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299"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8F298-87C7-4DB6-AB9D-A3CFA9B5C2A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C18CBD9-EABE-4234-B704-C1ABED679507}">
      <dgm:prSet/>
      <dgm:spPr/>
      <dgm:t>
        <a:bodyPr/>
        <a:lstStyle/>
        <a:p>
          <a:r>
            <a:rPr lang="tr-TR"/>
            <a:t>Jinekolojik kanserlerde brakiterapi (BRT) ülkemizde en sık kullanılan BRT tedavi yöntemidir.</a:t>
          </a:r>
          <a:endParaRPr lang="en-US"/>
        </a:p>
      </dgm:t>
    </dgm:pt>
    <dgm:pt modelId="{3A89EB85-04FE-4303-8A81-35EB66E9EA3B}" type="parTrans" cxnId="{23307A8A-9D71-49F9-920A-1B8640E5BD75}">
      <dgm:prSet/>
      <dgm:spPr/>
      <dgm:t>
        <a:bodyPr/>
        <a:lstStyle/>
        <a:p>
          <a:endParaRPr lang="en-US"/>
        </a:p>
      </dgm:t>
    </dgm:pt>
    <dgm:pt modelId="{7E19B0A6-A7C9-4EA8-B0EA-67C8036D6FCB}" type="sibTrans" cxnId="{23307A8A-9D71-49F9-920A-1B8640E5BD75}">
      <dgm:prSet/>
      <dgm:spPr/>
      <dgm:t>
        <a:bodyPr/>
        <a:lstStyle/>
        <a:p>
          <a:endParaRPr lang="en-US"/>
        </a:p>
      </dgm:t>
    </dgm:pt>
    <dgm:pt modelId="{CF2171A8-CD4D-4AF7-9B75-B1FD8810A38A}">
      <dgm:prSet/>
      <dgm:spPr/>
      <dgm:t>
        <a:bodyPr/>
        <a:lstStyle/>
        <a:p>
          <a:r>
            <a:rPr lang="tr-TR" dirty="0"/>
            <a:t>Brakiterapide, radyasyon kaynağının tümöre fiziksel yakınlığı ve hızlı doz düşüşü sayesinde tümöre yüksek doz verilirken risk altındaki organlar daha iyi korunabilir.</a:t>
          </a:r>
          <a:endParaRPr lang="en-US" dirty="0"/>
        </a:p>
      </dgm:t>
    </dgm:pt>
    <dgm:pt modelId="{1997AF92-6C2F-4C34-AF30-773FCBEA9143}" type="parTrans" cxnId="{17F9CCC1-C59D-4323-82B9-C697A166C540}">
      <dgm:prSet/>
      <dgm:spPr/>
      <dgm:t>
        <a:bodyPr/>
        <a:lstStyle/>
        <a:p>
          <a:endParaRPr lang="en-US"/>
        </a:p>
      </dgm:t>
    </dgm:pt>
    <dgm:pt modelId="{05B0F16B-B749-44EC-B55C-3CA8E1724E9F}" type="sibTrans" cxnId="{17F9CCC1-C59D-4323-82B9-C697A166C540}">
      <dgm:prSet/>
      <dgm:spPr/>
      <dgm:t>
        <a:bodyPr/>
        <a:lstStyle/>
        <a:p>
          <a:endParaRPr lang="en-US"/>
        </a:p>
      </dgm:t>
    </dgm:pt>
    <dgm:pt modelId="{84EA9A2D-BB6A-413A-AFB7-2FF9ED92FF54}">
      <dgm:prSet/>
      <dgm:spPr/>
      <dgm:t>
        <a:bodyPr/>
        <a:lstStyle/>
        <a:p>
          <a:r>
            <a:rPr lang="tr-TR"/>
            <a:t>HDR, LDR ve PDR teknikleri mevcut iken ülkemizde genellikle HDR sonradan yüklemeli brakiterapi tekniği kullanılır.</a:t>
          </a:r>
          <a:endParaRPr lang="en-US"/>
        </a:p>
      </dgm:t>
    </dgm:pt>
    <dgm:pt modelId="{7B5B7462-8C8C-4CA9-B409-4EFD2023E6E1}" type="parTrans" cxnId="{7975381B-86CB-412E-9426-C5DCAA6DD1DF}">
      <dgm:prSet/>
      <dgm:spPr/>
      <dgm:t>
        <a:bodyPr/>
        <a:lstStyle/>
        <a:p>
          <a:endParaRPr lang="en-US"/>
        </a:p>
      </dgm:t>
    </dgm:pt>
    <dgm:pt modelId="{9C9718E2-87C9-44FB-9DB1-A462C1DE6C21}" type="sibTrans" cxnId="{7975381B-86CB-412E-9426-C5DCAA6DD1DF}">
      <dgm:prSet/>
      <dgm:spPr/>
      <dgm:t>
        <a:bodyPr/>
        <a:lstStyle/>
        <a:p>
          <a:endParaRPr lang="en-US"/>
        </a:p>
      </dgm:t>
    </dgm:pt>
    <dgm:pt modelId="{A9ED6E08-42EA-462F-8F4F-F6791D57E914}">
      <dgm:prSet/>
      <dgm:spPr/>
      <dgm:t>
        <a:bodyPr/>
        <a:lstStyle/>
        <a:p>
          <a:r>
            <a:rPr lang="tr-TR"/>
            <a:t>ERT ve BRT toplam dozları LQ model kullanılarak (</a:t>
          </a:r>
          <a:r>
            <a:rPr lang="el-GR"/>
            <a:t>α</a:t>
          </a:r>
          <a:r>
            <a:rPr lang="tr-TR"/>
            <a:t>/</a:t>
          </a:r>
          <a:r>
            <a:rPr lang="el-GR"/>
            <a:t>β</a:t>
          </a:r>
          <a:r>
            <a:rPr lang="tr-TR"/>
            <a:t> tümör için 10 iken OARs için 3) EQD2 dozu hesaplanır. Tümör ve yan etkiler bu dozlara göre değerlendirilir.</a:t>
          </a:r>
          <a:endParaRPr lang="en-US"/>
        </a:p>
      </dgm:t>
    </dgm:pt>
    <dgm:pt modelId="{1A24FEBA-F5D0-4A29-80D9-A3C40D8B802E}" type="parTrans" cxnId="{01F9B289-6456-4E52-A93E-AE32CF758747}">
      <dgm:prSet/>
      <dgm:spPr/>
      <dgm:t>
        <a:bodyPr/>
        <a:lstStyle/>
        <a:p>
          <a:endParaRPr lang="en-US"/>
        </a:p>
      </dgm:t>
    </dgm:pt>
    <dgm:pt modelId="{1321C249-41B0-4E67-BF0D-2861044831B4}" type="sibTrans" cxnId="{01F9B289-6456-4E52-A93E-AE32CF758747}">
      <dgm:prSet/>
      <dgm:spPr/>
      <dgm:t>
        <a:bodyPr/>
        <a:lstStyle/>
        <a:p>
          <a:endParaRPr lang="en-US"/>
        </a:p>
      </dgm:t>
    </dgm:pt>
    <dgm:pt modelId="{2CFC7CF2-F3CE-4CB5-A8A9-1AD29FCAB8E9}" type="pres">
      <dgm:prSet presAssocID="{90B8F298-87C7-4DB6-AB9D-A3CFA9B5C2A2}" presName="linear" presStyleCnt="0">
        <dgm:presLayoutVars>
          <dgm:animLvl val="lvl"/>
          <dgm:resizeHandles val="exact"/>
        </dgm:presLayoutVars>
      </dgm:prSet>
      <dgm:spPr/>
    </dgm:pt>
    <dgm:pt modelId="{84FB6A71-A5D5-4587-BDA2-BE03E0562F2B}" type="pres">
      <dgm:prSet presAssocID="{4C18CBD9-EABE-4234-B704-C1ABED679507}" presName="parentText" presStyleLbl="node1" presStyleIdx="0" presStyleCnt="4">
        <dgm:presLayoutVars>
          <dgm:chMax val="0"/>
          <dgm:bulletEnabled val="1"/>
        </dgm:presLayoutVars>
      </dgm:prSet>
      <dgm:spPr/>
    </dgm:pt>
    <dgm:pt modelId="{6EA82AD2-7593-4741-93D5-D443C8FE344F}" type="pres">
      <dgm:prSet presAssocID="{7E19B0A6-A7C9-4EA8-B0EA-67C8036D6FCB}" presName="spacer" presStyleCnt="0"/>
      <dgm:spPr/>
    </dgm:pt>
    <dgm:pt modelId="{D34BE0B5-9568-41B3-82BA-2EA71743C58F}" type="pres">
      <dgm:prSet presAssocID="{CF2171A8-CD4D-4AF7-9B75-B1FD8810A38A}" presName="parentText" presStyleLbl="node1" presStyleIdx="1" presStyleCnt="4">
        <dgm:presLayoutVars>
          <dgm:chMax val="0"/>
          <dgm:bulletEnabled val="1"/>
        </dgm:presLayoutVars>
      </dgm:prSet>
      <dgm:spPr/>
    </dgm:pt>
    <dgm:pt modelId="{EDC0F8E4-50EA-477F-BCB4-9E380D3F8D95}" type="pres">
      <dgm:prSet presAssocID="{05B0F16B-B749-44EC-B55C-3CA8E1724E9F}" presName="spacer" presStyleCnt="0"/>
      <dgm:spPr/>
    </dgm:pt>
    <dgm:pt modelId="{4AA457C1-D74C-46B4-95AC-DD1AA0FF13D9}" type="pres">
      <dgm:prSet presAssocID="{84EA9A2D-BB6A-413A-AFB7-2FF9ED92FF54}" presName="parentText" presStyleLbl="node1" presStyleIdx="2" presStyleCnt="4">
        <dgm:presLayoutVars>
          <dgm:chMax val="0"/>
          <dgm:bulletEnabled val="1"/>
        </dgm:presLayoutVars>
      </dgm:prSet>
      <dgm:spPr/>
    </dgm:pt>
    <dgm:pt modelId="{6C9FA4BE-0298-499D-8344-A1F6271EA8E7}" type="pres">
      <dgm:prSet presAssocID="{9C9718E2-87C9-44FB-9DB1-A462C1DE6C21}" presName="spacer" presStyleCnt="0"/>
      <dgm:spPr/>
    </dgm:pt>
    <dgm:pt modelId="{60326BEC-431E-4D71-85D7-AE703AA23CDA}" type="pres">
      <dgm:prSet presAssocID="{A9ED6E08-42EA-462F-8F4F-F6791D57E914}" presName="parentText" presStyleLbl="node1" presStyleIdx="3" presStyleCnt="4">
        <dgm:presLayoutVars>
          <dgm:chMax val="0"/>
          <dgm:bulletEnabled val="1"/>
        </dgm:presLayoutVars>
      </dgm:prSet>
      <dgm:spPr/>
    </dgm:pt>
  </dgm:ptLst>
  <dgm:cxnLst>
    <dgm:cxn modelId="{5FA8C301-9DA8-4A1B-81F0-13DF072587D4}" type="presOf" srcId="{CF2171A8-CD4D-4AF7-9B75-B1FD8810A38A}" destId="{D34BE0B5-9568-41B3-82BA-2EA71743C58F}" srcOrd="0" destOrd="0" presId="urn:microsoft.com/office/officeart/2005/8/layout/vList2"/>
    <dgm:cxn modelId="{1467131A-85DA-46E8-A59B-11438B07C8A0}" type="presOf" srcId="{84EA9A2D-BB6A-413A-AFB7-2FF9ED92FF54}" destId="{4AA457C1-D74C-46B4-95AC-DD1AA0FF13D9}" srcOrd="0" destOrd="0" presId="urn:microsoft.com/office/officeart/2005/8/layout/vList2"/>
    <dgm:cxn modelId="{7975381B-86CB-412E-9426-C5DCAA6DD1DF}" srcId="{90B8F298-87C7-4DB6-AB9D-A3CFA9B5C2A2}" destId="{84EA9A2D-BB6A-413A-AFB7-2FF9ED92FF54}" srcOrd="2" destOrd="0" parTransId="{7B5B7462-8C8C-4CA9-B409-4EFD2023E6E1}" sibTransId="{9C9718E2-87C9-44FB-9DB1-A462C1DE6C21}"/>
    <dgm:cxn modelId="{74D96D37-3C85-4F81-AE4A-C2AEF887C052}" type="presOf" srcId="{90B8F298-87C7-4DB6-AB9D-A3CFA9B5C2A2}" destId="{2CFC7CF2-F3CE-4CB5-A8A9-1AD29FCAB8E9}" srcOrd="0" destOrd="0" presId="urn:microsoft.com/office/officeart/2005/8/layout/vList2"/>
    <dgm:cxn modelId="{08982238-5618-424D-8009-59706886CE32}" type="presOf" srcId="{A9ED6E08-42EA-462F-8F4F-F6791D57E914}" destId="{60326BEC-431E-4D71-85D7-AE703AA23CDA}" srcOrd="0" destOrd="0" presId="urn:microsoft.com/office/officeart/2005/8/layout/vList2"/>
    <dgm:cxn modelId="{01F9B289-6456-4E52-A93E-AE32CF758747}" srcId="{90B8F298-87C7-4DB6-AB9D-A3CFA9B5C2A2}" destId="{A9ED6E08-42EA-462F-8F4F-F6791D57E914}" srcOrd="3" destOrd="0" parTransId="{1A24FEBA-F5D0-4A29-80D9-A3C40D8B802E}" sibTransId="{1321C249-41B0-4E67-BF0D-2861044831B4}"/>
    <dgm:cxn modelId="{23307A8A-9D71-49F9-920A-1B8640E5BD75}" srcId="{90B8F298-87C7-4DB6-AB9D-A3CFA9B5C2A2}" destId="{4C18CBD9-EABE-4234-B704-C1ABED679507}" srcOrd="0" destOrd="0" parTransId="{3A89EB85-04FE-4303-8A81-35EB66E9EA3B}" sibTransId="{7E19B0A6-A7C9-4EA8-B0EA-67C8036D6FCB}"/>
    <dgm:cxn modelId="{17F9CCC1-C59D-4323-82B9-C697A166C540}" srcId="{90B8F298-87C7-4DB6-AB9D-A3CFA9B5C2A2}" destId="{CF2171A8-CD4D-4AF7-9B75-B1FD8810A38A}" srcOrd="1" destOrd="0" parTransId="{1997AF92-6C2F-4C34-AF30-773FCBEA9143}" sibTransId="{05B0F16B-B749-44EC-B55C-3CA8E1724E9F}"/>
    <dgm:cxn modelId="{7E89CDE7-AD2D-4C20-81C0-2114F9BE7CC3}" type="presOf" srcId="{4C18CBD9-EABE-4234-B704-C1ABED679507}" destId="{84FB6A71-A5D5-4587-BDA2-BE03E0562F2B}" srcOrd="0" destOrd="0" presId="urn:microsoft.com/office/officeart/2005/8/layout/vList2"/>
    <dgm:cxn modelId="{71BDE624-1299-41C7-90B4-E0DFA46B45B9}" type="presParOf" srcId="{2CFC7CF2-F3CE-4CB5-A8A9-1AD29FCAB8E9}" destId="{84FB6A71-A5D5-4587-BDA2-BE03E0562F2B}" srcOrd="0" destOrd="0" presId="urn:microsoft.com/office/officeart/2005/8/layout/vList2"/>
    <dgm:cxn modelId="{4A24D8AA-64F0-4A35-A10D-70359FD30090}" type="presParOf" srcId="{2CFC7CF2-F3CE-4CB5-A8A9-1AD29FCAB8E9}" destId="{6EA82AD2-7593-4741-93D5-D443C8FE344F}" srcOrd="1" destOrd="0" presId="urn:microsoft.com/office/officeart/2005/8/layout/vList2"/>
    <dgm:cxn modelId="{E2E5AA6D-FD3C-4AA7-80A2-2E9F0241E269}" type="presParOf" srcId="{2CFC7CF2-F3CE-4CB5-A8A9-1AD29FCAB8E9}" destId="{D34BE0B5-9568-41B3-82BA-2EA71743C58F}" srcOrd="2" destOrd="0" presId="urn:microsoft.com/office/officeart/2005/8/layout/vList2"/>
    <dgm:cxn modelId="{A3DC6DB3-7DAE-407A-B689-DC7CB436272B}" type="presParOf" srcId="{2CFC7CF2-F3CE-4CB5-A8A9-1AD29FCAB8E9}" destId="{EDC0F8E4-50EA-477F-BCB4-9E380D3F8D95}" srcOrd="3" destOrd="0" presId="urn:microsoft.com/office/officeart/2005/8/layout/vList2"/>
    <dgm:cxn modelId="{2BA7DA85-08EF-417E-86BF-B05B3C25EF7B}" type="presParOf" srcId="{2CFC7CF2-F3CE-4CB5-A8A9-1AD29FCAB8E9}" destId="{4AA457C1-D74C-46B4-95AC-DD1AA0FF13D9}" srcOrd="4" destOrd="0" presId="urn:microsoft.com/office/officeart/2005/8/layout/vList2"/>
    <dgm:cxn modelId="{51BC3AAE-56BB-404E-9DBF-ECAD77932603}" type="presParOf" srcId="{2CFC7CF2-F3CE-4CB5-A8A9-1AD29FCAB8E9}" destId="{6C9FA4BE-0298-499D-8344-A1F6271EA8E7}" srcOrd="5" destOrd="0" presId="urn:microsoft.com/office/officeart/2005/8/layout/vList2"/>
    <dgm:cxn modelId="{D62F048D-526E-4878-BEE0-F42669F8D192}" type="presParOf" srcId="{2CFC7CF2-F3CE-4CB5-A8A9-1AD29FCAB8E9}" destId="{60326BEC-431E-4D71-85D7-AE703AA23CD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B6A71-A5D5-4587-BDA2-BE03E0562F2B}">
      <dsp:nvSpPr>
        <dsp:cNvPr id="0" name=""/>
        <dsp:cNvSpPr/>
      </dsp:nvSpPr>
      <dsp:spPr>
        <a:xfrm>
          <a:off x="0" y="53242"/>
          <a:ext cx="6883352" cy="13030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Jinekolojik kanserlerde brakiterapi (BRT) ülkemizde en sık kullanılan BRT tedavi yöntemidir.</a:t>
          </a:r>
          <a:endParaRPr lang="en-US" sz="2200" kern="1200"/>
        </a:p>
      </dsp:txBody>
      <dsp:txXfrm>
        <a:off x="63611" y="116853"/>
        <a:ext cx="6756130" cy="1175865"/>
      </dsp:txXfrm>
    </dsp:sp>
    <dsp:sp modelId="{D34BE0B5-9568-41B3-82BA-2EA71743C58F}">
      <dsp:nvSpPr>
        <dsp:cNvPr id="0" name=""/>
        <dsp:cNvSpPr/>
      </dsp:nvSpPr>
      <dsp:spPr>
        <a:xfrm>
          <a:off x="0" y="1419689"/>
          <a:ext cx="6883352" cy="1303087"/>
        </a:xfrm>
        <a:prstGeom prst="roundRect">
          <a:avLst/>
        </a:prstGeom>
        <a:solidFill>
          <a:schemeClr val="accent2">
            <a:hueOff val="6706212"/>
            <a:satOff val="145"/>
            <a:lumOff val="24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dirty="0"/>
            <a:t>Brakiterapide, radyasyon kaynağının tümöre fiziksel yakınlığı ve hızlı doz düşüşü sayesinde tümöre yüksek doz verilirken risk altındaki organlar daha iyi korunabilir.</a:t>
          </a:r>
          <a:endParaRPr lang="en-US" sz="2200" kern="1200" dirty="0"/>
        </a:p>
      </dsp:txBody>
      <dsp:txXfrm>
        <a:off x="63611" y="1483300"/>
        <a:ext cx="6756130" cy="1175865"/>
      </dsp:txXfrm>
    </dsp:sp>
    <dsp:sp modelId="{4AA457C1-D74C-46B4-95AC-DD1AA0FF13D9}">
      <dsp:nvSpPr>
        <dsp:cNvPr id="0" name=""/>
        <dsp:cNvSpPr/>
      </dsp:nvSpPr>
      <dsp:spPr>
        <a:xfrm>
          <a:off x="0" y="2786137"/>
          <a:ext cx="6883352" cy="1303087"/>
        </a:xfrm>
        <a:prstGeom prst="roundRect">
          <a:avLst/>
        </a:prstGeom>
        <a:solidFill>
          <a:schemeClr val="accent2">
            <a:hueOff val="13412423"/>
            <a:satOff val="289"/>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HDR, LDR ve PDR teknikleri mevcut iken ülkemizde genellikle HDR sonradan yüklemeli brakiterapi tekniği kullanılır.</a:t>
          </a:r>
          <a:endParaRPr lang="en-US" sz="2200" kern="1200"/>
        </a:p>
      </dsp:txBody>
      <dsp:txXfrm>
        <a:off x="63611" y="2849748"/>
        <a:ext cx="6756130" cy="1175865"/>
      </dsp:txXfrm>
    </dsp:sp>
    <dsp:sp modelId="{60326BEC-431E-4D71-85D7-AE703AA23CDA}">
      <dsp:nvSpPr>
        <dsp:cNvPr id="0" name=""/>
        <dsp:cNvSpPr/>
      </dsp:nvSpPr>
      <dsp:spPr>
        <a:xfrm>
          <a:off x="0" y="4152585"/>
          <a:ext cx="6883352" cy="1303087"/>
        </a:xfrm>
        <a:prstGeom prst="roundRect">
          <a:avLst/>
        </a:prstGeom>
        <a:solidFill>
          <a:schemeClr val="accent2">
            <a:hueOff val="20118635"/>
            <a:satOff val="434"/>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ERT ve BRT toplam dozları LQ model kullanılarak (</a:t>
          </a:r>
          <a:r>
            <a:rPr lang="el-GR" sz="2200" kern="1200"/>
            <a:t>α</a:t>
          </a:r>
          <a:r>
            <a:rPr lang="tr-TR" sz="2200" kern="1200"/>
            <a:t>/</a:t>
          </a:r>
          <a:r>
            <a:rPr lang="el-GR" sz="2200" kern="1200"/>
            <a:t>β</a:t>
          </a:r>
          <a:r>
            <a:rPr lang="tr-TR" sz="2200" kern="1200"/>
            <a:t> tümör için 10 iken OARs için 3) EQD2 dozu hesaplanır. Tümör ve yan etkiler bu dozlara göre değerlendirilir.</a:t>
          </a:r>
          <a:endParaRPr lang="en-US" sz="2200" kern="1200"/>
        </a:p>
      </dsp:txBody>
      <dsp:txXfrm>
        <a:off x="63611" y="4216196"/>
        <a:ext cx="6756130" cy="11758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12/24/2024</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8733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12/24/2024</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68629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12/24/2024</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5364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12/24/2024</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791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12/24/2024</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0666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12/24/2024</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70306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12/24/2024</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29037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12/24/2024</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1573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12/24/2024</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17207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12/24/2024</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8724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12/24/2024</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62351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12/24/2024</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3802277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18" name="Picture 3" descr="Renkli sıvı resmi">
            <a:extLst>
              <a:ext uri="{FF2B5EF4-FFF2-40B4-BE49-F238E27FC236}">
                <a16:creationId xmlns:a16="http://schemas.microsoft.com/office/drawing/2014/main" id="{1B302AD9-187D-A87D-695F-507AA3D3207B}"/>
              </a:ext>
            </a:extLst>
          </p:cNvPr>
          <p:cNvPicPr>
            <a:picLocks noChangeAspect="1"/>
          </p:cNvPicPr>
          <p:nvPr/>
        </p:nvPicPr>
        <p:blipFill>
          <a:blip r:embed="rId2">
            <a:alphaModFix/>
          </a:blip>
          <a:srcRect t="9698" r="-1" b="9924"/>
          <a:stretch/>
        </p:blipFill>
        <p:spPr>
          <a:xfrm>
            <a:off x="1530" y="10"/>
            <a:ext cx="12188941" cy="6857990"/>
          </a:xfrm>
          <a:prstGeom prst="rect">
            <a:avLst/>
          </a:prstGeom>
        </p:spPr>
      </p:pic>
      <p:sp>
        <p:nvSpPr>
          <p:cNvPr id="25" name="Rectangle 24">
            <a:extLst>
              <a:ext uri="{FF2B5EF4-FFF2-40B4-BE49-F238E27FC236}">
                <a16:creationId xmlns:a16="http://schemas.microsoft.com/office/drawing/2014/main" id="{6233B4D5-2565-4CC0-A9B1-C9EA9E9D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85AD8BB-265E-8DD1-54C0-098FA9F30204}"/>
              </a:ext>
            </a:extLst>
          </p:cNvPr>
          <p:cNvSpPr>
            <a:spLocks noGrp="1"/>
          </p:cNvSpPr>
          <p:nvPr>
            <p:ph type="ctrTitle"/>
          </p:nvPr>
        </p:nvSpPr>
        <p:spPr>
          <a:xfrm>
            <a:off x="457199" y="1122363"/>
            <a:ext cx="5638801" cy="2387600"/>
          </a:xfrm>
        </p:spPr>
        <p:txBody>
          <a:bodyPr>
            <a:normAutofit/>
          </a:bodyPr>
          <a:lstStyle/>
          <a:p>
            <a:r>
              <a:rPr lang="tr-TR" sz="3800" dirty="0">
                <a:solidFill>
                  <a:srgbClr val="FFFFFF"/>
                </a:solidFill>
              </a:rPr>
              <a:t>JİNEKOLOJİK TÜMÖRLERDE BRAKİTERAPİ ENDİKASYONLARI</a:t>
            </a:r>
          </a:p>
        </p:txBody>
      </p:sp>
      <p:sp>
        <p:nvSpPr>
          <p:cNvPr id="3" name="Alt Başlık 2">
            <a:extLst>
              <a:ext uri="{FF2B5EF4-FFF2-40B4-BE49-F238E27FC236}">
                <a16:creationId xmlns:a16="http://schemas.microsoft.com/office/drawing/2014/main" id="{EBB30CDE-67B9-7CC6-37D8-210CC1871EE0}"/>
              </a:ext>
            </a:extLst>
          </p:cNvPr>
          <p:cNvSpPr>
            <a:spLocks noGrp="1"/>
          </p:cNvSpPr>
          <p:nvPr>
            <p:ph type="subTitle" idx="1"/>
          </p:nvPr>
        </p:nvSpPr>
        <p:spPr>
          <a:xfrm>
            <a:off x="457199" y="3602038"/>
            <a:ext cx="5638801" cy="1655762"/>
          </a:xfrm>
        </p:spPr>
        <p:txBody>
          <a:bodyPr>
            <a:normAutofit/>
          </a:bodyPr>
          <a:lstStyle/>
          <a:p>
            <a:r>
              <a:rPr lang="tr-TR" dirty="0">
                <a:solidFill>
                  <a:srgbClr val="FFFFFF"/>
                </a:solidFill>
              </a:rPr>
              <a:t>HAZIRLAYAN :</a:t>
            </a:r>
          </a:p>
          <a:p>
            <a:r>
              <a:rPr lang="tr-TR" dirty="0">
                <a:solidFill>
                  <a:srgbClr val="FFFFFF"/>
                </a:solidFill>
              </a:rPr>
              <a:t>ARŞ. GÖR. DR. ERGİN ERDEN</a:t>
            </a:r>
          </a:p>
        </p:txBody>
      </p:sp>
    </p:spTree>
    <p:extLst>
      <p:ext uri="{BB962C8B-B14F-4D97-AF65-F5344CB8AC3E}">
        <p14:creationId xmlns:p14="http://schemas.microsoft.com/office/powerpoint/2010/main" val="323400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40D5EF-12B9-967F-E2EF-3D9139FAF393}"/>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BB422539-3273-B3BC-2CF6-674AF7410CD5}"/>
              </a:ext>
            </a:extLst>
          </p:cNvPr>
          <p:cNvSpPr>
            <a:spLocks noGrp="1"/>
          </p:cNvSpPr>
          <p:nvPr>
            <p:ph idx="1"/>
          </p:nvPr>
        </p:nvSpPr>
        <p:spPr/>
        <p:txBody>
          <a:bodyPr/>
          <a:lstStyle/>
          <a:p>
            <a:r>
              <a:rPr lang="tr-TR" dirty="0" err="1"/>
              <a:t>Intermediate</a:t>
            </a:r>
            <a:r>
              <a:rPr lang="tr-TR" dirty="0"/>
              <a:t> Risk Faktörleri :</a:t>
            </a:r>
          </a:p>
          <a:p>
            <a:pPr lvl="1"/>
            <a:r>
              <a:rPr lang="tr-TR" dirty="0"/>
              <a:t>Servikal </a:t>
            </a:r>
            <a:r>
              <a:rPr lang="tr-TR" dirty="0" err="1"/>
              <a:t>stromal</a:t>
            </a:r>
            <a:r>
              <a:rPr lang="tr-TR" dirty="0"/>
              <a:t> invazyon &gt; 1/3</a:t>
            </a:r>
          </a:p>
          <a:p>
            <a:pPr lvl="1"/>
            <a:r>
              <a:rPr lang="tr-TR" dirty="0"/>
              <a:t>LVSI</a:t>
            </a:r>
          </a:p>
          <a:p>
            <a:pPr lvl="1"/>
            <a:r>
              <a:rPr lang="tr-TR" dirty="0"/>
              <a:t>Tümör boyutu &gt; 4cm</a:t>
            </a:r>
          </a:p>
          <a:p>
            <a:pPr lvl="1"/>
            <a:endParaRPr lang="tr-TR" dirty="0"/>
          </a:p>
          <a:p>
            <a:r>
              <a:rPr lang="tr-TR" dirty="0"/>
              <a:t>High Risk Faktörleri :</a:t>
            </a:r>
          </a:p>
          <a:p>
            <a:pPr lvl="1"/>
            <a:r>
              <a:rPr lang="tr-TR" dirty="0"/>
              <a:t>Pozitif/Close cerrahi sınır</a:t>
            </a:r>
          </a:p>
          <a:p>
            <a:pPr lvl="1"/>
            <a:r>
              <a:rPr lang="tr-TR" dirty="0"/>
              <a:t>Pozitif LN varlığı</a:t>
            </a:r>
          </a:p>
          <a:p>
            <a:pPr lvl="1"/>
            <a:r>
              <a:rPr lang="tr-TR" dirty="0" err="1"/>
              <a:t>Mikroskopik</a:t>
            </a:r>
            <a:r>
              <a:rPr lang="tr-TR" dirty="0"/>
              <a:t> </a:t>
            </a:r>
            <a:r>
              <a:rPr lang="tr-TR" dirty="0" err="1"/>
              <a:t>parametrial</a:t>
            </a:r>
            <a:r>
              <a:rPr lang="tr-TR" dirty="0"/>
              <a:t> yayılım</a:t>
            </a:r>
          </a:p>
        </p:txBody>
      </p:sp>
      <p:pic>
        <p:nvPicPr>
          <p:cNvPr id="4" name="Resim 3">
            <a:extLst>
              <a:ext uri="{FF2B5EF4-FFF2-40B4-BE49-F238E27FC236}">
                <a16:creationId xmlns:a16="http://schemas.microsoft.com/office/drawing/2014/main" id="{7DFBD682-A62A-2FB9-0074-454B698523E0}"/>
              </a:ext>
            </a:extLst>
          </p:cNvPr>
          <p:cNvPicPr>
            <a:picLocks noChangeAspect="1"/>
          </p:cNvPicPr>
          <p:nvPr/>
        </p:nvPicPr>
        <p:blipFill>
          <a:blip r:embed="rId2"/>
          <a:stretch>
            <a:fillRect/>
          </a:stretch>
        </p:blipFill>
        <p:spPr>
          <a:xfrm>
            <a:off x="9693310" y="307667"/>
            <a:ext cx="2210108" cy="743054"/>
          </a:xfrm>
          <a:prstGeom prst="rect">
            <a:avLst/>
          </a:prstGeom>
        </p:spPr>
      </p:pic>
      <p:pic>
        <p:nvPicPr>
          <p:cNvPr id="6" name="Resim 5">
            <a:extLst>
              <a:ext uri="{FF2B5EF4-FFF2-40B4-BE49-F238E27FC236}">
                <a16:creationId xmlns:a16="http://schemas.microsoft.com/office/drawing/2014/main" id="{178C08FE-E1C0-5B1F-5975-78D524272ACD}"/>
              </a:ext>
            </a:extLst>
          </p:cNvPr>
          <p:cNvPicPr>
            <a:picLocks noChangeAspect="1"/>
          </p:cNvPicPr>
          <p:nvPr/>
        </p:nvPicPr>
        <p:blipFill>
          <a:blip r:embed="rId3"/>
          <a:stretch>
            <a:fillRect/>
          </a:stretch>
        </p:blipFill>
        <p:spPr>
          <a:xfrm>
            <a:off x="6096000" y="2096713"/>
            <a:ext cx="5596030" cy="3006958"/>
          </a:xfrm>
          <a:prstGeom prst="rect">
            <a:avLst/>
          </a:prstGeom>
        </p:spPr>
      </p:pic>
    </p:spTree>
    <p:extLst>
      <p:ext uri="{BB962C8B-B14F-4D97-AF65-F5344CB8AC3E}">
        <p14:creationId xmlns:p14="http://schemas.microsoft.com/office/powerpoint/2010/main" val="97971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E91D8B-D1AB-5BE0-3FB3-C4EAAB6714D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2FB7F90-80C5-8918-A8B6-7CEC71991985}"/>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EBD0ADD0-5948-FDC2-FC63-7EE12441EE07}"/>
              </a:ext>
            </a:extLst>
          </p:cNvPr>
          <p:cNvPicPr>
            <a:picLocks noChangeAspect="1"/>
          </p:cNvPicPr>
          <p:nvPr/>
        </p:nvPicPr>
        <p:blipFill>
          <a:blip r:embed="rId2"/>
          <a:stretch>
            <a:fillRect/>
          </a:stretch>
        </p:blipFill>
        <p:spPr>
          <a:xfrm>
            <a:off x="2821692" y="0"/>
            <a:ext cx="6548616" cy="6858000"/>
          </a:xfrm>
          <a:prstGeom prst="rect">
            <a:avLst/>
          </a:prstGeom>
        </p:spPr>
      </p:pic>
      <p:pic>
        <p:nvPicPr>
          <p:cNvPr id="6" name="Resim 5">
            <a:extLst>
              <a:ext uri="{FF2B5EF4-FFF2-40B4-BE49-F238E27FC236}">
                <a16:creationId xmlns:a16="http://schemas.microsoft.com/office/drawing/2014/main" id="{653475AA-588C-7338-1854-4E000E7E13C8}"/>
              </a:ext>
            </a:extLst>
          </p:cNvPr>
          <p:cNvPicPr>
            <a:picLocks noChangeAspect="1"/>
          </p:cNvPicPr>
          <p:nvPr/>
        </p:nvPicPr>
        <p:blipFill>
          <a:blip r:embed="rId3"/>
          <a:stretch>
            <a:fillRect/>
          </a:stretch>
        </p:blipFill>
        <p:spPr>
          <a:xfrm>
            <a:off x="9693310" y="307667"/>
            <a:ext cx="2210108" cy="743054"/>
          </a:xfrm>
          <a:prstGeom prst="rect">
            <a:avLst/>
          </a:prstGeom>
        </p:spPr>
      </p:pic>
      <p:sp>
        <p:nvSpPr>
          <p:cNvPr id="11" name="Dikdörtgen: Çapraz Köşeleri Yuvarlatılmış 10">
            <a:extLst>
              <a:ext uri="{FF2B5EF4-FFF2-40B4-BE49-F238E27FC236}">
                <a16:creationId xmlns:a16="http://schemas.microsoft.com/office/drawing/2014/main" id="{04653DAC-F12E-AA71-8E0D-D6319985EFE0}"/>
              </a:ext>
            </a:extLst>
          </p:cNvPr>
          <p:cNvSpPr/>
          <p:nvPr/>
        </p:nvSpPr>
        <p:spPr>
          <a:xfrm>
            <a:off x="2851355" y="3429000"/>
            <a:ext cx="6430297" cy="582561"/>
          </a:xfrm>
          <a:prstGeom prst="round2Diag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6397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41A014-6079-B0DA-28FE-8AA40C3EDA1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8DE7191-ACAA-078E-4030-3A6D2B88A809}"/>
              </a:ext>
            </a:extLst>
          </p:cNvPr>
          <p:cNvSpPr>
            <a:spLocks noGrp="1"/>
          </p:cNvSpPr>
          <p:nvPr>
            <p:ph idx="1"/>
          </p:nvPr>
        </p:nvSpPr>
        <p:spPr/>
        <p:txBody>
          <a:bodyPr/>
          <a:lstStyle/>
          <a:p>
            <a:endParaRPr lang="tr-TR" dirty="0"/>
          </a:p>
        </p:txBody>
      </p:sp>
      <p:pic>
        <p:nvPicPr>
          <p:cNvPr id="5" name="Resim 4">
            <a:extLst>
              <a:ext uri="{FF2B5EF4-FFF2-40B4-BE49-F238E27FC236}">
                <a16:creationId xmlns:a16="http://schemas.microsoft.com/office/drawing/2014/main" id="{34D517FF-B854-2F1D-9804-1485A02AA4E7}"/>
              </a:ext>
            </a:extLst>
          </p:cNvPr>
          <p:cNvPicPr>
            <a:picLocks noChangeAspect="1"/>
          </p:cNvPicPr>
          <p:nvPr/>
        </p:nvPicPr>
        <p:blipFill>
          <a:blip r:embed="rId2"/>
          <a:stretch>
            <a:fillRect/>
          </a:stretch>
        </p:blipFill>
        <p:spPr>
          <a:xfrm>
            <a:off x="492760" y="1232917"/>
            <a:ext cx="11206480" cy="4392165"/>
          </a:xfrm>
          <a:prstGeom prst="rect">
            <a:avLst/>
          </a:prstGeom>
        </p:spPr>
      </p:pic>
      <p:sp>
        <p:nvSpPr>
          <p:cNvPr id="7" name="Dikdörtgen: Çapraz Köşeleri Yuvarlatılmış 6">
            <a:extLst>
              <a:ext uri="{FF2B5EF4-FFF2-40B4-BE49-F238E27FC236}">
                <a16:creationId xmlns:a16="http://schemas.microsoft.com/office/drawing/2014/main" id="{E69FFBC9-8CBC-5183-4BCB-6EF729BC04C7}"/>
              </a:ext>
            </a:extLst>
          </p:cNvPr>
          <p:cNvSpPr/>
          <p:nvPr/>
        </p:nvSpPr>
        <p:spPr>
          <a:xfrm>
            <a:off x="492760" y="4864389"/>
            <a:ext cx="11206480" cy="602346"/>
          </a:xfrm>
          <a:prstGeom prst="round2Diag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3512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4" name="Graphic 9">
            <a:extLst>
              <a:ext uri="{FF2B5EF4-FFF2-40B4-BE49-F238E27FC236}">
                <a16:creationId xmlns:a16="http://schemas.microsoft.com/office/drawing/2014/main" id="{9A450B93-9615-4854-BEA5-4A85DF5C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1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F93C0A04-FF1F-1503-0030-CB6F6E8D32A3}"/>
              </a:ext>
            </a:extLst>
          </p:cNvPr>
          <p:cNvSpPr>
            <a:spLocks noGrp="1"/>
          </p:cNvSpPr>
          <p:nvPr>
            <p:ph type="title"/>
          </p:nvPr>
        </p:nvSpPr>
        <p:spPr>
          <a:xfrm>
            <a:off x="457200" y="758952"/>
            <a:ext cx="4640729" cy="1325563"/>
          </a:xfrm>
        </p:spPr>
        <p:txBody>
          <a:bodyPr anchor="b">
            <a:normAutofit/>
          </a:bodyPr>
          <a:lstStyle/>
          <a:p>
            <a:r>
              <a:rPr lang="tr-TR" dirty="0"/>
              <a:t>ADJUVAN TEDAVİ</a:t>
            </a:r>
          </a:p>
        </p:txBody>
      </p:sp>
      <p:sp>
        <p:nvSpPr>
          <p:cNvPr id="3" name="İçerik Yer Tutucusu 2">
            <a:extLst>
              <a:ext uri="{FF2B5EF4-FFF2-40B4-BE49-F238E27FC236}">
                <a16:creationId xmlns:a16="http://schemas.microsoft.com/office/drawing/2014/main" id="{85D1B47E-DB8F-C300-09B4-1AB87DF3B87E}"/>
              </a:ext>
            </a:extLst>
          </p:cNvPr>
          <p:cNvSpPr>
            <a:spLocks noGrp="1"/>
          </p:cNvSpPr>
          <p:nvPr>
            <p:ph idx="1"/>
          </p:nvPr>
        </p:nvSpPr>
        <p:spPr>
          <a:xfrm>
            <a:off x="457200" y="2286000"/>
            <a:ext cx="4640729" cy="3887585"/>
          </a:xfrm>
        </p:spPr>
        <p:txBody>
          <a:bodyPr>
            <a:normAutofit/>
          </a:bodyPr>
          <a:lstStyle/>
          <a:p>
            <a:r>
              <a:rPr lang="tr-TR" sz="1100"/>
              <a:t>Çalışmanın amacı postoperatif serviks kanserinde </a:t>
            </a:r>
            <a:r>
              <a:rPr lang="tr-TR" sz="1100" err="1"/>
              <a:t>vaginal</a:t>
            </a:r>
            <a:r>
              <a:rPr lang="tr-TR" sz="1100"/>
              <a:t> </a:t>
            </a:r>
            <a:r>
              <a:rPr lang="tr-TR" sz="1100" err="1"/>
              <a:t>cuff</a:t>
            </a:r>
            <a:r>
              <a:rPr lang="tr-TR" sz="1100"/>
              <a:t> brakiterapisinin kimlere uygulanması gerektiğini bulmak</a:t>
            </a:r>
          </a:p>
          <a:p>
            <a:r>
              <a:rPr lang="tr-TR" sz="1100"/>
              <a:t>Ocak 2008 ile Aralık 2015 arasında radyoterapi gören 214 postoperatif servikal kanser hastasının klinik verilerini retrospektif olarak analiz edilmiş, bunların arasında 146 hasta postoperatif EBRT, 68 hasta EBRT+VCB almıştır. Bu iki grup arasında klinik ve patolojik özelliklerde istatistiksel bir fark bulunmamıştır.</a:t>
            </a:r>
          </a:p>
          <a:p>
            <a:r>
              <a:rPr lang="tr-TR" sz="1100"/>
              <a:t>Medyan takip süresi 52 ay (9-136 ay) ve 4 yıllık RFS (</a:t>
            </a:r>
            <a:r>
              <a:rPr lang="tr-TR" sz="1100" err="1"/>
              <a:t>nükssüz</a:t>
            </a:r>
            <a:r>
              <a:rPr lang="tr-TR" sz="1100"/>
              <a:t> sağkalım) %77 olarak hesaplanmıştır.</a:t>
            </a:r>
          </a:p>
          <a:p>
            <a:r>
              <a:rPr lang="tr-TR" sz="1100"/>
              <a:t>Alt grup analizleri, tedaviye brakiterapi eklenmesinin, tümör çapı &gt;4 cm olan hastalarda; </a:t>
            </a:r>
          </a:p>
          <a:p>
            <a:pPr lvl="1"/>
            <a:r>
              <a:rPr lang="tr-TR" sz="1100"/>
              <a:t>%50 derin </a:t>
            </a:r>
            <a:r>
              <a:rPr lang="tr-TR" sz="1100" err="1"/>
              <a:t>stromal</a:t>
            </a:r>
            <a:r>
              <a:rPr lang="tr-TR" sz="1100"/>
              <a:t> invazyon olması durumunda, P = 0,012</a:t>
            </a:r>
          </a:p>
          <a:p>
            <a:pPr lvl="1"/>
            <a:r>
              <a:rPr lang="tr-TR" sz="1100"/>
              <a:t>düşük EBRT dozu alması durumunda (≤45 </a:t>
            </a:r>
            <a:r>
              <a:rPr lang="tr-TR" sz="1100" err="1"/>
              <a:t>Gy</a:t>
            </a:r>
            <a:r>
              <a:rPr lang="tr-TR" sz="1100"/>
              <a:t>), P = 0,033 </a:t>
            </a:r>
            <a:r>
              <a:rPr lang="tr-TR" sz="1100" err="1"/>
              <a:t>RFS'yi</a:t>
            </a:r>
            <a:r>
              <a:rPr lang="tr-TR" sz="1100"/>
              <a:t> iyileştirdiğini göstermiştir.</a:t>
            </a:r>
          </a:p>
          <a:p>
            <a:r>
              <a:rPr lang="tr-TR" sz="1100"/>
              <a:t>Çalışmanın sonunda hastalarda şu faktörlerden en az ikisi varsa brakiterapi </a:t>
            </a:r>
            <a:r>
              <a:rPr lang="tr-TR" sz="1100" err="1"/>
              <a:t>boostu</a:t>
            </a:r>
            <a:r>
              <a:rPr lang="tr-TR" sz="1100"/>
              <a:t> düşünülmeli sonucu çıkarılmıştır: </a:t>
            </a:r>
            <a:r>
              <a:rPr lang="tr-TR" sz="1100" err="1"/>
              <a:t>bulky</a:t>
            </a:r>
            <a:r>
              <a:rPr lang="tr-TR" sz="1100"/>
              <a:t> kitle, derin </a:t>
            </a:r>
            <a:r>
              <a:rPr lang="tr-TR" sz="1100" err="1"/>
              <a:t>stromal</a:t>
            </a:r>
            <a:r>
              <a:rPr lang="tr-TR" sz="1100"/>
              <a:t> invazyon ve düşük EBRT dozu.</a:t>
            </a:r>
          </a:p>
          <a:p>
            <a:endParaRPr lang="tr-TR" sz="1100"/>
          </a:p>
        </p:txBody>
      </p:sp>
      <p:pic>
        <p:nvPicPr>
          <p:cNvPr id="5" name="Resim 4">
            <a:extLst>
              <a:ext uri="{FF2B5EF4-FFF2-40B4-BE49-F238E27FC236}">
                <a16:creationId xmlns:a16="http://schemas.microsoft.com/office/drawing/2014/main" id="{66B0DACA-B606-ACE6-31D6-2D9DD148B5C9}"/>
              </a:ext>
            </a:extLst>
          </p:cNvPr>
          <p:cNvPicPr>
            <a:picLocks noChangeAspect="1"/>
          </p:cNvPicPr>
          <p:nvPr/>
        </p:nvPicPr>
        <p:blipFill>
          <a:blip r:embed="rId3"/>
          <a:stretch>
            <a:fillRect/>
          </a:stretch>
        </p:blipFill>
        <p:spPr>
          <a:xfrm>
            <a:off x="5562579" y="2084515"/>
            <a:ext cx="6353560" cy="3891554"/>
          </a:xfrm>
          <a:prstGeom prst="rect">
            <a:avLst/>
          </a:prstGeom>
        </p:spPr>
      </p:pic>
    </p:spTree>
    <p:extLst>
      <p:ext uri="{BB962C8B-B14F-4D97-AF65-F5344CB8AC3E}">
        <p14:creationId xmlns:p14="http://schemas.microsoft.com/office/powerpoint/2010/main" val="174621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EE9C34-D85D-4AAF-73B9-C831D7B3155E}"/>
              </a:ext>
            </a:extLst>
          </p:cNvPr>
          <p:cNvSpPr>
            <a:spLocks noGrp="1"/>
          </p:cNvSpPr>
          <p:nvPr>
            <p:ph type="title"/>
          </p:nvPr>
        </p:nvSpPr>
        <p:spPr/>
        <p:txBody>
          <a:bodyPr/>
          <a:lstStyle/>
          <a:p>
            <a:r>
              <a:rPr lang="tr-TR" dirty="0"/>
              <a:t>DEFİNİTİF YAKLAŞIMDA BRAKİTERAPİ</a:t>
            </a:r>
          </a:p>
        </p:txBody>
      </p:sp>
      <p:sp>
        <p:nvSpPr>
          <p:cNvPr id="3" name="İçerik Yer Tutucusu 2">
            <a:extLst>
              <a:ext uri="{FF2B5EF4-FFF2-40B4-BE49-F238E27FC236}">
                <a16:creationId xmlns:a16="http://schemas.microsoft.com/office/drawing/2014/main" id="{FC1C58F1-5BC0-B0DE-1672-9FB55D302877}"/>
              </a:ext>
            </a:extLst>
          </p:cNvPr>
          <p:cNvSpPr>
            <a:spLocks noGrp="1"/>
          </p:cNvSpPr>
          <p:nvPr>
            <p:ph idx="1"/>
          </p:nvPr>
        </p:nvSpPr>
        <p:spPr/>
        <p:txBody>
          <a:bodyPr/>
          <a:lstStyle/>
          <a:p>
            <a:r>
              <a:rPr lang="tr-TR" dirty="0"/>
              <a:t>Özellikle, lokal ileri hastalıkta (Evre IB2-IVA) tüm olgularda, </a:t>
            </a:r>
            <a:r>
              <a:rPr lang="tr-TR" dirty="0" err="1"/>
              <a:t>EBRT’den</a:t>
            </a:r>
            <a:r>
              <a:rPr lang="tr-TR" dirty="0"/>
              <a:t> sonra brakiterapi </a:t>
            </a:r>
            <a:r>
              <a:rPr lang="tr-TR" dirty="0" err="1"/>
              <a:t>endikedir</a:t>
            </a:r>
            <a:r>
              <a:rPr lang="tr-TR" dirty="0"/>
              <a:t>.</a:t>
            </a:r>
          </a:p>
          <a:p>
            <a:r>
              <a:rPr lang="tr-TR" dirty="0"/>
              <a:t>Erken evre hastalığı olanlarda (IA-IB1) ise, brakiterapi tek başına primer tedavi olarak kullanılabilir.</a:t>
            </a:r>
          </a:p>
        </p:txBody>
      </p:sp>
      <p:pic>
        <p:nvPicPr>
          <p:cNvPr id="4" name="Resim 3">
            <a:extLst>
              <a:ext uri="{FF2B5EF4-FFF2-40B4-BE49-F238E27FC236}">
                <a16:creationId xmlns:a16="http://schemas.microsoft.com/office/drawing/2014/main" id="{E363F342-64CA-1E83-DCFE-DA23FFFDFFA3}"/>
              </a:ext>
            </a:extLst>
          </p:cNvPr>
          <p:cNvPicPr>
            <a:picLocks noChangeAspect="1"/>
          </p:cNvPicPr>
          <p:nvPr/>
        </p:nvPicPr>
        <p:blipFill>
          <a:blip r:embed="rId2"/>
          <a:stretch>
            <a:fillRect/>
          </a:stretch>
        </p:blipFill>
        <p:spPr>
          <a:xfrm>
            <a:off x="9267481" y="829711"/>
            <a:ext cx="2467319" cy="1267002"/>
          </a:xfrm>
          <a:prstGeom prst="rect">
            <a:avLst/>
          </a:prstGeom>
        </p:spPr>
      </p:pic>
    </p:spTree>
    <p:extLst>
      <p:ext uri="{BB962C8B-B14F-4D97-AF65-F5344CB8AC3E}">
        <p14:creationId xmlns:p14="http://schemas.microsoft.com/office/powerpoint/2010/main" val="160667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3A49F7-854E-D7F5-F54E-13BB73C42768}"/>
              </a:ext>
            </a:extLst>
          </p:cNvPr>
          <p:cNvSpPr>
            <a:spLocks noGrp="1"/>
          </p:cNvSpPr>
          <p:nvPr>
            <p:ph type="title"/>
          </p:nvPr>
        </p:nvSpPr>
        <p:spPr/>
        <p:txBody>
          <a:bodyPr/>
          <a:lstStyle/>
          <a:p>
            <a:r>
              <a:rPr lang="tr-TR" dirty="0"/>
              <a:t>DEFİNİTİF YAKLAŞIMDA BRAKİTERAPİ</a:t>
            </a:r>
          </a:p>
        </p:txBody>
      </p:sp>
      <p:sp>
        <p:nvSpPr>
          <p:cNvPr id="3" name="İçerik Yer Tutucusu 2">
            <a:extLst>
              <a:ext uri="{FF2B5EF4-FFF2-40B4-BE49-F238E27FC236}">
                <a16:creationId xmlns:a16="http://schemas.microsoft.com/office/drawing/2014/main" id="{FC93EB80-8D8F-F9A7-3CF2-6D48723ECA20}"/>
              </a:ext>
            </a:extLst>
          </p:cNvPr>
          <p:cNvSpPr>
            <a:spLocks noGrp="1"/>
          </p:cNvSpPr>
          <p:nvPr>
            <p:ph idx="1"/>
          </p:nvPr>
        </p:nvSpPr>
        <p:spPr/>
        <p:txBody>
          <a:bodyPr>
            <a:normAutofit lnSpcReduction="10000"/>
          </a:bodyPr>
          <a:lstStyle/>
          <a:p>
            <a:r>
              <a:rPr lang="tr-TR" dirty="0"/>
              <a:t>Görüntüleme ve RT planlamasındaki teknik ilerlemeler, brakiterapi uygulamasında artış ile </a:t>
            </a:r>
            <a:r>
              <a:rPr lang="tr-TR" dirty="0" err="1"/>
              <a:t>sonuçlamıştır</a:t>
            </a:r>
            <a:r>
              <a:rPr lang="tr-TR" dirty="0"/>
              <a:t>.</a:t>
            </a:r>
          </a:p>
          <a:p>
            <a:r>
              <a:rPr lang="tr-TR" dirty="0"/>
              <a:t>2016’da yayınlanan bir çalışmada Görüntü Rehberliğinde Adaptif Brakiterapinin serviks kanserinde hem tümörde doz artırımını sağladığı hem de çevre normal dokulardaki toksisiteyi azalttığı gösterilmiştir.</a:t>
            </a:r>
          </a:p>
          <a:p>
            <a:endParaRPr lang="tr-TR" dirty="0"/>
          </a:p>
          <a:p>
            <a:r>
              <a:rPr lang="tr-TR" dirty="0"/>
              <a:t>Geneli itibariyle :</a:t>
            </a:r>
          </a:p>
          <a:p>
            <a:pPr lvl="1"/>
            <a:r>
              <a:rPr lang="tr-TR" dirty="0"/>
              <a:t>Sınırlı evrede potansiyel </a:t>
            </a:r>
            <a:r>
              <a:rPr lang="tr-TR" dirty="0" err="1"/>
              <a:t>rezektabl</a:t>
            </a:r>
            <a:r>
              <a:rPr lang="tr-TR" dirty="0"/>
              <a:t> hastalık için kombine modalite tedavisinin (cerrahi ve ardından kemoterapi veya kombine CRT) kullanımı</a:t>
            </a:r>
          </a:p>
          <a:p>
            <a:pPr lvl="1"/>
            <a:r>
              <a:rPr lang="tr-TR" dirty="0"/>
              <a:t>Lokal ileri, </a:t>
            </a:r>
            <a:r>
              <a:rPr lang="tr-TR" dirty="0" err="1"/>
              <a:t>unrezektabl</a:t>
            </a:r>
            <a:r>
              <a:rPr lang="tr-TR" dirty="0"/>
              <a:t> ancak metastatik olmayan hastalık için </a:t>
            </a:r>
            <a:r>
              <a:rPr lang="tr-TR" dirty="0" err="1"/>
              <a:t>definitif</a:t>
            </a:r>
            <a:r>
              <a:rPr lang="tr-TR" dirty="0"/>
              <a:t> CRT</a:t>
            </a:r>
          </a:p>
          <a:p>
            <a:pPr lvl="1"/>
            <a:r>
              <a:rPr lang="tr-TR" dirty="0"/>
              <a:t>Metastatik hastalığı olanlar için kemoterapi.</a:t>
            </a:r>
          </a:p>
        </p:txBody>
      </p:sp>
      <p:pic>
        <p:nvPicPr>
          <p:cNvPr id="4" name="Resim 3">
            <a:extLst>
              <a:ext uri="{FF2B5EF4-FFF2-40B4-BE49-F238E27FC236}">
                <a16:creationId xmlns:a16="http://schemas.microsoft.com/office/drawing/2014/main" id="{A06A9807-5E6E-7480-4632-BF69450565EF}"/>
              </a:ext>
            </a:extLst>
          </p:cNvPr>
          <p:cNvPicPr>
            <a:picLocks noChangeAspect="1"/>
          </p:cNvPicPr>
          <p:nvPr/>
        </p:nvPicPr>
        <p:blipFill>
          <a:blip r:embed="rId2"/>
          <a:stretch>
            <a:fillRect/>
          </a:stretch>
        </p:blipFill>
        <p:spPr>
          <a:xfrm>
            <a:off x="9693310" y="307667"/>
            <a:ext cx="2210108" cy="743054"/>
          </a:xfrm>
          <a:prstGeom prst="rect">
            <a:avLst/>
          </a:prstGeom>
        </p:spPr>
      </p:pic>
      <p:pic>
        <p:nvPicPr>
          <p:cNvPr id="6" name="Resim 5">
            <a:extLst>
              <a:ext uri="{FF2B5EF4-FFF2-40B4-BE49-F238E27FC236}">
                <a16:creationId xmlns:a16="http://schemas.microsoft.com/office/drawing/2014/main" id="{C6B72C4B-2897-2F2D-90C9-24C25BBC7CCF}"/>
              </a:ext>
            </a:extLst>
          </p:cNvPr>
          <p:cNvPicPr>
            <a:picLocks noChangeAspect="1"/>
          </p:cNvPicPr>
          <p:nvPr/>
        </p:nvPicPr>
        <p:blipFill>
          <a:blip r:embed="rId3"/>
          <a:stretch>
            <a:fillRect/>
          </a:stretch>
        </p:blipFill>
        <p:spPr>
          <a:xfrm>
            <a:off x="8142237" y="2620075"/>
            <a:ext cx="3961273" cy="1948764"/>
          </a:xfrm>
          <a:prstGeom prst="rect">
            <a:avLst/>
          </a:prstGeom>
        </p:spPr>
      </p:pic>
    </p:spTree>
    <p:extLst>
      <p:ext uri="{BB962C8B-B14F-4D97-AF65-F5344CB8AC3E}">
        <p14:creationId xmlns:p14="http://schemas.microsoft.com/office/powerpoint/2010/main" val="3273539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4F0084-FABB-E819-959C-4B6F2156F58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CCCBBB1-ADB8-ED30-55DB-3CF3DD06F786}"/>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891C59EB-2FBA-8E48-375D-F2FC45479532}"/>
              </a:ext>
            </a:extLst>
          </p:cNvPr>
          <p:cNvPicPr>
            <a:picLocks noChangeAspect="1"/>
          </p:cNvPicPr>
          <p:nvPr/>
        </p:nvPicPr>
        <p:blipFill>
          <a:blip r:embed="rId2"/>
          <a:stretch>
            <a:fillRect/>
          </a:stretch>
        </p:blipFill>
        <p:spPr>
          <a:xfrm>
            <a:off x="253581" y="1117434"/>
            <a:ext cx="11684837" cy="4623131"/>
          </a:xfrm>
          <a:prstGeom prst="rect">
            <a:avLst/>
          </a:prstGeom>
        </p:spPr>
      </p:pic>
      <p:sp>
        <p:nvSpPr>
          <p:cNvPr id="7" name="Dikdörtgen: Çapraz Köşeleri Yuvarlatılmış 6">
            <a:extLst>
              <a:ext uri="{FF2B5EF4-FFF2-40B4-BE49-F238E27FC236}">
                <a16:creationId xmlns:a16="http://schemas.microsoft.com/office/drawing/2014/main" id="{55706DAA-5E57-B877-6313-2AE00142939D}"/>
              </a:ext>
            </a:extLst>
          </p:cNvPr>
          <p:cNvSpPr/>
          <p:nvPr/>
        </p:nvSpPr>
        <p:spPr>
          <a:xfrm>
            <a:off x="386318" y="2900516"/>
            <a:ext cx="11481218" cy="403123"/>
          </a:xfrm>
          <a:prstGeom prst="round2Diag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Çapraz Köşeleri Yuvarlatılmış 7">
            <a:extLst>
              <a:ext uri="{FF2B5EF4-FFF2-40B4-BE49-F238E27FC236}">
                <a16:creationId xmlns:a16="http://schemas.microsoft.com/office/drawing/2014/main" id="{ABADC140-30DC-4AAA-49F2-2EBEB2F7958F}"/>
              </a:ext>
            </a:extLst>
          </p:cNvPr>
          <p:cNvSpPr/>
          <p:nvPr/>
        </p:nvSpPr>
        <p:spPr>
          <a:xfrm>
            <a:off x="355390" y="4008981"/>
            <a:ext cx="11481218" cy="403123"/>
          </a:xfrm>
          <a:prstGeom prst="round2Diag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6428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E9F49-38B8-558A-987C-ACD9070E354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D6AD4A2-893F-DD3F-01F9-504380C12FE7}"/>
              </a:ext>
            </a:extLst>
          </p:cNvPr>
          <p:cNvSpPr>
            <a:spLocks noGrp="1"/>
          </p:cNvSpPr>
          <p:nvPr>
            <p:ph type="title"/>
          </p:nvPr>
        </p:nvSpPr>
        <p:spPr>
          <a:xfrm>
            <a:off x="530942" y="1577412"/>
            <a:ext cx="8247622" cy="2824981"/>
          </a:xfrm>
        </p:spPr>
        <p:txBody>
          <a:bodyPr vert="horz" lIns="91440" tIns="45720" rIns="91440" bIns="45720" rtlCol="0" anchor="b">
            <a:normAutofit/>
          </a:bodyPr>
          <a:lstStyle/>
          <a:p>
            <a:pPr algn="ctr"/>
            <a:r>
              <a:rPr lang="tr-TR" sz="5400" dirty="0"/>
              <a:t>ENDOMETRİUM</a:t>
            </a:r>
            <a:r>
              <a:rPr lang="en-US" sz="5400" dirty="0"/>
              <a:t> KANSERİ</a:t>
            </a:r>
          </a:p>
        </p:txBody>
      </p:sp>
    </p:spTree>
    <p:extLst>
      <p:ext uri="{BB962C8B-B14F-4D97-AF65-F5344CB8AC3E}">
        <p14:creationId xmlns:p14="http://schemas.microsoft.com/office/powerpoint/2010/main" val="12371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F12342-FB1A-9596-2D47-041237E46DAD}"/>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3166F5B5-3606-BE45-F70C-DD4989C758FF}"/>
              </a:ext>
            </a:extLst>
          </p:cNvPr>
          <p:cNvSpPr>
            <a:spLocks noGrp="1"/>
          </p:cNvSpPr>
          <p:nvPr>
            <p:ph idx="1"/>
          </p:nvPr>
        </p:nvSpPr>
        <p:spPr>
          <a:xfrm>
            <a:off x="457201" y="2096713"/>
            <a:ext cx="6390640" cy="4080250"/>
          </a:xfrm>
        </p:spPr>
        <p:txBody>
          <a:bodyPr>
            <a:normAutofit fontScale="85000" lnSpcReduction="10000"/>
          </a:bodyPr>
          <a:lstStyle/>
          <a:p>
            <a:r>
              <a:rPr lang="tr-TR" dirty="0"/>
              <a:t>Vajinal brakiterapinin, tek pelvik EBRT ile karşılaştırıldığında, lokal ve bölgesel nüks açısından yüksek-orta risk taşıyan hastalar için yakın zamanda yapılan Endometrial Kanser Postoperatif Radyasyon Tedavisi randomize çalışması yapılmıştır. </a:t>
            </a:r>
          </a:p>
          <a:p>
            <a:r>
              <a:rPr lang="tr-TR" dirty="0"/>
              <a:t>Yüksek-orta risk, 60 yaş ve üzeri ve evre IC (The </a:t>
            </a:r>
            <a:r>
              <a:rPr lang="tr-TR" dirty="0" err="1"/>
              <a:t>Internal</a:t>
            </a:r>
            <a:r>
              <a:rPr lang="tr-TR" dirty="0"/>
              <a:t> </a:t>
            </a:r>
            <a:r>
              <a:rPr lang="tr-TR" dirty="0" err="1"/>
              <a:t>Federation</a:t>
            </a:r>
            <a:r>
              <a:rPr lang="tr-TR" dirty="0"/>
              <a:t> of </a:t>
            </a:r>
            <a:r>
              <a:rPr lang="tr-TR" dirty="0" err="1"/>
              <a:t>Gynecology</a:t>
            </a:r>
            <a:r>
              <a:rPr lang="tr-TR" dirty="0"/>
              <a:t> </a:t>
            </a:r>
            <a:r>
              <a:rPr lang="tr-TR" dirty="0" err="1"/>
              <a:t>and</a:t>
            </a:r>
            <a:r>
              <a:rPr lang="tr-TR" dirty="0"/>
              <a:t> </a:t>
            </a:r>
            <a:r>
              <a:rPr lang="tr-TR" dirty="0" err="1"/>
              <a:t>Obstetrics</a:t>
            </a:r>
            <a:r>
              <a:rPr lang="tr-TR" dirty="0"/>
              <a:t> 1988 evreleme: &gt;%50 </a:t>
            </a:r>
            <a:r>
              <a:rPr lang="tr-TR" dirty="0" err="1"/>
              <a:t>miyometriyal</a:t>
            </a:r>
            <a:r>
              <a:rPr lang="tr-TR" dirty="0"/>
              <a:t> invazyon) </a:t>
            </a:r>
            <a:r>
              <a:rPr lang="tr-TR" dirty="0" err="1"/>
              <a:t>grade</a:t>
            </a:r>
            <a:r>
              <a:rPr lang="tr-TR" dirty="0"/>
              <a:t> 1 ve 2, Evre IB </a:t>
            </a:r>
            <a:r>
              <a:rPr lang="tr-TR" dirty="0" err="1"/>
              <a:t>grade</a:t>
            </a:r>
            <a:r>
              <a:rPr lang="tr-TR" dirty="0"/>
              <a:t> 3 ve Evre IIA (Grade 3 hariç: &gt;%50 </a:t>
            </a:r>
            <a:r>
              <a:rPr lang="tr-TR" dirty="0" err="1"/>
              <a:t>miyometriyal</a:t>
            </a:r>
            <a:r>
              <a:rPr lang="tr-TR" dirty="0"/>
              <a:t> invazyon) olarak tanımlanmıştır. </a:t>
            </a:r>
          </a:p>
          <a:p>
            <a:r>
              <a:rPr lang="tr-TR" dirty="0"/>
              <a:t>Çalışmada brakiterapi ve EBRT arasındaki </a:t>
            </a:r>
            <a:r>
              <a:rPr lang="tr-TR" dirty="0" err="1"/>
              <a:t>rekürrens</a:t>
            </a:r>
            <a:r>
              <a:rPr lang="tr-TR" dirty="0"/>
              <a:t> oranları hem vajinal  (%1,6'ya karşı 1,8) hem de </a:t>
            </a:r>
            <a:r>
              <a:rPr lang="tr-TR" dirty="0" err="1"/>
              <a:t>lokorejyonel</a:t>
            </a:r>
            <a:r>
              <a:rPr lang="tr-TR" dirty="0"/>
              <a:t> (%2,1'e karşı %5,1)(pelvik, vajinal veya her ikisi) şeklinde eşdeğer olarak raporlanmıştır. </a:t>
            </a:r>
          </a:p>
          <a:p>
            <a:r>
              <a:rPr lang="tr-TR" dirty="0"/>
              <a:t>Her iki kolda düşük dereceli (Derece 1) hastaların başlangıçta amaçlanan orandan daha yüksek olduğu gözlenmiş olup, bu durumun da sonuçların genellikle en olumlu özelliklere sahip hastalar için geçerli olduğunu düşündürmüştür.</a:t>
            </a:r>
          </a:p>
        </p:txBody>
      </p:sp>
      <p:pic>
        <p:nvPicPr>
          <p:cNvPr id="5" name="Resim 4">
            <a:extLst>
              <a:ext uri="{FF2B5EF4-FFF2-40B4-BE49-F238E27FC236}">
                <a16:creationId xmlns:a16="http://schemas.microsoft.com/office/drawing/2014/main" id="{78A60679-3BD8-3CDC-9CD6-06E627118557}"/>
              </a:ext>
            </a:extLst>
          </p:cNvPr>
          <p:cNvPicPr>
            <a:picLocks noChangeAspect="1"/>
          </p:cNvPicPr>
          <p:nvPr/>
        </p:nvPicPr>
        <p:blipFill>
          <a:blip r:embed="rId2"/>
          <a:stretch>
            <a:fillRect/>
          </a:stretch>
        </p:blipFill>
        <p:spPr>
          <a:xfrm>
            <a:off x="6987475" y="2096713"/>
            <a:ext cx="4792041" cy="2511872"/>
          </a:xfrm>
          <a:prstGeom prst="rect">
            <a:avLst/>
          </a:prstGeom>
        </p:spPr>
      </p:pic>
      <p:pic>
        <p:nvPicPr>
          <p:cNvPr id="6" name="Resim 5">
            <a:extLst>
              <a:ext uri="{FF2B5EF4-FFF2-40B4-BE49-F238E27FC236}">
                <a16:creationId xmlns:a16="http://schemas.microsoft.com/office/drawing/2014/main" id="{3D3BFD34-DBD0-899B-5260-34DC0CCABFA5}"/>
              </a:ext>
            </a:extLst>
          </p:cNvPr>
          <p:cNvPicPr>
            <a:picLocks noChangeAspect="1"/>
          </p:cNvPicPr>
          <p:nvPr/>
        </p:nvPicPr>
        <p:blipFill>
          <a:blip r:embed="rId3"/>
          <a:stretch>
            <a:fillRect/>
          </a:stretch>
        </p:blipFill>
        <p:spPr>
          <a:xfrm>
            <a:off x="9267481" y="220111"/>
            <a:ext cx="2467319" cy="1267002"/>
          </a:xfrm>
          <a:prstGeom prst="rect">
            <a:avLst/>
          </a:prstGeom>
        </p:spPr>
      </p:pic>
    </p:spTree>
    <p:extLst>
      <p:ext uri="{BB962C8B-B14F-4D97-AF65-F5344CB8AC3E}">
        <p14:creationId xmlns:p14="http://schemas.microsoft.com/office/powerpoint/2010/main" val="222956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642C0F-7D6A-6011-1158-5F8028C3597D}"/>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CBA289A2-8E4C-E2C1-4BFA-BAFDF49BD650}"/>
              </a:ext>
            </a:extLst>
          </p:cNvPr>
          <p:cNvSpPr>
            <a:spLocks noGrp="1"/>
          </p:cNvSpPr>
          <p:nvPr>
            <p:ph idx="1"/>
          </p:nvPr>
        </p:nvSpPr>
        <p:spPr/>
        <p:txBody>
          <a:bodyPr>
            <a:normAutofit fontScale="92500" lnSpcReduction="20000"/>
          </a:bodyPr>
          <a:lstStyle/>
          <a:p>
            <a:r>
              <a:rPr lang="tr-TR" dirty="0"/>
              <a:t>Adjuvan tedavi için hasta seçiminde;</a:t>
            </a:r>
          </a:p>
          <a:p>
            <a:pPr lvl="1"/>
            <a:r>
              <a:rPr lang="tr-TR" dirty="0"/>
              <a:t>Derece</a:t>
            </a:r>
          </a:p>
          <a:p>
            <a:pPr lvl="1"/>
            <a:r>
              <a:rPr lang="tr-TR" dirty="0" err="1"/>
              <a:t>Miyometriyal</a:t>
            </a:r>
            <a:r>
              <a:rPr lang="tr-TR" dirty="0"/>
              <a:t> invazyon</a:t>
            </a:r>
          </a:p>
          <a:p>
            <a:pPr lvl="1"/>
            <a:r>
              <a:rPr lang="tr-TR" dirty="0"/>
              <a:t>Lenfatik vasküler boşluk invazyonu</a:t>
            </a:r>
          </a:p>
          <a:p>
            <a:pPr lvl="1"/>
            <a:r>
              <a:rPr lang="tr-TR" dirty="0"/>
              <a:t>Tümör boyutu</a:t>
            </a:r>
          </a:p>
          <a:p>
            <a:pPr lvl="1"/>
            <a:r>
              <a:rPr lang="tr-TR" dirty="0"/>
              <a:t>Lenf nodu durumu</a:t>
            </a:r>
          </a:p>
          <a:p>
            <a:pPr lvl="1"/>
            <a:r>
              <a:rPr lang="tr-TR" dirty="0"/>
              <a:t>Tümörün serviks veya vajinaya uzanımı</a:t>
            </a:r>
          </a:p>
          <a:p>
            <a:pPr lvl="1"/>
            <a:r>
              <a:rPr lang="tr-TR" dirty="0"/>
              <a:t>Hasta yaşı</a:t>
            </a:r>
          </a:p>
          <a:p>
            <a:pPr lvl="1"/>
            <a:r>
              <a:rPr lang="tr-TR" dirty="0"/>
              <a:t>Cerrahi evrelemenin varlığı ve eksiksizliği </a:t>
            </a:r>
          </a:p>
          <a:p>
            <a:pPr lvl="1"/>
            <a:r>
              <a:rPr lang="tr-TR" dirty="0"/>
              <a:t>Hastaya ait komorbiditelerin varlığı gibi risk faktörleri değerlendirilmelidir.</a:t>
            </a:r>
          </a:p>
          <a:p>
            <a:r>
              <a:rPr lang="tr-TR" dirty="0"/>
              <a:t>ABS, genel olarak, histerektomi sonrası endometrial kanser durumu için adjuvan tedavi için NCCN tarafından hasta seçimine yönelik ortaya konulan yönergeleri onaylamaktadır ancak her hastanın klinik durumunun bireysel olarak dikkate alınmasını önermektedir.</a:t>
            </a:r>
          </a:p>
        </p:txBody>
      </p:sp>
      <p:pic>
        <p:nvPicPr>
          <p:cNvPr id="4" name="Resim 3">
            <a:extLst>
              <a:ext uri="{FF2B5EF4-FFF2-40B4-BE49-F238E27FC236}">
                <a16:creationId xmlns:a16="http://schemas.microsoft.com/office/drawing/2014/main" id="{6848162B-B2AE-91DF-AF07-29C7C9FABFC0}"/>
              </a:ext>
            </a:extLst>
          </p:cNvPr>
          <p:cNvPicPr>
            <a:picLocks noChangeAspect="1"/>
          </p:cNvPicPr>
          <p:nvPr/>
        </p:nvPicPr>
        <p:blipFill>
          <a:blip r:embed="rId2"/>
          <a:stretch>
            <a:fillRect/>
          </a:stretch>
        </p:blipFill>
        <p:spPr>
          <a:xfrm>
            <a:off x="9267481" y="220111"/>
            <a:ext cx="2467319" cy="1267002"/>
          </a:xfrm>
          <a:prstGeom prst="rect">
            <a:avLst/>
          </a:prstGeom>
        </p:spPr>
      </p:pic>
    </p:spTree>
    <p:extLst>
      <p:ext uri="{BB962C8B-B14F-4D97-AF65-F5344CB8AC3E}">
        <p14:creationId xmlns:p14="http://schemas.microsoft.com/office/powerpoint/2010/main" val="334446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6"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28" name="Background Leaf">
            <a:extLst>
              <a:ext uri="{FF2B5EF4-FFF2-40B4-BE49-F238E27FC236}">
                <a16:creationId xmlns:a16="http://schemas.microsoft.com/office/drawing/2014/main" id="{E00BDB36-26F9-4870-887D-DBEBE42AD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04504" y="-5716"/>
            <a:ext cx="8284448" cy="6858000"/>
          </a:xfrm>
          <a:custGeom>
            <a:avLst/>
            <a:gdLst>
              <a:gd name="connsiteX0" fmla="*/ 0 w 8284448"/>
              <a:gd name="connsiteY0" fmla="*/ 0 h 6858000"/>
              <a:gd name="connsiteX1" fmla="*/ 5949669 w 8284448"/>
              <a:gd name="connsiteY1" fmla="*/ 0 h 6858000"/>
              <a:gd name="connsiteX2" fmla="*/ 6097735 w 8284448"/>
              <a:gd name="connsiteY2" fmla="*/ 77067 h 6858000"/>
              <a:gd name="connsiteX3" fmla="*/ 8284448 w 8284448"/>
              <a:gd name="connsiteY3" fmla="*/ 3810917 h 6858000"/>
              <a:gd name="connsiteX4" fmla="*/ 8284448 w 8284448"/>
              <a:gd name="connsiteY4" fmla="*/ 6858000 h 6858000"/>
              <a:gd name="connsiteX5" fmla="*/ 1225332 w 8284448"/>
              <a:gd name="connsiteY5" fmla="*/ 6858000 h 6858000"/>
              <a:gd name="connsiteX6" fmla="*/ 1163726 w 8284448"/>
              <a:gd name="connsiteY6" fmla="*/ 6801098 h 6858000"/>
              <a:gd name="connsiteX7" fmla="*/ 24800 w 8284448"/>
              <a:gd name="connsiteY7" fmla="*/ 4654257 h 6858000"/>
              <a:gd name="connsiteX8" fmla="*/ 0 w 8284448"/>
              <a:gd name="connsiteY8" fmla="*/ 4489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448" h="6858000">
                <a:moveTo>
                  <a:pt x="0" y="0"/>
                </a:moveTo>
                <a:lnTo>
                  <a:pt x="5949669" y="0"/>
                </a:lnTo>
                <a:lnTo>
                  <a:pt x="6097735" y="77067"/>
                </a:lnTo>
                <a:cubicBezTo>
                  <a:pt x="7400247" y="796137"/>
                  <a:pt x="8284448" y="2198576"/>
                  <a:pt x="8284448" y="3810917"/>
                </a:cubicBezTo>
                <a:lnTo>
                  <a:pt x="8284448" y="6858000"/>
                </a:lnTo>
                <a:lnTo>
                  <a:pt x="1225332" y="6858000"/>
                </a:lnTo>
                <a:lnTo>
                  <a:pt x="1163726" y="6801098"/>
                </a:lnTo>
                <a:cubicBezTo>
                  <a:pt x="596622" y="6224771"/>
                  <a:pt x="191778" y="5483545"/>
                  <a:pt x="24800" y="4654257"/>
                </a:cubicBezTo>
                <a:lnTo>
                  <a:pt x="0" y="4489113"/>
                </a:lnTo>
                <a:close/>
              </a:path>
            </a:pathLst>
          </a:custGeom>
          <a:solidFill>
            <a:schemeClr val="bg2">
              <a:alpha val="30000"/>
            </a:schemeClr>
          </a:solidFill>
          <a:ln w="9525" cap="flat">
            <a:noFill/>
            <a:prstDash val="solid"/>
            <a:miter/>
          </a:ln>
        </p:spPr>
        <p:txBody>
          <a:bodyPr wrap="square" rtlCol="0" anchor="ctr">
            <a:noAutofit/>
          </a:bodyPr>
          <a:lstStyle/>
          <a:p>
            <a:endParaRPr lang="en-US"/>
          </a:p>
        </p:txBody>
      </p:sp>
      <p:sp>
        <p:nvSpPr>
          <p:cNvPr id="30" name="Texture">
            <a:extLst>
              <a:ext uri="{FF2B5EF4-FFF2-40B4-BE49-F238E27FC236}">
                <a16:creationId xmlns:a16="http://schemas.microsoft.com/office/drawing/2014/main" id="{DC83D935-436B-4F4D-A47B-4FD95E2C1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lIns="0" rIns="0" rtlCol="0" anchor="ctr"/>
          <a:lstStyle/>
          <a:p>
            <a:endParaRPr lang="en-US"/>
          </a:p>
        </p:txBody>
      </p:sp>
      <p:sp>
        <p:nvSpPr>
          <p:cNvPr id="2" name="Başlık 1">
            <a:extLst>
              <a:ext uri="{FF2B5EF4-FFF2-40B4-BE49-F238E27FC236}">
                <a16:creationId xmlns:a16="http://schemas.microsoft.com/office/drawing/2014/main" id="{8CEC5A87-4F0D-911F-793E-0AC40707F4BA}"/>
              </a:ext>
            </a:extLst>
          </p:cNvPr>
          <p:cNvSpPr>
            <a:spLocks noGrp="1"/>
          </p:cNvSpPr>
          <p:nvPr>
            <p:ph type="title"/>
          </p:nvPr>
        </p:nvSpPr>
        <p:spPr>
          <a:xfrm>
            <a:off x="457200" y="668049"/>
            <a:ext cx="3313075" cy="5589741"/>
          </a:xfrm>
        </p:spPr>
        <p:txBody>
          <a:bodyPr>
            <a:normAutofit/>
          </a:bodyPr>
          <a:lstStyle/>
          <a:p>
            <a:r>
              <a:rPr lang="tr-TR" dirty="0"/>
              <a:t>GİRİŞ</a:t>
            </a:r>
          </a:p>
        </p:txBody>
      </p:sp>
      <p:graphicFrame>
        <p:nvGraphicFramePr>
          <p:cNvPr id="20" name="İçerik Yer Tutucusu 2">
            <a:extLst>
              <a:ext uri="{FF2B5EF4-FFF2-40B4-BE49-F238E27FC236}">
                <a16:creationId xmlns:a16="http://schemas.microsoft.com/office/drawing/2014/main" id="{751CC16E-AEA7-F960-10FB-E0769D175CF1}"/>
              </a:ext>
            </a:extLst>
          </p:cNvPr>
          <p:cNvGraphicFramePr>
            <a:graphicFrameLocks noGrp="1"/>
          </p:cNvGraphicFramePr>
          <p:nvPr>
            <p:ph idx="1"/>
            <p:extLst>
              <p:ext uri="{D42A27DB-BD31-4B8C-83A1-F6EECF244321}">
                <p14:modId xmlns:p14="http://schemas.microsoft.com/office/powerpoint/2010/main" val="4116772352"/>
              </p:ext>
            </p:extLst>
          </p:nvPr>
        </p:nvGraphicFramePr>
        <p:xfrm>
          <a:off x="4866688" y="668048"/>
          <a:ext cx="6883352" cy="550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43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0ECB41-8BB5-20C3-65D3-6C9130A7DCA5}"/>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E40434C1-5A81-4DD7-47AC-BC94F0AF43D4}"/>
              </a:ext>
            </a:extLst>
          </p:cNvPr>
          <p:cNvSpPr>
            <a:spLocks noGrp="1"/>
          </p:cNvSpPr>
          <p:nvPr>
            <p:ph idx="1"/>
          </p:nvPr>
        </p:nvSpPr>
        <p:spPr>
          <a:xfrm>
            <a:off x="457201" y="2096713"/>
            <a:ext cx="6258559" cy="4080250"/>
          </a:xfrm>
        </p:spPr>
        <p:txBody>
          <a:bodyPr>
            <a:normAutofit/>
          </a:bodyPr>
          <a:lstStyle/>
          <a:p>
            <a:r>
              <a:rPr lang="tr-TR" dirty="0"/>
              <a:t>Endometrial kanserdeki lokal nüksler genellikle EBRT ve brakiterapi ile tedavi edilir. </a:t>
            </a:r>
          </a:p>
          <a:p>
            <a:r>
              <a:rPr lang="tr-TR" dirty="0"/>
              <a:t>Brakiterapi tekniğinin seçimi, vajinal duvar invazyonunun derinliğine ve hastalığın dağılımına dayanır. Daha yüzeysel (&lt;5 mm) nüksleri olan hastalarda, </a:t>
            </a:r>
            <a:r>
              <a:rPr lang="tr-TR" dirty="0" err="1"/>
              <a:t>intrakaviter</a:t>
            </a:r>
            <a:r>
              <a:rPr lang="tr-TR" dirty="0"/>
              <a:t> yaklaşım tercih edilebilirken, 5 mm veya daha fazla derinliğe </a:t>
            </a:r>
            <a:r>
              <a:rPr lang="tr-TR" dirty="0" err="1"/>
              <a:t>invaze</a:t>
            </a:r>
            <a:r>
              <a:rPr lang="tr-TR" dirty="0"/>
              <a:t> olan lezyonlar için, interstisyel teknikle derinde daha yüksek tümör dozu sağlanabilir. </a:t>
            </a:r>
          </a:p>
          <a:p>
            <a:r>
              <a:rPr lang="tr-TR" dirty="0"/>
              <a:t>Yapılan çalışmalarda daha iyi kontrol ve kür oranları elde edildiği için genellikle EBRT ve </a:t>
            </a:r>
            <a:r>
              <a:rPr lang="tr-TR" dirty="0" err="1"/>
              <a:t>vaginal</a:t>
            </a:r>
            <a:r>
              <a:rPr lang="tr-TR" dirty="0"/>
              <a:t> BRT kombinasyon tedavisi tercih edilir.</a:t>
            </a:r>
          </a:p>
        </p:txBody>
      </p:sp>
      <p:pic>
        <p:nvPicPr>
          <p:cNvPr id="4" name="Resim 3">
            <a:extLst>
              <a:ext uri="{FF2B5EF4-FFF2-40B4-BE49-F238E27FC236}">
                <a16:creationId xmlns:a16="http://schemas.microsoft.com/office/drawing/2014/main" id="{AFB7992B-8C43-E259-4DF0-6CDC876F225C}"/>
              </a:ext>
            </a:extLst>
          </p:cNvPr>
          <p:cNvPicPr>
            <a:picLocks noChangeAspect="1"/>
          </p:cNvPicPr>
          <p:nvPr/>
        </p:nvPicPr>
        <p:blipFill>
          <a:blip r:embed="rId2"/>
          <a:stretch>
            <a:fillRect/>
          </a:stretch>
        </p:blipFill>
        <p:spPr>
          <a:xfrm>
            <a:off x="9267481" y="220111"/>
            <a:ext cx="2467319" cy="1267002"/>
          </a:xfrm>
          <a:prstGeom prst="rect">
            <a:avLst/>
          </a:prstGeom>
        </p:spPr>
      </p:pic>
      <p:pic>
        <p:nvPicPr>
          <p:cNvPr id="6" name="Resim 5">
            <a:extLst>
              <a:ext uri="{FF2B5EF4-FFF2-40B4-BE49-F238E27FC236}">
                <a16:creationId xmlns:a16="http://schemas.microsoft.com/office/drawing/2014/main" id="{B29F7854-BCB1-7AE1-E63B-CC390D85B337}"/>
              </a:ext>
            </a:extLst>
          </p:cNvPr>
          <p:cNvPicPr>
            <a:picLocks noChangeAspect="1"/>
          </p:cNvPicPr>
          <p:nvPr/>
        </p:nvPicPr>
        <p:blipFill>
          <a:blip r:embed="rId3"/>
          <a:stretch>
            <a:fillRect/>
          </a:stretch>
        </p:blipFill>
        <p:spPr>
          <a:xfrm>
            <a:off x="6921730" y="2096713"/>
            <a:ext cx="5087566" cy="1705557"/>
          </a:xfrm>
          <a:prstGeom prst="rect">
            <a:avLst/>
          </a:prstGeom>
        </p:spPr>
      </p:pic>
      <p:pic>
        <p:nvPicPr>
          <p:cNvPr id="8" name="Resim 7">
            <a:extLst>
              <a:ext uri="{FF2B5EF4-FFF2-40B4-BE49-F238E27FC236}">
                <a16:creationId xmlns:a16="http://schemas.microsoft.com/office/drawing/2014/main" id="{16539296-F50D-BC65-6101-9BDB61C7E408}"/>
              </a:ext>
            </a:extLst>
          </p:cNvPr>
          <p:cNvPicPr>
            <a:picLocks noChangeAspect="1"/>
          </p:cNvPicPr>
          <p:nvPr/>
        </p:nvPicPr>
        <p:blipFill>
          <a:blip r:embed="rId4"/>
          <a:stretch>
            <a:fillRect/>
          </a:stretch>
        </p:blipFill>
        <p:spPr>
          <a:xfrm>
            <a:off x="6921730" y="4279183"/>
            <a:ext cx="5087566" cy="1910768"/>
          </a:xfrm>
          <a:prstGeom prst="rect">
            <a:avLst/>
          </a:prstGeom>
        </p:spPr>
      </p:pic>
    </p:spTree>
    <p:extLst>
      <p:ext uri="{BB962C8B-B14F-4D97-AF65-F5344CB8AC3E}">
        <p14:creationId xmlns:p14="http://schemas.microsoft.com/office/powerpoint/2010/main" val="331000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BDCD9A-C299-979C-E141-17F30D374ABD}"/>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7BA0C6A8-6274-7BBB-FA84-997D9DCC9A86}"/>
              </a:ext>
            </a:extLst>
          </p:cNvPr>
          <p:cNvSpPr>
            <a:spLocks noGrp="1"/>
          </p:cNvSpPr>
          <p:nvPr>
            <p:ph idx="1"/>
          </p:nvPr>
        </p:nvSpPr>
        <p:spPr/>
        <p:txBody>
          <a:bodyPr/>
          <a:lstStyle/>
          <a:p>
            <a:r>
              <a:rPr lang="tr-TR" dirty="0" err="1"/>
              <a:t>Rekürrens</a:t>
            </a:r>
            <a:r>
              <a:rPr lang="tr-TR" dirty="0"/>
              <a:t> riskini değerlendirme ve adjuvan tedavi kararını vermede moleküler sınıflandırma artık kılavuzlarda yer almakta.</a:t>
            </a:r>
          </a:p>
          <a:p>
            <a:r>
              <a:rPr lang="tr-TR" dirty="0"/>
              <a:t>Geleneksel </a:t>
            </a:r>
            <a:r>
              <a:rPr lang="tr-TR" dirty="0" err="1"/>
              <a:t>klinikopatolojik</a:t>
            </a:r>
            <a:r>
              <a:rPr lang="tr-TR" dirty="0"/>
              <a:t> risk faktörleri, özellikle yaş, histopatolojik tip ve derece, </a:t>
            </a:r>
            <a:r>
              <a:rPr lang="tr-TR" dirty="0" err="1"/>
              <a:t>miyometriyal</a:t>
            </a:r>
            <a:r>
              <a:rPr lang="tr-TR" dirty="0"/>
              <a:t> invazyon ve </a:t>
            </a:r>
            <a:r>
              <a:rPr lang="tr-TR" b="1" i="1" dirty="0"/>
              <a:t>LVSI</a:t>
            </a:r>
            <a:r>
              <a:rPr lang="tr-TR" dirty="0"/>
              <a:t> </a:t>
            </a:r>
            <a:r>
              <a:rPr lang="tr-TR" dirty="0" err="1"/>
              <a:t>prognozu</a:t>
            </a:r>
            <a:r>
              <a:rPr lang="tr-TR" dirty="0"/>
              <a:t> değerlendirmede önemlidir. </a:t>
            </a:r>
          </a:p>
          <a:p>
            <a:r>
              <a:rPr lang="tr-TR" dirty="0"/>
              <a:t>Tüm öneriler FIGO evre I-VA EK tanısı almış ve cerrahi operasyon geçiren ve </a:t>
            </a:r>
            <a:r>
              <a:rPr lang="tr-TR" dirty="0" err="1"/>
              <a:t>makroskopik</a:t>
            </a:r>
            <a:r>
              <a:rPr lang="tr-TR" dirty="0"/>
              <a:t> olarak rezidüel hastalığı olmayan kadınlar için geçerlidir.</a:t>
            </a:r>
          </a:p>
        </p:txBody>
      </p:sp>
      <p:pic>
        <p:nvPicPr>
          <p:cNvPr id="4" name="Resim 3">
            <a:extLst>
              <a:ext uri="{FF2B5EF4-FFF2-40B4-BE49-F238E27FC236}">
                <a16:creationId xmlns:a16="http://schemas.microsoft.com/office/drawing/2014/main" id="{0BD5B4D0-638A-ACA5-52B5-AEB48C170B9D}"/>
              </a:ext>
            </a:extLst>
          </p:cNvPr>
          <p:cNvPicPr>
            <a:picLocks noChangeAspect="1"/>
          </p:cNvPicPr>
          <p:nvPr/>
        </p:nvPicPr>
        <p:blipFill>
          <a:blip r:embed="rId2"/>
          <a:stretch>
            <a:fillRect/>
          </a:stretch>
        </p:blipFill>
        <p:spPr>
          <a:xfrm>
            <a:off x="9663814" y="296522"/>
            <a:ext cx="2210108" cy="743054"/>
          </a:xfrm>
          <a:prstGeom prst="rect">
            <a:avLst/>
          </a:prstGeom>
        </p:spPr>
      </p:pic>
    </p:spTree>
    <p:extLst>
      <p:ext uri="{BB962C8B-B14F-4D97-AF65-F5344CB8AC3E}">
        <p14:creationId xmlns:p14="http://schemas.microsoft.com/office/powerpoint/2010/main" val="3707674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921365-00C1-B991-A862-C0707FFE559E}"/>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8EE65E1C-2774-4815-5BB3-A108C7E8194C}"/>
              </a:ext>
            </a:extLst>
          </p:cNvPr>
          <p:cNvSpPr>
            <a:spLocks noGrp="1"/>
          </p:cNvSpPr>
          <p:nvPr>
            <p:ph idx="1"/>
          </p:nvPr>
        </p:nvSpPr>
        <p:spPr>
          <a:xfrm>
            <a:off x="457201" y="2096713"/>
            <a:ext cx="4368799" cy="4080250"/>
          </a:xfrm>
        </p:spPr>
        <p:txBody>
          <a:bodyPr/>
          <a:lstStyle/>
          <a:p>
            <a:r>
              <a:rPr lang="tr-TR" dirty="0"/>
              <a:t>TCGA (The </a:t>
            </a:r>
            <a:r>
              <a:rPr lang="tr-TR" dirty="0" err="1"/>
              <a:t>Cancer</a:t>
            </a:r>
            <a:r>
              <a:rPr lang="tr-TR" dirty="0"/>
              <a:t> </a:t>
            </a:r>
            <a:r>
              <a:rPr lang="tr-TR" dirty="0" err="1"/>
              <a:t>Genome</a:t>
            </a:r>
            <a:r>
              <a:rPr lang="tr-TR" dirty="0"/>
              <a:t> Atlas), aralarında önemli prognostik farklılıklar bulunan dört moleküler EC alt grubunu tanımlamıştır; p53-abn, </a:t>
            </a:r>
            <a:r>
              <a:rPr lang="tr-TR" dirty="0" err="1"/>
              <a:t>POLEmut</a:t>
            </a:r>
            <a:r>
              <a:rPr lang="tr-TR" dirty="0"/>
              <a:t>, </a:t>
            </a:r>
            <a:r>
              <a:rPr lang="tr-TR" dirty="0" err="1"/>
              <a:t>dMMR</a:t>
            </a:r>
            <a:r>
              <a:rPr lang="tr-TR" dirty="0"/>
              <a:t> ve NSMP. </a:t>
            </a:r>
          </a:p>
          <a:p>
            <a:r>
              <a:rPr lang="tr-TR" dirty="0"/>
              <a:t>Bu moleküler sınıflandırmanın geleneksel </a:t>
            </a:r>
            <a:r>
              <a:rPr lang="tr-TR" dirty="0" err="1"/>
              <a:t>klinikopatolojik</a:t>
            </a:r>
            <a:r>
              <a:rPr lang="tr-TR" dirty="0"/>
              <a:t> verilerle bütünleştirilmesi, nükslerin göreceli riskini belirlemek için güncellenmiş bir risk sınıflandırma sistemiyle sonuçlanmıştır.</a:t>
            </a:r>
          </a:p>
          <a:p>
            <a:endParaRPr lang="tr-TR" dirty="0"/>
          </a:p>
        </p:txBody>
      </p:sp>
      <p:pic>
        <p:nvPicPr>
          <p:cNvPr id="6" name="Resim 5">
            <a:extLst>
              <a:ext uri="{FF2B5EF4-FFF2-40B4-BE49-F238E27FC236}">
                <a16:creationId xmlns:a16="http://schemas.microsoft.com/office/drawing/2014/main" id="{D4266DE4-3699-68BE-DCE9-904A0138C831}"/>
              </a:ext>
            </a:extLst>
          </p:cNvPr>
          <p:cNvPicPr>
            <a:picLocks noChangeAspect="1"/>
          </p:cNvPicPr>
          <p:nvPr/>
        </p:nvPicPr>
        <p:blipFill>
          <a:blip r:embed="rId2"/>
          <a:stretch>
            <a:fillRect/>
          </a:stretch>
        </p:blipFill>
        <p:spPr>
          <a:xfrm>
            <a:off x="5140961" y="2096713"/>
            <a:ext cx="6971304" cy="3181978"/>
          </a:xfrm>
          <a:prstGeom prst="rect">
            <a:avLst/>
          </a:prstGeom>
        </p:spPr>
      </p:pic>
      <p:pic>
        <p:nvPicPr>
          <p:cNvPr id="4" name="Resim 3">
            <a:extLst>
              <a:ext uri="{FF2B5EF4-FFF2-40B4-BE49-F238E27FC236}">
                <a16:creationId xmlns:a16="http://schemas.microsoft.com/office/drawing/2014/main" id="{986B81EC-8A48-7613-435A-2E17028130F6}"/>
              </a:ext>
            </a:extLst>
          </p:cNvPr>
          <p:cNvPicPr>
            <a:picLocks noChangeAspect="1"/>
          </p:cNvPicPr>
          <p:nvPr/>
        </p:nvPicPr>
        <p:blipFill>
          <a:blip r:embed="rId3"/>
          <a:stretch>
            <a:fillRect/>
          </a:stretch>
        </p:blipFill>
        <p:spPr>
          <a:xfrm>
            <a:off x="9693310" y="307667"/>
            <a:ext cx="2210108" cy="743054"/>
          </a:xfrm>
          <a:prstGeom prst="rect">
            <a:avLst/>
          </a:prstGeom>
        </p:spPr>
      </p:pic>
    </p:spTree>
    <p:extLst>
      <p:ext uri="{BB962C8B-B14F-4D97-AF65-F5344CB8AC3E}">
        <p14:creationId xmlns:p14="http://schemas.microsoft.com/office/powerpoint/2010/main" val="271447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7" name="Color Fill">
            <a:extLst>
              <a:ext uri="{FF2B5EF4-FFF2-40B4-BE49-F238E27FC236}">
                <a16:creationId xmlns:a16="http://schemas.microsoft.com/office/drawing/2014/main" id="{3FFB0B4B-B126-43E0-A25C-BA563433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9" name="Graphic 9">
            <a:extLst>
              <a:ext uri="{FF2B5EF4-FFF2-40B4-BE49-F238E27FC236}">
                <a16:creationId xmlns:a16="http://schemas.microsoft.com/office/drawing/2014/main" id="{A6794A32-06AF-4AEC-A6CD-276DF14BA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1249" y="17928"/>
            <a:ext cx="6905281" cy="684604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wrap="square" rtlCol="0" anchor="ctr">
            <a:noAutofit/>
          </a:bodyPr>
          <a:lstStyle/>
          <a:p>
            <a:endParaRPr lang="en-US" dirty="0"/>
          </a:p>
        </p:txBody>
      </p:sp>
      <p:sp>
        <p:nvSpPr>
          <p:cNvPr id="21"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05E86E7A-72C6-7392-22CE-22BCB5F0E16B}"/>
              </a:ext>
            </a:extLst>
          </p:cNvPr>
          <p:cNvSpPr>
            <a:spLocks noGrp="1"/>
          </p:cNvSpPr>
          <p:nvPr>
            <p:ph type="title"/>
          </p:nvPr>
        </p:nvSpPr>
        <p:spPr>
          <a:xfrm>
            <a:off x="457200" y="758952"/>
            <a:ext cx="4501977" cy="1916239"/>
          </a:xfrm>
        </p:spPr>
        <p:txBody>
          <a:bodyPr anchor="b">
            <a:normAutofit/>
          </a:bodyPr>
          <a:lstStyle/>
          <a:p>
            <a:r>
              <a:rPr lang="tr-TR" dirty="0"/>
              <a:t>ADJUVAN TEDAVİ</a:t>
            </a:r>
          </a:p>
        </p:txBody>
      </p:sp>
      <p:pic>
        <p:nvPicPr>
          <p:cNvPr id="10" name="Resim 9">
            <a:extLst>
              <a:ext uri="{FF2B5EF4-FFF2-40B4-BE49-F238E27FC236}">
                <a16:creationId xmlns:a16="http://schemas.microsoft.com/office/drawing/2014/main" id="{AF077D84-0BBD-00A7-9DE3-EB280E536210}"/>
              </a:ext>
            </a:extLst>
          </p:cNvPr>
          <p:cNvPicPr>
            <a:picLocks noChangeAspect="1"/>
          </p:cNvPicPr>
          <p:nvPr/>
        </p:nvPicPr>
        <p:blipFill>
          <a:blip r:embed="rId3"/>
          <a:stretch>
            <a:fillRect/>
          </a:stretch>
        </p:blipFill>
        <p:spPr>
          <a:xfrm>
            <a:off x="6851970" y="529420"/>
            <a:ext cx="3388815" cy="1779127"/>
          </a:xfrm>
          <a:prstGeom prst="rect">
            <a:avLst/>
          </a:prstGeom>
        </p:spPr>
      </p:pic>
      <p:sp>
        <p:nvSpPr>
          <p:cNvPr id="3" name="İçerik Yer Tutucusu 2">
            <a:extLst>
              <a:ext uri="{FF2B5EF4-FFF2-40B4-BE49-F238E27FC236}">
                <a16:creationId xmlns:a16="http://schemas.microsoft.com/office/drawing/2014/main" id="{3532A67A-BB43-1950-9827-4ECE198E34E2}"/>
              </a:ext>
            </a:extLst>
          </p:cNvPr>
          <p:cNvSpPr>
            <a:spLocks noGrp="1"/>
          </p:cNvSpPr>
          <p:nvPr>
            <p:ph idx="1"/>
          </p:nvPr>
        </p:nvSpPr>
        <p:spPr>
          <a:xfrm>
            <a:off x="457201" y="2843466"/>
            <a:ext cx="4501976" cy="3321241"/>
          </a:xfrm>
        </p:spPr>
        <p:txBody>
          <a:bodyPr>
            <a:normAutofit/>
          </a:bodyPr>
          <a:lstStyle/>
          <a:p>
            <a:r>
              <a:rPr lang="tr-TR" dirty="0" err="1"/>
              <a:t>Low</a:t>
            </a:r>
            <a:r>
              <a:rPr lang="tr-TR" dirty="0"/>
              <a:t>-Risk EC : </a:t>
            </a:r>
          </a:p>
          <a:p>
            <a:pPr lvl="1"/>
            <a:r>
              <a:rPr lang="tr-TR" dirty="0"/>
              <a:t>Düşük riskli </a:t>
            </a:r>
            <a:r>
              <a:rPr lang="tr-TR" dirty="0" err="1"/>
              <a:t>EK’de</a:t>
            </a:r>
            <a:r>
              <a:rPr lang="tr-TR" dirty="0"/>
              <a:t> nüks riski düşük olduğundan adjuvan tedavi endikasyonu yoktur. </a:t>
            </a:r>
          </a:p>
          <a:p>
            <a:pPr lvl="1"/>
            <a:r>
              <a:rPr lang="tr-TR" dirty="0"/>
              <a:t>Birçok çalışma adjuvan tedavinin sağkalıma bir faydası olmadığını ve lokal nüks gösteren nadir hastaların RT ile etkili bir şekilde tedavi edilebildiğini göstermektedir. </a:t>
            </a:r>
          </a:p>
        </p:txBody>
      </p:sp>
      <p:pic>
        <p:nvPicPr>
          <p:cNvPr id="6" name="Resim 5">
            <a:extLst>
              <a:ext uri="{FF2B5EF4-FFF2-40B4-BE49-F238E27FC236}">
                <a16:creationId xmlns:a16="http://schemas.microsoft.com/office/drawing/2014/main" id="{7B2C52AA-90F5-C7E8-D825-25CC49527E5C}"/>
              </a:ext>
            </a:extLst>
          </p:cNvPr>
          <p:cNvPicPr>
            <a:picLocks noChangeAspect="1"/>
          </p:cNvPicPr>
          <p:nvPr/>
        </p:nvPicPr>
        <p:blipFill>
          <a:blip r:embed="rId4"/>
          <a:stretch>
            <a:fillRect/>
          </a:stretch>
        </p:blipFill>
        <p:spPr>
          <a:xfrm>
            <a:off x="6846278" y="2499247"/>
            <a:ext cx="3388815" cy="1762184"/>
          </a:xfrm>
          <a:prstGeom prst="rect">
            <a:avLst/>
          </a:prstGeom>
        </p:spPr>
      </p:pic>
      <p:pic>
        <p:nvPicPr>
          <p:cNvPr id="8" name="Resim 7">
            <a:extLst>
              <a:ext uri="{FF2B5EF4-FFF2-40B4-BE49-F238E27FC236}">
                <a16:creationId xmlns:a16="http://schemas.microsoft.com/office/drawing/2014/main" id="{428E1DBC-D101-2134-4B85-599FC8A3BB98}"/>
              </a:ext>
            </a:extLst>
          </p:cNvPr>
          <p:cNvPicPr>
            <a:picLocks noChangeAspect="1"/>
          </p:cNvPicPr>
          <p:nvPr/>
        </p:nvPicPr>
        <p:blipFill>
          <a:blip r:embed="rId5"/>
          <a:stretch>
            <a:fillRect/>
          </a:stretch>
        </p:blipFill>
        <p:spPr>
          <a:xfrm>
            <a:off x="6846277" y="4562266"/>
            <a:ext cx="3388815" cy="1558855"/>
          </a:xfrm>
          <a:prstGeom prst="rect">
            <a:avLst/>
          </a:prstGeom>
        </p:spPr>
      </p:pic>
      <p:pic>
        <p:nvPicPr>
          <p:cNvPr id="11" name="Resim 10">
            <a:extLst>
              <a:ext uri="{FF2B5EF4-FFF2-40B4-BE49-F238E27FC236}">
                <a16:creationId xmlns:a16="http://schemas.microsoft.com/office/drawing/2014/main" id="{2590C757-75DA-784A-2103-2B609E94CD78}"/>
              </a:ext>
            </a:extLst>
          </p:cNvPr>
          <p:cNvPicPr>
            <a:picLocks noChangeAspect="1"/>
          </p:cNvPicPr>
          <p:nvPr/>
        </p:nvPicPr>
        <p:blipFill>
          <a:blip r:embed="rId6"/>
          <a:stretch>
            <a:fillRect/>
          </a:stretch>
        </p:blipFill>
        <p:spPr>
          <a:xfrm>
            <a:off x="9829241" y="151918"/>
            <a:ext cx="2210108" cy="743054"/>
          </a:xfrm>
          <a:prstGeom prst="rect">
            <a:avLst/>
          </a:prstGeom>
        </p:spPr>
      </p:pic>
    </p:spTree>
    <p:extLst>
      <p:ext uri="{BB962C8B-B14F-4D97-AF65-F5344CB8AC3E}">
        <p14:creationId xmlns:p14="http://schemas.microsoft.com/office/powerpoint/2010/main" val="517891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2270C2-8A45-42DA-6DD7-2994182339E4}"/>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16BFB2D4-3EFB-A32A-6F17-EE40E6DFEB8E}"/>
              </a:ext>
            </a:extLst>
          </p:cNvPr>
          <p:cNvSpPr>
            <a:spLocks noGrp="1"/>
          </p:cNvSpPr>
          <p:nvPr>
            <p:ph idx="1"/>
          </p:nvPr>
        </p:nvSpPr>
        <p:spPr/>
        <p:txBody>
          <a:bodyPr>
            <a:normAutofit/>
          </a:bodyPr>
          <a:lstStyle/>
          <a:p>
            <a:r>
              <a:rPr lang="tr-TR" dirty="0" err="1"/>
              <a:t>Low</a:t>
            </a:r>
            <a:r>
              <a:rPr lang="tr-TR" dirty="0"/>
              <a:t>-Risk EC : </a:t>
            </a:r>
          </a:p>
          <a:p>
            <a:pPr lvl="1"/>
            <a:r>
              <a:rPr lang="tr-TR" dirty="0"/>
              <a:t>PORTEC-1/2 çalışmalarından ve ek serilerden elde edilen güncel veriler, </a:t>
            </a:r>
            <a:r>
              <a:rPr lang="tr-TR" dirty="0" err="1"/>
              <a:t>POLEmut'un</a:t>
            </a:r>
            <a:r>
              <a:rPr lang="tr-TR" dirty="0"/>
              <a:t> diğer </a:t>
            </a:r>
            <a:r>
              <a:rPr lang="tr-TR" dirty="0" err="1"/>
              <a:t>klinikopatolojik</a:t>
            </a:r>
            <a:r>
              <a:rPr lang="tr-TR" dirty="0"/>
              <a:t> değişkenlerden bağımsız olarak olumlu </a:t>
            </a:r>
            <a:r>
              <a:rPr lang="tr-TR" dirty="0" err="1"/>
              <a:t>prognoz</a:t>
            </a:r>
            <a:r>
              <a:rPr lang="tr-TR" dirty="0"/>
              <a:t> göstergesi olduğunu göstermiştir. Bu nedenle, evre I-II tümörleri ve </a:t>
            </a:r>
            <a:r>
              <a:rPr lang="tr-TR" dirty="0" err="1"/>
              <a:t>POLEmut'u</a:t>
            </a:r>
            <a:r>
              <a:rPr lang="tr-TR" dirty="0"/>
              <a:t> olan hastalar artık düşük riskli olarak kabul edilmekte ve adjuvan tedaviden fayda görme olasılıkları düşük olarak görülmektedir.</a:t>
            </a:r>
          </a:p>
          <a:p>
            <a:pPr lvl="1"/>
            <a:r>
              <a:rPr lang="tr-TR" dirty="0" err="1"/>
              <a:t>POLEmut</a:t>
            </a:r>
            <a:r>
              <a:rPr lang="tr-TR" dirty="0"/>
              <a:t> EK yalnızca küçük bir alt grubu oluşturur (%5-15 oranında EK) ve ileri hastalığı olan hastalarda bu mutasyonu bulmak nadirdir.</a:t>
            </a:r>
          </a:p>
          <a:p>
            <a:pPr lvl="1"/>
            <a:r>
              <a:rPr lang="tr-TR" dirty="0"/>
              <a:t>Bununla birlikte adjuvan tedaviyi atlamak, evre III </a:t>
            </a:r>
            <a:r>
              <a:rPr lang="tr-TR" dirty="0" err="1"/>
              <a:t>POLEmut</a:t>
            </a:r>
            <a:r>
              <a:rPr lang="tr-TR" dirty="0"/>
              <a:t> EC hastaları arasında da bir seçenektir, ancak şu anda adjuvan tedavi olmaksızın elde edilebilecek bir sonuç verisi yoktur. </a:t>
            </a:r>
          </a:p>
        </p:txBody>
      </p:sp>
      <p:pic>
        <p:nvPicPr>
          <p:cNvPr id="4" name="Resim 3">
            <a:extLst>
              <a:ext uri="{FF2B5EF4-FFF2-40B4-BE49-F238E27FC236}">
                <a16:creationId xmlns:a16="http://schemas.microsoft.com/office/drawing/2014/main" id="{0B3373CF-16A1-D3FF-1607-1D90663EC3C4}"/>
              </a:ext>
            </a:extLst>
          </p:cNvPr>
          <p:cNvPicPr>
            <a:picLocks noChangeAspect="1"/>
          </p:cNvPicPr>
          <p:nvPr/>
        </p:nvPicPr>
        <p:blipFill>
          <a:blip r:embed="rId2"/>
          <a:stretch>
            <a:fillRect/>
          </a:stretch>
        </p:blipFill>
        <p:spPr>
          <a:xfrm>
            <a:off x="9693310" y="307667"/>
            <a:ext cx="2210108" cy="743054"/>
          </a:xfrm>
          <a:prstGeom prst="rect">
            <a:avLst/>
          </a:prstGeom>
        </p:spPr>
      </p:pic>
    </p:spTree>
    <p:extLst>
      <p:ext uri="{BB962C8B-B14F-4D97-AF65-F5344CB8AC3E}">
        <p14:creationId xmlns:p14="http://schemas.microsoft.com/office/powerpoint/2010/main" val="552496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1EF97A-774F-D34D-52C5-D01E418E547C}"/>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F480256D-E176-5566-B1B2-21158EAB29F6}"/>
              </a:ext>
            </a:extLst>
          </p:cNvPr>
          <p:cNvSpPr>
            <a:spLocks noGrp="1"/>
          </p:cNvSpPr>
          <p:nvPr>
            <p:ph idx="1"/>
          </p:nvPr>
        </p:nvSpPr>
        <p:spPr>
          <a:xfrm>
            <a:off x="457201" y="2096713"/>
            <a:ext cx="5638800" cy="4080250"/>
          </a:xfrm>
        </p:spPr>
        <p:txBody>
          <a:bodyPr>
            <a:normAutofit fontScale="77500" lnSpcReduction="20000"/>
          </a:bodyPr>
          <a:lstStyle/>
          <a:p>
            <a:r>
              <a:rPr lang="tr-TR" dirty="0" err="1"/>
              <a:t>Intermediate</a:t>
            </a:r>
            <a:r>
              <a:rPr lang="tr-TR" dirty="0"/>
              <a:t>-risk EC :</a:t>
            </a:r>
          </a:p>
          <a:p>
            <a:pPr lvl="1"/>
            <a:r>
              <a:rPr lang="tr-TR" dirty="0"/>
              <a:t>Hem PORTEC-1 hem de Jinekoloji Onkoloji Grubu (GOG)-99 klinik çalışmaları, pelvik </a:t>
            </a:r>
            <a:r>
              <a:rPr lang="tr-TR" dirty="0" err="1"/>
              <a:t>RT'nin</a:t>
            </a:r>
            <a:r>
              <a:rPr lang="tr-TR" dirty="0"/>
              <a:t> orta risk grubunda </a:t>
            </a:r>
            <a:r>
              <a:rPr lang="tr-TR" dirty="0" err="1"/>
              <a:t>lokorejyonel</a:t>
            </a:r>
            <a:r>
              <a:rPr lang="tr-TR" dirty="0"/>
              <a:t> nüksü önemli ölçüde azalttığını göstermiştir. </a:t>
            </a:r>
          </a:p>
          <a:p>
            <a:pPr lvl="1"/>
            <a:r>
              <a:rPr lang="tr-TR" dirty="0"/>
              <a:t>Bu vakalardaki nükslerin çoğunluğu vajinal </a:t>
            </a:r>
            <a:r>
              <a:rPr lang="tr-TR" dirty="0" err="1"/>
              <a:t>cuffta</a:t>
            </a:r>
            <a:r>
              <a:rPr lang="tr-TR" dirty="0"/>
              <a:t> olduğundan, PORTEC-2, PORTEC-1 tarafından tanımlanan </a:t>
            </a:r>
            <a:r>
              <a:rPr lang="tr-TR" dirty="0" err="1"/>
              <a:t>high-intermediate</a:t>
            </a:r>
            <a:r>
              <a:rPr lang="tr-TR" dirty="0"/>
              <a:t> risk grubunda vajinal brakiterapinin (VBT) etkinliğini ve toksisitesini EBRT kıyasla değerlendirmiştir. On yıllık sağkalım verileri, her iki kolda da izole pelvik </a:t>
            </a:r>
            <a:r>
              <a:rPr lang="tr-TR" dirty="0" err="1"/>
              <a:t>rekürrens</a:t>
            </a:r>
            <a:r>
              <a:rPr lang="tr-TR" dirty="0"/>
              <a:t>, uzak metastaz ve genel sağkalım (OS) oranlarının benzer olmasıyla mükemmel vajinal kontrol oranlarını (&gt; %96) doğrulamıştır. </a:t>
            </a:r>
          </a:p>
          <a:p>
            <a:pPr lvl="1"/>
            <a:r>
              <a:rPr lang="tr-TR" dirty="0"/>
              <a:t>Dahası, bu uzun vadeli analizde, önemli LVSI, p53-abn ve L1CAM aşırı ekspresyonunun tümünün daha yüksek nüks riskiyle güçlü bir şekilde ilişkili olduğu bulunmuştur. Bu olumsuz risk faktörlerinden herhangi birine sahip olan hastalar arasında EBRT, </a:t>
            </a:r>
            <a:r>
              <a:rPr lang="tr-TR" dirty="0" err="1"/>
              <a:t>VBT'den</a:t>
            </a:r>
            <a:r>
              <a:rPr lang="tr-TR" dirty="0"/>
              <a:t> daha iyi bir kontrol sağladı. Bu nedenle, bu özelliklerden herhangi birine sahip olan hastalar artık orta riskli olarak sınıflandırılmıyor.</a:t>
            </a:r>
          </a:p>
        </p:txBody>
      </p:sp>
      <p:pic>
        <p:nvPicPr>
          <p:cNvPr id="5" name="Resim 4">
            <a:extLst>
              <a:ext uri="{FF2B5EF4-FFF2-40B4-BE49-F238E27FC236}">
                <a16:creationId xmlns:a16="http://schemas.microsoft.com/office/drawing/2014/main" id="{4AC70F97-9CE8-6443-CD75-02A0A7598086}"/>
              </a:ext>
            </a:extLst>
          </p:cNvPr>
          <p:cNvPicPr>
            <a:picLocks noChangeAspect="1"/>
          </p:cNvPicPr>
          <p:nvPr/>
        </p:nvPicPr>
        <p:blipFill>
          <a:blip r:embed="rId2"/>
          <a:stretch>
            <a:fillRect/>
          </a:stretch>
        </p:blipFill>
        <p:spPr>
          <a:xfrm>
            <a:off x="6423785" y="2096713"/>
            <a:ext cx="5638800" cy="2866131"/>
          </a:xfrm>
          <a:prstGeom prst="rect">
            <a:avLst/>
          </a:prstGeom>
        </p:spPr>
      </p:pic>
      <p:pic>
        <p:nvPicPr>
          <p:cNvPr id="6" name="Resim 5">
            <a:extLst>
              <a:ext uri="{FF2B5EF4-FFF2-40B4-BE49-F238E27FC236}">
                <a16:creationId xmlns:a16="http://schemas.microsoft.com/office/drawing/2014/main" id="{2A70BD27-68D3-E867-8F7B-F03B5CCF3BAA}"/>
              </a:ext>
            </a:extLst>
          </p:cNvPr>
          <p:cNvPicPr>
            <a:picLocks noChangeAspect="1"/>
          </p:cNvPicPr>
          <p:nvPr/>
        </p:nvPicPr>
        <p:blipFill>
          <a:blip r:embed="rId3"/>
          <a:stretch>
            <a:fillRect/>
          </a:stretch>
        </p:blipFill>
        <p:spPr>
          <a:xfrm>
            <a:off x="9693310" y="307667"/>
            <a:ext cx="2210108" cy="743054"/>
          </a:xfrm>
          <a:prstGeom prst="rect">
            <a:avLst/>
          </a:prstGeom>
        </p:spPr>
      </p:pic>
    </p:spTree>
    <p:extLst>
      <p:ext uri="{BB962C8B-B14F-4D97-AF65-F5344CB8AC3E}">
        <p14:creationId xmlns:p14="http://schemas.microsoft.com/office/powerpoint/2010/main" val="2258186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0DE036-9335-22A0-B192-2BD1716CB987}"/>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801BC366-A618-DBBA-C1E4-1BB8A05E9235}"/>
              </a:ext>
            </a:extLst>
          </p:cNvPr>
          <p:cNvSpPr>
            <a:spLocks noGrp="1"/>
          </p:cNvSpPr>
          <p:nvPr>
            <p:ph idx="1"/>
          </p:nvPr>
        </p:nvSpPr>
        <p:spPr>
          <a:xfrm>
            <a:off x="457201" y="2096713"/>
            <a:ext cx="5994400" cy="4080250"/>
          </a:xfrm>
        </p:spPr>
        <p:txBody>
          <a:bodyPr>
            <a:normAutofit lnSpcReduction="10000"/>
          </a:bodyPr>
          <a:lstStyle/>
          <a:p>
            <a:r>
              <a:rPr lang="tr-TR" dirty="0" err="1"/>
              <a:t>Intermediate</a:t>
            </a:r>
            <a:r>
              <a:rPr lang="tr-TR" dirty="0"/>
              <a:t>-risk EC :</a:t>
            </a:r>
          </a:p>
          <a:p>
            <a:pPr lvl="1"/>
            <a:r>
              <a:rPr lang="tr-TR" dirty="0"/>
              <a:t>Danimarka'da yapılan bir çalışmada, </a:t>
            </a:r>
            <a:r>
              <a:rPr lang="tr-TR" dirty="0" err="1"/>
              <a:t>VBT'nin</a:t>
            </a:r>
            <a:r>
              <a:rPr lang="tr-TR" dirty="0"/>
              <a:t> atlanmasıyla </a:t>
            </a:r>
            <a:r>
              <a:rPr lang="tr-TR" dirty="0" err="1"/>
              <a:t>lokorejyonel</a:t>
            </a:r>
            <a:r>
              <a:rPr lang="tr-TR" dirty="0"/>
              <a:t> nüks riskinin daha yüksek (14%) olduğu, ancak nüks tedavisinin başarılı olması nedeniyle </a:t>
            </a:r>
            <a:r>
              <a:rPr lang="tr-TR" dirty="0" err="1"/>
              <a:t>OS'nin</a:t>
            </a:r>
            <a:r>
              <a:rPr lang="tr-TR" dirty="0"/>
              <a:t> farklı olmadığı gösterilmiştir. </a:t>
            </a:r>
          </a:p>
          <a:p>
            <a:pPr lvl="1"/>
            <a:r>
              <a:rPr lang="tr-TR" dirty="0"/>
              <a:t>Bu orta grup içerisinde, </a:t>
            </a:r>
            <a:r>
              <a:rPr lang="tr-TR" dirty="0" err="1"/>
              <a:t>miyometriyal</a:t>
            </a:r>
            <a:r>
              <a:rPr lang="tr-TR" dirty="0"/>
              <a:t> invazyon ve fokal LVSI olmaksızın evre IA </a:t>
            </a:r>
            <a:r>
              <a:rPr lang="tr-TR" dirty="0" err="1"/>
              <a:t>non-endometrioid</a:t>
            </a:r>
            <a:r>
              <a:rPr lang="tr-TR" dirty="0"/>
              <a:t> ve/veya p53-abn kanserli hastalar yer almaktadır. Bu hastaların randomize çalışmalara dahil edilmediği unutulmamalıdır. Bu nedenle, bu hastalar için adjuvan tedavinin potansiyel faydası belirsizdir; sonuç olarak, adjuvan tedavi veya gözlem önerisi, multidisipliner tartışmanın ardından vaka bazında değerlendirilmelidir.</a:t>
            </a:r>
          </a:p>
          <a:p>
            <a:endParaRPr lang="tr-TR" dirty="0"/>
          </a:p>
        </p:txBody>
      </p:sp>
      <p:pic>
        <p:nvPicPr>
          <p:cNvPr id="5" name="Resim 4">
            <a:extLst>
              <a:ext uri="{FF2B5EF4-FFF2-40B4-BE49-F238E27FC236}">
                <a16:creationId xmlns:a16="http://schemas.microsoft.com/office/drawing/2014/main" id="{3A0407C7-EDCC-37BB-D0ED-0523AD34B83F}"/>
              </a:ext>
            </a:extLst>
          </p:cNvPr>
          <p:cNvPicPr>
            <a:picLocks noChangeAspect="1"/>
          </p:cNvPicPr>
          <p:nvPr/>
        </p:nvPicPr>
        <p:blipFill>
          <a:blip r:embed="rId2"/>
          <a:stretch>
            <a:fillRect/>
          </a:stretch>
        </p:blipFill>
        <p:spPr>
          <a:xfrm>
            <a:off x="6601469" y="2096713"/>
            <a:ext cx="5468611" cy="2321122"/>
          </a:xfrm>
          <a:prstGeom prst="rect">
            <a:avLst/>
          </a:prstGeom>
        </p:spPr>
      </p:pic>
      <p:pic>
        <p:nvPicPr>
          <p:cNvPr id="6" name="Resim 5">
            <a:extLst>
              <a:ext uri="{FF2B5EF4-FFF2-40B4-BE49-F238E27FC236}">
                <a16:creationId xmlns:a16="http://schemas.microsoft.com/office/drawing/2014/main" id="{A29DD14C-CA68-A10C-C08E-854BE1298F3F}"/>
              </a:ext>
            </a:extLst>
          </p:cNvPr>
          <p:cNvPicPr>
            <a:picLocks noChangeAspect="1"/>
          </p:cNvPicPr>
          <p:nvPr/>
        </p:nvPicPr>
        <p:blipFill>
          <a:blip r:embed="rId3"/>
          <a:stretch>
            <a:fillRect/>
          </a:stretch>
        </p:blipFill>
        <p:spPr>
          <a:xfrm>
            <a:off x="9693310" y="307667"/>
            <a:ext cx="2210108" cy="743054"/>
          </a:xfrm>
          <a:prstGeom prst="rect">
            <a:avLst/>
          </a:prstGeom>
        </p:spPr>
      </p:pic>
    </p:spTree>
    <p:extLst>
      <p:ext uri="{BB962C8B-B14F-4D97-AF65-F5344CB8AC3E}">
        <p14:creationId xmlns:p14="http://schemas.microsoft.com/office/powerpoint/2010/main" val="1585000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70C4F4-FA99-17DD-1437-FFABE6C89694}"/>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AC0109BE-6491-6F72-306B-4F5C3E9F8A9C}"/>
              </a:ext>
            </a:extLst>
          </p:cNvPr>
          <p:cNvSpPr>
            <a:spLocks noGrp="1"/>
          </p:cNvSpPr>
          <p:nvPr>
            <p:ph idx="1"/>
          </p:nvPr>
        </p:nvSpPr>
        <p:spPr/>
        <p:txBody>
          <a:bodyPr/>
          <a:lstStyle/>
          <a:p>
            <a:r>
              <a:rPr lang="tr-TR" dirty="0"/>
              <a:t>High-</a:t>
            </a:r>
            <a:r>
              <a:rPr lang="tr-TR" dirty="0" err="1"/>
              <a:t>intermediate</a:t>
            </a:r>
            <a:r>
              <a:rPr lang="tr-TR" dirty="0"/>
              <a:t>-risk EC :</a:t>
            </a:r>
          </a:p>
          <a:p>
            <a:pPr lvl="1"/>
            <a:r>
              <a:rPr lang="tr-TR" dirty="0"/>
              <a:t>Hem PORTEC-1 hem de GOG-99'da tanımlanan geleneksel yüksek-orta riskli EK grubu (örneğin, bir </a:t>
            </a:r>
            <a:r>
              <a:rPr lang="tr-TR" dirty="0" err="1"/>
              <a:t>uterin</a:t>
            </a:r>
            <a:r>
              <a:rPr lang="tr-TR" dirty="0"/>
              <a:t> risk faktörü olan 70 yaş ve üzeri, iki </a:t>
            </a:r>
            <a:r>
              <a:rPr lang="tr-TR" dirty="0" err="1"/>
              <a:t>uterin</a:t>
            </a:r>
            <a:r>
              <a:rPr lang="tr-TR" dirty="0"/>
              <a:t> risk faktörü olan 50 yaş ve üzeri veya üç </a:t>
            </a:r>
            <a:r>
              <a:rPr lang="tr-TR" dirty="0" err="1"/>
              <a:t>uterin</a:t>
            </a:r>
            <a:r>
              <a:rPr lang="tr-TR" dirty="0"/>
              <a:t> risk faktörü olan 18 yaş ve üzeri: </a:t>
            </a:r>
            <a:r>
              <a:rPr lang="tr-TR" dirty="0" err="1"/>
              <a:t>uterin</a:t>
            </a:r>
            <a:r>
              <a:rPr lang="tr-TR" dirty="0"/>
              <a:t> risk faktörleri arasında G2 veya G3 tümör, invazyonun dış yarı derinliği ve </a:t>
            </a:r>
            <a:r>
              <a:rPr lang="tr-TR" dirty="0" err="1"/>
              <a:t>LVIbulunur</a:t>
            </a:r>
            <a:r>
              <a:rPr lang="tr-TR" dirty="0"/>
              <a:t>) moleküler ve </a:t>
            </a:r>
            <a:r>
              <a:rPr lang="tr-TR" dirty="0" err="1"/>
              <a:t>klinikopatolojik</a:t>
            </a:r>
            <a:r>
              <a:rPr lang="tr-TR" dirty="0"/>
              <a:t> özellikler hakkındaki daha fazla bilgi nedeniyle değiştirilmiştir.</a:t>
            </a:r>
          </a:p>
          <a:p>
            <a:pPr lvl="1"/>
            <a:r>
              <a:rPr lang="tr-TR" dirty="0"/>
              <a:t>Bu grup, daha yüksek tekrarlama riski olan bir grubu içermektedir. Dolayısıyla, bu EK grubunda </a:t>
            </a:r>
            <a:r>
              <a:rPr lang="tr-TR" dirty="0" err="1"/>
              <a:t>ChT'nin</a:t>
            </a:r>
            <a:r>
              <a:rPr lang="tr-TR" dirty="0"/>
              <a:t> hastalık tekrarını azaltmadaki potansiyel faydası, hiçbiri tam olarak aynı risk popülasyonunu içermeyen birkaç çalışmada ele alınmıştır.</a:t>
            </a:r>
          </a:p>
        </p:txBody>
      </p:sp>
      <p:pic>
        <p:nvPicPr>
          <p:cNvPr id="4" name="Resim 3">
            <a:extLst>
              <a:ext uri="{FF2B5EF4-FFF2-40B4-BE49-F238E27FC236}">
                <a16:creationId xmlns:a16="http://schemas.microsoft.com/office/drawing/2014/main" id="{A2743AA6-BC3A-FC8C-057A-A5E0881070F7}"/>
              </a:ext>
            </a:extLst>
          </p:cNvPr>
          <p:cNvPicPr>
            <a:picLocks noChangeAspect="1"/>
          </p:cNvPicPr>
          <p:nvPr/>
        </p:nvPicPr>
        <p:blipFill>
          <a:blip r:embed="rId2"/>
          <a:stretch>
            <a:fillRect/>
          </a:stretch>
        </p:blipFill>
        <p:spPr>
          <a:xfrm>
            <a:off x="9693310" y="307667"/>
            <a:ext cx="2210108" cy="743054"/>
          </a:xfrm>
          <a:prstGeom prst="rect">
            <a:avLst/>
          </a:prstGeom>
        </p:spPr>
      </p:pic>
    </p:spTree>
    <p:extLst>
      <p:ext uri="{BB962C8B-B14F-4D97-AF65-F5344CB8AC3E}">
        <p14:creationId xmlns:p14="http://schemas.microsoft.com/office/powerpoint/2010/main" val="3685031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7" name="Color Fill">
            <a:extLst>
              <a:ext uri="{FF2B5EF4-FFF2-40B4-BE49-F238E27FC236}">
                <a16:creationId xmlns:a16="http://schemas.microsoft.com/office/drawing/2014/main" id="{3FFB0B4B-B126-43E0-A25C-BA563433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28" name="Graphic 9">
            <a:extLst>
              <a:ext uri="{FF2B5EF4-FFF2-40B4-BE49-F238E27FC236}">
                <a16:creationId xmlns:a16="http://schemas.microsoft.com/office/drawing/2014/main" id="{9F9FCAB0-3283-4956-AE76-28C4033BF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297" y="19664"/>
            <a:ext cx="6905281" cy="681867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29"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3D9D33F7-9092-7214-A280-595A3DF8AB08}"/>
              </a:ext>
            </a:extLst>
          </p:cNvPr>
          <p:cNvSpPr>
            <a:spLocks noGrp="1"/>
          </p:cNvSpPr>
          <p:nvPr>
            <p:ph type="title"/>
          </p:nvPr>
        </p:nvSpPr>
        <p:spPr>
          <a:xfrm>
            <a:off x="457200" y="758952"/>
            <a:ext cx="4503557" cy="1325563"/>
          </a:xfrm>
        </p:spPr>
        <p:txBody>
          <a:bodyPr anchor="b">
            <a:normAutofit/>
          </a:bodyPr>
          <a:lstStyle/>
          <a:p>
            <a:r>
              <a:rPr lang="tr-TR" dirty="0"/>
              <a:t>ADJUVAN TEDAVİ</a:t>
            </a:r>
          </a:p>
        </p:txBody>
      </p:sp>
      <p:sp>
        <p:nvSpPr>
          <p:cNvPr id="3" name="İçerik Yer Tutucusu 2">
            <a:extLst>
              <a:ext uri="{FF2B5EF4-FFF2-40B4-BE49-F238E27FC236}">
                <a16:creationId xmlns:a16="http://schemas.microsoft.com/office/drawing/2014/main" id="{B1817C9A-3382-D6D3-B1DE-F3ECF470B11C}"/>
              </a:ext>
            </a:extLst>
          </p:cNvPr>
          <p:cNvSpPr>
            <a:spLocks noGrp="1"/>
          </p:cNvSpPr>
          <p:nvPr>
            <p:ph idx="1"/>
          </p:nvPr>
        </p:nvSpPr>
        <p:spPr>
          <a:xfrm>
            <a:off x="457200" y="2286000"/>
            <a:ext cx="4503557" cy="3804458"/>
          </a:xfrm>
        </p:spPr>
        <p:txBody>
          <a:bodyPr>
            <a:normAutofit/>
          </a:bodyPr>
          <a:lstStyle/>
          <a:p>
            <a:r>
              <a:rPr lang="tr-TR" dirty="0"/>
              <a:t>High-</a:t>
            </a:r>
            <a:r>
              <a:rPr lang="tr-TR" dirty="0" err="1"/>
              <a:t>intermediate</a:t>
            </a:r>
            <a:r>
              <a:rPr lang="tr-TR" dirty="0"/>
              <a:t>-risk EC :</a:t>
            </a:r>
          </a:p>
          <a:p>
            <a:pPr lvl="1"/>
            <a:r>
              <a:rPr lang="tr-TR" dirty="0"/>
              <a:t>10 yıldan uzun bir süre önce yayınlanan bu çalışmalar, adjuvan platin bazlı </a:t>
            </a:r>
            <a:r>
              <a:rPr lang="tr-TR" dirty="0" err="1"/>
              <a:t>ChT'yi</a:t>
            </a:r>
            <a:r>
              <a:rPr lang="tr-TR" dirty="0"/>
              <a:t> RT ile karşılaştırmış ve hiçbir OS avantajı gösterememiştir.</a:t>
            </a:r>
          </a:p>
        </p:txBody>
      </p:sp>
      <p:pic>
        <p:nvPicPr>
          <p:cNvPr id="7" name="Resim 6">
            <a:extLst>
              <a:ext uri="{FF2B5EF4-FFF2-40B4-BE49-F238E27FC236}">
                <a16:creationId xmlns:a16="http://schemas.microsoft.com/office/drawing/2014/main" id="{B32E70D8-6EC3-275D-8D8C-C2887A6A0650}"/>
              </a:ext>
            </a:extLst>
          </p:cNvPr>
          <p:cNvPicPr>
            <a:picLocks noChangeAspect="1"/>
          </p:cNvPicPr>
          <p:nvPr/>
        </p:nvPicPr>
        <p:blipFill>
          <a:blip r:embed="rId3"/>
          <a:stretch>
            <a:fillRect/>
          </a:stretch>
        </p:blipFill>
        <p:spPr>
          <a:xfrm>
            <a:off x="6603693" y="854229"/>
            <a:ext cx="4117237" cy="2295358"/>
          </a:xfrm>
          <a:prstGeom prst="rect">
            <a:avLst/>
          </a:prstGeom>
        </p:spPr>
      </p:pic>
      <p:pic>
        <p:nvPicPr>
          <p:cNvPr id="5" name="Resim 4">
            <a:extLst>
              <a:ext uri="{FF2B5EF4-FFF2-40B4-BE49-F238E27FC236}">
                <a16:creationId xmlns:a16="http://schemas.microsoft.com/office/drawing/2014/main" id="{99F478DF-C7D2-E9FD-7DFB-832279D5A0D2}"/>
              </a:ext>
            </a:extLst>
          </p:cNvPr>
          <p:cNvPicPr>
            <a:picLocks noChangeAspect="1"/>
          </p:cNvPicPr>
          <p:nvPr/>
        </p:nvPicPr>
        <p:blipFill>
          <a:blip r:embed="rId4"/>
          <a:stretch>
            <a:fillRect/>
          </a:stretch>
        </p:blipFill>
        <p:spPr>
          <a:xfrm>
            <a:off x="6603693" y="3865028"/>
            <a:ext cx="4117237" cy="1441032"/>
          </a:xfrm>
          <a:prstGeom prst="rect">
            <a:avLst/>
          </a:prstGeom>
        </p:spPr>
      </p:pic>
      <p:pic>
        <p:nvPicPr>
          <p:cNvPr id="8" name="Resim 7">
            <a:extLst>
              <a:ext uri="{FF2B5EF4-FFF2-40B4-BE49-F238E27FC236}">
                <a16:creationId xmlns:a16="http://schemas.microsoft.com/office/drawing/2014/main" id="{9405C844-9F40-D0B0-7B7B-9F5269FA4CF2}"/>
              </a:ext>
            </a:extLst>
          </p:cNvPr>
          <p:cNvPicPr>
            <a:picLocks noChangeAspect="1"/>
          </p:cNvPicPr>
          <p:nvPr/>
        </p:nvPicPr>
        <p:blipFill>
          <a:blip r:embed="rId5"/>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402834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4"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CCCA3652-F46F-7036-745D-F67F39A9BD52}"/>
              </a:ext>
            </a:extLst>
          </p:cNvPr>
          <p:cNvSpPr>
            <a:spLocks noGrp="1"/>
          </p:cNvSpPr>
          <p:nvPr>
            <p:ph type="title"/>
          </p:nvPr>
        </p:nvSpPr>
        <p:spPr>
          <a:xfrm>
            <a:off x="457200" y="758952"/>
            <a:ext cx="4640729" cy="1325563"/>
          </a:xfrm>
        </p:spPr>
        <p:txBody>
          <a:bodyPr anchor="b">
            <a:normAutofit/>
          </a:bodyPr>
          <a:lstStyle/>
          <a:p>
            <a:r>
              <a:rPr lang="tr-TR" dirty="0"/>
              <a:t>ADJUVAN TEDAVİ</a:t>
            </a:r>
          </a:p>
        </p:txBody>
      </p:sp>
      <p:sp>
        <p:nvSpPr>
          <p:cNvPr id="3" name="İçerik Yer Tutucusu 2">
            <a:extLst>
              <a:ext uri="{FF2B5EF4-FFF2-40B4-BE49-F238E27FC236}">
                <a16:creationId xmlns:a16="http://schemas.microsoft.com/office/drawing/2014/main" id="{8D436969-4397-F92D-8F6F-DDC14C716FF8}"/>
              </a:ext>
            </a:extLst>
          </p:cNvPr>
          <p:cNvSpPr>
            <a:spLocks noGrp="1"/>
          </p:cNvSpPr>
          <p:nvPr>
            <p:ph idx="1"/>
          </p:nvPr>
        </p:nvSpPr>
        <p:spPr>
          <a:xfrm>
            <a:off x="457200" y="2286000"/>
            <a:ext cx="4640729" cy="3887585"/>
          </a:xfrm>
        </p:spPr>
        <p:txBody>
          <a:bodyPr>
            <a:normAutofit/>
          </a:bodyPr>
          <a:lstStyle/>
          <a:p>
            <a:r>
              <a:rPr lang="tr-TR" dirty="0"/>
              <a:t>High-</a:t>
            </a:r>
            <a:r>
              <a:rPr lang="tr-TR" dirty="0" err="1"/>
              <a:t>intermediate</a:t>
            </a:r>
            <a:r>
              <a:rPr lang="tr-TR" dirty="0"/>
              <a:t>-risk EC : </a:t>
            </a:r>
          </a:p>
          <a:p>
            <a:pPr lvl="1"/>
            <a:r>
              <a:rPr lang="tr-TR" dirty="0"/>
              <a:t>RT ile RT artı </a:t>
            </a:r>
            <a:r>
              <a:rPr lang="tr-TR" dirty="0" err="1"/>
              <a:t>ChT'yi</a:t>
            </a:r>
            <a:r>
              <a:rPr lang="tr-TR" dirty="0"/>
              <a:t> karşılaştıran </a:t>
            </a:r>
            <a:r>
              <a:rPr lang="tr-TR" dirty="0" err="1"/>
              <a:t>ManGO</a:t>
            </a:r>
            <a:r>
              <a:rPr lang="tr-TR" dirty="0"/>
              <a:t> ILIADE-III çalışması ve NSGO-EC-9501/EORTC-55991 çalışmasının birleştirilmiş analizi, kombine tedavi ile </a:t>
            </a:r>
            <a:r>
              <a:rPr lang="tr-TR" dirty="0" err="1"/>
              <a:t>progresyonsuz</a:t>
            </a:r>
            <a:r>
              <a:rPr lang="tr-TR" dirty="0"/>
              <a:t> sağkalımın (PFS) iyileştirilmesine rağmen, OS eğiliminin istatistiksel olarak anlamlı olmadığını göstermiştir.</a:t>
            </a:r>
          </a:p>
          <a:p>
            <a:endParaRPr lang="tr-TR" dirty="0"/>
          </a:p>
        </p:txBody>
      </p:sp>
      <p:pic>
        <p:nvPicPr>
          <p:cNvPr id="5" name="Resim 4" descr="metin, ekran görüntüsü, yazı tipi içeren bir resim&#10;&#10;Açıklama otomatik olarak oluşturuldu">
            <a:extLst>
              <a:ext uri="{FF2B5EF4-FFF2-40B4-BE49-F238E27FC236}">
                <a16:creationId xmlns:a16="http://schemas.microsoft.com/office/drawing/2014/main" id="{8CE5DF13-D68D-652F-E3AE-5551CB7BFC98}"/>
              </a:ext>
            </a:extLst>
          </p:cNvPr>
          <p:cNvPicPr>
            <a:picLocks noChangeAspect="1"/>
          </p:cNvPicPr>
          <p:nvPr/>
        </p:nvPicPr>
        <p:blipFill>
          <a:blip r:embed="rId3"/>
          <a:stretch>
            <a:fillRect/>
          </a:stretch>
        </p:blipFill>
        <p:spPr>
          <a:xfrm>
            <a:off x="6529388" y="2329060"/>
            <a:ext cx="4659872" cy="2329936"/>
          </a:xfrm>
          <a:prstGeom prst="rect">
            <a:avLst/>
          </a:prstGeom>
        </p:spPr>
      </p:pic>
      <p:pic>
        <p:nvPicPr>
          <p:cNvPr id="6" name="Resim 5">
            <a:extLst>
              <a:ext uri="{FF2B5EF4-FFF2-40B4-BE49-F238E27FC236}">
                <a16:creationId xmlns:a16="http://schemas.microsoft.com/office/drawing/2014/main" id="{F0A89D4D-CBB0-FB76-946D-4BA995BCE3D1}"/>
              </a:ext>
            </a:extLst>
          </p:cNvPr>
          <p:cNvPicPr>
            <a:picLocks noChangeAspect="1"/>
          </p:cNvPicPr>
          <p:nvPr/>
        </p:nvPicPr>
        <p:blipFill>
          <a:blip r:embed="rId4"/>
          <a:stretch>
            <a:fillRect/>
          </a:stretch>
        </p:blipFill>
        <p:spPr>
          <a:xfrm>
            <a:off x="9693310" y="307667"/>
            <a:ext cx="2210108" cy="743054"/>
          </a:xfrm>
          <a:prstGeom prst="rect">
            <a:avLst/>
          </a:prstGeom>
        </p:spPr>
      </p:pic>
    </p:spTree>
    <p:extLst>
      <p:ext uri="{BB962C8B-B14F-4D97-AF65-F5344CB8AC3E}">
        <p14:creationId xmlns:p14="http://schemas.microsoft.com/office/powerpoint/2010/main" val="272461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4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42" name="Group 41">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43" name="Oval 42">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4" name="Freeform: Shape 43">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45" name="Freeform: Shape 44">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46" name="Freeform: Shape 45">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47"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49"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51" name="Background Fill">
            <a:extLst>
              <a:ext uri="{FF2B5EF4-FFF2-40B4-BE49-F238E27FC236}">
                <a16:creationId xmlns:a16="http://schemas.microsoft.com/office/drawing/2014/main" id="{B43F8043-C799-466F-8C9B-9AB1ADB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53" name="Color Fill">
            <a:extLst>
              <a:ext uri="{FF2B5EF4-FFF2-40B4-BE49-F238E27FC236}">
                <a16:creationId xmlns:a16="http://schemas.microsoft.com/office/drawing/2014/main" id="{E2539269-A988-4404-9F15-456795083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55" name="Group 54">
            <a:extLst>
              <a:ext uri="{FF2B5EF4-FFF2-40B4-BE49-F238E27FC236}">
                <a16:creationId xmlns:a16="http://schemas.microsoft.com/office/drawing/2014/main" id="{E606F529-CD5D-4778-9EFF-539782DE4A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27"/>
            <a:ext cx="12192000" cy="6861227"/>
            <a:chOff x="0" y="-3227"/>
            <a:chExt cx="12192000" cy="6861227"/>
          </a:xfrm>
        </p:grpSpPr>
        <p:sp>
          <p:nvSpPr>
            <p:cNvPr id="56" name="Oval 55">
              <a:extLst>
                <a:ext uri="{FF2B5EF4-FFF2-40B4-BE49-F238E27FC236}">
                  <a16:creationId xmlns:a16="http://schemas.microsoft.com/office/drawing/2014/main" id="{A3DD05D7-729A-4FEE-8BAE-4DF76A86D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58790" y="124188"/>
              <a:ext cx="215755" cy="21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7" name="Oval 56">
              <a:extLst>
                <a:ext uri="{FF2B5EF4-FFF2-40B4-BE49-F238E27FC236}">
                  <a16:creationId xmlns:a16="http://schemas.microsoft.com/office/drawing/2014/main" id="{26A34F10-25C0-4696-A77E-D08B72EA7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9553" y="2866365"/>
              <a:ext cx="697984" cy="697984"/>
            </a:xfrm>
            <a:prstGeom prst="ellipse">
              <a:avLst/>
            </a:prstGeom>
            <a:solidFill>
              <a:schemeClr val="accent1">
                <a:alpha val="65000"/>
              </a:schemeClr>
            </a:solidFill>
            <a:ln w="9331" cap="flat">
              <a:noFill/>
              <a:prstDash val="solid"/>
              <a:miter/>
            </a:ln>
          </p:spPr>
          <p:txBody>
            <a:bodyPr rtlCol="0" anchor="ctr"/>
            <a:lstStyle/>
            <a:p>
              <a:endParaRPr lang="en-US" dirty="0"/>
            </a:p>
          </p:txBody>
        </p:sp>
        <p:sp>
          <p:nvSpPr>
            <p:cNvPr id="58" name="Oval 57">
              <a:extLst>
                <a:ext uri="{FF2B5EF4-FFF2-40B4-BE49-F238E27FC236}">
                  <a16:creationId xmlns:a16="http://schemas.microsoft.com/office/drawing/2014/main" id="{1CF4D24D-08A4-4D2F-9911-46A2D17E6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6134" y="3762066"/>
              <a:ext cx="230192" cy="230191"/>
            </a:xfrm>
            <a:prstGeom prst="ellipse">
              <a:avLst/>
            </a:prstGeom>
            <a:solidFill>
              <a:schemeClr val="accent4">
                <a:lumMod val="20000"/>
                <a:lumOff val="80000"/>
                <a:alpha val="60000"/>
              </a:schemeClr>
            </a:solidFill>
            <a:ln w="9331" cap="flat">
              <a:noFill/>
              <a:prstDash val="solid"/>
              <a:miter/>
            </a:ln>
          </p:spPr>
          <p:txBody>
            <a:bodyPr rtlCol="0" anchor="ctr"/>
            <a:lstStyle/>
            <a:p>
              <a:endParaRPr lang="en-US" dirty="0">
                <a:solidFill>
                  <a:schemeClr val="tx1"/>
                </a:solidFill>
              </a:endParaRPr>
            </a:p>
          </p:txBody>
        </p:sp>
        <p:sp>
          <p:nvSpPr>
            <p:cNvPr id="59" name="Graphic 9">
              <a:extLst>
                <a:ext uri="{FF2B5EF4-FFF2-40B4-BE49-F238E27FC236}">
                  <a16:creationId xmlns:a16="http://schemas.microsoft.com/office/drawing/2014/main" id="{A60E1FF2-EE91-4C0C-914A-262F36E1E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451544" y="-3227"/>
              <a:ext cx="2740456" cy="274045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60" name="Graphic 9">
              <a:extLst>
                <a:ext uri="{FF2B5EF4-FFF2-40B4-BE49-F238E27FC236}">
                  <a16:creationId xmlns:a16="http://schemas.microsoft.com/office/drawing/2014/main" id="{8B579174-67A2-4DA2-8E51-013AFF86C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621871" y="163409"/>
              <a:ext cx="2387894" cy="238789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86CAC630-4D61-4D13-88B3-734086C50A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060" y="599153"/>
              <a:ext cx="823413" cy="1000074"/>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279CE322-CC11-442C-A018-DE4477110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03403"/>
              <a:ext cx="1715504" cy="2954597"/>
            </a:xfrm>
            <a:custGeom>
              <a:avLst/>
              <a:gdLst>
                <a:gd name="connsiteX0" fmla="*/ 0 w 2429360"/>
                <a:gd name="connsiteY0" fmla="*/ 0 h 4184064"/>
                <a:gd name="connsiteX1" fmla="*/ 329124 w 2429360"/>
                <a:gd name="connsiteY1" fmla="*/ 0 h 4184064"/>
                <a:gd name="connsiteX2" fmla="*/ 2429360 w 2429360"/>
                <a:gd name="connsiteY2" fmla="*/ 2100236 h 4184064"/>
                <a:gd name="connsiteX3" fmla="*/ 2429360 w 2429360"/>
                <a:gd name="connsiteY3" fmla="*/ 4184064 h 4184064"/>
                <a:gd name="connsiteX4" fmla="*/ 132331 w 2429360"/>
                <a:gd name="connsiteY4" fmla="*/ 4184064 h 4184064"/>
                <a:gd name="connsiteX5" fmla="*/ 120545 w 2429360"/>
                <a:gd name="connsiteY5" fmla="*/ 4183469 h 4184064"/>
                <a:gd name="connsiteX6" fmla="*/ 0 w 2429360"/>
                <a:gd name="connsiteY6" fmla="*/ 4165072 h 41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360" h="4184064">
                  <a:moveTo>
                    <a:pt x="0" y="0"/>
                  </a:moveTo>
                  <a:lnTo>
                    <a:pt x="329124" y="0"/>
                  </a:lnTo>
                  <a:cubicBezTo>
                    <a:pt x="1489065" y="0"/>
                    <a:pt x="2429360" y="940295"/>
                    <a:pt x="2429360" y="2100236"/>
                  </a:cubicBezTo>
                  <a:lnTo>
                    <a:pt x="2429360" y="4184064"/>
                  </a:lnTo>
                  <a:lnTo>
                    <a:pt x="132331" y="4184064"/>
                  </a:lnTo>
                  <a:lnTo>
                    <a:pt x="120545" y="4183469"/>
                  </a:lnTo>
                  <a:lnTo>
                    <a:pt x="0" y="4165072"/>
                  </a:lnTo>
                  <a:close/>
                </a:path>
              </a:pathLst>
            </a:custGeom>
            <a:solidFill>
              <a:schemeClr val="accent1">
                <a:alpha val="60000"/>
              </a:schemeClr>
            </a:solidFill>
            <a:ln w="933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0BCD36D-87B5-4011-9D23-FE2BB6828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168300"/>
              <a:ext cx="1533337" cy="2555470"/>
            </a:xfrm>
            <a:custGeom>
              <a:avLst/>
              <a:gdLst>
                <a:gd name="connsiteX0" fmla="*/ 0 w 1986804"/>
                <a:gd name="connsiteY0" fmla="*/ 0 h 2902159"/>
                <a:gd name="connsiteX1" fmla="*/ 533594 w 1986804"/>
                <a:gd name="connsiteY1" fmla="*/ 0 h 2902159"/>
                <a:gd name="connsiteX2" fmla="*/ 1986804 w 1986804"/>
                <a:gd name="connsiteY2" fmla="*/ 1453211 h 2902159"/>
                <a:gd name="connsiteX3" fmla="*/ 1986804 w 1986804"/>
                <a:gd name="connsiteY3" fmla="*/ 2902159 h 2902159"/>
                <a:gd name="connsiteX4" fmla="*/ 537856 w 1986804"/>
                <a:gd name="connsiteY4" fmla="*/ 2902159 h 2902159"/>
                <a:gd name="connsiteX5" fmla="*/ 105713 w 1986804"/>
                <a:gd name="connsiteY5" fmla="*/ 2836826 h 2902159"/>
                <a:gd name="connsiteX6" fmla="*/ 0 w 1986804"/>
                <a:gd name="connsiteY6" fmla="*/ 2798136 h 290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6804" h="2902159">
                  <a:moveTo>
                    <a:pt x="0" y="0"/>
                  </a:moveTo>
                  <a:lnTo>
                    <a:pt x="533594" y="0"/>
                  </a:lnTo>
                  <a:cubicBezTo>
                    <a:pt x="1336188" y="0"/>
                    <a:pt x="1986804" y="650616"/>
                    <a:pt x="1986804" y="1453211"/>
                  </a:cubicBezTo>
                  <a:lnTo>
                    <a:pt x="1986804" y="2902159"/>
                  </a:lnTo>
                  <a:lnTo>
                    <a:pt x="537856" y="2902159"/>
                  </a:lnTo>
                  <a:cubicBezTo>
                    <a:pt x="387370" y="2902159"/>
                    <a:pt x="242226" y="2879286"/>
                    <a:pt x="105713" y="2836826"/>
                  </a:cubicBezTo>
                  <a:lnTo>
                    <a:pt x="0" y="279813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829659E5-874B-44E0-BE0A-B8409AF8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85047" y="4685933"/>
              <a:ext cx="2406953" cy="2172067"/>
            </a:xfrm>
            <a:custGeom>
              <a:avLst/>
              <a:gdLst>
                <a:gd name="connsiteX0" fmla="*/ 1229573 w 2406953"/>
                <a:gd name="connsiteY0" fmla="*/ 0 h 2172067"/>
                <a:gd name="connsiteX1" fmla="*/ 2406313 w 2406953"/>
                <a:gd name="connsiteY1" fmla="*/ 1496275 h 2172067"/>
                <a:gd name="connsiteX2" fmla="*/ 2406953 w 2406953"/>
                <a:gd name="connsiteY2" fmla="*/ 1499327 h 2172067"/>
                <a:gd name="connsiteX3" fmla="*/ 2406953 w 2406953"/>
                <a:gd name="connsiteY3" fmla="*/ 2172067 h 2172067"/>
                <a:gd name="connsiteX4" fmla="*/ 36154 w 2406953"/>
                <a:gd name="connsiteY4" fmla="*/ 2172067 h 2172067"/>
                <a:gd name="connsiteX5" fmla="*/ 13809 w 2406953"/>
                <a:gd name="connsiteY5" fmla="*/ 2065529 h 2172067"/>
                <a:gd name="connsiteX6" fmla="*/ 0 w 2406953"/>
                <a:gd name="connsiteY6" fmla="*/ 1873933 h 2172067"/>
                <a:gd name="connsiteX7" fmla="*/ 1229573 w 2406953"/>
                <a:gd name="connsiteY7" fmla="*/ 0 h 21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953" h="2172067">
                  <a:moveTo>
                    <a:pt x="1229573" y="0"/>
                  </a:moveTo>
                  <a:cubicBezTo>
                    <a:pt x="1229573" y="0"/>
                    <a:pt x="2170965" y="642363"/>
                    <a:pt x="2406313" y="1496275"/>
                  </a:cubicBezTo>
                  <a:lnTo>
                    <a:pt x="2406953" y="1499327"/>
                  </a:lnTo>
                  <a:lnTo>
                    <a:pt x="2406953" y="2172067"/>
                  </a:lnTo>
                  <a:lnTo>
                    <a:pt x="36154" y="2172067"/>
                  </a:lnTo>
                  <a:lnTo>
                    <a:pt x="13809" y="2065529"/>
                  </a:lnTo>
                  <a:cubicBezTo>
                    <a:pt x="4803" y="2002533"/>
                    <a:pt x="0" y="1938616"/>
                    <a:pt x="0" y="1873933"/>
                  </a:cubicBezTo>
                  <a:cubicBezTo>
                    <a:pt x="0" y="839004"/>
                    <a:pt x="1229573" y="0"/>
                    <a:pt x="1229573" y="0"/>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grpSp>
      <p:sp>
        <p:nvSpPr>
          <p:cNvPr id="66" name="Texture">
            <a:extLst>
              <a:ext uri="{FF2B5EF4-FFF2-40B4-BE49-F238E27FC236}">
                <a16:creationId xmlns:a16="http://schemas.microsoft.com/office/drawing/2014/main" id="{805817B5-27FE-455C-B285-B97D53E1E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9BAE0FDB-C39B-19F5-0A6B-CE7754787714}"/>
              </a:ext>
            </a:extLst>
          </p:cNvPr>
          <p:cNvSpPr>
            <a:spLocks noGrp="1"/>
          </p:cNvSpPr>
          <p:nvPr>
            <p:ph type="title"/>
          </p:nvPr>
        </p:nvSpPr>
        <p:spPr>
          <a:xfrm>
            <a:off x="3164583" y="604018"/>
            <a:ext cx="5859787" cy="2824981"/>
          </a:xfrm>
        </p:spPr>
        <p:txBody>
          <a:bodyPr vert="horz" lIns="91440" tIns="45720" rIns="91440" bIns="45720" rtlCol="0" anchor="b">
            <a:normAutofit/>
          </a:bodyPr>
          <a:lstStyle/>
          <a:p>
            <a:pPr algn="ctr"/>
            <a:r>
              <a:rPr lang="en-US" sz="5400" dirty="0"/>
              <a:t>SERVİKS KANSERİ</a:t>
            </a:r>
          </a:p>
        </p:txBody>
      </p:sp>
    </p:spTree>
    <p:extLst>
      <p:ext uri="{BB962C8B-B14F-4D97-AF65-F5344CB8AC3E}">
        <p14:creationId xmlns:p14="http://schemas.microsoft.com/office/powerpoint/2010/main" val="78030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45468D-6C58-173E-8035-5E96D63E3CF4}"/>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FC379D66-6B8E-3B94-E170-4A0797D66E24}"/>
              </a:ext>
            </a:extLst>
          </p:cNvPr>
          <p:cNvSpPr>
            <a:spLocks noGrp="1"/>
          </p:cNvSpPr>
          <p:nvPr>
            <p:ph idx="1"/>
          </p:nvPr>
        </p:nvSpPr>
        <p:spPr>
          <a:xfrm>
            <a:off x="457201" y="2096713"/>
            <a:ext cx="6827520" cy="4080250"/>
          </a:xfrm>
        </p:spPr>
        <p:txBody>
          <a:bodyPr>
            <a:normAutofit fontScale="85000" lnSpcReduction="20000"/>
          </a:bodyPr>
          <a:lstStyle/>
          <a:p>
            <a:r>
              <a:rPr lang="tr-TR" dirty="0"/>
              <a:t>High-</a:t>
            </a:r>
            <a:r>
              <a:rPr lang="tr-TR" dirty="0" err="1"/>
              <a:t>intermediate</a:t>
            </a:r>
            <a:r>
              <a:rPr lang="tr-TR" dirty="0"/>
              <a:t>-risk EC : </a:t>
            </a:r>
          </a:p>
          <a:p>
            <a:pPr lvl="1"/>
            <a:r>
              <a:rPr lang="tr-TR" dirty="0"/>
              <a:t>Son zamanlarda, faz III çalışması GOG-249, yüksek orta riskli </a:t>
            </a:r>
            <a:r>
              <a:rPr lang="tr-TR" dirty="0" err="1"/>
              <a:t>EK'li</a:t>
            </a:r>
            <a:r>
              <a:rPr lang="tr-TR" dirty="0"/>
              <a:t> hastalarda pelvik </a:t>
            </a:r>
            <a:r>
              <a:rPr lang="tr-TR" dirty="0" err="1"/>
              <a:t>RT'yi</a:t>
            </a:r>
            <a:r>
              <a:rPr lang="tr-TR" dirty="0"/>
              <a:t> VBT ile değiştirmenin ardından üç </a:t>
            </a:r>
            <a:r>
              <a:rPr lang="tr-TR" dirty="0" err="1"/>
              <a:t>siklus</a:t>
            </a:r>
            <a:r>
              <a:rPr lang="tr-TR" dirty="0"/>
              <a:t> </a:t>
            </a:r>
            <a:r>
              <a:rPr lang="tr-TR" dirty="0" err="1"/>
              <a:t>paklitaksel</a:t>
            </a:r>
            <a:r>
              <a:rPr lang="tr-TR" dirty="0"/>
              <a:t> ve </a:t>
            </a:r>
            <a:r>
              <a:rPr lang="tr-TR" dirty="0" err="1"/>
              <a:t>karboplatin</a:t>
            </a:r>
            <a:r>
              <a:rPr lang="tr-TR" dirty="0"/>
              <a:t> uygulamasının </a:t>
            </a:r>
            <a:r>
              <a:rPr lang="tr-TR" dirty="0" err="1"/>
              <a:t>nükssüz</a:t>
            </a:r>
            <a:r>
              <a:rPr lang="tr-TR"/>
              <a:t> sağkalım (</a:t>
            </a:r>
            <a:r>
              <a:rPr lang="tr-TR" dirty="0"/>
              <a:t>RFS) üzerindeki etkisini analiz etti.</a:t>
            </a:r>
          </a:p>
          <a:p>
            <a:pPr lvl="1"/>
            <a:r>
              <a:rPr lang="tr-TR" dirty="0"/>
              <a:t>Çalışmaya GOG-99 yüksek orta risk kriterlerini karşılayan ve/veya evre II veya evre I-II </a:t>
            </a:r>
            <a:r>
              <a:rPr lang="tr-TR" dirty="0" err="1"/>
              <a:t>seröz</a:t>
            </a:r>
            <a:r>
              <a:rPr lang="tr-TR" dirty="0"/>
              <a:t> veya berrak hücreli karsinomu olan kadınlar dahil edildi.</a:t>
            </a:r>
          </a:p>
          <a:p>
            <a:pPr lvl="1"/>
            <a:r>
              <a:rPr lang="tr-TR" dirty="0"/>
              <a:t>Dikkat çekici bir şekilde, bunların %89'unda LNE vardı ve lenf nodu negatifti.</a:t>
            </a:r>
          </a:p>
          <a:p>
            <a:pPr lvl="1"/>
            <a:r>
              <a:rPr lang="tr-TR" dirty="0"/>
              <a:t>5 yıllık RFS ve OS, her iki kol arasında hiçbir fark göstermedi.</a:t>
            </a:r>
          </a:p>
          <a:p>
            <a:pPr lvl="1"/>
            <a:r>
              <a:rPr lang="tr-TR" dirty="0" err="1"/>
              <a:t>ChT</a:t>
            </a:r>
            <a:r>
              <a:rPr lang="tr-TR" dirty="0"/>
              <a:t> ve VBT alan hastaların %94'ünde, </a:t>
            </a:r>
            <a:r>
              <a:rPr lang="tr-TR" dirty="0" err="1"/>
              <a:t>RT'ye</a:t>
            </a:r>
            <a:r>
              <a:rPr lang="tr-TR" dirty="0"/>
              <a:t> atanan hastaların ise %44’ünde derece ​</a:t>
            </a:r>
            <a:r>
              <a:rPr lang="tr-TR" b="1" dirty="0"/>
              <a:t>≥</a:t>
            </a:r>
            <a:r>
              <a:rPr lang="tr-TR" dirty="0"/>
              <a:t>2</a:t>
            </a:r>
            <a:r>
              <a:rPr lang="tr-TR" b="1" dirty="0"/>
              <a:t> </a:t>
            </a:r>
            <a:r>
              <a:rPr lang="tr-TR" dirty="0"/>
              <a:t>akut advers olaylar bulundu.</a:t>
            </a:r>
          </a:p>
          <a:p>
            <a:pPr lvl="1"/>
            <a:r>
              <a:rPr lang="tr-TR" dirty="0"/>
              <a:t>24. ayda, ​derece </a:t>
            </a:r>
            <a:r>
              <a:rPr lang="tr-TR" b="1" dirty="0"/>
              <a:t>≥</a:t>
            </a:r>
            <a:r>
              <a:rPr lang="tr-TR" dirty="0"/>
              <a:t>2 duyusal nöropati </a:t>
            </a:r>
            <a:r>
              <a:rPr lang="tr-TR" dirty="0" err="1"/>
              <a:t>ChT</a:t>
            </a:r>
            <a:r>
              <a:rPr lang="tr-TR" dirty="0"/>
              <a:t>/VBT kolunda RT koluna göre %10’a karşı %1 ile çok daha kötüydü. </a:t>
            </a:r>
          </a:p>
          <a:p>
            <a:pPr lvl="1"/>
            <a:r>
              <a:rPr lang="tr-TR" dirty="0"/>
              <a:t>Uzun vadeli yan etkilerin değerlendirilmesi daha uzun bir takip gerektirse de, bu sonuçlar yazarları pelvik </a:t>
            </a:r>
            <a:r>
              <a:rPr lang="tr-TR" dirty="0" err="1"/>
              <a:t>RT'nin</a:t>
            </a:r>
            <a:r>
              <a:rPr lang="tr-TR" dirty="0"/>
              <a:t> yüksek riskli erken evre hastalığın uygun standart tedavisi olmaya devam ettiği sonucuna götürdü.</a:t>
            </a:r>
          </a:p>
          <a:p>
            <a:pPr lvl="1"/>
            <a:endParaRPr lang="tr-TR" dirty="0"/>
          </a:p>
        </p:txBody>
      </p:sp>
      <p:pic>
        <p:nvPicPr>
          <p:cNvPr id="5" name="Resim 4">
            <a:extLst>
              <a:ext uri="{FF2B5EF4-FFF2-40B4-BE49-F238E27FC236}">
                <a16:creationId xmlns:a16="http://schemas.microsoft.com/office/drawing/2014/main" id="{60E6BE3A-17AB-AFC4-57DE-AAD93B109B88}"/>
              </a:ext>
            </a:extLst>
          </p:cNvPr>
          <p:cNvPicPr>
            <a:picLocks noChangeAspect="1"/>
          </p:cNvPicPr>
          <p:nvPr/>
        </p:nvPicPr>
        <p:blipFill>
          <a:blip r:embed="rId2"/>
          <a:stretch>
            <a:fillRect/>
          </a:stretch>
        </p:blipFill>
        <p:spPr>
          <a:xfrm>
            <a:off x="7599085" y="2096713"/>
            <a:ext cx="4492680" cy="2537161"/>
          </a:xfrm>
          <a:prstGeom prst="rect">
            <a:avLst/>
          </a:prstGeom>
        </p:spPr>
      </p:pic>
      <p:pic>
        <p:nvPicPr>
          <p:cNvPr id="6" name="Resim 5">
            <a:extLst>
              <a:ext uri="{FF2B5EF4-FFF2-40B4-BE49-F238E27FC236}">
                <a16:creationId xmlns:a16="http://schemas.microsoft.com/office/drawing/2014/main" id="{9AB05D13-3DF3-E1C4-A1FD-C73C03088606}"/>
              </a:ext>
            </a:extLst>
          </p:cNvPr>
          <p:cNvPicPr>
            <a:picLocks noChangeAspect="1"/>
          </p:cNvPicPr>
          <p:nvPr/>
        </p:nvPicPr>
        <p:blipFill>
          <a:blip r:embed="rId3"/>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585700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3BB070-8489-7F32-4900-4E32551D325A}"/>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B85993E7-35D9-AF64-C221-5E3C3B5ABB55}"/>
              </a:ext>
            </a:extLst>
          </p:cNvPr>
          <p:cNvSpPr>
            <a:spLocks noGrp="1"/>
          </p:cNvSpPr>
          <p:nvPr>
            <p:ph idx="1"/>
          </p:nvPr>
        </p:nvSpPr>
        <p:spPr>
          <a:xfrm>
            <a:off x="457201" y="2096713"/>
            <a:ext cx="6939280" cy="4080250"/>
          </a:xfrm>
        </p:spPr>
        <p:txBody>
          <a:bodyPr>
            <a:normAutofit fontScale="92500" lnSpcReduction="20000"/>
          </a:bodyPr>
          <a:lstStyle/>
          <a:p>
            <a:r>
              <a:rPr lang="tr-TR" dirty="0"/>
              <a:t>High-</a:t>
            </a:r>
            <a:r>
              <a:rPr lang="tr-TR" dirty="0" err="1"/>
              <a:t>intermediate</a:t>
            </a:r>
            <a:r>
              <a:rPr lang="tr-TR" dirty="0"/>
              <a:t>-risk EC : </a:t>
            </a:r>
          </a:p>
          <a:p>
            <a:pPr lvl="1"/>
            <a:r>
              <a:rPr lang="tr-TR" dirty="0"/>
              <a:t>Yakın zamanda yapılan PORTEC-3 çalışması yüksek orta riskli ve yüksek riskli </a:t>
            </a:r>
            <a:r>
              <a:rPr lang="tr-TR" dirty="0" err="1"/>
              <a:t>EK'li</a:t>
            </a:r>
            <a:r>
              <a:rPr lang="tr-TR" dirty="0"/>
              <a:t> (</a:t>
            </a:r>
            <a:r>
              <a:rPr lang="tr-TR" dirty="0" err="1"/>
              <a:t>LVSI'li</a:t>
            </a:r>
            <a:r>
              <a:rPr lang="tr-TR" dirty="0"/>
              <a:t> evre IA G3; evre IB G3; herhangi bir derecede evre II; evre III </a:t>
            </a:r>
            <a:r>
              <a:rPr lang="tr-TR" dirty="0" err="1"/>
              <a:t>endometrioid</a:t>
            </a:r>
            <a:r>
              <a:rPr lang="tr-TR" dirty="0"/>
              <a:t> ve evre IA-III </a:t>
            </a:r>
            <a:r>
              <a:rPr lang="tr-TR" dirty="0" err="1"/>
              <a:t>uterin</a:t>
            </a:r>
            <a:r>
              <a:rPr lang="tr-TR" dirty="0"/>
              <a:t> </a:t>
            </a:r>
            <a:r>
              <a:rPr lang="tr-TR" dirty="0" err="1"/>
              <a:t>seröz</a:t>
            </a:r>
            <a:r>
              <a:rPr lang="tr-TR" dirty="0"/>
              <a:t> veya berrak hücreli karsinom) kadınlarda RT sırasında (KRT) ve sonrasındaki </a:t>
            </a:r>
            <a:r>
              <a:rPr lang="tr-TR" dirty="0" err="1"/>
              <a:t>ChT'nin</a:t>
            </a:r>
            <a:r>
              <a:rPr lang="tr-TR" dirty="0"/>
              <a:t> rolünü sadece pelvik </a:t>
            </a:r>
            <a:r>
              <a:rPr lang="tr-TR" dirty="0" err="1"/>
              <a:t>RT'ye</a:t>
            </a:r>
            <a:r>
              <a:rPr lang="tr-TR" dirty="0"/>
              <a:t> kıyaslamıştır.</a:t>
            </a:r>
          </a:p>
          <a:p>
            <a:pPr lvl="1"/>
            <a:r>
              <a:rPr lang="tr-TR" dirty="0"/>
              <a:t>Dikkat çekici olarak, hastaların yaklaşık yarısında yüksek riskli erken evre hastalık (%28 G3 ve %25 </a:t>
            </a:r>
            <a:r>
              <a:rPr lang="tr-TR" dirty="0" err="1"/>
              <a:t>non-endometrioid</a:t>
            </a:r>
            <a:r>
              <a:rPr lang="tr-TR" dirty="0"/>
              <a:t> EK dahil) ve yüzde 45'inde evre III hastalık vardı.</a:t>
            </a:r>
          </a:p>
          <a:p>
            <a:pPr lvl="1"/>
            <a:r>
              <a:rPr lang="tr-TR" dirty="0"/>
              <a:t>Yakın zamanda yayınlanan, medyan takip süresi 72,6 ay olan güncelleme, 5 yıllık OS ve FFS önemli bir iyileşme gösterdi.</a:t>
            </a:r>
          </a:p>
          <a:p>
            <a:pPr lvl="1"/>
            <a:r>
              <a:rPr lang="tr-TR" dirty="0"/>
              <a:t>Sonuç olarak, GOG-249 ve PORTEC-3 çalışmalarının sonuçları birlikte ele alındığında, bu erken evrelerde kombine tedavi kararı, istenmeyen olayların artan sıklığı ile sonuç faydası arasındaki denge göz önünde bulundurularak vaka bazında tartışılmalıdır.</a:t>
            </a:r>
          </a:p>
        </p:txBody>
      </p:sp>
      <p:pic>
        <p:nvPicPr>
          <p:cNvPr id="5" name="Resim 4">
            <a:extLst>
              <a:ext uri="{FF2B5EF4-FFF2-40B4-BE49-F238E27FC236}">
                <a16:creationId xmlns:a16="http://schemas.microsoft.com/office/drawing/2014/main" id="{9F35895C-815B-79A8-D159-4CE724EF3E62}"/>
              </a:ext>
            </a:extLst>
          </p:cNvPr>
          <p:cNvPicPr>
            <a:picLocks noChangeAspect="1"/>
          </p:cNvPicPr>
          <p:nvPr/>
        </p:nvPicPr>
        <p:blipFill>
          <a:blip r:embed="rId2"/>
          <a:stretch>
            <a:fillRect/>
          </a:stretch>
        </p:blipFill>
        <p:spPr>
          <a:xfrm>
            <a:off x="7486542" y="2503113"/>
            <a:ext cx="4535974" cy="1489001"/>
          </a:xfrm>
          <a:prstGeom prst="rect">
            <a:avLst/>
          </a:prstGeom>
        </p:spPr>
      </p:pic>
      <p:pic>
        <p:nvPicPr>
          <p:cNvPr id="6" name="Resim 5">
            <a:extLst>
              <a:ext uri="{FF2B5EF4-FFF2-40B4-BE49-F238E27FC236}">
                <a16:creationId xmlns:a16="http://schemas.microsoft.com/office/drawing/2014/main" id="{FBD1EC66-D136-48BF-BDBB-FB64ACEE447F}"/>
              </a:ext>
            </a:extLst>
          </p:cNvPr>
          <p:cNvPicPr>
            <a:picLocks noChangeAspect="1"/>
          </p:cNvPicPr>
          <p:nvPr/>
        </p:nvPicPr>
        <p:blipFill>
          <a:blip r:embed="rId3"/>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296124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A3474-A9B0-D1E5-B749-48BA50875DEE}"/>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152C7A70-998E-7C3E-D9C1-75BC49EF095A}"/>
              </a:ext>
            </a:extLst>
          </p:cNvPr>
          <p:cNvSpPr>
            <a:spLocks noGrp="1"/>
          </p:cNvSpPr>
          <p:nvPr>
            <p:ph idx="1"/>
          </p:nvPr>
        </p:nvSpPr>
        <p:spPr>
          <a:xfrm>
            <a:off x="457201" y="2096713"/>
            <a:ext cx="6837680" cy="4080250"/>
          </a:xfrm>
        </p:spPr>
        <p:txBody>
          <a:bodyPr>
            <a:normAutofit fontScale="85000" lnSpcReduction="20000"/>
          </a:bodyPr>
          <a:lstStyle/>
          <a:p>
            <a:r>
              <a:rPr lang="tr-TR" dirty="0"/>
              <a:t>High-risk EC :</a:t>
            </a:r>
          </a:p>
          <a:p>
            <a:pPr lvl="1"/>
            <a:r>
              <a:rPr lang="tr-TR" dirty="0"/>
              <a:t>Rezidüel hastalığı olmayan evre III-IVA EK veya rezidüel hastalığı olmayan evre I-IVA p53-abn veya </a:t>
            </a:r>
            <a:r>
              <a:rPr lang="tr-TR" dirty="0" err="1"/>
              <a:t>endometrioid</a:t>
            </a:r>
            <a:r>
              <a:rPr lang="tr-TR" dirty="0"/>
              <a:t> olmayan </a:t>
            </a:r>
            <a:r>
              <a:rPr lang="tr-TR" dirty="0" err="1"/>
              <a:t>miyometriyal</a:t>
            </a:r>
            <a:r>
              <a:rPr lang="tr-TR" dirty="0"/>
              <a:t> </a:t>
            </a:r>
            <a:r>
              <a:rPr lang="tr-TR" dirty="0" err="1"/>
              <a:t>invazyonlu</a:t>
            </a:r>
            <a:r>
              <a:rPr lang="tr-TR" dirty="0"/>
              <a:t> karsinomlar yüksek riskli EK olarak kabul edilir.</a:t>
            </a:r>
          </a:p>
          <a:p>
            <a:pPr lvl="1"/>
            <a:r>
              <a:rPr lang="tr-TR" dirty="0"/>
              <a:t>PORTEC-3'ün güncellenmiş analizi, 72 aylık medyan takip ile eş zamanlı artı adjuvan </a:t>
            </a:r>
            <a:r>
              <a:rPr lang="tr-TR" dirty="0" err="1"/>
              <a:t>ChT</a:t>
            </a:r>
            <a:r>
              <a:rPr lang="tr-TR" dirty="0"/>
              <a:t> grubunda, tek başına RT ile karşılaştırıldığında, %5 OS faydası ve </a:t>
            </a:r>
            <a:r>
              <a:rPr lang="tr-TR" dirty="0" err="1"/>
              <a:t>FFS'de</a:t>
            </a:r>
            <a:r>
              <a:rPr lang="tr-TR" dirty="0"/>
              <a:t> %7 fayda gösterdi.</a:t>
            </a:r>
          </a:p>
          <a:p>
            <a:pPr lvl="1"/>
            <a:r>
              <a:rPr lang="tr-TR" dirty="0"/>
              <a:t>Alt grup analizinde, </a:t>
            </a:r>
            <a:r>
              <a:rPr lang="tr-TR" dirty="0" err="1"/>
              <a:t>seröz</a:t>
            </a:r>
            <a:r>
              <a:rPr lang="tr-TR" dirty="0"/>
              <a:t> histolojiye sahip olanlarla birlikte evre III </a:t>
            </a:r>
            <a:r>
              <a:rPr lang="tr-TR" dirty="0" err="1"/>
              <a:t>EK'li</a:t>
            </a:r>
            <a:r>
              <a:rPr lang="tr-TR" dirty="0"/>
              <a:t> kadınlar, </a:t>
            </a:r>
            <a:r>
              <a:rPr lang="tr-TR" dirty="0" err="1"/>
              <a:t>RT'ye</a:t>
            </a:r>
            <a:r>
              <a:rPr lang="tr-TR" dirty="0"/>
              <a:t> </a:t>
            </a:r>
            <a:r>
              <a:rPr lang="tr-TR" dirty="0" err="1"/>
              <a:t>ChT</a:t>
            </a:r>
            <a:r>
              <a:rPr lang="tr-TR" dirty="0"/>
              <a:t> eklemenin en büyük faydasını elde etti.</a:t>
            </a:r>
          </a:p>
          <a:p>
            <a:pPr lvl="1"/>
            <a:r>
              <a:rPr lang="tr-TR" dirty="0"/>
              <a:t>Geleneksel olarak, berrak hücreli ve </a:t>
            </a:r>
            <a:r>
              <a:rPr lang="tr-TR" dirty="0" err="1"/>
              <a:t>seröz</a:t>
            </a:r>
            <a:r>
              <a:rPr lang="tr-TR" dirty="0"/>
              <a:t> kanserler daha kötü </a:t>
            </a:r>
            <a:r>
              <a:rPr lang="tr-TR" dirty="0" err="1"/>
              <a:t>prognozları</a:t>
            </a:r>
            <a:r>
              <a:rPr lang="tr-TR" dirty="0"/>
              <a:t> nedeniyle birleştirilmiştir.</a:t>
            </a:r>
          </a:p>
          <a:p>
            <a:pPr lvl="1"/>
            <a:r>
              <a:rPr lang="tr-TR" dirty="0"/>
              <a:t>Bununla birlikte, bu PORTEC-3 analizinde berrak hücreli kanserli (özellikle p53 vahşi tip) kadınlardaki tekrarlama sıklığı, </a:t>
            </a:r>
            <a:r>
              <a:rPr lang="tr-TR" dirty="0" err="1"/>
              <a:t>endometrioid</a:t>
            </a:r>
            <a:r>
              <a:rPr lang="tr-TR" dirty="0"/>
              <a:t> tümörlü kadınlara benzerdi ve </a:t>
            </a:r>
            <a:r>
              <a:rPr lang="tr-TR" dirty="0" err="1"/>
              <a:t>seröz</a:t>
            </a:r>
            <a:r>
              <a:rPr lang="tr-TR" dirty="0"/>
              <a:t> kanserli kadınlara göre belirgin şekilde daha düşüktü.</a:t>
            </a:r>
          </a:p>
          <a:p>
            <a:pPr lvl="1"/>
            <a:r>
              <a:rPr lang="tr-TR" dirty="0" err="1"/>
              <a:t>ChT</a:t>
            </a:r>
            <a:r>
              <a:rPr lang="tr-TR" dirty="0"/>
              <a:t> eklenmesi toksisiteyi önemli ölçüde artırdı. Çoğu fark 12 aydan itibaren ortadan kalkarken G2 duyusal nöropatideki farklar devam etti.</a:t>
            </a:r>
          </a:p>
        </p:txBody>
      </p:sp>
      <p:pic>
        <p:nvPicPr>
          <p:cNvPr id="4" name="Resim 3">
            <a:extLst>
              <a:ext uri="{FF2B5EF4-FFF2-40B4-BE49-F238E27FC236}">
                <a16:creationId xmlns:a16="http://schemas.microsoft.com/office/drawing/2014/main" id="{6CFED1DA-EF0B-B1EB-7C09-54D14B18BE2B}"/>
              </a:ext>
            </a:extLst>
          </p:cNvPr>
          <p:cNvPicPr>
            <a:picLocks noChangeAspect="1"/>
          </p:cNvPicPr>
          <p:nvPr/>
        </p:nvPicPr>
        <p:blipFill>
          <a:blip r:embed="rId2"/>
          <a:stretch>
            <a:fillRect/>
          </a:stretch>
        </p:blipFill>
        <p:spPr>
          <a:xfrm>
            <a:off x="7486542" y="2472633"/>
            <a:ext cx="4535974" cy="1489001"/>
          </a:xfrm>
          <a:prstGeom prst="rect">
            <a:avLst/>
          </a:prstGeom>
        </p:spPr>
      </p:pic>
      <p:pic>
        <p:nvPicPr>
          <p:cNvPr id="5" name="Resim 4">
            <a:extLst>
              <a:ext uri="{FF2B5EF4-FFF2-40B4-BE49-F238E27FC236}">
                <a16:creationId xmlns:a16="http://schemas.microsoft.com/office/drawing/2014/main" id="{F46D6D16-4009-9A3E-FB90-9B1F8E1A3C41}"/>
              </a:ext>
            </a:extLst>
          </p:cNvPr>
          <p:cNvPicPr>
            <a:picLocks noChangeAspect="1"/>
          </p:cNvPicPr>
          <p:nvPr/>
        </p:nvPicPr>
        <p:blipFill>
          <a:blip r:embed="rId3"/>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1194080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B1D057-6184-933B-8E10-F97C99E43409}"/>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3B7EB5C2-07A9-F3CB-2778-2AF6BEF5BA0F}"/>
              </a:ext>
            </a:extLst>
          </p:cNvPr>
          <p:cNvSpPr>
            <a:spLocks noGrp="1"/>
          </p:cNvSpPr>
          <p:nvPr>
            <p:ph idx="1"/>
          </p:nvPr>
        </p:nvSpPr>
        <p:spPr>
          <a:xfrm>
            <a:off x="457201" y="2096713"/>
            <a:ext cx="6410960" cy="4080250"/>
          </a:xfrm>
        </p:spPr>
        <p:txBody>
          <a:bodyPr>
            <a:normAutofit fontScale="92500" lnSpcReduction="10000"/>
          </a:bodyPr>
          <a:lstStyle/>
          <a:p>
            <a:r>
              <a:rPr lang="tr-TR" dirty="0"/>
              <a:t>High-risk EC :</a:t>
            </a:r>
          </a:p>
          <a:p>
            <a:pPr lvl="1"/>
            <a:r>
              <a:rPr lang="tr-TR" dirty="0"/>
              <a:t>GOG-258 çalışmasında, evre III-IVA </a:t>
            </a:r>
            <a:r>
              <a:rPr lang="tr-TR" dirty="0" err="1"/>
              <a:t>EK'li</a:t>
            </a:r>
            <a:r>
              <a:rPr lang="tr-TR" dirty="0"/>
              <a:t> 813 kadın, eş zamanlı ve adjuvan </a:t>
            </a:r>
            <a:r>
              <a:rPr lang="tr-TR" dirty="0" err="1"/>
              <a:t>ChT</a:t>
            </a:r>
            <a:r>
              <a:rPr lang="tr-TR" dirty="0"/>
              <a:t> ile pelvik RT (PORTEC-3 çalışmasıyla aynı rejim) veya sadece </a:t>
            </a:r>
            <a:r>
              <a:rPr lang="tr-TR" dirty="0" err="1"/>
              <a:t>ChT</a:t>
            </a:r>
            <a:r>
              <a:rPr lang="tr-TR" dirty="0"/>
              <a:t> (altı </a:t>
            </a:r>
            <a:r>
              <a:rPr lang="tr-TR" dirty="0" err="1"/>
              <a:t>siklus</a:t>
            </a:r>
            <a:r>
              <a:rPr lang="tr-TR" dirty="0"/>
              <a:t> </a:t>
            </a:r>
            <a:r>
              <a:rPr lang="tr-TR" dirty="0" err="1"/>
              <a:t>karboplatin</a:t>
            </a:r>
            <a:r>
              <a:rPr lang="tr-TR" dirty="0"/>
              <a:t> ve </a:t>
            </a:r>
            <a:r>
              <a:rPr lang="tr-TR" dirty="0" err="1"/>
              <a:t>paklitaksel</a:t>
            </a:r>
            <a:r>
              <a:rPr lang="tr-TR" dirty="0"/>
              <a:t>) almak üzere randomize edildi.</a:t>
            </a:r>
          </a:p>
          <a:p>
            <a:pPr lvl="1"/>
            <a:r>
              <a:rPr lang="tr-TR" dirty="0"/>
              <a:t>RFS ve </a:t>
            </a:r>
            <a:r>
              <a:rPr lang="tr-TR" dirty="0" err="1"/>
              <a:t>OS'de</a:t>
            </a:r>
            <a:r>
              <a:rPr lang="tr-TR" dirty="0"/>
              <a:t> hiçbir fark bulunmamasına rağmen, sadece </a:t>
            </a:r>
            <a:r>
              <a:rPr lang="tr-TR" dirty="0" err="1"/>
              <a:t>ChT</a:t>
            </a:r>
            <a:r>
              <a:rPr lang="tr-TR" dirty="0"/>
              <a:t> ile tedavi edilen kadınlarda önemli ölçüde daha fazla vajinal, pelvik ve/veya </a:t>
            </a:r>
            <a:r>
              <a:rPr lang="tr-TR" dirty="0" err="1"/>
              <a:t>paraaortik</a:t>
            </a:r>
            <a:r>
              <a:rPr lang="tr-TR" dirty="0"/>
              <a:t> </a:t>
            </a:r>
            <a:r>
              <a:rPr lang="tr-TR" dirty="0" err="1"/>
              <a:t>rekürrens</a:t>
            </a:r>
            <a:r>
              <a:rPr lang="tr-TR" dirty="0"/>
              <a:t> görüldü.</a:t>
            </a:r>
          </a:p>
          <a:p>
            <a:pPr lvl="1"/>
            <a:r>
              <a:rPr lang="tr-TR" dirty="0"/>
              <a:t>Bu iki çalışmadan elde edilen sonuçlar göz önünde bulundurulduğunda, </a:t>
            </a:r>
            <a:r>
              <a:rPr lang="tr-TR" dirty="0" err="1"/>
              <a:t>RT'ye</a:t>
            </a:r>
            <a:r>
              <a:rPr lang="tr-TR" dirty="0"/>
              <a:t> </a:t>
            </a:r>
            <a:r>
              <a:rPr lang="tr-TR" dirty="0" err="1"/>
              <a:t>ChT</a:t>
            </a:r>
            <a:r>
              <a:rPr lang="tr-TR" dirty="0"/>
              <a:t> eklenmesiyle elde edilen fayda ve ortaya çıkan toksisite oranı artışı, doktorlar ve hastaları arasındaki ortak karar alma sürecinin bir parçası olarak tartışılmalıdır. CRT yüksek riskli hastalar için önerilen rejim olsa da, majör komorbiditeler ve </a:t>
            </a:r>
            <a:r>
              <a:rPr lang="tr-TR" dirty="0" err="1"/>
              <a:t>ChT'ye</a:t>
            </a:r>
            <a:r>
              <a:rPr lang="tr-TR" dirty="0"/>
              <a:t> kontrendikasyonlar durumunda sadece RT önerilebilir.</a:t>
            </a:r>
          </a:p>
        </p:txBody>
      </p:sp>
      <p:pic>
        <p:nvPicPr>
          <p:cNvPr id="5" name="Resim 4">
            <a:extLst>
              <a:ext uri="{FF2B5EF4-FFF2-40B4-BE49-F238E27FC236}">
                <a16:creationId xmlns:a16="http://schemas.microsoft.com/office/drawing/2014/main" id="{41EC7518-EFC0-FE43-FB7F-94046B7588A1}"/>
              </a:ext>
            </a:extLst>
          </p:cNvPr>
          <p:cNvPicPr>
            <a:picLocks noChangeAspect="1"/>
          </p:cNvPicPr>
          <p:nvPr/>
        </p:nvPicPr>
        <p:blipFill>
          <a:blip r:embed="rId2"/>
          <a:stretch>
            <a:fillRect/>
          </a:stretch>
        </p:blipFill>
        <p:spPr>
          <a:xfrm>
            <a:off x="7203278" y="2431993"/>
            <a:ext cx="4755042" cy="2901829"/>
          </a:xfrm>
          <a:prstGeom prst="rect">
            <a:avLst/>
          </a:prstGeom>
        </p:spPr>
      </p:pic>
      <p:pic>
        <p:nvPicPr>
          <p:cNvPr id="6" name="Resim 5">
            <a:extLst>
              <a:ext uri="{FF2B5EF4-FFF2-40B4-BE49-F238E27FC236}">
                <a16:creationId xmlns:a16="http://schemas.microsoft.com/office/drawing/2014/main" id="{D11DB974-3C69-A612-4B86-9C972EBE5BBC}"/>
              </a:ext>
            </a:extLst>
          </p:cNvPr>
          <p:cNvPicPr>
            <a:picLocks noChangeAspect="1"/>
          </p:cNvPicPr>
          <p:nvPr/>
        </p:nvPicPr>
        <p:blipFill>
          <a:blip r:embed="rId3"/>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638047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88CD87-8900-450B-224C-111756A074D6}"/>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293774F3-51D4-E5E4-4BC9-E4A1F7245318}"/>
              </a:ext>
            </a:extLst>
          </p:cNvPr>
          <p:cNvSpPr>
            <a:spLocks noGrp="1"/>
          </p:cNvSpPr>
          <p:nvPr>
            <p:ph idx="1"/>
          </p:nvPr>
        </p:nvSpPr>
        <p:spPr>
          <a:xfrm>
            <a:off x="457201" y="2096713"/>
            <a:ext cx="6400800" cy="4080250"/>
          </a:xfrm>
        </p:spPr>
        <p:txBody>
          <a:bodyPr>
            <a:normAutofit fontScale="92500" lnSpcReduction="20000"/>
          </a:bodyPr>
          <a:lstStyle/>
          <a:p>
            <a:r>
              <a:rPr lang="tr-TR" dirty="0"/>
              <a:t>High-risk EC :</a:t>
            </a:r>
          </a:p>
          <a:p>
            <a:pPr lvl="1"/>
            <a:r>
              <a:rPr lang="tr-TR" dirty="0"/>
              <a:t>EC moleküler sınıflandırmasının güçlü ortaya çıkan prognostik değeri göz önüne alındığında, her moleküler alt grup için </a:t>
            </a:r>
            <a:r>
              <a:rPr lang="tr-TR" dirty="0" err="1"/>
              <a:t>ChT'nin</a:t>
            </a:r>
            <a:r>
              <a:rPr lang="tr-TR" dirty="0"/>
              <a:t> sonucu ve etkisi PORTEC-3'ten alınan doku örnekleri kullanılarak analiz edildi. Sonuçlar, p53-abn </a:t>
            </a:r>
            <a:r>
              <a:rPr lang="tr-TR" dirty="0" err="1"/>
              <a:t>EC'li</a:t>
            </a:r>
            <a:r>
              <a:rPr lang="tr-TR" dirty="0"/>
              <a:t> hastaların histolojiden bağımsız olarak en kötü prognoza sahip olduğunu, </a:t>
            </a:r>
            <a:r>
              <a:rPr lang="tr-TR" dirty="0" err="1"/>
              <a:t>POLEmut'un</a:t>
            </a:r>
            <a:r>
              <a:rPr lang="tr-TR" dirty="0"/>
              <a:t> ise yüksek dereceli ve ileri evre vakalar arasında bile en güçlü olumlu prognostik faktör olduğunu gösterdi.</a:t>
            </a:r>
          </a:p>
          <a:p>
            <a:pPr lvl="1"/>
            <a:r>
              <a:rPr lang="tr-TR" dirty="0"/>
              <a:t>Tedavi etkisi de moleküler alt gruplar arasında farklıydı. p53-abn </a:t>
            </a:r>
            <a:r>
              <a:rPr lang="tr-TR" dirty="0" err="1"/>
              <a:t>EC'li</a:t>
            </a:r>
            <a:r>
              <a:rPr lang="tr-TR" dirty="0"/>
              <a:t> hastalar, histolojik alt tip ve evreden bağımsız olarak </a:t>
            </a:r>
            <a:r>
              <a:rPr lang="tr-TR" dirty="0" err="1"/>
              <a:t>CRT'den</a:t>
            </a:r>
            <a:r>
              <a:rPr lang="tr-TR" dirty="0"/>
              <a:t> oldukça anlamlı bir fayda gördü, </a:t>
            </a:r>
            <a:r>
              <a:rPr lang="tr-TR" dirty="0" err="1"/>
              <a:t>POLEmut</a:t>
            </a:r>
            <a:r>
              <a:rPr lang="tr-TR" dirty="0"/>
              <a:t> </a:t>
            </a:r>
            <a:r>
              <a:rPr lang="tr-TR" dirty="0" err="1"/>
              <a:t>EC'li</a:t>
            </a:r>
            <a:r>
              <a:rPr lang="tr-TR" dirty="0"/>
              <a:t> hastalar ise her iki tedavi kolunda da mükemmel bir sağ kalım süresine sahipti.</a:t>
            </a:r>
          </a:p>
          <a:p>
            <a:pPr lvl="1"/>
            <a:r>
              <a:rPr lang="tr-TR" dirty="0" err="1"/>
              <a:t>dMMR</a:t>
            </a:r>
            <a:r>
              <a:rPr lang="tr-TR" dirty="0"/>
              <a:t> </a:t>
            </a:r>
            <a:r>
              <a:rPr lang="tr-TR" dirty="0" err="1"/>
              <a:t>EC'li</a:t>
            </a:r>
            <a:r>
              <a:rPr lang="tr-TR" dirty="0"/>
              <a:t> hastalarda CRT ve RT arasında tek başına bir fayda gözlenmezken, NSMP </a:t>
            </a:r>
            <a:r>
              <a:rPr lang="tr-TR" dirty="0" err="1"/>
              <a:t>EC'li</a:t>
            </a:r>
            <a:r>
              <a:rPr lang="tr-TR" dirty="0"/>
              <a:t> hastalarda, genel çalışma sonucuna benzer şekilde </a:t>
            </a:r>
            <a:r>
              <a:rPr lang="tr-TR" dirty="0" err="1"/>
              <a:t>CRT'den</a:t>
            </a:r>
            <a:r>
              <a:rPr lang="tr-TR" dirty="0"/>
              <a:t> fayda elde etme eğilimi görüldü.</a:t>
            </a:r>
          </a:p>
        </p:txBody>
      </p:sp>
      <p:pic>
        <p:nvPicPr>
          <p:cNvPr id="5" name="Resim 4">
            <a:extLst>
              <a:ext uri="{FF2B5EF4-FFF2-40B4-BE49-F238E27FC236}">
                <a16:creationId xmlns:a16="http://schemas.microsoft.com/office/drawing/2014/main" id="{D9823925-7512-9B63-2518-84F1298AC515}"/>
              </a:ext>
            </a:extLst>
          </p:cNvPr>
          <p:cNvPicPr>
            <a:picLocks noChangeAspect="1"/>
          </p:cNvPicPr>
          <p:nvPr/>
        </p:nvPicPr>
        <p:blipFill>
          <a:blip r:embed="rId2"/>
          <a:stretch>
            <a:fillRect/>
          </a:stretch>
        </p:blipFill>
        <p:spPr>
          <a:xfrm>
            <a:off x="6858001" y="2590064"/>
            <a:ext cx="5318099" cy="1677872"/>
          </a:xfrm>
          <a:prstGeom prst="rect">
            <a:avLst/>
          </a:prstGeom>
        </p:spPr>
      </p:pic>
      <p:pic>
        <p:nvPicPr>
          <p:cNvPr id="6" name="Resim 5">
            <a:extLst>
              <a:ext uri="{FF2B5EF4-FFF2-40B4-BE49-F238E27FC236}">
                <a16:creationId xmlns:a16="http://schemas.microsoft.com/office/drawing/2014/main" id="{535801C8-BE87-57EE-97AB-67F4030FF500}"/>
              </a:ext>
            </a:extLst>
          </p:cNvPr>
          <p:cNvPicPr>
            <a:picLocks noChangeAspect="1"/>
          </p:cNvPicPr>
          <p:nvPr/>
        </p:nvPicPr>
        <p:blipFill>
          <a:blip r:embed="rId3"/>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1745418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9F0303-0326-866E-E84A-A2AAF2398C69}"/>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0E4E756B-D2A3-645D-65B5-B42D7A989918}"/>
              </a:ext>
            </a:extLst>
          </p:cNvPr>
          <p:cNvSpPr>
            <a:spLocks noGrp="1"/>
          </p:cNvSpPr>
          <p:nvPr>
            <p:ph idx="1"/>
          </p:nvPr>
        </p:nvSpPr>
        <p:spPr>
          <a:xfrm>
            <a:off x="457200" y="2096713"/>
            <a:ext cx="5862321" cy="4080250"/>
          </a:xfrm>
        </p:spPr>
        <p:txBody>
          <a:bodyPr/>
          <a:lstStyle/>
          <a:p>
            <a:r>
              <a:rPr lang="tr-TR" dirty="0"/>
              <a:t>Şu anda </a:t>
            </a:r>
            <a:r>
              <a:rPr lang="tr-TR" dirty="0" err="1"/>
              <a:t>metaplazik</a:t>
            </a:r>
            <a:r>
              <a:rPr lang="tr-TR" dirty="0"/>
              <a:t> </a:t>
            </a:r>
            <a:r>
              <a:rPr lang="tr-TR" dirty="0" err="1"/>
              <a:t>dediferansiasyonlu</a:t>
            </a:r>
            <a:r>
              <a:rPr lang="tr-TR" dirty="0"/>
              <a:t> EK olarak kabul edilen </a:t>
            </a:r>
            <a:r>
              <a:rPr lang="tr-TR" dirty="0" err="1"/>
              <a:t>karsinosarkomlar</a:t>
            </a:r>
            <a:r>
              <a:rPr lang="tr-TR" dirty="0"/>
              <a:t> belirtilen çalışmalara dahil edilmemiştir. </a:t>
            </a:r>
          </a:p>
          <a:p>
            <a:r>
              <a:rPr lang="tr-TR" dirty="0"/>
              <a:t>Bunlar tek tip olarak yüksek riskli olarak kabul edilir ve çoğu p53-abn EK olarak sınıflandırılır. </a:t>
            </a:r>
          </a:p>
          <a:p>
            <a:r>
              <a:rPr lang="tr-TR" dirty="0"/>
              <a:t>Yüksek riskli hastalık önerileri büyük ölçüde </a:t>
            </a:r>
            <a:r>
              <a:rPr lang="tr-TR" dirty="0" err="1"/>
              <a:t>karsinosarkomlar</a:t>
            </a:r>
            <a:r>
              <a:rPr lang="tr-TR" dirty="0"/>
              <a:t> için de geçerlidir ve bu histoloji yaklaşan klinik çalışmalara dahil edilmelidir.</a:t>
            </a:r>
          </a:p>
        </p:txBody>
      </p:sp>
      <p:pic>
        <p:nvPicPr>
          <p:cNvPr id="5" name="Resim 4">
            <a:extLst>
              <a:ext uri="{FF2B5EF4-FFF2-40B4-BE49-F238E27FC236}">
                <a16:creationId xmlns:a16="http://schemas.microsoft.com/office/drawing/2014/main" id="{D04E7144-4707-C053-F840-639897D8EE67}"/>
              </a:ext>
            </a:extLst>
          </p:cNvPr>
          <p:cNvPicPr>
            <a:picLocks noChangeAspect="1"/>
          </p:cNvPicPr>
          <p:nvPr/>
        </p:nvPicPr>
        <p:blipFill>
          <a:blip r:embed="rId2"/>
          <a:stretch>
            <a:fillRect/>
          </a:stretch>
        </p:blipFill>
        <p:spPr>
          <a:xfrm>
            <a:off x="6875981" y="2096713"/>
            <a:ext cx="5163620" cy="3026949"/>
          </a:xfrm>
          <a:prstGeom prst="rect">
            <a:avLst/>
          </a:prstGeom>
        </p:spPr>
      </p:pic>
      <p:pic>
        <p:nvPicPr>
          <p:cNvPr id="6" name="Resim 5">
            <a:extLst>
              <a:ext uri="{FF2B5EF4-FFF2-40B4-BE49-F238E27FC236}">
                <a16:creationId xmlns:a16="http://schemas.microsoft.com/office/drawing/2014/main" id="{6D8C5762-FAAB-1FBE-EF93-A49B56491AB7}"/>
              </a:ext>
            </a:extLst>
          </p:cNvPr>
          <p:cNvPicPr>
            <a:picLocks noChangeAspect="1"/>
          </p:cNvPicPr>
          <p:nvPr/>
        </p:nvPicPr>
        <p:blipFill>
          <a:blip r:embed="rId3"/>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867704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5"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7"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0F5B0F31-DE8E-9A65-A2E9-78AECCEA3353}"/>
              </a:ext>
            </a:extLst>
          </p:cNvPr>
          <p:cNvSpPr>
            <a:spLocks noGrp="1"/>
          </p:cNvSpPr>
          <p:nvPr>
            <p:ph type="title"/>
          </p:nvPr>
        </p:nvSpPr>
        <p:spPr>
          <a:xfrm>
            <a:off x="457200" y="758952"/>
            <a:ext cx="4640729" cy="1325563"/>
          </a:xfrm>
        </p:spPr>
        <p:txBody>
          <a:bodyPr anchor="b">
            <a:normAutofit/>
          </a:bodyPr>
          <a:lstStyle/>
          <a:p>
            <a:r>
              <a:rPr lang="tr-TR" dirty="0"/>
              <a:t>ÖNERİLER – LOW RISK EC</a:t>
            </a:r>
          </a:p>
        </p:txBody>
      </p:sp>
      <p:sp>
        <p:nvSpPr>
          <p:cNvPr id="3" name="İçerik Yer Tutucusu 2">
            <a:extLst>
              <a:ext uri="{FF2B5EF4-FFF2-40B4-BE49-F238E27FC236}">
                <a16:creationId xmlns:a16="http://schemas.microsoft.com/office/drawing/2014/main" id="{54371C23-8BF9-A104-AF6A-E01B33766A6D}"/>
              </a:ext>
            </a:extLst>
          </p:cNvPr>
          <p:cNvSpPr>
            <a:spLocks noGrp="1"/>
          </p:cNvSpPr>
          <p:nvPr>
            <p:ph idx="1"/>
          </p:nvPr>
        </p:nvSpPr>
        <p:spPr>
          <a:xfrm>
            <a:off x="457200" y="2286000"/>
            <a:ext cx="4640729" cy="3887585"/>
          </a:xfrm>
        </p:spPr>
        <p:txBody>
          <a:bodyPr>
            <a:normAutofit/>
          </a:bodyPr>
          <a:lstStyle/>
          <a:p>
            <a:r>
              <a:rPr lang="tr-TR" sz="1700" err="1"/>
              <a:t>Endometrioid</a:t>
            </a:r>
            <a:r>
              <a:rPr lang="tr-TR" sz="1700"/>
              <a:t> (</a:t>
            </a:r>
            <a:r>
              <a:rPr lang="tr-TR" sz="1700" err="1"/>
              <a:t>dMMR</a:t>
            </a:r>
            <a:r>
              <a:rPr lang="tr-TR" sz="1700"/>
              <a:t> ve NSMP) tip ve LVSI olmayan/fokal olan evre IA (G1 ve G2) hastalar için adjuvan tedavi önerilmemektedir.</a:t>
            </a:r>
          </a:p>
          <a:p>
            <a:r>
              <a:rPr lang="tr-TR" sz="1700" err="1"/>
              <a:t>Miyometriyal</a:t>
            </a:r>
            <a:r>
              <a:rPr lang="tr-TR" sz="1700"/>
              <a:t> invazyon olmayan ve LVSI olmayan/fokal olan evre IA </a:t>
            </a:r>
            <a:r>
              <a:rPr lang="tr-TR" sz="1700" err="1"/>
              <a:t>non-endometrioid</a:t>
            </a:r>
            <a:r>
              <a:rPr lang="tr-TR" sz="1700"/>
              <a:t> tip (ve/veya p53-abn) hastalar için adjuvan tedavi önerilmemektedir.</a:t>
            </a:r>
          </a:p>
          <a:p>
            <a:r>
              <a:rPr lang="tr-TR" sz="1700"/>
              <a:t>Evre I-II </a:t>
            </a:r>
            <a:r>
              <a:rPr lang="tr-TR" sz="1700" err="1"/>
              <a:t>POLEmut</a:t>
            </a:r>
            <a:r>
              <a:rPr lang="tr-TR" sz="1700"/>
              <a:t> kanserli hastalar için adjuvan tedavi önerilmemektedir.</a:t>
            </a:r>
          </a:p>
          <a:p>
            <a:r>
              <a:rPr lang="tr-TR" sz="1700"/>
              <a:t>Evre III </a:t>
            </a:r>
            <a:r>
              <a:rPr lang="tr-TR" sz="1700" err="1"/>
              <a:t>POLEmut</a:t>
            </a:r>
            <a:r>
              <a:rPr lang="tr-TR" sz="1700"/>
              <a:t> kanserli hastalar için klinik çalışmalar kapsamında tedavi önerilmektedir ancak adjuvan tedavi olmaması da bir seçenektir.</a:t>
            </a:r>
          </a:p>
        </p:txBody>
      </p:sp>
      <p:pic>
        <p:nvPicPr>
          <p:cNvPr id="5" name="Resim 4">
            <a:extLst>
              <a:ext uri="{FF2B5EF4-FFF2-40B4-BE49-F238E27FC236}">
                <a16:creationId xmlns:a16="http://schemas.microsoft.com/office/drawing/2014/main" id="{BA295B94-CBBB-2EA9-8542-A7C5D82487A6}"/>
              </a:ext>
            </a:extLst>
          </p:cNvPr>
          <p:cNvPicPr>
            <a:picLocks noChangeAspect="1"/>
          </p:cNvPicPr>
          <p:nvPr/>
        </p:nvPicPr>
        <p:blipFill>
          <a:blip r:embed="rId3"/>
          <a:stretch>
            <a:fillRect/>
          </a:stretch>
        </p:blipFill>
        <p:spPr>
          <a:xfrm>
            <a:off x="6529388" y="2105028"/>
            <a:ext cx="4659872" cy="2778000"/>
          </a:xfrm>
          <a:prstGeom prst="rect">
            <a:avLst/>
          </a:prstGeom>
        </p:spPr>
      </p:pic>
      <p:pic>
        <p:nvPicPr>
          <p:cNvPr id="6" name="Resim 5">
            <a:extLst>
              <a:ext uri="{FF2B5EF4-FFF2-40B4-BE49-F238E27FC236}">
                <a16:creationId xmlns:a16="http://schemas.microsoft.com/office/drawing/2014/main" id="{953BE77B-39DC-75C9-7BB0-816DFC505221}"/>
              </a:ext>
            </a:extLst>
          </p:cNvPr>
          <p:cNvPicPr>
            <a:picLocks noChangeAspect="1"/>
          </p:cNvPicPr>
          <p:nvPr/>
        </p:nvPicPr>
        <p:blipFill>
          <a:blip r:embed="rId4"/>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94901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FA23518-6557-FAAE-CA2C-F463C7E53D90}"/>
            </a:ext>
          </a:extLst>
        </p:cNvPr>
        <p:cNvGrpSpPr/>
        <p:nvPr/>
      </p:nvGrpSpPr>
      <p:grpSpPr>
        <a:xfrm>
          <a:off x="0" y="0"/>
          <a:ext cx="0" cy="0"/>
          <a:chOff x="0" y="0"/>
          <a:chExt cx="0" cy="0"/>
        </a:xfrm>
      </p:grpSpPr>
      <p:sp useBgFill="1">
        <p:nvSpPr>
          <p:cNvPr id="28"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0"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32"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34"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3301F713-0077-2CFE-C5E1-152A33E83C06}"/>
              </a:ext>
            </a:extLst>
          </p:cNvPr>
          <p:cNvSpPr>
            <a:spLocks noGrp="1"/>
          </p:cNvSpPr>
          <p:nvPr>
            <p:ph type="title"/>
          </p:nvPr>
        </p:nvSpPr>
        <p:spPr>
          <a:xfrm>
            <a:off x="457200" y="758952"/>
            <a:ext cx="4640729" cy="1325563"/>
          </a:xfrm>
        </p:spPr>
        <p:txBody>
          <a:bodyPr anchor="b">
            <a:normAutofit/>
          </a:bodyPr>
          <a:lstStyle/>
          <a:p>
            <a:r>
              <a:rPr lang="tr-TR" sz="3100"/>
              <a:t>ÖNERİLER – INTERMEDIATE RISK EC</a:t>
            </a:r>
          </a:p>
        </p:txBody>
      </p:sp>
      <p:sp>
        <p:nvSpPr>
          <p:cNvPr id="3" name="İçerik Yer Tutucusu 2">
            <a:extLst>
              <a:ext uri="{FF2B5EF4-FFF2-40B4-BE49-F238E27FC236}">
                <a16:creationId xmlns:a16="http://schemas.microsoft.com/office/drawing/2014/main" id="{C70BBB0C-540A-8789-E3EB-6429B3B982E4}"/>
              </a:ext>
            </a:extLst>
          </p:cNvPr>
          <p:cNvSpPr>
            <a:spLocks noGrp="1"/>
          </p:cNvSpPr>
          <p:nvPr>
            <p:ph idx="1"/>
          </p:nvPr>
        </p:nvSpPr>
        <p:spPr>
          <a:xfrm>
            <a:off x="457200" y="2286000"/>
            <a:ext cx="4640729" cy="3887585"/>
          </a:xfrm>
        </p:spPr>
        <p:txBody>
          <a:bodyPr>
            <a:normAutofit/>
          </a:bodyPr>
          <a:lstStyle/>
          <a:p>
            <a:r>
              <a:rPr lang="tr-TR" sz="1700"/>
              <a:t>Evre IA G3 </a:t>
            </a:r>
            <a:r>
              <a:rPr lang="tr-TR" sz="1700" err="1"/>
              <a:t>endometrioid</a:t>
            </a:r>
            <a:r>
              <a:rPr lang="tr-TR" sz="1700"/>
              <a:t> (</a:t>
            </a:r>
            <a:r>
              <a:rPr lang="tr-TR" sz="1700" err="1"/>
              <a:t>dMMR</a:t>
            </a:r>
            <a:r>
              <a:rPr lang="tr-TR" sz="1700"/>
              <a:t> ve NSMP) tip ve LVSI olmayan/fokal olan hastalarda, vajinal </a:t>
            </a:r>
            <a:r>
              <a:rPr lang="tr-TR" sz="1700" err="1"/>
              <a:t>rekürrensi</a:t>
            </a:r>
            <a:r>
              <a:rPr lang="tr-TR" sz="1700"/>
              <a:t> azaltmak için adjuvan VBT önerilir.</a:t>
            </a:r>
          </a:p>
          <a:p>
            <a:r>
              <a:rPr lang="tr-TR" sz="1700"/>
              <a:t>Evre IB G1-G2 </a:t>
            </a:r>
            <a:r>
              <a:rPr lang="tr-TR" sz="1700" err="1"/>
              <a:t>endometrioid</a:t>
            </a:r>
            <a:r>
              <a:rPr lang="tr-TR" sz="1700"/>
              <a:t> (</a:t>
            </a:r>
            <a:r>
              <a:rPr lang="tr-TR" sz="1700" err="1"/>
              <a:t>dMMR</a:t>
            </a:r>
            <a:r>
              <a:rPr lang="tr-TR" sz="1700"/>
              <a:t> ve NSMP) tip ve LVSI olmayan/fokal olan hastalarda, vajinal </a:t>
            </a:r>
            <a:r>
              <a:rPr lang="tr-TR" sz="1700" err="1"/>
              <a:t>rekürrensi</a:t>
            </a:r>
            <a:r>
              <a:rPr lang="tr-TR" sz="1700"/>
              <a:t> azaltmak için adjuvan VBT önerilir.</a:t>
            </a:r>
          </a:p>
          <a:p>
            <a:r>
              <a:rPr lang="tr-TR" sz="1700"/>
              <a:t>Evre II G1 </a:t>
            </a:r>
            <a:r>
              <a:rPr lang="tr-TR" sz="1700" err="1"/>
              <a:t>endometrioid</a:t>
            </a:r>
            <a:r>
              <a:rPr lang="tr-TR" sz="1700"/>
              <a:t> (</a:t>
            </a:r>
            <a:r>
              <a:rPr lang="tr-TR" sz="1700" err="1"/>
              <a:t>dMMR</a:t>
            </a:r>
            <a:r>
              <a:rPr lang="tr-TR" sz="1700"/>
              <a:t> ve NSMP) tip ve LVSI olmayan/fokal olan hastalarda, vajinal </a:t>
            </a:r>
            <a:r>
              <a:rPr lang="tr-TR" sz="1700" err="1"/>
              <a:t>rekürrensi</a:t>
            </a:r>
            <a:r>
              <a:rPr lang="tr-TR" sz="1700"/>
              <a:t> azaltmak için adjuvan VBT önerilir.</a:t>
            </a:r>
          </a:p>
          <a:p>
            <a:r>
              <a:rPr lang="tr-TR" sz="1700"/>
              <a:t>Yukarıdaki tüm evreler için - özellikle &lt;60 yaş hastalar için - adjuvan </a:t>
            </a:r>
            <a:r>
              <a:rPr lang="tr-TR" sz="1700" err="1"/>
              <a:t>VBT'nin</a:t>
            </a:r>
            <a:r>
              <a:rPr lang="tr-TR" sz="1700"/>
              <a:t> atlanması, hasta danışmanlığı ve uygun takip sonrasında düşünülebilir.</a:t>
            </a:r>
          </a:p>
        </p:txBody>
      </p:sp>
      <p:pic>
        <p:nvPicPr>
          <p:cNvPr id="7" name="Resim 6">
            <a:extLst>
              <a:ext uri="{FF2B5EF4-FFF2-40B4-BE49-F238E27FC236}">
                <a16:creationId xmlns:a16="http://schemas.microsoft.com/office/drawing/2014/main" id="{C608F007-27F9-57A4-81A9-5A99D1FFEBDB}"/>
              </a:ext>
            </a:extLst>
          </p:cNvPr>
          <p:cNvPicPr>
            <a:picLocks noChangeAspect="1"/>
          </p:cNvPicPr>
          <p:nvPr/>
        </p:nvPicPr>
        <p:blipFill>
          <a:blip r:embed="rId3"/>
          <a:stretch>
            <a:fillRect/>
          </a:stretch>
        </p:blipFill>
        <p:spPr>
          <a:xfrm>
            <a:off x="6529388" y="2025544"/>
            <a:ext cx="4659872" cy="2936968"/>
          </a:xfrm>
          <a:prstGeom prst="rect">
            <a:avLst/>
          </a:prstGeom>
        </p:spPr>
      </p:pic>
      <p:pic>
        <p:nvPicPr>
          <p:cNvPr id="6" name="Resim 5">
            <a:extLst>
              <a:ext uri="{FF2B5EF4-FFF2-40B4-BE49-F238E27FC236}">
                <a16:creationId xmlns:a16="http://schemas.microsoft.com/office/drawing/2014/main" id="{7B6F16F5-7589-CA2C-6BD5-A0B91D764772}"/>
              </a:ext>
            </a:extLst>
          </p:cNvPr>
          <p:cNvPicPr>
            <a:picLocks noChangeAspect="1"/>
          </p:cNvPicPr>
          <p:nvPr/>
        </p:nvPicPr>
        <p:blipFill>
          <a:blip r:embed="rId4"/>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4203427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4"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FEC1CBE7-65FF-BD3F-A9BF-B0CC3602F2A4}"/>
              </a:ext>
            </a:extLst>
          </p:cNvPr>
          <p:cNvSpPr>
            <a:spLocks noGrp="1"/>
          </p:cNvSpPr>
          <p:nvPr>
            <p:ph type="title"/>
          </p:nvPr>
        </p:nvSpPr>
        <p:spPr>
          <a:xfrm>
            <a:off x="457200" y="758952"/>
            <a:ext cx="4640729" cy="1325563"/>
          </a:xfrm>
        </p:spPr>
        <p:txBody>
          <a:bodyPr anchor="b">
            <a:normAutofit/>
          </a:bodyPr>
          <a:lstStyle/>
          <a:p>
            <a:r>
              <a:rPr lang="tr-TR" sz="2800" dirty="0"/>
              <a:t>ÖNERİLER – LENF NODU EVRELEMESİ OLAN HIGH-INTERMEDIATE RISK EC</a:t>
            </a:r>
          </a:p>
        </p:txBody>
      </p:sp>
      <p:sp>
        <p:nvSpPr>
          <p:cNvPr id="3" name="İçerik Yer Tutucusu 2">
            <a:extLst>
              <a:ext uri="{FF2B5EF4-FFF2-40B4-BE49-F238E27FC236}">
                <a16:creationId xmlns:a16="http://schemas.microsoft.com/office/drawing/2014/main" id="{658B3681-EFF1-A09D-A0E0-917F3CEEB077}"/>
              </a:ext>
            </a:extLst>
          </p:cNvPr>
          <p:cNvSpPr>
            <a:spLocks noGrp="1"/>
          </p:cNvSpPr>
          <p:nvPr>
            <p:ph idx="1"/>
          </p:nvPr>
        </p:nvSpPr>
        <p:spPr>
          <a:xfrm>
            <a:off x="457200" y="2286000"/>
            <a:ext cx="4640729" cy="3887585"/>
          </a:xfrm>
        </p:spPr>
        <p:txBody>
          <a:bodyPr>
            <a:normAutofit/>
          </a:bodyPr>
          <a:lstStyle/>
          <a:p>
            <a:r>
              <a:rPr lang="tr-TR" sz="1900"/>
              <a:t>Evre IA ve IB yaygın </a:t>
            </a:r>
            <a:r>
              <a:rPr lang="tr-TR" sz="1900" err="1"/>
              <a:t>LVSI'li</a:t>
            </a:r>
            <a:r>
              <a:rPr lang="tr-TR" sz="1900"/>
              <a:t>, evre IB G3'lü, evre II G1 yaygın </a:t>
            </a:r>
            <a:r>
              <a:rPr lang="tr-TR" sz="1900" err="1"/>
              <a:t>LVSI'li</a:t>
            </a:r>
            <a:r>
              <a:rPr lang="tr-TR" sz="1900"/>
              <a:t> ve evre II G2-G3'lü (</a:t>
            </a:r>
            <a:r>
              <a:rPr lang="tr-TR" sz="1900" err="1"/>
              <a:t>dMMR</a:t>
            </a:r>
            <a:r>
              <a:rPr lang="tr-TR" sz="1900"/>
              <a:t> ve NSMP) hastalar için:</a:t>
            </a:r>
          </a:p>
          <a:p>
            <a:pPr lvl="1"/>
            <a:r>
              <a:rPr lang="tr-TR" sz="1900"/>
              <a:t>Adjuvan EBRT önerilir.</a:t>
            </a:r>
          </a:p>
          <a:p>
            <a:pPr lvl="1"/>
            <a:r>
              <a:rPr lang="tr-TR" sz="1900" err="1"/>
              <a:t>EBRT'ye</a:t>
            </a:r>
            <a:r>
              <a:rPr lang="tr-TR" sz="1900"/>
              <a:t> (eş zamanlı ve/veya ardışık) </a:t>
            </a:r>
            <a:r>
              <a:rPr lang="tr-TR" sz="1900" err="1"/>
              <a:t>ChT</a:t>
            </a:r>
            <a:r>
              <a:rPr lang="tr-TR" sz="1900"/>
              <a:t> eklenmesi, özellikle G3 ve/veya yaygın LVSI durumunda düşünülebilir.</a:t>
            </a:r>
          </a:p>
          <a:p>
            <a:pPr lvl="1"/>
            <a:r>
              <a:rPr lang="tr-TR" sz="1900"/>
              <a:t>Adjuvan VBT (EBRT yerine), özellikle yaygın </a:t>
            </a:r>
            <a:r>
              <a:rPr lang="tr-TR" sz="1900" err="1"/>
              <a:t>LVSI'si</a:t>
            </a:r>
            <a:r>
              <a:rPr lang="tr-TR" sz="1900"/>
              <a:t> olmayanlar için, vajinal </a:t>
            </a:r>
            <a:r>
              <a:rPr lang="tr-TR" sz="1900" err="1"/>
              <a:t>rekürrensi</a:t>
            </a:r>
            <a:r>
              <a:rPr lang="tr-TR" sz="1900"/>
              <a:t> azaltmak için önerilebilir.</a:t>
            </a:r>
          </a:p>
          <a:p>
            <a:pPr lvl="1"/>
            <a:r>
              <a:rPr lang="tr-TR" sz="1900"/>
              <a:t>Yakın takip ile hasta ile alınan karar doğrultusunda adjuvan tedavinin atlanması bir seçenektir.</a:t>
            </a:r>
          </a:p>
        </p:txBody>
      </p:sp>
      <p:pic>
        <p:nvPicPr>
          <p:cNvPr id="5" name="Resim 4">
            <a:extLst>
              <a:ext uri="{FF2B5EF4-FFF2-40B4-BE49-F238E27FC236}">
                <a16:creationId xmlns:a16="http://schemas.microsoft.com/office/drawing/2014/main" id="{4B0F7520-0DC4-9784-334C-0E37A0CB77A5}"/>
              </a:ext>
            </a:extLst>
          </p:cNvPr>
          <p:cNvPicPr>
            <a:picLocks noChangeAspect="1"/>
          </p:cNvPicPr>
          <p:nvPr/>
        </p:nvPicPr>
        <p:blipFill>
          <a:blip r:embed="rId3"/>
          <a:stretch>
            <a:fillRect/>
          </a:stretch>
        </p:blipFill>
        <p:spPr>
          <a:xfrm>
            <a:off x="6529388" y="1931759"/>
            <a:ext cx="4659872" cy="3124538"/>
          </a:xfrm>
          <a:prstGeom prst="rect">
            <a:avLst/>
          </a:prstGeom>
        </p:spPr>
      </p:pic>
      <p:pic>
        <p:nvPicPr>
          <p:cNvPr id="6" name="Resim 5">
            <a:extLst>
              <a:ext uri="{FF2B5EF4-FFF2-40B4-BE49-F238E27FC236}">
                <a16:creationId xmlns:a16="http://schemas.microsoft.com/office/drawing/2014/main" id="{B93B2946-D19F-F604-EAF3-775A26B864F1}"/>
              </a:ext>
            </a:extLst>
          </p:cNvPr>
          <p:cNvPicPr>
            <a:picLocks noChangeAspect="1"/>
          </p:cNvPicPr>
          <p:nvPr/>
        </p:nvPicPr>
        <p:blipFill>
          <a:blip r:embed="rId4"/>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277414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4"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FE8EEF3E-F610-1407-9F20-FBE549FBDE97}"/>
              </a:ext>
            </a:extLst>
          </p:cNvPr>
          <p:cNvSpPr>
            <a:spLocks noGrp="1"/>
          </p:cNvSpPr>
          <p:nvPr>
            <p:ph type="title"/>
          </p:nvPr>
        </p:nvSpPr>
        <p:spPr>
          <a:xfrm>
            <a:off x="457200" y="758952"/>
            <a:ext cx="4640729" cy="1325563"/>
          </a:xfrm>
        </p:spPr>
        <p:txBody>
          <a:bodyPr anchor="b">
            <a:normAutofit/>
          </a:bodyPr>
          <a:lstStyle/>
          <a:p>
            <a:r>
              <a:rPr lang="tr-TR" sz="2400"/>
              <a:t>ÖNERİLER – LENF NODU EVRELEMESİ OLMAYAN HIGH-INTERMEDIATE RISK EC</a:t>
            </a:r>
          </a:p>
        </p:txBody>
      </p:sp>
      <p:sp>
        <p:nvSpPr>
          <p:cNvPr id="3" name="İçerik Yer Tutucusu 2">
            <a:extLst>
              <a:ext uri="{FF2B5EF4-FFF2-40B4-BE49-F238E27FC236}">
                <a16:creationId xmlns:a16="http://schemas.microsoft.com/office/drawing/2014/main" id="{F4303D04-B277-990D-1BEC-E762AA9F4ED2}"/>
              </a:ext>
            </a:extLst>
          </p:cNvPr>
          <p:cNvSpPr>
            <a:spLocks noGrp="1"/>
          </p:cNvSpPr>
          <p:nvPr>
            <p:ph idx="1"/>
          </p:nvPr>
        </p:nvSpPr>
        <p:spPr>
          <a:xfrm>
            <a:off x="457200" y="2286000"/>
            <a:ext cx="4640729" cy="3887585"/>
          </a:xfrm>
        </p:spPr>
        <p:txBody>
          <a:bodyPr>
            <a:normAutofit/>
          </a:bodyPr>
          <a:lstStyle/>
          <a:p>
            <a:r>
              <a:rPr lang="tr-TR" dirty="0"/>
              <a:t>Evre IA ve IB yaygın </a:t>
            </a:r>
            <a:r>
              <a:rPr lang="tr-TR" dirty="0" err="1"/>
              <a:t>LVSI'li</a:t>
            </a:r>
            <a:r>
              <a:rPr lang="tr-TR" dirty="0"/>
              <a:t>, evre IB G3'lü, evre II G1 yaygın </a:t>
            </a:r>
            <a:r>
              <a:rPr lang="tr-TR" dirty="0" err="1"/>
              <a:t>LVSI'li</a:t>
            </a:r>
            <a:r>
              <a:rPr lang="tr-TR" dirty="0"/>
              <a:t> ve evre II G2-G3'lü (</a:t>
            </a:r>
            <a:r>
              <a:rPr lang="tr-TR" dirty="0" err="1"/>
              <a:t>dMMR</a:t>
            </a:r>
            <a:r>
              <a:rPr lang="tr-TR" dirty="0"/>
              <a:t> ve NSMP) hastalar için:</a:t>
            </a:r>
          </a:p>
          <a:p>
            <a:pPr lvl="1"/>
            <a:r>
              <a:rPr lang="tr-TR" dirty="0"/>
              <a:t>Adjuvan EBRT önerilir.</a:t>
            </a:r>
          </a:p>
          <a:p>
            <a:pPr lvl="1"/>
            <a:r>
              <a:rPr lang="tr-TR" dirty="0"/>
              <a:t>Özellikle yaygın LVSI ve G3 için </a:t>
            </a:r>
            <a:r>
              <a:rPr lang="tr-TR" dirty="0" err="1"/>
              <a:t>EBRT'ye</a:t>
            </a:r>
            <a:r>
              <a:rPr lang="tr-TR" dirty="0"/>
              <a:t> </a:t>
            </a:r>
            <a:r>
              <a:rPr lang="tr-TR" dirty="0" err="1"/>
              <a:t>ChT</a:t>
            </a:r>
            <a:r>
              <a:rPr lang="tr-TR" dirty="0"/>
              <a:t> eklenmesi (eş zamanlı ve/veya ardışık) düşünülebilir.</a:t>
            </a:r>
          </a:p>
          <a:p>
            <a:pPr lvl="1"/>
            <a:r>
              <a:rPr lang="tr-TR" dirty="0"/>
              <a:t>Vajinal </a:t>
            </a:r>
            <a:r>
              <a:rPr lang="tr-TR" dirty="0" err="1"/>
              <a:t>rekürrensi</a:t>
            </a:r>
            <a:r>
              <a:rPr lang="tr-TR" dirty="0"/>
              <a:t> azaltmak için yaygın LVSI olmayan IB G3 için adjuvan VBT düşünülebilir.</a:t>
            </a:r>
          </a:p>
        </p:txBody>
      </p:sp>
      <p:pic>
        <p:nvPicPr>
          <p:cNvPr id="5" name="Resim 4">
            <a:extLst>
              <a:ext uri="{FF2B5EF4-FFF2-40B4-BE49-F238E27FC236}">
                <a16:creationId xmlns:a16="http://schemas.microsoft.com/office/drawing/2014/main" id="{ABCADCCF-706E-7507-2C61-F03D25188330}"/>
              </a:ext>
            </a:extLst>
          </p:cNvPr>
          <p:cNvPicPr>
            <a:picLocks noChangeAspect="1"/>
          </p:cNvPicPr>
          <p:nvPr/>
        </p:nvPicPr>
        <p:blipFill>
          <a:blip r:embed="rId3"/>
          <a:stretch>
            <a:fillRect/>
          </a:stretch>
        </p:blipFill>
        <p:spPr>
          <a:xfrm>
            <a:off x="6529388" y="2346983"/>
            <a:ext cx="4659872" cy="2294090"/>
          </a:xfrm>
          <a:prstGeom prst="rect">
            <a:avLst/>
          </a:prstGeom>
        </p:spPr>
      </p:pic>
      <p:pic>
        <p:nvPicPr>
          <p:cNvPr id="6" name="Resim 5">
            <a:extLst>
              <a:ext uri="{FF2B5EF4-FFF2-40B4-BE49-F238E27FC236}">
                <a16:creationId xmlns:a16="http://schemas.microsoft.com/office/drawing/2014/main" id="{3239BC8D-653D-AD94-CA86-562153984460}"/>
              </a:ext>
            </a:extLst>
          </p:cNvPr>
          <p:cNvPicPr>
            <a:picLocks noChangeAspect="1"/>
          </p:cNvPicPr>
          <p:nvPr/>
        </p:nvPicPr>
        <p:blipFill>
          <a:blip r:embed="rId4"/>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346828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D6C3E4-143D-3D3F-F6BA-6029532442FA}"/>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B28C732A-C16F-C1CC-542D-0D7A6D398C0B}"/>
              </a:ext>
            </a:extLst>
          </p:cNvPr>
          <p:cNvSpPr>
            <a:spLocks noGrp="1"/>
          </p:cNvSpPr>
          <p:nvPr>
            <p:ph idx="1"/>
          </p:nvPr>
        </p:nvSpPr>
        <p:spPr/>
        <p:txBody>
          <a:bodyPr/>
          <a:lstStyle/>
          <a:p>
            <a:r>
              <a:rPr lang="tr-TR" dirty="0"/>
              <a:t>Servikal kanserde adjuvan vajinal brakiterapi genellikle EBRT sonrası </a:t>
            </a:r>
            <a:r>
              <a:rPr lang="tr-TR" dirty="0" err="1"/>
              <a:t>boost</a:t>
            </a:r>
            <a:r>
              <a:rPr lang="tr-TR" dirty="0"/>
              <a:t> tedavisinde kullanılır.</a:t>
            </a:r>
          </a:p>
          <a:p>
            <a:r>
              <a:rPr lang="tr-TR" dirty="0"/>
              <a:t>Radikal histerektomi sonrası vajinal brakiterapinin endikasyonları konusunda net bir görüş birliği yoktur.</a:t>
            </a:r>
          </a:p>
          <a:p>
            <a:r>
              <a:rPr lang="tr-TR" dirty="0"/>
              <a:t>Bazı durumlarda -şüphelenilmeyen serviks kanseri gibi- radikal histerektomiden daha az cerrahi geçiren hastaların, </a:t>
            </a:r>
            <a:r>
              <a:rPr lang="tr-TR" dirty="0" err="1"/>
              <a:t>EBRT’ye</a:t>
            </a:r>
            <a:r>
              <a:rPr lang="tr-TR" dirty="0"/>
              <a:t> ek BRT açısından değerlendirilmesi gerekebilir.</a:t>
            </a:r>
          </a:p>
          <a:p>
            <a:r>
              <a:rPr lang="tr-TR" dirty="0"/>
              <a:t>NCCN, serviks kanseri için histerektomi sonrası vajinal brakiterapinin rutin kullanımını ele almamaktadır.</a:t>
            </a:r>
          </a:p>
        </p:txBody>
      </p:sp>
      <p:pic>
        <p:nvPicPr>
          <p:cNvPr id="5" name="Resim 4">
            <a:extLst>
              <a:ext uri="{FF2B5EF4-FFF2-40B4-BE49-F238E27FC236}">
                <a16:creationId xmlns:a16="http://schemas.microsoft.com/office/drawing/2014/main" id="{FAE8AB5B-E9D9-4D44-F478-B090ED603D9E}"/>
              </a:ext>
            </a:extLst>
          </p:cNvPr>
          <p:cNvPicPr>
            <a:picLocks noChangeAspect="1"/>
          </p:cNvPicPr>
          <p:nvPr/>
        </p:nvPicPr>
        <p:blipFill>
          <a:blip r:embed="rId2"/>
          <a:stretch>
            <a:fillRect/>
          </a:stretch>
        </p:blipFill>
        <p:spPr>
          <a:xfrm>
            <a:off x="9267481" y="829711"/>
            <a:ext cx="2467319" cy="1267002"/>
          </a:xfrm>
          <a:prstGeom prst="rect">
            <a:avLst/>
          </a:prstGeom>
        </p:spPr>
      </p:pic>
    </p:spTree>
    <p:extLst>
      <p:ext uri="{BB962C8B-B14F-4D97-AF65-F5344CB8AC3E}">
        <p14:creationId xmlns:p14="http://schemas.microsoft.com/office/powerpoint/2010/main" val="3557280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4" name="Color Fill">
            <a:extLst>
              <a:ext uri="{FF2B5EF4-FFF2-40B4-BE49-F238E27FC236}">
                <a16:creationId xmlns:a16="http://schemas.microsoft.com/office/drawing/2014/main" id="{0F94AE0D-FB90-4B84-B9A3-27BC2145C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4"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5" name="Group 13">
            <a:extLst>
              <a:ext uri="{FF2B5EF4-FFF2-40B4-BE49-F238E27FC236}">
                <a16:creationId xmlns:a16="http://schemas.microsoft.com/office/drawing/2014/main" id="{2D30A5B1-C22A-4176-AF17-0FA4FBAD1A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7047" y="251443"/>
            <a:ext cx="5041905" cy="6606558"/>
            <a:chOff x="7147047" y="251443"/>
            <a:chExt cx="5041905" cy="6606558"/>
          </a:xfrm>
        </p:grpSpPr>
        <p:sp>
          <p:nvSpPr>
            <p:cNvPr id="26" name="Freeform: Shape 14">
              <a:extLst>
                <a:ext uri="{FF2B5EF4-FFF2-40B4-BE49-F238E27FC236}">
                  <a16:creationId xmlns:a16="http://schemas.microsoft.com/office/drawing/2014/main" id="{278224C7-90A3-4804-9333-89D52C30A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469962"/>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27" name="Freeform: Shape 15">
              <a:extLst>
                <a:ext uri="{FF2B5EF4-FFF2-40B4-BE49-F238E27FC236}">
                  <a16:creationId xmlns:a16="http://schemas.microsoft.com/office/drawing/2014/main" id="{3F4F9E0B-6FBA-4894-934D-4C4BC3014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4366" y="5727610"/>
              <a:ext cx="3362487" cy="1130391"/>
            </a:xfrm>
            <a:custGeom>
              <a:avLst/>
              <a:gdLst>
                <a:gd name="connsiteX0" fmla="*/ 1627680 w 3362487"/>
                <a:gd name="connsiteY0" fmla="*/ 0 h 1130391"/>
                <a:gd name="connsiteX1" fmla="*/ 3362487 w 3362487"/>
                <a:gd name="connsiteY1" fmla="*/ 0 h 1130391"/>
                <a:gd name="connsiteX2" fmla="*/ 3362487 w 3362487"/>
                <a:gd name="connsiteY2" fmla="*/ 1130391 h 1130391"/>
                <a:gd name="connsiteX3" fmla="*/ 0 w 3362487"/>
                <a:gd name="connsiteY3" fmla="*/ 1130391 h 1130391"/>
                <a:gd name="connsiteX4" fmla="*/ 8454 w 3362487"/>
                <a:gd name="connsiteY4" fmla="*/ 1101926 h 1130391"/>
                <a:gd name="connsiteX5" fmla="*/ 1627680 w 3362487"/>
                <a:gd name="connsiteY5" fmla="*/ 0 h 113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2487" h="1130391">
                  <a:moveTo>
                    <a:pt x="1627680" y="0"/>
                  </a:moveTo>
                  <a:lnTo>
                    <a:pt x="3362487" y="0"/>
                  </a:lnTo>
                  <a:lnTo>
                    <a:pt x="3362487" y="1130391"/>
                  </a:lnTo>
                  <a:lnTo>
                    <a:pt x="0" y="1130391"/>
                  </a:lnTo>
                  <a:lnTo>
                    <a:pt x="8454" y="1101926"/>
                  </a:lnTo>
                  <a:cubicBezTo>
                    <a:pt x="262909" y="456621"/>
                    <a:pt x="891962" y="0"/>
                    <a:pt x="1627680" y="0"/>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sp>
          <p:nvSpPr>
            <p:cNvPr id="28" name="Graphic 9">
              <a:extLst>
                <a:ext uri="{FF2B5EF4-FFF2-40B4-BE49-F238E27FC236}">
                  <a16:creationId xmlns:a16="http://schemas.microsoft.com/office/drawing/2014/main" id="{56BD2312-7B5F-4144-B46D-D2239BA1E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7047" y="683381"/>
              <a:ext cx="4829805" cy="482980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29" name="Oval 28">
              <a:extLst>
                <a:ext uri="{FF2B5EF4-FFF2-40B4-BE49-F238E27FC236}">
                  <a16:creationId xmlns:a16="http://schemas.microsoft.com/office/drawing/2014/main" id="{72CA08BE-5B8E-4552-9A5B-612C2421C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329" y="251443"/>
              <a:ext cx="328008" cy="328008"/>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grpSp>
      <p:sp>
        <p:nvSpPr>
          <p:cNvPr id="20" name="Texture">
            <a:extLst>
              <a:ext uri="{FF2B5EF4-FFF2-40B4-BE49-F238E27FC236}">
                <a16:creationId xmlns:a16="http://schemas.microsoft.com/office/drawing/2014/main" id="{E465B78B-2F54-4F7E-8648-D68DF86FF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EA8B2C30-149B-2A3F-0592-2076266EFDE4}"/>
              </a:ext>
            </a:extLst>
          </p:cNvPr>
          <p:cNvSpPr>
            <a:spLocks noGrp="1"/>
          </p:cNvSpPr>
          <p:nvPr>
            <p:ph type="title"/>
          </p:nvPr>
        </p:nvSpPr>
        <p:spPr>
          <a:xfrm>
            <a:off x="457200" y="758952"/>
            <a:ext cx="5351843" cy="1325563"/>
          </a:xfrm>
        </p:spPr>
        <p:txBody>
          <a:bodyPr anchor="b">
            <a:normAutofit/>
          </a:bodyPr>
          <a:lstStyle/>
          <a:p>
            <a:r>
              <a:rPr lang="tr-TR" dirty="0"/>
              <a:t>ÖNERİLER – HIGH RISK EC</a:t>
            </a:r>
          </a:p>
        </p:txBody>
      </p:sp>
      <p:sp>
        <p:nvSpPr>
          <p:cNvPr id="3" name="İçerik Yer Tutucusu 2">
            <a:extLst>
              <a:ext uri="{FF2B5EF4-FFF2-40B4-BE49-F238E27FC236}">
                <a16:creationId xmlns:a16="http://schemas.microsoft.com/office/drawing/2014/main" id="{48C2B92D-8673-A089-3BBB-DBF64128CF5E}"/>
              </a:ext>
            </a:extLst>
          </p:cNvPr>
          <p:cNvSpPr>
            <a:spLocks noGrp="1"/>
          </p:cNvSpPr>
          <p:nvPr>
            <p:ph idx="1"/>
          </p:nvPr>
        </p:nvSpPr>
        <p:spPr>
          <a:xfrm>
            <a:off x="457200" y="2286000"/>
            <a:ext cx="5351843" cy="3878709"/>
          </a:xfrm>
        </p:spPr>
        <p:txBody>
          <a:bodyPr>
            <a:normAutofit/>
          </a:bodyPr>
          <a:lstStyle/>
          <a:p>
            <a:r>
              <a:rPr lang="tr-TR" dirty="0"/>
              <a:t>Eş zamanlı ve adjuvan </a:t>
            </a:r>
            <a:r>
              <a:rPr lang="tr-TR" dirty="0" err="1"/>
              <a:t>ChT</a:t>
            </a:r>
            <a:r>
              <a:rPr lang="tr-TR" dirty="0"/>
              <a:t> ile adjuvan EBRT önerilir.</a:t>
            </a:r>
          </a:p>
          <a:p>
            <a:r>
              <a:rPr lang="tr-TR" dirty="0"/>
              <a:t>Sıralı </a:t>
            </a:r>
            <a:r>
              <a:rPr lang="tr-TR" dirty="0" err="1"/>
              <a:t>ChT</a:t>
            </a:r>
            <a:r>
              <a:rPr lang="tr-TR" dirty="0"/>
              <a:t> ve RT kullanılabilir.</a:t>
            </a:r>
          </a:p>
          <a:p>
            <a:r>
              <a:rPr lang="tr-TR" dirty="0"/>
              <a:t>Tek başına </a:t>
            </a:r>
            <a:r>
              <a:rPr lang="tr-TR" dirty="0" err="1"/>
              <a:t>ChT</a:t>
            </a:r>
            <a:r>
              <a:rPr lang="tr-TR" dirty="0"/>
              <a:t> alternatif bir seçenektir.</a:t>
            </a:r>
          </a:p>
          <a:p>
            <a:endParaRPr lang="tr-TR" dirty="0"/>
          </a:p>
          <a:p>
            <a:endParaRPr lang="tr-TR" dirty="0"/>
          </a:p>
        </p:txBody>
      </p:sp>
      <p:pic>
        <p:nvPicPr>
          <p:cNvPr id="5" name="Resim 4">
            <a:extLst>
              <a:ext uri="{FF2B5EF4-FFF2-40B4-BE49-F238E27FC236}">
                <a16:creationId xmlns:a16="http://schemas.microsoft.com/office/drawing/2014/main" id="{A1C14EA7-349C-FC8C-CBC7-1158E800F712}"/>
              </a:ext>
            </a:extLst>
          </p:cNvPr>
          <p:cNvPicPr>
            <a:picLocks noChangeAspect="1"/>
          </p:cNvPicPr>
          <p:nvPr/>
        </p:nvPicPr>
        <p:blipFill>
          <a:blip r:embed="rId3"/>
          <a:stretch>
            <a:fillRect/>
          </a:stretch>
        </p:blipFill>
        <p:spPr>
          <a:xfrm>
            <a:off x="7181083" y="2286000"/>
            <a:ext cx="4644227" cy="1279904"/>
          </a:xfrm>
          <a:prstGeom prst="rect">
            <a:avLst/>
          </a:prstGeom>
        </p:spPr>
      </p:pic>
      <p:pic>
        <p:nvPicPr>
          <p:cNvPr id="6" name="Resim 5">
            <a:extLst>
              <a:ext uri="{FF2B5EF4-FFF2-40B4-BE49-F238E27FC236}">
                <a16:creationId xmlns:a16="http://schemas.microsoft.com/office/drawing/2014/main" id="{5614A885-6B48-247A-88A7-F47090FAA966}"/>
              </a:ext>
            </a:extLst>
          </p:cNvPr>
          <p:cNvPicPr>
            <a:picLocks noChangeAspect="1"/>
          </p:cNvPicPr>
          <p:nvPr/>
        </p:nvPicPr>
        <p:blipFill>
          <a:blip r:embed="rId4"/>
          <a:stretch>
            <a:fillRect/>
          </a:stretch>
        </p:blipFill>
        <p:spPr>
          <a:xfrm>
            <a:off x="9823218" y="145900"/>
            <a:ext cx="2210108" cy="743054"/>
          </a:xfrm>
          <a:prstGeom prst="rect">
            <a:avLst/>
          </a:prstGeom>
        </p:spPr>
      </p:pic>
    </p:spTree>
    <p:extLst>
      <p:ext uri="{BB962C8B-B14F-4D97-AF65-F5344CB8AC3E}">
        <p14:creationId xmlns:p14="http://schemas.microsoft.com/office/powerpoint/2010/main" val="361836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F0809E-348F-6F2A-BB1E-B890B1C0BCF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DD774F8-0FB8-3CC8-2050-778896FDB3FA}"/>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77D1F742-C18E-9E7F-E209-9BC140B6E3D6}"/>
              </a:ext>
            </a:extLst>
          </p:cNvPr>
          <p:cNvPicPr>
            <a:picLocks noChangeAspect="1"/>
          </p:cNvPicPr>
          <p:nvPr/>
        </p:nvPicPr>
        <p:blipFill>
          <a:blip r:embed="rId2"/>
          <a:stretch>
            <a:fillRect/>
          </a:stretch>
        </p:blipFill>
        <p:spPr>
          <a:xfrm>
            <a:off x="2066299" y="230742"/>
            <a:ext cx="8380413" cy="6396515"/>
          </a:xfrm>
          <a:prstGeom prst="rect">
            <a:avLst/>
          </a:prstGeom>
        </p:spPr>
      </p:pic>
    </p:spTree>
    <p:extLst>
      <p:ext uri="{BB962C8B-B14F-4D97-AF65-F5344CB8AC3E}">
        <p14:creationId xmlns:p14="http://schemas.microsoft.com/office/powerpoint/2010/main" val="2352562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F2A38-DF7E-1B39-1A8E-F24C19D9125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57747F6-7F3E-94EC-57DC-005ECFD9A57C}"/>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FB90ABB9-CEDA-66FC-A97C-0665E286D814}"/>
              </a:ext>
            </a:extLst>
          </p:cNvPr>
          <p:cNvPicPr>
            <a:picLocks noChangeAspect="1"/>
          </p:cNvPicPr>
          <p:nvPr/>
        </p:nvPicPr>
        <p:blipFill>
          <a:blip r:embed="rId2"/>
          <a:stretch>
            <a:fillRect/>
          </a:stretch>
        </p:blipFill>
        <p:spPr>
          <a:xfrm>
            <a:off x="1594809" y="104311"/>
            <a:ext cx="9002381" cy="6649378"/>
          </a:xfrm>
          <a:prstGeom prst="rect">
            <a:avLst/>
          </a:prstGeom>
        </p:spPr>
      </p:pic>
    </p:spTree>
    <p:extLst>
      <p:ext uri="{BB962C8B-B14F-4D97-AF65-F5344CB8AC3E}">
        <p14:creationId xmlns:p14="http://schemas.microsoft.com/office/powerpoint/2010/main" val="3993419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7" name="Color Fill">
            <a:extLst>
              <a:ext uri="{FF2B5EF4-FFF2-40B4-BE49-F238E27FC236}">
                <a16:creationId xmlns:a16="http://schemas.microsoft.com/office/drawing/2014/main" id="{3FFB0B4B-B126-43E0-A25C-BA563433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39" name="Graphic 9">
            <a:extLst>
              <a:ext uri="{FF2B5EF4-FFF2-40B4-BE49-F238E27FC236}">
                <a16:creationId xmlns:a16="http://schemas.microsoft.com/office/drawing/2014/main" id="{3A7389C2-89BA-48F0-9A24-BA3DFF47B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41"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09DA2C03-4587-DA18-0586-97949738BDB9}"/>
              </a:ext>
            </a:extLst>
          </p:cNvPr>
          <p:cNvSpPr>
            <a:spLocks noGrp="1"/>
          </p:cNvSpPr>
          <p:nvPr>
            <p:ph type="title"/>
          </p:nvPr>
        </p:nvSpPr>
        <p:spPr>
          <a:xfrm>
            <a:off x="457201" y="758952"/>
            <a:ext cx="4493740" cy="1916239"/>
          </a:xfrm>
        </p:spPr>
        <p:txBody>
          <a:bodyPr anchor="b">
            <a:normAutofit/>
          </a:bodyPr>
          <a:lstStyle/>
          <a:p>
            <a:endParaRPr lang="tr-TR"/>
          </a:p>
        </p:txBody>
      </p:sp>
      <p:pic>
        <p:nvPicPr>
          <p:cNvPr id="7" name="Resim 6">
            <a:extLst>
              <a:ext uri="{FF2B5EF4-FFF2-40B4-BE49-F238E27FC236}">
                <a16:creationId xmlns:a16="http://schemas.microsoft.com/office/drawing/2014/main" id="{33FDDF87-BD5F-6D95-7F7F-1D950DDC3273}"/>
              </a:ext>
            </a:extLst>
          </p:cNvPr>
          <p:cNvPicPr>
            <a:picLocks noChangeAspect="1"/>
          </p:cNvPicPr>
          <p:nvPr/>
        </p:nvPicPr>
        <p:blipFill>
          <a:blip r:embed="rId3"/>
          <a:stretch>
            <a:fillRect/>
          </a:stretch>
        </p:blipFill>
        <p:spPr>
          <a:xfrm>
            <a:off x="4993504" y="1903773"/>
            <a:ext cx="4646834" cy="3566446"/>
          </a:xfrm>
          <a:prstGeom prst="rect">
            <a:avLst/>
          </a:prstGeom>
        </p:spPr>
      </p:pic>
      <p:sp>
        <p:nvSpPr>
          <p:cNvPr id="3" name="İçerik Yer Tutucusu 2">
            <a:extLst>
              <a:ext uri="{FF2B5EF4-FFF2-40B4-BE49-F238E27FC236}">
                <a16:creationId xmlns:a16="http://schemas.microsoft.com/office/drawing/2014/main" id="{6065076C-2799-D5B1-7A78-DF2353C5E651}"/>
              </a:ext>
            </a:extLst>
          </p:cNvPr>
          <p:cNvSpPr>
            <a:spLocks noGrp="1"/>
          </p:cNvSpPr>
          <p:nvPr>
            <p:ph idx="1"/>
          </p:nvPr>
        </p:nvSpPr>
        <p:spPr>
          <a:xfrm>
            <a:off x="457202" y="2843466"/>
            <a:ext cx="4493740" cy="3321245"/>
          </a:xfrm>
        </p:spPr>
        <p:txBody>
          <a:bodyPr>
            <a:normAutofit/>
          </a:bodyPr>
          <a:lstStyle/>
          <a:p>
            <a:endParaRPr lang="tr-TR"/>
          </a:p>
        </p:txBody>
      </p:sp>
      <p:pic>
        <p:nvPicPr>
          <p:cNvPr id="5" name="Resim 4">
            <a:extLst>
              <a:ext uri="{FF2B5EF4-FFF2-40B4-BE49-F238E27FC236}">
                <a16:creationId xmlns:a16="http://schemas.microsoft.com/office/drawing/2014/main" id="{C1221C33-7675-3C9C-ADD7-4CD9E37149EE}"/>
              </a:ext>
            </a:extLst>
          </p:cNvPr>
          <p:cNvPicPr>
            <a:picLocks noChangeAspect="1"/>
          </p:cNvPicPr>
          <p:nvPr/>
        </p:nvPicPr>
        <p:blipFill>
          <a:blip r:embed="rId4"/>
          <a:stretch>
            <a:fillRect/>
          </a:stretch>
        </p:blipFill>
        <p:spPr>
          <a:xfrm>
            <a:off x="0" y="0"/>
            <a:ext cx="4993504" cy="3807546"/>
          </a:xfrm>
          <a:prstGeom prst="rect">
            <a:avLst/>
          </a:prstGeom>
        </p:spPr>
      </p:pic>
      <p:pic>
        <p:nvPicPr>
          <p:cNvPr id="9" name="Resim 8">
            <a:extLst>
              <a:ext uri="{FF2B5EF4-FFF2-40B4-BE49-F238E27FC236}">
                <a16:creationId xmlns:a16="http://schemas.microsoft.com/office/drawing/2014/main" id="{F18C7F1C-9907-F347-BD03-1BAF6D806257}"/>
              </a:ext>
            </a:extLst>
          </p:cNvPr>
          <p:cNvPicPr>
            <a:picLocks noChangeAspect="1"/>
          </p:cNvPicPr>
          <p:nvPr/>
        </p:nvPicPr>
        <p:blipFill>
          <a:blip r:embed="rId5"/>
          <a:stretch>
            <a:fillRect/>
          </a:stretch>
        </p:blipFill>
        <p:spPr>
          <a:xfrm>
            <a:off x="8043285" y="3686996"/>
            <a:ext cx="4188229" cy="3172583"/>
          </a:xfrm>
          <a:prstGeom prst="rect">
            <a:avLst/>
          </a:prstGeom>
        </p:spPr>
      </p:pic>
    </p:spTree>
    <p:extLst>
      <p:ext uri="{BB962C8B-B14F-4D97-AF65-F5344CB8AC3E}">
        <p14:creationId xmlns:p14="http://schemas.microsoft.com/office/powerpoint/2010/main" val="451032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4" name="Color Fill">
            <a:extLst>
              <a:ext uri="{FF2B5EF4-FFF2-40B4-BE49-F238E27FC236}">
                <a16:creationId xmlns:a16="http://schemas.microsoft.com/office/drawing/2014/main" id="{3FFB0B4B-B126-43E0-A25C-BA563433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6" name="Graphic 9">
            <a:extLst>
              <a:ext uri="{FF2B5EF4-FFF2-40B4-BE49-F238E27FC236}">
                <a16:creationId xmlns:a16="http://schemas.microsoft.com/office/drawing/2014/main" id="{9F9FCAB0-3283-4956-AE76-28C4033BF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297" y="19664"/>
            <a:ext cx="6905281" cy="681867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8"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C4AB44DE-EE40-FA89-A9FB-EF4560BD1580}"/>
              </a:ext>
            </a:extLst>
          </p:cNvPr>
          <p:cNvSpPr>
            <a:spLocks noGrp="1"/>
          </p:cNvSpPr>
          <p:nvPr>
            <p:ph type="title"/>
          </p:nvPr>
        </p:nvSpPr>
        <p:spPr>
          <a:xfrm>
            <a:off x="457200" y="758952"/>
            <a:ext cx="4503557" cy="1325563"/>
          </a:xfrm>
        </p:spPr>
        <p:txBody>
          <a:bodyPr anchor="b">
            <a:normAutofit/>
          </a:bodyPr>
          <a:lstStyle/>
          <a:p>
            <a:r>
              <a:rPr lang="tr-TR" sz="3100" dirty="0"/>
              <a:t>DEFİNİTİF YAKLAŞIMDA BRAKİTERAPİ</a:t>
            </a:r>
          </a:p>
        </p:txBody>
      </p:sp>
      <p:sp>
        <p:nvSpPr>
          <p:cNvPr id="3" name="İçerik Yer Tutucusu 2">
            <a:extLst>
              <a:ext uri="{FF2B5EF4-FFF2-40B4-BE49-F238E27FC236}">
                <a16:creationId xmlns:a16="http://schemas.microsoft.com/office/drawing/2014/main" id="{1DA4EF4E-4707-578B-7CC4-1020E848C589}"/>
              </a:ext>
            </a:extLst>
          </p:cNvPr>
          <p:cNvSpPr>
            <a:spLocks noGrp="1"/>
          </p:cNvSpPr>
          <p:nvPr>
            <p:ph idx="1"/>
          </p:nvPr>
        </p:nvSpPr>
        <p:spPr>
          <a:xfrm>
            <a:off x="457200" y="2286000"/>
            <a:ext cx="4503557" cy="3804458"/>
          </a:xfrm>
        </p:spPr>
        <p:txBody>
          <a:bodyPr>
            <a:normAutofit/>
          </a:bodyPr>
          <a:lstStyle/>
          <a:p>
            <a:r>
              <a:rPr lang="tr-TR" sz="1400" dirty="0"/>
              <a:t>Ameliyat olamayan hastalar için klinik evreleme sistemi kullanılabilir. Bu evreleme sistemi, hastalığın kapsamını belirlemek için tam bir pelvik muayenenin sonuçlarına dayanır.</a:t>
            </a:r>
          </a:p>
          <a:p>
            <a:r>
              <a:rPr lang="tr-TR" sz="1400" dirty="0"/>
              <a:t>Uterusun sondalanması, endometrial kavite boyutunun tahminini sağlayabilir (Evreler IA ve IB).</a:t>
            </a:r>
          </a:p>
          <a:p>
            <a:r>
              <a:rPr lang="tr-TR" sz="1400" dirty="0"/>
              <a:t>Serviks ve vajina, </a:t>
            </a:r>
            <a:r>
              <a:rPr lang="tr-TR" sz="1400" dirty="0" err="1"/>
              <a:t>gross</a:t>
            </a:r>
            <a:r>
              <a:rPr lang="tr-TR" sz="1400" dirty="0"/>
              <a:t> hastalığı ekarte etmek için incelenir ve bu da vakayı sırasıyla Evre II veya III yapar. </a:t>
            </a:r>
          </a:p>
          <a:p>
            <a:r>
              <a:rPr lang="tr-TR" sz="1400" dirty="0"/>
              <a:t>Rektal/</a:t>
            </a:r>
            <a:r>
              <a:rPr lang="tr-TR" sz="1400" dirty="0" err="1"/>
              <a:t>bimanuel</a:t>
            </a:r>
            <a:r>
              <a:rPr lang="tr-TR" sz="1400" dirty="0"/>
              <a:t> muayeneler </a:t>
            </a:r>
            <a:r>
              <a:rPr lang="tr-TR" sz="1400" dirty="0" err="1"/>
              <a:t>parametriumları</a:t>
            </a:r>
            <a:r>
              <a:rPr lang="tr-TR" sz="1400" dirty="0"/>
              <a:t> (yani, Evre III) ve tümör yayılımı açısından bitişik organları değerlendirir (yani, Evre IV).</a:t>
            </a:r>
          </a:p>
          <a:p>
            <a:r>
              <a:rPr lang="tr-TR" sz="1400" dirty="0" err="1"/>
              <a:t>Inop</a:t>
            </a:r>
            <a:r>
              <a:rPr lang="tr-TR" sz="1400" dirty="0"/>
              <a:t>. hastalarda brakiterapi uygulanabilirliğini belirlemek için de doğru ve eksiksiz pelvik muayene gereklidir.</a:t>
            </a:r>
          </a:p>
          <a:p>
            <a:endParaRPr lang="tr-TR" sz="1400" dirty="0"/>
          </a:p>
        </p:txBody>
      </p:sp>
      <p:pic>
        <p:nvPicPr>
          <p:cNvPr id="5" name="Resim 4">
            <a:extLst>
              <a:ext uri="{FF2B5EF4-FFF2-40B4-BE49-F238E27FC236}">
                <a16:creationId xmlns:a16="http://schemas.microsoft.com/office/drawing/2014/main" id="{4FE193F3-A554-0166-06B8-2C3E6C6F34BF}"/>
              </a:ext>
            </a:extLst>
          </p:cNvPr>
          <p:cNvPicPr>
            <a:picLocks noChangeAspect="1"/>
          </p:cNvPicPr>
          <p:nvPr/>
        </p:nvPicPr>
        <p:blipFill>
          <a:blip r:embed="rId3"/>
          <a:stretch>
            <a:fillRect/>
          </a:stretch>
        </p:blipFill>
        <p:spPr>
          <a:xfrm>
            <a:off x="6603693" y="992782"/>
            <a:ext cx="4117237" cy="2018253"/>
          </a:xfrm>
          <a:prstGeom prst="rect">
            <a:avLst/>
          </a:prstGeom>
        </p:spPr>
      </p:pic>
      <p:pic>
        <p:nvPicPr>
          <p:cNvPr id="7" name="Resim 6">
            <a:extLst>
              <a:ext uri="{FF2B5EF4-FFF2-40B4-BE49-F238E27FC236}">
                <a16:creationId xmlns:a16="http://schemas.microsoft.com/office/drawing/2014/main" id="{C17989F7-43E8-49A2-3F76-CBE736888910}"/>
              </a:ext>
            </a:extLst>
          </p:cNvPr>
          <p:cNvPicPr>
            <a:picLocks noChangeAspect="1"/>
          </p:cNvPicPr>
          <p:nvPr/>
        </p:nvPicPr>
        <p:blipFill>
          <a:blip r:embed="rId4"/>
          <a:stretch>
            <a:fillRect/>
          </a:stretch>
        </p:blipFill>
        <p:spPr>
          <a:xfrm>
            <a:off x="6603693" y="3849588"/>
            <a:ext cx="4117237" cy="1471912"/>
          </a:xfrm>
          <a:prstGeom prst="rect">
            <a:avLst/>
          </a:prstGeom>
        </p:spPr>
      </p:pic>
      <p:pic>
        <p:nvPicPr>
          <p:cNvPr id="8" name="Resim 7">
            <a:extLst>
              <a:ext uri="{FF2B5EF4-FFF2-40B4-BE49-F238E27FC236}">
                <a16:creationId xmlns:a16="http://schemas.microsoft.com/office/drawing/2014/main" id="{55C7E81D-B22F-F0CF-28F5-A4C5B601BD61}"/>
              </a:ext>
            </a:extLst>
          </p:cNvPr>
          <p:cNvPicPr>
            <a:picLocks noChangeAspect="1"/>
          </p:cNvPicPr>
          <p:nvPr/>
        </p:nvPicPr>
        <p:blipFill>
          <a:blip r:embed="rId5"/>
          <a:stretch>
            <a:fillRect/>
          </a:stretch>
        </p:blipFill>
        <p:spPr>
          <a:xfrm>
            <a:off x="9643401" y="125451"/>
            <a:ext cx="2467319" cy="1267002"/>
          </a:xfrm>
          <a:prstGeom prst="rect">
            <a:avLst/>
          </a:prstGeom>
        </p:spPr>
      </p:pic>
    </p:spTree>
    <p:extLst>
      <p:ext uri="{BB962C8B-B14F-4D97-AF65-F5344CB8AC3E}">
        <p14:creationId xmlns:p14="http://schemas.microsoft.com/office/powerpoint/2010/main" val="134764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FAB766-E045-9C61-F9F0-3F6A10B7F248}"/>
              </a:ext>
            </a:extLst>
          </p:cNvPr>
          <p:cNvSpPr>
            <a:spLocks noGrp="1"/>
          </p:cNvSpPr>
          <p:nvPr>
            <p:ph type="title"/>
          </p:nvPr>
        </p:nvSpPr>
        <p:spPr/>
        <p:txBody>
          <a:bodyPr/>
          <a:lstStyle/>
          <a:p>
            <a:r>
              <a:rPr lang="tr-TR" sz="4400" dirty="0"/>
              <a:t>DEFİNİTİF YAKLAŞIMDA BRAKİTERAPİ</a:t>
            </a:r>
            <a:endParaRPr lang="tr-TR" dirty="0"/>
          </a:p>
        </p:txBody>
      </p:sp>
      <p:sp>
        <p:nvSpPr>
          <p:cNvPr id="3" name="İçerik Yer Tutucusu 2">
            <a:extLst>
              <a:ext uri="{FF2B5EF4-FFF2-40B4-BE49-F238E27FC236}">
                <a16:creationId xmlns:a16="http://schemas.microsoft.com/office/drawing/2014/main" id="{082950D5-1572-097C-B2C3-CA032F153371}"/>
              </a:ext>
            </a:extLst>
          </p:cNvPr>
          <p:cNvSpPr>
            <a:spLocks noGrp="1"/>
          </p:cNvSpPr>
          <p:nvPr>
            <p:ph idx="1"/>
          </p:nvPr>
        </p:nvSpPr>
        <p:spPr>
          <a:xfrm>
            <a:off x="457201" y="2096713"/>
            <a:ext cx="5455652" cy="4080250"/>
          </a:xfrm>
        </p:spPr>
        <p:txBody>
          <a:bodyPr/>
          <a:lstStyle/>
          <a:p>
            <a:r>
              <a:rPr lang="tr-TR" dirty="0" err="1"/>
              <a:t>MRI'nın</a:t>
            </a:r>
            <a:r>
              <a:rPr lang="tr-TR" dirty="0"/>
              <a:t>, organla sınırlı hastalığı olduğu varsayılan tıbbi olarak ameliyat edilemeyen hastalarda derin </a:t>
            </a:r>
            <a:r>
              <a:rPr lang="tr-TR" dirty="0" err="1"/>
              <a:t>miyometriyal</a:t>
            </a:r>
            <a:r>
              <a:rPr lang="tr-TR" dirty="0"/>
              <a:t> invazyonun ekarte edilmesinde en iyi şekilde kullanılabileceğini düşündürmektedir (18).</a:t>
            </a:r>
          </a:p>
          <a:p>
            <a:r>
              <a:rPr lang="tr-TR" dirty="0"/>
              <a:t>Amerikan Radyoloji Koleji, endometrial kanserin tedavi öncesi değerlendirmesi ve takibi için uygunluk kriterleri yayınlamıştır. </a:t>
            </a:r>
            <a:r>
              <a:rPr lang="tr-TR" dirty="0" err="1"/>
              <a:t>MRI'ın</a:t>
            </a:r>
            <a:r>
              <a:rPr lang="tr-TR" dirty="0"/>
              <a:t> BT ve ultrason yerine tercih edildiği ayrıca PET görüntülemenin eklenmesinin, LAP değerlendirmenin en doğru yolu olduğunu belirtmişlerdir.</a:t>
            </a:r>
          </a:p>
        </p:txBody>
      </p:sp>
      <p:pic>
        <p:nvPicPr>
          <p:cNvPr id="4" name="Resim 3">
            <a:extLst>
              <a:ext uri="{FF2B5EF4-FFF2-40B4-BE49-F238E27FC236}">
                <a16:creationId xmlns:a16="http://schemas.microsoft.com/office/drawing/2014/main" id="{7F6BE24B-CF54-4A47-7ECE-CC7075B64CF4}"/>
              </a:ext>
            </a:extLst>
          </p:cNvPr>
          <p:cNvPicPr>
            <a:picLocks noChangeAspect="1"/>
          </p:cNvPicPr>
          <p:nvPr/>
        </p:nvPicPr>
        <p:blipFill>
          <a:blip r:embed="rId2"/>
          <a:stretch>
            <a:fillRect/>
          </a:stretch>
        </p:blipFill>
        <p:spPr>
          <a:xfrm>
            <a:off x="9643401" y="125451"/>
            <a:ext cx="2467319" cy="1267002"/>
          </a:xfrm>
          <a:prstGeom prst="rect">
            <a:avLst/>
          </a:prstGeom>
        </p:spPr>
      </p:pic>
      <p:pic>
        <p:nvPicPr>
          <p:cNvPr id="6" name="Resim 5">
            <a:extLst>
              <a:ext uri="{FF2B5EF4-FFF2-40B4-BE49-F238E27FC236}">
                <a16:creationId xmlns:a16="http://schemas.microsoft.com/office/drawing/2014/main" id="{C00763CA-511A-0A48-A7E2-9D5E56912CAB}"/>
              </a:ext>
            </a:extLst>
          </p:cNvPr>
          <p:cNvPicPr>
            <a:picLocks noChangeAspect="1"/>
          </p:cNvPicPr>
          <p:nvPr/>
        </p:nvPicPr>
        <p:blipFill>
          <a:blip r:embed="rId3"/>
          <a:stretch>
            <a:fillRect/>
          </a:stretch>
        </p:blipFill>
        <p:spPr>
          <a:xfrm>
            <a:off x="6279149" y="2222946"/>
            <a:ext cx="5740668" cy="2821464"/>
          </a:xfrm>
          <a:prstGeom prst="rect">
            <a:avLst/>
          </a:prstGeom>
        </p:spPr>
      </p:pic>
    </p:spTree>
    <p:extLst>
      <p:ext uri="{BB962C8B-B14F-4D97-AF65-F5344CB8AC3E}">
        <p14:creationId xmlns:p14="http://schemas.microsoft.com/office/powerpoint/2010/main" val="438786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4"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6"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8"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Başlık 1">
            <a:extLst>
              <a:ext uri="{FF2B5EF4-FFF2-40B4-BE49-F238E27FC236}">
                <a16:creationId xmlns:a16="http://schemas.microsoft.com/office/drawing/2014/main" id="{B524BE83-9FCC-47D4-4A86-041E248E5519}"/>
              </a:ext>
            </a:extLst>
          </p:cNvPr>
          <p:cNvSpPr>
            <a:spLocks noGrp="1"/>
          </p:cNvSpPr>
          <p:nvPr>
            <p:ph type="title"/>
          </p:nvPr>
        </p:nvSpPr>
        <p:spPr>
          <a:xfrm>
            <a:off x="457200" y="906432"/>
            <a:ext cx="4640729" cy="1325563"/>
          </a:xfrm>
        </p:spPr>
        <p:txBody>
          <a:bodyPr anchor="b">
            <a:normAutofit fontScale="90000"/>
          </a:bodyPr>
          <a:lstStyle/>
          <a:p>
            <a:r>
              <a:rPr lang="tr-TR" dirty="0"/>
              <a:t>DEFİNİTİF YAKLAŞIMDA BRAKİTERAPİ</a:t>
            </a:r>
          </a:p>
        </p:txBody>
      </p:sp>
      <p:sp>
        <p:nvSpPr>
          <p:cNvPr id="3" name="İçerik Yer Tutucusu 2">
            <a:extLst>
              <a:ext uri="{FF2B5EF4-FFF2-40B4-BE49-F238E27FC236}">
                <a16:creationId xmlns:a16="http://schemas.microsoft.com/office/drawing/2014/main" id="{22042DC0-B5C3-475F-C76D-780D9724BC6D}"/>
              </a:ext>
            </a:extLst>
          </p:cNvPr>
          <p:cNvSpPr>
            <a:spLocks noGrp="1"/>
          </p:cNvSpPr>
          <p:nvPr>
            <p:ph idx="1"/>
          </p:nvPr>
        </p:nvSpPr>
        <p:spPr>
          <a:xfrm>
            <a:off x="457200" y="2433480"/>
            <a:ext cx="4640729" cy="3887585"/>
          </a:xfrm>
        </p:spPr>
        <p:txBody>
          <a:bodyPr>
            <a:normAutofit lnSpcReduction="10000"/>
          </a:bodyPr>
          <a:lstStyle/>
          <a:p>
            <a:r>
              <a:rPr lang="tr-TR" sz="1600" dirty="0" err="1"/>
              <a:t>Inop</a:t>
            </a:r>
            <a:r>
              <a:rPr lang="tr-TR" sz="1600" dirty="0"/>
              <a:t>. Endometrium kanseri için, </a:t>
            </a:r>
            <a:r>
              <a:rPr lang="tr-TR" sz="1600" dirty="0" err="1"/>
              <a:t>ekstrauterin</a:t>
            </a:r>
            <a:r>
              <a:rPr lang="tr-TR" sz="1600" dirty="0"/>
              <a:t> yayılma riski </a:t>
            </a:r>
            <a:r>
              <a:rPr lang="tr-TR" sz="1600" dirty="0" err="1"/>
              <a:t>EBRT+brakiterapi</a:t>
            </a:r>
            <a:r>
              <a:rPr lang="tr-TR" sz="1600" dirty="0"/>
              <a:t> kombinasyonunu veya sadece brakiterapiyi belirler.</a:t>
            </a:r>
          </a:p>
          <a:p>
            <a:r>
              <a:rPr lang="tr-TR" sz="1600" dirty="0" err="1"/>
              <a:t>Definitif</a:t>
            </a:r>
            <a:r>
              <a:rPr lang="tr-TR" sz="1600" dirty="0"/>
              <a:t> tedavi için brakiterapi dozları klinik duruma göre kişiselleştirilir.</a:t>
            </a:r>
          </a:p>
          <a:p>
            <a:r>
              <a:rPr lang="tr-TR" sz="1600" dirty="0"/>
              <a:t>Mümkün olduğunda, görüntü kılavuzluğunda tedavi kullanılmalıdır.</a:t>
            </a:r>
          </a:p>
          <a:p>
            <a:r>
              <a:rPr lang="tr-TR" sz="1600" dirty="0"/>
              <a:t>Mevcut en iyi kanıtlara dayanarak, brakiterapi tek başına kullanılıyorsa 2 </a:t>
            </a:r>
            <a:r>
              <a:rPr lang="tr-TR" sz="1600" dirty="0" err="1"/>
              <a:t>Gy</a:t>
            </a:r>
            <a:r>
              <a:rPr lang="tr-TR" sz="1600" dirty="0"/>
              <a:t> (EQD2) fraksiyon D90'da eşdeğer bir doz ≥48 </a:t>
            </a:r>
            <a:r>
              <a:rPr lang="tr-TR" sz="1600" dirty="0" err="1"/>
              <a:t>Gy</a:t>
            </a:r>
            <a:r>
              <a:rPr lang="tr-TR" sz="1600" dirty="0"/>
              <a:t>, uterus, serviks ve vajinanın üst 1-2 cm'sine verilmeli ve EBRT ve brakiterapi kombinasyonu için 65 </a:t>
            </a:r>
            <a:r>
              <a:rPr lang="tr-TR" sz="1600" dirty="0" err="1"/>
              <a:t>Gy'ye</a:t>
            </a:r>
            <a:r>
              <a:rPr lang="tr-TR" sz="1600" dirty="0"/>
              <a:t> çıkarılmalıdır.</a:t>
            </a:r>
          </a:p>
          <a:p>
            <a:r>
              <a:rPr lang="tr-TR" sz="1600" dirty="0"/>
              <a:t>Planlamanın bir parçası olarak bir MRI kullanılırsa, GTV için hedef doz ≥80 </a:t>
            </a:r>
            <a:r>
              <a:rPr lang="tr-TR" sz="1600" dirty="0" err="1"/>
              <a:t>Gy'lik</a:t>
            </a:r>
            <a:r>
              <a:rPr lang="tr-TR" sz="1600" dirty="0"/>
              <a:t> bir EQD2 olacaktır.</a:t>
            </a:r>
          </a:p>
        </p:txBody>
      </p:sp>
      <p:pic>
        <p:nvPicPr>
          <p:cNvPr id="7" name="Resim 6">
            <a:extLst>
              <a:ext uri="{FF2B5EF4-FFF2-40B4-BE49-F238E27FC236}">
                <a16:creationId xmlns:a16="http://schemas.microsoft.com/office/drawing/2014/main" id="{C233EF30-2916-D84C-FE98-21D1C8EC9486}"/>
              </a:ext>
            </a:extLst>
          </p:cNvPr>
          <p:cNvPicPr>
            <a:picLocks noChangeAspect="1"/>
          </p:cNvPicPr>
          <p:nvPr/>
        </p:nvPicPr>
        <p:blipFill>
          <a:blip r:embed="rId3"/>
          <a:stretch>
            <a:fillRect/>
          </a:stretch>
        </p:blipFill>
        <p:spPr>
          <a:xfrm>
            <a:off x="5808016" y="1631017"/>
            <a:ext cx="5713424" cy="3713726"/>
          </a:xfrm>
          <a:prstGeom prst="rect">
            <a:avLst/>
          </a:prstGeom>
        </p:spPr>
      </p:pic>
    </p:spTree>
    <p:extLst>
      <p:ext uri="{BB962C8B-B14F-4D97-AF65-F5344CB8AC3E}">
        <p14:creationId xmlns:p14="http://schemas.microsoft.com/office/powerpoint/2010/main" val="299077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48C41A-BA4C-D93F-31B6-6B2B116FA59C}"/>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C5F98DC3-205E-117D-087F-96D7773DEAC0}"/>
              </a:ext>
            </a:extLst>
          </p:cNvPr>
          <p:cNvSpPr>
            <a:spLocks noGrp="1"/>
          </p:cNvSpPr>
          <p:nvPr>
            <p:ph idx="1"/>
          </p:nvPr>
        </p:nvSpPr>
        <p:spPr/>
        <p:txBody>
          <a:bodyPr>
            <a:normAutofit lnSpcReduction="10000"/>
          </a:bodyPr>
          <a:lstStyle/>
          <a:p>
            <a:r>
              <a:rPr lang="tr-TR" dirty="0"/>
              <a:t>Radikal histerektomi yapılmamış, cerrahi sınırları yakın veya pozitif olan, büyük veya derin invaziv tümörleri olan, </a:t>
            </a:r>
            <a:r>
              <a:rPr lang="tr-TR" dirty="0" err="1"/>
              <a:t>parametrial</a:t>
            </a:r>
            <a:r>
              <a:rPr lang="tr-TR" dirty="0"/>
              <a:t> veya vajinal tutulumu olan veya yaygın </a:t>
            </a:r>
            <a:r>
              <a:rPr lang="tr-TR" dirty="0" err="1"/>
              <a:t>lenfovasküler</a:t>
            </a:r>
            <a:r>
              <a:rPr lang="tr-TR" dirty="0"/>
              <a:t> invazyonu olan hastalarda vajinal </a:t>
            </a:r>
            <a:r>
              <a:rPr lang="tr-TR" dirty="0" err="1"/>
              <a:t>cuff</a:t>
            </a:r>
            <a:r>
              <a:rPr lang="tr-TR" dirty="0"/>
              <a:t> </a:t>
            </a:r>
            <a:r>
              <a:rPr lang="tr-TR" dirty="0" err="1"/>
              <a:t>boostu</a:t>
            </a:r>
            <a:r>
              <a:rPr lang="tr-TR" dirty="0"/>
              <a:t> düşünülmelidir.</a:t>
            </a:r>
          </a:p>
          <a:p>
            <a:r>
              <a:rPr lang="tr-TR" dirty="0"/>
              <a:t>Radikal histerektomi sırasında vajinanın üst üçte biri genellikle çıkarılır ve bu nedenle </a:t>
            </a:r>
            <a:r>
              <a:rPr lang="tr-TR" dirty="0" err="1"/>
              <a:t>parametriumlara</a:t>
            </a:r>
            <a:r>
              <a:rPr lang="tr-TR" dirty="0"/>
              <a:t> ve daha derin pelvik dokulara </a:t>
            </a:r>
            <a:r>
              <a:rPr lang="tr-TR" dirty="0" err="1"/>
              <a:t>transvajinal</a:t>
            </a:r>
            <a:r>
              <a:rPr lang="tr-TR" dirty="0"/>
              <a:t> erişim kısıtlanır.</a:t>
            </a:r>
          </a:p>
          <a:p>
            <a:r>
              <a:rPr lang="tr-TR" dirty="0"/>
              <a:t>Pozitif </a:t>
            </a:r>
            <a:r>
              <a:rPr lang="tr-TR" dirty="0" err="1"/>
              <a:t>parametrial</a:t>
            </a:r>
            <a:r>
              <a:rPr lang="tr-TR" dirty="0"/>
              <a:t> sınıra EBRT uygulanmadan vajinal brakiterapinin kullanımı, hacimli veya derin invaziv vajinal tümörler için postoperatif </a:t>
            </a:r>
            <a:r>
              <a:rPr lang="tr-TR" dirty="0" err="1"/>
              <a:t>intrakaviter</a:t>
            </a:r>
            <a:r>
              <a:rPr lang="tr-TR" dirty="0"/>
              <a:t> brakiterapi kullanımına ilişkin olarak tanımlanan sınırlamalarla aynı sınırlamalara sahiptir; yani, vajinal brakiterapi tek başına, mesane veya rektal diseksiyon planlarına yakın lateral </a:t>
            </a:r>
            <a:r>
              <a:rPr lang="tr-TR" dirty="0" err="1"/>
              <a:t>parametrilerde</a:t>
            </a:r>
            <a:r>
              <a:rPr lang="tr-TR" dirty="0"/>
              <a:t> veya pelvis içinde bulunan derin yerleşimli pozitif sınırları optimum şekilde tedavi etmez.</a:t>
            </a:r>
          </a:p>
        </p:txBody>
      </p:sp>
      <p:pic>
        <p:nvPicPr>
          <p:cNvPr id="4" name="Resim 3">
            <a:extLst>
              <a:ext uri="{FF2B5EF4-FFF2-40B4-BE49-F238E27FC236}">
                <a16:creationId xmlns:a16="http://schemas.microsoft.com/office/drawing/2014/main" id="{7A135BB6-30B3-C3F0-177B-D4E15938F645}"/>
              </a:ext>
            </a:extLst>
          </p:cNvPr>
          <p:cNvPicPr>
            <a:picLocks noChangeAspect="1"/>
          </p:cNvPicPr>
          <p:nvPr/>
        </p:nvPicPr>
        <p:blipFill>
          <a:blip r:embed="rId2"/>
          <a:stretch>
            <a:fillRect/>
          </a:stretch>
        </p:blipFill>
        <p:spPr>
          <a:xfrm>
            <a:off x="9267481" y="829711"/>
            <a:ext cx="2467319" cy="1267002"/>
          </a:xfrm>
          <a:prstGeom prst="rect">
            <a:avLst/>
          </a:prstGeom>
        </p:spPr>
      </p:pic>
    </p:spTree>
    <p:extLst>
      <p:ext uri="{BB962C8B-B14F-4D97-AF65-F5344CB8AC3E}">
        <p14:creationId xmlns:p14="http://schemas.microsoft.com/office/powerpoint/2010/main" val="171369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989E0F-9A92-8882-1905-C72DE3AD98CE}"/>
              </a:ext>
            </a:extLst>
          </p:cNvPr>
          <p:cNvSpPr>
            <a:spLocks noGrp="1"/>
          </p:cNvSpPr>
          <p:nvPr>
            <p:ph type="title"/>
          </p:nvPr>
        </p:nvSpPr>
        <p:spPr/>
        <p:txBody>
          <a:bodyPr/>
          <a:lstStyle/>
          <a:p>
            <a:r>
              <a:rPr lang="tr-TR" dirty="0"/>
              <a:t>ADJUVAN TEDAVİ</a:t>
            </a:r>
          </a:p>
        </p:txBody>
      </p:sp>
      <p:sp>
        <p:nvSpPr>
          <p:cNvPr id="3" name="İçerik Yer Tutucusu 2">
            <a:extLst>
              <a:ext uri="{FF2B5EF4-FFF2-40B4-BE49-F238E27FC236}">
                <a16:creationId xmlns:a16="http://schemas.microsoft.com/office/drawing/2014/main" id="{95DF1AA1-BABA-675C-C243-800988F76552}"/>
              </a:ext>
            </a:extLst>
          </p:cNvPr>
          <p:cNvSpPr>
            <a:spLocks noGrp="1"/>
          </p:cNvSpPr>
          <p:nvPr>
            <p:ph idx="1"/>
          </p:nvPr>
        </p:nvSpPr>
        <p:spPr/>
        <p:txBody>
          <a:bodyPr/>
          <a:lstStyle/>
          <a:p>
            <a:r>
              <a:rPr lang="tr-TR" dirty="0"/>
              <a:t>Tümör kontrolünün iyileştirilmesi ve yan etki oranının azaltılması potansiyeli açısından vajinal </a:t>
            </a:r>
            <a:r>
              <a:rPr lang="tr-TR" dirty="0" err="1"/>
              <a:t>cuff</a:t>
            </a:r>
            <a:r>
              <a:rPr lang="tr-TR" dirty="0"/>
              <a:t> </a:t>
            </a:r>
            <a:r>
              <a:rPr lang="tr-TR" dirty="0" err="1"/>
              <a:t>brakiterapi+EBRT</a:t>
            </a:r>
            <a:r>
              <a:rPr lang="tr-TR" dirty="0"/>
              <a:t> kombinasyonu ile doz artırımı düşünülmelidir.</a:t>
            </a:r>
          </a:p>
          <a:p>
            <a:r>
              <a:rPr lang="tr-TR" dirty="0"/>
              <a:t>TAH-BSO uygulanan hastalarda radikal histerektomiden ziyade EBRT ve brakiterapi düşünülmelidir. Çünkü TAH-BSO ile sadece vajinanın küçük bir kenarı çıkarılmakta ve daha küçük operasyon tek başına uygulandığında lokal tümör kontrolü için genellikle yetersiz bir tedavi yöntemi olmaktadır.</a:t>
            </a:r>
          </a:p>
        </p:txBody>
      </p:sp>
      <p:pic>
        <p:nvPicPr>
          <p:cNvPr id="4" name="Resim 3">
            <a:extLst>
              <a:ext uri="{FF2B5EF4-FFF2-40B4-BE49-F238E27FC236}">
                <a16:creationId xmlns:a16="http://schemas.microsoft.com/office/drawing/2014/main" id="{821DF283-8340-D5A5-DFA5-742FCB1C5DC6}"/>
              </a:ext>
            </a:extLst>
          </p:cNvPr>
          <p:cNvPicPr>
            <a:picLocks noChangeAspect="1"/>
          </p:cNvPicPr>
          <p:nvPr/>
        </p:nvPicPr>
        <p:blipFill>
          <a:blip r:embed="rId2"/>
          <a:stretch>
            <a:fillRect/>
          </a:stretch>
        </p:blipFill>
        <p:spPr>
          <a:xfrm>
            <a:off x="9267481" y="829711"/>
            <a:ext cx="2467319" cy="1267002"/>
          </a:xfrm>
          <a:prstGeom prst="rect">
            <a:avLst/>
          </a:prstGeom>
        </p:spPr>
      </p:pic>
    </p:spTree>
    <p:extLst>
      <p:ext uri="{BB962C8B-B14F-4D97-AF65-F5344CB8AC3E}">
        <p14:creationId xmlns:p14="http://schemas.microsoft.com/office/powerpoint/2010/main" val="39703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749C7B-CEC0-3FBE-20BB-77194F071729}"/>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0D2EB7BD-0EAD-F324-AE4C-E89B624FD5F7}"/>
              </a:ext>
            </a:extLst>
          </p:cNvPr>
          <p:cNvPicPr>
            <a:picLocks noGrp="1" noChangeAspect="1"/>
          </p:cNvPicPr>
          <p:nvPr>
            <p:ph idx="1"/>
          </p:nvPr>
        </p:nvPicPr>
        <p:blipFill>
          <a:blip r:embed="rId2"/>
          <a:stretch>
            <a:fillRect/>
          </a:stretch>
        </p:blipFill>
        <p:spPr>
          <a:xfrm>
            <a:off x="596462" y="210521"/>
            <a:ext cx="10999075" cy="6436958"/>
          </a:xfrm>
        </p:spPr>
      </p:pic>
    </p:spTree>
    <p:extLst>
      <p:ext uri="{BB962C8B-B14F-4D97-AF65-F5344CB8AC3E}">
        <p14:creationId xmlns:p14="http://schemas.microsoft.com/office/powerpoint/2010/main" val="265105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3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31" name="Group 13">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32" name="Oval 31">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Freeform: Shape 15">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34" name="Freeform: Shape 16">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35" name="Freeform: Shape 17">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36"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37"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38"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39" name="Color Fill">
            <a:extLst>
              <a:ext uri="{FF2B5EF4-FFF2-40B4-BE49-F238E27FC236}">
                <a16:creationId xmlns:a16="http://schemas.microsoft.com/office/drawing/2014/main" id="{774C59F6-927E-4017-B42A-7B08AAE14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40" name="Texture">
            <a:extLst>
              <a:ext uri="{FF2B5EF4-FFF2-40B4-BE49-F238E27FC236}">
                <a16:creationId xmlns:a16="http://schemas.microsoft.com/office/drawing/2014/main" id="{6ECF82C0-05FE-4A82-B7AC-32C94138E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pic>
        <p:nvPicPr>
          <p:cNvPr id="5" name="İçerik Yer Tutucusu 4" descr="metin, ekran görüntüsü, sayı, numara, yazı tipi içeren bir resim&#10;&#10;Açıklama otomatik olarak oluşturuldu">
            <a:extLst>
              <a:ext uri="{FF2B5EF4-FFF2-40B4-BE49-F238E27FC236}">
                <a16:creationId xmlns:a16="http://schemas.microsoft.com/office/drawing/2014/main" id="{598491A0-70EF-1572-EB25-3810A349306A}"/>
              </a:ext>
            </a:extLst>
          </p:cNvPr>
          <p:cNvPicPr>
            <a:picLocks noGrp="1" noChangeAspect="1"/>
          </p:cNvPicPr>
          <p:nvPr>
            <p:ph idx="1"/>
          </p:nvPr>
        </p:nvPicPr>
        <p:blipFill>
          <a:blip r:embed="rId3">
            <a:alphaModFix/>
          </a:blip>
          <a:srcRect t="1515" b="295"/>
          <a:stretch/>
        </p:blipFill>
        <p:spPr>
          <a:xfrm>
            <a:off x="457201" y="602379"/>
            <a:ext cx="11234056" cy="5653241"/>
          </a:xfrm>
          <a:prstGeom prst="rect">
            <a:avLst/>
          </a:prstGeom>
        </p:spPr>
      </p:pic>
    </p:spTree>
    <p:extLst>
      <p:ext uri="{BB962C8B-B14F-4D97-AF65-F5344CB8AC3E}">
        <p14:creationId xmlns:p14="http://schemas.microsoft.com/office/powerpoint/2010/main" val="316724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6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63" name="Group 6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64" name="Oval 6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5" name="Freeform: Shape 6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66" name="Freeform: Shape 6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67" name="Freeform: Shape 6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6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7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72"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74" name="Color Fill">
            <a:extLst>
              <a:ext uri="{FF2B5EF4-FFF2-40B4-BE49-F238E27FC236}">
                <a16:creationId xmlns:a16="http://schemas.microsoft.com/office/drawing/2014/main" id="{774C59F6-927E-4017-B42A-7B08AAE14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76" name="Texture">
            <a:extLst>
              <a:ext uri="{FF2B5EF4-FFF2-40B4-BE49-F238E27FC236}">
                <a16:creationId xmlns:a16="http://schemas.microsoft.com/office/drawing/2014/main" id="{6ECF82C0-05FE-4A82-B7AC-32C94138E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pic>
        <p:nvPicPr>
          <p:cNvPr id="5" name="İçerik Yer Tutucusu 4">
            <a:extLst>
              <a:ext uri="{FF2B5EF4-FFF2-40B4-BE49-F238E27FC236}">
                <a16:creationId xmlns:a16="http://schemas.microsoft.com/office/drawing/2014/main" id="{56623021-CAE4-92E7-6010-0FDFA5EC49DC}"/>
              </a:ext>
            </a:extLst>
          </p:cNvPr>
          <p:cNvPicPr>
            <a:picLocks noGrp="1" noChangeAspect="1"/>
          </p:cNvPicPr>
          <p:nvPr>
            <p:ph idx="1"/>
          </p:nvPr>
        </p:nvPicPr>
        <p:blipFill>
          <a:blip r:embed="rId3">
            <a:alphaModFix/>
          </a:blip>
          <a:srcRect t="18175"/>
          <a:stretch/>
        </p:blipFill>
        <p:spPr>
          <a:xfrm>
            <a:off x="761889" y="1152322"/>
            <a:ext cx="10665173" cy="5366966"/>
          </a:xfrm>
          <a:prstGeom prst="rect">
            <a:avLst/>
          </a:prstGeom>
        </p:spPr>
      </p:pic>
      <p:pic>
        <p:nvPicPr>
          <p:cNvPr id="7" name="Resim 6">
            <a:extLst>
              <a:ext uri="{FF2B5EF4-FFF2-40B4-BE49-F238E27FC236}">
                <a16:creationId xmlns:a16="http://schemas.microsoft.com/office/drawing/2014/main" id="{67C152B5-8B9E-8C47-AF66-C259CBD044AA}"/>
              </a:ext>
            </a:extLst>
          </p:cNvPr>
          <p:cNvPicPr>
            <a:picLocks noChangeAspect="1"/>
          </p:cNvPicPr>
          <p:nvPr/>
        </p:nvPicPr>
        <p:blipFill>
          <a:blip r:embed="rId4"/>
          <a:stretch>
            <a:fillRect/>
          </a:stretch>
        </p:blipFill>
        <p:spPr>
          <a:xfrm>
            <a:off x="9693310" y="307667"/>
            <a:ext cx="2210108" cy="743054"/>
          </a:xfrm>
          <a:prstGeom prst="rect">
            <a:avLst/>
          </a:prstGeom>
        </p:spPr>
      </p:pic>
    </p:spTree>
    <p:extLst>
      <p:ext uri="{BB962C8B-B14F-4D97-AF65-F5344CB8AC3E}">
        <p14:creationId xmlns:p14="http://schemas.microsoft.com/office/powerpoint/2010/main" val="511062319"/>
      </p:ext>
    </p:extLst>
  </p:cSld>
  <p:clrMapOvr>
    <a:masterClrMapping/>
  </p:clrMapOvr>
</p:sld>
</file>

<file path=ppt/theme/theme1.xml><?xml version="1.0" encoding="utf-8"?>
<a:theme xmlns:a="http://schemas.openxmlformats.org/drawingml/2006/main" name="TropicVTI">
  <a:themeElements>
    <a:clrScheme name="AnalogousFromLightSeedLeftStep">
      <a:dk1>
        <a:srgbClr val="000000"/>
      </a:dk1>
      <a:lt1>
        <a:srgbClr val="FFFFFF"/>
      </a:lt1>
      <a:dk2>
        <a:srgbClr val="3C2441"/>
      </a:dk2>
      <a:lt2>
        <a:srgbClr val="E2E5E8"/>
      </a:lt2>
      <a:accent1>
        <a:srgbClr val="C49B6D"/>
      </a:accent1>
      <a:accent2>
        <a:srgbClr val="C67B72"/>
      </a:accent2>
      <a:accent3>
        <a:srgbClr val="D18CA1"/>
      </a:accent3>
      <a:accent4>
        <a:srgbClr val="C672B0"/>
      </a:accent4>
      <a:accent5>
        <a:srgbClr val="C78CD1"/>
      </a:accent5>
      <a:accent6>
        <a:srgbClr val="9772C6"/>
      </a:accent6>
      <a:hlink>
        <a:srgbClr val="6184AA"/>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1645</TotalTime>
  <Words>3085</Words>
  <Application>Microsoft Office PowerPoint</Application>
  <PresentationFormat>Geniş ekran</PresentationFormat>
  <Paragraphs>184</Paragraphs>
  <Slides>46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46</vt:i4>
      </vt:variant>
    </vt:vector>
  </HeadingPairs>
  <TitlesOfParts>
    <vt:vector size="49" baseType="lpstr">
      <vt:lpstr>Arial</vt:lpstr>
      <vt:lpstr>Gill Sans Nova</vt:lpstr>
      <vt:lpstr>TropicVTI</vt:lpstr>
      <vt:lpstr>JİNEKOLOJİK TÜMÖRLERDE BRAKİTERAPİ ENDİKASYONLARI</vt:lpstr>
      <vt:lpstr>GİRİŞ</vt:lpstr>
      <vt:lpstr>SERVİKS KANSERİ</vt:lpstr>
      <vt:lpstr>ADJUVAN TEDAVİ</vt:lpstr>
      <vt:lpstr>ADJUVAN TEDAVİ</vt:lpstr>
      <vt:lpstr>ADJUVAN TEDAVİ</vt:lpstr>
      <vt:lpstr>PowerPoint Sunusu</vt:lpstr>
      <vt:lpstr>PowerPoint Sunusu</vt:lpstr>
      <vt:lpstr>PowerPoint Sunusu</vt:lpstr>
      <vt:lpstr>ADJUVAN TEDAVİ</vt:lpstr>
      <vt:lpstr>PowerPoint Sunusu</vt:lpstr>
      <vt:lpstr>PowerPoint Sunusu</vt:lpstr>
      <vt:lpstr>ADJUVAN TEDAVİ</vt:lpstr>
      <vt:lpstr>DEFİNİTİF YAKLAŞIMDA BRAKİTERAPİ</vt:lpstr>
      <vt:lpstr>DEFİNİTİF YAKLAŞIMDA BRAKİTERAPİ</vt:lpstr>
      <vt:lpstr>PowerPoint Sunusu</vt:lpstr>
      <vt:lpstr>ENDOMETRİUM KANSERİ</vt:lpstr>
      <vt:lpstr>ADJUVAN TEDAVİ</vt:lpstr>
      <vt:lpstr>ADJUVAN TEDAVİ</vt:lpstr>
      <vt:lpstr>ADJUVAN TEDAVİ</vt:lpstr>
      <vt:lpstr>ADJUVAN TEDAVİ</vt:lpstr>
      <vt:lpstr>ADJUVAN TEDAVİ</vt:lpstr>
      <vt:lpstr>ADJUVAN TEDAVİ</vt:lpstr>
      <vt:lpstr>ADJUVAN TEDAVİ</vt:lpstr>
      <vt:lpstr>ADJUVAN TEDAVİ</vt:lpstr>
      <vt:lpstr>ADJUVAN TEDAVİ</vt:lpstr>
      <vt:lpstr>ADJUVAN TEDAVİ</vt:lpstr>
      <vt:lpstr>ADJUVAN TEDAVİ</vt:lpstr>
      <vt:lpstr>ADJUVAN TEDAVİ</vt:lpstr>
      <vt:lpstr>ADJUVAN TEDAVİ</vt:lpstr>
      <vt:lpstr>ADJUVAN TEDAVİ</vt:lpstr>
      <vt:lpstr>ADJUVAN TEDAVİ</vt:lpstr>
      <vt:lpstr>ADJUVAN TEDAVİ</vt:lpstr>
      <vt:lpstr>ADJUVAN TEDAVİ</vt:lpstr>
      <vt:lpstr>ADJUVAN TEDAVİ</vt:lpstr>
      <vt:lpstr>ÖNERİLER – LOW RISK EC</vt:lpstr>
      <vt:lpstr>ÖNERİLER – INTERMEDIATE RISK EC</vt:lpstr>
      <vt:lpstr>ÖNERİLER – LENF NODU EVRELEMESİ OLAN HIGH-INTERMEDIATE RISK EC</vt:lpstr>
      <vt:lpstr>ÖNERİLER – LENF NODU EVRELEMESİ OLMAYAN HIGH-INTERMEDIATE RISK EC</vt:lpstr>
      <vt:lpstr>ÖNERİLER – HIGH RISK EC</vt:lpstr>
      <vt:lpstr>PowerPoint Sunusu</vt:lpstr>
      <vt:lpstr>PowerPoint Sunusu</vt:lpstr>
      <vt:lpstr>PowerPoint Sunusu</vt:lpstr>
      <vt:lpstr>DEFİNİTİF YAKLAŞIMDA BRAKİTERAPİ</vt:lpstr>
      <vt:lpstr>DEFİNİTİF YAKLAŞIMDA BRAKİTERAPİ</vt:lpstr>
      <vt:lpstr>DEFİNİTİF YAKLAŞIMDA BRAKİTERAPİ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Ergin Erden</dc:creator>
  <cp:lastModifiedBy>Ergin Erden</cp:lastModifiedBy>
  <cp:revision>49</cp:revision>
  <dcterms:created xsi:type="dcterms:W3CDTF">2024-12-13T15:43:14Z</dcterms:created>
  <dcterms:modified xsi:type="dcterms:W3CDTF">2024-12-24T16:13:35Z</dcterms:modified>
</cp:coreProperties>
</file>