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1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92" r:id="rId15"/>
    <p:sldId id="293" r:id="rId16"/>
    <p:sldId id="291" r:id="rId17"/>
    <p:sldId id="280" r:id="rId18"/>
    <p:sldId id="281" r:id="rId19"/>
    <p:sldId id="282" r:id="rId20"/>
    <p:sldId id="286" r:id="rId21"/>
    <p:sldId id="287" r:id="rId22"/>
    <p:sldId id="288" r:id="rId23"/>
    <p:sldId id="289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3" r:id="rId32"/>
    <p:sldId id="284" r:id="rId33"/>
    <p:sldId id="285" r:id="rId34"/>
    <p:sldId id="290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1E4AE7-9BAD-ACB2-7038-41E8287A7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F59DEEC-7C1A-FB41-3315-6B84C9C84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8E268F-45FE-488C-A668-5DD64606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B0B2AA-85DC-2658-2CFF-B39C7373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D0EF6C-1180-B9D0-4613-61653BFF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951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D68532-93C8-6E22-094D-54EEA98A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0291089-E077-FF9B-BAE5-D912EB6EC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57617AA-1B29-BFB7-8182-29AB3AB9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6DF3AE-8844-E4A6-06D9-C8701147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03C5FD-219B-CF04-EEA1-8DF493C5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53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A863B9C-F678-8782-39AE-9E52A9B98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5FD3771-480C-CA58-9161-9599DCB50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BE8875-1F08-70CF-B114-2ECAC498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67D290F-8B20-5083-9B16-018C575E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10E450E-7D62-4790-C6BA-7EF77188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58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1DE79-3863-200D-8A71-B17B0BFE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845D31-F810-13E1-FDF7-D196CBD61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81BEEB-D29B-0F93-3C5E-DE2F250B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DE28E4-9909-1E83-D01F-330BD98F1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072B89-13EB-F7FD-C851-4770EED5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03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1E05DC-6466-841F-3A39-F654A3AC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E3CEE75-6C12-85D4-C605-B1304188B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4DC825-3DB3-5B63-2820-68508F13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ACD8447-F668-7F74-9A33-010606CEC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58B551-E6AB-32A1-53AD-4B6586C1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96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8B373B-6C62-587C-F95A-51A39CD7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30760B3-1B03-A2D1-E2F7-6459900D39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5935173-6A3E-973A-F6E9-1F1FD9D8F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598011E-EF21-425F-C22B-A1C05987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44B8BC6-8A0A-7552-A95C-CF7626FD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2D45E32-9FD8-2E47-BC99-B4FBA709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0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809333-8136-74C4-E443-7A1D7089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68739C4-4C14-88D4-0D86-D4F8F3C67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A30FAA-88C6-3E2A-0BC5-82B72A71B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53E51A3-3FF3-67D8-2739-77E91965E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7CF6140-967B-133A-D057-B0972D6BF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DE65C9F-FA13-3F11-14DE-F32115C34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7819073-8121-5DB5-5468-59684B09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480382F-9151-937C-98DC-58A14169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26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3E1722-3979-0072-4B2C-2FFC9093A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5F1E815-D576-416E-25B0-D581F5F1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BCE8C3B-7D5D-373A-D5B4-55430EAB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4927030-E06A-C844-DFD9-62BE73C3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28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7B95304-83BF-7B1D-7109-130D3FCA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D50271E-6B68-D6C2-279D-50A186E5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C672606-309F-CA3B-D4D8-7DF64D01D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580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DE6307-9E82-7142-FEB7-3F3691FB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5FCFDD4-AA8F-61FF-3704-760E8967E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825DD9-C584-7195-8184-4780B3210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789D238-C85B-3A9F-5717-E5BA19135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F4BB9A2-4A45-B0AC-6DE1-7930EBE2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9536D6-9368-7C4A-3C68-B5BD17D4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500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5AB41C-F5E7-BE88-FBFE-89068D48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480C78F-A11C-3CC4-9834-A8BEE1A21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4897A27-8453-290C-161B-5EB8CD4A9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246CC9-C691-7D87-22DD-49FBF36A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A462168-D066-BA94-8F55-C0EEE117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2596EF-3145-2B84-170C-A1D1BC57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060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6AF1B8D-CBAC-1507-A55A-6C6862A0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4A3303B-8646-B208-9414-2930AD6EE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C7D982-46A4-498D-744F-62D50BD9C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AF50AE-DD73-4FB3-BCBF-29D13209C32C}" type="datetimeFigureOut">
              <a:rPr lang="tr-TR" smtClean="0"/>
              <a:t>28.11.2024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1C9140-E1B0-B996-2C48-8067FD838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6FFE94-7CBE-5C47-8B11-AE285D2E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0391-4069-4FB0-92BA-A0A78FA023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47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20D003-7EE8-8D73-3196-62059633B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PROSTAT KANSERİNDE ADT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89FEA1-88C3-9008-6F87-A147A4CAE9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                                                ARŞ. GÖR. DR. MUSTAFA CAN BERK YÜCEL</a:t>
            </a:r>
          </a:p>
        </p:txBody>
      </p:sp>
    </p:spTree>
    <p:extLst>
      <p:ext uri="{BB962C8B-B14F-4D97-AF65-F5344CB8AC3E}">
        <p14:creationId xmlns:p14="http://schemas.microsoft.com/office/powerpoint/2010/main" val="137523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C93E06C-E0DD-1FCF-CD6E-852BC3249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30" y="1451449"/>
            <a:ext cx="5654530" cy="371126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6A1BBE7-5088-74CF-94EB-49254EAA2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41" y="1451449"/>
            <a:ext cx="5624047" cy="39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F041A7E-2A89-557F-1B99-6BD32D00B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97" y="199119"/>
            <a:ext cx="4968671" cy="6256562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6BE3CDC-A1CF-4311-A19C-3F375D92836D}"/>
              </a:ext>
            </a:extLst>
          </p:cNvPr>
          <p:cNvSpPr txBox="1"/>
          <p:nvPr/>
        </p:nvSpPr>
        <p:spPr>
          <a:xfrm>
            <a:off x="8182403" y="1811867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Kardiyak olaylar arası fark yok.</a:t>
            </a:r>
          </a:p>
        </p:txBody>
      </p:sp>
    </p:spTree>
    <p:extLst>
      <p:ext uri="{BB962C8B-B14F-4D97-AF65-F5344CB8AC3E}">
        <p14:creationId xmlns:p14="http://schemas.microsoft.com/office/powerpoint/2010/main" val="410695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E4A842-AC44-8640-033D-A68A9E44D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2658533"/>
            <a:ext cx="10414000" cy="3518429"/>
          </a:xfrm>
        </p:spPr>
        <p:txBody>
          <a:bodyPr numCol="2"/>
          <a:lstStyle/>
          <a:p>
            <a:r>
              <a:rPr lang="tr-TR" dirty="0"/>
              <a:t>cN1</a:t>
            </a:r>
          </a:p>
          <a:p>
            <a:r>
              <a:rPr lang="tr-TR" dirty="0"/>
              <a:t>cN0(en az 2 yüksek risk özelliği)</a:t>
            </a:r>
          </a:p>
          <a:p>
            <a:pPr marL="571500" indent="-571500">
              <a:buFont typeface="+mj-lt"/>
              <a:buAutoNum type="romanUcPeriod"/>
            </a:pPr>
            <a:r>
              <a:rPr lang="tr-TR" dirty="0"/>
              <a:t>T3-4</a:t>
            </a:r>
          </a:p>
          <a:p>
            <a:pPr marL="571500" indent="-571500">
              <a:buFont typeface="+mj-lt"/>
              <a:buAutoNum type="romanUcPeriod"/>
            </a:pPr>
            <a:r>
              <a:rPr lang="tr-TR" dirty="0" err="1"/>
              <a:t>Gleason</a:t>
            </a:r>
            <a:r>
              <a:rPr lang="tr-TR" dirty="0"/>
              <a:t> skoru 8-10</a:t>
            </a:r>
          </a:p>
          <a:p>
            <a:pPr marL="571500" indent="-571500">
              <a:buFont typeface="+mj-lt"/>
              <a:buAutoNum type="romanUcPeriod"/>
            </a:pPr>
            <a:r>
              <a:rPr lang="tr-TR" dirty="0"/>
              <a:t>PSA ≥ 40 ng/ml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1FDBE25-10D8-340B-4942-D106C734C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926" y="0"/>
            <a:ext cx="7046094" cy="2556933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441AF05-BE33-04DF-B6E7-96E1458EC089}"/>
              </a:ext>
            </a:extLst>
          </p:cNvPr>
          <p:cNvSpPr txBox="1"/>
          <p:nvPr/>
        </p:nvSpPr>
        <p:spPr>
          <a:xfrm>
            <a:off x="7425266" y="3970867"/>
            <a:ext cx="3598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+ Günlük 5 mg prednizon</a:t>
            </a:r>
          </a:p>
        </p:txBody>
      </p:sp>
    </p:spTree>
    <p:extLst>
      <p:ext uri="{BB962C8B-B14F-4D97-AF65-F5344CB8AC3E}">
        <p14:creationId xmlns:p14="http://schemas.microsoft.com/office/powerpoint/2010/main" val="2069694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9E3BA88-2AAF-7B37-2953-1A87BDBFD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4" y="1900498"/>
            <a:ext cx="5471010" cy="236834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2ED0852-8078-10C0-068C-152A7BD05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277" y="1908965"/>
            <a:ext cx="5848923" cy="25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0F95950-85DC-ACD4-60A3-25CA83E4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59" y="430270"/>
            <a:ext cx="11095682" cy="599746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DFF17A83-E002-990A-4D49-3055479ABB1A}"/>
              </a:ext>
            </a:extLst>
          </p:cNvPr>
          <p:cNvSpPr/>
          <p:nvPr/>
        </p:nvSpPr>
        <p:spPr>
          <a:xfrm>
            <a:off x="3674533" y="2861733"/>
            <a:ext cx="3073400" cy="2370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324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E74B495-FB3D-5891-7CAF-330EC428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07" y="411218"/>
            <a:ext cx="10912786" cy="603556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F965769E-5F15-EB09-357A-851D2D09E5E3}"/>
              </a:ext>
            </a:extLst>
          </p:cNvPr>
          <p:cNvSpPr/>
          <p:nvPr/>
        </p:nvSpPr>
        <p:spPr>
          <a:xfrm>
            <a:off x="2091267" y="2328333"/>
            <a:ext cx="2650066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81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D6B640-808F-82A7-8D0C-0793828E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16689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/>
              <a:t>ADJUVAN/SALVAGE RT UYGULANAN HASTALARDA ADT</a:t>
            </a:r>
          </a:p>
        </p:txBody>
      </p:sp>
    </p:spTree>
    <p:extLst>
      <p:ext uri="{BB962C8B-B14F-4D97-AF65-F5344CB8AC3E}">
        <p14:creationId xmlns:p14="http://schemas.microsoft.com/office/powerpoint/2010/main" val="3371716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87CE02-BEAC-A6FB-8AB4-D7C2D986C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68" y="2904694"/>
            <a:ext cx="10684932" cy="3953306"/>
          </a:xfrm>
        </p:spPr>
        <p:txBody>
          <a:bodyPr/>
          <a:lstStyle/>
          <a:p>
            <a:r>
              <a:rPr lang="tr-TR" dirty="0"/>
              <a:t>Ekim 2006- Mart 2010 arası 743 hasta.</a:t>
            </a:r>
          </a:p>
          <a:p>
            <a:r>
              <a:rPr lang="tr-TR" dirty="0"/>
              <a:t>RP sonrası PSA 0.2-2 arası hastalar dahil edildi.</a:t>
            </a:r>
          </a:p>
          <a:p>
            <a:r>
              <a:rPr lang="tr-TR" dirty="0"/>
              <a:t>RT dozu 66Gy/33 </a:t>
            </a:r>
            <a:r>
              <a:rPr lang="tr-TR" dirty="0" err="1"/>
              <a:t>fx</a:t>
            </a:r>
            <a:r>
              <a:rPr lang="tr-TR" dirty="0"/>
              <a:t>.</a:t>
            </a:r>
          </a:p>
          <a:p>
            <a:r>
              <a:rPr lang="tr-TR" dirty="0"/>
              <a:t>RT+ADT koluna 10.8 mg </a:t>
            </a:r>
            <a:r>
              <a:rPr lang="tr-TR" dirty="0" err="1"/>
              <a:t>goserelin</a:t>
            </a:r>
            <a:r>
              <a:rPr lang="tr-TR" dirty="0"/>
              <a:t> </a:t>
            </a:r>
            <a:r>
              <a:rPr lang="tr-TR" dirty="0" err="1"/>
              <a:t>sc</a:t>
            </a:r>
            <a:r>
              <a:rPr lang="tr-TR" dirty="0"/>
              <a:t> RT ilk günü ve 3. ayda uygulanıyor.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7557355-5F5A-1258-BACD-5D1BD2F1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67" y="270933"/>
            <a:ext cx="8090667" cy="212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8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01A7AA1-707A-EA97-60EA-0BC9DE4C6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111" y="243564"/>
            <a:ext cx="3901778" cy="63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49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ekran görüntüsü, yazı tipi, çizgi içeren bir resim&#10;&#10;Açıklama otomatik olarak oluşturuldu">
            <a:extLst>
              <a:ext uri="{FF2B5EF4-FFF2-40B4-BE49-F238E27FC236}">
                <a16:creationId xmlns:a16="http://schemas.microsoft.com/office/drawing/2014/main" id="{368B3152-70B8-070E-ED7C-D9EC8DE80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86189"/>
            <a:ext cx="5294716" cy="288562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Resim 6" descr="metin, ekran görüntüsü, sayı, numara, yazı tipi içeren bir resim&#10;&#10;Açıklama otomatik olarak oluşturuldu">
            <a:extLst>
              <a:ext uri="{FF2B5EF4-FFF2-40B4-BE49-F238E27FC236}">
                <a16:creationId xmlns:a16="http://schemas.microsoft.com/office/drawing/2014/main" id="{6F0D970E-DD40-7AAF-8F57-1134E1B78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7" y="1238311"/>
            <a:ext cx="5294715" cy="438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0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sim 4" descr="metin, diyagram, harita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B5DB1D9E-DC7E-B90F-2869-98CA3F63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1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EC2230-2FCD-13AD-4D9B-6EDC1C1F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853266"/>
            <a:ext cx="10811933" cy="3924830"/>
          </a:xfrm>
        </p:spPr>
        <p:txBody>
          <a:bodyPr/>
          <a:lstStyle/>
          <a:p>
            <a:r>
              <a:rPr lang="tr-TR" dirty="0"/>
              <a:t>Mart 2008-Mart 2015 arasında 1792 hasta.</a:t>
            </a:r>
          </a:p>
          <a:p>
            <a:r>
              <a:rPr lang="tr-TR" dirty="0"/>
              <a:t>RP sonrası </a:t>
            </a:r>
            <a:r>
              <a:rPr lang="tr-TR" dirty="0" err="1"/>
              <a:t>ölçüleblir</a:t>
            </a:r>
            <a:r>
              <a:rPr lang="tr-TR" dirty="0"/>
              <a:t> </a:t>
            </a:r>
            <a:r>
              <a:rPr lang="tr-TR" dirty="0" err="1"/>
              <a:t>PSA’sı</a:t>
            </a:r>
            <a:r>
              <a:rPr lang="tr-TR" dirty="0"/>
              <a:t> olan veya başlangıçta ölçülemeyen daha sonra </a:t>
            </a:r>
            <a:r>
              <a:rPr lang="tr-TR" dirty="0" err="1"/>
              <a:t>PSA’sı</a:t>
            </a:r>
            <a:r>
              <a:rPr lang="tr-TR" dirty="0"/>
              <a:t>  artan 0.1-2 arası.</a:t>
            </a:r>
          </a:p>
          <a:p>
            <a:r>
              <a:rPr lang="tr-TR" dirty="0"/>
              <a:t>Grup 1: PBRT 64.8-70.2 </a:t>
            </a:r>
            <a:r>
              <a:rPr lang="tr-TR" dirty="0" err="1"/>
              <a:t>Gy</a:t>
            </a:r>
            <a:r>
              <a:rPr lang="tr-TR" dirty="0"/>
              <a:t> RT.</a:t>
            </a:r>
          </a:p>
          <a:p>
            <a:r>
              <a:rPr lang="tr-TR" dirty="0"/>
              <a:t>Grup 2: PBRT+ STADT</a:t>
            </a:r>
          </a:p>
          <a:p>
            <a:r>
              <a:rPr lang="tr-TR" dirty="0"/>
              <a:t>Grup 3: PLNRT(45 </a:t>
            </a:r>
            <a:r>
              <a:rPr lang="tr-TR" dirty="0" err="1"/>
              <a:t>Gy</a:t>
            </a:r>
            <a:r>
              <a:rPr lang="tr-TR" dirty="0"/>
              <a:t>) + PBRT+ STADT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E0F8D88-5D4F-C10B-066F-28D06BD7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4" y="311468"/>
            <a:ext cx="6818882" cy="199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sim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2C48D435-D97B-50A2-2FE6-495F1D6D56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79" b="2345"/>
          <a:stretch/>
        </p:blipFill>
        <p:spPr>
          <a:xfrm>
            <a:off x="-45718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85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sim 4" descr="metin, ekran görüntüsü, diyagram, yazı tipi içeren bir resim&#10;&#10;Açıklama otomatik olarak oluşturuldu">
            <a:extLst>
              <a:ext uri="{FF2B5EF4-FFF2-40B4-BE49-F238E27FC236}">
                <a16:creationId xmlns:a16="http://schemas.microsoft.com/office/drawing/2014/main" id="{9C28563F-7C31-14E6-EEF3-AC21F5E2AF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72" b="1"/>
          <a:stretch/>
        </p:blipFill>
        <p:spPr>
          <a:xfrm>
            <a:off x="-440247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83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0D63B2A-0923-0D30-4A31-E93A9F355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68" y="153267"/>
            <a:ext cx="8195231" cy="6551466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003411AC-FF03-A3DD-F909-F8C62D8B602A}"/>
              </a:ext>
            </a:extLst>
          </p:cNvPr>
          <p:cNvSpPr/>
          <p:nvPr/>
        </p:nvSpPr>
        <p:spPr>
          <a:xfrm>
            <a:off x="2184400" y="1430867"/>
            <a:ext cx="4360333" cy="6519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3E25DED8-9750-D52E-3BD8-8888A5763F37}"/>
              </a:ext>
            </a:extLst>
          </p:cNvPr>
          <p:cNvSpPr/>
          <p:nvPr/>
        </p:nvSpPr>
        <p:spPr>
          <a:xfrm>
            <a:off x="2184400" y="4612640"/>
            <a:ext cx="4155440" cy="16256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2850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12B3D3-5015-95E5-575E-BB88C4557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3" y="2904067"/>
            <a:ext cx="10185400" cy="3603096"/>
          </a:xfrm>
        </p:spPr>
        <p:txBody>
          <a:bodyPr/>
          <a:lstStyle/>
          <a:p>
            <a:r>
              <a:rPr lang="tr-TR" dirty="0"/>
              <a:t>Faz 3 randomize çalışma.</a:t>
            </a:r>
          </a:p>
          <a:p>
            <a:r>
              <a:rPr lang="tr-TR" dirty="0"/>
              <a:t>Kasım 2007- Haziran 2015 arası toplam 1480 hasta.</a:t>
            </a:r>
          </a:p>
          <a:p>
            <a:r>
              <a:rPr lang="tr-TR" dirty="0"/>
              <a:t>Metastatik olmayan PSA &lt;5 olan daha önce pelvik RT almamış.</a:t>
            </a:r>
          </a:p>
          <a:p>
            <a:r>
              <a:rPr lang="tr-TR" dirty="0"/>
              <a:t>RT başlangıcından itibaren 2 ay içinde ADT başlanan hastalar.</a:t>
            </a:r>
          </a:p>
          <a:p>
            <a:r>
              <a:rPr lang="tr-TR" dirty="0"/>
              <a:t>52.5Gy/20 </a:t>
            </a:r>
            <a:r>
              <a:rPr lang="tr-TR" dirty="0" err="1"/>
              <a:t>fx</a:t>
            </a:r>
            <a:r>
              <a:rPr lang="tr-TR" dirty="0"/>
              <a:t>; 66Gy/33 </a:t>
            </a:r>
            <a:r>
              <a:rPr lang="tr-TR" dirty="0" err="1"/>
              <a:t>fx</a:t>
            </a:r>
            <a:r>
              <a:rPr lang="tr-TR" dirty="0"/>
              <a:t> (Prostat yatak ± Pelvik lenfatik).</a:t>
            </a:r>
          </a:p>
          <a:p>
            <a:r>
              <a:rPr lang="tr-TR" dirty="0"/>
              <a:t>Primer sonlanım </a:t>
            </a:r>
            <a:r>
              <a:rPr lang="tr-TR" dirty="0" err="1"/>
              <a:t>metastazsız</a:t>
            </a:r>
            <a:r>
              <a:rPr lang="tr-TR" dirty="0"/>
              <a:t> sağkalım(MFS).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66783C5-DC88-7AB2-24EB-9ED02F792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54" y="0"/>
            <a:ext cx="7140559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79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895DF9F-0DED-A642-A6D5-D5E74BA73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8" y="85215"/>
            <a:ext cx="4140352" cy="66875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781A019-A80A-4F7F-303F-EEADD3301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778" y="1168400"/>
            <a:ext cx="5359214" cy="3495139"/>
          </a:xfrm>
          <a:prstGeom prst="rect">
            <a:avLst/>
          </a:prstGeom>
        </p:spPr>
      </p:pic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5ED25F59-36F1-9C2D-69A1-77C7B2C0672A}"/>
              </a:ext>
            </a:extLst>
          </p:cNvPr>
          <p:cNvCxnSpPr/>
          <p:nvPr/>
        </p:nvCxnSpPr>
        <p:spPr>
          <a:xfrm>
            <a:off x="5384800" y="3327400"/>
            <a:ext cx="548978" cy="287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DCCB543A-8307-9079-0B7E-BD42364E24A0}"/>
              </a:ext>
            </a:extLst>
          </p:cNvPr>
          <p:cNvCxnSpPr/>
          <p:nvPr/>
        </p:nvCxnSpPr>
        <p:spPr>
          <a:xfrm>
            <a:off x="5291667" y="1845733"/>
            <a:ext cx="516466" cy="355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19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791DD7E0-E974-BB8A-1796-A223002F9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10 yıllık </a:t>
            </a:r>
            <a:r>
              <a:rPr lang="tr-TR" dirty="0" err="1"/>
              <a:t>metastazsız</a:t>
            </a:r>
            <a:r>
              <a:rPr lang="tr-TR" dirty="0"/>
              <a:t> sağkalım      %79.2       %80.4      p:0.35 </a:t>
            </a:r>
          </a:p>
          <a:p>
            <a:r>
              <a:rPr lang="tr-TR" dirty="0"/>
              <a:t>10 yıllık genel sağkalım                    %85.6       %85.3      p:0.42 </a:t>
            </a:r>
          </a:p>
          <a:p>
            <a:r>
              <a:rPr lang="tr-TR" dirty="0"/>
              <a:t>Klinik </a:t>
            </a:r>
            <a:r>
              <a:rPr lang="tr-TR" dirty="0" err="1"/>
              <a:t>progresyonsuz</a:t>
            </a:r>
            <a:r>
              <a:rPr lang="tr-TR" dirty="0"/>
              <a:t> sağkalım     %68.3        %79.4     p&lt;0.0001</a:t>
            </a:r>
          </a:p>
          <a:p>
            <a:r>
              <a:rPr lang="tr-TR" dirty="0"/>
              <a:t>10 yıllık protokol dışı ADT Ø            %73.3        %82.3     p&lt;0.0001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EE33885B-7F9B-0EB1-E0B9-441495DB0B8D}"/>
              </a:ext>
            </a:extLst>
          </p:cNvPr>
          <p:cNvSpPr txBox="1"/>
          <p:nvPr/>
        </p:nvSpPr>
        <p:spPr>
          <a:xfrm>
            <a:off x="6002867" y="965200"/>
            <a:ext cx="353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ADT Ø        6 ay ADT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BDD45346-07AD-C8CE-E5C5-ACC0C20C3D9D}"/>
              </a:ext>
            </a:extLst>
          </p:cNvPr>
          <p:cNvSpPr/>
          <p:nvPr/>
        </p:nvSpPr>
        <p:spPr>
          <a:xfrm>
            <a:off x="8856133" y="2853267"/>
            <a:ext cx="1676400" cy="96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743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116C892-A3D3-F067-9430-F3FA7DCE6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383" y="1865148"/>
            <a:ext cx="6779653" cy="312770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3F14A57-709B-8DA4-8738-BA375FCB3476}"/>
              </a:ext>
            </a:extLst>
          </p:cNvPr>
          <p:cNvSpPr txBox="1"/>
          <p:nvPr/>
        </p:nvSpPr>
        <p:spPr>
          <a:xfrm>
            <a:off x="9011749" y="3228944"/>
            <a:ext cx="3369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</a:rPr>
              <a:t>Yan etkide artış yok</a:t>
            </a:r>
          </a:p>
        </p:txBody>
      </p:sp>
    </p:spTree>
    <p:extLst>
      <p:ext uri="{BB962C8B-B14F-4D97-AF65-F5344CB8AC3E}">
        <p14:creationId xmlns:p14="http://schemas.microsoft.com/office/powerpoint/2010/main" val="4065367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CA7A16-C79E-2883-DE8D-52FBABAD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3429000"/>
            <a:ext cx="10083799" cy="3120496"/>
          </a:xfrm>
        </p:spPr>
        <p:txBody>
          <a:bodyPr/>
          <a:lstStyle/>
          <a:p>
            <a:r>
              <a:rPr lang="tr-TR" dirty="0"/>
              <a:t>Faz 3 randomize çalışma.</a:t>
            </a:r>
          </a:p>
          <a:p>
            <a:r>
              <a:rPr lang="tr-TR" dirty="0"/>
              <a:t>Ocak 2008- temmuz 2015 arası 1523 hasta.</a:t>
            </a:r>
          </a:p>
          <a:p>
            <a:r>
              <a:rPr lang="tr-TR" dirty="0"/>
              <a:t>Metastatik olmayan PSA &lt;5 olan daha önce pelvik RT almamış.</a:t>
            </a:r>
          </a:p>
          <a:p>
            <a:r>
              <a:rPr lang="tr-TR" dirty="0"/>
              <a:t>52.5Gy/20 </a:t>
            </a:r>
            <a:r>
              <a:rPr lang="tr-TR" dirty="0" err="1"/>
              <a:t>fx</a:t>
            </a:r>
            <a:r>
              <a:rPr lang="tr-TR" dirty="0"/>
              <a:t>; 66Gy/33 </a:t>
            </a:r>
            <a:r>
              <a:rPr lang="tr-TR" dirty="0" err="1"/>
              <a:t>fx</a:t>
            </a:r>
            <a:r>
              <a:rPr lang="tr-TR" dirty="0"/>
              <a:t> (Prostat yatak ± Pelvik lenfatik).</a:t>
            </a:r>
          </a:p>
          <a:p>
            <a:r>
              <a:rPr lang="tr-TR" dirty="0"/>
              <a:t>6 ay ADT ile 24 ay ADT etkinliği karşılaştırılıyor.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D490C54-A2E2-C1A9-546A-A7987E2D6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73" y="152400"/>
            <a:ext cx="6623435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4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7A8935-05BF-A0B4-FD53-C9DB4A0E5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10 yıllık </a:t>
            </a:r>
            <a:r>
              <a:rPr lang="tr-TR" dirty="0" err="1"/>
              <a:t>metastazsız</a:t>
            </a:r>
            <a:r>
              <a:rPr lang="tr-TR" dirty="0"/>
              <a:t> sağkalım           %71.9      %78.1      p:0.029 </a:t>
            </a:r>
          </a:p>
          <a:p>
            <a:r>
              <a:rPr lang="tr-TR" dirty="0"/>
              <a:t>10 yıllık genel sağkalım                         %82         %84.6      p:0.38 </a:t>
            </a:r>
          </a:p>
          <a:p>
            <a:r>
              <a:rPr lang="tr-TR" dirty="0"/>
              <a:t>Klinik </a:t>
            </a:r>
            <a:r>
              <a:rPr lang="tr-TR" dirty="0" err="1"/>
              <a:t>progresyonsuz</a:t>
            </a:r>
            <a:r>
              <a:rPr lang="tr-TR" dirty="0"/>
              <a:t> sağkalım          %66.5      %73.1     p&lt;0.0047</a:t>
            </a:r>
          </a:p>
          <a:p>
            <a:r>
              <a:rPr lang="tr-TR" dirty="0"/>
              <a:t>10 yıllık protokol dışı ADT Ø                %68.5     %75.1      p&lt;0.0047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01960DB-D930-8A5C-F6A9-B67A8B4FFB6B}"/>
              </a:ext>
            </a:extLst>
          </p:cNvPr>
          <p:cNvSpPr txBox="1"/>
          <p:nvPr/>
        </p:nvSpPr>
        <p:spPr>
          <a:xfrm>
            <a:off x="6417733" y="821267"/>
            <a:ext cx="367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rgbClr val="FF0000"/>
                </a:solidFill>
              </a:rPr>
              <a:t>6 ay ADT     24 ay ADT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EB33F158-3A1F-1814-E238-B0F95B5DD012}"/>
              </a:ext>
            </a:extLst>
          </p:cNvPr>
          <p:cNvSpPr/>
          <p:nvPr/>
        </p:nvSpPr>
        <p:spPr>
          <a:xfrm>
            <a:off x="9152467" y="1862667"/>
            <a:ext cx="138853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C8589ED9-BA14-3CDF-328B-5924FAFE8F72}"/>
              </a:ext>
            </a:extLst>
          </p:cNvPr>
          <p:cNvSpPr/>
          <p:nvPr/>
        </p:nvSpPr>
        <p:spPr>
          <a:xfrm>
            <a:off x="9152467" y="2867025"/>
            <a:ext cx="1617133" cy="9260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48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sim 4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C348EE1A-50D7-F4BE-C085-8850B150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9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C52D2A1-392E-964C-8F16-7C3B650B7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31" y="1222509"/>
            <a:ext cx="7904502" cy="3979508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1F2B3537-3CFB-F11F-E94E-22805F73D7BD}"/>
              </a:ext>
            </a:extLst>
          </p:cNvPr>
          <p:cNvSpPr/>
          <p:nvPr/>
        </p:nvSpPr>
        <p:spPr>
          <a:xfrm>
            <a:off x="9050867" y="2091267"/>
            <a:ext cx="753533" cy="37253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222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DF2CB38-8AFF-CE62-CA94-F91C4CC1D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70780"/>
            <a:ext cx="10905066" cy="47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1155C00-21F5-2CA7-B88F-7DCE16203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47" y="643467"/>
            <a:ext cx="4158504" cy="254321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>
            <a:extLst>
              <a:ext uri="{FF2B5EF4-FFF2-40B4-BE49-F238E27FC236}">
                <a16:creationId xmlns:a16="http://schemas.microsoft.com/office/drawing/2014/main" id="{3BA3B8BE-A0B6-CFB2-5CF5-F4EBF0A3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45" y="3554105"/>
            <a:ext cx="4229006" cy="254321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>
            <a:extLst>
              <a:ext uri="{FF2B5EF4-FFF2-40B4-BE49-F238E27FC236}">
                <a16:creationId xmlns:a16="http://schemas.microsoft.com/office/drawing/2014/main" id="{53427094-BA5B-64F9-530E-4FCD2FBD1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822" y="3551460"/>
            <a:ext cx="3809317" cy="254586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8A4C86D-4995-CD6A-A2AD-E916B0124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117" y="643467"/>
            <a:ext cx="3757338" cy="2553469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id="{84FE75CE-0DE1-8B78-68F3-87FCBF51730D}"/>
              </a:ext>
            </a:extLst>
          </p:cNvPr>
          <p:cNvSpPr/>
          <p:nvPr/>
        </p:nvSpPr>
        <p:spPr>
          <a:xfrm>
            <a:off x="1583267" y="1915075"/>
            <a:ext cx="3987384" cy="582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E87D8D8-B6A9-01EB-D7BB-A01E12D443E1}"/>
              </a:ext>
            </a:extLst>
          </p:cNvPr>
          <p:cNvSpPr/>
          <p:nvPr/>
        </p:nvSpPr>
        <p:spPr>
          <a:xfrm>
            <a:off x="6845822" y="2370667"/>
            <a:ext cx="3737633" cy="321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6DEBD11E-50C1-AB9C-7C5F-284E6509DA2D}"/>
              </a:ext>
            </a:extLst>
          </p:cNvPr>
          <p:cNvSpPr/>
          <p:nvPr/>
        </p:nvSpPr>
        <p:spPr>
          <a:xfrm>
            <a:off x="1138345" y="5503333"/>
            <a:ext cx="4248695" cy="4317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F91116BD-CF3C-302C-A93B-C6DF6E4E29F1}"/>
              </a:ext>
            </a:extLst>
          </p:cNvPr>
          <p:cNvSpPr/>
          <p:nvPr/>
        </p:nvSpPr>
        <p:spPr>
          <a:xfrm>
            <a:off x="6934200" y="5261018"/>
            <a:ext cx="3720939" cy="352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243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2FF006CB-B6BD-13DD-43C3-EBCC8EC21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081" y="2079071"/>
            <a:ext cx="3517119" cy="269371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AFA7655C-54B9-DAC7-136B-0B9D0B285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" y="2381999"/>
            <a:ext cx="3847730" cy="20940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sim 8" descr="metin, ekran görüntüsü, yazı tipi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F6270DB0-9673-F080-D751-EE7118682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919" y="2157506"/>
            <a:ext cx="3517120" cy="2536841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BC0BAC59-E676-A45B-9864-07BA320DCAB4}"/>
              </a:ext>
            </a:extLst>
          </p:cNvPr>
          <p:cNvSpPr/>
          <p:nvPr/>
        </p:nvSpPr>
        <p:spPr>
          <a:xfrm>
            <a:off x="135467" y="3615267"/>
            <a:ext cx="3808372" cy="2963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747C8445-5E24-8948-A148-55C136AFA158}"/>
              </a:ext>
            </a:extLst>
          </p:cNvPr>
          <p:cNvSpPr/>
          <p:nvPr/>
        </p:nvSpPr>
        <p:spPr>
          <a:xfrm>
            <a:off x="4332016" y="3683000"/>
            <a:ext cx="3381183" cy="4487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97C54F93-344C-D5A4-F93F-488049B1D934}"/>
              </a:ext>
            </a:extLst>
          </p:cNvPr>
          <p:cNvSpPr/>
          <p:nvPr/>
        </p:nvSpPr>
        <p:spPr>
          <a:xfrm>
            <a:off x="8102600" y="3556000"/>
            <a:ext cx="3517116" cy="465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5716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29584A-A45D-84C1-63C0-C6DA58F83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endParaRPr lang="tr-TR" sz="3200" dirty="0"/>
          </a:p>
          <a:p>
            <a:pPr marL="0" indent="0">
              <a:buNone/>
            </a:pPr>
            <a:r>
              <a:rPr lang="tr-TR" sz="3200" dirty="0"/>
              <a:t>                                                               Teşekkürler.</a:t>
            </a:r>
          </a:p>
        </p:txBody>
      </p:sp>
    </p:spTree>
    <p:extLst>
      <p:ext uri="{BB962C8B-B14F-4D97-AF65-F5344CB8AC3E}">
        <p14:creationId xmlns:p14="http://schemas.microsoft.com/office/powerpoint/2010/main" val="223487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64F4EF-6241-391D-BA70-8CA7B3749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ADT YAN ETKİLERİ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BC5F48-8FF8-8FBD-86F7-D2C45F612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• Sıcak basması, terleme </a:t>
            </a:r>
          </a:p>
          <a:p>
            <a:pPr marL="0" indent="0">
              <a:buNone/>
            </a:pPr>
            <a:r>
              <a:rPr lang="tr-TR" dirty="0"/>
              <a:t>• Libido kaybı, erektil disfonksiyon </a:t>
            </a:r>
          </a:p>
          <a:p>
            <a:pPr marL="0" indent="0">
              <a:buNone/>
            </a:pPr>
            <a:r>
              <a:rPr lang="tr-TR" dirty="0"/>
              <a:t>• Kilo alımı </a:t>
            </a:r>
          </a:p>
          <a:p>
            <a:pPr marL="0" indent="0">
              <a:buNone/>
            </a:pPr>
            <a:r>
              <a:rPr lang="tr-TR" dirty="0"/>
              <a:t>• Osteopeni, osteoporoz </a:t>
            </a:r>
          </a:p>
          <a:p>
            <a:pPr marL="0" indent="0">
              <a:buNone/>
            </a:pPr>
            <a:r>
              <a:rPr lang="tr-TR" dirty="0"/>
              <a:t>• Metabolik sendrom </a:t>
            </a:r>
          </a:p>
          <a:p>
            <a:pPr marL="0" indent="0">
              <a:buNone/>
            </a:pPr>
            <a:r>
              <a:rPr lang="tr-TR" dirty="0"/>
              <a:t>• Kardiyovasküler olaylar </a:t>
            </a:r>
          </a:p>
          <a:p>
            <a:pPr marL="0" indent="0">
              <a:buNone/>
            </a:pPr>
            <a:r>
              <a:rPr lang="tr-TR" dirty="0"/>
              <a:t>• Serebrovasküler olaylar </a:t>
            </a:r>
          </a:p>
          <a:p>
            <a:pPr marL="0" indent="0">
              <a:buNone/>
            </a:pPr>
            <a:r>
              <a:rPr lang="tr-TR" dirty="0"/>
              <a:t>• Kas güçsüzlüğü 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Nörokognitif</a:t>
            </a:r>
            <a:r>
              <a:rPr lang="tr-TR" dirty="0"/>
              <a:t> bozulma, demans</a:t>
            </a:r>
          </a:p>
        </p:txBody>
      </p:sp>
    </p:spTree>
    <p:extLst>
      <p:ext uri="{BB962C8B-B14F-4D97-AF65-F5344CB8AC3E}">
        <p14:creationId xmlns:p14="http://schemas.microsoft.com/office/powerpoint/2010/main" val="212315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A9256E-6E21-E69F-38E8-F39AD5DD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392"/>
            <a:ext cx="10515600" cy="1325563"/>
          </a:xfrm>
        </p:spPr>
        <p:txBody>
          <a:bodyPr/>
          <a:lstStyle/>
          <a:p>
            <a:pPr algn="ctr"/>
            <a:r>
              <a:rPr lang="tr-TR" b="1" dirty="0"/>
              <a:t>DEFİNİTİF RT UYGULANAN HASTALARDA ADT</a:t>
            </a:r>
          </a:p>
        </p:txBody>
      </p:sp>
      <p:pic>
        <p:nvPicPr>
          <p:cNvPr id="4" name="Resim 3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B4EFB1E0-061F-75C0-1C77-EA69C7A91D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72" b="1"/>
          <a:stretch/>
        </p:blipFill>
        <p:spPr>
          <a:xfrm>
            <a:off x="905933" y="1234541"/>
            <a:ext cx="9846686" cy="553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8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4F0D294-5BA3-DAB1-0317-B9042F1D7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00" y="556011"/>
            <a:ext cx="7376799" cy="287298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2D128EF-5B1F-FD62-33A6-C0445FD1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758" y="3566173"/>
            <a:ext cx="4458086" cy="2682472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75FB55B6-C4B5-2BBA-BC86-F9DED5FBF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64" y="3619517"/>
            <a:ext cx="4846740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4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0F0447-0651-DDD1-3EAF-A86F589FA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33" y="3223539"/>
            <a:ext cx="9398000" cy="2891896"/>
          </a:xfrm>
        </p:spPr>
        <p:txBody>
          <a:bodyPr>
            <a:normAutofit lnSpcReduction="10000"/>
          </a:bodyPr>
          <a:lstStyle/>
          <a:p>
            <a:r>
              <a:rPr lang="tr-TR" sz="2400" dirty="0"/>
              <a:t>Faz 3 </a:t>
            </a:r>
            <a:r>
              <a:rPr lang="tr-TR" sz="2400" dirty="0" err="1"/>
              <a:t>randozmize</a:t>
            </a:r>
            <a:r>
              <a:rPr lang="tr-TR" sz="2400" dirty="0"/>
              <a:t> çalışma.</a:t>
            </a:r>
          </a:p>
          <a:p>
            <a:r>
              <a:rPr lang="tr-TR" sz="2400" dirty="0"/>
              <a:t>Uzak metastazı olmayan 1554 yüksek riskli erkek.</a:t>
            </a:r>
          </a:p>
          <a:p>
            <a:r>
              <a:rPr lang="tr-TR" sz="2400" dirty="0"/>
              <a:t>Tüm pelvise 46 </a:t>
            </a:r>
            <a:r>
              <a:rPr lang="tr-TR" sz="2400" dirty="0" err="1"/>
              <a:t>Gy</a:t>
            </a:r>
            <a:r>
              <a:rPr lang="tr-TR" sz="2400" dirty="0"/>
              <a:t> + 24 </a:t>
            </a:r>
            <a:r>
              <a:rPr lang="tr-TR" sz="2400" dirty="0" err="1"/>
              <a:t>Gy</a:t>
            </a:r>
            <a:r>
              <a:rPr lang="tr-TR" sz="2400" dirty="0"/>
              <a:t> prostat.</a:t>
            </a:r>
          </a:p>
          <a:p>
            <a:r>
              <a:rPr lang="tr-TR" sz="2400" dirty="0"/>
              <a:t>Hastalar kısa dönem(4 ay) ve uzun dönem(24 ay) HT kollarına randomize ediliyor.</a:t>
            </a:r>
          </a:p>
          <a:p>
            <a:r>
              <a:rPr lang="tr-TR" sz="2400" dirty="0"/>
              <a:t>Uzun dönem ADT kolunda DFS istatistiksel olarak uzun bulunuyor, DM istatistiksel olarak daha az bulunuyor.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E769B8F-F907-DB0F-6567-9658DA6C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556" y="169334"/>
            <a:ext cx="5981577" cy="27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6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8935DB4-9A2E-F5DE-9164-B2F269FAC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52" y="266426"/>
            <a:ext cx="7559695" cy="63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A738B5-F62F-7931-F975-08E9EECC1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400" y="3022600"/>
            <a:ext cx="9423400" cy="3171296"/>
          </a:xfrm>
        </p:spPr>
        <p:txBody>
          <a:bodyPr/>
          <a:lstStyle/>
          <a:p>
            <a:r>
              <a:rPr lang="tr-TR" sz="2800" dirty="0"/>
              <a:t>Faz 3 </a:t>
            </a:r>
            <a:r>
              <a:rPr lang="tr-TR" sz="2800" dirty="0" err="1"/>
              <a:t>randozmize</a:t>
            </a:r>
            <a:r>
              <a:rPr lang="tr-TR" sz="2800" dirty="0"/>
              <a:t> çalışma.</a:t>
            </a:r>
          </a:p>
          <a:p>
            <a:r>
              <a:rPr lang="tr-TR" sz="2800" dirty="0"/>
              <a:t>Uzak metastazı olmayan 970 yüksek riskli erkek.</a:t>
            </a:r>
          </a:p>
          <a:p>
            <a:r>
              <a:rPr lang="tr-TR" sz="2800" dirty="0"/>
              <a:t>Tüm pelvise 50 </a:t>
            </a:r>
            <a:r>
              <a:rPr lang="tr-TR" sz="2800" dirty="0" err="1"/>
              <a:t>Gy</a:t>
            </a:r>
            <a:r>
              <a:rPr lang="tr-TR" sz="2800" dirty="0"/>
              <a:t> + 20 </a:t>
            </a:r>
            <a:r>
              <a:rPr lang="tr-TR" sz="2800" dirty="0" err="1"/>
              <a:t>Gy</a:t>
            </a:r>
            <a:r>
              <a:rPr lang="tr-TR" sz="2800" dirty="0"/>
              <a:t> prostat.</a:t>
            </a:r>
          </a:p>
          <a:p>
            <a:r>
              <a:rPr lang="tr-TR" sz="2800" dirty="0"/>
              <a:t>Hastalar kısa dönem(6 ay) ve uzun dönem(36 ay) HT kollarına randomize ediliyor.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2E12B87-B212-5F69-F77C-0C39D7A6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33" y="154996"/>
            <a:ext cx="4038600" cy="27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3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501</Words>
  <Application>Microsoft Office PowerPoint</Application>
  <PresentationFormat>Geniş ekran</PresentationFormat>
  <Paragraphs>70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Aptos</vt:lpstr>
      <vt:lpstr>Aptos Display</vt:lpstr>
      <vt:lpstr>Arial</vt:lpstr>
      <vt:lpstr>Office Teması</vt:lpstr>
      <vt:lpstr>PROSTAT KANSERİNDE ADT</vt:lpstr>
      <vt:lpstr>PowerPoint Sunusu</vt:lpstr>
      <vt:lpstr>PowerPoint Sunusu</vt:lpstr>
      <vt:lpstr>ADT YAN ETKİLERİ</vt:lpstr>
      <vt:lpstr>DEFİNİTİF RT UYGULANAN HASTALARDA ADT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ADJUVAN/SALVAGE RT UYGULANAN HASTALARDA ADT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MUSTAFA CAN BERK YUCEL</dc:creator>
  <cp:lastModifiedBy>MUSTAFA CAN BERK YUCEL</cp:lastModifiedBy>
  <cp:revision>6</cp:revision>
  <dcterms:created xsi:type="dcterms:W3CDTF">2024-11-23T14:44:20Z</dcterms:created>
  <dcterms:modified xsi:type="dcterms:W3CDTF">2024-11-28T20:28:54Z</dcterms:modified>
</cp:coreProperties>
</file>