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9" r:id="rId6"/>
    <p:sldId id="259" r:id="rId7"/>
    <p:sldId id="261" r:id="rId8"/>
    <p:sldId id="260" r:id="rId9"/>
    <p:sldId id="262" r:id="rId10"/>
    <p:sldId id="263" r:id="rId11"/>
    <p:sldId id="266" r:id="rId12"/>
    <p:sldId id="267" r:id="rId13"/>
    <p:sldId id="287" r:id="rId14"/>
    <p:sldId id="269" r:id="rId15"/>
    <p:sldId id="270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9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58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81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38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9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59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4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80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63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7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2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2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45A7-67EC-41CC-90C8-F1F21A5FBC10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D9BB-8473-4E13-9FB7-FA8AC93F79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30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pharmacology-toxicology-and-pharmaceutical-science/lymph-node-metastas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485776"/>
            <a:ext cx="11887200" cy="385841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ptos Display" panose="020B0004020202020204" pitchFamily="34" charset="0"/>
              </a:rPr>
              <a:t>AKCİĞER KANSERİNDE </a:t>
            </a:r>
            <a:r>
              <a:rPr lang="tr-TR" dirty="0" smtClean="0">
                <a:latin typeface="Aptos Display" panose="020B0004020202020204" pitchFamily="34" charset="0"/>
              </a:rPr>
              <a:t>POSTOPERATİF </a:t>
            </a:r>
            <a:r>
              <a:rPr lang="tr-TR" dirty="0">
                <a:latin typeface="Aptos Display" panose="020B0004020202020204" pitchFamily="34" charset="0"/>
              </a:rPr>
              <a:t>RADYOTERAPİNİN(PORT) YERİ </a:t>
            </a:r>
            <a:br>
              <a:rPr lang="tr-TR" dirty="0">
                <a:latin typeface="Aptos Display" panose="020B0004020202020204" pitchFamily="34" charset="0"/>
              </a:rPr>
            </a:br>
            <a:r>
              <a:rPr lang="tr-TR" dirty="0">
                <a:latin typeface="Aptos Display" panose="020B0004020202020204" pitchFamily="34" charset="0"/>
              </a:rPr>
              <a:t>VE </a:t>
            </a:r>
            <a:br>
              <a:rPr lang="tr-TR" dirty="0">
                <a:latin typeface="Aptos Display" panose="020B0004020202020204" pitchFamily="34" charset="0"/>
              </a:rPr>
            </a:br>
            <a:r>
              <a:rPr lang="tr-TR" dirty="0">
                <a:latin typeface="Aptos Display" panose="020B0004020202020204" pitchFamily="34" charset="0"/>
              </a:rPr>
              <a:t>GÜNCEL ÇALIŞMALAR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1646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ARŞ.GÖR.DR.EREN YILDIZ</a:t>
            </a:r>
          </a:p>
          <a:p>
            <a:r>
              <a:rPr lang="tr-TR" dirty="0"/>
              <a:t>ESKİŞEHİR OSMANGAZİ ÜNİVERSİTESİ TIP FAKÜLTESİ RADYASYON ONKOLOJİSİ A.D </a:t>
            </a:r>
          </a:p>
          <a:p>
            <a:r>
              <a:rPr lang="tr-TR" dirty="0"/>
              <a:t>27/11/2024 </a:t>
            </a:r>
          </a:p>
        </p:txBody>
      </p:sp>
    </p:spTree>
    <p:extLst>
      <p:ext uri="{BB962C8B-B14F-4D97-AF65-F5344CB8AC3E}">
        <p14:creationId xmlns:p14="http://schemas.microsoft.com/office/powerpoint/2010/main" val="40831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1" t="33295" r="40093" b="24676"/>
          <a:stretch/>
        </p:blipFill>
        <p:spPr>
          <a:xfrm>
            <a:off x="1027611" y="1027906"/>
            <a:ext cx="6583681" cy="38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Ocak 2009 ile Aralık 2017 arasında tam rezeksiyon sonrası ve 4 kür platin bazlı kemoterapi ile tedavi edilen 394 hasta</a:t>
            </a:r>
          </a:p>
          <a:p>
            <a:r>
              <a:rPr lang="tr-TR" dirty="0"/>
              <a:t>Hastalar eşit olarak PORT koluna (n = 202) veya gözlem koluna (n = 192) randomize edilmiş.</a:t>
            </a:r>
          </a:p>
          <a:p>
            <a:r>
              <a:rPr lang="tr-TR" dirty="0"/>
              <a:t>RT dozu 50 </a:t>
            </a:r>
            <a:r>
              <a:rPr lang="tr-TR" dirty="0" err="1"/>
              <a:t>Gy</a:t>
            </a:r>
            <a:endParaRPr lang="tr-TR" dirty="0"/>
          </a:p>
          <a:p>
            <a:r>
              <a:rPr lang="tr-TR" dirty="0"/>
              <a:t>Birincil sonlanım noktası hastalıksız sağ kalım </a:t>
            </a:r>
          </a:p>
          <a:p>
            <a:r>
              <a:rPr lang="tr-TR" dirty="0"/>
              <a:t>İkincil sonlanım noktaları genel sağ kalım (OS), bölgesel </a:t>
            </a:r>
            <a:r>
              <a:rPr lang="tr-TR" dirty="0" err="1"/>
              <a:t>nükssüz</a:t>
            </a:r>
            <a:r>
              <a:rPr lang="tr-TR" dirty="0"/>
              <a:t> sağ kalım (LRFS), uzak </a:t>
            </a:r>
            <a:r>
              <a:rPr lang="tr-TR" dirty="0" err="1"/>
              <a:t>metastazsız</a:t>
            </a:r>
            <a:r>
              <a:rPr lang="tr-TR" dirty="0"/>
              <a:t> sağ kalım ve toksisite </a:t>
            </a:r>
          </a:p>
        </p:txBody>
      </p:sp>
    </p:spTree>
    <p:extLst>
      <p:ext uri="{BB962C8B-B14F-4D97-AF65-F5344CB8AC3E}">
        <p14:creationId xmlns:p14="http://schemas.microsoft.com/office/powerpoint/2010/main" val="22406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394 hastadan 364’ü çalışmaya uygun bulunmuş</a:t>
            </a:r>
          </a:p>
          <a:p>
            <a:r>
              <a:rPr lang="tr-TR" dirty="0"/>
              <a:t>Medyan yaş 55</a:t>
            </a:r>
          </a:p>
          <a:p>
            <a:r>
              <a:rPr lang="tr-TR" dirty="0"/>
              <a:t>Medyan takip 46,0 ay </a:t>
            </a:r>
          </a:p>
          <a:p>
            <a:r>
              <a:rPr lang="tr-TR" dirty="0"/>
              <a:t>PORT kolunda 184 hasta ve gözlem kolunda 180 hasta </a:t>
            </a:r>
          </a:p>
        </p:txBody>
      </p:sp>
    </p:spTree>
    <p:extLst>
      <p:ext uri="{BB962C8B-B14F-4D97-AF65-F5344CB8AC3E}">
        <p14:creationId xmlns:p14="http://schemas.microsoft.com/office/powerpoint/2010/main" val="9530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8186EA-69E7-2F42-1DF1-9D0CB4CA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372454-1791-3565-ED84-4ADF6575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3 yıllık DFS oranları PORT grubunda %40,5'e karşı gözlem grubunda %32,7 bulunmuş (medyan 22,1'e karşı 18,6 ay) </a:t>
            </a:r>
          </a:p>
          <a:p>
            <a:r>
              <a:rPr lang="tr-TR" dirty="0" err="1"/>
              <a:t>DFS'deki</a:t>
            </a:r>
            <a:r>
              <a:rPr lang="tr-TR" dirty="0"/>
              <a:t> fark, ayarlama yapılmadan istatistiksel olarak anlamlı bulunmamış ancak tespit edilen lenf nodu sayısı ve pozitif lenf nodu sayısına göre tabakalı analiz yapıldığında fark istatistiksel anlamlı </a:t>
            </a:r>
          </a:p>
          <a:p>
            <a:r>
              <a:rPr lang="tr-TR" dirty="0"/>
              <a:t>3 yıllık OS oranları sırasıyla %78,3'e karşı %82,8 </a:t>
            </a:r>
          </a:p>
          <a:p>
            <a:r>
              <a:rPr lang="tr-TR" dirty="0"/>
              <a:t>LRFS %66,5'e karşı %59,7. </a:t>
            </a:r>
          </a:p>
          <a:p>
            <a:r>
              <a:rPr lang="tr-TR" dirty="0"/>
              <a:t>OS ve </a:t>
            </a:r>
            <a:r>
              <a:rPr lang="tr-TR" dirty="0" err="1"/>
              <a:t>LRFS’deki</a:t>
            </a:r>
            <a:r>
              <a:rPr lang="tr-TR" dirty="0"/>
              <a:t> farklar istatistiksel anlamlı değil </a:t>
            </a:r>
          </a:p>
          <a:p>
            <a:r>
              <a:rPr lang="tr-TR" dirty="0"/>
              <a:t>Sadece 3 yıllık lokal tekrar oranları 2 kolda sırasıyla %9,5(PORT) ve %18,3 </a:t>
            </a:r>
          </a:p>
          <a:p>
            <a:r>
              <a:rPr lang="tr-TR" dirty="0"/>
              <a:t>Radyoterapiyle ilişkili </a:t>
            </a:r>
            <a:r>
              <a:rPr lang="tr-TR" dirty="0" err="1"/>
              <a:t>grade</a:t>
            </a:r>
            <a:r>
              <a:rPr lang="tr-TR" dirty="0"/>
              <a:t> 4-5 toksisite görülen hasta yok </a:t>
            </a:r>
          </a:p>
        </p:txBody>
      </p:sp>
    </p:spTree>
    <p:extLst>
      <p:ext uri="{BB962C8B-B14F-4D97-AF65-F5344CB8AC3E}">
        <p14:creationId xmlns:p14="http://schemas.microsoft.com/office/powerpoint/2010/main" val="6562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 l="21804" t="22620" r="35225" b="46917"/>
          <a:stretch/>
        </p:blipFill>
        <p:spPr>
          <a:xfrm>
            <a:off x="1409699" y="1085056"/>
            <a:ext cx="7669602" cy="30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Bu çalışma tamamen </a:t>
            </a:r>
            <a:r>
              <a:rPr lang="tr-TR" dirty="0" err="1"/>
              <a:t>rezeke</a:t>
            </a:r>
            <a:r>
              <a:rPr lang="tr-TR" dirty="0"/>
              <a:t> edilmiş NSCLC Evre IB ila </a:t>
            </a:r>
            <a:r>
              <a:rPr lang="tr-TR" dirty="0" err="1"/>
              <a:t>IIIA'da</a:t>
            </a:r>
            <a:r>
              <a:rPr lang="tr-TR" dirty="0"/>
              <a:t> adjuvan sisplatin ve </a:t>
            </a:r>
            <a:r>
              <a:rPr lang="tr-TR" dirty="0" err="1"/>
              <a:t>vinorelbin</a:t>
            </a:r>
            <a:r>
              <a:rPr lang="tr-TR" dirty="0"/>
              <a:t> kemoterapisi ile gözlemin karşılaştırıldığı randomize bir çalışma</a:t>
            </a:r>
          </a:p>
          <a:p>
            <a:r>
              <a:rPr lang="tr-TR" dirty="0"/>
              <a:t>Bu çalışmada PORT kullanımı </a:t>
            </a:r>
            <a:r>
              <a:rPr lang="tr-TR" dirty="0" err="1"/>
              <a:t>pN</a:t>
            </a:r>
            <a:r>
              <a:rPr lang="tr-TR" dirty="0"/>
              <a:t>+ hastalık için önerilmiş ancak buna yönelik bir randomizasyon yapılmamış ve PORT zorunlu tutulmamış.</a:t>
            </a:r>
          </a:p>
          <a:p>
            <a:r>
              <a:rPr lang="tr-TR" dirty="0"/>
              <a:t>Her merkez, çalışmaya başlamadan önce PORT kullanıp kullanmamaya kendi karar vermiş.</a:t>
            </a:r>
          </a:p>
          <a:p>
            <a:r>
              <a:rPr lang="tr-TR" dirty="0"/>
              <a:t>Çalışmada her tedavi grubundaki </a:t>
            </a:r>
            <a:r>
              <a:rPr lang="tr-TR" dirty="0" err="1"/>
              <a:t>PORT'lu</a:t>
            </a:r>
            <a:r>
              <a:rPr lang="tr-TR" dirty="0"/>
              <a:t> ve </a:t>
            </a:r>
            <a:r>
              <a:rPr lang="tr-TR" dirty="0" err="1"/>
              <a:t>PORT'suz</a:t>
            </a:r>
            <a:r>
              <a:rPr lang="tr-TR" dirty="0"/>
              <a:t> hastaların sağ kalımı incelenmiş.</a:t>
            </a:r>
          </a:p>
          <a:p>
            <a:r>
              <a:rPr lang="tr-TR" dirty="0"/>
              <a:t>Bu planlı bir alt grup analizi olmadığı için sağ kalımın istatistiksel karşılaştırması yapılamamış.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37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648355-5AF9-5E39-9770-1D9C8983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AA8ED6-B5A5-3966-076D-67EEC9574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840 hastanın 232'si PORT almış. (%33,3'ü gözlem kolunda ve %21,6'sı kemoterapi kolunda). </a:t>
            </a:r>
          </a:p>
          <a:p>
            <a:r>
              <a:rPr lang="tr-TR" dirty="0"/>
              <a:t>Tek değişkenli analizde, </a:t>
            </a:r>
            <a:r>
              <a:rPr lang="tr-TR" dirty="0" err="1"/>
              <a:t>PORT'un</a:t>
            </a:r>
            <a:r>
              <a:rPr lang="tr-TR" dirty="0"/>
              <a:t> genel popülasyon sağkalımı üzerinde olumsuz bir etkisi olduğu görülmüş.</a:t>
            </a:r>
          </a:p>
          <a:p>
            <a:r>
              <a:rPr lang="tr-TR" dirty="0"/>
              <a:t>pN1 hastalığı olan hastalar, gözlem kolunda PORT aldığında daha iyileşmiş bir sağkalıma sahip buna karşın </a:t>
            </a:r>
            <a:r>
              <a:rPr lang="tr-TR" dirty="0" err="1"/>
              <a:t>PORT'un</a:t>
            </a:r>
            <a:r>
              <a:rPr lang="tr-TR" dirty="0"/>
              <a:t> kemoterapi grubunda olumsuz bir etkisi olduğu görülmüş</a:t>
            </a:r>
          </a:p>
          <a:p>
            <a:r>
              <a:rPr lang="tr-TR" dirty="0"/>
              <a:t>Buna karşılık, PORT alan pN2 hastalığı olan hastalarda sağkalım, hem kemoterapide hem de gözlem kolunda iyileşmiş</a:t>
            </a:r>
          </a:p>
          <a:p>
            <a:r>
              <a:rPr lang="tr-TR" b="1" dirty="0"/>
              <a:t>Sonuç olarak </a:t>
            </a:r>
            <a:r>
              <a:rPr lang="tr-TR" dirty="0"/>
              <a:t>Bu retrospektif değerlendirme, </a:t>
            </a:r>
            <a:r>
              <a:rPr lang="tr-TR" dirty="0" err="1"/>
              <a:t>PORT'un</a:t>
            </a:r>
            <a:r>
              <a:rPr lang="tr-TR" dirty="0"/>
              <a:t> pN2 hastalığında pozitif bir etkiye ve hastalar adjuvan kemoterapi aldığında pN1 hastalığında negatif bir etkiye sahip olduğunu gösteriyor </a:t>
            </a:r>
          </a:p>
          <a:p>
            <a:r>
              <a:rPr lang="tr-TR" dirty="0"/>
              <a:t>Sonuçlar, tamamen </a:t>
            </a:r>
            <a:r>
              <a:rPr lang="tr-TR" dirty="0" err="1"/>
              <a:t>rezeke</a:t>
            </a:r>
            <a:r>
              <a:rPr lang="tr-TR" dirty="0"/>
              <a:t> edilmiş pN2 </a:t>
            </a:r>
            <a:r>
              <a:rPr lang="tr-TR" dirty="0" err="1"/>
              <a:t>NSCLC'de</a:t>
            </a:r>
            <a:r>
              <a:rPr lang="tr-TR" dirty="0"/>
              <a:t> prospektif randomize çalışmalarda </a:t>
            </a:r>
            <a:r>
              <a:rPr lang="tr-TR" dirty="0" err="1"/>
              <a:t>PORT'un</a:t>
            </a:r>
            <a:r>
              <a:rPr lang="tr-TR" dirty="0"/>
              <a:t> daha fazla değerlendirilmesi sonucunu destekliyor.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4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 l="27344" t="36848" r="28699" b="18278"/>
          <a:stretch/>
        </p:blipFill>
        <p:spPr>
          <a:xfrm>
            <a:off x="971550" y="504824"/>
            <a:ext cx="9886950" cy="56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32695" r="37054" b="36684"/>
          <a:stretch/>
        </p:blipFill>
        <p:spPr>
          <a:xfrm>
            <a:off x="731519" y="1027905"/>
            <a:ext cx="7141029" cy="30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11 retrospektif çalışma analize dahil edilmiş</a:t>
            </a:r>
          </a:p>
          <a:p>
            <a:r>
              <a:rPr lang="tr-TR" dirty="0"/>
              <a:t>Seçilen çalışmalara dahil edilen hastalar arasında LS-</a:t>
            </a:r>
            <a:r>
              <a:rPr lang="tr-TR" dirty="0" err="1"/>
              <a:t>SCLC'li</a:t>
            </a:r>
            <a:r>
              <a:rPr lang="tr-TR" dirty="0"/>
              <a:t> 1.407 hasta PORT alırken, 6.287 hasta almamış </a:t>
            </a:r>
          </a:p>
        </p:txBody>
      </p:sp>
    </p:spTree>
    <p:extLst>
      <p:ext uri="{BB962C8B-B14F-4D97-AF65-F5344CB8AC3E}">
        <p14:creationId xmlns:p14="http://schemas.microsoft.com/office/powerpoint/2010/main" val="24221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11" t="11081" r="19380" b="10466"/>
          <a:stretch/>
        </p:blipFill>
        <p:spPr>
          <a:xfrm>
            <a:off x="1262742" y="444135"/>
            <a:ext cx="9318171" cy="58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 analizde LS-SCLC popülasyonunda yapılan on çalışma OS hakkında veri sağlamış.</a:t>
            </a:r>
          </a:p>
          <a:p>
            <a:r>
              <a:rPr lang="tr-TR" dirty="0"/>
              <a:t>PORT, PORT uygulanmayan hastalara kıyasla LS-SCLC hastalarının </a:t>
            </a:r>
            <a:r>
              <a:rPr lang="tr-TR" dirty="0" err="1"/>
              <a:t>OS'sini</a:t>
            </a:r>
            <a:r>
              <a:rPr lang="tr-TR" dirty="0"/>
              <a:t> önemli ölçüde iyileştirdiği görülmüş.</a:t>
            </a:r>
          </a:p>
          <a:p>
            <a:r>
              <a:rPr lang="tr-TR" dirty="0"/>
              <a:t>10 çalışma arasında önemli bir heterojenlik gözlenmemiş.</a:t>
            </a:r>
          </a:p>
          <a:p>
            <a:r>
              <a:rPr lang="tr-TR" u="sng" dirty="0" err="1">
                <a:solidFill>
                  <a:srgbClr val="0563C1"/>
                </a:solidFill>
                <a:hlinkClick r:id="rId2" tooltip="Learn more about lymph node metastasis from ScienceDirect's AI-generated Topic Page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PORT’un</a:t>
            </a:r>
            <a:r>
              <a:rPr lang="tr-TR" u="sng" dirty="0">
                <a:solidFill>
                  <a:srgbClr val="0563C1"/>
                </a:solidFill>
                <a:hlinkClick r:id="rId2" tooltip="Learn more about lymph node metastasis from ScienceDirect's AI-generated Topic Page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lenf </a:t>
            </a:r>
            <a:r>
              <a:rPr lang="tr-TR" u="sng" dirty="0">
                <a:hlinkClick r:id="rId2" tooltip="Learn more about lymph node metastasis from ScienceDirect's AI-generated Topic Page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nodu metastazının</a:t>
            </a:r>
            <a:r>
              <a:rPr lang="tr-TR" u="sng" dirty="0"/>
              <a:t>  </a:t>
            </a:r>
            <a:r>
              <a:rPr lang="tr-TR" dirty="0"/>
              <a:t>farklı evreleri için gerekli olup olmadığına ilişkin mevcut netliğin eksikliği göz önünde bulundurularak , pN0, pN1 ve pN2 evreleri için bir meta-analiz gerçekleştirilmiş</a:t>
            </a:r>
          </a:p>
          <a:p>
            <a:r>
              <a:rPr lang="tr-TR" dirty="0"/>
              <a:t>Sadece 3 çalışmada </a:t>
            </a:r>
            <a:r>
              <a:rPr lang="tr-TR" dirty="0" err="1"/>
              <a:t>pN</a:t>
            </a:r>
            <a:r>
              <a:rPr lang="tr-TR" dirty="0"/>
              <a:t> evrelerine ilişkin nicel bilgiler mevcut</a:t>
            </a:r>
          </a:p>
        </p:txBody>
      </p:sp>
    </p:spTree>
    <p:extLst>
      <p:ext uri="{BB962C8B-B14F-4D97-AF65-F5344CB8AC3E}">
        <p14:creationId xmlns:p14="http://schemas.microsoft.com/office/powerpoint/2010/main" val="37954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94" y="2451669"/>
            <a:ext cx="6489812" cy="3099250"/>
          </a:xfrm>
        </p:spPr>
      </p:pic>
    </p:spTree>
    <p:extLst>
      <p:ext uri="{BB962C8B-B14F-4D97-AF65-F5344CB8AC3E}">
        <p14:creationId xmlns:p14="http://schemas.microsoft.com/office/powerpoint/2010/main" val="17314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pN0 evre LS-SCLC hastalarında, PORT </a:t>
            </a:r>
            <a:r>
              <a:rPr lang="tr-TR" dirty="0" err="1"/>
              <a:t>OS'yi</a:t>
            </a:r>
            <a:r>
              <a:rPr lang="tr-TR" dirty="0"/>
              <a:t> olumsuz yönde etkileyerek mortalite riskinde %22'lik bir artışa yol açtığı görülmüş </a:t>
            </a:r>
          </a:p>
          <a:p>
            <a:r>
              <a:rPr lang="tr-TR" dirty="0"/>
              <a:t>pN1 evre LS-SCLC hastalarında, </a:t>
            </a:r>
            <a:r>
              <a:rPr lang="tr-TR" dirty="0" err="1"/>
              <a:t>PORT'un</a:t>
            </a:r>
            <a:r>
              <a:rPr lang="tr-TR" dirty="0"/>
              <a:t> ek olarak uygulanması, uygulanmamasına kıyasla önemli bir OS avantajı sağlamamış. </a:t>
            </a:r>
          </a:p>
          <a:p>
            <a:r>
              <a:rPr lang="tr-TR" dirty="0"/>
              <a:t>Bununla birlikte, pN1 kategorisinde heterojenlik mevcut olduğu için duyarlılık analizi yapılmış ve PORT uygulamasının </a:t>
            </a:r>
            <a:r>
              <a:rPr lang="tr-TR" dirty="0" err="1"/>
              <a:t>OS'de</a:t>
            </a:r>
            <a:r>
              <a:rPr lang="tr-TR" dirty="0"/>
              <a:t> artışa yol açmadığını gösterilmiş</a:t>
            </a:r>
          </a:p>
          <a:p>
            <a:r>
              <a:rPr lang="tr-TR" dirty="0"/>
              <a:t>Öte yandan, PORT alan pN2 evre LS-SCLC hastalarında </a:t>
            </a:r>
            <a:r>
              <a:rPr lang="tr-TR" dirty="0" err="1"/>
              <a:t>OS'de</a:t>
            </a:r>
            <a:r>
              <a:rPr lang="tr-TR" dirty="0"/>
              <a:t> anlamlı bir iyileşme bulunmuş ve bunun sonucunda mortalite riskinde %41'lik bir azalma saptanmış.</a:t>
            </a:r>
          </a:p>
        </p:txBody>
      </p:sp>
    </p:spTree>
    <p:extLst>
      <p:ext uri="{BB962C8B-B14F-4D97-AF65-F5344CB8AC3E}">
        <p14:creationId xmlns:p14="http://schemas.microsoft.com/office/powerpoint/2010/main" val="11502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94" y="2293874"/>
            <a:ext cx="6489812" cy="3414839"/>
          </a:xfrm>
        </p:spPr>
      </p:pic>
    </p:spTree>
    <p:extLst>
      <p:ext uri="{BB962C8B-B14F-4D97-AF65-F5344CB8AC3E}">
        <p14:creationId xmlns:p14="http://schemas.microsoft.com/office/powerpoint/2010/main" val="28801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Üç çalışmada </a:t>
            </a:r>
            <a:r>
              <a:rPr lang="tr-TR" dirty="0" err="1"/>
              <a:t>PORT'un</a:t>
            </a:r>
            <a:r>
              <a:rPr lang="tr-TR" dirty="0"/>
              <a:t> DFS üzerindeki etkisi de analiz edilmiş </a:t>
            </a:r>
          </a:p>
          <a:p>
            <a:r>
              <a:rPr lang="tr-TR" dirty="0"/>
              <a:t>Tüm LS-SCLC popülasyonunda, PORT ve gözlem kolunda bireyler arasında </a:t>
            </a:r>
            <a:r>
              <a:rPr lang="tr-TR" dirty="0" err="1"/>
              <a:t>DFS'de</a:t>
            </a:r>
            <a:r>
              <a:rPr lang="tr-TR" dirty="0"/>
              <a:t> anlamlı bir fark gözlenmemiş</a:t>
            </a:r>
          </a:p>
          <a:p>
            <a:r>
              <a:rPr lang="tr-TR" dirty="0"/>
              <a:t>Bu anlamlı iyileşme eksikliği, bu hasta popülasyonunda çok sayıda alt grubun varlığına bağlanabilir. Dahası, </a:t>
            </a:r>
            <a:r>
              <a:rPr lang="tr-TR" dirty="0" err="1"/>
              <a:t>PORT'tan</a:t>
            </a:r>
            <a:r>
              <a:rPr lang="tr-TR" dirty="0"/>
              <a:t> fayda görebilecek bireylerin belirli alt kümesi belirsizliğini korumaktadır.</a:t>
            </a:r>
          </a:p>
        </p:txBody>
      </p:sp>
    </p:spTree>
    <p:extLst>
      <p:ext uri="{BB962C8B-B14F-4D97-AF65-F5344CB8AC3E}">
        <p14:creationId xmlns:p14="http://schemas.microsoft.com/office/powerpoint/2010/main" val="32502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8" t="23089" r="36041" b="44089"/>
          <a:stretch/>
        </p:blipFill>
        <p:spPr>
          <a:xfrm>
            <a:off x="1036320" y="1690687"/>
            <a:ext cx="8662789" cy="35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Ocak 2003 ile Aralık 2015 arasında, tek kurumda yapılan </a:t>
            </a:r>
            <a:r>
              <a:rPr lang="tr-TR" dirty="0" err="1"/>
              <a:t>lobektomi</a:t>
            </a:r>
            <a:r>
              <a:rPr lang="tr-TR" dirty="0"/>
              <a:t> veya </a:t>
            </a:r>
            <a:r>
              <a:rPr lang="tr-TR" dirty="0" err="1"/>
              <a:t>pnömonektomi</a:t>
            </a:r>
            <a:r>
              <a:rPr lang="tr-TR" dirty="0"/>
              <a:t> artı mediastinal lenf nodu diseksiyonu veya sistematik örnekleme yapılan hastalar retrospektif olarak incelenmiş ve pIIIA-N2 </a:t>
            </a:r>
            <a:r>
              <a:rPr lang="tr-TR" dirty="0" err="1"/>
              <a:t>NSCLC'si</a:t>
            </a:r>
            <a:r>
              <a:rPr lang="tr-TR" dirty="0"/>
              <a:t> olan ve pozitif cerrahi sınırları olanlar çalışmaya dahil edildi. </a:t>
            </a:r>
          </a:p>
        </p:txBody>
      </p:sp>
    </p:spTree>
    <p:extLst>
      <p:ext uri="{BB962C8B-B14F-4D97-AF65-F5344CB8AC3E}">
        <p14:creationId xmlns:p14="http://schemas.microsoft.com/office/powerpoint/2010/main" val="12587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İncelenen pIIIA-N2 </a:t>
            </a:r>
            <a:r>
              <a:rPr lang="tr-TR" dirty="0" err="1"/>
              <a:t>NSCLC'li</a:t>
            </a:r>
            <a:r>
              <a:rPr lang="tr-TR" dirty="0"/>
              <a:t> 1547 hastanın tamamından 113 hastada, R1 rezeksiyonu olan 76 hasta ve R2 rezeksiyonu olan 37 hasta dahil olmak üzere pozitif cerrahi sınırlar vardı.</a:t>
            </a:r>
          </a:p>
          <a:p>
            <a:r>
              <a:rPr lang="tr-TR" dirty="0"/>
              <a:t>PORT grubunda medyan genel sağkalım (OS) 28,3 ay, PORT olmayan grupta ise 22,6 ay idi</a:t>
            </a:r>
          </a:p>
          <a:p>
            <a:r>
              <a:rPr lang="tr-TR" dirty="0"/>
              <a:t>Alt grup analizi, R1 rezeksiyonu olan hastalarda medyan </a:t>
            </a:r>
            <a:r>
              <a:rPr lang="tr-TR" dirty="0" err="1"/>
              <a:t>OS'nin</a:t>
            </a:r>
            <a:r>
              <a:rPr lang="tr-TR" dirty="0"/>
              <a:t> PORT grubunda 52,4 ay,  PORT olmayan grupta ise 22,6 ay saptanmış ancak istatistiksel anlamlı bulunmamış.</a:t>
            </a:r>
          </a:p>
          <a:p>
            <a:r>
              <a:rPr lang="tr-TR" dirty="0"/>
              <a:t>Buna karşın kemoterapiyle kombine </a:t>
            </a:r>
            <a:r>
              <a:rPr lang="tr-TR" dirty="0" err="1"/>
              <a:t>PORT'un</a:t>
            </a:r>
            <a:r>
              <a:rPr lang="tr-TR" dirty="0"/>
              <a:t> </a:t>
            </a:r>
            <a:r>
              <a:rPr lang="tr-TR" dirty="0" err="1"/>
              <a:t>OS'yi</a:t>
            </a:r>
            <a:r>
              <a:rPr lang="tr-TR" dirty="0"/>
              <a:t> anlamlı şekilde iyileştirebildiği gösterilmiş (medyan OS - 52,4 ay </a:t>
            </a:r>
            <a:r>
              <a:rPr lang="tr-TR" dirty="0" err="1"/>
              <a:t>vs</a:t>
            </a:r>
            <a:r>
              <a:rPr lang="tr-TR" dirty="0"/>
              <a:t> 17,2 ay). </a:t>
            </a:r>
          </a:p>
          <a:p>
            <a:r>
              <a:rPr lang="tr-TR" dirty="0"/>
              <a:t>R2 rezeksiyonu olan hastalarda PORT, </a:t>
            </a:r>
            <a:r>
              <a:rPr lang="tr-TR" dirty="0" err="1"/>
              <a:t>OS'de</a:t>
            </a:r>
            <a:r>
              <a:rPr lang="tr-TR" dirty="0"/>
              <a:t> anlamlı bir fark yaratmamış (17,6'ya karşı 63,8 ay, P = 0,529).</a:t>
            </a:r>
          </a:p>
          <a:p>
            <a:endParaRPr lang="tr-TR" dirty="0"/>
          </a:p>
          <a:p>
            <a:r>
              <a:rPr lang="tr-TR" b="1" dirty="0"/>
              <a:t>Sonuç olarak </a:t>
            </a:r>
            <a:r>
              <a:rPr lang="tr-TR" dirty="0"/>
              <a:t>Pozitif cerrahi sınırlara sahip pIIIA-N2 NSCLC hastalarında PORT, </a:t>
            </a:r>
            <a:r>
              <a:rPr lang="tr-TR" dirty="0" err="1"/>
              <a:t>OS'yi</a:t>
            </a:r>
            <a:r>
              <a:rPr lang="tr-TR" dirty="0"/>
              <a:t> iyileştirmediği; ancak kemoterapi ile birlikte R1 rezeksiyon uygulanan hastalarda OS iyileştiği görülmüş.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çalışmanın eklediği sonuç , PORT grubu, R1 rezeksiyonu olan hastalarda PORT olmayan grupla karşılaştırıldığında belirgin şekilde daha uzun medyan </a:t>
            </a:r>
            <a:r>
              <a:rPr lang="tr-TR" dirty="0" err="1"/>
              <a:t>OS'ye</a:t>
            </a:r>
            <a:r>
              <a:rPr lang="tr-TR" dirty="0"/>
              <a:t> sahipti, ancak istatistiksel olarak anlamlı değildi. R1 rezeksiyonu olan ve adjuvan KRT alan hastalarda OS, sadece cerrahi grubuna göre anlamlı şekilde daha uzundu.</a:t>
            </a:r>
          </a:p>
        </p:txBody>
      </p:sp>
    </p:spTree>
    <p:extLst>
      <p:ext uri="{BB962C8B-B14F-4D97-AF65-F5344CB8AC3E}">
        <p14:creationId xmlns:p14="http://schemas.microsoft.com/office/powerpoint/2010/main" val="2613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6D1B7E-F898-6555-4AC5-E9945F8D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A09BBA-AEA6-CB4C-AFF4-48154AFE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Dinlediğiniz için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24213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095E45-F3FD-4FA3-94BE-BBD41CF8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32608C-9518-11D9-AFFB-FAA422E0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Klinik evre 1-2 hastalık cerrahi sonrası N2 hastalık saptanması durumunda iki randomize çalışmada PORT kolunda lokal kontrol belirgin daha yüksek bulunurken genel sağkalım açısından iki grup arasında fark bulunamamış.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376EA4-354C-1280-60AF-0136F7D38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06" y="4101661"/>
            <a:ext cx="5251467" cy="20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13805B-7214-FA08-BA5A-E70114EF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D2C3BC-C0B6-751A-0780-A65134AD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3237705"/>
            <a:ext cx="4552950" cy="284321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High risk N2 hastalık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Ekstrakapsüler</a:t>
            </a:r>
            <a:r>
              <a:rPr lang="tr-TR" dirty="0"/>
              <a:t> uzanım,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Multi istasyon tutulumu,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Yetersiz lenf nodu örneklemesi)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KT </a:t>
            </a:r>
            <a:r>
              <a:rPr lang="tr-TR" dirty="0" err="1"/>
              <a:t>red</a:t>
            </a:r>
            <a:r>
              <a:rPr lang="tr-TR" dirty="0"/>
              <a:t> veya intolerans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A52F43-6F13-E319-935B-E7B263702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1" y="3429000"/>
            <a:ext cx="5901345" cy="23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D69B-7261-1DE2-1DED-6A5B25BC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SCLC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25E052F-8597-0672-2510-9B0A47219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89" y="1530350"/>
            <a:ext cx="9854222" cy="4351338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F122B11B-8C2A-CF07-55BE-665B7486E108}"/>
              </a:ext>
            </a:extLst>
          </p:cNvPr>
          <p:cNvSpPr/>
          <p:nvPr/>
        </p:nvSpPr>
        <p:spPr>
          <a:xfrm>
            <a:off x="7181850" y="2476500"/>
            <a:ext cx="2590800" cy="1133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DEC7C75-A935-0629-A81D-1B4A47C660A2}"/>
              </a:ext>
            </a:extLst>
          </p:cNvPr>
          <p:cNvSpPr/>
          <p:nvPr/>
        </p:nvSpPr>
        <p:spPr>
          <a:xfrm>
            <a:off x="5924550" y="3686175"/>
            <a:ext cx="3752850" cy="4381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1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05" t="22488" r="35702" b="50094"/>
          <a:stretch/>
        </p:blipFill>
        <p:spPr>
          <a:xfrm>
            <a:off x="635726" y="1266144"/>
            <a:ext cx="10518194" cy="36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Randomize</a:t>
            </a:r>
            <a:r>
              <a:rPr lang="tr-TR" dirty="0"/>
              <a:t> faz 3 </a:t>
            </a:r>
            <a:r>
              <a:rPr lang="tr-TR" dirty="0" err="1"/>
              <a:t>multicenter</a:t>
            </a:r>
            <a:r>
              <a:rPr lang="tr-TR" dirty="0"/>
              <a:t> çalışma</a:t>
            </a:r>
          </a:p>
          <a:p>
            <a:r>
              <a:rPr lang="tr-TR" dirty="0"/>
              <a:t>Toplam 456 hasta</a:t>
            </a:r>
          </a:p>
          <a:p>
            <a:r>
              <a:rPr lang="tr-TR" dirty="0"/>
              <a:t>Medyan takip 4.8 yıl </a:t>
            </a:r>
          </a:p>
          <a:p>
            <a:r>
              <a:rPr lang="tr-TR" dirty="0"/>
              <a:t>RT dozu – 54 </a:t>
            </a:r>
            <a:r>
              <a:rPr lang="tr-TR" dirty="0" err="1"/>
              <a:t>Gy</a:t>
            </a:r>
            <a:r>
              <a:rPr lang="tr-TR" dirty="0"/>
              <a:t> / 27-30 </a:t>
            </a:r>
            <a:r>
              <a:rPr lang="tr-TR" dirty="0" err="1"/>
              <a:t>fr</a:t>
            </a:r>
            <a:r>
              <a:rPr lang="tr-TR" dirty="0"/>
              <a:t> ( 3D-CRT) </a:t>
            </a:r>
          </a:p>
          <a:p>
            <a:r>
              <a:rPr lang="tr-TR" dirty="0"/>
              <a:t>Birincil sonlanım noktası – 3 yıllık hastalıksız sağ kalım</a:t>
            </a:r>
          </a:p>
          <a:p>
            <a:r>
              <a:rPr lang="tr-TR" dirty="0"/>
              <a:t>Hastaların hepsi adjuvan veya </a:t>
            </a:r>
            <a:r>
              <a:rPr lang="tr-TR" dirty="0" err="1"/>
              <a:t>neoadjuvan</a:t>
            </a:r>
            <a:r>
              <a:rPr lang="tr-TR" dirty="0"/>
              <a:t> KT almış</a:t>
            </a:r>
          </a:p>
        </p:txBody>
      </p:sp>
    </p:spTree>
    <p:extLst>
      <p:ext uri="{BB962C8B-B14F-4D97-AF65-F5344CB8AC3E}">
        <p14:creationId xmlns:p14="http://schemas.microsoft.com/office/powerpoint/2010/main" val="16981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46781"/>
              </p:ext>
            </p:extLst>
          </p:nvPr>
        </p:nvGraphicFramePr>
        <p:xfrm>
          <a:off x="1846217" y="3143794"/>
          <a:ext cx="7922622" cy="207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667">
                  <a:extLst>
                    <a:ext uri="{9D8B030D-6E8A-4147-A177-3AD203B41FA5}">
                      <a16:colId xmlns:a16="http://schemas.microsoft.com/office/drawing/2014/main" val="725072492"/>
                    </a:ext>
                  </a:extLst>
                </a:gridCol>
                <a:gridCol w="2744667">
                  <a:extLst>
                    <a:ext uri="{9D8B030D-6E8A-4147-A177-3AD203B41FA5}">
                      <a16:colId xmlns:a16="http://schemas.microsoft.com/office/drawing/2014/main" val="618522843"/>
                    </a:ext>
                  </a:extLst>
                </a:gridCol>
                <a:gridCol w="2433288">
                  <a:extLst>
                    <a:ext uri="{9D8B030D-6E8A-4147-A177-3AD203B41FA5}">
                      <a16:colId xmlns:a16="http://schemas.microsoft.com/office/drawing/2014/main" val="2856294149"/>
                    </a:ext>
                  </a:extLst>
                </a:gridCol>
              </a:tblGrid>
              <a:tr h="41510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NO-PORT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10566"/>
                  </a:ext>
                </a:extLst>
              </a:tr>
              <a:tr h="415109">
                <a:tc>
                  <a:txBody>
                    <a:bodyPr/>
                    <a:lstStyle/>
                    <a:p>
                      <a:r>
                        <a:rPr lang="tr-TR" dirty="0"/>
                        <a:t>Hasta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71941"/>
                  </a:ext>
                </a:extLst>
              </a:tr>
              <a:tr h="415109">
                <a:tc>
                  <a:txBody>
                    <a:bodyPr/>
                    <a:lstStyle/>
                    <a:p>
                      <a:r>
                        <a:rPr lang="tr-TR" dirty="0"/>
                        <a:t>3 yıllık 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01618"/>
                  </a:ext>
                </a:extLst>
              </a:tr>
              <a:tr h="415109">
                <a:tc>
                  <a:txBody>
                    <a:bodyPr/>
                    <a:lstStyle/>
                    <a:p>
                      <a:r>
                        <a:rPr lang="tr-TR" dirty="0"/>
                        <a:t>Medyan</a:t>
                      </a:r>
                      <a:r>
                        <a:rPr lang="tr-TR" baseline="0" dirty="0"/>
                        <a:t> DFS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30,5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22,8 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45970"/>
                  </a:ext>
                </a:extLst>
              </a:tr>
              <a:tr h="415109">
                <a:tc>
                  <a:txBody>
                    <a:bodyPr/>
                    <a:lstStyle/>
                    <a:p>
                      <a:r>
                        <a:rPr lang="tr-TR" dirty="0"/>
                        <a:t>DFS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%44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2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0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74" t="31094" r="31650" b="31481"/>
          <a:stretch/>
        </p:blipFill>
        <p:spPr>
          <a:xfrm>
            <a:off x="1245325" y="1297576"/>
            <a:ext cx="7823381" cy="44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835</Words>
  <Application>Microsoft Office PowerPoint</Application>
  <PresentationFormat>Geniş ekran</PresentationFormat>
  <Paragraphs>82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Aptos Display</vt:lpstr>
      <vt:lpstr>Arial</vt:lpstr>
      <vt:lpstr>Calibri</vt:lpstr>
      <vt:lpstr>Calibri Light</vt:lpstr>
      <vt:lpstr>Wingdings</vt:lpstr>
      <vt:lpstr>Office Teması</vt:lpstr>
      <vt:lpstr>AKCİĞER KANSERİNDE POSTOPERATİF RADYOTERAPİNİN(PORT) YERİ  VE  GÜNCEL ÇALIŞMALAR</vt:lpstr>
      <vt:lpstr>PowerPoint Sunusu</vt:lpstr>
      <vt:lpstr>PowerPoint Sunusu</vt:lpstr>
      <vt:lpstr>PowerPoint Sunusu</vt:lpstr>
      <vt:lpstr>SCLC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STATION1099</dc:creator>
  <cp:lastModifiedBy>STATION651</cp:lastModifiedBy>
  <cp:revision>16</cp:revision>
  <dcterms:created xsi:type="dcterms:W3CDTF">2024-11-22T14:52:34Z</dcterms:created>
  <dcterms:modified xsi:type="dcterms:W3CDTF">2024-11-27T11:22:13Z</dcterms:modified>
</cp:coreProperties>
</file>