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8" r:id="rId4"/>
    <p:sldId id="258" r:id="rId5"/>
    <p:sldId id="259" r:id="rId6"/>
    <p:sldId id="279" r:id="rId7"/>
    <p:sldId id="260" r:id="rId8"/>
    <p:sldId id="261" r:id="rId9"/>
    <p:sldId id="262" r:id="rId10"/>
    <p:sldId id="263" r:id="rId11"/>
    <p:sldId id="266" r:id="rId12"/>
    <p:sldId id="267" r:id="rId13"/>
    <p:sldId id="268" r:id="rId14"/>
    <p:sldId id="269" r:id="rId15"/>
    <p:sldId id="270" r:id="rId16"/>
    <p:sldId id="272" r:id="rId17"/>
    <p:sldId id="277" r:id="rId18"/>
    <p:sldId id="280" r:id="rId19"/>
    <p:sldId id="281" r:id="rId20"/>
    <p:sldId id="282" r:id="rId21"/>
    <p:sldId id="283" r:id="rId22"/>
    <p:sldId id="287" r:id="rId23"/>
    <p:sldId id="288" r:id="rId24"/>
    <p:sldId id="289" r:id="rId25"/>
    <p:sldId id="290" r:id="rId26"/>
    <p:sldId id="284" r:id="rId27"/>
    <p:sldId id="285" r:id="rId28"/>
    <p:sldId id="286" r:id="rId29"/>
    <p:sldId id="291" r:id="rId30"/>
    <p:sldId id="292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7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344B4F2-444D-A9B9-FB52-282920EA78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9000" y="1964267"/>
            <a:ext cx="10271125" cy="2421464"/>
          </a:xfrm>
        </p:spPr>
        <p:txBody>
          <a:bodyPr/>
          <a:lstStyle/>
          <a:p>
            <a:pPr algn="ctr"/>
            <a:r>
              <a:rPr lang="tr-TR" dirty="0"/>
              <a:t>MALİGN PLEVRAL MEZOTELYOMADA RADYOTERAPİNİN YERİ 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3B1D07C9-5E19-8D18-CDAD-1CB5B056F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7137" y="4504266"/>
            <a:ext cx="7197726" cy="1405467"/>
          </a:xfrm>
        </p:spPr>
        <p:txBody>
          <a:bodyPr/>
          <a:lstStyle/>
          <a:p>
            <a:pPr algn="ctr"/>
            <a:r>
              <a:rPr lang="tr-TR" dirty="0"/>
              <a:t>DR.MELEK YAKAR</a:t>
            </a:r>
          </a:p>
          <a:p>
            <a:pPr algn="ctr"/>
            <a:r>
              <a:rPr lang="tr-TR" dirty="0"/>
              <a:t>ESOGÜTF</a:t>
            </a:r>
          </a:p>
          <a:p>
            <a:pPr algn="ctr"/>
            <a:r>
              <a:rPr lang="tr-TR" dirty="0"/>
              <a:t>RADYASYON ONKOLOJİSİ AD</a:t>
            </a:r>
          </a:p>
        </p:txBody>
      </p:sp>
    </p:spTree>
    <p:extLst>
      <p:ext uri="{BB962C8B-B14F-4D97-AF65-F5344CB8AC3E}">
        <p14:creationId xmlns:p14="http://schemas.microsoft.com/office/powerpoint/2010/main" val="2070790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B2F417-1C9B-4845-BF89-0AC6DD746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SKAR PROFİLAKSİSİ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2001C5C-9E1A-3DDF-A40C-1FA494608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1334" y="1720310"/>
            <a:ext cx="4052359" cy="3649133"/>
          </a:xfrm>
        </p:spPr>
        <p:txBody>
          <a:bodyPr/>
          <a:lstStyle/>
          <a:p>
            <a:r>
              <a:rPr lang="tr-TR" dirty="0"/>
              <a:t>2019, 54 merkez, faz III randomize çalışma</a:t>
            </a:r>
          </a:p>
          <a:p>
            <a:r>
              <a:rPr lang="tr-TR" dirty="0"/>
              <a:t>186 profilaktik RT , 189  RT(-)</a:t>
            </a:r>
          </a:p>
          <a:p>
            <a:r>
              <a:rPr lang="tr-TR" dirty="0"/>
              <a:t>İşlem sonrası 42 gün içinde 21 </a:t>
            </a:r>
            <a:r>
              <a:rPr lang="tr-TR" dirty="0" err="1"/>
              <a:t>Gy</a:t>
            </a:r>
            <a:r>
              <a:rPr lang="tr-TR" dirty="0"/>
              <a:t>/3 </a:t>
            </a:r>
            <a:r>
              <a:rPr lang="tr-TR" dirty="0" err="1"/>
              <a:t>fr</a:t>
            </a:r>
            <a:r>
              <a:rPr lang="tr-TR" dirty="0"/>
              <a:t> </a:t>
            </a:r>
          </a:p>
          <a:p>
            <a:r>
              <a:rPr lang="tr-TR" dirty="0"/>
              <a:t>İki kol arasında 6 ay içinde göğüs duvarı metastazı açısından fark yok 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0000"/>
                </a:solidFill>
                <a:latin typeface="AdvOTb03e4648.B"/>
              </a:rPr>
              <a:t>CONCLUSION</a:t>
            </a:r>
            <a:r>
              <a:rPr lang="tr-TR" sz="1800" b="0" i="0" u="none" strike="noStrike" baseline="0" dirty="0">
                <a:solidFill>
                  <a:srgbClr val="FF0000"/>
                </a:solidFill>
                <a:latin typeface="AdvOTb03e4648.B"/>
              </a:rPr>
              <a:t>: </a:t>
            </a:r>
            <a:r>
              <a:rPr lang="en-US" sz="1800" b="0" i="0" u="none" strike="noStrike" baseline="0" dirty="0">
                <a:solidFill>
                  <a:srgbClr val="FF0000"/>
                </a:solidFill>
                <a:latin typeface="AdvOTd710a12c"/>
              </a:rPr>
              <a:t>There is no role for the routine use of prophylactic irradiation to chest wall procedure sites in</a:t>
            </a:r>
            <a:r>
              <a:rPr lang="tr-TR" sz="1800" b="0" i="0" u="none" strike="noStrike" baseline="0" dirty="0" err="1">
                <a:solidFill>
                  <a:srgbClr val="FF0000"/>
                </a:solidFill>
                <a:latin typeface="AdvOTd710a12c"/>
              </a:rPr>
              <a:t>patients</a:t>
            </a:r>
            <a:r>
              <a:rPr lang="tr-TR" sz="1800" b="0" i="0" u="none" strike="noStrike" baseline="0" dirty="0">
                <a:solidFill>
                  <a:srgbClr val="FF0000"/>
                </a:solidFill>
                <a:latin typeface="AdvOTd710a12c"/>
              </a:rPr>
              <a:t> </a:t>
            </a:r>
            <a:r>
              <a:rPr lang="tr-TR" sz="1800" b="0" i="0" u="none" strike="noStrike" baseline="0" dirty="0" err="1">
                <a:solidFill>
                  <a:srgbClr val="FF0000"/>
                </a:solidFill>
                <a:latin typeface="AdvOTd710a12c"/>
              </a:rPr>
              <a:t>with</a:t>
            </a:r>
            <a:r>
              <a:rPr lang="tr-TR" sz="1800" b="0" i="0" u="none" strike="noStrike" baseline="0" dirty="0">
                <a:solidFill>
                  <a:srgbClr val="FF0000"/>
                </a:solidFill>
                <a:latin typeface="AdvOTd710a12c"/>
              </a:rPr>
              <a:t> MPM.</a:t>
            </a:r>
            <a:r>
              <a:rPr lang="tr-TR" dirty="0">
                <a:solidFill>
                  <a:srgbClr val="FF0000"/>
                </a:solidFill>
              </a:rPr>
              <a:t> </a:t>
            </a: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8699A2A-C3BE-AA1A-CB57-658D723E4F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86" t="20741" r="18195" b="50000"/>
          <a:stretch/>
        </p:blipFill>
        <p:spPr>
          <a:xfrm>
            <a:off x="237068" y="1720310"/>
            <a:ext cx="5325533" cy="155629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D1B2B008-F0BB-318D-E1D6-C1E05646B3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473" t="27778" r="47569" b="16049"/>
          <a:stretch/>
        </p:blipFill>
        <p:spPr>
          <a:xfrm>
            <a:off x="237068" y="3429000"/>
            <a:ext cx="2979671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01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5054A7A-A154-13BC-AC85-2033D59D7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68" y="71965"/>
            <a:ext cx="10131425" cy="1456267"/>
          </a:xfrm>
        </p:spPr>
        <p:txBody>
          <a:bodyPr/>
          <a:lstStyle/>
          <a:p>
            <a:r>
              <a:rPr lang="tr-TR" dirty="0"/>
              <a:t>ADJUVAN </a:t>
            </a:r>
            <a:r>
              <a:rPr lang="tr-TR" dirty="0" err="1"/>
              <a:t>rt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DCA22DA-5D5E-C50A-8AC4-EB30C3100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2333" y="609601"/>
            <a:ext cx="6976534" cy="5181600"/>
          </a:xfrm>
        </p:spPr>
        <p:txBody>
          <a:bodyPr>
            <a:normAutofit/>
          </a:bodyPr>
          <a:lstStyle/>
          <a:p>
            <a:r>
              <a:rPr lang="tr-TR" dirty="0"/>
              <a:t>Çok merkezli (14 merkez) randomize faz II çalışma</a:t>
            </a:r>
          </a:p>
          <a:p>
            <a:r>
              <a:rPr lang="tr-TR" dirty="0"/>
              <a:t>SAKK 17/04</a:t>
            </a:r>
          </a:p>
          <a:p>
            <a:r>
              <a:rPr lang="tr-TR" dirty="0"/>
              <a:t>T1-3N0-2M0</a:t>
            </a:r>
          </a:p>
          <a:p>
            <a:r>
              <a:rPr lang="tr-TR" dirty="0"/>
              <a:t>3 kür </a:t>
            </a:r>
            <a:r>
              <a:rPr lang="tr-TR" dirty="0" err="1"/>
              <a:t>neoadj</a:t>
            </a:r>
            <a:r>
              <a:rPr lang="tr-TR" dirty="0"/>
              <a:t> KT sonrası EPP sonrası (R0-R1) 2 kola randomizasyon  </a:t>
            </a:r>
            <a:r>
              <a:rPr lang="tr-TR" dirty="0">
                <a:sym typeface="Wingdings" panose="05000000000000000000" pitchFamily="2" charset="2"/>
              </a:rPr>
              <a:t> RT+/-</a:t>
            </a:r>
          </a:p>
          <a:p>
            <a:r>
              <a:rPr lang="tr-TR" dirty="0">
                <a:sym typeface="Wingdings" panose="05000000000000000000" pitchFamily="2" charset="2"/>
              </a:rPr>
              <a:t>Medyan 54.2 ay takip</a:t>
            </a:r>
          </a:p>
          <a:p>
            <a:r>
              <a:rPr lang="tr-TR" dirty="0">
                <a:sym typeface="Wingdings" panose="05000000000000000000" pitchFamily="2" charset="2"/>
              </a:rPr>
              <a:t>151 hasta  113 EPP +,  96’sında R0-R1 rezeksiyon  54 hasta randomizasyona dahil olmuş  27 RT yok , 27 RT var (25’i RT tamamlayabilmiş)</a:t>
            </a:r>
          </a:p>
          <a:p>
            <a:r>
              <a:rPr lang="tr-TR" dirty="0">
                <a:sym typeface="Wingdings" panose="05000000000000000000" pitchFamily="2" charset="2"/>
              </a:rPr>
              <a:t>Medyan RT doz -  55.9 </a:t>
            </a:r>
            <a:r>
              <a:rPr lang="tr-TR" dirty="0" err="1">
                <a:sym typeface="Wingdings" panose="05000000000000000000" pitchFamily="2" charset="2"/>
              </a:rPr>
              <a:t>Gy</a:t>
            </a:r>
            <a:endParaRPr lang="tr-TR" dirty="0">
              <a:sym typeface="Wingdings" panose="05000000000000000000" pitchFamily="2" charset="2"/>
            </a:endParaRPr>
          </a:p>
          <a:p>
            <a:r>
              <a:rPr lang="tr-TR" dirty="0">
                <a:sym typeface="Wingdings" panose="05000000000000000000" pitchFamily="2" charset="2"/>
              </a:rPr>
              <a:t>Medyan </a:t>
            </a:r>
            <a:r>
              <a:rPr lang="tr-TR" dirty="0" err="1">
                <a:sym typeface="Wingdings" panose="05000000000000000000" pitchFamily="2" charset="2"/>
              </a:rPr>
              <a:t>lokorejyonel</a:t>
            </a:r>
            <a:r>
              <a:rPr lang="tr-TR" dirty="0">
                <a:sym typeface="Wingdings" panose="05000000000000000000" pitchFamily="2" charset="2"/>
              </a:rPr>
              <a:t> relapsız </a:t>
            </a:r>
            <a:r>
              <a:rPr lang="tr-TR" dirty="0" err="1">
                <a:sym typeface="Wingdings" panose="05000000000000000000" pitchFamily="2" charset="2"/>
              </a:rPr>
              <a:t>sağkalm</a:t>
            </a:r>
            <a:r>
              <a:rPr lang="tr-TR" dirty="0">
                <a:sym typeface="Wingdings" panose="05000000000000000000" pitchFamily="2" charset="2"/>
              </a:rPr>
              <a:t>  RT + </a:t>
            </a:r>
            <a:r>
              <a:rPr lang="tr-TR" dirty="0" err="1">
                <a:sym typeface="Wingdings" panose="05000000000000000000" pitchFamily="2" charset="2"/>
              </a:rPr>
              <a:t>vs</a:t>
            </a:r>
            <a:r>
              <a:rPr lang="tr-TR" dirty="0">
                <a:sym typeface="Wingdings" panose="05000000000000000000" pitchFamily="2" charset="2"/>
              </a:rPr>
              <a:t> RT- 9.4 </a:t>
            </a:r>
            <a:r>
              <a:rPr lang="tr-TR" dirty="0" err="1">
                <a:sym typeface="Wingdings" panose="05000000000000000000" pitchFamily="2" charset="2"/>
              </a:rPr>
              <a:t>vs</a:t>
            </a:r>
            <a:r>
              <a:rPr lang="tr-TR" dirty="0">
                <a:sym typeface="Wingdings" panose="05000000000000000000" pitchFamily="2" charset="2"/>
              </a:rPr>
              <a:t> 7.6 ay  </a:t>
            </a:r>
          </a:p>
          <a:p>
            <a:r>
              <a:rPr lang="tr-TR" dirty="0">
                <a:sym typeface="Wingdings" panose="05000000000000000000" pitchFamily="2" charset="2"/>
              </a:rPr>
              <a:t>RT kolunda 1 hasta RP nedeniyle </a:t>
            </a:r>
            <a:r>
              <a:rPr lang="tr-TR" dirty="0" err="1">
                <a:sym typeface="Wingdings" panose="05000000000000000000" pitchFamily="2" charset="2"/>
              </a:rPr>
              <a:t>ex</a:t>
            </a:r>
            <a:endParaRPr lang="tr-TR" dirty="0">
              <a:sym typeface="Wingdings" panose="05000000000000000000" pitchFamily="2" charset="2"/>
            </a:endParaRPr>
          </a:p>
          <a:p>
            <a:r>
              <a:rPr lang="tr-TR" dirty="0" err="1">
                <a:sym typeface="Wingdings" panose="05000000000000000000" pitchFamily="2" charset="2"/>
              </a:rPr>
              <a:t>Neoadj</a:t>
            </a:r>
            <a:r>
              <a:rPr lang="tr-TR" dirty="0">
                <a:sym typeface="Wingdings" panose="05000000000000000000" pitchFamily="2" charset="2"/>
              </a:rPr>
              <a:t> KT sonrası EPP vakalarında rutin </a:t>
            </a:r>
            <a:r>
              <a:rPr lang="tr-TR" dirty="0" err="1">
                <a:sym typeface="Wingdings" panose="05000000000000000000" pitchFamily="2" charset="2"/>
              </a:rPr>
              <a:t>hemitorasik</a:t>
            </a:r>
            <a:r>
              <a:rPr lang="tr-TR" dirty="0">
                <a:sym typeface="Wingdings" panose="05000000000000000000" pitchFamily="2" charset="2"/>
              </a:rPr>
              <a:t> RT önerilmiyor . 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2A291DC-BB8D-C460-AA1E-F391AAE92F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58" t="36790" r="9792" b="19136"/>
          <a:stretch/>
        </p:blipFill>
        <p:spPr>
          <a:xfrm>
            <a:off x="93133" y="1303009"/>
            <a:ext cx="4318853" cy="127846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5AED6A6-BC79-1717-64F2-8B094F225F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50" t="25308" r="44097" b="15556"/>
          <a:stretch/>
        </p:blipFill>
        <p:spPr>
          <a:xfrm>
            <a:off x="93133" y="2638400"/>
            <a:ext cx="3505200" cy="234824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F2F30B10-B630-3C03-2F1C-B102607F84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180" t="21852" r="48750" b="39630"/>
          <a:stretch/>
        </p:blipFill>
        <p:spPr>
          <a:xfrm>
            <a:off x="3107569" y="4479723"/>
            <a:ext cx="2269618" cy="245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25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5054A7A-A154-13BC-AC85-2033D59D7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733"/>
            <a:ext cx="10131425" cy="1456267"/>
          </a:xfrm>
        </p:spPr>
        <p:txBody>
          <a:bodyPr/>
          <a:lstStyle/>
          <a:p>
            <a:r>
              <a:rPr lang="tr-TR" dirty="0"/>
              <a:t>ADJUVAN </a:t>
            </a:r>
            <a:r>
              <a:rPr lang="tr-TR" dirty="0" err="1"/>
              <a:t>rt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DCA22DA-5D5E-C50A-8AC4-EB30C3100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5504" y="702734"/>
            <a:ext cx="6437207" cy="3453467"/>
          </a:xfrm>
        </p:spPr>
        <p:txBody>
          <a:bodyPr>
            <a:normAutofit fontScale="92500" lnSpcReduction="20000"/>
          </a:bodyPr>
          <a:lstStyle/>
          <a:p>
            <a:r>
              <a:rPr lang="tr-TR" dirty="0"/>
              <a:t>Prospektif, tek merkezli, randomizasyon yok </a:t>
            </a:r>
          </a:p>
          <a:p>
            <a:r>
              <a:rPr lang="tr-TR" dirty="0"/>
              <a:t>Radikal </a:t>
            </a:r>
            <a:r>
              <a:rPr lang="tr-TR" dirty="0" err="1"/>
              <a:t>pleurektomi</a:t>
            </a:r>
            <a:r>
              <a:rPr lang="tr-TR" dirty="0"/>
              <a:t> + 4 kür KT + 4-6 hafta RT</a:t>
            </a:r>
          </a:p>
          <a:p>
            <a:pPr marL="0" indent="0">
              <a:buNone/>
            </a:pPr>
            <a:r>
              <a:rPr lang="tr-TR" dirty="0"/>
              <a:t>(29 hasta 21 </a:t>
            </a:r>
            <a:r>
              <a:rPr lang="tr-TR" dirty="0" err="1"/>
              <a:t>Gy</a:t>
            </a:r>
            <a:r>
              <a:rPr lang="tr-TR" dirty="0"/>
              <a:t>/3 </a:t>
            </a:r>
            <a:r>
              <a:rPr lang="tr-TR" dirty="0" err="1"/>
              <a:t>fr</a:t>
            </a:r>
            <a:r>
              <a:rPr lang="tr-TR" dirty="0"/>
              <a:t> </a:t>
            </a:r>
            <a:r>
              <a:rPr lang="tr-TR" dirty="0" err="1"/>
              <a:t>skar</a:t>
            </a:r>
            <a:r>
              <a:rPr lang="tr-TR" dirty="0"/>
              <a:t> profilaksisi, 5 hasta 45 </a:t>
            </a:r>
            <a:r>
              <a:rPr lang="tr-TR" dirty="0" err="1"/>
              <a:t>Gy</a:t>
            </a:r>
            <a:r>
              <a:rPr lang="tr-TR" dirty="0"/>
              <a:t> sonrası 50.5 </a:t>
            </a:r>
            <a:r>
              <a:rPr lang="tr-TR" dirty="0" err="1"/>
              <a:t>Gy</a:t>
            </a:r>
            <a:r>
              <a:rPr lang="tr-TR" dirty="0"/>
              <a:t> </a:t>
            </a:r>
            <a:r>
              <a:rPr lang="tr-TR" dirty="0" err="1"/>
              <a:t>boost</a:t>
            </a:r>
            <a:r>
              <a:rPr lang="tr-TR" dirty="0"/>
              <a:t> )</a:t>
            </a:r>
          </a:p>
          <a:p>
            <a:r>
              <a:rPr lang="tr-TR" dirty="0"/>
              <a:t>%51 R0-R1 rezeksiyon </a:t>
            </a:r>
          </a:p>
          <a:p>
            <a:r>
              <a:rPr lang="tr-TR" dirty="0"/>
              <a:t>35 hastadan 33 hasta </a:t>
            </a:r>
            <a:r>
              <a:rPr lang="tr-TR" dirty="0" err="1"/>
              <a:t>trimodal</a:t>
            </a:r>
            <a:r>
              <a:rPr lang="tr-TR" dirty="0"/>
              <a:t> tedaviyi tamamlayabilmiş.</a:t>
            </a:r>
          </a:p>
          <a:p>
            <a:r>
              <a:rPr lang="tr-TR" dirty="0"/>
              <a:t>Cerrahiye bağlı mortalite  %2.9, </a:t>
            </a:r>
            <a:r>
              <a:rPr lang="tr-TR" dirty="0" err="1"/>
              <a:t>trimodal</a:t>
            </a:r>
            <a:r>
              <a:rPr lang="tr-TR" dirty="0"/>
              <a:t> tedaviye bağlı mortalite %5.8. Cerrahiye bağlı morbidite %20</a:t>
            </a:r>
          </a:p>
          <a:p>
            <a:r>
              <a:rPr lang="tr-TR" dirty="0"/>
              <a:t>Medyan 21.7 ay takip, medyan GS 30 ay </a:t>
            </a:r>
          </a:p>
          <a:p>
            <a:r>
              <a:rPr lang="tr-TR" dirty="0"/>
              <a:t>Daha az </a:t>
            </a:r>
            <a:r>
              <a:rPr lang="tr-TR" dirty="0" err="1"/>
              <a:t>morbid</a:t>
            </a:r>
            <a:r>
              <a:rPr lang="tr-TR" dirty="0"/>
              <a:t> </a:t>
            </a:r>
            <a:r>
              <a:rPr lang="tr-TR" dirty="0" err="1"/>
              <a:t>sitoredüktif</a:t>
            </a:r>
            <a:r>
              <a:rPr lang="tr-TR" dirty="0"/>
              <a:t> cerrahiler ile </a:t>
            </a:r>
            <a:r>
              <a:rPr lang="tr-TR" dirty="0" err="1"/>
              <a:t>trimodal</a:t>
            </a:r>
            <a:r>
              <a:rPr lang="tr-TR" dirty="0"/>
              <a:t> tedavi önerilmekte</a:t>
            </a: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24A6BF5-7271-2445-3DAB-C41726BE6A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51" t="20865" r="9792" b="13210"/>
          <a:stretch/>
        </p:blipFill>
        <p:spPr>
          <a:xfrm>
            <a:off x="0" y="1067414"/>
            <a:ext cx="4721226" cy="214930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F761823D-5033-D59F-CA9B-7D12BC49A1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514" t="18519" r="10486" b="15555"/>
          <a:stretch/>
        </p:blipFill>
        <p:spPr>
          <a:xfrm>
            <a:off x="101600" y="3335867"/>
            <a:ext cx="3105079" cy="2878667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989DD2F8-9624-C0C3-4945-9AF55B5267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000" t="34199" r="7084" b="18518"/>
          <a:stretch/>
        </p:blipFill>
        <p:spPr>
          <a:xfrm>
            <a:off x="5235504" y="4156201"/>
            <a:ext cx="4250267" cy="263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89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4E42D07-022B-FE71-9B53-E04C7470A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ADJUVAN RT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A685B5-6AC9-8662-2A78-D0A428739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0994" y="423333"/>
            <a:ext cx="4966759" cy="3649133"/>
          </a:xfrm>
        </p:spPr>
        <p:txBody>
          <a:bodyPr>
            <a:normAutofit lnSpcReduction="10000"/>
          </a:bodyPr>
          <a:lstStyle/>
          <a:p>
            <a:r>
              <a:rPr lang="tr-TR" dirty="0"/>
              <a:t>Faz II prospektif, tek merkez</a:t>
            </a:r>
          </a:p>
          <a:p>
            <a:r>
              <a:rPr lang="tr-TR" dirty="0"/>
              <a:t>EPP veya P/D  </a:t>
            </a:r>
            <a:r>
              <a:rPr lang="tr-TR" dirty="0">
                <a:sym typeface="Wingdings" panose="05000000000000000000" pitchFamily="2" charset="2"/>
              </a:rPr>
              <a:t> </a:t>
            </a:r>
            <a:r>
              <a:rPr lang="tr-TR" dirty="0"/>
              <a:t>  R0-R1 rezeksiyon sonrası 54 </a:t>
            </a:r>
            <a:r>
              <a:rPr lang="tr-TR" dirty="0" err="1"/>
              <a:t>Gy</a:t>
            </a:r>
            <a:r>
              <a:rPr lang="tr-TR" dirty="0"/>
              <a:t> </a:t>
            </a:r>
            <a:r>
              <a:rPr lang="tr-TR" dirty="0" err="1"/>
              <a:t>hemitorasik</a:t>
            </a:r>
            <a:r>
              <a:rPr lang="tr-TR" dirty="0"/>
              <a:t> RT</a:t>
            </a:r>
          </a:p>
          <a:p>
            <a:r>
              <a:rPr lang="tr-TR" dirty="0"/>
              <a:t>88 hasta -- &gt; 57 hasta çalışmaya dahil olmuş  </a:t>
            </a:r>
            <a:r>
              <a:rPr lang="tr-TR" dirty="0">
                <a:sym typeface="Wingdings" panose="05000000000000000000" pitchFamily="2" charset="2"/>
              </a:rPr>
              <a:t> 54 EPP, 3 P/D</a:t>
            </a:r>
          </a:p>
          <a:p>
            <a:r>
              <a:rPr lang="tr-TR" dirty="0">
                <a:sym typeface="Wingdings" panose="05000000000000000000" pitchFamily="2" charset="2"/>
              </a:rPr>
              <a:t>Evre I-II hastalıkta medyan GS  33.8 ay iken, evre III-IV hastalıkta 10 ay  </a:t>
            </a:r>
          </a:p>
          <a:p>
            <a:r>
              <a:rPr lang="tr-TR" dirty="0">
                <a:sym typeface="Wingdings" panose="05000000000000000000" pitchFamily="2" charset="2"/>
              </a:rPr>
              <a:t>EPP sonrası RT alan grupta 2 hastada </a:t>
            </a:r>
            <a:r>
              <a:rPr lang="tr-TR" dirty="0" err="1">
                <a:sym typeface="Wingdings" panose="05000000000000000000" pitchFamily="2" charset="2"/>
              </a:rPr>
              <a:t>lokorejyonel</a:t>
            </a:r>
            <a:r>
              <a:rPr lang="tr-TR" dirty="0">
                <a:sym typeface="Wingdings" panose="05000000000000000000" pitchFamily="2" charset="2"/>
              </a:rPr>
              <a:t> nüks, 5 hastada </a:t>
            </a:r>
            <a:r>
              <a:rPr lang="tr-TR" dirty="0" err="1">
                <a:sym typeface="Wingdings" panose="05000000000000000000" pitchFamily="2" charset="2"/>
              </a:rPr>
              <a:t>lokorejyonel</a:t>
            </a:r>
            <a:r>
              <a:rPr lang="tr-TR" dirty="0">
                <a:sym typeface="Wingdings" panose="05000000000000000000" pitchFamily="2" charset="2"/>
              </a:rPr>
              <a:t> + uzak met, 30 hastada sadece uzak met</a:t>
            </a:r>
          </a:p>
          <a:p>
            <a:r>
              <a:rPr lang="tr-TR" dirty="0">
                <a:sym typeface="Wingdings" panose="05000000000000000000" pitchFamily="2" charset="2"/>
              </a:rPr>
              <a:t>KT bilgisi sınırlı?? </a:t>
            </a: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4FC588A-C59E-BE6D-CF37-3AE5F3F5C7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276" t="27408" r="8889" b="51358"/>
          <a:stretch/>
        </p:blipFill>
        <p:spPr>
          <a:xfrm>
            <a:off x="180975" y="1745184"/>
            <a:ext cx="5051425" cy="75576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3F9AA2C-DBB0-B359-517D-9EDA2A011D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806" t="26667" r="13333" b="22716"/>
          <a:stretch/>
        </p:blipFill>
        <p:spPr>
          <a:xfrm>
            <a:off x="64559" y="2785534"/>
            <a:ext cx="5740401" cy="2183269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E0A1DD40-D9E4-14F0-D2EB-77A486CE6E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305" t="28642" r="11276" b="13580"/>
          <a:stretch/>
        </p:blipFill>
        <p:spPr>
          <a:xfrm>
            <a:off x="8097306" y="3429000"/>
            <a:ext cx="4030135" cy="332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22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4E42D07-022B-FE71-9B53-E04C7470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5467"/>
            <a:ext cx="10131425" cy="1456267"/>
          </a:xfrm>
        </p:spPr>
        <p:txBody>
          <a:bodyPr/>
          <a:lstStyle/>
          <a:p>
            <a:r>
              <a:rPr lang="tr-TR" dirty="0"/>
              <a:t>ADJUVAN RT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A685B5-6AC9-8662-2A78-D0A428739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4174" y="1024467"/>
            <a:ext cx="5059893" cy="3649133"/>
          </a:xfrm>
        </p:spPr>
        <p:txBody>
          <a:bodyPr/>
          <a:lstStyle/>
          <a:p>
            <a:r>
              <a:rPr lang="tr-TR" dirty="0"/>
              <a:t>2 merkezli faz II çalışma, randomizasyon yok </a:t>
            </a:r>
          </a:p>
          <a:p>
            <a:r>
              <a:rPr lang="tr-TR" dirty="0"/>
              <a:t>P/D ve KT alan hastalara RT( 50.4 </a:t>
            </a:r>
            <a:r>
              <a:rPr lang="tr-TR" dirty="0" err="1"/>
              <a:t>Gy</a:t>
            </a:r>
            <a:r>
              <a:rPr lang="tr-TR" dirty="0"/>
              <a:t>/28 </a:t>
            </a:r>
            <a:r>
              <a:rPr lang="tr-TR" dirty="0" err="1"/>
              <a:t>fr</a:t>
            </a:r>
            <a:r>
              <a:rPr lang="tr-TR" dirty="0"/>
              <a:t>) eklenmiş</a:t>
            </a:r>
          </a:p>
          <a:p>
            <a:r>
              <a:rPr lang="tr-TR" dirty="0"/>
              <a:t>45 hasta ile </a:t>
            </a:r>
            <a:r>
              <a:rPr lang="tr-TR" dirty="0" err="1"/>
              <a:t>başlanmş</a:t>
            </a:r>
            <a:r>
              <a:rPr lang="tr-TR" dirty="0"/>
              <a:t> ancak  27 hasta </a:t>
            </a:r>
            <a:r>
              <a:rPr lang="tr-TR" dirty="0" err="1"/>
              <a:t>trimodal</a:t>
            </a:r>
            <a:r>
              <a:rPr lang="tr-TR" dirty="0"/>
              <a:t> tedaviyi tamamlayabilmiş.</a:t>
            </a:r>
          </a:p>
          <a:p>
            <a:r>
              <a:rPr lang="tr-TR" dirty="0"/>
              <a:t>Medyan 21.6 ay takip</a:t>
            </a:r>
            <a:r>
              <a:rPr lang="tr-TR" dirty="0">
                <a:sym typeface="Wingdings" panose="05000000000000000000" pitchFamily="2" charset="2"/>
              </a:rPr>
              <a:t> Medyan PFS ve OS  12.4 ve 23.7 ay  </a:t>
            </a:r>
          </a:p>
          <a:p>
            <a:r>
              <a:rPr lang="tr-TR" dirty="0">
                <a:sym typeface="Wingdings" panose="05000000000000000000" pitchFamily="2" charset="2"/>
              </a:rPr>
              <a:t>6 hasta </a:t>
            </a:r>
            <a:r>
              <a:rPr lang="tr-TR" dirty="0" err="1">
                <a:sym typeface="Wingdings" panose="05000000000000000000" pitchFamily="2" charset="2"/>
              </a:rPr>
              <a:t>gr</a:t>
            </a:r>
            <a:r>
              <a:rPr lang="tr-TR" dirty="0">
                <a:sym typeface="Wingdings" panose="05000000000000000000" pitchFamily="2" charset="2"/>
              </a:rPr>
              <a:t> 2, 2 hasta </a:t>
            </a:r>
            <a:r>
              <a:rPr lang="tr-TR" dirty="0" err="1">
                <a:sym typeface="Wingdings" panose="05000000000000000000" pitchFamily="2" charset="2"/>
              </a:rPr>
              <a:t>gr</a:t>
            </a:r>
            <a:r>
              <a:rPr lang="tr-TR" dirty="0">
                <a:sym typeface="Wingdings" panose="05000000000000000000" pitchFamily="2" charset="2"/>
              </a:rPr>
              <a:t> 3 RP</a:t>
            </a:r>
          </a:p>
          <a:p>
            <a:r>
              <a:rPr lang="tr-TR" dirty="0" err="1">
                <a:sym typeface="Wingdings" panose="05000000000000000000" pitchFamily="2" charset="2"/>
              </a:rPr>
              <a:t>Gr</a:t>
            </a:r>
            <a:r>
              <a:rPr lang="tr-TR" dirty="0">
                <a:sym typeface="Wingdings" panose="05000000000000000000" pitchFamily="2" charset="2"/>
              </a:rPr>
              <a:t> 4-5 RP yok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7A97CF4-AF68-D528-96D5-801442CCEC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84" t="18395" r="16901" b="37407"/>
          <a:stretch/>
        </p:blipFill>
        <p:spPr>
          <a:xfrm>
            <a:off x="84667" y="1189566"/>
            <a:ext cx="5256281" cy="20574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0CF1DAE-FE0C-C315-2546-917575A93A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 t="31358" r="18681" b="14073"/>
          <a:stretch/>
        </p:blipFill>
        <p:spPr>
          <a:xfrm>
            <a:off x="440267" y="3115732"/>
            <a:ext cx="3818467" cy="374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14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4E42D07-022B-FE71-9B53-E04C7470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34" y="0"/>
            <a:ext cx="10131425" cy="1456267"/>
          </a:xfrm>
        </p:spPr>
        <p:txBody>
          <a:bodyPr/>
          <a:lstStyle/>
          <a:p>
            <a:r>
              <a:rPr lang="tr-TR" dirty="0"/>
              <a:t>ADJUVAN RT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A685B5-6AC9-8662-2A78-D0A428739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9800" y="524934"/>
            <a:ext cx="4391026" cy="3649133"/>
          </a:xfrm>
        </p:spPr>
        <p:txBody>
          <a:bodyPr>
            <a:normAutofit fontScale="92500" lnSpcReduction="20000"/>
          </a:bodyPr>
          <a:lstStyle/>
          <a:p>
            <a:r>
              <a:rPr lang="tr-TR" dirty="0"/>
              <a:t>Tek merkez, prospektif çalışma</a:t>
            </a:r>
          </a:p>
          <a:p>
            <a:r>
              <a:rPr lang="tr-TR" dirty="0"/>
              <a:t>69 hasta </a:t>
            </a:r>
            <a:r>
              <a:rPr lang="tr-TR" dirty="0" err="1"/>
              <a:t>trimodal</a:t>
            </a:r>
            <a:r>
              <a:rPr lang="tr-TR" dirty="0"/>
              <a:t> tedavi </a:t>
            </a:r>
          </a:p>
          <a:p>
            <a:r>
              <a:rPr lang="tr-TR" dirty="0"/>
              <a:t>35 hasta </a:t>
            </a:r>
            <a:r>
              <a:rPr lang="tr-TR" dirty="0" err="1"/>
              <a:t>extended</a:t>
            </a:r>
            <a:r>
              <a:rPr lang="tr-TR" dirty="0"/>
              <a:t> P/D, 34 hasta parsiyel P/D (</a:t>
            </a:r>
            <a:r>
              <a:rPr lang="tr-TR" dirty="0" err="1"/>
              <a:t>gros</a:t>
            </a:r>
            <a:r>
              <a:rPr lang="tr-TR" dirty="0"/>
              <a:t> rezidü)</a:t>
            </a:r>
          </a:p>
          <a:p>
            <a:r>
              <a:rPr lang="tr-TR" dirty="0" err="1"/>
              <a:t>Adj</a:t>
            </a:r>
            <a:r>
              <a:rPr lang="tr-TR" dirty="0"/>
              <a:t> RT  </a:t>
            </a:r>
            <a:r>
              <a:rPr lang="tr-TR" dirty="0">
                <a:sym typeface="Wingdings" panose="05000000000000000000" pitchFamily="2" charset="2"/>
              </a:rPr>
              <a:t>  50 </a:t>
            </a:r>
            <a:r>
              <a:rPr lang="tr-TR" dirty="0" err="1">
                <a:sym typeface="Wingdings" panose="05000000000000000000" pitchFamily="2" charset="2"/>
              </a:rPr>
              <a:t>Gy</a:t>
            </a:r>
            <a:r>
              <a:rPr lang="tr-TR" dirty="0">
                <a:sym typeface="Wingdings" panose="05000000000000000000" pitchFamily="2" charset="2"/>
              </a:rPr>
              <a:t>/25 </a:t>
            </a:r>
            <a:r>
              <a:rPr lang="tr-TR" dirty="0" err="1">
                <a:sym typeface="Wingdings" panose="05000000000000000000" pitchFamily="2" charset="2"/>
              </a:rPr>
              <a:t>fr</a:t>
            </a:r>
            <a:r>
              <a:rPr lang="tr-TR" dirty="0">
                <a:sym typeface="Wingdings" panose="05000000000000000000" pitchFamily="2" charset="2"/>
              </a:rPr>
              <a:t> , PET BT + alanlara SIB ile 60 </a:t>
            </a:r>
            <a:r>
              <a:rPr lang="tr-TR" dirty="0" err="1">
                <a:sym typeface="Wingdings" panose="05000000000000000000" pitchFamily="2" charset="2"/>
              </a:rPr>
              <a:t>Gy</a:t>
            </a:r>
            <a:endParaRPr lang="tr-TR" dirty="0">
              <a:sym typeface="Wingdings" panose="05000000000000000000" pitchFamily="2" charset="2"/>
            </a:endParaRPr>
          </a:p>
          <a:p>
            <a:r>
              <a:rPr lang="tr-TR" dirty="0">
                <a:sym typeface="Wingdings" panose="05000000000000000000" pitchFamily="2" charset="2"/>
              </a:rPr>
              <a:t>Medyan 19 ay takip, </a:t>
            </a:r>
            <a:r>
              <a:rPr lang="tr-TR" dirty="0" err="1">
                <a:sym typeface="Wingdings" panose="05000000000000000000" pitchFamily="2" charset="2"/>
              </a:rPr>
              <a:t>extended</a:t>
            </a:r>
            <a:r>
              <a:rPr lang="tr-TR" dirty="0">
                <a:sym typeface="Wingdings" panose="05000000000000000000" pitchFamily="2" charset="2"/>
              </a:rPr>
              <a:t> ve parsiyel P/D gruplar arasında OS ve </a:t>
            </a:r>
            <a:r>
              <a:rPr lang="tr-TR" dirty="0" err="1">
                <a:sym typeface="Wingdings" panose="05000000000000000000" pitchFamily="2" charset="2"/>
              </a:rPr>
              <a:t>lokorejyonel</a:t>
            </a:r>
            <a:r>
              <a:rPr lang="tr-TR" dirty="0">
                <a:sym typeface="Wingdings" panose="05000000000000000000" pitchFamily="2" charset="2"/>
              </a:rPr>
              <a:t> kontrol açısından fark yok </a:t>
            </a:r>
          </a:p>
          <a:p>
            <a:r>
              <a:rPr lang="tr-TR" dirty="0">
                <a:sym typeface="Wingdings" panose="05000000000000000000" pitchFamily="2" charset="2"/>
              </a:rPr>
              <a:t>En sık görülen nüks paterni uzak metastaz ( 19 hasta, %27.5)</a:t>
            </a:r>
          </a:p>
          <a:p>
            <a:r>
              <a:rPr lang="tr-TR" dirty="0">
                <a:sym typeface="Wingdings" panose="05000000000000000000" pitchFamily="2" charset="2"/>
              </a:rPr>
              <a:t>%20 </a:t>
            </a:r>
            <a:r>
              <a:rPr lang="tr-TR" dirty="0" err="1">
                <a:sym typeface="Wingdings" panose="05000000000000000000" pitchFamily="2" charset="2"/>
              </a:rPr>
              <a:t>gr</a:t>
            </a:r>
            <a:r>
              <a:rPr lang="tr-TR" dirty="0">
                <a:sym typeface="Wingdings" panose="05000000000000000000" pitchFamily="2" charset="2"/>
              </a:rPr>
              <a:t> 2-3 RP, 1 hasta </a:t>
            </a:r>
            <a:r>
              <a:rPr lang="tr-TR" dirty="0" err="1">
                <a:sym typeface="Wingdings" panose="05000000000000000000" pitchFamily="2" charset="2"/>
              </a:rPr>
              <a:t>gr</a:t>
            </a:r>
            <a:r>
              <a:rPr lang="tr-TR" dirty="0">
                <a:sym typeface="Wingdings" panose="05000000000000000000" pitchFamily="2" charset="2"/>
              </a:rPr>
              <a:t> 5 RP</a:t>
            </a: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0A433FE-C441-15A4-7C80-0AFCA89CEE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05" t="22592" r="21528" b="24198"/>
          <a:stretch/>
        </p:blipFill>
        <p:spPr>
          <a:xfrm>
            <a:off x="0" y="1083733"/>
            <a:ext cx="5184901" cy="2243667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B0F96884-18F1-6F48-7AEC-753150161C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694" t="44321" r="50625" b="10865"/>
          <a:stretch/>
        </p:blipFill>
        <p:spPr>
          <a:xfrm>
            <a:off x="93134" y="3530601"/>
            <a:ext cx="4715933" cy="307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38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D643928-2D2A-102F-DD6F-2B6F961E2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79" y="0"/>
            <a:ext cx="10131425" cy="1456267"/>
          </a:xfrm>
        </p:spPr>
        <p:txBody>
          <a:bodyPr/>
          <a:lstStyle/>
          <a:p>
            <a:r>
              <a:rPr lang="tr-TR" dirty="0"/>
              <a:t>İNOPERABL HASTALARDA DEFİNİTİF RT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5A397DC-B31D-6B20-E857-B438E9CEC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1267" y="1269999"/>
            <a:ext cx="6358466" cy="3327401"/>
          </a:xfrm>
        </p:spPr>
        <p:txBody>
          <a:bodyPr>
            <a:normAutofit fontScale="92500" lnSpcReduction="10000"/>
          </a:bodyPr>
          <a:lstStyle/>
          <a:p>
            <a:r>
              <a:rPr lang="tr-TR" dirty="0"/>
              <a:t>Tek merkez, faz III randomize çalışma</a:t>
            </a:r>
          </a:p>
          <a:p>
            <a:r>
              <a:rPr lang="tr-TR" dirty="0" err="1"/>
              <a:t>Non</a:t>
            </a:r>
            <a:r>
              <a:rPr lang="tr-TR" dirty="0"/>
              <a:t>-radikal akciğer koruyucu cerrahi + KT alan hastalar radikal </a:t>
            </a:r>
            <a:r>
              <a:rPr lang="tr-TR" dirty="0" err="1"/>
              <a:t>hemitoraks</a:t>
            </a:r>
            <a:r>
              <a:rPr lang="tr-TR" dirty="0"/>
              <a:t> RT (55) </a:t>
            </a:r>
            <a:r>
              <a:rPr lang="tr-TR" dirty="0" err="1"/>
              <a:t>vs</a:t>
            </a:r>
            <a:r>
              <a:rPr lang="tr-TR" dirty="0"/>
              <a:t> palyatif RT (53) randomize edilmiş. </a:t>
            </a:r>
          </a:p>
          <a:p>
            <a:pPr algn="l"/>
            <a:r>
              <a:rPr lang="tr-TR" dirty="0"/>
              <a:t>50 </a:t>
            </a:r>
            <a:r>
              <a:rPr lang="tr-TR" dirty="0" err="1"/>
              <a:t>Gy</a:t>
            </a:r>
            <a:r>
              <a:rPr lang="tr-TR" dirty="0"/>
              <a:t> / 25 </a:t>
            </a:r>
            <a:r>
              <a:rPr lang="tr-TR" dirty="0" err="1"/>
              <a:t>fr</a:t>
            </a:r>
            <a:r>
              <a:rPr lang="tr-TR" dirty="0"/>
              <a:t>, </a:t>
            </a:r>
            <a:r>
              <a:rPr lang="tr-TR" dirty="0" err="1"/>
              <a:t>gros</a:t>
            </a:r>
            <a:r>
              <a:rPr lang="tr-TR" dirty="0"/>
              <a:t> hastalığa SIB ile 60 </a:t>
            </a:r>
            <a:r>
              <a:rPr lang="tr-TR" dirty="0" err="1"/>
              <a:t>Gy</a:t>
            </a:r>
            <a:r>
              <a:rPr lang="tr-TR" dirty="0"/>
              <a:t> </a:t>
            </a:r>
            <a:r>
              <a:rPr lang="tr-TR" dirty="0" err="1"/>
              <a:t>vs</a:t>
            </a:r>
            <a:r>
              <a:rPr lang="tr-TR" dirty="0"/>
              <a:t>  </a:t>
            </a:r>
            <a:r>
              <a:rPr lang="en-US" sz="1800" b="0" i="0" u="none" strike="noStrike" baseline="0" dirty="0">
                <a:latin typeface="AdvPSA88A"/>
              </a:rPr>
              <a:t>21 </a:t>
            </a:r>
            <a:r>
              <a:rPr lang="en-US" sz="1800" b="0" i="0" u="none" strike="noStrike" baseline="0" dirty="0" err="1">
                <a:latin typeface="AdvPSA88A"/>
              </a:rPr>
              <a:t>Gy</a:t>
            </a:r>
            <a:r>
              <a:rPr lang="en-US" sz="1800" b="0" i="0" u="none" strike="noStrike" baseline="0" dirty="0">
                <a:latin typeface="AdvPSA88A"/>
              </a:rPr>
              <a:t>/3 </a:t>
            </a:r>
            <a:r>
              <a:rPr lang="en-US" sz="1800" b="0" i="0" u="none" strike="noStrike" baseline="0" dirty="0" err="1">
                <a:latin typeface="AdvPSA88A"/>
              </a:rPr>
              <a:t>fr</a:t>
            </a:r>
            <a:r>
              <a:rPr lang="en-US" sz="1800" b="0" i="0" u="none" strike="noStrike" baseline="0" dirty="0">
                <a:latin typeface="AdvPSA88A"/>
              </a:rPr>
              <a:t> </a:t>
            </a:r>
            <a:r>
              <a:rPr lang="tr-TR" sz="1800" b="0" i="0" u="none" strike="noStrike" baseline="0" dirty="0">
                <a:latin typeface="AdvPSA88A"/>
              </a:rPr>
              <a:t> veya </a:t>
            </a:r>
            <a:r>
              <a:rPr lang="en-US" sz="1800" b="0" i="0" u="none" strike="noStrike" baseline="0" dirty="0">
                <a:latin typeface="AdvPSA88A"/>
              </a:rPr>
              <a:t>20</a:t>
            </a:r>
            <a:r>
              <a:rPr lang="tr-TR" sz="1800" b="0" i="0" u="none" strike="noStrike" baseline="0" dirty="0">
                <a:latin typeface="AdvPSA88A"/>
              </a:rPr>
              <a:t>- </a:t>
            </a:r>
            <a:r>
              <a:rPr lang="en-US" sz="1800" b="0" i="0" u="none" strike="noStrike" baseline="0" dirty="0">
                <a:latin typeface="AdvPSA88A"/>
              </a:rPr>
              <a:t>30 </a:t>
            </a:r>
            <a:r>
              <a:rPr lang="en-US" sz="1800" b="0" i="0" u="none" strike="noStrike" baseline="0" dirty="0" err="1">
                <a:latin typeface="AdvPSA88A"/>
              </a:rPr>
              <a:t>Gy</a:t>
            </a:r>
            <a:r>
              <a:rPr lang="en-US" sz="1800" b="0" i="0" u="none" strike="noStrike" baseline="0" dirty="0">
                <a:latin typeface="AdvPSA88A"/>
              </a:rPr>
              <a:t> </a:t>
            </a:r>
            <a:r>
              <a:rPr lang="tr-TR" sz="1800" b="0" i="0" u="none" strike="noStrike" baseline="0" dirty="0">
                <a:latin typeface="AdvPSA88A"/>
              </a:rPr>
              <a:t>/</a:t>
            </a:r>
            <a:r>
              <a:rPr lang="en-US" sz="1800" b="0" i="0" u="none" strike="noStrike" baseline="0" dirty="0">
                <a:latin typeface="AdvPSA88A"/>
              </a:rPr>
              <a:t> 5 </a:t>
            </a:r>
            <a:r>
              <a:rPr lang="tr-TR" sz="1800" b="0" i="0" u="none" strike="noStrike" baseline="0" dirty="0">
                <a:latin typeface="AdvPSA88A"/>
              </a:rPr>
              <a:t>-</a:t>
            </a:r>
            <a:r>
              <a:rPr lang="en-US" sz="1800" b="0" i="0" u="none" strike="noStrike" baseline="0" dirty="0">
                <a:latin typeface="AdvPSA88A"/>
              </a:rPr>
              <a:t>10</a:t>
            </a:r>
            <a:r>
              <a:rPr lang="tr-TR" dirty="0">
                <a:latin typeface="AdvPSA88A"/>
              </a:rPr>
              <a:t> </a:t>
            </a:r>
            <a:r>
              <a:rPr lang="tr-TR" sz="1800" b="0" i="0" u="none" strike="noStrike" baseline="0" dirty="0" err="1">
                <a:latin typeface="AdvPSA88A"/>
              </a:rPr>
              <a:t>fr</a:t>
            </a:r>
            <a:endParaRPr lang="tr-TR" sz="1800" b="0" i="0" u="none" strike="noStrike" baseline="0" dirty="0">
              <a:latin typeface="AdvPSA88A"/>
            </a:endParaRPr>
          </a:p>
          <a:p>
            <a:pPr algn="l"/>
            <a:r>
              <a:rPr lang="tr-TR" dirty="0">
                <a:latin typeface="AdvPSA88A"/>
              </a:rPr>
              <a:t>Medyan 14.6 ay takip</a:t>
            </a:r>
          </a:p>
          <a:p>
            <a:pPr algn="l"/>
            <a:r>
              <a:rPr lang="tr-TR" dirty="0">
                <a:latin typeface="AdvPSA88A"/>
              </a:rPr>
              <a:t>2 yıllık OS  </a:t>
            </a:r>
            <a:r>
              <a:rPr lang="tr-TR" dirty="0" err="1">
                <a:latin typeface="AdvPSA88A"/>
              </a:rPr>
              <a:t>küratif</a:t>
            </a:r>
            <a:r>
              <a:rPr lang="tr-TR" dirty="0">
                <a:latin typeface="AdvPSA88A"/>
              </a:rPr>
              <a:t> </a:t>
            </a:r>
            <a:r>
              <a:rPr lang="tr-TR" dirty="0" err="1">
                <a:latin typeface="AdvPSA88A"/>
              </a:rPr>
              <a:t>vs</a:t>
            </a:r>
            <a:r>
              <a:rPr lang="tr-TR" dirty="0">
                <a:latin typeface="AdvPSA88A"/>
              </a:rPr>
              <a:t> palyatif  %58 </a:t>
            </a:r>
            <a:r>
              <a:rPr lang="tr-TR" dirty="0" err="1">
                <a:latin typeface="AdvPSA88A"/>
              </a:rPr>
              <a:t>vs</a:t>
            </a:r>
            <a:r>
              <a:rPr lang="tr-TR" dirty="0">
                <a:latin typeface="AdvPSA88A"/>
              </a:rPr>
              <a:t> %28</a:t>
            </a:r>
          </a:p>
          <a:p>
            <a:pPr algn="l"/>
            <a:r>
              <a:rPr lang="tr-TR" dirty="0">
                <a:latin typeface="AdvPSA88A"/>
              </a:rPr>
              <a:t>11 hastada </a:t>
            </a:r>
            <a:r>
              <a:rPr lang="tr-TR" dirty="0" err="1">
                <a:latin typeface="AdvPSA88A"/>
              </a:rPr>
              <a:t>gr</a:t>
            </a:r>
            <a:r>
              <a:rPr lang="tr-TR" dirty="0">
                <a:latin typeface="AdvPSA88A"/>
              </a:rPr>
              <a:t> 3 ve üzeri akut toksisite,  17 hastada </a:t>
            </a:r>
            <a:r>
              <a:rPr lang="tr-TR" dirty="0" err="1">
                <a:latin typeface="AdvPSA88A"/>
              </a:rPr>
              <a:t>gr</a:t>
            </a:r>
            <a:r>
              <a:rPr lang="tr-TR" dirty="0">
                <a:latin typeface="AdvPSA88A"/>
              </a:rPr>
              <a:t> 3-4 geç toksisite</a:t>
            </a:r>
          </a:p>
          <a:p>
            <a:pPr algn="l"/>
            <a:r>
              <a:rPr lang="tr-TR" dirty="0">
                <a:latin typeface="AdvPSA88A"/>
              </a:rPr>
              <a:t>9 hastada </a:t>
            </a:r>
            <a:r>
              <a:rPr lang="tr-TR" dirty="0" err="1">
                <a:latin typeface="AdvPSA88A"/>
              </a:rPr>
              <a:t>gr</a:t>
            </a:r>
            <a:r>
              <a:rPr lang="tr-TR" dirty="0">
                <a:latin typeface="AdvPSA88A"/>
              </a:rPr>
              <a:t> 2 ve üzeri RP ve 1 hastada </a:t>
            </a:r>
            <a:r>
              <a:rPr lang="tr-TR" dirty="0" err="1">
                <a:latin typeface="AdvPSA88A"/>
              </a:rPr>
              <a:t>gr</a:t>
            </a:r>
            <a:r>
              <a:rPr lang="tr-TR" dirty="0">
                <a:latin typeface="AdvPSA88A"/>
              </a:rPr>
              <a:t> 5 RP </a:t>
            </a:r>
          </a:p>
          <a:p>
            <a:pPr algn="l"/>
            <a:endParaRPr lang="tr-TR" dirty="0"/>
          </a:p>
          <a:p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F7A063C4-6EFD-B740-8351-A128BEEF73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53" t="15309" r="8750" b="25679"/>
          <a:stretch/>
        </p:blipFill>
        <p:spPr>
          <a:xfrm>
            <a:off x="185736" y="1068287"/>
            <a:ext cx="5262033" cy="214064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782E0D65-A5CD-8778-55FA-704117C100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09" t="21235" r="49375" b="11605"/>
          <a:stretch/>
        </p:blipFill>
        <p:spPr>
          <a:xfrm>
            <a:off x="5755232" y="4186765"/>
            <a:ext cx="2731014" cy="2552701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E6358091-510D-2D5C-19F5-5B9401946E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069" t="19506" r="10556" b="14445"/>
          <a:stretch/>
        </p:blipFill>
        <p:spPr>
          <a:xfrm>
            <a:off x="185737" y="3429000"/>
            <a:ext cx="5262033" cy="246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33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3771D1-4B97-535F-628C-C2155BB1F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RADYOTERAPİ TEKNİKLERİ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3C61F17-B812-3B27-38BA-5DE0DC51D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Deneyimli merkezlerde yapılmalı </a:t>
            </a:r>
          </a:p>
          <a:p>
            <a:r>
              <a:rPr lang="tr-TR" dirty="0"/>
              <a:t>Adjuvan tedavi zamanlaması net değil, klinisyen kararı </a:t>
            </a:r>
          </a:p>
          <a:p>
            <a:r>
              <a:rPr lang="tr-TR" dirty="0"/>
              <a:t>EPP sonrası </a:t>
            </a:r>
            <a:r>
              <a:rPr lang="tr-TR" dirty="0" err="1"/>
              <a:t>adj</a:t>
            </a:r>
            <a:r>
              <a:rPr lang="tr-TR" dirty="0"/>
              <a:t> tedavi ECOG PS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≤1,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pulmoner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fonksiyonlar yeterli,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kontrlateral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böbrek fonksiyonlar renal görüntüleme ile doğrulandıysa ve hasta O2 desteğine ihtiyaç duymuyorsa verilmelidir.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2550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D503A26-2FDA-E901-2D7D-354C3AE2D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35" y="152400"/>
            <a:ext cx="10131425" cy="1456267"/>
          </a:xfrm>
        </p:spPr>
        <p:txBody>
          <a:bodyPr/>
          <a:lstStyle/>
          <a:p>
            <a:r>
              <a:rPr lang="tr-TR" dirty="0"/>
              <a:t>RADYOTERAPİ TEKNİKLERİ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3209EE2-6216-CF4E-95EE-EBFCC3719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35" y="1202266"/>
            <a:ext cx="10131425" cy="3649133"/>
          </a:xfrm>
        </p:spPr>
        <p:txBody>
          <a:bodyPr/>
          <a:lstStyle/>
          <a:p>
            <a:r>
              <a:rPr lang="tr-TR" dirty="0"/>
              <a:t>Adjuvan tedavide R0-1-2 durumuna göre 45-60 </a:t>
            </a:r>
            <a:r>
              <a:rPr lang="tr-TR" dirty="0" err="1"/>
              <a:t>Gy</a:t>
            </a:r>
            <a:r>
              <a:rPr lang="tr-TR" dirty="0"/>
              <a:t> RT planlanmalı. EPP sonrası 54 </a:t>
            </a:r>
            <a:r>
              <a:rPr lang="tr-TR" dirty="0" err="1"/>
              <a:t>Gy</a:t>
            </a:r>
            <a:r>
              <a:rPr lang="tr-TR" dirty="0"/>
              <a:t> genellikle iyi tolere edilebilmektedir. Yan etki daha yüksek dozlarda ve akciğer koruyucu cerrahiler sonrası görülmektedir. </a:t>
            </a:r>
          </a:p>
          <a:p>
            <a:r>
              <a:rPr lang="tr-TR" dirty="0"/>
              <a:t>Tüm </a:t>
            </a:r>
            <a:r>
              <a:rPr lang="tr-TR" dirty="0" err="1"/>
              <a:t>hemitoraks</a:t>
            </a:r>
            <a:r>
              <a:rPr lang="tr-TR" dirty="0"/>
              <a:t>, torakotomi </a:t>
            </a:r>
            <a:r>
              <a:rPr lang="tr-TR" dirty="0" err="1"/>
              <a:t>skarı</a:t>
            </a:r>
            <a:r>
              <a:rPr lang="tr-TR" dirty="0"/>
              <a:t> ve dren bölgelerine 54 </a:t>
            </a:r>
            <a:r>
              <a:rPr lang="tr-TR" dirty="0" err="1"/>
              <a:t>Gy</a:t>
            </a:r>
            <a:r>
              <a:rPr lang="tr-TR" dirty="0"/>
              <a:t> verilmelidir, risk altındaki organ dozları nedeniyle verilemiyorsa minimum 40 </a:t>
            </a:r>
            <a:r>
              <a:rPr lang="tr-TR" dirty="0" err="1"/>
              <a:t>Gy</a:t>
            </a:r>
            <a:r>
              <a:rPr lang="tr-TR" dirty="0"/>
              <a:t>  verilmelidir. </a:t>
            </a:r>
          </a:p>
          <a:p>
            <a:r>
              <a:rPr lang="tr-TR" dirty="0"/>
              <a:t>Risk </a:t>
            </a:r>
            <a:r>
              <a:rPr lang="tr-TR" dirty="0" err="1"/>
              <a:t>altndaki</a:t>
            </a:r>
            <a:r>
              <a:rPr lang="tr-TR" dirty="0"/>
              <a:t> organ dozları izin veriyorsa </a:t>
            </a:r>
            <a:r>
              <a:rPr lang="tr-TR" dirty="0" err="1"/>
              <a:t>gros</a:t>
            </a:r>
            <a:r>
              <a:rPr lang="tr-TR" dirty="0"/>
              <a:t> rezidü hastalıkta  60 </a:t>
            </a:r>
            <a:r>
              <a:rPr lang="tr-TR" dirty="0" err="1"/>
              <a:t>Gy’e</a:t>
            </a:r>
            <a:r>
              <a:rPr lang="tr-TR" dirty="0"/>
              <a:t> kadar çıkılabilir. </a:t>
            </a:r>
          </a:p>
          <a:p>
            <a:r>
              <a:rPr lang="tr-TR" dirty="0"/>
              <a:t>Göğüs duvarı ağrısı nedeniyle palyatif RT planlandıysa 4 </a:t>
            </a:r>
            <a:r>
              <a:rPr lang="tr-TR" dirty="0" err="1"/>
              <a:t>Gy</a:t>
            </a:r>
            <a:r>
              <a:rPr lang="tr-TR" dirty="0"/>
              <a:t>/</a:t>
            </a:r>
            <a:r>
              <a:rPr lang="tr-TR" dirty="0" err="1"/>
              <a:t>fr</a:t>
            </a:r>
            <a:r>
              <a:rPr lang="tr-TR" dirty="0"/>
              <a:t> rejimler tercih edilmeli,  </a:t>
            </a:r>
            <a:r>
              <a:rPr lang="tr-TR" dirty="0" err="1"/>
              <a:t>fr</a:t>
            </a:r>
            <a:r>
              <a:rPr lang="tr-TR" dirty="0"/>
              <a:t> başına 4Gy’in altındaki dozlar ağrı </a:t>
            </a:r>
            <a:r>
              <a:rPr lang="tr-TR" dirty="0" err="1"/>
              <a:t>palyasyonu</a:t>
            </a:r>
            <a:r>
              <a:rPr lang="tr-TR" dirty="0"/>
              <a:t> için daha az etkin. </a:t>
            </a: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8B46E4B-9723-1F3F-1671-ED7FFA10E9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458" t="25062" r="32917" b="52716"/>
          <a:stretch/>
        </p:blipFill>
        <p:spPr>
          <a:xfrm>
            <a:off x="1727199" y="4405486"/>
            <a:ext cx="7055555" cy="193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62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D503A26-2FDA-E901-2D7D-354C3AE2D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RADYOTERAPİ TEKNİKLERİ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3209EE2-6216-CF4E-95EE-EBFCC3719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Minimum 3B konformal RT kullanılmalı</a:t>
            </a:r>
          </a:p>
          <a:p>
            <a:r>
              <a:rPr lang="tr-TR" dirty="0"/>
              <a:t>IMRT önerilen teknik</a:t>
            </a:r>
          </a:p>
          <a:p>
            <a:r>
              <a:rPr lang="tr-TR" dirty="0"/>
              <a:t>Mümkünse 4D-CT, VMAT, IGRT, solunum takip sistemi,  proton tedavisi kullanılabilir.</a:t>
            </a:r>
          </a:p>
          <a:p>
            <a:r>
              <a:rPr lang="tr-TR" dirty="0"/>
              <a:t>Fatal </a:t>
            </a:r>
            <a:r>
              <a:rPr lang="tr-TR" dirty="0" err="1"/>
              <a:t>pnm</a:t>
            </a:r>
            <a:r>
              <a:rPr lang="tr-TR" dirty="0"/>
              <a:t> için karşı akciğer dozu önemli </a:t>
            </a:r>
            <a:r>
              <a:rPr lang="tr-TR" dirty="0">
                <a:sym typeface="Wingdings" panose="05000000000000000000" pitchFamily="2" charset="2"/>
              </a:rPr>
              <a:t> MLD &lt; 8 </a:t>
            </a:r>
            <a:r>
              <a:rPr lang="tr-TR" dirty="0" err="1">
                <a:sym typeface="Wingdings" panose="05000000000000000000" pitchFamily="2" charset="2"/>
              </a:rPr>
              <a:t>Gy</a:t>
            </a:r>
            <a:r>
              <a:rPr lang="tr-TR" dirty="0">
                <a:sym typeface="Wingdings" panose="05000000000000000000" pitchFamily="2" charset="2"/>
              </a:rPr>
              <a:t> ve  V20 &lt; %7 olmalı</a:t>
            </a:r>
          </a:p>
          <a:p>
            <a:r>
              <a:rPr lang="tr-TR" dirty="0">
                <a:sym typeface="Wingdings" panose="05000000000000000000" pitchFamily="2" charset="2"/>
              </a:rPr>
              <a:t>Total akciğer  MLD &lt; 21 </a:t>
            </a:r>
            <a:r>
              <a:rPr lang="tr-TR" dirty="0" err="1">
                <a:sym typeface="Wingdings" panose="05000000000000000000" pitchFamily="2" charset="2"/>
              </a:rPr>
              <a:t>Gy</a:t>
            </a:r>
            <a:r>
              <a:rPr lang="tr-TR" dirty="0">
                <a:sym typeface="Wingdings" panose="05000000000000000000" pitchFamily="2" charset="2"/>
              </a:rPr>
              <a:t> ve V20 &lt; %40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60162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1ABC27C-9430-F44D-2F7D-44D694E4C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Endikasyonlar 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1251B3A-FB3B-5F7A-066F-38656DF8E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9884" t="19520" r="14528" b="27326"/>
          <a:stretch/>
        </p:blipFill>
        <p:spPr>
          <a:xfrm>
            <a:off x="411288" y="3044345"/>
            <a:ext cx="7090179" cy="3813655"/>
          </a:xfrm>
        </p:spPr>
      </p:pic>
      <p:pic>
        <p:nvPicPr>
          <p:cNvPr id="11" name="İçerik Yer Tutucusu 5">
            <a:extLst>
              <a:ext uri="{FF2B5EF4-FFF2-40B4-BE49-F238E27FC236}">
                <a16:creationId xmlns:a16="http://schemas.microsoft.com/office/drawing/2014/main" id="{27D8463D-1350-7080-3644-8A3B3AA9CF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994" t="22285" r="13765" b="22502"/>
          <a:stretch/>
        </p:blipFill>
        <p:spPr>
          <a:xfrm>
            <a:off x="5715001" y="0"/>
            <a:ext cx="6553596" cy="361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25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D503A26-2FDA-E901-2D7D-354C3AE2D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RADYOTERAPİ TEKNİKLERİ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3209EE2-6216-CF4E-95EE-EBFCC3719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sym typeface="Wingdings" panose="05000000000000000000" pitchFamily="2" charset="2"/>
              </a:rPr>
              <a:t>GTV= </a:t>
            </a:r>
            <a:r>
              <a:rPr lang="tr-TR" dirty="0" err="1">
                <a:sym typeface="Wingdings" panose="05000000000000000000" pitchFamily="2" charset="2"/>
              </a:rPr>
              <a:t>Gros</a:t>
            </a:r>
            <a:r>
              <a:rPr lang="tr-TR" dirty="0">
                <a:sym typeface="Wingdings" panose="05000000000000000000" pitchFamily="2" charset="2"/>
              </a:rPr>
              <a:t> rezidü</a:t>
            </a:r>
          </a:p>
          <a:p>
            <a:r>
              <a:rPr lang="tr-TR" dirty="0">
                <a:sym typeface="Wingdings" panose="05000000000000000000" pitchFamily="2" charset="2"/>
              </a:rPr>
              <a:t>Adjuvan tedavilerde CTV =  </a:t>
            </a:r>
            <a:r>
              <a:rPr lang="tr-TR" dirty="0" err="1">
                <a:sym typeface="Wingdings" panose="05000000000000000000" pitchFamily="2" charset="2"/>
              </a:rPr>
              <a:t>parietal</a:t>
            </a:r>
            <a:r>
              <a:rPr lang="tr-TR" dirty="0">
                <a:sym typeface="Wingdings" panose="05000000000000000000" pitchFamily="2" charset="2"/>
              </a:rPr>
              <a:t> ve </a:t>
            </a:r>
            <a:r>
              <a:rPr lang="tr-TR" dirty="0" err="1">
                <a:sym typeface="Wingdings" panose="05000000000000000000" pitchFamily="2" charset="2"/>
              </a:rPr>
              <a:t>viseral</a:t>
            </a:r>
            <a:r>
              <a:rPr lang="tr-TR" dirty="0">
                <a:sym typeface="Wingdings" panose="05000000000000000000" pitchFamily="2" charset="2"/>
              </a:rPr>
              <a:t> plevra ( </a:t>
            </a:r>
            <a:r>
              <a:rPr lang="tr-TR" dirty="0" err="1">
                <a:sym typeface="Wingdings" panose="05000000000000000000" pitchFamily="2" charset="2"/>
              </a:rPr>
              <a:t>fissurler</a:t>
            </a:r>
            <a:r>
              <a:rPr lang="tr-TR" dirty="0">
                <a:sym typeface="Wingdings" panose="05000000000000000000" pitchFamily="2" charset="2"/>
              </a:rPr>
              <a:t> ve </a:t>
            </a:r>
            <a:r>
              <a:rPr lang="tr-TR" dirty="0" err="1">
                <a:sym typeface="Wingdings" panose="05000000000000000000" pitchFamily="2" charset="2"/>
              </a:rPr>
              <a:t>interlober</a:t>
            </a:r>
            <a:r>
              <a:rPr lang="tr-TR" dirty="0">
                <a:sym typeface="Wingdings" panose="05000000000000000000" pitchFamily="2" charset="2"/>
              </a:rPr>
              <a:t>  plevra dahil edilmez!), üstte torasik giriş, altta L2 , lateralde </a:t>
            </a:r>
            <a:r>
              <a:rPr lang="tr-TR" dirty="0" err="1">
                <a:sym typeface="Wingdings" panose="05000000000000000000" pitchFamily="2" charset="2"/>
              </a:rPr>
              <a:t>kostalar</a:t>
            </a:r>
            <a:r>
              <a:rPr lang="tr-TR" dirty="0">
                <a:sym typeface="Wingdings" panose="05000000000000000000" pitchFamily="2" charset="2"/>
              </a:rPr>
              <a:t>, </a:t>
            </a:r>
            <a:r>
              <a:rPr lang="tr-TR" dirty="0" err="1">
                <a:sym typeface="Wingdings" panose="05000000000000000000" pitchFamily="2" charset="2"/>
              </a:rPr>
              <a:t>medialde</a:t>
            </a:r>
            <a:r>
              <a:rPr lang="tr-TR" dirty="0">
                <a:sym typeface="Wingdings" panose="05000000000000000000" pitchFamily="2" charset="2"/>
              </a:rPr>
              <a:t> mediastinal plevra ve ipsi </a:t>
            </a:r>
            <a:r>
              <a:rPr lang="tr-TR" dirty="0" err="1">
                <a:sym typeface="Wingdings" panose="05000000000000000000" pitchFamily="2" charset="2"/>
              </a:rPr>
              <a:t>perikard</a:t>
            </a:r>
            <a:r>
              <a:rPr lang="tr-TR" dirty="0">
                <a:sym typeface="Wingdings" panose="05000000000000000000" pitchFamily="2" charset="2"/>
              </a:rPr>
              <a:t> içerir. +  Torakotomi </a:t>
            </a:r>
            <a:r>
              <a:rPr lang="tr-TR" dirty="0" err="1">
                <a:sym typeface="Wingdings" panose="05000000000000000000" pitchFamily="2" charset="2"/>
              </a:rPr>
              <a:t>skarı</a:t>
            </a:r>
            <a:r>
              <a:rPr lang="tr-TR" dirty="0">
                <a:sym typeface="Wingdings" panose="05000000000000000000" pitchFamily="2" charset="2"/>
              </a:rPr>
              <a:t> + drenler </a:t>
            </a:r>
          </a:p>
          <a:p>
            <a:r>
              <a:rPr lang="tr-TR" dirty="0">
                <a:sym typeface="Wingdings" panose="05000000000000000000" pitchFamily="2" charset="2"/>
              </a:rPr>
              <a:t>ENI önerilmiyor, </a:t>
            </a:r>
            <a:r>
              <a:rPr lang="tr-TR" dirty="0" err="1">
                <a:sym typeface="Wingdings" panose="05000000000000000000" pitchFamily="2" charset="2"/>
              </a:rPr>
              <a:t>medistinal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l.n</a:t>
            </a:r>
            <a:r>
              <a:rPr lang="tr-TR" dirty="0">
                <a:sym typeface="Wingdings" panose="05000000000000000000" pitchFamily="2" charset="2"/>
              </a:rPr>
              <a:t> sadece tutulum varsa alana dahil edilir. </a:t>
            </a:r>
          </a:p>
          <a:p>
            <a:r>
              <a:rPr lang="tr-TR" dirty="0">
                <a:sym typeface="Wingdings" panose="05000000000000000000" pitchFamily="2" charset="2"/>
              </a:rPr>
              <a:t>PTV=  Kullanılan tekniğe göre değişiyor  </a:t>
            </a:r>
          </a:p>
          <a:p>
            <a:r>
              <a:rPr lang="tr-TR" dirty="0">
                <a:sym typeface="Wingdings" panose="05000000000000000000" pitchFamily="2" charset="2"/>
              </a:rPr>
              <a:t>PTV akciğer apeksinin  1,5  cm üzerine kadar devam etmeli ( </a:t>
            </a:r>
            <a:r>
              <a:rPr lang="tr-TR" dirty="0" err="1">
                <a:sym typeface="Wingdings" panose="05000000000000000000" pitchFamily="2" charset="2"/>
              </a:rPr>
              <a:t>infraklavikuler</a:t>
            </a:r>
            <a:r>
              <a:rPr lang="tr-TR" dirty="0">
                <a:sym typeface="Wingdings" panose="05000000000000000000" pitchFamily="2" charset="2"/>
              </a:rPr>
              <a:t> fossa)</a:t>
            </a:r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2661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D503A26-2FDA-E901-2D7D-354C3AE2D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131425" cy="1456267"/>
          </a:xfrm>
        </p:spPr>
        <p:txBody>
          <a:bodyPr/>
          <a:lstStyle/>
          <a:p>
            <a:r>
              <a:rPr lang="tr-TR" dirty="0"/>
              <a:t>RADYOTERAPİ TEKNİKLERİ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B08F00A3-32D5-F6C7-D3A1-E48347ECA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2947" t="10454" r="41950" b="7888"/>
          <a:stretch/>
        </p:blipFill>
        <p:spPr>
          <a:xfrm>
            <a:off x="431801" y="1456267"/>
            <a:ext cx="3860801" cy="5052053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67942D8-17BF-7CCC-8B1F-B490579A2589}"/>
              </a:ext>
            </a:extLst>
          </p:cNvPr>
          <p:cNvSpPr txBox="1"/>
          <p:nvPr/>
        </p:nvSpPr>
        <p:spPr>
          <a:xfrm>
            <a:off x="5351816" y="2597298"/>
            <a:ext cx="47796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ROI1= Akciğerden dışarı  5- 10 mm marj</a:t>
            </a:r>
          </a:p>
          <a:p>
            <a:r>
              <a:rPr lang="tr-TR" dirty="0"/>
              <a:t>ROI2= Akciğerden içeri  5-6 mm marj</a:t>
            </a:r>
          </a:p>
          <a:p>
            <a:r>
              <a:rPr lang="tr-TR" dirty="0"/>
              <a:t>CTV=  ring volüme=  RO1-ROI2</a:t>
            </a:r>
          </a:p>
          <a:p>
            <a:r>
              <a:rPr lang="tr-TR" dirty="0"/>
              <a:t>(Tüm </a:t>
            </a:r>
            <a:r>
              <a:rPr lang="tr-TR" dirty="0" err="1"/>
              <a:t>kosta</a:t>
            </a:r>
            <a:r>
              <a:rPr lang="tr-TR" dirty="0"/>
              <a:t> ve interkostal kaslar CVT içinde olmalı)</a:t>
            </a:r>
          </a:p>
          <a:p>
            <a:r>
              <a:rPr lang="tr-TR" dirty="0" err="1"/>
              <a:t>Dummy</a:t>
            </a:r>
            <a:r>
              <a:rPr lang="tr-TR" dirty="0"/>
              <a:t> </a:t>
            </a:r>
            <a:r>
              <a:rPr lang="tr-TR" dirty="0" err="1"/>
              <a:t>lung</a:t>
            </a:r>
            <a:r>
              <a:rPr lang="tr-TR" dirty="0"/>
              <a:t>= Plevral yüzden  1-2 cm içeri</a:t>
            </a:r>
          </a:p>
        </p:txBody>
      </p:sp>
    </p:spTree>
    <p:extLst>
      <p:ext uri="{BB962C8B-B14F-4D97-AF65-F5344CB8AC3E}">
        <p14:creationId xmlns:p14="http://schemas.microsoft.com/office/powerpoint/2010/main" val="3658342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59FB974-517F-406A-E7BA-6AFA4B387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23" y="158045"/>
            <a:ext cx="10131425" cy="1456267"/>
          </a:xfrm>
        </p:spPr>
        <p:txBody>
          <a:bodyPr/>
          <a:lstStyle/>
          <a:p>
            <a:r>
              <a:rPr lang="tr-TR" dirty="0"/>
              <a:t>RADYOTERAPİ TEKNİKLERİ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B613D092-1634-7582-6591-F64593DDF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5127" t="26074" r="36861" b="9280"/>
          <a:stretch/>
        </p:blipFill>
        <p:spPr>
          <a:xfrm>
            <a:off x="3248379" y="1614312"/>
            <a:ext cx="3445932" cy="4473290"/>
          </a:xfrm>
        </p:spPr>
      </p:pic>
    </p:spTree>
    <p:extLst>
      <p:ext uri="{BB962C8B-B14F-4D97-AF65-F5344CB8AC3E}">
        <p14:creationId xmlns:p14="http://schemas.microsoft.com/office/powerpoint/2010/main" val="1259119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1241E12-7589-0B7B-7BF3-0C3714BD2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74" y="221401"/>
            <a:ext cx="10131425" cy="1456267"/>
          </a:xfrm>
        </p:spPr>
        <p:txBody>
          <a:bodyPr/>
          <a:lstStyle/>
          <a:p>
            <a:r>
              <a:rPr lang="tr-TR" dirty="0"/>
              <a:t>RADYOTERAPİ TEKNİKLERİ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DFF1D3D-44E9-DCED-8FF9-2DC36E7D1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3295" t="26383" r="25552" b="8351"/>
          <a:stretch/>
        </p:blipFill>
        <p:spPr>
          <a:xfrm>
            <a:off x="1937730" y="1715911"/>
            <a:ext cx="6856314" cy="4920688"/>
          </a:xfrm>
        </p:spPr>
      </p:pic>
    </p:spTree>
    <p:extLst>
      <p:ext uri="{BB962C8B-B14F-4D97-AF65-F5344CB8AC3E}">
        <p14:creationId xmlns:p14="http://schemas.microsoft.com/office/powerpoint/2010/main" val="1665580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476CB07-4060-74E4-B17B-CA42F0580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57" y="90311"/>
            <a:ext cx="10131425" cy="1456267"/>
          </a:xfrm>
        </p:spPr>
        <p:txBody>
          <a:bodyPr/>
          <a:lstStyle/>
          <a:p>
            <a:r>
              <a:rPr lang="tr-TR" dirty="0"/>
              <a:t>RADYOTERAPİ TEKNİKLERİ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1FEAE1C-1C0C-4597-5074-7B4448215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9642" t="15558" r="22594" b="7114"/>
          <a:stretch/>
        </p:blipFill>
        <p:spPr>
          <a:xfrm>
            <a:off x="1837618" y="1320801"/>
            <a:ext cx="6936885" cy="5223562"/>
          </a:xfrm>
        </p:spPr>
      </p:pic>
    </p:spTree>
    <p:extLst>
      <p:ext uri="{BB962C8B-B14F-4D97-AF65-F5344CB8AC3E}">
        <p14:creationId xmlns:p14="http://schemas.microsoft.com/office/powerpoint/2010/main" val="2902383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A2E32C-FD83-B54A-8E6E-02149D273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RADYOTERAPİ TEKNİKLERİ</a:t>
            </a:r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B643A439-FBB5-21F3-3B97-DF4616E55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6574" t="26173" r="38426" b="17695"/>
          <a:stretch/>
        </p:blipFill>
        <p:spPr>
          <a:xfrm>
            <a:off x="3657600" y="1791581"/>
            <a:ext cx="3714044" cy="469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10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D503A26-2FDA-E901-2D7D-354C3AE2D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RİSK ALTINDAKİ ORGAN DOZLARI VE TOKSİSİTE 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1E13750A-5CC7-EA0F-1066-B13350FF5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5687" t="16949" r="30989" b="16702"/>
          <a:stretch/>
        </p:blipFill>
        <p:spPr>
          <a:xfrm>
            <a:off x="3005665" y="1748416"/>
            <a:ext cx="5317070" cy="4580368"/>
          </a:xfrm>
        </p:spPr>
      </p:pic>
    </p:spTree>
    <p:extLst>
      <p:ext uri="{BB962C8B-B14F-4D97-AF65-F5344CB8AC3E}">
        <p14:creationId xmlns:p14="http://schemas.microsoft.com/office/powerpoint/2010/main" val="4194084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D503A26-2FDA-E901-2D7D-354C3AE2D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845" y="88458"/>
            <a:ext cx="10131425" cy="1456267"/>
          </a:xfrm>
        </p:spPr>
        <p:txBody>
          <a:bodyPr/>
          <a:lstStyle/>
          <a:p>
            <a:r>
              <a:rPr lang="tr-TR" dirty="0"/>
              <a:t>RİSK ALTINDAKİ ORGAN DOZLARI VE TOKSİSİTE 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41D03B0-1496-921C-57EC-7529D3A5B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7549" t="12310" r="51085" b="7655"/>
          <a:stretch/>
        </p:blipFill>
        <p:spPr>
          <a:xfrm>
            <a:off x="2929290" y="1544725"/>
            <a:ext cx="4749800" cy="5169341"/>
          </a:xfrm>
        </p:spPr>
      </p:pic>
    </p:spTree>
    <p:extLst>
      <p:ext uri="{BB962C8B-B14F-4D97-AF65-F5344CB8AC3E}">
        <p14:creationId xmlns:p14="http://schemas.microsoft.com/office/powerpoint/2010/main" val="733661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F68AE0F-6DD2-8FDA-D9BA-52E0B2304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90"/>
            <a:ext cx="10131425" cy="1456267"/>
          </a:xfrm>
        </p:spPr>
        <p:txBody>
          <a:bodyPr/>
          <a:lstStyle/>
          <a:p>
            <a:r>
              <a:rPr lang="tr-TR" dirty="0"/>
              <a:t>Güncel çalışmalar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E419804-4070-7A3A-9BC9-97AF36DF0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4889" y="1016001"/>
            <a:ext cx="7507109" cy="3248379"/>
          </a:xfrm>
        </p:spPr>
        <p:txBody>
          <a:bodyPr>
            <a:normAutofit lnSpcReduction="10000"/>
          </a:bodyPr>
          <a:lstStyle/>
          <a:p>
            <a:r>
              <a:rPr lang="tr-TR" dirty="0"/>
              <a:t>Faz II prospektif çalışma, tek merkez,2023</a:t>
            </a:r>
          </a:p>
          <a:p>
            <a:r>
              <a:rPr lang="tr-TR" dirty="0"/>
              <a:t>T1-4N0-2M0 , 20 hasta</a:t>
            </a:r>
          </a:p>
          <a:p>
            <a:r>
              <a:rPr lang="tr-TR" dirty="0"/>
              <a:t>Cerrahi +/- = 14/6 </a:t>
            </a:r>
          </a:p>
          <a:p>
            <a:r>
              <a:rPr lang="tr-TR" dirty="0"/>
              <a:t>30Gy/5 </a:t>
            </a:r>
            <a:r>
              <a:rPr lang="tr-TR" dirty="0" err="1"/>
              <a:t>fr</a:t>
            </a:r>
            <a:r>
              <a:rPr lang="tr-TR" dirty="0"/>
              <a:t> ( </a:t>
            </a:r>
            <a:r>
              <a:rPr lang="tr-TR" dirty="0" err="1"/>
              <a:t>gros</a:t>
            </a:r>
            <a:r>
              <a:rPr lang="tr-TR" dirty="0"/>
              <a:t> rezidü olanlarda 40 </a:t>
            </a:r>
            <a:r>
              <a:rPr lang="tr-TR" dirty="0" err="1"/>
              <a:t>Gy</a:t>
            </a:r>
            <a:r>
              <a:rPr lang="tr-TR" dirty="0"/>
              <a:t>, haftada 5 gün)</a:t>
            </a:r>
          </a:p>
          <a:p>
            <a:r>
              <a:rPr lang="tr-TR" dirty="0"/>
              <a:t>OAR, 2 </a:t>
            </a:r>
            <a:r>
              <a:rPr lang="tr-TR" dirty="0" err="1"/>
              <a:t>Gy</a:t>
            </a:r>
            <a:r>
              <a:rPr lang="tr-TR" dirty="0"/>
              <a:t> eşdeğer </a:t>
            </a:r>
            <a:r>
              <a:rPr lang="tr-TR" dirty="0" err="1"/>
              <a:t>doze</a:t>
            </a:r>
            <a:r>
              <a:rPr lang="tr-TR" dirty="0"/>
              <a:t> </a:t>
            </a:r>
            <a:r>
              <a:rPr lang="tr-TR" dirty="0" err="1"/>
              <a:t>çevirilerek</a:t>
            </a:r>
            <a:r>
              <a:rPr lang="tr-TR" dirty="0"/>
              <a:t> bakılmış </a:t>
            </a:r>
          </a:p>
          <a:p>
            <a:r>
              <a:rPr lang="tr-TR" dirty="0"/>
              <a:t>1 hastada </a:t>
            </a:r>
            <a:r>
              <a:rPr lang="tr-TR" dirty="0" err="1"/>
              <a:t>gr</a:t>
            </a:r>
            <a:r>
              <a:rPr lang="tr-TR" dirty="0"/>
              <a:t> 3 RP</a:t>
            </a:r>
          </a:p>
          <a:p>
            <a:r>
              <a:rPr lang="tr-TR" dirty="0" err="1"/>
              <a:t>Median</a:t>
            </a:r>
            <a:r>
              <a:rPr lang="tr-TR" dirty="0"/>
              <a:t> progresyon zamanı  18,2 ay </a:t>
            </a:r>
          </a:p>
          <a:p>
            <a:r>
              <a:rPr lang="tr-TR" dirty="0"/>
              <a:t>1 ve 3 yıllık GS  %85  ve  %49,5 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7F74079-1B52-4274-B181-E9DEAFDCFF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612" t="21070" r="23611" b="55226"/>
          <a:stretch/>
        </p:blipFill>
        <p:spPr>
          <a:xfrm>
            <a:off x="0" y="1159933"/>
            <a:ext cx="4605866" cy="16256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F098712-4F3C-F0A7-B90B-44EA32D119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444" t="31235" r="31482" b="17860"/>
          <a:stretch/>
        </p:blipFill>
        <p:spPr>
          <a:xfrm>
            <a:off x="1" y="2881488"/>
            <a:ext cx="4432710" cy="3248379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6A6BFD88-483D-C9F6-9539-A81A2F85F8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463" t="22226" r="42671" b="23169"/>
          <a:stretch/>
        </p:blipFill>
        <p:spPr>
          <a:xfrm>
            <a:off x="9290754" y="2696901"/>
            <a:ext cx="2665893" cy="37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52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D3CE2E-CD6C-BACA-54BC-BDA0EA6AF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131425" cy="1456267"/>
          </a:xfrm>
        </p:spPr>
        <p:txBody>
          <a:bodyPr/>
          <a:lstStyle/>
          <a:p>
            <a:r>
              <a:rPr lang="tr-TR" dirty="0"/>
              <a:t>Güncel çalışmalar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F784A0C-E933-F054-ECE5-6B9E52C02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7956" y="2142067"/>
            <a:ext cx="4879270" cy="3649133"/>
          </a:xfrm>
        </p:spPr>
        <p:txBody>
          <a:bodyPr>
            <a:normAutofit fontScale="92500" lnSpcReduction="20000"/>
          </a:bodyPr>
          <a:lstStyle/>
          <a:p>
            <a:r>
              <a:rPr lang="tr-TR" dirty="0"/>
              <a:t>44 hasta, 59 </a:t>
            </a:r>
            <a:r>
              <a:rPr lang="tr-TR" dirty="0" err="1"/>
              <a:t>tm</a:t>
            </a:r>
            <a:endParaRPr lang="tr-TR" dirty="0"/>
          </a:p>
          <a:p>
            <a:r>
              <a:rPr lang="tr-TR" dirty="0"/>
              <a:t>51 </a:t>
            </a:r>
            <a:r>
              <a:rPr lang="tr-TR" dirty="0" err="1"/>
              <a:t>tm</a:t>
            </a:r>
            <a:r>
              <a:rPr lang="tr-TR" dirty="0"/>
              <a:t>  </a:t>
            </a:r>
            <a:r>
              <a:rPr lang="tr-TR" dirty="0" err="1"/>
              <a:t>oligoprogresif</a:t>
            </a:r>
            <a:r>
              <a:rPr lang="tr-TR" dirty="0"/>
              <a:t> hastalık (≤5 lezyon, diğerleri metastaz</a:t>
            </a:r>
          </a:p>
          <a:p>
            <a:r>
              <a:rPr lang="tr-TR" dirty="0"/>
              <a:t>Medyan SBRT dozu 30Gy/5fr ( 27-60Gy/ 3-8fr)</a:t>
            </a:r>
          </a:p>
          <a:p>
            <a:r>
              <a:rPr lang="tr-TR" dirty="0"/>
              <a:t>51 </a:t>
            </a:r>
            <a:r>
              <a:rPr lang="tr-TR" dirty="0" err="1"/>
              <a:t>tm</a:t>
            </a:r>
            <a:r>
              <a:rPr lang="tr-TR" dirty="0"/>
              <a:t> plevra,  4 vertebra, 2 vertebra dışı kemik, 1 beyin,1 pankreas</a:t>
            </a:r>
          </a:p>
          <a:p>
            <a:r>
              <a:rPr lang="tr-TR" dirty="0"/>
              <a:t>Medyan takip 28ay, </a:t>
            </a:r>
            <a:r>
              <a:rPr lang="tr-TR" dirty="0" err="1"/>
              <a:t>grad</a:t>
            </a:r>
            <a:r>
              <a:rPr lang="tr-TR" dirty="0"/>
              <a:t> 3 ve üzeri toksisite yok </a:t>
            </a:r>
          </a:p>
          <a:p>
            <a:r>
              <a:rPr lang="tr-TR" dirty="0"/>
              <a:t>%5.1 RP</a:t>
            </a:r>
          </a:p>
          <a:p>
            <a:r>
              <a:rPr lang="tr-TR" dirty="0"/>
              <a:t>1 yıllık LK  %90,9</a:t>
            </a:r>
          </a:p>
          <a:p>
            <a:r>
              <a:rPr lang="tr-TR" dirty="0"/>
              <a:t>Plevra için 1 yıllık LK % 92,1 </a:t>
            </a:r>
          </a:p>
          <a:p>
            <a:r>
              <a:rPr lang="tr-TR" dirty="0"/>
              <a:t>1 yıllık OS  %36,4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26958E3-27F0-BABA-3A56-4646E15FAA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519" t="25350" r="27037" b="48477"/>
          <a:stretch/>
        </p:blipFill>
        <p:spPr>
          <a:xfrm>
            <a:off x="-90310" y="982133"/>
            <a:ext cx="5621866" cy="16739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0C4ED7F-7E89-402A-6ED9-82C45AF80D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 t="48729" r="19167" b="7819"/>
          <a:stretch/>
        </p:blipFill>
        <p:spPr>
          <a:xfrm>
            <a:off x="643466" y="3183815"/>
            <a:ext cx="3759200" cy="297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97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09BE39F-4AE5-FA75-CF72-96C43C774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B021E1C4-BEA5-4E8B-2B75-345897D4E1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7336" t="20429" r="11415" b="17167"/>
          <a:stretch/>
        </p:blipFill>
        <p:spPr>
          <a:xfrm>
            <a:off x="211667" y="562276"/>
            <a:ext cx="5818699" cy="2866724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B1FF38CE-D281-A3A3-1CCC-92D682DDFC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472" t="22469" r="23333" b="22470"/>
          <a:stretch/>
        </p:blipFill>
        <p:spPr>
          <a:xfrm>
            <a:off x="5825067" y="3577924"/>
            <a:ext cx="5494866" cy="292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21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D3CE2E-CD6C-BACA-54BC-BDA0EA6AF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131425" cy="1456267"/>
          </a:xfrm>
        </p:spPr>
        <p:txBody>
          <a:bodyPr/>
          <a:lstStyle/>
          <a:p>
            <a:r>
              <a:rPr lang="tr-TR" dirty="0"/>
              <a:t>Güncel çalışmalar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F784A0C-E933-F054-ECE5-6B9E52C02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3378" y="1129471"/>
            <a:ext cx="4628444" cy="5135862"/>
          </a:xfrm>
        </p:spPr>
        <p:txBody>
          <a:bodyPr/>
          <a:lstStyle/>
          <a:p>
            <a:r>
              <a:rPr lang="tr-TR" dirty="0" err="1"/>
              <a:t>Oligo</a:t>
            </a:r>
            <a:r>
              <a:rPr lang="tr-TR" dirty="0"/>
              <a:t>-progresif MPM, toraks- abdomen </a:t>
            </a:r>
            <a:r>
              <a:rPr lang="tr-TR" dirty="0" err="1"/>
              <a:t>Bt’de</a:t>
            </a:r>
            <a:r>
              <a:rPr lang="tr-TR" dirty="0"/>
              <a:t> ≤3 bölgede radyolojik progresyon gösteren, </a:t>
            </a:r>
            <a:r>
              <a:rPr lang="tr-TR" dirty="0" err="1"/>
              <a:t>rezeke</a:t>
            </a:r>
            <a:r>
              <a:rPr lang="tr-TR" dirty="0"/>
              <a:t> edilemeyen hastalık</a:t>
            </a:r>
          </a:p>
          <a:p>
            <a:r>
              <a:rPr lang="tr-TR" dirty="0"/>
              <a:t>SBRT (25-50Gy/4-10fr)/ </a:t>
            </a:r>
            <a:r>
              <a:rPr lang="tr-TR" dirty="0" err="1"/>
              <a:t>hipofraksiyone</a:t>
            </a:r>
            <a:r>
              <a:rPr lang="tr-TR" dirty="0"/>
              <a:t> (56-30Gy/10-20fr )</a:t>
            </a:r>
          </a:p>
          <a:p>
            <a:r>
              <a:rPr lang="tr-TR" dirty="0"/>
              <a:t>37 hasta, 43 plevral lezyon</a:t>
            </a:r>
          </a:p>
          <a:p>
            <a:r>
              <a:rPr lang="tr-TR" dirty="0"/>
              <a:t>26 lezyon SBRT, 17 lezyon </a:t>
            </a:r>
            <a:r>
              <a:rPr lang="tr-TR" dirty="0" err="1"/>
              <a:t>hipofr</a:t>
            </a:r>
            <a:endParaRPr lang="tr-TR" dirty="0"/>
          </a:p>
          <a:p>
            <a:r>
              <a:rPr lang="tr-TR" dirty="0"/>
              <a:t>6 ay ve 1 yıllık LK  % 84  ve %76</a:t>
            </a:r>
          </a:p>
          <a:p>
            <a:r>
              <a:rPr lang="tr-TR" dirty="0"/>
              <a:t>BED1,5  ve BED3 &gt;100 </a:t>
            </a:r>
            <a:r>
              <a:rPr lang="tr-TR" dirty="0" err="1"/>
              <a:t>Gy</a:t>
            </a:r>
            <a:r>
              <a:rPr lang="tr-TR" dirty="0"/>
              <a:t>  </a:t>
            </a:r>
            <a:r>
              <a:rPr lang="tr-TR" dirty="0">
                <a:sym typeface="Wingdings" panose="05000000000000000000" pitchFamily="2" charset="2"/>
              </a:rPr>
              <a:t> daha iyi lokal kontrol</a:t>
            </a:r>
          </a:p>
          <a:p>
            <a:r>
              <a:rPr lang="tr-TR" dirty="0">
                <a:sym typeface="Wingdings" panose="05000000000000000000" pitchFamily="2" charset="2"/>
              </a:rPr>
              <a:t>RT sonrası </a:t>
            </a:r>
            <a:r>
              <a:rPr lang="tr-TR" dirty="0" err="1">
                <a:sym typeface="Wingdings" panose="05000000000000000000" pitchFamily="2" charset="2"/>
              </a:rPr>
              <a:t>median</a:t>
            </a:r>
            <a:r>
              <a:rPr lang="tr-TR" dirty="0">
                <a:sym typeface="Wingdings" panose="05000000000000000000" pitchFamily="2" charset="2"/>
              </a:rPr>
              <a:t> OS 26,9 ay  , 1 ve 2 yıllık OS  %69 ve  %54 </a:t>
            </a:r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634336C-9DA0-0D18-54A3-97949BE5B8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59" t="19260" r="16901" b="38600"/>
          <a:stretch/>
        </p:blipFill>
        <p:spPr>
          <a:xfrm>
            <a:off x="90311" y="1129471"/>
            <a:ext cx="5881511" cy="202519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933BB4D5-C2FF-0036-8F7C-51DF0626B9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685" t="28477" r="52685" b="33827"/>
          <a:stretch/>
        </p:blipFill>
        <p:spPr>
          <a:xfrm>
            <a:off x="428978" y="3544711"/>
            <a:ext cx="4222045" cy="258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86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50841AE-6782-959A-8992-F2605891E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8" name="İçerik Yer Tutucusu 7">
            <a:extLst>
              <a:ext uri="{FF2B5EF4-FFF2-40B4-BE49-F238E27FC236}">
                <a16:creationId xmlns:a16="http://schemas.microsoft.com/office/drawing/2014/main" id="{C78E6834-4ED6-E98D-015B-F2B4FEAE2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Palyatif</a:t>
            </a:r>
          </a:p>
          <a:p>
            <a:r>
              <a:rPr lang="tr-TR" dirty="0" err="1"/>
              <a:t>Skara</a:t>
            </a:r>
            <a:r>
              <a:rPr lang="tr-TR" dirty="0"/>
              <a:t> yönelik profilaksi </a:t>
            </a:r>
          </a:p>
          <a:p>
            <a:r>
              <a:rPr lang="tr-TR" dirty="0"/>
              <a:t>Adjuvan Radyoterapi ( EPP veya P/D Sonrası)</a:t>
            </a:r>
          </a:p>
          <a:p>
            <a:r>
              <a:rPr lang="tr-TR" dirty="0" err="1"/>
              <a:t>Definitif</a:t>
            </a:r>
            <a:r>
              <a:rPr lang="tr-TR" dirty="0"/>
              <a:t> Radyoterapi </a:t>
            </a:r>
          </a:p>
        </p:txBody>
      </p:sp>
    </p:spTree>
    <p:extLst>
      <p:ext uri="{BB962C8B-B14F-4D97-AF65-F5344CB8AC3E}">
        <p14:creationId xmlns:p14="http://schemas.microsoft.com/office/powerpoint/2010/main" val="2873869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BFC29EF-D901-8BBF-4761-84E6EFD59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PALYATİF RADYOTERAPİ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CEA994F-934F-7C6D-72BD-9287EF9D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844" y="1604433"/>
            <a:ext cx="6409267" cy="4423833"/>
          </a:xfrm>
        </p:spPr>
        <p:txBody>
          <a:bodyPr/>
          <a:lstStyle/>
          <a:p>
            <a:r>
              <a:rPr lang="tr-TR" dirty="0"/>
              <a:t>Çok merkezli, tek kollu faz II çalışma</a:t>
            </a:r>
          </a:p>
          <a:p>
            <a:r>
              <a:rPr lang="tr-TR" dirty="0"/>
              <a:t>40 hasta</a:t>
            </a:r>
          </a:p>
          <a:p>
            <a:r>
              <a:rPr lang="tr-TR" dirty="0"/>
              <a:t>20 </a:t>
            </a:r>
            <a:r>
              <a:rPr lang="tr-TR" dirty="0" err="1"/>
              <a:t>Gy</a:t>
            </a:r>
            <a:r>
              <a:rPr lang="tr-TR" dirty="0"/>
              <a:t>/5fr, </a:t>
            </a:r>
            <a:r>
              <a:rPr lang="tr-TR" dirty="0" err="1"/>
              <a:t>RT’den</a:t>
            </a:r>
            <a:r>
              <a:rPr lang="tr-TR" dirty="0"/>
              <a:t> 5 ve 12 hafta sonra değerlendirme</a:t>
            </a:r>
          </a:p>
          <a:p>
            <a:r>
              <a:rPr lang="tr-TR" dirty="0"/>
              <a:t>5 hafta sonunda 30 hasta değerlendirilebilmiş ( takipsiz, </a:t>
            </a:r>
            <a:r>
              <a:rPr lang="tr-TR" dirty="0" err="1"/>
              <a:t>ex</a:t>
            </a:r>
            <a:r>
              <a:rPr lang="tr-TR" dirty="0"/>
              <a:t> , </a:t>
            </a:r>
            <a:r>
              <a:rPr lang="tr-TR" dirty="0" err="1"/>
              <a:t>vs</a:t>
            </a:r>
            <a:r>
              <a:rPr lang="tr-TR" dirty="0"/>
              <a:t> ) %47 hastada ağrı yanıtı mevcut </a:t>
            </a:r>
          </a:p>
          <a:p>
            <a:r>
              <a:rPr lang="tr-TR" dirty="0"/>
              <a:t>12 hafta sonunda 18 hasta değerlendirilmiş  ve %33 ağrı yanıtı mevcut </a:t>
            </a:r>
          </a:p>
          <a:p>
            <a:endParaRPr lang="tr-TR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F40DCB2F-6456-8895-C4A4-33A05ECD93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125" t="23704" r="33056" b="47531"/>
          <a:stretch/>
        </p:blipFill>
        <p:spPr>
          <a:xfrm>
            <a:off x="414867" y="1735667"/>
            <a:ext cx="4732867" cy="1972733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99DBEAFC-3B5F-952C-2548-48FA444514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570" t="44691" r="52153" b="28272"/>
          <a:stretch/>
        </p:blipFill>
        <p:spPr>
          <a:xfrm>
            <a:off x="829734" y="4174065"/>
            <a:ext cx="3691466" cy="185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26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4D008EE-B2A6-665E-034C-E6A8977A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54" y="84667"/>
            <a:ext cx="10131425" cy="1456267"/>
          </a:xfrm>
        </p:spPr>
        <p:txBody>
          <a:bodyPr/>
          <a:lstStyle/>
          <a:p>
            <a:r>
              <a:rPr lang="tr-TR" dirty="0"/>
              <a:t>PALYATİF RADYOTERAPİ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84A5D3E-4348-3C17-5235-EE9FBA4C9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755" y="936976"/>
            <a:ext cx="5305426" cy="2108200"/>
          </a:xfrm>
        </p:spPr>
        <p:txBody>
          <a:bodyPr/>
          <a:lstStyle/>
          <a:p>
            <a:r>
              <a:rPr lang="tr-TR" dirty="0"/>
              <a:t>Sistematik derleme</a:t>
            </a:r>
          </a:p>
          <a:p>
            <a:r>
              <a:rPr lang="tr-TR" dirty="0"/>
              <a:t>8 çalışma 444 hasta </a:t>
            </a:r>
          </a:p>
          <a:p>
            <a:r>
              <a:rPr lang="tr-TR" dirty="0"/>
              <a:t>%69 ağrı </a:t>
            </a:r>
            <a:r>
              <a:rPr lang="tr-TR" dirty="0" err="1"/>
              <a:t>palyasyonu</a:t>
            </a:r>
            <a:r>
              <a:rPr lang="tr-TR" dirty="0"/>
              <a:t> +</a:t>
            </a:r>
          </a:p>
          <a:p>
            <a:r>
              <a:rPr lang="tr-TR" dirty="0"/>
              <a:t>Değişik </a:t>
            </a:r>
            <a:r>
              <a:rPr lang="tr-TR" dirty="0" err="1"/>
              <a:t>fraksiyonasyonlar</a:t>
            </a:r>
            <a:r>
              <a:rPr lang="tr-TR" dirty="0"/>
              <a:t>  </a:t>
            </a: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71FC1C6-A24D-8B94-6E46-F06B34F3C6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81" t="30124" r="27916" b="21852"/>
          <a:stretch/>
        </p:blipFill>
        <p:spPr>
          <a:xfrm>
            <a:off x="143932" y="1261532"/>
            <a:ext cx="5057388" cy="268393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1CD092E-5884-D7DF-F7E1-FE67A258BA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89" t="25185" r="26320" b="22963"/>
          <a:stretch/>
        </p:blipFill>
        <p:spPr>
          <a:xfrm>
            <a:off x="5201320" y="3217335"/>
            <a:ext cx="6375400" cy="355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71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B2F417-1C9B-4845-BF89-0AC6DD746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SKAR PROFİLAKSİSİ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2001C5C-9E1A-3DDF-A40C-1FA494608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4733" y="2142067"/>
            <a:ext cx="5542493" cy="3649133"/>
          </a:xfrm>
        </p:spPr>
        <p:txBody>
          <a:bodyPr/>
          <a:lstStyle/>
          <a:p>
            <a:r>
              <a:rPr lang="tr-TR" dirty="0"/>
              <a:t>20 hasta, 7 Gyx3 </a:t>
            </a:r>
            <a:r>
              <a:rPr lang="tr-TR" dirty="0" err="1"/>
              <a:t>fr</a:t>
            </a:r>
            <a:r>
              <a:rPr lang="tr-TR" dirty="0"/>
              <a:t>  </a:t>
            </a:r>
            <a:r>
              <a:rPr lang="tr-TR" dirty="0">
                <a:sym typeface="Wingdings" panose="05000000000000000000" pitchFamily="2" charset="2"/>
              </a:rPr>
              <a:t> </a:t>
            </a:r>
            <a:r>
              <a:rPr lang="tr-TR" dirty="0" err="1">
                <a:sym typeface="Wingdings" panose="05000000000000000000" pitchFamily="2" charset="2"/>
              </a:rPr>
              <a:t>torokoskopiden</a:t>
            </a:r>
            <a:r>
              <a:rPr lang="tr-TR" dirty="0">
                <a:sym typeface="Wingdings" panose="05000000000000000000" pitchFamily="2" charset="2"/>
              </a:rPr>
              <a:t>  10-15 gün sonra</a:t>
            </a:r>
          </a:p>
          <a:p>
            <a:r>
              <a:rPr lang="tr-TR" dirty="0">
                <a:sym typeface="Wingdings" panose="05000000000000000000" pitchFamily="2" charset="2"/>
              </a:rPr>
              <a:t>20 hasta  RT yok</a:t>
            </a:r>
          </a:p>
          <a:p>
            <a:r>
              <a:rPr lang="tr-TR" dirty="0">
                <a:sym typeface="Wingdings" panose="05000000000000000000" pitchFamily="2" charset="2"/>
              </a:rPr>
              <a:t>RT alan 20 hastada </a:t>
            </a:r>
            <a:r>
              <a:rPr lang="tr-TR" dirty="0" err="1">
                <a:sym typeface="Wingdings" panose="05000000000000000000" pitchFamily="2" charset="2"/>
              </a:rPr>
              <a:t>tract</a:t>
            </a:r>
            <a:r>
              <a:rPr lang="tr-TR" dirty="0">
                <a:sym typeface="Wingdings" panose="05000000000000000000" pitchFamily="2" charset="2"/>
              </a:rPr>
              <a:t> metastazı yok iken RT almayan 20 hastadan 8’inde (%40)  </a:t>
            </a:r>
            <a:r>
              <a:rPr lang="tr-TR" dirty="0" err="1">
                <a:sym typeface="Wingdings" panose="05000000000000000000" pitchFamily="2" charset="2"/>
              </a:rPr>
              <a:t>tract</a:t>
            </a:r>
            <a:r>
              <a:rPr lang="tr-TR" dirty="0">
                <a:sym typeface="Wingdings" panose="05000000000000000000" pitchFamily="2" charset="2"/>
              </a:rPr>
              <a:t> metastazı + (p&lt; 0.001)</a:t>
            </a: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927E931-40FE-1D3F-6A20-465C21DED8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264" t="37531" r="27777" b="7283"/>
          <a:stretch/>
        </p:blipFill>
        <p:spPr>
          <a:xfrm>
            <a:off x="364066" y="1955800"/>
            <a:ext cx="3970867" cy="251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44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B2F417-1C9B-4845-BF89-0AC6DD746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SKAR PROFİLAKSİSİ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2001C5C-9E1A-3DDF-A40C-1FA494608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733" y="1693333"/>
            <a:ext cx="6050493" cy="1603851"/>
          </a:xfrm>
        </p:spPr>
        <p:txBody>
          <a:bodyPr/>
          <a:lstStyle/>
          <a:p>
            <a:r>
              <a:rPr lang="tr-TR" dirty="0"/>
              <a:t>61 hasta, 31 hastaya işlem </a:t>
            </a:r>
            <a:r>
              <a:rPr lang="tr-TR" dirty="0" err="1"/>
              <a:t>sonras</a:t>
            </a:r>
            <a:r>
              <a:rPr lang="tr-TR" dirty="0"/>
              <a:t> 21 gün içinde (</a:t>
            </a:r>
            <a:r>
              <a:rPr lang="tr-TR" dirty="0" err="1"/>
              <a:t>immediate</a:t>
            </a:r>
            <a:r>
              <a:rPr lang="tr-TR" dirty="0"/>
              <a:t>) 21 </a:t>
            </a:r>
            <a:r>
              <a:rPr lang="tr-TR" dirty="0" err="1"/>
              <a:t>Gy</a:t>
            </a:r>
            <a:r>
              <a:rPr lang="tr-TR" dirty="0"/>
              <a:t>/3 </a:t>
            </a:r>
            <a:r>
              <a:rPr lang="tr-TR" dirty="0" err="1"/>
              <a:t>fr</a:t>
            </a:r>
            <a:r>
              <a:rPr lang="tr-TR" dirty="0"/>
              <a:t> </a:t>
            </a:r>
          </a:p>
          <a:p>
            <a:r>
              <a:rPr lang="tr-TR" dirty="0"/>
              <a:t>7 hastada işlem bölgesinde metastaz ( 4 hasta RT kolunda, 3 hasta </a:t>
            </a:r>
            <a:r>
              <a:rPr lang="tr-TR" dirty="0" err="1"/>
              <a:t>best</a:t>
            </a:r>
            <a:r>
              <a:rPr lang="tr-TR" dirty="0"/>
              <a:t> </a:t>
            </a:r>
            <a:r>
              <a:rPr lang="tr-TR" dirty="0" err="1"/>
              <a:t>supportive</a:t>
            </a:r>
            <a:r>
              <a:rPr lang="tr-TR" dirty="0"/>
              <a:t> </a:t>
            </a:r>
            <a:r>
              <a:rPr lang="tr-TR" dirty="0" err="1"/>
              <a:t>care</a:t>
            </a:r>
            <a:r>
              <a:rPr lang="tr-TR" dirty="0"/>
              <a:t> kolunda)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DAC8E801-7115-7E66-2938-B3BC90DAF0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55" t="17780" r="8547" b="26000"/>
          <a:stretch/>
        </p:blipFill>
        <p:spPr>
          <a:xfrm>
            <a:off x="118533" y="1693333"/>
            <a:ext cx="4021668" cy="1603851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F26165BE-194C-29FE-72C6-E6A475AF04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820" t="33581" r="24444" b="8273"/>
          <a:stretch/>
        </p:blipFill>
        <p:spPr>
          <a:xfrm>
            <a:off x="3486679" y="3653367"/>
            <a:ext cx="4780969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76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B2F417-1C9B-4845-BF89-0AC6DD746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SKAR PROFİLAKSİSİ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2001C5C-9E1A-3DDF-A40C-1FA494608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7932" y="241300"/>
            <a:ext cx="5466293" cy="3649133"/>
          </a:xfrm>
        </p:spPr>
        <p:txBody>
          <a:bodyPr/>
          <a:lstStyle/>
          <a:p>
            <a:r>
              <a:rPr lang="tr-TR" dirty="0"/>
              <a:t>2016 yılında, çok merkezli, faz III randomize</a:t>
            </a:r>
          </a:p>
          <a:p>
            <a:r>
              <a:rPr lang="tr-TR" dirty="0"/>
              <a:t>SMART </a:t>
            </a:r>
          </a:p>
          <a:p>
            <a:r>
              <a:rPr lang="tr-TR" dirty="0"/>
              <a:t>22 merkez</a:t>
            </a:r>
          </a:p>
          <a:p>
            <a:r>
              <a:rPr lang="tr-TR" dirty="0"/>
              <a:t>102 hasta işlem sonrası 42 gün içinde 21 </a:t>
            </a:r>
            <a:r>
              <a:rPr lang="tr-TR" dirty="0" err="1"/>
              <a:t>Gy</a:t>
            </a:r>
            <a:r>
              <a:rPr lang="tr-TR" dirty="0"/>
              <a:t>/3 </a:t>
            </a:r>
            <a:r>
              <a:rPr lang="tr-TR" dirty="0" err="1"/>
              <a:t>fr</a:t>
            </a:r>
            <a:r>
              <a:rPr lang="tr-TR" dirty="0"/>
              <a:t> , 101 hastaya işlem bölgesinde metastaz geliştikten sonra 35 gün içinde  21Gy/3 </a:t>
            </a:r>
            <a:r>
              <a:rPr lang="tr-TR" dirty="0" err="1"/>
              <a:t>fr</a:t>
            </a:r>
            <a:r>
              <a:rPr lang="tr-TR" dirty="0"/>
              <a:t> </a:t>
            </a:r>
          </a:p>
          <a:p>
            <a:r>
              <a:rPr lang="tr-TR" dirty="0"/>
              <a:t>Primer sonlanım işlem bölgesinin 7 cm etrafında ve 12 ay içinde metastaz gelişimi</a:t>
            </a:r>
          </a:p>
          <a:p>
            <a:r>
              <a:rPr lang="tr-TR" dirty="0"/>
              <a:t>İki kol arasında fark yok  (p= 0.14)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F2B3BF7-7142-522C-8D4C-0255F773EA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69" t="12963" r="9514" b="37284"/>
          <a:stretch/>
        </p:blipFill>
        <p:spPr>
          <a:xfrm>
            <a:off x="0" y="1828800"/>
            <a:ext cx="5270468" cy="19558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BFA90D90-5AEB-6CD3-B96A-C6A7F479C3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72" t="24444" r="44722" b="23334"/>
          <a:stretch/>
        </p:blipFill>
        <p:spPr>
          <a:xfrm>
            <a:off x="110067" y="3982851"/>
            <a:ext cx="4351867" cy="2731216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ED754A3E-431C-500E-7F13-F493916E2A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820" t="31975" r="22291" b="25927"/>
          <a:stretch/>
        </p:blipFill>
        <p:spPr>
          <a:xfrm>
            <a:off x="5842000" y="3784600"/>
            <a:ext cx="4131733" cy="288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594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ökyüzü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TM03457452[[fn=Gökyüzü]]</Template>
  <TotalTime>2250</TotalTime>
  <Words>1381</Words>
  <Application>Microsoft Office PowerPoint</Application>
  <PresentationFormat>Geniş ekran</PresentationFormat>
  <Paragraphs>150</Paragraphs>
  <Slides>30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30</vt:i4>
      </vt:variant>
    </vt:vector>
  </HeadingPairs>
  <TitlesOfParts>
    <vt:vector size="38" baseType="lpstr">
      <vt:lpstr>AdvOTb03e4648.B</vt:lpstr>
      <vt:lpstr>AdvOTd710a12c</vt:lpstr>
      <vt:lpstr>AdvPSA88A</vt:lpstr>
      <vt:lpstr>Arial</vt:lpstr>
      <vt:lpstr>Calibri</vt:lpstr>
      <vt:lpstr>Calibri Light</vt:lpstr>
      <vt:lpstr>Wingdings</vt:lpstr>
      <vt:lpstr>Gökyüzü</vt:lpstr>
      <vt:lpstr>MALİGN PLEVRAL MEZOTELYOMADA RADYOTERAPİNİN YERİ </vt:lpstr>
      <vt:lpstr>Endikasyonlar </vt:lpstr>
      <vt:lpstr>PowerPoint Sunusu</vt:lpstr>
      <vt:lpstr>PowerPoint Sunusu</vt:lpstr>
      <vt:lpstr>PALYATİF RADYOTERAPİ</vt:lpstr>
      <vt:lpstr>PALYATİF RADYOTERAPİ</vt:lpstr>
      <vt:lpstr>SKAR PROFİLAKSİSİ</vt:lpstr>
      <vt:lpstr>SKAR PROFİLAKSİSİ</vt:lpstr>
      <vt:lpstr>SKAR PROFİLAKSİSİ</vt:lpstr>
      <vt:lpstr>SKAR PROFİLAKSİSİ</vt:lpstr>
      <vt:lpstr>ADJUVAN rt</vt:lpstr>
      <vt:lpstr>ADJUVAN rt</vt:lpstr>
      <vt:lpstr>ADJUVAN RT</vt:lpstr>
      <vt:lpstr>ADJUVAN RT</vt:lpstr>
      <vt:lpstr>ADJUVAN RT</vt:lpstr>
      <vt:lpstr>İNOPERABL HASTALARDA DEFİNİTİF RT </vt:lpstr>
      <vt:lpstr>RADYOTERAPİ TEKNİKLERİ</vt:lpstr>
      <vt:lpstr>RADYOTERAPİ TEKNİKLERİ</vt:lpstr>
      <vt:lpstr>RADYOTERAPİ TEKNİKLERİ</vt:lpstr>
      <vt:lpstr>RADYOTERAPİ TEKNİKLERİ</vt:lpstr>
      <vt:lpstr>RADYOTERAPİ TEKNİKLERİ</vt:lpstr>
      <vt:lpstr>RADYOTERAPİ TEKNİKLERİ</vt:lpstr>
      <vt:lpstr>RADYOTERAPİ TEKNİKLERİ</vt:lpstr>
      <vt:lpstr>RADYOTERAPİ TEKNİKLERİ</vt:lpstr>
      <vt:lpstr>RADYOTERAPİ TEKNİKLERİ</vt:lpstr>
      <vt:lpstr>RİSK ALTINDAKİ ORGAN DOZLARI VE TOKSİSİTE </vt:lpstr>
      <vt:lpstr>RİSK ALTINDAKİ ORGAN DOZLARI VE TOKSİSİTE </vt:lpstr>
      <vt:lpstr>Güncel çalışmalar </vt:lpstr>
      <vt:lpstr>Güncel çalışmalar </vt:lpstr>
      <vt:lpstr>Güncel çalışmalar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Melek YAKAR</dc:creator>
  <cp:lastModifiedBy>Melek YAKAR</cp:lastModifiedBy>
  <cp:revision>20</cp:revision>
  <dcterms:created xsi:type="dcterms:W3CDTF">2024-09-21T13:03:11Z</dcterms:created>
  <dcterms:modified xsi:type="dcterms:W3CDTF">2024-09-26T06:42:58Z</dcterms:modified>
</cp:coreProperties>
</file>