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3" r:id="rId24"/>
    <p:sldId id="28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67D12-F628-42BB-A25B-BCB672D916A0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56ED-7E9A-4A05-AF40-12E4017BD3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8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B2D68-646F-A77D-DC56-30318A83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03C391-9589-A822-A544-857E9EF75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7AFAD6-1A44-23BB-F1A7-906987FE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6D052C-0274-B0C2-C4C0-E960915A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6F1362-E9BF-7417-136E-19A75398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48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DB341-AA34-4FDE-D0D8-64B9EF15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8EB81D-D309-7DC0-9320-F25AEEF7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A97224-696E-0BEC-E1D8-56749682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F1C536-05CB-66C3-7F9C-37C9AE77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D81930-F9B6-C712-625E-7417A761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5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C88671-11D4-3424-C578-8D731AFB0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35D843-F1F1-F400-C8BE-5FEB9A1C6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BD94D3-30D9-2C54-5DE2-45AB1B33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0ED1B3-5FF5-3DE3-6BFE-86B42A80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137DA7-6EA4-15ED-E2F9-B53E4562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07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67D989-842E-846D-624E-63D9AE2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616498-B003-5DC6-9841-7FDF141B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06FF41-8CF5-E337-5ED1-9194CF08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8EDB62-FE36-164D-9094-8C954430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94A121-1FC0-0540-FB88-5B737D51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15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B453AC-89D7-19C8-BA0C-7E502C0A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1E8E27-97DA-FEAC-1298-0A913629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F14387-9ACA-DC34-960B-3E0981E7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BE4616-2660-5A69-67D9-FB227374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5A395D-BA88-CA88-1275-016219D1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7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03A89E-E2A1-6B91-B553-F79936DC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57FE40-77F4-F280-3F5C-26FBE903F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8A44F5F-588B-D190-EBD7-3E05280FC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E9BB72-CD16-8754-3CDA-6075706A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572F97-DFBB-F645-F8F3-8508C78C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DF0B98-EBAD-0F70-2B02-BC7072D4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9495AD-F912-FE38-7E4A-BAC0FC51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2F9B20-777F-33B8-4195-CAA9797D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98AFF8-1C49-E763-3A7A-07C73DD3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E30E2E7-4BE9-8070-341F-6896D273A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F8ED84-5941-3EC8-E4B5-FA4BAF1D1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6E0C88-4694-3949-09F0-E8366490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F8F6A2E-FA07-0A38-67FA-092B239A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C6C8C6B-DC91-FAF6-112D-DB598E6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1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5AE827-FEE3-97C5-61F1-6DB940A6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44B9A06-84B3-C21C-7668-879CB4A1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5A984B-C6CC-21D4-D911-C3929B22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5CBC91-F5E2-6085-0A9E-9750F319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6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EF03B13-D3BA-E043-1D71-6D7A82C6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79400EC-E3A3-90B9-06BC-142F838C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E6377B-129B-A03B-95E1-5C2627A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31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20599E-2634-A673-E139-098E66F6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F8844D-945D-6339-CC56-2951A882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18F9AE-1F8C-8444-B76C-D6570B239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1A80B0-8AA9-8328-0D0A-4AE94DB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36633E-6C83-A4AA-9C29-095E3215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58A26E-6850-C755-7836-0E5C675F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7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CAA21-5984-F4D2-0CD1-277111E7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1F3C684-BA4C-C443-692C-1FC8F03A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09F160-07DB-7484-5A09-EDD944581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475680-D065-9400-3970-273ADF41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7FF04A-050B-4067-C8D8-6D9FCB71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57A7C1-56D6-9A73-1892-D287B434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13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D9CF84-1277-D15C-2745-6931C6C0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36C2E3-4782-6397-6E72-969C4716F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14FD61-3ACF-6CB5-76E4-DC59DEC71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6335D-FFBA-4ECC-98FC-8F07C0FB546F}" type="datetimeFigureOut">
              <a:rPr lang="tr-TR" smtClean="0"/>
              <a:t>17.11.2024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924E4D-8647-EFEA-9573-A4B54023B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F1652E-D945-21F9-D8D5-C792FA84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855DF-7AE8-47EF-9ACE-C292ADFFC4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0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95F6C60-E7FE-5F21-A6A4-D35A5C96A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tr-TR" sz="5600">
                <a:solidFill>
                  <a:srgbClr val="FFFFFF"/>
                </a:solidFill>
              </a:rPr>
              <a:t>SÜRRENAL BEZ METASTASTAZLARINDA SBRT-DOZ/TEKNİK VE RAO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8C4FC4-D4A4-3731-BA90-A827257DC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tr-TR" sz="2000" b="1">
                <a:solidFill>
                  <a:srgbClr val="FFFFFF"/>
                </a:solidFill>
              </a:rPr>
              <a:t>Arş.Gör.Dr.Berk PEKPINARLI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Resim 4" descr="metin, sayı, numara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9F21F58E-F4E4-94F0-537C-3F5BF35D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957029"/>
            <a:ext cx="5468347" cy="493518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4A16B51-E43B-84C6-6613-701EB7CD3300}"/>
              </a:ext>
            </a:extLst>
          </p:cNvPr>
          <p:cNvSpPr txBox="1"/>
          <p:nvPr/>
        </p:nvSpPr>
        <p:spPr>
          <a:xfrm>
            <a:off x="6597016" y="2965592"/>
            <a:ext cx="4589328" cy="298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  Çalışmanın verileri önceki benzer çalışmalarla uyumlu bulunmuş.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Adrenal SBRT güvenilir ve efektif bir lokal kontrol yöntemi olarak bulunmuş.</a:t>
            </a:r>
          </a:p>
        </p:txBody>
      </p:sp>
    </p:spTree>
    <p:extLst>
      <p:ext uri="{BB962C8B-B14F-4D97-AF65-F5344CB8AC3E}">
        <p14:creationId xmlns:p14="http://schemas.microsoft.com/office/powerpoint/2010/main" val="137456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D4169E2-FCCD-4DC3-900F-A408D5B6B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2C4C24-A38F-492E-BFB0-46B885252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E88E22-4506-443B-9386-9A49AD23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6FEC54-CCD4-9FD9-21DE-A4846DA0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052623"/>
            <a:ext cx="4788670" cy="475275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67B49E4-C1AF-615B-215C-75FB730407BC}"/>
              </a:ext>
            </a:extLst>
          </p:cNvPr>
          <p:cNvSpPr txBox="1"/>
          <p:nvPr/>
        </p:nvSpPr>
        <p:spPr>
          <a:xfrm>
            <a:off x="6505773" y="1052623"/>
            <a:ext cx="5717177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  </a:t>
            </a:r>
            <a:r>
              <a:rPr lang="en-US" sz="2000" dirty="0" err="1"/>
              <a:t>Retrospektif,tek</a:t>
            </a:r>
            <a:r>
              <a:rPr lang="en-US" sz="2000" dirty="0"/>
              <a:t> merkez,2011-2018 </a:t>
            </a:r>
            <a:r>
              <a:rPr lang="en-US" sz="2000" dirty="0" err="1"/>
              <a:t>yılları</a:t>
            </a:r>
            <a:r>
              <a:rPr lang="en-US" sz="2000" dirty="0"/>
              <a:t> </a:t>
            </a:r>
            <a:r>
              <a:rPr lang="en-US" sz="2000" dirty="0" err="1"/>
              <a:t>arası</a:t>
            </a:r>
            <a:r>
              <a:rPr lang="en-US" sz="2000" dirty="0"/>
              <a:t> </a:t>
            </a:r>
            <a:r>
              <a:rPr lang="en-US" sz="2000" dirty="0" err="1"/>
              <a:t>Cyberknife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tedavi</a:t>
            </a:r>
            <a:r>
              <a:rPr lang="en-US" sz="2000" dirty="0"/>
              <a:t> </a:t>
            </a:r>
            <a:r>
              <a:rPr lang="en-US" sz="2000" dirty="0" err="1"/>
              <a:t>gören</a:t>
            </a:r>
            <a:r>
              <a:rPr lang="en-US" sz="2000" dirty="0"/>
              <a:t> 26 hasta,29 </a:t>
            </a:r>
            <a:r>
              <a:rPr lang="en-US" sz="2000" dirty="0" err="1"/>
              <a:t>lezyon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Tedaviden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1 </a:t>
            </a:r>
            <a:r>
              <a:rPr lang="en-US" sz="2000" dirty="0" err="1"/>
              <a:t>hafta</a:t>
            </a:r>
            <a:r>
              <a:rPr lang="en-US" sz="2000" dirty="0"/>
              <a:t> </a:t>
            </a:r>
            <a:r>
              <a:rPr lang="en-US" sz="2000" dirty="0" err="1"/>
              <a:t>önce</a:t>
            </a:r>
            <a:r>
              <a:rPr lang="en-US" sz="2000" dirty="0"/>
              <a:t> fiducial </a:t>
            </a:r>
            <a:r>
              <a:rPr lang="en-US" sz="2000" dirty="0" err="1"/>
              <a:t>yerleştirilmiş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Vakum</a:t>
            </a:r>
            <a:r>
              <a:rPr lang="en-US" sz="2000" dirty="0"/>
              <a:t> </a:t>
            </a:r>
            <a:r>
              <a:rPr lang="en-US" sz="2000" dirty="0" err="1"/>
              <a:t>yatağı</a:t>
            </a:r>
            <a:r>
              <a:rPr lang="en-US" sz="2000" dirty="0"/>
              <a:t> kullanılmış,1,25 mm </a:t>
            </a:r>
            <a:r>
              <a:rPr lang="en-US" sz="2000" dirty="0" err="1"/>
              <a:t>kesit</a:t>
            </a:r>
            <a:r>
              <a:rPr lang="en-US" sz="2000" dirty="0"/>
              <a:t> </a:t>
            </a:r>
            <a:r>
              <a:rPr lang="en-US" sz="2000" dirty="0" err="1"/>
              <a:t>kalınlığı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CT </a:t>
            </a:r>
            <a:r>
              <a:rPr lang="en-US" sz="2000" dirty="0" err="1"/>
              <a:t>çekilmiş</a:t>
            </a:r>
            <a:r>
              <a:rPr lang="en-US" sz="2000" dirty="0"/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GTV=CTV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PTV=5mm+GTV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Medyan</a:t>
            </a:r>
            <a:r>
              <a:rPr lang="en-US" sz="2000" dirty="0"/>
              <a:t> </a:t>
            </a:r>
            <a:r>
              <a:rPr lang="en-US" sz="2000" dirty="0" err="1"/>
              <a:t>doz</a:t>
            </a:r>
            <a:r>
              <a:rPr lang="en-US" sz="2000" dirty="0"/>
              <a:t> 30Gy(18-45Gy)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Medyan</a:t>
            </a:r>
            <a:r>
              <a:rPr lang="en-US" sz="2000" dirty="0"/>
              <a:t> BED10 60Gy(28.8-112.5Gy)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6 </a:t>
            </a:r>
            <a:r>
              <a:rPr lang="en-US" sz="2000" dirty="0" err="1"/>
              <a:t>aylık</a:t>
            </a:r>
            <a:r>
              <a:rPr lang="en-US" sz="2000" dirty="0"/>
              <a:t> ,1 </a:t>
            </a:r>
            <a:r>
              <a:rPr lang="en-US" sz="2000" dirty="0" err="1"/>
              <a:t>ve</a:t>
            </a:r>
            <a:r>
              <a:rPr lang="en-US" sz="2000" dirty="0"/>
              <a:t> 2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</a:t>
            </a:r>
            <a:r>
              <a:rPr lang="en-US" sz="2000" dirty="0" err="1"/>
              <a:t>sırasıyla</a:t>
            </a:r>
            <a:r>
              <a:rPr lang="en-US" sz="2000" dirty="0"/>
              <a:t> %78.6,%66,5 </a:t>
            </a:r>
            <a:r>
              <a:rPr lang="en-US" sz="2000" dirty="0" err="1"/>
              <a:t>ve</a:t>
            </a:r>
            <a:r>
              <a:rPr lang="en-US" sz="2000" dirty="0"/>
              <a:t> %66,5.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Grade 3-5 </a:t>
            </a:r>
            <a:r>
              <a:rPr lang="en-US" sz="2000" dirty="0" err="1"/>
              <a:t>toksisite</a:t>
            </a:r>
            <a:r>
              <a:rPr lang="en-US" sz="2000" dirty="0"/>
              <a:t> </a:t>
            </a:r>
            <a:r>
              <a:rPr lang="en-US" sz="2000" dirty="0" err="1"/>
              <a:t>izlenmemiş,en</a:t>
            </a:r>
            <a:r>
              <a:rPr lang="en-US" sz="2000" dirty="0"/>
              <a:t>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kusma-bulantı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halsızlık</a:t>
            </a:r>
            <a:r>
              <a:rPr lang="en-US" sz="2000" dirty="0"/>
              <a:t> </a:t>
            </a:r>
            <a:r>
              <a:rPr lang="en-US" sz="2000" dirty="0" err="1"/>
              <a:t>akut</a:t>
            </a:r>
            <a:r>
              <a:rPr lang="en-US" sz="2000" dirty="0"/>
              <a:t> </a:t>
            </a:r>
            <a:r>
              <a:rPr lang="en-US" sz="2000" dirty="0" err="1"/>
              <a:t>toksısıte</a:t>
            </a:r>
            <a:r>
              <a:rPr lang="en-US" sz="2000" dirty="0"/>
              <a:t> </a:t>
            </a:r>
            <a:r>
              <a:rPr lang="en-US" sz="2000" dirty="0" err="1"/>
              <a:t>izlenmiş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70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metin, ekran görüntüsü, multimedya yazılımı içeren bir resim&#10;&#10;Açıklama otomatik olarak oluşturuldu">
            <a:extLst>
              <a:ext uri="{FF2B5EF4-FFF2-40B4-BE49-F238E27FC236}">
                <a16:creationId xmlns:a16="http://schemas.microsoft.com/office/drawing/2014/main" id="{957E0404-C29F-3415-7F85-C2D452D4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47" y="1099800"/>
            <a:ext cx="4651313" cy="4604800"/>
          </a:xfrm>
          <a:prstGeom prst="rect">
            <a:avLst/>
          </a:prstGeom>
        </p:spPr>
      </p:pic>
      <p:pic>
        <p:nvPicPr>
          <p:cNvPr id="7" name="Resim 6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F3493A4-75F1-D247-F531-F80EF9B1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1169057"/>
            <a:ext cx="4814655" cy="45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CDD041-A3C5-FDA5-65D5-244C36D97641}"/>
              </a:ext>
            </a:extLst>
          </p:cNvPr>
          <p:cNvSpPr txBox="1"/>
          <p:nvPr/>
        </p:nvSpPr>
        <p:spPr>
          <a:xfrm>
            <a:off x="6095995" y="1099226"/>
            <a:ext cx="6096003" cy="4768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Çoklu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merkez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retrospektif</a:t>
            </a: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2006-2017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yılları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arasında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tedavi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gören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KPS &gt;70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olan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75 hasta(84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lezyon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21 hasta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için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metastaz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kontrolü,54 hasta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için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ise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büyük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kitlesi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olması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nedenli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palyasyon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amaçlanmış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Medyan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takip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zamanı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12.7 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6 aylık,1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yıllık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2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yıllık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lokal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kontrol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oranları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sırasıyla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%93.1,%62.5,%49,6.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 2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hastada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grade 3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diyare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alpha val="55000"/>
                  </a:schemeClr>
                </a:solidFill>
              </a:rPr>
              <a:t>izlenmiş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55000"/>
                </a:schemeClr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29807DE-3D2D-C5E7-5F02-395E65F6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47" r="3" b="3"/>
          <a:stretch/>
        </p:blipFill>
        <p:spPr>
          <a:xfrm>
            <a:off x="914399" y="990597"/>
            <a:ext cx="47244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C2DB6D3-B205-888D-0472-1A843119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94" y="457199"/>
            <a:ext cx="3659612" cy="38059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B37C47D-D9C7-1591-B0CB-0468E9D6E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42823"/>
            <a:ext cx="5719326" cy="571433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38D6AFD-255B-FBFB-856D-D500CEAD8C42}"/>
              </a:ext>
            </a:extLst>
          </p:cNvPr>
          <p:cNvSpPr txBox="1"/>
          <p:nvPr/>
        </p:nvSpPr>
        <p:spPr>
          <a:xfrm>
            <a:off x="6281303" y="4333876"/>
            <a:ext cx="49530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İmmobilizasyon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için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vakum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yatağı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kullanılmış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1,5 mm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kesitlerle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Ct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çekilmiş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PTV=GTV’ye anteroposterior 3-5mm,cephalocaudal’e 5-7 mm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eklenmesi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ile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elde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edilmiş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Medyan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doz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42 Gy(32-52Gy) /5frx(3-10 </a:t>
            </a: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frx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alpha val="55000"/>
                  </a:schemeClr>
                </a:solidFill>
              </a:rPr>
              <a:t>Medyan</a:t>
            </a:r>
            <a:r>
              <a:rPr lang="en-US" sz="1500" dirty="0">
                <a:solidFill>
                  <a:schemeClr val="tx1">
                    <a:alpha val="55000"/>
                  </a:schemeClr>
                </a:solidFill>
              </a:rPr>
              <a:t> BED10 79.6Gy(44.8-112,5Gy)</a:t>
            </a:r>
          </a:p>
        </p:txBody>
      </p:sp>
    </p:spTree>
    <p:extLst>
      <p:ext uri="{BB962C8B-B14F-4D97-AF65-F5344CB8AC3E}">
        <p14:creationId xmlns:p14="http://schemas.microsoft.com/office/powerpoint/2010/main" val="98338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A2330F-F2E0-2290-D3C0-8AD9CAC345EA}"/>
              </a:ext>
            </a:extLst>
          </p:cNvPr>
          <p:cNvSpPr txBox="1"/>
          <p:nvPr/>
        </p:nvSpPr>
        <p:spPr>
          <a:xfrm>
            <a:off x="5457217" y="338328"/>
            <a:ext cx="5927624" cy="2036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Sonuç:</a:t>
            </a:r>
            <a:r>
              <a:rPr lang="en-US" dirty="0" err="1">
                <a:solidFill>
                  <a:schemeClr val="tx2"/>
                </a:solidFill>
              </a:rPr>
              <a:t>Adrenal</a:t>
            </a:r>
            <a:r>
              <a:rPr lang="en-US" dirty="0">
                <a:solidFill>
                  <a:schemeClr val="tx2"/>
                </a:solidFill>
              </a:rPr>
              <a:t> gland </a:t>
            </a:r>
            <a:r>
              <a:rPr lang="en-US" dirty="0" err="1">
                <a:solidFill>
                  <a:schemeClr val="tx2"/>
                </a:solidFill>
              </a:rPr>
              <a:t>metastazları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için</a:t>
            </a:r>
            <a:r>
              <a:rPr lang="en-US" dirty="0">
                <a:solidFill>
                  <a:schemeClr val="tx2"/>
                </a:solidFill>
              </a:rPr>
              <a:t> SBRT </a:t>
            </a:r>
            <a:r>
              <a:rPr lang="en-US" dirty="0" err="1">
                <a:solidFill>
                  <a:schemeClr val="tx2"/>
                </a:solidFill>
              </a:rPr>
              <a:t>düşük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radyasyon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toksisitesi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ile</a:t>
            </a:r>
            <a:r>
              <a:rPr lang="en-US" dirty="0">
                <a:solidFill>
                  <a:schemeClr val="tx2"/>
                </a:solidFill>
              </a:rPr>
              <a:t> primer </a:t>
            </a:r>
            <a:r>
              <a:rPr lang="en-US" dirty="0" err="1">
                <a:solidFill>
                  <a:schemeClr val="tx2"/>
                </a:solidFill>
              </a:rPr>
              <a:t>tümör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orijininden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bağımsız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olarak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etkin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alternatif,ancak</a:t>
            </a:r>
            <a:r>
              <a:rPr lang="en-US" dirty="0">
                <a:solidFill>
                  <a:schemeClr val="tx2"/>
                </a:solidFill>
              </a:rPr>
              <a:t> SBRT ye </a:t>
            </a:r>
            <a:r>
              <a:rPr lang="en-US" dirty="0" err="1">
                <a:solidFill>
                  <a:schemeClr val="tx2"/>
                </a:solidFill>
              </a:rPr>
              <a:t>sistemik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tedavi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eklenmesi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uzak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metastaz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kontrolü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artmış</a:t>
            </a:r>
            <a:r>
              <a:rPr lang="en-US" dirty="0">
                <a:solidFill>
                  <a:schemeClr val="tx2"/>
                </a:solidFill>
              </a:rPr>
              <a:t> OS </a:t>
            </a:r>
            <a:r>
              <a:rPr lang="en-US" dirty="0" err="1">
                <a:solidFill>
                  <a:schemeClr val="tx2"/>
                </a:solidFill>
              </a:rPr>
              <a:t>için</a:t>
            </a:r>
            <a:r>
              <a:rPr lang="en-US" dirty="0">
                <a:solidFill>
                  <a:schemeClr val="tx2"/>
                </a:solidFill>
              </a:rPr>
              <a:t> gerekli.45 Gy </a:t>
            </a:r>
            <a:r>
              <a:rPr lang="en-US" dirty="0" err="1">
                <a:solidFill>
                  <a:schemeClr val="tx2"/>
                </a:solidFill>
              </a:rPr>
              <a:t>veya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yüksek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doz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BED10 </a:t>
            </a:r>
            <a:r>
              <a:rPr lang="en-US" dirty="0" err="1">
                <a:solidFill>
                  <a:schemeClr val="tx2"/>
                </a:solidFill>
              </a:rPr>
              <a:t>olarak</a:t>
            </a:r>
            <a:r>
              <a:rPr lang="en-US" dirty="0">
                <a:solidFill>
                  <a:schemeClr val="tx2"/>
                </a:solidFill>
              </a:rPr>
              <a:t> 80 Gy </a:t>
            </a:r>
            <a:r>
              <a:rPr lang="en-US" dirty="0" err="1">
                <a:solidFill>
                  <a:schemeClr val="tx2"/>
                </a:solidFill>
              </a:rPr>
              <a:t>veya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daha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yüksek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dozlar</a:t>
            </a:r>
            <a:r>
              <a:rPr lang="en-US" dirty="0">
                <a:solidFill>
                  <a:schemeClr val="tx2"/>
                </a:solidFill>
              </a:rPr>
              <a:t> OAR </a:t>
            </a:r>
            <a:r>
              <a:rPr lang="en-US" dirty="0" err="1">
                <a:solidFill>
                  <a:schemeClr val="tx2"/>
                </a:solidFill>
              </a:rPr>
              <a:t>sınırlamaları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dikkate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alınmak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kaydıyla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lokal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kontrol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için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üstün</a:t>
            </a:r>
            <a:r>
              <a:rPr lang="en-US" dirty="0">
                <a:solidFill>
                  <a:schemeClr val="tx2"/>
                </a:solidFill>
              </a:rPr>
              <a:t>,(45Gy/5frx)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98559A8-7CFA-48C6-9523-709C314B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9" y="2514951"/>
            <a:ext cx="6591931" cy="360908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810E6F2-BC94-AC5D-7E42-9486A1C0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80" y="4337586"/>
            <a:ext cx="5601852" cy="23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12C2BB-1C60-DA13-54A9-D3E477FB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90467"/>
            <a:ext cx="5440195" cy="496417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9B35975-406A-8509-6D2A-6778A5FFAD30}"/>
              </a:ext>
            </a:extLst>
          </p:cNvPr>
          <p:cNvSpPr txBox="1"/>
          <p:nvPr/>
        </p:nvSpPr>
        <p:spPr>
          <a:xfrm>
            <a:off x="6769570" y="1825625"/>
            <a:ext cx="4771178" cy="438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2012-2019 </a:t>
            </a:r>
            <a:r>
              <a:rPr lang="en-US" dirty="0" err="1"/>
              <a:t>arası,tek</a:t>
            </a:r>
            <a:r>
              <a:rPr lang="en-US" dirty="0"/>
              <a:t> </a:t>
            </a:r>
            <a:r>
              <a:rPr lang="en-US" dirty="0" err="1"/>
              <a:t>merkezli</a:t>
            </a:r>
            <a:r>
              <a:rPr lang="en-US" dirty="0"/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28 hasta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Medyan</a:t>
            </a:r>
            <a:r>
              <a:rPr lang="en-US" dirty="0"/>
              <a:t> BED10 75Gy(58-151Gy)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Medyan</a:t>
            </a:r>
            <a:r>
              <a:rPr lang="en-US" dirty="0"/>
              <a:t> </a:t>
            </a:r>
            <a:r>
              <a:rPr lang="en-US" dirty="0" err="1"/>
              <a:t>heterojenite</a:t>
            </a:r>
            <a:r>
              <a:rPr lang="en-US" dirty="0"/>
              <a:t> </a:t>
            </a:r>
            <a:r>
              <a:rPr lang="en-US" dirty="0" err="1"/>
              <a:t>İndexi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konformite</a:t>
            </a:r>
            <a:r>
              <a:rPr lang="en-US" dirty="0"/>
              <a:t> </a:t>
            </a:r>
            <a:r>
              <a:rPr lang="en-US" dirty="0" err="1"/>
              <a:t>indexi</a:t>
            </a:r>
            <a:r>
              <a:rPr lang="en-US" dirty="0"/>
              <a:t> </a:t>
            </a:r>
            <a:r>
              <a:rPr lang="en-US" dirty="0" err="1"/>
              <a:t>sırasıyla</a:t>
            </a:r>
            <a:r>
              <a:rPr lang="en-US" dirty="0"/>
              <a:t> 1.17 </a:t>
            </a:r>
            <a:r>
              <a:rPr lang="en-US" dirty="0" err="1"/>
              <a:t>ve</a:t>
            </a:r>
            <a:r>
              <a:rPr lang="en-US" dirty="0"/>
              <a:t> 0.5,%50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konformite</a:t>
            </a:r>
            <a:r>
              <a:rPr lang="en-US" dirty="0"/>
              <a:t> </a:t>
            </a:r>
            <a:r>
              <a:rPr lang="en-US" dirty="0" err="1"/>
              <a:t>indexi</a:t>
            </a:r>
            <a:r>
              <a:rPr lang="en-US" dirty="0"/>
              <a:t> OAR </a:t>
            </a:r>
            <a:r>
              <a:rPr lang="en-US" dirty="0" err="1"/>
              <a:t>nedenli</a:t>
            </a:r>
            <a:r>
              <a:rPr lang="en-US" dirty="0"/>
              <a:t> </a:t>
            </a:r>
            <a:r>
              <a:rPr lang="en-US" dirty="0" err="1"/>
              <a:t>etkilenmiş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Medyan</a:t>
            </a:r>
            <a:r>
              <a:rPr lang="en-US" dirty="0"/>
              <a:t> PTV 111ml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%84.8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BED10&gt;75Gy </a:t>
            </a:r>
            <a:r>
              <a:rPr lang="en-US" dirty="0" err="1"/>
              <a:t>veya</a:t>
            </a:r>
            <a:r>
              <a:rPr lang="en-US" dirty="0"/>
              <a:t> PTV&lt;100ml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iyi </a:t>
            </a:r>
            <a:r>
              <a:rPr lang="en-US" dirty="0" err="1"/>
              <a:t>olma</a:t>
            </a:r>
            <a:r>
              <a:rPr lang="en-US" dirty="0"/>
              <a:t> </a:t>
            </a:r>
            <a:r>
              <a:rPr lang="en-US" dirty="0" err="1"/>
              <a:t>eğiliminde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4D CT </a:t>
            </a:r>
            <a:r>
              <a:rPr lang="en-US" dirty="0" err="1"/>
              <a:t>ile</a:t>
            </a:r>
            <a:r>
              <a:rPr lang="en-US" dirty="0"/>
              <a:t> simülasyon,3mm </a:t>
            </a:r>
            <a:r>
              <a:rPr lang="en-US" dirty="0" err="1"/>
              <a:t>kesit</a:t>
            </a:r>
            <a:r>
              <a:rPr lang="en-US" dirty="0"/>
              <a:t> </a:t>
            </a:r>
            <a:r>
              <a:rPr lang="en-US" dirty="0" err="1"/>
              <a:t>kalınlığı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CTV=GTV+5mm,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PTV=CTV+2mm(4D CT </a:t>
            </a:r>
            <a:r>
              <a:rPr lang="en-US" dirty="0" err="1"/>
              <a:t>olmamış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+10mm)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6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4CEB42A-1FA5-7F2E-FF5E-874C0C32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735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D1631A2-76FE-C156-6B0C-95B7CFF9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0"/>
            <a:ext cx="672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2F5853F-762F-CA46-290B-7AEC93B45BCC}"/>
              </a:ext>
            </a:extLst>
          </p:cNvPr>
          <p:cNvSpPr txBox="1"/>
          <p:nvPr/>
        </p:nvSpPr>
        <p:spPr>
          <a:xfrm>
            <a:off x="503359" y="884962"/>
            <a:ext cx="108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Karaciğer</a:t>
            </a:r>
            <a:r>
              <a:rPr lang="tr-TR" dirty="0"/>
              <a:t>: &gt;700 ml için,</a:t>
            </a:r>
          </a:p>
          <a:p>
            <a:r>
              <a:rPr lang="tr-TR" dirty="0"/>
              <a:t>3 </a:t>
            </a:r>
            <a:r>
              <a:rPr lang="tr-TR" dirty="0" err="1"/>
              <a:t>frx</a:t>
            </a:r>
            <a:r>
              <a:rPr lang="tr-TR" dirty="0"/>
              <a:t>:&lt;15Gy     5 </a:t>
            </a:r>
            <a:r>
              <a:rPr lang="tr-TR" dirty="0" err="1"/>
              <a:t>frx</a:t>
            </a:r>
            <a:r>
              <a:rPr lang="tr-TR" dirty="0"/>
              <a:t>:&lt;18,5Gy      10frx:&lt;24Gy</a:t>
            </a:r>
          </a:p>
          <a:p>
            <a:r>
              <a:rPr lang="tr-TR" b="1" dirty="0">
                <a:solidFill>
                  <a:srgbClr val="C00000"/>
                </a:solidFill>
              </a:rPr>
              <a:t>Spinal kord</a:t>
            </a:r>
            <a:r>
              <a:rPr lang="tr-TR" dirty="0"/>
              <a:t>:D0.1cc için </a:t>
            </a:r>
          </a:p>
          <a:p>
            <a:r>
              <a:rPr lang="tr-TR" dirty="0"/>
              <a:t>3 </a:t>
            </a:r>
            <a:r>
              <a:rPr lang="tr-TR" dirty="0" err="1"/>
              <a:t>frx</a:t>
            </a:r>
            <a:r>
              <a:rPr lang="tr-TR" dirty="0"/>
              <a:t>:&lt;21.5 Gy   5frx:&lt;30Gy   10frx:35Gy</a:t>
            </a:r>
          </a:p>
          <a:p>
            <a:r>
              <a:rPr lang="tr-TR" b="1" dirty="0">
                <a:solidFill>
                  <a:srgbClr val="C00000"/>
                </a:solidFill>
              </a:rPr>
              <a:t>Mide/ince bağırsak</a:t>
            </a:r>
            <a:r>
              <a:rPr lang="tr-TR" dirty="0"/>
              <a:t>:D0,5cc için</a:t>
            </a:r>
          </a:p>
          <a:p>
            <a:r>
              <a:rPr lang="tr-TR" dirty="0"/>
              <a:t>3frx:25.2Gy   5frx:35Gy    10frx:43.5Gy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3C9418B-0BB8-6A8A-0DC0-22EEAD09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17" y="761094"/>
            <a:ext cx="4039164" cy="60968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E552B69-036F-22A8-D7A2-8D80632B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517" y="1762125"/>
            <a:ext cx="3486637" cy="77163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3C4D21C-65B4-EEA0-FA9A-08E9EB654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" y="3030634"/>
            <a:ext cx="7901587" cy="345805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8F48078-DE5B-2E21-EA62-3944B8791E1F}"/>
              </a:ext>
            </a:extLst>
          </p:cNvPr>
          <p:cNvSpPr txBox="1"/>
          <p:nvPr/>
        </p:nvSpPr>
        <p:spPr>
          <a:xfrm>
            <a:off x="7353300" y="3030634"/>
            <a:ext cx="4362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Sonuç </a:t>
            </a:r>
            <a:r>
              <a:rPr lang="tr-TR" dirty="0" err="1"/>
              <a:t>olarak,Sürrenal</a:t>
            </a:r>
            <a:r>
              <a:rPr lang="tr-TR" dirty="0"/>
              <a:t> SBRT efektif ve güvenli görünmekte ancak etraf riskli organ nedenli yüksek doz verilememesine bağlı lokal kontrol </a:t>
            </a:r>
            <a:r>
              <a:rPr lang="tr-TR" dirty="0" err="1"/>
              <a:t>etkilenebilir,PTV</a:t>
            </a:r>
            <a:r>
              <a:rPr lang="tr-TR" dirty="0"/>
              <a:t> hacmini azaltarak daha yüksek doz verilmesine olanak sağlayan yöntemler araştırma konusuna dahil edilmeli(</a:t>
            </a:r>
            <a:r>
              <a:rPr lang="tr-TR" dirty="0" err="1"/>
              <a:t>gating,tracking,adaptive</a:t>
            </a:r>
            <a:r>
              <a:rPr lang="tr-TR" dirty="0"/>
              <a:t>).3D görüntü kılavuzu yalnız tümörü değil riskli organlarında görüntülenmesine izin verdiği için tercih edilmeli.</a:t>
            </a:r>
          </a:p>
        </p:txBody>
      </p:sp>
    </p:spTree>
    <p:extLst>
      <p:ext uri="{BB962C8B-B14F-4D97-AF65-F5344CB8AC3E}">
        <p14:creationId xmlns:p14="http://schemas.microsoft.com/office/powerpoint/2010/main" val="333565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D18A583-4713-F92D-995F-ECFBE6D7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868D9DD-99E6-6934-E73E-E2F4A085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465A935-989B-B025-4818-C3FA8FDD3202}"/>
              </a:ext>
            </a:extLst>
          </p:cNvPr>
          <p:cNvSpPr/>
          <p:nvPr/>
        </p:nvSpPr>
        <p:spPr>
          <a:xfrm>
            <a:off x="-1" y="2305050"/>
            <a:ext cx="120396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8CE5CC0-82A4-3665-831D-5BFFB45B7633}"/>
              </a:ext>
            </a:extLst>
          </p:cNvPr>
          <p:cNvSpPr/>
          <p:nvPr/>
        </p:nvSpPr>
        <p:spPr>
          <a:xfrm>
            <a:off x="-1" y="5162549"/>
            <a:ext cx="12192001" cy="4476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38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49A49F2-6FDA-BDD5-B769-1809DA74AF63}"/>
              </a:ext>
            </a:extLst>
          </p:cNvPr>
          <p:cNvSpPr txBox="1"/>
          <p:nvPr/>
        </p:nvSpPr>
        <p:spPr>
          <a:xfrm>
            <a:off x="609600" y="428625"/>
            <a:ext cx="1094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Extrakranial</a:t>
            </a:r>
            <a:r>
              <a:rPr lang="tr-TR" dirty="0"/>
              <a:t> bölgeler için(spinal kord hariç) </a:t>
            </a:r>
            <a:r>
              <a:rPr lang="tr-TR" dirty="0" err="1"/>
              <a:t>near-point</a:t>
            </a:r>
            <a:r>
              <a:rPr lang="tr-TR" dirty="0"/>
              <a:t> </a:t>
            </a:r>
            <a:r>
              <a:rPr lang="tr-TR" dirty="0" err="1"/>
              <a:t>max</a:t>
            </a:r>
            <a:r>
              <a:rPr lang="tr-TR" dirty="0"/>
              <a:t> dozu denildiğinde 0.5cm3’lük doz hacmi dikkate </a:t>
            </a:r>
            <a:r>
              <a:rPr lang="tr-TR" dirty="0" err="1"/>
              <a:t>alınmalı.Kranial</a:t>
            </a:r>
            <a:r>
              <a:rPr lang="tr-TR" dirty="0"/>
              <a:t> bölge ve spinal kanal </a:t>
            </a:r>
            <a:r>
              <a:rPr lang="tr-TR" dirty="0" err="1"/>
              <a:t>çin</a:t>
            </a:r>
            <a:r>
              <a:rPr lang="tr-TR" dirty="0"/>
              <a:t> bu 0.1cm3’lük alanı tanımlamakta.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EF9FFC-0D89-E544-A1B9-41D4EA3E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519"/>
            <a:ext cx="12192000" cy="4889814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AA038B-CEC7-4B1B-B5F6-212C89FF77C1}"/>
              </a:ext>
            </a:extLst>
          </p:cNvPr>
          <p:cNvSpPr/>
          <p:nvPr/>
        </p:nvSpPr>
        <p:spPr>
          <a:xfrm>
            <a:off x="0" y="4328809"/>
            <a:ext cx="11553825" cy="319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7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468AD22-EC53-0C29-7641-E0C0FB55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28127"/>
            <a:ext cx="10459910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897582-CB19-41B5-9426-8BD7BD008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7066FC-B004-4B5A-B02B-599B51EF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0" y="515619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0FFDAB-34B2-2068-CDD9-FA128B9849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1700785" y="2084310"/>
            <a:ext cx="9519941" cy="2689382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0DB737A-00C0-1DD7-F7D3-091BE10ABD60}"/>
              </a:ext>
            </a:extLst>
          </p:cNvPr>
          <p:cNvSpPr/>
          <p:nvPr/>
        </p:nvSpPr>
        <p:spPr>
          <a:xfrm>
            <a:off x="1700785" y="3835129"/>
            <a:ext cx="7724775" cy="247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26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1309B8D-B68E-CCC9-3321-3EE04DA5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Özet: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6DE87-5115-82EC-F692-163095B5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000" dirty="0"/>
              <a:t>Hareket takibi veya DIBH-EBH yapılmalı.</a:t>
            </a:r>
          </a:p>
          <a:p>
            <a:r>
              <a:rPr lang="tr-TR" sz="2000" dirty="0"/>
              <a:t>Vakum yatak tekrarlanabilirliği arttırabilir.</a:t>
            </a:r>
          </a:p>
          <a:p>
            <a:r>
              <a:rPr lang="tr-TR" sz="2000" dirty="0"/>
              <a:t>IMRT/VMAT,MLC </a:t>
            </a:r>
            <a:r>
              <a:rPr lang="tr-TR" sz="2000" dirty="0" err="1"/>
              <a:t>kullanılmalı,FFF</a:t>
            </a:r>
            <a:r>
              <a:rPr lang="tr-TR" sz="2000" dirty="0"/>
              <a:t> genelde kullanılmış.</a:t>
            </a:r>
          </a:p>
          <a:p>
            <a:r>
              <a:rPr lang="tr-TR" sz="2000" dirty="0"/>
              <a:t>30Gy/5-6frx,45Gy/3-5frx,36Gy/3frx gibi çeşitli doz şemaları kullanılabilir.</a:t>
            </a:r>
          </a:p>
          <a:p>
            <a:r>
              <a:rPr lang="tr-TR" sz="2000" dirty="0"/>
              <a:t>BED10 değeri yaklaşık 70-80 Gy olduğunda lokal kontrol daha iyi </a:t>
            </a:r>
            <a:r>
              <a:rPr lang="tr-TR" sz="2000" dirty="0" err="1"/>
              <a:t>olabilir.Ancak</a:t>
            </a:r>
            <a:r>
              <a:rPr lang="tr-TR" sz="2000" dirty="0"/>
              <a:t> OAR nedenli bu imkansız </a:t>
            </a:r>
            <a:r>
              <a:rPr lang="tr-TR" sz="2000" dirty="0" err="1"/>
              <a:t>olabilir.Plan</a:t>
            </a:r>
            <a:r>
              <a:rPr lang="tr-TR" sz="2000" dirty="0"/>
              <a:t> değerlendirirken </a:t>
            </a:r>
            <a:r>
              <a:rPr lang="tr-TR" sz="2000" dirty="0" err="1"/>
              <a:t>konformite</a:t>
            </a:r>
            <a:r>
              <a:rPr lang="tr-TR" sz="2000" dirty="0"/>
              <a:t> </a:t>
            </a:r>
            <a:r>
              <a:rPr lang="tr-TR" sz="2000" dirty="0" err="1"/>
              <a:t>indeksi,homojenite</a:t>
            </a:r>
            <a:r>
              <a:rPr lang="tr-TR" sz="2000" dirty="0"/>
              <a:t> indeksi önemli. </a:t>
            </a:r>
          </a:p>
          <a:p>
            <a:r>
              <a:rPr lang="tr-TR" sz="2000" dirty="0"/>
              <a:t>Dolu mide/boş mide ile simülasyon fark yaratabilir(dolu mide </a:t>
            </a:r>
            <a:r>
              <a:rPr lang="tr-TR" sz="2000" dirty="0" err="1"/>
              <a:t>retroperitoneal</a:t>
            </a:r>
            <a:r>
              <a:rPr lang="tr-TR" sz="2000" dirty="0"/>
              <a:t> olan böbreği daha aşağı itebilir ancak mide toksisitesi artabilir.</a:t>
            </a:r>
          </a:p>
          <a:p>
            <a:r>
              <a:rPr lang="tr-TR" sz="2000" dirty="0"/>
              <a:t>OAR plan değerlendirilmesinde limit içinde kalması toksisite izlenmeyeceği anlamına gelmez,3D CBCT ile riskli organlar </a:t>
            </a:r>
            <a:r>
              <a:rPr lang="tr-TR" sz="2000" dirty="0" err="1"/>
              <a:t>izlenmeli,eğer</a:t>
            </a:r>
            <a:r>
              <a:rPr lang="tr-TR" sz="2000" dirty="0"/>
              <a:t> planlanandan daha fazla doz alacağı ön görülüyorsa tedavi ertelenebilir.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7079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47598C4-C3D3-E721-CE1B-7B49E370B296}"/>
              </a:ext>
            </a:extLst>
          </p:cNvPr>
          <p:cNvSpPr txBox="1"/>
          <p:nvPr/>
        </p:nvSpPr>
        <p:spPr>
          <a:xfrm>
            <a:off x="19398" y="2031185"/>
            <a:ext cx="8161506" cy="3117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Dinlediğiniz</a:t>
            </a:r>
            <a:r>
              <a:rPr lang="en-US" sz="3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3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teşekkür</a:t>
            </a:r>
            <a:r>
              <a:rPr lang="en-US" sz="3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ederim</a:t>
            </a:r>
            <a:r>
              <a:rPr lang="en-US" sz="3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9A4CBB-6C1A-172D-66AF-695A3958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61" y="895610"/>
            <a:ext cx="5007438" cy="50580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1CA9075-B9BE-F4CB-6039-705C63C08F15}"/>
              </a:ext>
            </a:extLst>
          </p:cNvPr>
          <p:cNvSpPr txBox="1"/>
          <p:nvPr/>
        </p:nvSpPr>
        <p:spPr>
          <a:xfrm>
            <a:off x="6597016" y="724796"/>
            <a:ext cx="4589328" cy="522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   </a:t>
            </a:r>
            <a:r>
              <a:rPr lang="en-US" sz="1400" dirty="0"/>
              <a:t>Tek </a:t>
            </a:r>
            <a:r>
              <a:rPr lang="en-US" sz="1400" dirty="0" err="1"/>
              <a:t>klinik</a:t>
            </a:r>
            <a:r>
              <a:rPr lang="en-US" sz="1400" dirty="0"/>
              <a:t>(Louisville Uni),retrospektif,2013-2019 </a:t>
            </a:r>
            <a:r>
              <a:rPr lang="en-US" sz="1400" dirty="0" err="1"/>
              <a:t>arasında</a:t>
            </a:r>
            <a:r>
              <a:rPr lang="en-US" sz="1400" dirty="0"/>
              <a:t> </a:t>
            </a:r>
            <a:r>
              <a:rPr lang="en-US" sz="1400" dirty="0" err="1"/>
              <a:t>tedavi</a:t>
            </a:r>
            <a:r>
              <a:rPr lang="en-US" sz="1400" dirty="0"/>
              <a:t> </a:t>
            </a:r>
            <a:r>
              <a:rPr lang="en-US" sz="1400" dirty="0" err="1"/>
              <a:t>gören</a:t>
            </a:r>
            <a:r>
              <a:rPr lang="en-US" sz="1400" dirty="0"/>
              <a:t> </a:t>
            </a:r>
            <a:r>
              <a:rPr lang="en-US" sz="1400" dirty="0" err="1"/>
              <a:t>hastalar</a:t>
            </a:r>
            <a:r>
              <a:rPr lang="en-US" sz="1400" dirty="0"/>
              <a:t> </a:t>
            </a:r>
            <a:r>
              <a:rPr lang="en-US" sz="1400" dirty="0" err="1"/>
              <a:t>dahil</a:t>
            </a:r>
            <a:r>
              <a:rPr lang="en-US" sz="1400" dirty="0"/>
              <a:t> </a:t>
            </a:r>
            <a:r>
              <a:rPr lang="en-US" sz="1400" dirty="0" err="1"/>
              <a:t>edilen</a:t>
            </a:r>
            <a:r>
              <a:rPr lang="en-US" sz="1400" dirty="0"/>
              <a:t> </a:t>
            </a:r>
            <a:r>
              <a:rPr lang="en-US" sz="1400" dirty="0" err="1"/>
              <a:t>çalışma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23 hasta,26 </a:t>
            </a:r>
            <a:r>
              <a:rPr lang="en-US" sz="1400" dirty="0" err="1"/>
              <a:t>tümör;oligomet</a:t>
            </a:r>
            <a:r>
              <a:rPr lang="en-US" sz="1400" dirty="0"/>
              <a:t>(1-5 met)-</a:t>
            </a:r>
            <a:r>
              <a:rPr lang="en-US" sz="1400" dirty="0" err="1"/>
              <a:t>oligoprogresive</a:t>
            </a:r>
            <a:r>
              <a:rPr lang="en-US" sz="1400" dirty="0"/>
              <a:t>(1-5 </a:t>
            </a:r>
            <a:r>
              <a:rPr lang="en-US" sz="1400" dirty="0" err="1"/>
              <a:t>progrese</a:t>
            </a:r>
            <a:r>
              <a:rPr lang="en-US" sz="1400" dirty="0"/>
              <a:t> </a:t>
            </a:r>
            <a:r>
              <a:rPr lang="en-US" sz="1400" dirty="0" err="1"/>
              <a:t>lezyon</a:t>
            </a:r>
            <a:r>
              <a:rPr lang="en-US" sz="1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 </a:t>
            </a:r>
            <a:r>
              <a:rPr lang="en-US" sz="1400" dirty="0" err="1"/>
              <a:t>Frx</a:t>
            </a:r>
            <a:r>
              <a:rPr lang="en-US" sz="1400" dirty="0"/>
              <a:t> </a:t>
            </a:r>
            <a:r>
              <a:rPr lang="en-US" sz="1400" dirty="0" err="1"/>
              <a:t>başında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5 Gy </a:t>
            </a:r>
            <a:r>
              <a:rPr lang="en-US" sz="1400" dirty="0" err="1"/>
              <a:t>olacak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tedavi</a:t>
            </a:r>
            <a:r>
              <a:rPr lang="en-US" sz="1400" dirty="0"/>
              <a:t> max. 5-6 </a:t>
            </a:r>
            <a:r>
              <a:rPr lang="en-US" sz="1400" dirty="0" err="1"/>
              <a:t>frx</a:t>
            </a:r>
            <a:r>
              <a:rPr lang="en-US" sz="1400" dirty="0"/>
              <a:t> </a:t>
            </a:r>
            <a:r>
              <a:rPr lang="en-US" sz="1400" dirty="0" err="1"/>
              <a:t>olacak</a:t>
            </a:r>
            <a:r>
              <a:rPr lang="en-US" sz="1400" dirty="0"/>
              <a:t> </a:t>
            </a:r>
            <a:r>
              <a:rPr lang="en-US" sz="1400" dirty="0" err="1"/>
              <a:t>şekilde</a:t>
            </a:r>
            <a:r>
              <a:rPr lang="en-US" sz="1400" dirty="0"/>
              <a:t> </a:t>
            </a:r>
            <a:r>
              <a:rPr lang="en-US" sz="1400" dirty="0" err="1"/>
              <a:t>verilmiş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</a:t>
            </a:r>
            <a:r>
              <a:rPr lang="en-US" sz="1400" dirty="0" err="1"/>
              <a:t>Medyan</a:t>
            </a:r>
            <a:r>
              <a:rPr lang="en-US" sz="1400" dirty="0"/>
              <a:t> </a:t>
            </a:r>
            <a:r>
              <a:rPr lang="en-US" sz="1400" dirty="0" err="1"/>
              <a:t>doz</a:t>
            </a:r>
            <a:r>
              <a:rPr lang="en-US" sz="1400" dirty="0"/>
              <a:t> 36Gy/3 </a:t>
            </a:r>
            <a:r>
              <a:rPr lang="en-US" sz="1400" dirty="0" err="1"/>
              <a:t>frx</a:t>
            </a:r>
            <a:r>
              <a:rPr lang="en-US" sz="1400" dirty="0"/>
              <a:t>(24-50Gy,3-6 </a:t>
            </a:r>
            <a:r>
              <a:rPr lang="en-US" sz="1400" dirty="0" err="1"/>
              <a:t>frx</a:t>
            </a:r>
            <a:r>
              <a:rPr lang="en-US" sz="1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2.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sık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doz</a:t>
            </a:r>
            <a:r>
              <a:rPr lang="en-US" sz="1400" dirty="0"/>
              <a:t> 40Gy/4frx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</a:t>
            </a:r>
            <a:r>
              <a:rPr lang="en-US" sz="1400" dirty="0" err="1"/>
              <a:t>Medyan</a:t>
            </a:r>
            <a:r>
              <a:rPr lang="en-US" sz="1400" dirty="0"/>
              <a:t> BED10 72gy(40-100)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1 </a:t>
            </a:r>
            <a:r>
              <a:rPr lang="en-US" sz="1400" dirty="0" err="1"/>
              <a:t>yıllık</a:t>
            </a:r>
            <a:r>
              <a:rPr lang="en-US" sz="1400" dirty="0"/>
              <a:t> </a:t>
            </a:r>
            <a:r>
              <a:rPr lang="en-US" sz="1400" dirty="0" err="1"/>
              <a:t>lokal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oranı</a:t>
            </a:r>
            <a:r>
              <a:rPr lang="en-US" sz="1400" dirty="0"/>
              <a:t> %80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1 </a:t>
            </a:r>
            <a:r>
              <a:rPr lang="en-US" sz="1400" dirty="0" err="1"/>
              <a:t>ve</a:t>
            </a:r>
            <a:r>
              <a:rPr lang="en-US" sz="1400" dirty="0"/>
              <a:t> 2 </a:t>
            </a:r>
            <a:r>
              <a:rPr lang="en-US" sz="1400" dirty="0" err="1"/>
              <a:t>yıllık</a:t>
            </a:r>
            <a:r>
              <a:rPr lang="en-US" sz="1400" dirty="0"/>
              <a:t> OS </a:t>
            </a:r>
            <a:r>
              <a:rPr lang="en-US" sz="1400" dirty="0" err="1"/>
              <a:t>oranları</a:t>
            </a:r>
            <a:r>
              <a:rPr lang="en-US" sz="1400" dirty="0"/>
              <a:t> </a:t>
            </a:r>
            <a:r>
              <a:rPr lang="en-US" sz="1400" dirty="0" err="1"/>
              <a:t>sırasıyla</a:t>
            </a:r>
            <a:r>
              <a:rPr lang="en-US" sz="1400" dirty="0"/>
              <a:t> %66 </a:t>
            </a:r>
            <a:r>
              <a:rPr lang="en-US" sz="1400" dirty="0" err="1"/>
              <a:t>ve</a:t>
            </a:r>
            <a:r>
              <a:rPr lang="en-US" sz="1400" dirty="0"/>
              <a:t> %32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Grade 3-5 </a:t>
            </a:r>
            <a:r>
              <a:rPr lang="en-US" sz="1400" dirty="0" err="1"/>
              <a:t>toksisite</a:t>
            </a:r>
            <a:r>
              <a:rPr lang="en-US" sz="1400" dirty="0"/>
              <a:t> </a:t>
            </a:r>
            <a:r>
              <a:rPr lang="en-US" sz="1400" dirty="0" err="1"/>
              <a:t>izlenmemiş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Primer </a:t>
            </a:r>
            <a:r>
              <a:rPr lang="en-US" sz="1400" dirty="0" err="1"/>
              <a:t>tümör</a:t>
            </a:r>
            <a:r>
              <a:rPr lang="en-US" sz="1400" dirty="0"/>
              <a:t> </a:t>
            </a:r>
            <a:r>
              <a:rPr lang="en-US" sz="1400" dirty="0" err="1"/>
              <a:t>lokalizasyonuna,histolojiye,boyuta</a:t>
            </a:r>
            <a:r>
              <a:rPr lang="en-US" sz="1400" dirty="0"/>
              <a:t> </a:t>
            </a:r>
            <a:r>
              <a:rPr lang="en-US" sz="1400" dirty="0" err="1"/>
              <a:t>bağlı</a:t>
            </a:r>
            <a:r>
              <a:rPr lang="en-US" sz="1400" dirty="0"/>
              <a:t> </a:t>
            </a:r>
            <a:r>
              <a:rPr lang="en-US" sz="1400" dirty="0" err="1"/>
              <a:t>ilişki</a:t>
            </a:r>
            <a:r>
              <a:rPr lang="en-US" sz="1400" dirty="0"/>
              <a:t> </a:t>
            </a:r>
            <a:r>
              <a:rPr lang="en-US" sz="1400" dirty="0" err="1"/>
              <a:t>kurulamamış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BED10 </a:t>
            </a:r>
            <a:r>
              <a:rPr lang="en-US" sz="1400" dirty="0" err="1"/>
              <a:t>düşük</a:t>
            </a:r>
            <a:r>
              <a:rPr lang="en-US" sz="1400" dirty="0"/>
              <a:t> </a:t>
            </a:r>
            <a:r>
              <a:rPr lang="en-US" sz="1400" dirty="0" err="1"/>
              <a:t>olması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kötü</a:t>
            </a:r>
            <a:r>
              <a:rPr lang="en-US" sz="1400" dirty="0"/>
              <a:t> PS </a:t>
            </a:r>
            <a:r>
              <a:rPr lang="en-US" sz="1400" dirty="0" err="1"/>
              <a:t>surveyi</a:t>
            </a:r>
            <a:r>
              <a:rPr lang="en-US" sz="1400" dirty="0"/>
              <a:t> </a:t>
            </a:r>
            <a:r>
              <a:rPr lang="en-US" sz="1400" dirty="0" err="1"/>
              <a:t>azalttığı</a:t>
            </a:r>
            <a:r>
              <a:rPr lang="en-US" sz="1400" dirty="0"/>
              <a:t> </a:t>
            </a:r>
            <a:r>
              <a:rPr lang="en-US" sz="1400" dirty="0" err="1"/>
              <a:t>bulunmuş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</a:t>
            </a:r>
            <a:r>
              <a:rPr lang="en-US" sz="1400" dirty="0" err="1"/>
              <a:t>OAR:Karaciğer,böbrek,mide,spinal</a:t>
            </a:r>
            <a:r>
              <a:rPr lang="en-US" sz="1400" dirty="0"/>
              <a:t> </a:t>
            </a:r>
            <a:r>
              <a:rPr lang="en-US" sz="1400" dirty="0" err="1"/>
              <a:t>kord,bağırsak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   </a:t>
            </a:r>
            <a:r>
              <a:rPr lang="en-US" sz="1400" dirty="0" err="1"/>
              <a:t>Standart</a:t>
            </a:r>
            <a:r>
              <a:rPr lang="en-US" sz="1400" dirty="0"/>
              <a:t> American Association of Physicist in Medicine TG 101 SBRT </a:t>
            </a:r>
            <a:r>
              <a:rPr lang="en-US" sz="1400" dirty="0" err="1"/>
              <a:t>QA,delivery,dose</a:t>
            </a:r>
            <a:r>
              <a:rPr lang="en-US" sz="1400" dirty="0"/>
              <a:t> </a:t>
            </a:r>
            <a:r>
              <a:rPr lang="en-US" sz="1400" dirty="0" err="1"/>
              <a:t>contraint</a:t>
            </a:r>
            <a:r>
              <a:rPr lang="en-US" sz="1400" dirty="0"/>
              <a:t> guideline </a:t>
            </a:r>
            <a:r>
              <a:rPr lang="en-US" sz="1400" dirty="0" err="1"/>
              <a:t>kullanılmış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uyulmuş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76C0FEA-8993-BB78-8AC0-56771619F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87D1845-F098-CFB2-527D-75AB5D8A8599}"/>
              </a:ext>
            </a:extLst>
          </p:cNvPr>
          <p:cNvSpPr/>
          <p:nvPr/>
        </p:nvSpPr>
        <p:spPr>
          <a:xfrm>
            <a:off x="314324" y="1943100"/>
            <a:ext cx="11144251" cy="11334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4CDDA08-3783-3388-060D-A8CE0834E8BC}"/>
              </a:ext>
            </a:extLst>
          </p:cNvPr>
          <p:cNvSpPr/>
          <p:nvPr/>
        </p:nvSpPr>
        <p:spPr>
          <a:xfrm>
            <a:off x="314324" y="4476749"/>
            <a:ext cx="11258551" cy="809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87F1306-D029-8A09-C4BC-9C1A91A42925}"/>
              </a:ext>
            </a:extLst>
          </p:cNvPr>
          <p:cNvSpPr/>
          <p:nvPr/>
        </p:nvSpPr>
        <p:spPr>
          <a:xfrm>
            <a:off x="314324" y="5886449"/>
            <a:ext cx="11258551" cy="447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24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33C7777-9036-F4C3-AADC-BE294E1E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00688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A0DCB7B-517D-3AB2-DF57-6C42376460DF}"/>
              </a:ext>
            </a:extLst>
          </p:cNvPr>
          <p:cNvSpPr/>
          <p:nvPr/>
        </p:nvSpPr>
        <p:spPr>
          <a:xfrm>
            <a:off x="466725" y="1724025"/>
            <a:ext cx="11372850" cy="3905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AFE39A-F39F-BF87-BD49-103D59816EFF}"/>
              </a:ext>
            </a:extLst>
          </p:cNvPr>
          <p:cNvSpPr txBox="1"/>
          <p:nvPr/>
        </p:nvSpPr>
        <p:spPr>
          <a:xfrm>
            <a:off x="466725" y="2800350"/>
            <a:ext cx="11487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</a:t>
            </a:r>
            <a:r>
              <a:rPr lang="tr-TR" dirty="0" err="1"/>
              <a:t>RapidArc</a:t>
            </a:r>
            <a:r>
              <a:rPr lang="tr-TR" dirty="0"/>
              <a:t>(</a:t>
            </a:r>
            <a:r>
              <a:rPr lang="tr-TR" dirty="0" err="1"/>
              <a:t>VMAT,Truebeam</a:t>
            </a:r>
            <a:r>
              <a:rPr lang="tr-TR" dirty="0"/>
              <a:t> LİNAC,10MV,FFF+,MLC+) veya </a:t>
            </a:r>
            <a:r>
              <a:rPr lang="tr-TR" dirty="0" err="1"/>
              <a:t>Cyberknife</a:t>
            </a:r>
            <a:r>
              <a:rPr lang="tr-TR" dirty="0"/>
              <a:t>(6MV,non-coplanar) kullanılmış.</a:t>
            </a:r>
          </a:p>
          <a:p>
            <a:r>
              <a:rPr lang="tr-TR" dirty="0"/>
              <a:t>  Vakum yatağı </a:t>
            </a:r>
            <a:r>
              <a:rPr lang="tr-TR" dirty="0" err="1"/>
              <a:t>RapidArc’ta</a:t>
            </a:r>
            <a:r>
              <a:rPr lang="tr-TR" dirty="0"/>
              <a:t> sık olarak </a:t>
            </a:r>
            <a:r>
              <a:rPr lang="tr-TR" dirty="0" err="1"/>
              <a:t>kullanılmış.Simülasyonda</a:t>
            </a:r>
            <a:r>
              <a:rPr lang="tr-TR" dirty="0"/>
              <a:t> 3mm kesit kalınlığı kullanılarak tümör hareketi </a:t>
            </a:r>
            <a:r>
              <a:rPr lang="tr-TR" dirty="0" err="1"/>
              <a:t>izlenmiş.Tümör</a:t>
            </a:r>
            <a:r>
              <a:rPr lang="tr-TR" dirty="0"/>
              <a:t> hareketi 10mm veya daha fazla ise derin inspirasyon veya ekspirasyonda </a:t>
            </a:r>
            <a:r>
              <a:rPr lang="tr-TR" dirty="0" err="1"/>
              <a:t>breath</a:t>
            </a:r>
            <a:r>
              <a:rPr lang="tr-TR" dirty="0"/>
              <a:t> </a:t>
            </a:r>
            <a:r>
              <a:rPr lang="tr-TR" dirty="0" err="1"/>
              <a:t>hold</a:t>
            </a:r>
            <a:r>
              <a:rPr lang="tr-TR" dirty="0"/>
              <a:t> tekniği </a:t>
            </a:r>
            <a:r>
              <a:rPr lang="tr-TR" dirty="0" err="1"/>
              <a:t>kullanılmış,öteki</a:t>
            </a:r>
            <a:r>
              <a:rPr lang="tr-TR" dirty="0"/>
              <a:t> durumlarda ITV yaklaşımı kullanılmış. Günlük CBCT ile doğrulama </a:t>
            </a:r>
            <a:r>
              <a:rPr lang="tr-TR" dirty="0" err="1"/>
              <a:t>yapılmış.Cyberknife</a:t>
            </a:r>
            <a:r>
              <a:rPr lang="tr-TR" dirty="0"/>
              <a:t> 10 mm den az tümör hareketi olan olgularda tercih edilmiş.</a:t>
            </a:r>
          </a:p>
          <a:p>
            <a:r>
              <a:rPr lang="tr-TR" dirty="0"/>
              <a:t>  PTV=ITV+5mm</a:t>
            </a:r>
          </a:p>
          <a:p>
            <a:r>
              <a:rPr lang="tr-TR" dirty="0"/>
              <a:t>  </a:t>
            </a:r>
            <a:r>
              <a:rPr lang="tr-TR" dirty="0" err="1"/>
              <a:t>RapidArc</a:t>
            </a:r>
            <a:r>
              <a:rPr lang="tr-TR" dirty="0"/>
              <a:t>  plan </a:t>
            </a:r>
            <a:r>
              <a:rPr lang="tr-TR" dirty="0" err="1"/>
              <a:t>evaluation:Dozun</a:t>
            </a:r>
            <a:r>
              <a:rPr lang="tr-TR" dirty="0"/>
              <a:t> %100’ü,PTV </a:t>
            </a:r>
            <a:r>
              <a:rPr lang="tr-TR" dirty="0" err="1"/>
              <a:t>nin</a:t>
            </a:r>
            <a:r>
              <a:rPr lang="tr-TR" dirty="0"/>
              <a:t> %95’ini kapsamalı.</a:t>
            </a:r>
          </a:p>
          <a:p>
            <a:r>
              <a:rPr lang="tr-TR" dirty="0"/>
              <a:t>  Yanıt değerlendirmesi RECİST ve PERCİST kriterlerine göre yapılmış.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10840F6-14B4-E1B8-B7A4-2BB0ED296B8A}"/>
              </a:ext>
            </a:extLst>
          </p:cNvPr>
          <p:cNvSpPr txBox="1"/>
          <p:nvPr/>
        </p:nvSpPr>
        <p:spPr>
          <a:xfrm>
            <a:off x="561975" y="5108674"/>
            <a:ext cx="10144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Çoğu hasta ECOG0-1(%13 hasta ECOG 2)</a:t>
            </a:r>
          </a:p>
          <a:p>
            <a:r>
              <a:rPr lang="tr-TR" dirty="0"/>
              <a:t>Hastaların çoğunda majör komorbidite </a:t>
            </a:r>
            <a:r>
              <a:rPr lang="tr-TR" dirty="0" err="1"/>
              <a:t>mevcut,özellikle</a:t>
            </a:r>
            <a:r>
              <a:rPr lang="tr-TR" dirty="0"/>
              <a:t> koroner arter </a:t>
            </a:r>
            <a:r>
              <a:rPr lang="tr-TR" dirty="0" err="1"/>
              <a:t>hastalığı,koah,hipertansiyon</a:t>
            </a:r>
            <a:r>
              <a:rPr lang="tr-TR" dirty="0"/>
              <a:t>.</a:t>
            </a:r>
          </a:p>
          <a:p>
            <a:r>
              <a:rPr lang="tr-TR" dirty="0"/>
              <a:t>Hastaların çoğunda sigara tüketimi </a:t>
            </a:r>
            <a:r>
              <a:rPr lang="tr-TR" dirty="0" err="1"/>
              <a:t>var.Medyan</a:t>
            </a:r>
            <a:r>
              <a:rPr lang="tr-TR" dirty="0"/>
              <a:t> 57 paket/</a:t>
            </a:r>
            <a:r>
              <a:rPr lang="tr-TR" dirty="0" err="1"/>
              <a:t>yıl,hastaların</a:t>
            </a:r>
            <a:r>
              <a:rPr lang="tr-TR" dirty="0"/>
              <a:t> %35’i sigara kullanmamış.</a:t>
            </a:r>
          </a:p>
          <a:p>
            <a:r>
              <a:rPr lang="tr-TR" dirty="0"/>
              <a:t>Medyan takip 20 ay</a:t>
            </a:r>
          </a:p>
          <a:p>
            <a:r>
              <a:rPr lang="tr-TR" dirty="0"/>
              <a:t>SBRT sırasında sistemik tedaviye ara verilmiş.</a:t>
            </a:r>
          </a:p>
        </p:txBody>
      </p:sp>
    </p:spTree>
    <p:extLst>
      <p:ext uri="{BB962C8B-B14F-4D97-AF65-F5344CB8AC3E}">
        <p14:creationId xmlns:p14="http://schemas.microsoft.com/office/powerpoint/2010/main" val="19665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0FE7B84-B340-3AE0-03F4-DF9267E0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3"/>
            <a:ext cx="12192000" cy="64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3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0F9BE47-0070-039C-663F-9455C79E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2F0C10B-7CC9-B57F-0396-9D892C5B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B3E9BAE-92F9-5A38-9FAB-969B3572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994</Words>
  <Application>Microsoft Office PowerPoint</Application>
  <PresentationFormat>Geniş ekran</PresentationFormat>
  <Paragraphs>75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Meiryo</vt:lpstr>
      <vt:lpstr>Aptos</vt:lpstr>
      <vt:lpstr>Aptos Display</vt:lpstr>
      <vt:lpstr>Arial</vt:lpstr>
      <vt:lpstr>Calibri</vt:lpstr>
      <vt:lpstr>Office Teması</vt:lpstr>
      <vt:lpstr>SÜRRENAL BEZ METASTASTAZLARINDA SBRT-DOZ/TEKNİK VE RAO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Özet: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yücel</dc:creator>
  <cp:lastModifiedBy>mustafa yücel</cp:lastModifiedBy>
  <cp:revision>1</cp:revision>
  <dcterms:created xsi:type="dcterms:W3CDTF">2024-11-17T09:41:09Z</dcterms:created>
  <dcterms:modified xsi:type="dcterms:W3CDTF">2024-11-17T16:43:39Z</dcterms:modified>
</cp:coreProperties>
</file>