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79" r:id="rId3"/>
    <p:sldId id="301" r:id="rId4"/>
    <p:sldId id="257" r:id="rId5"/>
    <p:sldId id="258" r:id="rId6"/>
    <p:sldId id="308" r:id="rId7"/>
    <p:sldId id="309" r:id="rId8"/>
    <p:sldId id="28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300" r:id="rId19"/>
    <p:sldId id="269" r:id="rId20"/>
    <p:sldId id="270" r:id="rId21"/>
    <p:sldId id="271" r:id="rId22"/>
    <p:sldId id="272" r:id="rId23"/>
    <p:sldId id="274" r:id="rId24"/>
    <p:sldId id="275" r:id="rId25"/>
    <p:sldId id="273" r:id="rId26"/>
    <p:sldId id="276" r:id="rId27"/>
    <p:sldId id="277" r:id="rId28"/>
    <p:sldId id="278" r:id="rId29"/>
    <p:sldId id="307" r:id="rId30"/>
    <p:sldId id="305" r:id="rId31"/>
    <p:sldId id="302" r:id="rId32"/>
    <p:sldId id="303" r:id="rId33"/>
    <p:sldId id="304" r:id="rId34"/>
    <p:sldId id="312" r:id="rId35"/>
    <p:sldId id="281" r:id="rId36"/>
    <p:sldId id="310" r:id="rId37"/>
    <p:sldId id="31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313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6" r:id="rId5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610"/>
  </p:normalViewPr>
  <p:slideViewPr>
    <p:cSldViewPr snapToGrid="0">
      <p:cViewPr varScale="1">
        <p:scale>
          <a:sx n="86" d="100"/>
          <a:sy n="86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B39C-ABE5-A142-A032-AAAD5593FD04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683A-169F-B248-BEE8-94AD38E47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19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pancreas</a:t>
            </a:r>
            <a:r>
              <a:rPr lang="tr-TR" dirty="0">
                <a:effectLst/>
                <a:latin typeface="Times" pitchFamily="2" charset="0"/>
              </a:rPr>
              <a:t> is </a:t>
            </a:r>
            <a:r>
              <a:rPr lang="tr-TR" dirty="0" err="1">
                <a:effectLst/>
                <a:latin typeface="Times" pitchFamily="2" charset="0"/>
              </a:rPr>
              <a:t>situated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retroperitoneally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extending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from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 (</a:t>
            </a:r>
            <a:r>
              <a:rPr lang="tr-TR" dirty="0" err="1">
                <a:effectLst/>
                <a:latin typeface="Times" pitchFamily="2" charset="0"/>
              </a:rPr>
              <a:t>pancreatic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head</a:t>
            </a:r>
            <a:r>
              <a:rPr lang="tr-TR" dirty="0">
                <a:effectLst/>
                <a:latin typeface="Times" pitchFamily="2" charset="0"/>
              </a:rPr>
              <a:t>)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splenic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hilum</a:t>
            </a:r>
            <a:r>
              <a:rPr lang="tr-TR" dirty="0">
                <a:effectLst/>
                <a:latin typeface="Times" pitchFamily="2" charset="0"/>
              </a:rPr>
              <a:t> (</a:t>
            </a:r>
            <a:r>
              <a:rPr lang="tr-TR" dirty="0" err="1">
                <a:effectLst/>
                <a:latin typeface="Times" pitchFamily="2" charset="0"/>
              </a:rPr>
              <a:t>pancreatic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tail</a:t>
            </a:r>
            <a:r>
              <a:rPr lang="tr-TR" dirty="0">
                <a:effectLst/>
                <a:latin typeface="Times" pitchFamily="2" charset="0"/>
              </a:rPr>
              <a:t>).</a:t>
            </a:r>
          </a:p>
          <a:p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head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pancreas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lies</a:t>
            </a:r>
            <a:r>
              <a:rPr lang="tr-TR" dirty="0">
                <a:effectLst/>
                <a:latin typeface="Times" pitchFamily="2" charset="0"/>
              </a:rPr>
              <a:t> in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loop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, as it</a:t>
            </a:r>
          </a:p>
          <a:p>
            <a:r>
              <a:rPr lang="tr-TR" dirty="0" err="1">
                <a:effectLst/>
                <a:latin typeface="Times" pitchFamily="2" charset="0"/>
              </a:rPr>
              <a:t>exits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stomach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tail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pancreas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lies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near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splenic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hilum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Two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key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structures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traversing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pancreatic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head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common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hepatic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duct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excretory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pancreatic</a:t>
            </a:r>
            <a:r>
              <a:rPr lang="tr-TR" dirty="0">
                <a:effectLst/>
                <a:latin typeface="Times" pitchFamily="2" charset="0"/>
              </a:rPr>
              <a:t> main </a:t>
            </a:r>
            <a:r>
              <a:rPr lang="tr-TR" dirty="0" err="1">
                <a:effectLst/>
                <a:latin typeface="Times" pitchFamily="2" charset="0"/>
              </a:rPr>
              <a:t>duct</a:t>
            </a:r>
            <a:endParaRPr lang="tr-TR" dirty="0">
              <a:effectLst/>
              <a:latin typeface="Times" pitchFamily="2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A355A-C349-CD47-A849-6B8A204CEFB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00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11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effectLst/>
                <a:latin typeface="Helvetica" pitchFamily="2" charset="0"/>
              </a:rPr>
              <a:t>Çok yakın bir tarihte ü.</a:t>
            </a:r>
            <a:r>
              <a:rPr lang="tr-TR" dirty="0" err="1">
                <a:effectLst/>
                <a:latin typeface="Helvetica" pitchFamily="2" charset="0"/>
              </a:rPr>
              <a:t>üncu</a:t>
            </a:r>
            <a:r>
              <a:rPr lang="tr-TR" dirty="0">
                <a:effectLst/>
                <a:latin typeface="Helvetica" pitchFamily="2" charset="0"/>
              </a:rPr>
              <a:t>̈ faz II çalışma da </a:t>
            </a:r>
            <a:r>
              <a:rPr lang="tr-TR" dirty="0" err="1">
                <a:effectLst/>
                <a:latin typeface="Helvetica" pitchFamily="2" charset="0"/>
              </a:rPr>
              <a:t>Comito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ve arkadaşları tarafından yayımlandı.17 Bu çalışmaya</a:t>
            </a:r>
          </a:p>
          <a:p>
            <a:r>
              <a:rPr lang="tr-TR" dirty="0">
                <a:effectLst/>
                <a:latin typeface="Helvetica" pitchFamily="2" charset="0"/>
              </a:rPr>
              <a:t>5 cm’den </a:t>
            </a:r>
            <a:r>
              <a:rPr lang="tr-TR" dirty="0" err="1">
                <a:effectLst/>
                <a:latin typeface="Helvetica" pitchFamily="2" charset="0"/>
              </a:rPr>
              <a:t>ku</a:t>
            </a:r>
            <a:r>
              <a:rPr lang="tr-TR" dirty="0">
                <a:effectLst/>
                <a:latin typeface="Helvetica" pitchFamily="2" charset="0"/>
              </a:rPr>
              <a:t>̈.</a:t>
            </a:r>
            <a:r>
              <a:rPr lang="tr-TR" dirty="0" err="1">
                <a:effectLst/>
                <a:latin typeface="Helvetica" pitchFamily="2" charset="0"/>
              </a:rPr>
              <a:t>ük</a:t>
            </a:r>
            <a:r>
              <a:rPr lang="tr-TR" dirty="0">
                <a:effectLst/>
                <a:latin typeface="Helvetica" pitchFamily="2" charset="0"/>
              </a:rPr>
              <a:t> lokal ileri evre pankreas kanseri</a:t>
            </a:r>
          </a:p>
          <a:p>
            <a:r>
              <a:rPr lang="tr-TR" dirty="0">
                <a:effectLst/>
                <a:latin typeface="Helvetica" pitchFamily="2" charset="0"/>
              </a:rPr>
              <a:t>tanısı olan 45 hasta dahil edildi. Hastaların %71’ine</a:t>
            </a:r>
          </a:p>
          <a:p>
            <a:r>
              <a:rPr lang="tr-TR" dirty="0">
                <a:effectLst/>
                <a:latin typeface="Helvetica" pitchFamily="2" charset="0"/>
              </a:rPr>
              <a:t>SBRT öncesinde sistemik kemoterapi uygulandı, SBRT</a:t>
            </a:r>
          </a:p>
          <a:p>
            <a:r>
              <a:rPr lang="tr-TR" dirty="0">
                <a:effectLst/>
                <a:latin typeface="Helvetica" pitchFamily="2" charset="0"/>
              </a:rPr>
              <a:t>dozu </a:t>
            </a:r>
            <a:r>
              <a:rPr lang="tr-TR" dirty="0" err="1">
                <a:effectLst/>
                <a:latin typeface="Helvetica" pitchFamily="2" charset="0"/>
              </a:rPr>
              <a:t>tüm</a:t>
            </a:r>
            <a:r>
              <a:rPr lang="tr-TR" dirty="0">
                <a:effectLst/>
                <a:latin typeface="Helvetica" pitchFamily="2" charset="0"/>
              </a:rPr>
              <a:t> hastalarda 6 fraksiyonda 45 </a:t>
            </a:r>
            <a:r>
              <a:rPr lang="tr-TR" dirty="0" err="1">
                <a:effectLst/>
                <a:latin typeface="Helvetica" pitchFamily="2" charset="0"/>
              </a:rPr>
              <a:t>Gy</a:t>
            </a:r>
            <a:r>
              <a:rPr lang="tr-TR" dirty="0">
                <a:effectLst/>
                <a:latin typeface="Helvetica" pitchFamily="2" charset="0"/>
              </a:rPr>
              <a:t> olarak belirlendi.</a:t>
            </a:r>
          </a:p>
          <a:p>
            <a:r>
              <a:rPr lang="tr-TR" dirty="0">
                <a:effectLst/>
                <a:latin typeface="Helvetica" pitchFamily="2" charset="0"/>
              </a:rPr>
              <a:t>Medyan PTV 64.73 cm3 idi. Medyan 13.5 aylık</a:t>
            </a:r>
          </a:p>
          <a:p>
            <a:r>
              <a:rPr lang="tr-TR" dirty="0">
                <a:effectLst/>
                <a:latin typeface="Helvetica" pitchFamily="2" charset="0"/>
              </a:rPr>
              <a:t>takip içinde 2 yıllık lokal </a:t>
            </a:r>
            <a:r>
              <a:rPr lang="tr-TR" dirty="0" err="1">
                <a:effectLst/>
                <a:latin typeface="Helvetica" pitchFamily="2" charset="0"/>
              </a:rPr>
              <a:t>prograsyonsuz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sağkalım</a:t>
            </a:r>
            <a:r>
              <a:rPr lang="tr-TR" dirty="0">
                <a:effectLst/>
                <a:latin typeface="Helvetica" pitchFamily="2" charset="0"/>
              </a:rPr>
              <a:t> %90,</a:t>
            </a:r>
          </a:p>
          <a:p>
            <a:r>
              <a:rPr lang="tr-TR" dirty="0">
                <a:effectLst/>
                <a:latin typeface="Helvetica" pitchFamily="2" charset="0"/>
              </a:rPr>
              <a:t>medyan </a:t>
            </a:r>
            <a:r>
              <a:rPr lang="tr-TR" dirty="0" err="1">
                <a:effectLst/>
                <a:latin typeface="Helvetica" pitchFamily="2" charset="0"/>
              </a:rPr>
              <a:t>sağkalım</a:t>
            </a:r>
            <a:r>
              <a:rPr lang="tr-TR" dirty="0">
                <a:effectLst/>
                <a:latin typeface="Helvetica" pitchFamily="2" charset="0"/>
              </a:rPr>
              <a:t> 19 ay olarak bildirildi. Hiçbir hastada</a:t>
            </a:r>
          </a:p>
          <a:p>
            <a:r>
              <a:rPr lang="tr-TR" dirty="0" err="1">
                <a:effectLst/>
                <a:latin typeface="Helvetica" pitchFamily="2" charset="0"/>
              </a:rPr>
              <a:t>grade</a:t>
            </a:r>
            <a:r>
              <a:rPr lang="tr-TR" dirty="0">
                <a:effectLst/>
                <a:latin typeface="Helvetica" pitchFamily="2" charset="0"/>
              </a:rPr>
              <a:t> 3 ve </a:t>
            </a:r>
            <a:r>
              <a:rPr lang="tr-TR" dirty="0" err="1">
                <a:effectLst/>
                <a:latin typeface="Helvetica" pitchFamily="2" charset="0"/>
              </a:rPr>
              <a:t>üzeri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toksisiteye</a:t>
            </a:r>
            <a:r>
              <a:rPr lang="tr-TR" dirty="0">
                <a:effectLst/>
                <a:latin typeface="Helvetica" pitchFamily="2" charset="0"/>
              </a:rPr>
              <a:t> rastlanmadı.</a:t>
            </a:r>
          </a:p>
          <a:p>
            <a:r>
              <a:rPr lang="tr-TR" dirty="0" err="1">
                <a:effectLst/>
                <a:latin typeface="Helvetica" pitchFamily="2" charset="0"/>
              </a:rPr>
              <a:t>Purpose</a:t>
            </a:r>
            <a:r>
              <a:rPr lang="tr-TR" dirty="0">
                <a:effectLst/>
                <a:latin typeface="Helvetica" pitchFamily="2" charset="0"/>
              </a:rPr>
              <a:t>: </a:t>
            </a:r>
            <a:r>
              <a:rPr lang="tr-TR" dirty="0" err="1">
                <a:effectLst/>
                <a:latin typeface="Helvetica" pitchFamily="2" charset="0"/>
              </a:rPr>
              <a:t>To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assess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the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efficacy</a:t>
            </a:r>
            <a:r>
              <a:rPr lang="tr-TR" dirty="0">
                <a:effectLst/>
                <a:latin typeface="Helvetica" pitchFamily="2" charset="0"/>
              </a:rPr>
              <a:t> of </a:t>
            </a:r>
            <a:r>
              <a:rPr lang="tr-TR" dirty="0" err="1">
                <a:effectLst/>
                <a:latin typeface="Helvetica" pitchFamily="2" charset="0"/>
              </a:rPr>
              <a:t>stereotactic</a:t>
            </a:r>
            <a:r>
              <a:rPr lang="tr-TR" dirty="0">
                <a:effectLst/>
                <a:latin typeface="Helvetica" pitchFamily="2" charset="0"/>
              </a:rPr>
              <a:t> body </a:t>
            </a:r>
            <a:r>
              <a:rPr lang="tr-TR" dirty="0" err="1">
                <a:effectLst/>
                <a:latin typeface="Helvetica" pitchFamily="2" charset="0"/>
              </a:rPr>
              <a:t>radiotherapy</a:t>
            </a:r>
            <a:r>
              <a:rPr lang="tr-TR" dirty="0">
                <a:effectLst/>
                <a:latin typeface="Helvetica" pitchFamily="2" charset="0"/>
              </a:rPr>
              <a:t> in </a:t>
            </a:r>
            <a:r>
              <a:rPr lang="tr-TR" dirty="0" err="1">
                <a:effectLst/>
                <a:latin typeface="Helvetica" pitchFamily="2" charset="0"/>
              </a:rPr>
              <a:t>patients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unresectable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locally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advanced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pancreatic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cancer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Materials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Methods</a:t>
            </a:r>
            <a:r>
              <a:rPr lang="tr-TR" dirty="0">
                <a:effectLst/>
                <a:latin typeface="Helvetica" pitchFamily="2" charset="0"/>
              </a:rPr>
              <a:t>: </a:t>
            </a:r>
            <a:r>
              <a:rPr lang="tr-TR" dirty="0" err="1">
                <a:effectLst/>
                <a:latin typeface="Helvetica" pitchFamily="2" charset="0"/>
              </a:rPr>
              <a:t>All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patients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received</a:t>
            </a:r>
            <a:r>
              <a:rPr lang="tr-TR" dirty="0">
                <a:effectLst/>
                <a:latin typeface="Helvetica" pitchFamily="2" charset="0"/>
              </a:rPr>
              <a:t> a </a:t>
            </a:r>
            <a:r>
              <a:rPr lang="tr-TR" dirty="0" err="1">
                <a:effectLst/>
                <a:latin typeface="Helvetica" pitchFamily="2" charset="0"/>
              </a:rPr>
              <a:t>prescription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dose</a:t>
            </a:r>
            <a:r>
              <a:rPr lang="tr-TR" dirty="0">
                <a:effectLst/>
                <a:latin typeface="Helvetica" pitchFamily="2" charset="0"/>
              </a:rPr>
              <a:t> of 45 </a:t>
            </a:r>
            <a:r>
              <a:rPr lang="tr-TR" dirty="0" err="1">
                <a:effectLst/>
                <a:latin typeface="Helvetica" pitchFamily="2" charset="0"/>
              </a:rPr>
              <a:t>Gy</a:t>
            </a:r>
            <a:r>
              <a:rPr lang="tr-TR" dirty="0">
                <a:effectLst/>
                <a:latin typeface="Helvetica" pitchFamily="2" charset="0"/>
              </a:rPr>
              <a:t> in 6 </a:t>
            </a:r>
            <a:r>
              <a:rPr lang="tr-TR" dirty="0" err="1">
                <a:effectLst/>
                <a:latin typeface="Helvetica" pitchFamily="2" charset="0"/>
              </a:rPr>
              <a:t>fractions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Primary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end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point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was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freedom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progression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Secondary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end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points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were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overall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dirty="0" err="1">
                <a:effectLst/>
                <a:latin typeface="Helvetica" pitchFamily="2" charset="0"/>
              </a:rPr>
              <a:t>progression-free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toxicity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Actuarial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analysis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univariate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multivariate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analysis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were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investigated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Results</a:t>
            </a:r>
            <a:r>
              <a:rPr lang="tr-TR" dirty="0">
                <a:effectLst/>
                <a:latin typeface="Helvetica" pitchFamily="2" charset="0"/>
              </a:rPr>
              <a:t>: </a:t>
            </a:r>
            <a:r>
              <a:rPr lang="tr-TR" dirty="0" err="1">
                <a:effectLst/>
                <a:latin typeface="Helvetica" pitchFamily="2" charset="0"/>
              </a:rPr>
              <a:t>Forty-five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patients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were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enrolled</a:t>
            </a:r>
            <a:r>
              <a:rPr lang="tr-TR" dirty="0">
                <a:effectLst/>
                <a:latin typeface="Helvetica" pitchFamily="2" charset="0"/>
              </a:rPr>
              <a:t> in a </a:t>
            </a:r>
            <a:r>
              <a:rPr lang="tr-TR" dirty="0" err="1">
                <a:effectLst/>
                <a:latin typeface="Helvetica" pitchFamily="2" charset="0"/>
              </a:rPr>
              <a:t>phase</a:t>
            </a:r>
            <a:r>
              <a:rPr lang="tr-TR" dirty="0">
                <a:effectLst/>
                <a:latin typeface="Helvetica" pitchFamily="2" charset="0"/>
              </a:rPr>
              <a:t> 2</a:t>
            </a:r>
          </a:p>
          <a:p>
            <a:r>
              <a:rPr lang="tr-TR" dirty="0" err="1">
                <a:effectLst/>
                <a:latin typeface="Helvetica" pitchFamily="2" charset="0"/>
              </a:rPr>
              <a:t>trial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Median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follow-up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was</a:t>
            </a:r>
            <a:r>
              <a:rPr lang="tr-TR" dirty="0">
                <a:effectLst/>
                <a:latin typeface="Helvetica" pitchFamily="2" charset="0"/>
              </a:rPr>
              <a:t> 13.5 </a:t>
            </a:r>
            <a:r>
              <a:rPr lang="tr-TR" dirty="0" err="1">
                <a:effectLst/>
                <a:latin typeface="Helvetica" pitchFamily="2" charset="0"/>
              </a:rPr>
              <a:t>months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Freedom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progression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was</a:t>
            </a:r>
            <a:r>
              <a:rPr lang="tr-TR" dirty="0">
                <a:effectLst/>
                <a:latin typeface="Helvetica" pitchFamily="2" charset="0"/>
              </a:rPr>
              <a:t> 90% at 2 </a:t>
            </a:r>
            <a:r>
              <a:rPr lang="tr-TR" dirty="0" err="1">
                <a:effectLst/>
                <a:latin typeface="Helvetica" pitchFamily="2" charset="0"/>
              </a:rPr>
              <a:t>years</a:t>
            </a:r>
            <a:r>
              <a:rPr lang="tr-TR" dirty="0">
                <a:effectLst/>
                <a:latin typeface="Helvetica" pitchFamily="2" charset="0"/>
              </a:rPr>
              <a:t>. On </a:t>
            </a:r>
            <a:r>
              <a:rPr lang="tr-TR" dirty="0" err="1">
                <a:effectLst/>
                <a:latin typeface="Helvetica" pitchFamily="2" charset="0"/>
              </a:rPr>
              <a:t>univariate</a:t>
            </a:r>
            <a:r>
              <a:rPr lang="tr-TR" dirty="0">
                <a:effectLst/>
                <a:latin typeface="Helvetica" pitchFamily="2" charset="0"/>
              </a:rPr>
              <a:t> (P &lt; .03)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multivariate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analyses</a:t>
            </a:r>
            <a:r>
              <a:rPr lang="tr-TR" dirty="0">
                <a:effectLst/>
                <a:latin typeface="Helvetica" pitchFamily="2" charset="0"/>
              </a:rPr>
              <a:t> (P &lt; .001), </a:t>
            </a:r>
            <a:r>
              <a:rPr lang="tr-TR" dirty="0" err="1">
                <a:effectLst/>
                <a:latin typeface="Helvetica" pitchFamily="2" charset="0"/>
              </a:rPr>
              <a:t>lesion</a:t>
            </a:r>
            <a:r>
              <a:rPr lang="tr-TR" dirty="0">
                <a:effectLst/>
                <a:latin typeface="Helvetica" pitchFamily="2" charset="0"/>
              </a:rPr>
              <a:t> size </a:t>
            </a:r>
            <a:r>
              <a:rPr lang="tr-TR" dirty="0" err="1">
                <a:effectLst/>
                <a:latin typeface="Helvetica" pitchFamily="2" charset="0"/>
              </a:rPr>
              <a:t>was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statistically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significant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freedom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progression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Median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progressionfree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overall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were</a:t>
            </a:r>
            <a:r>
              <a:rPr lang="tr-TR" dirty="0">
                <a:effectLst/>
                <a:latin typeface="Helvetica" pitchFamily="2" charset="0"/>
              </a:rPr>
              <a:t> 8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13 </a:t>
            </a:r>
            <a:r>
              <a:rPr lang="tr-TR" dirty="0" err="1">
                <a:effectLst/>
                <a:latin typeface="Helvetica" pitchFamily="2" charset="0"/>
              </a:rPr>
              <a:t>months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dirty="0" err="1">
                <a:effectLst/>
                <a:latin typeface="Helvetica" pitchFamily="2" charset="0"/>
              </a:rPr>
              <a:t>respectively</a:t>
            </a:r>
            <a:r>
              <a:rPr lang="tr-TR" dirty="0">
                <a:effectLst/>
                <a:latin typeface="Helvetica" pitchFamily="2" charset="0"/>
              </a:rPr>
              <a:t>. On </a:t>
            </a:r>
            <a:r>
              <a:rPr lang="tr-TR" dirty="0" err="1">
                <a:effectLst/>
                <a:latin typeface="Helvetica" pitchFamily="2" charset="0"/>
              </a:rPr>
              <a:t>multivariate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analysis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dirty="0" err="1">
                <a:effectLst/>
                <a:latin typeface="Helvetica" pitchFamily="2" charset="0"/>
              </a:rPr>
              <a:t>tumor</a:t>
            </a:r>
            <a:r>
              <a:rPr lang="tr-TR" dirty="0">
                <a:effectLst/>
                <a:latin typeface="Helvetica" pitchFamily="2" charset="0"/>
              </a:rPr>
              <a:t> size (P &lt; .001)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freedom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from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progression</a:t>
            </a:r>
            <a:r>
              <a:rPr lang="tr-TR" dirty="0">
                <a:effectLst/>
                <a:latin typeface="Helvetica" pitchFamily="2" charset="0"/>
              </a:rPr>
              <a:t> (P &lt; .002) </a:t>
            </a:r>
            <a:r>
              <a:rPr lang="tr-TR" dirty="0" err="1">
                <a:effectLst/>
                <a:latin typeface="Helvetica" pitchFamily="2" charset="0"/>
              </a:rPr>
              <a:t>were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significantly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correlated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overall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Thirty-two</a:t>
            </a:r>
            <a:r>
              <a:rPr lang="tr-TR" dirty="0">
                <a:effectLst/>
                <a:latin typeface="Helvetica" pitchFamily="2" charset="0"/>
              </a:rPr>
              <a:t> (71%) </a:t>
            </a:r>
            <a:r>
              <a:rPr lang="tr-TR" dirty="0" err="1">
                <a:effectLst/>
                <a:latin typeface="Helvetica" pitchFamily="2" charset="0"/>
              </a:rPr>
              <a:t>patients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locally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advanced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pancreatic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cancer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received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chemotherapy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before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stereotactic</a:t>
            </a:r>
            <a:r>
              <a:rPr lang="tr-TR" dirty="0">
                <a:effectLst/>
                <a:latin typeface="Helvetica" pitchFamily="2" charset="0"/>
              </a:rPr>
              <a:t> body </a:t>
            </a:r>
            <a:r>
              <a:rPr lang="tr-TR" dirty="0" err="1">
                <a:effectLst/>
                <a:latin typeface="Helvetica" pitchFamily="2" charset="0"/>
              </a:rPr>
              <a:t>radiotherapy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Median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overall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diagnosis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was</a:t>
            </a:r>
            <a:r>
              <a:rPr lang="tr-TR" dirty="0">
                <a:effectLst/>
                <a:latin typeface="Helvetica" pitchFamily="2" charset="0"/>
              </a:rPr>
              <a:t> 19 </a:t>
            </a:r>
            <a:r>
              <a:rPr lang="tr-TR" dirty="0" err="1">
                <a:effectLst/>
                <a:latin typeface="Helvetica" pitchFamily="2" charset="0"/>
              </a:rPr>
              <a:t>months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Multivariate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analysis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showed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that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freedom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from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progression</a:t>
            </a:r>
            <a:r>
              <a:rPr lang="tr-TR" dirty="0">
                <a:effectLst/>
                <a:latin typeface="Helvetica" pitchFamily="2" charset="0"/>
              </a:rPr>
              <a:t> (P &lt; .035), </a:t>
            </a:r>
            <a:r>
              <a:rPr lang="tr-TR" dirty="0" err="1">
                <a:effectLst/>
                <a:latin typeface="Helvetica" pitchFamily="2" charset="0"/>
              </a:rPr>
              <a:t>tumor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diameter</a:t>
            </a:r>
            <a:r>
              <a:rPr lang="tr-TR" dirty="0">
                <a:effectLst/>
                <a:latin typeface="Helvetica" pitchFamily="2" charset="0"/>
              </a:rPr>
              <a:t> (P &lt; .002),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computed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tomography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before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stereotactic</a:t>
            </a:r>
            <a:r>
              <a:rPr lang="tr-TR" dirty="0">
                <a:effectLst/>
                <a:latin typeface="Helvetica" pitchFamily="2" charset="0"/>
              </a:rPr>
              <a:t> body </a:t>
            </a:r>
            <a:r>
              <a:rPr lang="tr-TR" dirty="0" err="1">
                <a:effectLst/>
                <a:latin typeface="Helvetica" pitchFamily="2" charset="0"/>
              </a:rPr>
              <a:t>radiotherapy</a:t>
            </a:r>
            <a:r>
              <a:rPr lang="tr-TR" dirty="0">
                <a:effectLst/>
                <a:latin typeface="Helvetica" pitchFamily="2" charset="0"/>
              </a:rPr>
              <a:t> (P &lt; .001) </a:t>
            </a:r>
            <a:r>
              <a:rPr lang="tr-TR" dirty="0" err="1">
                <a:effectLst/>
                <a:latin typeface="Helvetica" pitchFamily="2" charset="0"/>
              </a:rPr>
              <a:t>were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significantly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correlated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overall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survival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from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diagnosis</a:t>
            </a:r>
            <a:r>
              <a:rPr lang="tr-TR" dirty="0">
                <a:effectLst/>
                <a:latin typeface="Helvetica" pitchFamily="2" charset="0"/>
              </a:rPr>
              <a:t>. </a:t>
            </a:r>
            <a:r>
              <a:rPr lang="tr-TR" dirty="0" err="1">
                <a:effectLst/>
                <a:latin typeface="Helvetica" pitchFamily="2" charset="0"/>
              </a:rPr>
              <a:t>Conclusion</a:t>
            </a:r>
            <a:r>
              <a:rPr lang="tr-TR" dirty="0">
                <a:effectLst/>
                <a:latin typeface="Helvetica" pitchFamily="2" charset="0"/>
              </a:rPr>
              <a:t>: </a:t>
            </a:r>
            <a:r>
              <a:rPr lang="tr-TR" dirty="0" err="1">
                <a:effectLst/>
                <a:latin typeface="Helvetica" pitchFamily="2" charset="0"/>
              </a:rPr>
              <a:t>Stereotactic</a:t>
            </a:r>
            <a:r>
              <a:rPr lang="tr-TR" dirty="0">
                <a:effectLst/>
                <a:latin typeface="Helvetica" pitchFamily="2" charset="0"/>
              </a:rPr>
              <a:t> body </a:t>
            </a:r>
            <a:r>
              <a:rPr lang="tr-TR" dirty="0" err="1">
                <a:effectLst/>
                <a:latin typeface="Helvetica" pitchFamily="2" charset="0"/>
              </a:rPr>
              <a:t>radiotherapy</a:t>
            </a:r>
            <a:r>
              <a:rPr lang="tr-TR" dirty="0">
                <a:effectLst/>
                <a:latin typeface="Helvetica" pitchFamily="2" charset="0"/>
              </a:rPr>
              <a:t> is a </a:t>
            </a:r>
            <a:r>
              <a:rPr lang="tr-TR" dirty="0" err="1">
                <a:effectLst/>
                <a:latin typeface="Helvetica" pitchFamily="2" charset="0"/>
              </a:rPr>
              <a:t>safe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effective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treatment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patients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locally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advanced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pancreatic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cancer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no</a:t>
            </a:r>
            <a:r>
              <a:rPr lang="tr-TR" dirty="0">
                <a:effectLst/>
                <a:latin typeface="Helvetica" pitchFamily="2" charset="0"/>
              </a:rPr>
              <a:t> G3 </a:t>
            </a:r>
            <a:r>
              <a:rPr lang="tr-TR" dirty="0" err="1">
                <a:effectLst/>
                <a:latin typeface="Helvetica" pitchFamily="2" charset="0"/>
              </a:rPr>
              <a:t>toxicity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greater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could</a:t>
            </a:r>
            <a:r>
              <a:rPr lang="tr-TR" dirty="0">
                <a:effectLst/>
                <a:latin typeface="Helvetica" pitchFamily="2" charset="0"/>
              </a:rPr>
              <a:t> be a </a:t>
            </a:r>
            <a:r>
              <a:rPr lang="tr-TR" dirty="0" err="1">
                <a:effectLst/>
                <a:latin typeface="Helvetica" pitchFamily="2" charset="0"/>
              </a:rPr>
              <a:t>promising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therapeutic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option</a:t>
            </a:r>
            <a:r>
              <a:rPr lang="tr-TR" dirty="0">
                <a:effectLst/>
                <a:latin typeface="Helvetica" pitchFamily="2" charset="0"/>
              </a:rPr>
              <a:t> in </a:t>
            </a:r>
            <a:r>
              <a:rPr lang="tr-TR" dirty="0" err="1">
                <a:effectLst/>
                <a:latin typeface="Helvetica" pitchFamily="2" charset="0"/>
              </a:rPr>
              <a:t>multimodality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treatment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regimen</a:t>
            </a:r>
            <a:r>
              <a:rPr lang="tr-TR" dirty="0">
                <a:effectLst/>
                <a:latin typeface="Helvetica" pitchFamily="2" charset="0"/>
              </a:rPr>
              <a:t>.</a:t>
            </a:r>
          </a:p>
          <a:p>
            <a:endParaRPr lang="tr-TR" dirty="0">
              <a:effectLst/>
              <a:latin typeface="Helvetica" pitchFamily="2" charset="0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513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OARs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dose</a:t>
            </a:r>
            <a:r>
              <a:rPr lang="tr-TR" dirty="0">
                <a:effectLst/>
                <a:latin typeface="Times" pitchFamily="2" charset="0"/>
              </a:rPr>
              <a:t>–</a:t>
            </a:r>
            <a:r>
              <a:rPr lang="tr-TR" dirty="0" err="1">
                <a:effectLst/>
                <a:latin typeface="Times" pitchFamily="2" charset="0"/>
              </a:rPr>
              <a:t>volume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constraints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OARs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were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D1cm3 </a:t>
            </a:r>
            <a:r>
              <a:rPr lang="tr-TR" dirty="0">
                <a:effectLst/>
                <a:latin typeface="Times" pitchFamily="2" charset="0"/>
              </a:rPr>
              <a:t>&lt; 36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stomach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small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bowels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D3cm3 </a:t>
            </a:r>
            <a:r>
              <a:rPr lang="tr-TR" dirty="0">
                <a:effectLst/>
                <a:latin typeface="Times" pitchFamily="2" charset="0"/>
              </a:rPr>
              <a:t>&lt; 36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kidneys</a:t>
            </a:r>
            <a:r>
              <a:rPr lang="tr-TR" dirty="0">
                <a:effectLst/>
                <a:latin typeface="Times" pitchFamily="2" charset="0"/>
              </a:rPr>
              <a:t> V15Gy &lt; 35</a:t>
            </a:r>
            <a:r>
              <a:rPr lang="tr-TR" dirty="0">
                <a:effectLst/>
                <a:latin typeface="Helvetica" pitchFamily="2" charset="0"/>
              </a:rPr>
              <a:t>%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liver</a:t>
            </a:r>
            <a:r>
              <a:rPr lang="tr-TR" dirty="0">
                <a:effectLst/>
                <a:latin typeface="Times" pitchFamily="2" charset="0"/>
              </a:rPr>
              <a:t>, total </a:t>
            </a:r>
            <a:r>
              <a:rPr lang="tr-TR" dirty="0" err="1">
                <a:effectLst/>
                <a:latin typeface="Times" pitchFamily="2" charset="0"/>
              </a:rPr>
              <a:t>spared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volume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(</a:t>
            </a:r>
            <a:r>
              <a:rPr lang="tr-TR" dirty="0" err="1">
                <a:effectLst/>
                <a:latin typeface="Times" pitchFamily="2" charset="0"/>
              </a:rPr>
              <a:t>Vtot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  </a:t>
            </a:r>
            <a:r>
              <a:rPr lang="tr-TR" dirty="0">
                <a:effectLst/>
                <a:latin typeface="Times" pitchFamily="2" charset="0"/>
              </a:rPr>
              <a:t>V21Gy, ) &gt; 700 cm3,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spinal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cord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D1cm3 </a:t>
            </a:r>
            <a:r>
              <a:rPr lang="tr-TR" dirty="0">
                <a:effectLst/>
                <a:latin typeface="Times" pitchFamily="2" charset="0"/>
              </a:rPr>
              <a:t>&lt; 18Gy.</a:t>
            </a:r>
          </a:p>
          <a:p>
            <a:r>
              <a:rPr lang="tr-TR" dirty="0">
                <a:effectLst/>
                <a:latin typeface="Times" pitchFamily="2" charset="0"/>
              </a:rPr>
              <a:t>Image </a:t>
            </a:r>
            <a:r>
              <a:rPr lang="tr-TR" dirty="0" err="1">
                <a:effectLst/>
                <a:latin typeface="Times" pitchFamily="2" charset="0"/>
              </a:rPr>
              <a:t>guidance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was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performed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means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cone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beam</a:t>
            </a:r>
            <a:r>
              <a:rPr lang="tr-TR" dirty="0">
                <a:effectLst/>
                <a:latin typeface="Times" pitchFamily="2" charset="0"/>
              </a:rPr>
              <a:t> CT</a:t>
            </a:r>
          </a:p>
          <a:p>
            <a:r>
              <a:rPr lang="tr-TR" dirty="0" err="1">
                <a:effectLst/>
                <a:latin typeface="Times" pitchFamily="2" charset="0"/>
              </a:rPr>
              <a:t>imaging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before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every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treatment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session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verify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correct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position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patient</a:t>
            </a:r>
            <a:r>
              <a:rPr lang="tr-TR" dirty="0">
                <a:effectLst/>
                <a:latin typeface="Times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4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imes" pitchFamily="2" charset="0"/>
              </a:rPr>
              <a:t>Patients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underwent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clinical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assessment</a:t>
            </a:r>
            <a:r>
              <a:rPr lang="tr-TR" dirty="0">
                <a:effectLst/>
                <a:latin typeface="Times" pitchFamily="2" charset="0"/>
              </a:rPr>
              <a:t> at 1 </a:t>
            </a:r>
            <a:r>
              <a:rPr lang="tr-TR" dirty="0" err="1">
                <a:effectLst/>
                <a:latin typeface="Times" pitchFamily="2" charset="0"/>
              </a:rPr>
              <a:t>month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after</a:t>
            </a:r>
            <a:r>
              <a:rPr lang="tr-TR" dirty="0">
                <a:effectLst/>
                <a:latin typeface="Times" pitchFamily="2" charset="0"/>
              </a:rPr>
              <a:t> SBRT</a:t>
            </a:r>
          </a:p>
          <a:p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every</a:t>
            </a:r>
            <a:r>
              <a:rPr lang="tr-TR" dirty="0">
                <a:effectLst/>
                <a:latin typeface="Times" pitchFamily="2" charset="0"/>
              </a:rPr>
              <a:t> 3 </a:t>
            </a:r>
            <a:r>
              <a:rPr lang="tr-TR" dirty="0" err="1">
                <a:effectLst/>
                <a:latin typeface="Times" pitchFamily="2" charset="0"/>
              </a:rPr>
              <a:t>months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thereafter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treating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radiation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oncologist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Clinical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examination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evaluation</a:t>
            </a:r>
            <a:r>
              <a:rPr lang="tr-TR" dirty="0">
                <a:effectLst/>
                <a:latin typeface="Times" pitchFamily="2" charset="0"/>
              </a:rPr>
              <a:t> of CA19-9 </a:t>
            </a:r>
            <a:r>
              <a:rPr lang="tr-TR" dirty="0" err="1">
                <a:effectLst/>
                <a:latin typeface="Times" pitchFamily="2" charset="0"/>
              </a:rPr>
              <a:t>levels</a:t>
            </a:r>
            <a:r>
              <a:rPr lang="tr-TR" dirty="0">
                <a:effectLst/>
                <a:latin typeface="Times" pitchFamily="2" charset="0"/>
              </a:rPr>
              <a:t>,</a:t>
            </a:r>
          </a:p>
          <a:p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a </a:t>
            </a:r>
            <a:r>
              <a:rPr lang="tr-TR" dirty="0" err="1">
                <a:effectLst/>
                <a:latin typeface="Times" pitchFamily="2" charset="0"/>
              </a:rPr>
              <a:t>contrast-enhanced</a:t>
            </a:r>
            <a:r>
              <a:rPr lang="tr-TR" dirty="0">
                <a:effectLst/>
                <a:latin typeface="Times" pitchFamily="2" charset="0"/>
              </a:rPr>
              <a:t> CT </a:t>
            </a:r>
            <a:r>
              <a:rPr lang="tr-TR" dirty="0" err="1">
                <a:effectLst/>
                <a:latin typeface="Times" pitchFamily="2" charset="0"/>
              </a:rPr>
              <a:t>scan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were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performed</a:t>
            </a:r>
            <a:r>
              <a:rPr lang="tr-TR" dirty="0">
                <a:effectLst/>
                <a:latin typeface="Times" pitchFamily="2" charset="0"/>
              </a:rPr>
              <a:t> at </a:t>
            </a:r>
            <a:r>
              <a:rPr lang="tr-TR" dirty="0" err="1">
                <a:effectLst/>
                <a:latin typeface="Times" pitchFamily="2" charset="0"/>
              </a:rPr>
              <a:t>each</a:t>
            </a:r>
            <a:r>
              <a:rPr lang="tr-TR" dirty="0">
                <a:effectLst/>
                <a:latin typeface="Times" pitchFamily="2" charset="0"/>
              </a:rPr>
              <a:t> step</a:t>
            </a:r>
          </a:p>
          <a:p>
            <a:r>
              <a:rPr lang="tr-TR" dirty="0">
                <a:effectLst/>
                <a:latin typeface="Times" pitchFamily="2" charset="0"/>
              </a:rPr>
              <a:t>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follow-up</a:t>
            </a:r>
            <a:r>
              <a:rPr lang="tr-TR" dirty="0">
                <a:effectLst/>
                <a:latin typeface="Times" pitchFamily="2" charset="0"/>
              </a:rPr>
              <a:t>. A PET-CT </a:t>
            </a:r>
            <a:r>
              <a:rPr lang="tr-TR" dirty="0" err="1">
                <a:effectLst/>
                <a:latin typeface="Times" pitchFamily="2" charset="0"/>
              </a:rPr>
              <a:t>scan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was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also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performed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every</a:t>
            </a:r>
            <a:r>
              <a:rPr lang="tr-TR" dirty="0">
                <a:effectLst/>
                <a:latin typeface="Times" pitchFamily="2" charset="0"/>
              </a:rPr>
              <a:t> 6</a:t>
            </a:r>
          </a:p>
          <a:p>
            <a:r>
              <a:rPr lang="tr-TR" dirty="0" err="1">
                <a:effectLst/>
                <a:latin typeface="Times" pitchFamily="2" charset="0"/>
              </a:rPr>
              <a:t>months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after</a:t>
            </a:r>
            <a:r>
              <a:rPr lang="tr-TR" dirty="0">
                <a:effectLst/>
                <a:latin typeface="Times" pitchFamily="2" charset="0"/>
              </a:rPr>
              <a:t> SBRT in </a:t>
            </a:r>
            <a:r>
              <a:rPr lang="tr-TR" dirty="0" err="1">
                <a:effectLst/>
                <a:latin typeface="Times" pitchFamily="2" charset="0"/>
              </a:rPr>
              <a:t>those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patients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who</a:t>
            </a:r>
            <a:r>
              <a:rPr lang="tr-TR" dirty="0">
                <a:effectLst/>
                <a:latin typeface="Times" pitchFamily="2" charset="0"/>
              </a:rPr>
              <a:t> had a </a:t>
            </a:r>
            <a:r>
              <a:rPr lang="tr-TR" dirty="0" err="1">
                <a:effectLst/>
                <a:latin typeface="Times" pitchFamily="2" charset="0"/>
              </a:rPr>
              <a:t>pre</a:t>
            </a:r>
            <a:r>
              <a:rPr lang="tr-TR" dirty="0">
                <a:effectLst/>
                <a:latin typeface="Times" pitchFamily="2" charset="0"/>
              </a:rPr>
              <a:t>-SBRT</a:t>
            </a:r>
          </a:p>
          <a:p>
            <a:r>
              <a:rPr lang="tr-TR" dirty="0" err="1">
                <a:effectLst/>
                <a:latin typeface="Times" pitchFamily="2" charset="0"/>
              </a:rPr>
              <a:t>staging</a:t>
            </a:r>
            <a:r>
              <a:rPr lang="tr-TR" dirty="0">
                <a:effectLst/>
                <a:latin typeface="Times" pitchFamily="2" charset="0"/>
              </a:rPr>
              <a:t> PET-CT </a:t>
            </a:r>
            <a:r>
              <a:rPr lang="tr-TR" dirty="0" err="1">
                <a:effectLst/>
                <a:latin typeface="Times" pitchFamily="2" charset="0"/>
              </a:rPr>
              <a:t>scan</a:t>
            </a:r>
            <a:endParaRPr lang="tr-TR" dirty="0">
              <a:effectLst/>
              <a:latin typeface="Times" pitchFamily="2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30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imes" pitchFamily="2" charset="0"/>
              </a:rPr>
              <a:t>Satisfying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results</a:t>
            </a:r>
            <a:r>
              <a:rPr lang="tr-TR" dirty="0">
                <a:effectLst/>
                <a:latin typeface="Times" pitchFamily="2" charset="0"/>
              </a:rPr>
              <a:t> in </a:t>
            </a:r>
            <a:r>
              <a:rPr lang="tr-TR" dirty="0" err="1">
                <a:effectLst/>
                <a:latin typeface="Times" pitchFamily="2" charset="0"/>
              </a:rPr>
              <a:t>terms</a:t>
            </a:r>
            <a:r>
              <a:rPr lang="tr-TR" dirty="0">
                <a:effectLst/>
                <a:latin typeface="Times" pitchFamily="2" charset="0"/>
              </a:rPr>
              <a:t> of FFLP </a:t>
            </a:r>
            <a:r>
              <a:rPr lang="tr-TR" dirty="0" err="1">
                <a:effectLst/>
                <a:latin typeface="Times" pitchFamily="2" charset="0"/>
              </a:rPr>
              <a:t>are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reported</a:t>
            </a:r>
            <a:r>
              <a:rPr lang="tr-TR" dirty="0">
                <a:effectLst/>
                <a:latin typeface="Times" pitchFamily="2" charset="0"/>
              </a:rPr>
              <a:t> in 4 </a:t>
            </a:r>
            <a:r>
              <a:rPr lang="tr-TR" dirty="0" err="1">
                <a:effectLst/>
                <a:latin typeface="Times" pitchFamily="2" charset="0"/>
              </a:rPr>
              <a:t>phase</a:t>
            </a:r>
            <a:r>
              <a:rPr lang="tr-TR" dirty="0">
                <a:effectLst/>
                <a:latin typeface="Times" pitchFamily="2" charset="0"/>
              </a:rPr>
              <a:t> 1</a:t>
            </a:r>
          </a:p>
          <a:p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2 </a:t>
            </a:r>
            <a:r>
              <a:rPr lang="tr-TR" dirty="0" err="1">
                <a:effectLst/>
                <a:latin typeface="Times" pitchFamily="2" charset="0"/>
              </a:rPr>
              <a:t>trials</a:t>
            </a:r>
            <a:r>
              <a:rPr lang="tr-TR" dirty="0">
                <a:effectLst/>
                <a:latin typeface="Times" pitchFamily="2" charset="0"/>
              </a:rPr>
              <a:t>: 3 </a:t>
            </a:r>
            <a:r>
              <a:rPr lang="tr-TR" dirty="0" err="1">
                <a:effectLst/>
                <a:latin typeface="Times" pitchFamily="2" charset="0"/>
              </a:rPr>
              <a:t>studies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from</a:t>
            </a:r>
            <a:r>
              <a:rPr lang="tr-TR" dirty="0">
                <a:effectLst/>
                <a:latin typeface="Times" pitchFamily="2" charset="0"/>
              </a:rPr>
              <a:t> Stanford University11,13-15 </a:t>
            </a:r>
            <a:r>
              <a:rPr lang="tr-TR" dirty="0" err="1">
                <a:effectLst/>
                <a:latin typeface="Times" pitchFamily="2" charset="0"/>
              </a:rPr>
              <a:t>using</a:t>
            </a:r>
            <a:r>
              <a:rPr lang="tr-TR" dirty="0">
                <a:effectLst/>
                <a:latin typeface="Times" pitchFamily="2" charset="0"/>
              </a:rPr>
              <a:t> a</a:t>
            </a:r>
          </a:p>
          <a:p>
            <a:r>
              <a:rPr lang="tr-TR" dirty="0" err="1">
                <a:effectLst/>
                <a:latin typeface="Times" pitchFamily="2" charset="0"/>
              </a:rPr>
              <a:t>single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fraction</a:t>
            </a:r>
            <a:r>
              <a:rPr lang="tr-TR" dirty="0">
                <a:effectLst/>
                <a:latin typeface="Times" pitchFamily="2" charset="0"/>
              </a:rPr>
              <a:t> (25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)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1 </a:t>
            </a:r>
            <a:r>
              <a:rPr lang="tr-TR" dirty="0" err="1">
                <a:effectLst/>
                <a:latin typeface="Times" pitchFamily="2" charset="0"/>
              </a:rPr>
              <a:t>from</a:t>
            </a:r>
            <a:r>
              <a:rPr lang="tr-TR" dirty="0">
                <a:effectLst/>
                <a:latin typeface="Times" pitchFamily="2" charset="0"/>
              </a:rPr>
              <a:t> Baltimore group17 </a:t>
            </a:r>
            <a:r>
              <a:rPr lang="tr-TR" dirty="0" err="1">
                <a:effectLst/>
                <a:latin typeface="Times" pitchFamily="2" charset="0"/>
              </a:rPr>
              <a:t>using</a:t>
            </a:r>
            <a:r>
              <a:rPr lang="tr-TR" dirty="0">
                <a:effectLst/>
                <a:latin typeface="Times" pitchFamily="2" charset="0"/>
              </a:rPr>
              <a:t> 3</a:t>
            </a:r>
          </a:p>
          <a:p>
            <a:r>
              <a:rPr lang="tr-TR" dirty="0" err="1">
                <a:effectLst/>
                <a:latin typeface="Times" pitchFamily="2" charset="0"/>
              </a:rPr>
              <a:t>fractions</a:t>
            </a:r>
            <a:r>
              <a:rPr lang="tr-TR" dirty="0">
                <a:effectLst/>
                <a:latin typeface="Times" pitchFamily="2" charset="0"/>
              </a:rPr>
              <a:t> (15-30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),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1-year FFLP rate of </a:t>
            </a:r>
            <a:r>
              <a:rPr lang="tr-TR" dirty="0" err="1">
                <a:effectLst/>
                <a:latin typeface="Times" pitchFamily="2" charset="0"/>
              </a:rPr>
              <a:t>about</a:t>
            </a:r>
            <a:r>
              <a:rPr lang="tr-TR" dirty="0">
                <a:effectLst/>
                <a:latin typeface="Times" pitchFamily="2" charset="0"/>
              </a:rPr>
              <a:t> 92</a:t>
            </a:r>
            <a:r>
              <a:rPr lang="tr-TR" dirty="0">
                <a:effectLst/>
                <a:latin typeface="Helvetica" pitchFamily="2" charset="0"/>
              </a:rPr>
              <a:t>%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100</a:t>
            </a:r>
            <a:r>
              <a:rPr lang="tr-TR" dirty="0">
                <a:effectLst/>
                <a:latin typeface="Helvetica" pitchFamily="2" charset="0"/>
              </a:rPr>
              <a:t>%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Reported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rates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late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duodenal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ulceration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however</a:t>
            </a:r>
            <a:r>
              <a:rPr lang="tr-TR" dirty="0">
                <a:effectLst/>
                <a:latin typeface="Times" pitchFamily="2" charset="0"/>
              </a:rPr>
              <a:t>,</a:t>
            </a:r>
          </a:p>
          <a:p>
            <a:r>
              <a:rPr lang="tr-TR" dirty="0" err="1">
                <a:effectLst/>
                <a:latin typeface="Times" pitchFamily="2" charset="0"/>
              </a:rPr>
              <a:t>were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significant</a:t>
            </a:r>
            <a:r>
              <a:rPr lang="tr-TR" dirty="0">
                <a:effectLst/>
                <a:latin typeface="Times" pitchFamily="2" charset="0"/>
              </a:rPr>
              <a:t> (20</a:t>
            </a:r>
            <a:r>
              <a:rPr lang="tr-TR" dirty="0">
                <a:effectLst/>
                <a:latin typeface="Helvetica" pitchFamily="2" charset="0"/>
              </a:rPr>
              <a:t>%</a:t>
            </a:r>
            <a:r>
              <a:rPr lang="tr-TR" dirty="0">
                <a:effectLst/>
                <a:latin typeface="Times" pitchFamily="2" charset="0"/>
              </a:rPr>
              <a:t>-47</a:t>
            </a:r>
            <a:r>
              <a:rPr lang="tr-TR" dirty="0">
                <a:effectLst/>
                <a:latin typeface="Helvetica" pitchFamily="2" charset="0"/>
              </a:rPr>
              <a:t>%</a:t>
            </a:r>
            <a:r>
              <a:rPr lang="tr-TR" dirty="0">
                <a:effectLst/>
                <a:latin typeface="Times" pitchFamily="2" charset="0"/>
              </a:rPr>
              <a:t>). </a:t>
            </a:r>
            <a:r>
              <a:rPr lang="tr-TR" dirty="0" err="1">
                <a:effectLst/>
                <a:latin typeface="Times" pitchFamily="2" charset="0"/>
              </a:rPr>
              <a:t>In</a:t>
            </a:r>
            <a:r>
              <a:rPr lang="tr-TR" dirty="0">
                <a:effectLst/>
                <a:latin typeface="Times" pitchFamily="2" charset="0"/>
              </a:rPr>
              <a:t> 2014,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same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group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from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Stanford </a:t>
            </a:r>
            <a:r>
              <a:rPr lang="tr-TR" dirty="0" err="1">
                <a:effectLst/>
                <a:latin typeface="Times" pitchFamily="2" charset="0"/>
              </a:rPr>
              <a:t>University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published</a:t>
            </a:r>
            <a:r>
              <a:rPr lang="tr-TR" dirty="0">
                <a:effectLst/>
                <a:latin typeface="Times" pitchFamily="2" charset="0"/>
              </a:rPr>
              <a:t> a </a:t>
            </a:r>
            <a:r>
              <a:rPr lang="tr-TR" dirty="0" err="1">
                <a:effectLst/>
                <a:latin typeface="Times" pitchFamily="2" charset="0"/>
              </a:rPr>
              <a:t>prospective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study</a:t>
            </a:r>
            <a:r>
              <a:rPr lang="tr-TR" dirty="0">
                <a:effectLst/>
                <a:latin typeface="Times" pitchFamily="2" charset="0"/>
              </a:rPr>
              <a:t> on SBRT</a:t>
            </a:r>
          </a:p>
          <a:p>
            <a:r>
              <a:rPr lang="tr-TR" dirty="0">
                <a:effectLst/>
                <a:latin typeface="Times" pitchFamily="2" charset="0"/>
              </a:rPr>
              <a:t>in 5 </a:t>
            </a:r>
            <a:r>
              <a:rPr lang="tr-TR" dirty="0" err="1">
                <a:effectLst/>
                <a:latin typeface="Times" pitchFamily="2" charset="0"/>
              </a:rPr>
              <a:t>fractions</a:t>
            </a:r>
            <a:r>
              <a:rPr lang="tr-TR" dirty="0">
                <a:effectLst/>
                <a:latin typeface="Times" pitchFamily="2" charset="0"/>
              </a:rPr>
              <a:t> (33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),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a </a:t>
            </a:r>
            <a:r>
              <a:rPr lang="tr-TR" dirty="0" err="1">
                <a:effectLst/>
                <a:latin typeface="Times" pitchFamily="2" charset="0"/>
              </a:rPr>
              <a:t>decreasing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late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toxicity</a:t>
            </a:r>
            <a:r>
              <a:rPr lang="tr-TR" dirty="0">
                <a:effectLst/>
                <a:latin typeface="Times" pitchFamily="2" charset="0"/>
              </a:rPr>
              <a:t> rate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1-year FFLP rate of 78</a:t>
            </a:r>
            <a:r>
              <a:rPr lang="tr-TR" dirty="0">
                <a:effectLst/>
                <a:latin typeface="Helvetica" pitchFamily="2" charset="0"/>
              </a:rPr>
              <a:t>%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In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our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trial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fractionation</a:t>
            </a:r>
            <a:r>
              <a:rPr lang="tr-TR" dirty="0">
                <a:effectLst/>
                <a:latin typeface="Times" pitchFamily="2" charset="0"/>
              </a:rPr>
              <a:t> of 45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 in</a:t>
            </a:r>
          </a:p>
          <a:p>
            <a:r>
              <a:rPr lang="tr-TR" dirty="0">
                <a:effectLst/>
                <a:latin typeface="Times" pitchFamily="2" charset="0"/>
              </a:rPr>
              <a:t>6 </a:t>
            </a:r>
            <a:r>
              <a:rPr lang="tr-TR" dirty="0" err="1">
                <a:effectLst/>
                <a:latin typeface="Times" pitchFamily="2" charset="0"/>
              </a:rPr>
              <a:t>fractions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allowed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achieve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encouraging</a:t>
            </a:r>
            <a:r>
              <a:rPr lang="tr-TR" dirty="0">
                <a:effectLst/>
                <a:latin typeface="Times" pitchFamily="2" charset="0"/>
              </a:rPr>
              <a:t> 1-year FFLP </a:t>
            </a:r>
            <a:r>
              <a:rPr lang="tr-TR" dirty="0" err="1">
                <a:effectLst/>
                <a:latin typeface="Times" pitchFamily="2" charset="0"/>
              </a:rPr>
              <a:t>rates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for</a:t>
            </a:r>
            <a:r>
              <a:rPr lang="tr-TR" dirty="0">
                <a:effectLst/>
                <a:latin typeface="Times" pitchFamily="2" charset="0"/>
              </a:rPr>
              <a:t> LAPC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a </a:t>
            </a:r>
            <a:r>
              <a:rPr lang="tr-TR" dirty="0" err="1">
                <a:effectLst/>
                <a:latin typeface="Times" pitchFamily="2" charset="0"/>
              </a:rPr>
              <a:t>very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low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toxicity</a:t>
            </a:r>
            <a:r>
              <a:rPr lang="tr-TR" dirty="0">
                <a:effectLst/>
                <a:latin typeface="Times" pitchFamily="2" charset="0"/>
              </a:rPr>
              <a:t> profile.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01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Helvetica" pitchFamily="2" charset="0"/>
              </a:rPr>
              <a:t>SBRT’nin</a:t>
            </a:r>
            <a:r>
              <a:rPr lang="tr-TR" dirty="0">
                <a:effectLst/>
                <a:latin typeface="Helvetica" pitchFamily="2" charset="0"/>
              </a:rPr>
              <a:t> sınırda </a:t>
            </a:r>
            <a:r>
              <a:rPr lang="tr-TR" dirty="0" err="1">
                <a:effectLst/>
                <a:latin typeface="Helvetica" pitchFamily="2" charset="0"/>
              </a:rPr>
              <a:t>rezektabl</a:t>
            </a:r>
            <a:r>
              <a:rPr lang="tr-TR" dirty="0">
                <a:effectLst/>
                <a:latin typeface="Helvetica" pitchFamily="2" charset="0"/>
              </a:rPr>
              <a:t> hastalarda uygulanmasının</a:t>
            </a:r>
          </a:p>
          <a:p>
            <a:r>
              <a:rPr lang="tr-TR" dirty="0">
                <a:effectLst/>
                <a:latin typeface="Helvetica" pitchFamily="2" charset="0"/>
              </a:rPr>
              <a:t>amacı operasyondan sonra sınır (+)’</a:t>
            </a:r>
            <a:r>
              <a:rPr lang="tr-TR" dirty="0" err="1">
                <a:effectLst/>
                <a:latin typeface="Helvetica" pitchFamily="2" charset="0"/>
              </a:rPr>
              <a:t>liğinin</a:t>
            </a:r>
            <a:r>
              <a:rPr lang="tr-TR" dirty="0">
                <a:effectLst/>
                <a:latin typeface="Helvetica" pitchFamily="2" charset="0"/>
              </a:rPr>
              <a:t> sık olarak </a:t>
            </a:r>
            <a:r>
              <a:rPr lang="tr-TR" dirty="0" err="1">
                <a:effectLst/>
                <a:latin typeface="Helvetica" pitchFamily="2" charset="0"/>
              </a:rPr>
              <a:t>g.rüldüğu</a:t>
            </a:r>
            <a:r>
              <a:rPr lang="tr-TR" dirty="0">
                <a:effectLst/>
                <a:latin typeface="Helvetica" pitchFamily="2" charset="0"/>
              </a:rPr>
              <a:t>̈</a:t>
            </a:r>
          </a:p>
          <a:p>
            <a:r>
              <a:rPr lang="tr-TR" dirty="0">
                <a:effectLst/>
                <a:latin typeface="Helvetica" pitchFamily="2" charset="0"/>
              </a:rPr>
              <a:t>damar sınırlarını sterilize etmek, </a:t>
            </a:r>
            <a:r>
              <a:rPr lang="tr-TR" dirty="0" err="1">
                <a:effectLst/>
                <a:latin typeface="Helvetica" pitchFamily="2" charset="0"/>
              </a:rPr>
              <a:t>neoadjuvan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kemoterapi sonrasında hala </a:t>
            </a:r>
            <a:r>
              <a:rPr lang="tr-TR" dirty="0" err="1">
                <a:effectLst/>
                <a:latin typeface="Helvetica" pitchFamily="2" charset="0"/>
              </a:rPr>
              <a:t>anrezektabl</a:t>
            </a:r>
            <a:r>
              <a:rPr lang="tr-TR" dirty="0">
                <a:effectLst/>
                <a:latin typeface="Helvetica" pitchFamily="2" charset="0"/>
              </a:rPr>
              <a:t> olan hastayı </a:t>
            </a:r>
            <a:r>
              <a:rPr lang="tr-TR" dirty="0" err="1">
                <a:effectLst/>
                <a:latin typeface="Helvetica" pitchFamily="2" charset="0"/>
              </a:rPr>
              <a:t>rezektabl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hale getirmek ve de cerrahi sonrası gözlenen</a:t>
            </a:r>
          </a:p>
          <a:p>
            <a:r>
              <a:rPr lang="tr-TR" dirty="0">
                <a:effectLst/>
                <a:latin typeface="Helvetica" pitchFamily="2" charset="0"/>
              </a:rPr>
              <a:t>lokal </a:t>
            </a:r>
            <a:r>
              <a:rPr lang="tr-TR" dirty="0" err="1">
                <a:effectLst/>
                <a:latin typeface="Helvetica" pitchFamily="2" charset="0"/>
              </a:rPr>
              <a:t>rekürrens</a:t>
            </a:r>
            <a:r>
              <a:rPr lang="tr-TR" dirty="0">
                <a:effectLst/>
                <a:latin typeface="Helvetica" pitchFamily="2" charset="0"/>
              </a:rPr>
              <a:t> oranlarını azaltmaktır. Tek başına kemoterapiyi</a:t>
            </a:r>
          </a:p>
          <a:p>
            <a:r>
              <a:rPr lang="tr-TR" dirty="0">
                <a:effectLst/>
                <a:latin typeface="Helvetica" pitchFamily="2" charset="0"/>
              </a:rPr>
              <a:t>takiben yapılan R0 rezeksiyonlardan sonra</a:t>
            </a:r>
          </a:p>
          <a:p>
            <a:r>
              <a:rPr lang="tr-TR" dirty="0">
                <a:effectLst/>
                <a:latin typeface="Helvetica" pitchFamily="2" charset="0"/>
              </a:rPr>
              <a:t>lokal </a:t>
            </a:r>
            <a:r>
              <a:rPr lang="tr-TR" dirty="0" err="1">
                <a:effectLst/>
                <a:latin typeface="Helvetica" pitchFamily="2" charset="0"/>
              </a:rPr>
              <a:t>rekürrens</a:t>
            </a:r>
            <a:r>
              <a:rPr lang="tr-TR" dirty="0">
                <a:effectLst/>
                <a:latin typeface="Helvetica" pitchFamily="2" charset="0"/>
              </a:rPr>
              <a:t> oranları %13-33 arasındadır, bu oran </a:t>
            </a:r>
            <a:r>
              <a:rPr lang="tr-TR" dirty="0" err="1">
                <a:effectLst/>
                <a:latin typeface="Helvetica" pitchFamily="2" charset="0"/>
              </a:rPr>
              <a:t>neaodjuvan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kemoterapiye standart, konvansiyonel radyoterapi</a:t>
            </a:r>
          </a:p>
          <a:p>
            <a:r>
              <a:rPr lang="tr-TR" dirty="0">
                <a:effectLst/>
                <a:latin typeface="Helvetica" pitchFamily="2" charset="0"/>
              </a:rPr>
              <a:t>eklenmesi ile %7-16 arasında rapor edilir.21-26</a:t>
            </a:r>
          </a:p>
          <a:p>
            <a:r>
              <a:rPr lang="tr-TR" dirty="0" err="1">
                <a:effectLst/>
                <a:latin typeface="Helvetica" pitchFamily="2" charset="0"/>
              </a:rPr>
              <a:t>Neoadjuvan</a:t>
            </a:r>
            <a:r>
              <a:rPr lang="tr-TR" dirty="0">
                <a:effectLst/>
                <a:latin typeface="Helvetica" pitchFamily="2" charset="0"/>
              </a:rPr>
              <a:t> kemoterapiyi takiben SBRT sonrasında</a:t>
            </a:r>
          </a:p>
          <a:p>
            <a:r>
              <a:rPr lang="tr-TR" dirty="0">
                <a:effectLst/>
                <a:latin typeface="Helvetica" pitchFamily="2" charset="0"/>
              </a:rPr>
              <a:t>rezeksiyon uygulamasının lokal kontrol </a:t>
            </a:r>
            <a:r>
              <a:rPr lang="tr-TR" dirty="0" err="1">
                <a:effectLst/>
                <a:latin typeface="Helvetica" pitchFamily="2" charset="0"/>
              </a:rPr>
              <a:t>üzerine</a:t>
            </a:r>
            <a:r>
              <a:rPr lang="tr-TR" dirty="0">
                <a:effectLst/>
                <a:latin typeface="Helvetica" pitchFamily="2" charset="0"/>
              </a:rPr>
              <a:t> etkisini</a:t>
            </a:r>
          </a:p>
          <a:p>
            <a:r>
              <a:rPr lang="tr-TR" dirty="0">
                <a:effectLst/>
                <a:latin typeface="Helvetica" pitchFamily="2" charset="0"/>
              </a:rPr>
              <a:t>araştıran çalışmaların çoğu retrospektif, az hasta sayılı</a:t>
            </a:r>
          </a:p>
          <a:p>
            <a:r>
              <a:rPr lang="tr-TR" dirty="0">
                <a:effectLst/>
                <a:latin typeface="Helvetica" pitchFamily="2" charset="0"/>
              </a:rPr>
              <a:t>ve tek merkez çalışmalarıdır. Bu çalışmaların ilki </a:t>
            </a:r>
            <a:r>
              <a:rPr lang="tr-TR" dirty="0" err="1">
                <a:effectLst/>
                <a:latin typeface="Helvetica" pitchFamily="2" charset="0"/>
              </a:rPr>
              <a:t>Moffitt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Kanser merkezinin 2013 senesinde yayımladığı retrospektif</a:t>
            </a:r>
          </a:p>
          <a:p>
            <a:r>
              <a:rPr lang="tr-TR" dirty="0">
                <a:effectLst/>
                <a:latin typeface="Helvetica" pitchFamily="2" charset="0"/>
              </a:rPr>
              <a:t>çalışmadır.27 Bu çalışmaya 73 hasta dahil edilmiş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581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Tanı anında </a:t>
            </a:r>
            <a:r>
              <a:rPr lang="tr-TR" b="1" dirty="0" err="1"/>
              <a:t>rezektabıl</a:t>
            </a:r>
            <a:r>
              <a:rPr lang="tr-TR" b="1" dirty="0"/>
              <a:t> olanlarda bile bu </a:t>
            </a:r>
            <a:r>
              <a:rPr lang="tr-TR" b="1" dirty="0" err="1"/>
              <a:t>sağkalım</a:t>
            </a:r>
            <a:r>
              <a:rPr lang="tr-TR" b="1" dirty="0"/>
              <a:t> 30 ay.</a:t>
            </a:r>
          </a:p>
          <a:p>
            <a:r>
              <a:rPr lang="tr-TR" dirty="0"/>
              <a:t>Bu çalışma çok değerli bu anlamda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977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effectLst/>
                <a:latin typeface="Times" pitchFamily="2" charset="0"/>
              </a:rPr>
              <a:t>(A) </a:t>
            </a:r>
            <a:r>
              <a:rPr lang="tr-TR" dirty="0" err="1">
                <a:effectLst/>
                <a:latin typeface="Times" pitchFamily="2" charset="0"/>
              </a:rPr>
              <a:t>Staging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computed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tomography</a:t>
            </a:r>
            <a:r>
              <a:rPr lang="tr-TR" dirty="0">
                <a:effectLst/>
                <a:latin typeface="Times" pitchFamily="2" charset="0"/>
              </a:rPr>
              <a:t> (CT) </a:t>
            </a:r>
            <a:r>
              <a:rPr lang="tr-TR" dirty="0" err="1">
                <a:effectLst/>
                <a:latin typeface="Times" pitchFamily="2" charset="0"/>
              </a:rPr>
              <a:t>scan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patient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borderline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resectable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pancreatic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cancer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near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complete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occlusion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SMV at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tumor-vessel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interface</a:t>
            </a:r>
            <a:r>
              <a:rPr lang="tr-TR" dirty="0">
                <a:effectLst/>
                <a:latin typeface="Times" pitchFamily="2" charset="0"/>
              </a:rPr>
              <a:t> (</a:t>
            </a:r>
            <a:r>
              <a:rPr lang="tr-TR" dirty="0" err="1">
                <a:effectLst/>
                <a:latin typeface="Helvetica" pitchFamily="2" charset="0"/>
              </a:rPr>
              <a:t>arrow</a:t>
            </a:r>
            <a:r>
              <a:rPr lang="tr-TR" dirty="0">
                <a:effectLst/>
                <a:latin typeface="Times" pitchFamily="2" charset="0"/>
              </a:rPr>
              <a:t>).</a:t>
            </a:r>
          </a:p>
          <a:p>
            <a:endParaRPr lang="tr-TR" dirty="0"/>
          </a:p>
          <a:p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SBRT </a:t>
            </a:r>
            <a:r>
              <a:rPr lang="tr-TR" dirty="0" err="1">
                <a:effectLst/>
                <a:latin typeface="Times" pitchFamily="2" charset="0"/>
              </a:rPr>
              <a:t>was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delivered</a:t>
            </a:r>
            <a:r>
              <a:rPr lang="tr-TR" dirty="0">
                <a:effectLst/>
                <a:latin typeface="Times" pitchFamily="2" charset="0"/>
              </a:rPr>
              <a:t> in 5 </a:t>
            </a:r>
            <a:r>
              <a:rPr lang="tr-TR" dirty="0" err="1">
                <a:effectLst/>
                <a:latin typeface="Times" pitchFamily="2" charset="0"/>
              </a:rPr>
              <a:t>consecutive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daily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fractions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using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a </a:t>
            </a:r>
            <a:r>
              <a:rPr lang="tr-TR" dirty="0" err="1">
                <a:effectLst/>
                <a:latin typeface="Times" pitchFamily="2" charset="0"/>
              </a:rPr>
              <a:t>Varian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Trilogy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Trubeam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linear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accelerator</a:t>
            </a:r>
            <a:r>
              <a:rPr lang="tr-TR" dirty="0">
                <a:effectLst/>
                <a:latin typeface="Times" pitchFamily="2" charset="0"/>
              </a:rPr>
              <a:t> (</a:t>
            </a:r>
            <a:r>
              <a:rPr lang="tr-TR" dirty="0" err="1">
                <a:effectLst/>
                <a:latin typeface="Times" pitchFamily="2" charset="0"/>
              </a:rPr>
              <a:t>Varian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Medical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Systems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Inc</a:t>
            </a:r>
            <a:r>
              <a:rPr lang="tr-TR" dirty="0">
                <a:effectLst/>
                <a:latin typeface="Times" pitchFamily="2" charset="0"/>
              </a:rPr>
              <a:t>., </a:t>
            </a:r>
            <a:r>
              <a:rPr lang="tr-TR" dirty="0" err="1">
                <a:effectLst/>
                <a:latin typeface="Times" pitchFamily="2" charset="0"/>
              </a:rPr>
              <a:t>Palo</a:t>
            </a:r>
            <a:r>
              <a:rPr lang="tr-TR" dirty="0">
                <a:effectLst/>
                <a:latin typeface="Times" pitchFamily="2" charset="0"/>
              </a:rPr>
              <a:t> Alto, CA), </a:t>
            </a:r>
            <a:r>
              <a:rPr lang="tr-TR" dirty="0" err="1">
                <a:effectLst/>
                <a:latin typeface="Times" pitchFamily="2" charset="0"/>
              </a:rPr>
              <a:t>treating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entire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tumor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a 3-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5-mm </a:t>
            </a:r>
            <a:r>
              <a:rPr lang="tr-TR" dirty="0" err="1">
                <a:effectLst/>
                <a:latin typeface="Times" pitchFamily="2" charset="0"/>
              </a:rPr>
              <a:t>gross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tumor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volume-to-planning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tumor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volume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expansion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25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30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while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simultaneously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delivering</a:t>
            </a:r>
            <a:r>
              <a:rPr lang="tr-TR" dirty="0">
                <a:effectLst/>
                <a:latin typeface="Times" pitchFamily="2" charset="0"/>
              </a:rPr>
              <a:t> 35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50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region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vessel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abutment</a:t>
            </a:r>
            <a:r>
              <a:rPr lang="tr-TR" dirty="0">
                <a:effectLst/>
                <a:latin typeface="Times" pitchFamily="2" charset="0"/>
              </a:rPr>
              <a:t>/</a:t>
            </a:r>
            <a:r>
              <a:rPr lang="tr-TR" dirty="0" err="1">
                <a:effectLst/>
                <a:latin typeface="Times" pitchFamily="2" charset="0"/>
              </a:rPr>
              <a:t>encasement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Delivering</a:t>
            </a:r>
            <a:r>
              <a:rPr lang="tr-TR" dirty="0">
                <a:effectLst/>
                <a:latin typeface="Times" pitchFamily="2" charset="0"/>
              </a:rPr>
              <a:t> a </a:t>
            </a:r>
            <a:r>
              <a:rPr lang="tr-TR" dirty="0" err="1">
                <a:effectLst/>
                <a:latin typeface="Times" pitchFamily="2" charset="0"/>
              </a:rPr>
              <a:t>higher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dose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region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vessel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involvement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was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intended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maximize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tumor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regression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away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from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involved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vessel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Elective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nodes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were</a:t>
            </a:r>
            <a:r>
              <a:rPr lang="tr-TR" dirty="0">
                <a:effectLst/>
                <a:latin typeface="Times" pitchFamily="2" charset="0"/>
              </a:rPr>
              <a:t> not</a:t>
            </a:r>
          </a:p>
          <a:p>
            <a:r>
              <a:rPr lang="tr-TR" dirty="0" err="1">
                <a:effectLst/>
                <a:latin typeface="Times" pitchFamily="2" charset="0"/>
              </a:rPr>
              <a:t>included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limit </a:t>
            </a:r>
            <a:r>
              <a:rPr lang="tr-TR" dirty="0" err="1">
                <a:effectLst/>
                <a:latin typeface="Times" pitchFamily="2" charset="0"/>
              </a:rPr>
              <a:t>dose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nearby</a:t>
            </a:r>
            <a:r>
              <a:rPr lang="tr-TR" dirty="0">
                <a:effectLst/>
                <a:latin typeface="Times" pitchFamily="2" charset="0"/>
              </a:rPr>
              <a:t> normal </a:t>
            </a:r>
            <a:r>
              <a:rPr lang="tr-TR" dirty="0" err="1">
                <a:effectLst/>
                <a:latin typeface="Times" pitchFamily="2" charset="0"/>
              </a:rPr>
              <a:t>structures</a:t>
            </a:r>
            <a:r>
              <a:rPr lang="tr-TR" dirty="0">
                <a:effectLst/>
                <a:latin typeface="Times" pitchFamily="2" charset="0"/>
              </a:rPr>
              <a:t>. Normal </a:t>
            </a:r>
            <a:r>
              <a:rPr lang="tr-TR" dirty="0" err="1">
                <a:effectLst/>
                <a:latin typeface="Times" pitchFamily="2" charset="0"/>
              </a:rPr>
              <a:t>tissue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constraints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were</a:t>
            </a:r>
            <a:r>
              <a:rPr lang="tr-TR" dirty="0">
                <a:effectLst/>
                <a:latin typeface="Times" pitchFamily="2" charset="0"/>
              </a:rPr>
              <a:t> as </a:t>
            </a:r>
            <a:r>
              <a:rPr lang="tr-TR" dirty="0" err="1">
                <a:effectLst/>
                <a:latin typeface="Times" pitchFamily="2" charset="0"/>
              </a:rPr>
              <a:t>follows</a:t>
            </a:r>
            <a:r>
              <a:rPr lang="tr-TR" dirty="0">
                <a:effectLst/>
                <a:latin typeface="Times" pitchFamily="2" charset="0"/>
              </a:rPr>
              <a:t>: </a:t>
            </a:r>
            <a:r>
              <a:rPr lang="tr-TR" dirty="0" err="1">
                <a:effectLst/>
                <a:latin typeface="Times" pitchFamily="2" charset="0"/>
              </a:rPr>
              <a:t>kidney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mean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&lt;</a:t>
            </a:r>
            <a:r>
              <a:rPr lang="tr-TR" dirty="0">
                <a:effectLst/>
                <a:latin typeface="Times" pitchFamily="2" charset="0"/>
              </a:rPr>
              <a:t>10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; </a:t>
            </a:r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/</a:t>
            </a:r>
          </a:p>
          <a:p>
            <a:r>
              <a:rPr lang="tr-TR" dirty="0" err="1">
                <a:effectLst/>
                <a:latin typeface="Times" pitchFamily="2" charset="0"/>
              </a:rPr>
              <a:t>small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bowel</a:t>
            </a:r>
            <a:r>
              <a:rPr lang="tr-TR" dirty="0">
                <a:effectLst/>
                <a:latin typeface="Times" pitchFamily="2" charset="0"/>
              </a:rPr>
              <a:t>/</a:t>
            </a:r>
            <a:r>
              <a:rPr lang="tr-TR" dirty="0" err="1">
                <a:effectLst/>
                <a:latin typeface="Times" pitchFamily="2" charset="0"/>
              </a:rPr>
              <a:t>stomach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maximum</a:t>
            </a:r>
            <a:r>
              <a:rPr lang="tr-TR" dirty="0">
                <a:effectLst/>
                <a:latin typeface="Times" pitchFamily="2" charset="0"/>
              </a:rPr>
              <a:t> 35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mean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&lt;</a:t>
            </a:r>
            <a:r>
              <a:rPr lang="tr-TR" dirty="0">
                <a:effectLst/>
                <a:latin typeface="Times" pitchFamily="2" charset="0"/>
              </a:rPr>
              <a:t>20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, V30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&lt;</a:t>
            </a:r>
            <a:r>
              <a:rPr lang="tr-TR" dirty="0">
                <a:effectLst/>
                <a:latin typeface="Times" pitchFamily="2" charset="0"/>
              </a:rPr>
              <a:t>5</a:t>
            </a:r>
          </a:p>
          <a:p>
            <a:r>
              <a:rPr lang="tr-TR" dirty="0">
                <a:effectLst/>
                <a:latin typeface="Times" pitchFamily="2" charset="0"/>
              </a:rPr>
              <a:t>cc, V35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>
                <a:effectLst/>
                <a:latin typeface="Helvetica" pitchFamily="2" charset="0"/>
              </a:rPr>
              <a:t>&lt;</a:t>
            </a:r>
            <a:r>
              <a:rPr lang="tr-TR" dirty="0">
                <a:effectLst/>
                <a:latin typeface="Times" pitchFamily="2" charset="0"/>
              </a:rPr>
              <a:t>1 cc; </a:t>
            </a:r>
            <a:r>
              <a:rPr lang="tr-TR" dirty="0" err="1">
                <a:effectLst/>
                <a:latin typeface="Times" pitchFamily="2" charset="0"/>
              </a:rPr>
              <a:t>liver</a:t>
            </a:r>
            <a:r>
              <a:rPr lang="tr-TR" dirty="0">
                <a:effectLst/>
                <a:latin typeface="Times" pitchFamily="2" charset="0"/>
              </a:rPr>
              <a:t> V30 </a:t>
            </a:r>
            <a:r>
              <a:rPr lang="tr-TR" dirty="0">
                <a:effectLst/>
                <a:latin typeface="Helvetica" pitchFamily="2" charset="0"/>
              </a:rPr>
              <a:t>&lt;</a:t>
            </a:r>
            <a:r>
              <a:rPr lang="tr-TR" dirty="0">
                <a:effectLst/>
                <a:latin typeface="Times" pitchFamily="2" charset="0"/>
              </a:rPr>
              <a:t>10%; </a:t>
            </a:r>
            <a:r>
              <a:rPr lang="tr-TR" dirty="0" err="1">
                <a:effectLst/>
                <a:latin typeface="Times" pitchFamily="2" charset="0"/>
              </a:rPr>
              <a:t>cord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maximum</a:t>
            </a:r>
            <a:r>
              <a:rPr lang="tr-TR" dirty="0">
                <a:effectLst/>
                <a:latin typeface="Times" pitchFamily="2" charset="0"/>
              </a:rPr>
              <a:t> 20 </a:t>
            </a:r>
            <a:r>
              <a:rPr lang="tr-TR" dirty="0" err="1">
                <a:effectLst/>
                <a:latin typeface="Times" pitchFamily="2" charset="0"/>
              </a:rPr>
              <a:t>Gy</a:t>
            </a:r>
            <a:r>
              <a:rPr lang="tr-TR" dirty="0">
                <a:effectLst/>
                <a:latin typeface="Times" pitchFamily="2" charset="0"/>
              </a:rPr>
              <a:t>. SBRT</a:t>
            </a:r>
          </a:p>
          <a:p>
            <a:r>
              <a:rPr lang="tr-TR" dirty="0" err="1">
                <a:effectLst/>
                <a:latin typeface="Times" pitchFamily="2" charset="0"/>
              </a:rPr>
              <a:t>began</a:t>
            </a:r>
            <a:r>
              <a:rPr lang="tr-TR" dirty="0">
                <a:effectLst/>
                <a:latin typeface="Times" pitchFamily="2" charset="0"/>
              </a:rPr>
              <a:t> 1 </a:t>
            </a:r>
            <a:r>
              <a:rPr lang="tr-TR" dirty="0" err="1">
                <a:effectLst/>
                <a:latin typeface="Times" pitchFamily="2" charset="0"/>
              </a:rPr>
              <a:t>week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after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completion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chemotherapy</a:t>
            </a:r>
            <a:endParaRPr lang="tr-TR" dirty="0">
              <a:effectLst/>
              <a:latin typeface="Times" pitchFamily="2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36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imes" pitchFamily="2" charset="0"/>
              </a:rPr>
              <a:t>Typical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isodose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lines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encompass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region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vessel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involvement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that</a:t>
            </a:r>
            <a:r>
              <a:rPr lang="tr-TR" dirty="0">
                <a:effectLst/>
                <a:latin typeface="Times" pitchFamily="2" charset="0"/>
              </a:rPr>
              <a:t> is </a:t>
            </a:r>
            <a:r>
              <a:rPr lang="tr-TR" dirty="0" err="1">
                <a:effectLst/>
                <a:latin typeface="Times" pitchFamily="2" charset="0"/>
              </a:rPr>
              <a:t>prescribed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a </a:t>
            </a:r>
            <a:r>
              <a:rPr lang="tr-TR" dirty="0" err="1">
                <a:effectLst/>
                <a:latin typeface="Times" pitchFamily="2" charset="0"/>
              </a:rPr>
              <a:t>higher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dose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fraction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than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remainder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tumor</a:t>
            </a:r>
            <a:r>
              <a:rPr lang="tr-TR" dirty="0">
                <a:effectLst/>
                <a:latin typeface="Times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73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imes" pitchFamily="2" charset="0"/>
              </a:rPr>
              <a:t>Restaging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scans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showing</a:t>
            </a:r>
            <a:r>
              <a:rPr lang="tr-TR" dirty="0">
                <a:effectLst/>
                <a:latin typeface="Times" pitchFamily="2" charset="0"/>
              </a:rPr>
              <a:t> a </a:t>
            </a:r>
            <a:r>
              <a:rPr lang="tr-TR" dirty="0" err="1">
                <a:effectLst/>
                <a:latin typeface="Times" pitchFamily="2" charset="0"/>
              </a:rPr>
              <a:t>dramatic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response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restoration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blood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flow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SMV (</a:t>
            </a:r>
            <a:r>
              <a:rPr lang="tr-TR" dirty="0" err="1">
                <a:effectLst/>
                <a:latin typeface="Helvetica" pitchFamily="2" charset="0"/>
              </a:rPr>
              <a:t>arrow</a:t>
            </a:r>
            <a:r>
              <a:rPr lang="tr-TR" dirty="0">
                <a:effectLst/>
                <a:latin typeface="Times" pitchFamily="2" charset="0"/>
              </a:rPr>
              <a:t>). D </a:t>
            </a:r>
            <a:r>
              <a:rPr lang="tr-TR" dirty="0">
                <a:effectLst/>
                <a:latin typeface="Helvetica" pitchFamily="2" charset="0"/>
              </a:rPr>
              <a:t>Z </a:t>
            </a:r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94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effectLst/>
                <a:latin typeface="Helvetica" pitchFamily="2" charset="0"/>
              </a:rPr>
              <a:t>Pankreas kanserinde bilinen en etkin tedavi şekli cerrahidir, cerrahi uygulanan hastalarda </a:t>
            </a:r>
            <a:r>
              <a:rPr lang="tr-TR" dirty="0" err="1">
                <a:effectLst/>
                <a:latin typeface="Helvetica" pitchFamily="2" charset="0"/>
              </a:rPr>
              <a:t>sağkalımlar</a:t>
            </a:r>
            <a:r>
              <a:rPr lang="tr-TR" dirty="0">
                <a:effectLst/>
                <a:latin typeface="Helvetica" pitchFamily="2" charset="0"/>
              </a:rPr>
              <a:t> çok</a:t>
            </a:r>
          </a:p>
          <a:p>
            <a:r>
              <a:rPr lang="tr-TR" dirty="0">
                <a:effectLst/>
                <a:latin typeface="Helvetica" pitchFamily="2" charset="0"/>
              </a:rPr>
              <a:t>daha fazladır ancak tanı anında hastaların %20’si </a:t>
            </a:r>
            <a:r>
              <a:rPr lang="tr-TR" dirty="0" err="1">
                <a:effectLst/>
                <a:latin typeface="Helvetica" pitchFamily="2" charset="0"/>
              </a:rPr>
              <a:t>operabldır</a:t>
            </a:r>
            <a:r>
              <a:rPr lang="tr-TR" dirty="0">
                <a:effectLst/>
                <a:latin typeface="Helvetica" pitchFamily="2" charset="0"/>
              </a:rPr>
              <a:t>.</a:t>
            </a:r>
          </a:p>
          <a:p>
            <a:r>
              <a:rPr lang="tr-TR" b="1" dirty="0">
                <a:effectLst/>
                <a:latin typeface="Helvetica" pitchFamily="2" charset="0"/>
              </a:rPr>
              <a:t>Pankreas SBRT de 1 yıl sonra Lokal kontrol % 40- 95 arasında </a:t>
            </a:r>
            <a:r>
              <a:rPr lang="tr-TR" b="1" dirty="0" err="1">
                <a:effectLst/>
                <a:latin typeface="Helvetica" pitchFamily="2" charset="0"/>
              </a:rPr>
              <a:t>değişmetkedir</a:t>
            </a:r>
            <a:endParaRPr lang="tr-TR" b="1" dirty="0">
              <a:effectLst/>
              <a:latin typeface="Helvetica" pitchFamily="2" charset="0"/>
            </a:endParaRPr>
          </a:p>
          <a:p>
            <a:r>
              <a:rPr lang="tr-TR" b="1" dirty="0"/>
              <a:t>Pankreas SBRT de % 18- % 47 arasında değişen gr3 ve üstü geç yan etki araştırmacıları ürkütmektedir. </a:t>
            </a:r>
            <a:r>
              <a:rPr lang="tr-TR" b="1" dirty="0" err="1"/>
              <a:t>Perforasyon</a:t>
            </a:r>
            <a:r>
              <a:rPr lang="tr-TR" b="1" dirty="0"/>
              <a:t>, ülser, kanama </a:t>
            </a:r>
            <a:r>
              <a:rPr lang="tr-TR" b="1" dirty="0" err="1"/>
              <a:t>sebeplı</a:t>
            </a:r>
            <a:r>
              <a:rPr lang="tr-TR" b="1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591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use</a:t>
            </a:r>
            <a:r>
              <a:rPr lang="tr-TR" dirty="0">
                <a:effectLst/>
                <a:latin typeface="Times" pitchFamily="2" charset="0"/>
              </a:rPr>
              <a:t> of oral </a:t>
            </a:r>
            <a:r>
              <a:rPr lang="tr-TR" dirty="0" err="1">
                <a:effectLst/>
                <a:latin typeface="Times" pitchFamily="2" charset="0"/>
              </a:rPr>
              <a:t>contrast</a:t>
            </a:r>
            <a:r>
              <a:rPr lang="tr-TR" dirty="0">
                <a:effectLst/>
                <a:latin typeface="Times" pitchFamily="2" charset="0"/>
              </a:rPr>
              <a:t> (</a:t>
            </a:r>
            <a:r>
              <a:rPr lang="tr-TR" dirty="0" err="1">
                <a:effectLst/>
                <a:latin typeface="Times" pitchFamily="2" charset="0"/>
              </a:rPr>
              <a:t>usually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consisting</a:t>
            </a:r>
            <a:r>
              <a:rPr lang="tr-TR" dirty="0">
                <a:effectLst/>
                <a:latin typeface="Times" pitchFamily="2" charset="0"/>
              </a:rPr>
              <a:t> of</a:t>
            </a:r>
          </a:p>
          <a:p>
            <a:r>
              <a:rPr lang="tr-TR" dirty="0" err="1">
                <a:effectLst/>
                <a:latin typeface="Times" pitchFamily="2" charset="0"/>
              </a:rPr>
              <a:t>water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with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without</a:t>
            </a:r>
            <a:r>
              <a:rPr lang="tr-TR" dirty="0">
                <a:effectLst/>
                <a:latin typeface="Times" pitchFamily="2" charset="0"/>
              </a:rPr>
              <a:t> a </a:t>
            </a:r>
            <a:r>
              <a:rPr lang="tr-TR" dirty="0" err="1">
                <a:effectLst/>
                <a:latin typeface="Times" pitchFamily="2" charset="0"/>
              </a:rPr>
              <a:t>small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amount</a:t>
            </a:r>
            <a:r>
              <a:rPr lang="tr-TR" dirty="0">
                <a:effectLst/>
                <a:latin typeface="Times" pitchFamily="2" charset="0"/>
              </a:rPr>
              <a:t> of oral </a:t>
            </a:r>
            <a:r>
              <a:rPr lang="tr-TR" dirty="0" err="1">
                <a:effectLst/>
                <a:latin typeface="Times" pitchFamily="2" charset="0"/>
              </a:rPr>
              <a:t>contrast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given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before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CT </a:t>
            </a:r>
            <a:r>
              <a:rPr lang="tr-TR" dirty="0" err="1">
                <a:effectLst/>
                <a:latin typeface="Times" pitchFamily="2" charset="0"/>
              </a:rPr>
              <a:t>acquisition</a:t>
            </a:r>
            <a:r>
              <a:rPr lang="tr-TR" dirty="0">
                <a:effectLst/>
                <a:latin typeface="Times" pitchFamily="2" charset="0"/>
              </a:rPr>
              <a:t>) is </a:t>
            </a:r>
            <a:r>
              <a:rPr lang="tr-TR" dirty="0" err="1">
                <a:effectLst/>
                <a:latin typeface="Times" pitchFamily="2" charset="0"/>
              </a:rPr>
              <a:t>recommended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especially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for</a:t>
            </a:r>
            <a:r>
              <a:rPr lang="tr-TR" dirty="0">
                <a:effectLst/>
                <a:latin typeface="Times" pitchFamily="2" charset="0"/>
              </a:rPr>
              <a:t> SBRT </a:t>
            </a:r>
            <a:r>
              <a:rPr lang="tr-TR" dirty="0" err="1">
                <a:effectLst/>
                <a:latin typeface="Times" pitchFamily="2" charset="0"/>
              </a:rPr>
              <a:t>treatments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because</a:t>
            </a:r>
            <a:r>
              <a:rPr lang="tr-TR" dirty="0">
                <a:effectLst/>
                <a:latin typeface="Times" pitchFamily="2" charset="0"/>
              </a:rPr>
              <a:t> it </a:t>
            </a:r>
            <a:r>
              <a:rPr lang="tr-TR" dirty="0" err="1">
                <a:effectLst/>
                <a:latin typeface="Times" pitchFamily="2" charset="0"/>
              </a:rPr>
              <a:t>allows</a:t>
            </a:r>
            <a:r>
              <a:rPr lang="tr-TR" dirty="0">
                <a:effectLst/>
                <a:latin typeface="Times" pitchFamily="2" charset="0"/>
              </a:rPr>
              <a:t> an </a:t>
            </a:r>
            <a:r>
              <a:rPr lang="tr-TR" dirty="0" err="1">
                <a:effectLst/>
                <a:latin typeface="Times" pitchFamily="2" charset="0"/>
              </a:rPr>
              <a:t>improved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differentiation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between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pancreas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stomach</a:t>
            </a:r>
            <a:r>
              <a:rPr lang="tr-TR" dirty="0">
                <a:effectLst/>
                <a:latin typeface="Times" pitchFamily="2" charset="0"/>
              </a:rPr>
              <a:t>/</a:t>
            </a:r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A355A-C349-CD47-A849-6B8A204CEFB4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496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.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err="1"/>
              <a:t>mucosal</a:t>
            </a:r>
            <a:r>
              <a:rPr lang="tr-TR" dirty="0"/>
              <a:t> </a:t>
            </a:r>
            <a:r>
              <a:rPr lang="tr-TR" dirty="0" err="1"/>
              <a:t>infiltration</a:t>
            </a:r>
            <a:r>
              <a:rPr lang="tr-TR" dirty="0"/>
              <a:t> </a:t>
            </a:r>
            <a:r>
              <a:rPr lang="tr-TR" dirty="0" err="1"/>
              <a:t>evident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time of </a:t>
            </a:r>
            <a:r>
              <a:rPr lang="tr-TR" dirty="0" err="1"/>
              <a:t>diagnostic</a:t>
            </a:r>
            <a:r>
              <a:rPr lang="tr-TR" dirty="0"/>
              <a:t> </a:t>
            </a:r>
            <a:r>
              <a:rPr lang="tr-TR" dirty="0" err="1"/>
              <a:t>endoscopy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endosonography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a </a:t>
            </a:r>
            <a:r>
              <a:rPr lang="tr-TR" dirty="0" err="1"/>
              <a:t>contraindicated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direct</a:t>
            </a:r>
            <a:r>
              <a:rPr lang="tr-TR" dirty="0"/>
              <a:t> </a:t>
            </a:r>
            <a:r>
              <a:rPr lang="tr-TR" dirty="0" err="1"/>
              <a:t>disruption</a:t>
            </a:r>
            <a:r>
              <a:rPr lang="tr-TR" dirty="0"/>
              <a:t> of </a:t>
            </a:r>
            <a:r>
              <a:rPr lang="tr-TR" dirty="0" err="1"/>
              <a:t>wall</a:t>
            </a:r>
            <a:r>
              <a:rPr lang="tr-TR" dirty="0"/>
              <a:t> </a:t>
            </a:r>
            <a:r>
              <a:rPr lang="tr-TR" dirty="0" err="1"/>
              <a:t>integrity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risk of </a:t>
            </a:r>
            <a:r>
              <a:rPr lang="tr-TR" dirty="0" err="1"/>
              <a:t>bleeding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peritonitis</a:t>
            </a:r>
            <a:r>
              <a:rPr lang="tr-TR" dirty="0"/>
              <a:t>. T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A355A-C349-CD47-A849-6B8A204CEFB4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45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effectLst/>
                <a:latin typeface="Times" pitchFamily="2" charset="0"/>
              </a:rPr>
              <a:t>Special </a:t>
            </a:r>
            <a:r>
              <a:rPr lang="tr-TR" dirty="0" err="1">
                <a:effectLst/>
                <a:latin typeface="Times" pitchFamily="2" charset="0"/>
              </a:rPr>
              <a:t>consideration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for</a:t>
            </a:r>
            <a:r>
              <a:rPr lang="tr-TR" dirty="0">
                <a:effectLst/>
                <a:latin typeface="Times" pitchFamily="2" charset="0"/>
              </a:rPr>
              <a:t> SBRT: </a:t>
            </a:r>
            <a:r>
              <a:rPr lang="tr-TR" dirty="0" err="1">
                <a:effectLst/>
                <a:latin typeface="Times" pitchFamily="2" charset="0"/>
              </a:rPr>
              <a:t>For</a:t>
            </a:r>
            <a:r>
              <a:rPr lang="tr-TR" dirty="0">
                <a:effectLst/>
                <a:latin typeface="Times" pitchFamily="2" charset="0"/>
              </a:rPr>
              <a:t> SBRT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dose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constraints</a:t>
            </a:r>
            <a:r>
              <a:rPr lang="tr-TR" dirty="0">
                <a:effectLst/>
                <a:latin typeface="Times" pitchFamily="2" charset="0"/>
              </a:rPr>
              <a:t> of</a:t>
            </a:r>
          </a:p>
          <a:p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stomach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jejunum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particularly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critical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It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is </a:t>
            </a:r>
            <a:r>
              <a:rPr lang="tr-TR" dirty="0" err="1">
                <a:effectLst/>
                <a:latin typeface="Times" pitchFamily="2" charset="0"/>
              </a:rPr>
              <a:t>recommended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contour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stomach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duodenum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completely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whereas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all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other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parts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bowel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should</a:t>
            </a:r>
            <a:r>
              <a:rPr lang="tr-TR" dirty="0">
                <a:effectLst/>
                <a:latin typeface="Times" pitchFamily="2" charset="0"/>
              </a:rPr>
              <a:t> be </a:t>
            </a:r>
            <a:r>
              <a:rPr lang="tr-TR" dirty="0" err="1">
                <a:effectLst/>
                <a:latin typeface="Times" pitchFamily="2" charset="0"/>
              </a:rPr>
              <a:t>contoured</a:t>
            </a:r>
            <a:r>
              <a:rPr lang="tr-TR" dirty="0">
                <a:effectLst/>
                <a:latin typeface="Times" pitchFamily="2" charset="0"/>
              </a:rPr>
              <a:t> at</a:t>
            </a:r>
          </a:p>
          <a:p>
            <a:r>
              <a:rPr lang="tr-TR" dirty="0" err="1">
                <a:effectLst/>
                <a:latin typeface="Times" pitchFamily="2" charset="0"/>
              </a:rPr>
              <a:t>least</a:t>
            </a:r>
            <a:r>
              <a:rPr lang="tr-TR" dirty="0">
                <a:effectLst/>
                <a:latin typeface="Times" pitchFamily="2" charset="0"/>
              </a:rPr>
              <a:t> at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level</a:t>
            </a:r>
            <a:r>
              <a:rPr lang="tr-TR" dirty="0">
                <a:effectLst/>
                <a:latin typeface="Times" pitchFamily="2" charset="0"/>
              </a:rPr>
              <a:t> of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PTV. </a:t>
            </a:r>
            <a:r>
              <a:rPr lang="tr-TR" dirty="0" err="1">
                <a:effectLst/>
                <a:latin typeface="Times" pitchFamily="2" charset="0"/>
              </a:rPr>
              <a:t>Bowel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volume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changes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due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peristalsis</a:t>
            </a:r>
            <a:endParaRPr lang="tr-TR" dirty="0">
              <a:effectLst/>
              <a:latin typeface="Times" pitchFamily="2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A355A-C349-CD47-A849-6B8A204CEFB4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034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Günde 2 x 40 mg </a:t>
            </a:r>
            <a:r>
              <a:rPr lang="tr-TR" b="1" dirty="0" err="1"/>
              <a:t>panto</a:t>
            </a:r>
            <a:r>
              <a:rPr lang="tr-TR" b="1" dirty="0"/>
              <a:t> 3 ay</a:t>
            </a:r>
          </a:p>
          <a:p>
            <a:r>
              <a:rPr lang="tr-TR" b="1" dirty="0"/>
              <a:t>Günde 1 x 40 mg </a:t>
            </a:r>
            <a:r>
              <a:rPr lang="tr-TR" b="1" dirty="0" err="1"/>
              <a:t>panto</a:t>
            </a:r>
            <a:r>
              <a:rPr lang="tr-TR" b="1" dirty="0"/>
              <a:t> 3 ay </a:t>
            </a:r>
            <a:r>
              <a:rPr lang="tr-TR" b="1" dirty="0" err="1"/>
              <a:t>öneilir</a:t>
            </a:r>
            <a:r>
              <a:rPr lang="tr-TR" b="1" dirty="0"/>
              <a:t>. </a:t>
            </a:r>
            <a:r>
              <a:rPr lang="tr-TR" dirty="0"/>
              <a:t>Mide ülserli hasta da yan etki </a:t>
            </a:r>
            <a:r>
              <a:rPr lang="tr-TR" dirty="0" err="1"/>
              <a:t>cok</a:t>
            </a:r>
            <a:r>
              <a:rPr lang="tr-TR" dirty="0"/>
              <a:t> çıkar.</a:t>
            </a:r>
          </a:p>
          <a:p>
            <a:r>
              <a:rPr lang="tr-TR" dirty="0" err="1">
                <a:effectLst/>
                <a:latin typeface="Times" pitchFamily="2" charset="0"/>
              </a:rPr>
              <a:t>Intra-fraction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patient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tumour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position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monitoring</a:t>
            </a:r>
            <a:r>
              <a:rPr lang="tr-TR" dirty="0">
                <a:effectLst/>
                <a:latin typeface="Times" pitchFamily="2" charset="0"/>
              </a:rPr>
              <a:t> is not </a:t>
            </a:r>
            <a:r>
              <a:rPr lang="tr-TR" dirty="0" err="1">
                <a:effectLst/>
                <a:latin typeface="Times" pitchFamily="2" charset="0"/>
              </a:rPr>
              <a:t>routinely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required</a:t>
            </a:r>
            <a:r>
              <a:rPr lang="tr-TR" dirty="0">
                <a:effectLst/>
                <a:latin typeface="Times" pitchFamily="2" charset="0"/>
              </a:rPr>
              <a:t>. </a:t>
            </a:r>
            <a:r>
              <a:rPr lang="tr-TR" dirty="0" err="1">
                <a:effectLst/>
                <a:latin typeface="Times" pitchFamily="2" charset="0"/>
              </a:rPr>
              <a:t>However</a:t>
            </a:r>
            <a:r>
              <a:rPr lang="tr-TR" dirty="0">
                <a:effectLst/>
                <a:latin typeface="Times" pitchFamily="2" charset="0"/>
              </a:rPr>
              <a:t>, </a:t>
            </a:r>
            <a:r>
              <a:rPr lang="tr-TR" dirty="0" err="1">
                <a:effectLst/>
                <a:latin typeface="Times" pitchFamily="2" charset="0"/>
              </a:rPr>
              <a:t>if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treatment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time is &gt;15 </a:t>
            </a:r>
            <a:r>
              <a:rPr lang="tr-TR" dirty="0" err="1">
                <a:effectLst/>
                <a:latin typeface="Times" pitchFamily="2" charset="0"/>
              </a:rPr>
              <a:t>min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or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non-coplanar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fields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used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there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needs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to</a:t>
            </a:r>
            <a:r>
              <a:rPr lang="tr-TR" dirty="0">
                <a:effectLst/>
                <a:latin typeface="Times" pitchFamily="2" charset="0"/>
              </a:rPr>
              <a:t> be</a:t>
            </a:r>
          </a:p>
          <a:p>
            <a:r>
              <a:rPr lang="tr-TR" dirty="0" err="1">
                <a:effectLst/>
                <a:latin typeface="Times" pitchFamily="2" charset="0"/>
              </a:rPr>
              <a:t>further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imaging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for</a:t>
            </a:r>
            <a:r>
              <a:rPr lang="tr-TR" dirty="0">
                <a:effectLst/>
                <a:latin typeface="Times" pitchFamily="2" charset="0"/>
              </a:rPr>
              <a:t> SBRT.</a:t>
            </a:r>
          </a:p>
          <a:p>
            <a:r>
              <a:rPr lang="tr-TR" dirty="0" err="1">
                <a:effectLst/>
                <a:latin typeface="Times" pitchFamily="2" charset="0"/>
              </a:rPr>
              <a:t>This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comprises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mechanical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accuracy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and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dosimetric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accuracy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>
                <a:effectLst/>
                <a:latin typeface="Times" pitchFamily="2" charset="0"/>
              </a:rPr>
              <a:t>of </a:t>
            </a:r>
            <a:r>
              <a:rPr lang="tr-TR" dirty="0" err="1">
                <a:effectLst/>
                <a:latin typeface="Times" pitchFamily="2" charset="0"/>
              </a:rPr>
              <a:t>median</a:t>
            </a:r>
            <a:r>
              <a:rPr lang="tr-TR" dirty="0">
                <a:effectLst/>
                <a:latin typeface="Times" pitchFamily="2" charset="0"/>
              </a:rPr>
              <a:t> 3% at </a:t>
            </a:r>
            <a:r>
              <a:rPr lang="tr-TR" dirty="0" err="1">
                <a:effectLst/>
                <a:latin typeface="Times" pitchFamily="2" charset="0"/>
              </a:rPr>
              <a:t>isocentre</a:t>
            </a:r>
            <a:r>
              <a:rPr lang="tr-TR" dirty="0">
                <a:effectLst/>
                <a:latin typeface="Times" pitchFamily="2" charset="0"/>
              </a:rPr>
              <a:t> (2–5%) in a </a:t>
            </a:r>
            <a:r>
              <a:rPr lang="tr-TR" dirty="0" err="1">
                <a:effectLst/>
                <a:latin typeface="Times" pitchFamily="2" charset="0"/>
              </a:rPr>
              <a:t>phantom</a:t>
            </a:r>
            <a:r>
              <a:rPr lang="tr-TR" dirty="0">
                <a:effectLst/>
                <a:latin typeface="Times" pitchFamily="2" charset="0"/>
              </a:rPr>
              <a:t> in </a:t>
            </a:r>
            <a:r>
              <a:rPr lang="tr-TR" dirty="0" err="1">
                <a:effectLst/>
                <a:latin typeface="Times" pitchFamily="2" charset="0"/>
              </a:rPr>
              <a:t>the</a:t>
            </a:r>
            <a:r>
              <a:rPr lang="tr-TR" dirty="0">
                <a:effectLst/>
                <a:latin typeface="Times" pitchFamily="2" charset="0"/>
              </a:rPr>
              <a:t> </a:t>
            </a:r>
            <a:r>
              <a:rPr lang="tr-TR" dirty="0" err="1">
                <a:effectLst/>
                <a:latin typeface="Times" pitchFamily="2" charset="0"/>
              </a:rPr>
              <a:t>treatment</a:t>
            </a:r>
            <a:endParaRPr lang="tr-TR" dirty="0">
              <a:effectLst/>
              <a:latin typeface="Times" pitchFamily="2" charset="0"/>
            </a:endParaRPr>
          </a:p>
          <a:p>
            <a:r>
              <a:rPr lang="tr-TR" dirty="0" err="1">
                <a:effectLst/>
                <a:latin typeface="Times" pitchFamily="2" charset="0"/>
              </a:rPr>
              <a:t>field</a:t>
            </a:r>
            <a:r>
              <a:rPr lang="tr-TR" dirty="0">
                <a:effectLst/>
                <a:latin typeface="Times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A355A-C349-CD47-A849-6B8A204CEFB4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891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effectLst/>
                <a:latin typeface="Helvetica" pitchFamily="2" charset="0"/>
              </a:rPr>
              <a:t>c SBRT </a:t>
            </a:r>
            <a:r>
              <a:rPr lang="tr-TR" dirty="0" err="1">
                <a:effectLst/>
                <a:latin typeface="Helvetica" pitchFamily="2" charset="0"/>
              </a:rPr>
              <a:t>should</a:t>
            </a:r>
            <a:r>
              <a:rPr lang="tr-TR" dirty="0">
                <a:effectLst/>
                <a:latin typeface="Helvetica" pitchFamily="2" charset="0"/>
              </a:rPr>
              <a:t> be </a:t>
            </a:r>
            <a:r>
              <a:rPr lang="tr-TR" dirty="0" err="1">
                <a:effectLst/>
                <a:latin typeface="Helvetica" pitchFamily="2" charset="0"/>
              </a:rPr>
              <a:t>delivered</a:t>
            </a:r>
            <a:r>
              <a:rPr lang="tr-TR" dirty="0">
                <a:effectLst/>
                <a:latin typeface="Helvetica" pitchFamily="2" charset="0"/>
              </a:rPr>
              <a:t> at an </a:t>
            </a:r>
            <a:r>
              <a:rPr lang="tr-TR" dirty="0" err="1">
                <a:effectLst/>
                <a:latin typeface="Helvetica" pitchFamily="2" charset="0"/>
              </a:rPr>
              <a:t>experienced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dirty="0" err="1">
                <a:effectLst/>
                <a:latin typeface="Helvetica" pitchFamily="2" charset="0"/>
              </a:rPr>
              <a:t>high-volume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center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technology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that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allows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for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image-guided</a:t>
            </a:r>
            <a:r>
              <a:rPr lang="tr-TR" dirty="0">
                <a:effectLst/>
                <a:latin typeface="Helvetica" pitchFamily="2" charset="0"/>
              </a:rPr>
              <a:t> RT </a:t>
            </a:r>
            <a:r>
              <a:rPr lang="tr-TR" dirty="0" err="1">
                <a:effectLst/>
                <a:latin typeface="Helvetica" pitchFamily="2" charset="0"/>
              </a:rPr>
              <a:t>or</a:t>
            </a:r>
            <a:r>
              <a:rPr lang="tr-TR" dirty="0">
                <a:effectLst/>
                <a:latin typeface="Helvetica" pitchFamily="2" charset="0"/>
              </a:rPr>
              <a:t> in a </a:t>
            </a:r>
            <a:r>
              <a:rPr lang="tr-TR" dirty="0" err="1">
                <a:effectLst/>
                <a:latin typeface="Helvetica" pitchFamily="2" charset="0"/>
              </a:rPr>
              <a:t>clinical</a:t>
            </a:r>
            <a:r>
              <a:rPr lang="tr-TR" dirty="0">
                <a:effectLst/>
                <a:latin typeface="Helvetica" pitchFamily="2" charset="0"/>
              </a:rPr>
              <a:t> trial.24,25</a:t>
            </a:r>
          </a:p>
          <a:p>
            <a:r>
              <a:rPr lang="tr-TR" dirty="0" err="1">
                <a:effectLst/>
                <a:latin typeface="Helvetica" pitchFamily="2" charset="0"/>
              </a:rPr>
              <a:t>Furthermore</a:t>
            </a:r>
            <a:r>
              <a:rPr lang="tr-TR" dirty="0">
                <a:effectLst/>
                <a:latin typeface="Helvetica" pitchFamily="2" charset="0"/>
              </a:rPr>
              <a:t>, since </a:t>
            </a:r>
            <a:r>
              <a:rPr lang="tr-TR" dirty="0" err="1">
                <a:effectLst/>
                <a:latin typeface="Helvetica" pitchFamily="2" charset="0"/>
              </a:rPr>
              <a:t>patients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with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locally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advanced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disease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are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less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likely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undergo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surgery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dirty="0" err="1">
                <a:effectLst/>
                <a:latin typeface="Helvetica" pitchFamily="2" charset="0"/>
              </a:rPr>
              <a:t>every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effort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should</a:t>
            </a:r>
            <a:r>
              <a:rPr lang="tr-TR" dirty="0">
                <a:effectLst/>
                <a:latin typeface="Helvetica" pitchFamily="2" charset="0"/>
              </a:rPr>
              <a:t> be </a:t>
            </a:r>
            <a:r>
              <a:rPr lang="tr-TR" dirty="0" err="1">
                <a:effectLst/>
                <a:latin typeface="Helvetica" pitchFamily="2" charset="0"/>
              </a:rPr>
              <a:t>made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</a:t>
            </a:r>
            <a:r>
              <a:rPr lang="tr-TR" dirty="0">
                <a:effectLst/>
                <a:latin typeface="Helvetica" pitchFamily="2" charset="0"/>
              </a:rPr>
              <a:t> limit </a:t>
            </a:r>
            <a:r>
              <a:rPr lang="tr-TR" dirty="0" err="1">
                <a:effectLst/>
                <a:latin typeface="Helvetica" pitchFamily="2" charset="0"/>
              </a:rPr>
              <a:t>dose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the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 err="1">
                <a:effectLst/>
                <a:latin typeface="Helvetica" pitchFamily="2" charset="0"/>
              </a:rPr>
              <a:t>duodenum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stomach</a:t>
            </a:r>
            <a:r>
              <a:rPr lang="tr-TR" dirty="0">
                <a:effectLst/>
                <a:latin typeface="Helvetica" pitchFamily="2" charset="0"/>
              </a:rPr>
              <a:t> in </a:t>
            </a:r>
            <a:r>
              <a:rPr lang="tr-TR" dirty="0" err="1">
                <a:effectLst/>
                <a:latin typeface="Helvetica" pitchFamily="2" charset="0"/>
              </a:rPr>
              <a:t>order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</a:t>
            </a:r>
            <a:r>
              <a:rPr lang="tr-TR" dirty="0">
                <a:effectLst/>
                <a:latin typeface="Helvetica" pitchFamily="2" charset="0"/>
              </a:rPr>
              <a:t> limit </a:t>
            </a:r>
            <a:r>
              <a:rPr lang="tr-TR" dirty="0" err="1">
                <a:effectLst/>
                <a:latin typeface="Helvetica" pitchFamily="2" charset="0"/>
              </a:rPr>
              <a:t>treatment-related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toxicity</a:t>
            </a:r>
            <a:r>
              <a:rPr lang="tr-TR" dirty="0">
                <a:effectLst/>
                <a:latin typeface="Helvetica" pitchFamily="2" charset="0"/>
              </a:rPr>
              <a:t>.</a:t>
            </a:r>
          </a:p>
          <a:p>
            <a:r>
              <a:rPr lang="tr-TR" dirty="0">
                <a:effectLst/>
                <a:latin typeface="Helvetica" pitchFamily="2" charset="0"/>
              </a:rPr>
              <a:t>d SBRT </a:t>
            </a:r>
            <a:r>
              <a:rPr lang="tr-TR" dirty="0" err="1">
                <a:effectLst/>
                <a:latin typeface="Helvetica" pitchFamily="2" charset="0"/>
              </a:rPr>
              <a:t>should</a:t>
            </a:r>
            <a:r>
              <a:rPr lang="tr-TR" dirty="0">
                <a:effectLst/>
                <a:latin typeface="Helvetica" pitchFamily="2" charset="0"/>
              </a:rPr>
              <a:t> be </a:t>
            </a:r>
            <a:r>
              <a:rPr lang="tr-TR" dirty="0" err="1">
                <a:effectLst/>
                <a:latin typeface="Helvetica" pitchFamily="2" charset="0"/>
              </a:rPr>
              <a:t>avoided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if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direct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invasion</a:t>
            </a:r>
            <a:r>
              <a:rPr lang="tr-TR" dirty="0">
                <a:effectLst/>
                <a:latin typeface="Helvetica" pitchFamily="2" charset="0"/>
              </a:rPr>
              <a:t> of </a:t>
            </a:r>
            <a:r>
              <a:rPr lang="tr-TR" dirty="0" err="1">
                <a:effectLst/>
                <a:latin typeface="Helvetica" pitchFamily="2" charset="0"/>
              </a:rPr>
              <a:t>the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bowel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stomach</a:t>
            </a:r>
            <a:r>
              <a:rPr lang="tr-TR" dirty="0">
                <a:effectLst/>
                <a:latin typeface="Helvetica" pitchFamily="2" charset="0"/>
              </a:rPr>
              <a:t> is </a:t>
            </a:r>
            <a:r>
              <a:rPr lang="tr-TR" dirty="0" err="1">
                <a:effectLst/>
                <a:latin typeface="Helvetica" pitchFamily="2" charset="0"/>
              </a:rPr>
              <a:t>observed</a:t>
            </a:r>
            <a:r>
              <a:rPr lang="tr-TR" dirty="0">
                <a:effectLst/>
                <a:latin typeface="Helvetica" pitchFamily="2" charset="0"/>
              </a:rPr>
              <a:t> on CT, MRI, </a:t>
            </a:r>
            <a:r>
              <a:rPr lang="tr-TR" dirty="0" err="1">
                <a:effectLst/>
                <a:latin typeface="Helvetica" pitchFamily="2" charset="0"/>
              </a:rPr>
              <a:t>and</a:t>
            </a:r>
            <a:r>
              <a:rPr lang="tr-TR" dirty="0">
                <a:effectLst/>
                <a:latin typeface="Helvetica" pitchFamily="2" charset="0"/>
              </a:rPr>
              <a:t>/</a:t>
            </a:r>
            <a:r>
              <a:rPr lang="tr-TR" dirty="0" err="1">
                <a:effectLst/>
                <a:latin typeface="Helvetica" pitchFamily="2" charset="0"/>
              </a:rPr>
              <a:t>or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endoscopy</a:t>
            </a:r>
            <a:r>
              <a:rPr lang="tr-TR" dirty="0">
                <a:effectLst/>
                <a:latin typeface="Helvetica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A355A-C349-CD47-A849-6B8A204CEFB4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256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effectLst/>
                <a:latin typeface="Helvetica" pitchFamily="2" charset="0"/>
              </a:rPr>
              <a:t>Bu nedenle</a:t>
            </a:r>
          </a:p>
          <a:p>
            <a:r>
              <a:rPr lang="tr-TR" dirty="0" err="1">
                <a:effectLst/>
                <a:latin typeface="Helvetica" pitchFamily="2" charset="0"/>
              </a:rPr>
              <a:t>toksisite</a:t>
            </a:r>
            <a:r>
              <a:rPr lang="tr-TR" dirty="0">
                <a:effectLst/>
                <a:latin typeface="Helvetica" pitchFamily="2" charset="0"/>
              </a:rPr>
              <a:t> ön </a:t>
            </a:r>
            <a:r>
              <a:rPr lang="tr-TR" dirty="0" err="1">
                <a:effectLst/>
                <a:latin typeface="Helvetica" pitchFamily="2" charset="0"/>
              </a:rPr>
              <a:t>g.rüleri</a:t>
            </a:r>
            <a:r>
              <a:rPr lang="tr-TR" dirty="0">
                <a:effectLst/>
                <a:latin typeface="Helvetica" pitchFamily="2" charset="0"/>
              </a:rPr>
              <a:t> de yapılarak </a:t>
            </a:r>
            <a:r>
              <a:rPr lang="tr-TR" dirty="0" err="1">
                <a:effectLst/>
                <a:latin typeface="Helvetica" pitchFamily="2" charset="0"/>
              </a:rPr>
              <a:t>BED’in</a:t>
            </a:r>
            <a:r>
              <a:rPr lang="tr-TR" dirty="0">
                <a:effectLst/>
                <a:latin typeface="Helvetica" pitchFamily="2" charset="0"/>
              </a:rPr>
              <a:t> 100Gy civarında</a:t>
            </a:r>
          </a:p>
          <a:p>
            <a:r>
              <a:rPr lang="tr-TR" dirty="0">
                <a:effectLst/>
                <a:latin typeface="Helvetica" pitchFamily="2" charset="0"/>
              </a:rPr>
              <a:t>tutulması ideal olarak önerilmektedir.</a:t>
            </a:r>
          </a:p>
          <a:p>
            <a:r>
              <a:rPr lang="tr-TR" dirty="0">
                <a:effectLst/>
                <a:latin typeface="Helvetica" pitchFamily="2" charset="0"/>
              </a:rPr>
              <a:t>Doz ve </a:t>
            </a:r>
            <a:r>
              <a:rPr lang="tr-TR" dirty="0" err="1">
                <a:effectLst/>
                <a:latin typeface="Helvetica" pitchFamily="2" charset="0"/>
              </a:rPr>
              <a:t>fraksiyonasyon</a:t>
            </a:r>
            <a:r>
              <a:rPr lang="tr-TR" dirty="0">
                <a:effectLst/>
                <a:latin typeface="Helvetica" pitchFamily="2" charset="0"/>
              </a:rPr>
              <a:t> şemalarına bakıldığında ilk</a:t>
            </a:r>
          </a:p>
          <a:p>
            <a:r>
              <a:rPr lang="tr-TR" dirty="0">
                <a:effectLst/>
                <a:latin typeface="Helvetica" pitchFamily="2" charset="0"/>
              </a:rPr>
              <a:t>çalışmalarda tek fraksiyonda 25 </a:t>
            </a:r>
            <a:r>
              <a:rPr lang="tr-TR" dirty="0" err="1">
                <a:effectLst/>
                <a:latin typeface="Helvetica" pitchFamily="2" charset="0"/>
              </a:rPr>
              <a:t>Gy</a:t>
            </a:r>
            <a:r>
              <a:rPr lang="tr-TR" dirty="0">
                <a:effectLst/>
                <a:latin typeface="Helvetica" pitchFamily="2" charset="0"/>
              </a:rPr>
              <a:t> uygulamasının daha</a:t>
            </a:r>
          </a:p>
          <a:p>
            <a:r>
              <a:rPr lang="tr-TR" dirty="0">
                <a:effectLst/>
                <a:latin typeface="Helvetica" pitchFamily="2" charset="0"/>
              </a:rPr>
              <a:t>sıklıkla kullanıldığı g.rülmektedir.10,14,15 Bu çalışmaların</a:t>
            </a:r>
          </a:p>
          <a:p>
            <a:r>
              <a:rPr lang="tr-TR" dirty="0">
                <a:effectLst/>
                <a:latin typeface="Helvetica" pitchFamily="2" charset="0"/>
              </a:rPr>
              <a:t>hepsinde oldukça iyi lokal </a:t>
            </a:r>
            <a:r>
              <a:rPr lang="tr-TR" dirty="0" err="1">
                <a:effectLst/>
                <a:latin typeface="Helvetica" pitchFamily="2" charset="0"/>
              </a:rPr>
              <a:t>tüm.r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kontrolu</a:t>
            </a:r>
            <a:r>
              <a:rPr lang="tr-TR" dirty="0">
                <a:effectLst/>
                <a:latin typeface="Helvetica" pitchFamily="2" charset="0"/>
              </a:rPr>
              <a:t>̈ sağlanmış olmasına</a:t>
            </a:r>
          </a:p>
          <a:p>
            <a:r>
              <a:rPr lang="tr-TR" dirty="0">
                <a:effectLst/>
                <a:latin typeface="Helvetica" pitchFamily="2" charset="0"/>
              </a:rPr>
              <a:t>rağmen </a:t>
            </a:r>
            <a:r>
              <a:rPr lang="tr-TR" dirty="0" err="1">
                <a:effectLst/>
                <a:latin typeface="Helvetica" pitchFamily="2" charset="0"/>
              </a:rPr>
              <a:t>grade</a:t>
            </a:r>
            <a:r>
              <a:rPr lang="tr-TR" dirty="0">
                <a:effectLst/>
                <a:latin typeface="Helvetica" pitchFamily="2" charset="0"/>
              </a:rPr>
              <a:t> 2-4 </a:t>
            </a:r>
            <a:r>
              <a:rPr lang="tr-TR" dirty="0" err="1">
                <a:effectLst/>
                <a:latin typeface="Helvetica" pitchFamily="2" charset="0"/>
              </a:rPr>
              <a:t>toksisitenin</a:t>
            </a:r>
            <a:r>
              <a:rPr lang="tr-TR" dirty="0">
                <a:effectLst/>
                <a:latin typeface="Helvetica" pitchFamily="2" charset="0"/>
              </a:rPr>
              <a:t> fazla olduğunu</a:t>
            </a:r>
          </a:p>
          <a:p>
            <a:r>
              <a:rPr lang="tr-TR" dirty="0">
                <a:effectLst/>
                <a:latin typeface="Helvetica" pitchFamily="2" charset="0"/>
              </a:rPr>
              <a:t>görmekteyiz. Son zamanlarda 3-5 </a:t>
            </a:r>
            <a:r>
              <a:rPr lang="tr-TR" dirty="0" err="1">
                <a:effectLst/>
                <a:latin typeface="Helvetica" pitchFamily="2" charset="0"/>
              </a:rPr>
              <a:t>fraksiyonluk</a:t>
            </a:r>
            <a:r>
              <a:rPr lang="tr-TR" dirty="0">
                <a:effectLst/>
                <a:latin typeface="Helvetica" pitchFamily="2" charset="0"/>
              </a:rPr>
              <a:t> tedaviler</a:t>
            </a:r>
          </a:p>
          <a:p>
            <a:r>
              <a:rPr lang="tr-TR" dirty="0">
                <a:effectLst/>
                <a:latin typeface="Helvetica" pitchFamily="2" charset="0"/>
              </a:rPr>
              <a:t>daha fazla tercih edilmeye başlanmıştır; 3 fraksiyon uygulamalarda</a:t>
            </a:r>
          </a:p>
          <a:p>
            <a:r>
              <a:rPr lang="tr-TR" dirty="0">
                <a:effectLst/>
                <a:latin typeface="Helvetica" pitchFamily="2" charset="0"/>
              </a:rPr>
              <a:t>fraksiyon başına </a:t>
            </a:r>
            <a:r>
              <a:rPr lang="tr-TR" dirty="0" err="1">
                <a:effectLst/>
                <a:latin typeface="Helvetica" pitchFamily="2" charset="0"/>
              </a:rPr>
              <a:t>düşen</a:t>
            </a:r>
            <a:r>
              <a:rPr lang="tr-TR" dirty="0">
                <a:effectLst/>
                <a:latin typeface="Helvetica" pitchFamily="2" charset="0"/>
              </a:rPr>
              <a:t> doz 7-15 </a:t>
            </a:r>
            <a:r>
              <a:rPr lang="tr-TR" dirty="0" err="1">
                <a:effectLst/>
                <a:latin typeface="Helvetica" pitchFamily="2" charset="0"/>
              </a:rPr>
              <a:t>Gy</a:t>
            </a:r>
            <a:r>
              <a:rPr lang="tr-TR" dirty="0">
                <a:effectLst/>
                <a:latin typeface="Helvetica" pitchFamily="2" charset="0"/>
              </a:rPr>
              <a:t>, 5 </a:t>
            </a:r>
            <a:r>
              <a:rPr lang="tr-TR" dirty="0" err="1">
                <a:effectLst/>
                <a:latin typeface="Helvetica" pitchFamily="2" charset="0"/>
              </a:rPr>
              <a:t>fraksiyonluk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şemalarda 5-10 </a:t>
            </a:r>
            <a:r>
              <a:rPr lang="tr-TR" dirty="0" err="1">
                <a:effectLst/>
                <a:latin typeface="Helvetica" pitchFamily="2" charset="0"/>
              </a:rPr>
              <a:t>Gy</a:t>
            </a:r>
            <a:r>
              <a:rPr lang="tr-TR" dirty="0">
                <a:effectLst/>
                <a:latin typeface="Helvetica" pitchFamily="2" charset="0"/>
              </a:rPr>
              <a:t> arasındadır.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40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effectLst/>
                <a:latin typeface="Comic Sans MS" panose="030F0902030302020204" pitchFamily="66" charset="0"/>
              </a:rPr>
              <a:t>Standart olarak önerilen 45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Gy</a:t>
            </a:r>
            <a:r>
              <a:rPr lang="tr-TR" dirty="0">
                <a:effectLst/>
                <a:latin typeface="Comic Sans MS" panose="030F0902030302020204" pitchFamily="66" charset="0"/>
              </a:rPr>
              <a:t> dozlardan daha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yüksek</a:t>
            </a:r>
            <a:r>
              <a:rPr lang="tr-TR" dirty="0">
                <a:effectLst/>
                <a:latin typeface="Comic Sans MS" panose="030F0902030302020204" pitchFamily="66" charset="0"/>
              </a:rPr>
              <a:t> dozların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tümör</a:t>
            </a:r>
            <a:r>
              <a:rPr lang="tr-TR" dirty="0">
                <a:effectLst/>
                <a:latin typeface="Comic Sans MS" panose="030F0902030302020204" pitchFamily="66" charset="0"/>
              </a:rPr>
              <a:t>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kontrolünu</a:t>
            </a:r>
            <a:r>
              <a:rPr lang="tr-TR" dirty="0">
                <a:effectLst/>
                <a:latin typeface="Comic Sans MS" panose="030F0902030302020204" pitchFamily="66" charset="0"/>
              </a:rPr>
              <a:t>̈ sağlamakta etki olduğu gösterilmiştir.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87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effectLst/>
                <a:latin typeface="Helvetica" pitchFamily="2" charset="0"/>
              </a:rPr>
              <a:t>Lokal ileri evre pankreas kanserinde standart tedavi sistemik kemoterapiyi takiben </a:t>
            </a:r>
            <a:r>
              <a:rPr lang="tr-TR" dirty="0" err="1">
                <a:effectLst/>
                <a:latin typeface="Helvetica" pitchFamily="2" charset="0"/>
              </a:rPr>
              <a:t>kemoradyoterapidir</a:t>
            </a:r>
            <a:r>
              <a:rPr lang="tr-TR" dirty="0">
                <a:effectLst/>
                <a:latin typeface="Helvetica" pitchFamily="2" charset="0"/>
              </a:rPr>
              <a:t>.</a:t>
            </a:r>
          </a:p>
          <a:p>
            <a:r>
              <a:rPr lang="tr-TR" dirty="0">
                <a:effectLst/>
                <a:latin typeface="Helvetica" pitchFamily="2" charset="0"/>
              </a:rPr>
              <a:t>ÇOĞU RETROSPEKTİF ,</a:t>
            </a:r>
          </a:p>
          <a:p>
            <a:r>
              <a:rPr lang="tr-TR" dirty="0" err="1">
                <a:effectLst/>
                <a:latin typeface="Helvetica" pitchFamily="2" charset="0"/>
              </a:rPr>
              <a:t>Hoyer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prospektif</a:t>
            </a:r>
            <a:r>
              <a:rPr lang="tr-TR" dirty="0">
                <a:effectLst/>
                <a:latin typeface="Helvetica" pitchFamily="2" charset="0"/>
              </a:rPr>
              <a:t> faz 2 çalışma 22 vaka da, Faz II çalışmaların ilki </a:t>
            </a:r>
            <a:r>
              <a:rPr lang="tr-TR" dirty="0" err="1">
                <a:effectLst/>
                <a:latin typeface="Helvetica" pitchFamily="2" charset="0"/>
              </a:rPr>
              <a:t>Hoyer</a:t>
            </a:r>
            <a:r>
              <a:rPr lang="tr-TR" dirty="0">
                <a:effectLst/>
                <a:latin typeface="Helvetica" pitchFamily="2" charset="0"/>
              </a:rPr>
              <a:t> ve arkadaşları tarafından 2005 senesinde yayımlanmıştır.10 Bu çalışmaya 22 lokal ileri evre pankreas kanseri hastası dahil edilmiştir. </a:t>
            </a:r>
            <a:r>
              <a:rPr lang="tr-TR" dirty="0" err="1">
                <a:effectLst/>
                <a:latin typeface="Helvetica" pitchFamily="2" charset="0"/>
              </a:rPr>
              <a:t>Tüm</a:t>
            </a:r>
            <a:r>
              <a:rPr lang="tr-TR" dirty="0">
                <a:effectLst/>
                <a:latin typeface="Helvetica" pitchFamily="2" charset="0"/>
              </a:rPr>
              <a:t> hastalar cerrahi tarafından değerlendirilip </a:t>
            </a:r>
            <a:r>
              <a:rPr lang="tr-TR" dirty="0" err="1">
                <a:effectLst/>
                <a:latin typeface="Helvetica" pitchFamily="2" charset="0"/>
              </a:rPr>
              <a:t>unrezektabl</a:t>
            </a:r>
            <a:r>
              <a:rPr lang="tr-TR" dirty="0">
                <a:effectLst/>
                <a:latin typeface="Helvetica" pitchFamily="2" charset="0"/>
              </a:rPr>
              <a:t> olarak tanımlanmıştır. Medyan PTV hacmi 136 cm3’tür. Hastaların </a:t>
            </a:r>
            <a:r>
              <a:rPr lang="tr-TR" dirty="0" err="1">
                <a:effectLst/>
                <a:latin typeface="Helvetica" pitchFamily="2" charset="0"/>
              </a:rPr>
              <a:t>tümüne</a:t>
            </a:r>
            <a:r>
              <a:rPr lang="tr-TR" dirty="0">
                <a:effectLst/>
                <a:latin typeface="Helvetica" pitchFamily="2" charset="0"/>
              </a:rPr>
              <a:t> lineer </a:t>
            </a:r>
            <a:r>
              <a:rPr lang="tr-TR" dirty="0" err="1">
                <a:effectLst/>
                <a:latin typeface="Helvetica" pitchFamily="2" charset="0"/>
              </a:rPr>
              <a:t>akseleratörde</a:t>
            </a:r>
            <a:r>
              <a:rPr lang="tr-TR" dirty="0">
                <a:effectLst/>
                <a:latin typeface="Helvetica" pitchFamily="2" charset="0"/>
              </a:rPr>
              <a:t> 3 fraksiyonda 45 </a:t>
            </a:r>
            <a:r>
              <a:rPr lang="tr-TR" dirty="0" err="1">
                <a:effectLst/>
                <a:latin typeface="Helvetica" pitchFamily="2" charset="0"/>
              </a:rPr>
              <a:t>Gy</a:t>
            </a:r>
            <a:r>
              <a:rPr lang="tr-TR" dirty="0">
                <a:effectLst/>
                <a:latin typeface="Helvetica" pitchFamily="2" charset="0"/>
              </a:rPr>
              <a:t> SBRT uygulanmıştır. Çalışmada sistemik tedavi uygulanışı ile ilgili standardizasyon bulunmamaktadır. Bu çalışmanın sonuçlarına bakıldığında lokal kontroller oldukça </a:t>
            </a:r>
            <a:r>
              <a:rPr lang="tr-TR" dirty="0" err="1">
                <a:effectLst/>
                <a:latin typeface="Helvetica" pitchFamily="2" charset="0"/>
              </a:rPr>
              <a:t>düşüktür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b="1" dirty="0">
                <a:effectLst/>
                <a:latin typeface="Helvetica" pitchFamily="2" charset="0"/>
              </a:rPr>
              <a:t>1 yıllık lokal kontrol %57</a:t>
            </a:r>
          </a:p>
          <a:p>
            <a:r>
              <a:rPr lang="tr-TR" dirty="0">
                <a:effectLst/>
                <a:latin typeface="Helvetica" pitchFamily="2" charset="0"/>
              </a:rPr>
              <a:t>ve </a:t>
            </a:r>
            <a:r>
              <a:rPr lang="tr-TR" b="1" dirty="0">
                <a:effectLst/>
                <a:latin typeface="Helvetica" pitchFamily="2" charset="0"/>
              </a:rPr>
              <a:t>medyan </a:t>
            </a:r>
            <a:r>
              <a:rPr lang="tr-TR" b="1" dirty="0" err="1">
                <a:effectLst/>
                <a:latin typeface="Helvetica" pitchFamily="2" charset="0"/>
              </a:rPr>
              <a:t>sağkalım</a:t>
            </a:r>
            <a:r>
              <a:rPr lang="tr-TR" b="1" dirty="0">
                <a:effectLst/>
                <a:latin typeface="Helvetica" pitchFamily="2" charset="0"/>
              </a:rPr>
              <a:t> 5.4 ay </a:t>
            </a:r>
            <a:r>
              <a:rPr lang="tr-TR" dirty="0">
                <a:effectLst/>
                <a:latin typeface="Helvetica" pitchFamily="2" charset="0"/>
              </a:rPr>
              <a:t>olarak bildirilmiştir. </a:t>
            </a:r>
            <a:r>
              <a:rPr lang="tr-TR" b="1" dirty="0">
                <a:effectLst/>
                <a:latin typeface="Helvetica" pitchFamily="2" charset="0"/>
              </a:rPr>
              <a:t>Bu kadar </a:t>
            </a:r>
            <a:r>
              <a:rPr lang="tr-TR" b="1" dirty="0" err="1">
                <a:effectLst/>
                <a:latin typeface="Helvetica" pitchFamily="2" charset="0"/>
              </a:rPr>
              <a:t>düşük</a:t>
            </a:r>
            <a:r>
              <a:rPr lang="tr-TR" b="1" dirty="0">
                <a:effectLst/>
                <a:latin typeface="Helvetica" pitchFamily="2" charset="0"/>
              </a:rPr>
              <a:t> </a:t>
            </a:r>
            <a:r>
              <a:rPr lang="tr-TR" b="1" dirty="0" err="1">
                <a:effectLst/>
                <a:latin typeface="Helvetica" pitchFamily="2" charset="0"/>
              </a:rPr>
              <a:t>tüm.r</a:t>
            </a:r>
            <a:r>
              <a:rPr lang="tr-TR" b="1" dirty="0">
                <a:effectLst/>
                <a:latin typeface="Helvetica" pitchFamily="2" charset="0"/>
              </a:rPr>
              <a:t> kontrol oranlarına </a:t>
            </a:r>
            <a:r>
              <a:rPr lang="tr-TR" b="1" dirty="0" err="1">
                <a:effectLst/>
                <a:latin typeface="Helvetica" pitchFamily="2" charset="0"/>
              </a:rPr>
              <a:t>toksisiteler</a:t>
            </a:r>
            <a:r>
              <a:rPr lang="tr-TR" b="1" dirty="0">
                <a:effectLst/>
                <a:latin typeface="Helvetica" pitchFamily="2" charset="0"/>
              </a:rPr>
              <a:t> ise </a:t>
            </a:r>
            <a:r>
              <a:rPr lang="tr-TR" b="1" dirty="0" err="1">
                <a:effectLst/>
                <a:latin typeface="Helvetica" pitchFamily="2" charset="0"/>
              </a:rPr>
              <a:t>yüksek</a:t>
            </a:r>
            <a:r>
              <a:rPr lang="tr-TR" b="1" dirty="0">
                <a:effectLst/>
                <a:latin typeface="Helvetica" pitchFamily="2" charset="0"/>
              </a:rPr>
              <a:t> raporlanmıştır</a:t>
            </a:r>
            <a:r>
              <a:rPr lang="tr-TR" dirty="0">
                <a:effectLst/>
                <a:latin typeface="Helvetica" pitchFamily="2" charset="0"/>
              </a:rPr>
              <a:t>; %36 hastada ağrı kesici kullanmayı gerektiren ağrı artışı ve %23 hastada ciddi </a:t>
            </a:r>
            <a:r>
              <a:rPr lang="tr-TR" dirty="0" err="1">
                <a:effectLst/>
                <a:latin typeface="Helvetica" pitchFamily="2" charset="0"/>
              </a:rPr>
              <a:t>mukozit</a:t>
            </a:r>
            <a:r>
              <a:rPr lang="tr-TR" dirty="0">
                <a:effectLst/>
                <a:latin typeface="Helvetica" pitchFamily="2" charset="0"/>
              </a:rPr>
              <a:t> veya </a:t>
            </a:r>
            <a:r>
              <a:rPr lang="tr-TR" dirty="0" err="1">
                <a:effectLst/>
                <a:latin typeface="Helvetica" pitchFamily="2" charset="0"/>
              </a:rPr>
              <a:t>ülserasyon</a:t>
            </a:r>
            <a:r>
              <a:rPr lang="tr-TR" dirty="0">
                <a:effectLst/>
                <a:latin typeface="Helvetica" pitchFamily="2" charset="0"/>
              </a:rPr>
              <a:t> (1 hastada </a:t>
            </a:r>
            <a:r>
              <a:rPr lang="tr-TR" dirty="0" err="1">
                <a:effectLst/>
                <a:latin typeface="Helvetica" pitchFamily="2" charset="0"/>
              </a:rPr>
              <a:t>gastrik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perforasyon</a:t>
            </a:r>
            <a:r>
              <a:rPr lang="tr-TR" dirty="0">
                <a:effectLst/>
                <a:latin typeface="Helvetica" pitchFamily="2" charset="0"/>
              </a:rPr>
              <a:t> ve cerrahi) </a:t>
            </a:r>
            <a:r>
              <a:rPr lang="tr-TR" dirty="0" err="1">
                <a:effectLst/>
                <a:latin typeface="Helvetica" pitchFamily="2" charset="0"/>
              </a:rPr>
              <a:t>g.rülmüştür</a:t>
            </a:r>
            <a:r>
              <a:rPr lang="tr-TR" dirty="0">
                <a:effectLst/>
                <a:latin typeface="Helvetica" pitchFamily="2" charset="0"/>
              </a:rPr>
              <a:t>. Bu çalışmanın sonuçlarının diğer çalışmalara</a:t>
            </a:r>
          </a:p>
          <a:p>
            <a:r>
              <a:rPr lang="tr-TR" dirty="0">
                <a:effectLst/>
                <a:latin typeface="Helvetica" pitchFamily="2" charset="0"/>
              </a:rPr>
              <a:t>göre daha </a:t>
            </a:r>
            <a:r>
              <a:rPr lang="tr-TR" dirty="0" err="1">
                <a:effectLst/>
                <a:latin typeface="Helvetica" pitchFamily="2" charset="0"/>
              </a:rPr>
              <a:t>kötu</a:t>
            </a:r>
            <a:r>
              <a:rPr lang="tr-TR" dirty="0">
                <a:effectLst/>
                <a:latin typeface="Helvetica" pitchFamily="2" charset="0"/>
              </a:rPr>
              <a:t>̈ sonuçları olmasının en </a:t>
            </a:r>
            <a:r>
              <a:rPr lang="tr-TR" dirty="0" err="1">
                <a:effectLst/>
                <a:latin typeface="Helvetica" pitchFamily="2" charset="0"/>
              </a:rPr>
              <a:t>öncemli</a:t>
            </a:r>
            <a:r>
              <a:rPr lang="tr-TR" dirty="0">
                <a:effectLst/>
                <a:latin typeface="Helvetica" pitchFamily="2" charset="0"/>
              </a:rPr>
              <a:t> nedenleri erken yapılmış olması, </a:t>
            </a:r>
            <a:r>
              <a:rPr lang="tr-TR" dirty="0" err="1">
                <a:effectLst/>
                <a:latin typeface="Helvetica" pitchFamily="2" charset="0"/>
              </a:rPr>
              <a:t>günlük</a:t>
            </a:r>
            <a:r>
              <a:rPr lang="tr-TR" dirty="0">
                <a:effectLst/>
                <a:latin typeface="Helvetica" pitchFamily="2" charset="0"/>
              </a:rPr>
              <a:t> set-</a:t>
            </a:r>
            <a:r>
              <a:rPr lang="tr-TR" dirty="0" err="1">
                <a:effectLst/>
                <a:latin typeface="Helvetica" pitchFamily="2" charset="0"/>
              </a:rPr>
              <a:t>up</a:t>
            </a:r>
            <a:r>
              <a:rPr lang="tr-TR" dirty="0">
                <a:effectLst/>
                <a:latin typeface="Helvetica" pitchFamily="2" charset="0"/>
              </a:rPr>
              <a:t> ve hedef lokalizasyonunda yardımcı olarak kullanılan işaretleyicilerin kullanılmaması ve </a:t>
            </a:r>
            <a:r>
              <a:rPr lang="tr-TR" dirty="0" err="1">
                <a:effectLst/>
                <a:latin typeface="Helvetica" pitchFamily="2" charset="0"/>
              </a:rPr>
              <a:t>ölümlerin</a:t>
            </a:r>
            <a:r>
              <a:rPr lang="tr-TR" dirty="0">
                <a:effectLst/>
                <a:latin typeface="Helvetica" pitchFamily="2" charset="0"/>
              </a:rPr>
              <a:t> çoğundan sorumlu olan uzak metastazları kontrol altına alan sistemik tedavinin standardizasyonunun olmamasıdır.</a:t>
            </a:r>
          </a:p>
          <a:p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HERMAN ÇALIŞMASINDA İlk faz II çalışmanın yayınlanmasından 10 sene sonra </a:t>
            </a:r>
            <a:r>
              <a:rPr lang="tr-TR" dirty="0" err="1">
                <a:effectLst/>
                <a:latin typeface="Helvetica" pitchFamily="2" charset="0"/>
              </a:rPr>
              <a:t>Herman</a:t>
            </a:r>
            <a:r>
              <a:rPr lang="tr-TR" dirty="0">
                <a:effectLst/>
                <a:latin typeface="Helvetica" pitchFamily="2" charset="0"/>
              </a:rPr>
              <a:t> ve arkadaşları tarafından ikinci faz II çalışma</a:t>
            </a:r>
          </a:p>
          <a:p>
            <a:r>
              <a:rPr lang="tr-TR" dirty="0" err="1">
                <a:effectLst/>
                <a:latin typeface="Helvetica" pitchFamily="2" charset="0"/>
              </a:rPr>
              <a:t>yayımlandı.Bu</a:t>
            </a:r>
            <a:r>
              <a:rPr lang="tr-TR" dirty="0">
                <a:effectLst/>
                <a:latin typeface="Helvetica" pitchFamily="2" charset="0"/>
              </a:rPr>
              <a:t> çalışmaya 49 lokal ileri evre pankreas kanseri hastası dahil edildi. Hastaların </a:t>
            </a:r>
            <a:r>
              <a:rPr lang="tr-TR" dirty="0" err="1">
                <a:effectLst/>
                <a:latin typeface="Helvetica" pitchFamily="2" charset="0"/>
              </a:rPr>
              <a:t>tümüne</a:t>
            </a:r>
            <a:r>
              <a:rPr lang="tr-TR" dirty="0">
                <a:effectLst/>
                <a:latin typeface="Helvetica" pitchFamily="2" charset="0"/>
              </a:rPr>
              <a:t> 3 haftalık </a:t>
            </a:r>
            <a:r>
              <a:rPr lang="tr-TR" dirty="0" err="1">
                <a:effectLst/>
                <a:latin typeface="Helvetica" pitchFamily="2" charset="0"/>
              </a:rPr>
              <a:t>gemsitabin</a:t>
            </a:r>
            <a:r>
              <a:rPr lang="tr-TR" dirty="0">
                <a:effectLst/>
                <a:latin typeface="Helvetica" pitchFamily="2" charset="0"/>
              </a:rPr>
              <a:t> kemoterapisini takiben verilen 1 haftalık aradan sonra 5 fraksiyonda 33 </a:t>
            </a:r>
            <a:r>
              <a:rPr lang="tr-TR" dirty="0" err="1">
                <a:effectLst/>
                <a:latin typeface="Helvetica" pitchFamily="2" charset="0"/>
              </a:rPr>
              <a:t>Gy</a:t>
            </a:r>
            <a:r>
              <a:rPr lang="tr-TR" dirty="0">
                <a:effectLst/>
                <a:latin typeface="Helvetica" pitchFamily="2" charset="0"/>
              </a:rPr>
              <a:t> SBRT </a:t>
            </a:r>
            <a:r>
              <a:rPr lang="tr-TR" dirty="0" err="1">
                <a:effectLst/>
                <a:latin typeface="Helvetica" pitchFamily="2" charset="0"/>
              </a:rPr>
              <a:t>uygulandı.Bu</a:t>
            </a:r>
            <a:r>
              <a:rPr lang="tr-TR" dirty="0">
                <a:effectLst/>
                <a:latin typeface="Helvetica" pitchFamily="2" charset="0"/>
              </a:rPr>
              <a:t> çalışmaya alanın hastaların medyan PTV hacmi 71.4 cm3 idi. Bir yıllık lokal </a:t>
            </a:r>
            <a:r>
              <a:rPr lang="tr-TR" dirty="0" err="1">
                <a:effectLst/>
                <a:latin typeface="Helvetica" pitchFamily="2" charset="0"/>
              </a:rPr>
              <a:t>progresyonsuz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sağkalım</a:t>
            </a:r>
            <a:r>
              <a:rPr lang="tr-TR" dirty="0">
                <a:effectLst/>
                <a:latin typeface="Helvetica" pitchFamily="2" charset="0"/>
              </a:rPr>
              <a:t> %78,</a:t>
            </a:r>
          </a:p>
          <a:p>
            <a:r>
              <a:rPr lang="tr-TR" dirty="0">
                <a:effectLst/>
                <a:latin typeface="Helvetica" pitchFamily="2" charset="0"/>
              </a:rPr>
              <a:t>meydan </a:t>
            </a:r>
            <a:r>
              <a:rPr lang="tr-TR" dirty="0" err="1">
                <a:effectLst/>
                <a:latin typeface="Helvetica" pitchFamily="2" charset="0"/>
              </a:rPr>
              <a:t>progresyonsuz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sağkalım</a:t>
            </a:r>
            <a:r>
              <a:rPr lang="tr-TR" dirty="0">
                <a:effectLst/>
                <a:latin typeface="Helvetica" pitchFamily="2" charset="0"/>
              </a:rPr>
              <a:t> 7.8 ay ve </a:t>
            </a:r>
            <a:r>
              <a:rPr lang="tr-TR" b="1" dirty="0">
                <a:effectLst/>
                <a:latin typeface="Helvetica" pitchFamily="2" charset="0"/>
              </a:rPr>
              <a:t>medyan </a:t>
            </a:r>
            <a:r>
              <a:rPr lang="tr-TR" b="1" dirty="0" err="1">
                <a:effectLst/>
                <a:latin typeface="Helvetica" pitchFamily="2" charset="0"/>
              </a:rPr>
              <a:t>tüm</a:t>
            </a:r>
            <a:r>
              <a:rPr lang="tr-TR" b="1" dirty="0">
                <a:effectLst/>
                <a:latin typeface="Helvetica" pitchFamily="2" charset="0"/>
              </a:rPr>
              <a:t> </a:t>
            </a:r>
            <a:r>
              <a:rPr lang="tr-TR" b="1" dirty="0" err="1">
                <a:effectLst/>
                <a:latin typeface="Helvetica" pitchFamily="2" charset="0"/>
              </a:rPr>
              <a:t>sağkalım</a:t>
            </a:r>
            <a:r>
              <a:rPr lang="tr-TR" b="1" dirty="0">
                <a:effectLst/>
                <a:latin typeface="Helvetica" pitchFamily="2" charset="0"/>
              </a:rPr>
              <a:t> 13.9 ay </a:t>
            </a:r>
            <a:r>
              <a:rPr lang="tr-TR" dirty="0">
                <a:effectLst/>
                <a:latin typeface="Helvetica" pitchFamily="2" charset="0"/>
              </a:rPr>
              <a:t>olarak bildirildi. </a:t>
            </a:r>
            <a:r>
              <a:rPr lang="tr-TR" b="1" dirty="0">
                <a:effectLst/>
                <a:latin typeface="Helvetica" pitchFamily="2" charset="0"/>
              </a:rPr>
              <a:t>SBRT tamamlandıktan sonra hastaların %10’una cerrahi rezeksiyon uygulanabildi</a:t>
            </a:r>
            <a:r>
              <a:rPr lang="tr-TR" dirty="0">
                <a:effectLst/>
                <a:latin typeface="Helvetica" pitchFamily="2" charset="0"/>
              </a:rPr>
              <a:t>;</a:t>
            </a:r>
          </a:p>
          <a:p>
            <a:r>
              <a:rPr lang="tr-TR" dirty="0">
                <a:effectLst/>
                <a:latin typeface="Helvetica" pitchFamily="2" charset="0"/>
              </a:rPr>
              <a:t>cerrahi uygulanan hastaların </a:t>
            </a:r>
            <a:r>
              <a:rPr lang="tr-TR" dirty="0" err="1">
                <a:effectLst/>
                <a:latin typeface="Helvetica" pitchFamily="2" charset="0"/>
              </a:rPr>
              <a:t>tüm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sağkalımı</a:t>
            </a:r>
            <a:r>
              <a:rPr lang="tr-TR" dirty="0">
                <a:effectLst/>
                <a:latin typeface="Helvetica" pitchFamily="2" charset="0"/>
              </a:rPr>
              <a:t> 13.6-40.2 aydı. Grade 2 ve </a:t>
            </a:r>
            <a:r>
              <a:rPr lang="tr-TR" dirty="0" err="1">
                <a:effectLst/>
                <a:latin typeface="Helvetica" pitchFamily="2" charset="0"/>
              </a:rPr>
              <a:t>üzeri</a:t>
            </a:r>
            <a:r>
              <a:rPr lang="tr-TR" dirty="0">
                <a:effectLst/>
                <a:latin typeface="Helvetica" pitchFamily="2" charset="0"/>
              </a:rPr>
              <a:t> geç </a:t>
            </a:r>
            <a:r>
              <a:rPr lang="tr-TR" dirty="0" err="1">
                <a:effectLst/>
                <a:latin typeface="Helvetica" pitchFamily="2" charset="0"/>
              </a:rPr>
              <a:t>toksiste</a:t>
            </a:r>
            <a:r>
              <a:rPr lang="tr-TR" dirty="0">
                <a:effectLst/>
                <a:latin typeface="Helvetica" pitchFamily="2" charset="0"/>
              </a:rPr>
              <a:t> (gastrit, </a:t>
            </a:r>
            <a:r>
              <a:rPr lang="tr-TR" dirty="0" err="1">
                <a:effectLst/>
                <a:latin typeface="Helvetica" pitchFamily="2" charset="0"/>
              </a:rPr>
              <a:t>fistül</a:t>
            </a:r>
            <a:r>
              <a:rPr lang="tr-TR" dirty="0">
                <a:effectLst/>
                <a:latin typeface="Helvetica" pitchFamily="2" charset="0"/>
              </a:rPr>
              <a:t>, </a:t>
            </a:r>
            <a:r>
              <a:rPr lang="tr-TR" dirty="0" err="1">
                <a:effectLst/>
                <a:latin typeface="Helvetica" pitchFamily="2" charset="0"/>
              </a:rPr>
              <a:t>ülser</a:t>
            </a:r>
            <a:r>
              <a:rPr lang="tr-TR" dirty="0">
                <a:effectLst/>
                <a:latin typeface="Helvetica" pitchFamily="2" charset="0"/>
              </a:rPr>
              <a:t>) hastaların %11’inde </a:t>
            </a:r>
            <a:r>
              <a:rPr lang="tr-TR" dirty="0" err="1">
                <a:effectLst/>
                <a:latin typeface="Helvetica" pitchFamily="2" charset="0"/>
              </a:rPr>
              <a:t>g.rüldu</a:t>
            </a:r>
            <a:r>
              <a:rPr lang="tr-TR" dirty="0">
                <a:effectLst/>
                <a:latin typeface="Helvetica" pitchFamily="2" charset="0"/>
              </a:rPr>
              <a:t>̈. Bu</a:t>
            </a:r>
          </a:p>
          <a:p>
            <a:r>
              <a:rPr lang="tr-TR" dirty="0">
                <a:effectLst/>
                <a:latin typeface="Helvetica" pitchFamily="2" charset="0"/>
              </a:rPr>
              <a:t>çalışmanın sonuçları ilk çalışmaya göre daha iyiydi ve</a:t>
            </a:r>
          </a:p>
          <a:p>
            <a:r>
              <a:rPr lang="tr-TR" dirty="0">
                <a:effectLst/>
                <a:latin typeface="Helvetica" pitchFamily="2" charset="0"/>
              </a:rPr>
              <a:t>birçok kişiyi cesaretlendirdi. Özellikle baştan </a:t>
            </a:r>
            <a:r>
              <a:rPr lang="tr-TR" dirty="0" err="1">
                <a:effectLst/>
                <a:latin typeface="Helvetica" pitchFamily="2" charset="0"/>
              </a:rPr>
              <a:t>anrezektabl</a:t>
            </a:r>
            <a:endParaRPr lang="tr-TR" dirty="0">
              <a:effectLst/>
              <a:latin typeface="Helvetica" pitchFamily="2" charset="0"/>
            </a:endParaRPr>
          </a:p>
          <a:p>
            <a:r>
              <a:rPr lang="tr-TR" dirty="0">
                <a:effectLst/>
                <a:latin typeface="Helvetica" pitchFamily="2" charset="0"/>
              </a:rPr>
              <a:t>olarak tanımlanan hastaların %10’unun cerrahi</a:t>
            </a:r>
          </a:p>
          <a:p>
            <a:r>
              <a:rPr lang="tr-TR" dirty="0">
                <a:effectLst/>
                <a:latin typeface="Helvetica" pitchFamily="2" charset="0"/>
              </a:rPr>
              <a:t>rezeksiyona gitmesi bir sonraki </a:t>
            </a:r>
            <a:r>
              <a:rPr lang="tr-TR" dirty="0" err="1">
                <a:effectLst/>
                <a:latin typeface="Helvetica" pitchFamily="2" charset="0"/>
              </a:rPr>
              <a:t>b.lümde</a:t>
            </a:r>
            <a:r>
              <a:rPr lang="tr-TR" dirty="0">
                <a:effectLst/>
                <a:latin typeface="Helvetica" pitchFamily="2" charset="0"/>
              </a:rPr>
              <a:t> anla</a:t>
            </a:r>
          </a:p>
          <a:p>
            <a:r>
              <a:rPr lang="tr-TR" dirty="0" err="1">
                <a:effectLst/>
                <a:latin typeface="Helvetica" pitchFamily="2" charset="0"/>
              </a:rPr>
              <a:t>tılacak</a:t>
            </a:r>
            <a:r>
              <a:rPr lang="tr-TR" dirty="0">
                <a:effectLst/>
                <a:latin typeface="Helvetica" pitchFamily="2" charset="0"/>
              </a:rPr>
              <a:t> olan </a:t>
            </a:r>
            <a:r>
              <a:rPr lang="tr-TR" dirty="0" err="1">
                <a:effectLst/>
                <a:latin typeface="Helvetica" pitchFamily="2" charset="0"/>
              </a:rPr>
              <a:t>preoperatif</a:t>
            </a:r>
            <a:r>
              <a:rPr lang="tr-TR" dirty="0">
                <a:effectLst/>
                <a:latin typeface="Helvetica" pitchFamily="2" charset="0"/>
              </a:rPr>
              <a:t> uygulamaların yaygınlaşmasına</a:t>
            </a:r>
          </a:p>
          <a:p>
            <a:r>
              <a:rPr lang="tr-TR" dirty="0">
                <a:effectLst/>
                <a:latin typeface="Helvetica" pitchFamily="2" charset="0"/>
              </a:rPr>
              <a:t>neden oldu. </a:t>
            </a:r>
            <a:r>
              <a:rPr lang="tr-TR" dirty="0" err="1">
                <a:effectLst/>
                <a:latin typeface="Helvetica" pitchFamily="2" charset="0"/>
              </a:rPr>
              <a:t>Herman</a:t>
            </a:r>
            <a:r>
              <a:rPr lang="tr-TR" dirty="0">
                <a:effectLst/>
                <a:latin typeface="Helvetica" pitchFamily="2" charset="0"/>
              </a:rPr>
              <a:t> ve arkadaşlarının çalışmasındaki</a:t>
            </a:r>
          </a:p>
          <a:p>
            <a:r>
              <a:rPr lang="tr-TR" dirty="0" err="1">
                <a:effectLst/>
                <a:latin typeface="Helvetica" pitchFamily="2" charset="0"/>
              </a:rPr>
              <a:t>yüz</a:t>
            </a:r>
            <a:r>
              <a:rPr lang="tr-TR" dirty="0">
                <a:effectLst/>
                <a:latin typeface="Helvetica" pitchFamily="2" charset="0"/>
              </a:rPr>
              <a:t> </a:t>
            </a:r>
            <a:r>
              <a:rPr lang="tr-TR" dirty="0" err="1">
                <a:effectLst/>
                <a:latin typeface="Helvetica" pitchFamily="2" charset="0"/>
              </a:rPr>
              <a:t>güldürücu</a:t>
            </a:r>
            <a:r>
              <a:rPr lang="tr-TR" dirty="0">
                <a:effectLst/>
                <a:latin typeface="Helvetica" pitchFamily="2" charset="0"/>
              </a:rPr>
              <a:t>̈ sonuçların gözlenmesinin en önemli nedenleri arasında hedef bölgeye işaretleyicilerin yerleştirilmesi ve bu sayede tedaviden hedefin kaçmasının engellenmesi, sistemik tedavinin standardizasyonu, normal organlar için tanımlanmış sıkı </a:t>
            </a:r>
            <a:r>
              <a:rPr lang="tr-TR" dirty="0" err="1">
                <a:effectLst/>
                <a:latin typeface="Helvetica" pitchFamily="2" charset="0"/>
              </a:rPr>
              <a:t>dozimetrik</a:t>
            </a:r>
            <a:r>
              <a:rPr lang="tr-TR" dirty="0">
                <a:effectLst/>
                <a:latin typeface="Helvetica" pitchFamily="2" charset="0"/>
              </a:rPr>
              <a:t> kurallar ve hedef hacmin etrafına verilen dar emniyet sınırları sayılabilir.</a:t>
            </a:r>
          </a:p>
          <a:p>
            <a:endParaRPr lang="tr-TR" dirty="0">
              <a:effectLst/>
              <a:latin typeface="Helvetica" pitchFamily="2" charset="0"/>
            </a:endParaRPr>
          </a:p>
          <a:p>
            <a:endParaRPr lang="tr-TR" dirty="0">
              <a:effectLst/>
              <a:latin typeface="Helvetica" pitchFamily="2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79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52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A total of 33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was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given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in 5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consecutive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fractions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(6.6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per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fraction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)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delivered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over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1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to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2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weeks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. No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more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than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1 cc of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mPTV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received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&gt;130%of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prescription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dose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(49.2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)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and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&gt;90% of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mPTV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received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100% of</a:t>
            </a: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prescription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dose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(33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).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If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these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constraints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could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not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bemet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,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100%of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GTV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received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at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least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25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tr-TR" dirty="0"/>
              <a:t>SBRT SONRASI 1.  haftada </a:t>
            </a:r>
            <a:r>
              <a:rPr lang="tr-TR" dirty="0" err="1"/>
              <a:t>gemsitabin</a:t>
            </a:r>
            <a:r>
              <a:rPr lang="tr-TR" dirty="0"/>
              <a:t> hastalık </a:t>
            </a:r>
            <a:r>
              <a:rPr lang="tr-TR" dirty="0" err="1"/>
              <a:t>progresyonuna</a:t>
            </a:r>
            <a:r>
              <a:rPr lang="tr-TR" dirty="0"/>
              <a:t> kadar sürdürüldü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2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3 aydan </a:t>
            </a:r>
            <a:r>
              <a:rPr lang="tr-TR" dirty="0" err="1"/>
              <a:t>once</a:t>
            </a:r>
            <a:r>
              <a:rPr lang="tr-TR" dirty="0"/>
              <a:t> erken yan etki, 3 ay </a:t>
            </a:r>
            <a:r>
              <a:rPr lang="tr-TR" dirty="0" err="1"/>
              <a:t>sonr</a:t>
            </a:r>
            <a:r>
              <a:rPr lang="tr-TR" dirty="0"/>
              <a:t> </a:t>
            </a:r>
            <a:r>
              <a:rPr lang="tr-TR" dirty="0" err="1"/>
              <a:t>agec</a:t>
            </a:r>
            <a:r>
              <a:rPr lang="tr-TR" dirty="0"/>
              <a:t> </a:t>
            </a:r>
            <a:r>
              <a:rPr lang="tr-TR" dirty="0" err="1"/>
              <a:t>yane</a:t>
            </a:r>
            <a:r>
              <a:rPr lang="tr-TR" dirty="0"/>
              <a:t> </a:t>
            </a:r>
            <a:r>
              <a:rPr lang="tr-TR" dirty="0" err="1"/>
              <a:t>tki</a:t>
            </a:r>
            <a:r>
              <a:rPr lang="tr-TR" dirty="0"/>
              <a:t> kabul edildi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54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DUEDONAL ÜLSER EN CIDDI YAN ETKİ, MOTİON MANAGEMENT YOK.</a:t>
            </a: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It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is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important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to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note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that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primary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endpoint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of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current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study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was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met: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rate of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late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enteritis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,</a:t>
            </a: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gastritis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,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ulcer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,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or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fistula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of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grade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 2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after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an SBRT</a:t>
            </a: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regimen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of 33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delivered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in 5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fractions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was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11%, a</a:t>
            </a:r>
          </a:p>
          <a:p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&gt;50%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decrease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from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that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observed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in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single-fraction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SBRT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regimen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(47%).13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88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Assuming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an </a:t>
            </a:r>
            <a:r>
              <a:rPr lang="tr-TR" dirty="0">
                <a:solidFill>
                  <a:srgbClr val="231F20"/>
                </a:solidFill>
                <a:effectLst/>
                <a:latin typeface="Times" pitchFamily="2" charset="0"/>
              </a:rPr>
              <a:t>a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/</a:t>
            </a:r>
            <a:r>
              <a:rPr lang="tr-TR" dirty="0">
                <a:solidFill>
                  <a:srgbClr val="231F20"/>
                </a:solidFill>
                <a:effectLst/>
                <a:latin typeface="Times" pitchFamily="2" charset="0"/>
              </a:rPr>
              <a:t>b 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of 3,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BED3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delivered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to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normal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tissue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in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current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study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of 6.6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in 5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fractions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(105.6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)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was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lower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than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mean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BED3 of 25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in 1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fraction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(233.3</a:t>
            </a: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).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Therefore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,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we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expected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a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decrease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in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late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toxicities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of</a:t>
            </a: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grade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 2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from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&gt;40% as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reported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at Stanford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University</a:t>
            </a:r>
            <a:endParaRPr lang="tr-TR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by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Schellenberg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et al13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to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20% in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the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current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 </a:t>
            </a:r>
            <a:r>
              <a:rPr lang="tr-TR" dirty="0" err="1">
                <a:solidFill>
                  <a:srgbClr val="231F20"/>
                </a:solidFill>
                <a:effectLst/>
                <a:latin typeface="Helvetica" pitchFamily="2" charset="0"/>
              </a:rPr>
              <a:t>study</a:t>
            </a:r>
            <a:r>
              <a:rPr lang="tr-TR" dirty="0">
                <a:solidFill>
                  <a:srgbClr val="231F20"/>
                </a:solidFill>
                <a:effectLst/>
                <a:latin typeface="Helvetica" pitchFamily="2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683A-169F-B248-BEE8-94AD38E47D6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8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48B358-B855-7F70-9028-FA38E297A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899D904-69A8-FB21-0B8C-D16478E18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3715BE-D543-07D6-B8F9-7F337B60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76E3AB-5BCC-47B3-D4E8-4C9F61B3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5FF8DE-E0CB-9A1D-B051-9879F4ED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95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58EBA-5EA5-574D-AB97-039F0742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577660-8B82-07E8-A356-AA2212E3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1DBC14-BA50-2F6A-6EA1-5FC2B452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A2CDE4-34AE-D147-07B6-569D3A3C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1B6512-A904-85D6-9315-C60B87B8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0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8B8033A-980D-9514-2752-163131994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310711B-E659-B296-9CF1-5D3FC47F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B8C424-67A9-DE6F-C5CF-00CDA3D0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A88EF1-491F-2D5C-03F5-2C6A89F3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5FB3F5-F8B1-3B76-15D4-2A2401F0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69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09F4C1-D460-522B-A0EF-ACA134CC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BBB5AB-0E99-61FA-0116-CB679542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A9DD9E-DAC5-7B71-09CC-DFE429A9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4A56BE-479A-37D4-B03D-D5E03879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3353EB-A1A5-5991-5A3D-FFDC414D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6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4E0553-BFF1-3B03-213D-0FB7514D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031F2B-DCDE-AB78-088B-85B1EC971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46BDE4-331B-615A-0943-24D612BE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9D6618-D651-80E5-5D95-BE63EEE0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BCA2C9-572F-82E4-083B-30E82140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41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61A756-9C22-6736-3F07-53C8953F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EC0FFB-82E2-466C-6966-8649F5827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5B00D5A-95BF-8C19-B26D-E56615240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A8ACF8-C912-FB94-00C0-B1020471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4250FF-2523-F6E6-A819-BCE5DDA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91C5A6-D164-8785-23E0-FF9F6778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18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D9BE41-9E7B-5AB1-7DE0-DA774499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D0ADA8-366B-1DE5-AFA1-C689B6874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EDA29-9FB4-76D0-D55D-AF7761B9B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FA18FA7-5D4E-FCF9-EC45-331D1D07C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BDB5D69-A5E0-B45F-FAB8-7F69B8FCA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3A7B15-D839-05C6-CC24-09E84B0D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3A8092E-420B-2E96-44DA-A3946173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19F345-5217-89E5-E1ED-D374E1EB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45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D6F13-023A-555C-EF5C-CE8D334A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FC588B6-B5AB-2D20-DFD8-1BBDCE72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237F18-DB61-3EC0-254B-5BBD4E89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679CE4C-E823-CFB3-8CF7-CACFC8AD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59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2CDE7A8-40B1-F71E-CEE7-6418D24C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53D051-1E31-2238-6575-265B987A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FE24E3-F837-D176-BDFB-53A70100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47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4F8D60-7B79-E045-AF84-FE6487DD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E8EACD-2506-0D9A-8352-A45EF116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75FB67-855F-14A6-7131-B49F1E510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96899B-DEC2-3792-4CAB-4F8BD8CD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94BD89-FF31-89A5-9691-7AEC0CC7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7CEE33-B503-6E00-3EB4-6A00439D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43A01-1EB4-C47D-FFB5-75ECCED8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FCC60A4-CE6A-9F46-BAFF-344597AC9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88B709-AF6B-17F7-B6ED-034764272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09E538-6C8D-2E17-6244-3021941F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898DA5-E4A9-CB59-E946-1978F59F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926405-28A1-8623-A3CB-1CF05B0B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3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0D3FD41-1908-2A2C-1F5A-570A3E05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83315A-1E4A-8687-E3EE-39C9F285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26A1CB-9E77-7BEA-8000-6F6454CE3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3D20-F0AD-B54A-85BE-DF56F1AAB5DF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3C7649-42F8-AE69-6DB4-8E92BF898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F9EAB7-E303-DF47-FA0E-21C35DF1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C28E9-A0E1-F646-927E-24D087D6D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0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0D24FA-A1D3-C08C-6BE0-7A6BFA2CC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Pankreas Kanserinde </a:t>
            </a:r>
            <a:r>
              <a:rPr lang="tr-TR" dirty="0" err="1">
                <a:latin typeface="Comic Sans MS" panose="030F0702030302020204" pitchFamily="66" charset="0"/>
              </a:rPr>
              <a:t>Stereotaktik</a:t>
            </a:r>
            <a:r>
              <a:rPr lang="tr-TR" dirty="0">
                <a:latin typeface="Comic Sans MS" panose="030F0702030302020204" pitchFamily="66" charset="0"/>
              </a:rPr>
              <a:t> Radyoterapi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1EF4661-DF5C-E247-15DA-866405251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Dr</a:t>
            </a:r>
            <a:r>
              <a:rPr lang="tr-TR" dirty="0"/>
              <a:t> Durmuş ETİZ</a:t>
            </a:r>
          </a:p>
        </p:txBody>
      </p:sp>
    </p:spTree>
    <p:extLst>
      <p:ext uri="{BB962C8B-B14F-4D97-AF65-F5344CB8AC3E}">
        <p14:creationId xmlns:p14="http://schemas.microsoft.com/office/powerpoint/2010/main" val="123152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812AAD-C9AD-765D-A7EE-39E0D9F9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181E9EA-D66F-3E5D-8474-B9DD67F96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282" y="3153091"/>
            <a:ext cx="7805998" cy="359648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4F9B37C-477B-3027-E03A-40899FAA1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59067"/>
            <a:ext cx="6248400" cy="2994025"/>
          </a:xfrm>
          <a:prstGeom prst="rect">
            <a:avLst/>
          </a:prstGeom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903EB696-2AC9-01FE-25A2-1A303160148E}"/>
              </a:ext>
            </a:extLst>
          </p:cNvPr>
          <p:cNvCxnSpPr/>
          <p:nvPr/>
        </p:nvCxnSpPr>
        <p:spPr>
          <a:xfrm>
            <a:off x="9494520" y="4297680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553629" y="159067"/>
            <a:ext cx="2163337" cy="699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41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BFC967-CFF3-737E-5360-64297967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5959" cy="4351338"/>
          </a:xfrm>
        </p:spPr>
        <p:txBody>
          <a:bodyPr>
            <a:normAutofit fontScale="55000" lnSpcReduction="2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VAKUM YATAK</a:t>
            </a:r>
          </a:p>
          <a:p>
            <a:r>
              <a:rPr lang="tr-TR" dirty="0">
                <a:latin typeface="Comic Sans MS" panose="030F0702030302020204" pitchFamily="66" charset="0"/>
              </a:rPr>
              <a:t>LASER </a:t>
            </a:r>
            <a:r>
              <a:rPr lang="tr-TR" dirty="0" err="1">
                <a:latin typeface="Comic Sans MS" panose="030F0702030302020204" pitchFamily="66" charset="0"/>
              </a:rPr>
              <a:t>guide</a:t>
            </a:r>
            <a:r>
              <a:rPr lang="tr-TR" dirty="0">
                <a:latin typeface="Comic Sans MS" panose="030F0702030302020204" pitchFamily="66" charset="0"/>
              </a:rPr>
              <a:t> cilt marker</a:t>
            </a:r>
          </a:p>
          <a:p>
            <a:r>
              <a:rPr lang="tr-TR" dirty="0">
                <a:latin typeface="Comic Sans MS" panose="030F0702030302020204" pitchFamily="66" charset="0"/>
              </a:rPr>
              <a:t>Abdomen hareketi 5mm e indirmek için </a:t>
            </a:r>
            <a:r>
              <a:rPr lang="tr-TR" dirty="0" err="1">
                <a:latin typeface="Comic Sans MS" panose="030F0702030302020204" pitchFamily="66" charset="0"/>
              </a:rPr>
              <a:t>abdominal</a:t>
            </a:r>
            <a:r>
              <a:rPr lang="tr-TR" dirty="0">
                <a:latin typeface="Comic Sans MS" panose="030F0702030302020204" pitchFamily="66" charset="0"/>
              </a:rPr>
              <a:t> bası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Spiral CT </a:t>
            </a:r>
            <a:r>
              <a:rPr lang="tr-TR" dirty="0">
                <a:latin typeface="Comic Sans MS" panose="030F0702030302020204" pitchFamily="66" charset="0"/>
              </a:rPr>
              <a:t>5 mm / </a:t>
            </a:r>
            <a:r>
              <a:rPr lang="tr-TR" dirty="0" err="1">
                <a:latin typeface="Comic Sans MS" panose="030F0702030302020204" pitchFamily="66" charset="0"/>
              </a:rPr>
              <a:t>slice</a:t>
            </a:r>
            <a:r>
              <a:rPr lang="tr-TR" dirty="0">
                <a:latin typeface="Comic Sans MS" panose="030F0702030302020204" pitchFamily="66" charset="0"/>
              </a:rPr>
              <a:t> IV kontrast +</a:t>
            </a:r>
          </a:p>
          <a:p>
            <a:r>
              <a:rPr lang="tr-TR" dirty="0">
                <a:latin typeface="Comic Sans MS" panose="030F0702030302020204" pitchFamily="66" charset="0"/>
              </a:rPr>
              <a:t>GTV: Tümör</a:t>
            </a:r>
          </a:p>
          <a:p>
            <a:r>
              <a:rPr lang="tr-TR" dirty="0">
                <a:latin typeface="Comic Sans MS" panose="030F0702030302020204" pitchFamily="66" charset="0"/>
              </a:rPr>
              <a:t>CTV: Tümör+ ödem ( </a:t>
            </a:r>
            <a:r>
              <a:rPr lang="tr-TR" dirty="0" err="1">
                <a:latin typeface="Comic Sans MS" panose="030F0702030302020204" pitchFamily="66" charset="0"/>
              </a:rPr>
              <a:t>RO+Radyolog</a:t>
            </a:r>
            <a:r>
              <a:rPr lang="tr-TR" dirty="0">
                <a:latin typeface="Comic Sans MS" panose="030F0702030302020204" pitchFamily="66" charset="0"/>
              </a:rPr>
              <a:t>)</a:t>
            </a:r>
          </a:p>
          <a:p>
            <a:r>
              <a:rPr lang="tr-TR" dirty="0">
                <a:latin typeface="Comic Sans MS" panose="030F0702030302020204" pitchFamily="66" charset="0"/>
              </a:rPr>
              <a:t>PTV: 5mm </a:t>
            </a:r>
            <a:r>
              <a:rPr lang="tr-TR" dirty="0" err="1">
                <a:latin typeface="Comic Sans MS" panose="030F0702030302020204" pitchFamily="66" charset="0"/>
              </a:rPr>
              <a:t>transvers</a:t>
            </a:r>
            <a:r>
              <a:rPr lang="tr-TR" dirty="0">
                <a:latin typeface="Comic Sans MS" panose="030F0702030302020204" pitchFamily="66" charset="0"/>
              </a:rPr>
              <a:t>- 10 mm </a:t>
            </a:r>
            <a:r>
              <a:rPr lang="tr-TR" dirty="0" err="1">
                <a:latin typeface="Comic Sans MS" panose="030F0702030302020204" pitchFamily="66" charset="0"/>
              </a:rPr>
              <a:t>kraniokaudal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CTV doz % 95 aldı</a:t>
            </a:r>
          </a:p>
          <a:p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45 </a:t>
            </a:r>
            <a:r>
              <a:rPr lang="tr-TR" dirty="0" err="1">
                <a:highlight>
                  <a:srgbClr val="FFFF00"/>
                </a:highlight>
                <a:latin typeface="Comic Sans MS" panose="030F0702030302020204" pitchFamily="66" charset="0"/>
              </a:rPr>
              <a:t>Gy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 – 3 </a:t>
            </a:r>
            <a:r>
              <a:rPr lang="tr-TR" dirty="0" err="1">
                <a:highlight>
                  <a:srgbClr val="FFFF00"/>
                </a:highlight>
                <a:latin typeface="Comic Sans MS" panose="030F0702030302020204" pitchFamily="66" charset="0"/>
              </a:rPr>
              <a:t>fr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</a:p>
          <a:p>
            <a:r>
              <a:rPr lang="tr-TR" dirty="0">
                <a:latin typeface="Comic Sans MS" panose="030F0702030302020204" pitchFamily="66" charset="0"/>
              </a:rPr>
              <a:t>Siemens </a:t>
            </a:r>
            <a:r>
              <a:rPr lang="tr-TR" dirty="0" err="1">
                <a:latin typeface="Comic Sans MS" panose="030F0702030302020204" pitchFamily="66" charset="0"/>
              </a:rPr>
              <a:t>Primus</a:t>
            </a:r>
            <a:r>
              <a:rPr lang="tr-TR" dirty="0">
                <a:latin typeface="Comic Sans MS" panose="030F0702030302020204" pitchFamily="66" charset="0"/>
              </a:rPr>
              <a:t> veya </a:t>
            </a:r>
            <a:r>
              <a:rPr lang="tr-TR" dirty="0" err="1">
                <a:latin typeface="Comic Sans MS" panose="030F0702030302020204" pitchFamily="66" charset="0"/>
              </a:rPr>
              <a:t>Varian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Clinic</a:t>
            </a:r>
            <a:r>
              <a:rPr lang="tr-TR" dirty="0">
                <a:latin typeface="Comic Sans MS" panose="030F0702030302020204" pitchFamily="66" charset="0"/>
              </a:rPr>
              <a:t> 2100/2300</a:t>
            </a:r>
          </a:p>
          <a:p>
            <a:r>
              <a:rPr lang="tr-TR" dirty="0">
                <a:latin typeface="Comic Sans MS" panose="030F0702030302020204" pitchFamily="66" charset="0"/>
              </a:rPr>
              <a:t>5-8 statik </a:t>
            </a:r>
            <a:r>
              <a:rPr lang="tr-TR" dirty="0" err="1">
                <a:latin typeface="Comic Sans MS" panose="030F0702030302020204" pitchFamily="66" charset="0"/>
              </a:rPr>
              <a:t>coplanar</a:t>
            </a:r>
            <a:r>
              <a:rPr lang="tr-TR" dirty="0">
                <a:latin typeface="Comic Sans MS" panose="030F0702030302020204" pitchFamily="66" charset="0"/>
              </a:rPr>
              <a:t> veya </a:t>
            </a:r>
            <a:r>
              <a:rPr lang="tr-TR" dirty="0" err="1">
                <a:latin typeface="Comic Sans MS" panose="030F0702030302020204" pitchFamily="66" charset="0"/>
              </a:rPr>
              <a:t>noncoplanar</a:t>
            </a:r>
            <a:r>
              <a:rPr lang="tr-TR" dirty="0">
                <a:latin typeface="Comic Sans MS" panose="030F0702030302020204" pitchFamily="66" charset="0"/>
              </a:rPr>
              <a:t> alan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Leaf</a:t>
            </a:r>
            <a:r>
              <a:rPr lang="tr-TR" dirty="0">
                <a:latin typeface="Comic Sans MS" panose="030F0702030302020204" pitchFamily="66" charset="0"/>
              </a:rPr>
              <a:t> kalınlık 5 veya 10 mm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Vertabra</a:t>
            </a:r>
            <a:r>
              <a:rPr lang="tr-TR" dirty="0">
                <a:latin typeface="Comic Sans MS" panose="030F0702030302020204" pitchFamily="66" charset="0"/>
              </a:rPr>
              <a:t>  portal film veya elektronik portal </a:t>
            </a:r>
            <a:r>
              <a:rPr lang="tr-TR" dirty="0" err="1">
                <a:latin typeface="Comic Sans MS" panose="030F0702030302020204" pitchFamily="66" charset="0"/>
              </a:rPr>
              <a:t>imaging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Her tedavi öncesi </a:t>
            </a:r>
            <a:r>
              <a:rPr lang="tr-TR" dirty="0" err="1">
                <a:latin typeface="Comic Sans MS" panose="030F0702030302020204" pitchFamily="66" charset="0"/>
              </a:rPr>
              <a:t>ondansetron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Pantoprazol</a:t>
            </a:r>
            <a:r>
              <a:rPr lang="tr-TR" dirty="0">
                <a:latin typeface="Comic Sans MS" panose="030F0702030302020204" pitchFamily="66" charset="0"/>
              </a:rPr>
              <a:t> 4 hafta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1B67FD-BF9C-D06C-9D86-3D66BC2D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59" y="422686"/>
            <a:ext cx="5342775" cy="5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954698-AAE8-1A63-B852-FE9D33E6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279F14-463F-7367-D01F-3C2E7A702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9AF2BB-41AC-281C-D327-F060336D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9405"/>
            <a:ext cx="7772400" cy="272119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404137E-3C64-08FA-B53F-F35BC3F5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2992"/>
            <a:ext cx="7772400" cy="24245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38200" y="3401122"/>
            <a:ext cx="1113263" cy="223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90600" y="769435"/>
            <a:ext cx="7751956" cy="1137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61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34B11F-1BB1-BB08-7C0A-8148A44B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6FA81D-7C63-141C-F203-2BDF3E40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429000"/>
            <a:ext cx="9037320" cy="3429001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GTV: CT + PET CT</a:t>
            </a:r>
          </a:p>
          <a:p>
            <a:r>
              <a:rPr lang="tr-TR" dirty="0">
                <a:latin typeface="Comic Sans MS" panose="030F0902030302020204" pitchFamily="66" charset="0"/>
              </a:rPr>
              <a:t>PTV: GTV + 2-3 mm</a:t>
            </a:r>
          </a:p>
          <a:p>
            <a:r>
              <a:rPr lang="tr-TR" dirty="0">
                <a:latin typeface="Comic Sans MS" panose="030F0902030302020204" pitchFamily="66" charset="0"/>
              </a:rPr>
              <a:t>PTV </a:t>
            </a:r>
            <a:r>
              <a:rPr lang="tr-TR" dirty="0" err="1">
                <a:latin typeface="Comic Sans MS" panose="030F0902030302020204" pitchFamily="66" charset="0"/>
              </a:rPr>
              <a:t>duedonum</a:t>
            </a:r>
            <a:r>
              <a:rPr lang="tr-TR" dirty="0">
                <a:latin typeface="Comic Sans MS" panose="030F0902030302020204" pitchFamily="66" charset="0"/>
              </a:rPr>
              <a:t> veya </a:t>
            </a:r>
            <a:r>
              <a:rPr lang="tr-TR" dirty="0" err="1">
                <a:latin typeface="Comic Sans MS" panose="030F0902030302020204" pitchFamily="66" charset="0"/>
              </a:rPr>
              <a:t>mide’ye</a:t>
            </a:r>
            <a:r>
              <a:rPr lang="tr-TR" dirty="0">
                <a:latin typeface="Comic Sans MS" panose="030F0902030302020204" pitchFamily="66" charset="0"/>
              </a:rPr>
              <a:t> gelirse, </a:t>
            </a:r>
            <a:r>
              <a:rPr lang="tr-TR" dirty="0" err="1">
                <a:latin typeface="Comic Sans MS" panose="030F0902030302020204" pitchFamily="66" charset="0"/>
              </a:rPr>
              <a:t>modifiye</a:t>
            </a:r>
            <a:r>
              <a:rPr lang="tr-TR" dirty="0">
                <a:latin typeface="Comic Sans MS" panose="030F0902030302020204" pitchFamily="66" charset="0"/>
              </a:rPr>
              <a:t> PTV</a:t>
            </a:r>
          </a:p>
          <a:p>
            <a:r>
              <a:rPr lang="tr-TR" dirty="0">
                <a:latin typeface="Comic Sans MS" panose="030F0902030302020204" pitchFamily="66" charset="0"/>
              </a:rPr>
              <a:t>LN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 1.5 cm’den büyük ve yan etki kriterlerine uyarsa alana alındı</a:t>
            </a:r>
          </a:p>
          <a:p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Cbct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veya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kv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ıle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tedaviye alındı</a:t>
            </a:r>
          </a:p>
          <a:p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Trubeam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(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Varian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)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Ekspiratuar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faz ışınlandı</a:t>
            </a:r>
          </a:p>
          <a:p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33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Gy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 – 5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fr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– 1-2 haftada</a:t>
            </a:r>
          </a:p>
          <a:p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Maks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% 130 doza ( 49.2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Gy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e izin verildi).</a:t>
            </a: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PTV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nin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% 90 dan fazlası dozun % 100 unu aldı. </a:t>
            </a:r>
          </a:p>
          <a:p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Kriterlere uymazsa GTV % 100 25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Gy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 aldı</a:t>
            </a:r>
            <a:endParaRPr lang="tr-TR" dirty="0">
              <a:highlight>
                <a:srgbClr val="FFFF00"/>
              </a:highlight>
              <a:latin typeface="Comic Sans MS" panose="030F09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E8AD66D-CB21-B175-68FB-B2DCB6326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799"/>
            <a:ext cx="9556909" cy="323620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B61A2E9-E6BF-4AF0-335D-9D108E09A6FF}"/>
              </a:ext>
            </a:extLst>
          </p:cNvPr>
          <p:cNvSpPr txBox="1"/>
          <p:nvPr/>
        </p:nvSpPr>
        <p:spPr>
          <a:xfrm>
            <a:off x="4966811" y="2331404"/>
            <a:ext cx="338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Endoskopik </a:t>
            </a:r>
            <a:r>
              <a:rPr lang="tr-TR" dirty="0" err="1"/>
              <a:t>usg</a:t>
            </a:r>
            <a:r>
              <a:rPr lang="tr-TR" dirty="0"/>
              <a:t> </a:t>
            </a:r>
            <a:r>
              <a:rPr lang="tr-TR" dirty="0" err="1"/>
              <a:t>guide</a:t>
            </a:r>
            <a:r>
              <a:rPr lang="tr-TR" dirty="0"/>
              <a:t> </a:t>
            </a:r>
            <a:r>
              <a:rPr lang="tr-TR" dirty="0" err="1"/>
              <a:t>fiducial</a:t>
            </a:r>
            <a:r>
              <a:rPr lang="tr-TR" dirty="0"/>
              <a:t> </a:t>
            </a:r>
            <a:r>
              <a:rPr lang="tr-TR" dirty="0" err="1"/>
              <a:t>gold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049751" y="1027906"/>
            <a:ext cx="6120161" cy="232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3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FC4B19-9EB3-2F96-9564-998C5585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EE37E9-E85A-2750-6F87-0DCDCE03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SBRT sonrası </a:t>
            </a:r>
            <a:r>
              <a:rPr lang="tr-TR" dirty="0" smtClean="0">
                <a:latin typeface="Comic Sans MS" panose="030F0902030302020204" pitchFamily="66" charset="0"/>
              </a:rPr>
              <a:t>1 ay sonra CT </a:t>
            </a:r>
            <a:r>
              <a:rPr lang="tr-TR" dirty="0">
                <a:latin typeface="Comic Sans MS" panose="030F0902030302020204" pitchFamily="66" charset="0"/>
              </a:rPr>
              <a:t>ve 2-4 ay sonra PET ile oldu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4-6 haftada biyokimya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Enterit</a:t>
            </a:r>
            <a:r>
              <a:rPr lang="tr-TR" dirty="0">
                <a:latin typeface="Comic Sans MS" panose="030F0902030302020204" pitchFamily="66" charset="0"/>
              </a:rPr>
              <a:t>, ülser, fistül ve gastrit takip edildi (Gr 2 ve üstü)</a:t>
            </a:r>
          </a:p>
        </p:txBody>
      </p:sp>
    </p:spTree>
    <p:extLst>
      <p:ext uri="{BB962C8B-B14F-4D97-AF65-F5344CB8AC3E}">
        <p14:creationId xmlns:p14="http://schemas.microsoft.com/office/powerpoint/2010/main" val="403589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933CBA-0067-DD5D-71A2-1205B2A8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B8A96E-93F5-6620-3924-F4868C0A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562DDE-57EE-3502-EA76-9860CB75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215034"/>
            <a:ext cx="8032411" cy="6642966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20A11E23-F000-2E64-D54B-1C19022F6A8D}"/>
              </a:ext>
            </a:extLst>
          </p:cNvPr>
          <p:cNvSpPr/>
          <p:nvPr/>
        </p:nvSpPr>
        <p:spPr>
          <a:xfrm>
            <a:off x="2416629" y="4555671"/>
            <a:ext cx="7825581" cy="506186"/>
          </a:xfrm>
          <a:prstGeom prst="frame">
            <a:avLst>
              <a:gd name="adj1" fmla="val 28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Çerçeve 5">
            <a:extLst>
              <a:ext uri="{FF2B5EF4-FFF2-40B4-BE49-F238E27FC236}">
                <a16:creationId xmlns:a16="http://schemas.microsoft.com/office/drawing/2014/main" id="{A9E94C37-84D7-E794-F5AA-699C9C1C7FFA}"/>
              </a:ext>
            </a:extLst>
          </p:cNvPr>
          <p:cNvSpPr/>
          <p:nvPr/>
        </p:nvSpPr>
        <p:spPr>
          <a:xfrm rot="5400000">
            <a:off x="6980806" y="2778920"/>
            <a:ext cx="5148260" cy="854530"/>
          </a:xfrm>
          <a:prstGeom prst="frame">
            <a:avLst>
              <a:gd name="adj1" fmla="val 28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5F9182-8130-971C-EDCC-B467A77F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Yan etki - Etki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7D0DE-FCCF-1711-8863-9FFFFE38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</a:rPr>
              <a:t>Total 49 hasta </a:t>
            </a:r>
            <a:r>
              <a:rPr lang="tr-TR" dirty="0">
                <a:latin typeface="Comic Sans MS" panose="030F0902030302020204" pitchFamily="66" charset="0"/>
              </a:rPr>
              <a:t>% 2 sinde Gr2 akut </a:t>
            </a:r>
            <a:r>
              <a:rPr lang="tr-TR" dirty="0" err="1">
                <a:latin typeface="Comic Sans MS" panose="030F0902030302020204" pitchFamily="66" charset="0"/>
              </a:rPr>
              <a:t>enterit</a:t>
            </a:r>
            <a:r>
              <a:rPr lang="tr-TR" dirty="0">
                <a:latin typeface="Comic Sans MS" panose="030F0902030302020204" pitchFamily="66" charset="0"/>
              </a:rPr>
              <a:t>, gastrit, </a:t>
            </a:r>
            <a:r>
              <a:rPr lang="tr-TR" dirty="0" err="1">
                <a:latin typeface="Comic Sans MS" panose="030F0902030302020204" pitchFamily="66" charset="0"/>
              </a:rPr>
              <a:t>ulser</a:t>
            </a:r>
            <a:r>
              <a:rPr lang="tr-TR" dirty="0">
                <a:latin typeface="Comic Sans MS" panose="030F0902030302020204" pitchFamily="66" charset="0"/>
              </a:rPr>
              <a:t> veya fistül (43. günde </a:t>
            </a:r>
            <a:r>
              <a:rPr lang="tr-TR" dirty="0" err="1">
                <a:latin typeface="Comic Sans MS" panose="030F0902030302020204" pitchFamily="66" charset="0"/>
              </a:rPr>
              <a:t>grad</a:t>
            </a:r>
            <a:r>
              <a:rPr lang="tr-TR" dirty="0">
                <a:latin typeface="Comic Sans MS" panose="030F0902030302020204" pitchFamily="66" charset="0"/>
              </a:rPr>
              <a:t> 4 ülser ancak PPI kullanmayan hasta)</a:t>
            </a:r>
          </a:p>
          <a:p>
            <a:r>
              <a:rPr lang="tr-TR" dirty="0">
                <a:latin typeface="Comic Sans MS" panose="030F0902030302020204" pitchFamily="66" charset="0"/>
              </a:rPr>
              <a:t>Geç yan etki</a:t>
            </a:r>
          </a:p>
          <a:p>
            <a:pPr lvl="1"/>
            <a:r>
              <a:rPr lang="tr-TR" b="1" i="1" u="sng" dirty="0">
                <a:solidFill>
                  <a:srgbClr val="FF0000"/>
                </a:solidFill>
                <a:latin typeface="Comic Sans MS" panose="030F0902030302020204" pitchFamily="66" charset="0"/>
              </a:rPr>
              <a:t>5 hasta – 3ü geç yan etki GIS (1 i kanamadan öldü).</a:t>
            </a:r>
          </a:p>
          <a:p>
            <a:pPr lvl="1"/>
            <a:endParaRPr lang="tr-TR" b="1" i="1" u="sng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% 10 vaka </a:t>
            </a:r>
            <a:r>
              <a:rPr lang="tr-TR" dirty="0" err="1">
                <a:latin typeface="Comic Sans MS" panose="030F0902030302020204" pitchFamily="66" charset="0"/>
              </a:rPr>
              <a:t>rezeke</a:t>
            </a:r>
            <a:r>
              <a:rPr lang="tr-TR" dirty="0">
                <a:latin typeface="Comic Sans MS" panose="030F0902030302020204" pitchFamily="66" charset="0"/>
              </a:rPr>
              <a:t> hale geldi – </a:t>
            </a:r>
            <a:r>
              <a:rPr lang="tr-TR" dirty="0" err="1">
                <a:latin typeface="Comic Sans MS" panose="030F0902030302020204" pitchFamily="66" charset="0"/>
              </a:rPr>
              <a:t>opere</a:t>
            </a:r>
            <a:r>
              <a:rPr lang="tr-TR" dirty="0">
                <a:latin typeface="Comic Sans MS" panose="030F0902030302020204" pitchFamily="66" charset="0"/>
              </a:rPr>
              <a:t> olan 1 ‘inde tam yanıt görüldü</a:t>
            </a:r>
          </a:p>
          <a:p>
            <a:r>
              <a:rPr lang="tr-TR" dirty="0">
                <a:latin typeface="Comic Sans MS" panose="030F0902030302020204" pitchFamily="66" charset="0"/>
              </a:rPr>
              <a:t>% 85 ( 39 vaka ) 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progrese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idi (takip döneminde)</a:t>
            </a:r>
          </a:p>
          <a:p>
            <a:pPr lvl="1"/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22 vaka (% 56)  Uzak metastaz</a:t>
            </a:r>
          </a:p>
          <a:p>
            <a:pPr lvl="1"/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5 vaka ( % 13) lokal</a:t>
            </a:r>
          </a:p>
          <a:p>
            <a:pPr lvl="1"/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6 vaka ( % 15) senkron</a:t>
            </a:r>
          </a:p>
          <a:p>
            <a:pPr lvl="1"/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6 vaka ( % 15) öldü (Sebep?)</a:t>
            </a: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5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FC6B2C-4FEB-8F66-2307-1D7D2028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1960D2-9072-B1E4-458B-F795CF11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</a:rPr>
              <a:t>Fraksiyone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</a:rPr>
              <a:t> SBRT , Tek seans SRS a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</a:rPr>
              <a:t>gore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</a:rPr>
              <a:t> geç yan etki % 50 azaltır.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a/b BED 3 normal doku</a:t>
            </a:r>
          </a:p>
          <a:p>
            <a:endParaRPr lang="tr-TR" u="sng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tr-T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6.6 </a:t>
            </a:r>
            <a:r>
              <a:rPr lang="tr-TR" u="sng" dirty="0" err="1">
                <a:solidFill>
                  <a:srgbClr val="FF0000"/>
                </a:solidFill>
                <a:latin typeface="Comic Sans MS" panose="030F0902030302020204" pitchFamily="66" charset="0"/>
              </a:rPr>
              <a:t>Gy</a:t>
            </a:r>
            <a:r>
              <a:rPr lang="tr-T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 x 5 </a:t>
            </a:r>
            <a:r>
              <a:rPr lang="tr-TR" u="sng" dirty="0" err="1">
                <a:solidFill>
                  <a:srgbClr val="FF0000"/>
                </a:solidFill>
                <a:latin typeface="Comic Sans MS" panose="030F0902030302020204" pitchFamily="66" charset="0"/>
              </a:rPr>
              <a:t>fr</a:t>
            </a:r>
            <a:r>
              <a:rPr lang="tr-T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 BED 3= 105.6 </a:t>
            </a:r>
            <a:r>
              <a:rPr lang="tr-TR" u="sng" dirty="0" err="1">
                <a:solidFill>
                  <a:srgbClr val="FF0000"/>
                </a:solidFill>
                <a:latin typeface="Comic Sans MS" panose="030F0902030302020204" pitchFamily="66" charset="0"/>
              </a:rPr>
              <a:t>Gy</a:t>
            </a:r>
            <a:endParaRPr lang="tr-TR" u="sng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endParaRPr lang="tr-TR" u="sng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tr-T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25 </a:t>
            </a:r>
            <a:r>
              <a:rPr lang="tr-TR" u="sng" dirty="0" err="1">
                <a:solidFill>
                  <a:srgbClr val="FF0000"/>
                </a:solidFill>
                <a:latin typeface="Comic Sans MS" panose="030F0902030302020204" pitchFamily="66" charset="0"/>
              </a:rPr>
              <a:t>Gy</a:t>
            </a:r>
            <a:r>
              <a:rPr lang="tr-T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 x 1 </a:t>
            </a:r>
            <a:r>
              <a:rPr lang="tr-TR" u="sng" dirty="0" err="1">
                <a:solidFill>
                  <a:srgbClr val="FF0000"/>
                </a:solidFill>
                <a:latin typeface="Comic Sans MS" panose="030F0902030302020204" pitchFamily="66" charset="0"/>
              </a:rPr>
              <a:t>fr</a:t>
            </a:r>
            <a:r>
              <a:rPr lang="tr-T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 BED 3= 233.3 </a:t>
            </a:r>
            <a:r>
              <a:rPr lang="tr-TR" u="sng" dirty="0" err="1">
                <a:solidFill>
                  <a:srgbClr val="FF0000"/>
                </a:solidFill>
                <a:latin typeface="Comic Sans MS" panose="030F0902030302020204" pitchFamily="66" charset="0"/>
              </a:rPr>
              <a:t>Gy</a:t>
            </a:r>
            <a:endParaRPr lang="tr-TR" u="sng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9374CB-A88A-1BCB-66C6-9BC13AC1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EDDDEA-DE0A-E77D-71AE-169FEF7A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B2B7FB-92A9-5166-70B5-98726302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31" y="0"/>
            <a:ext cx="9584995" cy="653531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F437C9B-DF37-D180-DE3B-6265E2D99D4E}"/>
              </a:ext>
            </a:extLst>
          </p:cNvPr>
          <p:cNvSpPr txBox="1"/>
          <p:nvPr/>
        </p:nvSpPr>
        <p:spPr>
          <a:xfrm>
            <a:off x="8318500" y="2641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DEC4840-0CA0-2259-487E-5B4D9760E075}"/>
              </a:ext>
            </a:extLst>
          </p:cNvPr>
          <p:cNvSpPr txBox="1"/>
          <p:nvPr/>
        </p:nvSpPr>
        <p:spPr>
          <a:xfrm>
            <a:off x="8305800" y="3289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E0E7A1-44F4-96D4-A390-338A896EFE53}"/>
              </a:ext>
            </a:extLst>
          </p:cNvPr>
          <p:cNvSpPr txBox="1"/>
          <p:nvPr/>
        </p:nvSpPr>
        <p:spPr>
          <a:xfrm>
            <a:off x="8343900" y="57785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1360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82FF77-2DA8-1DF6-744E-4C021F17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0A58DE-4B58-B7CF-283B-FC21C28D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84FA70F-7F93-2FAC-A24F-7BB60DB0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9" y="908847"/>
            <a:ext cx="12019751" cy="3845716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7B1F574B-998C-7B0E-E076-6B8A34491B0B}"/>
              </a:ext>
            </a:extLst>
          </p:cNvPr>
          <p:cNvSpPr/>
          <p:nvPr/>
        </p:nvSpPr>
        <p:spPr>
          <a:xfrm>
            <a:off x="293913" y="3666558"/>
            <a:ext cx="8115301" cy="669471"/>
          </a:xfrm>
          <a:prstGeom prst="frame">
            <a:avLst>
              <a:gd name="adj1" fmla="val 27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Çerçeve 5">
            <a:extLst>
              <a:ext uri="{FF2B5EF4-FFF2-40B4-BE49-F238E27FC236}">
                <a16:creationId xmlns:a16="http://schemas.microsoft.com/office/drawing/2014/main" id="{707D1021-DC36-B03D-8F76-D8BF94E3CCFA}"/>
              </a:ext>
            </a:extLst>
          </p:cNvPr>
          <p:cNvSpPr/>
          <p:nvPr/>
        </p:nvSpPr>
        <p:spPr>
          <a:xfrm>
            <a:off x="440871" y="2710541"/>
            <a:ext cx="7968343" cy="480901"/>
          </a:xfrm>
          <a:prstGeom prst="frame">
            <a:avLst>
              <a:gd name="adj1" fmla="val 27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Çerçeve 6">
            <a:extLst>
              <a:ext uri="{FF2B5EF4-FFF2-40B4-BE49-F238E27FC236}">
                <a16:creationId xmlns:a16="http://schemas.microsoft.com/office/drawing/2014/main" id="{688C6791-9BC9-F59D-F6A9-AF7E9781EF2E}"/>
              </a:ext>
            </a:extLst>
          </p:cNvPr>
          <p:cNvSpPr/>
          <p:nvPr/>
        </p:nvSpPr>
        <p:spPr>
          <a:xfrm>
            <a:off x="593271" y="2275107"/>
            <a:ext cx="7815943" cy="480901"/>
          </a:xfrm>
          <a:prstGeom prst="frame">
            <a:avLst>
              <a:gd name="adj1" fmla="val 27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5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54A387-02AF-FBF6-20CA-4B1F0046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Anatomi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ACA217-9A93-016F-F246-883842FDB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Pankreas </a:t>
            </a:r>
            <a:r>
              <a:rPr lang="tr-TR" dirty="0" err="1">
                <a:latin typeface="Comic Sans MS" panose="030F0902030302020204" pitchFamily="66" charset="0"/>
              </a:rPr>
              <a:t>retroperiton</a:t>
            </a:r>
            <a:r>
              <a:rPr lang="tr-TR" dirty="0">
                <a:latin typeface="Comic Sans MS" panose="030F0902030302020204" pitchFamily="66" charset="0"/>
              </a:rPr>
              <a:t> da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Duedonumdan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smtClean="0">
                <a:latin typeface="Comic Sans MS" panose="030F0902030302020204" pitchFamily="66" charset="0"/>
              </a:rPr>
              <a:t>– </a:t>
            </a:r>
            <a:r>
              <a:rPr lang="tr-TR" dirty="0" err="1" smtClean="0">
                <a:latin typeface="Comic Sans MS" panose="030F0902030302020204" pitchFamily="66" charset="0"/>
              </a:rPr>
              <a:t>splenık</a:t>
            </a:r>
            <a:r>
              <a:rPr lang="tr-TR" dirty="0" smtClean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hılum</a:t>
            </a:r>
            <a:r>
              <a:rPr lang="tr-TR" dirty="0">
                <a:latin typeface="Comic Sans MS" panose="030F0902030302020204" pitchFamily="66" charset="0"/>
              </a:rPr>
              <a:t> a uzanır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Pankreas baş </a:t>
            </a:r>
            <a:r>
              <a:rPr lang="tr-TR" dirty="0" err="1">
                <a:latin typeface="Comic Sans MS" panose="030F0902030302020204" pitchFamily="66" charset="0"/>
              </a:rPr>
              <a:t>bolgesı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duedanal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loop</a:t>
            </a:r>
            <a:r>
              <a:rPr lang="tr-TR" dirty="0">
                <a:latin typeface="Comic Sans MS" panose="030F0902030302020204" pitchFamily="66" charset="0"/>
              </a:rPr>
              <a:t> un içine yerleşir.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Gövde genelde mide arkasına yerleşir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B85A9A-C0B3-749D-541B-D3D57BFA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73050"/>
            <a:ext cx="30607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5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BFDF8A-7EAA-E6B7-4366-527126A9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19E696-C9AA-9775-D088-2848C666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9627"/>
            <a:ext cx="10515600" cy="207733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42BCF5-4FF1-AA05-7063-CF9309D74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3459"/>
            <a:ext cx="7772400" cy="35378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DBDE03-A32D-D15E-8ED3-0317485C9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5186">
            <a:off x="5029200" y="4592194"/>
            <a:ext cx="6324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246AF6-0BF7-1111-C523-4CBC31A6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D787BB-47B2-9D1F-F99A-A49A1B5F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43 hasta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tr-TR" dirty="0">
                <a:latin typeface="Comic Sans MS" panose="030F0902030302020204" pitchFamily="66" charset="0"/>
              </a:rPr>
              <a:t>5cm’den küçük, LN negatif vakalar, </a:t>
            </a:r>
            <a:r>
              <a:rPr lang="tr-TR" dirty="0" err="1">
                <a:latin typeface="Comic Sans MS" panose="030F0902030302020204" pitchFamily="66" charset="0"/>
              </a:rPr>
              <a:t>unrezeke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</a:rPr>
              <a:t>45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</a:rPr>
              <a:t>Gy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</a:rPr>
              <a:t> – 6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</a:rPr>
              <a:t>Fr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</a:rPr>
              <a:t> x 7.5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</a:rPr>
              <a:t>Gy</a:t>
            </a:r>
            <a:endParaRPr lang="tr-TR" dirty="0">
              <a:highlight>
                <a:srgbClr val="FFFF00"/>
              </a:highlight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Abdominal</a:t>
            </a:r>
            <a:r>
              <a:rPr lang="tr-TR" dirty="0">
                <a:latin typeface="Comic Sans MS" panose="030F0902030302020204" pitchFamily="66" charset="0"/>
              </a:rPr>
              <a:t> kompresyon</a:t>
            </a:r>
          </a:p>
          <a:p>
            <a:r>
              <a:rPr lang="tr-TR" dirty="0">
                <a:latin typeface="Comic Sans MS" panose="030F0902030302020204" pitchFamily="66" charset="0"/>
              </a:rPr>
              <a:t>Kontrast – ve + 3 mm kesit</a:t>
            </a:r>
          </a:p>
          <a:p>
            <a:r>
              <a:rPr lang="tr-TR" dirty="0">
                <a:latin typeface="Comic Sans MS" panose="030F0902030302020204" pitchFamily="66" charset="0"/>
              </a:rPr>
              <a:t>GTV= CTV (kontrastlı CT de)</a:t>
            </a:r>
          </a:p>
          <a:p>
            <a:r>
              <a:rPr lang="tr-TR" dirty="0">
                <a:latin typeface="Comic Sans MS" panose="030F0902030302020204" pitchFamily="66" charset="0"/>
              </a:rPr>
              <a:t>45 hastanın 8 inde PET CT ile füzyon (</a:t>
            </a:r>
            <a:r>
              <a:rPr lang="tr-TR" dirty="0" err="1">
                <a:latin typeface="Comic Sans MS" panose="030F0902030302020204" pitchFamily="66" charset="0"/>
              </a:rPr>
              <a:t>deformable</a:t>
            </a:r>
            <a:r>
              <a:rPr lang="tr-TR" dirty="0">
                <a:latin typeface="Comic Sans MS" panose="030F0902030302020204" pitchFamily="66" charset="0"/>
              </a:rPr>
              <a:t>)(CT ye göre fark bulunmadı)</a:t>
            </a:r>
          </a:p>
        </p:txBody>
      </p:sp>
    </p:spTree>
    <p:extLst>
      <p:ext uri="{BB962C8B-B14F-4D97-AF65-F5344CB8AC3E}">
        <p14:creationId xmlns:p14="http://schemas.microsoft.com/office/powerpoint/2010/main" val="249015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E4A902-8248-6A14-E430-01992046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0B7A3C-155C-D0D1-5474-E2886518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1443" cy="4351338"/>
          </a:xfrm>
        </p:spPr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PTV= GTV + 5 mm (</a:t>
            </a:r>
            <a:r>
              <a:rPr lang="tr-TR" dirty="0" err="1">
                <a:latin typeface="Comic Sans MS" panose="030F0902030302020204" pitchFamily="66" charset="0"/>
              </a:rPr>
              <a:t>kraniokaudal</a:t>
            </a:r>
            <a:r>
              <a:rPr lang="tr-TR" dirty="0">
                <a:latin typeface="Comic Sans MS" panose="030F0902030302020204" pitchFamily="66" charset="0"/>
              </a:rPr>
              <a:t> 10mm)</a:t>
            </a:r>
          </a:p>
          <a:p>
            <a:r>
              <a:rPr lang="tr-TR" dirty="0" err="1">
                <a:latin typeface="Comic Sans MS" panose="030F0902030302020204" pitchFamily="66" charset="0"/>
              </a:rPr>
              <a:t>Duedonum</a:t>
            </a:r>
            <a:r>
              <a:rPr lang="tr-TR" dirty="0">
                <a:latin typeface="Comic Sans MS" panose="030F0902030302020204" pitchFamily="66" charset="0"/>
              </a:rPr>
              <a:t>, mide, ince barsak, böbrek, </a:t>
            </a:r>
            <a:r>
              <a:rPr lang="tr-TR" dirty="0" err="1">
                <a:latin typeface="Comic Sans MS" panose="030F0902030302020204" pitchFamily="66" charset="0"/>
              </a:rPr>
              <a:t>kc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spinal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kord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Trubeam</a:t>
            </a:r>
            <a:r>
              <a:rPr lang="tr-TR" dirty="0">
                <a:latin typeface="Comic Sans MS" panose="030F0902030302020204" pitchFamily="66" charset="0"/>
              </a:rPr>
              <a:t>, 6 FFF, </a:t>
            </a:r>
            <a:r>
              <a:rPr lang="tr-TR" dirty="0" err="1">
                <a:latin typeface="Comic Sans MS" panose="030F0902030302020204" pitchFamily="66" charset="0"/>
              </a:rPr>
              <a:t>Rapidarc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7.5Gy x 6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 (</a:t>
            </a:r>
            <a:r>
              <a:rPr lang="tr-TR" dirty="0" err="1">
                <a:latin typeface="Comic Sans MS" panose="030F0902030302020204" pitchFamily="66" charset="0"/>
              </a:rPr>
              <a:t>ard</a:t>
            </a:r>
            <a:r>
              <a:rPr lang="tr-TR" dirty="0">
                <a:latin typeface="Comic Sans MS" panose="030F0902030302020204" pitchFamily="66" charset="0"/>
              </a:rPr>
              <a:t> arda- her gün)</a:t>
            </a:r>
          </a:p>
          <a:p>
            <a:r>
              <a:rPr lang="tr-TR" dirty="0">
                <a:latin typeface="Comic Sans MS" panose="030F0902030302020204" pitchFamily="66" charset="0"/>
              </a:rPr>
              <a:t>BED10= 78.8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BED3= 157.5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Günlük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cbct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ile tedavi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5779D3A-0925-CF07-3C70-76B3AAFD35E1}"/>
              </a:ext>
            </a:extLst>
          </p:cNvPr>
          <p:cNvSpPr txBox="1"/>
          <p:nvPr/>
        </p:nvSpPr>
        <p:spPr>
          <a:xfrm>
            <a:off x="7119257" y="2321004"/>
            <a:ext cx="46699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u="sng" dirty="0" err="1">
                <a:solidFill>
                  <a:srgbClr val="FF0000"/>
                </a:solidFill>
                <a:latin typeface="Comic Sans MS" panose="030F0902030302020204" pitchFamily="66" charset="0"/>
              </a:rPr>
              <a:t>Duedonum</a:t>
            </a:r>
            <a:r>
              <a:rPr lang="tr-TR" sz="2000" u="sng" dirty="0">
                <a:solidFill>
                  <a:srgbClr val="FF0000"/>
                </a:solidFill>
                <a:latin typeface="Comic Sans MS" panose="030F0902030302020204" pitchFamily="66" charset="0"/>
              </a:rPr>
              <a:t> V36</a:t>
            </a:r>
            <a:r>
              <a:rPr lang="tr-TR" sz="2000" u="sng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 1 cm</a:t>
            </a:r>
            <a:r>
              <a:rPr lang="tr-TR" sz="2000" u="sng" baseline="300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3</a:t>
            </a:r>
            <a:r>
              <a:rPr lang="tr-TR" sz="2000" u="sng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ten az</a:t>
            </a:r>
          </a:p>
          <a:p>
            <a:endParaRPr lang="tr-TR" sz="2000" u="sng" dirty="0">
              <a:solidFill>
                <a:srgbClr val="FF0000"/>
              </a:solidFill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tr-TR" sz="2000" u="sng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Mide ve ince barsak</a:t>
            </a:r>
            <a:r>
              <a:rPr lang="tr-TR" sz="2000" u="sng" dirty="0">
                <a:solidFill>
                  <a:srgbClr val="FF0000"/>
                </a:solidFill>
                <a:latin typeface="Comic Sans MS" panose="030F0902030302020204" pitchFamily="66" charset="0"/>
              </a:rPr>
              <a:t>V36</a:t>
            </a:r>
            <a:r>
              <a:rPr lang="tr-TR" sz="2000" u="sng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 3 cm</a:t>
            </a:r>
            <a:r>
              <a:rPr lang="tr-TR" sz="2000" u="sng" baseline="30000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3</a:t>
            </a:r>
            <a:r>
              <a:rPr lang="tr-TR" sz="2000" u="sng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 ten az</a:t>
            </a:r>
          </a:p>
          <a:p>
            <a:endParaRPr lang="tr-TR" sz="2000" dirty="0"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Böbrekler, V 15 </a:t>
            </a:r>
            <a:r>
              <a:rPr lang="tr-TR" sz="2000" dirty="0" err="1">
                <a:latin typeface="Comic Sans MS" panose="030F0902030302020204" pitchFamily="66" charset="0"/>
                <a:sym typeface="Wingdings" pitchFamily="2" charset="2"/>
              </a:rPr>
              <a:t>Gy</a:t>
            </a:r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&lt; % 35</a:t>
            </a:r>
          </a:p>
          <a:p>
            <a:endParaRPr lang="tr-TR" sz="2000" dirty="0"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tr-TR" sz="2000" dirty="0" err="1">
                <a:latin typeface="Comic Sans MS" panose="030F0902030302020204" pitchFamily="66" charset="0"/>
                <a:sym typeface="Wingdings" pitchFamily="2" charset="2"/>
              </a:rPr>
              <a:t>Kc</a:t>
            </a:r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  700 cm</a:t>
            </a:r>
            <a:r>
              <a:rPr lang="tr-TR" sz="2000" baseline="30000" dirty="0">
                <a:latin typeface="Comic Sans MS" panose="030F0902030302020204" pitchFamily="66" charset="0"/>
                <a:sym typeface="Wingdings" pitchFamily="2" charset="2"/>
              </a:rPr>
              <a:t>3</a:t>
            </a:r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 21 </a:t>
            </a:r>
            <a:r>
              <a:rPr lang="tr-TR" sz="2000" dirty="0" err="1">
                <a:latin typeface="Comic Sans MS" panose="030F0902030302020204" pitchFamily="66" charset="0"/>
                <a:sym typeface="Wingdings" pitchFamily="2" charset="2"/>
              </a:rPr>
              <a:t>Gy’den</a:t>
            </a:r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 az</a:t>
            </a:r>
          </a:p>
          <a:p>
            <a:endParaRPr lang="tr-TR" sz="2000" dirty="0"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MS  18 </a:t>
            </a:r>
            <a:r>
              <a:rPr lang="tr-TR" sz="2000" dirty="0" err="1">
                <a:latin typeface="Comic Sans MS" panose="030F0902030302020204" pitchFamily="66" charset="0"/>
                <a:sym typeface="Wingdings" pitchFamily="2" charset="2"/>
              </a:rPr>
              <a:t>Gy</a:t>
            </a:r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 &gt; 1 cm</a:t>
            </a:r>
            <a:r>
              <a:rPr lang="tr-TR" sz="2000" baseline="30000" dirty="0">
                <a:latin typeface="Comic Sans MS" panose="030F0902030302020204" pitchFamily="66" charset="0"/>
                <a:sym typeface="Wingdings" pitchFamily="2" charset="2"/>
              </a:rPr>
              <a:t>3</a:t>
            </a:r>
            <a:r>
              <a:rPr lang="tr-TR" sz="2000" dirty="0">
                <a:latin typeface="Comic Sans MS" panose="030F0902030302020204" pitchFamily="66" charset="0"/>
                <a:sym typeface="Wingdings" pitchFamily="2" charset="2"/>
              </a:rPr>
              <a:t> ten az 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0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48AF3F-81F1-BA92-F5CB-B74818AB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75FA7F-4849-B491-5DEF-2CF14C6CD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ffectLst/>
                <a:latin typeface="Comic Sans MS" panose="030F0902030302020204" pitchFamily="66" charset="0"/>
              </a:rPr>
              <a:t>Medyan 13.5 ay takip ( 6-48 ay)</a:t>
            </a:r>
          </a:p>
          <a:p>
            <a:endParaRPr lang="tr-TR" dirty="0">
              <a:effectLst/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 3 hasta belirgin regresyon 3. ayda cerrahiye </a:t>
            </a:r>
            <a:r>
              <a:rPr lang="tr-TR" dirty="0" smtClean="0">
                <a:latin typeface="Comic Sans MS" panose="030F0902030302020204" pitchFamily="66" charset="0"/>
              </a:rPr>
              <a:t>verildi (Toplam 43 hasta)</a:t>
            </a: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3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9FD5BB-8F90-8EEA-1ECA-DD2A1504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77812D-D8AE-186F-14DB-BF3771C6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C232EF6-CD05-D9FB-D268-C6DED4B4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76250"/>
            <a:ext cx="6553200" cy="59055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609CD1D-13A9-6D53-A648-6F188B659742}"/>
              </a:ext>
            </a:extLst>
          </p:cNvPr>
          <p:cNvSpPr txBox="1"/>
          <p:nvPr/>
        </p:nvSpPr>
        <p:spPr>
          <a:xfrm rot="20005589">
            <a:off x="15390" y="3198168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highlight>
                  <a:srgbClr val="FFFF00"/>
                </a:highlight>
                <a:latin typeface="Comic Sans MS" panose="030F0902030302020204" pitchFamily="66" charset="0"/>
              </a:rPr>
              <a:t>45 </a:t>
            </a:r>
            <a:r>
              <a:rPr lang="tr-TR" sz="2400" dirty="0" err="1">
                <a:highlight>
                  <a:srgbClr val="FFFF00"/>
                </a:highlight>
                <a:latin typeface="Comic Sans MS" panose="030F0902030302020204" pitchFamily="66" charset="0"/>
              </a:rPr>
              <a:t>Gy</a:t>
            </a:r>
            <a:r>
              <a:rPr lang="tr-TR" sz="2400" dirty="0">
                <a:highlight>
                  <a:srgbClr val="FFFF00"/>
                </a:highlight>
                <a:latin typeface="Comic Sans MS" panose="030F0902030302020204" pitchFamily="66" charset="0"/>
              </a:rPr>
              <a:t> – 6 </a:t>
            </a:r>
            <a:r>
              <a:rPr lang="tr-TR" sz="2400" dirty="0" err="1">
                <a:highlight>
                  <a:srgbClr val="FFFF00"/>
                </a:highlight>
                <a:latin typeface="Comic Sans MS" panose="030F0902030302020204" pitchFamily="66" charset="0"/>
              </a:rPr>
              <a:t>Fr</a:t>
            </a:r>
            <a:r>
              <a:rPr lang="tr-TR" sz="2400" dirty="0">
                <a:highlight>
                  <a:srgbClr val="FFFF00"/>
                </a:highlight>
                <a:latin typeface="Comic Sans MS" panose="030F0902030302020204" pitchFamily="66" charset="0"/>
              </a:rPr>
              <a:t> x 7.5 </a:t>
            </a:r>
            <a:r>
              <a:rPr lang="tr-TR" sz="2400" dirty="0" err="1">
                <a:highlight>
                  <a:srgbClr val="FFFF00"/>
                </a:highlight>
                <a:latin typeface="Comic Sans MS" panose="030F0902030302020204" pitchFamily="66" charset="0"/>
              </a:rPr>
              <a:t>Gy</a:t>
            </a:r>
            <a:endParaRPr lang="tr-TR" sz="2400" dirty="0">
              <a:highlight>
                <a:srgbClr val="FFFF00"/>
              </a:highlight>
              <a:latin typeface="Comic Sans MS" panose="030F09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966227" y="2955073"/>
            <a:ext cx="3345365" cy="880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986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759826-3F7E-6CA5-3E48-718A4FC0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FFC3B7-C764-EDD2-01FF-B69DB6C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1 ay sonra FM</a:t>
            </a:r>
          </a:p>
          <a:p>
            <a:r>
              <a:rPr lang="tr-TR" dirty="0">
                <a:latin typeface="Comic Sans MS" panose="030F0902030302020204" pitchFamily="66" charset="0"/>
              </a:rPr>
              <a:t>3 ay sonra  </a:t>
            </a:r>
            <a:r>
              <a:rPr lang="tr-TR" dirty="0" err="1">
                <a:latin typeface="Comic Sans MS" panose="030F0902030302020204" pitchFamily="66" charset="0"/>
              </a:rPr>
              <a:t>ca</a:t>
            </a:r>
            <a:r>
              <a:rPr lang="tr-TR" dirty="0">
                <a:latin typeface="Comic Sans MS" panose="030F0902030302020204" pitchFamily="66" charset="0"/>
              </a:rPr>
              <a:t> 19 9 ve CT kontrol</a:t>
            </a:r>
          </a:p>
          <a:p>
            <a:r>
              <a:rPr lang="tr-TR" dirty="0">
                <a:latin typeface="Comic Sans MS" panose="030F0902030302020204" pitchFamily="66" charset="0"/>
              </a:rPr>
              <a:t>6 ay sonra PET CT </a:t>
            </a:r>
            <a:r>
              <a:rPr lang="tr-TR" dirty="0" err="1">
                <a:latin typeface="Comic Sans MS" panose="030F0902030302020204" pitchFamily="66" charset="0"/>
              </a:rPr>
              <a:t>ıstendı</a:t>
            </a: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2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F21F53-15E4-3455-F0D7-65BB688A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1AC99-D57E-FCBE-A444-BB36C7D7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B2FA84-983A-1A27-B8C7-2F6272F6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681037"/>
            <a:ext cx="6464300" cy="33147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93F7244-FB21-3E1A-04A4-1EDA9B5F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28" y="3583215"/>
            <a:ext cx="6705600" cy="2108200"/>
          </a:xfrm>
          <a:prstGeom prst="rect">
            <a:avLst/>
          </a:prstGeom>
        </p:spPr>
      </p:pic>
      <p:sp>
        <p:nvSpPr>
          <p:cNvPr id="6" name="Çerçeve 5">
            <a:extLst>
              <a:ext uri="{FF2B5EF4-FFF2-40B4-BE49-F238E27FC236}">
                <a16:creationId xmlns:a16="http://schemas.microsoft.com/office/drawing/2014/main" id="{B3D63692-2C10-4BB1-B890-B95A22C48760}"/>
              </a:ext>
            </a:extLst>
          </p:cNvPr>
          <p:cNvSpPr/>
          <p:nvPr/>
        </p:nvSpPr>
        <p:spPr>
          <a:xfrm>
            <a:off x="3396342" y="5421087"/>
            <a:ext cx="5245099" cy="405265"/>
          </a:xfrm>
          <a:prstGeom prst="frame">
            <a:avLst>
              <a:gd name="adj1" fmla="val 27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Çerçeve 6">
            <a:extLst>
              <a:ext uri="{FF2B5EF4-FFF2-40B4-BE49-F238E27FC236}">
                <a16:creationId xmlns:a16="http://schemas.microsoft.com/office/drawing/2014/main" id="{A136703E-CA8C-73CB-50FB-23B6DA9F45F8}"/>
              </a:ext>
            </a:extLst>
          </p:cNvPr>
          <p:cNvSpPr/>
          <p:nvPr/>
        </p:nvSpPr>
        <p:spPr>
          <a:xfrm>
            <a:off x="1149350" y="1825625"/>
            <a:ext cx="6464300" cy="3787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49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06829F-4DAE-F583-91A4-2C912F9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EE283-2A3F-8C64-2F88-1FC7A2FE7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Stanford serisi 25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x 1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smtClean="0">
                <a:latin typeface="Comic Sans MS" panose="030F0902030302020204" pitchFamily="66" charset="0"/>
              </a:rPr>
              <a:t>–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Baltimore serisi 15-30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3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- % 92 lokal kontrol</a:t>
            </a:r>
          </a:p>
          <a:p>
            <a:pPr marL="0" indent="0">
              <a:buNone/>
            </a:pPr>
            <a:r>
              <a:rPr lang="tr-TR" dirty="0">
                <a:latin typeface="Comic Sans MS" panose="030F0902030302020204" pitchFamily="66" charset="0"/>
              </a:rPr>
              <a:t>    % 20-47 </a:t>
            </a:r>
            <a:r>
              <a:rPr lang="tr-TR" dirty="0" err="1">
                <a:latin typeface="Comic Sans MS" panose="030F0902030302020204" pitchFamily="66" charset="0"/>
              </a:rPr>
              <a:t>duedanal</a:t>
            </a:r>
            <a:r>
              <a:rPr lang="tr-TR" dirty="0">
                <a:latin typeface="Comic Sans MS" panose="030F0902030302020204" pitchFamily="66" charset="0"/>
              </a:rPr>
              <a:t> ülser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Stanford serisi 33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 5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tr-TR" dirty="0">
                <a:latin typeface="Comic Sans MS" panose="030F0902030302020204" pitchFamily="66" charset="0"/>
              </a:rPr>
              <a:t>Lokal kontrol % 78 </a:t>
            </a:r>
          </a:p>
          <a:p>
            <a:pPr lvl="1"/>
            <a:r>
              <a:rPr lang="tr-TR" dirty="0">
                <a:latin typeface="Comic Sans MS" panose="030F0902030302020204" pitchFamily="66" charset="0"/>
              </a:rPr>
              <a:t>geç yan etki belirgin düştü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11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D9EE33-5F37-D889-6E7B-D56BF395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87"/>
            <a:ext cx="10515600" cy="1413102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Comic Sans MS" panose="030F0702030302020204" pitchFamily="66" charset="0"/>
              </a:rPr>
              <a:t>SINIRDA REZEKTABL HASTALIKTA NEOADJUVAN SBRT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36B456-20D8-A8C7-9067-CFAB05B63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latin typeface="Comic Sans MS" panose="030F0702030302020204" pitchFamily="66" charset="0"/>
              </a:rPr>
              <a:t>Amaç</a:t>
            </a:r>
            <a:r>
              <a:rPr lang="tr-TR" dirty="0">
                <a:latin typeface="Comic Sans MS" panose="030F0702030302020204" pitchFamily="66" charset="0"/>
              </a:rPr>
              <a:t>: </a:t>
            </a:r>
            <a:r>
              <a:rPr lang="tr-TR" dirty="0" smtClean="0">
                <a:latin typeface="Comic Sans MS" panose="030F0702030302020204" pitchFamily="66" charset="0"/>
              </a:rPr>
              <a:t>Op. </a:t>
            </a:r>
            <a:r>
              <a:rPr lang="tr-TR" dirty="0">
                <a:latin typeface="Comic Sans MS" panose="030F0702030302020204" pitchFamily="66" charset="0"/>
              </a:rPr>
              <a:t>sonrası sınır </a:t>
            </a:r>
            <a:r>
              <a:rPr lang="tr-TR" dirty="0" smtClean="0">
                <a:latin typeface="Comic Sans MS" panose="030F0702030302020204" pitchFamily="66" charset="0"/>
              </a:rPr>
              <a:t>(+)</a:t>
            </a:r>
            <a:r>
              <a:rPr lang="tr-TR" dirty="0" err="1" smtClean="0">
                <a:latin typeface="Comic Sans MS" panose="030F0702030302020204" pitchFamily="66" charset="0"/>
              </a:rPr>
              <a:t>liği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azaltmak.</a:t>
            </a:r>
          </a:p>
          <a:p>
            <a:r>
              <a:rPr lang="tr-TR" dirty="0">
                <a:latin typeface="Comic Sans MS" panose="030F0702030302020204" pitchFamily="66" charset="0"/>
              </a:rPr>
              <a:t>KT sonrası operasyon R</a:t>
            </a:r>
            <a:r>
              <a:rPr lang="tr-TR" baseline="-25000" dirty="0">
                <a:latin typeface="Comic Sans MS" panose="030F0702030302020204" pitchFamily="66" charset="0"/>
              </a:rPr>
              <a:t>0</a:t>
            </a:r>
            <a:r>
              <a:rPr lang="tr-TR" dirty="0">
                <a:latin typeface="Comic Sans MS" panose="030F0702030302020204" pitchFamily="66" charset="0"/>
              </a:rPr>
              <a:t> olsa bile lokal </a:t>
            </a:r>
            <a:r>
              <a:rPr lang="tr-TR" dirty="0" err="1">
                <a:latin typeface="Comic Sans MS" panose="030F0702030302020204" pitchFamily="66" charset="0"/>
              </a:rPr>
              <a:t>nüks</a:t>
            </a:r>
            <a:r>
              <a:rPr lang="tr-TR" dirty="0">
                <a:latin typeface="Comic Sans MS" panose="030F0702030302020204" pitchFamily="66" charset="0"/>
              </a:rPr>
              <a:t> % 13-33 </a:t>
            </a:r>
          </a:p>
          <a:p>
            <a:r>
              <a:rPr lang="tr-TR" dirty="0">
                <a:latin typeface="Comic Sans MS" panose="030F0702030302020204" pitchFamily="66" charset="0"/>
              </a:rPr>
              <a:t>KT + RT </a:t>
            </a:r>
            <a:r>
              <a:rPr lang="tr-TR" dirty="0">
                <a:latin typeface="Comic Sans MS" panose="030F0702030302020204" pitchFamily="66" charset="0"/>
                <a:sym typeface="Wingdings" pitchFamily="2" charset="2"/>
              </a:rPr>
              <a:t> operasyon Lokal </a:t>
            </a:r>
            <a:r>
              <a:rPr lang="tr-TR" dirty="0" err="1">
                <a:latin typeface="Comic Sans MS" panose="030F0702030302020204" pitchFamily="66" charset="0"/>
                <a:sym typeface="Wingdings" pitchFamily="2" charset="2"/>
              </a:rPr>
              <a:t>nüks</a:t>
            </a:r>
            <a:r>
              <a:rPr lang="tr-TR" dirty="0">
                <a:latin typeface="Comic Sans MS" panose="030F0702030302020204" pitchFamily="66" charset="0"/>
                <a:sym typeface="Wingdings" pitchFamily="2" charset="2"/>
              </a:rPr>
              <a:t> % 7-16</a:t>
            </a:r>
          </a:p>
          <a:p>
            <a:r>
              <a:rPr lang="tr-TR" dirty="0" err="1">
                <a:latin typeface="Comic Sans MS" panose="030F0702030302020204" pitchFamily="66" charset="0"/>
                <a:sym typeface="Wingdings" pitchFamily="2" charset="2"/>
              </a:rPr>
              <a:t>Moffit</a:t>
            </a:r>
            <a:r>
              <a:rPr lang="tr-TR" dirty="0">
                <a:latin typeface="Comic Sans MS" panose="030F0702030302020204" pitchFamily="66" charset="0"/>
                <a:sym typeface="Wingdings" pitchFamily="2" charset="2"/>
              </a:rPr>
              <a:t> kanser merkezi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309555-83AB-E240-BC0B-552058777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59" y="3287045"/>
            <a:ext cx="6158275" cy="2723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6981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819806-934A-8212-8668-FA47CB76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80EB8B-AEDE-466C-DB77-D200588DA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D93845-3354-DF9D-E79E-0F7E18F6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16" y="883920"/>
            <a:ext cx="11275985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BC3C89-0DD2-3404-FD02-F643B3F1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A35264-C9BD-78C8-2913-657E3471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554AAC-7BF7-0AA2-8A4F-6605C783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9" y="1193180"/>
            <a:ext cx="12041587" cy="44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14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25304-4CD8-589A-35F9-AF2E9B77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09BC29-83A2-7F54-B2E3-A498EFEC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73 hasta 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 57 sınırda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rezektabıl</a:t>
            </a:r>
            <a:endParaRPr lang="tr-TR" dirty="0"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5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fr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25-35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Gy</a:t>
            </a:r>
            <a:endParaRPr lang="tr-TR" dirty="0"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% 97 R</a:t>
            </a:r>
            <a:r>
              <a:rPr lang="tr-TR" baseline="-25000" dirty="0">
                <a:latin typeface="Comic Sans MS" panose="030F0902030302020204" pitchFamily="66" charset="0"/>
                <a:sym typeface="Wingdings" pitchFamily="2" charset="2"/>
              </a:rPr>
              <a:t>0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rezeke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oldu - % 9 patolojik tam yanıt</a:t>
            </a: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R</a:t>
            </a:r>
            <a:r>
              <a:rPr lang="tr-TR" baseline="-25000" dirty="0">
                <a:latin typeface="Comic Sans MS" panose="030F0902030302020204" pitchFamily="66" charset="0"/>
                <a:sym typeface="Wingdings" pitchFamily="2" charset="2"/>
              </a:rPr>
              <a:t>0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olan medyan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sağkalım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19.3 ay ( olmayanlar 12.3 ay) p=0.03</a:t>
            </a: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Gr 3 ve üstü akut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toksisite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yok</a:t>
            </a: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2015 uzun süreli takip 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medyan </a:t>
            </a:r>
            <a:r>
              <a:rPr lang="tr-TR" dirty="0" err="1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sağkalım</a:t>
            </a:r>
            <a:r>
              <a:rPr lang="tr-TR" dirty="0">
                <a:highlight>
                  <a:srgbClr val="FFFF00"/>
                </a:highlight>
                <a:latin typeface="Comic Sans MS" panose="030F0902030302020204" pitchFamily="66" charset="0"/>
                <a:sym typeface="Wingdings" pitchFamily="2" charset="2"/>
              </a:rPr>
              <a:t> 34 ay !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96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7FEF6-CEF0-4BE2-7839-39BE6C01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4EA0D6-3AA4-E318-7E8F-69237C0EC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DDD81DD-D42E-BB0D-0F32-968360E8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25" y="503488"/>
            <a:ext cx="7780421" cy="58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DD10BA-EA19-E1C5-8AE4-CC759A02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59372C-D7EA-937F-356D-5C1D2A10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6A1E6D-9197-5CF6-2EA7-AABC657F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84" y="569026"/>
            <a:ext cx="8121316" cy="59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6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4C6A05-C756-058C-2205-1CEE52D8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DB76E1-CA27-DD7A-E75B-AFB75630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676FD30-5D29-46F3-4422-0DF2E2C7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94751"/>
            <a:ext cx="7772400" cy="58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8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B1530-D08B-7141-9F4C-67D5A9D4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0A0296-9EC6-80EC-C692-C400D2066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D140DD-3645-8693-2313-1660D75B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32545"/>
            <a:ext cx="6102350" cy="616033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57D78B9-0B1E-733E-91C4-322A0E7B2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9" t="2194" r="35963" b="44045"/>
          <a:stretch/>
        </p:blipFill>
        <p:spPr>
          <a:xfrm>
            <a:off x="6498590" y="896778"/>
            <a:ext cx="5569867" cy="5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7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CDF1C6-986A-2242-81E7-CD96ACDF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Simulasyon</a:t>
            </a:r>
            <a:r>
              <a:rPr lang="tr-TR" dirty="0">
                <a:latin typeface="Comic Sans MS" panose="030F0902030302020204" pitchFamily="66" charset="0"/>
              </a:rPr>
              <a:t> - ASTRO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50A20E-A7A5-3C41-6B2F-33862914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1686" cy="4351338"/>
          </a:xfrm>
        </p:spPr>
        <p:txBody>
          <a:bodyPr>
            <a:normAutofit fontScale="92500"/>
          </a:bodyPr>
          <a:lstStyle/>
          <a:p>
            <a:r>
              <a:rPr lang="tr-TR" dirty="0" err="1">
                <a:latin typeface="Comic Sans MS" panose="030F0902030302020204" pitchFamily="66" charset="0"/>
              </a:rPr>
              <a:t>Fiducial</a:t>
            </a:r>
            <a:r>
              <a:rPr lang="tr-TR" dirty="0">
                <a:latin typeface="Comic Sans MS" panose="030F0902030302020204" pitchFamily="66" charset="0"/>
              </a:rPr>
              <a:t> 3 ve üstü (5)</a:t>
            </a:r>
          </a:p>
          <a:p>
            <a:r>
              <a:rPr lang="tr-TR" dirty="0" err="1">
                <a:latin typeface="Comic Sans MS" panose="030F0902030302020204" pitchFamily="66" charset="0"/>
              </a:rPr>
              <a:t>Stent</a:t>
            </a:r>
            <a:r>
              <a:rPr lang="tr-TR" dirty="0">
                <a:latin typeface="Comic Sans MS" panose="030F0902030302020204" pitchFamily="66" charset="0"/>
              </a:rPr>
              <a:t>? Daha az güvenilir</a:t>
            </a:r>
          </a:p>
          <a:p>
            <a:r>
              <a:rPr lang="tr-TR" dirty="0">
                <a:latin typeface="Comic Sans MS" panose="030F0902030302020204" pitchFamily="66" charset="0"/>
              </a:rPr>
              <a:t>CT 2-3 mm kalınlık _ IV ve oral kontrast-MR füzyon</a:t>
            </a:r>
          </a:p>
          <a:p>
            <a:r>
              <a:rPr lang="tr-TR" dirty="0">
                <a:latin typeface="Comic Sans MS" panose="030F0902030302020204" pitchFamily="66" charset="0"/>
              </a:rPr>
              <a:t>2 saatten uzun açlık</a:t>
            </a:r>
          </a:p>
          <a:p>
            <a:r>
              <a:rPr lang="tr-TR" dirty="0" err="1">
                <a:latin typeface="Comic Sans MS" panose="030F0902030302020204" pitchFamily="66" charset="0"/>
              </a:rPr>
              <a:t>Simulasyon</a:t>
            </a:r>
            <a:r>
              <a:rPr lang="tr-TR" dirty="0">
                <a:latin typeface="Comic Sans MS" panose="030F0902030302020204" pitchFamily="66" charset="0"/>
              </a:rPr>
              <a:t> ve tedavi de oral almamalı, ancak tedavide simülasyon kadar  oral sıvı alabilir.</a:t>
            </a:r>
          </a:p>
          <a:p>
            <a:r>
              <a:rPr lang="tr-TR" dirty="0">
                <a:latin typeface="Comic Sans MS" panose="030F0902030302020204" pitchFamily="66" charset="0"/>
              </a:rPr>
              <a:t>Hareket düzenleme:</a:t>
            </a:r>
          </a:p>
          <a:p>
            <a:pPr lvl="1"/>
            <a:r>
              <a:rPr lang="tr-TR" dirty="0">
                <a:latin typeface="Comic Sans MS" panose="030F0902030302020204" pitchFamily="66" charset="0"/>
              </a:rPr>
              <a:t>ITV</a:t>
            </a:r>
          </a:p>
          <a:p>
            <a:pPr lvl="1"/>
            <a:r>
              <a:rPr lang="tr-TR" dirty="0">
                <a:latin typeface="Comic Sans MS" panose="030F0902030302020204" pitchFamily="66" charset="0"/>
              </a:rPr>
              <a:t>4D CT (solunum takip, </a:t>
            </a:r>
            <a:r>
              <a:rPr lang="tr-TR" dirty="0" err="1">
                <a:latin typeface="Comic Sans MS" panose="030F0902030302020204" pitchFamily="66" charset="0"/>
              </a:rPr>
              <a:t>breath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hold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abdominal</a:t>
            </a:r>
            <a:r>
              <a:rPr lang="tr-TR" dirty="0">
                <a:latin typeface="Comic Sans MS" panose="030F0902030302020204" pitchFamily="66" charset="0"/>
              </a:rPr>
              <a:t> bası)</a:t>
            </a:r>
            <a:r>
              <a:rPr lang="tr-TR" dirty="0"/>
              <a:t> </a:t>
            </a:r>
            <a:r>
              <a:rPr lang="tr-TR" dirty="0">
                <a:latin typeface="Comic Sans MS" panose="030F0702030302020204" pitchFamily="66" charset="0"/>
              </a:rPr>
              <a:t>-</a:t>
            </a:r>
            <a:r>
              <a:rPr lang="tr-TR" dirty="0" err="1">
                <a:latin typeface="Comic Sans MS" panose="030F0702030302020204" pitchFamily="66" charset="0"/>
              </a:rPr>
              <a:t>deep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expiratory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breath-hold</a:t>
            </a:r>
            <a:r>
              <a:rPr lang="tr-TR" dirty="0">
                <a:latin typeface="Comic Sans MS" panose="030F0702030302020204" pitchFamily="66" charset="0"/>
              </a:rPr>
              <a:t> (DEBH) -</a:t>
            </a:r>
            <a:r>
              <a:rPr lang="tr-TR" dirty="0" err="1">
                <a:latin typeface="Comic Sans MS" panose="030F0702030302020204" pitchFamily="66" charset="0"/>
              </a:rPr>
              <a:t>Preferred</a:t>
            </a:r>
            <a:r>
              <a:rPr lang="tr-TR" dirty="0">
                <a:latin typeface="Comic Sans MS" panose="030F0702030302020204" pitchFamily="66" charset="0"/>
              </a:rPr>
              <a:t> ( </a:t>
            </a:r>
            <a:r>
              <a:rPr lang="tr-TR" dirty="0" err="1">
                <a:latin typeface="Comic Sans MS" panose="030F0702030302020204" pitchFamily="66" charset="0"/>
              </a:rPr>
              <a:t>End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expiratory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scans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more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reproducible</a:t>
            </a:r>
            <a:r>
              <a:rPr lang="tr-TR" dirty="0">
                <a:latin typeface="Comic Sans MS" panose="030F0702030302020204" pitchFamily="66" charset="0"/>
              </a:rPr>
              <a:t> )</a:t>
            </a:r>
          </a:p>
          <a:p>
            <a:pPr lvl="1"/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A9B3FE8-5ADC-46D6-8E5D-8431E9FC8367}"/>
              </a:ext>
            </a:extLst>
          </p:cNvPr>
          <p:cNvSpPr txBox="1"/>
          <p:nvPr/>
        </p:nvSpPr>
        <p:spPr>
          <a:xfrm rot="21187788">
            <a:off x="6300634" y="1072416"/>
            <a:ext cx="5537839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dirty="0" err="1"/>
              <a:t>Fiducial</a:t>
            </a:r>
            <a:r>
              <a:rPr lang="tr-TR" sz="2800" dirty="0"/>
              <a:t> &gt; </a:t>
            </a:r>
            <a:r>
              <a:rPr lang="tr-TR" sz="2800" dirty="0" err="1"/>
              <a:t>Stent</a:t>
            </a:r>
            <a:r>
              <a:rPr lang="tr-TR" sz="2800" dirty="0"/>
              <a:t> &gt; </a:t>
            </a:r>
            <a:r>
              <a:rPr lang="tr-TR" sz="2800" dirty="0" err="1"/>
              <a:t>Bony</a:t>
            </a:r>
            <a:r>
              <a:rPr lang="tr-TR" sz="2800" dirty="0"/>
              <a:t> </a:t>
            </a:r>
            <a:r>
              <a:rPr lang="tr-TR" sz="2800" dirty="0" err="1"/>
              <a:t>landmark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75126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7CC16-142B-986A-2071-DDED6947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350048-DA7F-C2DD-47CA-9C7667B1E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8E18327-A7DE-025F-6D97-D894DBC3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22" y="2926080"/>
            <a:ext cx="5259918" cy="37346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BDE9044-86AC-3B5D-8DF4-623A5E24D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7300"/>
            <a:ext cx="6524377" cy="44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4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3DFF4E-71D3-EC58-D539-202EE35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E21BD6-0810-DA05-6EBB-A44ED41A6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4E9BBC1-A3A9-944A-0191-A4FBF898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3269367"/>
            <a:ext cx="4815840" cy="341931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51BC61A-1A97-CB1B-0017-98D568B9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69315"/>
            <a:ext cx="7772400" cy="43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61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9EC2C0-1152-47F4-9BEF-19B936A8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0E8874-08D7-5258-ED31-483BB766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93AF4A-75EE-4CFD-ECFD-4C92D223D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275"/>
            <a:ext cx="7772400" cy="66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9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AAC9F7-DA23-B545-C510-CE019555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7DC0A0-C596-6D34-FE8E-3DE25E6C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3 D CT (kontrastlı) ardında 4D CT (kontrast olmadan) </a:t>
            </a:r>
            <a:r>
              <a:rPr lang="tr-TR" dirty="0" err="1">
                <a:latin typeface="Comic Sans MS" panose="030F0902030302020204" pitchFamily="66" charset="0"/>
              </a:rPr>
              <a:t>ard</a:t>
            </a:r>
            <a:r>
              <a:rPr lang="tr-TR" dirty="0">
                <a:latin typeface="Comic Sans MS" panose="030F0902030302020204" pitchFamily="66" charset="0"/>
              </a:rPr>
              <a:t> arda yapılabilir.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 err="1">
                <a:latin typeface="Comic Sans MS" panose="030F0902030302020204" pitchFamily="66" charset="0"/>
              </a:rPr>
              <a:t>Rijid</a:t>
            </a:r>
            <a:r>
              <a:rPr lang="tr-TR" dirty="0">
                <a:latin typeface="Comic Sans MS" panose="030F0902030302020204" pitchFamily="66" charset="0"/>
              </a:rPr>
              <a:t> füzyon yapılabilir.</a:t>
            </a:r>
          </a:p>
        </p:txBody>
      </p:sp>
    </p:spTree>
    <p:extLst>
      <p:ext uri="{BB962C8B-B14F-4D97-AF65-F5344CB8AC3E}">
        <p14:creationId xmlns:p14="http://schemas.microsoft.com/office/powerpoint/2010/main" val="4573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A11A3E-514E-096E-3488-4FCA21D5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DA8934-C6CA-6ECC-1F8D-5D9C676D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Pankreas kanseri oldukça agresif ve öldürücü bir kanserdir ve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sağkalım</a:t>
            </a:r>
            <a:r>
              <a:rPr lang="tr-TR" dirty="0">
                <a:effectLst/>
                <a:latin typeface="Comic Sans MS" panose="030F0902030302020204" pitchFamily="66" charset="0"/>
              </a:rPr>
              <a:t> oranları oldukça düşüktür. </a:t>
            </a:r>
          </a:p>
          <a:p>
            <a:pPr marL="0" indent="0" algn="just">
              <a:buNone/>
            </a:pPr>
            <a:endParaRPr lang="tr-TR" dirty="0">
              <a:effectLst/>
              <a:latin typeface="Comic Sans MS" panose="030F0902030302020204" pitchFamily="66" charset="0"/>
            </a:endParaRPr>
          </a:p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Her ne kadar pankreas kanserinde en sık ölüm nedeni sistemik</a:t>
            </a:r>
          </a:p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hastalık olsa da, son zamanlarda yeni geliştirilen ve kullanılmaya başlanan daha etkin sistemik tedaviler sayesinde</a:t>
            </a:r>
          </a:p>
          <a:p>
            <a:pPr marL="0" indent="0" algn="just">
              <a:buNone/>
            </a:pPr>
            <a:r>
              <a:rPr lang="tr-TR" dirty="0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lokal </a:t>
            </a:r>
            <a:r>
              <a:rPr lang="tr-TR" dirty="0" err="1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nüksler</a:t>
            </a:r>
            <a:r>
              <a:rPr lang="tr-TR" dirty="0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 de sıklıkla </a:t>
            </a:r>
            <a:r>
              <a:rPr lang="tr-TR" dirty="0">
                <a:effectLst/>
                <a:latin typeface="Comic Sans MS" panose="030F0902030302020204" pitchFamily="66" charset="0"/>
              </a:rPr>
              <a:t>görülmektedir.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2686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F1F9DC-F470-C145-D521-70043A9C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Füzyon MR seçenekleri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49E504-2609-C1A5-0446-98BC5FE3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1.5 – 3 </a:t>
            </a:r>
            <a:r>
              <a:rPr lang="tr-TR" dirty="0" err="1">
                <a:latin typeface="Comic Sans MS" panose="030F0902030302020204" pitchFamily="66" charset="0"/>
              </a:rPr>
              <a:t>Tesla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3 mm kalınlık</a:t>
            </a:r>
          </a:p>
          <a:p>
            <a:r>
              <a:rPr lang="tr-TR" dirty="0">
                <a:latin typeface="Comic Sans MS" panose="030F0902030302020204" pitchFamily="66" charset="0"/>
              </a:rPr>
              <a:t>Planlama CT ile aynı gün (Benzer organ dolulukları)</a:t>
            </a:r>
          </a:p>
          <a:p>
            <a:r>
              <a:rPr lang="tr-TR" dirty="0">
                <a:latin typeface="Comic Sans MS" panose="030F0902030302020204" pitchFamily="66" charset="0"/>
              </a:rPr>
              <a:t>GTV 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 T1 imaj kontrast </a:t>
            </a:r>
            <a:r>
              <a:rPr lang="tr-TR" dirty="0" smtClean="0">
                <a:latin typeface="Comic Sans MS" panose="030F0902030302020204" pitchFamily="66" charset="0"/>
                <a:sym typeface="Wingdings" pitchFamily="2" charset="2"/>
              </a:rPr>
              <a:t>(+) 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ve </a:t>
            </a:r>
            <a:r>
              <a:rPr lang="tr-TR" dirty="0" smtClean="0">
                <a:latin typeface="Comic Sans MS" panose="030F0902030302020204" pitchFamily="66" charset="0"/>
                <a:sym typeface="Wingdings" pitchFamily="2" charset="2"/>
              </a:rPr>
              <a:t>(–)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konturlanır</a:t>
            </a:r>
            <a:endParaRPr lang="tr-TR" dirty="0">
              <a:latin typeface="Comic Sans MS" panose="030F0902030302020204" pitchFamily="66" charset="0"/>
              <a:sym typeface="Wingdings" pitchFamily="2" charset="2"/>
            </a:endParaRP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Mide,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duedonum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,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jejenum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önemlidir</a:t>
            </a: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Mide ve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duedonum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tüm kontur çiz</a:t>
            </a:r>
          </a:p>
          <a:p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İnce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barsaklar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ptv</a:t>
            </a:r>
            <a:r>
              <a:rPr lang="tr-TR" dirty="0">
                <a:latin typeface="Comic Sans MS" panose="030F0902030302020204" pitchFamily="66" charset="0"/>
                <a:sym typeface="Wingdings" pitchFamily="2" charset="2"/>
              </a:rPr>
              <a:t> seviyeleri boyunca </a:t>
            </a:r>
            <a:r>
              <a:rPr lang="tr-TR" dirty="0" err="1">
                <a:latin typeface="Comic Sans MS" panose="030F0902030302020204" pitchFamily="66" charset="0"/>
                <a:sym typeface="Wingdings" pitchFamily="2" charset="2"/>
              </a:rPr>
              <a:t>konturlanabilir</a:t>
            </a: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87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AA6EFD-1CAC-66D2-022A-29A01533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BB88FB-329C-AEB8-18DB-CE56DFF85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2303FA5-2C23-ED07-C9AD-97AD5199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819150"/>
            <a:ext cx="63373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317862-65D6-F5ED-28A6-B903796D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3E5041-D5B0-4E01-37E0-4DBDCBEB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B34120F-CD61-9D41-23FA-812FC1CC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72" y="365125"/>
            <a:ext cx="11384188" cy="597815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FB6493B7-B696-BC17-B04E-24B9FC5A54B4}"/>
              </a:ext>
            </a:extLst>
          </p:cNvPr>
          <p:cNvCxnSpPr/>
          <p:nvPr/>
        </p:nvCxnSpPr>
        <p:spPr>
          <a:xfrm>
            <a:off x="517585" y="2329132"/>
            <a:ext cx="1083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53A3B0C4-3587-752F-D6B6-C0156FF8073E}"/>
              </a:ext>
            </a:extLst>
          </p:cNvPr>
          <p:cNvCxnSpPr/>
          <p:nvPr/>
        </p:nvCxnSpPr>
        <p:spPr>
          <a:xfrm>
            <a:off x="497455" y="1411858"/>
            <a:ext cx="1083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BB0650B-18B5-5B6D-72C8-37E07AADE317}"/>
              </a:ext>
            </a:extLst>
          </p:cNvPr>
          <p:cNvCxnSpPr/>
          <p:nvPr/>
        </p:nvCxnSpPr>
        <p:spPr>
          <a:xfrm>
            <a:off x="563590" y="3082508"/>
            <a:ext cx="1083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09F57AA3-E185-A0A7-B1EF-62B65728EF6F}"/>
              </a:ext>
            </a:extLst>
          </p:cNvPr>
          <p:cNvCxnSpPr/>
          <p:nvPr/>
        </p:nvCxnSpPr>
        <p:spPr>
          <a:xfrm>
            <a:off x="577966" y="3579967"/>
            <a:ext cx="1083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32F0E7B-83C9-EAA5-E742-C24FB687FFED}"/>
              </a:ext>
            </a:extLst>
          </p:cNvPr>
          <p:cNvCxnSpPr/>
          <p:nvPr/>
        </p:nvCxnSpPr>
        <p:spPr>
          <a:xfrm>
            <a:off x="540583" y="3956656"/>
            <a:ext cx="1083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7D3F0BB6-50BF-6BF5-421F-568E389F4766}"/>
              </a:ext>
            </a:extLst>
          </p:cNvPr>
          <p:cNvCxnSpPr/>
          <p:nvPr/>
        </p:nvCxnSpPr>
        <p:spPr>
          <a:xfrm>
            <a:off x="520453" y="4505873"/>
            <a:ext cx="1083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AF1CDF0A-76E5-243B-2D01-4B5563EFFEC7}"/>
              </a:ext>
            </a:extLst>
          </p:cNvPr>
          <p:cNvCxnSpPr/>
          <p:nvPr/>
        </p:nvCxnSpPr>
        <p:spPr>
          <a:xfrm>
            <a:off x="465817" y="4727284"/>
            <a:ext cx="10836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10292576" y="970156"/>
            <a:ext cx="289931" cy="345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10277711" y="1858537"/>
            <a:ext cx="289931" cy="345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10273995" y="2557342"/>
            <a:ext cx="289931" cy="345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8BAE4-6199-D1C0-403A-E003E303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597C03-BE98-EF26-0CED-90E23673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2B2FA2-2F26-3AAF-0C4C-32C3FCC99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7" y="198585"/>
            <a:ext cx="12034665" cy="64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5C19FD-891E-FB35-2C44-DB276A05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Doz SBRT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3971FF-9D58-795B-3EC2-2A8747DE1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Toplam 30 - 45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( 3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tr-TR" dirty="0">
                <a:latin typeface="Comic Sans MS" panose="030F0902030302020204" pitchFamily="66" charset="0"/>
              </a:rPr>
              <a:t>	      </a:t>
            </a:r>
            <a:r>
              <a:rPr lang="tr-TR" dirty="0" smtClean="0">
                <a:latin typeface="Comic Sans MS" panose="030F0902030302020204" pitchFamily="66" charset="0"/>
              </a:rPr>
              <a:t>25 - 50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( 5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)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Barsak veya mide </a:t>
            </a:r>
            <a:r>
              <a:rPr lang="tr-TR" dirty="0" err="1">
                <a:latin typeface="Comic Sans MS" panose="030F0902030302020204" pitchFamily="66" charset="0"/>
              </a:rPr>
              <a:t>invazyon</a:t>
            </a:r>
            <a:r>
              <a:rPr lang="tr-TR" dirty="0">
                <a:latin typeface="Comic Sans MS" panose="030F0902030302020204" pitchFamily="66" charset="0"/>
              </a:rPr>
              <a:t> varsa SBRT önerilmez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Amaç: </a:t>
            </a:r>
            <a:r>
              <a:rPr lang="tr-TR" dirty="0" err="1">
                <a:latin typeface="Comic Sans MS" panose="030F0902030302020204" pitchFamily="66" charset="0"/>
              </a:rPr>
              <a:t>Duedonum</a:t>
            </a:r>
            <a:r>
              <a:rPr lang="tr-TR" dirty="0">
                <a:latin typeface="Comic Sans MS" panose="030F0902030302020204" pitchFamily="66" charset="0"/>
              </a:rPr>
              <a:t> ve mide de doz sınırlayarak </a:t>
            </a:r>
            <a:r>
              <a:rPr lang="tr-TR" dirty="0" err="1">
                <a:latin typeface="Comic Sans MS" panose="030F0902030302020204" pitchFamily="66" charset="0"/>
              </a:rPr>
              <a:t>toksisite</a:t>
            </a:r>
            <a:r>
              <a:rPr lang="tr-TR" dirty="0">
                <a:latin typeface="Comic Sans MS" panose="030F0902030302020204" pitchFamily="66" charset="0"/>
              </a:rPr>
              <a:t> engellemek olmalıdır.</a:t>
            </a:r>
          </a:p>
        </p:txBody>
      </p:sp>
    </p:spTree>
    <p:extLst>
      <p:ext uri="{BB962C8B-B14F-4D97-AF65-F5344CB8AC3E}">
        <p14:creationId xmlns:p14="http://schemas.microsoft.com/office/powerpoint/2010/main" val="13676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F95568-7814-3C90-988A-DE348EB4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E17C03-1BD7-AC88-13D7-71723593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F33877-F42B-E65D-1AF5-0E764767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747"/>
            <a:ext cx="9921240" cy="62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9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67" y="486887"/>
            <a:ext cx="8152411" cy="6107919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8778C83E-0D94-524D-CA6A-D117A8F04F17}"/>
              </a:ext>
            </a:extLst>
          </p:cNvPr>
          <p:cNvSpPr/>
          <p:nvPr/>
        </p:nvSpPr>
        <p:spPr>
          <a:xfrm>
            <a:off x="1765667" y="4154905"/>
            <a:ext cx="4763470" cy="1812758"/>
          </a:xfrm>
          <a:prstGeom prst="frame">
            <a:avLst>
              <a:gd name="adj1" fmla="val 45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3769112" y="4538546"/>
            <a:ext cx="1739590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92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7" y="1809524"/>
            <a:ext cx="9069066" cy="3238952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14BFFA61-723A-EA00-3EFA-0F2D0CAF0497}"/>
              </a:ext>
            </a:extLst>
          </p:cNvPr>
          <p:cNvSpPr/>
          <p:nvPr/>
        </p:nvSpPr>
        <p:spPr>
          <a:xfrm>
            <a:off x="1958172" y="3429000"/>
            <a:ext cx="4763470" cy="1812758"/>
          </a:xfrm>
          <a:prstGeom prst="frame">
            <a:avLst>
              <a:gd name="adj1" fmla="val 45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4036742" y="3891777"/>
            <a:ext cx="2453268" cy="1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43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53" y="2452550"/>
            <a:ext cx="9842122" cy="2190701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80ABB406-5D3B-AA78-48E4-C37C05CF4E8E}"/>
              </a:ext>
            </a:extLst>
          </p:cNvPr>
          <p:cNvSpPr/>
          <p:nvPr/>
        </p:nvSpPr>
        <p:spPr>
          <a:xfrm>
            <a:off x="838200" y="2317612"/>
            <a:ext cx="5113422" cy="2543145"/>
          </a:xfrm>
          <a:prstGeom prst="frame">
            <a:avLst>
              <a:gd name="adj1" fmla="val 45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3111190" y="2843560"/>
            <a:ext cx="214103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39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41" y="1595181"/>
            <a:ext cx="9088118" cy="3667637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F8166EEC-92E7-3D42-C973-E033D3EC12A1}"/>
              </a:ext>
            </a:extLst>
          </p:cNvPr>
          <p:cNvSpPr/>
          <p:nvPr/>
        </p:nvSpPr>
        <p:spPr>
          <a:xfrm>
            <a:off x="1411704" y="2646062"/>
            <a:ext cx="5566611" cy="2751693"/>
          </a:xfrm>
          <a:prstGeom prst="frame">
            <a:avLst>
              <a:gd name="adj1" fmla="val 45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3958679" y="3501483"/>
            <a:ext cx="1739590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16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EB8F84-C893-2AAF-51E6-E3927A7B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FEA47F-7E46-3A4E-9F71-D537DF01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-Günümüz de RT, hem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preoperatif</a:t>
            </a:r>
            <a:r>
              <a:rPr lang="tr-TR" dirty="0">
                <a:effectLst/>
                <a:latin typeface="Comic Sans MS" panose="030F0902030302020204" pitchFamily="66" charset="0"/>
              </a:rPr>
              <a:t> hem de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küratif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>
                <a:effectLst/>
                <a:latin typeface="Comic Sans MS" panose="030F0902030302020204" pitchFamily="66" charset="0"/>
              </a:rPr>
              <a:t>olarak uygulanmaktadır. </a:t>
            </a:r>
          </a:p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-Pankreas </a:t>
            </a:r>
            <a:r>
              <a:rPr lang="tr-TR" dirty="0" err="1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radyorezistan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>
                <a:effectLst/>
                <a:latin typeface="Comic Sans MS" panose="030F0902030302020204" pitchFamily="66" charset="0"/>
              </a:rPr>
              <a:t>bir organ olarak tanımlanmıştır.</a:t>
            </a:r>
          </a:p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-BED 70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Gy</a:t>
            </a:r>
            <a:r>
              <a:rPr lang="tr-TR" dirty="0">
                <a:effectLst/>
                <a:latin typeface="Comic Sans MS" panose="030F0902030302020204" pitchFamily="66" charset="0"/>
              </a:rPr>
              <a:t> ve üzerinde olacak şekilde uygulanan tedavilerde </a:t>
            </a:r>
            <a:r>
              <a:rPr lang="tr-TR" dirty="0" err="1">
                <a:effectLst/>
                <a:latin typeface="Comic Sans MS" panose="030F0902030302020204" pitchFamily="66" charset="0"/>
              </a:rPr>
              <a:t>sağkalım</a:t>
            </a:r>
            <a:r>
              <a:rPr lang="tr-TR" dirty="0">
                <a:effectLst/>
                <a:latin typeface="Comic Sans MS" panose="030F0902030302020204" pitchFamily="66" charset="0"/>
              </a:rPr>
              <a:t> avantajı gösterilmiştir. </a:t>
            </a:r>
          </a:p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-Pankreas kanserinde yüksek dozlarda etkin tedavileri uygulayabilmek hayli zorluklar içeren bir durumdur</a:t>
            </a:r>
          </a:p>
          <a:p>
            <a:pPr marL="0" indent="0" algn="just">
              <a:buNone/>
            </a:pPr>
            <a:r>
              <a:rPr lang="tr-TR" dirty="0">
                <a:effectLst/>
                <a:latin typeface="Comic Sans MS" panose="030F0902030302020204" pitchFamily="66" charset="0"/>
              </a:rPr>
              <a:t>-Pankreasa komşu radyasyona hassas olan </a:t>
            </a:r>
            <a:r>
              <a:rPr lang="tr-TR" dirty="0" err="1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duodenum</a:t>
            </a:r>
            <a:r>
              <a:rPr lang="tr-TR" dirty="0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, mide ve ince bağırsak </a:t>
            </a:r>
            <a:r>
              <a:rPr lang="tr-TR" dirty="0">
                <a:effectLst/>
                <a:latin typeface="Comic Sans MS" panose="030F0902030302020204" pitchFamily="66" charset="0"/>
              </a:rPr>
              <a:t>gibi organlarla çevrilidir.</a:t>
            </a:r>
          </a:p>
          <a:p>
            <a:pPr marL="0" indent="0" algn="just">
              <a:buNone/>
            </a:pPr>
            <a:r>
              <a:rPr lang="tr-TR" dirty="0">
                <a:latin typeface="Comic Sans MS" panose="030F0902030302020204" pitchFamily="66" charset="0"/>
              </a:rPr>
              <a:t>-Üst</a:t>
            </a:r>
            <a:r>
              <a:rPr lang="tr-TR" dirty="0">
                <a:effectLst/>
                <a:latin typeface="Comic Sans MS" panose="030F0902030302020204" pitchFamily="66" charset="0"/>
              </a:rPr>
              <a:t> abdomende yerleşmiş olması nedeni ile </a:t>
            </a:r>
            <a:r>
              <a:rPr lang="tr-TR" dirty="0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solunumla hareket söz </a:t>
            </a:r>
            <a:r>
              <a:rPr lang="tr-TR" dirty="0">
                <a:effectLst/>
                <a:latin typeface="Comic Sans MS" panose="030F0902030302020204" pitchFamily="66" charset="0"/>
              </a:rPr>
              <a:t>konusudur.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36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99548"/>
            <a:ext cx="9078592" cy="6658904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F2E69419-CA64-2987-B72C-4CA5C3953016}"/>
              </a:ext>
            </a:extLst>
          </p:cNvPr>
          <p:cNvSpPr/>
          <p:nvPr/>
        </p:nvSpPr>
        <p:spPr>
          <a:xfrm>
            <a:off x="1925052" y="885855"/>
            <a:ext cx="4811028" cy="3589891"/>
          </a:xfrm>
          <a:prstGeom prst="frame">
            <a:avLst>
              <a:gd name="adj1" fmla="val 20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9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90021"/>
            <a:ext cx="8973802" cy="6677957"/>
          </a:xfrm>
          <a:prstGeom prst="rect">
            <a:avLst/>
          </a:prstGeom>
        </p:spPr>
      </p:pic>
      <p:cxnSp>
        <p:nvCxnSpPr>
          <p:cNvPr id="5" name="Düz Bağlayıcı 4"/>
          <p:cNvCxnSpPr/>
          <p:nvPr/>
        </p:nvCxnSpPr>
        <p:spPr>
          <a:xfrm>
            <a:off x="3769112" y="3345371"/>
            <a:ext cx="5977054" cy="11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2494156" y="3586979"/>
            <a:ext cx="4943707" cy="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557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123363"/>
            <a:ext cx="8964276" cy="6611273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FF114F9E-C8EC-6F16-632D-6C7CAB68103D}"/>
              </a:ext>
            </a:extLst>
          </p:cNvPr>
          <p:cNvSpPr/>
          <p:nvPr/>
        </p:nvSpPr>
        <p:spPr>
          <a:xfrm>
            <a:off x="1613862" y="2365739"/>
            <a:ext cx="4851106" cy="1853336"/>
          </a:xfrm>
          <a:prstGeom prst="frame">
            <a:avLst>
              <a:gd name="adj1" fmla="val 45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90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228153"/>
            <a:ext cx="9040487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3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2B18D5-1568-CE91-A194-44749281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SONUÇ: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D77D95-0FC5-39AF-041B-D70202AB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BED 100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civarında tutulmalı</a:t>
            </a:r>
          </a:p>
          <a:p>
            <a:r>
              <a:rPr lang="tr-TR" dirty="0">
                <a:latin typeface="Comic Sans MS" panose="030F0902030302020204" pitchFamily="66" charset="0"/>
              </a:rPr>
              <a:t>Tek </a:t>
            </a:r>
            <a:r>
              <a:rPr lang="tr-TR" dirty="0" err="1">
                <a:latin typeface="Comic Sans MS" panose="030F0902030302020204" pitchFamily="66" charset="0"/>
              </a:rPr>
              <a:t>fraks</a:t>
            </a:r>
            <a:r>
              <a:rPr lang="tr-TR" dirty="0">
                <a:latin typeface="Comic Sans MS" panose="030F0902030302020204" pitchFamily="66" charset="0"/>
              </a:rPr>
              <a:t> 25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toksik</a:t>
            </a:r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3-5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 önerilir </a:t>
            </a:r>
          </a:p>
          <a:p>
            <a:r>
              <a:rPr lang="tr-TR" dirty="0">
                <a:latin typeface="Comic Sans MS" panose="030F0902030302020204" pitchFamily="66" charset="0"/>
              </a:rPr>
              <a:t>7-15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x 3fr</a:t>
            </a:r>
          </a:p>
          <a:p>
            <a:r>
              <a:rPr lang="tr-TR" dirty="0">
                <a:latin typeface="Comic Sans MS" panose="030F0902030302020204" pitchFamily="66" charset="0"/>
              </a:rPr>
              <a:t>5-10 </a:t>
            </a:r>
            <a:r>
              <a:rPr lang="tr-TR" dirty="0" err="1">
                <a:latin typeface="Comic Sans MS" panose="030F0902030302020204" pitchFamily="66" charset="0"/>
              </a:rPr>
              <a:t>Gy</a:t>
            </a:r>
            <a:r>
              <a:rPr lang="tr-TR" dirty="0">
                <a:latin typeface="Comic Sans MS" panose="030F0902030302020204" pitchFamily="66" charset="0"/>
              </a:rPr>
              <a:t> x 5 </a:t>
            </a:r>
            <a:r>
              <a:rPr lang="tr-TR" dirty="0" err="1">
                <a:latin typeface="Comic Sans MS" panose="030F0902030302020204" pitchFamily="66" charset="0"/>
              </a:rPr>
              <a:t>fr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</a:p>
          <a:p>
            <a:endParaRPr lang="tr-TR" dirty="0">
              <a:latin typeface="Comic Sans MS" panose="030F0902030302020204" pitchFamily="66" charset="0"/>
            </a:endParaRPr>
          </a:p>
          <a:p>
            <a:r>
              <a:rPr lang="tr-TR" dirty="0">
                <a:latin typeface="Comic Sans MS" panose="030F0902030302020204" pitchFamily="66" charset="0"/>
              </a:rPr>
              <a:t>TAM YANIT % 7-16 ARASINDA</a:t>
            </a:r>
          </a:p>
        </p:txBody>
      </p:sp>
    </p:spTree>
    <p:extLst>
      <p:ext uri="{BB962C8B-B14F-4D97-AF65-F5344CB8AC3E}">
        <p14:creationId xmlns:p14="http://schemas.microsoft.com/office/powerpoint/2010/main" val="284311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86590E-E223-D111-44D1-20BE3CB5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1F6FC4-DF38-E5CB-B052-0564FAAC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FB0380-D125-F972-01E3-634A8ECEF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65772"/>
            <a:ext cx="7772400" cy="59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1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29944E-D5FD-CC77-8E20-C546D569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C04218-63E6-09CC-6867-4EAB52228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39BF7CE-17A6-601F-9FBD-A0A743EA4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245885"/>
            <a:ext cx="8366760" cy="6377848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6D6A14DD-053E-2F52-DEA9-771A3257BEC5}"/>
              </a:ext>
            </a:extLst>
          </p:cNvPr>
          <p:cNvGrpSpPr/>
          <p:nvPr/>
        </p:nvGrpSpPr>
        <p:grpSpPr>
          <a:xfrm>
            <a:off x="10195560" y="3071912"/>
            <a:ext cx="1600200" cy="646331"/>
            <a:chOff x="10515600" y="2392680"/>
            <a:chExt cx="1600200" cy="646331"/>
          </a:xfrm>
        </p:grpSpPr>
        <p:sp>
          <p:nvSpPr>
            <p:cNvPr id="5" name="Metin kutusu 4">
              <a:extLst>
                <a:ext uri="{FF2B5EF4-FFF2-40B4-BE49-F238E27FC236}">
                  <a16:creationId xmlns:a16="http://schemas.microsoft.com/office/drawing/2014/main" id="{310A29C6-D138-2DD1-D9F7-EE18CF3D2A1A}"/>
                </a:ext>
              </a:extLst>
            </p:cNvPr>
            <p:cNvSpPr txBox="1"/>
            <p:nvPr/>
          </p:nvSpPr>
          <p:spPr>
            <a:xfrm>
              <a:off x="10515600" y="2392680"/>
              <a:ext cx="14366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2 yıl OS</a:t>
              </a:r>
            </a:p>
            <a:p>
              <a:r>
                <a:rPr lang="tr-TR" dirty="0"/>
                <a:t>Geç yan etki  </a:t>
              </a:r>
            </a:p>
          </p:txBody>
        </p:sp>
        <p:sp>
          <p:nvSpPr>
            <p:cNvPr id="6" name="Yukarı Ok 5">
              <a:extLst>
                <a:ext uri="{FF2B5EF4-FFF2-40B4-BE49-F238E27FC236}">
                  <a16:creationId xmlns:a16="http://schemas.microsoft.com/office/drawing/2014/main" id="{3F839295-A914-ECED-0685-ACAA7B21AF65}"/>
                </a:ext>
              </a:extLst>
            </p:cNvPr>
            <p:cNvSpPr/>
            <p:nvPr/>
          </p:nvSpPr>
          <p:spPr>
            <a:xfrm>
              <a:off x="11643360" y="2392680"/>
              <a:ext cx="167640" cy="2743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Sağ Ok 6">
              <a:extLst>
                <a:ext uri="{FF2B5EF4-FFF2-40B4-BE49-F238E27FC236}">
                  <a16:creationId xmlns:a16="http://schemas.microsoft.com/office/drawing/2014/main" id="{40C04C33-1653-EFA3-480A-7CF165782F4B}"/>
                </a:ext>
              </a:extLst>
            </p:cNvPr>
            <p:cNvSpPr/>
            <p:nvPr/>
          </p:nvSpPr>
          <p:spPr>
            <a:xfrm>
              <a:off x="11795760" y="2743200"/>
              <a:ext cx="320040" cy="198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68940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2505CA-E9A5-D645-5E51-5E5878C1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D859FC-6688-C5B4-B1A7-DE6318713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E5CC4C-073D-6A7C-50D2-C4129D94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5" y="369834"/>
            <a:ext cx="9797143" cy="5579539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C1CC31D5-D9D6-236C-DEB2-AE9405C342D9}"/>
              </a:ext>
            </a:extLst>
          </p:cNvPr>
          <p:cNvSpPr/>
          <p:nvPr/>
        </p:nvSpPr>
        <p:spPr>
          <a:xfrm>
            <a:off x="2006600" y="3911600"/>
            <a:ext cx="2146300" cy="5842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Çerçeve 5">
            <a:extLst>
              <a:ext uri="{FF2B5EF4-FFF2-40B4-BE49-F238E27FC236}">
                <a16:creationId xmlns:a16="http://schemas.microsoft.com/office/drawing/2014/main" id="{DC4C5141-06DF-6270-7366-203E84345794}"/>
              </a:ext>
            </a:extLst>
          </p:cNvPr>
          <p:cNvSpPr/>
          <p:nvPr/>
        </p:nvSpPr>
        <p:spPr>
          <a:xfrm>
            <a:off x="1854200" y="4495800"/>
            <a:ext cx="2146300" cy="7493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Çerçeve 6">
            <a:extLst>
              <a:ext uri="{FF2B5EF4-FFF2-40B4-BE49-F238E27FC236}">
                <a16:creationId xmlns:a16="http://schemas.microsoft.com/office/drawing/2014/main" id="{18269E98-7BC4-13B7-1A45-D997C4B40BDC}"/>
              </a:ext>
            </a:extLst>
          </p:cNvPr>
          <p:cNvSpPr/>
          <p:nvPr/>
        </p:nvSpPr>
        <p:spPr>
          <a:xfrm>
            <a:off x="6096000" y="3708400"/>
            <a:ext cx="1841500" cy="7493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3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7853AB-C17E-5E40-9092-F5FE457A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LOKAL KÜRATİF HASTALIKTA STEREOTAKTİK RADYOTERAPİ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299D02-212E-C00F-81EB-E821CAC21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2CAA53-6572-F05A-587B-BA9DC1D4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412896" cy="4491603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34EE3DF2-2934-1548-56DC-7D8A5722C203}"/>
              </a:ext>
            </a:extLst>
          </p:cNvPr>
          <p:cNvSpPr/>
          <p:nvPr/>
        </p:nvSpPr>
        <p:spPr>
          <a:xfrm>
            <a:off x="600075" y="3814763"/>
            <a:ext cx="10872788" cy="30003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Çerçeve 5">
            <a:extLst>
              <a:ext uri="{FF2B5EF4-FFF2-40B4-BE49-F238E27FC236}">
                <a16:creationId xmlns:a16="http://schemas.microsoft.com/office/drawing/2014/main" id="{BC9171E0-8ECC-B67A-3295-318956FA5C0E}"/>
              </a:ext>
            </a:extLst>
          </p:cNvPr>
          <p:cNvSpPr/>
          <p:nvPr/>
        </p:nvSpPr>
        <p:spPr>
          <a:xfrm>
            <a:off x="609595" y="4710118"/>
            <a:ext cx="10872788" cy="30003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21E2E37-92E4-95CD-BB44-02B0BE29B860}"/>
              </a:ext>
            </a:extLst>
          </p:cNvPr>
          <p:cNvSpPr txBox="1"/>
          <p:nvPr/>
        </p:nvSpPr>
        <p:spPr>
          <a:xfrm rot="21003620">
            <a:off x="11027033" y="343086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%23 hasta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85603B51-FC01-358C-9A70-6444E9BB390B}"/>
              </a:ext>
            </a:extLst>
          </p:cNvPr>
          <p:cNvCxnSpPr/>
          <p:nvPr/>
        </p:nvCxnSpPr>
        <p:spPr>
          <a:xfrm flipH="1">
            <a:off x="11003725" y="4457700"/>
            <a:ext cx="469138" cy="40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Çerçeve 9">
            <a:extLst>
              <a:ext uri="{FF2B5EF4-FFF2-40B4-BE49-F238E27FC236}">
                <a16:creationId xmlns:a16="http://schemas.microsoft.com/office/drawing/2014/main" id="{68953883-C83B-90F9-2132-8F6E08E48A5A}"/>
              </a:ext>
            </a:extLst>
          </p:cNvPr>
          <p:cNvSpPr/>
          <p:nvPr/>
        </p:nvSpPr>
        <p:spPr>
          <a:xfrm>
            <a:off x="624835" y="5853118"/>
            <a:ext cx="10872788" cy="30003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0AFD84A-7D65-9FD5-807B-253C6204E621}"/>
              </a:ext>
            </a:extLst>
          </p:cNvPr>
          <p:cNvSpPr txBox="1"/>
          <p:nvPr/>
        </p:nvSpPr>
        <p:spPr>
          <a:xfrm>
            <a:off x="7984671" y="381431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LK % 57</a:t>
            </a:r>
          </a:p>
        </p:txBody>
      </p:sp>
    </p:spTree>
    <p:extLst>
      <p:ext uri="{BB962C8B-B14F-4D97-AF65-F5344CB8AC3E}">
        <p14:creationId xmlns:p14="http://schemas.microsoft.com/office/powerpoint/2010/main" val="1352716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3339</Words>
  <Application>Microsoft Office PowerPoint</Application>
  <PresentationFormat>Geniş ekran</PresentationFormat>
  <Paragraphs>363</Paragraphs>
  <Slides>54</Slides>
  <Notes>25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Comic Sans MS</vt:lpstr>
      <vt:lpstr>Helvetica</vt:lpstr>
      <vt:lpstr>Times</vt:lpstr>
      <vt:lpstr>Wingdings</vt:lpstr>
      <vt:lpstr>Office teması 2013 - 2022</vt:lpstr>
      <vt:lpstr>Pankreas Kanserinde Stereotaktik Radyoterapi</vt:lpstr>
      <vt:lpstr>Anatomi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LOKAL KÜRATİF HASTALIKTA STEREOTAKTİK RADYOTERAPİ</vt:lpstr>
      <vt:lpstr>PowerPoint Sunusu</vt:lpstr>
      <vt:lpstr>PowerPoint Sunusu</vt:lpstr>
      <vt:lpstr>PowerPoint Sunusu</vt:lpstr>
      <vt:lpstr>PowerPoint Sunusu</vt:lpstr>
      <vt:lpstr>Takip</vt:lpstr>
      <vt:lpstr>PowerPoint Sunusu</vt:lpstr>
      <vt:lpstr>Yan etki - Etki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Takip</vt:lpstr>
      <vt:lpstr>PowerPoint Sunusu</vt:lpstr>
      <vt:lpstr>PowerPoint Sunusu</vt:lpstr>
      <vt:lpstr>SINIRDA REZEKTABL HASTALIKTA NEOADJUVAN SBRT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Simulasyon - ASTRO</vt:lpstr>
      <vt:lpstr>PowerPoint Sunusu</vt:lpstr>
      <vt:lpstr>PowerPoint Sunusu</vt:lpstr>
      <vt:lpstr>PowerPoint Sunusu</vt:lpstr>
      <vt:lpstr>PowerPoint Sunusu</vt:lpstr>
      <vt:lpstr>Füzyon MR seçenekleri</vt:lpstr>
      <vt:lpstr>PowerPoint Sunusu</vt:lpstr>
      <vt:lpstr>PowerPoint Sunusu</vt:lpstr>
      <vt:lpstr>PowerPoint Sunusu</vt:lpstr>
      <vt:lpstr>Doz SBRT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Durmuş Etiz2</dc:creator>
  <cp:lastModifiedBy>Durmuş Etiz</cp:lastModifiedBy>
  <cp:revision>79</cp:revision>
  <dcterms:created xsi:type="dcterms:W3CDTF">2024-11-14T16:51:24Z</dcterms:created>
  <dcterms:modified xsi:type="dcterms:W3CDTF">2024-11-20T08:43:53Z</dcterms:modified>
</cp:coreProperties>
</file>