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4" r:id="rId8"/>
    <p:sldId id="283" r:id="rId9"/>
    <p:sldId id="265" r:id="rId10"/>
    <p:sldId id="266" r:id="rId11"/>
    <p:sldId id="269" r:id="rId12"/>
    <p:sldId id="270" r:id="rId13"/>
    <p:sldId id="271" r:id="rId14"/>
    <p:sldId id="278" r:id="rId15"/>
    <p:sldId id="279" r:id="rId16"/>
    <p:sldId id="280" r:id="rId17"/>
    <p:sldId id="281" r:id="rId18"/>
    <p:sldId id="282" r:id="rId19"/>
    <p:sldId id="284" r:id="rId20"/>
    <p:sldId id="28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FA085-0167-41F8-945E-49A331F56C24}" type="datetimeFigureOut">
              <a:rPr lang="tr-TR" smtClean="0"/>
              <a:t>12.11.2024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1CBCE-6C5B-49A4-AC29-2E15B1ABBFA6}" type="slidenum">
              <a:rPr lang="tr-TR" smtClean="0"/>
              <a:t>‹#›</a:t>
            </a:fld>
            <a:endParaRPr lang="tr-TR"/>
          </a:p>
        </p:txBody>
      </p:sp>
    </p:spTree>
    <p:extLst>
      <p:ext uri="{BB962C8B-B14F-4D97-AF65-F5344CB8AC3E}">
        <p14:creationId xmlns:p14="http://schemas.microsoft.com/office/powerpoint/2010/main" val="126102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2A1CBCE-6C5B-49A4-AC29-2E15B1ABBFA6}" type="slidenum">
              <a:rPr lang="tr-TR" smtClean="0"/>
              <a:t>6</a:t>
            </a:fld>
            <a:endParaRPr lang="tr-TR"/>
          </a:p>
        </p:txBody>
      </p:sp>
    </p:spTree>
    <p:extLst>
      <p:ext uri="{BB962C8B-B14F-4D97-AF65-F5344CB8AC3E}">
        <p14:creationId xmlns:p14="http://schemas.microsoft.com/office/powerpoint/2010/main" val="158455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92C9912-E700-495F-945A-B762D836C7CD}" type="datetimeFigureOut">
              <a:rPr lang="tr-TR" smtClean="0"/>
              <a:t>12.11.2024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39033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2C9912-E700-495F-945A-B762D836C7CD}" type="datetimeFigureOut">
              <a:rPr lang="tr-TR" smtClean="0"/>
              <a:t>12.11.2024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203744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2C9912-E700-495F-945A-B762D836C7CD}" type="datetimeFigureOut">
              <a:rPr lang="tr-TR" smtClean="0"/>
              <a:t>12.11.2024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219706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2C9912-E700-495F-945A-B762D836C7CD}" type="datetimeFigureOut">
              <a:rPr lang="tr-TR" smtClean="0"/>
              <a:t>12.11.2024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129233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92C9912-E700-495F-945A-B762D836C7CD}" type="datetimeFigureOut">
              <a:rPr lang="tr-TR" smtClean="0"/>
              <a:t>12.11.2024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347729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92C9912-E700-495F-945A-B762D836C7CD}" type="datetimeFigureOut">
              <a:rPr lang="tr-TR" smtClean="0"/>
              <a:t>12.11.2024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337271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92C9912-E700-495F-945A-B762D836C7CD}" type="datetimeFigureOut">
              <a:rPr lang="tr-TR" smtClean="0"/>
              <a:t>12.11.2024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149876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92C9912-E700-495F-945A-B762D836C7CD}" type="datetimeFigureOut">
              <a:rPr lang="tr-TR" smtClean="0"/>
              <a:t>12.11.2024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38636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92C9912-E700-495F-945A-B762D836C7CD}" type="datetimeFigureOut">
              <a:rPr lang="tr-TR" smtClean="0"/>
              <a:t>12.11.2024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405045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92C9912-E700-495F-945A-B762D836C7CD}" type="datetimeFigureOut">
              <a:rPr lang="tr-TR" smtClean="0"/>
              <a:t>12.11.2024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291882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92C9912-E700-495F-945A-B762D836C7CD}" type="datetimeFigureOut">
              <a:rPr lang="tr-TR" smtClean="0"/>
              <a:t>12.11.2024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E8461E7-3988-4AD2-BB34-2A5237D04B31}" type="slidenum">
              <a:rPr lang="tr-TR" smtClean="0"/>
              <a:t>‹#›</a:t>
            </a:fld>
            <a:endParaRPr lang="tr-TR"/>
          </a:p>
        </p:txBody>
      </p:sp>
    </p:spTree>
    <p:extLst>
      <p:ext uri="{BB962C8B-B14F-4D97-AF65-F5344CB8AC3E}">
        <p14:creationId xmlns:p14="http://schemas.microsoft.com/office/powerpoint/2010/main" val="34389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9912-E700-495F-945A-B762D836C7CD}" type="datetimeFigureOut">
              <a:rPr lang="tr-TR" smtClean="0"/>
              <a:t>12.11.2024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461E7-3988-4AD2-BB34-2A5237D04B31}" type="slidenum">
              <a:rPr lang="tr-TR" smtClean="0"/>
              <a:t>‹#›</a:t>
            </a:fld>
            <a:endParaRPr lang="tr-TR"/>
          </a:p>
        </p:txBody>
      </p:sp>
    </p:spTree>
    <p:extLst>
      <p:ext uri="{BB962C8B-B14F-4D97-AF65-F5344CB8AC3E}">
        <p14:creationId xmlns:p14="http://schemas.microsoft.com/office/powerpoint/2010/main" val="376231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1" y="2057447"/>
            <a:ext cx="10515600" cy="1325563"/>
          </a:xfrm>
        </p:spPr>
        <p:txBody>
          <a:bodyPr>
            <a:noAutofit/>
          </a:bodyPr>
          <a:lstStyle/>
          <a:p>
            <a:pPr algn="ctr"/>
            <a:r>
              <a:rPr lang="tr-TR" sz="5400" dirty="0"/>
              <a:t/>
            </a:r>
            <a:br>
              <a:rPr lang="tr-TR" sz="5400" dirty="0"/>
            </a:br>
            <a:r>
              <a:rPr lang="tr-TR" sz="5400" dirty="0" smtClean="0"/>
              <a:t>Akciğer </a:t>
            </a:r>
            <a:r>
              <a:rPr lang="tr-TR" sz="5400" dirty="0"/>
              <a:t>kanserinde solunum takip sistemi</a:t>
            </a:r>
            <a:br>
              <a:rPr lang="tr-TR" sz="5400" dirty="0"/>
            </a:br>
            <a:endParaRPr lang="tr-TR" sz="5400" dirty="0"/>
          </a:p>
        </p:txBody>
      </p:sp>
    </p:spTree>
    <p:extLst>
      <p:ext uri="{BB962C8B-B14F-4D97-AF65-F5344CB8AC3E}">
        <p14:creationId xmlns:p14="http://schemas.microsoft.com/office/powerpoint/2010/main" val="213620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lstStyle/>
          <a:p>
            <a:r>
              <a:rPr lang="tr-TR" dirty="0" err="1" smtClean="0"/>
              <a:t>Non-invaziv</a:t>
            </a:r>
            <a:r>
              <a:rPr lang="tr-TR" dirty="0" smtClean="0"/>
              <a:t> bir yapıya sahip olmasından dolayı, bu sistemler yaklaşık olarak hastaların %90’ına uygulanabilir. Pek çok vakada nefes antrenmanlarının yapılması oldukça faydalı olacaktır ve hastanın simülasyon seansını tamamlamasında yardımcı olacaktır</a:t>
            </a:r>
            <a:r>
              <a:rPr lang="tr-TR" dirty="0"/>
              <a:t>.</a:t>
            </a:r>
          </a:p>
        </p:txBody>
      </p:sp>
    </p:spTree>
    <p:extLst>
      <p:ext uri="{BB962C8B-B14F-4D97-AF65-F5344CB8AC3E}">
        <p14:creationId xmlns:p14="http://schemas.microsoft.com/office/powerpoint/2010/main" val="481671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92500" lnSpcReduction="10000"/>
          </a:bodyPr>
          <a:lstStyle/>
          <a:p>
            <a:pPr algn="ctr"/>
            <a:r>
              <a:rPr lang="tr-TR" dirty="0" err="1" smtClean="0"/>
              <a:t>Eksternal</a:t>
            </a:r>
            <a:r>
              <a:rPr lang="tr-TR" dirty="0" smtClean="0"/>
              <a:t> solunum sinyalinin gözlenmesi ile birlikte, </a:t>
            </a:r>
            <a:r>
              <a:rPr lang="tr-TR" dirty="0" err="1" smtClean="0"/>
              <a:t>gating</a:t>
            </a:r>
            <a:r>
              <a:rPr lang="tr-TR" dirty="0" smtClean="0"/>
              <a:t> parametreleri (genlik aralığı, faz aralığı vs.) belirlenir. </a:t>
            </a:r>
            <a:r>
              <a:rPr lang="tr-TR" dirty="0" err="1" smtClean="0"/>
              <a:t>Prospektif</a:t>
            </a:r>
            <a:r>
              <a:rPr lang="tr-TR" dirty="0" smtClean="0"/>
              <a:t> </a:t>
            </a:r>
            <a:r>
              <a:rPr lang="tr-TR" dirty="0" err="1" smtClean="0"/>
              <a:t>gated</a:t>
            </a:r>
            <a:r>
              <a:rPr lang="tr-TR" dirty="0" smtClean="0"/>
              <a:t> </a:t>
            </a:r>
            <a:r>
              <a:rPr lang="tr-TR" dirty="0" err="1" smtClean="0"/>
              <a:t>CT’de</a:t>
            </a:r>
            <a:r>
              <a:rPr lang="tr-TR" dirty="0" smtClean="0"/>
              <a:t>, CT kesitlerini elde edebilmek amacıyla, solunum takip sistemi tarafından her bir solunum döngüsünde </a:t>
            </a:r>
            <a:r>
              <a:rPr lang="tr-TR" dirty="0" err="1" smtClean="0"/>
              <a:t>CT’ye</a:t>
            </a:r>
            <a:r>
              <a:rPr lang="tr-TR" dirty="0" smtClean="0"/>
              <a:t> sinyaller </a:t>
            </a:r>
            <a:r>
              <a:rPr lang="tr-TR" dirty="0" smtClean="0"/>
              <a:t>gönderilir. CT tarama parametreleri (kesit kalınlığı, tarayıcı dönüş zamanı, indeks vs.) standart CT çekimlerinde kullanıldığı haliyle aynı kalır</a:t>
            </a:r>
            <a:r>
              <a:rPr lang="tr-TR" dirty="0" smtClean="0"/>
              <a:t>.</a:t>
            </a:r>
            <a:endParaRPr lang="tr-TR" dirty="0"/>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3761" y="1825625"/>
            <a:ext cx="4550107" cy="4328511"/>
          </a:xfrm>
          <a:prstGeom prst="rect">
            <a:avLst/>
          </a:prstGeom>
        </p:spPr>
      </p:pic>
    </p:spTree>
    <p:extLst>
      <p:ext uri="{BB962C8B-B14F-4D97-AF65-F5344CB8AC3E}">
        <p14:creationId xmlns:p14="http://schemas.microsoft.com/office/powerpoint/2010/main" val="35327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92500" lnSpcReduction="10000"/>
          </a:bodyPr>
          <a:lstStyle/>
          <a:p>
            <a:pPr algn="ctr"/>
            <a:r>
              <a:rPr lang="tr-TR" dirty="0" smtClean="0"/>
              <a:t>Retrospektif Görüntü Elde Edilmesinde; CT sürekli olarak görüntü alır, tarama en az 1 solunum döngüsünde ve her bir masa pozisyonunda gerçekleşir. Görüntülerin toplanmasını takiben, CT imaj seti RPM referans dosyası ile senkronize olur. Solunum döngüsündeki uygun faz değerlerine göre görüntüler sıralanır ve sonrasında da tedavi için optimum faz değeri belirlenir</a:t>
            </a:r>
            <a:r>
              <a:rPr lang="tr-TR" dirty="0"/>
              <a:t>.</a:t>
            </a:r>
          </a:p>
        </p:txBody>
      </p:sp>
      <p:pic>
        <p:nvPicPr>
          <p:cNvPr id="5" name="İçerik Yer Tutucusu 4"/>
          <p:cNvPicPr>
            <a:picLocks noGrp="1" noChangeAspect="1"/>
          </p:cNvPicPr>
          <p:nvPr>
            <p:ph sz="half" idx="2"/>
          </p:nvPr>
        </p:nvPicPr>
        <p:blipFill>
          <a:blip r:embed="rId2"/>
          <a:stretch>
            <a:fillRect/>
          </a:stretch>
        </p:blipFill>
        <p:spPr>
          <a:xfrm>
            <a:off x="6019799" y="2618796"/>
            <a:ext cx="6080669" cy="2540058"/>
          </a:xfrm>
          <a:prstGeom prst="rect">
            <a:avLst/>
          </a:prstGeom>
        </p:spPr>
      </p:pic>
    </p:spTree>
    <p:extLst>
      <p:ext uri="{BB962C8B-B14F-4D97-AF65-F5344CB8AC3E}">
        <p14:creationId xmlns:p14="http://schemas.microsoft.com/office/powerpoint/2010/main" val="354332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endParaRPr lang="tr-TR"/>
          </a:p>
        </p:txBody>
      </p:sp>
      <p:sp>
        <p:nvSpPr>
          <p:cNvPr id="6" name="İçerik Yer Tutucusu 5"/>
          <p:cNvSpPr>
            <a:spLocks noGrp="1"/>
          </p:cNvSpPr>
          <p:nvPr>
            <p:ph idx="1"/>
          </p:nvPr>
        </p:nvSpPr>
        <p:spPr/>
        <p:txBody>
          <a:bodyPr>
            <a:normAutofit/>
          </a:bodyPr>
          <a:lstStyle/>
          <a:p>
            <a:r>
              <a:rPr lang="tr-TR" dirty="0" smtClean="0"/>
              <a:t>Hasta </a:t>
            </a:r>
            <a:r>
              <a:rPr lang="tr-TR" dirty="0" err="1" smtClean="0"/>
              <a:t>setup’ında</a:t>
            </a:r>
            <a:r>
              <a:rPr lang="tr-TR" dirty="0" smtClean="0"/>
              <a:t> </a:t>
            </a:r>
            <a:r>
              <a:rPr lang="tr-TR" dirty="0" err="1" smtClean="0"/>
              <a:t>infrared</a:t>
            </a:r>
            <a:r>
              <a:rPr lang="tr-TR" dirty="0" smtClean="0"/>
              <a:t> </a:t>
            </a:r>
            <a:r>
              <a:rPr lang="tr-TR" dirty="0" smtClean="0"/>
              <a:t>yansıtıcı blok aynı simülasyonda olduğu gibi hastanın üzerine yerleştirilir ve hastanın rahat edip normal bir şekilde soluk alıp vermesi konusunda bilgilendirilir. Bir kere normal solunum döngüsü elde edilip </a:t>
            </a:r>
            <a:r>
              <a:rPr lang="tr-TR" dirty="0" err="1" smtClean="0"/>
              <a:t>gating</a:t>
            </a:r>
            <a:r>
              <a:rPr lang="tr-TR" dirty="0" smtClean="0"/>
              <a:t> sınırları doğrulandığında hasta tedavi işlemi başlatılır</a:t>
            </a:r>
            <a:r>
              <a:rPr lang="tr-TR" dirty="0"/>
              <a:t>.</a:t>
            </a:r>
          </a:p>
        </p:txBody>
      </p:sp>
    </p:spTree>
    <p:extLst>
      <p:ext uri="{BB962C8B-B14F-4D97-AF65-F5344CB8AC3E}">
        <p14:creationId xmlns:p14="http://schemas.microsoft.com/office/powerpoint/2010/main" val="3937701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461" y="965815"/>
            <a:ext cx="9911655" cy="4602471"/>
          </a:xfrm>
        </p:spPr>
      </p:pic>
    </p:spTree>
    <p:extLst>
      <p:ext uri="{BB962C8B-B14F-4D97-AF65-F5344CB8AC3E}">
        <p14:creationId xmlns:p14="http://schemas.microsoft.com/office/powerpoint/2010/main" val="945494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1848" y="924873"/>
            <a:ext cx="10515600" cy="4351338"/>
          </a:xfrm>
        </p:spPr>
        <p:txBody>
          <a:bodyPr>
            <a:normAutofit/>
          </a:bodyPr>
          <a:lstStyle/>
          <a:p>
            <a:r>
              <a:rPr lang="tr-TR" dirty="0"/>
              <a:t>Bu çalışmada, akciğer kanseri tedavisinde 4DCT, solunumla ilişkili görüntü rehberliği ve </a:t>
            </a:r>
            <a:r>
              <a:rPr lang="tr-TR" dirty="0" err="1" smtClean="0"/>
              <a:t>beam</a:t>
            </a:r>
            <a:r>
              <a:rPr lang="tr-TR" dirty="0" smtClean="0"/>
              <a:t> </a:t>
            </a:r>
            <a:r>
              <a:rPr lang="tr-TR" dirty="0" err="1" smtClean="0"/>
              <a:t>gating</a:t>
            </a:r>
            <a:r>
              <a:rPr lang="tr-TR" dirty="0" smtClean="0"/>
              <a:t> </a:t>
            </a:r>
            <a:r>
              <a:rPr lang="tr-TR" dirty="0"/>
              <a:t>dahil olmak üzere çeşitli hareket yönetimi stratejileri için gereken tedavi alanı marjları ölçülmüştür. </a:t>
            </a:r>
            <a:endParaRPr lang="tr-TR" dirty="0" smtClean="0"/>
          </a:p>
          <a:p>
            <a:endParaRPr lang="tr-TR" dirty="0" smtClean="0"/>
          </a:p>
          <a:p>
            <a:r>
              <a:rPr lang="tr-TR" dirty="0" smtClean="0"/>
              <a:t>Ç</a:t>
            </a:r>
            <a:r>
              <a:rPr lang="tr-TR" dirty="0" smtClean="0"/>
              <a:t>alışmanın </a:t>
            </a:r>
            <a:r>
              <a:rPr lang="tr-TR" dirty="0"/>
              <a:t>amacı, </a:t>
            </a:r>
            <a:r>
              <a:rPr lang="tr-TR" dirty="0" smtClean="0"/>
              <a:t>akciğer </a:t>
            </a:r>
            <a:r>
              <a:rPr lang="tr-TR" dirty="0"/>
              <a:t>kanseri hasta popülasyonunda dört boyutlu bilgisayarlı tomografi (4DCT), </a:t>
            </a:r>
            <a:r>
              <a:rPr lang="tr-TR" dirty="0" smtClean="0"/>
              <a:t>tedavi alanında marjlar </a:t>
            </a:r>
            <a:r>
              <a:rPr lang="tr-TR" dirty="0"/>
              <a:t>üzerindeki etkilerini ölçmektir</a:t>
            </a:r>
            <a:r>
              <a:rPr lang="tr-TR" dirty="0" smtClean="0"/>
              <a:t>.</a:t>
            </a:r>
            <a:endParaRPr lang="tr-TR" dirty="0" smtClean="0"/>
          </a:p>
        </p:txBody>
      </p:sp>
    </p:spTree>
    <p:extLst>
      <p:ext uri="{BB962C8B-B14F-4D97-AF65-F5344CB8AC3E}">
        <p14:creationId xmlns:p14="http://schemas.microsoft.com/office/powerpoint/2010/main" val="365056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pic>
        <p:nvPicPr>
          <p:cNvPr id="7" name="İçerik Yer Tutucus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060445" cy="4351338"/>
          </a:xfrm>
        </p:spPr>
      </p:pic>
      <p:sp>
        <p:nvSpPr>
          <p:cNvPr id="9" name="İçerik Yer Tutucusu 8"/>
          <p:cNvSpPr>
            <a:spLocks noGrp="1"/>
          </p:cNvSpPr>
          <p:nvPr>
            <p:ph sz="half" idx="2"/>
          </p:nvPr>
        </p:nvSpPr>
        <p:spPr/>
        <p:txBody>
          <a:bodyPr/>
          <a:lstStyle/>
          <a:p>
            <a:r>
              <a:rPr lang="tr-TR" dirty="0"/>
              <a:t>Görüntüler, 46 akciğer kanseri hastasından elde </a:t>
            </a:r>
            <a:r>
              <a:rPr lang="tr-TR" dirty="0" smtClean="0"/>
              <a:t>edilmiş </a:t>
            </a:r>
            <a:r>
              <a:rPr lang="tr-TR" dirty="0"/>
              <a:t>7 hasta </a:t>
            </a:r>
            <a:r>
              <a:rPr lang="tr-TR" dirty="0" err="1"/>
              <a:t>floroskopi</a:t>
            </a:r>
            <a:r>
              <a:rPr lang="tr-TR" dirty="0"/>
              <a:t> kullanılarak, 39 hasta ise 4DCT kullanılarak görüntülenmiştir.</a:t>
            </a:r>
          </a:p>
          <a:p>
            <a:endParaRPr lang="tr-TR" dirty="0"/>
          </a:p>
        </p:txBody>
      </p:sp>
    </p:spTree>
    <p:extLst>
      <p:ext uri="{BB962C8B-B14F-4D97-AF65-F5344CB8AC3E}">
        <p14:creationId xmlns:p14="http://schemas.microsoft.com/office/powerpoint/2010/main" val="3667128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3" name="İçerik Yer Tutucusu 2"/>
          <p:cNvSpPr>
            <a:spLocks noGrp="1"/>
          </p:cNvSpPr>
          <p:nvPr>
            <p:ph sz="half" idx="2"/>
          </p:nvPr>
        </p:nvSpPr>
        <p:spPr/>
        <p:txBody>
          <a:bodyPr>
            <a:normAutofit lnSpcReduction="10000"/>
          </a:bodyPr>
          <a:lstStyle/>
          <a:p>
            <a:r>
              <a:rPr lang="tr-TR" sz="2000" dirty="0"/>
              <a:t>4DCT için, marj azalmaları 0 ila 13,9 </a:t>
            </a:r>
            <a:r>
              <a:rPr lang="tr-TR" sz="2000" dirty="0" smtClean="0"/>
              <a:t>mm</a:t>
            </a:r>
          </a:p>
          <a:p>
            <a:r>
              <a:rPr lang="tr-TR" sz="2000" dirty="0"/>
              <a:t>4DCT artı günlük 4D-IG için, kombine marj azalmaları 5,2 ila 16,9 </a:t>
            </a:r>
            <a:r>
              <a:rPr lang="tr-TR" sz="2000" dirty="0" smtClean="0"/>
              <a:t>mm</a:t>
            </a:r>
          </a:p>
          <a:p>
            <a:r>
              <a:rPr lang="tr-TR" sz="2000" dirty="0"/>
              <a:t>4DCT artı günlük 4D-IG artı </a:t>
            </a:r>
            <a:r>
              <a:rPr lang="tr-TR" sz="2000" dirty="0" err="1" smtClean="0"/>
              <a:t>beam</a:t>
            </a:r>
            <a:r>
              <a:rPr lang="tr-TR" sz="2000" dirty="0" smtClean="0"/>
              <a:t> </a:t>
            </a:r>
            <a:r>
              <a:rPr lang="tr-TR" sz="2000" dirty="0" err="1" smtClean="0"/>
              <a:t>gating</a:t>
            </a:r>
            <a:r>
              <a:rPr lang="tr-TR" sz="2000" dirty="0" smtClean="0"/>
              <a:t> için</a:t>
            </a:r>
            <a:r>
              <a:rPr lang="tr-TR" sz="2000" dirty="0"/>
              <a:t>, kombine marj azalmaları 5,2 ila 23,9 mm </a:t>
            </a:r>
            <a:r>
              <a:rPr lang="tr-TR" sz="2000" dirty="0" smtClean="0"/>
              <a:t>olup hareket yönetimi olmayan görüntülemeye göre ortalama %40 oranında azalım izlenmiş</a:t>
            </a:r>
          </a:p>
          <a:p>
            <a:r>
              <a:rPr lang="tr-TR" sz="2000" dirty="0" smtClean="0"/>
              <a:t> &gt;8mm hareketler için 4DCT planlama stratejisi tedavi alanın marjının azaltılması ve riskli organları korumanın en önemli unsuru olduğu gözlemlenmiş</a:t>
            </a:r>
          </a:p>
          <a:p>
            <a:r>
              <a:rPr lang="tr-TR" sz="2000" dirty="0">
                <a:solidFill>
                  <a:srgbClr val="0070C0"/>
                </a:solidFill>
              </a:rPr>
              <a:t>AAPM </a:t>
            </a:r>
            <a:r>
              <a:rPr lang="tr-TR" sz="2000" dirty="0" err="1" smtClean="0">
                <a:solidFill>
                  <a:srgbClr val="0070C0"/>
                </a:solidFill>
              </a:rPr>
              <a:t>task</a:t>
            </a:r>
            <a:r>
              <a:rPr lang="tr-TR" sz="2000" dirty="0" smtClean="0">
                <a:solidFill>
                  <a:srgbClr val="0070C0"/>
                </a:solidFill>
              </a:rPr>
              <a:t> grup </a:t>
            </a:r>
            <a:r>
              <a:rPr lang="tr-TR" sz="2000" dirty="0">
                <a:solidFill>
                  <a:srgbClr val="0070C0"/>
                </a:solidFill>
              </a:rPr>
              <a:t>raporu 76, 5 mm'nin üzerindeki tümör hareketi için ışın iletimi sırasında solunum </a:t>
            </a:r>
            <a:r>
              <a:rPr lang="tr-TR" sz="2000" dirty="0" smtClean="0">
                <a:solidFill>
                  <a:srgbClr val="0070C0"/>
                </a:solidFill>
              </a:rPr>
              <a:t>hareketinin </a:t>
            </a:r>
            <a:r>
              <a:rPr lang="tr-TR" sz="2000" dirty="0">
                <a:solidFill>
                  <a:srgbClr val="0070C0"/>
                </a:solidFill>
              </a:rPr>
              <a:t>dikkate alınmasını önermektedir.</a:t>
            </a:r>
            <a:endParaRPr lang="tr-TR" sz="2000" dirty="0" smtClean="0">
              <a:solidFill>
                <a:srgbClr val="0070C0"/>
              </a:solidFill>
            </a:endParaRPr>
          </a:p>
        </p:txBody>
      </p:sp>
      <p:pic>
        <p:nvPicPr>
          <p:cNvPr id="9" name="İçerik Yer Tutucus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4737672" cy="4351338"/>
          </a:xfrm>
        </p:spPr>
      </p:pic>
    </p:spTree>
    <p:extLst>
      <p:ext uri="{BB962C8B-B14F-4D97-AF65-F5344CB8AC3E}">
        <p14:creationId xmlns:p14="http://schemas.microsoft.com/office/powerpoint/2010/main" val="3602097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çerik Yer Tutucusu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145" y="439512"/>
            <a:ext cx="8467725" cy="3848100"/>
          </a:xfrm>
        </p:spPr>
      </p:pic>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712" y="3827771"/>
            <a:ext cx="2057400" cy="2914650"/>
          </a:xfrm>
          <a:prstGeom prst="rect">
            <a:avLst/>
          </a:prstGeom>
        </p:spPr>
      </p:pic>
    </p:spTree>
    <p:extLst>
      <p:ext uri="{BB962C8B-B14F-4D97-AF65-F5344CB8AC3E}">
        <p14:creationId xmlns:p14="http://schemas.microsoft.com/office/powerpoint/2010/main" val="881983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Çalışmanın amacı Evre </a:t>
            </a:r>
            <a:r>
              <a:rPr lang="tr-TR" dirty="0"/>
              <a:t>I küçük </a:t>
            </a:r>
            <a:r>
              <a:rPr lang="tr-TR" dirty="0" smtClean="0"/>
              <a:t>hücreli olmayan akciğer kanseri </a:t>
            </a:r>
            <a:r>
              <a:rPr lang="tr-TR" dirty="0"/>
              <a:t>(KHDAK)'</a:t>
            </a:r>
            <a:r>
              <a:rPr lang="tr-TR" dirty="0" err="1"/>
              <a:t>nde</a:t>
            </a:r>
            <a:r>
              <a:rPr lang="tr-TR" dirty="0"/>
              <a:t> </a:t>
            </a:r>
            <a:r>
              <a:rPr lang="tr-TR" dirty="0" err="1"/>
              <a:t>stereotaktik</a:t>
            </a:r>
            <a:r>
              <a:rPr lang="tr-TR" dirty="0"/>
              <a:t> vücut radyoterapisinin (SBRT) </a:t>
            </a:r>
            <a:r>
              <a:rPr lang="tr-TR" dirty="0" smtClean="0"/>
              <a:t>solunum hareketi </a:t>
            </a:r>
            <a:r>
              <a:rPr lang="tr-TR" dirty="0"/>
              <a:t>yöntemine göre sonuçlarını bildirmek</a:t>
            </a:r>
            <a:r>
              <a:rPr lang="tr-TR" dirty="0" smtClean="0"/>
              <a:t>.</a:t>
            </a:r>
          </a:p>
          <a:p>
            <a:r>
              <a:rPr lang="tr-TR" dirty="0" smtClean="0"/>
              <a:t>2007 </a:t>
            </a:r>
            <a:r>
              <a:rPr lang="tr-TR" dirty="0"/>
              <a:t>ile 2015 yılları arasında </a:t>
            </a:r>
            <a:r>
              <a:rPr lang="tr-TR" dirty="0" smtClean="0"/>
              <a:t>SBRT </a:t>
            </a:r>
            <a:r>
              <a:rPr lang="tr-TR" dirty="0"/>
              <a:t>ile tedavi edilen hastaların sonuçlarını retrospektif olarak </a:t>
            </a:r>
            <a:r>
              <a:rPr lang="tr-TR" dirty="0" smtClean="0"/>
              <a:t>incelendi.</a:t>
            </a:r>
          </a:p>
          <a:p>
            <a:r>
              <a:rPr lang="tr-TR" dirty="0" smtClean="0"/>
              <a:t>Toplamda 297 hasta</a:t>
            </a:r>
          </a:p>
          <a:p>
            <a:r>
              <a:rPr lang="tr-TR" dirty="0" smtClean="0"/>
              <a:t>Solunum döngüsünün takibi için RPM kullanıldı</a:t>
            </a:r>
          </a:p>
          <a:p>
            <a:r>
              <a:rPr lang="tr-TR" dirty="0"/>
              <a:t>Hastalar tedavi sırasında haftalık olarak değerlendirildi ve daha sonra tedavinin bitiminden 1 ay sonra ve ardından 5 yıl boyunca her 4-6 ayda bir ve ardından yıllık olarak BT görüntüleme ile takip edildi.</a:t>
            </a:r>
          </a:p>
          <a:p>
            <a:endParaRPr lang="tr-TR" dirty="0"/>
          </a:p>
        </p:txBody>
      </p:sp>
    </p:spTree>
    <p:extLst>
      <p:ext uri="{BB962C8B-B14F-4D97-AF65-F5344CB8AC3E}">
        <p14:creationId xmlns:p14="http://schemas.microsoft.com/office/powerpoint/2010/main" val="181529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148305" y="189432"/>
            <a:ext cx="7527957" cy="6499789"/>
          </a:xfrm>
          <a:prstGeom prst="rect">
            <a:avLst/>
          </a:prstGeom>
        </p:spPr>
      </p:pic>
    </p:spTree>
    <p:extLst>
      <p:ext uri="{BB962C8B-B14F-4D97-AF65-F5344CB8AC3E}">
        <p14:creationId xmlns:p14="http://schemas.microsoft.com/office/powerpoint/2010/main" val="3438128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0"/>
          <p:cNvSpPr>
            <a:spLocks noGrp="1"/>
          </p:cNvSpPr>
          <p:nvPr>
            <p:ph type="title"/>
          </p:nvPr>
        </p:nvSpPr>
        <p:spPr/>
        <p:txBody>
          <a:bodyPr/>
          <a:lstStyle/>
          <a:p>
            <a:endParaRPr lang="tr-TR"/>
          </a:p>
        </p:txBody>
      </p:sp>
      <p:sp>
        <p:nvSpPr>
          <p:cNvPr id="6" name="İçerik Yer Tutucusu 5"/>
          <p:cNvSpPr>
            <a:spLocks noGrp="1"/>
          </p:cNvSpPr>
          <p:nvPr>
            <p:ph idx="1"/>
          </p:nvPr>
        </p:nvSpPr>
        <p:spPr/>
        <p:txBody>
          <a:bodyPr>
            <a:normAutofit lnSpcReduction="10000"/>
          </a:bodyPr>
          <a:lstStyle/>
          <a:p>
            <a:r>
              <a:rPr lang="tr-TR" dirty="0"/>
              <a:t>En sık kullanılan </a:t>
            </a:r>
            <a:r>
              <a:rPr lang="tr-TR" dirty="0" err="1"/>
              <a:t>fraksiyonasyon</a:t>
            </a:r>
            <a:r>
              <a:rPr lang="tr-TR" dirty="0"/>
              <a:t> rejimleri </a:t>
            </a:r>
            <a:r>
              <a:rPr lang="tr-TR" dirty="0" smtClean="0"/>
              <a:t>4 </a:t>
            </a:r>
            <a:r>
              <a:rPr lang="tr-TR" dirty="0"/>
              <a:t>fraksiyonda 48 </a:t>
            </a:r>
            <a:r>
              <a:rPr lang="tr-TR" dirty="0" err="1" smtClean="0"/>
              <a:t>Gy</a:t>
            </a:r>
            <a:r>
              <a:rPr lang="tr-TR" dirty="0" smtClean="0"/>
              <a:t> </a:t>
            </a:r>
            <a:r>
              <a:rPr lang="tr-TR" dirty="0"/>
              <a:t>ve </a:t>
            </a:r>
            <a:r>
              <a:rPr lang="tr-TR" dirty="0" smtClean="0"/>
              <a:t>3 </a:t>
            </a:r>
            <a:r>
              <a:rPr lang="tr-TR" dirty="0"/>
              <a:t>fraksiyonda 54/60 </a:t>
            </a:r>
            <a:r>
              <a:rPr lang="tr-TR" dirty="0" err="1" smtClean="0"/>
              <a:t>Gy</a:t>
            </a:r>
            <a:endParaRPr lang="tr-TR" dirty="0" smtClean="0"/>
          </a:p>
          <a:p>
            <a:r>
              <a:rPr lang="tr-TR" dirty="0"/>
              <a:t>ileri solunum yönetimi (ortalama 91,5 ay) veya tüm faz tedavisi (98,8 ay</a:t>
            </a:r>
            <a:r>
              <a:rPr lang="tr-TR" dirty="0" smtClean="0"/>
              <a:t>,) </a:t>
            </a:r>
            <a:r>
              <a:rPr lang="tr-TR" dirty="0"/>
              <a:t>gören hastalar arasında lokal başarısızlık, son takip veya ölüme kadar geçen ortalama sürede fark olmadığını gösterdi</a:t>
            </a:r>
            <a:r>
              <a:rPr lang="tr-TR" dirty="0" smtClean="0"/>
              <a:t>.</a:t>
            </a:r>
          </a:p>
          <a:p>
            <a:r>
              <a:rPr lang="tr-TR" dirty="0"/>
              <a:t>Tüm hastalar için medyan genel sağ kalım süresi 43,4 ay </a:t>
            </a:r>
            <a:r>
              <a:rPr lang="tr-TR" dirty="0" smtClean="0"/>
              <a:t>ve </a:t>
            </a:r>
            <a:r>
              <a:rPr lang="tr-TR" dirty="0"/>
              <a:t>ileri solunum yönetimi alanlar ile tüm evrelerde tedavi edilenler arasında önemli ölçüde farklılık </a:t>
            </a:r>
            <a:r>
              <a:rPr lang="tr-TR" dirty="0" smtClean="0"/>
              <a:t>bulunamadı</a:t>
            </a:r>
          </a:p>
          <a:p>
            <a:r>
              <a:rPr lang="tr-TR" dirty="0"/>
              <a:t>Mevcut deneyim, evre I NSCLC için </a:t>
            </a:r>
            <a:r>
              <a:rPr lang="tr-TR" dirty="0" err="1"/>
              <a:t>SBRT'de</a:t>
            </a:r>
            <a:r>
              <a:rPr lang="tr-TR" dirty="0"/>
              <a:t> gelişmiş solunum yönetimi tekniklerinin dikkatli bir şekilde </a:t>
            </a:r>
            <a:r>
              <a:rPr lang="tr-TR" dirty="0" smtClean="0"/>
              <a:t>kullanılması </a:t>
            </a:r>
            <a:r>
              <a:rPr lang="tr-TR" dirty="0" err="1"/>
              <a:t>toksisiteyi</a:t>
            </a:r>
            <a:r>
              <a:rPr lang="tr-TR" dirty="0"/>
              <a:t> artırmadığını göstermektedir.</a:t>
            </a:r>
          </a:p>
        </p:txBody>
      </p:sp>
    </p:spTree>
    <p:extLst>
      <p:ext uri="{BB962C8B-B14F-4D97-AF65-F5344CB8AC3E}">
        <p14:creationId xmlns:p14="http://schemas.microsoft.com/office/powerpoint/2010/main" val="283667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Radyoterapideki solunuma bağlı hareketin etkisini azaltmaya yarayan </a:t>
            </a:r>
            <a:r>
              <a:rPr lang="tr-TR" sz="2800" dirty="0" err="1" smtClean="0"/>
              <a:t>metodlar</a:t>
            </a:r>
            <a:r>
              <a:rPr lang="tr-TR" sz="2800" dirty="0" smtClean="0"/>
              <a:t> genel olarak 5 kategoriye ayrılırlar</a:t>
            </a:r>
            <a:r>
              <a:rPr lang="tr-TR" sz="2800" dirty="0"/>
              <a:t>.</a:t>
            </a:r>
          </a:p>
        </p:txBody>
      </p:sp>
      <p:sp>
        <p:nvSpPr>
          <p:cNvPr id="3" name="İçerik Yer Tutucusu 2"/>
          <p:cNvSpPr>
            <a:spLocks noGrp="1"/>
          </p:cNvSpPr>
          <p:nvPr>
            <p:ph idx="1"/>
          </p:nvPr>
        </p:nvSpPr>
        <p:spPr/>
        <p:txBody>
          <a:bodyPr/>
          <a:lstStyle/>
          <a:p>
            <a:r>
              <a:rPr lang="tr-TR" b="1" dirty="0"/>
              <a:t>Solunum takip </a:t>
            </a:r>
            <a:r>
              <a:rPr lang="tr-TR" b="1" dirty="0" smtClean="0"/>
              <a:t>yöntemleri</a:t>
            </a:r>
            <a:endParaRPr lang="tr-TR" dirty="0" smtClean="0"/>
          </a:p>
          <a:p>
            <a:r>
              <a:rPr lang="tr-TR" dirty="0" smtClean="0"/>
              <a:t>Hareketi kapsayan yöntemler</a:t>
            </a:r>
            <a:endParaRPr lang="tr-TR" dirty="0"/>
          </a:p>
          <a:p>
            <a:r>
              <a:rPr lang="tr-TR" dirty="0" smtClean="0"/>
              <a:t>Nefes tutma teknikleri</a:t>
            </a:r>
            <a:endParaRPr lang="tr-TR" dirty="0"/>
          </a:p>
          <a:p>
            <a:r>
              <a:rPr lang="tr-TR" dirty="0" smtClean="0"/>
              <a:t>Derin olmayan nefese zorlama teknikleri</a:t>
            </a:r>
            <a:endParaRPr lang="tr-TR" dirty="0"/>
          </a:p>
          <a:p>
            <a:r>
              <a:rPr lang="tr-TR" dirty="0" smtClean="0"/>
              <a:t>Solunum ile senkronize teknikler</a:t>
            </a:r>
            <a:endParaRPr lang="tr-TR" dirty="0"/>
          </a:p>
          <a:p>
            <a:pPr marL="0" indent="0">
              <a:buNone/>
            </a:pPr>
            <a:endParaRPr lang="tr-TR" dirty="0"/>
          </a:p>
        </p:txBody>
      </p:sp>
    </p:spTree>
    <p:extLst>
      <p:ext uri="{BB962C8B-B14F-4D97-AF65-F5344CB8AC3E}">
        <p14:creationId xmlns:p14="http://schemas.microsoft.com/office/powerpoint/2010/main" val="231913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dirty="0"/>
              <a:t>Solunum takip yöntemleri</a:t>
            </a:r>
            <a:r>
              <a:rPr lang="tr-TR" dirty="0"/>
              <a:t/>
            </a:r>
            <a:br>
              <a:rPr lang="tr-TR" dirty="0"/>
            </a:br>
            <a:endParaRPr lang="tr-TR" dirty="0"/>
          </a:p>
        </p:txBody>
      </p:sp>
      <p:sp>
        <p:nvSpPr>
          <p:cNvPr id="3" name="İçerik Yer Tutucusu 2"/>
          <p:cNvSpPr>
            <a:spLocks noGrp="1"/>
          </p:cNvSpPr>
          <p:nvPr>
            <p:ph sz="half" idx="1"/>
          </p:nvPr>
        </p:nvSpPr>
        <p:spPr/>
        <p:txBody>
          <a:bodyPr>
            <a:normAutofit fontScale="92500" lnSpcReduction="10000"/>
          </a:bodyPr>
          <a:lstStyle/>
          <a:p>
            <a:pPr algn="ctr"/>
            <a:r>
              <a:rPr lang="tr-TR" dirty="0" smtClean="0"/>
              <a:t>Solunum takibi kısaca, hastanın solunum döngüsünün içerisinde belli kısımlarda hem görüntülemede hem de tedavide radyasyonun yönetilmesidir. Bu belli kısımlara genel olarak </a:t>
            </a:r>
            <a:r>
              <a:rPr lang="tr-TR" dirty="0" err="1" smtClean="0"/>
              <a:t>Gate</a:t>
            </a:r>
            <a:r>
              <a:rPr lang="tr-TR" dirty="0" smtClean="0"/>
              <a:t>(Geçit) denir. Bu geçitlerin yeri ve genişliği, hastanın solunum döngüsünün </a:t>
            </a:r>
            <a:r>
              <a:rPr lang="tr-TR" dirty="0" err="1" smtClean="0"/>
              <a:t>eksternal</a:t>
            </a:r>
            <a:r>
              <a:rPr lang="tr-TR" dirty="0" smtClean="0"/>
              <a:t> solunum sinyallerinin alınması ya da </a:t>
            </a:r>
            <a:r>
              <a:rPr lang="tr-TR" dirty="0" err="1" smtClean="0"/>
              <a:t>markerların</a:t>
            </a:r>
            <a:r>
              <a:rPr lang="tr-TR" dirty="0" smtClean="0"/>
              <a:t> görüntülenmesi ile gerçekleştirilir</a:t>
            </a:r>
            <a:r>
              <a:rPr lang="tr-TR" dirty="0"/>
              <a:t>.</a:t>
            </a:r>
          </a:p>
        </p:txBody>
      </p:sp>
      <p:pic>
        <p:nvPicPr>
          <p:cNvPr id="6" name="İçerik Yer Tutucusu 5"/>
          <p:cNvPicPr>
            <a:picLocks noGrp="1" noChangeAspect="1"/>
          </p:cNvPicPr>
          <p:nvPr>
            <p:ph sz="half" idx="2"/>
          </p:nvPr>
        </p:nvPicPr>
        <p:blipFill>
          <a:blip r:embed="rId2"/>
          <a:stretch>
            <a:fillRect/>
          </a:stretch>
        </p:blipFill>
        <p:spPr>
          <a:xfrm>
            <a:off x="6019800" y="1758156"/>
            <a:ext cx="6006785" cy="4486275"/>
          </a:xfrm>
          <a:prstGeom prst="rect">
            <a:avLst/>
          </a:prstGeom>
        </p:spPr>
      </p:pic>
    </p:spTree>
    <p:extLst>
      <p:ext uri="{BB962C8B-B14F-4D97-AF65-F5344CB8AC3E}">
        <p14:creationId xmlns:p14="http://schemas.microsoft.com/office/powerpoint/2010/main" val="3923187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Solunum takip yöntemleri</a:t>
            </a:r>
            <a:r>
              <a:rPr lang="tr-TR" dirty="0"/>
              <a:t/>
            </a:r>
            <a:br>
              <a:rPr lang="tr-TR" dirty="0"/>
            </a:br>
            <a:endParaRPr lang="tr-TR" dirty="0"/>
          </a:p>
        </p:txBody>
      </p:sp>
      <p:sp>
        <p:nvSpPr>
          <p:cNvPr id="3" name="İçerik Yer Tutucusu 2"/>
          <p:cNvSpPr>
            <a:spLocks noGrp="1"/>
          </p:cNvSpPr>
          <p:nvPr>
            <p:ph sz="half" idx="1"/>
          </p:nvPr>
        </p:nvSpPr>
        <p:spPr>
          <a:xfrm>
            <a:off x="838200" y="2055275"/>
            <a:ext cx="5181600" cy="4351338"/>
          </a:xfrm>
        </p:spPr>
        <p:txBody>
          <a:bodyPr/>
          <a:lstStyle/>
          <a:p>
            <a:pPr algn="ctr"/>
            <a:r>
              <a:rPr lang="tr-TR" dirty="0" smtClean="0"/>
              <a:t>Solunum hareketi, solunum sinyalinin bir parçası veya dahili anatominin hareketi olarak kaydedilen iki değişkenle karakterize edilebilir. Bu değişkenler yer değiştirme (genlik) ve fazdır</a:t>
            </a:r>
            <a:r>
              <a:rPr lang="tr-TR" dirty="0"/>
              <a:t>.</a:t>
            </a:r>
          </a:p>
        </p:txBody>
      </p:sp>
      <p:pic>
        <p:nvPicPr>
          <p:cNvPr id="5" name="İçerik Yer Tutucusu 4"/>
          <p:cNvPicPr>
            <a:picLocks noGrp="1" noChangeAspect="1"/>
          </p:cNvPicPr>
          <p:nvPr>
            <p:ph sz="half" idx="2"/>
          </p:nvPr>
        </p:nvPicPr>
        <p:blipFill>
          <a:blip r:embed="rId2"/>
          <a:stretch>
            <a:fillRect/>
          </a:stretch>
        </p:blipFill>
        <p:spPr>
          <a:xfrm>
            <a:off x="5776414" y="2055275"/>
            <a:ext cx="6208013" cy="3485716"/>
          </a:xfrm>
          <a:prstGeom prst="rect">
            <a:avLst/>
          </a:prstGeom>
        </p:spPr>
      </p:pic>
    </p:spTree>
    <p:extLst>
      <p:ext uri="{BB962C8B-B14F-4D97-AF65-F5344CB8AC3E}">
        <p14:creationId xmlns:p14="http://schemas.microsoft.com/office/powerpoint/2010/main" val="2315904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Solunum takip yöntemleri</a:t>
            </a:r>
            <a:r>
              <a:rPr lang="tr-TR" dirty="0"/>
              <a:t/>
            </a:r>
            <a:br>
              <a:rPr lang="tr-TR" dirty="0"/>
            </a:br>
            <a:endParaRPr lang="tr-TR" dirty="0"/>
          </a:p>
        </p:txBody>
      </p:sp>
      <p:sp>
        <p:nvSpPr>
          <p:cNvPr id="3" name="İçerik Yer Tutucusu 2"/>
          <p:cNvSpPr>
            <a:spLocks noGrp="1"/>
          </p:cNvSpPr>
          <p:nvPr>
            <p:ph sz="half" idx="1"/>
          </p:nvPr>
        </p:nvSpPr>
        <p:spPr>
          <a:xfrm>
            <a:off x="838200" y="2094817"/>
            <a:ext cx="5181600" cy="4351338"/>
          </a:xfrm>
        </p:spPr>
        <p:txBody>
          <a:bodyPr/>
          <a:lstStyle/>
          <a:p>
            <a:pPr algn="ctr"/>
            <a:r>
              <a:rPr lang="tr-TR" dirty="0" err="1" smtClean="0"/>
              <a:t>Geniliğe</a:t>
            </a:r>
            <a:r>
              <a:rPr lang="tr-TR" dirty="0" smtClean="0"/>
              <a:t> bağlı olarak yapılan solunum takibinde solunum sinyalinde önceden tanımlanmış olan genlik aralıklarında radyasyon aktive edilir ve görüntüleme gerçekleştirilir</a:t>
            </a:r>
            <a:r>
              <a:rPr lang="tr-TR" dirty="0"/>
              <a:t>.</a:t>
            </a:r>
          </a:p>
        </p:txBody>
      </p:sp>
      <p:pic>
        <p:nvPicPr>
          <p:cNvPr id="10" name="İçerik Yer Tutucusu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2377636"/>
            <a:ext cx="4833579" cy="2071534"/>
          </a:xfrm>
        </p:spPr>
      </p:pic>
    </p:spTree>
    <p:extLst>
      <p:ext uri="{BB962C8B-B14F-4D97-AF65-F5344CB8AC3E}">
        <p14:creationId xmlns:p14="http://schemas.microsoft.com/office/powerpoint/2010/main" val="149134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half" idx="1"/>
          </p:nvPr>
        </p:nvSpPr>
        <p:spPr/>
        <p:txBody>
          <a:bodyPr/>
          <a:lstStyle/>
          <a:p>
            <a:pPr algn="ctr"/>
            <a:r>
              <a:rPr lang="tr-TR" dirty="0" smtClean="0"/>
              <a:t>Faza bağlı olarak yapılan solunum takibinde solunum sinyali periyodik bir yapı sergilemelidir. Komple bir solunum sinyali 0 ile 2∏ aralığındaki açılar ile temsil edilmektedir. Faza bağlı olarak yapılan solunum takibinde radyasyon önceden belirlenmiş faz aralığında aktive edilir</a:t>
            </a:r>
            <a:r>
              <a:rPr lang="tr-TR" dirty="0"/>
              <a:t>.</a:t>
            </a:r>
          </a:p>
        </p:txBody>
      </p:sp>
      <p:pic>
        <p:nvPicPr>
          <p:cNvPr id="7"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181600" cy="3930229"/>
          </a:xfrm>
        </p:spPr>
      </p:pic>
    </p:spTree>
    <p:extLst>
      <p:ext uri="{BB962C8B-B14F-4D97-AF65-F5344CB8AC3E}">
        <p14:creationId xmlns:p14="http://schemas.microsoft.com/office/powerpoint/2010/main" val="332979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err="1"/>
              <a:t>Eksternal</a:t>
            </a:r>
            <a:r>
              <a:rPr lang="tr-TR" sz="3600" b="1" dirty="0"/>
              <a:t> </a:t>
            </a:r>
            <a:r>
              <a:rPr lang="tr-TR" sz="3600" b="1" dirty="0" smtClean="0"/>
              <a:t>Hareket</a:t>
            </a:r>
            <a:r>
              <a:rPr lang="tr-TR" sz="3600" b="1" dirty="0" smtClean="0"/>
              <a:t> </a:t>
            </a:r>
            <a:r>
              <a:rPr lang="tr-TR" sz="3600" b="1" dirty="0"/>
              <a:t>Sinyali Kullanarak Solunum Takibi</a:t>
            </a:r>
            <a:endParaRPr lang="tr-TR" sz="3600" dirty="0"/>
          </a:p>
        </p:txBody>
      </p:sp>
      <p:pic>
        <p:nvPicPr>
          <p:cNvPr id="10" name="İçerik Yer Tutucus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37897" y="2830253"/>
            <a:ext cx="1743075" cy="2743200"/>
          </a:xfrm>
        </p:spPr>
      </p:pic>
      <p:sp>
        <p:nvSpPr>
          <p:cNvPr id="9" name="İçerik Yer Tutucusu 8"/>
          <p:cNvSpPr>
            <a:spLocks noGrp="1"/>
          </p:cNvSpPr>
          <p:nvPr>
            <p:ph sz="half" idx="1"/>
          </p:nvPr>
        </p:nvSpPr>
        <p:spPr>
          <a:xfrm>
            <a:off x="838200" y="1825624"/>
            <a:ext cx="3688830" cy="4395293"/>
          </a:xfrm>
        </p:spPr>
        <p:txBody>
          <a:bodyPr/>
          <a:lstStyle/>
          <a:p>
            <a:endParaRPr lang="tr-TR" sz="2700" dirty="0" smtClean="0"/>
          </a:p>
          <a:p>
            <a:endParaRPr lang="tr-TR" sz="2700" dirty="0"/>
          </a:p>
          <a:p>
            <a:r>
              <a:rPr lang="tr-TR" sz="2700" dirty="0" err="1" smtClean="0"/>
              <a:t>Varian</a:t>
            </a:r>
            <a:r>
              <a:rPr lang="tr-TR" sz="2700" dirty="0" smtClean="0"/>
              <a:t> </a:t>
            </a:r>
            <a:r>
              <a:rPr lang="tr-TR" sz="2700" dirty="0"/>
              <a:t>RPM –</a:t>
            </a:r>
            <a:r>
              <a:rPr lang="tr-TR" sz="2700" dirty="0" err="1"/>
              <a:t>gating</a:t>
            </a:r>
            <a:r>
              <a:rPr lang="tr-TR" sz="2700" dirty="0"/>
              <a:t> ve </a:t>
            </a:r>
            <a:r>
              <a:rPr lang="tr-TR" sz="2700" dirty="0" err="1"/>
              <a:t>breat</a:t>
            </a:r>
            <a:r>
              <a:rPr lang="tr-TR" sz="2700" dirty="0"/>
              <a:t> </a:t>
            </a:r>
            <a:r>
              <a:rPr lang="tr-TR" sz="2700" dirty="0" err="1"/>
              <a:t>hold</a:t>
            </a:r>
            <a:endParaRPr lang="tr-TR" sz="2700" dirty="0"/>
          </a:p>
          <a:p>
            <a:r>
              <a:rPr lang="tr-TR" dirty="0" err="1"/>
              <a:t>Elekta</a:t>
            </a:r>
            <a:r>
              <a:rPr lang="tr-TR" dirty="0"/>
              <a:t> </a:t>
            </a:r>
            <a:r>
              <a:rPr lang="tr-TR" dirty="0" err="1"/>
              <a:t>active</a:t>
            </a:r>
            <a:r>
              <a:rPr lang="tr-TR" dirty="0"/>
              <a:t> </a:t>
            </a:r>
            <a:r>
              <a:rPr lang="tr-TR" dirty="0" err="1"/>
              <a:t>breath</a:t>
            </a:r>
            <a:r>
              <a:rPr lang="tr-TR" dirty="0"/>
              <a:t> </a:t>
            </a:r>
            <a:r>
              <a:rPr lang="tr-TR" dirty="0" err="1"/>
              <a:t>control</a:t>
            </a:r>
            <a:endParaRPr lang="tr-TR" dirty="0"/>
          </a:p>
          <a:p>
            <a:r>
              <a:rPr lang="tr-TR" dirty="0" err="1"/>
              <a:t>Accuray</a:t>
            </a:r>
            <a:r>
              <a:rPr lang="tr-TR" dirty="0"/>
              <a:t> </a:t>
            </a:r>
            <a:r>
              <a:rPr lang="tr-TR" dirty="0" err="1"/>
              <a:t>Cyberknife</a:t>
            </a:r>
            <a:r>
              <a:rPr lang="tr-TR" dirty="0"/>
              <a:t> </a:t>
            </a:r>
            <a:r>
              <a:rPr lang="tr-TR" dirty="0" err="1"/>
              <a:t>Synchrony</a:t>
            </a:r>
            <a:endParaRPr lang="tr-TR" dirty="0"/>
          </a:p>
          <a:p>
            <a:endParaRPr lang="tr-TR" dirty="0"/>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972" y="3700915"/>
            <a:ext cx="2458077" cy="2744853"/>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529" y="1825624"/>
            <a:ext cx="2183937" cy="3778558"/>
          </a:xfrm>
          <a:prstGeom prst="rect">
            <a:avLst/>
          </a:prstGeom>
        </p:spPr>
      </p:pic>
    </p:spTree>
    <p:extLst>
      <p:ext uri="{BB962C8B-B14F-4D97-AF65-F5344CB8AC3E}">
        <p14:creationId xmlns:p14="http://schemas.microsoft.com/office/powerpoint/2010/main" val="2775544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err="1"/>
              <a:t>Eksternal</a:t>
            </a:r>
            <a:r>
              <a:rPr lang="tr-TR" sz="3600" b="1" dirty="0"/>
              <a:t> </a:t>
            </a:r>
            <a:r>
              <a:rPr lang="tr-TR" sz="3600" b="1" dirty="0" smtClean="0"/>
              <a:t>Hareket</a:t>
            </a:r>
            <a:r>
              <a:rPr lang="tr-TR" sz="3600" b="1" dirty="0" smtClean="0"/>
              <a:t> </a:t>
            </a:r>
            <a:r>
              <a:rPr lang="tr-TR" sz="3600" b="1" dirty="0"/>
              <a:t>Sinyali Kullanarak Solunum Takibi</a:t>
            </a:r>
            <a:endParaRPr lang="tr-TR" sz="3600" dirty="0"/>
          </a:p>
        </p:txBody>
      </p:sp>
      <p:pic>
        <p:nvPicPr>
          <p:cNvPr id="5" name="İçerik Yer Tutucusu 4"/>
          <p:cNvPicPr>
            <a:picLocks noGrp="1" noChangeAspect="1"/>
          </p:cNvPicPr>
          <p:nvPr>
            <p:ph sz="half" idx="2"/>
          </p:nvPr>
        </p:nvPicPr>
        <p:blipFill>
          <a:blip r:embed="rId2"/>
          <a:stretch>
            <a:fillRect/>
          </a:stretch>
        </p:blipFill>
        <p:spPr>
          <a:xfrm>
            <a:off x="6456528" y="1825625"/>
            <a:ext cx="3833883" cy="4351339"/>
          </a:xfrm>
          <a:prstGeom prst="rect">
            <a:avLst/>
          </a:prstGeom>
        </p:spPr>
      </p:pic>
      <p:sp>
        <p:nvSpPr>
          <p:cNvPr id="4" name="İçerik Yer Tutucusu 3"/>
          <p:cNvSpPr>
            <a:spLocks noGrp="1"/>
          </p:cNvSpPr>
          <p:nvPr>
            <p:ph sz="half" idx="1"/>
          </p:nvPr>
        </p:nvSpPr>
        <p:spPr/>
        <p:txBody>
          <a:bodyPr>
            <a:normAutofit lnSpcReduction="10000"/>
          </a:bodyPr>
          <a:lstStyle/>
          <a:p>
            <a:r>
              <a:rPr lang="tr-TR" dirty="0" smtClean="0"/>
              <a:t>Gerçek zamanlı pozisyon yönetim sistemi</a:t>
            </a:r>
          </a:p>
          <a:p>
            <a:r>
              <a:rPr lang="tr-TR" dirty="0" smtClean="0"/>
              <a:t>Solunumla senkronize görüntüleme ve tedavi</a:t>
            </a:r>
          </a:p>
          <a:p>
            <a:r>
              <a:rPr lang="tr-TR" dirty="0" smtClean="0"/>
              <a:t>Blok üzerindeki noktalar kızılötesi ışığı kameraya geri yansıtır ve sinyaller toplanır.</a:t>
            </a:r>
          </a:p>
          <a:p>
            <a:r>
              <a:rPr lang="tr-TR" dirty="0" smtClean="0"/>
              <a:t>Yazılım bu sinyalleri kullanarak göğüs veya karın hareketlerine karşılık gelen noktaları birleştirir ve analiz eder.</a:t>
            </a:r>
            <a:endParaRPr lang="tr-TR" dirty="0"/>
          </a:p>
        </p:txBody>
      </p:sp>
    </p:spTree>
    <p:extLst>
      <p:ext uri="{BB962C8B-B14F-4D97-AF65-F5344CB8AC3E}">
        <p14:creationId xmlns:p14="http://schemas.microsoft.com/office/powerpoint/2010/main" val="2932959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11172</TotalTime>
  <Words>772</Words>
  <Application>Microsoft Office PowerPoint</Application>
  <PresentationFormat>Geniş ekran</PresentationFormat>
  <Paragraphs>48</Paragraphs>
  <Slides>20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Teması</vt:lpstr>
      <vt:lpstr> Akciğer kanserinde solunum takip sistemi </vt:lpstr>
      <vt:lpstr>PowerPoint Sunusu</vt:lpstr>
      <vt:lpstr>Radyoterapideki solunuma bağlı hareketin etkisini azaltmaya yarayan metodlar genel olarak 5 kategoriye ayrılırlar.</vt:lpstr>
      <vt:lpstr>Solunum takip yöntemleri </vt:lpstr>
      <vt:lpstr>Solunum takip yöntemleri </vt:lpstr>
      <vt:lpstr>Solunum takip yöntemleri </vt:lpstr>
      <vt:lpstr>PowerPoint Sunusu</vt:lpstr>
      <vt:lpstr>Eksternal Hareket Sinyali Kullanarak Solunum Takibi</vt:lpstr>
      <vt:lpstr>Eksternal Hareket Sinyali Kullanarak Solunum Takibi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İncir</dc:creator>
  <cp:lastModifiedBy>İncir</cp:lastModifiedBy>
  <cp:revision>65</cp:revision>
  <dcterms:created xsi:type="dcterms:W3CDTF">2024-10-16T19:06:21Z</dcterms:created>
  <dcterms:modified xsi:type="dcterms:W3CDTF">2024-11-13T02:22:06Z</dcterms:modified>
</cp:coreProperties>
</file>