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9" r:id="rId20"/>
    <p:sldId id="282" r:id="rId21"/>
    <p:sldId id="284" r:id="rId22"/>
    <p:sldId id="277" r:id="rId23"/>
    <p:sldId id="274" r:id="rId24"/>
    <p:sldId id="275" r:id="rId25"/>
    <p:sldId id="276" r:id="rId26"/>
    <p:sldId id="281" r:id="rId27"/>
    <p:sldId id="278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2DC2DB-F2C9-6BBC-DE4D-CE6F66188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C33773-1348-A40F-BBA0-E84E6DBB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2B54A2-1BE3-9990-EB9B-30FE82CF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EF4BA5-782D-4B17-4C95-DE08C571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2943FC-62E8-84F2-BDAD-03425C68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96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F1B2C3-39DC-98BF-DA3C-EF51C0CE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1A0A5FB-15CF-FFCD-BF8E-F39FA0A59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EAA57D-90B0-4425-3CE1-B0DDF5DD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AFBDA1-94AF-0B14-7C08-33326E13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F715D8-435A-0280-BCF3-55186BF2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90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5AF4CBD-7D44-4F2F-AE97-EFBEB6CB0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93FFFE0-D0C8-8B4A-F4DD-21844DF8A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084C8C-A6F7-149B-64BB-DDF1D828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932533-7499-29E1-D4EB-BD824F02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D4E02C-E57E-A4A8-84E9-5697F2FF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411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D29355-36ED-0032-FF2F-D9DD8FFF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FAAF7-35AC-2CEE-2E65-C1659D29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140ACE-0EF9-6C25-7807-85D4DB05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78ED2F-8967-0C18-454D-799FAEDC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24A751-90A6-79E5-F7F2-70AB7990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12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D9EBC5-8C50-FD9C-B790-6CC95C1A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2C44D7-8178-9206-AD15-8BD967BF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950F7C-AD93-DF5B-52D5-2143DBFF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D0A709-9797-ACCE-45C0-A6E16EA8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755531-6135-5043-9CF0-E39472E3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69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B29B8E-8492-7BA5-8809-5725695C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8220B-FC26-D210-66D5-7A0CE711A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5BDE6F7-B6B4-4E03-4125-93E3F0F19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30F8B0-11F1-E0EA-7E62-50D48B6F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915A304-E421-A86E-00E2-5DC55646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E3B883F-909F-113C-811E-EC747220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3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EDC844-E228-D637-6E08-B73F08CA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34E18F-2672-2D00-76B9-45E0DF78C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636407-1EBA-2E94-C921-68BD26CB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C59FD9A-0D9A-49E9-08F4-A031222C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48CAAC2-6AA8-96B6-4963-4998A4F73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E8D4CD2-7A4C-C3B4-A794-7883731F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E4C9555-D55C-86CC-818D-71BC1E05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4C3BD9F-8026-BE7B-941C-6F3FA397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67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5CB6C2-421D-DFA8-E093-7879F94E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0039F09-1A32-B69C-7D94-C79B0F8A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121A271-1B43-ED3D-84EC-1EFEE01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1EE4D19-AE06-D5E5-FF39-56A8091A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82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939819F-670D-180F-C0F8-D2022E41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9F24108-53F2-7351-CDD0-93799FD3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5DC0DD6-4453-44D8-FDB2-41FC3A41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36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74799E-B926-A945-6A3F-B2B55DC0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F59E9E-DBA1-34A9-1920-F5CBFA00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98EF274-E403-BE25-1CFA-6A1425276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8045B8-DB16-D321-1375-8E15AB97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E740434-C85B-A8E9-4DEC-5053B17F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8A1DE1-1D82-B526-E81C-F195F036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37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E6CF8-92F9-3493-286E-935808EC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36E1339-FE09-AFF2-F4DC-1821D23D1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38D68F2-2D94-A32E-BC66-B36B5CA3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E6EF17-B2B3-4259-6574-5E45F134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9081E9-ABC8-62AC-7AEB-F54376B1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F447EB-E2EA-B87E-8BDA-AD843926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55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A165ADA-30A5-985D-0851-5D721573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63AC05-2EB5-ADC1-F7D6-BD377B3F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896716-6BB0-B71E-8402-58870A22F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9909E-F5BF-4723-9F5D-28CB6CA93B18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ADBD40-9BBB-CAE8-D7E5-171B5D0E4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3788D6-97B3-F9B3-91C4-E06CF83F8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81B74-A6C9-4078-8007-13E7FA0F03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40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C9FFB8-5AF4-AA34-367D-B0EAB32BC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tr-TR" sz="4800">
                <a:solidFill>
                  <a:srgbClr val="FFFFFF"/>
                </a:solidFill>
              </a:rPr>
              <a:t>REKTUM KANSERİNDE TOTAL NEOADJUVAN TEDAVİLER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6BD15CE-122C-2964-1AFF-B734709E3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endParaRPr lang="tr-TR" sz="1700" dirty="0">
              <a:solidFill>
                <a:srgbClr val="FFFFFF"/>
              </a:solidFill>
            </a:endParaRPr>
          </a:p>
          <a:p>
            <a:pPr algn="l"/>
            <a:endParaRPr lang="tr-TR" sz="1700" dirty="0">
              <a:solidFill>
                <a:srgbClr val="FFFFFF"/>
              </a:solidFill>
            </a:endParaRPr>
          </a:p>
          <a:p>
            <a:pPr algn="l"/>
            <a:r>
              <a:rPr lang="tr-TR" sz="1700" dirty="0">
                <a:solidFill>
                  <a:srgbClr val="FFFFFF"/>
                </a:solidFill>
              </a:rPr>
              <a:t>                     ARŞ. GÖR. </a:t>
            </a:r>
            <a:r>
              <a:rPr lang="tr-TR" sz="1700">
                <a:solidFill>
                  <a:srgbClr val="FFFFFF"/>
                </a:solidFill>
              </a:rPr>
              <a:t>DR. MUSTAFA CAN BERK YÜCEL</a:t>
            </a:r>
          </a:p>
        </p:txBody>
      </p:sp>
    </p:spTree>
    <p:extLst>
      <p:ext uri="{BB962C8B-B14F-4D97-AF65-F5344CB8AC3E}">
        <p14:creationId xmlns:p14="http://schemas.microsoft.com/office/powerpoint/2010/main" val="354586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6B60D03-2F0F-564E-AE43-88FA2FF2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78" y="1005630"/>
            <a:ext cx="8573243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D948BB-3DEE-128C-7D46-8A4315CC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E482D3-9E9F-5542-1185-A0B12197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Lokal kontrol ve hastalıksız sağkalım her iki kolda benzer.</a:t>
            </a:r>
          </a:p>
          <a:p>
            <a:pPr>
              <a:lnSpc>
                <a:spcPct val="150000"/>
              </a:lnSpc>
            </a:pPr>
            <a:r>
              <a:rPr lang="tr-TR" dirty="0"/>
              <a:t>R0 rezeksiyon oranı her iki kolda benzer.</a:t>
            </a:r>
          </a:p>
          <a:p>
            <a:pPr>
              <a:lnSpc>
                <a:spcPct val="150000"/>
              </a:lnSpc>
            </a:pPr>
            <a:r>
              <a:rPr lang="tr-TR" dirty="0"/>
              <a:t>Geç yan etkiler ve </a:t>
            </a:r>
            <a:r>
              <a:rPr lang="tr-TR" dirty="0" err="1"/>
              <a:t>postop</a:t>
            </a:r>
            <a:r>
              <a:rPr lang="tr-TR" dirty="0"/>
              <a:t> komplikasyon oranları her iki kolda benzer.</a:t>
            </a:r>
          </a:p>
        </p:txBody>
      </p:sp>
    </p:spTree>
    <p:extLst>
      <p:ext uri="{BB962C8B-B14F-4D97-AF65-F5344CB8AC3E}">
        <p14:creationId xmlns:p14="http://schemas.microsoft.com/office/powerpoint/2010/main" val="391661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F9735A1-AE68-B389-586D-C27EFA96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60" y="336450"/>
            <a:ext cx="7750212" cy="232430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DD59B6F-F69B-1774-C889-76E561F65422}"/>
              </a:ext>
            </a:extLst>
          </p:cNvPr>
          <p:cNvSpPr txBox="1"/>
          <p:nvPr/>
        </p:nvSpPr>
        <p:spPr>
          <a:xfrm>
            <a:off x="2692400" y="32443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35 farklı merkezden 461 hasta dahil edildi</a:t>
            </a:r>
            <a:r>
              <a:rPr lang="tr-TR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5C5C6CA-5FAE-E61C-0220-084280B1BB8E}"/>
              </a:ext>
            </a:extLst>
          </p:cNvPr>
          <p:cNvSpPr txBox="1"/>
          <p:nvPr/>
        </p:nvSpPr>
        <p:spPr>
          <a:xfrm>
            <a:off x="2778370" y="3885814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cT3, cT4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1ABECD2-E58E-1771-428E-67BEF90A3969}"/>
              </a:ext>
            </a:extLst>
          </p:cNvPr>
          <p:cNvSpPr txBox="1"/>
          <p:nvPr/>
        </p:nvSpPr>
        <p:spPr>
          <a:xfrm>
            <a:off x="2692400" y="4527295"/>
            <a:ext cx="331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Medyan takip 46.5 ay</a:t>
            </a:r>
          </a:p>
        </p:txBody>
      </p:sp>
      <p:sp>
        <p:nvSpPr>
          <p:cNvPr id="17" name="Yıldız: 5 Nokta 16">
            <a:extLst>
              <a:ext uri="{FF2B5EF4-FFF2-40B4-BE49-F238E27FC236}">
                <a16:creationId xmlns:a16="http://schemas.microsoft.com/office/drawing/2014/main" id="{A0B78517-B2BE-2CCD-6E3C-10263287997B}"/>
              </a:ext>
            </a:extLst>
          </p:cNvPr>
          <p:cNvSpPr/>
          <p:nvPr/>
        </p:nvSpPr>
        <p:spPr>
          <a:xfrm>
            <a:off x="2352431" y="3302502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ıldız: 5 Nokta 17">
            <a:extLst>
              <a:ext uri="{FF2B5EF4-FFF2-40B4-BE49-F238E27FC236}">
                <a16:creationId xmlns:a16="http://schemas.microsoft.com/office/drawing/2014/main" id="{AE984AF1-9512-5B6E-1ADF-984D25F44E0E}"/>
              </a:ext>
            </a:extLst>
          </p:cNvPr>
          <p:cNvSpPr/>
          <p:nvPr/>
        </p:nvSpPr>
        <p:spPr>
          <a:xfrm>
            <a:off x="2352430" y="3943982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ıldız: 5 Nokta 18">
            <a:extLst>
              <a:ext uri="{FF2B5EF4-FFF2-40B4-BE49-F238E27FC236}">
                <a16:creationId xmlns:a16="http://schemas.microsoft.com/office/drawing/2014/main" id="{D34818C0-C9EF-6653-F629-95E1896A89DC}"/>
              </a:ext>
            </a:extLst>
          </p:cNvPr>
          <p:cNvSpPr/>
          <p:nvPr/>
        </p:nvSpPr>
        <p:spPr>
          <a:xfrm>
            <a:off x="2352429" y="4585463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8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makbuz, yazı tipi içeren bir resim&#10;&#10;Açıklama otomatik olarak oluşturuldu">
            <a:extLst>
              <a:ext uri="{FF2B5EF4-FFF2-40B4-BE49-F238E27FC236}">
                <a16:creationId xmlns:a16="http://schemas.microsoft.com/office/drawing/2014/main" id="{7EB8A8D8-8E41-F1A8-DF5F-162472D8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47" y="643466"/>
            <a:ext cx="56559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DF46D08-64A6-9728-3AB6-47AC779C2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998"/>
            <a:ext cx="6231313" cy="273192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6E3F009-6E6D-2953-C5AC-A8BBF3A0C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33" y="201796"/>
            <a:ext cx="5901756" cy="283633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8017661-E51E-A64F-6739-DBDD7C9FE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436" y="3217333"/>
            <a:ext cx="7343128" cy="32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3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35A672A-F871-187E-B2AD-DE3D562E9D2C}"/>
              </a:ext>
            </a:extLst>
          </p:cNvPr>
          <p:cNvSpPr txBox="1"/>
          <p:nvPr/>
        </p:nvSpPr>
        <p:spPr>
          <a:xfrm>
            <a:off x="2421466" y="2292567"/>
            <a:ext cx="4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Randomize faz 2 çalışma toplam 311 hasta</a:t>
            </a:r>
          </a:p>
        </p:txBody>
      </p:sp>
      <p:sp>
        <p:nvSpPr>
          <p:cNvPr id="7" name="Yıldız: 5 Nokta 6">
            <a:extLst>
              <a:ext uri="{FF2B5EF4-FFF2-40B4-BE49-F238E27FC236}">
                <a16:creationId xmlns:a16="http://schemas.microsoft.com/office/drawing/2014/main" id="{B3AC269A-F452-BC18-0E7C-3CC457F1F529}"/>
              </a:ext>
            </a:extLst>
          </p:cNvPr>
          <p:cNvSpPr/>
          <p:nvPr/>
        </p:nvSpPr>
        <p:spPr>
          <a:xfrm>
            <a:off x="1928488" y="2350735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36908C6-0CBB-A74B-4B43-216CAD62EE26}"/>
              </a:ext>
            </a:extLst>
          </p:cNvPr>
          <p:cNvSpPr txBox="1"/>
          <p:nvPr/>
        </p:nvSpPr>
        <p:spPr>
          <a:xfrm>
            <a:off x="2421466" y="2929939"/>
            <a:ext cx="507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Alt rektum T3, orta rektum T3c/d, T4, N+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C7494F9-1E2E-6897-D062-190F8ABF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95" y="3467844"/>
            <a:ext cx="6370872" cy="2377646"/>
          </a:xfrm>
          <a:prstGeom prst="rect">
            <a:avLst/>
          </a:prstGeom>
        </p:spPr>
      </p:pic>
      <p:sp>
        <p:nvSpPr>
          <p:cNvPr id="12" name="Yıldız: 5 Nokta 11">
            <a:extLst>
              <a:ext uri="{FF2B5EF4-FFF2-40B4-BE49-F238E27FC236}">
                <a16:creationId xmlns:a16="http://schemas.microsoft.com/office/drawing/2014/main" id="{98835697-AA97-FC37-6192-7FF78A526BFE}"/>
              </a:ext>
            </a:extLst>
          </p:cNvPr>
          <p:cNvSpPr/>
          <p:nvPr/>
        </p:nvSpPr>
        <p:spPr>
          <a:xfrm>
            <a:off x="1928488" y="2966547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8DED7B2-4168-9740-17F2-7921DA774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48" y="342522"/>
            <a:ext cx="9317555" cy="1403893"/>
          </a:xfrm>
          <a:prstGeom prst="rect">
            <a:avLst/>
          </a:prstGeom>
        </p:spPr>
      </p:pic>
      <p:sp>
        <p:nvSpPr>
          <p:cNvPr id="15" name="Ok: Sağ 14">
            <a:extLst>
              <a:ext uri="{FF2B5EF4-FFF2-40B4-BE49-F238E27FC236}">
                <a16:creationId xmlns:a16="http://schemas.microsoft.com/office/drawing/2014/main" id="{C822F61C-FA2E-49E9-001C-0D681E5356D0}"/>
              </a:ext>
            </a:extLst>
          </p:cNvPr>
          <p:cNvSpPr/>
          <p:nvPr/>
        </p:nvSpPr>
        <p:spPr>
          <a:xfrm>
            <a:off x="7493000" y="3928533"/>
            <a:ext cx="753533" cy="931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0FD378B4-4305-2199-643E-66B73AA96B28}"/>
              </a:ext>
            </a:extLst>
          </p:cNvPr>
          <p:cNvSpPr/>
          <p:nvPr/>
        </p:nvSpPr>
        <p:spPr>
          <a:xfrm>
            <a:off x="7628467" y="5065019"/>
            <a:ext cx="753533" cy="931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51C6B26-E370-602E-52E0-0A6494797DC4}"/>
              </a:ext>
            </a:extLst>
          </p:cNvPr>
          <p:cNvSpPr txBox="1"/>
          <p:nvPr/>
        </p:nvSpPr>
        <p:spPr>
          <a:xfrm>
            <a:off x="8822267" y="3698501"/>
            <a:ext cx="313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%92 KT tamamlama,</a:t>
            </a:r>
          </a:p>
          <a:p>
            <a:r>
              <a:rPr lang="tr-TR" dirty="0" err="1">
                <a:solidFill>
                  <a:srgbClr val="C00000"/>
                </a:solidFill>
              </a:rPr>
              <a:t>pCR</a:t>
            </a:r>
            <a:r>
              <a:rPr lang="tr-TR" dirty="0">
                <a:solidFill>
                  <a:srgbClr val="C00000"/>
                </a:solidFill>
              </a:rPr>
              <a:t> :%17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5C56D626-F211-C41C-5507-DEAB1FD72150}"/>
              </a:ext>
            </a:extLst>
          </p:cNvPr>
          <p:cNvSpPr txBox="1"/>
          <p:nvPr/>
        </p:nvSpPr>
        <p:spPr>
          <a:xfrm>
            <a:off x="8822267" y="4788420"/>
            <a:ext cx="229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%85 KT tamamlama,</a:t>
            </a:r>
          </a:p>
          <a:p>
            <a:r>
              <a:rPr lang="tr-TR" dirty="0" err="1">
                <a:solidFill>
                  <a:srgbClr val="C00000"/>
                </a:solidFill>
              </a:rPr>
              <a:t>pCR</a:t>
            </a:r>
            <a:r>
              <a:rPr lang="tr-TR" dirty="0">
                <a:solidFill>
                  <a:srgbClr val="C00000"/>
                </a:solidFill>
              </a:rPr>
              <a:t> :%25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B1AA795-3B16-FDCD-F1D4-ECCCAEEFC867}"/>
              </a:ext>
            </a:extLst>
          </p:cNvPr>
          <p:cNvSpPr txBox="1"/>
          <p:nvPr/>
        </p:nvSpPr>
        <p:spPr>
          <a:xfrm>
            <a:off x="2566744" y="5985931"/>
            <a:ext cx="39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Lokal kontrol ve cerrahi morbidite açısından iki kol arasında fark yok</a:t>
            </a:r>
          </a:p>
        </p:txBody>
      </p:sp>
      <p:sp>
        <p:nvSpPr>
          <p:cNvPr id="21" name="Yıldız: 5 Nokta 20">
            <a:extLst>
              <a:ext uri="{FF2B5EF4-FFF2-40B4-BE49-F238E27FC236}">
                <a16:creationId xmlns:a16="http://schemas.microsoft.com/office/drawing/2014/main" id="{4B7D928F-962A-FEB4-8EAB-E490FACCC833}"/>
              </a:ext>
            </a:extLst>
          </p:cNvPr>
          <p:cNvSpPr/>
          <p:nvPr/>
        </p:nvSpPr>
        <p:spPr>
          <a:xfrm>
            <a:off x="2045760" y="6182598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06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BEA85DF-D9B5-676B-538F-C05D68712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75" y="191237"/>
            <a:ext cx="8428450" cy="253005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0D7642E-50CF-BC2D-9D25-65FB2A08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47" y="4111406"/>
            <a:ext cx="8599645" cy="255535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61DDDE4-3C66-EB8C-2E0A-FF1721A78DD4}"/>
              </a:ext>
            </a:extLst>
          </p:cNvPr>
          <p:cNvSpPr txBox="1"/>
          <p:nvPr/>
        </p:nvSpPr>
        <p:spPr>
          <a:xfrm>
            <a:off x="2032000" y="295137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Randomize faz 2 çalışma toplam 324 hasta</a:t>
            </a:r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C7EECCD-6041-952F-B90F-22B77535579E}"/>
              </a:ext>
            </a:extLst>
          </p:cNvPr>
          <p:cNvSpPr txBox="1"/>
          <p:nvPr/>
        </p:nvSpPr>
        <p:spPr>
          <a:xfrm>
            <a:off x="2032000" y="3485222"/>
            <a:ext cx="410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Evre 2-3 hastalar dahil edildi</a:t>
            </a:r>
          </a:p>
        </p:txBody>
      </p:sp>
      <p:sp>
        <p:nvSpPr>
          <p:cNvPr id="10" name="Yıldız: 5 Nokta 9">
            <a:extLst>
              <a:ext uri="{FF2B5EF4-FFF2-40B4-BE49-F238E27FC236}">
                <a16:creationId xmlns:a16="http://schemas.microsoft.com/office/drawing/2014/main" id="{36A9CE95-3E64-C61B-7F77-FF5B5C87995B}"/>
              </a:ext>
            </a:extLst>
          </p:cNvPr>
          <p:cNvSpPr/>
          <p:nvPr/>
        </p:nvSpPr>
        <p:spPr>
          <a:xfrm>
            <a:off x="1748913" y="3021541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ıldız: 5 Nokta 10">
            <a:extLst>
              <a:ext uri="{FF2B5EF4-FFF2-40B4-BE49-F238E27FC236}">
                <a16:creationId xmlns:a16="http://schemas.microsoft.com/office/drawing/2014/main" id="{7D818E42-B70A-D0C1-2E3A-EF7FA10EB513}"/>
              </a:ext>
            </a:extLst>
          </p:cNvPr>
          <p:cNvSpPr/>
          <p:nvPr/>
        </p:nvSpPr>
        <p:spPr>
          <a:xfrm>
            <a:off x="1766277" y="3531388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904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diyagram, ekran görüntüsü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90095A9F-EC4B-1A44-B29E-4F8095285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7" y="159190"/>
            <a:ext cx="6189683" cy="62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2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diyagram, öykü gelişim çizgisi; kumpas; grafiğini çıkarma, çizgi içeren bir resim&#10;&#10;Açıklama otomatik olarak oluşturuldu">
            <a:extLst>
              <a:ext uri="{FF2B5EF4-FFF2-40B4-BE49-F238E27FC236}">
                <a16:creationId xmlns:a16="http://schemas.microsoft.com/office/drawing/2014/main" id="{2A8105E7-55DD-C3EA-5D5F-0478EC1D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74" y="325028"/>
            <a:ext cx="5882026" cy="620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1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27D6F7-EC85-8B6A-B667-2BFEDAA8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DFS her iki kolda benzer.</a:t>
            </a:r>
          </a:p>
          <a:p>
            <a:pPr>
              <a:lnSpc>
                <a:spcPct val="150000"/>
              </a:lnSpc>
            </a:pPr>
            <a:r>
              <a:rPr lang="tr-TR" dirty="0"/>
              <a:t>Toksisite iki kol arasında fark yok.</a:t>
            </a:r>
          </a:p>
          <a:p>
            <a:pPr>
              <a:lnSpc>
                <a:spcPct val="150000"/>
              </a:lnSpc>
            </a:pPr>
            <a:r>
              <a:rPr lang="tr-TR" dirty="0"/>
              <a:t>Organ koruma CRT-KT kolunda daha iyi.</a:t>
            </a:r>
          </a:p>
        </p:txBody>
      </p:sp>
    </p:spTree>
    <p:extLst>
      <p:ext uri="{BB962C8B-B14F-4D97-AF65-F5344CB8AC3E}">
        <p14:creationId xmlns:p14="http://schemas.microsoft.com/office/powerpoint/2010/main" val="401873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BA0F42-40A9-34FE-8066-AF2BE347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048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TOTAL NEOADJUVAN 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1F7B6D-8C0A-6B13-7027-681AB94F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825625"/>
            <a:ext cx="10515600" cy="4351338"/>
          </a:xfrm>
        </p:spPr>
        <p:txBody>
          <a:bodyPr/>
          <a:lstStyle/>
          <a:p>
            <a:r>
              <a:rPr lang="tr-TR" sz="4000" dirty="0"/>
              <a:t>KT        </a:t>
            </a:r>
            <a:r>
              <a:rPr lang="tr-TR" sz="4000" dirty="0" err="1"/>
              <a:t>KemoRT</a:t>
            </a:r>
            <a:r>
              <a:rPr lang="tr-TR" sz="4000" dirty="0"/>
              <a:t>          Cerrahi</a:t>
            </a:r>
          </a:p>
          <a:p>
            <a:endParaRPr lang="tr-TR" sz="2800" dirty="0"/>
          </a:p>
          <a:p>
            <a:r>
              <a:rPr lang="tr-TR" sz="4000" dirty="0" err="1"/>
              <a:t>KemoRT</a:t>
            </a:r>
            <a:r>
              <a:rPr lang="tr-TR" sz="2800" dirty="0"/>
              <a:t>              </a:t>
            </a:r>
            <a:r>
              <a:rPr lang="tr-TR" sz="4000" dirty="0"/>
              <a:t>KT           Cerrahi</a:t>
            </a:r>
          </a:p>
          <a:p>
            <a:endParaRPr lang="tr-TR" sz="4000" dirty="0"/>
          </a:p>
          <a:p>
            <a:r>
              <a:rPr lang="tr-TR" sz="4000" dirty="0"/>
              <a:t>5x5 </a:t>
            </a:r>
            <a:r>
              <a:rPr lang="tr-TR" sz="4000" dirty="0" err="1"/>
              <a:t>Gy</a:t>
            </a:r>
            <a:r>
              <a:rPr lang="tr-TR" sz="4000" dirty="0"/>
              <a:t>          KT            Cerrahi</a:t>
            </a:r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A1418A88-883B-7F11-DD9F-462A7C87B81A}"/>
              </a:ext>
            </a:extLst>
          </p:cNvPr>
          <p:cNvSpPr/>
          <p:nvPr/>
        </p:nvSpPr>
        <p:spPr>
          <a:xfrm>
            <a:off x="1882989" y="2045652"/>
            <a:ext cx="389466" cy="132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0945E249-4019-6FC3-FDBA-C98217759B64}"/>
              </a:ext>
            </a:extLst>
          </p:cNvPr>
          <p:cNvSpPr/>
          <p:nvPr/>
        </p:nvSpPr>
        <p:spPr>
          <a:xfrm>
            <a:off x="4469976" y="2076132"/>
            <a:ext cx="535094" cy="101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9BC93BAE-A23E-F0D9-75CB-6A46D17C5F2F}"/>
              </a:ext>
            </a:extLst>
          </p:cNvPr>
          <p:cNvSpPr/>
          <p:nvPr/>
        </p:nvSpPr>
        <p:spPr>
          <a:xfrm>
            <a:off x="3159760" y="3291838"/>
            <a:ext cx="508000" cy="1320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C078E9A1-73A3-C787-2882-28DA4D97B079}"/>
              </a:ext>
            </a:extLst>
          </p:cNvPr>
          <p:cNvSpPr/>
          <p:nvPr/>
        </p:nvSpPr>
        <p:spPr>
          <a:xfrm>
            <a:off x="4737523" y="3257946"/>
            <a:ext cx="535094" cy="1320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70661176-CD72-816D-F380-BFC7B2054B07}"/>
              </a:ext>
            </a:extLst>
          </p:cNvPr>
          <p:cNvSpPr/>
          <p:nvPr/>
        </p:nvSpPr>
        <p:spPr>
          <a:xfrm>
            <a:off x="2794000" y="4602320"/>
            <a:ext cx="548640" cy="132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67DDAC7C-1FB2-50F4-DE56-639804C04357}"/>
              </a:ext>
            </a:extLst>
          </p:cNvPr>
          <p:cNvSpPr/>
          <p:nvPr/>
        </p:nvSpPr>
        <p:spPr>
          <a:xfrm>
            <a:off x="4417270" y="4602320"/>
            <a:ext cx="640505" cy="132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37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yazı tipi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1A5F190-C94F-0172-B198-D57E67319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47" y="33867"/>
            <a:ext cx="6760653" cy="319440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9ED4B87-37DD-4736-89D4-7AA693F4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547" y="3751898"/>
            <a:ext cx="6652837" cy="2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9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E853DD-F40B-B357-C2FD-7AD09AEA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6F0BE4-25D8-76B9-8DC8-79312D60D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Toplam 16 hasta dahil edildi.</a:t>
            </a:r>
          </a:p>
          <a:p>
            <a:r>
              <a:rPr lang="tr-TR" dirty="0"/>
              <a:t>Toplam 12 hasta </a:t>
            </a:r>
            <a:r>
              <a:rPr lang="tr-TR" dirty="0" err="1"/>
              <a:t>dostarlimab</a:t>
            </a:r>
            <a:r>
              <a:rPr lang="tr-TR" dirty="0"/>
              <a:t> tedavisini tamamladı ve en az 6 ay takip edildi.</a:t>
            </a:r>
          </a:p>
          <a:p>
            <a:r>
              <a:rPr lang="tr-TR" dirty="0"/>
              <a:t> Bu 12 hastanın hepsi klinik tam yanıtlıydı( MR, PET-CT, DRE ve </a:t>
            </a:r>
            <a:r>
              <a:rPr lang="tr-TR" dirty="0" err="1"/>
              <a:t>endoksopide</a:t>
            </a:r>
            <a:r>
              <a:rPr lang="tr-TR" dirty="0"/>
              <a:t> </a:t>
            </a:r>
            <a:r>
              <a:rPr lang="tr-TR" dirty="0" err="1"/>
              <a:t>tm</a:t>
            </a:r>
            <a:r>
              <a:rPr lang="tr-TR" dirty="0"/>
              <a:t> yok)</a:t>
            </a:r>
          </a:p>
          <a:p>
            <a:r>
              <a:rPr lang="tr-TR" dirty="0"/>
              <a:t>Bu makalenin yazıldığı tarihte, hiçbir hasta </a:t>
            </a:r>
            <a:r>
              <a:rPr lang="tr-TR" dirty="0" err="1"/>
              <a:t>kemoradyoterapi</a:t>
            </a:r>
            <a:r>
              <a:rPr lang="tr-TR" dirty="0"/>
              <a:t> almamış ve ameliyat olmamıştı, takip sırasında (aralığı, 6 ila 25 ay) progresyon veya nüks vakası bildirilmemişti. </a:t>
            </a:r>
          </a:p>
          <a:p>
            <a:r>
              <a:rPr lang="tr-TR" dirty="0"/>
              <a:t>Derece 3 veya daha yüksek hiçbir yan etki bildirilmedi.</a:t>
            </a:r>
          </a:p>
        </p:txBody>
      </p:sp>
    </p:spTree>
    <p:extLst>
      <p:ext uri="{BB962C8B-B14F-4D97-AF65-F5344CB8AC3E}">
        <p14:creationId xmlns:p14="http://schemas.microsoft.com/office/powerpoint/2010/main" val="2212895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3F438EF-8555-D474-653C-B3A883ED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84" y="485877"/>
            <a:ext cx="7978831" cy="249957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D29401F-B3A0-AF79-79C3-F24A5B097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156" y="3506387"/>
            <a:ext cx="7491109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87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2B9E55-4EFF-3C9B-2F02-8E6FB871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27" y="1430868"/>
            <a:ext cx="9178371" cy="33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48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81825017-3411-79C8-19D6-7AAA016C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232" y="220134"/>
            <a:ext cx="6990552" cy="59944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C7CF1E8-1FBD-5871-90A6-22F656DC2DED}"/>
              </a:ext>
            </a:extLst>
          </p:cNvPr>
          <p:cNvSpPr/>
          <p:nvPr/>
        </p:nvSpPr>
        <p:spPr>
          <a:xfrm>
            <a:off x="2788449" y="3708400"/>
            <a:ext cx="6990551" cy="153246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56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526E2878-5AD5-262B-0CD0-2F4E8EF93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066" y="279400"/>
            <a:ext cx="6941675" cy="5935133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55AF35-FB86-19C3-C907-D96246895477}"/>
              </a:ext>
            </a:extLst>
          </p:cNvPr>
          <p:cNvSpPr/>
          <p:nvPr/>
        </p:nvSpPr>
        <p:spPr>
          <a:xfrm>
            <a:off x="2760134" y="169334"/>
            <a:ext cx="7010400" cy="19050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313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6968752-C2AC-A6A0-1539-70154CC7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762" y="0"/>
            <a:ext cx="6238475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BA215E-7D48-BA2A-1C98-5DF0F615ED33}"/>
              </a:ext>
            </a:extLst>
          </p:cNvPr>
          <p:cNvSpPr txBox="1"/>
          <p:nvPr/>
        </p:nvSpPr>
        <p:spPr>
          <a:xfrm>
            <a:off x="677333" y="192500"/>
            <a:ext cx="265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ASCO 2024</a:t>
            </a:r>
          </a:p>
        </p:txBody>
      </p:sp>
    </p:spTree>
    <p:extLst>
      <p:ext uri="{BB962C8B-B14F-4D97-AF65-F5344CB8AC3E}">
        <p14:creationId xmlns:p14="http://schemas.microsoft.com/office/powerpoint/2010/main" val="83225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99906B-78EF-EA7D-E992-37002D752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                             Teşekkürler.</a:t>
            </a:r>
          </a:p>
        </p:txBody>
      </p:sp>
    </p:spTree>
    <p:extLst>
      <p:ext uri="{BB962C8B-B14F-4D97-AF65-F5344CB8AC3E}">
        <p14:creationId xmlns:p14="http://schemas.microsoft.com/office/powerpoint/2010/main" val="23337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195E28-D7F8-83B2-A215-4A91D7F2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921A69-623A-697B-9D4E-643CAADFD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Mikrometastazlara</a:t>
            </a:r>
            <a:r>
              <a:rPr lang="tr-TR" dirty="0"/>
              <a:t> erken müdahale.</a:t>
            </a:r>
          </a:p>
          <a:p>
            <a:pPr>
              <a:lnSpc>
                <a:spcPct val="150000"/>
              </a:lnSpc>
            </a:pPr>
            <a:r>
              <a:rPr lang="tr-TR" dirty="0"/>
              <a:t>Adjuvan KT uyumsuzluğuna çözüm.</a:t>
            </a:r>
          </a:p>
          <a:p>
            <a:pPr>
              <a:lnSpc>
                <a:spcPct val="150000"/>
              </a:lnSpc>
            </a:pPr>
            <a:r>
              <a:rPr lang="tr-TR" dirty="0"/>
              <a:t>R0 rezeksiyon şansını arttırmak.</a:t>
            </a:r>
          </a:p>
          <a:p>
            <a:pPr>
              <a:lnSpc>
                <a:spcPct val="150000"/>
              </a:lnSpc>
            </a:pPr>
            <a:r>
              <a:rPr lang="tr-TR" dirty="0"/>
              <a:t>Hastalıksız sağkalım ve genel sağkalımı arttırmak.</a:t>
            </a:r>
          </a:p>
        </p:txBody>
      </p:sp>
    </p:spTree>
    <p:extLst>
      <p:ext uri="{BB962C8B-B14F-4D97-AF65-F5344CB8AC3E}">
        <p14:creationId xmlns:p14="http://schemas.microsoft.com/office/powerpoint/2010/main" val="186797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kran görüntüsü, yazı tipi, çizgi içeren bir resim&#10;&#10;Açıklama otomatik olarak oluşturuldu">
            <a:extLst>
              <a:ext uri="{FF2B5EF4-FFF2-40B4-BE49-F238E27FC236}">
                <a16:creationId xmlns:a16="http://schemas.microsoft.com/office/drawing/2014/main" id="{E324E36A-0AF0-062C-A193-BF93D1E5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1618"/>
            <a:ext cx="10905066" cy="43347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70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0C18A09-FA07-C362-1E08-8D36C6AF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14" y="990600"/>
            <a:ext cx="10476772" cy="42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B3BF6C1-7102-C1B8-CE9D-AA74E65AC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23" y="248902"/>
            <a:ext cx="6996259" cy="220881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27134F8-4028-11AB-0F56-7ED6F367A352}"/>
              </a:ext>
            </a:extLst>
          </p:cNvPr>
          <p:cNvSpPr txBox="1"/>
          <p:nvPr/>
        </p:nvSpPr>
        <p:spPr>
          <a:xfrm>
            <a:off x="1786466" y="2893154"/>
            <a:ext cx="38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54 merkezden 912 hasta dahil edildi</a:t>
            </a:r>
            <a:r>
              <a:rPr lang="tr-TR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9E6AD3E-D067-8BF2-E0AC-C0B611DDE03A}"/>
              </a:ext>
            </a:extLst>
          </p:cNvPr>
          <p:cNvSpPr txBox="1"/>
          <p:nvPr/>
        </p:nvSpPr>
        <p:spPr>
          <a:xfrm>
            <a:off x="1786466" y="3595515"/>
            <a:ext cx="429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T4a, T4b, </a:t>
            </a:r>
            <a:r>
              <a:rPr lang="tr-TR" dirty="0" err="1">
                <a:solidFill>
                  <a:srgbClr val="C00000"/>
                </a:solidFill>
              </a:rPr>
              <a:t>ekstramural</a:t>
            </a:r>
            <a:r>
              <a:rPr lang="tr-TR" dirty="0">
                <a:solidFill>
                  <a:srgbClr val="C00000"/>
                </a:solidFill>
              </a:rPr>
              <a:t> vasküler invazyon, cN2, </a:t>
            </a:r>
            <a:r>
              <a:rPr lang="tr-TR" dirty="0" err="1">
                <a:solidFill>
                  <a:srgbClr val="C00000"/>
                </a:solidFill>
              </a:rPr>
              <a:t>mezorektal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fasya</a:t>
            </a:r>
            <a:r>
              <a:rPr lang="tr-TR" dirty="0">
                <a:solidFill>
                  <a:srgbClr val="C00000"/>
                </a:solidFill>
              </a:rPr>
              <a:t> invazyonu.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CCB8CC1-E15F-9854-AD55-E0DCFE4E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61" y="4333889"/>
            <a:ext cx="6034492" cy="2384490"/>
          </a:xfrm>
          <a:prstGeom prst="rect">
            <a:avLst/>
          </a:prstGeom>
        </p:spPr>
      </p:pic>
      <p:sp>
        <p:nvSpPr>
          <p:cNvPr id="10" name="Yıldız: 5 Nokta 9">
            <a:extLst>
              <a:ext uri="{FF2B5EF4-FFF2-40B4-BE49-F238E27FC236}">
                <a16:creationId xmlns:a16="http://schemas.microsoft.com/office/drawing/2014/main" id="{E2981A7A-85A4-AFD5-1135-4D50917FD6BF}"/>
              </a:ext>
            </a:extLst>
          </p:cNvPr>
          <p:cNvSpPr/>
          <p:nvPr/>
        </p:nvSpPr>
        <p:spPr>
          <a:xfrm>
            <a:off x="1383661" y="2943100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ıldız: 5 Nokta 10">
            <a:extLst>
              <a:ext uri="{FF2B5EF4-FFF2-40B4-BE49-F238E27FC236}">
                <a16:creationId xmlns:a16="http://schemas.microsoft.com/office/drawing/2014/main" id="{6749BDF0-AB16-0BC7-E18C-4A9BF2FF2D63}"/>
              </a:ext>
            </a:extLst>
          </p:cNvPr>
          <p:cNvSpPr/>
          <p:nvPr/>
        </p:nvSpPr>
        <p:spPr>
          <a:xfrm>
            <a:off x="1412800" y="3696812"/>
            <a:ext cx="265723" cy="252995"/>
          </a:xfrm>
          <a:prstGeom prst="star5">
            <a:avLst>
              <a:gd name="adj" fmla="val 18218"/>
              <a:gd name="hf" fmla="val 105146"/>
              <a:gd name="vf" fmla="val 11055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86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152DD0D-A39D-BC60-C4D1-16DC8355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0" y="73675"/>
            <a:ext cx="5495599" cy="362724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7BA50FF-7722-FC54-5A84-9F03221F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52" y="137466"/>
            <a:ext cx="5437403" cy="35667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BC363A3-1B0F-715A-1B9E-D173125F8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748" y="3643570"/>
            <a:ext cx="4885617" cy="31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8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7F3EC2-8306-C396-3B9A-3C9CF266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687EE1-A26C-C8CC-56F8-EAE55529E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Cerrahi prosedür ve </a:t>
            </a:r>
            <a:r>
              <a:rPr lang="tr-TR" dirty="0" err="1"/>
              <a:t>postop</a:t>
            </a:r>
            <a:r>
              <a:rPr lang="tr-TR" dirty="0"/>
              <a:t> komplikasyon iki arasında fark yok.</a:t>
            </a:r>
          </a:p>
          <a:p>
            <a:pPr>
              <a:lnSpc>
                <a:spcPct val="150000"/>
              </a:lnSpc>
            </a:pPr>
            <a:r>
              <a:rPr lang="tr-TR" dirty="0"/>
              <a:t>Patolojik tam yanıt TNT kolunda %28.4 standart kolda %14.3.</a:t>
            </a:r>
          </a:p>
          <a:p>
            <a:pPr>
              <a:lnSpc>
                <a:spcPct val="150000"/>
              </a:lnSpc>
            </a:pPr>
            <a:r>
              <a:rPr lang="tr-TR" dirty="0"/>
              <a:t>Hayat kalitesi her iki kolda aynı.</a:t>
            </a:r>
          </a:p>
          <a:p>
            <a:pPr>
              <a:lnSpc>
                <a:spcPct val="150000"/>
              </a:lnSpc>
            </a:pPr>
            <a:r>
              <a:rPr lang="tr-TR" dirty="0"/>
              <a:t> 5 yıllık LLR TNT kolunda istatistiksel olarak daha fazla.</a:t>
            </a:r>
          </a:p>
        </p:txBody>
      </p:sp>
    </p:spTree>
    <p:extLst>
      <p:ext uri="{BB962C8B-B14F-4D97-AF65-F5344CB8AC3E}">
        <p14:creationId xmlns:p14="http://schemas.microsoft.com/office/powerpoint/2010/main" val="245110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69AF6F0-9750-FCA7-ABF4-899D01C4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774" y="524682"/>
            <a:ext cx="7694452" cy="45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320</Words>
  <Application>Microsoft Office PowerPoint</Application>
  <PresentationFormat>Geniş ekran</PresentationFormat>
  <Paragraphs>50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Teması</vt:lpstr>
      <vt:lpstr>REKTUM KANSERİNDE TOTAL NEOADJUVAN TEDAVİLER</vt:lpstr>
      <vt:lpstr>TOTAL NEOADJUVAN TEDAVİ</vt:lpstr>
      <vt:lpstr>AMAÇ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CAN BERK YUCEL</dc:creator>
  <cp:lastModifiedBy>MUSTAFA CAN BERK YUCEL</cp:lastModifiedBy>
  <cp:revision>8</cp:revision>
  <dcterms:created xsi:type="dcterms:W3CDTF">2024-10-13T09:19:06Z</dcterms:created>
  <dcterms:modified xsi:type="dcterms:W3CDTF">2024-11-06T19:15:18Z</dcterms:modified>
</cp:coreProperties>
</file>