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5" r:id="rId22"/>
    <p:sldId id="276" r:id="rId23"/>
    <p:sldId id="279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56"/>
  </p:normalViewPr>
  <p:slideViewPr>
    <p:cSldViewPr snapToGrid="0" snapToObjects="1">
      <p:cViewPr varScale="1">
        <p:scale>
          <a:sx n="112" d="100"/>
          <a:sy n="112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00867-DD64-44A3-90ED-6EB59A49AAF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FDB355-2584-4181-96E6-735F80226DE8}">
      <dgm:prSet/>
      <dgm:spPr/>
      <dgm:t>
        <a:bodyPr/>
        <a:lstStyle/>
        <a:p>
          <a:r>
            <a:rPr lang="tr-TR"/>
            <a:t>CT-simülatör kullanılarak planlanan 3D-CRT ile geleneksel kemik işaretleri kullanılarak hedef hacim tabanlı konturlama yapılırken, IMRT ile riskli alanlara normal doku tolerans dozu dikkate alınarak uygun doz verilebilmektedir.</a:t>
          </a:r>
          <a:endParaRPr lang="en-US"/>
        </a:p>
      </dgm:t>
    </dgm:pt>
    <dgm:pt modelId="{DCCE241E-7146-4F2C-BB65-763DDE955F2C}" type="parTrans" cxnId="{7D4D1817-E726-44CB-88E3-B5A55404A9C2}">
      <dgm:prSet/>
      <dgm:spPr/>
      <dgm:t>
        <a:bodyPr/>
        <a:lstStyle/>
        <a:p>
          <a:endParaRPr lang="en-US"/>
        </a:p>
      </dgm:t>
    </dgm:pt>
    <dgm:pt modelId="{E7519261-F738-4A0D-B052-332FC39FC293}" type="sibTrans" cxnId="{7D4D1817-E726-44CB-88E3-B5A55404A9C2}">
      <dgm:prSet/>
      <dgm:spPr/>
      <dgm:t>
        <a:bodyPr/>
        <a:lstStyle/>
        <a:p>
          <a:endParaRPr lang="en-US"/>
        </a:p>
      </dgm:t>
    </dgm:pt>
    <dgm:pt modelId="{76BC73B8-3139-4564-BA18-723A5311C1A2}">
      <dgm:prSet/>
      <dgm:spPr/>
      <dgm:t>
        <a:bodyPr/>
        <a:lstStyle/>
        <a:p>
          <a:r>
            <a:rPr lang="tr-TR"/>
            <a:t>IMRT nin kabul edilebilir toksisite oranları ile  jinekolojik tümörlere uygunluğu gösterilmiştir.</a:t>
          </a:r>
          <a:endParaRPr lang="en-US"/>
        </a:p>
      </dgm:t>
    </dgm:pt>
    <dgm:pt modelId="{93FA9388-3E0F-4C2D-9187-D65FFD7FEAB9}" type="parTrans" cxnId="{5B8EC37C-CCD4-4C7B-A8A7-52EC1CAAF783}">
      <dgm:prSet/>
      <dgm:spPr/>
      <dgm:t>
        <a:bodyPr/>
        <a:lstStyle/>
        <a:p>
          <a:endParaRPr lang="en-US"/>
        </a:p>
      </dgm:t>
    </dgm:pt>
    <dgm:pt modelId="{1754BB3A-6237-4895-A42A-9A41CE6644DD}" type="sibTrans" cxnId="{5B8EC37C-CCD4-4C7B-A8A7-52EC1CAAF783}">
      <dgm:prSet/>
      <dgm:spPr/>
      <dgm:t>
        <a:bodyPr/>
        <a:lstStyle/>
        <a:p>
          <a:endParaRPr lang="en-US"/>
        </a:p>
      </dgm:t>
    </dgm:pt>
    <dgm:pt modelId="{7805C358-39BC-4543-8E93-2ACAE890D058}">
      <dgm:prSet/>
      <dgm:spPr/>
      <dgm:t>
        <a:bodyPr/>
        <a:lstStyle/>
        <a:p>
          <a:r>
            <a:rPr lang="tr-TR"/>
            <a:t>NRG/RTOG 1203(TIME-C) çalışması post-operatif endometrium ve serviks kanseri olan hastalarda IMRT nin 3D-CRT ye oranla akut ve kronik barsak ve üriner toksisitenin daha az olduğu ve böylece yaşam kalitesinin daha iyi olduğunu göstermiştir.</a:t>
          </a:r>
          <a:endParaRPr lang="en-US"/>
        </a:p>
      </dgm:t>
    </dgm:pt>
    <dgm:pt modelId="{36BB9052-AE11-4E30-9E70-87E0FD8DC943}" type="parTrans" cxnId="{0825BC30-12B9-418E-9B76-77F63BD4751E}">
      <dgm:prSet/>
      <dgm:spPr/>
      <dgm:t>
        <a:bodyPr/>
        <a:lstStyle/>
        <a:p>
          <a:endParaRPr lang="en-US"/>
        </a:p>
      </dgm:t>
    </dgm:pt>
    <dgm:pt modelId="{E394F99C-2ED7-49D2-96E2-148A0ABCBC12}" type="sibTrans" cxnId="{0825BC30-12B9-418E-9B76-77F63BD4751E}">
      <dgm:prSet/>
      <dgm:spPr/>
      <dgm:t>
        <a:bodyPr/>
        <a:lstStyle/>
        <a:p>
          <a:endParaRPr lang="en-US"/>
        </a:p>
      </dgm:t>
    </dgm:pt>
    <dgm:pt modelId="{E1E4EE89-8CCC-4E39-987A-F6D39F5FB5FD}">
      <dgm:prSet/>
      <dgm:spPr/>
      <dgm:t>
        <a:bodyPr/>
        <a:lstStyle/>
        <a:p>
          <a:r>
            <a:rPr lang="tr-TR"/>
            <a:t>Bu çalışmanın amacı post operatif endometrium ve serviks kanserli hastalarda 3D-CRT veya IMRT ile kullanılabilen CTV konturlamasında daha önceki konsensus rehberlerinde güncelleme yapmaktır.</a:t>
          </a:r>
          <a:endParaRPr lang="en-US"/>
        </a:p>
      </dgm:t>
    </dgm:pt>
    <dgm:pt modelId="{FD02E77A-FE17-4DC2-9CCB-1606D197BF2D}" type="parTrans" cxnId="{77E92DCA-AE00-49CA-A975-05D7F70D5746}">
      <dgm:prSet/>
      <dgm:spPr/>
      <dgm:t>
        <a:bodyPr/>
        <a:lstStyle/>
        <a:p>
          <a:endParaRPr lang="en-US"/>
        </a:p>
      </dgm:t>
    </dgm:pt>
    <dgm:pt modelId="{9BB7D266-B8BF-46A1-8D3A-1EED7B5B6764}" type="sibTrans" cxnId="{77E92DCA-AE00-49CA-A975-05D7F70D5746}">
      <dgm:prSet/>
      <dgm:spPr/>
      <dgm:t>
        <a:bodyPr/>
        <a:lstStyle/>
        <a:p>
          <a:endParaRPr lang="en-US"/>
        </a:p>
      </dgm:t>
    </dgm:pt>
    <dgm:pt modelId="{DF93E904-0044-D445-B3CB-F5CF38BDB6B6}" type="pres">
      <dgm:prSet presAssocID="{97500867-DD64-44A3-90ED-6EB59A49AAFF}" presName="outerComposite" presStyleCnt="0">
        <dgm:presLayoutVars>
          <dgm:chMax val="5"/>
          <dgm:dir/>
          <dgm:resizeHandles val="exact"/>
        </dgm:presLayoutVars>
      </dgm:prSet>
      <dgm:spPr/>
    </dgm:pt>
    <dgm:pt modelId="{3FF93C7D-A0F1-E74F-AA16-DDF52C2DAEAC}" type="pres">
      <dgm:prSet presAssocID="{97500867-DD64-44A3-90ED-6EB59A49AAFF}" presName="dummyMaxCanvas" presStyleCnt="0">
        <dgm:presLayoutVars/>
      </dgm:prSet>
      <dgm:spPr/>
    </dgm:pt>
    <dgm:pt modelId="{395120CF-510F-E64C-8121-A0E59E56B494}" type="pres">
      <dgm:prSet presAssocID="{97500867-DD64-44A3-90ED-6EB59A49AAFF}" presName="FourNodes_1" presStyleLbl="node1" presStyleIdx="0" presStyleCnt="4">
        <dgm:presLayoutVars>
          <dgm:bulletEnabled val="1"/>
        </dgm:presLayoutVars>
      </dgm:prSet>
      <dgm:spPr/>
    </dgm:pt>
    <dgm:pt modelId="{B1012B57-0372-3341-9D34-7D59B02DE296}" type="pres">
      <dgm:prSet presAssocID="{97500867-DD64-44A3-90ED-6EB59A49AAFF}" presName="FourNodes_2" presStyleLbl="node1" presStyleIdx="1" presStyleCnt="4">
        <dgm:presLayoutVars>
          <dgm:bulletEnabled val="1"/>
        </dgm:presLayoutVars>
      </dgm:prSet>
      <dgm:spPr/>
    </dgm:pt>
    <dgm:pt modelId="{ECF3DAC6-DE35-8B46-AC78-CCE77739077A}" type="pres">
      <dgm:prSet presAssocID="{97500867-DD64-44A3-90ED-6EB59A49AAFF}" presName="FourNodes_3" presStyleLbl="node1" presStyleIdx="2" presStyleCnt="4">
        <dgm:presLayoutVars>
          <dgm:bulletEnabled val="1"/>
        </dgm:presLayoutVars>
      </dgm:prSet>
      <dgm:spPr/>
    </dgm:pt>
    <dgm:pt modelId="{046FCF7C-AFF5-3F47-A7A5-7C6FDA55236F}" type="pres">
      <dgm:prSet presAssocID="{97500867-DD64-44A3-90ED-6EB59A49AAFF}" presName="FourNodes_4" presStyleLbl="node1" presStyleIdx="3" presStyleCnt="4">
        <dgm:presLayoutVars>
          <dgm:bulletEnabled val="1"/>
        </dgm:presLayoutVars>
      </dgm:prSet>
      <dgm:spPr/>
    </dgm:pt>
    <dgm:pt modelId="{3E87D3DF-5418-E445-8098-638AD398B054}" type="pres">
      <dgm:prSet presAssocID="{97500867-DD64-44A3-90ED-6EB59A49AAFF}" presName="FourConn_1-2" presStyleLbl="fgAccFollowNode1" presStyleIdx="0" presStyleCnt="3">
        <dgm:presLayoutVars>
          <dgm:bulletEnabled val="1"/>
        </dgm:presLayoutVars>
      </dgm:prSet>
      <dgm:spPr/>
    </dgm:pt>
    <dgm:pt modelId="{9B824A9B-830D-2241-8A32-6D1D8D1E9324}" type="pres">
      <dgm:prSet presAssocID="{97500867-DD64-44A3-90ED-6EB59A49AAFF}" presName="FourConn_2-3" presStyleLbl="fgAccFollowNode1" presStyleIdx="1" presStyleCnt="3">
        <dgm:presLayoutVars>
          <dgm:bulletEnabled val="1"/>
        </dgm:presLayoutVars>
      </dgm:prSet>
      <dgm:spPr/>
    </dgm:pt>
    <dgm:pt modelId="{2241FB77-9B9A-2E48-9F45-322E5D94BA75}" type="pres">
      <dgm:prSet presAssocID="{97500867-DD64-44A3-90ED-6EB59A49AAFF}" presName="FourConn_3-4" presStyleLbl="fgAccFollowNode1" presStyleIdx="2" presStyleCnt="3">
        <dgm:presLayoutVars>
          <dgm:bulletEnabled val="1"/>
        </dgm:presLayoutVars>
      </dgm:prSet>
      <dgm:spPr/>
    </dgm:pt>
    <dgm:pt modelId="{1AA71050-8A18-4C46-9FFE-03C1381D34C2}" type="pres">
      <dgm:prSet presAssocID="{97500867-DD64-44A3-90ED-6EB59A49AAFF}" presName="FourNodes_1_text" presStyleLbl="node1" presStyleIdx="3" presStyleCnt="4">
        <dgm:presLayoutVars>
          <dgm:bulletEnabled val="1"/>
        </dgm:presLayoutVars>
      </dgm:prSet>
      <dgm:spPr/>
    </dgm:pt>
    <dgm:pt modelId="{12DD2CA2-E6F7-054A-8C8B-054809404040}" type="pres">
      <dgm:prSet presAssocID="{97500867-DD64-44A3-90ED-6EB59A49AAFF}" presName="FourNodes_2_text" presStyleLbl="node1" presStyleIdx="3" presStyleCnt="4">
        <dgm:presLayoutVars>
          <dgm:bulletEnabled val="1"/>
        </dgm:presLayoutVars>
      </dgm:prSet>
      <dgm:spPr/>
    </dgm:pt>
    <dgm:pt modelId="{56B13ECF-1EEE-4043-99EC-8EF35B28ACE3}" type="pres">
      <dgm:prSet presAssocID="{97500867-DD64-44A3-90ED-6EB59A49AAFF}" presName="FourNodes_3_text" presStyleLbl="node1" presStyleIdx="3" presStyleCnt="4">
        <dgm:presLayoutVars>
          <dgm:bulletEnabled val="1"/>
        </dgm:presLayoutVars>
      </dgm:prSet>
      <dgm:spPr/>
    </dgm:pt>
    <dgm:pt modelId="{C1025D95-15CB-F24B-AC18-B48E45053E15}" type="pres">
      <dgm:prSet presAssocID="{97500867-DD64-44A3-90ED-6EB59A49AAF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CB04D00-B34A-7C43-A241-FC47F3BA5F78}" type="presOf" srcId="{97500867-DD64-44A3-90ED-6EB59A49AAFF}" destId="{DF93E904-0044-D445-B3CB-F5CF38BDB6B6}" srcOrd="0" destOrd="0" presId="urn:microsoft.com/office/officeart/2005/8/layout/vProcess5"/>
    <dgm:cxn modelId="{11502511-02ED-7748-8DB4-4D662964A06F}" type="presOf" srcId="{7805C358-39BC-4543-8E93-2ACAE890D058}" destId="{56B13ECF-1EEE-4043-99EC-8EF35B28ACE3}" srcOrd="1" destOrd="0" presId="urn:microsoft.com/office/officeart/2005/8/layout/vProcess5"/>
    <dgm:cxn modelId="{8555F412-620C-6E4A-A86B-195925637771}" type="presOf" srcId="{E394F99C-2ED7-49D2-96E2-148A0ABCBC12}" destId="{2241FB77-9B9A-2E48-9F45-322E5D94BA75}" srcOrd="0" destOrd="0" presId="urn:microsoft.com/office/officeart/2005/8/layout/vProcess5"/>
    <dgm:cxn modelId="{F56C7613-80BF-3340-B389-D583A3E77B86}" type="presOf" srcId="{9CFDB355-2584-4181-96E6-735F80226DE8}" destId="{395120CF-510F-E64C-8121-A0E59E56B494}" srcOrd="0" destOrd="0" presId="urn:microsoft.com/office/officeart/2005/8/layout/vProcess5"/>
    <dgm:cxn modelId="{0D945F16-C079-3943-B980-0B8A3D50D2D8}" type="presOf" srcId="{1754BB3A-6237-4895-A42A-9A41CE6644DD}" destId="{9B824A9B-830D-2241-8A32-6D1D8D1E9324}" srcOrd="0" destOrd="0" presId="urn:microsoft.com/office/officeart/2005/8/layout/vProcess5"/>
    <dgm:cxn modelId="{7D4D1817-E726-44CB-88E3-B5A55404A9C2}" srcId="{97500867-DD64-44A3-90ED-6EB59A49AAFF}" destId="{9CFDB355-2584-4181-96E6-735F80226DE8}" srcOrd="0" destOrd="0" parTransId="{DCCE241E-7146-4F2C-BB65-763DDE955F2C}" sibTransId="{E7519261-F738-4A0D-B052-332FC39FC293}"/>
    <dgm:cxn modelId="{6DBF2B29-0407-2B44-A871-5B904EC32D56}" type="presOf" srcId="{9CFDB355-2584-4181-96E6-735F80226DE8}" destId="{1AA71050-8A18-4C46-9FFE-03C1381D34C2}" srcOrd="1" destOrd="0" presId="urn:microsoft.com/office/officeart/2005/8/layout/vProcess5"/>
    <dgm:cxn modelId="{0825BC30-12B9-418E-9B76-77F63BD4751E}" srcId="{97500867-DD64-44A3-90ED-6EB59A49AAFF}" destId="{7805C358-39BC-4543-8E93-2ACAE890D058}" srcOrd="2" destOrd="0" parTransId="{36BB9052-AE11-4E30-9E70-87E0FD8DC943}" sibTransId="{E394F99C-2ED7-49D2-96E2-148A0ABCBC12}"/>
    <dgm:cxn modelId="{646ACD3D-1321-CC45-A524-BFE059BA102E}" type="presOf" srcId="{E1E4EE89-8CCC-4E39-987A-F6D39F5FB5FD}" destId="{046FCF7C-AFF5-3F47-A7A5-7C6FDA55236F}" srcOrd="0" destOrd="0" presId="urn:microsoft.com/office/officeart/2005/8/layout/vProcess5"/>
    <dgm:cxn modelId="{1543975E-C294-1444-B37D-EED70F89E8EE}" type="presOf" srcId="{76BC73B8-3139-4564-BA18-723A5311C1A2}" destId="{12DD2CA2-E6F7-054A-8C8B-054809404040}" srcOrd="1" destOrd="0" presId="urn:microsoft.com/office/officeart/2005/8/layout/vProcess5"/>
    <dgm:cxn modelId="{5B8EC37C-CCD4-4C7B-A8A7-52EC1CAAF783}" srcId="{97500867-DD64-44A3-90ED-6EB59A49AAFF}" destId="{76BC73B8-3139-4564-BA18-723A5311C1A2}" srcOrd="1" destOrd="0" parTransId="{93FA9388-3E0F-4C2D-9187-D65FFD7FEAB9}" sibTransId="{1754BB3A-6237-4895-A42A-9A41CE6644DD}"/>
    <dgm:cxn modelId="{50930D93-D947-0E48-93D8-70D08196A6E4}" type="presOf" srcId="{76BC73B8-3139-4564-BA18-723A5311C1A2}" destId="{B1012B57-0372-3341-9D34-7D59B02DE296}" srcOrd="0" destOrd="0" presId="urn:microsoft.com/office/officeart/2005/8/layout/vProcess5"/>
    <dgm:cxn modelId="{2E61DF9B-445B-524A-99DF-AE9017156143}" type="presOf" srcId="{E1E4EE89-8CCC-4E39-987A-F6D39F5FB5FD}" destId="{C1025D95-15CB-F24B-AC18-B48E45053E15}" srcOrd="1" destOrd="0" presId="urn:microsoft.com/office/officeart/2005/8/layout/vProcess5"/>
    <dgm:cxn modelId="{7A4636B8-65B2-2344-960E-4780173F5E53}" type="presOf" srcId="{7805C358-39BC-4543-8E93-2ACAE890D058}" destId="{ECF3DAC6-DE35-8B46-AC78-CCE77739077A}" srcOrd="0" destOrd="0" presId="urn:microsoft.com/office/officeart/2005/8/layout/vProcess5"/>
    <dgm:cxn modelId="{77E92DCA-AE00-49CA-A975-05D7F70D5746}" srcId="{97500867-DD64-44A3-90ED-6EB59A49AAFF}" destId="{E1E4EE89-8CCC-4E39-987A-F6D39F5FB5FD}" srcOrd="3" destOrd="0" parTransId="{FD02E77A-FE17-4DC2-9CCB-1606D197BF2D}" sibTransId="{9BB7D266-B8BF-46A1-8D3A-1EED7B5B6764}"/>
    <dgm:cxn modelId="{579E9BCB-10CA-0E4F-B887-0088D80C790A}" type="presOf" srcId="{E7519261-F738-4A0D-B052-332FC39FC293}" destId="{3E87D3DF-5418-E445-8098-638AD398B054}" srcOrd="0" destOrd="0" presId="urn:microsoft.com/office/officeart/2005/8/layout/vProcess5"/>
    <dgm:cxn modelId="{2717181C-61F4-944B-9307-F2A16ADF496F}" type="presParOf" srcId="{DF93E904-0044-D445-B3CB-F5CF38BDB6B6}" destId="{3FF93C7D-A0F1-E74F-AA16-DDF52C2DAEAC}" srcOrd="0" destOrd="0" presId="urn:microsoft.com/office/officeart/2005/8/layout/vProcess5"/>
    <dgm:cxn modelId="{F01D69E2-55B3-4044-9EC6-DD3DAC663499}" type="presParOf" srcId="{DF93E904-0044-D445-B3CB-F5CF38BDB6B6}" destId="{395120CF-510F-E64C-8121-A0E59E56B494}" srcOrd="1" destOrd="0" presId="urn:microsoft.com/office/officeart/2005/8/layout/vProcess5"/>
    <dgm:cxn modelId="{1280F32B-D446-E844-AFB0-66F72C01E438}" type="presParOf" srcId="{DF93E904-0044-D445-B3CB-F5CF38BDB6B6}" destId="{B1012B57-0372-3341-9D34-7D59B02DE296}" srcOrd="2" destOrd="0" presId="urn:microsoft.com/office/officeart/2005/8/layout/vProcess5"/>
    <dgm:cxn modelId="{E5C06449-0F22-AB45-8FF2-B90A439AC06E}" type="presParOf" srcId="{DF93E904-0044-D445-B3CB-F5CF38BDB6B6}" destId="{ECF3DAC6-DE35-8B46-AC78-CCE77739077A}" srcOrd="3" destOrd="0" presId="urn:microsoft.com/office/officeart/2005/8/layout/vProcess5"/>
    <dgm:cxn modelId="{37C3DCD3-CDB5-A24A-919C-1989F5713ADC}" type="presParOf" srcId="{DF93E904-0044-D445-B3CB-F5CF38BDB6B6}" destId="{046FCF7C-AFF5-3F47-A7A5-7C6FDA55236F}" srcOrd="4" destOrd="0" presId="urn:microsoft.com/office/officeart/2005/8/layout/vProcess5"/>
    <dgm:cxn modelId="{43D4CEDC-D614-B045-AD94-0DE8F7DE23DF}" type="presParOf" srcId="{DF93E904-0044-D445-B3CB-F5CF38BDB6B6}" destId="{3E87D3DF-5418-E445-8098-638AD398B054}" srcOrd="5" destOrd="0" presId="urn:microsoft.com/office/officeart/2005/8/layout/vProcess5"/>
    <dgm:cxn modelId="{50887845-464C-0842-9741-9096DAC39662}" type="presParOf" srcId="{DF93E904-0044-D445-B3CB-F5CF38BDB6B6}" destId="{9B824A9B-830D-2241-8A32-6D1D8D1E9324}" srcOrd="6" destOrd="0" presId="urn:microsoft.com/office/officeart/2005/8/layout/vProcess5"/>
    <dgm:cxn modelId="{9208CB5F-8B74-D541-ABEE-3554864D1A4A}" type="presParOf" srcId="{DF93E904-0044-D445-B3CB-F5CF38BDB6B6}" destId="{2241FB77-9B9A-2E48-9F45-322E5D94BA75}" srcOrd="7" destOrd="0" presId="urn:microsoft.com/office/officeart/2005/8/layout/vProcess5"/>
    <dgm:cxn modelId="{8AA00AA1-6C60-DA41-9C59-422AE7E99159}" type="presParOf" srcId="{DF93E904-0044-D445-B3CB-F5CF38BDB6B6}" destId="{1AA71050-8A18-4C46-9FFE-03C1381D34C2}" srcOrd="8" destOrd="0" presId="urn:microsoft.com/office/officeart/2005/8/layout/vProcess5"/>
    <dgm:cxn modelId="{7487930A-06A5-ED41-B2C0-A5A45AD03E32}" type="presParOf" srcId="{DF93E904-0044-D445-B3CB-F5CF38BDB6B6}" destId="{12DD2CA2-E6F7-054A-8C8B-054809404040}" srcOrd="9" destOrd="0" presId="urn:microsoft.com/office/officeart/2005/8/layout/vProcess5"/>
    <dgm:cxn modelId="{34EF230A-E3FD-B846-9ED8-40FBDFCFB3E1}" type="presParOf" srcId="{DF93E904-0044-D445-B3CB-F5CF38BDB6B6}" destId="{56B13ECF-1EEE-4043-99EC-8EF35B28ACE3}" srcOrd="10" destOrd="0" presId="urn:microsoft.com/office/officeart/2005/8/layout/vProcess5"/>
    <dgm:cxn modelId="{0AEA6FD7-BFA7-EF4D-8D98-DA8703EF7AE9}" type="presParOf" srcId="{DF93E904-0044-D445-B3CB-F5CF38BDB6B6}" destId="{C1025D95-15CB-F24B-AC18-B48E45053E1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120CF-510F-E64C-8121-A0E59E56B494}">
      <dsp:nvSpPr>
        <dsp:cNvPr id="0" name=""/>
        <dsp:cNvSpPr/>
      </dsp:nvSpPr>
      <dsp:spPr>
        <a:xfrm>
          <a:off x="0" y="0"/>
          <a:ext cx="8412480" cy="9575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CT-simülatör kullanılarak planlanan 3D-CRT ile geleneksel kemik işaretleri kullanılarak hedef hacim tabanlı konturlama yapılırken, IMRT ile riskli alanlara normal doku tolerans dozu dikkate alınarak uygun doz verilebilmektedir.</a:t>
          </a:r>
          <a:endParaRPr lang="en-US" sz="1500" kern="1200"/>
        </a:p>
      </dsp:txBody>
      <dsp:txXfrm>
        <a:off x="28046" y="28046"/>
        <a:ext cx="7298284" cy="901467"/>
      </dsp:txXfrm>
    </dsp:sp>
    <dsp:sp modelId="{B1012B57-0372-3341-9D34-7D59B02DE296}">
      <dsp:nvSpPr>
        <dsp:cNvPr id="0" name=""/>
        <dsp:cNvSpPr/>
      </dsp:nvSpPr>
      <dsp:spPr>
        <a:xfrm>
          <a:off x="704545" y="1131661"/>
          <a:ext cx="8412480" cy="957559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IMRT nin kabul edilebilir toksisite oranları ile  jinekolojik tümörlere uygunluğu gösterilmiştir.</a:t>
          </a:r>
          <a:endParaRPr lang="en-US" sz="1500" kern="1200"/>
        </a:p>
      </dsp:txBody>
      <dsp:txXfrm>
        <a:off x="732591" y="1159707"/>
        <a:ext cx="7029429" cy="901467"/>
      </dsp:txXfrm>
    </dsp:sp>
    <dsp:sp modelId="{ECF3DAC6-DE35-8B46-AC78-CCE77739077A}">
      <dsp:nvSpPr>
        <dsp:cNvPr id="0" name=""/>
        <dsp:cNvSpPr/>
      </dsp:nvSpPr>
      <dsp:spPr>
        <a:xfrm>
          <a:off x="1398574" y="2263322"/>
          <a:ext cx="8412480" cy="957559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NRG/RTOG 1203(TIME-C) çalışması post-operatif endometrium ve serviks kanseri olan hastalarda IMRT nin 3D-CRT ye oranla akut ve kronik barsak ve üriner toksisitenin daha az olduğu ve böylece yaşam kalitesinin daha iyi olduğunu göstermiştir.</a:t>
          </a:r>
          <a:endParaRPr lang="en-US" sz="1500" kern="1200"/>
        </a:p>
      </dsp:txBody>
      <dsp:txXfrm>
        <a:off x="1426620" y="2291368"/>
        <a:ext cx="7039944" cy="901467"/>
      </dsp:txXfrm>
    </dsp:sp>
    <dsp:sp modelId="{046FCF7C-AFF5-3F47-A7A5-7C6FDA55236F}">
      <dsp:nvSpPr>
        <dsp:cNvPr id="0" name=""/>
        <dsp:cNvSpPr/>
      </dsp:nvSpPr>
      <dsp:spPr>
        <a:xfrm>
          <a:off x="2103119" y="3394984"/>
          <a:ext cx="8412480" cy="95755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Bu çalışmanın amacı post operatif endometrium ve serviks kanserli hastalarda 3D-CRT veya IMRT ile kullanılabilen CTV konturlamasında daha önceki konsensus rehberlerinde güncelleme yapmaktır.</a:t>
          </a:r>
          <a:endParaRPr lang="en-US" sz="1500" kern="1200"/>
        </a:p>
      </dsp:txBody>
      <dsp:txXfrm>
        <a:off x="2131165" y="3423030"/>
        <a:ext cx="7029429" cy="901467"/>
      </dsp:txXfrm>
    </dsp:sp>
    <dsp:sp modelId="{3E87D3DF-5418-E445-8098-638AD398B054}">
      <dsp:nvSpPr>
        <dsp:cNvPr id="0" name=""/>
        <dsp:cNvSpPr/>
      </dsp:nvSpPr>
      <dsp:spPr>
        <a:xfrm>
          <a:off x="7790066" y="733403"/>
          <a:ext cx="622413" cy="622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109" y="733403"/>
        <a:ext cx="342327" cy="468366"/>
      </dsp:txXfrm>
    </dsp:sp>
    <dsp:sp modelId="{9B824A9B-830D-2241-8A32-6D1D8D1E9324}">
      <dsp:nvSpPr>
        <dsp:cNvPr id="0" name=""/>
        <dsp:cNvSpPr/>
      </dsp:nvSpPr>
      <dsp:spPr>
        <a:xfrm>
          <a:off x="8494611" y="1865065"/>
          <a:ext cx="622413" cy="622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654" y="1865065"/>
        <a:ext cx="342327" cy="468366"/>
      </dsp:txXfrm>
    </dsp:sp>
    <dsp:sp modelId="{2241FB77-9B9A-2E48-9F45-322E5D94BA75}">
      <dsp:nvSpPr>
        <dsp:cNvPr id="0" name=""/>
        <dsp:cNvSpPr/>
      </dsp:nvSpPr>
      <dsp:spPr>
        <a:xfrm>
          <a:off x="9188641" y="2996726"/>
          <a:ext cx="622413" cy="622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684" y="2996726"/>
        <a:ext cx="342327" cy="468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CCA0D-A4F2-6F47-85B1-B793FF29907B}" type="datetimeFigureOut">
              <a:rPr lang="tr-TR" smtClean="0"/>
              <a:t>27.10.2022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519FE-69F6-314A-BC4C-2727879621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174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519FE-69F6-314A-BC4C-2727879621E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06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Keenan et al21 atlas </a:t>
            </a:r>
            <a:r>
              <a:rPr lang="tr-TR" sz="1800" dirty="0" err="1">
                <a:effectLst/>
                <a:latin typeface="Times" pitchFamily="2" charset="0"/>
              </a:rPr>
              <a:t>uses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similar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margins</a:t>
            </a:r>
            <a:r>
              <a:rPr lang="tr-TR" sz="1800" dirty="0">
                <a:effectLst/>
                <a:latin typeface="Times" pitchFamily="2" charset="0"/>
              </a:rPr>
              <a:t>, </a:t>
            </a:r>
            <a:r>
              <a:rPr lang="tr-TR" sz="1800" dirty="0" err="1">
                <a:effectLst/>
                <a:latin typeface="Times" pitchFamily="2" charset="0"/>
              </a:rPr>
              <a:t>achieving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coverage</a:t>
            </a:r>
            <a:r>
              <a:rPr lang="tr-TR" sz="1800" dirty="0">
                <a:effectLst/>
                <a:latin typeface="Times" pitchFamily="2" charset="0"/>
              </a:rPr>
              <a:t> in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majority</a:t>
            </a:r>
            <a:r>
              <a:rPr lang="tr-TR" sz="1800" dirty="0">
                <a:effectLst/>
                <a:latin typeface="Times" pitchFamily="2" charset="0"/>
              </a:rPr>
              <a:t> of </a:t>
            </a:r>
            <a:r>
              <a:rPr lang="tr-TR" sz="1800" dirty="0" err="1">
                <a:effectLst/>
                <a:latin typeface="Times" pitchFamily="2" charset="0"/>
              </a:rPr>
              <a:t>nodal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involvement</a:t>
            </a:r>
            <a:r>
              <a:rPr lang="tr-TR" sz="1800" dirty="0">
                <a:effectLst/>
                <a:latin typeface="Times" pitchFamily="2" charset="0"/>
              </a:rPr>
              <a:t> in </a:t>
            </a:r>
            <a:r>
              <a:rPr lang="tr-TR" sz="1800" dirty="0" err="1">
                <a:effectLst/>
                <a:latin typeface="Times" pitchFamily="2" charset="0"/>
              </a:rPr>
              <a:t>cervical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cancer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patients</a:t>
            </a:r>
            <a:r>
              <a:rPr lang="tr-TR" sz="1800" dirty="0">
                <a:effectLst/>
                <a:latin typeface="Times" pitchFamily="2" charset="0"/>
              </a:rPr>
              <a:t>. </a:t>
            </a:r>
            <a:r>
              <a:rPr lang="tr-TR" sz="1800" dirty="0" err="1">
                <a:effectLst/>
                <a:latin typeface="Times" pitchFamily="2" charset="0"/>
              </a:rPr>
              <a:t>However</a:t>
            </a:r>
            <a:r>
              <a:rPr lang="tr-TR" sz="1800" dirty="0">
                <a:effectLst/>
                <a:latin typeface="Times" pitchFamily="2" charset="0"/>
              </a:rPr>
              <a:t>, </a:t>
            </a:r>
            <a:r>
              <a:rPr lang="tr-TR" sz="1800" dirty="0" err="1">
                <a:effectLst/>
                <a:latin typeface="Times" pitchFamily="2" charset="0"/>
              </a:rPr>
              <a:t>there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are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limitations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to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atlas’s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methods</a:t>
            </a:r>
            <a:r>
              <a:rPr lang="tr-TR" sz="1800" dirty="0">
                <a:effectLst/>
                <a:latin typeface="Times" pitchFamily="2" charset="0"/>
              </a:rPr>
              <a:t>, </a:t>
            </a:r>
            <a:r>
              <a:rPr lang="tr-TR" sz="1800" dirty="0" err="1">
                <a:effectLst/>
                <a:latin typeface="Times" pitchFamily="2" charset="0"/>
              </a:rPr>
              <a:t>and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authors</a:t>
            </a:r>
            <a:r>
              <a:rPr lang="tr-TR" sz="1800" dirty="0">
                <a:effectLst/>
                <a:latin typeface="Times" pitchFamily="2" charset="0"/>
              </a:rPr>
              <a:t> of </a:t>
            </a:r>
            <a:r>
              <a:rPr lang="tr-TR" sz="1800" dirty="0" err="1">
                <a:effectLst/>
                <a:latin typeface="Times" pitchFamily="2" charset="0"/>
              </a:rPr>
              <a:t>this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article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agree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that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there</a:t>
            </a:r>
            <a:r>
              <a:rPr lang="tr-TR" sz="1800" dirty="0">
                <a:effectLst/>
                <a:latin typeface="Times" pitchFamily="2" charset="0"/>
              </a:rPr>
              <a:t> is minimal </a:t>
            </a:r>
            <a:r>
              <a:rPr lang="tr-TR" sz="1800" dirty="0" err="1">
                <a:effectLst/>
                <a:latin typeface="Times" pitchFamily="2" charset="0"/>
              </a:rPr>
              <a:t>evidence</a:t>
            </a:r>
            <a:r>
              <a:rPr lang="tr-TR" sz="1800" dirty="0">
                <a:effectLst/>
                <a:latin typeface="Times" pitchFamily="2" charset="0"/>
              </a:rPr>
              <a:t> of </a:t>
            </a:r>
            <a:r>
              <a:rPr lang="tr-TR" sz="1800" dirty="0" err="1">
                <a:effectLst/>
                <a:latin typeface="Times" pitchFamily="2" charset="0"/>
              </a:rPr>
              <a:t>nodal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involvement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to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right</a:t>
            </a:r>
            <a:r>
              <a:rPr lang="tr-TR" sz="1800" dirty="0">
                <a:effectLst/>
                <a:latin typeface="Times" pitchFamily="2" charset="0"/>
              </a:rPr>
              <a:t> of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IVC, </a:t>
            </a:r>
            <a:r>
              <a:rPr lang="tr-TR" sz="1800" dirty="0" err="1">
                <a:effectLst/>
                <a:latin typeface="Times" pitchFamily="2" charset="0"/>
              </a:rPr>
              <a:t>and</a:t>
            </a:r>
            <a:r>
              <a:rPr lang="tr-TR" sz="1800" dirty="0">
                <a:effectLst/>
                <a:latin typeface="Times" pitchFamily="2" charset="0"/>
              </a:rPr>
              <a:t> a </a:t>
            </a:r>
            <a:r>
              <a:rPr lang="tr-TR" sz="1800" dirty="0" err="1">
                <a:effectLst/>
                <a:latin typeface="Times" pitchFamily="2" charset="0"/>
              </a:rPr>
              <a:t>large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expansion</a:t>
            </a:r>
            <a:r>
              <a:rPr lang="tr-TR" sz="1800" dirty="0">
                <a:effectLst/>
                <a:latin typeface="Times" pitchFamily="2" charset="0"/>
              </a:rPr>
              <a:t> here can </a:t>
            </a:r>
            <a:r>
              <a:rPr lang="tr-TR" sz="1800" dirty="0" err="1">
                <a:effectLst/>
                <a:latin typeface="Times" pitchFamily="2" charset="0"/>
              </a:rPr>
              <a:t>unnecessarily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increase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dose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to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right</a:t>
            </a:r>
            <a:r>
              <a:rPr lang="tr-TR" sz="1800" dirty="0">
                <a:effectLst/>
                <a:latin typeface="Times" pitchFamily="2" charset="0"/>
              </a:rPr>
              <a:t> kidney.23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para-</a:t>
            </a:r>
            <a:r>
              <a:rPr lang="tr-TR" sz="1800" dirty="0" err="1">
                <a:effectLst/>
                <a:latin typeface="Times" pitchFamily="2" charset="0"/>
              </a:rPr>
              <a:t>aortic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nodal</a:t>
            </a:r>
            <a:r>
              <a:rPr lang="tr-TR" sz="1800" dirty="0">
                <a:effectLst/>
                <a:latin typeface="Times" pitchFamily="2" charset="0"/>
              </a:rPr>
              <a:t> CTV </a:t>
            </a:r>
            <a:r>
              <a:rPr lang="tr-TR" sz="1800" dirty="0" err="1">
                <a:effectLst/>
                <a:latin typeface="Times" pitchFamily="2" charset="0"/>
              </a:rPr>
              <a:t>becomes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common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iliac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nodal</a:t>
            </a:r>
            <a:r>
              <a:rPr lang="tr-TR" sz="1800" dirty="0">
                <a:effectLst/>
                <a:latin typeface="Times" pitchFamily="2" charset="0"/>
              </a:rPr>
              <a:t> CTV at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level</a:t>
            </a:r>
            <a:r>
              <a:rPr lang="tr-TR" sz="1800" dirty="0">
                <a:effectLst/>
                <a:latin typeface="Times" pitchFamily="2" charset="0"/>
              </a:rPr>
              <a:t> of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aortic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bifurcation</a:t>
            </a:r>
            <a:r>
              <a:rPr lang="tr-TR" sz="1800" dirty="0">
                <a:effectLst/>
                <a:latin typeface="Times" pitchFamily="2" charset="0"/>
              </a:rPr>
              <a:t>. 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519FE-69F6-314A-BC4C-2727879621E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24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b="1" dirty="0" err="1">
                <a:effectLst/>
                <a:latin typeface="Times" pitchFamily="2" charset="0"/>
              </a:rPr>
              <a:t>Fig</a:t>
            </a:r>
            <a:r>
              <a:rPr lang="tr-TR" sz="1800" b="1" dirty="0">
                <a:effectLst/>
                <a:latin typeface="Times" pitchFamily="2" charset="0"/>
              </a:rPr>
              <a:t>. 2. </a:t>
            </a:r>
            <a:endParaRPr lang="tr-TR" dirty="0"/>
          </a:p>
          <a:p>
            <a:r>
              <a:rPr lang="tr-TR" sz="1800" dirty="0">
                <a:effectLst/>
                <a:latin typeface="Times" pitchFamily="2" charset="0"/>
              </a:rPr>
              <a:t>Para-</a:t>
            </a:r>
            <a:r>
              <a:rPr lang="tr-TR" sz="1800" dirty="0" err="1">
                <a:effectLst/>
                <a:latin typeface="Times" pitchFamily="2" charset="0"/>
              </a:rPr>
              <a:t>aortic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and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common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iliac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nodal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clinical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target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volumes</a:t>
            </a:r>
            <a:r>
              <a:rPr lang="tr-TR" sz="1800" dirty="0">
                <a:effectLst/>
                <a:latin typeface="Times" pitchFamily="2" charset="0"/>
              </a:rPr>
              <a:t> (</a:t>
            </a:r>
            <a:r>
              <a:rPr lang="tr-TR" sz="1800" dirty="0" err="1">
                <a:effectLst/>
                <a:latin typeface="Times" pitchFamily="2" charset="0"/>
              </a:rPr>
              <a:t>CTVs</a:t>
            </a:r>
            <a:r>
              <a:rPr lang="tr-TR" sz="1800" dirty="0">
                <a:effectLst/>
                <a:latin typeface="Times" pitchFamily="2" charset="0"/>
              </a:rPr>
              <a:t>). (a)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superior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portion</a:t>
            </a:r>
            <a:r>
              <a:rPr lang="tr-TR" sz="1800" dirty="0">
                <a:effectLst/>
                <a:latin typeface="Times" pitchFamily="2" charset="0"/>
              </a:rPr>
              <a:t> of para-</a:t>
            </a:r>
            <a:r>
              <a:rPr lang="tr-TR" sz="1800" dirty="0" err="1">
                <a:effectLst/>
                <a:latin typeface="Times" pitchFamily="2" charset="0"/>
              </a:rPr>
              <a:t>aortic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nodal</a:t>
            </a:r>
            <a:r>
              <a:rPr lang="tr-TR" sz="1800" dirty="0">
                <a:effectLst/>
                <a:latin typeface="Times" pitchFamily="2" charset="0"/>
              </a:rPr>
              <a:t> CTV (</a:t>
            </a:r>
            <a:r>
              <a:rPr lang="tr-TR" sz="1800" dirty="0" err="1">
                <a:effectLst/>
                <a:latin typeface="Times" pitchFamily="2" charset="0"/>
              </a:rPr>
              <a:t>cyan</a:t>
            </a:r>
            <a:r>
              <a:rPr lang="tr-TR" sz="1800" dirty="0">
                <a:effectLst/>
                <a:latin typeface="Times" pitchFamily="2" charset="0"/>
              </a:rPr>
              <a:t>) </a:t>
            </a:r>
            <a:r>
              <a:rPr lang="tr-TR" sz="1800" dirty="0" err="1">
                <a:effectLst/>
                <a:latin typeface="Times" pitchFamily="2" charset="0"/>
              </a:rPr>
              <a:t>begins</a:t>
            </a:r>
            <a:r>
              <a:rPr lang="tr-TR" sz="1800" dirty="0">
                <a:effectLst/>
                <a:latin typeface="Times" pitchFamily="2" charset="0"/>
              </a:rPr>
              <a:t> at </a:t>
            </a:r>
            <a:r>
              <a:rPr lang="tr-TR" sz="1800" dirty="0" err="1">
                <a:effectLst/>
                <a:latin typeface="Times" pitchFamily="2" charset="0"/>
              </a:rPr>
              <a:t>or</a:t>
            </a:r>
            <a:r>
              <a:rPr lang="tr-TR" sz="1800" dirty="0">
                <a:effectLst/>
                <a:latin typeface="Times" pitchFamily="2" charset="0"/>
              </a:rPr>
              <a:t> 1 </a:t>
            </a:r>
            <a:r>
              <a:rPr lang="tr-TR" sz="1800" dirty="0" err="1">
                <a:effectLst/>
                <a:latin typeface="Times" pitchFamily="2" charset="0"/>
              </a:rPr>
              <a:t>to</a:t>
            </a:r>
            <a:r>
              <a:rPr lang="tr-TR" sz="1800" dirty="0">
                <a:effectLst/>
                <a:latin typeface="Times" pitchFamily="2" charset="0"/>
              </a:rPr>
              <a:t> 1.5 cm </a:t>
            </a:r>
            <a:r>
              <a:rPr lang="tr-TR" sz="1800" dirty="0" err="1">
                <a:effectLst/>
                <a:latin typeface="Times" pitchFamily="2" charset="0"/>
              </a:rPr>
              <a:t>above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left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renal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vessels</a:t>
            </a:r>
            <a:r>
              <a:rPr lang="tr-TR" sz="1800" dirty="0">
                <a:effectLst/>
                <a:latin typeface="Times" pitchFamily="2" charset="0"/>
              </a:rPr>
              <a:t>. At </a:t>
            </a:r>
            <a:r>
              <a:rPr lang="tr-TR" sz="1800" dirty="0" err="1">
                <a:effectLst/>
                <a:latin typeface="Times" pitchFamily="2" charset="0"/>
              </a:rPr>
              <a:t>this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level</a:t>
            </a:r>
            <a:r>
              <a:rPr lang="tr-TR" sz="1800" dirty="0">
                <a:effectLst/>
                <a:latin typeface="Times" pitchFamily="2" charset="0"/>
              </a:rPr>
              <a:t>,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inferior</a:t>
            </a:r>
            <a:r>
              <a:rPr lang="tr-TR" sz="1800" dirty="0">
                <a:effectLst/>
                <a:latin typeface="Times" pitchFamily="2" charset="0"/>
              </a:rPr>
              <a:t> vena cava (IVC) is </a:t>
            </a:r>
            <a:r>
              <a:rPr lang="tr-TR" sz="1800" dirty="0" err="1">
                <a:effectLst/>
                <a:latin typeface="Times" pitchFamily="2" charset="0"/>
              </a:rPr>
              <a:t>distended</a:t>
            </a:r>
            <a:r>
              <a:rPr lang="tr-TR" sz="1800" dirty="0">
                <a:effectLst/>
                <a:latin typeface="Times" pitchFamily="2" charset="0"/>
              </a:rPr>
              <a:t> on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IV </a:t>
            </a:r>
            <a:r>
              <a:rPr lang="tr-TR" sz="1800" dirty="0" err="1">
                <a:effectLst/>
                <a:latin typeface="Times" pitchFamily="2" charset="0"/>
              </a:rPr>
              <a:t>contrast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scan</a:t>
            </a:r>
            <a:r>
              <a:rPr lang="tr-TR" sz="1800" dirty="0">
                <a:effectLst/>
                <a:latin typeface="Times" pitchFamily="2" charset="0"/>
              </a:rPr>
              <a:t> (</a:t>
            </a:r>
            <a:r>
              <a:rPr lang="tr-TR" sz="1800" dirty="0" err="1">
                <a:effectLst/>
                <a:latin typeface="Times" pitchFamily="2" charset="0"/>
              </a:rPr>
              <a:t>white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arrow</a:t>
            </a:r>
            <a:r>
              <a:rPr lang="tr-TR" sz="1800" dirty="0">
                <a:effectLst/>
                <a:latin typeface="Times" pitchFamily="2" charset="0"/>
              </a:rPr>
              <a:t>).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contour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extends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laterally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abutting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psoas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muscles</a:t>
            </a:r>
            <a:r>
              <a:rPr lang="tr-TR" sz="1800" dirty="0">
                <a:effectLst/>
                <a:latin typeface="Times" pitchFamily="2" charset="0"/>
              </a:rPr>
              <a:t> (</a:t>
            </a:r>
            <a:r>
              <a:rPr lang="tr-TR" sz="1800" dirty="0" err="1">
                <a:effectLst/>
                <a:latin typeface="Times" pitchFamily="2" charset="0"/>
              </a:rPr>
              <a:t>black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arrowhead</a:t>
            </a:r>
            <a:r>
              <a:rPr lang="tr-TR" sz="1800" dirty="0">
                <a:effectLst/>
                <a:latin typeface="Times" pitchFamily="2" charset="0"/>
              </a:rPr>
              <a:t>). (b)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distended</a:t>
            </a:r>
            <a:r>
              <a:rPr lang="tr-TR" sz="1800" dirty="0">
                <a:effectLst/>
                <a:latin typeface="Times" pitchFamily="2" charset="0"/>
              </a:rPr>
              <a:t> IVC (</a:t>
            </a:r>
            <a:r>
              <a:rPr lang="tr-TR" sz="1800" dirty="0" err="1">
                <a:effectLst/>
                <a:latin typeface="Times" pitchFamily="2" charset="0"/>
              </a:rPr>
              <a:t>white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arrow</a:t>
            </a:r>
            <a:r>
              <a:rPr lang="tr-TR" sz="1800" dirty="0">
                <a:effectLst/>
                <a:latin typeface="Times" pitchFamily="2" charset="0"/>
              </a:rPr>
              <a:t>) on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intravenous</a:t>
            </a:r>
            <a:r>
              <a:rPr lang="tr-TR" sz="1800" dirty="0">
                <a:effectLst/>
                <a:latin typeface="Times" pitchFamily="2" charset="0"/>
              </a:rPr>
              <a:t> (IV) </a:t>
            </a:r>
            <a:r>
              <a:rPr lang="tr-TR" sz="1800" dirty="0" err="1">
                <a:effectLst/>
                <a:latin typeface="Times" pitchFamily="2" charset="0"/>
              </a:rPr>
              <a:t>contrast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scan</a:t>
            </a:r>
            <a:r>
              <a:rPr lang="tr-TR" sz="1800" dirty="0">
                <a:effectLst/>
                <a:latin typeface="Times" pitchFamily="2" charset="0"/>
              </a:rPr>
              <a:t> is </a:t>
            </a:r>
            <a:r>
              <a:rPr lang="tr-TR" sz="1800" dirty="0" err="1">
                <a:effectLst/>
                <a:latin typeface="Times" pitchFamily="2" charset="0"/>
              </a:rPr>
              <a:t>gradually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included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into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volume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inferiorly</a:t>
            </a:r>
            <a:r>
              <a:rPr lang="tr-TR" sz="1800" dirty="0">
                <a:effectLst/>
                <a:latin typeface="Times" pitchFamily="2" charset="0"/>
              </a:rPr>
              <a:t>. (c) </a:t>
            </a:r>
            <a:r>
              <a:rPr lang="tr-TR" sz="1800" dirty="0" err="1">
                <a:effectLst/>
                <a:latin typeface="Times" pitchFamily="2" charset="0"/>
              </a:rPr>
              <a:t>There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should</a:t>
            </a:r>
            <a:r>
              <a:rPr lang="tr-TR" sz="1800" dirty="0">
                <a:effectLst/>
                <a:latin typeface="Times" pitchFamily="2" charset="0"/>
              </a:rPr>
              <a:t> not be a </a:t>
            </a:r>
            <a:r>
              <a:rPr lang="tr-TR" sz="1800" dirty="0" err="1">
                <a:effectLst/>
                <a:latin typeface="Times" pitchFamily="2" charset="0"/>
              </a:rPr>
              <a:t>concavity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to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contour</a:t>
            </a:r>
            <a:r>
              <a:rPr lang="tr-TR" sz="1800" dirty="0">
                <a:effectLst/>
                <a:latin typeface="Times" pitchFamily="2" charset="0"/>
              </a:rPr>
              <a:t> in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space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between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aorta </a:t>
            </a:r>
            <a:r>
              <a:rPr lang="tr-TR" sz="1800" dirty="0" err="1">
                <a:effectLst/>
                <a:latin typeface="Times" pitchFamily="2" charset="0"/>
              </a:rPr>
              <a:t>and</a:t>
            </a:r>
            <a:r>
              <a:rPr lang="tr-TR" sz="1800" dirty="0">
                <a:effectLst/>
                <a:latin typeface="Times" pitchFamily="2" charset="0"/>
              </a:rPr>
              <a:t> IVC in </a:t>
            </a:r>
            <a:r>
              <a:rPr lang="tr-TR" sz="1800" dirty="0" err="1">
                <a:effectLst/>
                <a:latin typeface="Times" pitchFamily="2" charset="0"/>
              </a:rPr>
              <a:t>this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region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to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assure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coverage</a:t>
            </a:r>
            <a:r>
              <a:rPr lang="tr-TR" sz="1800" dirty="0">
                <a:effectLst/>
                <a:latin typeface="Times" pitchFamily="2" charset="0"/>
              </a:rPr>
              <a:t> of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inter-aortocaval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nodes</a:t>
            </a:r>
            <a:r>
              <a:rPr lang="tr-TR" sz="1800" dirty="0">
                <a:effectLst/>
                <a:latin typeface="Times" pitchFamily="2" charset="0"/>
              </a:rPr>
              <a:t>. (d)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common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iliac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node</a:t>
            </a:r>
            <a:r>
              <a:rPr lang="tr-TR" sz="1800" dirty="0">
                <a:effectLst/>
                <a:latin typeface="Times" pitchFamily="2" charset="0"/>
              </a:rPr>
              <a:t> CTV (</a:t>
            </a:r>
            <a:r>
              <a:rPr lang="tr-TR" sz="1800" dirty="0" err="1">
                <a:effectLst/>
                <a:latin typeface="Times" pitchFamily="2" charset="0"/>
              </a:rPr>
              <a:t>blue</a:t>
            </a:r>
            <a:r>
              <a:rPr lang="tr-TR" sz="1800" dirty="0">
                <a:effectLst/>
                <a:latin typeface="Times" pitchFamily="2" charset="0"/>
              </a:rPr>
              <a:t>) at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midportion</a:t>
            </a:r>
            <a:r>
              <a:rPr lang="tr-TR" sz="1800" dirty="0">
                <a:effectLst/>
                <a:latin typeface="Times" pitchFamily="2" charset="0"/>
              </a:rPr>
              <a:t> of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chain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should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extend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approximately</a:t>
            </a:r>
            <a:r>
              <a:rPr lang="tr-TR" sz="1800" dirty="0">
                <a:effectLst/>
                <a:latin typeface="Times" pitchFamily="2" charset="0"/>
              </a:rPr>
              <a:t> 1 cm </a:t>
            </a:r>
            <a:r>
              <a:rPr lang="tr-TR" sz="1800" dirty="0" err="1">
                <a:effectLst/>
                <a:latin typeface="Times" pitchFamily="2" charset="0"/>
              </a:rPr>
              <a:t>anterolateral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to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common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iliac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artery</a:t>
            </a:r>
            <a:r>
              <a:rPr lang="tr-TR" sz="1800" dirty="0">
                <a:effectLst/>
                <a:latin typeface="Times" pitchFamily="2" charset="0"/>
              </a:rPr>
              <a:t> (</a:t>
            </a:r>
            <a:r>
              <a:rPr lang="tr-TR" sz="1800" dirty="0" err="1">
                <a:effectLst/>
                <a:latin typeface="Times" pitchFamily="2" charset="0"/>
              </a:rPr>
              <a:t>black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arrow</a:t>
            </a:r>
            <a:r>
              <a:rPr lang="tr-TR" sz="1800" dirty="0">
                <a:effectLst/>
                <a:latin typeface="Times" pitchFamily="2" charset="0"/>
              </a:rPr>
              <a:t>), </a:t>
            </a:r>
            <a:r>
              <a:rPr lang="tr-TR" sz="1800" dirty="0" err="1">
                <a:effectLst/>
                <a:latin typeface="Times" pitchFamily="2" charset="0"/>
              </a:rPr>
              <a:t>along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iliopsoas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muscle</a:t>
            </a:r>
            <a:r>
              <a:rPr lang="tr-TR" sz="1800" dirty="0">
                <a:effectLst/>
                <a:latin typeface="Times" pitchFamily="2" charset="0"/>
              </a:rPr>
              <a:t> (</a:t>
            </a:r>
            <a:r>
              <a:rPr lang="tr-TR" sz="1800" dirty="0" err="1">
                <a:effectLst/>
                <a:latin typeface="Times" pitchFamily="2" charset="0"/>
              </a:rPr>
              <a:t>asterisks</a:t>
            </a:r>
            <a:r>
              <a:rPr lang="tr-TR" sz="1800" dirty="0">
                <a:effectLst/>
                <a:latin typeface="Times" pitchFamily="2" charset="0"/>
              </a:rPr>
              <a:t>). </a:t>
            </a:r>
            <a:r>
              <a:rPr lang="tr-TR" sz="1800" dirty="0" err="1">
                <a:effectLst/>
                <a:latin typeface="Times" pitchFamily="2" charset="0"/>
              </a:rPr>
              <a:t>Also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pictured</a:t>
            </a:r>
            <a:r>
              <a:rPr lang="tr-TR" sz="1800" dirty="0">
                <a:effectLst/>
                <a:latin typeface="Times" pitchFamily="2" charset="0"/>
              </a:rPr>
              <a:t> is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presacral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nodal</a:t>
            </a:r>
            <a:r>
              <a:rPr lang="tr-TR" sz="1800" dirty="0">
                <a:effectLst/>
                <a:latin typeface="Times" pitchFamily="2" charset="0"/>
              </a:rPr>
              <a:t> CTV (</a:t>
            </a:r>
            <a:r>
              <a:rPr lang="tr-TR" sz="1800" dirty="0" err="1">
                <a:effectLst/>
                <a:latin typeface="Times" pitchFamily="2" charset="0"/>
              </a:rPr>
              <a:t>magenta</a:t>
            </a:r>
            <a:r>
              <a:rPr lang="tr-TR" sz="1800" dirty="0">
                <a:effectLst/>
                <a:latin typeface="Times" pitchFamily="2" charset="0"/>
              </a:rPr>
              <a:t>). 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519FE-69F6-314A-BC4C-2727879621E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87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b="1" dirty="0" err="1">
                <a:effectLst/>
                <a:latin typeface="Times" pitchFamily="2" charset="0"/>
              </a:rPr>
              <a:t>ig</a:t>
            </a:r>
            <a:r>
              <a:rPr lang="tr-TR" sz="1800" b="1" dirty="0">
                <a:effectLst/>
                <a:latin typeface="Times" pitchFamily="2" charset="0"/>
              </a:rPr>
              <a:t>. 3. </a:t>
            </a:r>
            <a:endParaRPr lang="tr-TR" dirty="0"/>
          </a:p>
          <a:p>
            <a:r>
              <a:rPr lang="tr-TR" sz="1800" dirty="0">
                <a:effectLst/>
                <a:latin typeface="Times" pitchFamily="2" charset="0"/>
              </a:rPr>
              <a:t>Para-</a:t>
            </a:r>
            <a:r>
              <a:rPr lang="tr-TR" sz="1800" dirty="0" err="1">
                <a:effectLst/>
                <a:latin typeface="Times" pitchFamily="2" charset="0"/>
              </a:rPr>
              <a:t>aortic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nodal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clinical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target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volume</a:t>
            </a:r>
            <a:r>
              <a:rPr lang="tr-TR" sz="1800" dirty="0">
                <a:effectLst/>
                <a:latin typeface="Times" pitchFamily="2" charset="0"/>
              </a:rPr>
              <a:t> (CTV) on </a:t>
            </a:r>
            <a:r>
              <a:rPr lang="tr-TR" sz="1800" dirty="0" err="1">
                <a:effectLst/>
                <a:latin typeface="Times" pitchFamily="2" charset="0"/>
              </a:rPr>
              <a:t>intravenous</a:t>
            </a:r>
            <a:r>
              <a:rPr lang="tr-TR" sz="1800" dirty="0">
                <a:effectLst/>
                <a:latin typeface="Times" pitchFamily="2" charset="0"/>
              </a:rPr>
              <a:t> (IV) </a:t>
            </a:r>
            <a:r>
              <a:rPr lang="tr-TR" sz="1800" dirty="0" err="1">
                <a:effectLst/>
                <a:latin typeface="Times" pitchFamily="2" charset="0"/>
              </a:rPr>
              <a:t>contrast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scan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versus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non</a:t>
            </a:r>
            <a:r>
              <a:rPr lang="tr-TR" sz="1800" dirty="0">
                <a:effectLst/>
                <a:latin typeface="Times" pitchFamily="2" charset="0"/>
              </a:rPr>
              <a:t>–</a:t>
            </a:r>
            <a:r>
              <a:rPr lang="tr-TR" sz="1800" dirty="0" err="1">
                <a:effectLst/>
                <a:latin typeface="Times" pitchFamily="2" charset="0"/>
              </a:rPr>
              <a:t>contrast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scan</a:t>
            </a:r>
            <a:r>
              <a:rPr lang="tr-TR" sz="1800" dirty="0">
                <a:effectLst/>
                <a:latin typeface="Times" pitchFamily="2" charset="0"/>
              </a:rPr>
              <a:t>.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superior</a:t>
            </a:r>
            <a:r>
              <a:rPr lang="tr-TR" sz="1800" dirty="0">
                <a:effectLst/>
                <a:latin typeface="Times" pitchFamily="2" charset="0"/>
              </a:rPr>
              <a:t> para-</a:t>
            </a:r>
            <a:r>
              <a:rPr lang="tr-TR" sz="1800" dirty="0" err="1">
                <a:effectLst/>
                <a:latin typeface="Times" pitchFamily="2" charset="0"/>
              </a:rPr>
              <a:t>aortic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nodal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CTVon</a:t>
            </a:r>
            <a:r>
              <a:rPr lang="tr-TR" sz="1800" dirty="0">
                <a:effectLst/>
                <a:latin typeface="Times" pitchFamily="2" charset="0"/>
              </a:rPr>
              <a:t> (a) an IV </a:t>
            </a:r>
            <a:r>
              <a:rPr lang="tr-TR" sz="1800" dirty="0" err="1">
                <a:effectLst/>
                <a:latin typeface="Times" pitchFamily="2" charset="0"/>
              </a:rPr>
              <a:t>contrast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scan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and</a:t>
            </a:r>
            <a:r>
              <a:rPr lang="tr-TR" sz="1800" dirty="0">
                <a:effectLst/>
                <a:latin typeface="Times" pitchFamily="2" charset="0"/>
              </a:rPr>
              <a:t> (b) </a:t>
            </a:r>
            <a:r>
              <a:rPr lang="tr-TR" sz="1800" dirty="0" err="1">
                <a:effectLst/>
                <a:latin typeface="Times" pitchFamily="2" charset="0"/>
              </a:rPr>
              <a:t>non</a:t>
            </a:r>
            <a:r>
              <a:rPr lang="tr-TR" sz="1800" dirty="0">
                <a:effectLst/>
                <a:latin typeface="Times" pitchFamily="2" charset="0"/>
              </a:rPr>
              <a:t>–</a:t>
            </a:r>
            <a:r>
              <a:rPr lang="tr-TR" sz="1800" dirty="0" err="1">
                <a:effectLst/>
                <a:latin typeface="Times" pitchFamily="2" charset="0"/>
              </a:rPr>
              <a:t>contrast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scan</a:t>
            </a:r>
            <a:r>
              <a:rPr lang="tr-TR" sz="1800" dirty="0">
                <a:effectLst/>
                <a:latin typeface="Times" pitchFamily="2" charset="0"/>
              </a:rPr>
              <a:t>. </a:t>
            </a:r>
            <a:r>
              <a:rPr lang="tr-TR" sz="1800" dirty="0" err="1">
                <a:effectLst/>
                <a:latin typeface="Times" pitchFamily="2" charset="0"/>
              </a:rPr>
              <a:t>Inferior</a:t>
            </a:r>
            <a:r>
              <a:rPr lang="tr-TR" sz="1800" dirty="0">
                <a:effectLst/>
                <a:latin typeface="Times" pitchFamily="2" charset="0"/>
              </a:rPr>
              <a:t> para-</a:t>
            </a:r>
            <a:r>
              <a:rPr lang="tr-TR" sz="1800" dirty="0" err="1">
                <a:effectLst/>
                <a:latin typeface="Times" pitchFamily="2" charset="0"/>
              </a:rPr>
              <a:t>aortic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nodal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CTVon</a:t>
            </a:r>
            <a:r>
              <a:rPr lang="tr-TR" sz="1800" dirty="0">
                <a:effectLst/>
                <a:latin typeface="Times" pitchFamily="2" charset="0"/>
              </a:rPr>
              <a:t> (c) an IV </a:t>
            </a:r>
            <a:r>
              <a:rPr lang="tr-TR" sz="1800" dirty="0" err="1">
                <a:effectLst/>
                <a:latin typeface="Times" pitchFamily="2" charset="0"/>
              </a:rPr>
              <a:t>contrast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scan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and</a:t>
            </a:r>
            <a:r>
              <a:rPr lang="tr-TR" sz="1800" dirty="0">
                <a:effectLst/>
                <a:latin typeface="Times" pitchFamily="2" charset="0"/>
              </a:rPr>
              <a:t> (d) a </a:t>
            </a:r>
            <a:r>
              <a:rPr lang="tr-TR" sz="1800" dirty="0" err="1">
                <a:effectLst/>
                <a:latin typeface="Times" pitchFamily="2" charset="0"/>
              </a:rPr>
              <a:t>non</a:t>
            </a:r>
            <a:r>
              <a:rPr lang="tr-TR" sz="1800" dirty="0">
                <a:effectLst/>
                <a:latin typeface="Times" pitchFamily="2" charset="0"/>
              </a:rPr>
              <a:t>– </a:t>
            </a:r>
            <a:r>
              <a:rPr lang="tr-TR" sz="1800" dirty="0" err="1">
                <a:effectLst/>
                <a:latin typeface="Times" pitchFamily="2" charset="0"/>
              </a:rPr>
              <a:t>contrast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scan</a:t>
            </a:r>
            <a:r>
              <a:rPr lang="tr-TR" sz="1800" dirty="0">
                <a:effectLst/>
                <a:latin typeface="Times" pitchFamily="2" charset="0"/>
              </a:rPr>
              <a:t>. </a:t>
            </a:r>
            <a:r>
              <a:rPr lang="tr-TR" sz="1800" dirty="0" err="1">
                <a:effectLst/>
                <a:latin typeface="Times" pitchFamily="2" charset="0"/>
              </a:rPr>
              <a:t>Note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difference</a:t>
            </a:r>
            <a:r>
              <a:rPr lang="tr-TR" sz="1800" dirty="0">
                <a:effectLst/>
                <a:latin typeface="Times" pitchFamily="2" charset="0"/>
              </a:rPr>
              <a:t> in IVC </a:t>
            </a:r>
            <a:r>
              <a:rPr lang="tr-TR" sz="1800" dirty="0" err="1">
                <a:effectLst/>
                <a:latin typeface="Times" pitchFamily="2" charset="0"/>
              </a:rPr>
              <a:t>distention</a:t>
            </a:r>
            <a:r>
              <a:rPr lang="tr-TR" sz="1800" dirty="0">
                <a:effectLst/>
                <a:latin typeface="Times" pitchFamily="2" charset="0"/>
              </a:rPr>
              <a:t> on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contrast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scan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that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requires</a:t>
            </a:r>
            <a:r>
              <a:rPr lang="tr-TR" sz="1800" dirty="0">
                <a:effectLst/>
                <a:latin typeface="Times" pitchFamily="2" charset="0"/>
              </a:rPr>
              <a:t> a </a:t>
            </a:r>
            <a:r>
              <a:rPr lang="tr-TR" sz="1800" dirty="0" err="1">
                <a:effectLst/>
                <a:latin typeface="Times" pitchFamily="2" charset="0"/>
              </a:rPr>
              <a:t>gradual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inclusion</a:t>
            </a:r>
            <a:r>
              <a:rPr lang="tr-TR" sz="1800" dirty="0">
                <a:effectLst/>
                <a:latin typeface="Times" pitchFamily="2" charset="0"/>
              </a:rPr>
              <a:t> of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IVC </a:t>
            </a:r>
            <a:r>
              <a:rPr lang="tr-TR" sz="1800" dirty="0" err="1">
                <a:effectLst/>
                <a:latin typeface="Times" pitchFamily="2" charset="0"/>
              </a:rPr>
              <a:t>with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margin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compared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with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recommended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expansions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off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nondistended</a:t>
            </a:r>
            <a:r>
              <a:rPr lang="tr-TR" sz="1800" dirty="0">
                <a:effectLst/>
                <a:latin typeface="Times" pitchFamily="2" charset="0"/>
              </a:rPr>
              <a:t> IVC </a:t>
            </a:r>
            <a:r>
              <a:rPr lang="tr-TR" sz="1800" dirty="0" err="1">
                <a:effectLst/>
                <a:latin typeface="Times" pitchFamily="2" charset="0"/>
              </a:rPr>
              <a:t>and</a:t>
            </a:r>
            <a:r>
              <a:rPr lang="tr-TR" sz="1800" dirty="0">
                <a:effectLst/>
                <a:latin typeface="Times" pitchFamily="2" charset="0"/>
              </a:rPr>
              <a:t> aorta on </a:t>
            </a:r>
            <a:r>
              <a:rPr lang="tr-TR" sz="1800" dirty="0" err="1">
                <a:effectLst/>
                <a:latin typeface="Times" pitchFamily="2" charset="0"/>
              </a:rPr>
              <a:t>the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contrast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r>
              <a:rPr lang="tr-TR" sz="1800" dirty="0" err="1">
                <a:effectLst/>
                <a:latin typeface="Times" pitchFamily="2" charset="0"/>
              </a:rPr>
              <a:t>scan</a:t>
            </a:r>
            <a:r>
              <a:rPr lang="tr-TR" sz="1800" dirty="0">
                <a:effectLst/>
                <a:latin typeface="Times" pitchFamily="2" charset="0"/>
              </a:rPr>
              <a:t>. 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519FE-69F6-314A-BC4C-2727879621E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936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Şekil 5, bu hastada hem mesane dolu hem de mesane boş taraması (gösterilmemiştir) kullanılarak oluşturulan ve </a:t>
            </a:r>
            <a:r>
              <a:rPr lang="tr-TR" dirty="0" err="1"/>
              <a:t>rektal</a:t>
            </a:r>
            <a:r>
              <a:rPr lang="tr-TR" dirty="0"/>
              <a:t> </a:t>
            </a:r>
            <a:r>
              <a:rPr lang="tr-TR" dirty="0" err="1"/>
              <a:t>distansiyonu</a:t>
            </a:r>
            <a:r>
              <a:rPr lang="tr-TR" dirty="0"/>
              <a:t> hesaba katan bir vajinal CTV ile karşılık gelen vajinal </a:t>
            </a:r>
            <a:r>
              <a:rPr lang="tr-TR" dirty="0" err="1"/>
              <a:t>ITV'nin</a:t>
            </a:r>
            <a:r>
              <a:rPr lang="tr-TR" dirty="0"/>
              <a:t> karşılaştırmalarını göstermektedir.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Şekil 5a, mesane hareketini hesaba katan bir </a:t>
            </a:r>
            <a:r>
              <a:rPr lang="tr-TR" dirty="0" err="1"/>
              <a:t>obturator</a:t>
            </a:r>
            <a:r>
              <a:rPr lang="tr-TR" dirty="0"/>
              <a:t> </a:t>
            </a:r>
            <a:r>
              <a:rPr lang="tr-TR" dirty="0" err="1"/>
              <a:t>nodal</a:t>
            </a:r>
            <a:r>
              <a:rPr lang="tr-TR" dirty="0"/>
              <a:t> </a:t>
            </a:r>
            <a:r>
              <a:rPr lang="tr-TR" dirty="0" err="1"/>
              <a:t>CTV'yi</a:t>
            </a:r>
            <a:r>
              <a:rPr lang="tr-TR" dirty="0"/>
              <a:t> ve </a:t>
            </a:r>
            <a:r>
              <a:rPr lang="tr-TR" dirty="0" err="1"/>
              <a:t>obturator</a:t>
            </a:r>
            <a:r>
              <a:rPr lang="tr-TR" dirty="0"/>
              <a:t> </a:t>
            </a:r>
            <a:r>
              <a:rPr lang="tr-TR" dirty="0" err="1"/>
              <a:t>nodal</a:t>
            </a:r>
            <a:r>
              <a:rPr lang="tr-TR" dirty="0"/>
              <a:t> </a:t>
            </a:r>
            <a:r>
              <a:rPr lang="tr-TR" dirty="0" err="1"/>
              <a:t>ITV'yi</a:t>
            </a:r>
            <a:r>
              <a:rPr lang="tr-TR" dirty="0"/>
              <a:t> göstermektedir.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519FE-69F6-314A-BC4C-2727879621EC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24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19D063-9CC8-4967-FC92-FF1632379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F8ACDE4-CF65-0E62-BEA4-308852970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92853C-8157-3341-A168-295FC71A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D631-85DF-B144-9530-2673E7F7DCD5}" type="datetimeFigureOut">
              <a:rPr lang="tr-TR" smtClean="0"/>
              <a:t>27.10.2022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1CF6CB-2367-694C-3B90-CBC40480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852E41-20FC-34A6-785F-6E2E97F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AD81-0F7D-664D-88E0-5AC38ED653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18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2CDE4D-DED3-2729-F841-4698E5DCE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C16817A-EDB9-D326-1C5B-46C700A77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0AFC79-A92E-298A-593F-30C7D441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D631-85DF-B144-9530-2673E7F7DCD5}" type="datetimeFigureOut">
              <a:rPr lang="tr-TR" smtClean="0"/>
              <a:t>27.10.2022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D35F27-1F7A-012A-469A-8E9CE756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89D774-A2C8-16CF-63E1-1438F003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AD81-0F7D-664D-88E0-5AC38ED653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53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A0E7BC8-53F0-0505-3D49-E9C8451D7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E520976-A571-91DE-F34E-D06D126ED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D2236D-F00C-1401-5693-BEF81D80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D631-85DF-B144-9530-2673E7F7DCD5}" type="datetimeFigureOut">
              <a:rPr lang="tr-TR" smtClean="0"/>
              <a:t>27.10.2022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53C3EEC-3C7C-1A5B-A801-EB832C70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4807DB-211F-F12E-6481-016CD500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AD81-0F7D-664D-88E0-5AC38ED653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116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56F93A-8628-E9E5-52FF-FD1E335D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45E35E-7F09-85C7-6D3A-96A53E24B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3EC3E14-53BF-5A1A-B5BC-7182BF09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D631-85DF-B144-9530-2673E7F7DCD5}" type="datetimeFigureOut">
              <a:rPr lang="tr-TR" smtClean="0"/>
              <a:t>27.10.2022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DD257F-5136-D51F-BF7F-2EE02E11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4BA438-C8E8-3CF6-77AF-5EECE00E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AD81-0F7D-664D-88E0-5AC38ED653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08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864841-7D5F-D68A-09AB-4F3D1568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69E6702-779F-8EA7-76B6-1657BF36C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4298DF-111E-2E23-08B3-C0D6F4E8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D631-85DF-B144-9530-2673E7F7DCD5}" type="datetimeFigureOut">
              <a:rPr lang="tr-TR" smtClean="0"/>
              <a:t>27.10.2022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F3E957-A44E-8A0E-3315-8FE52AF6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38081BE-381C-1B15-7FE0-47B0BE1B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AD81-0F7D-664D-88E0-5AC38ED653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360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3ED990-39BA-2E23-7575-DB920DF0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24A067-162A-2B76-AC3A-CFC43DDB9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7ADC91B-44C0-91DD-59B6-5B56AD794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512E920-7AA7-7D87-68DF-13872A4A4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D631-85DF-B144-9530-2673E7F7DCD5}" type="datetimeFigureOut">
              <a:rPr lang="tr-TR" smtClean="0"/>
              <a:t>27.10.2022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F5268D7-077B-F980-16B1-E9D0A666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ED341DD-1E08-FC30-C82F-13944C75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AD81-0F7D-664D-88E0-5AC38ED653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80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81F624-EAEC-D336-E5C6-4D8DEE94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DE6D72E-5097-5ED1-EFCA-E9379929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22BEF22-4C4E-1677-EC90-A7E86230F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81C9FDD-DD2E-8CF4-5768-EBC64F1C5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117CFA1-4D06-7754-D610-66B5AA2F1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2583BD2-C69C-019A-E0BF-5E358A5F9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D631-85DF-B144-9530-2673E7F7DCD5}" type="datetimeFigureOut">
              <a:rPr lang="tr-TR" smtClean="0"/>
              <a:t>27.10.2022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EB50DA0-0C7C-C020-C33C-6AB101FF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D4B0439-8B3A-957A-3991-20F02232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AD81-0F7D-664D-88E0-5AC38ED653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780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FE2723-8C9A-6C2F-F4F1-DDFB69BF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AF1B7E9-0B75-E328-AFD5-9945EFA4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D631-85DF-B144-9530-2673E7F7DCD5}" type="datetimeFigureOut">
              <a:rPr lang="tr-TR" smtClean="0"/>
              <a:t>27.10.2022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06AFBEA-19D2-7DD2-1758-74C0C665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2D97A1-2FA0-92DD-D31C-C4470921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AD81-0F7D-664D-88E0-5AC38ED653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060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8EE92F7-C9C1-B6C4-5587-53F47BAA4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D631-85DF-B144-9530-2673E7F7DCD5}" type="datetimeFigureOut">
              <a:rPr lang="tr-TR" smtClean="0"/>
              <a:t>27.10.2022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AB4F6AB-D139-76B0-F895-8AE70D19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1155CB5-5243-7EC7-0948-EA18548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AD81-0F7D-664D-88E0-5AC38ED653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21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F1F5AB-E1BE-D619-B666-77E13257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AC7D43-BAE5-FFF3-61D1-F53D00494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3497065-4E70-088E-7F55-3254144B7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113CDFD-D0AE-7472-F0DC-597EE8E2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D631-85DF-B144-9530-2673E7F7DCD5}" type="datetimeFigureOut">
              <a:rPr lang="tr-TR" smtClean="0"/>
              <a:t>27.10.2022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5AD11F3-45CA-C724-B968-7CA6AF8D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07F591F-481F-F328-9BAB-35E23443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AD81-0F7D-664D-88E0-5AC38ED653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66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9E3C0E-837F-C614-978E-BB86B894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212B09C-466B-3452-4312-2961F8FA8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DEFDB64-AF68-EE4C-8A41-48D70CF87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71CA70D-BDF4-11B1-42AF-185BA570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D631-85DF-B144-9530-2673E7F7DCD5}" type="datetimeFigureOut">
              <a:rPr lang="tr-TR" smtClean="0"/>
              <a:t>27.10.2022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C2405EE-C42B-23AB-9E0B-643AEF32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233F91A-17AD-6567-5D70-0817CEE2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AD81-0F7D-664D-88E0-5AC38ED653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9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61954DD-ED51-0D83-F862-7DF80DB3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882185A-9EAF-BBCA-6560-F909C6E4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FD84B0-8AEF-2FEF-EADD-B9F3D25FD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5D631-85DF-B144-9530-2673E7F7DCD5}" type="datetimeFigureOut">
              <a:rPr lang="tr-TR" smtClean="0"/>
              <a:t>27.10.2022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07E648-4F7C-5090-F201-1FE1E3D54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77816D-31B7-8D9C-D4F5-7E4BC5F4B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2AD81-0F7D-664D-88E0-5AC38ED653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4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286E4B-8418-21F6-9996-ADECE15DE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D8C21E0-A3C8-3B99-0AA7-BE9457CA5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67A99D23-4518-B268-8A70-2416A4F69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332509"/>
            <a:ext cx="11166764" cy="60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7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A7DB8DD-A243-4D2B-CD87-9D5E3DAC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3600" b="1" dirty="0">
                <a:solidFill>
                  <a:srgbClr val="FFFFFF"/>
                </a:solidFill>
              </a:rPr>
              <a:t>VOLÜM</a:t>
            </a:r>
            <a:br>
              <a:rPr lang="tr-TR" sz="3600" b="1" dirty="0">
                <a:solidFill>
                  <a:srgbClr val="FFFFFF"/>
                </a:solidFill>
              </a:rPr>
            </a:br>
            <a:r>
              <a:rPr lang="tr-TR" sz="3600" b="1" dirty="0">
                <a:solidFill>
                  <a:srgbClr val="FFFFFF"/>
                </a:solidFill>
              </a:rPr>
              <a:t>DELİNEASYONU</a:t>
            </a:r>
            <a:endParaRPr lang="tr-TR" sz="36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4B7FF5-7410-201F-E143-4912B36C2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rgbClr val="FF0000"/>
                </a:solidFill>
              </a:rPr>
              <a:t>PARAAORTİK NODAL CTV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dirty="0" err="1"/>
              <a:t>İntravenöz</a:t>
            </a:r>
            <a:r>
              <a:rPr lang="tr-TR" sz="2400" dirty="0"/>
              <a:t>  kontrast madde damarların yerini belirlemeye yardımcı olsa da, CTV tanımlaması için kontrastsız bir BT kullanılmalıdır.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dirty="0"/>
              <a:t>IV kontrast, </a:t>
            </a:r>
            <a:r>
              <a:rPr lang="tr-TR" sz="2400" dirty="0" err="1"/>
              <a:t>IVC’yı</a:t>
            </a:r>
            <a:r>
              <a:rPr lang="tr-TR" sz="2400" dirty="0"/>
              <a:t>  genişletebilir, bu da aşırı </a:t>
            </a:r>
            <a:r>
              <a:rPr lang="tr-TR" sz="2400" dirty="0" err="1"/>
              <a:t>konturlamaya</a:t>
            </a:r>
            <a:r>
              <a:rPr lang="tr-TR" sz="2400" dirty="0"/>
              <a:t> yol açabilir.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dirty="0"/>
              <a:t>Para-</a:t>
            </a:r>
            <a:r>
              <a:rPr lang="tr-TR" sz="2400" dirty="0" err="1"/>
              <a:t>aortik</a:t>
            </a:r>
            <a:r>
              <a:rPr lang="tr-TR" sz="2400" dirty="0"/>
              <a:t> </a:t>
            </a:r>
            <a:r>
              <a:rPr lang="tr-TR" sz="2400" dirty="0" err="1"/>
              <a:t>nodal</a:t>
            </a:r>
            <a:r>
              <a:rPr lang="tr-TR" sz="2400" dirty="0"/>
              <a:t> CTV  aortu, </a:t>
            </a:r>
            <a:r>
              <a:rPr lang="tr-TR" sz="2400" dirty="0" err="1"/>
              <a:t>IVC’yı</a:t>
            </a:r>
            <a:r>
              <a:rPr lang="tr-TR" sz="2400" dirty="0"/>
              <a:t> ve komşu </a:t>
            </a:r>
            <a:r>
              <a:rPr lang="tr-TR" sz="2400" dirty="0" err="1"/>
              <a:t>ln</a:t>
            </a:r>
            <a:r>
              <a:rPr lang="tr-TR" sz="2400" dirty="0"/>
              <a:t>  bölgelerini kapsar, ancak para-</a:t>
            </a:r>
            <a:r>
              <a:rPr lang="tr-TR" sz="2400" dirty="0" err="1"/>
              <a:t>aortik</a:t>
            </a:r>
            <a:r>
              <a:rPr lang="tr-TR" sz="2400" dirty="0"/>
              <a:t> </a:t>
            </a:r>
            <a:r>
              <a:rPr lang="tr-TR" sz="2400" dirty="0" err="1"/>
              <a:t>nodal</a:t>
            </a:r>
            <a:r>
              <a:rPr lang="tr-TR" sz="2400" dirty="0"/>
              <a:t> CTV </a:t>
            </a:r>
            <a:r>
              <a:rPr lang="tr-TR" sz="2400" dirty="0" err="1"/>
              <a:t>uniform</a:t>
            </a:r>
            <a:r>
              <a:rPr lang="tr-TR" sz="2400" dirty="0"/>
              <a:t> bir yapıya sahip değildir. Bu CTV, aorttan sol </a:t>
            </a:r>
            <a:r>
              <a:rPr lang="tr-TR" sz="2400" dirty="0" err="1"/>
              <a:t>psoas</a:t>
            </a:r>
            <a:r>
              <a:rPr lang="tr-TR" sz="2400" dirty="0"/>
              <a:t> kasının </a:t>
            </a:r>
            <a:r>
              <a:rPr lang="tr-TR" sz="2400" dirty="0" err="1"/>
              <a:t>medial</a:t>
            </a:r>
            <a:r>
              <a:rPr lang="tr-TR" sz="2400" dirty="0"/>
              <a:t> sınırına </a:t>
            </a:r>
            <a:r>
              <a:rPr lang="tr-TR" sz="2400" dirty="0" err="1"/>
              <a:t>lateral</a:t>
            </a:r>
            <a:r>
              <a:rPr lang="tr-TR" sz="2400" dirty="0"/>
              <a:t> olarak uzanmalı ve bu bölgedeki görünür küçük lenf </a:t>
            </a:r>
            <a:r>
              <a:rPr lang="tr-TR" sz="2400" dirty="0" err="1"/>
              <a:t>nodlarını</a:t>
            </a:r>
            <a:r>
              <a:rPr lang="tr-TR" sz="2400" dirty="0"/>
              <a:t> içermelidir; bu tipik olarak sol </a:t>
            </a:r>
            <a:r>
              <a:rPr lang="tr-TR" sz="2400" dirty="0" err="1"/>
              <a:t>lateral</a:t>
            </a:r>
            <a:r>
              <a:rPr lang="tr-TR" sz="2400" dirty="0"/>
              <a:t> sınırı </a:t>
            </a:r>
            <a:r>
              <a:rPr lang="tr-TR" sz="2400" dirty="0" err="1"/>
              <a:t>aortanın</a:t>
            </a:r>
            <a:r>
              <a:rPr lang="tr-TR" sz="2400" dirty="0"/>
              <a:t> 1 ila 2 cm </a:t>
            </a:r>
            <a:r>
              <a:rPr lang="tr-TR" sz="2400" dirty="0" err="1"/>
              <a:t>lateraline</a:t>
            </a:r>
            <a:r>
              <a:rPr lang="tr-TR" sz="2400" dirty="0"/>
              <a:t> yerleştirir.</a:t>
            </a:r>
          </a:p>
          <a:p>
            <a:pPr marL="0" indent="0">
              <a:buNone/>
            </a:pPr>
            <a:endParaRPr lang="tr-T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91902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6B1413D-E090-BF90-1DFF-984E2DD1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3600" b="1" dirty="0">
                <a:solidFill>
                  <a:srgbClr val="FFFFFF"/>
                </a:solidFill>
              </a:rPr>
              <a:t>VOLÜM</a:t>
            </a:r>
            <a:br>
              <a:rPr lang="tr-TR" sz="3600" b="1" dirty="0">
                <a:solidFill>
                  <a:srgbClr val="FFFFFF"/>
                </a:solidFill>
              </a:rPr>
            </a:br>
            <a:r>
              <a:rPr lang="tr-TR" sz="3600" b="1" dirty="0">
                <a:solidFill>
                  <a:srgbClr val="FFFFFF"/>
                </a:solidFill>
              </a:rPr>
              <a:t>DELİNEASYONU</a:t>
            </a:r>
            <a:endParaRPr lang="tr-TR" sz="36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81E569-800F-3D13-53F9-AEAA9C970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rgbClr val="FF0000"/>
                </a:solidFill>
              </a:rPr>
              <a:t>PARAAORTİK NODAL CTV</a:t>
            </a:r>
          </a:p>
          <a:p>
            <a:pPr marL="0" indent="0">
              <a:buNone/>
            </a:pPr>
            <a:endParaRPr lang="tr-T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dirty="0"/>
              <a:t>Sağda ise, CTV marjı tipik olarak IVC çevresinde 3 ila 5 mm arasındadır.</a:t>
            </a:r>
          </a:p>
          <a:p>
            <a:pPr algn="just">
              <a:buFont typeface="Wingdings" pitchFamily="2" charset="2"/>
              <a:buChar char="Ø"/>
            </a:pPr>
            <a:endParaRPr lang="tr-TR" sz="2000" dirty="0"/>
          </a:p>
          <a:p>
            <a:pPr algn="just">
              <a:buFont typeface="Wingdings" pitchFamily="2" charset="2"/>
              <a:buChar char="Ø"/>
            </a:pPr>
            <a:endParaRPr lang="tr-TR" sz="2000" dirty="0"/>
          </a:p>
          <a:p>
            <a:pPr algn="just">
              <a:buFont typeface="Wingdings" pitchFamily="2" charset="2"/>
              <a:buChar char="Ø"/>
            </a:pPr>
            <a:r>
              <a:rPr lang="tr-TR" sz="2000" dirty="0" err="1"/>
              <a:t>IVC'nin</a:t>
            </a:r>
            <a:r>
              <a:rPr lang="tr-TR" sz="2000" dirty="0"/>
              <a:t> sağı, aort ve IVC </a:t>
            </a:r>
            <a:r>
              <a:rPr lang="tr-TR" sz="2000" dirty="0" err="1"/>
              <a:t>nın</a:t>
            </a:r>
            <a:r>
              <a:rPr lang="tr-TR" sz="2000" dirty="0"/>
              <a:t> hemen </a:t>
            </a:r>
            <a:r>
              <a:rPr lang="tr-TR" sz="2000" dirty="0" err="1"/>
              <a:t>anteriorunda</a:t>
            </a:r>
            <a:r>
              <a:rPr lang="tr-TR" sz="2000" dirty="0"/>
              <a:t> </a:t>
            </a:r>
            <a:r>
              <a:rPr lang="tr-TR" sz="2000" dirty="0" err="1"/>
              <a:t>nodal</a:t>
            </a:r>
            <a:r>
              <a:rPr lang="tr-TR" sz="2000" dirty="0"/>
              <a:t> tutulum olduğuna dair az kanıt olması nedeni ile marjlar bu yönde daha dar tutulmalıdır.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78986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İçerik Yer Tutucusu 4" descr="metin, farklı içeren bir resim&#10;&#10;Açıklama otomatik olarak oluşturuldu">
            <a:extLst>
              <a:ext uri="{FF2B5EF4-FFF2-40B4-BE49-F238E27FC236}">
                <a16:creationId xmlns:a16="http://schemas.microsoft.com/office/drawing/2014/main" id="{934F7F0B-A049-A1CA-6B22-7C66E0396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376" b="96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İçerik Yer Tutucusu 4" descr="metin, farklı içeren bir resim&#10;&#10;Açıklama otomatik olarak oluşturuldu">
            <a:extLst>
              <a:ext uri="{FF2B5EF4-FFF2-40B4-BE49-F238E27FC236}">
                <a16:creationId xmlns:a16="http://schemas.microsoft.com/office/drawing/2014/main" id="{9BB95877-F1C3-4A66-FD20-38EAB7548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240" b="99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35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89E3F26-3D6B-F924-0C58-04DAB08EB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VOLÜM</a:t>
            </a:r>
            <a:b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DELİNEASYONU</a:t>
            </a: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F2B77D-87B7-08BE-CA16-018EAF39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dirty="0"/>
              <a:t>  </a:t>
            </a:r>
            <a:r>
              <a:rPr lang="tr-TR" sz="2400" dirty="0">
                <a:solidFill>
                  <a:srgbClr val="FF0000"/>
                </a:solidFill>
              </a:rPr>
              <a:t>COMMON ILIAC NODAL CTV</a:t>
            </a:r>
          </a:p>
          <a:p>
            <a:pPr marL="0" indent="0">
              <a:buNone/>
            </a:pPr>
            <a:endParaRPr lang="tr-TR" sz="2400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dirty="0"/>
              <a:t>CTV, kemik ve kas hariç sağ ve sol ana </a:t>
            </a:r>
            <a:r>
              <a:rPr lang="tr-TR" sz="2000" dirty="0" err="1"/>
              <a:t>iliak</a:t>
            </a:r>
            <a:r>
              <a:rPr lang="tr-TR" sz="2000" dirty="0"/>
              <a:t> arter ve </a:t>
            </a:r>
            <a:r>
              <a:rPr lang="tr-TR" sz="2000" dirty="0" err="1"/>
              <a:t>veni</a:t>
            </a:r>
            <a:r>
              <a:rPr lang="tr-TR" sz="2000" dirty="0"/>
              <a:t> çevreleyen 7 </a:t>
            </a:r>
            <a:r>
              <a:rPr lang="tr-TR" sz="2000" dirty="0" err="1"/>
              <a:t>mm'lik</a:t>
            </a:r>
            <a:r>
              <a:rPr lang="tr-TR" sz="2000" dirty="0"/>
              <a:t> </a:t>
            </a:r>
            <a:r>
              <a:rPr lang="tr-TR" sz="2000" dirty="0" err="1"/>
              <a:t>üniform</a:t>
            </a:r>
            <a:r>
              <a:rPr lang="tr-TR" sz="2000" dirty="0"/>
              <a:t> bir sınır ile devam etmelidir.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/>
              <a:t> CTV , komşu şüpheli lenf düğümlerini ve cerrah tarafından belirlenen ilgili cerrahi klipleri içerecek şekilde genişletilmelidir.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/>
              <a:t> </a:t>
            </a:r>
            <a:r>
              <a:rPr lang="tr-TR" sz="2000" dirty="0" err="1"/>
              <a:t>Nodal</a:t>
            </a:r>
            <a:r>
              <a:rPr lang="tr-TR" sz="2000" dirty="0"/>
              <a:t> kapsamayı iyileştirmek için, bu bölgeye uzanabilen lenf </a:t>
            </a:r>
            <a:r>
              <a:rPr lang="tr-TR" sz="2000" dirty="0" err="1"/>
              <a:t>nodları</a:t>
            </a:r>
            <a:r>
              <a:rPr lang="tr-TR" sz="2000" dirty="0"/>
              <a:t> olabileceğinden, CTV marjı, </a:t>
            </a:r>
            <a:r>
              <a:rPr lang="tr-TR" sz="2000" dirty="0" err="1"/>
              <a:t>kommon</a:t>
            </a:r>
            <a:r>
              <a:rPr lang="tr-TR" sz="2000" dirty="0"/>
              <a:t> </a:t>
            </a:r>
            <a:r>
              <a:rPr lang="tr-TR" sz="2000" dirty="0" err="1"/>
              <a:t>iliyak</a:t>
            </a:r>
            <a:r>
              <a:rPr lang="tr-TR" sz="2000" dirty="0"/>
              <a:t> damarların orta noktasında 1 cm ye yükseltilmelidir.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/>
              <a:t> </a:t>
            </a:r>
            <a:r>
              <a:rPr lang="tr-TR" sz="2000" dirty="0" err="1"/>
              <a:t>Kommon</a:t>
            </a:r>
            <a:r>
              <a:rPr lang="tr-TR" sz="2000" dirty="0"/>
              <a:t> </a:t>
            </a:r>
            <a:r>
              <a:rPr lang="tr-TR" sz="2000" dirty="0" err="1"/>
              <a:t>iliak</a:t>
            </a:r>
            <a:r>
              <a:rPr lang="tr-TR" sz="2000" dirty="0"/>
              <a:t> </a:t>
            </a:r>
            <a:r>
              <a:rPr lang="tr-TR" sz="2000" dirty="0" err="1"/>
              <a:t>nodal</a:t>
            </a:r>
            <a:r>
              <a:rPr lang="tr-TR" sz="2000" dirty="0"/>
              <a:t> CTV , ana </a:t>
            </a:r>
            <a:r>
              <a:rPr lang="tr-TR" sz="2000" dirty="0" err="1"/>
              <a:t>iliyak</a:t>
            </a:r>
            <a:r>
              <a:rPr lang="tr-TR" sz="2000" dirty="0"/>
              <a:t> arterin </a:t>
            </a:r>
            <a:r>
              <a:rPr lang="tr-TR" sz="2000" dirty="0" err="1"/>
              <a:t>bifurkasyonuna</a:t>
            </a:r>
            <a:r>
              <a:rPr lang="tr-TR" sz="2000" dirty="0"/>
              <a:t> kadar aşağıya doğru uzanır.</a:t>
            </a:r>
          </a:p>
          <a:p>
            <a:pPr>
              <a:buFont typeface="Wingdings" pitchFamily="2" charset="2"/>
              <a:buChar char="Ø"/>
            </a:pPr>
            <a:endParaRPr lang="tr-TR" sz="2000" dirty="0"/>
          </a:p>
          <a:p>
            <a:pPr>
              <a:buFont typeface="Wingdings" pitchFamily="2" charset="2"/>
              <a:buChar char="Ø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00236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C9196F3-8E2D-82D5-3BA1-F9F23DA8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VOLÜM</a:t>
            </a:r>
            <a:b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DELİNEASYONU</a:t>
            </a: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B3D9DE-0918-FB5E-A5EE-8FB1957DE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tr-TR" sz="2400" dirty="0">
                <a:solidFill>
                  <a:srgbClr val="FF0000"/>
                </a:solidFill>
                <a:effectLst/>
              </a:rPr>
              <a:t>PRESACRAL</a:t>
            </a:r>
            <a:r>
              <a:rPr lang="tr-TR" sz="2400" b="1" dirty="0">
                <a:solidFill>
                  <a:srgbClr val="FF0000"/>
                </a:solidFill>
                <a:effectLst/>
              </a:rPr>
              <a:t> </a:t>
            </a:r>
            <a:r>
              <a:rPr lang="tr-TR" sz="2400" dirty="0">
                <a:solidFill>
                  <a:srgbClr val="FF0000"/>
                </a:solidFill>
                <a:effectLst/>
              </a:rPr>
              <a:t>NODAL CTV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dirty="0" err="1"/>
              <a:t>Presakral</a:t>
            </a:r>
            <a:r>
              <a:rPr lang="tr-TR" sz="2400" dirty="0"/>
              <a:t> </a:t>
            </a:r>
            <a:r>
              <a:rPr lang="tr-TR" sz="2400" dirty="0" err="1"/>
              <a:t>nodal</a:t>
            </a:r>
            <a:r>
              <a:rPr lang="tr-TR" sz="2400" dirty="0"/>
              <a:t> CTV, </a:t>
            </a:r>
            <a:r>
              <a:rPr lang="tr-TR" sz="2400" dirty="0" err="1"/>
              <a:t>superior</a:t>
            </a:r>
            <a:r>
              <a:rPr lang="tr-TR" sz="2400" dirty="0"/>
              <a:t> </a:t>
            </a:r>
            <a:r>
              <a:rPr lang="tr-TR" sz="2400" dirty="0" err="1"/>
              <a:t>sakral</a:t>
            </a:r>
            <a:r>
              <a:rPr lang="tr-TR" sz="2400" dirty="0"/>
              <a:t> cisimlerin önündeki </a:t>
            </a:r>
            <a:r>
              <a:rPr lang="tr-TR" sz="2400" dirty="0" err="1"/>
              <a:t>ln</a:t>
            </a:r>
            <a:r>
              <a:rPr lang="tr-TR" sz="2400" dirty="0"/>
              <a:t> düğümünü taşıyan bir doku şerididir; sağ ve sol ortak </a:t>
            </a:r>
            <a:r>
              <a:rPr lang="tr-TR" sz="2400" dirty="0" err="1"/>
              <a:t>iliak</a:t>
            </a:r>
            <a:r>
              <a:rPr lang="tr-TR" sz="2400" dirty="0"/>
              <a:t> </a:t>
            </a:r>
            <a:r>
              <a:rPr lang="tr-TR" sz="2400" dirty="0" err="1"/>
              <a:t>nodal</a:t>
            </a:r>
            <a:r>
              <a:rPr lang="tr-TR" sz="2400" dirty="0"/>
              <a:t> </a:t>
            </a:r>
            <a:r>
              <a:rPr lang="tr-TR" sz="2400" dirty="0" err="1"/>
              <a:t>CTV'yi</a:t>
            </a:r>
            <a:r>
              <a:rPr lang="tr-TR" sz="2400" dirty="0"/>
              <a:t> birbirine bağlar.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dirty="0"/>
              <a:t> </a:t>
            </a:r>
            <a:r>
              <a:rPr lang="tr-TR" sz="2400" dirty="0" err="1"/>
              <a:t>Presakral</a:t>
            </a:r>
            <a:r>
              <a:rPr lang="tr-TR" sz="2400" dirty="0"/>
              <a:t> lenf düğümleri, tüm </a:t>
            </a:r>
            <a:r>
              <a:rPr lang="tr-TR" sz="2400" dirty="0" err="1"/>
              <a:t>postoperatif</a:t>
            </a:r>
            <a:r>
              <a:rPr lang="tr-TR" sz="2400" dirty="0"/>
              <a:t> </a:t>
            </a:r>
            <a:r>
              <a:rPr lang="tr-TR" sz="2400" dirty="0" err="1"/>
              <a:t>servikal</a:t>
            </a:r>
            <a:r>
              <a:rPr lang="tr-TR" sz="2400" dirty="0"/>
              <a:t> kanser hastalarında ve </a:t>
            </a:r>
            <a:r>
              <a:rPr lang="tr-TR" sz="2400" dirty="0" err="1"/>
              <a:t>endometriyal</a:t>
            </a:r>
            <a:r>
              <a:rPr lang="tr-TR" sz="2400" dirty="0"/>
              <a:t> kanserli ve </a:t>
            </a:r>
            <a:r>
              <a:rPr lang="tr-TR" sz="2400" dirty="0" err="1"/>
              <a:t>servikal</a:t>
            </a:r>
            <a:r>
              <a:rPr lang="tr-TR" sz="2400" dirty="0"/>
              <a:t> </a:t>
            </a:r>
            <a:r>
              <a:rPr lang="tr-TR" sz="2400" dirty="0" err="1"/>
              <a:t>stromal</a:t>
            </a:r>
            <a:r>
              <a:rPr lang="tr-TR" sz="2400" dirty="0"/>
              <a:t> </a:t>
            </a:r>
            <a:r>
              <a:rPr lang="tr-TR" sz="2400" dirty="0" err="1"/>
              <a:t>invazyonu</a:t>
            </a:r>
            <a:r>
              <a:rPr lang="tr-TR" sz="2400" dirty="0"/>
              <a:t> olan hastalarda dahil edilmelidir.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dirty="0"/>
              <a:t>Diğer yüksek riskli </a:t>
            </a:r>
            <a:r>
              <a:rPr lang="tr-TR" sz="2400" dirty="0" err="1"/>
              <a:t>endometriyal</a:t>
            </a:r>
            <a:r>
              <a:rPr lang="tr-TR" sz="2400" dirty="0"/>
              <a:t> kanser hastalarında </a:t>
            </a:r>
            <a:r>
              <a:rPr lang="tr-TR" sz="2400" dirty="0" err="1"/>
              <a:t>presakral</a:t>
            </a:r>
            <a:r>
              <a:rPr lang="tr-TR" sz="2400" dirty="0"/>
              <a:t> radyoterapi tartışmalıdır, ancak orta veya yüksek riskli hastalarda yapılan son 3 çalışma bu konuyu netleştirmeye yardımcı olmuştur</a:t>
            </a:r>
          </a:p>
          <a:p>
            <a:pPr lvl="1"/>
            <a:r>
              <a:rPr lang="tr-TR" sz="2000" dirty="0"/>
              <a:t>PORTEC 3</a:t>
            </a:r>
          </a:p>
          <a:p>
            <a:pPr lvl="1"/>
            <a:r>
              <a:rPr lang="tr-TR" sz="2000" dirty="0"/>
              <a:t>GOG 258</a:t>
            </a:r>
          </a:p>
          <a:p>
            <a:pPr lvl="1"/>
            <a:r>
              <a:rPr lang="tr-TR" sz="2000" dirty="0"/>
              <a:t>FIRES</a:t>
            </a:r>
            <a:endParaRPr lang="tr-TR" sz="2400" dirty="0"/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344997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450604-2AE5-5B14-DED8-1B16A8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VOLÜM</a:t>
            </a:r>
            <a:b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DELİNEASYONU</a:t>
            </a: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B92016-7727-A5FF-AF73-C49D898C3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511388"/>
            <a:ext cx="6555347" cy="5684139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just"/>
            <a:r>
              <a:rPr lang="tr-TR" sz="2000" dirty="0"/>
              <a:t>PORTEC 3 çalışmasında S1-2 </a:t>
            </a:r>
            <a:r>
              <a:rPr lang="tr-TR" sz="2000" dirty="0" err="1"/>
              <a:t>vertebranın</a:t>
            </a:r>
            <a:r>
              <a:rPr lang="tr-TR" sz="2000" dirty="0"/>
              <a:t> 1 cm önündeki yumuşak doku alanı CTV ye dahil edilirken , GOG 258 çalışmasında bu durum </a:t>
            </a:r>
            <a:r>
              <a:rPr lang="tr-TR" sz="2000" dirty="0" err="1"/>
              <a:t>klinisyenin</a:t>
            </a:r>
            <a:r>
              <a:rPr lang="tr-TR" sz="2000" dirty="0"/>
              <a:t> kararına bırakılmıştır.</a:t>
            </a:r>
          </a:p>
          <a:p>
            <a:pPr algn="just"/>
            <a:r>
              <a:rPr lang="tr-TR" sz="2000" dirty="0"/>
              <a:t>FIRES çalışmasında ise erken evre </a:t>
            </a:r>
            <a:r>
              <a:rPr lang="tr-TR" sz="2000" dirty="0" err="1"/>
              <a:t>endometrium</a:t>
            </a:r>
            <a:r>
              <a:rPr lang="tr-TR" sz="2000" dirty="0"/>
              <a:t> kanserli hastalarda </a:t>
            </a:r>
            <a:r>
              <a:rPr lang="tr-TR" sz="2000" dirty="0" err="1"/>
              <a:t>sentinel</a:t>
            </a:r>
            <a:r>
              <a:rPr lang="tr-TR" sz="2000" dirty="0"/>
              <a:t> </a:t>
            </a:r>
            <a:r>
              <a:rPr lang="tr-TR" sz="2000" dirty="0" err="1"/>
              <a:t>ln</a:t>
            </a:r>
            <a:r>
              <a:rPr lang="tr-TR" sz="2000" dirty="0"/>
              <a:t> örneklemesinin , </a:t>
            </a:r>
            <a:r>
              <a:rPr lang="tr-TR" sz="2000" dirty="0" err="1"/>
              <a:t>ln</a:t>
            </a:r>
            <a:r>
              <a:rPr lang="tr-TR" sz="2000" dirty="0"/>
              <a:t> </a:t>
            </a:r>
            <a:r>
              <a:rPr lang="tr-TR" sz="2000" dirty="0" err="1"/>
              <a:t>disseksiyonuna</a:t>
            </a:r>
            <a:r>
              <a:rPr lang="tr-TR" sz="2000" dirty="0"/>
              <a:t> kıyasla </a:t>
            </a:r>
            <a:r>
              <a:rPr lang="tr-TR" sz="2000" dirty="0" err="1"/>
              <a:t>sensitivitesi</a:t>
            </a:r>
            <a:r>
              <a:rPr lang="tr-TR" sz="2000" dirty="0"/>
              <a:t> ve negatif </a:t>
            </a:r>
            <a:r>
              <a:rPr lang="tr-TR" sz="2000" dirty="0" err="1"/>
              <a:t>prediktif</a:t>
            </a:r>
            <a:r>
              <a:rPr lang="tr-TR" sz="2000" dirty="0"/>
              <a:t> değeri üzerine çalışılmıştır.</a:t>
            </a:r>
          </a:p>
          <a:p>
            <a:pPr algn="just"/>
            <a:r>
              <a:rPr lang="tr-TR" sz="2000" dirty="0"/>
              <a:t>Sonuçlar SLNB </a:t>
            </a:r>
            <a:r>
              <a:rPr lang="tr-TR" sz="2000" dirty="0" err="1"/>
              <a:t>nin</a:t>
            </a:r>
            <a:r>
              <a:rPr lang="tr-TR" sz="2000" dirty="0"/>
              <a:t> %97,2 oranın </a:t>
            </a:r>
            <a:r>
              <a:rPr lang="tr-TR" sz="2000" dirty="0" err="1"/>
              <a:t>sensitivite</a:t>
            </a:r>
            <a:r>
              <a:rPr lang="tr-TR" sz="2000" dirty="0"/>
              <a:t> ile pozitif </a:t>
            </a:r>
            <a:r>
              <a:rPr lang="tr-TR" sz="2000" dirty="0" err="1"/>
              <a:t>ln</a:t>
            </a:r>
            <a:r>
              <a:rPr lang="tr-TR" sz="2000" dirty="0"/>
              <a:t> tespit ettiğini göstermiş bu lenf </a:t>
            </a:r>
            <a:r>
              <a:rPr lang="tr-TR" sz="2000" dirty="0" err="1"/>
              <a:t>nodlarının</a:t>
            </a:r>
            <a:r>
              <a:rPr lang="tr-TR" sz="2000" dirty="0"/>
              <a:t> ise sadece %3 ünün </a:t>
            </a:r>
            <a:r>
              <a:rPr lang="tr-TR" sz="2000" dirty="0" err="1"/>
              <a:t>presakral</a:t>
            </a:r>
            <a:r>
              <a:rPr lang="tr-TR" sz="2000" dirty="0"/>
              <a:t> </a:t>
            </a:r>
            <a:r>
              <a:rPr lang="tr-TR" sz="2000" dirty="0" err="1"/>
              <a:t>ln</a:t>
            </a:r>
            <a:r>
              <a:rPr lang="tr-TR" sz="2000" dirty="0"/>
              <a:t> olduğu gözlenmiş.</a:t>
            </a:r>
          </a:p>
          <a:p>
            <a:pPr algn="just"/>
            <a:r>
              <a:rPr lang="tr-TR" sz="2000" dirty="0" err="1"/>
              <a:t>Endometriyal</a:t>
            </a:r>
            <a:r>
              <a:rPr lang="tr-TR" sz="2000" dirty="0"/>
              <a:t> kanser için sınırlı veriler göz önüne alındığında, yazarlar </a:t>
            </a:r>
            <a:r>
              <a:rPr lang="tr-TR" sz="2000" dirty="0" err="1"/>
              <a:t>servikal</a:t>
            </a:r>
            <a:r>
              <a:rPr lang="tr-TR" sz="2000" dirty="0"/>
              <a:t> </a:t>
            </a:r>
            <a:r>
              <a:rPr lang="tr-TR" sz="2000" dirty="0" err="1"/>
              <a:t>stromal</a:t>
            </a:r>
            <a:r>
              <a:rPr lang="tr-TR" sz="2000" dirty="0"/>
              <a:t> tutulumu olan vakalarda </a:t>
            </a:r>
            <a:r>
              <a:rPr lang="tr-TR" sz="2000" dirty="0" err="1"/>
              <a:t>presakral</a:t>
            </a:r>
            <a:r>
              <a:rPr lang="tr-TR" sz="2000" dirty="0"/>
              <a:t> düğümlerin kapsamını ve lenf </a:t>
            </a:r>
            <a:r>
              <a:rPr lang="tr-TR" sz="2000" dirty="0" err="1"/>
              <a:t>nodu</a:t>
            </a:r>
            <a:r>
              <a:rPr lang="tr-TR" sz="2000" dirty="0"/>
              <a:t> metastazları veya </a:t>
            </a:r>
            <a:r>
              <a:rPr lang="tr-TR" sz="2000" dirty="0" err="1"/>
              <a:t>nodal</a:t>
            </a:r>
            <a:r>
              <a:rPr lang="tr-TR" sz="2000" dirty="0"/>
              <a:t> tutulum için yüksek risk faktörleri bilinen hastalarda </a:t>
            </a:r>
            <a:r>
              <a:rPr lang="tr-TR" sz="2000" dirty="0" err="1"/>
              <a:t>ln</a:t>
            </a:r>
            <a:r>
              <a:rPr lang="tr-TR" sz="2000" dirty="0"/>
              <a:t> kapsamının dikkatli bir şekilde değerlendirilmesini önermektedir.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09FA12B-28F1-E248-D626-6FF48A9E5945}"/>
              </a:ext>
            </a:extLst>
          </p:cNvPr>
          <p:cNvSpPr txBox="1"/>
          <p:nvPr/>
        </p:nvSpPr>
        <p:spPr>
          <a:xfrm>
            <a:off x="5041907" y="511388"/>
            <a:ext cx="320222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PRESACRAL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NODAL CTV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4920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51A69B9-95CE-D410-8375-1F7E771F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VOLÜM</a:t>
            </a:r>
            <a:b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DELİNEASYONU</a:t>
            </a: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BC2BA0-6323-E0CE-D3C8-36B99BC53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PRESACRAL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NODAL CTV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dirty="0" err="1"/>
              <a:t>Presakral</a:t>
            </a:r>
            <a:r>
              <a:rPr lang="tr-TR" sz="2000" dirty="0"/>
              <a:t> </a:t>
            </a:r>
            <a:r>
              <a:rPr lang="tr-TR" sz="2000" dirty="0" err="1"/>
              <a:t>nodal</a:t>
            </a:r>
            <a:r>
              <a:rPr lang="tr-TR" sz="2000" dirty="0"/>
              <a:t> </a:t>
            </a:r>
            <a:r>
              <a:rPr lang="tr-TR" sz="2000" dirty="0" err="1"/>
              <a:t>CTV'nin</a:t>
            </a:r>
            <a:r>
              <a:rPr lang="tr-TR" sz="2000" dirty="0"/>
              <a:t> üst sınırı aort </a:t>
            </a:r>
            <a:r>
              <a:rPr lang="tr-TR" sz="2000" dirty="0" err="1"/>
              <a:t>bifurkasyonundan</a:t>
            </a:r>
            <a:r>
              <a:rPr lang="tr-TR" sz="2000" dirty="0"/>
              <a:t> başlar ve </a:t>
            </a:r>
            <a:r>
              <a:rPr lang="tr-TR" sz="2000" dirty="0" err="1"/>
              <a:t>piriform</a:t>
            </a:r>
            <a:r>
              <a:rPr lang="tr-TR" sz="2000" dirty="0"/>
              <a:t> kasların göründüğü ilk CT kesitine kadar çizilmelidir.</a:t>
            </a:r>
          </a:p>
          <a:p>
            <a:pPr algn="just">
              <a:buFont typeface="Wingdings" pitchFamily="2" charset="2"/>
              <a:buChar char="Ø"/>
            </a:pPr>
            <a:endParaRPr lang="tr-TR" sz="2000" dirty="0"/>
          </a:p>
          <a:p>
            <a:pPr algn="just">
              <a:buFont typeface="Wingdings" pitchFamily="2" charset="2"/>
              <a:buChar char="Ø"/>
            </a:pPr>
            <a:r>
              <a:rPr lang="tr-TR" sz="2000" dirty="0" err="1"/>
              <a:t>Sakral</a:t>
            </a:r>
            <a:r>
              <a:rPr lang="tr-TR" sz="2000" dirty="0"/>
              <a:t> cisim önündeki 1-1,5 cm </a:t>
            </a:r>
            <a:r>
              <a:rPr lang="tr-TR" sz="2000" dirty="0" err="1"/>
              <a:t>lik</a:t>
            </a:r>
            <a:r>
              <a:rPr lang="tr-TR" sz="2000" dirty="0"/>
              <a:t> doku alanı CTV olarak alınmalıdır. </a:t>
            </a:r>
            <a:r>
              <a:rPr lang="tr-TR" sz="2000" dirty="0" err="1"/>
              <a:t>Konturlama</a:t>
            </a:r>
            <a:r>
              <a:rPr lang="tr-TR" sz="2000" dirty="0"/>
              <a:t> yapılırken </a:t>
            </a:r>
            <a:r>
              <a:rPr lang="tr-TR" sz="2000" dirty="0" err="1"/>
              <a:t>presacral</a:t>
            </a:r>
            <a:r>
              <a:rPr lang="tr-TR" sz="2000" dirty="0"/>
              <a:t> alan </a:t>
            </a:r>
            <a:r>
              <a:rPr lang="tr-TR" sz="2000" dirty="0" err="1"/>
              <a:t>sagittal</a:t>
            </a:r>
            <a:r>
              <a:rPr lang="tr-TR" sz="2000" dirty="0"/>
              <a:t> planda ince barsak </a:t>
            </a:r>
            <a:r>
              <a:rPr lang="tr-TR" sz="2000" dirty="0" err="1"/>
              <a:t>looplarının</a:t>
            </a:r>
            <a:r>
              <a:rPr lang="tr-TR" sz="2000" dirty="0"/>
              <a:t> alana girme olasılığı nedeni ile kontrol edilmelidir.</a:t>
            </a:r>
          </a:p>
          <a:p>
            <a:pPr>
              <a:buFont typeface="Wingdings" pitchFamily="2" charset="2"/>
              <a:buChar char="Ø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857539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083D03-7316-4143-9C96-26C90146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siyah, küme içeren bir resim&#10;&#10;Açıklama otomatik olarak oluşturuldu">
            <a:extLst>
              <a:ext uri="{FF2B5EF4-FFF2-40B4-BE49-F238E27FC236}">
                <a16:creationId xmlns:a16="http://schemas.microsoft.com/office/drawing/2014/main" id="{B97B3F15-BE72-F21F-40E9-28864A55C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942" y="127321"/>
            <a:ext cx="10671858" cy="6603357"/>
          </a:xfrm>
        </p:spPr>
      </p:pic>
    </p:spTree>
    <p:extLst>
      <p:ext uri="{BB962C8B-B14F-4D97-AF65-F5344CB8AC3E}">
        <p14:creationId xmlns:p14="http://schemas.microsoft.com/office/powerpoint/2010/main" val="1931483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0244A32-38B4-6E60-F948-87D87772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VOLÜM</a:t>
            </a:r>
            <a:b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DELİNEASYONU</a:t>
            </a: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9E05B6-096F-8261-9C51-14E3153EE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rgbClr val="FF0000"/>
                </a:solidFill>
                <a:effectLst/>
              </a:rPr>
              <a:t>EXTERNAL ILIAC NODAL CTV </a:t>
            </a:r>
          </a:p>
          <a:p>
            <a:pPr marL="0" indent="0">
              <a:buNone/>
            </a:pPr>
            <a:endParaRPr lang="tr-TR" sz="2400" dirty="0">
              <a:solidFill>
                <a:srgbClr val="FF0000"/>
              </a:solidFill>
              <a:effectLst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err="1"/>
              <a:t>Eksternal</a:t>
            </a:r>
            <a:r>
              <a:rPr lang="tr-TR" sz="2400" dirty="0"/>
              <a:t> </a:t>
            </a:r>
            <a:r>
              <a:rPr lang="tr-TR" sz="2400" dirty="0" err="1"/>
              <a:t>iliak</a:t>
            </a:r>
            <a:r>
              <a:rPr lang="tr-TR" sz="2400" dirty="0"/>
              <a:t> </a:t>
            </a:r>
            <a:r>
              <a:rPr lang="tr-TR" sz="2400" dirty="0" err="1"/>
              <a:t>nodal</a:t>
            </a:r>
            <a:r>
              <a:rPr lang="tr-TR" sz="2400" dirty="0"/>
              <a:t> CTV, yukarıdan </a:t>
            </a:r>
            <a:r>
              <a:rPr lang="tr-TR" sz="2400" dirty="0" err="1"/>
              <a:t>kommon</a:t>
            </a:r>
            <a:r>
              <a:rPr lang="tr-TR" sz="2400" dirty="0"/>
              <a:t> </a:t>
            </a:r>
            <a:r>
              <a:rPr lang="tr-TR" sz="2400" dirty="0" err="1"/>
              <a:t>iliak</a:t>
            </a:r>
            <a:r>
              <a:rPr lang="tr-TR" sz="2400" dirty="0"/>
              <a:t> damarların </a:t>
            </a:r>
            <a:r>
              <a:rPr lang="tr-TR" sz="2400" dirty="0" err="1"/>
              <a:t>bifurkasyonunda</a:t>
            </a:r>
            <a:r>
              <a:rPr lang="tr-TR" sz="2400" dirty="0"/>
              <a:t> başlar ve kemiğe veya kasa uzanmayacak bir şekilde damar etrafında 7 mm </a:t>
            </a:r>
            <a:r>
              <a:rPr lang="tr-TR" sz="2400" dirty="0" err="1"/>
              <a:t>lik</a:t>
            </a:r>
            <a:r>
              <a:rPr lang="tr-TR" sz="2400" dirty="0"/>
              <a:t> bir marj ile çizilmelidir.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/>
          </a:p>
          <a:p>
            <a:pPr algn="just">
              <a:buFont typeface="Wingdings" pitchFamily="2" charset="2"/>
              <a:buChar char="Ø"/>
            </a:pPr>
            <a:r>
              <a:rPr lang="tr-TR" sz="2400" dirty="0"/>
              <a:t>Alt sınırı ise derin </a:t>
            </a:r>
            <a:r>
              <a:rPr lang="tr-TR" sz="2400" dirty="0" err="1"/>
              <a:t>sirkumfleks</a:t>
            </a:r>
            <a:r>
              <a:rPr lang="tr-TR" sz="2400" dirty="0"/>
              <a:t> arterin dallandığı ve </a:t>
            </a:r>
            <a:r>
              <a:rPr lang="tr-TR" sz="2400" dirty="0" err="1"/>
              <a:t>eksternal</a:t>
            </a:r>
            <a:r>
              <a:rPr lang="tr-TR" sz="2400" dirty="0"/>
              <a:t> </a:t>
            </a:r>
            <a:r>
              <a:rPr lang="tr-TR" sz="2400" dirty="0" err="1"/>
              <a:t>iliak</a:t>
            </a:r>
            <a:r>
              <a:rPr lang="tr-TR" sz="2400" dirty="0"/>
              <a:t> damarların </a:t>
            </a:r>
            <a:r>
              <a:rPr lang="tr-TR" sz="2400" dirty="0" err="1"/>
              <a:t>pelvisi</a:t>
            </a:r>
            <a:r>
              <a:rPr lang="tr-TR" sz="2400" dirty="0"/>
              <a:t> </a:t>
            </a:r>
            <a:r>
              <a:rPr lang="tr-TR" sz="2400" dirty="0" err="1"/>
              <a:t>terkedip</a:t>
            </a:r>
            <a:r>
              <a:rPr lang="tr-TR" sz="2400" dirty="0"/>
              <a:t> </a:t>
            </a:r>
            <a:r>
              <a:rPr lang="tr-TR" sz="2400" dirty="0" err="1"/>
              <a:t>inguinofemoral</a:t>
            </a:r>
            <a:r>
              <a:rPr lang="tr-TR" sz="2400" dirty="0"/>
              <a:t> damarlar olarak adlandırıldığı yere kadar çizilmelidir.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02625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B855205-8E7F-3482-E537-0FD1CFBC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dirty="0"/>
              <a:t>                           </a:t>
            </a:r>
            <a:r>
              <a:rPr lang="tr-TR" sz="4000" dirty="0"/>
              <a:t>GİRİŞ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0B832A-AA79-24BF-2F8C-783188CA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2200" dirty="0" err="1"/>
              <a:t>Endometrial</a:t>
            </a:r>
            <a:r>
              <a:rPr lang="tr-TR" sz="2200" dirty="0"/>
              <a:t> ve erken evre </a:t>
            </a:r>
            <a:r>
              <a:rPr lang="tr-TR" sz="2200" dirty="0" err="1"/>
              <a:t>serviks</a:t>
            </a:r>
            <a:r>
              <a:rPr lang="tr-TR" sz="2200" dirty="0"/>
              <a:t> kanserlerinde tedavi cerrahi +- </a:t>
            </a:r>
            <a:r>
              <a:rPr lang="tr-TR" sz="2200" dirty="0" err="1"/>
              <a:t>adjuvan</a:t>
            </a:r>
            <a:r>
              <a:rPr lang="tr-TR" sz="2200" dirty="0"/>
              <a:t> radyoterapi/kemoterapidir.</a:t>
            </a:r>
          </a:p>
          <a:p>
            <a:pPr algn="just">
              <a:buFont typeface="Wingdings" pitchFamily="2" charset="2"/>
              <a:buChar char="v"/>
            </a:pPr>
            <a:r>
              <a:rPr lang="tr-TR" sz="2200" dirty="0" err="1"/>
              <a:t>Endometrial</a:t>
            </a:r>
            <a:r>
              <a:rPr lang="tr-TR" sz="2200" dirty="0"/>
              <a:t> kanser için </a:t>
            </a:r>
            <a:r>
              <a:rPr lang="tr-TR" sz="2200" dirty="0" err="1"/>
              <a:t>adjuvan</a:t>
            </a:r>
            <a:r>
              <a:rPr lang="tr-TR" sz="2200" dirty="0"/>
              <a:t> radyoterapinin evre I hastalıkta orta ve yüksek riskli hastalarda </a:t>
            </a:r>
            <a:r>
              <a:rPr lang="tr-TR" sz="2200" dirty="0" err="1"/>
              <a:t>lokorejyonel</a:t>
            </a:r>
            <a:r>
              <a:rPr lang="tr-TR" sz="2200" dirty="0"/>
              <a:t> </a:t>
            </a:r>
            <a:r>
              <a:rPr lang="tr-TR" sz="2200" dirty="0" err="1"/>
              <a:t>rekürrens</a:t>
            </a:r>
            <a:r>
              <a:rPr lang="tr-TR" sz="2200" dirty="0"/>
              <a:t> riskini azalttığı gösterilmiştir.</a:t>
            </a:r>
          </a:p>
          <a:p>
            <a:pPr algn="just">
              <a:buFont typeface="Wingdings" pitchFamily="2" charset="2"/>
              <a:buChar char="v"/>
            </a:pPr>
            <a:r>
              <a:rPr lang="tr-TR" sz="2200" dirty="0"/>
              <a:t>Toplum kökenli çalışmalar </a:t>
            </a:r>
            <a:r>
              <a:rPr lang="tr-TR" sz="2200" dirty="0" err="1"/>
              <a:t>endometrial</a:t>
            </a:r>
            <a:r>
              <a:rPr lang="tr-TR" sz="2200" dirty="0"/>
              <a:t> kanserde </a:t>
            </a:r>
            <a:r>
              <a:rPr lang="tr-TR" sz="2200" dirty="0" err="1"/>
              <a:t>adjuvan</a:t>
            </a:r>
            <a:r>
              <a:rPr lang="tr-TR" sz="2200" dirty="0"/>
              <a:t> radyoterapinin genel </a:t>
            </a:r>
            <a:r>
              <a:rPr lang="tr-TR" sz="2200" dirty="0" err="1"/>
              <a:t>sağkalım</a:t>
            </a:r>
            <a:r>
              <a:rPr lang="tr-TR" sz="2200" dirty="0"/>
              <a:t> süresini artıracağını önermişlerdir.</a:t>
            </a:r>
          </a:p>
          <a:p>
            <a:pPr algn="just">
              <a:buFont typeface="Wingdings" pitchFamily="2" charset="2"/>
              <a:buChar char="v"/>
            </a:pPr>
            <a:r>
              <a:rPr lang="tr-TR" sz="2200" dirty="0" err="1"/>
              <a:t>Serviks</a:t>
            </a:r>
            <a:r>
              <a:rPr lang="tr-TR" sz="2200" dirty="0"/>
              <a:t> kanseri içinse  tek başına </a:t>
            </a:r>
            <a:r>
              <a:rPr lang="tr-TR" sz="2200" dirty="0" err="1"/>
              <a:t>adjuvan</a:t>
            </a:r>
            <a:r>
              <a:rPr lang="tr-TR" sz="2200" dirty="0"/>
              <a:t> radyoterapi orta riskli hastalarda </a:t>
            </a:r>
            <a:r>
              <a:rPr lang="tr-TR" sz="2200" dirty="0" err="1"/>
              <a:t>lokorejyonel</a:t>
            </a:r>
            <a:r>
              <a:rPr lang="tr-TR" sz="2200" dirty="0"/>
              <a:t> </a:t>
            </a:r>
            <a:r>
              <a:rPr lang="tr-TR" sz="2200" dirty="0" err="1"/>
              <a:t>rekürrensi</a:t>
            </a:r>
            <a:r>
              <a:rPr lang="tr-TR" sz="2200" dirty="0"/>
              <a:t> azaltmakta, yüksek riskli hastalarda ise eş zamanlı kemoterapi ile birlikte genel </a:t>
            </a:r>
            <a:r>
              <a:rPr lang="tr-TR" sz="2200" dirty="0" err="1"/>
              <a:t>sağkalım</a:t>
            </a:r>
            <a:r>
              <a:rPr lang="tr-TR" sz="2200" dirty="0"/>
              <a:t> süresi daha uzundur .</a:t>
            </a:r>
          </a:p>
        </p:txBody>
      </p:sp>
    </p:spTree>
    <p:extLst>
      <p:ext uri="{BB962C8B-B14F-4D97-AF65-F5344CB8AC3E}">
        <p14:creationId xmlns:p14="http://schemas.microsoft.com/office/powerpoint/2010/main" val="70334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6BAFBD8-A87C-AB57-9F7C-FCA39DBA9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VOLÜM</a:t>
            </a:r>
            <a:b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DELİNEASYONU</a:t>
            </a: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0E1EF9-A97A-1499-099B-ABBEE16A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 ILIAC NODAL CTV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tr-TR" sz="2400" dirty="0" err="1">
                <a:latin typeface="Calibri" panose="020F0502020204030204"/>
              </a:rPr>
              <a:t>Sirkumfleks</a:t>
            </a:r>
            <a:r>
              <a:rPr lang="tr-TR" sz="2400" dirty="0">
                <a:latin typeface="Calibri" panose="020F0502020204030204"/>
              </a:rPr>
              <a:t> </a:t>
            </a:r>
            <a:r>
              <a:rPr lang="tr-TR" sz="2400" dirty="0" err="1">
                <a:latin typeface="Calibri" panose="020F0502020204030204"/>
              </a:rPr>
              <a:t>iliak</a:t>
            </a:r>
            <a:r>
              <a:rPr lang="tr-TR" sz="2400" dirty="0">
                <a:latin typeface="Calibri" panose="020F0502020204030204"/>
              </a:rPr>
              <a:t> </a:t>
            </a:r>
            <a:r>
              <a:rPr lang="tr-TR" sz="2400" dirty="0" err="1">
                <a:latin typeface="Calibri" panose="020F0502020204030204"/>
              </a:rPr>
              <a:t>nod</a:t>
            </a:r>
            <a:r>
              <a:rPr lang="tr-TR" sz="2400" dirty="0">
                <a:latin typeface="Calibri" panose="020F0502020204030204"/>
              </a:rPr>
              <a:t> en </a:t>
            </a:r>
            <a:r>
              <a:rPr lang="tr-TR" sz="2400" dirty="0" err="1">
                <a:latin typeface="Calibri" panose="020F0502020204030204"/>
              </a:rPr>
              <a:t>distal</a:t>
            </a:r>
            <a:r>
              <a:rPr lang="tr-TR" sz="2400" dirty="0">
                <a:latin typeface="Calibri" panose="020F0502020204030204"/>
              </a:rPr>
              <a:t> </a:t>
            </a:r>
            <a:r>
              <a:rPr lang="tr-TR" sz="2400" dirty="0" err="1">
                <a:latin typeface="Calibri" panose="020F0502020204030204"/>
              </a:rPr>
              <a:t>eksternal</a:t>
            </a:r>
            <a:r>
              <a:rPr lang="tr-TR" sz="2400" dirty="0">
                <a:latin typeface="Calibri" panose="020F0502020204030204"/>
              </a:rPr>
              <a:t> </a:t>
            </a:r>
            <a:r>
              <a:rPr lang="tr-TR" sz="2400" dirty="0" err="1">
                <a:latin typeface="Calibri" panose="020F0502020204030204"/>
              </a:rPr>
              <a:t>iliak</a:t>
            </a:r>
            <a:r>
              <a:rPr lang="tr-TR" sz="2400" dirty="0">
                <a:latin typeface="Calibri" panose="020F0502020204030204"/>
              </a:rPr>
              <a:t> </a:t>
            </a:r>
            <a:r>
              <a:rPr lang="tr-TR" sz="2400" dirty="0" err="1">
                <a:latin typeface="Calibri" panose="020F0502020204030204"/>
              </a:rPr>
              <a:t>nod</a:t>
            </a:r>
            <a:r>
              <a:rPr lang="tr-TR" sz="2400" dirty="0">
                <a:latin typeface="Calibri" panose="020F0502020204030204"/>
              </a:rPr>
              <a:t> alanıdır. Sıklıkla alt </a:t>
            </a:r>
            <a:r>
              <a:rPr lang="tr-TR" sz="2400" dirty="0" err="1">
                <a:latin typeface="Calibri" panose="020F0502020204030204"/>
              </a:rPr>
              <a:t>ekstremite</a:t>
            </a:r>
            <a:r>
              <a:rPr lang="tr-TR" sz="2400" dirty="0">
                <a:latin typeface="Calibri" panose="020F0502020204030204"/>
              </a:rPr>
              <a:t> drenajından etkilenip büyümekle birlikte , jinekolojik </a:t>
            </a:r>
            <a:r>
              <a:rPr lang="tr-TR" sz="2400" dirty="0" err="1">
                <a:latin typeface="Calibri" panose="020F0502020204030204"/>
              </a:rPr>
              <a:t>maligniteler</a:t>
            </a:r>
            <a:r>
              <a:rPr lang="tr-TR" sz="2400" dirty="0">
                <a:latin typeface="Calibri" panose="020F0502020204030204"/>
              </a:rPr>
              <a:t> ile daha az ilişkilidir.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tr-TR" sz="2400" dirty="0">
              <a:latin typeface="Calibri" panose="020F0502020204030204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 nedenle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eksternal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iliak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lenfadenektominin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distal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sınırı olarak </a:t>
            </a:r>
            <a:r>
              <a:rPr lang="tr-TR" sz="2400" dirty="0">
                <a:latin typeface="Calibri" panose="020F0502020204030204"/>
              </a:rPr>
              <a:t>kabul görmüştür. CTV ye dahil edilmez.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81024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13B46E8-619B-736C-974A-7129ECE5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VOLÜM</a:t>
            </a:r>
            <a:b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DELİNEASYONU</a:t>
            </a: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325FD5-48ED-2D71-1994-651D911CF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rgbClr val="FF0000"/>
                </a:solidFill>
                <a:effectLst/>
              </a:rPr>
              <a:t>INTERNAL ILIAC NODAL CTV </a:t>
            </a:r>
          </a:p>
          <a:p>
            <a:pPr marL="0" indent="0" algn="just">
              <a:buNone/>
            </a:pPr>
            <a:endParaRPr lang="tr-TR" sz="2400" dirty="0">
              <a:effectLst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err="1"/>
              <a:t>İnternal</a:t>
            </a:r>
            <a:r>
              <a:rPr lang="tr-TR" sz="2400" dirty="0"/>
              <a:t> </a:t>
            </a:r>
            <a:r>
              <a:rPr lang="tr-TR" sz="2400" dirty="0" err="1"/>
              <a:t>iliak</a:t>
            </a:r>
            <a:r>
              <a:rPr lang="tr-TR" sz="2400" dirty="0"/>
              <a:t> </a:t>
            </a:r>
            <a:r>
              <a:rPr lang="tr-TR" sz="2400" dirty="0" err="1"/>
              <a:t>nodal</a:t>
            </a:r>
            <a:r>
              <a:rPr lang="tr-TR" sz="2400" dirty="0"/>
              <a:t> CTV, </a:t>
            </a:r>
            <a:r>
              <a:rPr lang="tr-TR" sz="2400" dirty="0" err="1"/>
              <a:t>kommon</a:t>
            </a:r>
            <a:r>
              <a:rPr lang="tr-TR" sz="2400" dirty="0"/>
              <a:t> </a:t>
            </a:r>
            <a:r>
              <a:rPr lang="tr-TR" sz="2400" dirty="0" err="1"/>
              <a:t>iliak</a:t>
            </a:r>
            <a:r>
              <a:rPr lang="tr-TR" sz="2400" dirty="0"/>
              <a:t> damar </a:t>
            </a:r>
            <a:r>
              <a:rPr lang="tr-TR" sz="2400" dirty="0" err="1"/>
              <a:t>bifurkasyonundan</a:t>
            </a:r>
            <a:r>
              <a:rPr lang="tr-TR" sz="2400" dirty="0"/>
              <a:t> </a:t>
            </a:r>
            <a:r>
              <a:rPr lang="tr-TR" sz="2400" dirty="0" err="1"/>
              <a:t>uniform</a:t>
            </a:r>
            <a:r>
              <a:rPr lang="tr-TR" sz="2400" dirty="0"/>
              <a:t> 7 mm </a:t>
            </a:r>
            <a:r>
              <a:rPr lang="tr-TR" sz="2400" dirty="0" err="1"/>
              <a:t>lik</a:t>
            </a:r>
            <a:r>
              <a:rPr lang="tr-TR" sz="2400" dirty="0"/>
              <a:t> bir marj ile başlar ve damarlar </a:t>
            </a:r>
            <a:r>
              <a:rPr lang="tr-TR" sz="2400" dirty="0" err="1"/>
              <a:t>laterale</a:t>
            </a:r>
            <a:r>
              <a:rPr lang="tr-TR" sz="2400" dirty="0"/>
              <a:t> döndüğünde kontur kesilir.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dirty="0"/>
              <a:t>Daha aşağı kontur girilmesi rektum dozunun gereksiz artıracağından önerilmez.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571024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09D13CD-CFE8-9B70-E51D-38246E74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VOLÜM</a:t>
            </a:r>
            <a:b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DELİNEASYONU</a:t>
            </a: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D01780-ECD6-EF29-4129-4C5BFBD2B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rgbClr val="FF0000"/>
                </a:solidFill>
                <a:effectLst/>
              </a:rPr>
              <a:t>OBTURATOR NODAL CTV </a:t>
            </a:r>
            <a:endParaRPr lang="tr-TR" sz="2400" dirty="0">
              <a:effectLst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err="1">
                <a:effectLst/>
              </a:rPr>
              <a:t>Obturator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nodal</a:t>
            </a:r>
            <a:r>
              <a:rPr lang="tr-TR" sz="2400" dirty="0">
                <a:effectLst/>
              </a:rPr>
              <a:t> CTV </a:t>
            </a:r>
            <a:r>
              <a:rPr lang="tr-TR" sz="2400" dirty="0" err="1">
                <a:effectLst/>
              </a:rPr>
              <a:t>eksternal</a:t>
            </a:r>
            <a:r>
              <a:rPr lang="tr-TR" sz="2400" dirty="0">
                <a:effectLst/>
              </a:rPr>
              <a:t> ve </a:t>
            </a:r>
            <a:r>
              <a:rPr lang="tr-TR" sz="2400" dirty="0" err="1">
                <a:effectLst/>
              </a:rPr>
              <a:t>internal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iliak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nodal</a:t>
            </a:r>
            <a:r>
              <a:rPr lang="tr-TR" sz="2400" dirty="0">
                <a:effectLst/>
              </a:rPr>
              <a:t> CTV arasındaki yaklaşık 15-18 mm çapındaki alandır.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dirty="0"/>
              <a:t>Üst sınır </a:t>
            </a:r>
            <a:r>
              <a:rPr lang="tr-TR" sz="2400" dirty="0" err="1"/>
              <a:t>eksternal</a:t>
            </a:r>
            <a:r>
              <a:rPr lang="tr-TR" sz="2400" dirty="0"/>
              <a:t> ve </a:t>
            </a:r>
            <a:r>
              <a:rPr lang="tr-TR" sz="2400" dirty="0" err="1"/>
              <a:t>internal</a:t>
            </a:r>
            <a:r>
              <a:rPr lang="tr-TR" sz="2400" dirty="0"/>
              <a:t> </a:t>
            </a:r>
            <a:r>
              <a:rPr lang="tr-TR" sz="2400" dirty="0" err="1"/>
              <a:t>iliak</a:t>
            </a:r>
            <a:r>
              <a:rPr lang="tr-TR" sz="2400" dirty="0"/>
              <a:t> </a:t>
            </a:r>
            <a:r>
              <a:rPr lang="tr-TR" sz="2400" dirty="0" err="1"/>
              <a:t>bifurkasyondan</a:t>
            </a:r>
            <a:r>
              <a:rPr lang="tr-TR" sz="2400" dirty="0"/>
              <a:t> başlayıp aşağıya doğru  </a:t>
            </a:r>
            <a:r>
              <a:rPr lang="tr-TR" sz="2400" dirty="0" err="1"/>
              <a:t>m.obturatorius</a:t>
            </a:r>
            <a:r>
              <a:rPr lang="tr-TR" sz="2400" dirty="0"/>
              <a:t> </a:t>
            </a:r>
            <a:r>
              <a:rPr lang="tr-TR" sz="2400" dirty="0" err="1"/>
              <a:t>internusa</a:t>
            </a:r>
            <a:r>
              <a:rPr lang="tr-TR" sz="2400" dirty="0"/>
              <a:t> kadar çizilmelidir.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effectLst/>
              </a:rPr>
              <a:t>Mesane </a:t>
            </a:r>
            <a:r>
              <a:rPr lang="tr-TR" sz="2400" dirty="0" err="1">
                <a:effectLst/>
              </a:rPr>
              <a:t>dolumundaki</a:t>
            </a:r>
            <a:r>
              <a:rPr lang="tr-TR" sz="2400" dirty="0">
                <a:effectLst/>
              </a:rPr>
              <a:t> değişiklikleri göz önüne alırsak </a:t>
            </a:r>
            <a:r>
              <a:rPr lang="tr-TR" sz="2400" dirty="0" err="1">
                <a:effectLst/>
              </a:rPr>
              <a:t>obturator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nodal</a:t>
            </a:r>
            <a:r>
              <a:rPr lang="tr-TR" sz="2400" dirty="0">
                <a:effectLst/>
              </a:rPr>
              <a:t> ITV hacmi belirlenebilir. Eğer ITV </a:t>
            </a:r>
            <a:r>
              <a:rPr lang="tr-TR" sz="2400" dirty="0"/>
              <a:t>kullanılmayacak ise mesaneye uzanan bir PTV oluşturulmalıdır.</a:t>
            </a:r>
            <a:r>
              <a:rPr lang="tr-TR" sz="1800" dirty="0">
                <a:effectLst/>
                <a:latin typeface="Times" pitchFamily="2" charset="0"/>
              </a:rPr>
              <a:t> </a:t>
            </a:r>
            <a:endParaRPr lang="tr-TR" sz="1600" dirty="0"/>
          </a:p>
          <a:p>
            <a:pPr>
              <a:buFont typeface="Wingdings" pitchFamily="2" charset="2"/>
              <a:buChar char="Ø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00595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17CEEE-4648-437D-8536-D6887E97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11AE05-2E77-F4EB-36D6-4BA655F5F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FCC2993-2C50-F139-3E0C-D0BE14F01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27" y="231494"/>
            <a:ext cx="9220200" cy="60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74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1ABC071-58F8-20DA-65EA-AFD15623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VOLÜM</a:t>
            </a:r>
            <a:b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DELİNEASYONU</a:t>
            </a: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71F2F9-00D9-3E13-FC98-41880A924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rgbClr val="FF0000"/>
                </a:solidFill>
              </a:rPr>
              <a:t>VAGİNAL CTV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dirty="0" err="1"/>
              <a:t>Proksimal</a:t>
            </a:r>
            <a:r>
              <a:rPr lang="tr-TR" sz="2400" dirty="0"/>
              <a:t> vajina ve herhangi bir </a:t>
            </a:r>
            <a:r>
              <a:rPr lang="tr-TR" sz="2400" dirty="0" err="1"/>
              <a:t>retrakte</a:t>
            </a:r>
            <a:r>
              <a:rPr lang="tr-TR" sz="2400" dirty="0"/>
              <a:t> </a:t>
            </a:r>
            <a:r>
              <a:rPr lang="tr-TR" sz="2400" dirty="0" err="1"/>
              <a:t>paravajinal</a:t>
            </a:r>
            <a:r>
              <a:rPr lang="tr-TR" sz="2400" dirty="0"/>
              <a:t> veya </a:t>
            </a:r>
            <a:r>
              <a:rPr lang="tr-TR" sz="2400" dirty="0" err="1"/>
              <a:t>parametrial</a:t>
            </a:r>
            <a:r>
              <a:rPr lang="tr-TR" sz="2400" dirty="0"/>
              <a:t> dokuyu içerir.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/>
          </a:p>
          <a:p>
            <a:pPr algn="just">
              <a:buFont typeface="Wingdings" pitchFamily="2" charset="2"/>
              <a:buChar char="Ø"/>
            </a:pPr>
            <a:r>
              <a:rPr lang="tr-TR" sz="2400" dirty="0" err="1"/>
              <a:t>Vajen</a:t>
            </a:r>
            <a:r>
              <a:rPr lang="tr-TR" sz="2400" dirty="0"/>
              <a:t> </a:t>
            </a:r>
            <a:r>
              <a:rPr lang="tr-TR" sz="2400" dirty="0" err="1"/>
              <a:t>cuff</a:t>
            </a:r>
            <a:r>
              <a:rPr lang="tr-TR" sz="2400" dirty="0"/>
              <a:t> ı cerrahi klipsler yardımı ile veya CT simülasyon sırasında </a:t>
            </a:r>
            <a:r>
              <a:rPr lang="tr-TR" sz="2400" dirty="0" err="1"/>
              <a:t>vajene</a:t>
            </a:r>
            <a:r>
              <a:rPr lang="tr-TR" sz="2400" dirty="0"/>
              <a:t> yerleştirilen </a:t>
            </a:r>
            <a:r>
              <a:rPr lang="tr-TR" sz="2400" dirty="0" err="1"/>
              <a:t>fleksibl</a:t>
            </a:r>
            <a:r>
              <a:rPr lang="tr-TR" sz="2400" dirty="0"/>
              <a:t> markerler ile işaretlenip </a:t>
            </a:r>
            <a:r>
              <a:rPr lang="tr-TR" sz="2400" dirty="0" err="1"/>
              <a:t>konturlanabilir</a:t>
            </a:r>
            <a:r>
              <a:rPr lang="tr-TR" sz="2400" dirty="0"/>
              <a:t>.</a:t>
            </a:r>
          </a:p>
          <a:p>
            <a:pPr marL="0" indent="0" algn="just">
              <a:buNone/>
            </a:pPr>
            <a:endParaRPr lang="tr-TR" sz="2400" dirty="0"/>
          </a:p>
          <a:p>
            <a:pPr algn="just">
              <a:buFont typeface="Wingdings" pitchFamily="2" charset="2"/>
              <a:buChar char="Ø"/>
            </a:pPr>
            <a:r>
              <a:rPr lang="tr-TR" sz="2400" dirty="0"/>
              <a:t>Vajinal ve </a:t>
            </a:r>
            <a:r>
              <a:rPr lang="tr-TR" sz="2400" dirty="0" err="1"/>
              <a:t>parametria-paravajinal</a:t>
            </a:r>
            <a:r>
              <a:rPr lang="tr-TR" sz="2400" dirty="0"/>
              <a:t> doku, genellikle vajinal kanalın </a:t>
            </a:r>
            <a:r>
              <a:rPr lang="tr-TR" sz="2400" dirty="0" err="1"/>
              <a:t>apeksinin</a:t>
            </a:r>
            <a:r>
              <a:rPr lang="tr-TR" sz="2400" dirty="0"/>
              <a:t> üstüne, özellikle vajinal </a:t>
            </a:r>
            <a:r>
              <a:rPr lang="tr-TR" sz="2400" dirty="0" err="1"/>
              <a:t>kafın</a:t>
            </a:r>
            <a:r>
              <a:rPr lang="tr-TR" sz="2400" dirty="0"/>
              <a:t> </a:t>
            </a:r>
            <a:r>
              <a:rPr lang="tr-TR" sz="2400" dirty="0" err="1"/>
              <a:t>lateral</a:t>
            </a:r>
            <a:r>
              <a:rPr lang="tr-TR" sz="2400" dirty="0"/>
              <a:t> yönlerine doğru uzanır.</a:t>
            </a:r>
          </a:p>
          <a:p>
            <a:pPr>
              <a:buFont typeface="Wingdings" pitchFamily="2" charset="2"/>
              <a:buChar char="Ø"/>
            </a:pPr>
            <a:endParaRPr lang="tr-TR" sz="2400" dirty="0"/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187735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03551FF-3BA7-E73D-F80E-8BED7A68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VOLÜM</a:t>
            </a:r>
            <a:b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DELİNEASYONU</a:t>
            </a: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390508-E38D-E408-CA1C-41EC056D9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VAGİNAL CTV 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Vajinal CTV,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mezorektumun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yaklaşık üçte birini içeren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anterior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rektal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duvara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posterior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olarak uzanmalıdır. 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Parametrial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veya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gross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serviks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tutulumu olan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serviks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kanseri veya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endometriyal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kanserli hastalarda ek olarak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mezorektum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veya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rezidü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uterosakral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ligamentler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alana dahil edilebilir, ancak mikroskobik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servikal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stromal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tutulumlu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endometriyal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kanser olgularında atlanabilir.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Postoperatif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endometrium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kanseri vakalarında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servikal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tutulum yoksa, daha az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anterior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mezorektum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kapsamı düşünülebilir.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85624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AAFE8C0-ED78-D6ED-7521-820ED5C2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VOLÜM</a:t>
            </a:r>
            <a:b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DELİNEASYONU</a:t>
            </a: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F1046A-38B2-D85B-4EFF-0AE438949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VAGİNAL CTV 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tr-TR" sz="2400" dirty="0" err="1">
                <a:latin typeface="Calibri" panose="020F0502020204030204"/>
              </a:rPr>
              <a:t>Anterior</a:t>
            </a:r>
            <a:r>
              <a:rPr lang="tr-TR" sz="2400" dirty="0">
                <a:latin typeface="Calibri" panose="020F0502020204030204"/>
              </a:rPr>
              <a:t> sınırı mesane arka duvarı , </a:t>
            </a:r>
            <a:r>
              <a:rPr lang="tr-TR" sz="2400" dirty="0" err="1">
                <a:latin typeface="Calibri" panose="020F0502020204030204"/>
              </a:rPr>
              <a:t>lateral</a:t>
            </a:r>
            <a:r>
              <a:rPr lang="tr-TR" sz="2400" dirty="0">
                <a:latin typeface="Calibri" panose="020F0502020204030204"/>
              </a:rPr>
              <a:t> sınırı ise </a:t>
            </a:r>
            <a:r>
              <a:rPr lang="tr-TR" sz="2400" dirty="0" err="1">
                <a:latin typeface="Calibri" panose="020F0502020204030204"/>
              </a:rPr>
              <a:t>obturator</a:t>
            </a:r>
            <a:r>
              <a:rPr lang="tr-TR" sz="2400" dirty="0">
                <a:latin typeface="Calibri" panose="020F0502020204030204"/>
              </a:rPr>
              <a:t> </a:t>
            </a:r>
            <a:r>
              <a:rPr lang="tr-TR" sz="2400" dirty="0" err="1">
                <a:latin typeface="Calibri" panose="020F0502020204030204"/>
              </a:rPr>
              <a:t>nodal</a:t>
            </a:r>
            <a:r>
              <a:rPr lang="tr-TR" sz="2400" dirty="0">
                <a:latin typeface="Calibri" panose="020F0502020204030204"/>
              </a:rPr>
              <a:t> CTV </a:t>
            </a:r>
            <a:r>
              <a:rPr lang="tr-TR" sz="2400" dirty="0" err="1">
                <a:latin typeface="Calibri" panose="020F0502020204030204"/>
              </a:rPr>
              <a:t>nin</a:t>
            </a:r>
            <a:r>
              <a:rPr lang="tr-TR" sz="2400" dirty="0">
                <a:latin typeface="Calibri" panose="020F0502020204030204"/>
              </a:rPr>
              <a:t> veya m. </a:t>
            </a:r>
            <a:r>
              <a:rPr lang="tr-TR" sz="2400" dirty="0" err="1">
                <a:latin typeface="Calibri" panose="020F0502020204030204"/>
              </a:rPr>
              <a:t>Obturatorius</a:t>
            </a:r>
            <a:r>
              <a:rPr lang="tr-TR" sz="2400" dirty="0">
                <a:latin typeface="Calibri" panose="020F0502020204030204"/>
              </a:rPr>
              <a:t> </a:t>
            </a:r>
            <a:r>
              <a:rPr lang="tr-TR" sz="2400" dirty="0" err="1">
                <a:latin typeface="Calibri" panose="020F0502020204030204"/>
              </a:rPr>
              <a:t>internusun</a:t>
            </a:r>
            <a:r>
              <a:rPr lang="tr-TR" sz="2400" dirty="0">
                <a:latin typeface="Calibri" panose="020F0502020204030204"/>
              </a:rPr>
              <a:t> </a:t>
            </a:r>
            <a:r>
              <a:rPr lang="tr-TR" sz="2400" dirty="0" err="1">
                <a:latin typeface="Calibri" panose="020F0502020204030204"/>
              </a:rPr>
              <a:t>medial</a:t>
            </a:r>
            <a:r>
              <a:rPr lang="tr-TR" sz="2400" dirty="0">
                <a:latin typeface="Calibri" panose="020F0502020204030204"/>
              </a:rPr>
              <a:t> sınırı oluşturur.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İnferiorda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ürogenital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diyaframın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medial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sınırına kadar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konturlanmalıdır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tr-TR" sz="2400" dirty="0" err="1">
                <a:latin typeface="Calibri" panose="020F0502020204030204"/>
              </a:rPr>
              <a:t>Apeksden</a:t>
            </a:r>
            <a:r>
              <a:rPr lang="tr-TR" sz="2400" dirty="0">
                <a:latin typeface="Calibri" panose="020F0502020204030204"/>
              </a:rPr>
              <a:t> ölçülen </a:t>
            </a:r>
            <a:r>
              <a:rPr lang="tr-TR" sz="2400" dirty="0" err="1">
                <a:latin typeface="Calibri" panose="020F0502020204030204"/>
              </a:rPr>
              <a:t>proksimel</a:t>
            </a:r>
            <a:r>
              <a:rPr lang="tr-TR" sz="2400" dirty="0">
                <a:latin typeface="Calibri" panose="020F0502020204030204"/>
              </a:rPr>
              <a:t> vajinal kanalın yaklaşık 3,5-4 cm si vajinal CTV ye dahil edilmelidir.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Geniş LVSI, pozitif vajinal sınır veya olumsuz patolojisi olan hastalar için  vajinal CTV daha uzun tedavi edilebilir. 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38500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BC98324-8F32-A190-CCAC-EAE27DB5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 dirty="0">
                <a:solidFill>
                  <a:srgbClr val="FFFFFF"/>
                </a:solidFill>
              </a:rPr>
              <a:t>                           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919E15-7AB7-70E9-FE5F-6C0FF2B52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000" dirty="0"/>
              <a:t>Son 20 yılda, jinekolojik </a:t>
            </a:r>
            <a:r>
              <a:rPr lang="tr-TR" sz="2000" dirty="0" err="1"/>
              <a:t>maligniteler</a:t>
            </a:r>
            <a:r>
              <a:rPr lang="tr-TR" sz="2000" dirty="0"/>
              <a:t> için radyasyon tedavisi, IMRT ve görüntü </a:t>
            </a:r>
            <a:r>
              <a:rPr lang="tr-TR" sz="2000" dirty="0" err="1"/>
              <a:t>kılavuzlu</a:t>
            </a:r>
            <a:r>
              <a:rPr lang="tr-TR" sz="2000" dirty="0"/>
              <a:t> radyasyon tedavisinin (IGRT) ortaya çıkmasıyla gelişmiştir.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 err="1"/>
              <a:t>Pelvik</a:t>
            </a:r>
            <a:r>
              <a:rPr lang="tr-TR" sz="2000" dirty="0"/>
              <a:t> </a:t>
            </a:r>
            <a:r>
              <a:rPr lang="tr-TR" sz="2000" dirty="0" err="1"/>
              <a:t>IMRT'nin</a:t>
            </a:r>
            <a:r>
              <a:rPr lang="tr-TR" sz="2000" dirty="0"/>
              <a:t> kullanımı, hastalık kontrolünden ödün vermeden tedaviye bağlı </a:t>
            </a:r>
            <a:r>
              <a:rPr lang="tr-TR" sz="2000" dirty="0" err="1"/>
              <a:t>toksisiteyi</a:t>
            </a:r>
            <a:r>
              <a:rPr lang="tr-TR" sz="2000" dirty="0"/>
              <a:t> iyileştirerek jinekolojik kanserlerde radyasyon tedavisinin (RT) </a:t>
            </a:r>
            <a:r>
              <a:rPr lang="tr-TR" sz="2000" dirty="0" err="1"/>
              <a:t>terapötik</a:t>
            </a:r>
            <a:r>
              <a:rPr lang="tr-TR" sz="2000" dirty="0"/>
              <a:t> oranını iyileştirmek için çok sayıda retrospektif ve ileriye dönük çalışmada gösterilmiştir.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highlight>
                  <a:srgbClr val="FFFF00"/>
                </a:highlight>
              </a:rPr>
              <a:t>Işınlanan ince bağırsak ve rektum hacimlerinde azalmalar akut ve geç </a:t>
            </a:r>
            <a:r>
              <a:rPr lang="tr-TR" sz="2000" dirty="0" err="1">
                <a:highlight>
                  <a:srgbClr val="FFFF00"/>
                </a:highlight>
              </a:rPr>
              <a:t>gastrointestinal</a:t>
            </a:r>
            <a:r>
              <a:rPr lang="tr-TR" sz="2000" dirty="0">
                <a:highlight>
                  <a:srgbClr val="FFFF00"/>
                </a:highlight>
              </a:rPr>
              <a:t> yan etkilerin </a:t>
            </a:r>
            <a:r>
              <a:rPr lang="tr-TR" sz="2000" dirty="0" err="1">
                <a:highlight>
                  <a:srgbClr val="FFFF00"/>
                </a:highlight>
              </a:rPr>
              <a:t>insidansını</a:t>
            </a:r>
            <a:r>
              <a:rPr lang="tr-TR" sz="2000" dirty="0">
                <a:highlight>
                  <a:srgbClr val="FFFF00"/>
                </a:highlight>
              </a:rPr>
              <a:t> azaltabilir. IMRT ayrıca kemik iliğine radyasyon dozunu azaltabilir, hematolojik </a:t>
            </a:r>
            <a:r>
              <a:rPr lang="tr-TR" sz="2000" dirty="0" err="1">
                <a:highlight>
                  <a:srgbClr val="FFFF00"/>
                </a:highlight>
              </a:rPr>
              <a:t>toksisiteyi</a:t>
            </a:r>
            <a:r>
              <a:rPr lang="tr-TR" sz="2000" dirty="0">
                <a:highlight>
                  <a:srgbClr val="FFFF00"/>
                </a:highlight>
              </a:rPr>
              <a:t> azaltabilir ve dolayısıyla potansiyel olarak eşzamanlı </a:t>
            </a:r>
            <a:r>
              <a:rPr lang="tr-TR" sz="2000" dirty="0" err="1">
                <a:highlight>
                  <a:srgbClr val="FFFF00"/>
                </a:highlight>
              </a:rPr>
              <a:t>kemoradyoterapinin</a:t>
            </a:r>
            <a:r>
              <a:rPr lang="tr-TR" sz="2000" dirty="0">
                <a:highlight>
                  <a:srgbClr val="FFFF00"/>
                </a:highlight>
              </a:rPr>
              <a:t> güvenli bir şekilde verilmesini kolaylaştırabilir.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/>
              <a:t>Çoklu faz 1 ve 2 denemeleri daha önce yayınlanmış konsensüs kılavuzlarını kullanarak jinekolojik kanserler için </a:t>
            </a:r>
            <a:r>
              <a:rPr lang="tr-TR" sz="2000" dirty="0" err="1"/>
              <a:t>pelvik</a:t>
            </a:r>
            <a:r>
              <a:rPr lang="tr-TR" sz="2000" dirty="0"/>
              <a:t> </a:t>
            </a:r>
            <a:r>
              <a:rPr lang="tr-TR" sz="2000" dirty="0" err="1"/>
              <a:t>IMRT'nin</a:t>
            </a:r>
            <a:r>
              <a:rPr lang="tr-TR" sz="2000" dirty="0"/>
              <a:t> uygulanabilirliğini göstermiştir.</a:t>
            </a:r>
          </a:p>
        </p:txBody>
      </p:sp>
    </p:spTree>
    <p:extLst>
      <p:ext uri="{BB962C8B-B14F-4D97-AF65-F5344CB8AC3E}">
        <p14:creationId xmlns:p14="http://schemas.microsoft.com/office/powerpoint/2010/main" val="2615826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DC0D0E8-7A68-749B-1FE0-2DCA254C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 dirty="0">
                <a:solidFill>
                  <a:srgbClr val="FFFFFF"/>
                </a:solidFill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6D83B3-B5F2-53F8-9A7B-F6CAADDF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000" dirty="0" err="1"/>
              <a:t>Endometriyal</a:t>
            </a:r>
            <a:r>
              <a:rPr lang="tr-TR" sz="2000" dirty="0"/>
              <a:t> ve </a:t>
            </a:r>
            <a:r>
              <a:rPr lang="tr-TR" sz="2000" dirty="0" err="1"/>
              <a:t>serviks</a:t>
            </a:r>
            <a:r>
              <a:rPr lang="tr-TR" sz="2000" dirty="0"/>
              <a:t> kanserinin </a:t>
            </a:r>
            <a:r>
              <a:rPr lang="tr-TR" sz="2000" dirty="0" err="1"/>
              <a:t>postoperatif</a:t>
            </a:r>
            <a:r>
              <a:rPr lang="tr-TR" sz="2000" dirty="0"/>
              <a:t> tedavisi için 3D-CRT ile IMRT </a:t>
            </a:r>
            <a:r>
              <a:rPr lang="tr-TR" sz="2000" dirty="0" err="1"/>
              <a:t>pelvik</a:t>
            </a:r>
            <a:r>
              <a:rPr lang="tr-TR" sz="2000" dirty="0"/>
              <a:t> radyasyonu karşılaştıran faz 3 </a:t>
            </a:r>
            <a:r>
              <a:rPr lang="tr-TR" sz="2000" dirty="0">
                <a:highlight>
                  <a:srgbClr val="FFFF00"/>
                </a:highlight>
              </a:rPr>
              <a:t>NRG/RTOG 1203 (TIME-C) </a:t>
            </a:r>
            <a:r>
              <a:rPr lang="tr-TR" sz="2000" dirty="0"/>
              <a:t>çalışmasından elde edilen son sonuçlar, IMRT alan hastalarda, diğer hastalara kıyasla akut ve geç </a:t>
            </a:r>
            <a:r>
              <a:rPr lang="tr-TR" sz="2000" dirty="0" err="1"/>
              <a:t>toksisitelerin</a:t>
            </a:r>
            <a:r>
              <a:rPr lang="tr-TR" sz="2000" dirty="0"/>
              <a:t> azaldığını ve yaşam kalitesinin arttığını göstermiştir.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 err="1"/>
              <a:t>Postoperatif</a:t>
            </a:r>
            <a:r>
              <a:rPr lang="tr-TR" sz="2000" dirty="0"/>
              <a:t> jinekolojik hastalarda IMRT için hedef yapıların tanımlanmasında uzman liderliğindeki fikir birliği kılavuzlarının kullanılması, kurumlar arasında bu hasta grubu için daha homojen standart bir tedavinin geliştirilmesine yardımcı olmaktadır.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/>
              <a:t>Bu kılavuzlar, </a:t>
            </a:r>
            <a:r>
              <a:rPr lang="tr-TR" sz="2000" dirty="0" err="1"/>
              <a:t>endometriyal</a:t>
            </a:r>
            <a:r>
              <a:rPr lang="tr-TR" sz="2000" dirty="0"/>
              <a:t> ve </a:t>
            </a:r>
            <a:r>
              <a:rPr lang="tr-TR" sz="2000" dirty="0" err="1"/>
              <a:t>serviks</a:t>
            </a:r>
            <a:r>
              <a:rPr lang="tr-TR" sz="2000" dirty="0"/>
              <a:t> kanseri için </a:t>
            </a:r>
            <a:r>
              <a:rPr lang="tr-TR" sz="2000" dirty="0" err="1"/>
              <a:t>postoperatif</a:t>
            </a:r>
            <a:r>
              <a:rPr lang="tr-TR" sz="2000" dirty="0"/>
              <a:t> ortamda IMRT veya 3D </a:t>
            </a:r>
            <a:r>
              <a:rPr lang="tr-TR" sz="2000" dirty="0" err="1"/>
              <a:t>konformal</a:t>
            </a:r>
            <a:r>
              <a:rPr lang="tr-TR" sz="2000" dirty="0"/>
              <a:t> RT ile tedavi edilen bir hasta popülasyonu için oluşturulmuştur. </a:t>
            </a:r>
            <a:r>
              <a:rPr lang="tr-TR" sz="2000" u="sng" dirty="0"/>
              <a:t>Bununla birlikte, bireysel hastaların tedavi planlaması için, bu kılavuzlar, bireysel hasta anatomisi ve klinik ve patolojik bulgulardan elde edilen risk faktörleri dikkate alınarak, tedavi eden doktorun kararı ile birlikte uygulanmalıdır.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399657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135004C-2A84-51D2-A4CE-A92ED29BB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 dirty="0">
                <a:solidFill>
                  <a:srgbClr val="FFFFFF"/>
                </a:solidFill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995ECB-E9DE-364D-4123-4A08A2DE3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000" dirty="0"/>
              <a:t>IMRT jinekolojik </a:t>
            </a:r>
            <a:r>
              <a:rPr lang="tr-TR" sz="2000" dirty="0" err="1"/>
              <a:t>maligniteler</a:t>
            </a:r>
            <a:r>
              <a:rPr lang="tr-TR" sz="2000" dirty="0"/>
              <a:t> için giderek daha fazla kullanılmaya başladığından, yüksek oranda </a:t>
            </a:r>
            <a:r>
              <a:rPr lang="tr-TR" sz="2000" dirty="0" err="1"/>
              <a:t>konformal</a:t>
            </a:r>
            <a:r>
              <a:rPr lang="tr-TR" sz="2000" dirty="0"/>
              <a:t> tedavinin tümör kontrol oranlarını tehlikeye atabileceğine dair ilk endişeler, daha önce açıklanan retrospektif ve ileriye dönük kanıtlarla hafifletildi.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/>
              <a:t>Jinekolojik </a:t>
            </a:r>
            <a:r>
              <a:rPr lang="tr-TR" sz="2000" dirty="0" err="1"/>
              <a:t>maligniteler</a:t>
            </a:r>
            <a:r>
              <a:rPr lang="tr-TR" sz="2000" dirty="0"/>
              <a:t> için </a:t>
            </a:r>
            <a:r>
              <a:rPr lang="tr-TR" sz="2000" dirty="0" err="1"/>
              <a:t>postoperatif</a:t>
            </a:r>
            <a:r>
              <a:rPr lang="tr-TR" sz="2000" dirty="0"/>
              <a:t>  </a:t>
            </a:r>
            <a:r>
              <a:rPr lang="tr-TR" sz="2000" dirty="0" err="1"/>
              <a:t>IMRT'nin</a:t>
            </a:r>
            <a:r>
              <a:rPr lang="tr-TR" sz="2000" dirty="0"/>
              <a:t> benimsenmesi daha yaygın hale geldikçe, IMRT döneminde hastalık </a:t>
            </a:r>
            <a:r>
              <a:rPr lang="tr-TR" sz="2000" dirty="0" err="1"/>
              <a:t>nüksü</a:t>
            </a:r>
            <a:r>
              <a:rPr lang="tr-TR" sz="2000" dirty="0"/>
              <a:t> </a:t>
            </a:r>
            <a:r>
              <a:rPr lang="tr-TR" sz="2000" dirty="0" err="1"/>
              <a:t>paternleri</a:t>
            </a:r>
            <a:r>
              <a:rPr lang="tr-TR" sz="2000" dirty="0"/>
              <a:t> hakkında çok sayıda retrospektif ve </a:t>
            </a:r>
            <a:r>
              <a:rPr lang="tr-TR" sz="2000" dirty="0" err="1"/>
              <a:t>prospektif</a:t>
            </a:r>
            <a:r>
              <a:rPr lang="tr-TR" sz="2000" dirty="0"/>
              <a:t> çalışma bildirildi.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/>
              <a:t>Bu çalışmalar, 3D-CRT ile karşılaştırıldığında IMRT kullanılarak benzer veya daha düşük bölgesel </a:t>
            </a:r>
            <a:r>
              <a:rPr lang="tr-TR" sz="2000" dirty="0" err="1"/>
              <a:t>nüks</a:t>
            </a:r>
            <a:r>
              <a:rPr lang="tr-TR" sz="2000" dirty="0"/>
              <a:t> oranları göstererek </a:t>
            </a:r>
            <a:r>
              <a:rPr lang="tr-TR" sz="2000" dirty="0" err="1"/>
              <a:t>IMRT'nin</a:t>
            </a:r>
            <a:r>
              <a:rPr lang="tr-TR" sz="2000" dirty="0"/>
              <a:t> güvenliğini ve etkinliğini desteklemektedir.</a:t>
            </a:r>
          </a:p>
        </p:txBody>
      </p:sp>
    </p:spTree>
    <p:extLst>
      <p:ext uri="{BB962C8B-B14F-4D97-AF65-F5344CB8AC3E}">
        <p14:creationId xmlns:p14="http://schemas.microsoft.com/office/powerpoint/2010/main" val="236828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İçerik Yer Tutucusu 2">
            <a:extLst>
              <a:ext uri="{FF2B5EF4-FFF2-40B4-BE49-F238E27FC236}">
                <a16:creationId xmlns:a16="http://schemas.microsoft.com/office/drawing/2014/main" id="{9FF47CAA-F4DB-8567-B4A7-5313C74A52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84274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9219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D5378F5-7C7B-E482-8F11-08E7FFF9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 dirty="0">
                <a:solidFill>
                  <a:srgbClr val="FFFFFF"/>
                </a:solidFill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3C52C3-8126-BD2D-59C4-9867218CB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/>
              <a:t>Bu fikir birliği kılavuzları, </a:t>
            </a:r>
            <a:r>
              <a:rPr lang="tr-TR" sz="2400" dirty="0" err="1"/>
              <a:t>postoperatif</a:t>
            </a:r>
            <a:r>
              <a:rPr lang="tr-TR" sz="2400" dirty="0"/>
              <a:t>  CTV </a:t>
            </a:r>
            <a:r>
              <a:rPr lang="tr-TR" sz="2400" dirty="0" err="1"/>
              <a:t>konturlamasında</a:t>
            </a:r>
            <a:r>
              <a:rPr lang="tr-TR" sz="2400" dirty="0"/>
              <a:t> yardımcı olsa da dikkate alınması gereken birkaç anahtar nokta vardır. </a:t>
            </a:r>
          </a:p>
          <a:p>
            <a:pPr lvl="1" algn="just"/>
            <a:r>
              <a:rPr lang="tr-TR" sz="2000" dirty="0"/>
              <a:t>Hedef hacimleri uygun şekilde </a:t>
            </a:r>
            <a:r>
              <a:rPr lang="tr-TR" sz="2000" dirty="0" err="1"/>
              <a:t>konturlamak</a:t>
            </a:r>
            <a:r>
              <a:rPr lang="tr-TR" sz="2000" dirty="0"/>
              <a:t> için başarılı bir CT simülasyonu gereklidir. </a:t>
            </a:r>
            <a:r>
              <a:rPr lang="tr-TR" sz="2000" dirty="0" err="1"/>
              <a:t>Konturlamanın</a:t>
            </a:r>
            <a:r>
              <a:rPr lang="tr-TR" sz="2000" dirty="0"/>
              <a:t>  önemli bir kısmı, iç organ hareketini açıklayan bir vajinal </a:t>
            </a:r>
            <a:r>
              <a:rPr lang="tr-TR" sz="2000" dirty="0" err="1"/>
              <a:t>ITV'nin</a:t>
            </a:r>
            <a:r>
              <a:rPr lang="tr-TR" sz="2000" dirty="0"/>
              <a:t> kullanılmasıdır. </a:t>
            </a:r>
          </a:p>
          <a:p>
            <a:pPr lvl="1" algn="just"/>
            <a:r>
              <a:rPr lang="tr-TR" sz="2000" dirty="0" err="1"/>
              <a:t>Pelviste</a:t>
            </a:r>
            <a:r>
              <a:rPr lang="tr-TR" sz="2000" dirty="0"/>
              <a:t> 3D-CRT ile karşılaştırıldığında IMRT kullanımında organ hareketine dikkat edilmesi zorunludur. </a:t>
            </a:r>
          </a:p>
          <a:p>
            <a:pPr lvl="1" algn="just"/>
            <a:r>
              <a:rPr lang="tr-TR" sz="2000" dirty="0">
                <a:highlight>
                  <a:srgbClr val="FFFF00"/>
                </a:highlight>
              </a:rPr>
              <a:t>Mesane ve rektum hacmindeki değişiklikler nedeniyle vajinal </a:t>
            </a:r>
            <a:r>
              <a:rPr lang="tr-TR" sz="2000" dirty="0" err="1">
                <a:highlight>
                  <a:srgbClr val="FFFF00"/>
                </a:highlight>
              </a:rPr>
              <a:t>CTV'nin</a:t>
            </a:r>
            <a:r>
              <a:rPr lang="tr-TR" sz="2000" dirty="0">
                <a:highlight>
                  <a:srgbClr val="FFFF00"/>
                </a:highlight>
              </a:rPr>
              <a:t> anatomik yer değiştirmesi, risk altındaki hedeflere ve organlara verilen dozu önemli ölçüde değiştirebilir. Burada açıklandığı gibi kesinlikle </a:t>
            </a:r>
            <a:r>
              <a:rPr lang="tr-TR" sz="2000" dirty="0" err="1">
                <a:highlight>
                  <a:srgbClr val="FFFF00"/>
                </a:highlight>
              </a:rPr>
              <a:t>CTV'ler</a:t>
            </a:r>
            <a:r>
              <a:rPr lang="tr-TR" sz="2000" dirty="0">
                <a:highlight>
                  <a:srgbClr val="FFFF00"/>
                </a:highlight>
              </a:rPr>
              <a:t> kullanılıyorsa, bu sorun bir vajinal ITV  veya cömert bir vajinal PTV kullanılarak çözülebilir.</a:t>
            </a:r>
          </a:p>
        </p:txBody>
      </p:sp>
    </p:spTree>
    <p:extLst>
      <p:ext uri="{BB962C8B-B14F-4D97-AF65-F5344CB8AC3E}">
        <p14:creationId xmlns:p14="http://schemas.microsoft.com/office/powerpoint/2010/main" val="2144878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A47278F-B00F-F83D-B756-D7E12CCC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 dirty="0">
                <a:solidFill>
                  <a:srgbClr val="FFFFFF"/>
                </a:solidFill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BD8F43-21BF-7E32-FD0A-3DEA03D45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Vajinal ITV oluştururken, mesane hacmindeki aşırı değişiklikleri ve vajinal </a:t>
            </a:r>
            <a:r>
              <a:rPr lang="tr-TR" sz="2000" dirty="0" err="1"/>
              <a:t>kafın</a:t>
            </a:r>
            <a:r>
              <a:rPr lang="tr-TR" sz="2000" dirty="0"/>
              <a:t> ilişkili hareketini yakalamak için hastayı mesane hem dolu hem de boş olarak taranmalıdır.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 ITV, mesane </a:t>
            </a:r>
            <a:r>
              <a:rPr lang="tr-TR" sz="2000" dirty="0" err="1"/>
              <a:t>dolumunun</a:t>
            </a:r>
            <a:r>
              <a:rPr lang="tr-TR" sz="2000" dirty="0"/>
              <a:t> bu değişen durumları sırasında vajina ve parametrenin hareketini açıklar.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Kontrol etmek genellikle daha zor olsa da, </a:t>
            </a:r>
            <a:r>
              <a:rPr lang="tr-TR" sz="2000" dirty="0" err="1"/>
              <a:t>rektal</a:t>
            </a:r>
            <a:r>
              <a:rPr lang="tr-TR" sz="2000" dirty="0"/>
              <a:t> hacimdeki değişiklikler de dikkate alınmalıdır. Bir hastanın simülasyon sırasında rektumu şişmişse, tedavi sırasında boş bir rektumun varyasyonunu hesaba katmak için vajinal ITV rektumun ön üçte birini ila yarısını içermelidir.</a:t>
            </a:r>
          </a:p>
        </p:txBody>
      </p:sp>
    </p:spTree>
    <p:extLst>
      <p:ext uri="{BB962C8B-B14F-4D97-AF65-F5344CB8AC3E}">
        <p14:creationId xmlns:p14="http://schemas.microsoft.com/office/powerpoint/2010/main" val="2355286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47DE43-EDBD-71EB-BF31-15EEFA78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farklı içeren bir resim&#10;&#10;Açıklama otomatik olarak oluşturuldu">
            <a:extLst>
              <a:ext uri="{FF2B5EF4-FFF2-40B4-BE49-F238E27FC236}">
                <a16:creationId xmlns:a16="http://schemas.microsoft.com/office/drawing/2014/main" id="{C6E87EEC-E303-B365-EF31-E81AB34C5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692" y="96982"/>
            <a:ext cx="12067308" cy="6761018"/>
          </a:xfrm>
        </p:spPr>
      </p:pic>
    </p:spTree>
    <p:extLst>
      <p:ext uri="{BB962C8B-B14F-4D97-AF65-F5344CB8AC3E}">
        <p14:creationId xmlns:p14="http://schemas.microsoft.com/office/powerpoint/2010/main" val="2580059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131AD67-69EB-C70C-796F-D3523BE8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 dirty="0">
                <a:solidFill>
                  <a:srgbClr val="FFFFFF"/>
                </a:solidFill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827439-AF34-54B8-9EDC-A831B617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000" dirty="0"/>
              <a:t>PTV marjları ile  ilgili olarak, marjın boyutu, kliniğin </a:t>
            </a:r>
            <a:r>
              <a:rPr lang="tr-TR" sz="2000" dirty="0" err="1"/>
              <a:t>setup</a:t>
            </a:r>
            <a:r>
              <a:rPr lang="tr-TR" sz="2000" dirty="0"/>
              <a:t> tecrübesine, IGRT kullanılıp kullanılmadığına ve ITV </a:t>
            </a:r>
            <a:r>
              <a:rPr lang="tr-TR" sz="2000" dirty="0" err="1"/>
              <a:t>nin</a:t>
            </a:r>
            <a:r>
              <a:rPr lang="tr-TR" sz="2000" dirty="0"/>
              <a:t> dikkate alınıp alınmadığı gibi birçok faktöre bağlıdır.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/>
              <a:t> Genel olarak tavsiye, </a:t>
            </a:r>
            <a:r>
              <a:rPr lang="tr-TR" sz="2000" dirty="0" err="1"/>
              <a:t>nodal</a:t>
            </a:r>
            <a:r>
              <a:rPr lang="tr-TR" sz="2000" dirty="0"/>
              <a:t> </a:t>
            </a:r>
            <a:r>
              <a:rPr lang="tr-TR" sz="2000" dirty="0" err="1"/>
              <a:t>PTV'leri</a:t>
            </a:r>
            <a:r>
              <a:rPr lang="tr-TR" sz="2000" dirty="0"/>
              <a:t> oluşturmak için </a:t>
            </a:r>
            <a:r>
              <a:rPr lang="tr-TR" sz="2000" dirty="0" err="1"/>
              <a:t>nodal</a:t>
            </a:r>
            <a:r>
              <a:rPr lang="tr-TR" sz="2000" dirty="0"/>
              <a:t> </a:t>
            </a:r>
            <a:r>
              <a:rPr lang="tr-TR" sz="2000" dirty="0" err="1"/>
              <a:t>CTV'lerin</a:t>
            </a:r>
            <a:r>
              <a:rPr lang="tr-TR" sz="2000" dirty="0"/>
              <a:t> çevresinde 5 ila 10 </a:t>
            </a:r>
            <a:r>
              <a:rPr lang="tr-TR" sz="2000" dirty="0" err="1"/>
              <a:t>mm’lik</a:t>
            </a:r>
            <a:r>
              <a:rPr lang="tr-TR" sz="2000" dirty="0"/>
              <a:t> </a:t>
            </a:r>
            <a:r>
              <a:rPr lang="tr-TR" sz="2000" dirty="0" err="1"/>
              <a:t>uniform</a:t>
            </a:r>
            <a:r>
              <a:rPr lang="tr-TR" sz="2000" dirty="0"/>
              <a:t> tip bir marj vermektir.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err="1"/>
              <a:t>Postoperatif</a:t>
            </a:r>
            <a:r>
              <a:rPr lang="tr-TR" sz="2000" dirty="0"/>
              <a:t> jinekolojik kanserlerde </a:t>
            </a:r>
            <a:r>
              <a:rPr lang="tr-TR" sz="2000" dirty="0" err="1"/>
              <a:t>IMRT'nin</a:t>
            </a:r>
            <a:r>
              <a:rPr lang="tr-TR" sz="2000" dirty="0"/>
              <a:t> TIME-C </a:t>
            </a:r>
            <a:r>
              <a:rPr lang="tr-TR" sz="2000" dirty="0" err="1"/>
              <a:t>randomize</a:t>
            </a:r>
            <a:r>
              <a:rPr lang="tr-TR" sz="2000" dirty="0"/>
              <a:t> çalışmasında 7 </a:t>
            </a:r>
            <a:r>
              <a:rPr lang="tr-TR" sz="2000" dirty="0" err="1"/>
              <a:t>mm'lik</a:t>
            </a:r>
            <a:r>
              <a:rPr lang="tr-TR" sz="2000" dirty="0"/>
              <a:t> bir PTV genişlemesi kullanıldı. 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/>
              <a:t>Doğru </a:t>
            </a:r>
            <a:r>
              <a:rPr lang="tr-TR" sz="2000" dirty="0" err="1"/>
              <a:t>setup</a:t>
            </a:r>
            <a:r>
              <a:rPr lang="tr-TR" sz="2000" dirty="0"/>
              <a:t> ve mesane dolumu ve </a:t>
            </a:r>
            <a:r>
              <a:rPr lang="tr-TR" sz="2000" dirty="0" err="1"/>
              <a:t>rektal</a:t>
            </a:r>
            <a:r>
              <a:rPr lang="tr-TR" sz="2000" dirty="0"/>
              <a:t> </a:t>
            </a:r>
            <a:r>
              <a:rPr lang="tr-TR" sz="2000" dirty="0" err="1"/>
              <a:t>distansiyon</a:t>
            </a:r>
            <a:r>
              <a:rPr lang="tr-TR" sz="2000" dirty="0"/>
              <a:t> sağlayan günlük </a:t>
            </a:r>
            <a:r>
              <a:rPr lang="tr-TR" sz="2000" dirty="0" err="1"/>
              <a:t>kone-beam</a:t>
            </a:r>
            <a:r>
              <a:rPr lang="tr-TR" sz="2000" dirty="0"/>
              <a:t>  BT görüntü </a:t>
            </a:r>
            <a:r>
              <a:rPr lang="tr-TR" sz="2000" dirty="0" err="1"/>
              <a:t>kılavuzlu</a:t>
            </a:r>
            <a:r>
              <a:rPr lang="tr-TR" sz="2000" dirty="0"/>
              <a:t> bir ITV kullanılıyorsa, 6 ila 8 </a:t>
            </a:r>
            <a:r>
              <a:rPr lang="tr-TR" sz="2000" dirty="0" err="1"/>
              <a:t>mm'lik</a:t>
            </a:r>
            <a:r>
              <a:rPr lang="tr-TR" sz="2000" dirty="0"/>
              <a:t> daha sıkı bir vajinal PTV marjı güvenli olabilir. Bir ITV kullanılmıyorsa ve görüntü kılavuzu yoksa veya minimum düzeydeyse, 1,5 ila 2,0 cm veya daha büyük bir kenar boşluğu önerilir</a:t>
            </a:r>
          </a:p>
        </p:txBody>
      </p:sp>
    </p:spTree>
    <p:extLst>
      <p:ext uri="{BB962C8B-B14F-4D97-AF65-F5344CB8AC3E}">
        <p14:creationId xmlns:p14="http://schemas.microsoft.com/office/powerpoint/2010/main" val="1468049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CE85994-AB89-787F-CC5A-AA8E5E40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 dirty="0">
                <a:solidFill>
                  <a:srgbClr val="FFFFFF"/>
                </a:solidFill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DA51F5-DD15-FAE3-63E9-C8BA61DDB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000" dirty="0" err="1"/>
              <a:t>Dozimetrik</a:t>
            </a:r>
            <a:r>
              <a:rPr lang="tr-TR" sz="2000" dirty="0"/>
              <a:t> veriler ve plan değerlendirmeleri, mesane ve rektum hacimlerindeki değişiklikler nedeniyle, sıkı bir mesane dolum protokolünde bile, </a:t>
            </a:r>
            <a:r>
              <a:rPr lang="tr-TR" sz="2000" dirty="0" err="1"/>
              <a:t>postoperatif</a:t>
            </a:r>
            <a:r>
              <a:rPr lang="tr-TR" sz="2000" dirty="0"/>
              <a:t> IMRT sırasında vajinal </a:t>
            </a:r>
            <a:r>
              <a:rPr lang="tr-TR" sz="2000" dirty="0" err="1"/>
              <a:t>kaf</a:t>
            </a:r>
            <a:r>
              <a:rPr lang="tr-TR" sz="2000" dirty="0"/>
              <a:t> referans belirteçlerinin yaklaşık 1.5 cm'ye kadar hareket ettiğini göstermiştir.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/>
              <a:t>Bu kavram, tedavi sırasında mesane ve rektum hacimlerinin %30'a kadar değişebildiği ve hedef dozun yeniden dağılımına yol açabildiği prostat kanserinde de incelenmiştir.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/>
              <a:t>Bu çalışmalar, tedavi sırasında vajinal ITV veya vajinal CTV kullanılıyorsa cömert PTV kullanmanın ve KIBT ile görüntü rehberliğinin önemini pekiştirmektedir.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highlight>
                  <a:srgbClr val="FFFF00"/>
                </a:highlight>
              </a:rPr>
              <a:t>Gelecekteki konular, </a:t>
            </a:r>
            <a:r>
              <a:rPr lang="tr-TR" sz="2000" dirty="0" err="1">
                <a:highlight>
                  <a:srgbClr val="FFFF00"/>
                </a:highlight>
              </a:rPr>
              <a:t>pelvik</a:t>
            </a:r>
            <a:r>
              <a:rPr lang="tr-TR" sz="2000" dirty="0">
                <a:highlight>
                  <a:srgbClr val="FFFF00"/>
                </a:highlight>
              </a:rPr>
              <a:t>  IMRT döneminde </a:t>
            </a:r>
            <a:r>
              <a:rPr lang="tr-TR" sz="2000" dirty="0" err="1">
                <a:highlight>
                  <a:srgbClr val="FFFF00"/>
                </a:highlight>
              </a:rPr>
              <a:t>nüks</a:t>
            </a:r>
            <a:r>
              <a:rPr lang="tr-TR" sz="2000" dirty="0">
                <a:highlight>
                  <a:srgbClr val="FFFF00"/>
                </a:highlight>
              </a:rPr>
              <a:t> </a:t>
            </a:r>
            <a:r>
              <a:rPr lang="tr-TR" sz="2000" dirty="0" err="1">
                <a:highlight>
                  <a:srgbClr val="FFFF00"/>
                </a:highlight>
              </a:rPr>
              <a:t>paternlerinin</a:t>
            </a:r>
            <a:r>
              <a:rPr lang="tr-TR" sz="2000" dirty="0">
                <a:highlight>
                  <a:srgbClr val="FFFF00"/>
                </a:highlight>
              </a:rPr>
              <a:t> değerlendirilmesini, olası </a:t>
            </a:r>
            <a:r>
              <a:rPr lang="tr-TR" sz="2000" dirty="0" err="1">
                <a:highlight>
                  <a:srgbClr val="FFFF00"/>
                </a:highlight>
              </a:rPr>
              <a:t>adaptif</a:t>
            </a:r>
            <a:r>
              <a:rPr lang="tr-TR" sz="2000" dirty="0">
                <a:highlight>
                  <a:srgbClr val="FFFF00"/>
                </a:highlight>
              </a:rPr>
              <a:t> planlama ile radyasyon sırasında görüntü kılavuzluğunu iyileştirmeyi, jinekolojik cerrahinin </a:t>
            </a:r>
            <a:r>
              <a:rPr lang="tr-TR" sz="2000" dirty="0" err="1">
                <a:highlight>
                  <a:srgbClr val="FFFF00"/>
                </a:highlight>
              </a:rPr>
              <a:t>sentinel</a:t>
            </a:r>
            <a:r>
              <a:rPr lang="tr-TR" sz="2000" dirty="0">
                <a:highlight>
                  <a:srgbClr val="FFFF00"/>
                </a:highlight>
              </a:rPr>
              <a:t> düğüm döneminde </a:t>
            </a:r>
            <a:r>
              <a:rPr lang="tr-TR" sz="2000" dirty="0" err="1">
                <a:highlight>
                  <a:srgbClr val="FFFF00"/>
                </a:highlight>
              </a:rPr>
              <a:t>adjuvan</a:t>
            </a:r>
            <a:r>
              <a:rPr lang="tr-TR" sz="2000" dirty="0">
                <a:highlight>
                  <a:srgbClr val="FFFF00"/>
                </a:highlight>
              </a:rPr>
              <a:t> </a:t>
            </a:r>
            <a:r>
              <a:rPr lang="tr-TR" sz="2000" dirty="0" err="1">
                <a:highlight>
                  <a:srgbClr val="FFFF00"/>
                </a:highlight>
              </a:rPr>
              <a:t>pelvik</a:t>
            </a:r>
            <a:r>
              <a:rPr lang="tr-TR" sz="2000" dirty="0">
                <a:highlight>
                  <a:srgbClr val="FFFF00"/>
                </a:highlight>
              </a:rPr>
              <a:t> </a:t>
            </a:r>
            <a:r>
              <a:rPr lang="tr-TR" sz="2000" dirty="0" err="1">
                <a:highlight>
                  <a:srgbClr val="FFFF00"/>
                </a:highlight>
              </a:rPr>
              <a:t>IMRT'nin</a:t>
            </a:r>
            <a:r>
              <a:rPr lang="tr-TR" sz="2000" dirty="0">
                <a:highlight>
                  <a:srgbClr val="FFFF00"/>
                </a:highlight>
              </a:rPr>
              <a:t> rolünü değerlendirmeyi ve devam ettikçe doz yükseltme potansiyelini değerlendirmeyi içerir. </a:t>
            </a:r>
          </a:p>
        </p:txBody>
      </p:sp>
    </p:spTree>
    <p:extLst>
      <p:ext uri="{BB962C8B-B14F-4D97-AF65-F5344CB8AC3E}">
        <p14:creationId xmlns:p14="http://schemas.microsoft.com/office/powerpoint/2010/main" val="2542299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79D56DB-BD03-0D6C-E6B6-9C04B003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>
                <a:solidFill>
                  <a:srgbClr val="FFFFFF"/>
                </a:solidFill>
              </a:rPr>
              <a:t>SONUÇ</a:t>
            </a: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EAFAFB-660C-EE81-7CA3-EE1EDB3D2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000" dirty="0"/>
              <a:t>Son on yılda, IMRT ilişkili </a:t>
            </a:r>
            <a:r>
              <a:rPr lang="tr-TR" sz="2000" dirty="0" err="1"/>
              <a:t>toksisitelerdeki</a:t>
            </a:r>
            <a:r>
              <a:rPr lang="tr-TR" sz="2000" dirty="0"/>
              <a:t> gelişmeler ve karşılaştırılabilir hastalık kontrolü sağlarken, </a:t>
            </a:r>
            <a:r>
              <a:rPr lang="tr-TR" sz="2000" dirty="0" err="1"/>
              <a:t>postoperatif</a:t>
            </a:r>
            <a:r>
              <a:rPr lang="tr-TR" sz="2000" dirty="0"/>
              <a:t> ortamda jinekolojik kanserlerin tedavisinde IMRT giderek daha fazla kullanılmaktadır.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/>
              <a:t>Bu çalışma, </a:t>
            </a:r>
            <a:r>
              <a:rPr lang="tr-TR" sz="2000" dirty="0" err="1"/>
              <a:t>postoperatif</a:t>
            </a:r>
            <a:r>
              <a:rPr lang="tr-TR" sz="2000" dirty="0"/>
              <a:t> jinekolojik tedavi için güncellenmiş NRG/RTOG atlasını oluşturmak için kullanılan </a:t>
            </a:r>
            <a:r>
              <a:rPr lang="tr-TR" sz="2000" dirty="0" err="1"/>
              <a:t>postoperatif</a:t>
            </a:r>
            <a:r>
              <a:rPr lang="tr-TR" sz="2000" dirty="0"/>
              <a:t> hacimlerin tanımlanmasında uzman bir fikir birliği oluşturulmuştur.</a:t>
            </a:r>
          </a:p>
        </p:txBody>
      </p:sp>
    </p:spTree>
    <p:extLst>
      <p:ext uri="{BB962C8B-B14F-4D97-AF65-F5344CB8AC3E}">
        <p14:creationId xmlns:p14="http://schemas.microsoft.com/office/powerpoint/2010/main" val="2364146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m jar 'deki parlak ıcılar">
            <a:extLst>
              <a:ext uri="{FF2B5EF4-FFF2-40B4-BE49-F238E27FC236}">
                <a16:creationId xmlns:a16="http://schemas.microsoft.com/office/drawing/2014/main" id="{0D2CFF15-E09C-40D8-3F34-425D8589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F0A091-B19B-25EE-8CB8-AF9F7F0D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DİNLEDİĞİNİZ İÇİN TEŞEKKÜR EDERİM</a:t>
            </a:r>
          </a:p>
        </p:txBody>
      </p:sp>
    </p:spTree>
    <p:extLst>
      <p:ext uri="{BB962C8B-B14F-4D97-AF65-F5344CB8AC3E}">
        <p14:creationId xmlns:p14="http://schemas.microsoft.com/office/powerpoint/2010/main" val="315009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D9D6514-BADB-C25A-A5BA-0D2546156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dirty="0"/>
              <a:t>            MATERYAL VE METOD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366AA1-20B9-8A1E-CE66-BEE91063D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2200" dirty="0"/>
              <a:t>RTOG Jinekolojik Çalışma Grubu üyelerini, jinekolojik </a:t>
            </a:r>
            <a:r>
              <a:rPr lang="tr-TR" sz="2200" dirty="0" err="1"/>
              <a:t>malignitelere</a:t>
            </a:r>
            <a:r>
              <a:rPr lang="tr-TR" sz="2200" dirty="0"/>
              <a:t> özel ilgi duyan uluslararası radyasyon </a:t>
            </a:r>
            <a:r>
              <a:rPr lang="tr-TR" sz="2200" dirty="0" err="1"/>
              <a:t>onkologlarını</a:t>
            </a:r>
            <a:r>
              <a:rPr lang="tr-TR" sz="2200" dirty="0"/>
              <a:t>, bir jinekolojik </a:t>
            </a:r>
            <a:r>
              <a:rPr lang="tr-TR" sz="2200" dirty="0" err="1"/>
              <a:t>onkologu</a:t>
            </a:r>
            <a:r>
              <a:rPr lang="tr-TR" sz="2200" dirty="0"/>
              <a:t> ve jinekolojik görüntüleme konusunda uzmanlaşmış bilgiye sahip bir radyoloğu içerecek şekilde uluslararası bir radyasyon </a:t>
            </a:r>
            <a:r>
              <a:rPr lang="tr-TR" sz="2200" dirty="0" err="1"/>
              <a:t>onkoloğu</a:t>
            </a:r>
            <a:r>
              <a:rPr lang="tr-TR" sz="2200" dirty="0"/>
              <a:t> konsorsiyumu oluşturulmuştur.</a:t>
            </a:r>
          </a:p>
          <a:p>
            <a:pPr algn="just">
              <a:buFont typeface="Wingdings" pitchFamily="2" charset="2"/>
              <a:buChar char="v"/>
            </a:pPr>
            <a:r>
              <a:rPr lang="tr-TR" sz="2200" dirty="0"/>
              <a:t>Örnek bir </a:t>
            </a:r>
            <a:r>
              <a:rPr lang="tr-TR" sz="2200" dirty="0" err="1"/>
              <a:t>postoperatif</a:t>
            </a:r>
            <a:r>
              <a:rPr lang="tr-TR" sz="2200" dirty="0"/>
              <a:t> vaka seçildi ve radyasyon </a:t>
            </a:r>
            <a:r>
              <a:rPr lang="tr-TR" sz="2200" dirty="0" err="1"/>
              <a:t>onkologlarından</a:t>
            </a:r>
            <a:r>
              <a:rPr lang="tr-TR" sz="2200" dirty="0"/>
              <a:t> aşağıdaki hedefler için </a:t>
            </a:r>
            <a:r>
              <a:rPr lang="tr-TR" sz="2200" dirty="0" err="1"/>
              <a:t>CTV'yi</a:t>
            </a:r>
            <a:r>
              <a:rPr lang="tr-TR" sz="2200" dirty="0"/>
              <a:t> temsil etmek üzere ayrı </a:t>
            </a:r>
            <a:r>
              <a:rPr lang="tr-TR" sz="2200" dirty="0" err="1"/>
              <a:t>nodal</a:t>
            </a:r>
            <a:r>
              <a:rPr lang="tr-TR" sz="2200" dirty="0"/>
              <a:t> grup ve vajinal </a:t>
            </a:r>
            <a:r>
              <a:rPr lang="tr-TR" sz="2200" dirty="0" err="1"/>
              <a:t>konturlama</a:t>
            </a:r>
            <a:r>
              <a:rPr lang="tr-TR" sz="2200" dirty="0"/>
              <a:t> yapmaları istendi:</a:t>
            </a:r>
          </a:p>
          <a:p>
            <a:pPr lvl="1" algn="just">
              <a:buFont typeface="Wingdings" pitchFamily="2" charset="2"/>
              <a:buChar char="ü"/>
            </a:pPr>
            <a:r>
              <a:rPr lang="tr-TR" sz="2200" dirty="0"/>
              <a:t>Vajinal CTV</a:t>
            </a:r>
          </a:p>
          <a:p>
            <a:pPr lvl="1" algn="just">
              <a:buFont typeface="Wingdings" pitchFamily="2" charset="2"/>
              <a:buChar char="ü"/>
            </a:pPr>
            <a:r>
              <a:rPr lang="tr-TR" sz="2200" dirty="0" err="1"/>
              <a:t>Obturator</a:t>
            </a:r>
            <a:r>
              <a:rPr lang="tr-TR" sz="2200" dirty="0"/>
              <a:t>, </a:t>
            </a:r>
            <a:r>
              <a:rPr lang="tr-TR" sz="2200" dirty="0" err="1"/>
              <a:t>internal</a:t>
            </a:r>
            <a:r>
              <a:rPr lang="tr-TR" sz="2200" dirty="0"/>
              <a:t> </a:t>
            </a:r>
            <a:r>
              <a:rPr lang="tr-TR" sz="2200" dirty="0" err="1"/>
              <a:t>iliyak</a:t>
            </a:r>
            <a:r>
              <a:rPr lang="tr-TR" sz="2200" dirty="0"/>
              <a:t>, </a:t>
            </a:r>
            <a:r>
              <a:rPr lang="tr-TR" sz="2200" dirty="0" err="1"/>
              <a:t>eksternal</a:t>
            </a:r>
            <a:r>
              <a:rPr lang="tr-TR" sz="2200" dirty="0"/>
              <a:t> </a:t>
            </a:r>
            <a:r>
              <a:rPr lang="tr-TR" sz="2200" dirty="0" err="1"/>
              <a:t>iliyak</a:t>
            </a:r>
            <a:r>
              <a:rPr lang="tr-TR" sz="2200" dirty="0"/>
              <a:t>, </a:t>
            </a:r>
            <a:r>
              <a:rPr lang="tr-TR" sz="2200" dirty="0" err="1"/>
              <a:t>presakral</a:t>
            </a:r>
            <a:r>
              <a:rPr lang="tr-TR" sz="2200" dirty="0"/>
              <a:t>, </a:t>
            </a:r>
            <a:r>
              <a:rPr lang="tr-TR" sz="2200" dirty="0" err="1"/>
              <a:t>common</a:t>
            </a:r>
            <a:r>
              <a:rPr lang="tr-TR" sz="2200" dirty="0"/>
              <a:t> </a:t>
            </a:r>
            <a:r>
              <a:rPr lang="tr-TR" sz="2200" dirty="0" err="1"/>
              <a:t>iliyak</a:t>
            </a:r>
            <a:r>
              <a:rPr lang="tr-TR" sz="2200" dirty="0"/>
              <a:t> ve </a:t>
            </a:r>
            <a:r>
              <a:rPr lang="tr-TR" sz="2200" dirty="0" err="1"/>
              <a:t>paraaortik</a:t>
            </a:r>
            <a:r>
              <a:rPr lang="tr-TR" sz="2200" dirty="0"/>
              <a:t> </a:t>
            </a:r>
            <a:r>
              <a:rPr lang="tr-TR" sz="2200" dirty="0" err="1"/>
              <a:t>nodal</a:t>
            </a:r>
            <a:r>
              <a:rPr lang="tr-TR" sz="2200" dirty="0"/>
              <a:t> CTV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200" dirty="0"/>
              <a:t>Değişken mesane ve </a:t>
            </a:r>
            <a:r>
              <a:rPr lang="tr-TR" sz="2200" dirty="0" err="1"/>
              <a:t>rektal</a:t>
            </a:r>
            <a:r>
              <a:rPr lang="tr-TR" sz="2200" dirty="0"/>
              <a:t> dolum gibi klinik durumlar ve anatomik değişiklikler de  doktorun bu kılavuzları uyarlamasını gerektirir.</a:t>
            </a:r>
          </a:p>
        </p:txBody>
      </p:sp>
    </p:spTree>
    <p:extLst>
      <p:ext uri="{BB962C8B-B14F-4D97-AF65-F5344CB8AC3E}">
        <p14:creationId xmlns:p14="http://schemas.microsoft.com/office/powerpoint/2010/main" val="190539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İçerik Yer Tutucusu 2">
            <a:extLst>
              <a:ext uri="{FF2B5EF4-FFF2-40B4-BE49-F238E27FC236}">
                <a16:creationId xmlns:a16="http://schemas.microsoft.com/office/drawing/2014/main" id="{0B9AA82D-1A6D-8AE8-136A-BB6638701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2200" dirty="0"/>
              <a:t>Mevcut analiz 2500 kontur içeriyordu.</a:t>
            </a:r>
          </a:p>
          <a:p>
            <a:pPr algn="just">
              <a:buFont typeface="Wingdings" pitchFamily="2" charset="2"/>
              <a:buChar char="v"/>
            </a:pPr>
            <a:r>
              <a:rPr lang="tr-TR" sz="2200" dirty="0"/>
              <a:t>ITV belirlenmesi vajina, </a:t>
            </a:r>
            <a:r>
              <a:rPr lang="tr-TR" sz="2200" dirty="0" err="1"/>
              <a:t>parametrium</a:t>
            </a:r>
            <a:r>
              <a:rPr lang="tr-TR" sz="2200" dirty="0"/>
              <a:t> ve komşu organların hareketi için genellikle önerilse de ITV </a:t>
            </a:r>
            <a:r>
              <a:rPr lang="tr-TR" sz="2200" dirty="0" err="1"/>
              <a:t>konturlanması</a:t>
            </a:r>
            <a:r>
              <a:rPr lang="tr-TR" sz="2200" dirty="0"/>
              <a:t> bu atlasın tanımı dışında kaldı.</a:t>
            </a:r>
          </a:p>
          <a:p>
            <a:pPr algn="just">
              <a:buFont typeface="Wingdings" pitchFamily="2" charset="2"/>
              <a:buChar char="v"/>
            </a:pPr>
            <a:r>
              <a:rPr lang="tr-TR" sz="2200" dirty="0"/>
              <a:t>16 farklı enstitüden kendi </a:t>
            </a:r>
            <a:r>
              <a:rPr lang="tr-TR" sz="2200" dirty="0" err="1"/>
              <a:t>konturlama</a:t>
            </a:r>
            <a:r>
              <a:rPr lang="tr-TR" sz="2200" dirty="0"/>
              <a:t> yazılımları kullanılarak DICOM formatında  13 farklı kontur seti alındı.</a:t>
            </a:r>
          </a:p>
          <a:p>
            <a:pPr algn="just">
              <a:buFont typeface="Wingdings" pitchFamily="2" charset="2"/>
              <a:buChar char="v"/>
            </a:pPr>
            <a:r>
              <a:rPr lang="tr-TR" sz="2200" dirty="0"/>
              <a:t>Her bir konturun eş zamanlı doğruluk ve performans düzeyi tahmini için bir beklenti-maksimizasyon algoritması kullanıldı.</a:t>
            </a:r>
          </a:p>
          <a:p>
            <a:pPr algn="just">
              <a:buFont typeface="Wingdings" pitchFamily="2" charset="2"/>
              <a:buChar char="v"/>
            </a:pPr>
            <a:r>
              <a:rPr lang="tr-TR" sz="2200" dirty="0"/>
              <a:t>Her kontur için, konsensüs adayı olarak %95 güven aralığı (CI) konturu oluşturuldu.</a:t>
            </a:r>
          </a:p>
          <a:p>
            <a:pPr algn="just">
              <a:buFont typeface="Wingdings" pitchFamily="2" charset="2"/>
              <a:buChar char="v"/>
            </a:pPr>
            <a:r>
              <a:rPr lang="tr-TR" sz="2200" dirty="0"/>
              <a:t>Konturlar arasındaki uyum derecesini karşılaştırmak için </a:t>
            </a:r>
            <a:r>
              <a:rPr lang="tr-TR" sz="2200" dirty="0" err="1"/>
              <a:t>Kappa</a:t>
            </a:r>
            <a:r>
              <a:rPr lang="tr-TR" sz="2200" dirty="0"/>
              <a:t> istatistik yöntemleri kullanıldı. Ortalama-birleşim oranı kullanılarak uygunluk indeksi hesaplandı.</a:t>
            </a:r>
          </a:p>
          <a:p>
            <a:pPr>
              <a:buFont typeface="Wingdings" pitchFamily="2" charset="2"/>
              <a:buChar char="v"/>
            </a:pPr>
            <a:endParaRPr lang="tr-TR" sz="22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71181C2-D38A-E4FB-D614-3FD0655730DE}"/>
              </a:ext>
            </a:extLst>
          </p:cNvPr>
          <p:cNvSpPr txBox="1"/>
          <p:nvPr/>
        </p:nvSpPr>
        <p:spPr>
          <a:xfrm>
            <a:off x="2863596" y="648994"/>
            <a:ext cx="6461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5400" dirty="0">
                <a:latin typeface="+mj-lt"/>
              </a:rPr>
              <a:t>MATERYAL VE METOD</a:t>
            </a:r>
          </a:p>
        </p:txBody>
      </p:sp>
    </p:spTree>
    <p:extLst>
      <p:ext uri="{BB962C8B-B14F-4D97-AF65-F5344CB8AC3E}">
        <p14:creationId xmlns:p14="http://schemas.microsoft.com/office/powerpoint/2010/main" val="186005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aşlık 1">
            <a:extLst>
              <a:ext uri="{FF2B5EF4-FFF2-40B4-BE49-F238E27FC236}">
                <a16:creationId xmlns:a16="http://schemas.microsoft.com/office/drawing/2014/main" id="{27DAAE77-45F8-5614-165C-FAFDFCB67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2200" dirty="0"/>
              <a:t>Bu konturlar daha sonra uzman radyasyon </a:t>
            </a:r>
            <a:r>
              <a:rPr lang="tr-TR" sz="2200" dirty="0" err="1"/>
              <a:t>onkologları</a:t>
            </a:r>
            <a:r>
              <a:rPr lang="tr-TR" sz="2200" dirty="0"/>
              <a:t> tarafından MIM yazılımı (MIM Software, Cleveland, OH) kullanılarak gözden geçirilmiş.</a:t>
            </a:r>
          </a:p>
          <a:p>
            <a:pPr algn="just">
              <a:buFont typeface="Wingdings" pitchFamily="2" charset="2"/>
              <a:buChar char="v"/>
            </a:pPr>
            <a:r>
              <a:rPr lang="tr-TR" sz="2200" dirty="0"/>
              <a:t>Yorumlar birincil yazarlara gönderildi ve fikir birliğine varılana kadar %95 CI konturlarında gerçek zamanlı değişiklikler yapılan 2 konferans görüşmesi sırasında ele alınmış.</a:t>
            </a:r>
          </a:p>
          <a:p>
            <a:pPr algn="just">
              <a:buFont typeface="Wingdings" pitchFamily="2" charset="2"/>
              <a:buChar char="v"/>
            </a:pPr>
            <a:r>
              <a:rPr lang="tr-TR" sz="2200" dirty="0" err="1"/>
              <a:t>Konturlama</a:t>
            </a:r>
            <a:r>
              <a:rPr lang="tr-TR" sz="2200" dirty="0"/>
              <a:t> atlası, konferans görüşmesi tartışmaları sırasında ortaya çıkan ilgili açıklamaları içerecek şekilde PDF formatında oluşturulmuş.</a:t>
            </a:r>
          </a:p>
          <a:p>
            <a:pPr algn="just">
              <a:buFont typeface="Wingdings" pitchFamily="2" charset="2"/>
              <a:buChar char="v"/>
            </a:pPr>
            <a:r>
              <a:rPr lang="tr-TR" sz="2200" dirty="0"/>
              <a:t>Son konturlar, katkıda bulunan tüm yazarlar onaylayana kadar uzman radyasyon </a:t>
            </a:r>
            <a:r>
              <a:rPr lang="tr-TR" sz="2200" dirty="0" err="1"/>
              <a:t>onkoloğu</a:t>
            </a:r>
            <a:r>
              <a:rPr lang="tr-TR" sz="2200" dirty="0"/>
              <a:t>, jinekolojik </a:t>
            </a:r>
            <a:r>
              <a:rPr lang="tr-TR" sz="2200" dirty="0" err="1"/>
              <a:t>onkolog</a:t>
            </a:r>
            <a:r>
              <a:rPr lang="tr-TR" sz="2200" dirty="0"/>
              <a:t> ve radyolog tarafından tekrar gözden geçirildi.</a:t>
            </a:r>
          </a:p>
          <a:p>
            <a:pPr>
              <a:buFont typeface="Wingdings" pitchFamily="2" charset="2"/>
              <a:buChar char="v"/>
            </a:pPr>
            <a:endParaRPr lang="tr-TR" sz="2200" dirty="0"/>
          </a:p>
          <a:p>
            <a:pPr>
              <a:buFont typeface="Wingdings" pitchFamily="2" charset="2"/>
              <a:buChar char="v"/>
            </a:pPr>
            <a:endParaRPr lang="tr-TR" sz="22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4C0B607-7BB8-598C-8555-D865B2E7FA71}"/>
              </a:ext>
            </a:extLst>
          </p:cNvPr>
          <p:cNvSpPr txBox="1"/>
          <p:nvPr/>
        </p:nvSpPr>
        <p:spPr>
          <a:xfrm>
            <a:off x="2734056" y="660654"/>
            <a:ext cx="672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>
                <a:latin typeface="+mj-lt"/>
              </a:rPr>
              <a:t>MATERYAL VE METOD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404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5DEA46F-4883-F141-FCD8-70F172A9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/>
              <a:t>                           BULGULAR</a:t>
            </a:r>
            <a:endParaRPr lang="tr-TR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6AD416-FB3F-C97C-56F7-C9521D1DA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200" dirty="0"/>
              <a:t>Katılımcılardan vajinal </a:t>
            </a:r>
            <a:r>
              <a:rPr lang="tr-TR" sz="2200" dirty="0" err="1"/>
              <a:t>kuff</a:t>
            </a:r>
            <a:r>
              <a:rPr lang="tr-TR" sz="2200" dirty="0"/>
              <a:t>, </a:t>
            </a:r>
            <a:r>
              <a:rPr lang="tr-TR" sz="2200" dirty="0" err="1"/>
              <a:t>obturator</a:t>
            </a:r>
            <a:r>
              <a:rPr lang="tr-TR" sz="2200" dirty="0"/>
              <a:t>, </a:t>
            </a:r>
            <a:r>
              <a:rPr lang="tr-TR" sz="2200" dirty="0" err="1"/>
              <a:t>internal</a:t>
            </a:r>
            <a:r>
              <a:rPr lang="tr-TR" sz="2200" dirty="0"/>
              <a:t> </a:t>
            </a:r>
            <a:r>
              <a:rPr lang="tr-TR" sz="2200" dirty="0" err="1"/>
              <a:t>iliak</a:t>
            </a:r>
            <a:r>
              <a:rPr lang="tr-TR" sz="2200" dirty="0"/>
              <a:t>, </a:t>
            </a:r>
            <a:r>
              <a:rPr lang="tr-TR" sz="2200" dirty="0" err="1"/>
              <a:t>eksternal</a:t>
            </a:r>
            <a:r>
              <a:rPr lang="tr-TR" sz="2200" dirty="0"/>
              <a:t> </a:t>
            </a:r>
            <a:r>
              <a:rPr lang="tr-TR" sz="2200" dirty="0" err="1"/>
              <a:t>iliak</a:t>
            </a:r>
            <a:r>
              <a:rPr lang="tr-TR" sz="2200" dirty="0"/>
              <a:t>, </a:t>
            </a:r>
            <a:r>
              <a:rPr lang="tr-TR" sz="2200" dirty="0" err="1"/>
              <a:t>paraaortik</a:t>
            </a:r>
            <a:r>
              <a:rPr lang="tr-TR" sz="2200" dirty="0"/>
              <a:t> alanların CTV sinin </a:t>
            </a:r>
            <a:r>
              <a:rPr lang="tr-TR" sz="2200" dirty="0" err="1"/>
              <a:t>konturlanması</a:t>
            </a:r>
            <a:r>
              <a:rPr lang="tr-TR" sz="2200" dirty="0"/>
              <a:t> istendi.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200" dirty="0" err="1"/>
              <a:t>Kommon</a:t>
            </a:r>
            <a:r>
              <a:rPr lang="tr-TR" sz="2200" dirty="0"/>
              <a:t> </a:t>
            </a:r>
            <a:r>
              <a:rPr lang="tr-TR" sz="2200" dirty="0" err="1"/>
              <a:t>iliak</a:t>
            </a:r>
            <a:r>
              <a:rPr lang="tr-TR" sz="2200" dirty="0"/>
              <a:t> </a:t>
            </a:r>
            <a:r>
              <a:rPr lang="tr-TR" sz="2200" dirty="0" err="1"/>
              <a:t>konturlanması</a:t>
            </a:r>
            <a:r>
              <a:rPr lang="tr-TR" sz="2200" dirty="0"/>
              <a:t> (%71 sensitivite,%98 </a:t>
            </a:r>
            <a:r>
              <a:rPr lang="tr-TR" sz="2200" dirty="0" err="1"/>
              <a:t>spesifite</a:t>
            </a:r>
            <a:r>
              <a:rPr lang="tr-TR" sz="2200" dirty="0"/>
              <a:t>) oldukça benzerken; </a:t>
            </a:r>
            <a:r>
              <a:rPr lang="tr-TR" sz="2200" dirty="0" err="1"/>
              <a:t>eksternal</a:t>
            </a:r>
            <a:r>
              <a:rPr lang="tr-TR" sz="2200" dirty="0"/>
              <a:t> </a:t>
            </a:r>
            <a:r>
              <a:rPr lang="tr-TR" sz="2200" dirty="0" err="1"/>
              <a:t>iliak</a:t>
            </a:r>
            <a:r>
              <a:rPr lang="tr-TR" sz="2200" dirty="0"/>
              <a:t>(%66 sensitivite,%98 </a:t>
            </a:r>
            <a:r>
              <a:rPr lang="tr-TR" sz="2200" dirty="0" err="1"/>
              <a:t>spesifite</a:t>
            </a:r>
            <a:r>
              <a:rPr lang="tr-TR" sz="2200" dirty="0"/>
              <a:t>), </a:t>
            </a:r>
            <a:r>
              <a:rPr lang="tr-TR" sz="2200" dirty="0" err="1"/>
              <a:t>paraaortik</a:t>
            </a:r>
            <a:r>
              <a:rPr lang="tr-TR" sz="2200" dirty="0"/>
              <a:t> (%74 sensitivite,%96 </a:t>
            </a:r>
            <a:r>
              <a:rPr lang="tr-TR" sz="2200" dirty="0" err="1"/>
              <a:t>spesifite</a:t>
            </a:r>
            <a:r>
              <a:rPr lang="tr-TR" sz="2200" dirty="0"/>
              <a:t>), </a:t>
            </a:r>
            <a:r>
              <a:rPr lang="tr-TR" sz="2200" dirty="0" err="1"/>
              <a:t>internal</a:t>
            </a:r>
            <a:r>
              <a:rPr lang="tr-TR" sz="2200" dirty="0"/>
              <a:t> </a:t>
            </a:r>
            <a:r>
              <a:rPr lang="tr-TR" sz="2200" dirty="0" err="1"/>
              <a:t>iliak</a:t>
            </a:r>
            <a:r>
              <a:rPr lang="tr-TR" sz="2200" dirty="0"/>
              <a:t> (%62 sensitivite,%98 </a:t>
            </a:r>
            <a:r>
              <a:rPr lang="tr-TR" sz="2200" dirty="0" err="1"/>
              <a:t>spesifite</a:t>
            </a:r>
            <a:r>
              <a:rPr lang="tr-TR" sz="2200" dirty="0"/>
              <a:t>) ve vajinal </a:t>
            </a:r>
            <a:r>
              <a:rPr lang="tr-TR" sz="2200" dirty="0" err="1"/>
              <a:t>kuff</a:t>
            </a:r>
            <a:r>
              <a:rPr lang="tr-TR" sz="2200" dirty="0"/>
              <a:t> (%59 sensitivite,%97 </a:t>
            </a:r>
            <a:r>
              <a:rPr lang="tr-TR" sz="2200" dirty="0" err="1"/>
              <a:t>spesifite</a:t>
            </a:r>
            <a:r>
              <a:rPr lang="tr-TR" sz="2200" dirty="0"/>
              <a:t>), </a:t>
            </a:r>
            <a:r>
              <a:rPr lang="tr-TR" sz="2200" dirty="0" err="1"/>
              <a:t>konturlanması</a:t>
            </a:r>
            <a:r>
              <a:rPr lang="tr-TR" sz="2200" dirty="0"/>
              <a:t> kısmen benzerdi.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200" dirty="0" err="1"/>
              <a:t>Presakral</a:t>
            </a:r>
            <a:r>
              <a:rPr lang="tr-TR" sz="2200" dirty="0"/>
              <a:t> (%55 sensitivite,%98 </a:t>
            </a:r>
            <a:r>
              <a:rPr lang="tr-TR" sz="2200" dirty="0" err="1"/>
              <a:t>spesifite</a:t>
            </a:r>
            <a:r>
              <a:rPr lang="tr-TR" sz="2200" dirty="0"/>
              <a:t>) ve </a:t>
            </a:r>
            <a:r>
              <a:rPr lang="tr-TR" sz="2200" dirty="0" err="1"/>
              <a:t>obturator</a:t>
            </a:r>
            <a:r>
              <a:rPr lang="tr-TR" sz="2200" dirty="0"/>
              <a:t> (%35 sensitivite,%98 </a:t>
            </a:r>
            <a:r>
              <a:rPr lang="tr-TR" sz="2200" dirty="0" err="1"/>
              <a:t>spesifite</a:t>
            </a:r>
            <a:r>
              <a:rPr lang="tr-TR" sz="2200" dirty="0"/>
              <a:t>) bölgelerde ise benzerlik daha azmış.</a:t>
            </a:r>
          </a:p>
        </p:txBody>
      </p:sp>
    </p:spTree>
    <p:extLst>
      <p:ext uri="{BB962C8B-B14F-4D97-AF65-F5344CB8AC3E}">
        <p14:creationId xmlns:p14="http://schemas.microsoft.com/office/powerpoint/2010/main" val="109947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B6DFFEC-3E3E-2E4C-59BC-6FDA42BA2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445770"/>
            <a:ext cx="10858500" cy="584073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ACA68853-8F49-9C52-C54E-5769213E3331}"/>
              </a:ext>
            </a:extLst>
          </p:cNvPr>
          <p:cNvSpPr/>
          <p:nvPr/>
        </p:nvSpPr>
        <p:spPr>
          <a:xfrm>
            <a:off x="2205990" y="1851660"/>
            <a:ext cx="982980" cy="240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0A08EE50-16A6-A2F1-307C-753069C47B7A}"/>
              </a:ext>
            </a:extLst>
          </p:cNvPr>
          <p:cNvSpPr/>
          <p:nvPr/>
        </p:nvSpPr>
        <p:spPr>
          <a:xfrm>
            <a:off x="5223510" y="1851660"/>
            <a:ext cx="1234440" cy="240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06C0A6BD-826E-8E77-C627-5CB61BC3B1C7}"/>
              </a:ext>
            </a:extLst>
          </p:cNvPr>
          <p:cNvSpPr/>
          <p:nvPr/>
        </p:nvSpPr>
        <p:spPr>
          <a:xfrm>
            <a:off x="811530" y="4343400"/>
            <a:ext cx="9864090" cy="32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448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363D44E-47AA-BDF3-2841-F2400D06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3700" b="1" dirty="0">
                <a:solidFill>
                  <a:srgbClr val="FFFFFF"/>
                </a:solidFill>
              </a:rPr>
              <a:t>VOLÜM DELİNEASYONU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545F2B-33FF-9DE9-B6C1-4AFF556A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235528"/>
            <a:ext cx="7696971" cy="5960000"/>
          </a:xfrm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dirty="0"/>
              <a:t>         </a:t>
            </a:r>
            <a:r>
              <a:rPr lang="tr-TR" sz="2400" dirty="0">
                <a:solidFill>
                  <a:srgbClr val="FF0000"/>
                </a:solidFill>
              </a:rPr>
              <a:t>PARAAORTİK NODAL CTV</a:t>
            </a:r>
          </a:p>
          <a:p>
            <a:pPr marL="0" indent="0">
              <a:buNone/>
            </a:pPr>
            <a:endParaRPr lang="tr-TR" sz="2000" dirty="0"/>
          </a:p>
          <a:p>
            <a:pPr lvl="1" algn="just">
              <a:buFont typeface="Wingdings" pitchFamily="2" charset="2"/>
              <a:buChar char="Ø"/>
            </a:pPr>
            <a:r>
              <a:rPr lang="tr-TR" sz="2000" dirty="0" err="1"/>
              <a:t>Paraaortik</a:t>
            </a:r>
            <a:r>
              <a:rPr lang="tr-TR" sz="2000" dirty="0"/>
              <a:t> </a:t>
            </a:r>
            <a:r>
              <a:rPr lang="tr-TR" sz="2000" dirty="0" err="1"/>
              <a:t>nodal</a:t>
            </a:r>
            <a:r>
              <a:rPr lang="tr-TR" sz="2000" dirty="0"/>
              <a:t> CTV, aorta ve </a:t>
            </a:r>
            <a:r>
              <a:rPr lang="tr-TR" sz="2000" dirty="0" err="1"/>
              <a:t>inferior</a:t>
            </a:r>
            <a:r>
              <a:rPr lang="tr-TR" sz="2000" dirty="0"/>
              <a:t> vena </a:t>
            </a:r>
            <a:r>
              <a:rPr lang="tr-TR" sz="2000" dirty="0" err="1"/>
              <a:t>cavaya</a:t>
            </a:r>
            <a:r>
              <a:rPr lang="tr-TR" sz="2000" dirty="0"/>
              <a:t> komşu </a:t>
            </a:r>
            <a:r>
              <a:rPr lang="tr-TR" sz="2000" dirty="0" err="1"/>
              <a:t>nodal</a:t>
            </a:r>
            <a:r>
              <a:rPr lang="tr-TR" sz="2000" dirty="0"/>
              <a:t> riskli alandır. Bunlar </a:t>
            </a:r>
            <a:r>
              <a:rPr lang="tr-TR" sz="2000" dirty="0" err="1"/>
              <a:t>precaval</a:t>
            </a:r>
            <a:r>
              <a:rPr lang="tr-TR" sz="2000" dirty="0"/>
              <a:t>, </a:t>
            </a:r>
            <a:r>
              <a:rPr lang="tr-TR" sz="2000" dirty="0" err="1"/>
              <a:t>paracaval</a:t>
            </a:r>
            <a:r>
              <a:rPr lang="tr-TR" sz="2000" dirty="0"/>
              <a:t>, </a:t>
            </a:r>
            <a:r>
              <a:rPr lang="tr-TR" sz="2000" dirty="0" err="1"/>
              <a:t>retrocaval</a:t>
            </a:r>
            <a:r>
              <a:rPr lang="tr-TR" sz="2000" dirty="0"/>
              <a:t>, derin ve </a:t>
            </a:r>
            <a:r>
              <a:rPr lang="tr-TR" sz="2000" dirty="0" err="1"/>
              <a:t>yüzeyel</a:t>
            </a:r>
            <a:r>
              <a:rPr lang="tr-TR" sz="2000" dirty="0"/>
              <a:t> </a:t>
            </a:r>
            <a:r>
              <a:rPr lang="tr-TR" sz="2000" dirty="0" err="1"/>
              <a:t>intercava-aortik</a:t>
            </a:r>
            <a:r>
              <a:rPr lang="tr-TR" sz="2000" dirty="0"/>
              <a:t>, </a:t>
            </a:r>
            <a:r>
              <a:rPr lang="tr-TR" sz="2000" dirty="0" err="1"/>
              <a:t>paraaortik</a:t>
            </a:r>
            <a:r>
              <a:rPr lang="tr-TR" sz="2000" dirty="0"/>
              <a:t>, </a:t>
            </a:r>
            <a:r>
              <a:rPr lang="tr-TR" sz="2000" dirty="0" err="1"/>
              <a:t>preaortik</a:t>
            </a:r>
            <a:r>
              <a:rPr lang="tr-TR" sz="2000" dirty="0"/>
              <a:t> ve </a:t>
            </a:r>
            <a:r>
              <a:rPr lang="tr-TR" sz="2000" dirty="0" err="1"/>
              <a:t>retroaortik</a:t>
            </a:r>
            <a:r>
              <a:rPr lang="tr-TR" sz="2000" dirty="0"/>
              <a:t> </a:t>
            </a:r>
            <a:r>
              <a:rPr lang="tr-TR" sz="2000" dirty="0" err="1"/>
              <a:t>nodları</a:t>
            </a:r>
            <a:r>
              <a:rPr lang="tr-TR" sz="2000" dirty="0"/>
              <a:t> içerir.</a:t>
            </a:r>
          </a:p>
          <a:p>
            <a:pPr lvl="1" algn="just">
              <a:buFont typeface="Wingdings" pitchFamily="2" charset="2"/>
              <a:buChar char="Ø"/>
            </a:pPr>
            <a:endParaRPr lang="tr-TR" sz="2000" dirty="0"/>
          </a:p>
          <a:p>
            <a:pPr lvl="1" algn="just">
              <a:buFont typeface="Wingdings" pitchFamily="2" charset="2"/>
              <a:buChar char="Ø"/>
            </a:pPr>
            <a:r>
              <a:rPr lang="tr-TR" sz="2000" dirty="0" err="1"/>
              <a:t>Serviks</a:t>
            </a:r>
            <a:r>
              <a:rPr lang="tr-TR" sz="2000" dirty="0"/>
              <a:t> kanseri için üst sınır  sol </a:t>
            </a:r>
            <a:r>
              <a:rPr lang="tr-TR" sz="2000" dirty="0" err="1"/>
              <a:t>renal</a:t>
            </a:r>
            <a:r>
              <a:rPr lang="tr-TR" sz="2000" dirty="0"/>
              <a:t> </a:t>
            </a:r>
            <a:r>
              <a:rPr lang="tr-TR" sz="2000" dirty="0" err="1"/>
              <a:t>ven</a:t>
            </a:r>
            <a:r>
              <a:rPr lang="tr-TR" sz="2000" dirty="0"/>
              <a:t> seviyesi- fakat yüksek </a:t>
            </a:r>
            <a:r>
              <a:rPr lang="tr-TR" sz="2000" dirty="0" err="1"/>
              <a:t>paraaortik</a:t>
            </a:r>
            <a:r>
              <a:rPr lang="tr-TR" sz="2000" dirty="0"/>
              <a:t> bölgede FDG </a:t>
            </a:r>
            <a:r>
              <a:rPr lang="tr-TR" sz="2000" dirty="0" err="1"/>
              <a:t>avid</a:t>
            </a:r>
            <a:r>
              <a:rPr lang="tr-TR" sz="2000" dirty="0"/>
              <a:t> </a:t>
            </a:r>
            <a:r>
              <a:rPr lang="tr-TR" sz="2000" dirty="0" err="1"/>
              <a:t>ln</a:t>
            </a:r>
            <a:r>
              <a:rPr lang="tr-TR" sz="2000" dirty="0"/>
              <a:t> varsa üst sınır uzatılabilir.</a:t>
            </a:r>
          </a:p>
          <a:p>
            <a:pPr lvl="1" algn="just">
              <a:buFont typeface="Wingdings" pitchFamily="2" charset="2"/>
              <a:buChar char="Ø"/>
            </a:pPr>
            <a:endParaRPr lang="tr-TR" sz="2000" dirty="0"/>
          </a:p>
          <a:p>
            <a:pPr lvl="1" algn="just">
              <a:buFont typeface="Wingdings" pitchFamily="2" charset="2"/>
              <a:buChar char="Ø"/>
            </a:pPr>
            <a:r>
              <a:rPr lang="tr-TR" sz="2000" dirty="0" err="1"/>
              <a:t>Endometrium</a:t>
            </a:r>
            <a:r>
              <a:rPr lang="tr-TR" sz="2000" dirty="0"/>
              <a:t> kanseri içinse veriler sınırlı olsa da  üst sınır sol </a:t>
            </a:r>
            <a:r>
              <a:rPr lang="tr-TR" sz="2000" dirty="0" err="1"/>
              <a:t>renal</a:t>
            </a:r>
            <a:r>
              <a:rPr lang="tr-TR" sz="2000" dirty="0"/>
              <a:t> </a:t>
            </a:r>
            <a:r>
              <a:rPr lang="tr-TR" sz="2000" dirty="0" err="1"/>
              <a:t>venin</a:t>
            </a:r>
            <a:r>
              <a:rPr lang="tr-TR" sz="2000" dirty="0"/>
              <a:t> 1-1,5 cm üstüdür.</a:t>
            </a:r>
          </a:p>
          <a:p>
            <a:pPr lvl="1" algn="just">
              <a:buFont typeface="Wingdings" pitchFamily="2" charset="2"/>
              <a:buChar char="Ø"/>
            </a:pPr>
            <a:endParaRPr lang="tr-TR" sz="2000" dirty="0"/>
          </a:p>
          <a:p>
            <a:pPr lvl="1" algn="just">
              <a:buFont typeface="Wingdings" pitchFamily="2" charset="2"/>
              <a:buChar char="Ø"/>
            </a:pPr>
            <a:r>
              <a:rPr lang="tr-TR" sz="2000" dirty="0"/>
              <a:t>Bireysel anatomik varyasyonlar böbreklerin tedavi alana yakınlığı ile sonuçlanabilir. Bu durumda böbrek fonksiyonu için </a:t>
            </a:r>
            <a:r>
              <a:rPr lang="tr-TR" sz="2000" dirty="0" err="1"/>
              <a:t>merkaptoasetilglisin</a:t>
            </a:r>
            <a:r>
              <a:rPr lang="tr-TR" sz="2000" dirty="0"/>
              <a:t>(MAG3) sintigrafisi kullanılabilir.</a:t>
            </a:r>
          </a:p>
        </p:txBody>
      </p:sp>
    </p:spTree>
    <p:extLst>
      <p:ext uri="{BB962C8B-B14F-4D97-AF65-F5344CB8AC3E}">
        <p14:creationId xmlns:p14="http://schemas.microsoft.com/office/powerpoint/2010/main" val="425075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7231</TotalTime>
  <Words>2781</Words>
  <Application>Microsoft Macintosh PowerPoint</Application>
  <PresentationFormat>Geniş ekran</PresentationFormat>
  <Paragraphs>170</Paragraphs>
  <Slides>36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</vt:lpstr>
      <vt:lpstr>Wingdings</vt:lpstr>
      <vt:lpstr>Office Teması</vt:lpstr>
      <vt:lpstr>PowerPoint Sunusu</vt:lpstr>
      <vt:lpstr>                           GİRİŞ</vt:lpstr>
      <vt:lpstr>PowerPoint Sunusu</vt:lpstr>
      <vt:lpstr>            MATERYAL VE METOD</vt:lpstr>
      <vt:lpstr>PowerPoint Sunusu</vt:lpstr>
      <vt:lpstr>PowerPoint Sunusu</vt:lpstr>
      <vt:lpstr>                           BULGULAR</vt:lpstr>
      <vt:lpstr>PowerPoint Sunusu</vt:lpstr>
      <vt:lpstr>VOLÜM DELİNEASYONU</vt:lpstr>
      <vt:lpstr>VOLÜM DELİNEASYONU</vt:lpstr>
      <vt:lpstr>VOLÜM DELİNEASYONU</vt:lpstr>
      <vt:lpstr>PowerPoint Sunusu</vt:lpstr>
      <vt:lpstr>PowerPoint Sunusu</vt:lpstr>
      <vt:lpstr>VOLÜM DELİNEASYONU</vt:lpstr>
      <vt:lpstr>VOLÜM DELİNEASYONU</vt:lpstr>
      <vt:lpstr>VOLÜM DELİNEASYONU</vt:lpstr>
      <vt:lpstr>VOLÜM DELİNEASYONU</vt:lpstr>
      <vt:lpstr>PowerPoint Sunusu</vt:lpstr>
      <vt:lpstr>VOLÜM DELİNEASYONU</vt:lpstr>
      <vt:lpstr>VOLÜM DELİNEASYONU</vt:lpstr>
      <vt:lpstr>VOLÜM DELİNEASYONU</vt:lpstr>
      <vt:lpstr>VOLÜM DELİNEASYONU</vt:lpstr>
      <vt:lpstr>PowerPoint Sunusu</vt:lpstr>
      <vt:lpstr>VOLÜM DELİNEASYONU</vt:lpstr>
      <vt:lpstr>VOLÜM DELİNEASYONU</vt:lpstr>
      <vt:lpstr>VOLÜM DELİNEASYONU</vt:lpstr>
      <vt:lpstr>                           TARTIŞMA</vt:lpstr>
      <vt:lpstr>TARTIŞMA</vt:lpstr>
      <vt:lpstr>TARTIŞMA</vt:lpstr>
      <vt:lpstr>TARTIŞMA</vt:lpstr>
      <vt:lpstr>TARTIŞMA</vt:lpstr>
      <vt:lpstr>PowerPoint Sunusu</vt:lpstr>
      <vt:lpstr>TARTIŞMA</vt:lpstr>
      <vt:lpstr>TARTIŞMA</vt:lpstr>
      <vt:lpstr>SONUÇ</vt:lpstr>
      <vt:lpstr>DİNLEDİĞİNİZ İÇİN TEŞEKKÜR EDERİM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merve atasoy</dc:creator>
  <cp:lastModifiedBy>merve atasoy</cp:lastModifiedBy>
  <cp:revision>15</cp:revision>
  <dcterms:created xsi:type="dcterms:W3CDTF">2022-10-17T15:45:57Z</dcterms:created>
  <dcterms:modified xsi:type="dcterms:W3CDTF">2022-10-27T21:36:09Z</dcterms:modified>
</cp:coreProperties>
</file>