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84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mre" initials="e" lastIdx="1" clrIdx="0">
    <p:extLst>
      <p:ext uri="{19B8F6BF-5375-455C-9EA6-DF929625EA0E}">
        <p15:presenceInfo xmlns:p15="http://schemas.microsoft.com/office/powerpoint/2012/main" userId="emr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75" autoAdjust="0"/>
    <p:restoredTop sz="94660"/>
  </p:normalViewPr>
  <p:slideViewPr>
    <p:cSldViewPr snapToGrid="0">
      <p:cViewPr varScale="1">
        <p:scale>
          <a:sx n="63" d="100"/>
          <a:sy n="63" d="100"/>
        </p:scale>
        <p:origin x="644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27E58B21-EA2A-4148-8133-33C5D62209D5}" type="datetimeFigureOut">
              <a:rPr lang="tr-TR" smtClean="0"/>
              <a:t>21.03.2022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0BA0CFB-B693-4052-9B1D-4D88391BB1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91267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58B21-EA2A-4148-8133-33C5D62209D5}" type="datetimeFigureOut">
              <a:rPr lang="tr-TR" smtClean="0"/>
              <a:t>21.03.2022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A0CFB-B693-4052-9B1D-4D88391BB1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3918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58B21-EA2A-4148-8133-33C5D62209D5}" type="datetimeFigureOut">
              <a:rPr lang="tr-TR" smtClean="0"/>
              <a:t>21.03.2022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A0CFB-B693-4052-9B1D-4D88391BB1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5259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58B21-EA2A-4148-8133-33C5D62209D5}" type="datetimeFigureOut">
              <a:rPr lang="tr-TR" smtClean="0"/>
              <a:t>21.03.2022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A0CFB-B693-4052-9B1D-4D88391BB1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5191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27E58B21-EA2A-4148-8133-33C5D62209D5}" type="datetimeFigureOut">
              <a:rPr lang="tr-TR" smtClean="0"/>
              <a:t>21.03.2022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20BA0CFB-B693-4052-9B1D-4D88391BB1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77590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58B21-EA2A-4148-8133-33C5D62209D5}" type="datetimeFigureOut">
              <a:rPr lang="tr-TR" smtClean="0"/>
              <a:t>21.03.2022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A0CFB-B693-4052-9B1D-4D88391BB1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7089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58B21-EA2A-4148-8133-33C5D62209D5}" type="datetimeFigureOut">
              <a:rPr lang="tr-TR" smtClean="0"/>
              <a:t>21.03.2022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A0CFB-B693-4052-9B1D-4D88391BB1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2292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58B21-EA2A-4148-8133-33C5D62209D5}" type="datetimeFigureOut">
              <a:rPr lang="tr-TR" smtClean="0"/>
              <a:t>21.03.2022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A0CFB-B693-4052-9B1D-4D88391BB1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8023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58B21-EA2A-4148-8133-33C5D62209D5}" type="datetimeFigureOut">
              <a:rPr lang="tr-TR" smtClean="0"/>
              <a:t>21.03.2022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A0CFB-B693-4052-9B1D-4D88391BB1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0091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58B21-EA2A-4148-8133-33C5D62209D5}" type="datetimeFigureOut">
              <a:rPr lang="tr-TR" smtClean="0"/>
              <a:t>21.03.2022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tr-T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BA0CFB-B693-4052-9B1D-4D88391BB175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86999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27E58B21-EA2A-4148-8133-33C5D62209D5}" type="datetimeFigureOut">
              <a:rPr lang="tr-TR" smtClean="0"/>
              <a:t>21.03.2022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BA0CFB-B693-4052-9B1D-4D88391BB175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50052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7E58B21-EA2A-4148-8133-33C5D62209D5}" type="datetimeFigureOut">
              <a:rPr lang="tr-TR" smtClean="0"/>
              <a:t>21.03.2022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0BA0CFB-B693-4052-9B1D-4D88391BB1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5715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>
            <a:extLst>
              <a:ext uri="{FF2B5EF4-FFF2-40B4-BE49-F238E27FC236}">
                <a16:creationId xmlns:a16="http://schemas.microsoft.com/office/drawing/2014/main" id="{15259C29-7593-497B-96DE-8926FFE509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796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>
            <a:extLst>
              <a:ext uri="{FF2B5EF4-FFF2-40B4-BE49-F238E27FC236}">
                <a16:creationId xmlns:a16="http://schemas.microsoft.com/office/drawing/2014/main" id="{5C049EAC-7FA3-49A6-9DE4-10351D74C853}"/>
              </a:ext>
            </a:extLst>
          </p:cNvPr>
          <p:cNvSpPr txBox="1"/>
          <p:nvPr/>
        </p:nvSpPr>
        <p:spPr>
          <a:xfrm>
            <a:off x="1056640" y="1097280"/>
            <a:ext cx="10638362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accent5"/>
                </a:solidFill>
                <a:latin typeface="Bahnschrift Light SemiCondensed" panose="020B0502040204020203" pitchFamily="34" charset="0"/>
              </a:rPr>
              <a:t>HEDEF VOLÜMLER </a:t>
            </a:r>
          </a:p>
          <a:p>
            <a:endParaRPr lang="tr-TR" dirty="0">
              <a:latin typeface="Bahnschrift Light SemiCondensed" panose="020B0502040204020203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dirty="0" err="1">
                <a:solidFill>
                  <a:schemeClr val="tx2"/>
                </a:solidFill>
                <a:latin typeface="Bahnschrift Light SemiCondensed" panose="020B0502040204020203" pitchFamily="34" charset="0"/>
              </a:rPr>
              <a:t>Profilaktik</a:t>
            </a:r>
            <a:r>
              <a:rPr lang="tr-TR" dirty="0">
                <a:solidFill>
                  <a:schemeClr val="tx2"/>
                </a:solidFill>
                <a:latin typeface="Bahnschrift Light SemiCondensed" panose="020B0502040204020203" pitchFamily="34" charset="0"/>
              </a:rPr>
              <a:t> </a:t>
            </a:r>
            <a:r>
              <a:rPr lang="tr-TR" dirty="0" err="1">
                <a:solidFill>
                  <a:schemeClr val="tx2"/>
                </a:solidFill>
                <a:latin typeface="Bahnschrift Light SemiCondensed" panose="020B0502040204020203" pitchFamily="34" charset="0"/>
              </a:rPr>
              <a:t>Pelvik</a:t>
            </a:r>
            <a:r>
              <a:rPr lang="tr-TR" dirty="0">
                <a:solidFill>
                  <a:schemeClr val="tx2"/>
                </a:solidFill>
                <a:latin typeface="Bahnschrift Light SemiCondensed" panose="020B0502040204020203" pitchFamily="34" charset="0"/>
              </a:rPr>
              <a:t> </a:t>
            </a:r>
            <a:r>
              <a:rPr lang="tr-TR" dirty="0" err="1">
                <a:solidFill>
                  <a:schemeClr val="tx2"/>
                </a:solidFill>
                <a:latin typeface="Bahnschrift Light SemiCondensed" panose="020B0502040204020203" pitchFamily="34" charset="0"/>
              </a:rPr>
              <a:t>Nodal</a:t>
            </a:r>
            <a:r>
              <a:rPr lang="tr-TR" dirty="0">
                <a:solidFill>
                  <a:schemeClr val="tx2"/>
                </a:solidFill>
                <a:latin typeface="Bahnschrift Light SemiCondensed" panose="020B0502040204020203" pitchFamily="34" charset="0"/>
              </a:rPr>
              <a:t> Radyoterapi 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tr-TR" dirty="0"/>
          </a:p>
          <a:p>
            <a:pPr marL="742950" lvl="1" indent="-28575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Sistektomi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endike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olduğu durumlarda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bilateral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extended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iliyak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obturator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diseksiyon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standartdır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742950" lvl="1" indent="-28575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Lenf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nodu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metastazı riski T evresine bağlı olarak artmaktadır.</a:t>
            </a:r>
          </a:p>
          <a:p>
            <a:pPr marL="742950" lvl="1" indent="-28575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Yakın zamanda yapılan Amerikan cerrahi çalışma serilerinde cT2N0 hastalarda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pelvik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lenf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nodu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metastaz</a:t>
            </a:r>
          </a:p>
          <a:p>
            <a:pPr lvl="1" algn="just">
              <a:lnSpc>
                <a:spcPct val="200000"/>
              </a:lnSpc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     oranının %24 olduğu rapor edilmiştir.</a:t>
            </a:r>
          </a:p>
          <a:p>
            <a:pPr marL="742950" lvl="1" indent="-28575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Goldsmith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ve ark. 315 hasta üzerinde yaptığı çalışmada ise bu oran %26 bulunmuştur .(%17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obturator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 lvl="1" algn="just">
              <a:lnSpc>
                <a:spcPct val="200000"/>
              </a:lnSpc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     %15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iliyak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, %12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common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iliyak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, %3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presakral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).</a:t>
            </a:r>
          </a:p>
          <a:p>
            <a:pPr lvl="1"/>
            <a:endParaRPr lang="tr-TR" dirty="0"/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76968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id="{0AB36FDA-F391-4E4D-8861-A2B54F2E70EA}"/>
              </a:ext>
            </a:extLst>
          </p:cNvPr>
          <p:cNvSpPr txBox="1"/>
          <p:nvPr/>
        </p:nvSpPr>
        <p:spPr>
          <a:xfrm>
            <a:off x="1082040" y="2036631"/>
            <a:ext cx="10027920" cy="27847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Randomize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tek merkezli 230 hastanın dahil edildiği bir çalışmada ise  45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Gy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pelvik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nodal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ışınlama sonrası 20Gy mesaneye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boost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ile sadece mesaneye  65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Gy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randomize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edilmiş. 5 yıllık takip süresince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lokorejyonel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ve lokal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rekürrens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, OS,DFS oranlarının farklı olmadığı gözlenmiş fakat ; gr3-4 akut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toksisite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oranları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pelvik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ışınlama alan grupta daha yüksek bulunmuş.</a:t>
            </a:r>
          </a:p>
          <a:p>
            <a:pPr>
              <a:lnSpc>
                <a:spcPct val="200000"/>
              </a:lnSpc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307267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id="{2382AFF1-05EB-458A-85DB-BB0319995E2F}"/>
              </a:ext>
            </a:extLst>
          </p:cNvPr>
          <p:cNvSpPr txBox="1"/>
          <p:nvPr/>
        </p:nvSpPr>
        <p:spPr>
          <a:xfrm>
            <a:off x="1254760" y="1635760"/>
            <a:ext cx="9682480" cy="3892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RTOG ve MGH çalışmalarında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iliyak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lenf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nodlarına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40-45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Gy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profilaktik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doz verilmiş.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Common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iliyak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ve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presakral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lenf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nodları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dahil edilmemiş. Tam tersine James ve ark. yaptığı İngiliz çalışmasında ya mesaneyi 1.5 cm marjla tek başına ya da lenf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nodu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alanını dahil ederek iki doz seviyesinde eş zamanlı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kt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±  ışınlanmış. Bu çalışmaya sadece cN0 hastalar dahil edilmiş ve eş zamanlı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kemoradyoterapi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kolunda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pelvik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nodal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rekürrens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%5 kadar düşük bulunmuş. Ancak kullanılan teknik ve marj nedeniyle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pelvik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nodal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alanların önemli bir kısmı “tek başına mesane” koluna dahil edildi.</a:t>
            </a:r>
          </a:p>
        </p:txBody>
      </p:sp>
    </p:spTree>
    <p:extLst>
      <p:ext uri="{BB962C8B-B14F-4D97-AF65-F5344CB8AC3E}">
        <p14:creationId xmlns:p14="http://schemas.microsoft.com/office/powerpoint/2010/main" val="20550292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>
            <a:extLst>
              <a:ext uri="{FF2B5EF4-FFF2-40B4-BE49-F238E27FC236}">
                <a16:creationId xmlns:a16="http://schemas.microsoft.com/office/drawing/2014/main" id="{32169088-C4A4-402F-BAB0-A356AD862858}"/>
              </a:ext>
            </a:extLst>
          </p:cNvPr>
          <p:cNvSpPr txBox="1"/>
          <p:nvPr/>
        </p:nvSpPr>
        <p:spPr>
          <a:xfrm>
            <a:off x="660400" y="701040"/>
            <a:ext cx="10871200" cy="55547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dirty="0" err="1">
                <a:solidFill>
                  <a:schemeClr val="tx2"/>
                </a:solidFill>
                <a:latin typeface="Bahnschrift Light SemiCondensed" panose="020B0502040204020203" pitchFamily="34" charset="0"/>
              </a:rPr>
              <a:t>Parsiyel</a:t>
            </a:r>
            <a:r>
              <a:rPr lang="tr-TR" dirty="0">
                <a:solidFill>
                  <a:schemeClr val="tx2"/>
                </a:solidFill>
                <a:latin typeface="Bahnschrift Light SemiCondensed" panose="020B0502040204020203" pitchFamily="34" charset="0"/>
              </a:rPr>
              <a:t> veya Total Mesane  Radyoterapisi Seçenekleri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tr-TR" dirty="0">
              <a:latin typeface="Bahnschrift Light SemiCondensed" panose="020B0502040204020203" pitchFamily="34" charset="0"/>
            </a:endParaRPr>
          </a:p>
          <a:p>
            <a:pPr marL="742950" lvl="1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Toksisiteyi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sınırlandırmak adına bazı araştırmacılar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fiducial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marker kullanarak  IGRT ile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boostun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tüm mesane yerine tümöre  verilmesini önermişlerdir.</a:t>
            </a:r>
          </a:p>
          <a:p>
            <a:pPr marL="742950" lvl="1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Bu yaklaşım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karsinoma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in-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situ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vakalar ve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multifokal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lezyonlar için uygun değildir.</a:t>
            </a:r>
          </a:p>
          <a:p>
            <a:pPr lvl="1">
              <a:lnSpc>
                <a:spcPct val="200000"/>
              </a:lnSpc>
            </a:pP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Fransada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yapılan 149 hastanın dahil edildiği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randomize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bir çalışmada  tüm mesane ( 52,5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Gy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/20fr) ve tümör odaklı radyoterapi ( 57,5Gy/20fr-55Gy/16fr )  eş zamanlı kemoterapi uygulanmadan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randomize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edilmiş. Çalışmada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boost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volümündeki azalma ile tümör daha yüksek doz alırken  ,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toksisite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artmadan lokal kontrol ve genel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sağkalım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oranında değişiklik gözlenmemiş. </a:t>
            </a:r>
          </a:p>
        </p:txBody>
      </p:sp>
    </p:spTree>
    <p:extLst>
      <p:ext uri="{BB962C8B-B14F-4D97-AF65-F5344CB8AC3E}">
        <p14:creationId xmlns:p14="http://schemas.microsoft.com/office/powerpoint/2010/main" val="13629444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id="{9868B189-D4B4-4769-B7FA-08A655770F1B}"/>
              </a:ext>
            </a:extLst>
          </p:cNvPr>
          <p:cNvSpPr txBox="1"/>
          <p:nvPr/>
        </p:nvSpPr>
        <p:spPr>
          <a:xfrm>
            <a:off x="985520" y="612844"/>
            <a:ext cx="1022096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dirty="0" err="1">
                <a:solidFill>
                  <a:schemeClr val="tx2"/>
                </a:solidFill>
                <a:latin typeface="Bahnschrift Light SemiCondensed" panose="020B0502040204020203" pitchFamily="34" charset="0"/>
              </a:rPr>
              <a:t>Hipo</a:t>
            </a:r>
            <a:r>
              <a:rPr lang="tr-TR" dirty="0">
                <a:solidFill>
                  <a:schemeClr val="tx2"/>
                </a:solidFill>
                <a:latin typeface="Bahnschrift Light SemiCondensed" panose="020B0502040204020203" pitchFamily="34" charset="0"/>
              </a:rPr>
              <a:t>/</a:t>
            </a:r>
            <a:r>
              <a:rPr lang="tr-TR" dirty="0" err="1">
                <a:solidFill>
                  <a:schemeClr val="tx2"/>
                </a:solidFill>
                <a:latin typeface="Bahnschrift Light SemiCondensed" panose="020B0502040204020203" pitchFamily="34" charset="0"/>
              </a:rPr>
              <a:t>hiperfraksiyone</a:t>
            </a:r>
            <a:r>
              <a:rPr lang="tr-TR" dirty="0">
                <a:solidFill>
                  <a:schemeClr val="tx2"/>
                </a:solidFill>
                <a:latin typeface="Bahnschrift Light SemiCondensed" panose="020B0502040204020203" pitchFamily="34" charset="0"/>
              </a:rPr>
              <a:t> ,</a:t>
            </a:r>
            <a:r>
              <a:rPr lang="tr-TR" dirty="0" err="1">
                <a:solidFill>
                  <a:schemeClr val="tx2"/>
                </a:solidFill>
                <a:latin typeface="Bahnschrift Light SemiCondensed" panose="020B0502040204020203" pitchFamily="34" charset="0"/>
              </a:rPr>
              <a:t>Split</a:t>
            </a:r>
            <a:r>
              <a:rPr lang="tr-TR" dirty="0">
                <a:solidFill>
                  <a:schemeClr val="tx2"/>
                </a:solidFill>
                <a:latin typeface="Bahnschrift Light SemiCondensed" panose="020B0502040204020203" pitchFamily="34" charset="0"/>
              </a:rPr>
              <a:t> Course Radyoterapi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tr-TR" dirty="0">
              <a:latin typeface="Bahnschrift Light SemiCondensed" panose="020B0502040204020203" pitchFamily="34" charset="0"/>
            </a:endParaRPr>
          </a:p>
          <a:p>
            <a:endParaRPr lang="tr-TR" dirty="0">
              <a:latin typeface="Bahnschrift Light SemiCondensed" panose="020B0502040204020203" pitchFamily="34" charset="0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Fransa’da sıklıkla konvansiyonel rejim kullanılmaktadır.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UK’da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ise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terapötik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rejimler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hipofraksiyone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ve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akselere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rejimlere dayanmaktadır.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2019 yılında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ASTRO’da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hipofraksiyone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ve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normofraksiyone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rejimlerin karşılaştırıldığı bir meta-analiz sunulmuştur.( İngiltere’den iki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randomize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çalışmanın sonuçları ) 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Bu meta-analize  782 hasta dahil edilmiş  ve genel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sağkalım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, geç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üriner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ve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gastrointestinal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toksisite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açısından farklılık gözlenmemiş.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Ancak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hipofraksiyone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rejimde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lokorejyonel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relaps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riskinde anlamlı bir düşüş gözlenmiş ( %29 )</a:t>
            </a:r>
          </a:p>
          <a:p>
            <a:endParaRPr lang="tr-TR" dirty="0">
              <a:latin typeface="Bahnschrift Light SemiCondensed" panose="020B0502040204020203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tr-TR" dirty="0">
              <a:latin typeface="Bahnschrift Ligh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7228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id="{4E6A037A-15EE-4A9C-9417-FE4DA117DE41}"/>
              </a:ext>
            </a:extLst>
          </p:cNvPr>
          <p:cNvSpPr txBox="1"/>
          <p:nvPr/>
        </p:nvSpPr>
        <p:spPr>
          <a:xfrm>
            <a:off x="965200" y="651637"/>
            <a:ext cx="10261600" cy="55547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Bazı çalışma grupları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split-course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hipofraksiyone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radyoterapiyi önermektedir.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Bu protokol D1-D3-D15-D17. günlerde günde iki fraksiyon 3gy/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fr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ve D29-D31-D42-D44. günlerde ise günde 2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fr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2,5Gy/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fr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olacak şekilde  önerilmiştir.( RTOG,MGH ve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Housset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ve ark .)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Bu protokol sağlıklı dokunun kendini tamir etmesine olanak sağlarken , tümör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repopülasyon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riski açısından daha az etkili olabilir.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Bu tür bir protokol,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tolere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edilebilirliğinin iyi olması nedeniyle de klinik pratikte  sıklıkla karşılaşılan 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komorbitesi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olan yaşlı vakalarda ilgi çekici olabilir. </a:t>
            </a:r>
          </a:p>
        </p:txBody>
      </p:sp>
    </p:spTree>
    <p:extLst>
      <p:ext uri="{BB962C8B-B14F-4D97-AF65-F5344CB8AC3E}">
        <p14:creationId xmlns:p14="http://schemas.microsoft.com/office/powerpoint/2010/main" val="23763376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id="{448466CA-2724-449F-957F-2EE007697FB2}"/>
              </a:ext>
            </a:extLst>
          </p:cNvPr>
          <p:cNvSpPr txBox="1"/>
          <p:nvPr/>
        </p:nvSpPr>
        <p:spPr>
          <a:xfrm>
            <a:off x="827699" y="1119073"/>
            <a:ext cx="10536602" cy="46198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Ürotelyal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karsinomlar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kısa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doubling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time ve yüksek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proliferasyon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indeksine sahip olması nedeni ile </a:t>
            </a:r>
          </a:p>
          <a:p>
            <a:pPr>
              <a:lnSpc>
                <a:spcPct val="150000"/>
              </a:lnSpc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akselere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hiperfraksiyone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rejimlerin süresinin kısaltılmasını gerektirir.</a:t>
            </a:r>
          </a:p>
          <a:p>
            <a:pPr>
              <a:lnSpc>
                <a:spcPct val="150000"/>
              </a:lnSpc>
            </a:pP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Bazı çalışmalar yararlı rejimlerin günde iki veya üç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fraksiyonlu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&lt; 2Gy/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fr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rejimler olduğunu göstermiştir.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Bu çalışmaların sonuçları tedavi yanıtının olumlu yönde etkilendiğini vurgulamıştır( %78-%100 ).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RTOG 07-12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randomize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faz II çalışmasında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normofraksiyonasyon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ile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bifraksiyone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akselere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radyoterapinin</a:t>
            </a:r>
          </a:p>
          <a:p>
            <a:pPr>
              <a:lnSpc>
                <a:spcPct val="150000"/>
              </a:lnSpc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     (eş zamanlı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sisplatin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+ 5-FU ±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gemsitabin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) karşılaştırılması yapılmış. Her iki kol aynı zamanda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adjuvan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sisplatin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+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gemsitabin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ile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randomize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edilmiş. Her iki kolda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sağkalım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ve 3 yıllık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metastatik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rekürrens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açısından </a:t>
            </a:r>
          </a:p>
          <a:p>
            <a:pPr>
              <a:lnSpc>
                <a:spcPct val="150000"/>
              </a:lnSpc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     farklılık gözlenmemiş.</a:t>
            </a:r>
          </a:p>
        </p:txBody>
      </p:sp>
    </p:spTree>
    <p:extLst>
      <p:ext uri="{BB962C8B-B14F-4D97-AF65-F5344CB8AC3E}">
        <p14:creationId xmlns:p14="http://schemas.microsoft.com/office/powerpoint/2010/main" val="25566588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id="{1B114BC1-DEE2-4974-BD43-0DD42A3AF57C}"/>
              </a:ext>
            </a:extLst>
          </p:cNvPr>
          <p:cNvSpPr txBox="1"/>
          <p:nvPr/>
        </p:nvSpPr>
        <p:spPr>
          <a:xfrm>
            <a:off x="1686560" y="1997839"/>
            <a:ext cx="88188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Güncel olarak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hipo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hiperfraksiyone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ve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split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course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rejimleri  konvansiyonel rejimlerle karşılaştıran 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randomize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faz III çalışma bulunmamaktadır.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Tüm çalışmalarda 3D-konformal radyoterapi tekniği kullanılmıştır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Hipofraksiyone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çalışmalarda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pelvik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lenf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nodlara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hedef hacme dahil edilmemiştir.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538190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>
            <a:extLst>
              <a:ext uri="{FF2B5EF4-FFF2-40B4-BE49-F238E27FC236}">
                <a16:creationId xmlns:a16="http://schemas.microsoft.com/office/drawing/2014/main" id="{38B2F0A5-6472-480F-B2EC-33DE1653809E}"/>
              </a:ext>
            </a:extLst>
          </p:cNvPr>
          <p:cNvSpPr txBox="1"/>
          <p:nvPr/>
        </p:nvSpPr>
        <p:spPr>
          <a:xfrm>
            <a:off x="924560" y="612844"/>
            <a:ext cx="1034288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dirty="0">
                <a:solidFill>
                  <a:schemeClr val="tx2"/>
                </a:solidFill>
                <a:latin typeface="Bahnschrift Light SemiCondensed" panose="020B0502040204020203" pitchFamily="34" charset="0"/>
              </a:rPr>
              <a:t>3D-Konformal Radyoterapi/IMRT </a:t>
            </a:r>
          </a:p>
          <a:p>
            <a:endParaRPr lang="tr-TR" dirty="0">
              <a:solidFill>
                <a:schemeClr val="tx2"/>
              </a:solidFill>
              <a:latin typeface="Bahnschrift Light SemiCondensed" panose="020B0502040204020203" pitchFamily="34" charset="0"/>
            </a:endParaRPr>
          </a:p>
          <a:p>
            <a:endParaRPr lang="tr-TR" dirty="0">
              <a:solidFill>
                <a:schemeClr val="tx2"/>
              </a:solidFill>
              <a:latin typeface="Bahnschrift Light SemiCondensed" panose="020B0502040204020203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tr-TR" dirty="0">
              <a:solidFill>
                <a:schemeClr val="tx2"/>
              </a:solidFill>
              <a:latin typeface="Bahnschrift Light SemiCondensed" panose="020B0502040204020203" pitchFamily="34" charset="0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Resmi bilimsel kanıtların ve Fransız Sağlık Otoritesi doğrulaması olmamasına rağmen dinamik ark tedavisi de dahil olmak üzere yoğunluk ayarlı radyoterapi planları tatmin edici görünmektedir.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Dozimetrik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çalışmalar ise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PTV'nin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dozimetrik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kapsamını optimize etmek ve akut bağırsak ve mesane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toksisitesini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azaltmak için kullanılması gerektiğini önermektedir.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Intensity-modulated Pelvic Node and Bladder Radiotherapy (IMPART)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faz II çalışması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grade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3 geç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üriner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ve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gastrointestinal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sistem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toksisitesini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değerlendirmektedir.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1 yılda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grade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3 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toksisite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oranı %5 oranında saptamıştır.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tr-TR" dirty="0">
              <a:solidFill>
                <a:schemeClr val="tx2"/>
              </a:solidFill>
              <a:latin typeface="Bahnschrift Ligh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9558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id="{D1DCEEE7-F0C0-4F11-832F-95B3337112B1}"/>
              </a:ext>
            </a:extLst>
          </p:cNvPr>
          <p:cNvSpPr txBox="1"/>
          <p:nvPr/>
        </p:nvSpPr>
        <p:spPr>
          <a:xfrm>
            <a:off x="1188720" y="751344"/>
            <a:ext cx="981456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olidFill>
                  <a:schemeClr val="accent5"/>
                </a:solidFill>
                <a:latin typeface="Bahnschrift Light SemiCondensed" panose="020B0502040204020203" pitchFamily="34" charset="0"/>
              </a:rPr>
              <a:t>ADJUVAN RADYOTERAPİ</a:t>
            </a:r>
          </a:p>
          <a:p>
            <a:endParaRPr lang="tr-TR" dirty="0">
              <a:solidFill>
                <a:schemeClr val="accent5"/>
              </a:solidFill>
              <a:latin typeface="Bahnschrift Light SemiCondensed" panose="020B0502040204020203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Terapötik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çalışmalar dışında radikal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sistektomi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sonrası 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adjuvan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radyoterapi önerilmemektedir.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Getug-Afu30 çalışmasında pT3-4 ve/veya pN1-2  ve/veya R1 tümörlere önerilmiştir.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Adjuvan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radyoterapi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parsiyel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sistektomi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hastalarında vaka bazında tartışılmalıdır ( özellikle</a:t>
            </a:r>
          </a:p>
          <a:p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             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divertiküler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tümörlerde )</a:t>
            </a:r>
          </a:p>
          <a:p>
            <a:endParaRPr lang="tr-TR" dirty="0"/>
          </a:p>
          <a:p>
            <a:r>
              <a:rPr lang="tr-TR" dirty="0">
                <a:solidFill>
                  <a:schemeClr val="accent5"/>
                </a:solidFill>
                <a:latin typeface="Bahnschrift Light SemiCondensed" panose="020B0502040204020203" pitchFamily="34" charset="0"/>
              </a:rPr>
              <a:t>PALYATİF RADYOTERAPİ</a:t>
            </a:r>
          </a:p>
          <a:p>
            <a:endParaRPr lang="tr-TR" dirty="0">
              <a:solidFill>
                <a:schemeClr val="accent5"/>
              </a:solidFill>
              <a:latin typeface="Bahnschrift Light SemiCondensed" panose="020B0502040204020203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Hemostaz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bakımından palyatif radyoterapi planlanacak ise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hipofraksiyone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 rejimler önerilebilir.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Yayınlanan bir çok çalışmada  haftalık 5-6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Gy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/30-36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Gy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/6 hafta  olacak şekilde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palyasyon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sağlanmıştır.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Daha konsantre ve düşük total dozlu rejimler hastanın genel durumuna ve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prognozuna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bağlı olarak düşünülebilir.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38076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id="{7EFBA1A6-337F-4638-8987-D2C8BA8B9595}"/>
              </a:ext>
            </a:extLst>
          </p:cNvPr>
          <p:cNvSpPr txBox="1"/>
          <p:nvPr/>
        </p:nvSpPr>
        <p:spPr>
          <a:xfrm>
            <a:off x="690880" y="640080"/>
            <a:ext cx="1126744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>
                <a:solidFill>
                  <a:srgbClr val="FF0000"/>
                </a:solidFill>
              </a:rPr>
              <a:t>ÖNERİLERİN ÖZETİ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Kasa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invaze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(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non-metastatik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)  mesane kanserinde standart tedavi total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sistektomi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ve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iliak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obturatuar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lenf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nodu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diseksiyonu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ve mümkünse öncesinde 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neoadjuvan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kemoterapidir.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Sistektomi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sonrası 5 yıllık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sağkalım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oranları pT2 tümörler için %70 , pT3 için %50 ve pT4 ve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nodal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invazyon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var ise &lt;%30 dur.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Lokorejyonel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kontrol ise T2 tümörler için %100 e yakın , T3b %75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dir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. 10 yıllık genel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sağkalım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ise yaklaşık %45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dir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Cerrahideki gelişmelere rağmen ,özelikle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enterosistoplastiye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uygun olmayan vakalarda (%50) , cerrahi sonrası hastanın hayat kalitesinde belirgin kötüleşme görülmektedir.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Cerrahi neredeyse %50 hastada ya ve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komorbiditeler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nedeni ile uygun değildir.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062520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>
            <a:extLst>
              <a:ext uri="{FF2B5EF4-FFF2-40B4-BE49-F238E27FC236}">
                <a16:creationId xmlns:a16="http://schemas.microsoft.com/office/drawing/2014/main" id="{233877CC-72B3-4BE3-B3E9-92D78F669D36}"/>
              </a:ext>
            </a:extLst>
          </p:cNvPr>
          <p:cNvSpPr txBox="1"/>
          <p:nvPr/>
        </p:nvSpPr>
        <p:spPr>
          <a:xfrm>
            <a:off x="995680" y="680491"/>
            <a:ext cx="10200640" cy="54970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>
                <a:solidFill>
                  <a:srgbClr val="FF0000"/>
                </a:solidFill>
              </a:rPr>
              <a:t>MESANE RADYOTERAPİSİ İÇİN GEREKLİ İŞ AKIŞI </a:t>
            </a:r>
          </a:p>
          <a:p>
            <a:endParaRPr lang="tr-TR" sz="2400" dirty="0">
              <a:solidFill>
                <a:srgbClr val="FF0000"/>
              </a:solidFill>
            </a:endParaRPr>
          </a:p>
          <a:p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Radyasyon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onkoloğu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sistoskopi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raporu,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TURBT'lerin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patoloji raporu, görüntüleme raporları ve hastalığın  yayılımı ile ilgili  değerlendirme raporlarına sahip olmalıdır.</a:t>
            </a:r>
          </a:p>
          <a:p>
            <a:endParaRPr lang="tr-TR" dirty="0"/>
          </a:p>
          <a:p>
            <a:r>
              <a:rPr lang="tr-TR" dirty="0">
                <a:solidFill>
                  <a:schemeClr val="accent5"/>
                </a:solidFill>
                <a:latin typeface="Bahnschrift Light SemiCondensed" panose="020B0502040204020203" pitchFamily="34" charset="0"/>
              </a:rPr>
              <a:t>İLK DEĞERLENDİRME </a:t>
            </a:r>
          </a:p>
          <a:p>
            <a:endParaRPr lang="tr-TR" dirty="0">
              <a:solidFill>
                <a:schemeClr val="accent5"/>
              </a:solidFill>
              <a:latin typeface="Bahnschrift Light SemiCondensed" panose="020B0502040204020203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Yaş,boy,kilo,performans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skoru,BSA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, G8 testi (&gt;75 yaş hasta),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komorbidite</a:t>
            </a: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Üriner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fonksiyon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testleri,kontinens,cinsel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yaşam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Rektal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muayene ve abdomen ve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pelvik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fizik muayene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BFT,psa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değeri, 5-FU kullanılacak ise DPD  eksikliği tayini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Endoskopik muayene ile tümör karakteristiklerinin değerlendirilmesi ( lokalizasyon ,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şekil,boyut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Kontrastlı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torakoabdominopelvik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CT (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üreterohidronefroz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? , diğer lezyonlar ?),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iodin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kontrast kullanılamıyor ise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multiparametrik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pelvik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mr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çekilebilir.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PET CT , abdomen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usg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, kemik taraması( OPSİYONEL- Klinik duruma göre )</a:t>
            </a:r>
          </a:p>
        </p:txBody>
      </p:sp>
    </p:spTree>
    <p:extLst>
      <p:ext uri="{BB962C8B-B14F-4D97-AF65-F5344CB8AC3E}">
        <p14:creationId xmlns:p14="http://schemas.microsoft.com/office/powerpoint/2010/main" val="33030190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id="{68ACDF3C-695E-40DA-A300-866350E6EA68}"/>
              </a:ext>
            </a:extLst>
          </p:cNvPr>
          <p:cNvSpPr txBox="1"/>
          <p:nvPr/>
        </p:nvSpPr>
        <p:spPr>
          <a:xfrm>
            <a:off x="1097280" y="1582340"/>
            <a:ext cx="999744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olidFill>
                  <a:schemeClr val="accent5"/>
                </a:solidFill>
                <a:latin typeface="Bahnschrift Light SemiCondensed" panose="020B0502040204020203" pitchFamily="34" charset="0"/>
              </a:rPr>
              <a:t>TEDAVİ SÜRESİNCE HASTANIN TAKİBİ VE DEĞERLENDİRİLMESİ</a:t>
            </a:r>
          </a:p>
          <a:p>
            <a:endParaRPr lang="tr-TR" dirty="0">
              <a:solidFill>
                <a:schemeClr val="accent5"/>
              </a:solidFill>
              <a:latin typeface="Bahnschrift Light SemiCondensed" panose="020B0502040204020203" pitchFamily="34" charset="0"/>
            </a:endParaRPr>
          </a:p>
          <a:p>
            <a:endParaRPr lang="tr-TR" dirty="0">
              <a:solidFill>
                <a:schemeClr val="accent5"/>
              </a:solidFill>
              <a:latin typeface="Bahnschrift Light SemiCondensed" panose="020B0502040204020203" pitchFamily="34" charset="0"/>
            </a:endParaRPr>
          </a:p>
          <a:p>
            <a:endParaRPr lang="tr-TR" dirty="0">
              <a:solidFill>
                <a:schemeClr val="accent5"/>
              </a:solidFill>
              <a:latin typeface="Bahnschrift Light SemiCondensed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Klinik ve biyolojik izleme ek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olarak,tedavi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 değerlendirmesi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kemoradyasyonun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bitiminden 4 ila 6 hafta sonra  yani 45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Gy'lik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bir dozda gerçekleştirilebilir.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Rezidual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tümör var ise cerrahiye uygun adaylar radikal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sistektomi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açısından değerlendirilebilir.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Tam yanıtlı hastalar radikal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sistektomi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sonrası ek doz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kemoradyoterapi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için patoloji sonucu ile birlikte değerlendirilmelidir.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Tedavi bitiminden yaklaşık 6 hafta sonra kontrol amaçlı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sistoskopik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değerlendirme önerilir. </a:t>
            </a:r>
          </a:p>
        </p:txBody>
      </p:sp>
    </p:spTree>
    <p:extLst>
      <p:ext uri="{BB962C8B-B14F-4D97-AF65-F5344CB8AC3E}">
        <p14:creationId xmlns:p14="http://schemas.microsoft.com/office/powerpoint/2010/main" val="40016593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id="{975B5AF8-B0A1-4B33-8688-9BD8730AA45F}"/>
              </a:ext>
            </a:extLst>
          </p:cNvPr>
          <p:cNvSpPr txBox="1"/>
          <p:nvPr/>
        </p:nvSpPr>
        <p:spPr>
          <a:xfrm>
            <a:off x="1163320" y="589761"/>
            <a:ext cx="9865360" cy="5678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>
                <a:solidFill>
                  <a:srgbClr val="FF0000"/>
                </a:solidFill>
              </a:rPr>
              <a:t>RADYOTERAPİ TEKNİĞİ </a:t>
            </a:r>
          </a:p>
          <a:p>
            <a:endParaRPr lang="tr-TR" sz="2400" dirty="0">
              <a:solidFill>
                <a:srgbClr val="FF0000"/>
              </a:solidFill>
            </a:endParaRPr>
          </a:p>
          <a:p>
            <a:r>
              <a:rPr lang="tr-TR" dirty="0">
                <a:solidFill>
                  <a:schemeClr val="accent5"/>
                </a:solidFill>
                <a:latin typeface="Bahnschrift Light SemiCondensed" panose="020B0502040204020203" pitchFamily="34" charset="0"/>
              </a:rPr>
              <a:t>TEDAVİ HAZIRLIĞI</a:t>
            </a:r>
          </a:p>
          <a:p>
            <a:endParaRPr lang="tr-TR" dirty="0">
              <a:solidFill>
                <a:schemeClr val="accent5"/>
              </a:solidFill>
              <a:latin typeface="Bahnschrift Light SemiCondensed" panose="020B0502040204020203" pitchFamily="34" charset="0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CT simülasyon ( kontrast madde ile ) ,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immobilizasyon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( rest-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leg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termoform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kalıp )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Boş mesane çekilecek ise IV kontrast verilmesine gerek yok fakat, lenf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nodu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pozitif vakalarda ve tümöre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boost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planlanıyor ise dolu mesane ve IV kontrast vermek gereklidir.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CT  çekim aralığı L2-3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intervertebral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disk aralığından 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torakanter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minörün 2 cm aşağısına kadar olmalıdır.(1-5 mm 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Mesane hareketi, tedavi sırasında  özellikle mesane ve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rektal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dolgunluk nedeniyle, bireyler arasında önemli farklılıklar göstermektedir.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Genel olarak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superior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ve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anterior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yöndeki hareket en fazla olmaktadır.</a:t>
            </a:r>
            <a:endParaRPr lang="tr-TR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tr-TR" dirty="0">
              <a:solidFill>
                <a:srgbClr val="FF0000"/>
              </a:solidFill>
              <a:latin typeface="Bahnschrift Ligh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8734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id="{29B5FFFF-ECD1-4EC4-957D-5036D0B46391}"/>
              </a:ext>
            </a:extLst>
          </p:cNvPr>
          <p:cNvSpPr txBox="1"/>
          <p:nvPr/>
        </p:nvSpPr>
        <p:spPr>
          <a:xfrm>
            <a:off x="853440" y="833120"/>
            <a:ext cx="10759440" cy="5770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Symphysis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pubis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seviyesinde ölçülen AP rektum çapı &lt; 4cm olmalıdır. Gerekirse öncesinde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rektal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hazırlık yapılmalıdır.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Tüm çalışmalardan yola çıkılarak oluşturulan fikir birliğine dayanarak eğer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boost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tüm mesaneye yapılacak ise boş mesane çekim önerilmektedir ( daha az GİS yan etki , tedavi verimi daha fazla )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Mesane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hareketi,yer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değişimi ve doluluğundaki  farklılıklarda ise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adaptif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stratejiler kullanılabilir ( dolu ve boş mesane ile iki ayrı plan )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Boost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olarak sadece tümör yatağı tedavi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adilecek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ise  dolu mesane tedavi önerilmektedir.(1 saat öncesinde 500 ml su 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Son olarak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adaptif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plan rejimi kullanılacak ise farklı  mesane doluluk seviyelerinde planlama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Ct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çekimi yapılabilir. ( Plan of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Day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–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PoD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tr-TR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975865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id="{DD604235-144D-42CF-A0B8-3B2891D41018}"/>
              </a:ext>
            </a:extLst>
          </p:cNvPr>
          <p:cNvSpPr txBox="1"/>
          <p:nvPr/>
        </p:nvSpPr>
        <p:spPr>
          <a:xfrm>
            <a:off x="1158240" y="889843"/>
            <a:ext cx="987552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olidFill>
                  <a:schemeClr val="accent5"/>
                </a:solidFill>
                <a:latin typeface="Bahnschrift Light SemiCondensed" panose="020B0502040204020203" pitchFamily="34" charset="0"/>
              </a:rPr>
              <a:t>HEDEF VOLÜMLERİN KONTURLANMASI</a:t>
            </a:r>
          </a:p>
          <a:p>
            <a:endParaRPr lang="tr-TR" dirty="0">
              <a:solidFill>
                <a:schemeClr val="accent5"/>
              </a:solidFill>
              <a:latin typeface="Bahnschrift Light SemiCondensed" panose="020B0502040204020203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b="1" dirty="0">
                <a:solidFill>
                  <a:srgbClr val="FF0000"/>
                </a:solidFill>
                <a:latin typeface="Bahnschrift Light SemiCondensed" panose="020B0502040204020203" pitchFamily="34" charset="0"/>
              </a:rPr>
              <a:t>GTV: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Maksimum rezeksiyona rağmen bazen TUR-BT sonrası tümör planlama CT sinde gözlenebilmektedir. Anlamlı derecede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rezidüel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tümör var ise özellikle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intravezikal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kısımda  TUR-BT gereklidir.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Pelvik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 MR GTV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yi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belirmede önemlidir.(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perivezikal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yağ doku , prostat uzanımı ,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seminal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vezikül ve mesane boynu ) </a:t>
            </a:r>
          </a:p>
          <a:p>
            <a:pPr algn="just"/>
            <a:endParaRPr lang="tr-TR" dirty="0">
              <a:solidFill>
                <a:schemeClr val="accent5"/>
              </a:solidFill>
              <a:latin typeface="Bahnschrift Light SemiCondensed" panose="020B0502040204020203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b="1" dirty="0">
                <a:solidFill>
                  <a:srgbClr val="7030A0"/>
                </a:solidFill>
                <a:latin typeface="Bahnschrift Light SemiCondensed" panose="020B0502040204020203" pitchFamily="34" charset="0"/>
              </a:rPr>
              <a:t>CTV1(CTV-</a:t>
            </a:r>
            <a:r>
              <a:rPr lang="tr-TR" b="1" dirty="0" err="1">
                <a:solidFill>
                  <a:srgbClr val="7030A0"/>
                </a:solidFill>
                <a:latin typeface="Bahnschrift Light SemiCondensed" panose="020B0502040204020203" pitchFamily="34" charset="0"/>
              </a:rPr>
              <a:t>Pelvis</a:t>
            </a:r>
            <a:r>
              <a:rPr lang="tr-TR" b="1" dirty="0">
                <a:solidFill>
                  <a:srgbClr val="7030A0"/>
                </a:solidFill>
                <a:latin typeface="Bahnschrift Light SemiCondensed" panose="020B0502040204020203" pitchFamily="34" charset="0"/>
              </a:rPr>
              <a:t>):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Tüm mesane ve olası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iliak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obturator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,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internal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ve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eksternal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iliyak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lenf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nodu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alanlarını kapsar. Mesane boynu ve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trigon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ilişkili tümörlerde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erkekde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prostat ve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prostatik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üretra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CTV1 e dahil edilirken , kadınlarda ise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anterior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vajinal duvar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invazyonu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var ise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pelvik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üretra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CTV1 e dahil edilmelidir.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dirty="0">
              <a:solidFill>
                <a:schemeClr val="accent5"/>
              </a:solidFill>
              <a:latin typeface="Bahnschrift Light SemiCondensed" panose="020B0502040204020203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b="1" dirty="0">
                <a:solidFill>
                  <a:srgbClr val="00B050"/>
                </a:solidFill>
                <a:latin typeface="Bahnschrift Light SemiCondensed" panose="020B0502040204020203" pitchFamily="34" charset="0"/>
              </a:rPr>
              <a:t>CTV2(CTV-</a:t>
            </a:r>
            <a:r>
              <a:rPr lang="tr-TR" b="1" dirty="0" err="1">
                <a:solidFill>
                  <a:srgbClr val="00B050"/>
                </a:solidFill>
                <a:latin typeface="Bahnschrift Light SemiCondensed" panose="020B0502040204020203" pitchFamily="34" charset="0"/>
              </a:rPr>
              <a:t>Boost</a:t>
            </a:r>
            <a:r>
              <a:rPr lang="tr-TR" b="1" dirty="0">
                <a:solidFill>
                  <a:srgbClr val="00B050"/>
                </a:solidFill>
                <a:latin typeface="Bahnschrift Light SemiCondensed" panose="020B0502040204020203" pitchFamily="34" charset="0"/>
              </a:rPr>
              <a:t>):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Tüm mesane ve görülebilen mesane dışı olan tümör alanlarını kapsamalıdır.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Mikroskopik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uzanım için 6-10 mm marj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verilmedilir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tr-TR" b="1" i="1" dirty="0">
                <a:latin typeface="Calibri" panose="020F0502020204030204" pitchFamily="34" charset="0"/>
                <a:cs typeface="Calibri" panose="020F0502020204030204" pitchFamily="34" charset="0"/>
              </a:rPr>
              <a:t>Erkeklerde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eğer prostat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boynu,trigone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veya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üretra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invazyonu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var ise veya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multifokal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lezyon /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karsinoma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in-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situ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durumlarında  prostat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boost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alanına dahil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edilmedilir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tr-TR" b="1" i="1" dirty="0">
                <a:latin typeface="Calibri" panose="020F0502020204030204" pitchFamily="34" charset="0"/>
                <a:cs typeface="Calibri" panose="020F0502020204030204" pitchFamily="34" charset="0"/>
              </a:rPr>
              <a:t>Kadınlarda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ise mesane boynu ve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anterior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vajinal duvar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invazyonu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var ise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proksimal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üretra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boost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alanına dahil edilmelidir. Klinik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vajen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invazyon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bulgusu yok ise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vajen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boost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alanına alınmamalıdır.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dirty="0">
              <a:solidFill>
                <a:schemeClr val="accent5"/>
              </a:solidFill>
              <a:latin typeface="Bahnschrift Light SemiCondensed" panose="020B0502040204020203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4 ana rezeksiyon bölgesine radyo-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opak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fiducial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yerleştirilmesi önemlidir. </a:t>
            </a:r>
          </a:p>
          <a:p>
            <a:r>
              <a:rPr lang="tr-TR" dirty="0">
                <a:solidFill>
                  <a:schemeClr val="accent5"/>
                </a:solidFill>
                <a:latin typeface="Bahnschrift Light SemiCondensed" panose="020B0502040204020203" pitchFamily="34" charset="0"/>
              </a:rPr>
              <a:t>              </a:t>
            </a:r>
          </a:p>
        </p:txBody>
      </p:sp>
    </p:spTree>
    <p:extLst>
      <p:ext uri="{BB962C8B-B14F-4D97-AF65-F5344CB8AC3E}">
        <p14:creationId xmlns:p14="http://schemas.microsoft.com/office/powerpoint/2010/main" val="4047756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id="{32655889-6A63-4F36-B353-B9133F1C7143}"/>
              </a:ext>
            </a:extLst>
          </p:cNvPr>
          <p:cNvSpPr txBox="1"/>
          <p:nvPr/>
        </p:nvSpPr>
        <p:spPr>
          <a:xfrm>
            <a:off x="1112520" y="1166842"/>
            <a:ext cx="99669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tr-TR" b="1" i="1" dirty="0">
                <a:solidFill>
                  <a:srgbClr val="002060"/>
                </a:solidFill>
              </a:rPr>
              <a:t>PTV: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Lenf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nodu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zincirinin çok hareketli olmaması nedeni ile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pozisyonel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belirsizlikler için genellikle CTV ye  5-7 mm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lik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bir marj verilmesi yeterlidir.  Mesane doluluğuna göre şekil, boyut ve mesane pozisyonu değişebileceğinden bu durumda iki türlü yaklaşım önerilebilir.</a:t>
            </a:r>
          </a:p>
          <a:p>
            <a:pPr lvl="1">
              <a:lnSpc>
                <a:spcPct val="200000"/>
              </a:lnSpc>
            </a:pP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Dolu ve boş mesane ile çekilen iki ayrı planlama CT si ile ITV oluşturmak</a:t>
            </a:r>
          </a:p>
          <a:p>
            <a:pPr marL="742950" lvl="1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Sadece boş mesane ile çekilen planlama CT sinde 5-15 mm marj vermek 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40751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id="{4242B1C4-A6CD-4734-9C59-AFFA4032A366}"/>
              </a:ext>
            </a:extLst>
          </p:cNvPr>
          <p:cNvSpPr txBox="1"/>
          <p:nvPr/>
        </p:nvSpPr>
        <p:spPr>
          <a:xfrm>
            <a:off x="1026160" y="934720"/>
            <a:ext cx="9814560" cy="4342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olidFill>
                  <a:schemeClr val="accent5"/>
                </a:solidFill>
              </a:rPr>
              <a:t>RİSK ALTINDAKİ ORGANLARIN ÇİZİMİ </a:t>
            </a:r>
          </a:p>
          <a:p>
            <a:endParaRPr lang="tr-TR" dirty="0">
              <a:solidFill>
                <a:schemeClr val="accent5"/>
              </a:solidFill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Rektum,sigmoid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ve anal kanal: rektumun dış kısmının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konturlaması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anorektal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bileşkeden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sagittal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planda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rektosigmoid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bileşkeye kadar  , sigmoid dış kısmının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rektosigmoid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bileşkeden kolayca görülebilen kısma kadar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çizilmedilir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. Anal kanal çizimi ise kişiye özel değişebilir.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İnce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barsaklar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: Diğer tüm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intestinal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yapılar 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peritoneal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kavite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olarak PTV1 in 2 cm üstüne kadar çizilir. Kontur, simülasyon CT de  görülen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anslardan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 ziyade, tedavi sırasında barsak ve kolik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ansların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yerleşebileceği periton boşluğunun tüm hacmini kapsamalıdır.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Femur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başları: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Femur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başından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torakanter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minörün alt ucuna kadar çizilmelidir.</a:t>
            </a:r>
          </a:p>
        </p:txBody>
      </p:sp>
    </p:spTree>
    <p:extLst>
      <p:ext uri="{BB962C8B-B14F-4D97-AF65-F5344CB8AC3E}">
        <p14:creationId xmlns:p14="http://schemas.microsoft.com/office/powerpoint/2010/main" val="30899301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id="{36F3087E-1FF0-48A5-A128-4441C6D4A632}"/>
              </a:ext>
            </a:extLst>
          </p:cNvPr>
          <p:cNvSpPr txBox="1"/>
          <p:nvPr/>
        </p:nvSpPr>
        <p:spPr>
          <a:xfrm>
            <a:off x="985520" y="1026160"/>
            <a:ext cx="10058400" cy="3338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olidFill>
                  <a:schemeClr val="accent5"/>
                </a:solidFill>
                <a:latin typeface="Bahnschrift Light SemiCondensed" panose="020B0502040204020203" pitchFamily="34" charset="0"/>
              </a:rPr>
              <a:t>RİSK ALTINDAKİ ORGANLARIN DOZ SINIRLAMALARI</a:t>
            </a:r>
          </a:p>
          <a:p>
            <a:endParaRPr lang="tr-TR" dirty="0">
              <a:solidFill>
                <a:schemeClr val="accent5"/>
              </a:solidFill>
              <a:latin typeface="Bahnschrift Light SemiCondensed" panose="020B0502040204020203" pitchFamily="34" charset="0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Femur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başları : V50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Gy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≤ %5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Rektum : V50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Gy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&lt; %50 ,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Dmax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≤ 60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Gy</a:t>
            </a: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İnce barsak : V30 &lt; 310 cc , V40&lt; 200 cc</a:t>
            </a:r>
          </a:p>
        </p:txBody>
      </p:sp>
    </p:spTree>
    <p:extLst>
      <p:ext uri="{BB962C8B-B14F-4D97-AF65-F5344CB8AC3E}">
        <p14:creationId xmlns:p14="http://schemas.microsoft.com/office/powerpoint/2010/main" val="27054461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id="{FB401921-24DD-4B40-86DF-53498D83EE7B}"/>
              </a:ext>
            </a:extLst>
          </p:cNvPr>
          <p:cNvSpPr txBox="1"/>
          <p:nvPr/>
        </p:nvSpPr>
        <p:spPr>
          <a:xfrm>
            <a:off x="955040" y="836303"/>
            <a:ext cx="10281920" cy="51853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>
                <a:solidFill>
                  <a:srgbClr val="FF0000"/>
                </a:solidFill>
              </a:rPr>
              <a:t>TAKİP</a:t>
            </a:r>
          </a:p>
          <a:p>
            <a:endParaRPr lang="tr-TR" sz="2400" dirty="0">
              <a:solidFill>
                <a:srgbClr val="FF0000"/>
              </a:solidFill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Tedavi sonrası yakın izlem  herhangi bir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rekürrensi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özellikle mesane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rekürensini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saptamada önemlidir.</a:t>
            </a:r>
          </a:p>
          <a:p>
            <a:pPr>
              <a:lnSpc>
                <a:spcPct val="200000"/>
              </a:lnSpc>
            </a:pP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Mesane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rekürrensi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olan hastalarda yakın takip erken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sistektomi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seçeneği sunmamızı sağlar .</a:t>
            </a:r>
          </a:p>
          <a:p>
            <a:pPr>
              <a:lnSpc>
                <a:spcPct val="200000"/>
              </a:lnSpc>
            </a:pP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Tetkik :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üriner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sitoloji ,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sistoskopi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ve PET-CT ( 3 ayda bir ) , sonra 5 yıla kadar 6 ayda bir .</a:t>
            </a:r>
          </a:p>
          <a:p>
            <a:pPr>
              <a:lnSpc>
                <a:spcPct val="200000"/>
              </a:lnSpc>
            </a:pP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Mesane potansiyel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rekürrenslerin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ve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sekonder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malignitelerin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 görüleceği yer olduğundan  endoskopik değerlendirmenin yaşam boyu yapılması önerilmektedir.</a:t>
            </a:r>
          </a:p>
        </p:txBody>
      </p:sp>
    </p:spTree>
    <p:extLst>
      <p:ext uri="{BB962C8B-B14F-4D97-AF65-F5344CB8AC3E}">
        <p14:creationId xmlns:p14="http://schemas.microsoft.com/office/powerpoint/2010/main" val="9529096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id="{3A110276-C782-4F20-A1C0-05ED6086C4D1}"/>
              </a:ext>
            </a:extLst>
          </p:cNvPr>
          <p:cNvSpPr txBox="1"/>
          <p:nvPr/>
        </p:nvSpPr>
        <p:spPr>
          <a:xfrm>
            <a:off x="2054860" y="3075057"/>
            <a:ext cx="8082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i="1" dirty="0"/>
              <a:t>DİNLEDİĞİNİZ İÇİN TEŞEKKÜR EDERİM.</a:t>
            </a:r>
          </a:p>
        </p:txBody>
      </p:sp>
    </p:spTree>
    <p:extLst>
      <p:ext uri="{BB962C8B-B14F-4D97-AF65-F5344CB8AC3E}">
        <p14:creationId xmlns:p14="http://schemas.microsoft.com/office/powerpoint/2010/main" val="3684459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id="{C9E42BC8-E16B-4CFE-8964-6238F03A7376}"/>
              </a:ext>
            </a:extLst>
          </p:cNvPr>
          <p:cNvSpPr txBox="1"/>
          <p:nvPr/>
        </p:nvSpPr>
        <p:spPr>
          <a:xfrm>
            <a:off x="711200" y="548640"/>
            <a:ext cx="106273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Cerrahinin uygun olmadığı bu tür hastalarda son yıllarda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trimodal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tedavi seçeneği önerilmiştir.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Trimodal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tedavi ( cerrahi + eş zamanlı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kemoradyoterapi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Literatürlerden elde edilen bilgilerin değerlendirilmesinde eş zamanlı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kemoradyoterapinin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%40-65  oranında mesane fonksiyonu korunarak 5 yıllık lokal kontrol sağladığı gösterilmiştir.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tr-TR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dirty="0"/>
              <a:t>Bu sonuçlar cerrahi sonuçlar ile kıyaslanabilir düzeydedir.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tr-TR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84CFE91C-9E9E-459F-B070-17CAE879C1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200" y="2763521"/>
            <a:ext cx="10048240" cy="363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776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id="{B76A8EF8-CB93-47B3-86C5-FECC82C6DB49}"/>
              </a:ext>
            </a:extLst>
          </p:cNvPr>
          <p:cNvSpPr txBox="1"/>
          <p:nvPr/>
        </p:nvSpPr>
        <p:spPr>
          <a:xfrm>
            <a:off x="589280" y="220429"/>
            <a:ext cx="10469880" cy="6417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>
                <a:solidFill>
                  <a:srgbClr val="FF0000"/>
                </a:solidFill>
              </a:rPr>
              <a:t>RADYOTERAPİ ENDİKASYONLARI</a:t>
            </a:r>
            <a:endParaRPr lang="tr-TR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tr-TR" dirty="0"/>
          </a:p>
          <a:p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Radyoterapi T2-4, N0-2, M0 tümörlerde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endikedir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tr-TR" dirty="0"/>
          </a:p>
          <a:p>
            <a:r>
              <a:rPr lang="tr-TR" dirty="0">
                <a:solidFill>
                  <a:schemeClr val="accent5"/>
                </a:solidFill>
                <a:latin typeface="Bahnschrift Light SemiCondensed" panose="020B0502040204020203" pitchFamily="34" charset="0"/>
              </a:rPr>
              <a:t>İNOPERABL VEYA CERRAHİYİ KABUL ETMEYEN HASTALAR</a:t>
            </a:r>
          </a:p>
          <a:p>
            <a:endParaRPr lang="tr-TR" dirty="0">
              <a:latin typeface="Bahnschrift Light SemiCondensed" panose="020B0502040204020203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Radyoterapi TUR-B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yi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takiben 4-8 hafta içinde başlamalıdır.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Mesane koruyucu yaklaşımda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eksizyon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önemli bir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prognostik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faktör olduğu için mümkün olduğu kadar tümör eksize edilmelidir.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Uygun zamanda eş zamanlı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kemoradyoterapi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uygulanmalıdır.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Radyoterapiye eş zamanlı kemoterapi eklenmesinin , tek başına radyoterapiye kıyasla lokal kontrol ve DSS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yi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arttırdığı iyi bilinmektedir.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Eş zamanlı kemoterapi rejimi olarak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sisplatin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veya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mitomisin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-C/5-FU kombinasyonu  kullanılmıştır.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Lokal kontrol ve genel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sağkalımı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artırmak için yüksek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radyosensitizan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aktivite gösteren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gemsitabin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gibi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sitostatik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ilaçlar 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heniz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klinik çalışmalarda değerlendirilmektedir</a:t>
            </a:r>
            <a:r>
              <a:rPr lang="tr-TR" dirty="0"/>
              <a:t>. </a:t>
            </a:r>
          </a:p>
          <a:p>
            <a:endParaRPr lang="tr-TR" dirty="0">
              <a:latin typeface="Bahnschrift Light SemiCondensed" panose="020B0502040204020203" pitchFamily="34" charset="0"/>
            </a:endParaRPr>
          </a:p>
          <a:p>
            <a:endParaRPr lang="tr-TR" dirty="0">
              <a:latin typeface="Bahnschrift Light SemiCondensed" panose="020B0502040204020203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42095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id="{3DE4C32C-074B-4B16-9A36-734360573D6F}"/>
              </a:ext>
            </a:extLst>
          </p:cNvPr>
          <p:cNvSpPr txBox="1"/>
          <p:nvPr/>
        </p:nvSpPr>
        <p:spPr>
          <a:xfrm>
            <a:off x="619761" y="1005840"/>
            <a:ext cx="10129520" cy="5000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olidFill>
                  <a:schemeClr val="accent5"/>
                </a:solidFill>
                <a:latin typeface="Bahnschrift Light SemiCondensed" panose="020B0502040204020203" pitchFamily="34" charset="0"/>
              </a:rPr>
              <a:t>SEÇİLMİŞ VE OPERABL HASTALAR</a:t>
            </a:r>
          </a:p>
          <a:p>
            <a:endParaRPr lang="tr-TR" dirty="0">
              <a:latin typeface="Bahnschrift Light SemiCondensed" panose="020B0502040204020203" pitchFamily="34" charset="0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Bazı hastalarda  cerrahi ana tedavi şekli olsa da mesane koruyucu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trimodal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tedavi yöntemleri kullanılabilmektedir.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Bu hastalar ; sınırlı Ct2 ve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unifokal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tümör (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hidronefroz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- ,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karsinoma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situ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- ,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makroskopik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tam rezeksiyon ) </a:t>
            </a:r>
          </a:p>
          <a:p>
            <a:pPr>
              <a:lnSpc>
                <a:spcPct val="200000"/>
              </a:lnSpc>
            </a:pP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Bu hastalarda erken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rekürrensi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tespit etmek için düzenli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sistoskopik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muayene önemlidir ve hastalar bu konuda iyi bir şekilde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bilgilendidirilmelidir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26107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id="{2027EFBB-2AEE-4A37-B558-8651C3E64491}"/>
              </a:ext>
            </a:extLst>
          </p:cNvPr>
          <p:cNvSpPr txBox="1"/>
          <p:nvPr/>
        </p:nvSpPr>
        <p:spPr>
          <a:xfrm>
            <a:off x="995681" y="904240"/>
            <a:ext cx="415543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Radyoterapi  kas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invazyonu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olmayan (T1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high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grade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,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Tis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) tümörlerde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endike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değildir.</a:t>
            </a:r>
          </a:p>
          <a:p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Radikal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sistektomi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sonrası post-op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adjuvan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radyoterapinin rolü henüz net değildir.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Ancak klinik araştırmalar dahilinde uygulanması önerilmiştir.(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Getug-Afu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30 Faz II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Randomize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çalışma 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Radyoterapi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adjuvan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planda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pelvik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rekürrens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durumunda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endikedir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Pelvik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rekürrens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(operasyon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loju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veya lenf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nodu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) %11 vakada gözlenebilmektedir.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A4733E58-8E71-458B-8988-9838A7088F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7041" y="665576"/>
            <a:ext cx="6441439" cy="5316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348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id="{AA582DED-8E07-4593-9714-B19E7C033145}"/>
              </a:ext>
            </a:extLst>
          </p:cNvPr>
          <p:cNvSpPr txBox="1"/>
          <p:nvPr/>
        </p:nvSpPr>
        <p:spPr>
          <a:xfrm>
            <a:off x="487680" y="1788160"/>
            <a:ext cx="111556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Radyoterapi 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semptomatik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vakalarda veya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hemostaz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amacı ile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küratif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amaç gözlenmeksizin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metastatik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veya lokal ileri vakalarda uygulanabilir.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40564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id="{150C9188-1E0B-461A-81EE-4B493B81E0D4}"/>
              </a:ext>
            </a:extLst>
          </p:cNvPr>
          <p:cNvSpPr txBox="1"/>
          <p:nvPr/>
        </p:nvSpPr>
        <p:spPr>
          <a:xfrm>
            <a:off x="725876" y="640080"/>
            <a:ext cx="10810973" cy="55399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solidFill>
                  <a:srgbClr val="FF0000"/>
                </a:solidFill>
              </a:rPr>
              <a:t>HEDEF VOLÜM,DOZ VE FRAKSİYONASYON</a:t>
            </a:r>
          </a:p>
          <a:p>
            <a:endParaRPr lang="tr-TR" sz="2400" dirty="0">
              <a:solidFill>
                <a:srgbClr val="FF0000"/>
              </a:solidFill>
            </a:endParaRPr>
          </a:p>
          <a:p>
            <a:r>
              <a:rPr lang="tr-TR" dirty="0">
                <a:solidFill>
                  <a:schemeClr val="accent5"/>
                </a:solidFill>
                <a:latin typeface="Bahnschrift Light SemiCondensed" panose="020B0502040204020203" pitchFamily="34" charset="0"/>
              </a:rPr>
              <a:t>(KEMO)RADYOTERAPİ</a:t>
            </a:r>
          </a:p>
          <a:p>
            <a:endParaRPr lang="tr-TR" dirty="0">
              <a:latin typeface="Bahnschrift Light SemiCondensed" panose="020B0502040204020203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Mesane dozu 60-65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Gy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/1,8-2Gy/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fr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Klinik N0 hastalarda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bilateral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eksternal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ve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internal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iliak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lenf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noduna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40-45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Gy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verilmesi tartışmalı bir konudur.</a:t>
            </a:r>
          </a:p>
          <a:p>
            <a:pPr algn="just"/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    Radyasyon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onkoloğunun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kararına bağlıdır. Klinik T evresi , yaş ve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komorbiditeler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göz önünde bulundurulmalıdır.</a:t>
            </a:r>
          </a:p>
          <a:p>
            <a:pPr algn="just"/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Mesane koruyucu yaklaşımda radyoterapi sırasında veya bittikten hemen sonra ( 40-45Gy/60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Gy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sistoskopik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just"/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     değerlendirme önerilir.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Rezidüel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tümör varlığında kanser radyoterapiye yanıtsız kabul edilir ve hasta da kabul </a:t>
            </a:r>
            <a:b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     ederse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salvaj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cerrahi önerilir.</a:t>
            </a:r>
          </a:p>
          <a:p>
            <a:pPr algn="just"/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Bu strateji(45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Gy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de değerlendirme )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non-responder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vakaların  erken tespit edilmesi ve hızlıca cerrahi seçeneği </a:t>
            </a:r>
          </a:p>
          <a:p>
            <a:pPr algn="just"/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     sunabilir fakat ; radyoterapiye yavaş yanıt veren hatta tam yanıt veren vakaların elenmesi açısından bir</a:t>
            </a:r>
          </a:p>
          <a:p>
            <a:pPr algn="just"/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     dezavantaj oluşturabilir.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tr-TR" dirty="0"/>
          </a:p>
          <a:p>
            <a:endParaRPr lang="tr-TR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tr-TR" dirty="0">
              <a:latin typeface="Bahnschrift Ligh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340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id="{81BA6434-73CE-4FCB-9AF3-C34DD633AAF1}"/>
              </a:ext>
            </a:extLst>
          </p:cNvPr>
          <p:cNvSpPr txBox="1"/>
          <p:nvPr/>
        </p:nvSpPr>
        <p:spPr>
          <a:xfrm>
            <a:off x="1117600" y="959093"/>
            <a:ext cx="9956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65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Gy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de değerlendirme ise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salvaj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cerrahiyi geciktirebilir.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Bu durum daha yüksek doz radyoterapiden sonra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enterosistoplastiyi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zorlaştırabilir.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Şu anda yapılmış mevcut çalışmalar 65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Gy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sistoskopik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değerlendirmeyi önerse de bu konu hakkında yapılmış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randomize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bir çalışma bulunmamaktadır.</a:t>
            </a:r>
          </a:p>
          <a:p>
            <a:pPr>
              <a:lnSpc>
                <a:spcPct val="150000"/>
              </a:lnSpc>
            </a:pP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Bir İtalyan sistematik derleme iki strateji arasında sağ kalım açısından farklılık olmadığını savunmuştur.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Eğer hasta cerrahiyi reddediyor ise yanıt amaçlı erken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sistoskopik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değerlendirmeye gerek yoktur.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923301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bun">
  <a:themeElements>
    <a:clrScheme name="Sabu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bu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bu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Sabun</Template>
  <TotalTime>2405</TotalTime>
  <Words>2246</Words>
  <Application>Microsoft Office PowerPoint</Application>
  <PresentationFormat>Geniş ekran</PresentationFormat>
  <Paragraphs>234</Paragraphs>
  <Slides>29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29</vt:i4>
      </vt:variant>
    </vt:vector>
  </HeadingPairs>
  <TitlesOfParts>
    <vt:vector size="36" baseType="lpstr">
      <vt:lpstr>Arial</vt:lpstr>
      <vt:lpstr>Bahnschrift Light SemiCondensed</vt:lpstr>
      <vt:lpstr>Calibri</vt:lpstr>
      <vt:lpstr>Century Gothic</vt:lpstr>
      <vt:lpstr>Garamond</vt:lpstr>
      <vt:lpstr>Wingdings</vt:lpstr>
      <vt:lpstr>Sabun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emre</dc:creator>
  <cp:lastModifiedBy>emre</cp:lastModifiedBy>
  <cp:revision>9</cp:revision>
  <dcterms:created xsi:type="dcterms:W3CDTF">2022-03-16T21:08:43Z</dcterms:created>
  <dcterms:modified xsi:type="dcterms:W3CDTF">2022-03-21T20:46:39Z</dcterms:modified>
</cp:coreProperties>
</file>