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1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01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136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387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29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675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55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238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293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8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590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736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303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70FA8F1-349E-4173-A05A-670B972C06C0}" type="datetimeFigureOut">
              <a:rPr lang="tr-TR" smtClean="0"/>
              <a:t>25.08.2022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1123931-DD78-47AE-BE92-081F521EC054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49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 smtClean="0"/>
              <a:t>VULVa</a:t>
            </a:r>
            <a:r>
              <a:rPr lang="tr-TR" dirty="0" smtClean="0"/>
              <a:t> ve  </a:t>
            </a:r>
            <a:r>
              <a:rPr lang="tr-TR" dirty="0" err="1" smtClean="0"/>
              <a:t>Vajen</a:t>
            </a:r>
            <a:r>
              <a:rPr lang="tr-TR" dirty="0" smtClean="0"/>
              <a:t> </a:t>
            </a:r>
            <a:r>
              <a:rPr lang="tr-TR" dirty="0" err="1" smtClean="0"/>
              <a:t>kanseRİ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747448" y="3917845"/>
            <a:ext cx="10993546" cy="774228"/>
          </a:xfrm>
        </p:spPr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DR.BERKE BARUT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673" y="3103418"/>
            <a:ext cx="2883320" cy="320501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81" y="3048000"/>
            <a:ext cx="4950691" cy="328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prstClr val="white"/>
                </a:solidFill>
              </a:rPr>
              <a:t>VULVAR KARSİNOMLARDA YAYILIM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3" y="2475345"/>
            <a:ext cx="5570226" cy="3383454"/>
          </a:xfrm>
        </p:spPr>
        <p:txBody>
          <a:bodyPr/>
          <a:lstStyle/>
          <a:p>
            <a:r>
              <a:rPr lang="tr-TR" dirty="0"/>
              <a:t>Vulvanın lenfatikleri, </a:t>
            </a:r>
            <a:r>
              <a:rPr lang="tr-TR" dirty="0" err="1"/>
              <a:t>himenal</a:t>
            </a:r>
            <a:r>
              <a:rPr lang="tr-TR" dirty="0"/>
              <a:t> </a:t>
            </a:r>
            <a:r>
              <a:rPr lang="tr-TR" dirty="0" err="1"/>
              <a:t>membranın</a:t>
            </a:r>
            <a:r>
              <a:rPr lang="tr-TR" dirty="0"/>
              <a:t> altında tüm </a:t>
            </a:r>
            <a:r>
              <a:rPr lang="tr-TR" dirty="0" err="1"/>
              <a:t>labia</a:t>
            </a:r>
            <a:r>
              <a:rPr lang="tr-TR" dirty="0"/>
              <a:t> </a:t>
            </a:r>
            <a:r>
              <a:rPr lang="tr-TR" dirty="0" err="1"/>
              <a:t>minora</a:t>
            </a:r>
            <a:r>
              <a:rPr lang="tr-TR" dirty="0"/>
              <a:t>, </a:t>
            </a:r>
            <a:r>
              <a:rPr lang="tr-TR" dirty="0" err="1"/>
              <a:t>fourchette</a:t>
            </a:r>
            <a:r>
              <a:rPr lang="tr-TR" dirty="0"/>
              <a:t>, </a:t>
            </a:r>
            <a:r>
              <a:rPr lang="tr-TR" dirty="0" smtClean="0"/>
              <a:t>ve </a:t>
            </a:r>
            <a:r>
              <a:rPr lang="tr-TR" dirty="0" err="1"/>
              <a:t>distal</a:t>
            </a:r>
            <a:r>
              <a:rPr lang="tr-TR" dirty="0"/>
              <a:t> vajinayı kapsayan bir ağdan oluşur.  Lenfatikler önde birleşerek, klitorisin </a:t>
            </a:r>
            <a:r>
              <a:rPr lang="tr-TR" dirty="0" err="1"/>
              <a:t>lateralinde</a:t>
            </a:r>
            <a:r>
              <a:rPr lang="tr-TR" dirty="0"/>
              <a:t> </a:t>
            </a:r>
            <a:r>
              <a:rPr lang="tr-TR" dirty="0" err="1"/>
              <a:t>mons</a:t>
            </a:r>
            <a:r>
              <a:rPr lang="tr-TR" dirty="0"/>
              <a:t> </a:t>
            </a:r>
            <a:r>
              <a:rPr lang="tr-TR" dirty="0" err="1"/>
              <a:t>veneris'e</a:t>
            </a:r>
            <a:r>
              <a:rPr lang="tr-TR" dirty="0"/>
              <a:t> uzanan daha büyük gövdeler oluşturarak, önden </a:t>
            </a:r>
            <a:r>
              <a:rPr lang="tr-TR" dirty="0" err="1"/>
              <a:t>perineal</a:t>
            </a:r>
            <a:r>
              <a:rPr lang="tr-TR" dirty="0"/>
              <a:t> gövdeden paralel bir şekilde uzanan </a:t>
            </a:r>
            <a:r>
              <a:rPr lang="tr-TR" dirty="0" err="1"/>
              <a:t>labia</a:t>
            </a:r>
            <a:r>
              <a:rPr lang="tr-TR" dirty="0"/>
              <a:t> </a:t>
            </a:r>
            <a:r>
              <a:rPr lang="tr-TR" dirty="0" err="1"/>
              <a:t>majoranın</a:t>
            </a:r>
            <a:r>
              <a:rPr lang="tr-TR" dirty="0"/>
              <a:t> lenfatiklerinden kollar elde eder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Mons</a:t>
            </a:r>
            <a:r>
              <a:rPr lang="tr-TR" dirty="0" smtClean="0"/>
              <a:t> </a:t>
            </a:r>
            <a:r>
              <a:rPr lang="tr-TR" dirty="0" err="1" smtClean="0"/>
              <a:t>veneristenden</a:t>
            </a:r>
            <a:r>
              <a:rPr lang="tr-TR" dirty="0" smtClean="0"/>
              <a:t> lenfatik akım genelde </a:t>
            </a:r>
            <a:r>
              <a:rPr lang="tr-TR" dirty="0" err="1" smtClean="0"/>
              <a:t>inguinal</a:t>
            </a:r>
            <a:r>
              <a:rPr lang="tr-TR" dirty="0" smtClean="0"/>
              <a:t> lenf </a:t>
            </a:r>
            <a:r>
              <a:rPr lang="tr-TR" dirty="0" err="1" smtClean="0"/>
              <a:t>nodlarına</a:t>
            </a:r>
            <a:r>
              <a:rPr lang="tr-TR" dirty="0" smtClean="0"/>
              <a:t> doğru olmaktadır.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551" y="2118638"/>
            <a:ext cx="4206605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6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prstClr val="white"/>
                </a:solidFill>
              </a:rPr>
              <a:t>VULVAR KARSİNOMLARDA YAYILIM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Vulvar</a:t>
            </a:r>
            <a:r>
              <a:rPr lang="tr-TR" dirty="0"/>
              <a:t> lenfatikler vulvadan geçer </a:t>
            </a:r>
            <a:r>
              <a:rPr lang="tr-TR" dirty="0" err="1" smtClean="0"/>
              <a:t>velabiokrural</a:t>
            </a:r>
            <a:r>
              <a:rPr lang="tr-TR" dirty="0" smtClean="0"/>
              <a:t> kıvrımı çaprazlar</a:t>
            </a:r>
          </a:p>
          <a:p>
            <a:r>
              <a:rPr lang="tr-TR" dirty="0" err="1" smtClean="0"/>
              <a:t>Perineal</a:t>
            </a:r>
            <a:r>
              <a:rPr lang="tr-TR" dirty="0" smtClean="0"/>
              <a:t> </a:t>
            </a:r>
            <a:r>
              <a:rPr lang="tr-TR" dirty="0"/>
              <a:t>lenfatikler, üst </a:t>
            </a:r>
            <a:r>
              <a:rPr lang="tr-TR" dirty="0" err="1"/>
              <a:t>medial</a:t>
            </a:r>
            <a:r>
              <a:rPr lang="tr-TR" dirty="0"/>
              <a:t> uyluğun yüzeysel dokuları boyunca </a:t>
            </a:r>
            <a:r>
              <a:rPr lang="tr-TR" dirty="0" err="1"/>
              <a:t>labiokrural</a:t>
            </a:r>
            <a:r>
              <a:rPr lang="tr-TR" dirty="0"/>
              <a:t> kıvrımın </a:t>
            </a:r>
            <a:r>
              <a:rPr lang="tr-TR" dirty="0" err="1"/>
              <a:t>lateralinde</a:t>
            </a:r>
            <a:r>
              <a:rPr lang="tr-TR" dirty="0"/>
              <a:t> seyreder</a:t>
            </a:r>
            <a:r>
              <a:rPr lang="tr-TR" dirty="0" smtClean="0"/>
              <a:t>.</a:t>
            </a:r>
          </a:p>
          <a:p>
            <a:r>
              <a:rPr lang="tr-TR" dirty="0" smtClean="0"/>
              <a:t>Perine </a:t>
            </a:r>
            <a:r>
              <a:rPr lang="tr-TR" dirty="0"/>
              <a:t>derisine kadar uzanan ilerlemiş </a:t>
            </a:r>
            <a:r>
              <a:rPr lang="tr-TR" dirty="0" err="1"/>
              <a:t>vulvar</a:t>
            </a:r>
            <a:r>
              <a:rPr lang="tr-TR" dirty="0"/>
              <a:t> kanserli hastaların radyasyon tedavisinde bu </a:t>
            </a:r>
            <a:r>
              <a:rPr lang="tr-TR" dirty="0" err="1"/>
              <a:t>lateral</a:t>
            </a:r>
            <a:r>
              <a:rPr lang="tr-TR" dirty="0"/>
              <a:t> kanallar dikkate alınmalıdır</a:t>
            </a:r>
            <a:r>
              <a:rPr lang="tr-TR" dirty="0" smtClean="0"/>
              <a:t>.</a:t>
            </a:r>
          </a:p>
          <a:p>
            <a:r>
              <a:rPr lang="tr-TR" dirty="0" err="1"/>
              <a:t>Primer</a:t>
            </a:r>
            <a:r>
              <a:rPr lang="tr-TR" dirty="0"/>
              <a:t> lenfatik drenaj genellikle yüzeysel </a:t>
            </a:r>
            <a:r>
              <a:rPr lang="tr-TR" dirty="0" err="1" smtClean="0"/>
              <a:t>inguinal</a:t>
            </a:r>
            <a:r>
              <a:rPr lang="tr-TR" dirty="0" smtClean="0"/>
              <a:t> </a:t>
            </a:r>
            <a:r>
              <a:rPr lang="tr-TR" dirty="0"/>
              <a:t>düğümlerine </a:t>
            </a:r>
            <a:r>
              <a:rPr lang="tr-TR" dirty="0" smtClean="0"/>
              <a:t>yapılır.</a:t>
            </a:r>
          </a:p>
          <a:p>
            <a:r>
              <a:rPr lang="tr-TR" dirty="0" err="1"/>
              <a:t>C</a:t>
            </a:r>
            <a:r>
              <a:rPr lang="tr-TR" dirty="0" err="1" smtClean="0"/>
              <a:t>ribriform</a:t>
            </a:r>
            <a:r>
              <a:rPr lang="tr-TR" dirty="0" smtClean="0"/>
              <a:t> </a:t>
            </a:r>
            <a:r>
              <a:rPr lang="tr-TR" dirty="0" err="1"/>
              <a:t>fasya</a:t>
            </a:r>
            <a:r>
              <a:rPr lang="tr-TR" dirty="0"/>
              <a:t> yoluyla </a:t>
            </a:r>
            <a:r>
              <a:rPr lang="tr-TR" dirty="0" err="1"/>
              <a:t>femoral</a:t>
            </a:r>
            <a:r>
              <a:rPr lang="tr-TR" dirty="0"/>
              <a:t> düğümlere ikincil lenfatik </a:t>
            </a:r>
            <a:r>
              <a:rPr lang="tr-TR" dirty="0" smtClean="0"/>
              <a:t>drenaj da mevcut iken </a:t>
            </a:r>
            <a:r>
              <a:rPr lang="tr-TR" dirty="0"/>
              <a:t>ardından </a:t>
            </a:r>
            <a:r>
              <a:rPr lang="tr-TR" dirty="0" err="1"/>
              <a:t>inguinal</a:t>
            </a:r>
            <a:r>
              <a:rPr lang="tr-TR" dirty="0"/>
              <a:t> </a:t>
            </a:r>
            <a:r>
              <a:rPr lang="tr-TR" dirty="0" err="1"/>
              <a:t>ligamanların</a:t>
            </a:r>
            <a:r>
              <a:rPr lang="tr-TR" dirty="0"/>
              <a:t> altında dış </a:t>
            </a:r>
            <a:r>
              <a:rPr lang="tr-TR" dirty="0" err="1"/>
              <a:t>iliak</a:t>
            </a:r>
            <a:r>
              <a:rPr lang="tr-TR" dirty="0"/>
              <a:t> düğümlere üçüncül </a:t>
            </a:r>
            <a:r>
              <a:rPr lang="tr-TR" dirty="0" smtClean="0"/>
              <a:t>akış mevcuttur.</a:t>
            </a:r>
          </a:p>
          <a:p>
            <a:r>
              <a:rPr lang="tr-TR" dirty="0" smtClean="0"/>
              <a:t>Bununla </a:t>
            </a:r>
            <a:r>
              <a:rPr lang="tr-TR" dirty="0"/>
              <a:t>birlikte, özellikle klitoris ve </a:t>
            </a:r>
            <a:r>
              <a:rPr lang="tr-TR" dirty="0" err="1"/>
              <a:t>Bartholin</a:t>
            </a:r>
            <a:r>
              <a:rPr lang="tr-TR" dirty="0"/>
              <a:t> bezinin </a:t>
            </a:r>
            <a:r>
              <a:rPr lang="tr-TR" dirty="0" err="1"/>
              <a:t>karsinomlarından</a:t>
            </a:r>
            <a:r>
              <a:rPr lang="tr-TR" dirty="0"/>
              <a:t>, </a:t>
            </a:r>
            <a:r>
              <a:rPr lang="tr-TR" dirty="0" err="1"/>
              <a:t>yüzeyel</a:t>
            </a:r>
            <a:r>
              <a:rPr lang="tr-TR" dirty="0"/>
              <a:t> </a:t>
            </a:r>
            <a:r>
              <a:rPr lang="tr-TR" dirty="0" err="1"/>
              <a:t>inguinal</a:t>
            </a:r>
            <a:r>
              <a:rPr lang="tr-TR" dirty="0"/>
              <a:t> lenf düğümlerini tutmadan </a:t>
            </a:r>
            <a:r>
              <a:rPr lang="tr-TR" dirty="0" err="1"/>
              <a:t>femoral</a:t>
            </a:r>
            <a:r>
              <a:rPr lang="tr-TR" dirty="0"/>
              <a:t> lenf düğümlerine </a:t>
            </a:r>
            <a:r>
              <a:rPr lang="tr-TR" dirty="0" smtClean="0"/>
              <a:t>metastazlar olabilmektedir.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239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VULVAR KARSİNOMLARDA YAYILIM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456873"/>
            <a:ext cx="5450153" cy="3401926"/>
          </a:xfrm>
        </p:spPr>
        <p:txBody>
          <a:bodyPr/>
          <a:lstStyle/>
          <a:p>
            <a:r>
              <a:rPr lang="tr-TR" dirty="0" err="1"/>
              <a:t>Sentinel</a:t>
            </a:r>
            <a:r>
              <a:rPr lang="tr-TR" dirty="0"/>
              <a:t> düğüm çalışmaları, vakaların %15 kadarında derin düğümlere birincil lenfatik akışı göstermiştir ve bir </a:t>
            </a:r>
            <a:r>
              <a:rPr lang="tr-TR" dirty="0" err="1"/>
              <a:t>JinekolojikOnkoloji</a:t>
            </a:r>
            <a:r>
              <a:rPr lang="tr-TR" dirty="0"/>
              <a:t> Grubu (GOG) çalışmasında ayrıca, daha önce negatif </a:t>
            </a:r>
            <a:r>
              <a:rPr lang="tr-TR" dirty="0" err="1"/>
              <a:t>yüzeyel</a:t>
            </a:r>
            <a:r>
              <a:rPr lang="tr-TR" dirty="0"/>
              <a:t> </a:t>
            </a:r>
            <a:r>
              <a:rPr lang="tr-TR" dirty="0" err="1"/>
              <a:t>inguinal</a:t>
            </a:r>
            <a:r>
              <a:rPr lang="tr-TR" dirty="0"/>
              <a:t> </a:t>
            </a:r>
            <a:r>
              <a:rPr lang="tr-TR" dirty="0" err="1"/>
              <a:t>lenfadenektomiye</a:t>
            </a:r>
            <a:r>
              <a:rPr lang="tr-TR" dirty="0"/>
              <a:t> rağmen, </a:t>
            </a:r>
            <a:r>
              <a:rPr lang="tr-TR" dirty="0" err="1"/>
              <a:t>kribriform</a:t>
            </a:r>
            <a:r>
              <a:rPr lang="tr-TR" dirty="0"/>
              <a:t> </a:t>
            </a:r>
            <a:r>
              <a:rPr lang="tr-TR" dirty="0" err="1"/>
              <a:t>fasyanın</a:t>
            </a:r>
            <a:r>
              <a:rPr lang="tr-TR" dirty="0"/>
              <a:t> derinlerindeki lenf düğümlerinin varsayılan tutulumuna </a:t>
            </a:r>
            <a:r>
              <a:rPr lang="tr-TR" dirty="0" err="1"/>
              <a:t>sekonder</a:t>
            </a:r>
            <a:r>
              <a:rPr lang="tr-TR" dirty="0"/>
              <a:t> olarak beklenmedik şekilde yüksek bir </a:t>
            </a:r>
            <a:r>
              <a:rPr lang="tr-TR" dirty="0" err="1"/>
              <a:t>ipsilateral</a:t>
            </a:r>
            <a:r>
              <a:rPr lang="tr-TR" dirty="0"/>
              <a:t> </a:t>
            </a:r>
            <a:r>
              <a:rPr lang="tr-TR" dirty="0" err="1" smtClean="0"/>
              <a:t>inguinal</a:t>
            </a:r>
            <a:r>
              <a:rPr lang="tr-TR" dirty="0" smtClean="0"/>
              <a:t> </a:t>
            </a:r>
            <a:r>
              <a:rPr lang="tr-TR" dirty="0" err="1"/>
              <a:t>nüksü</a:t>
            </a:r>
            <a:r>
              <a:rPr lang="tr-TR" dirty="0"/>
              <a:t> </a:t>
            </a:r>
            <a:r>
              <a:rPr lang="tr-TR" dirty="0" err="1"/>
              <a:t>insidansı</a:t>
            </a:r>
            <a:r>
              <a:rPr lang="tr-TR" dirty="0"/>
              <a:t> bulmuştur</a:t>
            </a:r>
            <a:r>
              <a:rPr lang="tr-TR" dirty="0" smtClean="0"/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145" y="2570510"/>
            <a:ext cx="3288289" cy="328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VULVAR KARSİNOMLARDA YAYILIM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303" y="2002053"/>
            <a:ext cx="9409394" cy="42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VULVAR KARSİNOMDA PROGNOZ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Çok değişkenli analizde, </a:t>
            </a:r>
            <a:r>
              <a:rPr lang="tr-TR" dirty="0">
                <a:solidFill>
                  <a:srgbClr val="FF0000"/>
                </a:solidFill>
              </a:rPr>
              <a:t>lenf </a:t>
            </a:r>
            <a:r>
              <a:rPr lang="tr-TR" dirty="0" err="1">
                <a:solidFill>
                  <a:srgbClr val="FF0000"/>
                </a:solidFill>
              </a:rPr>
              <a:t>nodu</a:t>
            </a:r>
            <a:r>
              <a:rPr lang="tr-TR" dirty="0">
                <a:solidFill>
                  <a:srgbClr val="FF0000"/>
                </a:solidFill>
              </a:rPr>
              <a:t> tutulumunun varlığı veya yokluğu</a:t>
            </a:r>
            <a:r>
              <a:rPr lang="tr-TR" dirty="0"/>
              <a:t>, </a:t>
            </a:r>
            <a:r>
              <a:rPr lang="tr-TR" dirty="0" err="1"/>
              <a:t>lokorejyonel</a:t>
            </a:r>
            <a:r>
              <a:rPr lang="tr-TR" dirty="0"/>
              <a:t> </a:t>
            </a:r>
            <a:r>
              <a:rPr lang="tr-TR" dirty="0" err="1"/>
              <a:t>vulvar</a:t>
            </a:r>
            <a:r>
              <a:rPr lang="tr-TR" dirty="0"/>
              <a:t> kanseri için tedavi sonuçlarında </a:t>
            </a:r>
            <a:r>
              <a:rPr lang="tr-TR" dirty="0">
                <a:solidFill>
                  <a:schemeClr val="accent5"/>
                </a:solidFill>
              </a:rPr>
              <a:t>en önemli </a:t>
            </a:r>
            <a:r>
              <a:rPr lang="tr-TR" dirty="0" err="1">
                <a:solidFill>
                  <a:schemeClr val="accent5"/>
                </a:solidFill>
              </a:rPr>
              <a:t>prognostik</a:t>
            </a:r>
            <a:r>
              <a:rPr lang="tr-TR" dirty="0">
                <a:solidFill>
                  <a:schemeClr val="accent5"/>
                </a:solidFill>
              </a:rPr>
              <a:t> faktör</a:t>
            </a:r>
            <a:r>
              <a:rPr lang="tr-TR" dirty="0"/>
              <a:t> olmaya devam etmektedir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/>
              <a:t>Negatif lenf </a:t>
            </a:r>
            <a:r>
              <a:rPr lang="tr-TR" dirty="0" err="1"/>
              <a:t>nodu</a:t>
            </a:r>
            <a:r>
              <a:rPr lang="tr-TR" dirty="0"/>
              <a:t> olanlar için, 9 geniş literatür serisinden ortalama 5 yıllık </a:t>
            </a:r>
            <a:r>
              <a:rPr lang="tr-TR" dirty="0" err="1"/>
              <a:t>sağkalım</a:t>
            </a:r>
            <a:r>
              <a:rPr lang="tr-TR" dirty="0"/>
              <a:t> %91'dir </a:t>
            </a:r>
            <a:r>
              <a:rPr lang="tr-TR" dirty="0" smtClean="0"/>
              <a:t>(%</a:t>
            </a:r>
            <a:r>
              <a:rPr lang="tr-TR" dirty="0"/>
              <a:t>83-100</a:t>
            </a:r>
            <a:r>
              <a:rPr lang="tr-TR" dirty="0" smtClean="0"/>
              <a:t>).</a:t>
            </a:r>
          </a:p>
          <a:p>
            <a:r>
              <a:rPr lang="tr-TR" dirty="0" smtClean="0"/>
              <a:t>Lenf </a:t>
            </a:r>
            <a:r>
              <a:rPr lang="tr-TR" dirty="0" err="1" smtClean="0"/>
              <a:t>nodu</a:t>
            </a:r>
            <a:r>
              <a:rPr lang="tr-TR" dirty="0" smtClean="0"/>
              <a:t> pozitifliğinden dolayı tedavi edilmiş olgularda bu oran 5 yıl için %52 </a:t>
            </a:r>
            <a:r>
              <a:rPr lang="tr-TR" dirty="0" err="1" smtClean="0"/>
              <a:t>dir</a:t>
            </a:r>
            <a:r>
              <a:rPr lang="tr-TR" dirty="0" smtClean="0"/>
              <a:t>.(%38-61)</a:t>
            </a:r>
          </a:p>
          <a:p>
            <a:r>
              <a:rPr lang="tr-TR" dirty="0"/>
              <a:t>Lenfatik tutulumun kapsamı </a:t>
            </a:r>
            <a:r>
              <a:rPr lang="tr-TR" dirty="0" err="1"/>
              <a:t>prognostiktir</a:t>
            </a:r>
            <a:r>
              <a:rPr lang="tr-TR" dirty="0"/>
              <a:t> ve </a:t>
            </a:r>
            <a:r>
              <a:rPr lang="tr-TR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nodal</a:t>
            </a:r>
            <a:r>
              <a:rPr lang="tr-TR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yayılımın </a:t>
            </a:r>
            <a:r>
              <a:rPr lang="tr-TR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lateralitesini</a:t>
            </a:r>
            <a:r>
              <a:rPr lang="tr-TR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tr-TR" dirty="0"/>
              <a:t>(tek taraflı veya iki taraflı), </a:t>
            </a:r>
            <a:r>
              <a:rPr lang="tr-TR" dirty="0">
                <a:solidFill>
                  <a:srgbClr val="FFC000"/>
                </a:solidFill>
              </a:rPr>
              <a:t>ilgili düğümlerdeki tümör hacmini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ekstrakapsüler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penetrasyonu</a:t>
            </a:r>
            <a:r>
              <a:rPr lang="tr-TR" dirty="0"/>
              <a:t>, </a:t>
            </a:r>
            <a:r>
              <a:rPr lang="tr-TR" dirty="0" smtClean="0">
                <a:solidFill>
                  <a:schemeClr val="accent3">
                    <a:lumMod val="75000"/>
                  </a:schemeClr>
                </a:solidFill>
              </a:rPr>
              <a:t>pozitif </a:t>
            </a:r>
            <a:r>
              <a:rPr lang="tr-TR" dirty="0" err="1" smtClean="0">
                <a:solidFill>
                  <a:schemeClr val="accent3">
                    <a:lumMod val="75000"/>
                  </a:schemeClr>
                </a:solidFill>
              </a:rPr>
              <a:t>nod</a:t>
            </a:r>
            <a:r>
              <a:rPr lang="tr-TR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sayısını </a:t>
            </a:r>
            <a:r>
              <a:rPr lang="tr-TR" dirty="0"/>
              <a:t>ve </a:t>
            </a:r>
            <a:r>
              <a:rPr lang="tr-TR" dirty="0">
                <a:solidFill>
                  <a:srgbClr val="00B050"/>
                </a:solidFill>
              </a:rPr>
              <a:t>düğüm zincirindeki </a:t>
            </a:r>
            <a:r>
              <a:rPr lang="tr-TR" dirty="0" err="1">
                <a:solidFill>
                  <a:srgbClr val="00B050"/>
                </a:solidFill>
              </a:rPr>
              <a:t>metastatik</a:t>
            </a:r>
            <a:r>
              <a:rPr lang="tr-TR" dirty="0">
                <a:solidFill>
                  <a:srgbClr val="00B050"/>
                </a:solidFill>
              </a:rPr>
              <a:t> hastalık seviyesini </a:t>
            </a:r>
            <a:r>
              <a:rPr lang="tr-TR" dirty="0"/>
              <a:t>içerir.</a:t>
            </a: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266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VULVAR KARSİNOMLARDA PROGNOZ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Kesin tedaviyi takiben </a:t>
            </a:r>
            <a:r>
              <a:rPr lang="tr-TR" dirty="0" err="1"/>
              <a:t>nükslerin</a:t>
            </a:r>
            <a:r>
              <a:rPr lang="tr-TR" dirty="0"/>
              <a:t> büyük bir </a:t>
            </a:r>
            <a:r>
              <a:rPr lang="tr-TR" dirty="0" smtClean="0"/>
              <a:t>kısmı evre </a:t>
            </a:r>
            <a:r>
              <a:rPr lang="tr-TR" dirty="0"/>
              <a:t>III hastalık vulvada lokal olarak ortaya çıkacaktır. </a:t>
            </a:r>
            <a:endParaRPr lang="tr-TR" dirty="0" smtClean="0"/>
          </a:p>
          <a:p>
            <a:r>
              <a:rPr lang="tr-TR" dirty="0" err="1" smtClean="0"/>
              <a:t>Nodal</a:t>
            </a:r>
            <a:r>
              <a:rPr lang="tr-TR" dirty="0" smtClean="0"/>
              <a:t> </a:t>
            </a:r>
            <a:r>
              <a:rPr lang="tr-TR" dirty="0"/>
              <a:t>durumdan bağımsız olarak lokal </a:t>
            </a:r>
            <a:r>
              <a:rPr lang="tr-TR" dirty="0" err="1"/>
              <a:t>nüks</a:t>
            </a:r>
            <a:r>
              <a:rPr lang="tr-TR" dirty="0"/>
              <a:t> sonrası hastalarda hastalığa özgü </a:t>
            </a:r>
            <a:r>
              <a:rPr lang="tr-TR" dirty="0" err="1"/>
              <a:t>sağkalımın</a:t>
            </a:r>
            <a:r>
              <a:rPr lang="tr-TR" dirty="0"/>
              <a:t> %90'dan %69'a düştüğü gösterilmiştir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Lokal </a:t>
            </a:r>
            <a:r>
              <a:rPr lang="tr-TR" dirty="0" err="1"/>
              <a:t>vulvar</a:t>
            </a:r>
            <a:r>
              <a:rPr lang="tr-TR" dirty="0"/>
              <a:t> </a:t>
            </a:r>
            <a:r>
              <a:rPr lang="tr-TR" dirty="0" err="1"/>
              <a:t>nüksü</a:t>
            </a:r>
            <a:r>
              <a:rPr lang="tr-TR" dirty="0"/>
              <a:t> bağımsız olarak öngören bir dizi </a:t>
            </a:r>
            <a:r>
              <a:rPr lang="tr-TR" dirty="0" err="1"/>
              <a:t>primer</a:t>
            </a:r>
            <a:r>
              <a:rPr lang="tr-TR" dirty="0"/>
              <a:t> tümörle ilişkili özellik vardır</a:t>
            </a:r>
            <a:r>
              <a:rPr lang="tr-TR" dirty="0" smtClean="0"/>
              <a:t>. Bunlar </a:t>
            </a:r>
            <a:r>
              <a:rPr lang="tr-TR" dirty="0"/>
              <a:t>arasında </a:t>
            </a:r>
            <a:r>
              <a:rPr lang="tr-TR" dirty="0">
                <a:solidFill>
                  <a:srgbClr val="7030A0"/>
                </a:solidFill>
              </a:rPr>
              <a:t>tümör boyutu</a:t>
            </a:r>
            <a:r>
              <a:rPr lang="tr-TR" dirty="0"/>
              <a:t>, </a:t>
            </a:r>
            <a:r>
              <a:rPr lang="tr-TR" dirty="0">
                <a:solidFill>
                  <a:srgbClr val="FFC000"/>
                </a:solidFill>
              </a:rPr>
              <a:t>tümör konumu</a:t>
            </a:r>
            <a:r>
              <a:rPr lang="tr-TR" dirty="0"/>
              <a:t>, </a:t>
            </a:r>
            <a:r>
              <a:rPr lang="tr-TR" dirty="0" err="1">
                <a:solidFill>
                  <a:srgbClr val="0070C0"/>
                </a:solidFill>
              </a:rPr>
              <a:t>invazyon</a:t>
            </a:r>
            <a:r>
              <a:rPr lang="tr-TR" dirty="0">
                <a:solidFill>
                  <a:srgbClr val="0070C0"/>
                </a:solidFill>
              </a:rPr>
              <a:t> derinliği ve </a:t>
            </a:r>
            <a:r>
              <a:rPr lang="tr-TR" dirty="0" err="1">
                <a:solidFill>
                  <a:srgbClr val="0070C0"/>
                </a:solidFill>
              </a:rPr>
              <a:t>paterni</a:t>
            </a:r>
            <a:r>
              <a:rPr lang="tr-TR" dirty="0"/>
              <a:t>, </a:t>
            </a:r>
            <a:r>
              <a:rPr lang="tr-TR" dirty="0">
                <a:solidFill>
                  <a:srgbClr val="5E1763"/>
                </a:solidFill>
              </a:rPr>
              <a:t>sınır durumu </a:t>
            </a:r>
            <a:r>
              <a:rPr lang="tr-TR" dirty="0"/>
              <a:t>ve </a:t>
            </a:r>
            <a:r>
              <a:rPr lang="tr-TR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lenfovasküler</a:t>
            </a:r>
            <a:r>
              <a:rPr lang="tr-TR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invazyon</a:t>
            </a:r>
            <a:r>
              <a:rPr lang="tr-TR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tr-TR" dirty="0"/>
              <a:t>bulunur</a:t>
            </a:r>
            <a:r>
              <a:rPr lang="tr-TR" dirty="0" smtClean="0"/>
              <a:t>.</a:t>
            </a:r>
          </a:p>
          <a:p>
            <a:r>
              <a:rPr lang="tr-TR" dirty="0" err="1"/>
              <a:t>İnvazyon</a:t>
            </a:r>
            <a:r>
              <a:rPr lang="tr-TR" dirty="0"/>
              <a:t> derinliği sadece bölgesel tekrarlama ile değil, aynı </a:t>
            </a:r>
            <a:r>
              <a:rPr lang="tr-TR" dirty="0" smtClean="0"/>
              <a:t>zamanda </a:t>
            </a:r>
            <a:r>
              <a:rPr lang="tr-TR" dirty="0"/>
              <a:t>düğüm metastazı riski </a:t>
            </a:r>
            <a:r>
              <a:rPr lang="tr-TR" dirty="0" smtClean="0"/>
              <a:t>ile ilişkilendirilmiştir.</a:t>
            </a:r>
          </a:p>
          <a:p>
            <a:r>
              <a:rPr lang="tr-TR" dirty="0" smtClean="0"/>
              <a:t>Yapılan 2 seri araştırmada </a:t>
            </a:r>
            <a:r>
              <a:rPr lang="tr-TR" dirty="0" err="1" smtClean="0"/>
              <a:t>invazyon</a:t>
            </a:r>
            <a:r>
              <a:rPr lang="tr-TR" dirty="0" smtClean="0"/>
              <a:t> derinliği için riskli değer 5 mm ya da 9 mm </a:t>
            </a:r>
            <a:r>
              <a:rPr lang="tr-TR" dirty="0" err="1" smtClean="0"/>
              <a:t>invazyon</a:t>
            </a:r>
            <a:r>
              <a:rPr lang="tr-TR" dirty="0" smtClean="0"/>
              <a:t> derinliği ile ilişkilendirilmiştir. </a:t>
            </a:r>
          </a:p>
        </p:txBody>
      </p:sp>
      <p:sp>
        <p:nvSpPr>
          <p:cNvPr id="4" name="Şimşek İşareti 3"/>
          <p:cNvSpPr/>
          <p:nvPr/>
        </p:nvSpPr>
        <p:spPr>
          <a:xfrm>
            <a:off x="54719" y="3437756"/>
            <a:ext cx="526473" cy="581891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408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Vulvar</a:t>
            </a:r>
            <a:r>
              <a:rPr lang="tr-TR" dirty="0" smtClean="0"/>
              <a:t> </a:t>
            </a:r>
            <a:r>
              <a:rPr lang="tr-TR" dirty="0" err="1" smtClean="0"/>
              <a:t>karsinomlarda</a:t>
            </a:r>
            <a:r>
              <a:rPr lang="tr-TR" dirty="0" smtClean="0"/>
              <a:t> cerrahi sınır durumunun </a:t>
            </a:r>
            <a:r>
              <a:rPr lang="tr-TR" dirty="0" err="1" smtClean="0"/>
              <a:t>prognoza</a:t>
            </a:r>
            <a:r>
              <a:rPr lang="tr-TR" dirty="0" smtClean="0"/>
              <a:t> yansıması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124364"/>
            <a:ext cx="4738953" cy="3734435"/>
          </a:xfrm>
        </p:spPr>
        <p:txBody>
          <a:bodyPr/>
          <a:lstStyle/>
          <a:p>
            <a:pPr lvl="0">
              <a:buClr>
                <a:srgbClr val="903163"/>
              </a:buClr>
            </a:pPr>
            <a:r>
              <a:rPr lang="tr-TR" dirty="0">
                <a:solidFill>
                  <a:srgbClr val="3D3D3D"/>
                </a:solidFill>
              </a:rPr>
              <a:t>Yine aynı şekilde cerrahi sınır durumu da </a:t>
            </a:r>
            <a:r>
              <a:rPr lang="tr-TR" dirty="0" err="1">
                <a:solidFill>
                  <a:srgbClr val="3D3D3D"/>
                </a:solidFill>
              </a:rPr>
              <a:t>nüks</a:t>
            </a:r>
            <a:r>
              <a:rPr lang="tr-TR" dirty="0">
                <a:solidFill>
                  <a:srgbClr val="3D3D3D"/>
                </a:solidFill>
              </a:rPr>
              <a:t> ile yakından </a:t>
            </a:r>
            <a:r>
              <a:rPr lang="tr-TR" dirty="0" err="1">
                <a:solidFill>
                  <a:srgbClr val="3D3D3D"/>
                </a:solidFill>
              </a:rPr>
              <a:t>ilişkilidir.Yapılan</a:t>
            </a:r>
            <a:r>
              <a:rPr lang="tr-TR" dirty="0">
                <a:solidFill>
                  <a:srgbClr val="3D3D3D"/>
                </a:solidFill>
              </a:rPr>
              <a:t> 3 adet çalışmanın sonucu cerrahi sınır için kritik değeri 8 mm olarak </a:t>
            </a:r>
            <a:r>
              <a:rPr lang="tr-TR" dirty="0" smtClean="0">
                <a:solidFill>
                  <a:srgbClr val="3D3D3D"/>
                </a:solidFill>
              </a:rPr>
              <a:t>belirlemiştir.</a:t>
            </a:r>
            <a:endParaRPr lang="tr-TR" dirty="0">
              <a:solidFill>
                <a:srgbClr val="3D3D3D"/>
              </a:solidFill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9" y="2456150"/>
            <a:ext cx="4485553" cy="2974832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9014691" y="3186545"/>
            <a:ext cx="1289771" cy="2244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3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HASTALARDA GENEL KLİNİK PREZENTASYON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3" y="2447636"/>
            <a:ext cx="6032044" cy="3411163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Hastalar </a:t>
            </a:r>
            <a:r>
              <a:rPr lang="tr-TR" dirty="0" smtClean="0"/>
              <a:t>genellikle değişken </a:t>
            </a:r>
            <a:r>
              <a:rPr lang="tr-TR" dirty="0"/>
              <a:t>bir kaşıntı ve/veya </a:t>
            </a:r>
            <a:r>
              <a:rPr lang="tr-TR" dirty="0" err="1"/>
              <a:t>vulvar</a:t>
            </a:r>
            <a:r>
              <a:rPr lang="tr-TR" dirty="0"/>
              <a:t> ağrı </a:t>
            </a:r>
            <a:r>
              <a:rPr lang="tr-TR" dirty="0" smtClean="0"/>
              <a:t>öyküsünün ardından </a:t>
            </a:r>
            <a:r>
              <a:rPr lang="tr-TR" dirty="0" err="1" smtClean="0"/>
              <a:t>vulvar</a:t>
            </a:r>
            <a:r>
              <a:rPr lang="tr-TR" dirty="0" smtClean="0"/>
              <a:t> ülser ya da kitle ile başvururlar.</a:t>
            </a:r>
          </a:p>
          <a:p>
            <a:r>
              <a:rPr lang="tr-TR" dirty="0" smtClean="0"/>
              <a:t>Lezyonun </a:t>
            </a:r>
            <a:r>
              <a:rPr lang="tr-TR" dirty="0"/>
              <a:t>yeri ve </a:t>
            </a:r>
            <a:r>
              <a:rPr lang="tr-TR" dirty="0" smtClean="0"/>
              <a:t>boyutuna bağlı olarak , hastalar </a:t>
            </a:r>
            <a:r>
              <a:rPr lang="tr-TR" dirty="0" err="1"/>
              <a:t>dizüri</a:t>
            </a:r>
            <a:r>
              <a:rPr lang="tr-TR" dirty="0"/>
              <a:t>, dışkılama güçlüğü, rahat oturamama, kanama veya akıntıdan şikayet </a:t>
            </a:r>
            <a:r>
              <a:rPr lang="tr-TR" dirty="0" smtClean="0"/>
              <a:t>edebilir.</a:t>
            </a:r>
          </a:p>
          <a:p>
            <a:r>
              <a:rPr lang="tr-TR" dirty="0" smtClean="0"/>
              <a:t>Nadir olarak hastalar </a:t>
            </a:r>
            <a:r>
              <a:rPr lang="tr-TR" dirty="0" err="1" smtClean="0"/>
              <a:t>inguinal</a:t>
            </a:r>
            <a:r>
              <a:rPr lang="tr-TR" dirty="0" smtClean="0"/>
              <a:t> lenf </a:t>
            </a:r>
            <a:r>
              <a:rPr lang="tr-TR" dirty="0" err="1" smtClean="0"/>
              <a:t>noduna</a:t>
            </a:r>
            <a:r>
              <a:rPr lang="tr-TR" dirty="0" smtClean="0"/>
              <a:t> bağlı  kasıkta nekrotik yaralar ya da bacakta </a:t>
            </a:r>
            <a:r>
              <a:rPr lang="tr-TR" dirty="0" err="1" smtClean="0"/>
              <a:t>lenfödemle</a:t>
            </a:r>
            <a:r>
              <a:rPr lang="tr-TR" dirty="0" smtClean="0"/>
              <a:t> başvurabilir.</a:t>
            </a:r>
          </a:p>
          <a:p>
            <a:r>
              <a:rPr lang="tr-TR" dirty="0" smtClean="0"/>
              <a:t>Hastalarda doğrudan komşu sınırdaki kemiklere yayılım olabilir.</a:t>
            </a:r>
          </a:p>
          <a:p>
            <a:r>
              <a:rPr lang="tr-TR" dirty="0"/>
              <a:t>Tedavi edilmeyen evre IV </a:t>
            </a:r>
            <a:r>
              <a:rPr lang="tr-TR" dirty="0" err="1"/>
              <a:t>vulvar</a:t>
            </a:r>
            <a:r>
              <a:rPr lang="tr-TR" dirty="0"/>
              <a:t> </a:t>
            </a:r>
            <a:r>
              <a:rPr lang="tr-TR" dirty="0" smtClean="0"/>
              <a:t>kanser nedeniyle </a:t>
            </a:r>
            <a:r>
              <a:rPr lang="tr-TR" dirty="0"/>
              <a:t>ilerleyici organ yıkımı, fistül oluşumuna veya mesane veya anal </a:t>
            </a:r>
            <a:r>
              <a:rPr lang="tr-TR" dirty="0" err="1"/>
              <a:t>sfinkterlerin</a:t>
            </a:r>
            <a:r>
              <a:rPr lang="tr-TR" dirty="0"/>
              <a:t> yetersizliğine bağlı olarak </a:t>
            </a:r>
            <a:r>
              <a:rPr lang="tr-TR" dirty="0" err="1"/>
              <a:t>üriner</a:t>
            </a:r>
            <a:r>
              <a:rPr lang="tr-TR" dirty="0"/>
              <a:t> veya </a:t>
            </a:r>
            <a:r>
              <a:rPr lang="tr-TR" dirty="0" err="1"/>
              <a:t>fekal</a:t>
            </a:r>
            <a:r>
              <a:rPr lang="tr-TR" dirty="0"/>
              <a:t> </a:t>
            </a:r>
            <a:r>
              <a:rPr lang="tr-TR" dirty="0" err="1" smtClean="0"/>
              <a:t>inkontinans</a:t>
            </a:r>
            <a:r>
              <a:rPr lang="tr-TR" dirty="0" smtClean="0"/>
              <a:t> gelişebilir.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326" y="2126673"/>
            <a:ext cx="4636655" cy="168794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6" y="3990109"/>
            <a:ext cx="4678568" cy="181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9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 KANSERİNDE EVRELEME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473" y="1867188"/>
            <a:ext cx="9809018" cy="4755284"/>
          </a:xfrm>
          <a:prstGeom prst="rect">
            <a:avLst/>
          </a:prstGeom>
        </p:spPr>
      </p:pic>
      <p:cxnSp>
        <p:nvCxnSpPr>
          <p:cNvPr id="6" name="Düz Bağlayıcı 5"/>
          <p:cNvCxnSpPr/>
          <p:nvPr/>
        </p:nvCxnSpPr>
        <p:spPr>
          <a:xfrm flipV="1">
            <a:off x="3454400" y="2739750"/>
            <a:ext cx="2641600" cy="18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/>
          <p:cNvCxnSpPr/>
          <p:nvPr/>
        </p:nvCxnSpPr>
        <p:spPr>
          <a:xfrm>
            <a:off x="4922982" y="2909455"/>
            <a:ext cx="3094182" cy="9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Bağlayıcı 9"/>
          <p:cNvCxnSpPr/>
          <p:nvPr/>
        </p:nvCxnSpPr>
        <p:spPr>
          <a:xfrm flipV="1">
            <a:off x="6470073" y="3553991"/>
            <a:ext cx="3459018" cy="923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/>
          <p:cNvCxnSpPr/>
          <p:nvPr/>
        </p:nvCxnSpPr>
        <p:spPr>
          <a:xfrm>
            <a:off x="3713018" y="3717353"/>
            <a:ext cx="1209964" cy="923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Yuvarlatılmış Dikdörtgen 12"/>
          <p:cNvSpPr/>
          <p:nvPr/>
        </p:nvSpPr>
        <p:spPr>
          <a:xfrm>
            <a:off x="3325091" y="3879273"/>
            <a:ext cx="7490691" cy="46181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/>
          <p:cNvSpPr/>
          <p:nvPr/>
        </p:nvSpPr>
        <p:spPr>
          <a:xfrm>
            <a:off x="2964874" y="5375563"/>
            <a:ext cx="7176654" cy="443345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19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 KANSERİNDE PRİMER TEDAVİ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Günümüzde tedavi </a:t>
            </a:r>
            <a:r>
              <a:rPr lang="tr-TR" dirty="0"/>
              <a:t>seçenekleri arasında </a:t>
            </a:r>
            <a:r>
              <a:rPr lang="tr-TR" dirty="0" err="1">
                <a:solidFill>
                  <a:srgbClr val="FF0000"/>
                </a:solidFill>
              </a:rPr>
              <a:t>primer</a:t>
            </a:r>
            <a:r>
              <a:rPr lang="tr-TR" dirty="0">
                <a:solidFill>
                  <a:srgbClr val="FF0000"/>
                </a:solidFill>
              </a:rPr>
              <a:t> cerrahi olarak radikal </a:t>
            </a:r>
            <a:r>
              <a:rPr lang="tr-TR" dirty="0" err="1">
                <a:solidFill>
                  <a:srgbClr val="FF0000"/>
                </a:solidFill>
              </a:rPr>
              <a:t>vulvektomi</a:t>
            </a:r>
            <a:r>
              <a:rPr lang="tr-TR" dirty="0"/>
              <a:t>, </a:t>
            </a:r>
            <a:r>
              <a:rPr lang="tr-TR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pelvik</a:t>
            </a:r>
            <a:r>
              <a:rPr lang="tr-TR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ekzenterasyon</a:t>
            </a:r>
            <a:r>
              <a:rPr lang="tr-TR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(</a:t>
            </a:r>
            <a:r>
              <a:rPr lang="tr-TR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ultraradikal</a:t>
            </a:r>
            <a:r>
              <a:rPr lang="tr-TR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cerrahi)</a:t>
            </a:r>
            <a:r>
              <a:rPr lang="tr-TR" dirty="0"/>
              <a:t>,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</a:rPr>
              <a:t>RT (</a:t>
            </a:r>
            <a:r>
              <a:rPr lang="tr-TR" dirty="0" err="1">
                <a:solidFill>
                  <a:schemeClr val="accent6">
                    <a:lumMod val="75000"/>
                  </a:schemeClr>
                </a:solidFill>
              </a:rPr>
              <a:t>primer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</a:rPr>
              <a:t> veya </a:t>
            </a:r>
            <a:r>
              <a:rPr lang="tr-TR" dirty="0" err="1">
                <a:solidFill>
                  <a:schemeClr val="accent6">
                    <a:lumMod val="75000"/>
                  </a:schemeClr>
                </a:solidFill>
              </a:rPr>
              <a:t>neoadjuvan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</a:rPr>
              <a:t>),</a:t>
            </a:r>
            <a:r>
              <a:rPr lang="tr-TR" dirty="0">
                <a:solidFill>
                  <a:srgbClr val="FFFF00"/>
                </a:solidFill>
              </a:rPr>
              <a:t>eşzamanlı </a:t>
            </a:r>
            <a:r>
              <a:rPr lang="tr-TR" dirty="0" err="1">
                <a:solidFill>
                  <a:srgbClr val="FFFF00"/>
                </a:solidFill>
              </a:rPr>
              <a:t>kemoradyasyon</a:t>
            </a:r>
            <a:r>
              <a:rPr lang="tr-TR" dirty="0">
                <a:solidFill>
                  <a:srgbClr val="FFFF00"/>
                </a:solidFill>
              </a:rPr>
              <a:t> (birincil veya </a:t>
            </a:r>
            <a:r>
              <a:rPr lang="tr-TR" dirty="0" err="1">
                <a:solidFill>
                  <a:srgbClr val="FFFF00"/>
                </a:solidFill>
              </a:rPr>
              <a:t>neoadjuvan</a:t>
            </a:r>
            <a:r>
              <a:rPr lang="tr-TR" dirty="0">
                <a:solidFill>
                  <a:srgbClr val="FFFF00"/>
                </a:solidFill>
              </a:rPr>
              <a:t>)</a:t>
            </a:r>
            <a:r>
              <a:rPr lang="tr-TR" dirty="0"/>
              <a:t> ve </a:t>
            </a:r>
            <a:r>
              <a:rPr lang="tr-TR" dirty="0" err="1" smtClean="0">
                <a:solidFill>
                  <a:srgbClr val="00B0F0"/>
                </a:solidFill>
              </a:rPr>
              <a:t>neoadjuvan</a:t>
            </a:r>
            <a:r>
              <a:rPr lang="tr-TR" dirty="0" smtClean="0">
                <a:solidFill>
                  <a:srgbClr val="00B0F0"/>
                </a:solidFill>
              </a:rPr>
              <a:t> kemoterapi </a:t>
            </a:r>
            <a:r>
              <a:rPr lang="tr-TR" dirty="0" err="1" smtClean="0"/>
              <a:t>seçenekeri</a:t>
            </a:r>
            <a:r>
              <a:rPr lang="tr-TR" dirty="0" smtClean="0"/>
              <a:t> başı çekmekte.</a:t>
            </a:r>
          </a:p>
          <a:p>
            <a:r>
              <a:rPr lang="tr-TR" dirty="0" smtClean="0"/>
              <a:t>Son 30 yıl içerisinde vulva kanserinin </a:t>
            </a:r>
            <a:r>
              <a:rPr lang="tr-TR" dirty="0" err="1" smtClean="0"/>
              <a:t>primer</a:t>
            </a:r>
            <a:r>
              <a:rPr lang="tr-TR" dirty="0" smtClean="0"/>
              <a:t> tedavisinde </a:t>
            </a:r>
            <a:r>
              <a:rPr lang="tr-TR" dirty="0" err="1" smtClean="0"/>
              <a:t>öenmli</a:t>
            </a:r>
            <a:r>
              <a:rPr lang="tr-TR" dirty="0" smtClean="0"/>
              <a:t> değişimler yaşanmakta.</a:t>
            </a:r>
          </a:p>
          <a:p>
            <a:r>
              <a:rPr lang="tr-TR" dirty="0"/>
              <a:t>Önceden, </a:t>
            </a:r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/>
              <a:t>pelvik</a:t>
            </a:r>
            <a:r>
              <a:rPr lang="tr-TR" dirty="0"/>
              <a:t> </a:t>
            </a:r>
            <a:r>
              <a:rPr lang="tr-TR" dirty="0" err="1"/>
              <a:t>nod</a:t>
            </a:r>
            <a:r>
              <a:rPr lang="tr-TR" dirty="0"/>
              <a:t> </a:t>
            </a:r>
            <a:r>
              <a:rPr lang="tr-TR" dirty="0" err="1"/>
              <a:t>diseksiyonu</a:t>
            </a:r>
            <a:r>
              <a:rPr lang="tr-TR" dirty="0"/>
              <a:t> olan veya </a:t>
            </a:r>
            <a:r>
              <a:rPr lang="tr-TR" dirty="0" smtClean="0"/>
              <a:t>olmayan , </a:t>
            </a:r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/>
              <a:t>inguinofemoral</a:t>
            </a:r>
            <a:r>
              <a:rPr lang="tr-TR" dirty="0"/>
              <a:t> </a:t>
            </a:r>
            <a:r>
              <a:rPr lang="tr-TR" dirty="0" err="1"/>
              <a:t>nod</a:t>
            </a:r>
            <a:r>
              <a:rPr lang="tr-TR" dirty="0"/>
              <a:t> </a:t>
            </a:r>
            <a:r>
              <a:rPr lang="tr-TR" dirty="0" err="1"/>
              <a:t>diseksiyonu</a:t>
            </a:r>
            <a:r>
              <a:rPr lang="tr-TR" dirty="0"/>
              <a:t> ile birlikte en blok radikal </a:t>
            </a:r>
            <a:r>
              <a:rPr lang="tr-TR" dirty="0" err="1"/>
              <a:t>vulvektomi</a:t>
            </a:r>
            <a:r>
              <a:rPr lang="tr-TR" dirty="0"/>
              <a:t>, </a:t>
            </a:r>
            <a:r>
              <a:rPr lang="tr-TR" dirty="0" err="1"/>
              <a:t>vulvar</a:t>
            </a:r>
            <a:r>
              <a:rPr lang="tr-TR" dirty="0"/>
              <a:t> kanserli tüm hastalar için tercih edilen tedaviydi</a:t>
            </a:r>
            <a:r>
              <a:rPr lang="tr-TR" dirty="0" smtClean="0"/>
              <a:t>.</a:t>
            </a:r>
          </a:p>
          <a:p>
            <a:r>
              <a:rPr lang="tr-TR" dirty="0" smtClean="0"/>
              <a:t>Genişletici cerrahi yapılan hastaların bir kısmında akut veya kronik </a:t>
            </a:r>
            <a:r>
              <a:rPr lang="tr-TR" dirty="0" err="1" smtClean="0"/>
              <a:t>postop</a:t>
            </a:r>
            <a:r>
              <a:rPr lang="tr-TR" dirty="0" smtClean="0"/>
              <a:t> </a:t>
            </a:r>
            <a:r>
              <a:rPr lang="tr-TR" dirty="0" err="1" smtClean="0"/>
              <a:t>morbiditeler</a:t>
            </a:r>
            <a:r>
              <a:rPr lang="tr-TR" dirty="0" smtClean="0"/>
              <a:t> oluşmaktayken , yalnızca </a:t>
            </a:r>
            <a:r>
              <a:rPr lang="tr-TR" dirty="0" err="1"/>
              <a:t>i</a:t>
            </a:r>
            <a:r>
              <a:rPr lang="tr-TR" dirty="0" err="1" smtClean="0"/>
              <a:t>nguinofemoral</a:t>
            </a:r>
            <a:r>
              <a:rPr lang="tr-TR" dirty="0" smtClean="0"/>
              <a:t> </a:t>
            </a:r>
            <a:r>
              <a:rPr lang="tr-TR" dirty="0" err="1" smtClean="0"/>
              <a:t>lenfadenektomi</a:t>
            </a:r>
            <a:r>
              <a:rPr lang="tr-TR" dirty="0" smtClean="0"/>
              <a:t> ile yapılan olgularda %20-40 </a:t>
            </a:r>
            <a:r>
              <a:rPr lang="tr-TR" dirty="0" err="1" smtClean="0"/>
              <a:t>postop</a:t>
            </a:r>
            <a:r>
              <a:rPr lang="tr-TR" dirty="0" smtClean="0"/>
              <a:t> </a:t>
            </a:r>
            <a:r>
              <a:rPr lang="tr-TR" dirty="0" err="1" smtClean="0"/>
              <a:t>morbidite</a:t>
            </a:r>
            <a:r>
              <a:rPr lang="tr-TR" dirty="0" smtClean="0"/>
              <a:t> oluşmaktayken , %30 oranında </a:t>
            </a:r>
            <a:r>
              <a:rPr lang="tr-TR" dirty="0" err="1" smtClean="0"/>
              <a:t>postop</a:t>
            </a:r>
            <a:r>
              <a:rPr lang="tr-TR" dirty="0" smtClean="0"/>
              <a:t> </a:t>
            </a:r>
            <a:r>
              <a:rPr lang="tr-TR" dirty="0" err="1" smtClean="0"/>
              <a:t>lenfödem</a:t>
            </a:r>
            <a:r>
              <a:rPr lang="tr-TR" dirty="0" smtClean="0"/>
              <a:t> gözlenmekteydi.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62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VULVAR KARSİNOMLAR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>
                <a:latin typeface="Tw Cen MT Condensed" panose="020B0606020104020203" pitchFamily="34" charset="0"/>
              </a:rPr>
              <a:t>Vulvar</a:t>
            </a:r>
            <a:r>
              <a:rPr lang="tr-TR" sz="2000" dirty="0" smtClean="0">
                <a:latin typeface="Tw Cen MT Condensed" panose="020B0606020104020203" pitchFamily="34" charset="0"/>
              </a:rPr>
              <a:t> </a:t>
            </a:r>
            <a:r>
              <a:rPr lang="tr-TR" sz="2000" dirty="0" err="1" smtClean="0">
                <a:latin typeface="Tw Cen MT Condensed" panose="020B0606020104020203" pitchFamily="34" charset="0"/>
              </a:rPr>
              <a:t>karsinomlar</a:t>
            </a:r>
            <a:r>
              <a:rPr lang="tr-TR" sz="2000" dirty="0" smtClean="0">
                <a:latin typeface="Tw Cen MT Condensed" panose="020B0606020104020203" pitchFamily="34" charset="0"/>
              </a:rPr>
              <a:t> , yıllık 6000 yeni vaka ve 1100 hastalık bağımlı ölüm sayısı ile nadir görülen </a:t>
            </a:r>
            <a:r>
              <a:rPr lang="tr-TR" sz="2000" dirty="0" err="1" smtClean="0">
                <a:latin typeface="Tw Cen MT Condensed" panose="020B0606020104020203" pitchFamily="34" charset="0"/>
              </a:rPr>
              <a:t>karsinomlar</a:t>
            </a:r>
            <a:r>
              <a:rPr lang="tr-TR" sz="2000" dirty="0" smtClean="0">
                <a:latin typeface="Tw Cen MT Condensed" panose="020B0606020104020203" pitchFamily="34" charset="0"/>
              </a:rPr>
              <a:t> arasındadır</a:t>
            </a:r>
          </a:p>
          <a:p>
            <a:r>
              <a:rPr lang="tr-TR" sz="2000" dirty="0" smtClean="0">
                <a:latin typeface="Tw Cen MT Condensed" panose="020B0606020104020203" pitchFamily="34" charset="0"/>
              </a:rPr>
              <a:t>Hastalığın lokalizasyonu ve yaygınlığı çok </a:t>
            </a:r>
            <a:r>
              <a:rPr lang="tr-TR" sz="2000" dirty="0" err="1" smtClean="0">
                <a:latin typeface="Tw Cen MT Condensed" panose="020B0606020104020203" pitchFamily="34" charset="0"/>
              </a:rPr>
              <a:t>heterojeniktir</a:t>
            </a:r>
            <a:r>
              <a:rPr lang="tr-TR" sz="2000" dirty="0" smtClean="0">
                <a:latin typeface="Tw Cen MT Condensed" panose="020B0606020104020203" pitchFamily="34" charset="0"/>
              </a:rPr>
              <a:t>. Hastalık küçük volümlü ya da in-</a:t>
            </a:r>
            <a:r>
              <a:rPr lang="tr-TR" sz="2000" dirty="0" err="1" smtClean="0">
                <a:latin typeface="Tw Cen MT Condensed" panose="020B0606020104020203" pitchFamily="34" charset="0"/>
              </a:rPr>
              <a:t>situ</a:t>
            </a:r>
            <a:r>
              <a:rPr lang="tr-TR" sz="2000" dirty="0" smtClean="0">
                <a:latin typeface="Tw Cen MT Condensed" panose="020B0606020104020203" pitchFamily="34" charset="0"/>
              </a:rPr>
              <a:t> hastalık olabileceği gibi çevre organlara </a:t>
            </a:r>
            <a:r>
              <a:rPr lang="tr-TR" sz="2000" dirty="0" err="1" smtClean="0">
                <a:latin typeface="Tw Cen MT Condensed" panose="020B0606020104020203" pitchFamily="34" charset="0"/>
              </a:rPr>
              <a:t>invazyon</a:t>
            </a:r>
            <a:r>
              <a:rPr lang="tr-TR" sz="2000" dirty="0" smtClean="0">
                <a:latin typeface="Tw Cen MT Condensed" panose="020B0606020104020203" pitchFamily="34" charset="0"/>
              </a:rPr>
              <a:t> gösterebilecek düzeye ulaşabilir.</a:t>
            </a:r>
          </a:p>
          <a:p>
            <a:r>
              <a:rPr lang="tr-TR" sz="2000" dirty="0" err="1" smtClean="0">
                <a:latin typeface="Tw Cen MT Condensed" panose="020B0606020104020203" pitchFamily="34" charset="0"/>
              </a:rPr>
              <a:t>Rejyonel</a:t>
            </a:r>
            <a:r>
              <a:rPr lang="tr-TR" sz="2000" dirty="0" smtClean="0">
                <a:latin typeface="Tw Cen MT Condensed" panose="020B0606020104020203" pitchFamily="34" charset="0"/>
              </a:rPr>
              <a:t> lenf </a:t>
            </a:r>
            <a:r>
              <a:rPr lang="tr-TR" sz="2000" dirty="0" err="1" smtClean="0">
                <a:latin typeface="Tw Cen MT Condensed" panose="020B0606020104020203" pitchFamily="34" charset="0"/>
              </a:rPr>
              <a:t>nodlarının</a:t>
            </a:r>
            <a:r>
              <a:rPr lang="tr-TR" sz="2000" dirty="0" smtClean="0">
                <a:latin typeface="Tw Cen MT Condensed" panose="020B0606020104020203" pitchFamily="34" charset="0"/>
              </a:rPr>
              <a:t> da durumu bu </a:t>
            </a:r>
            <a:r>
              <a:rPr lang="tr-TR" sz="2000" dirty="0" err="1" smtClean="0">
                <a:latin typeface="Tw Cen MT Condensed" panose="020B0606020104020203" pitchFamily="34" charset="0"/>
              </a:rPr>
              <a:t>heterojenliğe</a:t>
            </a:r>
            <a:r>
              <a:rPr lang="tr-TR" sz="2000" dirty="0" smtClean="0">
                <a:latin typeface="Tw Cen MT Condensed" panose="020B0606020104020203" pitchFamily="34" charset="0"/>
              </a:rPr>
              <a:t> katkıda bulunur.</a:t>
            </a:r>
          </a:p>
          <a:p>
            <a:r>
              <a:rPr lang="tr-TR" sz="2000" dirty="0" smtClean="0">
                <a:latin typeface="Tw Cen MT Condensed" panose="020B0606020104020203" pitchFamily="34" charset="0"/>
              </a:rPr>
              <a:t>Hastanın yaşı , eşlik eden </a:t>
            </a:r>
            <a:r>
              <a:rPr lang="tr-TR" sz="2000" dirty="0" err="1" smtClean="0">
                <a:latin typeface="Tw Cen MT Condensed" panose="020B0606020104020203" pitchFamily="34" charset="0"/>
              </a:rPr>
              <a:t>komorbiditelerin</a:t>
            </a:r>
            <a:r>
              <a:rPr lang="tr-TR" sz="2000" dirty="0" smtClean="0">
                <a:latin typeface="Tw Cen MT Condensed" panose="020B0606020104020203" pitchFamily="34" charset="0"/>
              </a:rPr>
              <a:t> durumu , hastanın organ fonksiyonu ve kozmetik ile ilgili düşünceleri bu durumu  daha da karmaşık hale getirebilir.</a:t>
            </a:r>
            <a:endParaRPr lang="tr-TR" sz="2000" dirty="0"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prstClr val="white"/>
                </a:solidFill>
              </a:rPr>
              <a:t>VULVA KANSERİNDE PRİMER TEDAVİ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364509"/>
            <a:ext cx="10447025" cy="3494290"/>
          </a:xfrm>
        </p:spPr>
        <p:txBody>
          <a:bodyPr>
            <a:normAutofit/>
          </a:bodyPr>
          <a:lstStyle/>
          <a:p>
            <a:r>
              <a:rPr lang="tr-TR" dirty="0"/>
              <a:t>Vulva kanseri yönetiminin odak noktası, erken evreli, </a:t>
            </a:r>
            <a:r>
              <a:rPr lang="tr-TR" dirty="0" err="1"/>
              <a:t>prognostik</a:t>
            </a:r>
            <a:r>
              <a:rPr lang="tr-TR" dirty="0"/>
              <a:t> olarak olumlu tümörleri olan hastalarda radikal </a:t>
            </a:r>
            <a:r>
              <a:rPr lang="tr-TR" dirty="0" err="1"/>
              <a:t>vulvektominin</a:t>
            </a:r>
            <a:r>
              <a:rPr lang="tr-TR" dirty="0"/>
              <a:t> </a:t>
            </a:r>
            <a:r>
              <a:rPr lang="tr-TR" dirty="0" err="1"/>
              <a:t>morbidite</a:t>
            </a:r>
            <a:r>
              <a:rPr lang="tr-TR" dirty="0"/>
              <a:t> ve </a:t>
            </a:r>
            <a:r>
              <a:rPr lang="tr-TR" dirty="0" err="1"/>
              <a:t>mortalitesini</a:t>
            </a:r>
            <a:r>
              <a:rPr lang="tr-TR" dirty="0"/>
              <a:t> azaltmaya ve radyasyon içeren entegre </a:t>
            </a:r>
            <a:r>
              <a:rPr lang="tr-TR" dirty="0" err="1" smtClean="0"/>
              <a:t>multimodal</a:t>
            </a:r>
            <a:r>
              <a:rPr lang="tr-TR" dirty="0" smtClean="0"/>
              <a:t> (+kemoterapi veya konservatif cerrahi) tedaviyi </a:t>
            </a:r>
            <a:r>
              <a:rPr lang="tr-TR" dirty="0"/>
              <a:t>kullanarak, ilerlemiş, kötü </a:t>
            </a:r>
            <a:r>
              <a:rPr lang="tr-TR" dirty="0" err="1"/>
              <a:t>prognozlu</a:t>
            </a:r>
            <a:r>
              <a:rPr lang="tr-TR" dirty="0"/>
              <a:t> hastalığı olan hastalarda </a:t>
            </a:r>
            <a:r>
              <a:rPr lang="tr-TR" dirty="0" err="1"/>
              <a:t>morbiditeyi</a:t>
            </a:r>
            <a:r>
              <a:rPr lang="tr-TR" dirty="0"/>
              <a:t> artırmadan sonuçları iyileştirmeye doğru kaymıştır. </a:t>
            </a:r>
            <a:endParaRPr lang="tr-TR" dirty="0" smtClean="0"/>
          </a:p>
          <a:p>
            <a:r>
              <a:rPr lang="tr-TR" dirty="0"/>
              <a:t>Hastalığın ve etkilenen kadınların </a:t>
            </a:r>
            <a:r>
              <a:rPr lang="tr-TR" dirty="0" err="1"/>
              <a:t>heterojenliği</a:t>
            </a:r>
            <a:r>
              <a:rPr lang="tr-TR" dirty="0"/>
              <a:t>, tek başına veya kombinasyon halinde kullanıldığında mevcut her tedavi </a:t>
            </a:r>
            <a:r>
              <a:rPr lang="tr-TR" dirty="0" err="1"/>
              <a:t>modalitesinin</a:t>
            </a:r>
            <a:r>
              <a:rPr lang="tr-TR" dirty="0"/>
              <a:t> aktivitesi, etkinliği ve </a:t>
            </a:r>
            <a:r>
              <a:rPr lang="tr-TR" dirty="0" err="1"/>
              <a:t>toksisitesine</a:t>
            </a:r>
            <a:r>
              <a:rPr lang="tr-TR" dirty="0"/>
              <a:t> dikkat edilerek, tedavinin niteliğini ve kapsamını kanserin yeri ve ciddiyetine göre uyarlamayı </a:t>
            </a:r>
            <a:r>
              <a:rPr lang="tr-TR" dirty="0" smtClean="0"/>
              <a:t>gerektirmekte.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666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 KANSERİNDE CERRAHİNİN YERİ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Vulva kanserinde radikal cerrahinin tanımı son yıllarda değişmiştir. Bununla beraber radikal </a:t>
            </a:r>
            <a:r>
              <a:rPr lang="tr-TR" dirty="0" err="1" smtClean="0"/>
              <a:t>vulvektomi</a:t>
            </a:r>
            <a:r>
              <a:rPr lang="tr-TR" dirty="0" smtClean="0"/>
              <a:t> ve </a:t>
            </a:r>
            <a:r>
              <a:rPr lang="tr-TR" dirty="0" err="1" smtClean="0"/>
              <a:t>bilateral</a:t>
            </a:r>
            <a:r>
              <a:rPr lang="tr-TR" dirty="0" smtClean="0"/>
              <a:t> </a:t>
            </a:r>
            <a:r>
              <a:rPr lang="tr-TR" dirty="0" err="1" smtClean="0"/>
              <a:t>inguinofemoral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 err="1" smtClean="0"/>
              <a:t>diseksiyonu</a:t>
            </a:r>
            <a:r>
              <a:rPr lang="tr-TR" dirty="0" smtClean="0"/>
              <a:t> prosedürünün kullanımı azalmıştır. Bunun temelde 4 nedeni vardır.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dirty="0" smtClean="0"/>
              <a:t>1-)</a:t>
            </a:r>
            <a:r>
              <a:rPr lang="tr-TR" dirty="0" err="1" smtClean="0"/>
              <a:t>Postop</a:t>
            </a:r>
            <a:r>
              <a:rPr lang="tr-TR" dirty="0" smtClean="0"/>
              <a:t> komplikasyon oluşturma ihtimali (</a:t>
            </a:r>
            <a:r>
              <a:rPr lang="tr-TR" dirty="0" err="1" smtClean="0"/>
              <a:t>fistül,stenoz</a:t>
            </a:r>
            <a:r>
              <a:rPr lang="tr-TR" dirty="0" smtClean="0"/>
              <a:t>, kalıcı idrar ve gaita </a:t>
            </a:r>
            <a:r>
              <a:rPr lang="tr-TR" dirty="0" err="1" smtClean="0"/>
              <a:t>inkontinansı</a:t>
            </a:r>
            <a:r>
              <a:rPr lang="tr-TR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dirty="0" smtClean="0"/>
              <a:t>II-)</a:t>
            </a:r>
            <a:r>
              <a:rPr lang="tr-TR" dirty="0" err="1" smtClean="0"/>
              <a:t>Sentinel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 err="1" smtClean="0"/>
              <a:t>diseksiyonlarının</a:t>
            </a:r>
            <a:r>
              <a:rPr lang="tr-TR" dirty="0" smtClean="0"/>
              <a:t> kullanılması ve </a:t>
            </a:r>
            <a:r>
              <a:rPr lang="tr-TR" dirty="0" err="1" smtClean="0"/>
              <a:t>adjuvan</a:t>
            </a:r>
            <a:r>
              <a:rPr lang="tr-TR" dirty="0" smtClean="0"/>
              <a:t> radyoterapi ile daha kolay tedavi seçeneği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dirty="0" smtClean="0"/>
              <a:t>III-)</a:t>
            </a:r>
            <a:r>
              <a:rPr lang="tr-TR" dirty="0" err="1" smtClean="0"/>
              <a:t>Gross</a:t>
            </a:r>
            <a:r>
              <a:rPr lang="tr-TR" dirty="0" smtClean="0"/>
              <a:t> </a:t>
            </a:r>
            <a:r>
              <a:rPr lang="tr-TR" dirty="0" err="1" smtClean="0"/>
              <a:t>inguınal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metastazı varlığı durumunda </a:t>
            </a:r>
            <a:r>
              <a:rPr lang="tr-TR" dirty="0" err="1" smtClean="0"/>
              <a:t>kemoradyoterapi</a:t>
            </a:r>
            <a:r>
              <a:rPr lang="tr-TR" dirty="0" smtClean="0"/>
              <a:t> seçeneği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dirty="0" smtClean="0"/>
              <a:t>IV-)</a:t>
            </a:r>
            <a:r>
              <a:rPr lang="tr-TR" dirty="0" err="1" smtClean="0"/>
              <a:t>Pelvik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 err="1" smtClean="0"/>
              <a:t>diseksiyonu</a:t>
            </a:r>
            <a:r>
              <a:rPr lang="tr-TR" dirty="0" smtClean="0"/>
              <a:t> olmadan </a:t>
            </a:r>
            <a:r>
              <a:rPr lang="tr-TR" dirty="0" err="1" smtClean="0"/>
              <a:t>pelvik</a:t>
            </a:r>
            <a:r>
              <a:rPr lang="tr-TR" dirty="0" smtClean="0"/>
              <a:t> radyoterapi ile benzer tedavi yanıtlarının alınabilmesi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631554"/>
            <a:ext cx="1981200" cy="118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2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 KANSERİNDE CERRAHİ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Sınırlı hastalığı olan ve klinik olarak negatif </a:t>
            </a:r>
            <a:r>
              <a:rPr lang="tr-TR" dirty="0" err="1" smtClean="0"/>
              <a:t>inguinal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olanlarda olan hastalarda , </a:t>
            </a:r>
            <a:r>
              <a:rPr lang="tr-TR" dirty="0" err="1" smtClean="0"/>
              <a:t>primer</a:t>
            </a:r>
            <a:r>
              <a:rPr lang="tr-TR" dirty="0" smtClean="0"/>
              <a:t> tümör </a:t>
            </a:r>
            <a:r>
              <a:rPr lang="tr-TR" dirty="0"/>
              <a:t>ve </a:t>
            </a:r>
            <a:r>
              <a:rPr lang="tr-TR" dirty="0" err="1" smtClean="0"/>
              <a:t>inguinal</a:t>
            </a:r>
            <a:r>
              <a:rPr lang="tr-TR" dirty="0" smtClean="0"/>
              <a:t> için  </a:t>
            </a:r>
            <a:r>
              <a:rPr lang="tr-TR" dirty="0"/>
              <a:t>için ayrı </a:t>
            </a:r>
            <a:r>
              <a:rPr lang="tr-TR" dirty="0" err="1"/>
              <a:t>insizyonların</a:t>
            </a:r>
            <a:r>
              <a:rPr lang="tr-TR" dirty="0"/>
              <a:t> kullanılması, en blok rezeksiyonla karşılaştırıldığında hastalığa </a:t>
            </a:r>
            <a:r>
              <a:rPr lang="tr-TR" dirty="0" smtClean="0"/>
              <a:t> DSS </a:t>
            </a:r>
            <a:r>
              <a:rPr lang="tr-TR" dirty="0"/>
              <a:t>veya </a:t>
            </a:r>
            <a:r>
              <a:rPr lang="tr-TR" dirty="0" smtClean="0"/>
              <a:t>OS  </a:t>
            </a:r>
            <a:r>
              <a:rPr lang="tr-TR" dirty="0"/>
              <a:t>ödün vermeden azaltılmış </a:t>
            </a:r>
            <a:r>
              <a:rPr lang="tr-TR" dirty="0" err="1"/>
              <a:t>morbidite</a:t>
            </a:r>
            <a:r>
              <a:rPr lang="tr-TR" dirty="0"/>
              <a:t> ile ilişkilidir</a:t>
            </a:r>
            <a:r>
              <a:rPr lang="tr-TR" dirty="0" smtClean="0"/>
              <a:t>.</a:t>
            </a:r>
          </a:p>
          <a:p>
            <a:r>
              <a:rPr lang="tr-TR" dirty="0" err="1"/>
              <a:t>İnvaziv</a:t>
            </a:r>
            <a:r>
              <a:rPr lang="tr-TR" dirty="0"/>
              <a:t> tümörler için radikal </a:t>
            </a:r>
            <a:r>
              <a:rPr lang="tr-TR" dirty="0" err="1"/>
              <a:t>eksizyon</a:t>
            </a:r>
            <a:r>
              <a:rPr lang="tr-TR" dirty="0"/>
              <a:t> </a:t>
            </a:r>
            <a:r>
              <a:rPr lang="tr-TR" dirty="0" err="1"/>
              <a:t>perineal</a:t>
            </a:r>
            <a:r>
              <a:rPr lang="tr-TR" dirty="0"/>
              <a:t> </a:t>
            </a:r>
            <a:r>
              <a:rPr lang="tr-TR" dirty="0" err="1"/>
              <a:t>membran</a:t>
            </a:r>
            <a:r>
              <a:rPr lang="tr-TR" dirty="0"/>
              <a:t> seviyesine kadar uzanır ve çevresel olarak minimum 1 cm (ideal olarak, 1-2 cm) klinik olarak etkilenmemiş doku marjına sahip olmalıdır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Vulvar</a:t>
            </a:r>
            <a:r>
              <a:rPr lang="tr-TR" dirty="0" smtClean="0"/>
              <a:t> </a:t>
            </a:r>
            <a:r>
              <a:rPr lang="tr-TR" dirty="0" err="1"/>
              <a:t>primerin</a:t>
            </a:r>
            <a:r>
              <a:rPr lang="tr-TR" dirty="0"/>
              <a:t> rezeksiyonunu takiben optimal cerrahi sınırın kapsamı hakkında bir miktar belirsizlik olmasına rağmen, üç </a:t>
            </a:r>
            <a:r>
              <a:rPr lang="tr-TR" dirty="0" smtClean="0"/>
              <a:t>farklı klinik çalışmadan </a:t>
            </a:r>
            <a:r>
              <a:rPr lang="tr-TR" dirty="0"/>
              <a:t>elde edilen veriler, ameliyat sonrası </a:t>
            </a:r>
            <a:r>
              <a:rPr lang="tr-TR" dirty="0" smtClean="0"/>
              <a:t> </a:t>
            </a:r>
            <a:r>
              <a:rPr lang="tr-TR" dirty="0"/>
              <a:t>cerrahi sınırın 8 mm'ye eşit veya daha büyük olduğu vakalar için yüksek lokal kontrol oranları ortaya koymaktadır.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382" y="631281"/>
            <a:ext cx="2332182" cy="11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 KANSERİNDE CERRAHİ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336800"/>
            <a:ext cx="7565281" cy="3531235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Küçük lezyonların tedavisinde radikal lokal </a:t>
            </a:r>
            <a:r>
              <a:rPr lang="tr-TR" dirty="0" err="1"/>
              <a:t>eksizyon</a:t>
            </a:r>
            <a:r>
              <a:rPr lang="tr-TR" dirty="0"/>
              <a:t>/</a:t>
            </a:r>
            <a:r>
              <a:rPr lang="tr-TR" dirty="0" err="1"/>
              <a:t>parsiyel</a:t>
            </a:r>
            <a:r>
              <a:rPr lang="tr-TR" dirty="0"/>
              <a:t> </a:t>
            </a:r>
            <a:r>
              <a:rPr lang="tr-TR" dirty="0" err="1"/>
              <a:t>vulvektomi</a:t>
            </a:r>
            <a:r>
              <a:rPr lang="tr-TR" dirty="0"/>
              <a:t> yaygın olarak kabul edilse de, radikal total </a:t>
            </a:r>
            <a:r>
              <a:rPr lang="tr-TR" dirty="0" err="1"/>
              <a:t>vulvektomi</a:t>
            </a:r>
            <a:r>
              <a:rPr lang="tr-TR" dirty="0"/>
              <a:t> </a:t>
            </a:r>
            <a:r>
              <a:rPr lang="tr-TR" dirty="0" err="1"/>
              <a:t>multifokal</a:t>
            </a:r>
            <a:r>
              <a:rPr lang="tr-TR" dirty="0"/>
              <a:t> </a:t>
            </a:r>
            <a:r>
              <a:rPr lang="tr-TR" dirty="0" err="1"/>
              <a:t>invaziv</a:t>
            </a:r>
            <a:r>
              <a:rPr lang="tr-TR" dirty="0"/>
              <a:t> hastalığı olan hastalar, yaygın VIN ile ilişkili </a:t>
            </a:r>
            <a:r>
              <a:rPr lang="tr-TR" dirty="0" err="1"/>
              <a:t>invaziv</a:t>
            </a:r>
            <a:r>
              <a:rPr lang="tr-TR" dirty="0"/>
              <a:t> kanseri olan hastalar ve </a:t>
            </a:r>
            <a:r>
              <a:rPr lang="tr-TR" dirty="0" err="1"/>
              <a:t>semptomatik</a:t>
            </a:r>
            <a:r>
              <a:rPr lang="tr-TR" dirty="0"/>
              <a:t> ile ilişkili kanseri olan hastalar için hala en iyi cerrahi seçenek olabilir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Vulva kanserinde </a:t>
            </a:r>
            <a:r>
              <a:rPr lang="tr-TR" dirty="0" err="1" smtClean="0"/>
              <a:t>inguinal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yönetimi esastır .Evre IA tümörler(2 </a:t>
            </a:r>
            <a:r>
              <a:rPr lang="tr-TR" dirty="0" err="1" smtClean="0"/>
              <a:t>cmden</a:t>
            </a:r>
            <a:r>
              <a:rPr lang="tr-TR" dirty="0" smtClean="0"/>
              <a:t> küçük </a:t>
            </a:r>
            <a:r>
              <a:rPr lang="tr-TR" dirty="0" err="1" smtClean="0"/>
              <a:t>tm</a:t>
            </a:r>
            <a:r>
              <a:rPr lang="tr-TR" dirty="0" smtClean="0"/>
              <a:t> ve 1 mm den az </a:t>
            </a:r>
            <a:r>
              <a:rPr lang="tr-TR" dirty="0" err="1" smtClean="0"/>
              <a:t>invazyon</a:t>
            </a:r>
            <a:r>
              <a:rPr lang="tr-TR" dirty="0" smtClean="0"/>
              <a:t> durumu) haricindeki tüm vulva kanseri olgularında önerilir.</a:t>
            </a:r>
          </a:p>
          <a:p>
            <a:r>
              <a:rPr lang="tr-TR" dirty="0"/>
              <a:t>Evre IB/II tümörler için </a:t>
            </a:r>
            <a:r>
              <a:rPr lang="tr-TR" dirty="0" err="1" smtClean="0"/>
              <a:t>inguinal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/>
              <a:t>değerlendirmesi önerilir. 4 cm'den </a:t>
            </a:r>
            <a:r>
              <a:rPr lang="tr-TR" dirty="0" smtClean="0"/>
              <a:t>küçük ve </a:t>
            </a:r>
            <a:r>
              <a:rPr lang="tr-TR" dirty="0" err="1" smtClean="0"/>
              <a:t>vulvar</a:t>
            </a:r>
            <a:r>
              <a:rPr lang="tr-TR" dirty="0" smtClean="0"/>
              <a:t> </a:t>
            </a:r>
            <a:r>
              <a:rPr lang="tr-TR" dirty="0"/>
              <a:t>orta hattan 2 cm veya daha </a:t>
            </a:r>
            <a:r>
              <a:rPr lang="tr-TR" dirty="0" smtClean="0"/>
              <a:t> uzakta </a:t>
            </a:r>
            <a:r>
              <a:rPr lang="tr-TR" dirty="0"/>
              <a:t>bulunan ve klinik olarak negatif </a:t>
            </a:r>
            <a:r>
              <a:rPr lang="tr-TR" dirty="0" err="1"/>
              <a:t>inguinofemoral</a:t>
            </a:r>
            <a:r>
              <a:rPr lang="tr-TR" dirty="0"/>
              <a:t> lenf </a:t>
            </a:r>
            <a:r>
              <a:rPr lang="tr-TR" dirty="0" err="1"/>
              <a:t>nodları</a:t>
            </a:r>
            <a:r>
              <a:rPr lang="tr-TR" dirty="0"/>
              <a:t> durumunda, izole </a:t>
            </a:r>
            <a:r>
              <a:rPr lang="tr-TR" dirty="0" err="1"/>
              <a:t>primer</a:t>
            </a:r>
            <a:r>
              <a:rPr lang="tr-TR" dirty="0"/>
              <a:t> </a:t>
            </a:r>
            <a:r>
              <a:rPr lang="tr-TR" dirty="0" err="1"/>
              <a:t>vulvar</a:t>
            </a:r>
            <a:r>
              <a:rPr lang="tr-TR" dirty="0"/>
              <a:t> tümörü için, </a:t>
            </a:r>
            <a:r>
              <a:rPr lang="tr-TR" dirty="0" err="1"/>
              <a:t>ipsilateral</a:t>
            </a:r>
            <a:r>
              <a:rPr lang="tr-TR" dirty="0"/>
              <a:t> kasık tutulmuyorsa, </a:t>
            </a:r>
            <a:r>
              <a:rPr lang="tr-TR" dirty="0" err="1"/>
              <a:t>ipsilateral</a:t>
            </a:r>
            <a:r>
              <a:rPr lang="tr-TR" dirty="0"/>
              <a:t> </a:t>
            </a:r>
            <a:r>
              <a:rPr lang="tr-TR" dirty="0" err="1"/>
              <a:t>inguinofemoral</a:t>
            </a:r>
            <a:r>
              <a:rPr lang="tr-TR" dirty="0"/>
              <a:t> </a:t>
            </a:r>
            <a:r>
              <a:rPr lang="tr-TR" dirty="0" err="1"/>
              <a:t>lenfadenektomi</a:t>
            </a:r>
            <a:r>
              <a:rPr lang="tr-TR" dirty="0"/>
              <a:t> veya </a:t>
            </a:r>
            <a:r>
              <a:rPr lang="tr-TR" dirty="0" err="1"/>
              <a:t>sentinel</a:t>
            </a:r>
            <a:r>
              <a:rPr lang="tr-TR" dirty="0"/>
              <a:t> lenf </a:t>
            </a:r>
            <a:r>
              <a:rPr lang="tr-TR" dirty="0" err="1"/>
              <a:t>nodu</a:t>
            </a:r>
            <a:r>
              <a:rPr lang="tr-TR" dirty="0"/>
              <a:t> biyopsisi uygundur. SLN pozitif hastalık vakalarında </a:t>
            </a:r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/>
              <a:t>inguinofemoral</a:t>
            </a:r>
            <a:r>
              <a:rPr lang="tr-TR" dirty="0"/>
              <a:t> </a:t>
            </a:r>
            <a:r>
              <a:rPr lang="tr-TR" dirty="0" err="1"/>
              <a:t>lenfadenektomi</a:t>
            </a:r>
            <a:r>
              <a:rPr lang="tr-TR" dirty="0"/>
              <a:t> düşünülmelidir.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982" y="637309"/>
            <a:ext cx="1741053" cy="116378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001" y="2336799"/>
            <a:ext cx="4377307" cy="3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 KANSERİNDE CERRAHİ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840" y="2255116"/>
            <a:ext cx="10511651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 KANSERLERDE RADYOTERAPİNİN ROLÜ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Son 30 yılda, </a:t>
            </a:r>
            <a:r>
              <a:rPr lang="tr-TR" dirty="0" err="1"/>
              <a:t>vulvar</a:t>
            </a:r>
            <a:r>
              <a:rPr lang="tr-TR" dirty="0"/>
              <a:t> kanseri tedavisinde RT kullanımı (tek başına veya eşzamanlı </a:t>
            </a:r>
            <a:r>
              <a:rPr lang="tr-TR" dirty="0" smtClean="0"/>
              <a:t>radyo-</a:t>
            </a:r>
            <a:r>
              <a:rPr lang="tr-TR" dirty="0" err="1" smtClean="0"/>
              <a:t>sensitizan</a:t>
            </a:r>
            <a:r>
              <a:rPr lang="tr-TR" dirty="0" smtClean="0"/>
              <a:t> </a:t>
            </a:r>
            <a:r>
              <a:rPr lang="tr-TR" dirty="0"/>
              <a:t>kemoterapi ile birlikte) çarpıcı biçimde artmıştır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Genellikle </a:t>
            </a:r>
            <a:r>
              <a:rPr lang="tr-TR" dirty="0"/>
              <a:t>konservatif cerrahiden önce veya sonra </a:t>
            </a:r>
            <a:r>
              <a:rPr lang="tr-TR" dirty="0" err="1"/>
              <a:t>adjuvan</a:t>
            </a:r>
            <a:r>
              <a:rPr lang="tr-TR" dirty="0"/>
              <a:t> tedavi olarak uygulanan </a:t>
            </a:r>
            <a:r>
              <a:rPr lang="tr-TR" dirty="0" err="1"/>
              <a:t>kemoradyoterapi</a:t>
            </a:r>
            <a:r>
              <a:rPr lang="tr-TR" dirty="0"/>
              <a:t>, hastalığın yaygınlığı </a:t>
            </a:r>
            <a:r>
              <a:rPr lang="tr-TR" dirty="0" err="1"/>
              <a:t>ekzenteratif</a:t>
            </a:r>
            <a:r>
              <a:rPr lang="tr-TR" dirty="0"/>
              <a:t> prosedürler veya diğer büyük ölçüde deforme edici cerrahi müdahaleler gerektiren hastalar için alternatif bir tedavi olarak ortaya çıkmıştır.</a:t>
            </a:r>
          </a:p>
        </p:txBody>
      </p:sp>
    </p:spTree>
    <p:extLst>
      <p:ext uri="{BB962C8B-B14F-4D97-AF65-F5344CB8AC3E}">
        <p14:creationId xmlns:p14="http://schemas.microsoft.com/office/powerpoint/2010/main" val="32261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ADJUVAN RADYOTERAPİ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GOG37 çalışması </a:t>
            </a:r>
            <a:r>
              <a:rPr lang="tr-TR" dirty="0" err="1"/>
              <a:t>pelvik</a:t>
            </a:r>
            <a:r>
              <a:rPr lang="tr-TR" dirty="0"/>
              <a:t> radyasyonun standart </a:t>
            </a:r>
            <a:r>
              <a:rPr lang="tr-TR" dirty="0" err="1"/>
              <a:t>pelvik</a:t>
            </a:r>
            <a:r>
              <a:rPr lang="tr-TR" dirty="0"/>
              <a:t> </a:t>
            </a:r>
            <a:r>
              <a:rPr lang="tr-TR" dirty="0" err="1"/>
              <a:t>nod</a:t>
            </a:r>
            <a:r>
              <a:rPr lang="tr-TR" dirty="0"/>
              <a:t> </a:t>
            </a:r>
            <a:r>
              <a:rPr lang="tr-TR" dirty="0" err="1"/>
              <a:t>diseksiyonuna</a:t>
            </a:r>
            <a:r>
              <a:rPr lang="tr-TR" dirty="0"/>
              <a:t> göre </a:t>
            </a:r>
            <a:r>
              <a:rPr lang="tr-TR" dirty="0" err="1"/>
              <a:t>sağkalımı</a:t>
            </a:r>
            <a:r>
              <a:rPr lang="tr-TR" dirty="0"/>
              <a:t> iyileştirip iyileştiremeyeceğini belirlemek için yapılmıştır. </a:t>
            </a:r>
            <a:r>
              <a:rPr lang="tr-TR" dirty="0" err="1"/>
              <a:t>İpsilateral</a:t>
            </a:r>
            <a:r>
              <a:rPr lang="tr-TR" dirty="0"/>
              <a:t> </a:t>
            </a:r>
            <a:r>
              <a:rPr lang="tr-TR" dirty="0" err="1"/>
              <a:t>pelvik</a:t>
            </a:r>
            <a:r>
              <a:rPr lang="tr-TR" dirty="0"/>
              <a:t> </a:t>
            </a:r>
            <a:r>
              <a:rPr lang="tr-TR" dirty="0" err="1"/>
              <a:t>lenfadenektomi</a:t>
            </a:r>
            <a:r>
              <a:rPr lang="tr-TR" dirty="0"/>
              <a:t> (n=55), cerrahi olarak uygulanan 114 hastada </a:t>
            </a:r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 smtClean="0"/>
              <a:t>inguinal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err="1"/>
              <a:t>pelvise</a:t>
            </a:r>
            <a:r>
              <a:rPr lang="tr-TR" dirty="0"/>
              <a:t> (tümör yatağı ve </a:t>
            </a:r>
            <a:r>
              <a:rPr lang="tr-TR" dirty="0" err="1"/>
              <a:t>rezidüel</a:t>
            </a:r>
            <a:r>
              <a:rPr lang="tr-TR" dirty="0"/>
              <a:t> vulva hariç) uygulanan RT (45-50 </a:t>
            </a:r>
            <a:r>
              <a:rPr lang="tr-TR" dirty="0" err="1"/>
              <a:t>Gy</a:t>
            </a:r>
            <a:r>
              <a:rPr lang="tr-TR" dirty="0"/>
              <a:t>, n= 59) ile karşılaştırıldı</a:t>
            </a:r>
            <a:r>
              <a:rPr lang="tr-TR" dirty="0" smtClean="0"/>
              <a:t>. </a:t>
            </a:r>
          </a:p>
          <a:p>
            <a:r>
              <a:rPr lang="tr-TR" dirty="0" err="1"/>
              <a:t>Pelvik</a:t>
            </a:r>
            <a:r>
              <a:rPr lang="tr-TR" dirty="0"/>
              <a:t> </a:t>
            </a:r>
            <a:r>
              <a:rPr lang="tr-TR" dirty="0" err="1"/>
              <a:t>lenfadenektomi</a:t>
            </a:r>
            <a:r>
              <a:rPr lang="tr-TR" dirty="0"/>
              <a:t> yapılan 53 hastanın 15'inde (%28) </a:t>
            </a:r>
            <a:r>
              <a:rPr lang="tr-TR" dirty="0" err="1"/>
              <a:t>pelvik</a:t>
            </a:r>
            <a:r>
              <a:rPr lang="tr-TR" dirty="0"/>
              <a:t> düğümlerde metastaz saptandı ve bunlardan 9'u 1 yıl içinde öldü</a:t>
            </a:r>
            <a:r>
              <a:rPr lang="tr-TR" dirty="0" smtClean="0"/>
              <a:t>.</a:t>
            </a:r>
          </a:p>
          <a:p>
            <a:r>
              <a:rPr lang="tr-TR" dirty="0" smtClean="0"/>
              <a:t>Yalnızca </a:t>
            </a:r>
            <a:r>
              <a:rPr lang="tr-TR" dirty="0" err="1"/>
              <a:t>p</a:t>
            </a:r>
            <a:r>
              <a:rPr lang="tr-TR" dirty="0" err="1" smtClean="0"/>
              <a:t>elvik</a:t>
            </a:r>
            <a:r>
              <a:rPr lang="tr-TR" dirty="0" smtClean="0"/>
              <a:t> </a:t>
            </a:r>
            <a:r>
              <a:rPr lang="tr-TR" dirty="0" err="1"/>
              <a:t>nod</a:t>
            </a:r>
            <a:r>
              <a:rPr lang="tr-TR" dirty="0"/>
              <a:t> </a:t>
            </a:r>
            <a:r>
              <a:rPr lang="tr-TR" dirty="0" err="1"/>
              <a:t>diseksiyonu</a:t>
            </a:r>
            <a:r>
              <a:rPr lang="tr-TR" dirty="0"/>
              <a:t> yapılan hastalarda kansere bağlı ölüm oranı %51 iken, RT </a:t>
            </a:r>
            <a:r>
              <a:rPr lang="tr-TR" dirty="0" smtClean="0"/>
              <a:t>eklenen  </a:t>
            </a:r>
            <a:r>
              <a:rPr lang="tr-TR" dirty="0"/>
              <a:t>hastalarda bu oran %29 idi</a:t>
            </a:r>
            <a:r>
              <a:rPr lang="tr-TR" dirty="0" smtClean="0"/>
              <a:t>.</a:t>
            </a:r>
          </a:p>
          <a:p>
            <a:r>
              <a:rPr lang="tr-TR" dirty="0" smtClean="0"/>
              <a:t>74 aylık </a:t>
            </a:r>
            <a:r>
              <a:rPr lang="tr-TR" dirty="0" err="1" smtClean="0"/>
              <a:t>median</a:t>
            </a:r>
            <a:r>
              <a:rPr lang="tr-TR" dirty="0" smtClean="0"/>
              <a:t> takiplerde OS oranı </a:t>
            </a:r>
            <a:r>
              <a:rPr lang="tr-TR" dirty="0" err="1" smtClean="0"/>
              <a:t>pelvık</a:t>
            </a:r>
            <a:r>
              <a:rPr lang="tr-TR" dirty="0" smtClean="0"/>
              <a:t> RT alan hastalarda %51 iken , yalnızca </a:t>
            </a:r>
            <a:r>
              <a:rPr lang="tr-TR" dirty="0" err="1" smtClean="0"/>
              <a:t>pelvik</a:t>
            </a:r>
            <a:r>
              <a:rPr lang="tr-TR" dirty="0" smtClean="0"/>
              <a:t> </a:t>
            </a:r>
            <a:r>
              <a:rPr lang="tr-TR" dirty="0" err="1" smtClean="0"/>
              <a:t>disseksiyon</a:t>
            </a:r>
            <a:r>
              <a:rPr lang="tr-TR" dirty="0" smtClean="0"/>
              <a:t> yapılan  hastalarda %41 olarak bulunmuştur.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37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prstClr val="white"/>
                </a:solidFill>
              </a:rPr>
              <a:t>ADJUVAN RADYOTERAPİ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Radyoterapinin katkısının öne çıktığı olgular , </a:t>
            </a:r>
            <a:r>
              <a:rPr lang="tr-TR" dirty="0" err="1" smtClean="0"/>
              <a:t>gross</a:t>
            </a:r>
            <a:r>
              <a:rPr lang="tr-TR" dirty="0" smtClean="0"/>
              <a:t> </a:t>
            </a:r>
            <a:r>
              <a:rPr lang="tr-TR" dirty="0" err="1" smtClean="0"/>
              <a:t>nodal</a:t>
            </a:r>
            <a:r>
              <a:rPr lang="tr-TR" dirty="0" smtClean="0"/>
              <a:t> tutulumu olan hastalar , </a:t>
            </a:r>
            <a:r>
              <a:rPr lang="tr-TR" dirty="0" err="1" smtClean="0"/>
              <a:t>ekstrakapsüler</a:t>
            </a:r>
            <a:r>
              <a:rPr lang="tr-TR" dirty="0" smtClean="0"/>
              <a:t> uzanımı olan ve 2 veya daha fazla </a:t>
            </a:r>
            <a:r>
              <a:rPr lang="tr-TR" dirty="0" err="1" smtClean="0"/>
              <a:t>nodun</a:t>
            </a:r>
            <a:r>
              <a:rPr lang="tr-TR" dirty="0" smtClean="0"/>
              <a:t> pozitif olduğu olgularda gösterilmiştir.</a:t>
            </a:r>
          </a:p>
          <a:p>
            <a:r>
              <a:rPr lang="tr-TR" dirty="0" smtClean="0"/>
              <a:t>RT ile kombine edilen </a:t>
            </a:r>
            <a:r>
              <a:rPr lang="tr-TR" dirty="0" err="1" smtClean="0"/>
              <a:t>diseksiyon</a:t>
            </a:r>
            <a:r>
              <a:rPr lang="tr-TR" dirty="0" smtClean="0"/>
              <a:t> yapılarda , </a:t>
            </a:r>
            <a:r>
              <a:rPr lang="tr-TR" dirty="0" err="1" smtClean="0"/>
              <a:t>inguinal</a:t>
            </a:r>
            <a:r>
              <a:rPr lang="tr-TR" dirty="0" smtClean="0"/>
              <a:t> </a:t>
            </a:r>
            <a:r>
              <a:rPr lang="tr-TR" dirty="0" err="1" smtClean="0"/>
              <a:t>nüks</a:t>
            </a:r>
            <a:r>
              <a:rPr lang="tr-TR" dirty="0" smtClean="0"/>
              <a:t> %5 iken ,yalnızca </a:t>
            </a:r>
            <a:r>
              <a:rPr lang="tr-TR" dirty="0" err="1" smtClean="0"/>
              <a:t>diseksiyon</a:t>
            </a:r>
            <a:r>
              <a:rPr lang="tr-TR" dirty="0" smtClean="0"/>
              <a:t> yapılanlarda %24 tür.</a:t>
            </a:r>
          </a:p>
          <a:p>
            <a:r>
              <a:rPr lang="tr-TR" dirty="0" err="1" smtClean="0"/>
              <a:t>Vulvar</a:t>
            </a:r>
            <a:r>
              <a:rPr lang="tr-TR" dirty="0" smtClean="0"/>
              <a:t> </a:t>
            </a:r>
            <a:r>
              <a:rPr lang="tr-TR" dirty="0" err="1" smtClean="0"/>
              <a:t>nüks</a:t>
            </a:r>
            <a:r>
              <a:rPr lang="tr-TR" dirty="0" smtClean="0"/>
              <a:t> her iki kolda %12 olarak tespit edilmiştir.</a:t>
            </a:r>
          </a:p>
          <a:p>
            <a:r>
              <a:rPr lang="tr-TR" dirty="0" smtClean="0"/>
              <a:t>Tek bir </a:t>
            </a:r>
            <a:r>
              <a:rPr lang="tr-TR" dirty="0" err="1" smtClean="0"/>
              <a:t>inguinal</a:t>
            </a:r>
            <a:r>
              <a:rPr lang="tr-TR" dirty="0" smtClean="0"/>
              <a:t> </a:t>
            </a:r>
            <a:r>
              <a:rPr lang="tr-TR" dirty="0" err="1" smtClean="0"/>
              <a:t>intrakapsüler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olan hastalarda RT </a:t>
            </a:r>
            <a:r>
              <a:rPr lang="tr-TR" dirty="0" err="1" smtClean="0"/>
              <a:t>nin</a:t>
            </a:r>
            <a:r>
              <a:rPr lang="tr-TR" dirty="0" smtClean="0"/>
              <a:t> </a:t>
            </a:r>
            <a:r>
              <a:rPr lang="tr-TR" dirty="0"/>
              <a:t>yararı tartışmalı. Tek bir pozitif lenf </a:t>
            </a:r>
            <a:r>
              <a:rPr lang="tr-TR" dirty="0" err="1"/>
              <a:t>nodu</a:t>
            </a:r>
            <a:r>
              <a:rPr lang="tr-TR" dirty="0"/>
              <a:t> olan hastalarda AGO-CaRE-1 çalışmasının bir analizini içeren bazı çalışmalar, bu özel ortamda </a:t>
            </a:r>
            <a:r>
              <a:rPr lang="tr-TR" dirty="0" err="1"/>
              <a:t>adjuvan</a:t>
            </a:r>
            <a:r>
              <a:rPr lang="tr-TR" dirty="0"/>
              <a:t> radyasyona hiçbir fayda bildirmemiştir ancak SEER verileri Evre </a:t>
            </a:r>
            <a:r>
              <a:rPr lang="tr-TR" dirty="0" err="1" smtClean="0"/>
              <a:t>IIItek</a:t>
            </a:r>
            <a:r>
              <a:rPr lang="tr-TR" dirty="0" smtClean="0"/>
              <a:t> </a:t>
            </a:r>
            <a:r>
              <a:rPr lang="tr-TR" dirty="0"/>
              <a:t>düğüm </a:t>
            </a:r>
            <a:r>
              <a:rPr lang="tr-TR" dirty="0" smtClean="0"/>
              <a:t>pozitif 208 hastadan, </a:t>
            </a:r>
            <a:r>
              <a:rPr lang="tr-TR" dirty="0"/>
              <a:t>radyasyon almayanlara kıyasla </a:t>
            </a:r>
            <a:r>
              <a:rPr lang="tr-TR" dirty="0" err="1"/>
              <a:t>adjuvan</a:t>
            </a:r>
            <a:r>
              <a:rPr lang="tr-TR" dirty="0"/>
              <a:t> radyasyon ilavesiyle 5 yıllık </a:t>
            </a:r>
            <a:r>
              <a:rPr lang="tr-TR" dirty="0" err="1"/>
              <a:t>DSS'de</a:t>
            </a:r>
            <a:r>
              <a:rPr lang="tr-TR" dirty="0"/>
              <a:t> önemli gelişmeler ortaya çıkardı.</a:t>
            </a:r>
          </a:p>
        </p:txBody>
      </p:sp>
    </p:spTree>
    <p:extLst>
      <p:ext uri="{BB962C8B-B14F-4D97-AF65-F5344CB8AC3E}">
        <p14:creationId xmlns:p14="http://schemas.microsoft.com/office/powerpoint/2010/main" val="165336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ADJUVAN RADYOTERAPİ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Bunun huzurunda NCCN </a:t>
            </a:r>
            <a:r>
              <a:rPr lang="tr-TR" dirty="0" err="1" smtClean="0"/>
              <a:t>inguinofemoral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 err="1" smtClean="0"/>
              <a:t>diseksiyonu</a:t>
            </a:r>
            <a:r>
              <a:rPr lang="tr-TR" dirty="0" smtClean="0"/>
              <a:t> yapılan ve SLB yapılan olgularda pozitiflik durumunda </a:t>
            </a:r>
            <a:r>
              <a:rPr lang="tr-TR" dirty="0" err="1" smtClean="0"/>
              <a:t>adjuvan</a:t>
            </a:r>
            <a:r>
              <a:rPr lang="tr-TR" dirty="0" smtClean="0"/>
              <a:t> RT önermektedir.</a:t>
            </a:r>
          </a:p>
          <a:p>
            <a:r>
              <a:rPr lang="tr-TR" dirty="0" smtClean="0"/>
              <a:t>NCCN e göre SLNB yapılan olgularda (</a:t>
            </a:r>
            <a:r>
              <a:rPr lang="tr-TR" dirty="0" err="1" smtClean="0"/>
              <a:t>adjuvan</a:t>
            </a:r>
            <a:r>
              <a:rPr lang="tr-TR" dirty="0" smtClean="0"/>
              <a:t> RT eş zamanlı KT ya da </a:t>
            </a:r>
            <a:r>
              <a:rPr lang="tr-TR" dirty="0" err="1" smtClean="0"/>
              <a:t>adjuvan</a:t>
            </a:r>
            <a:r>
              <a:rPr lang="tr-TR" dirty="0" smtClean="0"/>
              <a:t> RT  ) 2 durumda </a:t>
            </a:r>
            <a:r>
              <a:rPr lang="tr-TR" dirty="0" err="1" smtClean="0"/>
              <a:t>adjuvan</a:t>
            </a:r>
            <a:r>
              <a:rPr lang="tr-TR" dirty="0" smtClean="0"/>
              <a:t> tedavi gerekir.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 smtClean="0"/>
              <a:t>SLNB si </a:t>
            </a:r>
            <a:r>
              <a:rPr lang="tr-TR" dirty="0" err="1" smtClean="0"/>
              <a:t>ınguınofemoral</a:t>
            </a:r>
            <a:r>
              <a:rPr lang="tr-TR" dirty="0" smtClean="0"/>
              <a:t> </a:t>
            </a:r>
            <a:r>
              <a:rPr lang="tr-TR" dirty="0" err="1" smtClean="0"/>
              <a:t>diseksiyon</a:t>
            </a:r>
            <a:r>
              <a:rPr lang="tr-TR" dirty="0" smtClean="0"/>
              <a:t> ile tamamlanmamış </a:t>
            </a:r>
            <a:r>
              <a:rPr lang="tr-TR" dirty="0" err="1" smtClean="0"/>
              <a:t>nod</a:t>
            </a:r>
            <a:r>
              <a:rPr lang="tr-TR" dirty="0" smtClean="0"/>
              <a:t> negatif –  hastalar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 smtClean="0"/>
              <a:t>SLNB si </a:t>
            </a:r>
            <a:r>
              <a:rPr lang="tr-TR" dirty="0" err="1" smtClean="0"/>
              <a:t>inguinofemoral</a:t>
            </a:r>
            <a:r>
              <a:rPr lang="tr-TR" dirty="0" smtClean="0"/>
              <a:t> </a:t>
            </a:r>
            <a:r>
              <a:rPr lang="tr-TR" dirty="0" err="1" smtClean="0"/>
              <a:t>diseksiyon</a:t>
            </a:r>
            <a:r>
              <a:rPr lang="tr-TR" dirty="0" smtClean="0"/>
              <a:t> ile tamamlanmış ama </a:t>
            </a:r>
            <a:r>
              <a:rPr lang="tr-TR" dirty="0" err="1" smtClean="0"/>
              <a:t>nod</a:t>
            </a:r>
            <a:r>
              <a:rPr lang="tr-TR" dirty="0" smtClean="0"/>
              <a:t> + hastalar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816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prstClr val="white"/>
                </a:solidFill>
              </a:rPr>
              <a:t>ADJUVAN </a:t>
            </a:r>
            <a:r>
              <a:rPr lang="tr-TR" dirty="0" err="1" smtClean="0">
                <a:solidFill>
                  <a:prstClr val="white"/>
                </a:solidFill>
              </a:rPr>
              <a:t>RadyoTerapi</a:t>
            </a:r>
            <a:r>
              <a:rPr lang="tr-TR" dirty="0" smtClean="0">
                <a:solidFill>
                  <a:prstClr val="white"/>
                </a:solidFill>
              </a:rPr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Adjuvan</a:t>
            </a:r>
            <a:r>
              <a:rPr lang="tr-TR" dirty="0" smtClean="0"/>
              <a:t> RT de </a:t>
            </a:r>
            <a:r>
              <a:rPr lang="tr-TR" dirty="0" err="1" smtClean="0"/>
              <a:t>target</a:t>
            </a:r>
            <a:r>
              <a:rPr lang="tr-TR" dirty="0" smtClean="0"/>
              <a:t> </a:t>
            </a:r>
            <a:r>
              <a:rPr lang="tr-TR" dirty="0" err="1" smtClean="0"/>
              <a:t>volume</a:t>
            </a:r>
            <a:r>
              <a:rPr lang="tr-TR" dirty="0" smtClean="0"/>
              <a:t> , </a:t>
            </a:r>
            <a:r>
              <a:rPr lang="tr-TR" dirty="0" err="1" smtClean="0"/>
              <a:t>endikasyona</a:t>
            </a:r>
            <a:r>
              <a:rPr lang="tr-TR" dirty="0" smtClean="0"/>
              <a:t> bağlı farklılık </a:t>
            </a:r>
            <a:r>
              <a:rPr lang="tr-TR" dirty="0"/>
              <a:t>gösterebilir. </a:t>
            </a:r>
            <a:endParaRPr lang="tr-TR" dirty="0" smtClean="0"/>
          </a:p>
          <a:p>
            <a:r>
              <a:rPr lang="tr-TR" dirty="0" smtClean="0"/>
              <a:t>SLN </a:t>
            </a:r>
            <a:r>
              <a:rPr lang="tr-TR" dirty="0"/>
              <a:t>biyopsisi veya </a:t>
            </a:r>
            <a:r>
              <a:rPr lang="tr-TR" dirty="0" err="1"/>
              <a:t>diseksiyonunda</a:t>
            </a:r>
            <a:r>
              <a:rPr lang="tr-TR" dirty="0"/>
              <a:t> </a:t>
            </a:r>
            <a:r>
              <a:rPr lang="tr-TR" dirty="0" err="1" smtClean="0"/>
              <a:t>inguinal</a:t>
            </a:r>
            <a:r>
              <a:rPr lang="tr-TR" dirty="0" smtClean="0"/>
              <a:t> lenf </a:t>
            </a:r>
            <a:r>
              <a:rPr lang="tr-TR" dirty="0"/>
              <a:t>düğümleri negatif olan ancak olumsuz </a:t>
            </a:r>
            <a:r>
              <a:rPr lang="tr-TR" dirty="0" err="1"/>
              <a:t>primer</a:t>
            </a:r>
            <a:r>
              <a:rPr lang="tr-TR" dirty="0"/>
              <a:t> tümör risk faktörleri olan hastalar için </a:t>
            </a:r>
            <a:r>
              <a:rPr lang="tr-TR" dirty="0" err="1"/>
              <a:t>primer</a:t>
            </a:r>
            <a:r>
              <a:rPr lang="tr-TR" dirty="0"/>
              <a:t> tümör bölgesini hedef alan RT uygun </a:t>
            </a:r>
            <a:r>
              <a:rPr lang="tr-TR" dirty="0" smtClean="0"/>
              <a:t>olabilir. NCCN bu kötü risk faktörlerini </a:t>
            </a:r>
            <a:r>
              <a:rPr lang="tr-TR" dirty="0" smtClean="0">
                <a:solidFill>
                  <a:srgbClr val="00B0F0"/>
                </a:solidFill>
              </a:rPr>
              <a:t>tümör volümü </a:t>
            </a:r>
            <a:r>
              <a:rPr lang="tr-TR" dirty="0" smtClean="0"/>
              <a:t>,</a:t>
            </a:r>
            <a:r>
              <a:rPr lang="tr-TR" dirty="0" smtClean="0">
                <a:solidFill>
                  <a:srgbClr val="FFC000"/>
                </a:solidFill>
              </a:rPr>
              <a:t>yakın cerrahi sınır </a:t>
            </a:r>
            <a:r>
              <a:rPr lang="tr-TR" dirty="0" smtClean="0"/>
              <a:t>, </a:t>
            </a:r>
            <a:r>
              <a:rPr lang="tr-TR" dirty="0" err="1" smtClean="0">
                <a:solidFill>
                  <a:schemeClr val="bg2">
                    <a:lumMod val="75000"/>
                  </a:schemeClr>
                </a:solidFill>
              </a:rPr>
              <a:t>invazyon</a:t>
            </a:r>
            <a:r>
              <a:rPr lang="tr-T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bg2">
                    <a:lumMod val="75000"/>
                  </a:schemeClr>
                </a:solidFill>
              </a:rPr>
              <a:t>deriniliği</a:t>
            </a:r>
            <a:r>
              <a:rPr lang="tr-T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tr-TR" dirty="0" smtClean="0"/>
              <a:t>,</a:t>
            </a:r>
            <a:r>
              <a:rPr lang="tr-TR" dirty="0" err="1" smtClean="0">
                <a:solidFill>
                  <a:srgbClr val="FF0000"/>
                </a:solidFill>
              </a:rPr>
              <a:t>lenfovasküler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invazyon</a:t>
            </a:r>
            <a:r>
              <a:rPr lang="tr-TR" dirty="0" smtClean="0"/>
              <a:t> ve </a:t>
            </a:r>
            <a:r>
              <a:rPr lang="tr-TR" dirty="0" err="1" smtClean="0">
                <a:solidFill>
                  <a:srgbClr val="7030A0"/>
                </a:solidFill>
              </a:rPr>
              <a:t>invazyon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paterni</a:t>
            </a:r>
            <a:r>
              <a:rPr lang="tr-TR" dirty="0" smtClean="0"/>
              <a:t> olarak belirlemiştir.</a:t>
            </a:r>
          </a:p>
          <a:p>
            <a:r>
              <a:rPr lang="tr-TR" dirty="0"/>
              <a:t>Ayrıca </a:t>
            </a:r>
            <a:r>
              <a:rPr lang="tr-TR" dirty="0" smtClean="0"/>
              <a:t>son </a:t>
            </a:r>
            <a:r>
              <a:rPr lang="tr-TR" dirty="0"/>
              <a:t>zamanlarda, p16 pozitifliğinin, </a:t>
            </a:r>
            <a:r>
              <a:rPr lang="tr-TR" dirty="0" err="1"/>
              <a:t>vulvektomi</a:t>
            </a:r>
            <a:r>
              <a:rPr lang="tr-TR" dirty="0"/>
              <a:t> ve </a:t>
            </a:r>
            <a:r>
              <a:rPr lang="tr-TR" dirty="0" err="1"/>
              <a:t>adjuvan</a:t>
            </a:r>
            <a:r>
              <a:rPr lang="tr-TR" dirty="0"/>
              <a:t> </a:t>
            </a:r>
            <a:r>
              <a:rPr lang="tr-TR" dirty="0" smtClean="0"/>
              <a:t>radyoterapi </a:t>
            </a:r>
            <a:r>
              <a:rPr lang="tr-TR" dirty="0"/>
              <a:t>ile tedavi edilen VSCC hastalarında saha içi </a:t>
            </a:r>
            <a:r>
              <a:rPr lang="tr-TR" dirty="0" err="1"/>
              <a:t>relaps</a:t>
            </a:r>
            <a:r>
              <a:rPr lang="tr-TR" dirty="0"/>
              <a:t> için olumlu bir </a:t>
            </a:r>
            <a:r>
              <a:rPr lang="tr-TR" dirty="0" err="1"/>
              <a:t>prognostik</a:t>
            </a:r>
            <a:r>
              <a:rPr lang="tr-TR" dirty="0"/>
              <a:t> faktör olduğu </a:t>
            </a:r>
            <a:r>
              <a:rPr lang="tr-TR" dirty="0" smtClean="0"/>
              <a:t>bulundu.</a:t>
            </a:r>
          </a:p>
        </p:txBody>
      </p:sp>
    </p:spTree>
    <p:extLst>
      <p:ext uri="{BB962C8B-B14F-4D97-AF65-F5344CB8AC3E}">
        <p14:creationId xmlns:p14="http://schemas.microsoft.com/office/powerpoint/2010/main" val="1339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VULVAR KARSİNOMLAR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581192" y="2050474"/>
            <a:ext cx="5283899" cy="3808326"/>
          </a:xfrm>
        </p:spPr>
        <p:txBody>
          <a:bodyPr/>
          <a:lstStyle/>
          <a:p>
            <a:r>
              <a:rPr lang="tr-TR" dirty="0" err="1" smtClean="0"/>
              <a:t>Vulvar</a:t>
            </a:r>
            <a:r>
              <a:rPr lang="tr-TR" dirty="0" smtClean="0"/>
              <a:t> </a:t>
            </a:r>
            <a:r>
              <a:rPr lang="tr-TR" dirty="0" err="1" smtClean="0"/>
              <a:t>karsinomlarda</a:t>
            </a:r>
            <a:r>
              <a:rPr lang="tr-TR" dirty="0" smtClean="0"/>
              <a:t> radyoterapi ve </a:t>
            </a:r>
            <a:r>
              <a:rPr lang="tr-TR" dirty="0" err="1" smtClean="0"/>
              <a:t>kemoradyoterapi</a:t>
            </a:r>
            <a:r>
              <a:rPr lang="tr-TR" dirty="0" smtClean="0"/>
              <a:t> seçeneklerinin kullanımın hastalarda </a:t>
            </a:r>
            <a:r>
              <a:rPr lang="tr-TR" dirty="0" err="1" smtClean="0"/>
              <a:t>morbidite</a:t>
            </a:r>
            <a:r>
              <a:rPr lang="tr-TR" dirty="0" smtClean="0"/>
              <a:t> oranlarında düşüşe neden olduğu bilinse de özellikle ileri evre hastalarda </a:t>
            </a:r>
            <a:r>
              <a:rPr lang="tr-TR" dirty="0" err="1" smtClean="0"/>
              <a:t>sosyoekonomıik</a:t>
            </a:r>
            <a:r>
              <a:rPr lang="tr-TR" dirty="0" smtClean="0"/>
              <a:t> düzeyin bu tedavi </a:t>
            </a:r>
            <a:r>
              <a:rPr lang="tr-TR" dirty="0" err="1" smtClean="0"/>
              <a:t>modalitleri</a:t>
            </a:r>
            <a:r>
              <a:rPr lang="tr-TR" dirty="0" smtClean="0"/>
              <a:t> üzerine ciddi etkisi vardır.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352" y="2176497"/>
            <a:ext cx="4206605" cy="40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ADJUVAN radyoterapi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Bazı geç lokal </a:t>
            </a:r>
            <a:r>
              <a:rPr lang="tr-TR" dirty="0" err="1"/>
              <a:t>nüksler</a:t>
            </a:r>
            <a:r>
              <a:rPr lang="tr-TR" dirty="0"/>
              <a:t> (&gt; 2 yıl sonra meydana gelen olarak tanımlanır)birincil tedavi) aslında </a:t>
            </a:r>
            <a:r>
              <a:rPr lang="tr-TR" dirty="0" err="1"/>
              <a:t>malign</a:t>
            </a:r>
            <a:r>
              <a:rPr lang="tr-TR" dirty="0"/>
              <a:t> transformasyona yatkın olan korunmuş </a:t>
            </a:r>
            <a:r>
              <a:rPr lang="tr-TR" dirty="0" err="1"/>
              <a:t>vulvar</a:t>
            </a:r>
            <a:r>
              <a:rPr lang="tr-TR" dirty="0"/>
              <a:t> dokudaki gerçek ikinci birincil kanserleri temsil </a:t>
            </a:r>
            <a:r>
              <a:rPr lang="tr-TR" dirty="0" err="1" smtClean="0"/>
              <a:t>edebilir.Bu</a:t>
            </a:r>
            <a:r>
              <a:rPr lang="tr-TR" dirty="0"/>
              <a:t>, </a:t>
            </a:r>
            <a:r>
              <a:rPr lang="tr-TR" dirty="0" err="1"/>
              <a:t>rezidüel</a:t>
            </a:r>
            <a:r>
              <a:rPr lang="tr-TR" dirty="0"/>
              <a:t> lezyonlarda ikinci lezyonların geliştiği yerlerde daha belirgindir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Başlangıçta </a:t>
            </a:r>
            <a:r>
              <a:rPr lang="tr-TR" dirty="0"/>
              <a:t>iyi </a:t>
            </a:r>
            <a:r>
              <a:rPr lang="tr-TR" dirty="0" err="1"/>
              <a:t>lateralize</a:t>
            </a:r>
            <a:r>
              <a:rPr lang="tr-TR" dirty="0"/>
              <a:t> lezyonların geniş lokal </a:t>
            </a:r>
            <a:r>
              <a:rPr lang="tr-TR" dirty="0" err="1"/>
              <a:t>eksizyonunu</a:t>
            </a:r>
            <a:r>
              <a:rPr lang="tr-TR" dirty="0"/>
              <a:t> takiben t</a:t>
            </a:r>
            <a:r>
              <a:rPr lang="tr-TR" dirty="0" smtClean="0"/>
              <a:t>anım </a:t>
            </a:r>
            <a:r>
              <a:rPr lang="tr-TR" dirty="0"/>
              <a:t>olarak, "gerçek" bir lokal </a:t>
            </a:r>
            <a:r>
              <a:rPr lang="tr-TR" dirty="0" err="1"/>
              <a:t>nüks</a:t>
            </a:r>
            <a:r>
              <a:rPr lang="tr-TR" dirty="0"/>
              <a:t>, orijinal </a:t>
            </a:r>
            <a:r>
              <a:rPr lang="tr-TR" dirty="0" err="1"/>
              <a:t>primerin</a:t>
            </a:r>
            <a:r>
              <a:rPr lang="tr-TR" dirty="0"/>
              <a:t> 2 cm içinde nükseden hastalıktır. Kalan vulvanın tümüne </a:t>
            </a:r>
            <a:r>
              <a:rPr lang="tr-TR" dirty="0" err="1"/>
              <a:t>adjuvan</a:t>
            </a:r>
            <a:r>
              <a:rPr lang="tr-TR" dirty="0"/>
              <a:t> radyasyonun bu tür ikinci birincil kanser riskini azaltıp azaltmayacağı bilinmiyor</a:t>
            </a:r>
            <a:r>
              <a:rPr lang="tr-TR" dirty="0" smtClean="0"/>
              <a:t>.</a:t>
            </a:r>
          </a:p>
          <a:p>
            <a:r>
              <a:rPr lang="tr-TR" dirty="0" smtClean="0"/>
              <a:t>Ancak </a:t>
            </a:r>
            <a:r>
              <a:rPr lang="tr-TR" dirty="0"/>
              <a:t>lokalize bir lezyonun </a:t>
            </a:r>
            <a:r>
              <a:rPr lang="tr-TR" dirty="0" err="1"/>
              <a:t>adjuvan</a:t>
            </a:r>
            <a:r>
              <a:rPr lang="tr-TR" dirty="0"/>
              <a:t> tedavisine tüm vulva dahil edilirse </a:t>
            </a:r>
            <a:r>
              <a:rPr lang="tr-TR" dirty="0" err="1"/>
              <a:t>morbidite</a:t>
            </a:r>
            <a:r>
              <a:rPr lang="tr-TR" dirty="0"/>
              <a:t> kesinlikle artar</a:t>
            </a:r>
            <a:r>
              <a:rPr lang="tr-TR" dirty="0" smtClean="0"/>
              <a:t>.</a:t>
            </a:r>
          </a:p>
          <a:p>
            <a:r>
              <a:rPr lang="tr-TR" dirty="0" smtClean="0"/>
              <a:t>Hangi </a:t>
            </a:r>
            <a:r>
              <a:rPr lang="tr-TR" dirty="0"/>
              <a:t>risk faktörünün/faktörlerinin erken ve gecikmiş </a:t>
            </a:r>
            <a:r>
              <a:rPr lang="tr-TR" dirty="0" err="1"/>
              <a:t>vulvar</a:t>
            </a:r>
            <a:r>
              <a:rPr lang="tr-TR" dirty="0"/>
              <a:t> </a:t>
            </a:r>
            <a:r>
              <a:rPr lang="tr-TR" dirty="0" err="1"/>
              <a:t>nüksü</a:t>
            </a:r>
            <a:r>
              <a:rPr lang="tr-TR" dirty="0"/>
              <a:t> ile ilişkili olduğunun belirlenmesi, bu tedavi kararı için bilgi verebilir.</a:t>
            </a:r>
          </a:p>
        </p:txBody>
      </p:sp>
    </p:spTree>
    <p:extLst>
      <p:ext uri="{BB962C8B-B14F-4D97-AF65-F5344CB8AC3E}">
        <p14:creationId xmlns:p14="http://schemas.microsoft.com/office/powerpoint/2010/main" val="268071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ADJUVAN RADYOTERAPİ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Adjuvan</a:t>
            </a:r>
            <a:r>
              <a:rPr lang="tr-TR" dirty="0"/>
              <a:t> lokal radyasyonun yakın veya pozitif sınırların olumsuz </a:t>
            </a:r>
            <a:r>
              <a:rPr lang="tr-TR" dirty="0" err="1"/>
              <a:t>prognostik</a:t>
            </a:r>
            <a:r>
              <a:rPr lang="tr-TR" dirty="0"/>
              <a:t> etkisinin üstesinden gelip gelemeyeceği bilinmemektedir. Ancak, </a:t>
            </a:r>
            <a:r>
              <a:rPr lang="tr-TR" dirty="0">
                <a:solidFill>
                  <a:srgbClr val="7030A0"/>
                </a:solidFill>
              </a:rPr>
              <a:t>Faul ve ark</a:t>
            </a:r>
            <a:r>
              <a:rPr lang="tr-TR" dirty="0"/>
              <a:t>. tarafından yapılan gözlemsel bir çalışmanın sonuçları. </a:t>
            </a:r>
            <a:r>
              <a:rPr lang="tr-TR" dirty="0" err="1"/>
              <a:t>terapötik</a:t>
            </a:r>
            <a:r>
              <a:rPr lang="tr-TR" dirty="0"/>
              <a:t> bir faydayı düşündürür. </a:t>
            </a:r>
            <a:r>
              <a:rPr lang="tr-TR" dirty="0" err="1"/>
              <a:t>İnvaziv</a:t>
            </a:r>
            <a:r>
              <a:rPr lang="tr-TR" dirty="0"/>
              <a:t> vulva </a:t>
            </a:r>
            <a:r>
              <a:rPr lang="tr-TR" dirty="0" err="1"/>
              <a:t>karsinomu</a:t>
            </a:r>
            <a:r>
              <a:rPr lang="tr-TR" dirty="0"/>
              <a:t> olan ve </a:t>
            </a:r>
            <a:r>
              <a:rPr lang="tr-TR" dirty="0" err="1"/>
              <a:t>eksizyon</a:t>
            </a:r>
            <a:r>
              <a:rPr lang="tr-TR" dirty="0"/>
              <a:t> sınırları pozitif veya yakın (&lt; 8 mm) olan 62 hasta geriye dönük olarak incelendi. </a:t>
            </a:r>
            <a:endParaRPr lang="tr-TR" dirty="0" smtClean="0"/>
          </a:p>
          <a:p>
            <a:r>
              <a:rPr lang="tr-TR" dirty="0" smtClean="0"/>
              <a:t>31 </a:t>
            </a:r>
            <a:r>
              <a:rPr lang="tr-TR" dirty="0"/>
              <a:t>hasta vulvaya </a:t>
            </a:r>
            <a:r>
              <a:rPr lang="tr-TR" dirty="0" err="1"/>
              <a:t>adjuvan</a:t>
            </a:r>
            <a:r>
              <a:rPr lang="tr-TR" dirty="0"/>
              <a:t> RT ile tedavi edildi ve ameliyat sonrası 31 hasta gözlemlendi</a:t>
            </a:r>
            <a:r>
              <a:rPr lang="tr-TR" dirty="0" smtClean="0"/>
              <a:t>. Gözlenen </a:t>
            </a:r>
            <a:r>
              <a:rPr lang="tr-TR" dirty="0"/>
              <a:t>hastaların %58'inde ve </a:t>
            </a:r>
            <a:r>
              <a:rPr lang="tr-TR" dirty="0" err="1"/>
              <a:t>adjuvan</a:t>
            </a:r>
            <a:r>
              <a:rPr lang="tr-TR" dirty="0"/>
              <a:t> ışınlama ile tedavi edilen hastaların %16'sında lokal </a:t>
            </a:r>
            <a:r>
              <a:rPr lang="tr-TR" dirty="0" err="1"/>
              <a:t>nüks</a:t>
            </a:r>
            <a:r>
              <a:rPr lang="tr-TR" dirty="0"/>
              <a:t> meydana geldi. </a:t>
            </a:r>
            <a:r>
              <a:rPr lang="tr-TR" dirty="0" err="1"/>
              <a:t>Adjuvan</a:t>
            </a:r>
            <a:r>
              <a:rPr lang="tr-TR" dirty="0"/>
              <a:t> </a:t>
            </a:r>
            <a:r>
              <a:rPr lang="tr-TR" dirty="0" err="1"/>
              <a:t>RT'nin</a:t>
            </a:r>
            <a:r>
              <a:rPr lang="tr-TR" dirty="0"/>
              <a:t> hem yakın marjlı hem de pozitif marj gruplarında yerel </a:t>
            </a:r>
            <a:r>
              <a:rPr lang="tr-TR" dirty="0" err="1"/>
              <a:t>nüks</a:t>
            </a:r>
            <a:r>
              <a:rPr lang="tr-TR" dirty="0"/>
              <a:t> oranlarını önemli ölçüde azalttığı </a:t>
            </a:r>
            <a:r>
              <a:rPr lang="tr-TR" dirty="0" smtClean="0"/>
              <a:t>görülmüştür.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31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ADJUVAN RADYOTERAPİ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Adjuvan</a:t>
            </a:r>
            <a:r>
              <a:rPr lang="tr-TR" dirty="0"/>
              <a:t> tedavi için olağan radyasyon dozu 50.4 ile 60.0 </a:t>
            </a:r>
            <a:r>
              <a:rPr lang="tr-TR" dirty="0" err="1"/>
              <a:t>Gy</a:t>
            </a:r>
            <a:r>
              <a:rPr lang="tr-TR" dirty="0"/>
              <a:t> arasındadır. Harvard'da yapılan bir retrospektif çalışmada, dozun 56 </a:t>
            </a:r>
            <a:r>
              <a:rPr lang="tr-TR" dirty="0" err="1"/>
              <a:t>Gy</a:t>
            </a:r>
            <a:r>
              <a:rPr lang="tr-TR" dirty="0"/>
              <a:t> veya üstüne yükseltilmesi, 0-5 mm marjı olan hastalarda lokal </a:t>
            </a:r>
            <a:r>
              <a:rPr lang="tr-TR" dirty="0" err="1"/>
              <a:t>nüks</a:t>
            </a:r>
            <a:r>
              <a:rPr lang="tr-TR" dirty="0"/>
              <a:t> oranını %35'ten %21'e düşürdü</a:t>
            </a:r>
            <a:r>
              <a:rPr lang="tr-TR" dirty="0" smtClean="0"/>
              <a:t>.</a:t>
            </a:r>
          </a:p>
          <a:p>
            <a:r>
              <a:rPr lang="tr-TR" dirty="0"/>
              <a:t>Pozitif sınırlar için </a:t>
            </a:r>
            <a:r>
              <a:rPr lang="tr-TR" dirty="0" err="1"/>
              <a:t>adjuvan</a:t>
            </a:r>
            <a:r>
              <a:rPr lang="tr-TR" dirty="0"/>
              <a:t> RT ile ilgili bir NCDB analizinde, en büyük </a:t>
            </a:r>
            <a:r>
              <a:rPr lang="tr-TR" dirty="0" err="1"/>
              <a:t>mortalite</a:t>
            </a:r>
            <a:r>
              <a:rPr lang="tr-TR" dirty="0"/>
              <a:t> düşüşü 54 </a:t>
            </a:r>
            <a:r>
              <a:rPr lang="tr-TR" dirty="0" err="1"/>
              <a:t>Gy'den</a:t>
            </a:r>
            <a:r>
              <a:rPr lang="tr-TR" dirty="0"/>
              <a:t> büyük kümülatif dozlarda meydana geldi</a:t>
            </a:r>
            <a:r>
              <a:rPr lang="tr-TR" dirty="0" smtClean="0"/>
              <a:t>.</a:t>
            </a:r>
          </a:p>
          <a:p>
            <a:r>
              <a:rPr lang="tr-TR" dirty="0" err="1"/>
              <a:t>Vulvar</a:t>
            </a:r>
            <a:r>
              <a:rPr lang="tr-TR" dirty="0"/>
              <a:t> </a:t>
            </a:r>
            <a:r>
              <a:rPr lang="tr-TR" dirty="0" err="1"/>
              <a:t>skuamöz</a:t>
            </a:r>
            <a:r>
              <a:rPr lang="tr-TR" dirty="0"/>
              <a:t> hücreli </a:t>
            </a:r>
            <a:r>
              <a:rPr lang="tr-TR" dirty="0" err="1"/>
              <a:t>karsinomu</a:t>
            </a:r>
            <a:r>
              <a:rPr lang="tr-TR" dirty="0"/>
              <a:t> ve pozitif cerrahi sınırları olan </a:t>
            </a:r>
            <a:r>
              <a:rPr lang="tr-TR" dirty="0" smtClean="0"/>
              <a:t>hastalarda, </a:t>
            </a:r>
            <a:r>
              <a:rPr lang="tr-TR" dirty="0"/>
              <a:t>54.0 ila 59.9 </a:t>
            </a:r>
            <a:r>
              <a:rPr lang="tr-TR" dirty="0" err="1"/>
              <a:t>Gy</a:t>
            </a:r>
            <a:r>
              <a:rPr lang="tr-TR" dirty="0"/>
              <a:t> aralığında </a:t>
            </a:r>
            <a:r>
              <a:rPr lang="tr-TR" dirty="0" smtClean="0"/>
              <a:t>optimal </a:t>
            </a:r>
            <a:r>
              <a:rPr lang="tr-TR" dirty="0"/>
              <a:t>bir dozla </a:t>
            </a:r>
            <a:r>
              <a:rPr lang="tr-TR" dirty="0" err="1"/>
              <a:t>adjuvan</a:t>
            </a:r>
            <a:r>
              <a:rPr lang="tr-TR" dirty="0"/>
              <a:t> </a:t>
            </a:r>
            <a:r>
              <a:rPr lang="tr-TR" dirty="0" err="1"/>
              <a:t>RT'den</a:t>
            </a:r>
            <a:r>
              <a:rPr lang="tr-TR" dirty="0"/>
              <a:t> bir </a:t>
            </a:r>
            <a:r>
              <a:rPr lang="tr-TR" dirty="0" err="1" smtClean="0"/>
              <a:t>sağkalım</a:t>
            </a:r>
            <a:r>
              <a:rPr lang="tr-TR" dirty="0" smtClean="0"/>
              <a:t> avantajı elde edilebilmekte.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79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PREOPERATİF TEK BAŞINA RADYOTERAPİ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1960 </a:t>
            </a:r>
            <a:r>
              <a:rPr lang="tr-TR" dirty="0" err="1" smtClean="0"/>
              <a:t>lı</a:t>
            </a:r>
            <a:r>
              <a:rPr lang="tr-TR" dirty="0" smtClean="0"/>
              <a:t> yıllarda </a:t>
            </a:r>
            <a:r>
              <a:rPr lang="tr-TR" dirty="0" err="1" smtClean="0"/>
              <a:t>Boronow</a:t>
            </a:r>
            <a:r>
              <a:rPr lang="tr-TR" dirty="0" smtClean="0"/>
              <a:t> , radikal rezeksiyon uygulanacak lokal ileri </a:t>
            </a:r>
            <a:r>
              <a:rPr lang="tr-TR" dirty="0" err="1" smtClean="0"/>
              <a:t>vulvar</a:t>
            </a:r>
            <a:r>
              <a:rPr lang="tr-TR" dirty="0" smtClean="0"/>
              <a:t> kanserlerde ve </a:t>
            </a:r>
            <a:r>
              <a:rPr lang="tr-TR" dirty="0" err="1" smtClean="0"/>
              <a:t>rekürrent</a:t>
            </a:r>
            <a:r>
              <a:rPr lang="tr-TR" dirty="0" smtClean="0"/>
              <a:t> </a:t>
            </a:r>
            <a:r>
              <a:rPr lang="tr-TR" dirty="0" err="1" smtClean="0"/>
              <a:t>vulvovajınektomi</a:t>
            </a:r>
            <a:r>
              <a:rPr lang="tr-TR" dirty="0" smtClean="0"/>
              <a:t> yapılacak olgulardan önce RT uygulanması teşvik etti.</a:t>
            </a:r>
          </a:p>
          <a:p>
            <a:r>
              <a:rPr lang="tr-TR" dirty="0"/>
              <a:t>Toplam 48 tedavi edilen vaka ile (37 birincil vaka ve 11 </a:t>
            </a:r>
            <a:r>
              <a:rPr lang="tr-TR" dirty="0" err="1"/>
              <a:t>vakatekrarlayan</a:t>
            </a:r>
            <a:r>
              <a:rPr lang="tr-TR" dirty="0"/>
              <a:t> hastalık), 48 vakanın tümü için %72 5 yıllık </a:t>
            </a:r>
            <a:r>
              <a:rPr lang="tr-TR" dirty="0" err="1"/>
              <a:t>sağkalım</a:t>
            </a:r>
            <a:r>
              <a:rPr lang="tr-TR" dirty="0"/>
              <a:t> </a:t>
            </a:r>
            <a:r>
              <a:rPr lang="tr-TR" dirty="0" smtClean="0"/>
              <a:t>bildirilmiş.</a:t>
            </a:r>
          </a:p>
          <a:p>
            <a:r>
              <a:rPr lang="tr-TR" dirty="0" smtClean="0"/>
              <a:t>Bir hasta cerrahiye </a:t>
            </a:r>
            <a:r>
              <a:rPr lang="tr-TR" dirty="0" err="1" smtClean="0"/>
              <a:t>sekonder</a:t>
            </a:r>
            <a:r>
              <a:rPr lang="tr-TR" dirty="0" smtClean="0"/>
              <a:t> , birer hastada da radyoterapiye </a:t>
            </a:r>
            <a:r>
              <a:rPr lang="tr-TR" dirty="0" err="1" smtClean="0"/>
              <a:t>sekonder</a:t>
            </a:r>
            <a:r>
              <a:rPr lang="tr-TR" dirty="0" smtClean="0"/>
              <a:t> 1 mesane ve 1 rektuma </a:t>
            </a:r>
            <a:r>
              <a:rPr lang="tr-TR" dirty="0" err="1" smtClean="0"/>
              <a:t>diversiyon</a:t>
            </a:r>
            <a:r>
              <a:rPr lang="tr-TR" dirty="0" smtClean="0"/>
              <a:t> yapıldı.</a:t>
            </a:r>
          </a:p>
          <a:p>
            <a:r>
              <a:rPr lang="tr-TR" dirty="0" smtClean="0"/>
              <a:t>Toplam 96 organdan (48 mesane ve 48 rektum) , 93 tanesi korundu.</a:t>
            </a:r>
          </a:p>
          <a:p>
            <a:r>
              <a:rPr lang="tr-TR" dirty="0" smtClean="0"/>
              <a:t>Uygulanan radyoterapi dozu 30-55 </a:t>
            </a:r>
            <a:r>
              <a:rPr lang="tr-TR" dirty="0" err="1" smtClean="0"/>
              <a:t>Gy</a:t>
            </a:r>
            <a:r>
              <a:rPr lang="tr-TR" dirty="0" smtClean="0"/>
              <a:t> arasında değişmekteydi.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630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7030A0"/>
                </a:solidFill>
              </a:rPr>
              <a:t>NEOADJUVANT KEMORADYOTERAPİ</a:t>
            </a:r>
            <a:endParaRPr lang="tr-TR" dirty="0">
              <a:solidFill>
                <a:srgbClr val="7030A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Neoadjuvan</a:t>
            </a:r>
            <a:r>
              <a:rPr lang="tr-TR" dirty="0" smtClean="0"/>
              <a:t> </a:t>
            </a:r>
            <a:r>
              <a:rPr lang="tr-TR" dirty="0" err="1" smtClean="0"/>
              <a:t>Kemoradyoterapinin</a:t>
            </a:r>
            <a:r>
              <a:rPr lang="tr-TR" dirty="0" smtClean="0"/>
              <a:t> temelini GOG 101 çalışması </a:t>
            </a:r>
            <a:r>
              <a:rPr lang="tr-TR" dirty="0" err="1" smtClean="0"/>
              <a:t>oluşturmaktadır.Örnekleme</a:t>
            </a:r>
            <a:r>
              <a:rPr lang="tr-TR" dirty="0" smtClean="0"/>
              <a:t> FIGO Grade III ve IV hastalar dışında hastalar dahil etilmiş olup , 47.6 </a:t>
            </a:r>
            <a:r>
              <a:rPr lang="tr-TR" dirty="0" err="1" smtClean="0"/>
              <a:t>Gy</a:t>
            </a:r>
            <a:r>
              <a:rPr lang="tr-TR" dirty="0" smtClean="0"/>
              <a:t>(1.7Gy/gün ya da çift fraksiyon olacak şekilde RT ) ve 2 kür 5-FU ve </a:t>
            </a:r>
            <a:r>
              <a:rPr lang="tr-TR" dirty="0" err="1" smtClean="0"/>
              <a:t>sisplatin</a:t>
            </a:r>
            <a:r>
              <a:rPr lang="tr-TR" dirty="0" smtClean="0"/>
              <a:t> verilmiştir. Ardından bu hastalarda kalan tümörün cerrahi </a:t>
            </a:r>
            <a:r>
              <a:rPr lang="tr-TR" dirty="0" err="1" smtClean="0"/>
              <a:t>eksizyonu</a:t>
            </a:r>
            <a:r>
              <a:rPr lang="tr-TR" dirty="0" smtClean="0"/>
              <a:t> yapılmış ve </a:t>
            </a:r>
            <a:r>
              <a:rPr lang="tr-TR" dirty="0" err="1" smtClean="0"/>
              <a:t>bilateral</a:t>
            </a:r>
            <a:r>
              <a:rPr lang="tr-TR" dirty="0" smtClean="0"/>
              <a:t> </a:t>
            </a:r>
            <a:r>
              <a:rPr lang="tr-TR" dirty="0" err="1" smtClean="0"/>
              <a:t>inguinofemoral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 err="1" smtClean="0"/>
              <a:t>diseksiyonu</a:t>
            </a:r>
            <a:r>
              <a:rPr lang="tr-TR" dirty="0" smtClean="0"/>
              <a:t> yapılmıştır.</a:t>
            </a:r>
          </a:p>
          <a:p>
            <a:r>
              <a:rPr lang="tr-TR" dirty="0" err="1" smtClean="0"/>
              <a:t>Kemoradyasyonu</a:t>
            </a:r>
            <a:r>
              <a:rPr lang="tr-TR" dirty="0" smtClean="0"/>
              <a:t> </a:t>
            </a:r>
            <a:r>
              <a:rPr lang="tr-TR" dirty="0"/>
              <a:t>takiben, planlanan ameliyat sırasında 71 hastanın 33'ünde (%46,5) görünür </a:t>
            </a:r>
            <a:r>
              <a:rPr lang="tr-TR" dirty="0" err="1"/>
              <a:t>vulvar</a:t>
            </a:r>
            <a:r>
              <a:rPr lang="tr-TR" dirty="0"/>
              <a:t> kanseri yoktu ve 71 hastanın 38'inde (%53,5) ameliyat sırasında büyük oranda </a:t>
            </a:r>
            <a:r>
              <a:rPr lang="tr-TR" dirty="0" err="1" smtClean="0"/>
              <a:t>rezidü</a:t>
            </a:r>
            <a:r>
              <a:rPr lang="tr-TR" dirty="0" smtClean="0"/>
              <a:t> mevcuttu.</a:t>
            </a:r>
          </a:p>
          <a:p>
            <a:r>
              <a:rPr lang="tr-TR" dirty="0" smtClean="0"/>
              <a:t>71 </a:t>
            </a:r>
            <a:r>
              <a:rPr lang="tr-TR" dirty="0"/>
              <a:t>kişiden sadece 2'sinde (%2,8) </a:t>
            </a:r>
            <a:r>
              <a:rPr lang="tr-TR" dirty="0" err="1"/>
              <a:t>rezidüel</a:t>
            </a:r>
            <a:r>
              <a:rPr lang="tr-TR" dirty="0"/>
              <a:t> </a:t>
            </a:r>
            <a:r>
              <a:rPr lang="tr-TR" dirty="0" err="1"/>
              <a:t>rezeke</a:t>
            </a:r>
            <a:r>
              <a:rPr lang="tr-TR" dirty="0"/>
              <a:t> edilemeyen hastalık vardı.</a:t>
            </a:r>
          </a:p>
        </p:txBody>
      </p:sp>
    </p:spTree>
    <p:extLst>
      <p:ext uri="{BB962C8B-B14F-4D97-AF65-F5344CB8AC3E}">
        <p14:creationId xmlns:p14="http://schemas.microsoft.com/office/powerpoint/2010/main" val="6698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chemeClr val="bg1">
                    <a:lumMod val="65000"/>
                  </a:schemeClr>
                </a:solidFill>
              </a:rPr>
              <a:t>Preoperatif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bg1">
                    <a:lumMod val="65000"/>
                  </a:schemeClr>
                </a:solidFill>
              </a:rPr>
              <a:t>kemoradyasyon</a:t>
            </a:r>
            <a:endParaRPr lang="tr-T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GOG 101 </a:t>
            </a:r>
            <a:r>
              <a:rPr lang="tr-TR" dirty="0" err="1" smtClean="0"/>
              <a:t>çaılşmasında</a:t>
            </a:r>
            <a:r>
              <a:rPr lang="tr-TR" dirty="0" smtClean="0"/>
              <a:t> dermatit daha çok yaşlı </a:t>
            </a:r>
            <a:r>
              <a:rPr lang="tr-TR" dirty="0" err="1" smtClean="0"/>
              <a:t>deskuamayona</a:t>
            </a:r>
            <a:r>
              <a:rPr lang="tr-TR" dirty="0" smtClean="0"/>
              <a:t> bağlı görülmüşken , hematolojik </a:t>
            </a:r>
            <a:r>
              <a:rPr lang="tr-TR" dirty="0" err="1" smtClean="0"/>
              <a:t>toksisite</a:t>
            </a:r>
            <a:r>
              <a:rPr lang="tr-TR" dirty="0" smtClean="0"/>
              <a:t> , ışınlanan kemik iliği hacminin düşük olmasından dolayı çok fazla gözlenmemiştir.</a:t>
            </a:r>
          </a:p>
          <a:p>
            <a:r>
              <a:rPr lang="tr-TR" dirty="0"/>
              <a:t>İlk RT hedef hacmi, doğrulanmış </a:t>
            </a:r>
            <a:r>
              <a:rPr lang="tr-TR" dirty="0" smtClean="0"/>
              <a:t>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/>
              <a:t>metastazı nedeniyle </a:t>
            </a:r>
            <a:r>
              <a:rPr lang="tr-TR" dirty="0" err="1" smtClean="0"/>
              <a:t>inguinal</a:t>
            </a:r>
            <a:r>
              <a:rPr lang="tr-TR" dirty="0" smtClean="0"/>
              <a:t> 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err="1"/>
              <a:t>pelvik</a:t>
            </a:r>
            <a:r>
              <a:rPr lang="tr-TR" dirty="0"/>
              <a:t> </a:t>
            </a:r>
            <a:r>
              <a:rPr lang="tr-TR" dirty="0" err="1" smtClean="0"/>
              <a:t>nodları</a:t>
            </a:r>
            <a:r>
              <a:rPr lang="tr-TR" dirty="0" smtClean="0"/>
              <a:t> </a:t>
            </a:r>
            <a:r>
              <a:rPr lang="tr-TR" dirty="0"/>
              <a:t>içerdiğinde, hematolojik ve </a:t>
            </a:r>
            <a:r>
              <a:rPr lang="tr-TR" dirty="0" err="1"/>
              <a:t>gastrointestinal</a:t>
            </a:r>
            <a:r>
              <a:rPr lang="tr-TR" dirty="0"/>
              <a:t> </a:t>
            </a:r>
            <a:r>
              <a:rPr lang="tr-TR" dirty="0" err="1"/>
              <a:t>toksisitelerin</a:t>
            </a:r>
            <a:r>
              <a:rPr lang="tr-TR" dirty="0"/>
              <a:t> </a:t>
            </a:r>
            <a:r>
              <a:rPr lang="tr-TR" dirty="0" smtClean="0"/>
              <a:t>daha </a:t>
            </a:r>
            <a:r>
              <a:rPr lang="tr-TR" dirty="0"/>
              <a:t>şiddetli olması beklenebilir.</a:t>
            </a:r>
          </a:p>
        </p:txBody>
      </p:sp>
    </p:spTree>
    <p:extLst>
      <p:ext uri="{BB962C8B-B14F-4D97-AF65-F5344CB8AC3E}">
        <p14:creationId xmlns:p14="http://schemas.microsoft.com/office/powerpoint/2010/main" val="5667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</a:rPr>
              <a:t>Primer</a:t>
            </a:r>
            <a:r>
              <a:rPr lang="tr-TR" dirty="0" smtClean="0">
                <a:solidFill>
                  <a:srgbClr val="FF0000"/>
                </a:solidFill>
              </a:rPr>
              <a:t> Radyoterapi</a:t>
            </a:r>
            <a:r>
              <a:rPr lang="tr-TR" dirty="0" smtClean="0"/>
              <a:t>-</a:t>
            </a:r>
            <a:r>
              <a:rPr lang="tr-TR" dirty="0" err="1" smtClean="0">
                <a:solidFill>
                  <a:schemeClr val="accent5"/>
                </a:solidFill>
              </a:rPr>
              <a:t>kemoradyoterapi</a:t>
            </a:r>
            <a:endParaRPr lang="tr-TR" dirty="0">
              <a:solidFill>
                <a:schemeClr val="accent5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Cochrane</a:t>
            </a:r>
            <a:r>
              <a:rPr lang="tr-TR" dirty="0" smtClean="0"/>
              <a:t> grubunun yapmış olduğu çalışmada </a:t>
            </a:r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 err="1" smtClean="0"/>
              <a:t>kemoradyasyonun</a:t>
            </a:r>
            <a:r>
              <a:rPr lang="tr-TR" dirty="0" smtClean="0"/>
              <a:t> , lokal ileri evre vulva kanserinde , </a:t>
            </a:r>
            <a:r>
              <a:rPr lang="tr-TR" dirty="0" err="1" smtClean="0"/>
              <a:t>primer</a:t>
            </a:r>
            <a:r>
              <a:rPr lang="tr-TR" dirty="0" smtClean="0"/>
              <a:t> cerrahi ile </a:t>
            </a:r>
            <a:r>
              <a:rPr lang="tr-TR" dirty="0" err="1" smtClean="0"/>
              <a:t>sağkalım</a:t>
            </a:r>
            <a:r>
              <a:rPr lang="tr-TR" dirty="0" smtClean="0"/>
              <a:t> oranları olarak benzer güce sahip olduğunu öne sürmüştür.</a:t>
            </a:r>
          </a:p>
          <a:p>
            <a:r>
              <a:rPr lang="tr-TR" dirty="0"/>
              <a:t>NCDB çalışması, lokal olarak ilerlemiş </a:t>
            </a:r>
            <a:r>
              <a:rPr lang="tr-TR" dirty="0" err="1"/>
              <a:t>vulvar</a:t>
            </a:r>
            <a:r>
              <a:rPr lang="tr-TR" dirty="0"/>
              <a:t> kanserinin tedavisi için birincil ve </a:t>
            </a:r>
            <a:r>
              <a:rPr lang="tr-TR" dirty="0" err="1"/>
              <a:t>neoadjuvan</a:t>
            </a:r>
            <a:r>
              <a:rPr lang="tr-TR" dirty="0"/>
              <a:t> </a:t>
            </a:r>
            <a:r>
              <a:rPr lang="tr-TR" dirty="0" err="1"/>
              <a:t>kemoradyasyonu</a:t>
            </a:r>
            <a:r>
              <a:rPr lang="tr-TR" dirty="0"/>
              <a:t> incelemiş ve birincil tedavi için RT dozu 55 </a:t>
            </a:r>
            <a:r>
              <a:rPr lang="tr-TR" dirty="0" err="1"/>
              <a:t>Gy'yi</a:t>
            </a:r>
            <a:r>
              <a:rPr lang="tr-TR" dirty="0"/>
              <a:t> aştığı sürece, iki tedavi yaklaşımının </a:t>
            </a:r>
            <a:r>
              <a:rPr lang="tr-TR" dirty="0" err="1"/>
              <a:t>sağkalım</a:t>
            </a:r>
            <a:r>
              <a:rPr lang="tr-TR" dirty="0"/>
              <a:t> yararı açısından karşılaştırılabilir olduğunu bulmuştur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Primer</a:t>
            </a:r>
            <a:r>
              <a:rPr lang="tr-TR" dirty="0" smtClean="0"/>
              <a:t> ve </a:t>
            </a:r>
            <a:r>
              <a:rPr lang="tr-TR" dirty="0" err="1" smtClean="0"/>
              <a:t>neoadjuvan</a:t>
            </a:r>
            <a:r>
              <a:rPr lang="tr-TR" dirty="0" smtClean="0"/>
              <a:t> 3 yıllık OS oranları sırasıyla %56.9 ve %58.1 </a:t>
            </a:r>
            <a:r>
              <a:rPr lang="tr-TR" dirty="0" err="1" smtClean="0"/>
              <a:t>di.Bu</a:t>
            </a:r>
            <a:r>
              <a:rPr lang="tr-TR" dirty="0" smtClean="0"/>
              <a:t> oranlar </a:t>
            </a:r>
            <a:r>
              <a:rPr lang="tr-TR" dirty="0" err="1" smtClean="0"/>
              <a:t>rezeke</a:t>
            </a:r>
            <a:r>
              <a:rPr lang="tr-TR" dirty="0" smtClean="0"/>
              <a:t> edilemeyip </a:t>
            </a:r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 err="1" smtClean="0"/>
              <a:t>kemoradyasyon</a:t>
            </a:r>
            <a:r>
              <a:rPr lang="tr-TR" dirty="0" smtClean="0"/>
              <a:t> ile tedavi edilmiş olgular için benzer yararı göstermiştir.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89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PRİMER RADYOTERAPİ </a:t>
            </a:r>
            <a:r>
              <a:rPr lang="tr-TR" dirty="0" smtClean="0"/>
              <a:t>-</a:t>
            </a:r>
            <a:r>
              <a:rPr lang="tr-TR" dirty="0" smtClean="0">
                <a:solidFill>
                  <a:srgbClr val="00B0F0"/>
                </a:solidFill>
              </a:rPr>
              <a:t>KEMORADYOTERAPİ</a:t>
            </a:r>
            <a:endParaRPr lang="tr-TR" dirty="0">
              <a:solidFill>
                <a:srgbClr val="00B0F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Yakın zamanda düzenlenmiş bir NCDB çalışmasında eş zamanlı </a:t>
            </a:r>
            <a:r>
              <a:rPr lang="tr-TR" dirty="0" err="1" smtClean="0"/>
              <a:t>kemoradyasyonun</a:t>
            </a:r>
            <a:r>
              <a:rPr lang="tr-TR" dirty="0" smtClean="0"/>
              <a:t> , yalnızca RT alan gruba göre %22 </a:t>
            </a:r>
            <a:r>
              <a:rPr lang="tr-TR" dirty="0" err="1" smtClean="0"/>
              <a:t>lik</a:t>
            </a:r>
            <a:r>
              <a:rPr lang="tr-TR" dirty="0" smtClean="0"/>
              <a:t> bir </a:t>
            </a:r>
            <a:r>
              <a:rPr lang="tr-TR" dirty="0" err="1" smtClean="0"/>
              <a:t>sağkalım</a:t>
            </a:r>
            <a:r>
              <a:rPr lang="tr-TR" dirty="0" smtClean="0"/>
              <a:t> avantajı elde ettiği gösterilmiştir.</a:t>
            </a:r>
          </a:p>
          <a:p>
            <a:r>
              <a:rPr lang="tr-TR" dirty="0" smtClean="0"/>
              <a:t>Günümüzde </a:t>
            </a:r>
            <a:r>
              <a:rPr lang="tr-TR" dirty="0" err="1" smtClean="0"/>
              <a:t>definitif</a:t>
            </a:r>
            <a:r>
              <a:rPr lang="tr-TR" dirty="0" smtClean="0"/>
              <a:t> RT ve </a:t>
            </a:r>
            <a:r>
              <a:rPr lang="tr-TR" dirty="0" err="1" smtClean="0"/>
              <a:t>radyosensitizan</a:t>
            </a:r>
            <a:r>
              <a:rPr lang="tr-TR" dirty="0" smtClean="0"/>
              <a:t> kemoterapi ile , cerrahı </a:t>
            </a:r>
            <a:r>
              <a:rPr lang="tr-TR" dirty="0" err="1" smtClean="0"/>
              <a:t>komorbiditeleri</a:t>
            </a:r>
            <a:r>
              <a:rPr lang="tr-TR" dirty="0" smtClean="0"/>
              <a:t> olan hastalarda önemli bir diğer tedavi yoludur.</a:t>
            </a:r>
          </a:p>
          <a:p>
            <a:r>
              <a:rPr lang="tr-TR" dirty="0"/>
              <a:t>Ne yazık ki, hasta seçim kriterlerindeki </a:t>
            </a:r>
            <a:r>
              <a:rPr lang="tr-TR" dirty="0" err="1"/>
              <a:t>heterojenliğin</a:t>
            </a:r>
            <a:r>
              <a:rPr lang="tr-TR" dirty="0"/>
              <a:t> yanı </a:t>
            </a:r>
            <a:r>
              <a:rPr lang="tr-TR" dirty="0" smtClean="0"/>
              <a:t>sıra kemoterapi </a:t>
            </a:r>
            <a:r>
              <a:rPr lang="tr-TR" dirty="0"/>
              <a:t>reçetesi ve RT dozu ve </a:t>
            </a:r>
            <a:r>
              <a:rPr lang="tr-TR" dirty="0" err="1"/>
              <a:t>fraksiyonasyon</a:t>
            </a:r>
            <a:r>
              <a:rPr lang="tr-TR" dirty="0"/>
              <a:t> </a:t>
            </a:r>
            <a:r>
              <a:rPr lang="tr-TR" dirty="0" smtClean="0"/>
              <a:t>şemaları küçük </a:t>
            </a:r>
            <a:r>
              <a:rPr lang="tr-TR" dirty="0" smtClean="0"/>
              <a:t>sayılarda olduğu </a:t>
            </a:r>
            <a:r>
              <a:rPr lang="tr-TR" dirty="0"/>
              <a:t>için optimal rejimi tanımlamayı </a:t>
            </a:r>
            <a:r>
              <a:rPr lang="tr-TR" dirty="0" smtClean="0"/>
              <a:t>zorlaştırır. Ancak gelişen birikimler ile birlikte optimal tedavi şekli ortaya çıkmaktadır.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57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F0"/>
                </a:solidFill>
              </a:rPr>
              <a:t>EŞ ZAMANLI KEMORADYOTERAPİ</a:t>
            </a:r>
            <a:endParaRPr lang="tr-TR" dirty="0">
              <a:solidFill>
                <a:srgbClr val="00B0F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180496"/>
            <a:ext cx="11509208" cy="3678303"/>
          </a:xfrm>
        </p:spPr>
        <p:txBody>
          <a:bodyPr/>
          <a:lstStyle/>
          <a:p>
            <a:r>
              <a:rPr lang="tr-TR" dirty="0"/>
              <a:t>5-FU veya </a:t>
            </a:r>
            <a:r>
              <a:rPr lang="tr-TR" dirty="0" err="1"/>
              <a:t>mitomisin</a:t>
            </a:r>
            <a:r>
              <a:rPr lang="tr-TR" dirty="0"/>
              <a:t>-C ile </a:t>
            </a:r>
            <a:r>
              <a:rPr lang="tr-TR" dirty="0" err="1"/>
              <a:t>sisplatinin</a:t>
            </a:r>
            <a:r>
              <a:rPr lang="tr-TR" dirty="0"/>
              <a:t> (</a:t>
            </a:r>
            <a:r>
              <a:rPr lang="tr-TR" dirty="0" err="1"/>
              <a:t>cis</a:t>
            </a:r>
            <a:r>
              <a:rPr lang="tr-TR" dirty="0"/>
              <a:t>) tek başına haftalık </a:t>
            </a:r>
            <a:r>
              <a:rPr lang="tr-TR" dirty="0" err="1"/>
              <a:t>sisplatinden</a:t>
            </a:r>
            <a:r>
              <a:rPr lang="tr-TR" dirty="0"/>
              <a:t> daha fazla veya daha az etkili olup olmadığı belirsizliğini </a:t>
            </a:r>
            <a:r>
              <a:rPr lang="tr-TR" dirty="0" smtClean="0"/>
              <a:t>korumaktadır.</a:t>
            </a:r>
          </a:p>
          <a:p>
            <a:r>
              <a:rPr lang="tr-TR" dirty="0" smtClean="0"/>
              <a:t>Yapılan </a:t>
            </a:r>
            <a:r>
              <a:rPr lang="tr-TR" dirty="0"/>
              <a:t>ç</a:t>
            </a:r>
            <a:r>
              <a:rPr lang="tr-TR" dirty="0" smtClean="0"/>
              <a:t>alışmalarda tek başına </a:t>
            </a:r>
            <a:r>
              <a:rPr lang="tr-TR" dirty="0" err="1" smtClean="0"/>
              <a:t>cisplatin</a:t>
            </a:r>
            <a:r>
              <a:rPr lang="tr-TR" dirty="0" smtClean="0"/>
              <a:t> rejimi ile </a:t>
            </a:r>
            <a:r>
              <a:rPr lang="tr-TR" dirty="0" err="1" smtClean="0"/>
              <a:t>cisplatin</a:t>
            </a:r>
            <a:r>
              <a:rPr lang="tr-TR" dirty="0" smtClean="0"/>
              <a:t> + 5 FU rejimlerinin </a:t>
            </a:r>
            <a:r>
              <a:rPr lang="tr-TR" dirty="0" err="1" smtClean="0"/>
              <a:t>toksisiteleri</a:t>
            </a:r>
            <a:r>
              <a:rPr lang="tr-TR" dirty="0" smtClean="0"/>
              <a:t> farklı olsa da , benzer tedavi başarıları olduğunu ortaya koymuştur</a:t>
            </a:r>
          </a:p>
          <a:p>
            <a:r>
              <a:rPr lang="tr-TR" dirty="0" smtClean="0"/>
              <a:t>GOG279 çalışması , RT dozunu 64 </a:t>
            </a:r>
            <a:r>
              <a:rPr lang="tr-TR" dirty="0" err="1" smtClean="0"/>
              <a:t>Gy</a:t>
            </a:r>
            <a:r>
              <a:rPr lang="tr-TR" dirty="0" smtClean="0"/>
              <a:t> e yükselten ve 40 mg/m2 </a:t>
            </a:r>
            <a:r>
              <a:rPr lang="tr-TR" dirty="0" err="1" smtClean="0"/>
              <a:t>sisplatin</a:t>
            </a:r>
            <a:r>
              <a:rPr lang="tr-TR" dirty="0" smtClean="0"/>
              <a:t> ve 50 mg/m2 </a:t>
            </a:r>
            <a:r>
              <a:rPr lang="tr-TR" dirty="0" err="1" smtClean="0"/>
              <a:t>gemsitabin</a:t>
            </a:r>
            <a:r>
              <a:rPr lang="tr-TR" dirty="0" smtClean="0"/>
              <a:t> haftalık tedavi rejimini </a:t>
            </a:r>
            <a:r>
              <a:rPr lang="tr-TR" dirty="0"/>
              <a:t>araştırmaktadır. Bununla birlikte, yüksek akut </a:t>
            </a:r>
            <a:r>
              <a:rPr lang="tr-TR" dirty="0" err="1"/>
              <a:t>insidansı</a:t>
            </a:r>
            <a:r>
              <a:rPr lang="tr-TR" dirty="0"/>
              <a:t> göz önüne </a:t>
            </a:r>
            <a:r>
              <a:rPr lang="tr-TR" dirty="0" smtClean="0"/>
              <a:t>alındığında iki </a:t>
            </a:r>
            <a:r>
              <a:rPr lang="tr-TR" dirty="0"/>
              <a:t>ilaç rejimi </a:t>
            </a:r>
            <a:r>
              <a:rPr lang="tr-TR" dirty="0" smtClean="0"/>
              <a:t>ile </a:t>
            </a:r>
            <a:r>
              <a:rPr lang="tr-TR" dirty="0" err="1" smtClean="0"/>
              <a:t>gastrointestinal</a:t>
            </a:r>
            <a:r>
              <a:rPr lang="tr-TR" dirty="0" smtClean="0"/>
              <a:t> </a:t>
            </a:r>
            <a:r>
              <a:rPr lang="tr-TR" dirty="0"/>
              <a:t>ve hematolojik </a:t>
            </a:r>
            <a:r>
              <a:rPr lang="tr-TR" dirty="0" err="1"/>
              <a:t>toksisiteler</a:t>
            </a:r>
            <a:r>
              <a:rPr lang="tr-TR" dirty="0"/>
              <a:t>, lokal ileri </a:t>
            </a:r>
            <a:r>
              <a:rPr lang="tr-TR" dirty="0" err="1"/>
              <a:t>serviks</a:t>
            </a:r>
            <a:r>
              <a:rPr lang="tr-TR" dirty="0"/>
              <a:t> kanserinin standart tedavisinde haftalık </a:t>
            </a:r>
            <a:r>
              <a:rPr lang="tr-TR" dirty="0" err="1"/>
              <a:t>sisplatinin</a:t>
            </a:r>
            <a:r>
              <a:rPr lang="tr-TR" dirty="0"/>
              <a:t> yerini almamıştır.</a:t>
            </a:r>
            <a:endParaRPr lang="tr-TR" dirty="0" smtClean="0"/>
          </a:p>
          <a:p>
            <a:r>
              <a:rPr lang="tr-TR" dirty="0" smtClean="0"/>
              <a:t>2 ilaç rejiminin daha az kemik iliği hacmi nedenli , IMRT planda yaşlılarda daha az </a:t>
            </a:r>
            <a:r>
              <a:rPr lang="tr-TR" dirty="0" err="1" smtClean="0"/>
              <a:t>toksik</a:t>
            </a:r>
            <a:r>
              <a:rPr lang="tr-TR" dirty="0" smtClean="0"/>
              <a:t> olup, daha kullanışlı olacağı umulmaktadır. </a:t>
            </a:r>
          </a:p>
        </p:txBody>
      </p:sp>
    </p:spTree>
    <p:extLst>
      <p:ext uri="{BB962C8B-B14F-4D97-AF65-F5344CB8AC3E}">
        <p14:creationId xmlns:p14="http://schemas.microsoft.com/office/powerpoint/2010/main" val="5893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İNGUİNAL LENF NODLARININ YÖNETİMİ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3" y="2022764"/>
            <a:ext cx="4482652" cy="3836035"/>
          </a:xfrm>
        </p:spPr>
        <p:txBody>
          <a:bodyPr/>
          <a:lstStyle/>
          <a:p>
            <a:r>
              <a:rPr lang="tr-TR" dirty="0" err="1" smtClean="0"/>
              <a:t>İnguinal</a:t>
            </a:r>
            <a:r>
              <a:rPr lang="tr-TR" dirty="0" smtClean="0"/>
              <a:t> lenf </a:t>
            </a:r>
            <a:r>
              <a:rPr lang="tr-TR" dirty="0" err="1" smtClean="0"/>
              <a:t>nodları</a:t>
            </a:r>
            <a:r>
              <a:rPr lang="tr-TR" dirty="0" smtClean="0"/>
              <a:t> için </a:t>
            </a:r>
            <a:r>
              <a:rPr lang="tr-TR" dirty="0"/>
              <a:t>kesin tedavi olarak </a:t>
            </a:r>
            <a:r>
              <a:rPr lang="tr-TR" dirty="0" err="1"/>
              <a:t>primer</a:t>
            </a:r>
            <a:r>
              <a:rPr lang="tr-TR" dirty="0"/>
              <a:t> RT veya </a:t>
            </a:r>
            <a:r>
              <a:rPr lang="tr-TR" dirty="0" err="1"/>
              <a:t>kemoradyasyonun</a:t>
            </a:r>
            <a:r>
              <a:rPr lang="tr-TR" dirty="0"/>
              <a:t> </a:t>
            </a:r>
            <a:r>
              <a:rPr lang="tr-TR" dirty="0" err="1"/>
              <a:t>primer</a:t>
            </a:r>
            <a:r>
              <a:rPr lang="tr-TR" dirty="0"/>
              <a:t> cerrahinin yerini alıp alamayacağı </a:t>
            </a:r>
            <a:r>
              <a:rPr lang="tr-TR" dirty="0" smtClean="0"/>
              <a:t>belirsizdir. Bununla ilgili bir çok çalışma bulunmaktadır.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22764"/>
            <a:ext cx="3795269" cy="46487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06691" y="5163127"/>
            <a:ext cx="812800" cy="997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82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VULVAR KARSİNOMLAR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Tarihsel olarak, radikal </a:t>
            </a:r>
            <a:r>
              <a:rPr lang="tr-TR" dirty="0" err="1"/>
              <a:t>vulvektomi</a:t>
            </a:r>
            <a:r>
              <a:rPr lang="tr-TR" dirty="0"/>
              <a:t> ve </a:t>
            </a:r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/>
              <a:t>inguinofemoral</a:t>
            </a:r>
            <a:r>
              <a:rPr lang="tr-TR" dirty="0"/>
              <a:t> </a:t>
            </a:r>
            <a:r>
              <a:rPr lang="tr-TR" dirty="0" smtClean="0"/>
              <a:t>lenf </a:t>
            </a:r>
            <a:r>
              <a:rPr lang="tr-TR" dirty="0" err="1" smtClean="0"/>
              <a:t>nodu</a:t>
            </a:r>
            <a:r>
              <a:rPr lang="tr-TR" dirty="0" smtClean="0"/>
              <a:t> </a:t>
            </a:r>
            <a:r>
              <a:rPr lang="tr-TR" dirty="0" err="1"/>
              <a:t>diseksiyonu</a:t>
            </a:r>
            <a:r>
              <a:rPr lang="tr-TR" dirty="0"/>
              <a:t>, hastalığın yaygınlığından bağımsız olarak hastaların çoğunluğu için standart yaklaşımdı</a:t>
            </a:r>
            <a:r>
              <a:rPr lang="tr-TR" dirty="0" smtClean="0"/>
              <a:t>.</a:t>
            </a:r>
          </a:p>
          <a:p>
            <a:r>
              <a:rPr lang="tr-TR" dirty="0"/>
              <a:t>Uzun süreli hayatta kalanlarda bu radikal cerrahinin kronik, genellikle zayıflatıcı, fiziksel ve psikolojik sekellerinin sonucu olarak, tanı anında sınırlı hastalığı olan hastalarda gerekliliği ile ilgili sorular ortaya çıktı</a:t>
            </a:r>
            <a:r>
              <a:rPr lang="tr-TR" dirty="0" smtClean="0"/>
              <a:t>.</a:t>
            </a:r>
          </a:p>
          <a:p>
            <a:r>
              <a:rPr lang="tr-TR" dirty="0"/>
              <a:t>İlerlemiş hastalığı olan hastalarda yetersiz bölgesel kontrol oranları ve </a:t>
            </a:r>
            <a:r>
              <a:rPr lang="tr-TR" dirty="0" err="1"/>
              <a:t>ekzenteratif</a:t>
            </a:r>
            <a:r>
              <a:rPr lang="tr-TR" dirty="0"/>
              <a:t> cerrahi ile ilişkili yüksek komplikasyon oranları, </a:t>
            </a:r>
            <a:r>
              <a:rPr lang="tr-TR" dirty="0" err="1"/>
              <a:t>multimodal</a:t>
            </a:r>
            <a:r>
              <a:rPr lang="tr-TR" dirty="0"/>
              <a:t> tedavinin araştırılmasını teşvik etti</a:t>
            </a:r>
            <a:r>
              <a:rPr lang="tr-TR" dirty="0" smtClean="0"/>
              <a:t>.</a:t>
            </a:r>
          </a:p>
          <a:p>
            <a:r>
              <a:rPr lang="tr-TR" dirty="0" err="1"/>
              <a:t>Vulvar</a:t>
            </a:r>
            <a:r>
              <a:rPr lang="tr-TR" dirty="0"/>
              <a:t> </a:t>
            </a:r>
            <a:r>
              <a:rPr lang="tr-TR" dirty="0" err="1"/>
              <a:t>skuamöz</a:t>
            </a:r>
            <a:r>
              <a:rPr lang="tr-TR" dirty="0"/>
              <a:t> hücreli </a:t>
            </a:r>
            <a:r>
              <a:rPr lang="tr-TR" dirty="0" err="1"/>
              <a:t>karsinomun</a:t>
            </a:r>
            <a:r>
              <a:rPr lang="tr-TR" dirty="0"/>
              <a:t> </a:t>
            </a:r>
            <a:r>
              <a:rPr lang="tr-TR" dirty="0" smtClean="0"/>
              <a:t> </a:t>
            </a:r>
            <a:r>
              <a:rPr lang="tr-TR" dirty="0"/>
              <a:t>radyasyon ve </a:t>
            </a:r>
            <a:r>
              <a:rPr lang="tr-TR" dirty="0" err="1"/>
              <a:t>kemoradyasyona</a:t>
            </a:r>
            <a:r>
              <a:rPr lang="tr-TR" dirty="0"/>
              <a:t> duyarlılığı konusunda artan farkındalık, bu hastalığın tedavisini daha da iyileştirdi.</a:t>
            </a:r>
          </a:p>
        </p:txBody>
      </p:sp>
    </p:spTree>
    <p:extLst>
      <p:ext uri="{BB962C8B-B14F-4D97-AF65-F5344CB8AC3E}">
        <p14:creationId xmlns:p14="http://schemas.microsoft.com/office/powerpoint/2010/main" val="8692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ERKEN EVRE  VULVA KANSERİNDE İDEAL TEDAVİ YÖNETİMİ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385" y="2961409"/>
            <a:ext cx="947737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82792" y="683683"/>
            <a:ext cx="11029616" cy="1013800"/>
          </a:xfrm>
        </p:spPr>
        <p:txBody>
          <a:bodyPr/>
          <a:lstStyle/>
          <a:p>
            <a:r>
              <a:rPr lang="tr-TR" dirty="0" err="1" smtClean="0"/>
              <a:t>LOKal</a:t>
            </a:r>
            <a:r>
              <a:rPr lang="tr-TR" dirty="0" smtClean="0"/>
              <a:t> ileri vulva kanserinde uygun tedavi yönetimi</a:t>
            </a:r>
            <a:endParaRPr lang="tr-TR" dirty="0"/>
          </a:p>
        </p:txBody>
      </p:sp>
      <p:pic>
        <p:nvPicPr>
          <p:cNvPr id="2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098" y="2041236"/>
            <a:ext cx="9519551" cy="432261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8" y="3976876"/>
            <a:ext cx="1864202" cy="135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RADYOTERAPİ TEKNİĞİ </a:t>
            </a:r>
            <a:endParaRPr lang="tr-T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0982" y="2170546"/>
            <a:ext cx="7426037" cy="4267200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Genel konsensüs planlama CT ya da PET-CT ‘</a:t>
            </a:r>
            <a:r>
              <a:rPr lang="tr-TR" dirty="0" err="1" smtClean="0"/>
              <a:t>nin</a:t>
            </a:r>
            <a:r>
              <a:rPr lang="tr-TR" dirty="0" smtClean="0"/>
              <a:t>   </a:t>
            </a:r>
            <a:r>
              <a:rPr lang="tr-TR" dirty="0" err="1" smtClean="0"/>
              <a:t>supine</a:t>
            </a:r>
            <a:r>
              <a:rPr lang="tr-TR" dirty="0" smtClean="0"/>
              <a:t> pozisyonda , </a:t>
            </a:r>
            <a:r>
              <a:rPr lang="tr-TR" dirty="0" err="1" smtClean="0"/>
              <a:t>frog</a:t>
            </a:r>
            <a:r>
              <a:rPr lang="tr-TR" dirty="0" smtClean="0"/>
              <a:t> </a:t>
            </a:r>
            <a:r>
              <a:rPr lang="tr-TR" dirty="0" err="1" smtClean="0"/>
              <a:t>legged</a:t>
            </a:r>
            <a:r>
              <a:rPr lang="tr-TR" dirty="0" smtClean="0"/>
              <a:t> pozisyonunda vakumlu yatak eşliğinde  alınması gerektiğidir. Bu şekilde tekrarlanabilir pozisyon optimal tedavi için çok önemlidir.</a:t>
            </a:r>
          </a:p>
          <a:p>
            <a:r>
              <a:rPr lang="tr-TR" dirty="0" smtClean="0"/>
              <a:t>Bacaklar kasık kıvrımlarına verilen dozun mümkün olduğunca azaltılabilmesi için olabildiğince </a:t>
            </a:r>
            <a:r>
              <a:rPr lang="tr-TR" dirty="0" err="1" smtClean="0"/>
              <a:t>abdükte</a:t>
            </a:r>
            <a:r>
              <a:rPr lang="tr-TR" dirty="0" smtClean="0"/>
              <a:t> edilmelidir.</a:t>
            </a:r>
          </a:p>
          <a:p>
            <a:r>
              <a:rPr lang="tr-TR" dirty="0"/>
              <a:t>Tümörün tanımlanmasına yardımcı olmak için, büyük hastalık alanlarını veya ameliyat sonrası tümör yatağını belirlemek için </a:t>
            </a:r>
            <a:r>
              <a:rPr lang="tr-TR" dirty="0" err="1"/>
              <a:t>radyoopak</a:t>
            </a:r>
            <a:r>
              <a:rPr lang="tr-TR" dirty="0"/>
              <a:t> tel </a:t>
            </a:r>
            <a:r>
              <a:rPr lang="tr-TR" dirty="0" smtClean="0"/>
              <a:t>kullanılır. Simülasyon 3-5 mm kalınlıkta , iv ya da oral kontrast madde eşliğinde alınmalıdır.</a:t>
            </a:r>
          </a:p>
          <a:p>
            <a:r>
              <a:rPr lang="tr-TR" dirty="0" smtClean="0"/>
              <a:t>CT de L2 </a:t>
            </a:r>
            <a:r>
              <a:rPr lang="tr-TR" dirty="0" err="1" smtClean="0"/>
              <a:t>vertrebra</a:t>
            </a:r>
            <a:r>
              <a:rPr lang="tr-TR" dirty="0" smtClean="0"/>
              <a:t> hizasından uyluk ortasına kadar </a:t>
            </a:r>
            <a:r>
              <a:rPr lang="tr-TR" dirty="0" err="1" smtClean="0"/>
              <a:t>taranmalıdır.Vajınaya</a:t>
            </a:r>
            <a:r>
              <a:rPr lang="tr-TR" dirty="0" smtClean="0"/>
              <a:t> ilerleme varsa ITV oluşturabilmek için hem dolu hem de boş mesane ile CT </a:t>
            </a:r>
            <a:r>
              <a:rPr lang="tr-TR" dirty="0" err="1" smtClean="0"/>
              <a:t>alınmalıdır.Vajına</a:t>
            </a:r>
            <a:r>
              <a:rPr lang="tr-TR" dirty="0" smtClean="0"/>
              <a:t> tutulumu eşlik etmiyorsa dolu mesane – boş rektum önerilir.</a:t>
            </a:r>
          </a:p>
          <a:p>
            <a:r>
              <a:rPr lang="tr-TR" dirty="0" smtClean="0"/>
              <a:t>Günlük </a:t>
            </a:r>
            <a:r>
              <a:rPr lang="tr-TR" dirty="0" err="1" smtClean="0"/>
              <a:t>kV</a:t>
            </a:r>
            <a:r>
              <a:rPr lang="tr-TR" dirty="0" smtClean="0"/>
              <a:t> ve CBCT önerilir.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650" y="2567708"/>
            <a:ext cx="3308158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Hedef hacimler </a:t>
            </a:r>
            <a:r>
              <a:rPr lang="tr-TR" dirty="0" smtClean="0">
                <a:solidFill>
                  <a:srgbClr val="0070C0"/>
                </a:solidFill>
              </a:rPr>
              <a:t>- </a:t>
            </a:r>
            <a:r>
              <a:rPr lang="tr-TR" dirty="0" smtClean="0"/>
              <a:t>ideal doz şeması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218" y="2161309"/>
            <a:ext cx="4590473" cy="433185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707" y="2212686"/>
            <a:ext cx="4400550" cy="372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DOZ KISITLAMALARI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2036" y="2611464"/>
            <a:ext cx="5621337" cy="32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KISACA</a:t>
            </a:r>
            <a:endParaRPr lang="tr-TR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14268"/>
          </a:xfrm>
        </p:spPr>
        <p:txBody>
          <a:bodyPr/>
          <a:lstStyle/>
          <a:p>
            <a:r>
              <a:rPr lang="tr-TR" dirty="0"/>
              <a:t>Daha yaygın olarak, hedef hacim </a:t>
            </a:r>
            <a:r>
              <a:rPr lang="tr-TR" dirty="0" err="1" smtClean="0"/>
              <a:t>bilateral</a:t>
            </a:r>
            <a:r>
              <a:rPr lang="tr-TR" dirty="0" smtClean="0"/>
              <a:t> </a:t>
            </a:r>
            <a:r>
              <a:rPr lang="tr-TR" dirty="0" err="1" smtClean="0"/>
              <a:t>inguinal</a:t>
            </a:r>
            <a:r>
              <a:rPr lang="tr-TR" dirty="0" smtClean="0"/>
              <a:t> </a:t>
            </a:r>
            <a:r>
              <a:rPr lang="tr-TR" dirty="0" err="1" smtClean="0"/>
              <a:t>bodları</a:t>
            </a:r>
            <a:r>
              <a:rPr lang="tr-TR" dirty="0" smtClean="0"/>
              <a:t> </a:t>
            </a:r>
            <a:r>
              <a:rPr lang="tr-TR" dirty="0"/>
              <a:t>içerecektir. Vulva kanserlerinin çoğu radyo-duyarlıdır ve </a:t>
            </a:r>
            <a:r>
              <a:rPr lang="tr-TR" dirty="0" err="1"/>
              <a:t>RT'ye</a:t>
            </a:r>
            <a:r>
              <a:rPr lang="tr-TR" dirty="0"/>
              <a:t> görünür bir yanıt, 1.8 ila 2.0 </a:t>
            </a:r>
            <a:r>
              <a:rPr lang="tr-TR" dirty="0" err="1"/>
              <a:t>Gy'lik</a:t>
            </a:r>
            <a:r>
              <a:rPr lang="tr-TR" dirty="0"/>
              <a:t> fraksiyonlarda 30 ila 36 </a:t>
            </a:r>
            <a:r>
              <a:rPr lang="tr-TR" dirty="0" err="1"/>
              <a:t>Gy'lik</a:t>
            </a:r>
            <a:r>
              <a:rPr lang="tr-TR" dirty="0"/>
              <a:t> bir tümör dozundan sonra sıklıkla görülür</a:t>
            </a:r>
            <a:r>
              <a:rPr lang="tr-TR" dirty="0" smtClean="0"/>
              <a:t>.</a:t>
            </a:r>
          </a:p>
          <a:p>
            <a:r>
              <a:rPr lang="tr-TR" dirty="0"/>
              <a:t>Genel olarak, kesin tedavi için eşzamanlı kemoterapi (haftalık </a:t>
            </a:r>
            <a:r>
              <a:rPr lang="tr-TR" dirty="0" err="1"/>
              <a:t>sisplatin</a:t>
            </a:r>
            <a:r>
              <a:rPr lang="tr-TR" dirty="0"/>
              <a:t> veya </a:t>
            </a:r>
            <a:r>
              <a:rPr lang="tr-TR" dirty="0" err="1"/>
              <a:t>sisplatinli</a:t>
            </a:r>
            <a:r>
              <a:rPr lang="tr-TR" dirty="0"/>
              <a:t> veya </a:t>
            </a:r>
            <a:r>
              <a:rPr lang="tr-TR" dirty="0" err="1"/>
              <a:t>sisplatinsiz</a:t>
            </a:r>
            <a:r>
              <a:rPr lang="tr-TR" dirty="0"/>
              <a:t> </a:t>
            </a:r>
            <a:r>
              <a:rPr lang="tr-TR" dirty="0" err="1"/>
              <a:t>infüzyon</a:t>
            </a:r>
            <a:r>
              <a:rPr lang="tr-TR" dirty="0"/>
              <a:t> 5-FU) önerilir</a:t>
            </a:r>
            <a:r>
              <a:rPr lang="tr-TR" dirty="0" smtClean="0"/>
              <a:t>.</a:t>
            </a:r>
          </a:p>
          <a:p>
            <a:r>
              <a:rPr lang="tr-TR" dirty="0" err="1"/>
              <a:t>Primer</a:t>
            </a:r>
            <a:r>
              <a:rPr lang="tr-TR" dirty="0"/>
              <a:t> tümörler küçülür ve </a:t>
            </a:r>
            <a:r>
              <a:rPr lang="tr-TR" dirty="0" err="1"/>
              <a:t>rezektabl</a:t>
            </a:r>
            <a:r>
              <a:rPr lang="tr-TR" dirty="0"/>
              <a:t> hale gelirse, ameliyat öncesi 54.0 ila 59.4 </a:t>
            </a:r>
            <a:r>
              <a:rPr lang="tr-TR" dirty="0" err="1"/>
              <a:t>Gy'lik</a:t>
            </a:r>
            <a:r>
              <a:rPr lang="tr-TR" dirty="0"/>
              <a:t> bir doz yeterli </a:t>
            </a:r>
            <a:r>
              <a:rPr lang="tr-TR" dirty="0" smtClean="0"/>
              <a:t>olur. Medikal olarak </a:t>
            </a:r>
            <a:r>
              <a:rPr lang="tr-TR" dirty="0"/>
              <a:t>ameliyat edilemeyen hastalar veya konservatif cerrahi ile çıkarılamayan </a:t>
            </a:r>
            <a:r>
              <a:rPr lang="tr-TR" dirty="0" err="1"/>
              <a:t>primer</a:t>
            </a:r>
            <a:r>
              <a:rPr lang="tr-TR" dirty="0"/>
              <a:t> tümörler için, toleransa bağlı olarak tümör dozları 66 ila 70 </a:t>
            </a:r>
            <a:r>
              <a:rPr lang="tr-TR" dirty="0" err="1"/>
              <a:t>Gy'ye</a:t>
            </a:r>
            <a:r>
              <a:rPr lang="tr-TR" dirty="0"/>
              <a:t> kadar </a:t>
            </a:r>
            <a:r>
              <a:rPr lang="tr-TR" dirty="0" smtClean="0"/>
              <a:t>yükseltilmelidir.</a:t>
            </a:r>
          </a:p>
          <a:p>
            <a:r>
              <a:rPr lang="tr-TR" dirty="0"/>
              <a:t>Toplam doz, kullanılan </a:t>
            </a:r>
            <a:r>
              <a:rPr lang="tr-TR" dirty="0" err="1"/>
              <a:t>fraksiyonasyona</a:t>
            </a:r>
            <a:r>
              <a:rPr lang="tr-TR" dirty="0"/>
              <a:t>, tedaviyi tamamlamak için geçen süreye ve eşzamanlı </a:t>
            </a:r>
            <a:r>
              <a:rPr lang="tr-TR" dirty="0" smtClean="0"/>
              <a:t>kemoterapi alıp alamadığına </a:t>
            </a:r>
            <a:r>
              <a:rPr lang="tr-TR" dirty="0"/>
              <a:t>bağlı olacaktır</a:t>
            </a:r>
            <a:r>
              <a:rPr lang="tr-TR" dirty="0" smtClean="0"/>
              <a:t>. </a:t>
            </a:r>
            <a:r>
              <a:rPr lang="tr-TR" dirty="0"/>
              <a:t>Doz arttıkça, potansiyel olarak </a:t>
            </a:r>
            <a:r>
              <a:rPr lang="tr-TR" dirty="0" smtClean="0"/>
              <a:t> </a:t>
            </a:r>
            <a:r>
              <a:rPr lang="tr-TR" dirty="0"/>
              <a:t>cilt </a:t>
            </a:r>
            <a:r>
              <a:rPr lang="tr-TR" dirty="0" err="1"/>
              <a:t>atrofisi</a:t>
            </a:r>
            <a:r>
              <a:rPr lang="tr-TR" dirty="0"/>
              <a:t>, </a:t>
            </a:r>
            <a:r>
              <a:rPr lang="tr-TR" dirty="0" err="1" smtClean="0"/>
              <a:t>fibrozis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smtClean="0"/>
              <a:t>kemik kırık </a:t>
            </a:r>
            <a:r>
              <a:rPr lang="tr-TR" dirty="0"/>
              <a:t>riski artar.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763" y="812058"/>
            <a:ext cx="2412278" cy="18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3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VAJEN KANSERİ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Vajenin</a:t>
            </a:r>
            <a:r>
              <a:rPr lang="tr-TR" dirty="0" smtClean="0"/>
              <a:t> </a:t>
            </a:r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 err="1" smtClean="0"/>
              <a:t>neoplazmları</a:t>
            </a:r>
            <a:r>
              <a:rPr lang="tr-TR" dirty="0" smtClean="0"/>
              <a:t> son derece nadir </a:t>
            </a:r>
            <a:r>
              <a:rPr lang="tr-TR" dirty="0" err="1" smtClean="0"/>
              <a:t>gözükmektedir.FIGO</a:t>
            </a:r>
            <a:r>
              <a:rPr lang="tr-TR" dirty="0" smtClean="0"/>
              <a:t> </a:t>
            </a:r>
            <a:r>
              <a:rPr lang="tr-TR" dirty="0" err="1" smtClean="0"/>
              <a:t>evreleme</a:t>
            </a:r>
            <a:r>
              <a:rPr lang="tr-TR" dirty="0" smtClean="0"/>
              <a:t> sistemine göre </a:t>
            </a:r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os</a:t>
            </a:r>
            <a:r>
              <a:rPr lang="tr-TR" dirty="0" smtClean="0"/>
              <a:t> ya da vulva tutulumu olan olgularda </a:t>
            </a:r>
            <a:r>
              <a:rPr lang="tr-TR" dirty="0" err="1" smtClean="0"/>
              <a:t>primer</a:t>
            </a:r>
            <a:r>
              <a:rPr lang="tr-TR" dirty="0" smtClean="0"/>
              <a:t> merkez </a:t>
            </a:r>
            <a:r>
              <a:rPr lang="tr-TR" dirty="0" err="1" smtClean="0"/>
              <a:t>vajen</a:t>
            </a:r>
            <a:r>
              <a:rPr lang="tr-TR" dirty="0" smtClean="0"/>
              <a:t> olsa bile diğer kanserler öncelikli </a:t>
            </a:r>
            <a:r>
              <a:rPr lang="tr-TR" dirty="0" err="1" smtClean="0"/>
              <a:t>düşünülmei</a:t>
            </a:r>
            <a:r>
              <a:rPr lang="tr-TR" dirty="0" smtClean="0"/>
              <a:t>, eğer diğerleri dışlanırsa </a:t>
            </a:r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 err="1" smtClean="0"/>
              <a:t>vajen</a:t>
            </a:r>
            <a:r>
              <a:rPr lang="tr-TR" dirty="0" smtClean="0"/>
              <a:t> </a:t>
            </a:r>
            <a:r>
              <a:rPr lang="tr-TR" dirty="0" err="1" smtClean="0"/>
              <a:t>karsinomu</a:t>
            </a:r>
            <a:r>
              <a:rPr lang="tr-TR" dirty="0" smtClean="0"/>
              <a:t> olarak değerlendirilmelidir.</a:t>
            </a:r>
          </a:p>
          <a:p>
            <a:r>
              <a:rPr lang="tr-TR" dirty="0" err="1" smtClean="0"/>
              <a:t>Vajen</a:t>
            </a:r>
            <a:r>
              <a:rPr lang="tr-TR" dirty="0" smtClean="0"/>
              <a:t> </a:t>
            </a:r>
            <a:r>
              <a:rPr lang="tr-TR" dirty="0" err="1" smtClean="0"/>
              <a:t>karsinomlarının</a:t>
            </a:r>
            <a:r>
              <a:rPr lang="tr-TR" dirty="0" smtClean="0"/>
              <a:t>  temel histolojik alt tipi </a:t>
            </a:r>
            <a:r>
              <a:rPr lang="tr-TR" dirty="0" err="1" smtClean="0"/>
              <a:t>skuamöz</a:t>
            </a:r>
            <a:r>
              <a:rPr lang="tr-TR" dirty="0" smtClean="0"/>
              <a:t> hücreli </a:t>
            </a:r>
            <a:r>
              <a:rPr lang="tr-TR" dirty="0" err="1" smtClean="0"/>
              <a:t>karsinomdur</a:t>
            </a:r>
            <a:endParaRPr lang="tr-TR" dirty="0" smtClean="0"/>
          </a:p>
          <a:p>
            <a:r>
              <a:rPr lang="tr-TR" dirty="0" smtClean="0"/>
              <a:t>Hastaların %70 i 60 yaş ve üzeri hasta popülasyonu oluşturmaktadır.</a:t>
            </a:r>
          </a:p>
          <a:p>
            <a:r>
              <a:rPr lang="tr-TR" dirty="0" smtClean="0"/>
              <a:t>Risk faktörleri arasında </a:t>
            </a:r>
            <a:r>
              <a:rPr lang="tr-TR" dirty="0" err="1" smtClean="0"/>
              <a:t>multipl</a:t>
            </a:r>
            <a:r>
              <a:rPr lang="tr-TR" dirty="0" smtClean="0"/>
              <a:t> cinsel partner (&gt;5), erken cinsel ilişki (&lt;17 yaş),sigara kullanımı yer almaktadır.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05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prstClr val="white"/>
                </a:solidFill>
              </a:rPr>
              <a:t>VAJEN </a:t>
            </a:r>
            <a:r>
              <a:rPr lang="tr-TR" dirty="0">
                <a:solidFill>
                  <a:prstClr val="white"/>
                </a:solidFill>
              </a:rPr>
              <a:t>KANSERİ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dirty="0" smtClean="0"/>
              <a:t>Hastaların çoğunda HPV enfeksiyonu hikayesi </a:t>
            </a:r>
            <a:r>
              <a:rPr lang="tr-TR" dirty="0" err="1" smtClean="0"/>
              <a:t>bulumaktadır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Yapılan bir çalışmada HPV DNA pozitifliği </a:t>
            </a:r>
            <a:r>
              <a:rPr lang="tr-TR" dirty="0" err="1" smtClean="0"/>
              <a:t>invaziv</a:t>
            </a:r>
            <a:r>
              <a:rPr lang="tr-TR" dirty="0" smtClean="0"/>
              <a:t> vajinal kanseri olan hastaların %64-91 inde görülmektedir.(HPV 16 %54 +)</a:t>
            </a:r>
          </a:p>
          <a:p>
            <a:r>
              <a:rPr lang="tr-TR" dirty="0" smtClean="0"/>
              <a:t>VAIN olgularının %82-100 ünde HPV DNA </a:t>
            </a:r>
            <a:r>
              <a:rPr lang="tr-TR" dirty="0" err="1" smtClean="0"/>
              <a:t>pozitliği</a:t>
            </a:r>
            <a:r>
              <a:rPr lang="tr-TR" dirty="0" smtClean="0"/>
              <a:t> bulunmaktadır.(VAIN 2-3 olgularda HPV 16 % %65.8 +)</a:t>
            </a:r>
          </a:p>
          <a:p>
            <a:r>
              <a:rPr lang="tr-TR" dirty="0" smtClean="0"/>
              <a:t>HPV pozitifliği olumlu </a:t>
            </a:r>
            <a:r>
              <a:rPr lang="tr-TR" dirty="0" err="1" smtClean="0"/>
              <a:t>prognostik</a:t>
            </a:r>
            <a:r>
              <a:rPr lang="tr-TR" dirty="0" smtClean="0"/>
              <a:t> faktördür.(DFS ve OS)</a:t>
            </a:r>
          </a:p>
          <a:p>
            <a:r>
              <a:rPr lang="tr-TR" dirty="0" smtClean="0"/>
              <a:t>Vajinal kanser tanısının konulabilmesi için hastanın </a:t>
            </a:r>
            <a:r>
              <a:rPr lang="tr-TR" dirty="0" err="1" smtClean="0"/>
              <a:t>serviks</a:t>
            </a:r>
            <a:r>
              <a:rPr lang="tr-TR" dirty="0" smtClean="0"/>
              <a:t> ya da vulva kanseri öyküsü varsa en az 5 yıl geçmelidir.</a:t>
            </a:r>
            <a:endParaRPr lang="tr-TR" dirty="0"/>
          </a:p>
        </p:txBody>
      </p:sp>
      <p:cxnSp>
        <p:nvCxnSpPr>
          <p:cNvPr id="5" name="Düz Ok Bağlayıcısı 4"/>
          <p:cNvCxnSpPr/>
          <p:nvPr/>
        </p:nvCxnSpPr>
        <p:spPr>
          <a:xfrm flipH="1" flipV="1">
            <a:off x="6234546" y="4387273"/>
            <a:ext cx="9236" cy="369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2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VAJEN KANSERİ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Vajenin</a:t>
            </a:r>
            <a:r>
              <a:rPr lang="tr-TR" dirty="0" smtClean="0"/>
              <a:t> </a:t>
            </a:r>
            <a:r>
              <a:rPr lang="tr-TR" dirty="0" err="1" smtClean="0"/>
              <a:t>glandüler</a:t>
            </a:r>
            <a:r>
              <a:rPr lang="tr-TR" dirty="0" smtClean="0"/>
              <a:t> </a:t>
            </a:r>
            <a:r>
              <a:rPr lang="tr-TR" dirty="0" err="1" smtClean="0"/>
              <a:t>komponenti</a:t>
            </a:r>
            <a:r>
              <a:rPr lang="tr-TR" dirty="0" smtClean="0"/>
              <a:t> olmadığından </a:t>
            </a:r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 err="1" smtClean="0"/>
              <a:t>vajen</a:t>
            </a:r>
            <a:r>
              <a:rPr lang="tr-TR" dirty="0" smtClean="0"/>
              <a:t> kanseri nadir olup , bu olguların çoğunluğu diğer organlardan metastaz lehine anlamlıdır.</a:t>
            </a:r>
          </a:p>
          <a:p>
            <a:r>
              <a:rPr lang="tr-TR" dirty="0" err="1" smtClean="0"/>
              <a:t>Vajen</a:t>
            </a:r>
            <a:r>
              <a:rPr lang="tr-TR" dirty="0" smtClean="0"/>
              <a:t> </a:t>
            </a:r>
            <a:r>
              <a:rPr lang="tr-TR" dirty="0" err="1" smtClean="0"/>
              <a:t>scc</a:t>
            </a:r>
            <a:r>
              <a:rPr lang="tr-TR" dirty="0" smtClean="0"/>
              <a:t> den sonra en sık gözlenen histoloji </a:t>
            </a:r>
            <a:r>
              <a:rPr lang="tr-TR" dirty="0" err="1" smtClean="0"/>
              <a:t>melanomdur</a:t>
            </a:r>
            <a:r>
              <a:rPr lang="tr-TR" dirty="0" smtClean="0"/>
              <a:t>. Daha nadir olarak sarkom ya da </a:t>
            </a:r>
            <a:r>
              <a:rPr lang="tr-TR" dirty="0" err="1" smtClean="0"/>
              <a:t>lenfoma</a:t>
            </a:r>
            <a:r>
              <a:rPr lang="tr-TR" dirty="0" smtClean="0"/>
              <a:t> gözlenebilmektedir.</a:t>
            </a:r>
          </a:p>
          <a:p>
            <a:r>
              <a:rPr lang="tr-TR" dirty="0"/>
              <a:t> Vajinal kanserlerin çoğu vajinanın üst üçte ikisini </a:t>
            </a:r>
            <a:r>
              <a:rPr lang="tr-TR" dirty="0" err="1" smtClean="0"/>
              <a:t>tutar.Vajenin</a:t>
            </a:r>
            <a:r>
              <a:rPr lang="tr-TR" dirty="0" smtClean="0"/>
              <a:t> 1/3 </a:t>
            </a:r>
            <a:r>
              <a:rPr lang="tr-TR" dirty="0" err="1" smtClean="0"/>
              <a:t>proksimali</a:t>
            </a:r>
            <a:r>
              <a:rPr lang="tr-TR" dirty="0" smtClean="0"/>
              <a:t> ile ½ sinin lenfatik </a:t>
            </a:r>
            <a:r>
              <a:rPr lang="tr-TR" dirty="0" err="1" smtClean="0"/>
              <a:t>drenaji</a:t>
            </a:r>
            <a:r>
              <a:rPr lang="tr-TR" dirty="0" smtClean="0"/>
              <a:t> </a:t>
            </a:r>
            <a:r>
              <a:rPr lang="tr-TR" dirty="0" err="1" smtClean="0"/>
              <a:t>serviksin</a:t>
            </a:r>
            <a:r>
              <a:rPr lang="tr-TR" dirty="0" smtClean="0"/>
              <a:t> lenfatik drenajı ile benzerlik göstermektedir.(</a:t>
            </a:r>
            <a:r>
              <a:rPr lang="tr-TR" dirty="0" err="1" smtClean="0"/>
              <a:t>Obturator</a:t>
            </a:r>
            <a:r>
              <a:rPr lang="tr-TR" dirty="0" smtClean="0"/>
              <a:t>       </a:t>
            </a:r>
            <a:r>
              <a:rPr lang="tr-TR" dirty="0" err="1" smtClean="0"/>
              <a:t>eksternal</a:t>
            </a:r>
            <a:r>
              <a:rPr lang="tr-TR" dirty="0" smtClean="0"/>
              <a:t> </a:t>
            </a:r>
            <a:r>
              <a:rPr lang="tr-TR" dirty="0" err="1" smtClean="0"/>
              <a:t>iliak</a:t>
            </a:r>
            <a:r>
              <a:rPr lang="tr-TR" dirty="0" smtClean="0"/>
              <a:t>      </a:t>
            </a:r>
            <a:r>
              <a:rPr lang="tr-TR" dirty="0" err="1" smtClean="0"/>
              <a:t>internal</a:t>
            </a:r>
            <a:r>
              <a:rPr lang="tr-TR" dirty="0" smtClean="0"/>
              <a:t> </a:t>
            </a:r>
            <a:r>
              <a:rPr lang="tr-TR" dirty="0" err="1" smtClean="0"/>
              <a:t>iliak</a:t>
            </a:r>
            <a:r>
              <a:rPr lang="tr-TR" dirty="0" smtClean="0"/>
              <a:t>      </a:t>
            </a:r>
            <a:r>
              <a:rPr lang="tr-TR" dirty="0" err="1" smtClean="0"/>
              <a:t>common</a:t>
            </a:r>
            <a:r>
              <a:rPr lang="tr-TR" dirty="0" smtClean="0"/>
              <a:t> </a:t>
            </a:r>
            <a:r>
              <a:rPr lang="tr-TR" dirty="0" err="1" smtClean="0"/>
              <a:t>iliak</a:t>
            </a:r>
            <a:r>
              <a:rPr lang="tr-TR" dirty="0" smtClean="0"/>
              <a:t> )</a:t>
            </a:r>
          </a:p>
          <a:p>
            <a:r>
              <a:rPr lang="tr-TR" dirty="0"/>
              <a:t>Vajinanın alt üçte birlik kısmındaki lezyonlar, </a:t>
            </a:r>
            <a:r>
              <a:rPr lang="tr-TR" dirty="0" err="1"/>
              <a:t>inguinofemoral</a:t>
            </a:r>
            <a:r>
              <a:rPr lang="tr-TR" dirty="0"/>
              <a:t> </a:t>
            </a:r>
            <a:r>
              <a:rPr lang="tr-TR" dirty="0" err="1"/>
              <a:t>nodlara</a:t>
            </a:r>
            <a:r>
              <a:rPr lang="tr-TR" dirty="0"/>
              <a:t> ve ardından </a:t>
            </a:r>
            <a:r>
              <a:rPr lang="tr-TR" dirty="0" err="1"/>
              <a:t>pelvik</a:t>
            </a:r>
            <a:r>
              <a:rPr lang="tr-TR" dirty="0"/>
              <a:t> </a:t>
            </a:r>
            <a:r>
              <a:rPr lang="tr-TR" dirty="0" err="1"/>
              <a:t>nodlara</a:t>
            </a:r>
            <a:r>
              <a:rPr lang="tr-TR" dirty="0"/>
              <a:t> </a:t>
            </a:r>
            <a:r>
              <a:rPr lang="tr-TR" dirty="0" err="1"/>
              <a:t>vulvar</a:t>
            </a:r>
            <a:r>
              <a:rPr lang="tr-TR" dirty="0"/>
              <a:t> lenfatik drenaj </a:t>
            </a:r>
            <a:r>
              <a:rPr lang="tr-TR" dirty="0" err="1"/>
              <a:t>paternlerini</a:t>
            </a:r>
            <a:r>
              <a:rPr lang="tr-TR" dirty="0"/>
              <a:t> takip edebilir</a:t>
            </a:r>
            <a:r>
              <a:rPr lang="tr-TR" dirty="0" smtClean="0"/>
              <a:t>.</a:t>
            </a:r>
          </a:p>
          <a:p>
            <a:r>
              <a:rPr lang="tr-TR" dirty="0" err="1"/>
              <a:t>Rektovajinal</a:t>
            </a:r>
            <a:r>
              <a:rPr lang="tr-TR" dirty="0"/>
              <a:t> </a:t>
            </a:r>
            <a:r>
              <a:rPr lang="tr-TR" dirty="0" err="1"/>
              <a:t>septumu</a:t>
            </a:r>
            <a:r>
              <a:rPr lang="tr-TR" dirty="0"/>
              <a:t> </a:t>
            </a:r>
            <a:r>
              <a:rPr lang="tr-TR" dirty="0" err="1"/>
              <a:t>infiltre</a:t>
            </a:r>
            <a:r>
              <a:rPr lang="tr-TR" dirty="0"/>
              <a:t> eden lezyonlar </a:t>
            </a:r>
            <a:r>
              <a:rPr lang="tr-TR" dirty="0" err="1"/>
              <a:t>pararektal</a:t>
            </a:r>
            <a:r>
              <a:rPr lang="tr-TR" dirty="0"/>
              <a:t> ve </a:t>
            </a:r>
            <a:r>
              <a:rPr lang="tr-TR" dirty="0" err="1"/>
              <a:t>presakral</a:t>
            </a:r>
            <a:r>
              <a:rPr lang="tr-TR" dirty="0"/>
              <a:t> düğümlere yayılabilir.</a:t>
            </a:r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cxnSp>
        <p:nvCxnSpPr>
          <p:cNvPr id="5" name="Düz Ok Bağlayıcısı 4"/>
          <p:cNvCxnSpPr/>
          <p:nvPr/>
        </p:nvCxnSpPr>
        <p:spPr>
          <a:xfrm>
            <a:off x="6188366" y="3925456"/>
            <a:ext cx="258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>
            <a:off x="7897091" y="3925456"/>
            <a:ext cx="2216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>
            <a:off x="9384145" y="3925456"/>
            <a:ext cx="2216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3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VAJEN KANSERİ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216727"/>
            <a:ext cx="3113353" cy="3642072"/>
          </a:xfrm>
        </p:spPr>
        <p:txBody>
          <a:bodyPr/>
          <a:lstStyle/>
          <a:p>
            <a:r>
              <a:rPr lang="tr-TR" dirty="0"/>
              <a:t>Çok ilerlemiş, ihmal edilmiş lezyonları olan hastalar dışında tanı anında </a:t>
            </a:r>
            <a:r>
              <a:rPr lang="tr-TR" dirty="0" err="1"/>
              <a:t>hematojen</a:t>
            </a:r>
            <a:r>
              <a:rPr lang="tr-TR" dirty="0"/>
              <a:t> yayılım </a:t>
            </a:r>
            <a:r>
              <a:rPr lang="tr-TR" dirty="0" err="1"/>
              <a:t>nadirdir.Uzak</a:t>
            </a:r>
            <a:r>
              <a:rPr lang="tr-TR" dirty="0"/>
              <a:t> metastazın yaygın bölgeleri arasında akciğer, karaciğer ve kemik bulunur.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109" y="1954140"/>
            <a:ext cx="7934036" cy="46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VULVAR KARSİNOMLAR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299855"/>
            <a:ext cx="5126881" cy="3558944"/>
          </a:xfrm>
        </p:spPr>
        <p:txBody>
          <a:bodyPr/>
          <a:lstStyle/>
          <a:p>
            <a:r>
              <a:rPr lang="tr-TR" dirty="0" smtClean="0"/>
              <a:t>Tedavide bir çok senaryo olsa da , erken evre hastalıklı olgularda </a:t>
            </a:r>
            <a:r>
              <a:rPr lang="tr-TR" dirty="0" err="1" smtClean="0"/>
              <a:t>konservetif</a:t>
            </a:r>
            <a:r>
              <a:rPr lang="tr-TR" dirty="0" smtClean="0"/>
              <a:t> cerrahi ya da lokal tedavi yaklaşımları ön planda olsa da , lokal ileri evredeki hastalarda </a:t>
            </a:r>
            <a:r>
              <a:rPr lang="tr-TR" dirty="0" err="1" smtClean="0"/>
              <a:t>multimodal</a:t>
            </a:r>
            <a:r>
              <a:rPr lang="tr-TR" dirty="0" smtClean="0"/>
              <a:t> tedavi yaklaşımları ön plana çıkmaktadır.</a:t>
            </a:r>
          </a:p>
          <a:p>
            <a:r>
              <a:rPr lang="tr-TR" dirty="0" err="1"/>
              <a:t>Preoperatif</a:t>
            </a:r>
            <a:r>
              <a:rPr lang="tr-TR" dirty="0"/>
              <a:t> veya </a:t>
            </a:r>
            <a:r>
              <a:rPr lang="tr-TR" dirty="0" err="1"/>
              <a:t>postoperatif</a:t>
            </a:r>
            <a:r>
              <a:rPr lang="tr-TR" dirty="0"/>
              <a:t> </a:t>
            </a:r>
            <a:r>
              <a:rPr lang="tr-TR" dirty="0" err="1"/>
              <a:t>adjuvan</a:t>
            </a:r>
            <a:r>
              <a:rPr lang="tr-TR" dirty="0"/>
              <a:t> radyasyon veya </a:t>
            </a:r>
            <a:r>
              <a:rPr lang="tr-TR" dirty="0" err="1"/>
              <a:t>kemoradyoterapi</a:t>
            </a:r>
            <a:r>
              <a:rPr lang="tr-TR" dirty="0"/>
              <a:t>, olumsuz klinik veya </a:t>
            </a:r>
            <a:r>
              <a:rPr lang="tr-TR" dirty="0" err="1"/>
              <a:t>histopatolojik</a:t>
            </a:r>
            <a:r>
              <a:rPr lang="tr-TR" dirty="0"/>
              <a:t> özelliklere sahip hastalarda konservatif cerrahiyi tamamlamak için artık yaygın olarak kullanılmaktadır.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27" y="2493414"/>
            <a:ext cx="4682837" cy="381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1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VAIN temel tedavi algoritması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581192" y="2290618"/>
            <a:ext cx="8331899" cy="3568181"/>
          </a:xfrm>
        </p:spPr>
        <p:txBody>
          <a:bodyPr/>
          <a:lstStyle/>
          <a:p>
            <a:r>
              <a:rPr lang="tr-TR" dirty="0"/>
              <a:t>VAIN, hastaların %60 kadarında vajinada çok odaklı </a:t>
            </a:r>
            <a:r>
              <a:rPr lang="tr-TR" dirty="0" smtClean="0"/>
              <a:t>olabilir </a:t>
            </a:r>
            <a:r>
              <a:rPr lang="tr-TR" dirty="0" smtClean="0"/>
              <a:t>ve </a:t>
            </a:r>
            <a:r>
              <a:rPr lang="tr-TR" dirty="0" smtClean="0"/>
              <a:t>seyreltilmiş </a:t>
            </a:r>
            <a:r>
              <a:rPr lang="tr-TR" dirty="0"/>
              <a:t>asetik asit ve/veya </a:t>
            </a:r>
            <a:r>
              <a:rPr lang="tr-TR" dirty="0" err="1"/>
              <a:t>Lugol</a:t>
            </a:r>
            <a:r>
              <a:rPr lang="tr-TR" dirty="0"/>
              <a:t> ile </a:t>
            </a:r>
            <a:r>
              <a:rPr lang="tr-TR" dirty="0" err="1"/>
              <a:t>vajinoskopi</a:t>
            </a:r>
            <a:r>
              <a:rPr lang="tr-TR" dirty="0"/>
              <a:t> ile en iyi </a:t>
            </a:r>
            <a:r>
              <a:rPr lang="tr-TR" dirty="0" smtClean="0"/>
              <a:t>lokalizasyon tespiti yapılabilir.</a:t>
            </a:r>
          </a:p>
          <a:p>
            <a:r>
              <a:rPr lang="tr-TR" dirty="0" smtClean="0"/>
              <a:t>VAIN I ‘</a:t>
            </a:r>
            <a:r>
              <a:rPr lang="tr-TR" dirty="0" err="1" smtClean="0"/>
              <a:t>ler</a:t>
            </a:r>
            <a:r>
              <a:rPr lang="tr-TR" dirty="0" smtClean="0"/>
              <a:t> genelde kendiliğinden </a:t>
            </a:r>
            <a:r>
              <a:rPr lang="tr-TR" dirty="0" err="1" smtClean="0"/>
              <a:t>regrese</a:t>
            </a:r>
            <a:r>
              <a:rPr lang="tr-TR" dirty="0" smtClean="0"/>
              <a:t> olabileceği için izlem iyi bir yöntem olabilir.</a:t>
            </a:r>
          </a:p>
          <a:p>
            <a:r>
              <a:rPr lang="tr-TR" dirty="0" smtClean="0"/>
              <a:t>VAIN II-III </a:t>
            </a:r>
            <a:r>
              <a:rPr lang="tr-TR" dirty="0" err="1" smtClean="0"/>
              <a:t>lerde</a:t>
            </a:r>
            <a:r>
              <a:rPr lang="tr-TR" dirty="0" smtClean="0"/>
              <a:t> </a:t>
            </a:r>
            <a:r>
              <a:rPr lang="tr-TR" dirty="0" err="1" smtClean="0"/>
              <a:t>vaporizasyoni</a:t>
            </a:r>
            <a:r>
              <a:rPr lang="tr-TR" dirty="0" smtClean="0"/>
              <a:t>, </a:t>
            </a:r>
            <a:r>
              <a:rPr lang="tr-TR" dirty="0" err="1" smtClean="0"/>
              <a:t>eksizyon</a:t>
            </a:r>
            <a:r>
              <a:rPr lang="tr-TR" dirty="0" smtClean="0"/>
              <a:t>, </a:t>
            </a:r>
            <a:r>
              <a:rPr lang="tr-TR" dirty="0" err="1" smtClean="0"/>
              <a:t>intratopikal</a:t>
            </a:r>
            <a:r>
              <a:rPr lang="tr-TR" dirty="0" smtClean="0"/>
              <a:t> 5-FU veya %5 </a:t>
            </a:r>
            <a:r>
              <a:rPr lang="tr-TR" dirty="0" err="1" smtClean="0"/>
              <a:t>imiquimod</a:t>
            </a:r>
            <a:r>
              <a:rPr lang="tr-TR" dirty="0" smtClean="0"/>
              <a:t> kullanılabilir.</a:t>
            </a: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235" y="3879273"/>
            <a:ext cx="2641601" cy="190269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725" y="1976583"/>
            <a:ext cx="2646111" cy="190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VAJEN KANSERİNDE EVRELEME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1" y="1941080"/>
            <a:ext cx="10631753" cy="456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İNVaziv</a:t>
            </a:r>
            <a:r>
              <a:rPr lang="tr-TR" dirty="0" smtClean="0"/>
              <a:t> </a:t>
            </a:r>
            <a:r>
              <a:rPr lang="tr-TR" dirty="0" err="1" smtClean="0"/>
              <a:t>vajen</a:t>
            </a:r>
            <a:r>
              <a:rPr lang="tr-TR" dirty="0" smtClean="0"/>
              <a:t> kanserine yaklaşım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000000"/>
                </a:solidFill>
              </a:rPr>
              <a:t>Vajinal kanserli çoğu hasta için radikal ışınlama tercih edilen tedaviyi oluşturur. </a:t>
            </a:r>
            <a:endParaRPr lang="tr-TR" dirty="0" smtClean="0">
              <a:solidFill>
                <a:srgbClr val="000000"/>
              </a:solidFill>
            </a:endParaRPr>
          </a:p>
          <a:p>
            <a:r>
              <a:rPr lang="tr-TR" dirty="0" err="1" smtClean="0">
                <a:solidFill>
                  <a:srgbClr val="000000"/>
                </a:solidFill>
              </a:rPr>
              <a:t>Primer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cerrahi, 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erken </a:t>
            </a:r>
            <a:r>
              <a:rPr lang="tr-TR" dirty="0" err="1">
                <a:solidFill>
                  <a:srgbClr val="000000"/>
                </a:solidFill>
              </a:rPr>
              <a:t>invaziv</a:t>
            </a:r>
            <a:r>
              <a:rPr lang="tr-TR" dirty="0">
                <a:solidFill>
                  <a:srgbClr val="000000"/>
                </a:solidFill>
              </a:rPr>
              <a:t> lezyonlarda, </a:t>
            </a:r>
            <a:r>
              <a:rPr lang="tr-TR" dirty="0" err="1">
                <a:solidFill>
                  <a:srgbClr val="000000"/>
                </a:solidFill>
              </a:rPr>
              <a:t>küratif</a:t>
            </a:r>
            <a:r>
              <a:rPr lang="tr-TR" dirty="0">
                <a:solidFill>
                  <a:srgbClr val="000000"/>
                </a:solidFill>
              </a:rPr>
              <a:t> veya potansiyel olarak </a:t>
            </a:r>
            <a:r>
              <a:rPr lang="tr-TR" dirty="0" err="1">
                <a:solidFill>
                  <a:srgbClr val="000000"/>
                </a:solidFill>
              </a:rPr>
              <a:t>küratif</a:t>
            </a:r>
            <a:r>
              <a:rPr lang="tr-TR" dirty="0">
                <a:solidFill>
                  <a:srgbClr val="000000"/>
                </a:solidFill>
              </a:rPr>
              <a:t> rezeksiyon, </a:t>
            </a:r>
            <a:r>
              <a:rPr lang="tr-TR" dirty="0" err="1">
                <a:solidFill>
                  <a:srgbClr val="000000"/>
                </a:solidFill>
              </a:rPr>
              <a:t>ekzenterasyon</a:t>
            </a: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dirty="0" smtClean="0">
                <a:solidFill>
                  <a:srgbClr val="000000"/>
                </a:solidFill>
              </a:rPr>
              <a:t>olmaksızın </a:t>
            </a:r>
            <a:r>
              <a:rPr lang="tr-TR" dirty="0">
                <a:solidFill>
                  <a:srgbClr val="000000"/>
                </a:solidFill>
              </a:rPr>
              <a:t>gerçekleştirilebildiğinde </a:t>
            </a:r>
            <a:r>
              <a:rPr lang="tr-TR" dirty="0" err="1" smtClean="0">
                <a:solidFill>
                  <a:srgbClr val="000000"/>
                </a:solidFill>
              </a:rPr>
              <a:t>uygundur.</a:t>
            </a:r>
            <a:r>
              <a:rPr lang="tr-TR" dirty="0" err="1" smtClean="0"/>
              <a:t>Genel</a:t>
            </a:r>
            <a:r>
              <a:rPr lang="tr-TR" dirty="0" smtClean="0"/>
              <a:t> </a:t>
            </a:r>
            <a:r>
              <a:rPr lang="tr-TR" dirty="0"/>
              <a:t>olarak, bu sadece vajinal </a:t>
            </a:r>
            <a:r>
              <a:rPr lang="tr-TR" dirty="0" err="1"/>
              <a:t>apekste</a:t>
            </a:r>
            <a:r>
              <a:rPr lang="tr-TR" dirty="0"/>
              <a:t> veya yakınında küçük (≤ 2 cm) evre I lezyonlar veya </a:t>
            </a:r>
            <a:r>
              <a:rPr lang="tr-TR" dirty="0" err="1"/>
              <a:t>distal</a:t>
            </a:r>
            <a:r>
              <a:rPr lang="tr-TR" dirty="0"/>
              <a:t> vajinadaki iyi </a:t>
            </a:r>
            <a:r>
              <a:rPr lang="tr-TR" dirty="0" err="1"/>
              <a:t>lateralize</a:t>
            </a:r>
            <a:r>
              <a:rPr lang="tr-TR" dirty="0"/>
              <a:t> lezyonlar için uygundur</a:t>
            </a:r>
            <a:r>
              <a:rPr lang="tr-TR" dirty="0" smtClean="0"/>
              <a:t>.</a:t>
            </a:r>
          </a:p>
          <a:p>
            <a:r>
              <a:rPr lang="tr-TR" dirty="0" err="1" smtClean="0">
                <a:solidFill>
                  <a:srgbClr val="FF0000"/>
                </a:solidFill>
              </a:rPr>
              <a:t>Tjalma</a:t>
            </a:r>
            <a:r>
              <a:rPr lang="tr-TR" dirty="0" smtClean="0">
                <a:solidFill>
                  <a:srgbClr val="FF0000"/>
                </a:solidFill>
              </a:rPr>
              <a:t> ve ark.</a:t>
            </a:r>
            <a:r>
              <a:rPr lang="tr-TR" dirty="0" smtClean="0"/>
              <a:t> 37 hastayı dahil ettikleri </a:t>
            </a:r>
            <a:r>
              <a:rPr lang="tr-TR" dirty="0" smtClean="0"/>
              <a:t>örneklem </a:t>
            </a:r>
            <a:r>
              <a:rPr lang="tr-TR" dirty="0" smtClean="0"/>
              <a:t>grubunda cerrahi ve cerrahi sonrası radyoterapi seçeneklerini kıyaslamışlar. Yalnızca cerrahi yapılan kolda 10 yıllık OS  %94 ve 5  yıllık OS %71 olarak tespit edilmiştir. </a:t>
            </a:r>
          </a:p>
          <a:p>
            <a:r>
              <a:rPr lang="tr-TR" dirty="0" smtClean="0"/>
              <a:t>Cerrahi +RT kolunda 5 yıllık OS %71 olarak ölçülmüştür.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12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İNVAZİV VAJİNAL KANSERİ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Vajinal kanser için RT tedavi teknikleri, hastalığın kalınlığının ve yaygınlığının yeterli tümör öldürücü dozla kapsanabileceği yüksek oranda seçilmiş vakalarda tek başına vajinal </a:t>
            </a:r>
            <a:r>
              <a:rPr lang="tr-TR" dirty="0" err="1" smtClean="0"/>
              <a:t>brakiterapiyi</a:t>
            </a:r>
            <a:r>
              <a:rPr lang="tr-TR" dirty="0" smtClean="0"/>
              <a:t> etkin bir tedavi yöntemi olarak </a:t>
            </a:r>
            <a:r>
              <a:rPr lang="tr-TR" dirty="0" err="1" smtClean="0"/>
              <a:t>uygulabilir</a:t>
            </a:r>
            <a:r>
              <a:rPr lang="tr-TR" dirty="0" smtClean="0"/>
              <a:t> kılmıştır.</a:t>
            </a:r>
          </a:p>
          <a:p>
            <a:r>
              <a:rPr lang="tr-TR" dirty="0"/>
              <a:t> Lokal olarak yaygın veya hacimli hastalığı olan hastalarda EBRT veya eşzamanlı </a:t>
            </a:r>
            <a:r>
              <a:rPr lang="tr-TR" dirty="0" err="1"/>
              <a:t>kemoradyasyon</a:t>
            </a:r>
            <a:r>
              <a:rPr lang="tr-TR" dirty="0"/>
              <a:t> tek başına kullanılır.</a:t>
            </a:r>
          </a:p>
        </p:txBody>
      </p:sp>
    </p:spTree>
    <p:extLst>
      <p:ext uri="{BB962C8B-B14F-4D97-AF65-F5344CB8AC3E}">
        <p14:creationId xmlns:p14="http://schemas.microsoft.com/office/powerpoint/2010/main" val="32688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VAJİNAL BRAKİTERAPİ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346036"/>
            <a:ext cx="5542517" cy="3512763"/>
          </a:xfrm>
        </p:spPr>
        <p:txBody>
          <a:bodyPr/>
          <a:lstStyle/>
          <a:p>
            <a:r>
              <a:rPr lang="tr-TR" dirty="0"/>
              <a:t>Vajina uzunluğunun ve çapının yalnızca bir kısmına yüksek doz radyasyonu seçici olarak uygulamak için özel kalıplar kullanılabilir. Kalınlığı 5 mm'den az olan </a:t>
            </a:r>
            <a:r>
              <a:rPr lang="tr-TR" dirty="0" err="1"/>
              <a:t>rezidüel</a:t>
            </a:r>
            <a:r>
              <a:rPr lang="tr-TR" dirty="0"/>
              <a:t> vajinal tümörler bir vajinal silindir veya benzeri bir </a:t>
            </a:r>
            <a:r>
              <a:rPr lang="tr-TR" dirty="0" err="1"/>
              <a:t>aplikatör</a:t>
            </a:r>
            <a:r>
              <a:rPr lang="tr-TR" dirty="0"/>
              <a:t> ile tedavi edilebilirken, 5 mm'den kalın tümörler yeterli doz ve normal doku koruması için </a:t>
            </a:r>
            <a:r>
              <a:rPr lang="tr-TR" dirty="0" err="1"/>
              <a:t>interstisyel</a:t>
            </a:r>
            <a:r>
              <a:rPr lang="tr-TR" dirty="0"/>
              <a:t> tedavi gerektirir</a:t>
            </a:r>
            <a:r>
              <a:rPr lang="tr-TR" dirty="0" smtClean="0"/>
              <a:t>.</a:t>
            </a:r>
          </a:p>
          <a:p>
            <a:r>
              <a:rPr lang="tr-TR" dirty="0"/>
              <a:t>Tümör hacminin </a:t>
            </a:r>
            <a:r>
              <a:rPr lang="tr-TR" dirty="0" err="1"/>
              <a:t>interstisyel</a:t>
            </a:r>
            <a:r>
              <a:rPr lang="tr-TR" dirty="0"/>
              <a:t> </a:t>
            </a:r>
            <a:r>
              <a:rPr lang="tr-TR" dirty="0" err="1"/>
              <a:t>brakiterapi</a:t>
            </a:r>
            <a:r>
              <a:rPr lang="tr-TR" dirty="0"/>
              <a:t> desteğiyle kapsanamadığı istisnai durumlarda, büyük hastalığı artırmak için küçük hacimli bir IMRT alanı kullanılabilir.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102" y="2078182"/>
            <a:ext cx="4533263" cy="40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VAJEN KANSERİNDE EBRT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RT prensipleri gereği , drene olunan lenfatik drenaj alanlarının ,RT alanı içine dahil edilmesi gerekir.</a:t>
            </a:r>
          </a:p>
          <a:p>
            <a:r>
              <a:rPr lang="tr-TR" dirty="0"/>
              <a:t>Vajinanın alt üçte birlik kısmındaki lezyonların </a:t>
            </a:r>
            <a:r>
              <a:rPr lang="tr-TR" dirty="0" err="1"/>
              <a:t>inguinal</a:t>
            </a:r>
            <a:r>
              <a:rPr lang="tr-TR" dirty="0"/>
              <a:t> lenf </a:t>
            </a:r>
            <a:r>
              <a:rPr lang="tr-TR" dirty="0" err="1"/>
              <a:t>nodlarına</a:t>
            </a:r>
            <a:r>
              <a:rPr lang="tr-TR" dirty="0"/>
              <a:t> metastaz yapma potansiyeli olduğundan, bu durumda </a:t>
            </a:r>
            <a:r>
              <a:rPr lang="tr-TR" dirty="0" err="1"/>
              <a:t>medial</a:t>
            </a:r>
            <a:r>
              <a:rPr lang="tr-TR" dirty="0"/>
              <a:t> </a:t>
            </a:r>
            <a:r>
              <a:rPr lang="tr-TR" dirty="0" err="1"/>
              <a:t>inguinal</a:t>
            </a:r>
            <a:r>
              <a:rPr lang="tr-TR" dirty="0"/>
              <a:t> lenf </a:t>
            </a:r>
            <a:r>
              <a:rPr lang="tr-TR" dirty="0" err="1"/>
              <a:t>nodlarını</a:t>
            </a:r>
            <a:r>
              <a:rPr lang="tr-TR" dirty="0"/>
              <a:t> </a:t>
            </a:r>
            <a:r>
              <a:rPr lang="tr-TR" dirty="0" err="1"/>
              <a:t>elektif</a:t>
            </a:r>
            <a:r>
              <a:rPr lang="tr-TR" dirty="0"/>
              <a:t> olarak RT hacmine dahil etmek </a:t>
            </a:r>
            <a:r>
              <a:rPr lang="tr-TR" dirty="0" smtClean="0"/>
              <a:t>olağandır. </a:t>
            </a:r>
            <a:r>
              <a:rPr lang="tr-TR" dirty="0" err="1" smtClean="0"/>
              <a:t>Femoral</a:t>
            </a:r>
            <a:r>
              <a:rPr lang="tr-TR" dirty="0" smtClean="0"/>
              <a:t> </a:t>
            </a:r>
            <a:r>
              <a:rPr lang="tr-TR" dirty="0"/>
              <a:t>damarların </a:t>
            </a:r>
            <a:r>
              <a:rPr lang="tr-TR" dirty="0" err="1"/>
              <a:t>lateralindeki</a:t>
            </a:r>
            <a:r>
              <a:rPr lang="tr-TR" dirty="0"/>
              <a:t> düğümlerde </a:t>
            </a:r>
            <a:r>
              <a:rPr lang="tr-TR" dirty="0" err="1"/>
              <a:t>nüks</a:t>
            </a:r>
            <a:r>
              <a:rPr lang="tr-TR" dirty="0"/>
              <a:t> oldukça nadirdir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Genellikle 40-50 </a:t>
            </a:r>
            <a:r>
              <a:rPr lang="tr-TR" dirty="0" err="1" smtClean="0"/>
              <a:t>Gy</a:t>
            </a:r>
            <a:r>
              <a:rPr lang="tr-TR" dirty="0" smtClean="0"/>
              <a:t> tüm </a:t>
            </a:r>
            <a:r>
              <a:rPr lang="tr-TR" dirty="0" err="1" smtClean="0"/>
              <a:t>pelvik</a:t>
            </a:r>
            <a:r>
              <a:rPr lang="tr-TR" dirty="0" smtClean="0"/>
              <a:t> EBRT ve </a:t>
            </a:r>
            <a:r>
              <a:rPr lang="tr-TR" dirty="0" err="1" smtClean="0"/>
              <a:t>ıntrakaviter-intertsiyel</a:t>
            </a:r>
            <a:r>
              <a:rPr lang="tr-TR" dirty="0" smtClean="0"/>
              <a:t> </a:t>
            </a:r>
            <a:r>
              <a:rPr lang="tr-TR" dirty="0" err="1" smtClean="0"/>
              <a:t>brakiterapi</a:t>
            </a:r>
            <a:r>
              <a:rPr lang="tr-TR" dirty="0" smtClean="0"/>
              <a:t> ile </a:t>
            </a:r>
            <a:r>
              <a:rPr lang="tr-TR" dirty="0" err="1" smtClean="0"/>
              <a:t>primer</a:t>
            </a:r>
            <a:r>
              <a:rPr lang="tr-TR" dirty="0" smtClean="0"/>
              <a:t> tümör dozu 70-80 </a:t>
            </a:r>
            <a:r>
              <a:rPr lang="tr-TR" dirty="0" err="1" smtClean="0"/>
              <a:t>Gy</a:t>
            </a:r>
            <a:r>
              <a:rPr lang="tr-TR" dirty="0" smtClean="0"/>
              <a:t> arasında tutulmaya çalışılır</a:t>
            </a:r>
          </a:p>
          <a:p>
            <a:r>
              <a:rPr lang="tr-TR" dirty="0" smtClean="0"/>
              <a:t>Literatürde çok farklı sayıda tümör dozları tanımlansa da , hangi noktada hangi hacmin doz aldığı çok daha önemlidir.</a:t>
            </a:r>
          </a:p>
          <a:p>
            <a:r>
              <a:rPr lang="tr-TR" dirty="0" smtClean="0"/>
              <a:t>80 </a:t>
            </a:r>
            <a:r>
              <a:rPr lang="tr-TR" dirty="0" err="1" smtClean="0"/>
              <a:t>Gy</a:t>
            </a:r>
            <a:r>
              <a:rPr lang="tr-TR" dirty="0" smtClean="0"/>
              <a:t> ve daha yüksek dozlarda beklenen geç komplikasyon riski artmaktadır.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382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BRAKİTERAPİ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3" y="2401455"/>
            <a:ext cx="6484626" cy="3457344"/>
          </a:xfrm>
        </p:spPr>
        <p:txBody>
          <a:bodyPr/>
          <a:lstStyle/>
          <a:p>
            <a:r>
              <a:rPr lang="tr-TR" dirty="0" err="1" smtClean="0"/>
              <a:t>Brakiterapi</a:t>
            </a:r>
            <a:r>
              <a:rPr lang="tr-TR" dirty="0" smtClean="0"/>
              <a:t> </a:t>
            </a:r>
            <a:r>
              <a:rPr lang="tr-TR" dirty="0" err="1" smtClean="0"/>
              <a:t>vajen</a:t>
            </a:r>
            <a:r>
              <a:rPr lang="tr-TR" dirty="0" smtClean="0"/>
              <a:t> kanseri tanısı olan çoğu olguda </a:t>
            </a:r>
            <a:r>
              <a:rPr lang="tr-TR" dirty="0" err="1" smtClean="0"/>
              <a:t>endikedir</a:t>
            </a:r>
            <a:r>
              <a:rPr lang="tr-TR" dirty="0" smtClean="0"/>
              <a:t>.(prosedürü ya da anesteziyi kaldıramayacak hastalar hariç)</a:t>
            </a:r>
          </a:p>
          <a:p>
            <a:r>
              <a:rPr lang="tr-TR" dirty="0" err="1" smtClean="0"/>
              <a:t>Vajen</a:t>
            </a:r>
            <a:r>
              <a:rPr lang="tr-TR" dirty="0" smtClean="0"/>
              <a:t> </a:t>
            </a:r>
            <a:r>
              <a:rPr lang="tr-TR" dirty="0"/>
              <a:t>kanser tedavisinde tek kanallı vajinal silindir </a:t>
            </a:r>
            <a:r>
              <a:rPr lang="tr-TR" dirty="0" err="1"/>
              <a:t>brakiterapi</a:t>
            </a:r>
            <a:r>
              <a:rPr lang="tr-TR" dirty="0"/>
              <a:t> rutin olarak </a:t>
            </a:r>
            <a:r>
              <a:rPr lang="tr-TR" dirty="0" smtClean="0"/>
              <a:t>kullanılmamaktadır. </a:t>
            </a:r>
          </a:p>
          <a:p>
            <a:r>
              <a:rPr lang="tr-TR" dirty="0" smtClean="0"/>
              <a:t>Teknolojinin ilerleyişiyle de </a:t>
            </a:r>
            <a:r>
              <a:rPr lang="tr-TR" dirty="0" err="1" smtClean="0"/>
              <a:t>multichannel</a:t>
            </a:r>
            <a:r>
              <a:rPr lang="tr-TR" dirty="0"/>
              <a:t> </a:t>
            </a:r>
            <a:r>
              <a:rPr lang="tr-TR" dirty="0" smtClean="0"/>
              <a:t>silindir </a:t>
            </a:r>
            <a:r>
              <a:rPr lang="tr-TR" dirty="0" err="1" smtClean="0"/>
              <a:t>aplikatörler</a:t>
            </a:r>
            <a:r>
              <a:rPr lang="tr-TR" dirty="0" smtClean="0"/>
              <a:t> </a:t>
            </a:r>
            <a:r>
              <a:rPr lang="tr-TR" dirty="0" err="1" smtClean="0"/>
              <a:t>vajen</a:t>
            </a:r>
            <a:r>
              <a:rPr lang="tr-TR" dirty="0" smtClean="0"/>
              <a:t> kanseri olgularında öne çıkmaktadır.</a:t>
            </a:r>
          </a:p>
          <a:p>
            <a:r>
              <a:rPr lang="tr-TR" dirty="0" smtClean="0"/>
              <a:t>Mümkün olan en büyük silindir </a:t>
            </a:r>
            <a:r>
              <a:rPr lang="tr-TR" dirty="0" err="1" smtClean="0"/>
              <a:t>aplikatör</a:t>
            </a:r>
            <a:r>
              <a:rPr lang="tr-TR" dirty="0" smtClean="0"/>
              <a:t> kullanılmalıdır , çünkü tümör yüzeyine verilen dozun , en derine geçişi , ters kare yasasına göre düşmektedir.</a:t>
            </a:r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005" y="1954646"/>
            <a:ext cx="3820795" cy="49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BRAKİTERAPİ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CTV, hem EBRT öncesi hem de sonrası </a:t>
            </a:r>
            <a:r>
              <a:rPr lang="tr-TR" dirty="0" smtClean="0"/>
              <a:t>görüntülemeye ve klinik muayeneye </a:t>
            </a:r>
            <a:r>
              <a:rPr lang="tr-TR" dirty="0"/>
              <a:t>dayalı olarak tanımlanmalıdır. </a:t>
            </a:r>
            <a:r>
              <a:rPr lang="tr-TR" dirty="0" smtClean="0"/>
              <a:t>CTV</a:t>
            </a:r>
            <a:r>
              <a:rPr lang="tr-TR" dirty="0"/>
              <a:t>, </a:t>
            </a:r>
            <a:r>
              <a:rPr lang="tr-TR" dirty="0" err="1" smtClean="0"/>
              <a:t>vajenin</a:t>
            </a:r>
            <a:r>
              <a:rPr lang="tr-TR" dirty="0" smtClean="0"/>
              <a:t>  </a:t>
            </a:r>
            <a:r>
              <a:rPr lang="tr-TR" dirty="0"/>
              <a:t>EBRT öncesi uzunluğundaki </a:t>
            </a:r>
            <a:r>
              <a:rPr lang="tr-TR" dirty="0" smtClean="0"/>
              <a:t>tüm </a:t>
            </a:r>
            <a:r>
              <a:rPr lang="tr-TR" dirty="0"/>
              <a:t>çevresini </a:t>
            </a:r>
            <a:r>
              <a:rPr lang="tr-TR" dirty="0" smtClean="0"/>
              <a:t>içermelidir. Kritik organ dozlarının iyi tanımlanması çok önemlidir.</a:t>
            </a:r>
          </a:p>
          <a:p>
            <a:r>
              <a:rPr lang="tr-TR" dirty="0"/>
              <a:t>Vajinal kanser için tipik reçete </a:t>
            </a:r>
            <a:r>
              <a:rPr lang="tr-TR" dirty="0" smtClean="0"/>
              <a:t>dozu EQD2 de </a:t>
            </a:r>
            <a:r>
              <a:rPr lang="tr-TR" dirty="0"/>
              <a:t>70 ila 80 </a:t>
            </a:r>
            <a:r>
              <a:rPr lang="tr-TR" dirty="0" err="1" smtClean="0"/>
              <a:t>Gy'dir</a:t>
            </a:r>
            <a:r>
              <a:rPr lang="tr-TR" dirty="0" smtClean="0"/>
              <a:t> , bu doz EBRT </a:t>
            </a:r>
            <a:r>
              <a:rPr lang="tr-TR" dirty="0"/>
              <a:t>ve </a:t>
            </a:r>
            <a:r>
              <a:rPr lang="tr-TR" dirty="0" err="1"/>
              <a:t>brakiterapi</a:t>
            </a:r>
            <a:r>
              <a:rPr lang="tr-TR" dirty="0"/>
              <a:t> kombinasyonu ile elde edilmiştir.</a:t>
            </a:r>
          </a:p>
          <a:p>
            <a:r>
              <a:rPr lang="tr-TR" dirty="0"/>
              <a:t>Hangi toplam dozun reçete edileceğine ilişkin karar, tümörün yerleşimine, </a:t>
            </a:r>
            <a:r>
              <a:rPr lang="tr-TR" dirty="0" err="1"/>
              <a:t>EBRT'ye</a:t>
            </a:r>
            <a:r>
              <a:rPr lang="tr-TR" dirty="0"/>
              <a:t> verilen yanıta, </a:t>
            </a:r>
            <a:r>
              <a:rPr lang="tr-TR" dirty="0" err="1"/>
              <a:t>rezidüel</a:t>
            </a:r>
            <a:r>
              <a:rPr lang="tr-TR" dirty="0"/>
              <a:t> hastalığın boyutuna ve kritik organ </a:t>
            </a:r>
            <a:r>
              <a:rPr lang="tr-TR" dirty="0" err="1"/>
              <a:t>dozimetrisine</a:t>
            </a:r>
            <a:r>
              <a:rPr lang="tr-TR" dirty="0"/>
              <a:t> bağlıdır.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8826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EBRT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3" y="2290618"/>
            <a:ext cx="6540044" cy="3568181"/>
          </a:xfrm>
        </p:spPr>
        <p:txBody>
          <a:bodyPr/>
          <a:lstStyle/>
          <a:p>
            <a:r>
              <a:rPr lang="tr-TR" dirty="0" smtClean="0"/>
              <a:t>Vajinal hareketin konumlandırılması için boş ve dolu mesane CT plan önerilir.</a:t>
            </a:r>
          </a:p>
          <a:p>
            <a:r>
              <a:rPr lang="tr-TR" dirty="0" smtClean="0"/>
              <a:t>CTV </a:t>
            </a:r>
            <a:r>
              <a:rPr lang="tr-TR" dirty="0" err="1" smtClean="0"/>
              <a:t>distal</a:t>
            </a:r>
            <a:r>
              <a:rPr lang="tr-TR" dirty="0" smtClean="0"/>
              <a:t> </a:t>
            </a:r>
            <a:r>
              <a:rPr lang="tr-TR" dirty="0" err="1" smtClean="0"/>
              <a:t>common</a:t>
            </a:r>
            <a:r>
              <a:rPr lang="tr-TR" dirty="0" smtClean="0"/>
              <a:t> </a:t>
            </a:r>
            <a:r>
              <a:rPr lang="tr-TR" dirty="0" err="1" smtClean="0"/>
              <a:t>iliak</a:t>
            </a:r>
            <a:r>
              <a:rPr lang="tr-TR" dirty="0" smtClean="0"/>
              <a:t> ,</a:t>
            </a:r>
            <a:r>
              <a:rPr lang="tr-TR" dirty="0" err="1" smtClean="0"/>
              <a:t>eksternal</a:t>
            </a:r>
            <a:r>
              <a:rPr lang="tr-TR" dirty="0" smtClean="0"/>
              <a:t> </a:t>
            </a:r>
            <a:r>
              <a:rPr lang="tr-TR" dirty="0" err="1" smtClean="0"/>
              <a:t>iliak</a:t>
            </a:r>
            <a:r>
              <a:rPr lang="tr-TR" dirty="0" smtClean="0"/>
              <a:t> ,</a:t>
            </a:r>
            <a:r>
              <a:rPr lang="tr-TR" dirty="0" err="1" smtClean="0"/>
              <a:t>internal</a:t>
            </a:r>
            <a:r>
              <a:rPr lang="tr-TR" dirty="0" smtClean="0"/>
              <a:t> </a:t>
            </a:r>
            <a:r>
              <a:rPr lang="tr-TR" dirty="0" err="1" smtClean="0"/>
              <a:t>iliak</a:t>
            </a:r>
            <a:r>
              <a:rPr lang="tr-TR" dirty="0" smtClean="0"/>
              <a:t> , </a:t>
            </a:r>
            <a:r>
              <a:rPr lang="tr-TR" dirty="0" err="1" smtClean="0"/>
              <a:t>obturator</a:t>
            </a:r>
            <a:r>
              <a:rPr lang="tr-TR" dirty="0" smtClean="0"/>
              <a:t> lenf </a:t>
            </a:r>
            <a:r>
              <a:rPr lang="tr-TR" dirty="0" err="1" smtClean="0"/>
              <a:t>nodlarını</a:t>
            </a:r>
            <a:r>
              <a:rPr lang="tr-TR" dirty="0" smtClean="0"/>
              <a:t> ,</a:t>
            </a:r>
            <a:r>
              <a:rPr lang="tr-TR" dirty="0" smtClean="0"/>
              <a:t>tüm </a:t>
            </a:r>
            <a:r>
              <a:rPr lang="tr-TR" dirty="0" smtClean="0"/>
              <a:t>vajinayı ve </a:t>
            </a:r>
            <a:r>
              <a:rPr lang="tr-TR" dirty="0" err="1" smtClean="0"/>
              <a:t>distal</a:t>
            </a:r>
            <a:r>
              <a:rPr lang="tr-TR" dirty="0" smtClean="0"/>
              <a:t> </a:t>
            </a:r>
            <a:r>
              <a:rPr lang="tr-TR" dirty="0" err="1" smtClean="0"/>
              <a:t>vajene</a:t>
            </a:r>
            <a:r>
              <a:rPr lang="tr-TR" dirty="0" smtClean="0"/>
              <a:t> uzanan </a:t>
            </a:r>
            <a:r>
              <a:rPr lang="tr-TR" dirty="0" err="1" smtClean="0"/>
              <a:t>paravajınal</a:t>
            </a:r>
            <a:r>
              <a:rPr lang="tr-TR" dirty="0" smtClean="0"/>
              <a:t> dokuyu içermelidir.</a:t>
            </a:r>
          </a:p>
          <a:p>
            <a:r>
              <a:rPr lang="tr-TR" dirty="0" err="1" smtClean="0"/>
              <a:t>Pelvik</a:t>
            </a:r>
            <a:r>
              <a:rPr lang="tr-TR" dirty="0" smtClean="0"/>
              <a:t> tutulum mevcut ise bir üst lenf </a:t>
            </a:r>
            <a:r>
              <a:rPr lang="tr-TR" dirty="0" err="1" smtClean="0"/>
              <a:t>nodu</a:t>
            </a:r>
            <a:r>
              <a:rPr lang="tr-TR" dirty="0" smtClean="0"/>
              <a:t> istasyonu CTV ye dahil edilmelidir.</a:t>
            </a:r>
          </a:p>
          <a:p>
            <a:r>
              <a:rPr lang="tr-TR" dirty="0" smtClean="0"/>
              <a:t>IMRT  ya da </a:t>
            </a:r>
            <a:r>
              <a:rPr lang="tr-TR" dirty="0" err="1" smtClean="0"/>
              <a:t>konformal</a:t>
            </a:r>
            <a:r>
              <a:rPr lang="tr-TR" dirty="0" smtClean="0"/>
              <a:t> RT tercih edilebilir , IMRT ile daha iyi komşu organ koruması sağlanmıştır.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-1336" t="16547"/>
          <a:stretch/>
        </p:blipFill>
        <p:spPr>
          <a:xfrm>
            <a:off x="7602226" y="2410691"/>
            <a:ext cx="4008582" cy="41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1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DİNLEDİĞİNİZ İÇİN TEŞEKKÜR EDERİM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0202" y="2273588"/>
            <a:ext cx="4892831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VULVAR KARSİNOMLAR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1801092"/>
            <a:ext cx="11029615" cy="5056908"/>
          </a:xfrm>
        </p:spPr>
        <p:txBody>
          <a:bodyPr/>
          <a:lstStyle/>
          <a:p>
            <a:r>
              <a:rPr lang="tr-TR" dirty="0" err="1" smtClean="0"/>
              <a:t>Vulvar</a:t>
            </a:r>
            <a:r>
              <a:rPr lang="tr-TR" dirty="0" smtClean="0"/>
              <a:t> </a:t>
            </a:r>
            <a:r>
              <a:rPr lang="tr-TR" dirty="0" err="1" smtClean="0"/>
              <a:t>ıntraepiteliyal</a:t>
            </a:r>
            <a:r>
              <a:rPr lang="tr-TR" dirty="0" smtClean="0"/>
              <a:t> </a:t>
            </a:r>
            <a:r>
              <a:rPr lang="tr-TR" dirty="0" err="1" smtClean="0"/>
              <a:t>neoplazi</a:t>
            </a:r>
            <a:r>
              <a:rPr lang="tr-TR" dirty="0" smtClean="0"/>
              <a:t> (VIN) , vulvanın </a:t>
            </a:r>
            <a:r>
              <a:rPr lang="tr-TR" dirty="0" err="1" smtClean="0"/>
              <a:t>skuamöz</a:t>
            </a:r>
            <a:r>
              <a:rPr lang="tr-TR" dirty="0" smtClean="0"/>
              <a:t> </a:t>
            </a:r>
            <a:r>
              <a:rPr lang="tr-TR" dirty="0" err="1" smtClean="0"/>
              <a:t>neoplazilerden</a:t>
            </a:r>
            <a:r>
              <a:rPr lang="tr-TR" dirty="0" smtClean="0"/>
              <a:t> , </a:t>
            </a:r>
            <a:r>
              <a:rPr lang="tr-TR" dirty="0" err="1" smtClean="0"/>
              <a:t>premalign</a:t>
            </a:r>
            <a:r>
              <a:rPr lang="tr-TR" dirty="0" smtClean="0"/>
              <a:t> lezyonların çoğunluğunu kapsamaktadır.</a:t>
            </a:r>
          </a:p>
          <a:p>
            <a:r>
              <a:rPr lang="tr-TR" dirty="0" smtClean="0"/>
              <a:t>Uluslararası </a:t>
            </a:r>
            <a:r>
              <a:rPr lang="tr-TR" dirty="0" err="1" smtClean="0"/>
              <a:t>vulvojınal</a:t>
            </a:r>
            <a:r>
              <a:rPr lang="tr-TR" dirty="0" smtClean="0"/>
              <a:t> hastalık derneği (IVSVD) hastalığı temel olarak üçe ayrılmaktadır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LSIL</a:t>
            </a:r>
            <a:r>
              <a:rPr lang="tr-TR" dirty="0" smtClean="0"/>
              <a:t>(</a:t>
            </a:r>
            <a:r>
              <a:rPr lang="tr-TR" dirty="0" err="1" smtClean="0"/>
              <a:t>low</a:t>
            </a:r>
            <a:r>
              <a:rPr lang="tr-TR" dirty="0" smtClean="0"/>
              <a:t> </a:t>
            </a:r>
            <a:r>
              <a:rPr lang="tr-TR" dirty="0" err="1" smtClean="0"/>
              <a:t>grade</a:t>
            </a:r>
            <a:r>
              <a:rPr lang="tr-TR" dirty="0" smtClean="0"/>
              <a:t> </a:t>
            </a:r>
            <a:r>
              <a:rPr lang="tr-TR" dirty="0" err="1"/>
              <a:t>i</a:t>
            </a:r>
            <a:r>
              <a:rPr lang="tr-TR" dirty="0" err="1" smtClean="0"/>
              <a:t>ntraepitelyal</a:t>
            </a:r>
            <a:r>
              <a:rPr lang="tr-TR" dirty="0" smtClean="0"/>
              <a:t> </a:t>
            </a:r>
            <a:r>
              <a:rPr lang="tr-TR" dirty="0" err="1" smtClean="0"/>
              <a:t>neoplazileri</a:t>
            </a:r>
            <a:r>
              <a:rPr lang="tr-TR" dirty="0" smtClean="0"/>
              <a:t> (düz </a:t>
            </a:r>
            <a:r>
              <a:rPr lang="tr-TR" dirty="0" err="1" smtClean="0"/>
              <a:t>kondilomlar</a:t>
            </a:r>
            <a:r>
              <a:rPr lang="tr-TR" dirty="0" smtClean="0"/>
              <a:t> dahil)</a:t>
            </a:r>
          </a:p>
          <a:p>
            <a:endParaRPr lang="tr-TR" dirty="0"/>
          </a:p>
          <a:p>
            <a:r>
              <a:rPr lang="tr-TR" dirty="0" smtClean="0">
                <a:solidFill>
                  <a:srgbClr val="FF0000"/>
                </a:solidFill>
              </a:rPr>
              <a:t>HSIL</a:t>
            </a:r>
            <a:r>
              <a:rPr lang="tr-TR" dirty="0" smtClean="0"/>
              <a:t>(</a:t>
            </a:r>
            <a:r>
              <a:rPr lang="tr-TR" dirty="0" err="1" smtClean="0"/>
              <a:t>Hıgh</a:t>
            </a:r>
            <a:r>
              <a:rPr lang="tr-TR" dirty="0" smtClean="0"/>
              <a:t> </a:t>
            </a:r>
            <a:r>
              <a:rPr lang="tr-TR" dirty="0" err="1" smtClean="0"/>
              <a:t>grade</a:t>
            </a:r>
            <a:r>
              <a:rPr lang="tr-TR" dirty="0" smtClean="0"/>
              <a:t> </a:t>
            </a:r>
            <a:r>
              <a:rPr lang="tr-TR" dirty="0" err="1" smtClean="0"/>
              <a:t>ıntraepitelyal</a:t>
            </a:r>
            <a:r>
              <a:rPr lang="tr-TR" dirty="0" smtClean="0"/>
              <a:t> </a:t>
            </a:r>
            <a:r>
              <a:rPr lang="tr-TR" dirty="0" err="1" smtClean="0"/>
              <a:t>neoplazi</a:t>
            </a:r>
            <a:r>
              <a:rPr lang="tr-TR" dirty="0" smtClean="0"/>
              <a:t>(Eskiden </a:t>
            </a:r>
            <a:r>
              <a:rPr lang="tr-TR" dirty="0" err="1" smtClean="0"/>
              <a:t>usual</a:t>
            </a:r>
            <a:r>
              <a:rPr lang="tr-TR" dirty="0" smtClean="0"/>
              <a:t> tip VIN olup , ilerleyenler dahil)</a:t>
            </a:r>
          </a:p>
          <a:p>
            <a:endParaRPr lang="tr-TR" dirty="0"/>
          </a:p>
          <a:p>
            <a:r>
              <a:rPr lang="tr-TR" dirty="0" err="1" smtClean="0">
                <a:solidFill>
                  <a:srgbClr val="FF0000"/>
                </a:solidFill>
              </a:rPr>
              <a:t>Differansiye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VIN(Farklılaşmış tip VIN)</a:t>
            </a:r>
            <a:endParaRPr lang="tr-TR" dirty="0" smtClean="0">
              <a:solidFill>
                <a:srgbClr val="FF0000"/>
              </a:solidFill>
            </a:endParaRPr>
          </a:p>
          <a:p>
            <a:endParaRPr lang="tr-TR" dirty="0" smtClean="0"/>
          </a:p>
          <a:p>
            <a:r>
              <a:rPr lang="tr-TR" dirty="0" smtClean="0"/>
              <a:t>Bu </a:t>
            </a:r>
            <a:r>
              <a:rPr lang="tr-TR" dirty="0" err="1" smtClean="0"/>
              <a:t>neoplazilerin</a:t>
            </a:r>
            <a:r>
              <a:rPr lang="tr-TR" dirty="0" smtClean="0"/>
              <a:t> gelişmesinde HPV tıp 6,11(özellikle </a:t>
            </a:r>
            <a:r>
              <a:rPr lang="tr-TR" dirty="0" err="1" smtClean="0"/>
              <a:t>kondilomlar</a:t>
            </a:r>
            <a:r>
              <a:rPr lang="tr-TR" dirty="0" smtClean="0"/>
              <a:t> ) , 16,18 ve 33 rol oynamaktadır.</a:t>
            </a:r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42" y="3266953"/>
            <a:ext cx="453157" cy="45315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33" y="4073814"/>
            <a:ext cx="461459" cy="46145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90" y="4821382"/>
            <a:ext cx="473364" cy="47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VULVAR KARSİNOMLARDA PATOLOJİK SINIFLAMA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592231"/>
          </a:xfrm>
        </p:spPr>
        <p:txBody>
          <a:bodyPr/>
          <a:lstStyle/>
          <a:p>
            <a:r>
              <a:rPr lang="tr-TR" dirty="0" err="1" smtClean="0"/>
              <a:t>Vulvar</a:t>
            </a:r>
            <a:r>
              <a:rPr lang="tr-TR" dirty="0" smtClean="0"/>
              <a:t> </a:t>
            </a:r>
            <a:r>
              <a:rPr lang="tr-TR" dirty="0" err="1" smtClean="0"/>
              <a:t>karsinom</a:t>
            </a:r>
            <a:r>
              <a:rPr lang="tr-TR" dirty="0" smtClean="0"/>
              <a:t> olgularında patolojinin %80-90 </a:t>
            </a:r>
            <a:r>
              <a:rPr lang="tr-TR" dirty="0" err="1" smtClean="0"/>
              <a:t>lık</a:t>
            </a:r>
            <a:r>
              <a:rPr lang="tr-TR" dirty="0" smtClean="0"/>
              <a:t> kısmını </a:t>
            </a:r>
            <a:r>
              <a:rPr lang="tr-TR" dirty="0" err="1" smtClean="0"/>
              <a:t>skumöz</a:t>
            </a:r>
            <a:r>
              <a:rPr lang="tr-TR" dirty="0" smtClean="0"/>
              <a:t> hücreli </a:t>
            </a:r>
            <a:r>
              <a:rPr lang="tr-TR" dirty="0" err="1" smtClean="0"/>
              <a:t>karsinom</a:t>
            </a:r>
            <a:r>
              <a:rPr lang="tr-TR" dirty="0" smtClean="0"/>
              <a:t> </a:t>
            </a:r>
            <a:r>
              <a:rPr lang="tr-TR" dirty="0" err="1" smtClean="0"/>
              <a:t>oluştırmaktadır</a:t>
            </a:r>
            <a:r>
              <a:rPr lang="tr-TR" dirty="0" smtClean="0"/>
              <a:t>. </a:t>
            </a:r>
            <a:r>
              <a:rPr lang="tr-TR" dirty="0" err="1" smtClean="0"/>
              <a:t>Skumöz</a:t>
            </a:r>
            <a:r>
              <a:rPr lang="tr-TR" dirty="0" smtClean="0"/>
              <a:t> hücreli patolojilerde temelde 2 ye ayrılmaktadır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Sprey </a:t>
            </a:r>
            <a:r>
              <a:rPr lang="tr-TR" dirty="0" err="1" smtClean="0">
                <a:solidFill>
                  <a:srgbClr val="FF0000"/>
                </a:solidFill>
              </a:rPr>
              <a:t>Patern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Invazyon</a:t>
            </a:r>
            <a:r>
              <a:rPr lang="tr-TR" dirty="0" smtClean="0">
                <a:solidFill>
                  <a:srgbClr val="FF0000"/>
                </a:solidFill>
              </a:rPr>
              <a:t> gösteren tip</a:t>
            </a:r>
          </a:p>
          <a:p>
            <a:endParaRPr lang="tr-TR" dirty="0">
              <a:solidFill>
                <a:srgbClr val="FF0000"/>
              </a:solidFill>
            </a:endParaRPr>
          </a:p>
          <a:p>
            <a:r>
              <a:rPr lang="tr-TR" dirty="0" err="1" smtClean="0">
                <a:solidFill>
                  <a:schemeClr val="accent5"/>
                </a:solidFill>
              </a:rPr>
              <a:t>Verükoz</a:t>
            </a:r>
            <a:r>
              <a:rPr lang="tr-TR" dirty="0" smtClean="0">
                <a:solidFill>
                  <a:schemeClr val="accent5"/>
                </a:solidFill>
              </a:rPr>
              <a:t> Tip </a:t>
            </a:r>
            <a:r>
              <a:rPr lang="tr-TR" dirty="0" err="1" smtClean="0">
                <a:solidFill>
                  <a:schemeClr val="accent5"/>
                </a:solidFill>
              </a:rPr>
              <a:t>Karsinom</a:t>
            </a:r>
            <a:endParaRPr lang="tr-TR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tr-TR" dirty="0" smtClean="0">
              <a:solidFill>
                <a:srgbClr val="FF0000"/>
              </a:solidFill>
            </a:endParaRPr>
          </a:p>
          <a:p>
            <a:endParaRPr lang="tr-TR" dirty="0">
              <a:solidFill>
                <a:srgbClr val="FF0000"/>
              </a:solidFill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>
            <a:off x="4378036" y="3583710"/>
            <a:ext cx="10714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tin kutusu 9"/>
          <p:cNvSpPr txBox="1"/>
          <p:nvPr/>
        </p:nvSpPr>
        <p:spPr>
          <a:xfrm>
            <a:off x="5588000" y="3188650"/>
            <a:ext cx="5135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Küçük hücresel </a:t>
            </a:r>
            <a:r>
              <a:rPr lang="tr-TR" sz="1600" dirty="0" err="1" smtClean="0"/>
              <a:t>inazyon</a:t>
            </a:r>
            <a:r>
              <a:rPr lang="tr-TR" sz="1600" dirty="0" smtClean="0"/>
              <a:t> gösteren , ya da belirli odaklar halinde kordon şeklinde </a:t>
            </a:r>
            <a:r>
              <a:rPr lang="tr-TR" sz="1600" dirty="0" err="1" smtClean="0"/>
              <a:t>invazyon</a:t>
            </a:r>
            <a:r>
              <a:rPr lang="tr-TR" sz="1600" dirty="0" smtClean="0"/>
              <a:t> gösteren tip, lenf </a:t>
            </a:r>
            <a:r>
              <a:rPr lang="tr-TR" sz="1600" dirty="0" err="1" smtClean="0"/>
              <a:t>nodu</a:t>
            </a:r>
            <a:r>
              <a:rPr lang="tr-TR" sz="1600" dirty="0" smtClean="0"/>
              <a:t> yayılımı daha fazla, RT daha duyarlı</a:t>
            </a:r>
            <a:endParaRPr lang="tr-TR" sz="1600" dirty="0"/>
          </a:p>
        </p:txBody>
      </p:sp>
      <p:cxnSp>
        <p:nvCxnSpPr>
          <p:cNvPr id="12" name="Düz Ok Bağlayıcısı 11"/>
          <p:cNvCxnSpPr/>
          <p:nvPr/>
        </p:nvCxnSpPr>
        <p:spPr>
          <a:xfrm>
            <a:off x="3186545" y="4387273"/>
            <a:ext cx="2068946" cy="5726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/>
          <p:cNvSpPr txBox="1"/>
          <p:nvPr/>
        </p:nvSpPr>
        <p:spPr>
          <a:xfrm>
            <a:off x="5588000" y="4446647"/>
            <a:ext cx="479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Sarkomatoid</a:t>
            </a:r>
            <a:r>
              <a:rPr lang="tr-TR" sz="1600" dirty="0" smtClean="0"/>
              <a:t> farklılaşma gösteren , karnabahar şeklinde siğilimse </a:t>
            </a:r>
            <a:r>
              <a:rPr lang="tr-TR" sz="1600" dirty="0" err="1" smtClean="0"/>
              <a:t>yapılanani</a:t>
            </a:r>
            <a:r>
              <a:rPr lang="tr-TR" sz="1600" dirty="0" smtClean="0"/>
              <a:t> lenf </a:t>
            </a:r>
            <a:r>
              <a:rPr lang="tr-TR" sz="1600" dirty="0" err="1" smtClean="0"/>
              <a:t>nodu</a:t>
            </a:r>
            <a:r>
              <a:rPr lang="tr-TR" sz="1600" dirty="0" smtClean="0"/>
              <a:t> tutulumunun daha az olduğu , RT daha dirençli tip</a:t>
            </a:r>
            <a:endParaRPr lang="tr-TR" sz="1600" dirty="0"/>
          </a:p>
        </p:txBody>
      </p:sp>
      <p:sp>
        <p:nvSpPr>
          <p:cNvPr id="14" name="Oval 13"/>
          <p:cNvSpPr/>
          <p:nvPr/>
        </p:nvSpPr>
        <p:spPr>
          <a:xfrm>
            <a:off x="5255491" y="4174151"/>
            <a:ext cx="5624945" cy="149629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/>
          <p:cNvSpPr/>
          <p:nvPr/>
        </p:nvSpPr>
        <p:spPr>
          <a:xfrm>
            <a:off x="5588000" y="3034146"/>
            <a:ext cx="5366326" cy="10991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5588000" y="3034146"/>
            <a:ext cx="5320144" cy="1099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prstClr val="white"/>
                </a:solidFill>
              </a:rPr>
              <a:t>VULVAR KARSİNOMLARDA PATOLOJİK SINIFLAMA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7190" y="1983933"/>
            <a:ext cx="11029615" cy="3678303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Bu tipler dışında daha nadir olarak </a:t>
            </a:r>
            <a:r>
              <a:rPr lang="tr-TR" dirty="0" err="1" smtClean="0"/>
              <a:t>Malign</a:t>
            </a:r>
            <a:r>
              <a:rPr lang="tr-TR" dirty="0" smtClean="0"/>
              <a:t> </a:t>
            </a:r>
            <a:r>
              <a:rPr lang="tr-TR" dirty="0" err="1" smtClean="0"/>
              <a:t>Melanom</a:t>
            </a:r>
            <a:r>
              <a:rPr lang="tr-TR" dirty="0" smtClean="0"/>
              <a:t> , Merkel Cell Tümör, </a:t>
            </a:r>
            <a:r>
              <a:rPr lang="tr-TR" dirty="0" err="1" smtClean="0"/>
              <a:t>Karsinoid</a:t>
            </a:r>
            <a:r>
              <a:rPr lang="tr-TR" dirty="0" smtClean="0"/>
              <a:t> ,</a:t>
            </a:r>
            <a:r>
              <a:rPr lang="tr-TR" dirty="0" err="1" smtClean="0"/>
              <a:t>Transepitelyal</a:t>
            </a:r>
            <a:r>
              <a:rPr lang="tr-TR" dirty="0" smtClean="0"/>
              <a:t> tip ,</a:t>
            </a:r>
            <a:r>
              <a:rPr lang="tr-TR" dirty="0" err="1" smtClean="0"/>
              <a:t>Paget</a:t>
            </a:r>
            <a:r>
              <a:rPr lang="tr-TR" dirty="0" smtClean="0"/>
              <a:t> hastalığı şeklinde de </a:t>
            </a:r>
            <a:r>
              <a:rPr lang="tr-TR" dirty="0" err="1" smtClean="0"/>
              <a:t>tiplendirmeleri</a:t>
            </a:r>
            <a:r>
              <a:rPr lang="tr-TR" dirty="0" smtClean="0"/>
              <a:t> vardır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3401462"/>
            <a:ext cx="3048697" cy="203246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757382" y="5701903"/>
            <a:ext cx="219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Vulva-</a:t>
            </a:r>
            <a:r>
              <a:rPr lang="tr-TR" dirty="0" err="1" smtClean="0"/>
              <a:t>Paget</a:t>
            </a:r>
            <a:r>
              <a:rPr lang="tr-TR" dirty="0" smtClean="0"/>
              <a:t> Hastalığı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490" y="3635542"/>
            <a:ext cx="3205019" cy="179838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597398" y="5701903"/>
            <a:ext cx="248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Vulva-</a:t>
            </a:r>
            <a:r>
              <a:rPr lang="tr-TR" dirty="0" err="1" smtClean="0"/>
              <a:t>Malign</a:t>
            </a:r>
            <a:r>
              <a:rPr lang="tr-TR" dirty="0" smtClean="0"/>
              <a:t> </a:t>
            </a:r>
            <a:r>
              <a:rPr lang="tr-TR" dirty="0" err="1" smtClean="0"/>
              <a:t>Melanom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0" y="3612545"/>
            <a:ext cx="2840878" cy="1821381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8432800" y="5701903"/>
            <a:ext cx="2739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Vulva-Merkel Cell tümör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89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VULVAR KARSİNOMLARDA YAYILIM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Farklı şekillerde metastaz yapma şekilleri vardır.(Doğrudan komsu organa yayılım ,</a:t>
            </a:r>
            <a:r>
              <a:rPr lang="tr-TR" dirty="0" err="1" smtClean="0"/>
              <a:t>hematojen</a:t>
            </a:r>
            <a:r>
              <a:rPr lang="tr-TR" dirty="0" smtClean="0"/>
              <a:t> </a:t>
            </a:r>
            <a:r>
              <a:rPr lang="tr-TR" dirty="0" err="1" smtClean="0"/>
              <a:t>yayılım,lenf</a:t>
            </a:r>
            <a:r>
              <a:rPr lang="tr-TR" dirty="0" smtClean="0"/>
              <a:t> </a:t>
            </a:r>
            <a:r>
              <a:rPr lang="tr-TR" dirty="0" err="1" smtClean="0"/>
              <a:t>nodu</a:t>
            </a:r>
            <a:r>
              <a:rPr lang="tr-TR" dirty="0" smtClean="0"/>
              <a:t> aracılığıyla yayılımdır. Lenfatik yayılımın ana prensibi bölgesel lenf </a:t>
            </a:r>
            <a:r>
              <a:rPr lang="tr-TR" dirty="0" err="1" smtClean="0"/>
              <a:t>nolarına</a:t>
            </a:r>
            <a:r>
              <a:rPr lang="tr-TR" dirty="0" smtClean="0"/>
              <a:t> tümör </a:t>
            </a:r>
            <a:r>
              <a:rPr lang="tr-TR" dirty="0" err="1" smtClean="0"/>
              <a:t>embolizasyonu</a:t>
            </a:r>
            <a:r>
              <a:rPr lang="tr-TR" dirty="0" smtClean="0"/>
              <a:t> şeklindedir.</a:t>
            </a:r>
          </a:p>
          <a:p>
            <a:r>
              <a:rPr lang="tr-TR" dirty="0" smtClean="0"/>
              <a:t>Lokal lenf </a:t>
            </a:r>
            <a:r>
              <a:rPr lang="tr-TR" dirty="0" err="1" smtClean="0"/>
              <a:t>nodlarının</a:t>
            </a:r>
            <a:r>
              <a:rPr lang="tr-TR" dirty="0" smtClean="0"/>
              <a:t> </a:t>
            </a:r>
            <a:r>
              <a:rPr lang="tr-TR" dirty="0" err="1" smtClean="0"/>
              <a:t>permeasyonu</a:t>
            </a:r>
            <a:r>
              <a:rPr lang="tr-TR" dirty="0" smtClean="0"/>
              <a:t> nadir olarak gözükmekle beraber , cerrahi uygulanan hastalarda ekimden dolayı meydana gelebilir.</a:t>
            </a:r>
          </a:p>
          <a:p>
            <a:r>
              <a:rPr lang="tr-TR" dirty="0" err="1" smtClean="0"/>
              <a:t>Hematojen</a:t>
            </a:r>
            <a:r>
              <a:rPr lang="tr-TR" dirty="0" smtClean="0"/>
              <a:t> metastaz geç evrede meydana gelirken , lenf </a:t>
            </a:r>
            <a:r>
              <a:rPr lang="tr-TR" dirty="0" err="1" smtClean="0"/>
              <a:t>nodu</a:t>
            </a:r>
            <a:r>
              <a:rPr lang="tr-TR" dirty="0" smtClean="0"/>
              <a:t> yayılımı olmadan meydana gelmeleri genellikle beklenmez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78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r Payı">
  <a:themeElements>
    <a:clrScheme name="Kar Payı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Kar Payı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r Payı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TM03457464[[fn=Kar Payı]]</Template>
  <TotalTime>542</TotalTime>
  <Words>4148</Words>
  <Application>Microsoft Office PowerPoint</Application>
  <PresentationFormat>Geniş ekran</PresentationFormat>
  <Paragraphs>235</Paragraphs>
  <Slides>59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4" baseType="lpstr">
      <vt:lpstr>Arial</vt:lpstr>
      <vt:lpstr>Gill Sans MT</vt:lpstr>
      <vt:lpstr>Tw Cen MT Condensed</vt:lpstr>
      <vt:lpstr>Wingdings 2</vt:lpstr>
      <vt:lpstr>Kar Payı</vt:lpstr>
      <vt:lpstr>VULVa ve  Vajen kanseRİ</vt:lpstr>
      <vt:lpstr>VULVAR KARSİNOMLAR</vt:lpstr>
      <vt:lpstr>VULVAR KARSİNOMLAR</vt:lpstr>
      <vt:lpstr>VULVAR KARSİNOMLAR</vt:lpstr>
      <vt:lpstr>VULVAR KARSİNOMLAR</vt:lpstr>
      <vt:lpstr>VULVAR KARSİNOMLAR</vt:lpstr>
      <vt:lpstr>VULVAR KARSİNOMLARDA PATOLOJİK SINIFLAMA</vt:lpstr>
      <vt:lpstr>VULVAR KARSİNOMLARDA PATOLOJİK SINIFLAMA</vt:lpstr>
      <vt:lpstr>VULVAR KARSİNOMLARDA YAYILIM </vt:lpstr>
      <vt:lpstr>VULVAR KARSİNOMLARDA YAYILIM </vt:lpstr>
      <vt:lpstr>VULVAR KARSİNOMLARDA YAYILIM </vt:lpstr>
      <vt:lpstr>VULVAR KARSİNOMLARDA YAYILIM</vt:lpstr>
      <vt:lpstr>VULVAR KARSİNOMLARDA YAYILIM</vt:lpstr>
      <vt:lpstr>VULVAR KARSİNOMDA PROGNOZ</vt:lpstr>
      <vt:lpstr>VULVAR KARSİNOMLARDA PROGNOZ</vt:lpstr>
      <vt:lpstr>Vulvar karsinomlarda cerrahi sınır durumunun prognoza yansıması</vt:lpstr>
      <vt:lpstr>HASTALARDA GENEL KLİNİK PREZENTASYON</vt:lpstr>
      <vt:lpstr>VULVA KANSERİNDE EVRELEME</vt:lpstr>
      <vt:lpstr>VULVA KANSERİNDE PRİMER TEDAVİ</vt:lpstr>
      <vt:lpstr>VULVA KANSERİNDE PRİMER TEDAVİ</vt:lpstr>
      <vt:lpstr>VULVA KANSERİNDE CERRAHİNİN YERİ</vt:lpstr>
      <vt:lpstr>VULVA KANSERİNDE CERRAHİ</vt:lpstr>
      <vt:lpstr>VULVA KANSERİNDE CERRAHİ</vt:lpstr>
      <vt:lpstr>VULVA KANSERİNDE CERRAHİ</vt:lpstr>
      <vt:lpstr>VULVA KANSERLERDE RADYOTERAPİNİN ROLÜ</vt:lpstr>
      <vt:lpstr>ADJUVAN RADYOTERAPİ</vt:lpstr>
      <vt:lpstr>ADJUVAN RADYOTERAPİ</vt:lpstr>
      <vt:lpstr>ADJUVAN RADYOTERAPİ</vt:lpstr>
      <vt:lpstr>ADJUVAN RadyoTerapi </vt:lpstr>
      <vt:lpstr>ADJUVAN radyoterapi</vt:lpstr>
      <vt:lpstr>ADJUVAN RADYOTERAPİ</vt:lpstr>
      <vt:lpstr>ADJUVAN RADYOTERAPİ</vt:lpstr>
      <vt:lpstr>PREOPERATİF TEK BAŞINA RADYOTERAPİ</vt:lpstr>
      <vt:lpstr>NEOADJUVANT KEMORADYOTERAPİ</vt:lpstr>
      <vt:lpstr>Preoperatif kemoradyasyon</vt:lpstr>
      <vt:lpstr>Primer Radyoterapi-kemoradyoterapi</vt:lpstr>
      <vt:lpstr>PRİMER RADYOTERAPİ -KEMORADYOTERAPİ</vt:lpstr>
      <vt:lpstr>EŞ ZAMANLI KEMORADYOTERAPİ</vt:lpstr>
      <vt:lpstr>İNGUİNAL LENF NODLARININ YÖNETİMİ </vt:lpstr>
      <vt:lpstr>ERKEN EVRE  VULVA KANSERİNDE İDEAL TEDAVİ YÖNETİMİ</vt:lpstr>
      <vt:lpstr>LOKal ileri vulva kanserinde uygun tedavi yönetimi</vt:lpstr>
      <vt:lpstr>RADYOTERAPİ TEKNİĞİ </vt:lpstr>
      <vt:lpstr>Hedef hacimler - ideal doz şeması</vt:lpstr>
      <vt:lpstr>DOZ KISITLAMALARI</vt:lpstr>
      <vt:lpstr>KISACA</vt:lpstr>
      <vt:lpstr>VAJEN KANSERİ</vt:lpstr>
      <vt:lpstr>VAJEN KANSERİ</vt:lpstr>
      <vt:lpstr>VAJEN KANSERİ</vt:lpstr>
      <vt:lpstr>VAJEN KANSERİ</vt:lpstr>
      <vt:lpstr>VAIN temel tedavi algoritması</vt:lpstr>
      <vt:lpstr>VAJEN KANSERİNDE EVRELEME</vt:lpstr>
      <vt:lpstr>İNVaziv vajen kanserine yaklaşım</vt:lpstr>
      <vt:lpstr>İNVAZİV VAJİNAL KANSERİ</vt:lpstr>
      <vt:lpstr>VAJİNAL BRAKİTERAPİ</vt:lpstr>
      <vt:lpstr>VAJEN KANSERİNDE EBRT</vt:lpstr>
      <vt:lpstr>BRAKİTERAPİ</vt:lpstr>
      <vt:lpstr>BRAKİTERAPİ</vt:lpstr>
      <vt:lpstr>EBRT</vt:lpstr>
      <vt:lpstr>DİNLEDİĞİNİZ İÇİN TEŞEKKÜR EDERİM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VULVa ve Vajen kanseri</dc:title>
  <dc:creator>BERKE BARUT</dc:creator>
  <cp:lastModifiedBy>BERKE BARUT</cp:lastModifiedBy>
  <cp:revision>61</cp:revision>
  <dcterms:created xsi:type="dcterms:W3CDTF">2022-08-21T09:01:23Z</dcterms:created>
  <dcterms:modified xsi:type="dcterms:W3CDTF">2022-08-25T19:35:48Z</dcterms:modified>
</cp:coreProperties>
</file>