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6" r:id="rId29"/>
    <p:sldId id="284" r:id="rId30"/>
    <p:sldId id="285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yücel" userId="493e82c3bd26b036" providerId="LiveId" clId="{F2DF34A6-D222-45E3-A08D-061667C4E083}"/>
    <pc:docChg chg="modSld">
      <pc:chgData name="mustafa yücel" userId="493e82c3bd26b036" providerId="LiveId" clId="{F2DF34A6-D222-45E3-A08D-061667C4E083}" dt="2022-09-23T07:14:12.293" v="0" actId="20577"/>
      <pc:docMkLst>
        <pc:docMk/>
      </pc:docMkLst>
      <pc:sldChg chg="modSp mod">
        <pc:chgData name="mustafa yücel" userId="493e82c3bd26b036" providerId="LiveId" clId="{F2DF34A6-D222-45E3-A08D-061667C4E083}" dt="2022-09-23T07:14:12.293" v="0" actId="20577"/>
        <pc:sldMkLst>
          <pc:docMk/>
          <pc:sldMk cId="2960899927" sldId="262"/>
        </pc:sldMkLst>
        <pc:spChg chg="mod">
          <ac:chgData name="mustafa yücel" userId="493e82c3bd26b036" providerId="LiveId" clId="{F2DF34A6-D222-45E3-A08D-061667C4E083}" dt="2022-09-23T07:14:12.293" v="0" actId="20577"/>
          <ac:spMkLst>
            <pc:docMk/>
            <pc:sldMk cId="2960899927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A683-E6BB-4BE7-902F-5C46A96B45C4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4541-DDBB-4C63-AB9A-13FB11AB16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3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4541-DDBB-4C63-AB9A-13FB11AB16B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64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4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14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8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3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5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2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44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5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03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7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2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796980-B979-4A64-8407-36369F9E8AD5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18636C-C6C2-4ABD-97EA-902CF75E9E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7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FF0000"/>
                </a:solidFill>
                <a:latin typeface="Tw Cen MT Condensed" panose="020B0606020104020203" pitchFamily="34" charset="0"/>
              </a:rPr>
              <a:t>SERVİKS, ENDOMETRİYUM VE VULVAR KARSİNOMLAR HAKKINDA 4 ULUSLAR ARASI KLİNİK ÇALIŞMASININ DERLEMESİ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3">
                    <a:lumMod val="50000"/>
                  </a:schemeClr>
                </a:solidFill>
                <a:latin typeface="Tw Cen MT Condensed" panose="020B0606020104020203" pitchFamily="34" charset="0"/>
              </a:rPr>
              <a:t>Dr. Berke Barut</a:t>
            </a:r>
          </a:p>
          <a:p>
            <a:r>
              <a:rPr lang="tr-TR" dirty="0">
                <a:solidFill>
                  <a:schemeClr val="accent3">
                    <a:lumMod val="50000"/>
                  </a:schemeClr>
                </a:solidFill>
                <a:latin typeface="Tw Cen MT Condensed" panose="020B0606020104020203" pitchFamily="34" charset="0"/>
              </a:rPr>
              <a:t>RADYASYON ONKOLOJİSİ A.B.D</a:t>
            </a:r>
          </a:p>
        </p:txBody>
      </p:sp>
    </p:spTree>
    <p:extLst>
      <p:ext uri="{BB962C8B-B14F-4D97-AF65-F5344CB8AC3E}">
        <p14:creationId xmlns:p14="http://schemas.microsoft.com/office/powerpoint/2010/main" val="371802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II-ASTRO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Kanserinde RT-ASTRO Kılavuzları)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RT0G 1203 Çalışması , IMRT VE 3D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konformal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radyoterapi karşılaştırması yapmış ve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endomterıum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kanserinde IMRT ile akut ve geç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toksisitenin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daha az olduğunu göstermiştir.</a:t>
            </a:r>
            <a:endParaRPr lang="tr-TR" sz="2000" dirty="0">
              <a:latin typeface="Tw Cen MT Condensed" panose="020B0606020104020203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Veri tabanı ve retrospektif çalışmaların orta kanıt düzeyindeki verileri baz alınarak ,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intakt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kanserli hastaların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ile tedavisi şiddetle tavsiye edilir. Pozitif cerrahi </a:t>
            </a:r>
            <a:r>
              <a:rPr lang="tr-TR" sz="2000">
                <a:solidFill>
                  <a:srgbClr val="000000"/>
                </a:solidFill>
                <a:latin typeface="Tw Cen MT Condensed" panose="020B0606020104020203" pitchFamily="34" charset="0"/>
              </a:rPr>
              <a:t>sınır durumunda şartlı 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olarak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boost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düşünülebilir.</a:t>
            </a:r>
            <a:endParaRPr lang="tr-TR" sz="2000" dirty="0">
              <a:latin typeface="Tw Cen MT Condensed" panose="020B0606020104020203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tekniği için kılavuz,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transrektal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veya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abdominal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ultrason, hacim tabanlı planlama için BT veya MRG kullanımı eğer  hacim tabanlı planlama mevcut değilse 2 boyutlu (2D)/nokta tabanlı planlama gibi prosedür içi görüntülemeleri  önermektedir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tr-TR" dirty="0"/>
          </a:p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63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II-ASTRO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Kanserinde RT-ASTRO Kılavuzları)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600036"/>
            <a:ext cx="4883726" cy="35898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GEC-ESTRO bazlı yönergeler IG-IMRT VE MR ayarlı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adaptıf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brakiterapinin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2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Gy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den eş değerinin (EQD2) sinin 80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Gy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civarında olmasını önermektedir. Ek olarak  kılavuz, kötü yanıt veren veya 4 cm'den büyük tümörler için  85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Gy'den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fazlasını önerir ve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intrakaviter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interstisyel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yaklaşımların kombinasyonunun, normal doku doz sınırlarına uyulduğu taktirde  bu amaca ulaşılmasına yardımcı olabileceğini öne sürer.</a:t>
            </a:r>
            <a:endParaRPr lang="tr-TR" dirty="0">
              <a:latin typeface="Tw Cen MT Condensed" panose="020B0606020104020203" pitchFamily="34" charset="0"/>
            </a:endParaRPr>
          </a:p>
          <a:p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06" y="2731509"/>
            <a:ext cx="3714750" cy="2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II-ASTRO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Kanserinde RT-ASTRO Kılavuzları)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 IMRT önerilen teknikler olsa da bazı soru işaretleri bulunmaktadır.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45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 hastasını ve 233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endometriyal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 hastasını içeren TIME-C çalışmasına  dayalı olarak, büyük ölçüde akut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toksisite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için orta düzeyde kanıt ve kronik için düşük kanıt ile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postoperatif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IMRT şiddetle tavsiye edilir.</a:t>
            </a:r>
            <a:endParaRPr lang="tr-TR" sz="2000" dirty="0">
              <a:latin typeface="Tw Cen MT Condensed" panose="020B0606020104020203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Oysa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intakt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olan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hastarda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  IMRT, 122'ye kadar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hastasını içeren 3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randomize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çalışma ve &gt;1000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hastasını içeren bir meta-analiz dahil olmak üzere, akut ve kronik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toksisiteyi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azaltmak için orta düzeyde  kanıtla şartlı olarak önerilir.</a:t>
            </a:r>
            <a:endParaRPr lang="tr-TR" sz="2000" dirty="0">
              <a:latin typeface="Tw Cen MT Condensed" panose="020B0606020104020203" pitchFamily="34" charset="0"/>
            </a:endParaRPr>
          </a:p>
          <a:p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Bununla benzer kılavuzda  şekilde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intakt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 vakalarında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teknikleri ile ilgili de soru işareti barındıran veriler vardır.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Çalışmalar, 2D/nokta bazlı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brakiterapinin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aksine, 3D  görüntü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kılavuzlu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 hacimsel tabanlı planlamanın gelişmiş lokal kontrolü ve azaltılmış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toksisite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yararlarını gösterir</a:t>
            </a:r>
            <a:br>
              <a:rPr lang="tr-TR" sz="2000" dirty="0">
                <a:latin typeface="Tw Cen MT Condensed" panose="020B0606020104020203" pitchFamily="34" charset="0"/>
              </a:rPr>
            </a:br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1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(High Risk </a:t>
            </a:r>
            <a:r>
              <a:rPr lang="tr-TR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40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678544"/>
            <a:ext cx="6186054" cy="3197323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PORTEC-3, kombine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kemoterapi ve radyasyon tedavisinin, yüksek riskli </a:t>
            </a:r>
            <a:r>
              <a:rPr lang="tr-TR" sz="2000" dirty="0" err="1">
                <a:latin typeface="Tw Cen MT Condensed" panose="020B0606020104020203" pitchFamily="34" charset="0"/>
              </a:rPr>
              <a:t>endometriyal</a:t>
            </a:r>
            <a:r>
              <a:rPr lang="tr-TR" sz="2000" dirty="0">
                <a:latin typeface="Tw Cen MT Condensed" panose="020B0606020104020203" pitchFamily="34" charset="0"/>
              </a:rPr>
              <a:t> kanser için tek başına radyasyon tedavisine kıyasla </a:t>
            </a:r>
            <a:r>
              <a:rPr lang="tr-TR" sz="2000" dirty="0" err="1">
                <a:latin typeface="Tw Cen MT Condensed" panose="020B0606020104020203" pitchFamily="34" charset="0"/>
              </a:rPr>
              <a:t>nükssüz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sağkalımı</a:t>
            </a:r>
            <a:r>
              <a:rPr lang="tr-TR" sz="2000" dirty="0">
                <a:latin typeface="Tw Cen MT Condensed" panose="020B0606020104020203" pitchFamily="34" charset="0"/>
              </a:rPr>
              <a:t> ve genel </a:t>
            </a:r>
            <a:r>
              <a:rPr lang="tr-TR" sz="2000" dirty="0" err="1">
                <a:latin typeface="Tw Cen MT Condensed" panose="020B0606020104020203" pitchFamily="34" charset="0"/>
              </a:rPr>
              <a:t>sağkalımı</a:t>
            </a:r>
            <a:r>
              <a:rPr lang="tr-TR" sz="2000" dirty="0">
                <a:latin typeface="Tw Cen MT Condensed" panose="020B0606020104020203" pitchFamily="34" charset="0"/>
              </a:rPr>
              <a:t> iyileştirdiği hipotezini test etmek için tasarlanmıştır.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Çalışma 660 uygun hastayı tek başına </a:t>
            </a:r>
            <a:r>
              <a:rPr lang="tr-TR" sz="2000" dirty="0" err="1">
                <a:latin typeface="Tw Cen MT Condensed" panose="020B0606020104020203" pitchFamily="34" charset="0"/>
              </a:rPr>
              <a:t>pelvik</a:t>
            </a:r>
            <a:r>
              <a:rPr lang="tr-TR" sz="2000" dirty="0">
                <a:latin typeface="Tw Cen MT Condensed" panose="020B0606020104020203" pitchFamily="34" charset="0"/>
              </a:rPr>
              <a:t> radyasyon tedavisi (28 fraksiyonda 48.6 </a:t>
            </a:r>
            <a:r>
              <a:rPr lang="tr-TR" sz="2000" dirty="0" err="1">
                <a:latin typeface="Tw Cen MT Condensed" panose="020B0606020104020203" pitchFamily="34" charset="0"/>
              </a:rPr>
              <a:t>Gy</a:t>
            </a:r>
            <a:r>
              <a:rPr lang="tr-TR" sz="2000" dirty="0">
                <a:latin typeface="Tw Cen MT Condensed" panose="020B0606020104020203" pitchFamily="34" charset="0"/>
              </a:rPr>
              <a:t>) alan hastalarla veya radyasyon ve eşzamanlı ve sıralı kemoterapiyi (radyasyon tedavisi sırasında 2 kür için </a:t>
            </a:r>
            <a:r>
              <a:rPr lang="tr-TR" sz="2000" dirty="0" err="1">
                <a:latin typeface="Tw Cen MT Condensed" panose="020B0606020104020203" pitchFamily="34" charset="0"/>
              </a:rPr>
              <a:t>sisplatin</a:t>
            </a:r>
            <a:r>
              <a:rPr lang="tr-TR" sz="2000" dirty="0">
                <a:latin typeface="Tw Cen MT Condensed" panose="020B0606020104020203" pitchFamily="34" charset="0"/>
              </a:rPr>
              <a:t> 50 mg/m2, ardından 4 kür  </a:t>
            </a:r>
            <a:r>
              <a:rPr lang="tr-TR" sz="2000" dirty="0" err="1">
                <a:latin typeface="Tw Cen MT Condensed" panose="020B0606020104020203" pitchFamily="34" charset="0"/>
              </a:rPr>
              <a:t>karboplatin</a:t>
            </a:r>
            <a:r>
              <a:rPr lang="tr-TR" sz="2000" dirty="0">
                <a:latin typeface="Tw Cen MT Condensed" panose="020B0606020104020203" pitchFamily="34" charset="0"/>
              </a:rPr>
              <a:t> ve  </a:t>
            </a:r>
            <a:r>
              <a:rPr lang="tr-TR" sz="2000" dirty="0" err="1">
                <a:latin typeface="Tw Cen MT Condensed" panose="020B0606020104020203" pitchFamily="34" charset="0"/>
              </a:rPr>
              <a:t>paklitaksel</a:t>
            </a:r>
            <a:r>
              <a:rPr lang="tr-TR" sz="2000" dirty="0">
                <a:latin typeface="Tw Cen MT Condensed" panose="020B0606020104020203" pitchFamily="34" charset="0"/>
              </a:rPr>
              <a:t> 175 mg/m2) </a:t>
            </a:r>
            <a:r>
              <a:rPr lang="tr-TR" sz="2000" dirty="0" err="1">
                <a:latin typeface="Tw Cen MT Condensed" panose="020B0606020104020203" pitchFamily="34" charset="0"/>
              </a:rPr>
              <a:t>randomize</a:t>
            </a:r>
            <a:r>
              <a:rPr lang="tr-TR" sz="2000" dirty="0">
                <a:latin typeface="Tw Cen MT Condensed" panose="020B0606020104020203" pitchFamily="34" charset="0"/>
              </a:rPr>
              <a:t> etti.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61" y="2590800"/>
            <a:ext cx="3556000" cy="35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High Risk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</a:t>
            </a:r>
            <a:r>
              <a:rPr lang="tr-T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0160"/>
            <a:ext cx="6182359" cy="3325708"/>
          </a:xfrm>
        </p:spPr>
        <p:txBody>
          <a:bodyPr>
            <a:normAutofit/>
          </a:bodyPr>
          <a:lstStyle/>
          <a:p>
            <a:r>
              <a:rPr lang="tr-TR" sz="2000" dirty="0" err="1">
                <a:latin typeface="Tw Cen MT Condensed" panose="020B0606020104020203" pitchFamily="34" charset="0"/>
              </a:rPr>
              <a:t>Median</a:t>
            </a:r>
            <a:r>
              <a:rPr lang="tr-TR" sz="2000" dirty="0">
                <a:latin typeface="Tw Cen MT Condensed" panose="020B0606020104020203" pitchFamily="34" charset="0"/>
              </a:rPr>
              <a:t> takip süresi 72 aydı ve </a:t>
            </a:r>
            <a:r>
              <a:rPr lang="tr-TR" sz="2000" dirty="0" err="1">
                <a:latin typeface="Tw Cen MT Condensed" panose="020B0606020104020203" pitchFamily="34" charset="0"/>
              </a:rPr>
              <a:t>sağkalım</a:t>
            </a:r>
            <a:r>
              <a:rPr lang="tr-TR" sz="2000" dirty="0">
                <a:latin typeface="Tw Cen MT Condensed" panose="020B0606020104020203" pitchFamily="34" charset="0"/>
              </a:rPr>
              <a:t> üzerine eş zamanlı kolunda %5 gelişme tespit edildi. Alt grup analizlerinde, evre 3 hastalar ve </a:t>
            </a:r>
            <a:r>
              <a:rPr lang="tr-TR" sz="2000" dirty="0" err="1">
                <a:latin typeface="Tw Cen MT Condensed" panose="020B0606020104020203" pitchFamily="34" charset="0"/>
              </a:rPr>
              <a:t>seröz</a:t>
            </a:r>
            <a:r>
              <a:rPr lang="tr-TR" sz="2000" dirty="0">
                <a:latin typeface="Tw Cen MT Condensed" panose="020B0606020104020203" pitchFamily="34" charset="0"/>
              </a:rPr>
              <a:t> histolojiye sahip olanlar için genel </a:t>
            </a:r>
            <a:r>
              <a:rPr lang="tr-TR" sz="2000" dirty="0" err="1">
                <a:latin typeface="Tw Cen MT Condensed" panose="020B0606020104020203" pitchFamily="34" charset="0"/>
              </a:rPr>
              <a:t>sağkalım</a:t>
            </a:r>
            <a:r>
              <a:rPr lang="tr-TR" sz="2000" dirty="0">
                <a:latin typeface="Tw Cen MT Condensed" panose="020B0606020104020203" pitchFamily="34" charset="0"/>
              </a:rPr>
              <a:t> önemli ölçüde iyileştirildi ancak yan etki </a:t>
            </a:r>
            <a:r>
              <a:rPr lang="tr-TR" sz="2000" dirty="0" err="1">
                <a:latin typeface="Tw Cen MT Condensed" panose="020B0606020104020203" pitchFamily="34" charset="0"/>
              </a:rPr>
              <a:t>proilinde</a:t>
            </a:r>
            <a:r>
              <a:rPr lang="tr-TR" sz="2000" dirty="0">
                <a:latin typeface="Tw Cen MT Condensed" panose="020B0606020104020203" pitchFamily="34" charset="0"/>
              </a:rPr>
              <a:t> artış gözlemlendi.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Bu çalışma, moleküler alt tipin </a:t>
            </a:r>
            <a:r>
              <a:rPr lang="tr-TR" sz="2000" dirty="0" err="1">
                <a:latin typeface="Tw Cen MT Condensed" panose="020B0606020104020203" pitchFamily="34" charset="0"/>
              </a:rPr>
              <a:t>prognoz</a:t>
            </a:r>
            <a:r>
              <a:rPr lang="tr-TR" sz="2000" dirty="0">
                <a:latin typeface="Tw Cen MT Condensed" panose="020B0606020104020203" pitchFamily="34" charset="0"/>
              </a:rPr>
              <a:t> üzerindeki etkisini rapor etmekte ve p53 mutasyonu taşıyan yüksek riskli </a:t>
            </a:r>
            <a:r>
              <a:rPr lang="tr-TR" sz="2000" dirty="0" err="1">
                <a:latin typeface="Tw Cen MT Condensed" panose="020B0606020104020203" pitchFamily="34" charset="0"/>
              </a:rPr>
              <a:t>endometriyal</a:t>
            </a:r>
            <a:r>
              <a:rPr lang="tr-TR" sz="2000" dirty="0">
                <a:latin typeface="Tw Cen MT Condensed" panose="020B0606020104020203" pitchFamily="34" charset="0"/>
              </a:rPr>
              <a:t> kanserli hastalarda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tedaviden fayda gördüğünü ve POLE mutasyonu olanlarda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tedavinin </a:t>
            </a:r>
            <a:r>
              <a:rPr lang="tr-TR" sz="2000" dirty="0" err="1">
                <a:latin typeface="Tw Cen MT Condensed" panose="020B0606020104020203" pitchFamily="34" charset="0"/>
              </a:rPr>
              <a:t>deintensifikasyon</a:t>
            </a:r>
            <a:r>
              <a:rPr lang="tr-TR" sz="2000" dirty="0">
                <a:latin typeface="Tw Cen MT Condensed" panose="020B0606020104020203" pitchFamily="34" charset="0"/>
              </a:rPr>
              <a:t> olasılığını artırdığını bildirmektedir.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550160"/>
            <a:ext cx="3566160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High Risk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660 hastadan 423 ü moleküler sınıflama için yeterli materyale sahipti. p53 durumu  ,MMR protein eksikliği ,POLE mutasyon durumu açısından değerlendirildi.410 hastadan yapılan genetik </a:t>
            </a:r>
            <a:r>
              <a:rPr lang="tr-TR" sz="2000" dirty="0" err="1">
                <a:latin typeface="Tw Cen MT Condensed" panose="020B0606020104020203" pitchFamily="34" charset="0"/>
              </a:rPr>
              <a:t>sekanslama</a:t>
            </a:r>
            <a:r>
              <a:rPr lang="tr-TR" sz="2000" dirty="0">
                <a:latin typeface="Tw Cen MT Condensed" panose="020B0606020104020203" pitchFamily="34" charset="0"/>
              </a:rPr>
              <a:t> analizlerine </a:t>
            </a:r>
            <a:r>
              <a:rPr lang="tr-TR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p53- %22,7 </a:t>
            </a:r>
            <a:r>
              <a:rPr lang="tr-TR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w Cen MT Condensed" panose="020B0606020104020203" pitchFamily="34" charset="0"/>
              </a:rPr>
              <a:t>mismatch</a:t>
            </a:r>
            <a:r>
              <a:rPr lang="tr-T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w Cen MT Condensed" panose="020B0606020104020203" pitchFamily="34" charset="0"/>
              </a:rPr>
              <a:t>repair</a:t>
            </a:r>
            <a:r>
              <a:rPr lang="tr-T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w Cen MT Condensed" panose="020B0606020104020203" pitchFamily="34" charset="0"/>
              </a:rPr>
              <a:t> genleri %33,4 </a:t>
            </a:r>
            <a:r>
              <a:rPr lang="tr-TR" sz="2000" dirty="0">
                <a:latin typeface="Tw Cen MT Condensed" panose="020B0606020104020203" pitchFamily="34" charset="0"/>
              </a:rPr>
              <a:t> ,  POLE gen mutasyonu 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%12,4 </a:t>
            </a:r>
            <a:r>
              <a:rPr lang="tr-TR" sz="2000" dirty="0">
                <a:latin typeface="Tw Cen MT Condensed" panose="020B0606020104020203" pitchFamily="34" charset="0"/>
              </a:rPr>
              <a:t>genetik olarak anlamlı saptanırken diğer kısmında belirli bir mutasyon bulunamamıştır.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5 yıllık </a:t>
            </a:r>
            <a:r>
              <a:rPr lang="tr-TR" sz="2000" dirty="0" err="1">
                <a:latin typeface="Tw Cen MT Condensed" panose="020B0606020104020203" pitchFamily="34" charset="0"/>
              </a:rPr>
              <a:t>relapssız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sağkalım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p53 mutasyonu </a:t>
            </a:r>
            <a:r>
              <a:rPr lang="tr-TR" sz="2000" dirty="0">
                <a:latin typeface="Tw Cen MT Condensed" panose="020B0606020104020203" pitchFamily="34" charset="0"/>
              </a:rPr>
              <a:t>olanlarda en düşükken (%48) ,MMR proteinlerinde (%71) ,POLE mutasyonunda %98 olarak tespit edilmiştir.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Çok değişkenli analizlerde, </a:t>
            </a:r>
            <a:r>
              <a:rPr lang="tr-TR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p53 mutasyonlarının  </a:t>
            </a:r>
            <a:r>
              <a:rPr lang="tr-TR" sz="2000" dirty="0">
                <a:latin typeface="Tw Cen MT Condensed" panose="020B0606020104020203" pitchFamily="34" charset="0"/>
              </a:rPr>
              <a:t>negatif </a:t>
            </a:r>
            <a:r>
              <a:rPr lang="tr-TR" sz="2000" dirty="0" err="1">
                <a:latin typeface="Tw Cen MT Condensed" panose="020B0606020104020203" pitchFamily="34" charset="0"/>
              </a:rPr>
              <a:t>prognostik</a:t>
            </a:r>
            <a:r>
              <a:rPr lang="tr-TR" sz="2000" dirty="0">
                <a:latin typeface="Tw Cen MT Condensed" panose="020B0606020104020203" pitchFamily="34" charset="0"/>
              </a:rPr>
              <a:t> etkiye sahip olduğu ve ayrıca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kombine </a:t>
            </a:r>
            <a:r>
              <a:rPr lang="tr-TR" sz="2000" dirty="0" err="1">
                <a:latin typeface="Tw Cen MT Condensed" panose="020B0606020104020203" pitchFamily="34" charset="0"/>
              </a:rPr>
              <a:t>kemoradyasyon</a:t>
            </a:r>
            <a:r>
              <a:rPr lang="tr-TR" sz="2000" dirty="0">
                <a:latin typeface="Tw Cen MT Condensed" panose="020B0606020104020203" pitchFamily="34" charset="0"/>
              </a:rPr>
              <a:t> yaklaşımından önemli fayda sağlama olasılıklarının daha yüksek olduğu tespit edildi. POLE mutasyonun varlığının olumlu </a:t>
            </a:r>
            <a:r>
              <a:rPr lang="tr-TR" sz="2000" dirty="0" err="1">
                <a:latin typeface="Tw Cen MT Condensed" panose="020B0606020104020203" pitchFamily="34" charset="0"/>
              </a:rPr>
              <a:t>prognostik</a:t>
            </a:r>
            <a:r>
              <a:rPr lang="tr-TR" sz="2000" dirty="0">
                <a:latin typeface="Tw Cen MT Condensed" panose="020B0606020104020203" pitchFamily="34" charset="0"/>
              </a:rPr>
              <a:t> faktör olduğu gösterilmiştir.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4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High Risk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Tw Cen MT Condensed" panose="020B0606020104020203" pitchFamily="34" charset="0"/>
              </a:rPr>
              <a:t>YORUMLAMA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</a:p>
          <a:p>
            <a:pPr marL="0" indent="0">
              <a:buNone/>
            </a:pPr>
            <a:r>
              <a:rPr lang="tr-TR" sz="2000" dirty="0">
                <a:latin typeface="Tw Cen MT Condensed" panose="020B0606020104020203" pitchFamily="34" charset="0"/>
              </a:rPr>
              <a:t>PORTEC-3 çalışmasının post analizi, standart patolojik risk sınıflandırmasında yüksek risk altında olduğu belirlenen hastalarda moleküler risk gruplarının dağılımı hakkında önemli bilgiler sağlar.</a:t>
            </a:r>
          </a:p>
          <a:p>
            <a:pPr marL="0" indent="0">
              <a:buNone/>
            </a:pPr>
            <a:r>
              <a:rPr lang="tr-TR" sz="2000" dirty="0">
                <a:latin typeface="Tw Cen MT Condensed" panose="020B0606020104020203" pitchFamily="34" charset="0"/>
              </a:rPr>
              <a:t>P53 mutasyonunun  varlığının , hastaların %20-25 inde </a:t>
            </a:r>
            <a:r>
              <a:rPr lang="tr-TR" sz="2000" dirty="0" err="1">
                <a:latin typeface="Tw Cen MT Condensed" panose="020B0606020104020203" pitchFamily="34" charset="0"/>
              </a:rPr>
              <a:t>prognozun</a:t>
            </a:r>
            <a:r>
              <a:rPr lang="tr-TR" sz="2000" dirty="0">
                <a:latin typeface="Tw Cen MT Condensed" panose="020B0606020104020203" pitchFamily="34" charset="0"/>
              </a:rPr>
              <a:t> kötü  olacağına dair bulgular olsa da , bununla beraber çok </a:t>
            </a:r>
            <a:r>
              <a:rPr lang="tr-TR" sz="2000" dirty="0" err="1">
                <a:latin typeface="Tw Cen MT Condensed" panose="020B0606020104020203" pitchFamily="34" charset="0"/>
              </a:rPr>
              <a:t>multimodal</a:t>
            </a:r>
            <a:r>
              <a:rPr lang="tr-TR" sz="2000" dirty="0">
                <a:latin typeface="Tw Cen MT Condensed" panose="020B0606020104020203" pitchFamily="34" charset="0"/>
              </a:rPr>
              <a:t> tedavi yaklaşımı ile bu  sonuçlar  iyileştirilebilir. </a:t>
            </a:r>
          </a:p>
          <a:p>
            <a:pPr marL="0" indent="0">
              <a:buNone/>
            </a:pPr>
            <a:r>
              <a:rPr lang="tr-TR" sz="2000" dirty="0">
                <a:latin typeface="Tw Cen MT Condensed" panose="020B0606020104020203" pitchFamily="34" charset="0"/>
              </a:rPr>
              <a:t>Evre 1-2 hastalığı olan vakalarda </a:t>
            </a:r>
            <a:r>
              <a:rPr lang="tr-TR" sz="2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p53 pozitifliği</a:t>
            </a:r>
            <a:r>
              <a:rPr lang="tr-TR" sz="2000" dirty="0">
                <a:latin typeface="Tw Cen MT Condensed" panose="020B0606020104020203" pitchFamily="34" charset="0"/>
              </a:rPr>
              <a:t> durumunda tedavi şekilleri bireyselleştirilmelidir. Evre 1-2 hastalığı olan </a:t>
            </a:r>
            <a:r>
              <a:rPr lang="tr-TR" sz="2000" dirty="0" err="1">
                <a:latin typeface="Tw Cen MT Condensed" panose="020B0606020104020203" pitchFamily="34" charset="0"/>
              </a:rPr>
              <a:t>nonseröz</a:t>
            </a:r>
            <a:r>
              <a:rPr lang="tr-TR" sz="2000" dirty="0">
                <a:latin typeface="Tw Cen MT Condensed" panose="020B0606020104020203" pitchFamily="34" charset="0"/>
              </a:rPr>
              <a:t> histolojideki ve p53 mutasyonu bulunan hastalarda kemoterapi </a:t>
            </a:r>
            <a:r>
              <a:rPr lang="tr-TR" sz="2000" dirty="0" err="1">
                <a:latin typeface="Tw Cen MT Condensed" panose="020B0606020104020203" pitchFamily="34" charset="0"/>
              </a:rPr>
              <a:t>endike</a:t>
            </a:r>
            <a:r>
              <a:rPr lang="tr-TR" sz="2000" dirty="0">
                <a:latin typeface="Tw Cen MT Condensed" panose="020B0606020104020203" pitchFamily="34" charset="0"/>
              </a:rPr>
              <a:t> olabilir.</a:t>
            </a:r>
          </a:p>
          <a:p>
            <a:pPr marL="0" indent="0">
              <a:buNone/>
            </a:pPr>
            <a:endParaRPr lang="tr-TR" sz="2000" dirty="0">
              <a:latin typeface="Tw Cen MT Condensed" panose="020B0606020104020203" pitchFamily="34" charset="0"/>
            </a:endParaRPr>
          </a:p>
          <a:p>
            <a:endParaRPr lang="tr-T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(High Risk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Öneriler ileriye dönük </a:t>
            </a:r>
            <a:r>
              <a:rPr lang="tr-TR" sz="2000" dirty="0" err="1">
                <a:latin typeface="Tw Cen MT Condensed" panose="020B0606020104020203" pitchFamily="34" charset="0"/>
              </a:rPr>
              <a:t>randomize</a:t>
            </a:r>
            <a:r>
              <a:rPr lang="tr-TR" sz="2000" dirty="0">
                <a:latin typeface="Tw Cen MT Condensed" panose="020B0606020104020203" pitchFamily="34" charset="0"/>
              </a:rPr>
              <a:t> verilere dayanmasa da moleküler analiz, p53 mutasyonu olan hastalarda iyileştirilmiş sonuçların bağımsız bir öngörücüsü olarak kemoterapi kullanımını tanımlayan iyi dengelenmiş geniş bir hasta </a:t>
            </a:r>
            <a:r>
              <a:rPr lang="tr-TR" sz="2000" dirty="0" err="1">
                <a:latin typeface="Tw Cen MT Condensed" panose="020B0606020104020203" pitchFamily="34" charset="0"/>
              </a:rPr>
              <a:t>kohortunda</a:t>
            </a:r>
            <a:r>
              <a:rPr lang="tr-TR" sz="2000" dirty="0">
                <a:latin typeface="Tw Cen MT Condensed" panose="020B0606020104020203" pitchFamily="34" charset="0"/>
              </a:rPr>
              <a:t>  gösterilmiştir. Klinik uygulamada, moleküler tedaviyi kullanarak bakımın bireyselleştirilmesi sonuçları iyileştirmek için büyük olasılıkla kritik olacaktır.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Net bir şekilde moleküler alt tipin genel sonuçlar üzerindeki etkisini anlamak için yakın zamanda tamamlanmış denemelerde ek moleküler çalışmalara ihtiyaç vardır.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Yüksek-orta riskli hastalarda moleküler sınıflandırmadan farklı olarak, L1-CAM gibi diğer belirteçlerin bağımsız rolü PORTEC-3 yüksek riskli popülasyon için bildirilmemiştir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4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(High Risk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Sonuçlar ayrıca, p53 </a:t>
            </a:r>
            <a:r>
              <a:rPr lang="tr-TR" sz="2000" dirty="0" err="1">
                <a:latin typeface="Tw Cen MT Condensed" panose="020B0606020104020203" pitchFamily="34" charset="0"/>
              </a:rPr>
              <a:t>mutant</a:t>
            </a:r>
            <a:r>
              <a:rPr lang="tr-TR" sz="2000" dirty="0">
                <a:latin typeface="Tw Cen MT Condensed" panose="020B0606020104020203" pitchFamily="34" charset="0"/>
              </a:rPr>
              <a:t> kanserlerine sistemik kemoterapi eklenmesine rağmen, sonuçların arzulanandan daha az tedavi başarısı sağladığını açıkça göstermektedir. 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Hem eşzamanlı hem de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ortamda yeni ajanları tanımlamak için tümör biyolojisi üzerine ek çalışmalara ihtiyaç duyulacaktır.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Bu tür bir yaklaşımın örnekleri, HER-2 pozitif tümörleri olanlarda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ayarında anti </a:t>
            </a:r>
            <a:r>
              <a:rPr lang="tr-TR" sz="2000" dirty="0" err="1">
                <a:latin typeface="Tw Cen MT Condensed" panose="020B0606020104020203" pitchFamily="34" charset="0"/>
              </a:rPr>
              <a:t>epidermal</a:t>
            </a:r>
            <a:r>
              <a:rPr lang="tr-TR" sz="2000" dirty="0">
                <a:latin typeface="Tw Cen MT Condensed" panose="020B0606020104020203" pitchFamily="34" charset="0"/>
              </a:rPr>
              <a:t> büyüme faktörü reseptörü 2 (HER-2) </a:t>
            </a:r>
            <a:r>
              <a:rPr lang="tr-TR" sz="2000" dirty="0" err="1">
                <a:latin typeface="Tw Cen MT Condensed" panose="020B0606020104020203" pitchFamily="34" charset="0"/>
              </a:rPr>
              <a:t>terapötiklerinin</a:t>
            </a:r>
            <a:r>
              <a:rPr lang="tr-TR" sz="2000" dirty="0">
                <a:latin typeface="Tw Cen MT Condensed" panose="020B0606020104020203" pitchFamily="34" charset="0"/>
              </a:rPr>
              <a:t> eklenmesi olabilir.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Ek olarak, uyumsuz onarım gen eksiklikleri olan evre I veya II tümörler için kombinasyon yaklaşımının yararı net olmasa da, </a:t>
            </a:r>
            <a:r>
              <a:rPr lang="tr-TR" sz="2000" dirty="0" err="1">
                <a:latin typeface="Tw Cen MT Condensed" panose="020B0606020104020203" pitchFamily="34" charset="0"/>
              </a:rPr>
              <a:t>immünoterapinin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ortamda </a:t>
            </a:r>
            <a:r>
              <a:rPr lang="tr-TR" sz="2000" dirty="0" err="1">
                <a:latin typeface="Tw Cen MT Condensed" panose="020B0606020104020203" pitchFamily="34" charset="0"/>
              </a:rPr>
              <a:t>prospektif</a:t>
            </a:r>
            <a:r>
              <a:rPr lang="tr-TR" sz="2000" dirty="0">
                <a:latin typeface="Tw Cen MT Condensed" panose="020B0606020104020203" pitchFamily="34" charset="0"/>
              </a:rPr>
              <a:t> entegrasyonu sonuçları iyileştirebilir.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3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III-PORTEC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(High Risk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Uterin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Kanserlerde Moleküler </a:t>
            </a:r>
            <a:r>
              <a:rPr lang="tr-TR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Klasifikasyonun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 Önemi)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latin typeface="Tw Cen MT Condensed" panose="020B0606020104020203" pitchFamily="34" charset="0"/>
              </a:rPr>
              <a:t>  anti PDL-1 ve anti </a:t>
            </a:r>
            <a:r>
              <a:rPr lang="tr-TR" sz="2000" dirty="0" err="1">
                <a:latin typeface="Tw Cen MT Condensed" panose="020B0606020104020203" pitchFamily="34" charset="0"/>
              </a:rPr>
              <a:t>vasküler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endotelyal</a:t>
            </a:r>
            <a:r>
              <a:rPr lang="tr-TR" sz="2000" dirty="0">
                <a:latin typeface="Tw Cen MT Condensed" panose="020B0606020104020203" pitchFamily="34" charset="0"/>
              </a:rPr>
              <a:t> büyüme faktörü (</a:t>
            </a:r>
            <a:r>
              <a:rPr lang="tr-TR" sz="2000" dirty="0" err="1">
                <a:latin typeface="Tw Cen MT Condensed" panose="020B0606020104020203" pitchFamily="34" charset="0"/>
              </a:rPr>
              <a:t>fibroblast</a:t>
            </a:r>
            <a:r>
              <a:rPr lang="tr-TR" sz="2000" dirty="0">
                <a:latin typeface="Tw Cen MT Condensed" panose="020B0606020104020203" pitchFamily="34" charset="0"/>
              </a:rPr>
              <a:t> büyüme faktörü reseptörü 2) gibi yeni ajanların entegrasyonu için ek araştırmalara ihtiyaç vardır.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  <a:p>
            <a:r>
              <a:rPr lang="tr-TR" sz="2000" dirty="0">
                <a:latin typeface="Tw Cen MT Condensed" panose="020B0606020104020203" pitchFamily="34" charset="0"/>
              </a:rPr>
              <a:t>Genel olarak, bu moleküler alt tipler için daha yeni </a:t>
            </a:r>
            <a:r>
              <a:rPr lang="tr-TR" sz="2000" dirty="0" err="1">
                <a:latin typeface="Tw Cen MT Condensed" panose="020B0606020104020203" pitchFamily="34" charset="0"/>
              </a:rPr>
              <a:t>terapötikler</a:t>
            </a:r>
            <a:r>
              <a:rPr lang="tr-TR" sz="2000" dirty="0">
                <a:latin typeface="Tw Cen MT Condensed" panose="020B0606020104020203" pitchFamily="34" charset="0"/>
              </a:rPr>
              <a:t> test ediliyor olsa da, lokal ve uzak  </a:t>
            </a:r>
            <a:r>
              <a:rPr lang="tr-TR" sz="2000" dirty="0" err="1">
                <a:latin typeface="Tw Cen MT Condensed" panose="020B0606020104020203" pitchFamily="34" charset="0"/>
              </a:rPr>
              <a:t>salvaj</a:t>
            </a:r>
            <a:r>
              <a:rPr lang="tr-TR" sz="2000" dirty="0">
                <a:latin typeface="Tw Cen MT Condensed" panose="020B0606020104020203" pitchFamily="34" charset="0"/>
              </a:rPr>
              <a:t>  radyasyon tedavisinin rolü, genel </a:t>
            </a:r>
            <a:r>
              <a:rPr lang="tr-TR" sz="2000" dirty="0" err="1">
                <a:latin typeface="Tw Cen MT Condensed" panose="020B0606020104020203" pitchFamily="34" charset="0"/>
              </a:rPr>
              <a:t>sağkalımı</a:t>
            </a:r>
            <a:r>
              <a:rPr lang="tr-TR" sz="2000" dirty="0">
                <a:latin typeface="Tw Cen MT Condensed" panose="020B0606020104020203" pitchFamily="34" charset="0"/>
              </a:rPr>
              <a:t> iyileştirmede çok önemli olacaktır.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  <a:p>
            <a:r>
              <a:rPr lang="tr-TR" sz="2000" dirty="0">
                <a:latin typeface="Tw Cen MT Condensed" panose="020B0606020104020203" pitchFamily="34" charset="0"/>
              </a:rPr>
              <a:t>ESGO-ESTRO-ESP kılavuzları halihazırda moleküler belirteçlere dayalı bir </a:t>
            </a:r>
            <a:r>
              <a:rPr lang="tr-TR" sz="2000" dirty="0" err="1">
                <a:latin typeface="Tw Cen MT Condensed" panose="020B0606020104020203" pitchFamily="34" charset="0"/>
              </a:rPr>
              <a:t>prognostik</a:t>
            </a:r>
            <a:r>
              <a:rPr lang="tr-TR" sz="2000" dirty="0">
                <a:latin typeface="Tw Cen MT Condensed" panose="020B0606020104020203" pitchFamily="34" charset="0"/>
              </a:rPr>
              <a:t> risk grubu önermesine rağmen, gelecek için en iyi </a:t>
            </a:r>
            <a:r>
              <a:rPr lang="tr-TR" sz="2000" dirty="0" err="1">
                <a:latin typeface="Tw Cen MT Condensed" panose="020B0606020104020203" pitchFamily="34" charset="0"/>
              </a:rPr>
              <a:t>terapötik</a:t>
            </a:r>
            <a:r>
              <a:rPr lang="tr-TR" sz="2000" dirty="0">
                <a:latin typeface="Tw Cen MT Condensed" panose="020B0606020104020203" pitchFamily="34" charset="0"/>
              </a:rPr>
              <a:t> yaklaşımı tanımlamak için daha fazla çalışmaya ihtiyaç vardır.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2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891" y="646547"/>
            <a:ext cx="10520218" cy="51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712720"/>
            <a:ext cx="5024119" cy="3163148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GROINSS-V-II çalışması, erken evre </a:t>
            </a:r>
            <a:r>
              <a:rPr lang="tr-TR" sz="2000" dirty="0" err="1">
                <a:latin typeface="Tw Cen MT Condensed" panose="020B0606020104020203" pitchFamily="34" charset="0"/>
              </a:rPr>
              <a:t>vulvar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skuamöz</a:t>
            </a:r>
            <a:r>
              <a:rPr lang="tr-TR" sz="2000" dirty="0">
                <a:latin typeface="Tw Cen MT Condensed" panose="020B0606020104020203" pitchFamily="34" charset="0"/>
              </a:rPr>
              <a:t> hücreli </a:t>
            </a:r>
            <a:r>
              <a:rPr lang="tr-TR" sz="2000" dirty="0" err="1">
                <a:latin typeface="Tw Cen MT Condensed" panose="020B0606020104020203" pitchFamily="34" charset="0"/>
              </a:rPr>
              <a:t>karsinomu</a:t>
            </a:r>
            <a:r>
              <a:rPr lang="tr-TR" sz="2000" dirty="0">
                <a:latin typeface="Tw Cen MT Condensed" panose="020B0606020104020203" pitchFamily="34" charset="0"/>
              </a:rPr>
              <a:t> olan hastaların geniş, ileriye dönük, gözlemsel bir çalışma olup (</a:t>
            </a:r>
            <a:r>
              <a:rPr lang="tr-TR" sz="2000" dirty="0" err="1">
                <a:latin typeface="Tw Cen MT Condensed" panose="020B0606020104020203" pitchFamily="34" charset="0"/>
              </a:rPr>
              <a:t>tm</a:t>
            </a:r>
            <a:r>
              <a:rPr lang="tr-TR" sz="2000" dirty="0">
                <a:latin typeface="Tw Cen MT Condensed" panose="020B0606020104020203" pitchFamily="34" charset="0"/>
              </a:rPr>
              <a:t> boyutu &lt; 4 cm , klinik lenf </a:t>
            </a:r>
            <a:r>
              <a:rPr lang="tr-TR" sz="2000" dirty="0" err="1">
                <a:latin typeface="Tw Cen MT Condensed" panose="020B0606020104020203" pitchFamily="34" charset="0"/>
              </a:rPr>
              <a:t>nodu</a:t>
            </a:r>
            <a:r>
              <a:rPr lang="tr-TR" sz="2000" dirty="0">
                <a:latin typeface="Tw Cen MT Condensed" panose="020B0606020104020203" pitchFamily="34" charset="0"/>
              </a:rPr>
              <a:t> negatif ) </a:t>
            </a:r>
            <a:r>
              <a:rPr lang="tr-TR" sz="2000" dirty="0" err="1">
                <a:latin typeface="Tw Cen MT Condensed" panose="020B0606020104020203" pitchFamily="34" charset="0"/>
              </a:rPr>
              <a:t>sentinel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laenf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nodu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önreklemesi</a:t>
            </a:r>
            <a:r>
              <a:rPr lang="tr-TR" sz="2000" dirty="0">
                <a:latin typeface="Tw Cen MT Condensed" panose="020B0606020104020203" pitchFamily="34" charset="0"/>
              </a:rPr>
              <a:t> yapılmış vakaları içerir.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SGO 2020 toplantısında bu çalışmanın sonuçları 2 bölüm halinde sunuldu. 1. bölümde, 1552 tam </a:t>
            </a:r>
            <a:r>
              <a:rPr lang="tr-TR" sz="2000" dirty="0" err="1">
                <a:latin typeface="Tw Cen MT Condensed" panose="020B0606020104020203" pitchFamily="34" charset="0"/>
              </a:rPr>
              <a:t>kohortunun</a:t>
            </a:r>
            <a:r>
              <a:rPr lang="tr-TR" sz="2000" dirty="0">
                <a:latin typeface="Tw Cen MT Condensed" panose="020B0606020104020203" pitchFamily="34" charset="0"/>
              </a:rPr>
              <a:t> 1222'sini temsil eden SLN-negatif </a:t>
            </a:r>
            <a:r>
              <a:rPr lang="tr-TR" sz="2000" dirty="0" err="1">
                <a:latin typeface="Tw Cen MT Condensed" panose="020B0606020104020203" pitchFamily="34" charset="0"/>
              </a:rPr>
              <a:t>kohortun</a:t>
            </a:r>
            <a:r>
              <a:rPr lang="tr-TR" sz="2000" dirty="0">
                <a:latin typeface="Tw Cen MT Condensed" panose="020B0606020104020203" pitchFamily="34" charset="0"/>
              </a:rPr>
              <a:t> sonuçları sunuldu.(Tüm vakaların % 79 u ).SLN biyopsilerinden sonra bu gruba ek bir tedavi önerilmedi.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1" y="2866072"/>
            <a:ext cx="3190240" cy="27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GROINSS-VI çalışmasının ilk bulgularını ve SLN-negatif hastalığı olan erken evre hastalarda </a:t>
            </a:r>
            <a:r>
              <a:rPr lang="tr-TR" sz="2000" dirty="0" err="1">
                <a:latin typeface="Tw Cen MT Condensed" panose="020B0606020104020203" pitchFamily="34" charset="0"/>
              </a:rPr>
              <a:t>inguinofemoral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lenfadenektomilerin</a:t>
            </a:r>
            <a:r>
              <a:rPr lang="tr-TR" sz="2000" dirty="0">
                <a:latin typeface="Tw Cen MT Condensed" panose="020B0606020104020203" pitchFamily="34" charset="0"/>
              </a:rPr>
              <a:t> (IFL) atlanmasının güvenliğini doğrulanmış olup kasık </a:t>
            </a:r>
            <a:r>
              <a:rPr lang="tr-TR" sz="2000" dirty="0" err="1">
                <a:latin typeface="Tw Cen MT Condensed" panose="020B0606020104020203" pitchFamily="34" charset="0"/>
              </a:rPr>
              <a:t>nüksü</a:t>
            </a:r>
            <a:r>
              <a:rPr lang="tr-TR" sz="2000" dirty="0">
                <a:latin typeface="Tw Cen MT Condensed" panose="020B0606020104020203" pitchFamily="34" charset="0"/>
              </a:rPr>
              <a:t> oranı %3.1 gibi düşük bir oranda bulundu.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2. bölümde, SLN-pozitif </a:t>
            </a:r>
            <a:r>
              <a:rPr lang="tr-TR" sz="2000" dirty="0" err="1">
                <a:latin typeface="Tw Cen MT Condensed" panose="020B0606020104020203" pitchFamily="34" charset="0"/>
              </a:rPr>
              <a:t>kohortun</a:t>
            </a:r>
            <a:r>
              <a:rPr lang="tr-TR" sz="2000" dirty="0">
                <a:latin typeface="Tw Cen MT Condensed" panose="020B0606020104020203" pitchFamily="34" charset="0"/>
              </a:rPr>
              <a:t> sonuçları sunuldu. Çalışmanın ilk amaçlarından biri SLN + olan olgularda tek başına 50Gy radyoterapinin alternatif bir yol olacağını göstermekte. SLN pozitif </a:t>
            </a:r>
            <a:r>
              <a:rPr lang="tr-TR" sz="2000" dirty="0" err="1">
                <a:latin typeface="Tw Cen MT Condensed" panose="020B0606020104020203" pitchFamily="34" charset="0"/>
              </a:rPr>
              <a:t>kohort</a:t>
            </a:r>
            <a:r>
              <a:rPr lang="tr-TR" sz="2000" dirty="0">
                <a:latin typeface="Tw Cen MT Condensed" panose="020B0606020104020203" pitchFamily="34" charset="0"/>
              </a:rPr>
              <a:t>, 322 hastadan veya genel </a:t>
            </a:r>
            <a:r>
              <a:rPr lang="tr-TR" sz="2000" dirty="0" err="1">
                <a:latin typeface="Tw Cen MT Condensed" panose="020B0606020104020203" pitchFamily="34" charset="0"/>
              </a:rPr>
              <a:t>kohortun</a:t>
            </a:r>
            <a:r>
              <a:rPr lang="tr-TR" sz="2000" dirty="0">
                <a:latin typeface="Tw Cen MT Condensed" panose="020B0606020104020203" pitchFamily="34" charset="0"/>
              </a:rPr>
              <a:t> %21'inden oluşuyordu. Bu </a:t>
            </a:r>
            <a:r>
              <a:rPr lang="tr-TR" sz="2000" dirty="0" err="1">
                <a:latin typeface="Tw Cen MT Condensed" panose="020B0606020104020203" pitchFamily="34" charset="0"/>
              </a:rPr>
              <a:t>kohort</a:t>
            </a:r>
            <a:r>
              <a:rPr lang="tr-TR" sz="2000" dirty="0">
                <a:latin typeface="Tw Cen MT Condensed" panose="020B0606020104020203" pitchFamily="34" charset="0"/>
              </a:rPr>
              <a:t> ayrıca </a:t>
            </a:r>
            <a:r>
              <a:rPr lang="tr-TR" sz="2000" dirty="0" err="1">
                <a:latin typeface="Tw Cen MT Condensed" panose="020B0606020104020203" pitchFamily="34" charset="0"/>
              </a:rPr>
              <a:t>SLN'lerde</a:t>
            </a:r>
            <a:r>
              <a:rPr lang="tr-TR" sz="2000" dirty="0">
                <a:latin typeface="Tw Cen MT Condensed" panose="020B0606020104020203" pitchFamily="34" charset="0"/>
              </a:rPr>
              <a:t> mikro- (≤2 mm) ve makro- (&gt;2 mm) metastazları olan hastalar olarak alt bölümlere ayrılmıştır.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54 ay sonra, bir ara analiz, IFL olmadan, </a:t>
            </a:r>
            <a:r>
              <a:rPr lang="tr-TR" sz="2000" dirty="0" err="1">
                <a:latin typeface="Tw Cen MT Condensed" panose="020B0606020104020203" pitchFamily="34" charset="0"/>
              </a:rPr>
              <a:t>makrometastatik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SLN'si</a:t>
            </a:r>
            <a:r>
              <a:rPr lang="tr-TR" sz="2000" dirty="0">
                <a:latin typeface="Tw Cen MT Condensed" panose="020B0606020104020203" pitchFamily="34" charset="0"/>
              </a:rPr>
              <a:t> (&gt;2 mm) veya </a:t>
            </a:r>
            <a:r>
              <a:rPr lang="tr-TR" sz="2000" dirty="0" err="1">
                <a:latin typeface="Tw Cen MT Condensed" panose="020B0606020104020203" pitchFamily="34" charset="0"/>
              </a:rPr>
              <a:t>ekstrakapsüler</a:t>
            </a:r>
            <a:r>
              <a:rPr lang="tr-TR" sz="2000" dirty="0">
                <a:latin typeface="Tw Cen MT Condensed" panose="020B0606020104020203" pitchFamily="34" charset="0"/>
              </a:rPr>
              <a:t> uzanımı (ECE) (n = 162) olanlarda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 </a:t>
            </a:r>
            <a:r>
              <a:rPr lang="tr-TR" sz="2000" dirty="0" err="1">
                <a:latin typeface="Tw Cen MT Condensed" panose="020B0606020104020203" pitchFamily="34" charset="0"/>
              </a:rPr>
              <a:t>nüksü</a:t>
            </a:r>
            <a:r>
              <a:rPr lang="tr-TR" sz="2000" dirty="0">
                <a:latin typeface="Tw Cen MT Condensed" panose="020B0606020104020203" pitchFamily="34" charset="0"/>
              </a:rPr>
              <a:t> riskinin arttığını ortaya koydu.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Spesifik olarak </a:t>
            </a:r>
            <a:r>
              <a:rPr lang="tr-TR" sz="2000" dirty="0" err="1">
                <a:latin typeface="Tw Cen MT Condensed" panose="020B0606020104020203" pitchFamily="34" charset="0"/>
              </a:rPr>
              <a:t>makrometastatik</a:t>
            </a:r>
            <a:r>
              <a:rPr lang="tr-TR" sz="2000" dirty="0">
                <a:latin typeface="Tw Cen MT Condensed" panose="020B0606020104020203" pitchFamily="34" charset="0"/>
              </a:rPr>
              <a:t> olan hastalığı olanlarda yalnızca RT olan vakalarda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nüks</a:t>
            </a:r>
            <a:r>
              <a:rPr lang="tr-TR" sz="2000" dirty="0">
                <a:latin typeface="Tw Cen MT Condensed" panose="020B0606020104020203" pitchFamily="34" charset="0"/>
              </a:rPr>
              <a:t> %25 iken , IFL+RT alan grupta </a:t>
            </a:r>
            <a:r>
              <a:rPr lang="tr-TR" sz="2000" dirty="0" err="1">
                <a:latin typeface="Tw Cen MT Condensed" panose="020B0606020104020203" pitchFamily="34" charset="0"/>
              </a:rPr>
              <a:t>nüks</a:t>
            </a:r>
            <a:r>
              <a:rPr lang="tr-TR" sz="2000" dirty="0">
                <a:latin typeface="Tw Cen MT Condensed" panose="020B0606020104020203" pitchFamily="34" charset="0"/>
              </a:rPr>
              <a:t> oranları %8.2 </a:t>
            </a:r>
            <a:r>
              <a:rPr lang="tr-TR" sz="2000" dirty="0" err="1">
                <a:latin typeface="Tw Cen MT Condensed" panose="020B0606020104020203" pitchFamily="34" charset="0"/>
              </a:rPr>
              <a:t>dir</a:t>
            </a:r>
            <a:r>
              <a:rPr lang="tr-TR" sz="2000" dirty="0">
                <a:latin typeface="Tw Cen MT Condensed" panose="020B0606020104020203" pitchFamily="34" charset="0"/>
              </a:rPr>
              <a:t>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8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Tw Cen MT Condensed" panose="020B0606020104020203" pitchFamily="34" charset="0"/>
              </a:rPr>
              <a:t>Buna karşılık, </a:t>
            </a:r>
            <a:r>
              <a:rPr lang="tr-TR" sz="2000" dirty="0" err="1">
                <a:latin typeface="Tw Cen MT Condensed" panose="020B0606020104020203" pitchFamily="34" charset="0"/>
              </a:rPr>
              <a:t>SLN'si</a:t>
            </a:r>
            <a:r>
              <a:rPr lang="tr-TR" sz="2000" dirty="0">
                <a:latin typeface="Tw Cen MT Condensed" panose="020B0606020104020203" pitchFamily="34" charset="0"/>
              </a:rPr>
              <a:t> ≤2 mm olan hastalarda (n = 160), tek başına RT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nüksiçin</a:t>
            </a:r>
            <a:r>
              <a:rPr lang="tr-TR" sz="2000" dirty="0">
                <a:latin typeface="Tw Cen MT Condensed" panose="020B0606020104020203" pitchFamily="34" charset="0"/>
              </a:rPr>
              <a:t>  etkili bir tedaviydi ve 2 yılda </a:t>
            </a:r>
            <a:r>
              <a:rPr lang="tr-TR" sz="2000" dirty="0" err="1">
                <a:latin typeface="Tw Cen MT Condensed" panose="020B0606020104020203" pitchFamily="34" charset="0"/>
              </a:rPr>
              <a:t>ızole</a:t>
            </a:r>
            <a:r>
              <a:rPr lang="tr-TR" sz="2000" dirty="0"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tekrarlama oranı sadece %1.8 idi.</a:t>
            </a:r>
          </a:p>
          <a:p>
            <a:r>
              <a:rPr lang="tr-TR" sz="2000" dirty="0" err="1">
                <a:latin typeface="Tw Cen MT Condensed" panose="020B0606020104020203" pitchFamily="34" charset="0"/>
              </a:rPr>
              <a:t>IFL'nin</a:t>
            </a:r>
            <a:r>
              <a:rPr lang="tr-TR" sz="2000" dirty="0">
                <a:latin typeface="Tw Cen MT Condensed" panose="020B0606020104020203" pitchFamily="34" charset="0"/>
              </a:rPr>
              <a:t> aksine RT alan hastalarda enfeksiyon ve </a:t>
            </a:r>
            <a:r>
              <a:rPr lang="tr-TR" sz="2000" dirty="0" err="1">
                <a:latin typeface="Tw Cen MT Condensed" panose="020B0606020104020203" pitchFamily="34" charset="0"/>
              </a:rPr>
              <a:t>lenfödem</a:t>
            </a:r>
            <a:r>
              <a:rPr lang="tr-TR" sz="2000" dirty="0">
                <a:latin typeface="Tw Cen MT Condensed" panose="020B0606020104020203" pitchFamily="34" charset="0"/>
              </a:rPr>
              <a:t> açısından </a:t>
            </a:r>
            <a:r>
              <a:rPr lang="tr-TR" sz="2000" dirty="0" err="1">
                <a:latin typeface="Tw Cen MT Condensed" panose="020B0606020104020203" pitchFamily="34" charset="0"/>
              </a:rPr>
              <a:t>morbidite</a:t>
            </a:r>
            <a:r>
              <a:rPr lang="tr-TR" sz="2000" dirty="0">
                <a:latin typeface="Tw Cen MT Condensed" panose="020B0606020104020203" pitchFamily="34" charset="0"/>
              </a:rPr>
              <a:t> önemli ölçüde azaldı.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Özetle, ek tedavinin (IFL veya RT) ihmal edilmesinin güvenliği SLN negatif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lenf </a:t>
            </a:r>
            <a:r>
              <a:rPr lang="tr-TR" sz="2000" dirty="0" err="1">
                <a:latin typeface="Tw Cen MT Condensed" panose="020B0606020104020203" pitchFamily="34" charset="0"/>
              </a:rPr>
              <a:t>nodu</a:t>
            </a:r>
            <a:r>
              <a:rPr lang="tr-TR" sz="2000" dirty="0">
                <a:latin typeface="Tw Cen MT Condensed" panose="020B0606020104020203" pitchFamily="34" charset="0"/>
              </a:rPr>
              <a:t> olan hastalarda doğrulandı ve </a:t>
            </a:r>
            <a:r>
              <a:rPr lang="tr-TR" sz="2000" dirty="0" err="1">
                <a:latin typeface="Tw Cen MT Condensed" panose="020B0606020104020203" pitchFamily="34" charset="0"/>
              </a:rPr>
              <a:t>mikrometastatik</a:t>
            </a:r>
            <a:r>
              <a:rPr lang="tr-TR" sz="2000" dirty="0">
                <a:latin typeface="Tw Cen MT Condensed" panose="020B0606020104020203" pitchFamily="34" charset="0"/>
              </a:rPr>
              <a:t> SLN pozitif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lenf </a:t>
            </a:r>
            <a:r>
              <a:rPr lang="tr-TR" sz="2000" dirty="0" err="1">
                <a:latin typeface="Tw Cen MT Condensed" panose="020B0606020104020203" pitchFamily="34" charset="0"/>
              </a:rPr>
              <a:t>nodu</a:t>
            </a:r>
            <a:r>
              <a:rPr lang="tr-TR" sz="2000" dirty="0">
                <a:latin typeface="Tw Cen MT Condensed" panose="020B0606020104020203" pitchFamily="34" charset="0"/>
              </a:rPr>
              <a:t> olan hastalar için 50 </a:t>
            </a:r>
            <a:r>
              <a:rPr lang="tr-TR" sz="2000" dirty="0" err="1">
                <a:latin typeface="Tw Cen MT Condensed" panose="020B0606020104020203" pitchFamily="34" charset="0"/>
              </a:rPr>
              <a:t>Gy'ye</a:t>
            </a:r>
            <a:r>
              <a:rPr lang="tr-TR" sz="2000" dirty="0">
                <a:latin typeface="Tw Cen MT Condensed" panose="020B0606020104020203" pitchFamily="34" charset="0"/>
              </a:rPr>
              <a:t> kadar </a:t>
            </a:r>
            <a:r>
              <a:rPr lang="tr-TR" sz="2000" dirty="0" err="1">
                <a:latin typeface="Tw Cen MT Condensed" panose="020B0606020104020203" pitchFamily="34" charset="0"/>
              </a:rPr>
              <a:t>RT'nin</a:t>
            </a:r>
            <a:r>
              <a:rPr lang="tr-TR" sz="2000" dirty="0">
                <a:latin typeface="Tw Cen MT Condensed" panose="020B0606020104020203" pitchFamily="34" charset="0"/>
              </a:rPr>
              <a:t>  </a:t>
            </a:r>
            <a:r>
              <a:rPr lang="tr-TR" sz="2000" dirty="0" err="1">
                <a:latin typeface="Tw Cen MT Condensed" panose="020B0606020104020203" pitchFamily="34" charset="0"/>
              </a:rPr>
              <a:t>IFL'ye</a:t>
            </a:r>
            <a:r>
              <a:rPr lang="tr-TR" sz="2000" dirty="0">
                <a:latin typeface="Tw Cen MT Condensed" panose="020B0606020104020203" pitchFamily="34" charset="0"/>
              </a:rPr>
              <a:t> güvenli bir alternatif olduğu bulundu.</a:t>
            </a:r>
          </a:p>
          <a:p>
            <a:r>
              <a:rPr lang="tr-TR" sz="2000" dirty="0">
                <a:latin typeface="Tw Cen MT Condensed" panose="020B0606020104020203" pitchFamily="34" charset="0"/>
              </a:rPr>
              <a:t>Bununla birlikte, </a:t>
            </a:r>
            <a:r>
              <a:rPr lang="tr-TR" sz="2000" dirty="0" err="1">
                <a:latin typeface="Tw Cen MT Condensed" panose="020B0606020104020203" pitchFamily="34" charset="0"/>
              </a:rPr>
              <a:t>makrometastatik</a:t>
            </a:r>
            <a:r>
              <a:rPr lang="tr-TR" sz="2000" dirty="0">
                <a:latin typeface="Tw Cen MT Condensed" panose="020B0606020104020203" pitchFamily="34" charset="0"/>
              </a:rPr>
              <a:t> SLN pozitif </a:t>
            </a:r>
            <a:r>
              <a:rPr lang="tr-TR" sz="2000" dirty="0" err="1">
                <a:latin typeface="Tw Cen MT Condensed" panose="020B0606020104020203" pitchFamily="34" charset="0"/>
              </a:rPr>
              <a:t>inguinal</a:t>
            </a:r>
            <a:r>
              <a:rPr lang="tr-TR" sz="2000" dirty="0">
                <a:latin typeface="Tw Cen MT Condensed" panose="020B0606020104020203" pitchFamily="34" charset="0"/>
              </a:rPr>
              <a:t> lenf </a:t>
            </a:r>
            <a:r>
              <a:rPr lang="tr-TR" sz="2000" dirty="0" err="1">
                <a:latin typeface="Tw Cen MT Condensed" panose="020B0606020104020203" pitchFamily="34" charset="0"/>
              </a:rPr>
              <a:t>nodu</a:t>
            </a:r>
            <a:r>
              <a:rPr lang="tr-TR" sz="2000" dirty="0">
                <a:latin typeface="Tw Cen MT Condensed" panose="020B0606020104020203" pitchFamily="34" charset="0"/>
              </a:rPr>
              <a:t> olan hastalarda, 50 </a:t>
            </a:r>
            <a:r>
              <a:rPr lang="tr-TR" sz="2000" dirty="0" err="1">
                <a:latin typeface="Tw Cen MT Condensed" panose="020B0606020104020203" pitchFamily="34" charset="0"/>
              </a:rPr>
              <a:t>Gy</a:t>
            </a:r>
            <a:r>
              <a:rPr lang="tr-TR" sz="2000" dirty="0">
                <a:latin typeface="Tw Cen MT Condensed" panose="020B0606020104020203" pitchFamily="34" charset="0"/>
              </a:rPr>
              <a:t> tek başına RT, </a:t>
            </a:r>
            <a:r>
              <a:rPr lang="tr-TR" sz="2000" dirty="0" err="1">
                <a:latin typeface="Tw Cen MT Condensed" panose="020B0606020104020203" pitchFamily="34" charset="0"/>
              </a:rPr>
              <a:t>IFL'ye</a:t>
            </a:r>
            <a:r>
              <a:rPr lang="tr-TR" sz="2000" dirty="0">
                <a:latin typeface="Tw Cen MT Condensed" panose="020B0606020104020203" pitchFamily="34" charset="0"/>
              </a:rPr>
              <a:t> güvenli bir alternatif değildi ve bu grup için optimal tedavi bilinmemektedir.</a:t>
            </a:r>
          </a:p>
          <a:p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9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Tw Cen MT Condensed" panose="020B0606020104020203" pitchFamily="34" charset="0"/>
              </a:rPr>
              <a:t>YORUMLAMA</a:t>
            </a:r>
          </a:p>
          <a:p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En erken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klinikopatolojik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çalışmalardan birinde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Homesley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ve arkadaşları, yaş, klinik lenf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nodu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 durumu, tümör farklılaşma derecesi, LVSI, tümör boyutu ve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invazyon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derinliğini içeren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vulvar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kanserin kasıklara yayılmasıyla ilişkili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prognostik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faktörleri araştırdı.</a:t>
            </a:r>
          </a:p>
          <a:p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Bu risk faktörlerine sahip hastalar için IFL, yıllardır standart tedavi olmuştur.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Prognostik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etkilerin ötesinde,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inguinal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nodal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nüksler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 genellikle ölümcül olduğundan,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IFL'nin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nod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pozitif hastalığı olan kadınlarda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terapötik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yararı vardır.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84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28240"/>
            <a:ext cx="6304279" cy="3447628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latin typeface="Tw Cen MT Condensed" panose="020B0606020104020203" pitchFamily="34" charset="0"/>
              </a:rPr>
              <a:t>IFL'nin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prognostik</a:t>
            </a:r>
            <a:r>
              <a:rPr lang="tr-TR" dirty="0">
                <a:latin typeface="Tw Cen MT Condensed" panose="020B0606020104020203" pitchFamily="34" charset="0"/>
              </a:rPr>
              <a:t> ve </a:t>
            </a:r>
            <a:r>
              <a:rPr lang="tr-TR" dirty="0" err="1">
                <a:latin typeface="Tw Cen MT Condensed" panose="020B0606020104020203" pitchFamily="34" charset="0"/>
              </a:rPr>
              <a:t>terapötik</a:t>
            </a:r>
            <a:r>
              <a:rPr lang="tr-TR" dirty="0">
                <a:latin typeface="Tw Cen MT Condensed" panose="020B0606020104020203" pitchFamily="34" charset="0"/>
              </a:rPr>
              <a:t> faydalarına rağmen, klinik olarak negatif </a:t>
            </a:r>
            <a:r>
              <a:rPr lang="tr-TR" dirty="0" err="1">
                <a:latin typeface="Tw Cen MT Condensed" panose="020B0606020104020203" pitchFamily="34" charset="0"/>
              </a:rPr>
              <a:t>nod</a:t>
            </a:r>
            <a:r>
              <a:rPr lang="tr-TR" dirty="0">
                <a:latin typeface="Tw Cen MT Condensed" panose="020B0606020104020203" pitchFamily="34" charset="0"/>
              </a:rPr>
              <a:t> olan erken evre </a:t>
            </a:r>
            <a:r>
              <a:rPr lang="tr-TR" dirty="0" err="1">
                <a:latin typeface="Tw Cen MT Condensed" panose="020B0606020104020203" pitchFamily="34" charset="0"/>
              </a:rPr>
              <a:t>vulvar</a:t>
            </a:r>
            <a:r>
              <a:rPr lang="tr-TR" dirty="0">
                <a:latin typeface="Tw Cen MT Condensed" panose="020B0606020104020203" pitchFamily="34" charset="0"/>
              </a:rPr>
              <a:t> kanserli kadınlar için IFL prosedürünün kapsamını ortadan kaldırmak veya azaltmak için yıllar içinde birçok girişimde bulunulmuştur.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Ama  </a:t>
            </a:r>
            <a:r>
              <a:rPr lang="tr-TR" dirty="0" err="1">
                <a:latin typeface="Tw Cen MT Condensed" panose="020B0606020104020203" pitchFamily="34" charset="0"/>
              </a:rPr>
              <a:t>IFL'ye</a:t>
            </a:r>
            <a:r>
              <a:rPr lang="tr-TR" dirty="0">
                <a:latin typeface="Tw Cen MT Condensed" panose="020B0606020104020203" pitchFamily="34" charset="0"/>
              </a:rPr>
              <a:t> alternatif stratejileri araştıran ilk denemeler başarılı olmadı. GOG, daha derin bir IFL yerine yalnızca yüzeysel </a:t>
            </a:r>
            <a:r>
              <a:rPr lang="tr-TR" dirty="0" err="1">
                <a:latin typeface="Tw Cen MT Condensed" panose="020B0606020104020203" pitchFamily="34" charset="0"/>
              </a:rPr>
              <a:t>inguinal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lenfadenektominin</a:t>
            </a:r>
            <a:r>
              <a:rPr lang="tr-TR" dirty="0">
                <a:latin typeface="Tw Cen MT Condensed" panose="020B0606020104020203" pitchFamily="34" charset="0"/>
              </a:rPr>
              <a:t> faydasını test etti; ancak bu yaklaşım beklenmedik şekilde yüksek kasık </a:t>
            </a:r>
            <a:r>
              <a:rPr lang="tr-TR" dirty="0" err="1">
                <a:latin typeface="Tw Cen MT Condensed" panose="020B0606020104020203" pitchFamily="34" charset="0"/>
              </a:rPr>
              <a:t>relaps</a:t>
            </a:r>
            <a:r>
              <a:rPr lang="tr-TR" dirty="0">
                <a:latin typeface="Tw Cen MT Condensed" panose="020B0606020104020203" pitchFamily="34" charset="0"/>
              </a:rPr>
              <a:t> oranları nedeniyle terk edildi.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106" y="2428240"/>
            <a:ext cx="2797492" cy="36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68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w Cen MT Condensed" panose="020B0606020104020203" pitchFamily="34" charset="0"/>
              </a:rPr>
              <a:t>SLN </a:t>
            </a:r>
            <a:r>
              <a:rPr lang="tr-TR" dirty="0" err="1">
                <a:latin typeface="Tw Cen MT Condensed" panose="020B0606020104020203" pitchFamily="34" charset="0"/>
              </a:rPr>
              <a:t>incelemerinin</a:t>
            </a:r>
            <a:r>
              <a:rPr lang="tr-TR" dirty="0">
                <a:latin typeface="Tw Cen MT Condensed" panose="020B0606020104020203" pitchFamily="34" charset="0"/>
              </a:rPr>
              <a:t> ortaya çıkışı tedavide büyük etki yaratmıştır. Bu teknoloji, negatif klinik düğüm durumu ile küçük erken evre ameliyat edilebilir </a:t>
            </a:r>
            <a:r>
              <a:rPr lang="tr-TR" dirty="0" err="1">
                <a:latin typeface="Tw Cen MT Condensed" panose="020B0606020104020203" pitchFamily="34" charset="0"/>
              </a:rPr>
              <a:t>vulvar</a:t>
            </a:r>
            <a:r>
              <a:rPr lang="tr-TR" dirty="0">
                <a:latin typeface="Tw Cen MT Condensed" panose="020B0606020104020203" pitchFamily="34" charset="0"/>
              </a:rPr>
              <a:t> kanserinin yönetiminde büyük bir ilerleme olmuştur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GOG 273, özellikle </a:t>
            </a:r>
            <a:r>
              <a:rPr lang="tr-TR" dirty="0" err="1">
                <a:latin typeface="Tw Cen MT Condensed" panose="020B0606020104020203" pitchFamily="34" charset="0"/>
              </a:rPr>
              <a:t>vulvar</a:t>
            </a:r>
            <a:r>
              <a:rPr lang="tr-TR" dirty="0">
                <a:latin typeface="Tw Cen MT Condensed" panose="020B0606020104020203" pitchFamily="34" charset="0"/>
              </a:rPr>
              <a:t> tümörleri &lt;4 cm olan kadınlar için SLN haritalamasının yüksek duyarlılığını ve özgüllüğünü göstermiştir. Bu çalışma , negatif </a:t>
            </a:r>
            <a:r>
              <a:rPr lang="tr-TR" dirty="0" err="1">
                <a:latin typeface="Tw Cen MT Condensed" panose="020B0606020104020203" pitchFamily="34" charset="0"/>
              </a:rPr>
              <a:t>SLN'si</a:t>
            </a:r>
            <a:r>
              <a:rPr lang="tr-TR" dirty="0">
                <a:latin typeface="Tw Cen MT Condensed" panose="020B0606020104020203" pitchFamily="34" charset="0"/>
              </a:rPr>
              <a:t> olan ve </a:t>
            </a:r>
            <a:r>
              <a:rPr lang="tr-TR" dirty="0" err="1">
                <a:latin typeface="Tw Cen MT Condensed" panose="020B0606020104020203" pitchFamily="34" charset="0"/>
              </a:rPr>
              <a:t>primer</a:t>
            </a:r>
            <a:r>
              <a:rPr lang="tr-TR" dirty="0">
                <a:latin typeface="Tw Cen MT Condensed" panose="020B0606020104020203" pitchFamily="34" charset="0"/>
              </a:rPr>
              <a:t> tümör boyutu 4 cm veya daha küçük olan hastalarda 5 yılda izole kasık </a:t>
            </a:r>
            <a:r>
              <a:rPr lang="tr-TR" dirty="0" err="1">
                <a:latin typeface="Tw Cen MT Condensed" panose="020B0606020104020203" pitchFamily="34" charset="0"/>
              </a:rPr>
              <a:t>nüksü</a:t>
            </a:r>
            <a:r>
              <a:rPr lang="tr-TR" dirty="0">
                <a:latin typeface="Tw Cen MT Condensed" panose="020B0606020104020203" pitchFamily="34" charset="0"/>
              </a:rPr>
              <a:t> oranı gösteren GROINSS-VI çalışmasına çok benziyordu</a:t>
            </a:r>
          </a:p>
          <a:p>
            <a:endParaRPr lang="tr-T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8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07920"/>
            <a:ext cx="7503159" cy="3467948"/>
          </a:xfrm>
        </p:spPr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GOG 88,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IFL'yi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, ön deri yüzeyinin 3 cm altına reçete edilen 50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Gy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RT ile değiştirmeye çalıştı ve öngörülen dozun %50'si,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femur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boyun bölgelerini korumak için elektronlarla verildi. Bu stratejinin benzer şekilde RT kolundaki kasıkta aşırı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nüksler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nedeniyle kasık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diseksiyonundan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daha düşük olduğu kanıtlandı. Bu denemenin, özellikle RT tekniğiyle ilgili sayısız eleştirisine rağmen, IFL,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postoperatif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RT'nin</a:t>
            </a:r>
            <a:r>
              <a:rPr lang="tr-TR" dirty="0">
                <a:solidFill>
                  <a:srgbClr val="000000"/>
                </a:solidFill>
                <a:latin typeface="Tw Cen MT Condensed" panose="020B0606020104020203" pitchFamily="34" charset="0"/>
              </a:rPr>
              <a:t> kullanılmasıyla standart  tedavi olarak kaldı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IFL sonrası hem </a:t>
            </a:r>
            <a:r>
              <a:rPr lang="tr-TR" dirty="0" err="1">
                <a:latin typeface="Tw Cen MT Condensed" panose="020B0606020104020203" pitchFamily="34" charset="0"/>
              </a:rPr>
              <a:t>ıngınal</a:t>
            </a:r>
            <a:r>
              <a:rPr lang="tr-TR" dirty="0">
                <a:latin typeface="Tw Cen MT Condensed" panose="020B0606020104020203" pitchFamily="34" charset="0"/>
              </a:rPr>
              <a:t> lenf </a:t>
            </a:r>
            <a:r>
              <a:rPr lang="tr-TR" dirty="0" err="1">
                <a:latin typeface="Tw Cen MT Condensed" panose="020B0606020104020203" pitchFamily="34" charset="0"/>
              </a:rPr>
              <a:t>noduna</a:t>
            </a:r>
            <a:r>
              <a:rPr lang="tr-TR" dirty="0">
                <a:latin typeface="Tw Cen MT Condensed" panose="020B0606020104020203" pitchFamily="34" charset="0"/>
              </a:rPr>
              <a:t> hem de </a:t>
            </a:r>
            <a:r>
              <a:rPr lang="tr-TR" dirty="0" err="1">
                <a:latin typeface="Tw Cen MT Condensed" panose="020B0606020104020203" pitchFamily="34" charset="0"/>
              </a:rPr>
              <a:t>pelvık</a:t>
            </a:r>
            <a:r>
              <a:rPr lang="tr-TR" dirty="0">
                <a:latin typeface="Tw Cen MT Condensed" panose="020B0606020104020203" pitchFamily="34" charset="0"/>
              </a:rPr>
              <a:t> RT </a:t>
            </a:r>
            <a:r>
              <a:rPr lang="tr-TR" dirty="0" err="1">
                <a:latin typeface="Tw Cen MT Condensed" panose="020B0606020104020203" pitchFamily="34" charset="0"/>
              </a:rPr>
              <a:t>sagkalım</a:t>
            </a:r>
            <a:r>
              <a:rPr lang="tr-TR" dirty="0">
                <a:latin typeface="Tw Cen MT Condensed" panose="020B0606020104020203" pitchFamily="34" charset="0"/>
              </a:rPr>
              <a:t> oranlarını </a:t>
            </a:r>
            <a:r>
              <a:rPr lang="tr-TR" dirty="0" err="1">
                <a:latin typeface="Tw Cen MT Condensed" panose="020B0606020104020203" pitchFamily="34" charset="0"/>
              </a:rPr>
              <a:t>arttırsada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morbidite</a:t>
            </a:r>
            <a:r>
              <a:rPr lang="tr-TR" dirty="0">
                <a:latin typeface="Tw Cen MT Condensed" panose="020B0606020104020203" pitchFamily="34" charset="0"/>
              </a:rPr>
              <a:t> ve </a:t>
            </a:r>
            <a:r>
              <a:rPr lang="tr-TR" dirty="0" err="1">
                <a:latin typeface="Tw Cen MT Condensed" panose="020B0606020104020203" pitchFamily="34" charset="0"/>
              </a:rPr>
              <a:t>toksisitede</a:t>
            </a:r>
            <a:r>
              <a:rPr lang="tr-TR" dirty="0">
                <a:latin typeface="Tw Cen MT Condensed" panose="020B0606020104020203" pitchFamily="34" charset="0"/>
              </a:rPr>
              <a:t> ki artış kombine tedavi de kaçınılmazdır.</a:t>
            </a:r>
          </a:p>
          <a:p>
            <a:endParaRPr lang="tr-TR" dirty="0">
              <a:latin typeface="Tw Cen MT Condensed" panose="020B06060201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462" y="2577254"/>
            <a:ext cx="2505075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latin typeface="Tw Cen MT Condensed" panose="020B0606020104020203" pitchFamily="34" charset="0"/>
              </a:rPr>
              <a:t>Bu çalışmalarda </a:t>
            </a:r>
            <a:r>
              <a:rPr lang="tr-TR" dirty="0" err="1">
                <a:latin typeface="Tw Cen MT Condensed" panose="020B0606020104020203" pitchFamily="34" charset="0"/>
              </a:rPr>
              <a:t>klnik</a:t>
            </a:r>
            <a:r>
              <a:rPr lang="tr-TR" dirty="0">
                <a:latin typeface="Tw Cen MT Condensed" panose="020B0606020104020203" pitchFamily="34" charset="0"/>
              </a:rPr>
              <a:t> negatif </a:t>
            </a:r>
            <a:r>
              <a:rPr lang="tr-TR" dirty="0" err="1">
                <a:latin typeface="Tw Cen MT Condensed" panose="020B0606020104020203" pitchFamily="34" charset="0"/>
              </a:rPr>
              <a:t>nod</a:t>
            </a:r>
            <a:r>
              <a:rPr lang="tr-TR" dirty="0">
                <a:latin typeface="Tw Cen MT Condensed" panose="020B0606020104020203" pitchFamily="34" charset="0"/>
              </a:rPr>
              <a:t> olan erken evre </a:t>
            </a:r>
            <a:r>
              <a:rPr lang="tr-TR" dirty="0" err="1">
                <a:latin typeface="Tw Cen MT Condensed" panose="020B0606020104020203" pitchFamily="34" charset="0"/>
              </a:rPr>
              <a:t>vulver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karsinom</a:t>
            </a:r>
            <a:r>
              <a:rPr lang="tr-TR" dirty="0">
                <a:latin typeface="Tw Cen MT Condensed" panose="020B0606020104020203" pitchFamily="34" charset="0"/>
              </a:rPr>
              <a:t> olgularında IFL </a:t>
            </a:r>
            <a:r>
              <a:rPr lang="tr-TR" dirty="0" err="1">
                <a:latin typeface="Tw Cen MT Condensed" panose="020B0606020104020203" pitchFamily="34" charset="0"/>
              </a:rPr>
              <a:t>yapılmamaısın</a:t>
            </a:r>
            <a:r>
              <a:rPr lang="tr-TR" dirty="0">
                <a:latin typeface="Tw Cen MT Condensed" panose="020B0606020104020203" pitchFamily="34" charset="0"/>
              </a:rPr>
              <a:t> güvenliği üzerinde duruyordu. SLN haritalaması, klinik olarak negatif kasık tedavisi için kabul edilebilirdir.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SLN </a:t>
            </a:r>
            <a:r>
              <a:rPr lang="tr-TR" dirty="0" err="1">
                <a:latin typeface="Tw Cen MT Condensed" panose="020B0606020104020203" pitchFamily="34" charset="0"/>
              </a:rPr>
              <a:t>evrelemesi</a:t>
            </a:r>
            <a:r>
              <a:rPr lang="tr-TR" dirty="0">
                <a:latin typeface="Tw Cen MT Condensed" panose="020B0606020104020203" pitchFamily="34" charset="0"/>
              </a:rPr>
              <a:t> uygularken, cerrahın beceri ve deneyimle gelişen tekniğini göz önünde bulundurmak önemlidir; ayrıca, hastalığın varlığını doğrulamak için patolojik ultra </a:t>
            </a:r>
            <a:r>
              <a:rPr lang="tr-TR" dirty="0" err="1">
                <a:latin typeface="Tw Cen MT Condensed" panose="020B0606020104020203" pitchFamily="34" charset="0"/>
              </a:rPr>
              <a:t>evreleme</a:t>
            </a:r>
            <a:r>
              <a:rPr lang="tr-TR" dirty="0">
                <a:latin typeface="Tw Cen MT Condensed" panose="020B0606020104020203" pitchFamily="34" charset="0"/>
              </a:rPr>
              <a:t> gereklidir.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Ayrıca, klinik olarak genişlemiş (ancak </a:t>
            </a:r>
            <a:r>
              <a:rPr lang="tr-TR" dirty="0" err="1">
                <a:latin typeface="Tw Cen MT Condensed" panose="020B0606020104020203" pitchFamily="34" charset="0"/>
              </a:rPr>
              <a:t>palpe</a:t>
            </a:r>
            <a:r>
              <a:rPr lang="tr-TR" dirty="0">
                <a:latin typeface="Tw Cen MT Condensed" panose="020B0606020104020203" pitchFamily="34" charset="0"/>
              </a:rPr>
              <a:t> edilemeyen) </a:t>
            </a:r>
            <a:r>
              <a:rPr lang="tr-TR" dirty="0" err="1">
                <a:latin typeface="Tw Cen MT Condensed" panose="020B0606020104020203" pitchFamily="34" charset="0"/>
              </a:rPr>
              <a:t>inguinal</a:t>
            </a:r>
            <a:r>
              <a:rPr lang="tr-TR" dirty="0">
                <a:latin typeface="Tw Cen MT Condensed" panose="020B0606020104020203" pitchFamily="34" charset="0"/>
              </a:rPr>
              <a:t>  hastalığını tanımlamak ve böylece SLN </a:t>
            </a:r>
            <a:r>
              <a:rPr lang="tr-TR" dirty="0" err="1">
                <a:latin typeface="Tw Cen MT Condensed" panose="020B0606020104020203" pitchFamily="34" charset="0"/>
              </a:rPr>
              <a:t>evrelemesi</a:t>
            </a:r>
            <a:r>
              <a:rPr lang="tr-TR" dirty="0">
                <a:latin typeface="Tw Cen MT Condensed" panose="020B0606020104020203" pitchFamily="34" charset="0"/>
              </a:rPr>
              <a:t> için uygun olmayan hastaları dışlamak için </a:t>
            </a:r>
            <a:r>
              <a:rPr lang="tr-TR" dirty="0" err="1">
                <a:latin typeface="Tw Cen MT Condensed" panose="020B0606020104020203" pitchFamily="34" charset="0"/>
              </a:rPr>
              <a:t>preoperatif</a:t>
            </a:r>
            <a:r>
              <a:rPr lang="tr-TR" dirty="0">
                <a:latin typeface="Tw Cen MT Condensed" panose="020B0606020104020203" pitchFamily="34" charset="0"/>
              </a:rPr>
              <a:t> görüntüleme kullanılmalıdır.</a:t>
            </a:r>
          </a:p>
          <a:p>
            <a:endParaRPr lang="tr-T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37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IV-GROINSS ÇALIŞMASI </a:t>
            </a:r>
            <a:r>
              <a:rPr lang="tr-TR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w Cen MT Condensed" panose="020B0606020104020203" pitchFamily="34" charset="0"/>
              </a:rPr>
              <a:t>(ERKEN EVRE VULVAR KANSERLERDE LENF NODU YÖNETİMİ-MAKRO-MİKROMETASTAZ KAVRAMLARI)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latin typeface="Tw Cen MT Condensed" panose="020B0606020104020203" pitchFamily="34" charset="0"/>
              </a:rPr>
              <a:t>GROINSS-V-II çalışması, RT ile </a:t>
            </a:r>
            <a:r>
              <a:rPr lang="tr-TR" dirty="0" err="1">
                <a:latin typeface="Tw Cen MT Condensed" panose="020B0606020104020203" pitchFamily="34" charset="0"/>
              </a:rPr>
              <a:t>IFL'yi</a:t>
            </a:r>
            <a:r>
              <a:rPr lang="tr-TR" dirty="0">
                <a:latin typeface="Tw Cen MT Condensed" panose="020B0606020104020203" pitchFamily="34" charset="0"/>
              </a:rPr>
              <a:t> karşı karşıya getirdi. 50 </a:t>
            </a:r>
            <a:r>
              <a:rPr lang="tr-TR" dirty="0" err="1">
                <a:latin typeface="Tw Cen MT Condensed" panose="020B0606020104020203" pitchFamily="34" charset="0"/>
              </a:rPr>
              <a:t>Gy</a:t>
            </a:r>
            <a:r>
              <a:rPr lang="tr-TR" dirty="0">
                <a:latin typeface="Tw Cen MT Condensed" panose="020B0606020104020203" pitchFamily="34" charset="0"/>
              </a:rPr>
              <a:t> dozunda RT, pozitif </a:t>
            </a:r>
            <a:r>
              <a:rPr lang="tr-TR" dirty="0" err="1">
                <a:latin typeface="Tw Cen MT Condensed" panose="020B0606020104020203" pitchFamily="34" charset="0"/>
              </a:rPr>
              <a:t>SLN'si</a:t>
            </a:r>
            <a:r>
              <a:rPr lang="tr-TR" dirty="0">
                <a:latin typeface="Tw Cen MT Condensed" panose="020B0606020104020203" pitchFamily="34" charset="0"/>
              </a:rPr>
              <a:t> ≤2 mm olan hastalar için uygun bir </a:t>
            </a:r>
            <a:r>
              <a:rPr lang="tr-TR" dirty="0" err="1">
                <a:latin typeface="Tw Cen MT Condensed" panose="020B0606020104020203" pitchFamily="34" charset="0"/>
              </a:rPr>
              <a:t>adjuvan</a:t>
            </a:r>
            <a:r>
              <a:rPr lang="tr-TR" dirty="0">
                <a:latin typeface="Tw Cen MT Condensed" panose="020B0606020104020203" pitchFamily="34" charset="0"/>
              </a:rPr>
              <a:t> tedavi olabilir, ancak </a:t>
            </a:r>
            <a:r>
              <a:rPr lang="tr-TR" dirty="0" err="1">
                <a:latin typeface="Tw Cen MT Condensed" panose="020B0606020104020203" pitchFamily="34" charset="0"/>
              </a:rPr>
              <a:t>SLN'si</a:t>
            </a:r>
            <a:r>
              <a:rPr lang="tr-TR" dirty="0">
                <a:latin typeface="Tw Cen MT Condensed" panose="020B0606020104020203" pitchFamily="34" charset="0"/>
              </a:rPr>
              <a:t> &gt;2 mm olan (</a:t>
            </a:r>
            <a:r>
              <a:rPr lang="tr-TR" dirty="0" err="1">
                <a:latin typeface="Tw Cen MT Condensed" panose="020B0606020104020203" pitchFamily="34" charset="0"/>
              </a:rPr>
              <a:t>makrometastaz</a:t>
            </a:r>
            <a:r>
              <a:rPr lang="tr-TR" dirty="0">
                <a:latin typeface="Tw Cen MT Condensed" panose="020B0606020104020203" pitchFamily="34" charset="0"/>
              </a:rPr>
              <a:t>) veya </a:t>
            </a:r>
            <a:r>
              <a:rPr lang="tr-TR" dirty="0" err="1">
                <a:latin typeface="Tw Cen MT Condensed" panose="020B0606020104020203" pitchFamily="34" charset="0"/>
              </a:rPr>
              <a:t>inguinal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nüksü</a:t>
            </a:r>
            <a:r>
              <a:rPr lang="tr-TR" dirty="0">
                <a:latin typeface="Tw Cen MT Condensed" panose="020B0606020104020203" pitchFamily="34" charset="0"/>
              </a:rPr>
              <a:t> oranlarının yüksek olması nedeniyle </a:t>
            </a:r>
            <a:r>
              <a:rPr lang="tr-TR" dirty="0" err="1">
                <a:latin typeface="Tw Cen MT Condensed" panose="020B0606020104020203" pitchFamily="34" charset="0"/>
              </a:rPr>
              <a:t>ECE'si</a:t>
            </a:r>
            <a:r>
              <a:rPr lang="tr-TR" dirty="0">
                <a:latin typeface="Tw Cen MT Condensed" panose="020B0606020104020203" pitchFamily="34" charset="0"/>
              </a:rPr>
              <a:t> olanlar için uygun değildir.</a:t>
            </a:r>
          </a:p>
          <a:p>
            <a:endParaRPr lang="tr-TR" dirty="0">
              <a:latin typeface="Tw Cen MT Condensed" panose="020B0606020104020203" pitchFamily="34" charset="0"/>
            </a:endParaRPr>
          </a:p>
          <a:p>
            <a:r>
              <a:rPr lang="tr-TR" dirty="0">
                <a:latin typeface="Tw Cen MT Condensed" panose="020B0606020104020203" pitchFamily="34" charset="0"/>
              </a:rPr>
              <a:t>Çin araştırması, pozitif SLN tanımlamasından sonra 60 ila 70 </a:t>
            </a:r>
            <a:r>
              <a:rPr lang="tr-TR" dirty="0" err="1">
                <a:latin typeface="Tw Cen MT Condensed" panose="020B0606020104020203" pitchFamily="34" charset="0"/>
              </a:rPr>
              <a:t>Gy</a:t>
            </a:r>
            <a:r>
              <a:rPr lang="tr-TR" dirty="0">
                <a:latin typeface="Tw Cen MT Condensed" panose="020B0606020104020203" pitchFamily="34" charset="0"/>
              </a:rPr>
              <a:t> dozlarda nispeten yüksek kontrol oranları buldu. </a:t>
            </a:r>
            <a:r>
              <a:rPr lang="tr-TR" dirty="0" err="1">
                <a:latin typeface="Tw Cen MT Condensed" panose="020B0606020104020203" pitchFamily="34" charset="0"/>
              </a:rPr>
              <a:t>Radyoduyarlaştırıcı</a:t>
            </a:r>
            <a:r>
              <a:rPr lang="tr-TR" dirty="0">
                <a:latin typeface="Tw Cen MT Condensed" panose="020B0606020104020203" pitchFamily="34" charset="0"/>
              </a:rPr>
              <a:t> olarak kemoterapi, lokal ileri </a:t>
            </a:r>
            <a:r>
              <a:rPr lang="tr-TR" dirty="0" err="1">
                <a:latin typeface="Tw Cen MT Condensed" panose="020B0606020104020203" pitchFamily="34" charset="0"/>
              </a:rPr>
              <a:t>vulvar</a:t>
            </a:r>
            <a:r>
              <a:rPr lang="tr-TR" dirty="0">
                <a:latin typeface="Tw Cen MT Condensed" panose="020B0606020104020203" pitchFamily="34" charset="0"/>
              </a:rPr>
              <a:t> kanserinin </a:t>
            </a:r>
            <a:r>
              <a:rPr lang="tr-TR" dirty="0" err="1">
                <a:latin typeface="Tw Cen MT Condensed" panose="020B0606020104020203" pitchFamily="34" charset="0"/>
              </a:rPr>
              <a:t>neoadjuvan</a:t>
            </a:r>
            <a:r>
              <a:rPr lang="tr-TR" dirty="0">
                <a:latin typeface="Tw Cen MT Condensed" panose="020B0606020104020203" pitchFamily="34" charset="0"/>
              </a:rPr>
              <a:t> tedavisinde kanıtlanmış bir stratejidir ve </a:t>
            </a:r>
            <a:r>
              <a:rPr lang="tr-TR" dirty="0" err="1">
                <a:latin typeface="Tw Cen MT Condensed" panose="020B0606020104020203" pitchFamily="34" charset="0"/>
              </a:rPr>
              <a:t>postoperatif</a:t>
            </a:r>
            <a:r>
              <a:rPr lang="tr-TR" dirty="0">
                <a:latin typeface="Tw Cen MT Condensed" panose="020B0606020104020203" pitchFamily="34" charset="0"/>
              </a:rPr>
              <a:t> ortamda ileriye dönük veriler eksik olmasına rağmen, bu yerel-bölgesel kontrolü geliştirmek için başka bir strateji olabilir</a:t>
            </a:r>
          </a:p>
          <a:p>
            <a:endParaRPr lang="tr-T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091" y="2623126"/>
            <a:ext cx="9603506" cy="3252741"/>
          </a:xfrm>
        </p:spPr>
        <p:txBody>
          <a:bodyPr/>
          <a:lstStyle/>
          <a:p>
            <a:r>
              <a:rPr lang="tr-TR" dirty="0">
                <a:latin typeface="Tw Cen MT Condensed" panose="020B0606020104020203" pitchFamily="34" charset="0"/>
              </a:rPr>
              <a:t>Jinekolojik kanserlerin tedavileri kompleks yapılarından dolayı bazen zorlayıcı </a:t>
            </a:r>
            <a:r>
              <a:rPr lang="tr-TR" dirty="0" err="1">
                <a:latin typeface="Tw Cen MT Condensed" panose="020B0606020104020203" pitchFamily="34" charset="0"/>
              </a:rPr>
              <a:t>olabilmektedir.Bu</a:t>
            </a:r>
            <a:r>
              <a:rPr lang="tr-TR" dirty="0">
                <a:latin typeface="Tw Cen MT Condensed" panose="020B0606020104020203" pitchFamily="34" charset="0"/>
              </a:rPr>
              <a:t> kanserlerde  cerrahi , kemoterapi ve radyoterapi gibi farklı tedavi </a:t>
            </a:r>
            <a:r>
              <a:rPr lang="tr-TR" dirty="0" err="1">
                <a:latin typeface="Tw Cen MT Condensed" panose="020B0606020104020203" pitchFamily="34" charset="0"/>
              </a:rPr>
              <a:t>modaliteleri</a:t>
            </a:r>
            <a:r>
              <a:rPr lang="tr-TR" dirty="0">
                <a:latin typeface="Tw Cen MT Condensed" panose="020B0606020104020203" pitchFamily="34" charset="0"/>
              </a:rPr>
              <a:t> vardır.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Bu tedavilerde karar vermede hasta bazlı risk faktörleri ve hasta bazlı tedavi ön </a:t>
            </a:r>
            <a:r>
              <a:rPr lang="tr-TR" dirty="0" err="1">
                <a:latin typeface="Tw Cen MT Condensed" panose="020B0606020104020203" pitchFamily="34" charset="0"/>
              </a:rPr>
              <a:t>planan</a:t>
            </a:r>
            <a:r>
              <a:rPr lang="tr-TR" dirty="0">
                <a:latin typeface="Tw Cen MT Condensed" panose="020B0606020104020203" pitchFamily="34" charset="0"/>
              </a:rPr>
              <a:t> çıkmaktadır.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Bu çalışma toplamda 2 </a:t>
            </a:r>
            <a:r>
              <a:rPr lang="tr-TR" dirty="0" err="1">
                <a:latin typeface="Tw Cen MT Condensed" panose="020B0606020104020203" pitchFamily="34" charset="0"/>
              </a:rPr>
              <a:t>serviks</a:t>
            </a:r>
            <a:r>
              <a:rPr lang="tr-TR" dirty="0">
                <a:latin typeface="Tw Cen MT Condensed" panose="020B0606020104020203" pitchFamily="34" charset="0"/>
              </a:rPr>
              <a:t> , 1 </a:t>
            </a:r>
            <a:r>
              <a:rPr lang="tr-TR" dirty="0" err="1">
                <a:latin typeface="Tw Cen MT Condensed" panose="020B0606020104020203" pitchFamily="34" charset="0"/>
              </a:rPr>
              <a:t>endometrium</a:t>
            </a:r>
            <a:r>
              <a:rPr lang="tr-TR" dirty="0">
                <a:latin typeface="Tw Cen MT Condensed" panose="020B0606020104020203" pitchFamily="34" charset="0"/>
              </a:rPr>
              <a:t> ve 1 vulva </a:t>
            </a:r>
            <a:r>
              <a:rPr lang="tr-TR" dirty="0" err="1">
                <a:latin typeface="Tw Cen MT Condensed" panose="020B0606020104020203" pitchFamily="34" charset="0"/>
              </a:rPr>
              <a:t>karsinomu</a:t>
            </a:r>
            <a:r>
              <a:rPr lang="tr-TR" dirty="0">
                <a:latin typeface="Tw Cen MT Condensed" panose="020B0606020104020203" pitchFamily="34" charset="0"/>
              </a:rPr>
              <a:t> olmak üzere 4 farklı klinik çalışmayla </a:t>
            </a:r>
            <a:r>
              <a:rPr lang="tr-TR" dirty="0" err="1">
                <a:latin typeface="Tw Cen MT Condensed" panose="020B0606020104020203" pitchFamily="34" charset="0"/>
              </a:rPr>
              <a:t>terapötik</a:t>
            </a:r>
            <a:r>
              <a:rPr lang="tr-TR" dirty="0">
                <a:latin typeface="Tw Cen MT Condensed" panose="020B0606020104020203" pitchFamily="34" charset="0"/>
              </a:rPr>
              <a:t> oranı </a:t>
            </a:r>
            <a:r>
              <a:rPr lang="tr-TR" dirty="0" err="1">
                <a:latin typeface="Tw Cen MT Condensed" panose="020B0606020104020203" pitchFamily="34" charset="0"/>
              </a:rPr>
              <a:t>maksimilize</a:t>
            </a:r>
            <a:r>
              <a:rPr lang="tr-TR" dirty="0">
                <a:latin typeface="Tw Cen MT Condensed" panose="020B0606020104020203" pitchFamily="34" charset="0"/>
              </a:rPr>
              <a:t> etmek üzere planlanmıştır.</a:t>
            </a:r>
          </a:p>
        </p:txBody>
      </p:sp>
    </p:spTree>
    <p:extLst>
      <p:ext uri="{BB962C8B-B14F-4D97-AF65-F5344CB8AC3E}">
        <p14:creationId xmlns:p14="http://schemas.microsoft.com/office/powerpoint/2010/main" val="285635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7030A0"/>
                </a:solidFill>
                <a:latin typeface="Tw Cen MT Condensed" panose="020B0606020104020203" pitchFamily="34" charset="0"/>
              </a:rPr>
              <a:t>BENİ DİNLEDİĞİNİZ İÇİN TEŞEKKÜR EDERİM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47" y="3352800"/>
            <a:ext cx="7085013" cy="2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 :STARS ÇALIŞMASI 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(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Subsequent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Treatments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AfterRadical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Surgery</a:t>
            </a:r>
            <a:r>
              <a:rPr lang="tr-TR" dirty="0">
                <a:solidFill>
                  <a:schemeClr val="tx1"/>
                </a:solidFill>
                <a:latin typeface="Tw Cen MT Condensed" panose="020B0606020104020203" pitchFamily="34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latin typeface="Tw Cen MT Condensed" panose="020B0606020104020203" pitchFamily="34" charset="0"/>
              </a:rPr>
              <a:t>STARS çalışması Çin Halk Cumhuriyetinde toplamda 1048 hastanın dahil edildiği geniş ve </a:t>
            </a:r>
            <a:r>
              <a:rPr lang="tr-TR" sz="2000" dirty="0" err="1">
                <a:latin typeface="Tw Cen MT Condensed" panose="020B0606020104020203" pitchFamily="34" charset="0"/>
              </a:rPr>
              <a:t>randomize</a:t>
            </a:r>
            <a:r>
              <a:rPr lang="tr-TR" sz="2000" dirty="0">
                <a:latin typeface="Tw Cen MT Condensed" panose="020B0606020104020203" pitchFamily="34" charset="0"/>
              </a:rPr>
              <a:t> bir çalışma olup , FİGO 1994 sınıflamasına göre Evre </a:t>
            </a:r>
            <a:r>
              <a:rPr lang="tr-TR" sz="2000" dirty="0" err="1">
                <a:latin typeface="Tw Cen MT Condensed" panose="020B0606020104020203" pitchFamily="34" charset="0"/>
              </a:rPr>
              <a:t>Ib</a:t>
            </a:r>
            <a:r>
              <a:rPr lang="tr-TR" sz="2000" dirty="0">
                <a:latin typeface="Tw Cen MT Condensed" panose="020B0606020104020203" pitchFamily="34" charset="0"/>
              </a:rPr>
              <a:t> ve Evre IIA 2 ye kadarki evrelerden hastalar içeren </a:t>
            </a:r>
            <a:r>
              <a:rPr lang="tr-TR" sz="2000" dirty="0" err="1">
                <a:latin typeface="Tw Cen MT Condensed" panose="020B0606020104020203" pitchFamily="34" charset="0"/>
              </a:rPr>
              <a:t>opere</a:t>
            </a:r>
            <a:r>
              <a:rPr lang="tr-TR" sz="2000" dirty="0">
                <a:latin typeface="Tw Cen MT Condensed" panose="020B0606020104020203" pitchFamily="34" charset="0"/>
              </a:rPr>
              <a:t> hastalardan oluşan bir çalışmadır</a:t>
            </a:r>
            <a:r>
              <a:rPr lang="tr-TR" dirty="0"/>
              <a:t>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Dahil edilmek üzere </a:t>
            </a:r>
            <a:r>
              <a:rPr lang="tr-TR" dirty="0" err="1">
                <a:latin typeface="Tw Cen MT Condensed" panose="020B0606020104020203" pitchFamily="34" charset="0"/>
              </a:rPr>
              <a:t>Sedlis</a:t>
            </a:r>
            <a:r>
              <a:rPr lang="tr-TR" dirty="0">
                <a:latin typeface="Tw Cen MT Condensed" panose="020B0606020104020203" pitchFamily="34" charset="0"/>
              </a:rPr>
              <a:t> Kriterlerinden </a:t>
            </a:r>
            <a:r>
              <a:rPr lang="tr-TR" dirty="0" err="1">
                <a:latin typeface="Tw Cen MT Condensed" panose="020B0606020104020203" pitchFamily="34" charset="0"/>
              </a:rPr>
              <a:t>stromal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invazyon</a:t>
            </a:r>
            <a:r>
              <a:rPr lang="tr-TR" dirty="0">
                <a:latin typeface="Tw Cen MT Condensed" panose="020B0606020104020203" pitchFamily="34" charset="0"/>
              </a:rPr>
              <a:t> düzeyi ya da </a:t>
            </a:r>
            <a:r>
              <a:rPr lang="tr-TR" dirty="0" err="1">
                <a:latin typeface="Tw Cen MT Condensed" panose="020B0606020104020203" pitchFamily="34" charset="0"/>
              </a:rPr>
              <a:t>lenfo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vasküler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invazyon</a:t>
            </a:r>
            <a:r>
              <a:rPr lang="tr-TR" dirty="0">
                <a:latin typeface="Tw Cen MT Condensed" panose="020B0606020104020203" pitchFamily="34" charset="0"/>
              </a:rPr>
              <a:t> ya da </a:t>
            </a:r>
            <a:r>
              <a:rPr lang="tr-TR" dirty="0" err="1">
                <a:latin typeface="Tw Cen MT Condensed" panose="020B0606020104020203" pitchFamily="34" charset="0"/>
              </a:rPr>
              <a:t>Peters</a:t>
            </a:r>
            <a:r>
              <a:rPr lang="tr-TR" dirty="0">
                <a:latin typeface="Tw Cen MT Condensed" panose="020B0606020104020203" pitchFamily="34" charset="0"/>
              </a:rPr>
              <a:t> Kriterlerinden pozitif cerrahi sınır ya da pozitif lenf </a:t>
            </a:r>
            <a:r>
              <a:rPr lang="tr-TR" dirty="0" err="1">
                <a:latin typeface="Tw Cen MT Condensed" panose="020B0606020104020203" pitchFamily="34" charset="0"/>
              </a:rPr>
              <a:t>nodu</a:t>
            </a:r>
            <a:r>
              <a:rPr lang="tr-TR" dirty="0">
                <a:latin typeface="Tw Cen MT Condensed" panose="020B0606020104020203" pitchFamily="34" charset="0"/>
              </a:rPr>
              <a:t> olması gerekiyordu.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Örneklemler 1:1:1 oranlarında olmak üzere </a:t>
            </a:r>
            <a:r>
              <a:rPr lang="tr-TR" dirty="0">
                <a:solidFill>
                  <a:schemeClr val="accent2"/>
                </a:solidFill>
                <a:latin typeface="Tw Cen MT Condensed" panose="020B0606020104020203" pitchFamily="34" charset="0"/>
              </a:rPr>
              <a:t>yalnızca 45-50 </a:t>
            </a:r>
            <a:r>
              <a:rPr lang="tr-TR" dirty="0" err="1">
                <a:solidFill>
                  <a:schemeClr val="accent2"/>
                </a:solidFill>
                <a:latin typeface="Tw Cen MT Condensed" panose="020B0606020104020203" pitchFamily="34" charset="0"/>
              </a:rPr>
              <a:t>Gy</a:t>
            </a:r>
            <a:r>
              <a:rPr lang="tr-TR" dirty="0">
                <a:solidFill>
                  <a:schemeClr val="accent2"/>
                </a:solidFill>
                <a:latin typeface="Tw Cen MT Condensed" panose="020B0606020104020203" pitchFamily="34" charset="0"/>
              </a:rPr>
              <a:t> RT </a:t>
            </a:r>
            <a:r>
              <a:rPr lang="tr-TR" dirty="0">
                <a:latin typeface="Tw Cen MT Condensed" panose="020B0606020104020203" pitchFamily="34" charset="0"/>
              </a:rPr>
              <a:t>, </a:t>
            </a:r>
            <a: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haftalık 30-40 mg/m2 den eş zamanlı </a:t>
            </a:r>
            <a:r>
              <a:rPr lang="tr-T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kemoradyoterapi</a:t>
            </a:r>
            <a: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tr-TR" dirty="0">
                <a:latin typeface="Tw Cen MT Condensed" panose="020B0606020104020203" pitchFamily="34" charset="0"/>
              </a:rPr>
              <a:t>, </a:t>
            </a:r>
            <a:r>
              <a:rPr lang="tr-TR" dirty="0">
                <a:solidFill>
                  <a:schemeClr val="accent6"/>
                </a:solidFill>
                <a:latin typeface="Tw Cen MT Condensed" panose="020B0606020104020203" pitchFamily="34" charset="0"/>
              </a:rPr>
              <a:t>ardışık önce KT  ( toplam 2 kür </a:t>
            </a:r>
            <a:r>
              <a:rPr lang="tr-TR" dirty="0" err="1">
                <a:solidFill>
                  <a:schemeClr val="accent6"/>
                </a:solidFill>
                <a:latin typeface="Tw Cen MT Condensed" panose="020B0606020104020203" pitchFamily="34" charset="0"/>
              </a:rPr>
              <a:t>sisplatin</a:t>
            </a:r>
            <a:r>
              <a:rPr lang="tr-TR" dirty="0">
                <a:solidFill>
                  <a:schemeClr val="accent6"/>
                </a:solidFill>
                <a:latin typeface="Tw Cen MT Condensed" panose="020B0606020104020203" pitchFamily="34" charset="0"/>
              </a:rPr>
              <a:t> 60-75 mg / m2  ve 135-175mg/m2 </a:t>
            </a:r>
            <a:r>
              <a:rPr lang="tr-TR" dirty="0" err="1">
                <a:solidFill>
                  <a:schemeClr val="accent6"/>
                </a:solidFill>
                <a:latin typeface="Tw Cen MT Condensed" panose="020B0606020104020203" pitchFamily="34" charset="0"/>
              </a:rPr>
              <a:t>pakitaksel</a:t>
            </a:r>
            <a:r>
              <a:rPr lang="tr-TR" dirty="0">
                <a:solidFill>
                  <a:schemeClr val="accent6"/>
                </a:solidFill>
                <a:latin typeface="Tw Cen MT Condensed" panose="020B0606020104020203" pitchFamily="34" charset="0"/>
              </a:rPr>
              <a:t>)ve ardından </a:t>
            </a:r>
            <a:r>
              <a:rPr lang="tr-TR" dirty="0" err="1">
                <a:solidFill>
                  <a:schemeClr val="accent6"/>
                </a:solidFill>
                <a:latin typeface="Tw Cen MT Condensed" panose="020B0606020104020203" pitchFamily="34" charset="0"/>
              </a:rPr>
              <a:t>pelvik</a:t>
            </a:r>
            <a:r>
              <a:rPr lang="tr-TR" dirty="0">
                <a:solidFill>
                  <a:schemeClr val="accent6"/>
                </a:solidFill>
                <a:latin typeface="Tw Cen MT Condensed" panose="020B0606020104020203" pitchFamily="34" charset="0"/>
              </a:rPr>
              <a:t> radyoterapi </a:t>
            </a:r>
            <a:r>
              <a:rPr lang="tr-TR" dirty="0" err="1">
                <a:latin typeface="Tw Cen MT Condensed" panose="020B0606020104020203" pitchFamily="34" charset="0"/>
              </a:rPr>
              <a:t>şekinde</a:t>
            </a:r>
            <a:r>
              <a:rPr lang="tr-TR" dirty="0">
                <a:latin typeface="Tw Cen MT Condensed" panose="020B0606020104020203" pitchFamily="34" charset="0"/>
              </a:rPr>
              <a:t> paylaştırıldı</a:t>
            </a:r>
          </a:p>
        </p:txBody>
      </p:sp>
    </p:spTree>
    <p:extLst>
      <p:ext uri="{BB962C8B-B14F-4D97-AF65-F5344CB8AC3E}">
        <p14:creationId xmlns:p14="http://schemas.microsoft.com/office/powerpoint/2010/main" val="359442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1257299"/>
            <a:ext cx="4743450" cy="39346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36" y="1458190"/>
            <a:ext cx="4848510" cy="37338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50473" y="5384800"/>
            <a:ext cx="326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PETERS KRİTERLERİ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971719" y="5298716"/>
            <a:ext cx="362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SEDLİS KRİTERLERİ</a:t>
            </a:r>
          </a:p>
        </p:txBody>
      </p:sp>
    </p:spTree>
    <p:extLst>
      <p:ext uri="{BB962C8B-B14F-4D97-AF65-F5344CB8AC3E}">
        <p14:creationId xmlns:p14="http://schemas.microsoft.com/office/powerpoint/2010/main" val="24018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 :STARS ÇALIŞMASI </a:t>
            </a:r>
            <a:r>
              <a:rPr lang="tr-TR" sz="4000" dirty="0">
                <a:solidFill>
                  <a:prstClr val="black"/>
                </a:solidFill>
                <a:latin typeface="Tw Cen MT Condensed" panose="020B0606020104020203" pitchFamily="34" charset="0"/>
              </a:rPr>
              <a:t>(</a:t>
            </a:r>
            <a:r>
              <a:rPr lang="tr-TR" sz="40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Subsequent</a:t>
            </a:r>
            <a:r>
              <a:rPr lang="tr-TR" sz="40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40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Treatments</a:t>
            </a:r>
            <a:r>
              <a:rPr lang="tr-TR" sz="40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40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AfterRadical</a:t>
            </a:r>
            <a:r>
              <a:rPr lang="tr-TR" sz="40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40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Surgery</a:t>
            </a:r>
            <a:r>
              <a:rPr lang="tr-TR" sz="4000" dirty="0">
                <a:solidFill>
                  <a:prstClr val="black"/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w Cen MT Condensed" panose="020B0606020104020203" pitchFamily="34" charset="0"/>
              </a:rPr>
              <a:t>Çalışma kolları , yalnızca RT alan grupta %18.3 lük lenf </a:t>
            </a:r>
            <a:r>
              <a:rPr lang="tr-TR" dirty="0" err="1">
                <a:latin typeface="Tw Cen MT Condensed" panose="020B0606020104020203" pitchFamily="34" charset="0"/>
              </a:rPr>
              <a:t>nodu</a:t>
            </a:r>
            <a:r>
              <a:rPr lang="tr-TR" dirty="0">
                <a:latin typeface="Tw Cen MT Condensed" panose="020B0606020104020203" pitchFamily="34" charset="0"/>
              </a:rPr>
              <a:t> pozitifliği oranı dışında dengeli dağılıma sahipti.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73916"/>
              </p:ext>
            </p:extLst>
          </p:nvPr>
        </p:nvGraphicFramePr>
        <p:xfrm>
          <a:off x="1376216" y="3691797"/>
          <a:ext cx="9633528" cy="214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382">
                  <a:extLst>
                    <a:ext uri="{9D8B030D-6E8A-4147-A177-3AD203B41FA5}">
                      <a16:colId xmlns:a16="http://schemas.microsoft.com/office/drawing/2014/main" val="3504126727"/>
                    </a:ext>
                  </a:extLst>
                </a:gridCol>
                <a:gridCol w="2408382">
                  <a:extLst>
                    <a:ext uri="{9D8B030D-6E8A-4147-A177-3AD203B41FA5}">
                      <a16:colId xmlns:a16="http://schemas.microsoft.com/office/drawing/2014/main" val="1983971586"/>
                    </a:ext>
                  </a:extLst>
                </a:gridCol>
                <a:gridCol w="2408382">
                  <a:extLst>
                    <a:ext uri="{9D8B030D-6E8A-4147-A177-3AD203B41FA5}">
                      <a16:colId xmlns:a16="http://schemas.microsoft.com/office/drawing/2014/main" val="217139115"/>
                    </a:ext>
                  </a:extLst>
                </a:gridCol>
                <a:gridCol w="2408382">
                  <a:extLst>
                    <a:ext uri="{9D8B030D-6E8A-4147-A177-3AD203B41FA5}">
                      <a16:colId xmlns:a16="http://schemas.microsoft.com/office/drawing/2014/main" val="1128240138"/>
                    </a:ext>
                  </a:extLst>
                </a:gridCol>
              </a:tblGrid>
              <a:tr h="637331">
                <a:tc>
                  <a:txBody>
                    <a:bodyPr/>
                    <a:lstStyle/>
                    <a:p>
                      <a:r>
                        <a:rPr lang="tr-TR" dirty="0"/>
                        <a:t>Tedavi Şekli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 yıllık DFS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Uzak Metastaz</a:t>
                      </a:r>
                      <a:r>
                        <a:rPr lang="tr-TR" baseline="0" dirty="0"/>
                        <a:t> (%)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CSS(</a:t>
                      </a:r>
                      <a:r>
                        <a:rPr lang="tr-TR" dirty="0" err="1"/>
                        <a:t>Cancer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Spesıfic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Survival</a:t>
                      </a:r>
                      <a:r>
                        <a:rPr lang="tr-TR" baseline="0" dirty="0"/>
                        <a:t>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22172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RT(45-50 </a:t>
                      </a:r>
                      <a:r>
                        <a:rPr lang="tr-TR" baseline="0" dirty="0" err="1">
                          <a:solidFill>
                            <a:srgbClr val="0070C0"/>
                          </a:solidFill>
                        </a:rPr>
                        <a:t>Gy</a:t>
                      </a:r>
                      <a:r>
                        <a:rPr lang="tr-TR" baseline="0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tr-T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73004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accent5"/>
                          </a:solidFill>
                        </a:rPr>
                        <a:t>CCRT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47096"/>
                  </a:ext>
                </a:extLst>
              </a:tr>
              <a:tr h="50145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7030A0"/>
                          </a:solidFill>
                        </a:rPr>
                        <a:t>SCRT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21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65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 :STARS ÇALIŞMASI 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(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Subsequent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Treatments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AfterRadical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Surgery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Tw Cen MT Condensed" panose="020B0606020104020203" pitchFamily="34" charset="0"/>
              </a:rPr>
              <a:t>Subgrup</a:t>
            </a:r>
            <a:r>
              <a:rPr lang="tr-TR" dirty="0">
                <a:latin typeface="Tw Cen MT Condensed" panose="020B0606020104020203" pitchFamily="34" charset="0"/>
              </a:rPr>
              <a:t> analizlerde SCRT </a:t>
            </a:r>
            <a:r>
              <a:rPr lang="tr-TR" dirty="0" err="1">
                <a:latin typeface="Tw Cen MT Condensed" panose="020B0606020104020203" pitchFamily="34" charset="0"/>
              </a:rPr>
              <a:t>nin</a:t>
            </a:r>
            <a:r>
              <a:rPr lang="tr-TR" dirty="0">
                <a:latin typeface="Tw Cen MT Condensed" panose="020B0606020104020203" pitchFamily="34" charset="0"/>
              </a:rPr>
              <a:t> yüksek risk faktörüne sahip hastalarda </a:t>
            </a:r>
            <a:r>
              <a:rPr lang="tr-TR" dirty="0" err="1">
                <a:latin typeface="Tw Cen MT Condensed" panose="020B0606020104020203" pitchFamily="34" charset="0"/>
              </a:rPr>
              <a:t>sağkalıma</a:t>
            </a:r>
            <a:r>
              <a:rPr lang="tr-TR" dirty="0">
                <a:latin typeface="Tw Cen MT Condensed" panose="020B0606020104020203" pitchFamily="34" charset="0"/>
              </a:rPr>
              <a:t> yararı daha çok gösterilmişken , </a:t>
            </a:r>
            <a:r>
              <a:rPr lang="tr-TR" dirty="0" err="1">
                <a:latin typeface="Tw Cen MT Condensed" panose="020B0606020104020203" pitchFamily="34" charset="0"/>
              </a:rPr>
              <a:t>subgrup</a:t>
            </a:r>
            <a:r>
              <a:rPr lang="tr-TR" dirty="0">
                <a:latin typeface="Tw Cen MT Condensed" panose="020B0606020104020203" pitchFamily="34" charset="0"/>
              </a:rPr>
              <a:t> kıyaslamalarda eş zamanlı KT ve tek başına RT arasında herhangi bir DFS ve OS farklılığı gösterilememiştir.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Çalışmanın gösterdiği gibi SCRT ileri risk faktörleri olan hastalarda en faydalı tedavi şekli gibi gözükse de , bir takım tutarsızlıklar ve ABD ve Avrupa </a:t>
            </a:r>
            <a:r>
              <a:rPr lang="tr-TR" dirty="0" err="1">
                <a:latin typeface="Tw Cen MT Condensed" panose="020B0606020104020203" pitchFamily="34" charset="0"/>
              </a:rPr>
              <a:t>ülkerinde</a:t>
            </a:r>
            <a:r>
              <a:rPr lang="tr-TR" dirty="0">
                <a:latin typeface="Tw Cen MT Condensed" panose="020B0606020104020203" pitchFamily="34" charset="0"/>
              </a:rPr>
              <a:t> uygulanabilirlik açısından bir takım soru işaretleri barındırmaktadır. Bunlardan biri orta-ileri risk sınıflamasının adjuvan tedavi şekline göre değişkenlik göstermesidir.(Peters </a:t>
            </a:r>
            <a:r>
              <a:rPr lang="tr-TR" dirty="0" err="1">
                <a:latin typeface="Tw Cen MT Condensed" panose="020B0606020104020203" pitchFamily="34" charset="0"/>
              </a:rPr>
              <a:t>Criteria</a:t>
            </a:r>
            <a:r>
              <a:rPr lang="tr-TR" dirty="0">
                <a:latin typeface="Tw Cen MT Condensed" panose="020B06060201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089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 :STARS ÇALIŞMASI 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(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Subsequent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Treatments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AfterRadical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 </a:t>
            </a:r>
            <a:r>
              <a:rPr lang="tr-TR" sz="3600" dirty="0" err="1">
                <a:solidFill>
                  <a:prstClr val="black"/>
                </a:solidFill>
                <a:latin typeface="Tw Cen MT Condensed" panose="020B0606020104020203" pitchFamily="34" charset="0"/>
              </a:rPr>
              <a:t>Surgery</a:t>
            </a:r>
            <a:r>
              <a:rPr lang="tr-TR" sz="3600" dirty="0">
                <a:solidFill>
                  <a:prstClr val="black"/>
                </a:solidFill>
                <a:latin typeface="Tw Cen MT Condensed" panose="020B0606020104020203" pitchFamily="34" charset="0"/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w Cen MT Condensed" panose="020B0606020104020203" pitchFamily="34" charset="0"/>
              </a:rPr>
              <a:t>Her ne kadar olan muazzam bilgi akışına rağmen , eş zamanlı KRT de kullanılan tekniğe bağlı olarak GİS </a:t>
            </a:r>
            <a:r>
              <a:rPr lang="tr-TR" dirty="0" err="1">
                <a:latin typeface="Tw Cen MT Condensed" panose="020B0606020104020203" pitchFamily="34" charset="0"/>
              </a:rPr>
              <a:t>toksisitelerin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grade</a:t>
            </a:r>
            <a:r>
              <a:rPr lang="tr-TR" dirty="0">
                <a:latin typeface="Tw Cen MT Condensed" panose="020B0606020104020203" pitchFamily="34" charset="0"/>
              </a:rPr>
              <a:t> 3-4 düzeyine çıkması daha muhtemel senaryodur.</a:t>
            </a:r>
          </a:p>
          <a:p>
            <a:r>
              <a:rPr lang="tr-TR" dirty="0" err="1">
                <a:latin typeface="Tw Cen MT Condensed" panose="020B0606020104020203" pitchFamily="34" charset="0"/>
              </a:rPr>
              <a:t>Serviks</a:t>
            </a:r>
            <a:r>
              <a:rPr lang="tr-TR" dirty="0">
                <a:latin typeface="Tw Cen MT Condensed" panose="020B0606020104020203" pitchFamily="34" charset="0"/>
              </a:rPr>
              <a:t> kanserinde tedavi tanımları 1980 ve 1990 </a:t>
            </a:r>
            <a:r>
              <a:rPr lang="tr-TR" dirty="0" err="1">
                <a:latin typeface="Tw Cen MT Condensed" panose="020B0606020104020203" pitchFamily="34" charset="0"/>
              </a:rPr>
              <a:t>lı</a:t>
            </a:r>
            <a:r>
              <a:rPr lang="tr-TR" dirty="0">
                <a:latin typeface="Tw Cen MT Condensed" panose="020B0606020104020203" pitchFamily="34" charset="0"/>
              </a:rPr>
              <a:t> yıllardan </a:t>
            </a:r>
            <a:r>
              <a:rPr lang="tr-TR" dirty="0" err="1">
                <a:latin typeface="Tw Cen MT Condensed" panose="020B0606020104020203" pitchFamily="34" charset="0"/>
              </a:rPr>
              <a:t>kalmıştır.Ama</a:t>
            </a:r>
            <a:r>
              <a:rPr lang="tr-TR" dirty="0">
                <a:latin typeface="Tw Cen MT Condensed" panose="020B0606020104020203" pitchFamily="34" charset="0"/>
              </a:rPr>
              <a:t> bu çalışma ile </a:t>
            </a:r>
            <a:r>
              <a:rPr lang="tr-TR" dirty="0" err="1">
                <a:latin typeface="Tw Cen MT Condensed" panose="020B0606020104020203" pitchFamily="34" charset="0"/>
              </a:rPr>
              <a:t>bilikte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intermediate</a:t>
            </a:r>
            <a:r>
              <a:rPr lang="tr-TR" dirty="0">
                <a:latin typeface="Tw Cen MT Condensed" panose="020B0606020104020203" pitchFamily="34" charset="0"/>
              </a:rPr>
              <a:t> risk faktörlerine sahip olgularda tedaviye RT </a:t>
            </a:r>
            <a:r>
              <a:rPr lang="tr-TR" dirty="0" err="1">
                <a:latin typeface="Tw Cen MT Condensed" panose="020B0606020104020203" pitchFamily="34" charset="0"/>
              </a:rPr>
              <a:t>nin</a:t>
            </a:r>
            <a:r>
              <a:rPr lang="tr-TR" dirty="0">
                <a:latin typeface="Tw Cen MT Condensed" panose="020B0606020104020203" pitchFamily="34" charset="0"/>
              </a:rPr>
              <a:t> eklenmesinin </a:t>
            </a:r>
            <a:r>
              <a:rPr lang="tr-TR" dirty="0" err="1">
                <a:latin typeface="Tw Cen MT Condensed" panose="020B0606020104020203" pitchFamily="34" charset="0"/>
              </a:rPr>
              <a:t>progresyonsuz</a:t>
            </a:r>
            <a:r>
              <a:rPr lang="tr-TR" dirty="0">
                <a:latin typeface="Tw Cen MT Condensed" panose="020B0606020104020203" pitchFamily="34" charset="0"/>
              </a:rPr>
              <a:t> </a:t>
            </a:r>
            <a:r>
              <a:rPr lang="tr-TR" dirty="0" err="1">
                <a:latin typeface="Tw Cen MT Condensed" panose="020B0606020104020203" pitchFamily="34" charset="0"/>
              </a:rPr>
              <a:t>sağkalıma</a:t>
            </a:r>
            <a:r>
              <a:rPr lang="tr-TR" dirty="0">
                <a:latin typeface="Tw Cen MT Condensed" panose="020B0606020104020203" pitchFamily="34" charset="0"/>
              </a:rPr>
              <a:t> ve , </a:t>
            </a:r>
            <a:r>
              <a:rPr lang="tr-TR" dirty="0" err="1">
                <a:latin typeface="Tw Cen MT Condensed" panose="020B0606020104020203" pitchFamily="34" charset="0"/>
              </a:rPr>
              <a:t>high</a:t>
            </a:r>
            <a:r>
              <a:rPr lang="tr-TR" dirty="0">
                <a:latin typeface="Tw Cen MT Condensed" panose="020B0606020104020203" pitchFamily="34" charset="0"/>
              </a:rPr>
              <a:t> risk olgularda kemoterapi rejimlerinin eklenmesinin hem </a:t>
            </a:r>
            <a:r>
              <a:rPr lang="tr-TR" dirty="0" err="1">
                <a:latin typeface="Tw Cen MT Condensed" panose="020B0606020104020203" pitchFamily="34" charset="0"/>
              </a:rPr>
              <a:t>progresyonsuz</a:t>
            </a:r>
            <a:r>
              <a:rPr lang="tr-TR" dirty="0">
                <a:latin typeface="Tw Cen MT Condensed" panose="020B0606020104020203" pitchFamily="34" charset="0"/>
              </a:rPr>
              <a:t> hem de genel </a:t>
            </a:r>
            <a:r>
              <a:rPr lang="tr-TR" dirty="0" err="1">
                <a:latin typeface="Tw Cen MT Condensed" panose="020B0606020104020203" pitchFamily="34" charset="0"/>
              </a:rPr>
              <a:t>sağkalıma</a:t>
            </a:r>
            <a:r>
              <a:rPr lang="tr-TR" dirty="0">
                <a:latin typeface="Tw Cen MT Condensed" panose="020B0606020104020203" pitchFamily="34" charset="0"/>
              </a:rPr>
              <a:t> katkıda bulunduğunu biliyoruz.</a:t>
            </a:r>
          </a:p>
          <a:p>
            <a:r>
              <a:rPr lang="tr-TR" dirty="0">
                <a:latin typeface="Tw Cen MT Condensed" panose="020B0606020104020203" pitchFamily="34" charset="0"/>
              </a:rPr>
              <a:t>Lenf </a:t>
            </a:r>
            <a:r>
              <a:rPr lang="tr-TR" dirty="0" err="1">
                <a:latin typeface="Tw Cen MT Condensed" panose="020B0606020104020203" pitchFamily="34" charset="0"/>
              </a:rPr>
              <a:t>nodu</a:t>
            </a:r>
            <a:r>
              <a:rPr lang="tr-TR" dirty="0">
                <a:latin typeface="Tw Cen MT Condensed" panose="020B0606020104020203" pitchFamily="34" charset="0"/>
              </a:rPr>
              <a:t> pozitifliğinin </a:t>
            </a:r>
            <a:r>
              <a:rPr lang="tr-TR" dirty="0" err="1">
                <a:latin typeface="Tw Cen MT Condensed" panose="020B0606020104020203" pitchFamily="34" charset="0"/>
              </a:rPr>
              <a:t>serviks</a:t>
            </a:r>
            <a:r>
              <a:rPr lang="tr-TR" dirty="0">
                <a:latin typeface="Tw Cen MT Condensed" panose="020B0606020104020203" pitchFamily="34" charset="0"/>
              </a:rPr>
              <a:t> kanserinde </a:t>
            </a:r>
            <a:r>
              <a:rPr lang="tr-TR" dirty="0" err="1">
                <a:latin typeface="Tw Cen MT Condensed" panose="020B0606020104020203" pitchFamily="34" charset="0"/>
              </a:rPr>
              <a:t>rekürrens</a:t>
            </a:r>
            <a:r>
              <a:rPr lang="tr-TR" dirty="0">
                <a:latin typeface="Tw Cen MT Condensed" panose="020B0606020104020203" pitchFamily="34" charset="0"/>
              </a:rPr>
              <a:t> açısından en önemli faktör olduğu bilinirken , tedaviye KT eklenmesinde de en önemli faktördür.</a:t>
            </a:r>
          </a:p>
        </p:txBody>
      </p:sp>
    </p:spTree>
    <p:extLst>
      <p:ext uri="{BB962C8B-B14F-4D97-AF65-F5344CB8AC3E}">
        <p14:creationId xmlns:p14="http://schemas.microsoft.com/office/powerpoint/2010/main" val="230625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Tw Cen MT Condensed" panose="020B0606020104020203" pitchFamily="34" charset="0"/>
              </a:rPr>
              <a:t>ÇALIŞMA II-ASTRO</a:t>
            </a:r>
            <a:r>
              <a:rPr lang="tr-TR" dirty="0">
                <a:latin typeface="Tw Cen MT Condensed" panose="020B0606020104020203" pitchFamily="34" charset="0"/>
              </a:rPr>
              <a:t>(</a:t>
            </a:r>
            <a:r>
              <a:rPr lang="tr-TR" dirty="0" err="1">
                <a:latin typeface="Tw Cen MT Condensed" panose="020B0606020104020203" pitchFamily="34" charset="0"/>
              </a:rPr>
              <a:t>Serviks</a:t>
            </a:r>
            <a:r>
              <a:rPr lang="tr-TR" dirty="0">
                <a:latin typeface="Tw Cen MT Condensed" panose="020B0606020104020203" pitchFamily="34" charset="0"/>
              </a:rPr>
              <a:t> Kanserinde RT-ASTRO Kılavuzları)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Bu ASTRO kılavuzu, sistemik tedavi olsun ya da olmasın ameliyat sonrası ve (EBRT) ile ilgili ASTRO kurulu tarafından onaylanan 5 anahtar soruya odaklanırken, tavsiyenin gücünü ve ilgili kanıt düzeyini ölçerek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küratif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kanserinin yönetimini ve IMRT kullanımı ve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brakiterapi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endikasyonları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ve tekniklerini ele almaktadır.</a:t>
            </a:r>
          </a:p>
          <a:p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Kanıt düzeyi yüksek olan GOG92 VE GOG 103 çalışmalarını da baz alarak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intermediate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risk olarak değerlendirilen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 olgularında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EBRT ve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high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risk olarak değerlendirilen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kanseri hastalarında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adjuvan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eş zamanlı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sisplatin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bazlı eş zamanlı kemoterapi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önerilmektdir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. Eş zamanlı platin bazlı kemoterapiyi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intakt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w Cen MT Condensed" panose="020B0606020104020203" pitchFamily="34" charset="0"/>
              </a:rPr>
              <a:t>serviks</a:t>
            </a:r>
            <a:r>
              <a:rPr lang="tr-TR" sz="2000" dirty="0">
                <a:solidFill>
                  <a:srgbClr val="000000"/>
                </a:solidFill>
                <a:latin typeface="Tw Cen MT Condensed" panose="020B0606020104020203" pitchFamily="34" charset="0"/>
              </a:rPr>
              <a:t> yapısı bulunan hastalarda evre IB-evre IVA arasında önerilmektedir. Evre 1A ve 1B de eş zamanlı kararı uzman bırakılmıştır.</a:t>
            </a:r>
            <a:endParaRPr lang="tr-TR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03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1554</TotalTime>
  <Words>2618</Words>
  <Application>Microsoft Office PowerPoint</Application>
  <PresentationFormat>Geniş ekran</PresentationFormat>
  <Paragraphs>120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Tw Cen MT Condensed</vt:lpstr>
      <vt:lpstr>Organik</vt:lpstr>
      <vt:lpstr>SERVİKS, ENDOMETRİYUM VE VULVAR KARSİNOMLAR HAKKINDA 4 ULUSLAR ARASI KLİNİK ÇALIŞMASININ DERLEMESİ</vt:lpstr>
      <vt:lpstr>PowerPoint Sunusu</vt:lpstr>
      <vt:lpstr>PowerPoint Sunusu</vt:lpstr>
      <vt:lpstr>ÇALIŞMA I :STARS ÇALIŞMASI (Subsequent Treatments AfterRadical Surgery)</vt:lpstr>
      <vt:lpstr>PowerPoint Sunusu</vt:lpstr>
      <vt:lpstr>ÇALIŞMA I :STARS ÇALIŞMASI (Subsequent Treatments AfterRadical Surgery)</vt:lpstr>
      <vt:lpstr>ÇALIŞMA I :STARS ÇALIŞMASI (Subsequent Treatments AfterRadical Surgery)</vt:lpstr>
      <vt:lpstr>ÇALIŞMA I :STARS ÇALIŞMASI (Subsequent Treatments AfterRadical Surgery)</vt:lpstr>
      <vt:lpstr>ÇALIŞMA II-ASTRO(Serviks Kanserinde RT-ASTRO Kılavuzları)</vt:lpstr>
      <vt:lpstr>ÇALIŞMA II-ASTRO(Serviks Kanserinde RT-ASTRO Kılavuzları)</vt:lpstr>
      <vt:lpstr>ÇALIŞMA II-ASTRO(Serviks Kanserinde RT-ASTRO Kılavuzları)</vt:lpstr>
      <vt:lpstr>ÇALIŞMA II-ASTRO(Serviks Kanserinde RT-ASTRO Kılavuzları)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III-PORTEC ÇALIŞMASI (High Risk Uterin Kanserlerde Moleküler Klasifikasyonun Önemi)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ÇALIŞMA IV-GROINSS ÇALIŞMASI (ERKEN EVRE VULVAR KANSERLERDE LENF NODU YÖNETİMİ-MAKRO-MİKROMETASTAZ KAVRAMLARI)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SERVİKS, ENDOMETRİYUM VE VULVAR KARSİNOMLAR HAKKINDA 4 ULUSLAR ARASI KLİNİK ÇALIŞMASININ DERLEMESİ</dc:title>
  <dc:creator>BERKE BARUT</dc:creator>
  <cp:lastModifiedBy>mustafa yücel</cp:lastModifiedBy>
  <cp:revision>16</cp:revision>
  <dcterms:created xsi:type="dcterms:W3CDTF">2022-09-13T17:57:32Z</dcterms:created>
  <dcterms:modified xsi:type="dcterms:W3CDTF">2022-09-23T07:14:32Z</dcterms:modified>
</cp:coreProperties>
</file>