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2" r:id="rId4"/>
  </p:sldMasterIdLst>
  <p:notesMasterIdLst>
    <p:notesMasterId r:id="rId59"/>
  </p:notesMasterIdLst>
  <p:handoutMasterIdLst>
    <p:handoutMasterId r:id="rId60"/>
  </p:handoutMasterIdLst>
  <p:sldIdLst>
    <p:sldId id="256" r:id="rId5"/>
    <p:sldId id="257" r:id="rId6"/>
    <p:sldId id="258" r:id="rId7"/>
    <p:sldId id="259" r:id="rId8"/>
    <p:sldId id="260" r:id="rId9"/>
    <p:sldId id="261" r:id="rId10"/>
    <p:sldId id="317" r:id="rId11"/>
    <p:sldId id="263" r:id="rId12"/>
    <p:sldId id="303" r:id="rId13"/>
    <p:sldId id="265" r:id="rId14"/>
    <p:sldId id="266" r:id="rId15"/>
    <p:sldId id="310" r:id="rId16"/>
    <p:sldId id="267" r:id="rId17"/>
    <p:sldId id="268" r:id="rId18"/>
    <p:sldId id="269" r:id="rId19"/>
    <p:sldId id="270" r:id="rId20"/>
    <p:sldId id="271" r:id="rId21"/>
    <p:sldId id="272" r:id="rId22"/>
    <p:sldId id="273" r:id="rId23"/>
    <p:sldId id="274" r:id="rId24"/>
    <p:sldId id="304" r:id="rId25"/>
    <p:sldId id="275" r:id="rId26"/>
    <p:sldId id="318" r:id="rId27"/>
    <p:sldId id="278" r:id="rId28"/>
    <p:sldId id="279" r:id="rId29"/>
    <p:sldId id="280" r:id="rId30"/>
    <p:sldId id="305" r:id="rId31"/>
    <p:sldId id="281" r:id="rId32"/>
    <p:sldId id="282" r:id="rId33"/>
    <p:sldId id="283" r:id="rId34"/>
    <p:sldId id="319" r:id="rId35"/>
    <p:sldId id="284" r:id="rId36"/>
    <p:sldId id="316" r:id="rId37"/>
    <p:sldId id="285" r:id="rId38"/>
    <p:sldId id="320" r:id="rId39"/>
    <p:sldId id="286" r:id="rId40"/>
    <p:sldId id="287" r:id="rId41"/>
    <p:sldId id="289" r:id="rId42"/>
    <p:sldId id="322" r:id="rId43"/>
    <p:sldId id="290" r:id="rId44"/>
    <p:sldId id="313" r:id="rId45"/>
    <p:sldId id="314" r:id="rId46"/>
    <p:sldId id="315" r:id="rId47"/>
    <p:sldId id="291" r:id="rId48"/>
    <p:sldId id="306" r:id="rId49"/>
    <p:sldId id="307" r:id="rId50"/>
    <p:sldId id="308" r:id="rId51"/>
    <p:sldId id="309" r:id="rId52"/>
    <p:sldId id="296" r:id="rId53"/>
    <p:sldId id="323" r:id="rId54"/>
    <p:sldId id="298" r:id="rId55"/>
    <p:sldId id="300" r:id="rId56"/>
    <p:sldId id="302" r:id="rId57"/>
    <p:sldId id="321"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D87C2-53F5-45C7-BCA3-C755E9F39F1E}" v="298" dt="2022-08-03T20:44:55.032"/>
    <p1510:client id="{0E74543F-6C3F-4BBF-9EDD-6EEE966C4FFF}" v="206" dt="2022-07-23T16:30:12.531"/>
    <p1510:client id="{21219FAC-6618-408B-B81C-B16151F8D9CE}" v="322" dt="2022-07-26T20:39:57.494"/>
    <p1510:client id="{28F83EAD-0787-4591-AA61-8DE453FC0B32}" v="81" dt="2022-08-11T19:21:47.273"/>
    <p1510:client id="{2D5C101F-217F-4847-B1B5-96DEB2293A94}" v="187" dt="2022-08-08T18:37:53.461"/>
    <p1510:client id="{2F928B0C-1B2C-4020-93ED-EE2EEAD51F8D}" v="129" dt="2022-07-25T18:34:39.241"/>
    <p1510:client id="{48C1200F-BA50-4AA7-869C-33C5644C9300}" v="396" dt="2022-08-07T18:15:01.897"/>
    <p1510:client id="{4A2DAAD7-ABA2-49C1-A7B8-C14FC676F553}" v="32" dt="2022-08-19T04:18:06.602"/>
    <p1510:client id="{5784DE10-0AEB-489C-BED1-906014420CA8}" v="4" dt="2022-06-28T12:19:18.591"/>
    <p1510:client id="{594F0D78-564E-4E13-A0E8-95FB0E024F10}" v="88" dt="2022-07-25T19:24:54.592"/>
    <p1510:client id="{72048568-6301-4FF2-8804-9D1ABE40151F}" v="320" dt="2022-08-03T18:02:27.958"/>
    <p1510:client id="{73059274-571F-4B94-A049-826A75BB9094}" v="152" dt="2022-07-24T17:36:54.966"/>
    <p1510:client id="{80EB9F68-A071-4185-B465-0B1A36999281}" v="355" dt="2022-07-25T20:31:53.097"/>
    <p1510:client id="{A588890C-B94E-4EE8-BA69-BD697E153A0A}" v="186" dt="2022-06-29T15:17:19.882"/>
    <p1510:client id="{AA4F75C0-8B74-4213-9486-F5B6790A573C}" v="418" dt="2022-02-22T18:52:38.239"/>
    <p1510:client id="{ACFE39E5-AAB6-425B-88C0-5D85E6E79BFC}" v="84" dt="2022-06-29T16:03:08.941"/>
    <p1510:client id="{B08C1A4F-435B-452C-91C9-CE2231A8C8B5}" v="171" dt="2022-06-28T12:41:19.006"/>
    <p1510:client id="{B5A7FEE9-7333-47E1-9412-4C6B5F203A3D}" v="373" dt="2022-07-15T16:55:03.163"/>
    <p1510:client id="{C55623FC-83DE-4039-B320-E2D5825B80EC}" v="68" dt="2022-08-03T21:01:29.359"/>
    <p1510:client id="{C5B726E9-5542-4922-8289-2E03FF0C5D59}" v="431" dt="2022-02-16T18:05:32.795"/>
    <p1510:client id="{C7576590-20C5-43EE-AB98-B08A83572888}" v="197" dt="2022-07-15T10:37:50.668"/>
    <p1510:client id="{C859057C-2274-45A3-9009-2ED6C1B28040}" v="62" dt="2022-07-15T11:11:45.127"/>
    <p1510:client id="{CBCCB6B9-D932-4A36-9679-714261F871A3}" v="382" dt="2022-08-03T19:59:14.482"/>
    <p1510:client id="{CFD17F5B-65F3-40DC-B2D6-07DF94C55B57}" v="282" dt="2022-07-23T18:07:45.461"/>
    <p1510:client id="{E73CA293-7CAD-4F5C-9D7A-608FC5178167}" v="18" dt="2022-08-04T15:20:42.254"/>
    <p1510:client id="{EAE8AECC-0155-40BF-B20A-D973F0F11218}" v="207" dt="2022-07-27T20:21:05.913"/>
    <p1510:client id="{EBBFAADC-26F2-4089-83F8-AF3B47B7B3B2}" v="182" dt="2022-06-29T13:37:06.755"/>
    <p1510:client id="{F146FA67-FEB5-43A4-A966-BAFB4DB39247}" v="1022" dt="2022-08-04T22:39:00.581"/>
    <p1510:client id="{F4A37B92-6D82-4872-8366-83846826A2CD}" v="40" dt="2022-08-16T18:54:14.802"/>
    <p1510:client id="{F4D8E823-B0B7-43C3-97C3-9688367E846F}" v="431" dt="2022-07-23T20:48:37.834"/>
    <p1510:client id="{F8F3B23E-7130-47A6-8BC4-A207D2C49AAB}" v="57" dt="2022-06-29T15:43:09.051"/>
    <p1510:client id="{FF7D2B5D-F629-4073-9EE6-30471D924014}" v="218" dt="2022-07-23T18:48:30.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100" d="100"/>
          <a:sy n="100" d="100"/>
        </p:scale>
        <p:origin x="-120" y="-40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1D0E7-2F27-48E1-9334-D28E205A4CED}"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68F31040-CE51-45EC-85E6-075FF563E032}">
      <dgm:prSet/>
      <dgm:spPr/>
      <dgm:t>
        <a:bodyPr/>
        <a:lstStyle/>
        <a:p>
          <a:r>
            <a:rPr lang="tr-TR"/>
            <a:t>Fagundes ve ark. FIGO evre IB, IIA, IIB ve III tanılı RT ile tedavi edilen hastalarda 10 yıllık uzak metastaz oranlarını sırasıyla %16, %31, %26 ve %39 olarak bildirmiştir. </a:t>
          </a:r>
          <a:endParaRPr lang="en-US"/>
        </a:p>
      </dgm:t>
    </dgm:pt>
    <dgm:pt modelId="{11774614-2DFF-4557-B904-9DEA087218E9}" type="parTrans" cxnId="{4405C43E-1F84-410A-9CA9-7A850F8FE53C}">
      <dgm:prSet/>
      <dgm:spPr/>
      <dgm:t>
        <a:bodyPr/>
        <a:lstStyle/>
        <a:p>
          <a:endParaRPr lang="en-US"/>
        </a:p>
      </dgm:t>
    </dgm:pt>
    <dgm:pt modelId="{247886EE-7187-4DD6-9068-1F526FFBDDE5}" type="sibTrans" cxnId="{4405C43E-1F84-410A-9CA9-7A850F8FE53C}">
      <dgm:prSet/>
      <dgm:spPr/>
      <dgm:t>
        <a:bodyPr/>
        <a:lstStyle/>
        <a:p>
          <a:endParaRPr lang="en-US"/>
        </a:p>
      </dgm:t>
    </dgm:pt>
    <dgm:pt modelId="{3EFD5200-D342-42E1-B995-B3199EF2A936}">
      <dgm:prSet/>
      <dgm:spPr/>
      <dgm:t>
        <a:bodyPr/>
        <a:lstStyle/>
        <a:p>
          <a:r>
            <a:rPr lang="tr-TR"/>
            <a:t>En sık ekstrapelvik metastaz yeri akciğerler olup, bunu paraaortik lenf nodları izlemiştir. </a:t>
          </a:r>
          <a:endParaRPr lang="en-US"/>
        </a:p>
      </dgm:t>
    </dgm:pt>
    <dgm:pt modelId="{A6597FC4-2606-4A06-BACB-B5A8C04E3EA6}" type="parTrans" cxnId="{E606BEF1-0978-47BD-B4F0-FE47EE23A0B1}">
      <dgm:prSet/>
      <dgm:spPr/>
      <dgm:t>
        <a:bodyPr/>
        <a:lstStyle/>
        <a:p>
          <a:endParaRPr lang="en-US"/>
        </a:p>
      </dgm:t>
    </dgm:pt>
    <dgm:pt modelId="{18DAEB8D-8121-4193-9BF6-63BC7E8037AB}" type="sibTrans" cxnId="{E606BEF1-0978-47BD-B4F0-FE47EE23A0B1}">
      <dgm:prSet/>
      <dgm:spPr/>
      <dgm:t>
        <a:bodyPr/>
        <a:lstStyle/>
        <a:p>
          <a:endParaRPr lang="en-US"/>
        </a:p>
      </dgm:t>
    </dgm:pt>
    <dgm:pt modelId="{A5ACCFE1-1DD9-4F51-B1F9-8A8F5705AB0E}">
      <dgm:prSet/>
      <dgm:spPr/>
      <dgm:t>
        <a:bodyPr/>
        <a:lstStyle/>
        <a:p>
          <a:r>
            <a:rPr lang="tr-TR"/>
            <a:t>Lomber vertebraların nispeten sık bir iskelet metastazı bölgesi </a:t>
          </a:r>
          <a:endParaRPr lang="en-US"/>
        </a:p>
      </dgm:t>
    </dgm:pt>
    <dgm:pt modelId="{3E1047F5-643E-423C-8995-1E3D518FAA9F}" type="parTrans" cxnId="{3195AE98-B8E8-4D43-84E5-BB8187922E5A}">
      <dgm:prSet/>
      <dgm:spPr/>
      <dgm:t>
        <a:bodyPr/>
        <a:lstStyle/>
        <a:p>
          <a:endParaRPr lang="en-US"/>
        </a:p>
      </dgm:t>
    </dgm:pt>
    <dgm:pt modelId="{78C4ABA8-5266-4657-BDFE-B39E2DF5C1CE}" type="sibTrans" cxnId="{3195AE98-B8E8-4D43-84E5-BB8187922E5A}">
      <dgm:prSet/>
      <dgm:spPr/>
      <dgm:t>
        <a:bodyPr/>
        <a:lstStyle/>
        <a:p>
          <a:endParaRPr lang="en-US"/>
        </a:p>
      </dgm:t>
    </dgm:pt>
    <dgm:pt modelId="{B3F91771-22CD-4197-B7AD-48296382433C}" type="pres">
      <dgm:prSet presAssocID="{84F1D0E7-2F27-48E1-9334-D28E205A4CED}" presName="hierChild1" presStyleCnt="0">
        <dgm:presLayoutVars>
          <dgm:chPref val="1"/>
          <dgm:dir/>
          <dgm:animOne val="branch"/>
          <dgm:animLvl val="lvl"/>
          <dgm:resizeHandles/>
        </dgm:presLayoutVars>
      </dgm:prSet>
      <dgm:spPr/>
    </dgm:pt>
    <dgm:pt modelId="{5639BEAF-52EA-403C-9B28-DBC71C4A2A79}" type="pres">
      <dgm:prSet presAssocID="{68F31040-CE51-45EC-85E6-075FF563E032}" presName="hierRoot1" presStyleCnt="0"/>
      <dgm:spPr/>
    </dgm:pt>
    <dgm:pt modelId="{7363E6C1-85D6-4A6C-BAA5-162D6F71074C}" type="pres">
      <dgm:prSet presAssocID="{68F31040-CE51-45EC-85E6-075FF563E032}" presName="composite" presStyleCnt="0"/>
      <dgm:spPr/>
    </dgm:pt>
    <dgm:pt modelId="{EB39B273-4149-4905-AF2D-0B77710CE839}" type="pres">
      <dgm:prSet presAssocID="{68F31040-CE51-45EC-85E6-075FF563E032}" presName="background" presStyleLbl="node0" presStyleIdx="0" presStyleCnt="3"/>
      <dgm:spPr/>
    </dgm:pt>
    <dgm:pt modelId="{54CE2FE8-A865-4CA2-9A94-C7CD52DE1D56}" type="pres">
      <dgm:prSet presAssocID="{68F31040-CE51-45EC-85E6-075FF563E032}" presName="text" presStyleLbl="fgAcc0" presStyleIdx="0" presStyleCnt="3">
        <dgm:presLayoutVars>
          <dgm:chPref val="3"/>
        </dgm:presLayoutVars>
      </dgm:prSet>
      <dgm:spPr/>
    </dgm:pt>
    <dgm:pt modelId="{778D81A0-C625-426F-B7E8-6D81E13A643A}" type="pres">
      <dgm:prSet presAssocID="{68F31040-CE51-45EC-85E6-075FF563E032}" presName="hierChild2" presStyleCnt="0"/>
      <dgm:spPr/>
    </dgm:pt>
    <dgm:pt modelId="{BF8D2F39-1E55-4344-9FA5-3E926483EE32}" type="pres">
      <dgm:prSet presAssocID="{3EFD5200-D342-42E1-B995-B3199EF2A936}" presName="hierRoot1" presStyleCnt="0"/>
      <dgm:spPr/>
    </dgm:pt>
    <dgm:pt modelId="{A4F15783-C2DF-451B-BED6-647CCF9DA565}" type="pres">
      <dgm:prSet presAssocID="{3EFD5200-D342-42E1-B995-B3199EF2A936}" presName="composite" presStyleCnt="0"/>
      <dgm:spPr/>
    </dgm:pt>
    <dgm:pt modelId="{0AF83E53-76BE-407F-87CD-C868EB8FC7F7}" type="pres">
      <dgm:prSet presAssocID="{3EFD5200-D342-42E1-B995-B3199EF2A936}" presName="background" presStyleLbl="node0" presStyleIdx="1" presStyleCnt="3"/>
      <dgm:spPr/>
    </dgm:pt>
    <dgm:pt modelId="{3779645D-0707-4D83-B379-0A9FAD0880DB}" type="pres">
      <dgm:prSet presAssocID="{3EFD5200-D342-42E1-B995-B3199EF2A936}" presName="text" presStyleLbl="fgAcc0" presStyleIdx="1" presStyleCnt="3">
        <dgm:presLayoutVars>
          <dgm:chPref val="3"/>
        </dgm:presLayoutVars>
      </dgm:prSet>
      <dgm:spPr/>
    </dgm:pt>
    <dgm:pt modelId="{A310A804-331C-4AE4-9A14-7CDB2C6FB519}" type="pres">
      <dgm:prSet presAssocID="{3EFD5200-D342-42E1-B995-B3199EF2A936}" presName="hierChild2" presStyleCnt="0"/>
      <dgm:spPr/>
    </dgm:pt>
    <dgm:pt modelId="{869CDD2A-C165-4E86-93CD-170923EB7F10}" type="pres">
      <dgm:prSet presAssocID="{A5ACCFE1-1DD9-4F51-B1F9-8A8F5705AB0E}" presName="hierRoot1" presStyleCnt="0"/>
      <dgm:spPr/>
    </dgm:pt>
    <dgm:pt modelId="{AF98A771-622B-4B6F-887C-32E62A1C820C}" type="pres">
      <dgm:prSet presAssocID="{A5ACCFE1-1DD9-4F51-B1F9-8A8F5705AB0E}" presName="composite" presStyleCnt="0"/>
      <dgm:spPr/>
    </dgm:pt>
    <dgm:pt modelId="{9CE33614-49FE-4D9D-84C2-E2879DE1BE1B}" type="pres">
      <dgm:prSet presAssocID="{A5ACCFE1-1DD9-4F51-B1F9-8A8F5705AB0E}" presName="background" presStyleLbl="node0" presStyleIdx="2" presStyleCnt="3"/>
      <dgm:spPr/>
    </dgm:pt>
    <dgm:pt modelId="{EE85B859-40E8-4B1A-9C72-1131B2430D89}" type="pres">
      <dgm:prSet presAssocID="{A5ACCFE1-1DD9-4F51-B1F9-8A8F5705AB0E}" presName="text" presStyleLbl="fgAcc0" presStyleIdx="2" presStyleCnt="3">
        <dgm:presLayoutVars>
          <dgm:chPref val="3"/>
        </dgm:presLayoutVars>
      </dgm:prSet>
      <dgm:spPr/>
    </dgm:pt>
    <dgm:pt modelId="{4DD4BDCB-4E2D-4296-8D49-98B77B3EB375}" type="pres">
      <dgm:prSet presAssocID="{A5ACCFE1-1DD9-4F51-B1F9-8A8F5705AB0E}" presName="hierChild2" presStyleCnt="0"/>
      <dgm:spPr/>
    </dgm:pt>
  </dgm:ptLst>
  <dgm:cxnLst>
    <dgm:cxn modelId="{C9D46021-85A5-480F-870B-00A391E9DF68}" type="presOf" srcId="{A5ACCFE1-1DD9-4F51-B1F9-8A8F5705AB0E}" destId="{EE85B859-40E8-4B1A-9C72-1131B2430D89}" srcOrd="0" destOrd="0" presId="urn:microsoft.com/office/officeart/2005/8/layout/hierarchy1"/>
    <dgm:cxn modelId="{53775522-489E-4FBD-B605-8FE7E7851497}" type="presOf" srcId="{68F31040-CE51-45EC-85E6-075FF563E032}" destId="{54CE2FE8-A865-4CA2-9A94-C7CD52DE1D56}" srcOrd="0" destOrd="0" presId="urn:microsoft.com/office/officeart/2005/8/layout/hierarchy1"/>
    <dgm:cxn modelId="{0E84F929-2C2D-4C3F-814A-0471187EE06B}" type="presOf" srcId="{84F1D0E7-2F27-48E1-9334-D28E205A4CED}" destId="{B3F91771-22CD-4197-B7AD-48296382433C}" srcOrd="0" destOrd="0" presId="urn:microsoft.com/office/officeart/2005/8/layout/hierarchy1"/>
    <dgm:cxn modelId="{4405C43E-1F84-410A-9CA9-7A850F8FE53C}" srcId="{84F1D0E7-2F27-48E1-9334-D28E205A4CED}" destId="{68F31040-CE51-45EC-85E6-075FF563E032}" srcOrd="0" destOrd="0" parTransId="{11774614-2DFF-4557-B904-9DEA087218E9}" sibTransId="{247886EE-7187-4DD6-9068-1F526FFBDDE5}"/>
    <dgm:cxn modelId="{3195AE98-B8E8-4D43-84E5-BB8187922E5A}" srcId="{84F1D0E7-2F27-48E1-9334-D28E205A4CED}" destId="{A5ACCFE1-1DD9-4F51-B1F9-8A8F5705AB0E}" srcOrd="2" destOrd="0" parTransId="{3E1047F5-643E-423C-8995-1E3D518FAA9F}" sibTransId="{78C4ABA8-5266-4657-BDFE-B39E2DF5C1CE}"/>
    <dgm:cxn modelId="{90096EEA-9719-49E4-BDC7-0DB99FC9D4F0}" type="presOf" srcId="{3EFD5200-D342-42E1-B995-B3199EF2A936}" destId="{3779645D-0707-4D83-B379-0A9FAD0880DB}" srcOrd="0" destOrd="0" presId="urn:microsoft.com/office/officeart/2005/8/layout/hierarchy1"/>
    <dgm:cxn modelId="{E606BEF1-0978-47BD-B4F0-FE47EE23A0B1}" srcId="{84F1D0E7-2F27-48E1-9334-D28E205A4CED}" destId="{3EFD5200-D342-42E1-B995-B3199EF2A936}" srcOrd="1" destOrd="0" parTransId="{A6597FC4-2606-4A06-BACB-B5A8C04E3EA6}" sibTransId="{18DAEB8D-8121-4193-9BF6-63BC7E8037AB}"/>
    <dgm:cxn modelId="{2CD49BE3-DCA2-47A0-A46E-B11AAF62EFF2}" type="presParOf" srcId="{B3F91771-22CD-4197-B7AD-48296382433C}" destId="{5639BEAF-52EA-403C-9B28-DBC71C4A2A79}" srcOrd="0" destOrd="0" presId="urn:microsoft.com/office/officeart/2005/8/layout/hierarchy1"/>
    <dgm:cxn modelId="{67A6676B-5E7C-4A0C-8D24-155E7062A0D3}" type="presParOf" srcId="{5639BEAF-52EA-403C-9B28-DBC71C4A2A79}" destId="{7363E6C1-85D6-4A6C-BAA5-162D6F71074C}" srcOrd="0" destOrd="0" presId="urn:microsoft.com/office/officeart/2005/8/layout/hierarchy1"/>
    <dgm:cxn modelId="{FEA34325-16D8-4471-9D95-7109582188F3}" type="presParOf" srcId="{7363E6C1-85D6-4A6C-BAA5-162D6F71074C}" destId="{EB39B273-4149-4905-AF2D-0B77710CE839}" srcOrd="0" destOrd="0" presId="urn:microsoft.com/office/officeart/2005/8/layout/hierarchy1"/>
    <dgm:cxn modelId="{3F2370BF-F0F8-4897-B8B5-DEF8D67B41E6}" type="presParOf" srcId="{7363E6C1-85D6-4A6C-BAA5-162D6F71074C}" destId="{54CE2FE8-A865-4CA2-9A94-C7CD52DE1D56}" srcOrd="1" destOrd="0" presId="urn:microsoft.com/office/officeart/2005/8/layout/hierarchy1"/>
    <dgm:cxn modelId="{52058D33-14AA-4FF7-98E8-8D413809B216}" type="presParOf" srcId="{5639BEAF-52EA-403C-9B28-DBC71C4A2A79}" destId="{778D81A0-C625-426F-B7E8-6D81E13A643A}" srcOrd="1" destOrd="0" presId="urn:microsoft.com/office/officeart/2005/8/layout/hierarchy1"/>
    <dgm:cxn modelId="{84629579-7652-49A5-846F-41C9D3B4D016}" type="presParOf" srcId="{B3F91771-22CD-4197-B7AD-48296382433C}" destId="{BF8D2F39-1E55-4344-9FA5-3E926483EE32}" srcOrd="1" destOrd="0" presId="urn:microsoft.com/office/officeart/2005/8/layout/hierarchy1"/>
    <dgm:cxn modelId="{62582BAF-ECA6-439F-93D4-57378206EB84}" type="presParOf" srcId="{BF8D2F39-1E55-4344-9FA5-3E926483EE32}" destId="{A4F15783-C2DF-451B-BED6-647CCF9DA565}" srcOrd="0" destOrd="0" presId="urn:microsoft.com/office/officeart/2005/8/layout/hierarchy1"/>
    <dgm:cxn modelId="{475A815D-5C50-4236-8610-34570EE9B89C}" type="presParOf" srcId="{A4F15783-C2DF-451B-BED6-647CCF9DA565}" destId="{0AF83E53-76BE-407F-87CD-C868EB8FC7F7}" srcOrd="0" destOrd="0" presId="urn:microsoft.com/office/officeart/2005/8/layout/hierarchy1"/>
    <dgm:cxn modelId="{EA260718-0143-4EB7-BC41-1C883327DE0F}" type="presParOf" srcId="{A4F15783-C2DF-451B-BED6-647CCF9DA565}" destId="{3779645D-0707-4D83-B379-0A9FAD0880DB}" srcOrd="1" destOrd="0" presId="urn:microsoft.com/office/officeart/2005/8/layout/hierarchy1"/>
    <dgm:cxn modelId="{BB830854-2909-4FFA-B1D3-431058F66750}" type="presParOf" srcId="{BF8D2F39-1E55-4344-9FA5-3E926483EE32}" destId="{A310A804-331C-4AE4-9A14-7CDB2C6FB519}" srcOrd="1" destOrd="0" presId="urn:microsoft.com/office/officeart/2005/8/layout/hierarchy1"/>
    <dgm:cxn modelId="{1465A924-3BB9-495C-AEA1-D97BDFC09A8D}" type="presParOf" srcId="{B3F91771-22CD-4197-B7AD-48296382433C}" destId="{869CDD2A-C165-4E86-93CD-170923EB7F10}" srcOrd="2" destOrd="0" presId="urn:microsoft.com/office/officeart/2005/8/layout/hierarchy1"/>
    <dgm:cxn modelId="{AD7E64A4-8ACB-42A2-B283-4CCC0D8DA7C4}" type="presParOf" srcId="{869CDD2A-C165-4E86-93CD-170923EB7F10}" destId="{AF98A771-622B-4B6F-887C-32E62A1C820C}" srcOrd="0" destOrd="0" presId="urn:microsoft.com/office/officeart/2005/8/layout/hierarchy1"/>
    <dgm:cxn modelId="{E886F01D-0CEA-403F-9373-8C9A65A36ABF}" type="presParOf" srcId="{AF98A771-622B-4B6F-887C-32E62A1C820C}" destId="{9CE33614-49FE-4D9D-84C2-E2879DE1BE1B}" srcOrd="0" destOrd="0" presId="urn:microsoft.com/office/officeart/2005/8/layout/hierarchy1"/>
    <dgm:cxn modelId="{2B0ED114-1450-4171-9519-6DD2375462AC}" type="presParOf" srcId="{AF98A771-622B-4B6F-887C-32E62A1C820C}" destId="{EE85B859-40E8-4B1A-9C72-1131B2430D89}" srcOrd="1" destOrd="0" presId="urn:microsoft.com/office/officeart/2005/8/layout/hierarchy1"/>
    <dgm:cxn modelId="{4808D2E7-63A2-4EA7-9C29-7402DC4D10F3}" type="presParOf" srcId="{869CDD2A-C165-4E86-93CD-170923EB7F10}" destId="{4DD4BDCB-4E2D-4296-8D49-98B77B3EB37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B0BBC1-2F60-49E5-A011-9473B312E5B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15BC9D1-19B8-4525-B99B-DFA16272AE8F}">
      <dgm:prSet/>
      <dgm:spPr/>
      <dgm:t>
        <a:bodyPr/>
        <a:lstStyle/>
        <a:p>
          <a:r>
            <a:rPr lang="tr-TR" dirty="0"/>
            <a:t>Uzak </a:t>
          </a:r>
          <a:r>
            <a:rPr lang="tr-TR" dirty="0" err="1"/>
            <a:t>hematojen</a:t>
          </a:r>
          <a:r>
            <a:rPr lang="tr-TR" dirty="0"/>
            <a:t> metastazlar dışında </a:t>
          </a:r>
          <a:r>
            <a:rPr lang="tr-TR" dirty="0" err="1"/>
            <a:t>retroperitoneal</a:t>
          </a:r>
          <a:r>
            <a:rPr lang="tr-TR" dirty="0"/>
            <a:t> nodal tutulumun varlığı en önemli olumsuz prognostik faktör.</a:t>
          </a:r>
          <a:endParaRPr lang="en-US" dirty="0"/>
        </a:p>
      </dgm:t>
    </dgm:pt>
    <dgm:pt modelId="{625A0D71-4231-4950-94FE-B192860CCE53}" type="parTrans" cxnId="{3596394A-386F-428E-A2DC-6AB6255F0567}">
      <dgm:prSet/>
      <dgm:spPr/>
      <dgm:t>
        <a:bodyPr/>
        <a:lstStyle/>
        <a:p>
          <a:endParaRPr lang="en-US"/>
        </a:p>
      </dgm:t>
    </dgm:pt>
    <dgm:pt modelId="{1EAAE69F-AB1F-4AF3-A088-C0607B1FD197}" type="sibTrans" cxnId="{3596394A-386F-428E-A2DC-6AB6255F0567}">
      <dgm:prSet/>
      <dgm:spPr/>
      <dgm:t>
        <a:bodyPr/>
        <a:lstStyle/>
        <a:p>
          <a:endParaRPr lang="en-US"/>
        </a:p>
      </dgm:t>
    </dgm:pt>
    <dgm:pt modelId="{C95AF4F9-F09C-4406-B608-ABF5E2B47034}">
      <dgm:prSet/>
      <dgm:spPr/>
      <dgm:t>
        <a:bodyPr/>
        <a:lstStyle/>
        <a:p>
          <a:pPr rtl="0"/>
          <a:r>
            <a:rPr lang="tr-TR" dirty="0" err="1"/>
            <a:t>Definitif</a:t>
          </a:r>
          <a:r>
            <a:rPr lang="tr-TR" dirty="0"/>
            <a:t> radyoterapi uygulanan üç GOG prospektif klinik çalışmasına katılan 642 hastada</a:t>
          </a:r>
          <a:r>
            <a:rPr lang="tr-TR" dirty="0">
              <a:latin typeface="Trebuchet MS" panose="020B0603020202020204"/>
            </a:rPr>
            <a:t>,</a:t>
          </a:r>
          <a:r>
            <a:rPr lang="tr-TR" dirty="0"/>
            <a:t> pozitif </a:t>
          </a:r>
          <a:r>
            <a:rPr lang="tr-TR" dirty="0" err="1"/>
            <a:t>paraaortik</a:t>
          </a:r>
          <a:r>
            <a:rPr lang="tr-TR" dirty="0">
              <a:latin typeface="Trebuchet MS" panose="020B0603020202020204"/>
            </a:rPr>
            <a:t> lenf nodu</a:t>
          </a:r>
          <a:r>
            <a:rPr lang="tr-TR" dirty="0"/>
            <a:t> varlığının, diğer tüm risk faktörlerini bastırarak, relaps ve sağkalım için tek ve en önemli bağımsız faktör olduğu gösterilmiştir.</a:t>
          </a:r>
          <a:endParaRPr lang="en-US" dirty="0"/>
        </a:p>
      </dgm:t>
    </dgm:pt>
    <dgm:pt modelId="{51D946E7-50FE-4FF0-8DF7-A410315F00BC}" type="parTrans" cxnId="{E6A731AA-1C6D-4101-800B-B5EDB22414D5}">
      <dgm:prSet/>
      <dgm:spPr/>
      <dgm:t>
        <a:bodyPr/>
        <a:lstStyle/>
        <a:p>
          <a:endParaRPr lang="en-US"/>
        </a:p>
      </dgm:t>
    </dgm:pt>
    <dgm:pt modelId="{D924100A-9806-4266-91BA-5EAE440825B6}" type="sibTrans" cxnId="{E6A731AA-1C6D-4101-800B-B5EDB22414D5}">
      <dgm:prSet/>
      <dgm:spPr/>
      <dgm:t>
        <a:bodyPr/>
        <a:lstStyle/>
        <a:p>
          <a:endParaRPr lang="en-US"/>
        </a:p>
      </dgm:t>
    </dgm:pt>
    <dgm:pt modelId="{E7B575BD-C3A9-4614-BD92-35DB8F8D437B}" type="pres">
      <dgm:prSet presAssocID="{30B0BBC1-2F60-49E5-A011-9473B312E5BB}" presName="diagram" presStyleCnt="0">
        <dgm:presLayoutVars>
          <dgm:dir/>
          <dgm:resizeHandles val="exact"/>
        </dgm:presLayoutVars>
      </dgm:prSet>
      <dgm:spPr/>
    </dgm:pt>
    <dgm:pt modelId="{DBE4978F-79BF-4BBA-A471-2429F1B84737}" type="pres">
      <dgm:prSet presAssocID="{F15BC9D1-19B8-4525-B99B-DFA16272AE8F}" presName="node" presStyleLbl="node1" presStyleIdx="0" presStyleCnt="2">
        <dgm:presLayoutVars>
          <dgm:bulletEnabled val="1"/>
        </dgm:presLayoutVars>
      </dgm:prSet>
      <dgm:spPr/>
    </dgm:pt>
    <dgm:pt modelId="{D3D5CF6A-7166-4A2C-A239-FB3C59B6611C}" type="pres">
      <dgm:prSet presAssocID="{1EAAE69F-AB1F-4AF3-A088-C0607B1FD197}" presName="sibTrans" presStyleCnt="0"/>
      <dgm:spPr/>
    </dgm:pt>
    <dgm:pt modelId="{1B2EF6C5-ADF1-41D1-B7DB-A0EECB44FCAD}" type="pres">
      <dgm:prSet presAssocID="{C95AF4F9-F09C-4406-B608-ABF5E2B47034}" presName="node" presStyleLbl="node1" presStyleIdx="1" presStyleCnt="2">
        <dgm:presLayoutVars>
          <dgm:bulletEnabled val="1"/>
        </dgm:presLayoutVars>
      </dgm:prSet>
      <dgm:spPr/>
    </dgm:pt>
  </dgm:ptLst>
  <dgm:cxnLst>
    <dgm:cxn modelId="{BC929831-6A09-45C9-9F86-1744316A8914}" type="presOf" srcId="{F15BC9D1-19B8-4525-B99B-DFA16272AE8F}" destId="{DBE4978F-79BF-4BBA-A471-2429F1B84737}" srcOrd="0" destOrd="0" presId="urn:microsoft.com/office/officeart/2005/8/layout/default"/>
    <dgm:cxn modelId="{20FDF363-9076-4D4A-988A-B285962D3360}" type="presOf" srcId="{30B0BBC1-2F60-49E5-A011-9473B312E5BB}" destId="{E7B575BD-C3A9-4614-BD92-35DB8F8D437B}" srcOrd="0" destOrd="0" presId="urn:microsoft.com/office/officeart/2005/8/layout/default"/>
    <dgm:cxn modelId="{3596394A-386F-428E-A2DC-6AB6255F0567}" srcId="{30B0BBC1-2F60-49E5-A011-9473B312E5BB}" destId="{F15BC9D1-19B8-4525-B99B-DFA16272AE8F}" srcOrd="0" destOrd="0" parTransId="{625A0D71-4231-4950-94FE-B192860CCE53}" sibTransId="{1EAAE69F-AB1F-4AF3-A088-C0607B1FD197}"/>
    <dgm:cxn modelId="{842F2B78-C88F-41B4-ACC1-9BA61AB25A97}" type="presOf" srcId="{C95AF4F9-F09C-4406-B608-ABF5E2B47034}" destId="{1B2EF6C5-ADF1-41D1-B7DB-A0EECB44FCAD}" srcOrd="0" destOrd="0" presId="urn:microsoft.com/office/officeart/2005/8/layout/default"/>
    <dgm:cxn modelId="{E6A731AA-1C6D-4101-800B-B5EDB22414D5}" srcId="{30B0BBC1-2F60-49E5-A011-9473B312E5BB}" destId="{C95AF4F9-F09C-4406-B608-ABF5E2B47034}" srcOrd="1" destOrd="0" parTransId="{51D946E7-50FE-4FF0-8DF7-A410315F00BC}" sibTransId="{D924100A-9806-4266-91BA-5EAE440825B6}"/>
    <dgm:cxn modelId="{332984AA-0E07-4660-A46D-475D50B32C64}" type="presParOf" srcId="{E7B575BD-C3A9-4614-BD92-35DB8F8D437B}" destId="{DBE4978F-79BF-4BBA-A471-2429F1B84737}" srcOrd="0" destOrd="0" presId="urn:microsoft.com/office/officeart/2005/8/layout/default"/>
    <dgm:cxn modelId="{ADFFAB5D-7117-4323-AE3F-4CE7516962F5}" type="presParOf" srcId="{E7B575BD-C3A9-4614-BD92-35DB8F8D437B}" destId="{D3D5CF6A-7166-4A2C-A239-FB3C59B6611C}" srcOrd="1" destOrd="0" presId="urn:microsoft.com/office/officeart/2005/8/layout/default"/>
    <dgm:cxn modelId="{FAF20A28-0EDD-49E8-9429-978337C199FB}" type="presParOf" srcId="{E7B575BD-C3A9-4614-BD92-35DB8F8D437B}" destId="{1B2EF6C5-ADF1-41D1-B7DB-A0EECB44FCA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DE526-3995-4A02-A25A-7307855C48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3E3B798-178E-42B5-873E-7FF99635A203}">
      <dgm:prSet/>
      <dgm:spPr/>
      <dgm:t>
        <a:bodyPr/>
        <a:lstStyle/>
        <a:p>
          <a:r>
            <a:rPr lang="tr-TR"/>
            <a:t>GOG, ekstra servikal yayılımı olmayan evre IB serviks kanserli 277 hastada radikal histerektomiyi takiben tek başına gözleme karşı postoperatif RT denemesi (GOG 92) yürütmüştür.</a:t>
          </a:r>
          <a:endParaRPr lang="en-US"/>
        </a:p>
      </dgm:t>
    </dgm:pt>
    <dgm:pt modelId="{E8FCD417-4A8B-415C-852D-043BA418EB6F}" type="parTrans" cxnId="{90BB5727-5589-4462-A0AB-B416D7B84EDA}">
      <dgm:prSet/>
      <dgm:spPr/>
      <dgm:t>
        <a:bodyPr/>
        <a:lstStyle/>
        <a:p>
          <a:endParaRPr lang="en-US"/>
        </a:p>
      </dgm:t>
    </dgm:pt>
    <dgm:pt modelId="{451EE055-BCA0-4C9C-BAED-197E787B253D}" type="sibTrans" cxnId="{90BB5727-5589-4462-A0AB-B416D7B84EDA}">
      <dgm:prSet/>
      <dgm:spPr/>
      <dgm:t>
        <a:bodyPr/>
        <a:lstStyle/>
        <a:p>
          <a:endParaRPr lang="en-US"/>
        </a:p>
      </dgm:t>
    </dgm:pt>
    <dgm:pt modelId="{C4FA6004-F5EA-423C-B68E-49836477BB29}">
      <dgm:prSet/>
      <dgm:spPr/>
      <dgm:t>
        <a:bodyPr/>
        <a:lstStyle/>
        <a:p>
          <a:r>
            <a:rPr lang="tr-TR"/>
            <a:t>Uygun hastalar, intermediate risk grubu adı altında; tümör boyutu, LVI tutulumu ve servikal stromal invazyon derinliğinin değişen kombinasyonlarına bağlı 3 yıllık relaps riski %30 olan hastalardı. </a:t>
          </a:r>
          <a:endParaRPr lang="en-US"/>
        </a:p>
      </dgm:t>
    </dgm:pt>
    <dgm:pt modelId="{AEB8E42C-B222-4A1F-AD09-37543CC3FCED}" type="parTrans" cxnId="{F4DE046C-5314-49AA-BE13-20FEA54F732C}">
      <dgm:prSet/>
      <dgm:spPr/>
      <dgm:t>
        <a:bodyPr/>
        <a:lstStyle/>
        <a:p>
          <a:endParaRPr lang="en-US"/>
        </a:p>
      </dgm:t>
    </dgm:pt>
    <dgm:pt modelId="{68207B65-7DF0-4169-BCCE-E6D7B8E6B230}" type="sibTrans" cxnId="{F4DE046C-5314-49AA-BE13-20FEA54F732C}">
      <dgm:prSet/>
      <dgm:spPr/>
      <dgm:t>
        <a:bodyPr/>
        <a:lstStyle/>
        <a:p>
          <a:endParaRPr lang="en-US"/>
        </a:p>
      </dgm:t>
    </dgm:pt>
    <dgm:pt modelId="{D0A7F88C-ECC4-4A10-8158-5B546FB657E6}">
      <dgm:prSet/>
      <dgm:spPr/>
      <dgm:t>
        <a:bodyPr/>
        <a:lstStyle/>
        <a:p>
          <a:r>
            <a:rPr lang="tr-TR"/>
            <a:t>Postoperatif RT'ye (eş zamanlı kemoterapi uygulanmayan) randomize edilen hastalar, vajinal brakiterapi takviyesi olmadan 50.4 Gy tüm pelvis RT'sini aldı. </a:t>
          </a:r>
          <a:endParaRPr lang="en-US"/>
        </a:p>
      </dgm:t>
    </dgm:pt>
    <dgm:pt modelId="{98C5A113-C7CE-4D94-981E-69152FE1CB26}" type="parTrans" cxnId="{A90B29F8-17E1-404B-A9A6-CAC838006745}">
      <dgm:prSet/>
      <dgm:spPr/>
      <dgm:t>
        <a:bodyPr/>
        <a:lstStyle/>
        <a:p>
          <a:endParaRPr lang="en-US"/>
        </a:p>
      </dgm:t>
    </dgm:pt>
    <dgm:pt modelId="{87D76401-15E7-4B03-90D1-98AFAC9D5FD4}" type="sibTrans" cxnId="{A90B29F8-17E1-404B-A9A6-CAC838006745}">
      <dgm:prSet/>
      <dgm:spPr/>
      <dgm:t>
        <a:bodyPr/>
        <a:lstStyle/>
        <a:p>
          <a:endParaRPr lang="en-US"/>
        </a:p>
      </dgm:t>
    </dgm:pt>
    <dgm:pt modelId="{A618A078-6194-4737-B201-9C2DAC015FE6}">
      <dgm:prSet/>
      <dgm:spPr/>
      <dgm:t>
        <a:bodyPr/>
        <a:lstStyle/>
        <a:p>
          <a:r>
            <a:rPr lang="tr-TR"/>
            <a:t>RT alan kolda 2 yılda RFS'de istatistiksel olarak anlamlı bir iyileşme oldu (%88'e karşı %79). </a:t>
          </a:r>
          <a:endParaRPr lang="en-US"/>
        </a:p>
      </dgm:t>
    </dgm:pt>
    <dgm:pt modelId="{F195FE47-C656-4A46-83C7-C762BEBB829B}" type="parTrans" cxnId="{343EB12C-8B5A-4710-8648-B93F917E41B0}">
      <dgm:prSet/>
      <dgm:spPr/>
      <dgm:t>
        <a:bodyPr/>
        <a:lstStyle/>
        <a:p>
          <a:endParaRPr lang="en-US"/>
        </a:p>
      </dgm:t>
    </dgm:pt>
    <dgm:pt modelId="{FE10C562-17C9-4BC6-AC80-97C4424CF168}" type="sibTrans" cxnId="{343EB12C-8B5A-4710-8648-B93F917E41B0}">
      <dgm:prSet/>
      <dgm:spPr/>
      <dgm:t>
        <a:bodyPr/>
        <a:lstStyle/>
        <a:p>
          <a:endParaRPr lang="en-US"/>
        </a:p>
      </dgm:t>
    </dgm:pt>
    <dgm:pt modelId="{52B36508-7F0A-492E-9153-E1E64CBBD940}">
      <dgm:prSet/>
      <dgm:spPr/>
      <dgm:t>
        <a:bodyPr/>
        <a:lstStyle/>
        <a:p>
          <a:r>
            <a:rPr lang="tr-TR"/>
            <a:t>RT kohortunda (%6) sadece cerrahi kohorta (%2.1) kıyasla daha yüksek şiddetli toksisite insidansı vardı. </a:t>
          </a:r>
          <a:endParaRPr lang="en-US"/>
        </a:p>
      </dgm:t>
    </dgm:pt>
    <dgm:pt modelId="{16AEEFEA-A5DC-4667-A22B-5C8FF37A950A}" type="parTrans" cxnId="{758FA21E-5F4C-4F89-8F06-38F94EA19A81}">
      <dgm:prSet/>
      <dgm:spPr/>
      <dgm:t>
        <a:bodyPr/>
        <a:lstStyle/>
        <a:p>
          <a:endParaRPr lang="en-US"/>
        </a:p>
      </dgm:t>
    </dgm:pt>
    <dgm:pt modelId="{5595F734-77D8-44A3-9456-07CAA13417AB}" type="sibTrans" cxnId="{758FA21E-5F4C-4F89-8F06-38F94EA19A81}">
      <dgm:prSet/>
      <dgm:spPr/>
      <dgm:t>
        <a:bodyPr/>
        <a:lstStyle/>
        <a:p>
          <a:endParaRPr lang="en-US"/>
        </a:p>
      </dgm:t>
    </dgm:pt>
    <dgm:pt modelId="{8D405FDC-6138-41AA-B92E-4F64C4BE09C9}">
      <dgm:prSet/>
      <dgm:spPr/>
      <dgm:t>
        <a:bodyPr/>
        <a:lstStyle/>
        <a:p>
          <a:r>
            <a:rPr lang="tr-TR"/>
            <a:t>Nüks riskinin önemli ölçüde azaldığı ve PFS süresini uzattığı doğrulandı. </a:t>
          </a:r>
          <a:endParaRPr lang="en-US"/>
        </a:p>
      </dgm:t>
    </dgm:pt>
    <dgm:pt modelId="{2521DDFD-E256-44D1-B2FE-0EDEE3299F62}" type="parTrans" cxnId="{35140F78-2717-4F03-8C15-1FA4CB7F0A88}">
      <dgm:prSet/>
      <dgm:spPr/>
      <dgm:t>
        <a:bodyPr/>
        <a:lstStyle/>
        <a:p>
          <a:endParaRPr lang="en-US"/>
        </a:p>
      </dgm:t>
    </dgm:pt>
    <dgm:pt modelId="{EC111F4F-2613-44E7-8E5E-E7AD2FEEC174}" type="sibTrans" cxnId="{35140F78-2717-4F03-8C15-1FA4CB7F0A88}">
      <dgm:prSet/>
      <dgm:spPr/>
      <dgm:t>
        <a:bodyPr/>
        <a:lstStyle/>
        <a:p>
          <a:endParaRPr lang="en-US"/>
        </a:p>
      </dgm:t>
    </dgm:pt>
    <dgm:pt modelId="{68C15B6C-5AF6-4747-8EFE-B4385F71B0D5}">
      <dgm:prSet/>
      <dgm:spPr/>
      <dgm:t>
        <a:bodyPr/>
        <a:lstStyle/>
        <a:p>
          <a:r>
            <a:rPr lang="tr-TR"/>
            <a:t>OS yönünde istatistiksel anlamlılığa ulaşılamadı (p = 0.074). </a:t>
          </a:r>
          <a:endParaRPr lang="en-US"/>
        </a:p>
      </dgm:t>
    </dgm:pt>
    <dgm:pt modelId="{A169C1AD-C67B-421B-89EA-618FF52BB607}" type="parTrans" cxnId="{733CF7B1-82DB-42E4-8121-F30232FCEC23}">
      <dgm:prSet/>
      <dgm:spPr/>
      <dgm:t>
        <a:bodyPr/>
        <a:lstStyle/>
        <a:p>
          <a:endParaRPr lang="en-US"/>
        </a:p>
      </dgm:t>
    </dgm:pt>
    <dgm:pt modelId="{53A7E058-02C1-44FA-840E-439C40E5E24F}" type="sibTrans" cxnId="{733CF7B1-82DB-42E4-8121-F30232FCEC23}">
      <dgm:prSet/>
      <dgm:spPr/>
      <dgm:t>
        <a:bodyPr/>
        <a:lstStyle/>
        <a:p>
          <a:endParaRPr lang="en-US"/>
        </a:p>
      </dgm:t>
    </dgm:pt>
    <dgm:pt modelId="{92CCDA32-0AD9-4FBA-8620-6380A93B339D}" type="pres">
      <dgm:prSet presAssocID="{02EDE526-3995-4A02-A25A-7307855C4829}" presName="linear" presStyleCnt="0">
        <dgm:presLayoutVars>
          <dgm:animLvl val="lvl"/>
          <dgm:resizeHandles val="exact"/>
        </dgm:presLayoutVars>
      </dgm:prSet>
      <dgm:spPr/>
    </dgm:pt>
    <dgm:pt modelId="{D443DAEC-41DB-401A-BD13-C18F753386F0}" type="pres">
      <dgm:prSet presAssocID="{D3E3B798-178E-42B5-873E-7FF99635A203}" presName="parentText" presStyleLbl="node1" presStyleIdx="0" presStyleCnt="7">
        <dgm:presLayoutVars>
          <dgm:chMax val="0"/>
          <dgm:bulletEnabled val="1"/>
        </dgm:presLayoutVars>
      </dgm:prSet>
      <dgm:spPr/>
    </dgm:pt>
    <dgm:pt modelId="{F063587C-F7E2-4923-85C1-10D1429CDC7A}" type="pres">
      <dgm:prSet presAssocID="{451EE055-BCA0-4C9C-BAED-197E787B253D}" presName="spacer" presStyleCnt="0"/>
      <dgm:spPr/>
    </dgm:pt>
    <dgm:pt modelId="{B0AC6AF7-B2AF-48F9-9BA4-095BEB3CE7E5}" type="pres">
      <dgm:prSet presAssocID="{C4FA6004-F5EA-423C-B68E-49836477BB29}" presName="parentText" presStyleLbl="node1" presStyleIdx="1" presStyleCnt="7">
        <dgm:presLayoutVars>
          <dgm:chMax val="0"/>
          <dgm:bulletEnabled val="1"/>
        </dgm:presLayoutVars>
      </dgm:prSet>
      <dgm:spPr/>
    </dgm:pt>
    <dgm:pt modelId="{72F391D2-357D-46B9-A758-AE26EBF86099}" type="pres">
      <dgm:prSet presAssocID="{68207B65-7DF0-4169-BCCE-E6D7B8E6B230}" presName="spacer" presStyleCnt="0"/>
      <dgm:spPr/>
    </dgm:pt>
    <dgm:pt modelId="{0B0C166E-3D77-4F27-A915-C2355358885A}" type="pres">
      <dgm:prSet presAssocID="{D0A7F88C-ECC4-4A10-8158-5B546FB657E6}" presName="parentText" presStyleLbl="node1" presStyleIdx="2" presStyleCnt="7">
        <dgm:presLayoutVars>
          <dgm:chMax val="0"/>
          <dgm:bulletEnabled val="1"/>
        </dgm:presLayoutVars>
      </dgm:prSet>
      <dgm:spPr/>
    </dgm:pt>
    <dgm:pt modelId="{DE3F92D8-7B51-4456-9419-884CAD4D012A}" type="pres">
      <dgm:prSet presAssocID="{87D76401-15E7-4B03-90D1-98AFAC9D5FD4}" presName="spacer" presStyleCnt="0"/>
      <dgm:spPr/>
    </dgm:pt>
    <dgm:pt modelId="{148E95AF-ED0C-4A9B-B70D-8B36FFAA4A64}" type="pres">
      <dgm:prSet presAssocID="{A618A078-6194-4737-B201-9C2DAC015FE6}" presName="parentText" presStyleLbl="node1" presStyleIdx="3" presStyleCnt="7">
        <dgm:presLayoutVars>
          <dgm:chMax val="0"/>
          <dgm:bulletEnabled val="1"/>
        </dgm:presLayoutVars>
      </dgm:prSet>
      <dgm:spPr/>
    </dgm:pt>
    <dgm:pt modelId="{BD173BF8-947B-4B07-857C-AF57CCA17937}" type="pres">
      <dgm:prSet presAssocID="{FE10C562-17C9-4BC6-AC80-97C4424CF168}" presName="spacer" presStyleCnt="0"/>
      <dgm:spPr/>
    </dgm:pt>
    <dgm:pt modelId="{739B7EA6-DFC9-40C0-9D04-3E722F1352F7}" type="pres">
      <dgm:prSet presAssocID="{52B36508-7F0A-492E-9153-E1E64CBBD940}" presName="parentText" presStyleLbl="node1" presStyleIdx="4" presStyleCnt="7">
        <dgm:presLayoutVars>
          <dgm:chMax val="0"/>
          <dgm:bulletEnabled val="1"/>
        </dgm:presLayoutVars>
      </dgm:prSet>
      <dgm:spPr/>
    </dgm:pt>
    <dgm:pt modelId="{D2B3809D-8B8B-4FFE-BE98-C9B59F618390}" type="pres">
      <dgm:prSet presAssocID="{5595F734-77D8-44A3-9456-07CAA13417AB}" presName="spacer" presStyleCnt="0"/>
      <dgm:spPr/>
    </dgm:pt>
    <dgm:pt modelId="{E5831E1F-85E4-430A-A344-6252DE3AEFF4}" type="pres">
      <dgm:prSet presAssocID="{8D405FDC-6138-41AA-B92E-4F64C4BE09C9}" presName="parentText" presStyleLbl="node1" presStyleIdx="5" presStyleCnt="7">
        <dgm:presLayoutVars>
          <dgm:chMax val="0"/>
          <dgm:bulletEnabled val="1"/>
        </dgm:presLayoutVars>
      </dgm:prSet>
      <dgm:spPr/>
    </dgm:pt>
    <dgm:pt modelId="{38D3C580-767B-48A4-B003-042107BA5D83}" type="pres">
      <dgm:prSet presAssocID="{EC111F4F-2613-44E7-8E5E-E7AD2FEEC174}" presName="spacer" presStyleCnt="0"/>
      <dgm:spPr/>
    </dgm:pt>
    <dgm:pt modelId="{46B7C5EB-8F8A-481E-8A99-7F877F2107A0}" type="pres">
      <dgm:prSet presAssocID="{68C15B6C-5AF6-4747-8EFE-B4385F71B0D5}" presName="parentText" presStyleLbl="node1" presStyleIdx="6" presStyleCnt="7">
        <dgm:presLayoutVars>
          <dgm:chMax val="0"/>
          <dgm:bulletEnabled val="1"/>
        </dgm:presLayoutVars>
      </dgm:prSet>
      <dgm:spPr/>
    </dgm:pt>
  </dgm:ptLst>
  <dgm:cxnLst>
    <dgm:cxn modelId="{220FA812-B5E1-4881-999D-D5A01AEBE1A8}" type="presOf" srcId="{D3E3B798-178E-42B5-873E-7FF99635A203}" destId="{D443DAEC-41DB-401A-BD13-C18F753386F0}" srcOrd="0" destOrd="0" presId="urn:microsoft.com/office/officeart/2005/8/layout/vList2"/>
    <dgm:cxn modelId="{C8A2FB1A-E82C-4BE3-96C3-4F03E54BB084}" type="presOf" srcId="{8D405FDC-6138-41AA-B92E-4F64C4BE09C9}" destId="{E5831E1F-85E4-430A-A344-6252DE3AEFF4}" srcOrd="0" destOrd="0" presId="urn:microsoft.com/office/officeart/2005/8/layout/vList2"/>
    <dgm:cxn modelId="{758FA21E-5F4C-4F89-8F06-38F94EA19A81}" srcId="{02EDE526-3995-4A02-A25A-7307855C4829}" destId="{52B36508-7F0A-492E-9153-E1E64CBBD940}" srcOrd="4" destOrd="0" parTransId="{16AEEFEA-A5DC-4667-A22B-5C8FF37A950A}" sibTransId="{5595F734-77D8-44A3-9456-07CAA13417AB}"/>
    <dgm:cxn modelId="{90BB5727-5589-4462-A0AB-B416D7B84EDA}" srcId="{02EDE526-3995-4A02-A25A-7307855C4829}" destId="{D3E3B798-178E-42B5-873E-7FF99635A203}" srcOrd="0" destOrd="0" parTransId="{E8FCD417-4A8B-415C-852D-043BA418EB6F}" sibTransId="{451EE055-BCA0-4C9C-BAED-197E787B253D}"/>
    <dgm:cxn modelId="{343EB12C-8B5A-4710-8648-B93F917E41B0}" srcId="{02EDE526-3995-4A02-A25A-7307855C4829}" destId="{A618A078-6194-4737-B201-9C2DAC015FE6}" srcOrd="3" destOrd="0" parTransId="{F195FE47-C656-4A46-83C7-C762BEBB829B}" sibTransId="{FE10C562-17C9-4BC6-AC80-97C4424CF168}"/>
    <dgm:cxn modelId="{F4DE046C-5314-49AA-BE13-20FEA54F732C}" srcId="{02EDE526-3995-4A02-A25A-7307855C4829}" destId="{C4FA6004-F5EA-423C-B68E-49836477BB29}" srcOrd="1" destOrd="0" parTransId="{AEB8E42C-B222-4A1F-AD09-37543CC3FCED}" sibTransId="{68207B65-7DF0-4169-BCCE-E6D7B8E6B230}"/>
    <dgm:cxn modelId="{B81F3C55-6611-4BC2-8C65-DD6CC383A63C}" type="presOf" srcId="{A618A078-6194-4737-B201-9C2DAC015FE6}" destId="{148E95AF-ED0C-4A9B-B70D-8B36FFAA4A64}" srcOrd="0" destOrd="0" presId="urn:microsoft.com/office/officeart/2005/8/layout/vList2"/>
    <dgm:cxn modelId="{C2FAB556-5436-494F-A7DE-D216C61C688C}" type="presOf" srcId="{D0A7F88C-ECC4-4A10-8158-5B546FB657E6}" destId="{0B0C166E-3D77-4F27-A915-C2355358885A}" srcOrd="0" destOrd="0" presId="urn:microsoft.com/office/officeart/2005/8/layout/vList2"/>
    <dgm:cxn modelId="{35140F78-2717-4F03-8C15-1FA4CB7F0A88}" srcId="{02EDE526-3995-4A02-A25A-7307855C4829}" destId="{8D405FDC-6138-41AA-B92E-4F64C4BE09C9}" srcOrd="5" destOrd="0" parTransId="{2521DDFD-E256-44D1-B2FE-0EDEE3299F62}" sibTransId="{EC111F4F-2613-44E7-8E5E-E7AD2FEEC174}"/>
    <dgm:cxn modelId="{733CF7B1-82DB-42E4-8121-F30232FCEC23}" srcId="{02EDE526-3995-4A02-A25A-7307855C4829}" destId="{68C15B6C-5AF6-4747-8EFE-B4385F71B0D5}" srcOrd="6" destOrd="0" parTransId="{A169C1AD-C67B-421B-89EA-618FF52BB607}" sibTransId="{53A7E058-02C1-44FA-840E-439C40E5E24F}"/>
    <dgm:cxn modelId="{B61C1DB4-63D5-46A4-8D92-37BBB19DD00D}" type="presOf" srcId="{68C15B6C-5AF6-4747-8EFE-B4385F71B0D5}" destId="{46B7C5EB-8F8A-481E-8A99-7F877F2107A0}" srcOrd="0" destOrd="0" presId="urn:microsoft.com/office/officeart/2005/8/layout/vList2"/>
    <dgm:cxn modelId="{9630F7B4-A763-4743-9B78-8F6A643B1D60}" type="presOf" srcId="{02EDE526-3995-4A02-A25A-7307855C4829}" destId="{92CCDA32-0AD9-4FBA-8620-6380A93B339D}" srcOrd="0" destOrd="0" presId="urn:microsoft.com/office/officeart/2005/8/layout/vList2"/>
    <dgm:cxn modelId="{23D351B7-FA88-48B9-91A7-0B43969B5B6E}" type="presOf" srcId="{52B36508-7F0A-492E-9153-E1E64CBBD940}" destId="{739B7EA6-DFC9-40C0-9D04-3E722F1352F7}" srcOrd="0" destOrd="0" presId="urn:microsoft.com/office/officeart/2005/8/layout/vList2"/>
    <dgm:cxn modelId="{585630DF-5DEC-4D18-ADE3-54A6B40FA9BD}" type="presOf" srcId="{C4FA6004-F5EA-423C-B68E-49836477BB29}" destId="{B0AC6AF7-B2AF-48F9-9BA4-095BEB3CE7E5}" srcOrd="0" destOrd="0" presId="urn:microsoft.com/office/officeart/2005/8/layout/vList2"/>
    <dgm:cxn modelId="{A90B29F8-17E1-404B-A9A6-CAC838006745}" srcId="{02EDE526-3995-4A02-A25A-7307855C4829}" destId="{D0A7F88C-ECC4-4A10-8158-5B546FB657E6}" srcOrd="2" destOrd="0" parTransId="{98C5A113-C7CE-4D94-981E-69152FE1CB26}" sibTransId="{87D76401-15E7-4B03-90D1-98AFAC9D5FD4}"/>
    <dgm:cxn modelId="{39F5BFD8-0859-430B-AE70-4A154BE4640C}" type="presParOf" srcId="{92CCDA32-0AD9-4FBA-8620-6380A93B339D}" destId="{D443DAEC-41DB-401A-BD13-C18F753386F0}" srcOrd="0" destOrd="0" presId="urn:microsoft.com/office/officeart/2005/8/layout/vList2"/>
    <dgm:cxn modelId="{9352E024-02D2-4B3C-B897-B105F7FA5C8E}" type="presParOf" srcId="{92CCDA32-0AD9-4FBA-8620-6380A93B339D}" destId="{F063587C-F7E2-4923-85C1-10D1429CDC7A}" srcOrd="1" destOrd="0" presId="urn:microsoft.com/office/officeart/2005/8/layout/vList2"/>
    <dgm:cxn modelId="{9AFD7C66-C9B5-4C60-AAD0-7140FE39E885}" type="presParOf" srcId="{92CCDA32-0AD9-4FBA-8620-6380A93B339D}" destId="{B0AC6AF7-B2AF-48F9-9BA4-095BEB3CE7E5}" srcOrd="2" destOrd="0" presId="urn:microsoft.com/office/officeart/2005/8/layout/vList2"/>
    <dgm:cxn modelId="{A3C71EB1-FB60-4B82-90BB-7591CCB45659}" type="presParOf" srcId="{92CCDA32-0AD9-4FBA-8620-6380A93B339D}" destId="{72F391D2-357D-46B9-A758-AE26EBF86099}" srcOrd="3" destOrd="0" presId="urn:microsoft.com/office/officeart/2005/8/layout/vList2"/>
    <dgm:cxn modelId="{7436D6CA-16AF-4B6E-8B8B-41D5B93F827D}" type="presParOf" srcId="{92CCDA32-0AD9-4FBA-8620-6380A93B339D}" destId="{0B0C166E-3D77-4F27-A915-C2355358885A}" srcOrd="4" destOrd="0" presId="urn:microsoft.com/office/officeart/2005/8/layout/vList2"/>
    <dgm:cxn modelId="{8E8F52C2-662D-49A2-814D-833ED2CBFE97}" type="presParOf" srcId="{92CCDA32-0AD9-4FBA-8620-6380A93B339D}" destId="{DE3F92D8-7B51-4456-9419-884CAD4D012A}" srcOrd="5" destOrd="0" presId="urn:microsoft.com/office/officeart/2005/8/layout/vList2"/>
    <dgm:cxn modelId="{A2B23277-7E56-458A-BBC9-D2B539FFCD33}" type="presParOf" srcId="{92CCDA32-0AD9-4FBA-8620-6380A93B339D}" destId="{148E95AF-ED0C-4A9B-B70D-8B36FFAA4A64}" srcOrd="6" destOrd="0" presId="urn:microsoft.com/office/officeart/2005/8/layout/vList2"/>
    <dgm:cxn modelId="{CBD1ADE7-0F2E-4D3C-83E1-B0AFB744546D}" type="presParOf" srcId="{92CCDA32-0AD9-4FBA-8620-6380A93B339D}" destId="{BD173BF8-947B-4B07-857C-AF57CCA17937}" srcOrd="7" destOrd="0" presId="urn:microsoft.com/office/officeart/2005/8/layout/vList2"/>
    <dgm:cxn modelId="{4033A71B-6A63-4EC3-84D3-15846CA17D9A}" type="presParOf" srcId="{92CCDA32-0AD9-4FBA-8620-6380A93B339D}" destId="{739B7EA6-DFC9-40C0-9D04-3E722F1352F7}" srcOrd="8" destOrd="0" presId="urn:microsoft.com/office/officeart/2005/8/layout/vList2"/>
    <dgm:cxn modelId="{7078D055-C5E6-4103-A8A0-706273996B63}" type="presParOf" srcId="{92CCDA32-0AD9-4FBA-8620-6380A93B339D}" destId="{D2B3809D-8B8B-4FFE-BE98-C9B59F618390}" srcOrd="9" destOrd="0" presId="urn:microsoft.com/office/officeart/2005/8/layout/vList2"/>
    <dgm:cxn modelId="{15117D2C-0410-48A3-B0C9-7EAB69D26835}" type="presParOf" srcId="{92CCDA32-0AD9-4FBA-8620-6380A93B339D}" destId="{E5831E1F-85E4-430A-A344-6252DE3AEFF4}" srcOrd="10" destOrd="0" presId="urn:microsoft.com/office/officeart/2005/8/layout/vList2"/>
    <dgm:cxn modelId="{7BFF2596-3153-4308-A680-417452F21585}" type="presParOf" srcId="{92CCDA32-0AD9-4FBA-8620-6380A93B339D}" destId="{38D3C580-767B-48A4-B003-042107BA5D83}" srcOrd="11" destOrd="0" presId="urn:microsoft.com/office/officeart/2005/8/layout/vList2"/>
    <dgm:cxn modelId="{46DA912A-45AB-4A0D-857A-EBCBAEB8E233}" type="presParOf" srcId="{92CCDA32-0AD9-4FBA-8620-6380A93B339D}" destId="{46B7C5EB-8F8A-481E-8A99-7F877F2107A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6CDE1C-3059-40E1-A82C-962A6BE8DDE3}"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E2CF514D-BB15-485F-9B48-13ED83BC1F83}">
      <dgm:prSet/>
      <dgm:spPr/>
      <dgm:t>
        <a:bodyPr/>
        <a:lstStyle/>
        <a:p>
          <a:r>
            <a:rPr lang="tr-TR"/>
            <a:t>Lokorejyonel olarak ilerlemiş hastalığı (Evre 1B2 ila 4A) olan çoğu hasta için tercih edilen tedavi, genellikle sisplatin bazlı, eşzamanlı kemoterapi ile definitif RT'dir. </a:t>
          </a:r>
          <a:endParaRPr lang="en-US"/>
        </a:p>
      </dgm:t>
    </dgm:pt>
    <dgm:pt modelId="{D76F6484-0A23-41FA-B21A-FBE6ED8FE84F}" type="parTrans" cxnId="{26A88097-C96B-4780-92FE-EB295EC53504}">
      <dgm:prSet/>
      <dgm:spPr/>
      <dgm:t>
        <a:bodyPr/>
        <a:lstStyle/>
        <a:p>
          <a:endParaRPr lang="en-US"/>
        </a:p>
      </dgm:t>
    </dgm:pt>
    <dgm:pt modelId="{FFA6E2B7-3FD1-4F84-A465-616DC0DB757F}" type="sibTrans" cxnId="{26A88097-C96B-4780-92FE-EB295EC53504}">
      <dgm:prSet/>
      <dgm:spPr/>
      <dgm:t>
        <a:bodyPr/>
        <a:lstStyle/>
        <a:p>
          <a:endParaRPr lang="en-US"/>
        </a:p>
      </dgm:t>
    </dgm:pt>
    <dgm:pt modelId="{7E702E2B-C431-4914-BE27-71F8F3C3C2A3}">
      <dgm:prSet/>
      <dgm:spPr/>
      <dgm:t>
        <a:bodyPr/>
        <a:lstStyle/>
        <a:p>
          <a:r>
            <a:rPr lang="tr-TR"/>
            <a:t>EBRT + BRT</a:t>
          </a:r>
          <a:endParaRPr lang="en-US"/>
        </a:p>
      </dgm:t>
    </dgm:pt>
    <dgm:pt modelId="{8D3950CB-D05A-4A53-A1FF-CACEC6504B6A}" type="parTrans" cxnId="{5908CFA1-4FAD-46D6-A78C-B1B57DE9820F}">
      <dgm:prSet/>
      <dgm:spPr/>
      <dgm:t>
        <a:bodyPr/>
        <a:lstStyle/>
        <a:p>
          <a:endParaRPr lang="en-US"/>
        </a:p>
      </dgm:t>
    </dgm:pt>
    <dgm:pt modelId="{323E3F30-2256-4E60-A9A7-89322E979EB9}" type="sibTrans" cxnId="{5908CFA1-4FAD-46D6-A78C-B1B57DE9820F}">
      <dgm:prSet/>
      <dgm:spPr/>
      <dgm:t>
        <a:bodyPr/>
        <a:lstStyle/>
        <a:p>
          <a:endParaRPr lang="en-US"/>
        </a:p>
      </dgm:t>
    </dgm:pt>
    <dgm:pt modelId="{6B4CE3F3-3E72-4B6A-80B3-56E97BD30876}">
      <dgm:prSet/>
      <dgm:spPr/>
      <dgm:t>
        <a:bodyPr/>
        <a:lstStyle/>
        <a:p>
          <a:r>
            <a:rPr lang="tr-TR"/>
            <a:t>tüm tedavilerin 8 hafta içinde tamamlandığı yaklaşık 80 Gy'lik bir kümülatif CTV EQD2 dozu</a:t>
          </a:r>
          <a:endParaRPr lang="en-US"/>
        </a:p>
      </dgm:t>
    </dgm:pt>
    <dgm:pt modelId="{DC1A206F-5325-4ECD-B96A-ED74B6E3B646}" type="parTrans" cxnId="{C96E4644-942C-4924-A863-14DC340DE4A6}">
      <dgm:prSet/>
      <dgm:spPr/>
      <dgm:t>
        <a:bodyPr/>
        <a:lstStyle/>
        <a:p>
          <a:endParaRPr lang="en-US"/>
        </a:p>
      </dgm:t>
    </dgm:pt>
    <dgm:pt modelId="{8E9D547D-664D-4AB7-AE77-DFF405162C48}" type="sibTrans" cxnId="{C96E4644-942C-4924-A863-14DC340DE4A6}">
      <dgm:prSet/>
      <dgm:spPr/>
      <dgm:t>
        <a:bodyPr/>
        <a:lstStyle/>
        <a:p>
          <a:endParaRPr lang="en-US"/>
        </a:p>
      </dgm:t>
    </dgm:pt>
    <dgm:pt modelId="{7C85E7D0-DC1C-40CA-863F-76022DBA958D}">
      <dgm:prSet/>
      <dgm:spPr/>
      <dgm:t>
        <a:bodyPr/>
        <a:lstStyle/>
        <a:p>
          <a:r>
            <a:rPr lang="tr-TR"/>
            <a:t>Gros paraaortik nodal hastalığı olan hastalarda</a:t>
          </a:r>
          <a:endParaRPr lang="en-US"/>
        </a:p>
      </dgm:t>
    </dgm:pt>
    <dgm:pt modelId="{67F9FF1B-EFF9-48A4-8E8C-157E71CDF2A4}" type="parTrans" cxnId="{59B1DB26-0029-495D-A4D9-FB3BFD57D305}">
      <dgm:prSet/>
      <dgm:spPr/>
      <dgm:t>
        <a:bodyPr/>
        <a:lstStyle/>
        <a:p>
          <a:endParaRPr lang="en-US"/>
        </a:p>
      </dgm:t>
    </dgm:pt>
    <dgm:pt modelId="{E8EA6355-8FD5-4639-BB17-91B6A4FBE538}" type="sibTrans" cxnId="{59B1DB26-0029-495D-A4D9-FB3BFD57D305}">
      <dgm:prSet/>
      <dgm:spPr/>
      <dgm:t>
        <a:bodyPr/>
        <a:lstStyle/>
        <a:p>
          <a:endParaRPr lang="en-US"/>
        </a:p>
      </dgm:t>
    </dgm:pt>
    <dgm:pt modelId="{56142D84-2386-401E-8969-B864AF9F178C}">
      <dgm:prSet/>
      <dgm:spPr/>
      <dgm:t>
        <a:bodyPr/>
        <a:lstStyle/>
        <a:p>
          <a:r>
            <a:rPr lang="tr-TR"/>
            <a:t>Tüm paraaortik zincire 45 Gy + doz eskalasyonu</a:t>
          </a:r>
          <a:endParaRPr lang="en-US"/>
        </a:p>
      </dgm:t>
    </dgm:pt>
    <dgm:pt modelId="{2A6752C6-34BE-48B4-8E42-56D249FF97A4}" type="parTrans" cxnId="{90EFB672-3059-43BB-9505-C138AF9634FD}">
      <dgm:prSet/>
      <dgm:spPr/>
      <dgm:t>
        <a:bodyPr/>
        <a:lstStyle/>
        <a:p>
          <a:endParaRPr lang="en-US"/>
        </a:p>
      </dgm:t>
    </dgm:pt>
    <dgm:pt modelId="{6F0CAF50-09A3-4A0B-BB69-4EC17D341E48}" type="sibTrans" cxnId="{90EFB672-3059-43BB-9505-C138AF9634FD}">
      <dgm:prSet/>
      <dgm:spPr/>
      <dgm:t>
        <a:bodyPr/>
        <a:lstStyle/>
        <a:p>
          <a:endParaRPr lang="en-US"/>
        </a:p>
      </dgm:t>
    </dgm:pt>
    <dgm:pt modelId="{9904DAB2-75E8-415E-AE97-18772864FBDD}">
      <dgm:prSet/>
      <dgm:spPr/>
      <dgm:t>
        <a:bodyPr/>
        <a:lstStyle/>
        <a:p>
          <a:r>
            <a:rPr lang="tr-TR"/>
            <a:t>Toplamda 65 Gy'ye kadar 2 Gy fraksiyonlarda 20 Gy'lik</a:t>
          </a:r>
          <a:endParaRPr lang="en-US"/>
        </a:p>
      </dgm:t>
    </dgm:pt>
    <dgm:pt modelId="{69B7B6FE-C82C-4912-B9E6-D6A174CD2E60}" type="parTrans" cxnId="{E5768B10-6900-4D7B-B8E8-2164FA4C928B}">
      <dgm:prSet/>
      <dgm:spPr/>
      <dgm:t>
        <a:bodyPr/>
        <a:lstStyle/>
        <a:p>
          <a:endParaRPr lang="en-US"/>
        </a:p>
      </dgm:t>
    </dgm:pt>
    <dgm:pt modelId="{53CD3FA9-D930-4F22-982C-05EF903AE253}" type="sibTrans" cxnId="{E5768B10-6900-4D7B-B8E8-2164FA4C928B}">
      <dgm:prSet/>
      <dgm:spPr/>
      <dgm:t>
        <a:bodyPr/>
        <a:lstStyle/>
        <a:p>
          <a:endParaRPr lang="en-US"/>
        </a:p>
      </dgm:t>
    </dgm:pt>
    <dgm:pt modelId="{0087328C-DF9E-4808-A098-FFDF0A91B889}">
      <dgm:prSet/>
      <dgm:spPr/>
      <dgm:t>
        <a:bodyPr/>
        <a:lstStyle/>
        <a:p>
          <a:r>
            <a:rPr lang="tr-TR"/>
            <a:t>Böbrek, MS ve ince bağırsak doz kısıtlamalarına dikkat. </a:t>
          </a:r>
          <a:endParaRPr lang="en-US"/>
        </a:p>
      </dgm:t>
    </dgm:pt>
    <dgm:pt modelId="{85327DEB-DAF5-42AF-BD9D-6D48F5C9B1BD}" type="parTrans" cxnId="{EBA80BEE-570E-41F0-8379-0269EA91F2B3}">
      <dgm:prSet/>
      <dgm:spPr/>
      <dgm:t>
        <a:bodyPr/>
        <a:lstStyle/>
        <a:p>
          <a:endParaRPr lang="en-US"/>
        </a:p>
      </dgm:t>
    </dgm:pt>
    <dgm:pt modelId="{F4D2C5B7-C33D-451A-B878-BEF783BD0B2D}" type="sibTrans" cxnId="{EBA80BEE-570E-41F0-8379-0269EA91F2B3}">
      <dgm:prSet/>
      <dgm:spPr/>
      <dgm:t>
        <a:bodyPr/>
        <a:lstStyle/>
        <a:p>
          <a:endParaRPr lang="en-US"/>
        </a:p>
      </dgm:t>
    </dgm:pt>
    <dgm:pt modelId="{CBCA72CC-2A84-4A74-9EFD-4D7FF28FFE77}">
      <dgm:prSet/>
      <dgm:spPr/>
      <dgm:t>
        <a:bodyPr/>
        <a:lstStyle/>
        <a:p>
          <a:r>
            <a:rPr lang="tr-TR"/>
            <a:t>Günlük profilaktik PPI ve antiemetik</a:t>
          </a:r>
          <a:endParaRPr lang="en-US"/>
        </a:p>
      </dgm:t>
    </dgm:pt>
    <dgm:pt modelId="{6018E61C-252A-4D11-A6F0-F235171DBAA8}" type="parTrans" cxnId="{199B8511-CECA-4646-9701-D4FADF663293}">
      <dgm:prSet/>
      <dgm:spPr/>
      <dgm:t>
        <a:bodyPr/>
        <a:lstStyle/>
        <a:p>
          <a:endParaRPr lang="en-US"/>
        </a:p>
      </dgm:t>
    </dgm:pt>
    <dgm:pt modelId="{FE6AD15B-0AF8-4694-995D-559CBD6147B0}" type="sibTrans" cxnId="{199B8511-CECA-4646-9701-D4FADF663293}">
      <dgm:prSet/>
      <dgm:spPr/>
      <dgm:t>
        <a:bodyPr/>
        <a:lstStyle/>
        <a:p>
          <a:endParaRPr lang="en-US"/>
        </a:p>
      </dgm:t>
    </dgm:pt>
    <dgm:pt modelId="{CB4B33AD-CC16-4E38-A9BF-24D42F37C4B4}" type="pres">
      <dgm:prSet presAssocID="{E36CDE1C-3059-40E1-A82C-962A6BE8DDE3}" presName="Name0" presStyleCnt="0">
        <dgm:presLayoutVars>
          <dgm:dir/>
          <dgm:animLvl val="lvl"/>
          <dgm:resizeHandles val="exact"/>
        </dgm:presLayoutVars>
      </dgm:prSet>
      <dgm:spPr/>
    </dgm:pt>
    <dgm:pt modelId="{CAA2EEBF-42C3-4227-956C-E288A7B12F0D}" type="pres">
      <dgm:prSet presAssocID="{E2CF514D-BB15-485F-9B48-13ED83BC1F83}" presName="composite" presStyleCnt="0"/>
      <dgm:spPr/>
    </dgm:pt>
    <dgm:pt modelId="{AC6EF736-D118-4B48-8AB1-FA1BAD5CA0AC}" type="pres">
      <dgm:prSet presAssocID="{E2CF514D-BB15-485F-9B48-13ED83BC1F83}" presName="parTx" presStyleLbl="alignNode1" presStyleIdx="0" presStyleCnt="2">
        <dgm:presLayoutVars>
          <dgm:chMax val="0"/>
          <dgm:chPref val="0"/>
          <dgm:bulletEnabled val="1"/>
        </dgm:presLayoutVars>
      </dgm:prSet>
      <dgm:spPr/>
    </dgm:pt>
    <dgm:pt modelId="{8BEFF7DA-1C32-49D1-98EB-17E939037A2C}" type="pres">
      <dgm:prSet presAssocID="{E2CF514D-BB15-485F-9B48-13ED83BC1F83}" presName="desTx" presStyleLbl="alignAccFollowNode1" presStyleIdx="0" presStyleCnt="2">
        <dgm:presLayoutVars>
          <dgm:bulletEnabled val="1"/>
        </dgm:presLayoutVars>
      </dgm:prSet>
      <dgm:spPr/>
    </dgm:pt>
    <dgm:pt modelId="{72233518-09FC-45CC-996E-9CA18B122C0A}" type="pres">
      <dgm:prSet presAssocID="{FFA6E2B7-3FD1-4F84-A465-616DC0DB757F}" presName="space" presStyleCnt="0"/>
      <dgm:spPr/>
    </dgm:pt>
    <dgm:pt modelId="{D2CD323F-464F-450F-A36C-B231E8E6FBF0}" type="pres">
      <dgm:prSet presAssocID="{7C85E7D0-DC1C-40CA-863F-76022DBA958D}" presName="composite" presStyleCnt="0"/>
      <dgm:spPr/>
    </dgm:pt>
    <dgm:pt modelId="{36E9F32C-F5C5-4EAE-8D61-83610868CE62}" type="pres">
      <dgm:prSet presAssocID="{7C85E7D0-DC1C-40CA-863F-76022DBA958D}" presName="parTx" presStyleLbl="alignNode1" presStyleIdx="1" presStyleCnt="2">
        <dgm:presLayoutVars>
          <dgm:chMax val="0"/>
          <dgm:chPref val="0"/>
          <dgm:bulletEnabled val="1"/>
        </dgm:presLayoutVars>
      </dgm:prSet>
      <dgm:spPr/>
    </dgm:pt>
    <dgm:pt modelId="{3C996835-270B-4924-A19B-46EC90AC6C3A}" type="pres">
      <dgm:prSet presAssocID="{7C85E7D0-DC1C-40CA-863F-76022DBA958D}" presName="desTx" presStyleLbl="alignAccFollowNode1" presStyleIdx="1" presStyleCnt="2">
        <dgm:presLayoutVars>
          <dgm:bulletEnabled val="1"/>
        </dgm:presLayoutVars>
      </dgm:prSet>
      <dgm:spPr/>
    </dgm:pt>
  </dgm:ptLst>
  <dgm:cxnLst>
    <dgm:cxn modelId="{E5768B10-6900-4D7B-B8E8-2164FA4C928B}" srcId="{7C85E7D0-DC1C-40CA-863F-76022DBA958D}" destId="{9904DAB2-75E8-415E-AE97-18772864FBDD}" srcOrd="1" destOrd="0" parTransId="{69B7B6FE-C82C-4912-B9E6-D6A174CD2E60}" sibTransId="{53CD3FA9-D930-4F22-982C-05EF903AE253}"/>
    <dgm:cxn modelId="{199B8511-CECA-4646-9701-D4FADF663293}" srcId="{7C85E7D0-DC1C-40CA-863F-76022DBA958D}" destId="{CBCA72CC-2A84-4A74-9EFD-4D7FF28FFE77}" srcOrd="3" destOrd="0" parTransId="{6018E61C-252A-4D11-A6F0-F235171DBAA8}" sibTransId="{FE6AD15B-0AF8-4694-995D-559CBD6147B0}"/>
    <dgm:cxn modelId="{FDDF5821-ACD5-43DE-839A-3FD7AE7AE253}" type="presOf" srcId="{7E702E2B-C431-4914-BE27-71F8F3C3C2A3}" destId="{8BEFF7DA-1C32-49D1-98EB-17E939037A2C}" srcOrd="0" destOrd="0" presId="urn:microsoft.com/office/officeart/2005/8/layout/hList1"/>
    <dgm:cxn modelId="{59B1DB26-0029-495D-A4D9-FB3BFD57D305}" srcId="{E36CDE1C-3059-40E1-A82C-962A6BE8DDE3}" destId="{7C85E7D0-DC1C-40CA-863F-76022DBA958D}" srcOrd="1" destOrd="0" parTransId="{67F9FF1B-EFF9-48A4-8E8C-157E71CDF2A4}" sibTransId="{E8EA6355-8FD5-4639-BB17-91B6A4FBE538}"/>
    <dgm:cxn modelId="{9FECAB2B-0B7B-4E7A-8423-C44520D3DC10}" type="presOf" srcId="{6B4CE3F3-3E72-4B6A-80B3-56E97BD30876}" destId="{8BEFF7DA-1C32-49D1-98EB-17E939037A2C}" srcOrd="0" destOrd="1" presId="urn:microsoft.com/office/officeart/2005/8/layout/hList1"/>
    <dgm:cxn modelId="{C6B88631-2179-4C4F-B3F3-2D5BF166B9B2}" type="presOf" srcId="{7C85E7D0-DC1C-40CA-863F-76022DBA958D}" destId="{36E9F32C-F5C5-4EAE-8D61-83610868CE62}" srcOrd="0" destOrd="0" presId="urn:microsoft.com/office/officeart/2005/8/layout/hList1"/>
    <dgm:cxn modelId="{9D6C293E-39B5-4FBD-A50B-8E6AEDE6B71E}" type="presOf" srcId="{9904DAB2-75E8-415E-AE97-18772864FBDD}" destId="{3C996835-270B-4924-A19B-46EC90AC6C3A}" srcOrd="0" destOrd="1" presId="urn:microsoft.com/office/officeart/2005/8/layout/hList1"/>
    <dgm:cxn modelId="{C96E4644-942C-4924-A863-14DC340DE4A6}" srcId="{E2CF514D-BB15-485F-9B48-13ED83BC1F83}" destId="{6B4CE3F3-3E72-4B6A-80B3-56E97BD30876}" srcOrd="1" destOrd="0" parTransId="{DC1A206F-5325-4ECD-B96A-ED74B6E3B646}" sibTransId="{8E9D547D-664D-4AB7-AE77-DFF405162C48}"/>
    <dgm:cxn modelId="{90EFB672-3059-43BB-9505-C138AF9634FD}" srcId="{7C85E7D0-DC1C-40CA-863F-76022DBA958D}" destId="{56142D84-2386-401E-8969-B864AF9F178C}" srcOrd="0" destOrd="0" parTransId="{2A6752C6-34BE-48B4-8E42-56D249FF97A4}" sibTransId="{6F0CAF50-09A3-4A0B-BB69-4EC17D341E48}"/>
    <dgm:cxn modelId="{81ED0A54-63FD-4A3B-9C42-BFA9E5BE84BA}" type="presOf" srcId="{CBCA72CC-2A84-4A74-9EFD-4D7FF28FFE77}" destId="{3C996835-270B-4924-A19B-46EC90AC6C3A}" srcOrd="0" destOrd="3" presId="urn:microsoft.com/office/officeart/2005/8/layout/hList1"/>
    <dgm:cxn modelId="{C0D78A94-F0AF-4DAC-A1DF-6A168E844FAA}" type="presOf" srcId="{0087328C-DF9E-4808-A098-FFDF0A91B889}" destId="{3C996835-270B-4924-A19B-46EC90AC6C3A}" srcOrd="0" destOrd="2" presId="urn:microsoft.com/office/officeart/2005/8/layout/hList1"/>
    <dgm:cxn modelId="{26A88097-C96B-4780-92FE-EB295EC53504}" srcId="{E36CDE1C-3059-40E1-A82C-962A6BE8DDE3}" destId="{E2CF514D-BB15-485F-9B48-13ED83BC1F83}" srcOrd="0" destOrd="0" parTransId="{D76F6484-0A23-41FA-B21A-FBE6ED8FE84F}" sibTransId="{FFA6E2B7-3FD1-4F84-A465-616DC0DB757F}"/>
    <dgm:cxn modelId="{09E855A1-335B-466A-832D-E27BD8760644}" type="presOf" srcId="{E36CDE1C-3059-40E1-A82C-962A6BE8DDE3}" destId="{CB4B33AD-CC16-4E38-A9BF-24D42F37C4B4}" srcOrd="0" destOrd="0" presId="urn:microsoft.com/office/officeart/2005/8/layout/hList1"/>
    <dgm:cxn modelId="{5908CFA1-4FAD-46D6-A78C-B1B57DE9820F}" srcId="{E2CF514D-BB15-485F-9B48-13ED83BC1F83}" destId="{7E702E2B-C431-4914-BE27-71F8F3C3C2A3}" srcOrd="0" destOrd="0" parTransId="{8D3950CB-D05A-4A53-A1FF-CACEC6504B6A}" sibTransId="{323E3F30-2256-4E60-A9A7-89322E979EB9}"/>
    <dgm:cxn modelId="{41EF07AE-B56A-4123-B4AB-897983D1C1C6}" type="presOf" srcId="{56142D84-2386-401E-8969-B864AF9F178C}" destId="{3C996835-270B-4924-A19B-46EC90AC6C3A}" srcOrd="0" destOrd="0" presId="urn:microsoft.com/office/officeart/2005/8/layout/hList1"/>
    <dgm:cxn modelId="{CD71F4B0-1AA3-4418-97BD-1ACE4E15A191}" type="presOf" srcId="{E2CF514D-BB15-485F-9B48-13ED83BC1F83}" destId="{AC6EF736-D118-4B48-8AB1-FA1BAD5CA0AC}" srcOrd="0" destOrd="0" presId="urn:microsoft.com/office/officeart/2005/8/layout/hList1"/>
    <dgm:cxn modelId="{EBA80BEE-570E-41F0-8379-0269EA91F2B3}" srcId="{7C85E7D0-DC1C-40CA-863F-76022DBA958D}" destId="{0087328C-DF9E-4808-A098-FFDF0A91B889}" srcOrd="2" destOrd="0" parTransId="{85327DEB-DAF5-42AF-BD9D-6D48F5C9B1BD}" sibTransId="{F4D2C5B7-C33D-451A-B878-BEF783BD0B2D}"/>
    <dgm:cxn modelId="{F606DF79-C142-466D-B353-F8A6CB901CDB}" type="presParOf" srcId="{CB4B33AD-CC16-4E38-A9BF-24D42F37C4B4}" destId="{CAA2EEBF-42C3-4227-956C-E288A7B12F0D}" srcOrd="0" destOrd="0" presId="urn:microsoft.com/office/officeart/2005/8/layout/hList1"/>
    <dgm:cxn modelId="{95E13B41-0853-4345-B8C8-3AF418008F57}" type="presParOf" srcId="{CAA2EEBF-42C3-4227-956C-E288A7B12F0D}" destId="{AC6EF736-D118-4B48-8AB1-FA1BAD5CA0AC}" srcOrd="0" destOrd="0" presId="urn:microsoft.com/office/officeart/2005/8/layout/hList1"/>
    <dgm:cxn modelId="{6827EC26-482F-4884-81DA-4F7E3BF9AA07}" type="presParOf" srcId="{CAA2EEBF-42C3-4227-956C-E288A7B12F0D}" destId="{8BEFF7DA-1C32-49D1-98EB-17E939037A2C}" srcOrd="1" destOrd="0" presId="urn:microsoft.com/office/officeart/2005/8/layout/hList1"/>
    <dgm:cxn modelId="{FE02AE45-BF6F-4D76-8DB7-AC562BF70EE0}" type="presParOf" srcId="{CB4B33AD-CC16-4E38-A9BF-24D42F37C4B4}" destId="{72233518-09FC-45CC-996E-9CA18B122C0A}" srcOrd="1" destOrd="0" presId="urn:microsoft.com/office/officeart/2005/8/layout/hList1"/>
    <dgm:cxn modelId="{A048ECDA-AF34-47EE-8B7A-F4AE237F5273}" type="presParOf" srcId="{CB4B33AD-CC16-4E38-A9BF-24D42F37C4B4}" destId="{D2CD323F-464F-450F-A36C-B231E8E6FBF0}" srcOrd="2" destOrd="0" presId="urn:microsoft.com/office/officeart/2005/8/layout/hList1"/>
    <dgm:cxn modelId="{54F1775A-1B82-4123-A64F-6BBE3AF6404C}" type="presParOf" srcId="{D2CD323F-464F-450F-A36C-B231E8E6FBF0}" destId="{36E9F32C-F5C5-4EAE-8D61-83610868CE62}" srcOrd="0" destOrd="0" presId="urn:microsoft.com/office/officeart/2005/8/layout/hList1"/>
    <dgm:cxn modelId="{2F4C237D-C387-4C26-AD7F-F7B1CB9770EA}" type="presParOf" srcId="{D2CD323F-464F-450F-A36C-B231E8E6FBF0}" destId="{3C996835-270B-4924-A19B-46EC90AC6C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5A35B0-CAE2-476A-B938-5F04CC81F3C0}"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80C6F242-ADE1-4BBE-B3A3-81F4BDC649B7}">
      <dgm:prSet/>
      <dgm:spPr/>
      <dgm:t>
        <a:bodyPr/>
        <a:lstStyle/>
        <a:p>
          <a:r>
            <a:rPr lang="tr-TR"/>
            <a:t>Silindir dar vajinaya sahip düşük sağkalım ile ilişkili hastalar için ayrılmıştır. </a:t>
          </a:r>
          <a:endParaRPr lang="en-US"/>
        </a:p>
      </dgm:t>
    </dgm:pt>
    <dgm:pt modelId="{84B0D817-85D9-4746-AC29-17D96859438C}" type="parTrans" cxnId="{21D4130E-FF06-41D1-8914-2572D094B1E0}">
      <dgm:prSet/>
      <dgm:spPr/>
      <dgm:t>
        <a:bodyPr/>
        <a:lstStyle/>
        <a:p>
          <a:endParaRPr lang="en-US"/>
        </a:p>
      </dgm:t>
    </dgm:pt>
    <dgm:pt modelId="{3D194AAC-00E8-4415-90D6-345D27259680}" type="sibTrans" cxnId="{21D4130E-FF06-41D1-8914-2572D094B1E0}">
      <dgm:prSet/>
      <dgm:spPr/>
      <dgm:t>
        <a:bodyPr/>
        <a:lstStyle/>
        <a:p>
          <a:endParaRPr lang="en-US"/>
        </a:p>
      </dgm:t>
    </dgm:pt>
    <dgm:pt modelId="{6122F4E4-F4D0-4AAD-A523-53CC88CF340A}">
      <dgm:prSet/>
      <dgm:spPr/>
      <dgm:t>
        <a:bodyPr/>
        <a:lstStyle/>
        <a:p>
          <a:r>
            <a:rPr lang="tr-TR"/>
            <a:t>Packing, rektum ve mesaneyi alandan uzaklaştıracak şekilde öne ve arkaya dikkatlice yerleştirilmelidir.</a:t>
          </a:r>
          <a:endParaRPr lang="en-US"/>
        </a:p>
      </dgm:t>
    </dgm:pt>
    <dgm:pt modelId="{E2012997-D127-4CC5-8731-3D61599B4EF5}" type="parTrans" cxnId="{2A4EDDDA-C026-42CB-9198-4FE6A3176E9F}">
      <dgm:prSet/>
      <dgm:spPr/>
      <dgm:t>
        <a:bodyPr/>
        <a:lstStyle/>
        <a:p>
          <a:endParaRPr lang="en-US"/>
        </a:p>
      </dgm:t>
    </dgm:pt>
    <dgm:pt modelId="{675BAE2B-28FB-4712-8BCD-44D721D0F24A}" type="sibTrans" cxnId="{2A4EDDDA-C026-42CB-9198-4FE6A3176E9F}">
      <dgm:prSet/>
      <dgm:spPr/>
      <dgm:t>
        <a:bodyPr/>
        <a:lstStyle/>
        <a:p>
          <a:endParaRPr lang="en-US"/>
        </a:p>
      </dgm:t>
    </dgm:pt>
    <dgm:pt modelId="{BE650AAA-0ED0-4670-AC19-02B7D3268553}">
      <dgm:prSet/>
      <dgm:spPr/>
      <dgm:t>
        <a:bodyPr/>
        <a:lstStyle/>
        <a:p>
          <a:r>
            <a:rPr lang="tr-TR"/>
            <a:t>Uzun süreli immobilizasyonda tromboprofilaksi unutulmamalı.</a:t>
          </a:r>
          <a:endParaRPr lang="en-US"/>
        </a:p>
      </dgm:t>
    </dgm:pt>
    <dgm:pt modelId="{94171903-63B7-4B6C-9067-37A4CD15C1F2}" type="parTrans" cxnId="{F2E6ED25-80AD-432F-ACF7-6A72A49855CE}">
      <dgm:prSet/>
      <dgm:spPr/>
      <dgm:t>
        <a:bodyPr/>
        <a:lstStyle/>
        <a:p>
          <a:endParaRPr lang="en-US"/>
        </a:p>
      </dgm:t>
    </dgm:pt>
    <dgm:pt modelId="{F2769A21-6768-42B3-BEF4-E0736E075EC8}" type="sibTrans" cxnId="{F2E6ED25-80AD-432F-ACF7-6A72A49855CE}">
      <dgm:prSet/>
      <dgm:spPr/>
      <dgm:t>
        <a:bodyPr/>
        <a:lstStyle/>
        <a:p>
          <a:endParaRPr lang="en-US"/>
        </a:p>
      </dgm:t>
    </dgm:pt>
    <dgm:pt modelId="{4C6DCB04-1AF3-49A4-93DF-6C2A5225A126}" type="pres">
      <dgm:prSet presAssocID="{815A35B0-CAE2-476A-B938-5F04CC81F3C0}" presName="linear" presStyleCnt="0">
        <dgm:presLayoutVars>
          <dgm:dir/>
          <dgm:animLvl val="lvl"/>
          <dgm:resizeHandles val="exact"/>
        </dgm:presLayoutVars>
      </dgm:prSet>
      <dgm:spPr/>
    </dgm:pt>
    <dgm:pt modelId="{0F3590D6-3741-4CDD-934C-1E01B50DDFF9}" type="pres">
      <dgm:prSet presAssocID="{80C6F242-ADE1-4BBE-B3A3-81F4BDC649B7}" presName="parentLin" presStyleCnt="0"/>
      <dgm:spPr/>
    </dgm:pt>
    <dgm:pt modelId="{BCF90AB6-8CA0-4ACA-A6C9-6BE75698025A}" type="pres">
      <dgm:prSet presAssocID="{80C6F242-ADE1-4BBE-B3A3-81F4BDC649B7}" presName="parentLeftMargin" presStyleLbl="node1" presStyleIdx="0" presStyleCnt="3"/>
      <dgm:spPr/>
    </dgm:pt>
    <dgm:pt modelId="{A64C19ED-5500-45FE-9437-C32906C75F58}" type="pres">
      <dgm:prSet presAssocID="{80C6F242-ADE1-4BBE-B3A3-81F4BDC649B7}" presName="parentText" presStyleLbl="node1" presStyleIdx="0" presStyleCnt="3">
        <dgm:presLayoutVars>
          <dgm:chMax val="0"/>
          <dgm:bulletEnabled val="1"/>
        </dgm:presLayoutVars>
      </dgm:prSet>
      <dgm:spPr/>
    </dgm:pt>
    <dgm:pt modelId="{DD678BC7-A644-4A1F-9ECC-1566365E800E}" type="pres">
      <dgm:prSet presAssocID="{80C6F242-ADE1-4BBE-B3A3-81F4BDC649B7}" presName="negativeSpace" presStyleCnt="0"/>
      <dgm:spPr/>
    </dgm:pt>
    <dgm:pt modelId="{3E260F00-FA27-4758-9A1F-A161FC8FBDBE}" type="pres">
      <dgm:prSet presAssocID="{80C6F242-ADE1-4BBE-B3A3-81F4BDC649B7}" presName="childText" presStyleLbl="conFgAcc1" presStyleIdx="0" presStyleCnt="3">
        <dgm:presLayoutVars>
          <dgm:bulletEnabled val="1"/>
        </dgm:presLayoutVars>
      </dgm:prSet>
      <dgm:spPr/>
    </dgm:pt>
    <dgm:pt modelId="{DC2BD4B2-3BA7-4354-8AA1-F0F42162825C}" type="pres">
      <dgm:prSet presAssocID="{3D194AAC-00E8-4415-90D6-345D27259680}" presName="spaceBetweenRectangles" presStyleCnt="0"/>
      <dgm:spPr/>
    </dgm:pt>
    <dgm:pt modelId="{B624DC75-5046-41D0-856F-AAB5F907D88B}" type="pres">
      <dgm:prSet presAssocID="{6122F4E4-F4D0-4AAD-A523-53CC88CF340A}" presName="parentLin" presStyleCnt="0"/>
      <dgm:spPr/>
    </dgm:pt>
    <dgm:pt modelId="{A7E01AB4-671A-4EE9-9B64-307F75B1F822}" type="pres">
      <dgm:prSet presAssocID="{6122F4E4-F4D0-4AAD-A523-53CC88CF340A}" presName="parentLeftMargin" presStyleLbl="node1" presStyleIdx="0" presStyleCnt="3"/>
      <dgm:spPr/>
    </dgm:pt>
    <dgm:pt modelId="{779E0741-7A77-4211-886A-44B375A0A5D8}" type="pres">
      <dgm:prSet presAssocID="{6122F4E4-F4D0-4AAD-A523-53CC88CF340A}" presName="parentText" presStyleLbl="node1" presStyleIdx="1" presStyleCnt="3">
        <dgm:presLayoutVars>
          <dgm:chMax val="0"/>
          <dgm:bulletEnabled val="1"/>
        </dgm:presLayoutVars>
      </dgm:prSet>
      <dgm:spPr/>
    </dgm:pt>
    <dgm:pt modelId="{511D685E-143D-4C92-AA3E-1E524D4E2845}" type="pres">
      <dgm:prSet presAssocID="{6122F4E4-F4D0-4AAD-A523-53CC88CF340A}" presName="negativeSpace" presStyleCnt="0"/>
      <dgm:spPr/>
    </dgm:pt>
    <dgm:pt modelId="{FEEDA8DB-1F42-4E19-99AE-57DFF0B10E47}" type="pres">
      <dgm:prSet presAssocID="{6122F4E4-F4D0-4AAD-A523-53CC88CF340A}" presName="childText" presStyleLbl="conFgAcc1" presStyleIdx="1" presStyleCnt="3">
        <dgm:presLayoutVars>
          <dgm:bulletEnabled val="1"/>
        </dgm:presLayoutVars>
      </dgm:prSet>
      <dgm:spPr/>
    </dgm:pt>
    <dgm:pt modelId="{F37394CE-B0F0-4281-9544-AD38EE24F072}" type="pres">
      <dgm:prSet presAssocID="{675BAE2B-28FB-4712-8BCD-44D721D0F24A}" presName="spaceBetweenRectangles" presStyleCnt="0"/>
      <dgm:spPr/>
    </dgm:pt>
    <dgm:pt modelId="{C37E018E-77A5-439A-8D8B-7198FE189D02}" type="pres">
      <dgm:prSet presAssocID="{BE650AAA-0ED0-4670-AC19-02B7D3268553}" presName="parentLin" presStyleCnt="0"/>
      <dgm:spPr/>
    </dgm:pt>
    <dgm:pt modelId="{05A3FD5F-6CB0-4234-A2AF-FDEBEF0FD4A8}" type="pres">
      <dgm:prSet presAssocID="{BE650AAA-0ED0-4670-AC19-02B7D3268553}" presName="parentLeftMargin" presStyleLbl="node1" presStyleIdx="1" presStyleCnt="3"/>
      <dgm:spPr/>
    </dgm:pt>
    <dgm:pt modelId="{D73288F1-EB43-4E57-B960-E98E64462364}" type="pres">
      <dgm:prSet presAssocID="{BE650AAA-0ED0-4670-AC19-02B7D3268553}" presName="parentText" presStyleLbl="node1" presStyleIdx="2" presStyleCnt="3">
        <dgm:presLayoutVars>
          <dgm:chMax val="0"/>
          <dgm:bulletEnabled val="1"/>
        </dgm:presLayoutVars>
      </dgm:prSet>
      <dgm:spPr/>
    </dgm:pt>
    <dgm:pt modelId="{4D088960-DFBC-48DB-9B72-99D69FDE807E}" type="pres">
      <dgm:prSet presAssocID="{BE650AAA-0ED0-4670-AC19-02B7D3268553}" presName="negativeSpace" presStyleCnt="0"/>
      <dgm:spPr/>
    </dgm:pt>
    <dgm:pt modelId="{E3507AFA-C777-4C90-9AAE-FC7738196A6D}" type="pres">
      <dgm:prSet presAssocID="{BE650AAA-0ED0-4670-AC19-02B7D3268553}" presName="childText" presStyleLbl="conFgAcc1" presStyleIdx="2" presStyleCnt="3">
        <dgm:presLayoutVars>
          <dgm:bulletEnabled val="1"/>
        </dgm:presLayoutVars>
      </dgm:prSet>
      <dgm:spPr/>
    </dgm:pt>
  </dgm:ptLst>
  <dgm:cxnLst>
    <dgm:cxn modelId="{21D4130E-FF06-41D1-8914-2572D094B1E0}" srcId="{815A35B0-CAE2-476A-B938-5F04CC81F3C0}" destId="{80C6F242-ADE1-4BBE-B3A3-81F4BDC649B7}" srcOrd="0" destOrd="0" parTransId="{84B0D817-85D9-4746-AC29-17D96859438C}" sibTransId="{3D194AAC-00E8-4415-90D6-345D27259680}"/>
    <dgm:cxn modelId="{F2E6ED25-80AD-432F-ACF7-6A72A49855CE}" srcId="{815A35B0-CAE2-476A-B938-5F04CC81F3C0}" destId="{BE650AAA-0ED0-4670-AC19-02B7D3268553}" srcOrd="2" destOrd="0" parTransId="{94171903-63B7-4B6C-9067-37A4CD15C1F2}" sibTransId="{F2769A21-6768-42B3-BEF4-E0736E075EC8}"/>
    <dgm:cxn modelId="{8566EE2A-03BD-452E-8AB3-50EB9B943B2F}" type="presOf" srcId="{BE650AAA-0ED0-4670-AC19-02B7D3268553}" destId="{D73288F1-EB43-4E57-B960-E98E64462364}" srcOrd="1" destOrd="0" presId="urn:microsoft.com/office/officeart/2005/8/layout/list1"/>
    <dgm:cxn modelId="{04FE9D35-893B-49BD-A86F-0E2AA2CEA6F7}" type="presOf" srcId="{6122F4E4-F4D0-4AAD-A523-53CC88CF340A}" destId="{A7E01AB4-671A-4EE9-9B64-307F75B1F822}" srcOrd="0" destOrd="0" presId="urn:microsoft.com/office/officeart/2005/8/layout/list1"/>
    <dgm:cxn modelId="{E709FE63-DBB9-4DB6-AC7A-620105E7B15E}" type="presOf" srcId="{80C6F242-ADE1-4BBE-B3A3-81F4BDC649B7}" destId="{BCF90AB6-8CA0-4ACA-A6C9-6BE75698025A}" srcOrd="0" destOrd="0" presId="urn:microsoft.com/office/officeart/2005/8/layout/list1"/>
    <dgm:cxn modelId="{D437BE57-2BE0-40BB-B7F4-FEEBAA5A309D}" type="presOf" srcId="{6122F4E4-F4D0-4AAD-A523-53CC88CF340A}" destId="{779E0741-7A77-4211-886A-44B375A0A5D8}" srcOrd="1" destOrd="0" presId="urn:microsoft.com/office/officeart/2005/8/layout/list1"/>
    <dgm:cxn modelId="{EF3F0798-E402-4EB9-8010-A4F5B836EE54}" type="presOf" srcId="{BE650AAA-0ED0-4670-AC19-02B7D3268553}" destId="{05A3FD5F-6CB0-4234-A2AF-FDEBEF0FD4A8}" srcOrd="0" destOrd="0" presId="urn:microsoft.com/office/officeart/2005/8/layout/list1"/>
    <dgm:cxn modelId="{12BB9CA5-C94D-414B-A8C0-6EB73F25BDDB}" type="presOf" srcId="{815A35B0-CAE2-476A-B938-5F04CC81F3C0}" destId="{4C6DCB04-1AF3-49A4-93DF-6C2A5225A126}" srcOrd="0" destOrd="0" presId="urn:microsoft.com/office/officeart/2005/8/layout/list1"/>
    <dgm:cxn modelId="{2A4EDDDA-C026-42CB-9198-4FE6A3176E9F}" srcId="{815A35B0-CAE2-476A-B938-5F04CC81F3C0}" destId="{6122F4E4-F4D0-4AAD-A523-53CC88CF340A}" srcOrd="1" destOrd="0" parTransId="{E2012997-D127-4CC5-8731-3D61599B4EF5}" sibTransId="{675BAE2B-28FB-4712-8BCD-44D721D0F24A}"/>
    <dgm:cxn modelId="{BF0004E5-E494-4601-99F0-4E8BF62EB708}" type="presOf" srcId="{80C6F242-ADE1-4BBE-B3A3-81F4BDC649B7}" destId="{A64C19ED-5500-45FE-9437-C32906C75F58}" srcOrd="1" destOrd="0" presId="urn:microsoft.com/office/officeart/2005/8/layout/list1"/>
    <dgm:cxn modelId="{BADC9449-A95C-45CD-8FE5-1EF9A08F9C26}" type="presParOf" srcId="{4C6DCB04-1AF3-49A4-93DF-6C2A5225A126}" destId="{0F3590D6-3741-4CDD-934C-1E01B50DDFF9}" srcOrd="0" destOrd="0" presId="urn:microsoft.com/office/officeart/2005/8/layout/list1"/>
    <dgm:cxn modelId="{A0167727-6B63-43ED-811D-7134F07889E3}" type="presParOf" srcId="{0F3590D6-3741-4CDD-934C-1E01B50DDFF9}" destId="{BCF90AB6-8CA0-4ACA-A6C9-6BE75698025A}" srcOrd="0" destOrd="0" presId="urn:microsoft.com/office/officeart/2005/8/layout/list1"/>
    <dgm:cxn modelId="{F23A91E3-E3CA-4472-BB27-0BE8D95F4F79}" type="presParOf" srcId="{0F3590D6-3741-4CDD-934C-1E01B50DDFF9}" destId="{A64C19ED-5500-45FE-9437-C32906C75F58}" srcOrd="1" destOrd="0" presId="urn:microsoft.com/office/officeart/2005/8/layout/list1"/>
    <dgm:cxn modelId="{0ED4C88B-C7C8-4889-A99A-111B9C5E2B9B}" type="presParOf" srcId="{4C6DCB04-1AF3-49A4-93DF-6C2A5225A126}" destId="{DD678BC7-A644-4A1F-9ECC-1566365E800E}" srcOrd="1" destOrd="0" presId="urn:microsoft.com/office/officeart/2005/8/layout/list1"/>
    <dgm:cxn modelId="{FE3329BC-4921-4AF1-8624-0C3C2CB0AAEB}" type="presParOf" srcId="{4C6DCB04-1AF3-49A4-93DF-6C2A5225A126}" destId="{3E260F00-FA27-4758-9A1F-A161FC8FBDBE}" srcOrd="2" destOrd="0" presId="urn:microsoft.com/office/officeart/2005/8/layout/list1"/>
    <dgm:cxn modelId="{02C06502-5CEB-476B-AA2C-39036ED146D2}" type="presParOf" srcId="{4C6DCB04-1AF3-49A4-93DF-6C2A5225A126}" destId="{DC2BD4B2-3BA7-4354-8AA1-F0F42162825C}" srcOrd="3" destOrd="0" presId="urn:microsoft.com/office/officeart/2005/8/layout/list1"/>
    <dgm:cxn modelId="{1262A465-DB15-42E3-9AB0-F5D9E7C8984D}" type="presParOf" srcId="{4C6DCB04-1AF3-49A4-93DF-6C2A5225A126}" destId="{B624DC75-5046-41D0-856F-AAB5F907D88B}" srcOrd="4" destOrd="0" presId="urn:microsoft.com/office/officeart/2005/8/layout/list1"/>
    <dgm:cxn modelId="{83D41B12-10BC-4A06-83DF-38CA722A89CE}" type="presParOf" srcId="{B624DC75-5046-41D0-856F-AAB5F907D88B}" destId="{A7E01AB4-671A-4EE9-9B64-307F75B1F822}" srcOrd="0" destOrd="0" presId="urn:microsoft.com/office/officeart/2005/8/layout/list1"/>
    <dgm:cxn modelId="{C5F37537-02A4-4BF8-B9ED-B862ECD339F7}" type="presParOf" srcId="{B624DC75-5046-41D0-856F-AAB5F907D88B}" destId="{779E0741-7A77-4211-886A-44B375A0A5D8}" srcOrd="1" destOrd="0" presId="urn:microsoft.com/office/officeart/2005/8/layout/list1"/>
    <dgm:cxn modelId="{BFF92478-D195-4B2F-B37D-6EA86762C870}" type="presParOf" srcId="{4C6DCB04-1AF3-49A4-93DF-6C2A5225A126}" destId="{511D685E-143D-4C92-AA3E-1E524D4E2845}" srcOrd="5" destOrd="0" presId="urn:microsoft.com/office/officeart/2005/8/layout/list1"/>
    <dgm:cxn modelId="{021E2C6F-3B08-481B-96D1-009929B82FC8}" type="presParOf" srcId="{4C6DCB04-1AF3-49A4-93DF-6C2A5225A126}" destId="{FEEDA8DB-1F42-4E19-99AE-57DFF0B10E47}" srcOrd="6" destOrd="0" presId="urn:microsoft.com/office/officeart/2005/8/layout/list1"/>
    <dgm:cxn modelId="{20B53490-21E8-4864-9BBC-C2F2A80A14A7}" type="presParOf" srcId="{4C6DCB04-1AF3-49A4-93DF-6C2A5225A126}" destId="{F37394CE-B0F0-4281-9544-AD38EE24F072}" srcOrd="7" destOrd="0" presId="urn:microsoft.com/office/officeart/2005/8/layout/list1"/>
    <dgm:cxn modelId="{E4EEF2A9-B3AB-4B84-9869-528093CC8F12}" type="presParOf" srcId="{4C6DCB04-1AF3-49A4-93DF-6C2A5225A126}" destId="{C37E018E-77A5-439A-8D8B-7198FE189D02}" srcOrd="8" destOrd="0" presId="urn:microsoft.com/office/officeart/2005/8/layout/list1"/>
    <dgm:cxn modelId="{62E15AF6-5429-4668-8482-189B9FAC62D6}" type="presParOf" srcId="{C37E018E-77A5-439A-8D8B-7198FE189D02}" destId="{05A3FD5F-6CB0-4234-A2AF-FDEBEF0FD4A8}" srcOrd="0" destOrd="0" presId="urn:microsoft.com/office/officeart/2005/8/layout/list1"/>
    <dgm:cxn modelId="{E7C522B5-E663-4B5C-A83C-484EBB1F12A7}" type="presParOf" srcId="{C37E018E-77A5-439A-8D8B-7198FE189D02}" destId="{D73288F1-EB43-4E57-B960-E98E64462364}" srcOrd="1" destOrd="0" presId="urn:microsoft.com/office/officeart/2005/8/layout/list1"/>
    <dgm:cxn modelId="{32E77C8D-2BC6-4619-926A-B8270F0A9604}" type="presParOf" srcId="{4C6DCB04-1AF3-49A4-93DF-6C2A5225A126}" destId="{4D088960-DFBC-48DB-9B72-99D69FDE807E}" srcOrd="9" destOrd="0" presId="urn:microsoft.com/office/officeart/2005/8/layout/list1"/>
    <dgm:cxn modelId="{0441BF51-A594-4F16-80A8-C3B914C84337}" type="presParOf" srcId="{4C6DCB04-1AF3-49A4-93DF-6C2A5225A126}" destId="{E3507AFA-C777-4C90-9AAE-FC7738196A6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951B9F-3431-4054-ACFE-FE532501993F}"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E784F273-614D-41CB-9069-55A4E7FC8274}">
      <dgm:prSet/>
      <dgm:spPr/>
      <dgm:t>
        <a:bodyPr/>
        <a:lstStyle/>
        <a:p>
          <a:r>
            <a:rPr lang="tr-TR" dirty="0"/>
            <a:t>Evre IB ila IIA tümörleri için en yaygın rejimler;</a:t>
          </a:r>
          <a:endParaRPr lang="en-US" dirty="0"/>
        </a:p>
      </dgm:t>
    </dgm:pt>
    <dgm:pt modelId="{C7E7801E-CF0E-475B-91BD-37C47AC16EA9}" type="parTrans" cxnId="{B4B5C1E2-96B3-4509-8BA0-0D62C88451B7}">
      <dgm:prSet/>
      <dgm:spPr/>
      <dgm:t>
        <a:bodyPr/>
        <a:lstStyle/>
        <a:p>
          <a:endParaRPr lang="en-US"/>
        </a:p>
      </dgm:t>
    </dgm:pt>
    <dgm:pt modelId="{B4EDC346-4901-40EF-9738-63F554480838}" type="sibTrans" cxnId="{B4B5C1E2-96B3-4509-8BA0-0D62C88451B7}">
      <dgm:prSet/>
      <dgm:spPr/>
      <dgm:t>
        <a:bodyPr/>
        <a:lstStyle/>
        <a:p>
          <a:endParaRPr lang="en-US"/>
        </a:p>
      </dgm:t>
    </dgm:pt>
    <dgm:pt modelId="{A33141F3-7E55-4824-B4F4-0BE2784504B6}">
      <dgm:prSet/>
      <dgm:spPr/>
      <dgm:t>
        <a:bodyPr/>
        <a:lstStyle/>
        <a:p>
          <a:r>
            <a:rPr lang="tr-TR" dirty="0"/>
            <a:t>6 </a:t>
          </a:r>
          <a:r>
            <a:rPr lang="tr-TR" dirty="0" err="1"/>
            <a:t>Gy</a:t>
          </a:r>
          <a:r>
            <a:rPr lang="tr-TR" dirty="0"/>
            <a:t> x 5 fraksiyon</a:t>
          </a:r>
          <a:endParaRPr lang="en-US" dirty="0"/>
        </a:p>
      </dgm:t>
    </dgm:pt>
    <dgm:pt modelId="{2BE0ADA6-30E5-4C5F-A1C4-3DD07547E0DB}" type="parTrans" cxnId="{B0D76259-774B-447B-9F79-1F7B0586F627}">
      <dgm:prSet/>
      <dgm:spPr/>
      <dgm:t>
        <a:bodyPr/>
        <a:lstStyle/>
        <a:p>
          <a:endParaRPr lang="en-US"/>
        </a:p>
      </dgm:t>
    </dgm:pt>
    <dgm:pt modelId="{9784E17B-F51F-41C4-A8C4-641794BF1BAA}" type="sibTrans" cxnId="{B0D76259-774B-447B-9F79-1F7B0586F627}">
      <dgm:prSet/>
      <dgm:spPr/>
      <dgm:t>
        <a:bodyPr/>
        <a:lstStyle/>
        <a:p>
          <a:endParaRPr lang="en-US"/>
        </a:p>
      </dgm:t>
    </dgm:pt>
    <dgm:pt modelId="{5E739B47-9429-4FA6-900C-3A9DBCC74E58}">
      <dgm:prSet/>
      <dgm:spPr/>
      <dgm:t>
        <a:bodyPr/>
        <a:lstStyle/>
        <a:p>
          <a:r>
            <a:rPr lang="tr-TR" dirty="0"/>
            <a:t>6 </a:t>
          </a:r>
          <a:r>
            <a:rPr lang="tr-TR" dirty="0" err="1"/>
            <a:t>Gy</a:t>
          </a:r>
          <a:r>
            <a:rPr lang="tr-TR" dirty="0"/>
            <a:t> x 4 fraksiyon</a:t>
          </a:r>
          <a:endParaRPr lang="en-US" dirty="0"/>
        </a:p>
      </dgm:t>
    </dgm:pt>
    <dgm:pt modelId="{1CA4D46F-2F37-438D-BF79-2F0FFB680C51}" type="parTrans" cxnId="{081959C4-8C90-4DA2-92F6-FCF3AC450AF6}">
      <dgm:prSet/>
      <dgm:spPr/>
      <dgm:t>
        <a:bodyPr/>
        <a:lstStyle/>
        <a:p>
          <a:endParaRPr lang="en-US"/>
        </a:p>
      </dgm:t>
    </dgm:pt>
    <dgm:pt modelId="{D68690F6-4B0C-4B07-95A1-F61E91D47325}" type="sibTrans" cxnId="{081959C4-8C90-4DA2-92F6-FCF3AC450AF6}">
      <dgm:prSet/>
      <dgm:spPr/>
      <dgm:t>
        <a:bodyPr/>
        <a:lstStyle/>
        <a:p>
          <a:endParaRPr lang="en-US"/>
        </a:p>
      </dgm:t>
    </dgm:pt>
    <dgm:pt modelId="{0160CD4B-7B87-4273-9656-F92B736836F5}">
      <dgm:prSet/>
      <dgm:spPr/>
      <dgm:t>
        <a:bodyPr/>
        <a:lstStyle/>
        <a:p>
          <a:pPr rtl="0"/>
          <a:r>
            <a:rPr lang="tr-TR" dirty="0"/>
            <a:t>7 </a:t>
          </a:r>
          <a:r>
            <a:rPr lang="tr-TR" dirty="0" err="1"/>
            <a:t>Gy</a:t>
          </a:r>
          <a:r>
            <a:rPr lang="tr-TR" dirty="0"/>
            <a:t> x 3 fraksiyon</a:t>
          </a:r>
          <a:r>
            <a:rPr lang="tr-TR" dirty="0">
              <a:latin typeface="Trebuchet MS" panose="020B0603020202020204"/>
            </a:rPr>
            <a:t> </a:t>
          </a:r>
          <a:endParaRPr lang="en-US" dirty="0">
            <a:latin typeface="Trebuchet MS" panose="020B0603020202020204"/>
          </a:endParaRPr>
        </a:p>
      </dgm:t>
    </dgm:pt>
    <dgm:pt modelId="{1B71A1AB-FD46-4826-9A86-938835204C32}" type="parTrans" cxnId="{889157F5-9B58-4984-859D-4C40BEE43BC0}">
      <dgm:prSet/>
      <dgm:spPr/>
      <dgm:t>
        <a:bodyPr/>
        <a:lstStyle/>
        <a:p>
          <a:endParaRPr lang="en-US"/>
        </a:p>
      </dgm:t>
    </dgm:pt>
    <dgm:pt modelId="{10E8319A-9A44-4FEA-A037-8887698595A3}" type="sibTrans" cxnId="{889157F5-9B58-4984-859D-4C40BEE43BC0}">
      <dgm:prSet/>
      <dgm:spPr/>
      <dgm:t>
        <a:bodyPr/>
        <a:lstStyle/>
        <a:p>
          <a:endParaRPr lang="en-US"/>
        </a:p>
      </dgm:t>
    </dgm:pt>
    <dgm:pt modelId="{99BC0111-877E-4D72-A40A-52E41E51B1C8}">
      <dgm:prSet/>
      <dgm:spPr/>
      <dgm:t>
        <a:bodyPr/>
        <a:lstStyle/>
        <a:p>
          <a:r>
            <a:rPr lang="tr-TR" dirty="0"/>
            <a:t>Evre IIB ila IVA tümörleri için en yaygın rejimler; </a:t>
          </a:r>
          <a:endParaRPr lang="en-US" dirty="0"/>
        </a:p>
      </dgm:t>
    </dgm:pt>
    <dgm:pt modelId="{54A570A3-20E1-4A89-8D5B-340690D24910}" type="parTrans" cxnId="{3D125490-B3FC-4688-88EA-9C364A9EEEE9}">
      <dgm:prSet/>
      <dgm:spPr/>
      <dgm:t>
        <a:bodyPr/>
        <a:lstStyle/>
        <a:p>
          <a:endParaRPr lang="en-US"/>
        </a:p>
      </dgm:t>
    </dgm:pt>
    <dgm:pt modelId="{A7E086A6-90CA-4619-8BF5-F59DB783C7F0}" type="sibTrans" cxnId="{3D125490-B3FC-4688-88EA-9C364A9EEEE9}">
      <dgm:prSet/>
      <dgm:spPr/>
      <dgm:t>
        <a:bodyPr/>
        <a:lstStyle/>
        <a:p>
          <a:endParaRPr lang="en-US"/>
        </a:p>
      </dgm:t>
    </dgm:pt>
    <dgm:pt modelId="{C28DD32C-8B96-4FCE-BE4B-1577232C9944}">
      <dgm:prSet/>
      <dgm:spPr/>
      <dgm:t>
        <a:bodyPr/>
        <a:lstStyle/>
        <a:p>
          <a:r>
            <a:rPr lang="tr-TR" dirty="0"/>
            <a:t>6 </a:t>
          </a:r>
          <a:r>
            <a:rPr lang="tr-TR" dirty="0" err="1"/>
            <a:t>Gy</a:t>
          </a:r>
          <a:r>
            <a:rPr lang="tr-TR" dirty="0"/>
            <a:t> x 5 fraksiyon </a:t>
          </a:r>
          <a:endParaRPr lang="en-US" dirty="0"/>
        </a:p>
      </dgm:t>
    </dgm:pt>
    <dgm:pt modelId="{596D72D2-FF62-441D-BACE-0CF94771798F}" type="parTrans" cxnId="{7D68F145-381A-4302-9E5E-FB29B4FEE031}">
      <dgm:prSet/>
      <dgm:spPr/>
      <dgm:t>
        <a:bodyPr/>
        <a:lstStyle/>
        <a:p>
          <a:endParaRPr lang="en-US"/>
        </a:p>
      </dgm:t>
    </dgm:pt>
    <dgm:pt modelId="{99F2E4C2-CCA6-4D86-9DF2-197D209E7D17}" type="sibTrans" cxnId="{7D68F145-381A-4302-9E5E-FB29B4FEE031}">
      <dgm:prSet/>
      <dgm:spPr/>
      <dgm:t>
        <a:bodyPr/>
        <a:lstStyle/>
        <a:p>
          <a:endParaRPr lang="en-US"/>
        </a:p>
      </dgm:t>
    </dgm:pt>
    <dgm:pt modelId="{C39CE121-FD25-49D6-8ADB-600985ACF8F6}">
      <dgm:prSet/>
      <dgm:spPr/>
      <dgm:t>
        <a:bodyPr/>
        <a:lstStyle/>
        <a:p>
          <a:pPr rtl="0"/>
          <a:r>
            <a:rPr lang="tr-TR" dirty="0"/>
            <a:t>7 </a:t>
          </a:r>
          <a:r>
            <a:rPr lang="tr-TR" dirty="0" err="1"/>
            <a:t>Gy</a:t>
          </a:r>
          <a:r>
            <a:rPr lang="tr-TR" dirty="0"/>
            <a:t> x 4 fraksiyon</a:t>
          </a:r>
          <a:r>
            <a:rPr lang="tr-TR" dirty="0">
              <a:latin typeface="Trebuchet MS" panose="020B0603020202020204"/>
            </a:rPr>
            <a:t> </a:t>
          </a:r>
          <a:endParaRPr lang="en-US" dirty="0"/>
        </a:p>
      </dgm:t>
    </dgm:pt>
    <dgm:pt modelId="{A48479D2-2A8F-42F2-BF3D-01742E66945F}" type="parTrans" cxnId="{B613554C-9A2D-4301-8D14-CBA56B9ED21B}">
      <dgm:prSet/>
      <dgm:spPr/>
      <dgm:t>
        <a:bodyPr/>
        <a:lstStyle/>
        <a:p>
          <a:endParaRPr lang="en-US"/>
        </a:p>
      </dgm:t>
    </dgm:pt>
    <dgm:pt modelId="{5780C10A-69A3-42C5-B767-726A854FC376}" type="sibTrans" cxnId="{B613554C-9A2D-4301-8D14-CBA56B9ED21B}">
      <dgm:prSet/>
      <dgm:spPr/>
      <dgm:t>
        <a:bodyPr/>
        <a:lstStyle/>
        <a:p>
          <a:endParaRPr lang="en-US"/>
        </a:p>
      </dgm:t>
    </dgm:pt>
    <dgm:pt modelId="{15750C71-9ADF-42BF-9F6A-05D28EF9B83E}">
      <dgm:prSet/>
      <dgm:spPr/>
      <dgm:t>
        <a:bodyPr/>
        <a:lstStyle/>
        <a:p>
          <a:pPr rtl="0"/>
          <a:r>
            <a:rPr lang="tr-TR" dirty="0"/>
            <a:t>7 </a:t>
          </a:r>
          <a:r>
            <a:rPr lang="tr-TR" dirty="0" err="1"/>
            <a:t>Gy</a:t>
          </a:r>
          <a:r>
            <a:rPr lang="tr-TR" dirty="0"/>
            <a:t> x 3 fraksiyon</a:t>
          </a:r>
          <a:r>
            <a:rPr lang="tr-TR" dirty="0">
              <a:latin typeface="Trebuchet MS" panose="020B0603020202020204"/>
            </a:rPr>
            <a:t> </a:t>
          </a:r>
          <a:endParaRPr lang="en-US" dirty="0"/>
        </a:p>
      </dgm:t>
    </dgm:pt>
    <dgm:pt modelId="{69421516-C7F3-4E72-86D3-3D34C00273E0}" type="parTrans" cxnId="{BB702C55-D2BC-4478-AD00-F2AC41EC78B8}">
      <dgm:prSet/>
      <dgm:spPr/>
      <dgm:t>
        <a:bodyPr/>
        <a:lstStyle/>
        <a:p>
          <a:endParaRPr lang="en-US"/>
        </a:p>
      </dgm:t>
    </dgm:pt>
    <dgm:pt modelId="{1EC8BFE6-91E1-4996-A166-0FEB4FCDAA84}" type="sibTrans" cxnId="{BB702C55-D2BC-4478-AD00-F2AC41EC78B8}">
      <dgm:prSet/>
      <dgm:spPr/>
      <dgm:t>
        <a:bodyPr/>
        <a:lstStyle/>
        <a:p>
          <a:endParaRPr lang="en-US"/>
        </a:p>
      </dgm:t>
    </dgm:pt>
    <dgm:pt modelId="{58EBFA07-B5D7-4588-8A2C-AF4AC2C7B0BC}" type="pres">
      <dgm:prSet presAssocID="{72951B9F-3431-4054-ACFE-FE532501993F}" presName="linear" presStyleCnt="0">
        <dgm:presLayoutVars>
          <dgm:dir/>
          <dgm:animLvl val="lvl"/>
          <dgm:resizeHandles val="exact"/>
        </dgm:presLayoutVars>
      </dgm:prSet>
      <dgm:spPr/>
    </dgm:pt>
    <dgm:pt modelId="{18B2BD0D-CC61-4306-9111-972D2C987229}" type="pres">
      <dgm:prSet presAssocID="{E784F273-614D-41CB-9069-55A4E7FC8274}" presName="parentLin" presStyleCnt="0"/>
      <dgm:spPr/>
    </dgm:pt>
    <dgm:pt modelId="{8F56FB48-E45E-4A71-802C-2FB6F1C30F34}" type="pres">
      <dgm:prSet presAssocID="{E784F273-614D-41CB-9069-55A4E7FC8274}" presName="parentLeftMargin" presStyleLbl="node1" presStyleIdx="0" presStyleCnt="2"/>
      <dgm:spPr/>
    </dgm:pt>
    <dgm:pt modelId="{86C02F6C-A9D6-4F74-B94B-046625021B59}" type="pres">
      <dgm:prSet presAssocID="{E784F273-614D-41CB-9069-55A4E7FC8274}" presName="parentText" presStyleLbl="node1" presStyleIdx="0" presStyleCnt="2">
        <dgm:presLayoutVars>
          <dgm:chMax val="0"/>
          <dgm:bulletEnabled val="1"/>
        </dgm:presLayoutVars>
      </dgm:prSet>
      <dgm:spPr/>
    </dgm:pt>
    <dgm:pt modelId="{2B3FD01F-6C7B-44A3-930E-67C6DC3D876F}" type="pres">
      <dgm:prSet presAssocID="{E784F273-614D-41CB-9069-55A4E7FC8274}" presName="negativeSpace" presStyleCnt="0"/>
      <dgm:spPr/>
    </dgm:pt>
    <dgm:pt modelId="{7FBACB07-D258-49A6-99A6-29FCC2AD71DA}" type="pres">
      <dgm:prSet presAssocID="{E784F273-614D-41CB-9069-55A4E7FC8274}" presName="childText" presStyleLbl="conFgAcc1" presStyleIdx="0" presStyleCnt="2">
        <dgm:presLayoutVars>
          <dgm:bulletEnabled val="1"/>
        </dgm:presLayoutVars>
      </dgm:prSet>
      <dgm:spPr/>
    </dgm:pt>
    <dgm:pt modelId="{D680C85F-E772-4CB7-BECB-B8AA0BD41DD4}" type="pres">
      <dgm:prSet presAssocID="{B4EDC346-4901-40EF-9738-63F554480838}" presName="spaceBetweenRectangles" presStyleCnt="0"/>
      <dgm:spPr/>
    </dgm:pt>
    <dgm:pt modelId="{DFEB0F12-67C8-450B-800B-3564EC256A42}" type="pres">
      <dgm:prSet presAssocID="{99BC0111-877E-4D72-A40A-52E41E51B1C8}" presName="parentLin" presStyleCnt="0"/>
      <dgm:spPr/>
    </dgm:pt>
    <dgm:pt modelId="{6F669DE5-FC8F-4285-B63F-EC1579B530EE}" type="pres">
      <dgm:prSet presAssocID="{99BC0111-877E-4D72-A40A-52E41E51B1C8}" presName="parentLeftMargin" presStyleLbl="node1" presStyleIdx="0" presStyleCnt="2"/>
      <dgm:spPr/>
    </dgm:pt>
    <dgm:pt modelId="{71815C17-84C6-4807-9D43-1C87B95E58B4}" type="pres">
      <dgm:prSet presAssocID="{99BC0111-877E-4D72-A40A-52E41E51B1C8}" presName="parentText" presStyleLbl="node1" presStyleIdx="1" presStyleCnt="2">
        <dgm:presLayoutVars>
          <dgm:chMax val="0"/>
          <dgm:bulletEnabled val="1"/>
        </dgm:presLayoutVars>
      </dgm:prSet>
      <dgm:spPr/>
    </dgm:pt>
    <dgm:pt modelId="{E4A318F2-6F3D-4FA1-91CF-5D6EF330858C}" type="pres">
      <dgm:prSet presAssocID="{99BC0111-877E-4D72-A40A-52E41E51B1C8}" presName="negativeSpace" presStyleCnt="0"/>
      <dgm:spPr/>
    </dgm:pt>
    <dgm:pt modelId="{F595CEA8-1C40-406A-8C1A-E2AFE2949476}" type="pres">
      <dgm:prSet presAssocID="{99BC0111-877E-4D72-A40A-52E41E51B1C8}" presName="childText" presStyleLbl="conFgAcc1" presStyleIdx="1" presStyleCnt="2">
        <dgm:presLayoutVars>
          <dgm:bulletEnabled val="1"/>
        </dgm:presLayoutVars>
      </dgm:prSet>
      <dgm:spPr/>
    </dgm:pt>
  </dgm:ptLst>
  <dgm:cxnLst>
    <dgm:cxn modelId="{80D4A90A-20CB-4BA1-AFA4-58879F4AA290}" type="presOf" srcId="{72951B9F-3431-4054-ACFE-FE532501993F}" destId="{58EBFA07-B5D7-4588-8A2C-AF4AC2C7B0BC}" srcOrd="0" destOrd="0" presId="urn:microsoft.com/office/officeart/2005/8/layout/list1"/>
    <dgm:cxn modelId="{9A05BD23-7B35-4F5B-B69C-B329534138FC}" type="presOf" srcId="{E784F273-614D-41CB-9069-55A4E7FC8274}" destId="{8F56FB48-E45E-4A71-802C-2FB6F1C30F34}" srcOrd="0" destOrd="0" presId="urn:microsoft.com/office/officeart/2005/8/layout/list1"/>
    <dgm:cxn modelId="{791CA42B-B581-4F35-8D14-93CC80ACBE3A}" type="presOf" srcId="{A33141F3-7E55-4824-B4F4-0BE2784504B6}" destId="{7FBACB07-D258-49A6-99A6-29FCC2AD71DA}" srcOrd="0" destOrd="0" presId="urn:microsoft.com/office/officeart/2005/8/layout/list1"/>
    <dgm:cxn modelId="{AB4F593C-590F-4FC4-B455-AFE2472B3CB5}" type="presOf" srcId="{15750C71-9ADF-42BF-9F6A-05D28EF9B83E}" destId="{F595CEA8-1C40-406A-8C1A-E2AFE2949476}" srcOrd="0" destOrd="2" presId="urn:microsoft.com/office/officeart/2005/8/layout/list1"/>
    <dgm:cxn modelId="{7D68F145-381A-4302-9E5E-FB29B4FEE031}" srcId="{99BC0111-877E-4D72-A40A-52E41E51B1C8}" destId="{C28DD32C-8B96-4FCE-BE4B-1577232C9944}" srcOrd="0" destOrd="0" parTransId="{596D72D2-FF62-441D-BACE-0CF94771798F}" sibTransId="{99F2E4C2-CCA6-4D86-9DF2-197D209E7D17}"/>
    <dgm:cxn modelId="{B613554C-9A2D-4301-8D14-CBA56B9ED21B}" srcId="{99BC0111-877E-4D72-A40A-52E41E51B1C8}" destId="{C39CE121-FD25-49D6-8ADB-600985ACF8F6}" srcOrd="1" destOrd="0" parTransId="{A48479D2-2A8F-42F2-BF3D-01742E66945F}" sibTransId="{5780C10A-69A3-42C5-B767-726A854FC376}"/>
    <dgm:cxn modelId="{824CAB6E-F8D9-46D6-B6A7-BBD9F5614FE7}" type="presOf" srcId="{C28DD32C-8B96-4FCE-BE4B-1577232C9944}" destId="{F595CEA8-1C40-406A-8C1A-E2AFE2949476}" srcOrd="0" destOrd="0" presId="urn:microsoft.com/office/officeart/2005/8/layout/list1"/>
    <dgm:cxn modelId="{BB702C55-D2BC-4478-AD00-F2AC41EC78B8}" srcId="{99BC0111-877E-4D72-A40A-52E41E51B1C8}" destId="{15750C71-9ADF-42BF-9F6A-05D28EF9B83E}" srcOrd="2" destOrd="0" parTransId="{69421516-C7F3-4E72-86D3-3D34C00273E0}" sibTransId="{1EC8BFE6-91E1-4996-A166-0FEB4FCDAA84}"/>
    <dgm:cxn modelId="{B0D76259-774B-447B-9F79-1F7B0586F627}" srcId="{E784F273-614D-41CB-9069-55A4E7FC8274}" destId="{A33141F3-7E55-4824-B4F4-0BE2784504B6}" srcOrd="0" destOrd="0" parTransId="{2BE0ADA6-30E5-4C5F-A1C4-3DD07547E0DB}" sibTransId="{9784E17B-F51F-41C4-A8C4-641794BF1BAA}"/>
    <dgm:cxn modelId="{3D125490-B3FC-4688-88EA-9C364A9EEEE9}" srcId="{72951B9F-3431-4054-ACFE-FE532501993F}" destId="{99BC0111-877E-4D72-A40A-52E41E51B1C8}" srcOrd="1" destOrd="0" parTransId="{54A570A3-20E1-4A89-8D5B-340690D24910}" sibTransId="{A7E086A6-90CA-4619-8BF5-F59DB783C7F0}"/>
    <dgm:cxn modelId="{30009FA6-7F90-4573-9C44-352BF523DDCC}" type="presOf" srcId="{99BC0111-877E-4D72-A40A-52E41E51B1C8}" destId="{6F669DE5-FC8F-4285-B63F-EC1579B530EE}" srcOrd="0" destOrd="0" presId="urn:microsoft.com/office/officeart/2005/8/layout/list1"/>
    <dgm:cxn modelId="{DF0B12AB-8AFC-42DC-8487-6A487A13DF5D}" type="presOf" srcId="{C39CE121-FD25-49D6-8ADB-600985ACF8F6}" destId="{F595CEA8-1C40-406A-8C1A-E2AFE2949476}" srcOrd="0" destOrd="1" presId="urn:microsoft.com/office/officeart/2005/8/layout/list1"/>
    <dgm:cxn modelId="{081959C4-8C90-4DA2-92F6-FCF3AC450AF6}" srcId="{E784F273-614D-41CB-9069-55A4E7FC8274}" destId="{5E739B47-9429-4FA6-900C-3A9DBCC74E58}" srcOrd="1" destOrd="0" parTransId="{1CA4D46F-2F37-438D-BF79-2F0FFB680C51}" sibTransId="{D68690F6-4B0C-4B07-95A1-F61E91D47325}"/>
    <dgm:cxn modelId="{D7AA1ED5-51FA-4B17-B5E7-286BD0D66A43}" type="presOf" srcId="{0160CD4B-7B87-4273-9656-F92B736836F5}" destId="{7FBACB07-D258-49A6-99A6-29FCC2AD71DA}" srcOrd="0" destOrd="2" presId="urn:microsoft.com/office/officeart/2005/8/layout/list1"/>
    <dgm:cxn modelId="{B4B5C1E2-96B3-4509-8BA0-0D62C88451B7}" srcId="{72951B9F-3431-4054-ACFE-FE532501993F}" destId="{E784F273-614D-41CB-9069-55A4E7FC8274}" srcOrd="0" destOrd="0" parTransId="{C7E7801E-CF0E-475B-91BD-37C47AC16EA9}" sibTransId="{B4EDC346-4901-40EF-9738-63F554480838}"/>
    <dgm:cxn modelId="{34A957E3-7EFF-49ED-9E22-0A9C90A1322B}" type="presOf" srcId="{99BC0111-877E-4D72-A40A-52E41E51B1C8}" destId="{71815C17-84C6-4807-9D43-1C87B95E58B4}" srcOrd="1" destOrd="0" presId="urn:microsoft.com/office/officeart/2005/8/layout/list1"/>
    <dgm:cxn modelId="{A3EA60E7-FFB6-47A0-89D7-0035135853D2}" type="presOf" srcId="{E784F273-614D-41CB-9069-55A4E7FC8274}" destId="{86C02F6C-A9D6-4F74-B94B-046625021B59}" srcOrd="1" destOrd="0" presId="urn:microsoft.com/office/officeart/2005/8/layout/list1"/>
    <dgm:cxn modelId="{889157F5-9B58-4984-859D-4C40BEE43BC0}" srcId="{E784F273-614D-41CB-9069-55A4E7FC8274}" destId="{0160CD4B-7B87-4273-9656-F92B736836F5}" srcOrd="2" destOrd="0" parTransId="{1B71A1AB-FD46-4826-9A86-938835204C32}" sibTransId="{10E8319A-9A44-4FEA-A037-8887698595A3}"/>
    <dgm:cxn modelId="{0A8F6BF6-F650-4621-99D7-E3CB02741511}" type="presOf" srcId="{5E739B47-9429-4FA6-900C-3A9DBCC74E58}" destId="{7FBACB07-D258-49A6-99A6-29FCC2AD71DA}" srcOrd="0" destOrd="1" presId="urn:microsoft.com/office/officeart/2005/8/layout/list1"/>
    <dgm:cxn modelId="{65724FCC-613D-4392-8163-20671A3BFC11}" type="presParOf" srcId="{58EBFA07-B5D7-4588-8A2C-AF4AC2C7B0BC}" destId="{18B2BD0D-CC61-4306-9111-972D2C987229}" srcOrd="0" destOrd="0" presId="urn:microsoft.com/office/officeart/2005/8/layout/list1"/>
    <dgm:cxn modelId="{BD42D232-A189-4E42-BF0B-9F3EB90F8585}" type="presParOf" srcId="{18B2BD0D-CC61-4306-9111-972D2C987229}" destId="{8F56FB48-E45E-4A71-802C-2FB6F1C30F34}" srcOrd="0" destOrd="0" presId="urn:microsoft.com/office/officeart/2005/8/layout/list1"/>
    <dgm:cxn modelId="{D053DFD6-0DE8-403E-BB90-2569669803B1}" type="presParOf" srcId="{18B2BD0D-CC61-4306-9111-972D2C987229}" destId="{86C02F6C-A9D6-4F74-B94B-046625021B59}" srcOrd="1" destOrd="0" presId="urn:microsoft.com/office/officeart/2005/8/layout/list1"/>
    <dgm:cxn modelId="{632C95FC-FF6A-49BE-BF2C-68FAF4D6AB64}" type="presParOf" srcId="{58EBFA07-B5D7-4588-8A2C-AF4AC2C7B0BC}" destId="{2B3FD01F-6C7B-44A3-930E-67C6DC3D876F}" srcOrd="1" destOrd="0" presId="urn:microsoft.com/office/officeart/2005/8/layout/list1"/>
    <dgm:cxn modelId="{F83B57B0-7174-4593-8E97-943E6044B857}" type="presParOf" srcId="{58EBFA07-B5D7-4588-8A2C-AF4AC2C7B0BC}" destId="{7FBACB07-D258-49A6-99A6-29FCC2AD71DA}" srcOrd="2" destOrd="0" presId="urn:microsoft.com/office/officeart/2005/8/layout/list1"/>
    <dgm:cxn modelId="{F5315FD1-5B9C-46E0-B724-B297650761C6}" type="presParOf" srcId="{58EBFA07-B5D7-4588-8A2C-AF4AC2C7B0BC}" destId="{D680C85F-E772-4CB7-BECB-B8AA0BD41DD4}" srcOrd="3" destOrd="0" presId="urn:microsoft.com/office/officeart/2005/8/layout/list1"/>
    <dgm:cxn modelId="{32989052-940F-481B-ACD5-D7E641C7F0EA}" type="presParOf" srcId="{58EBFA07-B5D7-4588-8A2C-AF4AC2C7B0BC}" destId="{DFEB0F12-67C8-450B-800B-3564EC256A42}" srcOrd="4" destOrd="0" presId="urn:microsoft.com/office/officeart/2005/8/layout/list1"/>
    <dgm:cxn modelId="{86490C2B-F018-4167-BB88-77B79EC684CC}" type="presParOf" srcId="{DFEB0F12-67C8-450B-800B-3564EC256A42}" destId="{6F669DE5-FC8F-4285-B63F-EC1579B530EE}" srcOrd="0" destOrd="0" presId="urn:microsoft.com/office/officeart/2005/8/layout/list1"/>
    <dgm:cxn modelId="{052BC0B4-B924-4D14-8B44-9B9FB2D85CA4}" type="presParOf" srcId="{DFEB0F12-67C8-450B-800B-3564EC256A42}" destId="{71815C17-84C6-4807-9D43-1C87B95E58B4}" srcOrd="1" destOrd="0" presId="urn:microsoft.com/office/officeart/2005/8/layout/list1"/>
    <dgm:cxn modelId="{5D01A74D-748F-4A44-9EFF-7ADECED08179}" type="presParOf" srcId="{58EBFA07-B5D7-4588-8A2C-AF4AC2C7B0BC}" destId="{E4A318F2-6F3D-4FA1-91CF-5D6EF330858C}" srcOrd="5" destOrd="0" presId="urn:microsoft.com/office/officeart/2005/8/layout/list1"/>
    <dgm:cxn modelId="{69C4BE5E-6C7E-44D9-8E97-C59466BDC649}" type="presParOf" srcId="{58EBFA07-B5D7-4588-8A2C-AF4AC2C7B0BC}" destId="{F595CEA8-1C40-406A-8C1A-E2AFE294947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9B273-4149-4905-AF2D-0B77710CE839}">
      <dsp:nvSpPr>
        <dsp:cNvPr id="0" name=""/>
        <dsp:cNvSpPr/>
      </dsp:nvSpPr>
      <dsp:spPr>
        <a:xfrm>
          <a:off x="0" y="1045102"/>
          <a:ext cx="2705099" cy="171773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E2FE8-A865-4CA2-9A94-C7CD52DE1D56}">
      <dsp:nvSpPr>
        <dsp:cNvPr id="0" name=""/>
        <dsp:cNvSpPr/>
      </dsp:nvSpPr>
      <dsp:spPr>
        <a:xfrm>
          <a:off x="300566"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Fagundes ve ark. FIGO evre IB, IIA, IIB ve III tanılı RT ile tedavi edilen hastalarda 10 yıllık uzak metastaz oranlarını sırasıyla %16, %31, %26 ve %39 olarak bildirmiştir. </a:t>
          </a:r>
          <a:endParaRPr lang="en-US" sz="1600" kern="1200"/>
        </a:p>
      </dsp:txBody>
      <dsp:txXfrm>
        <a:off x="350877" y="1380951"/>
        <a:ext cx="2604477" cy="1617116"/>
      </dsp:txXfrm>
    </dsp:sp>
    <dsp:sp modelId="{0AF83E53-76BE-407F-87CD-C868EB8FC7F7}">
      <dsp:nvSpPr>
        <dsp:cNvPr id="0" name=""/>
        <dsp:cNvSpPr/>
      </dsp:nvSpPr>
      <dsp:spPr>
        <a:xfrm>
          <a:off x="3306233" y="1045102"/>
          <a:ext cx="2705099" cy="171773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9645D-0707-4D83-B379-0A9FAD0880DB}">
      <dsp:nvSpPr>
        <dsp:cNvPr id="0" name=""/>
        <dsp:cNvSpPr/>
      </dsp:nvSpPr>
      <dsp:spPr>
        <a:xfrm>
          <a:off x="3606799"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En sık ekstrapelvik metastaz yeri akciğerler olup, bunu paraaortik lenf nodları izlemiştir. </a:t>
          </a:r>
          <a:endParaRPr lang="en-US" sz="1600" kern="1200"/>
        </a:p>
      </dsp:txBody>
      <dsp:txXfrm>
        <a:off x="3657110" y="1380951"/>
        <a:ext cx="2604477" cy="1617116"/>
      </dsp:txXfrm>
    </dsp:sp>
    <dsp:sp modelId="{9CE33614-49FE-4D9D-84C2-E2879DE1BE1B}">
      <dsp:nvSpPr>
        <dsp:cNvPr id="0" name=""/>
        <dsp:cNvSpPr/>
      </dsp:nvSpPr>
      <dsp:spPr>
        <a:xfrm>
          <a:off x="6612466" y="1045102"/>
          <a:ext cx="2705099" cy="171773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5B859-40E8-4B1A-9C72-1131B2430D89}">
      <dsp:nvSpPr>
        <dsp:cNvPr id="0" name=""/>
        <dsp:cNvSpPr/>
      </dsp:nvSpPr>
      <dsp:spPr>
        <a:xfrm>
          <a:off x="6913033"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Lomber vertebraların nispeten sık bir iskelet metastazı bölgesi </a:t>
          </a:r>
          <a:endParaRPr lang="en-US" sz="1600" kern="1200"/>
        </a:p>
      </dsp:txBody>
      <dsp:txXfrm>
        <a:off x="6963344" y="1380951"/>
        <a:ext cx="2604477" cy="1617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4978F-79BF-4BBA-A471-2429F1B84737}">
      <dsp:nvSpPr>
        <dsp:cNvPr id="0" name=""/>
        <dsp:cNvSpPr/>
      </dsp:nvSpPr>
      <dsp:spPr>
        <a:xfrm>
          <a:off x="1049" y="712973"/>
          <a:ext cx="4092482" cy="245548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t>Uzak </a:t>
          </a:r>
          <a:r>
            <a:rPr lang="tr-TR" sz="2000" kern="1200" dirty="0" err="1"/>
            <a:t>hematojen</a:t>
          </a:r>
          <a:r>
            <a:rPr lang="tr-TR" sz="2000" kern="1200" dirty="0"/>
            <a:t> metastazlar dışında </a:t>
          </a:r>
          <a:r>
            <a:rPr lang="tr-TR" sz="2000" kern="1200" dirty="0" err="1"/>
            <a:t>retroperitoneal</a:t>
          </a:r>
          <a:r>
            <a:rPr lang="tr-TR" sz="2000" kern="1200" dirty="0"/>
            <a:t> nodal tutulumun varlığı en önemli olumsuz prognostik faktör.</a:t>
          </a:r>
          <a:endParaRPr lang="en-US" sz="2000" kern="1200" dirty="0"/>
        </a:p>
      </dsp:txBody>
      <dsp:txXfrm>
        <a:off x="1049" y="712973"/>
        <a:ext cx="4092482" cy="2455489"/>
      </dsp:txXfrm>
    </dsp:sp>
    <dsp:sp modelId="{1B2EF6C5-ADF1-41D1-B7DB-A0EECB44FCAD}">
      <dsp:nvSpPr>
        <dsp:cNvPr id="0" name=""/>
        <dsp:cNvSpPr/>
      </dsp:nvSpPr>
      <dsp:spPr>
        <a:xfrm>
          <a:off x="4502780" y="712973"/>
          <a:ext cx="4092482" cy="2455489"/>
        </a:xfrm>
        <a:prstGeom prst="rect">
          <a:avLst/>
        </a:prstGeom>
        <a:solidFill>
          <a:schemeClr val="accent5">
            <a:hueOff val="14211322"/>
            <a:satOff val="-28541"/>
            <a:lumOff val="16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kern="1200" dirty="0" err="1"/>
            <a:t>Definitif</a:t>
          </a:r>
          <a:r>
            <a:rPr lang="tr-TR" sz="2000" kern="1200" dirty="0"/>
            <a:t> radyoterapi uygulanan üç GOG prospektif klinik çalışmasına katılan 642 hastada</a:t>
          </a:r>
          <a:r>
            <a:rPr lang="tr-TR" sz="2000" kern="1200" dirty="0">
              <a:latin typeface="Trebuchet MS" panose="020B0603020202020204"/>
            </a:rPr>
            <a:t>,</a:t>
          </a:r>
          <a:r>
            <a:rPr lang="tr-TR" sz="2000" kern="1200" dirty="0"/>
            <a:t> pozitif </a:t>
          </a:r>
          <a:r>
            <a:rPr lang="tr-TR" sz="2000" kern="1200" dirty="0" err="1"/>
            <a:t>paraaortik</a:t>
          </a:r>
          <a:r>
            <a:rPr lang="tr-TR" sz="2000" kern="1200" dirty="0">
              <a:latin typeface="Trebuchet MS" panose="020B0603020202020204"/>
            </a:rPr>
            <a:t> lenf nodu</a:t>
          </a:r>
          <a:r>
            <a:rPr lang="tr-TR" sz="2000" kern="1200" dirty="0"/>
            <a:t> varlığının, diğer tüm risk faktörlerini bastırarak, relaps ve sağkalım için tek ve en önemli bağımsız faktör olduğu gösterilmiştir.</a:t>
          </a:r>
          <a:endParaRPr lang="en-US" sz="2000" kern="1200" dirty="0"/>
        </a:p>
      </dsp:txBody>
      <dsp:txXfrm>
        <a:off x="4502780" y="712973"/>
        <a:ext cx="4092482" cy="2455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3DAEC-41DB-401A-BD13-C18F753386F0}">
      <dsp:nvSpPr>
        <dsp:cNvPr id="0" name=""/>
        <dsp:cNvSpPr/>
      </dsp:nvSpPr>
      <dsp:spPr>
        <a:xfrm>
          <a:off x="0" y="71311"/>
          <a:ext cx="8596668" cy="501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GOG, ekstra servikal yayılımı olmayan evre IB serviks kanserli 277 hastada radikal histerektomiyi takiben tek başına gözleme karşı postoperatif RT denemesi (GOG 92) yürütmüştür.</a:t>
          </a:r>
          <a:endParaRPr lang="en-US" sz="1300" kern="1200"/>
        </a:p>
      </dsp:txBody>
      <dsp:txXfrm>
        <a:off x="24502" y="95813"/>
        <a:ext cx="8547664" cy="452926"/>
      </dsp:txXfrm>
    </dsp:sp>
    <dsp:sp modelId="{B0AC6AF7-B2AF-48F9-9BA4-095BEB3CE7E5}">
      <dsp:nvSpPr>
        <dsp:cNvPr id="0" name=""/>
        <dsp:cNvSpPr/>
      </dsp:nvSpPr>
      <dsp:spPr>
        <a:xfrm>
          <a:off x="0" y="610681"/>
          <a:ext cx="8596668" cy="501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Uygun hastalar, intermediate risk grubu adı altında; tümör boyutu, LVI tutulumu ve servikal stromal invazyon derinliğinin değişen kombinasyonlarına bağlı 3 yıllık relaps riski %30 olan hastalardı. </a:t>
          </a:r>
          <a:endParaRPr lang="en-US" sz="1300" kern="1200"/>
        </a:p>
      </dsp:txBody>
      <dsp:txXfrm>
        <a:off x="24502" y="635183"/>
        <a:ext cx="8547664" cy="452926"/>
      </dsp:txXfrm>
    </dsp:sp>
    <dsp:sp modelId="{0B0C166E-3D77-4F27-A915-C2355358885A}">
      <dsp:nvSpPr>
        <dsp:cNvPr id="0" name=""/>
        <dsp:cNvSpPr/>
      </dsp:nvSpPr>
      <dsp:spPr>
        <a:xfrm>
          <a:off x="0" y="1150051"/>
          <a:ext cx="8596668" cy="501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Postoperatif RT'ye (eş zamanlı kemoterapi uygulanmayan) randomize edilen hastalar, vajinal brakiterapi takviyesi olmadan 50.4 Gy tüm pelvis RT'sini aldı. </a:t>
          </a:r>
          <a:endParaRPr lang="en-US" sz="1300" kern="1200"/>
        </a:p>
      </dsp:txBody>
      <dsp:txXfrm>
        <a:off x="24502" y="1174553"/>
        <a:ext cx="8547664" cy="452926"/>
      </dsp:txXfrm>
    </dsp:sp>
    <dsp:sp modelId="{148E95AF-ED0C-4A9B-B70D-8B36FFAA4A64}">
      <dsp:nvSpPr>
        <dsp:cNvPr id="0" name=""/>
        <dsp:cNvSpPr/>
      </dsp:nvSpPr>
      <dsp:spPr>
        <a:xfrm>
          <a:off x="0" y="1689421"/>
          <a:ext cx="8596668" cy="501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RT alan kolda 2 yılda RFS'de istatistiksel olarak anlamlı bir iyileşme oldu (%88'e karşı %79). </a:t>
          </a:r>
          <a:endParaRPr lang="en-US" sz="1300" kern="1200"/>
        </a:p>
      </dsp:txBody>
      <dsp:txXfrm>
        <a:off x="24502" y="1713923"/>
        <a:ext cx="8547664" cy="452926"/>
      </dsp:txXfrm>
    </dsp:sp>
    <dsp:sp modelId="{739B7EA6-DFC9-40C0-9D04-3E722F1352F7}">
      <dsp:nvSpPr>
        <dsp:cNvPr id="0" name=""/>
        <dsp:cNvSpPr/>
      </dsp:nvSpPr>
      <dsp:spPr>
        <a:xfrm>
          <a:off x="0" y="2228791"/>
          <a:ext cx="8596668" cy="501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RT kohortunda (%6) sadece cerrahi kohorta (%2.1) kıyasla daha yüksek şiddetli toksisite insidansı vardı. </a:t>
          </a:r>
          <a:endParaRPr lang="en-US" sz="1300" kern="1200"/>
        </a:p>
      </dsp:txBody>
      <dsp:txXfrm>
        <a:off x="24502" y="2253293"/>
        <a:ext cx="8547664" cy="452926"/>
      </dsp:txXfrm>
    </dsp:sp>
    <dsp:sp modelId="{E5831E1F-85E4-430A-A344-6252DE3AEFF4}">
      <dsp:nvSpPr>
        <dsp:cNvPr id="0" name=""/>
        <dsp:cNvSpPr/>
      </dsp:nvSpPr>
      <dsp:spPr>
        <a:xfrm>
          <a:off x="0" y="2768161"/>
          <a:ext cx="8596668" cy="501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Nüks riskinin önemli ölçüde azaldığı ve PFS süresini uzattığı doğrulandı. </a:t>
          </a:r>
          <a:endParaRPr lang="en-US" sz="1300" kern="1200"/>
        </a:p>
      </dsp:txBody>
      <dsp:txXfrm>
        <a:off x="24502" y="2792663"/>
        <a:ext cx="8547664" cy="452926"/>
      </dsp:txXfrm>
    </dsp:sp>
    <dsp:sp modelId="{46B7C5EB-8F8A-481E-8A99-7F877F2107A0}">
      <dsp:nvSpPr>
        <dsp:cNvPr id="0" name=""/>
        <dsp:cNvSpPr/>
      </dsp:nvSpPr>
      <dsp:spPr>
        <a:xfrm>
          <a:off x="0" y="3307531"/>
          <a:ext cx="8596668" cy="501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OS yönünde istatistiksel anlamlılığa ulaşılamadı (p = 0.074). </a:t>
          </a:r>
          <a:endParaRPr lang="en-US" sz="1300" kern="1200"/>
        </a:p>
      </dsp:txBody>
      <dsp:txXfrm>
        <a:off x="24502" y="3332033"/>
        <a:ext cx="8547664" cy="452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F736-D118-4B48-8AB1-FA1BAD5CA0AC}">
      <dsp:nvSpPr>
        <dsp:cNvPr id="0" name=""/>
        <dsp:cNvSpPr/>
      </dsp:nvSpPr>
      <dsp:spPr>
        <a:xfrm>
          <a:off x="41" y="114181"/>
          <a:ext cx="4017095" cy="136874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tr-TR" sz="1800" kern="1200"/>
            <a:t>Lokorejyonel olarak ilerlemiş hastalığı (Evre 1B2 ila 4A) olan çoğu hasta için tercih edilen tedavi, genellikle sisplatin bazlı, eşzamanlı kemoterapi ile definitif RT'dir. </a:t>
          </a:r>
          <a:endParaRPr lang="en-US" sz="1800" kern="1200"/>
        </a:p>
      </dsp:txBody>
      <dsp:txXfrm>
        <a:off x="41" y="114181"/>
        <a:ext cx="4017095" cy="1368742"/>
      </dsp:txXfrm>
    </dsp:sp>
    <dsp:sp modelId="{8BEFF7DA-1C32-49D1-98EB-17E939037A2C}">
      <dsp:nvSpPr>
        <dsp:cNvPr id="0" name=""/>
        <dsp:cNvSpPr/>
      </dsp:nvSpPr>
      <dsp:spPr>
        <a:xfrm>
          <a:off x="41" y="1482923"/>
          <a:ext cx="4017095" cy="228366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a:t>EBRT + BRT</a:t>
          </a:r>
          <a:endParaRPr lang="en-US" sz="1800" kern="1200"/>
        </a:p>
        <a:p>
          <a:pPr marL="171450" lvl="1" indent="-171450" algn="l" defTabSz="800100">
            <a:lnSpc>
              <a:spcPct val="90000"/>
            </a:lnSpc>
            <a:spcBef>
              <a:spcPct val="0"/>
            </a:spcBef>
            <a:spcAft>
              <a:spcPct val="15000"/>
            </a:spcAft>
            <a:buChar char="•"/>
          </a:pPr>
          <a:r>
            <a:rPr lang="tr-TR" sz="1800" kern="1200"/>
            <a:t>tüm tedavilerin 8 hafta içinde tamamlandığı yaklaşık 80 Gy'lik bir kümülatif CTV EQD2 dozu</a:t>
          </a:r>
          <a:endParaRPr lang="en-US" sz="1800" kern="1200"/>
        </a:p>
      </dsp:txBody>
      <dsp:txXfrm>
        <a:off x="41" y="1482923"/>
        <a:ext cx="4017095" cy="2283668"/>
      </dsp:txXfrm>
    </dsp:sp>
    <dsp:sp modelId="{36E9F32C-F5C5-4EAE-8D61-83610868CE62}">
      <dsp:nvSpPr>
        <dsp:cNvPr id="0" name=""/>
        <dsp:cNvSpPr/>
      </dsp:nvSpPr>
      <dsp:spPr>
        <a:xfrm>
          <a:off x="4579530" y="114181"/>
          <a:ext cx="4017095" cy="136874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tr-TR" sz="1800" kern="1200"/>
            <a:t>Gros paraaortik nodal hastalığı olan hastalarda</a:t>
          </a:r>
          <a:endParaRPr lang="en-US" sz="1800" kern="1200"/>
        </a:p>
      </dsp:txBody>
      <dsp:txXfrm>
        <a:off x="4579530" y="114181"/>
        <a:ext cx="4017095" cy="1368742"/>
      </dsp:txXfrm>
    </dsp:sp>
    <dsp:sp modelId="{3C996835-270B-4924-A19B-46EC90AC6C3A}">
      <dsp:nvSpPr>
        <dsp:cNvPr id="0" name=""/>
        <dsp:cNvSpPr/>
      </dsp:nvSpPr>
      <dsp:spPr>
        <a:xfrm>
          <a:off x="4579530" y="1482923"/>
          <a:ext cx="4017095" cy="228366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a:t>Tüm paraaortik zincire 45 Gy + doz eskalasyonu</a:t>
          </a:r>
          <a:endParaRPr lang="en-US" sz="1800" kern="1200"/>
        </a:p>
        <a:p>
          <a:pPr marL="171450" lvl="1" indent="-171450" algn="l" defTabSz="800100">
            <a:lnSpc>
              <a:spcPct val="90000"/>
            </a:lnSpc>
            <a:spcBef>
              <a:spcPct val="0"/>
            </a:spcBef>
            <a:spcAft>
              <a:spcPct val="15000"/>
            </a:spcAft>
            <a:buChar char="•"/>
          </a:pPr>
          <a:r>
            <a:rPr lang="tr-TR" sz="1800" kern="1200"/>
            <a:t>Toplamda 65 Gy'ye kadar 2 Gy fraksiyonlarda 20 Gy'lik</a:t>
          </a:r>
          <a:endParaRPr lang="en-US" sz="1800" kern="1200"/>
        </a:p>
        <a:p>
          <a:pPr marL="171450" lvl="1" indent="-171450" algn="l" defTabSz="800100">
            <a:lnSpc>
              <a:spcPct val="90000"/>
            </a:lnSpc>
            <a:spcBef>
              <a:spcPct val="0"/>
            </a:spcBef>
            <a:spcAft>
              <a:spcPct val="15000"/>
            </a:spcAft>
            <a:buChar char="•"/>
          </a:pPr>
          <a:r>
            <a:rPr lang="tr-TR" sz="1800" kern="1200"/>
            <a:t>Böbrek, MS ve ince bağırsak doz kısıtlamalarına dikkat. </a:t>
          </a:r>
          <a:endParaRPr lang="en-US" sz="1800" kern="1200"/>
        </a:p>
        <a:p>
          <a:pPr marL="171450" lvl="1" indent="-171450" algn="l" defTabSz="800100">
            <a:lnSpc>
              <a:spcPct val="90000"/>
            </a:lnSpc>
            <a:spcBef>
              <a:spcPct val="0"/>
            </a:spcBef>
            <a:spcAft>
              <a:spcPct val="15000"/>
            </a:spcAft>
            <a:buChar char="•"/>
          </a:pPr>
          <a:r>
            <a:rPr lang="tr-TR" sz="1800" kern="1200"/>
            <a:t>Günlük profilaktik PPI ve antiemetik</a:t>
          </a:r>
          <a:endParaRPr lang="en-US" sz="1800" kern="1200"/>
        </a:p>
      </dsp:txBody>
      <dsp:txXfrm>
        <a:off x="4579530" y="1482923"/>
        <a:ext cx="4017095" cy="2283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60F00-FA27-4758-9A1F-A161FC8FBDBE}">
      <dsp:nvSpPr>
        <dsp:cNvPr id="0" name=""/>
        <dsp:cNvSpPr/>
      </dsp:nvSpPr>
      <dsp:spPr>
        <a:xfrm>
          <a:off x="0" y="1035141"/>
          <a:ext cx="9618133" cy="504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C19ED-5500-45FE-9437-C32906C75F58}">
      <dsp:nvSpPr>
        <dsp:cNvPr id="0" name=""/>
        <dsp:cNvSpPr/>
      </dsp:nvSpPr>
      <dsp:spPr>
        <a:xfrm>
          <a:off x="480906" y="739941"/>
          <a:ext cx="6732693" cy="59039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89000">
            <a:lnSpc>
              <a:spcPct val="90000"/>
            </a:lnSpc>
            <a:spcBef>
              <a:spcPct val="0"/>
            </a:spcBef>
            <a:spcAft>
              <a:spcPct val="35000"/>
            </a:spcAft>
            <a:buNone/>
          </a:pPr>
          <a:r>
            <a:rPr lang="tr-TR" sz="2000" kern="1200"/>
            <a:t>Silindir dar vajinaya sahip düşük sağkalım ile ilişkili hastalar için ayrılmıştır. </a:t>
          </a:r>
          <a:endParaRPr lang="en-US" sz="2000" kern="1200"/>
        </a:p>
      </dsp:txBody>
      <dsp:txXfrm>
        <a:off x="509727" y="768762"/>
        <a:ext cx="6675051" cy="532757"/>
      </dsp:txXfrm>
    </dsp:sp>
    <dsp:sp modelId="{FEEDA8DB-1F42-4E19-99AE-57DFF0B10E47}">
      <dsp:nvSpPr>
        <dsp:cNvPr id="0" name=""/>
        <dsp:cNvSpPr/>
      </dsp:nvSpPr>
      <dsp:spPr>
        <a:xfrm>
          <a:off x="0" y="1942341"/>
          <a:ext cx="9618133" cy="5040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9E0741-7A77-4211-886A-44B375A0A5D8}">
      <dsp:nvSpPr>
        <dsp:cNvPr id="0" name=""/>
        <dsp:cNvSpPr/>
      </dsp:nvSpPr>
      <dsp:spPr>
        <a:xfrm>
          <a:off x="480906" y="1647141"/>
          <a:ext cx="6732693" cy="59039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89000">
            <a:lnSpc>
              <a:spcPct val="90000"/>
            </a:lnSpc>
            <a:spcBef>
              <a:spcPct val="0"/>
            </a:spcBef>
            <a:spcAft>
              <a:spcPct val="35000"/>
            </a:spcAft>
            <a:buNone/>
          </a:pPr>
          <a:r>
            <a:rPr lang="tr-TR" sz="2000" kern="1200"/>
            <a:t>Packing, rektum ve mesaneyi alandan uzaklaştıracak şekilde öne ve arkaya dikkatlice yerleştirilmelidir.</a:t>
          </a:r>
          <a:endParaRPr lang="en-US" sz="2000" kern="1200"/>
        </a:p>
      </dsp:txBody>
      <dsp:txXfrm>
        <a:off x="509727" y="1675962"/>
        <a:ext cx="6675051" cy="532757"/>
      </dsp:txXfrm>
    </dsp:sp>
    <dsp:sp modelId="{E3507AFA-C777-4C90-9AAE-FC7738196A6D}">
      <dsp:nvSpPr>
        <dsp:cNvPr id="0" name=""/>
        <dsp:cNvSpPr/>
      </dsp:nvSpPr>
      <dsp:spPr>
        <a:xfrm>
          <a:off x="0" y="2849540"/>
          <a:ext cx="9618133" cy="5040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288F1-EB43-4E57-B960-E98E64462364}">
      <dsp:nvSpPr>
        <dsp:cNvPr id="0" name=""/>
        <dsp:cNvSpPr/>
      </dsp:nvSpPr>
      <dsp:spPr>
        <a:xfrm>
          <a:off x="480906" y="2554341"/>
          <a:ext cx="6732693" cy="59039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89000">
            <a:lnSpc>
              <a:spcPct val="90000"/>
            </a:lnSpc>
            <a:spcBef>
              <a:spcPct val="0"/>
            </a:spcBef>
            <a:spcAft>
              <a:spcPct val="35000"/>
            </a:spcAft>
            <a:buNone/>
          </a:pPr>
          <a:r>
            <a:rPr lang="tr-TR" sz="2000" kern="1200"/>
            <a:t>Uzun süreli immobilizasyonda tromboprofilaksi unutulmamalı.</a:t>
          </a:r>
          <a:endParaRPr lang="en-US" sz="2000" kern="1200"/>
        </a:p>
      </dsp:txBody>
      <dsp:txXfrm>
        <a:off x="509727" y="2583162"/>
        <a:ext cx="6675051" cy="5327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ACB07-D258-49A6-99A6-29FCC2AD71DA}">
      <dsp:nvSpPr>
        <dsp:cNvPr id="0" name=""/>
        <dsp:cNvSpPr/>
      </dsp:nvSpPr>
      <dsp:spPr>
        <a:xfrm>
          <a:off x="0" y="393441"/>
          <a:ext cx="9618133" cy="15939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58216" rIns="746474" bIns="156464" numCol="1" spcCol="1270" anchor="t" anchorCtr="0">
          <a:noAutofit/>
        </a:bodyPr>
        <a:lstStyle/>
        <a:p>
          <a:pPr marL="228600" lvl="1" indent="-228600" algn="l" defTabSz="977900">
            <a:lnSpc>
              <a:spcPct val="90000"/>
            </a:lnSpc>
            <a:spcBef>
              <a:spcPct val="0"/>
            </a:spcBef>
            <a:spcAft>
              <a:spcPct val="15000"/>
            </a:spcAft>
            <a:buChar char="•"/>
          </a:pPr>
          <a:r>
            <a:rPr lang="tr-TR" sz="2200" kern="1200" dirty="0"/>
            <a:t>6 </a:t>
          </a:r>
          <a:r>
            <a:rPr lang="tr-TR" sz="2200" kern="1200" dirty="0" err="1"/>
            <a:t>Gy</a:t>
          </a:r>
          <a:r>
            <a:rPr lang="tr-TR" sz="2200" kern="1200" dirty="0"/>
            <a:t> x 5 fraksiyon</a:t>
          </a:r>
          <a:endParaRPr lang="en-US" sz="2200" kern="1200" dirty="0"/>
        </a:p>
        <a:p>
          <a:pPr marL="228600" lvl="1" indent="-228600" algn="l" defTabSz="977900">
            <a:lnSpc>
              <a:spcPct val="90000"/>
            </a:lnSpc>
            <a:spcBef>
              <a:spcPct val="0"/>
            </a:spcBef>
            <a:spcAft>
              <a:spcPct val="15000"/>
            </a:spcAft>
            <a:buChar char="•"/>
          </a:pPr>
          <a:r>
            <a:rPr lang="tr-TR" sz="2200" kern="1200" dirty="0"/>
            <a:t>6 </a:t>
          </a:r>
          <a:r>
            <a:rPr lang="tr-TR" sz="2200" kern="1200" dirty="0" err="1"/>
            <a:t>Gy</a:t>
          </a:r>
          <a:r>
            <a:rPr lang="tr-TR" sz="2200" kern="1200" dirty="0"/>
            <a:t> x 4 fraksiyon</a:t>
          </a:r>
          <a:endParaRPr lang="en-US" sz="2200" kern="1200" dirty="0"/>
        </a:p>
        <a:p>
          <a:pPr marL="228600" lvl="1" indent="-228600" algn="l" defTabSz="977900" rtl="0">
            <a:lnSpc>
              <a:spcPct val="90000"/>
            </a:lnSpc>
            <a:spcBef>
              <a:spcPct val="0"/>
            </a:spcBef>
            <a:spcAft>
              <a:spcPct val="15000"/>
            </a:spcAft>
            <a:buChar char="•"/>
          </a:pPr>
          <a:r>
            <a:rPr lang="tr-TR" sz="2200" kern="1200" dirty="0"/>
            <a:t>7 </a:t>
          </a:r>
          <a:r>
            <a:rPr lang="tr-TR" sz="2200" kern="1200" dirty="0" err="1"/>
            <a:t>Gy</a:t>
          </a:r>
          <a:r>
            <a:rPr lang="tr-TR" sz="2200" kern="1200" dirty="0"/>
            <a:t> x 3 fraksiyon</a:t>
          </a:r>
          <a:r>
            <a:rPr lang="tr-TR" sz="2200" kern="1200" dirty="0">
              <a:latin typeface="Trebuchet MS" panose="020B0603020202020204"/>
            </a:rPr>
            <a:t> </a:t>
          </a:r>
          <a:endParaRPr lang="en-US" sz="2200" kern="1200" dirty="0">
            <a:latin typeface="Trebuchet MS" panose="020B0603020202020204"/>
          </a:endParaRPr>
        </a:p>
      </dsp:txBody>
      <dsp:txXfrm>
        <a:off x="0" y="393441"/>
        <a:ext cx="9618133" cy="1593900"/>
      </dsp:txXfrm>
    </dsp:sp>
    <dsp:sp modelId="{86C02F6C-A9D6-4F74-B94B-046625021B59}">
      <dsp:nvSpPr>
        <dsp:cNvPr id="0" name=""/>
        <dsp:cNvSpPr/>
      </dsp:nvSpPr>
      <dsp:spPr>
        <a:xfrm>
          <a:off x="480906" y="68721"/>
          <a:ext cx="6732693" cy="6494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977900">
            <a:lnSpc>
              <a:spcPct val="90000"/>
            </a:lnSpc>
            <a:spcBef>
              <a:spcPct val="0"/>
            </a:spcBef>
            <a:spcAft>
              <a:spcPct val="35000"/>
            </a:spcAft>
            <a:buNone/>
          </a:pPr>
          <a:r>
            <a:rPr lang="tr-TR" sz="2200" kern="1200" dirty="0"/>
            <a:t>Evre IB ila IIA tümörleri için en yaygın rejimler;</a:t>
          </a:r>
          <a:endParaRPr lang="en-US" sz="2200" kern="1200" dirty="0"/>
        </a:p>
      </dsp:txBody>
      <dsp:txXfrm>
        <a:off x="512609" y="100424"/>
        <a:ext cx="6669287" cy="586034"/>
      </dsp:txXfrm>
    </dsp:sp>
    <dsp:sp modelId="{F595CEA8-1C40-406A-8C1A-E2AFE2949476}">
      <dsp:nvSpPr>
        <dsp:cNvPr id="0" name=""/>
        <dsp:cNvSpPr/>
      </dsp:nvSpPr>
      <dsp:spPr>
        <a:xfrm>
          <a:off x="0" y="2430861"/>
          <a:ext cx="9618133" cy="15939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58216" rIns="746474" bIns="156464" numCol="1" spcCol="1270" anchor="t" anchorCtr="0">
          <a:noAutofit/>
        </a:bodyPr>
        <a:lstStyle/>
        <a:p>
          <a:pPr marL="228600" lvl="1" indent="-228600" algn="l" defTabSz="977900">
            <a:lnSpc>
              <a:spcPct val="90000"/>
            </a:lnSpc>
            <a:spcBef>
              <a:spcPct val="0"/>
            </a:spcBef>
            <a:spcAft>
              <a:spcPct val="15000"/>
            </a:spcAft>
            <a:buChar char="•"/>
          </a:pPr>
          <a:r>
            <a:rPr lang="tr-TR" sz="2200" kern="1200" dirty="0"/>
            <a:t>6 </a:t>
          </a:r>
          <a:r>
            <a:rPr lang="tr-TR" sz="2200" kern="1200" dirty="0" err="1"/>
            <a:t>Gy</a:t>
          </a:r>
          <a:r>
            <a:rPr lang="tr-TR" sz="2200" kern="1200" dirty="0"/>
            <a:t> x 5 fraksiyon </a:t>
          </a:r>
          <a:endParaRPr lang="en-US" sz="2200" kern="1200" dirty="0"/>
        </a:p>
        <a:p>
          <a:pPr marL="228600" lvl="1" indent="-228600" algn="l" defTabSz="977900" rtl="0">
            <a:lnSpc>
              <a:spcPct val="90000"/>
            </a:lnSpc>
            <a:spcBef>
              <a:spcPct val="0"/>
            </a:spcBef>
            <a:spcAft>
              <a:spcPct val="15000"/>
            </a:spcAft>
            <a:buChar char="•"/>
          </a:pPr>
          <a:r>
            <a:rPr lang="tr-TR" sz="2200" kern="1200" dirty="0"/>
            <a:t>7 </a:t>
          </a:r>
          <a:r>
            <a:rPr lang="tr-TR" sz="2200" kern="1200" dirty="0" err="1"/>
            <a:t>Gy</a:t>
          </a:r>
          <a:r>
            <a:rPr lang="tr-TR" sz="2200" kern="1200" dirty="0"/>
            <a:t> x 4 fraksiyon</a:t>
          </a:r>
          <a:r>
            <a:rPr lang="tr-TR" sz="2200" kern="1200" dirty="0">
              <a:latin typeface="Trebuchet MS" panose="020B0603020202020204"/>
            </a:rPr>
            <a:t> </a:t>
          </a:r>
          <a:endParaRPr lang="en-US" sz="2200" kern="1200" dirty="0"/>
        </a:p>
        <a:p>
          <a:pPr marL="228600" lvl="1" indent="-228600" algn="l" defTabSz="977900" rtl="0">
            <a:lnSpc>
              <a:spcPct val="90000"/>
            </a:lnSpc>
            <a:spcBef>
              <a:spcPct val="0"/>
            </a:spcBef>
            <a:spcAft>
              <a:spcPct val="15000"/>
            </a:spcAft>
            <a:buChar char="•"/>
          </a:pPr>
          <a:r>
            <a:rPr lang="tr-TR" sz="2200" kern="1200" dirty="0"/>
            <a:t>7 </a:t>
          </a:r>
          <a:r>
            <a:rPr lang="tr-TR" sz="2200" kern="1200" dirty="0" err="1"/>
            <a:t>Gy</a:t>
          </a:r>
          <a:r>
            <a:rPr lang="tr-TR" sz="2200" kern="1200" dirty="0"/>
            <a:t> x 3 fraksiyon</a:t>
          </a:r>
          <a:r>
            <a:rPr lang="tr-TR" sz="2200" kern="1200" dirty="0">
              <a:latin typeface="Trebuchet MS" panose="020B0603020202020204"/>
            </a:rPr>
            <a:t> </a:t>
          </a:r>
          <a:endParaRPr lang="en-US" sz="2200" kern="1200" dirty="0"/>
        </a:p>
      </dsp:txBody>
      <dsp:txXfrm>
        <a:off x="0" y="2430861"/>
        <a:ext cx="9618133" cy="1593900"/>
      </dsp:txXfrm>
    </dsp:sp>
    <dsp:sp modelId="{71815C17-84C6-4807-9D43-1C87B95E58B4}">
      <dsp:nvSpPr>
        <dsp:cNvPr id="0" name=""/>
        <dsp:cNvSpPr/>
      </dsp:nvSpPr>
      <dsp:spPr>
        <a:xfrm>
          <a:off x="480906" y="2106141"/>
          <a:ext cx="6732693" cy="6494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977900">
            <a:lnSpc>
              <a:spcPct val="90000"/>
            </a:lnSpc>
            <a:spcBef>
              <a:spcPct val="0"/>
            </a:spcBef>
            <a:spcAft>
              <a:spcPct val="35000"/>
            </a:spcAft>
            <a:buNone/>
          </a:pPr>
          <a:r>
            <a:rPr lang="tr-TR" sz="2200" kern="1200" dirty="0"/>
            <a:t>Evre IIB ila IVA tümörleri için en yaygın rejimler; </a:t>
          </a:r>
          <a:endParaRPr lang="en-US" sz="2200" kern="1200" dirty="0"/>
        </a:p>
      </dsp:txBody>
      <dsp:txXfrm>
        <a:off x="512609" y="2137844"/>
        <a:ext cx="6669287"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76F12D-2985-47C3-A07C-9F03DD159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F83A19-1DC2-46DB-B3A1-ECF7C417E9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19E1-43AC-4CED-9500-DF4C100BDBF7}" type="datetimeFigureOut">
              <a:rPr lang="en-US" smtClean="0"/>
              <a:t>8/18/2022</a:t>
            </a:fld>
            <a:endParaRPr lang="en-US"/>
          </a:p>
        </p:txBody>
      </p:sp>
      <p:sp>
        <p:nvSpPr>
          <p:cNvPr id="4" name="Footer Placeholder 3">
            <a:extLst>
              <a:ext uri="{FF2B5EF4-FFF2-40B4-BE49-F238E27FC236}">
                <a16:creationId xmlns:a16="http://schemas.microsoft.com/office/drawing/2014/main" id="{6A3D6289-F1C3-4041-A186-E428808BD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17ECA2-D3CC-4290-9914-977FED6D3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98A85-43CB-4CDC-8FF1-647F52B29F1B}" type="slidenum">
              <a:rPr lang="en-US" smtClean="0"/>
              <a:t>‹#›</a:t>
            </a:fld>
            <a:endParaRPr lang="en-US"/>
          </a:p>
        </p:txBody>
      </p:sp>
    </p:spTree>
    <p:extLst>
      <p:ext uri="{BB962C8B-B14F-4D97-AF65-F5344CB8AC3E}">
        <p14:creationId xmlns:p14="http://schemas.microsoft.com/office/powerpoint/2010/main" val="2821091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B7A66-B7EB-42C9-B5DD-873741A09959}"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B4569-3B6E-468D-B981-DA515F47BCE4}" type="slidenum">
              <a:rPr lang="en-US" smtClean="0"/>
              <a:t>‹#›</a:t>
            </a:fld>
            <a:endParaRPr lang="en-US"/>
          </a:p>
        </p:txBody>
      </p:sp>
    </p:spTree>
    <p:extLst>
      <p:ext uri="{BB962C8B-B14F-4D97-AF65-F5344CB8AC3E}">
        <p14:creationId xmlns:p14="http://schemas.microsoft.com/office/powerpoint/2010/main" val="233820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B4569-3B6E-468D-B981-DA515F47BCE4}" type="slidenum">
              <a:rPr lang="en-US" smtClean="0"/>
              <a:t>1</a:t>
            </a:fld>
            <a:endParaRPr lang="en-US"/>
          </a:p>
        </p:txBody>
      </p:sp>
    </p:spTree>
    <p:extLst>
      <p:ext uri="{BB962C8B-B14F-4D97-AF65-F5344CB8AC3E}">
        <p14:creationId xmlns:p14="http://schemas.microsoft.com/office/powerpoint/2010/main" val="340656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542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281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842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460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836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3616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48386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62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A54C80-263E-416B-A8E0-580EDEADCBDC}" type="datetimeFigureOut">
              <a:rPr lang="en-US" dirty="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408810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345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A54C80-263E-416B-A8E0-580EDEADCBDC}" type="datetimeFigureOut">
              <a:rPr lang="en-US" dirty="0"/>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61840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247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080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938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4807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379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5826229"/>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677335" y="1282701"/>
            <a:ext cx="5096060" cy="4307148"/>
          </a:xfrm>
        </p:spPr>
        <p:txBody>
          <a:bodyPr anchor="ctr">
            <a:normAutofit/>
          </a:bodyPr>
          <a:lstStyle/>
          <a:p>
            <a:r>
              <a:rPr lang="en-US" dirty="0"/>
              <a:t>SERVİKS KANSERİ</a:t>
            </a:r>
          </a:p>
        </p:txBody>
      </p:sp>
      <p:sp>
        <p:nvSpPr>
          <p:cNvPr id="33"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7821120" y="2876315"/>
            <a:ext cx="3602567" cy="1096899"/>
          </a:xfrm>
        </p:spPr>
        <p:txBody>
          <a:bodyPr anchor="ctr">
            <a:normAutofit/>
          </a:bodyPr>
          <a:lstStyle/>
          <a:p>
            <a:pPr algn="l"/>
            <a:r>
              <a:rPr lang="en-US" dirty="0">
                <a:solidFill>
                  <a:srgbClr val="FFFFFF"/>
                </a:solidFill>
              </a:rPr>
              <a:t>HAZIRLAYAN : ARŞ. GÖR. ERGİN ERDEN</a:t>
            </a:r>
          </a:p>
        </p:txBody>
      </p:sp>
    </p:spTree>
    <p:extLst>
      <p:ext uri="{BB962C8B-B14F-4D97-AF65-F5344CB8AC3E}">
        <p14:creationId xmlns:p14="http://schemas.microsoft.com/office/powerpoint/2010/main" val="426286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46F6B-8EC1-7AF2-AA34-8074D874CD6B}"/>
              </a:ext>
            </a:extLst>
          </p:cNvPr>
          <p:cNvSpPr>
            <a:spLocks noGrp="1"/>
          </p:cNvSpPr>
          <p:nvPr>
            <p:ph type="title"/>
          </p:nvPr>
        </p:nvSpPr>
        <p:spPr>
          <a:xfrm>
            <a:off x="1333502" y="609600"/>
            <a:ext cx="8596668" cy="1320800"/>
          </a:xfrm>
        </p:spPr>
        <p:txBody>
          <a:bodyPr>
            <a:normAutofit/>
          </a:bodyPr>
          <a:lstStyle/>
          <a:p>
            <a:r>
              <a:rPr lang="en-US" dirty="0"/>
              <a:t>AŞI</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F764958-93EE-47F9-1D8B-716F0F65A7ED}"/>
              </a:ext>
            </a:extLst>
          </p:cNvPr>
          <p:cNvSpPr>
            <a:spLocks noGrp="1"/>
          </p:cNvSpPr>
          <p:nvPr>
            <p:ph idx="1"/>
          </p:nvPr>
        </p:nvSpPr>
        <p:spPr>
          <a:xfrm>
            <a:off x="1333502" y="1550989"/>
            <a:ext cx="5842583" cy="4490373"/>
          </a:xfrm>
        </p:spPr>
        <p:txBody>
          <a:bodyPr vert="horz" lIns="91440" tIns="45720" rIns="91440" bIns="45720" rtlCol="0" anchor="t">
            <a:normAutofit/>
          </a:bodyPr>
          <a:lstStyle/>
          <a:p>
            <a:r>
              <a:rPr lang="tr" dirty="0" err="1">
                <a:ea typeface="+mn-lt"/>
                <a:cs typeface="+mn-lt"/>
              </a:rPr>
              <a:t>Bivalent</a:t>
            </a:r>
            <a:r>
              <a:rPr lang="tr" dirty="0">
                <a:ea typeface="+mn-lt"/>
                <a:cs typeface="+mn-lt"/>
              </a:rPr>
              <a:t> HPV (tip 16, 18), </a:t>
            </a:r>
            <a:r>
              <a:rPr lang="tr" dirty="0" err="1">
                <a:ea typeface="+mn-lt"/>
                <a:cs typeface="+mn-lt"/>
              </a:rPr>
              <a:t>quadrivalent</a:t>
            </a:r>
            <a:r>
              <a:rPr lang="tr" dirty="0">
                <a:ea typeface="+mn-lt"/>
                <a:cs typeface="+mn-lt"/>
              </a:rPr>
              <a:t> HPV (tip 6, 11, 16, 18) ve 9-valent HPV (tip 31, 33, 45, 52 ve 58'in eklenmesi) aşıları mevcuttur.</a:t>
            </a:r>
          </a:p>
          <a:p>
            <a:pPr>
              <a:buClr>
                <a:srgbClr val="EB3D9F"/>
              </a:buClr>
            </a:pPr>
            <a:r>
              <a:rPr lang="tr" dirty="0">
                <a:ea typeface="+mn-lt"/>
                <a:cs typeface="+mn-lt"/>
              </a:rPr>
              <a:t>CIN 3'e karşı %100 etkinlik</a:t>
            </a:r>
            <a:endParaRPr lang="tr" dirty="0"/>
          </a:p>
          <a:p>
            <a:pPr>
              <a:buClr>
                <a:srgbClr val="EB3D9F"/>
              </a:buClr>
            </a:pPr>
            <a:r>
              <a:rPr lang="tr" dirty="0">
                <a:ea typeface="+mn-lt"/>
                <a:cs typeface="+mn-lt"/>
              </a:rPr>
              <a:t>24-45 yaşları arası kadınlarda yapılan bir çalışmada, </a:t>
            </a:r>
            <a:r>
              <a:rPr lang="tr" dirty="0" err="1">
                <a:ea typeface="+mn-lt"/>
                <a:cs typeface="+mn-lt"/>
              </a:rPr>
              <a:t>quadrivalent</a:t>
            </a:r>
            <a:r>
              <a:rPr lang="tr" dirty="0">
                <a:ea typeface="+mn-lt"/>
                <a:cs typeface="+mn-lt"/>
              </a:rPr>
              <a:t> aşı %91 etkinliğe sahip</a:t>
            </a:r>
          </a:p>
          <a:p>
            <a:pPr>
              <a:buClr>
                <a:srgbClr val="EB3D9F"/>
              </a:buClr>
            </a:pPr>
            <a:r>
              <a:rPr lang="tr" dirty="0">
                <a:ea typeface="+mn-lt"/>
                <a:cs typeface="+mn-lt"/>
              </a:rPr>
              <a:t>Ciddi yan etki riskinde artış olmamış</a:t>
            </a:r>
          </a:p>
          <a:p>
            <a:pPr>
              <a:buClr>
                <a:srgbClr val="EB3D9F"/>
              </a:buClr>
            </a:pPr>
            <a:r>
              <a:rPr lang="tr" dirty="0"/>
              <a:t>9-12 yıl koruyucu</a:t>
            </a:r>
          </a:p>
          <a:p>
            <a:pPr>
              <a:buClr>
                <a:srgbClr val="EB3D9F"/>
              </a:buClr>
            </a:pPr>
            <a:r>
              <a:rPr lang="tr" dirty="0"/>
              <a:t>FDA tarafından, 9-26 yaşları arasındaki kadın ve erkekler için 0, 2 ve 6. aylarda </a:t>
            </a:r>
            <a:r>
              <a:rPr lang="tr" dirty="0" err="1">
                <a:ea typeface="+mn-lt"/>
                <a:cs typeface="+mn-lt"/>
              </a:rPr>
              <a:t>intramuscular</a:t>
            </a:r>
            <a:r>
              <a:rPr lang="tr" dirty="0"/>
              <a:t> olarak uygulanması onaylanmıştır.</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4" name="Picture 24" descr="Text&#10;&#10;Description automatically generated">
            <a:extLst>
              <a:ext uri="{FF2B5EF4-FFF2-40B4-BE49-F238E27FC236}">
                <a16:creationId xmlns:a16="http://schemas.microsoft.com/office/drawing/2014/main" id="{51315BF6-43FD-34CF-8731-03688279087B}"/>
              </a:ext>
            </a:extLst>
          </p:cNvPr>
          <p:cNvPicPr>
            <a:picLocks noChangeAspect="1"/>
          </p:cNvPicPr>
          <p:nvPr/>
        </p:nvPicPr>
        <p:blipFill>
          <a:blip r:embed="rId2"/>
          <a:stretch>
            <a:fillRect/>
          </a:stretch>
        </p:blipFill>
        <p:spPr>
          <a:xfrm>
            <a:off x="8142514" y="325133"/>
            <a:ext cx="3701142" cy="2060275"/>
          </a:xfrm>
          <a:prstGeom prst="rect">
            <a:avLst/>
          </a:prstGeom>
        </p:spPr>
      </p:pic>
      <p:pic>
        <p:nvPicPr>
          <p:cNvPr id="25" name="Picture 25" descr="Diagram&#10;&#10;Description automatically generated">
            <a:extLst>
              <a:ext uri="{FF2B5EF4-FFF2-40B4-BE49-F238E27FC236}">
                <a16:creationId xmlns:a16="http://schemas.microsoft.com/office/drawing/2014/main" id="{E6998CB5-9654-7CA8-300D-9CB42359AD96}"/>
              </a:ext>
            </a:extLst>
          </p:cNvPr>
          <p:cNvPicPr>
            <a:picLocks noChangeAspect="1"/>
          </p:cNvPicPr>
          <p:nvPr/>
        </p:nvPicPr>
        <p:blipFill>
          <a:blip r:embed="rId3"/>
          <a:stretch>
            <a:fillRect/>
          </a:stretch>
        </p:blipFill>
        <p:spPr>
          <a:xfrm>
            <a:off x="7739743" y="3494731"/>
            <a:ext cx="4376057" cy="2742367"/>
          </a:xfrm>
          <a:prstGeom prst="rect">
            <a:avLst/>
          </a:prstGeom>
        </p:spPr>
      </p:pic>
    </p:spTree>
    <p:extLst>
      <p:ext uri="{BB962C8B-B14F-4D97-AF65-F5344CB8AC3E}">
        <p14:creationId xmlns:p14="http://schemas.microsoft.com/office/powerpoint/2010/main" val="2147133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1BCCA-EEF9-E62B-5898-C0772C760C76}"/>
              </a:ext>
            </a:extLst>
          </p:cNvPr>
          <p:cNvSpPr>
            <a:spLocks noGrp="1"/>
          </p:cNvSpPr>
          <p:nvPr>
            <p:ph type="title"/>
          </p:nvPr>
        </p:nvSpPr>
        <p:spPr>
          <a:xfrm>
            <a:off x="1333502" y="609600"/>
            <a:ext cx="8596668" cy="1320800"/>
          </a:xfrm>
        </p:spPr>
        <p:txBody>
          <a:bodyPr>
            <a:normAutofit/>
          </a:bodyPr>
          <a:lstStyle/>
          <a:p>
            <a:r>
              <a:rPr lang="tr" dirty="0">
                <a:ea typeface="+mj-lt"/>
                <a:cs typeface="+mj-lt"/>
              </a:rPr>
              <a:t>KLİNİK BELİRTİLER, HASTA DEĞERLENDİRME VE EVRELEME</a:t>
            </a:r>
            <a:endParaRPr lang="en-US"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FAD6D5-FE24-AE4E-97F8-842511B0A345}"/>
              </a:ext>
            </a:extLst>
          </p:cNvPr>
          <p:cNvSpPr>
            <a:spLocks noGrp="1"/>
          </p:cNvSpPr>
          <p:nvPr>
            <p:ph idx="1"/>
          </p:nvPr>
        </p:nvSpPr>
        <p:spPr>
          <a:xfrm>
            <a:off x="1333502" y="2160589"/>
            <a:ext cx="8596668" cy="3880773"/>
          </a:xfrm>
        </p:spPr>
        <p:txBody>
          <a:bodyPr vert="horz" lIns="91440" tIns="45720" rIns="91440" bIns="45720" rtlCol="0" anchor="t">
            <a:normAutofit/>
          </a:bodyPr>
          <a:lstStyle/>
          <a:p>
            <a:r>
              <a:rPr lang="tr" dirty="0">
                <a:ea typeface="+mn-lt"/>
                <a:cs typeface="+mn-lt"/>
              </a:rPr>
              <a:t>Berrak veya kötü kokulu bir akıntı </a:t>
            </a:r>
            <a:endParaRPr lang="en-US"/>
          </a:p>
          <a:p>
            <a:pPr>
              <a:buClr>
                <a:srgbClr val="EB3D9F"/>
              </a:buClr>
            </a:pPr>
            <a:r>
              <a:rPr lang="tr" dirty="0">
                <a:ea typeface="+mn-lt"/>
                <a:cs typeface="+mn-lt"/>
              </a:rPr>
              <a:t>Vajinal kanama</a:t>
            </a:r>
            <a:endParaRPr lang="tr"/>
          </a:p>
          <a:p>
            <a:pPr>
              <a:buClr>
                <a:srgbClr val="EB3D9F"/>
              </a:buClr>
            </a:pPr>
            <a:r>
              <a:rPr lang="tr" dirty="0">
                <a:ea typeface="+mn-lt"/>
                <a:cs typeface="+mn-lt"/>
              </a:rPr>
              <a:t>Siyatik ağrısı, bacak ödemi ve hidronefroz üçlüsü neredeyse her zaman hastalığın pelvik yan duvara yayılmasıyla ilişkilidir. </a:t>
            </a:r>
          </a:p>
          <a:p>
            <a:pPr>
              <a:buClr>
                <a:srgbClr val="EB3D9F"/>
              </a:buClr>
            </a:pPr>
            <a:r>
              <a:rPr lang="tr" dirty="0">
                <a:ea typeface="+mn-lt"/>
                <a:cs typeface="+mn-lt"/>
              </a:rPr>
              <a:t>Mesane ve rektal semptomlar lokal ileri pelvik hastalık bulgusu</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7326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7D0E4-51F2-50F6-C264-E60042A1306F}"/>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Table&#10;&#10;Description automatically generated">
            <a:extLst>
              <a:ext uri="{FF2B5EF4-FFF2-40B4-BE49-F238E27FC236}">
                <a16:creationId xmlns:a16="http://schemas.microsoft.com/office/drawing/2014/main" id="{B0BE1182-2971-279C-1DB4-A527E82E2464}"/>
              </a:ext>
            </a:extLst>
          </p:cNvPr>
          <p:cNvPicPr>
            <a:picLocks noGrp="1" noChangeAspect="1"/>
          </p:cNvPicPr>
          <p:nvPr>
            <p:ph idx="1"/>
          </p:nvPr>
        </p:nvPicPr>
        <p:blipFill>
          <a:blip r:embed="rId2"/>
          <a:stretch>
            <a:fillRect/>
          </a:stretch>
        </p:blipFill>
        <p:spPr>
          <a:xfrm>
            <a:off x="1329823" y="614817"/>
            <a:ext cx="9714368" cy="5753115"/>
          </a:xfrm>
        </p:spPr>
      </p:pic>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3129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814814-8278-5F58-B523-F332EDBC318E}"/>
              </a:ext>
            </a:extLst>
          </p:cNvPr>
          <p:cNvSpPr>
            <a:spLocks noGrp="1"/>
          </p:cNvSpPr>
          <p:nvPr>
            <p:ph type="title"/>
          </p:nvPr>
        </p:nvSpPr>
        <p:spPr>
          <a:xfrm>
            <a:off x="989768" y="609600"/>
            <a:ext cx="5498361" cy="1320800"/>
          </a:xfrm>
        </p:spPr>
        <p:txBody>
          <a:bodyPr anchor="ctr">
            <a:normAutofit/>
          </a:bodyPr>
          <a:lstStyle/>
          <a:p>
            <a:endParaRPr lang="en-US"/>
          </a:p>
        </p:txBody>
      </p:sp>
      <p:sp>
        <p:nvSpPr>
          <p:cNvPr id="19" name="Isosceles Triangle 18">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404B59">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9D7E630-2A4F-093D-E0C6-1B27A16D1389}"/>
              </a:ext>
            </a:extLst>
          </p:cNvPr>
          <p:cNvSpPr>
            <a:spLocks noGrp="1"/>
          </p:cNvSpPr>
          <p:nvPr>
            <p:ph idx="1"/>
          </p:nvPr>
        </p:nvSpPr>
        <p:spPr>
          <a:xfrm>
            <a:off x="989770" y="2160589"/>
            <a:ext cx="5549732" cy="3880773"/>
          </a:xfrm>
        </p:spPr>
        <p:txBody>
          <a:bodyPr vert="horz" lIns="91440" tIns="45720" rIns="91440" bIns="45720" rtlCol="0" anchor="t">
            <a:normAutofit/>
          </a:bodyPr>
          <a:lstStyle/>
          <a:p>
            <a:r>
              <a:rPr lang="tr" b="1" dirty="0">
                <a:ea typeface="+mn-lt"/>
                <a:cs typeface="+mn-lt"/>
              </a:rPr>
              <a:t>Evreleme ve Hasta Değerlendirmesi</a:t>
            </a:r>
            <a:endParaRPr lang="en-US" b="1">
              <a:ea typeface="+mn-lt"/>
              <a:cs typeface="+mn-lt"/>
            </a:endParaRPr>
          </a:p>
          <a:p>
            <a:pPr lvl="1">
              <a:buClr>
                <a:srgbClr val="EB3D9F"/>
              </a:buClr>
            </a:pPr>
            <a:r>
              <a:rPr lang="tr" sz="1800" dirty="0">
                <a:ea typeface="+mn-lt"/>
                <a:cs typeface="+mn-lt"/>
              </a:rPr>
              <a:t>Şüpheli mesane veya rektal tutulum biyopsi ile doğrulanmalıdır.</a:t>
            </a:r>
          </a:p>
          <a:p>
            <a:pPr lvl="1">
              <a:buClr>
                <a:srgbClr val="EB3D9F"/>
              </a:buClr>
            </a:pPr>
            <a:r>
              <a:rPr lang="tr" sz="1800" dirty="0">
                <a:ea typeface="+mn-lt"/>
                <a:cs typeface="+mn-lt"/>
              </a:rPr>
              <a:t>Lenf nodu tutulumunu değerlendirmek için CT, MRI, </a:t>
            </a:r>
            <a:r>
              <a:rPr lang="tr" sz="1800" dirty="0" err="1">
                <a:ea typeface="+mn-lt"/>
                <a:cs typeface="+mn-lt"/>
              </a:rPr>
              <a:t>lenfanjiyografi</a:t>
            </a:r>
            <a:r>
              <a:rPr lang="tr" sz="1800" dirty="0">
                <a:ea typeface="+mn-lt"/>
                <a:cs typeface="+mn-lt"/>
              </a:rPr>
              <a:t> ve PET</a:t>
            </a:r>
          </a:p>
          <a:p>
            <a:pPr lvl="1">
              <a:buClr>
                <a:srgbClr val="EB3D9F"/>
              </a:buClr>
            </a:pPr>
            <a:r>
              <a:rPr lang="tr" sz="1800" dirty="0">
                <a:ea typeface="+mn-lt"/>
                <a:cs typeface="+mn-lt"/>
              </a:rPr>
              <a:t>MR, hem servikse sınırlı hem de komşu dokulara yayılmış kitlenin sınırlarını göstermede </a:t>
            </a:r>
            <a:r>
              <a:rPr lang="tr" sz="1800" dirty="0" err="1">
                <a:ea typeface="+mn-lt"/>
                <a:cs typeface="+mn-lt"/>
              </a:rPr>
              <a:t>CT'ye</a:t>
            </a:r>
            <a:r>
              <a:rPr lang="tr" sz="1800" dirty="0">
                <a:ea typeface="+mn-lt"/>
                <a:cs typeface="+mn-lt"/>
              </a:rPr>
              <a:t> göre daha önde</a:t>
            </a:r>
            <a:endParaRPr lang="en-US" sz="1800"/>
          </a:p>
          <a:p>
            <a:pPr lvl="1">
              <a:buClr>
                <a:srgbClr val="EB3D9F"/>
              </a:buClr>
            </a:pPr>
            <a:endParaRPr lang="tr" dirty="0"/>
          </a:p>
        </p:txBody>
      </p:sp>
      <p:pic>
        <p:nvPicPr>
          <p:cNvPr id="5" name="Picture 5" descr="A picture containing indoor, appliance, white&#10;&#10;Description automatically generated">
            <a:extLst>
              <a:ext uri="{FF2B5EF4-FFF2-40B4-BE49-F238E27FC236}">
                <a16:creationId xmlns:a16="http://schemas.microsoft.com/office/drawing/2014/main" id="{0341AED7-C4AE-9F52-B22E-2D7855E42F7F}"/>
              </a:ext>
            </a:extLst>
          </p:cNvPr>
          <p:cNvPicPr>
            <a:picLocks noChangeAspect="1"/>
          </p:cNvPicPr>
          <p:nvPr/>
        </p:nvPicPr>
        <p:blipFill rotWithShape="1">
          <a:blip r:embed="rId2"/>
          <a:srcRect l="13387" r="1" b="1"/>
          <a:stretch/>
        </p:blipFill>
        <p:spPr>
          <a:xfrm>
            <a:off x="7531482" y="10"/>
            <a:ext cx="4657341" cy="3448414"/>
          </a:xfrm>
          <a:prstGeom prst="rect">
            <a:avLst/>
          </a:prstGeom>
        </p:spPr>
      </p:pic>
      <p:pic>
        <p:nvPicPr>
          <p:cNvPr id="4" name="Picture 4">
            <a:extLst>
              <a:ext uri="{FF2B5EF4-FFF2-40B4-BE49-F238E27FC236}">
                <a16:creationId xmlns:a16="http://schemas.microsoft.com/office/drawing/2014/main" id="{9EBA627B-474C-41E4-CF81-52A5DE5DC2F8}"/>
              </a:ext>
            </a:extLst>
          </p:cNvPr>
          <p:cNvPicPr>
            <a:picLocks noChangeAspect="1"/>
          </p:cNvPicPr>
          <p:nvPr/>
        </p:nvPicPr>
        <p:blipFill rotWithShape="1">
          <a:blip r:embed="rId3"/>
          <a:srcRect l="13073" r="4" b="4"/>
          <a:stretch/>
        </p:blipFill>
        <p:spPr>
          <a:xfrm>
            <a:off x="7528308" y="3437472"/>
            <a:ext cx="4657341" cy="3428996"/>
          </a:xfrm>
          <a:prstGeom prst="rect">
            <a:avLst/>
          </a:prstGeom>
        </p:spPr>
      </p:pic>
    </p:spTree>
    <p:extLst>
      <p:ext uri="{BB962C8B-B14F-4D97-AF65-F5344CB8AC3E}">
        <p14:creationId xmlns:p14="http://schemas.microsoft.com/office/powerpoint/2010/main" val="358865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7F399-63AC-E90C-10DA-27E6087AAA8E}"/>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2D58180-B714-1E6B-659B-C3985C4E0E0C}"/>
              </a:ext>
            </a:extLst>
          </p:cNvPr>
          <p:cNvSpPr>
            <a:spLocks noGrp="1"/>
          </p:cNvSpPr>
          <p:nvPr>
            <p:ph idx="1"/>
          </p:nvPr>
        </p:nvSpPr>
        <p:spPr>
          <a:xfrm>
            <a:off x="1333502" y="2160589"/>
            <a:ext cx="6365098" cy="3880773"/>
          </a:xfrm>
        </p:spPr>
        <p:txBody>
          <a:bodyPr vert="horz" lIns="91440" tIns="45720" rIns="91440" bIns="45720" rtlCol="0" anchor="t">
            <a:normAutofit lnSpcReduction="10000"/>
          </a:bodyPr>
          <a:lstStyle/>
          <a:p>
            <a:pPr lvl="1"/>
            <a:r>
              <a:rPr lang="tr" sz="1800" dirty="0">
                <a:ea typeface="+mn-lt"/>
                <a:cs typeface="+mn-lt"/>
              </a:rPr>
              <a:t>PET, RT öncesi lenf nodu durumunu değerlendirmek için BT ile karşılaştırılmıştır; </a:t>
            </a:r>
            <a:endParaRPr lang="en-US" sz="1800"/>
          </a:p>
          <a:p>
            <a:pPr lvl="2">
              <a:buClr>
                <a:srgbClr val="EB3D9F"/>
              </a:buClr>
            </a:pPr>
            <a:r>
              <a:rPr lang="tr" sz="1800" dirty="0" err="1">
                <a:ea typeface="+mn-lt"/>
                <a:cs typeface="+mn-lt"/>
              </a:rPr>
              <a:t>Grigsby</a:t>
            </a:r>
            <a:r>
              <a:rPr lang="tr" sz="1800" dirty="0">
                <a:ea typeface="+mn-lt"/>
                <a:cs typeface="+mn-lt"/>
              </a:rPr>
              <a:t> ve ark. 101 hastayı içeren retrospektif bir çalışmada BT, hastaların %20'sinde pelvik, %7'sinde aortik lenf nodlarını gösterirken, </a:t>
            </a:r>
            <a:r>
              <a:rPr lang="tr" sz="1800" dirty="0" err="1">
                <a:ea typeface="+mn-lt"/>
                <a:cs typeface="+mn-lt"/>
              </a:rPr>
              <a:t>PET'te</a:t>
            </a:r>
            <a:r>
              <a:rPr lang="tr" sz="1800" dirty="0">
                <a:ea typeface="+mn-lt"/>
                <a:cs typeface="+mn-lt"/>
              </a:rPr>
              <a:t> bu oran sırasıyla %67 ve %21'di. </a:t>
            </a:r>
          </a:p>
          <a:p>
            <a:pPr lvl="1">
              <a:buClr>
                <a:srgbClr val="EB3D9F"/>
              </a:buClr>
            </a:pPr>
            <a:r>
              <a:rPr lang="tr" sz="1800" dirty="0">
                <a:ea typeface="+mn-lt"/>
                <a:cs typeface="+mn-lt"/>
              </a:rPr>
              <a:t>Çok değişkenli bir analiz, pozitif aort lenf nodlarının PET görüntüleme ile saptanmasının </a:t>
            </a:r>
            <a:r>
              <a:rPr lang="tr" sz="1800" dirty="0" err="1">
                <a:ea typeface="+mn-lt"/>
                <a:cs typeface="+mn-lt"/>
              </a:rPr>
              <a:t>progresyonsuz</a:t>
            </a:r>
            <a:r>
              <a:rPr lang="tr" sz="1800" dirty="0">
                <a:ea typeface="+mn-lt"/>
                <a:cs typeface="+mn-lt"/>
              </a:rPr>
              <a:t> sağkalım (PFS) için en önemli prognostik faktör olduğunu göstermiştir. </a:t>
            </a:r>
          </a:p>
          <a:p>
            <a:pPr lvl="1">
              <a:buClr>
                <a:srgbClr val="EB3D9F"/>
              </a:buClr>
            </a:pPr>
            <a:r>
              <a:rPr lang="tr" sz="1800" dirty="0">
                <a:ea typeface="+mn-lt"/>
                <a:cs typeface="+mn-lt"/>
              </a:rPr>
              <a:t>RT tamamlandıktan 3 ay sonra FDG-PET görüntülemenin kullanılması sağkalım ile ilişkilendirilmiştir.</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text, different, window&#10;&#10;Description automatically generated">
            <a:extLst>
              <a:ext uri="{FF2B5EF4-FFF2-40B4-BE49-F238E27FC236}">
                <a16:creationId xmlns:a16="http://schemas.microsoft.com/office/drawing/2014/main" id="{3BB4A0D3-6E5A-ED22-8D76-A352EBAAB641}"/>
              </a:ext>
            </a:extLst>
          </p:cNvPr>
          <p:cNvPicPr>
            <a:picLocks noChangeAspect="1"/>
          </p:cNvPicPr>
          <p:nvPr/>
        </p:nvPicPr>
        <p:blipFill>
          <a:blip r:embed="rId2"/>
          <a:stretch>
            <a:fillRect/>
          </a:stretch>
        </p:blipFill>
        <p:spPr>
          <a:xfrm>
            <a:off x="8011885" y="441241"/>
            <a:ext cx="3820885" cy="3134345"/>
          </a:xfrm>
          <a:prstGeom prst="rect">
            <a:avLst/>
          </a:prstGeom>
        </p:spPr>
      </p:pic>
    </p:spTree>
    <p:extLst>
      <p:ext uri="{BB962C8B-B14F-4D97-AF65-F5344CB8AC3E}">
        <p14:creationId xmlns:p14="http://schemas.microsoft.com/office/powerpoint/2010/main" val="422793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5E125-D2F4-BF3C-4AFD-FC53BF81848D}"/>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2E4BA00-1256-33BF-E725-DBEF6D6EF7DB}"/>
              </a:ext>
            </a:extLst>
          </p:cNvPr>
          <p:cNvSpPr>
            <a:spLocks noGrp="1"/>
          </p:cNvSpPr>
          <p:nvPr>
            <p:ph idx="1"/>
          </p:nvPr>
        </p:nvSpPr>
        <p:spPr>
          <a:xfrm>
            <a:off x="1333502" y="2160589"/>
            <a:ext cx="6854954" cy="3880773"/>
          </a:xfrm>
        </p:spPr>
        <p:txBody>
          <a:bodyPr vert="horz" lIns="91440" tIns="45720" rIns="91440" bIns="45720" rtlCol="0" anchor="t">
            <a:normAutofit/>
          </a:bodyPr>
          <a:lstStyle/>
          <a:p>
            <a:pPr>
              <a:lnSpc>
                <a:spcPct val="90000"/>
              </a:lnSpc>
            </a:pPr>
            <a:endParaRPr lang="tr" sz="1400" dirty="0">
              <a:ea typeface="+mn-lt"/>
              <a:cs typeface="+mn-lt"/>
            </a:endParaRPr>
          </a:p>
          <a:p>
            <a:pPr>
              <a:lnSpc>
                <a:spcPct val="90000"/>
              </a:lnSpc>
              <a:buClr>
                <a:srgbClr val="EB3D9F"/>
              </a:buClr>
            </a:pPr>
            <a:r>
              <a:rPr lang="tr" dirty="0">
                <a:ea typeface="+mn-lt"/>
                <a:cs typeface="+mn-lt"/>
              </a:rPr>
              <a:t>Cerrahi Evreleme?</a:t>
            </a:r>
          </a:p>
          <a:p>
            <a:pPr>
              <a:lnSpc>
                <a:spcPct val="90000"/>
              </a:lnSpc>
              <a:buClr>
                <a:srgbClr val="EB3D9F"/>
              </a:buClr>
            </a:pPr>
            <a:r>
              <a:rPr lang="tr" dirty="0">
                <a:ea typeface="+mn-lt"/>
                <a:cs typeface="+mn-lt"/>
              </a:rPr>
              <a:t>Lokal ileri 61 hastada cerrahi evreleme (laparoskopik veya </a:t>
            </a:r>
            <a:r>
              <a:rPr lang="tr" dirty="0" err="1">
                <a:ea typeface="+mn-lt"/>
                <a:cs typeface="+mn-lt"/>
              </a:rPr>
              <a:t>ekstraperitoneal</a:t>
            </a:r>
            <a:r>
              <a:rPr lang="tr" dirty="0">
                <a:ea typeface="+mn-lt"/>
                <a:cs typeface="+mn-lt"/>
              </a:rPr>
              <a:t>) klinik evrelemeyle (BT veya MRI) karşılaştırılmış,</a:t>
            </a:r>
          </a:p>
          <a:p>
            <a:pPr>
              <a:lnSpc>
                <a:spcPct val="90000"/>
              </a:lnSpc>
              <a:buClr>
                <a:srgbClr val="EB3D9F"/>
              </a:buClr>
            </a:pPr>
            <a:r>
              <a:rPr lang="tr" dirty="0">
                <a:ea typeface="+mn-lt"/>
                <a:cs typeface="+mn-lt"/>
              </a:rPr>
              <a:t>Ara analizde, cerrahi olarak </a:t>
            </a:r>
            <a:r>
              <a:rPr lang="tr" dirty="0" err="1">
                <a:ea typeface="+mn-lt"/>
                <a:cs typeface="+mn-lt"/>
              </a:rPr>
              <a:t>evrelenen</a:t>
            </a:r>
            <a:r>
              <a:rPr lang="tr" dirty="0">
                <a:ea typeface="+mn-lt"/>
                <a:cs typeface="+mn-lt"/>
              </a:rPr>
              <a:t> hastalarda, cerrahi evreleme yapılmayanlara göre önemli ölçüde daha kötü PFS gözlendiği için çalışma erken sonlandırılmış </a:t>
            </a:r>
          </a:p>
          <a:p>
            <a:pPr>
              <a:lnSpc>
                <a:spcPct val="90000"/>
              </a:lnSpc>
              <a:buClr>
                <a:srgbClr val="EB3D9F"/>
              </a:buClr>
            </a:pPr>
            <a:r>
              <a:rPr lang="tr" dirty="0">
                <a:ea typeface="+mn-lt"/>
                <a:cs typeface="+mn-lt"/>
              </a:rPr>
              <a:t>Genel olarak, cerrahi evrelemeden elde edilen bilgiler seçilmiş hastalarda değerli olsa da faydası kesin gösterilememiş</a:t>
            </a:r>
            <a:endParaRPr lang="tr"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person, indoor, blue&#10;&#10;Description automatically generated">
            <a:extLst>
              <a:ext uri="{FF2B5EF4-FFF2-40B4-BE49-F238E27FC236}">
                <a16:creationId xmlns:a16="http://schemas.microsoft.com/office/drawing/2014/main" id="{F4A2ACA5-7C9C-EB5D-0BAD-6CAE43279E37}"/>
              </a:ext>
            </a:extLst>
          </p:cNvPr>
          <p:cNvPicPr>
            <a:picLocks noChangeAspect="1"/>
          </p:cNvPicPr>
          <p:nvPr/>
        </p:nvPicPr>
        <p:blipFill>
          <a:blip r:embed="rId2"/>
          <a:stretch>
            <a:fillRect/>
          </a:stretch>
        </p:blipFill>
        <p:spPr>
          <a:xfrm>
            <a:off x="8186058" y="2318658"/>
            <a:ext cx="3668485" cy="1828800"/>
          </a:xfrm>
          <a:prstGeom prst="rect">
            <a:avLst/>
          </a:prstGeom>
        </p:spPr>
      </p:pic>
    </p:spTree>
    <p:extLst>
      <p:ext uri="{BB962C8B-B14F-4D97-AF65-F5344CB8AC3E}">
        <p14:creationId xmlns:p14="http://schemas.microsoft.com/office/powerpoint/2010/main" val="1965297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A0873D-5204-F5A7-DAF8-B4A48D91B757}"/>
              </a:ext>
            </a:extLst>
          </p:cNvPr>
          <p:cNvSpPr>
            <a:spLocks noGrp="1"/>
          </p:cNvSpPr>
          <p:nvPr>
            <p:ph type="title"/>
          </p:nvPr>
        </p:nvSpPr>
        <p:spPr>
          <a:xfrm>
            <a:off x="1333502" y="609600"/>
            <a:ext cx="8596668" cy="1320800"/>
          </a:xfrm>
        </p:spPr>
        <p:txBody>
          <a:bodyPr>
            <a:normAutofit/>
          </a:bodyPr>
          <a:lstStyle/>
          <a:p>
            <a:r>
              <a:rPr lang="en-US" dirty="0"/>
              <a:t>PRİMER TEDAVİ</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6D2B05A-5649-6797-E59D-3D0FAA1D5F72}"/>
              </a:ext>
            </a:extLst>
          </p:cNvPr>
          <p:cNvSpPr>
            <a:spLocks noGrp="1"/>
          </p:cNvSpPr>
          <p:nvPr>
            <p:ph idx="1"/>
          </p:nvPr>
        </p:nvSpPr>
        <p:spPr>
          <a:xfrm>
            <a:off x="1333502" y="2160589"/>
            <a:ext cx="5799040" cy="3880773"/>
          </a:xfrm>
        </p:spPr>
        <p:txBody>
          <a:bodyPr vert="horz" lIns="91440" tIns="45720" rIns="91440" bIns="45720" rtlCol="0" anchor="t">
            <a:normAutofit/>
          </a:bodyPr>
          <a:lstStyle/>
          <a:p>
            <a:pPr>
              <a:lnSpc>
                <a:spcPct val="90000"/>
              </a:lnSpc>
            </a:pPr>
            <a:r>
              <a:rPr lang="tr" sz="1500" dirty="0">
                <a:ea typeface="+mn-lt"/>
                <a:cs typeface="+mn-lt"/>
              </a:rPr>
              <a:t>Genellikle pelvis sınırlı hastalıkla başvuru göz önüne alındığında, lokal-</a:t>
            </a:r>
            <a:r>
              <a:rPr lang="tr" sz="1500" dirty="0" err="1">
                <a:ea typeface="+mn-lt"/>
                <a:cs typeface="+mn-lt"/>
              </a:rPr>
              <a:t>rejyonel</a:t>
            </a:r>
            <a:r>
              <a:rPr lang="tr" sz="1500" dirty="0">
                <a:ea typeface="+mn-lt"/>
                <a:cs typeface="+mn-lt"/>
              </a:rPr>
              <a:t> hastalık kontrolü primer tedavi esasıdır.</a:t>
            </a:r>
          </a:p>
          <a:p>
            <a:pPr>
              <a:lnSpc>
                <a:spcPct val="90000"/>
              </a:lnSpc>
              <a:buClr>
                <a:srgbClr val="EB3D9F"/>
              </a:buClr>
            </a:pPr>
            <a:r>
              <a:rPr lang="tr" sz="1500" dirty="0">
                <a:ea typeface="+mn-lt"/>
                <a:cs typeface="+mn-lt"/>
              </a:rPr>
              <a:t>Çoğu cerrah artık ekstra servikal yayılım riski bulunan hastaya adjuvan </a:t>
            </a:r>
            <a:r>
              <a:rPr lang="tr" sz="1500" dirty="0" err="1">
                <a:ea typeface="+mn-lt"/>
                <a:cs typeface="+mn-lt"/>
              </a:rPr>
              <a:t>kemoradyoterapi</a:t>
            </a:r>
            <a:r>
              <a:rPr lang="tr" sz="1500" dirty="0">
                <a:ea typeface="+mn-lt"/>
                <a:cs typeface="+mn-lt"/>
              </a:rPr>
              <a:t> gerekeceğinden primer cerrahi tedavi önermemekte.</a:t>
            </a:r>
          </a:p>
          <a:p>
            <a:pPr>
              <a:lnSpc>
                <a:spcPct val="90000"/>
              </a:lnSpc>
              <a:buClr>
                <a:srgbClr val="EB3D9F"/>
              </a:buClr>
            </a:pPr>
            <a:r>
              <a:rPr lang="tr" sz="1500" dirty="0">
                <a:ea typeface="+mn-lt"/>
                <a:cs typeface="+mn-lt"/>
              </a:rPr>
              <a:t>Hastalar tek modalite ile tedavi edilmeli, böylece artan toksisitelerden kaçınılmış olunur. </a:t>
            </a:r>
            <a:endParaRPr lang="en-US" sz="1500" dirty="0">
              <a:ea typeface="+mn-lt"/>
              <a:cs typeface="+mn-lt"/>
            </a:endParaRPr>
          </a:p>
          <a:p>
            <a:pPr>
              <a:lnSpc>
                <a:spcPct val="90000"/>
              </a:lnSpc>
              <a:buClr>
                <a:srgbClr val="EB3D9F"/>
              </a:buClr>
            </a:pPr>
            <a:r>
              <a:rPr lang="tr" sz="1500" dirty="0">
                <a:ea typeface="+mn-lt"/>
                <a:cs typeface="+mn-lt"/>
              </a:rPr>
              <a:t>RT bölgesel sınırlı serviks kanserli hastalarda etkilidir. </a:t>
            </a:r>
          </a:p>
          <a:p>
            <a:pPr>
              <a:lnSpc>
                <a:spcPct val="90000"/>
              </a:lnSpc>
              <a:buClr>
                <a:srgbClr val="EB3D9F"/>
              </a:buClr>
            </a:pPr>
            <a:endParaRPr lang="tr" sz="15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Table&#10;&#10;Description automatically generated">
            <a:extLst>
              <a:ext uri="{FF2B5EF4-FFF2-40B4-BE49-F238E27FC236}">
                <a16:creationId xmlns:a16="http://schemas.microsoft.com/office/drawing/2014/main" id="{17AE2815-A136-3AF6-67D3-A91BDB3FC519}"/>
              </a:ext>
            </a:extLst>
          </p:cNvPr>
          <p:cNvPicPr>
            <a:picLocks noChangeAspect="1"/>
          </p:cNvPicPr>
          <p:nvPr/>
        </p:nvPicPr>
        <p:blipFill>
          <a:blip r:embed="rId2"/>
          <a:stretch>
            <a:fillRect/>
          </a:stretch>
        </p:blipFill>
        <p:spPr>
          <a:xfrm>
            <a:off x="7225070" y="963160"/>
            <a:ext cx="4520620" cy="4925802"/>
          </a:xfrm>
          <a:prstGeom prst="rect">
            <a:avLst/>
          </a:prstGeom>
        </p:spPr>
      </p:pic>
    </p:spTree>
    <p:extLst>
      <p:ext uri="{BB962C8B-B14F-4D97-AF65-F5344CB8AC3E}">
        <p14:creationId xmlns:p14="http://schemas.microsoft.com/office/powerpoint/2010/main" val="342508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D1ADD-0CBA-4819-0C2C-27B599FE00F6}"/>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804035-CB9E-1775-EF3E-7ADC49F9DCFB}"/>
              </a:ext>
            </a:extLst>
          </p:cNvPr>
          <p:cNvSpPr>
            <a:spLocks noGrp="1"/>
          </p:cNvSpPr>
          <p:nvPr>
            <p:ph idx="1"/>
          </p:nvPr>
        </p:nvSpPr>
        <p:spPr>
          <a:xfrm>
            <a:off x="1333502" y="2160589"/>
            <a:ext cx="3698097" cy="3880773"/>
          </a:xfrm>
        </p:spPr>
        <p:txBody>
          <a:bodyPr vert="horz" lIns="91440" tIns="45720" rIns="91440" bIns="45720" rtlCol="0" anchor="t">
            <a:normAutofit/>
          </a:bodyPr>
          <a:lstStyle/>
          <a:p>
            <a:pPr>
              <a:lnSpc>
                <a:spcPct val="90000"/>
              </a:lnSpc>
            </a:pPr>
            <a:r>
              <a:rPr lang="en-US" b="1" dirty="0"/>
              <a:t>KEMORADYOTERAPİ</a:t>
            </a:r>
            <a:endParaRPr lang="en-US" b="1"/>
          </a:p>
          <a:p>
            <a:pPr lvl="1">
              <a:lnSpc>
                <a:spcPct val="90000"/>
              </a:lnSpc>
              <a:buClr>
                <a:srgbClr val="EB3D9F"/>
              </a:buClr>
            </a:pPr>
            <a:r>
              <a:rPr lang="tr" dirty="0" err="1">
                <a:ea typeface="+mn-lt"/>
                <a:cs typeface="+mn-lt"/>
              </a:rPr>
              <a:t>Rose</a:t>
            </a:r>
            <a:r>
              <a:rPr lang="tr" dirty="0">
                <a:ea typeface="+mn-lt"/>
                <a:cs typeface="+mn-lt"/>
              </a:rPr>
              <a:t> ve </a:t>
            </a:r>
            <a:r>
              <a:rPr lang="tr" dirty="0" err="1">
                <a:ea typeface="+mn-lt"/>
                <a:cs typeface="+mn-lt"/>
              </a:rPr>
              <a:t>Bundy</a:t>
            </a:r>
            <a:r>
              <a:rPr lang="tr" dirty="0">
                <a:ea typeface="+mn-lt"/>
                <a:cs typeface="+mn-lt"/>
              </a:rPr>
              <a:t>, sisplatin bazlı eş zamanlı KRT ile sadece RT ve RT + </a:t>
            </a:r>
            <a:r>
              <a:rPr lang="tr" dirty="0" err="1">
                <a:ea typeface="+mn-lt"/>
                <a:cs typeface="+mn-lt"/>
              </a:rPr>
              <a:t>hidroksiüre</a:t>
            </a:r>
            <a:r>
              <a:rPr lang="tr" dirty="0">
                <a:ea typeface="+mn-lt"/>
                <a:cs typeface="+mn-lt"/>
              </a:rPr>
              <a:t> tedavilerine kıyasla ölüm riskinde %36'lık bir azalma gösterdi</a:t>
            </a:r>
            <a:endParaRPr lang="tr" dirty="0"/>
          </a:p>
          <a:p>
            <a:pPr lvl="1">
              <a:lnSpc>
                <a:spcPct val="90000"/>
              </a:lnSpc>
              <a:buClr>
                <a:srgbClr val="EB3D9F"/>
              </a:buClr>
            </a:pPr>
            <a:r>
              <a:rPr lang="tr" dirty="0">
                <a:ea typeface="+mn-lt"/>
                <a:cs typeface="+mn-lt"/>
              </a:rPr>
              <a:t>GOG, serviks kanseri için </a:t>
            </a:r>
            <a:r>
              <a:rPr lang="tr" dirty="0" err="1">
                <a:ea typeface="+mn-lt"/>
                <a:cs typeface="+mn-lt"/>
              </a:rPr>
              <a:t>kemoradyoterapi</a:t>
            </a:r>
            <a:r>
              <a:rPr lang="tr" dirty="0">
                <a:ea typeface="+mn-lt"/>
                <a:cs typeface="+mn-lt"/>
              </a:rPr>
              <a:t> adına EBRT ile eşzamanlı 6 </a:t>
            </a:r>
            <a:r>
              <a:rPr lang="tr" dirty="0" err="1">
                <a:ea typeface="+mn-lt"/>
                <a:cs typeface="+mn-lt"/>
              </a:rPr>
              <a:t>siklusa</a:t>
            </a:r>
            <a:r>
              <a:rPr lang="tr" dirty="0">
                <a:ea typeface="+mn-lt"/>
                <a:cs typeface="+mn-lt"/>
              </a:rPr>
              <a:t> kadar 40 mg/m2'de (haftalık maksimum 70 mg doz) haftalık sisplatini seçmiştir.</a:t>
            </a:r>
            <a:endParaRPr lang="tr"/>
          </a:p>
          <a:p>
            <a:pPr lvl="1">
              <a:lnSpc>
                <a:spcPct val="90000"/>
              </a:lnSpc>
              <a:buClr>
                <a:srgbClr val="EB3D9F"/>
              </a:buClr>
            </a:pPr>
            <a:endParaRPr lang="tr" dirty="0">
              <a:ea typeface="+mn-lt"/>
              <a:cs typeface="+mn-lt"/>
            </a:endParaRPr>
          </a:p>
          <a:p>
            <a:pPr lvl="1">
              <a:lnSpc>
                <a:spcPct val="90000"/>
              </a:lnSpc>
              <a:buClr>
                <a:srgbClr val="EB3D9F"/>
              </a:buClr>
            </a:pPr>
            <a:endParaRPr lang="en-US" b="1"/>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5" descr="Chart&#10;&#10;Description automatically generated">
            <a:extLst>
              <a:ext uri="{FF2B5EF4-FFF2-40B4-BE49-F238E27FC236}">
                <a16:creationId xmlns:a16="http://schemas.microsoft.com/office/drawing/2014/main" id="{E2CA81A3-D3A3-A7A2-1904-2F887B03C00B}"/>
              </a:ext>
            </a:extLst>
          </p:cNvPr>
          <p:cNvPicPr>
            <a:picLocks noChangeAspect="1"/>
          </p:cNvPicPr>
          <p:nvPr/>
        </p:nvPicPr>
        <p:blipFill>
          <a:blip r:embed="rId2"/>
          <a:stretch>
            <a:fillRect/>
          </a:stretch>
        </p:blipFill>
        <p:spPr>
          <a:xfrm>
            <a:off x="5627914" y="839964"/>
            <a:ext cx="4985656" cy="5178074"/>
          </a:xfrm>
          <a:prstGeom prst="rect">
            <a:avLst/>
          </a:prstGeom>
        </p:spPr>
      </p:pic>
    </p:spTree>
    <p:extLst>
      <p:ext uri="{BB962C8B-B14F-4D97-AF65-F5344CB8AC3E}">
        <p14:creationId xmlns:p14="http://schemas.microsoft.com/office/powerpoint/2010/main" val="236008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45E11-57BA-8A5B-E43D-335F23F65F48}"/>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F232218-7534-C10F-424F-BED8D03D95BF}"/>
              </a:ext>
            </a:extLst>
          </p:cNvPr>
          <p:cNvSpPr>
            <a:spLocks noGrp="1"/>
          </p:cNvSpPr>
          <p:nvPr>
            <p:ph idx="1"/>
          </p:nvPr>
        </p:nvSpPr>
        <p:spPr>
          <a:xfrm>
            <a:off x="1333502" y="2160589"/>
            <a:ext cx="8596668" cy="3880773"/>
          </a:xfrm>
        </p:spPr>
        <p:txBody>
          <a:bodyPr vert="horz" lIns="91440" tIns="45720" rIns="91440" bIns="45720" rtlCol="0" anchor="t">
            <a:normAutofit/>
          </a:bodyPr>
          <a:lstStyle/>
          <a:p>
            <a:r>
              <a:rPr lang="tr" b="1" dirty="0">
                <a:ea typeface="+mn-lt"/>
                <a:cs typeface="+mn-lt"/>
              </a:rPr>
              <a:t>RADYOTERAPİ TEDAVİ DEĞİŞKENLERİ</a:t>
            </a:r>
            <a:endParaRPr lang="en-US" b="1" dirty="0">
              <a:ea typeface="+mn-lt"/>
              <a:cs typeface="+mn-lt"/>
            </a:endParaRPr>
          </a:p>
          <a:p>
            <a:pPr lvl="1">
              <a:buClr>
                <a:srgbClr val="EB3D9F"/>
              </a:buClr>
            </a:pPr>
            <a:r>
              <a:rPr lang="tr" dirty="0">
                <a:ea typeface="+mn-lt"/>
                <a:cs typeface="+mn-lt"/>
              </a:rPr>
              <a:t>Serviks kanserli hastalara radyoterapi verilirken dikkat edilmesi gereken bazı noktalar; </a:t>
            </a:r>
            <a:endParaRPr lang="tr" b="1" dirty="0">
              <a:ea typeface="+mn-lt"/>
              <a:cs typeface="+mn-lt"/>
            </a:endParaRPr>
          </a:p>
          <a:p>
            <a:pPr lvl="2">
              <a:buClr>
                <a:srgbClr val="EB3D9F"/>
              </a:buClr>
            </a:pPr>
            <a:r>
              <a:rPr lang="tr" dirty="0">
                <a:ea typeface="+mn-lt"/>
                <a:cs typeface="+mn-lt"/>
              </a:rPr>
              <a:t>RT ile eşzamanlı kemoterapinin rolü, </a:t>
            </a:r>
            <a:endParaRPr lang="tr" b="1" dirty="0">
              <a:ea typeface="+mn-lt"/>
              <a:cs typeface="+mn-lt"/>
            </a:endParaRPr>
          </a:p>
          <a:p>
            <a:pPr lvl="2">
              <a:buClr>
                <a:srgbClr val="EB3D9F"/>
              </a:buClr>
            </a:pPr>
            <a:r>
              <a:rPr lang="tr" dirty="0">
                <a:ea typeface="+mn-lt"/>
                <a:cs typeface="+mn-lt"/>
              </a:rPr>
              <a:t>EBRT ile kombine brakiterapi endikasyonu ve zamanlaması, </a:t>
            </a:r>
            <a:endParaRPr lang="tr" b="1">
              <a:ea typeface="+mn-lt"/>
              <a:cs typeface="+mn-lt"/>
            </a:endParaRPr>
          </a:p>
          <a:p>
            <a:pPr lvl="2">
              <a:buClr>
                <a:srgbClr val="EB3D9F"/>
              </a:buClr>
            </a:pPr>
            <a:r>
              <a:rPr lang="tr" dirty="0" err="1">
                <a:ea typeface="+mn-lt"/>
                <a:cs typeface="+mn-lt"/>
              </a:rPr>
              <a:t>RT'nin</a:t>
            </a:r>
            <a:r>
              <a:rPr lang="tr" dirty="0">
                <a:ea typeface="+mn-lt"/>
                <a:cs typeface="+mn-lt"/>
              </a:rPr>
              <a:t> toplam dozu ve toplam süresi, </a:t>
            </a:r>
            <a:endParaRPr lang="tr" b="1">
              <a:ea typeface="+mn-lt"/>
              <a:cs typeface="+mn-lt"/>
            </a:endParaRPr>
          </a:p>
          <a:p>
            <a:pPr lvl="2">
              <a:buClr>
                <a:srgbClr val="EB3D9F"/>
              </a:buClr>
            </a:pPr>
            <a:r>
              <a:rPr lang="tr" dirty="0">
                <a:ea typeface="+mn-lt"/>
                <a:cs typeface="+mn-lt"/>
              </a:rPr>
              <a:t>Elektif nodal kapsama hacmi</a:t>
            </a:r>
            <a:endParaRPr lang="tr" dirty="0"/>
          </a:p>
          <a:p>
            <a:pPr lvl="1">
              <a:buClr>
                <a:srgbClr val="EB3D9F"/>
              </a:buClr>
            </a:pPr>
            <a:r>
              <a:rPr lang="tr" dirty="0"/>
              <a:t>Bu tedavi değişkenleri, tümör risk faktörleri, hasta performans durumu ve komplikasyon riski ile değerlendirilmelidir.</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182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FDE2F-84E0-AE88-A27B-660450CB8143}"/>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64A7E39-4C41-6A54-4410-B1A6D3B4FFBE}"/>
              </a:ext>
            </a:extLst>
          </p:cNvPr>
          <p:cNvSpPr>
            <a:spLocks noGrp="1"/>
          </p:cNvSpPr>
          <p:nvPr>
            <p:ph idx="1"/>
          </p:nvPr>
        </p:nvSpPr>
        <p:spPr>
          <a:xfrm>
            <a:off x="1333502" y="2160589"/>
            <a:ext cx="8596668" cy="3880773"/>
          </a:xfrm>
        </p:spPr>
        <p:txBody>
          <a:bodyPr vert="horz" lIns="91440" tIns="45720" rIns="91440" bIns="45720" rtlCol="0" anchor="t">
            <a:normAutofit/>
          </a:bodyPr>
          <a:lstStyle/>
          <a:p>
            <a:r>
              <a:rPr lang="en-US" u="sng" dirty="0"/>
              <a:t>EBRT + </a:t>
            </a:r>
            <a:r>
              <a:rPr lang="en-US" u="sng" dirty="0" err="1"/>
              <a:t>Brakiterapi</a:t>
            </a:r>
            <a:r>
              <a:rPr lang="en-US" u="sng" dirty="0"/>
              <a:t> :</a:t>
            </a:r>
          </a:p>
          <a:p>
            <a:pPr lvl="1">
              <a:buClr>
                <a:srgbClr val="EB3D9F"/>
              </a:buClr>
            </a:pPr>
            <a:r>
              <a:rPr lang="tr" dirty="0">
                <a:ea typeface="+mn-lt"/>
                <a:cs typeface="+mn-lt"/>
              </a:rPr>
              <a:t>FIGO evre IIIB tanılı RT gören 1007 hastanın MDACC raporunda, hastalığa özgü sağkalımın </a:t>
            </a:r>
            <a:r>
              <a:rPr lang="tr" dirty="0" err="1">
                <a:ea typeface="+mn-lt"/>
                <a:cs typeface="+mn-lt"/>
              </a:rPr>
              <a:t>intrakaviter</a:t>
            </a:r>
            <a:r>
              <a:rPr lang="tr" dirty="0">
                <a:ea typeface="+mn-lt"/>
                <a:cs typeface="+mn-lt"/>
              </a:rPr>
              <a:t> ışınlama uygulanan hastalarda %43 iken, tek başına EBRT ile tedavi edilenlerde %21 olduğu gözlenmiştir.</a:t>
            </a:r>
          </a:p>
          <a:p>
            <a:pPr lvl="1">
              <a:buClr>
                <a:srgbClr val="EB3D9F"/>
              </a:buClr>
            </a:pPr>
            <a:r>
              <a:rPr lang="tr" dirty="0">
                <a:ea typeface="+mn-lt"/>
                <a:cs typeface="+mn-lt"/>
              </a:rPr>
              <a:t>Santral pelvise daha yüksek dozlarda EBRT alan hastalarda komplikasyon riski arttığından sağkalım oranlarının daha düşük olduğu gözlenmiş.</a:t>
            </a:r>
          </a:p>
          <a:p>
            <a:pPr lvl="1">
              <a:buClr>
                <a:srgbClr val="EB3D9F"/>
              </a:buClr>
            </a:pPr>
            <a:r>
              <a:rPr lang="tr" dirty="0"/>
              <a:t>Serviks kanseri tedavisinde EBRT ile brakiterapi arasındaki dengenin belirlenmesinde tümör hacmi, anatomik yerleşim, kitlenin regresyon oranı gibi parametreler dikkate alınmalı. </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01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1E9A0-D581-4788-BA4B-20F45519D99E}"/>
              </a:ext>
            </a:extLst>
          </p:cNvPr>
          <p:cNvSpPr>
            <a:spLocks noGrp="1"/>
          </p:cNvSpPr>
          <p:nvPr>
            <p:ph type="title"/>
          </p:nvPr>
        </p:nvSpPr>
        <p:spPr>
          <a:xfrm>
            <a:off x="1333502" y="609600"/>
            <a:ext cx="8596668" cy="1320800"/>
          </a:xfrm>
        </p:spPr>
        <p:txBody>
          <a:bodyPr>
            <a:normAutofit/>
          </a:bodyPr>
          <a:lstStyle/>
          <a:p>
            <a:r>
              <a:rPr lang="en-US" dirty="0"/>
              <a:t>EPİDEMİYOLOJİ VE ETİYOLOJİ</a:t>
            </a:r>
          </a:p>
        </p:txBody>
      </p:sp>
      <p:sp>
        <p:nvSpPr>
          <p:cNvPr id="7"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5E37258-436A-4516-94FF-93EE529BBE69}"/>
              </a:ext>
            </a:extLst>
          </p:cNvPr>
          <p:cNvSpPr>
            <a:spLocks noGrp="1"/>
          </p:cNvSpPr>
          <p:nvPr>
            <p:ph idx="1"/>
          </p:nvPr>
        </p:nvSpPr>
        <p:spPr>
          <a:xfrm>
            <a:off x="1333502" y="2160589"/>
            <a:ext cx="8596668" cy="3880773"/>
          </a:xfrm>
        </p:spPr>
        <p:txBody>
          <a:bodyPr vert="horz" lIns="91440" tIns="45720" rIns="91440" bIns="45720" rtlCol="0" anchor="t">
            <a:normAutofit fontScale="92500" lnSpcReduction="20000"/>
          </a:bodyPr>
          <a:lstStyle/>
          <a:p>
            <a:r>
              <a:rPr lang="tr" dirty="0">
                <a:ea typeface="+mn-lt"/>
                <a:cs typeface="+mn-lt"/>
              </a:rPr>
              <a:t>ABD'de kadın kanser ölümlerinin %2'si</a:t>
            </a:r>
          </a:p>
          <a:p>
            <a:pPr>
              <a:buClr>
                <a:srgbClr val="EB3D9F"/>
              </a:buClr>
            </a:pPr>
            <a:r>
              <a:rPr lang="tr" dirty="0">
                <a:ea typeface="+mn-lt"/>
                <a:cs typeface="+mn-lt"/>
              </a:rPr>
              <a:t>Dünyada kadınlarda 4. </a:t>
            </a:r>
            <a:r>
              <a:rPr lang="tr" dirty="0" err="1">
                <a:ea typeface="+mn-lt"/>
                <a:cs typeface="+mn-lt"/>
              </a:rPr>
              <a:t>malign</a:t>
            </a:r>
            <a:r>
              <a:rPr lang="tr" dirty="0">
                <a:ea typeface="+mn-lt"/>
                <a:cs typeface="+mn-lt"/>
              </a:rPr>
              <a:t> tümör</a:t>
            </a:r>
            <a:endParaRPr lang="tr" dirty="0"/>
          </a:p>
          <a:p>
            <a:pPr>
              <a:buClr>
                <a:srgbClr val="EB3D9F"/>
              </a:buClr>
            </a:pPr>
            <a:r>
              <a:rPr lang="tr" dirty="0">
                <a:ea typeface="+mn-lt"/>
                <a:cs typeface="+mn-lt"/>
              </a:rPr>
              <a:t>Yoksul topluluklarda yeterli tarama programlarının bulunmamasıyla ilişkili insidansta artış</a:t>
            </a:r>
            <a:endParaRPr lang="tr" dirty="0"/>
          </a:p>
          <a:p>
            <a:pPr>
              <a:buClr>
                <a:srgbClr val="EB3D9F"/>
              </a:buClr>
            </a:pPr>
            <a:r>
              <a:rPr lang="tr" dirty="0">
                <a:ea typeface="+mn-lt"/>
                <a:cs typeface="+mn-lt"/>
              </a:rPr>
              <a:t>Risk faktörleri :</a:t>
            </a:r>
            <a:endParaRPr lang="en-US" dirty="0">
              <a:ea typeface="+mn-lt"/>
              <a:cs typeface="+mn-lt"/>
            </a:endParaRPr>
          </a:p>
          <a:p>
            <a:pPr lvl="1">
              <a:buClr>
                <a:srgbClr val="EB3D9F"/>
              </a:buClr>
              <a:buFont typeface="Wingdings,Sans-Serif" charset="2"/>
              <a:buChar char="v"/>
            </a:pPr>
            <a:r>
              <a:rPr lang="tr" dirty="0">
                <a:ea typeface="+mn-lt"/>
                <a:cs typeface="+mn-lt"/>
              </a:rPr>
              <a:t>Genç yaşta ilk </a:t>
            </a:r>
            <a:r>
              <a:rPr lang="tr" dirty="0" err="1">
                <a:ea typeface="+mn-lt"/>
                <a:cs typeface="+mn-lt"/>
              </a:rPr>
              <a:t>koitus</a:t>
            </a:r>
            <a:endParaRPr lang="en-US" dirty="0" err="1">
              <a:ea typeface="+mn-lt"/>
              <a:cs typeface="+mn-lt"/>
            </a:endParaRPr>
          </a:p>
          <a:p>
            <a:pPr lvl="1">
              <a:buClr>
                <a:srgbClr val="EB3D9F"/>
              </a:buClr>
              <a:buFont typeface="Wingdings,Sans-Serif" charset="2"/>
              <a:buChar char="v"/>
            </a:pPr>
            <a:r>
              <a:rPr lang="tr" dirty="0">
                <a:ea typeface="+mn-lt"/>
                <a:cs typeface="+mn-lt"/>
              </a:rPr>
              <a:t>Birden fazla cinsel partnerin olması</a:t>
            </a:r>
            <a:endParaRPr lang="en-US" dirty="0">
              <a:ea typeface="+mn-lt"/>
              <a:cs typeface="+mn-lt"/>
            </a:endParaRPr>
          </a:p>
          <a:p>
            <a:pPr lvl="1">
              <a:buClr>
                <a:srgbClr val="EB3D9F"/>
              </a:buClr>
              <a:buFont typeface="Wingdings,Sans-Serif" charset="2"/>
              <a:buChar char="v"/>
            </a:pPr>
            <a:r>
              <a:rPr lang="tr" dirty="0">
                <a:ea typeface="+mn-lt"/>
                <a:cs typeface="+mn-lt"/>
              </a:rPr>
              <a:t>Cinsel yolla bulaşan diğer hastalık öykülerinin olması</a:t>
            </a:r>
            <a:endParaRPr lang="en-US" dirty="0">
              <a:ea typeface="+mn-lt"/>
              <a:cs typeface="+mn-lt"/>
            </a:endParaRPr>
          </a:p>
          <a:p>
            <a:pPr lvl="1">
              <a:buClr>
                <a:srgbClr val="EB3D9F"/>
              </a:buClr>
              <a:buFont typeface="Wingdings,Sans-Serif" charset="2"/>
              <a:buChar char="v"/>
            </a:pPr>
            <a:r>
              <a:rPr lang="tr" dirty="0">
                <a:ea typeface="+mn-lt"/>
                <a:cs typeface="+mn-lt"/>
              </a:rPr>
              <a:t>OKS kullanımı</a:t>
            </a:r>
            <a:endParaRPr lang="en-US" dirty="0">
              <a:ea typeface="+mn-lt"/>
              <a:cs typeface="+mn-lt"/>
            </a:endParaRPr>
          </a:p>
          <a:p>
            <a:pPr lvl="1">
              <a:buClr>
                <a:srgbClr val="EB3D9F"/>
              </a:buClr>
              <a:buFont typeface="Wingdings,Sans-Serif" charset="2"/>
              <a:buChar char="v"/>
            </a:pPr>
            <a:r>
              <a:rPr lang="tr" dirty="0">
                <a:ea typeface="+mn-lt"/>
                <a:cs typeface="+mn-lt"/>
              </a:rPr>
              <a:t>Sigara</a:t>
            </a:r>
            <a:endParaRPr lang="en-US" dirty="0">
              <a:ea typeface="+mn-lt"/>
              <a:cs typeface="+mn-lt"/>
            </a:endParaRPr>
          </a:p>
          <a:p>
            <a:pPr>
              <a:buClr>
                <a:srgbClr val="EB3D9F"/>
              </a:buClr>
            </a:pPr>
            <a:r>
              <a:rPr lang="tr" dirty="0">
                <a:ea typeface="+mn-lt"/>
                <a:cs typeface="+mn-lt"/>
              </a:rPr>
              <a:t>Birincil etiyolojik ajan HPV enfeksiyonu</a:t>
            </a:r>
            <a:endParaRPr lang="tr"/>
          </a:p>
          <a:p>
            <a:pPr>
              <a:buClr>
                <a:srgbClr val="EB3D9F"/>
              </a:buClr>
            </a:pPr>
            <a:r>
              <a:rPr lang="tr" dirty="0">
                <a:ea typeface="+mn-lt"/>
                <a:cs typeface="+mn-lt"/>
              </a:rPr>
              <a:t>Berrak hücreli karsinom formu, doğum öncesi DES maruziyeti ile ilişkilendirilmiştir.</a:t>
            </a:r>
            <a:endParaRPr lang="tr" b="1" dirty="0"/>
          </a:p>
          <a:p>
            <a:pPr lvl="1">
              <a:buClr>
                <a:srgbClr val="EB3D9F"/>
              </a:buClr>
              <a:buFont typeface="Wingdings" charset="2"/>
              <a:buChar char="v"/>
            </a:pPr>
            <a:endParaRPr lang="tr" dirty="0"/>
          </a:p>
        </p:txBody>
      </p:sp>
      <p:sp>
        <p:nvSpPr>
          <p:cNvPr id="9"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411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C62-50DD-9E73-DF43-4C86DEDDC6F0}"/>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549929D-370F-2111-5321-164AF4F6C87D}"/>
              </a:ext>
            </a:extLst>
          </p:cNvPr>
          <p:cNvSpPr>
            <a:spLocks noGrp="1"/>
          </p:cNvSpPr>
          <p:nvPr>
            <p:ph idx="1"/>
          </p:nvPr>
        </p:nvSpPr>
        <p:spPr>
          <a:xfrm>
            <a:off x="1333502" y="2160589"/>
            <a:ext cx="8596668" cy="3880773"/>
          </a:xfrm>
        </p:spPr>
        <p:txBody>
          <a:bodyPr vert="horz" lIns="91440" tIns="45720" rIns="91440" bIns="45720" rtlCol="0" anchor="t">
            <a:normAutofit/>
          </a:bodyPr>
          <a:lstStyle/>
          <a:p>
            <a:pPr>
              <a:lnSpc>
                <a:spcPct val="90000"/>
              </a:lnSpc>
            </a:pPr>
            <a:r>
              <a:rPr lang="tr" u="sng" dirty="0">
                <a:ea typeface="+mn-lt"/>
                <a:cs typeface="+mn-lt"/>
              </a:rPr>
              <a:t>Radyasyon Dozu ve Süresi :</a:t>
            </a:r>
            <a:endParaRPr lang="en-US" u="sng">
              <a:ea typeface="+mn-lt"/>
              <a:cs typeface="+mn-lt"/>
            </a:endParaRPr>
          </a:p>
          <a:p>
            <a:pPr lvl="1">
              <a:lnSpc>
                <a:spcPct val="90000"/>
              </a:lnSpc>
              <a:buClr>
                <a:srgbClr val="EB3D9F"/>
              </a:buClr>
            </a:pPr>
            <a:r>
              <a:rPr lang="en-US" dirty="0" err="1"/>
              <a:t>Serviks</a:t>
            </a:r>
            <a:r>
              <a:rPr lang="en-US" dirty="0"/>
              <a:t> </a:t>
            </a:r>
            <a:r>
              <a:rPr lang="en-US" dirty="0" err="1"/>
              <a:t>kanseri</a:t>
            </a:r>
            <a:r>
              <a:rPr lang="en-US" dirty="0"/>
              <a:t> </a:t>
            </a:r>
            <a:r>
              <a:rPr lang="en-US" dirty="0" err="1"/>
              <a:t>nedeniyle</a:t>
            </a:r>
            <a:r>
              <a:rPr lang="en-US" dirty="0"/>
              <a:t> primer RT </a:t>
            </a:r>
            <a:r>
              <a:rPr lang="en-US" dirty="0" err="1"/>
              <a:t>alan</a:t>
            </a:r>
            <a:r>
              <a:rPr lang="en-US" dirty="0"/>
              <a:t> </a:t>
            </a:r>
            <a:r>
              <a:rPr lang="en-US" dirty="0" err="1">
                <a:ea typeface="+mn-lt"/>
                <a:cs typeface="+mn-lt"/>
              </a:rPr>
              <a:t>hastalarda</a:t>
            </a:r>
            <a:r>
              <a:rPr lang="en-US" dirty="0">
                <a:ea typeface="+mn-lt"/>
                <a:cs typeface="+mn-lt"/>
              </a:rPr>
              <a:t> </a:t>
            </a:r>
            <a:r>
              <a:rPr lang="tr" dirty="0">
                <a:ea typeface="+mn-lt"/>
                <a:cs typeface="+mn-lt"/>
              </a:rPr>
              <a:t>mikroskobik tümör yayılımı riski taşıyan tüm hacimlere EBRT yoluyla en az 45 </a:t>
            </a:r>
            <a:r>
              <a:rPr lang="tr" dirty="0" err="1">
                <a:ea typeface="+mn-lt"/>
                <a:cs typeface="+mn-lt"/>
              </a:rPr>
              <a:t>Gy</a:t>
            </a:r>
            <a:r>
              <a:rPr lang="tr" dirty="0">
                <a:ea typeface="+mn-lt"/>
                <a:cs typeface="+mn-lt"/>
              </a:rPr>
              <a:t> verilmeli.</a:t>
            </a:r>
          </a:p>
          <a:p>
            <a:pPr lvl="1">
              <a:lnSpc>
                <a:spcPct val="90000"/>
              </a:lnSpc>
              <a:buClr>
                <a:srgbClr val="EB3D9F"/>
              </a:buClr>
            </a:pPr>
            <a:r>
              <a:rPr lang="tr" dirty="0">
                <a:ea typeface="+mn-lt"/>
                <a:cs typeface="+mn-lt"/>
              </a:rPr>
              <a:t>Evre IA ila IB1 75-80 </a:t>
            </a:r>
            <a:r>
              <a:rPr lang="tr" dirty="0" err="1">
                <a:ea typeface="+mn-lt"/>
                <a:cs typeface="+mn-lt"/>
              </a:rPr>
              <a:t>Gy'lik</a:t>
            </a:r>
            <a:r>
              <a:rPr lang="tr" dirty="0">
                <a:ea typeface="+mn-lt"/>
                <a:cs typeface="+mn-lt"/>
              </a:rPr>
              <a:t> toplam dozlarla tedavi edilebilir. </a:t>
            </a:r>
            <a:endParaRPr lang="tr">
              <a:ea typeface="+mn-lt"/>
              <a:cs typeface="+mn-lt"/>
            </a:endParaRPr>
          </a:p>
          <a:p>
            <a:pPr lvl="1">
              <a:lnSpc>
                <a:spcPct val="90000"/>
              </a:lnSpc>
              <a:buClr>
                <a:srgbClr val="EB3D9F"/>
              </a:buClr>
            </a:pPr>
            <a:r>
              <a:rPr lang="tr" dirty="0">
                <a:ea typeface="+mn-lt"/>
                <a:cs typeface="+mn-lt"/>
              </a:rPr>
              <a:t>Birçok merkez brakiterapiye geçmeden önce tüm pelvis </a:t>
            </a:r>
            <a:r>
              <a:rPr lang="tr" dirty="0" err="1">
                <a:ea typeface="+mn-lt"/>
                <a:cs typeface="+mn-lt"/>
              </a:rPr>
              <a:t>EBRT'sini</a:t>
            </a:r>
            <a:r>
              <a:rPr lang="tr" dirty="0">
                <a:ea typeface="+mn-lt"/>
                <a:cs typeface="+mn-lt"/>
              </a:rPr>
              <a:t> 40 ila 45 </a:t>
            </a:r>
            <a:r>
              <a:rPr lang="tr" dirty="0" err="1">
                <a:ea typeface="+mn-lt"/>
                <a:cs typeface="+mn-lt"/>
              </a:rPr>
              <a:t>Gy'lik</a:t>
            </a:r>
            <a:r>
              <a:rPr lang="tr" dirty="0">
                <a:ea typeface="+mn-lt"/>
                <a:cs typeface="+mn-lt"/>
              </a:rPr>
              <a:t> bir dozda başlatmayı tercih eder. Daha sonra </a:t>
            </a:r>
            <a:r>
              <a:rPr lang="tr" dirty="0" err="1">
                <a:ea typeface="+mn-lt"/>
                <a:cs typeface="+mn-lt"/>
              </a:rPr>
              <a:t>parametrial</a:t>
            </a:r>
            <a:r>
              <a:rPr lang="tr" dirty="0">
                <a:ea typeface="+mn-lt"/>
                <a:cs typeface="+mn-lt"/>
              </a:rPr>
              <a:t> veya pelvik nodal hastalık hacmine bağlı olarak 55-65 </a:t>
            </a:r>
            <a:r>
              <a:rPr lang="tr" dirty="0" err="1">
                <a:ea typeface="+mn-lt"/>
                <a:cs typeface="+mn-lt"/>
              </a:rPr>
              <a:t>Gy</a:t>
            </a:r>
            <a:r>
              <a:rPr lang="tr" dirty="0">
                <a:ea typeface="+mn-lt"/>
                <a:cs typeface="+mn-lt"/>
              </a:rPr>
              <a:t> kümülatif doza çıkılabilir. </a:t>
            </a:r>
            <a:endParaRPr lang="tr">
              <a:ea typeface="+mn-lt"/>
              <a:cs typeface="+mn-lt"/>
            </a:endParaRPr>
          </a:p>
          <a:p>
            <a:pPr lvl="1">
              <a:lnSpc>
                <a:spcPct val="90000"/>
              </a:lnSpc>
              <a:buClr>
                <a:srgbClr val="EB3D9F"/>
              </a:buClr>
            </a:pPr>
            <a:endParaRPr lang="tr">
              <a:ea typeface="+mn-lt"/>
              <a:cs typeface="+mn-lt"/>
            </a:endParaRPr>
          </a:p>
          <a:p>
            <a:pPr lvl="2">
              <a:lnSpc>
                <a:spcPct val="90000"/>
              </a:lnSpc>
              <a:buClr>
                <a:srgbClr val="EB3D9F"/>
              </a:buClr>
            </a:pPr>
            <a:endParaRPr lang="tr">
              <a:ea typeface="+mn-lt"/>
              <a:cs typeface="+mn-lt"/>
            </a:endParaRPr>
          </a:p>
          <a:p>
            <a:pPr lvl="1">
              <a:lnSpc>
                <a:spcPct val="90000"/>
              </a:lnSpc>
              <a:buClr>
                <a:srgbClr val="EB3D9F"/>
              </a:buClr>
            </a:pPr>
            <a:endParaRPr lang="tr">
              <a:ea typeface="+mn-lt"/>
              <a:cs typeface="+mn-lt"/>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3896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E0DD0-1315-56D7-C253-B3E00E4601EF}"/>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0410186-38C5-99C6-992A-52E5347E14B8}"/>
              </a:ext>
            </a:extLst>
          </p:cNvPr>
          <p:cNvSpPr>
            <a:spLocks noGrp="1"/>
          </p:cNvSpPr>
          <p:nvPr>
            <p:ph idx="1"/>
          </p:nvPr>
        </p:nvSpPr>
        <p:spPr>
          <a:xfrm>
            <a:off x="1333502" y="2160589"/>
            <a:ext cx="8596668" cy="3880773"/>
          </a:xfrm>
        </p:spPr>
        <p:txBody>
          <a:bodyPr vert="horz" lIns="91440" tIns="45720" rIns="91440" bIns="45720" rtlCol="0" anchor="t">
            <a:normAutofit/>
          </a:bodyPr>
          <a:lstStyle/>
          <a:p>
            <a:pPr lvl="1"/>
            <a:r>
              <a:rPr lang="tr" dirty="0" err="1"/>
              <a:t>Bulky</a:t>
            </a:r>
            <a:r>
              <a:rPr lang="tr" dirty="0"/>
              <a:t> kanser için 85 ila 90 </a:t>
            </a:r>
            <a:r>
              <a:rPr lang="tr" dirty="0" err="1"/>
              <a:t>Gy'lik</a:t>
            </a:r>
            <a:r>
              <a:rPr lang="tr" dirty="0"/>
              <a:t> bir toplam CTV D90 veya A noktası dozu normal pelvik yapılara verilen dozlar açısından makul bir sınırı temsil eder. </a:t>
            </a:r>
          </a:p>
          <a:p>
            <a:pPr lvl="1">
              <a:buClr>
                <a:srgbClr val="EB3D9F"/>
              </a:buClr>
            </a:pPr>
            <a:r>
              <a:rPr lang="tr" dirty="0"/>
              <a:t>Primer cerrahiyi takiben rezidüsü olmayan durumlarda adjuvan RT için pelvise 45 ila 50 </a:t>
            </a:r>
            <a:r>
              <a:rPr lang="tr" dirty="0" err="1"/>
              <a:t>Gy'lik</a:t>
            </a:r>
            <a:r>
              <a:rPr lang="tr" dirty="0"/>
              <a:t> bir EBRT dozunun tolere edilebilir olduğu kabul edilir.</a:t>
            </a:r>
            <a:endParaRPr lang="tr">
              <a:ea typeface="+mn-lt"/>
              <a:cs typeface="+mn-lt"/>
            </a:endParaRPr>
          </a:p>
          <a:p>
            <a:pPr lvl="1">
              <a:buClr>
                <a:srgbClr val="EB3D9F"/>
              </a:buClr>
            </a:pPr>
            <a:r>
              <a:rPr lang="tr" dirty="0"/>
              <a:t>Radikal RT kürünü yaklaşık 7 ila 8 haftanın ötesine uzatmak, ekstra gün başına pelvik kontrolde %0.5 ila %1'lik bir azalma ile ilişkili</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208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B45FBF-354A-9AAE-BEF2-F6B99E884031}"/>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4B71F63-9DFE-0118-B2EB-82BC38C122B5}"/>
              </a:ext>
            </a:extLst>
          </p:cNvPr>
          <p:cNvSpPr>
            <a:spLocks noGrp="1"/>
          </p:cNvSpPr>
          <p:nvPr>
            <p:ph idx="1"/>
          </p:nvPr>
        </p:nvSpPr>
        <p:spPr>
          <a:xfrm>
            <a:off x="1333502" y="2160589"/>
            <a:ext cx="5853468" cy="3880773"/>
          </a:xfrm>
        </p:spPr>
        <p:txBody>
          <a:bodyPr vert="horz" lIns="91440" tIns="45720" rIns="91440" bIns="45720" rtlCol="0" anchor="t">
            <a:normAutofit/>
          </a:bodyPr>
          <a:lstStyle/>
          <a:p>
            <a:pPr>
              <a:lnSpc>
                <a:spcPct val="90000"/>
              </a:lnSpc>
            </a:pPr>
            <a:r>
              <a:rPr lang="en-US" u="sng" dirty="0" err="1">
                <a:ea typeface="+mn-lt"/>
                <a:cs typeface="+mn-lt"/>
              </a:rPr>
              <a:t>Genişletilmiş</a:t>
            </a:r>
            <a:r>
              <a:rPr lang="en-US" u="sng" dirty="0">
                <a:ea typeface="+mn-lt"/>
                <a:cs typeface="+mn-lt"/>
              </a:rPr>
              <a:t> Alan </a:t>
            </a:r>
            <a:r>
              <a:rPr lang="en-US" u="sng" dirty="0" err="1">
                <a:ea typeface="+mn-lt"/>
                <a:cs typeface="+mn-lt"/>
              </a:rPr>
              <a:t>Işınlamasının</a:t>
            </a:r>
            <a:r>
              <a:rPr lang="en-US" u="sng" dirty="0">
                <a:ea typeface="+mn-lt"/>
                <a:cs typeface="+mn-lt"/>
              </a:rPr>
              <a:t> </a:t>
            </a:r>
            <a:r>
              <a:rPr lang="en-US" u="sng" dirty="0" err="1">
                <a:ea typeface="+mn-lt"/>
                <a:cs typeface="+mn-lt"/>
              </a:rPr>
              <a:t>Rolü</a:t>
            </a:r>
            <a:r>
              <a:rPr lang="en-US" u="sng" dirty="0">
                <a:ea typeface="+mn-lt"/>
                <a:cs typeface="+mn-lt"/>
              </a:rPr>
              <a:t> :</a:t>
            </a:r>
          </a:p>
          <a:p>
            <a:pPr lvl="1">
              <a:lnSpc>
                <a:spcPct val="90000"/>
              </a:lnSpc>
              <a:buClr>
                <a:srgbClr val="EB3D9F"/>
              </a:buClr>
            </a:pPr>
            <a:r>
              <a:rPr lang="en-US" sz="1800" dirty="0" err="1">
                <a:ea typeface="+mn-lt"/>
                <a:cs typeface="+mn-lt"/>
              </a:rPr>
              <a:t>Aşikar</a:t>
            </a:r>
            <a:r>
              <a:rPr lang="en-US" sz="1800" dirty="0">
                <a:ea typeface="+mn-lt"/>
                <a:cs typeface="+mn-lt"/>
              </a:rPr>
              <a:t> </a:t>
            </a:r>
            <a:r>
              <a:rPr lang="en-US" sz="1800" dirty="0" err="1">
                <a:ea typeface="+mn-lt"/>
                <a:cs typeface="+mn-lt"/>
              </a:rPr>
              <a:t>paraaortik</a:t>
            </a:r>
            <a:r>
              <a:rPr lang="en-US" sz="1800" dirty="0">
                <a:ea typeface="+mn-lt"/>
                <a:cs typeface="+mn-lt"/>
              </a:rPr>
              <a:t> </a:t>
            </a:r>
            <a:r>
              <a:rPr lang="en-US" sz="1800" dirty="0" err="1">
                <a:ea typeface="+mn-lt"/>
                <a:cs typeface="+mn-lt"/>
              </a:rPr>
              <a:t>metastazı</a:t>
            </a:r>
            <a:r>
              <a:rPr lang="en-US" sz="1800" dirty="0">
                <a:ea typeface="+mn-lt"/>
                <a:cs typeface="+mn-lt"/>
              </a:rPr>
              <a:t> </a:t>
            </a:r>
            <a:r>
              <a:rPr lang="en-US" sz="1800" dirty="0" err="1">
                <a:ea typeface="+mn-lt"/>
                <a:cs typeface="+mn-lt"/>
              </a:rPr>
              <a:t>olmayan</a:t>
            </a:r>
            <a:r>
              <a:rPr lang="en-US" sz="1800" dirty="0">
                <a:ea typeface="+mn-lt"/>
                <a:cs typeface="+mn-lt"/>
              </a:rPr>
              <a:t> </a:t>
            </a:r>
            <a:r>
              <a:rPr lang="en-US" sz="1800" dirty="0" err="1">
                <a:ea typeface="+mn-lt"/>
                <a:cs typeface="+mn-lt"/>
              </a:rPr>
              <a:t>hastalarda</a:t>
            </a:r>
            <a:r>
              <a:rPr lang="en-US" sz="1800" dirty="0">
                <a:ea typeface="+mn-lt"/>
                <a:cs typeface="+mn-lt"/>
              </a:rPr>
              <a:t> </a:t>
            </a:r>
            <a:r>
              <a:rPr lang="en-US" sz="1800" dirty="0" err="1">
                <a:ea typeface="+mn-lt"/>
                <a:cs typeface="+mn-lt"/>
              </a:rPr>
              <a:t>profilaktik</a:t>
            </a:r>
            <a:r>
              <a:rPr lang="en-US" sz="1800" dirty="0">
                <a:ea typeface="+mn-lt"/>
                <a:cs typeface="+mn-lt"/>
              </a:rPr>
              <a:t> </a:t>
            </a:r>
            <a:r>
              <a:rPr lang="en-US" sz="1800" dirty="0" err="1">
                <a:ea typeface="+mn-lt"/>
                <a:cs typeface="+mn-lt"/>
              </a:rPr>
              <a:t>genişletilmiş</a:t>
            </a:r>
            <a:r>
              <a:rPr lang="en-US" sz="1800" dirty="0">
                <a:ea typeface="+mn-lt"/>
                <a:cs typeface="+mn-lt"/>
              </a:rPr>
              <a:t> </a:t>
            </a:r>
            <a:r>
              <a:rPr lang="en-US" sz="1800" dirty="0" err="1">
                <a:ea typeface="+mn-lt"/>
                <a:cs typeface="+mn-lt"/>
              </a:rPr>
              <a:t>alan</a:t>
            </a:r>
            <a:r>
              <a:rPr lang="en-US" sz="1800" dirty="0">
                <a:ea typeface="+mn-lt"/>
                <a:cs typeface="+mn-lt"/>
              </a:rPr>
              <a:t> EBRT </a:t>
            </a:r>
            <a:r>
              <a:rPr lang="en-US" sz="1800" dirty="0" err="1">
                <a:ea typeface="+mn-lt"/>
                <a:cs typeface="+mn-lt"/>
              </a:rPr>
              <a:t>kullanımı</a:t>
            </a:r>
            <a:r>
              <a:rPr lang="en-US" sz="1800" dirty="0">
                <a:ea typeface="+mn-lt"/>
                <a:cs typeface="+mn-lt"/>
              </a:rPr>
              <a:t> </a:t>
            </a:r>
            <a:r>
              <a:rPr lang="en-US" sz="1800" dirty="0" err="1">
                <a:ea typeface="+mn-lt"/>
                <a:cs typeface="+mn-lt"/>
              </a:rPr>
              <a:t>araştırılmıştır</a:t>
            </a:r>
            <a:r>
              <a:rPr lang="en-US" sz="1800" dirty="0">
                <a:ea typeface="+mn-lt"/>
                <a:cs typeface="+mn-lt"/>
              </a:rPr>
              <a:t>.</a:t>
            </a:r>
          </a:p>
          <a:p>
            <a:pPr lvl="2">
              <a:lnSpc>
                <a:spcPct val="90000"/>
              </a:lnSpc>
              <a:buClr>
                <a:srgbClr val="EB3D9F"/>
              </a:buClr>
            </a:pPr>
            <a:r>
              <a:rPr lang="en-US" sz="1800" dirty="0" err="1">
                <a:ea typeface="+mn-lt"/>
                <a:cs typeface="+mn-lt"/>
              </a:rPr>
              <a:t>Hastalar</a:t>
            </a:r>
            <a:r>
              <a:rPr lang="en-US" sz="1800" dirty="0">
                <a:ea typeface="+mn-lt"/>
                <a:cs typeface="+mn-lt"/>
              </a:rPr>
              <a:t> </a:t>
            </a:r>
            <a:r>
              <a:rPr lang="en-US" sz="1800" dirty="0" err="1">
                <a:ea typeface="+mn-lt"/>
                <a:cs typeface="+mn-lt"/>
              </a:rPr>
              <a:t>lokal</a:t>
            </a:r>
            <a:r>
              <a:rPr lang="en-US" sz="1800" dirty="0">
                <a:ea typeface="+mn-lt"/>
                <a:cs typeface="+mn-lt"/>
              </a:rPr>
              <a:t> </a:t>
            </a:r>
            <a:r>
              <a:rPr lang="en-US" sz="1800" dirty="0" err="1">
                <a:ea typeface="+mn-lt"/>
                <a:cs typeface="+mn-lt"/>
              </a:rPr>
              <a:t>ileri</a:t>
            </a:r>
            <a:r>
              <a:rPr lang="en-US" sz="1800" dirty="0">
                <a:ea typeface="+mn-lt"/>
                <a:cs typeface="+mn-lt"/>
              </a:rPr>
              <a:t> </a:t>
            </a:r>
            <a:r>
              <a:rPr lang="en-US" sz="1800" dirty="0" err="1">
                <a:ea typeface="+mn-lt"/>
                <a:cs typeface="+mn-lt"/>
              </a:rPr>
              <a:t>pelvik</a:t>
            </a:r>
            <a:r>
              <a:rPr lang="en-US" sz="1800" dirty="0">
                <a:ea typeface="+mn-lt"/>
                <a:cs typeface="+mn-lt"/>
              </a:rPr>
              <a:t> </a:t>
            </a:r>
            <a:r>
              <a:rPr lang="en-US" sz="1800" dirty="0" err="1">
                <a:ea typeface="+mn-lt"/>
                <a:cs typeface="+mn-lt"/>
              </a:rPr>
              <a:t>vakalardı</a:t>
            </a:r>
            <a:r>
              <a:rPr lang="en-US" sz="1800" dirty="0">
                <a:ea typeface="+mn-lt"/>
                <a:cs typeface="+mn-lt"/>
              </a:rPr>
              <a:t> (bulky FIGO </a:t>
            </a:r>
            <a:r>
              <a:rPr lang="en-US" sz="1800" dirty="0" err="1">
                <a:ea typeface="+mn-lt"/>
                <a:cs typeface="+mn-lt"/>
              </a:rPr>
              <a:t>evre</a:t>
            </a:r>
            <a:r>
              <a:rPr lang="en-US" sz="1800" dirty="0">
                <a:ea typeface="+mn-lt"/>
                <a:cs typeface="+mn-lt"/>
              </a:rPr>
              <a:t> IIB, FIGO </a:t>
            </a:r>
            <a:r>
              <a:rPr lang="en-US" sz="1800" dirty="0" err="1">
                <a:ea typeface="+mn-lt"/>
                <a:cs typeface="+mn-lt"/>
              </a:rPr>
              <a:t>evre</a:t>
            </a:r>
            <a:r>
              <a:rPr lang="en-US" sz="1800" dirty="0">
                <a:ea typeface="+mn-lt"/>
                <a:cs typeface="+mn-lt"/>
              </a:rPr>
              <a:t> III </a:t>
            </a:r>
            <a:r>
              <a:rPr lang="en-US" sz="1800" dirty="0" err="1">
                <a:ea typeface="+mn-lt"/>
                <a:cs typeface="+mn-lt"/>
              </a:rPr>
              <a:t>veya</a:t>
            </a:r>
            <a:r>
              <a:rPr lang="en-US" sz="1800" dirty="0">
                <a:ea typeface="+mn-lt"/>
                <a:cs typeface="+mn-lt"/>
              </a:rPr>
              <a:t> </a:t>
            </a:r>
            <a:r>
              <a:rPr lang="en-US" sz="1800" dirty="0" err="1">
                <a:ea typeface="+mn-lt"/>
                <a:cs typeface="+mn-lt"/>
              </a:rPr>
              <a:t>biyopsi</a:t>
            </a:r>
            <a:r>
              <a:rPr lang="en-US" sz="1800" dirty="0">
                <a:ea typeface="+mn-lt"/>
                <a:cs typeface="+mn-lt"/>
              </a:rPr>
              <a:t> </a:t>
            </a:r>
            <a:r>
              <a:rPr lang="en-US" sz="1800" dirty="0" err="1">
                <a:ea typeface="+mn-lt"/>
                <a:cs typeface="+mn-lt"/>
              </a:rPr>
              <a:t>ile</a:t>
            </a:r>
            <a:r>
              <a:rPr lang="en-US" sz="1800" dirty="0">
                <a:ea typeface="+mn-lt"/>
                <a:cs typeface="+mn-lt"/>
              </a:rPr>
              <a:t> </a:t>
            </a:r>
            <a:r>
              <a:rPr lang="en-US" sz="1800" dirty="0" err="1">
                <a:ea typeface="+mn-lt"/>
                <a:cs typeface="+mn-lt"/>
              </a:rPr>
              <a:t>kanıtlanmış</a:t>
            </a:r>
            <a:r>
              <a:rPr lang="en-US" sz="1800" dirty="0">
                <a:ea typeface="+mn-lt"/>
                <a:cs typeface="+mn-lt"/>
              </a:rPr>
              <a:t> </a:t>
            </a:r>
            <a:r>
              <a:rPr lang="en-US" sz="1800" dirty="0" err="1">
                <a:ea typeface="+mn-lt"/>
                <a:cs typeface="+mn-lt"/>
              </a:rPr>
              <a:t>pelvik</a:t>
            </a:r>
            <a:r>
              <a:rPr lang="en-US" sz="1800" dirty="0">
                <a:ea typeface="+mn-lt"/>
                <a:cs typeface="+mn-lt"/>
              </a:rPr>
              <a:t> </a:t>
            </a:r>
            <a:r>
              <a:rPr lang="en-US" sz="1800" dirty="0" err="1">
                <a:ea typeface="+mn-lt"/>
                <a:cs typeface="+mn-lt"/>
              </a:rPr>
              <a:t>lenf</a:t>
            </a:r>
            <a:r>
              <a:rPr lang="en-US" sz="1800" dirty="0">
                <a:ea typeface="+mn-lt"/>
                <a:cs typeface="+mn-lt"/>
              </a:rPr>
              <a:t> </a:t>
            </a:r>
            <a:r>
              <a:rPr lang="en-US" sz="1800" dirty="0" err="1">
                <a:ea typeface="+mn-lt"/>
                <a:cs typeface="+mn-lt"/>
              </a:rPr>
              <a:t>nodu</a:t>
            </a:r>
            <a:r>
              <a:rPr lang="en-US" sz="1800" dirty="0">
                <a:ea typeface="+mn-lt"/>
                <a:cs typeface="+mn-lt"/>
              </a:rPr>
              <a:t> </a:t>
            </a:r>
            <a:r>
              <a:rPr lang="en-US" sz="1800" dirty="0" err="1">
                <a:ea typeface="+mn-lt"/>
                <a:cs typeface="+mn-lt"/>
              </a:rPr>
              <a:t>metastazları</a:t>
            </a:r>
            <a:r>
              <a:rPr lang="en-US" sz="1800" dirty="0">
                <a:ea typeface="+mn-lt"/>
                <a:cs typeface="+mn-lt"/>
              </a:rPr>
              <a:t> </a:t>
            </a:r>
            <a:r>
              <a:rPr lang="en-US" sz="1800" dirty="0" err="1">
                <a:ea typeface="+mn-lt"/>
                <a:cs typeface="+mn-lt"/>
              </a:rPr>
              <a:t>olanlar</a:t>
            </a:r>
            <a:r>
              <a:rPr lang="en-US" sz="1800" dirty="0">
                <a:ea typeface="+mn-lt"/>
                <a:cs typeface="+mn-lt"/>
              </a:rPr>
              <a:t>). </a:t>
            </a:r>
          </a:p>
          <a:p>
            <a:pPr lvl="2">
              <a:lnSpc>
                <a:spcPct val="90000"/>
              </a:lnSpc>
              <a:buClr>
                <a:srgbClr val="EB3D9F"/>
              </a:buClr>
            </a:pPr>
            <a:r>
              <a:rPr lang="en-US" sz="1800" dirty="0">
                <a:ea typeface="+mn-lt"/>
                <a:cs typeface="+mn-lt"/>
              </a:rPr>
              <a:t>Her </a:t>
            </a:r>
            <a:r>
              <a:rPr lang="en-US" sz="1800" err="1">
                <a:ea typeface="+mn-lt"/>
                <a:cs typeface="+mn-lt"/>
              </a:rPr>
              <a:t>iki</a:t>
            </a:r>
            <a:r>
              <a:rPr lang="en-US" sz="1800" dirty="0">
                <a:ea typeface="+mn-lt"/>
                <a:cs typeface="+mn-lt"/>
              </a:rPr>
              <a:t> </a:t>
            </a:r>
            <a:r>
              <a:rPr lang="en-US" sz="1800" err="1">
                <a:ea typeface="+mn-lt"/>
                <a:cs typeface="+mn-lt"/>
              </a:rPr>
              <a:t>tedavi</a:t>
            </a:r>
            <a:r>
              <a:rPr lang="en-US" sz="1800" dirty="0">
                <a:ea typeface="+mn-lt"/>
                <a:cs typeface="+mn-lt"/>
              </a:rPr>
              <a:t> </a:t>
            </a:r>
            <a:r>
              <a:rPr lang="en-US" sz="1800" err="1">
                <a:ea typeface="+mn-lt"/>
                <a:cs typeface="+mn-lt"/>
              </a:rPr>
              <a:t>kolundaki</a:t>
            </a:r>
            <a:r>
              <a:rPr lang="en-US" sz="1800" dirty="0">
                <a:ea typeface="+mn-lt"/>
                <a:cs typeface="+mn-lt"/>
              </a:rPr>
              <a:t> </a:t>
            </a:r>
            <a:r>
              <a:rPr lang="en-US" sz="1800" err="1">
                <a:ea typeface="+mn-lt"/>
                <a:cs typeface="+mn-lt"/>
              </a:rPr>
              <a:t>hastaların</a:t>
            </a:r>
            <a:r>
              <a:rPr lang="en-US" sz="1800" dirty="0">
                <a:ea typeface="+mn-lt"/>
                <a:cs typeface="+mn-lt"/>
              </a:rPr>
              <a:t> </a:t>
            </a:r>
            <a:r>
              <a:rPr lang="en-US" sz="1800" err="1">
                <a:ea typeface="+mn-lt"/>
                <a:cs typeface="+mn-lt"/>
              </a:rPr>
              <a:t>DFS'si</a:t>
            </a:r>
            <a:r>
              <a:rPr lang="en-US" sz="1800" dirty="0">
                <a:ea typeface="+mn-lt"/>
                <a:cs typeface="+mn-lt"/>
              </a:rPr>
              <a:t> 4 </a:t>
            </a:r>
            <a:r>
              <a:rPr lang="en-US" sz="1800" err="1">
                <a:ea typeface="+mn-lt"/>
                <a:cs typeface="+mn-lt"/>
              </a:rPr>
              <a:t>yılda</a:t>
            </a:r>
            <a:r>
              <a:rPr lang="en-US" sz="1800" dirty="0">
                <a:ea typeface="+mn-lt"/>
                <a:cs typeface="+mn-lt"/>
              </a:rPr>
              <a:t> </a:t>
            </a:r>
            <a:r>
              <a:rPr lang="en-US" sz="1800" err="1">
                <a:ea typeface="+mn-lt"/>
                <a:cs typeface="+mn-lt"/>
              </a:rPr>
              <a:t>önemli</a:t>
            </a:r>
            <a:r>
              <a:rPr lang="en-US" sz="1800" dirty="0">
                <a:ea typeface="+mn-lt"/>
                <a:cs typeface="+mn-lt"/>
              </a:rPr>
              <a:t> </a:t>
            </a:r>
            <a:r>
              <a:rPr lang="en-US" sz="1800" err="1">
                <a:ea typeface="+mn-lt"/>
                <a:cs typeface="+mn-lt"/>
              </a:rPr>
              <a:t>ölçüde</a:t>
            </a:r>
            <a:r>
              <a:rPr lang="en-US" sz="1800" dirty="0">
                <a:ea typeface="+mn-lt"/>
                <a:cs typeface="+mn-lt"/>
              </a:rPr>
              <a:t> </a:t>
            </a:r>
            <a:r>
              <a:rPr lang="en-US" sz="1800" err="1">
                <a:ea typeface="+mn-lt"/>
                <a:cs typeface="+mn-lt"/>
              </a:rPr>
              <a:t>farklı</a:t>
            </a:r>
            <a:r>
              <a:rPr lang="en-US" sz="1800" dirty="0">
                <a:ea typeface="+mn-lt"/>
                <a:cs typeface="+mn-lt"/>
              </a:rPr>
              <a:t> </a:t>
            </a:r>
            <a:r>
              <a:rPr lang="en-US" sz="1800" err="1">
                <a:ea typeface="+mn-lt"/>
                <a:cs typeface="+mn-lt"/>
              </a:rPr>
              <a:t>değildi</a:t>
            </a:r>
            <a:r>
              <a:rPr lang="en-US" sz="1800" dirty="0">
                <a:ea typeface="+mn-lt"/>
                <a:cs typeface="+mn-lt"/>
              </a:rPr>
              <a:t>, </a:t>
            </a:r>
          </a:p>
          <a:p>
            <a:pPr lvl="2">
              <a:lnSpc>
                <a:spcPct val="90000"/>
              </a:lnSpc>
              <a:buClr>
                <a:srgbClr val="EB3D9F"/>
              </a:buClr>
            </a:pPr>
            <a:r>
              <a:rPr lang="en-US" sz="1800" err="1">
                <a:ea typeface="+mn-lt"/>
                <a:cs typeface="+mn-lt"/>
              </a:rPr>
              <a:t>Ancak</a:t>
            </a:r>
            <a:r>
              <a:rPr lang="en-US" sz="1800" dirty="0">
                <a:ea typeface="+mn-lt"/>
                <a:cs typeface="+mn-lt"/>
              </a:rPr>
              <a:t> </a:t>
            </a:r>
            <a:r>
              <a:rPr lang="en-US" sz="1800" err="1">
                <a:ea typeface="+mn-lt"/>
                <a:cs typeface="+mn-lt"/>
              </a:rPr>
              <a:t>bu</a:t>
            </a:r>
            <a:r>
              <a:rPr lang="en-US" sz="1800" dirty="0">
                <a:ea typeface="+mn-lt"/>
                <a:cs typeface="+mn-lt"/>
              </a:rPr>
              <a:t> </a:t>
            </a:r>
            <a:r>
              <a:rPr lang="en-US" sz="1800" err="1">
                <a:ea typeface="+mn-lt"/>
                <a:cs typeface="+mn-lt"/>
              </a:rPr>
              <a:t>bölgeye</a:t>
            </a:r>
            <a:r>
              <a:rPr lang="en-US" sz="1800" dirty="0">
                <a:ea typeface="+mn-lt"/>
                <a:cs typeface="+mn-lt"/>
              </a:rPr>
              <a:t> RT </a:t>
            </a:r>
            <a:r>
              <a:rPr lang="en-US" sz="1800" err="1">
                <a:ea typeface="+mn-lt"/>
                <a:cs typeface="+mn-lt"/>
              </a:rPr>
              <a:t>almayan</a:t>
            </a:r>
            <a:r>
              <a:rPr lang="en-US" sz="1800" dirty="0">
                <a:ea typeface="+mn-lt"/>
                <a:cs typeface="+mn-lt"/>
              </a:rPr>
              <a:t> </a:t>
            </a:r>
            <a:r>
              <a:rPr lang="en-US" sz="1800" err="1">
                <a:ea typeface="+mn-lt"/>
                <a:cs typeface="+mn-lt"/>
              </a:rPr>
              <a:t>hastalarda</a:t>
            </a:r>
            <a:r>
              <a:rPr lang="en-US" sz="1800" dirty="0">
                <a:ea typeface="+mn-lt"/>
                <a:cs typeface="+mn-lt"/>
              </a:rPr>
              <a:t> </a:t>
            </a:r>
            <a:r>
              <a:rPr lang="en-US" sz="1800" err="1">
                <a:ea typeface="+mn-lt"/>
                <a:cs typeface="+mn-lt"/>
              </a:rPr>
              <a:t>paraaortik</a:t>
            </a:r>
            <a:r>
              <a:rPr lang="en-US" sz="1800" dirty="0">
                <a:ea typeface="+mn-lt"/>
                <a:cs typeface="+mn-lt"/>
              </a:rPr>
              <a:t> </a:t>
            </a:r>
            <a:r>
              <a:rPr lang="en-US" sz="1800" err="1">
                <a:ea typeface="+mn-lt"/>
                <a:cs typeface="+mn-lt"/>
              </a:rPr>
              <a:t>lenf</a:t>
            </a:r>
            <a:r>
              <a:rPr lang="en-US" sz="1800" dirty="0">
                <a:ea typeface="+mn-lt"/>
                <a:cs typeface="+mn-lt"/>
              </a:rPr>
              <a:t> </a:t>
            </a:r>
            <a:r>
              <a:rPr lang="en-US" sz="1800" err="1">
                <a:ea typeface="+mn-lt"/>
                <a:cs typeface="+mn-lt"/>
              </a:rPr>
              <a:t>düğümlerinde</a:t>
            </a:r>
            <a:r>
              <a:rPr lang="en-US" sz="1800" dirty="0">
                <a:ea typeface="+mn-lt"/>
                <a:cs typeface="+mn-lt"/>
              </a:rPr>
              <a:t> </a:t>
            </a:r>
            <a:r>
              <a:rPr lang="en-US" sz="1800" err="1">
                <a:ea typeface="+mn-lt"/>
                <a:cs typeface="+mn-lt"/>
              </a:rPr>
              <a:t>nüks</a:t>
            </a:r>
            <a:r>
              <a:rPr lang="en-US" sz="1800" dirty="0">
                <a:ea typeface="+mn-lt"/>
                <a:cs typeface="+mn-lt"/>
              </a:rPr>
              <a:t> </a:t>
            </a:r>
            <a:r>
              <a:rPr lang="en-US" sz="1800" err="1">
                <a:ea typeface="+mn-lt"/>
                <a:cs typeface="+mn-lt"/>
              </a:rPr>
              <a:t>oranı</a:t>
            </a:r>
            <a:r>
              <a:rPr lang="en-US" sz="1800" dirty="0">
                <a:ea typeface="+mn-lt"/>
                <a:cs typeface="+mn-lt"/>
              </a:rPr>
              <a:t> </a:t>
            </a:r>
            <a:r>
              <a:rPr lang="en-US" sz="1800" err="1">
                <a:ea typeface="+mn-lt"/>
                <a:cs typeface="+mn-lt"/>
              </a:rPr>
              <a:t>daha</a:t>
            </a:r>
            <a:r>
              <a:rPr lang="en-US" sz="1800" dirty="0">
                <a:ea typeface="+mn-lt"/>
                <a:cs typeface="+mn-lt"/>
              </a:rPr>
              <a:t> </a:t>
            </a:r>
            <a:r>
              <a:rPr lang="en-US" sz="1800" err="1">
                <a:ea typeface="+mn-lt"/>
                <a:cs typeface="+mn-lt"/>
              </a:rPr>
              <a:t>yüksekti</a:t>
            </a:r>
            <a:r>
              <a:rPr lang="en-US" sz="1800" dirty="0">
                <a:ea typeface="+mn-lt"/>
                <a:cs typeface="+mn-lt"/>
              </a:rPr>
              <a:t>. </a:t>
            </a:r>
          </a:p>
          <a:p>
            <a:pPr lvl="1">
              <a:lnSpc>
                <a:spcPct val="90000"/>
              </a:lnSpc>
              <a:buClr>
                <a:srgbClr val="EB3D9F"/>
              </a:buClr>
            </a:pPr>
            <a:endParaRPr lang="en-US" sz="1400" dirty="0"/>
          </a:p>
          <a:p>
            <a:pPr lvl="1">
              <a:lnSpc>
                <a:spcPct val="90000"/>
              </a:lnSpc>
              <a:buClr>
                <a:srgbClr val="EB3D9F"/>
              </a:buClr>
            </a:pPr>
            <a:endParaRPr lang="en-US" sz="1400" dirty="0">
              <a:ea typeface="+mn-lt"/>
              <a:cs typeface="+mn-lt"/>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Table&#10;&#10;Description automatically generated">
            <a:extLst>
              <a:ext uri="{FF2B5EF4-FFF2-40B4-BE49-F238E27FC236}">
                <a16:creationId xmlns:a16="http://schemas.microsoft.com/office/drawing/2014/main" id="{BB550513-F6D2-E822-666B-44428860B46D}"/>
              </a:ext>
            </a:extLst>
          </p:cNvPr>
          <p:cNvPicPr>
            <a:picLocks noChangeAspect="1"/>
          </p:cNvPicPr>
          <p:nvPr/>
        </p:nvPicPr>
        <p:blipFill>
          <a:blip r:embed="rId2"/>
          <a:stretch>
            <a:fillRect/>
          </a:stretch>
        </p:blipFill>
        <p:spPr>
          <a:xfrm>
            <a:off x="7278816" y="974047"/>
            <a:ext cx="4696155" cy="4904030"/>
          </a:xfrm>
          <a:prstGeom prst="rect">
            <a:avLst/>
          </a:prstGeom>
        </p:spPr>
      </p:pic>
    </p:spTree>
    <p:extLst>
      <p:ext uri="{BB962C8B-B14F-4D97-AF65-F5344CB8AC3E}">
        <p14:creationId xmlns:p14="http://schemas.microsoft.com/office/powerpoint/2010/main" val="350712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2AB71F94-F0E3-56CE-D7CA-E635745EBECC}"/>
              </a:ext>
            </a:extLst>
          </p:cNvPr>
          <p:cNvPicPr>
            <a:picLocks noChangeAspect="1"/>
          </p:cNvPicPr>
          <p:nvPr/>
        </p:nvPicPr>
        <p:blipFill rotWithShape="1">
          <a:blip r:embed="rId2"/>
          <a:srcRect r="254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687E127-E9FB-37CF-3780-4672F61723A1}"/>
              </a:ext>
            </a:extLst>
          </p:cNvPr>
          <p:cNvSpPr>
            <a:spLocks noGrp="1"/>
          </p:cNvSpPr>
          <p:nvPr>
            <p:ph type="title"/>
          </p:nvPr>
        </p:nvSpPr>
        <p:spPr>
          <a:xfrm>
            <a:off x="677333" y="609600"/>
            <a:ext cx="3851123" cy="1320800"/>
          </a:xfrm>
        </p:spPr>
        <p:txBody>
          <a:bodyPr>
            <a:normAutofit/>
          </a:bodyPr>
          <a:lstStyle/>
          <a:p>
            <a:endParaRPr lang="en-US"/>
          </a:p>
        </p:txBody>
      </p:sp>
      <p:sp>
        <p:nvSpPr>
          <p:cNvPr id="3" name="Content Placeholder 2">
            <a:extLst>
              <a:ext uri="{FF2B5EF4-FFF2-40B4-BE49-F238E27FC236}">
                <a16:creationId xmlns:a16="http://schemas.microsoft.com/office/drawing/2014/main" id="{EC7D6717-F7F7-58F5-AAE0-2DEDE479F53F}"/>
              </a:ext>
            </a:extLst>
          </p:cNvPr>
          <p:cNvSpPr>
            <a:spLocks noGrp="1"/>
          </p:cNvSpPr>
          <p:nvPr>
            <p:ph idx="1"/>
          </p:nvPr>
        </p:nvSpPr>
        <p:spPr>
          <a:xfrm>
            <a:off x="677334" y="2160589"/>
            <a:ext cx="3851122" cy="3880773"/>
          </a:xfrm>
        </p:spPr>
        <p:txBody>
          <a:bodyPr vert="horz" lIns="91440" tIns="45720" rIns="91440" bIns="45720" rtlCol="0">
            <a:normAutofit/>
          </a:bodyPr>
          <a:lstStyle/>
          <a:p>
            <a:pPr>
              <a:lnSpc>
                <a:spcPct val="90000"/>
              </a:lnSpc>
            </a:pPr>
            <a:r>
              <a:rPr lang="en-US" sz="1400" err="1">
                <a:ea typeface="+mn-lt"/>
                <a:cs typeface="+mn-lt"/>
              </a:rPr>
              <a:t>Retrospektif</a:t>
            </a:r>
            <a:r>
              <a:rPr lang="en-US" sz="1400">
                <a:ea typeface="+mn-lt"/>
                <a:cs typeface="+mn-lt"/>
              </a:rPr>
              <a:t> </a:t>
            </a:r>
            <a:r>
              <a:rPr lang="en-US" sz="1400" err="1">
                <a:ea typeface="+mn-lt"/>
                <a:cs typeface="+mn-lt"/>
              </a:rPr>
              <a:t>veriler</a:t>
            </a:r>
            <a:r>
              <a:rPr lang="en-US" sz="1400">
                <a:ea typeface="+mn-lt"/>
                <a:cs typeface="+mn-lt"/>
              </a:rPr>
              <a:t>, 46 </a:t>
            </a:r>
            <a:r>
              <a:rPr lang="en-US" sz="1400" err="1">
                <a:ea typeface="+mn-lt"/>
                <a:cs typeface="+mn-lt"/>
              </a:rPr>
              <a:t>yaşından</a:t>
            </a:r>
            <a:r>
              <a:rPr lang="en-US" sz="1400">
                <a:ea typeface="+mn-lt"/>
                <a:cs typeface="+mn-lt"/>
              </a:rPr>
              <a:t> </a:t>
            </a:r>
            <a:r>
              <a:rPr lang="en-US" sz="1400" err="1">
                <a:ea typeface="+mn-lt"/>
                <a:cs typeface="+mn-lt"/>
              </a:rPr>
              <a:t>büyük</a:t>
            </a:r>
            <a:r>
              <a:rPr lang="en-US" sz="1400">
                <a:ea typeface="+mn-lt"/>
                <a:cs typeface="+mn-lt"/>
              </a:rPr>
              <a:t>, </a:t>
            </a:r>
            <a:r>
              <a:rPr lang="en-US" sz="1400" err="1">
                <a:ea typeface="+mn-lt"/>
                <a:cs typeface="+mn-lt"/>
              </a:rPr>
              <a:t>tümör</a:t>
            </a:r>
            <a:r>
              <a:rPr lang="en-US" sz="1400">
                <a:ea typeface="+mn-lt"/>
                <a:cs typeface="+mn-lt"/>
              </a:rPr>
              <a:t> </a:t>
            </a:r>
            <a:r>
              <a:rPr lang="en-US" sz="1400" err="1">
                <a:ea typeface="+mn-lt"/>
                <a:cs typeface="+mn-lt"/>
              </a:rPr>
              <a:t>boyutu</a:t>
            </a:r>
            <a:r>
              <a:rPr lang="en-US" sz="1400">
                <a:ea typeface="+mn-lt"/>
                <a:cs typeface="+mn-lt"/>
              </a:rPr>
              <a:t> 3.5 </a:t>
            </a:r>
            <a:r>
              <a:rPr lang="en-US" sz="1400" err="1">
                <a:ea typeface="+mn-lt"/>
                <a:cs typeface="+mn-lt"/>
              </a:rPr>
              <a:t>cm'den</a:t>
            </a:r>
            <a:r>
              <a:rPr lang="en-US" sz="1400">
                <a:ea typeface="+mn-lt"/>
                <a:cs typeface="+mn-lt"/>
              </a:rPr>
              <a:t> </a:t>
            </a:r>
            <a:r>
              <a:rPr lang="en-US" sz="1400" err="1">
                <a:ea typeface="+mn-lt"/>
                <a:cs typeface="+mn-lt"/>
              </a:rPr>
              <a:t>büyük</a:t>
            </a:r>
            <a:r>
              <a:rPr lang="en-US" sz="1400">
                <a:ea typeface="+mn-lt"/>
                <a:cs typeface="+mn-lt"/>
              </a:rPr>
              <a:t> </a:t>
            </a:r>
            <a:r>
              <a:rPr lang="en-US" sz="1400" err="1">
                <a:ea typeface="+mn-lt"/>
                <a:cs typeface="+mn-lt"/>
              </a:rPr>
              <a:t>ve</a:t>
            </a:r>
            <a:r>
              <a:rPr lang="en-US" sz="1400">
                <a:ea typeface="+mn-lt"/>
                <a:cs typeface="+mn-lt"/>
              </a:rPr>
              <a:t> FIGO </a:t>
            </a:r>
            <a:r>
              <a:rPr lang="en-US" sz="1400" err="1">
                <a:ea typeface="+mn-lt"/>
                <a:cs typeface="+mn-lt"/>
              </a:rPr>
              <a:t>evre</a:t>
            </a:r>
            <a:r>
              <a:rPr lang="en-US" sz="1400">
                <a:ea typeface="+mn-lt"/>
                <a:cs typeface="+mn-lt"/>
              </a:rPr>
              <a:t> IIA </a:t>
            </a:r>
            <a:r>
              <a:rPr lang="en-US" sz="1400" err="1">
                <a:ea typeface="+mn-lt"/>
                <a:cs typeface="+mn-lt"/>
              </a:rPr>
              <a:t>dahil</a:t>
            </a:r>
            <a:r>
              <a:rPr lang="en-US" sz="1400">
                <a:ea typeface="+mn-lt"/>
                <a:cs typeface="+mn-lt"/>
              </a:rPr>
              <a:t> </a:t>
            </a:r>
            <a:r>
              <a:rPr lang="en-US" sz="1400" err="1">
                <a:ea typeface="+mn-lt"/>
                <a:cs typeface="+mn-lt"/>
              </a:rPr>
              <a:t>olmak</a:t>
            </a:r>
            <a:r>
              <a:rPr lang="en-US" sz="1400">
                <a:ea typeface="+mn-lt"/>
                <a:cs typeface="+mn-lt"/>
              </a:rPr>
              <a:t> </a:t>
            </a:r>
            <a:r>
              <a:rPr lang="en-US" sz="1400" err="1">
                <a:ea typeface="+mn-lt"/>
                <a:cs typeface="+mn-lt"/>
              </a:rPr>
              <a:t>üzere</a:t>
            </a:r>
            <a:r>
              <a:rPr lang="en-US" sz="1400">
                <a:ea typeface="+mn-lt"/>
                <a:cs typeface="+mn-lt"/>
              </a:rPr>
              <a:t> </a:t>
            </a:r>
            <a:r>
              <a:rPr lang="en-US" sz="1400" err="1">
                <a:ea typeface="+mn-lt"/>
                <a:cs typeface="+mn-lt"/>
              </a:rPr>
              <a:t>evre</a:t>
            </a:r>
            <a:r>
              <a:rPr lang="en-US" sz="1400">
                <a:ea typeface="+mn-lt"/>
                <a:cs typeface="+mn-lt"/>
              </a:rPr>
              <a:t> IB1 </a:t>
            </a:r>
            <a:r>
              <a:rPr lang="en-US" sz="1400" err="1">
                <a:ea typeface="+mn-lt"/>
                <a:cs typeface="+mn-lt"/>
              </a:rPr>
              <a:t>ila</a:t>
            </a:r>
            <a:r>
              <a:rPr lang="en-US" sz="1400">
                <a:ea typeface="+mn-lt"/>
                <a:cs typeface="+mn-lt"/>
              </a:rPr>
              <a:t> IIA </a:t>
            </a:r>
            <a:r>
              <a:rPr lang="en-US" sz="1400" err="1">
                <a:ea typeface="+mn-lt"/>
                <a:cs typeface="+mn-lt"/>
              </a:rPr>
              <a:t>arasında</a:t>
            </a:r>
            <a:r>
              <a:rPr lang="en-US" sz="1400">
                <a:ea typeface="+mn-lt"/>
                <a:cs typeface="+mn-lt"/>
              </a:rPr>
              <a:t> </a:t>
            </a:r>
            <a:r>
              <a:rPr lang="en-US" sz="1400" err="1">
                <a:ea typeface="+mn-lt"/>
                <a:cs typeface="+mn-lt"/>
              </a:rPr>
              <a:t>olan</a:t>
            </a:r>
            <a:r>
              <a:rPr lang="en-US" sz="1400">
                <a:ea typeface="+mn-lt"/>
                <a:cs typeface="+mn-lt"/>
              </a:rPr>
              <a:t> </a:t>
            </a:r>
            <a:r>
              <a:rPr lang="en-US" sz="1400" err="1">
                <a:ea typeface="+mn-lt"/>
                <a:cs typeface="+mn-lt"/>
              </a:rPr>
              <a:t>hastaların</a:t>
            </a:r>
            <a:r>
              <a:rPr lang="en-US" sz="1400">
                <a:ea typeface="+mn-lt"/>
                <a:cs typeface="+mn-lt"/>
              </a:rPr>
              <a:t> </a:t>
            </a:r>
            <a:r>
              <a:rPr lang="en-US" sz="1400" err="1">
                <a:ea typeface="+mn-lt"/>
                <a:cs typeface="+mn-lt"/>
              </a:rPr>
              <a:t>paraaortik</a:t>
            </a:r>
            <a:r>
              <a:rPr lang="en-US" sz="1400">
                <a:ea typeface="+mn-lt"/>
                <a:cs typeface="+mn-lt"/>
              </a:rPr>
              <a:t> </a:t>
            </a:r>
            <a:r>
              <a:rPr lang="en-US" sz="1400" err="1">
                <a:ea typeface="+mn-lt"/>
                <a:cs typeface="+mn-lt"/>
              </a:rPr>
              <a:t>nüks</a:t>
            </a:r>
            <a:r>
              <a:rPr lang="en-US" sz="1400">
                <a:ea typeface="+mn-lt"/>
                <a:cs typeface="+mn-lt"/>
              </a:rPr>
              <a:t> </a:t>
            </a:r>
            <a:r>
              <a:rPr lang="en-US" sz="1400" err="1">
                <a:ea typeface="+mn-lt"/>
                <a:cs typeface="+mn-lt"/>
              </a:rPr>
              <a:t>açısından</a:t>
            </a:r>
            <a:r>
              <a:rPr lang="en-US" sz="1400">
                <a:ea typeface="+mn-lt"/>
                <a:cs typeface="+mn-lt"/>
              </a:rPr>
              <a:t> </a:t>
            </a:r>
            <a:r>
              <a:rPr lang="en-US" sz="1400" err="1">
                <a:ea typeface="+mn-lt"/>
                <a:cs typeface="+mn-lt"/>
              </a:rPr>
              <a:t>riskli</a:t>
            </a:r>
            <a:r>
              <a:rPr lang="en-US" sz="1400">
                <a:ea typeface="+mn-lt"/>
                <a:cs typeface="+mn-lt"/>
              </a:rPr>
              <a:t> </a:t>
            </a:r>
            <a:r>
              <a:rPr lang="en-US" sz="1400" err="1">
                <a:ea typeface="+mn-lt"/>
                <a:cs typeface="+mn-lt"/>
              </a:rPr>
              <a:t>olduğunu</a:t>
            </a:r>
            <a:r>
              <a:rPr lang="en-US" sz="1400">
                <a:ea typeface="+mn-lt"/>
                <a:cs typeface="+mn-lt"/>
              </a:rPr>
              <a:t> </a:t>
            </a:r>
            <a:r>
              <a:rPr lang="en-US" sz="1400" err="1">
                <a:ea typeface="+mn-lt"/>
                <a:cs typeface="+mn-lt"/>
              </a:rPr>
              <a:t>göstermekte</a:t>
            </a:r>
            <a:r>
              <a:rPr lang="en-US" sz="1400">
                <a:ea typeface="+mn-lt"/>
                <a:cs typeface="+mn-lt"/>
              </a:rPr>
              <a:t>.</a:t>
            </a:r>
          </a:p>
          <a:p>
            <a:pPr>
              <a:lnSpc>
                <a:spcPct val="90000"/>
              </a:lnSpc>
              <a:buClr>
                <a:srgbClr val="EB3D9F"/>
              </a:buClr>
            </a:pPr>
            <a:r>
              <a:rPr lang="en-US" sz="1400">
                <a:ea typeface="+mn-lt"/>
                <a:cs typeface="+mn-lt"/>
              </a:rPr>
              <a:t>EFRT, </a:t>
            </a:r>
            <a:r>
              <a:rPr lang="en-US" sz="1400" err="1">
                <a:ea typeface="+mn-lt"/>
                <a:cs typeface="+mn-lt"/>
              </a:rPr>
              <a:t>paraaortik</a:t>
            </a:r>
            <a:r>
              <a:rPr lang="en-US" sz="1400">
                <a:ea typeface="+mn-lt"/>
                <a:cs typeface="+mn-lt"/>
              </a:rPr>
              <a:t> </a:t>
            </a:r>
            <a:r>
              <a:rPr lang="en-US" sz="1400" err="1">
                <a:ea typeface="+mn-lt"/>
                <a:cs typeface="+mn-lt"/>
              </a:rPr>
              <a:t>hastalık</a:t>
            </a:r>
            <a:r>
              <a:rPr lang="en-US" sz="1400">
                <a:ea typeface="+mn-lt"/>
                <a:cs typeface="+mn-lt"/>
              </a:rPr>
              <a:t> </a:t>
            </a:r>
            <a:r>
              <a:rPr lang="en-US" sz="1400" err="1">
                <a:ea typeface="+mn-lt"/>
                <a:cs typeface="+mn-lt"/>
              </a:rPr>
              <a:t>riski</a:t>
            </a:r>
            <a:r>
              <a:rPr lang="en-US" sz="1400">
                <a:ea typeface="+mn-lt"/>
                <a:cs typeface="+mn-lt"/>
              </a:rPr>
              <a:t> </a:t>
            </a:r>
            <a:r>
              <a:rPr lang="en-US" sz="1400" err="1">
                <a:ea typeface="+mn-lt"/>
                <a:cs typeface="+mn-lt"/>
              </a:rPr>
              <a:t>en</a:t>
            </a:r>
            <a:r>
              <a:rPr lang="en-US" sz="1400">
                <a:ea typeface="+mn-lt"/>
                <a:cs typeface="+mn-lt"/>
              </a:rPr>
              <a:t> </a:t>
            </a:r>
            <a:r>
              <a:rPr lang="en-US" sz="1400" err="1">
                <a:ea typeface="+mn-lt"/>
                <a:cs typeface="+mn-lt"/>
              </a:rPr>
              <a:t>yüksek</a:t>
            </a:r>
            <a:r>
              <a:rPr lang="en-US" sz="1400">
                <a:ea typeface="+mn-lt"/>
                <a:cs typeface="+mn-lt"/>
              </a:rPr>
              <a:t> </a:t>
            </a:r>
            <a:r>
              <a:rPr lang="en-US" sz="1400" err="1">
                <a:ea typeface="+mn-lt"/>
                <a:cs typeface="+mn-lt"/>
              </a:rPr>
              <a:t>hastalar</a:t>
            </a:r>
            <a:r>
              <a:rPr lang="en-US" sz="1400">
                <a:ea typeface="+mn-lt"/>
                <a:cs typeface="+mn-lt"/>
              </a:rPr>
              <a:t> </a:t>
            </a:r>
            <a:r>
              <a:rPr lang="en-US" sz="1400" err="1">
                <a:ea typeface="+mn-lt"/>
                <a:cs typeface="+mn-lt"/>
              </a:rPr>
              <a:t>için</a:t>
            </a:r>
            <a:r>
              <a:rPr lang="en-US" sz="1400">
                <a:ea typeface="+mn-lt"/>
                <a:cs typeface="+mn-lt"/>
              </a:rPr>
              <a:t> </a:t>
            </a:r>
            <a:r>
              <a:rPr lang="en-US" sz="1400" err="1">
                <a:ea typeface="+mn-lt"/>
                <a:cs typeface="+mn-lt"/>
              </a:rPr>
              <a:t>düşünülür</a:t>
            </a:r>
            <a:r>
              <a:rPr lang="en-US" sz="1400">
                <a:ea typeface="+mn-lt"/>
                <a:cs typeface="+mn-lt"/>
              </a:rPr>
              <a:t>(</a:t>
            </a:r>
            <a:r>
              <a:rPr lang="en-US" sz="1400" err="1">
                <a:ea typeface="+mn-lt"/>
                <a:cs typeface="+mn-lt"/>
              </a:rPr>
              <a:t>yani</a:t>
            </a:r>
            <a:r>
              <a:rPr lang="en-US" sz="1400">
                <a:ea typeface="+mn-lt"/>
                <a:cs typeface="+mn-lt"/>
              </a:rPr>
              <a:t>, </a:t>
            </a:r>
            <a:r>
              <a:rPr lang="en-US" sz="1400" err="1">
                <a:ea typeface="+mn-lt"/>
                <a:cs typeface="+mn-lt"/>
              </a:rPr>
              <a:t>yaygın</a:t>
            </a:r>
            <a:r>
              <a:rPr lang="en-US" sz="1400">
                <a:ea typeface="+mn-lt"/>
                <a:cs typeface="+mn-lt"/>
              </a:rPr>
              <a:t> </a:t>
            </a:r>
            <a:r>
              <a:rPr lang="en-US" sz="1400" err="1">
                <a:ea typeface="+mn-lt"/>
                <a:cs typeface="+mn-lt"/>
              </a:rPr>
              <a:t>iliak</a:t>
            </a:r>
            <a:r>
              <a:rPr lang="en-US" sz="1400">
                <a:ea typeface="+mn-lt"/>
                <a:cs typeface="+mn-lt"/>
              </a:rPr>
              <a:t> </a:t>
            </a:r>
            <a:r>
              <a:rPr lang="en-US" sz="1400" err="1">
                <a:ea typeface="+mn-lt"/>
                <a:cs typeface="+mn-lt"/>
              </a:rPr>
              <a:t>adenopatisi</a:t>
            </a:r>
            <a:r>
              <a:rPr lang="en-US" sz="1400">
                <a:ea typeface="+mn-lt"/>
                <a:cs typeface="+mn-lt"/>
              </a:rPr>
              <a:t> </a:t>
            </a:r>
            <a:r>
              <a:rPr lang="en-US" sz="1400" err="1">
                <a:ea typeface="+mn-lt"/>
                <a:cs typeface="+mn-lt"/>
              </a:rPr>
              <a:t>olanlar</a:t>
            </a:r>
            <a:r>
              <a:rPr lang="en-US" sz="1400">
                <a:ea typeface="+mn-lt"/>
                <a:cs typeface="+mn-lt"/>
              </a:rPr>
              <a:t> </a:t>
            </a:r>
            <a:r>
              <a:rPr lang="en-US" sz="1400" err="1">
                <a:ea typeface="+mn-lt"/>
                <a:cs typeface="+mn-lt"/>
              </a:rPr>
              <a:t>veya</a:t>
            </a:r>
            <a:r>
              <a:rPr lang="en-US" sz="1400">
                <a:ea typeface="+mn-lt"/>
                <a:cs typeface="+mn-lt"/>
              </a:rPr>
              <a:t> </a:t>
            </a:r>
            <a:r>
              <a:rPr lang="en-US" sz="1400" err="1">
                <a:ea typeface="+mn-lt"/>
                <a:cs typeface="+mn-lt"/>
              </a:rPr>
              <a:t>negatif</a:t>
            </a:r>
            <a:r>
              <a:rPr lang="en-US" sz="1400">
                <a:ea typeface="+mn-lt"/>
                <a:cs typeface="+mn-lt"/>
              </a:rPr>
              <a:t> </a:t>
            </a:r>
            <a:r>
              <a:rPr lang="en-US" sz="1400" err="1">
                <a:ea typeface="+mn-lt"/>
                <a:cs typeface="+mn-lt"/>
              </a:rPr>
              <a:t>paraaortik</a:t>
            </a:r>
            <a:r>
              <a:rPr lang="en-US" sz="1400">
                <a:ea typeface="+mn-lt"/>
                <a:cs typeface="+mn-lt"/>
              </a:rPr>
              <a:t> </a:t>
            </a:r>
            <a:r>
              <a:rPr lang="en-US" sz="1400" err="1">
                <a:ea typeface="+mn-lt"/>
                <a:cs typeface="+mn-lt"/>
              </a:rPr>
              <a:t>düğümleri</a:t>
            </a:r>
            <a:r>
              <a:rPr lang="en-US" sz="1400">
                <a:ea typeface="+mn-lt"/>
                <a:cs typeface="+mn-lt"/>
              </a:rPr>
              <a:t> </a:t>
            </a:r>
            <a:r>
              <a:rPr lang="en-US" sz="1400" err="1">
                <a:ea typeface="+mn-lt"/>
                <a:cs typeface="+mn-lt"/>
              </a:rPr>
              <a:t>olan</a:t>
            </a:r>
            <a:r>
              <a:rPr lang="en-US" sz="1400">
                <a:ea typeface="+mn-lt"/>
                <a:cs typeface="+mn-lt"/>
              </a:rPr>
              <a:t> </a:t>
            </a:r>
            <a:r>
              <a:rPr lang="en-US" sz="1400" err="1">
                <a:ea typeface="+mn-lt"/>
                <a:cs typeface="+mn-lt"/>
              </a:rPr>
              <a:t>ancak</a:t>
            </a:r>
            <a:r>
              <a:rPr lang="en-US" sz="1400">
                <a:ea typeface="+mn-lt"/>
                <a:cs typeface="+mn-lt"/>
              </a:rPr>
              <a:t> PET </a:t>
            </a:r>
            <a:r>
              <a:rPr lang="en-US" sz="1400" err="1">
                <a:ea typeface="+mn-lt"/>
                <a:cs typeface="+mn-lt"/>
              </a:rPr>
              <a:t>görüntülemede</a:t>
            </a:r>
            <a:r>
              <a:rPr lang="en-US" sz="1400">
                <a:ea typeface="+mn-lt"/>
                <a:cs typeface="+mn-lt"/>
              </a:rPr>
              <a:t> </a:t>
            </a:r>
            <a:r>
              <a:rPr lang="en-US" sz="1400" err="1">
                <a:ea typeface="+mn-lt"/>
                <a:cs typeface="+mn-lt"/>
              </a:rPr>
              <a:t>yaygın</a:t>
            </a:r>
            <a:r>
              <a:rPr lang="en-US" sz="1400">
                <a:ea typeface="+mn-lt"/>
                <a:cs typeface="+mn-lt"/>
              </a:rPr>
              <a:t> </a:t>
            </a:r>
            <a:r>
              <a:rPr lang="en-US" sz="1400" err="1">
                <a:ea typeface="+mn-lt"/>
                <a:cs typeface="+mn-lt"/>
              </a:rPr>
              <a:t>pelvik</a:t>
            </a:r>
            <a:r>
              <a:rPr lang="en-US" sz="1400">
                <a:ea typeface="+mn-lt"/>
                <a:cs typeface="+mn-lt"/>
              </a:rPr>
              <a:t> </a:t>
            </a:r>
            <a:r>
              <a:rPr lang="en-US" sz="1400" err="1">
                <a:ea typeface="+mn-lt"/>
                <a:cs typeface="+mn-lt"/>
              </a:rPr>
              <a:t>lenfadenopati</a:t>
            </a:r>
            <a:r>
              <a:rPr lang="en-US" sz="1400">
                <a:ea typeface="+mn-lt"/>
                <a:cs typeface="+mn-lt"/>
              </a:rPr>
              <a:t> </a:t>
            </a:r>
            <a:r>
              <a:rPr lang="en-US" sz="1400" err="1">
                <a:ea typeface="+mn-lt"/>
                <a:cs typeface="+mn-lt"/>
              </a:rPr>
              <a:t>olanlar</a:t>
            </a:r>
            <a:r>
              <a:rPr lang="en-US" sz="1400">
                <a:ea typeface="+mn-lt"/>
                <a:cs typeface="+mn-lt"/>
              </a:rPr>
              <a:t>).</a:t>
            </a:r>
          </a:p>
          <a:p>
            <a:pPr>
              <a:lnSpc>
                <a:spcPct val="90000"/>
              </a:lnSpc>
              <a:buClr>
                <a:srgbClr val="EB3D9F"/>
              </a:buClr>
            </a:pPr>
            <a:r>
              <a:rPr lang="en-US" sz="1400">
                <a:ea typeface="+mn-lt"/>
                <a:cs typeface="+mn-lt"/>
              </a:rPr>
              <a:t>Renal </a:t>
            </a:r>
            <a:r>
              <a:rPr lang="en-US" sz="1400" err="1">
                <a:ea typeface="+mn-lt"/>
                <a:cs typeface="+mn-lt"/>
              </a:rPr>
              <a:t>damarlar</a:t>
            </a:r>
            <a:r>
              <a:rPr lang="en-US" sz="1400">
                <a:ea typeface="+mn-lt"/>
                <a:cs typeface="+mn-lt"/>
              </a:rPr>
              <a:t> </a:t>
            </a:r>
            <a:r>
              <a:rPr lang="en-US" sz="1400" err="1">
                <a:ea typeface="+mn-lt"/>
                <a:cs typeface="+mn-lt"/>
              </a:rPr>
              <a:t>düzeyinde</a:t>
            </a:r>
            <a:r>
              <a:rPr lang="en-US" sz="1400">
                <a:ea typeface="+mn-lt"/>
                <a:cs typeface="+mn-lt"/>
              </a:rPr>
              <a:t> </a:t>
            </a:r>
            <a:r>
              <a:rPr lang="en-US" sz="1400" err="1">
                <a:ea typeface="+mn-lt"/>
                <a:cs typeface="+mn-lt"/>
              </a:rPr>
              <a:t>veya</a:t>
            </a:r>
            <a:r>
              <a:rPr lang="en-US" sz="1400">
                <a:ea typeface="+mn-lt"/>
                <a:cs typeface="+mn-lt"/>
              </a:rPr>
              <a:t> L1 </a:t>
            </a:r>
            <a:r>
              <a:rPr lang="en-US" sz="1400" err="1">
                <a:ea typeface="+mn-lt"/>
                <a:cs typeface="+mn-lt"/>
              </a:rPr>
              <a:t>ila</a:t>
            </a:r>
            <a:r>
              <a:rPr lang="en-US" sz="1400">
                <a:ea typeface="+mn-lt"/>
                <a:cs typeface="+mn-lt"/>
              </a:rPr>
              <a:t> L2 vertebral </a:t>
            </a:r>
            <a:r>
              <a:rPr lang="en-US" sz="1400" err="1">
                <a:ea typeface="+mn-lt"/>
                <a:cs typeface="+mn-lt"/>
              </a:rPr>
              <a:t>aralıkta</a:t>
            </a:r>
            <a:endParaRPr lang="en-US" sz="1400">
              <a:ea typeface="+mn-lt"/>
              <a:cs typeface="+mn-lt"/>
            </a:endParaRPr>
          </a:p>
          <a:p>
            <a:pPr>
              <a:lnSpc>
                <a:spcPct val="90000"/>
              </a:lnSpc>
              <a:buClr>
                <a:srgbClr val="EB3D9F"/>
              </a:buClr>
            </a:pPr>
            <a:r>
              <a:rPr lang="en-US" sz="1400">
                <a:ea typeface="+mn-lt"/>
                <a:cs typeface="+mn-lt"/>
              </a:rPr>
              <a:t>5 </a:t>
            </a:r>
            <a:r>
              <a:rPr lang="en-US" sz="1400" err="1">
                <a:ea typeface="+mn-lt"/>
                <a:cs typeface="+mn-lt"/>
              </a:rPr>
              <a:t>hafta</a:t>
            </a:r>
            <a:r>
              <a:rPr lang="en-US" sz="1400">
                <a:ea typeface="+mn-lt"/>
                <a:cs typeface="+mn-lt"/>
              </a:rPr>
              <a:t> </a:t>
            </a:r>
            <a:r>
              <a:rPr lang="en-US" sz="1400" err="1">
                <a:ea typeface="+mn-lt"/>
                <a:cs typeface="+mn-lt"/>
              </a:rPr>
              <a:t>boyunca</a:t>
            </a:r>
            <a:r>
              <a:rPr lang="en-US" sz="1400">
                <a:ea typeface="+mn-lt"/>
                <a:cs typeface="+mn-lt"/>
              </a:rPr>
              <a:t> 25 </a:t>
            </a:r>
            <a:r>
              <a:rPr lang="en-US" sz="1400" err="1">
                <a:ea typeface="+mn-lt"/>
                <a:cs typeface="+mn-lt"/>
              </a:rPr>
              <a:t>fraksiyonda</a:t>
            </a:r>
            <a:r>
              <a:rPr lang="en-US" sz="1400">
                <a:ea typeface="+mn-lt"/>
                <a:cs typeface="+mn-lt"/>
              </a:rPr>
              <a:t> 45 Gy </a:t>
            </a:r>
          </a:p>
          <a:p>
            <a:pPr>
              <a:lnSpc>
                <a:spcPct val="90000"/>
              </a:lnSpc>
              <a:buClr>
                <a:srgbClr val="EB3D9F"/>
              </a:buClr>
            </a:pPr>
            <a:r>
              <a:rPr lang="en-US" sz="1400" err="1">
                <a:ea typeface="+mn-lt"/>
                <a:cs typeface="+mn-lt"/>
              </a:rPr>
              <a:t>Kemoterapi</a:t>
            </a:r>
            <a:r>
              <a:rPr lang="en-US" sz="1400">
                <a:ea typeface="+mn-lt"/>
                <a:cs typeface="+mn-lt"/>
              </a:rPr>
              <a:t> </a:t>
            </a:r>
            <a:r>
              <a:rPr lang="en-US" sz="1400" err="1">
                <a:ea typeface="+mn-lt"/>
                <a:cs typeface="+mn-lt"/>
              </a:rPr>
              <a:t>ile</a:t>
            </a:r>
            <a:r>
              <a:rPr lang="en-US" sz="1400">
                <a:ea typeface="+mn-lt"/>
                <a:cs typeface="+mn-lt"/>
              </a:rPr>
              <a:t> </a:t>
            </a:r>
            <a:r>
              <a:rPr lang="en-US" sz="1400" err="1">
                <a:ea typeface="+mn-lt"/>
                <a:cs typeface="+mn-lt"/>
              </a:rPr>
              <a:t>eşzamanlı</a:t>
            </a:r>
            <a:r>
              <a:rPr lang="en-US" sz="1400">
                <a:ea typeface="+mn-lt"/>
                <a:cs typeface="+mn-lt"/>
              </a:rPr>
              <a:t> </a:t>
            </a:r>
            <a:r>
              <a:rPr lang="en-US" sz="1400" err="1">
                <a:ea typeface="+mn-lt"/>
                <a:cs typeface="+mn-lt"/>
              </a:rPr>
              <a:t>olarak</a:t>
            </a:r>
            <a:r>
              <a:rPr lang="en-US" sz="1400">
                <a:ea typeface="+mn-lt"/>
                <a:cs typeface="+mn-lt"/>
              </a:rPr>
              <a:t> </a:t>
            </a:r>
            <a:r>
              <a:rPr lang="en-US" sz="1400" err="1">
                <a:ea typeface="+mn-lt"/>
                <a:cs typeface="+mn-lt"/>
              </a:rPr>
              <a:t>verilir</a:t>
            </a:r>
            <a:endParaRPr lang="en-US" sz="1400">
              <a:ea typeface="+mn-lt"/>
              <a:cs typeface="+mn-lt"/>
            </a:endParaRPr>
          </a:p>
          <a:p>
            <a:pPr>
              <a:lnSpc>
                <a:spcPct val="90000"/>
              </a:lnSpc>
              <a:buClr>
                <a:srgbClr val="EB3D9F"/>
              </a:buClr>
            </a:pPr>
            <a:endParaRPr lang="en-US" sz="1400"/>
          </a:p>
        </p:txBody>
      </p:sp>
      <p:cxnSp>
        <p:nvCxnSpPr>
          <p:cNvPr id="17" name="Straight Connector 1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91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3E8DFB-DB94-ACE6-78DD-66320A40B72E}"/>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2CB5625-FAA1-C1C5-1693-EAE9B143FC23}"/>
              </a:ext>
            </a:extLst>
          </p:cNvPr>
          <p:cNvSpPr>
            <a:spLocks noGrp="1"/>
          </p:cNvSpPr>
          <p:nvPr>
            <p:ph idx="1"/>
          </p:nvPr>
        </p:nvSpPr>
        <p:spPr>
          <a:xfrm>
            <a:off x="1333502" y="2160589"/>
            <a:ext cx="8596668" cy="3880773"/>
          </a:xfrm>
        </p:spPr>
        <p:txBody>
          <a:bodyPr vert="horz" lIns="91440" tIns="45720" rIns="91440" bIns="45720" rtlCol="0" anchor="t">
            <a:noAutofit/>
          </a:bodyPr>
          <a:lstStyle/>
          <a:p>
            <a:pPr>
              <a:lnSpc>
                <a:spcPct val="90000"/>
              </a:lnSpc>
            </a:pPr>
            <a:r>
              <a:rPr lang="en-US" sz="1400" dirty="0"/>
              <a:t>HASTALIK EVRESİNE GÖRE PRİMER TEDAVİ</a:t>
            </a:r>
          </a:p>
          <a:p>
            <a:pPr lvl="1">
              <a:lnSpc>
                <a:spcPct val="90000"/>
              </a:lnSpc>
              <a:buClr>
                <a:srgbClr val="EB3D9F"/>
              </a:buClr>
            </a:pPr>
            <a:r>
              <a:rPr lang="en-US" sz="1400" u="sng" dirty="0" err="1"/>
              <a:t>Preinvaziv</a:t>
            </a:r>
            <a:r>
              <a:rPr lang="en-US" sz="1400" u="sng" dirty="0"/>
              <a:t> </a:t>
            </a:r>
            <a:r>
              <a:rPr lang="en-US" sz="1400" u="sng" dirty="0" err="1"/>
              <a:t>Hastalık</a:t>
            </a:r>
            <a:r>
              <a:rPr lang="en-US" sz="1400" u="sng" dirty="0"/>
              <a:t> :</a:t>
            </a:r>
          </a:p>
          <a:p>
            <a:pPr lvl="2">
              <a:lnSpc>
                <a:spcPct val="90000"/>
              </a:lnSpc>
              <a:buClr>
                <a:srgbClr val="EB3D9F"/>
              </a:buClr>
            </a:pPr>
            <a:r>
              <a:rPr lang="en-US" dirty="0" err="1">
                <a:ea typeface="+mn-lt"/>
                <a:cs typeface="+mn-lt"/>
              </a:rPr>
              <a:t>Genellikle</a:t>
            </a:r>
            <a:r>
              <a:rPr lang="en-US" dirty="0">
                <a:ea typeface="+mn-lt"/>
                <a:cs typeface="+mn-lt"/>
              </a:rPr>
              <a:t> </a:t>
            </a:r>
            <a:r>
              <a:rPr lang="en-US" dirty="0" err="1">
                <a:ea typeface="+mn-lt"/>
                <a:cs typeface="+mn-lt"/>
              </a:rPr>
              <a:t>lokal</a:t>
            </a:r>
            <a:r>
              <a:rPr lang="en-US" dirty="0">
                <a:ea typeface="+mn-lt"/>
                <a:cs typeface="+mn-lt"/>
              </a:rPr>
              <a:t> </a:t>
            </a:r>
            <a:r>
              <a:rPr lang="en-US" dirty="0" err="1">
                <a:ea typeface="+mn-lt"/>
                <a:cs typeface="+mn-lt"/>
              </a:rPr>
              <a:t>ablatif</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eksizyonel</a:t>
            </a:r>
            <a:r>
              <a:rPr lang="en-US" dirty="0">
                <a:ea typeface="+mn-lt"/>
                <a:cs typeface="+mn-lt"/>
              </a:rPr>
              <a:t> </a:t>
            </a:r>
            <a:r>
              <a:rPr lang="en-US" dirty="0" err="1">
                <a:ea typeface="+mn-lt"/>
                <a:cs typeface="+mn-lt"/>
              </a:rPr>
              <a:t>prosedürler</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tedavi</a:t>
            </a:r>
            <a:r>
              <a:rPr lang="en-US" dirty="0">
                <a:ea typeface="+mn-lt"/>
                <a:cs typeface="+mn-lt"/>
              </a:rPr>
              <a:t> </a:t>
            </a:r>
            <a:r>
              <a:rPr lang="en-US" dirty="0" err="1">
                <a:ea typeface="+mn-lt"/>
                <a:cs typeface="+mn-lt"/>
              </a:rPr>
              <a:t>edilir</a:t>
            </a:r>
            <a:r>
              <a:rPr lang="en-US" dirty="0">
                <a:ea typeface="+mn-lt"/>
                <a:cs typeface="+mn-lt"/>
              </a:rPr>
              <a:t>. </a:t>
            </a:r>
          </a:p>
          <a:p>
            <a:pPr lvl="1">
              <a:lnSpc>
                <a:spcPct val="90000"/>
              </a:lnSpc>
              <a:buClr>
                <a:srgbClr val="EB3D9F"/>
              </a:buClr>
            </a:pPr>
            <a:r>
              <a:rPr lang="en-US" sz="1400" u="sng" dirty="0" err="1">
                <a:ea typeface="+mn-lt"/>
                <a:cs typeface="+mn-lt"/>
              </a:rPr>
              <a:t>Mikroinvaziv</a:t>
            </a:r>
            <a:r>
              <a:rPr lang="en-US" sz="1400" u="sng" dirty="0">
                <a:ea typeface="+mn-lt"/>
                <a:cs typeface="+mn-lt"/>
              </a:rPr>
              <a:t> </a:t>
            </a:r>
            <a:r>
              <a:rPr lang="en-US" sz="1400" u="sng" dirty="0" err="1">
                <a:ea typeface="+mn-lt"/>
                <a:cs typeface="+mn-lt"/>
              </a:rPr>
              <a:t>Hastalık</a:t>
            </a:r>
            <a:r>
              <a:rPr lang="en-US" sz="1400" u="sng" dirty="0">
                <a:ea typeface="+mn-lt"/>
                <a:cs typeface="+mn-lt"/>
              </a:rPr>
              <a:t> (FIGO Evre IA </a:t>
            </a:r>
            <a:r>
              <a:rPr lang="en-US" sz="1400" u="sng" dirty="0" err="1">
                <a:ea typeface="+mn-lt"/>
                <a:cs typeface="+mn-lt"/>
              </a:rPr>
              <a:t>Hastalığı</a:t>
            </a:r>
            <a:r>
              <a:rPr lang="en-US" sz="1400" u="sng" dirty="0">
                <a:ea typeface="+mn-lt"/>
                <a:cs typeface="+mn-lt"/>
              </a:rPr>
              <a:t>) - IA1 :</a:t>
            </a:r>
          </a:p>
          <a:p>
            <a:pPr lvl="2">
              <a:lnSpc>
                <a:spcPct val="90000"/>
              </a:lnSpc>
              <a:buClr>
                <a:srgbClr val="EB3D9F"/>
              </a:buClr>
            </a:pPr>
            <a:r>
              <a:rPr lang="en-US" dirty="0" err="1">
                <a:ea typeface="+mn-lt"/>
                <a:cs typeface="+mn-lt"/>
              </a:rPr>
              <a:t>Histerektomi</a:t>
            </a:r>
            <a:endParaRPr lang="en-US" dirty="0"/>
          </a:p>
          <a:p>
            <a:pPr marL="1143000" indent="-228600">
              <a:lnSpc>
                <a:spcPct val="90000"/>
              </a:lnSpc>
              <a:buClr>
                <a:srgbClr val="EB3D9F"/>
              </a:buClr>
            </a:pPr>
            <a:r>
              <a:rPr lang="en-US" sz="1400" dirty="0">
                <a:ea typeface="+mn-lt"/>
                <a:cs typeface="+mn-lt"/>
              </a:rPr>
              <a:t>Post-</a:t>
            </a:r>
            <a:r>
              <a:rPr lang="en-US" sz="1400" dirty="0" err="1">
                <a:ea typeface="+mn-lt"/>
                <a:cs typeface="+mn-lt"/>
              </a:rPr>
              <a:t>trakelektomi</a:t>
            </a:r>
            <a:r>
              <a:rPr lang="en-US" sz="1400" dirty="0">
                <a:ea typeface="+mn-lt"/>
                <a:cs typeface="+mn-lt"/>
              </a:rPr>
              <a:t> EBRT </a:t>
            </a:r>
            <a:r>
              <a:rPr lang="en-US" sz="1400" dirty="0" err="1">
                <a:ea typeface="+mn-lt"/>
                <a:cs typeface="+mn-lt"/>
              </a:rPr>
              <a:t>ve</a:t>
            </a:r>
            <a:r>
              <a:rPr lang="en-US" sz="1400" dirty="0">
                <a:ea typeface="+mn-lt"/>
                <a:cs typeface="+mn-lt"/>
              </a:rPr>
              <a:t> </a:t>
            </a:r>
            <a:r>
              <a:rPr lang="en-US" sz="1400" dirty="0" err="1">
                <a:ea typeface="+mn-lt"/>
                <a:cs typeface="+mn-lt"/>
              </a:rPr>
              <a:t>brakiterapi</a:t>
            </a:r>
            <a:r>
              <a:rPr lang="en-US" sz="1400" dirty="0">
                <a:ea typeface="+mn-lt"/>
                <a:cs typeface="+mn-lt"/>
              </a:rPr>
              <a:t> </a:t>
            </a:r>
            <a:r>
              <a:rPr lang="en-US" sz="1400" dirty="0" err="1">
                <a:ea typeface="+mn-lt"/>
                <a:cs typeface="+mn-lt"/>
              </a:rPr>
              <a:t>önerilen</a:t>
            </a:r>
            <a:r>
              <a:rPr lang="en-US" sz="1400" dirty="0">
                <a:ea typeface="+mn-lt"/>
                <a:cs typeface="+mn-lt"/>
              </a:rPr>
              <a:t> </a:t>
            </a:r>
            <a:r>
              <a:rPr lang="en-US" sz="1400" dirty="0" err="1">
                <a:ea typeface="+mn-lt"/>
                <a:cs typeface="+mn-lt"/>
              </a:rPr>
              <a:t>grup</a:t>
            </a:r>
            <a:endParaRPr lang="en-US" sz="1400" dirty="0">
              <a:ea typeface="+mn-lt"/>
              <a:cs typeface="+mn-lt"/>
            </a:endParaRPr>
          </a:p>
          <a:p>
            <a:pPr lvl="3">
              <a:lnSpc>
                <a:spcPct val="90000"/>
              </a:lnSpc>
              <a:buClr>
                <a:srgbClr val="EB3D9F"/>
              </a:buClr>
            </a:pPr>
            <a:r>
              <a:rPr lang="en-US" sz="1400" dirty="0">
                <a:ea typeface="+mn-lt"/>
                <a:cs typeface="+mn-lt"/>
              </a:rPr>
              <a:t>LVI</a:t>
            </a:r>
          </a:p>
          <a:p>
            <a:pPr lvl="3" indent="-228600">
              <a:lnSpc>
                <a:spcPct val="90000"/>
              </a:lnSpc>
              <a:buClr>
                <a:srgbClr val="EB3D9F"/>
              </a:buClr>
            </a:pPr>
            <a:r>
              <a:rPr lang="en-US" sz="1400" dirty="0" err="1">
                <a:ea typeface="+mn-lt"/>
                <a:cs typeface="+mn-lt"/>
              </a:rPr>
              <a:t>Tümör</a:t>
            </a:r>
            <a:r>
              <a:rPr lang="en-US" sz="1400" dirty="0">
                <a:ea typeface="+mn-lt"/>
                <a:cs typeface="+mn-lt"/>
              </a:rPr>
              <a:t> </a:t>
            </a:r>
            <a:r>
              <a:rPr lang="en-US" sz="1400" dirty="0" err="1">
                <a:ea typeface="+mn-lt"/>
                <a:cs typeface="+mn-lt"/>
              </a:rPr>
              <a:t>boyutu</a:t>
            </a:r>
            <a:endParaRPr lang="en-US" sz="1400" dirty="0">
              <a:ea typeface="+mn-lt"/>
              <a:cs typeface="+mn-lt"/>
            </a:endParaRPr>
          </a:p>
          <a:p>
            <a:pPr lvl="3" indent="-228600">
              <a:lnSpc>
                <a:spcPct val="90000"/>
              </a:lnSpc>
              <a:buClr>
                <a:srgbClr val="EB3D9F"/>
              </a:buClr>
            </a:pPr>
            <a:r>
              <a:rPr lang="en-US" sz="1400" dirty="0">
                <a:ea typeface="+mn-lt"/>
                <a:cs typeface="+mn-lt"/>
              </a:rPr>
              <a:t>Stromal </a:t>
            </a:r>
            <a:r>
              <a:rPr lang="en-US" sz="1400" dirty="0" err="1">
                <a:ea typeface="+mn-lt"/>
                <a:cs typeface="+mn-lt"/>
              </a:rPr>
              <a:t>invazyon</a:t>
            </a:r>
            <a:endParaRPr lang="en-US" sz="1400" dirty="0">
              <a:ea typeface="+mn-lt"/>
              <a:cs typeface="+mn-lt"/>
            </a:endParaRPr>
          </a:p>
          <a:p>
            <a:pPr lvl="3" indent="-228600">
              <a:lnSpc>
                <a:spcPct val="90000"/>
              </a:lnSpc>
              <a:buClr>
                <a:srgbClr val="EB3D9F"/>
              </a:buClr>
            </a:pPr>
            <a:r>
              <a:rPr lang="en-US" sz="1400" dirty="0">
                <a:ea typeface="+mn-lt"/>
                <a:cs typeface="+mn-lt"/>
              </a:rPr>
              <a:t>Parametrium </a:t>
            </a:r>
            <a:r>
              <a:rPr lang="en-US" sz="1400" dirty="0" err="1">
                <a:ea typeface="+mn-lt"/>
                <a:cs typeface="+mn-lt"/>
              </a:rPr>
              <a:t>tutulumu</a:t>
            </a:r>
            <a:endParaRPr lang="en-US" sz="1400" dirty="0">
              <a:ea typeface="+mn-lt"/>
              <a:cs typeface="+mn-lt"/>
            </a:endParaRPr>
          </a:p>
          <a:p>
            <a:pPr lvl="3" indent="-228600">
              <a:lnSpc>
                <a:spcPct val="90000"/>
              </a:lnSpc>
              <a:buClr>
                <a:srgbClr val="EB3D9F"/>
              </a:buClr>
            </a:pPr>
            <a:r>
              <a:rPr lang="en-US" sz="1400" dirty="0" err="1">
                <a:ea typeface="+mn-lt"/>
                <a:cs typeface="+mn-lt"/>
              </a:rPr>
              <a:t>Lenf</a:t>
            </a:r>
            <a:r>
              <a:rPr lang="en-US" sz="1400" dirty="0">
                <a:ea typeface="+mn-lt"/>
                <a:cs typeface="+mn-lt"/>
              </a:rPr>
              <a:t> </a:t>
            </a:r>
            <a:r>
              <a:rPr lang="en-US" sz="1400" dirty="0" err="1">
                <a:ea typeface="+mn-lt"/>
                <a:cs typeface="+mn-lt"/>
              </a:rPr>
              <a:t>nodu</a:t>
            </a:r>
            <a:r>
              <a:rPr lang="en-US" sz="1400" dirty="0">
                <a:ea typeface="+mn-lt"/>
                <a:cs typeface="+mn-lt"/>
              </a:rPr>
              <a:t> </a:t>
            </a:r>
            <a:r>
              <a:rPr lang="en-US" sz="1400" dirty="0" err="1">
                <a:ea typeface="+mn-lt"/>
                <a:cs typeface="+mn-lt"/>
              </a:rPr>
              <a:t>metastazı</a:t>
            </a:r>
            <a:endParaRPr lang="en-US" sz="1400" dirty="0">
              <a:ea typeface="+mn-lt"/>
              <a:cs typeface="+mn-lt"/>
            </a:endParaRPr>
          </a:p>
          <a:p>
            <a:pPr lvl="3" indent="-228600">
              <a:lnSpc>
                <a:spcPct val="90000"/>
              </a:lnSpc>
              <a:buClr>
                <a:srgbClr val="EB3D9F"/>
              </a:buClr>
            </a:pPr>
            <a:r>
              <a:rPr lang="en-US" sz="1400" dirty="0" err="1">
                <a:ea typeface="+mn-lt"/>
                <a:cs typeface="+mn-lt"/>
              </a:rPr>
              <a:t>Cerrahi</a:t>
            </a:r>
            <a:r>
              <a:rPr lang="en-US" sz="1400" dirty="0">
                <a:ea typeface="+mn-lt"/>
                <a:cs typeface="+mn-lt"/>
              </a:rPr>
              <a:t> </a:t>
            </a:r>
            <a:r>
              <a:rPr lang="en-US" sz="1400" dirty="0" err="1">
                <a:ea typeface="+mn-lt"/>
                <a:cs typeface="+mn-lt"/>
              </a:rPr>
              <a:t>sınır</a:t>
            </a:r>
            <a:r>
              <a:rPr lang="en-US" sz="1400" dirty="0">
                <a:ea typeface="+mn-lt"/>
                <a:cs typeface="+mn-lt"/>
              </a:rPr>
              <a:t> </a:t>
            </a:r>
            <a:r>
              <a:rPr lang="en-US" sz="1400" dirty="0" err="1">
                <a:ea typeface="+mn-lt"/>
                <a:cs typeface="+mn-lt"/>
              </a:rPr>
              <a:t>pozitifliği</a:t>
            </a:r>
            <a:endParaRPr lang="en-US" sz="1400" dirty="0">
              <a:ea typeface="+mn-lt"/>
              <a:cs typeface="+mn-lt"/>
            </a:endParaRPr>
          </a:p>
          <a:p>
            <a:pPr marL="1143000" indent="-228600">
              <a:lnSpc>
                <a:spcPct val="90000"/>
              </a:lnSpc>
              <a:buClr>
                <a:srgbClr val="EB3D9F"/>
              </a:buClr>
            </a:pPr>
            <a:r>
              <a:rPr lang="en-US" sz="1400" dirty="0" err="1">
                <a:ea typeface="+mn-lt"/>
                <a:cs typeface="+mn-lt"/>
              </a:rPr>
              <a:t>Cerrahiye</a:t>
            </a:r>
            <a:r>
              <a:rPr lang="en-US" sz="1400" dirty="0">
                <a:ea typeface="+mn-lt"/>
                <a:cs typeface="+mn-lt"/>
              </a:rPr>
              <a:t> </a:t>
            </a:r>
            <a:r>
              <a:rPr lang="en-US" sz="1400" dirty="0" err="1">
                <a:ea typeface="+mn-lt"/>
                <a:cs typeface="+mn-lt"/>
              </a:rPr>
              <a:t>tıbbi</a:t>
            </a:r>
            <a:r>
              <a:rPr lang="en-US" sz="1400" dirty="0">
                <a:ea typeface="+mn-lt"/>
                <a:cs typeface="+mn-lt"/>
              </a:rPr>
              <a:t> </a:t>
            </a:r>
            <a:r>
              <a:rPr lang="en-US" sz="1400" dirty="0" err="1">
                <a:ea typeface="+mn-lt"/>
                <a:cs typeface="+mn-lt"/>
              </a:rPr>
              <a:t>kontrendikasyonları</a:t>
            </a:r>
            <a:r>
              <a:rPr lang="en-US" sz="1400" dirty="0">
                <a:ea typeface="+mn-lt"/>
                <a:cs typeface="+mn-lt"/>
              </a:rPr>
              <a:t> </a:t>
            </a:r>
            <a:r>
              <a:rPr lang="en-US" sz="1400" dirty="0" err="1">
                <a:ea typeface="+mn-lt"/>
                <a:cs typeface="+mn-lt"/>
              </a:rPr>
              <a:t>olan</a:t>
            </a:r>
            <a:r>
              <a:rPr lang="en-US" sz="1400" dirty="0">
                <a:ea typeface="+mn-lt"/>
                <a:cs typeface="+mn-lt"/>
              </a:rPr>
              <a:t> </a:t>
            </a:r>
            <a:r>
              <a:rPr lang="en-US" sz="1400" dirty="0" err="1">
                <a:ea typeface="+mn-lt"/>
                <a:cs typeface="+mn-lt"/>
              </a:rPr>
              <a:t>kadınlar</a:t>
            </a:r>
            <a:r>
              <a:rPr lang="en-US" sz="1400" dirty="0">
                <a:ea typeface="+mn-lt"/>
                <a:cs typeface="+mn-lt"/>
              </a:rPr>
              <a:t> </a:t>
            </a:r>
            <a:r>
              <a:rPr lang="en-US" sz="1400" dirty="0" err="1">
                <a:ea typeface="+mn-lt"/>
                <a:cs typeface="+mn-lt"/>
              </a:rPr>
              <a:t>için</a:t>
            </a:r>
            <a:r>
              <a:rPr lang="en-US" sz="1400" dirty="0">
                <a:ea typeface="+mn-lt"/>
                <a:cs typeface="+mn-lt"/>
              </a:rPr>
              <a:t> </a:t>
            </a:r>
            <a:r>
              <a:rPr lang="en-US" sz="1400" dirty="0" err="1">
                <a:ea typeface="+mn-lt"/>
                <a:cs typeface="+mn-lt"/>
              </a:rPr>
              <a:t>brakiterapi</a:t>
            </a:r>
            <a:r>
              <a:rPr lang="en-US" sz="1400" dirty="0">
                <a:ea typeface="+mn-lt"/>
                <a:cs typeface="+mn-lt"/>
              </a:rPr>
              <a:t> 2 Gy </a:t>
            </a:r>
            <a:r>
              <a:rPr lang="en-US" sz="1400" dirty="0" err="1">
                <a:ea typeface="+mn-lt"/>
                <a:cs typeface="+mn-lt"/>
              </a:rPr>
              <a:t>fraksiyonda</a:t>
            </a:r>
            <a:r>
              <a:rPr lang="en-US" sz="1400" dirty="0">
                <a:ea typeface="+mn-lt"/>
                <a:cs typeface="+mn-lt"/>
              </a:rPr>
              <a:t> 65 </a:t>
            </a:r>
            <a:r>
              <a:rPr lang="en-US" sz="1400" dirty="0" err="1">
                <a:ea typeface="+mn-lt"/>
                <a:cs typeface="+mn-lt"/>
              </a:rPr>
              <a:t>ila</a:t>
            </a:r>
            <a:r>
              <a:rPr lang="en-US" sz="1400" dirty="0">
                <a:ea typeface="+mn-lt"/>
                <a:cs typeface="+mn-lt"/>
              </a:rPr>
              <a:t> 75 Gy </a:t>
            </a:r>
            <a:r>
              <a:rPr lang="en-US" sz="1400" dirty="0" err="1">
                <a:ea typeface="+mn-lt"/>
                <a:cs typeface="+mn-lt"/>
              </a:rPr>
              <a:t>eşdeğer</a:t>
            </a:r>
            <a:r>
              <a:rPr lang="en-US" sz="1400" dirty="0">
                <a:ea typeface="+mn-lt"/>
                <a:cs typeface="+mn-lt"/>
              </a:rPr>
              <a:t> </a:t>
            </a:r>
            <a:r>
              <a:rPr lang="en-US" sz="1400" dirty="0" err="1">
                <a:ea typeface="+mn-lt"/>
                <a:cs typeface="+mn-lt"/>
              </a:rPr>
              <a:t>doz</a:t>
            </a:r>
            <a:r>
              <a:rPr lang="en-US" sz="1400" dirty="0">
                <a:ea typeface="+mn-lt"/>
                <a:cs typeface="+mn-lt"/>
              </a:rPr>
              <a:t> [EQD2]) </a:t>
            </a:r>
            <a:r>
              <a:rPr lang="en-US" sz="1400" dirty="0" err="1">
                <a:ea typeface="+mn-lt"/>
                <a:cs typeface="+mn-lt"/>
              </a:rPr>
              <a:t>ile</a:t>
            </a:r>
            <a:r>
              <a:rPr lang="en-US" sz="1400" dirty="0">
                <a:ea typeface="+mn-lt"/>
                <a:cs typeface="+mn-lt"/>
              </a:rPr>
              <a:t> %98 </a:t>
            </a:r>
            <a:r>
              <a:rPr lang="en-US" sz="1400" dirty="0" err="1">
                <a:ea typeface="+mn-lt"/>
                <a:cs typeface="+mn-lt"/>
              </a:rPr>
              <a:t>ila</a:t>
            </a:r>
            <a:r>
              <a:rPr lang="en-US" sz="1400" dirty="0">
                <a:ea typeface="+mn-lt"/>
                <a:cs typeface="+mn-lt"/>
              </a:rPr>
              <a:t> %100 </a:t>
            </a:r>
            <a:r>
              <a:rPr lang="en-US" sz="1400" dirty="0" err="1">
                <a:ea typeface="+mn-lt"/>
                <a:cs typeface="+mn-lt"/>
              </a:rPr>
              <a:t>arasında</a:t>
            </a:r>
            <a:r>
              <a:rPr lang="en-US" sz="1400" dirty="0">
                <a:ea typeface="+mn-lt"/>
                <a:cs typeface="+mn-lt"/>
              </a:rPr>
              <a:t> 10 </a:t>
            </a:r>
            <a:r>
              <a:rPr lang="en-US" sz="1400" dirty="0" err="1">
                <a:ea typeface="+mn-lt"/>
                <a:cs typeface="+mn-lt"/>
              </a:rPr>
              <a:t>yıllık</a:t>
            </a:r>
            <a:r>
              <a:rPr lang="en-US" sz="1400" dirty="0">
                <a:ea typeface="+mn-lt"/>
                <a:cs typeface="+mn-lt"/>
              </a:rPr>
              <a:t> PFS </a:t>
            </a:r>
            <a:r>
              <a:rPr lang="en-US" sz="1400" dirty="0" err="1">
                <a:ea typeface="+mn-lt"/>
                <a:cs typeface="+mn-lt"/>
              </a:rPr>
              <a:t>sağlayabilmekte</a:t>
            </a:r>
            <a:r>
              <a:rPr lang="en-US" sz="1400" dirty="0">
                <a:ea typeface="+mn-lt"/>
                <a:cs typeface="+mn-lt"/>
              </a:rPr>
              <a:t>.</a:t>
            </a:r>
          </a:p>
          <a:p>
            <a:pPr lvl="2">
              <a:lnSpc>
                <a:spcPct val="90000"/>
              </a:lnSpc>
              <a:buClr>
                <a:srgbClr val="EB3D9F"/>
              </a:buClr>
            </a:pPr>
            <a:endParaRPr lang="en-US" sz="1300"/>
          </a:p>
          <a:p>
            <a:pPr lvl="2">
              <a:lnSpc>
                <a:spcPct val="90000"/>
              </a:lnSpc>
              <a:buClr>
                <a:srgbClr val="EB3D9F"/>
              </a:buClr>
            </a:pPr>
            <a:endParaRPr lang="en-US" sz="13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947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0FDDA-3D12-8FC2-954D-D8BBEAC61EC2}"/>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46EA9B6-5914-A2E2-1DDC-37E05232FF9A}"/>
              </a:ext>
            </a:extLst>
          </p:cNvPr>
          <p:cNvSpPr>
            <a:spLocks noGrp="1"/>
          </p:cNvSpPr>
          <p:nvPr>
            <p:ph idx="1"/>
          </p:nvPr>
        </p:nvSpPr>
        <p:spPr>
          <a:xfrm>
            <a:off x="1333502" y="2160589"/>
            <a:ext cx="8596668" cy="3880773"/>
          </a:xfrm>
        </p:spPr>
        <p:txBody>
          <a:bodyPr vert="horz" lIns="91440" tIns="45720" rIns="91440" bIns="45720" rtlCol="0" anchor="t">
            <a:normAutofit/>
          </a:bodyPr>
          <a:lstStyle/>
          <a:p>
            <a:pPr lvl="2"/>
            <a:r>
              <a:rPr lang="en-US" sz="1600" u="sng" dirty="0" err="1"/>
              <a:t>Mikroinvaziv</a:t>
            </a:r>
            <a:r>
              <a:rPr lang="en-US" sz="1600" u="sng" dirty="0"/>
              <a:t> </a:t>
            </a:r>
            <a:r>
              <a:rPr lang="en-US" sz="1600" u="sng" dirty="0" err="1"/>
              <a:t>Hastalık</a:t>
            </a:r>
            <a:r>
              <a:rPr lang="en-US" sz="1600" u="sng" dirty="0"/>
              <a:t> (FIGO Evre IA </a:t>
            </a:r>
            <a:r>
              <a:rPr lang="en-US" sz="1600" u="sng" dirty="0" err="1"/>
              <a:t>Hastalığı</a:t>
            </a:r>
            <a:r>
              <a:rPr lang="en-US" sz="1600" u="sng" dirty="0"/>
              <a:t>) - IA2 :</a:t>
            </a:r>
          </a:p>
          <a:p>
            <a:pPr lvl="3">
              <a:buClr>
                <a:srgbClr val="EB3D9F"/>
              </a:buClr>
            </a:pPr>
            <a:r>
              <a:rPr lang="en-US" sz="1600" dirty="0" err="1">
                <a:ea typeface="+mn-lt"/>
                <a:cs typeface="+mn-lt"/>
              </a:rPr>
              <a:t>Cerrahi</a:t>
            </a:r>
          </a:p>
          <a:p>
            <a:pPr lvl="3">
              <a:buClr>
                <a:srgbClr val="EB3D9F"/>
              </a:buClr>
            </a:pPr>
            <a:r>
              <a:rPr lang="en-US" sz="1600" dirty="0">
                <a:ea typeface="+mn-lt"/>
                <a:cs typeface="+mn-lt"/>
              </a:rPr>
              <a:t>RT </a:t>
            </a:r>
            <a:r>
              <a:rPr lang="en-US" sz="1600" dirty="0" err="1">
                <a:ea typeface="+mn-lt"/>
                <a:cs typeface="+mn-lt"/>
              </a:rPr>
              <a:t>genellikle</a:t>
            </a:r>
            <a:r>
              <a:rPr lang="en-US" sz="1600" dirty="0">
                <a:ea typeface="+mn-lt"/>
                <a:cs typeface="+mn-lt"/>
              </a:rPr>
              <a:t> </a:t>
            </a:r>
            <a:r>
              <a:rPr lang="en-US" sz="1600" dirty="0" err="1">
                <a:ea typeface="+mn-lt"/>
                <a:cs typeface="+mn-lt"/>
              </a:rPr>
              <a:t>ameliyatı</a:t>
            </a:r>
            <a:r>
              <a:rPr lang="en-US" sz="1600" dirty="0">
                <a:ea typeface="+mn-lt"/>
                <a:cs typeface="+mn-lt"/>
              </a:rPr>
              <a:t> </a:t>
            </a:r>
            <a:r>
              <a:rPr lang="en-US" sz="1600" dirty="0" err="1">
                <a:ea typeface="+mn-lt"/>
                <a:cs typeface="+mn-lt"/>
              </a:rPr>
              <a:t>reddeden</a:t>
            </a:r>
            <a:r>
              <a:rPr lang="en-US" sz="1600" dirty="0">
                <a:ea typeface="+mn-lt"/>
                <a:cs typeface="+mn-lt"/>
              </a:rPr>
              <a:t> </a:t>
            </a:r>
            <a:r>
              <a:rPr lang="en-US" sz="1600" dirty="0" err="1">
                <a:ea typeface="+mn-lt"/>
                <a:cs typeface="+mn-lt"/>
              </a:rPr>
              <a:t>veya</a:t>
            </a:r>
            <a:r>
              <a:rPr lang="en-US" sz="1600" dirty="0">
                <a:ea typeface="+mn-lt"/>
                <a:cs typeface="+mn-lt"/>
              </a:rPr>
              <a:t> </a:t>
            </a:r>
            <a:r>
              <a:rPr lang="en-US" sz="1600" dirty="0" err="1">
                <a:ea typeface="+mn-lt"/>
                <a:cs typeface="+mn-lt"/>
              </a:rPr>
              <a:t>tıbbi</a:t>
            </a:r>
            <a:r>
              <a:rPr lang="en-US" sz="1600" dirty="0">
                <a:ea typeface="+mn-lt"/>
                <a:cs typeface="+mn-lt"/>
              </a:rPr>
              <a:t> </a:t>
            </a:r>
            <a:r>
              <a:rPr lang="en-US" sz="1600" dirty="0" err="1">
                <a:ea typeface="+mn-lt"/>
                <a:cs typeface="+mn-lt"/>
              </a:rPr>
              <a:t>kontrendikasyonları</a:t>
            </a:r>
            <a:r>
              <a:rPr lang="en-US" sz="1600" dirty="0">
                <a:ea typeface="+mn-lt"/>
                <a:cs typeface="+mn-lt"/>
              </a:rPr>
              <a:t> </a:t>
            </a:r>
            <a:r>
              <a:rPr lang="en-US" sz="1600" dirty="0" err="1">
                <a:ea typeface="+mn-lt"/>
                <a:cs typeface="+mn-lt"/>
              </a:rPr>
              <a:t>olan</a:t>
            </a:r>
            <a:r>
              <a:rPr lang="en-US" sz="1600" dirty="0">
                <a:ea typeface="+mn-lt"/>
                <a:cs typeface="+mn-lt"/>
              </a:rPr>
              <a:t> </a:t>
            </a:r>
            <a:r>
              <a:rPr lang="en-US" sz="1600" dirty="0" err="1">
                <a:ea typeface="+mn-lt"/>
                <a:cs typeface="+mn-lt"/>
              </a:rPr>
              <a:t>hastalar</a:t>
            </a:r>
            <a:r>
              <a:rPr lang="en-US" sz="1600" dirty="0">
                <a:ea typeface="+mn-lt"/>
                <a:cs typeface="+mn-lt"/>
              </a:rPr>
              <a:t> </a:t>
            </a:r>
            <a:r>
              <a:rPr lang="en-US" sz="1600" dirty="0" err="1">
                <a:ea typeface="+mn-lt"/>
                <a:cs typeface="+mn-lt"/>
              </a:rPr>
              <a:t>için</a:t>
            </a:r>
            <a:r>
              <a:rPr lang="en-US" sz="1600" dirty="0">
                <a:ea typeface="+mn-lt"/>
                <a:cs typeface="+mn-lt"/>
              </a:rPr>
              <a:t>. 70 </a:t>
            </a:r>
            <a:r>
              <a:rPr lang="en-US" sz="1600" dirty="0" err="1">
                <a:ea typeface="+mn-lt"/>
                <a:cs typeface="+mn-lt"/>
              </a:rPr>
              <a:t>ila</a:t>
            </a:r>
            <a:r>
              <a:rPr lang="en-US" sz="1600" dirty="0">
                <a:ea typeface="+mn-lt"/>
                <a:cs typeface="+mn-lt"/>
              </a:rPr>
              <a:t> 80 Gy EQD2 </a:t>
            </a:r>
            <a:r>
              <a:rPr lang="en-US" sz="1600" dirty="0" err="1">
                <a:ea typeface="+mn-lt"/>
                <a:cs typeface="+mn-lt"/>
              </a:rPr>
              <a:t>dozları</a:t>
            </a:r>
            <a:r>
              <a:rPr lang="en-US" sz="1600" dirty="0">
                <a:ea typeface="+mn-lt"/>
                <a:cs typeface="+mn-lt"/>
              </a:rPr>
              <a:t> </a:t>
            </a:r>
            <a:r>
              <a:rPr lang="en-US" sz="1600" dirty="0" err="1">
                <a:ea typeface="+mn-lt"/>
                <a:cs typeface="+mn-lt"/>
              </a:rPr>
              <a:t>ile</a:t>
            </a:r>
            <a:r>
              <a:rPr lang="en-US" sz="1600" dirty="0">
                <a:ea typeface="+mn-lt"/>
                <a:cs typeface="+mn-lt"/>
              </a:rPr>
              <a:t> </a:t>
            </a:r>
            <a:r>
              <a:rPr lang="en-US" sz="1600" dirty="0" err="1">
                <a:ea typeface="+mn-lt"/>
                <a:cs typeface="+mn-lt"/>
              </a:rPr>
              <a:t>tek</a:t>
            </a:r>
            <a:r>
              <a:rPr lang="en-US" sz="1600" dirty="0">
                <a:ea typeface="+mn-lt"/>
                <a:cs typeface="+mn-lt"/>
              </a:rPr>
              <a:t> </a:t>
            </a:r>
            <a:r>
              <a:rPr lang="en-US" sz="1600" dirty="0" err="1">
                <a:ea typeface="+mn-lt"/>
                <a:cs typeface="+mn-lt"/>
              </a:rPr>
              <a:t>başına</a:t>
            </a:r>
            <a:r>
              <a:rPr lang="en-US" sz="1600" dirty="0">
                <a:ea typeface="+mn-lt"/>
                <a:cs typeface="+mn-lt"/>
              </a:rPr>
              <a:t> </a:t>
            </a:r>
            <a:r>
              <a:rPr lang="en-US" sz="1600" dirty="0" err="1">
                <a:ea typeface="+mn-lt"/>
                <a:cs typeface="+mn-lt"/>
              </a:rPr>
              <a:t>brakiterapi</a:t>
            </a:r>
            <a:r>
              <a:rPr lang="en-US" sz="1600" dirty="0">
                <a:ea typeface="+mn-lt"/>
                <a:cs typeface="+mn-lt"/>
              </a:rPr>
              <a:t> </a:t>
            </a:r>
            <a:r>
              <a:rPr lang="en-US" sz="1600" dirty="0" err="1">
                <a:ea typeface="+mn-lt"/>
                <a:cs typeface="+mn-lt"/>
              </a:rPr>
              <a:t>kullanılabilir</a:t>
            </a:r>
            <a:r>
              <a:rPr lang="en-US" sz="1600" dirty="0">
                <a:ea typeface="+mn-lt"/>
                <a:cs typeface="+mn-lt"/>
              </a:rPr>
              <a:t>. </a:t>
            </a:r>
          </a:p>
          <a:p>
            <a:pPr lvl="3">
              <a:buClr>
                <a:srgbClr val="EB3D9F"/>
              </a:buClr>
            </a:pPr>
            <a:r>
              <a:rPr lang="en-US" sz="1600" dirty="0">
                <a:ea typeface="+mn-lt"/>
                <a:cs typeface="+mn-lt"/>
              </a:rPr>
              <a:t>Koni </a:t>
            </a:r>
            <a:r>
              <a:rPr lang="en-US" sz="1600" dirty="0" err="1">
                <a:ea typeface="+mn-lt"/>
                <a:cs typeface="+mn-lt"/>
              </a:rPr>
              <a:t>numunesinde</a:t>
            </a:r>
            <a:r>
              <a:rPr lang="en-US" sz="1600" dirty="0">
                <a:ea typeface="+mn-lt"/>
                <a:cs typeface="+mn-lt"/>
              </a:rPr>
              <a:t> LVSI </a:t>
            </a:r>
            <a:r>
              <a:rPr lang="en-US" sz="1600" dirty="0" err="1">
                <a:ea typeface="+mn-lt"/>
                <a:cs typeface="+mn-lt"/>
              </a:rPr>
              <a:t>olan</a:t>
            </a:r>
            <a:r>
              <a:rPr lang="en-US" sz="1600" dirty="0">
                <a:ea typeface="+mn-lt"/>
                <a:cs typeface="+mn-lt"/>
              </a:rPr>
              <a:t> </a:t>
            </a:r>
            <a:r>
              <a:rPr lang="en-US" sz="1600" dirty="0" err="1">
                <a:ea typeface="+mn-lt"/>
                <a:cs typeface="+mn-lt"/>
              </a:rPr>
              <a:t>hastalar</a:t>
            </a:r>
            <a:r>
              <a:rPr lang="en-US" sz="1600" dirty="0">
                <a:ea typeface="+mn-lt"/>
                <a:cs typeface="+mn-lt"/>
              </a:rPr>
              <a:t> </a:t>
            </a:r>
            <a:r>
              <a:rPr lang="en-US" sz="1600" dirty="0" err="1">
                <a:ea typeface="+mn-lt"/>
                <a:cs typeface="+mn-lt"/>
              </a:rPr>
              <a:t>için</a:t>
            </a:r>
            <a:r>
              <a:rPr lang="en-US" sz="1600" dirty="0">
                <a:ea typeface="+mn-lt"/>
                <a:cs typeface="+mn-lt"/>
              </a:rPr>
              <a:t>, 40 </a:t>
            </a:r>
            <a:r>
              <a:rPr lang="en-US" sz="1600" dirty="0" err="1">
                <a:ea typeface="+mn-lt"/>
                <a:cs typeface="+mn-lt"/>
              </a:rPr>
              <a:t>ila</a:t>
            </a:r>
            <a:r>
              <a:rPr lang="en-US" sz="1600" dirty="0">
                <a:ea typeface="+mn-lt"/>
                <a:cs typeface="+mn-lt"/>
              </a:rPr>
              <a:t> 45 Gy </a:t>
            </a:r>
            <a:r>
              <a:rPr lang="en-US" sz="1600" dirty="0" err="1">
                <a:ea typeface="+mn-lt"/>
                <a:cs typeface="+mn-lt"/>
              </a:rPr>
              <a:t>pelvik</a:t>
            </a:r>
            <a:r>
              <a:rPr lang="en-US" sz="1600" dirty="0">
                <a:ea typeface="+mn-lt"/>
                <a:cs typeface="+mn-lt"/>
              </a:rPr>
              <a:t> EBRT </a:t>
            </a:r>
            <a:r>
              <a:rPr lang="en-US" sz="1600" dirty="0" err="1">
                <a:ea typeface="+mn-lt"/>
                <a:cs typeface="+mn-lt"/>
              </a:rPr>
              <a:t>intrakaviter</a:t>
            </a:r>
            <a:r>
              <a:rPr lang="en-US" sz="1600" dirty="0">
                <a:ea typeface="+mn-lt"/>
                <a:cs typeface="+mn-lt"/>
              </a:rPr>
              <a:t> </a:t>
            </a:r>
            <a:r>
              <a:rPr lang="en-US" sz="1600" dirty="0" err="1">
                <a:ea typeface="+mn-lt"/>
                <a:cs typeface="+mn-lt"/>
              </a:rPr>
              <a:t>brakiterapi</a:t>
            </a:r>
            <a:r>
              <a:rPr lang="en-US" sz="1600" dirty="0">
                <a:ea typeface="+mn-lt"/>
                <a:cs typeface="+mn-lt"/>
              </a:rPr>
              <a:t> </a:t>
            </a:r>
            <a:r>
              <a:rPr lang="en-US" sz="1600" dirty="0" err="1">
                <a:ea typeface="+mn-lt"/>
                <a:cs typeface="+mn-lt"/>
              </a:rPr>
              <a:t>ile</a:t>
            </a:r>
            <a:r>
              <a:rPr lang="en-US" sz="1600" dirty="0">
                <a:ea typeface="+mn-lt"/>
                <a:cs typeface="+mn-lt"/>
              </a:rPr>
              <a:t> </a:t>
            </a:r>
            <a:r>
              <a:rPr lang="en-US" sz="1600" dirty="0" err="1">
                <a:ea typeface="+mn-lt"/>
                <a:cs typeface="+mn-lt"/>
              </a:rPr>
              <a:t>kombine</a:t>
            </a:r>
            <a:r>
              <a:rPr lang="en-US" sz="1600" dirty="0">
                <a:ea typeface="+mn-lt"/>
                <a:cs typeface="+mn-lt"/>
              </a:rPr>
              <a:t> </a:t>
            </a:r>
            <a:r>
              <a:rPr lang="en-US" sz="1600" dirty="0" err="1">
                <a:ea typeface="+mn-lt"/>
                <a:cs typeface="+mn-lt"/>
              </a:rPr>
              <a:t>edilerek</a:t>
            </a:r>
            <a:r>
              <a:rPr lang="en-US" sz="1600" dirty="0">
                <a:ea typeface="+mn-lt"/>
                <a:cs typeface="+mn-lt"/>
              </a:rPr>
              <a:t> 70 </a:t>
            </a:r>
            <a:r>
              <a:rPr lang="en-US" sz="1600" dirty="0" err="1">
                <a:ea typeface="+mn-lt"/>
                <a:cs typeface="+mn-lt"/>
              </a:rPr>
              <a:t>ila</a:t>
            </a:r>
            <a:r>
              <a:rPr lang="en-US" sz="1600" dirty="0">
                <a:ea typeface="+mn-lt"/>
                <a:cs typeface="+mn-lt"/>
              </a:rPr>
              <a:t> 80 </a:t>
            </a:r>
            <a:r>
              <a:rPr lang="en-US" sz="1600" dirty="0" err="1">
                <a:ea typeface="+mn-lt"/>
                <a:cs typeface="+mn-lt"/>
              </a:rPr>
              <a:t>Gy'lik</a:t>
            </a:r>
            <a:r>
              <a:rPr lang="en-US" sz="1600" dirty="0">
                <a:ea typeface="+mn-lt"/>
                <a:cs typeface="+mn-lt"/>
              </a:rPr>
              <a:t> </a:t>
            </a:r>
            <a:r>
              <a:rPr lang="en-US" sz="1600" dirty="0" err="1">
                <a:ea typeface="+mn-lt"/>
                <a:cs typeface="+mn-lt"/>
              </a:rPr>
              <a:t>bir</a:t>
            </a:r>
            <a:r>
              <a:rPr lang="en-US" sz="1600" dirty="0">
                <a:ea typeface="+mn-lt"/>
                <a:cs typeface="+mn-lt"/>
              </a:rPr>
              <a:t> </a:t>
            </a:r>
            <a:r>
              <a:rPr lang="en-US" sz="1600" dirty="0" err="1">
                <a:ea typeface="+mn-lt"/>
                <a:cs typeface="+mn-lt"/>
              </a:rPr>
              <a:t>kümülatif</a:t>
            </a:r>
            <a:r>
              <a:rPr lang="en-US" sz="1600" dirty="0">
                <a:ea typeface="+mn-lt"/>
                <a:cs typeface="+mn-lt"/>
              </a:rPr>
              <a:t> EQD2 </a:t>
            </a:r>
            <a:r>
              <a:rPr lang="en-US" sz="1600" dirty="0" err="1">
                <a:ea typeface="+mn-lt"/>
                <a:cs typeface="+mn-lt"/>
              </a:rPr>
              <a:t>dozu</a:t>
            </a:r>
            <a:r>
              <a:rPr lang="en-US" sz="1600" dirty="0">
                <a:ea typeface="+mn-lt"/>
                <a:cs typeface="+mn-lt"/>
              </a:rPr>
              <a:t> </a:t>
            </a:r>
            <a:r>
              <a:rPr lang="en-US" sz="1600" dirty="0" err="1">
                <a:ea typeface="+mn-lt"/>
                <a:cs typeface="+mn-lt"/>
              </a:rPr>
              <a:t>verilir</a:t>
            </a:r>
            <a:r>
              <a:rPr lang="en-US" sz="1600" dirty="0">
                <a:ea typeface="+mn-lt"/>
                <a:cs typeface="+mn-lt"/>
              </a:rPr>
              <a:t>. </a:t>
            </a:r>
          </a:p>
          <a:p>
            <a:pPr lvl="3">
              <a:buClr>
                <a:srgbClr val="EB3D9F"/>
              </a:buClr>
            </a:pPr>
            <a:r>
              <a:rPr lang="en-US" sz="1600" err="1">
                <a:ea typeface="+mn-lt"/>
                <a:cs typeface="+mn-lt"/>
              </a:rPr>
              <a:t>Cerrahi</a:t>
            </a:r>
            <a:r>
              <a:rPr lang="en-US" sz="1600" dirty="0">
                <a:ea typeface="+mn-lt"/>
                <a:cs typeface="+mn-lt"/>
              </a:rPr>
              <a:t> </a:t>
            </a:r>
            <a:r>
              <a:rPr lang="en-US" sz="1600" err="1">
                <a:ea typeface="+mn-lt"/>
                <a:cs typeface="+mn-lt"/>
              </a:rPr>
              <a:t>veya</a:t>
            </a:r>
            <a:r>
              <a:rPr lang="en-US" sz="1600" dirty="0">
                <a:ea typeface="+mn-lt"/>
                <a:cs typeface="+mn-lt"/>
              </a:rPr>
              <a:t> RT </a:t>
            </a:r>
            <a:r>
              <a:rPr lang="en-US" sz="1600" err="1">
                <a:ea typeface="+mn-lt"/>
                <a:cs typeface="+mn-lt"/>
              </a:rPr>
              <a:t>ile</a:t>
            </a:r>
            <a:r>
              <a:rPr lang="en-US" sz="1600" dirty="0">
                <a:ea typeface="+mn-lt"/>
                <a:cs typeface="+mn-lt"/>
              </a:rPr>
              <a:t> 5 </a:t>
            </a:r>
            <a:r>
              <a:rPr lang="en-US" sz="1600" err="1">
                <a:ea typeface="+mn-lt"/>
                <a:cs typeface="+mn-lt"/>
              </a:rPr>
              <a:t>yıllık</a:t>
            </a:r>
            <a:r>
              <a:rPr lang="en-US" sz="1600" dirty="0">
                <a:ea typeface="+mn-lt"/>
                <a:cs typeface="+mn-lt"/>
              </a:rPr>
              <a:t> </a:t>
            </a:r>
            <a:r>
              <a:rPr lang="en-US" sz="1600" err="1">
                <a:ea typeface="+mn-lt"/>
                <a:cs typeface="+mn-lt"/>
              </a:rPr>
              <a:t>kansere</a:t>
            </a:r>
            <a:r>
              <a:rPr lang="en-US" sz="1600" dirty="0">
                <a:ea typeface="+mn-lt"/>
                <a:cs typeface="+mn-lt"/>
              </a:rPr>
              <a:t> </a:t>
            </a:r>
            <a:r>
              <a:rPr lang="en-US" sz="1600" err="1">
                <a:ea typeface="+mn-lt"/>
                <a:cs typeface="+mn-lt"/>
              </a:rPr>
              <a:t>özgü</a:t>
            </a:r>
            <a:r>
              <a:rPr lang="en-US" sz="1600" dirty="0">
                <a:ea typeface="+mn-lt"/>
                <a:cs typeface="+mn-lt"/>
              </a:rPr>
              <a:t> </a:t>
            </a:r>
            <a:r>
              <a:rPr lang="en-US" sz="1600" err="1">
                <a:ea typeface="+mn-lt"/>
                <a:cs typeface="+mn-lt"/>
              </a:rPr>
              <a:t>sağkalım</a:t>
            </a:r>
            <a:r>
              <a:rPr lang="en-US" sz="1600" dirty="0">
                <a:ea typeface="+mn-lt"/>
                <a:cs typeface="+mn-lt"/>
              </a:rPr>
              <a:t> </a:t>
            </a:r>
            <a:r>
              <a:rPr lang="en-US" sz="1600" err="1">
                <a:ea typeface="+mn-lt"/>
                <a:cs typeface="+mn-lt"/>
              </a:rPr>
              <a:t>oranı</a:t>
            </a:r>
            <a:r>
              <a:rPr lang="en-US" sz="1600" dirty="0">
                <a:ea typeface="+mn-lt"/>
                <a:cs typeface="+mn-lt"/>
              </a:rPr>
              <a:t> </a:t>
            </a:r>
            <a:r>
              <a:rPr lang="en-US" sz="1600" err="1">
                <a:ea typeface="+mn-lt"/>
                <a:cs typeface="+mn-lt"/>
              </a:rPr>
              <a:t>en</a:t>
            </a:r>
            <a:r>
              <a:rPr lang="en-US" sz="1600" dirty="0">
                <a:ea typeface="+mn-lt"/>
                <a:cs typeface="+mn-lt"/>
              </a:rPr>
              <a:t> </a:t>
            </a:r>
            <a:r>
              <a:rPr lang="en-US" sz="1600" err="1">
                <a:ea typeface="+mn-lt"/>
                <a:cs typeface="+mn-lt"/>
              </a:rPr>
              <a:t>az</a:t>
            </a:r>
            <a:r>
              <a:rPr lang="en-US" sz="1600" dirty="0">
                <a:ea typeface="+mn-lt"/>
                <a:cs typeface="+mn-lt"/>
              </a:rPr>
              <a:t> %95'tir.</a:t>
            </a:r>
            <a:endParaRPr lang="en-US" sz="16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7674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6330A-CDE6-6C27-FA73-5EC87DF7CFF9}"/>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F54A82D-E091-2F90-6EE2-634ED7879880}"/>
              </a:ext>
            </a:extLst>
          </p:cNvPr>
          <p:cNvSpPr>
            <a:spLocks noGrp="1"/>
          </p:cNvSpPr>
          <p:nvPr>
            <p:ph idx="1"/>
          </p:nvPr>
        </p:nvSpPr>
        <p:spPr>
          <a:xfrm>
            <a:off x="1333502" y="2160589"/>
            <a:ext cx="8596668" cy="3880773"/>
          </a:xfrm>
        </p:spPr>
        <p:txBody>
          <a:bodyPr vert="horz" lIns="91440" tIns="45720" rIns="91440" bIns="45720" rtlCol="0" anchor="t">
            <a:noAutofit/>
          </a:bodyPr>
          <a:lstStyle/>
          <a:p>
            <a:pPr lvl="2" indent="-342900"/>
            <a:r>
              <a:rPr lang="en-US" sz="1600" dirty="0">
                <a:ea typeface="+mn-lt"/>
                <a:cs typeface="+mn-lt"/>
              </a:rPr>
              <a:t>FIGO Evre IB </a:t>
            </a:r>
            <a:r>
              <a:rPr lang="en-US" sz="1600" dirty="0" err="1">
                <a:ea typeface="+mn-lt"/>
                <a:cs typeface="+mn-lt"/>
              </a:rPr>
              <a:t>ve</a:t>
            </a:r>
            <a:r>
              <a:rPr lang="en-US" sz="1600" dirty="0">
                <a:ea typeface="+mn-lt"/>
                <a:cs typeface="+mn-lt"/>
              </a:rPr>
              <a:t> IIA </a:t>
            </a:r>
            <a:r>
              <a:rPr lang="en-US" sz="1600" dirty="0" err="1">
                <a:ea typeface="+mn-lt"/>
                <a:cs typeface="+mn-lt"/>
              </a:rPr>
              <a:t>Hastalığı</a:t>
            </a:r>
            <a:endParaRPr lang="en-US" sz="1600" dirty="0">
              <a:ea typeface="+mn-lt"/>
              <a:cs typeface="+mn-lt"/>
            </a:endParaRPr>
          </a:p>
          <a:p>
            <a:pPr lvl="3">
              <a:buClr>
                <a:srgbClr val="EB3D9F"/>
              </a:buClr>
            </a:pPr>
            <a:r>
              <a:rPr lang="en-US" sz="1600" dirty="0">
                <a:ea typeface="+mn-lt"/>
                <a:cs typeface="+mn-lt"/>
              </a:rPr>
              <a:t>PET/BT </a:t>
            </a:r>
            <a:r>
              <a:rPr lang="en-US" sz="1600" dirty="0" err="1">
                <a:ea typeface="+mn-lt"/>
                <a:cs typeface="+mn-lt"/>
              </a:rPr>
              <a:t>taramasıyla</a:t>
            </a:r>
            <a:r>
              <a:rPr lang="en-US" sz="1600" dirty="0">
                <a:ea typeface="+mn-lt"/>
                <a:cs typeface="+mn-lt"/>
              </a:rPr>
              <a:t> </a:t>
            </a:r>
            <a:r>
              <a:rPr lang="en-US" sz="1600" dirty="0" err="1">
                <a:ea typeface="+mn-lt"/>
                <a:cs typeface="+mn-lt"/>
              </a:rPr>
              <a:t>lenf</a:t>
            </a:r>
            <a:r>
              <a:rPr lang="en-US" sz="1600" dirty="0">
                <a:ea typeface="+mn-lt"/>
                <a:cs typeface="+mn-lt"/>
              </a:rPr>
              <a:t> </a:t>
            </a:r>
            <a:r>
              <a:rPr lang="en-US" sz="1600" dirty="0" err="1">
                <a:ea typeface="+mn-lt"/>
                <a:cs typeface="+mn-lt"/>
              </a:rPr>
              <a:t>nodu</a:t>
            </a:r>
            <a:r>
              <a:rPr lang="en-US" sz="1600" dirty="0">
                <a:ea typeface="+mn-lt"/>
                <a:cs typeface="+mn-lt"/>
              </a:rPr>
              <a:t> </a:t>
            </a:r>
            <a:r>
              <a:rPr lang="en-US" sz="1600" dirty="0" err="1">
                <a:ea typeface="+mn-lt"/>
                <a:cs typeface="+mn-lt"/>
              </a:rPr>
              <a:t>metastazlarına</a:t>
            </a:r>
            <a:r>
              <a:rPr lang="en-US" sz="1600" dirty="0">
                <a:ea typeface="+mn-lt"/>
                <a:cs typeface="+mn-lt"/>
              </a:rPr>
              <a:t> </a:t>
            </a:r>
            <a:r>
              <a:rPr lang="en-US" sz="1600" dirty="0" err="1">
                <a:ea typeface="+mn-lt"/>
                <a:cs typeface="+mn-lt"/>
              </a:rPr>
              <a:t>bakılmalı</a:t>
            </a:r>
            <a:r>
              <a:rPr lang="en-US" sz="1600" dirty="0">
                <a:ea typeface="+mn-lt"/>
                <a:cs typeface="+mn-lt"/>
              </a:rPr>
              <a:t>. </a:t>
            </a:r>
            <a:r>
              <a:rPr lang="en-US" sz="1600" dirty="0" err="1">
                <a:ea typeface="+mn-lt"/>
                <a:cs typeface="+mn-lt"/>
              </a:rPr>
              <a:t>Eğer</a:t>
            </a:r>
            <a:r>
              <a:rPr lang="en-US" sz="1600" dirty="0">
                <a:ea typeface="+mn-lt"/>
                <a:cs typeface="+mn-lt"/>
              </a:rPr>
              <a:t> </a:t>
            </a:r>
            <a:r>
              <a:rPr lang="en-US" sz="1600" dirty="0" err="1">
                <a:ea typeface="+mn-lt"/>
                <a:cs typeface="+mn-lt"/>
              </a:rPr>
              <a:t>pozitif</a:t>
            </a:r>
            <a:r>
              <a:rPr lang="en-US" sz="1600" dirty="0">
                <a:ea typeface="+mn-lt"/>
                <a:cs typeface="+mn-lt"/>
              </a:rPr>
              <a:t> </a:t>
            </a:r>
            <a:r>
              <a:rPr lang="en-US" sz="1600" dirty="0" err="1">
                <a:ea typeface="+mn-lt"/>
                <a:cs typeface="+mn-lt"/>
              </a:rPr>
              <a:t>ise</a:t>
            </a:r>
            <a:r>
              <a:rPr lang="en-US" sz="1600" dirty="0">
                <a:ea typeface="+mn-lt"/>
                <a:cs typeface="+mn-lt"/>
              </a:rPr>
              <a:t> </a:t>
            </a:r>
            <a:r>
              <a:rPr lang="en-US" sz="1600" dirty="0" err="1">
                <a:ea typeface="+mn-lt"/>
                <a:cs typeface="+mn-lt"/>
              </a:rPr>
              <a:t>cerrahi</a:t>
            </a:r>
            <a:r>
              <a:rPr lang="en-US" sz="1600" dirty="0">
                <a:ea typeface="+mn-lt"/>
                <a:cs typeface="+mn-lt"/>
              </a:rPr>
              <a:t> </a:t>
            </a:r>
            <a:r>
              <a:rPr lang="en-US" sz="1600" dirty="0" err="1">
                <a:ea typeface="+mn-lt"/>
                <a:cs typeface="+mn-lt"/>
              </a:rPr>
              <a:t>yerine</a:t>
            </a:r>
            <a:r>
              <a:rPr lang="en-US" sz="1600" dirty="0">
                <a:ea typeface="+mn-lt"/>
                <a:cs typeface="+mn-lt"/>
              </a:rPr>
              <a:t> </a:t>
            </a:r>
            <a:r>
              <a:rPr lang="en-US" sz="1600" dirty="0" err="1">
                <a:ea typeface="+mn-lt"/>
                <a:cs typeface="+mn-lt"/>
              </a:rPr>
              <a:t>kemoradyoterapi</a:t>
            </a:r>
            <a:r>
              <a:rPr lang="en-US" sz="1600" dirty="0">
                <a:ea typeface="+mn-lt"/>
                <a:cs typeface="+mn-lt"/>
              </a:rPr>
              <a:t> </a:t>
            </a:r>
            <a:r>
              <a:rPr lang="en-US" sz="1600" dirty="0" err="1">
                <a:ea typeface="+mn-lt"/>
                <a:cs typeface="+mn-lt"/>
              </a:rPr>
              <a:t>tercih</a:t>
            </a:r>
            <a:r>
              <a:rPr lang="en-US" sz="1600" dirty="0">
                <a:ea typeface="+mn-lt"/>
                <a:cs typeface="+mn-lt"/>
              </a:rPr>
              <a:t> </a:t>
            </a:r>
            <a:r>
              <a:rPr lang="en-US" sz="1600" dirty="0" err="1">
                <a:ea typeface="+mn-lt"/>
                <a:cs typeface="+mn-lt"/>
              </a:rPr>
              <a:t>edilmeli</a:t>
            </a:r>
            <a:r>
              <a:rPr lang="en-US" sz="1600" dirty="0">
                <a:ea typeface="+mn-lt"/>
                <a:cs typeface="+mn-lt"/>
              </a:rPr>
              <a:t>.</a:t>
            </a:r>
          </a:p>
          <a:p>
            <a:pPr lvl="3">
              <a:buClr>
                <a:srgbClr val="EB3D9F"/>
              </a:buClr>
            </a:pPr>
            <a:r>
              <a:rPr lang="en-US" sz="1600" dirty="0">
                <a:ea typeface="+mn-lt"/>
                <a:cs typeface="+mn-lt"/>
              </a:rPr>
              <a:t>Loop </a:t>
            </a:r>
            <a:r>
              <a:rPr lang="en-US" sz="1600" dirty="0" err="1">
                <a:ea typeface="+mn-lt"/>
                <a:cs typeface="+mn-lt"/>
              </a:rPr>
              <a:t>elektrocerrahi</a:t>
            </a:r>
            <a:r>
              <a:rPr lang="en-US" sz="1600" dirty="0">
                <a:ea typeface="+mn-lt"/>
                <a:cs typeface="+mn-lt"/>
              </a:rPr>
              <a:t> </a:t>
            </a:r>
            <a:r>
              <a:rPr lang="en-US" sz="1600" dirty="0" err="1">
                <a:ea typeface="+mn-lt"/>
                <a:cs typeface="+mn-lt"/>
              </a:rPr>
              <a:t>eksizyon</a:t>
            </a:r>
            <a:r>
              <a:rPr lang="en-US" sz="1600" dirty="0">
                <a:ea typeface="+mn-lt"/>
                <a:cs typeface="+mn-lt"/>
              </a:rPr>
              <a:t> </a:t>
            </a:r>
            <a:r>
              <a:rPr lang="en-US" sz="1600" dirty="0" err="1">
                <a:ea typeface="+mn-lt"/>
                <a:cs typeface="+mn-lt"/>
              </a:rPr>
              <a:t>prosedürü</a:t>
            </a:r>
            <a:r>
              <a:rPr lang="en-US" sz="1600" dirty="0">
                <a:ea typeface="+mn-lt"/>
                <a:cs typeface="+mn-lt"/>
              </a:rPr>
              <a:t> (LEEP) </a:t>
            </a:r>
            <a:r>
              <a:rPr lang="en-US" sz="1600" dirty="0" err="1">
                <a:ea typeface="+mn-lt"/>
                <a:cs typeface="+mn-lt"/>
              </a:rPr>
              <a:t>ile</a:t>
            </a:r>
            <a:r>
              <a:rPr lang="en-US" sz="1600" dirty="0">
                <a:ea typeface="+mn-lt"/>
                <a:cs typeface="+mn-lt"/>
              </a:rPr>
              <a:t> </a:t>
            </a:r>
            <a:r>
              <a:rPr lang="en-US" sz="1600" dirty="0" err="1">
                <a:ea typeface="+mn-lt"/>
                <a:cs typeface="+mn-lt"/>
              </a:rPr>
              <a:t>tümör</a:t>
            </a:r>
            <a:r>
              <a:rPr lang="en-US" sz="1600" dirty="0">
                <a:ea typeface="+mn-lt"/>
                <a:cs typeface="+mn-lt"/>
              </a:rPr>
              <a:t> </a:t>
            </a:r>
            <a:r>
              <a:rPr lang="en-US" sz="1600" dirty="0" err="1">
                <a:ea typeface="+mn-lt"/>
                <a:cs typeface="+mn-lt"/>
              </a:rPr>
              <a:t>boyutunun</a:t>
            </a:r>
            <a:r>
              <a:rPr lang="en-US" sz="1600" dirty="0">
                <a:ea typeface="+mn-lt"/>
                <a:cs typeface="+mn-lt"/>
              </a:rPr>
              <a:t> </a:t>
            </a:r>
            <a:r>
              <a:rPr lang="en-US" sz="1600" dirty="0" err="1">
                <a:ea typeface="+mn-lt"/>
                <a:cs typeface="+mn-lt"/>
              </a:rPr>
              <a:t>ve</a:t>
            </a:r>
            <a:r>
              <a:rPr lang="en-US" sz="1600" dirty="0">
                <a:ea typeface="+mn-lt"/>
                <a:cs typeface="+mn-lt"/>
              </a:rPr>
              <a:t> LVI </a:t>
            </a:r>
            <a:r>
              <a:rPr lang="en-US" sz="1600" dirty="0" err="1">
                <a:ea typeface="+mn-lt"/>
                <a:cs typeface="+mn-lt"/>
              </a:rPr>
              <a:t>varlığının</a:t>
            </a:r>
            <a:r>
              <a:rPr lang="en-US" sz="1600" dirty="0">
                <a:ea typeface="+mn-lt"/>
                <a:cs typeface="+mn-lt"/>
              </a:rPr>
              <a:t> </a:t>
            </a:r>
            <a:r>
              <a:rPr lang="en-US" sz="1600" dirty="0" err="1">
                <a:ea typeface="+mn-lt"/>
                <a:cs typeface="+mn-lt"/>
              </a:rPr>
              <a:t>öğrenilmesi</a:t>
            </a:r>
            <a:r>
              <a:rPr lang="en-US" sz="1600" dirty="0">
                <a:ea typeface="+mn-lt"/>
                <a:cs typeface="+mn-lt"/>
              </a:rPr>
              <a:t> </a:t>
            </a:r>
            <a:r>
              <a:rPr lang="en-US" sz="1600" dirty="0" err="1">
                <a:ea typeface="+mn-lt"/>
                <a:cs typeface="+mn-lt"/>
              </a:rPr>
              <a:t>gerekmektedir</a:t>
            </a:r>
            <a:r>
              <a:rPr lang="en-US" sz="1600" dirty="0">
                <a:ea typeface="+mn-lt"/>
                <a:cs typeface="+mn-lt"/>
              </a:rPr>
              <a:t>. </a:t>
            </a:r>
          </a:p>
          <a:p>
            <a:pPr lvl="3">
              <a:buClr>
                <a:srgbClr val="EB3D9F"/>
              </a:buClr>
            </a:pPr>
            <a:r>
              <a:rPr lang="en-US" sz="1600" dirty="0" err="1">
                <a:ea typeface="+mn-lt"/>
                <a:cs typeface="+mn-lt"/>
              </a:rPr>
              <a:t>Premenopozal</a:t>
            </a:r>
            <a:r>
              <a:rPr lang="en-US" sz="1600" dirty="0">
                <a:ea typeface="+mn-lt"/>
                <a:cs typeface="+mn-lt"/>
              </a:rPr>
              <a:t> </a:t>
            </a:r>
            <a:r>
              <a:rPr lang="en-US" sz="1600" dirty="0" err="1">
                <a:ea typeface="+mn-lt"/>
                <a:cs typeface="+mn-lt"/>
              </a:rPr>
              <a:t>kadınların</a:t>
            </a:r>
            <a:r>
              <a:rPr lang="en-US" sz="1600" dirty="0">
                <a:ea typeface="+mn-lt"/>
                <a:cs typeface="+mn-lt"/>
              </a:rPr>
              <a:t> </a:t>
            </a:r>
            <a:r>
              <a:rPr lang="en-US" sz="1600" dirty="0" err="1">
                <a:ea typeface="+mn-lt"/>
                <a:cs typeface="+mn-lt"/>
              </a:rPr>
              <a:t>cerrahisinde</a:t>
            </a:r>
            <a:r>
              <a:rPr lang="en-US" sz="1600" dirty="0">
                <a:ea typeface="+mn-lt"/>
                <a:cs typeface="+mn-lt"/>
              </a:rPr>
              <a:t> </a:t>
            </a:r>
            <a:r>
              <a:rPr lang="en-US" sz="1600" dirty="0" err="1">
                <a:ea typeface="+mn-lt"/>
                <a:cs typeface="+mn-lt"/>
              </a:rPr>
              <a:t>overler</a:t>
            </a:r>
            <a:r>
              <a:rPr lang="en-US" sz="1600" dirty="0">
                <a:ea typeface="+mn-lt"/>
                <a:cs typeface="+mn-lt"/>
              </a:rPr>
              <a:t> </a:t>
            </a:r>
            <a:r>
              <a:rPr lang="en-US" sz="1600" dirty="0" err="1">
                <a:ea typeface="+mn-lt"/>
                <a:cs typeface="+mn-lt"/>
              </a:rPr>
              <a:t>genellikle</a:t>
            </a:r>
            <a:r>
              <a:rPr lang="en-US" sz="1600" dirty="0">
                <a:ea typeface="+mn-lt"/>
                <a:cs typeface="+mn-lt"/>
              </a:rPr>
              <a:t> </a:t>
            </a:r>
            <a:r>
              <a:rPr lang="en-US" sz="1600" dirty="0" err="1">
                <a:ea typeface="+mn-lt"/>
                <a:cs typeface="+mn-lt"/>
              </a:rPr>
              <a:t>alınmaz</a:t>
            </a:r>
            <a:r>
              <a:rPr lang="en-US" sz="1600" dirty="0">
                <a:ea typeface="+mn-lt"/>
                <a:cs typeface="+mn-lt"/>
              </a:rPr>
              <a:t>, </a:t>
            </a:r>
            <a:r>
              <a:rPr lang="en-US" sz="1600" dirty="0" err="1">
                <a:ea typeface="+mn-lt"/>
                <a:cs typeface="+mn-lt"/>
              </a:rPr>
              <a:t>bu</a:t>
            </a:r>
            <a:r>
              <a:rPr lang="en-US" sz="1600" dirty="0">
                <a:ea typeface="+mn-lt"/>
                <a:cs typeface="+mn-lt"/>
              </a:rPr>
              <a:t> da </a:t>
            </a:r>
            <a:r>
              <a:rPr lang="en-US" sz="1600" dirty="0" err="1">
                <a:ea typeface="+mn-lt"/>
                <a:cs typeface="+mn-lt"/>
              </a:rPr>
              <a:t>nispeten</a:t>
            </a:r>
            <a:r>
              <a:rPr lang="en-US" sz="1600" dirty="0">
                <a:ea typeface="+mn-lt"/>
                <a:cs typeface="+mn-lt"/>
              </a:rPr>
              <a:t> </a:t>
            </a:r>
            <a:r>
              <a:rPr lang="en-US" sz="1600" dirty="0" err="1">
                <a:ea typeface="+mn-lt"/>
                <a:cs typeface="+mn-lt"/>
              </a:rPr>
              <a:t>küçük</a:t>
            </a:r>
            <a:r>
              <a:rPr lang="en-US" sz="1600" dirty="0">
                <a:ea typeface="+mn-lt"/>
                <a:cs typeface="+mn-lt"/>
              </a:rPr>
              <a:t> </a:t>
            </a:r>
            <a:r>
              <a:rPr lang="en-US" sz="1600" dirty="0" err="1">
                <a:ea typeface="+mn-lt"/>
                <a:cs typeface="+mn-lt"/>
              </a:rPr>
              <a:t>tümörleri</a:t>
            </a:r>
            <a:r>
              <a:rPr lang="en-US" sz="1600" dirty="0">
                <a:ea typeface="+mn-lt"/>
                <a:cs typeface="+mn-lt"/>
              </a:rPr>
              <a:t> </a:t>
            </a:r>
            <a:r>
              <a:rPr lang="en-US" sz="1600" dirty="0" err="1">
                <a:ea typeface="+mn-lt"/>
                <a:cs typeface="+mn-lt"/>
              </a:rPr>
              <a:t>olan</a:t>
            </a:r>
            <a:r>
              <a:rPr lang="en-US" sz="1600" dirty="0">
                <a:ea typeface="+mn-lt"/>
                <a:cs typeface="+mn-lt"/>
              </a:rPr>
              <a:t> </a:t>
            </a:r>
            <a:r>
              <a:rPr lang="en-US" sz="1600" dirty="0" err="1">
                <a:ea typeface="+mn-lt"/>
                <a:cs typeface="+mn-lt"/>
              </a:rPr>
              <a:t>genç</a:t>
            </a:r>
            <a:r>
              <a:rPr lang="en-US" sz="1600" dirty="0">
                <a:ea typeface="+mn-lt"/>
                <a:cs typeface="+mn-lt"/>
              </a:rPr>
              <a:t> </a:t>
            </a:r>
            <a:r>
              <a:rPr lang="en-US" sz="1600" dirty="0" err="1">
                <a:ea typeface="+mn-lt"/>
                <a:cs typeface="+mn-lt"/>
              </a:rPr>
              <a:t>kadınlarda</a:t>
            </a:r>
            <a:r>
              <a:rPr lang="en-US" sz="1600" dirty="0">
                <a:ea typeface="+mn-lt"/>
                <a:cs typeface="+mn-lt"/>
              </a:rPr>
              <a:t> </a:t>
            </a:r>
            <a:r>
              <a:rPr lang="en-US" sz="1600" dirty="0" err="1">
                <a:ea typeface="+mn-lt"/>
                <a:cs typeface="+mn-lt"/>
              </a:rPr>
              <a:t>radikal</a:t>
            </a:r>
            <a:r>
              <a:rPr lang="en-US" sz="1600" dirty="0">
                <a:ea typeface="+mn-lt"/>
                <a:cs typeface="+mn-lt"/>
              </a:rPr>
              <a:t> </a:t>
            </a:r>
            <a:r>
              <a:rPr lang="en-US" sz="1600" dirty="0" err="1">
                <a:ea typeface="+mn-lt"/>
                <a:cs typeface="+mn-lt"/>
              </a:rPr>
              <a:t>cerrahi</a:t>
            </a:r>
            <a:r>
              <a:rPr lang="en-US" sz="1600" dirty="0">
                <a:ea typeface="+mn-lt"/>
                <a:cs typeface="+mn-lt"/>
              </a:rPr>
              <a:t> </a:t>
            </a:r>
            <a:r>
              <a:rPr lang="en-US" sz="1600" dirty="0" err="1">
                <a:ea typeface="+mn-lt"/>
                <a:cs typeface="+mn-lt"/>
              </a:rPr>
              <a:t>adına</a:t>
            </a:r>
            <a:r>
              <a:rPr lang="en-US" sz="1600" dirty="0">
                <a:ea typeface="+mn-lt"/>
                <a:cs typeface="+mn-lt"/>
              </a:rPr>
              <a:t> </a:t>
            </a:r>
            <a:r>
              <a:rPr lang="en-US" sz="1600" dirty="0" err="1">
                <a:ea typeface="+mn-lt"/>
                <a:cs typeface="+mn-lt"/>
              </a:rPr>
              <a:t>RT'ye</a:t>
            </a:r>
            <a:r>
              <a:rPr lang="en-US" sz="1600" dirty="0">
                <a:ea typeface="+mn-lt"/>
                <a:cs typeface="+mn-lt"/>
              </a:rPr>
              <a:t> </a:t>
            </a:r>
            <a:r>
              <a:rPr lang="en-US" sz="1600" dirty="0" err="1">
                <a:ea typeface="+mn-lt"/>
                <a:cs typeface="+mn-lt"/>
              </a:rPr>
              <a:t>göre</a:t>
            </a:r>
            <a:r>
              <a:rPr lang="en-US" sz="1600" dirty="0">
                <a:ea typeface="+mn-lt"/>
                <a:cs typeface="+mn-lt"/>
              </a:rPr>
              <a:t> </a:t>
            </a:r>
            <a:r>
              <a:rPr lang="en-US" sz="1600" dirty="0" err="1">
                <a:ea typeface="+mn-lt"/>
                <a:cs typeface="+mn-lt"/>
              </a:rPr>
              <a:t>bir</a:t>
            </a:r>
            <a:r>
              <a:rPr lang="en-US" sz="1600" dirty="0">
                <a:ea typeface="+mn-lt"/>
                <a:cs typeface="+mn-lt"/>
              </a:rPr>
              <a:t> </a:t>
            </a:r>
            <a:r>
              <a:rPr lang="en-US" sz="1600" dirty="0" err="1">
                <a:ea typeface="+mn-lt"/>
                <a:cs typeface="+mn-lt"/>
              </a:rPr>
              <a:t>avantaj</a:t>
            </a:r>
            <a:r>
              <a:rPr lang="en-US" sz="1600" dirty="0">
                <a:ea typeface="+mn-lt"/>
                <a:cs typeface="+mn-lt"/>
              </a:rPr>
              <a:t> </a:t>
            </a:r>
            <a:r>
              <a:rPr lang="en-US" sz="1600" dirty="0" err="1">
                <a:ea typeface="+mn-lt"/>
                <a:cs typeface="+mn-lt"/>
              </a:rPr>
              <a:t>sağlar</a:t>
            </a:r>
            <a:r>
              <a:rPr lang="en-US" sz="1600" dirty="0">
                <a:ea typeface="+mn-lt"/>
                <a:cs typeface="+mn-lt"/>
              </a:rPr>
              <a:t>.</a:t>
            </a:r>
            <a:endParaRPr lang="en-US" sz="1600"/>
          </a:p>
          <a:p>
            <a:pPr marL="1543050" lvl="1" indent="-228600">
              <a:buClr>
                <a:srgbClr val="EB3D9F"/>
              </a:buClr>
            </a:pPr>
            <a:r>
              <a:rPr lang="en-US" dirty="0">
                <a:ea typeface="+mn-lt"/>
                <a:cs typeface="+mn-lt"/>
              </a:rPr>
              <a:t>Evre IB </a:t>
            </a:r>
            <a:r>
              <a:rPr lang="en-US" dirty="0" err="1">
                <a:ea typeface="+mn-lt"/>
                <a:cs typeface="+mn-lt"/>
              </a:rPr>
              <a:t>için</a:t>
            </a:r>
            <a:r>
              <a:rPr lang="en-US" dirty="0">
                <a:ea typeface="+mn-lt"/>
                <a:cs typeface="+mn-lt"/>
              </a:rPr>
              <a:t> </a:t>
            </a:r>
            <a:r>
              <a:rPr lang="en-US" dirty="0" err="1">
                <a:ea typeface="+mn-lt"/>
                <a:cs typeface="+mn-lt"/>
              </a:rPr>
              <a:t>radikal</a:t>
            </a:r>
            <a:r>
              <a:rPr lang="en-US" dirty="0">
                <a:ea typeface="+mn-lt"/>
                <a:cs typeface="+mn-lt"/>
              </a:rPr>
              <a:t> </a:t>
            </a:r>
            <a:r>
              <a:rPr lang="en-US" dirty="0" err="1">
                <a:ea typeface="+mn-lt"/>
                <a:cs typeface="+mn-lt"/>
              </a:rPr>
              <a:t>histerektomi</a:t>
            </a:r>
            <a:r>
              <a:rPr lang="en-US" dirty="0">
                <a:ea typeface="+mn-lt"/>
                <a:cs typeface="+mn-lt"/>
              </a:rPr>
              <a:t> </a:t>
            </a:r>
            <a:r>
              <a:rPr lang="en-US" dirty="0" err="1">
                <a:ea typeface="+mn-lt"/>
                <a:cs typeface="+mn-lt"/>
              </a:rPr>
              <a:t>ve</a:t>
            </a:r>
            <a:r>
              <a:rPr lang="en-US" dirty="0">
                <a:ea typeface="+mn-lt"/>
                <a:cs typeface="+mn-lt"/>
              </a:rPr>
              <a:t> RT </a:t>
            </a:r>
            <a:r>
              <a:rPr lang="en-US" dirty="0" err="1">
                <a:ea typeface="+mn-lt"/>
                <a:cs typeface="+mn-lt"/>
              </a:rPr>
              <a:t>karşılaştırılmış</a:t>
            </a:r>
            <a:r>
              <a:rPr lang="en-US" dirty="0">
                <a:ea typeface="+mn-lt"/>
                <a:cs typeface="+mn-lt"/>
              </a:rPr>
              <a:t> </a:t>
            </a:r>
            <a:r>
              <a:rPr lang="en-US" dirty="0" err="1">
                <a:ea typeface="+mn-lt"/>
                <a:cs typeface="+mn-lt"/>
              </a:rPr>
              <a:t>olup</a:t>
            </a:r>
            <a:r>
              <a:rPr lang="en-US" dirty="0">
                <a:ea typeface="+mn-lt"/>
                <a:cs typeface="+mn-lt"/>
              </a:rPr>
              <a:t> 5 </a:t>
            </a:r>
            <a:r>
              <a:rPr lang="en-US" dirty="0" err="1">
                <a:ea typeface="+mn-lt"/>
                <a:cs typeface="+mn-lt"/>
              </a:rPr>
              <a:t>yıllık</a:t>
            </a:r>
            <a:r>
              <a:rPr lang="en-US" dirty="0">
                <a:ea typeface="+mn-lt"/>
                <a:cs typeface="+mn-lt"/>
              </a:rPr>
              <a:t> OS </a:t>
            </a:r>
            <a:r>
              <a:rPr lang="en-US" dirty="0" err="1">
                <a:ea typeface="+mn-lt"/>
                <a:cs typeface="+mn-lt"/>
              </a:rPr>
              <a:t>histerektomi</a:t>
            </a:r>
            <a:r>
              <a:rPr lang="en-US" dirty="0">
                <a:ea typeface="+mn-lt"/>
                <a:cs typeface="+mn-lt"/>
              </a:rPr>
              <a:t> </a:t>
            </a:r>
            <a:r>
              <a:rPr lang="en-US" dirty="0" err="1">
                <a:ea typeface="+mn-lt"/>
                <a:cs typeface="+mn-lt"/>
              </a:rPr>
              <a:t>ile</a:t>
            </a:r>
            <a:r>
              <a:rPr lang="en-US" dirty="0">
                <a:ea typeface="+mn-lt"/>
                <a:cs typeface="+mn-lt"/>
              </a:rPr>
              <a:t> %80 </a:t>
            </a:r>
            <a:r>
              <a:rPr lang="en-US" dirty="0" err="1">
                <a:ea typeface="+mn-lt"/>
                <a:cs typeface="+mn-lt"/>
              </a:rPr>
              <a:t>ve</a:t>
            </a:r>
            <a:r>
              <a:rPr lang="en-US" dirty="0">
                <a:ea typeface="+mn-lt"/>
                <a:cs typeface="+mn-lt"/>
              </a:rPr>
              <a:t> RT </a:t>
            </a:r>
            <a:r>
              <a:rPr lang="en-US" dirty="0" err="1">
                <a:ea typeface="+mn-lt"/>
                <a:cs typeface="+mn-lt"/>
              </a:rPr>
              <a:t>ile</a:t>
            </a:r>
            <a:r>
              <a:rPr lang="en-US" dirty="0">
                <a:ea typeface="+mn-lt"/>
                <a:cs typeface="+mn-lt"/>
              </a:rPr>
              <a:t> %90 </a:t>
            </a:r>
            <a:r>
              <a:rPr lang="en-US" dirty="0" err="1">
                <a:ea typeface="+mn-lt"/>
                <a:cs typeface="+mn-lt"/>
              </a:rPr>
              <a:t>olarak</a:t>
            </a:r>
            <a:r>
              <a:rPr lang="en-US" dirty="0">
                <a:ea typeface="+mn-lt"/>
                <a:cs typeface="+mn-lt"/>
              </a:rPr>
              <a:t> </a:t>
            </a:r>
            <a:r>
              <a:rPr lang="en-US" dirty="0" err="1">
                <a:ea typeface="+mn-lt"/>
                <a:cs typeface="+mn-lt"/>
              </a:rPr>
              <a:t>hesaplanmış</a:t>
            </a:r>
            <a:r>
              <a:rPr lang="en-US" dirty="0">
                <a:ea typeface="+mn-lt"/>
                <a:cs typeface="+mn-lt"/>
              </a:rPr>
              <a:t>.</a:t>
            </a:r>
          </a:p>
          <a:p>
            <a:pPr marL="1200150" indent="-285750">
              <a:buClr>
                <a:srgbClr val="EB3D9F"/>
              </a:buClr>
            </a:pPr>
            <a:endParaRPr lang="en-US"/>
          </a:p>
          <a:p>
            <a:pPr marL="1200150" indent="-285750">
              <a:buClr>
                <a:srgbClr val="EB3D9F"/>
              </a:buClr>
            </a:pPr>
            <a:endParaRPr lang="en-US">
              <a:ea typeface="+mn-lt"/>
              <a:cs typeface="+mn-lt"/>
            </a:endParaRPr>
          </a:p>
          <a:p>
            <a:pPr marL="1200150" indent="-285750">
              <a:buClr>
                <a:srgbClr val="EB3D9F"/>
              </a:buClr>
            </a:pPr>
            <a:endParaRPr lang="en-US"/>
          </a:p>
          <a:p>
            <a:pPr marL="1200150" indent="-285750">
              <a:buClr>
                <a:srgbClr val="EB3D9F"/>
              </a:buClr>
            </a:pPr>
            <a:endParaRPr lang="en-US"/>
          </a:p>
          <a:p>
            <a:pPr>
              <a:buClr>
                <a:srgbClr val="EB3D9F"/>
              </a:buClr>
            </a:pPr>
            <a:endParaRPr lang="en-US" dirty="0"/>
          </a:p>
          <a:p>
            <a:pPr lvl="2">
              <a:buClr>
                <a:srgbClr val="EB3D9F"/>
              </a:buClr>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1904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42B41-9F24-5339-05E5-FC3DA13B75FB}"/>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37A8428-2581-3507-8FC2-6827A8D8C3C1}"/>
              </a:ext>
            </a:extLst>
          </p:cNvPr>
          <p:cNvSpPr>
            <a:spLocks noGrp="1"/>
          </p:cNvSpPr>
          <p:nvPr>
            <p:ph idx="1"/>
          </p:nvPr>
        </p:nvSpPr>
        <p:spPr>
          <a:xfrm>
            <a:off x="1333502" y="2160589"/>
            <a:ext cx="8596668" cy="3880773"/>
          </a:xfrm>
        </p:spPr>
        <p:txBody>
          <a:bodyPr vert="horz" lIns="91440" tIns="45720" rIns="91440" bIns="45720" rtlCol="0" anchor="t">
            <a:noAutofit/>
          </a:bodyPr>
          <a:lstStyle/>
          <a:p>
            <a:pPr marL="1600200" lvl="1">
              <a:lnSpc>
                <a:spcPct val="90000"/>
              </a:lnSpc>
            </a:pPr>
            <a:r>
              <a:rPr lang="en-US" dirty="0" err="1"/>
              <a:t>Çoğu</a:t>
            </a:r>
            <a:r>
              <a:rPr lang="en-US" dirty="0"/>
              <a:t> Evre IB1 hasta </a:t>
            </a:r>
            <a:r>
              <a:rPr lang="en-US" dirty="0" err="1"/>
              <a:t>radikal</a:t>
            </a:r>
            <a:r>
              <a:rPr lang="en-US" dirty="0"/>
              <a:t> </a:t>
            </a:r>
            <a:r>
              <a:rPr lang="en-US" dirty="0" err="1"/>
              <a:t>histerektomi</a:t>
            </a:r>
            <a:r>
              <a:rPr lang="en-US" dirty="0"/>
              <a:t> </a:t>
            </a:r>
            <a:r>
              <a:rPr lang="en-US" dirty="0" err="1"/>
              <a:t>veya</a:t>
            </a:r>
            <a:r>
              <a:rPr lang="en-US" dirty="0"/>
              <a:t> </a:t>
            </a:r>
            <a:r>
              <a:rPr lang="en-US" dirty="0" err="1"/>
              <a:t>kombine</a:t>
            </a:r>
            <a:r>
              <a:rPr lang="en-US" dirty="0"/>
              <a:t> EBRT + </a:t>
            </a:r>
            <a:r>
              <a:rPr lang="en-US" dirty="0" err="1"/>
              <a:t>brakiterapi</a:t>
            </a:r>
            <a:r>
              <a:rPr lang="en-US" dirty="0"/>
              <a:t> </a:t>
            </a:r>
            <a:r>
              <a:rPr lang="en-US" dirty="0" err="1"/>
              <a:t>ile</a:t>
            </a:r>
            <a:r>
              <a:rPr lang="en-US" dirty="0"/>
              <a:t> </a:t>
            </a:r>
            <a:r>
              <a:rPr lang="en-US" dirty="0" err="1"/>
              <a:t>efektif</a:t>
            </a:r>
            <a:r>
              <a:rPr lang="en-US" dirty="0"/>
              <a:t> </a:t>
            </a:r>
            <a:r>
              <a:rPr lang="en-US" dirty="0" err="1"/>
              <a:t>bir</a:t>
            </a:r>
            <a:r>
              <a:rPr lang="en-US" dirty="0"/>
              <a:t> </a:t>
            </a:r>
            <a:r>
              <a:rPr lang="en-US" dirty="0" err="1"/>
              <a:t>şekilde</a:t>
            </a:r>
            <a:r>
              <a:rPr lang="en-US" dirty="0"/>
              <a:t> </a:t>
            </a:r>
            <a:r>
              <a:rPr lang="en-US" dirty="0" err="1"/>
              <a:t>tedavi</a:t>
            </a:r>
            <a:r>
              <a:rPr lang="en-US" dirty="0"/>
              <a:t> </a:t>
            </a:r>
            <a:r>
              <a:rPr lang="en-US" dirty="0" err="1"/>
              <a:t>edilebilmekte</a:t>
            </a:r>
            <a:r>
              <a:rPr lang="en-US" dirty="0"/>
              <a:t>, her </a:t>
            </a:r>
            <a:r>
              <a:rPr lang="en-US" dirty="0" err="1"/>
              <a:t>ikisinin</a:t>
            </a:r>
            <a:r>
              <a:rPr lang="en-US" dirty="0"/>
              <a:t> de </a:t>
            </a:r>
            <a:r>
              <a:rPr lang="en-US" dirty="0" err="1"/>
              <a:t>tedavi</a:t>
            </a:r>
            <a:r>
              <a:rPr lang="en-US" dirty="0"/>
              <a:t> </a:t>
            </a:r>
            <a:r>
              <a:rPr lang="en-US" dirty="0" err="1"/>
              <a:t>oranları</a:t>
            </a:r>
            <a:r>
              <a:rPr lang="en-US" dirty="0"/>
              <a:t> %85-90 </a:t>
            </a:r>
            <a:r>
              <a:rPr lang="en-US" dirty="0" err="1"/>
              <a:t>civarlarında</a:t>
            </a:r>
            <a:r>
              <a:rPr lang="en-US" dirty="0"/>
              <a:t> </a:t>
            </a:r>
            <a:r>
              <a:rPr lang="en-US" dirty="0" err="1"/>
              <a:t>olmakta</a:t>
            </a:r>
            <a:r>
              <a:rPr lang="en-US" dirty="0"/>
              <a:t>. Bu </a:t>
            </a:r>
            <a:r>
              <a:rPr lang="en-US" dirty="0" err="1"/>
              <a:t>hastaları</a:t>
            </a:r>
            <a:r>
              <a:rPr lang="en-US" dirty="0"/>
              <a:t> </a:t>
            </a:r>
            <a:r>
              <a:rPr lang="en-US" dirty="0" err="1"/>
              <a:t>radikal</a:t>
            </a:r>
            <a:r>
              <a:rPr lang="en-US" dirty="0"/>
              <a:t> </a:t>
            </a:r>
            <a:r>
              <a:rPr lang="en-US" dirty="0" err="1"/>
              <a:t>histerektomi</a:t>
            </a:r>
            <a:r>
              <a:rPr lang="en-US" dirty="0"/>
              <a:t> + </a:t>
            </a:r>
            <a:r>
              <a:rPr lang="en-US" dirty="0" err="1"/>
              <a:t>adjuvan</a:t>
            </a:r>
            <a:r>
              <a:rPr lang="en-US" dirty="0"/>
              <a:t>  </a:t>
            </a:r>
            <a:r>
              <a:rPr lang="en-US" dirty="0" err="1"/>
              <a:t>RT’nin</a:t>
            </a:r>
            <a:r>
              <a:rPr lang="en-US" dirty="0"/>
              <a:t> </a:t>
            </a:r>
            <a:r>
              <a:rPr lang="en-US" dirty="0" err="1"/>
              <a:t>kombine</a:t>
            </a:r>
            <a:r>
              <a:rPr lang="en-US" dirty="0"/>
              <a:t> </a:t>
            </a:r>
            <a:r>
              <a:rPr lang="en-US" dirty="0" err="1"/>
              <a:t>risklerine</a:t>
            </a:r>
            <a:r>
              <a:rPr lang="en-US" dirty="0"/>
              <a:t> </a:t>
            </a:r>
            <a:r>
              <a:rPr lang="en-US" dirty="0" err="1"/>
              <a:t>maruz</a:t>
            </a:r>
            <a:r>
              <a:rPr lang="en-US" dirty="0"/>
              <a:t> </a:t>
            </a:r>
            <a:r>
              <a:rPr lang="en-US" dirty="0" err="1"/>
              <a:t>bırakmaktan</a:t>
            </a:r>
            <a:r>
              <a:rPr lang="en-US" dirty="0"/>
              <a:t> </a:t>
            </a:r>
            <a:r>
              <a:rPr lang="en-US" dirty="0" err="1"/>
              <a:t>kaçınmak</a:t>
            </a:r>
            <a:r>
              <a:rPr lang="en-US" dirty="0"/>
              <a:t> </a:t>
            </a:r>
            <a:r>
              <a:rPr lang="en-US" dirty="0" err="1"/>
              <a:t>için</a:t>
            </a:r>
            <a:r>
              <a:rPr lang="en-US" dirty="0"/>
              <a:t> </a:t>
            </a:r>
            <a:r>
              <a:rPr lang="en-US" dirty="0" err="1"/>
              <a:t>eş</a:t>
            </a:r>
            <a:r>
              <a:rPr lang="en-US" dirty="0"/>
              <a:t> </a:t>
            </a:r>
            <a:r>
              <a:rPr lang="en-US" dirty="0" err="1"/>
              <a:t>zamanlı</a:t>
            </a:r>
            <a:r>
              <a:rPr lang="en-US" dirty="0"/>
              <a:t> </a:t>
            </a:r>
            <a:r>
              <a:rPr lang="en-US" dirty="0" err="1"/>
              <a:t>kemoradyoterapi</a:t>
            </a:r>
            <a:r>
              <a:rPr lang="en-US" dirty="0"/>
              <a:t> </a:t>
            </a:r>
            <a:r>
              <a:rPr lang="en-US" dirty="0" err="1"/>
              <a:t>genellikle</a:t>
            </a:r>
            <a:r>
              <a:rPr lang="en-US" dirty="0"/>
              <a:t> primer </a:t>
            </a:r>
            <a:r>
              <a:rPr lang="en-US" dirty="0" err="1"/>
              <a:t>olarak</a:t>
            </a:r>
            <a:r>
              <a:rPr lang="en-US" dirty="0"/>
              <a:t> </a:t>
            </a:r>
            <a:r>
              <a:rPr lang="en-US" dirty="0" err="1"/>
              <a:t>tercih</a:t>
            </a:r>
            <a:r>
              <a:rPr lang="en-US" dirty="0"/>
              <a:t> </a:t>
            </a:r>
            <a:r>
              <a:rPr lang="en-US" dirty="0" err="1"/>
              <a:t>edilmekte</a:t>
            </a:r>
            <a:r>
              <a:rPr lang="en-US" dirty="0"/>
              <a:t>.</a:t>
            </a:r>
          </a:p>
          <a:p>
            <a:pPr marL="1600200" lvl="1">
              <a:lnSpc>
                <a:spcPct val="90000"/>
              </a:lnSpc>
              <a:buClr>
                <a:srgbClr val="EB3D9F"/>
              </a:buClr>
            </a:pPr>
            <a:r>
              <a:rPr lang="en-US" dirty="0" err="1"/>
              <a:t>Pelvik</a:t>
            </a:r>
            <a:r>
              <a:rPr lang="en-US" dirty="0"/>
              <a:t> </a:t>
            </a:r>
            <a:r>
              <a:rPr lang="en-US" dirty="0" err="1"/>
              <a:t>lenf</a:t>
            </a:r>
            <a:r>
              <a:rPr lang="en-US" dirty="0"/>
              <a:t> </a:t>
            </a:r>
            <a:r>
              <a:rPr lang="en-US" dirty="0" err="1"/>
              <a:t>nodu</a:t>
            </a:r>
            <a:r>
              <a:rPr lang="en-US" dirty="0"/>
              <a:t> </a:t>
            </a:r>
            <a:r>
              <a:rPr lang="en-US" dirty="0" err="1"/>
              <a:t>metastazı</a:t>
            </a:r>
            <a:r>
              <a:rPr lang="en-US" dirty="0"/>
              <a:t> </a:t>
            </a:r>
            <a:r>
              <a:rPr lang="en-US" dirty="0" err="1"/>
              <a:t>ve</a:t>
            </a:r>
            <a:r>
              <a:rPr lang="en-US" dirty="0"/>
              <a:t> </a:t>
            </a:r>
            <a:r>
              <a:rPr lang="en-US" dirty="0" err="1"/>
              <a:t>pelvik</a:t>
            </a:r>
            <a:r>
              <a:rPr lang="en-US" dirty="0"/>
              <a:t> </a:t>
            </a:r>
            <a:r>
              <a:rPr lang="en-US" dirty="0" err="1"/>
              <a:t>nüks</a:t>
            </a:r>
            <a:r>
              <a:rPr lang="en-US" dirty="0"/>
              <a:t> </a:t>
            </a:r>
            <a:r>
              <a:rPr lang="en-US" dirty="0" err="1"/>
              <a:t>riskinde</a:t>
            </a:r>
            <a:r>
              <a:rPr lang="en-US" dirty="0"/>
              <a:t> </a:t>
            </a:r>
            <a:r>
              <a:rPr lang="en-US" dirty="0" err="1"/>
              <a:t>artış</a:t>
            </a:r>
            <a:r>
              <a:rPr lang="en-US" dirty="0"/>
              <a:t> </a:t>
            </a:r>
            <a:r>
              <a:rPr lang="en-US" dirty="0" err="1"/>
              <a:t>ile</a:t>
            </a:r>
            <a:r>
              <a:rPr lang="en-US" dirty="0"/>
              <a:t> </a:t>
            </a:r>
            <a:r>
              <a:rPr lang="en-US" dirty="0" err="1"/>
              <a:t>ilişkilendirilen</a:t>
            </a:r>
            <a:r>
              <a:rPr lang="en-US" dirty="0"/>
              <a:t> </a:t>
            </a:r>
            <a:r>
              <a:rPr lang="en-US" dirty="0" err="1"/>
              <a:t>diğer</a:t>
            </a:r>
            <a:r>
              <a:rPr lang="en-US" dirty="0"/>
              <a:t> </a:t>
            </a:r>
            <a:r>
              <a:rPr lang="en-US" dirty="0" err="1"/>
              <a:t>bulgular</a:t>
            </a:r>
            <a:r>
              <a:rPr lang="en-US" dirty="0"/>
              <a:t> </a:t>
            </a:r>
            <a:r>
              <a:rPr lang="en-US" dirty="0">
                <a:ea typeface="+mn-lt"/>
                <a:cs typeface="+mn-lt"/>
              </a:rPr>
              <a:t>(</a:t>
            </a:r>
            <a:r>
              <a:rPr lang="en-US" dirty="0" err="1">
                <a:ea typeface="+mn-lt"/>
                <a:cs typeface="+mn-lt"/>
              </a:rPr>
              <a:t>geniş</a:t>
            </a:r>
            <a:r>
              <a:rPr lang="en-US" dirty="0">
                <a:ea typeface="+mn-lt"/>
                <a:cs typeface="+mn-lt"/>
              </a:rPr>
              <a:t> LVSI, </a:t>
            </a:r>
            <a:r>
              <a:rPr lang="en-US" dirty="0" err="1">
                <a:ea typeface="+mn-lt"/>
                <a:cs typeface="+mn-lt"/>
              </a:rPr>
              <a:t>derin</a:t>
            </a:r>
            <a:r>
              <a:rPr lang="en-US" dirty="0">
                <a:ea typeface="+mn-lt"/>
                <a:cs typeface="+mn-lt"/>
              </a:rPr>
              <a:t> stromal </a:t>
            </a:r>
            <a:r>
              <a:rPr lang="en-US" dirty="0" err="1">
                <a:ea typeface="+mn-lt"/>
                <a:cs typeface="+mn-lt"/>
              </a:rPr>
              <a:t>penetrasyon</a:t>
            </a:r>
            <a:r>
              <a:rPr lang="en-US" dirty="0">
                <a:ea typeface="+mn-lt"/>
                <a:cs typeface="+mn-lt"/>
              </a:rPr>
              <a:t>)</a:t>
            </a:r>
            <a:r>
              <a:rPr lang="en-US" dirty="0"/>
              <a:t> </a:t>
            </a:r>
            <a:r>
              <a:rPr lang="en-US" dirty="0" err="1"/>
              <a:t>cerrahiye</a:t>
            </a:r>
            <a:r>
              <a:rPr lang="en-US" dirty="0"/>
              <a:t> </a:t>
            </a:r>
            <a:r>
              <a:rPr lang="en-US" dirty="0" err="1"/>
              <a:t>kontrendikasyon</a:t>
            </a:r>
            <a:r>
              <a:rPr lang="en-US" dirty="0"/>
              <a:t> </a:t>
            </a:r>
            <a:r>
              <a:rPr lang="en-US" dirty="0" err="1"/>
              <a:t>olarak</a:t>
            </a:r>
            <a:r>
              <a:rPr lang="en-US" dirty="0"/>
              <a:t> </a:t>
            </a:r>
            <a:r>
              <a:rPr lang="en-US" dirty="0" err="1"/>
              <a:t>kabul</a:t>
            </a:r>
            <a:r>
              <a:rPr lang="en-US" dirty="0"/>
              <a:t> </a:t>
            </a:r>
            <a:r>
              <a:rPr lang="en-US" dirty="0" err="1"/>
              <a:t>edilir</a:t>
            </a:r>
            <a:r>
              <a:rPr lang="en-US" dirty="0"/>
              <a:t>.</a:t>
            </a:r>
            <a:endParaRPr lang="en-US">
              <a:ea typeface="+mn-lt"/>
              <a:cs typeface="+mn-lt"/>
            </a:endParaRPr>
          </a:p>
          <a:p>
            <a:pPr lvl="3">
              <a:lnSpc>
                <a:spcPct val="90000"/>
              </a:lnSpc>
              <a:buClr>
                <a:srgbClr val="EB3D9F"/>
              </a:buClr>
            </a:pPr>
            <a:r>
              <a:rPr lang="en-US" sz="1600" dirty="0"/>
              <a:t>Primer </a:t>
            </a:r>
            <a:r>
              <a:rPr lang="en-US" sz="1600" err="1"/>
              <a:t>tedavisi</a:t>
            </a:r>
            <a:r>
              <a:rPr lang="en-US" sz="1600" dirty="0"/>
              <a:t> RT </a:t>
            </a:r>
            <a:r>
              <a:rPr lang="en-US" sz="1600" err="1"/>
              <a:t>seçilen</a:t>
            </a:r>
            <a:r>
              <a:rPr lang="en-US" sz="1600" dirty="0"/>
              <a:t> Evre IB-IIA </a:t>
            </a:r>
            <a:r>
              <a:rPr lang="en-US" sz="1600" err="1"/>
              <a:t>hastalarda</a:t>
            </a:r>
            <a:r>
              <a:rPr lang="en-US" sz="1600" dirty="0"/>
              <a:t> </a:t>
            </a:r>
            <a:r>
              <a:rPr lang="en-US" sz="1600" err="1"/>
              <a:t>eş</a:t>
            </a:r>
            <a:r>
              <a:rPr lang="en-US" sz="1600" dirty="0"/>
              <a:t> </a:t>
            </a:r>
            <a:r>
              <a:rPr lang="en-US" sz="1600" err="1"/>
              <a:t>zamanlı</a:t>
            </a:r>
            <a:r>
              <a:rPr lang="en-US" sz="1600" dirty="0"/>
              <a:t> KT </a:t>
            </a:r>
            <a:r>
              <a:rPr lang="en-US" sz="1600" err="1"/>
              <a:t>gerekliliği</a:t>
            </a:r>
            <a:r>
              <a:rPr lang="en-US" sz="1600" dirty="0"/>
              <a:t> </a:t>
            </a:r>
            <a:r>
              <a:rPr lang="en-US" sz="1600" err="1"/>
              <a:t>tümör</a:t>
            </a:r>
            <a:r>
              <a:rPr lang="en-US" sz="1600" dirty="0"/>
              <a:t> </a:t>
            </a:r>
            <a:r>
              <a:rPr lang="en-US" sz="1600" err="1"/>
              <a:t>boyutuna</a:t>
            </a:r>
            <a:r>
              <a:rPr lang="en-US" sz="1600" dirty="0"/>
              <a:t> </a:t>
            </a:r>
            <a:r>
              <a:rPr lang="en-US" sz="1600" err="1"/>
              <a:t>göre</a:t>
            </a:r>
            <a:r>
              <a:rPr lang="en-US" sz="1600" dirty="0"/>
              <a:t> </a:t>
            </a:r>
            <a:r>
              <a:rPr lang="en-US" sz="1600" err="1"/>
              <a:t>esas</a:t>
            </a:r>
            <a:r>
              <a:rPr lang="en-US" sz="1600" dirty="0"/>
              <a:t> </a:t>
            </a:r>
            <a:r>
              <a:rPr lang="en-US" sz="1600" err="1"/>
              <a:t>alınmalı</a:t>
            </a:r>
            <a:endParaRPr lang="en-US" sz="1600">
              <a:ea typeface="+mn-lt"/>
              <a:cs typeface="+mn-lt"/>
            </a:endParaRPr>
          </a:p>
          <a:p>
            <a:pPr lvl="3">
              <a:lnSpc>
                <a:spcPct val="90000"/>
              </a:lnSpc>
              <a:buClr>
                <a:srgbClr val="EB3D9F"/>
              </a:buClr>
            </a:pPr>
            <a:r>
              <a:rPr lang="en-US" sz="1600" err="1"/>
              <a:t>Tümör</a:t>
            </a:r>
            <a:r>
              <a:rPr lang="en-US" sz="1600" dirty="0"/>
              <a:t> </a:t>
            </a:r>
            <a:r>
              <a:rPr lang="en-US" sz="1600" err="1"/>
              <a:t>volümü</a:t>
            </a:r>
            <a:r>
              <a:rPr lang="en-US" sz="1600" dirty="0"/>
              <a:t> </a:t>
            </a:r>
            <a:r>
              <a:rPr lang="en-US" sz="1600" err="1"/>
              <a:t>düşük</a:t>
            </a:r>
            <a:r>
              <a:rPr lang="en-US" sz="1600" dirty="0"/>
              <a:t>, </a:t>
            </a:r>
            <a:r>
              <a:rPr lang="en-US" sz="1600" err="1"/>
              <a:t>klinik</a:t>
            </a:r>
            <a:r>
              <a:rPr lang="en-US" sz="1600" dirty="0"/>
              <a:t> </a:t>
            </a:r>
            <a:r>
              <a:rPr lang="en-US" sz="1600" err="1"/>
              <a:t>olarak</a:t>
            </a:r>
            <a:r>
              <a:rPr lang="en-US" sz="1600" dirty="0"/>
              <a:t> </a:t>
            </a:r>
            <a:r>
              <a:rPr lang="en-US" sz="1600" err="1"/>
              <a:t>pelvik</a:t>
            </a:r>
            <a:r>
              <a:rPr lang="en-US" sz="1600" dirty="0"/>
              <a:t> nodal </a:t>
            </a:r>
            <a:r>
              <a:rPr lang="en-US" sz="1600" err="1"/>
              <a:t>hastalık</a:t>
            </a:r>
            <a:r>
              <a:rPr lang="en-US" sz="1600" dirty="0"/>
              <a:t> </a:t>
            </a:r>
            <a:r>
              <a:rPr lang="en-US" sz="1600" err="1"/>
              <a:t>kanıtı</a:t>
            </a:r>
            <a:r>
              <a:rPr lang="en-US" sz="1600" dirty="0"/>
              <a:t> </a:t>
            </a:r>
            <a:r>
              <a:rPr lang="en-US" sz="1600" err="1"/>
              <a:t>olmayan</a:t>
            </a:r>
            <a:r>
              <a:rPr lang="en-US" sz="1600" dirty="0"/>
              <a:t> Evre IB1 </a:t>
            </a:r>
            <a:r>
              <a:rPr lang="en-US" sz="1600" err="1"/>
              <a:t>hastalarda</a:t>
            </a:r>
            <a:r>
              <a:rPr lang="en-US" sz="1600" dirty="0"/>
              <a:t> </a:t>
            </a:r>
            <a:r>
              <a:rPr lang="en-US" sz="1600" err="1"/>
              <a:t>sadece</a:t>
            </a:r>
            <a:r>
              <a:rPr lang="en-US" sz="1600" dirty="0"/>
              <a:t> RT </a:t>
            </a:r>
            <a:r>
              <a:rPr lang="en-US" sz="1600" err="1"/>
              <a:t>mükemmel</a:t>
            </a:r>
            <a:r>
              <a:rPr lang="en-US" sz="1600" dirty="0"/>
              <a:t> </a:t>
            </a:r>
            <a:r>
              <a:rPr lang="en-US" sz="1600" err="1"/>
              <a:t>tümör</a:t>
            </a:r>
            <a:r>
              <a:rPr lang="en-US" sz="1600" dirty="0"/>
              <a:t> </a:t>
            </a:r>
            <a:r>
              <a:rPr lang="en-US" sz="1600" err="1"/>
              <a:t>kontrolü</a:t>
            </a:r>
            <a:r>
              <a:rPr lang="en-US" sz="1600" dirty="0"/>
              <a:t> </a:t>
            </a:r>
            <a:r>
              <a:rPr lang="en-US" sz="1600" err="1"/>
              <a:t>ve</a:t>
            </a:r>
            <a:r>
              <a:rPr lang="en-US" sz="1600" dirty="0"/>
              <a:t> </a:t>
            </a:r>
            <a:r>
              <a:rPr lang="en-US" sz="1600" err="1"/>
              <a:t>kür</a:t>
            </a:r>
            <a:r>
              <a:rPr lang="en-US" sz="1600" dirty="0"/>
              <a:t> </a:t>
            </a:r>
            <a:r>
              <a:rPr lang="en-US" sz="1600" err="1"/>
              <a:t>oranları</a:t>
            </a:r>
            <a:r>
              <a:rPr lang="en-US" sz="1600" dirty="0"/>
              <a:t> </a:t>
            </a:r>
            <a:r>
              <a:rPr lang="en-US" sz="1600" err="1"/>
              <a:t>sağlamakta</a:t>
            </a:r>
            <a:r>
              <a:rPr lang="en-US" sz="1600" dirty="0"/>
              <a:t>. </a:t>
            </a:r>
            <a:r>
              <a:rPr lang="en-US" sz="1600" err="1"/>
              <a:t>Fakat</a:t>
            </a:r>
            <a:r>
              <a:rPr lang="en-US" sz="1600" dirty="0"/>
              <a:t> </a:t>
            </a:r>
            <a:r>
              <a:rPr lang="en-US" sz="1600" err="1"/>
              <a:t>tümör</a:t>
            </a:r>
            <a:r>
              <a:rPr lang="en-US" sz="1600" dirty="0"/>
              <a:t> </a:t>
            </a:r>
            <a:r>
              <a:rPr lang="en-US" sz="1600" err="1"/>
              <a:t>boyutu</a:t>
            </a:r>
            <a:r>
              <a:rPr lang="en-US" sz="1600" dirty="0"/>
              <a:t> </a:t>
            </a:r>
            <a:r>
              <a:rPr lang="en-US" sz="1600" err="1"/>
              <a:t>arttıkça</a:t>
            </a:r>
            <a:r>
              <a:rPr lang="en-US" sz="1600" dirty="0"/>
              <a:t> (Evre IB2, IB3 vs.) </a:t>
            </a:r>
            <a:r>
              <a:rPr lang="en-US" sz="1600" err="1"/>
              <a:t>veya</a:t>
            </a:r>
            <a:r>
              <a:rPr lang="en-US" sz="1600" dirty="0"/>
              <a:t> </a:t>
            </a:r>
            <a:r>
              <a:rPr lang="en-US" sz="1600" err="1"/>
              <a:t>pelvik</a:t>
            </a:r>
            <a:r>
              <a:rPr lang="en-US" sz="1600" dirty="0"/>
              <a:t> nodal </a:t>
            </a:r>
            <a:r>
              <a:rPr lang="en-US" sz="1600" err="1"/>
              <a:t>metastaz</a:t>
            </a:r>
            <a:r>
              <a:rPr lang="en-US" sz="1600" dirty="0"/>
              <a:t> </a:t>
            </a:r>
            <a:r>
              <a:rPr lang="en-US" sz="1600" err="1"/>
              <a:t>varlığında</a:t>
            </a:r>
            <a:r>
              <a:rPr lang="en-US" sz="1600" dirty="0"/>
              <a:t> </a:t>
            </a:r>
            <a:r>
              <a:rPr lang="en-US" sz="1600" err="1"/>
              <a:t>eş</a:t>
            </a:r>
            <a:r>
              <a:rPr lang="en-US" sz="1600" dirty="0"/>
              <a:t> </a:t>
            </a:r>
            <a:r>
              <a:rPr lang="en-US" sz="1600" err="1"/>
              <a:t>zamanlı</a:t>
            </a:r>
            <a:r>
              <a:rPr lang="en-US" sz="1600" dirty="0"/>
              <a:t> </a:t>
            </a:r>
            <a:r>
              <a:rPr lang="en-US" sz="1600" err="1"/>
              <a:t>KT’nin</a:t>
            </a:r>
            <a:r>
              <a:rPr lang="en-US" sz="1600" dirty="0"/>
              <a:t> </a:t>
            </a:r>
            <a:r>
              <a:rPr lang="en-US" sz="1600" err="1"/>
              <a:t>yararı</a:t>
            </a:r>
            <a:r>
              <a:rPr lang="en-US" sz="1600" dirty="0"/>
              <a:t> </a:t>
            </a:r>
            <a:r>
              <a:rPr lang="en-US" sz="1600" err="1"/>
              <a:t>gösterilmiştir</a:t>
            </a:r>
            <a:r>
              <a:rPr lang="en-US" sz="1600" dirty="0"/>
              <a:t>.</a:t>
            </a:r>
            <a:endParaRPr lang="en-US" sz="16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924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EFEA7-FD65-F6A7-A552-683FB24159AF}"/>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EEA382D-DF18-26B3-8C35-6F498487D2D6}"/>
              </a:ext>
            </a:extLst>
          </p:cNvPr>
          <p:cNvSpPr>
            <a:spLocks noGrp="1"/>
          </p:cNvSpPr>
          <p:nvPr>
            <p:ph idx="1"/>
          </p:nvPr>
        </p:nvSpPr>
        <p:spPr>
          <a:xfrm>
            <a:off x="1333502" y="2160589"/>
            <a:ext cx="8596668" cy="3880773"/>
          </a:xfrm>
        </p:spPr>
        <p:txBody>
          <a:bodyPr vert="horz" lIns="91440" tIns="45720" rIns="91440" bIns="45720" rtlCol="0" anchor="t">
            <a:normAutofit/>
          </a:bodyPr>
          <a:lstStyle/>
          <a:p>
            <a:pPr>
              <a:lnSpc>
                <a:spcPct val="90000"/>
              </a:lnSpc>
            </a:pPr>
            <a:r>
              <a:rPr lang="tr" u="sng" dirty="0">
                <a:ea typeface="+mn-lt"/>
                <a:cs typeface="+mn-lt"/>
              </a:rPr>
              <a:t>Adjuvan postoperatif ışınlama :</a:t>
            </a:r>
            <a:r>
              <a:rPr lang="tr" b="1" u="sng" dirty="0">
                <a:ea typeface="+mn-lt"/>
                <a:cs typeface="+mn-lt"/>
              </a:rPr>
              <a:t> </a:t>
            </a:r>
            <a:endParaRPr lang="en-US" u="sng">
              <a:ea typeface="+mn-lt"/>
              <a:cs typeface="+mn-lt"/>
            </a:endParaRPr>
          </a:p>
          <a:p>
            <a:pPr lvl="1">
              <a:lnSpc>
                <a:spcPct val="90000"/>
              </a:lnSpc>
              <a:buClr>
                <a:srgbClr val="EB3D9F"/>
              </a:buClr>
            </a:pPr>
            <a:r>
              <a:rPr lang="tr" dirty="0">
                <a:ea typeface="+mn-lt"/>
                <a:cs typeface="+mn-lt"/>
              </a:rPr>
              <a:t>Radikal histerektomi sonrası pelvik hastalık nüks riski</a:t>
            </a:r>
            <a:endParaRPr lang="tr" b="1" u="sng" dirty="0"/>
          </a:p>
          <a:p>
            <a:pPr lvl="2">
              <a:lnSpc>
                <a:spcPct val="90000"/>
              </a:lnSpc>
              <a:buClr>
                <a:srgbClr val="EB3D9F"/>
              </a:buClr>
            </a:pPr>
            <a:r>
              <a:rPr lang="tr" dirty="0">
                <a:ea typeface="+mn-lt"/>
                <a:cs typeface="+mn-lt"/>
              </a:rPr>
              <a:t>Pozitif lenf nodları</a:t>
            </a:r>
            <a:endParaRPr lang="tr">
              <a:ea typeface="+mn-lt"/>
              <a:cs typeface="+mn-lt"/>
            </a:endParaRPr>
          </a:p>
          <a:p>
            <a:pPr lvl="2">
              <a:lnSpc>
                <a:spcPct val="90000"/>
              </a:lnSpc>
              <a:buClr>
                <a:srgbClr val="EB3D9F"/>
              </a:buClr>
            </a:pPr>
            <a:r>
              <a:rPr lang="tr" dirty="0" err="1">
                <a:ea typeface="+mn-lt"/>
                <a:cs typeface="+mn-lt"/>
              </a:rPr>
              <a:t>Parametrial</a:t>
            </a:r>
            <a:r>
              <a:rPr lang="tr" dirty="0">
                <a:ea typeface="+mn-lt"/>
                <a:cs typeface="+mn-lt"/>
              </a:rPr>
              <a:t> tutulum</a:t>
            </a:r>
            <a:endParaRPr lang="tr">
              <a:ea typeface="+mn-lt"/>
              <a:cs typeface="+mn-lt"/>
            </a:endParaRPr>
          </a:p>
          <a:p>
            <a:pPr lvl="2">
              <a:lnSpc>
                <a:spcPct val="90000"/>
              </a:lnSpc>
              <a:buClr>
                <a:srgbClr val="EB3D9F"/>
              </a:buClr>
            </a:pPr>
            <a:r>
              <a:rPr lang="tr" dirty="0">
                <a:ea typeface="+mn-lt"/>
                <a:cs typeface="+mn-lt"/>
              </a:rPr>
              <a:t>Pozitif cerrahi sınır</a:t>
            </a:r>
            <a:endParaRPr lang="tr">
              <a:ea typeface="+mn-lt"/>
              <a:cs typeface="+mn-lt"/>
            </a:endParaRPr>
          </a:p>
          <a:p>
            <a:pPr lvl="1">
              <a:lnSpc>
                <a:spcPct val="90000"/>
              </a:lnSpc>
              <a:buClr>
                <a:srgbClr val="EB3D9F"/>
              </a:buClr>
            </a:pPr>
            <a:r>
              <a:rPr lang="tr" dirty="0">
                <a:ea typeface="+mn-lt"/>
                <a:cs typeface="+mn-lt"/>
              </a:rPr>
              <a:t>Klinik erken evre hastalık için radikal histerektomiyi takiben </a:t>
            </a:r>
            <a:r>
              <a:rPr lang="tr" dirty="0" err="1">
                <a:ea typeface="+mn-lt"/>
                <a:cs typeface="+mn-lt"/>
              </a:rPr>
              <a:t>ekstraservikal</a:t>
            </a:r>
            <a:r>
              <a:rPr lang="tr" dirty="0">
                <a:ea typeface="+mn-lt"/>
                <a:cs typeface="+mn-lt"/>
              </a:rPr>
              <a:t> hastalığın patoloji ile gösterilmesiyle kombine </a:t>
            </a:r>
            <a:r>
              <a:rPr lang="tr" dirty="0" err="1">
                <a:ea typeface="+mn-lt"/>
                <a:cs typeface="+mn-lt"/>
              </a:rPr>
              <a:t>kemoradyoterapi</a:t>
            </a:r>
            <a:r>
              <a:rPr lang="tr" dirty="0">
                <a:ea typeface="+mn-lt"/>
                <a:cs typeface="+mn-lt"/>
              </a:rPr>
              <a:t>. </a:t>
            </a:r>
            <a:endParaRPr lang="tr">
              <a:ea typeface="+mn-lt"/>
              <a:cs typeface="+mn-lt"/>
            </a:endParaRPr>
          </a:p>
          <a:p>
            <a:pPr lvl="1">
              <a:lnSpc>
                <a:spcPct val="90000"/>
              </a:lnSpc>
              <a:buClr>
                <a:srgbClr val="EB3D9F"/>
              </a:buClr>
            </a:pPr>
            <a:r>
              <a:rPr lang="tr" dirty="0">
                <a:ea typeface="+mn-lt"/>
                <a:cs typeface="+mn-lt"/>
              </a:rPr>
              <a:t>Herhangi bir </a:t>
            </a:r>
            <a:r>
              <a:rPr lang="tr" dirty="0" err="1">
                <a:ea typeface="+mn-lt"/>
                <a:cs typeface="+mn-lt"/>
              </a:rPr>
              <a:t>gross</a:t>
            </a:r>
            <a:r>
              <a:rPr lang="tr" dirty="0">
                <a:ea typeface="+mn-lt"/>
                <a:cs typeface="+mn-lt"/>
              </a:rPr>
              <a:t> tümör kalıntısının yokluğunda, adjuvan tedavi olarak tipik olarak tüm pelvise 50 </a:t>
            </a:r>
            <a:r>
              <a:rPr lang="tr" dirty="0" err="1">
                <a:ea typeface="+mn-lt"/>
                <a:cs typeface="+mn-lt"/>
              </a:rPr>
              <a:t>Gy'lik</a:t>
            </a:r>
            <a:r>
              <a:rPr lang="tr" dirty="0">
                <a:ea typeface="+mn-lt"/>
                <a:cs typeface="+mn-lt"/>
              </a:rPr>
              <a:t> bir doz reçete edilir.</a:t>
            </a:r>
            <a:endParaRPr lang="tr"/>
          </a:p>
          <a:p>
            <a:pPr lvl="1">
              <a:lnSpc>
                <a:spcPct val="90000"/>
              </a:lnSpc>
              <a:buClr>
                <a:srgbClr val="EB3D9F"/>
              </a:buClr>
            </a:pPr>
            <a:r>
              <a:rPr lang="tr" dirty="0">
                <a:ea typeface="+mn-lt"/>
                <a:cs typeface="+mn-lt"/>
              </a:rPr>
              <a:t>Bazı klinisyenler vajinal brakiterapi desteği de ekleseler de, bunun ek terapötik yararı belirsizdir</a:t>
            </a:r>
            <a:endParaRPr lang="tr"/>
          </a:p>
          <a:p>
            <a:pPr lvl="1">
              <a:lnSpc>
                <a:spcPct val="90000"/>
              </a:lnSpc>
              <a:buClr>
                <a:srgbClr val="EB3D9F"/>
              </a:buClr>
            </a:pPr>
            <a:endParaRPr lang="tr"/>
          </a:p>
          <a:p>
            <a:pPr>
              <a:lnSpc>
                <a:spcPct val="90000"/>
              </a:lnSpc>
              <a:buClr>
                <a:srgbClr val="EB3D9F"/>
              </a:buClr>
            </a:pPr>
            <a:endParaRPr lang="tr" b="1" u="sng"/>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8356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946B4-1774-54A2-7180-55755E0B92E2}"/>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7CC6E3FE-867A-6FD5-F13E-C8110AB29B26}"/>
              </a:ext>
            </a:extLst>
          </p:cNvPr>
          <p:cNvGraphicFramePr>
            <a:graphicFrameLocks noGrp="1"/>
          </p:cNvGraphicFramePr>
          <p:nvPr>
            <p:ph idx="1"/>
          </p:nvPr>
        </p:nvGraphicFramePr>
        <p:xfrm>
          <a:off x="1333502"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2356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15F1B-E992-4E29-9266-134E2AFA40B6}"/>
              </a:ext>
            </a:extLst>
          </p:cNvPr>
          <p:cNvSpPr>
            <a:spLocks noGrp="1"/>
          </p:cNvSpPr>
          <p:nvPr>
            <p:ph type="title"/>
          </p:nvPr>
        </p:nvSpPr>
        <p:spPr>
          <a:xfrm>
            <a:off x="1333502" y="609600"/>
            <a:ext cx="8596668" cy="1320800"/>
          </a:xfrm>
        </p:spPr>
        <p:txBody>
          <a:bodyPr>
            <a:normAutofit/>
          </a:bodyPr>
          <a:lstStyle/>
          <a:p>
            <a:r>
              <a:rPr lang="en-US" dirty="0"/>
              <a:t>KORUNMA VE ERKEN TANI</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3FBB6A7-64FC-4466-80CA-2EC4FE94579E}"/>
              </a:ext>
            </a:extLst>
          </p:cNvPr>
          <p:cNvSpPr>
            <a:spLocks noGrp="1"/>
          </p:cNvSpPr>
          <p:nvPr>
            <p:ph idx="1"/>
          </p:nvPr>
        </p:nvSpPr>
        <p:spPr>
          <a:xfrm>
            <a:off x="1333502" y="2160589"/>
            <a:ext cx="3894040" cy="3880773"/>
          </a:xfrm>
        </p:spPr>
        <p:txBody>
          <a:bodyPr vert="horz" lIns="91440" tIns="45720" rIns="91440" bIns="45720" rtlCol="0" anchor="t">
            <a:normAutofit/>
          </a:bodyPr>
          <a:lstStyle/>
          <a:p>
            <a:endParaRPr lang="tr" dirty="0">
              <a:ea typeface="+mn-lt"/>
              <a:cs typeface="+mn-lt"/>
            </a:endParaRPr>
          </a:p>
          <a:p>
            <a:pPr>
              <a:buClr>
                <a:srgbClr val="EB3D9F"/>
              </a:buClr>
            </a:pPr>
            <a:r>
              <a:rPr lang="tr" dirty="0" err="1">
                <a:ea typeface="+mn-lt"/>
                <a:cs typeface="+mn-lt"/>
              </a:rPr>
              <a:t>Skuamöz</a:t>
            </a:r>
            <a:r>
              <a:rPr lang="tr" dirty="0">
                <a:ea typeface="+mn-lt"/>
                <a:cs typeface="+mn-lt"/>
              </a:rPr>
              <a:t> hücreli karsinomlar, serviksin </a:t>
            </a:r>
            <a:r>
              <a:rPr lang="tr" dirty="0" err="1">
                <a:ea typeface="+mn-lt"/>
                <a:cs typeface="+mn-lt"/>
              </a:rPr>
              <a:t>skuamokolumnar</a:t>
            </a:r>
            <a:r>
              <a:rPr lang="tr" dirty="0">
                <a:ea typeface="+mn-lt"/>
                <a:cs typeface="+mn-lt"/>
              </a:rPr>
              <a:t> bileşkesinden (dönüşüm bölgesi) kaynaklanır.</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a:extLst>
              <a:ext uri="{FF2B5EF4-FFF2-40B4-BE49-F238E27FC236}">
                <a16:creationId xmlns:a16="http://schemas.microsoft.com/office/drawing/2014/main" id="{7F56461B-573A-E46E-7F7C-E7E5932EA3A2}"/>
              </a:ext>
            </a:extLst>
          </p:cNvPr>
          <p:cNvPicPr>
            <a:picLocks noChangeAspect="1"/>
          </p:cNvPicPr>
          <p:nvPr/>
        </p:nvPicPr>
        <p:blipFill>
          <a:blip r:embed="rId2"/>
          <a:stretch>
            <a:fillRect/>
          </a:stretch>
        </p:blipFill>
        <p:spPr>
          <a:xfrm>
            <a:off x="5225143" y="1582128"/>
            <a:ext cx="6760028" cy="3693743"/>
          </a:xfrm>
          <a:prstGeom prst="rect">
            <a:avLst/>
          </a:prstGeom>
        </p:spPr>
      </p:pic>
    </p:spTree>
    <p:extLst>
      <p:ext uri="{BB962C8B-B14F-4D97-AF65-F5344CB8AC3E}">
        <p14:creationId xmlns:p14="http://schemas.microsoft.com/office/powerpoint/2010/main" val="536075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29E6C-B63E-F94E-9193-2C27EE27B4A6}"/>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EDA5C5F-E208-41EF-17B9-009FD59CF40D}"/>
              </a:ext>
            </a:extLst>
          </p:cNvPr>
          <p:cNvSpPr>
            <a:spLocks noGrp="1"/>
          </p:cNvSpPr>
          <p:nvPr>
            <p:ph idx="1"/>
          </p:nvPr>
        </p:nvSpPr>
        <p:spPr>
          <a:xfrm>
            <a:off x="1333502" y="2160589"/>
            <a:ext cx="8596668" cy="3880773"/>
          </a:xfrm>
        </p:spPr>
        <p:txBody>
          <a:bodyPr vert="horz" lIns="91440" tIns="45720" rIns="91440" bIns="45720" rtlCol="0" anchor="t">
            <a:normAutofit/>
          </a:bodyPr>
          <a:lstStyle/>
          <a:p>
            <a:pPr>
              <a:lnSpc>
                <a:spcPct val="90000"/>
              </a:lnSpc>
            </a:pPr>
            <a:r>
              <a:rPr lang="tr" dirty="0">
                <a:ea typeface="+mn-lt"/>
                <a:cs typeface="+mn-lt"/>
              </a:rPr>
              <a:t>Radikal histerektomi sonrası pelvik RT gerektirecek risk faktörlerini ortaya çıkarırsa, RT tercih edilen birincil tedavi olarak düşünülmelidir. </a:t>
            </a:r>
            <a:endParaRPr lang="en-US"/>
          </a:p>
          <a:p>
            <a:pPr>
              <a:lnSpc>
                <a:spcPct val="90000"/>
              </a:lnSpc>
              <a:buClr>
                <a:srgbClr val="EB3D9F"/>
              </a:buClr>
            </a:pPr>
            <a:r>
              <a:rPr lang="tr" dirty="0">
                <a:ea typeface="+mn-lt"/>
                <a:cs typeface="+mn-lt"/>
              </a:rPr>
              <a:t>Servikal lezyon ne kadar büyükse, radikal histerektomi sonrası postoperatif RT endikasyonlarının o kadar olası olduğu açıktır. </a:t>
            </a:r>
            <a:endParaRPr lang="tr">
              <a:ea typeface="+mn-lt"/>
              <a:cs typeface="+mn-lt"/>
            </a:endParaRPr>
          </a:p>
          <a:p>
            <a:pPr lvl="1">
              <a:lnSpc>
                <a:spcPct val="90000"/>
              </a:lnSpc>
              <a:buClr>
                <a:srgbClr val="EB3D9F"/>
              </a:buClr>
            </a:pPr>
            <a:r>
              <a:rPr lang="tr" dirty="0" err="1">
                <a:ea typeface="+mn-lt"/>
                <a:cs typeface="+mn-lt"/>
              </a:rPr>
              <a:t>Tc</a:t>
            </a:r>
            <a:r>
              <a:rPr lang="tr" dirty="0">
                <a:ea typeface="+mn-lt"/>
                <a:cs typeface="+mn-lt"/>
              </a:rPr>
              <a:t> &gt; 4cm olan hastalarda (evre IB2) primer cerrahiden kaçınılır, çünkü %50-80'ine postoperatif RT gerekecektir.</a:t>
            </a:r>
            <a:endParaRPr lang="tr" dirty="0"/>
          </a:p>
          <a:p>
            <a:pPr>
              <a:lnSpc>
                <a:spcPct val="90000"/>
              </a:lnSpc>
              <a:buClr>
                <a:srgbClr val="EB3D9F"/>
              </a:buClr>
            </a:pPr>
            <a:r>
              <a:rPr lang="tr" dirty="0" err="1">
                <a:ea typeface="+mn-lt"/>
                <a:cs typeface="+mn-lt"/>
              </a:rPr>
              <a:t>Benign</a:t>
            </a:r>
            <a:r>
              <a:rPr lang="tr" dirty="0">
                <a:ea typeface="+mn-lt"/>
                <a:cs typeface="+mn-lt"/>
              </a:rPr>
              <a:t> hastalık için yapılan histerektomide invaziv kanser keşfedilebilir. </a:t>
            </a:r>
          </a:p>
          <a:p>
            <a:pPr lvl="1">
              <a:lnSpc>
                <a:spcPct val="90000"/>
              </a:lnSpc>
              <a:buClr>
                <a:srgbClr val="EB3D9F"/>
              </a:buClr>
            </a:pPr>
            <a:r>
              <a:rPr lang="tr" dirty="0" err="1">
                <a:ea typeface="+mn-lt"/>
                <a:cs typeface="+mn-lt"/>
              </a:rPr>
              <a:t>Invazyon</a:t>
            </a:r>
            <a:r>
              <a:rPr lang="tr" dirty="0">
                <a:ea typeface="+mn-lt"/>
                <a:cs typeface="+mn-lt"/>
              </a:rPr>
              <a:t> &gt; 3mm veya LVI + ise pelvik lenf nodu tutulumu riski doğacağından postoperatif pelvik RT veya risk faktörleri için </a:t>
            </a:r>
            <a:r>
              <a:rPr lang="tr" dirty="0" err="1">
                <a:ea typeface="+mn-lt"/>
                <a:cs typeface="+mn-lt"/>
              </a:rPr>
              <a:t>kemoradyoterapi</a:t>
            </a:r>
            <a:r>
              <a:rPr lang="tr" dirty="0">
                <a:ea typeface="+mn-lt"/>
                <a:cs typeface="+mn-lt"/>
              </a:rPr>
              <a:t> </a:t>
            </a:r>
            <a:r>
              <a:rPr lang="tr" dirty="0" err="1">
                <a:ea typeface="+mn-lt"/>
                <a:cs typeface="+mn-lt"/>
              </a:rPr>
              <a:t>endikedir</a:t>
            </a:r>
            <a:r>
              <a:rPr lang="tr" dirty="0">
                <a:ea typeface="+mn-lt"/>
                <a:cs typeface="+mn-lt"/>
              </a:rPr>
              <a:t>.</a:t>
            </a:r>
            <a:endParaRPr lang="t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2507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16">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 name="Straight Connector 17">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3" name="Rectangle 2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2" name="Rectangle 4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able&#10;&#10;Description automatically generated">
            <a:extLst>
              <a:ext uri="{FF2B5EF4-FFF2-40B4-BE49-F238E27FC236}">
                <a16:creationId xmlns:a16="http://schemas.microsoft.com/office/drawing/2014/main" id="{312EA220-51E4-7197-DC56-E901CC2D4DA5}"/>
              </a:ext>
            </a:extLst>
          </p:cNvPr>
          <p:cNvPicPr>
            <a:picLocks noGrp="1" noChangeAspect="1"/>
          </p:cNvPicPr>
          <p:nvPr>
            <p:ph idx="1"/>
          </p:nvPr>
        </p:nvPicPr>
        <p:blipFill>
          <a:blip r:embed="rId2"/>
          <a:stretch>
            <a:fillRect/>
          </a:stretch>
        </p:blipFill>
        <p:spPr>
          <a:xfrm>
            <a:off x="1126309" y="1675040"/>
            <a:ext cx="9941259" cy="3504293"/>
          </a:xfrm>
          <a:prstGeom prst="rect">
            <a:avLst/>
          </a:prstGeom>
        </p:spPr>
      </p:pic>
    </p:spTree>
    <p:extLst>
      <p:ext uri="{BB962C8B-B14F-4D97-AF65-F5344CB8AC3E}">
        <p14:creationId xmlns:p14="http://schemas.microsoft.com/office/powerpoint/2010/main" val="383200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545B3-7937-42BB-616F-EA157B2CB83D}"/>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DDDCCD1-9D86-86B0-0726-0746C60D1C82}"/>
              </a:ext>
            </a:extLst>
          </p:cNvPr>
          <p:cNvSpPr>
            <a:spLocks noGrp="1"/>
          </p:cNvSpPr>
          <p:nvPr>
            <p:ph idx="1"/>
          </p:nvPr>
        </p:nvSpPr>
        <p:spPr>
          <a:xfrm>
            <a:off x="1333502" y="2160589"/>
            <a:ext cx="8596668" cy="3880773"/>
          </a:xfrm>
        </p:spPr>
        <p:txBody>
          <a:bodyPr vert="horz" lIns="91440" tIns="45720" rIns="91440" bIns="45720" rtlCol="0" anchor="t">
            <a:normAutofit/>
          </a:bodyPr>
          <a:lstStyle/>
          <a:p>
            <a:r>
              <a:rPr lang="tr" dirty="0">
                <a:ea typeface="+mn-lt"/>
                <a:cs typeface="+mn-lt"/>
              </a:rPr>
              <a:t>Pozitif vajinal mukozal sınırları olan hastalarda brakiterapi desteği düşünülmeli</a:t>
            </a:r>
            <a:endParaRPr lang="en-US" dirty="0">
              <a:ea typeface="+mn-lt"/>
              <a:cs typeface="+mn-lt"/>
            </a:endParaRPr>
          </a:p>
          <a:p>
            <a:pPr>
              <a:buClr>
                <a:srgbClr val="EB3D9F"/>
              </a:buClr>
            </a:pPr>
            <a:r>
              <a:rPr lang="tr" dirty="0">
                <a:ea typeface="+mn-lt"/>
                <a:cs typeface="+mn-lt"/>
              </a:rPr>
              <a:t>Radyal veya </a:t>
            </a:r>
            <a:r>
              <a:rPr lang="tr" dirty="0" err="1">
                <a:ea typeface="+mn-lt"/>
                <a:cs typeface="+mn-lt"/>
              </a:rPr>
              <a:t>parametrial</a:t>
            </a:r>
            <a:r>
              <a:rPr lang="tr" dirty="0">
                <a:ea typeface="+mn-lt"/>
                <a:cs typeface="+mn-lt"/>
              </a:rPr>
              <a:t> pozitif sınırlara sahip hastalar için 45 ila 50 </a:t>
            </a:r>
            <a:r>
              <a:rPr lang="tr" dirty="0" err="1">
                <a:ea typeface="+mn-lt"/>
                <a:cs typeface="+mn-lt"/>
              </a:rPr>
              <a:t>Gy</a:t>
            </a:r>
            <a:r>
              <a:rPr lang="tr" dirty="0">
                <a:ea typeface="+mn-lt"/>
                <a:cs typeface="+mn-lt"/>
              </a:rPr>
              <a:t> pelvis </a:t>
            </a:r>
            <a:r>
              <a:rPr lang="tr" dirty="0" err="1">
                <a:ea typeface="+mn-lt"/>
                <a:cs typeface="+mn-lt"/>
              </a:rPr>
              <a:t>RT'sini</a:t>
            </a:r>
            <a:r>
              <a:rPr lang="tr" dirty="0">
                <a:ea typeface="+mn-lt"/>
                <a:cs typeface="+mn-lt"/>
              </a:rPr>
              <a:t> takiben EBRT </a:t>
            </a:r>
            <a:r>
              <a:rPr lang="tr" dirty="0" err="1">
                <a:ea typeface="+mn-lt"/>
                <a:cs typeface="+mn-lt"/>
              </a:rPr>
              <a:t>boostu</a:t>
            </a:r>
            <a:r>
              <a:rPr lang="tr" dirty="0">
                <a:ea typeface="+mn-lt"/>
                <a:cs typeface="+mn-lt"/>
              </a:rPr>
              <a:t> düşünülebilir. Bu </a:t>
            </a:r>
            <a:r>
              <a:rPr lang="tr" dirty="0" err="1">
                <a:ea typeface="+mn-lt"/>
                <a:cs typeface="+mn-lt"/>
              </a:rPr>
              <a:t>boost</a:t>
            </a:r>
            <a:r>
              <a:rPr lang="tr" dirty="0">
                <a:ea typeface="+mn-lt"/>
                <a:cs typeface="+mn-lt"/>
              </a:rPr>
              <a:t>, vajinal </a:t>
            </a:r>
            <a:r>
              <a:rPr lang="tr" dirty="0" err="1">
                <a:ea typeface="+mn-lt"/>
                <a:cs typeface="+mn-lt"/>
              </a:rPr>
              <a:t>kafı</a:t>
            </a:r>
            <a:r>
              <a:rPr lang="tr" dirty="0">
                <a:ea typeface="+mn-lt"/>
                <a:cs typeface="+mn-lt"/>
              </a:rPr>
              <a:t> ve </a:t>
            </a:r>
            <a:r>
              <a:rPr lang="tr" dirty="0" err="1">
                <a:ea typeface="+mn-lt"/>
                <a:cs typeface="+mn-lt"/>
              </a:rPr>
              <a:t>parametriumları</a:t>
            </a:r>
            <a:r>
              <a:rPr lang="tr" dirty="0">
                <a:ea typeface="+mn-lt"/>
                <a:cs typeface="+mn-lt"/>
              </a:rPr>
              <a:t> içermeli ve pelvik yan duvarlara uzanmalıdır.</a:t>
            </a:r>
          </a:p>
          <a:p>
            <a:pPr>
              <a:buClr>
                <a:srgbClr val="EB3D9F"/>
              </a:buClr>
            </a:pPr>
            <a:r>
              <a:rPr lang="tr" dirty="0">
                <a:ea typeface="+mn-lt"/>
                <a:cs typeface="+mn-lt"/>
              </a:rPr>
              <a:t>GOG, evre IB2 serviks kanserli hastalarda sadece </a:t>
            </a:r>
            <a:r>
              <a:rPr lang="tr" dirty="0" err="1">
                <a:ea typeface="+mn-lt"/>
                <a:cs typeface="+mn-lt"/>
              </a:rPr>
              <a:t>RT'ye</a:t>
            </a:r>
            <a:r>
              <a:rPr lang="tr" dirty="0">
                <a:ea typeface="+mn-lt"/>
                <a:cs typeface="+mn-lt"/>
              </a:rPr>
              <a:t> karşı RT ve ardından eş zamanlı kemoterapi olmaksızın </a:t>
            </a:r>
            <a:r>
              <a:rPr lang="tr" dirty="0" err="1">
                <a:ea typeface="+mn-lt"/>
                <a:cs typeface="+mn-lt"/>
              </a:rPr>
              <a:t>ekstrafasyal</a:t>
            </a:r>
            <a:r>
              <a:rPr lang="tr" dirty="0">
                <a:ea typeface="+mn-lt"/>
                <a:cs typeface="+mn-lt"/>
              </a:rPr>
              <a:t> histerektomi yapılan hastalarda bir Faz III denemesi (GOG 71) yürütmüştür. Primer </a:t>
            </a:r>
            <a:r>
              <a:rPr lang="tr" dirty="0" err="1">
                <a:ea typeface="+mn-lt"/>
                <a:cs typeface="+mn-lt"/>
              </a:rPr>
              <a:t>RT'yi</a:t>
            </a:r>
            <a:r>
              <a:rPr lang="tr" dirty="0">
                <a:ea typeface="+mn-lt"/>
                <a:cs typeface="+mn-lt"/>
              </a:rPr>
              <a:t> takiben adjuvan histerektominin lokal nüks oranını orta derecede azalttığı görünse de, </a:t>
            </a:r>
            <a:r>
              <a:rPr lang="tr" dirty="0" err="1">
                <a:ea typeface="+mn-lt"/>
                <a:cs typeface="+mn-lt"/>
              </a:rPr>
              <a:t>OS'de</a:t>
            </a:r>
            <a:r>
              <a:rPr lang="tr" dirty="0">
                <a:ea typeface="+mn-lt"/>
                <a:cs typeface="+mn-lt"/>
              </a:rPr>
              <a:t> herhangi bir iyileşme olmadı.</a:t>
            </a:r>
            <a:endParaRPr lang="tr"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8446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4FB80-3CCF-E647-CE53-371B84147FAF}"/>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Diagram, text&#10;&#10;Description automatically generated">
            <a:extLst>
              <a:ext uri="{FF2B5EF4-FFF2-40B4-BE49-F238E27FC236}">
                <a16:creationId xmlns:a16="http://schemas.microsoft.com/office/drawing/2014/main" id="{1671CE9F-0783-7E49-FB5D-E2A2C970B2A5}"/>
              </a:ext>
            </a:extLst>
          </p:cNvPr>
          <p:cNvPicPr>
            <a:picLocks noGrp="1" noChangeAspect="1"/>
          </p:cNvPicPr>
          <p:nvPr>
            <p:ph idx="1"/>
          </p:nvPr>
        </p:nvPicPr>
        <p:blipFill>
          <a:blip r:embed="rId2"/>
          <a:stretch>
            <a:fillRect/>
          </a:stretch>
        </p:blipFill>
        <p:spPr>
          <a:xfrm>
            <a:off x="1764527" y="1072018"/>
            <a:ext cx="9911762" cy="4708087"/>
          </a:xfrm>
        </p:spPr>
      </p:pic>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15980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A85BB-9DDB-3D30-11CA-2D92DFAF8338}"/>
              </a:ext>
            </a:extLst>
          </p:cNvPr>
          <p:cNvSpPr>
            <a:spLocks noGrp="1"/>
          </p:cNvSpPr>
          <p:nvPr>
            <p:ph type="title"/>
          </p:nvPr>
        </p:nvSpPr>
        <p:spPr>
          <a:xfrm>
            <a:off x="1333502" y="609600"/>
            <a:ext cx="8596668" cy="1320800"/>
          </a:xfrm>
        </p:spPr>
        <p:txBody>
          <a:bodyPr>
            <a:normAutofit/>
          </a:bodyPr>
          <a:lstStyle/>
          <a:p>
            <a:r>
              <a:rPr lang="tr" dirty="0">
                <a:ea typeface="+mj-lt"/>
                <a:cs typeface="+mj-lt"/>
              </a:rPr>
              <a:t>LOKAL İLERİ HASTALIK VE PALYASYON</a:t>
            </a:r>
            <a:endParaRPr lang="en-US" dirty="0"/>
          </a:p>
        </p:txBody>
      </p:sp>
      <p:sp>
        <p:nvSpPr>
          <p:cNvPr id="25"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a16="http://schemas.microsoft.com/office/drawing/2014/main" id="{D961BB7F-045B-EF6F-B568-F4996C3313D6}"/>
              </a:ext>
            </a:extLst>
          </p:cNvPr>
          <p:cNvGraphicFramePr>
            <a:graphicFrameLocks noGrp="1"/>
          </p:cNvGraphicFramePr>
          <p:nvPr>
            <p:ph idx="1"/>
          </p:nvPr>
        </p:nvGraphicFramePr>
        <p:xfrm>
          <a:off x="1333502"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62034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AE12D-BF95-CAF4-7A54-2A968254E8EA}"/>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752516F-A2E3-F80B-9126-57AE43B86AA5}"/>
              </a:ext>
            </a:extLst>
          </p:cNvPr>
          <p:cNvSpPr>
            <a:spLocks noGrp="1"/>
          </p:cNvSpPr>
          <p:nvPr>
            <p:ph idx="1"/>
          </p:nvPr>
        </p:nvSpPr>
        <p:spPr>
          <a:xfrm>
            <a:off x="1333502" y="2160589"/>
            <a:ext cx="8596668" cy="3880773"/>
          </a:xfrm>
        </p:spPr>
        <p:txBody>
          <a:bodyPr vert="horz" lIns="91440" tIns="45720" rIns="91440" bIns="45720" rtlCol="0" anchor="t">
            <a:normAutofit/>
          </a:bodyPr>
          <a:lstStyle/>
          <a:p>
            <a:pPr>
              <a:lnSpc>
                <a:spcPct val="90000"/>
              </a:lnSpc>
            </a:pPr>
            <a:r>
              <a:rPr lang="tr" dirty="0"/>
              <a:t>Küçük nodları (&lt;2 cm) olan hastalar için, 55 </a:t>
            </a:r>
            <a:r>
              <a:rPr lang="tr" dirty="0" err="1"/>
              <a:t>Gy'ye</a:t>
            </a:r>
            <a:r>
              <a:rPr lang="tr" dirty="0"/>
              <a:t> kadar eşzamanlı entegre </a:t>
            </a:r>
            <a:r>
              <a:rPr lang="tr" dirty="0" err="1"/>
              <a:t>boost</a:t>
            </a:r>
            <a:r>
              <a:rPr lang="tr" dirty="0"/>
              <a:t> </a:t>
            </a:r>
            <a:r>
              <a:rPr lang="tr" dirty="0" err="1"/>
              <a:t>etkiili</a:t>
            </a:r>
            <a:r>
              <a:rPr lang="tr" dirty="0"/>
              <a:t>. </a:t>
            </a:r>
            <a:endParaRPr lang="en-US" dirty="0">
              <a:ea typeface="+mn-lt"/>
              <a:cs typeface="+mn-lt"/>
            </a:endParaRPr>
          </a:p>
          <a:p>
            <a:pPr>
              <a:lnSpc>
                <a:spcPct val="90000"/>
              </a:lnSpc>
              <a:buClr>
                <a:srgbClr val="EB3D9F"/>
              </a:buClr>
            </a:pPr>
            <a:r>
              <a:rPr lang="tr" dirty="0" err="1"/>
              <a:t>Boost</a:t>
            </a:r>
            <a:r>
              <a:rPr lang="tr" dirty="0"/>
              <a:t> alanına ince bağırsak hareketi riski ve ölümcül bağırsak perforasyonu raporu nedeniyle büyük lenf düğümleri olan hastalarda ilk kürden sonra re-plan düşünülmelidir. </a:t>
            </a:r>
            <a:endParaRPr lang="en-US" dirty="0"/>
          </a:p>
          <a:p>
            <a:pPr>
              <a:lnSpc>
                <a:spcPct val="90000"/>
              </a:lnSpc>
              <a:buClr>
                <a:srgbClr val="EB3D9F"/>
              </a:buClr>
            </a:pPr>
            <a:r>
              <a:rPr lang="tr" dirty="0"/>
              <a:t>Diyare ve uzun süreli bağırsak komplikasyonlarını en aza indirmek için eş zamanlı entegre takviye dozunun genişlemiş </a:t>
            </a:r>
            <a:r>
              <a:rPr lang="tr" dirty="0" err="1"/>
              <a:t>paraaortik</a:t>
            </a:r>
            <a:r>
              <a:rPr lang="tr" dirty="0"/>
              <a:t> düğüme 50 </a:t>
            </a:r>
            <a:r>
              <a:rPr lang="tr" dirty="0" err="1"/>
              <a:t>Gy</a:t>
            </a:r>
            <a:r>
              <a:rPr lang="tr" dirty="0"/>
              <a:t> ile sınırlandırılması önerilmiştir.</a:t>
            </a: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94711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285DB-0DDE-8730-F157-A5DD0A865106}"/>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C18CF3D-169F-37A8-C220-60909C8A8CD9}"/>
              </a:ext>
            </a:extLst>
          </p:cNvPr>
          <p:cNvSpPr>
            <a:spLocks noGrp="1"/>
          </p:cNvSpPr>
          <p:nvPr>
            <p:ph idx="1"/>
          </p:nvPr>
        </p:nvSpPr>
        <p:spPr>
          <a:xfrm>
            <a:off x="1333502" y="2160589"/>
            <a:ext cx="7812897" cy="3880773"/>
          </a:xfrm>
        </p:spPr>
        <p:txBody>
          <a:bodyPr vert="horz" lIns="91440" tIns="45720" rIns="91440" bIns="45720" rtlCol="0" anchor="t">
            <a:normAutofit/>
          </a:bodyPr>
          <a:lstStyle/>
          <a:p>
            <a:r>
              <a:rPr lang="en-US" b="1" dirty="0">
                <a:ea typeface="+mn-lt"/>
                <a:cs typeface="+mn-lt"/>
              </a:rPr>
              <a:t>REKÜRREN HASTALIĞIN TEDAVİSİ</a:t>
            </a:r>
          </a:p>
          <a:p>
            <a:pPr lvl="1">
              <a:buClr>
                <a:srgbClr val="EB3D9F"/>
              </a:buClr>
            </a:pPr>
            <a:r>
              <a:rPr lang="en-US" sz="1800" dirty="0" err="1"/>
              <a:t>İzole</a:t>
            </a:r>
            <a:r>
              <a:rPr lang="en-US" sz="1800" dirty="0"/>
              <a:t> </a:t>
            </a:r>
            <a:r>
              <a:rPr lang="en-US" sz="1800" dirty="0" err="1"/>
              <a:t>Bölgesel</a:t>
            </a:r>
            <a:r>
              <a:rPr lang="en-US" sz="1800" dirty="0"/>
              <a:t> </a:t>
            </a:r>
            <a:r>
              <a:rPr lang="en-US" sz="1800" dirty="0" err="1"/>
              <a:t>Nüks</a:t>
            </a:r>
            <a:endParaRPr lang="en-US" sz="1800"/>
          </a:p>
          <a:p>
            <a:pPr lvl="2">
              <a:buClr>
                <a:srgbClr val="EB3D9F"/>
              </a:buClr>
            </a:pPr>
            <a:r>
              <a:rPr lang="tr" sz="1800" dirty="0"/>
              <a:t>Primer tedavi olarak sadece ameliyat olan </a:t>
            </a:r>
            <a:r>
              <a:rPr lang="tr" sz="1800" dirty="0">
                <a:ea typeface="+mn-lt"/>
                <a:cs typeface="+mn-lt"/>
              </a:rPr>
              <a:t>ve sonra lokal nüks yaşayan hastalar, radikal RT artı eşzamanlı kemoterapi için aday olabilir.</a:t>
            </a:r>
          </a:p>
          <a:p>
            <a:pPr lvl="2">
              <a:buClr>
                <a:srgbClr val="EB3D9F"/>
              </a:buClr>
            </a:pPr>
            <a:r>
              <a:rPr lang="tr" sz="1800" dirty="0">
                <a:ea typeface="+mn-lt"/>
                <a:cs typeface="+mn-lt"/>
              </a:rPr>
              <a:t>Kurtarma RT özellikle vajina veya </a:t>
            </a:r>
            <a:r>
              <a:rPr lang="tr" sz="1800" dirty="0" err="1">
                <a:ea typeface="+mn-lt"/>
                <a:cs typeface="+mn-lt"/>
              </a:rPr>
              <a:t>paravajinal</a:t>
            </a:r>
            <a:r>
              <a:rPr lang="tr" sz="1800" dirty="0">
                <a:ea typeface="+mn-lt"/>
                <a:cs typeface="+mn-lt"/>
              </a:rPr>
              <a:t> dokularla sınırlı küçük santral relapslar için etkili</a:t>
            </a:r>
          </a:p>
          <a:p>
            <a:pPr lvl="2">
              <a:buClr>
                <a:srgbClr val="EB3D9F"/>
              </a:buClr>
            </a:pPr>
            <a:r>
              <a:rPr lang="tr" sz="1800" dirty="0">
                <a:ea typeface="+mn-lt"/>
                <a:cs typeface="+mn-lt"/>
              </a:rPr>
              <a:t>Daha önce ışınlanmış pelvik yan duvar hastalığı olmayan hastalarda izole pelvik nüksler için radikal cerrahi kurtarma tedavisinin birincil köşe taşını oluşturur.</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Shape, icon, arrow&#10;&#10;Description automatically generated">
            <a:extLst>
              <a:ext uri="{FF2B5EF4-FFF2-40B4-BE49-F238E27FC236}">
                <a16:creationId xmlns:a16="http://schemas.microsoft.com/office/drawing/2014/main" id="{C654F793-47E1-4C33-EFB7-7DADF4D3E0C4}"/>
              </a:ext>
            </a:extLst>
          </p:cNvPr>
          <p:cNvPicPr>
            <a:picLocks noChangeAspect="1"/>
          </p:cNvPicPr>
          <p:nvPr/>
        </p:nvPicPr>
        <p:blipFill>
          <a:blip r:embed="rId2"/>
          <a:stretch>
            <a:fillRect/>
          </a:stretch>
        </p:blipFill>
        <p:spPr>
          <a:xfrm>
            <a:off x="9358313" y="2209120"/>
            <a:ext cx="2619375" cy="1743075"/>
          </a:xfrm>
          <a:prstGeom prst="rect">
            <a:avLst/>
          </a:prstGeom>
        </p:spPr>
      </p:pic>
    </p:spTree>
    <p:extLst>
      <p:ext uri="{BB962C8B-B14F-4D97-AF65-F5344CB8AC3E}">
        <p14:creationId xmlns:p14="http://schemas.microsoft.com/office/powerpoint/2010/main" val="1950737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6DE92-9A0A-F32C-7755-49A5DDC1133C}"/>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6500547-B9EE-C2AB-8022-05D8342FC60E}"/>
              </a:ext>
            </a:extLst>
          </p:cNvPr>
          <p:cNvSpPr>
            <a:spLocks noGrp="1"/>
          </p:cNvSpPr>
          <p:nvPr>
            <p:ph idx="1"/>
          </p:nvPr>
        </p:nvSpPr>
        <p:spPr>
          <a:xfrm>
            <a:off x="1333502" y="2160589"/>
            <a:ext cx="8150354" cy="3880773"/>
          </a:xfrm>
        </p:spPr>
        <p:txBody>
          <a:bodyPr vert="horz" lIns="91440" tIns="45720" rIns="91440" bIns="45720" rtlCol="0" anchor="t">
            <a:normAutofit lnSpcReduction="10000"/>
          </a:bodyPr>
          <a:lstStyle/>
          <a:p>
            <a:r>
              <a:rPr lang="tr" b="1" dirty="0">
                <a:ea typeface="+mn-lt"/>
                <a:cs typeface="+mn-lt"/>
              </a:rPr>
              <a:t>PALYASYON</a:t>
            </a:r>
          </a:p>
          <a:p>
            <a:pPr lvl="1">
              <a:lnSpc>
                <a:spcPct val="90000"/>
              </a:lnSpc>
              <a:buClr>
                <a:srgbClr val="EB3D9F"/>
              </a:buClr>
            </a:pPr>
            <a:r>
              <a:rPr lang="tr" sz="1800" dirty="0" err="1">
                <a:ea typeface="+mn-lt"/>
                <a:cs typeface="+mn-lt"/>
              </a:rPr>
              <a:t>Hipofraksiyone</a:t>
            </a:r>
            <a:r>
              <a:rPr lang="tr" sz="1800" dirty="0">
                <a:ea typeface="+mn-lt"/>
                <a:cs typeface="+mn-lt"/>
              </a:rPr>
              <a:t> pelvik RT ile kanama ve ağrı kontrolü</a:t>
            </a:r>
          </a:p>
          <a:p>
            <a:pPr lvl="1">
              <a:lnSpc>
                <a:spcPct val="90000"/>
              </a:lnSpc>
              <a:buClr>
                <a:srgbClr val="EB3D9F"/>
              </a:buClr>
            </a:pPr>
            <a:r>
              <a:rPr lang="tr" sz="1800" dirty="0">
                <a:ea typeface="+mn-lt"/>
                <a:cs typeface="+mn-lt"/>
              </a:rPr>
              <a:t>RTOG çalışması, 1 aylık aralıklarla 10 </a:t>
            </a:r>
            <a:r>
              <a:rPr lang="tr" sz="1800" dirty="0" err="1">
                <a:ea typeface="+mn-lt"/>
                <a:cs typeface="+mn-lt"/>
              </a:rPr>
              <a:t>Gy'lik</a:t>
            </a:r>
            <a:r>
              <a:rPr lang="tr" sz="1800" dirty="0">
                <a:ea typeface="+mn-lt"/>
                <a:cs typeface="+mn-lt"/>
              </a:rPr>
              <a:t> üç fraksiyon verilmesi</a:t>
            </a:r>
            <a:endParaRPr lang="en-US" sz="1800" dirty="0">
              <a:ea typeface="+mn-lt"/>
              <a:cs typeface="+mn-lt"/>
            </a:endParaRPr>
          </a:p>
          <a:p>
            <a:pPr lvl="2">
              <a:lnSpc>
                <a:spcPct val="90000"/>
              </a:lnSpc>
              <a:buClr>
                <a:srgbClr val="EB3D9F"/>
              </a:buClr>
            </a:pPr>
            <a:r>
              <a:rPr lang="tr" sz="1600" dirty="0">
                <a:ea typeface="+mn-lt"/>
                <a:cs typeface="+mn-lt"/>
              </a:rPr>
              <a:t>2 fraksiyon ile yaklaşık %75'lik bir semptomatik yanıt  </a:t>
            </a:r>
            <a:endParaRPr lang="en-US" sz="1600">
              <a:ea typeface="+mn-lt"/>
              <a:cs typeface="+mn-lt"/>
            </a:endParaRPr>
          </a:p>
          <a:p>
            <a:pPr lvl="2">
              <a:lnSpc>
                <a:spcPct val="90000"/>
              </a:lnSpc>
              <a:buClr>
                <a:srgbClr val="EB3D9F"/>
              </a:buClr>
            </a:pPr>
            <a:r>
              <a:rPr lang="tr" sz="1600" dirty="0">
                <a:ea typeface="+mn-lt"/>
                <a:cs typeface="+mn-lt"/>
              </a:rPr>
              <a:t>3. fraksiyonda kabul edilemez komplikasyon oranı</a:t>
            </a:r>
          </a:p>
          <a:p>
            <a:pPr lvl="1">
              <a:lnSpc>
                <a:spcPct val="90000"/>
              </a:lnSpc>
              <a:buClr>
                <a:srgbClr val="EB3D9F"/>
              </a:buClr>
            </a:pPr>
            <a:r>
              <a:rPr lang="tr" sz="1800" dirty="0">
                <a:ea typeface="+mn-lt"/>
                <a:cs typeface="+mn-lt"/>
              </a:rPr>
              <a:t>İkinci bir RTOG çalışmasında</a:t>
            </a:r>
            <a:endParaRPr lang="en-US" sz="1800" dirty="0">
              <a:ea typeface="+mn-lt"/>
              <a:cs typeface="+mn-lt"/>
            </a:endParaRPr>
          </a:p>
          <a:p>
            <a:pPr lvl="2">
              <a:lnSpc>
                <a:spcPct val="90000"/>
              </a:lnSpc>
              <a:buClr>
                <a:srgbClr val="EB3D9F"/>
              </a:buClr>
            </a:pPr>
            <a:r>
              <a:rPr lang="tr" sz="1600" dirty="0">
                <a:ea typeface="+mn-lt"/>
                <a:cs typeface="+mn-lt"/>
              </a:rPr>
              <a:t>Hastalar 2 gün boyunca günde iki kez 3,7 </a:t>
            </a:r>
            <a:r>
              <a:rPr lang="tr" sz="1600" dirty="0" err="1">
                <a:ea typeface="+mn-lt"/>
                <a:cs typeface="+mn-lt"/>
              </a:rPr>
              <a:t>Gy</a:t>
            </a:r>
            <a:r>
              <a:rPr lang="tr" sz="1600" dirty="0">
                <a:ea typeface="+mn-lt"/>
                <a:cs typeface="+mn-lt"/>
              </a:rPr>
              <a:t> fraksiyonlarda verilen 14.8 </a:t>
            </a:r>
            <a:r>
              <a:rPr lang="tr" sz="1600" dirty="0" err="1">
                <a:ea typeface="+mn-lt"/>
                <a:cs typeface="+mn-lt"/>
              </a:rPr>
              <a:t>Gy'lik</a:t>
            </a:r>
            <a:r>
              <a:rPr lang="tr" sz="1600" dirty="0">
                <a:ea typeface="+mn-lt"/>
                <a:cs typeface="+mn-lt"/>
              </a:rPr>
              <a:t> üç kür aldı. </a:t>
            </a:r>
            <a:endParaRPr lang="en-US" sz="1600">
              <a:ea typeface="+mn-lt"/>
              <a:cs typeface="+mn-lt"/>
            </a:endParaRPr>
          </a:p>
          <a:p>
            <a:pPr lvl="2">
              <a:lnSpc>
                <a:spcPct val="90000"/>
              </a:lnSpc>
              <a:buClr>
                <a:srgbClr val="EB3D9F"/>
              </a:buClr>
            </a:pPr>
            <a:r>
              <a:rPr lang="tr" sz="1600" dirty="0">
                <a:ea typeface="+mn-lt"/>
                <a:cs typeface="+mn-lt"/>
              </a:rPr>
              <a:t>Kurslar arasında 3 ila 6 haftalık dinlenme aralığı verildi.</a:t>
            </a:r>
            <a:endParaRPr lang="en-US" sz="1600" dirty="0">
              <a:ea typeface="+mn-lt"/>
              <a:cs typeface="+mn-lt"/>
            </a:endParaRPr>
          </a:p>
          <a:p>
            <a:pPr lvl="2">
              <a:lnSpc>
                <a:spcPct val="90000"/>
              </a:lnSpc>
              <a:buClr>
                <a:srgbClr val="EB3D9F"/>
              </a:buClr>
            </a:pPr>
            <a:r>
              <a:rPr lang="tr" sz="1600" dirty="0">
                <a:ea typeface="+mn-lt"/>
                <a:cs typeface="+mn-lt"/>
              </a:rPr>
              <a:t>Üç EBRT kürünü tamamlayan hastaların toplam yanıt oranı yaklaşık %60'tır ve hastaların %50'sinde ağrıda tam rahatlama</a:t>
            </a:r>
            <a:endParaRPr lang="en-US" sz="1600" dirty="0">
              <a:ea typeface="+mn-lt"/>
              <a:cs typeface="+mn-lt"/>
            </a:endParaRPr>
          </a:p>
          <a:p>
            <a:pPr lvl="1">
              <a:lnSpc>
                <a:spcPct val="90000"/>
              </a:lnSpc>
              <a:buClr>
                <a:srgbClr val="EB3D9F"/>
              </a:buClr>
            </a:pPr>
            <a:r>
              <a:rPr lang="tr" sz="1800" dirty="0">
                <a:ea typeface="+mn-lt"/>
                <a:cs typeface="+mn-lt"/>
              </a:rPr>
              <a:t>10 fraksiyonda 30 </a:t>
            </a:r>
            <a:r>
              <a:rPr lang="tr" sz="1800" dirty="0" err="1">
                <a:ea typeface="+mn-lt"/>
                <a:cs typeface="+mn-lt"/>
              </a:rPr>
              <a:t>Gy</a:t>
            </a:r>
            <a:r>
              <a:rPr lang="tr" sz="1800" dirty="0">
                <a:ea typeface="+mn-lt"/>
                <a:cs typeface="+mn-lt"/>
              </a:rPr>
              <a:t> veya 5 fraksiyonda 20 </a:t>
            </a:r>
            <a:r>
              <a:rPr lang="tr" sz="1800" dirty="0" err="1">
                <a:ea typeface="+mn-lt"/>
                <a:cs typeface="+mn-lt"/>
              </a:rPr>
              <a:t>Gy</a:t>
            </a:r>
            <a:r>
              <a:rPr lang="tr" sz="1800" dirty="0">
                <a:ea typeface="+mn-lt"/>
                <a:cs typeface="+mn-lt"/>
              </a:rPr>
              <a:t> gibi şemalar da mevcut</a:t>
            </a:r>
            <a:endParaRPr lang="tr" sz="1800" dirty="0"/>
          </a:p>
          <a:p>
            <a:pPr lvl="1">
              <a:buClr>
                <a:srgbClr val="EB3D9F"/>
              </a:buClr>
            </a:pPr>
            <a:endParaRPr lang="tr" b="1"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person&#10;&#10;Description automatically generated">
            <a:extLst>
              <a:ext uri="{FF2B5EF4-FFF2-40B4-BE49-F238E27FC236}">
                <a16:creationId xmlns:a16="http://schemas.microsoft.com/office/drawing/2014/main" id="{1712AD9A-E6B2-4020-4283-C8320E4615F2}"/>
              </a:ext>
            </a:extLst>
          </p:cNvPr>
          <p:cNvPicPr>
            <a:picLocks noChangeAspect="1"/>
          </p:cNvPicPr>
          <p:nvPr/>
        </p:nvPicPr>
        <p:blipFill>
          <a:blip r:embed="rId2"/>
          <a:stretch>
            <a:fillRect/>
          </a:stretch>
        </p:blipFill>
        <p:spPr>
          <a:xfrm>
            <a:off x="9552895" y="604838"/>
            <a:ext cx="2513239" cy="2513239"/>
          </a:xfrm>
          <a:prstGeom prst="rect">
            <a:avLst/>
          </a:prstGeom>
        </p:spPr>
      </p:pic>
    </p:spTree>
    <p:extLst>
      <p:ext uri="{BB962C8B-B14F-4D97-AF65-F5344CB8AC3E}">
        <p14:creationId xmlns:p14="http://schemas.microsoft.com/office/powerpoint/2010/main" val="2189407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F2A7C-E4EC-05B4-1C4B-1D0C73E0AF42}"/>
              </a:ext>
            </a:extLst>
          </p:cNvPr>
          <p:cNvSpPr>
            <a:spLocks noGrp="1"/>
          </p:cNvSpPr>
          <p:nvPr>
            <p:ph type="title"/>
          </p:nvPr>
        </p:nvSpPr>
        <p:spPr>
          <a:xfrm>
            <a:off x="1333502" y="609600"/>
            <a:ext cx="8596668" cy="1320800"/>
          </a:xfrm>
        </p:spPr>
        <p:txBody>
          <a:bodyPr>
            <a:normAutofit/>
          </a:bodyPr>
          <a:lstStyle/>
          <a:p>
            <a:r>
              <a:rPr lang="tr" dirty="0">
                <a:ea typeface="+mj-lt"/>
                <a:cs typeface="+mj-lt"/>
              </a:rPr>
              <a:t>IŞINLAMA TEKNİKLERİ VE TOLERANS</a:t>
            </a:r>
            <a:endParaRPr lang="en-US"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75E46E8-75B0-21DA-99AE-7F47BC232998}"/>
              </a:ext>
            </a:extLst>
          </p:cNvPr>
          <p:cNvSpPr>
            <a:spLocks noGrp="1"/>
          </p:cNvSpPr>
          <p:nvPr>
            <p:ph idx="1"/>
          </p:nvPr>
        </p:nvSpPr>
        <p:spPr>
          <a:xfrm>
            <a:off x="1333502" y="2160589"/>
            <a:ext cx="6974697" cy="3880773"/>
          </a:xfrm>
        </p:spPr>
        <p:txBody>
          <a:bodyPr vert="horz" lIns="91440" tIns="45720" rIns="91440" bIns="45720" rtlCol="0" anchor="t">
            <a:normAutofit/>
          </a:bodyPr>
          <a:lstStyle/>
          <a:p>
            <a:r>
              <a:rPr lang="en-US" b="1" dirty="0">
                <a:ea typeface="+mn-lt"/>
                <a:cs typeface="+mn-lt"/>
              </a:rPr>
              <a:t>EXTERNAL-BEAM RADYOTERAPİ</a:t>
            </a:r>
            <a:endParaRPr lang="en-US">
              <a:ea typeface="+mn-lt"/>
              <a:cs typeface="+mn-lt"/>
            </a:endParaRPr>
          </a:p>
          <a:p>
            <a:pPr lvl="1">
              <a:buClr>
                <a:srgbClr val="EB3D9F"/>
              </a:buClr>
            </a:pPr>
            <a:r>
              <a:rPr lang="tr" sz="1800" dirty="0">
                <a:ea typeface="+mn-lt"/>
                <a:cs typeface="+mn-lt"/>
              </a:rPr>
              <a:t>EBRT, ardından uygulanacak </a:t>
            </a:r>
            <a:r>
              <a:rPr lang="tr" sz="1800" err="1">
                <a:ea typeface="+mn-lt"/>
                <a:cs typeface="+mn-lt"/>
              </a:rPr>
              <a:t>intrakaviter</a:t>
            </a:r>
            <a:r>
              <a:rPr lang="tr" sz="1800" dirty="0">
                <a:ea typeface="+mn-lt"/>
                <a:cs typeface="+mn-lt"/>
              </a:rPr>
              <a:t> ışınlamanın doz dağılımını potansiyel olarak iyileştiren önemli tümör regresyonu sağlar. Bu nedenle lokal ileri hastalığı olan hastalar genellikle EBRT ile tedaviye başlamaktadır.</a:t>
            </a:r>
          </a:p>
          <a:p>
            <a:pPr lvl="1">
              <a:buClr>
                <a:srgbClr val="EB3D9F"/>
              </a:buClr>
            </a:pPr>
            <a:r>
              <a:rPr lang="tr" sz="1800" dirty="0">
                <a:ea typeface="+mn-lt"/>
                <a:cs typeface="+mn-lt"/>
              </a:rPr>
              <a:t>EBRT veya </a:t>
            </a:r>
            <a:r>
              <a:rPr lang="tr" sz="1800" err="1">
                <a:ea typeface="+mn-lt"/>
                <a:cs typeface="+mn-lt"/>
              </a:rPr>
              <a:t>intrakaviter</a:t>
            </a:r>
            <a:r>
              <a:rPr lang="tr" sz="1800" dirty="0">
                <a:ea typeface="+mn-lt"/>
                <a:cs typeface="+mn-lt"/>
              </a:rPr>
              <a:t> ışınlama ile verilen tedavinin oranı dikkatli bir şekilde dengelenmelidir.</a:t>
            </a:r>
          </a:p>
          <a:p>
            <a:pPr lvl="1">
              <a:buClr>
                <a:srgbClr val="EB3D9F"/>
              </a:buClr>
            </a:pPr>
            <a:r>
              <a:rPr lang="tr" sz="1800" dirty="0">
                <a:ea typeface="+mn-lt"/>
                <a:cs typeface="+mn-lt"/>
              </a:rPr>
              <a:t>Dünya çapında standart uygulama, </a:t>
            </a:r>
            <a:r>
              <a:rPr lang="tr" sz="1800" err="1">
                <a:ea typeface="+mn-lt"/>
                <a:cs typeface="+mn-lt"/>
              </a:rPr>
              <a:t>intrakaviter</a:t>
            </a:r>
            <a:r>
              <a:rPr lang="tr" sz="1800" dirty="0">
                <a:ea typeface="+mn-lt"/>
                <a:cs typeface="+mn-lt"/>
              </a:rPr>
              <a:t> RT öncesi tüm pelvise EBRT ile 45 </a:t>
            </a:r>
            <a:r>
              <a:rPr lang="tr" sz="1800" err="1">
                <a:ea typeface="+mn-lt"/>
                <a:cs typeface="+mn-lt"/>
              </a:rPr>
              <a:t>Gy</a:t>
            </a:r>
            <a:r>
              <a:rPr lang="tr" sz="1800" dirty="0">
                <a:ea typeface="+mn-lt"/>
                <a:cs typeface="+mn-lt"/>
              </a:rPr>
              <a:t> vermektir.</a:t>
            </a:r>
            <a:endParaRPr lang="tr" sz="18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ceiling, linear accelerator, device, miller&#10;&#10;Description automatically generated">
            <a:extLst>
              <a:ext uri="{FF2B5EF4-FFF2-40B4-BE49-F238E27FC236}">
                <a16:creationId xmlns:a16="http://schemas.microsoft.com/office/drawing/2014/main" id="{93250B7A-75DB-6F74-3FAA-C55F8F221982}"/>
              </a:ext>
            </a:extLst>
          </p:cNvPr>
          <p:cNvPicPr>
            <a:picLocks noChangeAspect="1"/>
          </p:cNvPicPr>
          <p:nvPr/>
        </p:nvPicPr>
        <p:blipFill>
          <a:blip r:embed="rId2"/>
          <a:stretch>
            <a:fillRect/>
          </a:stretch>
        </p:blipFill>
        <p:spPr>
          <a:xfrm>
            <a:off x="8864374" y="1653949"/>
            <a:ext cx="2747282" cy="2156732"/>
          </a:xfrm>
          <a:prstGeom prst="rect">
            <a:avLst/>
          </a:prstGeom>
        </p:spPr>
      </p:pic>
    </p:spTree>
    <p:extLst>
      <p:ext uri="{BB962C8B-B14F-4D97-AF65-F5344CB8AC3E}">
        <p14:creationId xmlns:p14="http://schemas.microsoft.com/office/powerpoint/2010/main" val="1111850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BF89F5-432E-B831-DB8E-8A048CB9FE42}"/>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Text&#10;&#10;Description automatically generated">
            <a:extLst>
              <a:ext uri="{FF2B5EF4-FFF2-40B4-BE49-F238E27FC236}">
                <a16:creationId xmlns:a16="http://schemas.microsoft.com/office/drawing/2014/main" id="{3C428D5A-4413-2EFF-9B2D-C02982A12C29}"/>
              </a:ext>
            </a:extLst>
          </p:cNvPr>
          <p:cNvPicPr>
            <a:picLocks noGrp="1" noChangeAspect="1"/>
          </p:cNvPicPr>
          <p:nvPr>
            <p:ph idx="1"/>
          </p:nvPr>
        </p:nvPicPr>
        <p:blipFill>
          <a:blip r:embed="rId2"/>
          <a:stretch>
            <a:fillRect/>
          </a:stretch>
        </p:blipFill>
        <p:spPr>
          <a:xfrm>
            <a:off x="1333502" y="2126455"/>
            <a:ext cx="10273068" cy="1717469"/>
          </a:xfrm>
        </p:spPr>
      </p:pic>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5561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D0430-2D04-4F2A-905D-1D80C5C512AC}"/>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2213A68-6984-4350-89B2-5E94A8E17A7F}"/>
              </a:ext>
            </a:extLst>
          </p:cNvPr>
          <p:cNvSpPr>
            <a:spLocks noGrp="1"/>
          </p:cNvSpPr>
          <p:nvPr>
            <p:ph idx="1"/>
          </p:nvPr>
        </p:nvSpPr>
        <p:spPr>
          <a:xfrm>
            <a:off x="1333502" y="2160589"/>
            <a:ext cx="6343326" cy="3880773"/>
          </a:xfrm>
        </p:spPr>
        <p:txBody>
          <a:bodyPr vert="horz" lIns="91440" tIns="45720" rIns="91440" bIns="45720" rtlCol="0" anchor="t">
            <a:normAutofit/>
          </a:bodyPr>
          <a:lstStyle/>
          <a:p>
            <a:pPr marL="0" indent="0">
              <a:lnSpc>
                <a:spcPct val="90000"/>
              </a:lnSpc>
              <a:buNone/>
            </a:pPr>
            <a:endParaRPr lang="en-US" dirty="0">
              <a:ea typeface="+mn-lt"/>
              <a:cs typeface="+mn-lt"/>
            </a:endParaRPr>
          </a:p>
          <a:p>
            <a:pPr>
              <a:lnSpc>
                <a:spcPct val="90000"/>
              </a:lnSpc>
              <a:buClr>
                <a:srgbClr val="EB3D9F"/>
              </a:buClr>
            </a:pPr>
            <a:r>
              <a:rPr lang="en-US" dirty="0">
                <a:ea typeface="+mn-lt"/>
                <a:cs typeface="+mn-lt"/>
              </a:rPr>
              <a:t>Tarama</a:t>
            </a:r>
          </a:p>
          <a:p>
            <a:pPr lvl="1">
              <a:lnSpc>
                <a:spcPct val="90000"/>
              </a:lnSpc>
              <a:buClr>
                <a:srgbClr val="EB3D9F"/>
              </a:buClr>
            </a:pPr>
            <a:r>
              <a:rPr lang="tr" sz="1800" dirty="0">
                <a:ea typeface="+mn-lt"/>
                <a:cs typeface="+mn-lt"/>
              </a:rPr>
              <a:t>21 yaşında başlamalı </a:t>
            </a:r>
          </a:p>
          <a:p>
            <a:pPr lvl="1">
              <a:lnSpc>
                <a:spcPct val="90000"/>
              </a:lnSpc>
              <a:buClr>
                <a:srgbClr val="EB3D9F"/>
              </a:buClr>
            </a:pPr>
            <a:r>
              <a:rPr lang="tr" sz="1800" dirty="0">
                <a:ea typeface="+mn-lt"/>
                <a:cs typeface="+mn-lt"/>
              </a:rPr>
              <a:t>Önceki üç ardışık testin negatif olması şartıyla 65 yaşında sonlandırılmalı</a:t>
            </a:r>
          </a:p>
          <a:p>
            <a:pPr lvl="1">
              <a:lnSpc>
                <a:spcPct val="90000"/>
              </a:lnSpc>
              <a:buClr>
                <a:srgbClr val="EB3D9F"/>
              </a:buClr>
            </a:pPr>
            <a:r>
              <a:rPr lang="tr" sz="1800" dirty="0">
                <a:ea typeface="+mn-lt"/>
                <a:cs typeface="+mn-lt"/>
              </a:rPr>
              <a:t>30 yaşından önce 3 yılda bir sitolojik testler</a:t>
            </a:r>
          </a:p>
          <a:p>
            <a:pPr lvl="1">
              <a:lnSpc>
                <a:spcPct val="90000"/>
              </a:lnSpc>
              <a:buClr>
                <a:srgbClr val="EB3D9F"/>
              </a:buClr>
            </a:pPr>
            <a:r>
              <a:rPr lang="tr" sz="1800" dirty="0">
                <a:ea typeface="+mn-lt"/>
                <a:cs typeface="+mn-lt"/>
              </a:rPr>
              <a:t>30 yaşından sonra her 5 yılda bir HPV DNA </a:t>
            </a:r>
            <a:r>
              <a:rPr lang="tr" sz="1800" dirty="0" err="1">
                <a:ea typeface="+mn-lt"/>
                <a:cs typeface="+mn-lt"/>
              </a:rPr>
              <a:t>ko</a:t>
            </a:r>
            <a:r>
              <a:rPr lang="tr" sz="1800" dirty="0">
                <a:ea typeface="+mn-lt"/>
                <a:cs typeface="+mn-lt"/>
              </a:rPr>
              <a:t>-testi</a:t>
            </a:r>
          </a:p>
          <a:p>
            <a:pPr lvl="1">
              <a:lnSpc>
                <a:spcPct val="90000"/>
              </a:lnSpc>
              <a:buClr>
                <a:srgbClr val="EB3D9F"/>
              </a:buClr>
            </a:pPr>
            <a:r>
              <a:rPr lang="tr" sz="1800" dirty="0">
                <a:ea typeface="+mn-lt"/>
                <a:cs typeface="+mn-lt"/>
              </a:rPr>
              <a:t>HIV (+),  </a:t>
            </a:r>
            <a:r>
              <a:rPr lang="tr" sz="1800" dirty="0" err="1">
                <a:ea typeface="+mn-lt"/>
                <a:cs typeface="+mn-lt"/>
              </a:rPr>
              <a:t>inutero</a:t>
            </a:r>
            <a:r>
              <a:rPr lang="tr" sz="1800" dirty="0">
                <a:ea typeface="+mn-lt"/>
                <a:cs typeface="+mn-lt"/>
              </a:rPr>
              <a:t> </a:t>
            </a:r>
            <a:r>
              <a:rPr lang="tr" sz="1800" dirty="0" err="1">
                <a:ea typeface="+mn-lt"/>
                <a:cs typeface="+mn-lt"/>
              </a:rPr>
              <a:t>DES'e</a:t>
            </a:r>
            <a:r>
              <a:rPr lang="tr" sz="1800" dirty="0">
                <a:ea typeface="+mn-lt"/>
                <a:cs typeface="+mn-lt"/>
              </a:rPr>
              <a:t> maruz kalanlar, daha önce CIN 2-3 veya kanser tedavisi görmüş olanlar için daha sık </a:t>
            </a:r>
            <a:endParaRPr lang="tr" sz="1800"/>
          </a:p>
          <a:p>
            <a:pPr>
              <a:lnSpc>
                <a:spcPct val="90000"/>
              </a:lnSpc>
              <a:buClr>
                <a:srgbClr val="EB3D9F"/>
              </a:buClr>
            </a:pPr>
            <a:endParaRPr lang="tr" sz="1400" dirty="0">
              <a:ea typeface="+mn-lt"/>
              <a:cs typeface="+mn-lt"/>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a:extLst>
              <a:ext uri="{FF2B5EF4-FFF2-40B4-BE49-F238E27FC236}">
                <a16:creationId xmlns:a16="http://schemas.microsoft.com/office/drawing/2014/main" id="{30730221-0F00-FA9C-CC06-233EC3F2494F}"/>
              </a:ext>
            </a:extLst>
          </p:cNvPr>
          <p:cNvPicPr>
            <a:picLocks noChangeAspect="1"/>
          </p:cNvPicPr>
          <p:nvPr/>
        </p:nvPicPr>
        <p:blipFill>
          <a:blip r:embed="rId2"/>
          <a:stretch>
            <a:fillRect/>
          </a:stretch>
        </p:blipFill>
        <p:spPr>
          <a:xfrm>
            <a:off x="8316686" y="1978545"/>
            <a:ext cx="2743200" cy="3880624"/>
          </a:xfrm>
          <a:prstGeom prst="rect">
            <a:avLst/>
          </a:prstGeom>
        </p:spPr>
      </p:pic>
    </p:spTree>
    <p:extLst>
      <p:ext uri="{BB962C8B-B14F-4D97-AF65-F5344CB8AC3E}">
        <p14:creationId xmlns:p14="http://schemas.microsoft.com/office/powerpoint/2010/main" val="4198632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2F54F-FABF-9AC0-2D49-04E9A6C4F775}"/>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4FCD2C0-0647-211D-6208-5B9E09FD0E77}"/>
              </a:ext>
            </a:extLst>
          </p:cNvPr>
          <p:cNvSpPr>
            <a:spLocks noGrp="1"/>
          </p:cNvSpPr>
          <p:nvPr>
            <p:ph idx="1"/>
          </p:nvPr>
        </p:nvSpPr>
        <p:spPr>
          <a:xfrm>
            <a:off x="1333502" y="2160589"/>
            <a:ext cx="8596668" cy="3880773"/>
          </a:xfrm>
        </p:spPr>
        <p:txBody>
          <a:bodyPr vert="horz" lIns="91440" tIns="45720" rIns="91440" bIns="45720" rtlCol="0" anchor="t">
            <a:normAutofit/>
          </a:bodyPr>
          <a:lstStyle/>
          <a:p>
            <a:pPr>
              <a:lnSpc>
                <a:spcPct val="90000"/>
              </a:lnSpc>
            </a:pPr>
            <a:r>
              <a:rPr lang="en-US" b="1" dirty="0"/>
              <a:t>EXTERNAL-BEAM TEKNİKLERİ</a:t>
            </a:r>
          </a:p>
          <a:p>
            <a:pPr lvl="1">
              <a:lnSpc>
                <a:spcPct val="90000"/>
              </a:lnSpc>
              <a:buClr>
                <a:srgbClr val="EB3D9F"/>
              </a:buClr>
            </a:pPr>
            <a:r>
              <a:rPr lang="tr" sz="1800" dirty="0">
                <a:ea typeface="+mn-lt"/>
                <a:cs typeface="+mn-lt"/>
              </a:rPr>
              <a:t>Lenf nodlarının ve </a:t>
            </a:r>
            <a:r>
              <a:rPr lang="tr" sz="1800" err="1">
                <a:ea typeface="+mn-lt"/>
                <a:cs typeface="+mn-lt"/>
              </a:rPr>
              <a:t>gross</a:t>
            </a:r>
            <a:r>
              <a:rPr lang="tr" sz="1800" dirty="0">
                <a:ea typeface="+mn-lt"/>
                <a:cs typeface="+mn-lt"/>
              </a:rPr>
              <a:t> hastalığın yerinin daha iyi bir şekilde tahmin edilmesine izin verdiği için EBRT planlama sürecine MR kullanımı dahil edilmelidir. </a:t>
            </a:r>
          </a:p>
          <a:p>
            <a:pPr lvl="1">
              <a:lnSpc>
                <a:spcPct val="90000"/>
              </a:lnSpc>
              <a:buClr>
                <a:srgbClr val="EB3D9F"/>
              </a:buClr>
            </a:pPr>
            <a:r>
              <a:rPr lang="tr" sz="1800" dirty="0">
                <a:ea typeface="+mn-lt"/>
                <a:cs typeface="+mn-lt"/>
              </a:rPr>
              <a:t>Pelvik muayene ile vajina ve </a:t>
            </a:r>
            <a:r>
              <a:rPr lang="tr" sz="1800" err="1">
                <a:ea typeface="+mn-lt"/>
                <a:cs typeface="+mn-lt"/>
              </a:rPr>
              <a:t>parametrium</a:t>
            </a:r>
            <a:r>
              <a:rPr lang="tr" sz="1800" dirty="0">
                <a:ea typeface="+mn-lt"/>
                <a:cs typeface="+mn-lt"/>
              </a:rPr>
              <a:t> gibi potansiyel tümör yayılımı alanları incelenmelidir.</a:t>
            </a:r>
          </a:p>
          <a:p>
            <a:pPr lvl="1">
              <a:lnSpc>
                <a:spcPct val="90000"/>
              </a:lnSpc>
              <a:buClr>
                <a:srgbClr val="EB3D9F"/>
              </a:buClr>
            </a:pPr>
            <a:r>
              <a:rPr lang="tr" sz="1800" dirty="0">
                <a:ea typeface="+mn-lt"/>
                <a:cs typeface="+mn-lt"/>
              </a:rPr>
              <a:t>Tedavi edilen hacim, </a:t>
            </a:r>
            <a:r>
              <a:rPr lang="tr" sz="1800" err="1">
                <a:ea typeface="+mn-lt"/>
                <a:cs typeface="+mn-lt"/>
              </a:rPr>
              <a:t>miyometriyal</a:t>
            </a:r>
            <a:r>
              <a:rPr lang="tr" sz="1800" dirty="0">
                <a:ea typeface="+mn-lt"/>
                <a:cs typeface="+mn-lt"/>
              </a:rPr>
              <a:t> yayılım potansiyeli göz önüne alındığında tüm uterus korpusunu içermelidir. </a:t>
            </a:r>
          </a:p>
          <a:p>
            <a:pPr lvl="1">
              <a:lnSpc>
                <a:spcPct val="90000"/>
              </a:lnSpc>
              <a:buClr>
                <a:srgbClr val="EB3D9F"/>
              </a:buClr>
            </a:pPr>
            <a:endParaRPr lang="tr" sz="14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59587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DE732-3079-8EE7-A748-CCF17822F16C}"/>
              </a:ext>
            </a:extLst>
          </p:cNvPr>
          <p:cNvSpPr>
            <a:spLocks noGrp="1"/>
          </p:cNvSpPr>
          <p:nvPr>
            <p:ph type="title"/>
          </p:nvPr>
        </p:nvSpPr>
        <p:spPr>
          <a:xfrm>
            <a:off x="1333502" y="609600"/>
            <a:ext cx="8596668" cy="1320800"/>
          </a:xfrm>
        </p:spPr>
        <p:txBody>
          <a:bodyPr>
            <a:normAutofit/>
          </a:bodyPr>
          <a:lstStyle/>
          <a:p>
            <a:endParaRPr lang="en-US"/>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8C46721-DBAC-F33D-0C4B-2C73E4CB1AD8}"/>
              </a:ext>
            </a:extLst>
          </p:cNvPr>
          <p:cNvSpPr>
            <a:spLocks noGrp="1"/>
          </p:cNvSpPr>
          <p:nvPr>
            <p:ph idx="1"/>
          </p:nvPr>
        </p:nvSpPr>
        <p:spPr>
          <a:xfrm>
            <a:off x="1333502" y="2160589"/>
            <a:ext cx="3066726" cy="3880773"/>
          </a:xfrm>
        </p:spPr>
        <p:txBody>
          <a:bodyPr vert="horz" lIns="91440" tIns="45720" rIns="91440" bIns="45720" rtlCol="0" anchor="t">
            <a:normAutofit/>
          </a:bodyPr>
          <a:lstStyle/>
          <a:p>
            <a:r>
              <a:rPr lang="tr" dirty="0"/>
              <a:t>Simülasyon sırasında ve tedavi süresince günlük olarak mesane ve rektal dolum durumlarındaki değişiklikleri hesaba katmak için dikkatli olunmalıdır.</a:t>
            </a:r>
          </a:p>
        </p:txBody>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2" descr="A picture containing website&#10;&#10;Description automatically generated">
            <a:extLst>
              <a:ext uri="{FF2B5EF4-FFF2-40B4-BE49-F238E27FC236}">
                <a16:creationId xmlns:a16="http://schemas.microsoft.com/office/drawing/2014/main" id="{B0A5BD0C-7057-C547-49D8-870395E4FA6E}"/>
              </a:ext>
            </a:extLst>
          </p:cNvPr>
          <p:cNvPicPr>
            <a:picLocks noChangeAspect="1"/>
          </p:cNvPicPr>
          <p:nvPr/>
        </p:nvPicPr>
        <p:blipFill>
          <a:blip r:embed="rId2"/>
          <a:stretch>
            <a:fillRect/>
          </a:stretch>
        </p:blipFill>
        <p:spPr>
          <a:xfrm>
            <a:off x="4702629" y="1333626"/>
            <a:ext cx="7043057" cy="4201632"/>
          </a:xfrm>
          <a:prstGeom prst="rect">
            <a:avLst/>
          </a:prstGeom>
        </p:spPr>
      </p:pic>
    </p:spTree>
    <p:extLst>
      <p:ext uri="{BB962C8B-B14F-4D97-AF65-F5344CB8AC3E}">
        <p14:creationId xmlns:p14="http://schemas.microsoft.com/office/powerpoint/2010/main" val="1115010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8C7673-E05B-7F76-B204-4D987240A4C3}"/>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2D2E349-F955-28DF-DA3D-89EF2677FF4C}"/>
              </a:ext>
            </a:extLst>
          </p:cNvPr>
          <p:cNvSpPr>
            <a:spLocks noGrp="1"/>
          </p:cNvSpPr>
          <p:nvPr>
            <p:ph idx="1"/>
          </p:nvPr>
        </p:nvSpPr>
        <p:spPr>
          <a:xfrm>
            <a:off x="1333502" y="2160589"/>
            <a:ext cx="2772811" cy="3880773"/>
          </a:xfrm>
        </p:spPr>
        <p:txBody>
          <a:bodyPr vert="horz" lIns="91440" tIns="45720" rIns="91440" bIns="45720" rtlCol="0" anchor="t">
            <a:normAutofit/>
          </a:bodyPr>
          <a:lstStyle/>
          <a:p>
            <a:r>
              <a:rPr lang="tr" dirty="0" err="1"/>
              <a:t>IMRT'ye</a:t>
            </a:r>
            <a:r>
              <a:rPr lang="tr" dirty="0"/>
              <a:t> dayalı serviks kanserli hastalar için EBRT dozimetri örnekleri </a:t>
            </a:r>
            <a:endParaRPr lang="t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text, different&#10;&#10;Description automatically generated">
            <a:extLst>
              <a:ext uri="{FF2B5EF4-FFF2-40B4-BE49-F238E27FC236}">
                <a16:creationId xmlns:a16="http://schemas.microsoft.com/office/drawing/2014/main" id="{853CF238-F771-947C-5897-59D4C9141CA7}"/>
              </a:ext>
            </a:extLst>
          </p:cNvPr>
          <p:cNvPicPr>
            <a:picLocks noChangeAspect="1"/>
          </p:cNvPicPr>
          <p:nvPr/>
        </p:nvPicPr>
        <p:blipFill>
          <a:blip r:embed="rId2"/>
          <a:stretch>
            <a:fillRect/>
          </a:stretch>
        </p:blipFill>
        <p:spPr>
          <a:xfrm>
            <a:off x="4419600" y="1487238"/>
            <a:ext cx="6825342" cy="3894408"/>
          </a:xfrm>
          <a:prstGeom prst="rect">
            <a:avLst/>
          </a:prstGeom>
        </p:spPr>
      </p:pic>
    </p:spTree>
    <p:extLst>
      <p:ext uri="{BB962C8B-B14F-4D97-AF65-F5344CB8AC3E}">
        <p14:creationId xmlns:p14="http://schemas.microsoft.com/office/powerpoint/2010/main" val="732218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082E7D-8E4D-B81A-782B-5FD6949ED7FC}"/>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1722AE8-BEFF-9B6D-0E2F-000C5F638538}"/>
              </a:ext>
            </a:extLst>
          </p:cNvPr>
          <p:cNvSpPr>
            <a:spLocks noGrp="1"/>
          </p:cNvSpPr>
          <p:nvPr>
            <p:ph idx="1"/>
          </p:nvPr>
        </p:nvSpPr>
        <p:spPr>
          <a:xfrm>
            <a:off x="1333502" y="2160589"/>
            <a:ext cx="2925211" cy="3880773"/>
          </a:xfrm>
        </p:spPr>
        <p:txBody>
          <a:bodyPr vert="horz" lIns="91440" tIns="45720" rIns="91440" bIns="45720" rtlCol="0" anchor="t">
            <a:normAutofit/>
          </a:bodyPr>
          <a:lstStyle/>
          <a:p>
            <a:r>
              <a:rPr lang="tr" dirty="0"/>
              <a:t>İnce bağırsağın artan korunması ve nodal doz artışı ile birleşik genişletilmiş alan IMRT dozimetri planı</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Diagram&#10;&#10;Description automatically generated">
            <a:extLst>
              <a:ext uri="{FF2B5EF4-FFF2-40B4-BE49-F238E27FC236}">
                <a16:creationId xmlns:a16="http://schemas.microsoft.com/office/drawing/2014/main" id="{ACAF7EAC-CAC6-41BE-B91F-DFD4D38325B3}"/>
              </a:ext>
            </a:extLst>
          </p:cNvPr>
          <p:cNvPicPr>
            <a:picLocks noChangeAspect="1"/>
          </p:cNvPicPr>
          <p:nvPr/>
        </p:nvPicPr>
        <p:blipFill>
          <a:blip r:embed="rId2"/>
          <a:stretch>
            <a:fillRect/>
          </a:stretch>
        </p:blipFill>
        <p:spPr>
          <a:xfrm>
            <a:off x="5018314" y="1314543"/>
            <a:ext cx="6128657" cy="4239799"/>
          </a:xfrm>
          <a:prstGeom prst="rect">
            <a:avLst/>
          </a:prstGeom>
        </p:spPr>
      </p:pic>
    </p:spTree>
    <p:extLst>
      <p:ext uri="{BB962C8B-B14F-4D97-AF65-F5344CB8AC3E}">
        <p14:creationId xmlns:p14="http://schemas.microsoft.com/office/powerpoint/2010/main" val="422507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02101-289F-D16A-7AE9-9A4BA79E9C7D}"/>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1F82B57-23A3-44B1-BB3D-2D361AD8ABB7}"/>
              </a:ext>
            </a:extLst>
          </p:cNvPr>
          <p:cNvSpPr>
            <a:spLocks noGrp="1"/>
          </p:cNvSpPr>
          <p:nvPr>
            <p:ph idx="1"/>
          </p:nvPr>
        </p:nvSpPr>
        <p:spPr>
          <a:xfrm>
            <a:off x="1333502" y="2160589"/>
            <a:ext cx="7137983" cy="3880773"/>
          </a:xfrm>
        </p:spPr>
        <p:txBody>
          <a:bodyPr vert="horz" lIns="91440" tIns="45720" rIns="91440" bIns="45720" rtlCol="0" anchor="t">
            <a:normAutofit/>
          </a:bodyPr>
          <a:lstStyle/>
          <a:p>
            <a:pPr marL="457200" lvl="1" indent="0">
              <a:buNone/>
            </a:pPr>
            <a:endParaRPr lang="tr" sz="1800" dirty="0">
              <a:ea typeface="+mn-lt"/>
              <a:cs typeface="+mn-lt"/>
            </a:endParaRPr>
          </a:p>
          <a:p>
            <a:pPr lvl="1">
              <a:buClr>
                <a:srgbClr val="EB3D9F"/>
              </a:buClr>
            </a:pPr>
            <a:r>
              <a:rPr lang="tr" sz="1800" dirty="0">
                <a:ea typeface="+mn-lt"/>
                <a:cs typeface="+mn-lt"/>
              </a:rPr>
              <a:t>IMRT, normal dokuların, özellikle pelvise yer değiştirmiş ince bağırsağın daha fazla korunmasını sağladığı için histerektomi sonrası ışınlamada yararlı bir tekniktir. </a:t>
            </a:r>
          </a:p>
          <a:p>
            <a:pPr lvl="1">
              <a:buClr>
                <a:srgbClr val="EB3D9F"/>
              </a:buClr>
            </a:pPr>
            <a:r>
              <a:rPr lang="tr" sz="1800" dirty="0">
                <a:ea typeface="+mn-lt"/>
                <a:cs typeface="+mn-lt"/>
              </a:rPr>
              <a:t>İntakt serviks kanserlerinde IMRT kullanımı, tedavi boyunca rektum çevresinde seyreden </a:t>
            </a:r>
            <a:r>
              <a:rPr lang="tr" sz="1800" dirty="0" err="1">
                <a:ea typeface="+mn-lt"/>
                <a:cs typeface="+mn-lt"/>
              </a:rPr>
              <a:t>uterosakral</a:t>
            </a:r>
            <a:r>
              <a:rPr lang="tr" sz="1800" dirty="0">
                <a:ea typeface="+mn-lt"/>
                <a:cs typeface="+mn-lt"/>
              </a:rPr>
              <a:t> bağlar dahil olmak üzere tüm pelvik bağ dokuları kapsayan geniş marjlar içeren hedef hacimlerle artmıştır. </a:t>
            </a:r>
          </a:p>
          <a:p>
            <a:pPr lvl="1">
              <a:buClr>
                <a:srgbClr val="EB3D9F"/>
              </a:buClr>
            </a:pPr>
            <a:r>
              <a:rPr lang="tr" sz="1800" dirty="0" err="1">
                <a:ea typeface="+mn-lt"/>
                <a:cs typeface="+mn-lt"/>
              </a:rPr>
              <a:t>IMRT'nin</a:t>
            </a:r>
            <a:r>
              <a:rPr lang="tr" sz="1800" dirty="0">
                <a:ea typeface="+mn-lt"/>
                <a:cs typeface="+mn-lt"/>
              </a:rPr>
              <a:t> prospektif çok merkezli bir denemesinde, akut </a:t>
            </a:r>
            <a:r>
              <a:rPr lang="tr" sz="1800" dirty="0" err="1">
                <a:ea typeface="+mn-lt"/>
                <a:cs typeface="+mn-lt"/>
              </a:rPr>
              <a:t>gastrointestinal</a:t>
            </a:r>
            <a:r>
              <a:rPr lang="tr" sz="1800" dirty="0">
                <a:ea typeface="+mn-lt"/>
                <a:cs typeface="+mn-lt"/>
              </a:rPr>
              <a:t> ve hematolojik toksisitelerde azalma olduğu gösterilmiştir.</a:t>
            </a:r>
            <a:endParaRPr lang="tr" sz="18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comb, accordion&#10;&#10;Description automatically generated">
            <a:extLst>
              <a:ext uri="{FF2B5EF4-FFF2-40B4-BE49-F238E27FC236}">
                <a16:creationId xmlns:a16="http://schemas.microsoft.com/office/drawing/2014/main" id="{F175FE12-67C4-B605-CF2E-16BDA24AD3DA}"/>
              </a:ext>
            </a:extLst>
          </p:cNvPr>
          <p:cNvPicPr>
            <a:picLocks noChangeAspect="1"/>
          </p:cNvPicPr>
          <p:nvPr/>
        </p:nvPicPr>
        <p:blipFill>
          <a:blip r:embed="rId2"/>
          <a:stretch>
            <a:fillRect/>
          </a:stretch>
        </p:blipFill>
        <p:spPr>
          <a:xfrm>
            <a:off x="8752115" y="952501"/>
            <a:ext cx="3211285" cy="2405742"/>
          </a:xfrm>
          <a:prstGeom prst="rect">
            <a:avLst/>
          </a:prstGeom>
        </p:spPr>
      </p:pic>
    </p:spTree>
    <p:extLst>
      <p:ext uri="{BB962C8B-B14F-4D97-AF65-F5344CB8AC3E}">
        <p14:creationId xmlns:p14="http://schemas.microsoft.com/office/powerpoint/2010/main" val="3850292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74C81-A5E2-A2DD-23D4-99DC3455ACAA}"/>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340038F-671D-33BB-E071-26D28A2F4914}"/>
              </a:ext>
            </a:extLst>
          </p:cNvPr>
          <p:cNvSpPr>
            <a:spLocks noGrp="1"/>
          </p:cNvSpPr>
          <p:nvPr>
            <p:ph idx="1"/>
          </p:nvPr>
        </p:nvSpPr>
        <p:spPr>
          <a:xfrm>
            <a:off x="1333502" y="2160589"/>
            <a:ext cx="6637240" cy="3880773"/>
          </a:xfrm>
        </p:spPr>
        <p:txBody>
          <a:bodyPr vert="horz" lIns="91440" tIns="45720" rIns="91440" bIns="45720" rtlCol="0">
            <a:normAutofit/>
          </a:bodyPr>
          <a:lstStyle/>
          <a:p>
            <a:r>
              <a:rPr lang="en-US" b="1" dirty="0"/>
              <a:t>BRAKİTERAPİ</a:t>
            </a:r>
          </a:p>
          <a:p>
            <a:pPr lvl="1">
              <a:buClr>
                <a:srgbClr val="EB3D9F"/>
              </a:buClr>
            </a:pPr>
            <a:r>
              <a:rPr lang="tr" dirty="0">
                <a:ea typeface="+mn-lt"/>
                <a:cs typeface="+mn-lt"/>
              </a:rPr>
              <a:t>Uterus ve vajinaya kaynakların dikkatli bir şekilde yerleştirilmesiyle, klinisyenler ters-kare yasasından faydalanabilir, merkezi servikal tümöre yüksek dozda radyasyon verirken mesane, rektum, ince barsak gibi kritik çevredeki normal dokulara radyasyon maruziyetini nispeten azaltır.</a:t>
            </a:r>
          </a:p>
          <a:p>
            <a:pPr lvl="1">
              <a:buClr>
                <a:srgbClr val="EB3D9F"/>
              </a:buClr>
            </a:pPr>
            <a:r>
              <a:rPr lang="tr" dirty="0">
                <a:ea typeface="+mn-lt"/>
                <a:cs typeface="+mn-lt"/>
              </a:rPr>
              <a:t>GOG ve RTOG gibi büyük klinik ortak çalışma grupları, uygun şekilde ve açıkça belirtilen dozlama ve fraksiyonasyon kılavuzları dahilinde gerçekleştirildiğinde, HDR ve LDR intrakaviter servikal brakiterapi rejimlerinin terapötik olarak benzer olduğunu kabul etmektedir. </a:t>
            </a:r>
            <a:endParaRPr lang="tr"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text&#10;&#10;Description automatically generated">
            <a:extLst>
              <a:ext uri="{FF2B5EF4-FFF2-40B4-BE49-F238E27FC236}">
                <a16:creationId xmlns:a16="http://schemas.microsoft.com/office/drawing/2014/main" id="{7B752916-53D7-4B86-E099-545AD474AF8A}"/>
              </a:ext>
            </a:extLst>
          </p:cNvPr>
          <p:cNvPicPr>
            <a:picLocks noChangeAspect="1"/>
          </p:cNvPicPr>
          <p:nvPr/>
        </p:nvPicPr>
        <p:blipFill>
          <a:blip r:embed="rId2"/>
          <a:stretch>
            <a:fillRect/>
          </a:stretch>
        </p:blipFill>
        <p:spPr>
          <a:xfrm>
            <a:off x="8781370" y="4442732"/>
            <a:ext cx="2466975" cy="1847850"/>
          </a:xfrm>
          <a:prstGeom prst="rect">
            <a:avLst/>
          </a:prstGeom>
        </p:spPr>
      </p:pic>
      <p:pic>
        <p:nvPicPr>
          <p:cNvPr id="5" name="Picture 5" descr="A picture containing text, indoor, different, various&#10;&#10;Description automatically generated">
            <a:extLst>
              <a:ext uri="{FF2B5EF4-FFF2-40B4-BE49-F238E27FC236}">
                <a16:creationId xmlns:a16="http://schemas.microsoft.com/office/drawing/2014/main" id="{D81D8336-9553-92A5-0FB6-741D6C61D28F}"/>
              </a:ext>
            </a:extLst>
          </p:cNvPr>
          <p:cNvPicPr>
            <a:picLocks noChangeAspect="1"/>
          </p:cNvPicPr>
          <p:nvPr/>
        </p:nvPicPr>
        <p:blipFill>
          <a:blip r:embed="rId3"/>
          <a:stretch>
            <a:fillRect/>
          </a:stretch>
        </p:blipFill>
        <p:spPr>
          <a:xfrm>
            <a:off x="8588829" y="1111753"/>
            <a:ext cx="2743200" cy="2435581"/>
          </a:xfrm>
          <a:prstGeom prst="rect">
            <a:avLst/>
          </a:prstGeom>
        </p:spPr>
      </p:pic>
    </p:spTree>
    <p:extLst>
      <p:ext uri="{BB962C8B-B14F-4D97-AF65-F5344CB8AC3E}">
        <p14:creationId xmlns:p14="http://schemas.microsoft.com/office/powerpoint/2010/main" val="3419843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68E2E-0A92-A764-0590-2C7DFEFB9058}"/>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5091337-897A-9C59-A659-93FFF174BE2E}"/>
              </a:ext>
            </a:extLst>
          </p:cNvPr>
          <p:cNvSpPr>
            <a:spLocks noGrp="1"/>
          </p:cNvSpPr>
          <p:nvPr>
            <p:ph idx="1"/>
          </p:nvPr>
        </p:nvSpPr>
        <p:spPr>
          <a:xfrm>
            <a:off x="1333502" y="2160589"/>
            <a:ext cx="6408641" cy="3880773"/>
          </a:xfrm>
        </p:spPr>
        <p:txBody>
          <a:bodyPr vert="horz" lIns="91440" tIns="45720" rIns="91440" bIns="45720" rtlCol="0" anchor="t">
            <a:normAutofit/>
          </a:bodyPr>
          <a:lstStyle/>
          <a:p>
            <a:pPr marL="0" indent="0">
              <a:buNone/>
            </a:pPr>
            <a:endParaRPr lang="en-US" dirty="0"/>
          </a:p>
          <a:p>
            <a:pPr>
              <a:buClr>
                <a:srgbClr val="EB3D9F"/>
              </a:buClr>
            </a:pPr>
            <a:r>
              <a:rPr lang="tr" dirty="0">
                <a:ea typeface="+mn-lt"/>
                <a:cs typeface="+mn-lt"/>
              </a:rPr>
              <a:t>Kaynakları uterus ve vajinaya yerleştirmek için birçok intrakaviter aplikatör sistemi kullanılmıştır. Hepsi bir merkezi uterin tandem içerirken farklılıklar vajinal kaynak tutucuların tasarımındadır.</a:t>
            </a:r>
          </a:p>
          <a:p>
            <a:pPr>
              <a:buClr>
                <a:srgbClr val="EB3D9F"/>
              </a:buClr>
            </a:pPr>
            <a:r>
              <a:rPr lang="tr" dirty="0">
                <a:ea typeface="+mn-lt"/>
                <a:cs typeface="+mn-lt"/>
              </a:rPr>
              <a:t>Radyoaktif kaynakların endoservikal ve endometrial kanala yerleştirilmesi, herhangi bir EBRT tekniği ile elde edilemeyen merkezi bir tümör doz yoğunlaşmasına izin verir</a:t>
            </a:r>
          </a:p>
          <a:p>
            <a:pPr>
              <a:buClr>
                <a:srgbClr val="EB3D9F"/>
              </a:buClr>
            </a:pPr>
            <a:r>
              <a:rPr lang="tr" dirty="0">
                <a:ea typeface="+mn-lt"/>
                <a:cs typeface="+mn-lt"/>
              </a:rPr>
              <a:t>Tandem uterus fundusuna uzanmalıdır. </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Chart&#10;&#10;Description automatically generated">
            <a:extLst>
              <a:ext uri="{FF2B5EF4-FFF2-40B4-BE49-F238E27FC236}">
                <a16:creationId xmlns:a16="http://schemas.microsoft.com/office/drawing/2014/main" id="{C2844C94-A185-D740-9628-A913140F9D70}"/>
              </a:ext>
            </a:extLst>
          </p:cNvPr>
          <p:cNvPicPr>
            <a:picLocks noChangeAspect="1"/>
          </p:cNvPicPr>
          <p:nvPr/>
        </p:nvPicPr>
        <p:blipFill>
          <a:blip r:embed="rId2"/>
          <a:stretch>
            <a:fillRect/>
          </a:stretch>
        </p:blipFill>
        <p:spPr>
          <a:xfrm>
            <a:off x="7739743" y="1923243"/>
            <a:ext cx="4103913" cy="3653771"/>
          </a:xfrm>
          <a:prstGeom prst="rect">
            <a:avLst/>
          </a:prstGeom>
        </p:spPr>
      </p:pic>
    </p:spTree>
    <p:extLst>
      <p:ext uri="{BB962C8B-B14F-4D97-AF65-F5344CB8AC3E}">
        <p14:creationId xmlns:p14="http://schemas.microsoft.com/office/powerpoint/2010/main" val="360302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040B3-A690-F7DC-4E92-8B51D644CE24}"/>
              </a:ext>
            </a:extLst>
          </p:cNvPr>
          <p:cNvSpPr>
            <a:spLocks noGrp="1"/>
          </p:cNvSpPr>
          <p:nvPr>
            <p:ph type="title"/>
          </p:nvPr>
        </p:nvSpPr>
        <p:spPr>
          <a:xfrm>
            <a:off x="1286933" y="609600"/>
            <a:ext cx="10197494" cy="1099457"/>
          </a:xfrm>
        </p:spPr>
        <p:txBody>
          <a:bodyPr>
            <a:normAutofit/>
          </a:bodyPr>
          <a:lstStyle/>
          <a:p>
            <a:endParaRPr lang="en-US"/>
          </a:p>
        </p:txBody>
      </p:sp>
      <p:sp>
        <p:nvSpPr>
          <p:cNvPr id="20" name="Isosceles Triangle 19">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6F045659-2B39-1172-3793-36EA3522917A}"/>
              </a:ext>
            </a:extLst>
          </p:cNvPr>
          <p:cNvGraphicFramePr>
            <a:graphicFrameLocks noGrp="1"/>
          </p:cNvGraphicFramePr>
          <p:nvPr>
            <p:ph idx="1"/>
            <p:extLst>
              <p:ext uri="{D42A27DB-BD31-4B8C-83A1-F6EECF244321}">
                <p14:modId xmlns:p14="http://schemas.microsoft.com/office/powerpoint/2010/main" val="33711017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042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0BB8B-6EC6-F13A-DB08-3C538C2EB4D6}"/>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590EC3B-0863-983F-6049-8DF0E2EA4900}"/>
              </a:ext>
            </a:extLst>
          </p:cNvPr>
          <p:cNvSpPr>
            <a:spLocks noGrp="1"/>
          </p:cNvSpPr>
          <p:nvPr>
            <p:ph idx="1"/>
          </p:nvPr>
        </p:nvSpPr>
        <p:spPr>
          <a:xfrm>
            <a:off x="1333502" y="2160589"/>
            <a:ext cx="6702554" cy="3880773"/>
          </a:xfrm>
        </p:spPr>
        <p:txBody>
          <a:bodyPr vert="horz" lIns="91440" tIns="45720" rIns="91440" bIns="45720" rtlCol="0" anchor="t">
            <a:normAutofit/>
          </a:bodyPr>
          <a:lstStyle/>
          <a:p>
            <a:pPr lvl="1"/>
            <a:r>
              <a:rPr lang="tr" sz="1500" dirty="0">
                <a:ea typeface="+mn-lt"/>
                <a:cs typeface="+mn-lt"/>
              </a:rPr>
              <a:t>Son 20 yılda nokta bazlı brakiterapiden doz spesifikasyonuna yönelik hacim bazlı yaklaşımlara yönelme</a:t>
            </a:r>
          </a:p>
          <a:p>
            <a:pPr lvl="1"/>
            <a:r>
              <a:rPr lang="tr" sz="1500" dirty="0">
                <a:ea typeface="+mn-lt"/>
                <a:cs typeface="+mn-lt"/>
              </a:rPr>
              <a:t>Manchester sisteminde, doz </a:t>
            </a:r>
            <a:r>
              <a:rPr lang="tr" sz="1500" dirty="0" err="1">
                <a:ea typeface="+mn-lt"/>
                <a:cs typeface="+mn-lt"/>
              </a:rPr>
              <a:t>parasantral</a:t>
            </a:r>
            <a:r>
              <a:rPr lang="tr" sz="1500" dirty="0">
                <a:ea typeface="+mn-lt"/>
                <a:cs typeface="+mn-lt"/>
              </a:rPr>
              <a:t> bir noktaya (A noktası) ve pelvik duvara yakın bir noktaya (B noktası) belirtilir. A noktası, dik doz gradyanına sahip bir bölgede yer aldığından, pozisyonundaki nispeten küçük değişikliklerle beklenmeyen sonuçlar</a:t>
            </a:r>
          </a:p>
          <a:p>
            <a:pPr lvl="1"/>
            <a:r>
              <a:rPr lang="tr" sz="1500" dirty="0">
                <a:ea typeface="+mn-lt"/>
                <a:cs typeface="+mn-lt"/>
              </a:rPr>
              <a:t>Bulky hastalığı ve uygun anatomisi olan hastalar, A noktasına 80 ila 90 Gy (40-45 Gy EBRT + 40-50 Gy BRT) kombine dozla tedavi edilir. </a:t>
            </a:r>
          </a:p>
          <a:p>
            <a:pPr lvl="1"/>
            <a:r>
              <a:rPr lang="tr" sz="1500" dirty="0">
                <a:ea typeface="+mn-lt"/>
                <a:cs typeface="+mn-lt"/>
              </a:rPr>
              <a:t>Daha yüksek merkezi EBRT dozları, brakiterapi yoluyla en etkili şekilde uygulanabilen toplam parasantral dozu tehlikeye atma eğilimindedir. </a:t>
            </a:r>
          </a:p>
          <a:p>
            <a:pPr lvl="1"/>
            <a:r>
              <a:rPr lang="tr" sz="1500" dirty="0">
                <a:ea typeface="+mn-lt"/>
                <a:cs typeface="+mn-lt"/>
              </a:rPr>
              <a:t>Daha küçük (1A ila 1B1) tümörler için genellikle daha düşük dozlar (75 ila 85 Gy) önerilir.</a:t>
            </a:r>
            <a:endParaRPr lang="en-US" sz="1500" dirty="0">
              <a:ea typeface="+mn-lt"/>
              <a:cs typeface="+mn-lt"/>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Diagram&#10;&#10;Description automatically generated">
            <a:extLst>
              <a:ext uri="{FF2B5EF4-FFF2-40B4-BE49-F238E27FC236}">
                <a16:creationId xmlns:a16="http://schemas.microsoft.com/office/drawing/2014/main" id="{A3DF03A3-BCA8-123C-58DD-272FFDA14E61}"/>
              </a:ext>
            </a:extLst>
          </p:cNvPr>
          <p:cNvPicPr>
            <a:picLocks noChangeAspect="1"/>
          </p:cNvPicPr>
          <p:nvPr/>
        </p:nvPicPr>
        <p:blipFill>
          <a:blip r:embed="rId2"/>
          <a:stretch>
            <a:fillRect/>
          </a:stretch>
        </p:blipFill>
        <p:spPr>
          <a:xfrm>
            <a:off x="8033657" y="1076303"/>
            <a:ext cx="3450771" cy="4716282"/>
          </a:xfrm>
          <a:prstGeom prst="rect">
            <a:avLst/>
          </a:prstGeom>
        </p:spPr>
      </p:pic>
    </p:spTree>
    <p:extLst>
      <p:ext uri="{BB962C8B-B14F-4D97-AF65-F5344CB8AC3E}">
        <p14:creationId xmlns:p14="http://schemas.microsoft.com/office/powerpoint/2010/main" val="70533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655B4-1860-040D-001D-BA760DAC3A96}"/>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0DD8F8A-D54E-C388-4268-165A69B68587}"/>
              </a:ext>
            </a:extLst>
          </p:cNvPr>
          <p:cNvSpPr>
            <a:spLocks noGrp="1"/>
          </p:cNvSpPr>
          <p:nvPr>
            <p:ph idx="1"/>
          </p:nvPr>
        </p:nvSpPr>
        <p:spPr>
          <a:xfrm>
            <a:off x="1333502" y="2160589"/>
            <a:ext cx="7105326" cy="3880773"/>
          </a:xfrm>
        </p:spPr>
        <p:txBody>
          <a:bodyPr vert="horz" lIns="91440" tIns="45720" rIns="91440" bIns="45720" rtlCol="0" anchor="t">
            <a:normAutofit/>
          </a:bodyPr>
          <a:lstStyle/>
          <a:p>
            <a:r>
              <a:rPr lang="en-US" dirty="0"/>
              <a:t>HDR </a:t>
            </a:r>
            <a:r>
              <a:rPr lang="en-US" dirty="0" err="1"/>
              <a:t>Brakiterapi</a:t>
            </a:r>
            <a:endParaRPr lang="en-US"/>
          </a:p>
          <a:p>
            <a:pPr lvl="1">
              <a:buClr>
                <a:srgbClr val="EB3D9F"/>
              </a:buClr>
            </a:pPr>
            <a:r>
              <a:rPr lang="tr" sz="1800" dirty="0">
                <a:ea typeface="+mn-lt"/>
                <a:cs typeface="+mn-lt"/>
              </a:rPr>
              <a:t>Saatler veya günler yerine dakikalar içinde</a:t>
            </a:r>
          </a:p>
          <a:p>
            <a:pPr lvl="1">
              <a:buClr>
                <a:srgbClr val="EB3D9F"/>
              </a:buClr>
            </a:pPr>
            <a:r>
              <a:rPr lang="tr" sz="1800" dirty="0">
                <a:ea typeface="+mn-lt"/>
                <a:cs typeface="+mn-lt"/>
              </a:rPr>
              <a:t>En önemli endişe, büyük HDR fraksiyonları ile normal doku hasarının iyileşme fırsatını azaltması ve bu nedenle tümör kontrolü ile komplikasyonlar arasındaki terapötik oranı daraltabilmesidir. </a:t>
            </a:r>
            <a:endParaRPr lang="tr" sz="1800"/>
          </a:p>
          <a:p>
            <a:pPr lvl="1">
              <a:buClr>
                <a:srgbClr val="EB3D9F"/>
              </a:buClr>
            </a:pPr>
            <a:r>
              <a:rPr lang="tr" sz="1800" dirty="0">
                <a:ea typeface="+mn-lt"/>
                <a:cs typeface="+mn-lt"/>
              </a:rPr>
              <a:t>Yapılan 4 farklı randomize çalışma ile HDR brakiterapisinin, geleneksel LDR yaklaşımlarına terapötik eşdeğerlilik sağladığı gösterilmiştir.</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sandglass, object, wall, indoor&#10;&#10;Description automatically generated">
            <a:extLst>
              <a:ext uri="{FF2B5EF4-FFF2-40B4-BE49-F238E27FC236}">
                <a16:creationId xmlns:a16="http://schemas.microsoft.com/office/drawing/2014/main" id="{577FC2BA-BC67-D699-C8A2-FAA6BD2D1BFB}"/>
              </a:ext>
            </a:extLst>
          </p:cNvPr>
          <p:cNvPicPr>
            <a:picLocks noChangeAspect="1"/>
          </p:cNvPicPr>
          <p:nvPr/>
        </p:nvPicPr>
        <p:blipFill>
          <a:blip r:embed="rId2"/>
          <a:stretch>
            <a:fillRect/>
          </a:stretch>
        </p:blipFill>
        <p:spPr>
          <a:xfrm>
            <a:off x="8686800" y="3211285"/>
            <a:ext cx="3058885" cy="3058885"/>
          </a:xfrm>
          <a:prstGeom prst="rect">
            <a:avLst/>
          </a:prstGeom>
        </p:spPr>
      </p:pic>
    </p:spTree>
    <p:extLst>
      <p:ext uri="{BB962C8B-B14F-4D97-AF65-F5344CB8AC3E}">
        <p14:creationId xmlns:p14="http://schemas.microsoft.com/office/powerpoint/2010/main" val="341743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55B2F-EE90-4FB0-8484-20096DCF956F}"/>
              </a:ext>
            </a:extLst>
          </p:cNvPr>
          <p:cNvSpPr>
            <a:spLocks noGrp="1"/>
          </p:cNvSpPr>
          <p:nvPr>
            <p:ph type="title"/>
          </p:nvPr>
        </p:nvSpPr>
        <p:spPr>
          <a:xfrm>
            <a:off x="1333502" y="609600"/>
            <a:ext cx="8596668" cy="1320800"/>
          </a:xfrm>
        </p:spPr>
        <p:txBody>
          <a:bodyPr>
            <a:normAutofit/>
          </a:bodyPr>
          <a:lstStyle/>
          <a:p>
            <a:r>
              <a:rPr lang="en-US" dirty="0"/>
              <a:t>PATOLOJİ VE YAYILMA YOLLARI</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815686D-0291-4DC5-873B-B6A2FFB1B3E8}"/>
              </a:ext>
            </a:extLst>
          </p:cNvPr>
          <p:cNvSpPr>
            <a:spLocks noGrp="1"/>
          </p:cNvSpPr>
          <p:nvPr>
            <p:ph idx="1"/>
          </p:nvPr>
        </p:nvSpPr>
        <p:spPr>
          <a:xfrm>
            <a:off x="1333502" y="2160589"/>
            <a:ext cx="9140953" cy="3880773"/>
          </a:xfrm>
        </p:spPr>
        <p:txBody>
          <a:bodyPr vert="horz" lIns="91440" tIns="45720" rIns="91440" bIns="45720" rtlCol="0" anchor="t">
            <a:normAutofit/>
          </a:bodyPr>
          <a:lstStyle/>
          <a:p>
            <a:r>
              <a:rPr lang="tr" dirty="0">
                <a:ea typeface="+mn-lt"/>
                <a:cs typeface="+mn-lt"/>
              </a:rPr>
              <a:t>%80-90'ı SCC</a:t>
            </a:r>
            <a:endParaRPr lang="en-US" dirty="0"/>
          </a:p>
          <a:p>
            <a:pPr lvl="1">
              <a:buClr>
                <a:srgbClr val="EB3D9F"/>
              </a:buClr>
            </a:pPr>
            <a:r>
              <a:rPr lang="tr" dirty="0">
                <a:ea typeface="+mn-lt"/>
                <a:cs typeface="+mn-lt"/>
              </a:rPr>
              <a:t>Büyük hücreli </a:t>
            </a:r>
            <a:r>
              <a:rPr lang="tr" dirty="0" err="1">
                <a:ea typeface="+mn-lt"/>
                <a:cs typeface="+mn-lt"/>
              </a:rPr>
              <a:t>keratinize</a:t>
            </a:r>
          </a:p>
          <a:p>
            <a:pPr lvl="1">
              <a:buClr>
                <a:srgbClr val="EB3D9F"/>
              </a:buClr>
            </a:pPr>
            <a:r>
              <a:rPr lang="tr" dirty="0">
                <a:ea typeface="+mn-lt"/>
                <a:cs typeface="+mn-lt"/>
              </a:rPr>
              <a:t>Büyük hücreli </a:t>
            </a:r>
            <a:r>
              <a:rPr lang="tr" dirty="0" err="1">
                <a:ea typeface="+mn-lt"/>
                <a:cs typeface="+mn-lt"/>
              </a:rPr>
              <a:t>non-keratinize</a:t>
            </a:r>
          </a:p>
          <a:p>
            <a:pPr lvl="1">
              <a:buClr>
                <a:srgbClr val="EB3D9F"/>
              </a:buClr>
            </a:pPr>
            <a:r>
              <a:rPr lang="tr" dirty="0">
                <a:ea typeface="+mn-lt"/>
                <a:cs typeface="+mn-lt"/>
              </a:rPr>
              <a:t>Küçük hücreli karsinomlar</a:t>
            </a:r>
            <a:endParaRPr lang="tr" dirty="0"/>
          </a:p>
          <a:p>
            <a:pPr>
              <a:buClr>
                <a:srgbClr val="EB3D9F"/>
              </a:buClr>
            </a:pPr>
            <a:r>
              <a:rPr lang="tr" dirty="0">
                <a:ea typeface="+mn-lt"/>
                <a:cs typeface="+mn-lt"/>
              </a:rPr>
              <a:t>Adenokarsinom sıklığı yaklaşık %10-20</a:t>
            </a:r>
          </a:p>
          <a:p>
            <a:pPr lvl="1">
              <a:buClr>
                <a:srgbClr val="EB3D9F"/>
              </a:buClr>
            </a:pPr>
            <a:r>
              <a:rPr lang="tr" dirty="0">
                <a:ea typeface="+mn-lt"/>
                <a:cs typeface="+mn-lt"/>
              </a:rPr>
              <a:t>Son zamanlarda özellikle genç kadınlarda artış</a:t>
            </a:r>
            <a:endParaRPr lang="tr" dirty="0"/>
          </a:p>
          <a:p>
            <a:pPr lvl="1">
              <a:buClr>
                <a:srgbClr val="EB3D9F"/>
              </a:buClr>
            </a:pPr>
            <a:r>
              <a:rPr lang="tr" dirty="0">
                <a:ea typeface="+mn-lt"/>
                <a:cs typeface="+mn-lt"/>
              </a:rPr>
              <a:t>Yüksek oranda </a:t>
            </a:r>
            <a:r>
              <a:rPr lang="tr" dirty="0" err="1">
                <a:ea typeface="+mn-lt"/>
                <a:cs typeface="+mn-lt"/>
              </a:rPr>
              <a:t>endoservikal</a:t>
            </a:r>
            <a:r>
              <a:rPr lang="tr" dirty="0">
                <a:ea typeface="+mn-lt"/>
                <a:cs typeface="+mn-lt"/>
              </a:rPr>
              <a:t> kanaldan köken almakta ve standart sitolojik tarama yöntemleri ile gözden kaçabilmekte</a:t>
            </a:r>
          </a:p>
          <a:p>
            <a:pPr>
              <a:buClr>
                <a:srgbClr val="EB3D9F"/>
              </a:buClr>
            </a:pPr>
            <a:r>
              <a:rPr lang="tr" dirty="0" err="1">
                <a:ea typeface="+mn-lt"/>
                <a:cs typeface="+mn-lt"/>
              </a:rPr>
              <a:t>Adenoskuamöz</a:t>
            </a:r>
            <a:endParaRPr lang="tr" dirty="0" err="1"/>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table, indoor, microscope, stove&#10;&#10;Description automatically generated">
            <a:extLst>
              <a:ext uri="{FF2B5EF4-FFF2-40B4-BE49-F238E27FC236}">
                <a16:creationId xmlns:a16="http://schemas.microsoft.com/office/drawing/2014/main" id="{258D51A8-B458-A109-E183-C756EBD2197D}"/>
              </a:ext>
            </a:extLst>
          </p:cNvPr>
          <p:cNvPicPr>
            <a:picLocks noChangeAspect="1"/>
          </p:cNvPicPr>
          <p:nvPr/>
        </p:nvPicPr>
        <p:blipFill>
          <a:blip r:embed="rId2"/>
          <a:stretch>
            <a:fillRect/>
          </a:stretch>
        </p:blipFill>
        <p:spPr>
          <a:xfrm>
            <a:off x="7316432" y="1718828"/>
            <a:ext cx="4125685" cy="1386566"/>
          </a:xfrm>
          <a:prstGeom prst="rect">
            <a:avLst/>
          </a:prstGeom>
        </p:spPr>
      </p:pic>
    </p:spTree>
    <p:extLst>
      <p:ext uri="{BB962C8B-B14F-4D97-AF65-F5344CB8AC3E}">
        <p14:creationId xmlns:p14="http://schemas.microsoft.com/office/powerpoint/2010/main" val="1039119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B8BEA-BB6A-0DA5-585C-7176F0F5D7EE}"/>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Text&#10;&#10;Description automatically generated">
            <a:extLst>
              <a:ext uri="{FF2B5EF4-FFF2-40B4-BE49-F238E27FC236}">
                <a16:creationId xmlns:a16="http://schemas.microsoft.com/office/drawing/2014/main" id="{25328404-0379-5A34-906C-1F678922C7AE}"/>
              </a:ext>
            </a:extLst>
          </p:cNvPr>
          <p:cNvPicPr>
            <a:picLocks noGrp="1" noChangeAspect="1"/>
          </p:cNvPicPr>
          <p:nvPr>
            <p:ph idx="1"/>
          </p:nvPr>
        </p:nvPicPr>
        <p:blipFill>
          <a:blip r:embed="rId2"/>
          <a:stretch>
            <a:fillRect/>
          </a:stretch>
        </p:blipFill>
        <p:spPr>
          <a:xfrm>
            <a:off x="1333502" y="2198592"/>
            <a:ext cx="10643182" cy="1431682"/>
          </a:xfrm>
        </p:spPr>
      </p:pic>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526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7EF75-842B-9471-8C3E-CC381C090946}"/>
              </a:ext>
            </a:extLst>
          </p:cNvPr>
          <p:cNvSpPr>
            <a:spLocks noGrp="1"/>
          </p:cNvSpPr>
          <p:nvPr>
            <p:ph type="title"/>
          </p:nvPr>
        </p:nvSpPr>
        <p:spPr>
          <a:xfrm>
            <a:off x="1286933" y="609600"/>
            <a:ext cx="10197494" cy="1099457"/>
          </a:xfrm>
        </p:spPr>
        <p:txBody>
          <a:bodyPr>
            <a:normAutofit/>
          </a:bodyPr>
          <a:lstStyle/>
          <a:p>
            <a:endParaRPr lang="en-US"/>
          </a:p>
        </p:txBody>
      </p:sp>
      <p:sp>
        <p:nvSpPr>
          <p:cNvPr id="27" name="Isosceles Triangle 19">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1">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DB1FD3C1-5853-FC86-F3D6-3F83042B557B}"/>
              </a:ext>
            </a:extLst>
          </p:cNvPr>
          <p:cNvGraphicFramePr>
            <a:graphicFrameLocks noGrp="1"/>
          </p:cNvGraphicFramePr>
          <p:nvPr>
            <p:ph idx="1"/>
            <p:extLst>
              <p:ext uri="{D42A27DB-BD31-4B8C-83A1-F6EECF244321}">
                <p14:modId xmlns:p14="http://schemas.microsoft.com/office/powerpoint/2010/main" val="372631119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0701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BA736-78F2-52B5-D87D-0C0D99064E48}"/>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5AE0087-929B-1A65-D9DC-C96B7DD39754}"/>
              </a:ext>
            </a:extLst>
          </p:cNvPr>
          <p:cNvSpPr>
            <a:spLocks noGrp="1"/>
          </p:cNvSpPr>
          <p:nvPr>
            <p:ph idx="1"/>
          </p:nvPr>
        </p:nvSpPr>
        <p:spPr>
          <a:xfrm>
            <a:off x="1333502" y="2160589"/>
            <a:ext cx="8596668" cy="3880773"/>
          </a:xfrm>
        </p:spPr>
        <p:txBody>
          <a:bodyPr vert="horz" lIns="91440" tIns="45720" rIns="91440" bIns="45720" rtlCol="0" anchor="t">
            <a:normAutofit/>
          </a:bodyPr>
          <a:lstStyle/>
          <a:p>
            <a:r>
              <a:rPr lang="en-US" dirty="0" err="1"/>
              <a:t>İnterstisyel</a:t>
            </a:r>
            <a:r>
              <a:rPr lang="en-US" dirty="0"/>
              <a:t> </a:t>
            </a:r>
            <a:r>
              <a:rPr lang="en-US" dirty="0" err="1"/>
              <a:t>Brakiterapi</a:t>
            </a:r>
            <a:endParaRPr lang="en-US"/>
          </a:p>
          <a:p>
            <a:pPr lvl="1">
              <a:buClr>
                <a:srgbClr val="EB3D9F"/>
              </a:buClr>
            </a:pPr>
            <a:r>
              <a:rPr lang="tr" sz="1800" dirty="0">
                <a:ea typeface="+mn-lt"/>
                <a:cs typeface="+mn-lt"/>
              </a:rPr>
              <a:t>İnterstisyel brakiterapi, masif hacimli rezidüel hastalığı, yaygın vajinal tutulumu, komşu organ invazyonu veya histerektomi sonrası vajinal hastalık nüksü olan hastaları tüm tutulum alanlarını kapsayacak şekilde tedavi etmek için uzun süredir kullanılmaktadır. </a:t>
            </a:r>
            <a:endParaRPr lang="tr" sz="18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5103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3DE77-E0A0-64DB-ECC8-BFB8DCCE7E5D}"/>
              </a:ext>
            </a:extLst>
          </p:cNvPr>
          <p:cNvSpPr>
            <a:spLocks noGrp="1"/>
          </p:cNvSpPr>
          <p:nvPr>
            <p:ph type="title"/>
          </p:nvPr>
        </p:nvSpPr>
        <p:spPr>
          <a:xfrm>
            <a:off x="1333502" y="609600"/>
            <a:ext cx="8596668" cy="1320800"/>
          </a:xfrm>
        </p:spPr>
        <p:txBody>
          <a:bodyPr>
            <a:normAutofit/>
          </a:bodyPr>
          <a:lstStyle/>
          <a:p>
            <a:r>
              <a:rPr lang="tr" dirty="0">
                <a:ea typeface="+mj-lt"/>
                <a:cs typeface="+mj-lt"/>
              </a:rPr>
              <a:t>TEDAVİ ALGORİTMASI, SONUÇLAR VE GELECEK</a:t>
            </a:r>
            <a:endParaRPr lang="en-US"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AAAC307-79E2-CB1A-25D0-04D2616076DD}"/>
              </a:ext>
            </a:extLst>
          </p:cNvPr>
          <p:cNvSpPr>
            <a:spLocks noGrp="1"/>
          </p:cNvSpPr>
          <p:nvPr>
            <p:ph idx="1"/>
          </p:nvPr>
        </p:nvSpPr>
        <p:spPr>
          <a:xfrm>
            <a:off x="1333502" y="2160589"/>
            <a:ext cx="8596668" cy="3880773"/>
          </a:xfrm>
        </p:spPr>
        <p:txBody>
          <a:bodyPr vert="horz" lIns="91440" tIns="45720" rIns="91440" bIns="45720" rtlCol="0" anchor="t">
            <a:normAutofit/>
          </a:bodyPr>
          <a:lstStyle/>
          <a:p>
            <a:pPr>
              <a:lnSpc>
                <a:spcPct val="90000"/>
              </a:lnSpc>
            </a:pPr>
            <a:r>
              <a:rPr lang="tr" sz="1500" dirty="0">
                <a:ea typeface="+mn-lt"/>
                <a:cs typeface="+mn-lt"/>
              </a:rPr>
              <a:t>Sitolojik tarama programları çoğu invaziv serviks kanserini önlemeyi mümkün kılmış ve HPV aşılarının geliştirilmesi insidansı azaltmış olsa da, serviks kanseri dünya çapında önemli bir halk sağlığı sorunu olmaya devam etmektedir.</a:t>
            </a:r>
          </a:p>
          <a:p>
            <a:pPr>
              <a:lnSpc>
                <a:spcPct val="90000"/>
              </a:lnSpc>
              <a:buClr>
                <a:srgbClr val="EB3D9F"/>
              </a:buClr>
            </a:pPr>
            <a:r>
              <a:rPr lang="tr" sz="1500" dirty="0">
                <a:ea typeface="+mn-lt"/>
                <a:cs typeface="+mn-lt"/>
              </a:rPr>
              <a:t>Hem radikal histerektomi hem de RT, evre IB1 hastalığı olan hastalarda yüksek kür oranları sağlar. İki tedaviden kaynaklanan majör toksisite oranları benzerdir, ancak yan etki türleri farklıdır. Radyasyona bağlı </a:t>
            </a:r>
            <a:r>
              <a:rPr lang="tr" sz="1500" dirty="0" err="1">
                <a:ea typeface="+mn-lt"/>
                <a:cs typeface="+mn-lt"/>
              </a:rPr>
              <a:t>ovarian</a:t>
            </a:r>
            <a:r>
              <a:rPr lang="tr" sz="1500" dirty="0">
                <a:ea typeface="+mn-lt"/>
                <a:cs typeface="+mn-lt"/>
              </a:rPr>
              <a:t> yetmezliği önlemek ve cinsel işlev bozukluğu riskini en aza indirmek için evre IA </a:t>
            </a:r>
            <a:r>
              <a:rPr lang="tr" sz="1500" dirty="0" err="1">
                <a:ea typeface="+mn-lt"/>
                <a:cs typeface="+mn-lt"/>
              </a:rPr>
              <a:t>skuamöz</a:t>
            </a:r>
            <a:r>
              <a:rPr lang="tr" sz="1500" dirty="0">
                <a:ea typeface="+mn-lt"/>
                <a:cs typeface="+mn-lt"/>
              </a:rPr>
              <a:t> hücreli karsinomları veya adenokarsinomları olan genç kadınlar için cerrahi, tercih edilen tedavi olma eğilimindedir. </a:t>
            </a:r>
          </a:p>
          <a:p>
            <a:pPr>
              <a:lnSpc>
                <a:spcPct val="90000"/>
              </a:lnSpc>
              <a:buClr>
                <a:srgbClr val="EB3D9F"/>
              </a:buClr>
            </a:pPr>
            <a:r>
              <a:rPr lang="tr" sz="1500" dirty="0">
                <a:ea typeface="+mn-lt"/>
                <a:cs typeface="+mn-lt"/>
              </a:rPr>
              <a:t>EBRT ve görüntü tabanlı brakiterapinin bir kombinasyonunu içeren, sisplatin bazlı kemoterapi ile birlikte verilen RT, IB2 ila IVA hastalığının tedavisinde tercih edilen birincil tedavidir. </a:t>
            </a:r>
          </a:p>
          <a:p>
            <a:pPr>
              <a:lnSpc>
                <a:spcPct val="90000"/>
              </a:lnSpc>
              <a:buClr>
                <a:srgbClr val="EB3D9F"/>
              </a:buClr>
            </a:pPr>
            <a:r>
              <a:rPr lang="tr" sz="1500" dirty="0">
                <a:ea typeface="+mn-lt"/>
                <a:cs typeface="+mn-lt"/>
              </a:rPr>
              <a:t>Primer serviks kanseri vakalarının çoğunda tedavi başarılı olmasına rağmen, özellikle yaygın lokal hastalığı olan hastalarda uzak nüks önemli bir sorun olmaya devam etmektedir.</a:t>
            </a:r>
          </a:p>
          <a:p>
            <a:pPr>
              <a:lnSpc>
                <a:spcPct val="90000"/>
              </a:lnSpc>
              <a:buClr>
                <a:srgbClr val="EB3D9F"/>
              </a:buClr>
            </a:pPr>
            <a:endParaRPr lang="tr" sz="15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155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D48BC-6203-7956-6841-EB95BA2DC658}"/>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319FE20-A1DD-0AE4-A9D4-69C7678D9D57}"/>
              </a:ext>
            </a:extLst>
          </p:cNvPr>
          <p:cNvSpPr>
            <a:spLocks noGrp="1"/>
          </p:cNvSpPr>
          <p:nvPr>
            <p:ph idx="1"/>
          </p:nvPr>
        </p:nvSpPr>
        <p:spPr>
          <a:xfrm>
            <a:off x="1333502" y="2160589"/>
            <a:ext cx="8596668" cy="3880773"/>
          </a:xfrm>
        </p:spPr>
        <p:txBody>
          <a:bodyPr vert="horz" lIns="91440" tIns="45720" rIns="91440" bIns="45720" rtlCol="0">
            <a:normAutofit/>
          </a:bodyPr>
          <a:lstStyle/>
          <a:p>
            <a:r>
              <a:rPr lang="en-US" dirty="0"/>
              <a:t>Beni </a:t>
            </a:r>
            <a:r>
              <a:rPr lang="en-US" dirty="0" err="1"/>
              <a:t>dinlediğiniz</a:t>
            </a:r>
            <a:r>
              <a:rPr lang="en-US" dirty="0"/>
              <a:t> </a:t>
            </a:r>
            <a:r>
              <a:rPr lang="en-US" dirty="0" err="1"/>
              <a:t>için</a:t>
            </a:r>
            <a:r>
              <a:rPr lang="en-US" dirty="0"/>
              <a:t> </a:t>
            </a:r>
            <a:r>
              <a:rPr lang="en-US" dirty="0" err="1"/>
              <a:t>teşekkür</a:t>
            </a:r>
            <a:r>
              <a:rPr lang="en-US" dirty="0"/>
              <a:t> </a:t>
            </a:r>
            <a:r>
              <a:rPr lang="en-US" dirty="0" err="1"/>
              <a:t>ederim</a:t>
            </a:r>
            <a:r>
              <a:rPr lang="en-US" dirty="0"/>
              <a:t>..</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746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66B3A-B44A-938D-C6DA-A1A9BEA44F9D}"/>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CEB6A5E-5307-B2E3-388A-2CDAC55FCE80}"/>
              </a:ext>
            </a:extLst>
          </p:cNvPr>
          <p:cNvSpPr>
            <a:spLocks noGrp="1"/>
          </p:cNvSpPr>
          <p:nvPr>
            <p:ph idx="1"/>
          </p:nvPr>
        </p:nvSpPr>
        <p:spPr>
          <a:xfrm>
            <a:off x="1333502" y="2160589"/>
            <a:ext cx="8596668" cy="3880773"/>
          </a:xfrm>
        </p:spPr>
        <p:txBody>
          <a:bodyPr vert="horz" lIns="91440" tIns="45720" rIns="91440" bIns="45720" rtlCol="0" anchor="t">
            <a:normAutofit/>
          </a:bodyPr>
          <a:lstStyle/>
          <a:p>
            <a:r>
              <a:rPr lang="tr" dirty="0">
                <a:ea typeface="+mn-lt"/>
                <a:cs typeface="+mn-lt"/>
              </a:rPr>
              <a:t>En önemli lenfatik akımlar üç grup halinde çıkar:</a:t>
            </a:r>
            <a:endParaRPr lang="en-US" dirty="0"/>
          </a:p>
          <a:p>
            <a:pPr lvl="1">
              <a:buClr>
                <a:srgbClr val="EB3D9F"/>
              </a:buClr>
            </a:pPr>
            <a:endParaRPr lang="tr" dirty="0">
              <a:ea typeface="+mn-lt"/>
              <a:cs typeface="+mn-lt"/>
            </a:endParaRPr>
          </a:p>
          <a:p>
            <a:pPr lvl="1">
              <a:buClr>
                <a:srgbClr val="EB3D9F"/>
              </a:buClr>
            </a:pPr>
            <a:r>
              <a:rPr lang="tr" dirty="0">
                <a:ea typeface="+mn-lt"/>
                <a:cs typeface="+mn-lt"/>
              </a:rPr>
              <a:t>Üst dallar anterior ve lateral serviksten çıkar, </a:t>
            </a:r>
            <a:r>
              <a:rPr lang="tr" dirty="0" err="1">
                <a:ea typeface="+mn-lt"/>
                <a:cs typeface="+mn-lt"/>
              </a:rPr>
              <a:t>uterin</a:t>
            </a:r>
            <a:r>
              <a:rPr lang="tr" dirty="0">
                <a:ea typeface="+mn-lt"/>
                <a:cs typeface="+mn-lt"/>
              </a:rPr>
              <a:t> arteri takip eder</a:t>
            </a:r>
            <a:endParaRPr lang="tr"/>
          </a:p>
          <a:p>
            <a:pPr lvl="1">
              <a:buClr>
                <a:srgbClr val="EB3D9F"/>
              </a:buClr>
            </a:pPr>
            <a:r>
              <a:rPr lang="tr" dirty="0">
                <a:ea typeface="+mn-lt"/>
                <a:cs typeface="+mn-lt"/>
              </a:rPr>
              <a:t>Orta dallar daha derin </a:t>
            </a:r>
            <a:r>
              <a:rPr lang="tr" dirty="0" err="1">
                <a:ea typeface="+mn-lt"/>
                <a:cs typeface="+mn-lt"/>
              </a:rPr>
              <a:t>hipogastrik</a:t>
            </a:r>
            <a:r>
              <a:rPr lang="tr" dirty="0">
                <a:ea typeface="+mn-lt"/>
                <a:cs typeface="+mn-lt"/>
              </a:rPr>
              <a:t> (</a:t>
            </a:r>
            <a:r>
              <a:rPr lang="tr" dirty="0" err="1">
                <a:ea typeface="+mn-lt"/>
                <a:cs typeface="+mn-lt"/>
              </a:rPr>
              <a:t>obturator</a:t>
            </a:r>
            <a:r>
              <a:rPr lang="tr" dirty="0">
                <a:ea typeface="+mn-lt"/>
                <a:cs typeface="+mn-lt"/>
              </a:rPr>
              <a:t>) nodlara drene olur</a:t>
            </a:r>
          </a:p>
          <a:p>
            <a:pPr lvl="1">
              <a:buClr>
                <a:srgbClr val="EB3D9F"/>
              </a:buClr>
            </a:pPr>
            <a:r>
              <a:rPr lang="tr" dirty="0">
                <a:ea typeface="+mn-lt"/>
                <a:cs typeface="+mn-lt"/>
              </a:rPr>
              <a:t>En alt dallar posteriorda </a:t>
            </a:r>
            <a:r>
              <a:rPr lang="tr" dirty="0" err="1">
                <a:ea typeface="+mn-lt"/>
                <a:cs typeface="+mn-lt"/>
              </a:rPr>
              <a:t>inferior</a:t>
            </a:r>
            <a:r>
              <a:rPr lang="tr" dirty="0">
                <a:ea typeface="+mn-lt"/>
                <a:cs typeface="+mn-lt"/>
              </a:rPr>
              <a:t> ve </a:t>
            </a:r>
            <a:r>
              <a:rPr lang="tr" dirty="0" err="1">
                <a:ea typeface="+mn-lt"/>
                <a:cs typeface="+mn-lt"/>
              </a:rPr>
              <a:t>superior</a:t>
            </a:r>
            <a:r>
              <a:rPr lang="tr" dirty="0">
                <a:ea typeface="+mn-lt"/>
                <a:cs typeface="+mn-lt"/>
              </a:rPr>
              <a:t> </a:t>
            </a:r>
            <a:r>
              <a:rPr lang="tr" dirty="0" err="1">
                <a:ea typeface="+mn-lt"/>
                <a:cs typeface="+mn-lt"/>
              </a:rPr>
              <a:t>gluteal</a:t>
            </a:r>
            <a:r>
              <a:rPr lang="tr" dirty="0">
                <a:ea typeface="+mn-lt"/>
                <a:cs typeface="+mn-lt"/>
              </a:rPr>
              <a:t>, </a:t>
            </a:r>
            <a:r>
              <a:rPr lang="tr" dirty="0" err="1">
                <a:ea typeface="+mn-lt"/>
                <a:cs typeface="+mn-lt"/>
              </a:rPr>
              <a:t>common</a:t>
            </a:r>
            <a:r>
              <a:rPr lang="tr" dirty="0">
                <a:ea typeface="+mn-lt"/>
                <a:cs typeface="+mn-lt"/>
              </a:rPr>
              <a:t> </a:t>
            </a:r>
            <a:r>
              <a:rPr lang="tr" dirty="0" err="1">
                <a:ea typeface="+mn-lt"/>
                <a:cs typeface="+mn-lt"/>
              </a:rPr>
              <a:t>iliak</a:t>
            </a:r>
            <a:r>
              <a:rPr lang="tr" dirty="0">
                <a:ea typeface="+mn-lt"/>
                <a:cs typeface="+mn-lt"/>
              </a:rPr>
              <a:t>, </a:t>
            </a:r>
            <a:r>
              <a:rPr lang="tr" dirty="0" err="1">
                <a:ea typeface="+mn-lt"/>
                <a:cs typeface="+mn-lt"/>
              </a:rPr>
              <a:t>presakral</a:t>
            </a:r>
            <a:r>
              <a:rPr lang="tr" dirty="0">
                <a:ea typeface="+mn-lt"/>
                <a:cs typeface="+mn-lt"/>
              </a:rPr>
              <a:t> ve </a:t>
            </a:r>
            <a:r>
              <a:rPr lang="tr" dirty="0" err="1">
                <a:ea typeface="+mn-lt"/>
                <a:cs typeface="+mn-lt"/>
              </a:rPr>
              <a:t>subaortik</a:t>
            </a:r>
            <a:r>
              <a:rPr lang="tr" dirty="0">
                <a:ea typeface="+mn-lt"/>
                <a:cs typeface="+mn-lt"/>
              </a:rPr>
              <a:t> lenf düğümlerine drene olur.</a:t>
            </a:r>
            <a:endParaRPr lang="tr"/>
          </a:p>
          <a:p>
            <a:pPr>
              <a:buClr>
                <a:srgbClr val="EB3D9F"/>
              </a:buClr>
            </a:pPr>
            <a:endParaRPr lang="tr" dirty="0">
              <a:ea typeface="+mn-lt"/>
              <a:cs typeface="+mn-lt"/>
            </a:endParaRPr>
          </a:p>
          <a:p>
            <a:pPr>
              <a:buClr>
                <a:srgbClr val="EB3D9F"/>
              </a:buClr>
            </a:pPr>
            <a:endParaRPr lang="tr"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2064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86A95-7FC8-FE17-87EF-AB30B60521A3}"/>
              </a:ext>
            </a:extLst>
          </p:cNvPr>
          <p:cNvSpPr>
            <a:spLocks noGrp="1"/>
          </p:cNvSpPr>
          <p:nvPr>
            <p:ph type="title"/>
          </p:nvPr>
        </p:nvSpPr>
        <p:spPr>
          <a:xfrm>
            <a:off x="1286933" y="609600"/>
            <a:ext cx="10197494" cy="1099457"/>
          </a:xfrm>
        </p:spPr>
        <p:txBody>
          <a:bodyPr>
            <a:normAutofit/>
          </a:bodyPr>
          <a:lstStyle/>
          <a:p>
            <a:endParaRPr lang="en-US"/>
          </a:p>
        </p:txBody>
      </p:sp>
      <p:sp>
        <p:nvSpPr>
          <p:cNvPr id="21" name="Isosceles Triangle 20">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C367C136-6771-813B-A515-D3F2478CAF56}"/>
              </a:ext>
            </a:extLst>
          </p:cNvPr>
          <p:cNvGraphicFramePr>
            <a:graphicFrameLocks noGrp="1"/>
          </p:cNvGraphicFramePr>
          <p:nvPr>
            <p:ph idx="1"/>
            <p:extLst>
              <p:ext uri="{D42A27DB-BD31-4B8C-83A1-F6EECF244321}">
                <p14:modId xmlns:p14="http://schemas.microsoft.com/office/powerpoint/2010/main" val="268480420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251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6061C-3B7B-0C71-5361-67E981E8EF70}"/>
              </a:ext>
            </a:extLst>
          </p:cNvPr>
          <p:cNvSpPr>
            <a:spLocks noGrp="1"/>
          </p:cNvSpPr>
          <p:nvPr>
            <p:ph type="title"/>
          </p:nvPr>
        </p:nvSpPr>
        <p:spPr>
          <a:xfrm>
            <a:off x="1333502" y="609600"/>
            <a:ext cx="8596668" cy="1320800"/>
          </a:xfrm>
        </p:spPr>
        <p:txBody>
          <a:bodyPr>
            <a:normAutofit/>
          </a:bodyPr>
          <a:lstStyle/>
          <a:p>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4CFD678-2DB4-C67E-7B6F-89A991BF2722}"/>
              </a:ext>
            </a:extLst>
          </p:cNvPr>
          <p:cNvSpPr>
            <a:spLocks noGrp="1"/>
          </p:cNvSpPr>
          <p:nvPr>
            <p:ph idx="1"/>
          </p:nvPr>
        </p:nvSpPr>
        <p:spPr>
          <a:xfrm>
            <a:off x="1333502" y="2160589"/>
            <a:ext cx="8596668" cy="3880773"/>
          </a:xfrm>
        </p:spPr>
        <p:txBody>
          <a:bodyPr vert="horz" lIns="91440" tIns="45720" rIns="91440" bIns="45720" rtlCol="0" anchor="t">
            <a:normAutofit/>
          </a:bodyPr>
          <a:lstStyle/>
          <a:p>
            <a:pPr>
              <a:lnSpc>
                <a:spcPct val="90000"/>
              </a:lnSpc>
            </a:pPr>
            <a:r>
              <a:rPr lang="en-US" sz="1400" b="1" dirty="0"/>
              <a:t>PROGNOSTİK FAKTÖRLER :</a:t>
            </a:r>
          </a:p>
          <a:p>
            <a:pPr lvl="1">
              <a:lnSpc>
                <a:spcPct val="90000"/>
              </a:lnSpc>
              <a:buClr>
                <a:srgbClr val="EB3D9F"/>
              </a:buClr>
            </a:pPr>
            <a:r>
              <a:rPr lang="tr" sz="1400" dirty="0">
                <a:ea typeface="+mn-lt"/>
                <a:cs typeface="+mn-lt"/>
              </a:rPr>
              <a:t>Etnik köken</a:t>
            </a:r>
          </a:p>
          <a:p>
            <a:pPr lvl="1">
              <a:lnSpc>
                <a:spcPct val="90000"/>
              </a:lnSpc>
              <a:buClr>
                <a:srgbClr val="EB3D9F"/>
              </a:buClr>
            </a:pPr>
            <a:r>
              <a:rPr lang="tr" sz="1400" dirty="0">
                <a:ea typeface="+mn-lt"/>
                <a:cs typeface="+mn-lt"/>
              </a:rPr>
              <a:t>Performans</a:t>
            </a:r>
            <a:endParaRPr lang="tr" dirty="0">
              <a:ea typeface="+mn-lt"/>
              <a:cs typeface="+mn-lt"/>
            </a:endParaRPr>
          </a:p>
          <a:p>
            <a:pPr lvl="1">
              <a:lnSpc>
                <a:spcPct val="90000"/>
              </a:lnSpc>
              <a:buClr>
                <a:srgbClr val="EB3D9F"/>
              </a:buClr>
            </a:pPr>
            <a:r>
              <a:rPr lang="tr" sz="1400" dirty="0">
                <a:ea typeface="+mn-lt"/>
                <a:cs typeface="+mn-lt"/>
              </a:rPr>
              <a:t>Histoloji </a:t>
            </a:r>
            <a:endParaRPr lang="tr">
              <a:ea typeface="+mn-lt"/>
              <a:cs typeface="+mn-lt"/>
            </a:endParaRPr>
          </a:p>
          <a:p>
            <a:pPr lvl="1">
              <a:lnSpc>
                <a:spcPct val="90000"/>
              </a:lnSpc>
              <a:buClr>
                <a:srgbClr val="EB3D9F"/>
              </a:buClr>
            </a:pPr>
            <a:r>
              <a:rPr lang="tr" sz="1400" dirty="0">
                <a:ea typeface="+mn-lt"/>
                <a:cs typeface="+mn-lt"/>
              </a:rPr>
              <a:t>Grade</a:t>
            </a:r>
            <a:endParaRPr lang="tr" dirty="0">
              <a:ea typeface="+mn-lt"/>
              <a:cs typeface="+mn-lt"/>
            </a:endParaRPr>
          </a:p>
          <a:p>
            <a:pPr lvl="1">
              <a:lnSpc>
                <a:spcPct val="90000"/>
              </a:lnSpc>
              <a:buClr>
                <a:srgbClr val="EB3D9F"/>
              </a:buClr>
            </a:pPr>
            <a:r>
              <a:rPr lang="tr" sz="1400" dirty="0">
                <a:ea typeface="+mn-lt"/>
                <a:cs typeface="+mn-lt"/>
              </a:rPr>
              <a:t>Tümör boyutu</a:t>
            </a:r>
            <a:endParaRPr lang="tr" dirty="0">
              <a:ea typeface="+mn-lt"/>
              <a:cs typeface="+mn-lt"/>
            </a:endParaRPr>
          </a:p>
          <a:p>
            <a:pPr lvl="1">
              <a:lnSpc>
                <a:spcPct val="90000"/>
              </a:lnSpc>
              <a:buClr>
                <a:srgbClr val="EB3D9F"/>
              </a:buClr>
            </a:pPr>
            <a:r>
              <a:rPr lang="tr" sz="1400" dirty="0">
                <a:ea typeface="+mn-lt"/>
                <a:cs typeface="+mn-lt"/>
              </a:rPr>
              <a:t>FIGO evresi</a:t>
            </a:r>
            <a:endParaRPr lang="tr" dirty="0">
              <a:ea typeface="+mn-lt"/>
              <a:cs typeface="+mn-lt"/>
            </a:endParaRPr>
          </a:p>
          <a:p>
            <a:pPr lvl="1">
              <a:lnSpc>
                <a:spcPct val="90000"/>
              </a:lnSpc>
              <a:buClr>
                <a:srgbClr val="EB3D9F"/>
              </a:buClr>
            </a:pPr>
            <a:r>
              <a:rPr lang="tr" sz="1400" dirty="0">
                <a:ea typeface="+mn-lt"/>
                <a:cs typeface="+mn-lt"/>
              </a:rPr>
              <a:t>Pelvik ve </a:t>
            </a:r>
            <a:r>
              <a:rPr lang="tr" sz="1400" dirty="0" err="1">
                <a:ea typeface="+mn-lt"/>
                <a:cs typeface="+mn-lt"/>
              </a:rPr>
              <a:t>paraaortik</a:t>
            </a:r>
            <a:r>
              <a:rPr lang="tr" sz="1400" dirty="0">
                <a:ea typeface="+mn-lt"/>
                <a:cs typeface="+mn-lt"/>
              </a:rPr>
              <a:t> nodal tutulum</a:t>
            </a:r>
            <a:endParaRPr lang="tr" dirty="0">
              <a:ea typeface="+mn-lt"/>
              <a:cs typeface="+mn-lt"/>
            </a:endParaRPr>
          </a:p>
          <a:p>
            <a:pPr lvl="1">
              <a:lnSpc>
                <a:spcPct val="90000"/>
              </a:lnSpc>
              <a:buClr>
                <a:srgbClr val="EB3D9F"/>
              </a:buClr>
            </a:pPr>
            <a:r>
              <a:rPr lang="tr" sz="1400" dirty="0">
                <a:ea typeface="+mn-lt"/>
                <a:cs typeface="+mn-lt"/>
              </a:rPr>
              <a:t>LVI</a:t>
            </a:r>
          </a:p>
          <a:p>
            <a:pPr lvl="1">
              <a:lnSpc>
                <a:spcPct val="90000"/>
              </a:lnSpc>
              <a:buClr>
                <a:srgbClr val="EB3D9F"/>
              </a:buClr>
            </a:pPr>
            <a:r>
              <a:rPr lang="tr" sz="1400" dirty="0" err="1">
                <a:ea typeface="+mn-lt"/>
                <a:cs typeface="+mn-lt"/>
              </a:rPr>
              <a:t>Stromal</a:t>
            </a:r>
            <a:r>
              <a:rPr lang="tr" sz="1400" dirty="0">
                <a:ea typeface="+mn-lt"/>
                <a:cs typeface="+mn-lt"/>
              </a:rPr>
              <a:t> invazyon</a:t>
            </a:r>
          </a:p>
          <a:p>
            <a:pPr lvl="1">
              <a:lnSpc>
                <a:spcPct val="90000"/>
              </a:lnSpc>
              <a:buClr>
                <a:srgbClr val="EB3D9F"/>
              </a:buClr>
            </a:pPr>
            <a:endParaRPr lang="tr" sz="1400" dirty="0"/>
          </a:p>
          <a:p>
            <a:pPr lvl="1">
              <a:lnSpc>
                <a:spcPct val="90000"/>
              </a:lnSpc>
              <a:buClr>
                <a:srgbClr val="EB3D9F"/>
              </a:buClr>
            </a:pPr>
            <a:endParaRPr lang="tr" sz="1400" dirty="0">
              <a:ea typeface="+mn-lt"/>
              <a:cs typeface="+mn-lt"/>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055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6502-69D5-8708-4C38-2D8DD30AE9DE}"/>
              </a:ext>
            </a:extLst>
          </p:cNvPr>
          <p:cNvSpPr>
            <a:spLocks noGrp="1"/>
          </p:cNvSpPr>
          <p:nvPr>
            <p:ph type="title"/>
          </p:nvPr>
        </p:nvSpPr>
        <p:spPr>
          <a:xfrm>
            <a:off x="677334" y="609600"/>
            <a:ext cx="8596668" cy="1320800"/>
          </a:xfrm>
        </p:spPr>
        <p:txBody>
          <a:bodyPr>
            <a:normAutofit/>
          </a:bodyPr>
          <a:lstStyle/>
          <a:p>
            <a:endParaRPr lang="en-US"/>
          </a:p>
        </p:txBody>
      </p:sp>
      <p:graphicFrame>
        <p:nvGraphicFramePr>
          <p:cNvPr id="14" name="Content Placeholder 2">
            <a:extLst>
              <a:ext uri="{FF2B5EF4-FFF2-40B4-BE49-F238E27FC236}">
                <a16:creationId xmlns:a16="http://schemas.microsoft.com/office/drawing/2014/main" id="{D0D2FBBE-BF2B-78EE-E809-82B26E101D4B}"/>
              </a:ext>
            </a:extLst>
          </p:cNvPr>
          <p:cNvGraphicFramePr>
            <a:graphicFrameLocks noGrp="1"/>
          </p:cNvGraphicFramePr>
          <p:nvPr>
            <p:ph idx="1"/>
            <p:extLst>
              <p:ext uri="{D42A27DB-BD31-4B8C-83A1-F6EECF244321}">
                <p14:modId xmlns:p14="http://schemas.microsoft.com/office/powerpoint/2010/main" val="2745381860"/>
              </p:ext>
            </p:extLst>
          </p:nvPr>
        </p:nvGraphicFramePr>
        <p:xfrm>
          <a:off x="732292" y="1572759"/>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597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BA7C683C-DA35-4A0E-ADD0-CC297892D8C4}">
  <ds:schemaRefs>
    <ds:schemaRef ds:uri="http://schemas.microsoft.com/sharepoint/v3/contenttype/forms"/>
  </ds:schemaRefs>
</ds:datastoreItem>
</file>

<file path=customXml/itemProps2.xml><?xml version="1.0" encoding="utf-8"?>
<ds:datastoreItem xmlns:ds="http://schemas.openxmlformats.org/officeDocument/2006/customXml" ds:itemID="{1E480F86-A978-4060-BF60-56AAB322F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39BB0-53B8-40A5-8BB9-15D2ED1AEBC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1</Words>
  <Application>Microsoft Office PowerPoint</Application>
  <PresentationFormat>Widescreen</PresentationFormat>
  <Paragraphs>1</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Facet</vt:lpstr>
      <vt:lpstr>SERVİKS KANSERİ</vt:lpstr>
      <vt:lpstr>EPİDEMİYOLOJİ VE ETİYOLOJİ</vt:lpstr>
      <vt:lpstr>KORUNMA VE ERKEN TANI</vt:lpstr>
      <vt:lpstr>PowerPoint Presentation</vt:lpstr>
      <vt:lpstr>PATOLOJİ VE YAYILMA YOLLARI</vt:lpstr>
      <vt:lpstr>PowerPoint Presentation</vt:lpstr>
      <vt:lpstr>PowerPoint Presentation</vt:lpstr>
      <vt:lpstr>PowerPoint Presentation</vt:lpstr>
      <vt:lpstr>PowerPoint Presentation</vt:lpstr>
      <vt:lpstr>AŞI</vt:lpstr>
      <vt:lpstr>KLİNİK BELİRTİLER, HASTA DEĞERLENDİRME VE EVRELEME</vt:lpstr>
      <vt:lpstr>PowerPoint Presentation</vt:lpstr>
      <vt:lpstr>PowerPoint Presentation</vt:lpstr>
      <vt:lpstr>PowerPoint Presentation</vt:lpstr>
      <vt:lpstr>PowerPoint Presentation</vt:lpstr>
      <vt:lpstr>PRİMER TEDAVİ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LOKAL İLERİ HASTALIK VE PALYASYON</vt:lpstr>
      <vt:lpstr>PowerPoint Presentation</vt:lpstr>
      <vt:lpstr>PowerPoint Presentation</vt:lpstr>
      <vt:lpstr>PowerPoint Presentation</vt:lpstr>
      <vt:lpstr>IŞINLAMA TEKNİKLERİ VE TOLERANS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TEDAVİ ALGORİTMASI, SONUÇLAR VE GELECEK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2260</cp:revision>
  <dcterms:created xsi:type="dcterms:W3CDTF">2022-02-16T17:17:13Z</dcterms:created>
  <dcterms:modified xsi:type="dcterms:W3CDTF">2022-08-19T04:18:07Z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