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290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6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97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5" r:id="rId40"/>
    <p:sldId id="319" r:id="rId41"/>
    <p:sldId id="302" r:id="rId42"/>
    <p:sldId id="298" r:id="rId43"/>
    <p:sldId id="300" r:id="rId44"/>
    <p:sldId id="301" r:id="rId45"/>
    <p:sldId id="304" r:id="rId46"/>
    <p:sldId id="303" r:id="rId47"/>
    <p:sldId id="299" r:id="rId48"/>
    <p:sldId id="305" r:id="rId49"/>
    <p:sldId id="306" r:id="rId50"/>
    <p:sldId id="307" r:id="rId51"/>
    <p:sldId id="308" r:id="rId52"/>
    <p:sldId id="309" r:id="rId53"/>
    <p:sldId id="310" r:id="rId54"/>
    <p:sldId id="312" r:id="rId55"/>
    <p:sldId id="313" r:id="rId56"/>
    <p:sldId id="315" r:id="rId57"/>
    <p:sldId id="314" r:id="rId58"/>
    <p:sldId id="316" r:id="rId5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BA99-E969-4120-9185-6F8B629335E4}" type="datetimeFigureOut">
              <a:rPr lang="tr-TR" smtClean="0"/>
              <a:t>08.10.2021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FBD8-C820-4561-9CB1-63B9BD9100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718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BA99-E969-4120-9185-6F8B629335E4}" type="datetimeFigureOut">
              <a:rPr lang="tr-TR" smtClean="0"/>
              <a:t>08.10.2021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FBD8-C820-4561-9CB1-63B9BD9100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68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BA99-E969-4120-9185-6F8B629335E4}" type="datetimeFigureOut">
              <a:rPr lang="tr-TR" smtClean="0"/>
              <a:t>08.10.2021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FBD8-C820-4561-9CB1-63B9BD9100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579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BA99-E969-4120-9185-6F8B629335E4}" type="datetimeFigureOut">
              <a:rPr lang="tr-TR" smtClean="0"/>
              <a:t>08.10.2021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FBD8-C820-4561-9CB1-63B9BD9100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900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BA99-E969-4120-9185-6F8B629335E4}" type="datetimeFigureOut">
              <a:rPr lang="tr-TR" smtClean="0"/>
              <a:t>08.10.2021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FBD8-C820-4561-9CB1-63B9BD9100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845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BA99-E969-4120-9185-6F8B629335E4}" type="datetimeFigureOut">
              <a:rPr lang="tr-TR" smtClean="0"/>
              <a:t>08.10.2021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FBD8-C820-4561-9CB1-63B9BD9100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045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BA99-E969-4120-9185-6F8B629335E4}" type="datetimeFigureOut">
              <a:rPr lang="tr-TR" smtClean="0"/>
              <a:t>08.10.2021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FBD8-C820-4561-9CB1-63B9BD9100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630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BA99-E969-4120-9185-6F8B629335E4}" type="datetimeFigureOut">
              <a:rPr lang="tr-TR" smtClean="0"/>
              <a:t>08.10.2021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FBD8-C820-4561-9CB1-63B9BD9100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551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BA99-E969-4120-9185-6F8B629335E4}" type="datetimeFigureOut">
              <a:rPr lang="tr-TR" smtClean="0"/>
              <a:t>08.10.2021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FBD8-C820-4561-9CB1-63B9BD9100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760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BA99-E969-4120-9185-6F8B629335E4}" type="datetimeFigureOut">
              <a:rPr lang="tr-TR" smtClean="0"/>
              <a:t>08.10.2021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FBD8-C820-4561-9CB1-63B9BD9100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115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BA99-E969-4120-9185-6F8B629335E4}" type="datetimeFigureOut">
              <a:rPr lang="tr-TR" smtClean="0"/>
              <a:t>08.10.2021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FBD8-C820-4561-9CB1-63B9BD9100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738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7BA99-E969-4120-9185-6F8B629335E4}" type="datetimeFigureOut">
              <a:rPr lang="tr-TR" smtClean="0"/>
              <a:t>08.10.2021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AFBD8-C820-4561-9CB1-63B9BD9100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597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10525" y="1454331"/>
            <a:ext cx="10515600" cy="3483429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ORAL KAVİTE,OROFARENKS VE PRİMERİ BİLİNMEYEN BAŞ BOYUN KANSERLERİ</a:t>
            </a:r>
            <a:br>
              <a:rPr lang="tr-TR" sz="3600" b="1" dirty="0" smtClean="0"/>
            </a:b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 smtClean="0"/>
              <a:t>DR.MUSTAFA CAN BERK YÜCEL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180424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017" y="766354"/>
            <a:ext cx="11338560" cy="593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73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BOYUN LENF NODU YÖNETİMİ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Bölgesel lenfatikler, PNI olmadığı sürece T1 lezyonları için </a:t>
            </a:r>
            <a:r>
              <a:rPr lang="tr-TR" dirty="0" err="1" smtClean="0"/>
              <a:t>elektif</a:t>
            </a:r>
            <a:r>
              <a:rPr lang="tr-TR" dirty="0" smtClean="0"/>
              <a:t> olarak tedavi edilmez. T2 hastalığı olan hastaların boyunları da güvenilir ise ve herhangi bir olumsuz özellik yoksa yakın gözlem ile takip edilebilir. İlerlemiş hastalığı (T3-T4), kötü </a:t>
            </a:r>
            <a:r>
              <a:rPr lang="tr-TR" dirty="0" err="1" smtClean="0"/>
              <a:t>diferanisye</a:t>
            </a:r>
            <a:r>
              <a:rPr lang="tr-TR" dirty="0" smtClean="0"/>
              <a:t> histolojisi veya tekrarlayan hastalığı olan hastalar sıklıkla </a:t>
            </a:r>
            <a:r>
              <a:rPr lang="tr-TR" dirty="0" err="1" smtClean="0"/>
              <a:t>elektif</a:t>
            </a:r>
            <a:r>
              <a:rPr lang="tr-TR" dirty="0" smtClean="0"/>
              <a:t> boyun tedavisi gerektirir.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9982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" y="426720"/>
            <a:ext cx="12017829" cy="616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42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Doz cerrahi sınırlara bağlıdır: negatif (R0), 60 </a:t>
            </a:r>
            <a:r>
              <a:rPr lang="tr-TR" dirty="0" err="1" smtClean="0"/>
              <a:t>Gy</a:t>
            </a:r>
            <a:r>
              <a:rPr lang="tr-TR" dirty="0" smtClean="0"/>
              <a:t>; mikroskobik olarak pozitif (R1), 66 </a:t>
            </a:r>
            <a:r>
              <a:rPr lang="tr-TR" dirty="0" err="1" smtClean="0"/>
              <a:t>Gy</a:t>
            </a:r>
            <a:r>
              <a:rPr lang="tr-TR" dirty="0" smtClean="0"/>
              <a:t>; ve </a:t>
            </a:r>
            <a:r>
              <a:rPr lang="tr-TR" dirty="0" err="1" smtClean="0"/>
              <a:t>gros</a:t>
            </a:r>
            <a:r>
              <a:rPr lang="tr-TR" dirty="0" smtClean="0"/>
              <a:t> </a:t>
            </a:r>
            <a:r>
              <a:rPr lang="tr-TR" dirty="0" err="1" smtClean="0"/>
              <a:t>rezidüel</a:t>
            </a:r>
            <a:r>
              <a:rPr lang="tr-TR" dirty="0" smtClean="0"/>
              <a:t> hastalık (R2), 70 </a:t>
            </a:r>
            <a:r>
              <a:rPr lang="tr-TR" dirty="0" err="1" smtClean="0"/>
              <a:t>Gy</a:t>
            </a:r>
            <a:r>
              <a:rPr lang="tr-TR" dirty="0" smtClean="0"/>
              <a:t>. Hastalar genelde, haftada 5 gün, fraksiyon başına 2 </a:t>
            </a:r>
            <a:r>
              <a:rPr lang="tr-TR" dirty="0" err="1" smtClean="0"/>
              <a:t>Gy'de</a:t>
            </a:r>
            <a:r>
              <a:rPr lang="tr-TR" dirty="0" smtClean="0"/>
              <a:t> günde bir kez tedavi edilir.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291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               AĞIZ TABANI KANSERİ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Ağız tabanı kanserleri için birinci kademe düğümler </a:t>
            </a:r>
            <a:r>
              <a:rPr lang="tr-TR" dirty="0" err="1" smtClean="0"/>
              <a:t>level</a:t>
            </a:r>
            <a:r>
              <a:rPr lang="tr-TR" dirty="0" smtClean="0"/>
              <a:t> 1B </a:t>
            </a:r>
            <a:r>
              <a:rPr lang="tr-TR" dirty="0" err="1" smtClean="0"/>
              <a:t>ln</a:t>
            </a:r>
            <a:r>
              <a:rPr lang="tr-TR" dirty="0" smtClean="0"/>
              <a:t> bölgesidir; </a:t>
            </a:r>
            <a:r>
              <a:rPr lang="tr-TR" dirty="0" err="1" smtClean="0"/>
              <a:t>submental</a:t>
            </a:r>
            <a:r>
              <a:rPr lang="tr-TR" dirty="0" smtClean="0"/>
              <a:t> </a:t>
            </a:r>
            <a:r>
              <a:rPr lang="tr-TR" dirty="0" err="1" smtClean="0"/>
              <a:t>ln</a:t>
            </a:r>
            <a:r>
              <a:rPr lang="tr-TR" dirty="0" smtClean="0"/>
              <a:t> (1A) yayılması nadirdir. Bu lenf </a:t>
            </a:r>
            <a:r>
              <a:rPr lang="tr-TR" dirty="0" err="1" smtClean="0"/>
              <a:t>nodları</a:t>
            </a:r>
            <a:r>
              <a:rPr lang="tr-TR" dirty="0" smtClean="0"/>
              <a:t> daha sonra üst </a:t>
            </a:r>
            <a:r>
              <a:rPr lang="tr-TR" dirty="0" err="1" smtClean="0"/>
              <a:t>juguler</a:t>
            </a:r>
            <a:r>
              <a:rPr lang="tr-TR" dirty="0" smtClean="0"/>
              <a:t> </a:t>
            </a:r>
            <a:r>
              <a:rPr lang="tr-TR" dirty="0" err="1" smtClean="0"/>
              <a:t>ln</a:t>
            </a:r>
            <a:r>
              <a:rPr lang="tr-TR" dirty="0" smtClean="0"/>
              <a:t> drene olur (seviye 2-3).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2183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970" y="243840"/>
            <a:ext cx="11556275" cy="648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1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" y="278674"/>
            <a:ext cx="11913326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37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Boyunda en az </a:t>
            </a:r>
            <a:r>
              <a:rPr lang="tr-TR" dirty="0" err="1" smtClean="0"/>
              <a:t>bilateral</a:t>
            </a:r>
            <a:r>
              <a:rPr lang="tr-TR" dirty="0" smtClean="0"/>
              <a:t> 1 ila 3 seviyeleri dahil olmak üzere </a:t>
            </a:r>
            <a:r>
              <a:rPr lang="tr-TR" dirty="0" err="1" smtClean="0"/>
              <a:t>elektif</a:t>
            </a:r>
            <a:r>
              <a:rPr lang="tr-TR" dirty="0" smtClean="0"/>
              <a:t> boyun </a:t>
            </a:r>
            <a:r>
              <a:rPr lang="tr-TR" dirty="0" err="1" smtClean="0"/>
              <a:t>diseksiyonu</a:t>
            </a:r>
            <a:r>
              <a:rPr lang="tr-TR" dirty="0" smtClean="0"/>
              <a:t> yapmak </a:t>
            </a:r>
            <a:r>
              <a:rPr lang="tr-TR" dirty="0" err="1" smtClean="0"/>
              <a:t>gerekir.Ağız</a:t>
            </a:r>
            <a:r>
              <a:rPr lang="tr-TR" dirty="0" smtClean="0"/>
              <a:t> tabanı kanserleri lenfatik drenajı iyi </a:t>
            </a:r>
            <a:r>
              <a:rPr lang="tr-TR" dirty="0" err="1" smtClean="0"/>
              <a:t>lateralize</a:t>
            </a:r>
            <a:r>
              <a:rPr lang="tr-TR" dirty="0" smtClean="0"/>
              <a:t> lezyonlarda bile </a:t>
            </a:r>
            <a:r>
              <a:rPr lang="tr-TR" dirty="0" err="1" smtClean="0"/>
              <a:t>bilateral</a:t>
            </a:r>
            <a:r>
              <a:rPr lang="tr-TR" dirty="0" smtClean="0"/>
              <a:t> olduğu için </a:t>
            </a:r>
            <a:r>
              <a:rPr lang="tr-TR" dirty="0" err="1" smtClean="0"/>
              <a:t>bilateral</a:t>
            </a:r>
            <a:r>
              <a:rPr lang="tr-TR" dirty="0" smtClean="0"/>
              <a:t> boyun tedavisi </a:t>
            </a:r>
            <a:r>
              <a:rPr lang="tr-TR" dirty="0" err="1" smtClean="0"/>
              <a:t>endikedir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Sentinel</a:t>
            </a:r>
            <a:r>
              <a:rPr lang="tr-TR" dirty="0" smtClean="0"/>
              <a:t> lenf </a:t>
            </a:r>
            <a:r>
              <a:rPr lang="tr-TR" dirty="0" err="1" smtClean="0"/>
              <a:t>nodu</a:t>
            </a:r>
            <a:r>
              <a:rPr lang="tr-TR" dirty="0" smtClean="0"/>
              <a:t> biyopsisi (SLNB) oral </a:t>
            </a:r>
            <a:r>
              <a:rPr lang="tr-TR" dirty="0" err="1" smtClean="0"/>
              <a:t>kavite</a:t>
            </a:r>
            <a:r>
              <a:rPr lang="tr-TR" dirty="0" smtClean="0"/>
              <a:t> kanserlerinde daha rutin olarak kullanılmaya başlanmıştır. </a:t>
            </a:r>
            <a:r>
              <a:rPr lang="tr-TR" dirty="0" err="1" smtClean="0"/>
              <a:t>Civantos</a:t>
            </a:r>
            <a:r>
              <a:rPr lang="tr-TR" dirty="0" smtClean="0"/>
              <a:t> ve ark. genel olarak ağız kanserlerinde SLNB için %96'lık bir negatif </a:t>
            </a:r>
            <a:r>
              <a:rPr lang="tr-TR" dirty="0" err="1" smtClean="0"/>
              <a:t>prediktif</a:t>
            </a:r>
            <a:r>
              <a:rPr lang="tr-TR" dirty="0" smtClean="0"/>
              <a:t> değer göstermiştir.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6031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tr-TR" dirty="0" err="1" smtClean="0"/>
              <a:t>Postoperatif</a:t>
            </a:r>
            <a:r>
              <a:rPr lang="tr-TR" dirty="0" smtClean="0"/>
              <a:t> RT: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/>
              <a:t> </a:t>
            </a:r>
            <a:r>
              <a:rPr lang="tr-TR" dirty="0" smtClean="0"/>
              <a:t>                 yakın (&lt; 5 mm) veya pozitif cerrahi sınırlar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/>
              <a:t> </a:t>
            </a:r>
            <a:r>
              <a:rPr lang="tr-TR" dirty="0" smtClean="0"/>
              <a:t>                 T4 hastalık,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/>
              <a:t> </a:t>
            </a:r>
            <a:r>
              <a:rPr lang="tr-TR" dirty="0" smtClean="0"/>
              <a:t>                 PNI veya LVI olan hastalarda </a:t>
            </a:r>
            <a:r>
              <a:rPr lang="tr-TR" dirty="0" err="1" smtClean="0"/>
              <a:t>endikedir</a:t>
            </a:r>
            <a:r>
              <a:rPr lang="tr-TR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PNI, çok küçük lezyonlarda bile özellikle endişe vericidir, çünkü birincil bölge yeterince agresif bir şekilde tedavi edilmezse, </a:t>
            </a:r>
            <a:r>
              <a:rPr lang="tr-TR" dirty="0" err="1" smtClean="0"/>
              <a:t>nüks</a:t>
            </a:r>
            <a:r>
              <a:rPr lang="tr-TR" dirty="0" smtClean="0"/>
              <a:t> riski 19 kat artar.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792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</a:t>
            </a:r>
            <a:r>
              <a:rPr lang="tr-TR" b="1" dirty="0" smtClean="0"/>
              <a:t>KOMPLİKASYONLAR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/>
              <a:t>Ağız tabanında, genellikle </a:t>
            </a:r>
            <a:r>
              <a:rPr lang="tr-TR" dirty="0" smtClean="0"/>
              <a:t>lezyon </a:t>
            </a:r>
            <a:r>
              <a:rPr lang="tr-TR" dirty="0"/>
              <a:t>bölgesinde sınırlı bir yumuşak doku nekrozu gelişebilir. Bu ülserler ağrılıdır ve genellikle lokal </a:t>
            </a:r>
            <a:r>
              <a:rPr lang="tr-TR" dirty="0" err="1"/>
              <a:t>anestezik</a:t>
            </a:r>
            <a:r>
              <a:rPr lang="tr-TR" dirty="0"/>
              <a:t> </a:t>
            </a:r>
            <a:r>
              <a:rPr lang="tr-TR" dirty="0" smtClean="0"/>
              <a:t>ve antibiyotiklere yanıt </a:t>
            </a:r>
            <a:r>
              <a:rPr lang="tr-TR" dirty="0"/>
              <a:t>verir. Dişeti üzerinde </a:t>
            </a:r>
            <a:r>
              <a:rPr lang="tr-TR" dirty="0" err="1"/>
              <a:t>ülserasyon</a:t>
            </a:r>
            <a:r>
              <a:rPr lang="tr-TR" dirty="0"/>
              <a:t> </a:t>
            </a:r>
            <a:r>
              <a:rPr lang="tr-TR" dirty="0" smtClean="0"/>
              <a:t>gelişirse hastanın </a:t>
            </a:r>
            <a:r>
              <a:rPr lang="tr-TR" dirty="0"/>
              <a:t>takma diş takmayı bırakması, lokal anestezi uygulaması ve antibiyotik </a:t>
            </a:r>
            <a:r>
              <a:rPr lang="tr-TR" dirty="0" smtClean="0"/>
              <a:t>kullanması </a:t>
            </a:r>
            <a:r>
              <a:rPr lang="tr-TR" dirty="0"/>
              <a:t>önerilir. Son veriler, günde </a:t>
            </a:r>
            <a:r>
              <a:rPr lang="tr-TR" dirty="0" smtClean="0"/>
              <a:t>3*1/4*1 400 </a:t>
            </a:r>
            <a:r>
              <a:rPr lang="tr-TR" dirty="0"/>
              <a:t>mg </a:t>
            </a:r>
            <a:r>
              <a:rPr lang="tr-TR" dirty="0" err="1"/>
              <a:t>pentoksifilinin</a:t>
            </a:r>
            <a:r>
              <a:rPr lang="tr-TR" dirty="0"/>
              <a:t> </a:t>
            </a:r>
            <a:r>
              <a:rPr lang="tr-TR" dirty="0" smtClean="0"/>
              <a:t>faydalı </a:t>
            </a:r>
            <a:r>
              <a:rPr lang="tr-TR" dirty="0"/>
              <a:t>olabileceğini ve ayrıca geç RT ile indüklenen </a:t>
            </a:r>
            <a:r>
              <a:rPr lang="tr-TR" dirty="0" err="1"/>
              <a:t>fibrozu</a:t>
            </a:r>
            <a:r>
              <a:rPr lang="tr-TR" dirty="0"/>
              <a:t> azaltabileceğini düşündürmektedir.</a:t>
            </a:r>
          </a:p>
        </p:txBody>
      </p:sp>
    </p:spTree>
    <p:extLst>
      <p:ext uri="{BB962C8B-B14F-4D97-AF65-F5344CB8AC3E}">
        <p14:creationId xmlns:p14="http://schemas.microsoft.com/office/powerpoint/2010/main" val="151453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716" y="881349"/>
            <a:ext cx="9816029" cy="554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13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                       EŞ ZAMANLI KRT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Baş ve boyun kanseri için </a:t>
            </a:r>
            <a:r>
              <a:rPr lang="tr-TR" dirty="0" err="1" smtClean="0"/>
              <a:t>postoperatif</a:t>
            </a:r>
            <a:r>
              <a:rPr lang="tr-TR" dirty="0" smtClean="0"/>
              <a:t> RT ile birlikte uygulandığında eşzamanlı kemoterapinin faydalı olup olmadığı konusu, iki </a:t>
            </a:r>
            <a:r>
              <a:rPr lang="tr-TR" dirty="0" err="1" smtClean="0"/>
              <a:t>randomize</a:t>
            </a:r>
            <a:r>
              <a:rPr lang="tr-TR" dirty="0" smtClean="0"/>
              <a:t> çalışmada (RTOG 9501 ve EORTC 22931) ele alındı. Bunlarda, yakın/pozitif sınırlar ve/veya </a:t>
            </a:r>
            <a:r>
              <a:rPr lang="tr-TR" dirty="0" err="1" smtClean="0"/>
              <a:t>ekstrakapsüler</a:t>
            </a:r>
            <a:r>
              <a:rPr lang="tr-TR" dirty="0" smtClean="0"/>
              <a:t> yayılım olanlarda lokal kontrol ve </a:t>
            </a:r>
            <a:r>
              <a:rPr lang="tr-TR" dirty="0" err="1" smtClean="0"/>
              <a:t>DFS‘a</a:t>
            </a:r>
            <a:r>
              <a:rPr lang="tr-TR" dirty="0" smtClean="0"/>
              <a:t> katkı gösterildi. Verilen rejim, RT sırasında 1, 22 ve 43. günlerde </a:t>
            </a:r>
            <a:r>
              <a:rPr lang="tr-TR" dirty="0" err="1" smtClean="0"/>
              <a:t>sisplatin</a:t>
            </a:r>
            <a:r>
              <a:rPr lang="tr-TR" dirty="0" smtClean="0"/>
              <a:t> (100 mg/m2) 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7846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4397829"/>
            <a:ext cx="10515600" cy="168075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T2 ve T3 lezyonları için, EBRT(+/-)</a:t>
            </a:r>
            <a:r>
              <a:rPr lang="tr-TR" dirty="0" err="1" smtClean="0"/>
              <a:t>brakiterapi</a:t>
            </a:r>
            <a:r>
              <a:rPr lang="tr-TR" dirty="0" smtClean="0"/>
              <a:t>, tek başına </a:t>
            </a:r>
            <a:r>
              <a:rPr lang="tr-TR" dirty="0" err="1" smtClean="0"/>
              <a:t>EBRT'den</a:t>
            </a:r>
            <a:r>
              <a:rPr lang="tr-TR" dirty="0" smtClean="0"/>
              <a:t> daha iyi lokal kontrol ile sonuçlanıyor gibi görünmektedir.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194" y="113211"/>
            <a:ext cx="10515600" cy="428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23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Yüzeysel </a:t>
            </a:r>
            <a:r>
              <a:rPr lang="tr-TR" dirty="0" smtClean="0"/>
              <a:t>(&lt;4 </a:t>
            </a:r>
            <a:r>
              <a:rPr lang="tr-TR" dirty="0"/>
              <a:t>mm kalınlığında), iyi </a:t>
            </a:r>
            <a:r>
              <a:rPr lang="tr-TR" dirty="0" err="1"/>
              <a:t>diferansiye</a:t>
            </a:r>
            <a:r>
              <a:rPr lang="tr-TR" dirty="0"/>
              <a:t> </a:t>
            </a:r>
            <a:r>
              <a:rPr lang="tr-TR" dirty="0" err="1"/>
              <a:t>skuamöz</a:t>
            </a:r>
            <a:r>
              <a:rPr lang="tr-TR" dirty="0"/>
              <a:t> hücreli </a:t>
            </a:r>
            <a:r>
              <a:rPr lang="tr-TR" dirty="0" smtClean="0"/>
              <a:t>ağız tabanı </a:t>
            </a:r>
            <a:r>
              <a:rPr lang="tr-TR" dirty="0" err="1"/>
              <a:t>karsinomu</a:t>
            </a:r>
            <a:r>
              <a:rPr lang="tr-TR" dirty="0"/>
              <a:t> olan hastalar, </a:t>
            </a:r>
            <a:r>
              <a:rPr lang="tr-TR" dirty="0" err="1" smtClean="0"/>
              <a:t>brakiterapi</a:t>
            </a:r>
            <a:r>
              <a:rPr lang="tr-TR" dirty="0" smtClean="0"/>
              <a:t> </a:t>
            </a:r>
            <a:r>
              <a:rPr lang="tr-TR" dirty="0"/>
              <a:t>ile ya da </a:t>
            </a:r>
            <a:r>
              <a:rPr lang="tr-TR" dirty="0" err="1" smtClean="0"/>
              <a:t>intraoral</a:t>
            </a:r>
            <a:r>
              <a:rPr lang="tr-TR" dirty="0" smtClean="0"/>
              <a:t> </a:t>
            </a:r>
            <a:r>
              <a:rPr lang="tr-TR" dirty="0"/>
              <a:t>koni RT ile tedavi edilebilir. </a:t>
            </a:r>
            <a:r>
              <a:rPr lang="tr-TR" dirty="0" err="1"/>
              <a:t>Brakiterapi</a:t>
            </a:r>
            <a:r>
              <a:rPr lang="tr-TR" dirty="0"/>
              <a:t>, kemiğe maruz kalma riski nedeniyle, tümör </a:t>
            </a:r>
            <a:r>
              <a:rPr lang="tr-TR" dirty="0" err="1"/>
              <a:t>mandibular</a:t>
            </a:r>
            <a:r>
              <a:rPr lang="tr-TR" dirty="0"/>
              <a:t> </a:t>
            </a:r>
            <a:r>
              <a:rPr lang="tr-TR" dirty="0" err="1"/>
              <a:t>alveolar</a:t>
            </a:r>
            <a:r>
              <a:rPr lang="tr-TR" dirty="0"/>
              <a:t> </a:t>
            </a:r>
            <a:r>
              <a:rPr lang="tr-TR" dirty="0" smtClean="0"/>
              <a:t>çıkıntıya </a:t>
            </a:r>
            <a:r>
              <a:rPr lang="tr-TR" dirty="0"/>
              <a:t>bitişikse veya uzanıyorsa uygun değildir.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546602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T3 ve </a:t>
            </a:r>
            <a:r>
              <a:rPr lang="tr-TR" dirty="0"/>
              <a:t>T4 tümörler için </a:t>
            </a:r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/>
              <a:t>RT sonrası majör bir komplikasyon olmaksızın iyileşme olasılığı düşüktür. Bu nedenle, hastalar </a:t>
            </a:r>
            <a:r>
              <a:rPr lang="tr-TR" dirty="0" err="1"/>
              <a:t>küratif</a:t>
            </a:r>
            <a:r>
              <a:rPr lang="tr-TR" dirty="0"/>
              <a:t> amaçlı tedavi ediliyorsa, </a:t>
            </a:r>
            <a:r>
              <a:rPr lang="tr-TR" dirty="0" err="1"/>
              <a:t>postoperatif</a:t>
            </a:r>
            <a:r>
              <a:rPr lang="tr-TR" dirty="0"/>
              <a:t> </a:t>
            </a:r>
            <a:r>
              <a:rPr lang="tr-TR" dirty="0" smtClean="0"/>
              <a:t>RT ,</a:t>
            </a:r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/>
              <a:t>tümörün rezeksiyonu ve boyun </a:t>
            </a:r>
            <a:r>
              <a:rPr lang="tr-TR" dirty="0" err="1"/>
              <a:t>diseksiyonu</a:t>
            </a:r>
            <a:r>
              <a:rPr lang="tr-TR" dirty="0"/>
              <a:t> </a:t>
            </a:r>
            <a:r>
              <a:rPr lang="tr-TR" dirty="0" smtClean="0"/>
              <a:t>ile kombine edilir.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6930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                         DİL KANSERİ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tr-TR" dirty="0"/>
              <a:t>Dil kanseri olan hastaların toplam %45'inde tanı anında klinik olarak pozitif lenf </a:t>
            </a:r>
            <a:r>
              <a:rPr lang="tr-TR" dirty="0" err="1"/>
              <a:t>nodu</a:t>
            </a:r>
            <a:r>
              <a:rPr lang="tr-TR" dirty="0"/>
              <a:t> vardır; %5'i çift taraflıdır.</a:t>
            </a:r>
          </a:p>
          <a:p>
            <a:pPr>
              <a:lnSpc>
                <a:spcPct val="160000"/>
              </a:lnSpc>
            </a:pPr>
            <a:r>
              <a:rPr lang="tr-TR" dirty="0" smtClean="0"/>
              <a:t>Oral </a:t>
            </a:r>
            <a:r>
              <a:rPr lang="tr-TR" dirty="0"/>
              <a:t>dilden lenfatik drenajın üç yolu vardır: dilin ucu </a:t>
            </a:r>
            <a:r>
              <a:rPr lang="tr-TR" dirty="0" err="1"/>
              <a:t>submental</a:t>
            </a:r>
            <a:r>
              <a:rPr lang="tr-TR" dirty="0"/>
              <a:t> lenf düğümlerine </a:t>
            </a:r>
            <a:r>
              <a:rPr lang="tr-TR" dirty="0" smtClean="0"/>
              <a:t>drene olur </a:t>
            </a:r>
            <a:r>
              <a:rPr lang="tr-TR" dirty="0"/>
              <a:t>(seviye 1a); dilin </a:t>
            </a:r>
            <a:r>
              <a:rPr lang="tr-TR" dirty="0" err="1"/>
              <a:t>lateral</a:t>
            </a:r>
            <a:r>
              <a:rPr lang="tr-TR" dirty="0"/>
              <a:t> yönlerinden gelen lenf </a:t>
            </a:r>
            <a:r>
              <a:rPr lang="tr-TR" dirty="0" err="1"/>
              <a:t>submandibular</a:t>
            </a:r>
            <a:r>
              <a:rPr lang="tr-TR" dirty="0"/>
              <a:t> lenf düğümlerine (seviye 1b) ve oradan da </a:t>
            </a:r>
            <a:r>
              <a:rPr lang="tr-TR" dirty="0" err="1"/>
              <a:t>juguler</a:t>
            </a:r>
            <a:r>
              <a:rPr lang="tr-TR" dirty="0"/>
              <a:t> düğümlere (seviye 2-4) </a:t>
            </a:r>
            <a:r>
              <a:rPr lang="tr-TR" dirty="0" smtClean="0"/>
              <a:t>drene olur; </a:t>
            </a:r>
            <a:r>
              <a:rPr lang="tr-TR" dirty="0"/>
              <a:t>ve </a:t>
            </a:r>
            <a:r>
              <a:rPr lang="tr-TR" dirty="0" err="1"/>
              <a:t>medial</a:t>
            </a:r>
            <a:r>
              <a:rPr lang="tr-TR" dirty="0"/>
              <a:t> dilden gelen lenf doğrudan alt </a:t>
            </a:r>
            <a:r>
              <a:rPr lang="tr-TR" dirty="0" err="1"/>
              <a:t>juguler</a:t>
            </a:r>
            <a:r>
              <a:rPr lang="tr-TR" dirty="0"/>
              <a:t> düğümlere drene olur</a:t>
            </a:r>
            <a:r>
              <a:rPr lang="tr-TR" dirty="0" smtClean="0"/>
              <a:t> </a:t>
            </a:r>
            <a:r>
              <a:rPr lang="tr-TR" dirty="0"/>
              <a:t>(seviye 3 ve 4). Hastaların yaklaşık %15'inde seviye 2'yi atlayan ve seviye 3 ve </a:t>
            </a:r>
            <a:r>
              <a:rPr lang="tr-TR" dirty="0" smtClean="0"/>
              <a:t>4</a:t>
            </a:r>
            <a:r>
              <a:rPr lang="tr-TR" dirty="0"/>
              <a:t> </a:t>
            </a:r>
            <a:r>
              <a:rPr lang="tr-TR" dirty="0" smtClean="0"/>
              <a:t>de </a:t>
            </a:r>
            <a:r>
              <a:rPr lang="tr-TR" dirty="0"/>
              <a:t>bulunan lenfatik metastazlar </a:t>
            </a:r>
            <a:r>
              <a:rPr lang="tr-TR" dirty="0" smtClean="0"/>
              <a:t>vardır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6190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T1-T2 evre kanserlerde yüzeysel </a:t>
            </a:r>
            <a:r>
              <a:rPr lang="tr-TR" dirty="0"/>
              <a:t>iyi tanımlanmış lezyonlar genellikle iyi fonksiyonel sonuçlarla tek başına rezeksiyon kullanılarak tedavi edilebilir</a:t>
            </a:r>
            <a:r>
              <a:rPr lang="tr-TR" dirty="0" smtClean="0"/>
              <a:t>. </a:t>
            </a:r>
            <a:r>
              <a:rPr lang="tr-TR" dirty="0"/>
              <a:t>Yakın veya pozitif sınırlar</a:t>
            </a:r>
            <a:r>
              <a:rPr lang="tr-TR" dirty="0" smtClean="0"/>
              <a:t>, </a:t>
            </a:r>
            <a:r>
              <a:rPr lang="tr-TR" dirty="0"/>
              <a:t>yaygın </a:t>
            </a:r>
            <a:r>
              <a:rPr lang="tr-TR" dirty="0" err="1"/>
              <a:t>nodal</a:t>
            </a:r>
            <a:r>
              <a:rPr lang="tr-TR" dirty="0"/>
              <a:t> hastalık </a:t>
            </a:r>
            <a:r>
              <a:rPr lang="tr-TR" dirty="0" smtClean="0"/>
              <a:t>, </a:t>
            </a:r>
            <a:r>
              <a:rPr lang="tr-TR" dirty="0" err="1"/>
              <a:t>vasküler</a:t>
            </a:r>
            <a:r>
              <a:rPr lang="tr-TR" dirty="0"/>
              <a:t> </a:t>
            </a:r>
            <a:r>
              <a:rPr lang="tr-TR" dirty="0" err="1" smtClean="0"/>
              <a:t>invazyon</a:t>
            </a:r>
            <a:r>
              <a:rPr lang="tr-TR" dirty="0" smtClean="0"/>
              <a:t>, </a:t>
            </a:r>
            <a:r>
              <a:rPr lang="tr-TR" dirty="0" err="1"/>
              <a:t>ekstrakapsüler</a:t>
            </a:r>
            <a:r>
              <a:rPr lang="tr-TR" dirty="0"/>
              <a:t> </a:t>
            </a:r>
            <a:r>
              <a:rPr lang="tr-TR" dirty="0" smtClean="0"/>
              <a:t>yayılım </a:t>
            </a:r>
            <a:r>
              <a:rPr lang="tr-TR" dirty="0"/>
              <a:t>veya PNI için </a:t>
            </a:r>
            <a:r>
              <a:rPr lang="tr-TR" dirty="0" err="1" smtClean="0"/>
              <a:t>adjuvan</a:t>
            </a:r>
            <a:r>
              <a:rPr lang="tr-TR" dirty="0" smtClean="0"/>
              <a:t> RT önerilir. </a:t>
            </a:r>
            <a:r>
              <a:rPr lang="tr-TR" dirty="0" err="1" smtClean="0"/>
              <a:t>RT'den</a:t>
            </a:r>
            <a:r>
              <a:rPr lang="tr-TR" dirty="0" smtClean="0"/>
              <a:t> </a:t>
            </a:r>
            <a:r>
              <a:rPr lang="tr-TR" dirty="0"/>
              <a:t>sonra aylar veya yıllar boyunca sürebilen kemik </a:t>
            </a:r>
            <a:r>
              <a:rPr lang="tr-TR" dirty="0" smtClean="0"/>
              <a:t>veya </a:t>
            </a:r>
            <a:r>
              <a:rPr lang="tr-TR" dirty="0"/>
              <a:t>yumuşak doku nekrozu </a:t>
            </a:r>
            <a:r>
              <a:rPr lang="tr-TR" dirty="0" smtClean="0"/>
              <a:t>riski yüksek olduğu için cerrahi tedavi öncelikle düşünülür.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Lokal ileri kanserler</a:t>
            </a:r>
            <a:r>
              <a:rPr lang="tr-TR" dirty="0"/>
              <a:t>, </a:t>
            </a:r>
            <a:r>
              <a:rPr lang="tr-TR" dirty="0" err="1"/>
              <a:t>parsiyel</a:t>
            </a:r>
            <a:r>
              <a:rPr lang="tr-TR" dirty="0"/>
              <a:t> </a:t>
            </a:r>
            <a:r>
              <a:rPr lang="tr-TR" dirty="0" err="1"/>
              <a:t>glossektomi</a:t>
            </a:r>
            <a:r>
              <a:rPr lang="tr-TR" dirty="0"/>
              <a:t> ve </a:t>
            </a:r>
            <a:r>
              <a:rPr lang="tr-TR" dirty="0" err="1" smtClean="0"/>
              <a:t>postoperatif</a:t>
            </a:r>
            <a:r>
              <a:rPr lang="tr-TR" dirty="0" smtClean="0"/>
              <a:t> </a:t>
            </a:r>
            <a:r>
              <a:rPr lang="tr-TR" dirty="0"/>
              <a:t>RT ile yönetilir.</a:t>
            </a:r>
          </a:p>
        </p:txBody>
      </p:sp>
    </p:spTree>
    <p:extLst>
      <p:ext uri="{BB962C8B-B14F-4D97-AF65-F5344CB8AC3E}">
        <p14:creationId xmlns:p14="http://schemas.microsoft.com/office/powerpoint/2010/main" val="2924226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T4 dil kanserleri için tedavi olasılığı düşüktür. Erken T4 kanseri, </a:t>
            </a:r>
            <a:r>
              <a:rPr lang="tr-TR" dirty="0" err="1"/>
              <a:t>parsiyel</a:t>
            </a:r>
            <a:r>
              <a:rPr lang="tr-TR" dirty="0"/>
              <a:t> </a:t>
            </a:r>
            <a:r>
              <a:rPr lang="tr-TR" dirty="0" err="1"/>
              <a:t>glossektomi</a:t>
            </a:r>
            <a:r>
              <a:rPr lang="tr-TR" dirty="0"/>
              <a:t> ve </a:t>
            </a:r>
            <a:r>
              <a:rPr lang="tr-TR" dirty="0" err="1"/>
              <a:t>adjuvan</a:t>
            </a:r>
            <a:r>
              <a:rPr lang="tr-TR" dirty="0"/>
              <a:t> RT için uygun olabilir.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err="1" smtClean="0"/>
              <a:t>Preoperatif</a:t>
            </a:r>
            <a:r>
              <a:rPr lang="tr-TR" dirty="0" smtClean="0"/>
              <a:t> </a:t>
            </a:r>
            <a:r>
              <a:rPr lang="tr-TR" dirty="0"/>
              <a:t>RT tek başına veya </a:t>
            </a:r>
            <a:r>
              <a:rPr lang="tr-TR" dirty="0" smtClean="0"/>
              <a:t>eş </a:t>
            </a:r>
            <a:r>
              <a:rPr lang="tr-TR" dirty="0"/>
              <a:t>zamanlı </a:t>
            </a:r>
            <a:r>
              <a:rPr lang="tr-TR" dirty="0" smtClean="0"/>
              <a:t>kemoterapi ile, </a:t>
            </a:r>
            <a:r>
              <a:rPr lang="tr-TR" dirty="0"/>
              <a:t>tümörü </a:t>
            </a:r>
            <a:r>
              <a:rPr lang="tr-TR" dirty="0" err="1" smtClean="0"/>
              <a:t>rezektable</a:t>
            </a:r>
            <a:r>
              <a:rPr lang="tr-TR" dirty="0" smtClean="0"/>
              <a:t> veya </a:t>
            </a:r>
            <a:r>
              <a:rPr lang="tr-TR" dirty="0"/>
              <a:t>cerrahın daha eksiksiz bir rezeksiyon gerçekleştirmesini sağlamak için 25 fraksiyonda en az 50 </a:t>
            </a:r>
            <a:r>
              <a:rPr lang="tr-TR" dirty="0" err="1"/>
              <a:t>Gy</a:t>
            </a:r>
            <a:r>
              <a:rPr lang="tr-TR" dirty="0"/>
              <a:t> vererek, </a:t>
            </a:r>
            <a:r>
              <a:rPr lang="tr-TR" dirty="0" err="1"/>
              <a:t>rezeke</a:t>
            </a:r>
            <a:r>
              <a:rPr lang="tr-TR" dirty="0"/>
              <a:t> edilemeyen tümörleri olan hastalara verilebilir.</a:t>
            </a:r>
          </a:p>
        </p:txBody>
      </p:sp>
    </p:spTree>
    <p:extLst>
      <p:ext uri="{BB962C8B-B14F-4D97-AF65-F5344CB8AC3E}">
        <p14:creationId xmlns:p14="http://schemas.microsoft.com/office/powerpoint/2010/main" val="1966631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</a:t>
            </a:r>
            <a:r>
              <a:rPr lang="tr-TR" b="1" dirty="0" smtClean="0"/>
              <a:t>KOMPLİKASYONLAR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/>
              <a:t>Tat, tedaviden 1 ila 3 ay sonra yeniden ortaya çıkma eğilimindedir; ancak, ağız kuruluğu </a:t>
            </a:r>
            <a:r>
              <a:rPr lang="tr-TR" dirty="0" smtClean="0"/>
              <a:t>nedeniyle</a:t>
            </a:r>
            <a:r>
              <a:rPr lang="tr-TR" dirty="0"/>
              <a:t>, RT sonrası tat algısı daha az </a:t>
            </a:r>
            <a:r>
              <a:rPr lang="tr-TR" dirty="0" smtClean="0"/>
              <a:t>hassastır.</a:t>
            </a:r>
          </a:p>
          <a:p>
            <a:pPr>
              <a:lnSpc>
                <a:spcPct val="150000"/>
              </a:lnSpc>
            </a:pPr>
            <a:r>
              <a:rPr lang="tr-TR" dirty="0" err="1"/>
              <a:t>Osteoradyonekroz</a:t>
            </a:r>
            <a:r>
              <a:rPr lang="tr-TR" dirty="0"/>
              <a:t> nadiren oluşur; başlangıç, </a:t>
            </a:r>
            <a:r>
              <a:rPr lang="tr-TR" dirty="0" err="1"/>
              <a:t>RT'den</a:t>
            </a:r>
            <a:r>
              <a:rPr lang="tr-TR" dirty="0"/>
              <a:t> sonraki 1 ay ile yıllar arasında </a:t>
            </a:r>
            <a:r>
              <a:rPr lang="tr-TR" dirty="0" smtClean="0"/>
              <a:t>değişir. </a:t>
            </a:r>
            <a:r>
              <a:rPr lang="tr-TR" dirty="0"/>
              <a:t>Fraksiyon başına daha yüksek doz alan hastalarda veya kemiği </a:t>
            </a:r>
            <a:r>
              <a:rPr lang="tr-TR" dirty="0" err="1"/>
              <a:t>invaze</a:t>
            </a:r>
            <a:r>
              <a:rPr lang="tr-TR" dirty="0"/>
              <a:t> eden tümörü olan hastalarda daha sık </a:t>
            </a:r>
            <a:r>
              <a:rPr lang="tr-TR" dirty="0" smtClean="0"/>
              <a:t>görülür, </a:t>
            </a:r>
            <a:r>
              <a:rPr lang="tr-TR" dirty="0"/>
              <a:t>iyileşme aylar </a:t>
            </a:r>
            <a:r>
              <a:rPr lang="tr-TR" dirty="0" smtClean="0"/>
              <a:t>sürebilir. Tedavide </a:t>
            </a:r>
            <a:r>
              <a:rPr lang="tr-TR" dirty="0" err="1" smtClean="0"/>
              <a:t>hiperbarik</a:t>
            </a:r>
            <a:r>
              <a:rPr lang="tr-TR" dirty="0" smtClean="0"/>
              <a:t> </a:t>
            </a:r>
            <a:r>
              <a:rPr lang="tr-TR" dirty="0"/>
              <a:t>oksijen tedavisi ve </a:t>
            </a:r>
            <a:r>
              <a:rPr lang="tr-TR" dirty="0" err="1"/>
              <a:t>pentoksifilin</a:t>
            </a:r>
            <a:r>
              <a:rPr lang="tr-TR" dirty="0"/>
              <a:t>, antibiyotikler, </a:t>
            </a:r>
            <a:r>
              <a:rPr lang="tr-TR" dirty="0" err="1" smtClean="0"/>
              <a:t>steroidler</a:t>
            </a:r>
            <a:r>
              <a:rPr lang="tr-TR" dirty="0" smtClean="0"/>
              <a:t> ve E </a:t>
            </a:r>
            <a:r>
              <a:rPr lang="tr-TR" dirty="0"/>
              <a:t>vitamini </a:t>
            </a:r>
            <a:r>
              <a:rPr lang="tr-TR" dirty="0" smtClean="0"/>
              <a:t>verilebilir.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8739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                      BUKKAL MUKOZA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Birinci </a:t>
            </a:r>
            <a:r>
              <a:rPr lang="tr-TR" dirty="0"/>
              <a:t>kademe lenfatikler </a:t>
            </a:r>
            <a:r>
              <a:rPr lang="tr-TR" dirty="0" err="1"/>
              <a:t>submandibular</a:t>
            </a:r>
            <a:r>
              <a:rPr lang="tr-TR" dirty="0"/>
              <a:t> (seviye 1b) ve üst </a:t>
            </a:r>
            <a:r>
              <a:rPr lang="tr-TR" dirty="0" err="1"/>
              <a:t>juguler</a:t>
            </a:r>
            <a:r>
              <a:rPr lang="tr-TR" dirty="0"/>
              <a:t> (seviye 2-3) lenf düğümleridir. Lenfatik yayılım, </a:t>
            </a:r>
            <a:r>
              <a:rPr lang="tr-TR" dirty="0" err="1"/>
              <a:t>parotis</a:t>
            </a:r>
            <a:r>
              <a:rPr lang="tr-TR" dirty="0"/>
              <a:t> lenf düğümlerine de olabilir.</a:t>
            </a:r>
          </a:p>
        </p:txBody>
      </p:sp>
    </p:spTree>
    <p:extLst>
      <p:ext uri="{BB962C8B-B14F-4D97-AF65-F5344CB8AC3E}">
        <p14:creationId xmlns:p14="http://schemas.microsoft.com/office/powerpoint/2010/main" val="3446069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63" y="792480"/>
            <a:ext cx="11530148" cy="559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7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</a:t>
            </a:r>
            <a:r>
              <a:rPr lang="tr-TR" b="1" dirty="0" smtClean="0"/>
              <a:t>ORAL KAVİTE KANSERLERİ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Oral </a:t>
            </a:r>
            <a:r>
              <a:rPr lang="tr-TR" dirty="0" err="1" smtClean="0"/>
              <a:t>kavite</a:t>
            </a:r>
            <a:r>
              <a:rPr lang="tr-TR" dirty="0" smtClean="0"/>
              <a:t> kanseri tütün, alkol </a:t>
            </a:r>
            <a:r>
              <a:rPr lang="tr-TR" dirty="0"/>
              <a:t>kullanımı İnsan </a:t>
            </a:r>
            <a:r>
              <a:rPr lang="tr-TR" dirty="0" err="1"/>
              <a:t>papilloma</a:t>
            </a:r>
            <a:r>
              <a:rPr lang="tr-TR" dirty="0"/>
              <a:t> virüsü (HPV) </a:t>
            </a:r>
            <a:r>
              <a:rPr lang="tr-TR" dirty="0" smtClean="0"/>
              <a:t>enfeksiyonu ve kötü ağız </a:t>
            </a:r>
            <a:r>
              <a:rPr lang="tr-TR" dirty="0" err="1" smtClean="0"/>
              <a:t>hijyrni</a:t>
            </a:r>
            <a:r>
              <a:rPr lang="tr-TR" dirty="0" smtClean="0"/>
              <a:t> ile ilişkilidir. </a:t>
            </a:r>
            <a:r>
              <a:rPr lang="tr-TR" dirty="0" err="1" smtClean="0"/>
              <a:t>Karsinomların</a:t>
            </a:r>
            <a:r>
              <a:rPr lang="tr-TR" dirty="0" smtClean="0"/>
              <a:t> yaklaşık %95'i 45 yaşından sonra ortaya çıkar ve ortalama yaş 60'tır.</a:t>
            </a:r>
          </a:p>
        </p:txBody>
      </p:sp>
    </p:spTree>
    <p:extLst>
      <p:ext uri="{BB962C8B-B14F-4D97-AF65-F5344CB8AC3E}">
        <p14:creationId xmlns:p14="http://schemas.microsoft.com/office/powerpoint/2010/main" val="210388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T1-T2 tümörler için EBRT</a:t>
            </a:r>
            <a:r>
              <a:rPr lang="tr-TR" dirty="0"/>
              <a:t>, </a:t>
            </a:r>
            <a:r>
              <a:rPr lang="tr-TR" dirty="0" err="1"/>
              <a:t>primer</a:t>
            </a:r>
            <a:r>
              <a:rPr lang="tr-TR" dirty="0"/>
              <a:t> lezyonu ve seviye 1 ve seviye 2 lenf </a:t>
            </a:r>
            <a:r>
              <a:rPr lang="tr-TR" dirty="0" err="1"/>
              <a:t>nodlarını</a:t>
            </a:r>
            <a:r>
              <a:rPr lang="tr-TR" dirty="0"/>
              <a:t> içeren </a:t>
            </a:r>
            <a:r>
              <a:rPr lang="tr-TR" dirty="0" err="1"/>
              <a:t>ipsilateral</a:t>
            </a:r>
            <a:r>
              <a:rPr lang="tr-TR" dirty="0"/>
              <a:t> </a:t>
            </a:r>
            <a:r>
              <a:rPr lang="tr-TR" dirty="0" smtClean="0"/>
              <a:t>uygulanır</a:t>
            </a:r>
            <a:r>
              <a:rPr lang="tr-TR" dirty="0"/>
              <a:t>. Alanın ön ve üst sınırları </a:t>
            </a:r>
            <a:r>
              <a:rPr lang="tr-TR" dirty="0" err="1"/>
              <a:t>primer</a:t>
            </a:r>
            <a:r>
              <a:rPr lang="tr-TR" dirty="0"/>
              <a:t> tümörün sınırlarından en az 2 cm uzakta olmalıdır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Postoperatif</a:t>
            </a:r>
            <a:r>
              <a:rPr lang="tr-TR" dirty="0" smtClean="0"/>
              <a:t> </a:t>
            </a:r>
            <a:r>
              <a:rPr lang="tr-TR" dirty="0"/>
              <a:t>RT için hedef hacim, birincil tümör yatağını ve </a:t>
            </a:r>
            <a:r>
              <a:rPr lang="tr-TR" dirty="0" err="1"/>
              <a:t>ipsilateral</a:t>
            </a:r>
            <a:r>
              <a:rPr lang="tr-TR" dirty="0"/>
              <a:t> </a:t>
            </a:r>
            <a:r>
              <a:rPr lang="tr-TR" dirty="0" err="1"/>
              <a:t>submandibular</a:t>
            </a:r>
            <a:r>
              <a:rPr lang="tr-TR" dirty="0"/>
              <a:t> (seviye 1) ve </a:t>
            </a:r>
            <a:r>
              <a:rPr lang="tr-TR" dirty="0" err="1"/>
              <a:t>subdigastrik</a:t>
            </a:r>
            <a:r>
              <a:rPr lang="tr-TR" dirty="0"/>
              <a:t> (seviye 2) düğümleri içerir. Geniş pozitif </a:t>
            </a:r>
            <a:r>
              <a:rPr lang="tr-TR" dirty="0" err="1"/>
              <a:t>ipsilateral</a:t>
            </a:r>
            <a:r>
              <a:rPr lang="tr-TR" dirty="0"/>
              <a:t> düğümleri olan hastalar, boynun her iki tarafına RT için düşünülmelidir.</a:t>
            </a:r>
          </a:p>
        </p:txBody>
      </p:sp>
    </p:spTree>
    <p:extLst>
      <p:ext uri="{BB962C8B-B14F-4D97-AF65-F5344CB8AC3E}">
        <p14:creationId xmlns:p14="http://schemas.microsoft.com/office/powerpoint/2010/main" val="2270716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</a:t>
            </a:r>
            <a:r>
              <a:rPr lang="tr-TR" b="1" dirty="0" smtClean="0"/>
              <a:t>GİNGİVA VE ALVEOLER ÇIKINTI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err="1" smtClean="0"/>
              <a:t>Metastatik</a:t>
            </a:r>
            <a:r>
              <a:rPr lang="tr-TR" dirty="0" smtClean="0"/>
              <a:t> </a:t>
            </a:r>
            <a:r>
              <a:rPr lang="tr-TR" dirty="0"/>
              <a:t>yayılım </a:t>
            </a:r>
            <a:r>
              <a:rPr lang="tr-TR" dirty="0" err="1" smtClean="0"/>
              <a:t>Submandibular</a:t>
            </a:r>
            <a:r>
              <a:rPr lang="tr-TR" dirty="0" smtClean="0"/>
              <a:t> </a:t>
            </a:r>
            <a:r>
              <a:rPr lang="tr-TR" dirty="0"/>
              <a:t>(seviye 1) ve üst </a:t>
            </a:r>
            <a:r>
              <a:rPr lang="tr-TR" dirty="0" err="1"/>
              <a:t>juguler</a:t>
            </a:r>
            <a:r>
              <a:rPr lang="tr-TR" dirty="0"/>
              <a:t> (seviye 2) lenf düğümlerine </a:t>
            </a:r>
            <a:r>
              <a:rPr lang="tr-TR" dirty="0" smtClean="0"/>
              <a:t>gerçekleşir</a:t>
            </a:r>
            <a:r>
              <a:rPr lang="tr-TR" dirty="0"/>
              <a:t>. </a:t>
            </a:r>
            <a:r>
              <a:rPr lang="tr-TR" dirty="0" err="1"/>
              <a:t>Byers</a:t>
            </a:r>
            <a:r>
              <a:rPr lang="tr-TR" dirty="0"/>
              <a:t> ve </a:t>
            </a:r>
            <a:r>
              <a:rPr lang="tr-TR" dirty="0" smtClean="0"/>
              <a:t>ark. </a:t>
            </a:r>
            <a:r>
              <a:rPr lang="tr-TR" dirty="0"/>
              <a:t>tanı anında %16 klinik olarak pozitif düğüm bildirdi; </a:t>
            </a:r>
            <a:r>
              <a:rPr lang="tr-TR" dirty="0" err="1"/>
              <a:t>kontralateral</a:t>
            </a:r>
            <a:r>
              <a:rPr lang="tr-TR" dirty="0"/>
              <a:t> lenf </a:t>
            </a:r>
            <a:r>
              <a:rPr lang="tr-TR" dirty="0" err="1"/>
              <a:t>nodu</a:t>
            </a:r>
            <a:r>
              <a:rPr lang="tr-TR" dirty="0"/>
              <a:t> tutulumu vakaların sadece %3'ünde bulundu.</a:t>
            </a:r>
          </a:p>
        </p:txBody>
      </p:sp>
    </p:spTree>
    <p:extLst>
      <p:ext uri="{BB962C8B-B14F-4D97-AF65-F5344CB8AC3E}">
        <p14:creationId xmlns:p14="http://schemas.microsoft.com/office/powerpoint/2010/main" val="826131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</a:t>
            </a:r>
            <a:r>
              <a:rPr lang="tr-TR" b="1" dirty="0" smtClean="0"/>
              <a:t>T1-T2 TÜMÖRLER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Küçük lezyonlar </a:t>
            </a:r>
            <a:r>
              <a:rPr lang="tr-TR" dirty="0" err="1"/>
              <a:t>transoral</a:t>
            </a:r>
            <a:r>
              <a:rPr lang="tr-TR" dirty="0"/>
              <a:t> rezeksiyonla çıkarılabilir; ancak çoğu durumda en </a:t>
            </a:r>
            <a:r>
              <a:rPr lang="tr-TR" dirty="0" smtClean="0"/>
              <a:t>azından </a:t>
            </a:r>
            <a:r>
              <a:rPr lang="tr-TR" dirty="0"/>
              <a:t>marjinal </a:t>
            </a:r>
            <a:r>
              <a:rPr lang="tr-TR" dirty="0" err="1"/>
              <a:t>mandibulektomi</a:t>
            </a:r>
            <a:r>
              <a:rPr lang="tr-TR" dirty="0"/>
              <a:t> gereklidir. Doğrudan kemik </a:t>
            </a:r>
            <a:r>
              <a:rPr lang="tr-TR" dirty="0" err="1"/>
              <a:t>invazyonu</a:t>
            </a:r>
            <a:r>
              <a:rPr lang="tr-TR" dirty="0"/>
              <a:t> mevcut olduğunda, </a:t>
            </a:r>
            <a:r>
              <a:rPr lang="tr-TR" dirty="0" err="1"/>
              <a:t>mandibula</a:t>
            </a:r>
            <a:r>
              <a:rPr lang="tr-TR" dirty="0"/>
              <a:t> (</a:t>
            </a:r>
            <a:r>
              <a:rPr lang="tr-TR" dirty="0" err="1"/>
              <a:t>segmental</a:t>
            </a:r>
            <a:r>
              <a:rPr lang="tr-TR" dirty="0"/>
              <a:t> </a:t>
            </a:r>
            <a:r>
              <a:rPr lang="tr-TR" dirty="0" err="1"/>
              <a:t>mandibulektomi</a:t>
            </a:r>
            <a:r>
              <a:rPr lang="tr-TR" dirty="0"/>
              <a:t>) veya </a:t>
            </a:r>
            <a:r>
              <a:rPr lang="tr-TR" dirty="0" err="1"/>
              <a:t>maksillanın</a:t>
            </a:r>
            <a:r>
              <a:rPr lang="tr-TR" dirty="0"/>
              <a:t> bir bölümünün çıkarılması gerekir.</a:t>
            </a:r>
          </a:p>
        </p:txBody>
      </p:sp>
    </p:spTree>
    <p:extLst>
      <p:ext uri="{BB962C8B-B14F-4D97-AF65-F5344CB8AC3E}">
        <p14:creationId xmlns:p14="http://schemas.microsoft.com/office/powerpoint/2010/main" val="588328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 </a:t>
            </a:r>
            <a:r>
              <a:rPr lang="tr-TR" b="1" dirty="0" smtClean="0"/>
              <a:t>T3-T4 TÜMÖRLER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Büyük lezyonlar </a:t>
            </a:r>
            <a:r>
              <a:rPr lang="tr-TR" dirty="0" err="1"/>
              <a:t>segmental</a:t>
            </a:r>
            <a:r>
              <a:rPr lang="tr-TR" dirty="0"/>
              <a:t> </a:t>
            </a:r>
            <a:r>
              <a:rPr lang="tr-TR" dirty="0" err="1"/>
              <a:t>mandibulektomi</a:t>
            </a:r>
            <a:r>
              <a:rPr lang="tr-TR" dirty="0"/>
              <a:t> veya </a:t>
            </a:r>
            <a:r>
              <a:rPr lang="tr-TR" dirty="0" err="1"/>
              <a:t>maksillektomi</a:t>
            </a:r>
            <a:r>
              <a:rPr lang="tr-TR" dirty="0"/>
              <a:t> gerektirebilir. </a:t>
            </a:r>
            <a:r>
              <a:rPr lang="tr-TR" dirty="0" err="1"/>
              <a:t>Subperiostal</a:t>
            </a:r>
            <a:r>
              <a:rPr lang="tr-TR" dirty="0"/>
              <a:t> lenfatikler boyunca </a:t>
            </a:r>
            <a:r>
              <a:rPr lang="tr-TR" dirty="0" smtClean="0"/>
              <a:t>lokal </a:t>
            </a:r>
            <a:r>
              <a:rPr lang="tr-TR" dirty="0" err="1"/>
              <a:t>invazyon</a:t>
            </a:r>
            <a:r>
              <a:rPr lang="tr-TR" dirty="0"/>
              <a:t> olasılığı nedeniyle, RT sıklıkla rezeksiyondan sonra </a:t>
            </a:r>
            <a:r>
              <a:rPr lang="tr-TR" dirty="0" smtClean="0"/>
              <a:t>mikroskobik </a:t>
            </a:r>
            <a:r>
              <a:rPr lang="tr-TR" dirty="0"/>
              <a:t>hastalığı </a:t>
            </a:r>
            <a:r>
              <a:rPr lang="tr-TR" dirty="0" err="1"/>
              <a:t>eradike</a:t>
            </a:r>
            <a:r>
              <a:rPr lang="tr-TR" dirty="0"/>
              <a:t> etmek ve </a:t>
            </a:r>
            <a:r>
              <a:rPr lang="tr-TR" dirty="0" err="1"/>
              <a:t>servikal</a:t>
            </a:r>
            <a:r>
              <a:rPr lang="tr-TR" dirty="0"/>
              <a:t> lenf </a:t>
            </a:r>
            <a:r>
              <a:rPr lang="tr-TR" dirty="0" err="1"/>
              <a:t>nodlarındaki</a:t>
            </a:r>
            <a:r>
              <a:rPr lang="tr-TR" dirty="0"/>
              <a:t> </a:t>
            </a:r>
            <a:r>
              <a:rPr lang="tr-TR" dirty="0" err="1"/>
              <a:t>subklinik</a:t>
            </a:r>
            <a:r>
              <a:rPr lang="tr-TR" dirty="0"/>
              <a:t> hastalığı </a:t>
            </a:r>
            <a:r>
              <a:rPr lang="tr-TR" dirty="0" smtClean="0"/>
              <a:t>için </a:t>
            </a:r>
            <a:r>
              <a:rPr lang="tr-TR" dirty="0" err="1" smtClean="0"/>
              <a:t>endikedir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7428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                 RETROMOLAR </a:t>
            </a:r>
            <a:r>
              <a:rPr lang="tr-TR" b="1" dirty="0"/>
              <a:t>TRIGONE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 smtClean="0"/>
              <a:t>Mandibula</a:t>
            </a:r>
            <a:r>
              <a:rPr lang="tr-TR" dirty="0" smtClean="0"/>
              <a:t> çıkan </a:t>
            </a:r>
            <a:r>
              <a:rPr lang="tr-TR" dirty="0" err="1"/>
              <a:t>ramusun</a:t>
            </a:r>
            <a:r>
              <a:rPr lang="tr-TR" dirty="0"/>
              <a:t> üzerinde yer alan üçüncü </a:t>
            </a:r>
            <a:r>
              <a:rPr lang="tr-TR" dirty="0" err="1" smtClean="0"/>
              <a:t>molar</a:t>
            </a:r>
            <a:r>
              <a:rPr lang="tr-TR" dirty="0" smtClean="0"/>
              <a:t> diş </a:t>
            </a:r>
            <a:r>
              <a:rPr lang="tr-TR" dirty="0"/>
              <a:t>arkasındaki küçük üçgen yüzeye </a:t>
            </a:r>
            <a:r>
              <a:rPr lang="tr-TR" dirty="0" err="1"/>
              <a:t>retromolar</a:t>
            </a:r>
            <a:r>
              <a:rPr lang="tr-TR" dirty="0"/>
              <a:t> </a:t>
            </a:r>
            <a:r>
              <a:rPr lang="tr-TR" dirty="0" err="1"/>
              <a:t>trigon</a:t>
            </a:r>
            <a:r>
              <a:rPr lang="tr-TR" dirty="0"/>
              <a:t> denir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tr-TR" dirty="0"/>
              <a:t>Üst </a:t>
            </a:r>
            <a:r>
              <a:rPr lang="tr-TR" dirty="0" err="1"/>
              <a:t>juguler</a:t>
            </a:r>
            <a:r>
              <a:rPr lang="tr-TR" dirty="0"/>
              <a:t> (seviye 2) </a:t>
            </a:r>
            <a:r>
              <a:rPr lang="tr-TR" dirty="0" smtClean="0"/>
              <a:t>lenf </a:t>
            </a:r>
            <a:r>
              <a:rPr lang="tr-TR" dirty="0" err="1" smtClean="0"/>
              <a:t>nodları</a:t>
            </a:r>
            <a:r>
              <a:rPr lang="tr-TR" dirty="0" smtClean="0"/>
              <a:t>, </a:t>
            </a:r>
            <a:r>
              <a:rPr lang="tr-TR" dirty="0" err="1"/>
              <a:t>retromolar</a:t>
            </a:r>
            <a:r>
              <a:rPr lang="tr-TR" dirty="0"/>
              <a:t> </a:t>
            </a:r>
            <a:r>
              <a:rPr lang="tr-TR" dirty="0" err="1"/>
              <a:t>trigonun</a:t>
            </a:r>
            <a:r>
              <a:rPr lang="tr-TR" dirty="0"/>
              <a:t> birinci </a:t>
            </a:r>
            <a:r>
              <a:rPr lang="tr-TR" dirty="0" smtClean="0"/>
              <a:t>kademe lenf </a:t>
            </a:r>
            <a:r>
              <a:rPr lang="tr-TR" dirty="0" err="1" smtClean="0"/>
              <a:t>nodlarıdır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9038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/>
              <a:t>Primer</a:t>
            </a:r>
            <a:r>
              <a:rPr lang="tr-TR" dirty="0"/>
              <a:t> tümör komşu </a:t>
            </a:r>
            <a:r>
              <a:rPr lang="tr-TR" dirty="0" err="1"/>
              <a:t>bukkal</a:t>
            </a:r>
            <a:r>
              <a:rPr lang="tr-TR" dirty="0"/>
              <a:t> </a:t>
            </a:r>
            <a:r>
              <a:rPr lang="tr-TR" dirty="0" smtClean="0"/>
              <a:t>mukozaya, </a:t>
            </a:r>
            <a:r>
              <a:rPr lang="tr-TR" dirty="0" err="1" smtClean="0"/>
              <a:t>gingivaya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err="1" smtClean="0"/>
              <a:t>mandibulaya</a:t>
            </a:r>
            <a:r>
              <a:rPr lang="tr-TR" dirty="0" smtClean="0"/>
              <a:t> </a:t>
            </a:r>
            <a:r>
              <a:rPr lang="tr-TR" dirty="0"/>
              <a:t>hızla</a:t>
            </a:r>
            <a:r>
              <a:rPr lang="tr-TR" dirty="0" smtClean="0"/>
              <a:t> </a:t>
            </a:r>
            <a:r>
              <a:rPr lang="tr-TR" dirty="0"/>
              <a:t>yayılabilir</a:t>
            </a:r>
            <a:r>
              <a:rPr lang="tr-TR" dirty="0" smtClean="0"/>
              <a:t>.</a:t>
            </a:r>
            <a:r>
              <a:rPr lang="tr-TR" dirty="0"/>
              <a:t> </a:t>
            </a:r>
            <a:r>
              <a:rPr lang="tr-TR" dirty="0" err="1" smtClean="0"/>
              <a:t>Posteriorda</a:t>
            </a:r>
            <a:r>
              <a:rPr lang="tr-TR" dirty="0" smtClean="0"/>
              <a:t> </a:t>
            </a:r>
            <a:r>
              <a:rPr lang="tr-TR" dirty="0" err="1"/>
              <a:t>Pterigomandibular</a:t>
            </a:r>
            <a:r>
              <a:rPr lang="tr-TR" dirty="0"/>
              <a:t> boşluğa </a:t>
            </a:r>
            <a:r>
              <a:rPr lang="tr-TR" dirty="0" smtClean="0"/>
              <a:t>ve </a:t>
            </a:r>
            <a:r>
              <a:rPr lang="tr-TR" dirty="0" err="1"/>
              <a:t>medial</a:t>
            </a:r>
            <a:r>
              <a:rPr lang="tr-TR" dirty="0"/>
              <a:t> </a:t>
            </a:r>
            <a:r>
              <a:rPr lang="tr-TR" dirty="0" err="1"/>
              <a:t>pterygoid</a:t>
            </a:r>
            <a:r>
              <a:rPr lang="tr-TR" dirty="0"/>
              <a:t> </a:t>
            </a:r>
            <a:r>
              <a:rPr lang="tr-TR" dirty="0" smtClean="0"/>
              <a:t>kasa yayılabilir. </a:t>
            </a:r>
            <a:r>
              <a:rPr lang="tr-TR" dirty="0" err="1"/>
              <a:t>Periosteum</a:t>
            </a:r>
            <a:r>
              <a:rPr lang="tr-TR" dirty="0"/>
              <a:t> </a:t>
            </a:r>
            <a:r>
              <a:rPr lang="tr-TR" dirty="0" err="1"/>
              <a:t>invazyonu</a:t>
            </a:r>
            <a:r>
              <a:rPr lang="tr-TR" dirty="0"/>
              <a:t> erken dönemde ortaya çıkabilir. </a:t>
            </a:r>
            <a:r>
              <a:rPr lang="tr-TR" dirty="0" err="1"/>
              <a:t>Byers</a:t>
            </a:r>
            <a:r>
              <a:rPr lang="tr-TR" dirty="0"/>
              <a:t> ve </a:t>
            </a:r>
            <a:r>
              <a:rPr lang="tr-TR" dirty="0" smtClean="0"/>
              <a:t>ark. </a:t>
            </a:r>
            <a:r>
              <a:rPr lang="tr-TR" dirty="0"/>
              <a:t>tanı anında %25'lik bir kemik </a:t>
            </a:r>
            <a:r>
              <a:rPr lang="tr-TR" dirty="0" err="1"/>
              <a:t>invazyonu</a:t>
            </a:r>
            <a:r>
              <a:rPr lang="tr-TR" dirty="0"/>
              <a:t> </a:t>
            </a:r>
            <a:r>
              <a:rPr lang="tr-TR" dirty="0" err="1"/>
              <a:t>insidansı</a:t>
            </a:r>
            <a:r>
              <a:rPr lang="tr-TR" dirty="0"/>
              <a:t> bildirmiştir.</a:t>
            </a:r>
          </a:p>
        </p:txBody>
      </p:sp>
    </p:spTree>
    <p:extLst>
      <p:ext uri="{BB962C8B-B14F-4D97-AF65-F5344CB8AC3E}">
        <p14:creationId xmlns:p14="http://schemas.microsoft.com/office/powerpoint/2010/main" val="3378964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452" y="550843"/>
            <a:ext cx="10333820" cy="576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87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T1 ve T2 lezyonları için lokal kontrol oranları cerrahi veya RT sonrası benzerdir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tr-TR" dirty="0"/>
              <a:t>Lokal </a:t>
            </a:r>
            <a:r>
              <a:rPr lang="tr-TR" dirty="0" smtClean="0"/>
              <a:t>ileri </a:t>
            </a:r>
            <a:r>
              <a:rPr lang="tr-TR" dirty="0"/>
              <a:t>kanserler (özellikle kemik </a:t>
            </a:r>
            <a:r>
              <a:rPr lang="tr-TR" dirty="0" err="1" smtClean="0"/>
              <a:t>invazyon</a:t>
            </a:r>
            <a:r>
              <a:rPr lang="tr-TR" dirty="0" smtClean="0"/>
              <a:t> </a:t>
            </a:r>
            <a:r>
              <a:rPr lang="tr-TR" dirty="0"/>
              <a:t>kanıtı olanlar), hemen hemen tüm vakalarda </a:t>
            </a:r>
            <a:r>
              <a:rPr lang="tr-TR" dirty="0" err="1" smtClean="0"/>
              <a:t>segmental</a:t>
            </a:r>
            <a:r>
              <a:rPr lang="tr-TR" dirty="0" smtClean="0"/>
              <a:t> </a:t>
            </a:r>
            <a:r>
              <a:rPr lang="tr-TR" dirty="0" err="1" smtClean="0"/>
              <a:t>mandibulektomi</a:t>
            </a:r>
            <a:r>
              <a:rPr lang="tr-TR" dirty="0" smtClean="0"/>
              <a:t> ve </a:t>
            </a:r>
            <a:r>
              <a:rPr lang="tr-TR" dirty="0" err="1"/>
              <a:t>postoperatif</a:t>
            </a:r>
            <a:r>
              <a:rPr lang="tr-TR" dirty="0"/>
              <a:t> RT </a:t>
            </a:r>
            <a:r>
              <a:rPr lang="tr-TR" dirty="0" smtClean="0"/>
              <a:t>gerekir.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93614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     </a:t>
            </a:r>
            <a:r>
              <a:rPr lang="tr-TR" b="1" dirty="0" smtClean="0"/>
              <a:t>SERT DAMAK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Sert damağın </a:t>
            </a:r>
            <a:r>
              <a:rPr lang="tr-TR" dirty="0" err="1" smtClean="0"/>
              <a:t>malign</a:t>
            </a:r>
            <a:r>
              <a:rPr lang="tr-TR" dirty="0" smtClean="0"/>
              <a:t> tümörleri </a:t>
            </a:r>
            <a:r>
              <a:rPr lang="tr-TR" dirty="0"/>
              <a:t>çoğunlukla </a:t>
            </a:r>
            <a:r>
              <a:rPr lang="tr-TR" dirty="0" err="1"/>
              <a:t>adenoid</a:t>
            </a:r>
            <a:r>
              <a:rPr lang="tr-TR" dirty="0"/>
              <a:t> </a:t>
            </a:r>
            <a:r>
              <a:rPr lang="tr-TR" dirty="0" err="1"/>
              <a:t>kistik</a:t>
            </a:r>
            <a:r>
              <a:rPr lang="tr-TR" dirty="0"/>
              <a:t> </a:t>
            </a:r>
            <a:r>
              <a:rPr lang="tr-TR" dirty="0" err="1"/>
              <a:t>karsinomlar</a:t>
            </a:r>
            <a:r>
              <a:rPr lang="tr-TR" dirty="0"/>
              <a:t> ve minör tükürük bezlerinden kaynaklanan </a:t>
            </a:r>
            <a:r>
              <a:rPr lang="tr-TR" dirty="0" err="1"/>
              <a:t>mukoepidermoid</a:t>
            </a:r>
            <a:r>
              <a:rPr lang="tr-TR" dirty="0"/>
              <a:t> </a:t>
            </a:r>
            <a:r>
              <a:rPr lang="tr-TR" dirty="0" err="1"/>
              <a:t>karsinomlardır</a:t>
            </a:r>
            <a:r>
              <a:rPr lang="tr-TR" dirty="0"/>
              <a:t>. </a:t>
            </a:r>
            <a:r>
              <a:rPr lang="tr-TR" dirty="0" err="1"/>
              <a:t>Skuamöz</a:t>
            </a:r>
            <a:r>
              <a:rPr lang="tr-TR" dirty="0"/>
              <a:t> hücreli </a:t>
            </a:r>
            <a:r>
              <a:rPr lang="tr-TR" dirty="0" err="1"/>
              <a:t>karsinom</a:t>
            </a:r>
            <a:r>
              <a:rPr lang="tr-TR" dirty="0"/>
              <a:t> </a:t>
            </a:r>
            <a:r>
              <a:rPr lang="tr-TR" dirty="0" smtClean="0"/>
              <a:t>daha </a:t>
            </a:r>
            <a:r>
              <a:rPr lang="tr-TR" dirty="0"/>
              <a:t>nadirdir. </a:t>
            </a:r>
            <a:r>
              <a:rPr lang="tr-TR" dirty="0" err="1"/>
              <a:t>Kaposi</a:t>
            </a:r>
            <a:r>
              <a:rPr lang="tr-TR" dirty="0"/>
              <a:t> sarkomu ve </a:t>
            </a:r>
            <a:r>
              <a:rPr lang="tr-TR" dirty="0" err="1"/>
              <a:t>melanomları</a:t>
            </a:r>
            <a:r>
              <a:rPr lang="tr-TR" dirty="0"/>
              <a:t> da sert damak mukozasından kaynaklanabilir.</a:t>
            </a:r>
          </a:p>
        </p:txBody>
      </p:sp>
    </p:spTree>
    <p:extLst>
      <p:ext uri="{BB962C8B-B14F-4D97-AF65-F5344CB8AC3E}">
        <p14:creationId xmlns:p14="http://schemas.microsoft.com/office/powerpoint/2010/main" val="1501115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Çoğu lezyon için genel başlangıç tedavisi cerrahidir; </a:t>
            </a:r>
            <a:r>
              <a:rPr lang="tr-TR" dirty="0" err="1" smtClean="0"/>
              <a:t>Postoperatif</a:t>
            </a:r>
            <a:r>
              <a:rPr lang="tr-TR" dirty="0" smtClean="0"/>
              <a:t> RT</a:t>
            </a:r>
            <a:r>
              <a:rPr lang="tr-TR" dirty="0"/>
              <a:t>, daha yaygın kanserli hastalarda </a:t>
            </a:r>
            <a:r>
              <a:rPr lang="tr-TR" dirty="0" err="1"/>
              <a:t>endikedir</a:t>
            </a:r>
            <a:r>
              <a:rPr lang="tr-TR" dirty="0"/>
              <a:t>. Sert damak </a:t>
            </a:r>
            <a:r>
              <a:rPr lang="tr-TR" dirty="0" err="1"/>
              <a:t>karsinomlarının</a:t>
            </a:r>
            <a:r>
              <a:rPr lang="tr-TR" dirty="0"/>
              <a:t> tedavisinde </a:t>
            </a:r>
            <a:r>
              <a:rPr lang="tr-TR" dirty="0" err="1"/>
              <a:t>primer</a:t>
            </a:r>
            <a:r>
              <a:rPr lang="tr-TR" dirty="0"/>
              <a:t> </a:t>
            </a:r>
            <a:r>
              <a:rPr lang="tr-TR" dirty="0" err="1"/>
              <a:t>RT'nin</a:t>
            </a:r>
            <a:r>
              <a:rPr lang="tr-TR" dirty="0"/>
              <a:t> rolü tam olarak tanımlanmamıştır. Lezyon geniş bir yüzey alanına sahipse ve yüzeysel ise, başlangıç tedavisi olarak RT kullanılabilir. Bununla birlikte, çoğu </a:t>
            </a:r>
            <a:r>
              <a:rPr lang="tr-TR" dirty="0" smtClean="0"/>
              <a:t>hastada kemik tutulumu olduğu için öncelikle cerrahi tedavi gereklidir.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569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623" y="531222"/>
            <a:ext cx="10093234" cy="596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541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194" y="304800"/>
            <a:ext cx="9692640" cy="625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  <a:r>
              <a:rPr lang="tr-TR" dirty="0" smtClean="0"/>
              <a:t>                 </a:t>
            </a:r>
            <a:r>
              <a:rPr lang="tr-TR" b="1" dirty="0" smtClean="0"/>
              <a:t>OROFARENKS </a:t>
            </a:r>
            <a:r>
              <a:rPr lang="tr-TR" b="1" dirty="0"/>
              <a:t>KANSERİ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5408" y="1366092"/>
            <a:ext cx="7458420" cy="540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5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%</a:t>
            </a:r>
            <a:r>
              <a:rPr lang="tr-TR" dirty="0"/>
              <a:t>95'inden </a:t>
            </a:r>
            <a:r>
              <a:rPr lang="tr-TR" dirty="0" smtClean="0"/>
              <a:t>fazlası </a:t>
            </a:r>
            <a:r>
              <a:rPr lang="tr-TR" dirty="0" err="1" smtClean="0"/>
              <a:t>scc</a:t>
            </a:r>
            <a:r>
              <a:rPr lang="tr-TR" dirty="0" smtClean="0"/>
              <a:t> </a:t>
            </a:r>
            <a:r>
              <a:rPr lang="tr-TR" dirty="0" err="1" smtClean="0"/>
              <a:t>dir</a:t>
            </a:r>
            <a:r>
              <a:rPr lang="tr-TR" dirty="0" smtClean="0"/>
              <a:t>. </a:t>
            </a:r>
            <a:r>
              <a:rPr lang="tr-TR" dirty="0"/>
              <a:t>Hastaların yaklaşık %70'inde </a:t>
            </a:r>
            <a:r>
              <a:rPr lang="tr-TR" dirty="0" err="1"/>
              <a:t>nodal</a:t>
            </a:r>
            <a:r>
              <a:rPr lang="tr-TR" dirty="0"/>
              <a:t> tutulum vardır ve bunların %10-15'inde uzak metastaz vardır. </a:t>
            </a:r>
            <a:r>
              <a:rPr lang="tr-TR" dirty="0" err="1" smtClean="0"/>
              <a:t>Etyolojide</a:t>
            </a:r>
            <a:r>
              <a:rPr lang="tr-TR" dirty="0" smtClean="0"/>
              <a:t> </a:t>
            </a:r>
            <a:r>
              <a:rPr lang="tr-TR" dirty="0" err="1" smtClean="0"/>
              <a:t>HPV,alkol</a:t>
            </a:r>
            <a:r>
              <a:rPr lang="tr-TR" dirty="0" smtClean="0"/>
              <a:t> ve tütün kullanımı suçlanmıştır. HPV </a:t>
            </a:r>
            <a:r>
              <a:rPr lang="tr-TR" dirty="0"/>
              <a:t>pozitif tümörleri olan hastalar, HPV negatif tümörleri olanlardan belirgin şekilde daha iyi klinik sonuçlara sahiptir ve </a:t>
            </a:r>
            <a:r>
              <a:rPr lang="tr-TR" dirty="0" smtClean="0"/>
              <a:t>tedavilere </a:t>
            </a:r>
            <a:r>
              <a:rPr lang="tr-TR" dirty="0"/>
              <a:t>daha duyarlıdırlar.</a:t>
            </a:r>
          </a:p>
        </p:txBody>
      </p:sp>
    </p:spTree>
    <p:extLst>
      <p:ext uri="{BB962C8B-B14F-4D97-AF65-F5344CB8AC3E}">
        <p14:creationId xmlns:p14="http://schemas.microsoft.com/office/powerpoint/2010/main" val="2183757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615" y="815248"/>
            <a:ext cx="8901628" cy="507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00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</a:t>
            </a:r>
            <a:r>
              <a:rPr lang="tr-TR" b="1" dirty="0" smtClean="0"/>
              <a:t>NODAL TUTULUM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/>
              <a:t>Yumuşak damak </a:t>
            </a:r>
            <a:r>
              <a:rPr lang="tr-TR" dirty="0" err="1" smtClean="0"/>
              <a:t>karsinomunda</a:t>
            </a:r>
            <a:r>
              <a:rPr lang="tr-TR" dirty="0" smtClean="0"/>
              <a:t> %40 </a:t>
            </a:r>
            <a:r>
              <a:rPr lang="tr-TR" dirty="0"/>
              <a:t>ila %66'sında </a:t>
            </a:r>
            <a:r>
              <a:rPr lang="tr-TR" dirty="0" err="1"/>
              <a:t>nodal</a:t>
            </a:r>
            <a:r>
              <a:rPr lang="tr-TR" dirty="0"/>
              <a:t> metastaz bildirilmiştir</a:t>
            </a:r>
            <a:r>
              <a:rPr lang="tr-TR" dirty="0" smtClean="0"/>
              <a:t>. Level </a:t>
            </a:r>
            <a:r>
              <a:rPr lang="tr-TR" dirty="0"/>
              <a:t>II </a:t>
            </a:r>
            <a:r>
              <a:rPr lang="tr-TR" dirty="0" smtClean="0"/>
              <a:t>tutulumu </a:t>
            </a:r>
            <a:r>
              <a:rPr lang="tr-TR" dirty="0"/>
              <a:t>en sıktır ve </a:t>
            </a:r>
            <a:r>
              <a:rPr lang="tr-TR" dirty="0" err="1" smtClean="0"/>
              <a:t>level</a:t>
            </a:r>
            <a:r>
              <a:rPr lang="tr-TR" dirty="0" smtClean="0"/>
              <a:t> 3-4 </a:t>
            </a:r>
            <a:r>
              <a:rPr lang="tr-TR" dirty="0" err="1" smtClean="0"/>
              <a:t>tutlumuda</a:t>
            </a:r>
            <a:r>
              <a:rPr lang="tr-TR" dirty="0" smtClean="0"/>
              <a:t> yaygın </a:t>
            </a:r>
            <a:r>
              <a:rPr lang="tr-TR" dirty="0"/>
              <a:t>görülür. </a:t>
            </a:r>
            <a:r>
              <a:rPr lang="tr-TR" dirty="0" smtClean="0"/>
              <a:t>Level </a:t>
            </a:r>
            <a:r>
              <a:rPr lang="tr-TR" dirty="0"/>
              <a:t>I, </a:t>
            </a:r>
            <a:r>
              <a:rPr lang="tr-TR" dirty="0" err="1" smtClean="0"/>
              <a:t>level</a:t>
            </a:r>
            <a:r>
              <a:rPr lang="tr-TR" dirty="0" smtClean="0"/>
              <a:t> </a:t>
            </a:r>
            <a:r>
              <a:rPr lang="tr-TR" dirty="0"/>
              <a:t>V ve </a:t>
            </a:r>
            <a:r>
              <a:rPr lang="tr-TR" dirty="0" err="1"/>
              <a:t>lateral</a:t>
            </a:r>
            <a:r>
              <a:rPr lang="tr-TR" dirty="0"/>
              <a:t> </a:t>
            </a:r>
            <a:r>
              <a:rPr lang="tr-TR" dirty="0" err="1"/>
              <a:t>retrofaringeal</a:t>
            </a:r>
            <a:r>
              <a:rPr lang="tr-TR" dirty="0"/>
              <a:t> </a:t>
            </a:r>
            <a:r>
              <a:rPr lang="tr-TR" dirty="0" err="1"/>
              <a:t>nodal</a:t>
            </a:r>
            <a:r>
              <a:rPr lang="tr-TR" dirty="0"/>
              <a:t> tutulum nadirdir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 </a:t>
            </a:r>
            <a:r>
              <a:rPr lang="tr-TR" dirty="0" err="1"/>
              <a:t>Palatin</a:t>
            </a:r>
            <a:r>
              <a:rPr lang="tr-TR" dirty="0"/>
              <a:t> </a:t>
            </a:r>
            <a:r>
              <a:rPr lang="tr-TR" dirty="0" err="1"/>
              <a:t>tonsillerin</a:t>
            </a:r>
            <a:r>
              <a:rPr lang="tr-TR" dirty="0"/>
              <a:t> </a:t>
            </a:r>
            <a:r>
              <a:rPr lang="tr-TR" dirty="0" err="1"/>
              <a:t>skuamöz</a:t>
            </a:r>
            <a:r>
              <a:rPr lang="tr-TR" dirty="0"/>
              <a:t> hücreli kanserinden lenf </a:t>
            </a:r>
            <a:r>
              <a:rPr lang="tr-TR" dirty="0" err="1"/>
              <a:t>nodu</a:t>
            </a:r>
            <a:r>
              <a:rPr lang="tr-TR" dirty="0"/>
              <a:t> metastazı başvuru anında çok yaygındır (%69-74</a:t>
            </a:r>
            <a:r>
              <a:rPr lang="tr-TR" dirty="0" smtClean="0"/>
              <a:t>). </a:t>
            </a:r>
            <a:r>
              <a:rPr lang="tr-TR" dirty="0"/>
              <a:t>Dil kökü </a:t>
            </a:r>
            <a:r>
              <a:rPr lang="tr-TR" dirty="0" err="1"/>
              <a:t>karsinomu</a:t>
            </a:r>
            <a:r>
              <a:rPr lang="tr-TR" dirty="0"/>
              <a:t> tanısı konulan hastalarda tanı anında </a:t>
            </a:r>
            <a:r>
              <a:rPr lang="tr-TR" dirty="0" err="1"/>
              <a:t>nodal</a:t>
            </a:r>
            <a:r>
              <a:rPr lang="tr-TR" dirty="0"/>
              <a:t> tutulum </a:t>
            </a:r>
            <a:r>
              <a:rPr lang="tr-TR" dirty="0" err="1" smtClean="0"/>
              <a:t>insidansı</a:t>
            </a:r>
            <a:r>
              <a:rPr lang="tr-TR" dirty="0" smtClean="0"/>
              <a:t> </a:t>
            </a:r>
            <a:r>
              <a:rPr lang="tr-TR" dirty="0"/>
              <a:t>%64 ile %78 </a:t>
            </a:r>
            <a:r>
              <a:rPr lang="tr-TR" dirty="0" smtClean="0"/>
              <a:t>arasında </a:t>
            </a:r>
            <a:r>
              <a:rPr lang="tr-TR" dirty="0"/>
              <a:t>olarak bildirilmiştir. </a:t>
            </a:r>
            <a:r>
              <a:rPr lang="tr-TR" dirty="0" smtClean="0"/>
              <a:t>Dil </a:t>
            </a:r>
            <a:r>
              <a:rPr lang="tr-TR" dirty="0"/>
              <a:t>kökü </a:t>
            </a:r>
            <a:r>
              <a:rPr lang="tr-TR" dirty="0" smtClean="0"/>
              <a:t>kanserinde </a:t>
            </a:r>
            <a:r>
              <a:rPr lang="tr-TR" dirty="0" err="1"/>
              <a:t>b</a:t>
            </a:r>
            <a:r>
              <a:rPr lang="tr-TR" dirty="0" err="1" smtClean="0"/>
              <a:t>ilateral</a:t>
            </a:r>
            <a:r>
              <a:rPr lang="tr-TR" dirty="0" smtClean="0"/>
              <a:t> </a:t>
            </a:r>
            <a:r>
              <a:rPr lang="tr-TR" dirty="0" err="1"/>
              <a:t>nodal</a:t>
            </a:r>
            <a:r>
              <a:rPr lang="tr-TR" dirty="0"/>
              <a:t> hastalık, özellikle orta hatta yakın veya orta hattı geçen tümörleri olan </a:t>
            </a:r>
            <a:r>
              <a:rPr lang="tr-TR" dirty="0" smtClean="0"/>
              <a:t>hastalarda</a:t>
            </a:r>
            <a:r>
              <a:rPr lang="tr-TR" dirty="0"/>
              <a:t> </a:t>
            </a:r>
            <a:r>
              <a:rPr lang="tr-TR" dirty="0" smtClean="0"/>
              <a:t>sık görülür.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96748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7726" y="592183"/>
            <a:ext cx="6984274" cy="548898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96686"/>
            <a:ext cx="5111930" cy="55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487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367" y="243840"/>
            <a:ext cx="9562010" cy="68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460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Küçük </a:t>
            </a:r>
            <a:r>
              <a:rPr lang="tr-TR" dirty="0"/>
              <a:t>(evre T1 ve T2) </a:t>
            </a:r>
            <a:r>
              <a:rPr lang="tr-TR" dirty="0" err="1"/>
              <a:t>orofaringeal</a:t>
            </a:r>
            <a:r>
              <a:rPr lang="tr-TR" dirty="0"/>
              <a:t> </a:t>
            </a:r>
            <a:r>
              <a:rPr lang="tr-TR" dirty="0" err="1"/>
              <a:t>skuamöz</a:t>
            </a:r>
            <a:r>
              <a:rPr lang="tr-TR" dirty="0"/>
              <a:t> hücreli </a:t>
            </a:r>
            <a:r>
              <a:rPr lang="tr-TR" dirty="0" err="1"/>
              <a:t>karsinomlu</a:t>
            </a:r>
            <a:r>
              <a:rPr lang="tr-TR" dirty="0"/>
              <a:t> hastalar için </a:t>
            </a:r>
            <a:r>
              <a:rPr lang="tr-TR" dirty="0" smtClean="0"/>
              <a:t>RT tercih edilebilir. </a:t>
            </a:r>
            <a:r>
              <a:rPr lang="tr-TR" dirty="0" err="1" smtClean="0"/>
              <a:t>Transoral</a:t>
            </a:r>
            <a:r>
              <a:rPr lang="tr-TR" dirty="0" smtClean="0"/>
              <a:t> </a:t>
            </a:r>
            <a:r>
              <a:rPr lang="tr-TR" dirty="0"/>
              <a:t>cerrahi teknikler, </a:t>
            </a:r>
            <a:r>
              <a:rPr lang="tr-TR" dirty="0" err="1"/>
              <a:t>morbiditeyi</a:t>
            </a:r>
            <a:r>
              <a:rPr lang="tr-TR" dirty="0"/>
              <a:t> </a:t>
            </a:r>
            <a:r>
              <a:rPr lang="tr-TR" dirty="0" smtClean="0"/>
              <a:t>azalttığı </a:t>
            </a:r>
            <a:r>
              <a:rPr lang="tr-TR" dirty="0"/>
              <a:t>ve cerrahi ile ilişkili iyileşme sürelerini </a:t>
            </a:r>
            <a:r>
              <a:rPr lang="tr-TR" dirty="0" smtClean="0"/>
              <a:t>iyileştirdiği için erken </a:t>
            </a:r>
            <a:r>
              <a:rPr lang="tr-TR" dirty="0"/>
              <a:t>evre </a:t>
            </a:r>
            <a:r>
              <a:rPr lang="tr-TR" dirty="0" err="1"/>
              <a:t>orofaringeal</a:t>
            </a:r>
            <a:r>
              <a:rPr lang="tr-TR" dirty="0"/>
              <a:t> kanserlerde tek başına </a:t>
            </a:r>
            <a:r>
              <a:rPr lang="tr-TR" dirty="0" smtClean="0"/>
              <a:t>RT ye alternatif olabilir.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43434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B</a:t>
            </a:r>
            <a:r>
              <a:rPr lang="tr-TR" dirty="0" smtClean="0"/>
              <a:t>üyük </a:t>
            </a:r>
            <a:r>
              <a:rPr lang="tr-TR" dirty="0"/>
              <a:t>T2 lezyonları, yaygın olmayan T3 </a:t>
            </a:r>
            <a:r>
              <a:rPr lang="tr-TR" dirty="0" smtClean="0"/>
              <a:t>lezyonlarda </a:t>
            </a:r>
            <a:r>
              <a:rPr lang="tr-TR" dirty="0" err="1" smtClean="0"/>
              <a:t>rasdyoterapi</a:t>
            </a:r>
            <a:r>
              <a:rPr lang="tr-TR" dirty="0" smtClean="0"/>
              <a:t> (KT</a:t>
            </a:r>
            <a:r>
              <a:rPr lang="tr-TR" dirty="0" smtClean="0"/>
              <a:t>+/- </a:t>
            </a:r>
            <a:r>
              <a:rPr lang="tr-TR" dirty="0" smtClean="0"/>
              <a:t>) tercih edilir, </a:t>
            </a:r>
            <a:r>
              <a:rPr lang="tr-TR" dirty="0"/>
              <a:t>çünkü cerrahi rezeksiyon uygulanan çoğu hasta, </a:t>
            </a:r>
            <a:r>
              <a:rPr lang="tr-TR" dirty="0" err="1" smtClean="0"/>
              <a:t>ekstranodal</a:t>
            </a:r>
            <a:r>
              <a:rPr lang="tr-TR" dirty="0" smtClean="0"/>
              <a:t> yayılım, </a:t>
            </a:r>
            <a:r>
              <a:rPr lang="tr-TR" dirty="0"/>
              <a:t>çoklu pozitif </a:t>
            </a:r>
            <a:r>
              <a:rPr lang="tr-TR" dirty="0" err="1"/>
              <a:t>nodların</a:t>
            </a:r>
            <a:r>
              <a:rPr lang="tr-TR" dirty="0"/>
              <a:t> </a:t>
            </a:r>
            <a:r>
              <a:rPr lang="tr-TR" dirty="0" smtClean="0"/>
              <a:t>varlığı ve yakın cerrahi sınır nedeniyle </a:t>
            </a:r>
            <a:r>
              <a:rPr lang="tr-TR" dirty="0" err="1" smtClean="0"/>
              <a:t>postoperatif</a:t>
            </a:r>
            <a:r>
              <a:rPr lang="tr-TR" dirty="0" smtClean="0"/>
              <a:t> RT alması gerekecektir. Fonksiyonel kayıplara yol açmamak için </a:t>
            </a:r>
            <a:r>
              <a:rPr lang="tr-TR" dirty="0" err="1" smtClean="0"/>
              <a:t>primer</a:t>
            </a:r>
            <a:r>
              <a:rPr lang="tr-TR" dirty="0" smtClean="0"/>
              <a:t> RT tercih edilir.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68186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 smtClean="0"/>
              <a:t>B</a:t>
            </a:r>
            <a:r>
              <a:rPr lang="fr-FR" dirty="0" err="1" smtClean="0"/>
              <a:t>üyük</a:t>
            </a:r>
            <a:r>
              <a:rPr lang="fr-FR" dirty="0"/>
              <a:t>, </a:t>
            </a:r>
            <a:r>
              <a:rPr lang="fr-FR" dirty="0" err="1"/>
              <a:t>infiltratif</a:t>
            </a:r>
            <a:r>
              <a:rPr lang="fr-FR" dirty="0"/>
              <a:t> T3 </a:t>
            </a:r>
            <a:r>
              <a:rPr lang="fr-FR" dirty="0" err="1"/>
              <a:t>veya</a:t>
            </a:r>
            <a:r>
              <a:rPr lang="fr-FR" dirty="0"/>
              <a:t> T4 </a:t>
            </a:r>
            <a:r>
              <a:rPr lang="fr-FR" dirty="0" err="1" smtClean="0"/>
              <a:t>lezyonlar</a:t>
            </a:r>
            <a:r>
              <a:rPr lang="tr-TR" dirty="0" smtClean="0"/>
              <a:t> da </a:t>
            </a:r>
            <a:r>
              <a:rPr lang="tr-TR" dirty="0" err="1" smtClean="0"/>
              <a:t>primer</a:t>
            </a:r>
            <a:r>
              <a:rPr lang="tr-TR" dirty="0" smtClean="0"/>
              <a:t> RT ile </a:t>
            </a:r>
            <a:r>
              <a:rPr lang="tr-TR" dirty="0"/>
              <a:t>tedavi edilebilir ancak </a:t>
            </a:r>
            <a:r>
              <a:rPr lang="tr-TR" dirty="0" smtClean="0"/>
              <a:t>kemik yapılara </a:t>
            </a:r>
            <a:r>
              <a:rPr lang="tr-TR" dirty="0" err="1"/>
              <a:t>invazyonu</a:t>
            </a:r>
            <a:r>
              <a:rPr lang="tr-TR" dirty="0"/>
              <a:t> </a:t>
            </a:r>
            <a:r>
              <a:rPr lang="tr-TR" dirty="0" smtClean="0"/>
              <a:t>olan, </a:t>
            </a:r>
            <a:r>
              <a:rPr lang="tr-TR" dirty="0" err="1" smtClean="0"/>
              <a:t>aspirasyon</a:t>
            </a:r>
            <a:r>
              <a:rPr lang="tr-TR" dirty="0" smtClean="0"/>
              <a:t> </a:t>
            </a:r>
            <a:r>
              <a:rPr lang="tr-TR" dirty="0"/>
              <a:t>veya </a:t>
            </a:r>
            <a:r>
              <a:rPr lang="tr-TR" dirty="0" err="1"/>
              <a:t>laringeal</a:t>
            </a:r>
            <a:r>
              <a:rPr lang="tr-TR" dirty="0"/>
              <a:t> bozukluk gibi fonksiyonel </a:t>
            </a:r>
            <a:r>
              <a:rPr lang="tr-TR" dirty="0" err="1"/>
              <a:t>defisitler</a:t>
            </a:r>
            <a:r>
              <a:rPr lang="tr-TR" dirty="0"/>
              <a:t> bulunan lokal ileri vakalarda cerrahi rezeksiyon </a:t>
            </a:r>
            <a:r>
              <a:rPr lang="tr-TR" dirty="0" smtClean="0"/>
              <a:t>önerilir.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8164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                         AĞIZ BAKIMI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err="1" smtClean="0"/>
              <a:t>Mandibula</a:t>
            </a:r>
            <a:r>
              <a:rPr lang="tr-TR" dirty="0" smtClean="0"/>
              <a:t> veya </a:t>
            </a:r>
            <a:r>
              <a:rPr lang="tr-TR" dirty="0" err="1" smtClean="0"/>
              <a:t>maksillanın</a:t>
            </a:r>
            <a:r>
              <a:rPr lang="tr-TR" dirty="0" smtClean="0"/>
              <a:t> herhangi bir bölümünü ışınlamadan önce, tüm hastalarda tam bir diş muayenesi yapılmalıdır. Radyasyon </a:t>
            </a:r>
            <a:r>
              <a:rPr lang="tr-TR" dirty="0" err="1" smtClean="0"/>
              <a:t>onkoloğu</a:t>
            </a:r>
            <a:r>
              <a:rPr lang="tr-TR" dirty="0" smtClean="0"/>
              <a:t>, RT alanlarının dozu ve konumu dahil olmak üzere beklenen RT tedavi planı hakkında hastanın diş hekimini bilgilendirmelidir. Uygun tedavi öncesi önerilerde bulunmak için diş hekimi, çürük ve </a:t>
            </a:r>
            <a:r>
              <a:rPr lang="tr-TR" dirty="0" err="1" smtClean="0"/>
              <a:t>osteoradyonekroz</a:t>
            </a:r>
            <a:r>
              <a:rPr lang="tr-TR" dirty="0" smtClean="0"/>
              <a:t> gibi olası RT sonrası komplikasyonlara aşina olmalıdır.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46070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Diğer baş boyun kanserlerinde olduğu gibi </a:t>
            </a:r>
            <a:r>
              <a:rPr lang="tr-TR" dirty="0" err="1" smtClean="0"/>
              <a:t>ekstrakapsüler</a:t>
            </a:r>
            <a:r>
              <a:rPr lang="tr-TR" dirty="0" smtClean="0"/>
              <a:t> yayılım olması durumunda eş zamanlı KT  önerilir.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Multiple</a:t>
            </a:r>
            <a:r>
              <a:rPr lang="tr-TR" dirty="0" smtClean="0"/>
              <a:t> </a:t>
            </a:r>
            <a:r>
              <a:rPr lang="tr-TR" dirty="0" err="1" smtClean="0"/>
              <a:t>nod</a:t>
            </a:r>
            <a:r>
              <a:rPr lang="tr-TR" dirty="0" smtClean="0"/>
              <a:t> </a:t>
            </a:r>
            <a:r>
              <a:rPr lang="tr-TR" dirty="0" err="1" smtClean="0"/>
              <a:t>pozitifliği,level</a:t>
            </a:r>
            <a:r>
              <a:rPr lang="tr-TR" dirty="0" smtClean="0"/>
              <a:t> 4-5 </a:t>
            </a:r>
            <a:r>
              <a:rPr lang="tr-TR" dirty="0" err="1" smtClean="0"/>
              <a:t>tutlumu,pni,lvi</a:t>
            </a:r>
            <a:r>
              <a:rPr lang="tr-TR" dirty="0" smtClean="0"/>
              <a:t> olması durumunda da eş zamanlı KT önerilir.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11393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</a:t>
            </a:r>
            <a:r>
              <a:rPr lang="tr-TR" b="1" dirty="0" smtClean="0"/>
              <a:t>TEDAVİ İLİŞKİLİ TOKSİSİTE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RT den sonra </a:t>
            </a:r>
            <a:r>
              <a:rPr lang="tr-TR" dirty="0" smtClean="0"/>
              <a:t> </a:t>
            </a:r>
            <a:r>
              <a:rPr lang="tr-TR" dirty="0"/>
              <a:t>potansiyel akut yan etkiler arasında </a:t>
            </a:r>
            <a:r>
              <a:rPr lang="tr-TR" dirty="0" err="1"/>
              <a:t>mukozit</a:t>
            </a:r>
            <a:r>
              <a:rPr lang="tr-TR" dirty="0"/>
              <a:t>, dermatit, </a:t>
            </a:r>
            <a:r>
              <a:rPr lang="tr-TR" dirty="0" err="1"/>
              <a:t>disfaji</a:t>
            </a:r>
            <a:r>
              <a:rPr lang="tr-TR" dirty="0"/>
              <a:t>, boğaz ağrısı, </a:t>
            </a:r>
            <a:r>
              <a:rPr lang="tr-TR" dirty="0" err="1"/>
              <a:t>odinofaji</a:t>
            </a:r>
            <a:r>
              <a:rPr lang="tr-TR" dirty="0"/>
              <a:t>, kalınlaşmış </a:t>
            </a:r>
            <a:r>
              <a:rPr lang="tr-TR" dirty="0" err="1"/>
              <a:t>sekresyonlar</a:t>
            </a:r>
            <a:r>
              <a:rPr lang="tr-TR" dirty="0"/>
              <a:t>, </a:t>
            </a:r>
            <a:r>
              <a:rPr lang="tr-TR" dirty="0" err="1" smtClean="0"/>
              <a:t>kandidiyazis</a:t>
            </a:r>
            <a:r>
              <a:rPr lang="tr-TR" dirty="0" smtClean="0"/>
              <a:t>, </a:t>
            </a:r>
            <a:r>
              <a:rPr lang="tr-TR" dirty="0"/>
              <a:t>ağız </a:t>
            </a:r>
            <a:r>
              <a:rPr lang="tr-TR" dirty="0" smtClean="0"/>
              <a:t>kuruluğu, </a:t>
            </a:r>
            <a:r>
              <a:rPr lang="tr-TR" dirty="0"/>
              <a:t>tat bozukluğu ile ilişkili kilo kaybı, </a:t>
            </a:r>
            <a:r>
              <a:rPr lang="tr-TR" dirty="0" err="1"/>
              <a:t>dehidrasyon</a:t>
            </a:r>
            <a:r>
              <a:rPr lang="tr-TR" dirty="0"/>
              <a:t>, yetersiz </a:t>
            </a:r>
            <a:r>
              <a:rPr lang="tr-TR" dirty="0" smtClean="0"/>
              <a:t>beslenme yer alır.</a:t>
            </a:r>
          </a:p>
          <a:p>
            <a:pPr>
              <a:lnSpc>
                <a:spcPct val="150000"/>
              </a:lnSpc>
            </a:pPr>
            <a:r>
              <a:rPr lang="tr-TR" dirty="0"/>
              <a:t>G</a:t>
            </a:r>
            <a:r>
              <a:rPr lang="tr-TR" dirty="0" smtClean="0"/>
              <a:t>eç </a:t>
            </a:r>
            <a:r>
              <a:rPr lang="tr-TR" dirty="0"/>
              <a:t>komplikasyonlar arasında ağız kuruluğu, diş çürükleri, </a:t>
            </a:r>
            <a:r>
              <a:rPr lang="tr-TR" dirty="0" err="1"/>
              <a:t>osteoradyonekroz</a:t>
            </a:r>
            <a:r>
              <a:rPr lang="tr-TR" dirty="0"/>
              <a:t>, </a:t>
            </a:r>
            <a:r>
              <a:rPr lang="tr-TR" dirty="0" err="1" smtClean="0"/>
              <a:t>disfaji</a:t>
            </a:r>
            <a:r>
              <a:rPr lang="tr-TR" dirty="0"/>
              <a:t>, </a:t>
            </a:r>
            <a:r>
              <a:rPr lang="tr-TR" dirty="0" err="1"/>
              <a:t>trismus</a:t>
            </a:r>
            <a:r>
              <a:rPr lang="tr-TR" dirty="0"/>
              <a:t>, </a:t>
            </a:r>
            <a:r>
              <a:rPr lang="tr-TR" dirty="0" err="1"/>
              <a:t>hipotiroidizm</a:t>
            </a:r>
            <a:r>
              <a:rPr lang="tr-TR" dirty="0"/>
              <a:t>, </a:t>
            </a:r>
            <a:r>
              <a:rPr lang="tr-TR" dirty="0" err="1"/>
              <a:t>servikal</a:t>
            </a:r>
            <a:r>
              <a:rPr lang="tr-TR" dirty="0"/>
              <a:t> </a:t>
            </a:r>
            <a:r>
              <a:rPr lang="tr-TR" dirty="0" err="1"/>
              <a:t>fibroz</a:t>
            </a:r>
            <a:r>
              <a:rPr lang="tr-TR" dirty="0"/>
              <a:t>, boyun </a:t>
            </a:r>
            <a:r>
              <a:rPr lang="tr-TR" dirty="0" err="1"/>
              <a:t>lenfödem</a:t>
            </a:r>
            <a:r>
              <a:rPr lang="tr-TR" dirty="0"/>
              <a:t>, </a:t>
            </a:r>
            <a:r>
              <a:rPr lang="tr-TR" dirty="0" smtClean="0"/>
              <a:t>tat değişikliği ve işitme </a:t>
            </a:r>
            <a:r>
              <a:rPr lang="tr-TR" dirty="0"/>
              <a:t>kaybı </a:t>
            </a:r>
            <a:r>
              <a:rPr lang="tr-TR" dirty="0" smtClean="0"/>
              <a:t>yer </a:t>
            </a:r>
            <a:r>
              <a:rPr lang="tr-TR" dirty="0"/>
              <a:t>alır. </a:t>
            </a:r>
            <a:r>
              <a:rPr lang="tr-TR" dirty="0" smtClean="0"/>
              <a:t>Ek </a:t>
            </a:r>
            <a:r>
              <a:rPr lang="tr-TR" dirty="0" err="1" smtClean="0"/>
              <a:t>komorbitidesi</a:t>
            </a:r>
            <a:r>
              <a:rPr lang="tr-TR" dirty="0" smtClean="0"/>
              <a:t> olan(HT, DM, </a:t>
            </a:r>
            <a:r>
              <a:rPr lang="tr-TR" dirty="0" err="1" smtClean="0"/>
              <a:t>Otoimmün</a:t>
            </a:r>
            <a:r>
              <a:rPr lang="tr-TR" dirty="0" smtClean="0"/>
              <a:t> hastalık) hastalarda daha kötü seyreder.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97339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Ağız kuruluğunu öncelemek için </a:t>
            </a:r>
            <a:r>
              <a:rPr lang="tr-TR" dirty="0" err="1" smtClean="0"/>
              <a:t>parotis</a:t>
            </a:r>
            <a:r>
              <a:rPr lang="tr-TR" dirty="0"/>
              <a:t> </a:t>
            </a:r>
            <a:r>
              <a:rPr lang="tr-TR" dirty="0" smtClean="0"/>
              <a:t>bezi ortalama dozunu 26 </a:t>
            </a:r>
            <a:r>
              <a:rPr lang="tr-TR" dirty="0" err="1" smtClean="0"/>
              <a:t>Gy</a:t>
            </a:r>
            <a:r>
              <a:rPr lang="tr-TR" dirty="0" smtClean="0"/>
              <a:t> den </a:t>
            </a:r>
            <a:r>
              <a:rPr lang="tr-TR" dirty="0" err="1" smtClean="0"/>
              <a:t>submandibular</a:t>
            </a:r>
            <a:r>
              <a:rPr lang="tr-TR" dirty="0" smtClean="0"/>
              <a:t> bez ortalama dozunu 39 </a:t>
            </a:r>
            <a:r>
              <a:rPr lang="tr-TR" dirty="0" err="1" smtClean="0"/>
              <a:t>Gy</a:t>
            </a:r>
            <a:r>
              <a:rPr lang="tr-TR" dirty="0" smtClean="0"/>
              <a:t> düşük tutmak gerekir.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31894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  PRİMERİ BİLİNMEYEN BAŞ BOYUN TÜMÖRLERİ</a:t>
            </a:r>
            <a:endParaRPr lang="tr-TR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err="1"/>
              <a:t>Servikal</a:t>
            </a:r>
            <a:r>
              <a:rPr lang="tr-TR" dirty="0"/>
              <a:t> lenf </a:t>
            </a:r>
            <a:r>
              <a:rPr lang="tr-TR" dirty="0" err="1" smtClean="0"/>
              <a:t>nodlarına</a:t>
            </a:r>
            <a:r>
              <a:rPr lang="tr-TR" dirty="0" smtClean="0"/>
              <a:t> </a:t>
            </a:r>
            <a:r>
              <a:rPr lang="tr-TR" dirty="0" err="1"/>
              <a:t>metastatik</a:t>
            </a:r>
            <a:r>
              <a:rPr lang="tr-TR" dirty="0"/>
              <a:t> </a:t>
            </a:r>
            <a:r>
              <a:rPr lang="tr-TR" dirty="0" err="1"/>
              <a:t>skuamöz</a:t>
            </a:r>
            <a:r>
              <a:rPr lang="tr-TR" dirty="0"/>
              <a:t> hücreli </a:t>
            </a:r>
            <a:r>
              <a:rPr lang="tr-TR" dirty="0" err="1"/>
              <a:t>karsinomu</a:t>
            </a:r>
            <a:r>
              <a:rPr lang="tr-TR" dirty="0"/>
              <a:t> olan hastaların %25 ila %50'sinde, kapsamlı bir değerlendirmeden sonra bile birincil lezyon bulunamaz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97553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829" y="275423"/>
            <a:ext cx="7700790" cy="648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750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 smtClean="0"/>
              <a:t>Primer</a:t>
            </a:r>
            <a:r>
              <a:rPr lang="tr-TR" dirty="0" smtClean="0"/>
              <a:t> odağın belirlenmesi RT alanını küçülteceği için önemlidir.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En sık </a:t>
            </a:r>
            <a:r>
              <a:rPr lang="tr-TR" dirty="0" err="1" smtClean="0"/>
              <a:t>primer</a:t>
            </a:r>
            <a:r>
              <a:rPr lang="tr-TR" dirty="0" smtClean="0"/>
              <a:t> odak </a:t>
            </a:r>
            <a:r>
              <a:rPr lang="tr-TR" dirty="0" err="1" smtClean="0"/>
              <a:t>orofarenkstir</a:t>
            </a:r>
            <a:r>
              <a:rPr lang="tr-TR" dirty="0" smtClean="0"/>
              <a:t>. </a:t>
            </a:r>
            <a:r>
              <a:rPr lang="tr-TR" dirty="0" err="1" smtClean="0"/>
              <a:t>Orofarenkste</a:t>
            </a:r>
            <a:r>
              <a:rPr lang="tr-TR" dirty="0" smtClean="0"/>
              <a:t> </a:t>
            </a:r>
            <a:r>
              <a:rPr lang="tr-TR" dirty="0"/>
              <a:t>bulunan kanserin çoğunluğu (~%75) p16/HPV </a:t>
            </a:r>
            <a:r>
              <a:rPr lang="tr-TR" dirty="0" smtClean="0"/>
              <a:t>pozitiftir ve </a:t>
            </a:r>
            <a:r>
              <a:rPr lang="tr-TR" dirty="0"/>
              <a:t>bilinen </a:t>
            </a:r>
            <a:r>
              <a:rPr lang="tr-TR" dirty="0" err="1" smtClean="0"/>
              <a:t>tonsil</a:t>
            </a:r>
            <a:r>
              <a:rPr lang="tr-TR" dirty="0" smtClean="0"/>
              <a:t> </a:t>
            </a:r>
            <a:r>
              <a:rPr lang="tr-TR" dirty="0"/>
              <a:t>ve dil kökü kanserlerine benzer şekilde davranacaktır; bu nedenle tedavi stratejileri benzerdir.</a:t>
            </a:r>
          </a:p>
        </p:txBody>
      </p:sp>
    </p:spTree>
    <p:extLst>
      <p:ext uri="{BB962C8B-B14F-4D97-AF65-F5344CB8AC3E}">
        <p14:creationId xmlns:p14="http://schemas.microsoft.com/office/powerpoint/2010/main" val="20385535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Primer</a:t>
            </a:r>
            <a:r>
              <a:rPr lang="tr-TR" dirty="0" smtClean="0"/>
              <a:t> belirlenemezse cerrahi tedavi olarak boyun </a:t>
            </a:r>
            <a:r>
              <a:rPr lang="tr-TR" dirty="0" err="1" smtClean="0"/>
              <a:t>diseksiyonu</a:t>
            </a:r>
            <a:r>
              <a:rPr lang="tr-TR" dirty="0" smtClean="0"/>
              <a:t>, </a:t>
            </a:r>
            <a:r>
              <a:rPr lang="tr-TR" dirty="0" err="1" smtClean="0"/>
              <a:t>palatin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err="1"/>
              <a:t>lingual</a:t>
            </a:r>
            <a:r>
              <a:rPr lang="tr-TR" dirty="0"/>
              <a:t> </a:t>
            </a:r>
            <a:r>
              <a:rPr lang="tr-TR" dirty="0" err="1"/>
              <a:t>tonsillektomi</a:t>
            </a:r>
            <a:r>
              <a:rPr lang="tr-TR" dirty="0"/>
              <a:t> </a:t>
            </a:r>
            <a:r>
              <a:rPr lang="tr-TR" dirty="0" smtClean="0"/>
              <a:t>yapılabilir.</a:t>
            </a:r>
            <a:endParaRPr lang="tr-TR" dirty="0"/>
          </a:p>
          <a:p>
            <a:r>
              <a:rPr lang="tr-TR" dirty="0" smtClean="0"/>
              <a:t>RT ile tedavi edilecekse RT alanını </a:t>
            </a:r>
            <a:r>
              <a:rPr lang="tr-TR" dirty="0" err="1" smtClean="0"/>
              <a:t>bilateral</a:t>
            </a:r>
            <a:r>
              <a:rPr lang="tr-TR" dirty="0" smtClean="0"/>
              <a:t> boyun, </a:t>
            </a:r>
            <a:r>
              <a:rPr lang="tr-TR" dirty="0" err="1" smtClean="0"/>
              <a:t>orofarenks</a:t>
            </a:r>
            <a:r>
              <a:rPr lang="tr-TR" dirty="0" smtClean="0"/>
              <a:t> ve </a:t>
            </a:r>
            <a:r>
              <a:rPr lang="tr-TR" dirty="0" err="1" smtClean="0"/>
              <a:t>nazofarenksi</a:t>
            </a:r>
            <a:r>
              <a:rPr lang="tr-TR" dirty="0" smtClean="0"/>
              <a:t> kapsamalıdır.</a:t>
            </a:r>
          </a:p>
          <a:p>
            <a:r>
              <a:rPr lang="tr-TR" dirty="0"/>
              <a:t>Hastanın </a:t>
            </a:r>
            <a:r>
              <a:rPr lang="tr-TR" dirty="0" err="1"/>
              <a:t>submandibular</a:t>
            </a:r>
            <a:r>
              <a:rPr lang="tr-TR" dirty="0"/>
              <a:t> </a:t>
            </a:r>
            <a:r>
              <a:rPr lang="tr-TR" dirty="0" err="1" smtClean="0"/>
              <a:t>ln</a:t>
            </a:r>
            <a:r>
              <a:rPr lang="tr-TR" dirty="0" smtClean="0"/>
              <a:t> yoksa oral </a:t>
            </a:r>
            <a:r>
              <a:rPr lang="tr-TR" dirty="0" err="1" smtClean="0"/>
              <a:t>kaviteyi</a:t>
            </a:r>
            <a:r>
              <a:rPr lang="tr-TR" dirty="0" smtClean="0"/>
              <a:t> RT alanına almak gerekmez</a:t>
            </a:r>
            <a:r>
              <a:rPr lang="tr-TR" dirty="0"/>
              <a:t>, bu durumda ya boyun </a:t>
            </a:r>
            <a:r>
              <a:rPr lang="tr-TR" dirty="0" err="1"/>
              <a:t>diseksiyonu</a:t>
            </a:r>
            <a:r>
              <a:rPr lang="tr-TR" dirty="0"/>
              <a:t> yapıp hastayı gözlemleriz ya da ağız boşluğuna ve </a:t>
            </a:r>
            <a:r>
              <a:rPr lang="tr-TR" dirty="0" err="1"/>
              <a:t>orofarenkse</a:t>
            </a:r>
            <a:r>
              <a:rPr lang="tr-TR" dirty="0"/>
              <a:t> ışınlanırız. </a:t>
            </a:r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/>
              <a:t>tümör olasılığı düşük ve </a:t>
            </a:r>
            <a:r>
              <a:rPr lang="tr-TR" dirty="0" err="1"/>
              <a:t>morbidite</a:t>
            </a:r>
            <a:r>
              <a:rPr lang="tr-TR" dirty="0"/>
              <a:t> önemli olduğundan artık </a:t>
            </a:r>
            <a:r>
              <a:rPr lang="tr-TR" dirty="0" err="1" smtClean="0"/>
              <a:t>larenks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err="1" smtClean="0"/>
              <a:t>hipofarenksi</a:t>
            </a:r>
            <a:r>
              <a:rPr lang="tr-TR" dirty="0" smtClean="0"/>
              <a:t> RT alanına almak önerilmiyor.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43549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007" y="495760"/>
            <a:ext cx="9254169" cy="597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5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                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3600" b="1" dirty="0"/>
              <a:t> </a:t>
            </a:r>
            <a:r>
              <a:rPr lang="tr-TR" sz="3600" b="1" dirty="0" smtClean="0"/>
              <a:t>                                                             </a:t>
            </a:r>
            <a:r>
              <a:rPr lang="tr-TR" sz="5400" b="1" dirty="0" smtClean="0"/>
              <a:t>TEŞEKKÜRLER</a:t>
            </a:r>
            <a:endParaRPr lang="tr-TR" sz="5400" b="1" dirty="0"/>
          </a:p>
        </p:txBody>
      </p:sp>
    </p:spTree>
    <p:extLst>
      <p:ext uri="{BB962C8B-B14F-4D97-AF65-F5344CB8AC3E}">
        <p14:creationId xmlns:p14="http://schemas.microsoft.com/office/powerpoint/2010/main" val="9822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Özellikle dişler </a:t>
            </a:r>
            <a:r>
              <a:rPr lang="tr-TR" dirty="0" err="1" smtClean="0"/>
              <a:t>hipovaskülarize</a:t>
            </a:r>
            <a:r>
              <a:rPr lang="tr-TR" dirty="0" smtClean="0"/>
              <a:t> ve </a:t>
            </a:r>
            <a:r>
              <a:rPr lang="tr-TR" dirty="0" err="1" smtClean="0"/>
              <a:t>hiposelüler</a:t>
            </a:r>
            <a:r>
              <a:rPr lang="tr-TR" dirty="0" smtClean="0"/>
              <a:t> kemikten çekildiğinde, </a:t>
            </a:r>
            <a:r>
              <a:rPr lang="tr-TR" dirty="0" err="1" smtClean="0"/>
              <a:t>osteoradyonekroza</a:t>
            </a:r>
            <a:r>
              <a:rPr lang="tr-TR" dirty="0" smtClean="0"/>
              <a:t> yol açabilecek yaşam boyu süren bir iyileşme bozukluğu riski vardır. Bu nedenle, tedavi öncesi oral değerlendirmenin bir amacı, önerilen ışınlanmış bölgedeki dişlerin makul bir şekilde muhafaza edilip edilemeyeceğini belirlemektir.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Gelecekteki </a:t>
            </a:r>
            <a:r>
              <a:rPr lang="tr-TR" dirty="0" err="1" smtClean="0"/>
              <a:t>osteoradyonekroz</a:t>
            </a:r>
            <a:r>
              <a:rPr lang="tr-TR" dirty="0" smtClean="0"/>
              <a:t> riskini azaltmak için, yüksek risk faktörlerine sahip dişler, hasta </a:t>
            </a:r>
            <a:r>
              <a:rPr lang="tr-TR" dirty="0" err="1" smtClean="0"/>
              <a:t>mandibulaya</a:t>
            </a:r>
            <a:r>
              <a:rPr lang="tr-TR" dirty="0" smtClean="0"/>
              <a:t> 55 </a:t>
            </a:r>
            <a:r>
              <a:rPr lang="tr-TR" dirty="0" err="1" smtClean="0"/>
              <a:t>Gy'den</a:t>
            </a:r>
            <a:r>
              <a:rPr lang="tr-TR" dirty="0" smtClean="0"/>
              <a:t> fazla doz almadan önce çekilmelidir.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63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                    DUDAK KANSERİ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En sık -- orta ila iyi </a:t>
            </a:r>
            <a:r>
              <a:rPr lang="tr-TR" dirty="0" err="1" smtClean="0"/>
              <a:t>diferansiye</a:t>
            </a:r>
            <a:r>
              <a:rPr lang="tr-TR" dirty="0" smtClean="0"/>
              <a:t> </a:t>
            </a:r>
            <a:r>
              <a:rPr lang="tr-TR" dirty="0" err="1" smtClean="0"/>
              <a:t>scc</a:t>
            </a:r>
            <a:r>
              <a:rPr lang="tr-TR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; yaklaşık %5'i kötü </a:t>
            </a:r>
            <a:r>
              <a:rPr lang="tr-TR" dirty="0" err="1" smtClean="0"/>
              <a:t>diferansiyedir</a:t>
            </a:r>
            <a:r>
              <a:rPr lang="tr-TR" dirty="0" smtClean="0"/>
              <a:t>. Bazal hücreli </a:t>
            </a:r>
            <a:r>
              <a:rPr lang="tr-TR" dirty="0" err="1" smtClean="0"/>
              <a:t>karsinomlar</a:t>
            </a:r>
            <a:r>
              <a:rPr lang="tr-TR" dirty="0" smtClean="0"/>
              <a:t> genellikle dudağın üstündeki veya altındaki deride ortaya çıkar ve </a:t>
            </a:r>
            <a:r>
              <a:rPr lang="tr-TR" dirty="0" err="1" smtClean="0"/>
              <a:t>vermilyon</a:t>
            </a:r>
            <a:r>
              <a:rPr lang="tr-TR" dirty="0" smtClean="0"/>
              <a:t> sınırını istila eder.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Lökoplaki</a:t>
            </a:r>
            <a:r>
              <a:rPr lang="tr-TR" dirty="0" smtClean="0"/>
              <a:t> </a:t>
            </a:r>
            <a:r>
              <a:rPr lang="tr-TR" dirty="0" err="1" smtClean="0"/>
              <a:t>prekanseröz</a:t>
            </a:r>
            <a:r>
              <a:rPr lang="tr-TR" dirty="0" smtClean="0"/>
              <a:t> lezyondur. Uzun yıllar sonra </a:t>
            </a:r>
            <a:r>
              <a:rPr lang="tr-TR" dirty="0" err="1" smtClean="0"/>
              <a:t>neoplazik</a:t>
            </a:r>
            <a:r>
              <a:rPr lang="tr-TR" dirty="0" smtClean="0"/>
              <a:t> transformasyon olabilir.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63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Başvuru anında lenf </a:t>
            </a:r>
            <a:r>
              <a:rPr lang="tr-TR" dirty="0" err="1" smtClean="0"/>
              <a:t>nodu</a:t>
            </a:r>
            <a:r>
              <a:rPr lang="tr-TR" dirty="0" smtClean="0"/>
              <a:t> tutulumu hastaların yaklaşık %5 ila %10'unda görülür. Klinik olarak negatif boynu olan hastaların ek %5 ila %10'unda daha sonra lenf </a:t>
            </a:r>
            <a:r>
              <a:rPr lang="tr-TR" dirty="0" err="1" smtClean="0"/>
              <a:t>nodu</a:t>
            </a:r>
            <a:r>
              <a:rPr lang="tr-TR" dirty="0" smtClean="0"/>
              <a:t> metastazı gelişir.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Lenf </a:t>
            </a:r>
            <a:r>
              <a:rPr lang="tr-TR" dirty="0" err="1" smtClean="0"/>
              <a:t>nodu</a:t>
            </a:r>
            <a:r>
              <a:rPr lang="tr-TR" dirty="0" smtClean="0"/>
              <a:t> tutulumu riski; </a:t>
            </a:r>
            <a:r>
              <a:rPr lang="tr-TR" dirty="0" err="1" smtClean="0"/>
              <a:t>invazyon</a:t>
            </a:r>
            <a:r>
              <a:rPr lang="tr-TR" dirty="0" smtClean="0"/>
              <a:t> derinliği, kötü </a:t>
            </a:r>
            <a:r>
              <a:rPr lang="tr-TR" dirty="0" err="1" smtClean="0"/>
              <a:t>diferansiasyon</a:t>
            </a:r>
            <a:r>
              <a:rPr lang="tr-TR" dirty="0" smtClean="0"/>
              <a:t>, daha büyük lezyonlar, </a:t>
            </a:r>
            <a:r>
              <a:rPr lang="tr-TR" dirty="0" err="1" smtClean="0"/>
              <a:t>komissür</a:t>
            </a:r>
            <a:r>
              <a:rPr lang="tr-TR" dirty="0" smtClean="0"/>
              <a:t> </a:t>
            </a:r>
            <a:r>
              <a:rPr lang="tr-TR" dirty="0" err="1" smtClean="0"/>
              <a:t>invazyonu</a:t>
            </a:r>
            <a:r>
              <a:rPr lang="tr-TR" dirty="0" smtClean="0"/>
              <a:t> ve önceki tedaviden sonra </a:t>
            </a:r>
            <a:r>
              <a:rPr lang="tr-TR" dirty="0" err="1" smtClean="0"/>
              <a:t>nüks</a:t>
            </a:r>
            <a:r>
              <a:rPr lang="tr-TR" dirty="0" smtClean="0"/>
              <a:t> ile artar.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7612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057" y="409303"/>
            <a:ext cx="11225349" cy="57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19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3133</TotalTime>
  <Words>2075</Words>
  <Application>Microsoft Office PowerPoint</Application>
  <PresentationFormat>Geniş ekran</PresentationFormat>
  <Paragraphs>87</Paragraphs>
  <Slides>58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58</vt:i4>
      </vt:variant>
    </vt:vector>
  </HeadingPairs>
  <TitlesOfParts>
    <vt:vector size="62" baseType="lpstr">
      <vt:lpstr>Arial</vt:lpstr>
      <vt:lpstr>Calibri</vt:lpstr>
      <vt:lpstr>Calibri Light</vt:lpstr>
      <vt:lpstr>Office Teması</vt:lpstr>
      <vt:lpstr>ORAL KAVİTE,OROFARENKS VE PRİMERİ BİLİNMEYEN BAŞ BOYUN KANSERLERİ   DR.MUSTAFA CAN BERK YÜCEL</vt:lpstr>
      <vt:lpstr>PowerPoint Sunusu</vt:lpstr>
      <vt:lpstr>            ORAL KAVİTE KANSERLERİ</vt:lpstr>
      <vt:lpstr>PowerPoint Sunusu</vt:lpstr>
      <vt:lpstr>                         AĞIZ BAKIMI</vt:lpstr>
      <vt:lpstr>PowerPoint Sunusu</vt:lpstr>
      <vt:lpstr>                    DUDAK KANSERİ</vt:lpstr>
      <vt:lpstr>PowerPoint Sunusu</vt:lpstr>
      <vt:lpstr>PowerPoint Sunusu</vt:lpstr>
      <vt:lpstr>PowerPoint Sunusu</vt:lpstr>
      <vt:lpstr>                BOYUN LENF NODU YÖNETİMİ</vt:lpstr>
      <vt:lpstr>PowerPoint Sunusu</vt:lpstr>
      <vt:lpstr>PowerPoint Sunusu</vt:lpstr>
      <vt:lpstr>               AĞIZ TABANI KANSERİ</vt:lpstr>
      <vt:lpstr>PowerPoint Sunusu</vt:lpstr>
      <vt:lpstr>PowerPoint Sunusu</vt:lpstr>
      <vt:lpstr>PowerPoint Sunusu</vt:lpstr>
      <vt:lpstr>PowerPoint Sunusu</vt:lpstr>
      <vt:lpstr>                 KOMPLİKASYONLAR </vt:lpstr>
      <vt:lpstr>                       EŞ ZAMANLI KRT</vt:lpstr>
      <vt:lpstr>T2 ve T3 lezyonları için, EBRT(+/-)brakiterapi, tek başına EBRT'den daha iyi lokal kontrol ile sonuçlanıyor gibi görünmektedir.</vt:lpstr>
      <vt:lpstr>PowerPoint Sunusu</vt:lpstr>
      <vt:lpstr>PowerPoint Sunusu</vt:lpstr>
      <vt:lpstr>                         DİL KANSERİ</vt:lpstr>
      <vt:lpstr>PowerPoint Sunusu</vt:lpstr>
      <vt:lpstr>PowerPoint Sunusu</vt:lpstr>
      <vt:lpstr>                KOMPLİKASYONLAR</vt:lpstr>
      <vt:lpstr>                      BUKKAL MUKOZA</vt:lpstr>
      <vt:lpstr>PowerPoint Sunusu</vt:lpstr>
      <vt:lpstr>PowerPoint Sunusu</vt:lpstr>
      <vt:lpstr>        GİNGİVA VE ALVEOLER ÇIKINTI</vt:lpstr>
      <vt:lpstr>                 T1-T2 TÜMÖRLER</vt:lpstr>
      <vt:lpstr>                      T3-T4 TÜMÖRLER</vt:lpstr>
      <vt:lpstr>                 RETROMOLAR TRIGONE </vt:lpstr>
      <vt:lpstr>PowerPoint Sunusu</vt:lpstr>
      <vt:lpstr>PowerPoint Sunusu</vt:lpstr>
      <vt:lpstr>PowerPoint Sunusu</vt:lpstr>
      <vt:lpstr>                          SERT DAMAK</vt:lpstr>
      <vt:lpstr>PowerPoint Sunusu</vt:lpstr>
      <vt:lpstr>PowerPoint Sunusu</vt:lpstr>
      <vt:lpstr>                  OROFARENKS KANSERİ</vt:lpstr>
      <vt:lpstr>PowerPoint Sunusu</vt:lpstr>
      <vt:lpstr>PowerPoint Sunusu</vt:lpstr>
      <vt:lpstr>                   NODAL TUTULUM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       TEDAVİ İLİŞKİLİ TOKSİSİTE</vt:lpstr>
      <vt:lpstr>PowerPoint Sunusu</vt:lpstr>
      <vt:lpstr>  PRİMERİ BİLİNMEYEN BAŞ BOYUN TÜMÖRLERİ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KAVİTE KANSERLERİ</dc:title>
  <dc:creator>Windows Kullanıcısı</dc:creator>
  <cp:lastModifiedBy>baytuna</cp:lastModifiedBy>
  <cp:revision>78</cp:revision>
  <dcterms:created xsi:type="dcterms:W3CDTF">2021-10-03T07:46:03Z</dcterms:created>
  <dcterms:modified xsi:type="dcterms:W3CDTF">2021-10-08T05:26:11Z</dcterms:modified>
</cp:coreProperties>
</file>