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9" r:id="rId2"/>
    <p:sldId id="256" r:id="rId3"/>
    <p:sldId id="257" r:id="rId4"/>
    <p:sldId id="28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7" r:id="rId18"/>
    <p:sldId id="278" r:id="rId19"/>
    <p:sldId id="279" r:id="rId20"/>
    <p:sldId id="273" r:id="rId21"/>
    <p:sldId id="275" r:id="rId22"/>
    <p:sldId id="281" r:id="rId23"/>
    <p:sldId id="282" r:id="rId24"/>
    <p:sldId id="283" r:id="rId25"/>
    <p:sldId id="284" r:id="rId26"/>
    <p:sldId id="270" r:id="rId27"/>
    <p:sldId id="271" r:id="rId28"/>
    <p:sldId id="274" r:id="rId29"/>
    <p:sldId id="272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45420-768F-4A21-B298-A3CEA768D184}" type="datetimeFigureOut">
              <a:rPr lang="tr-TR" smtClean="0"/>
              <a:t>11.02.2022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8A690-E53A-4959-A017-08E6A8A2A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41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8A690-E53A-4959-A017-08E6A8A2AB4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32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41F7905-C094-4CE5-BC4D-13C3217EC616}" type="datetime1">
              <a:rPr lang="tr-TR" smtClean="0"/>
              <a:t>11.02.2022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9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8751-ED7B-43B9-8330-35A0FCC941CB}" type="datetime1">
              <a:rPr lang="tr-TR" smtClean="0"/>
              <a:t>11.02.2022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73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A430-C3B8-481F-B3AB-A103CC27E5C6}" type="datetime1">
              <a:rPr lang="tr-TR" smtClean="0"/>
              <a:t>11.02.2022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F448-5A6D-4816-91E2-0EB2EAF56258}" type="datetime1">
              <a:rPr lang="tr-TR" smtClean="0"/>
              <a:t>11.02.2022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69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B452-51B0-4922-93AB-E192F75EFA02}" type="datetime1">
              <a:rPr lang="tr-TR" smtClean="0"/>
              <a:t>11.02.2022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9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9CC1-2F47-4A95-B1B2-FA0111750FEB}" type="datetime1">
              <a:rPr lang="tr-TR" smtClean="0"/>
              <a:t>11.02.2022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9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0B7-9BD3-45EA-A32E-2FD724680F43}" type="datetime1">
              <a:rPr lang="tr-TR" smtClean="0"/>
              <a:t>11.02.2022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50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6134-24B1-4424-89BE-93F7DE5209FF}" type="datetime1">
              <a:rPr lang="tr-TR" smtClean="0"/>
              <a:t>11.02.2022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95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F5F0-4DB7-4DB6-8AD4-753441D826C9}" type="datetime1">
              <a:rPr lang="tr-TR" smtClean="0"/>
              <a:t>11.02.2022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47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2455-25B4-41DD-82E1-98CBD6E12997}" type="datetime1">
              <a:rPr lang="tr-TR" smtClean="0"/>
              <a:t>11.02.2022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1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0CE3-C326-4094-846D-BBFA0F2780AE}" type="datetime1">
              <a:rPr lang="tr-TR" smtClean="0"/>
              <a:t>11.02.2022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4BDF682-D6CF-474C-A579-A592F52BC147}" type="datetime1">
              <a:rPr lang="tr-TR" smtClean="0"/>
              <a:t>11.02.2022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C157176-3BCD-45AB-95DA-C08641E70714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02948"/>
          </a:xfrm>
        </p:spPr>
        <p:txBody>
          <a:bodyPr>
            <a:normAutofit/>
          </a:bodyPr>
          <a:lstStyle/>
          <a:p>
            <a:r>
              <a:rPr lang="tr-TR" dirty="0" smtClean="0"/>
              <a:t>MEME KANSERİNDE HEDEF HACİM TANIMLAMASI VE DELİNEASYONU İÇİN PÜF NOKTALAR VE İPUÇLARI:ESTRO MEME KANSERİ EĞİTİMLERİNDEN ALINAN DERSLER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i="0" dirty="0" smtClean="0">
              <a:solidFill>
                <a:srgbClr val="212121"/>
              </a:solidFill>
              <a:effectLst/>
              <a:latin typeface="Merriweather"/>
            </a:endParaRP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DR.BERKE </a:t>
            </a:r>
            <a:r>
              <a:rPr lang="tr-TR" dirty="0" smtClean="0"/>
              <a:t>BARUT</a:t>
            </a:r>
          </a:p>
          <a:p>
            <a:r>
              <a:rPr lang="tr-TR" dirty="0" smtClean="0"/>
              <a:t>09.02.2022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55" y="2976418"/>
            <a:ext cx="2743200" cy="304800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8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DELİNEASYON ÖNCESİ HEDEF HACİMLERİN TANIMLANMASI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 CT çekimi sırasında iki kolun simetrik olarak kaldırılması önerilir. Bu </a:t>
            </a:r>
            <a:r>
              <a:rPr lang="tr-TR" dirty="0" err="1" smtClean="0"/>
              <a:t>kontralateral</a:t>
            </a:r>
            <a:r>
              <a:rPr lang="tr-TR" dirty="0" smtClean="0"/>
              <a:t> bölgedeki </a:t>
            </a:r>
            <a:r>
              <a:rPr lang="tr-TR" dirty="0" err="1" smtClean="0"/>
              <a:t>delineasyonun</a:t>
            </a:r>
            <a:r>
              <a:rPr lang="tr-TR" dirty="0" smtClean="0"/>
              <a:t> tanımlanmasında yardımcı olur.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IV kontrast maddenin rutin kullanılması önerilmiyor.(damarsal yapıların tespiti için)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IV kontrast ya da PET-CT bazı </a:t>
            </a:r>
            <a:r>
              <a:rPr lang="tr-TR" dirty="0" err="1" smtClean="0"/>
              <a:t>nodal</a:t>
            </a:r>
            <a:r>
              <a:rPr lang="tr-TR" dirty="0" smtClean="0"/>
              <a:t> </a:t>
            </a:r>
            <a:r>
              <a:rPr lang="tr-TR" dirty="0" err="1" smtClean="0"/>
              <a:t>boost</a:t>
            </a:r>
            <a:r>
              <a:rPr lang="tr-TR" dirty="0" smtClean="0"/>
              <a:t> vakalarda ya da yoğun lenf </a:t>
            </a:r>
            <a:r>
              <a:rPr lang="tr-TR" dirty="0" err="1" smtClean="0"/>
              <a:t>nodu</a:t>
            </a:r>
            <a:r>
              <a:rPr lang="tr-TR" dirty="0" smtClean="0"/>
              <a:t> tutulumu durumunda ek lenf </a:t>
            </a:r>
            <a:r>
              <a:rPr lang="tr-TR" dirty="0" err="1" smtClean="0"/>
              <a:t>nodu</a:t>
            </a:r>
            <a:r>
              <a:rPr lang="tr-TR" dirty="0" smtClean="0"/>
              <a:t> değerlendirmesi için düşünülebilir. Tanısal CT ve Planlama </a:t>
            </a:r>
            <a:r>
              <a:rPr lang="tr-TR" dirty="0" err="1" smtClean="0"/>
              <a:t>CT’leri</a:t>
            </a:r>
            <a:r>
              <a:rPr lang="tr-TR" dirty="0" smtClean="0"/>
              <a:t> karşılaştırılabilir.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11" y="4483698"/>
            <a:ext cx="4237087" cy="219475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0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PLANLAMA CT’Sİ ÜZERİNDE HACİMLERİN TANIMLANMASI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Radyoterapi tedavisi planlama </a:t>
            </a:r>
            <a:r>
              <a:rPr lang="tr-TR" dirty="0" err="1" smtClean="0"/>
              <a:t>CT’si</a:t>
            </a:r>
            <a:r>
              <a:rPr lang="tr-TR" dirty="0" smtClean="0"/>
              <a:t> aracılığıyla yapıldığı için önerilen HOUNSFİELD birim aralığı yumuşak doku- meme dokusu penceresidir.</a:t>
            </a:r>
          </a:p>
          <a:p>
            <a:r>
              <a:rPr lang="tr-TR" dirty="0" err="1" smtClean="0"/>
              <a:t>CTVbreast’in</a:t>
            </a:r>
            <a:r>
              <a:rPr lang="tr-TR" dirty="0" smtClean="0"/>
              <a:t> doğru şekilde tanımlandığından emin olmak için her zaman memenin sınırlarını açıkça </a:t>
            </a:r>
            <a:r>
              <a:rPr lang="tr-TR" dirty="0" err="1" smtClean="0"/>
              <a:t>görebileciğimiz</a:t>
            </a:r>
            <a:r>
              <a:rPr lang="tr-TR" dirty="0" smtClean="0"/>
              <a:t> sınırlardan başlamamız ve </a:t>
            </a:r>
            <a:r>
              <a:rPr lang="tr-TR" dirty="0" err="1" smtClean="0"/>
              <a:t>kraniyal</a:t>
            </a:r>
            <a:r>
              <a:rPr lang="tr-TR" dirty="0" smtClean="0"/>
              <a:t>/</a:t>
            </a:r>
            <a:r>
              <a:rPr lang="tr-TR" dirty="0" err="1" smtClean="0"/>
              <a:t>kaudal</a:t>
            </a:r>
            <a:r>
              <a:rPr lang="tr-TR" dirty="0" smtClean="0"/>
              <a:t> yönde hareket etmemiz ESTRO kılavuzları tarafından önerilen ana öneridir</a:t>
            </a:r>
          </a:p>
          <a:p>
            <a:r>
              <a:rPr lang="tr-TR" dirty="0" smtClean="0"/>
              <a:t>Özellikle küçük memeye sahip hastalarda Planlama </a:t>
            </a:r>
            <a:r>
              <a:rPr lang="tr-TR" dirty="0" err="1" smtClean="0"/>
              <a:t>CT’sindeki</a:t>
            </a:r>
            <a:r>
              <a:rPr lang="tr-TR" dirty="0" smtClean="0"/>
              <a:t> meme altı kıvrımı </a:t>
            </a:r>
            <a:r>
              <a:rPr lang="tr-TR" dirty="0" err="1" smtClean="0"/>
              <a:t>CTVbreast</a:t>
            </a:r>
            <a:r>
              <a:rPr lang="tr-TR" dirty="0" smtClean="0"/>
              <a:t> hesabına katılmaz.</a:t>
            </a:r>
          </a:p>
          <a:p>
            <a:r>
              <a:rPr lang="tr-TR" dirty="0" smtClean="0"/>
              <a:t>CT de </a:t>
            </a:r>
            <a:r>
              <a:rPr lang="tr-TR" dirty="0" err="1" smtClean="0"/>
              <a:t>markerların</a:t>
            </a:r>
            <a:r>
              <a:rPr lang="tr-TR" dirty="0" smtClean="0"/>
              <a:t> doğru konumlandırılması , </a:t>
            </a:r>
            <a:r>
              <a:rPr lang="tr-TR" dirty="0" err="1" smtClean="0"/>
              <a:t>glanduler</a:t>
            </a:r>
            <a:r>
              <a:rPr lang="tr-TR" dirty="0" smtClean="0"/>
              <a:t> meme dokusunun ince yapılar ile sınırının belirlenmesine yardımcı olabilir.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7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PLANLAMA CT’Sİ ÜZERİNDE HACİMLERİN TANIMLANMASI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durumlarda yanlış konumlandırmalar gereksiz büyük hacimlere ve OAR da gereksiz </a:t>
            </a:r>
            <a:r>
              <a:rPr lang="tr-TR" dirty="0" err="1" smtClean="0"/>
              <a:t>toksisiteye</a:t>
            </a:r>
            <a:r>
              <a:rPr lang="tr-TR" dirty="0" smtClean="0"/>
              <a:t> neden olmaktadır.</a:t>
            </a:r>
          </a:p>
          <a:p>
            <a:r>
              <a:rPr lang="tr-TR" dirty="0" err="1" smtClean="0"/>
              <a:t>Mastektomi</a:t>
            </a:r>
            <a:r>
              <a:rPr lang="tr-TR" dirty="0" smtClean="0"/>
              <a:t> </a:t>
            </a:r>
            <a:r>
              <a:rPr lang="tr-TR" dirty="0" err="1" smtClean="0"/>
              <a:t>skarının</a:t>
            </a:r>
            <a:r>
              <a:rPr lang="tr-TR" dirty="0" smtClean="0"/>
              <a:t> </a:t>
            </a:r>
            <a:r>
              <a:rPr lang="tr-TR" dirty="0" err="1" smtClean="0"/>
              <a:t>delineasyonda</a:t>
            </a:r>
            <a:r>
              <a:rPr lang="tr-TR" dirty="0" smtClean="0"/>
              <a:t> belirtilmesi </a:t>
            </a:r>
            <a:r>
              <a:rPr lang="tr-TR" dirty="0" err="1" smtClean="0"/>
              <a:t>artefakta</a:t>
            </a:r>
            <a:r>
              <a:rPr lang="tr-TR" dirty="0" smtClean="0"/>
              <a:t> neden olmadığı taktirde faydalı olabilmektedir.</a:t>
            </a:r>
          </a:p>
          <a:p>
            <a:r>
              <a:rPr lang="tr-TR" dirty="0" err="1" smtClean="0"/>
              <a:t>Boost</a:t>
            </a:r>
            <a:r>
              <a:rPr lang="tr-TR" dirty="0" smtClean="0"/>
              <a:t> planlanmasa bile ,tedavi öncesi görüntülemelerde tümör yatağının belirlenmesi önerilir.</a:t>
            </a:r>
          </a:p>
          <a:p>
            <a:r>
              <a:rPr lang="tr-TR" dirty="0" err="1" smtClean="0"/>
              <a:t>Veronesi</a:t>
            </a:r>
            <a:r>
              <a:rPr lang="tr-TR" dirty="0" smtClean="0"/>
              <a:t> grubunun 2784 </a:t>
            </a:r>
            <a:r>
              <a:rPr lang="tr-TR" dirty="0" err="1" smtClean="0"/>
              <a:t>quadrenektomi</a:t>
            </a:r>
            <a:r>
              <a:rPr lang="tr-TR" dirty="0" smtClean="0"/>
              <a:t> ve </a:t>
            </a:r>
            <a:r>
              <a:rPr lang="tr-TR" dirty="0" err="1" smtClean="0"/>
              <a:t>postoperatif</a:t>
            </a:r>
            <a:r>
              <a:rPr lang="tr-TR" dirty="0" smtClean="0"/>
              <a:t> RT almış hastanın analizinde  lokal ya da </a:t>
            </a:r>
            <a:r>
              <a:rPr lang="tr-TR" dirty="0" err="1" smtClean="0"/>
              <a:t>lokorejyonel</a:t>
            </a:r>
            <a:r>
              <a:rPr lang="tr-TR" dirty="0" smtClean="0"/>
              <a:t> </a:t>
            </a:r>
            <a:r>
              <a:rPr lang="tr-TR" dirty="0" err="1" smtClean="0"/>
              <a:t>nüks</a:t>
            </a:r>
            <a:r>
              <a:rPr lang="tr-TR" dirty="0" smtClean="0"/>
              <a:t> gelişmiş 40 vakadan 33 ünde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tm</a:t>
            </a:r>
            <a:r>
              <a:rPr lang="tr-TR" dirty="0" smtClean="0"/>
              <a:t>  yatağının komşuluğundan </a:t>
            </a:r>
            <a:r>
              <a:rPr lang="tr-TR" dirty="0" err="1" smtClean="0"/>
              <a:t>nüks</a:t>
            </a:r>
            <a:r>
              <a:rPr lang="tr-TR" dirty="0" smtClean="0"/>
              <a:t> </a:t>
            </a:r>
            <a:r>
              <a:rPr lang="tr-TR" dirty="0" err="1" smtClean="0"/>
              <a:t>gelişmiştir.Benzer</a:t>
            </a:r>
            <a:r>
              <a:rPr lang="tr-TR" dirty="0" smtClean="0"/>
              <a:t> bazı </a:t>
            </a:r>
            <a:r>
              <a:rPr lang="tr-TR" dirty="0" err="1" smtClean="0"/>
              <a:t>çalışmların</a:t>
            </a:r>
            <a:r>
              <a:rPr lang="tr-TR" dirty="0" smtClean="0"/>
              <a:t> da gösterdiği veriler , gelişen </a:t>
            </a:r>
            <a:r>
              <a:rPr lang="tr-TR" dirty="0" err="1" smtClean="0"/>
              <a:t>nükslerin</a:t>
            </a:r>
            <a:r>
              <a:rPr lang="tr-TR" dirty="0" smtClean="0"/>
              <a:t> %71 </a:t>
            </a:r>
            <a:r>
              <a:rPr lang="tr-TR" dirty="0" err="1" smtClean="0"/>
              <a:t>tm</a:t>
            </a:r>
            <a:r>
              <a:rPr lang="tr-TR" dirty="0" smtClean="0"/>
              <a:t> yatağının komşuluğundan olduğunu göstermektedir.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8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PLANLAMA CT’Sİ ÜZERİNDE HACİMLERİN TANIMLANMASI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nedenle </a:t>
            </a:r>
            <a:r>
              <a:rPr lang="tr-TR" dirty="0" err="1" smtClean="0"/>
              <a:t>boost</a:t>
            </a:r>
            <a:r>
              <a:rPr lang="tr-TR" dirty="0" smtClean="0"/>
              <a:t> planlanmasa bile </a:t>
            </a:r>
            <a:r>
              <a:rPr lang="tr-TR" dirty="0" err="1" smtClean="0"/>
              <a:t>CTVbreast</a:t>
            </a:r>
            <a:r>
              <a:rPr lang="tr-TR" dirty="0" smtClean="0"/>
              <a:t>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tm</a:t>
            </a:r>
            <a:r>
              <a:rPr lang="tr-TR" dirty="0" smtClean="0"/>
              <a:t> yatağını mutlaka içermelidir. Eğer tümör yatağı </a:t>
            </a:r>
            <a:r>
              <a:rPr lang="tr-TR" dirty="0" err="1" smtClean="0"/>
              <a:t>CTVbreast</a:t>
            </a:r>
            <a:r>
              <a:rPr lang="tr-TR" dirty="0" smtClean="0"/>
              <a:t> in kenarında bulunuyorsa </a:t>
            </a:r>
            <a:r>
              <a:rPr lang="tr-TR" dirty="0" err="1" smtClean="0"/>
              <a:t>CTVbreast’e</a:t>
            </a:r>
            <a:r>
              <a:rPr lang="tr-TR" dirty="0" smtClean="0"/>
              <a:t> 1.5 cm marj tanımlanmalıdır.</a:t>
            </a:r>
          </a:p>
          <a:p>
            <a:endParaRPr lang="tr-TR" dirty="0" smtClean="0"/>
          </a:p>
          <a:p>
            <a:r>
              <a:rPr lang="tr-TR" dirty="0" smtClean="0"/>
              <a:t>Bunun dışında </a:t>
            </a:r>
            <a:r>
              <a:rPr lang="tr-TR" dirty="0" err="1" smtClean="0"/>
              <a:t>lumpektomi</a:t>
            </a:r>
            <a:r>
              <a:rPr lang="tr-TR" dirty="0" smtClean="0"/>
              <a:t> sırasında yerleştirilen cerrahi kliplerin tanımlanması için IGRT yararlıdır.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6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CTV(</a:t>
            </a:r>
            <a:r>
              <a:rPr lang="tr-TR" dirty="0" err="1" smtClean="0">
                <a:solidFill>
                  <a:srgbClr val="FF0000"/>
                </a:solidFill>
              </a:rPr>
              <a:t>chest</a:t>
            </a:r>
            <a:r>
              <a:rPr lang="tr-TR" dirty="0" smtClean="0">
                <a:solidFill>
                  <a:srgbClr val="FF0000"/>
                </a:solidFill>
              </a:rPr>
              <a:t> Wall) TANIMLANMASI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Eğer </a:t>
            </a:r>
            <a:r>
              <a:rPr lang="tr-TR" dirty="0" err="1" smtClean="0"/>
              <a:t>kontralateral</a:t>
            </a:r>
            <a:r>
              <a:rPr lang="tr-TR" dirty="0" smtClean="0"/>
              <a:t> meme </a:t>
            </a:r>
            <a:r>
              <a:rPr lang="tr-TR" dirty="0" err="1" smtClean="0"/>
              <a:t>intakt</a:t>
            </a:r>
            <a:r>
              <a:rPr lang="tr-TR" dirty="0" smtClean="0"/>
              <a:t> ise , </a:t>
            </a:r>
            <a:r>
              <a:rPr lang="tr-TR" dirty="0" err="1" smtClean="0"/>
              <a:t>delineasyon</a:t>
            </a:r>
            <a:r>
              <a:rPr lang="tr-TR" dirty="0" smtClean="0"/>
              <a:t> alanı için bir marker olarak kullanılır.</a:t>
            </a:r>
          </a:p>
          <a:p>
            <a:r>
              <a:rPr lang="tr-TR" dirty="0" err="1" smtClean="0"/>
              <a:t>Mastektomi</a:t>
            </a:r>
            <a:r>
              <a:rPr lang="tr-TR" dirty="0" smtClean="0"/>
              <a:t> rutin olarak üstündeki derinin bir kısmının ve deri altı dokusunun </a:t>
            </a:r>
            <a:r>
              <a:rPr lang="tr-TR" dirty="0" err="1" smtClean="0"/>
              <a:t>çıkraılmasını</a:t>
            </a:r>
            <a:r>
              <a:rPr lang="tr-TR" dirty="0" smtClean="0"/>
              <a:t> içerir . </a:t>
            </a:r>
            <a:r>
              <a:rPr lang="tr-TR" dirty="0" err="1" smtClean="0"/>
              <a:t>CTVchestwall</a:t>
            </a:r>
            <a:r>
              <a:rPr lang="tr-TR" dirty="0" smtClean="0"/>
              <a:t> </a:t>
            </a:r>
            <a:r>
              <a:rPr lang="tr-TR" dirty="0" err="1" smtClean="0"/>
              <a:t>intakt</a:t>
            </a:r>
            <a:r>
              <a:rPr lang="tr-TR" dirty="0" smtClean="0"/>
              <a:t> meme ile kıyaslandığında çoğu </a:t>
            </a:r>
            <a:r>
              <a:rPr lang="tr-TR" dirty="0" err="1" smtClean="0"/>
              <a:t>endikasyonda</a:t>
            </a:r>
            <a:r>
              <a:rPr lang="tr-TR" dirty="0" smtClean="0"/>
              <a:t> düşer.</a:t>
            </a:r>
          </a:p>
          <a:p>
            <a:r>
              <a:rPr lang="tr-TR" dirty="0" smtClean="0"/>
              <a:t>Ancak derin lenfatik </a:t>
            </a:r>
            <a:r>
              <a:rPr lang="tr-TR" dirty="0" err="1" smtClean="0"/>
              <a:t>plexususun</a:t>
            </a:r>
            <a:r>
              <a:rPr lang="tr-TR" dirty="0" smtClean="0"/>
              <a:t> </a:t>
            </a:r>
            <a:r>
              <a:rPr lang="tr-TR" dirty="0" err="1" smtClean="0"/>
              <a:t>CTVchestwall</a:t>
            </a:r>
            <a:r>
              <a:rPr lang="tr-TR" dirty="0" smtClean="0"/>
              <a:t> a dahil olabilmesi için </a:t>
            </a:r>
            <a:r>
              <a:rPr lang="tr-TR" dirty="0" err="1" smtClean="0"/>
              <a:t>CTVyi</a:t>
            </a:r>
            <a:r>
              <a:rPr lang="tr-TR" dirty="0" smtClean="0"/>
              <a:t> aşırı düşürmemek gerekir.</a:t>
            </a:r>
          </a:p>
          <a:p>
            <a:r>
              <a:rPr lang="tr-TR" dirty="0" smtClean="0"/>
              <a:t>Yaygın </a:t>
            </a:r>
            <a:r>
              <a:rPr lang="tr-TR" dirty="0" err="1" smtClean="0"/>
              <a:t>dermal</a:t>
            </a:r>
            <a:r>
              <a:rPr lang="tr-TR" dirty="0" smtClean="0"/>
              <a:t> tutulumun olduğu ve </a:t>
            </a:r>
            <a:r>
              <a:rPr lang="tr-TR" dirty="0" err="1" smtClean="0"/>
              <a:t>inflamatuar</a:t>
            </a:r>
            <a:r>
              <a:rPr lang="tr-TR" dirty="0" smtClean="0"/>
              <a:t> meme kanseri olgularında </a:t>
            </a:r>
            <a:r>
              <a:rPr lang="tr-TR" dirty="0" err="1" smtClean="0"/>
              <a:t>CTVchestwall</a:t>
            </a:r>
            <a:r>
              <a:rPr lang="tr-TR" dirty="0" smtClean="0"/>
              <a:t> </a:t>
            </a:r>
            <a:r>
              <a:rPr lang="tr-TR" dirty="0" err="1" smtClean="0"/>
              <a:t>mastektomi</a:t>
            </a:r>
            <a:r>
              <a:rPr lang="tr-TR" dirty="0" smtClean="0"/>
              <a:t> </a:t>
            </a:r>
            <a:r>
              <a:rPr lang="tr-TR" dirty="0" err="1" smtClean="0"/>
              <a:t>skarını</a:t>
            </a:r>
            <a:r>
              <a:rPr lang="tr-TR" dirty="0" smtClean="0"/>
              <a:t> da kapsamalıdır.</a:t>
            </a:r>
          </a:p>
          <a:p>
            <a:r>
              <a:rPr lang="tr-TR" dirty="0" smtClean="0"/>
              <a:t>Tüm </a:t>
            </a:r>
            <a:r>
              <a:rPr lang="tr-TR" dirty="0" err="1" smtClean="0"/>
              <a:t>postmastektomi</a:t>
            </a:r>
            <a:r>
              <a:rPr lang="tr-TR" dirty="0" smtClean="0"/>
              <a:t> olgularda </a:t>
            </a:r>
            <a:r>
              <a:rPr lang="tr-TR" dirty="0" err="1" smtClean="0"/>
              <a:t>boost</a:t>
            </a:r>
            <a:r>
              <a:rPr lang="tr-TR" dirty="0" smtClean="0"/>
              <a:t> sorgulansa da ,</a:t>
            </a:r>
            <a:r>
              <a:rPr lang="tr-TR" dirty="0" err="1" smtClean="0"/>
              <a:t>nüks</a:t>
            </a:r>
            <a:r>
              <a:rPr lang="tr-TR" dirty="0" smtClean="0"/>
              <a:t> için yüksek riskli bölgenin cildi içerdiği ya da birikme bölgesinde olduğu durumlarda dikkate alınmalıdır.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7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" y="173614"/>
            <a:ext cx="11166764" cy="6209004"/>
          </a:xfrm>
        </p:spPr>
      </p:pic>
      <p:sp>
        <p:nvSpPr>
          <p:cNvPr id="6" name="Patlama 1 5"/>
          <p:cNvSpPr/>
          <p:nvPr/>
        </p:nvSpPr>
        <p:spPr>
          <a:xfrm>
            <a:off x="1024128" y="1551709"/>
            <a:ext cx="398272" cy="314036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Patlama 1 6"/>
          <p:cNvSpPr/>
          <p:nvPr/>
        </p:nvSpPr>
        <p:spPr>
          <a:xfrm>
            <a:off x="7453745" y="4692073"/>
            <a:ext cx="323273" cy="350982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15</a:t>
            </a:fld>
            <a:endParaRPr lang="tr-TR"/>
          </a:p>
        </p:txBody>
      </p:sp>
      <p:sp>
        <p:nvSpPr>
          <p:cNvPr id="12" name="5-Nokta Yıldız 11"/>
          <p:cNvSpPr/>
          <p:nvPr/>
        </p:nvSpPr>
        <p:spPr>
          <a:xfrm>
            <a:off x="498763" y="5560290"/>
            <a:ext cx="295564" cy="360218"/>
          </a:xfrm>
          <a:prstGeom prst="star5">
            <a:avLst>
              <a:gd name="adj" fmla="val 32096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val 2"/>
          <p:cNvSpPr/>
          <p:nvPr/>
        </p:nvSpPr>
        <p:spPr>
          <a:xfrm>
            <a:off x="8007927" y="4784436"/>
            <a:ext cx="3565237" cy="526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7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LENF NODLARININ DELİNEASYONU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ESTRO lenf </a:t>
            </a:r>
            <a:r>
              <a:rPr lang="tr-TR" dirty="0" err="1" smtClean="0"/>
              <a:t>nodu</a:t>
            </a:r>
            <a:r>
              <a:rPr lang="tr-TR" dirty="0" smtClean="0"/>
              <a:t> hacimlerinin tanımlanmasının altındaki mantık </a:t>
            </a:r>
            <a:r>
              <a:rPr lang="tr-TR" dirty="0" err="1" smtClean="0"/>
              <a:t>level</a:t>
            </a:r>
            <a:r>
              <a:rPr lang="tr-TR" dirty="0" smtClean="0"/>
              <a:t> 1-3 </a:t>
            </a:r>
            <a:r>
              <a:rPr lang="tr-TR" dirty="0" err="1" smtClean="0"/>
              <a:t>nodlarının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4 lenf </a:t>
            </a:r>
            <a:r>
              <a:rPr lang="tr-TR" dirty="0" err="1" smtClean="0"/>
              <a:t>noduna</a:t>
            </a:r>
            <a:r>
              <a:rPr lang="tr-TR" dirty="0" smtClean="0"/>
              <a:t> boşalmasıdır.</a:t>
            </a:r>
          </a:p>
          <a:p>
            <a:pPr marL="0" indent="0">
              <a:buNone/>
            </a:pPr>
            <a:r>
              <a:rPr lang="tr-TR" dirty="0" smtClean="0"/>
              <a:t>%3-10 olasılıkla </a:t>
            </a:r>
            <a:r>
              <a:rPr lang="tr-TR" dirty="0" err="1" smtClean="0"/>
              <a:t>level</a:t>
            </a:r>
            <a:r>
              <a:rPr lang="tr-TR" dirty="0" smtClean="0"/>
              <a:t> 1 tutulumu olmadan level2 ye yada </a:t>
            </a:r>
            <a:r>
              <a:rPr lang="tr-TR" dirty="0" err="1" smtClean="0"/>
              <a:t>level</a:t>
            </a:r>
            <a:r>
              <a:rPr lang="tr-TR" dirty="0" smtClean="0"/>
              <a:t> 3 ya da her ikisine birden </a:t>
            </a:r>
            <a:r>
              <a:rPr lang="tr-TR" dirty="0" err="1" smtClean="0"/>
              <a:t>skip</a:t>
            </a:r>
            <a:r>
              <a:rPr lang="tr-TR" dirty="0" smtClean="0"/>
              <a:t> metastaz olabilmektedir.</a:t>
            </a:r>
          </a:p>
          <a:p>
            <a:r>
              <a:rPr lang="tr-TR" dirty="0" smtClean="0"/>
              <a:t>Ancak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mamaryan</a:t>
            </a:r>
            <a:r>
              <a:rPr lang="tr-TR" dirty="0" smtClean="0"/>
              <a:t> </a:t>
            </a:r>
            <a:r>
              <a:rPr lang="tr-TR" dirty="0" err="1" smtClean="0"/>
              <a:t>venlerin</a:t>
            </a:r>
            <a:r>
              <a:rPr lang="tr-TR" dirty="0" smtClean="0"/>
              <a:t> ,</a:t>
            </a:r>
            <a:r>
              <a:rPr lang="tr-TR" dirty="0" err="1" smtClean="0"/>
              <a:t>subklavyen</a:t>
            </a:r>
            <a:r>
              <a:rPr lang="tr-TR" dirty="0" smtClean="0"/>
              <a:t> ve </a:t>
            </a:r>
            <a:r>
              <a:rPr lang="tr-TR" dirty="0" err="1" smtClean="0"/>
              <a:t>brakiosefalik</a:t>
            </a:r>
            <a:r>
              <a:rPr lang="tr-TR" dirty="0" smtClean="0"/>
              <a:t> </a:t>
            </a:r>
            <a:r>
              <a:rPr lang="tr-TR" dirty="0" err="1" smtClean="0"/>
              <a:t>venler</a:t>
            </a:r>
            <a:r>
              <a:rPr lang="tr-TR" dirty="0" smtClean="0"/>
              <a:t> ile bağlantısından dolayı ,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mammaryan</a:t>
            </a:r>
            <a:r>
              <a:rPr lang="tr-TR" dirty="0" smtClean="0"/>
              <a:t> lenf </a:t>
            </a:r>
            <a:r>
              <a:rPr lang="tr-TR" dirty="0" err="1" smtClean="0"/>
              <a:t>nodları</a:t>
            </a:r>
            <a:r>
              <a:rPr lang="tr-TR" dirty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3-level 4 lenf </a:t>
            </a:r>
            <a:r>
              <a:rPr lang="tr-TR" dirty="0" err="1" smtClean="0"/>
              <a:t>nodlarına</a:t>
            </a:r>
            <a:r>
              <a:rPr lang="tr-TR" dirty="0" smtClean="0"/>
              <a:t> drene olabilir.</a:t>
            </a:r>
          </a:p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0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LENF NODLARININ DELİNEASYONU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Level 4 lenf </a:t>
            </a:r>
            <a:r>
              <a:rPr lang="tr-TR" dirty="0" err="1" smtClean="0"/>
              <a:t>nodları</a:t>
            </a:r>
            <a:r>
              <a:rPr lang="tr-TR" dirty="0" smtClean="0"/>
              <a:t> tarihsel olarak </a:t>
            </a:r>
            <a:r>
              <a:rPr lang="tr-TR" dirty="0" err="1" smtClean="0"/>
              <a:t>supraklaviküler</a:t>
            </a:r>
            <a:r>
              <a:rPr lang="tr-TR" dirty="0" smtClean="0"/>
              <a:t> lenf </a:t>
            </a:r>
            <a:r>
              <a:rPr lang="tr-TR" dirty="0" err="1" smtClean="0"/>
              <a:t>nodları</a:t>
            </a:r>
            <a:r>
              <a:rPr lang="tr-TR" dirty="0" smtClean="0"/>
              <a:t> olarak adlandırılırlar. Ancak ESTRO kılavuzlarında CTV_level4 ün </a:t>
            </a:r>
            <a:r>
              <a:rPr lang="tr-TR" dirty="0" err="1" smtClean="0"/>
              <a:t>supraklaviküler</a:t>
            </a:r>
            <a:r>
              <a:rPr lang="tr-TR" dirty="0" smtClean="0"/>
              <a:t> lenf </a:t>
            </a:r>
            <a:r>
              <a:rPr lang="tr-TR" dirty="0" err="1" smtClean="0"/>
              <a:t>nodlarını</a:t>
            </a:r>
            <a:r>
              <a:rPr lang="tr-TR" dirty="0" smtClean="0"/>
              <a:t> içermesine gerek yoktur ve çoğu hastada tutulum </a:t>
            </a:r>
            <a:r>
              <a:rPr lang="tr-TR" dirty="0" err="1" smtClean="0"/>
              <a:t>klaviküler</a:t>
            </a:r>
            <a:r>
              <a:rPr lang="tr-TR" dirty="0" smtClean="0"/>
              <a:t> baş seviyesinde sınırlı kalmaktadır.</a:t>
            </a:r>
          </a:p>
          <a:p>
            <a:r>
              <a:rPr lang="tr-TR" dirty="0" smtClean="0"/>
              <a:t>Level 4 lenf </a:t>
            </a:r>
            <a:r>
              <a:rPr lang="tr-TR" dirty="0" err="1" smtClean="0"/>
              <a:t>nodları</a:t>
            </a:r>
            <a:r>
              <a:rPr lang="tr-TR" dirty="0" smtClean="0"/>
              <a:t> </a:t>
            </a:r>
            <a:r>
              <a:rPr lang="tr-TR" dirty="0" err="1" smtClean="0"/>
              <a:t>subklaviyen</a:t>
            </a:r>
            <a:r>
              <a:rPr lang="tr-TR" dirty="0" smtClean="0"/>
              <a:t> </a:t>
            </a:r>
            <a:r>
              <a:rPr lang="tr-TR" dirty="0" err="1" smtClean="0"/>
              <a:t>vene</a:t>
            </a:r>
            <a:r>
              <a:rPr lang="tr-TR" dirty="0" smtClean="0"/>
              <a:t> göre 5mm </a:t>
            </a:r>
            <a:r>
              <a:rPr lang="tr-TR" dirty="0" err="1" smtClean="0"/>
              <a:t>kraniyalde</a:t>
            </a:r>
            <a:r>
              <a:rPr lang="tr-TR" dirty="0" smtClean="0"/>
              <a:t> olduğu için , CTVlevel_4 bunun üzerinde 2 CT diliminden fazla uzanmaz (genellikle 6mm) ve </a:t>
            </a:r>
            <a:r>
              <a:rPr lang="tr-TR" dirty="0" err="1" smtClean="0"/>
              <a:t>klavikulanın</a:t>
            </a:r>
            <a:r>
              <a:rPr lang="tr-TR" dirty="0" smtClean="0"/>
              <a:t> arkasında uzanır.</a:t>
            </a:r>
          </a:p>
          <a:p>
            <a:r>
              <a:rPr lang="tr-TR" dirty="0" smtClean="0"/>
              <a:t>Level 4 lenf </a:t>
            </a:r>
            <a:r>
              <a:rPr lang="tr-TR" dirty="0" err="1" smtClean="0"/>
              <a:t>nodlarının</a:t>
            </a:r>
            <a:r>
              <a:rPr lang="tr-TR" dirty="0" smtClean="0"/>
              <a:t> doğrudan tutulması %0-3 oranında görülmekle beraber tümörün lokalizasyonuna ve </a:t>
            </a:r>
            <a:r>
              <a:rPr lang="tr-TR" dirty="0" err="1" smtClean="0"/>
              <a:t>palpabl</a:t>
            </a:r>
            <a:r>
              <a:rPr lang="tr-TR" dirty="0" smtClean="0"/>
              <a:t> olup olmamasına göre değişmektedir.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9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LENF NODLARININ DELİNEASYONU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yüzden ESTRO kılavuzlarında seviye 4 ün </a:t>
            </a:r>
            <a:r>
              <a:rPr lang="tr-TR" dirty="0" err="1" smtClean="0"/>
              <a:t>kraniyal</a:t>
            </a:r>
            <a:r>
              <a:rPr lang="tr-TR" dirty="0" smtClean="0"/>
              <a:t> sınırı RTOG tarafından </a:t>
            </a:r>
            <a:r>
              <a:rPr lang="tr-TR" dirty="0" err="1" smtClean="0"/>
              <a:t>elektif</a:t>
            </a:r>
            <a:r>
              <a:rPr lang="tr-TR" dirty="0" smtClean="0"/>
              <a:t> </a:t>
            </a:r>
            <a:r>
              <a:rPr lang="tr-TR" dirty="0" err="1" smtClean="0"/>
              <a:t>nodal</a:t>
            </a:r>
            <a:r>
              <a:rPr lang="tr-TR" dirty="0" smtClean="0"/>
              <a:t> ışınlama için önerilenin </a:t>
            </a:r>
            <a:r>
              <a:rPr lang="tr-TR" dirty="0" err="1" smtClean="0"/>
              <a:t>kaudalinde</a:t>
            </a:r>
            <a:r>
              <a:rPr lang="tr-TR" dirty="0" smtClean="0"/>
              <a:t> yer alır.</a:t>
            </a:r>
          </a:p>
          <a:p>
            <a:r>
              <a:rPr lang="tr-TR" dirty="0" smtClean="0"/>
              <a:t>Bu da </a:t>
            </a: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 err="1" smtClean="0"/>
              <a:t>gland</a:t>
            </a:r>
            <a:r>
              <a:rPr lang="tr-TR" dirty="0" smtClean="0"/>
              <a:t> , </a:t>
            </a:r>
            <a:r>
              <a:rPr lang="tr-TR" dirty="0" err="1" smtClean="0"/>
              <a:t>karotis</a:t>
            </a:r>
            <a:r>
              <a:rPr lang="tr-TR" dirty="0" smtClean="0"/>
              <a:t> </a:t>
            </a:r>
            <a:r>
              <a:rPr lang="tr-TR" dirty="0" err="1" smtClean="0"/>
              <a:t>interna</a:t>
            </a:r>
            <a:r>
              <a:rPr lang="tr-TR" dirty="0" smtClean="0"/>
              <a:t> ve diğer risk altındaki baş boyun bölgelerinin daha az doz almasına yol açar.</a:t>
            </a:r>
          </a:p>
          <a:p>
            <a:r>
              <a:rPr lang="tr-TR" dirty="0" smtClean="0"/>
              <a:t>Ayrıca </a:t>
            </a:r>
            <a:r>
              <a:rPr lang="tr-TR" dirty="0" err="1" smtClean="0"/>
              <a:t>Chang</a:t>
            </a:r>
            <a:r>
              <a:rPr lang="tr-TR" dirty="0" smtClean="0"/>
              <a:t> ve ark , tüm </a:t>
            </a:r>
            <a:r>
              <a:rPr lang="tr-TR" dirty="0" err="1" smtClean="0"/>
              <a:t>level</a:t>
            </a:r>
            <a:r>
              <a:rPr lang="tr-TR" dirty="0" smtClean="0"/>
              <a:t> 4 başarısızlıklarının </a:t>
            </a:r>
            <a:r>
              <a:rPr lang="tr-TR" dirty="0" err="1" smtClean="0"/>
              <a:t>subklavyen</a:t>
            </a:r>
            <a:r>
              <a:rPr lang="tr-TR" dirty="0" smtClean="0"/>
              <a:t> artere &lt;6mm </a:t>
            </a:r>
            <a:r>
              <a:rPr lang="tr-TR" dirty="0" err="1" smtClean="0"/>
              <a:t>kraniyal</a:t>
            </a:r>
            <a:r>
              <a:rPr lang="tr-TR" dirty="0" smtClean="0"/>
              <a:t> bölgeden geliştiğini göstermiştir.</a:t>
            </a:r>
          </a:p>
          <a:p>
            <a:r>
              <a:rPr lang="tr-TR" dirty="0" smtClean="0"/>
              <a:t>ESTRO kılavuzları, </a:t>
            </a:r>
            <a:r>
              <a:rPr lang="tr-TR" dirty="0" err="1" smtClean="0"/>
              <a:t>nodal</a:t>
            </a:r>
            <a:r>
              <a:rPr lang="tr-TR" dirty="0" smtClean="0"/>
              <a:t> </a:t>
            </a:r>
            <a:r>
              <a:rPr lang="tr-TR" dirty="0" err="1" smtClean="0"/>
              <a:t>nüks</a:t>
            </a:r>
            <a:r>
              <a:rPr lang="tr-TR" dirty="0" smtClean="0"/>
              <a:t> açısından yüksek risk altındaki potansiyel alanları kapsamak için tümör yüküne göre </a:t>
            </a:r>
            <a:r>
              <a:rPr lang="tr-TR" dirty="0" err="1" smtClean="0"/>
              <a:t>kraniyal</a:t>
            </a:r>
            <a:r>
              <a:rPr lang="tr-TR" dirty="0" smtClean="0"/>
              <a:t> sınırın </a:t>
            </a:r>
            <a:r>
              <a:rPr lang="tr-TR" dirty="0" err="1" smtClean="0"/>
              <a:t>level</a:t>
            </a:r>
            <a:r>
              <a:rPr lang="tr-TR" dirty="0" smtClean="0"/>
              <a:t> 2-3 e doğru uzatılmasını önerir.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7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LENF NODLARININ DELİNEASYONU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741055"/>
          </a:xfrm>
        </p:spPr>
        <p:txBody>
          <a:bodyPr/>
          <a:lstStyle/>
          <a:p>
            <a:r>
              <a:rPr lang="tr-TR" dirty="0" smtClean="0"/>
              <a:t>Cerrahiye bağlı </a:t>
            </a:r>
            <a:r>
              <a:rPr lang="tr-TR" dirty="0" err="1" smtClean="0"/>
              <a:t>skar</a:t>
            </a:r>
            <a:r>
              <a:rPr lang="tr-TR" dirty="0" smtClean="0"/>
              <a:t> dokusuna ,radyasyona ve ya tümör yüküne bağlı olarak , üst boyun, koltuk altı veya </a:t>
            </a:r>
            <a:r>
              <a:rPr lang="tr-TR" dirty="0" err="1" smtClean="0"/>
              <a:t>kontralateral</a:t>
            </a:r>
            <a:r>
              <a:rPr lang="tr-TR" dirty="0" smtClean="0"/>
              <a:t> tarafa doğru , </a:t>
            </a:r>
            <a:r>
              <a:rPr lang="tr-TR" dirty="0" err="1" smtClean="0"/>
              <a:t>lokorejyonel</a:t>
            </a:r>
            <a:r>
              <a:rPr lang="tr-TR" dirty="0" smtClean="0"/>
              <a:t> tedavi alan bölgenin dışına doğru yayılım olabilir.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19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30" y="3860800"/>
            <a:ext cx="9086850" cy="23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0" y="461817"/>
            <a:ext cx="11378432" cy="6105237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2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584941"/>
            <a:ext cx="9963960" cy="4630554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20</a:t>
            </a:fld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8469745" y="2364509"/>
            <a:ext cx="2179782" cy="535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8663709" y="1459345"/>
            <a:ext cx="2173624" cy="5264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6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80078"/>
            <a:ext cx="11222182" cy="6228648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2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ESTRO  </a:t>
            </a:r>
            <a:r>
              <a:rPr lang="tr-TR" dirty="0" err="1" smtClean="0"/>
              <a:t>vs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7030A0"/>
                </a:solidFill>
              </a:rPr>
              <a:t>RTOG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VS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chemeClr val="accent5"/>
                </a:solidFill>
              </a:rPr>
              <a:t>RADCOMP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smtClean="0">
                <a:solidFill>
                  <a:schemeClr val="tx1"/>
                </a:solidFill>
              </a:rPr>
              <a:t>LOKAREJYONEL İLERİ MEME KANSERLERİNDE DELİNEASYON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5504" y="2084832"/>
            <a:ext cx="10741306" cy="438587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ESTRO</a:t>
            </a:r>
            <a:r>
              <a:rPr lang="tr-TR" dirty="0" smtClean="0"/>
              <a:t> kılavuzları erken meme kanserinde </a:t>
            </a:r>
            <a:r>
              <a:rPr lang="tr-TR" dirty="0" err="1" smtClean="0"/>
              <a:t>elektif</a:t>
            </a:r>
            <a:r>
              <a:rPr lang="tr-TR" dirty="0" smtClean="0"/>
              <a:t> </a:t>
            </a:r>
            <a:r>
              <a:rPr lang="tr-TR" dirty="0" err="1" smtClean="0"/>
              <a:t>nodal</a:t>
            </a:r>
            <a:r>
              <a:rPr lang="tr-TR" dirty="0" smtClean="0"/>
              <a:t> ışınlanma için </a:t>
            </a:r>
            <a:r>
              <a:rPr lang="tr-TR" dirty="0" err="1" smtClean="0"/>
              <a:t>tasarlanmışlardır.Kılavuz</a:t>
            </a:r>
            <a:r>
              <a:rPr lang="tr-TR" dirty="0" smtClean="0"/>
              <a:t> erken evre kanserlerde ilgili </a:t>
            </a:r>
            <a:r>
              <a:rPr lang="tr-TR" dirty="0" err="1" smtClean="0"/>
              <a:t>nodal</a:t>
            </a:r>
            <a:r>
              <a:rPr lang="tr-TR" dirty="0" smtClean="0"/>
              <a:t> bölgelerin esas olarak kan damarlarının 5 mm veya daha yakınında yer aldığı bulgusu temel alınarak hazırlanmıştır.</a:t>
            </a:r>
          </a:p>
          <a:p>
            <a:r>
              <a:rPr lang="tr-TR" dirty="0" smtClean="0"/>
              <a:t>Tersine </a:t>
            </a:r>
            <a:r>
              <a:rPr lang="tr-TR" dirty="0" smtClean="0">
                <a:solidFill>
                  <a:srgbClr val="7030A0"/>
                </a:solidFill>
              </a:rPr>
              <a:t>RTOG</a:t>
            </a:r>
            <a:r>
              <a:rPr lang="tr-TR" dirty="0" smtClean="0"/>
              <a:t> tanımlı </a:t>
            </a:r>
            <a:r>
              <a:rPr lang="tr-TR" dirty="0" err="1" smtClean="0"/>
              <a:t>target</a:t>
            </a:r>
            <a:r>
              <a:rPr lang="tr-TR" dirty="0" smtClean="0"/>
              <a:t> volümeler 2D bazlı kemik yüzey işaretlerinin kullanılarak hesaplanan hedef hacimlere dayanmaktadır.</a:t>
            </a:r>
          </a:p>
          <a:p>
            <a:r>
              <a:rPr lang="tr-TR" dirty="0" err="1" smtClean="0"/>
              <a:t>Nodal</a:t>
            </a:r>
            <a:r>
              <a:rPr lang="tr-TR" dirty="0" smtClean="0"/>
              <a:t> </a:t>
            </a:r>
            <a:r>
              <a:rPr lang="tr-TR" dirty="0" err="1" smtClean="0"/>
              <a:t>target</a:t>
            </a:r>
            <a:r>
              <a:rPr lang="tr-TR" dirty="0" smtClean="0"/>
              <a:t> </a:t>
            </a:r>
            <a:r>
              <a:rPr lang="tr-TR" dirty="0" err="1" smtClean="0"/>
              <a:t>volumelerin</a:t>
            </a:r>
            <a:r>
              <a:rPr lang="tr-TR" dirty="0" smtClean="0"/>
              <a:t> bazı </a:t>
            </a:r>
            <a:r>
              <a:rPr lang="tr-TR" dirty="0" err="1" smtClean="0"/>
              <a:t>bnileşenleri</a:t>
            </a:r>
            <a:r>
              <a:rPr lang="tr-TR" dirty="0" smtClean="0"/>
              <a:t> için ,</a:t>
            </a:r>
            <a:r>
              <a:rPr lang="tr-TR" dirty="0" smtClean="0">
                <a:solidFill>
                  <a:srgbClr val="FF0000"/>
                </a:solidFill>
              </a:rPr>
              <a:t>ESTRO </a:t>
            </a:r>
            <a:r>
              <a:rPr lang="tr-TR" dirty="0" smtClean="0"/>
              <a:t>hacimleri RTOG  hacimlerinden daha büyük olma eğilimindedir ve bunun nedeni </a:t>
            </a:r>
            <a:r>
              <a:rPr lang="tr-TR" dirty="0" err="1" smtClean="0"/>
              <a:t>medial</a:t>
            </a:r>
            <a:r>
              <a:rPr lang="tr-TR" dirty="0" smtClean="0"/>
              <a:t> ve </a:t>
            </a:r>
            <a:r>
              <a:rPr lang="tr-TR" dirty="0" err="1" smtClean="0"/>
              <a:t>lateral</a:t>
            </a:r>
            <a:r>
              <a:rPr lang="tr-TR" dirty="0" smtClean="0"/>
              <a:t> olmak üzere 5 mm </a:t>
            </a:r>
            <a:r>
              <a:rPr lang="tr-TR" dirty="0" err="1" smtClean="0"/>
              <a:t>lik</a:t>
            </a:r>
            <a:r>
              <a:rPr lang="tr-TR" dirty="0" smtClean="0"/>
              <a:t> marj verilmesidir.(akciğer yüzeyinden kırpılır)</a:t>
            </a:r>
          </a:p>
          <a:p>
            <a:r>
              <a:rPr lang="tr-TR" dirty="0" smtClean="0"/>
              <a:t>Aksine ESTRO hacimleri CTVn_level1 de kol ve sırt kaslarına ve CTVn_Level4 te </a:t>
            </a:r>
            <a:r>
              <a:rPr lang="tr-TR" dirty="0" err="1" smtClean="0"/>
              <a:t>kraniyal</a:t>
            </a:r>
            <a:r>
              <a:rPr lang="tr-TR" dirty="0" smtClean="0"/>
              <a:t> sınırın </a:t>
            </a:r>
            <a:r>
              <a:rPr lang="tr-TR" dirty="0" err="1" smtClean="0"/>
              <a:t>krikoid</a:t>
            </a:r>
            <a:r>
              <a:rPr lang="tr-TR" dirty="0" smtClean="0"/>
              <a:t> kıkırdaktan </a:t>
            </a:r>
            <a:r>
              <a:rPr lang="tr-TR" dirty="0" err="1" smtClean="0"/>
              <a:t>subklaviyen</a:t>
            </a:r>
            <a:r>
              <a:rPr lang="tr-TR" dirty="0" smtClean="0"/>
              <a:t> </a:t>
            </a:r>
            <a:r>
              <a:rPr lang="tr-TR" dirty="0" err="1" smtClean="0"/>
              <a:t>vene</a:t>
            </a:r>
            <a:r>
              <a:rPr lang="tr-TR" dirty="0" smtClean="0"/>
              <a:t> doğru 5mm </a:t>
            </a:r>
            <a:r>
              <a:rPr lang="tr-TR" dirty="0" err="1" smtClean="0"/>
              <a:t>kraniyale</a:t>
            </a:r>
            <a:r>
              <a:rPr lang="tr-TR" dirty="0" smtClean="0"/>
              <a:t> indirgendiği yerde daha küçük olma eğilimindedir.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0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ESTRO  </a:t>
            </a:r>
            <a:r>
              <a:rPr lang="tr-TR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vs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7030A0"/>
                </a:solidFill>
              </a:rPr>
              <a:t>RTOG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VS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3E8853"/>
                </a:solidFill>
              </a:rPr>
              <a:t>RADCOMP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>
                <a:solidFill>
                  <a:prstClr val="black"/>
                </a:solidFill>
              </a:rPr>
              <a:t>LOKAREJYONEL İLERİ MEME KANSERLERİNDE DELİNEASYON</a:t>
            </a:r>
            <a:r>
              <a:rPr lang="tr-TR" dirty="0">
                <a:solidFill>
                  <a:srgbClr val="FF0000"/>
                </a:solidFill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Bölgesel </a:t>
            </a:r>
            <a:r>
              <a:rPr lang="tr-TR" dirty="0" err="1" smtClean="0"/>
              <a:t>nüks</a:t>
            </a:r>
            <a:r>
              <a:rPr lang="tr-TR" dirty="0" smtClean="0"/>
              <a:t> </a:t>
            </a:r>
            <a:r>
              <a:rPr lang="tr-TR" dirty="0" err="1" smtClean="0"/>
              <a:t>paternlerine</a:t>
            </a:r>
            <a:r>
              <a:rPr lang="tr-TR" dirty="0" smtClean="0"/>
              <a:t> odaklanan çalışmalar ,T1-2 N0-1 meme kanseri hastalarında bölgesel </a:t>
            </a:r>
            <a:r>
              <a:rPr lang="tr-TR" dirty="0" err="1" smtClean="0"/>
              <a:t>nükslerin</a:t>
            </a:r>
            <a:r>
              <a:rPr lang="tr-TR" dirty="0" smtClean="0"/>
              <a:t> sadece %4 ünün </a:t>
            </a:r>
            <a:r>
              <a:rPr lang="tr-TR" dirty="0" smtClean="0">
                <a:solidFill>
                  <a:srgbClr val="FF0000"/>
                </a:solidFill>
              </a:rPr>
              <a:t>ESTRO</a:t>
            </a:r>
            <a:r>
              <a:rPr lang="tr-TR" dirty="0" smtClean="0"/>
              <a:t> tanımlı hacim dışında ve </a:t>
            </a:r>
            <a:r>
              <a:rPr lang="tr-TR" dirty="0" smtClean="0">
                <a:solidFill>
                  <a:srgbClr val="7030A0"/>
                </a:solidFill>
              </a:rPr>
              <a:t>RTOG</a:t>
            </a:r>
            <a:r>
              <a:rPr lang="tr-TR" dirty="0" smtClean="0"/>
              <a:t> tanımlı </a:t>
            </a:r>
            <a:r>
              <a:rPr lang="tr-TR" dirty="0"/>
              <a:t>o</a:t>
            </a:r>
            <a:r>
              <a:rPr lang="tr-TR" dirty="0" smtClean="0"/>
              <a:t>lan </a:t>
            </a:r>
            <a:r>
              <a:rPr lang="tr-TR" dirty="0" err="1" smtClean="0"/>
              <a:t>CTVlenfnodu</a:t>
            </a:r>
            <a:r>
              <a:rPr lang="tr-TR" dirty="0" smtClean="0"/>
              <a:t> alanı içindedir.T3-T4  N2-3 hastalarda alan dışı </a:t>
            </a:r>
            <a:r>
              <a:rPr lang="tr-TR" dirty="0" err="1" smtClean="0"/>
              <a:t>nüksler</a:t>
            </a:r>
            <a:r>
              <a:rPr lang="tr-TR" dirty="0" smtClean="0"/>
              <a:t> %28 düzeyindedir.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ESTRO</a:t>
            </a:r>
            <a:r>
              <a:rPr lang="tr-TR" dirty="0" smtClean="0"/>
              <a:t> tarafından tanımlanan CTVnlevel1ın hacmi </a:t>
            </a:r>
            <a:r>
              <a:rPr lang="tr-TR" dirty="0" smtClean="0">
                <a:solidFill>
                  <a:srgbClr val="7030A0"/>
                </a:solidFill>
              </a:rPr>
              <a:t>RTOG</a:t>
            </a:r>
            <a:r>
              <a:rPr lang="tr-TR" dirty="0" smtClean="0"/>
              <a:t> tarafından hacimdekine göre küçük olsa da , oluşan </a:t>
            </a:r>
            <a:r>
              <a:rPr lang="tr-TR" dirty="0" err="1" smtClean="0"/>
              <a:t>rekürrenslerin</a:t>
            </a:r>
            <a:r>
              <a:rPr lang="tr-TR" dirty="0" smtClean="0"/>
              <a:t> bu alanlar içinden olma yüzdesi sırasıyla </a:t>
            </a:r>
            <a:r>
              <a:rPr lang="tr-TR" dirty="0" smtClean="0">
                <a:solidFill>
                  <a:srgbClr val="FF0000"/>
                </a:solidFill>
              </a:rPr>
              <a:t>%87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7030A0"/>
                </a:solidFill>
              </a:rPr>
              <a:t>%91.</a:t>
            </a:r>
          </a:p>
          <a:p>
            <a:r>
              <a:rPr lang="tr-TR" dirty="0" smtClean="0"/>
              <a:t>Her iki atlas için level2 lenf </a:t>
            </a:r>
            <a:r>
              <a:rPr lang="tr-TR" dirty="0" err="1" smtClean="0"/>
              <a:t>nodları</a:t>
            </a:r>
            <a:r>
              <a:rPr lang="tr-TR" dirty="0" smtClean="0"/>
              <a:t> düzeyinde anlamlı bir fark bulunmamakta.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5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ESTRO  </a:t>
            </a:r>
            <a:r>
              <a:rPr lang="tr-TR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vs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7030A0"/>
                </a:solidFill>
              </a:rPr>
              <a:t>RTOG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VS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3E8853"/>
                </a:solidFill>
              </a:rPr>
              <a:t>RADCOMP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>
                <a:solidFill>
                  <a:prstClr val="black"/>
                </a:solidFill>
              </a:rPr>
              <a:t>LOKAREJYONEL İLERİ MEME KANSERLERİNDE DELİNEASYON</a:t>
            </a:r>
            <a:r>
              <a:rPr lang="tr-TR" dirty="0">
                <a:solidFill>
                  <a:srgbClr val="FF0000"/>
                </a:solidFill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Proton ve foton bazlı planlamayı karşılaştıran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RADCOMP</a:t>
            </a:r>
            <a:r>
              <a:rPr lang="tr-TR" dirty="0" smtClean="0"/>
              <a:t> adlı çok merkezli deneme için çalışmada </a:t>
            </a:r>
            <a:r>
              <a:rPr lang="tr-TR" dirty="0" smtClean="0">
                <a:solidFill>
                  <a:srgbClr val="FF0000"/>
                </a:solidFill>
              </a:rPr>
              <a:t>ESTRO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rgbClr val="7030A0"/>
                </a:solidFill>
              </a:rPr>
              <a:t>RTOG</a:t>
            </a:r>
            <a:r>
              <a:rPr lang="tr-TR" dirty="0" smtClean="0"/>
              <a:t> dan farklı olarak </a:t>
            </a:r>
            <a:r>
              <a:rPr lang="tr-TR" dirty="0" err="1" smtClean="0"/>
              <a:t>posterior</a:t>
            </a:r>
            <a:r>
              <a:rPr lang="tr-TR" dirty="0" smtClean="0"/>
              <a:t> boyun lenfatiklerini içeren yeni bir hacim tanımlandı.</a:t>
            </a:r>
          </a:p>
          <a:p>
            <a:r>
              <a:rPr lang="tr-TR" dirty="0" err="1" smtClean="0"/>
              <a:t>Beaton</a:t>
            </a:r>
            <a:r>
              <a:rPr lang="tr-TR" dirty="0" smtClean="0"/>
              <a:t> ve ark yaptığı çalışmada lokal </a:t>
            </a:r>
            <a:r>
              <a:rPr lang="tr-TR" dirty="0" err="1" smtClean="0"/>
              <a:t>rekürrens</a:t>
            </a:r>
            <a:r>
              <a:rPr lang="tr-TR" dirty="0" smtClean="0"/>
              <a:t> oranları ;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28326"/>
              </p:ext>
            </p:extLst>
          </p:nvPr>
        </p:nvGraphicFramePr>
        <p:xfrm>
          <a:off x="1200724" y="3931918"/>
          <a:ext cx="5624948" cy="2542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237">
                  <a:extLst>
                    <a:ext uri="{9D8B030D-6E8A-4147-A177-3AD203B41FA5}">
                      <a16:colId xmlns:a16="http://schemas.microsoft.com/office/drawing/2014/main" val="3344095375"/>
                    </a:ext>
                  </a:extLst>
                </a:gridCol>
                <a:gridCol w="1406237">
                  <a:extLst>
                    <a:ext uri="{9D8B030D-6E8A-4147-A177-3AD203B41FA5}">
                      <a16:colId xmlns:a16="http://schemas.microsoft.com/office/drawing/2014/main" val="1130531423"/>
                    </a:ext>
                  </a:extLst>
                </a:gridCol>
                <a:gridCol w="1406237">
                  <a:extLst>
                    <a:ext uri="{9D8B030D-6E8A-4147-A177-3AD203B41FA5}">
                      <a16:colId xmlns:a16="http://schemas.microsoft.com/office/drawing/2014/main" val="1540777763"/>
                    </a:ext>
                  </a:extLst>
                </a:gridCol>
                <a:gridCol w="1406237">
                  <a:extLst>
                    <a:ext uri="{9D8B030D-6E8A-4147-A177-3AD203B41FA5}">
                      <a16:colId xmlns:a16="http://schemas.microsoft.com/office/drawing/2014/main" val="4257715523"/>
                    </a:ext>
                  </a:extLst>
                </a:gridCol>
              </a:tblGrid>
              <a:tr h="81418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CTV</a:t>
                      </a:r>
                      <a:r>
                        <a:rPr lang="tr-TR" baseline="0" dirty="0" smtClean="0"/>
                        <a:t> İÇİ REKÜRRENS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CTV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SINIRINDA</a:t>
                      </a:r>
                      <a:r>
                        <a:rPr lang="tr-TR" baseline="0" dirty="0" smtClean="0"/>
                        <a:t> REKÜRRENS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CTV DIŞI REKÜRRENS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195931"/>
                  </a:ext>
                </a:extLst>
              </a:tr>
              <a:tr h="814186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ESTRO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%73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%25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866539"/>
                  </a:ext>
                </a:extLst>
              </a:tr>
              <a:tr h="814186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RTOG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%70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%26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55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0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ESTRO  </a:t>
            </a:r>
            <a:r>
              <a:rPr lang="tr-TR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vs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7030A0"/>
                </a:solidFill>
              </a:rPr>
              <a:t>RTOG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VS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3E8853"/>
                </a:solidFill>
              </a:rPr>
              <a:t>RADCOMP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>
                <a:solidFill>
                  <a:prstClr val="black"/>
                </a:solidFill>
              </a:rPr>
              <a:t>LOKAREJYONEL İLERİ MEME KANSERLERİNDE DELİNEASYON</a:t>
            </a:r>
            <a:r>
              <a:rPr lang="tr-TR" dirty="0">
                <a:solidFill>
                  <a:srgbClr val="FF0000"/>
                </a:solidFill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2346036"/>
            <a:ext cx="3815727" cy="3963324"/>
          </a:xfrm>
        </p:spPr>
        <p:txBody>
          <a:bodyPr/>
          <a:lstStyle/>
          <a:p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RADCOMP</a:t>
            </a:r>
            <a:r>
              <a:rPr lang="tr-TR" dirty="0" smtClean="0"/>
              <a:t> ta </a:t>
            </a:r>
            <a:r>
              <a:rPr lang="tr-TR" dirty="0" err="1" smtClean="0"/>
              <a:t>rekürrensin</a:t>
            </a:r>
            <a:r>
              <a:rPr lang="tr-TR" dirty="0" smtClean="0"/>
              <a:t> kaynaklandığı lenf </a:t>
            </a:r>
            <a:r>
              <a:rPr lang="tr-TR" dirty="0" err="1" smtClean="0"/>
              <a:t>nodları</a:t>
            </a:r>
            <a:r>
              <a:rPr lang="tr-TR" dirty="0" smtClean="0"/>
              <a:t> sırasıyla CTVlevel1 %28 , CTVlevel2 %16 , CTVlevel4 % 15 , </a:t>
            </a:r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mammaryan</a:t>
            </a:r>
            <a:r>
              <a:rPr lang="tr-TR" dirty="0" smtClean="0"/>
              <a:t> %15 ve </a:t>
            </a:r>
            <a:r>
              <a:rPr lang="tr-TR" dirty="0" err="1" smtClean="0"/>
              <a:t>posterior</a:t>
            </a:r>
            <a:r>
              <a:rPr lang="tr-TR" dirty="0" smtClean="0"/>
              <a:t> boyun %9 olarak tespit edildi.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292" y="2162455"/>
            <a:ext cx="6666345" cy="414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RİSK ALTINDAKİ ORGANLARIN </a:t>
            </a:r>
            <a:r>
              <a:rPr lang="tr-TR" dirty="0" err="1" smtClean="0">
                <a:solidFill>
                  <a:srgbClr val="FF0000"/>
                </a:solidFill>
              </a:rPr>
              <a:t>delineasyonu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9" y="2286000"/>
            <a:ext cx="6752890" cy="39577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OAR </a:t>
            </a:r>
            <a:r>
              <a:rPr lang="tr-TR" dirty="0" err="1" smtClean="0"/>
              <a:t>ların</a:t>
            </a:r>
            <a:r>
              <a:rPr lang="tr-TR" dirty="0" smtClean="0"/>
              <a:t> doğru tanımlanması tedavi sonucunu iyileştirmek ve </a:t>
            </a:r>
            <a:r>
              <a:rPr lang="tr-TR" dirty="0" err="1" smtClean="0"/>
              <a:t>toksisiteyi</a:t>
            </a:r>
            <a:r>
              <a:rPr lang="tr-TR" dirty="0" smtClean="0"/>
              <a:t> azaltmak için kritik önem taşır.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Son zamanlarda Radyoterapi Kalite Güvence Küresel Uyum Grubu (RQAGHG)AAPM TG263 ve ASTRO </a:t>
            </a:r>
            <a:r>
              <a:rPr lang="tr-TR" dirty="0" err="1" smtClean="0"/>
              <a:t>nun</a:t>
            </a:r>
            <a:r>
              <a:rPr lang="tr-TR" dirty="0" smtClean="0"/>
              <a:t> klinik çalışmalarını baz alarak OAR tanımlanması için bir fikir birliği kılavuzu yayımladı.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Planlama </a:t>
            </a:r>
            <a:r>
              <a:rPr lang="tr-TR" dirty="0" err="1" smtClean="0"/>
              <a:t>CT’sinde</a:t>
            </a:r>
            <a:r>
              <a:rPr lang="tr-TR" dirty="0" smtClean="0"/>
              <a:t> görselleştirme ve OAR </a:t>
            </a:r>
            <a:r>
              <a:rPr lang="tr-TR" dirty="0" err="1" smtClean="0"/>
              <a:t>delineasyonu</a:t>
            </a:r>
            <a:r>
              <a:rPr lang="tr-TR" dirty="0" smtClean="0"/>
              <a:t> için yumuşak dokunun daha iyi görüldüğü pencere genişliği ve seviyesi </a:t>
            </a:r>
            <a:r>
              <a:rPr lang="tr-TR" dirty="0" err="1" smtClean="0"/>
              <a:t>kulanılmalıdır</a:t>
            </a:r>
            <a:r>
              <a:rPr lang="tr-TR" dirty="0" smtClean="0"/>
              <a:t>.(</a:t>
            </a:r>
            <a:r>
              <a:rPr lang="tr-TR" dirty="0" err="1" smtClean="0"/>
              <a:t>lung</a:t>
            </a:r>
            <a:r>
              <a:rPr lang="tr-TR" dirty="0" smtClean="0"/>
              <a:t> veya </a:t>
            </a:r>
            <a:r>
              <a:rPr lang="tr-TR" dirty="0" err="1" smtClean="0"/>
              <a:t>breast</a:t>
            </a:r>
            <a:r>
              <a:rPr lang="tr-TR" dirty="0" smtClean="0"/>
              <a:t> </a:t>
            </a:r>
            <a:r>
              <a:rPr lang="tr-TR" dirty="0" err="1" smtClean="0"/>
              <a:t>window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26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14" y="2286000"/>
            <a:ext cx="2158171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RİSK ALTINDAKİ ORGANLARIN </a:t>
            </a:r>
            <a:r>
              <a:rPr lang="tr-TR" dirty="0" err="1">
                <a:solidFill>
                  <a:srgbClr val="FF0000"/>
                </a:solidFill>
              </a:rPr>
              <a:t>delineasyonu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9" y="2286000"/>
            <a:ext cx="7417908" cy="41847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IMRT ya da VMAT ile planlanmış planlardaki OAR doz birikimi ile FİF(</a:t>
            </a:r>
            <a:r>
              <a:rPr lang="tr-TR" dirty="0" err="1" smtClean="0"/>
              <a:t>field</a:t>
            </a:r>
            <a:r>
              <a:rPr lang="tr-TR" dirty="0" smtClean="0"/>
              <a:t> in </a:t>
            </a:r>
            <a:r>
              <a:rPr lang="tr-TR" dirty="0" err="1" smtClean="0"/>
              <a:t>field</a:t>
            </a:r>
            <a:r>
              <a:rPr lang="tr-TR" dirty="0" smtClean="0"/>
              <a:t>) ile planlanmış planlardaki doz birikimi anlamlı derecede farklılıklar içerir.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Örneğin </a:t>
            </a:r>
            <a:r>
              <a:rPr lang="tr-TR" dirty="0" err="1" smtClean="0"/>
              <a:t>Kaider-Person</a:t>
            </a:r>
            <a:r>
              <a:rPr lang="tr-TR" dirty="0" smtClean="0"/>
              <a:t> ve ark </a:t>
            </a:r>
            <a:r>
              <a:rPr lang="tr-TR" dirty="0" err="1" smtClean="0"/>
              <a:t>Helical</a:t>
            </a:r>
            <a:r>
              <a:rPr lang="tr-TR" dirty="0" smtClean="0"/>
              <a:t> </a:t>
            </a:r>
            <a:r>
              <a:rPr lang="tr-TR" dirty="0" err="1" smtClean="0"/>
              <a:t>tomoterapi</a:t>
            </a:r>
            <a:r>
              <a:rPr lang="tr-TR" dirty="0" smtClean="0"/>
              <a:t> ile planlanmış bir  </a:t>
            </a:r>
            <a:r>
              <a:rPr lang="tr-TR" dirty="0" err="1" smtClean="0"/>
              <a:t>bilateral</a:t>
            </a:r>
            <a:r>
              <a:rPr lang="tr-TR" dirty="0" smtClean="0"/>
              <a:t> meme ışınlaması ile ilgili yaptığı  çalışmada ciddi karaciğer ve akciğer </a:t>
            </a:r>
            <a:r>
              <a:rPr lang="tr-TR" dirty="0" err="1" smtClean="0"/>
              <a:t>toksisitesi</a:t>
            </a:r>
            <a:r>
              <a:rPr lang="tr-TR" dirty="0" smtClean="0"/>
              <a:t>  gözlemlemiştir.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Bu yüzden radyasyona maruz kalabilecek tüm potansiyel </a:t>
            </a:r>
            <a:r>
              <a:rPr lang="tr-TR" dirty="0" err="1" smtClean="0"/>
              <a:t>OAR’lerin</a:t>
            </a:r>
            <a:r>
              <a:rPr lang="tr-TR" dirty="0" smtClean="0"/>
              <a:t> (</a:t>
            </a:r>
            <a:r>
              <a:rPr lang="tr-TR" dirty="0" err="1" smtClean="0"/>
              <a:t>kontralateral</a:t>
            </a:r>
            <a:r>
              <a:rPr lang="tr-TR" dirty="0" smtClean="0"/>
              <a:t> meme dahil) tanımlanmasına özen gösterilmelidir aksi taktirde tedavi artan ve beklenmedik  organ </a:t>
            </a:r>
            <a:r>
              <a:rPr lang="tr-TR" dirty="0" err="1" smtClean="0"/>
              <a:t>toksisitesi</a:t>
            </a:r>
            <a:r>
              <a:rPr lang="tr-TR" dirty="0" smtClean="0"/>
              <a:t> ile sonuçlanabilir.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27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11" y="2528177"/>
            <a:ext cx="21526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DOZ KAPSAMI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9" y="2286000"/>
            <a:ext cx="6198708" cy="3846945"/>
          </a:xfrm>
        </p:spPr>
        <p:txBody>
          <a:bodyPr/>
          <a:lstStyle/>
          <a:p>
            <a:r>
              <a:rPr lang="tr-TR" dirty="0" smtClean="0"/>
              <a:t>Meme kanserinde hedef hacimlerin </a:t>
            </a:r>
            <a:r>
              <a:rPr lang="tr-TR" dirty="0" err="1" smtClean="0"/>
              <a:t>delineasyonu</a:t>
            </a:r>
            <a:r>
              <a:rPr lang="tr-TR" dirty="0" smtClean="0"/>
              <a:t> ve doz değerlerinin ayarlanması zorlayıcı </a:t>
            </a:r>
            <a:r>
              <a:rPr lang="tr-TR" dirty="0" err="1" smtClean="0"/>
              <a:t>olabilmektedir.Bu</a:t>
            </a:r>
            <a:r>
              <a:rPr lang="tr-TR" dirty="0" smtClean="0"/>
              <a:t> daha çok kişinin vücut özellikleri ile </a:t>
            </a:r>
            <a:r>
              <a:rPr lang="tr-TR" dirty="0" err="1" smtClean="0"/>
              <a:t>alakalıdır.Örneğin</a:t>
            </a:r>
            <a:r>
              <a:rPr lang="tr-TR" dirty="0" smtClean="0"/>
              <a:t> bunun en bilindik sebebi yüksek BMI(body </a:t>
            </a:r>
            <a:r>
              <a:rPr lang="tr-TR" dirty="0" err="1" smtClean="0"/>
              <a:t>mass</a:t>
            </a:r>
            <a:r>
              <a:rPr lang="tr-TR" dirty="0" smtClean="0"/>
              <a:t> </a:t>
            </a:r>
            <a:r>
              <a:rPr lang="tr-TR" dirty="0" err="1" smtClean="0"/>
              <a:t>index</a:t>
            </a:r>
            <a:r>
              <a:rPr lang="tr-TR" dirty="0" smtClean="0"/>
              <a:t>)</a:t>
            </a:r>
            <a:r>
              <a:rPr lang="tr-TR" dirty="0" err="1" smtClean="0"/>
              <a:t>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Muhtemelen bu , hastalarda daha yüksek </a:t>
            </a:r>
            <a:r>
              <a:rPr lang="tr-TR" dirty="0" err="1" smtClean="0"/>
              <a:t>lokorejyonel</a:t>
            </a:r>
            <a:r>
              <a:rPr lang="tr-TR" dirty="0" smtClean="0"/>
              <a:t> başarısızlık oranlarının ve daha kötü RFI(</a:t>
            </a:r>
            <a:r>
              <a:rPr lang="tr-TR" dirty="0" err="1" smtClean="0"/>
              <a:t>recurrence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err="1" smtClean="0"/>
              <a:t>interval</a:t>
            </a:r>
            <a:r>
              <a:rPr lang="tr-TR" dirty="0" smtClean="0"/>
              <a:t>) ve OS(</a:t>
            </a:r>
            <a:r>
              <a:rPr lang="tr-TR" dirty="0" err="1" smtClean="0"/>
              <a:t>overall</a:t>
            </a:r>
            <a:r>
              <a:rPr lang="tr-TR" dirty="0" smtClean="0"/>
              <a:t> </a:t>
            </a:r>
            <a:r>
              <a:rPr lang="tr-TR" dirty="0" err="1" smtClean="0"/>
              <a:t>survival</a:t>
            </a:r>
            <a:r>
              <a:rPr lang="tr-TR" dirty="0" smtClean="0"/>
              <a:t>) oranlarının varlığının ana nedenlerinden biridir.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28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09" y="2286000"/>
            <a:ext cx="3149600" cy="28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DOZ KAPSAMI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 smtClean="0"/>
              <a:t>CTVp</a:t>
            </a:r>
            <a:r>
              <a:rPr lang="tr-TR" dirty="0" smtClean="0"/>
              <a:t>(</a:t>
            </a:r>
            <a:r>
              <a:rPr lang="tr-TR" dirty="0" err="1" smtClean="0"/>
              <a:t>breast</a:t>
            </a:r>
            <a:r>
              <a:rPr lang="tr-TR" dirty="0" smtClean="0"/>
              <a:t> veya </a:t>
            </a:r>
            <a:r>
              <a:rPr lang="tr-TR" dirty="0" err="1" smtClean="0"/>
              <a:t>chestwall</a:t>
            </a:r>
            <a:r>
              <a:rPr lang="tr-TR" dirty="0" smtClean="0"/>
              <a:t>) için hedeflenen dozun %95 ile %105 i arasında </a:t>
            </a:r>
            <a:r>
              <a:rPr lang="tr-TR" dirty="0" err="1" smtClean="0"/>
              <a:t>tutulmaldır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Dmax</a:t>
            </a:r>
            <a:r>
              <a:rPr lang="tr-TR" dirty="0" smtClean="0"/>
              <a:t>&lt;%110 olmalıdır.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 smtClean="0"/>
              <a:t>Prescripted</a:t>
            </a:r>
            <a:r>
              <a:rPr lang="tr-TR" dirty="0" smtClean="0"/>
              <a:t> dozun %105 ila %107 si </a:t>
            </a:r>
            <a:r>
              <a:rPr lang="tr-TR" dirty="0" err="1" smtClean="0"/>
              <a:t>CTVp’nin</a:t>
            </a:r>
            <a:r>
              <a:rPr lang="tr-TR" dirty="0" smtClean="0"/>
              <a:t> %2 si ile sınırlandırılmalıdır.</a:t>
            </a:r>
          </a:p>
          <a:p>
            <a:r>
              <a:rPr lang="tr-TR" dirty="0" smtClean="0"/>
              <a:t>(V105-v107&lt;%2)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Doz </a:t>
            </a:r>
            <a:r>
              <a:rPr lang="tr-TR" dirty="0" err="1" smtClean="0"/>
              <a:t>homojensizliği</a:t>
            </a:r>
            <a:r>
              <a:rPr lang="tr-TR" dirty="0" smtClean="0"/>
              <a:t> akut komplikasyonlar ve kötü estetik sonuçlarla ilişkili bulunmuş olup </a:t>
            </a:r>
            <a:r>
              <a:rPr lang="tr-TR" dirty="0" err="1" smtClean="0"/>
              <a:t>toksisite</a:t>
            </a:r>
            <a:r>
              <a:rPr lang="tr-TR" dirty="0" smtClean="0"/>
              <a:t> riskini azaltmak için bu önlemler önemlidir.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3D tabanlı planlama ve doz hacim </a:t>
            </a:r>
            <a:r>
              <a:rPr lang="tr-TR" dirty="0" err="1" smtClean="0"/>
              <a:t>histogramlarıyla</a:t>
            </a:r>
            <a:r>
              <a:rPr lang="tr-TR" dirty="0"/>
              <a:t> </a:t>
            </a:r>
            <a:r>
              <a:rPr lang="tr-TR" dirty="0" smtClean="0"/>
              <a:t>, planlamadan önce tüm </a:t>
            </a:r>
            <a:r>
              <a:rPr lang="tr-TR" dirty="0" err="1" smtClean="0"/>
              <a:t>target</a:t>
            </a:r>
            <a:r>
              <a:rPr lang="tr-TR" dirty="0" smtClean="0"/>
              <a:t> volümler ve risk altındaki organlar için doz hedefleri </a:t>
            </a:r>
            <a:r>
              <a:rPr lang="tr-TR" dirty="0" err="1" smtClean="0"/>
              <a:t>tanımlanmaldır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2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4455" y="0"/>
            <a:ext cx="9720072" cy="1499616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AMAÇ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3040" y="1432560"/>
            <a:ext cx="6045200" cy="51003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Hedef ve 'risk altındaki organ' hacimlerinin tanımlanması, modern radyasyon tedavisi planlamasının kritik bir parçasıdır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Metastatik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olmayan meme kanseri için hacim bazlı tedavi planlamasının benimsenmesi, modern tedavi için gerekli olan gelişmiş planlama tekniklerinin kullanımıyla birlikte büyük ölçüde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artmıştır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Ancak bu planlamalar belirli bir standardizasyon içinde yapılmalıdır.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Mevcut bu makale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postop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 kanseri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ışınlamasında hedef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hacim tanımı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püf noktaları ve ipuçları sağlayan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ESTRO'nun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 kanseri dersleri baz alınarak hazırlanmıştır.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656590"/>
            <a:ext cx="4606924" cy="5541009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5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DOZ KAPSAMI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9" y="2286000"/>
            <a:ext cx="6281836" cy="3810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Extensive</a:t>
            </a:r>
            <a:r>
              <a:rPr lang="tr-TR" dirty="0" smtClean="0"/>
              <a:t> </a:t>
            </a:r>
            <a:r>
              <a:rPr lang="tr-TR" dirty="0" err="1" smtClean="0"/>
              <a:t>nodal</a:t>
            </a:r>
            <a:r>
              <a:rPr lang="tr-TR" dirty="0" smtClean="0"/>
              <a:t> ışınlama bazı organlar üzerinde artmış doz yüküne neden </a:t>
            </a:r>
            <a:r>
              <a:rPr lang="tr-TR" dirty="0" err="1" smtClean="0"/>
              <a:t>olabilir.Bu</a:t>
            </a:r>
            <a:r>
              <a:rPr lang="tr-TR" dirty="0" smtClean="0"/>
              <a:t> organlar çoğunlukla kalp ve akciğerler olsa da </a:t>
            </a:r>
            <a:r>
              <a:rPr lang="tr-TR" dirty="0" err="1" smtClean="0"/>
              <a:t>tiroid</a:t>
            </a:r>
            <a:r>
              <a:rPr lang="tr-TR" dirty="0" smtClean="0"/>
              <a:t> </a:t>
            </a:r>
            <a:r>
              <a:rPr lang="tr-TR" dirty="0" err="1" smtClean="0"/>
              <a:t>gland</a:t>
            </a:r>
            <a:r>
              <a:rPr lang="tr-TR" dirty="0" smtClean="0"/>
              <a:t> ve omuz eklemi de yüksek dozlar alabilmektedir.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AMAROS un yaptığı bir çalışmada </a:t>
            </a:r>
            <a:r>
              <a:rPr lang="tr-TR" dirty="0" err="1" smtClean="0"/>
              <a:t>humerus</a:t>
            </a:r>
            <a:r>
              <a:rPr lang="tr-TR" dirty="0" smtClean="0"/>
              <a:t> başının radyasyon alanına dahil edilmesinin daha erken omuz hareket bozukluğuna yol açtığını göstermiştir.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ESTRO kılavuzları , </a:t>
            </a:r>
            <a:r>
              <a:rPr lang="tr-TR" dirty="0" err="1" smtClean="0"/>
              <a:t>humerus</a:t>
            </a:r>
            <a:r>
              <a:rPr lang="tr-TR" dirty="0" smtClean="0"/>
              <a:t> başı çevresinde 1 </a:t>
            </a:r>
            <a:r>
              <a:rPr lang="tr-TR" dirty="0" err="1" smtClean="0"/>
              <a:t>cmlik</a:t>
            </a:r>
            <a:r>
              <a:rPr lang="tr-TR" dirty="0" smtClean="0"/>
              <a:t> bir OAR alanı tanımlayarak planlamanın yapılmasının erken evre meme kanseri hastalarında oluşması muhtemel bir kol/omuz </a:t>
            </a:r>
            <a:r>
              <a:rPr lang="tr-TR" dirty="0" err="1" smtClean="0"/>
              <a:t>morbiditesinin</a:t>
            </a:r>
            <a:r>
              <a:rPr lang="tr-TR" dirty="0" smtClean="0"/>
              <a:t> azalmasına yol açacaktır.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30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073" y="2191327"/>
            <a:ext cx="3212522" cy="26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SON NOTLAR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0238" y="1999673"/>
            <a:ext cx="6900672" cy="4124036"/>
          </a:xfrm>
        </p:spPr>
        <p:txBody>
          <a:bodyPr/>
          <a:lstStyle/>
          <a:p>
            <a:r>
              <a:rPr lang="tr-TR" dirty="0" smtClean="0"/>
              <a:t>Cerrahi sırasında dokunulmayan lenf </a:t>
            </a:r>
            <a:r>
              <a:rPr lang="tr-TR" dirty="0" err="1" smtClean="0"/>
              <a:t>nodları</a:t>
            </a:r>
            <a:r>
              <a:rPr lang="tr-TR" dirty="0" smtClean="0"/>
              <a:t> </a:t>
            </a:r>
            <a:r>
              <a:rPr lang="tr-TR" dirty="0" err="1" smtClean="0"/>
              <a:t>nüksün</a:t>
            </a:r>
            <a:r>
              <a:rPr lang="tr-TR" dirty="0" smtClean="0"/>
              <a:t> en çok geliştiği lenf </a:t>
            </a:r>
            <a:r>
              <a:rPr lang="tr-TR" dirty="0" err="1" smtClean="0"/>
              <a:t>nodlarıdır.Level</a:t>
            </a:r>
            <a:r>
              <a:rPr lang="tr-TR" dirty="0" smtClean="0"/>
              <a:t> 4 lenf </a:t>
            </a:r>
            <a:r>
              <a:rPr lang="tr-TR" dirty="0" err="1" smtClean="0"/>
              <a:t>nodları</a:t>
            </a:r>
            <a:r>
              <a:rPr lang="tr-TR" dirty="0" smtClean="0"/>
              <a:t> %33.8ile  lokal </a:t>
            </a:r>
            <a:r>
              <a:rPr lang="tr-TR" dirty="0" err="1" smtClean="0"/>
              <a:t>rekürrenslerin</a:t>
            </a:r>
            <a:r>
              <a:rPr lang="tr-TR" dirty="0" smtClean="0"/>
              <a:t> en çok gözüktüğü lenf </a:t>
            </a:r>
            <a:r>
              <a:rPr lang="tr-TR" dirty="0" err="1" smtClean="0"/>
              <a:t>nodu</a:t>
            </a:r>
            <a:r>
              <a:rPr lang="tr-TR" dirty="0" smtClean="0"/>
              <a:t> seviyesi iken onu %28.3 ile Level 1 lenf </a:t>
            </a:r>
            <a:r>
              <a:rPr lang="tr-TR" dirty="0" err="1" smtClean="0"/>
              <a:t>nodları</a:t>
            </a:r>
            <a:r>
              <a:rPr lang="tr-TR" dirty="0" smtClean="0"/>
              <a:t> izlemektedir.</a:t>
            </a:r>
          </a:p>
          <a:p>
            <a:r>
              <a:rPr lang="tr-TR" dirty="0" smtClean="0"/>
              <a:t>EORTC 22922-10925’de lenf </a:t>
            </a:r>
            <a:r>
              <a:rPr lang="tr-TR" dirty="0" err="1" smtClean="0"/>
              <a:t>nodu</a:t>
            </a:r>
            <a:r>
              <a:rPr lang="tr-TR" dirty="0" smtClean="0"/>
              <a:t> </a:t>
            </a:r>
            <a:r>
              <a:rPr lang="tr-TR" dirty="0" err="1" smtClean="0"/>
              <a:t>diseksiyonu</a:t>
            </a:r>
            <a:r>
              <a:rPr lang="tr-TR" dirty="0" smtClean="0"/>
              <a:t> uygulanmış ve </a:t>
            </a:r>
            <a:r>
              <a:rPr lang="tr-TR" dirty="0" err="1" smtClean="0"/>
              <a:t>nodal</a:t>
            </a:r>
            <a:r>
              <a:rPr lang="tr-TR" dirty="0" smtClean="0"/>
              <a:t> ışınlama planlanan hastalarda </a:t>
            </a:r>
            <a:r>
              <a:rPr lang="tr-TR" dirty="0" err="1" smtClean="0"/>
              <a:t>toksisiteyi</a:t>
            </a:r>
            <a:r>
              <a:rPr lang="tr-TR" dirty="0" smtClean="0"/>
              <a:t> azaltırken tedavi etkinliğini arttırma stratejisinde ana neden bu </a:t>
            </a:r>
            <a:r>
              <a:rPr lang="tr-TR" dirty="0" err="1" smtClean="0"/>
              <a:t>nüks</a:t>
            </a:r>
            <a:r>
              <a:rPr lang="tr-TR" dirty="0" smtClean="0"/>
              <a:t> oranlarıdır.</a:t>
            </a:r>
          </a:p>
          <a:p>
            <a:r>
              <a:rPr lang="tr-TR" dirty="0" smtClean="0"/>
              <a:t>Bu çalışmada uygun </a:t>
            </a:r>
            <a:r>
              <a:rPr lang="tr-TR" dirty="0" err="1" smtClean="0"/>
              <a:t>aksiller</a:t>
            </a:r>
            <a:r>
              <a:rPr lang="tr-TR" dirty="0" smtClean="0"/>
              <a:t> cerrahi yapılmışsa </a:t>
            </a:r>
            <a:r>
              <a:rPr lang="tr-TR" dirty="0" err="1" smtClean="0"/>
              <a:t>nodal</a:t>
            </a:r>
            <a:r>
              <a:rPr lang="tr-TR" dirty="0" smtClean="0"/>
              <a:t> hacimler </a:t>
            </a:r>
            <a:r>
              <a:rPr lang="tr-TR" dirty="0" err="1" smtClean="0"/>
              <a:t>aksillanın</a:t>
            </a:r>
            <a:r>
              <a:rPr lang="tr-TR" dirty="0" smtClean="0"/>
              <a:t> </a:t>
            </a:r>
            <a:r>
              <a:rPr lang="tr-TR" dirty="0" err="1" smtClean="0"/>
              <a:t>disseke</a:t>
            </a:r>
            <a:r>
              <a:rPr lang="tr-TR" dirty="0" smtClean="0"/>
              <a:t> edilmemiş kısımlarıyla </a:t>
            </a:r>
            <a:r>
              <a:rPr lang="tr-TR" dirty="0" err="1" smtClean="0"/>
              <a:t>sınırlıydı.Disseke</a:t>
            </a:r>
            <a:r>
              <a:rPr lang="tr-TR" dirty="0" smtClean="0"/>
              <a:t> edilmiş bölgeler radyasyon alanına sadece yüksek riskli sınırlarda dahil edildi.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31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85254"/>
              </p:ext>
            </p:extLst>
          </p:nvPr>
        </p:nvGraphicFramePr>
        <p:xfrm>
          <a:off x="8330091" y="2084832"/>
          <a:ext cx="368531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655">
                  <a:extLst>
                    <a:ext uri="{9D8B030D-6E8A-4147-A177-3AD203B41FA5}">
                      <a16:colId xmlns:a16="http://schemas.microsoft.com/office/drawing/2014/main" val="1728483559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913818277"/>
                    </a:ext>
                  </a:extLst>
                </a:gridCol>
              </a:tblGrid>
              <a:tr h="343747">
                <a:tc>
                  <a:txBody>
                    <a:bodyPr/>
                    <a:lstStyle/>
                    <a:p>
                      <a:r>
                        <a:rPr lang="tr-TR" dirty="0" smtClean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856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tr-TR" dirty="0" smtClean="0"/>
                        <a:t>LEVEL 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%28.3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75750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tr-TR" dirty="0" smtClean="0"/>
                        <a:t>LEVEL 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%14.3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967939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tr-TR" dirty="0" smtClean="0"/>
                        <a:t>LEVEL 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%8.9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302886"/>
                  </a:ext>
                </a:extLst>
              </a:tr>
              <a:tr h="343747">
                <a:tc>
                  <a:txBody>
                    <a:bodyPr/>
                    <a:lstStyle/>
                    <a:p>
                      <a:r>
                        <a:rPr lang="tr-TR" dirty="0" smtClean="0"/>
                        <a:t>LEVEL 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%33.8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79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3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SON NOTLAR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MA.20 çalışmasında cerrahiyi radyoterapi ile </a:t>
            </a:r>
            <a:r>
              <a:rPr lang="tr-TR" dirty="0" err="1" smtClean="0"/>
              <a:t>kombinlemenin</a:t>
            </a:r>
            <a:r>
              <a:rPr lang="tr-TR" dirty="0" smtClean="0"/>
              <a:t> , sadece RT koluna göre </a:t>
            </a:r>
            <a:r>
              <a:rPr lang="tr-TR" dirty="0" err="1" smtClean="0"/>
              <a:t>lenfödem</a:t>
            </a:r>
            <a:r>
              <a:rPr lang="tr-TR" dirty="0" smtClean="0"/>
              <a:t> oranlarını neredeyse 2 kat arttırdığı belirtilmektedir.</a:t>
            </a:r>
          </a:p>
          <a:p>
            <a:r>
              <a:rPr lang="tr-TR" dirty="0" smtClean="0"/>
              <a:t>Aynı çalışmada </a:t>
            </a:r>
            <a:r>
              <a:rPr lang="tr-TR" dirty="0" err="1" smtClean="0"/>
              <a:t>axillada</a:t>
            </a:r>
            <a:r>
              <a:rPr lang="tr-TR" dirty="0" smtClean="0"/>
              <a:t> 10’dan az lenf </a:t>
            </a:r>
            <a:r>
              <a:rPr lang="tr-TR" dirty="0" err="1" smtClean="0"/>
              <a:t>nodu</a:t>
            </a:r>
            <a:r>
              <a:rPr lang="tr-TR" dirty="0" smtClean="0"/>
              <a:t> </a:t>
            </a:r>
            <a:r>
              <a:rPr lang="tr-TR" dirty="0" err="1" smtClean="0"/>
              <a:t>çıkarılabilmişsse</a:t>
            </a:r>
            <a:r>
              <a:rPr lang="tr-TR" dirty="0" smtClean="0"/>
              <a:t> ya da &gt;3 tane pozitif lenf </a:t>
            </a:r>
            <a:r>
              <a:rPr lang="tr-TR" dirty="0" err="1" smtClean="0"/>
              <a:t>nodu</a:t>
            </a:r>
            <a:r>
              <a:rPr lang="tr-TR" dirty="0" smtClean="0"/>
              <a:t> varsa cerrahi yapılan alana RT önerilmektedir.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32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87498"/>
            <a:ext cx="9448800" cy="2352675"/>
          </a:xfrm>
          <a:prstGeom prst="rect">
            <a:avLst/>
          </a:prstGeom>
        </p:spPr>
      </p:pic>
      <p:sp>
        <p:nvSpPr>
          <p:cNvPr id="8" name="5-Nokta Yıldız 7"/>
          <p:cNvSpPr/>
          <p:nvPr/>
        </p:nvSpPr>
        <p:spPr>
          <a:xfrm>
            <a:off x="3416346" y="5312522"/>
            <a:ext cx="444455" cy="42487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5-Nokta Yıldız 8"/>
          <p:cNvSpPr/>
          <p:nvPr/>
        </p:nvSpPr>
        <p:spPr>
          <a:xfrm>
            <a:off x="4716318" y="5433402"/>
            <a:ext cx="387927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4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SON NOTLAR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4128" y="2286000"/>
            <a:ext cx="4018927" cy="373610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EORTC 22922-10925 çalışması ,tümör </a:t>
            </a:r>
            <a:r>
              <a:rPr lang="tr-TR" dirty="0" err="1" smtClean="0"/>
              <a:t>nodal</a:t>
            </a:r>
            <a:r>
              <a:rPr lang="tr-TR" dirty="0" smtClean="0"/>
              <a:t> yükü veya </a:t>
            </a:r>
            <a:r>
              <a:rPr lang="tr-TR" dirty="0" err="1" smtClean="0"/>
              <a:t>ekstrakapsüler</a:t>
            </a:r>
            <a:r>
              <a:rPr lang="tr-TR" dirty="0" smtClean="0"/>
              <a:t> </a:t>
            </a:r>
            <a:r>
              <a:rPr lang="tr-TR" dirty="0" err="1" smtClean="0"/>
              <a:t>invazyon</a:t>
            </a:r>
            <a:r>
              <a:rPr lang="tr-TR" dirty="0" smtClean="0"/>
              <a:t> gibi özelliklerden bağımsız olarak </a:t>
            </a:r>
            <a:r>
              <a:rPr lang="tr-TR" dirty="0" err="1" smtClean="0"/>
              <a:t>elektif</a:t>
            </a:r>
            <a:r>
              <a:rPr lang="tr-TR" dirty="0" smtClean="0"/>
              <a:t> </a:t>
            </a:r>
            <a:r>
              <a:rPr lang="tr-TR" dirty="0" err="1" smtClean="0"/>
              <a:t>nodal</a:t>
            </a:r>
            <a:r>
              <a:rPr lang="tr-TR" dirty="0" smtClean="0"/>
              <a:t> </a:t>
            </a:r>
            <a:r>
              <a:rPr lang="tr-TR" dirty="0" err="1" smtClean="0"/>
              <a:t>hacimleri,aksillanın</a:t>
            </a:r>
            <a:r>
              <a:rPr lang="tr-TR" dirty="0" smtClean="0"/>
              <a:t> </a:t>
            </a:r>
            <a:r>
              <a:rPr lang="tr-TR" dirty="0" err="1" smtClean="0"/>
              <a:t>disseke</a:t>
            </a:r>
            <a:r>
              <a:rPr lang="tr-TR" dirty="0" smtClean="0"/>
              <a:t> edilmemiş kısımlarıyla sınırlasa </a:t>
            </a:r>
            <a:r>
              <a:rPr lang="tr-TR" dirty="0" err="1" smtClean="0"/>
              <a:t>da,bölgesel</a:t>
            </a:r>
            <a:r>
              <a:rPr lang="tr-TR" dirty="0" smtClean="0"/>
              <a:t> </a:t>
            </a:r>
            <a:r>
              <a:rPr lang="tr-TR" dirty="0" err="1" smtClean="0"/>
              <a:t>nüks</a:t>
            </a:r>
            <a:r>
              <a:rPr lang="tr-TR" dirty="0" smtClean="0"/>
              <a:t> oranları 15 yıllık takipte %3.2 idi ve </a:t>
            </a:r>
            <a:r>
              <a:rPr lang="tr-TR" dirty="0" err="1" smtClean="0"/>
              <a:t>lenfödem</a:t>
            </a:r>
            <a:r>
              <a:rPr lang="tr-TR" dirty="0" smtClean="0"/>
              <a:t> oranları benzerdi.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33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18" y="2454286"/>
            <a:ext cx="3608532" cy="26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DİNLEDİĞİNİZ İÇİN TEŞEKKÜR EDERİM.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34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18" y="3088409"/>
            <a:ext cx="457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2 boyutlu (2D) çağda, tedavi alanlarının boyutu ve şekli </a:t>
            </a:r>
            <a:r>
              <a:rPr lang="tr-TR" dirty="0" smtClean="0"/>
              <a:t>kemik yüzey işaretleri </a:t>
            </a:r>
            <a:r>
              <a:rPr lang="tr-TR" dirty="0"/>
              <a:t>kullanılarak belirlendi ve 'risk altındaki organ' (OAR) koruması çoğunlukla fiziksel koruma veya </a:t>
            </a:r>
            <a:r>
              <a:rPr lang="tr-TR" dirty="0" smtClean="0"/>
              <a:t>alanların </a:t>
            </a:r>
            <a:r>
              <a:rPr lang="tr-TR" dirty="0"/>
              <a:t>bir süre sonra küçültülmesiyle radyasyon iletimi için sınırlı yumuşak doku görünürlüğü ile yalnızca film veya portal görüntüleri tarafından yönlendirilerek sağlandı. </a:t>
            </a:r>
            <a:endParaRPr lang="tr-TR" dirty="0" smtClean="0"/>
          </a:p>
          <a:p>
            <a:r>
              <a:rPr lang="tr-TR" dirty="0" smtClean="0"/>
              <a:t>Bunun </a:t>
            </a:r>
            <a:r>
              <a:rPr lang="tr-TR" dirty="0"/>
              <a:t>tam tersine, üç boyutlu </a:t>
            </a:r>
            <a:r>
              <a:rPr lang="tr-TR" dirty="0" err="1"/>
              <a:t>konformal</a:t>
            </a:r>
            <a:r>
              <a:rPr lang="tr-TR" dirty="0"/>
              <a:t> </a:t>
            </a:r>
            <a:r>
              <a:rPr lang="tr-TR" dirty="0" err="1" smtClean="0"/>
              <a:t>radyaterapi</a:t>
            </a:r>
            <a:r>
              <a:rPr lang="tr-TR" dirty="0" smtClean="0"/>
              <a:t> </a:t>
            </a:r>
            <a:r>
              <a:rPr lang="tr-TR" dirty="0"/>
              <a:t>(3DCRT), görüntü </a:t>
            </a:r>
            <a:r>
              <a:rPr lang="tr-TR" dirty="0" err="1"/>
              <a:t>kılavuzlu</a:t>
            </a:r>
            <a:r>
              <a:rPr lang="tr-TR" dirty="0"/>
              <a:t> radyasyon (IGRT) gibi </a:t>
            </a:r>
            <a:r>
              <a:rPr lang="tr-TR" dirty="0" smtClean="0"/>
              <a:t>hatasız </a:t>
            </a:r>
            <a:r>
              <a:rPr lang="tr-TR" dirty="0"/>
              <a:t>planlama ve tedavi uygulamasına izin </a:t>
            </a:r>
            <a:r>
              <a:rPr lang="tr-TR"/>
              <a:t>vermek </a:t>
            </a:r>
            <a:r>
              <a:rPr lang="tr-TR" smtClean="0"/>
              <a:t>ve 3D </a:t>
            </a:r>
            <a:r>
              <a:rPr lang="tr-TR" dirty="0"/>
              <a:t>görüntüler oluşturmak için teknolojilerin kullanımını kapsar</a:t>
            </a:r>
            <a:r>
              <a:rPr lang="tr-TR" dirty="0" smtClean="0"/>
              <a:t>.</a:t>
            </a:r>
          </a:p>
          <a:p>
            <a:r>
              <a:rPr lang="tr-TR" dirty="0" smtClean="0"/>
              <a:t>3DCRT</a:t>
            </a:r>
            <a:r>
              <a:rPr lang="tr-TR" dirty="0"/>
              <a:t>, hasta anatomisinin, tümör yayılma yollarının ve hedef hacim/hacimlerin diğer organ ve dokulara yakınlığının çok daha iyi bir şekilde anlaşılmasını sağlar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8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Tarihsel olarak kemik yüzey işaretlerinin , meme ışınlamasında anatomik sınırların belirlenmesinde makul noktalar olduğu görüşü vardır.</a:t>
            </a:r>
          </a:p>
          <a:p>
            <a:r>
              <a:rPr lang="tr-TR" dirty="0" smtClean="0"/>
              <a:t>Bu görüş doğrultusunda damarların ve lenfatik sistemin bu sınırlar içinde kalacağı varsayılarak bu bölgesel alanları kapsayan 2D görüntüler çok uzun yıllar kullanılmıştır.</a:t>
            </a:r>
          </a:p>
          <a:p>
            <a:r>
              <a:rPr lang="tr-TR" dirty="0" smtClean="0"/>
              <a:t>2015 ve 2016 yıllarında ESTRO planlama </a:t>
            </a:r>
            <a:r>
              <a:rPr lang="tr-TR" dirty="0" err="1" smtClean="0"/>
              <a:t>CT’sinde</a:t>
            </a:r>
            <a:r>
              <a:rPr lang="tr-TR" dirty="0" smtClean="0"/>
              <a:t> tanımlandığı gibi memenin </a:t>
            </a:r>
            <a:r>
              <a:rPr lang="tr-TR" dirty="0" err="1" smtClean="0"/>
              <a:t>vasküler</a:t>
            </a:r>
            <a:r>
              <a:rPr lang="tr-TR" dirty="0" smtClean="0"/>
              <a:t> ve lenfatik drenajına dayalı olarak erken evre meme kanserinde hedef hacimlerin tanımlanması için fikir birliği kılavuzları yayınladı.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4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FALCON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1474" y="1636684"/>
            <a:ext cx="8720235" cy="4023360"/>
          </a:xfrm>
        </p:spPr>
        <p:txBody>
          <a:bodyPr/>
          <a:lstStyle/>
          <a:p>
            <a:r>
              <a:rPr lang="tr-TR" dirty="0" smtClean="0"/>
              <a:t>Bu kılavuzlar </a:t>
            </a:r>
            <a:r>
              <a:rPr lang="tr-TR" dirty="0" err="1" smtClean="0"/>
              <a:t>ESTRO’nun</a:t>
            </a:r>
            <a:r>
              <a:rPr lang="tr-TR" dirty="0" smtClean="0"/>
              <a:t> meme kanseri eğitmenleri tarafından gerçekleştirilen çalışmaya dayanıyordu ve uluslararası bir konsensüs haline getirildi.</a:t>
            </a:r>
          </a:p>
          <a:p>
            <a:r>
              <a:rPr lang="tr-TR" dirty="0" smtClean="0"/>
              <a:t>Ancak planlama </a:t>
            </a:r>
            <a:r>
              <a:rPr lang="tr-TR" dirty="0" err="1" smtClean="0"/>
              <a:t>CT’sinde</a:t>
            </a:r>
            <a:r>
              <a:rPr lang="tr-TR" dirty="0" smtClean="0"/>
              <a:t> hedef hacmi ve </a:t>
            </a:r>
            <a:r>
              <a:rPr lang="tr-TR" dirty="0" err="1" smtClean="0"/>
              <a:t>OAR’ı</a:t>
            </a:r>
            <a:r>
              <a:rPr lang="tr-TR" dirty="0" smtClean="0"/>
              <a:t> belirlemek kolay değildir ve ESTRO bu konuda FALCON platformunu önermektedir.</a:t>
            </a:r>
          </a:p>
          <a:p>
            <a:r>
              <a:rPr lang="tr-TR" dirty="0" smtClean="0"/>
              <a:t>FALCON( ‘</a:t>
            </a:r>
            <a:r>
              <a:rPr lang="tr-TR" dirty="0" err="1" smtClean="0"/>
              <a:t>F’ellowship</a:t>
            </a:r>
            <a:r>
              <a:rPr lang="tr-TR" dirty="0" smtClean="0"/>
              <a:t> in ‘</a:t>
            </a:r>
            <a:r>
              <a:rPr lang="tr-TR" dirty="0" err="1" smtClean="0"/>
              <a:t>A’natomical</a:t>
            </a:r>
            <a:r>
              <a:rPr lang="tr-TR" dirty="0" smtClean="0"/>
              <a:t> </a:t>
            </a:r>
            <a:r>
              <a:rPr lang="tr-TR" dirty="0" err="1" smtClean="0"/>
              <a:t>de’L’ineation</a:t>
            </a:r>
            <a:r>
              <a:rPr lang="tr-TR" dirty="0" smtClean="0"/>
              <a:t> &amp;’</a:t>
            </a:r>
            <a:r>
              <a:rPr lang="tr-TR" dirty="0" err="1" smtClean="0"/>
              <a:t>CON’turing</a:t>
            </a:r>
            <a:r>
              <a:rPr lang="tr-TR" dirty="0" smtClean="0"/>
              <a:t>)</a:t>
            </a:r>
          </a:p>
          <a:p>
            <a:r>
              <a:rPr lang="tr-TR" dirty="0" smtClean="0"/>
              <a:t>Dersler hasta anatomisinin dikkatli bir şekilde incelenmesini ve doğruluğunu arttırmasını, gözlemciler arası değişkenliği ve tutarsızlığı ortadan kaldırmayı amaçlamaktadır.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45" y="4397593"/>
            <a:ext cx="2613314" cy="2187933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72" y="452582"/>
            <a:ext cx="2629128" cy="30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ESTRO kılavuzlarının yayınlanmasından ve eğitimcilerin derslerinden sonra yapılan </a:t>
            </a:r>
            <a:r>
              <a:rPr lang="tr-TR" dirty="0" err="1" smtClean="0"/>
              <a:t>delineasyonlarda</a:t>
            </a:r>
            <a:r>
              <a:rPr lang="tr-TR" dirty="0" smtClean="0"/>
              <a:t> gelişmeler olduğu gözlemlenmiştir.</a:t>
            </a:r>
          </a:p>
          <a:p>
            <a:r>
              <a:rPr lang="tr-TR" dirty="0" smtClean="0"/>
              <a:t>EUBREAST(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Breast</a:t>
            </a:r>
            <a:r>
              <a:rPr lang="tr-TR" dirty="0" smtClean="0"/>
              <a:t> </a:t>
            </a:r>
            <a:r>
              <a:rPr lang="tr-TR" dirty="0" err="1" smtClean="0"/>
              <a:t>Cancer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 of </a:t>
            </a:r>
            <a:r>
              <a:rPr lang="tr-TR" dirty="0" err="1" smtClean="0"/>
              <a:t>surgical</a:t>
            </a:r>
            <a:r>
              <a:rPr lang="tr-TR" dirty="0" smtClean="0"/>
              <a:t> </a:t>
            </a:r>
            <a:r>
              <a:rPr lang="tr-TR" dirty="0" err="1" smtClean="0"/>
              <a:t>trialists</a:t>
            </a:r>
            <a:r>
              <a:rPr lang="tr-TR" dirty="0" smtClean="0"/>
              <a:t>) tarafından radyasyon </a:t>
            </a:r>
            <a:r>
              <a:rPr lang="tr-TR" dirty="0" err="1" smtClean="0"/>
              <a:t>onkologlarına</a:t>
            </a:r>
            <a:r>
              <a:rPr lang="tr-TR" dirty="0" smtClean="0"/>
              <a:t> dağıtılan bir ankette ,ankete katılan radyasyon </a:t>
            </a:r>
            <a:r>
              <a:rPr lang="tr-TR" dirty="0" err="1" smtClean="0"/>
              <a:t>onkologlarının</a:t>
            </a:r>
            <a:r>
              <a:rPr lang="tr-TR" dirty="0" smtClean="0"/>
              <a:t> %93’ü </a:t>
            </a:r>
            <a:r>
              <a:rPr lang="tr-TR" dirty="0" err="1" smtClean="0"/>
              <a:t>elektif</a:t>
            </a:r>
            <a:r>
              <a:rPr lang="tr-TR" dirty="0" smtClean="0"/>
              <a:t> </a:t>
            </a:r>
            <a:r>
              <a:rPr lang="tr-TR" dirty="0" err="1" smtClean="0"/>
              <a:t>nodal</a:t>
            </a:r>
            <a:r>
              <a:rPr lang="tr-TR" dirty="0" smtClean="0"/>
              <a:t> ışınlama için kılavuz yardımı aldıklarını belirtmiştir. Bu ankete katılanların %60.6 </a:t>
            </a:r>
            <a:r>
              <a:rPr lang="tr-TR" dirty="0" err="1" smtClean="0"/>
              <a:t>sı</a:t>
            </a:r>
            <a:r>
              <a:rPr lang="tr-TR" dirty="0" smtClean="0"/>
              <a:t> ESTRO , % 32. 4 ü RTOG kılavuzlarını baz aldığını belirtmiştir.</a:t>
            </a:r>
          </a:p>
          <a:p>
            <a:endParaRPr lang="tr-TR" dirty="0"/>
          </a:p>
          <a:p>
            <a:r>
              <a:rPr lang="tr-TR" dirty="0" smtClean="0"/>
              <a:t>                                       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      V   VS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19" y="4835380"/>
            <a:ext cx="2676525" cy="11876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15" y="4297680"/>
            <a:ext cx="2243329" cy="2180941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9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2673" y="520561"/>
            <a:ext cx="9720072" cy="1499616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DELİNEASYON ÖNCESİ HEDEF HACİMLERİN TANIMLANMASI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Tedaviye bağlı </a:t>
            </a:r>
            <a:r>
              <a:rPr lang="tr-TR" dirty="0" err="1" smtClean="0"/>
              <a:t>morbidite</a:t>
            </a:r>
            <a:r>
              <a:rPr lang="tr-TR" dirty="0" smtClean="0"/>
              <a:t> riskine karşı </a:t>
            </a:r>
            <a:r>
              <a:rPr lang="tr-TR" dirty="0" err="1" smtClean="0"/>
              <a:t>nüks</a:t>
            </a:r>
            <a:r>
              <a:rPr lang="tr-TR" dirty="0" smtClean="0"/>
              <a:t> riskini en aza indirmek ve dengelemek için anatomiyi ve lenfatik drenaj yollarını , tümörün yayılma şekillerini, ameliyat önces</a:t>
            </a:r>
            <a:r>
              <a:rPr lang="tr-TR" dirty="0"/>
              <a:t>i</a:t>
            </a:r>
            <a:r>
              <a:rPr lang="tr-TR" dirty="0" smtClean="0"/>
              <a:t> görüntülemeleri, ameliyat kapsamını ve potansiyel yarar ve zararları anlamaya ihtiyaç vardır.</a:t>
            </a:r>
          </a:p>
          <a:p>
            <a:r>
              <a:rPr lang="tr-TR" dirty="0" err="1" smtClean="0"/>
              <a:t>Rejyonel</a:t>
            </a:r>
            <a:r>
              <a:rPr lang="tr-TR" dirty="0" smtClean="0"/>
              <a:t> </a:t>
            </a:r>
            <a:r>
              <a:rPr lang="tr-TR" dirty="0" err="1" smtClean="0"/>
              <a:t>nodal</a:t>
            </a:r>
            <a:r>
              <a:rPr lang="tr-TR" dirty="0" smtClean="0"/>
              <a:t> ışınlamada </a:t>
            </a:r>
            <a:r>
              <a:rPr lang="tr-TR" dirty="0" err="1" smtClean="0"/>
              <a:t>target</a:t>
            </a:r>
            <a:r>
              <a:rPr lang="tr-TR" dirty="0" smtClean="0"/>
              <a:t> volüme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EVRE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TM LOKALİZASYONU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TEDAVİ ÖNCESİ GÖRÜNTÜLEME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MOLEKÜLER KARAKTER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KAS İNVAZYONU,CİLT VE TORASİK DUVARA OLAN UZAKLIK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LENFOVASKÜLER İNVAZYON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CERRAHİ SINIR DURUMU VE CERRAHİNİN KAPSAMI </a:t>
            </a:r>
            <a:r>
              <a:rPr lang="tr-TR" dirty="0" err="1" smtClean="0"/>
              <a:t>na</a:t>
            </a:r>
            <a:r>
              <a:rPr lang="tr-TR" dirty="0" smtClean="0"/>
              <a:t> bağlı olarak değişmektedir.</a:t>
            </a: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02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DELİNEASYON ÖNCESİ HEDEF HACİMLERİN TANIMLANMASI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Postop</a:t>
            </a:r>
            <a:r>
              <a:rPr lang="tr-TR" dirty="0" smtClean="0"/>
              <a:t> ışınlamanın planlanmasında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Mevcut tanısal görüntülemeler dikkatli şekilde gözden geçirilmeli(sadece raporlara bağlı kalınmamalı , görüntülerin kendisi ayrıntılı olarak incelenmeli)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Ameliyatın tam kapsamı ve içeriği bilinmeli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Ayrıntılı bir patoloji raporu bilinmelidir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Hastalığın derecesinin ve önceki tedavi yanıtının belirlenmesi için </a:t>
            </a:r>
            <a:r>
              <a:rPr lang="tr-TR" dirty="0" err="1" smtClean="0"/>
              <a:t>multidisipliner</a:t>
            </a:r>
            <a:r>
              <a:rPr lang="tr-TR" dirty="0" smtClean="0"/>
              <a:t> yaklaşım </a:t>
            </a:r>
            <a:r>
              <a:rPr lang="tr-TR" dirty="0" err="1" smtClean="0"/>
              <a:t>önemlidir.Bu</a:t>
            </a:r>
            <a:r>
              <a:rPr lang="tr-TR" dirty="0" smtClean="0"/>
              <a:t> yaklaşım sırasında Radyasyon </a:t>
            </a:r>
            <a:r>
              <a:rPr lang="tr-TR" dirty="0" err="1" smtClean="0"/>
              <a:t>Onkologu</a:t>
            </a:r>
            <a:r>
              <a:rPr lang="tr-TR" dirty="0" smtClean="0"/>
              <a:t> hem tanı hem de tedavi sırasında hem de ameliyat öncesi dönemde sürece dahil edilmelidir.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7176-3BCD-45AB-95DA-C08641E7071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3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2183</TotalTime>
  <Words>2103</Words>
  <Application>Microsoft Office PowerPoint</Application>
  <PresentationFormat>Geniş ekran</PresentationFormat>
  <Paragraphs>188</Paragraphs>
  <Slides>34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3" baseType="lpstr">
      <vt:lpstr>Arial</vt:lpstr>
      <vt:lpstr>Calibri</vt:lpstr>
      <vt:lpstr>Merriweather</vt:lpstr>
      <vt:lpstr>Times New Roman</vt:lpstr>
      <vt:lpstr>Tw Cen MT</vt:lpstr>
      <vt:lpstr>Tw Cen MT Condensed</vt:lpstr>
      <vt:lpstr>Wingdings</vt:lpstr>
      <vt:lpstr>Wingdings 3</vt:lpstr>
      <vt:lpstr>Entegral</vt:lpstr>
      <vt:lpstr>MEME KANSERİNDE HEDEF HACİM TANIMLAMASI VE DELİNEASYONU İÇİN PÜF NOKTALAR VE İPUÇLARI:ESTRO MEME KANSERİ EĞİTİMLERİNDEN ALINAN DERSLER </vt:lpstr>
      <vt:lpstr>PowerPoint Sunusu</vt:lpstr>
      <vt:lpstr>AMAÇ</vt:lpstr>
      <vt:lpstr>PowerPoint Sunusu</vt:lpstr>
      <vt:lpstr>PowerPoint Sunusu</vt:lpstr>
      <vt:lpstr>FALCON</vt:lpstr>
      <vt:lpstr>PowerPoint Sunusu</vt:lpstr>
      <vt:lpstr>DELİNEASYON ÖNCESİ HEDEF HACİMLERİN TANIMLANMASI</vt:lpstr>
      <vt:lpstr>DELİNEASYON ÖNCESİ HEDEF HACİMLERİN TANIMLANMASI</vt:lpstr>
      <vt:lpstr>DELİNEASYON ÖNCESİ HEDEF HACİMLERİN TANIMLANMASI</vt:lpstr>
      <vt:lpstr>PLANLAMA CT’Sİ ÜZERİNDE HACİMLERİN TANIMLANMASI</vt:lpstr>
      <vt:lpstr>PLANLAMA CT’Sİ ÜZERİNDE HACİMLERİN TANIMLANMASI</vt:lpstr>
      <vt:lpstr>PLANLAMA CT’Sİ ÜZERİNDE HACİMLERİN TANIMLANMASI</vt:lpstr>
      <vt:lpstr>CTV(chest Wall) TANIMLANMASI</vt:lpstr>
      <vt:lpstr>PowerPoint Sunusu</vt:lpstr>
      <vt:lpstr>LENF NODLARININ DELİNEASYONU</vt:lpstr>
      <vt:lpstr>LENF NODLARININ DELİNEASYONU</vt:lpstr>
      <vt:lpstr>LENF NODLARININ DELİNEASYONU</vt:lpstr>
      <vt:lpstr>LENF NODLARININ DELİNEASYONU</vt:lpstr>
      <vt:lpstr>PowerPoint Sunusu</vt:lpstr>
      <vt:lpstr>PowerPoint Sunusu</vt:lpstr>
      <vt:lpstr>ESTRO  vs RTOG VS RADCOMP (LOKAREJYONEL İLERİ MEME KANSERLERİNDE DELİNEASYON)</vt:lpstr>
      <vt:lpstr>ESTRO  vs RTOG VS RADCOMP (LOKAREJYONEL İLERİ MEME KANSERLERİNDE DELİNEASYON)</vt:lpstr>
      <vt:lpstr>ESTRO  vs RTOG VS RADCOMP (LOKAREJYONEL İLERİ MEME KANSERLERİNDE DELİNEASYON)</vt:lpstr>
      <vt:lpstr>ESTRO  vs RTOG VS RADCOMP (LOKAREJYONEL İLERİ MEME KANSERLERİNDE DELİNEASYON)</vt:lpstr>
      <vt:lpstr>RİSK ALTINDAKİ ORGANLARIN delineasyonu</vt:lpstr>
      <vt:lpstr>RİSK ALTINDAKİ ORGANLARIN delineasyonu</vt:lpstr>
      <vt:lpstr>DOZ KAPSAMI</vt:lpstr>
      <vt:lpstr>DOZ KAPSAMI</vt:lpstr>
      <vt:lpstr>DOZ KAPSAMI</vt:lpstr>
      <vt:lpstr>SON NOTLAR</vt:lpstr>
      <vt:lpstr>SON NOTLAR</vt:lpstr>
      <vt:lpstr>SON NOTLAR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BERKE BARUT</dc:creator>
  <cp:lastModifiedBy>STATION130_3</cp:lastModifiedBy>
  <cp:revision>53</cp:revision>
  <dcterms:created xsi:type="dcterms:W3CDTF">2022-01-13T18:00:20Z</dcterms:created>
  <dcterms:modified xsi:type="dcterms:W3CDTF">2022-02-11T09:14:36Z</dcterms:modified>
</cp:coreProperties>
</file>