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6" d="100"/>
          <a:sy n="86" d="100"/>
        </p:scale>
        <p:origin x="51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42A54C80-263E-416B-A8E0-580EDEADCBDC}" type="datetimeFigureOut">
              <a:rPr lang="en-US" dirty="0"/>
              <a:t>11/17/2022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11/17/2022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11/17/2022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1034984" y="661307"/>
            <a:ext cx="8230800" cy="4109357"/>
          </a:xfrm>
          <a:prstGeom prst="rect">
            <a:avLst/>
          </a:prstGeom>
        </p:spPr>
      </p:pic>
    </p:spTree>
    <p:extLst>
      <p:ext uri="{BB962C8B-B14F-4D97-AF65-F5344CB8AC3E}">
        <p14:creationId xmlns:p14="http://schemas.microsoft.com/office/powerpoint/2010/main" val="1258246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chemeClr val="tx1"/>
                </a:solidFill>
              </a:rPr>
              <a:t>PATOLOJİK FRAKTÜR</a:t>
            </a:r>
          </a:p>
        </p:txBody>
      </p:sp>
      <p:sp>
        <p:nvSpPr>
          <p:cNvPr id="3" name="İçerik Yer Tutucusu 2"/>
          <p:cNvSpPr>
            <a:spLocks noGrp="1"/>
          </p:cNvSpPr>
          <p:nvPr>
            <p:ph idx="1"/>
          </p:nvPr>
        </p:nvSpPr>
        <p:spPr/>
        <p:txBody>
          <a:bodyPr>
            <a:normAutofit fontScale="92500" lnSpcReduction="20000"/>
          </a:bodyPr>
          <a:lstStyle/>
          <a:p>
            <a:pPr>
              <a:lnSpc>
                <a:spcPct val="150000"/>
              </a:lnSpc>
            </a:pPr>
            <a:r>
              <a:rPr lang="tr-TR" dirty="0"/>
              <a:t>Komplike BM hastalarında cerrahi, kemik stabilizasyonu, tümör hacminin azalmasını sağlar ve sonuç olarak ağrıyı azaltır ve </a:t>
            </a:r>
            <a:r>
              <a:rPr lang="tr-TR" dirty="0" err="1"/>
              <a:t>QoL'yi</a:t>
            </a:r>
            <a:r>
              <a:rPr lang="tr-TR" dirty="0"/>
              <a:t> iyileştirir. </a:t>
            </a:r>
          </a:p>
          <a:p>
            <a:pPr>
              <a:lnSpc>
                <a:spcPct val="150000"/>
              </a:lnSpc>
            </a:pPr>
            <a:r>
              <a:rPr lang="tr-TR" dirty="0"/>
              <a:t>Uzun kemiklerdeki BM için, yaklaşan veya patolojik kırık için ameliyat önerilir. </a:t>
            </a:r>
            <a:r>
              <a:rPr lang="tr-TR" dirty="0" err="1"/>
              <a:t>Myrels</a:t>
            </a:r>
            <a:r>
              <a:rPr lang="tr-TR" dirty="0"/>
              <a:t> skoru ≥ 8 olan BM, genellikle RT öncesi </a:t>
            </a:r>
            <a:r>
              <a:rPr lang="tr-TR" dirty="0" err="1"/>
              <a:t>profilaktik</a:t>
            </a:r>
            <a:r>
              <a:rPr lang="tr-TR" dirty="0"/>
              <a:t> </a:t>
            </a:r>
            <a:r>
              <a:rPr lang="tr-TR" dirty="0" err="1"/>
              <a:t>fiksasyon</a:t>
            </a:r>
            <a:r>
              <a:rPr lang="tr-TR" dirty="0"/>
              <a:t> gerektirir ve skoru ≤ 7 olan tümörler sadece RT alabilir. </a:t>
            </a:r>
          </a:p>
          <a:p>
            <a:pPr>
              <a:lnSpc>
                <a:spcPct val="150000"/>
              </a:lnSpc>
            </a:pPr>
            <a:r>
              <a:rPr lang="tr-TR" dirty="0"/>
              <a:t>Ameliyat sonrası RT genellikle lokal kontrolü iyileştirmek, ağrıyı azaltmak, kemik onarımını ve fonksiyonel sonuçları iyileştirmek için verilir. </a:t>
            </a:r>
          </a:p>
          <a:p>
            <a:pPr>
              <a:lnSpc>
                <a:spcPct val="150000"/>
              </a:lnSpc>
            </a:pPr>
            <a:r>
              <a:rPr lang="tr-TR" dirty="0"/>
              <a:t>Yaklaşan veya patolojik kırığı olan BM'de, ameliyat sonrası veya tek tedavide birkaç RT programı kullanılır. Şu anda, 5 fraksiyonda 20 </a:t>
            </a:r>
            <a:r>
              <a:rPr lang="tr-TR" dirty="0" err="1"/>
              <a:t>Gy</a:t>
            </a:r>
            <a:r>
              <a:rPr lang="tr-TR" dirty="0"/>
              <a:t> veya 10 fraksiyonda 30 </a:t>
            </a:r>
            <a:r>
              <a:rPr lang="tr-TR" dirty="0" err="1"/>
              <a:t>Gy</a:t>
            </a:r>
            <a:r>
              <a:rPr lang="tr-TR" dirty="0"/>
              <a:t> gibi RT şemaları yaygın kullanılmakta.</a:t>
            </a:r>
          </a:p>
        </p:txBody>
      </p:sp>
    </p:spTree>
    <p:extLst>
      <p:ext uri="{BB962C8B-B14F-4D97-AF65-F5344CB8AC3E}">
        <p14:creationId xmlns:p14="http://schemas.microsoft.com/office/powerpoint/2010/main" val="1641894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dirty="0"/>
              <a:t>Retrospektif bir çalışmada, olası veya gerçek patolojik kırığı olan 60 BM hastada </a:t>
            </a:r>
            <a:r>
              <a:rPr lang="tr-TR" dirty="0" err="1"/>
              <a:t>postoperatif</a:t>
            </a:r>
            <a:r>
              <a:rPr lang="tr-TR" dirty="0"/>
              <a:t> RT fonksiyonel duruma ulaşma olasılığını artırdı. (Sadece cerrahi olan hastalarda %11.5 cerrahi + RT  %53 (p &lt; 0.01)</a:t>
            </a:r>
          </a:p>
          <a:p>
            <a:pPr>
              <a:lnSpc>
                <a:spcPct val="150000"/>
              </a:lnSpc>
            </a:pPr>
            <a:r>
              <a:rPr lang="tr-TR" dirty="0"/>
              <a:t>Tek </a:t>
            </a:r>
            <a:r>
              <a:rPr lang="tr-TR" dirty="0" err="1"/>
              <a:t>fraksiyonlu</a:t>
            </a:r>
            <a:r>
              <a:rPr lang="tr-TR" dirty="0"/>
              <a:t> RT kolunda (%3), çoklu fraksiyon tedavisine (%1.6) kıyasla daha fazla patolojik kırık rapor edilmiştir, ancak ilişkili bir </a:t>
            </a:r>
            <a:r>
              <a:rPr lang="tr-TR" dirty="0" err="1"/>
              <a:t>heterojenlik</a:t>
            </a:r>
            <a:r>
              <a:rPr lang="tr-TR" dirty="0"/>
              <a:t> testi istatistiksel olarak anlamlı değildi (p = 0.34). </a:t>
            </a:r>
          </a:p>
          <a:p>
            <a:pPr>
              <a:lnSpc>
                <a:spcPct val="150000"/>
              </a:lnSpc>
            </a:pPr>
            <a:r>
              <a:rPr lang="tr-TR" dirty="0"/>
              <a:t>Genel olarak, çoklu </a:t>
            </a:r>
            <a:r>
              <a:rPr lang="tr-TR" dirty="0" err="1"/>
              <a:t>fraksiyonlu</a:t>
            </a:r>
            <a:r>
              <a:rPr lang="tr-TR" dirty="0"/>
              <a:t> RT ile karşılaştırıldığında, tek fraksiyon kolunda patolojik kırık gelişme riski neredeyse iki katıydı.</a:t>
            </a:r>
          </a:p>
        </p:txBody>
      </p:sp>
    </p:spTree>
    <p:extLst>
      <p:ext uri="{BB962C8B-B14F-4D97-AF65-F5344CB8AC3E}">
        <p14:creationId xmlns:p14="http://schemas.microsoft.com/office/powerpoint/2010/main" val="2573668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chemeClr val="tx1"/>
                </a:solidFill>
              </a:rPr>
              <a:t>SPİNAL KORD BASISI</a:t>
            </a:r>
          </a:p>
        </p:txBody>
      </p:sp>
      <p:sp>
        <p:nvSpPr>
          <p:cNvPr id="3" name="İçerik Yer Tutucusu 2"/>
          <p:cNvSpPr>
            <a:spLocks noGrp="1"/>
          </p:cNvSpPr>
          <p:nvPr>
            <p:ph idx="1"/>
          </p:nvPr>
        </p:nvSpPr>
        <p:spPr/>
        <p:txBody>
          <a:bodyPr>
            <a:normAutofit fontScale="85000" lnSpcReduction="10000"/>
          </a:bodyPr>
          <a:lstStyle/>
          <a:p>
            <a:pPr>
              <a:lnSpc>
                <a:spcPct val="150000"/>
              </a:lnSpc>
            </a:pPr>
            <a:r>
              <a:rPr lang="tr-TR" dirty="0"/>
              <a:t>Birçok </a:t>
            </a:r>
            <a:r>
              <a:rPr lang="tr-TR" dirty="0" err="1"/>
              <a:t>spinal</a:t>
            </a:r>
            <a:r>
              <a:rPr lang="tr-TR" dirty="0"/>
              <a:t> BM hastası için, SCC veya omurga </a:t>
            </a:r>
            <a:r>
              <a:rPr lang="tr-TR" dirty="0" err="1"/>
              <a:t>instabilitesi</a:t>
            </a:r>
            <a:r>
              <a:rPr lang="tr-TR" dirty="0"/>
              <a:t> için cerrahi müdahale ilk önerilen tedavidir. </a:t>
            </a:r>
          </a:p>
          <a:p>
            <a:pPr>
              <a:lnSpc>
                <a:spcPct val="150000"/>
              </a:lnSpc>
            </a:pPr>
            <a:r>
              <a:rPr lang="tr-TR" dirty="0"/>
              <a:t>SCC hastaları için, kombine tedavi (cerrahi + </a:t>
            </a:r>
            <a:r>
              <a:rPr lang="tr-TR" dirty="0" err="1"/>
              <a:t>adjuvan</a:t>
            </a:r>
            <a:r>
              <a:rPr lang="tr-TR" dirty="0"/>
              <a:t> RT), hastaların %84'ü (42/50) tedaviden sonra yürüyebiliyorken, tek başına RT kolunda ise %57'si yürüyebilmekteydi. </a:t>
            </a:r>
          </a:p>
          <a:p>
            <a:pPr>
              <a:lnSpc>
                <a:spcPct val="150000"/>
              </a:lnSpc>
            </a:pPr>
            <a:r>
              <a:rPr lang="tr-TR" dirty="0"/>
              <a:t>Yürüyemeyen hastalarda cerrahi, yürüme kabiliyetinde daha yüksek bir artış sağlamıştır. (%62'ye karşı %19, p = 0.01). </a:t>
            </a:r>
          </a:p>
          <a:p>
            <a:pPr>
              <a:lnSpc>
                <a:spcPct val="150000"/>
              </a:lnSpc>
            </a:pPr>
            <a:r>
              <a:rPr lang="tr-TR" dirty="0"/>
              <a:t>Ameliyat olan hastalar tek başına </a:t>
            </a:r>
            <a:r>
              <a:rPr lang="tr-TR" dirty="0" err="1"/>
              <a:t>RT'ye</a:t>
            </a:r>
            <a:r>
              <a:rPr lang="tr-TR" dirty="0"/>
              <a:t> göre daha uzun süre yürüme yetisini korudu (medyan 122 gün ve 13 gün, p = 0.03). </a:t>
            </a:r>
          </a:p>
          <a:p>
            <a:pPr>
              <a:lnSpc>
                <a:spcPct val="150000"/>
              </a:lnSpc>
            </a:pPr>
            <a:r>
              <a:rPr lang="tr-TR" dirty="0" err="1"/>
              <a:t>Vertebroplasti</a:t>
            </a:r>
            <a:r>
              <a:rPr lang="tr-TR" dirty="0"/>
              <a:t> veya </a:t>
            </a:r>
            <a:r>
              <a:rPr lang="tr-TR" dirty="0" err="1"/>
              <a:t>kifoplasti</a:t>
            </a:r>
            <a:r>
              <a:rPr lang="tr-TR" dirty="0"/>
              <a:t> gibi cerrahi teknikler </a:t>
            </a:r>
            <a:r>
              <a:rPr lang="tr-TR" dirty="0" err="1"/>
              <a:t>adjuvan</a:t>
            </a:r>
            <a:r>
              <a:rPr lang="tr-TR" dirty="0"/>
              <a:t> RT ihtiyacını ortadan kaldırmaz.</a:t>
            </a:r>
          </a:p>
        </p:txBody>
      </p:sp>
    </p:spTree>
    <p:extLst>
      <p:ext uri="{BB962C8B-B14F-4D97-AF65-F5344CB8AC3E}">
        <p14:creationId xmlns:p14="http://schemas.microsoft.com/office/powerpoint/2010/main" val="3458743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nSpc>
                <a:spcPct val="150000"/>
              </a:lnSpc>
            </a:pPr>
            <a:r>
              <a:rPr lang="tr-TR" dirty="0"/>
              <a:t>1997'de </a:t>
            </a:r>
            <a:r>
              <a:rPr lang="tr-TR" dirty="0" err="1"/>
              <a:t>Maranzano</a:t>
            </a:r>
            <a:r>
              <a:rPr lang="tr-TR" dirty="0"/>
              <a:t> ve arkadaşları </a:t>
            </a:r>
            <a:r>
              <a:rPr lang="tr-TR" dirty="0" err="1"/>
              <a:t>radyorezistans</a:t>
            </a:r>
            <a:r>
              <a:rPr lang="tr-TR" dirty="0"/>
              <a:t> tümörü olan veya </a:t>
            </a:r>
            <a:r>
              <a:rPr lang="tr-TR" dirty="0" err="1"/>
              <a:t>radyosensitif</a:t>
            </a:r>
            <a:r>
              <a:rPr lang="tr-TR" dirty="0"/>
              <a:t> ancak </a:t>
            </a:r>
            <a:r>
              <a:rPr lang="tr-TR" dirty="0" err="1"/>
              <a:t>pleji</a:t>
            </a:r>
            <a:r>
              <a:rPr lang="tr-TR" dirty="0"/>
              <a:t>, </a:t>
            </a:r>
            <a:r>
              <a:rPr lang="tr-TR" dirty="0" err="1"/>
              <a:t>parezi</a:t>
            </a:r>
            <a:r>
              <a:rPr lang="tr-TR" dirty="0"/>
              <a:t>, ECOG performans durumu ≥ 2 olan ve/veya kısa yaşam beklentisi olan ve </a:t>
            </a:r>
            <a:r>
              <a:rPr lang="tr-TR" dirty="0" err="1"/>
              <a:t>SCC'si</a:t>
            </a:r>
            <a:r>
              <a:rPr lang="tr-TR" dirty="0"/>
              <a:t> olan 53 kötü </a:t>
            </a:r>
            <a:r>
              <a:rPr lang="tr-TR" dirty="0" err="1"/>
              <a:t>prognozlu</a:t>
            </a:r>
            <a:r>
              <a:rPr lang="tr-TR" dirty="0"/>
              <a:t> hastayı 16 </a:t>
            </a:r>
            <a:r>
              <a:rPr lang="tr-TR" dirty="0" err="1"/>
              <a:t>Gy</a:t>
            </a:r>
            <a:r>
              <a:rPr lang="tr-TR" dirty="0"/>
              <a:t> bir hafta arayla 8 </a:t>
            </a:r>
            <a:r>
              <a:rPr lang="tr-TR" dirty="0" err="1"/>
              <a:t>Gy</a:t>
            </a:r>
            <a:r>
              <a:rPr lang="tr-TR" dirty="0"/>
              <a:t> 2 fraksiyonda tedavi ettiler.</a:t>
            </a:r>
          </a:p>
          <a:p>
            <a:pPr>
              <a:lnSpc>
                <a:spcPct val="150000"/>
              </a:lnSpc>
            </a:pPr>
            <a:r>
              <a:rPr lang="tr-TR" dirty="0"/>
              <a:t>Yanıt oranı, yanıt süresi ve </a:t>
            </a:r>
            <a:r>
              <a:rPr lang="tr-TR" dirty="0" err="1"/>
              <a:t>sağkalım</a:t>
            </a:r>
            <a:r>
              <a:rPr lang="tr-TR" dirty="0"/>
              <a:t>, aynı gruptan önceki bir yayında 8-10 fraksiyonda 30 </a:t>
            </a:r>
            <a:r>
              <a:rPr lang="tr-TR" dirty="0" err="1"/>
              <a:t>Gy</a:t>
            </a:r>
            <a:r>
              <a:rPr lang="tr-TR" dirty="0"/>
              <a:t> ile tedavi edilen hastalarda gözlenenlere benzerdi.</a:t>
            </a:r>
          </a:p>
          <a:p>
            <a:pPr>
              <a:lnSpc>
                <a:spcPct val="150000"/>
              </a:lnSpc>
            </a:pPr>
            <a:r>
              <a:rPr lang="tr-TR" dirty="0"/>
              <a:t>Torasik vertebra RT verilen 25 hastanın 8'inde (%35) katı gıdalar ile disfaji ile birlikte hafif özofajit meydana geldi ve çok az cilt reaksiyonu gelişti. Ayrıca, 1 hafta arayla 2 fraksiyonda 16 </a:t>
            </a:r>
            <a:r>
              <a:rPr lang="tr-TR" dirty="0" err="1"/>
              <a:t>Gy</a:t>
            </a:r>
            <a:r>
              <a:rPr lang="tr-TR" dirty="0"/>
              <a:t>, daha az tedavi ziyareti nedeniyle RT merkezine maliyeti ve hasta yükünü azalttı.</a:t>
            </a:r>
          </a:p>
        </p:txBody>
      </p:sp>
    </p:spTree>
    <p:extLst>
      <p:ext uri="{BB962C8B-B14F-4D97-AF65-F5344CB8AC3E}">
        <p14:creationId xmlns:p14="http://schemas.microsoft.com/office/powerpoint/2010/main" val="961413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chemeClr val="tx1"/>
                </a:solidFill>
              </a:rPr>
              <a:t>YUMUŞAK DOKU KİTLESİ</a:t>
            </a:r>
          </a:p>
        </p:txBody>
      </p:sp>
      <p:sp>
        <p:nvSpPr>
          <p:cNvPr id="3" name="İçerik Yer Tutucusu 2"/>
          <p:cNvSpPr>
            <a:spLocks noGrp="1"/>
          </p:cNvSpPr>
          <p:nvPr>
            <p:ph idx="1"/>
          </p:nvPr>
        </p:nvSpPr>
        <p:spPr/>
        <p:txBody>
          <a:bodyPr>
            <a:normAutofit fontScale="92500"/>
          </a:bodyPr>
          <a:lstStyle/>
          <a:p>
            <a:pPr>
              <a:lnSpc>
                <a:spcPct val="150000"/>
              </a:lnSpc>
            </a:pPr>
            <a:r>
              <a:rPr lang="tr-TR" dirty="0"/>
              <a:t>Nispeten yaygın bir başka klinik durum, kortikal sınıra nüfuz eden bir yumuşak doku kitlesi veya ekstra </a:t>
            </a:r>
            <a:r>
              <a:rPr lang="tr-TR" dirty="0" err="1"/>
              <a:t>osseöz</a:t>
            </a:r>
            <a:r>
              <a:rPr lang="tr-TR" dirty="0"/>
              <a:t> bileşen ile ortaya çıkan komplike BM'dir. </a:t>
            </a:r>
          </a:p>
          <a:p>
            <a:pPr>
              <a:lnSpc>
                <a:spcPct val="150000"/>
              </a:lnSpc>
            </a:pPr>
            <a:r>
              <a:rPr lang="tr-TR" dirty="0"/>
              <a:t>Bu popülasyondaki hastalar geleneksel olarak </a:t>
            </a:r>
            <a:r>
              <a:rPr lang="tr-TR" dirty="0" err="1"/>
              <a:t>RT'ye</a:t>
            </a:r>
            <a:r>
              <a:rPr lang="tr-TR" dirty="0"/>
              <a:t> iyi yanıt oranlarına sahiptir.</a:t>
            </a:r>
          </a:p>
          <a:p>
            <a:pPr>
              <a:lnSpc>
                <a:spcPct val="150000"/>
              </a:lnSpc>
            </a:pPr>
            <a:r>
              <a:rPr lang="tr-TR" dirty="0"/>
              <a:t>Yumuşak dokulara uzanan </a:t>
            </a:r>
            <a:r>
              <a:rPr lang="tr-TR" dirty="0" err="1"/>
              <a:t>BM'li</a:t>
            </a:r>
            <a:r>
              <a:rPr lang="tr-TR" dirty="0"/>
              <a:t> 30 hastayı içeren bir çalışma, RT ile tedavi edilen 18 hastayı içeriyordu.</a:t>
            </a:r>
          </a:p>
          <a:p>
            <a:pPr>
              <a:lnSpc>
                <a:spcPct val="150000"/>
              </a:lnSpc>
            </a:pPr>
            <a:r>
              <a:rPr lang="tr-TR" dirty="0"/>
              <a:t>Bu bulgulara ek olarak, grubumuz komplike BM popülasyon </a:t>
            </a:r>
            <a:r>
              <a:rPr lang="tr-TR" dirty="0" err="1"/>
              <a:t>kohortlarında</a:t>
            </a:r>
            <a:r>
              <a:rPr lang="tr-TR" dirty="0"/>
              <a:t> bir hafta arayla 8 </a:t>
            </a:r>
            <a:r>
              <a:rPr lang="tr-TR" dirty="0" err="1"/>
              <a:t>Gy'nin</a:t>
            </a:r>
            <a:r>
              <a:rPr lang="tr-TR" dirty="0"/>
              <a:t> 2 fraksiyonunda 16 </a:t>
            </a:r>
            <a:r>
              <a:rPr lang="tr-TR" dirty="0" err="1"/>
              <a:t>Gy'nin</a:t>
            </a:r>
            <a:r>
              <a:rPr lang="tr-TR" dirty="0"/>
              <a:t> etkinlik ve güvenlik profilini değerlendirdi.</a:t>
            </a:r>
          </a:p>
        </p:txBody>
      </p:sp>
    </p:spTree>
    <p:extLst>
      <p:ext uri="{BB962C8B-B14F-4D97-AF65-F5344CB8AC3E}">
        <p14:creationId xmlns:p14="http://schemas.microsoft.com/office/powerpoint/2010/main" val="342474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a:lnSpc>
                <a:spcPct val="160000"/>
              </a:lnSpc>
            </a:pPr>
            <a:r>
              <a:rPr lang="tr-TR" dirty="0"/>
              <a:t>Düşük performans durumuna sahip 50 hasta ile yapılan bu faz II klinik çalışmada, 38'inde ekstra </a:t>
            </a:r>
            <a:r>
              <a:rPr lang="tr-TR" dirty="0" err="1"/>
              <a:t>osseöz</a:t>
            </a:r>
            <a:r>
              <a:rPr lang="tr-TR" dirty="0"/>
              <a:t> yumuşak doku bileşeni, 18'inde cerrahi sonrası radyasyona ihtiyaç duyuldu, 3'ünde </a:t>
            </a:r>
            <a:r>
              <a:rPr lang="tr-TR" dirty="0" err="1"/>
              <a:t>nöropatik</a:t>
            </a:r>
            <a:r>
              <a:rPr lang="tr-TR" dirty="0"/>
              <a:t> ağrı, 3'ünde ağırlık taşıyan kemikte yaklaşan bir kırık vardı. </a:t>
            </a:r>
          </a:p>
          <a:p>
            <a:pPr>
              <a:lnSpc>
                <a:spcPct val="160000"/>
              </a:lnSpc>
            </a:pPr>
            <a:r>
              <a:rPr lang="tr-TR" dirty="0"/>
              <a:t>2. ayda 33 hasta (%66) yaşıyordu, dördü (%12.5) tam yanıt ve 12 hasta (%37.5) kısmi yanıt verdi. </a:t>
            </a:r>
          </a:p>
          <a:p>
            <a:pPr>
              <a:lnSpc>
                <a:spcPct val="160000"/>
              </a:lnSpc>
            </a:pPr>
            <a:r>
              <a:rPr lang="tr-TR" dirty="0"/>
              <a:t>Bir hastada patolojik kırık için ameliyat gerekti ve başka bir hasta tekrar RT aldı.</a:t>
            </a:r>
          </a:p>
          <a:p>
            <a:pPr>
              <a:lnSpc>
                <a:spcPct val="160000"/>
              </a:lnSpc>
            </a:pPr>
            <a:r>
              <a:rPr lang="tr-TR" dirty="0"/>
              <a:t>Bir hafta arayla 2 fraksiyonda 16 </a:t>
            </a:r>
            <a:r>
              <a:rPr lang="tr-TR" dirty="0" err="1"/>
              <a:t>Gy</a:t>
            </a:r>
            <a:r>
              <a:rPr lang="tr-TR" dirty="0"/>
              <a:t>, komplike </a:t>
            </a:r>
            <a:r>
              <a:rPr lang="tr-TR" dirty="0" err="1"/>
              <a:t>BM'li</a:t>
            </a:r>
            <a:r>
              <a:rPr lang="tr-TR" dirty="0"/>
              <a:t> hastalarda tatmin edici ağrı kesici ve güvenlik sonuçları elde etti.</a:t>
            </a:r>
          </a:p>
          <a:p>
            <a:pPr>
              <a:lnSpc>
                <a:spcPct val="160000"/>
              </a:lnSpc>
            </a:pPr>
            <a:r>
              <a:rPr lang="tr-TR" dirty="0"/>
              <a:t>RT sonrası ortalama 3.5 ay olan bu hasta grubundaki düşük </a:t>
            </a:r>
            <a:r>
              <a:rPr lang="tr-TR" dirty="0" err="1"/>
              <a:t>sağkalım</a:t>
            </a:r>
            <a:r>
              <a:rPr lang="tr-TR" dirty="0"/>
              <a:t> oranlarına dikkat çekmek önemlidir. </a:t>
            </a:r>
          </a:p>
          <a:p>
            <a:pPr>
              <a:lnSpc>
                <a:spcPct val="160000"/>
              </a:lnSpc>
            </a:pPr>
            <a:r>
              <a:rPr lang="tr-TR" dirty="0"/>
              <a:t>Bu, açıkça daha kısa tedaviyi destekler.</a:t>
            </a:r>
          </a:p>
        </p:txBody>
      </p:sp>
    </p:spTree>
    <p:extLst>
      <p:ext uri="{BB962C8B-B14F-4D97-AF65-F5344CB8AC3E}">
        <p14:creationId xmlns:p14="http://schemas.microsoft.com/office/powerpoint/2010/main" val="13855933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chemeClr val="tx1"/>
                </a:solidFill>
              </a:rPr>
              <a:t>YENİDEN IŞINLAMA</a:t>
            </a:r>
          </a:p>
        </p:txBody>
      </p:sp>
      <p:sp>
        <p:nvSpPr>
          <p:cNvPr id="3" name="İçerik Yer Tutucusu 2"/>
          <p:cNvSpPr>
            <a:spLocks noGrp="1"/>
          </p:cNvSpPr>
          <p:nvPr>
            <p:ph idx="1"/>
          </p:nvPr>
        </p:nvSpPr>
        <p:spPr/>
        <p:txBody>
          <a:bodyPr/>
          <a:lstStyle/>
          <a:p>
            <a:pPr>
              <a:lnSpc>
                <a:spcPct val="150000"/>
              </a:lnSpc>
            </a:pPr>
            <a:r>
              <a:rPr lang="tr-TR" dirty="0"/>
              <a:t>Tek </a:t>
            </a:r>
            <a:r>
              <a:rPr lang="tr-TR" dirty="0" err="1"/>
              <a:t>fraksiyonlu</a:t>
            </a:r>
            <a:r>
              <a:rPr lang="tr-TR" dirty="0"/>
              <a:t> RT ile tedaviden sonra yeniden ışınlama, çoklu fraksiyon RT ile tedavi edilen hastalara göre daha yaygındır. </a:t>
            </a:r>
          </a:p>
          <a:p>
            <a:pPr>
              <a:lnSpc>
                <a:spcPct val="150000"/>
              </a:lnSpc>
            </a:pPr>
            <a:r>
              <a:rPr lang="tr-TR" dirty="0"/>
              <a:t>Daha yüksek yeniden ışınlama oranına ek olarak, bazı çalışmalar tek doz RT ile tedavi edilen hastalarda daha fazla kemik kırığı olabileceğini öne sürmekte ve daha uzun tahmin edilen </a:t>
            </a:r>
            <a:r>
              <a:rPr lang="tr-TR" dirty="0" err="1"/>
              <a:t>sağkalım</a:t>
            </a:r>
            <a:r>
              <a:rPr lang="tr-TR" dirty="0"/>
              <a:t> olan hastalar için </a:t>
            </a:r>
            <a:r>
              <a:rPr lang="tr-TR" dirty="0" err="1"/>
              <a:t>fraksiyone</a:t>
            </a:r>
            <a:r>
              <a:rPr lang="tr-TR" dirty="0"/>
              <a:t> RT kürlerinin tercih edildiği tartışılmaktadır.</a:t>
            </a:r>
          </a:p>
        </p:txBody>
      </p:sp>
    </p:spTree>
    <p:extLst>
      <p:ext uri="{BB962C8B-B14F-4D97-AF65-F5344CB8AC3E}">
        <p14:creationId xmlns:p14="http://schemas.microsoft.com/office/powerpoint/2010/main" val="7526804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dirty="0"/>
              <a:t>Büyük bir randomize çalışmada, ağrılı BM'si olan 425 hastada 1 fraksiyonda 8 </a:t>
            </a:r>
            <a:r>
              <a:rPr lang="tr-TR" dirty="0" err="1"/>
              <a:t>Gy</a:t>
            </a:r>
            <a:r>
              <a:rPr lang="tr-TR" dirty="0"/>
              <a:t> ve beş fraksiyonda 20 </a:t>
            </a:r>
            <a:r>
              <a:rPr lang="tr-TR" dirty="0" err="1"/>
              <a:t>Gy</a:t>
            </a:r>
            <a:r>
              <a:rPr lang="tr-TR" dirty="0"/>
              <a:t> karşılaştırılarak yeniden ışınlamanın rolü değerlendirildi. </a:t>
            </a:r>
          </a:p>
          <a:p>
            <a:pPr>
              <a:lnSpc>
                <a:spcPct val="150000"/>
              </a:lnSpc>
            </a:pPr>
            <a:r>
              <a:rPr lang="tr-TR" dirty="0"/>
              <a:t>Tedavi amaçlı analizde, iki ay sonra, Kısa Ağrı Envanteri Skorunu kullanan genel ağrı yanıt oranı, 8 </a:t>
            </a:r>
            <a:r>
              <a:rPr lang="tr-TR" dirty="0" err="1"/>
              <a:t>Gy</a:t>
            </a:r>
            <a:r>
              <a:rPr lang="tr-TR" dirty="0"/>
              <a:t> grubunda %28'e karşılık 20 </a:t>
            </a:r>
            <a:r>
              <a:rPr lang="tr-TR" dirty="0" err="1"/>
              <a:t>Gy</a:t>
            </a:r>
            <a:r>
              <a:rPr lang="tr-TR" dirty="0"/>
              <a:t> kolunda %32 idi (p = 0.21).</a:t>
            </a:r>
          </a:p>
        </p:txBody>
      </p:sp>
    </p:spTree>
    <p:extLst>
      <p:ext uri="{BB962C8B-B14F-4D97-AF65-F5344CB8AC3E}">
        <p14:creationId xmlns:p14="http://schemas.microsoft.com/office/powerpoint/2010/main" val="744977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000" b="1" dirty="0">
                <a:solidFill>
                  <a:schemeClr val="tx1"/>
                </a:solidFill>
              </a:rPr>
              <a:t>BM DE YENİ TEDAVİ YÖNTEMLERİ:SİSTEMİK TEDAVİ OLİGOMETASTAZLAR VE LOKAL ABLATİF TEDAVİLER</a:t>
            </a:r>
          </a:p>
        </p:txBody>
      </p:sp>
      <p:sp>
        <p:nvSpPr>
          <p:cNvPr id="3" name="İçerik Yer Tutucusu 2"/>
          <p:cNvSpPr>
            <a:spLocks noGrp="1"/>
          </p:cNvSpPr>
          <p:nvPr>
            <p:ph idx="1"/>
          </p:nvPr>
        </p:nvSpPr>
        <p:spPr/>
        <p:txBody>
          <a:bodyPr>
            <a:normAutofit fontScale="85000" lnSpcReduction="10000"/>
          </a:bodyPr>
          <a:lstStyle/>
          <a:p>
            <a:pPr>
              <a:lnSpc>
                <a:spcPct val="160000"/>
              </a:lnSpc>
            </a:pPr>
            <a:r>
              <a:rPr lang="tr-TR" dirty="0" err="1"/>
              <a:t>Metastatik</a:t>
            </a:r>
            <a:r>
              <a:rPr lang="tr-TR" dirty="0"/>
              <a:t> kanserin sistemik anti-kanser tedavisi, moleküler hedefli tedaviler, yeni </a:t>
            </a:r>
            <a:r>
              <a:rPr lang="tr-TR" dirty="0" err="1"/>
              <a:t>hormonal</a:t>
            </a:r>
            <a:r>
              <a:rPr lang="tr-TR" dirty="0"/>
              <a:t> ajanlar ve </a:t>
            </a:r>
            <a:r>
              <a:rPr lang="tr-TR" dirty="0" err="1"/>
              <a:t>immünoterapideki</a:t>
            </a:r>
            <a:r>
              <a:rPr lang="tr-TR" dirty="0"/>
              <a:t> son gelişmelerle daha hedefe yönelik ve kesinliğe dayalı hale gelmekte ve kemoterapiyi artık ilerlemiş </a:t>
            </a:r>
            <a:r>
              <a:rPr lang="tr-TR" dirty="0" err="1"/>
              <a:t>maligniteleri</a:t>
            </a:r>
            <a:r>
              <a:rPr lang="tr-TR" dirty="0"/>
              <a:t> olan hastalar için tek seçenek olmaktan çıkarmıştır.</a:t>
            </a:r>
          </a:p>
          <a:p>
            <a:pPr>
              <a:lnSpc>
                <a:spcPct val="160000"/>
              </a:lnSpc>
            </a:pPr>
            <a:r>
              <a:rPr lang="tr-TR" dirty="0" err="1"/>
              <a:t>Metastatik</a:t>
            </a:r>
            <a:r>
              <a:rPr lang="tr-TR" dirty="0"/>
              <a:t> hastalık için uygun kişiselleştirilmiş sistemik tedavi stratejilerinin seçimi önemlidir, </a:t>
            </a:r>
            <a:r>
              <a:rPr lang="tr-TR" dirty="0" err="1"/>
              <a:t>NSCLC'de</a:t>
            </a:r>
            <a:r>
              <a:rPr lang="tr-TR" dirty="0"/>
              <a:t> EGFR, ALK, ROS1 TREK-füzyonu meme kanserinde HER-2, CDK4/6, </a:t>
            </a:r>
            <a:r>
              <a:rPr lang="tr-TR" dirty="0" err="1"/>
              <a:t>mTOR</a:t>
            </a:r>
            <a:r>
              <a:rPr lang="tr-TR" dirty="0"/>
              <a:t> </a:t>
            </a:r>
            <a:r>
              <a:rPr lang="tr-TR" dirty="0" err="1"/>
              <a:t>inhibisyonu</a:t>
            </a:r>
            <a:r>
              <a:rPr lang="tr-TR" dirty="0"/>
              <a:t> PIK3CA; </a:t>
            </a:r>
            <a:r>
              <a:rPr lang="tr-TR" dirty="0" err="1"/>
              <a:t>kolorektal</a:t>
            </a:r>
            <a:r>
              <a:rPr lang="tr-TR" dirty="0"/>
              <a:t> kanserde RAS, BRAF, VEGF; </a:t>
            </a:r>
            <a:r>
              <a:rPr lang="tr-TR" dirty="0" err="1"/>
              <a:t>renal</a:t>
            </a:r>
            <a:r>
              <a:rPr lang="tr-TR" dirty="0"/>
              <a:t> hücreli </a:t>
            </a:r>
            <a:r>
              <a:rPr lang="tr-TR" dirty="0" err="1"/>
              <a:t>karsinomda</a:t>
            </a:r>
            <a:r>
              <a:rPr lang="tr-TR" dirty="0"/>
              <a:t> VEGF, MET, </a:t>
            </a:r>
            <a:r>
              <a:rPr lang="tr-TR" dirty="0" err="1"/>
              <a:t>hepatoselüler</a:t>
            </a:r>
            <a:r>
              <a:rPr lang="tr-TR" dirty="0"/>
              <a:t> </a:t>
            </a:r>
            <a:r>
              <a:rPr lang="tr-TR" dirty="0" err="1"/>
              <a:t>karsinomda</a:t>
            </a:r>
            <a:r>
              <a:rPr lang="tr-TR" dirty="0"/>
              <a:t> VEGF, </a:t>
            </a:r>
            <a:r>
              <a:rPr lang="tr-TR" dirty="0" err="1"/>
              <a:t>gastroözofageal</a:t>
            </a:r>
            <a:r>
              <a:rPr lang="tr-TR" dirty="0"/>
              <a:t> kanserde HER-2 ve çeşitli kanser türlerinde(KHDAK, böbrek ve baş ve boyun kanserleri) PD1, PDL1 ve CTLA4 gibi </a:t>
            </a:r>
            <a:r>
              <a:rPr lang="tr-TR" dirty="0" err="1"/>
              <a:t>immün</a:t>
            </a:r>
            <a:r>
              <a:rPr lang="tr-TR" dirty="0"/>
              <a:t> kontrol noktası inhibitörleri kullanılmakta.</a:t>
            </a:r>
          </a:p>
        </p:txBody>
      </p:sp>
    </p:spTree>
    <p:extLst>
      <p:ext uri="{BB962C8B-B14F-4D97-AF65-F5344CB8AC3E}">
        <p14:creationId xmlns:p14="http://schemas.microsoft.com/office/powerpoint/2010/main" val="35543553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dirty="0"/>
              <a:t>BM ile tanımlanan hastalar için, sistemik tedaviye devam etme veya lokal tedavi kararı, büyük ölçüde </a:t>
            </a:r>
            <a:r>
              <a:rPr lang="tr-TR" dirty="0" err="1"/>
              <a:t>semptomatik</a:t>
            </a:r>
            <a:r>
              <a:rPr lang="tr-TR" dirty="0"/>
              <a:t> olup olmamasına, kırık veya omurilik kompresyon riski olup olmadığına bağlıdır.</a:t>
            </a:r>
          </a:p>
          <a:p>
            <a:pPr>
              <a:lnSpc>
                <a:spcPct val="150000"/>
              </a:lnSpc>
            </a:pPr>
            <a:r>
              <a:rPr lang="tr-TR" dirty="0"/>
              <a:t>Performans durumuna göre hastayı değerlendirmek, risk sınıflandırmak ve daha ileri sistemik tedavinin faydasını değerlendirmek için yeniden </a:t>
            </a:r>
            <a:r>
              <a:rPr lang="tr-TR" dirty="0" err="1"/>
              <a:t>evreleme</a:t>
            </a:r>
            <a:r>
              <a:rPr lang="tr-TR" dirty="0"/>
              <a:t> yapmak esastır.</a:t>
            </a:r>
          </a:p>
        </p:txBody>
      </p:sp>
    </p:spTree>
    <p:extLst>
      <p:ext uri="{BB962C8B-B14F-4D97-AF65-F5344CB8AC3E}">
        <p14:creationId xmlns:p14="http://schemas.microsoft.com/office/powerpoint/2010/main" val="3464551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dirty="0"/>
              <a:t>Kemik metastazları (BM) yaşam kalitesini (</a:t>
            </a:r>
            <a:r>
              <a:rPr lang="tr-TR" dirty="0" err="1"/>
              <a:t>QoL</a:t>
            </a:r>
            <a:r>
              <a:rPr lang="tr-TR" dirty="0"/>
              <a:t>) ve hastanın </a:t>
            </a:r>
            <a:r>
              <a:rPr lang="tr-TR" dirty="0" err="1"/>
              <a:t>sağkalımını</a:t>
            </a:r>
            <a:r>
              <a:rPr lang="tr-TR" dirty="0"/>
              <a:t> etkileyebilir. </a:t>
            </a:r>
          </a:p>
          <a:p>
            <a:pPr>
              <a:lnSpc>
                <a:spcPct val="150000"/>
              </a:lnSpc>
            </a:pPr>
            <a:r>
              <a:rPr lang="tr-TR" dirty="0"/>
              <a:t>Bu hastalarda destekleyici bakım, cerrahi, </a:t>
            </a:r>
            <a:r>
              <a:rPr lang="tr-TR" dirty="0" err="1"/>
              <a:t>radyocerrahi</a:t>
            </a:r>
            <a:r>
              <a:rPr lang="tr-TR" dirty="0"/>
              <a:t> (SRS), </a:t>
            </a:r>
            <a:r>
              <a:rPr lang="tr-TR" dirty="0" err="1"/>
              <a:t>stereotaktik</a:t>
            </a:r>
            <a:r>
              <a:rPr lang="tr-TR" dirty="0"/>
              <a:t> ablatif RT (SABR) ve görüntü kılavuzlu termal ablasyon gibi ablatif tedaviler kullanılabilir. </a:t>
            </a:r>
          </a:p>
          <a:p>
            <a:pPr>
              <a:lnSpc>
                <a:spcPct val="150000"/>
              </a:lnSpc>
            </a:pPr>
            <a:r>
              <a:rPr lang="tr-TR" dirty="0"/>
              <a:t>BM hastalarını içeren herhangi bir tedavi programında, palyatif radyoterapinin (RT) kapsayıcı hedefi, hastanın yaşam beklentisini göz önünde bulundurarak, mümkün olan en az fraksiyonda etkili, güvenli ve zamanında tedavi sunmaktır.</a:t>
            </a:r>
          </a:p>
        </p:txBody>
      </p:sp>
    </p:spTree>
    <p:extLst>
      <p:ext uri="{BB962C8B-B14F-4D97-AF65-F5344CB8AC3E}">
        <p14:creationId xmlns:p14="http://schemas.microsoft.com/office/powerpoint/2010/main" val="22382261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dirty="0" err="1"/>
              <a:t>Oligometastatik</a:t>
            </a:r>
            <a:r>
              <a:rPr lang="tr-TR" dirty="0"/>
              <a:t> konsept ilk olarak 1995 yılında, SABR, SRS, </a:t>
            </a:r>
            <a:r>
              <a:rPr lang="tr-TR" dirty="0" err="1"/>
              <a:t>radyofrekans</a:t>
            </a:r>
            <a:r>
              <a:rPr lang="tr-TR" dirty="0"/>
              <a:t> </a:t>
            </a:r>
            <a:r>
              <a:rPr lang="tr-TR" dirty="0" err="1"/>
              <a:t>ablasyon</a:t>
            </a:r>
            <a:r>
              <a:rPr lang="tr-TR" dirty="0"/>
              <a:t> (RFA) veya cerrahi gibi lokal ablatif tedavi ile </a:t>
            </a:r>
            <a:r>
              <a:rPr lang="tr-TR" dirty="0" err="1"/>
              <a:t>sağkalım</a:t>
            </a:r>
            <a:r>
              <a:rPr lang="tr-TR" dirty="0"/>
              <a:t> faydasının olabileceği sınırlı </a:t>
            </a:r>
            <a:r>
              <a:rPr lang="tr-TR" dirty="0" err="1"/>
              <a:t>metastatik</a:t>
            </a:r>
            <a:r>
              <a:rPr lang="tr-TR" dirty="0"/>
              <a:t> hastalık nedeniyle daha olumlu </a:t>
            </a:r>
            <a:r>
              <a:rPr lang="tr-TR" dirty="0" err="1"/>
              <a:t>prognoza</a:t>
            </a:r>
            <a:r>
              <a:rPr lang="tr-TR" dirty="0"/>
              <a:t> sahip bir hasta alt grubunu tanıyarak tanımlanmıştır. </a:t>
            </a:r>
          </a:p>
          <a:p>
            <a:pPr>
              <a:lnSpc>
                <a:spcPct val="150000"/>
              </a:lnSpc>
            </a:pPr>
            <a:r>
              <a:rPr lang="tr-TR" dirty="0"/>
              <a:t>Son zamanlarda, </a:t>
            </a:r>
            <a:r>
              <a:rPr lang="tr-TR" dirty="0" err="1"/>
              <a:t>oligometastatik</a:t>
            </a:r>
            <a:r>
              <a:rPr lang="tr-TR" dirty="0"/>
              <a:t> hastalık, </a:t>
            </a:r>
            <a:r>
              <a:rPr lang="tr-TR" dirty="0" err="1"/>
              <a:t>primer</a:t>
            </a:r>
            <a:r>
              <a:rPr lang="tr-TR" dirty="0"/>
              <a:t> tümörün kontrolü olsun veya olmasın, 1 ila 5 </a:t>
            </a:r>
            <a:r>
              <a:rPr lang="tr-TR" dirty="0" err="1"/>
              <a:t>metastatik</a:t>
            </a:r>
            <a:r>
              <a:rPr lang="tr-TR" dirty="0"/>
              <a:t> lezyon olarak yeniden tanımlanmıştır.</a:t>
            </a:r>
          </a:p>
          <a:p>
            <a:pPr>
              <a:lnSpc>
                <a:spcPct val="150000"/>
              </a:lnSpc>
            </a:pPr>
            <a:r>
              <a:rPr lang="tr-TR" dirty="0" err="1"/>
              <a:t>Oligometastatik</a:t>
            </a:r>
            <a:r>
              <a:rPr lang="tr-TR" dirty="0"/>
              <a:t> hastalığa metastaza yönelik ablatif tedavi vermenin amacı bazı hastalarda daha fazla </a:t>
            </a:r>
            <a:r>
              <a:rPr lang="tr-TR" dirty="0" err="1"/>
              <a:t>metastatik</a:t>
            </a:r>
            <a:r>
              <a:rPr lang="tr-TR" dirty="0"/>
              <a:t> ilerlemenin meydana gelmemesidir.</a:t>
            </a:r>
          </a:p>
        </p:txBody>
      </p:sp>
    </p:spTree>
    <p:extLst>
      <p:ext uri="{BB962C8B-B14F-4D97-AF65-F5344CB8AC3E}">
        <p14:creationId xmlns:p14="http://schemas.microsoft.com/office/powerpoint/2010/main" val="42653039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nSpc>
                <a:spcPct val="150000"/>
              </a:lnSpc>
            </a:pPr>
            <a:r>
              <a:rPr lang="tr-TR" dirty="0"/>
              <a:t>Avrupa'da 13 ve Kuzey Amerika'da 4 merkezden alınan verilerle Uluslararası Akciğer Metastazları Kaydı, elli yılda akciğer metastazı olan 5.206 hasta hakkında veri topladı. Tam </a:t>
            </a:r>
            <a:r>
              <a:rPr lang="tr-TR" dirty="0" err="1"/>
              <a:t>rezeksiyonlu</a:t>
            </a:r>
            <a:r>
              <a:rPr lang="tr-TR" dirty="0"/>
              <a:t> olgularda 5 yıllık genel </a:t>
            </a:r>
            <a:r>
              <a:rPr lang="tr-TR" dirty="0" err="1"/>
              <a:t>sağkalım</a:t>
            </a:r>
            <a:r>
              <a:rPr lang="tr-TR" dirty="0"/>
              <a:t> (OS) %36 idi. </a:t>
            </a:r>
          </a:p>
          <a:p>
            <a:pPr>
              <a:lnSpc>
                <a:spcPct val="150000"/>
              </a:lnSpc>
            </a:pPr>
            <a:r>
              <a:rPr lang="tr-TR" dirty="0"/>
              <a:t>Toplam 3733 hasta ile yapılan dört farklı çalışmada cerrahi ile tedavi edilen </a:t>
            </a:r>
            <a:r>
              <a:rPr lang="tr-TR" dirty="0" err="1"/>
              <a:t>kolorektal</a:t>
            </a:r>
            <a:r>
              <a:rPr lang="tr-TR" dirty="0"/>
              <a:t> karaciğer metastazı olan hastalarda 5 yıllık </a:t>
            </a:r>
            <a:r>
              <a:rPr lang="tr-TR" dirty="0" err="1"/>
              <a:t>sağkalım</a:t>
            </a:r>
            <a:r>
              <a:rPr lang="tr-TR" dirty="0"/>
              <a:t> oranı %28 ile %58 arasında bildirilmiştir. </a:t>
            </a:r>
          </a:p>
          <a:p>
            <a:pPr>
              <a:lnSpc>
                <a:spcPct val="150000"/>
              </a:lnSpc>
            </a:pPr>
            <a:r>
              <a:rPr lang="tr-TR" dirty="0"/>
              <a:t>Lokal ablatif tedaviler, sistemik tedavinin değişimini veya kullanımını geciktirebilir, hastaların yaşam kalitesini koruyabilir ve hastalıksız </a:t>
            </a:r>
            <a:r>
              <a:rPr lang="tr-TR" dirty="0" err="1"/>
              <a:t>sağkalım</a:t>
            </a:r>
            <a:r>
              <a:rPr lang="tr-TR" dirty="0"/>
              <a:t>, </a:t>
            </a:r>
            <a:r>
              <a:rPr lang="tr-TR" dirty="0" err="1"/>
              <a:t>progresyonsuz</a:t>
            </a:r>
            <a:r>
              <a:rPr lang="tr-TR" dirty="0"/>
              <a:t> </a:t>
            </a:r>
            <a:r>
              <a:rPr lang="tr-TR" dirty="0" err="1"/>
              <a:t>sağkalım</a:t>
            </a:r>
            <a:r>
              <a:rPr lang="tr-TR" dirty="0"/>
              <a:t> ve genel </a:t>
            </a:r>
            <a:r>
              <a:rPr lang="tr-TR" dirty="0" err="1"/>
              <a:t>sağkalımı</a:t>
            </a:r>
            <a:r>
              <a:rPr lang="tr-TR" dirty="0"/>
              <a:t> iyileştirebilir.</a:t>
            </a:r>
          </a:p>
        </p:txBody>
      </p:sp>
    </p:spTree>
    <p:extLst>
      <p:ext uri="{BB962C8B-B14F-4D97-AF65-F5344CB8AC3E}">
        <p14:creationId xmlns:p14="http://schemas.microsoft.com/office/powerpoint/2010/main" val="27142181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b="1" dirty="0">
                <a:solidFill>
                  <a:schemeClr val="tx1"/>
                </a:solidFill>
              </a:rPr>
              <a:t>OLİGOMETASTAZ VE LOKAL ABLATİF TEDAVİLER</a:t>
            </a:r>
          </a:p>
        </p:txBody>
      </p:sp>
      <p:sp>
        <p:nvSpPr>
          <p:cNvPr id="3" name="İçerik Yer Tutucusu 2"/>
          <p:cNvSpPr>
            <a:spLocks noGrp="1"/>
          </p:cNvSpPr>
          <p:nvPr>
            <p:ph idx="1"/>
          </p:nvPr>
        </p:nvSpPr>
        <p:spPr/>
        <p:txBody>
          <a:bodyPr>
            <a:normAutofit fontScale="92500" lnSpcReduction="20000"/>
          </a:bodyPr>
          <a:lstStyle/>
          <a:p>
            <a:pPr>
              <a:lnSpc>
                <a:spcPct val="150000"/>
              </a:lnSpc>
            </a:pPr>
            <a:r>
              <a:rPr lang="tr-TR" dirty="0"/>
              <a:t>Son zamanlarda, faz II </a:t>
            </a:r>
            <a:r>
              <a:rPr lang="tr-TR" dirty="0" err="1"/>
              <a:t>Comet</a:t>
            </a:r>
            <a:r>
              <a:rPr lang="tr-TR" dirty="0"/>
              <a:t> çalışmasında, 1 ila 5 metastazı ve kontrollü </a:t>
            </a:r>
            <a:r>
              <a:rPr lang="tr-TR" dirty="0" err="1"/>
              <a:t>primer</a:t>
            </a:r>
            <a:r>
              <a:rPr lang="tr-TR" dirty="0"/>
              <a:t> tümörleri olan </a:t>
            </a:r>
            <a:r>
              <a:rPr lang="tr-TR" dirty="0" err="1"/>
              <a:t>oligometastatik</a:t>
            </a:r>
            <a:r>
              <a:rPr lang="tr-TR" dirty="0"/>
              <a:t> hastalığı olan hastalar, palyatif RT ve bilinen tüm hastalık bölgelerine </a:t>
            </a:r>
            <a:r>
              <a:rPr lang="tr-TR" dirty="0" err="1"/>
              <a:t>SABR'ye</a:t>
            </a:r>
            <a:r>
              <a:rPr lang="tr-TR" dirty="0"/>
              <a:t> </a:t>
            </a:r>
            <a:r>
              <a:rPr lang="tr-TR" dirty="0" err="1"/>
              <a:t>randomize</a:t>
            </a:r>
            <a:r>
              <a:rPr lang="tr-TR" dirty="0"/>
              <a:t> edildi. </a:t>
            </a:r>
          </a:p>
          <a:p>
            <a:pPr>
              <a:lnSpc>
                <a:spcPct val="150000"/>
              </a:lnSpc>
            </a:pPr>
            <a:r>
              <a:rPr lang="tr-TR" dirty="0"/>
              <a:t>Bu çalışmada, kemik, tüm çalışmadaki metastazların üçte birine (65/191 metastaz) karşılık gelen ikinci en yaygın metastaz bölgesiydi. </a:t>
            </a:r>
          </a:p>
          <a:p>
            <a:pPr>
              <a:lnSpc>
                <a:spcPct val="150000"/>
              </a:lnSpc>
            </a:pPr>
            <a:r>
              <a:rPr lang="tr-TR" dirty="0"/>
              <a:t>Deney kolundaki hastaların %35'i (n = 45) BM'ye sahipken, konvansiyonel RT kolundaki hastaların %31'inde (n = 20) vardır. </a:t>
            </a:r>
          </a:p>
          <a:p>
            <a:pPr>
              <a:lnSpc>
                <a:spcPct val="150000"/>
              </a:lnSpc>
            </a:pPr>
            <a:r>
              <a:rPr lang="tr-TR" dirty="0"/>
              <a:t>SABR grubundaki hastalarda standart bakım koluna kıyasla daha uzun medyan genel </a:t>
            </a:r>
            <a:r>
              <a:rPr lang="tr-TR" dirty="0" err="1"/>
              <a:t>sağkalım</a:t>
            </a:r>
            <a:r>
              <a:rPr lang="tr-TR" dirty="0"/>
              <a:t> (41 aya karşı 28 ay, p = 0.09) ve daha iyi </a:t>
            </a:r>
            <a:r>
              <a:rPr lang="tr-TR" dirty="0" err="1"/>
              <a:t>progresyonsuz</a:t>
            </a:r>
            <a:r>
              <a:rPr lang="tr-TR" dirty="0"/>
              <a:t> </a:t>
            </a:r>
            <a:r>
              <a:rPr lang="tr-TR" dirty="0" err="1"/>
              <a:t>sağkalıma</a:t>
            </a:r>
            <a:r>
              <a:rPr lang="tr-TR" dirty="0"/>
              <a:t> (12'ye karşı 6 ay, p = 0.001) sahipti.</a:t>
            </a:r>
          </a:p>
        </p:txBody>
      </p:sp>
    </p:spTree>
    <p:extLst>
      <p:ext uri="{BB962C8B-B14F-4D97-AF65-F5344CB8AC3E}">
        <p14:creationId xmlns:p14="http://schemas.microsoft.com/office/powerpoint/2010/main" val="14620255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nSpc>
                <a:spcPct val="150000"/>
              </a:lnSpc>
            </a:pPr>
            <a:r>
              <a:rPr lang="tr-TR" dirty="0"/>
              <a:t>Lokal tedavilerin </a:t>
            </a:r>
            <a:r>
              <a:rPr lang="tr-TR" dirty="0" err="1"/>
              <a:t>kohort</a:t>
            </a:r>
            <a:r>
              <a:rPr lang="tr-TR" dirty="0"/>
              <a:t> çalışmaları, belirli kanser türlerinde </a:t>
            </a:r>
            <a:r>
              <a:rPr lang="tr-TR" dirty="0" err="1"/>
              <a:t>oligometastatik</a:t>
            </a:r>
            <a:r>
              <a:rPr lang="tr-TR" dirty="0"/>
              <a:t> hastalarda faydalar göstermiştir. Faz II STOMP çalışmasında, lokal tedavi (</a:t>
            </a:r>
            <a:r>
              <a:rPr lang="tr-TR" dirty="0" err="1"/>
              <a:t>metastazektomi</a:t>
            </a:r>
            <a:r>
              <a:rPr lang="tr-TR" dirty="0"/>
              <a:t> veya SABR) alan prostat kanseri hastaları, gözlem grubundaki %8'e karşı %34'lük iyileştirilmiş 5 yıllık hormon tedavisiz </a:t>
            </a:r>
            <a:r>
              <a:rPr lang="tr-TR" dirty="0" err="1"/>
              <a:t>sağkalıma</a:t>
            </a:r>
            <a:r>
              <a:rPr lang="tr-TR" dirty="0"/>
              <a:t> sahipti.</a:t>
            </a:r>
          </a:p>
          <a:p>
            <a:pPr>
              <a:lnSpc>
                <a:spcPct val="150000"/>
              </a:lnSpc>
            </a:pPr>
            <a:r>
              <a:rPr lang="tr-TR" dirty="0"/>
              <a:t>Hedefe yönelik tedavi veya </a:t>
            </a:r>
            <a:r>
              <a:rPr lang="tr-TR" dirty="0" err="1"/>
              <a:t>immünoterapi</a:t>
            </a:r>
            <a:r>
              <a:rPr lang="tr-TR" dirty="0"/>
              <a:t> alırken ilerleyici veya kalıcı metastazları olan </a:t>
            </a:r>
            <a:r>
              <a:rPr lang="tr-TR" dirty="0" err="1"/>
              <a:t>oligoprogresif</a:t>
            </a:r>
            <a:r>
              <a:rPr lang="tr-TR" dirty="0"/>
              <a:t> evre IV küçük hücreli dışı akciğer kanseri (KHDAK) hastalarında lokal ablatif tedavi, tek başına </a:t>
            </a:r>
            <a:r>
              <a:rPr lang="tr-TR"/>
              <a:t>sistemik tedaviye kıyasla </a:t>
            </a:r>
            <a:r>
              <a:rPr lang="tr-TR" dirty="0"/>
              <a:t>artmış genel </a:t>
            </a:r>
            <a:r>
              <a:rPr lang="tr-TR" dirty="0" err="1"/>
              <a:t>sağkalımda</a:t>
            </a:r>
            <a:r>
              <a:rPr lang="tr-TR" dirty="0"/>
              <a:t> artış göstermiştir.</a:t>
            </a:r>
          </a:p>
        </p:txBody>
      </p:sp>
    </p:spTree>
    <p:extLst>
      <p:ext uri="{BB962C8B-B14F-4D97-AF65-F5344CB8AC3E}">
        <p14:creationId xmlns:p14="http://schemas.microsoft.com/office/powerpoint/2010/main" val="25496696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b="1" dirty="0">
                <a:solidFill>
                  <a:schemeClr val="tx1"/>
                </a:solidFill>
              </a:rPr>
              <a:t>KEMİK METASTAZLARINDA ABLATİF TEDAVİLER</a:t>
            </a:r>
          </a:p>
        </p:txBody>
      </p:sp>
      <p:sp>
        <p:nvSpPr>
          <p:cNvPr id="3" name="İçerik Yer Tutucusu 2"/>
          <p:cNvSpPr>
            <a:spLocks noGrp="1"/>
          </p:cNvSpPr>
          <p:nvPr>
            <p:ph idx="1"/>
          </p:nvPr>
        </p:nvSpPr>
        <p:spPr/>
        <p:txBody>
          <a:bodyPr>
            <a:normAutofit fontScale="77500" lnSpcReduction="20000"/>
          </a:bodyPr>
          <a:lstStyle/>
          <a:p>
            <a:pPr>
              <a:lnSpc>
                <a:spcPct val="160000"/>
              </a:lnSpc>
            </a:pPr>
            <a:r>
              <a:rPr lang="tr-TR" dirty="0"/>
              <a:t>SRS ve SABR gibi </a:t>
            </a:r>
            <a:r>
              <a:rPr lang="tr-TR" dirty="0" err="1"/>
              <a:t>stereotaktik</a:t>
            </a:r>
            <a:r>
              <a:rPr lang="tr-TR" dirty="0"/>
              <a:t> ışınlama teknikleri, hedefin dışında hızlı bir doz düşüşü ile çevredeki sağlıklı dokuları koruyan </a:t>
            </a:r>
            <a:r>
              <a:rPr lang="tr-TR" dirty="0" err="1"/>
              <a:t>primer</a:t>
            </a:r>
            <a:r>
              <a:rPr lang="tr-TR" dirty="0"/>
              <a:t> veya </a:t>
            </a:r>
            <a:r>
              <a:rPr lang="tr-TR" dirty="0" err="1"/>
              <a:t>metastatik</a:t>
            </a:r>
            <a:r>
              <a:rPr lang="tr-TR" dirty="0"/>
              <a:t> tümörlere ablatif radyasyon dozlarının uygulanmasını sağlar. </a:t>
            </a:r>
          </a:p>
          <a:p>
            <a:pPr>
              <a:lnSpc>
                <a:spcPct val="160000"/>
              </a:lnSpc>
            </a:pPr>
            <a:r>
              <a:rPr lang="tr-TR" dirty="0"/>
              <a:t>Yüksek doz radyasyonla ilişkili "ablatif etki", </a:t>
            </a:r>
            <a:r>
              <a:rPr lang="tr-TR" dirty="0" err="1"/>
              <a:t>intrinsik</a:t>
            </a:r>
            <a:r>
              <a:rPr lang="tr-TR" dirty="0"/>
              <a:t> tümör hücresi radyo direncinin üstesinden gelir, </a:t>
            </a:r>
            <a:r>
              <a:rPr lang="tr-TR" dirty="0" err="1"/>
              <a:t>vasküler</a:t>
            </a:r>
            <a:r>
              <a:rPr lang="tr-TR" dirty="0"/>
              <a:t> </a:t>
            </a:r>
            <a:r>
              <a:rPr lang="tr-TR" dirty="0" err="1"/>
              <a:t>endotel</a:t>
            </a:r>
            <a:r>
              <a:rPr lang="tr-TR" dirty="0"/>
              <a:t> hasarı ve </a:t>
            </a:r>
            <a:r>
              <a:rPr lang="tr-TR" dirty="0" err="1"/>
              <a:t>immün</a:t>
            </a:r>
            <a:r>
              <a:rPr lang="tr-TR" dirty="0"/>
              <a:t> aktivasyon dahil olmak üzere dolaylı etkilere neden olur. </a:t>
            </a:r>
          </a:p>
          <a:p>
            <a:pPr>
              <a:lnSpc>
                <a:spcPct val="160000"/>
              </a:lnSpc>
            </a:pPr>
            <a:r>
              <a:rPr lang="tr-TR" dirty="0"/>
              <a:t>ASTRO BM kılavuzu, BM'de SRS ve </a:t>
            </a:r>
            <a:r>
              <a:rPr lang="tr-TR" dirty="0" err="1"/>
              <a:t>SABR'nin</a:t>
            </a:r>
            <a:r>
              <a:rPr lang="tr-TR" dirty="0"/>
              <a:t> klinik araştırmalarla sınırlandırılması gerektiğini öne sürerken, NCCN kılavuzu, SRS ve </a:t>
            </a:r>
            <a:r>
              <a:rPr lang="tr-TR" dirty="0" err="1"/>
              <a:t>SABR'nin</a:t>
            </a:r>
            <a:r>
              <a:rPr lang="tr-TR" dirty="0"/>
              <a:t> üç durumda tercih edilebileceğini kabul eder: </a:t>
            </a:r>
          </a:p>
          <a:p>
            <a:pPr>
              <a:lnSpc>
                <a:spcPct val="160000"/>
              </a:lnSpc>
            </a:pPr>
            <a:r>
              <a:rPr lang="tr-TR" dirty="0"/>
              <a:t>yeniden ışınlama (omurilik ve diğer kritik organlar RT dozunu azaltmak için),</a:t>
            </a:r>
          </a:p>
          <a:p>
            <a:pPr>
              <a:lnSpc>
                <a:spcPct val="160000"/>
              </a:lnSpc>
            </a:pPr>
            <a:r>
              <a:rPr lang="tr-TR" dirty="0" err="1"/>
              <a:t>oligometastatik</a:t>
            </a:r>
            <a:r>
              <a:rPr lang="tr-TR" dirty="0"/>
              <a:t> hastalık (tümör ablasyonu amacıyla) ve </a:t>
            </a:r>
          </a:p>
          <a:p>
            <a:pPr>
              <a:lnSpc>
                <a:spcPct val="160000"/>
              </a:lnSpc>
            </a:pPr>
            <a:r>
              <a:rPr lang="tr-TR" dirty="0" err="1"/>
              <a:t>radyorezistan</a:t>
            </a:r>
            <a:r>
              <a:rPr lang="tr-TR" dirty="0"/>
              <a:t> tümörlerde (</a:t>
            </a:r>
            <a:r>
              <a:rPr lang="tr-TR" dirty="0" err="1"/>
              <a:t>melanom</a:t>
            </a:r>
            <a:r>
              <a:rPr lang="tr-TR" dirty="0"/>
              <a:t>, sarkom, </a:t>
            </a:r>
            <a:r>
              <a:rPr lang="tr-TR" dirty="0" err="1"/>
              <a:t>renal</a:t>
            </a:r>
            <a:r>
              <a:rPr lang="tr-TR" dirty="0"/>
              <a:t> hücre ve </a:t>
            </a:r>
            <a:r>
              <a:rPr lang="tr-TR" dirty="0" err="1"/>
              <a:t>hepatoselüler</a:t>
            </a:r>
            <a:r>
              <a:rPr lang="tr-TR" dirty="0"/>
              <a:t> </a:t>
            </a:r>
            <a:r>
              <a:rPr lang="tr-TR" dirty="0" err="1"/>
              <a:t>karsinom</a:t>
            </a:r>
            <a:r>
              <a:rPr lang="tr-TR" dirty="0"/>
              <a:t>).</a:t>
            </a:r>
          </a:p>
        </p:txBody>
      </p:sp>
    </p:spTree>
    <p:extLst>
      <p:ext uri="{BB962C8B-B14F-4D97-AF65-F5344CB8AC3E}">
        <p14:creationId xmlns:p14="http://schemas.microsoft.com/office/powerpoint/2010/main" val="21640189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nSpc>
                <a:spcPct val="150000"/>
              </a:lnSpc>
            </a:pPr>
            <a:r>
              <a:rPr lang="tr-TR" dirty="0"/>
              <a:t>BM için </a:t>
            </a:r>
            <a:r>
              <a:rPr lang="tr-TR" dirty="0" err="1"/>
              <a:t>SABR'nin</a:t>
            </a:r>
            <a:r>
              <a:rPr lang="tr-TR" dirty="0"/>
              <a:t> sistematik bir incelemesi, ağrı yanıtını değerlendiren 38 çalışmayı ve lokal kontrolü bildiren 45 çalışmayı analiz etti. Lokal kontrol oranı çoğu çalışmada %80'den ağrı yanıtı %75 den yüksekti ve çalışmaların yarısından fazlasında az sayıda yüksek dereceli toksisite görüldü.</a:t>
            </a:r>
          </a:p>
        </p:txBody>
      </p:sp>
    </p:spTree>
    <p:extLst>
      <p:ext uri="{BB962C8B-B14F-4D97-AF65-F5344CB8AC3E}">
        <p14:creationId xmlns:p14="http://schemas.microsoft.com/office/powerpoint/2010/main" val="30001731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nSpc>
                <a:spcPct val="150000"/>
              </a:lnSpc>
            </a:pPr>
            <a:r>
              <a:rPr lang="tr-TR" dirty="0"/>
              <a:t>SRS (%43.8), SABR (%19.7) veya konvansiyonel RT (%36.5) ile tedavi edilen 4911 </a:t>
            </a:r>
            <a:r>
              <a:rPr lang="tr-TR" dirty="0" err="1"/>
              <a:t>spinal</a:t>
            </a:r>
            <a:r>
              <a:rPr lang="tr-TR" dirty="0"/>
              <a:t> </a:t>
            </a:r>
            <a:r>
              <a:rPr lang="tr-TR" dirty="0" err="1"/>
              <a:t>oligometastazlı</a:t>
            </a:r>
            <a:r>
              <a:rPr lang="tr-TR" dirty="0"/>
              <a:t> 3237 hastayı içeren bir meta-analizde SRS tedavisi, konvansiyonel </a:t>
            </a:r>
            <a:r>
              <a:rPr lang="tr-TR" dirty="0" err="1"/>
              <a:t>RT'ye</a:t>
            </a:r>
            <a:r>
              <a:rPr lang="tr-TR" dirty="0"/>
              <a:t> kıyasla artmış 1 yıllık lokal kontrol ile ilişkilendirildi (sırasıyla %92,9'a karşı %81,0, p = 0,007) ve konvansiyonel RT ile SABR arasında lokal kontrol açısından fark yoktu (%81,0'a karşı %82,1, p = 0.86). </a:t>
            </a:r>
          </a:p>
          <a:p>
            <a:pPr>
              <a:lnSpc>
                <a:spcPct val="150000"/>
              </a:lnSpc>
            </a:pPr>
            <a:r>
              <a:rPr lang="tr-TR" dirty="0"/>
              <a:t>Genel </a:t>
            </a:r>
            <a:r>
              <a:rPr lang="tr-TR" dirty="0" err="1"/>
              <a:t>grade</a:t>
            </a:r>
            <a:r>
              <a:rPr lang="tr-TR" dirty="0"/>
              <a:t> 3-5 </a:t>
            </a:r>
            <a:r>
              <a:rPr lang="tr-TR" dirty="0" err="1"/>
              <a:t>toksisite</a:t>
            </a:r>
            <a:r>
              <a:rPr lang="tr-TR" dirty="0"/>
              <a:t> oranı tüm gruplarda düşüktü. </a:t>
            </a:r>
          </a:p>
          <a:p>
            <a:pPr>
              <a:lnSpc>
                <a:spcPct val="150000"/>
              </a:lnSpc>
            </a:pPr>
            <a:r>
              <a:rPr lang="tr-TR" dirty="0"/>
              <a:t>Yine de, belirgin bir doz etkisi olmaksızın SRS, </a:t>
            </a:r>
            <a:r>
              <a:rPr lang="tr-TR" dirty="0" err="1"/>
              <a:t>SABR'ye</a:t>
            </a:r>
            <a:r>
              <a:rPr lang="tr-TR" dirty="0"/>
              <a:t> göre daha yüksek </a:t>
            </a:r>
            <a:r>
              <a:rPr lang="tr-TR" dirty="0" err="1"/>
              <a:t>vertebral</a:t>
            </a:r>
            <a:r>
              <a:rPr lang="tr-TR" dirty="0"/>
              <a:t> çökme kırığı riski ile ilişkilendirilmiştir (sırasıyla %19.5'e karşı %9.6, p = 0.039). </a:t>
            </a:r>
          </a:p>
          <a:p>
            <a:pPr>
              <a:lnSpc>
                <a:spcPct val="150000"/>
              </a:lnSpc>
            </a:pPr>
            <a:r>
              <a:rPr lang="tr-TR" dirty="0"/>
              <a:t>Başka bir inceleme, fraksiyon başına ≥ 20 </a:t>
            </a:r>
            <a:r>
              <a:rPr lang="tr-TR" dirty="0" err="1"/>
              <a:t>Gy</a:t>
            </a:r>
            <a:r>
              <a:rPr lang="tr-TR" dirty="0"/>
              <a:t> dozların artmış </a:t>
            </a:r>
            <a:r>
              <a:rPr lang="tr-TR" dirty="0" err="1"/>
              <a:t>vertebral</a:t>
            </a:r>
            <a:r>
              <a:rPr lang="tr-TR" dirty="0"/>
              <a:t> kırık riski ile ilişkili olduğunu bulmuştur.</a:t>
            </a:r>
          </a:p>
        </p:txBody>
      </p:sp>
    </p:spTree>
    <p:extLst>
      <p:ext uri="{BB962C8B-B14F-4D97-AF65-F5344CB8AC3E}">
        <p14:creationId xmlns:p14="http://schemas.microsoft.com/office/powerpoint/2010/main" val="129253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a:lnSpc>
                <a:spcPct val="150000"/>
              </a:lnSpc>
            </a:pPr>
            <a:r>
              <a:rPr lang="tr-TR" dirty="0"/>
              <a:t>Ağrılı </a:t>
            </a:r>
            <a:r>
              <a:rPr lang="tr-TR" dirty="0" err="1"/>
              <a:t>spinal</a:t>
            </a:r>
            <a:r>
              <a:rPr lang="tr-TR" dirty="0"/>
              <a:t> BM'si olan 55 hastanın </a:t>
            </a:r>
            <a:r>
              <a:rPr lang="tr-TR" dirty="0" err="1"/>
              <a:t>randomize</a:t>
            </a:r>
            <a:r>
              <a:rPr lang="tr-TR" dirty="0"/>
              <a:t> bir faz II çalışması, SRS (24 </a:t>
            </a:r>
            <a:r>
              <a:rPr lang="tr-TR" dirty="0" err="1"/>
              <a:t>Gy</a:t>
            </a:r>
            <a:r>
              <a:rPr lang="tr-TR" dirty="0"/>
              <a:t>/1 fraksiyon) ile tedavinin, konvansiyonel </a:t>
            </a:r>
            <a:r>
              <a:rPr lang="tr-TR" dirty="0" err="1"/>
              <a:t>RT'ye</a:t>
            </a:r>
            <a:r>
              <a:rPr lang="tr-TR" dirty="0"/>
              <a:t> (30 </a:t>
            </a:r>
            <a:r>
              <a:rPr lang="tr-TR" dirty="0" err="1"/>
              <a:t>Gy</a:t>
            </a:r>
            <a:r>
              <a:rPr lang="tr-TR" dirty="0"/>
              <a:t>/10 fraksiyon) göre ağrıda daha hızlı bir azalma sağladığını bildirdi. </a:t>
            </a:r>
          </a:p>
          <a:p>
            <a:pPr>
              <a:lnSpc>
                <a:spcPct val="150000"/>
              </a:lnSpc>
            </a:pPr>
            <a:r>
              <a:rPr lang="tr-TR" dirty="0"/>
              <a:t>6 ayda daha yüksek bir ağrı yanıtı de tarif edilmiştir, SRS ile %73,7'ye karşı geleneksel RT ile %35 (p = 0,003)</a:t>
            </a:r>
          </a:p>
          <a:p>
            <a:pPr>
              <a:lnSpc>
                <a:spcPct val="150000"/>
              </a:lnSpc>
            </a:pPr>
            <a:r>
              <a:rPr lang="tr-TR" dirty="0"/>
              <a:t>Başka bir </a:t>
            </a:r>
            <a:r>
              <a:rPr lang="tr-TR" dirty="0" err="1"/>
              <a:t>randomize</a:t>
            </a:r>
            <a:r>
              <a:rPr lang="tr-TR" dirty="0"/>
              <a:t> faz II çalışması, SABR ile (2 fraksiyonda 24 </a:t>
            </a:r>
            <a:r>
              <a:rPr lang="tr-TR" dirty="0" err="1"/>
              <a:t>Gy</a:t>
            </a:r>
            <a:r>
              <a:rPr lang="tr-TR" dirty="0"/>
              <a:t>) konvansiyonel </a:t>
            </a:r>
            <a:r>
              <a:rPr lang="tr-TR" dirty="0" err="1"/>
              <a:t>RT'ye</a:t>
            </a:r>
            <a:r>
              <a:rPr lang="tr-TR" dirty="0"/>
              <a:t> (5 fraksiyonda 20 </a:t>
            </a:r>
            <a:r>
              <a:rPr lang="tr-TR" dirty="0" err="1"/>
              <a:t>Gy</a:t>
            </a:r>
            <a:r>
              <a:rPr lang="tr-TR" dirty="0"/>
              <a:t>) göre daha yüksek ağrı kontrolü göstermiştir. </a:t>
            </a:r>
          </a:p>
          <a:p>
            <a:pPr>
              <a:lnSpc>
                <a:spcPct val="150000"/>
              </a:lnSpc>
            </a:pPr>
            <a:r>
              <a:rPr lang="tr-TR" dirty="0"/>
              <a:t>3 ayda, tam ağrı yanıt oranı SABR kolunda %36 (40/114) iken konvansiyonel RT kolunda %14 (16/115) idi (p &lt; 0,001). </a:t>
            </a:r>
          </a:p>
          <a:p>
            <a:pPr>
              <a:lnSpc>
                <a:spcPct val="150000"/>
              </a:lnSpc>
            </a:pPr>
            <a:r>
              <a:rPr lang="tr-TR" dirty="0"/>
              <a:t>Bu fark, SABR grubunda %33 (37/114) tam ağrı yanıtı ile konvansiyonel RT ile %16 (18/115) ile 6 ayda devam etti (p = 0.004)</a:t>
            </a:r>
          </a:p>
        </p:txBody>
      </p:sp>
    </p:spTree>
    <p:extLst>
      <p:ext uri="{BB962C8B-B14F-4D97-AF65-F5344CB8AC3E}">
        <p14:creationId xmlns:p14="http://schemas.microsoft.com/office/powerpoint/2010/main" val="23685017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dirty="0"/>
              <a:t>Bununla birlikte, faz 2/3 RTOG 0631 çalışmasının ilk sonuçlarında, SABR, konvansiyonel </a:t>
            </a:r>
            <a:r>
              <a:rPr lang="tr-TR" dirty="0" err="1"/>
              <a:t>RT'ye</a:t>
            </a:r>
            <a:r>
              <a:rPr lang="tr-TR" dirty="0"/>
              <a:t> kıyasla bir ila üç </a:t>
            </a:r>
            <a:r>
              <a:rPr lang="tr-TR" dirty="0" err="1"/>
              <a:t>spinal</a:t>
            </a:r>
            <a:r>
              <a:rPr lang="tr-TR" dirty="0"/>
              <a:t> BM'si olan hastalarda ağrı yanıtını iyileştirmedi. </a:t>
            </a:r>
          </a:p>
          <a:p>
            <a:pPr>
              <a:lnSpc>
                <a:spcPct val="150000"/>
              </a:lnSpc>
            </a:pPr>
            <a:r>
              <a:rPr lang="tr-TR" dirty="0"/>
              <a:t>209 hasta SRS (16-18 </a:t>
            </a:r>
            <a:r>
              <a:rPr lang="tr-TR" dirty="0" err="1"/>
              <a:t>Gy</a:t>
            </a:r>
            <a:r>
              <a:rPr lang="tr-TR" dirty="0"/>
              <a:t>) ile tedavi edildi ve 130 hasta konvansiyonel </a:t>
            </a:r>
            <a:r>
              <a:rPr lang="tr-TR" dirty="0" err="1"/>
              <a:t>eksternal</a:t>
            </a:r>
            <a:r>
              <a:rPr lang="tr-TR" dirty="0"/>
              <a:t> RT (8 </a:t>
            </a:r>
            <a:r>
              <a:rPr lang="tr-TR" dirty="0" err="1"/>
              <a:t>Gy</a:t>
            </a:r>
            <a:r>
              <a:rPr lang="tr-TR" dirty="0"/>
              <a:t>/1 fraksiyon) aldı ve 3. ayda ağrı skorlarında fark yoktu (p = 0.99)</a:t>
            </a:r>
          </a:p>
        </p:txBody>
      </p:sp>
    </p:spTree>
    <p:extLst>
      <p:ext uri="{BB962C8B-B14F-4D97-AF65-F5344CB8AC3E}">
        <p14:creationId xmlns:p14="http://schemas.microsoft.com/office/powerpoint/2010/main" val="36764112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nSpc>
                <a:spcPct val="150000"/>
              </a:lnSpc>
            </a:pPr>
            <a:r>
              <a:rPr lang="tr-TR" dirty="0"/>
              <a:t>Tek doz </a:t>
            </a:r>
            <a:r>
              <a:rPr lang="tr-TR" dirty="0" err="1"/>
              <a:t>SABR'nin</a:t>
            </a:r>
            <a:r>
              <a:rPr lang="tr-TR" dirty="0"/>
              <a:t> (24 </a:t>
            </a:r>
            <a:r>
              <a:rPr lang="tr-TR" dirty="0" err="1"/>
              <a:t>Gy</a:t>
            </a:r>
            <a:r>
              <a:rPr lang="tr-TR" dirty="0"/>
              <a:t>) </a:t>
            </a:r>
            <a:r>
              <a:rPr lang="tr-TR" dirty="0" err="1"/>
              <a:t>fraksiyone</a:t>
            </a:r>
            <a:r>
              <a:rPr lang="tr-TR" dirty="0"/>
              <a:t> SABR (3 fraksiyonda 27 </a:t>
            </a:r>
            <a:r>
              <a:rPr lang="tr-TR" dirty="0" err="1"/>
              <a:t>Gy</a:t>
            </a:r>
            <a:r>
              <a:rPr lang="tr-TR" dirty="0"/>
              <a:t>) ile karşılaştırılması, tek doz </a:t>
            </a:r>
            <a:r>
              <a:rPr lang="tr-TR" dirty="0" err="1"/>
              <a:t>SABR'nin</a:t>
            </a:r>
            <a:r>
              <a:rPr lang="tr-TR" dirty="0"/>
              <a:t> 2 ve 3 yılda daha düşük lokal </a:t>
            </a:r>
            <a:r>
              <a:rPr lang="tr-TR" dirty="0" err="1"/>
              <a:t>nüks</a:t>
            </a:r>
            <a:r>
              <a:rPr lang="tr-TR" dirty="0"/>
              <a:t> oranı ile ilişkili olduğunu bulmuştur sırasıyla tek doz SABR de %2,7 ve %5,1 </a:t>
            </a:r>
            <a:r>
              <a:rPr lang="tr-TR" dirty="0" err="1"/>
              <a:t>fraksiyone</a:t>
            </a:r>
            <a:r>
              <a:rPr lang="tr-TR" dirty="0"/>
              <a:t> SABR ile %9,1 ve %22 (p = 0,0048). </a:t>
            </a:r>
          </a:p>
          <a:p>
            <a:pPr>
              <a:lnSpc>
                <a:spcPct val="150000"/>
              </a:lnSpc>
            </a:pPr>
            <a:r>
              <a:rPr lang="tr-TR" dirty="0"/>
              <a:t>Ayrıca, 3 yılda uzak metastazlarda ilerlemede tek doz SABR lehine bir fark vardı %5.3 ve %22.5 (p = 0.010) </a:t>
            </a:r>
          </a:p>
        </p:txBody>
      </p:sp>
    </p:spTree>
    <p:extLst>
      <p:ext uri="{BB962C8B-B14F-4D97-AF65-F5344CB8AC3E}">
        <p14:creationId xmlns:p14="http://schemas.microsoft.com/office/powerpoint/2010/main" val="1406573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nSpc>
                <a:spcPct val="150000"/>
              </a:lnSpc>
            </a:pPr>
            <a:r>
              <a:rPr lang="tr-TR" dirty="0"/>
              <a:t>Ağrılı BM'nin klinik yönetimi optimal analjezi, iskeletle ilgili komplikasyonları azaltmak için </a:t>
            </a:r>
            <a:r>
              <a:rPr lang="tr-TR" dirty="0" err="1"/>
              <a:t>osteoklast</a:t>
            </a:r>
            <a:r>
              <a:rPr lang="tr-TR" dirty="0"/>
              <a:t> inhibitörleri ve sistemik tedaviyi içermelidir.</a:t>
            </a:r>
          </a:p>
          <a:p>
            <a:pPr>
              <a:lnSpc>
                <a:spcPct val="150000"/>
              </a:lnSpc>
            </a:pPr>
            <a:r>
              <a:rPr lang="tr-TR" dirty="0"/>
              <a:t>Konvansiyonel kemoterapi, </a:t>
            </a:r>
            <a:r>
              <a:rPr lang="tr-TR" dirty="0" err="1"/>
              <a:t>BM'li</a:t>
            </a:r>
            <a:r>
              <a:rPr lang="tr-TR" dirty="0"/>
              <a:t> hastaların bir alt grubunda ağrıyı azaltabilir ve </a:t>
            </a:r>
            <a:r>
              <a:rPr lang="tr-TR" dirty="0" err="1"/>
              <a:t>QoL'yi</a:t>
            </a:r>
            <a:r>
              <a:rPr lang="tr-TR" dirty="0"/>
              <a:t> iyileştirebilir. </a:t>
            </a:r>
          </a:p>
          <a:p>
            <a:pPr>
              <a:lnSpc>
                <a:spcPct val="150000"/>
              </a:lnSpc>
            </a:pPr>
            <a:r>
              <a:rPr lang="tr-TR" dirty="0"/>
              <a:t>Hormon tedavisi, </a:t>
            </a:r>
            <a:r>
              <a:rPr lang="tr-TR" dirty="0" err="1"/>
              <a:t>immünoterapi</a:t>
            </a:r>
            <a:r>
              <a:rPr lang="tr-TR" dirty="0"/>
              <a:t> ve hedefe yönelik tedavi dahil olmak üzere kanser türüne bağlı olarak diğer sistemik tedaviler kullanılabilir. </a:t>
            </a:r>
          </a:p>
        </p:txBody>
      </p:sp>
    </p:spTree>
    <p:extLst>
      <p:ext uri="{BB962C8B-B14F-4D97-AF65-F5344CB8AC3E}">
        <p14:creationId xmlns:p14="http://schemas.microsoft.com/office/powerpoint/2010/main" val="41097705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b="1" dirty="0">
                <a:solidFill>
                  <a:schemeClr val="tx1"/>
                </a:solidFill>
              </a:rPr>
              <a:t>İMMÜNOTERAPİ VE SABR</a:t>
            </a:r>
          </a:p>
        </p:txBody>
      </p:sp>
      <p:sp>
        <p:nvSpPr>
          <p:cNvPr id="3" name="İçerik Yer Tutucusu 2"/>
          <p:cNvSpPr>
            <a:spLocks noGrp="1"/>
          </p:cNvSpPr>
          <p:nvPr>
            <p:ph idx="1"/>
          </p:nvPr>
        </p:nvSpPr>
        <p:spPr/>
        <p:txBody>
          <a:bodyPr>
            <a:normAutofit fontScale="92500"/>
          </a:bodyPr>
          <a:lstStyle/>
          <a:p>
            <a:pPr>
              <a:lnSpc>
                <a:spcPct val="150000"/>
              </a:lnSpc>
            </a:pPr>
            <a:r>
              <a:rPr lang="tr-TR" dirty="0"/>
              <a:t>Programlanmış ölüm ligandı 1 ekspresyon seviyesinin, PD1/PDL1 inhibitörleri ile </a:t>
            </a:r>
            <a:r>
              <a:rPr lang="tr-TR" dirty="0" err="1"/>
              <a:t>immün</a:t>
            </a:r>
            <a:r>
              <a:rPr lang="tr-TR" dirty="0"/>
              <a:t> kontrol noktası inhibitörlerine (ICI) verilen yanıtla ilişkili olduğu bilinmektedir. </a:t>
            </a:r>
          </a:p>
          <a:p>
            <a:pPr>
              <a:lnSpc>
                <a:spcPct val="150000"/>
              </a:lnSpc>
            </a:pPr>
            <a:r>
              <a:rPr lang="tr-TR" dirty="0"/>
              <a:t>RT, PDL-1 ekspresyonunu indükleyebilir, </a:t>
            </a:r>
            <a:r>
              <a:rPr lang="tr-TR" dirty="0" err="1"/>
              <a:t>immün</a:t>
            </a:r>
            <a:r>
              <a:rPr lang="tr-TR" dirty="0"/>
              <a:t> kontrol noktası </a:t>
            </a:r>
            <a:r>
              <a:rPr lang="tr-TR" dirty="0" err="1"/>
              <a:t>inhibisyonuna</a:t>
            </a:r>
            <a:r>
              <a:rPr lang="tr-TR" dirty="0"/>
              <a:t> yanıtı iyileştirebilir ve </a:t>
            </a:r>
            <a:r>
              <a:rPr lang="tr-TR" dirty="0" err="1"/>
              <a:t>immünoterapiye</a:t>
            </a:r>
            <a:r>
              <a:rPr lang="tr-TR" dirty="0"/>
              <a:t> direnç gelişimini önleyebilir.</a:t>
            </a:r>
          </a:p>
          <a:p>
            <a:pPr>
              <a:lnSpc>
                <a:spcPct val="150000"/>
              </a:lnSpc>
            </a:pPr>
            <a:r>
              <a:rPr lang="tr-TR" dirty="0"/>
              <a:t> </a:t>
            </a:r>
            <a:r>
              <a:rPr lang="tr-TR" dirty="0" err="1"/>
              <a:t>Oligometastatik</a:t>
            </a:r>
            <a:r>
              <a:rPr lang="tr-TR" dirty="0"/>
              <a:t> (≤4 metastaz) NSCLC hastalarıyla yapılan tek kollu bir faz 2 çalışmasında, tüm tümör bölgelerine lokal ablatif tedaviyi takiben </a:t>
            </a:r>
            <a:r>
              <a:rPr lang="tr-TR" dirty="0" err="1"/>
              <a:t>pembrolizumab</a:t>
            </a:r>
            <a:r>
              <a:rPr lang="tr-TR" dirty="0"/>
              <a:t> kullanımı, tarihsel verilerle karşılaştırıldığında 6.6 aya karşı 19.1 olan medyan </a:t>
            </a:r>
            <a:r>
              <a:rPr lang="tr-TR" dirty="0" err="1"/>
              <a:t>progresyonsuz</a:t>
            </a:r>
            <a:r>
              <a:rPr lang="tr-TR" dirty="0"/>
              <a:t> </a:t>
            </a:r>
            <a:r>
              <a:rPr lang="tr-TR" dirty="0" err="1"/>
              <a:t>sağkalımda</a:t>
            </a:r>
            <a:r>
              <a:rPr lang="tr-TR" dirty="0"/>
              <a:t> anlamlı bir iyileşme ile ilişkilendirilmiştir.</a:t>
            </a:r>
          </a:p>
        </p:txBody>
      </p:sp>
    </p:spTree>
    <p:extLst>
      <p:ext uri="{BB962C8B-B14F-4D97-AF65-F5344CB8AC3E}">
        <p14:creationId xmlns:p14="http://schemas.microsoft.com/office/powerpoint/2010/main" val="20170111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dirty="0"/>
              <a:t>Cerrahi (n = 13) veya SABR (n = 10) ile tedavi edilen erken evre </a:t>
            </a:r>
            <a:r>
              <a:rPr lang="tr-TR" dirty="0" err="1"/>
              <a:t>KHDAK'li</a:t>
            </a:r>
            <a:r>
              <a:rPr lang="tr-TR" dirty="0"/>
              <a:t> hastalarda yapılan küçük bir </a:t>
            </a:r>
            <a:r>
              <a:rPr lang="tr-TR" dirty="0" err="1"/>
              <a:t>randomize</a:t>
            </a:r>
            <a:r>
              <a:rPr lang="tr-TR" dirty="0"/>
              <a:t> olmayan gözlemsel çalışma, </a:t>
            </a:r>
            <a:r>
              <a:rPr lang="tr-TR" dirty="0" err="1"/>
              <a:t>SABR'nin</a:t>
            </a:r>
            <a:r>
              <a:rPr lang="tr-TR" dirty="0"/>
              <a:t> önemli bir hasta alt grubunda T-hücre aktivasyonunu indüklediğini göstermiştir. </a:t>
            </a:r>
          </a:p>
          <a:p>
            <a:pPr>
              <a:lnSpc>
                <a:spcPct val="150000"/>
              </a:lnSpc>
            </a:pPr>
            <a:r>
              <a:rPr lang="tr-TR" dirty="0"/>
              <a:t>Ayrıca, SABR ile tedavi edilen </a:t>
            </a:r>
            <a:r>
              <a:rPr lang="tr-TR" dirty="0" err="1"/>
              <a:t>oligometastatik</a:t>
            </a:r>
            <a:r>
              <a:rPr lang="tr-TR" dirty="0"/>
              <a:t> (≤3 metastaz) 37 prostat kanseri hastası üzerinde yapılan bir çalışmada, CD8+ tümör reaktif hücrelerindeki artışın lokal </a:t>
            </a:r>
            <a:r>
              <a:rPr lang="tr-TR" dirty="0" err="1"/>
              <a:t>progresyon</a:t>
            </a:r>
            <a:r>
              <a:rPr lang="tr-TR" dirty="0"/>
              <a:t> riskini azalttığı bildirilmiştir (p = 0.032)</a:t>
            </a:r>
          </a:p>
        </p:txBody>
      </p:sp>
    </p:spTree>
    <p:extLst>
      <p:ext uri="{BB962C8B-B14F-4D97-AF65-F5344CB8AC3E}">
        <p14:creationId xmlns:p14="http://schemas.microsoft.com/office/powerpoint/2010/main" val="35200324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b="1" dirty="0">
                <a:solidFill>
                  <a:schemeClr val="tx1"/>
                </a:solidFill>
              </a:rPr>
              <a:t>SABR VE SİSTEMİK TEDAVİ KOMBİNASYONUNUN TOKSİSİTELERİ</a:t>
            </a:r>
          </a:p>
        </p:txBody>
      </p:sp>
      <p:sp>
        <p:nvSpPr>
          <p:cNvPr id="3" name="İçerik Yer Tutucusu 2"/>
          <p:cNvSpPr>
            <a:spLocks noGrp="1"/>
          </p:cNvSpPr>
          <p:nvPr>
            <p:ph idx="1"/>
          </p:nvPr>
        </p:nvSpPr>
        <p:spPr/>
        <p:txBody>
          <a:bodyPr>
            <a:normAutofit fontScale="92500" lnSpcReduction="20000"/>
          </a:bodyPr>
          <a:lstStyle/>
          <a:p>
            <a:pPr>
              <a:lnSpc>
                <a:spcPct val="160000"/>
              </a:lnSpc>
            </a:pPr>
            <a:r>
              <a:rPr lang="tr-TR" dirty="0" err="1"/>
              <a:t>SABR'nin</a:t>
            </a:r>
            <a:r>
              <a:rPr lang="tr-TR" dirty="0"/>
              <a:t> eşzamanlı tedavisi ve sistemik tedavi için </a:t>
            </a:r>
            <a:r>
              <a:rPr lang="tr-TR" dirty="0" err="1"/>
              <a:t>toksisite</a:t>
            </a:r>
            <a:r>
              <a:rPr lang="tr-TR" dirty="0"/>
              <a:t> verileri sınırlıdır ve çoğunlukla </a:t>
            </a:r>
            <a:r>
              <a:rPr lang="tr-TR" dirty="0" err="1"/>
              <a:t>kranial</a:t>
            </a:r>
            <a:r>
              <a:rPr lang="tr-TR" dirty="0"/>
              <a:t> SABR için rapor edilmiştir. </a:t>
            </a:r>
          </a:p>
          <a:p>
            <a:pPr>
              <a:lnSpc>
                <a:spcPct val="160000"/>
              </a:lnSpc>
            </a:pPr>
            <a:r>
              <a:rPr lang="tr-TR" dirty="0"/>
              <a:t>Eşzamanlı tedavi çoğunlukla </a:t>
            </a:r>
            <a:r>
              <a:rPr lang="tr-TR" dirty="0" err="1"/>
              <a:t>kraniyal</a:t>
            </a:r>
            <a:r>
              <a:rPr lang="tr-TR" dirty="0"/>
              <a:t> </a:t>
            </a:r>
            <a:r>
              <a:rPr lang="tr-TR" dirty="0" err="1"/>
              <a:t>SABR'de</a:t>
            </a:r>
            <a:r>
              <a:rPr lang="tr-TR" dirty="0"/>
              <a:t> iyi </a:t>
            </a:r>
            <a:r>
              <a:rPr lang="tr-TR" dirty="0" err="1"/>
              <a:t>tolere</a:t>
            </a:r>
            <a:r>
              <a:rPr lang="tr-TR" dirty="0"/>
              <a:t> edilir, ancak BRAF inhibitörleri ile kombine edildiğinde daha yüksek ciddi </a:t>
            </a:r>
            <a:r>
              <a:rPr lang="tr-TR" dirty="0" err="1"/>
              <a:t>toksisite</a:t>
            </a:r>
            <a:r>
              <a:rPr lang="tr-TR" dirty="0"/>
              <a:t> oranları gözlenmiştir. </a:t>
            </a:r>
          </a:p>
          <a:p>
            <a:pPr>
              <a:lnSpc>
                <a:spcPct val="160000"/>
              </a:lnSpc>
            </a:pPr>
            <a:r>
              <a:rPr lang="tr-TR" dirty="0"/>
              <a:t>Karaciğeri hedef alan SABR ve eş zamanlı </a:t>
            </a:r>
            <a:r>
              <a:rPr lang="tr-TR" dirty="0" err="1"/>
              <a:t>sorafenib</a:t>
            </a:r>
            <a:r>
              <a:rPr lang="tr-TR" dirty="0"/>
              <a:t> kullanan hastalar da daha fazla toksisite gözlenmiştir. </a:t>
            </a:r>
          </a:p>
          <a:p>
            <a:pPr>
              <a:lnSpc>
                <a:spcPct val="160000"/>
              </a:lnSpc>
            </a:pPr>
            <a:r>
              <a:rPr lang="tr-TR" dirty="0"/>
              <a:t>Bu bulgular, RT </a:t>
            </a:r>
            <a:r>
              <a:rPr lang="tr-TR" dirty="0" err="1"/>
              <a:t>bevacizumab</a:t>
            </a:r>
            <a:r>
              <a:rPr lang="tr-TR" dirty="0"/>
              <a:t>, </a:t>
            </a:r>
            <a:r>
              <a:rPr lang="tr-TR" dirty="0" err="1"/>
              <a:t>cetuximab</a:t>
            </a:r>
            <a:r>
              <a:rPr lang="tr-TR" dirty="0"/>
              <a:t> ve tirozin kinaz inhibitörleri ile kombine edildiğinde artan toksisiteler bulan sistematik bir inceleme ile uyumludur.</a:t>
            </a:r>
          </a:p>
        </p:txBody>
      </p:sp>
    </p:spTree>
    <p:extLst>
      <p:ext uri="{BB962C8B-B14F-4D97-AF65-F5344CB8AC3E}">
        <p14:creationId xmlns:p14="http://schemas.microsoft.com/office/powerpoint/2010/main" val="6169257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nSpc>
                <a:spcPct val="150000"/>
              </a:lnSpc>
            </a:pPr>
            <a:r>
              <a:rPr lang="tr-TR" dirty="0"/>
              <a:t>Birkaç deneme, konvansiyonel </a:t>
            </a:r>
            <a:r>
              <a:rPr lang="tr-TR" dirty="0" err="1"/>
              <a:t>fraksiyone</a:t>
            </a:r>
            <a:r>
              <a:rPr lang="tr-TR" dirty="0"/>
              <a:t> RT tedavisine </a:t>
            </a:r>
            <a:r>
              <a:rPr lang="tr-TR" dirty="0" err="1"/>
              <a:t>antianjiyojenik</a:t>
            </a:r>
            <a:r>
              <a:rPr lang="tr-TR" dirty="0"/>
              <a:t> ajanların eklenmesinin iyi </a:t>
            </a:r>
            <a:r>
              <a:rPr lang="tr-TR" dirty="0" err="1"/>
              <a:t>tolere</a:t>
            </a:r>
            <a:r>
              <a:rPr lang="tr-TR" dirty="0"/>
              <a:t> edildiğini göstermiş olsa da, diğer raporlar, özellikle </a:t>
            </a:r>
            <a:r>
              <a:rPr lang="tr-TR" dirty="0" err="1"/>
              <a:t>antikoagülan</a:t>
            </a:r>
            <a:r>
              <a:rPr lang="tr-TR" dirty="0"/>
              <a:t> alan hastalarda, kombinasyonla </a:t>
            </a:r>
            <a:r>
              <a:rPr lang="tr-TR" dirty="0" err="1"/>
              <a:t>lüminal</a:t>
            </a:r>
            <a:r>
              <a:rPr lang="tr-TR" dirty="0"/>
              <a:t> </a:t>
            </a:r>
            <a:r>
              <a:rPr lang="tr-TR" dirty="0" err="1"/>
              <a:t>gastrointestinal</a:t>
            </a:r>
            <a:r>
              <a:rPr lang="tr-TR" dirty="0"/>
              <a:t> </a:t>
            </a:r>
            <a:r>
              <a:rPr lang="tr-TR" dirty="0" err="1"/>
              <a:t>toksisitede</a:t>
            </a:r>
            <a:r>
              <a:rPr lang="tr-TR" dirty="0"/>
              <a:t> artış olduğunu göstermiştir. </a:t>
            </a:r>
          </a:p>
          <a:p>
            <a:pPr>
              <a:lnSpc>
                <a:spcPct val="150000"/>
              </a:lnSpc>
            </a:pPr>
            <a:r>
              <a:rPr lang="tr-TR" dirty="0"/>
              <a:t>EGFR ve ALK tirozin kinaz inhibitörleri genellikle güvenlidir, ancak tirozin kinaz inhibitörleri kullanırken, özellikle eşlik eden RT hacmi akciğeri içeriyorsa, interstisyel pnömoni ile potansiyel akciğer toksisitesi konusunda dikkatli olunması gerekir.</a:t>
            </a:r>
          </a:p>
        </p:txBody>
      </p:sp>
    </p:spTree>
    <p:extLst>
      <p:ext uri="{BB962C8B-B14F-4D97-AF65-F5344CB8AC3E}">
        <p14:creationId xmlns:p14="http://schemas.microsoft.com/office/powerpoint/2010/main" val="40245457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pPr>
              <a:lnSpc>
                <a:spcPct val="150000"/>
              </a:lnSpc>
            </a:pPr>
            <a:r>
              <a:rPr lang="tr-TR" dirty="0" err="1"/>
              <a:t>Metastatik</a:t>
            </a:r>
            <a:r>
              <a:rPr lang="tr-TR" dirty="0"/>
              <a:t> meme kanserinde BM, hormon reseptörü pozitif tümörlerde yaygın olarak görülür ve tercih edilen tedavi, CDK4/6 inhibitörleri (</a:t>
            </a:r>
            <a:r>
              <a:rPr lang="tr-TR" dirty="0" err="1"/>
              <a:t>ribociclib</a:t>
            </a:r>
            <a:r>
              <a:rPr lang="tr-TR" dirty="0"/>
              <a:t>, </a:t>
            </a:r>
            <a:r>
              <a:rPr lang="tr-TR" dirty="0" err="1"/>
              <a:t>palbociclib</a:t>
            </a:r>
            <a:r>
              <a:rPr lang="tr-TR" dirty="0"/>
              <a:t> veya </a:t>
            </a:r>
            <a:r>
              <a:rPr lang="tr-TR" dirty="0" err="1"/>
              <a:t>abemaciclib</a:t>
            </a:r>
            <a:r>
              <a:rPr lang="tr-TR" dirty="0"/>
              <a:t>) ile beraber </a:t>
            </a:r>
            <a:r>
              <a:rPr lang="tr-TR" dirty="0" err="1"/>
              <a:t>tamoksifen</a:t>
            </a:r>
            <a:r>
              <a:rPr lang="tr-TR" dirty="0"/>
              <a:t>, </a:t>
            </a:r>
            <a:r>
              <a:rPr lang="tr-TR" dirty="0" err="1"/>
              <a:t>aromataz</a:t>
            </a:r>
            <a:r>
              <a:rPr lang="tr-TR" dirty="0"/>
              <a:t> inhibitörü veya </a:t>
            </a:r>
            <a:r>
              <a:rPr lang="tr-TR" dirty="0" err="1"/>
              <a:t>fulvestrant</a:t>
            </a:r>
            <a:r>
              <a:rPr lang="tr-TR" dirty="0"/>
              <a:t> gibi </a:t>
            </a:r>
            <a:r>
              <a:rPr lang="tr-TR" dirty="0" err="1"/>
              <a:t>hormonal</a:t>
            </a:r>
            <a:r>
              <a:rPr lang="tr-TR" dirty="0"/>
              <a:t> tedavi olacaktır. </a:t>
            </a:r>
          </a:p>
          <a:p>
            <a:pPr>
              <a:lnSpc>
                <a:spcPct val="150000"/>
              </a:lnSpc>
            </a:pPr>
            <a:r>
              <a:rPr lang="tr-TR" dirty="0"/>
              <a:t>HER-2 pozitif meme kanseri hastaları için, </a:t>
            </a:r>
            <a:r>
              <a:rPr lang="tr-TR" dirty="0" err="1"/>
              <a:t>trastuzumab</a:t>
            </a:r>
            <a:r>
              <a:rPr lang="tr-TR" dirty="0"/>
              <a:t>, </a:t>
            </a:r>
            <a:r>
              <a:rPr lang="tr-TR" dirty="0" err="1"/>
              <a:t>pertuzumab</a:t>
            </a:r>
            <a:r>
              <a:rPr lang="tr-TR" dirty="0"/>
              <a:t> gibi anti-HER2 ajanları ve </a:t>
            </a:r>
            <a:r>
              <a:rPr lang="tr-TR" dirty="0" err="1"/>
              <a:t>lapatinib</a:t>
            </a:r>
            <a:r>
              <a:rPr lang="tr-TR" dirty="0"/>
              <a:t>, </a:t>
            </a:r>
            <a:r>
              <a:rPr lang="tr-TR" dirty="0" err="1"/>
              <a:t>neratinib</a:t>
            </a:r>
            <a:r>
              <a:rPr lang="tr-TR" dirty="0"/>
              <a:t> ve </a:t>
            </a:r>
            <a:r>
              <a:rPr lang="tr-TR" dirty="0" err="1"/>
              <a:t>tucatinib</a:t>
            </a:r>
            <a:r>
              <a:rPr lang="tr-TR" dirty="0"/>
              <a:t> gibi </a:t>
            </a:r>
            <a:r>
              <a:rPr lang="tr-TR" dirty="0" err="1"/>
              <a:t>tirozin</a:t>
            </a:r>
            <a:r>
              <a:rPr lang="tr-TR" dirty="0"/>
              <a:t> </a:t>
            </a:r>
            <a:r>
              <a:rPr lang="tr-TR" dirty="0" err="1"/>
              <a:t>kinaz</a:t>
            </a:r>
            <a:r>
              <a:rPr lang="tr-TR" dirty="0"/>
              <a:t> inhibitörleri, RT ile verildiğinde genellikle güvenlidir ve tümör hücreleri üzerinde </a:t>
            </a:r>
            <a:r>
              <a:rPr lang="tr-TR" dirty="0" err="1"/>
              <a:t>radyoduyarlılaştırıcı</a:t>
            </a:r>
            <a:r>
              <a:rPr lang="tr-TR" dirty="0"/>
              <a:t> bir etki oluşturabilir.</a:t>
            </a:r>
          </a:p>
          <a:p>
            <a:pPr>
              <a:lnSpc>
                <a:spcPct val="150000"/>
              </a:lnSpc>
            </a:pPr>
            <a:r>
              <a:rPr lang="tr-TR" dirty="0" err="1"/>
              <a:t>Abirateron</a:t>
            </a:r>
            <a:r>
              <a:rPr lang="tr-TR" dirty="0"/>
              <a:t> ve </a:t>
            </a:r>
            <a:r>
              <a:rPr lang="tr-TR" dirty="0" err="1"/>
              <a:t>enzalutamid</a:t>
            </a:r>
            <a:r>
              <a:rPr lang="tr-TR" dirty="0"/>
              <a:t> gibi prostat kanserinde kullanılan anti-</a:t>
            </a:r>
            <a:r>
              <a:rPr lang="tr-TR" dirty="0" err="1"/>
              <a:t>androjenlerin</a:t>
            </a:r>
            <a:r>
              <a:rPr lang="tr-TR" dirty="0"/>
              <a:t>, RT ile verildiğinde genellikle güvenli olduğu ve tümör hücreleri üzerinde </a:t>
            </a:r>
            <a:r>
              <a:rPr lang="tr-TR" dirty="0" err="1"/>
              <a:t>radyosensitize</a:t>
            </a:r>
            <a:r>
              <a:rPr lang="tr-TR" dirty="0"/>
              <a:t> edici bir etki sağlayabileceği bulunmuştur.</a:t>
            </a:r>
          </a:p>
        </p:txBody>
      </p:sp>
    </p:spTree>
    <p:extLst>
      <p:ext uri="{BB962C8B-B14F-4D97-AF65-F5344CB8AC3E}">
        <p14:creationId xmlns:p14="http://schemas.microsoft.com/office/powerpoint/2010/main" val="6885000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dirty="0"/>
              <a:t>Ablatif RT ile </a:t>
            </a:r>
            <a:r>
              <a:rPr lang="tr-TR" dirty="0" err="1"/>
              <a:t>immün</a:t>
            </a:r>
            <a:r>
              <a:rPr lang="tr-TR" dirty="0"/>
              <a:t> kontrol noktası inhibitörlerinin kullanımının genellikle güvenli olduğu bulunmuştur. </a:t>
            </a:r>
          </a:p>
          <a:p>
            <a:pPr>
              <a:lnSpc>
                <a:spcPct val="150000"/>
              </a:lnSpc>
            </a:pPr>
            <a:r>
              <a:rPr lang="tr-TR" dirty="0"/>
              <a:t>Kombinasyon tedavisi alan hastalarda herhangi bir </a:t>
            </a:r>
            <a:r>
              <a:rPr lang="tr-TR" dirty="0" err="1"/>
              <a:t>modaliteyi</a:t>
            </a:r>
            <a:r>
              <a:rPr lang="tr-TR" dirty="0"/>
              <a:t> tek başına alanlara kıyasla </a:t>
            </a:r>
            <a:r>
              <a:rPr lang="tr-TR" dirty="0" err="1"/>
              <a:t>advers</a:t>
            </a:r>
            <a:r>
              <a:rPr lang="tr-TR" dirty="0"/>
              <a:t> olaylarda hiçbir fark kaydedilmedi.</a:t>
            </a:r>
          </a:p>
        </p:txBody>
      </p:sp>
    </p:spTree>
    <p:extLst>
      <p:ext uri="{BB962C8B-B14F-4D97-AF65-F5344CB8AC3E}">
        <p14:creationId xmlns:p14="http://schemas.microsoft.com/office/powerpoint/2010/main" val="1338560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dirty="0">
                <a:solidFill>
                  <a:schemeClr val="tx1"/>
                </a:solidFill>
              </a:rPr>
              <a:t>GİRİŞİMSEL RADYOLOJİK LOKAL ABLATİF TEKNİKLER</a:t>
            </a:r>
          </a:p>
        </p:txBody>
      </p:sp>
      <p:sp>
        <p:nvSpPr>
          <p:cNvPr id="3" name="İçerik Yer Tutucusu 2"/>
          <p:cNvSpPr>
            <a:spLocks noGrp="1"/>
          </p:cNvSpPr>
          <p:nvPr>
            <p:ph idx="1"/>
          </p:nvPr>
        </p:nvSpPr>
        <p:spPr/>
        <p:txBody>
          <a:bodyPr>
            <a:normAutofit fontScale="85000" lnSpcReduction="10000"/>
          </a:bodyPr>
          <a:lstStyle/>
          <a:p>
            <a:pPr>
              <a:lnSpc>
                <a:spcPct val="150000"/>
              </a:lnSpc>
            </a:pPr>
            <a:r>
              <a:rPr lang="tr-TR" dirty="0"/>
              <a:t>Termal </a:t>
            </a:r>
            <a:r>
              <a:rPr lang="tr-TR" dirty="0" err="1"/>
              <a:t>ablasyon</a:t>
            </a:r>
            <a:r>
              <a:rPr lang="tr-TR" dirty="0"/>
              <a:t> birkaç teknikten oluşur ve en yaygın kullanılanlar arasında </a:t>
            </a:r>
            <a:r>
              <a:rPr lang="tr-TR" dirty="0" err="1"/>
              <a:t>radyofrekans</a:t>
            </a:r>
            <a:r>
              <a:rPr lang="tr-TR" dirty="0"/>
              <a:t>, </a:t>
            </a:r>
            <a:r>
              <a:rPr lang="tr-TR" dirty="0" err="1"/>
              <a:t>kriyoterapi</a:t>
            </a:r>
            <a:r>
              <a:rPr lang="tr-TR" dirty="0"/>
              <a:t>, lazer ve mikrodalga termal </a:t>
            </a:r>
            <a:r>
              <a:rPr lang="tr-TR" dirty="0" err="1"/>
              <a:t>ablasyon</a:t>
            </a:r>
            <a:r>
              <a:rPr lang="tr-TR" dirty="0"/>
              <a:t> yer alır. </a:t>
            </a:r>
          </a:p>
          <a:p>
            <a:pPr>
              <a:lnSpc>
                <a:spcPct val="150000"/>
              </a:lnSpc>
            </a:pPr>
            <a:r>
              <a:rPr lang="tr-TR" dirty="0" err="1"/>
              <a:t>Dupuy</a:t>
            </a:r>
            <a:r>
              <a:rPr lang="tr-TR" dirty="0"/>
              <a:t> ve arkadaşlarının çalışmasında BM'nin BT kılavuzluğunda RFA ile, tedaviden 1 ve 3 ay sonra ağrıyı etkili bir şekilde azalttı. </a:t>
            </a:r>
          </a:p>
          <a:p>
            <a:pPr>
              <a:lnSpc>
                <a:spcPct val="150000"/>
              </a:lnSpc>
            </a:pPr>
            <a:r>
              <a:rPr lang="tr-TR" dirty="0"/>
              <a:t>RFA ile ilgili yan etkiler, </a:t>
            </a:r>
            <a:r>
              <a:rPr lang="tr-TR" dirty="0" err="1"/>
              <a:t>ablasyon</a:t>
            </a:r>
            <a:r>
              <a:rPr lang="tr-TR" dirty="0"/>
              <a:t> bölgesine bitişik sinirlerde ısıya bağlı hasara bağlı nörolojik hasar ve </a:t>
            </a:r>
            <a:r>
              <a:rPr lang="tr-TR" dirty="0" err="1"/>
              <a:t>nöropatik</a:t>
            </a:r>
            <a:r>
              <a:rPr lang="tr-TR" dirty="0"/>
              <a:t> ağrı ile yaklaşık %5 oranında meydana geldi.</a:t>
            </a:r>
          </a:p>
          <a:p>
            <a:pPr>
              <a:lnSpc>
                <a:spcPct val="150000"/>
              </a:lnSpc>
            </a:pPr>
            <a:r>
              <a:rPr lang="tr-TR" dirty="0"/>
              <a:t>RFA, </a:t>
            </a:r>
            <a:r>
              <a:rPr lang="tr-TR" dirty="0" err="1"/>
              <a:t>vertebra</a:t>
            </a:r>
            <a:r>
              <a:rPr lang="tr-TR" dirty="0"/>
              <a:t> ve uzun kemikler dahil olmak üzere çeşitli iskelet bölgelerinde ağrı giderme ve kemik stabilizasyonunu arttırmak için çimento enjeksiyonu ile kombine edilebilir. </a:t>
            </a:r>
          </a:p>
          <a:p>
            <a:pPr>
              <a:lnSpc>
                <a:spcPct val="150000"/>
              </a:lnSpc>
            </a:pPr>
            <a:r>
              <a:rPr lang="tr-TR" dirty="0"/>
              <a:t>Tümör lokal kontrolü 1 yılda %70-80 oranında sağlanabilmekte ve çoklu lezyonlar aynı seansta iyonize radyasyondan kaçınılarak tedavi edilebilmektedir.</a:t>
            </a:r>
          </a:p>
        </p:txBody>
      </p:sp>
    </p:spTree>
    <p:extLst>
      <p:ext uri="{BB962C8B-B14F-4D97-AF65-F5344CB8AC3E}">
        <p14:creationId xmlns:p14="http://schemas.microsoft.com/office/powerpoint/2010/main" val="14388681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a:lnSpc>
                <a:spcPct val="160000"/>
              </a:lnSpc>
            </a:pPr>
            <a:r>
              <a:rPr lang="tr-TR" dirty="0"/>
              <a:t>Daha yeni bir ablatif teknik olan, MR görüntüleme kılavuzluğunda odaklanmış ultrason cerrahisi (</a:t>
            </a:r>
            <a:r>
              <a:rPr lang="tr-TR" dirty="0" err="1"/>
              <a:t>MRgFUS</a:t>
            </a:r>
            <a:r>
              <a:rPr lang="tr-TR" dirty="0"/>
              <a:t>) olarak da bilinen manyetik rezonans görüntüleme kılavuzluğunda yüksek yoğunluklu odaklanmış ultrasonu (HIFU). </a:t>
            </a:r>
          </a:p>
          <a:p>
            <a:pPr>
              <a:lnSpc>
                <a:spcPct val="160000"/>
              </a:lnSpc>
            </a:pPr>
            <a:r>
              <a:rPr lang="tr-TR" dirty="0"/>
              <a:t>147 hastayla yapılan bir faz 3 çalışmasında ağrı kontrolü açısından </a:t>
            </a:r>
            <a:r>
              <a:rPr lang="tr-TR" dirty="0" err="1"/>
              <a:t>plasebo</a:t>
            </a:r>
            <a:r>
              <a:rPr lang="tr-TR" dirty="0"/>
              <a:t> için %20'ye kıyasla %64'lük bir yanıt oranına sahipti. </a:t>
            </a:r>
          </a:p>
          <a:p>
            <a:pPr>
              <a:lnSpc>
                <a:spcPct val="160000"/>
              </a:lnSpc>
            </a:pPr>
            <a:r>
              <a:rPr lang="tr-TR" dirty="0"/>
              <a:t>En yaygın yan etki, </a:t>
            </a:r>
            <a:r>
              <a:rPr lang="tr-TR" dirty="0" err="1"/>
              <a:t>MRgFUS</a:t>
            </a:r>
            <a:r>
              <a:rPr lang="tr-TR" dirty="0"/>
              <a:t> hastalarının %32.1'inde meydana gelen </a:t>
            </a:r>
            <a:r>
              <a:rPr lang="tr-TR" dirty="0" err="1"/>
              <a:t>sonikasyon</a:t>
            </a:r>
            <a:r>
              <a:rPr lang="tr-TR" dirty="0"/>
              <a:t> ağrısıydı. </a:t>
            </a:r>
          </a:p>
          <a:p>
            <a:pPr>
              <a:lnSpc>
                <a:spcPct val="160000"/>
              </a:lnSpc>
            </a:pPr>
            <a:r>
              <a:rPr lang="tr-TR" dirty="0"/>
              <a:t>Diğer yan etkiler arasında iki hastada patolojik kırık, bir hastada üçüncü derece deri yanığı ve bir hastada </a:t>
            </a:r>
            <a:r>
              <a:rPr lang="tr-TR" dirty="0" err="1"/>
              <a:t>nöropati</a:t>
            </a:r>
            <a:r>
              <a:rPr lang="tr-TR" dirty="0"/>
              <a:t> sayılabilir. </a:t>
            </a:r>
          </a:p>
          <a:p>
            <a:pPr>
              <a:lnSpc>
                <a:spcPct val="160000"/>
              </a:lnSpc>
            </a:pPr>
            <a:r>
              <a:rPr lang="tr-TR" dirty="0" err="1"/>
              <a:t>AE'lerin</a:t>
            </a:r>
            <a:r>
              <a:rPr lang="tr-TR" dirty="0"/>
              <a:t> çoğu kısa ömürlüydü ve hastaların %60,3'ünde tedavinin ilk gününde çözüldü. </a:t>
            </a:r>
            <a:r>
              <a:rPr lang="tr-TR" dirty="0" err="1"/>
              <a:t>MRgFUS</a:t>
            </a:r>
            <a:r>
              <a:rPr lang="tr-TR" dirty="0"/>
              <a:t>, yeniden ışınlamaya uygun olmayan hastalarda kurtarma tedavisi olarak kullanılabilir.</a:t>
            </a:r>
          </a:p>
        </p:txBody>
      </p:sp>
    </p:spTree>
    <p:extLst>
      <p:ext uri="{BB962C8B-B14F-4D97-AF65-F5344CB8AC3E}">
        <p14:creationId xmlns:p14="http://schemas.microsoft.com/office/powerpoint/2010/main" val="14168411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b="1" dirty="0">
                <a:solidFill>
                  <a:schemeClr val="tx1"/>
                </a:solidFill>
              </a:rPr>
              <a:t>KEMİK MODİFİYE EDİCİ AJANLAR</a:t>
            </a:r>
          </a:p>
        </p:txBody>
      </p:sp>
      <p:sp>
        <p:nvSpPr>
          <p:cNvPr id="3" name="İçerik Yer Tutucusu 2"/>
          <p:cNvSpPr>
            <a:spLocks noGrp="1"/>
          </p:cNvSpPr>
          <p:nvPr>
            <p:ph idx="1"/>
          </p:nvPr>
        </p:nvSpPr>
        <p:spPr/>
        <p:txBody>
          <a:bodyPr>
            <a:normAutofit fontScale="85000" lnSpcReduction="10000"/>
          </a:bodyPr>
          <a:lstStyle/>
          <a:p>
            <a:pPr>
              <a:lnSpc>
                <a:spcPct val="150000"/>
              </a:lnSpc>
            </a:pPr>
            <a:r>
              <a:rPr lang="tr-TR" dirty="0"/>
              <a:t>Kemik </a:t>
            </a:r>
            <a:r>
              <a:rPr lang="tr-TR" dirty="0" err="1"/>
              <a:t>modifiye</a:t>
            </a:r>
            <a:r>
              <a:rPr lang="tr-TR" dirty="0"/>
              <a:t> edici ajanlar, osteoporozu tedavi etmek için veya BM durumunda ağrıyı kontrol etmek ve iskeletle ilgili olayları (SRE) önlemek için kullanılabilen sistemik ajanlardır. </a:t>
            </a:r>
          </a:p>
          <a:p>
            <a:pPr>
              <a:lnSpc>
                <a:spcPct val="150000"/>
              </a:lnSpc>
            </a:pPr>
            <a:r>
              <a:rPr lang="tr-TR" dirty="0" err="1"/>
              <a:t>Bisfosfonatlar</a:t>
            </a:r>
            <a:r>
              <a:rPr lang="tr-TR" dirty="0"/>
              <a:t> ve </a:t>
            </a:r>
            <a:r>
              <a:rPr lang="tr-TR" dirty="0" err="1"/>
              <a:t>denosumab</a:t>
            </a:r>
            <a:r>
              <a:rPr lang="tr-TR" dirty="0"/>
              <a:t> klinik pratikte yaygın olarak kullanılmaktadır. </a:t>
            </a:r>
            <a:r>
              <a:rPr lang="tr-TR" dirty="0" err="1"/>
              <a:t>Adjuvan</a:t>
            </a:r>
            <a:r>
              <a:rPr lang="tr-TR" dirty="0"/>
              <a:t> </a:t>
            </a:r>
            <a:r>
              <a:rPr lang="tr-TR" dirty="0" err="1"/>
              <a:t>bisfosfonatların</a:t>
            </a:r>
            <a:r>
              <a:rPr lang="tr-TR" dirty="0"/>
              <a:t>, özellikle menopoz sonrası kadınlarda meme kanseri uzak </a:t>
            </a:r>
            <a:r>
              <a:rPr lang="tr-TR" dirty="0" err="1"/>
              <a:t>nüks</a:t>
            </a:r>
            <a:r>
              <a:rPr lang="tr-TR" dirty="0"/>
              <a:t>, kemik </a:t>
            </a:r>
            <a:r>
              <a:rPr lang="tr-TR" dirty="0" err="1"/>
              <a:t>nüksü</a:t>
            </a:r>
            <a:r>
              <a:rPr lang="tr-TR" dirty="0"/>
              <a:t> ve meme kanseri ölüm oranını azalttığını gösterilmiştir.</a:t>
            </a:r>
          </a:p>
          <a:p>
            <a:pPr>
              <a:lnSpc>
                <a:spcPct val="150000"/>
              </a:lnSpc>
            </a:pPr>
            <a:r>
              <a:rPr lang="tr-TR" dirty="0" err="1"/>
              <a:t>BM’da</a:t>
            </a:r>
            <a:r>
              <a:rPr lang="tr-TR" dirty="0"/>
              <a:t>, çeşitli çalışmalarda </a:t>
            </a:r>
            <a:r>
              <a:rPr lang="tr-TR" dirty="0" err="1"/>
              <a:t>solid</a:t>
            </a:r>
            <a:r>
              <a:rPr lang="tr-TR" dirty="0"/>
              <a:t> tümörlerde ve multipl miyelomda </a:t>
            </a:r>
            <a:r>
              <a:rPr lang="tr-TR" dirty="0" err="1"/>
              <a:t>SRE'yi</a:t>
            </a:r>
            <a:r>
              <a:rPr lang="tr-TR" dirty="0"/>
              <a:t> geciktirmede </a:t>
            </a:r>
            <a:r>
              <a:rPr lang="tr-TR" dirty="0" err="1"/>
              <a:t>denosumabın</a:t>
            </a:r>
            <a:r>
              <a:rPr lang="tr-TR" dirty="0"/>
              <a:t> </a:t>
            </a:r>
            <a:r>
              <a:rPr lang="tr-TR" dirty="0" err="1"/>
              <a:t>zoledronik</a:t>
            </a:r>
            <a:r>
              <a:rPr lang="tr-TR" dirty="0"/>
              <a:t> asit ile karşılaştırıldığında </a:t>
            </a:r>
            <a:r>
              <a:rPr lang="tr-TR" dirty="0" err="1"/>
              <a:t>non-inferior</a:t>
            </a:r>
            <a:r>
              <a:rPr lang="tr-TR" dirty="0"/>
              <a:t> bulunmuştur. </a:t>
            </a:r>
          </a:p>
          <a:p>
            <a:pPr>
              <a:lnSpc>
                <a:spcPct val="150000"/>
              </a:lnSpc>
            </a:pPr>
            <a:r>
              <a:rPr lang="tr-TR" dirty="0"/>
              <a:t>Bazı çalışmalar, genel sağkalım yararı bile gösterdi, ancak faz 3 randomize çalışmalar bunu doğrulamada başarısız oldu.</a:t>
            </a:r>
          </a:p>
        </p:txBody>
      </p:sp>
    </p:spTree>
    <p:extLst>
      <p:ext uri="{BB962C8B-B14F-4D97-AF65-F5344CB8AC3E}">
        <p14:creationId xmlns:p14="http://schemas.microsoft.com/office/powerpoint/2010/main" val="20338373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a:lnSpc>
                <a:spcPct val="150000"/>
              </a:lnSpc>
            </a:pPr>
            <a:r>
              <a:rPr lang="tr-TR" dirty="0"/>
              <a:t>Akciğer EGFR mutasyonlu </a:t>
            </a:r>
            <a:r>
              <a:rPr lang="tr-TR" dirty="0" err="1"/>
              <a:t>adenokarsinomunda</a:t>
            </a:r>
            <a:r>
              <a:rPr lang="tr-TR" dirty="0"/>
              <a:t>, </a:t>
            </a:r>
            <a:r>
              <a:rPr lang="tr-TR" dirty="0" err="1"/>
              <a:t>osteolitik</a:t>
            </a:r>
            <a:r>
              <a:rPr lang="tr-TR" dirty="0"/>
              <a:t> lezyonların </a:t>
            </a:r>
            <a:r>
              <a:rPr lang="tr-TR" dirty="0" err="1"/>
              <a:t>tirozin</a:t>
            </a:r>
            <a:r>
              <a:rPr lang="tr-TR" dirty="0"/>
              <a:t> </a:t>
            </a:r>
            <a:r>
              <a:rPr lang="tr-TR" dirty="0" err="1"/>
              <a:t>kinaz</a:t>
            </a:r>
            <a:r>
              <a:rPr lang="tr-TR" dirty="0"/>
              <a:t> inhibitörleri kullanılarak tedavisi, </a:t>
            </a:r>
            <a:r>
              <a:rPr lang="tr-TR" dirty="0" err="1"/>
              <a:t>litik</a:t>
            </a:r>
            <a:r>
              <a:rPr lang="tr-TR" dirty="0"/>
              <a:t> lezyonların yeniden </a:t>
            </a:r>
            <a:r>
              <a:rPr lang="tr-TR" dirty="0" err="1"/>
              <a:t>ossifikasyonunun</a:t>
            </a:r>
            <a:r>
              <a:rPr lang="tr-TR" dirty="0"/>
              <a:t> hızlandığını ve </a:t>
            </a:r>
            <a:r>
              <a:rPr lang="tr-TR" dirty="0" err="1"/>
              <a:t>bifosfonatlarla</a:t>
            </a:r>
            <a:r>
              <a:rPr lang="tr-TR" dirty="0"/>
              <a:t> birlikte genel </a:t>
            </a:r>
            <a:r>
              <a:rPr lang="tr-TR" dirty="0" err="1"/>
              <a:t>sağkalımı</a:t>
            </a:r>
            <a:r>
              <a:rPr lang="tr-TR" dirty="0"/>
              <a:t> iyileştirebileceğini göstermiştir. </a:t>
            </a:r>
          </a:p>
          <a:p>
            <a:pPr>
              <a:lnSpc>
                <a:spcPct val="150000"/>
              </a:lnSpc>
            </a:pPr>
            <a:r>
              <a:rPr lang="tr-TR" dirty="0" err="1"/>
              <a:t>İmmünoterapi</a:t>
            </a:r>
            <a:r>
              <a:rPr lang="tr-TR" dirty="0"/>
              <a:t> çağında kemik, destekleyici rolünün ötesinde, bağışıklık sistemini modüle eden </a:t>
            </a:r>
            <a:r>
              <a:rPr lang="tr-TR" dirty="0" err="1"/>
              <a:t>lenfoid</a:t>
            </a:r>
            <a:r>
              <a:rPr lang="tr-TR" dirty="0"/>
              <a:t> dokudan oluşan </a:t>
            </a:r>
            <a:r>
              <a:rPr lang="tr-TR" dirty="0" err="1"/>
              <a:t>hematopoietik</a:t>
            </a:r>
            <a:r>
              <a:rPr lang="tr-TR" dirty="0"/>
              <a:t> bir organdır.</a:t>
            </a:r>
          </a:p>
          <a:p>
            <a:pPr>
              <a:lnSpc>
                <a:spcPct val="150000"/>
              </a:lnSpc>
            </a:pPr>
            <a:r>
              <a:rPr lang="tr-TR" dirty="0"/>
              <a:t>Kemik metastazları ile </a:t>
            </a:r>
            <a:r>
              <a:rPr lang="tr-TR" dirty="0" err="1"/>
              <a:t>nivolumab</a:t>
            </a:r>
            <a:r>
              <a:rPr lang="tr-TR" dirty="0"/>
              <a:t> alan </a:t>
            </a:r>
            <a:r>
              <a:rPr lang="tr-TR" dirty="0" err="1"/>
              <a:t>metastatik</a:t>
            </a:r>
            <a:r>
              <a:rPr lang="tr-TR" dirty="0"/>
              <a:t> NSCLC hastalarının, BM olmayan hastalara kıyasla daha düşük bir genel yanıt oranına, daha kısa </a:t>
            </a:r>
            <a:r>
              <a:rPr lang="tr-TR" dirty="0" err="1"/>
              <a:t>progresyonsuz</a:t>
            </a:r>
            <a:r>
              <a:rPr lang="tr-TR" dirty="0"/>
              <a:t> hayatta kalma süresine ve genel </a:t>
            </a:r>
            <a:r>
              <a:rPr lang="tr-TR" dirty="0" err="1"/>
              <a:t>sağkalıma</a:t>
            </a:r>
            <a:r>
              <a:rPr lang="tr-TR" dirty="0"/>
              <a:t> sahip olduğu bulunmuştur. </a:t>
            </a:r>
          </a:p>
          <a:p>
            <a:pPr>
              <a:lnSpc>
                <a:spcPct val="150000"/>
              </a:lnSpc>
            </a:pPr>
            <a:r>
              <a:rPr lang="tr-TR" dirty="0"/>
              <a:t>ICI ile bir RANKL inhibitörü olan </a:t>
            </a:r>
            <a:r>
              <a:rPr lang="tr-TR" dirty="0" err="1"/>
              <a:t>denosumab</a:t>
            </a:r>
            <a:r>
              <a:rPr lang="tr-TR" dirty="0"/>
              <a:t> kombinasyonunun, muhtemelen tümör mikro ortamını RANKL blokajına yanıt vermeye hazırlayarak ve </a:t>
            </a:r>
            <a:r>
              <a:rPr lang="tr-TR" dirty="0" err="1"/>
              <a:t>antitümör</a:t>
            </a:r>
            <a:r>
              <a:rPr lang="tr-TR" dirty="0"/>
              <a:t> aktivitesini iyileştirerek objektif yanıtı %50'den fazla artırabildiğini ve PFS ile </a:t>
            </a:r>
            <a:r>
              <a:rPr lang="tr-TR" dirty="0" err="1"/>
              <a:t>OS'yi</a:t>
            </a:r>
            <a:r>
              <a:rPr lang="tr-TR" dirty="0"/>
              <a:t> uzatabildiğini bulan birkaç çalışma vardır.</a:t>
            </a:r>
          </a:p>
        </p:txBody>
      </p:sp>
    </p:spTree>
    <p:extLst>
      <p:ext uri="{BB962C8B-B14F-4D97-AF65-F5344CB8AC3E}">
        <p14:creationId xmlns:p14="http://schemas.microsoft.com/office/powerpoint/2010/main" val="2493345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chemeClr val="tx1"/>
                </a:solidFill>
              </a:rPr>
              <a:t>METOD</a:t>
            </a:r>
          </a:p>
        </p:txBody>
      </p:sp>
      <p:sp>
        <p:nvSpPr>
          <p:cNvPr id="3" name="İçerik Yer Tutucusu 2"/>
          <p:cNvSpPr>
            <a:spLocks noGrp="1"/>
          </p:cNvSpPr>
          <p:nvPr>
            <p:ph idx="1"/>
          </p:nvPr>
        </p:nvSpPr>
        <p:spPr/>
        <p:txBody>
          <a:bodyPr>
            <a:normAutofit fontScale="85000" lnSpcReduction="10000"/>
          </a:bodyPr>
          <a:lstStyle/>
          <a:p>
            <a:pPr>
              <a:lnSpc>
                <a:spcPct val="150000"/>
              </a:lnSpc>
            </a:pPr>
            <a:r>
              <a:rPr lang="tr-TR" dirty="0"/>
              <a:t>Ocak 2021 ile Haziran 2021 arasında </a:t>
            </a:r>
            <a:r>
              <a:rPr lang="tr-TR" dirty="0" err="1"/>
              <a:t>Medline</a:t>
            </a:r>
            <a:r>
              <a:rPr lang="tr-TR" dirty="0"/>
              <a:t> kullanılarak kemik metastazları ve radyoterapi terimleriyle bir inceleme yapıldı. Spesifik araştırma sorularına aşağıdaki anahtar kelimelerin kombinasyonları aranarak yaklaşılmıştır: </a:t>
            </a:r>
          </a:p>
          <a:p>
            <a:pPr>
              <a:lnSpc>
                <a:spcPct val="150000"/>
              </a:lnSpc>
            </a:pPr>
            <a:r>
              <a:rPr lang="tr-TR" dirty="0" err="1"/>
              <a:t>stereotaktik</a:t>
            </a:r>
            <a:r>
              <a:rPr lang="tr-TR" dirty="0"/>
              <a:t> vücut radyoterapisi, SBRT, </a:t>
            </a:r>
            <a:r>
              <a:rPr lang="tr-TR" dirty="0" err="1"/>
              <a:t>stereotaktik</a:t>
            </a:r>
            <a:r>
              <a:rPr lang="tr-TR" dirty="0"/>
              <a:t> ablatif RT, SABR, </a:t>
            </a:r>
            <a:r>
              <a:rPr lang="tr-TR" dirty="0" err="1"/>
              <a:t>cyberknife</a:t>
            </a:r>
            <a:r>
              <a:rPr lang="tr-TR" dirty="0"/>
              <a:t>, </a:t>
            </a:r>
            <a:r>
              <a:rPr lang="tr-TR" dirty="0" err="1"/>
              <a:t>stereotaktik</a:t>
            </a:r>
            <a:r>
              <a:rPr lang="tr-TR" dirty="0"/>
              <a:t> </a:t>
            </a:r>
            <a:r>
              <a:rPr lang="tr-TR" dirty="0" err="1"/>
              <a:t>radyocerrahi</a:t>
            </a:r>
            <a:r>
              <a:rPr lang="tr-TR" dirty="0"/>
              <a:t>, SRS, spinal metastazlar, omurga dışı kemik metastazları, omurilik kompresyonu, prognostik, sistemik tedavi , kemoterapi, hedefe yönelik tedavi, </a:t>
            </a:r>
            <a:r>
              <a:rPr lang="tr-TR" dirty="0" err="1"/>
              <a:t>hormonal</a:t>
            </a:r>
            <a:r>
              <a:rPr lang="tr-TR" dirty="0"/>
              <a:t> tedavi, </a:t>
            </a:r>
            <a:r>
              <a:rPr lang="tr-TR" dirty="0" err="1"/>
              <a:t>immünoterapi</a:t>
            </a:r>
            <a:r>
              <a:rPr lang="tr-TR" dirty="0"/>
              <a:t>, yan etkiler, toksisite, omurilik toleransı, yeniden ışınlama, rehabilitasyon. </a:t>
            </a:r>
          </a:p>
          <a:p>
            <a:pPr>
              <a:lnSpc>
                <a:spcPct val="150000"/>
              </a:lnSpc>
            </a:pPr>
            <a:r>
              <a:rPr lang="tr-TR" dirty="0"/>
              <a:t>31 Mayıs 2021'e kadar İngilizce olarak yayınlanan makaleler, kemik metastazlarının cerrahi, radyoterapi veya sistemik anti-kanser tedavisi ile </a:t>
            </a:r>
            <a:r>
              <a:rPr lang="tr-TR" dirty="0" err="1"/>
              <a:t>multidisipliner</a:t>
            </a:r>
            <a:r>
              <a:rPr lang="tr-TR" dirty="0"/>
              <a:t> yönetimi ile ilgili olarak seçilmiştir.</a:t>
            </a:r>
          </a:p>
        </p:txBody>
      </p:sp>
    </p:spTree>
    <p:extLst>
      <p:ext uri="{BB962C8B-B14F-4D97-AF65-F5344CB8AC3E}">
        <p14:creationId xmlns:p14="http://schemas.microsoft.com/office/powerpoint/2010/main" val="37996419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dirty="0">
                <a:solidFill>
                  <a:schemeClr val="tx1"/>
                </a:solidFill>
              </a:rPr>
              <a:t>BM’Lİ HASTALARDA FİZİKSEL AKTİVİTE,EGZERSİZ VE REHABİLİTASYON</a:t>
            </a:r>
          </a:p>
        </p:txBody>
      </p:sp>
      <p:sp>
        <p:nvSpPr>
          <p:cNvPr id="3" name="İçerik Yer Tutucusu 2"/>
          <p:cNvSpPr>
            <a:spLocks noGrp="1"/>
          </p:cNvSpPr>
          <p:nvPr>
            <p:ph idx="1"/>
          </p:nvPr>
        </p:nvSpPr>
        <p:spPr/>
        <p:txBody>
          <a:bodyPr>
            <a:normAutofit fontScale="92500" lnSpcReduction="20000"/>
          </a:bodyPr>
          <a:lstStyle/>
          <a:p>
            <a:pPr>
              <a:lnSpc>
                <a:spcPct val="150000"/>
              </a:lnSpc>
            </a:pPr>
            <a:r>
              <a:rPr lang="tr-TR" dirty="0"/>
              <a:t>BM ile ilgili ağrıyı tedavi ederken, fiziksel aktivite, egzersiz, fiziksel tıbbi yöntemler (</a:t>
            </a:r>
            <a:r>
              <a:rPr lang="tr-TR" dirty="0" err="1"/>
              <a:t>örn</a:t>
            </a:r>
            <a:r>
              <a:rPr lang="tr-TR" dirty="0"/>
              <a:t>. </a:t>
            </a:r>
            <a:r>
              <a:rPr lang="tr-TR" dirty="0" err="1"/>
              <a:t>transkutanöz</a:t>
            </a:r>
            <a:r>
              <a:rPr lang="tr-TR" dirty="0"/>
              <a:t> elektriksel sinir </a:t>
            </a:r>
            <a:r>
              <a:rPr lang="tr-TR" dirty="0" err="1"/>
              <a:t>stimülasyonu</a:t>
            </a:r>
            <a:r>
              <a:rPr lang="tr-TR" dirty="0"/>
              <a:t>), olası patolojik kırıklar ve omurilik sıkışması nedeniyle genellikle </a:t>
            </a:r>
            <a:r>
              <a:rPr lang="tr-TR" dirty="0" err="1"/>
              <a:t>kontrendike</a:t>
            </a:r>
            <a:r>
              <a:rPr lang="tr-TR" dirty="0"/>
              <a:t> olarak algılanır.</a:t>
            </a:r>
          </a:p>
          <a:p>
            <a:pPr>
              <a:lnSpc>
                <a:spcPct val="150000"/>
              </a:lnSpc>
            </a:pPr>
            <a:r>
              <a:rPr lang="tr-TR" dirty="0"/>
              <a:t>Düzenli fiziksel aktivite, egzersiz ve diğer fiziksel </a:t>
            </a:r>
            <a:r>
              <a:rPr lang="tr-TR" dirty="0" err="1"/>
              <a:t>modaliteler</a:t>
            </a:r>
            <a:r>
              <a:rPr lang="tr-TR" dirty="0"/>
              <a:t>, BM'nin </a:t>
            </a:r>
            <a:r>
              <a:rPr lang="tr-TR" dirty="0" err="1"/>
              <a:t>multidisipliner</a:t>
            </a:r>
            <a:r>
              <a:rPr lang="tr-TR" dirty="0"/>
              <a:t> ve </a:t>
            </a:r>
            <a:r>
              <a:rPr lang="tr-TR" dirty="0" err="1"/>
              <a:t>multimodalite</a:t>
            </a:r>
            <a:r>
              <a:rPr lang="tr-TR" dirty="0"/>
              <a:t> tedavisine dahil edilmelidir. </a:t>
            </a:r>
          </a:p>
          <a:p>
            <a:pPr>
              <a:lnSpc>
                <a:spcPct val="150000"/>
              </a:lnSpc>
            </a:pPr>
            <a:r>
              <a:rPr lang="tr-TR" dirty="0"/>
              <a:t>Ultrason tedavisi, termoterapi, masaj ve çeşitli </a:t>
            </a:r>
            <a:r>
              <a:rPr lang="tr-TR" dirty="0" err="1"/>
              <a:t>elektroterapi</a:t>
            </a:r>
            <a:r>
              <a:rPr lang="tr-TR" dirty="0"/>
              <a:t> seçenekleri gibi lokal kan akışını arttıran </a:t>
            </a:r>
            <a:r>
              <a:rPr lang="tr-TR" dirty="0" err="1"/>
              <a:t>modaliteler</a:t>
            </a:r>
            <a:r>
              <a:rPr lang="tr-TR" dirty="0"/>
              <a:t> tümör bölgesine yakın uygulanmamalıdır.</a:t>
            </a:r>
          </a:p>
          <a:p>
            <a:pPr>
              <a:lnSpc>
                <a:spcPct val="150000"/>
              </a:lnSpc>
            </a:pPr>
            <a:r>
              <a:rPr lang="tr-TR" dirty="0"/>
              <a:t>Kas kuvveti, dayanıklılık kapasitesi, </a:t>
            </a:r>
            <a:r>
              <a:rPr lang="tr-TR" dirty="0" err="1"/>
              <a:t>sensorimotor</a:t>
            </a:r>
            <a:r>
              <a:rPr lang="tr-TR" dirty="0"/>
              <a:t> fonksiyonlar, esneklik ve fonksiyonel durumu geliştirmeye yönelik fiziksel aktivite ve egzersiz teşvik edilmelidir. </a:t>
            </a:r>
          </a:p>
        </p:txBody>
      </p:sp>
    </p:spTree>
    <p:extLst>
      <p:ext uri="{BB962C8B-B14F-4D97-AF65-F5344CB8AC3E}">
        <p14:creationId xmlns:p14="http://schemas.microsoft.com/office/powerpoint/2010/main" val="23748166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dirty="0"/>
              <a:t>Bir çalışma, kemik metastazı olan prostat kanseri hastalarında aerobik, direnç ve esneklik egzersizinden oluşan bir egzersiz programının etkinliğini ve güvenliğini değerlendirdi ve herhangi bir komplikasyon veya iskelet ağrısında artış olmaksızın fiziksel işlevde ve alt vücut kas gücünde hasta tarafından bildirilen iyileşme buldu.</a:t>
            </a:r>
          </a:p>
          <a:p>
            <a:pPr>
              <a:lnSpc>
                <a:spcPct val="150000"/>
              </a:lnSpc>
            </a:pPr>
            <a:r>
              <a:rPr lang="tr-TR" dirty="0"/>
              <a:t>Direnç egzersizi reçete ederken, etkilenen bölgelerin hedeflenmediğinden ve metastaz alanlarındaki mekanik kuvvetin en aza indirildiğinden emin olmak gerekir.</a:t>
            </a:r>
          </a:p>
        </p:txBody>
      </p:sp>
    </p:spTree>
    <p:extLst>
      <p:ext uri="{BB962C8B-B14F-4D97-AF65-F5344CB8AC3E}">
        <p14:creationId xmlns:p14="http://schemas.microsoft.com/office/powerpoint/2010/main" val="30803404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chemeClr val="tx1"/>
                </a:solidFill>
              </a:rPr>
              <a:t>TARTIŞMA</a:t>
            </a:r>
          </a:p>
        </p:txBody>
      </p:sp>
      <p:sp>
        <p:nvSpPr>
          <p:cNvPr id="3" name="İçerik Yer Tutucusu 2"/>
          <p:cNvSpPr>
            <a:spLocks noGrp="1"/>
          </p:cNvSpPr>
          <p:nvPr>
            <p:ph idx="1"/>
          </p:nvPr>
        </p:nvSpPr>
        <p:spPr/>
        <p:txBody>
          <a:bodyPr/>
          <a:lstStyle/>
          <a:p>
            <a:r>
              <a:rPr lang="tr-TR" dirty="0" err="1"/>
              <a:t>Spinal</a:t>
            </a:r>
            <a:r>
              <a:rPr lang="tr-TR" dirty="0"/>
              <a:t> metastazı olan hastalar başlangıçta 4 açıdan değerlendirilir: </a:t>
            </a:r>
          </a:p>
          <a:p>
            <a:r>
              <a:rPr lang="tr-TR" dirty="0"/>
              <a:t>performans durumu, </a:t>
            </a:r>
          </a:p>
          <a:p>
            <a:r>
              <a:rPr lang="tr-TR" dirty="0"/>
              <a:t>sistemik hastalık yükü, </a:t>
            </a:r>
          </a:p>
          <a:p>
            <a:r>
              <a:rPr lang="tr-TR" dirty="0"/>
              <a:t>sistemik hastalığın kontrolü ve </a:t>
            </a:r>
          </a:p>
          <a:p>
            <a:r>
              <a:rPr lang="tr-TR" dirty="0"/>
              <a:t>mevcut sistemik tedavi seçenekleri.</a:t>
            </a:r>
          </a:p>
        </p:txBody>
      </p:sp>
    </p:spTree>
    <p:extLst>
      <p:ext uri="{BB962C8B-B14F-4D97-AF65-F5344CB8AC3E}">
        <p14:creationId xmlns:p14="http://schemas.microsoft.com/office/powerpoint/2010/main" val="2146374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dirty="0"/>
              <a:t>Basit BM için konvansiyonel </a:t>
            </a:r>
            <a:r>
              <a:rPr lang="tr-TR" dirty="0" err="1"/>
              <a:t>RT'yi</a:t>
            </a:r>
            <a:r>
              <a:rPr lang="tr-TR" dirty="0"/>
              <a:t> değerlendiren çalışmaların birçoğunun komplikasyonlara yol açan faktörlerle ilgili ayrıntılı radyolojik ve klinik ayrıntılardan yoksun olduğunu ve seri görüntüleme ile lokal kontrolün değerlendirilmesinin nadiren kullanıldığı görülmektedir. </a:t>
            </a:r>
          </a:p>
          <a:p>
            <a:pPr>
              <a:lnSpc>
                <a:spcPct val="150000"/>
              </a:lnSpc>
            </a:pPr>
            <a:r>
              <a:rPr lang="tr-TR" dirty="0"/>
              <a:t>Ayrıca, bu çalışmaların çok azı hasta performans durumunu değerlendirdi ve toksisite değerlendirmesindeki heterojenlik, çalışmalar arasında karşılaştırma yapmayı zorlaştırıyor.</a:t>
            </a:r>
          </a:p>
        </p:txBody>
      </p:sp>
    </p:spTree>
    <p:extLst>
      <p:ext uri="{BB962C8B-B14F-4D97-AF65-F5344CB8AC3E}">
        <p14:creationId xmlns:p14="http://schemas.microsoft.com/office/powerpoint/2010/main" val="20441606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9859AEA-15FE-5DCF-389A-00124C5CDC1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D252568-5E7A-4C95-06EC-9F2E8E5F9875}"/>
              </a:ext>
            </a:extLst>
          </p:cNvPr>
          <p:cNvSpPr>
            <a:spLocks noGrp="1"/>
          </p:cNvSpPr>
          <p:nvPr>
            <p:ph idx="1"/>
          </p:nvPr>
        </p:nvSpPr>
        <p:spPr/>
        <p:txBody>
          <a:bodyPr/>
          <a:lstStyle/>
          <a:p>
            <a:pPr>
              <a:lnSpc>
                <a:spcPct val="150000"/>
              </a:lnSpc>
            </a:pPr>
            <a:r>
              <a:rPr lang="tr-TR" dirty="0"/>
              <a:t>Zaman, kolaylık ve maliyet etkinliğindeki avantajlara rağmen, komplike olmayan </a:t>
            </a:r>
            <a:r>
              <a:rPr lang="tr-TR" dirty="0" err="1"/>
              <a:t>BM'li</a:t>
            </a:r>
            <a:r>
              <a:rPr lang="tr-TR" dirty="0"/>
              <a:t> hastalarda bile konvansiyonel dozla tek fraksiyonlu RT kullanımı düşük etkinlikte kalmaktadır. </a:t>
            </a:r>
          </a:p>
          <a:p>
            <a:pPr>
              <a:lnSpc>
                <a:spcPct val="150000"/>
              </a:lnSpc>
            </a:pPr>
            <a:r>
              <a:rPr lang="tr-TR" dirty="0"/>
              <a:t>BM faz 3 denemelerinin çoğu, SABR gibi modern ablatif tekniklerin geliştirilmesinden ve </a:t>
            </a:r>
            <a:r>
              <a:rPr lang="tr-TR" dirty="0" err="1"/>
              <a:t>immünoterapi</a:t>
            </a:r>
            <a:r>
              <a:rPr lang="tr-TR" dirty="0"/>
              <a:t>, hedefe yönelik tedavi ve radyofarmasötikler dahil olmak üzere geliştirilmiş sistemik tedavinin kullanımından önce yapıldı.</a:t>
            </a:r>
          </a:p>
        </p:txBody>
      </p:sp>
    </p:spTree>
    <p:extLst>
      <p:ext uri="{BB962C8B-B14F-4D97-AF65-F5344CB8AC3E}">
        <p14:creationId xmlns:p14="http://schemas.microsoft.com/office/powerpoint/2010/main" val="12196697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F577B45-AF9D-3E14-5BDE-92F39D1AFB5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941C3B6-17FB-A665-921A-DA8D4E683B78}"/>
              </a:ext>
            </a:extLst>
          </p:cNvPr>
          <p:cNvSpPr>
            <a:spLocks noGrp="1"/>
          </p:cNvSpPr>
          <p:nvPr>
            <p:ph idx="1"/>
          </p:nvPr>
        </p:nvSpPr>
        <p:spPr/>
        <p:txBody>
          <a:bodyPr>
            <a:normAutofit fontScale="77500" lnSpcReduction="20000"/>
          </a:bodyPr>
          <a:lstStyle/>
          <a:p>
            <a:pPr>
              <a:lnSpc>
                <a:spcPct val="160000"/>
              </a:lnSpc>
            </a:pPr>
            <a:r>
              <a:rPr lang="tr-TR" dirty="0"/>
              <a:t>Klinik ve klinik öncesi veriler, </a:t>
            </a:r>
            <a:r>
              <a:rPr lang="tr-TR" dirty="0" err="1"/>
              <a:t>SABR'nin</a:t>
            </a:r>
            <a:r>
              <a:rPr lang="tr-TR" dirty="0"/>
              <a:t> periferik kanda dolaşan bağışıklık sistemini de modüle edebildiğini göstermektedir. </a:t>
            </a:r>
          </a:p>
          <a:p>
            <a:pPr>
              <a:lnSpc>
                <a:spcPct val="160000"/>
              </a:lnSpc>
            </a:pPr>
            <a:r>
              <a:rPr lang="tr-TR" dirty="0" err="1"/>
              <a:t>Oligometastazlı</a:t>
            </a:r>
            <a:r>
              <a:rPr lang="tr-TR" dirty="0"/>
              <a:t> hastalarda lokal ablatif tedaviler hastalıksız sağkalımı iyileştirebilir. </a:t>
            </a:r>
          </a:p>
          <a:p>
            <a:pPr>
              <a:lnSpc>
                <a:spcPct val="160000"/>
              </a:lnSpc>
            </a:pPr>
            <a:r>
              <a:rPr lang="tr-TR" dirty="0"/>
              <a:t>BM'de SABR, ağrının hızlı bir şekilde giderilmesi de dahil olmak üzere lokal kontrol ve küçük bir ciddi komplikasyon olasılığı ile güvenli görünmektedir.</a:t>
            </a:r>
          </a:p>
          <a:p>
            <a:pPr>
              <a:lnSpc>
                <a:spcPct val="160000"/>
              </a:lnSpc>
            </a:pPr>
            <a:r>
              <a:rPr lang="tr-TR" dirty="0"/>
              <a:t>Spinal BM'de, 20 </a:t>
            </a:r>
            <a:r>
              <a:rPr lang="tr-TR" dirty="0" err="1"/>
              <a:t>Gy'den</a:t>
            </a:r>
            <a:r>
              <a:rPr lang="tr-TR" dirty="0"/>
              <a:t> daha yüksek tek dozlarla SABR vertebral kırık riskini artırabilir. </a:t>
            </a:r>
          </a:p>
          <a:p>
            <a:pPr>
              <a:lnSpc>
                <a:spcPct val="160000"/>
              </a:lnSpc>
            </a:pPr>
            <a:r>
              <a:rPr lang="tr-TR" dirty="0"/>
              <a:t>Özellikle </a:t>
            </a:r>
            <a:r>
              <a:rPr lang="tr-TR" dirty="0" err="1"/>
              <a:t>radyorezistan</a:t>
            </a:r>
            <a:r>
              <a:rPr lang="tr-TR" dirty="0"/>
              <a:t> tümörlerde tek fraksiyonda 12–16 </a:t>
            </a:r>
            <a:r>
              <a:rPr lang="tr-TR" dirty="0" err="1"/>
              <a:t>Gy</a:t>
            </a:r>
            <a:r>
              <a:rPr lang="tr-TR" dirty="0"/>
              <a:t> ile iyi bir doz-yanıt ilişkisi saptanmıştır. </a:t>
            </a:r>
          </a:p>
          <a:p>
            <a:pPr>
              <a:lnSpc>
                <a:spcPct val="160000"/>
              </a:lnSpc>
            </a:pPr>
            <a:r>
              <a:rPr lang="tr-TR" dirty="0"/>
              <a:t>Bununla birlikte, SABR-COMET çalışmasında üç ölümün (%4,5) meydana gelmesi, </a:t>
            </a:r>
            <a:r>
              <a:rPr lang="tr-TR" dirty="0" err="1"/>
              <a:t>oligometastatik</a:t>
            </a:r>
            <a:r>
              <a:rPr lang="tr-TR" dirty="0"/>
              <a:t> hastalığı olan hastalarda SABR ile fraksiyon başına yüksek dozlar kullanırken dikkatli olunması gerektiğini vurgulamaktadır.</a:t>
            </a:r>
          </a:p>
        </p:txBody>
      </p:sp>
    </p:spTree>
    <p:extLst>
      <p:ext uri="{BB962C8B-B14F-4D97-AF65-F5344CB8AC3E}">
        <p14:creationId xmlns:p14="http://schemas.microsoft.com/office/powerpoint/2010/main" val="17049116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1673799-C049-1DEE-9B36-4B2714F9294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2C556CE-CE50-7212-83A8-539A1934BA2E}"/>
              </a:ext>
            </a:extLst>
          </p:cNvPr>
          <p:cNvSpPr>
            <a:spLocks noGrp="1"/>
          </p:cNvSpPr>
          <p:nvPr>
            <p:ph idx="1"/>
          </p:nvPr>
        </p:nvSpPr>
        <p:spPr/>
        <p:txBody>
          <a:bodyPr>
            <a:normAutofit fontScale="92500"/>
          </a:bodyPr>
          <a:lstStyle/>
          <a:p>
            <a:pPr>
              <a:lnSpc>
                <a:spcPct val="160000"/>
              </a:lnSpc>
            </a:pPr>
            <a:r>
              <a:rPr lang="tr-TR" dirty="0"/>
              <a:t>Gelecekteki çalışmalarda </a:t>
            </a:r>
            <a:r>
              <a:rPr lang="tr-TR" dirty="0" err="1"/>
              <a:t>QoL</a:t>
            </a:r>
            <a:r>
              <a:rPr lang="tr-TR" dirty="0"/>
              <a:t> ve maliyet etkinliğinin de çalışılması gerekmektedir. </a:t>
            </a:r>
          </a:p>
          <a:p>
            <a:pPr>
              <a:lnSpc>
                <a:spcPct val="160000"/>
              </a:lnSpc>
            </a:pPr>
            <a:r>
              <a:rPr lang="tr-TR" dirty="0"/>
              <a:t>Ek olarak, BM ve </a:t>
            </a:r>
            <a:r>
              <a:rPr lang="tr-TR" dirty="0" err="1"/>
              <a:t>oligometastazlardaki</a:t>
            </a:r>
            <a:r>
              <a:rPr lang="tr-TR" dirty="0"/>
              <a:t> denemeler, genel sağkalım, hastalıksız ve </a:t>
            </a:r>
            <a:r>
              <a:rPr lang="tr-TR" dirty="0" err="1"/>
              <a:t>progresyonsuz</a:t>
            </a:r>
            <a:r>
              <a:rPr lang="tr-TR" dirty="0"/>
              <a:t> sağkalım, sistemik tedavi olmadan sağkalım, seri görüntülerle lokal kontrol ve ayrıca kombine tedavinin faydasını incelemelidir.</a:t>
            </a:r>
          </a:p>
          <a:p>
            <a:pPr>
              <a:lnSpc>
                <a:spcPct val="160000"/>
              </a:lnSpc>
            </a:pPr>
            <a:r>
              <a:rPr lang="tr-TR" dirty="0"/>
              <a:t>SABR-COMET 3 ve 10 gibi, gelecekteki SABR denemeleri de </a:t>
            </a:r>
            <a:r>
              <a:rPr lang="tr-TR" dirty="0" err="1"/>
              <a:t>oligometastatik</a:t>
            </a:r>
            <a:r>
              <a:rPr lang="tr-TR" dirty="0"/>
              <a:t> hastalığı daha iyi tanımlamak, yeni </a:t>
            </a:r>
            <a:r>
              <a:rPr lang="tr-TR" dirty="0" err="1"/>
              <a:t>prognoz</a:t>
            </a:r>
            <a:r>
              <a:rPr lang="tr-TR" dirty="0"/>
              <a:t> belirleyicilerini belirlemek ve </a:t>
            </a:r>
            <a:r>
              <a:rPr lang="tr-TR" dirty="0" err="1"/>
              <a:t>SABR'nin</a:t>
            </a:r>
            <a:r>
              <a:rPr lang="tr-TR" dirty="0"/>
              <a:t> bağışıklık sistemindeki etkisinin anlaşılmasını geliştirmek için </a:t>
            </a:r>
            <a:r>
              <a:rPr lang="tr-TR" dirty="0" err="1"/>
              <a:t>translasyonel</a:t>
            </a:r>
            <a:r>
              <a:rPr lang="tr-TR" dirty="0"/>
              <a:t> </a:t>
            </a:r>
            <a:r>
              <a:rPr lang="tr-TR" dirty="0" err="1"/>
              <a:t>biyobelirteçleri</a:t>
            </a:r>
            <a:r>
              <a:rPr lang="tr-TR" dirty="0"/>
              <a:t> araştırmalıdır. </a:t>
            </a:r>
          </a:p>
        </p:txBody>
      </p:sp>
    </p:spTree>
    <p:extLst>
      <p:ext uri="{BB962C8B-B14F-4D97-AF65-F5344CB8AC3E}">
        <p14:creationId xmlns:p14="http://schemas.microsoft.com/office/powerpoint/2010/main" val="30867877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CFE97C2-DC2E-CAFE-A3D5-A5BD7F2E68C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26D6F84-74A7-3705-9767-CE158C9FBCCD}"/>
              </a:ext>
            </a:extLst>
          </p:cNvPr>
          <p:cNvSpPr>
            <a:spLocks noGrp="1"/>
          </p:cNvSpPr>
          <p:nvPr>
            <p:ph idx="1"/>
          </p:nvPr>
        </p:nvSpPr>
        <p:spPr/>
        <p:txBody>
          <a:bodyPr>
            <a:normAutofit fontScale="92500"/>
          </a:bodyPr>
          <a:lstStyle/>
          <a:p>
            <a:pPr>
              <a:lnSpc>
                <a:spcPct val="150000"/>
              </a:lnSpc>
            </a:pPr>
            <a:r>
              <a:rPr lang="tr-TR" dirty="0"/>
              <a:t>Çoğu sistemik terapi, palyatif RT ile kombinasyon halinde kullanmak için güvenli görünmektedir, ancak bazı ilaçlar daha fazla araştırmayı hak etmektedir. </a:t>
            </a:r>
          </a:p>
          <a:p>
            <a:pPr>
              <a:lnSpc>
                <a:spcPct val="150000"/>
              </a:lnSpc>
            </a:pPr>
            <a:r>
              <a:rPr lang="tr-TR" dirty="0" err="1"/>
              <a:t>Antianjiyojenik</a:t>
            </a:r>
            <a:r>
              <a:rPr lang="tr-TR" dirty="0"/>
              <a:t> ajanlar, GI toksisitesini artırabilir ve SABR ile tedavi edilen </a:t>
            </a:r>
            <a:r>
              <a:rPr lang="tr-TR" dirty="0" err="1"/>
              <a:t>antikoagüle</a:t>
            </a:r>
            <a:r>
              <a:rPr lang="tr-TR" dirty="0"/>
              <a:t> hastalarda özel dikkat gereklidir. </a:t>
            </a:r>
          </a:p>
          <a:p>
            <a:pPr>
              <a:lnSpc>
                <a:spcPct val="150000"/>
              </a:lnSpc>
            </a:pPr>
            <a:r>
              <a:rPr lang="tr-TR" dirty="0"/>
              <a:t>Radyoterapi ile birlikte kullanılan tirozin kinaz inhibitörleri pnömoni riskini artırabilir. </a:t>
            </a:r>
          </a:p>
          <a:p>
            <a:pPr>
              <a:lnSpc>
                <a:spcPct val="150000"/>
              </a:lnSpc>
            </a:pPr>
            <a:r>
              <a:rPr lang="tr-TR" dirty="0"/>
              <a:t>Dual ICPI, </a:t>
            </a:r>
            <a:r>
              <a:rPr lang="tr-TR" dirty="0" err="1"/>
              <a:t>kemoterapili</a:t>
            </a:r>
            <a:r>
              <a:rPr lang="tr-TR" dirty="0"/>
              <a:t> ICPI ve anti-</a:t>
            </a:r>
            <a:r>
              <a:rPr lang="tr-TR" dirty="0" err="1"/>
              <a:t>VEGF'li</a:t>
            </a:r>
            <a:r>
              <a:rPr lang="tr-TR" dirty="0"/>
              <a:t> ICPI gibi farklı ilaç türleri ile kombinasyon tedavisinin, özellikle SBRT ile daha toksik olması beklenmektedir.</a:t>
            </a:r>
          </a:p>
        </p:txBody>
      </p:sp>
    </p:spTree>
    <p:extLst>
      <p:ext uri="{BB962C8B-B14F-4D97-AF65-F5344CB8AC3E}">
        <p14:creationId xmlns:p14="http://schemas.microsoft.com/office/powerpoint/2010/main" val="473766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CF5202C-F037-AEF3-4D26-E7D2084CE5EF}"/>
              </a:ext>
            </a:extLst>
          </p:cNvPr>
          <p:cNvSpPr>
            <a:spLocks noGrp="1"/>
          </p:cNvSpPr>
          <p:nvPr>
            <p:ph type="title"/>
          </p:nvPr>
        </p:nvSpPr>
        <p:spPr/>
        <p:txBody>
          <a:bodyPr/>
          <a:lstStyle/>
          <a:p>
            <a:pPr algn="ctr"/>
            <a:r>
              <a:rPr lang="tr-TR" b="1" dirty="0">
                <a:solidFill>
                  <a:schemeClr val="tx1"/>
                </a:solidFill>
              </a:rPr>
              <a:t>SONUÇ</a:t>
            </a:r>
          </a:p>
        </p:txBody>
      </p:sp>
      <p:sp>
        <p:nvSpPr>
          <p:cNvPr id="3" name="İçerik Yer Tutucusu 2">
            <a:extLst>
              <a:ext uri="{FF2B5EF4-FFF2-40B4-BE49-F238E27FC236}">
                <a16:creationId xmlns:a16="http://schemas.microsoft.com/office/drawing/2014/main" id="{7C88DDF2-D3DA-F473-3B7C-B3B7943B98EE}"/>
              </a:ext>
            </a:extLst>
          </p:cNvPr>
          <p:cNvSpPr>
            <a:spLocks noGrp="1"/>
          </p:cNvSpPr>
          <p:nvPr>
            <p:ph idx="1"/>
          </p:nvPr>
        </p:nvSpPr>
        <p:spPr/>
        <p:txBody>
          <a:bodyPr>
            <a:normAutofit fontScale="92500" lnSpcReduction="10000"/>
          </a:bodyPr>
          <a:lstStyle/>
          <a:p>
            <a:pPr>
              <a:lnSpc>
                <a:spcPct val="150000"/>
              </a:lnSpc>
            </a:pPr>
            <a:r>
              <a:rPr lang="tr-TR" dirty="0"/>
              <a:t>Sonuç olarak BM, kanser hastalarında sık görülen bir komplikasyondur ve hastaların yaklaşık %50'sinin hastalıklarının seyri sırasında BM geliştirdiği tahmin edilmektedir. </a:t>
            </a:r>
          </a:p>
          <a:p>
            <a:pPr>
              <a:lnSpc>
                <a:spcPct val="150000"/>
              </a:lnSpc>
            </a:pPr>
            <a:r>
              <a:rPr lang="tr-TR" dirty="0"/>
              <a:t>Ağrı ve kırık gibi komplikasyonlar kötü </a:t>
            </a:r>
            <a:r>
              <a:rPr lang="tr-TR" dirty="0" err="1"/>
              <a:t>QoL'ye</a:t>
            </a:r>
            <a:r>
              <a:rPr lang="tr-TR" dirty="0"/>
              <a:t> yol açar ve sağkalımı azaltır. </a:t>
            </a:r>
          </a:p>
          <a:p>
            <a:pPr>
              <a:lnSpc>
                <a:spcPct val="150000"/>
              </a:lnSpc>
            </a:pPr>
            <a:r>
              <a:rPr lang="tr-TR" dirty="0"/>
              <a:t>Son yıllarda, ilgili mekanizmaların daha iyi anlaşılması ışığında yönetimi optimize etmek için BM yönetiminde çeşitli ilerlemeler önerilmiştir. </a:t>
            </a:r>
          </a:p>
          <a:p>
            <a:pPr>
              <a:lnSpc>
                <a:spcPct val="150000"/>
              </a:lnSpc>
            </a:pPr>
            <a:r>
              <a:rPr lang="tr-TR" dirty="0"/>
              <a:t>Sistemik tedavilerin artan kullanımı, bu hasta grubunun gelecekteki bakımında önemli bir rol oynayabilir ve kemik metastazı olan hastalarımıza en iyi bakımı yönlendirmek için kanıt sağlamak için daha fazla iyi tasarlanmış, randomize kontrollü çalışmalara ihtiyaç vardır.</a:t>
            </a:r>
          </a:p>
        </p:txBody>
      </p:sp>
    </p:spTree>
    <p:extLst>
      <p:ext uri="{BB962C8B-B14F-4D97-AF65-F5344CB8AC3E}">
        <p14:creationId xmlns:p14="http://schemas.microsoft.com/office/powerpoint/2010/main" val="31225522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82D1A24-5CC9-D509-7C68-88CB98AFCCCF}"/>
              </a:ext>
            </a:extLst>
          </p:cNvPr>
          <p:cNvSpPr>
            <a:spLocks noGrp="1"/>
          </p:cNvSpPr>
          <p:nvPr>
            <p:ph idx="1"/>
          </p:nvPr>
        </p:nvSpPr>
        <p:spPr/>
        <p:txBody>
          <a:bodyPr>
            <a:normAutofit/>
          </a:bodyPr>
          <a:lstStyle/>
          <a:p>
            <a:endParaRPr lang="tr-TR" sz="2400" dirty="0"/>
          </a:p>
          <a:p>
            <a:endParaRPr lang="tr-TR" sz="2400" dirty="0"/>
          </a:p>
          <a:p>
            <a:endParaRPr lang="tr-TR" sz="2400" dirty="0"/>
          </a:p>
          <a:p>
            <a:endParaRPr lang="tr-TR" sz="2400" dirty="0"/>
          </a:p>
          <a:p>
            <a:endParaRPr lang="tr-TR" sz="2400" dirty="0"/>
          </a:p>
          <a:p>
            <a:pPr marL="0" indent="0">
              <a:buNone/>
            </a:pPr>
            <a:r>
              <a:rPr lang="tr-TR" sz="2400" dirty="0"/>
              <a:t>                                                     </a:t>
            </a:r>
            <a:r>
              <a:rPr lang="tr-TR" sz="2800" b="1" dirty="0"/>
              <a:t>TEŞEKKÜRLER</a:t>
            </a:r>
            <a:endParaRPr lang="tr-TR" sz="2400" b="1" dirty="0"/>
          </a:p>
        </p:txBody>
      </p:sp>
    </p:spTree>
    <p:extLst>
      <p:ext uri="{BB962C8B-B14F-4D97-AF65-F5344CB8AC3E}">
        <p14:creationId xmlns:p14="http://schemas.microsoft.com/office/powerpoint/2010/main" val="2983915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b="1" dirty="0">
                <a:solidFill>
                  <a:schemeClr val="tx1"/>
                </a:solidFill>
              </a:rPr>
              <a:t>KOMPLİKE OLMAYAN KEMİK METASTAZINDA RADYOTERAPİ</a:t>
            </a:r>
          </a:p>
        </p:txBody>
      </p:sp>
      <p:sp>
        <p:nvSpPr>
          <p:cNvPr id="3" name="İçerik Yer Tutucusu 2"/>
          <p:cNvSpPr>
            <a:spLocks noGrp="1"/>
          </p:cNvSpPr>
          <p:nvPr>
            <p:ph idx="1"/>
          </p:nvPr>
        </p:nvSpPr>
        <p:spPr/>
        <p:txBody>
          <a:bodyPr/>
          <a:lstStyle/>
          <a:p>
            <a:pPr>
              <a:lnSpc>
                <a:spcPct val="150000"/>
              </a:lnSpc>
            </a:pPr>
            <a:r>
              <a:rPr lang="tr-TR" dirty="0"/>
              <a:t>Son yirmi yılda, komplike olmayan BM'de ağrıyı hafifletmek için optimal RT doz </a:t>
            </a:r>
            <a:r>
              <a:rPr lang="tr-TR" dirty="0" err="1"/>
              <a:t>fraksiyonlama</a:t>
            </a:r>
            <a:r>
              <a:rPr lang="tr-TR" dirty="0"/>
              <a:t> programı ile ilgili olarak bir dizi </a:t>
            </a:r>
            <a:r>
              <a:rPr lang="tr-TR" dirty="0" err="1"/>
              <a:t>prospektif</a:t>
            </a:r>
            <a:r>
              <a:rPr lang="tr-TR" dirty="0"/>
              <a:t> </a:t>
            </a:r>
            <a:r>
              <a:rPr lang="tr-TR" dirty="0" err="1"/>
              <a:t>randomize</a:t>
            </a:r>
            <a:r>
              <a:rPr lang="tr-TR" dirty="0"/>
              <a:t> çalışma yürütülmüştür ve tek veya çoklu fraksiyonlar ağrı kesmede benzer bulunmuştur.</a:t>
            </a:r>
          </a:p>
        </p:txBody>
      </p:sp>
    </p:spTree>
    <p:extLst>
      <p:ext uri="{BB962C8B-B14F-4D97-AF65-F5344CB8AC3E}">
        <p14:creationId xmlns:p14="http://schemas.microsoft.com/office/powerpoint/2010/main" val="3146039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dirty="0"/>
              <a:t>Komplike olmayan </a:t>
            </a:r>
            <a:r>
              <a:rPr lang="tr-TR" dirty="0" err="1"/>
              <a:t>BM'li</a:t>
            </a:r>
            <a:r>
              <a:rPr lang="tr-TR" dirty="0"/>
              <a:t> hastalarda tek </a:t>
            </a:r>
            <a:r>
              <a:rPr lang="tr-TR" dirty="0" err="1"/>
              <a:t>fraksiyonlu</a:t>
            </a:r>
            <a:r>
              <a:rPr lang="tr-TR" dirty="0"/>
              <a:t> </a:t>
            </a:r>
            <a:r>
              <a:rPr lang="tr-TR" dirty="0" err="1"/>
              <a:t>RT'nin</a:t>
            </a:r>
            <a:r>
              <a:rPr lang="tr-TR" dirty="0"/>
              <a:t> avantajlarına rağmen, meme kanserli </a:t>
            </a:r>
            <a:r>
              <a:rPr lang="tr-TR" dirty="0" err="1"/>
              <a:t>BM'li</a:t>
            </a:r>
            <a:r>
              <a:rPr lang="tr-TR" dirty="0"/>
              <a:t> 7547 hastadan oluşan bir </a:t>
            </a:r>
            <a:r>
              <a:rPr lang="tr-TR" dirty="0" err="1"/>
              <a:t>Medicare</a:t>
            </a:r>
            <a:r>
              <a:rPr lang="tr-TR" dirty="0"/>
              <a:t> </a:t>
            </a:r>
            <a:r>
              <a:rPr lang="tr-TR" dirty="0" err="1"/>
              <a:t>kohortunda</a:t>
            </a:r>
            <a:r>
              <a:rPr lang="tr-TR" dirty="0"/>
              <a:t>, hastaların sadece %4'ü tek fraksiyonla tedavi edildi ve %40.9'u 10 veya daha fazla fraksiyonla RT aldı.</a:t>
            </a:r>
          </a:p>
          <a:p>
            <a:pPr>
              <a:lnSpc>
                <a:spcPct val="150000"/>
              </a:lnSpc>
            </a:pPr>
            <a:r>
              <a:rPr lang="tr-TR" dirty="0"/>
              <a:t>Tek fraksiyon RT kullanımının önündeki iki temel engel vardır; tek fraksiyondan sonra tekrar tedavi riskinin daha yüksek olması ve </a:t>
            </a:r>
            <a:r>
              <a:rPr lang="tr-TR" dirty="0" err="1"/>
              <a:t>medulla</a:t>
            </a:r>
            <a:r>
              <a:rPr lang="tr-TR" dirty="0"/>
              <a:t> </a:t>
            </a:r>
            <a:r>
              <a:rPr lang="tr-TR" dirty="0" err="1"/>
              <a:t>spinalise</a:t>
            </a:r>
            <a:r>
              <a:rPr lang="tr-TR" dirty="0"/>
              <a:t> yakın büyük hacimler ile ilgili endişeler.</a:t>
            </a:r>
          </a:p>
        </p:txBody>
      </p:sp>
    </p:spTree>
    <p:extLst>
      <p:ext uri="{BB962C8B-B14F-4D97-AF65-F5344CB8AC3E}">
        <p14:creationId xmlns:p14="http://schemas.microsoft.com/office/powerpoint/2010/main" val="3492534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b="1" dirty="0">
                <a:solidFill>
                  <a:schemeClr val="tx1"/>
                </a:solidFill>
              </a:rPr>
              <a:t>KOMPLİKE KEMİK METASTAZINDA RADYOTERAPİ</a:t>
            </a:r>
            <a:endParaRPr lang="tr-TR" sz="2400" b="1" dirty="0"/>
          </a:p>
        </p:txBody>
      </p:sp>
      <p:sp>
        <p:nvSpPr>
          <p:cNvPr id="3" name="İçerik Yer Tutucusu 2"/>
          <p:cNvSpPr>
            <a:spLocks noGrp="1"/>
          </p:cNvSpPr>
          <p:nvPr>
            <p:ph idx="1"/>
          </p:nvPr>
        </p:nvSpPr>
        <p:spPr/>
        <p:txBody>
          <a:bodyPr>
            <a:normAutofit lnSpcReduction="10000"/>
          </a:bodyPr>
          <a:lstStyle/>
          <a:p>
            <a:pPr>
              <a:lnSpc>
                <a:spcPct val="150000"/>
              </a:lnSpc>
            </a:pPr>
            <a:r>
              <a:rPr lang="tr-TR" dirty="0"/>
              <a:t>Amerikan Radyasyon Onkolojisi Derneği (ASTRO) BM konsensüsü, BM tedavi karar sürecini iyileştirmek için </a:t>
            </a:r>
            <a:r>
              <a:rPr lang="tr-TR" dirty="0" err="1"/>
              <a:t>kopmlike</a:t>
            </a:r>
            <a:r>
              <a:rPr lang="tr-TR" dirty="0"/>
              <a:t> BM'yi daha uygun bir şekilde tanımlamaya ihtiyaç duymuştur. </a:t>
            </a:r>
          </a:p>
          <a:p>
            <a:pPr>
              <a:lnSpc>
                <a:spcPct val="150000"/>
              </a:lnSpc>
            </a:pPr>
            <a:r>
              <a:rPr lang="tr-TR" dirty="0"/>
              <a:t>Komplike BM'nin net bir tanımının olmaması, </a:t>
            </a:r>
            <a:r>
              <a:rPr lang="tr-TR" dirty="0" err="1"/>
              <a:t>prospektif</a:t>
            </a:r>
            <a:r>
              <a:rPr lang="tr-TR" dirty="0"/>
              <a:t> </a:t>
            </a:r>
            <a:r>
              <a:rPr lang="tr-TR" dirty="0" err="1"/>
              <a:t>randomize</a:t>
            </a:r>
            <a:r>
              <a:rPr lang="tr-TR" dirty="0"/>
              <a:t> çalışma sonuçlarının hangi BM hastalarına uygulanacağını belirlemeyi zorlaştırmaktadır. </a:t>
            </a:r>
          </a:p>
          <a:p>
            <a:pPr>
              <a:lnSpc>
                <a:spcPct val="150000"/>
              </a:lnSpc>
            </a:pPr>
            <a:r>
              <a:rPr lang="tr-TR" dirty="0"/>
              <a:t>Bazı tartışmalara rağmen, komplike BM şu şekilde tanımlanabilir: patolojik kırık, büyük bir yumuşak doku </a:t>
            </a:r>
            <a:r>
              <a:rPr lang="tr-TR" dirty="0" err="1"/>
              <a:t>kompanenti</a:t>
            </a:r>
            <a:r>
              <a:rPr lang="tr-TR" dirty="0"/>
              <a:t>, omurilik veya </a:t>
            </a:r>
            <a:r>
              <a:rPr lang="tr-TR" dirty="0" err="1"/>
              <a:t>kauda</a:t>
            </a:r>
            <a:r>
              <a:rPr lang="tr-TR" dirty="0"/>
              <a:t> </a:t>
            </a:r>
            <a:r>
              <a:rPr lang="tr-TR" dirty="0" err="1"/>
              <a:t>ekina</a:t>
            </a:r>
            <a:r>
              <a:rPr lang="tr-TR" dirty="0"/>
              <a:t> kompresyonu ve nöropatik ağrı.</a:t>
            </a:r>
          </a:p>
        </p:txBody>
      </p:sp>
    </p:spTree>
    <p:extLst>
      <p:ext uri="{BB962C8B-B14F-4D97-AF65-F5344CB8AC3E}">
        <p14:creationId xmlns:p14="http://schemas.microsoft.com/office/powerpoint/2010/main" val="2690565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dirty="0"/>
              <a:t>Yumuşak doku veya </a:t>
            </a:r>
            <a:r>
              <a:rPr lang="tr-TR" dirty="0" err="1"/>
              <a:t>ekstraosseöz</a:t>
            </a:r>
            <a:r>
              <a:rPr lang="tr-TR" dirty="0"/>
              <a:t> </a:t>
            </a:r>
            <a:r>
              <a:rPr lang="tr-TR" dirty="0" err="1"/>
              <a:t>komponent</a:t>
            </a:r>
            <a:r>
              <a:rPr lang="tr-TR" dirty="0"/>
              <a:t>, patolojik kırık veya omurilik kompresyonu ile birlikte BM </a:t>
            </a:r>
            <a:r>
              <a:rPr lang="tr-TR" dirty="0" err="1"/>
              <a:t>insidansı</a:t>
            </a:r>
            <a:r>
              <a:rPr lang="tr-TR" dirty="0"/>
              <a:t> sırasıyla %31, %35 ve %15 gibi yüksek oranlarda bildirilmiştir. </a:t>
            </a:r>
          </a:p>
          <a:p>
            <a:pPr>
              <a:lnSpc>
                <a:spcPct val="150000"/>
              </a:lnSpc>
            </a:pPr>
            <a:r>
              <a:rPr lang="tr-TR" dirty="0"/>
              <a:t>Bir çalışma 927 BM'de hastaların %28.6'sında kırık, %24.4'ünde metastazların yumuşak doku uzantısı, omurilikte %8.7 kompresyon ve %2.9'unda </a:t>
            </a:r>
            <a:r>
              <a:rPr lang="tr-TR" dirty="0" err="1"/>
              <a:t>kauda</a:t>
            </a:r>
            <a:r>
              <a:rPr lang="tr-TR" dirty="0"/>
              <a:t> </a:t>
            </a:r>
            <a:r>
              <a:rPr lang="tr-TR" dirty="0" err="1"/>
              <a:t>ekina</a:t>
            </a:r>
            <a:r>
              <a:rPr lang="tr-TR" dirty="0"/>
              <a:t> kompresyonu olduğunu göstermiştir</a:t>
            </a:r>
          </a:p>
        </p:txBody>
      </p:sp>
    </p:spTree>
    <p:extLst>
      <p:ext uri="{BB962C8B-B14F-4D97-AF65-F5344CB8AC3E}">
        <p14:creationId xmlns:p14="http://schemas.microsoft.com/office/powerpoint/2010/main" val="3692065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lnSpc>
                <a:spcPct val="150000"/>
              </a:lnSpc>
            </a:pPr>
            <a:r>
              <a:rPr lang="tr-TR" dirty="0"/>
              <a:t>Komplike BM hastalarında daha kötü medyan </a:t>
            </a:r>
            <a:r>
              <a:rPr lang="tr-TR" dirty="0" err="1"/>
              <a:t>sağkalım</a:t>
            </a:r>
            <a:r>
              <a:rPr lang="tr-TR" dirty="0"/>
              <a:t> göz önüne alındığında, mümkün olduğunda kısa süreli RT programları kullanılmalıdır. </a:t>
            </a:r>
          </a:p>
          <a:p>
            <a:pPr>
              <a:lnSpc>
                <a:spcPct val="150000"/>
              </a:lnSpc>
            </a:pPr>
            <a:r>
              <a:rPr lang="tr-TR" dirty="0"/>
              <a:t>Kaynaklar açısından, tek doz RT, daha uzun süreli RT programlarından daha uygun maliyetlidir. </a:t>
            </a:r>
          </a:p>
          <a:p>
            <a:pPr>
              <a:lnSpc>
                <a:spcPct val="150000"/>
              </a:lnSpc>
            </a:pPr>
            <a:r>
              <a:rPr lang="tr-TR" dirty="0"/>
              <a:t>BM hastalarında daha uzun süreli RT kurslarının kullanılması, RT bölümünün iş yükünü önemli ölçüde artıracaktır</a:t>
            </a:r>
            <a:r>
              <a:rPr lang="tr-TR"/>
              <a:t>. </a:t>
            </a:r>
          </a:p>
          <a:p>
            <a:pPr>
              <a:lnSpc>
                <a:spcPct val="150000"/>
              </a:lnSpc>
            </a:pPr>
            <a:r>
              <a:rPr lang="tr-TR"/>
              <a:t>Komplike </a:t>
            </a:r>
            <a:r>
              <a:rPr lang="tr-TR" dirty="0"/>
              <a:t>BM hastalarını içeren herhangi bir tedavi programında, palyatif </a:t>
            </a:r>
            <a:r>
              <a:rPr lang="tr-TR" dirty="0" err="1"/>
              <a:t>RT'nin</a:t>
            </a:r>
            <a:r>
              <a:rPr lang="tr-TR" dirty="0"/>
              <a:t> kapsayıcı hedefi, hastanın beklentilerine saygı duyarak, mümkün olan en az fraksiyonda etkili, güvenli ve zamanında bir tedavi sunmaya devam etmektedir.</a:t>
            </a:r>
          </a:p>
        </p:txBody>
      </p:sp>
    </p:spTree>
    <p:extLst>
      <p:ext uri="{BB962C8B-B14F-4D97-AF65-F5344CB8AC3E}">
        <p14:creationId xmlns:p14="http://schemas.microsoft.com/office/powerpoint/2010/main" val="1297875093"/>
      </p:ext>
    </p:extLst>
  </p:cSld>
  <p:clrMapOvr>
    <a:masterClrMapping/>
  </p:clrMapOvr>
</p:sld>
</file>

<file path=ppt/theme/theme1.xml><?xml version="1.0" encoding="utf-8"?>
<a:theme xmlns:a="http://schemas.openxmlformats.org/drawingml/2006/main" name="Yüzeyler">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426</TotalTime>
  <Words>4059</Words>
  <Application>Microsoft Office PowerPoint</Application>
  <PresentationFormat>Geniş ekran</PresentationFormat>
  <Paragraphs>175</Paragraphs>
  <Slides>49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49</vt:i4>
      </vt:variant>
    </vt:vector>
  </HeadingPairs>
  <TitlesOfParts>
    <vt:vector size="53" baseType="lpstr">
      <vt:lpstr>Arial</vt:lpstr>
      <vt:lpstr>Trebuchet MS</vt:lpstr>
      <vt:lpstr>Wingdings 3</vt:lpstr>
      <vt:lpstr>Yüzeyler</vt:lpstr>
      <vt:lpstr>PowerPoint Sunusu</vt:lpstr>
      <vt:lpstr>PowerPoint Sunusu</vt:lpstr>
      <vt:lpstr>PowerPoint Sunusu</vt:lpstr>
      <vt:lpstr>METOD</vt:lpstr>
      <vt:lpstr>KOMPLİKE OLMAYAN KEMİK METASTAZINDA RADYOTERAPİ</vt:lpstr>
      <vt:lpstr>PowerPoint Sunusu</vt:lpstr>
      <vt:lpstr>KOMPLİKE KEMİK METASTAZINDA RADYOTERAPİ</vt:lpstr>
      <vt:lpstr>PowerPoint Sunusu</vt:lpstr>
      <vt:lpstr>PowerPoint Sunusu</vt:lpstr>
      <vt:lpstr>PATOLOJİK FRAKTÜR</vt:lpstr>
      <vt:lpstr>PowerPoint Sunusu</vt:lpstr>
      <vt:lpstr>SPİNAL KORD BASISI</vt:lpstr>
      <vt:lpstr>PowerPoint Sunusu</vt:lpstr>
      <vt:lpstr>YUMUŞAK DOKU KİTLESİ</vt:lpstr>
      <vt:lpstr>PowerPoint Sunusu</vt:lpstr>
      <vt:lpstr>YENİDEN IŞINLAMA</vt:lpstr>
      <vt:lpstr>PowerPoint Sunusu</vt:lpstr>
      <vt:lpstr>BM DE YENİ TEDAVİ YÖNTEMLERİ:SİSTEMİK TEDAVİ OLİGOMETASTAZLAR VE LOKAL ABLATİF TEDAVİLER</vt:lpstr>
      <vt:lpstr>PowerPoint Sunusu</vt:lpstr>
      <vt:lpstr>PowerPoint Sunusu</vt:lpstr>
      <vt:lpstr>PowerPoint Sunusu</vt:lpstr>
      <vt:lpstr>OLİGOMETASTAZ VE LOKAL ABLATİF TEDAVİLER</vt:lpstr>
      <vt:lpstr>PowerPoint Sunusu</vt:lpstr>
      <vt:lpstr>KEMİK METASTAZLARINDA ABLATİF TEDAVİLER</vt:lpstr>
      <vt:lpstr>PowerPoint Sunusu</vt:lpstr>
      <vt:lpstr>PowerPoint Sunusu</vt:lpstr>
      <vt:lpstr>PowerPoint Sunusu</vt:lpstr>
      <vt:lpstr>PowerPoint Sunusu</vt:lpstr>
      <vt:lpstr>PowerPoint Sunusu</vt:lpstr>
      <vt:lpstr>İMMÜNOTERAPİ VE SABR</vt:lpstr>
      <vt:lpstr>PowerPoint Sunusu</vt:lpstr>
      <vt:lpstr>SABR VE SİSTEMİK TEDAVİ KOMBİNASYONUNUN TOKSİSİTELERİ</vt:lpstr>
      <vt:lpstr>PowerPoint Sunusu</vt:lpstr>
      <vt:lpstr>PowerPoint Sunusu</vt:lpstr>
      <vt:lpstr>PowerPoint Sunusu</vt:lpstr>
      <vt:lpstr>GİRİŞİMSEL RADYOLOJİK LOKAL ABLATİF TEKNİKLER</vt:lpstr>
      <vt:lpstr>PowerPoint Sunusu</vt:lpstr>
      <vt:lpstr>KEMİK MODİFİYE EDİCİ AJANLAR</vt:lpstr>
      <vt:lpstr>PowerPoint Sunusu</vt:lpstr>
      <vt:lpstr>BM’Lİ HASTALARDA FİZİKSEL AKTİVİTE,EGZERSİZ VE REHABİLİTASYON</vt:lpstr>
      <vt:lpstr>PowerPoint Sunusu</vt:lpstr>
      <vt:lpstr>TARTIŞMA</vt:lpstr>
      <vt:lpstr>PowerPoint Sunusu</vt:lpstr>
      <vt:lpstr>PowerPoint Sunusu</vt:lpstr>
      <vt:lpstr>PowerPoint Sunusu</vt:lpstr>
      <vt:lpstr>PowerPoint Sunusu</vt:lpstr>
      <vt:lpstr>PowerPoint Sunusu</vt:lpstr>
      <vt:lpstr>SONUÇ</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STATION790</dc:creator>
  <cp:lastModifiedBy>ZEYNEP ERTEN</cp:lastModifiedBy>
  <cp:revision>35</cp:revision>
  <dcterms:created xsi:type="dcterms:W3CDTF">2022-11-12T19:42:30Z</dcterms:created>
  <dcterms:modified xsi:type="dcterms:W3CDTF">2022-11-17T19:27:30Z</dcterms:modified>
</cp:coreProperties>
</file>