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92" r:id="rId2"/>
    <p:sldId id="293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11" r:id="rId11"/>
    <p:sldId id="323" r:id="rId12"/>
    <p:sldId id="304" r:id="rId13"/>
    <p:sldId id="305" r:id="rId14"/>
    <p:sldId id="314" r:id="rId15"/>
    <p:sldId id="315" r:id="rId16"/>
    <p:sldId id="306" r:id="rId17"/>
    <p:sldId id="324" r:id="rId18"/>
    <p:sldId id="310" r:id="rId19"/>
    <p:sldId id="313" r:id="rId20"/>
    <p:sldId id="309" r:id="rId21"/>
    <p:sldId id="317" r:id="rId22"/>
    <p:sldId id="312" r:id="rId23"/>
    <p:sldId id="374" r:id="rId24"/>
    <p:sldId id="375" r:id="rId25"/>
    <p:sldId id="319" r:id="rId26"/>
    <p:sldId id="322" r:id="rId27"/>
    <p:sldId id="316" r:id="rId28"/>
    <p:sldId id="326" r:id="rId29"/>
    <p:sldId id="331" r:id="rId30"/>
    <p:sldId id="327" r:id="rId31"/>
    <p:sldId id="325" r:id="rId32"/>
    <p:sldId id="328" r:id="rId33"/>
    <p:sldId id="329" r:id="rId34"/>
    <p:sldId id="330" r:id="rId35"/>
    <p:sldId id="332" r:id="rId36"/>
    <p:sldId id="333" r:id="rId37"/>
    <p:sldId id="338" r:id="rId38"/>
    <p:sldId id="339" r:id="rId39"/>
    <p:sldId id="340" r:id="rId40"/>
    <p:sldId id="341" r:id="rId41"/>
    <p:sldId id="342" r:id="rId42"/>
    <p:sldId id="343" r:id="rId43"/>
    <p:sldId id="349" r:id="rId44"/>
    <p:sldId id="351" r:id="rId45"/>
    <p:sldId id="352" r:id="rId46"/>
    <p:sldId id="350" r:id="rId47"/>
    <p:sldId id="354" r:id="rId48"/>
    <p:sldId id="355" r:id="rId49"/>
    <p:sldId id="353" r:id="rId50"/>
    <p:sldId id="346" r:id="rId51"/>
    <p:sldId id="357" r:id="rId52"/>
    <p:sldId id="347" r:id="rId53"/>
    <p:sldId id="344" r:id="rId54"/>
    <p:sldId id="360" r:id="rId55"/>
    <p:sldId id="364" r:id="rId56"/>
    <p:sldId id="362" r:id="rId57"/>
    <p:sldId id="361" r:id="rId58"/>
    <p:sldId id="368" r:id="rId59"/>
    <p:sldId id="367" r:id="rId60"/>
    <p:sldId id="373" r:id="rId61"/>
    <p:sldId id="359" r:id="rId62"/>
    <p:sldId id="370" r:id="rId63"/>
    <p:sldId id="371" r:id="rId64"/>
    <p:sldId id="372" r:id="rId65"/>
    <p:sldId id="376" r:id="rId66"/>
    <p:sldId id="334" r:id="rId67"/>
    <p:sldId id="335" r:id="rId68"/>
    <p:sldId id="336" r:id="rId69"/>
    <p:sldId id="337" r:id="rId70"/>
  </p:sldIdLst>
  <p:sldSz cx="9144000" cy="6858000" type="screen4x3"/>
  <p:notesSz cx="6858000" cy="9144000"/>
  <p:defaultTextStyle>
    <a:defPPr rtl="0">
      <a:defRPr lang="tr-TR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1A1C36"/>
    <a:srgbClr val="FFFF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774" autoAdjust="0"/>
  </p:normalViewPr>
  <p:slideViewPr>
    <p:cSldViewPr>
      <p:cViewPr varScale="1">
        <p:scale>
          <a:sx n="113" d="100"/>
          <a:sy n="113" d="100"/>
        </p:scale>
        <p:origin x="153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7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77491C41-FA13-4AE2-A1EB-DBEDC1E6E8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/>
          </a:p>
        </p:txBody>
      </p:sp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EC4BB7BE-6FDD-4A1B-89EF-5CEA750F7D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DE3E967-8BA3-4A94-800C-0E7EC6AFEF12}" type="datetime1">
              <a:rPr lang="tr-TR" smtClean="0"/>
              <a:t>3.06.2022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5312DAD-8F63-48FE-BA14-6EC54042D0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3315EEF-F52A-4033-886F-6129CBF4AF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94ED236-93D1-4074-ADBA-531A625F6D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4784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pPr rtl="0"/>
            <a:endParaRPr lang="tr-TR" noProof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CE88A25C-DA5B-48AC-A398-07BFC648A962}" type="datetime1">
              <a:rPr lang="tr-TR" smtClean="0"/>
              <a:pPr/>
              <a:t>3.06.2022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rtl="0"/>
            <a:endParaRPr lang="tr-TR" noProof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pPr rtl="0"/>
            <a:endParaRPr lang="tr-TR" noProof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pPr rtl="0"/>
            <a:fld id="{87D77045-401A-4D5E-BFE3-54C21A8A6634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7D77045-401A-4D5E-BFE3-54C21A8A6634}" type="slidenum">
              <a:rPr lang="tr-TR" smtClean="0"/>
              <a:pPr rtl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849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7D77045-401A-4D5E-BFE3-54C21A8A6634}" type="slidenum">
              <a:rPr lang="tr-TR" smtClean="0"/>
              <a:pPr rtl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157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şlık Slaydı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82312C91-A626-44BD-9D80-3624C0792878}"/>
              </a:ext>
            </a:extLst>
          </p:cNvPr>
          <p:cNvSpPr/>
          <p:nvPr userDrawn="1"/>
        </p:nvSpPr>
        <p:spPr>
          <a:xfrm>
            <a:off x="0" y="2372264"/>
            <a:ext cx="9144000" cy="2113472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sp>
        <p:nvSpPr>
          <p:cNvPr id="28" name="Tarih Yer Tutucusu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 rtlCol="0"/>
          <a:lstStyle>
            <a:lvl1pPr>
              <a:defRPr>
                <a:latin typeface="+mn-lt"/>
                <a:cs typeface="Arial" pitchFamily="34" charset="0"/>
              </a:defRPr>
            </a:lvl1pPr>
            <a:extLst/>
          </a:lstStyle>
          <a:p>
            <a:pPr rtl="0"/>
            <a:fld id="{D42CFCCD-63DD-4DD8-8EBB-F93D3BDB9AD4}" type="datetime1">
              <a:rPr lang="tr-TR" noProof="0" smtClean="0"/>
              <a:t>3.06.2022</a:t>
            </a:fld>
            <a:endParaRPr lang="tr-TR" noProof="0"/>
          </a:p>
        </p:txBody>
      </p:sp>
      <p:sp>
        <p:nvSpPr>
          <p:cNvPr id="17" name="Alt Bilgi Yer Tutucusu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 rtlCol="0"/>
          <a:lstStyle/>
          <a:p>
            <a:pPr rtl="0"/>
            <a:endParaRPr lang="tr-TR" noProof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 rtlCol="0"/>
          <a:lstStyle/>
          <a:p>
            <a:pPr rtl="0"/>
            <a:fld id="{72AC53DF-4216-466D-99A7-94400E6C2A25}" type="slidenum">
              <a:rPr lang="tr-TR" noProof="0" smtClean="0"/>
              <a:pPr/>
              <a:t>‹#›</a:t>
            </a:fld>
            <a:endParaRPr lang="tr-TR" noProof="0"/>
          </a:p>
        </p:txBody>
      </p:sp>
      <p:sp>
        <p:nvSpPr>
          <p:cNvPr id="8" name="Başlık 7"/>
          <p:cNvSpPr>
            <a:spLocks noGrp="1"/>
          </p:cNvSpPr>
          <p:nvPr>
            <p:ph type="ctrTitle" hasCustomPrompt="1"/>
          </p:nvPr>
        </p:nvSpPr>
        <p:spPr>
          <a:xfrm>
            <a:off x="457200" y="2819400"/>
            <a:ext cx="8229600" cy="691896"/>
          </a:xfrm>
        </p:spPr>
        <p:txBody>
          <a:bodyPr rtlCol="0"/>
          <a:lstStyle>
            <a:lvl1pPr marR="9144" algn="ctr">
              <a:defRPr sz="3800" cap="all" spc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extLst/>
          </a:lstStyle>
          <a:p>
            <a:pPr rtl="0"/>
            <a:r>
              <a:rPr lang="tr-TR" noProof="0"/>
              <a:t>Başlık stilini düzenlemek için tıklayın</a:t>
            </a:r>
          </a:p>
        </p:txBody>
      </p:sp>
      <p:sp>
        <p:nvSpPr>
          <p:cNvPr id="18" name="Metin Yer Tutucusu 2">
            <a:extLst>
              <a:ext uri="{FF2B5EF4-FFF2-40B4-BE49-F238E27FC236}">
                <a16:creationId xmlns:a16="http://schemas.microsoft.com/office/drawing/2014/main" id="{38821DBD-8C89-4419-93B6-FC276602F9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638551"/>
            <a:ext cx="8229600" cy="639762"/>
          </a:xfrm>
        </p:spPr>
        <p:txBody>
          <a:bodyPr rtlCol="0" anchor="ctr"/>
          <a:lstStyle>
            <a:lvl1pPr marL="73152" indent="0" algn="ctr">
              <a:buNone/>
              <a:defRPr sz="2400" b="0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marL="0" rtl="0">
              <a:spcBef>
                <a:spcPts val="0"/>
              </a:spcBef>
            </a:pPr>
            <a:r>
              <a:rPr lang="tr-TR" noProof="0"/>
              <a:t>Adınız, Öğretmeninizin adı</a:t>
            </a:r>
          </a:p>
          <a:p>
            <a:pPr marL="0" rtl="0">
              <a:spcBef>
                <a:spcPts val="0"/>
              </a:spcBef>
            </a:pPr>
            <a:r>
              <a:rPr lang="tr-TR" noProof="0"/>
              <a:t>Okulunuz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 rtlCol="0"/>
          <a:lstStyle>
            <a:lvl1pPr algn="ctr">
              <a:defRPr b="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extLst/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 rtlCol="0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>
                <a:latin typeface="+mn-lt"/>
              </a:defRPr>
            </a:lvl5pPr>
            <a:extLst/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DC2C49-A988-42B2-87E6-F0266F97D238}" type="datetime1">
              <a:rPr lang="tr-TR" noProof="0" smtClean="0"/>
              <a:t>3.06.2022</a:t>
            </a:fld>
            <a:endParaRPr lang="tr-TR" noProof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  <a:effectLst/>
        </p:spPr>
        <p:txBody>
          <a:bodyPr rtlCol="0"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>
              <a:buNone/>
              <a:defRPr lang="en-US" sz="3800" b="1" cap="all" dirty="0">
                <a:ln/>
                <a:solidFill>
                  <a:schemeClr val="tx1"/>
                </a:solidFill>
                <a:effectLst/>
              </a:defRPr>
            </a:lvl1pPr>
            <a:extLst/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rtlCol="0" anchor="t"/>
          <a:lstStyle>
            <a:lvl1pPr marL="374904"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D8EF71-8248-4FB4-9DD1-A2618145F9D5}" type="datetime1">
              <a:rPr lang="tr-TR" noProof="0" smtClean="0"/>
              <a:t>3.06.2022</a:t>
            </a:fld>
            <a:endParaRPr lang="tr-TR" noProof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 rtlCol="0"/>
          <a:lstStyle/>
          <a:p>
            <a:pPr rtl="0"/>
            <a:endParaRPr lang="tr-TR" noProof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>
            <a:extLst>
              <a:ext uri="{FF2B5EF4-FFF2-40B4-BE49-F238E27FC236}">
                <a16:creationId xmlns:a16="http://schemas.microsoft.com/office/drawing/2014/main" id="{118D2517-69F4-4EEB-BA9B-124035414E7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cap="all" baseline="0" noProof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64344" y="1371600"/>
            <a:ext cx="4038600" cy="4525963"/>
          </a:xfrm>
        </p:spPr>
        <p:txBody>
          <a:bodyPr rtlCol="0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55344" y="1371600"/>
            <a:ext cx="4038600" cy="4525963"/>
          </a:xfrm>
        </p:spPr>
        <p:txBody>
          <a:bodyPr rtlCol="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extLst/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pPr rtl="0"/>
            <a:fld id="{013F127E-7923-487D-95E1-0CD47A02A101}" type="datetime1">
              <a:rPr lang="tr-TR" noProof="0" smtClean="0"/>
              <a:t>3.06.2022</a:t>
            </a:fld>
            <a:endParaRPr lang="tr-TR" noProof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pPr rtl="0"/>
            <a:endParaRPr lang="tr-TR" noProof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pPr rtl="0"/>
            <a:fld id="{1AD93096-5B34-4342-9326-69289CEAE4C2}" type="slidenum">
              <a:rPr lang="tr-TR" noProof="0" smtClean="0"/>
              <a:pPr/>
              <a:t>‹#›</a:t>
            </a:fld>
            <a:endParaRPr lang="tr-TR" noProof="0"/>
          </a:p>
        </p:txBody>
      </p:sp>
      <p:sp>
        <p:nvSpPr>
          <p:cNvPr id="8" name="Başlık 7">
            <a:extLst>
              <a:ext uri="{FF2B5EF4-FFF2-40B4-BE49-F238E27FC236}">
                <a16:creationId xmlns:a16="http://schemas.microsoft.com/office/drawing/2014/main" id="{E77D2D04-D600-459B-9F6A-C192EF58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44" y="684306"/>
            <a:ext cx="8229600" cy="53489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rtlCol="0"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rtlCol="0"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 rtlCol="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extLst/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B95F77-D85D-4E44-B207-0A930637B080}" type="datetime1">
              <a:rPr lang="tr-TR" noProof="0" smtClean="0"/>
              <a:t>3.06.2022</a:t>
            </a:fld>
            <a:endParaRPr lang="tr-TR" noProof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tr-TR" noProof="0" smtClean="0"/>
              <a:pPr/>
              <a:t>‹#›</a:t>
            </a:fld>
            <a:endParaRPr lang="tr-TR" noProof="0"/>
          </a:p>
        </p:txBody>
      </p:sp>
      <p:sp>
        <p:nvSpPr>
          <p:cNvPr id="10" name="Başlık 9">
            <a:extLst>
              <a:ext uri="{FF2B5EF4-FFF2-40B4-BE49-F238E27FC236}">
                <a16:creationId xmlns:a16="http://schemas.microsoft.com/office/drawing/2014/main" id="{803F32D9-F201-4186-8FF1-887330D7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4306"/>
            <a:ext cx="8229600" cy="534894"/>
          </a:xfrm>
        </p:spPr>
        <p:txBody>
          <a:bodyPr rtlCol="0"/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BE749E-9069-4707-880D-2E98F8C213F8}" type="datetime1">
              <a:rPr lang="tr-TR" noProof="0" smtClean="0"/>
              <a:t>3.06.2022</a:t>
            </a:fld>
            <a:endParaRPr lang="tr-TR" noProof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tr-TR" noProof="0" smtClean="0"/>
              <a:pPr/>
              <a:t>‹#›</a:t>
            </a:fld>
            <a:endParaRPr lang="tr-TR" noProof="0"/>
          </a:p>
        </p:txBody>
      </p:sp>
      <p:sp>
        <p:nvSpPr>
          <p:cNvPr id="6" name="Başlık 5">
            <a:extLst>
              <a:ext uri="{FF2B5EF4-FFF2-40B4-BE49-F238E27FC236}">
                <a16:creationId xmlns:a16="http://schemas.microsoft.com/office/drawing/2014/main" id="{7BB1C106-1615-4E06-A823-0509AD3E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F7A60B-5788-4EC9-8E28-49906BF48788}" type="datetime1">
              <a:rPr lang="tr-TR" noProof="0" smtClean="0"/>
              <a:t>3.06.2022</a:t>
            </a:fld>
            <a:endParaRPr lang="tr-TR" noProof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2514600" cy="4330700"/>
          </a:xfrm>
        </p:spPr>
        <p:txBody>
          <a:bodyPr rtlCol="0"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3429000" y="1676400"/>
            <a:ext cx="5486400" cy="43307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FFF40F-96DC-4172-B9DB-0363308E5FA8}" type="datetime1">
              <a:rPr lang="tr-TR" noProof="0" smtClean="0"/>
              <a:t>3.06.2022</a:t>
            </a:fld>
            <a:endParaRPr lang="tr-TR" noProof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AD93096-5B34-4342-9326-69289CEAE4C2}" type="slidenum">
              <a:rPr lang="tr-TR" noProof="0" smtClean="0"/>
              <a:pPr/>
              <a:t>‹#›</a:t>
            </a:fld>
            <a:endParaRPr lang="tr-TR" noProof="0"/>
          </a:p>
        </p:txBody>
      </p:sp>
      <p:sp>
        <p:nvSpPr>
          <p:cNvPr id="8" name="Başlık 7">
            <a:extLst>
              <a:ext uri="{FF2B5EF4-FFF2-40B4-BE49-F238E27FC236}">
                <a16:creationId xmlns:a16="http://schemas.microsoft.com/office/drawing/2014/main" id="{86AFC381-8884-4AE0-8F31-E6B5C86A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4306"/>
            <a:ext cx="8229600" cy="534894"/>
          </a:xfrm>
        </p:spPr>
        <p:txBody>
          <a:bodyPr rtlCol="0"/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3CEE1EBC-E51B-4190-8159-3AE4D1D4E97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cap="all" baseline="0" noProof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685800" y="684306"/>
            <a:ext cx="7772400" cy="534894"/>
          </a:xfrm>
          <a:prstGeom prst="rect">
            <a:avLst/>
          </a:prstGeom>
        </p:spPr>
        <p:txBody>
          <a:bodyPr vert="horz" rtlCol="0" anchor="t">
            <a:noAutofit/>
          </a:bodyPr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685800" y="1582777"/>
            <a:ext cx="7772400" cy="45720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14" name="Tarih Yer Tutucusu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100">
                <a:solidFill>
                  <a:schemeClr val="tx2"/>
                </a:solidFill>
              </a:defRPr>
            </a:lvl1pPr>
            <a:extLst/>
          </a:lstStyle>
          <a:p>
            <a:pPr rtl="0"/>
            <a:fld id="{30384BA7-3D5F-4217-8AF2-589D3B8D1A9A}" type="datetime1">
              <a:rPr lang="tr-TR" noProof="0" smtClean="0">
                <a:solidFill>
                  <a:schemeClr val="tx2"/>
                </a:solidFill>
              </a:rPr>
              <a:t>3.06.2022</a:t>
            </a:fld>
            <a:endParaRPr lang="tr-TR" sz="1100" noProof="0">
              <a:solidFill>
                <a:schemeClr val="tx2"/>
              </a:solidFill>
            </a:endParaRPr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 rtl="0"/>
            <a:endParaRPr lang="tr-TR" noProof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l" rtl="0"/>
            <a:fld id="{72AC53DF-4216-466D-99A7-94400E6C2A25}" type="slidenum">
              <a:rPr lang="tr-TR" sz="1200" noProof="0" smtClean="0">
                <a:solidFill>
                  <a:schemeClr val="tx2"/>
                </a:solidFill>
              </a:rPr>
              <a:pPr algn="l"/>
              <a:t>‹#›</a:t>
            </a:fld>
            <a:endParaRPr lang="tr-TR" sz="1200" noProof="0">
              <a:solidFill>
                <a:schemeClr val="tx2"/>
              </a:solidFill>
            </a:endParaRPr>
          </a:p>
        </p:txBody>
      </p: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30315360-7115-4341-8A2E-EB70634BF6AE}"/>
              </a:ext>
            </a:extLst>
          </p:cNvPr>
          <p:cNvCxnSpPr/>
          <p:nvPr userDrawn="1"/>
        </p:nvCxnSpPr>
        <p:spPr>
          <a:xfrm>
            <a:off x="4076700" y="1371600"/>
            <a:ext cx="9906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sz="3200" kern="1200" cap="all" spc="-150" baseline="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Arial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sz="1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zdogan.com/t-lenfosit-hucre-nedir-bagisiklik-sistemi-tedavisi-anahtari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rozdogan.com/pd-l1-nedir-testi-pd-1-pozitif-negatif-kanser-immunoterapisi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12944571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med.ncbi.nlm.nih.gov/21502557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1317867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9188298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1255542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9817278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hyperlink" Target="file:///C:\Users\Acer\AppData\Local\Temp\Rar$DIa118920.7767\Contouring%20guidelines%20for%20adjuvant%20RT%20for%20bladder%20Ca-%20NRG%20GU001%202016Aug21%20%5bRead-Only%5d.pdf" TargetMode="Externa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12771730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tr-TR" dirty="0">
                <a:solidFill>
                  <a:schemeClr val="tx1"/>
                </a:solidFill>
              </a:rPr>
              <a:t>MESANE KANSERİ 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B84735A-F5BB-4C4D-93E0-8DCF8CEA9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638550"/>
            <a:ext cx="8229600" cy="691895"/>
          </a:xfrm>
        </p:spPr>
        <p:txBody>
          <a:bodyPr wrap="square" tIns="0" rtlCol="0">
            <a:normAutofit fontScale="92500" lnSpcReduction="10000"/>
          </a:bodyPr>
          <a:lstStyle/>
          <a:p>
            <a:pPr marL="0" rtl="0">
              <a:spcBef>
                <a:spcPts val="0"/>
              </a:spcBef>
            </a:pPr>
            <a:r>
              <a:rPr lang="tr-TR" dirty="0"/>
              <a:t>Dr. Melek Yakar</a:t>
            </a:r>
          </a:p>
          <a:p>
            <a:pPr marL="0" rtl="0">
              <a:spcBef>
                <a:spcPts val="0"/>
              </a:spcBef>
            </a:pPr>
            <a:r>
              <a:rPr lang="tr-TR" dirty="0"/>
              <a:t>ESOGÜTF Radyasyon Onkolojisi ABD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98503A-04E4-4E51-B3D1-B2D84993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Tanı- </a:t>
            </a:r>
            <a:r>
              <a:rPr lang="tr-TR" dirty="0" err="1"/>
              <a:t>evreleme</a:t>
            </a:r>
            <a:r>
              <a:rPr lang="tr-TR" dirty="0"/>
              <a:t>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7C97904-BD63-429A-B6EE-5648744C7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44" t="13190" r="19427" b="32458"/>
          <a:stretch/>
        </p:blipFill>
        <p:spPr>
          <a:xfrm>
            <a:off x="1567302" y="1772816"/>
            <a:ext cx="6009396" cy="3672408"/>
          </a:xfr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7373651-D769-4EA9-A90E-282FFA47723D}"/>
              </a:ext>
            </a:extLst>
          </p:cNvPr>
          <p:cNvSpPr/>
          <p:nvPr/>
        </p:nvSpPr>
        <p:spPr>
          <a:xfrm>
            <a:off x="2195736" y="2780928"/>
            <a:ext cx="1224136" cy="26642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62B70F-DED6-CA64-FBD1-CB53B8BFD8A0}"/>
              </a:ext>
            </a:extLst>
          </p:cNvPr>
          <p:cNvSpPr/>
          <p:nvPr/>
        </p:nvSpPr>
        <p:spPr>
          <a:xfrm>
            <a:off x="2051720" y="4308837"/>
            <a:ext cx="1512168" cy="115212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086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67CD17-FD6A-840B-4938-994302BE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Tanı- </a:t>
            </a:r>
            <a:r>
              <a:rPr lang="tr-TR" dirty="0" err="1"/>
              <a:t>evreleme</a:t>
            </a:r>
            <a:r>
              <a:rPr lang="tr-TR" dirty="0"/>
              <a:t>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F43E8BC-0265-66EF-D5C1-E9F34407D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59" t="29661" r="24985" b="22576"/>
          <a:stretch/>
        </p:blipFill>
        <p:spPr>
          <a:xfrm>
            <a:off x="1691680" y="1699175"/>
            <a:ext cx="5462676" cy="288032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EB7D787-27B7-4836-2188-B637EE16F5BD}"/>
              </a:ext>
            </a:extLst>
          </p:cNvPr>
          <p:cNvSpPr txBox="1"/>
          <p:nvPr/>
        </p:nvSpPr>
        <p:spPr>
          <a:xfrm>
            <a:off x="971600" y="5021905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5 </a:t>
            </a:r>
            <a:r>
              <a:rPr lang="tr-TR" dirty="0" err="1"/>
              <a:t>biyobelirteç</a:t>
            </a:r>
            <a:r>
              <a:rPr lang="tr-TR" dirty="0"/>
              <a:t> mesane kanseri tanı- takipte kullanımı için FDA onayı almıştır. Ancak </a:t>
            </a:r>
            <a:r>
              <a:rPr lang="tr-TR" dirty="0" err="1"/>
              <a:t>sistoskopinin</a:t>
            </a:r>
            <a:r>
              <a:rPr lang="tr-TR" dirty="0"/>
              <a:t> yerini tutmaz 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Intravezikal</a:t>
            </a:r>
            <a:r>
              <a:rPr lang="tr-TR" dirty="0">
                <a:sym typeface="Wingdings" panose="05000000000000000000" pitchFamily="2" charset="2"/>
              </a:rPr>
              <a:t> tedaviye yanıt ve belirsiz sitolojide faydası olabilir.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771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C621C5-1BBF-4FF9-86E0-9B2DEFC6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evreleme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C1A1F6B-64D7-425F-8EBD-FAE0D646A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18" t="14837" r="14794" b="11047"/>
          <a:stretch/>
        </p:blipFill>
        <p:spPr>
          <a:xfrm>
            <a:off x="8880" y="1216977"/>
            <a:ext cx="6984776" cy="5238582"/>
          </a:xfr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8736CE1-8F03-4BCC-BE1E-9779A863F842}"/>
              </a:ext>
            </a:extLst>
          </p:cNvPr>
          <p:cNvSpPr/>
          <p:nvPr/>
        </p:nvSpPr>
        <p:spPr>
          <a:xfrm>
            <a:off x="181744" y="6165304"/>
            <a:ext cx="1077888" cy="2271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CA93505-D90F-418F-B214-9AB2B9E82BC4}"/>
              </a:ext>
            </a:extLst>
          </p:cNvPr>
          <p:cNvSpPr txBox="1"/>
          <p:nvPr/>
        </p:nvSpPr>
        <p:spPr>
          <a:xfrm>
            <a:off x="7092280" y="1628800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</a:t>
            </a:r>
            <a:r>
              <a:rPr lang="en-US" dirty="0" err="1"/>
              <a:t>erivesical</a:t>
            </a:r>
            <a:r>
              <a:rPr lang="en-US" dirty="0"/>
              <a:t>, obturator, internal iliac, external iliac,</a:t>
            </a:r>
            <a:r>
              <a:rPr lang="tr-TR" dirty="0" err="1"/>
              <a:t>common</a:t>
            </a:r>
            <a:r>
              <a:rPr lang="tr-TR" dirty="0"/>
              <a:t> </a:t>
            </a:r>
            <a:r>
              <a:rPr lang="tr-TR" dirty="0" err="1"/>
              <a:t>iliac</a:t>
            </a:r>
            <a:r>
              <a:rPr lang="en-US" dirty="0"/>
              <a:t> and sacral nodes. </a:t>
            </a:r>
            <a:endParaRPr lang="tr-TR" dirty="0"/>
          </a:p>
        </p:txBody>
      </p:sp>
      <p:pic>
        <p:nvPicPr>
          <p:cNvPr id="8" name="İçerik Yer Tutucusu 4">
            <a:extLst>
              <a:ext uri="{FF2B5EF4-FFF2-40B4-BE49-F238E27FC236}">
                <a16:creationId xmlns:a16="http://schemas.microsoft.com/office/drawing/2014/main" id="{4E025EB2-AC33-C86D-724C-91C20EBDB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6" t="19778" r="10163" b="7752"/>
          <a:stretch/>
        </p:blipFill>
        <p:spPr>
          <a:xfrm>
            <a:off x="4689400" y="4498415"/>
            <a:ext cx="4608512" cy="23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87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F9F5B-EBC9-4AFA-B1AC-DAAAF2C3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semptomlar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6D04C6-698B-49AF-97A4-3B958180C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Ağrısız </a:t>
            </a:r>
            <a:r>
              <a:rPr lang="tr-TR" dirty="0" err="1"/>
              <a:t>gros</a:t>
            </a:r>
            <a:r>
              <a:rPr lang="tr-TR" dirty="0"/>
              <a:t> </a:t>
            </a:r>
            <a:r>
              <a:rPr lang="tr-TR" dirty="0" err="1"/>
              <a:t>hematüri</a:t>
            </a:r>
            <a:r>
              <a:rPr lang="tr-TR" dirty="0"/>
              <a:t> (en sık semptom)</a:t>
            </a:r>
          </a:p>
          <a:p>
            <a:pPr algn="l"/>
            <a:r>
              <a:rPr lang="tr-TR" dirty="0"/>
              <a:t>Ağrı </a:t>
            </a:r>
          </a:p>
          <a:p>
            <a:pPr algn="l"/>
            <a:r>
              <a:rPr lang="tr-TR" dirty="0" err="1"/>
              <a:t>Semptomatik</a:t>
            </a:r>
            <a:r>
              <a:rPr lang="tr-TR" dirty="0"/>
              <a:t> obstrüksiyon</a:t>
            </a:r>
          </a:p>
          <a:p>
            <a:pPr algn="l"/>
            <a:r>
              <a:rPr lang="tr-TR" dirty="0" err="1"/>
              <a:t>Üriner</a:t>
            </a:r>
            <a:r>
              <a:rPr lang="tr-TR" dirty="0"/>
              <a:t> sistem ve İB ile ilgili semptomlar </a:t>
            </a:r>
          </a:p>
          <a:p>
            <a:pPr algn="l"/>
            <a:r>
              <a:rPr lang="tr-TR" dirty="0" err="1"/>
              <a:t>Hematokezya</a:t>
            </a:r>
            <a:endParaRPr lang="tr-TR" dirty="0"/>
          </a:p>
          <a:p>
            <a:pPr algn="l"/>
            <a:r>
              <a:rPr lang="tr-TR" dirty="0" err="1"/>
              <a:t>Hematospermi</a:t>
            </a:r>
            <a:endParaRPr lang="tr-TR" dirty="0"/>
          </a:p>
          <a:p>
            <a:pPr algn="l"/>
            <a:r>
              <a:rPr lang="tr-TR" dirty="0"/>
              <a:t>Vajinal kanama</a:t>
            </a:r>
          </a:p>
          <a:p>
            <a:pPr algn="l"/>
            <a:r>
              <a:rPr lang="tr-TR" dirty="0" err="1"/>
              <a:t>Palpabl</a:t>
            </a:r>
            <a:r>
              <a:rPr lang="tr-TR" dirty="0"/>
              <a:t> </a:t>
            </a:r>
            <a:r>
              <a:rPr lang="tr-TR" dirty="0" err="1"/>
              <a:t>abdominal</a:t>
            </a:r>
            <a:r>
              <a:rPr lang="tr-TR" dirty="0"/>
              <a:t> kitle </a:t>
            </a:r>
          </a:p>
        </p:txBody>
      </p:sp>
    </p:spTree>
    <p:extLst>
      <p:ext uri="{BB962C8B-B14F-4D97-AF65-F5344CB8AC3E}">
        <p14:creationId xmlns:p14="http://schemas.microsoft.com/office/powerpoint/2010/main" val="3748656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55D414-CFCB-11FC-8D04-E9757AA4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000" dirty="0"/>
              <a:t>Kasa </a:t>
            </a:r>
            <a:r>
              <a:rPr lang="tr-TR" sz="2000" dirty="0" err="1"/>
              <a:t>invaze</a:t>
            </a:r>
            <a:r>
              <a:rPr lang="tr-TR" sz="2000" dirty="0"/>
              <a:t> olmayan mesane kanseri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B8F4E7-BEA1-4012-FEF2-3B7A042E0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Tanıda çoğu vaka (%70-80) kasa </a:t>
            </a:r>
            <a:r>
              <a:rPr lang="tr-TR" dirty="0" err="1"/>
              <a:t>invaze</a:t>
            </a:r>
            <a:r>
              <a:rPr lang="tr-TR" dirty="0"/>
              <a:t> olmayan grupta </a:t>
            </a:r>
          </a:p>
          <a:p>
            <a:pPr algn="l"/>
            <a:r>
              <a:rPr lang="tr-TR" dirty="0" err="1"/>
              <a:t>Mortalite</a:t>
            </a:r>
            <a:r>
              <a:rPr lang="tr-TR" dirty="0"/>
              <a:t> oranı düşük ancak sadece TUR sonrası  takipte %50-70 oranında </a:t>
            </a:r>
            <a:r>
              <a:rPr lang="tr-TR" dirty="0" err="1"/>
              <a:t>rekürrens</a:t>
            </a:r>
            <a:r>
              <a:rPr lang="tr-TR" dirty="0"/>
              <a:t> görülmekte. Bu vakalardan  %10-20 ‘si kasa </a:t>
            </a:r>
            <a:r>
              <a:rPr lang="tr-TR" dirty="0" err="1"/>
              <a:t>invaze</a:t>
            </a:r>
            <a:r>
              <a:rPr lang="tr-TR" dirty="0"/>
              <a:t> mesane kanseri olarak </a:t>
            </a:r>
            <a:r>
              <a:rPr lang="tr-TR" dirty="0" err="1"/>
              <a:t>nüks</a:t>
            </a:r>
            <a:r>
              <a:rPr lang="tr-TR" dirty="0"/>
              <a:t> etmekte.</a:t>
            </a:r>
          </a:p>
          <a:p>
            <a:pPr algn="l"/>
            <a:r>
              <a:rPr lang="tr-TR" dirty="0" err="1"/>
              <a:t>Progresyon</a:t>
            </a:r>
            <a:r>
              <a:rPr lang="tr-TR" dirty="0"/>
              <a:t> için risk faktörleri  </a:t>
            </a:r>
            <a:r>
              <a:rPr lang="tr-TR" dirty="0">
                <a:sym typeface="Wingdings" panose="05000000000000000000" pitchFamily="2" charset="2"/>
              </a:rPr>
              <a:t></a:t>
            </a:r>
            <a:r>
              <a:rPr lang="tr-TR" dirty="0" err="1">
                <a:sym typeface="Wingdings" panose="05000000000000000000" pitchFamily="2" charset="2"/>
              </a:rPr>
              <a:t>tm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grade</a:t>
            </a:r>
            <a:r>
              <a:rPr lang="tr-TR" dirty="0">
                <a:sym typeface="Wingdings" panose="05000000000000000000" pitchFamily="2" charset="2"/>
              </a:rPr>
              <a:t>, evre, tümör sayısı, </a:t>
            </a:r>
            <a:r>
              <a:rPr lang="tr-TR" dirty="0" err="1">
                <a:sym typeface="Wingdings" panose="05000000000000000000" pitchFamily="2" charset="2"/>
              </a:rPr>
              <a:t>tm</a:t>
            </a:r>
            <a:r>
              <a:rPr lang="tr-TR" dirty="0">
                <a:sym typeface="Wingdings" panose="05000000000000000000" pitchFamily="2" charset="2"/>
              </a:rPr>
              <a:t> boyutu, CIS varlığı, </a:t>
            </a:r>
            <a:r>
              <a:rPr lang="tr-TR" dirty="0" err="1">
                <a:sym typeface="Wingdings" panose="05000000000000000000" pitchFamily="2" charset="2"/>
              </a:rPr>
              <a:t>rekürrens</a:t>
            </a:r>
            <a:r>
              <a:rPr lang="tr-TR" dirty="0">
                <a:sym typeface="Wingdings" panose="05000000000000000000" pitchFamily="2" charset="2"/>
              </a:rPr>
              <a:t> oranı, tanıda yaş </a:t>
            </a:r>
          </a:p>
          <a:p>
            <a:pPr algn="l"/>
            <a:endParaRPr lang="tr-TR" dirty="0"/>
          </a:p>
          <a:p>
            <a:pPr algn="l"/>
            <a:endParaRPr lang="tr-TR" dirty="0"/>
          </a:p>
          <a:p>
            <a:pPr algn="l"/>
            <a:endParaRPr lang="tr-TR" dirty="0"/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194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CA075A-25EE-8BB1-7D3D-2FD1A1EF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000" dirty="0"/>
              <a:t>Kasa </a:t>
            </a:r>
            <a:r>
              <a:rPr lang="tr-TR" sz="2000" dirty="0" err="1"/>
              <a:t>invaze</a:t>
            </a:r>
            <a:r>
              <a:rPr lang="tr-TR" sz="2000" dirty="0"/>
              <a:t> olmayan mesane kanseri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73E870E-7B0F-0A47-F1A2-66AC3B4BA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83" t="16484" r="38882" b="35752"/>
          <a:stretch/>
        </p:blipFill>
        <p:spPr>
          <a:xfrm>
            <a:off x="611560" y="1820336"/>
            <a:ext cx="4945520" cy="247276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98BA353-3A33-986B-6935-607D09E9321D}"/>
              </a:ext>
            </a:extLst>
          </p:cNvPr>
          <p:cNvSpPr txBox="1"/>
          <p:nvPr/>
        </p:nvSpPr>
        <p:spPr>
          <a:xfrm>
            <a:off x="611560" y="4581128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ym typeface="Wingdings" panose="05000000000000000000" pitchFamily="2" charset="2"/>
              </a:rPr>
              <a:t>Düşük riskli tümörlerde kasa </a:t>
            </a:r>
            <a:r>
              <a:rPr lang="tr-TR" dirty="0" err="1">
                <a:sym typeface="Wingdings" panose="05000000000000000000" pitchFamily="2" charset="2"/>
              </a:rPr>
              <a:t>invaze</a:t>
            </a:r>
            <a:r>
              <a:rPr lang="tr-TR" dirty="0">
                <a:sym typeface="Wingdings" panose="05000000000000000000" pitchFamily="2" charset="2"/>
              </a:rPr>
              <a:t>  daha riskli gruba </a:t>
            </a:r>
            <a:r>
              <a:rPr lang="tr-TR" dirty="0" err="1">
                <a:sym typeface="Wingdings" panose="05000000000000000000" pitchFamily="2" charset="2"/>
              </a:rPr>
              <a:t>progrese</a:t>
            </a:r>
            <a:r>
              <a:rPr lang="tr-TR" dirty="0">
                <a:sym typeface="Wingdings" panose="05000000000000000000" pitchFamily="2" charset="2"/>
              </a:rPr>
              <a:t> olmasını ve </a:t>
            </a:r>
            <a:r>
              <a:rPr lang="tr-TR" dirty="0" err="1">
                <a:sym typeface="Wingdings" panose="05000000000000000000" pitchFamily="2" charset="2"/>
              </a:rPr>
              <a:t>rekürrens</a:t>
            </a:r>
            <a:r>
              <a:rPr lang="tr-TR" dirty="0">
                <a:sym typeface="Wingdings" panose="05000000000000000000" pitchFamily="2" charset="2"/>
              </a:rPr>
              <a:t> riskini hesaplayan EORTC ‘</a:t>
            </a:r>
            <a:r>
              <a:rPr lang="tr-TR" dirty="0" err="1">
                <a:sym typeface="Wingdings" panose="05000000000000000000" pitchFamily="2" charset="2"/>
              </a:rPr>
              <a:t>bladder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cancer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calculator</a:t>
            </a:r>
            <a:r>
              <a:rPr lang="tr-TR" dirty="0">
                <a:sym typeface="Wingdings" panose="05000000000000000000" pitchFamily="2" charset="2"/>
              </a:rPr>
              <a:t>’ </a:t>
            </a:r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3FF4E33-90F6-4E56-518F-96699AC27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18724" r="42912" b="15001"/>
          <a:stretch/>
        </p:blipFill>
        <p:spPr>
          <a:xfrm>
            <a:off x="5940152" y="1628800"/>
            <a:ext cx="2088232" cy="340886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76E706F-43C4-F046-67BF-7A9AA27F2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18724" r="65749" b="52800"/>
          <a:stretch/>
        </p:blipFill>
        <p:spPr>
          <a:xfrm>
            <a:off x="5960801" y="5167742"/>
            <a:ext cx="2088232" cy="146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96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139035-5853-4DC6-8A8B-802C98E3E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E3AF785-3161-4818-B3D7-8334C22E2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59" t="11421" r="29338" b="8637"/>
          <a:stretch/>
        </p:blipFill>
        <p:spPr>
          <a:xfrm>
            <a:off x="5060598" y="3717032"/>
            <a:ext cx="3397602" cy="2448272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CDAE7E1-2904-41DD-A70A-2BF0EBF04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10800" r="31100" b="55600"/>
          <a:stretch/>
        </p:blipFill>
        <p:spPr>
          <a:xfrm>
            <a:off x="4803139" y="1556792"/>
            <a:ext cx="3672408" cy="172819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710D40E-BAF0-44EA-AE62-1EC35A463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13" t="13601" r="16138" b="13601"/>
          <a:stretch/>
        </p:blipFill>
        <p:spPr>
          <a:xfrm>
            <a:off x="385961" y="1547416"/>
            <a:ext cx="3954901" cy="302433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F874B5EC-6DE9-460D-80A4-E0EDBA8A1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00" t="13601" r="24013" b="57000"/>
          <a:stretch/>
        </p:blipFill>
        <p:spPr>
          <a:xfrm>
            <a:off x="599215" y="5013176"/>
            <a:ext cx="352839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40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23BE1C-AAB8-23C1-249D-103587F5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2279708-39B5-8A1F-B1FE-4FE8C779B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53" t="26366" r="23133" b="17635"/>
          <a:stretch/>
        </p:blipFill>
        <p:spPr>
          <a:xfrm>
            <a:off x="717451" y="1988840"/>
            <a:ext cx="8009831" cy="446449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885FC5D-6466-62A0-F348-76AFE529EA08}"/>
              </a:ext>
            </a:extLst>
          </p:cNvPr>
          <p:cNvSpPr/>
          <p:nvPr/>
        </p:nvSpPr>
        <p:spPr>
          <a:xfrm>
            <a:off x="2627784" y="3717032"/>
            <a:ext cx="2376264" cy="2016224"/>
          </a:xfrm>
          <a:prstGeom prst="ellipse">
            <a:avLst/>
          </a:prstGeom>
          <a:noFill/>
          <a:ln w="57150">
            <a:solidFill>
              <a:srgbClr val="1A1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8256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C1FAEB-6EFB-47CA-9A7D-F27FD31D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000" dirty="0"/>
              <a:t>Kasa </a:t>
            </a:r>
            <a:r>
              <a:rPr lang="tr-TR" sz="2000" dirty="0" err="1"/>
              <a:t>invaze</a:t>
            </a:r>
            <a:r>
              <a:rPr lang="tr-TR" sz="2000" dirty="0"/>
              <a:t> olmayan mesane kanseri </a:t>
            </a:r>
            <a:br>
              <a:rPr lang="tr-TR" sz="2000" dirty="0"/>
            </a:br>
            <a:r>
              <a:rPr lang="tr-TR" sz="2000" dirty="0"/>
              <a:t>AUA- Risk grupları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AE1AE16-83E5-4292-AB65-0F690C54E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44" t="16485" r="14795" b="24222"/>
          <a:stretch/>
        </p:blipFill>
        <p:spPr>
          <a:xfrm>
            <a:off x="251520" y="2204864"/>
            <a:ext cx="4688803" cy="2860965"/>
          </a:xfr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625A2DEE-C958-4226-A5AE-E43B4FCF7285}"/>
              </a:ext>
            </a:extLst>
          </p:cNvPr>
          <p:cNvSpPr txBox="1"/>
          <p:nvPr/>
        </p:nvSpPr>
        <p:spPr>
          <a:xfrm>
            <a:off x="4940323" y="1253656"/>
            <a:ext cx="41764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u="sng" dirty="0">
                <a:solidFill>
                  <a:srgbClr val="FF0000"/>
                </a:solidFill>
              </a:rPr>
              <a:t>Düşük Risk Grubu: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Düşük </a:t>
            </a:r>
            <a:r>
              <a:rPr lang="tr-TR" dirty="0" err="1"/>
              <a:t>malign</a:t>
            </a:r>
            <a:r>
              <a:rPr lang="tr-TR" dirty="0"/>
              <a:t> potansiyelli </a:t>
            </a:r>
            <a:r>
              <a:rPr lang="tr-TR" dirty="0" err="1"/>
              <a:t>papiller</a:t>
            </a:r>
            <a:r>
              <a:rPr lang="tr-TR" dirty="0"/>
              <a:t> </a:t>
            </a:r>
            <a:r>
              <a:rPr lang="tr-TR" dirty="0" err="1"/>
              <a:t>ürotelyal</a:t>
            </a:r>
            <a:r>
              <a:rPr lang="tr-TR" dirty="0"/>
              <a:t> </a:t>
            </a:r>
            <a:r>
              <a:rPr lang="tr-TR" dirty="0" err="1"/>
              <a:t>neoplazm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Düşük </a:t>
            </a:r>
            <a:r>
              <a:rPr lang="tr-TR" dirty="0" err="1"/>
              <a:t>grade’li</a:t>
            </a:r>
            <a:r>
              <a:rPr lang="tr-TR" dirty="0"/>
              <a:t> </a:t>
            </a:r>
            <a:r>
              <a:rPr lang="tr-TR" dirty="0" err="1"/>
              <a:t>ürotelyal</a:t>
            </a:r>
            <a:r>
              <a:rPr lang="tr-TR" dirty="0"/>
              <a:t> </a:t>
            </a:r>
            <a:r>
              <a:rPr lang="tr-TR" dirty="0" err="1"/>
              <a:t>karsinom</a:t>
            </a:r>
            <a:r>
              <a:rPr lang="tr-TR" dirty="0"/>
              <a:t> –&gt; Ta ve ≤ 3 cm ve </a:t>
            </a:r>
            <a:r>
              <a:rPr lang="tr-TR" dirty="0" err="1"/>
              <a:t>soliter</a:t>
            </a:r>
            <a:r>
              <a:rPr lang="tr-TR" dirty="0"/>
              <a:t> </a:t>
            </a:r>
          </a:p>
          <a:p>
            <a:endParaRPr lang="tr-TR" dirty="0"/>
          </a:p>
          <a:p>
            <a:r>
              <a:rPr lang="tr-TR" b="1" u="sng" dirty="0" err="1">
                <a:solidFill>
                  <a:srgbClr val="FF0000"/>
                </a:solidFill>
              </a:rPr>
              <a:t>İntermediate</a:t>
            </a:r>
            <a:r>
              <a:rPr lang="tr-TR" b="1" u="sng" dirty="0">
                <a:solidFill>
                  <a:srgbClr val="FF0000"/>
                </a:solidFill>
              </a:rPr>
              <a:t> Risk Grubu: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Düşük </a:t>
            </a:r>
            <a:r>
              <a:rPr lang="tr-TR" dirty="0" err="1"/>
              <a:t>grade</a:t>
            </a:r>
            <a:r>
              <a:rPr lang="tr-TR" dirty="0"/>
              <a:t> </a:t>
            </a:r>
            <a:r>
              <a:rPr lang="tr-TR" dirty="0" err="1"/>
              <a:t>ürotelyal</a:t>
            </a:r>
            <a:r>
              <a:rPr lang="tr-TR" dirty="0"/>
              <a:t> </a:t>
            </a:r>
            <a:r>
              <a:rPr lang="tr-TR" dirty="0" err="1"/>
              <a:t>karsinom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 T1 veya &gt; 3 cm veya </a:t>
            </a:r>
            <a:r>
              <a:rPr lang="tr-TR" dirty="0" err="1">
                <a:sym typeface="Wingdings" panose="05000000000000000000" pitchFamily="2" charset="2"/>
              </a:rPr>
              <a:t>multifokal</a:t>
            </a:r>
            <a:r>
              <a:rPr lang="tr-TR" dirty="0">
                <a:sym typeface="Wingdings" panose="05000000000000000000" pitchFamily="2" charset="2"/>
              </a:rPr>
              <a:t> veya 1 yıl içinde </a:t>
            </a:r>
            <a:r>
              <a:rPr lang="tr-TR" dirty="0" err="1">
                <a:sym typeface="Wingdings" panose="05000000000000000000" pitchFamily="2" charset="2"/>
              </a:rPr>
              <a:t>nüks</a:t>
            </a:r>
            <a:r>
              <a:rPr lang="tr-TR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ym typeface="Wingdings" panose="05000000000000000000" pitchFamily="2" charset="2"/>
              </a:rPr>
              <a:t>Yüksek </a:t>
            </a:r>
            <a:r>
              <a:rPr lang="tr-TR" dirty="0" err="1">
                <a:sym typeface="Wingdings" panose="05000000000000000000" pitchFamily="2" charset="2"/>
              </a:rPr>
              <a:t>grade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ürotelyal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karsinom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/>
              <a:t>Ta ve ≤ 3 cm ve </a:t>
            </a:r>
            <a:r>
              <a:rPr lang="tr-TR" dirty="0" err="1"/>
              <a:t>soliter</a:t>
            </a:r>
            <a:r>
              <a:rPr lang="tr-TR" dirty="0"/>
              <a:t> </a:t>
            </a:r>
          </a:p>
          <a:p>
            <a:r>
              <a:rPr lang="tr-TR" b="1" u="sng" dirty="0">
                <a:solidFill>
                  <a:srgbClr val="FF0000"/>
                </a:solidFill>
              </a:rPr>
              <a:t>Yüksek Risk Grubu: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High </a:t>
            </a:r>
            <a:r>
              <a:rPr lang="tr-TR" dirty="0" err="1"/>
              <a:t>grade</a:t>
            </a:r>
            <a:r>
              <a:rPr lang="tr-TR" dirty="0"/>
              <a:t> </a:t>
            </a:r>
            <a:r>
              <a:rPr lang="tr-TR" dirty="0" err="1"/>
              <a:t>ürotelyal</a:t>
            </a:r>
            <a:r>
              <a:rPr lang="tr-TR" dirty="0"/>
              <a:t> </a:t>
            </a:r>
            <a:r>
              <a:rPr lang="tr-TR" dirty="0" err="1"/>
              <a:t>karsinom</a:t>
            </a:r>
            <a:r>
              <a:rPr lang="tr-TR" dirty="0">
                <a:sym typeface="Wingdings" panose="05000000000000000000" pitchFamily="2" charset="2"/>
              </a:rPr>
              <a:t> CİS veya T1 veya &gt; 3cm veya </a:t>
            </a:r>
            <a:r>
              <a:rPr lang="tr-TR" dirty="0" err="1">
                <a:sym typeface="Wingdings" panose="05000000000000000000" pitchFamily="2" charset="2"/>
              </a:rPr>
              <a:t>multifokal</a:t>
            </a:r>
            <a:endParaRPr lang="tr-T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ym typeface="Wingdings" panose="05000000000000000000" pitchFamily="2" charset="2"/>
              </a:rPr>
              <a:t>Çok yüksek risk grubu (herhangi biri) BCG ye yanıtsız , varyant </a:t>
            </a:r>
            <a:r>
              <a:rPr lang="tr-TR" dirty="0" err="1">
                <a:sym typeface="Wingdings" panose="05000000000000000000" pitchFamily="2" charset="2"/>
              </a:rPr>
              <a:t>histololojiler</a:t>
            </a:r>
            <a:r>
              <a:rPr lang="tr-TR" dirty="0">
                <a:sym typeface="Wingdings" panose="05000000000000000000" pitchFamily="2" charset="2"/>
              </a:rPr>
              <a:t> (</a:t>
            </a:r>
            <a:r>
              <a:rPr lang="tr-TR" dirty="0" err="1"/>
              <a:t>micropapillary</a:t>
            </a:r>
            <a:r>
              <a:rPr lang="tr-TR" dirty="0"/>
              <a:t>, </a:t>
            </a:r>
            <a:r>
              <a:rPr lang="tr-TR" dirty="0" err="1"/>
              <a:t>nested</a:t>
            </a:r>
            <a:r>
              <a:rPr lang="tr-TR" dirty="0"/>
              <a:t>, </a:t>
            </a:r>
            <a:r>
              <a:rPr lang="tr-TR" dirty="0" err="1"/>
              <a:t>plasmacytoid</a:t>
            </a:r>
            <a:r>
              <a:rPr lang="tr-TR" dirty="0"/>
              <a:t>, </a:t>
            </a:r>
            <a:r>
              <a:rPr lang="tr-TR" dirty="0" err="1"/>
              <a:t>neuroendocrine</a:t>
            </a:r>
            <a:r>
              <a:rPr lang="tr-TR" dirty="0"/>
              <a:t>, </a:t>
            </a:r>
            <a:r>
              <a:rPr lang="tr-TR" dirty="0" err="1"/>
              <a:t>sarcomatoid</a:t>
            </a:r>
            <a:r>
              <a:rPr lang="tr-TR" dirty="0"/>
              <a:t>), LVI+,</a:t>
            </a:r>
            <a:r>
              <a:rPr lang="tr-TR" dirty="0" err="1"/>
              <a:t>prostatik</a:t>
            </a:r>
            <a:r>
              <a:rPr lang="tr-TR" dirty="0"/>
              <a:t> </a:t>
            </a:r>
            <a:r>
              <a:rPr lang="tr-TR" dirty="0" err="1"/>
              <a:t>ürotral</a:t>
            </a:r>
            <a:r>
              <a:rPr lang="tr-TR" dirty="0"/>
              <a:t> </a:t>
            </a:r>
            <a:r>
              <a:rPr lang="tr-TR" dirty="0" err="1"/>
              <a:t>invazyon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2792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82E254-938E-4365-A21B-4BB804C67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000" dirty="0"/>
              <a:t>Kasa </a:t>
            </a:r>
            <a:r>
              <a:rPr lang="tr-TR" sz="2000" dirty="0" err="1"/>
              <a:t>invaze</a:t>
            </a:r>
            <a:r>
              <a:rPr lang="tr-TR" sz="2000" dirty="0"/>
              <a:t> olmayan mesane kanseri</a:t>
            </a:r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B36D7309-D30D-4E98-B790-0B4165850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89" t="21425" r="12015" b="9400"/>
          <a:stretch/>
        </p:blipFill>
        <p:spPr>
          <a:xfrm>
            <a:off x="685800" y="1628800"/>
            <a:ext cx="7115076" cy="3600400"/>
          </a:xfr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7203309-65A8-42AA-A803-260A023A8B4C}"/>
              </a:ext>
            </a:extLst>
          </p:cNvPr>
          <p:cNvSpPr txBox="1"/>
          <p:nvPr/>
        </p:nvSpPr>
        <p:spPr>
          <a:xfrm>
            <a:off x="5076056" y="26369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b="1" dirty="0">
                <a:solidFill>
                  <a:srgbClr val="FF0000"/>
                </a:solidFill>
              </a:rPr>
              <a:t>BCG veya KT düşünülebilir, kararda </a:t>
            </a:r>
            <a:r>
              <a:rPr lang="tr-TR" sz="900" b="1" dirty="0" err="1">
                <a:solidFill>
                  <a:srgbClr val="FF0000"/>
                </a:solidFill>
              </a:rPr>
              <a:t>BCGye</a:t>
            </a:r>
            <a:r>
              <a:rPr lang="tr-TR" sz="900" b="1" dirty="0">
                <a:solidFill>
                  <a:srgbClr val="FF0000"/>
                </a:solidFill>
              </a:rPr>
              <a:t> ulaşma zorluğu yok ise BCG kullanılır  </a:t>
            </a:r>
          </a:p>
        </p:txBody>
      </p: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45DA1C9E-8C3A-4563-B7D5-D678F23B9283}"/>
              </a:ext>
            </a:extLst>
          </p:cNvPr>
          <p:cNvCxnSpPr/>
          <p:nvPr/>
        </p:nvCxnSpPr>
        <p:spPr>
          <a:xfrm flipV="1">
            <a:off x="4541534" y="2826224"/>
            <a:ext cx="504056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BC66DF2A-C52D-4EFA-99B7-18CE07886A6F}"/>
              </a:ext>
            </a:extLst>
          </p:cNvPr>
          <p:cNvSpPr txBox="1"/>
          <p:nvPr/>
        </p:nvSpPr>
        <p:spPr>
          <a:xfrm>
            <a:off x="692330" y="5454134"/>
            <a:ext cx="6831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u="sng" dirty="0" err="1"/>
              <a:t>Pembrolizumab</a:t>
            </a:r>
            <a:r>
              <a:rPr lang="tr-TR" sz="1200" u="sng" dirty="0"/>
              <a:t>, </a:t>
            </a:r>
            <a:r>
              <a:rPr lang="tr-TR" sz="1200" u="sng" dirty="0" err="1"/>
              <a:t>immunoterapi</a:t>
            </a:r>
            <a:r>
              <a:rPr lang="tr-TR" sz="1200" u="sng" dirty="0"/>
              <a:t>:</a:t>
            </a:r>
          </a:p>
          <a:p>
            <a:r>
              <a:rPr lang="tr-TR" sz="1200" dirty="0">
                <a:solidFill>
                  <a:srgbClr val="696969"/>
                </a:solidFill>
              </a:rPr>
              <a:t>B</a:t>
            </a:r>
            <a:r>
              <a:rPr lang="tr-TR" sz="1200" b="0" i="0" dirty="0">
                <a:solidFill>
                  <a:srgbClr val="696969"/>
                </a:solidFill>
                <a:effectLst/>
              </a:rPr>
              <a:t>ağışıklık sisteminin </a:t>
            </a:r>
            <a:r>
              <a:rPr lang="tr-TR" sz="1200" b="0" i="0" u="none" strike="noStrike" dirty="0">
                <a:solidFill>
                  <a:srgbClr val="00A4A6"/>
                </a:solidFill>
                <a:effectLst/>
                <a:hlinkClick r:id="rId3" tooltip="T hücreleri"/>
              </a:rPr>
              <a:t>T hücreleri</a:t>
            </a:r>
            <a:r>
              <a:rPr lang="tr-TR" sz="1200" b="0" i="0" dirty="0">
                <a:solidFill>
                  <a:srgbClr val="696969"/>
                </a:solidFill>
                <a:effectLst/>
              </a:rPr>
              <a:t> üzerinde bulunan </a:t>
            </a:r>
            <a:r>
              <a:rPr lang="tr-TR" sz="1200" b="1" i="0" u="none" strike="noStrike" dirty="0">
                <a:solidFill>
                  <a:srgbClr val="00A4A6"/>
                </a:solidFill>
                <a:effectLst/>
                <a:hlinkClick r:id="rId4" tooltip="PD-1 reseptörüne"/>
              </a:rPr>
              <a:t>PD-1 reseptörüne</a:t>
            </a:r>
            <a:r>
              <a:rPr lang="tr-TR" sz="1200" b="0" i="0" dirty="0">
                <a:solidFill>
                  <a:srgbClr val="696969"/>
                </a:solidFill>
                <a:effectLst/>
              </a:rPr>
              <a:t> bağlanarak etki göstermektedir</a:t>
            </a:r>
            <a:r>
              <a:rPr lang="tr-TR" sz="1200" u="sng" dirty="0"/>
              <a:t> .</a:t>
            </a:r>
            <a:r>
              <a:rPr lang="tr-TR" sz="1200" b="0" i="0" dirty="0">
                <a:solidFill>
                  <a:srgbClr val="696969"/>
                </a:solidFill>
                <a:effectLst/>
              </a:rPr>
              <a:t> PD-1 reseptörüne bağlanarak, uyarıcı moleküllerden hem </a:t>
            </a:r>
            <a:r>
              <a:rPr lang="tr-TR" sz="1200" b="0" i="0" u="none" strike="noStrike" dirty="0">
                <a:solidFill>
                  <a:srgbClr val="00A4A6"/>
                </a:solidFill>
                <a:effectLst/>
                <a:hlinkClick r:id="rId4" tooltip="PD‑L1"/>
              </a:rPr>
              <a:t>PD‑L1</a:t>
            </a:r>
            <a:r>
              <a:rPr lang="tr-TR" sz="1200" b="0" i="0" dirty="0">
                <a:solidFill>
                  <a:srgbClr val="696969"/>
                </a:solidFill>
                <a:effectLst/>
              </a:rPr>
              <a:t> hem de PD‑L2'nin PD-1 ile etkileşime girmesini bloke eder ve T hücre yanıtını geri kazanmaya yardımcı olup, bağışıklık sisteminin aktif olmasını sağlar.</a:t>
            </a:r>
          </a:p>
          <a:p>
            <a:r>
              <a:rPr lang="tr-TR" sz="1200" u="sng" dirty="0">
                <a:solidFill>
                  <a:srgbClr val="FF0000"/>
                </a:solidFill>
              </a:rPr>
              <a:t>BCG’ye yanıtsız , cerrahi uygulanamayan yüksek riskli kasa </a:t>
            </a:r>
            <a:r>
              <a:rPr lang="tr-TR" sz="1200" u="sng" dirty="0" err="1">
                <a:solidFill>
                  <a:srgbClr val="FF0000"/>
                </a:solidFill>
              </a:rPr>
              <a:t>invaze</a:t>
            </a:r>
            <a:r>
              <a:rPr lang="tr-TR" sz="1200" u="sng" dirty="0">
                <a:solidFill>
                  <a:srgbClr val="FF0000"/>
                </a:solidFill>
              </a:rPr>
              <a:t> olmayan mesane kanseri tedavisinde seçilmiş vakalarda kullanılır. </a:t>
            </a:r>
          </a:p>
        </p:txBody>
      </p:sp>
    </p:spTree>
    <p:extLst>
      <p:ext uri="{BB962C8B-B14F-4D97-AF65-F5344CB8AC3E}">
        <p14:creationId xmlns:p14="http://schemas.microsoft.com/office/powerpoint/2010/main" val="1218913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dirty="0"/>
              <a:t>Sunum planı 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68580" indent="0" rtl="0">
              <a:buNone/>
            </a:pPr>
            <a:endParaRPr lang="tr-TR" dirty="0"/>
          </a:p>
          <a:p>
            <a:pPr algn="l"/>
            <a:r>
              <a:rPr lang="tr-TR" dirty="0" err="1"/>
              <a:t>Etyoloji</a:t>
            </a:r>
            <a:r>
              <a:rPr lang="tr-TR" dirty="0"/>
              <a:t>- Epidemiyoloji –Risk Faktörleri </a:t>
            </a:r>
          </a:p>
          <a:p>
            <a:pPr algn="l"/>
            <a:r>
              <a:rPr lang="tr-TR" dirty="0"/>
              <a:t>Korunma- Erken Tanı </a:t>
            </a:r>
          </a:p>
          <a:p>
            <a:pPr algn="l"/>
            <a:r>
              <a:rPr lang="tr-TR" dirty="0"/>
              <a:t>Biyolojik karakteristikleri-  Moleküler Biyoloji</a:t>
            </a:r>
          </a:p>
          <a:p>
            <a:pPr algn="l"/>
            <a:r>
              <a:rPr lang="tr-TR" dirty="0"/>
              <a:t>Klinik – Hasta Değerlendirme- </a:t>
            </a:r>
            <a:r>
              <a:rPr lang="tr-TR" dirty="0" err="1"/>
              <a:t>Evreleme</a:t>
            </a:r>
            <a:endParaRPr lang="tr-TR" dirty="0"/>
          </a:p>
          <a:p>
            <a:pPr algn="l"/>
            <a:r>
              <a:rPr lang="tr-TR" dirty="0"/>
              <a:t>Tedavi</a:t>
            </a:r>
          </a:p>
          <a:p>
            <a:pPr algn="l"/>
            <a:r>
              <a:rPr lang="tr-TR" dirty="0" err="1"/>
              <a:t>Oligometastatik</a:t>
            </a:r>
            <a:r>
              <a:rPr lang="tr-TR" dirty="0"/>
              <a:t> Hastalığa Yaklaşım</a:t>
            </a:r>
          </a:p>
          <a:p>
            <a:pPr algn="l"/>
            <a:r>
              <a:rPr lang="tr-TR" dirty="0"/>
              <a:t>RT teknikleri</a:t>
            </a:r>
          </a:p>
          <a:p>
            <a:pPr algn="l"/>
            <a:r>
              <a:rPr lang="tr-TR" dirty="0"/>
              <a:t>Takip</a:t>
            </a:r>
          </a:p>
          <a:p>
            <a:pPr algn="l"/>
            <a:endParaRPr lang="tr-TR" dirty="0"/>
          </a:p>
          <a:p>
            <a:pPr marL="68580" indent="0" algn="l">
              <a:buNone/>
            </a:pPr>
            <a:endParaRPr lang="tr-TR" dirty="0"/>
          </a:p>
          <a:p>
            <a:pPr algn="l"/>
            <a:endParaRPr lang="tr-TR" dirty="0"/>
          </a:p>
          <a:p>
            <a:pPr algn="l"/>
            <a:endParaRPr lang="tr-TR" dirty="0"/>
          </a:p>
          <a:p>
            <a:pPr algn="l"/>
            <a:endParaRPr lang="tr-TR" dirty="0"/>
          </a:p>
          <a:p>
            <a:pPr marL="68580" indent="0" rtl="0">
              <a:buNone/>
            </a:pPr>
            <a:endParaRPr lang="tr-TR" dirty="0"/>
          </a:p>
          <a:p>
            <a:pPr marL="68580" indent="0" rtl="0">
              <a:buNone/>
            </a:pPr>
            <a:endParaRPr lang="tr-TR" dirty="0"/>
          </a:p>
          <a:p>
            <a:pPr marL="68580" indent="0" rtl="0">
              <a:buNone/>
            </a:pPr>
            <a:endParaRPr lang="tr-TR" dirty="0"/>
          </a:p>
          <a:p>
            <a:pPr marL="68580" indent="0" rtl="0">
              <a:buNone/>
            </a:pPr>
            <a:endParaRPr lang="tr-TR" dirty="0"/>
          </a:p>
          <a:p>
            <a:pPr marL="68580" indent="0" rtl="0"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2646CF-560B-469F-90DD-B7DEE6F0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8306"/>
            <a:ext cx="7772400" cy="888445"/>
          </a:xfrm>
        </p:spPr>
        <p:txBody>
          <a:bodyPr/>
          <a:lstStyle/>
          <a:p>
            <a:r>
              <a:rPr lang="tr-TR" sz="2000" dirty="0"/>
              <a:t>Kasa </a:t>
            </a:r>
            <a:r>
              <a:rPr lang="tr-TR" sz="2000" dirty="0" err="1"/>
              <a:t>invaze</a:t>
            </a:r>
            <a:r>
              <a:rPr lang="tr-TR" sz="2000" dirty="0"/>
              <a:t> olmayan mesane kanseri </a:t>
            </a:r>
            <a:br>
              <a:rPr lang="tr-TR" sz="2000" dirty="0"/>
            </a:br>
            <a:r>
              <a:rPr lang="tr-TR" sz="2000" dirty="0" err="1"/>
              <a:t>Amerıcan</a:t>
            </a:r>
            <a:r>
              <a:rPr lang="tr-TR" sz="2000" dirty="0"/>
              <a:t> </a:t>
            </a:r>
            <a:r>
              <a:rPr lang="tr-TR" sz="2000" dirty="0" err="1"/>
              <a:t>urologıcal</a:t>
            </a:r>
            <a:r>
              <a:rPr lang="tr-TR" sz="2000" dirty="0"/>
              <a:t> </a:t>
            </a:r>
            <a:r>
              <a:rPr lang="tr-TR" sz="2000" dirty="0" err="1"/>
              <a:t>Assocıatıon</a:t>
            </a:r>
            <a:r>
              <a:rPr lang="tr-TR" sz="2000" dirty="0"/>
              <a:t> (AUA</a:t>
            </a:r>
            <a:r>
              <a:rPr lang="tr-TR" dirty="0"/>
              <a:t>)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D50A418-40EE-446D-A925-D1E1F5886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18" t="11543" r="29618" b="35752"/>
          <a:stretch/>
        </p:blipFill>
        <p:spPr>
          <a:xfrm>
            <a:off x="751112" y="1268760"/>
            <a:ext cx="7200800" cy="5236946"/>
          </a:xfrm>
        </p:spPr>
      </p:pic>
    </p:spTree>
    <p:extLst>
      <p:ext uri="{BB962C8B-B14F-4D97-AF65-F5344CB8AC3E}">
        <p14:creationId xmlns:p14="http://schemas.microsoft.com/office/powerpoint/2010/main" val="3238228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4CC21F-284F-0982-18A5-EC02F08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000" dirty="0"/>
              <a:t>Kasa </a:t>
            </a:r>
            <a:r>
              <a:rPr lang="tr-TR" sz="2000" dirty="0" err="1"/>
              <a:t>invaze</a:t>
            </a:r>
            <a:r>
              <a:rPr lang="tr-TR" sz="2000" dirty="0"/>
              <a:t> olmayan mesane kanseri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9B52D51-A8E1-7387-D245-FF0612F70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Tanıda ve tedavi kararında altın standart TURBT</a:t>
            </a:r>
          </a:p>
          <a:p>
            <a:pPr algn="l"/>
            <a:r>
              <a:rPr lang="tr-TR" dirty="0"/>
              <a:t>Lezyonun yeterli </a:t>
            </a:r>
            <a:r>
              <a:rPr lang="tr-TR" dirty="0" err="1"/>
              <a:t>detrusor</a:t>
            </a:r>
            <a:r>
              <a:rPr lang="tr-TR" dirty="0"/>
              <a:t> kası örneklemesi ile rezeksiyonunu içerir.</a:t>
            </a:r>
          </a:p>
          <a:p>
            <a:pPr algn="l"/>
            <a:r>
              <a:rPr lang="tr-TR" dirty="0"/>
              <a:t>Tanıda mutlaka üst </a:t>
            </a:r>
            <a:r>
              <a:rPr lang="tr-TR" dirty="0" err="1"/>
              <a:t>üriner</a:t>
            </a:r>
            <a:r>
              <a:rPr lang="tr-TR" dirty="0"/>
              <a:t> sistem de değerlendirilmeli.</a:t>
            </a:r>
          </a:p>
          <a:p>
            <a:pPr algn="l"/>
            <a:r>
              <a:rPr lang="tr-TR" dirty="0"/>
              <a:t>TURBT sonrası </a:t>
            </a:r>
            <a:r>
              <a:rPr lang="tr-TR" dirty="0" err="1"/>
              <a:t>reziduel</a:t>
            </a:r>
            <a:r>
              <a:rPr lang="tr-TR" dirty="0"/>
              <a:t> </a:t>
            </a:r>
            <a:r>
              <a:rPr lang="tr-TR" dirty="0" err="1"/>
              <a:t>tm</a:t>
            </a:r>
            <a:r>
              <a:rPr lang="tr-TR" dirty="0"/>
              <a:t> kalma oranı T1 tümörlerde %53</a:t>
            </a:r>
          </a:p>
          <a:p>
            <a:pPr algn="l"/>
            <a:r>
              <a:rPr lang="tr-TR" dirty="0" err="1"/>
              <a:t>Tm</a:t>
            </a:r>
            <a:r>
              <a:rPr lang="tr-TR" dirty="0"/>
              <a:t> rezeksiyonu sonrası  tek doz </a:t>
            </a:r>
            <a:r>
              <a:rPr lang="tr-TR" dirty="0" err="1"/>
              <a:t>mitomisin</a:t>
            </a:r>
            <a:r>
              <a:rPr lang="tr-TR" dirty="0"/>
              <a:t> C cerrahi sonrası 24 saatte içinde 1 saatte uygulanacak şekilde verilmesi </a:t>
            </a:r>
            <a:r>
              <a:rPr lang="tr-TR" dirty="0" err="1"/>
              <a:t>rekürrens</a:t>
            </a:r>
            <a:r>
              <a:rPr lang="tr-TR" dirty="0"/>
              <a:t>  riskini %70’ten %24’e düşürmekte ancak hastalık </a:t>
            </a:r>
            <a:r>
              <a:rPr lang="tr-TR" dirty="0" err="1"/>
              <a:t>progresyonunu</a:t>
            </a:r>
            <a:r>
              <a:rPr lang="tr-TR" dirty="0"/>
              <a:t> ve </a:t>
            </a:r>
            <a:r>
              <a:rPr lang="tr-TR" dirty="0" err="1"/>
              <a:t>sağkalımı</a:t>
            </a:r>
            <a:r>
              <a:rPr lang="tr-TR" dirty="0"/>
              <a:t> etkilememekte</a:t>
            </a:r>
          </a:p>
        </p:txBody>
      </p:sp>
    </p:spTree>
    <p:extLst>
      <p:ext uri="{BB962C8B-B14F-4D97-AF65-F5344CB8AC3E}">
        <p14:creationId xmlns:p14="http://schemas.microsoft.com/office/powerpoint/2010/main" val="3422041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3DED05-C55C-D98F-09AA-746757275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Intravezikal</a:t>
            </a:r>
            <a:r>
              <a:rPr lang="tr-TR" dirty="0"/>
              <a:t>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92DFFF0-1030-4B0C-B05A-15CD9E8CD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r>
              <a:rPr lang="tr-TR" b="1" u="sng" dirty="0" err="1"/>
              <a:t>İmmediate</a:t>
            </a:r>
            <a:r>
              <a:rPr lang="tr-TR" b="1" u="sng" dirty="0"/>
              <a:t> </a:t>
            </a:r>
            <a:r>
              <a:rPr lang="tr-TR" b="1" u="sng" dirty="0" err="1"/>
              <a:t>Postoperatif</a:t>
            </a:r>
            <a:r>
              <a:rPr lang="tr-TR" b="1" u="sng" dirty="0"/>
              <a:t> </a:t>
            </a:r>
            <a:r>
              <a:rPr lang="tr-TR" b="1" u="sng" dirty="0" err="1"/>
              <a:t>Intravezikal</a:t>
            </a:r>
            <a:r>
              <a:rPr lang="tr-TR" b="1" u="sng" dirty="0"/>
              <a:t> KT: </a:t>
            </a:r>
          </a:p>
          <a:p>
            <a:pPr algn="l"/>
            <a:r>
              <a:rPr lang="tr-TR" dirty="0" err="1"/>
              <a:t>Gemsitabin</a:t>
            </a:r>
            <a:r>
              <a:rPr lang="tr-TR" dirty="0"/>
              <a:t> ve MMC en sık kullanılan ajanlar </a:t>
            </a:r>
          </a:p>
          <a:p>
            <a:pPr algn="l"/>
            <a:r>
              <a:rPr lang="tr-TR" dirty="0"/>
              <a:t>Yüksek EORTC skoru ( ≥5) olan vakalarda etkili değil (≥ 8tm ya da ≥ 1 </a:t>
            </a:r>
            <a:r>
              <a:rPr lang="tr-TR" dirty="0" err="1"/>
              <a:t>rekürrens</a:t>
            </a:r>
            <a:r>
              <a:rPr lang="tr-TR" dirty="0"/>
              <a:t> öyküsü)</a:t>
            </a:r>
          </a:p>
          <a:p>
            <a:pPr algn="l"/>
            <a:r>
              <a:rPr lang="tr-TR" dirty="0" err="1"/>
              <a:t>Perforasyonda</a:t>
            </a:r>
            <a:r>
              <a:rPr lang="tr-TR" dirty="0"/>
              <a:t> ya da ilaç </a:t>
            </a:r>
            <a:r>
              <a:rPr lang="tr-TR" dirty="0" err="1"/>
              <a:t>allerjisi</a:t>
            </a:r>
            <a:r>
              <a:rPr lang="tr-TR" dirty="0"/>
              <a:t> öyküsü var ise </a:t>
            </a:r>
            <a:r>
              <a:rPr lang="tr-TR" dirty="0" err="1"/>
              <a:t>kontrendike</a:t>
            </a:r>
            <a:r>
              <a:rPr lang="tr-TR" dirty="0"/>
              <a:t> </a:t>
            </a:r>
          </a:p>
          <a:p>
            <a:pPr algn="l"/>
            <a:r>
              <a:rPr lang="tr-TR" dirty="0"/>
              <a:t>İlk 24 saat içinde ideali ilk 6 saatte uygulamak gerekir</a:t>
            </a:r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999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D39D1E-D664-3CB1-6878-657355023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İNTRAVEZİKAL TEDAVİ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656E16-4F3F-6147-5490-86860FBE5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r>
              <a:rPr lang="tr-TR" dirty="0"/>
              <a:t>İNDÜKSİYON (ADJUVAN )İNTRAVEZİKAL KT veya BCG</a:t>
            </a:r>
          </a:p>
          <a:p>
            <a:pPr algn="l"/>
            <a:endParaRPr lang="tr-TR" dirty="0"/>
          </a:p>
          <a:p>
            <a:pPr algn="l"/>
            <a:r>
              <a:rPr lang="tr-TR" dirty="0"/>
              <a:t>Kasa </a:t>
            </a:r>
            <a:r>
              <a:rPr lang="tr-TR" dirty="0" err="1"/>
              <a:t>invaze</a:t>
            </a:r>
            <a:r>
              <a:rPr lang="tr-TR" dirty="0"/>
              <a:t> olmayan tümörlerde tedavi </a:t>
            </a:r>
            <a:r>
              <a:rPr lang="tr-TR" dirty="0" err="1"/>
              <a:t>seçenği</a:t>
            </a:r>
            <a:r>
              <a:rPr lang="tr-TR" dirty="0"/>
              <a:t> </a:t>
            </a:r>
          </a:p>
          <a:p>
            <a:pPr algn="l"/>
            <a:r>
              <a:rPr lang="tr-TR" dirty="0"/>
              <a:t>En sık kullanılan ajanlar  BCG, MMC, </a:t>
            </a:r>
            <a:r>
              <a:rPr lang="tr-TR" dirty="0" err="1"/>
              <a:t>gemsitabin</a:t>
            </a:r>
            <a:r>
              <a:rPr lang="tr-TR" dirty="0"/>
              <a:t> </a:t>
            </a:r>
          </a:p>
          <a:p>
            <a:pPr algn="l"/>
            <a:r>
              <a:rPr lang="tr-TR" dirty="0"/>
              <a:t>Yüksek riskli grupta öncelikle BCG tercih edilmeli (High gr T1 ve CIS)</a:t>
            </a:r>
          </a:p>
          <a:p>
            <a:pPr algn="l"/>
            <a:r>
              <a:rPr lang="tr-TR" dirty="0"/>
              <a:t>Diğer seçenekler: </a:t>
            </a:r>
            <a:r>
              <a:rPr lang="tr-TR" dirty="0" err="1"/>
              <a:t>gemsitabin</a:t>
            </a:r>
            <a:r>
              <a:rPr lang="tr-TR" dirty="0"/>
              <a:t>/ </a:t>
            </a:r>
            <a:r>
              <a:rPr lang="tr-TR" dirty="0" err="1"/>
              <a:t>docetaxel</a:t>
            </a:r>
            <a:r>
              <a:rPr lang="tr-TR" dirty="0"/>
              <a:t>, </a:t>
            </a:r>
            <a:r>
              <a:rPr lang="tr-TR" dirty="0" err="1"/>
              <a:t>epirubisin</a:t>
            </a:r>
            <a:r>
              <a:rPr lang="tr-TR" dirty="0"/>
              <a:t>, </a:t>
            </a:r>
            <a:r>
              <a:rPr lang="tr-TR" dirty="0" err="1"/>
              <a:t>valrubisin</a:t>
            </a:r>
            <a:r>
              <a:rPr lang="tr-TR" dirty="0"/>
              <a:t>, </a:t>
            </a:r>
            <a:r>
              <a:rPr lang="tr-TR" dirty="0" err="1"/>
              <a:t>dosetaksel</a:t>
            </a:r>
            <a:r>
              <a:rPr lang="tr-TR" dirty="0"/>
              <a:t>, </a:t>
            </a:r>
            <a:r>
              <a:rPr lang="tr-TR" dirty="0" err="1"/>
              <a:t>gemsitabin</a:t>
            </a:r>
            <a:r>
              <a:rPr lang="tr-TR" dirty="0"/>
              <a:t>, MMC</a:t>
            </a:r>
          </a:p>
          <a:p>
            <a:pPr algn="l"/>
            <a:r>
              <a:rPr lang="tr-TR" dirty="0"/>
              <a:t>TUR-BT ‘den 3-4 hafta sonra başlanır </a:t>
            </a:r>
          </a:p>
          <a:p>
            <a:pPr algn="l"/>
            <a:r>
              <a:rPr lang="tr-TR" dirty="0"/>
              <a:t>6 hafta boyunca haftalık olarak uygulanır </a:t>
            </a:r>
          </a:p>
          <a:p>
            <a:pPr algn="l"/>
            <a:r>
              <a:rPr lang="tr-TR" dirty="0"/>
              <a:t>Tam yanıt alınana kadar 2 kez uygulanır </a:t>
            </a:r>
          </a:p>
          <a:p>
            <a:pPr algn="l"/>
            <a:r>
              <a:rPr lang="tr-TR" dirty="0" err="1"/>
              <a:t>Travmatik</a:t>
            </a:r>
            <a:r>
              <a:rPr lang="tr-TR" dirty="0"/>
              <a:t> </a:t>
            </a:r>
            <a:r>
              <a:rPr lang="tr-TR" dirty="0" err="1"/>
              <a:t>kateterizasyon</a:t>
            </a:r>
            <a:r>
              <a:rPr lang="tr-TR" dirty="0"/>
              <a:t>, </a:t>
            </a:r>
            <a:r>
              <a:rPr lang="tr-TR" dirty="0" err="1"/>
              <a:t>bakteriüri</a:t>
            </a:r>
            <a:r>
              <a:rPr lang="tr-TR" dirty="0"/>
              <a:t>, </a:t>
            </a:r>
            <a:r>
              <a:rPr lang="tr-TR" dirty="0" err="1"/>
              <a:t>gros</a:t>
            </a:r>
            <a:r>
              <a:rPr lang="tr-TR" dirty="0"/>
              <a:t> </a:t>
            </a:r>
            <a:r>
              <a:rPr lang="tr-TR" dirty="0" err="1"/>
              <a:t>hematüri</a:t>
            </a:r>
            <a:r>
              <a:rPr lang="tr-TR" dirty="0"/>
              <a:t>, sistemik semptomları olan vakalarda tedaviye ara verilmeli </a:t>
            </a:r>
          </a:p>
        </p:txBody>
      </p:sp>
    </p:spTree>
    <p:extLst>
      <p:ext uri="{BB962C8B-B14F-4D97-AF65-F5344CB8AC3E}">
        <p14:creationId xmlns:p14="http://schemas.microsoft.com/office/powerpoint/2010/main" val="1579258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84F59D-C986-D5E7-D106-BEBDA8BD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İNTRAVEZİKAL TEDAVİ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95BA6E7-D07E-204D-86E4-93C5A6F78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r>
              <a:rPr lang="tr-TR" dirty="0"/>
              <a:t>MAINTENANCE BCG </a:t>
            </a:r>
          </a:p>
          <a:p>
            <a:pPr algn="l"/>
            <a:r>
              <a:rPr lang="tr-TR" dirty="0"/>
              <a:t>Standart bir rejim yok, NCCN SWOG çalışmasını kabul etmiş </a:t>
            </a:r>
          </a:p>
          <a:p>
            <a:pPr algn="l"/>
            <a:r>
              <a:rPr lang="tr-TR" dirty="0"/>
              <a:t>6 haftalık indüksiyon sonrası  3-6-12-18-24-30 ve 36. aylarda 3 haftalık BCG uygulaması </a:t>
            </a:r>
          </a:p>
          <a:p>
            <a:pPr algn="l"/>
            <a:r>
              <a:rPr lang="tr-TR" dirty="0"/>
              <a:t>İdeali </a:t>
            </a:r>
            <a:r>
              <a:rPr lang="tr-TR" dirty="0" err="1"/>
              <a:t>intermediate</a:t>
            </a:r>
            <a:r>
              <a:rPr lang="tr-TR" dirty="0"/>
              <a:t> grupta  1 yıl yüksek risk grubunda ise 3 yıl devam edilmesi gerekmekte</a:t>
            </a:r>
          </a:p>
          <a:p>
            <a:pPr algn="l"/>
            <a:r>
              <a:rPr lang="tr-TR" dirty="0"/>
              <a:t>Lokal semptomlar olursa doz kısıtlaması yapılmalı </a:t>
            </a:r>
          </a:p>
          <a:p>
            <a:pPr marL="68580" indent="0" algn="l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8367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576D9F-1961-01A3-8001-A2C840893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olmayan mesane kanseri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BAE82F-1476-B38E-B02C-C3A0E3057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BCG etki mekanizması 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/>
              <a:t>çeşitli lokal </a:t>
            </a:r>
            <a:r>
              <a:rPr lang="tr-TR" dirty="0" err="1"/>
              <a:t>immun</a:t>
            </a:r>
            <a:r>
              <a:rPr lang="tr-TR" dirty="0"/>
              <a:t> yanıtları tetiklediği ve </a:t>
            </a:r>
            <a:r>
              <a:rPr lang="tr-TR" dirty="0" err="1"/>
              <a:t>antitümör</a:t>
            </a:r>
            <a:r>
              <a:rPr lang="tr-TR" dirty="0"/>
              <a:t> aktivitesi gösterdiği, ve tedavi sonrasında da idrarda </a:t>
            </a:r>
            <a:r>
              <a:rPr lang="tr-TR" dirty="0" err="1"/>
              <a:t>interlökin</a:t>
            </a:r>
            <a:r>
              <a:rPr lang="tr-TR" dirty="0"/>
              <a:t> (IL) -1, IL-2, IL-6, IL-8, IL-12, interferon-gama ile tümör nekroz faktör-alfa gibi </a:t>
            </a:r>
            <a:r>
              <a:rPr lang="tr-TR" dirty="0" err="1"/>
              <a:t>sitokinleri</a:t>
            </a:r>
            <a:r>
              <a:rPr lang="tr-TR" dirty="0"/>
              <a:t> arttırdığı bildirilmiştir.</a:t>
            </a:r>
          </a:p>
          <a:p>
            <a:pPr algn="l"/>
            <a:endParaRPr lang="tr-TR" dirty="0"/>
          </a:p>
          <a:p>
            <a:pPr algn="l"/>
            <a:endParaRPr lang="tr-TR" dirty="0"/>
          </a:p>
          <a:p>
            <a:pPr algn="l"/>
            <a:r>
              <a:rPr lang="tr-TR" dirty="0"/>
              <a:t>Tedavi sırasında ortaya çıkan </a:t>
            </a:r>
            <a:r>
              <a:rPr lang="tr-TR" dirty="0" err="1"/>
              <a:t>dizüri</a:t>
            </a:r>
            <a:r>
              <a:rPr lang="tr-TR" dirty="0"/>
              <a:t>, sık idrara çıkma ve </a:t>
            </a:r>
            <a:r>
              <a:rPr lang="tr-TR" dirty="0" err="1"/>
              <a:t>hematüri</a:t>
            </a:r>
            <a:r>
              <a:rPr lang="tr-TR" dirty="0"/>
              <a:t> gibi </a:t>
            </a:r>
            <a:r>
              <a:rPr lang="tr-TR" dirty="0" err="1"/>
              <a:t>irritatif</a:t>
            </a:r>
            <a:r>
              <a:rPr lang="tr-TR" dirty="0"/>
              <a:t> şikayetlerin yanı sıra, ateş ve mide bulantısı gibi sistemik yan etkiler de görülebilir. </a:t>
            </a:r>
            <a:r>
              <a:rPr lang="tr-TR" dirty="0" err="1"/>
              <a:t>Sepsis</a:t>
            </a:r>
            <a:r>
              <a:rPr lang="tr-TR" dirty="0"/>
              <a:t>, </a:t>
            </a:r>
            <a:r>
              <a:rPr lang="tr-TR" dirty="0" err="1"/>
              <a:t>üreteral</a:t>
            </a:r>
            <a:r>
              <a:rPr lang="tr-TR" dirty="0"/>
              <a:t> obstrüksiyon, </a:t>
            </a:r>
            <a:r>
              <a:rPr lang="tr-TR" dirty="0" err="1"/>
              <a:t>granülomatöz</a:t>
            </a:r>
            <a:r>
              <a:rPr lang="tr-TR" dirty="0"/>
              <a:t> hepatit, </a:t>
            </a:r>
            <a:r>
              <a:rPr lang="tr-TR" dirty="0" err="1"/>
              <a:t>pnömoni</a:t>
            </a:r>
            <a:r>
              <a:rPr lang="tr-TR" dirty="0"/>
              <a:t> veya </a:t>
            </a:r>
            <a:r>
              <a:rPr lang="tr-TR" dirty="0" err="1"/>
              <a:t>prostatit</a:t>
            </a:r>
            <a:r>
              <a:rPr lang="tr-TR" dirty="0"/>
              <a:t> de nadir yan etkiler arasındadır</a:t>
            </a:r>
          </a:p>
        </p:txBody>
      </p:sp>
    </p:spTree>
    <p:extLst>
      <p:ext uri="{BB962C8B-B14F-4D97-AF65-F5344CB8AC3E}">
        <p14:creationId xmlns:p14="http://schemas.microsoft.com/office/powerpoint/2010/main" val="418954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D065BF-FB0E-9767-9029-78B077D1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olmayan mesane kanseri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86673FE-C80E-0452-04A8-E363A05E1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86" t="28013" r="22206" b="11046"/>
          <a:stretch/>
        </p:blipFill>
        <p:spPr>
          <a:xfrm>
            <a:off x="467544" y="1988840"/>
            <a:ext cx="4104456" cy="266429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F8ACAE4-B902-F1C6-1B98-286061562202}"/>
              </a:ext>
            </a:extLst>
          </p:cNvPr>
          <p:cNvSpPr/>
          <p:nvPr/>
        </p:nvSpPr>
        <p:spPr>
          <a:xfrm>
            <a:off x="251520" y="2204864"/>
            <a:ext cx="2376264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AAA816F-CC93-792F-0CD2-712B398F1498}"/>
              </a:ext>
            </a:extLst>
          </p:cNvPr>
          <p:cNvSpPr txBox="1"/>
          <p:nvPr/>
        </p:nvSpPr>
        <p:spPr>
          <a:xfrm>
            <a:off x="5026279" y="2492896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i="0" dirty="0">
                <a:solidFill>
                  <a:srgbClr val="98012E"/>
                </a:solidFill>
                <a:effectLst/>
                <a:latin typeface="Merriweather" panose="020B0604020202020204" pitchFamily="2" charset="-94"/>
              </a:rPr>
              <a:t>RTOG-0926</a:t>
            </a:r>
          </a:p>
          <a:p>
            <a:r>
              <a:rPr lang="en-US" sz="1000" b="1" i="0" dirty="0">
                <a:solidFill>
                  <a:srgbClr val="98012E"/>
                </a:solidFill>
                <a:effectLst/>
                <a:latin typeface="Merriweather" panose="00000500000000000000" pitchFamily="2" charset="-94"/>
              </a:rPr>
              <a:t>A Phase II Protocol for Patients with Stage T1 Bladder Cancer to Evaluate Selective Bladder Preserving Treatment by Radiation Therapy Concurrent with </a:t>
            </a:r>
            <a:r>
              <a:rPr lang="en-US" sz="1000" b="1" i="0" dirty="0" err="1">
                <a:solidFill>
                  <a:srgbClr val="98012E"/>
                </a:solidFill>
                <a:effectLst/>
                <a:latin typeface="Merriweather" panose="00000500000000000000" pitchFamily="2" charset="-94"/>
              </a:rPr>
              <a:t>Radiosensitizing</a:t>
            </a:r>
            <a:r>
              <a:rPr lang="en-US" sz="1000" b="1" i="0" dirty="0">
                <a:solidFill>
                  <a:srgbClr val="98012E"/>
                </a:solidFill>
                <a:effectLst/>
                <a:latin typeface="Merriweather" panose="00000500000000000000" pitchFamily="2" charset="-94"/>
              </a:rPr>
              <a:t> Chemotherapy Following a Thorough Transurethral Surgical Re-Staging</a:t>
            </a:r>
            <a:endParaRPr lang="tr-TR" sz="1000" b="1" i="0" dirty="0">
              <a:solidFill>
                <a:srgbClr val="98012E"/>
              </a:solidFill>
              <a:effectLst/>
              <a:latin typeface="Merriweather" panose="00000500000000000000" pitchFamily="2" charset="-94"/>
            </a:endParaRPr>
          </a:p>
          <a:p>
            <a:endParaRPr lang="tr-TR" sz="1000" b="1" dirty="0">
              <a:solidFill>
                <a:srgbClr val="98012E"/>
              </a:solidFill>
              <a:latin typeface="Merriweather" panose="00000500000000000000" pitchFamily="2" charset="-94"/>
            </a:endParaRPr>
          </a:p>
          <a:p>
            <a:endParaRPr lang="tr-TR" sz="1000" b="1" i="0" dirty="0">
              <a:solidFill>
                <a:srgbClr val="98012E"/>
              </a:solidFill>
              <a:effectLst/>
              <a:latin typeface="Merriweather" panose="00000500000000000000" pitchFamily="2" charset="-94"/>
            </a:endParaRPr>
          </a:p>
          <a:p>
            <a:r>
              <a:rPr lang="tr-TR" sz="1000" b="1" u="sng" dirty="0">
                <a:latin typeface="Merriweather" panose="00000500000000000000" pitchFamily="2" charset="-94"/>
              </a:rPr>
              <a:t>SONUÇLAR HENÜZ AÇIKLANMADI </a:t>
            </a:r>
            <a:endParaRPr lang="en-US" sz="1000" b="1" i="0" u="sng" dirty="0">
              <a:effectLst/>
              <a:latin typeface="Merriweather" panose="00000500000000000000" pitchFamily="2" charset="-94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7370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4CC21F-284F-0982-18A5-EC02F08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000" dirty="0"/>
              <a:t>Kasa </a:t>
            </a:r>
            <a:r>
              <a:rPr lang="tr-TR" sz="2000" dirty="0" err="1"/>
              <a:t>invaze</a:t>
            </a:r>
            <a:r>
              <a:rPr lang="tr-TR" sz="2000" dirty="0"/>
              <a:t> mesane kanseri -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9B52D51-A8E1-7387-D245-FF0612F70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Tanıda yüksek oranda </a:t>
            </a:r>
            <a:r>
              <a:rPr lang="tr-TR" dirty="0" err="1"/>
              <a:t>okült</a:t>
            </a:r>
            <a:r>
              <a:rPr lang="tr-TR" dirty="0"/>
              <a:t> metastaz mevcut olması nedeniyle kötü </a:t>
            </a:r>
            <a:r>
              <a:rPr lang="tr-TR" dirty="0" err="1"/>
              <a:t>prognoza</a:t>
            </a:r>
            <a:r>
              <a:rPr lang="tr-TR" dirty="0"/>
              <a:t> sahip</a:t>
            </a:r>
          </a:p>
          <a:p>
            <a:pPr algn="l"/>
            <a:endParaRPr lang="tr-TR" dirty="0"/>
          </a:p>
          <a:p>
            <a:pPr marL="68580" indent="0" algn="l">
              <a:buNone/>
            </a:pPr>
            <a:r>
              <a:rPr lang="tr-TR" dirty="0"/>
              <a:t>Medikal </a:t>
            </a:r>
            <a:r>
              <a:rPr lang="tr-TR" dirty="0" err="1"/>
              <a:t>operabl</a:t>
            </a:r>
            <a:r>
              <a:rPr lang="tr-TR" dirty="0"/>
              <a:t> hastalarda tedavi seçenekleri ;</a:t>
            </a:r>
          </a:p>
          <a:p>
            <a:pPr marL="525780" indent="-457200" algn="l">
              <a:buFont typeface="+mj-lt"/>
              <a:buAutoNum type="arabicPeriod"/>
            </a:pPr>
            <a:r>
              <a:rPr lang="tr-TR" dirty="0"/>
              <a:t>Mesane koruyucu </a:t>
            </a:r>
            <a:r>
              <a:rPr lang="tr-TR" dirty="0" err="1"/>
              <a:t>trimodal</a:t>
            </a:r>
            <a:r>
              <a:rPr lang="tr-TR" dirty="0"/>
              <a:t> tedavi-  TURBT sonrası eşzamanlı KRT (tedavi tamamlanabilir ya da tedaviye ara verip yanıt </a:t>
            </a:r>
            <a:r>
              <a:rPr lang="tr-TR" dirty="0" err="1"/>
              <a:t>değerledirme</a:t>
            </a:r>
            <a:r>
              <a:rPr lang="tr-TR" dirty="0"/>
              <a:t> yapılır ve </a:t>
            </a:r>
            <a:r>
              <a:rPr lang="tr-TR" dirty="0" err="1"/>
              <a:t>salvage</a:t>
            </a:r>
            <a:r>
              <a:rPr lang="tr-TR" dirty="0"/>
              <a:t> </a:t>
            </a:r>
            <a:r>
              <a:rPr lang="tr-TR" dirty="0" err="1"/>
              <a:t>sistektomi</a:t>
            </a:r>
            <a:r>
              <a:rPr lang="tr-TR" dirty="0"/>
              <a:t> kararı verilebilir)</a:t>
            </a:r>
          </a:p>
          <a:p>
            <a:pPr marL="525780" indent="-457200" algn="l">
              <a:buFont typeface="+mj-lt"/>
              <a:buAutoNum type="arabicPeriod"/>
            </a:pPr>
            <a:r>
              <a:rPr lang="tr-TR" dirty="0" err="1"/>
              <a:t>Parsiyel</a:t>
            </a:r>
            <a:r>
              <a:rPr lang="tr-TR" dirty="0"/>
              <a:t> </a:t>
            </a:r>
            <a:r>
              <a:rPr lang="tr-TR" dirty="0" err="1"/>
              <a:t>sistektomi</a:t>
            </a:r>
            <a:r>
              <a:rPr lang="tr-TR" dirty="0"/>
              <a:t>+ lenf </a:t>
            </a:r>
            <a:r>
              <a:rPr lang="tr-TR" dirty="0" err="1"/>
              <a:t>nodu</a:t>
            </a:r>
            <a:r>
              <a:rPr lang="tr-TR" dirty="0"/>
              <a:t> </a:t>
            </a:r>
            <a:r>
              <a:rPr lang="tr-TR" dirty="0" err="1"/>
              <a:t>diseksiyonu</a:t>
            </a:r>
            <a:r>
              <a:rPr lang="tr-TR" dirty="0"/>
              <a:t> ( seçilmiş vakalarda) (</a:t>
            </a:r>
            <a:r>
              <a:rPr lang="tr-TR" dirty="0" err="1"/>
              <a:t>periop</a:t>
            </a:r>
            <a:r>
              <a:rPr lang="tr-TR" dirty="0"/>
              <a:t> KT eklenebilir, bazı vakalarda ise </a:t>
            </a:r>
            <a:r>
              <a:rPr lang="tr-TR" dirty="0" err="1"/>
              <a:t>adj</a:t>
            </a:r>
            <a:r>
              <a:rPr lang="tr-TR" dirty="0"/>
              <a:t> ve </a:t>
            </a:r>
            <a:r>
              <a:rPr lang="tr-TR" dirty="0" err="1"/>
              <a:t>neoadj</a:t>
            </a:r>
            <a:r>
              <a:rPr lang="tr-TR" dirty="0"/>
              <a:t> RT eklenebilir)</a:t>
            </a:r>
          </a:p>
          <a:p>
            <a:pPr marL="525780" indent="-457200" algn="l">
              <a:buFont typeface="+mj-lt"/>
              <a:buAutoNum type="arabicPeriod"/>
            </a:pPr>
            <a:r>
              <a:rPr lang="tr-TR" dirty="0"/>
              <a:t>Radikal </a:t>
            </a:r>
            <a:r>
              <a:rPr lang="tr-TR" dirty="0" err="1"/>
              <a:t>sistektomi</a:t>
            </a:r>
            <a:r>
              <a:rPr lang="tr-TR" dirty="0"/>
              <a:t> + lenf </a:t>
            </a:r>
            <a:r>
              <a:rPr lang="tr-TR" dirty="0" err="1"/>
              <a:t>nodu</a:t>
            </a:r>
            <a:r>
              <a:rPr lang="tr-TR" dirty="0"/>
              <a:t> </a:t>
            </a:r>
            <a:r>
              <a:rPr lang="tr-TR" dirty="0" err="1"/>
              <a:t>diseksiyonu</a:t>
            </a:r>
            <a:r>
              <a:rPr lang="tr-TR" dirty="0"/>
              <a:t>(</a:t>
            </a:r>
            <a:r>
              <a:rPr lang="tr-TR" dirty="0" err="1"/>
              <a:t>periop</a:t>
            </a:r>
            <a:r>
              <a:rPr lang="tr-TR" dirty="0"/>
              <a:t> KT eklenebilir, bazı vakalarda ise </a:t>
            </a:r>
            <a:r>
              <a:rPr lang="tr-TR" dirty="0" err="1"/>
              <a:t>adj</a:t>
            </a:r>
            <a:r>
              <a:rPr lang="tr-TR" dirty="0"/>
              <a:t> ve </a:t>
            </a:r>
            <a:r>
              <a:rPr lang="tr-TR" dirty="0" err="1"/>
              <a:t>neoadj</a:t>
            </a:r>
            <a:r>
              <a:rPr lang="tr-TR" dirty="0"/>
              <a:t> RT eklenebilir)</a:t>
            </a:r>
          </a:p>
          <a:p>
            <a:pPr marL="68580" indent="0" algn="l">
              <a:buNone/>
            </a:pPr>
            <a:endParaRPr lang="tr-TR" dirty="0"/>
          </a:p>
          <a:p>
            <a:pPr marL="68580" indent="0" algn="l">
              <a:buNone/>
            </a:pPr>
            <a:endParaRPr lang="tr-TR" dirty="0"/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483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82EE8C-B736-7715-1415-B70A6353C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/>
              <a:t>Kasa </a:t>
            </a:r>
            <a:r>
              <a:rPr lang="tr-TR" sz="3200" dirty="0" err="1"/>
              <a:t>invaze</a:t>
            </a:r>
            <a:r>
              <a:rPr lang="tr-TR" sz="3200" dirty="0"/>
              <a:t> mesane kanseri - tedavi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DA46765-BB1F-9DB9-8EA1-F086A5229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r>
              <a:rPr lang="tr-TR" dirty="0"/>
              <a:t>Medikal </a:t>
            </a:r>
            <a:r>
              <a:rPr lang="tr-TR" dirty="0" err="1"/>
              <a:t>inoperabl</a:t>
            </a:r>
            <a:r>
              <a:rPr lang="tr-TR" dirty="0"/>
              <a:t> hastalarda tedavi seçenekleri ;</a:t>
            </a:r>
          </a:p>
          <a:p>
            <a:pPr marL="68580" indent="0" algn="l">
              <a:buNone/>
            </a:pPr>
            <a:endParaRPr lang="tr-TR" dirty="0"/>
          </a:p>
          <a:p>
            <a:pPr marL="525780" indent="-457200" algn="l">
              <a:buFont typeface="+mj-lt"/>
              <a:buAutoNum type="arabicPeriod"/>
            </a:pPr>
            <a:r>
              <a:rPr lang="tr-TR" dirty="0"/>
              <a:t>TURBT ardından KRT </a:t>
            </a:r>
          </a:p>
          <a:p>
            <a:pPr marL="525780" indent="-457200" algn="l">
              <a:buFont typeface="+mj-lt"/>
              <a:buAutoNum type="arabicPeriod"/>
            </a:pPr>
            <a:r>
              <a:rPr lang="tr-TR" dirty="0"/>
              <a:t>TURBT +RT</a:t>
            </a:r>
          </a:p>
          <a:p>
            <a:pPr marL="525780" indent="-457200" algn="l">
              <a:buFont typeface="+mj-lt"/>
              <a:buAutoNum type="arabicPeriod"/>
            </a:pPr>
            <a:r>
              <a:rPr lang="tr-TR" dirty="0"/>
              <a:t>Sadece TURBT </a:t>
            </a:r>
          </a:p>
          <a:p>
            <a:pPr marL="68580" indent="0" algn="l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06942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7A2949-865C-3863-2D7B-8BE87A94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/>
              <a:t>Kasa </a:t>
            </a:r>
            <a:r>
              <a:rPr lang="tr-TR" sz="3200" dirty="0" err="1"/>
              <a:t>invaze</a:t>
            </a:r>
            <a:r>
              <a:rPr lang="tr-TR" sz="3200" dirty="0"/>
              <a:t> mesane kanseri - tedavi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1B8282A-87E2-4B56-B21E-15879C792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89" t="9896" r="12015" b="7753"/>
          <a:stretch/>
        </p:blipFill>
        <p:spPr>
          <a:xfrm>
            <a:off x="232798" y="1340768"/>
            <a:ext cx="8725928" cy="5256583"/>
          </a:xfrm>
        </p:spPr>
      </p:pic>
    </p:spTree>
    <p:extLst>
      <p:ext uri="{BB962C8B-B14F-4D97-AF65-F5344CB8AC3E}">
        <p14:creationId xmlns:p14="http://schemas.microsoft.com/office/powerpoint/2010/main" val="207432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1DDCA9-14AA-48E9-BD07-C98C6229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dirty="0" err="1"/>
              <a:t>Etyoloji</a:t>
            </a:r>
            <a:r>
              <a:rPr lang="tr-TR" sz="2800" dirty="0"/>
              <a:t>- Epidemiyoloji –Risk Faktörleri 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8487C7-58C0-4759-8B26-B47D3227F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6. en sık görülen kanser</a:t>
            </a:r>
          </a:p>
          <a:p>
            <a:pPr algn="l"/>
            <a:r>
              <a:rPr lang="tr-TR" dirty="0"/>
              <a:t>Ortalama tanı yaşı erkekte 69 kadında 71 </a:t>
            </a:r>
          </a:p>
          <a:p>
            <a:pPr algn="l"/>
            <a:r>
              <a:rPr lang="tr-TR" dirty="0"/>
              <a:t>%94 </a:t>
            </a:r>
            <a:r>
              <a:rPr lang="tr-TR" dirty="0" err="1"/>
              <a:t>ürotelyal</a:t>
            </a:r>
            <a:r>
              <a:rPr lang="tr-TR" dirty="0"/>
              <a:t> </a:t>
            </a:r>
            <a:r>
              <a:rPr lang="tr-TR" dirty="0" err="1"/>
              <a:t>karsinom</a:t>
            </a:r>
            <a:r>
              <a:rPr lang="tr-TR" dirty="0"/>
              <a:t>, %3 SCC, %1-2 </a:t>
            </a:r>
            <a:r>
              <a:rPr lang="tr-TR" dirty="0" err="1"/>
              <a:t>adenokarsinom</a:t>
            </a:r>
            <a:r>
              <a:rPr lang="tr-TR" dirty="0"/>
              <a:t>, %1 </a:t>
            </a:r>
            <a:r>
              <a:rPr lang="tr-TR" dirty="0" err="1"/>
              <a:t>nöroendokrin</a:t>
            </a:r>
            <a:r>
              <a:rPr lang="tr-TR" dirty="0"/>
              <a:t> (</a:t>
            </a:r>
            <a:r>
              <a:rPr lang="tr-TR" dirty="0" err="1"/>
              <a:t>small</a:t>
            </a:r>
            <a:r>
              <a:rPr lang="tr-TR" dirty="0"/>
              <a:t> </a:t>
            </a:r>
            <a:r>
              <a:rPr lang="tr-TR" dirty="0" err="1"/>
              <a:t>cell</a:t>
            </a:r>
            <a:r>
              <a:rPr lang="tr-TR" dirty="0"/>
              <a:t> dahil)</a:t>
            </a:r>
          </a:p>
          <a:p>
            <a:pPr algn="l"/>
            <a:r>
              <a:rPr lang="tr-TR" dirty="0"/>
              <a:t>SCC sıklıkla ‘</a:t>
            </a:r>
            <a:r>
              <a:rPr lang="tr-TR" dirty="0" err="1"/>
              <a:t>Schistosoma</a:t>
            </a:r>
            <a:r>
              <a:rPr lang="tr-TR" dirty="0"/>
              <a:t> </a:t>
            </a:r>
            <a:r>
              <a:rPr lang="tr-TR" dirty="0" err="1"/>
              <a:t>haematobium</a:t>
            </a:r>
            <a:r>
              <a:rPr lang="tr-TR" dirty="0"/>
              <a:t>’ enfeksiyonuna </a:t>
            </a:r>
            <a:r>
              <a:rPr lang="tr-TR" dirty="0" err="1"/>
              <a:t>sekonder</a:t>
            </a:r>
            <a:r>
              <a:rPr lang="tr-TR" dirty="0"/>
              <a:t> görülür (Afrika, Orta Doğu ve özellikle Mısır).</a:t>
            </a:r>
          </a:p>
          <a:p>
            <a:pPr algn="l"/>
            <a:r>
              <a:rPr lang="tr-TR" dirty="0"/>
              <a:t>%70-85 </a:t>
            </a:r>
            <a:r>
              <a:rPr lang="tr-TR" dirty="0" err="1"/>
              <a:t>superfisiyal</a:t>
            </a:r>
            <a:r>
              <a:rPr lang="tr-TR" dirty="0"/>
              <a:t> hastalık</a:t>
            </a:r>
            <a:r>
              <a:rPr lang="tr-TR" dirty="0">
                <a:sym typeface="Wingdings" panose="05000000000000000000" pitchFamily="2" charset="2"/>
              </a:rPr>
              <a:t> %70 </a:t>
            </a:r>
            <a:r>
              <a:rPr lang="tr-TR" dirty="0" err="1">
                <a:sym typeface="Wingdings" panose="05000000000000000000" pitchFamily="2" charset="2"/>
              </a:rPr>
              <a:t>noninvaziv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papiller</a:t>
            </a:r>
            <a:r>
              <a:rPr lang="tr-TR" dirty="0">
                <a:sym typeface="Wingdings" panose="05000000000000000000" pitchFamily="2" charset="2"/>
              </a:rPr>
              <a:t> (Ta), %10 in </a:t>
            </a:r>
            <a:r>
              <a:rPr lang="tr-TR" dirty="0" err="1">
                <a:sym typeface="Wingdings" panose="05000000000000000000" pitchFamily="2" charset="2"/>
              </a:rPr>
              <a:t>situ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flat</a:t>
            </a:r>
            <a:r>
              <a:rPr lang="tr-TR" dirty="0">
                <a:sym typeface="Wingdings" panose="05000000000000000000" pitchFamily="2" charset="2"/>
              </a:rPr>
              <a:t> (</a:t>
            </a:r>
            <a:r>
              <a:rPr lang="tr-TR" dirty="0" err="1">
                <a:sym typeface="Wingdings" panose="05000000000000000000" pitchFamily="2" charset="2"/>
              </a:rPr>
              <a:t>Tis</a:t>
            </a:r>
            <a:r>
              <a:rPr lang="tr-TR" dirty="0">
                <a:sym typeface="Wingdings" panose="05000000000000000000" pitchFamily="2" charset="2"/>
              </a:rPr>
              <a:t>), %20 T1 (</a:t>
            </a:r>
            <a:r>
              <a:rPr lang="tr-TR" dirty="0" err="1">
                <a:sym typeface="Wingdings" panose="05000000000000000000" pitchFamily="2" charset="2"/>
              </a:rPr>
              <a:t>submukoza</a:t>
            </a:r>
            <a:r>
              <a:rPr lang="tr-TR" dirty="0">
                <a:sym typeface="Wingdings" panose="05000000000000000000" pitchFamily="2" charset="2"/>
              </a:rPr>
              <a:t>- </a:t>
            </a:r>
            <a:r>
              <a:rPr lang="tr-TR" dirty="0" err="1">
                <a:sym typeface="Wingdings" panose="05000000000000000000" pitchFamily="2" charset="2"/>
              </a:rPr>
              <a:t>lamina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propriya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inv</a:t>
            </a:r>
            <a:r>
              <a:rPr lang="tr-TR" dirty="0">
                <a:sym typeface="Wingdings" panose="05000000000000000000" pitchFamily="2" charset="2"/>
              </a:rPr>
              <a:t>)</a:t>
            </a:r>
          </a:p>
          <a:p>
            <a:pPr algn="l"/>
            <a:r>
              <a:rPr lang="tr-TR" dirty="0">
                <a:sym typeface="Wingdings" panose="05000000000000000000" pitchFamily="2" charset="2"/>
              </a:rPr>
              <a:t>% 30  T2 ve üzeri hastalık </a:t>
            </a:r>
          </a:p>
          <a:p>
            <a:pPr marL="68580" indent="0" algn="l">
              <a:buNone/>
            </a:pPr>
            <a:r>
              <a:rPr lang="tr-TR" dirty="0">
                <a:sym typeface="Wingdings" panose="05000000000000000000" pitchFamily="2" charset="2"/>
              </a:rPr>
              <a:t> </a:t>
            </a:r>
            <a:endParaRPr lang="tr-TR" dirty="0"/>
          </a:p>
          <a:p>
            <a:pPr marL="68580" indent="0" algn="l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4452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- cerrahi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Radikal </a:t>
            </a:r>
            <a:r>
              <a:rPr lang="tr-TR" dirty="0" err="1"/>
              <a:t>sistektomi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  tüm mesane +</a:t>
            </a:r>
            <a:r>
              <a:rPr lang="tr-TR" dirty="0" err="1">
                <a:sym typeface="Wingdings" panose="05000000000000000000" pitchFamily="2" charset="2"/>
              </a:rPr>
              <a:t>perivezikal</a:t>
            </a:r>
            <a:r>
              <a:rPr lang="tr-TR" dirty="0">
                <a:sym typeface="Wingdings" panose="05000000000000000000" pitchFamily="2" charset="2"/>
              </a:rPr>
              <a:t> yağ doku, </a:t>
            </a:r>
            <a:r>
              <a:rPr lang="tr-TR" dirty="0" err="1">
                <a:sym typeface="Wingdings" panose="05000000000000000000" pitchFamily="2" charset="2"/>
              </a:rPr>
              <a:t>pelvik</a:t>
            </a:r>
            <a:r>
              <a:rPr lang="tr-TR" dirty="0">
                <a:sym typeface="Wingdings" panose="05000000000000000000" pitchFamily="2" charset="2"/>
              </a:rPr>
              <a:t> periton ve </a:t>
            </a:r>
            <a:r>
              <a:rPr lang="tr-TR" dirty="0" err="1">
                <a:sym typeface="Wingdings" panose="05000000000000000000" pitchFamily="2" charset="2"/>
              </a:rPr>
              <a:t>distal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üreter</a:t>
            </a:r>
            <a:r>
              <a:rPr lang="tr-TR" dirty="0">
                <a:sym typeface="Wingdings" panose="05000000000000000000" pitchFamily="2" charset="2"/>
              </a:rPr>
              <a:t> rezeksiyonu ( erkeklerde + prostat ve </a:t>
            </a:r>
            <a:r>
              <a:rPr lang="tr-TR" dirty="0" err="1">
                <a:sym typeface="Wingdings" panose="05000000000000000000" pitchFamily="2" charset="2"/>
              </a:rPr>
              <a:t>seminal</a:t>
            </a:r>
            <a:r>
              <a:rPr lang="tr-TR" dirty="0">
                <a:sym typeface="Wingdings" panose="05000000000000000000" pitchFamily="2" charset="2"/>
              </a:rPr>
              <a:t> vezikül, kadınlarda + ant vajinal duvar+ </a:t>
            </a:r>
            <a:r>
              <a:rPr lang="tr-TR" dirty="0" err="1">
                <a:sym typeface="Wingdings" panose="05000000000000000000" pitchFamily="2" charset="2"/>
              </a:rPr>
              <a:t>overler</a:t>
            </a:r>
            <a:r>
              <a:rPr lang="tr-TR" dirty="0">
                <a:sym typeface="Wingdings" panose="05000000000000000000" pitchFamily="2" charset="2"/>
              </a:rPr>
              <a:t>)</a:t>
            </a:r>
          </a:p>
          <a:p>
            <a:pPr algn="l"/>
            <a:r>
              <a:rPr lang="tr-TR" dirty="0">
                <a:sym typeface="Wingdings" panose="05000000000000000000" pitchFamily="2" charset="2"/>
              </a:rPr>
              <a:t>Standart </a:t>
            </a:r>
            <a:r>
              <a:rPr lang="tr-TR" dirty="0" err="1">
                <a:sym typeface="Wingdings" panose="05000000000000000000" pitchFamily="2" charset="2"/>
              </a:rPr>
              <a:t>pelvik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diseksiyon</a:t>
            </a:r>
            <a:r>
              <a:rPr lang="tr-TR" dirty="0">
                <a:sym typeface="Wingdings" panose="05000000000000000000" pitchFamily="2" charset="2"/>
              </a:rPr>
              <a:t>  </a:t>
            </a:r>
            <a:r>
              <a:rPr lang="tr-TR" dirty="0" err="1">
                <a:sym typeface="Wingdings" panose="05000000000000000000" pitchFamily="2" charset="2"/>
              </a:rPr>
              <a:t>obturator</a:t>
            </a:r>
            <a:r>
              <a:rPr lang="tr-TR" dirty="0">
                <a:sym typeface="Wingdings" panose="05000000000000000000" pitchFamily="2" charset="2"/>
              </a:rPr>
              <a:t> + </a:t>
            </a:r>
            <a:r>
              <a:rPr lang="tr-TR" dirty="0" err="1">
                <a:sym typeface="Wingdings" panose="05000000000000000000" pitchFamily="2" charset="2"/>
              </a:rPr>
              <a:t>internal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iliac</a:t>
            </a:r>
            <a:r>
              <a:rPr lang="tr-TR" dirty="0">
                <a:sym typeface="Wingdings" panose="05000000000000000000" pitchFamily="2" charset="2"/>
              </a:rPr>
              <a:t> + </a:t>
            </a:r>
            <a:r>
              <a:rPr lang="tr-TR" dirty="0" err="1">
                <a:sym typeface="Wingdings" panose="05000000000000000000" pitchFamily="2" charset="2"/>
              </a:rPr>
              <a:t>eksternal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iliac</a:t>
            </a:r>
            <a:r>
              <a:rPr lang="tr-TR" dirty="0">
                <a:sym typeface="Wingdings" panose="05000000000000000000" pitchFamily="2" charset="2"/>
              </a:rPr>
              <a:t> + </a:t>
            </a:r>
            <a:r>
              <a:rPr lang="tr-TR" dirty="0" err="1">
                <a:sym typeface="Wingdings" panose="05000000000000000000" pitchFamily="2" charset="2"/>
              </a:rPr>
              <a:t>distal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common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iliac</a:t>
            </a:r>
            <a:r>
              <a:rPr lang="tr-TR" dirty="0">
                <a:sym typeface="Wingdings" panose="05000000000000000000" pitchFamily="2" charset="2"/>
              </a:rPr>
              <a:t> </a:t>
            </a:r>
          </a:p>
          <a:p>
            <a:pPr marL="68580" indent="0" algn="l">
              <a:buNone/>
            </a:pPr>
            <a:r>
              <a:rPr lang="tr-TR" dirty="0">
                <a:sym typeface="Wingdings" panose="05000000000000000000" pitchFamily="2" charset="2"/>
              </a:rPr>
              <a:t>(limitli ve </a:t>
            </a:r>
            <a:r>
              <a:rPr lang="tr-TR" dirty="0" err="1">
                <a:sym typeface="Wingdings" panose="05000000000000000000" pitchFamily="2" charset="2"/>
              </a:rPr>
              <a:t>extended</a:t>
            </a:r>
            <a:r>
              <a:rPr lang="tr-TR" dirty="0">
                <a:sym typeface="Wingdings" panose="05000000000000000000" pitchFamily="2" charset="2"/>
              </a:rPr>
              <a:t> ve süper-</a:t>
            </a:r>
            <a:r>
              <a:rPr lang="tr-TR" dirty="0" err="1">
                <a:sym typeface="Wingdings" panose="05000000000000000000" pitchFamily="2" charset="2"/>
              </a:rPr>
              <a:t>extanded</a:t>
            </a:r>
            <a:r>
              <a:rPr lang="tr-TR" dirty="0">
                <a:sym typeface="Wingdings" panose="05000000000000000000" pitchFamily="2" charset="2"/>
              </a:rPr>
              <a:t> lenf </a:t>
            </a:r>
            <a:r>
              <a:rPr lang="tr-TR" dirty="0" err="1">
                <a:sym typeface="Wingdings" panose="05000000000000000000" pitchFamily="2" charset="2"/>
              </a:rPr>
              <a:t>nodu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diseksiyonu</a:t>
            </a:r>
            <a:r>
              <a:rPr lang="tr-TR" dirty="0">
                <a:sym typeface="Wingdings" panose="05000000000000000000" pitchFamily="2" charset="2"/>
              </a:rPr>
              <a:t> + halen standart değil)</a:t>
            </a:r>
          </a:p>
          <a:p>
            <a:pPr algn="l"/>
            <a:r>
              <a:rPr lang="tr-TR" dirty="0">
                <a:sym typeface="Wingdings" panose="05000000000000000000" pitchFamily="2" charset="2"/>
              </a:rPr>
              <a:t>&gt; 10 lenf </a:t>
            </a:r>
            <a:r>
              <a:rPr lang="tr-TR" dirty="0" err="1">
                <a:sym typeface="Wingdings" panose="05000000000000000000" pitchFamily="2" charset="2"/>
              </a:rPr>
              <a:t>nodu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diseksiyonu</a:t>
            </a:r>
            <a:r>
              <a:rPr lang="tr-TR" dirty="0">
                <a:sym typeface="Wingdings" panose="05000000000000000000" pitchFamily="2" charset="2"/>
              </a:rPr>
              <a:t> yapılmalı </a:t>
            </a:r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9832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531F75-B5CE-2A1F-70FF-89E4C39C4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kanseri- tedavisi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0AAE387-1307-B631-0527-98442CA4B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53" t="18131" r="22206" b="12693"/>
          <a:stretch/>
        </p:blipFill>
        <p:spPr>
          <a:xfrm>
            <a:off x="107504" y="1070008"/>
            <a:ext cx="5170390" cy="3502522"/>
          </a:xfr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C1924464-8023-371E-E296-1AEF4E6B345D}"/>
              </a:ext>
            </a:extLst>
          </p:cNvPr>
          <p:cNvSpPr/>
          <p:nvPr/>
        </p:nvSpPr>
        <p:spPr>
          <a:xfrm>
            <a:off x="1331072" y="1679608"/>
            <a:ext cx="1512168" cy="28083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6EA000F-309D-8C8B-5876-1C9C7F367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21" t="22654" r="26524" b="30541"/>
          <a:stretch/>
        </p:blipFill>
        <p:spPr>
          <a:xfrm>
            <a:off x="4066807" y="4423338"/>
            <a:ext cx="4824536" cy="24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26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/>
              <a:t>Kasa </a:t>
            </a:r>
            <a:r>
              <a:rPr lang="tr-TR" sz="3200" dirty="0" err="1"/>
              <a:t>invaze</a:t>
            </a:r>
            <a:r>
              <a:rPr lang="tr-TR" sz="3200" dirty="0"/>
              <a:t> mesane kanseri - tedavi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90D07B5-F77E-0B2B-023E-11D4F9494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53" t="28013" r="22206" b="15988"/>
          <a:stretch/>
        </p:blipFill>
        <p:spPr>
          <a:xfrm>
            <a:off x="179512" y="1556793"/>
            <a:ext cx="6120680" cy="3356502"/>
          </a:xfr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C6ACE894-D4DC-0291-4A7D-BC39FA11E5B6}"/>
              </a:ext>
            </a:extLst>
          </p:cNvPr>
          <p:cNvSpPr/>
          <p:nvPr/>
        </p:nvSpPr>
        <p:spPr>
          <a:xfrm>
            <a:off x="1475656" y="2024843"/>
            <a:ext cx="2088232" cy="28884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EA63500-222E-EC2E-6E2A-A2707BDD7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21" t="22654" r="26524" b="30541"/>
          <a:stretch/>
        </p:blipFill>
        <p:spPr>
          <a:xfrm>
            <a:off x="4066807" y="4423338"/>
            <a:ext cx="4824536" cy="24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9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/>
              <a:t>Kasa </a:t>
            </a:r>
            <a:r>
              <a:rPr lang="tr-TR" sz="3200" dirty="0" err="1"/>
              <a:t>invaze</a:t>
            </a:r>
            <a:r>
              <a:rPr lang="tr-TR" sz="3200" dirty="0"/>
              <a:t> mesane kanseri - tedavi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E096311-71E5-277B-7619-E52D5E563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53" t="24719" r="22206" b="19282"/>
          <a:stretch/>
        </p:blipFill>
        <p:spPr>
          <a:xfrm>
            <a:off x="454608" y="1484784"/>
            <a:ext cx="7615904" cy="4176464"/>
          </a:xfr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40E2832-A64E-1CEC-1339-35C04BAD1D2B}"/>
              </a:ext>
            </a:extLst>
          </p:cNvPr>
          <p:cNvSpPr/>
          <p:nvPr/>
        </p:nvSpPr>
        <p:spPr>
          <a:xfrm>
            <a:off x="2267744" y="3212976"/>
            <a:ext cx="1224136" cy="216024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6342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/>
              <a:t>Kasa </a:t>
            </a:r>
            <a:r>
              <a:rPr lang="tr-TR" sz="3200" dirty="0" err="1"/>
              <a:t>invaze</a:t>
            </a:r>
            <a:r>
              <a:rPr lang="tr-TR" sz="3200" dirty="0"/>
              <a:t> mesane kanseri - tedavi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0D305D0-050B-FDA6-D134-906B60A26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53" t="18131" r="22206" b="24223"/>
          <a:stretch/>
        </p:blipFill>
        <p:spPr>
          <a:xfrm>
            <a:off x="864617" y="1700808"/>
            <a:ext cx="7780978" cy="4392488"/>
          </a:xfr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DF59D75D-DF75-985D-31B4-34298CCA528F}"/>
              </a:ext>
            </a:extLst>
          </p:cNvPr>
          <p:cNvSpPr/>
          <p:nvPr/>
        </p:nvSpPr>
        <p:spPr>
          <a:xfrm>
            <a:off x="3491880" y="3212976"/>
            <a:ext cx="1296144" cy="17003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097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/>
              <a:t>Kasa </a:t>
            </a:r>
            <a:r>
              <a:rPr lang="tr-TR" sz="3200" dirty="0" err="1"/>
              <a:t>invaze</a:t>
            </a:r>
            <a:r>
              <a:rPr lang="tr-TR" sz="3200" dirty="0"/>
              <a:t> mesane kanseri - tedavi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8E85225-A605-A89A-B49D-9B70D533F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53" t="34601" r="22206" b="14340"/>
          <a:stretch/>
        </p:blipFill>
        <p:spPr>
          <a:xfrm>
            <a:off x="1043608" y="1988840"/>
            <a:ext cx="7200802" cy="3600401"/>
          </a:xfrm>
        </p:spPr>
      </p:pic>
    </p:spTree>
    <p:extLst>
      <p:ext uri="{BB962C8B-B14F-4D97-AF65-F5344CB8AC3E}">
        <p14:creationId xmlns:p14="http://schemas.microsoft.com/office/powerpoint/2010/main" val="1546471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</a:t>
            </a:r>
            <a:r>
              <a:rPr lang="tr-TR" sz="2400" dirty="0" err="1"/>
              <a:t>neoadjuvan</a:t>
            </a:r>
            <a:r>
              <a:rPr lang="tr-TR" sz="2400" dirty="0"/>
              <a:t> KT + </a:t>
            </a:r>
            <a:r>
              <a:rPr lang="tr-TR" sz="2400" dirty="0" err="1"/>
              <a:t>sistektomi</a:t>
            </a:r>
            <a:endParaRPr lang="tr-TR" sz="24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Mesane koruyucu olmayan yaklaşımda standart tedavi </a:t>
            </a:r>
            <a:r>
              <a:rPr lang="tr-TR" dirty="0" err="1"/>
              <a:t>neoadj</a:t>
            </a:r>
            <a:r>
              <a:rPr lang="tr-TR" dirty="0"/>
              <a:t> KT ardından radikal </a:t>
            </a:r>
            <a:r>
              <a:rPr lang="tr-TR" dirty="0" err="1"/>
              <a:t>sistektomi</a:t>
            </a:r>
            <a:r>
              <a:rPr lang="tr-TR" dirty="0"/>
              <a:t>+ </a:t>
            </a:r>
            <a:r>
              <a:rPr lang="tr-TR" dirty="0" err="1"/>
              <a:t>pelvik</a:t>
            </a:r>
            <a:r>
              <a:rPr lang="tr-TR" dirty="0"/>
              <a:t> lenf </a:t>
            </a:r>
            <a:r>
              <a:rPr lang="tr-TR" dirty="0" err="1"/>
              <a:t>nodu</a:t>
            </a:r>
            <a:r>
              <a:rPr lang="tr-TR" dirty="0"/>
              <a:t> </a:t>
            </a:r>
            <a:r>
              <a:rPr lang="tr-TR" dirty="0" err="1"/>
              <a:t>diseksiyonudur</a:t>
            </a:r>
            <a:r>
              <a:rPr lang="tr-TR" dirty="0"/>
              <a:t>. </a:t>
            </a:r>
          </a:p>
          <a:p>
            <a:pPr algn="l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94BF105-6F13-3D12-2AB9-D68C8A4EF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31800" r="16137" b="10800"/>
          <a:stretch/>
        </p:blipFill>
        <p:spPr>
          <a:xfrm>
            <a:off x="533739" y="2571165"/>
            <a:ext cx="8076521" cy="36793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A6EFE4-1582-7EA9-7C6F-C8E9E5EAF7D9}"/>
              </a:ext>
            </a:extLst>
          </p:cNvPr>
          <p:cNvSpPr/>
          <p:nvPr/>
        </p:nvSpPr>
        <p:spPr>
          <a:xfrm>
            <a:off x="5760132" y="4725144"/>
            <a:ext cx="2376264" cy="748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3D0F6B-878D-DA3A-62F1-BA50E09356B2}"/>
              </a:ext>
            </a:extLst>
          </p:cNvPr>
          <p:cNvSpPr/>
          <p:nvPr/>
        </p:nvSpPr>
        <p:spPr>
          <a:xfrm>
            <a:off x="5940152" y="4018844"/>
            <a:ext cx="2016224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0139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- </a:t>
            </a:r>
            <a:r>
              <a:rPr lang="tr-TR" sz="2400" dirty="0" err="1"/>
              <a:t>neoadjuvan</a:t>
            </a:r>
            <a:r>
              <a:rPr lang="tr-TR" sz="2400" dirty="0"/>
              <a:t> KT + </a:t>
            </a:r>
            <a:r>
              <a:rPr lang="tr-TR" sz="2400" dirty="0" err="1"/>
              <a:t>sistektomi</a:t>
            </a:r>
            <a:endParaRPr lang="tr-TR" sz="2400" dirty="0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A240BCCA-7130-1C72-F34C-32C6CF16E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12" t="16484" r="35177" b="45634"/>
          <a:stretch/>
        </p:blipFill>
        <p:spPr>
          <a:xfrm>
            <a:off x="395536" y="1556792"/>
            <a:ext cx="3024336" cy="1656184"/>
          </a:xfr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6036B38A-A520-2035-AD03-BAFCE9DA1B75}"/>
              </a:ext>
            </a:extLst>
          </p:cNvPr>
          <p:cNvSpPr txBox="1"/>
          <p:nvPr/>
        </p:nvSpPr>
        <p:spPr>
          <a:xfrm>
            <a:off x="3491880" y="5786735"/>
            <a:ext cx="475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hlinkClick r:id="rId3"/>
              </a:rPr>
              <a:t>*</a:t>
            </a:r>
            <a:r>
              <a:rPr lang="en-US" sz="1400" dirty="0">
                <a:hlinkClick r:id="rId3"/>
              </a:rPr>
              <a:t>Neoadjuvant chemotherapy plus cystectomy compared with cystectomy alone for locally advanced bladder cancer - PubMed (nih.gov)</a:t>
            </a:r>
            <a:endParaRPr lang="tr-TR" sz="140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59E1BDD-B17E-C20B-37CB-3FF0643F3698}"/>
              </a:ext>
            </a:extLst>
          </p:cNvPr>
          <p:cNvSpPr txBox="1"/>
          <p:nvPr/>
        </p:nvSpPr>
        <p:spPr>
          <a:xfrm>
            <a:off x="3779912" y="1852225"/>
            <a:ext cx="5256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</a:rPr>
              <a:t>SWOG 8710 Çalışması 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T2a-T4a, 317 vaka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2 kola </a:t>
            </a:r>
            <a:r>
              <a:rPr lang="tr-TR" dirty="0" err="1"/>
              <a:t>randomize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</a:t>
            </a:r>
            <a:r>
              <a:rPr lang="tr-TR" dirty="0"/>
              <a:t> 154 vaka sadece cerrahi (radikal </a:t>
            </a:r>
            <a:r>
              <a:rPr lang="tr-TR" dirty="0" err="1"/>
              <a:t>sistektomi</a:t>
            </a:r>
            <a:r>
              <a:rPr lang="tr-TR" dirty="0"/>
              <a:t>+ </a:t>
            </a:r>
            <a:r>
              <a:rPr lang="tr-TR" dirty="0" err="1"/>
              <a:t>bilateral</a:t>
            </a:r>
            <a:r>
              <a:rPr lang="tr-TR" dirty="0"/>
              <a:t> </a:t>
            </a:r>
            <a:r>
              <a:rPr lang="tr-TR" dirty="0" err="1"/>
              <a:t>pelvik</a:t>
            </a:r>
            <a:r>
              <a:rPr lang="tr-TR" dirty="0"/>
              <a:t> </a:t>
            </a:r>
            <a:r>
              <a:rPr lang="tr-TR" dirty="0" err="1"/>
              <a:t>ln</a:t>
            </a:r>
            <a:r>
              <a:rPr lang="tr-TR" dirty="0"/>
              <a:t> </a:t>
            </a:r>
            <a:r>
              <a:rPr lang="tr-TR" dirty="0" err="1"/>
              <a:t>diseksiyonu</a:t>
            </a:r>
            <a:r>
              <a:rPr lang="tr-TR" dirty="0"/>
              <a:t>) 153 vaka kombine tedavi (radikal </a:t>
            </a:r>
            <a:r>
              <a:rPr lang="tr-TR" dirty="0" err="1"/>
              <a:t>sistektomi</a:t>
            </a:r>
            <a:r>
              <a:rPr lang="tr-TR" dirty="0"/>
              <a:t>+ </a:t>
            </a:r>
            <a:r>
              <a:rPr lang="tr-TR" dirty="0" err="1"/>
              <a:t>bilateral</a:t>
            </a:r>
            <a:r>
              <a:rPr lang="tr-TR" dirty="0"/>
              <a:t> </a:t>
            </a:r>
            <a:r>
              <a:rPr lang="tr-TR" dirty="0" err="1"/>
              <a:t>pelvik</a:t>
            </a:r>
            <a:r>
              <a:rPr lang="tr-TR" dirty="0"/>
              <a:t> </a:t>
            </a:r>
            <a:r>
              <a:rPr lang="tr-TR" dirty="0" err="1"/>
              <a:t>ln</a:t>
            </a:r>
            <a:r>
              <a:rPr lang="tr-TR" dirty="0"/>
              <a:t> </a:t>
            </a:r>
            <a:r>
              <a:rPr lang="tr-TR" dirty="0" err="1"/>
              <a:t>diseksiyonu</a:t>
            </a:r>
            <a:r>
              <a:rPr lang="tr-TR" dirty="0"/>
              <a:t> + </a:t>
            </a:r>
            <a:r>
              <a:rPr lang="tr-TR" dirty="0" err="1"/>
              <a:t>neoadjuvan</a:t>
            </a:r>
            <a:r>
              <a:rPr lang="tr-TR" dirty="0"/>
              <a:t> KT)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Medyan GS  46 </a:t>
            </a:r>
            <a:r>
              <a:rPr lang="tr-TR" dirty="0" err="1"/>
              <a:t>vs</a:t>
            </a:r>
            <a:r>
              <a:rPr lang="tr-TR" dirty="0"/>
              <a:t> 77 ay (p = 0.06) (kombine kolda daha yüksek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D9AA7F-E18C-D557-5598-747445C83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7" y="3388173"/>
            <a:ext cx="3643114" cy="20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750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- Kasa </a:t>
            </a:r>
            <a:r>
              <a:rPr lang="tr-TR" sz="2400" dirty="0" err="1"/>
              <a:t>invaze</a:t>
            </a:r>
            <a:r>
              <a:rPr lang="tr-TR" sz="2400" dirty="0"/>
              <a:t> mesane kanseri - </a:t>
            </a:r>
            <a:r>
              <a:rPr lang="tr-TR" sz="2400" dirty="0" err="1"/>
              <a:t>neoadjuvan</a:t>
            </a:r>
            <a:r>
              <a:rPr lang="tr-TR" sz="2400" dirty="0"/>
              <a:t> KT + </a:t>
            </a:r>
            <a:r>
              <a:rPr lang="tr-TR" sz="2400" dirty="0" err="1"/>
              <a:t>sistektomi</a:t>
            </a:r>
            <a:endParaRPr lang="tr-TR" sz="24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Medical Research Council/European Organization for Research and Treatment of Cancer (MRC/EORTC) BA06 30894</a:t>
            </a:r>
            <a:r>
              <a:rPr lang="tr-TR" dirty="0"/>
              <a:t> *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0AC6EB4-B84C-C642-B1DF-35EBFC4D5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16401" r="22438" b="41600"/>
          <a:stretch/>
        </p:blipFill>
        <p:spPr>
          <a:xfrm>
            <a:off x="321277" y="2381064"/>
            <a:ext cx="3917235" cy="172819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28A8E26-2B93-F998-7792-95E26C34F90A}"/>
              </a:ext>
            </a:extLst>
          </p:cNvPr>
          <p:cNvSpPr txBox="1"/>
          <p:nvPr/>
        </p:nvSpPr>
        <p:spPr>
          <a:xfrm>
            <a:off x="899592" y="4890120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2 kola </a:t>
            </a:r>
            <a:r>
              <a:rPr lang="tr-TR" dirty="0" err="1"/>
              <a:t>randomize</a:t>
            </a:r>
            <a:r>
              <a:rPr lang="tr-TR" dirty="0"/>
              <a:t>, sadece cerrahi / </a:t>
            </a:r>
            <a:r>
              <a:rPr lang="tr-TR" dirty="0" err="1"/>
              <a:t>neoadjuvan</a:t>
            </a:r>
            <a:r>
              <a:rPr lang="tr-TR" dirty="0"/>
              <a:t> 3 kür CMV +cerrahi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976  kasa </a:t>
            </a:r>
            <a:r>
              <a:rPr lang="tr-TR" dirty="0" err="1"/>
              <a:t>invaze</a:t>
            </a:r>
            <a:r>
              <a:rPr lang="tr-TR" dirty="0"/>
              <a:t> mesane kanseri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10 yıllık GS %30- %36 , p = 0.037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21DAC60-2EEB-643E-CD20-49839EB11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16401" r="27951" b="16401"/>
          <a:stretch/>
        </p:blipFill>
        <p:spPr>
          <a:xfrm>
            <a:off x="5432220" y="2777108"/>
            <a:ext cx="3274864" cy="266429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30A96A29-525A-AAE8-B57A-FFED3EB0F05B}"/>
              </a:ext>
            </a:extLst>
          </p:cNvPr>
          <p:cNvSpPr txBox="1"/>
          <p:nvPr/>
        </p:nvSpPr>
        <p:spPr>
          <a:xfrm>
            <a:off x="5565914" y="5646837"/>
            <a:ext cx="291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hlinkClick r:id="rId4"/>
              </a:rPr>
              <a:t>*International </a:t>
            </a:r>
            <a:r>
              <a:rPr lang="tr-TR" sz="1000" dirty="0" err="1">
                <a:hlinkClick r:id="rId4"/>
              </a:rPr>
              <a:t>phase</a:t>
            </a:r>
            <a:r>
              <a:rPr lang="tr-TR" sz="1000" dirty="0">
                <a:hlinkClick r:id="rId4"/>
              </a:rPr>
              <a:t> III </a:t>
            </a:r>
            <a:r>
              <a:rPr lang="tr-TR" sz="1000" dirty="0" err="1">
                <a:hlinkClick r:id="rId4"/>
              </a:rPr>
              <a:t>trial</a:t>
            </a:r>
            <a:r>
              <a:rPr lang="tr-TR" sz="1000" dirty="0">
                <a:hlinkClick r:id="rId4"/>
              </a:rPr>
              <a:t> </a:t>
            </a:r>
            <a:r>
              <a:rPr lang="tr-TR" sz="1000" dirty="0" err="1">
                <a:hlinkClick r:id="rId4"/>
              </a:rPr>
              <a:t>assessing</a:t>
            </a:r>
            <a:r>
              <a:rPr lang="tr-TR" sz="1000" dirty="0">
                <a:hlinkClick r:id="rId4"/>
              </a:rPr>
              <a:t> </a:t>
            </a:r>
            <a:r>
              <a:rPr lang="tr-TR" sz="1000" dirty="0" err="1">
                <a:hlinkClick r:id="rId4"/>
              </a:rPr>
              <a:t>neoadjuvant</a:t>
            </a:r>
            <a:r>
              <a:rPr lang="tr-TR" sz="1000" dirty="0">
                <a:hlinkClick r:id="rId4"/>
              </a:rPr>
              <a:t> </a:t>
            </a:r>
            <a:r>
              <a:rPr lang="tr-TR" sz="1000" dirty="0" err="1">
                <a:hlinkClick r:id="rId4"/>
              </a:rPr>
              <a:t>cisplatin</a:t>
            </a:r>
            <a:r>
              <a:rPr lang="tr-TR" sz="1000" dirty="0">
                <a:hlinkClick r:id="rId4"/>
              </a:rPr>
              <a:t>, </a:t>
            </a:r>
            <a:r>
              <a:rPr lang="tr-TR" sz="1000" dirty="0" err="1">
                <a:hlinkClick r:id="rId4"/>
              </a:rPr>
              <a:t>methotrexate</a:t>
            </a:r>
            <a:r>
              <a:rPr lang="tr-TR" sz="1000" dirty="0">
                <a:hlinkClick r:id="rId4"/>
              </a:rPr>
              <a:t>, </a:t>
            </a:r>
            <a:r>
              <a:rPr lang="tr-TR" sz="1000" dirty="0" err="1">
                <a:hlinkClick r:id="rId4"/>
              </a:rPr>
              <a:t>and</a:t>
            </a:r>
            <a:r>
              <a:rPr lang="tr-TR" sz="1000" dirty="0">
                <a:hlinkClick r:id="rId4"/>
              </a:rPr>
              <a:t> </a:t>
            </a:r>
            <a:r>
              <a:rPr lang="tr-TR" sz="1000" dirty="0" err="1">
                <a:hlinkClick r:id="rId4"/>
              </a:rPr>
              <a:t>vinblastine</a:t>
            </a:r>
            <a:r>
              <a:rPr lang="tr-TR" sz="1000" dirty="0">
                <a:hlinkClick r:id="rId4"/>
              </a:rPr>
              <a:t> </a:t>
            </a:r>
            <a:r>
              <a:rPr lang="tr-TR" sz="1000" dirty="0" err="1">
                <a:hlinkClick r:id="rId4"/>
              </a:rPr>
              <a:t>chemotherapy</a:t>
            </a:r>
            <a:r>
              <a:rPr lang="tr-TR" sz="1000" dirty="0">
                <a:hlinkClick r:id="rId4"/>
              </a:rPr>
              <a:t> </a:t>
            </a:r>
            <a:r>
              <a:rPr lang="tr-TR" sz="1000" dirty="0" err="1">
                <a:hlinkClick r:id="rId4"/>
              </a:rPr>
              <a:t>for</a:t>
            </a:r>
            <a:r>
              <a:rPr lang="tr-TR" sz="1000" dirty="0">
                <a:hlinkClick r:id="rId4"/>
              </a:rPr>
              <a:t> </a:t>
            </a:r>
            <a:r>
              <a:rPr lang="tr-TR" sz="1000" dirty="0" err="1">
                <a:hlinkClick r:id="rId4"/>
              </a:rPr>
              <a:t>muscle-invasive</a:t>
            </a:r>
            <a:r>
              <a:rPr lang="tr-TR" sz="1000" dirty="0">
                <a:hlinkClick r:id="rId4"/>
              </a:rPr>
              <a:t> </a:t>
            </a:r>
            <a:r>
              <a:rPr lang="tr-TR" sz="1000" dirty="0" err="1">
                <a:hlinkClick r:id="rId4"/>
              </a:rPr>
              <a:t>bladder</a:t>
            </a:r>
            <a:r>
              <a:rPr lang="tr-TR" sz="1000" dirty="0">
                <a:hlinkClick r:id="rId4"/>
              </a:rPr>
              <a:t> </a:t>
            </a:r>
            <a:r>
              <a:rPr lang="tr-TR" sz="1000" dirty="0" err="1">
                <a:hlinkClick r:id="rId4"/>
              </a:rPr>
              <a:t>cancer</a:t>
            </a:r>
            <a:r>
              <a:rPr lang="tr-TR" sz="1000" dirty="0">
                <a:hlinkClick r:id="rId4"/>
              </a:rPr>
              <a:t>: </a:t>
            </a:r>
            <a:r>
              <a:rPr lang="tr-TR" sz="1000" dirty="0" err="1">
                <a:hlinkClick r:id="rId4"/>
              </a:rPr>
              <a:t>long-term</a:t>
            </a:r>
            <a:r>
              <a:rPr lang="tr-TR" sz="1000" dirty="0">
                <a:hlinkClick r:id="rId4"/>
              </a:rPr>
              <a:t> </a:t>
            </a:r>
            <a:r>
              <a:rPr lang="tr-TR" sz="1000" dirty="0" err="1">
                <a:hlinkClick r:id="rId4"/>
              </a:rPr>
              <a:t>results</a:t>
            </a:r>
            <a:r>
              <a:rPr lang="tr-TR" sz="1000" dirty="0">
                <a:hlinkClick r:id="rId4"/>
              </a:rPr>
              <a:t> of </a:t>
            </a:r>
            <a:r>
              <a:rPr lang="tr-TR" sz="1000" dirty="0" err="1">
                <a:hlinkClick r:id="rId4"/>
              </a:rPr>
              <a:t>the</a:t>
            </a:r>
            <a:r>
              <a:rPr lang="tr-TR" sz="1000" dirty="0">
                <a:hlinkClick r:id="rId4"/>
              </a:rPr>
              <a:t> BA06 30894 </a:t>
            </a:r>
            <a:r>
              <a:rPr lang="tr-TR" sz="1000" dirty="0" err="1">
                <a:hlinkClick r:id="rId4"/>
              </a:rPr>
              <a:t>trial</a:t>
            </a:r>
            <a:r>
              <a:rPr lang="tr-TR" sz="1000" dirty="0">
                <a:hlinkClick r:id="rId4"/>
              </a:rPr>
              <a:t> - </a:t>
            </a:r>
            <a:r>
              <a:rPr lang="tr-TR" sz="1000" dirty="0" err="1">
                <a:hlinkClick r:id="rId4"/>
              </a:rPr>
              <a:t>PubMed</a:t>
            </a:r>
            <a:r>
              <a:rPr lang="tr-TR" sz="1000" dirty="0">
                <a:hlinkClick r:id="rId4"/>
              </a:rPr>
              <a:t> (nih.gov)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2729422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</a:t>
            </a:r>
            <a:r>
              <a:rPr lang="tr-TR" sz="2400" dirty="0" err="1"/>
              <a:t>Sistektomi</a:t>
            </a:r>
            <a:r>
              <a:rPr lang="tr-TR" sz="2400" dirty="0"/>
              <a:t> + </a:t>
            </a:r>
            <a:r>
              <a:rPr lang="tr-TR" sz="2400" dirty="0" err="1"/>
              <a:t>adjuvan</a:t>
            </a:r>
            <a:r>
              <a:rPr lang="tr-TR" sz="2400" dirty="0"/>
              <a:t> </a:t>
            </a:r>
            <a:r>
              <a:rPr lang="tr-TR" sz="2400" dirty="0" err="1"/>
              <a:t>kt</a:t>
            </a:r>
            <a:r>
              <a:rPr lang="tr-TR" sz="2400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 err="1"/>
              <a:t>Adjuvan</a:t>
            </a:r>
            <a:r>
              <a:rPr lang="tr-TR" dirty="0"/>
              <a:t> </a:t>
            </a:r>
            <a:r>
              <a:rPr lang="tr-TR" dirty="0" err="1"/>
              <a:t>KT’nin</a:t>
            </a:r>
            <a:r>
              <a:rPr lang="tr-TR" dirty="0"/>
              <a:t> </a:t>
            </a:r>
            <a:r>
              <a:rPr lang="tr-TR" dirty="0" err="1"/>
              <a:t>GS’ye</a:t>
            </a:r>
            <a:r>
              <a:rPr lang="tr-TR" dirty="0"/>
              <a:t> katkısı </a:t>
            </a:r>
            <a:r>
              <a:rPr lang="tr-TR" dirty="0" err="1"/>
              <a:t>neoadjuvan</a:t>
            </a:r>
            <a:r>
              <a:rPr lang="tr-TR" dirty="0"/>
              <a:t> kadar net gösterilememiş.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6A16657-BCB5-8ABF-2D09-74D3B7ADA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7" t="41600" r="15001" b="14445"/>
          <a:stretch/>
        </p:blipFill>
        <p:spPr>
          <a:xfrm>
            <a:off x="755576" y="2298576"/>
            <a:ext cx="7906340" cy="27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78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3A8EBB-FD9D-4CE7-969A-890D921C4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dirty="0" err="1"/>
              <a:t>Etyoloji</a:t>
            </a:r>
            <a:r>
              <a:rPr lang="tr-TR" sz="2800" dirty="0"/>
              <a:t>- Epidemiyoloji –Risk Faktörleri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00A92C-EE17-459E-8CED-55EC90BAA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 algn="l">
              <a:buNone/>
            </a:pPr>
            <a:r>
              <a:rPr lang="tr-TR" dirty="0"/>
              <a:t>RİSK FAKTÖRLERİ:</a:t>
            </a:r>
          </a:p>
          <a:p>
            <a:pPr marL="68580" indent="0" algn="l">
              <a:buNone/>
            </a:pPr>
            <a:endParaRPr lang="tr-TR" dirty="0"/>
          </a:p>
          <a:p>
            <a:pPr algn="l"/>
            <a:r>
              <a:rPr lang="tr-TR" dirty="0"/>
              <a:t>Erkek </a:t>
            </a:r>
          </a:p>
          <a:p>
            <a:pPr algn="l"/>
            <a:r>
              <a:rPr lang="tr-TR" dirty="0"/>
              <a:t>Beyaz ırk</a:t>
            </a:r>
          </a:p>
          <a:p>
            <a:pPr algn="l"/>
            <a:r>
              <a:rPr lang="tr-TR" dirty="0"/>
              <a:t>Sigara</a:t>
            </a:r>
          </a:p>
          <a:p>
            <a:pPr algn="l"/>
            <a:r>
              <a:rPr lang="tr-TR" dirty="0"/>
              <a:t>Kişisel /ailesel  mesane kanseri öyküsü</a:t>
            </a:r>
          </a:p>
          <a:p>
            <a:pPr algn="l"/>
            <a:r>
              <a:rPr lang="tr-TR" dirty="0" err="1"/>
              <a:t>Pelvik</a:t>
            </a:r>
            <a:r>
              <a:rPr lang="tr-TR" dirty="0"/>
              <a:t> RT öyküsü, </a:t>
            </a:r>
            <a:r>
              <a:rPr lang="tr-TR" dirty="0" err="1"/>
              <a:t>siklofosfamid</a:t>
            </a:r>
            <a:endParaRPr lang="tr-TR" dirty="0"/>
          </a:p>
          <a:p>
            <a:pPr algn="l"/>
            <a:r>
              <a:rPr lang="tr-TR" dirty="0"/>
              <a:t>Kronik enfeksiyon</a:t>
            </a:r>
          </a:p>
          <a:p>
            <a:pPr algn="l"/>
            <a:r>
              <a:rPr lang="tr-TR" dirty="0" err="1"/>
              <a:t>Obezite</a:t>
            </a:r>
            <a:endParaRPr lang="tr-TR" dirty="0"/>
          </a:p>
          <a:p>
            <a:pPr algn="l"/>
            <a:r>
              <a:rPr lang="tr-TR" dirty="0"/>
              <a:t>DM (</a:t>
            </a:r>
            <a:r>
              <a:rPr lang="tr-TR" dirty="0" err="1"/>
              <a:t>metformin</a:t>
            </a:r>
            <a:r>
              <a:rPr lang="tr-TR" dirty="0"/>
              <a:t> ile tedavi riski azaltıyor)</a:t>
            </a:r>
          </a:p>
          <a:p>
            <a:pPr algn="l"/>
            <a:r>
              <a:rPr lang="tr-TR" dirty="0"/>
              <a:t>Lynch sendrom</a:t>
            </a:r>
          </a:p>
          <a:p>
            <a:pPr algn="l"/>
            <a:r>
              <a:rPr lang="tr-TR" dirty="0"/>
              <a:t>Çevresel- mesleki </a:t>
            </a:r>
            <a:r>
              <a:rPr lang="tr-TR" dirty="0" err="1"/>
              <a:t>maruziyet</a:t>
            </a:r>
            <a:r>
              <a:rPr lang="tr-TR" dirty="0"/>
              <a:t> (aromatik aminler, deri işleme, arsenik)</a:t>
            </a:r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5901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</a:t>
            </a:r>
            <a:r>
              <a:rPr lang="tr-TR" sz="2400" dirty="0" err="1"/>
              <a:t>neoadjuvan</a:t>
            </a:r>
            <a:r>
              <a:rPr lang="tr-TR" sz="2400" dirty="0"/>
              <a:t> radyoterapi + </a:t>
            </a:r>
            <a:r>
              <a:rPr lang="tr-TR" sz="2400" dirty="0" err="1"/>
              <a:t>sistektomi</a:t>
            </a:r>
            <a:r>
              <a:rPr lang="tr-TR" sz="2400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 err="1"/>
              <a:t>Neoadjuvan</a:t>
            </a:r>
            <a:r>
              <a:rPr lang="tr-TR" dirty="0"/>
              <a:t> RT 1985’lerden önce sık kullanılan bir tedavi </a:t>
            </a:r>
            <a:r>
              <a:rPr lang="tr-TR" dirty="0">
                <a:sym typeface="Wingdings" panose="05000000000000000000" pitchFamily="2" charset="2"/>
              </a:rPr>
              <a:t>y</a:t>
            </a:r>
            <a:r>
              <a:rPr lang="tr-TR" dirty="0"/>
              <a:t>apılan çalışmalarda RT ile onkolojik sonuçlarda çok belirgin iyileşme yok + mesane kanseri </a:t>
            </a:r>
            <a:r>
              <a:rPr lang="tr-TR" dirty="0" err="1"/>
              <a:t>kemosensitif</a:t>
            </a:r>
            <a:r>
              <a:rPr lang="tr-TR" dirty="0"/>
              <a:t> bir tümör </a:t>
            </a:r>
          </a:p>
          <a:p>
            <a:pPr algn="l"/>
            <a:r>
              <a:rPr lang="tr-TR" dirty="0"/>
              <a:t>Çok az </a:t>
            </a:r>
            <a:r>
              <a:rPr lang="tr-TR" dirty="0" err="1"/>
              <a:t>randomize</a:t>
            </a:r>
            <a:r>
              <a:rPr lang="tr-TR" dirty="0"/>
              <a:t> çalışma var;</a:t>
            </a:r>
          </a:p>
          <a:p>
            <a:pPr algn="l">
              <a:buFont typeface="Wingdings" panose="05000000000000000000" pitchFamily="2" charset="2"/>
              <a:buChar char="à"/>
            </a:pPr>
            <a:r>
              <a:rPr lang="tr-TR" dirty="0" err="1">
                <a:sym typeface="Wingdings" panose="05000000000000000000" pitchFamily="2" charset="2"/>
              </a:rPr>
              <a:t>Preop</a:t>
            </a:r>
            <a:r>
              <a:rPr lang="tr-TR" dirty="0">
                <a:sym typeface="Wingdings" panose="05000000000000000000" pitchFamily="2" charset="2"/>
              </a:rPr>
              <a:t> 40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/ 4 </a:t>
            </a:r>
            <a:r>
              <a:rPr lang="tr-TR" dirty="0" err="1">
                <a:sym typeface="Wingdings" panose="05000000000000000000" pitchFamily="2" charset="2"/>
              </a:rPr>
              <a:t>hf</a:t>
            </a:r>
            <a:r>
              <a:rPr lang="tr-TR" dirty="0">
                <a:sym typeface="Wingdings" panose="05000000000000000000" pitchFamily="2" charset="2"/>
              </a:rPr>
              <a:t> + </a:t>
            </a:r>
            <a:r>
              <a:rPr lang="tr-TR" dirty="0" err="1">
                <a:sym typeface="Wingdings" panose="05000000000000000000" pitchFamily="2" charset="2"/>
              </a:rPr>
              <a:t>sistektomi</a:t>
            </a:r>
            <a:r>
              <a:rPr lang="tr-TR" dirty="0">
                <a:sym typeface="Wingdings" panose="05000000000000000000" pitchFamily="2" charset="2"/>
              </a:rPr>
              <a:t> ile 60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/6 </a:t>
            </a:r>
            <a:r>
              <a:rPr lang="tr-TR" dirty="0" err="1">
                <a:sym typeface="Wingdings" panose="05000000000000000000" pitchFamily="2" charset="2"/>
              </a:rPr>
              <a:t>hf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definitif</a:t>
            </a:r>
            <a:r>
              <a:rPr lang="tr-TR" dirty="0">
                <a:sym typeface="Wingdings" panose="05000000000000000000" pitchFamily="2" charset="2"/>
              </a:rPr>
              <a:t> RT kolu  5 yıllık GS  %38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%29  (istatistiksel anlamlı fark yok )</a:t>
            </a:r>
          </a:p>
          <a:p>
            <a:pPr algn="l">
              <a:buFont typeface="Wingdings" panose="05000000000000000000" pitchFamily="2" charset="2"/>
              <a:buChar char="à"/>
            </a:pPr>
            <a:r>
              <a:rPr lang="tr-TR" dirty="0">
                <a:sym typeface="Wingdings" panose="05000000000000000000" pitchFamily="2" charset="2"/>
              </a:rPr>
              <a:t>T3b mesane kanseri, 50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/ 5 </a:t>
            </a:r>
            <a:r>
              <a:rPr lang="tr-TR" dirty="0" err="1">
                <a:sym typeface="Wingdings" panose="05000000000000000000" pitchFamily="2" charset="2"/>
              </a:rPr>
              <a:t>hf</a:t>
            </a:r>
            <a:r>
              <a:rPr lang="tr-TR" dirty="0">
                <a:sym typeface="Wingdings" panose="05000000000000000000" pitchFamily="2" charset="2"/>
              </a:rPr>
              <a:t> + </a:t>
            </a:r>
            <a:r>
              <a:rPr lang="tr-TR" dirty="0" err="1">
                <a:sym typeface="Wingdings" panose="05000000000000000000" pitchFamily="2" charset="2"/>
              </a:rPr>
              <a:t>sistektomi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 sadece </a:t>
            </a:r>
            <a:r>
              <a:rPr lang="tr-TR" dirty="0" err="1">
                <a:sym typeface="Wingdings" panose="05000000000000000000" pitchFamily="2" charset="2"/>
              </a:rPr>
              <a:t>sistektomi</a:t>
            </a:r>
            <a:r>
              <a:rPr lang="tr-TR" dirty="0">
                <a:sym typeface="Wingdings" panose="05000000000000000000" pitchFamily="2" charset="2"/>
              </a:rPr>
              <a:t> vakalarında 5 yıllık GS  %91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 %72 (p = 0.003)</a:t>
            </a:r>
          </a:p>
          <a:p>
            <a:pPr marL="68580" indent="0" algn="l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75947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</a:t>
            </a:r>
            <a:r>
              <a:rPr lang="tr-TR" sz="2400" dirty="0" err="1"/>
              <a:t>adjuvan</a:t>
            </a:r>
            <a:r>
              <a:rPr lang="tr-TR" sz="2400" dirty="0"/>
              <a:t>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+ cerrahi sınır, yüksek T evresi ve pozitif </a:t>
            </a:r>
            <a:r>
              <a:rPr lang="tr-TR" dirty="0" err="1"/>
              <a:t>l.n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lokorejyonel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nüks</a:t>
            </a:r>
            <a:r>
              <a:rPr lang="tr-TR" dirty="0">
                <a:sym typeface="Wingdings" panose="05000000000000000000" pitchFamily="2" charset="2"/>
              </a:rPr>
              <a:t> için risk faktörü </a:t>
            </a:r>
          </a:p>
          <a:p>
            <a:pPr algn="l"/>
            <a:r>
              <a:rPr lang="tr-TR" dirty="0" err="1">
                <a:sym typeface="Wingdings" panose="05000000000000000000" pitchFamily="2" charset="2"/>
              </a:rPr>
              <a:t>Nüks</a:t>
            </a:r>
            <a:r>
              <a:rPr lang="tr-TR" dirty="0">
                <a:sym typeface="Wingdings" panose="05000000000000000000" pitchFamily="2" charset="2"/>
              </a:rPr>
              <a:t> açısından vakalar 3 gruba ayrılabilir </a:t>
            </a:r>
          </a:p>
          <a:p>
            <a:pPr marL="525780" indent="-457200" algn="l">
              <a:buFont typeface="+mj-lt"/>
              <a:buAutoNum type="arabicPeriod"/>
            </a:pPr>
            <a:r>
              <a:rPr lang="tr-TR" dirty="0">
                <a:sym typeface="Wingdings" panose="05000000000000000000" pitchFamily="2" charset="2"/>
              </a:rPr>
              <a:t>Düşük risk: pT2 ve daha erken evre </a:t>
            </a:r>
          </a:p>
          <a:p>
            <a:pPr marL="525780" indent="-457200" algn="l">
              <a:buFont typeface="+mj-lt"/>
              <a:buAutoNum type="arabicPeriod"/>
            </a:pPr>
            <a:r>
              <a:rPr lang="tr-TR" dirty="0" err="1">
                <a:sym typeface="Wingdings" panose="05000000000000000000" pitchFamily="2" charset="2"/>
              </a:rPr>
              <a:t>İntermediate</a:t>
            </a:r>
            <a:r>
              <a:rPr lang="tr-TR" dirty="0">
                <a:sym typeface="Wingdings" panose="05000000000000000000" pitchFamily="2" charset="2"/>
              </a:rPr>
              <a:t> risk: en az pT3 , en az 10 </a:t>
            </a:r>
            <a:r>
              <a:rPr lang="tr-TR" dirty="0" err="1">
                <a:sym typeface="Wingdings" panose="05000000000000000000" pitchFamily="2" charset="2"/>
              </a:rPr>
              <a:t>l.n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diseskiyonu</a:t>
            </a:r>
            <a:r>
              <a:rPr lang="tr-TR" dirty="0">
                <a:sym typeface="Wingdings" panose="05000000000000000000" pitchFamily="2" charset="2"/>
              </a:rPr>
              <a:t> yapılmış ve (-) cerrahi sınır</a:t>
            </a:r>
          </a:p>
          <a:p>
            <a:pPr marL="525780" indent="-457200" algn="l">
              <a:buFont typeface="+mj-lt"/>
              <a:buAutoNum type="arabicPeriod"/>
            </a:pPr>
            <a:r>
              <a:rPr lang="tr-TR" dirty="0">
                <a:sym typeface="Wingdings" panose="05000000000000000000" pitchFamily="2" charset="2"/>
              </a:rPr>
              <a:t>Yüksek risk : ≥pT3 + (+) cerrahi sınır veya  10 lenf </a:t>
            </a:r>
            <a:r>
              <a:rPr lang="tr-TR" dirty="0" err="1">
                <a:sym typeface="Wingdings" panose="05000000000000000000" pitchFamily="2" charset="2"/>
              </a:rPr>
              <a:t>nodundan</a:t>
            </a:r>
            <a:r>
              <a:rPr lang="tr-TR" dirty="0">
                <a:sym typeface="Wingdings" panose="05000000000000000000" pitchFamily="2" charset="2"/>
              </a:rPr>
              <a:t> az </a:t>
            </a:r>
            <a:r>
              <a:rPr lang="tr-TR" dirty="0" err="1">
                <a:sym typeface="Wingdings" panose="05000000000000000000" pitchFamily="2" charset="2"/>
              </a:rPr>
              <a:t>diseksiyon</a:t>
            </a:r>
            <a:r>
              <a:rPr lang="tr-TR" dirty="0">
                <a:sym typeface="Wingdings" panose="05000000000000000000" pitchFamily="2" charset="2"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dirty="0">
                <a:sym typeface="Wingdings" panose="05000000000000000000" pitchFamily="2" charset="2"/>
              </a:rPr>
              <a:t>pT3-T4 vakalarda </a:t>
            </a:r>
            <a:r>
              <a:rPr lang="tr-TR" dirty="0" err="1">
                <a:sym typeface="Wingdings" panose="05000000000000000000" pitchFamily="2" charset="2"/>
              </a:rPr>
              <a:t>perioperatif</a:t>
            </a:r>
            <a:r>
              <a:rPr lang="tr-TR" dirty="0">
                <a:sym typeface="Wingdings" panose="05000000000000000000" pitchFamily="2" charset="2"/>
              </a:rPr>
              <a:t> KT ve radikal </a:t>
            </a:r>
            <a:r>
              <a:rPr lang="tr-TR" dirty="0" err="1">
                <a:sym typeface="Wingdings" panose="05000000000000000000" pitchFamily="2" charset="2"/>
              </a:rPr>
              <a:t>sistektomi</a:t>
            </a:r>
            <a:r>
              <a:rPr lang="tr-TR" dirty="0">
                <a:sym typeface="Wingdings" panose="05000000000000000000" pitchFamily="2" charset="2"/>
              </a:rPr>
              <a:t> + PLND rağmen 5 yıllık lokal </a:t>
            </a:r>
            <a:r>
              <a:rPr lang="tr-TR" dirty="0" err="1">
                <a:sym typeface="Wingdings" panose="05000000000000000000" pitchFamily="2" charset="2"/>
              </a:rPr>
              <a:t>pelvik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nüks</a:t>
            </a:r>
            <a:r>
              <a:rPr lang="tr-TR" dirty="0">
                <a:sym typeface="Wingdings" panose="05000000000000000000" pitchFamily="2" charset="2"/>
              </a:rPr>
              <a:t> %20-45, 5 yıllık GS %50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dirty="0" err="1">
                <a:sym typeface="Wingdings" panose="05000000000000000000" pitchFamily="2" charset="2"/>
              </a:rPr>
              <a:t>Adj</a:t>
            </a:r>
            <a:r>
              <a:rPr lang="tr-TR" dirty="0">
                <a:sym typeface="Wingdings" panose="05000000000000000000" pitchFamily="2" charset="2"/>
              </a:rPr>
              <a:t> RT? Çalışma az 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67126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ADJUVAN radyoterapi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035FDF0-B06E-77E1-F3E3-0571147B5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86" t="26365" r="24986" b="40694"/>
          <a:stretch/>
        </p:blipFill>
        <p:spPr>
          <a:xfrm>
            <a:off x="395536" y="1844824"/>
            <a:ext cx="3888432" cy="1440161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3ED85B3-364B-D843-3617-2AA3DB056ADB}"/>
              </a:ext>
            </a:extLst>
          </p:cNvPr>
          <p:cNvSpPr txBox="1"/>
          <p:nvPr/>
        </p:nvSpPr>
        <p:spPr>
          <a:xfrm>
            <a:off x="1115616" y="3645024"/>
            <a:ext cx="6624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National</a:t>
            </a:r>
            <a:r>
              <a:rPr lang="tr-TR" dirty="0"/>
              <a:t> </a:t>
            </a:r>
            <a:r>
              <a:rPr lang="tr-TR" dirty="0" err="1"/>
              <a:t>Cancer</a:t>
            </a:r>
            <a:r>
              <a:rPr lang="tr-TR" dirty="0"/>
              <a:t> Database kullanılarak 46380 </a:t>
            </a:r>
            <a:r>
              <a:rPr lang="tr-TR" dirty="0" err="1"/>
              <a:t>nonmetastatik</a:t>
            </a:r>
            <a:r>
              <a:rPr lang="tr-TR" dirty="0"/>
              <a:t> </a:t>
            </a:r>
            <a:r>
              <a:rPr lang="tr-TR" dirty="0" err="1"/>
              <a:t>ürotelyal</a:t>
            </a:r>
            <a:r>
              <a:rPr lang="tr-TR" dirty="0"/>
              <a:t> veya </a:t>
            </a:r>
            <a:r>
              <a:rPr lang="tr-TR" dirty="0" err="1"/>
              <a:t>skuamoz</a:t>
            </a:r>
            <a:r>
              <a:rPr lang="tr-TR" dirty="0"/>
              <a:t> hücreli mesane kanseri tanılı vaka değerlendirilmiş*.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488 vaka (%1.1) RT uygulanmış –&gt; SCC, yüksek </a:t>
            </a:r>
            <a:r>
              <a:rPr lang="tr-TR" dirty="0" err="1"/>
              <a:t>pT</a:t>
            </a:r>
            <a:r>
              <a:rPr lang="tr-TR" dirty="0"/>
              <a:t> evresi ve + cerrahi sınır olan vakalarda </a:t>
            </a:r>
            <a:r>
              <a:rPr lang="tr-TR" dirty="0" err="1"/>
              <a:t>adj</a:t>
            </a:r>
            <a:r>
              <a:rPr lang="tr-TR" dirty="0"/>
              <a:t> RT tercih edilmekte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674EAF8-2DF6-D720-7C63-44C198728FC8}"/>
              </a:ext>
            </a:extLst>
          </p:cNvPr>
          <p:cNvSpPr txBox="1"/>
          <p:nvPr/>
        </p:nvSpPr>
        <p:spPr>
          <a:xfrm>
            <a:off x="2483768" y="5949280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hlinkClick r:id="rId3"/>
              </a:rPr>
              <a:t>*</a:t>
            </a:r>
            <a:r>
              <a:rPr lang="en-US" sz="1000" dirty="0">
                <a:hlinkClick r:id="rId3"/>
              </a:rPr>
              <a:t>National Practice Patterns and Overall Survival After Adjuvant Radiotherapy Following Radical Cystectomy for Urothelial Bladder Cancer in the USA, 2004-2013 - PubMed (nih.gov)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35763163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ADJUVAN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Bu konuda </a:t>
            </a:r>
            <a:r>
              <a:rPr lang="tr-TR" dirty="0" err="1"/>
              <a:t>randomize</a:t>
            </a:r>
            <a:r>
              <a:rPr lang="tr-TR" dirty="0"/>
              <a:t> çalışma çok az</a:t>
            </a:r>
          </a:p>
          <a:p>
            <a:pPr algn="l"/>
            <a:r>
              <a:rPr lang="tr-TR" dirty="0" err="1"/>
              <a:t>Randomize</a:t>
            </a:r>
            <a:r>
              <a:rPr lang="tr-TR" dirty="0"/>
              <a:t> Faz II Mısır çalışması *</a:t>
            </a:r>
          </a:p>
          <a:p>
            <a:pPr algn="l"/>
            <a:r>
              <a:rPr lang="tr-TR" dirty="0"/>
              <a:t> pT2-T4 ve N+/-, cerrahi sınırı (-) 110 vaka 2 kola </a:t>
            </a:r>
            <a:r>
              <a:rPr lang="tr-TR" dirty="0" err="1"/>
              <a:t>randomize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 radikal </a:t>
            </a:r>
            <a:r>
              <a:rPr lang="tr-TR" dirty="0" err="1">
                <a:sym typeface="Wingdings" panose="05000000000000000000" pitchFamily="2" charset="2"/>
              </a:rPr>
              <a:t>sistektomi</a:t>
            </a:r>
            <a:r>
              <a:rPr lang="tr-TR" dirty="0">
                <a:sym typeface="Wingdings" panose="05000000000000000000" pitchFamily="2" charset="2"/>
              </a:rPr>
              <a:t> + KT 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radikal </a:t>
            </a:r>
            <a:r>
              <a:rPr lang="tr-TR" dirty="0" err="1">
                <a:sym typeface="Wingdings" panose="05000000000000000000" pitchFamily="2" charset="2"/>
              </a:rPr>
              <a:t>sistektomi</a:t>
            </a:r>
            <a:r>
              <a:rPr lang="tr-TR" dirty="0">
                <a:sym typeface="Wingdings" panose="05000000000000000000" pitchFamily="2" charset="2"/>
              </a:rPr>
              <a:t> + RT ve KT </a:t>
            </a:r>
          </a:p>
          <a:p>
            <a:pPr algn="l"/>
            <a:r>
              <a:rPr lang="tr-TR" i="1" u="sng" dirty="0">
                <a:solidFill>
                  <a:srgbClr val="0033CC"/>
                </a:solidFill>
                <a:sym typeface="Wingdings" panose="05000000000000000000" pitchFamily="2" charset="2"/>
              </a:rPr>
              <a:t>2 yıllık lokal </a:t>
            </a:r>
            <a:r>
              <a:rPr lang="tr-TR" i="1" u="sng" dirty="0" err="1">
                <a:solidFill>
                  <a:srgbClr val="0033CC"/>
                </a:solidFill>
                <a:sym typeface="Wingdings" panose="05000000000000000000" pitchFamily="2" charset="2"/>
              </a:rPr>
              <a:t>rekürrensiz</a:t>
            </a:r>
            <a:r>
              <a:rPr lang="tr-TR" i="1" u="sng" dirty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  <a:r>
              <a:rPr lang="tr-TR" i="1" u="sng" dirty="0" err="1">
                <a:solidFill>
                  <a:srgbClr val="0033CC"/>
                </a:solidFill>
                <a:sym typeface="Wingdings" panose="05000000000000000000" pitchFamily="2" charset="2"/>
              </a:rPr>
              <a:t>sağkalım</a:t>
            </a:r>
            <a:r>
              <a:rPr lang="tr-TR" i="1" u="sng" dirty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  <a:r>
              <a:rPr lang="tr-TR" dirty="0">
                <a:sym typeface="Wingdings" panose="05000000000000000000" pitchFamily="2" charset="2"/>
              </a:rPr>
              <a:t> %96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%69  (p&gt; 0.01), </a:t>
            </a:r>
            <a:r>
              <a:rPr lang="tr-TR" dirty="0">
                <a:solidFill>
                  <a:srgbClr val="0033CC"/>
                </a:solidFill>
                <a:sym typeface="Wingdings" panose="05000000000000000000" pitchFamily="2" charset="2"/>
              </a:rPr>
              <a:t>2 yıllık hastalıksız </a:t>
            </a:r>
            <a:r>
              <a:rPr lang="tr-TR" dirty="0" err="1">
                <a:solidFill>
                  <a:srgbClr val="0033CC"/>
                </a:solidFill>
                <a:sym typeface="Wingdings" panose="05000000000000000000" pitchFamily="2" charset="2"/>
              </a:rPr>
              <a:t>sağkalım</a:t>
            </a:r>
            <a:r>
              <a:rPr lang="tr-TR" dirty="0">
                <a:sym typeface="Wingdings" panose="05000000000000000000" pitchFamily="2" charset="2"/>
              </a:rPr>
              <a:t> %68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%56(p=0.07) ve GS %71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 %60 (p=0.11) RT eklenen kolda daha iyi </a:t>
            </a:r>
            <a:endParaRPr lang="tr-TR" dirty="0"/>
          </a:p>
          <a:p>
            <a:pPr algn="l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CDCA4E3-F0EE-8DE3-8FE5-3F38A98CF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9" t="37400" r="28739" b="34601"/>
          <a:stretch/>
        </p:blipFill>
        <p:spPr>
          <a:xfrm>
            <a:off x="755576" y="4077072"/>
            <a:ext cx="5830416" cy="144016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205D2B3-B816-C132-A8A9-7E1BC3A9A58B}"/>
              </a:ext>
            </a:extLst>
          </p:cNvPr>
          <p:cNvSpPr txBox="1"/>
          <p:nvPr/>
        </p:nvSpPr>
        <p:spPr>
          <a:xfrm>
            <a:off x="2771800" y="6093296"/>
            <a:ext cx="4680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hlinkClick r:id="rId3"/>
              </a:rPr>
              <a:t>*</a:t>
            </a:r>
            <a:r>
              <a:rPr lang="tr-TR" sz="1000" dirty="0" err="1">
                <a:hlinkClick r:id="rId3"/>
              </a:rPr>
              <a:t>Adjuvant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Sandwich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Chemotherapy</a:t>
            </a:r>
            <a:r>
              <a:rPr lang="tr-TR" sz="1000" dirty="0">
                <a:hlinkClick r:id="rId3"/>
              </a:rPr>
              <a:t> Plus </a:t>
            </a:r>
            <a:r>
              <a:rPr lang="tr-TR" sz="1000" dirty="0" err="1">
                <a:hlinkClick r:id="rId3"/>
              </a:rPr>
              <a:t>Radiotherapy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vs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Adjuvant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Chemotherapy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Alone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for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Locally</a:t>
            </a:r>
            <a:r>
              <a:rPr lang="tr-TR" sz="1000" dirty="0">
                <a:hlinkClick r:id="rId3"/>
              </a:rPr>
              <a:t> Advanced </a:t>
            </a:r>
            <a:r>
              <a:rPr lang="tr-TR" sz="1000" dirty="0" err="1">
                <a:hlinkClick r:id="rId3"/>
              </a:rPr>
              <a:t>Bladder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Cancer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After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Radical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Cystectomy</a:t>
            </a:r>
            <a:r>
              <a:rPr lang="tr-TR" sz="1000" dirty="0">
                <a:hlinkClick r:id="rId3"/>
              </a:rPr>
              <a:t>: A </a:t>
            </a:r>
            <a:r>
              <a:rPr lang="tr-TR" sz="1000" dirty="0" err="1">
                <a:hlinkClick r:id="rId3"/>
              </a:rPr>
              <a:t>Randomized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Phase</a:t>
            </a:r>
            <a:r>
              <a:rPr lang="tr-TR" sz="1000" dirty="0">
                <a:hlinkClick r:id="rId3"/>
              </a:rPr>
              <a:t> 2 Trial - </a:t>
            </a:r>
            <a:r>
              <a:rPr lang="tr-TR" sz="1000" dirty="0" err="1">
                <a:hlinkClick r:id="rId3"/>
              </a:rPr>
              <a:t>PubMed</a:t>
            </a:r>
            <a:r>
              <a:rPr lang="tr-TR" sz="1000" dirty="0">
                <a:hlinkClick r:id="rId3"/>
              </a:rPr>
              <a:t> (nih.gov)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577958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ADJUVAN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Sistematik derleme</a:t>
            </a:r>
          </a:p>
          <a:p>
            <a:pPr algn="l"/>
            <a:r>
              <a:rPr lang="tr-TR" dirty="0"/>
              <a:t>3 </a:t>
            </a:r>
            <a:r>
              <a:rPr lang="tr-TR" dirty="0" err="1"/>
              <a:t>randomize</a:t>
            </a:r>
            <a:r>
              <a:rPr lang="tr-TR" dirty="0"/>
              <a:t> </a:t>
            </a:r>
            <a:r>
              <a:rPr lang="tr-TR" dirty="0" err="1"/>
              <a:t>prospektif</a:t>
            </a:r>
            <a:r>
              <a:rPr lang="tr-TR" dirty="0"/>
              <a:t> ve 11 retrospektif çalışma *</a:t>
            </a:r>
          </a:p>
          <a:p>
            <a:pPr algn="l"/>
            <a:r>
              <a:rPr lang="tr-TR" dirty="0" err="1"/>
              <a:t>Adj</a:t>
            </a:r>
            <a:r>
              <a:rPr lang="tr-TR" dirty="0"/>
              <a:t> RT için onkolojik anlamlı katkı gösterilememiş </a:t>
            </a:r>
          </a:p>
          <a:p>
            <a:pPr algn="l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55DC2D4-A247-E644-A98D-8408D9470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0" t="24801" r="35038" b="51399"/>
          <a:stretch/>
        </p:blipFill>
        <p:spPr>
          <a:xfrm>
            <a:off x="899592" y="3140968"/>
            <a:ext cx="6312421" cy="195111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618A858-04EE-16F6-B08B-6A009777FE95}"/>
              </a:ext>
            </a:extLst>
          </p:cNvPr>
          <p:cNvSpPr txBox="1"/>
          <p:nvPr/>
        </p:nvSpPr>
        <p:spPr>
          <a:xfrm>
            <a:off x="3851920" y="6172200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hlinkClick r:id="rId3"/>
              </a:rPr>
              <a:t>*</a:t>
            </a:r>
            <a:r>
              <a:rPr lang="en-US" sz="1000" dirty="0">
                <a:hlinkClick r:id="rId3"/>
              </a:rPr>
              <a:t>The role of adjuvant radiotherapy after surgery for upper and lower urinary tract urothelial carcinoma: A systematic review - PubMed (nih.gov)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3072782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ADJUVAN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NCCN </a:t>
            </a:r>
            <a:r>
              <a:rPr lang="tr-TR" dirty="0" err="1"/>
              <a:t>Guideline</a:t>
            </a:r>
            <a:r>
              <a:rPr lang="tr-TR" dirty="0"/>
              <a:t> 2022</a:t>
            </a:r>
          </a:p>
          <a:p>
            <a:pPr algn="l"/>
            <a:endParaRPr lang="tr-TR" dirty="0">
              <a:sym typeface="Wingdings" panose="05000000000000000000" pitchFamily="2" charset="2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F4A8953-3400-3F08-0C57-5F07339DF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3" t="31800" r="1175" b="9400"/>
          <a:stretch/>
        </p:blipFill>
        <p:spPr>
          <a:xfrm>
            <a:off x="1115616" y="2132856"/>
            <a:ext cx="7198568" cy="4258308"/>
          </a:xfrm>
          <a:prstGeom prst="rect">
            <a:avLst/>
          </a:prstGeom>
        </p:spPr>
      </p:pic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7A2F1265-A4D9-224A-925D-26964B3AD6A5}"/>
              </a:ext>
            </a:extLst>
          </p:cNvPr>
          <p:cNvCxnSpPr/>
          <p:nvPr/>
        </p:nvCxnSpPr>
        <p:spPr>
          <a:xfrm flipV="1">
            <a:off x="1575189" y="5013176"/>
            <a:ext cx="1008112" cy="2880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FEC3EFBF-E5FB-4F79-47FB-971961C4FD67}"/>
              </a:ext>
            </a:extLst>
          </p:cNvPr>
          <p:cNvCxnSpPr>
            <a:cxnSpLocks/>
          </p:cNvCxnSpPr>
          <p:nvPr/>
        </p:nvCxnSpPr>
        <p:spPr>
          <a:xfrm flipH="1" flipV="1">
            <a:off x="7510210" y="4725144"/>
            <a:ext cx="803974" cy="4068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0AD9A93-BE02-ACB2-65CC-570584E6FE5A}"/>
              </a:ext>
            </a:extLst>
          </p:cNvPr>
          <p:cNvSpPr/>
          <p:nvPr/>
        </p:nvSpPr>
        <p:spPr>
          <a:xfrm>
            <a:off x="3635896" y="3358980"/>
            <a:ext cx="360040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7A9B1492-E72D-3FAE-D8A6-EDE453C38505}"/>
              </a:ext>
            </a:extLst>
          </p:cNvPr>
          <p:cNvSpPr/>
          <p:nvPr/>
        </p:nvSpPr>
        <p:spPr>
          <a:xfrm>
            <a:off x="2627784" y="5301208"/>
            <a:ext cx="2448272" cy="2880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65B16EB9-7CE4-97A4-0EB2-F1C206E5E5C1}"/>
              </a:ext>
            </a:extLst>
          </p:cNvPr>
          <p:cNvSpPr/>
          <p:nvPr/>
        </p:nvSpPr>
        <p:spPr>
          <a:xfrm>
            <a:off x="5436096" y="2515344"/>
            <a:ext cx="2448272" cy="2880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E03C99EA-C514-AF67-372E-9C385334A13A}"/>
              </a:ext>
            </a:extLst>
          </p:cNvPr>
          <p:cNvSpPr/>
          <p:nvPr/>
        </p:nvSpPr>
        <p:spPr>
          <a:xfrm>
            <a:off x="3131839" y="3647011"/>
            <a:ext cx="4171029" cy="2746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6346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Mesane koruyucu </a:t>
            </a:r>
            <a:r>
              <a:rPr lang="tr-TR" sz="2400" dirty="0" err="1"/>
              <a:t>trimodal</a:t>
            </a:r>
            <a:r>
              <a:rPr lang="tr-TR" sz="2400" dirty="0"/>
              <a:t> tedavi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869160"/>
            <a:ext cx="7772400" cy="1008112"/>
          </a:xfrm>
        </p:spPr>
        <p:txBody>
          <a:bodyPr/>
          <a:lstStyle/>
          <a:p>
            <a:pPr algn="l"/>
            <a:r>
              <a:rPr lang="tr-TR" dirty="0"/>
              <a:t>Tek başına EBRT ve EBRT + BRT ile </a:t>
            </a:r>
            <a:r>
              <a:rPr lang="tr-TR" dirty="0" err="1"/>
              <a:t>ile</a:t>
            </a:r>
            <a:r>
              <a:rPr lang="tr-TR" dirty="0"/>
              <a:t> ilgili yapılmış çalışmalarda </a:t>
            </a:r>
            <a:r>
              <a:rPr lang="tr-TR" dirty="0" err="1"/>
              <a:t>sağkalım</a:t>
            </a:r>
            <a:r>
              <a:rPr lang="tr-TR" dirty="0"/>
              <a:t> oranları düşük, </a:t>
            </a:r>
            <a:r>
              <a:rPr lang="tr-TR" dirty="0" err="1"/>
              <a:t>nüksler</a:t>
            </a:r>
            <a:r>
              <a:rPr lang="tr-TR" dirty="0"/>
              <a:t> fazla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E76144D-26B1-E174-351D-84A9106CA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6200" r="15000" b="16400"/>
          <a:stretch/>
        </p:blipFill>
        <p:spPr>
          <a:xfrm>
            <a:off x="251520" y="1568016"/>
            <a:ext cx="3200400" cy="295232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3380BB4-D5B0-1F69-704F-E71794213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2" t="16401" r="14563" b="31801"/>
          <a:stretch/>
        </p:blipFill>
        <p:spPr>
          <a:xfrm>
            <a:off x="4499992" y="1568016"/>
            <a:ext cx="331236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63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Mesane koruyucu </a:t>
            </a:r>
            <a:r>
              <a:rPr lang="tr-TR" sz="2400" dirty="0" err="1"/>
              <a:t>trimodal</a:t>
            </a:r>
            <a:r>
              <a:rPr lang="tr-TR" sz="2400" dirty="0"/>
              <a:t> tedavi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65312"/>
            <a:ext cx="7772400" cy="4572000"/>
          </a:xfrm>
        </p:spPr>
        <p:txBody>
          <a:bodyPr>
            <a:normAutofit fontScale="92500" lnSpcReduction="10000"/>
          </a:bodyPr>
          <a:lstStyle/>
          <a:p>
            <a:pPr marL="68580" indent="0" algn="l">
              <a:buNone/>
            </a:pPr>
            <a:r>
              <a:rPr lang="tr-TR" dirty="0" err="1"/>
              <a:t>Selektif</a:t>
            </a:r>
            <a:r>
              <a:rPr lang="tr-TR" dirty="0"/>
              <a:t> </a:t>
            </a:r>
            <a:r>
              <a:rPr lang="tr-TR" dirty="0" err="1"/>
              <a:t>trimodal</a:t>
            </a:r>
            <a:r>
              <a:rPr lang="tr-TR" dirty="0"/>
              <a:t> tedavi </a:t>
            </a:r>
            <a:r>
              <a:rPr lang="tr-TR" dirty="0">
                <a:sym typeface="Wingdings" panose="05000000000000000000" pitchFamily="2" charset="2"/>
              </a:rPr>
              <a:t> maksimum güvenli TURBT ardından </a:t>
            </a:r>
            <a:r>
              <a:rPr lang="tr-TR" dirty="0" err="1">
                <a:sym typeface="Wingdings" panose="05000000000000000000" pitchFamily="2" charset="2"/>
              </a:rPr>
              <a:t>definitif</a:t>
            </a:r>
            <a:r>
              <a:rPr lang="tr-TR" dirty="0">
                <a:sym typeface="Wingdings" panose="05000000000000000000" pitchFamily="2" charset="2"/>
              </a:rPr>
              <a:t> KRT</a:t>
            </a:r>
          </a:p>
          <a:p>
            <a:pPr marL="68580" indent="0" algn="l">
              <a:buNone/>
            </a:pPr>
            <a:r>
              <a:rPr lang="tr-TR" dirty="0" err="1">
                <a:sym typeface="Wingdings" panose="05000000000000000000" pitchFamily="2" charset="2"/>
              </a:rPr>
              <a:t>Trimodal</a:t>
            </a:r>
            <a:r>
              <a:rPr lang="tr-TR" dirty="0">
                <a:sym typeface="Wingdings" panose="05000000000000000000" pitchFamily="2" charset="2"/>
              </a:rPr>
              <a:t> tedaviye uygun medikal </a:t>
            </a:r>
            <a:r>
              <a:rPr lang="tr-TR" dirty="0" err="1">
                <a:sym typeface="Wingdings" panose="05000000000000000000" pitchFamily="2" charset="2"/>
              </a:rPr>
              <a:t>operabl</a:t>
            </a:r>
            <a:r>
              <a:rPr lang="tr-TR" dirty="0">
                <a:sym typeface="Wingdings" panose="05000000000000000000" pitchFamily="2" charset="2"/>
              </a:rPr>
              <a:t> hastalar;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tr-TR" dirty="0">
                <a:sym typeface="Wingdings" panose="05000000000000000000" pitchFamily="2" charset="2"/>
              </a:rPr>
              <a:t>Klinik T2-3a mesane kanseri 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tr-TR" dirty="0" err="1">
                <a:sym typeface="Wingdings" panose="05000000000000000000" pitchFamily="2" charset="2"/>
              </a:rPr>
              <a:t>Unifokal</a:t>
            </a:r>
            <a:r>
              <a:rPr lang="tr-TR" dirty="0">
                <a:sym typeface="Wingdings" panose="05000000000000000000" pitchFamily="2" charset="2"/>
              </a:rPr>
              <a:t> hastalık 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tr-TR" dirty="0">
                <a:sym typeface="Wingdings" panose="05000000000000000000" pitchFamily="2" charset="2"/>
              </a:rPr>
              <a:t>5cm’den küçük tümör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tr-TR" dirty="0" err="1">
                <a:sym typeface="Wingdings" panose="05000000000000000000" pitchFamily="2" charset="2"/>
              </a:rPr>
              <a:t>Ekstensif</a:t>
            </a:r>
            <a:r>
              <a:rPr lang="tr-TR" dirty="0">
                <a:sym typeface="Wingdings" panose="05000000000000000000" pitchFamily="2" charset="2"/>
              </a:rPr>
              <a:t> CIS olmayan vakalar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tr-TR" dirty="0">
                <a:sym typeface="Wingdings" panose="05000000000000000000" pitchFamily="2" charset="2"/>
              </a:rPr>
              <a:t>Gözle görünür </a:t>
            </a:r>
            <a:r>
              <a:rPr lang="tr-TR" dirty="0" err="1">
                <a:sym typeface="Wingdings" panose="05000000000000000000" pitchFamily="2" charset="2"/>
              </a:rPr>
              <a:t>komplet</a:t>
            </a:r>
            <a:r>
              <a:rPr lang="tr-TR" dirty="0">
                <a:sym typeface="Wingdings" panose="05000000000000000000" pitchFamily="2" charset="2"/>
              </a:rPr>
              <a:t> TUR BT 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tr-TR" dirty="0" err="1">
                <a:sym typeface="Wingdings" panose="05000000000000000000" pitchFamily="2" charset="2"/>
              </a:rPr>
              <a:t>Üretral</a:t>
            </a:r>
            <a:r>
              <a:rPr lang="tr-TR" dirty="0">
                <a:sym typeface="Wingdings" panose="05000000000000000000" pitchFamily="2" charset="2"/>
              </a:rPr>
              <a:t> obstrüksiyon yok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tr-TR" dirty="0" err="1">
                <a:sym typeface="Wingdings" panose="05000000000000000000" pitchFamily="2" charset="2"/>
              </a:rPr>
              <a:t>Hidronefroz</a:t>
            </a:r>
            <a:r>
              <a:rPr lang="tr-TR" dirty="0">
                <a:sym typeface="Wingdings" panose="05000000000000000000" pitchFamily="2" charset="2"/>
              </a:rPr>
              <a:t> yok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tr-TR" dirty="0">
                <a:sym typeface="Wingdings" panose="05000000000000000000" pitchFamily="2" charset="2"/>
              </a:rPr>
              <a:t>İyi mesane fonksiyonu olanlar </a:t>
            </a:r>
          </a:p>
          <a:p>
            <a:pPr marL="68580" indent="0" algn="l">
              <a:buNone/>
            </a:pPr>
            <a:r>
              <a:rPr lang="tr-TR" dirty="0">
                <a:sym typeface="Wingdings" panose="05000000000000000000" pitchFamily="2" charset="2"/>
              </a:rPr>
              <a:t>İkincil kanserler göz önüne alındığında genç vakalarda </a:t>
            </a:r>
            <a:r>
              <a:rPr lang="tr-TR" dirty="0" err="1">
                <a:sym typeface="Wingdings" panose="05000000000000000000" pitchFamily="2" charset="2"/>
              </a:rPr>
              <a:t>trimodal</a:t>
            </a:r>
            <a:r>
              <a:rPr lang="tr-TR" dirty="0">
                <a:sym typeface="Wingdings" panose="05000000000000000000" pitchFamily="2" charset="2"/>
              </a:rPr>
              <a:t>  tedavi yaklaşımı önerilmemekte – konsensüs olmamakla birlikte 55 yaş altı önerilmiyor  </a:t>
            </a:r>
            <a:endParaRPr lang="tr-TR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C400802-49C9-3FC7-D0B3-92AF4DD1E024}"/>
              </a:ext>
            </a:extLst>
          </p:cNvPr>
          <p:cNvSpPr/>
          <p:nvPr/>
        </p:nvSpPr>
        <p:spPr>
          <a:xfrm>
            <a:off x="5652120" y="2492896"/>
            <a:ext cx="3096344" cy="172819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Medikal </a:t>
            </a:r>
            <a:r>
              <a:rPr lang="tr-TR" dirty="0" err="1"/>
              <a:t>operabl</a:t>
            </a:r>
            <a:r>
              <a:rPr lang="tr-TR" dirty="0"/>
              <a:t> vakaların </a:t>
            </a:r>
            <a:r>
              <a:rPr lang="tr-TR" dirty="0">
                <a:solidFill>
                  <a:srgbClr val="FF0000"/>
                </a:solidFill>
              </a:rPr>
              <a:t>%10-15’i</a:t>
            </a:r>
            <a:r>
              <a:rPr lang="tr-TR" dirty="0"/>
              <a:t> bu kriterleri sağlayabiliyor</a:t>
            </a:r>
          </a:p>
        </p:txBody>
      </p:sp>
    </p:spTree>
    <p:extLst>
      <p:ext uri="{BB962C8B-B14F-4D97-AF65-F5344CB8AC3E}">
        <p14:creationId xmlns:p14="http://schemas.microsoft.com/office/powerpoint/2010/main" val="1713687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Mesane koruyucu </a:t>
            </a:r>
            <a:r>
              <a:rPr lang="tr-TR" sz="2400" dirty="0" err="1"/>
              <a:t>trimodal</a:t>
            </a:r>
            <a:r>
              <a:rPr lang="tr-TR" sz="2400" dirty="0"/>
              <a:t> tedavi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 err="1"/>
              <a:t>Renal</a:t>
            </a:r>
            <a:r>
              <a:rPr lang="tr-TR" dirty="0"/>
              <a:t> fonksiyonlar yeterli ise eşzamanlı </a:t>
            </a:r>
            <a:r>
              <a:rPr lang="tr-TR" dirty="0" err="1"/>
              <a:t>sisplatin</a:t>
            </a:r>
            <a:endParaRPr lang="tr-TR" dirty="0"/>
          </a:p>
          <a:p>
            <a:pPr algn="l"/>
            <a:r>
              <a:rPr lang="tr-TR" dirty="0" err="1"/>
              <a:t>Renal</a:t>
            </a:r>
            <a:r>
              <a:rPr lang="tr-TR" dirty="0"/>
              <a:t> fonksiyon yetersiz ise MMC + 5FU  ya da düşük doz </a:t>
            </a:r>
            <a:r>
              <a:rPr lang="tr-TR" dirty="0" err="1"/>
              <a:t>gemsitabin</a:t>
            </a:r>
            <a:r>
              <a:rPr lang="tr-TR" dirty="0"/>
              <a:t> kullanılabilir.</a:t>
            </a:r>
          </a:p>
          <a:p>
            <a:pPr algn="l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0A88AE2-F94F-5791-664D-D072AB96B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14445" r="23226" b="15001"/>
          <a:stretch/>
        </p:blipFill>
        <p:spPr>
          <a:xfrm>
            <a:off x="395536" y="2996952"/>
            <a:ext cx="5256584" cy="3629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059C6D3-EDA1-17FC-9405-B82747FD2A23}"/>
              </a:ext>
            </a:extLst>
          </p:cNvPr>
          <p:cNvSpPr txBox="1"/>
          <p:nvPr/>
        </p:nvSpPr>
        <p:spPr>
          <a:xfrm>
            <a:off x="5942384" y="3140968"/>
            <a:ext cx="3022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Mesane koruyucu </a:t>
            </a:r>
            <a:r>
              <a:rPr lang="tr-TR" dirty="0" err="1"/>
              <a:t>trimodal</a:t>
            </a:r>
            <a:r>
              <a:rPr lang="tr-TR" dirty="0"/>
              <a:t> tedavi sonrası  post-tedavi TUR BT </a:t>
            </a:r>
            <a:r>
              <a:rPr lang="tr-TR" dirty="0" err="1"/>
              <a:t>komplet</a:t>
            </a:r>
            <a:r>
              <a:rPr lang="tr-TR" dirty="0"/>
              <a:t> yanıt oranları  %60-80, 5 yılık  GS  %40-60</a:t>
            </a:r>
          </a:p>
        </p:txBody>
      </p:sp>
    </p:spTree>
    <p:extLst>
      <p:ext uri="{BB962C8B-B14F-4D97-AF65-F5344CB8AC3E}">
        <p14:creationId xmlns:p14="http://schemas.microsoft.com/office/powerpoint/2010/main" val="1752066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Mesane koruyucu </a:t>
            </a:r>
            <a:r>
              <a:rPr lang="tr-TR" sz="2400" dirty="0" err="1"/>
              <a:t>trimodal</a:t>
            </a:r>
            <a:r>
              <a:rPr lang="tr-TR" sz="2400" dirty="0"/>
              <a:t> tedavi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3047315"/>
            <a:ext cx="7772400" cy="2847142"/>
          </a:xfrm>
        </p:spPr>
        <p:txBody>
          <a:bodyPr>
            <a:normAutofit fontScale="92500" lnSpcReduction="20000"/>
          </a:bodyPr>
          <a:lstStyle/>
          <a:p>
            <a:pPr marL="68580" indent="0" algn="l">
              <a:buNone/>
            </a:pPr>
            <a:r>
              <a:rPr lang="tr-TR" dirty="0"/>
              <a:t>RTOG 89 03 Çalışması </a:t>
            </a:r>
          </a:p>
          <a:p>
            <a:pPr algn="l"/>
            <a:r>
              <a:rPr lang="tr-TR" dirty="0"/>
              <a:t>T2-T4aN0M0  123 vaka</a:t>
            </a:r>
          </a:p>
          <a:p>
            <a:pPr algn="l"/>
            <a:r>
              <a:rPr lang="tr-TR" dirty="0"/>
              <a:t>2 kola </a:t>
            </a:r>
            <a:r>
              <a:rPr lang="tr-TR" dirty="0" err="1"/>
              <a:t>randomize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 2 kür MCV kemoterapisi </a:t>
            </a:r>
            <a:r>
              <a:rPr lang="tr-TR" dirty="0"/>
              <a:t> sonrası 39,6 </a:t>
            </a:r>
            <a:r>
              <a:rPr lang="tr-TR" dirty="0" err="1"/>
              <a:t>Gy</a:t>
            </a:r>
            <a:r>
              <a:rPr lang="tr-TR" dirty="0"/>
              <a:t> </a:t>
            </a:r>
            <a:r>
              <a:rPr lang="tr-TR" dirty="0" err="1"/>
              <a:t>pelvik</a:t>
            </a:r>
            <a:r>
              <a:rPr lang="tr-TR" dirty="0"/>
              <a:t> RT + 100 mg/m2’den 2 kez eşzamanlı </a:t>
            </a:r>
            <a:r>
              <a:rPr lang="tr-TR" dirty="0" err="1"/>
              <a:t>sisplatin</a:t>
            </a:r>
            <a:r>
              <a:rPr lang="tr-TR" dirty="0"/>
              <a:t> KT  ( 61 vaka) ve sadece KRT kolu </a:t>
            </a:r>
          </a:p>
          <a:p>
            <a:pPr algn="l"/>
            <a:r>
              <a:rPr lang="tr-TR" dirty="0"/>
              <a:t>TURBT ile kontrolde tam yanıtı olan vakalarda ek 25,2 </a:t>
            </a:r>
            <a:r>
              <a:rPr lang="tr-TR" dirty="0" err="1"/>
              <a:t>Gy</a:t>
            </a:r>
            <a:r>
              <a:rPr lang="tr-TR" dirty="0"/>
              <a:t> </a:t>
            </a:r>
            <a:r>
              <a:rPr lang="tr-TR" dirty="0" err="1"/>
              <a:t>boost</a:t>
            </a:r>
            <a:r>
              <a:rPr lang="tr-TR" dirty="0"/>
              <a:t> ile 64,8’e çıkılmış + 1 kür daha </a:t>
            </a:r>
            <a:r>
              <a:rPr lang="tr-TR" dirty="0" err="1"/>
              <a:t>sisplatin</a:t>
            </a:r>
            <a:r>
              <a:rPr lang="tr-TR" dirty="0"/>
              <a:t> eklenmiş. TURBT tam yanıt olamayan vakalara </a:t>
            </a:r>
            <a:r>
              <a:rPr lang="tr-TR" dirty="0" err="1"/>
              <a:t>sistektomi</a:t>
            </a:r>
            <a:r>
              <a:rPr lang="tr-TR" dirty="0"/>
              <a:t> yapılmış. </a:t>
            </a:r>
          </a:p>
          <a:p>
            <a:pPr algn="l"/>
            <a:r>
              <a:rPr lang="tr-TR" dirty="0"/>
              <a:t>2 kol arasında 5 yıllık </a:t>
            </a:r>
            <a:r>
              <a:rPr lang="tr-TR" dirty="0" err="1"/>
              <a:t>sağkalım</a:t>
            </a:r>
            <a:r>
              <a:rPr lang="tr-TR" dirty="0"/>
              <a:t>, 5 yıllık uzak </a:t>
            </a:r>
            <a:r>
              <a:rPr lang="tr-TR" dirty="0" err="1"/>
              <a:t>metastazsız</a:t>
            </a:r>
            <a:r>
              <a:rPr lang="tr-TR" dirty="0"/>
              <a:t> </a:t>
            </a:r>
            <a:r>
              <a:rPr lang="tr-TR" dirty="0" err="1"/>
              <a:t>sağkalım</a:t>
            </a:r>
            <a:r>
              <a:rPr lang="tr-TR" dirty="0"/>
              <a:t> ve mesane korunması arasında fark yok – </a:t>
            </a:r>
            <a:r>
              <a:rPr lang="tr-TR" dirty="0" err="1">
                <a:solidFill>
                  <a:srgbClr val="FF0000"/>
                </a:solidFill>
              </a:rPr>
              <a:t>neoadj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KT’nin</a:t>
            </a:r>
            <a:r>
              <a:rPr lang="tr-TR" dirty="0">
                <a:solidFill>
                  <a:srgbClr val="FF0000"/>
                </a:solidFill>
              </a:rPr>
              <a:t> katkısı yok </a:t>
            </a:r>
          </a:p>
          <a:p>
            <a:pPr algn="l"/>
            <a:endParaRPr lang="tr-TR" dirty="0"/>
          </a:p>
          <a:p>
            <a:pPr algn="l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A184999-F6CB-3198-7332-A03EE5875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36000" r="37400" b="31801"/>
          <a:stretch/>
        </p:blipFill>
        <p:spPr>
          <a:xfrm>
            <a:off x="467544" y="1595623"/>
            <a:ext cx="3456384" cy="1419586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24815E72-C5A2-109A-FF33-2EDA20BCACE4}"/>
              </a:ext>
            </a:extLst>
          </p:cNvPr>
          <p:cNvSpPr txBox="1"/>
          <p:nvPr/>
        </p:nvSpPr>
        <p:spPr>
          <a:xfrm>
            <a:off x="4860032" y="5894457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Phase III trial of neoadjuvant chemotherapy in patients with invasive bladder cancer treated with selective bladder preservation by combined radiation therapy and chemotherapy: initial results of Radiation Therapy Oncology Group 89-03 - PubMed (nih.gov)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491144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0EC93C-383D-4C8D-917D-96B97D4C5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dirty="0"/>
              <a:t>Korunma- Erken Tanı 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1715F48-D88E-4755-9B40-1A545050A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endParaRPr lang="tr-TR" dirty="0"/>
          </a:p>
          <a:p>
            <a:pPr marL="68580" indent="0" algn="l">
              <a:buNone/>
            </a:pPr>
            <a:endParaRPr lang="tr-TR" dirty="0"/>
          </a:p>
          <a:p>
            <a:pPr algn="l"/>
            <a:r>
              <a:rPr lang="tr-TR" dirty="0"/>
              <a:t>Standart korunma yöntemi yok </a:t>
            </a:r>
          </a:p>
          <a:p>
            <a:pPr algn="l"/>
            <a:r>
              <a:rPr lang="tr-TR" dirty="0"/>
              <a:t>İyi beslenme, sigarayı bırakma, kronik enfeksiyonu önleme</a:t>
            </a:r>
          </a:p>
          <a:p>
            <a:pPr algn="l"/>
            <a:r>
              <a:rPr lang="tr-TR" dirty="0"/>
              <a:t>Erken tanı ve tarama için idrar sitolojisi</a:t>
            </a:r>
            <a:r>
              <a:rPr lang="tr-TR" dirty="0">
                <a:sym typeface="Wingdings" panose="05000000000000000000" pitchFamily="2" charset="2"/>
              </a:rPr>
              <a:t>  özgüllüğü yüksek ancak  duyarlılık ve ön test olasılığı düşük  zayıf tarama testi, yeterli kanıt yok </a:t>
            </a:r>
            <a:endParaRPr lang="tr-TR" dirty="0"/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3302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Mesane koruyucu </a:t>
            </a:r>
            <a:r>
              <a:rPr lang="tr-TR" sz="2400" dirty="0" err="1"/>
              <a:t>trimodal</a:t>
            </a:r>
            <a:r>
              <a:rPr lang="tr-TR" sz="2400" dirty="0"/>
              <a:t> tedavi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221088"/>
            <a:ext cx="4246240" cy="1951112"/>
          </a:xfrm>
        </p:spPr>
        <p:txBody>
          <a:bodyPr/>
          <a:lstStyle/>
          <a:p>
            <a:pPr algn="l"/>
            <a:r>
              <a:rPr lang="tr-TR" dirty="0"/>
              <a:t>T2-T4aN0M0, 230 hasta</a:t>
            </a:r>
          </a:p>
          <a:p>
            <a:pPr algn="l"/>
            <a:r>
              <a:rPr lang="tr-TR" dirty="0"/>
              <a:t>2 kola </a:t>
            </a:r>
            <a:r>
              <a:rPr lang="tr-TR" dirty="0" err="1"/>
              <a:t>randomize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 RT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RT + </a:t>
            </a:r>
            <a:r>
              <a:rPr lang="tr-TR" dirty="0">
                <a:solidFill>
                  <a:srgbClr val="FF0000"/>
                </a:solidFill>
                <a:sym typeface="Wingdings" panose="05000000000000000000" pitchFamily="2" charset="2"/>
              </a:rPr>
              <a:t>eşzamanlı KT </a:t>
            </a:r>
            <a:r>
              <a:rPr lang="tr-TR" dirty="0">
                <a:sym typeface="Wingdings" panose="05000000000000000000" pitchFamily="2" charset="2"/>
              </a:rPr>
              <a:t>(MMC+ 5FU)</a:t>
            </a:r>
          </a:p>
          <a:p>
            <a:pPr algn="l"/>
            <a:r>
              <a:rPr lang="tr-TR" dirty="0">
                <a:sym typeface="Wingdings" panose="05000000000000000000" pitchFamily="2" charset="2"/>
              </a:rPr>
              <a:t>2 yıllık </a:t>
            </a:r>
            <a:r>
              <a:rPr lang="tr-TR" dirty="0" err="1">
                <a:sym typeface="Wingdings" panose="05000000000000000000" pitchFamily="2" charset="2"/>
              </a:rPr>
              <a:t>lokorejyonel</a:t>
            </a:r>
            <a:r>
              <a:rPr lang="tr-TR" dirty="0">
                <a:sym typeface="Wingdings" panose="05000000000000000000" pitchFamily="2" charset="2"/>
              </a:rPr>
              <a:t> kontrol  % 49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%71 (p=0.05)</a:t>
            </a:r>
          </a:p>
          <a:p>
            <a:pPr algn="l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16B3C1F-1383-F4DD-C69E-821F952DB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7" t="17801" r="22439" b="31800"/>
          <a:stretch/>
        </p:blipFill>
        <p:spPr>
          <a:xfrm>
            <a:off x="251520" y="1556792"/>
            <a:ext cx="4200467" cy="216024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CED228F-02DE-39D8-3945-AF0E77568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16837" r="29525" b="5200"/>
          <a:stretch/>
        </p:blipFill>
        <p:spPr>
          <a:xfrm>
            <a:off x="5025752" y="1424000"/>
            <a:ext cx="3888432" cy="40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4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0D76F0-B055-CBAB-2603-C85F395A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dirty="0"/>
              <a:t>Kasa </a:t>
            </a:r>
            <a:r>
              <a:rPr lang="tr-TR" sz="2800" dirty="0" err="1"/>
              <a:t>invaze</a:t>
            </a:r>
            <a:r>
              <a:rPr lang="tr-TR" sz="2800" dirty="0"/>
              <a:t> mesane kanseri – Mesane koruyucu </a:t>
            </a:r>
            <a:r>
              <a:rPr lang="tr-TR" sz="2800" dirty="0" err="1"/>
              <a:t>trimodal</a:t>
            </a:r>
            <a:r>
              <a:rPr lang="tr-TR" sz="2800" dirty="0"/>
              <a:t> tedavi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1D28DA-7A3E-86DE-F566-B73FB792D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212976"/>
            <a:ext cx="6262464" cy="2959224"/>
          </a:xfrm>
        </p:spPr>
        <p:txBody>
          <a:bodyPr>
            <a:normAutofit lnSpcReduction="10000"/>
          </a:bodyPr>
          <a:lstStyle/>
          <a:p>
            <a:pPr algn="l"/>
            <a:r>
              <a:rPr lang="tr-TR" dirty="0"/>
              <a:t>NRG/RTOG 07-12</a:t>
            </a:r>
          </a:p>
          <a:p>
            <a:pPr algn="l"/>
            <a:r>
              <a:rPr lang="tr-TR" dirty="0"/>
              <a:t>T2-T4aN0M0</a:t>
            </a:r>
          </a:p>
          <a:p>
            <a:pPr algn="l"/>
            <a:r>
              <a:rPr lang="tr-TR" dirty="0"/>
              <a:t>Günde </a:t>
            </a:r>
            <a:r>
              <a:rPr lang="tr-TR" dirty="0">
                <a:solidFill>
                  <a:srgbClr val="FF0000"/>
                </a:solidFill>
              </a:rPr>
              <a:t>tek </a:t>
            </a:r>
            <a:r>
              <a:rPr lang="tr-TR" dirty="0" err="1">
                <a:solidFill>
                  <a:srgbClr val="FF0000"/>
                </a:solidFill>
              </a:rPr>
              <a:t>fr</a:t>
            </a:r>
            <a:r>
              <a:rPr lang="tr-TR" dirty="0">
                <a:solidFill>
                  <a:srgbClr val="FF0000"/>
                </a:solidFill>
              </a:rPr>
              <a:t> RT </a:t>
            </a:r>
            <a:r>
              <a:rPr lang="tr-TR" dirty="0"/>
              <a:t>+ </a:t>
            </a:r>
            <a:r>
              <a:rPr lang="tr-TR" dirty="0" err="1"/>
              <a:t>gemsitabin</a:t>
            </a:r>
            <a:r>
              <a:rPr lang="tr-TR" dirty="0"/>
              <a:t>  </a:t>
            </a:r>
            <a:r>
              <a:rPr lang="tr-TR" dirty="0" err="1"/>
              <a:t>vs</a:t>
            </a:r>
            <a:r>
              <a:rPr lang="tr-TR" dirty="0"/>
              <a:t> </a:t>
            </a:r>
            <a:r>
              <a:rPr lang="tr-TR" dirty="0">
                <a:solidFill>
                  <a:srgbClr val="FF0000"/>
                </a:solidFill>
              </a:rPr>
              <a:t>günde 2 </a:t>
            </a:r>
            <a:r>
              <a:rPr lang="tr-TR" dirty="0" err="1">
                <a:solidFill>
                  <a:srgbClr val="FF0000"/>
                </a:solidFill>
              </a:rPr>
              <a:t>fr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+ </a:t>
            </a:r>
            <a:r>
              <a:rPr lang="tr-TR" dirty="0" err="1"/>
              <a:t>sisplatin</a:t>
            </a:r>
            <a:r>
              <a:rPr lang="tr-TR" dirty="0"/>
              <a:t> ve 5FU kollarına </a:t>
            </a:r>
            <a:r>
              <a:rPr lang="tr-TR" dirty="0" err="1"/>
              <a:t>randomize</a:t>
            </a:r>
            <a:r>
              <a:rPr lang="tr-TR" dirty="0"/>
              <a:t> </a:t>
            </a:r>
          </a:p>
          <a:p>
            <a:pPr algn="l"/>
            <a:r>
              <a:rPr lang="tr-TR" dirty="0"/>
              <a:t>40 </a:t>
            </a:r>
            <a:r>
              <a:rPr lang="tr-TR" dirty="0" err="1"/>
              <a:t>Gy</a:t>
            </a:r>
            <a:r>
              <a:rPr lang="tr-TR" dirty="0"/>
              <a:t> sonrası tam yanıt ile 64 </a:t>
            </a:r>
            <a:r>
              <a:rPr lang="tr-TR" dirty="0" err="1"/>
              <a:t>Gy</a:t>
            </a:r>
            <a:r>
              <a:rPr lang="tr-TR" dirty="0"/>
              <a:t> tamamlanmış, tam yanıt yok ise </a:t>
            </a:r>
            <a:r>
              <a:rPr lang="tr-TR" dirty="0" err="1"/>
              <a:t>sistektomi</a:t>
            </a:r>
            <a:endParaRPr lang="tr-TR" dirty="0"/>
          </a:p>
          <a:p>
            <a:pPr algn="l"/>
            <a:r>
              <a:rPr lang="tr-TR" dirty="0"/>
              <a:t>3 yıllık uzak </a:t>
            </a:r>
            <a:r>
              <a:rPr lang="tr-TR" dirty="0" err="1"/>
              <a:t>metastazsız</a:t>
            </a:r>
            <a:r>
              <a:rPr lang="tr-TR" dirty="0"/>
              <a:t> </a:t>
            </a:r>
            <a:r>
              <a:rPr lang="tr-TR" dirty="0" err="1"/>
              <a:t>sağkalım</a:t>
            </a:r>
            <a:r>
              <a:rPr lang="tr-TR" dirty="0"/>
              <a:t>, </a:t>
            </a:r>
            <a:r>
              <a:rPr lang="tr-TR" dirty="0" err="1"/>
              <a:t>komplet</a:t>
            </a:r>
            <a:r>
              <a:rPr lang="tr-TR" dirty="0"/>
              <a:t> yanıt oranı , gr 3-4 </a:t>
            </a:r>
            <a:r>
              <a:rPr lang="tr-TR" dirty="0" err="1"/>
              <a:t>toksisite</a:t>
            </a:r>
            <a:r>
              <a:rPr lang="tr-TR" dirty="0"/>
              <a:t> oranları </a:t>
            </a:r>
            <a:r>
              <a:rPr lang="tr-TR" dirty="0">
                <a:solidFill>
                  <a:srgbClr val="FF0000"/>
                </a:solidFill>
              </a:rPr>
              <a:t>benzer.</a:t>
            </a:r>
            <a:r>
              <a:rPr lang="tr-TR" dirty="0"/>
              <a:t> Her iki rejim de kullanılabilir. </a:t>
            </a:r>
          </a:p>
          <a:p>
            <a:pPr algn="l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9759333-4AD4-B22F-E930-84B1C6076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6200" r="38188" b="51400"/>
          <a:stretch/>
        </p:blipFill>
        <p:spPr>
          <a:xfrm>
            <a:off x="467544" y="1772816"/>
            <a:ext cx="3672408" cy="115212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D2DFC62-B75F-27C2-78BC-C816832F2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3" t="26200" r="50000" b="27600"/>
          <a:stretch/>
        </p:blipFill>
        <p:spPr>
          <a:xfrm>
            <a:off x="6516216" y="1507232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56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-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r>
              <a:rPr lang="tr-TR" dirty="0"/>
              <a:t>HASTA POZİSYONU VE İMMOBİLİZASYON</a:t>
            </a:r>
          </a:p>
          <a:p>
            <a:pPr algn="l"/>
            <a:r>
              <a:rPr lang="tr-TR" dirty="0" err="1"/>
              <a:t>Supin</a:t>
            </a:r>
            <a:r>
              <a:rPr lang="tr-TR" dirty="0"/>
              <a:t> pozisyonda, mümkünse  diz ve bilek </a:t>
            </a:r>
            <a:r>
              <a:rPr lang="tr-TR" dirty="0" err="1"/>
              <a:t>immobilizasyonu</a:t>
            </a:r>
            <a:r>
              <a:rPr lang="tr-TR" dirty="0"/>
              <a:t> kullanılmalı </a:t>
            </a:r>
          </a:p>
          <a:p>
            <a:pPr algn="l"/>
            <a:r>
              <a:rPr lang="tr-TR" dirty="0"/>
              <a:t>Rektum boş olmalı- günlük </a:t>
            </a:r>
            <a:r>
              <a:rPr lang="tr-TR" dirty="0" err="1"/>
              <a:t>mikroenema</a:t>
            </a:r>
            <a:r>
              <a:rPr lang="tr-TR" dirty="0"/>
              <a:t> kullanılabilir.</a:t>
            </a:r>
          </a:p>
          <a:p>
            <a:pPr algn="l"/>
            <a:r>
              <a:rPr lang="tr-TR" dirty="0"/>
              <a:t>Planlama BT ve tedaviden 10-15 </a:t>
            </a:r>
            <a:r>
              <a:rPr lang="tr-TR" dirty="0" err="1"/>
              <a:t>dk</a:t>
            </a:r>
            <a:r>
              <a:rPr lang="tr-TR" dirty="0"/>
              <a:t> önce mesane boşaltılmalı (bazen </a:t>
            </a:r>
            <a:r>
              <a:rPr lang="tr-TR" dirty="0" err="1"/>
              <a:t>boost</a:t>
            </a:r>
            <a:r>
              <a:rPr lang="tr-TR" dirty="0"/>
              <a:t> için IGRT şartı ile dolu mesane ile plan yapılabilir)</a:t>
            </a:r>
          </a:p>
          <a:p>
            <a:pPr algn="l"/>
            <a:r>
              <a:rPr lang="tr-TR" dirty="0"/>
              <a:t>3-5 mm kesit aralığı ile planlama BT çekilmeli </a:t>
            </a:r>
          </a:p>
          <a:p>
            <a:pPr algn="l"/>
            <a:r>
              <a:rPr lang="tr-TR" dirty="0"/>
              <a:t>Planlama BT, L2- </a:t>
            </a:r>
            <a:r>
              <a:rPr lang="tr-TR" dirty="0" err="1"/>
              <a:t>mid-femur</a:t>
            </a:r>
            <a:r>
              <a:rPr lang="tr-TR" dirty="0"/>
              <a:t> arası taranmalı</a:t>
            </a:r>
          </a:p>
          <a:p>
            <a:pPr algn="l"/>
            <a:endParaRPr lang="tr-TR" dirty="0"/>
          </a:p>
          <a:p>
            <a:pPr marL="68580" indent="0" algn="l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32593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89D349-79F5-7822-4451-2599336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-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B0A8D3-F17A-7D57-67D6-9E1EA8D4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r>
              <a:rPr lang="tr-TR" dirty="0"/>
              <a:t>HEDEF HACİM VE ALAN BELİRLEME</a:t>
            </a:r>
          </a:p>
          <a:p>
            <a:pPr algn="l"/>
            <a:r>
              <a:rPr lang="tr-TR" dirty="0"/>
              <a:t>GTV belirlemek zor olabilir. </a:t>
            </a:r>
            <a:r>
              <a:rPr lang="tr-TR" dirty="0" err="1"/>
              <a:t>Evreleme</a:t>
            </a:r>
            <a:r>
              <a:rPr lang="tr-TR" dirty="0"/>
              <a:t> BT/ MR ve TURBT bilgileri kullanılmalı</a:t>
            </a:r>
          </a:p>
          <a:p>
            <a:pPr algn="l"/>
            <a:r>
              <a:rPr lang="tr-TR" dirty="0"/>
              <a:t>TURBT esnasında </a:t>
            </a:r>
            <a:r>
              <a:rPr lang="tr-TR" dirty="0" err="1"/>
              <a:t>fiducial</a:t>
            </a:r>
            <a:r>
              <a:rPr lang="tr-TR" dirty="0"/>
              <a:t> yerleştirme  GTV belirleme için faydalı olabilir. </a:t>
            </a:r>
          </a:p>
          <a:p>
            <a:pPr algn="l"/>
            <a:r>
              <a:rPr lang="tr-TR" dirty="0"/>
              <a:t>ENI tartışmalı, ENI için </a:t>
            </a:r>
            <a:r>
              <a:rPr lang="tr-TR" dirty="0" err="1"/>
              <a:t>internal-eksternal</a:t>
            </a:r>
            <a:r>
              <a:rPr lang="tr-TR" dirty="0"/>
              <a:t> </a:t>
            </a:r>
            <a:r>
              <a:rPr lang="tr-TR" dirty="0" err="1"/>
              <a:t>iliak</a:t>
            </a:r>
            <a:r>
              <a:rPr lang="tr-TR" dirty="0"/>
              <a:t>, </a:t>
            </a:r>
            <a:r>
              <a:rPr lang="tr-TR" dirty="0" err="1"/>
              <a:t>obturator</a:t>
            </a:r>
            <a:r>
              <a:rPr lang="tr-TR" dirty="0"/>
              <a:t> dahil edilmeli.</a:t>
            </a:r>
          </a:p>
          <a:p>
            <a:pPr algn="l"/>
            <a:r>
              <a:rPr lang="tr-TR" dirty="0"/>
              <a:t>ENI </a:t>
            </a:r>
            <a:r>
              <a:rPr lang="tr-TR" dirty="0" err="1"/>
              <a:t>midSIE</a:t>
            </a:r>
            <a:r>
              <a:rPr lang="tr-TR" dirty="0"/>
              <a:t> ‘den başlayıp </a:t>
            </a:r>
            <a:r>
              <a:rPr lang="tr-TR" dirty="0" err="1"/>
              <a:t>obturator</a:t>
            </a:r>
            <a:r>
              <a:rPr lang="tr-TR" dirty="0"/>
              <a:t> için </a:t>
            </a:r>
            <a:r>
              <a:rPr lang="tr-TR" dirty="0" err="1"/>
              <a:t>symphsis</a:t>
            </a:r>
            <a:r>
              <a:rPr lang="tr-TR" dirty="0"/>
              <a:t> </a:t>
            </a:r>
            <a:r>
              <a:rPr lang="tr-TR" dirty="0" err="1"/>
              <a:t>pubise</a:t>
            </a:r>
            <a:r>
              <a:rPr lang="tr-TR" dirty="0"/>
              <a:t>, </a:t>
            </a:r>
            <a:r>
              <a:rPr lang="tr-TR" dirty="0" err="1"/>
              <a:t>iliak</a:t>
            </a:r>
            <a:r>
              <a:rPr lang="tr-TR" dirty="0"/>
              <a:t> lenf </a:t>
            </a:r>
            <a:r>
              <a:rPr lang="tr-TR" dirty="0" err="1"/>
              <a:t>nodları</a:t>
            </a:r>
            <a:r>
              <a:rPr lang="tr-TR" dirty="0"/>
              <a:t> için ise </a:t>
            </a:r>
            <a:r>
              <a:rPr lang="tr-TR" dirty="0" err="1"/>
              <a:t>femur</a:t>
            </a:r>
            <a:r>
              <a:rPr lang="tr-TR" dirty="0"/>
              <a:t> başlarına kadar </a:t>
            </a:r>
            <a:r>
              <a:rPr lang="tr-TR" dirty="0" err="1"/>
              <a:t>konturlanmalı</a:t>
            </a:r>
            <a:endParaRPr lang="tr-TR" dirty="0"/>
          </a:p>
          <a:p>
            <a:pPr algn="l"/>
            <a:r>
              <a:rPr lang="tr-TR" dirty="0"/>
              <a:t>CTV oluşturmak için </a:t>
            </a:r>
            <a:r>
              <a:rPr lang="tr-TR" dirty="0" err="1"/>
              <a:t>iliak</a:t>
            </a:r>
            <a:r>
              <a:rPr lang="tr-TR" dirty="0"/>
              <a:t> damarlara 0.7 cm marj verilmeli</a:t>
            </a:r>
          </a:p>
        </p:txBody>
      </p:sp>
    </p:spTree>
    <p:extLst>
      <p:ext uri="{BB962C8B-B14F-4D97-AF65-F5344CB8AC3E}">
        <p14:creationId xmlns:p14="http://schemas.microsoft.com/office/powerpoint/2010/main" val="3207792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7F00BA-DF5B-3777-669E-386ADA18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-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B29A72-0DD4-AD01-0307-5FFFC150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r>
              <a:rPr lang="tr-TR" dirty="0"/>
              <a:t>HEDEF HACİM VE ALAN BELİRLEME</a:t>
            </a:r>
          </a:p>
          <a:p>
            <a:pPr algn="l"/>
            <a:r>
              <a:rPr lang="tr-TR" dirty="0" err="1"/>
              <a:t>Prostatik</a:t>
            </a:r>
            <a:r>
              <a:rPr lang="tr-TR" dirty="0"/>
              <a:t> </a:t>
            </a:r>
            <a:r>
              <a:rPr lang="tr-TR" dirty="0" err="1"/>
              <a:t>üretra</a:t>
            </a:r>
            <a:r>
              <a:rPr lang="tr-TR" dirty="0"/>
              <a:t>, prostat ve </a:t>
            </a:r>
            <a:r>
              <a:rPr lang="tr-TR" dirty="0" err="1"/>
              <a:t>seminal</a:t>
            </a:r>
            <a:r>
              <a:rPr lang="tr-TR" dirty="0"/>
              <a:t> veziküllerin </a:t>
            </a:r>
            <a:r>
              <a:rPr lang="tr-TR" dirty="0" err="1"/>
              <a:t>CTV’ye</a:t>
            </a:r>
            <a:r>
              <a:rPr lang="tr-TR" dirty="0"/>
              <a:t> dahil edilmesi tartışmalı- kesin görüş birliği yok </a:t>
            </a:r>
          </a:p>
          <a:p>
            <a:pPr algn="l"/>
            <a:r>
              <a:rPr lang="tr-TR" dirty="0" err="1"/>
              <a:t>Gunderson</a:t>
            </a:r>
            <a:r>
              <a:rPr lang="tr-TR" dirty="0">
                <a:sym typeface="Wingdings" panose="05000000000000000000" pitchFamily="2" charset="2"/>
              </a:rPr>
              <a:t> mesane boynu tutulumu var ise </a:t>
            </a:r>
            <a:r>
              <a:rPr lang="tr-TR" dirty="0" err="1">
                <a:sym typeface="Wingdings" panose="05000000000000000000" pitchFamily="2" charset="2"/>
              </a:rPr>
              <a:t>prostatik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ürerta</a:t>
            </a:r>
            <a:r>
              <a:rPr lang="tr-TR" dirty="0">
                <a:sym typeface="Wingdings" panose="05000000000000000000" pitchFamily="2" charset="2"/>
              </a:rPr>
              <a:t>, </a:t>
            </a:r>
            <a:r>
              <a:rPr lang="tr-TR" dirty="0" err="1">
                <a:sym typeface="Wingdings" panose="05000000000000000000" pitchFamily="2" charset="2"/>
              </a:rPr>
              <a:t>bulky</a:t>
            </a:r>
            <a:r>
              <a:rPr lang="tr-TR" dirty="0">
                <a:sym typeface="Wingdings" panose="05000000000000000000" pitchFamily="2" charset="2"/>
              </a:rPr>
              <a:t> ya da T3 hastalıkta prostat ve SV dahil edilmeli</a:t>
            </a:r>
          </a:p>
          <a:p>
            <a:pPr algn="l"/>
            <a:r>
              <a:rPr lang="tr-TR" dirty="0">
                <a:sym typeface="Wingdings" panose="05000000000000000000" pitchFamily="2" charset="2"/>
              </a:rPr>
              <a:t>4 çeşit </a:t>
            </a:r>
            <a:r>
              <a:rPr lang="tr-TR" dirty="0" err="1">
                <a:sym typeface="Wingdings" panose="05000000000000000000" pitchFamily="2" charset="2"/>
              </a:rPr>
              <a:t>CTV’ye</a:t>
            </a:r>
            <a:r>
              <a:rPr lang="tr-TR" dirty="0">
                <a:sym typeface="Wingdings" panose="05000000000000000000" pitchFamily="2" charset="2"/>
              </a:rPr>
              <a:t> marj verilerek PTV oluşturulabilir; 1- popülasyon bazlı , 2- hasta bazlı, 3- günlük planlama, 4- online </a:t>
            </a:r>
            <a:r>
              <a:rPr lang="tr-TR" dirty="0" err="1">
                <a:sym typeface="Wingdings" panose="05000000000000000000" pitchFamily="2" charset="2"/>
              </a:rPr>
              <a:t>adaptif</a:t>
            </a:r>
            <a:r>
              <a:rPr lang="tr-TR" dirty="0">
                <a:sym typeface="Wingdings" panose="05000000000000000000" pitchFamily="2" charset="2"/>
              </a:rPr>
              <a:t> </a:t>
            </a:r>
          </a:p>
          <a:p>
            <a:pPr algn="l"/>
            <a:r>
              <a:rPr lang="tr-TR" dirty="0">
                <a:sym typeface="Wingdings" panose="05000000000000000000" pitchFamily="2" charset="2"/>
              </a:rPr>
              <a:t>En sık popülasyon bazlı kullanılmakta- 15 mm sup-</a:t>
            </a:r>
            <a:r>
              <a:rPr lang="tr-TR" dirty="0" err="1">
                <a:sym typeface="Wingdings" panose="05000000000000000000" pitchFamily="2" charset="2"/>
              </a:rPr>
              <a:t>inf</a:t>
            </a:r>
            <a:r>
              <a:rPr lang="tr-TR" dirty="0">
                <a:sym typeface="Wingdings" panose="05000000000000000000" pitchFamily="2" charset="2"/>
              </a:rPr>
              <a:t> ve diğer yönlere 10 mm </a:t>
            </a:r>
          </a:p>
          <a:p>
            <a:pPr algn="l"/>
            <a:endParaRPr lang="tr-TR" dirty="0"/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99274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7F00BA-DF5B-3777-669E-386ADA18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-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B29A72-0DD4-AD01-0307-5FFFC150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r>
              <a:rPr lang="tr-TR" dirty="0"/>
              <a:t>DOZ</a:t>
            </a:r>
          </a:p>
          <a:p>
            <a:pPr marL="68580" indent="0" algn="l">
              <a:buNone/>
            </a:pPr>
            <a:r>
              <a:rPr lang="tr-TR" dirty="0">
                <a:sym typeface="Wingdings" panose="05000000000000000000" pitchFamily="2" charset="2"/>
              </a:rPr>
              <a:t></a:t>
            </a:r>
            <a:r>
              <a:rPr lang="tr-TR" dirty="0"/>
              <a:t>Sıklıkla kullanılan –&gt; ENI 45 </a:t>
            </a:r>
            <a:r>
              <a:rPr lang="tr-TR" dirty="0" err="1"/>
              <a:t>Gy</a:t>
            </a:r>
            <a:r>
              <a:rPr lang="tr-TR" dirty="0"/>
              <a:t>- 1.8 </a:t>
            </a:r>
            <a:r>
              <a:rPr lang="tr-TR" dirty="0" err="1"/>
              <a:t>Gy</a:t>
            </a:r>
            <a:r>
              <a:rPr lang="tr-TR" dirty="0"/>
              <a:t>/gün, mesaneye 64,8 </a:t>
            </a:r>
            <a:r>
              <a:rPr lang="tr-TR" dirty="0" err="1"/>
              <a:t>Gy</a:t>
            </a:r>
            <a:r>
              <a:rPr lang="tr-TR" dirty="0"/>
              <a:t>- 1.8 </a:t>
            </a:r>
            <a:r>
              <a:rPr lang="tr-TR" dirty="0" err="1"/>
              <a:t>Gy</a:t>
            </a:r>
            <a:r>
              <a:rPr lang="tr-TR" dirty="0"/>
              <a:t>/gün</a:t>
            </a:r>
          </a:p>
          <a:p>
            <a:pPr marL="68580" indent="0" algn="l">
              <a:buNone/>
            </a:pP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Trimodal</a:t>
            </a:r>
            <a:r>
              <a:rPr lang="tr-TR" dirty="0">
                <a:sym typeface="Wingdings" panose="05000000000000000000" pitchFamily="2" charset="2"/>
              </a:rPr>
              <a:t> tedavide 60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altı dozlar etkisiz, 66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üzeri dozlarda ise onkolojik sonuçlarda değişiklik yok </a:t>
            </a:r>
            <a:r>
              <a:rPr lang="tr-TR" dirty="0" err="1">
                <a:sym typeface="Wingdings" panose="05000000000000000000" pitchFamily="2" charset="2"/>
              </a:rPr>
              <a:t>toksisite</a:t>
            </a:r>
            <a:r>
              <a:rPr lang="tr-TR" dirty="0">
                <a:sym typeface="Wingdings" panose="05000000000000000000" pitchFamily="2" charset="2"/>
              </a:rPr>
              <a:t> artıyor, 60-66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arası dozlar tercih edilmeli</a:t>
            </a:r>
            <a:endParaRPr lang="tr-TR" dirty="0"/>
          </a:p>
          <a:p>
            <a:pPr marL="68580" indent="0" algn="l">
              <a:buNone/>
            </a:pPr>
            <a:r>
              <a:rPr lang="tr-TR" dirty="0">
                <a:sym typeface="Wingdings" panose="05000000000000000000" pitchFamily="2" charset="2"/>
              </a:rPr>
              <a:t></a:t>
            </a:r>
            <a:r>
              <a:rPr lang="tr-TR" dirty="0"/>
              <a:t>Diğer alternatif doz şemaları;</a:t>
            </a:r>
          </a:p>
          <a:p>
            <a:pPr algn="l"/>
            <a:r>
              <a:rPr lang="tr-TR" dirty="0"/>
              <a:t>BC2001 çalışması, RTOG 05-24 ve RTOG 07-12 çalışması </a:t>
            </a:r>
          </a:p>
          <a:p>
            <a:pPr algn="l"/>
            <a:endParaRPr lang="tr-TR" dirty="0"/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4507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7F00BA-DF5B-3777-669E-386ADA18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-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B29A72-0DD4-AD01-0307-5FFFC150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996952"/>
            <a:ext cx="8062664" cy="3175248"/>
          </a:xfrm>
        </p:spPr>
        <p:txBody>
          <a:bodyPr/>
          <a:lstStyle/>
          <a:p>
            <a:pPr marL="68580" indent="0" algn="l">
              <a:buNone/>
            </a:pPr>
            <a:r>
              <a:rPr lang="tr-TR" dirty="0"/>
              <a:t>DOZ</a:t>
            </a:r>
          </a:p>
          <a:p>
            <a:pPr algn="l"/>
            <a:r>
              <a:rPr lang="tr-TR" dirty="0"/>
              <a:t>BC2001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RT’ye</a:t>
            </a:r>
            <a:r>
              <a:rPr lang="tr-TR" dirty="0">
                <a:sym typeface="Wingdings" panose="05000000000000000000" pitchFamily="2" charset="2"/>
              </a:rPr>
              <a:t> KT eklenmesi , BCON </a:t>
            </a:r>
            <a:r>
              <a:rPr lang="tr-TR" dirty="0" err="1">
                <a:sym typeface="Wingdings" panose="05000000000000000000" pitchFamily="2" charset="2"/>
              </a:rPr>
              <a:t>RT’ye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hipoksi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modifiye</a:t>
            </a:r>
            <a:r>
              <a:rPr lang="tr-TR" dirty="0">
                <a:sym typeface="Wingdings" panose="05000000000000000000" pitchFamily="2" charset="2"/>
              </a:rPr>
              <a:t> eden ajanların eklenmesi </a:t>
            </a:r>
          </a:p>
          <a:p>
            <a:pPr algn="l"/>
            <a:r>
              <a:rPr lang="tr-TR" dirty="0">
                <a:sym typeface="Wingdings" panose="05000000000000000000" pitchFamily="2" charset="2"/>
              </a:rPr>
              <a:t>İki çalışmada 782 vaka, T1gr3 ve T2-T4N0M0 vakalar</a:t>
            </a:r>
          </a:p>
          <a:p>
            <a:pPr algn="l"/>
            <a:r>
              <a:rPr lang="tr-TR" dirty="0">
                <a:sym typeface="Wingdings" panose="05000000000000000000" pitchFamily="2" charset="2"/>
              </a:rPr>
              <a:t>2 kola ayrılmış 64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/ 32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55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/20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</a:t>
            </a:r>
          </a:p>
          <a:p>
            <a:pPr algn="l"/>
            <a:r>
              <a:rPr lang="tr-TR" dirty="0">
                <a:sym typeface="Wingdings" panose="05000000000000000000" pitchFamily="2" charset="2"/>
              </a:rPr>
              <a:t>Medyan 120 ay takip</a:t>
            </a:r>
          </a:p>
          <a:p>
            <a:pPr algn="l"/>
            <a:r>
              <a:rPr lang="tr-TR" dirty="0" err="1">
                <a:sym typeface="Wingdings" panose="05000000000000000000" pitchFamily="2" charset="2"/>
              </a:rPr>
              <a:t>Lokorejyonel</a:t>
            </a:r>
            <a:r>
              <a:rPr lang="tr-TR" dirty="0">
                <a:sym typeface="Wingdings" panose="05000000000000000000" pitchFamily="2" charset="2"/>
              </a:rPr>
              <a:t> kontrol, </a:t>
            </a:r>
            <a:r>
              <a:rPr lang="tr-TR" dirty="0" err="1">
                <a:sym typeface="Wingdings" panose="05000000000000000000" pitchFamily="2" charset="2"/>
              </a:rPr>
              <a:t>toksisite</a:t>
            </a:r>
            <a:r>
              <a:rPr lang="tr-TR" dirty="0">
                <a:sym typeface="Wingdings" panose="05000000000000000000" pitchFamily="2" charset="2"/>
              </a:rPr>
              <a:t> benzer</a:t>
            </a:r>
            <a:endParaRPr lang="tr-TR" dirty="0"/>
          </a:p>
          <a:p>
            <a:pPr algn="l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8177C96-E1D7-5DCB-D54F-69F2C88AE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2" t="26200" r="24013" b="50000"/>
          <a:stretch/>
        </p:blipFill>
        <p:spPr>
          <a:xfrm>
            <a:off x="395536" y="1588299"/>
            <a:ext cx="4752528" cy="122413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D102298-3AFE-2524-4B71-27B3E5251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5" t="27600" r="54725" b="34600"/>
          <a:stretch/>
        </p:blipFill>
        <p:spPr>
          <a:xfrm>
            <a:off x="5580112" y="1228259"/>
            <a:ext cx="2016224" cy="1944216"/>
          </a:xfrm>
          <a:prstGeom prst="rect">
            <a:avLst/>
          </a:prstGeom>
        </p:spPr>
      </p:pic>
      <p:pic>
        <p:nvPicPr>
          <p:cNvPr id="8" name="İçerik Yer Tutucusu 4">
            <a:extLst>
              <a:ext uri="{FF2B5EF4-FFF2-40B4-BE49-F238E27FC236}">
                <a16:creationId xmlns:a16="http://schemas.microsoft.com/office/drawing/2014/main" id="{D9CBAE19-26F9-0C5D-8B8E-25F5CE9D65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86" t="26366" r="26838" b="40694"/>
          <a:stretch/>
        </p:blipFill>
        <p:spPr>
          <a:xfrm>
            <a:off x="4868740" y="4872618"/>
            <a:ext cx="4275260" cy="164433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891FE15-F357-2169-C90D-0849A3F13044}"/>
              </a:ext>
            </a:extLst>
          </p:cNvPr>
          <p:cNvSpPr/>
          <p:nvPr/>
        </p:nvSpPr>
        <p:spPr>
          <a:xfrm>
            <a:off x="7524328" y="5949280"/>
            <a:ext cx="504056" cy="407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41438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7F00BA-DF5B-3777-669E-386ADA18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-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B29A72-0DD4-AD01-0307-5FFFC150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687416"/>
          </a:xfrm>
        </p:spPr>
        <p:txBody>
          <a:bodyPr/>
          <a:lstStyle/>
          <a:p>
            <a:pPr marL="68580" indent="0" algn="l">
              <a:buNone/>
            </a:pPr>
            <a:r>
              <a:rPr lang="tr-TR" sz="1800" dirty="0" err="1"/>
              <a:t>Adjuvan</a:t>
            </a:r>
            <a:r>
              <a:rPr lang="tr-TR" sz="1800" dirty="0"/>
              <a:t> Radyoterapi: </a:t>
            </a:r>
          </a:p>
          <a:p>
            <a:pPr algn="l"/>
            <a:r>
              <a:rPr lang="tr-TR" sz="1800" dirty="0"/>
              <a:t>IMRT öneriliyor (rektum ve IB dozunu azaltmak için)</a:t>
            </a:r>
          </a:p>
          <a:p>
            <a:pPr algn="l"/>
            <a:r>
              <a:rPr lang="tr-TR" sz="1800" dirty="0"/>
              <a:t>Yüksek T evresi, pozitif lenf </a:t>
            </a:r>
            <a:r>
              <a:rPr lang="tr-TR" sz="1800" dirty="0" err="1"/>
              <a:t>nodu</a:t>
            </a:r>
            <a:r>
              <a:rPr lang="tr-TR" sz="1800" dirty="0"/>
              <a:t> ve 10 lenf </a:t>
            </a:r>
            <a:r>
              <a:rPr lang="tr-TR" sz="1800" dirty="0" err="1"/>
              <a:t>nodundan</a:t>
            </a:r>
            <a:r>
              <a:rPr lang="tr-TR" sz="1800" dirty="0"/>
              <a:t> daha az </a:t>
            </a:r>
            <a:r>
              <a:rPr lang="tr-TR" sz="1800" dirty="0" err="1"/>
              <a:t>diseksiyon</a:t>
            </a:r>
            <a:r>
              <a:rPr lang="tr-TR" sz="1800" dirty="0"/>
              <a:t> </a:t>
            </a:r>
            <a:r>
              <a:rPr lang="tr-TR" sz="1800" dirty="0" err="1"/>
              <a:t>lokorejyonel</a:t>
            </a:r>
            <a:r>
              <a:rPr lang="tr-TR" sz="1800" dirty="0"/>
              <a:t> </a:t>
            </a:r>
            <a:r>
              <a:rPr lang="tr-TR" sz="1800" dirty="0" err="1"/>
              <a:t>nüksü</a:t>
            </a:r>
            <a:r>
              <a:rPr lang="tr-TR" sz="1800" dirty="0"/>
              <a:t> arttırır </a:t>
            </a:r>
            <a:r>
              <a:rPr lang="tr-TR" sz="1800" dirty="0">
                <a:sym typeface="Wingdings" panose="05000000000000000000" pitchFamily="2" charset="2"/>
              </a:rPr>
              <a:t> </a:t>
            </a:r>
            <a:r>
              <a:rPr lang="tr-TR" sz="1800" dirty="0" err="1">
                <a:sym typeface="Wingdings" panose="05000000000000000000" pitchFamily="2" charset="2"/>
              </a:rPr>
              <a:t>nodal</a:t>
            </a:r>
            <a:r>
              <a:rPr lang="tr-TR" sz="1800" dirty="0">
                <a:sym typeface="Wingdings" panose="05000000000000000000" pitchFamily="2" charset="2"/>
              </a:rPr>
              <a:t> RT </a:t>
            </a:r>
          </a:p>
          <a:p>
            <a:pPr algn="l"/>
            <a:r>
              <a:rPr lang="tr-TR" sz="1800" dirty="0">
                <a:sym typeface="Wingdings" panose="05000000000000000000" pitchFamily="2" charset="2"/>
              </a:rPr>
              <a:t>Pozitif cerrahi sınır olan vakalarda tümör yatağı da dahil edilmeli</a:t>
            </a:r>
          </a:p>
          <a:p>
            <a:pPr algn="l"/>
            <a:r>
              <a:rPr lang="tr-TR" sz="1800" dirty="0" err="1">
                <a:sym typeface="Wingdings" panose="05000000000000000000" pitchFamily="2" charset="2"/>
              </a:rPr>
              <a:t>Nodal</a:t>
            </a:r>
            <a:r>
              <a:rPr lang="tr-TR" sz="1800" dirty="0">
                <a:sym typeface="Wingdings" panose="05000000000000000000" pitchFamily="2" charset="2"/>
              </a:rPr>
              <a:t> RT –&gt;</a:t>
            </a:r>
            <a:r>
              <a:rPr lang="tr-TR" sz="1800" dirty="0"/>
              <a:t> </a:t>
            </a:r>
            <a:r>
              <a:rPr lang="tr-TR" sz="1800" dirty="0" err="1"/>
              <a:t>distal</a:t>
            </a:r>
            <a:r>
              <a:rPr lang="tr-TR" sz="1800" dirty="0"/>
              <a:t> </a:t>
            </a:r>
            <a:r>
              <a:rPr lang="tr-TR" sz="1800" dirty="0" err="1"/>
              <a:t>common</a:t>
            </a:r>
            <a:r>
              <a:rPr lang="tr-TR" sz="1800" dirty="0"/>
              <a:t> </a:t>
            </a:r>
            <a:r>
              <a:rPr lang="tr-TR" sz="1800" dirty="0" err="1"/>
              <a:t>iliac</a:t>
            </a:r>
            <a:r>
              <a:rPr lang="tr-TR" sz="1800" dirty="0"/>
              <a:t>, </a:t>
            </a:r>
            <a:r>
              <a:rPr lang="tr-TR" sz="1800" dirty="0" err="1"/>
              <a:t>internal</a:t>
            </a:r>
            <a:r>
              <a:rPr lang="tr-TR" sz="1800" dirty="0"/>
              <a:t> </a:t>
            </a:r>
            <a:r>
              <a:rPr lang="tr-TR" sz="1800" dirty="0" err="1"/>
              <a:t>iliac</a:t>
            </a:r>
            <a:r>
              <a:rPr lang="tr-TR" sz="1800" dirty="0"/>
              <a:t>, </a:t>
            </a:r>
            <a:r>
              <a:rPr lang="tr-TR" sz="1800" dirty="0" err="1"/>
              <a:t>external</a:t>
            </a:r>
            <a:r>
              <a:rPr lang="tr-TR" sz="1800" dirty="0"/>
              <a:t> </a:t>
            </a:r>
            <a:r>
              <a:rPr lang="tr-TR" sz="1800" dirty="0" err="1"/>
              <a:t>iliac</a:t>
            </a:r>
            <a:r>
              <a:rPr lang="tr-TR" sz="1800" dirty="0"/>
              <a:t>, </a:t>
            </a:r>
            <a:r>
              <a:rPr lang="tr-TR" sz="1800" dirty="0" err="1"/>
              <a:t>obturator</a:t>
            </a:r>
            <a:r>
              <a:rPr lang="tr-TR" sz="1800" dirty="0"/>
              <a:t> ve </a:t>
            </a:r>
            <a:r>
              <a:rPr lang="tr-TR" sz="1800" dirty="0" err="1"/>
              <a:t>presacral</a:t>
            </a:r>
            <a:r>
              <a:rPr lang="tr-TR" sz="1800" dirty="0"/>
              <a:t> </a:t>
            </a:r>
            <a:r>
              <a:rPr lang="tr-TR" sz="1800" dirty="0" err="1"/>
              <a:t>nodes</a:t>
            </a:r>
            <a:endParaRPr lang="tr-TR" sz="1800" dirty="0"/>
          </a:p>
          <a:p>
            <a:pPr algn="l"/>
            <a:r>
              <a:rPr lang="tr-TR" sz="1800" dirty="0" err="1"/>
              <a:t>Postop</a:t>
            </a:r>
            <a:r>
              <a:rPr lang="tr-TR" sz="1800" dirty="0"/>
              <a:t> </a:t>
            </a:r>
            <a:r>
              <a:rPr lang="tr-TR" sz="1800" dirty="0" err="1"/>
              <a:t>Rt</a:t>
            </a:r>
            <a:r>
              <a:rPr lang="tr-TR" sz="1800" dirty="0"/>
              <a:t> de 45-50.4 </a:t>
            </a:r>
            <a:r>
              <a:rPr lang="tr-TR" sz="1800" dirty="0" err="1"/>
              <a:t>Gy</a:t>
            </a:r>
            <a:r>
              <a:rPr lang="tr-TR" sz="1800" dirty="0"/>
              <a:t> sonrası cerrahi sınır  + ya da ECE +  vakalarda riskli organ dozları uygun ise 54-60 </a:t>
            </a:r>
            <a:r>
              <a:rPr lang="tr-TR" sz="1800" dirty="0" err="1"/>
              <a:t>Gy</a:t>
            </a:r>
            <a:r>
              <a:rPr lang="tr-TR" sz="1800" dirty="0"/>
              <a:t> çıkılabilir. </a:t>
            </a:r>
          </a:p>
          <a:p>
            <a:pPr algn="l"/>
            <a:endParaRPr lang="tr-TR" dirty="0"/>
          </a:p>
          <a:p>
            <a:pPr algn="l"/>
            <a:endParaRPr lang="tr-TR" dirty="0"/>
          </a:p>
          <a:p>
            <a:pPr marL="68580" indent="0" algn="l">
              <a:buNone/>
            </a:pP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36B1CB1-07FB-1C5A-0DD1-0233E3BB9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6" t="20601" r="20863" b="41600"/>
          <a:stretch/>
        </p:blipFill>
        <p:spPr>
          <a:xfrm>
            <a:off x="971600" y="4509120"/>
            <a:ext cx="6768752" cy="22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38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7F00BA-DF5B-3777-669E-386ADA18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- radyoterapi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B29A72-0DD4-AD01-0307-5FFFC150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r>
              <a:rPr lang="tr-TR" dirty="0" err="1"/>
              <a:t>Adjuvan</a:t>
            </a:r>
            <a:r>
              <a:rPr lang="tr-TR" dirty="0"/>
              <a:t> Radyoterapi: </a:t>
            </a:r>
          </a:p>
          <a:p>
            <a:pPr marL="68580" indent="0" algn="l">
              <a:buNone/>
            </a:pP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DA6CCDC-5231-0A30-C7F4-0705A16AB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2" t="45800" r="24013" b="17801"/>
          <a:stretch/>
        </p:blipFill>
        <p:spPr>
          <a:xfrm>
            <a:off x="4203028" y="1102351"/>
            <a:ext cx="5040560" cy="187220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33B3ECA-E3FE-BEB4-F965-58030082C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4" t="16401" r="12988" b="33201"/>
          <a:stretch/>
        </p:blipFill>
        <p:spPr>
          <a:xfrm>
            <a:off x="4300" y="2134554"/>
            <a:ext cx="4106688" cy="168000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BD2BC99-090E-AAD3-1EB0-A57F97BF81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6" t="11111" r="16926" b="12200"/>
          <a:stretch/>
        </p:blipFill>
        <p:spPr>
          <a:xfrm>
            <a:off x="3801339" y="3134248"/>
            <a:ext cx="5454744" cy="3395464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A3FAE96D-2363-CCDE-CF52-0C3D33BF6228}"/>
              </a:ext>
            </a:extLst>
          </p:cNvPr>
          <p:cNvSpPr txBox="1"/>
          <p:nvPr/>
        </p:nvSpPr>
        <p:spPr>
          <a:xfrm>
            <a:off x="323839" y="6218163"/>
            <a:ext cx="3238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Contouring guidelines for adjuvant RT for bladder Ca- NRG GU001 2016Aug21 [Read-Only].pdf</a:t>
            </a:r>
            <a:endParaRPr lang="tr-TR" sz="1000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26B0ABFF-13D1-C86B-0FDC-6A37407EBE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3" t="10141" r="15001" b="9400"/>
          <a:stretch/>
        </p:blipFill>
        <p:spPr>
          <a:xfrm>
            <a:off x="179512" y="4116673"/>
            <a:ext cx="3246548" cy="19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10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7F00BA-DF5B-3777-669E-386ADA18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/>
              <a:t>Kasa </a:t>
            </a:r>
            <a:r>
              <a:rPr lang="tr-TR" sz="2400" dirty="0" err="1"/>
              <a:t>invaze</a:t>
            </a:r>
            <a:r>
              <a:rPr lang="tr-TR" sz="2400" dirty="0"/>
              <a:t> mesane kanseri – </a:t>
            </a:r>
            <a:r>
              <a:rPr lang="tr-TR" sz="2400" dirty="0" err="1"/>
              <a:t>Brakiterapi</a:t>
            </a:r>
            <a:r>
              <a:rPr lang="tr-TR" sz="2400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B29A72-0DD4-AD01-0307-5FFFC150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933056"/>
            <a:ext cx="7772400" cy="2239144"/>
          </a:xfrm>
        </p:spPr>
        <p:txBody>
          <a:bodyPr/>
          <a:lstStyle/>
          <a:p>
            <a:pPr algn="l"/>
            <a:r>
              <a:rPr lang="tr-TR" dirty="0"/>
              <a:t>Mesane koruyucu yaklaşıma uygun seçilmiş vakalarda; </a:t>
            </a:r>
            <a:r>
              <a:rPr lang="tr-TR" dirty="0" err="1"/>
              <a:t>soliter</a:t>
            </a:r>
            <a:r>
              <a:rPr lang="tr-TR" dirty="0"/>
              <a:t> ve &lt; 5 cm </a:t>
            </a:r>
            <a:r>
              <a:rPr lang="tr-TR" dirty="0" err="1"/>
              <a:t>tm</a:t>
            </a:r>
            <a:r>
              <a:rPr lang="tr-TR" dirty="0"/>
              <a:t> , eşzamanlı CIS yok, cT2-T3, mesane boynu ya da </a:t>
            </a:r>
            <a:r>
              <a:rPr lang="tr-TR" dirty="0" err="1"/>
              <a:t>prostatik</a:t>
            </a:r>
            <a:r>
              <a:rPr lang="tr-TR" dirty="0"/>
              <a:t> </a:t>
            </a:r>
            <a:r>
              <a:rPr lang="tr-TR" dirty="0" err="1"/>
              <a:t>üretrada</a:t>
            </a:r>
            <a:r>
              <a:rPr lang="tr-TR" dirty="0"/>
              <a:t> </a:t>
            </a:r>
            <a:r>
              <a:rPr lang="tr-TR" dirty="0" err="1"/>
              <a:t>tm</a:t>
            </a:r>
            <a:r>
              <a:rPr lang="tr-TR" dirty="0"/>
              <a:t> yok, uzak met yok</a:t>
            </a:r>
          </a:p>
          <a:p>
            <a:pPr algn="l"/>
            <a:r>
              <a:rPr lang="tr-TR" dirty="0"/>
              <a:t>BRT öncesi EBRT uygulanması gerekir </a:t>
            </a:r>
            <a:r>
              <a:rPr lang="tr-TR" dirty="0">
                <a:sym typeface="Wingdings" panose="05000000000000000000" pitchFamily="2" charset="2"/>
              </a:rPr>
              <a:t> cerrahi ile aplikasyonu yerleştirmeden önce </a:t>
            </a:r>
            <a:r>
              <a:rPr lang="tr-TR" dirty="0" err="1">
                <a:sym typeface="Wingdings" panose="05000000000000000000" pitchFamily="2" charset="2"/>
              </a:rPr>
              <a:t>vital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tm</a:t>
            </a:r>
            <a:r>
              <a:rPr lang="tr-TR" dirty="0">
                <a:sym typeface="Wingdings" panose="05000000000000000000" pitchFamily="2" charset="2"/>
              </a:rPr>
              <a:t> hücrelerini </a:t>
            </a:r>
            <a:r>
              <a:rPr lang="tr-TR" dirty="0" err="1">
                <a:sym typeface="Wingdings" panose="05000000000000000000" pitchFamily="2" charset="2"/>
              </a:rPr>
              <a:t>eradike</a:t>
            </a:r>
            <a:r>
              <a:rPr lang="tr-TR" dirty="0">
                <a:sym typeface="Wingdings" panose="05000000000000000000" pitchFamily="2" charset="2"/>
              </a:rPr>
              <a:t> etmek  (özellikle olası </a:t>
            </a:r>
            <a:r>
              <a:rPr lang="tr-TR" dirty="0" err="1">
                <a:sym typeface="Wingdings" panose="05000000000000000000" pitchFamily="2" charset="2"/>
              </a:rPr>
              <a:t>perforasyon</a:t>
            </a:r>
            <a:r>
              <a:rPr lang="tr-TR" dirty="0">
                <a:sym typeface="Wingdings" panose="05000000000000000000" pitchFamily="2" charset="2"/>
              </a:rPr>
              <a:t> ve </a:t>
            </a:r>
            <a:r>
              <a:rPr lang="tr-TR" dirty="0" err="1">
                <a:sym typeface="Wingdings" panose="05000000000000000000" pitchFamily="2" charset="2"/>
              </a:rPr>
              <a:t>tm</a:t>
            </a:r>
            <a:r>
              <a:rPr lang="tr-TR" dirty="0">
                <a:sym typeface="Wingdings" panose="05000000000000000000" pitchFamily="2" charset="2"/>
              </a:rPr>
              <a:t> ekilimi)+ ENI </a:t>
            </a:r>
            <a:endParaRPr lang="tr-TR" dirty="0"/>
          </a:p>
          <a:p>
            <a:pPr algn="l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D3987FE-B6C6-07F5-335A-B7C45B9E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17801" r="24801" b="41600"/>
          <a:stretch/>
        </p:blipFill>
        <p:spPr>
          <a:xfrm>
            <a:off x="539552" y="1556792"/>
            <a:ext cx="4114921" cy="178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45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4E1019-7EDC-41BD-875C-A46362635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1368152"/>
          </a:xfrm>
        </p:spPr>
        <p:txBody>
          <a:bodyPr/>
          <a:lstStyle/>
          <a:p>
            <a:r>
              <a:rPr lang="tr-TR" dirty="0"/>
              <a:t>Biyolojik karakteristikleri ve</a:t>
            </a:r>
            <a:br>
              <a:rPr lang="tr-TR" dirty="0"/>
            </a:br>
            <a:r>
              <a:rPr lang="tr-TR" dirty="0"/>
              <a:t>moleküler biyoloji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36EB3F-83FB-43EF-AF46-729066E3E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>
                <a:solidFill>
                  <a:schemeClr val="bg1"/>
                </a:solidFill>
              </a:rPr>
              <a:t>Moleküler özelliklere göre 5 </a:t>
            </a:r>
            <a:r>
              <a:rPr lang="tr-TR" dirty="0" err="1">
                <a:solidFill>
                  <a:schemeClr val="bg1"/>
                </a:solidFill>
              </a:rPr>
              <a:t>subtip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tanımlanmş</a:t>
            </a:r>
            <a:endParaRPr lang="tr-TR" dirty="0">
              <a:solidFill>
                <a:schemeClr val="bg1"/>
              </a:solidFill>
            </a:endParaRPr>
          </a:p>
          <a:p>
            <a:pPr algn="l"/>
            <a:r>
              <a:rPr lang="tr-TR" dirty="0"/>
              <a:t>Moleküler özelliklere göre 5 </a:t>
            </a:r>
            <a:r>
              <a:rPr lang="tr-TR" dirty="0" err="1"/>
              <a:t>subtip</a:t>
            </a:r>
            <a:r>
              <a:rPr lang="tr-TR" dirty="0"/>
              <a:t> tanımlanmış.</a:t>
            </a:r>
          </a:p>
          <a:p>
            <a:pPr algn="l"/>
            <a:r>
              <a:rPr lang="tr-TR" dirty="0"/>
              <a:t>5 yıllık GS;  </a:t>
            </a:r>
            <a:r>
              <a:rPr lang="tr-TR" dirty="0" err="1"/>
              <a:t>luminal</a:t>
            </a:r>
            <a:r>
              <a:rPr lang="tr-TR" dirty="0"/>
              <a:t> </a:t>
            </a:r>
            <a:r>
              <a:rPr lang="tr-TR" dirty="0" err="1"/>
              <a:t>papiller</a:t>
            </a:r>
            <a:r>
              <a:rPr lang="tr-TR" dirty="0"/>
              <a:t> grupta %60 , bazal </a:t>
            </a:r>
            <a:r>
              <a:rPr lang="tr-TR" dirty="0" err="1"/>
              <a:t>skuamoz</a:t>
            </a:r>
            <a:r>
              <a:rPr lang="tr-TR" dirty="0"/>
              <a:t> %40 ,  </a:t>
            </a:r>
            <a:r>
              <a:rPr lang="tr-TR" dirty="0" err="1"/>
              <a:t>luminal</a:t>
            </a:r>
            <a:r>
              <a:rPr lang="tr-TR" dirty="0"/>
              <a:t> %40 , </a:t>
            </a:r>
            <a:r>
              <a:rPr lang="tr-TR" dirty="0" err="1"/>
              <a:t>luminal</a:t>
            </a:r>
            <a:r>
              <a:rPr lang="tr-TR" dirty="0"/>
              <a:t> </a:t>
            </a:r>
            <a:r>
              <a:rPr lang="tr-TR" dirty="0" err="1"/>
              <a:t>infiltre</a:t>
            </a:r>
            <a:r>
              <a:rPr lang="tr-TR" dirty="0"/>
              <a:t> %25  ve  </a:t>
            </a:r>
            <a:r>
              <a:rPr lang="tr-TR" dirty="0" err="1"/>
              <a:t>neuronal</a:t>
            </a:r>
            <a:r>
              <a:rPr lang="tr-TR" dirty="0"/>
              <a:t> de  %15</a:t>
            </a:r>
          </a:p>
          <a:p>
            <a:pPr algn="l"/>
            <a:endParaRPr lang="tr-TR" dirty="0"/>
          </a:p>
          <a:p>
            <a:pPr algn="l"/>
            <a:endParaRPr lang="tr-TR" dirty="0"/>
          </a:p>
        </p:txBody>
      </p:sp>
      <p:pic>
        <p:nvPicPr>
          <p:cNvPr id="6" name="İçerik Yer Tutucusu 4">
            <a:extLst>
              <a:ext uri="{FF2B5EF4-FFF2-40B4-BE49-F238E27FC236}">
                <a16:creationId xmlns:a16="http://schemas.microsoft.com/office/drawing/2014/main" id="{A136F545-244F-408C-B9E5-E8F9F11EF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8" t="41177" r="49817" b="19934"/>
          <a:stretch/>
        </p:blipFill>
        <p:spPr>
          <a:xfrm>
            <a:off x="467544" y="3429000"/>
            <a:ext cx="3384376" cy="250155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085C3C7-6EA2-4691-B8DB-5371987E2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63" t="14445" r="25588" b="38800"/>
          <a:stretch/>
        </p:blipFill>
        <p:spPr>
          <a:xfrm>
            <a:off x="4570884" y="3407318"/>
            <a:ext cx="3168352" cy="240486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C23B95EA-21B5-40A6-9E8D-28EB84DAC07D}"/>
              </a:ext>
            </a:extLst>
          </p:cNvPr>
          <p:cNvSpPr txBox="1"/>
          <p:nvPr/>
        </p:nvSpPr>
        <p:spPr>
          <a:xfrm>
            <a:off x="4390864" y="5930551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Full-</a:t>
            </a:r>
            <a:r>
              <a:rPr lang="tr-TR" sz="1400" dirty="0" err="1"/>
              <a:t>text</a:t>
            </a:r>
            <a:r>
              <a:rPr lang="tr-TR" sz="1400" dirty="0"/>
              <a:t> : https://www.ncbi.nlm.nih.gov/pmc/articles/PMC5687509/pdf/nihms911030.pdf</a:t>
            </a:r>
          </a:p>
        </p:txBody>
      </p:sp>
    </p:spTree>
    <p:extLst>
      <p:ext uri="{BB962C8B-B14F-4D97-AF65-F5344CB8AC3E}">
        <p14:creationId xmlns:p14="http://schemas.microsoft.com/office/powerpoint/2010/main" val="25814234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E7BED3-B1D3-9EFE-F4F1-626B003D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dirty="0"/>
              <a:t>Kasa </a:t>
            </a:r>
            <a:r>
              <a:rPr lang="tr-TR" sz="2800" dirty="0" err="1"/>
              <a:t>invaze</a:t>
            </a:r>
            <a:r>
              <a:rPr lang="tr-TR" sz="2800" dirty="0"/>
              <a:t> mesane kanseri – </a:t>
            </a:r>
            <a:r>
              <a:rPr lang="tr-TR" sz="2800" dirty="0" err="1"/>
              <a:t>Brakiterapi</a:t>
            </a:r>
            <a:r>
              <a:rPr lang="tr-TR" sz="2800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1B5A58-87B4-BACD-4CCA-2C52083C0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2 çeşit şema sıklıkla kullanılıyor ;</a:t>
            </a:r>
          </a:p>
          <a:p>
            <a:pPr marL="68580" indent="0" algn="l">
              <a:buNone/>
            </a:pPr>
            <a:r>
              <a:rPr lang="tr-TR" dirty="0"/>
              <a:t>1-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dose</a:t>
            </a:r>
            <a:r>
              <a:rPr lang="tr-TR" dirty="0"/>
              <a:t> EBRT +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dose</a:t>
            </a:r>
            <a:r>
              <a:rPr lang="tr-TR" dirty="0"/>
              <a:t> BRT </a:t>
            </a:r>
            <a:r>
              <a:rPr lang="tr-TR" dirty="0">
                <a:sym typeface="Wingdings" panose="05000000000000000000" pitchFamily="2" charset="2"/>
              </a:rPr>
              <a:t> EBRT dozu 3.5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x 3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ya da tek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8.5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</a:t>
            </a:r>
            <a:endParaRPr lang="tr-TR" dirty="0"/>
          </a:p>
          <a:p>
            <a:pPr marL="68580" indent="0" algn="l">
              <a:buNone/>
            </a:pPr>
            <a:r>
              <a:rPr lang="tr-TR" dirty="0"/>
              <a:t>2- High </a:t>
            </a:r>
            <a:r>
              <a:rPr lang="tr-TR" dirty="0" err="1"/>
              <a:t>dose</a:t>
            </a:r>
            <a:r>
              <a:rPr lang="tr-TR" dirty="0"/>
              <a:t> EBRT +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dose</a:t>
            </a:r>
            <a:r>
              <a:rPr lang="tr-TR" dirty="0"/>
              <a:t> BRT </a:t>
            </a:r>
            <a:r>
              <a:rPr lang="tr-TR" dirty="0">
                <a:sym typeface="Wingdings" panose="05000000000000000000" pitchFamily="2" charset="2"/>
              </a:rPr>
              <a:t> 2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x 20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ya da 2.5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x 22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</a:t>
            </a:r>
          </a:p>
          <a:p>
            <a:pPr marL="68580" indent="0" algn="l">
              <a:buNone/>
            </a:pPr>
            <a:endParaRPr lang="tr-TR" dirty="0">
              <a:sym typeface="Wingdings" panose="05000000000000000000" pitchFamily="2" charset="2"/>
            </a:endParaRPr>
          </a:p>
          <a:p>
            <a:pPr marL="68580" indent="0" algn="l">
              <a:buNone/>
            </a:pPr>
            <a:r>
              <a:rPr lang="tr-TR" dirty="0">
                <a:sym typeface="Wingdings" panose="05000000000000000000" pitchFamily="2" charset="2"/>
              </a:rPr>
              <a:t>Total kümülatif doz EQD2 = 70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( </a:t>
            </a:r>
            <a:r>
              <a:rPr lang="el-GR" dirty="0">
                <a:sym typeface="Wingdings" panose="05000000000000000000" pitchFamily="2" charset="2"/>
              </a:rPr>
              <a:t>α</a:t>
            </a:r>
            <a:r>
              <a:rPr lang="tr-TR" dirty="0">
                <a:sym typeface="Wingdings" panose="05000000000000000000" pitchFamily="2" charset="2"/>
              </a:rPr>
              <a:t>/</a:t>
            </a:r>
            <a:r>
              <a:rPr lang="el-GR" dirty="0">
                <a:sym typeface="Wingdings" panose="05000000000000000000" pitchFamily="2" charset="2"/>
              </a:rPr>
              <a:t>β</a:t>
            </a:r>
            <a:r>
              <a:rPr lang="tr-TR" dirty="0">
                <a:sym typeface="Wingdings" panose="05000000000000000000" pitchFamily="2" charset="2"/>
              </a:rPr>
              <a:t>: 10-15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)</a:t>
            </a:r>
          </a:p>
          <a:p>
            <a:pPr marL="68580" indent="0" algn="l">
              <a:buNone/>
            </a:pPr>
            <a:r>
              <a:rPr lang="tr-TR" dirty="0">
                <a:sym typeface="Wingdings" panose="05000000000000000000" pitchFamily="2" charset="2"/>
              </a:rPr>
              <a:t>EBRT sadece mesaneye uygulanıyorsa mutlaka lenf </a:t>
            </a:r>
            <a:r>
              <a:rPr lang="tr-TR" dirty="0" err="1">
                <a:sym typeface="Wingdings" panose="05000000000000000000" pitchFamily="2" charset="2"/>
              </a:rPr>
              <a:t>nodu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diseksiyonu</a:t>
            </a:r>
            <a:r>
              <a:rPr lang="tr-TR" dirty="0">
                <a:sym typeface="Wingdings" panose="05000000000000000000" pitchFamily="2" charset="2"/>
              </a:rPr>
              <a:t> gerekli!</a:t>
            </a:r>
          </a:p>
          <a:p>
            <a:pPr marL="68580" indent="0" algn="l">
              <a:buNone/>
            </a:pPr>
            <a:r>
              <a:rPr lang="tr-TR" dirty="0">
                <a:sym typeface="Wingdings" panose="05000000000000000000" pitchFamily="2" charset="2"/>
              </a:rPr>
              <a:t>BRT ‘de CTV=  </a:t>
            </a:r>
            <a:r>
              <a:rPr lang="tr-TR" dirty="0" err="1">
                <a:sym typeface="Wingdings" panose="05000000000000000000" pitchFamily="2" charset="2"/>
              </a:rPr>
              <a:t>skar</a:t>
            </a:r>
            <a:r>
              <a:rPr lang="tr-TR" dirty="0">
                <a:sym typeface="Wingdings" panose="05000000000000000000" pitchFamily="2" charset="2"/>
              </a:rPr>
              <a:t> ve </a:t>
            </a:r>
            <a:r>
              <a:rPr lang="tr-TR" dirty="0" err="1">
                <a:sym typeface="Wingdings" panose="05000000000000000000" pitchFamily="2" charset="2"/>
              </a:rPr>
              <a:t>tumor</a:t>
            </a:r>
            <a:r>
              <a:rPr lang="tr-TR" dirty="0">
                <a:sym typeface="Wingdings" panose="05000000000000000000" pitchFamily="2" charset="2"/>
              </a:rPr>
              <a:t> + 5 mm </a:t>
            </a:r>
          </a:p>
          <a:p>
            <a:pPr marL="68580" indent="0" algn="l">
              <a:buNone/>
            </a:pPr>
            <a:r>
              <a:rPr lang="tr-TR" dirty="0" err="1">
                <a:sym typeface="Wingdings" panose="05000000000000000000" pitchFamily="2" charset="2"/>
              </a:rPr>
              <a:t>BRT’de</a:t>
            </a:r>
            <a:r>
              <a:rPr lang="tr-TR" dirty="0">
                <a:sym typeface="Wingdings" panose="05000000000000000000" pitchFamily="2" charset="2"/>
              </a:rPr>
              <a:t> standart doz yok – 3,2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 x10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HDR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459608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89F53F-0545-914A-5356-BEC6F1BC5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Mesane kanserinde eşzamanlı KT protokolleri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AB1F7E3-66D5-2AAD-5949-833CFFB84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74" t="19778" r="19427" b="7752"/>
          <a:stretch/>
        </p:blipFill>
        <p:spPr>
          <a:xfrm>
            <a:off x="1043608" y="1916832"/>
            <a:ext cx="7122246" cy="4608512"/>
          </a:xfr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A47823F8-089F-5183-E924-C731C309A470}"/>
              </a:ext>
            </a:extLst>
          </p:cNvPr>
          <p:cNvSpPr/>
          <p:nvPr/>
        </p:nvSpPr>
        <p:spPr>
          <a:xfrm>
            <a:off x="2627784" y="2852936"/>
            <a:ext cx="1440160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9760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B53B07-686F-6ADD-2BFA-14B6EB74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Oligometastatik</a:t>
            </a:r>
            <a:r>
              <a:rPr lang="tr-TR" dirty="0"/>
              <a:t> hastalık 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14E4A2FA-3AAC-ED77-F282-49CDD5AE4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Hızlı </a:t>
            </a:r>
            <a:r>
              <a:rPr lang="tr-TR" dirty="0" err="1"/>
              <a:t>progresyon</a:t>
            </a:r>
            <a:r>
              <a:rPr lang="tr-TR" dirty="0"/>
              <a:t> göstermeyen </a:t>
            </a:r>
            <a:r>
              <a:rPr lang="tr-TR" dirty="0" err="1"/>
              <a:t>oligometastatik</a:t>
            </a:r>
            <a:r>
              <a:rPr lang="tr-TR" dirty="0"/>
              <a:t> hastalıkta sistemik tedaviye yanıtlı vakalarda </a:t>
            </a:r>
            <a:r>
              <a:rPr lang="tr-TR" dirty="0" err="1"/>
              <a:t>metastazektomi</a:t>
            </a:r>
            <a:r>
              <a:rPr lang="tr-TR" dirty="0"/>
              <a:t> yapılabilir. </a:t>
            </a:r>
          </a:p>
          <a:p>
            <a:pPr algn="l"/>
            <a:r>
              <a:rPr lang="tr-TR" dirty="0"/>
              <a:t>Sistemik tedaviye iyi yanıtlı, </a:t>
            </a:r>
            <a:r>
              <a:rPr lang="tr-TR" dirty="0" err="1"/>
              <a:t>soliter</a:t>
            </a:r>
            <a:r>
              <a:rPr lang="tr-TR" dirty="0"/>
              <a:t> metastaz, akciğer ya da lenf </a:t>
            </a:r>
            <a:r>
              <a:rPr lang="tr-TR" dirty="0" err="1"/>
              <a:t>nodu</a:t>
            </a:r>
            <a:r>
              <a:rPr lang="tr-TR" dirty="0"/>
              <a:t> metastazı olan vakalarda </a:t>
            </a:r>
            <a:r>
              <a:rPr lang="tr-TR" dirty="0" err="1"/>
              <a:t>metastazektomi</a:t>
            </a:r>
            <a:r>
              <a:rPr lang="tr-TR" dirty="0"/>
              <a:t>  ile </a:t>
            </a:r>
            <a:r>
              <a:rPr lang="tr-TR" dirty="0" err="1"/>
              <a:t>sağkalım</a:t>
            </a:r>
            <a:r>
              <a:rPr lang="tr-TR" dirty="0"/>
              <a:t> avantajı +</a:t>
            </a:r>
          </a:p>
          <a:p>
            <a:pPr algn="l"/>
            <a:r>
              <a:rPr lang="tr-TR" dirty="0" err="1"/>
              <a:t>Prospektif</a:t>
            </a:r>
            <a:r>
              <a:rPr lang="tr-TR" dirty="0"/>
              <a:t> data az retrospektif çalışmalar mevcut </a:t>
            </a:r>
          </a:p>
          <a:p>
            <a:pPr marL="68580" indent="0" algn="l">
              <a:buNone/>
            </a:pP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282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95388D-04A1-32C1-829C-72A6C15C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Oligometastatik</a:t>
            </a:r>
            <a:r>
              <a:rPr lang="tr-TR" dirty="0"/>
              <a:t> hastalık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98764E6-7D2D-6113-B1FC-6E133AB08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06" t="19778" r="37956" b="43987"/>
          <a:stretch/>
        </p:blipFill>
        <p:spPr>
          <a:xfrm>
            <a:off x="395535" y="1590328"/>
            <a:ext cx="4297481" cy="2198711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0956E0B-C3F2-0B34-1293-62075735851C}"/>
              </a:ext>
            </a:extLst>
          </p:cNvPr>
          <p:cNvSpPr txBox="1"/>
          <p:nvPr/>
        </p:nvSpPr>
        <p:spPr>
          <a:xfrm>
            <a:off x="5076056" y="1484784"/>
            <a:ext cx="3382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Faz II </a:t>
            </a:r>
            <a:r>
              <a:rPr lang="tr-TR" dirty="0" err="1"/>
              <a:t>prospektif</a:t>
            </a:r>
            <a:r>
              <a:rPr lang="tr-TR" dirty="0"/>
              <a:t> çalışma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11 </a:t>
            </a:r>
            <a:r>
              <a:rPr lang="tr-TR" dirty="0" err="1"/>
              <a:t>primer</a:t>
            </a:r>
            <a:r>
              <a:rPr lang="tr-TR" dirty="0"/>
              <a:t> </a:t>
            </a:r>
            <a:r>
              <a:rPr lang="tr-TR" dirty="0" err="1"/>
              <a:t>ürotelyal</a:t>
            </a:r>
            <a:r>
              <a:rPr lang="tr-TR" dirty="0"/>
              <a:t> mesane kanseri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Retroperitoneal</a:t>
            </a:r>
            <a:r>
              <a:rPr lang="tr-TR" dirty="0"/>
              <a:t> lenf </a:t>
            </a:r>
            <a:r>
              <a:rPr lang="tr-TR" dirty="0" err="1"/>
              <a:t>nodu</a:t>
            </a:r>
            <a:r>
              <a:rPr lang="tr-TR" dirty="0"/>
              <a:t> met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Komplet</a:t>
            </a:r>
            <a:r>
              <a:rPr lang="tr-TR" dirty="0"/>
              <a:t> </a:t>
            </a:r>
            <a:r>
              <a:rPr lang="tr-TR" dirty="0" err="1"/>
              <a:t>bilateral</a:t>
            </a:r>
            <a:r>
              <a:rPr lang="tr-TR" dirty="0"/>
              <a:t> lenf </a:t>
            </a:r>
            <a:r>
              <a:rPr lang="tr-TR" dirty="0" err="1"/>
              <a:t>nodu</a:t>
            </a:r>
            <a:r>
              <a:rPr lang="tr-TR" dirty="0"/>
              <a:t> </a:t>
            </a:r>
            <a:r>
              <a:rPr lang="tr-TR" dirty="0" err="1"/>
              <a:t>diseksiyonu</a:t>
            </a:r>
            <a:r>
              <a:rPr lang="tr-T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4 yıllık hastalıksız </a:t>
            </a:r>
            <a:r>
              <a:rPr lang="tr-TR" dirty="0" err="1"/>
              <a:t>sağkalım</a:t>
            </a:r>
            <a:r>
              <a:rPr lang="tr-TR" dirty="0"/>
              <a:t> ve </a:t>
            </a:r>
            <a:r>
              <a:rPr lang="tr-TR" dirty="0" err="1"/>
              <a:t>rekürrenssiz</a:t>
            </a:r>
            <a:r>
              <a:rPr lang="tr-TR" dirty="0"/>
              <a:t> </a:t>
            </a:r>
            <a:r>
              <a:rPr lang="tr-TR" dirty="0" err="1"/>
              <a:t>sağkalım</a:t>
            </a:r>
            <a:r>
              <a:rPr lang="tr-TR" dirty="0"/>
              <a:t> %36 ve %27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Kt’ye</a:t>
            </a:r>
            <a:r>
              <a:rPr lang="tr-TR" dirty="0"/>
              <a:t> iyi yanıt veren ve tümör yükü az olan vakalarda </a:t>
            </a:r>
            <a:r>
              <a:rPr lang="tr-TR" dirty="0" err="1"/>
              <a:t>sağkalım</a:t>
            </a:r>
            <a:r>
              <a:rPr lang="tr-TR" dirty="0"/>
              <a:t> avantajı+ 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E2B9EBB-CA7B-C41D-7436-E330BBF08DAC}"/>
              </a:ext>
            </a:extLst>
          </p:cNvPr>
          <p:cNvSpPr txBox="1"/>
          <p:nvPr/>
        </p:nvSpPr>
        <p:spPr>
          <a:xfrm>
            <a:off x="685800" y="6165304"/>
            <a:ext cx="60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hlinkClick r:id="rId3"/>
              </a:rPr>
              <a:t>Is </a:t>
            </a:r>
            <a:r>
              <a:rPr lang="tr-TR" sz="1000" dirty="0" err="1">
                <a:hlinkClick r:id="rId3"/>
              </a:rPr>
              <a:t>there</a:t>
            </a:r>
            <a:r>
              <a:rPr lang="tr-TR" sz="1000" dirty="0">
                <a:hlinkClick r:id="rId3"/>
              </a:rPr>
              <a:t> a </a:t>
            </a:r>
            <a:r>
              <a:rPr lang="tr-TR" sz="1000" dirty="0" err="1">
                <a:hlinkClick r:id="rId3"/>
              </a:rPr>
              <a:t>therapeutic</a:t>
            </a:r>
            <a:r>
              <a:rPr lang="tr-TR" sz="1000" dirty="0">
                <a:hlinkClick r:id="rId3"/>
              </a:rPr>
              <a:t> role </a:t>
            </a:r>
            <a:r>
              <a:rPr lang="tr-TR" sz="1000" dirty="0" err="1">
                <a:hlinkClick r:id="rId3"/>
              </a:rPr>
              <a:t>for</a:t>
            </a:r>
            <a:r>
              <a:rPr lang="tr-TR" sz="1000" dirty="0">
                <a:hlinkClick r:id="rId3"/>
              </a:rPr>
              <a:t> post-</a:t>
            </a:r>
            <a:r>
              <a:rPr lang="tr-TR" sz="1000" dirty="0" err="1">
                <a:hlinkClick r:id="rId3"/>
              </a:rPr>
              <a:t>chemotherapy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retroperitoneal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lymph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node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dissection</a:t>
            </a:r>
            <a:r>
              <a:rPr lang="tr-TR" sz="1000" dirty="0">
                <a:hlinkClick r:id="rId3"/>
              </a:rPr>
              <a:t> in </a:t>
            </a:r>
            <a:r>
              <a:rPr lang="tr-TR" sz="1000" dirty="0" err="1">
                <a:hlinkClick r:id="rId3"/>
              </a:rPr>
              <a:t>metastatic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transitional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cell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carcinoma</a:t>
            </a:r>
            <a:r>
              <a:rPr lang="tr-TR" sz="1000" dirty="0">
                <a:hlinkClick r:id="rId3"/>
              </a:rPr>
              <a:t> of </a:t>
            </a:r>
            <a:r>
              <a:rPr lang="tr-TR" sz="1000" dirty="0" err="1">
                <a:hlinkClick r:id="rId3"/>
              </a:rPr>
              <a:t>the</a:t>
            </a:r>
            <a:r>
              <a:rPr lang="tr-TR" sz="1000" dirty="0">
                <a:hlinkClick r:id="rId3"/>
              </a:rPr>
              <a:t> </a:t>
            </a:r>
            <a:r>
              <a:rPr lang="tr-TR" sz="1000" dirty="0" err="1">
                <a:hlinkClick r:id="rId3"/>
              </a:rPr>
              <a:t>bladder</a:t>
            </a:r>
            <a:r>
              <a:rPr lang="tr-TR" sz="1000" dirty="0">
                <a:hlinkClick r:id="rId3"/>
              </a:rPr>
              <a:t>? - </a:t>
            </a:r>
            <a:r>
              <a:rPr lang="tr-TR" sz="1000" dirty="0" err="1">
                <a:hlinkClick r:id="rId3"/>
              </a:rPr>
              <a:t>PubMed</a:t>
            </a:r>
            <a:r>
              <a:rPr lang="tr-TR" sz="1000" dirty="0">
                <a:hlinkClick r:id="rId3"/>
              </a:rPr>
              <a:t> (nih.gov)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18709082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1B88AC-DA87-61CA-2421-1864CC3D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Oligometastatik</a:t>
            </a:r>
            <a:r>
              <a:rPr lang="tr-TR" dirty="0"/>
              <a:t> hastalık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C797E7-983A-3AA3-6101-F0853A92C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dirty="0"/>
              <a:t>Retrospektif çalışmalarda </a:t>
            </a:r>
            <a:r>
              <a:rPr lang="tr-TR" dirty="0" err="1"/>
              <a:t>sağkalım</a:t>
            </a:r>
            <a:r>
              <a:rPr lang="tr-TR" dirty="0"/>
              <a:t> avantajı +</a:t>
            </a:r>
          </a:p>
          <a:p>
            <a:pPr algn="l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010A7E2-9C9C-3D12-796C-5BE69E571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36000" r="38975" b="38800"/>
          <a:stretch/>
        </p:blipFill>
        <p:spPr>
          <a:xfrm>
            <a:off x="251520" y="2276872"/>
            <a:ext cx="3672408" cy="129614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9ED62BC-F035-C190-1B67-6D54E8797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6" t="26200" r="38188" b="44400"/>
          <a:stretch/>
        </p:blipFill>
        <p:spPr>
          <a:xfrm>
            <a:off x="4381616" y="2276872"/>
            <a:ext cx="3816424" cy="151216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A782866-DDB1-876E-A2C9-351D4760C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8" t="34600" r="37400" b="29000"/>
          <a:stretch/>
        </p:blipFill>
        <p:spPr>
          <a:xfrm>
            <a:off x="323528" y="3954016"/>
            <a:ext cx="3672408" cy="187220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FCEF204C-9A39-5B1F-2111-A393D217E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1" t="34600" r="37400" b="43000"/>
          <a:stretch/>
        </p:blipFill>
        <p:spPr>
          <a:xfrm>
            <a:off x="4139952" y="4263427"/>
            <a:ext cx="491454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360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6DBFB6-F511-A449-7BB2-92B2CD69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NCCN- hasta rehberi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5A4F02B-3E34-B178-5E00-D7DBF1E02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22001" r="11413" b="8001"/>
          <a:stretch/>
        </p:blipFill>
        <p:spPr>
          <a:xfrm>
            <a:off x="450280" y="4103580"/>
            <a:ext cx="4262874" cy="2664296"/>
          </a:xfrm>
          <a:prstGeom prst="rect">
            <a:avLst/>
          </a:prstGeom>
        </p:spPr>
      </p:pic>
      <p:pic>
        <p:nvPicPr>
          <p:cNvPr id="10" name="İçerik Yer Tutucusu 6">
            <a:extLst>
              <a:ext uri="{FF2B5EF4-FFF2-40B4-BE49-F238E27FC236}">
                <a16:creationId xmlns:a16="http://schemas.microsoft.com/office/drawing/2014/main" id="{94606ACA-3BC3-CE9B-5EED-810FF483D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912" t="17648" r="11089" b="14340"/>
          <a:stretch/>
        </p:blipFill>
        <p:spPr>
          <a:xfrm>
            <a:off x="330495" y="1950857"/>
            <a:ext cx="2880320" cy="1749081"/>
          </a:xfr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ACC136A-371E-FB4A-BE6D-A08B9E39D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16401" r="20863" b="12201"/>
          <a:stretch/>
        </p:blipFill>
        <p:spPr>
          <a:xfrm>
            <a:off x="3236872" y="1581414"/>
            <a:ext cx="2683099" cy="2487965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A2E9CED8-98E4-FE58-9862-AFE165B134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75" t="23400" r="25588" b="5200"/>
          <a:stretch/>
        </p:blipFill>
        <p:spPr>
          <a:xfrm>
            <a:off x="5903640" y="2551530"/>
            <a:ext cx="324036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306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DA6C59-4DBA-D23B-0EC7-9E825806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takip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DD5F637-C19D-E13A-4755-D9C0FF2E3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81" t="39543" r="23132" b="42340"/>
          <a:stretch/>
        </p:blipFill>
        <p:spPr>
          <a:xfrm>
            <a:off x="107504" y="1628800"/>
            <a:ext cx="8248195" cy="1512169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E21B128-7982-F940-F8F1-28FE91372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34600" r="24012" b="19200"/>
          <a:stretch/>
        </p:blipFill>
        <p:spPr>
          <a:xfrm>
            <a:off x="755576" y="3318211"/>
            <a:ext cx="6952051" cy="32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466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19BD56-081A-9250-20CA-D846926A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TAKİP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0C1EB79-46D0-4F01-75FA-F99DE58F8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80" t="39542" r="23133" b="17635"/>
          <a:stretch/>
        </p:blipFill>
        <p:spPr>
          <a:xfrm>
            <a:off x="685800" y="1484784"/>
            <a:ext cx="5816030" cy="2520280"/>
          </a:xfrm>
        </p:spPr>
      </p:pic>
      <p:pic>
        <p:nvPicPr>
          <p:cNvPr id="6" name="İçerik Yer Tutucusu 4">
            <a:extLst>
              <a:ext uri="{FF2B5EF4-FFF2-40B4-BE49-F238E27FC236}">
                <a16:creationId xmlns:a16="http://schemas.microsoft.com/office/drawing/2014/main" id="{6D9EAB13-B9E1-9A71-4636-57333A095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3" t="43163" r="23133" b="14340"/>
          <a:stretch/>
        </p:blipFill>
        <p:spPr>
          <a:xfrm>
            <a:off x="2285973" y="4195708"/>
            <a:ext cx="595843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17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C59556-3E0A-5DC8-E80E-D94931D3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TAKİP</a:t>
            </a:r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F02CB3CA-68CC-7D30-F002-308276EC5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80" t="49425" r="23133" b="14341"/>
          <a:stretch/>
        </p:blipFill>
        <p:spPr>
          <a:xfrm>
            <a:off x="742482" y="1916832"/>
            <a:ext cx="7659035" cy="2808313"/>
          </a:xfrm>
        </p:spPr>
      </p:pic>
    </p:spTree>
    <p:extLst>
      <p:ext uri="{BB962C8B-B14F-4D97-AF65-F5344CB8AC3E}">
        <p14:creationId xmlns:p14="http://schemas.microsoft.com/office/powerpoint/2010/main" val="41397884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BA3544-4CEA-14EE-9B00-33636DF55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takip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B85CE90-3DED-6BC7-B81B-AB426E542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80" t="52719" r="24060" b="19282"/>
          <a:stretch/>
        </p:blipFill>
        <p:spPr>
          <a:xfrm>
            <a:off x="827584" y="2060848"/>
            <a:ext cx="7272809" cy="2095555"/>
          </a:xfrm>
        </p:spPr>
      </p:pic>
    </p:spTree>
    <p:extLst>
      <p:ext uri="{BB962C8B-B14F-4D97-AF65-F5344CB8AC3E}">
        <p14:creationId xmlns:p14="http://schemas.microsoft.com/office/powerpoint/2010/main" val="776253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67E752B-7DAD-41D4-9CD6-BEBC6BE8B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956" y="1923045"/>
            <a:ext cx="8010376" cy="4268763"/>
          </a:xfrm>
        </p:spPr>
        <p:txBody>
          <a:bodyPr>
            <a:normAutofit/>
          </a:bodyPr>
          <a:lstStyle/>
          <a:p>
            <a:r>
              <a:rPr lang="tr-TR" sz="1800" dirty="0"/>
              <a:t>Her-2 ekspresyonu %30-80 vakada pozitif, </a:t>
            </a:r>
            <a:r>
              <a:rPr lang="tr-TR" sz="1800" dirty="0" err="1"/>
              <a:t>prognoz</a:t>
            </a:r>
            <a:r>
              <a:rPr lang="tr-TR" sz="1800" dirty="0"/>
              <a:t> ile ilişkisi net değil</a:t>
            </a:r>
          </a:p>
          <a:p>
            <a:r>
              <a:rPr lang="tr-TR" sz="1800" dirty="0"/>
              <a:t>RTOG 05-24  çalışması  faz I/II  </a:t>
            </a:r>
            <a:r>
              <a:rPr lang="tr-TR" sz="1800" dirty="0">
                <a:sym typeface="Wingdings" panose="05000000000000000000" pitchFamily="2" charset="2"/>
              </a:rPr>
              <a:t> </a:t>
            </a:r>
            <a:r>
              <a:rPr lang="tr-TR" sz="1800" dirty="0" err="1">
                <a:sym typeface="Wingdings" panose="05000000000000000000" pitchFamily="2" charset="2"/>
              </a:rPr>
              <a:t>Paklitaksel</a:t>
            </a:r>
            <a:r>
              <a:rPr lang="tr-TR" sz="1800" dirty="0">
                <a:sym typeface="Wingdings" panose="05000000000000000000" pitchFamily="2" charset="2"/>
              </a:rPr>
              <a:t> +RT+ </a:t>
            </a:r>
            <a:r>
              <a:rPr lang="tr-TR" sz="1800" dirty="0" err="1">
                <a:sym typeface="Wingdings" panose="05000000000000000000" pitchFamily="2" charset="2"/>
              </a:rPr>
              <a:t>trastuzumab</a:t>
            </a:r>
            <a:r>
              <a:rPr lang="tr-TR" sz="1800" dirty="0">
                <a:sym typeface="Wingdings" panose="05000000000000000000" pitchFamily="2" charset="2"/>
              </a:rPr>
              <a:t> (Her2+) ve </a:t>
            </a:r>
            <a:r>
              <a:rPr lang="tr-TR" sz="1800" dirty="0" err="1">
                <a:sym typeface="Wingdings" panose="05000000000000000000" pitchFamily="2" charset="2"/>
              </a:rPr>
              <a:t>Paklitaksel</a:t>
            </a:r>
            <a:r>
              <a:rPr lang="tr-TR" sz="1800" dirty="0">
                <a:sym typeface="Wingdings" panose="05000000000000000000" pitchFamily="2" charset="2"/>
              </a:rPr>
              <a:t> +RT (Her2-) iki kol kıyaslanmış </a:t>
            </a:r>
          </a:p>
          <a:p>
            <a:r>
              <a:rPr lang="tr-TR" sz="1800" dirty="0">
                <a:sym typeface="Wingdings" panose="05000000000000000000" pitchFamily="2" charset="2"/>
              </a:rPr>
              <a:t>Tam yanıt  Her2+  vakalarda %62 ve Her2-  vakalarda  %58   </a:t>
            </a:r>
            <a:r>
              <a:rPr lang="tr-TR" sz="1800" dirty="0" err="1">
                <a:sym typeface="Wingdings" panose="05000000000000000000" pitchFamily="2" charset="2"/>
              </a:rPr>
              <a:t>trastuzumab</a:t>
            </a:r>
            <a:r>
              <a:rPr lang="tr-TR" sz="1800" dirty="0">
                <a:sym typeface="Wingdings" panose="05000000000000000000" pitchFamily="2" charset="2"/>
              </a:rPr>
              <a:t> ekleme ile </a:t>
            </a:r>
            <a:r>
              <a:rPr lang="tr-TR" sz="1800" dirty="0" err="1">
                <a:sym typeface="Wingdings" panose="05000000000000000000" pitchFamily="2" charset="2"/>
              </a:rPr>
              <a:t>sağkalım</a:t>
            </a:r>
            <a:r>
              <a:rPr lang="tr-TR" sz="1800" dirty="0">
                <a:sym typeface="Wingdings" panose="05000000000000000000" pitchFamily="2" charset="2"/>
              </a:rPr>
              <a:t> avantajı +  , ileri araştırmalara ihtiyaç var </a:t>
            </a:r>
            <a:endParaRPr lang="tr-TR" sz="1800" dirty="0"/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24FCED54-3728-4DD3-A5A8-A4497F75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Biyolojik karakteristikleri ve</a:t>
            </a:r>
            <a:br>
              <a:rPr lang="tr-TR" dirty="0"/>
            </a:br>
            <a:r>
              <a:rPr lang="tr-TR" dirty="0"/>
              <a:t>moleküler biyoloji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D01935A-C50F-4234-832F-9F38FA92D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23400" r="37400" b="50000"/>
          <a:stretch/>
        </p:blipFill>
        <p:spPr>
          <a:xfrm>
            <a:off x="464344" y="4571326"/>
            <a:ext cx="3251730" cy="158417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58093828-D9CC-4EAD-B019-C764163E7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37400" r="35038" b="40200"/>
          <a:stretch/>
        </p:blipFill>
        <p:spPr>
          <a:xfrm>
            <a:off x="4296758" y="3707230"/>
            <a:ext cx="3996444" cy="1728192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8DEF7537-F06C-4039-BEDD-A855AFBC4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66" t="31771" r="21723" b="52843"/>
          <a:stretch/>
        </p:blipFill>
        <p:spPr>
          <a:xfrm>
            <a:off x="323528" y="3589251"/>
            <a:ext cx="3744416" cy="792088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95BFE4FF-93BF-4C5E-99B1-00F5A4D5A82D}"/>
              </a:ext>
            </a:extLst>
          </p:cNvPr>
          <p:cNvSpPr txBox="1"/>
          <p:nvPr/>
        </p:nvSpPr>
        <p:spPr>
          <a:xfrm>
            <a:off x="4296758" y="5786170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</a:rPr>
              <a:t>Full-</a:t>
            </a:r>
            <a:r>
              <a:rPr lang="tr-TR" sz="1400" dirty="0" err="1">
                <a:solidFill>
                  <a:schemeClr val="bg1"/>
                </a:solidFill>
              </a:rPr>
              <a:t>text</a:t>
            </a:r>
            <a:r>
              <a:rPr lang="tr-TR" sz="1400" dirty="0">
                <a:solidFill>
                  <a:schemeClr val="bg1"/>
                </a:solidFill>
              </a:rPr>
              <a:t>: https://www.ncbi.nlm.nih.gov/pmc/articles/PMC5536836/pdf/nihms879983.pdf</a:t>
            </a:r>
            <a:r>
              <a:rPr lang="tr-TR" sz="1400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56007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96B8FC-6CD3-495B-B8B9-381113F1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EVRELEME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B2FC98-458D-4504-97B2-6B31DBA23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l">
              <a:buNone/>
            </a:pPr>
            <a:r>
              <a:rPr lang="tr-TR" dirty="0"/>
              <a:t>KASA İNVAZE OLMAYAN MESANE KANSERİ:</a:t>
            </a:r>
          </a:p>
          <a:p>
            <a:pPr algn="l"/>
            <a:r>
              <a:rPr lang="tr-TR" dirty="0" err="1"/>
              <a:t>Anamnez</a:t>
            </a:r>
            <a:r>
              <a:rPr lang="tr-TR" dirty="0"/>
              <a:t>, fizik muayene, </a:t>
            </a:r>
            <a:r>
              <a:rPr lang="tr-TR" dirty="0" err="1"/>
              <a:t>sistoskopi</a:t>
            </a:r>
            <a:r>
              <a:rPr lang="tr-TR" dirty="0"/>
              <a:t> </a:t>
            </a:r>
          </a:p>
          <a:p>
            <a:pPr algn="l"/>
            <a:r>
              <a:rPr lang="tr-TR" dirty="0"/>
              <a:t>Akciğer görüntülemesi şart değil</a:t>
            </a:r>
          </a:p>
          <a:p>
            <a:pPr algn="l"/>
            <a:r>
              <a:rPr lang="tr-TR" dirty="0"/>
              <a:t>Kontrastlı/ kontrastsız abdomen ve </a:t>
            </a:r>
            <a:r>
              <a:rPr lang="tr-TR" dirty="0" err="1"/>
              <a:t>pelvik</a:t>
            </a:r>
            <a:r>
              <a:rPr lang="tr-TR" dirty="0"/>
              <a:t> BT </a:t>
            </a:r>
          </a:p>
          <a:p>
            <a:pPr algn="l"/>
            <a:r>
              <a:rPr lang="tr-TR" dirty="0" err="1"/>
              <a:t>İodinli</a:t>
            </a:r>
            <a:r>
              <a:rPr lang="tr-TR" dirty="0"/>
              <a:t> </a:t>
            </a:r>
            <a:r>
              <a:rPr lang="tr-TR" dirty="0" err="1"/>
              <a:t>kontarst</a:t>
            </a:r>
            <a:r>
              <a:rPr lang="tr-TR" dirty="0"/>
              <a:t> madde </a:t>
            </a:r>
            <a:r>
              <a:rPr lang="tr-TR" dirty="0" err="1"/>
              <a:t>allerjisi</a:t>
            </a:r>
            <a:r>
              <a:rPr lang="tr-TR" dirty="0"/>
              <a:t> var ise BFT  kötü ise (GFR  &gt; %30 olmalı ve akut </a:t>
            </a:r>
            <a:r>
              <a:rPr lang="tr-TR" dirty="0" err="1"/>
              <a:t>renal</a:t>
            </a:r>
            <a:r>
              <a:rPr lang="tr-TR" dirty="0"/>
              <a:t> hasar olmamalı) </a:t>
            </a:r>
            <a:r>
              <a:rPr lang="tr-TR" dirty="0">
                <a:sym typeface="Wingdings" panose="05000000000000000000" pitchFamily="2" charset="2"/>
              </a:rPr>
              <a:t> kontrastsız</a:t>
            </a:r>
            <a:endParaRPr lang="tr-TR" dirty="0"/>
          </a:p>
          <a:p>
            <a:pPr algn="l"/>
            <a:r>
              <a:rPr lang="tr-TR" dirty="0" err="1"/>
              <a:t>İodin</a:t>
            </a:r>
            <a:r>
              <a:rPr lang="tr-TR" dirty="0"/>
              <a:t> ve </a:t>
            </a:r>
            <a:r>
              <a:rPr lang="tr-TR" dirty="0" err="1"/>
              <a:t>godolinium</a:t>
            </a:r>
            <a:r>
              <a:rPr lang="tr-TR" dirty="0"/>
              <a:t> </a:t>
            </a:r>
            <a:r>
              <a:rPr lang="tr-TR" dirty="0" err="1"/>
              <a:t>lu</a:t>
            </a:r>
            <a:r>
              <a:rPr lang="tr-TR" dirty="0"/>
              <a:t> </a:t>
            </a:r>
            <a:r>
              <a:rPr lang="tr-TR" dirty="0" err="1"/>
              <a:t>kontarst</a:t>
            </a:r>
            <a:r>
              <a:rPr lang="tr-TR" dirty="0"/>
              <a:t> madde </a:t>
            </a:r>
            <a:r>
              <a:rPr lang="tr-TR" dirty="0" err="1"/>
              <a:t>allerjisi</a:t>
            </a:r>
            <a:r>
              <a:rPr lang="tr-TR" dirty="0"/>
              <a:t> olanlarda kontrastsız tetkik ya da </a:t>
            </a:r>
            <a:r>
              <a:rPr lang="tr-TR" dirty="0" err="1"/>
              <a:t>usg</a:t>
            </a:r>
            <a:r>
              <a:rPr lang="tr-TR" dirty="0"/>
              <a:t>  </a:t>
            </a:r>
          </a:p>
          <a:p>
            <a:pPr algn="l"/>
            <a:r>
              <a:rPr lang="tr-TR" dirty="0"/>
              <a:t>Kemik ve beyin incelemesine tanıda gerek yok </a:t>
            </a:r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1667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87D238-F7C5-4369-A59B-BD84DF7AB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evreleme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737A7D-EDEC-4FE5-ABFE-850B6D6A7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8580" indent="0" algn="l">
              <a:buNone/>
            </a:pPr>
            <a:r>
              <a:rPr lang="tr-TR" dirty="0"/>
              <a:t>KASA İNVAZE MESANE KANSERİ </a:t>
            </a:r>
          </a:p>
          <a:p>
            <a:pPr algn="l"/>
            <a:r>
              <a:rPr lang="tr-TR" dirty="0" err="1"/>
              <a:t>Anamnez</a:t>
            </a:r>
            <a:r>
              <a:rPr lang="tr-TR" dirty="0"/>
              <a:t>, fizik muayene, </a:t>
            </a:r>
            <a:r>
              <a:rPr lang="tr-TR" dirty="0" err="1"/>
              <a:t>sistoskopi</a:t>
            </a:r>
            <a:r>
              <a:rPr lang="tr-TR" dirty="0"/>
              <a:t> </a:t>
            </a:r>
          </a:p>
          <a:p>
            <a:pPr algn="l"/>
            <a:r>
              <a:rPr lang="tr-TR" u="sng" dirty="0"/>
              <a:t>Akciğer görüntülemesi şart </a:t>
            </a:r>
            <a:r>
              <a:rPr lang="tr-TR" dirty="0"/>
              <a:t>-  2 yönlü </a:t>
            </a:r>
            <a:r>
              <a:rPr lang="tr-TR" dirty="0" err="1"/>
              <a:t>ac</a:t>
            </a:r>
            <a:r>
              <a:rPr lang="tr-TR" dirty="0"/>
              <a:t> </a:t>
            </a:r>
            <a:r>
              <a:rPr lang="tr-TR" dirty="0" err="1"/>
              <a:t>graf</a:t>
            </a:r>
            <a:r>
              <a:rPr lang="tr-TR" dirty="0"/>
              <a:t> / </a:t>
            </a:r>
            <a:r>
              <a:rPr lang="tr-TR" dirty="0" err="1"/>
              <a:t>kontarstlı</a:t>
            </a:r>
            <a:r>
              <a:rPr lang="tr-TR" dirty="0"/>
              <a:t> ya da kontrastsız </a:t>
            </a:r>
            <a:r>
              <a:rPr lang="tr-TR" dirty="0" err="1"/>
              <a:t>torask</a:t>
            </a:r>
            <a:r>
              <a:rPr lang="tr-TR" dirty="0"/>
              <a:t> BT( tercih edilen)-- PET BT – kategori 2B  -- seçilmiş T2 vakalarda ve &gt;cT3 evrede tercih edilebilir.</a:t>
            </a:r>
          </a:p>
          <a:p>
            <a:pPr algn="l"/>
            <a:r>
              <a:rPr lang="tr-TR" dirty="0"/>
              <a:t>Kontrastlı/ kontrastsız abdomen ve </a:t>
            </a:r>
            <a:r>
              <a:rPr lang="tr-TR" dirty="0" err="1"/>
              <a:t>pelvik</a:t>
            </a:r>
            <a:r>
              <a:rPr lang="tr-TR" dirty="0"/>
              <a:t> BT </a:t>
            </a:r>
          </a:p>
          <a:p>
            <a:pPr algn="l"/>
            <a:r>
              <a:rPr lang="tr-TR" dirty="0" err="1"/>
              <a:t>İodinli</a:t>
            </a:r>
            <a:r>
              <a:rPr lang="tr-TR" dirty="0"/>
              <a:t> </a:t>
            </a:r>
            <a:r>
              <a:rPr lang="tr-TR" dirty="0" err="1"/>
              <a:t>kontarst</a:t>
            </a:r>
            <a:r>
              <a:rPr lang="tr-TR" dirty="0"/>
              <a:t> madde </a:t>
            </a:r>
            <a:r>
              <a:rPr lang="tr-TR" dirty="0" err="1"/>
              <a:t>allerjisi</a:t>
            </a:r>
            <a:r>
              <a:rPr lang="tr-TR" dirty="0"/>
              <a:t> var ise BFT  kötü ise (GFR  &gt; %30 olmalı ve akut </a:t>
            </a:r>
            <a:r>
              <a:rPr lang="tr-TR" dirty="0" err="1"/>
              <a:t>renal</a:t>
            </a:r>
            <a:r>
              <a:rPr lang="tr-TR" dirty="0"/>
              <a:t> hasar olmamalı) </a:t>
            </a:r>
            <a:r>
              <a:rPr lang="tr-TR" dirty="0">
                <a:sym typeface="Wingdings" panose="05000000000000000000" pitchFamily="2" charset="2"/>
              </a:rPr>
              <a:t> kontrastsız</a:t>
            </a:r>
            <a:endParaRPr lang="tr-TR" dirty="0"/>
          </a:p>
          <a:p>
            <a:pPr algn="l"/>
            <a:r>
              <a:rPr lang="tr-TR" dirty="0" err="1"/>
              <a:t>İodin</a:t>
            </a:r>
            <a:r>
              <a:rPr lang="tr-TR" dirty="0"/>
              <a:t> ve </a:t>
            </a:r>
            <a:r>
              <a:rPr lang="tr-TR" dirty="0" err="1"/>
              <a:t>godolinium</a:t>
            </a:r>
            <a:r>
              <a:rPr lang="tr-TR" dirty="0"/>
              <a:t> </a:t>
            </a:r>
            <a:r>
              <a:rPr lang="tr-TR" dirty="0" err="1"/>
              <a:t>lu</a:t>
            </a:r>
            <a:r>
              <a:rPr lang="tr-TR" dirty="0"/>
              <a:t> </a:t>
            </a:r>
            <a:r>
              <a:rPr lang="tr-TR" dirty="0" err="1"/>
              <a:t>kontarst</a:t>
            </a:r>
            <a:r>
              <a:rPr lang="tr-TR" dirty="0"/>
              <a:t> madde </a:t>
            </a:r>
            <a:r>
              <a:rPr lang="tr-TR" dirty="0" err="1"/>
              <a:t>allerjisi</a:t>
            </a:r>
            <a:r>
              <a:rPr lang="tr-TR" dirty="0"/>
              <a:t> olanlarda kontrastsız tetkik ya da </a:t>
            </a:r>
            <a:r>
              <a:rPr lang="tr-TR" dirty="0" err="1"/>
              <a:t>usg</a:t>
            </a:r>
            <a:r>
              <a:rPr lang="tr-TR" dirty="0"/>
              <a:t>  </a:t>
            </a:r>
          </a:p>
          <a:p>
            <a:pPr algn="l"/>
            <a:r>
              <a:rPr lang="tr-TR" dirty="0" err="1"/>
              <a:t>Semptomatik</a:t>
            </a:r>
            <a:r>
              <a:rPr lang="tr-TR" dirty="0"/>
              <a:t> ya da yüksek riskli hastalarda, </a:t>
            </a:r>
            <a:r>
              <a:rPr lang="tr-TR" dirty="0" err="1"/>
              <a:t>lab</a:t>
            </a:r>
            <a:r>
              <a:rPr lang="tr-TR" dirty="0"/>
              <a:t> testlerinde kemik met şüphesi  olan vakalarda MR ya da PET-BT ile kemik görüntülemesi yapılmalıdır.</a:t>
            </a:r>
          </a:p>
          <a:p>
            <a:pPr algn="l"/>
            <a:r>
              <a:rPr lang="tr-TR" dirty="0"/>
              <a:t>Beyin görüntülemesi </a:t>
            </a:r>
            <a:r>
              <a:rPr lang="tr-TR" dirty="0" err="1"/>
              <a:t>semptomatik</a:t>
            </a:r>
            <a:r>
              <a:rPr lang="tr-TR" dirty="0"/>
              <a:t> ve yüksek riskli( küçük hücreli histolojisi )vakalarda yapılmalıdır.</a:t>
            </a:r>
          </a:p>
          <a:p>
            <a:pPr algn="l"/>
            <a:endParaRPr lang="tr-TR" dirty="0"/>
          </a:p>
          <a:p>
            <a:pPr algn="l"/>
            <a:endParaRPr lang="tr-TR" dirty="0"/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246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werPoint 2007'ye Giriş">
  <a:themeElements>
    <a:clrScheme name="Custom 57">
      <a:dk1>
        <a:srgbClr val="262140"/>
      </a:dk1>
      <a:lt1>
        <a:srgbClr val="FFFFFF"/>
      </a:lt1>
      <a:dk2>
        <a:srgbClr val="3A3363"/>
      </a:dk2>
      <a:lt2>
        <a:srgbClr val="FFFFFF"/>
      </a:lt2>
      <a:accent1>
        <a:srgbClr val="F3D569"/>
      </a:accent1>
      <a:accent2>
        <a:srgbClr val="7DC6F3"/>
      </a:accent2>
      <a:accent3>
        <a:srgbClr val="F3D569"/>
      </a:accent3>
      <a:accent4>
        <a:srgbClr val="2F4B83"/>
      </a:accent4>
      <a:accent5>
        <a:srgbClr val="13C4D7"/>
      </a:accent5>
      <a:accent6>
        <a:srgbClr val="07AD85"/>
      </a:accent6>
      <a:hlink>
        <a:srgbClr val="ECBE18"/>
      </a:hlink>
      <a:folHlink>
        <a:srgbClr val="ECBE18"/>
      </a:folHlink>
    </a:clrScheme>
    <a:fontScheme name="Custom 33">
      <a:majorFont>
        <a:latin typeface="Microsoft Sans Serif"/>
        <a:ea typeface=""/>
        <a:cs typeface=""/>
      </a:majorFont>
      <a:minorFont>
        <a:latin typeface="Calibri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155156_TF10290551_Win32" id="{C4E2AD02-F401-421A-8894-B8B1ACE26161}" vid="{D8CF461A-5CFF-40B0-9E69-6569ED425551}"/>
    </a:ext>
  </a:extLst>
</a:theme>
</file>

<file path=ppt/theme/theme2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Okul projesi güneş sistemi</Template>
  <TotalTime>5975</TotalTime>
  <Words>3415</Words>
  <Application>Microsoft Office PowerPoint</Application>
  <PresentationFormat>Ekran Gösterisi (4:3)</PresentationFormat>
  <Paragraphs>343</Paragraphs>
  <Slides>69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69</vt:i4>
      </vt:variant>
    </vt:vector>
  </HeadingPairs>
  <TitlesOfParts>
    <vt:vector size="77" baseType="lpstr">
      <vt:lpstr>Arial</vt:lpstr>
      <vt:lpstr>Calibri</vt:lpstr>
      <vt:lpstr>Merriweather</vt:lpstr>
      <vt:lpstr>Microsoft Sans Serif</vt:lpstr>
      <vt:lpstr>Wingdings</vt:lpstr>
      <vt:lpstr>Wingdings 2</vt:lpstr>
      <vt:lpstr>Wingdings 3</vt:lpstr>
      <vt:lpstr>PowerPoint 2007'ye Giriş</vt:lpstr>
      <vt:lpstr>MESANE KANSERİ </vt:lpstr>
      <vt:lpstr>Sunum planı </vt:lpstr>
      <vt:lpstr>Etyoloji- Epidemiyoloji –Risk Faktörleri  </vt:lpstr>
      <vt:lpstr>Etyoloji- Epidemiyoloji –Risk Faktörleri</vt:lpstr>
      <vt:lpstr>Korunma- Erken Tanı  </vt:lpstr>
      <vt:lpstr>Biyolojik karakteristikleri ve moleküler biyoloji </vt:lpstr>
      <vt:lpstr>Biyolojik karakteristikleri ve moleküler biyoloji </vt:lpstr>
      <vt:lpstr>EVRELEME</vt:lpstr>
      <vt:lpstr>evreleme</vt:lpstr>
      <vt:lpstr>Tanı- evreleme </vt:lpstr>
      <vt:lpstr>Tanı- evreleme </vt:lpstr>
      <vt:lpstr>evreleme</vt:lpstr>
      <vt:lpstr>semptomlar</vt:lpstr>
      <vt:lpstr>Kasa invaze olmayan mesane kanseri</vt:lpstr>
      <vt:lpstr>Kasa invaze olmayan mesane kanseri</vt:lpstr>
      <vt:lpstr>Tedavi </vt:lpstr>
      <vt:lpstr>TEDAVİ</vt:lpstr>
      <vt:lpstr>Kasa invaze olmayan mesane kanseri  AUA- Risk grupları </vt:lpstr>
      <vt:lpstr>Kasa invaze olmayan mesane kanseri</vt:lpstr>
      <vt:lpstr>Kasa invaze olmayan mesane kanseri  Amerıcan urologıcal Assocıatıon (AUA)</vt:lpstr>
      <vt:lpstr>Kasa invaze olmayan mesane kanseri</vt:lpstr>
      <vt:lpstr>Intravezikal tedavi</vt:lpstr>
      <vt:lpstr>İNTRAVEZİKAL TEDAVİ</vt:lpstr>
      <vt:lpstr>İNTRAVEZİKAL TEDAVİ</vt:lpstr>
      <vt:lpstr>Kasa invaze olmayan mesane kanseri</vt:lpstr>
      <vt:lpstr>Kasa invaze olmayan mesane kanseri</vt:lpstr>
      <vt:lpstr>Kasa invaze mesane kanseri - tedavi</vt:lpstr>
      <vt:lpstr>Kasa invaze mesane kanseri - tedavi</vt:lpstr>
      <vt:lpstr>Kasa invaze mesane kanseri - tedavi</vt:lpstr>
      <vt:lpstr>Kasa invaze mesane kanseri - cerrahi</vt:lpstr>
      <vt:lpstr>Kasa invaze mesane kanseri- tedavisi </vt:lpstr>
      <vt:lpstr>Kasa invaze mesane kanseri - tedavi</vt:lpstr>
      <vt:lpstr>Kasa invaze mesane kanseri - tedavi</vt:lpstr>
      <vt:lpstr>Kasa invaze mesane kanseri - tedavi</vt:lpstr>
      <vt:lpstr>Kasa invaze mesane kanseri - tedavi</vt:lpstr>
      <vt:lpstr>Kasa invaze mesane kanseri –neoadjuvan KT + sistektomi</vt:lpstr>
      <vt:lpstr>Kasa invaze mesane kanseri - neoadjuvan KT + sistektomi</vt:lpstr>
      <vt:lpstr>Kasa invaze mesane kanseri - Kasa invaze mesane kanseri - neoadjuvan KT + sistektomi</vt:lpstr>
      <vt:lpstr>Kasa invaze mesane kanseri – Sistektomi + adjuvan kt </vt:lpstr>
      <vt:lpstr>Kasa invaze mesane kanseri – neoadjuvan radyoterapi + sistektomi </vt:lpstr>
      <vt:lpstr>Kasa invaze mesane kanseri – adjuvan radyoterapi</vt:lpstr>
      <vt:lpstr>Kasa invaze mesane kanseri – ADJUVAN radyoterapi</vt:lpstr>
      <vt:lpstr>Kasa invaze mesane kanseri – ADJUVAN radyoterapi</vt:lpstr>
      <vt:lpstr>Kasa invaze mesane kanseri – ADJUVAN radyoterapi</vt:lpstr>
      <vt:lpstr>Kasa invaze mesane kanseri – ADJUVAN radyoterapi</vt:lpstr>
      <vt:lpstr>Kasa invaze mesane kanseri – Mesane koruyucu trimodal tedavi </vt:lpstr>
      <vt:lpstr>Kasa invaze mesane kanseri – Mesane koruyucu trimodal tedavi </vt:lpstr>
      <vt:lpstr>Kasa invaze mesane kanseri – Mesane koruyucu trimodal tedavi </vt:lpstr>
      <vt:lpstr>Kasa invaze mesane kanseri – Mesane koruyucu trimodal tedavi </vt:lpstr>
      <vt:lpstr>Kasa invaze mesane kanseri – Mesane koruyucu trimodal tedavi </vt:lpstr>
      <vt:lpstr>Kasa invaze mesane kanseri – Mesane koruyucu trimodal tedavi </vt:lpstr>
      <vt:lpstr>Kasa invaze mesane kanseri - radyoterapi</vt:lpstr>
      <vt:lpstr>Kasa invaze mesane kanseri - radyoterapi</vt:lpstr>
      <vt:lpstr>Kasa invaze mesane kanseri - radyoterapi</vt:lpstr>
      <vt:lpstr>Kasa invaze mesane kanseri - radyoterapi</vt:lpstr>
      <vt:lpstr>Kasa invaze mesane kanseri - radyoterapi</vt:lpstr>
      <vt:lpstr>Kasa invaze mesane kanseri - radyoterapi</vt:lpstr>
      <vt:lpstr>Kasa invaze mesane kanseri - radyoterapi</vt:lpstr>
      <vt:lpstr>Kasa invaze mesane kanseri – Brakiterapi </vt:lpstr>
      <vt:lpstr>Kasa invaze mesane kanseri – Brakiterapi </vt:lpstr>
      <vt:lpstr>Mesane kanserinde eşzamanlı KT protokolleri </vt:lpstr>
      <vt:lpstr>Oligometastatik hastalık </vt:lpstr>
      <vt:lpstr>Oligometastatik hastalık </vt:lpstr>
      <vt:lpstr>Oligometastatik hastalık </vt:lpstr>
      <vt:lpstr>NCCN- hasta rehberi </vt:lpstr>
      <vt:lpstr>takip</vt:lpstr>
      <vt:lpstr>TAKİP</vt:lpstr>
      <vt:lpstr>TAKİP</vt:lpstr>
      <vt:lpstr>takip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MESANE KANSERİ</dc:title>
  <dc:creator>Melek AKÇAY</dc:creator>
  <cp:lastModifiedBy>Melek AKÇAY</cp:lastModifiedBy>
  <cp:revision>184</cp:revision>
  <dcterms:created xsi:type="dcterms:W3CDTF">2022-03-22T06:27:27Z</dcterms:created>
  <dcterms:modified xsi:type="dcterms:W3CDTF">2022-06-03T09:14:58Z</dcterms:modified>
</cp:coreProperties>
</file>