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sldIdLst>
    <p:sldId id="256" r:id="rId2"/>
    <p:sldId id="258" r:id="rId3"/>
    <p:sldId id="259" r:id="rId4"/>
    <p:sldId id="260" r:id="rId5"/>
    <p:sldId id="261" r:id="rId6"/>
    <p:sldId id="262" r:id="rId7"/>
    <p:sldId id="263" r:id="rId8"/>
    <p:sldId id="277" r:id="rId9"/>
    <p:sldId id="264" r:id="rId10"/>
    <p:sldId id="271" r:id="rId11"/>
    <p:sldId id="272" r:id="rId12"/>
    <p:sldId id="273" r:id="rId13"/>
    <p:sldId id="274" r:id="rId14"/>
    <p:sldId id="275" r:id="rId15"/>
    <p:sldId id="276" r:id="rId16"/>
    <p:sldId id="265" r:id="rId17"/>
    <p:sldId id="283" r:id="rId18"/>
    <p:sldId id="278" r:id="rId19"/>
    <p:sldId id="266" r:id="rId20"/>
    <p:sldId id="280" r:id="rId21"/>
    <p:sldId id="267" r:id="rId22"/>
    <p:sldId id="281" r:id="rId23"/>
    <p:sldId id="282" r:id="rId24"/>
    <p:sldId id="26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2AE63B-AE26-4A40-80B5-8FDBC5E64473}" v="173" dt="2021-12-30T06:36:51.292"/>
    <p1510:client id="{175AB082-FA76-409C-B55A-B7C484ADDDEC}" v="33" dt="2022-01-13T20:54:04.787"/>
    <p1510:client id="{4738E8BC-1974-48EA-B511-B2ACD267BD22}" v="111" dt="2022-01-03T11:23:59.298"/>
    <p1510:client id="{78FF9681-7F43-4E5E-9FDF-7B03E4DACB9E}" v="430" dt="2021-12-29T17:51:23.778"/>
    <p1510:client id="{AE94ACD2-A622-4F7B-87AF-60A8A8719064}" v="1727" dt="2022-01-04T23:50:57.729"/>
    <p1510:client id="{B35D0C8E-D319-4F72-B9EB-4C011FB8FDAB}" v="691" dt="2022-01-06T20:45:51.695"/>
    <p1510:client id="{B5F653BC-ECFD-4940-83C3-49094EB37F04}" v="969" dt="2022-01-03T14:39:21.095"/>
    <p1510:client id="{F4493D5B-DD1C-4C69-849A-0F64FCE878B1}" v="294" dt="2021-12-30T20:30:22.5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2" d="100"/>
          <a:sy n="82" d="100"/>
        </p:scale>
        <p:origin x="60"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dirty="0"/>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D347D-5ACD-4C99-B74B-A9C85AD731AF}"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12843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252052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dirty="0"/>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80284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dirty="0"/>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dirty="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1255500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646949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307613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dirty="0"/>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0509052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693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dirty="0"/>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20935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851554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1/14/2022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2849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796027F-7875-4030-9381-8BD8C4F21935}"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520288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796027F-7875-4030-9381-8BD8C4F21935}" type="datetimeFigureOut">
              <a:rPr lang="en-US" dirty="0"/>
              <a:t>1/14/2022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587902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7" name="Date Placeholder 2"/>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703237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26801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1/14/2022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76976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dirty="0"/>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1/14/2022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157621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1/14/2022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2112585733"/>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 id="2147483808" r:id="rId13"/>
    <p:sldLayoutId id="2147483809" r:id="rId14"/>
    <p:sldLayoutId id="2147483810" r:id="rId15"/>
    <p:sldLayoutId id="2147483811" r:id="rId16"/>
    <p:sldLayoutId id="2147483812"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useBgFill="1">
        <p:nvSpPr>
          <p:cNvPr id="29" name="Rectangle 31">
            <a:extLst>
              <a:ext uri="{FF2B5EF4-FFF2-40B4-BE49-F238E27FC236}">
                <a16:creationId xmlns:a16="http://schemas.microsoft.com/office/drawing/2014/main" xmlns="" id="{C28D0172-F2E0-4763-9C35-F022664959D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16">
            <a:extLst>
              <a:ext uri="{FF2B5EF4-FFF2-40B4-BE49-F238E27FC236}">
                <a16:creationId xmlns:a16="http://schemas.microsoft.com/office/drawing/2014/main" xmlns="" id="{9F2851FB-E841-4509-8A6D-A416376EA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36" name="Freeform: Shape 35">
            <a:extLst>
              <a:ext uri="{FF2B5EF4-FFF2-40B4-BE49-F238E27FC236}">
                <a16:creationId xmlns:a16="http://schemas.microsoft.com/office/drawing/2014/main" xmlns="" id="{DF6FB2B2-CE21-407F-B22E-302DADC2C3D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5505" y="623571"/>
            <a:ext cx="10260990" cy="3523885"/>
          </a:xfrm>
        </p:spPr>
        <p:txBody>
          <a:bodyPr>
            <a:normAutofit/>
          </a:bodyPr>
          <a:lstStyle/>
          <a:p>
            <a:pPr algn="ctr">
              <a:lnSpc>
                <a:spcPct val="90000"/>
              </a:lnSpc>
            </a:pPr>
            <a:r>
              <a:rPr lang="tr" sz="5000" dirty="0">
                <a:ea typeface="+mj-lt"/>
                <a:cs typeface="+mj-lt"/>
              </a:rPr>
              <a:t>Meme Kanseri </a:t>
            </a:r>
            <a:r>
              <a:rPr lang="tr" sz="5000" dirty="0" err="1">
                <a:ea typeface="+mj-lt"/>
                <a:cs typeface="+mj-lt"/>
              </a:rPr>
              <a:t>Oligometastazlarını</a:t>
            </a:r>
            <a:r>
              <a:rPr lang="tr" sz="5000" dirty="0">
                <a:ea typeface="+mj-lt"/>
                <a:cs typeface="+mj-lt"/>
              </a:rPr>
              <a:t> Tedavi Etmek İçin </a:t>
            </a:r>
            <a:r>
              <a:rPr lang="tr" sz="5000" dirty="0" err="1">
                <a:ea typeface="+mj-lt"/>
                <a:cs typeface="+mj-lt"/>
              </a:rPr>
              <a:t>Stereotaktik</a:t>
            </a:r>
            <a:r>
              <a:rPr lang="tr" sz="5000" dirty="0">
                <a:ea typeface="+mj-lt"/>
                <a:cs typeface="+mj-lt"/>
              </a:rPr>
              <a:t> Vücut Radyoterapisi: Meta-Analiz ile Sistematik Bir İnceleme</a:t>
            </a:r>
            <a:r>
              <a:rPr lang="en-US" sz="5000" dirty="0">
                <a:ea typeface="+mj-lt"/>
                <a:cs typeface="+mj-lt"/>
              </a:rPr>
              <a:t> </a:t>
            </a:r>
            <a:endParaRPr lang="en-US" sz="5000" dirty="0"/>
          </a:p>
        </p:txBody>
      </p:sp>
      <p:sp>
        <p:nvSpPr>
          <p:cNvPr id="3" name="Subtitle 2"/>
          <p:cNvSpPr>
            <a:spLocks noGrp="1"/>
          </p:cNvSpPr>
          <p:nvPr>
            <p:ph type="subTitle" idx="1"/>
          </p:nvPr>
        </p:nvSpPr>
        <p:spPr>
          <a:xfrm>
            <a:off x="965505" y="4777380"/>
            <a:ext cx="10260990" cy="1209763"/>
          </a:xfrm>
        </p:spPr>
        <p:txBody>
          <a:bodyPr>
            <a:normAutofit/>
          </a:bodyPr>
          <a:lstStyle/>
          <a:p>
            <a:pPr algn="ctr"/>
            <a:r>
              <a:rPr lang="en-US" sz="2400">
                <a:solidFill>
                  <a:schemeClr val="bg2"/>
                </a:solidFill>
              </a:rPr>
              <a:t>Hazırlayan : dr. Ergin erden</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549F273F-1633-42CD-BA79-536B05D51F31}"/>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pic>
        <p:nvPicPr>
          <p:cNvPr id="4" name="Picture 4" descr="Table&#10;&#10;Description automatically generated">
            <a:extLst>
              <a:ext uri="{FF2B5EF4-FFF2-40B4-BE49-F238E27FC236}">
                <a16:creationId xmlns:a16="http://schemas.microsoft.com/office/drawing/2014/main" xmlns="" id="{F20CBF16-1D94-4076-B3B4-7971572AD1A4}"/>
              </a:ext>
            </a:extLst>
          </p:cNvPr>
          <p:cNvPicPr>
            <a:picLocks noGrp="1" noChangeAspect="1"/>
          </p:cNvPicPr>
          <p:nvPr>
            <p:ph idx="1"/>
          </p:nvPr>
        </p:nvPicPr>
        <p:blipFill>
          <a:blip r:embed="rId2"/>
          <a:stretch>
            <a:fillRect/>
          </a:stretch>
        </p:blipFill>
        <p:spPr>
          <a:xfrm>
            <a:off x="3607025" y="2431325"/>
            <a:ext cx="8587312" cy="2745014"/>
          </a:xfrm>
        </p:spPr>
      </p:pic>
      <p:sp>
        <p:nvSpPr>
          <p:cNvPr id="3" name="TextBox 2">
            <a:extLst>
              <a:ext uri="{FF2B5EF4-FFF2-40B4-BE49-F238E27FC236}">
                <a16:creationId xmlns:a16="http://schemas.microsoft.com/office/drawing/2014/main" xmlns="" id="{33F0B8FC-E533-4857-9B15-23FB23B7CB01}"/>
              </a:ext>
            </a:extLst>
          </p:cNvPr>
          <p:cNvSpPr txBox="1"/>
          <p:nvPr/>
        </p:nvSpPr>
        <p:spPr>
          <a:xfrm>
            <a:off x="859971" y="2427514"/>
            <a:ext cx="27432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t>İki </a:t>
            </a:r>
            <a:r>
              <a:rPr lang="en-US" dirty="0" err="1"/>
              <a:t>çalışma</a:t>
            </a:r>
            <a:r>
              <a:rPr lang="en-US" dirty="0"/>
              <a:t> </a:t>
            </a:r>
            <a:r>
              <a:rPr lang="en-US" dirty="0" err="1"/>
              <a:t>sadece</a:t>
            </a:r>
            <a:r>
              <a:rPr lang="en-US" dirty="0"/>
              <a:t> </a:t>
            </a:r>
            <a:r>
              <a:rPr lang="en-US" dirty="0" err="1"/>
              <a:t>kemik</a:t>
            </a:r>
            <a:r>
              <a:rPr lang="en-US" dirty="0"/>
              <a:t> </a:t>
            </a:r>
            <a:r>
              <a:rPr lang="en-US" dirty="0" err="1"/>
              <a:t>metastazlarını</a:t>
            </a:r>
            <a:r>
              <a:rPr lang="en-US" dirty="0"/>
              <a:t> </a:t>
            </a:r>
            <a:r>
              <a:rPr lang="en-US" dirty="0" err="1"/>
              <a:t>içerirken</a:t>
            </a:r>
            <a:r>
              <a:rPr lang="en-US" dirty="0"/>
              <a:t>, </a:t>
            </a:r>
            <a:r>
              <a:rPr lang="en-US" dirty="0" err="1"/>
              <a:t>kalan</a:t>
            </a:r>
            <a:r>
              <a:rPr lang="en-US" dirty="0"/>
              <a:t> </a:t>
            </a:r>
            <a:r>
              <a:rPr lang="en-US" dirty="0" err="1"/>
              <a:t>sekiz</a:t>
            </a:r>
            <a:r>
              <a:rPr lang="en-US" dirty="0"/>
              <a:t> </a:t>
            </a:r>
            <a:r>
              <a:rPr lang="en-US" dirty="0" err="1"/>
              <a:t>çalışma</a:t>
            </a:r>
            <a:r>
              <a:rPr lang="en-US" dirty="0"/>
              <a:t> </a:t>
            </a:r>
            <a:r>
              <a:rPr lang="en-US" dirty="0" err="1"/>
              <a:t>kemik</a:t>
            </a:r>
            <a:r>
              <a:rPr lang="en-US" dirty="0"/>
              <a:t> </a:t>
            </a:r>
            <a:r>
              <a:rPr lang="en-US" dirty="0" err="1"/>
              <a:t>ve</a:t>
            </a:r>
            <a:r>
              <a:rPr lang="en-US" dirty="0"/>
              <a:t> </a:t>
            </a:r>
            <a:r>
              <a:rPr lang="en-US" dirty="0" err="1"/>
              <a:t>viseral</a:t>
            </a:r>
            <a:r>
              <a:rPr lang="en-US" dirty="0"/>
              <a:t> </a:t>
            </a:r>
            <a:r>
              <a:rPr lang="en-US" dirty="0" err="1"/>
              <a:t>metastazları</a:t>
            </a:r>
            <a:r>
              <a:rPr lang="en-US" dirty="0"/>
              <a:t> </a:t>
            </a:r>
            <a:r>
              <a:rPr lang="en-US" dirty="0" err="1"/>
              <a:t>birlikte</a:t>
            </a:r>
            <a:r>
              <a:rPr lang="en-US" dirty="0"/>
              <a:t> </a:t>
            </a:r>
            <a:r>
              <a:rPr lang="en-US" dirty="0" err="1"/>
              <a:t>olan</a:t>
            </a:r>
            <a:r>
              <a:rPr lang="en-US" dirty="0"/>
              <a:t> </a:t>
            </a:r>
            <a:r>
              <a:rPr lang="en-US" dirty="0" err="1"/>
              <a:t>hastaları</a:t>
            </a:r>
            <a:r>
              <a:rPr lang="en-US" dirty="0"/>
              <a:t> </a:t>
            </a:r>
            <a:r>
              <a:rPr lang="en-US" dirty="0" err="1"/>
              <a:t>içermiştir</a:t>
            </a:r>
            <a:r>
              <a:rPr lang="en-US" dirty="0"/>
              <a:t>.</a:t>
            </a:r>
          </a:p>
          <a:p>
            <a:pPr marL="285750" indent="-285750">
              <a:buFont typeface="Arial"/>
              <a:buChar char="•"/>
            </a:pPr>
            <a:r>
              <a:rPr lang="tr-TR" dirty="0"/>
              <a:t>Yedi çalışma </a:t>
            </a:r>
            <a:r>
              <a:rPr lang="tr-TR" dirty="0" err="1"/>
              <a:t>oligometastazları</a:t>
            </a:r>
            <a:r>
              <a:rPr lang="tr-TR" dirty="0"/>
              <a:t> 5 lezyon olarak tanımlarken diğer üç çalışma 3 lezyon olarak tanımlamıştır.</a:t>
            </a:r>
          </a:p>
        </p:txBody>
      </p:sp>
    </p:spTree>
    <p:extLst>
      <p:ext uri="{BB962C8B-B14F-4D97-AF65-F5344CB8AC3E}">
        <p14:creationId xmlns:p14="http://schemas.microsoft.com/office/powerpoint/2010/main" val="4425038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CD55B8CC-5E16-4BFE-907C-F75DAEC9E380}"/>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5" name="TextBox 4">
            <a:extLst>
              <a:ext uri="{FF2B5EF4-FFF2-40B4-BE49-F238E27FC236}">
                <a16:creationId xmlns:a16="http://schemas.microsoft.com/office/drawing/2014/main" xmlns="" id="{ACFE8604-55BC-4386-B729-B3A3ECDAFDAF}"/>
              </a:ext>
            </a:extLst>
          </p:cNvPr>
          <p:cNvSpPr txBox="1"/>
          <p:nvPr/>
        </p:nvSpPr>
        <p:spPr>
          <a:xfrm>
            <a:off x="979715" y="2688771"/>
            <a:ext cx="334191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tr-TR" dirty="0"/>
              <a:t>Dokuz çalışmada 1 yıllık, on çalışmada ise 2 yıllık lokal kontrol oranı bildirildi. 1 yıllık LC oranı %97 iken 2 yıllık LC %90 olarak bulunmuştur.</a:t>
            </a:r>
            <a:endParaRPr lang="en-US" dirty="0"/>
          </a:p>
        </p:txBody>
      </p:sp>
      <p:pic>
        <p:nvPicPr>
          <p:cNvPr id="9" name="Picture 10" descr="A picture containing table&#10;&#10;Description automatically generated">
            <a:extLst>
              <a:ext uri="{FF2B5EF4-FFF2-40B4-BE49-F238E27FC236}">
                <a16:creationId xmlns:a16="http://schemas.microsoft.com/office/drawing/2014/main" xmlns="" id="{AFA09923-1FFC-4359-B40D-7F8758383F29}"/>
              </a:ext>
            </a:extLst>
          </p:cNvPr>
          <p:cNvPicPr>
            <a:picLocks noGrp="1" noChangeAspect="1"/>
          </p:cNvPicPr>
          <p:nvPr>
            <p:ph idx="1"/>
          </p:nvPr>
        </p:nvPicPr>
        <p:blipFill>
          <a:blip r:embed="rId2"/>
          <a:stretch>
            <a:fillRect/>
          </a:stretch>
        </p:blipFill>
        <p:spPr>
          <a:xfrm>
            <a:off x="4445226" y="2684580"/>
            <a:ext cx="7662027" cy="3313153"/>
          </a:xfrm>
        </p:spPr>
      </p:pic>
    </p:spTree>
    <p:extLst>
      <p:ext uri="{BB962C8B-B14F-4D97-AF65-F5344CB8AC3E}">
        <p14:creationId xmlns:p14="http://schemas.microsoft.com/office/powerpoint/2010/main" val="32791864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7EBBE93D-D4FB-4D71-8E1A-AB29C79BBE10}"/>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5" name="TextBox 4">
            <a:extLst>
              <a:ext uri="{FF2B5EF4-FFF2-40B4-BE49-F238E27FC236}">
                <a16:creationId xmlns:a16="http://schemas.microsoft.com/office/drawing/2014/main" xmlns="" id="{69BE6601-D663-48F4-BBFE-2F5AC3E41901}"/>
              </a:ext>
            </a:extLst>
          </p:cNvPr>
          <p:cNvSpPr txBox="1"/>
          <p:nvPr/>
        </p:nvSpPr>
        <p:spPr>
          <a:xfrm>
            <a:off x="1055914" y="2286000"/>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tr-TR" dirty="0"/>
              <a:t>%</a:t>
            </a:r>
            <a:r>
              <a:rPr lang="tr-TR" dirty="0" smtClean="0"/>
              <a:t>ER/</a:t>
            </a:r>
            <a:r>
              <a:rPr lang="tr-TR" dirty="0" err="1" smtClean="0"/>
              <a:t>PR'nin</a:t>
            </a:r>
            <a:r>
              <a:rPr lang="tr-TR" dirty="0" smtClean="0"/>
              <a:t> daha </a:t>
            </a:r>
            <a:r>
              <a:rPr lang="tr-TR" dirty="0"/>
              <a:t>iyi LC ile anlamlı bir ilişkiye sahip olduğu görülmüştür.</a:t>
            </a:r>
            <a:endParaRPr lang="en-US" dirty="0"/>
          </a:p>
        </p:txBody>
      </p:sp>
      <p:sp>
        <p:nvSpPr>
          <p:cNvPr id="6" name="TextBox 5">
            <a:extLst>
              <a:ext uri="{FF2B5EF4-FFF2-40B4-BE49-F238E27FC236}">
                <a16:creationId xmlns:a16="http://schemas.microsoft.com/office/drawing/2014/main" xmlns="" id="{CD2D2A3E-05FE-4E5F-B273-5F508EE1954B}"/>
              </a:ext>
            </a:extLst>
          </p:cNvPr>
          <p:cNvSpPr txBox="1"/>
          <p:nvPr/>
        </p:nvSpPr>
        <p:spPr>
          <a:xfrm>
            <a:off x="1055914" y="4093028"/>
            <a:ext cx="3940628"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tr-TR" dirty="0"/>
              <a:t>Sadece kemik metastazı olmasının </a:t>
            </a:r>
            <a:r>
              <a:rPr lang="tr-TR" dirty="0" smtClean="0"/>
              <a:t>ve </a:t>
            </a:r>
            <a:r>
              <a:rPr lang="tr-TR" dirty="0" err="1"/>
              <a:t>prospektif</a:t>
            </a:r>
            <a:r>
              <a:rPr lang="tr-TR" dirty="0"/>
              <a:t> çalışma tasarımının </a:t>
            </a:r>
            <a:r>
              <a:rPr lang="tr-TR" dirty="0" smtClean="0"/>
              <a:t>yüksek </a:t>
            </a:r>
            <a:r>
              <a:rPr lang="tr-TR" dirty="0"/>
              <a:t>OS oranları ile anlamlı bir ilişkiye sahip olduğu görülmüştür.</a:t>
            </a:r>
            <a:endParaRPr lang="en-US" dirty="0" err="1"/>
          </a:p>
        </p:txBody>
      </p:sp>
      <p:pic>
        <p:nvPicPr>
          <p:cNvPr id="9" name="Picture 10" descr="Table&#10;&#10;Description automatically generated">
            <a:extLst>
              <a:ext uri="{FF2B5EF4-FFF2-40B4-BE49-F238E27FC236}">
                <a16:creationId xmlns:a16="http://schemas.microsoft.com/office/drawing/2014/main" xmlns="" id="{F56D9969-FC9B-48BE-AD2B-DC08C5A63ADA}"/>
              </a:ext>
            </a:extLst>
          </p:cNvPr>
          <p:cNvPicPr>
            <a:picLocks noGrp="1" noChangeAspect="1"/>
          </p:cNvPicPr>
          <p:nvPr>
            <p:ph idx="1"/>
          </p:nvPr>
        </p:nvPicPr>
        <p:blipFill>
          <a:blip r:embed="rId2"/>
          <a:stretch>
            <a:fillRect/>
          </a:stretch>
        </p:blipFill>
        <p:spPr>
          <a:xfrm>
            <a:off x="5657997" y="2281518"/>
            <a:ext cx="6129113" cy="4195481"/>
          </a:xfrm>
        </p:spPr>
      </p:pic>
    </p:spTree>
    <p:extLst>
      <p:ext uri="{BB962C8B-B14F-4D97-AF65-F5344CB8AC3E}">
        <p14:creationId xmlns:p14="http://schemas.microsoft.com/office/powerpoint/2010/main" val="164656147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56802C13-1EB4-43A2-9D9E-77B03D0351CA}"/>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pic>
        <p:nvPicPr>
          <p:cNvPr id="4" name="Picture 4">
            <a:extLst>
              <a:ext uri="{FF2B5EF4-FFF2-40B4-BE49-F238E27FC236}">
                <a16:creationId xmlns:a16="http://schemas.microsoft.com/office/drawing/2014/main" xmlns="" id="{7DC167A7-D675-40B4-92FB-62F4A2F4E00F}"/>
              </a:ext>
            </a:extLst>
          </p:cNvPr>
          <p:cNvPicPr>
            <a:picLocks noGrp="1" noChangeAspect="1"/>
          </p:cNvPicPr>
          <p:nvPr>
            <p:ph idx="1"/>
          </p:nvPr>
        </p:nvPicPr>
        <p:blipFill>
          <a:blip r:embed="rId2"/>
          <a:stretch>
            <a:fillRect/>
          </a:stretch>
        </p:blipFill>
        <p:spPr>
          <a:xfrm>
            <a:off x="4878156" y="2611120"/>
            <a:ext cx="6926795" cy="2886165"/>
          </a:xfrm>
        </p:spPr>
      </p:pic>
      <p:sp>
        <p:nvSpPr>
          <p:cNvPr id="5" name="TextBox 4">
            <a:extLst>
              <a:ext uri="{FF2B5EF4-FFF2-40B4-BE49-F238E27FC236}">
                <a16:creationId xmlns:a16="http://schemas.microsoft.com/office/drawing/2014/main" xmlns="" id="{9E815872-EF54-472E-A7DB-E46DCDFBD5B9}"/>
              </a:ext>
            </a:extLst>
          </p:cNvPr>
          <p:cNvSpPr txBox="1"/>
          <p:nvPr/>
        </p:nvSpPr>
        <p:spPr>
          <a:xfrm>
            <a:off x="1262743" y="2612571"/>
            <a:ext cx="2743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tr-TR" dirty="0"/>
              <a:t>OS hakkında on çalışmadan rapor elde edilmiş olup tahmini OS 1 yıllık %93, 2 yıllık %81 olarak bulunmuştur.</a:t>
            </a:r>
            <a:endParaRPr lang="en-US" dirty="0"/>
          </a:p>
        </p:txBody>
      </p:sp>
    </p:spTree>
    <p:extLst>
      <p:ext uri="{BB962C8B-B14F-4D97-AF65-F5344CB8AC3E}">
        <p14:creationId xmlns:p14="http://schemas.microsoft.com/office/powerpoint/2010/main" val="12558858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75B46CC1-E66E-45BD-B173-388AAA7B1152}"/>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pic>
        <p:nvPicPr>
          <p:cNvPr id="4" name="Picture 4">
            <a:extLst>
              <a:ext uri="{FF2B5EF4-FFF2-40B4-BE49-F238E27FC236}">
                <a16:creationId xmlns:a16="http://schemas.microsoft.com/office/drawing/2014/main" xmlns="" id="{88B2584C-EACA-4E7A-9356-56A760D893E3}"/>
              </a:ext>
            </a:extLst>
          </p:cNvPr>
          <p:cNvPicPr>
            <a:picLocks noGrp="1" noChangeAspect="1"/>
          </p:cNvPicPr>
          <p:nvPr>
            <p:ph idx="1"/>
          </p:nvPr>
        </p:nvPicPr>
        <p:blipFill>
          <a:blip r:embed="rId2"/>
          <a:stretch>
            <a:fillRect/>
          </a:stretch>
        </p:blipFill>
        <p:spPr>
          <a:xfrm>
            <a:off x="5677826" y="2850606"/>
            <a:ext cx="6285398" cy="2907936"/>
          </a:xfrm>
        </p:spPr>
      </p:pic>
      <p:sp>
        <p:nvSpPr>
          <p:cNvPr id="5" name="TextBox 4">
            <a:extLst>
              <a:ext uri="{FF2B5EF4-FFF2-40B4-BE49-F238E27FC236}">
                <a16:creationId xmlns:a16="http://schemas.microsoft.com/office/drawing/2014/main" xmlns="" id="{0590C202-4A1B-4336-82BE-59DE490728B2}"/>
              </a:ext>
            </a:extLst>
          </p:cNvPr>
          <p:cNvSpPr txBox="1"/>
          <p:nvPr/>
        </p:nvSpPr>
        <p:spPr>
          <a:xfrm>
            <a:off x="1186543" y="2449286"/>
            <a:ext cx="3396342"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tr-TR" dirty="0"/>
              <a:t>2 çalışma, HER2+, Üçlü negatif meme kanseri (TNBC) ve HR+/HER-2 -  arasındaki sonuçları karşılaştırarak </a:t>
            </a:r>
            <a:r>
              <a:rPr lang="tr-TR" dirty="0" err="1"/>
              <a:t>subgrup</a:t>
            </a:r>
            <a:r>
              <a:rPr lang="tr-TR" dirty="0"/>
              <a:t> analizleri hakkında veri sağlamıştır. </a:t>
            </a:r>
            <a:endParaRPr lang="en-US" dirty="0"/>
          </a:p>
          <a:p>
            <a:pPr marL="285750" indent="-285750">
              <a:buFont typeface="Arial"/>
              <a:buChar char="•"/>
            </a:pPr>
            <a:r>
              <a:rPr lang="tr-TR" dirty="0" err="1"/>
              <a:t>Subgruplar</a:t>
            </a:r>
            <a:r>
              <a:rPr lang="tr-TR" dirty="0"/>
              <a:t> arasında 2 yıllık </a:t>
            </a:r>
            <a:r>
              <a:rPr lang="tr-TR" dirty="0" err="1"/>
              <a:t>sağkalım</a:t>
            </a:r>
            <a:r>
              <a:rPr lang="tr-TR" dirty="0"/>
              <a:t> açısından anlamlı farklar görülmüştür; HER2(+) 100%, HR+/HER- 86%, TNBC 32% (p = 0.001)</a:t>
            </a:r>
            <a:endParaRPr lang="en-US" dirty="0"/>
          </a:p>
        </p:txBody>
      </p:sp>
    </p:spTree>
    <p:extLst>
      <p:ext uri="{BB962C8B-B14F-4D97-AF65-F5344CB8AC3E}">
        <p14:creationId xmlns:p14="http://schemas.microsoft.com/office/powerpoint/2010/main" val="337604996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C1F4FEDC-CE42-43DC-936C-D76180A53382}"/>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pic>
        <p:nvPicPr>
          <p:cNvPr id="4" name="Picture 4" descr="Table&#10;&#10;Description automatically generated">
            <a:extLst>
              <a:ext uri="{FF2B5EF4-FFF2-40B4-BE49-F238E27FC236}">
                <a16:creationId xmlns:a16="http://schemas.microsoft.com/office/drawing/2014/main" xmlns="" id="{9628469F-B7CC-4220-A3F5-18D986C93BCB}"/>
              </a:ext>
            </a:extLst>
          </p:cNvPr>
          <p:cNvPicPr>
            <a:picLocks noGrp="1" noChangeAspect="1"/>
          </p:cNvPicPr>
          <p:nvPr>
            <p:ph idx="1"/>
          </p:nvPr>
        </p:nvPicPr>
        <p:blipFill>
          <a:blip r:embed="rId2"/>
          <a:stretch>
            <a:fillRect/>
          </a:stretch>
        </p:blipFill>
        <p:spPr>
          <a:xfrm>
            <a:off x="5829101" y="2360749"/>
            <a:ext cx="5786906" cy="3822336"/>
          </a:xfrm>
        </p:spPr>
      </p:pic>
      <p:sp>
        <p:nvSpPr>
          <p:cNvPr id="5" name="TextBox 4">
            <a:extLst>
              <a:ext uri="{FF2B5EF4-FFF2-40B4-BE49-F238E27FC236}">
                <a16:creationId xmlns:a16="http://schemas.microsoft.com/office/drawing/2014/main" xmlns="" id="{90010781-0782-44CC-A07A-729B59646D1F}"/>
              </a:ext>
            </a:extLst>
          </p:cNvPr>
          <p:cNvSpPr txBox="1"/>
          <p:nvPr/>
        </p:nvSpPr>
        <p:spPr>
          <a:xfrm>
            <a:off x="1676400" y="2362200"/>
            <a:ext cx="274320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tr-TR" dirty="0">
                <a:cs typeface="Arial"/>
              </a:rPr>
              <a:t>290 hastayı içeren altı çalışma 1 yıllığı %63, 2 yıllığı %46 olarak </a:t>
            </a:r>
            <a:r>
              <a:rPr lang="tr-TR" dirty="0" err="1">
                <a:cs typeface="Arial"/>
              </a:rPr>
              <a:t>progresyonsuz</a:t>
            </a:r>
            <a:r>
              <a:rPr lang="tr-TR" dirty="0">
                <a:cs typeface="Arial"/>
              </a:rPr>
              <a:t> </a:t>
            </a:r>
            <a:r>
              <a:rPr lang="tr-TR" dirty="0" err="1">
                <a:cs typeface="Arial"/>
              </a:rPr>
              <a:t>sağkalım</a:t>
            </a:r>
            <a:r>
              <a:rPr lang="tr-TR" dirty="0">
                <a:cs typeface="Arial"/>
              </a:rPr>
              <a:t>(PFS) oranlarını bildirmiştir. </a:t>
            </a:r>
            <a:r>
              <a:rPr lang="en-US" dirty="0">
                <a:cs typeface="Arial"/>
              </a:rPr>
              <a:t>​</a:t>
            </a:r>
          </a:p>
          <a:p>
            <a:pPr>
              <a:buChar char="•"/>
            </a:pPr>
            <a:r>
              <a:rPr lang="tr-TR" dirty="0">
                <a:cs typeface="Arial"/>
              </a:rPr>
              <a:t>Altı çalışmada </a:t>
            </a:r>
            <a:r>
              <a:rPr lang="tr-TR" dirty="0" err="1">
                <a:cs typeface="Arial"/>
              </a:rPr>
              <a:t>toksisite</a:t>
            </a:r>
            <a:r>
              <a:rPr lang="tr-TR" dirty="0">
                <a:cs typeface="Arial"/>
              </a:rPr>
              <a:t> bildirilmiştir; derece 2 </a:t>
            </a:r>
            <a:r>
              <a:rPr lang="tr-TR" dirty="0" err="1">
                <a:cs typeface="Arial"/>
              </a:rPr>
              <a:t>toksisite</a:t>
            </a:r>
            <a:r>
              <a:rPr lang="tr-TR" dirty="0">
                <a:cs typeface="Arial"/>
              </a:rPr>
              <a:t> oranı %4.1, derece 3 </a:t>
            </a:r>
            <a:r>
              <a:rPr lang="tr-TR" dirty="0" err="1">
                <a:cs typeface="Arial"/>
              </a:rPr>
              <a:t>toksisite</a:t>
            </a:r>
            <a:r>
              <a:rPr lang="tr-TR" dirty="0">
                <a:cs typeface="Arial"/>
              </a:rPr>
              <a:t> oranı %0.7 idi. Derece 4 ve 5 </a:t>
            </a:r>
            <a:r>
              <a:rPr lang="tr-TR" dirty="0" err="1">
                <a:cs typeface="Arial"/>
              </a:rPr>
              <a:t>toksisiteler</a:t>
            </a:r>
            <a:r>
              <a:rPr lang="tr-TR" dirty="0">
                <a:cs typeface="Arial"/>
              </a:rPr>
              <a:t> ise izlenmemiştir.</a:t>
            </a:r>
          </a:p>
          <a:p>
            <a:endParaRPr lang="en-US"/>
          </a:p>
        </p:txBody>
      </p:sp>
    </p:spTree>
    <p:extLst>
      <p:ext uri="{BB962C8B-B14F-4D97-AF65-F5344CB8AC3E}">
        <p14:creationId xmlns:p14="http://schemas.microsoft.com/office/powerpoint/2010/main" val="32053711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E8B29EF1-2B30-4A31-BC10-7E86164ED3EB}"/>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TARTIŞMA</a:t>
            </a:r>
          </a:p>
        </p:txBody>
      </p:sp>
      <p:sp>
        <p:nvSpPr>
          <p:cNvPr id="3" name="Content Placeholder 2">
            <a:extLst>
              <a:ext uri="{FF2B5EF4-FFF2-40B4-BE49-F238E27FC236}">
                <a16:creationId xmlns:a16="http://schemas.microsoft.com/office/drawing/2014/main" xmlns="" id="{DC36A919-768F-4906-BBD1-E862509132EA}"/>
              </a:ext>
            </a:extLst>
          </p:cNvPr>
          <p:cNvSpPr>
            <a:spLocks noGrp="1"/>
          </p:cNvSpPr>
          <p:nvPr>
            <p:ph idx="1"/>
          </p:nvPr>
        </p:nvSpPr>
        <p:spPr>
          <a:xfrm>
            <a:off x="1103312" y="2763520"/>
            <a:ext cx="8946541" cy="3484879"/>
          </a:xfrm>
        </p:spPr>
        <p:txBody>
          <a:bodyPr vert="horz" lIns="91440" tIns="45720" rIns="91440" bIns="45720" rtlCol="0" anchor="t">
            <a:normAutofit/>
          </a:bodyPr>
          <a:lstStyle/>
          <a:p>
            <a:r>
              <a:rPr lang="tr" dirty="0">
                <a:ea typeface="+mj-lt"/>
                <a:cs typeface="+mj-lt"/>
              </a:rPr>
              <a:t>Meta-analiz sonucunda, </a:t>
            </a:r>
            <a:r>
              <a:rPr lang="tr" dirty="0" err="1">
                <a:ea typeface="+mj-lt"/>
                <a:cs typeface="+mj-lt"/>
              </a:rPr>
              <a:t>SABR'nin</a:t>
            </a:r>
            <a:r>
              <a:rPr lang="tr" dirty="0">
                <a:ea typeface="+mj-lt"/>
                <a:cs typeface="+mj-lt"/>
              </a:rPr>
              <a:t>, </a:t>
            </a:r>
            <a:r>
              <a:rPr lang="tr" dirty="0" err="1">
                <a:ea typeface="+mj-lt"/>
                <a:cs typeface="+mj-lt"/>
              </a:rPr>
              <a:t>oligometastatik</a:t>
            </a:r>
            <a:r>
              <a:rPr lang="tr" dirty="0">
                <a:ea typeface="+mj-lt"/>
                <a:cs typeface="+mj-lt"/>
              </a:rPr>
              <a:t> </a:t>
            </a:r>
            <a:r>
              <a:rPr lang="tr" dirty="0" err="1">
                <a:ea typeface="+mj-lt"/>
                <a:cs typeface="+mj-lt"/>
              </a:rPr>
              <a:t>BC'yi</a:t>
            </a:r>
            <a:r>
              <a:rPr lang="tr" dirty="0">
                <a:ea typeface="+mj-lt"/>
                <a:cs typeface="+mj-lt"/>
              </a:rPr>
              <a:t> 1 ve 2 yıllık mükemmel LC ve OS oranları ve çok düşük oranlardaki derece 2 </a:t>
            </a:r>
            <a:r>
              <a:rPr lang="tr" dirty="0" err="1">
                <a:ea typeface="+mj-lt"/>
                <a:cs typeface="+mj-lt"/>
              </a:rPr>
              <a:t>toksisite</a:t>
            </a:r>
            <a:r>
              <a:rPr lang="tr" dirty="0">
                <a:ea typeface="+mj-lt"/>
                <a:cs typeface="+mj-lt"/>
              </a:rPr>
              <a:t> ile tedavi edebileceği gözlenmiştir. </a:t>
            </a:r>
            <a:endParaRPr lang="en-US" dirty="0">
              <a:ea typeface="+mj-lt"/>
              <a:cs typeface="+mj-lt"/>
            </a:endParaRPr>
          </a:p>
          <a:p>
            <a:pPr>
              <a:buClr>
                <a:srgbClr val="F7F7F7"/>
              </a:buClr>
            </a:pPr>
            <a:endParaRPr lang="tr" dirty="0">
              <a:ea typeface="+mj-lt"/>
              <a:cs typeface="+mj-lt"/>
            </a:endParaRPr>
          </a:p>
          <a:p>
            <a:pPr>
              <a:buClr>
                <a:srgbClr val="F7F7F7"/>
              </a:buClr>
            </a:pPr>
            <a:endParaRPr lang="tr" dirty="0"/>
          </a:p>
        </p:txBody>
      </p:sp>
    </p:spTree>
    <p:extLst>
      <p:ext uri="{BB962C8B-B14F-4D97-AF65-F5344CB8AC3E}">
        <p14:creationId xmlns:p14="http://schemas.microsoft.com/office/powerpoint/2010/main" val="9870349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319D883D-0656-4C01-ADF0-5C46295075E9}"/>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AAE4D1D6-EA19-42D2-B035-402C3176BA3F}"/>
              </a:ext>
            </a:extLst>
          </p:cNvPr>
          <p:cNvSpPr>
            <a:spLocks noGrp="1"/>
          </p:cNvSpPr>
          <p:nvPr>
            <p:ph idx="1"/>
          </p:nvPr>
        </p:nvSpPr>
        <p:spPr>
          <a:xfrm>
            <a:off x="1103312" y="2763520"/>
            <a:ext cx="8946541" cy="3484879"/>
          </a:xfrm>
        </p:spPr>
        <p:txBody>
          <a:bodyPr vert="horz" lIns="91440" tIns="45720" rIns="91440" bIns="45720" rtlCol="0" anchor="t">
            <a:normAutofit lnSpcReduction="10000"/>
          </a:bodyPr>
          <a:lstStyle/>
          <a:p>
            <a:r>
              <a:rPr lang="tr" dirty="0" err="1"/>
              <a:t>Prospektif</a:t>
            </a:r>
            <a:r>
              <a:rPr lang="tr" dirty="0"/>
              <a:t> çalışma tasarımının ve sadece kemik metastazı olan hastaların gelişmiş OS oranları ile ilişkili olduğu, ayrıca </a:t>
            </a:r>
            <a:r>
              <a:rPr lang="tr" dirty="0" err="1"/>
              <a:t>subgrup</a:t>
            </a:r>
            <a:r>
              <a:rPr lang="tr" dirty="0"/>
              <a:t> analiz sonuçlarına göre de TNBC ile karşılaştırıldığında HER-2+ ve HR+/HER-2'nin mükemmel OS oranlarına sahip olduğu bulunmuştur. </a:t>
            </a:r>
            <a:r>
              <a:rPr lang="tr" dirty="0">
                <a:ea typeface="+mj-lt"/>
                <a:cs typeface="+mj-lt"/>
              </a:rPr>
              <a:t>ER/ PR durumu </a:t>
            </a:r>
            <a:r>
              <a:rPr lang="tr" dirty="0"/>
              <a:t>ayrıca yüksek LC sonuçlarıyla da ilişkilendirilmiştir. Öte yandan, </a:t>
            </a:r>
            <a:r>
              <a:rPr lang="tr" dirty="0" err="1"/>
              <a:t>visseral</a:t>
            </a:r>
            <a:r>
              <a:rPr lang="tr" dirty="0"/>
              <a:t> metastazlar ve TNBC, kötü </a:t>
            </a:r>
            <a:r>
              <a:rPr lang="tr" dirty="0" err="1"/>
              <a:t>sağkalım</a:t>
            </a:r>
            <a:r>
              <a:rPr lang="tr" dirty="0"/>
              <a:t> ile ilişkilendirilmiştir.</a:t>
            </a:r>
            <a:endParaRPr lang="en-US" dirty="0"/>
          </a:p>
          <a:p>
            <a:pPr>
              <a:buClr>
                <a:srgbClr val="F7F7F7"/>
              </a:buClr>
            </a:pPr>
            <a:r>
              <a:rPr lang="tr" dirty="0" err="1">
                <a:ea typeface="+mj-lt"/>
                <a:cs typeface="+mj-lt"/>
              </a:rPr>
              <a:t>SABR'nin</a:t>
            </a:r>
            <a:r>
              <a:rPr lang="tr" dirty="0">
                <a:ea typeface="+mj-lt"/>
                <a:cs typeface="+mj-lt"/>
              </a:rPr>
              <a:t> sistemik tedavileri değiştirme ihtiyacını geciktirebileceği ve bu tür tedavilerden kaynaklanan ek </a:t>
            </a:r>
            <a:r>
              <a:rPr lang="tr" dirty="0" err="1">
                <a:ea typeface="+mj-lt"/>
                <a:cs typeface="+mj-lt"/>
              </a:rPr>
              <a:t>toksisiteyi</a:t>
            </a:r>
            <a:r>
              <a:rPr lang="tr" dirty="0">
                <a:ea typeface="+mj-lt"/>
                <a:cs typeface="+mj-lt"/>
              </a:rPr>
              <a:t> potansiyel olarak azaltabileceği, böylece hastalıksız </a:t>
            </a:r>
            <a:r>
              <a:rPr lang="tr" dirty="0" err="1">
                <a:ea typeface="+mj-lt"/>
                <a:cs typeface="+mj-lt"/>
              </a:rPr>
              <a:t>sağkalımı</a:t>
            </a:r>
            <a:r>
              <a:rPr lang="tr" dirty="0">
                <a:ea typeface="+mj-lt"/>
                <a:cs typeface="+mj-lt"/>
              </a:rPr>
              <a:t> iyileştirebileceği belirtiliyor.</a:t>
            </a:r>
            <a:endParaRPr lang="en-US" dirty="0"/>
          </a:p>
        </p:txBody>
      </p:sp>
    </p:spTree>
    <p:extLst>
      <p:ext uri="{BB962C8B-B14F-4D97-AF65-F5344CB8AC3E}">
        <p14:creationId xmlns:p14="http://schemas.microsoft.com/office/powerpoint/2010/main" val="15718524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D8E45B63-67D4-4012-9108-6D7446CEB78C}"/>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B58C82C9-B1AC-44C8-A40C-DB882F30D556}"/>
              </a:ext>
            </a:extLst>
          </p:cNvPr>
          <p:cNvSpPr>
            <a:spLocks noGrp="1"/>
          </p:cNvSpPr>
          <p:nvPr>
            <p:ph idx="1"/>
          </p:nvPr>
        </p:nvSpPr>
        <p:spPr>
          <a:xfrm>
            <a:off x="1103312" y="2001520"/>
            <a:ext cx="8946541" cy="3484879"/>
          </a:xfrm>
        </p:spPr>
        <p:txBody>
          <a:bodyPr vert="horz" lIns="91440" tIns="45720" rIns="91440" bIns="45720" rtlCol="0" anchor="t">
            <a:noAutofit/>
          </a:bodyPr>
          <a:lstStyle/>
          <a:p>
            <a:pPr marL="0" indent="0">
              <a:buNone/>
            </a:pPr>
            <a:endParaRPr lang="tr" dirty="0"/>
          </a:p>
          <a:p>
            <a:pPr>
              <a:buClr>
                <a:srgbClr val="F7F7F7"/>
              </a:buClr>
            </a:pPr>
            <a:endParaRPr lang="tr" dirty="0"/>
          </a:p>
          <a:p>
            <a:pPr>
              <a:buClr>
                <a:srgbClr val="F7F7F7"/>
              </a:buClr>
            </a:pPr>
            <a:r>
              <a:rPr lang="tr" dirty="0"/>
              <a:t>Sadece kemik metastazı olan HR+/Her2(-) ve Her2+ olan </a:t>
            </a:r>
            <a:r>
              <a:rPr lang="tr" dirty="0" err="1"/>
              <a:t>subgruplar</a:t>
            </a:r>
            <a:r>
              <a:rPr lang="tr" dirty="0"/>
              <a:t> </a:t>
            </a:r>
            <a:r>
              <a:rPr lang="tr" dirty="0" err="1"/>
              <a:t>SABR'den</a:t>
            </a:r>
            <a:r>
              <a:rPr lang="tr" dirty="0"/>
              <a:t> sonra yoğunlaştırma tedavisine yönelik test edilecek ideal alt gruplar olabilir. Bunun sebebi, bu subgruplar için gözlemlenen </a:t>
            </a:r>
            <a:r>
              <a:rPr lang="tr" dirty="0" smtClean="0"/>
              <a:t>yüksek </a:t>
            </a:r>
            <a:r>
              <a:rPr lang="tr" dirty="0"/>
              <a:t>LC ve OS </a:t>
            </a:r>
            <a:r>
              <a:rPr lang="tr" dirty="0" smtClean="0"/>
              <a:t>oranlarıdır.</a:t>
            </a:r>
            <a:r>
              <a:rPr lang="tr" dirty="0"/>
              <a:t> </a:t>
            </a:r>
          </a:p>
          <a:p>
            <a:pPr>
              <a:buClr>
                <a:srgbClr val="F7F7F7"/>
              </a:buClr>
            </a:pPr>
            <a:r>
              <a:rPr lang="tr" dirty="0"/>
              <a:t>Metastaz sayılarına göre vakalar "&lt;3" ve "&lt;5" olarak ayrıldığında </a:t>
            </a:r>
            <a:r>
              <a:rPr lang="tr" dirty="0" err="1"/>
              <a:t>metaregresyon</a:t>
            </a:r>
            <a:r>
              <a:rPr lang="tr" dirty="0"/>
              <a:t> analizine göre LC ve OS açısından anlamlı bir fark raporlanmamıştır. SABR ile tedavi için uygun olan ideal lezyon sayısı konusunda çok büyük tartışmalar olduğu için bu bulgu klinik uygulama için önemlidir. </a:t>
            </a:r>
          </a:p>
        </p:txBody>
      </p:sp>
    </p:spTree>
    <p:extLst>
      <p:ext uri="{BB962C8B-B14F-4D97-AF65-F5344CB8AC3E}">
        <p14:creationId xmlns:p14="http://schemas.microsoft.com/office/powerpoint/2010/main" val="31284953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6"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9"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051627FA-167F-4520-A456-E8D8B6D04AD1}"/>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501A48A2-23AF-4AD3-9398-1AD8DB5AAB25}"/>
              </a:ext>
            </a:extLst>
          </p:cNvPr>
          <p:cNvSpPr>
            <a:spLocks noGrp="1"/>
          </p:cNvSpPr>
          <p:nvPr>
            <p:ph idx="1"/>
          </p:nvPr>
        </p:nvSpPr>
        <p:spPr>
          <a:xfrm>
            <a:off x="1103312" y="2763520"/>
            <a:ext cx="8946541" cy="3484879"/>
          </a:xfrm>
        </p:spPr>
        <p:txBody>
          <a:bodyPr vert="horz" lIns="91440" tIns="45720" rIns="91440" bIns="45720" rtlCol="0" anchor="t">
            <a:normAutofit fontScale="85000" lnSpcReduction="10000"/>
          </a:bodyPr>
          <a:lstStyle/>
          <a:p>
            <a:r>
              <a:rPr lang="tr" dirty="0">
                <a:ea typeface="+mj-lt"/>
                <a:cs typeface="+mj-lt"/>
              </a:rPr>
              <a:t>Bu çalışmadaki SABR ile bildirilen sonuçlar, </a:t>
            </a:r>
            <a:r>
              <a:rPr lang="tr" dirty="0" err="1">
                <a:ea typeface="+mj-lt"/>
                <a:cs typeface="+mj-lt"/>
              </a:rPr>
              <a:t>primeri</a:t>
            </a:r>
            <a:r>
              <a:rPr lang="tr" dirty="0">
                <a:ea typeface="+mj-lt"/>
                <a:cs typeface="+mj-lt"/>
              </a:rPr>
              <a:t> BC olan akciğer veya karaciğer metastazlarına yönelik yapılan </a:t>
            </a:r>
            <a:r>
              <a:rPr lang="tr" dirty="0" err="1">
                <a:ea typeface="+mj-lt"/>
                <a:cs typeface="+mj-lt"/>
              </a:rPr>
              <a:t>metastazektomilereden</a:t>
            </a:r>
            <a:r>
              <a:rPr lang="tr" dirty="0">
                <a:ea typeface="+mj-lt"/>
                <a:cs typeface="+mj-lt"/>
              </a:rPr>
              <a:t> bildirilen sonuçlara benzerdir.</a:t>
            </a:r>
            <a:endParaRPr lang="en-US" dirty="0"/>
          </a:p>
          <a:p>
            <a:pPr>
              <a:buClr>
                <a:srgbClr val="F7F7F7"/>
              </a:buClr>
            </a:pPr>
            <a:r>
              <a:rPr lang="tr" dirty="0">
                <a:ea typeface="+mj-lt"/>
                <a:cs typeface="+mj-lt"/>
              </a:rPr>
              <a:t>Benzer şekilde, </a:t>
            </a:r>
            <a:r>
              <a:rPr lang="tr" dirty="0" err="1">
                <a:ea typeface="+mj-lt"/>
                <a:cs typeface="+mj-lt"/>
              </a:rPr>
              <a:t>metastatik</a:t>
            </a:r>
            <a:r>
              <a:rPr lang="tr" dirty="0">
                <a:ea typeface="+mj-lt"/>
                <a:cs typeface="+mj-lt"/>
              </a:rPr>
              <a:t> lezyonların sayısı (3) ve hormon reseptörü pozitifliği ile daha uzun hastalıksız </a:t>
            </a:r>
            <a:r>
              <a:rPr lang="tr" dirty="0" err="1">
                <a:ea typeface="+mj-lt"/>
                <a:cs typeface="+mj-lt"/>
              </a:rPr>
              <a:t>sağkalım</a:t>
            </a:r>
            <a:r>
              <a:rPr lang="tr" dirty="0">
                <a:ea typeface="+mj-lt"/>
                <a:cs typeface="+mj-lt"/>
              </a:rPr>
              <a:t> arasında pozitif bir ilişki olduğu bulunmuştur. </a:t>
            </a:r>
          </a:p>
          <a:p>
            <a:pPr>
              <a:buClr>
                <a:srgbClr val="F7F7F7"/>
              </a:buClr>
            </a:pPr>
            <a:r>
              <a:rPr lang="tr" dirty="0" err="1">
                <a:ea typeface="+mj-lt"/>
                <a:cs typeface="+mj-lt"/>
              </a:rPr>
              <a:t>Soliter</a:t>
            </a:r>
            <a:r>
              <a:rPr lang="tr" dirty="0">
                <a:ea typeface="+mj-lt"/>
                <a:cs typeface="+mj-lt"/>
              </a:rPr>
              <a:t> lezyon (çoklu lezyonlara karşı) ve sistemik tedaviye yanıt gibi diğer faktörler de olumlu </a:t>
            </a:r>
            <a:r>
              <a:rPr lang="tr" dirty="0" err="1">
                <a:ea typeface="+mj-lt"/>
                <a:cs typeface="+mj-lt"/>
              </a:rPr>
              <a:t>prognostik</a:t>
            </a:r>
            <a:r>
              <a:rPr lang="tr" dirty="0">
                <a:ea typeface="+mj-lt"/>
                <a:cs typeface="+mj-lt"/>
              </a:rPr>
              <a:t> faktörler olarak rapor edilmiştir. </a:t>
            </a:r>
            <a:endParaRPr lang="tr">
              <a:ea typeface="+mj-lt"/>
              <a:cs typeface="+mj-lt"/>
            </a:endParaRPr>
          </a:p>
          <a:p>
            <a:pPr>
              <a:buClr>
                <a:srgbClr val="F7F7F7"/>
              </a:buClr>
            </a:pPr>
            <a:r>
              <a:rPr lang="tr" dirty="0">
                <a:ea typeface="+mj-lt"/>
                <a:cs typeface="+mj-lt"/>
              </a:rPr>
              <a:t>SABR ile elde edilen sonuçların, </a:t>
            </a:r>
            <a:r>
              <a:rPr lang="tr" dirty="0" err="1">
                <a:ea typeface="+mj-lt"/>
                <a:cs typeface="+mj-lt"/>
              </a:rPr>
              <a:t>metastatik</a:t>
            </a:r>
            <a:r>
              <a:rPr lang="tr" dirty="0">
                <a:ea typeface="+mj-lt"/>
                <a:cs typeface="+mj-lt"/>
              </a:rPr>
              <a:t> lezyonları tedavi etmek için geleneksel radikal dozların kullanıldığı radyoterapi serilerindekilerden bildirilenlere benzer olduğu görülmüştür. Bu durum, uzun süreli konvansiyonel </a:t>
            </a:r>
            <a:r>
              <a:rPr lang="tr" dirty="0" err="1">
                <a:ea typeface="+mj-lt"/>
                <a:cs typeface="+mj-lt"/>
              </a:rPr>
              <a:t>fraksiyonasyona</a:t>
            </a:r>
            <a:r>
              <a:rPr lang="tr" dirty="0">
                <a:ea typeface="+mj-lt"/>
                <a:cs typeface="+mj-lt"/>
              </a:rPr>
              <a:t> kıyasla hastalar için çok daha uygun olan </a:t>
            </a:r>
            <a:r>
              <a:rPr lang="tr" dirty="0" err="1">
                <a:ea typeface="+mj-lt"/>
                <a:cs typeface="+mj-lt"/>
              </a:rPr>
              <a:t>hipofraksiyone</a:t>
            </a:r>
            <a:r>
              <a:rPr lang="tr" dirty="0">
                <a:ea typeface="+mj-lt"/>
                <a:cs typeface="+mj-lt"/>
              </a:rPr>
              <a:t> SABR programlarının benzer olumlu sonuçları sağlayabileceğini gösterebilir.</a:t>
            </a:r>
            <a:endParaRPr lang="tr"/>
          </a:p>
          <a:p>
            <a:pPr>
              <a:buClr>
                <a:srgbClr val="F7F7F7"/>
              </a:buClr>
            </a:pPr>
            <a:endParaRPr lang="tr" dirty="0"/>
          </a:p>
          <a:p>
            <a:pPr>
              <a:buClr>
                <a:srgbClr val="F7F7F7"/>
              </a:buClr>
            </a:pPr>
            <a:endParaRPr lang="tr" dirty="0">
              <a:ea typeface="+mj-lt"/>
              <a:cs typeface="+mj-lt"/>
            </a:endParaRPr>
          </a:p>
          <a:p>
            <a:pPr>
              <a:buClr>
                <a:srgbClr val="F7F7F7"/>
              </a:buClr>
            </a:pPr>
            <a:endParaRPr lang="tr" dirty="0">
              <a:ea typeface="+mj-lt"/>
              <a:cs typeface="+mj-lt"/>
            </a:endParaRPr>
          </a:p>
          <a:p>
            <a:pPr>
              <a:buClr>
                <a:srgbClr val="F7F7F7"/>
              </a:buClr>
            </a:pPr>
            <a:endParaRPr lang="tr" dirty="0">
              <a:ea typeface="+mj-lt"/>
              <a:cs typeface="+mj-lt"/>
            </a:endParaRPr>
          </a:p>
        </p:txBody>
      </p:sp>
    </p:spTree>
    <p:extLst>
      <p:ext uri="{BB962C8B-B14F-4D97-AF65-F5344CB8AC3E}">
        <p14:creationId xmlns:p14="http://schemas.microsoft.com/office/powerpoint/2010/main" val="33880159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92410051-8516-4CAE-A5C8-1409B0705D3F}"/>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pic>
        <p:nvPicPr>
          <p:cNvPr id="4" name="Picture 4">
            <a:extLst>
              <a:ext uri="{FF2B5EF4-FFF2-40B4-BE49-F238E27FC236}">
                <a16:creationId xmlns:a16="http://schemas.microsoft.com/office/drawing/2014/main" xmlns="" id="{BBBF53E0-D083-4AD1-B56B-58462FB13F3B}"/>
              </a:ext>
            </a:extLst>
          </p:cNvPr>
          <p:cNvPicPr>
            <a:picLocks noGrp="1" noChangeAspect="1"/>
          </p:cNvPicPr>
          <p:nvPr>
            <p:ph idx="1"/>
          </p:nvPr>
        </p:nvPicPr>
        <p:blipFill>
          <a:blip r:embed="rId2"/>
          <a:stretch>
            <a:fillRect/>
          </a:stretch>
        </p:blipFill>
        <p:spPr>
          <a:xfrm>
            <a:off x="1055961" y="1293948"/>
            <a:ext cx="10075387" cy="4421050"/>
          </a:xfrm>
        </p:spPr>
      </p:pic>
    </p:spTree>
    <p:extLst>
      <p:ext uri="{BB962C8B-B14F-4D97-AF65-F5344CB8AC3E}">
        <p14:creationId xmlns:p14="http://schemas.microsoft.com/office/powerpoint/2010/main" val="1396409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F6D3D15C-F4EB-42B4-9BF6-636439B69976}"/>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63654DDD-8327-4295-A7B3-B9BACDE8501B}"/>
              </a:ext>
            </a:extLst>
          </p:cNvPr>
          <p:cNvSpPr>
            <a:spLocks noGrp="1"/>
          </p:cNvSpPr>
          <p:nvPr>
            <p:ph idx="1"/>
          </p:nvPr>
        </p:nvSpPr>
        <p:spPr>
          <a:xfrm>
            <a:off x="1103312" y="2763520"/>
            <a:ext cx="8946541" cy="3484879"/>
          </a:xfrm>
        </p:spPr>
        <p:txBody>
          <a:bodyPr vert="horz" lIns="91440" tIns="45720" rIns="91440" bIns="45720" rtlCol="0" anchor="t">
            <a:normAutofit/>
          </a:bodyPr>
          <a:lstStyle/>
          <a:p>
            <a:r>
              <a:rPr lang="tr" dirty="0" err="1">
                <a:ea typeface="+mj-lt"/>
                <a:cs typeface="+mj-lt"/>
              </a:rPr>
              <a:t>Miyata</a:t>
            </a:r>
            <a:r>
              <a:rPr lang="tr" dirty="0">
                <a:ea typeface="+mj-lt"/>
                <a:cs typeface="+mj-lt"/>
              </a:rPr>
              <a:t> ve arkadaşları 21 </a:t>
            </a:r>
            <a:r>
              <a:rPr lang="tr" dirty="0" err="1">
                <a:ea typeface="+mj-lt"/>
                <a:cs typeface="+mj-lt"/>
              </a:rPr>
              <a:t>rekürren</a:t>
            </a:r>
            <a:r>
              <a:rPr lang="tr" dirty="0">
                <a:ea typeface="+mj-lt"/>
                <a:cs typeface="+mj-lt"/>
              </a:rPr>
              <a:t> </a:t>
            </a:r>
            <a:r>
              <a:rPr lang="tr" dirty="0" err="1">
                <a:ea typeface="+mj-lt"/>
                <a:cs typeface="+mj-lt"/>
              </a:rPr>
              <a:t>oligometastatik</a:t>
            </a:r>
            <a:r>
              <a:rPr lang="tr" dirty="0">
                <a:ea typeface="+mj-lt"/>
                <a:cs typeface="+mj-lt"/>
              </a:rPr>
              <a:t> meme kanseri hastasında radikal konvansiyonel doz (medyan 60 </a:t>
            </a:r>
            <a:r>
              <a:rPr lang="tr" dirty="0" err="1">
                <a:ea typeface="+mj-lt"/>
                <a:cs typeface="+mj-lt"/>
              </a:rPr>
              <a:t>Gy</a:t>
            </a:r>
            <a:r>
              <a:rPr lang="tr" dirty="0">
                <a:ea typeface="+mj-lt"/>
                <a:cs typeface="+mj-lt"/>
              </a:rPr>
              <a:t>) ile kurtarma (</a:t>
            </a:r>
            <a:r>
              <a:rPr lang="tr" dirty="0" err="1">
                <a:ea typeface="+mj-lt"/>
                <a:cs typeface="+mj-lt"/>
              </a:rPr>
              <a:t>salvage</a:t>
            </a:r>
            <a:r>
              <a:rPr lang="tr" dirty="0">
                <a:ea typeface="+mj-lt"/>
                <a:cs typeface="+mj-lt"/>
              </a:rPr>
              <a:t>) radyoterapisinin etkinliğini ve </a:t>
            </a:r>
            <a:r>
              <a:rPr lang="tr" dirty="0" err="1">
                <a:ea typeface="+mj-lt"/>
                <a:cs typeface="+mj-lt"/>
              </a:rPr>
              <a:t>toksisitesini</a:t>
            </a:r>
            <a:r>
              <a:rPr lang="tr" dirty="0">
                <a:ea typeface="+mj-lt"/>
                <a:cs typeface="+mj-lt"/>
              </a:rPr>
              <a:t> değerlendirmiştir. RT sırasında 7 hastada lokal </a:t>
            </a:r>
            <a:r>
              <a:rPr lang="tr" dirty="0" err="1">
                <a:ea typeface="+mj-lt"/>
                <a:cs typeface="+mj-lt"/>
              </a:rPr>
              <a:t>nüks</a:t>
            </a:r>
            <a:r>
              <a:rPr lang="tr" dirty="0">
                <a:ea typeface="+mj-lt"/>
                <a:cs typeface="+mj-lt"/>
              </a:rPr>
              <a:t> ve 14 hastada uzak metastaz olduğu görülmüştür. 3 yıllık LC oranları %93 idi. Bir hastada Grade 3 dermatit görülmüştür. Konvansiyonel radyoterapi sonuçlarının, SABR ile gözlemlenenlere benzer olduğu görünse de, tedavinin uzun sürmesinin hastalar için elverişsiz bir duruma neden olduğu, ayrıca sistemik tedavilerinin de gecikmesine neden olacağı bilinmektedir.</a:t>
            </a:r>
            <a:endParaRPr lang="en-US" dirty="0"/>
          </a:p>
        </p:txBody>
      </p:sp>
    </p:spTree>
    <p:extLst>
      <p:ext uri="{BB962C8B-B14F-4D97-AF65-F5344CB8AC3E}">
        <p14:creationId xmlns:p14="http://schemas.microsoft.com/office/powerpoint/2010/main" val="17047182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CD1C0680-C7D6-4FC2-BBB9-7C6CC0ABDFC5}"/>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E6A3AA5A-17C2-4EFB-AFDC-1AC7052767F0}"/>
              </a:ext>
            </a:extLst>
          </p:cNvPr>
          <p:cNvSpPr>
            <a:spLocks noGrp="1"/>
          </p:cNvSpPr>
          <p:nvPr>
            <p:ph idx="1"/>
          </p:nvPr>
        </p:nvSpPr>
        <p:spPr>
          <a:xfrm>
            <a:off x="1103312" y="2763520"/>
            <a:ext cx="8946541" cy="3484879"/>
          </a:xfrm>
        </p:spPr>
        <p:txBody>
          <a:bodyPr vert="horz" lIns="91440" tIns="45720" rIns="91440" bIns="45720" rtlCol="0" anchor="t">
            <a:normAutofit/>
          </a:bodyPr>
          <a:lstStyle/>
          <a:p>
            <a:r>
              <a:rPr lang="tr" dirty="0">
                <a:ea typeface="+mj-lt"/>
                <a:cs typeface="+mj-lt"/>
              </a:rPr>
              <a:t>Analiz sonucunda, medyan RT dozu ile LC veya OS oranları arasında herhangi bir istatistiksel fark belirlenmemiştir. Bunun sebebi </a:t>
            </a:r>
            <a:r>
              <a:rPr lang="tr" dirty="0" err="1">
                <a:ea typeface="+mj-lt"/>
                <a:cs typeface="+mj-lt"/>
              </a:rPr>
              <a:t>viseral</a:t>
            </a:r>
            <a:r>
              <a:rPr lang="tr" dirty="0">
                <a:ea typeface="+mj-lt"/>
                <a:cs typeface="+mj-lt"/>
              </a:rPr>
              <a:t> </a:t>
            </a:r>
            <a:r>
              <a:rPr lang="tr" dirty="0" err="1">
                <a:ea typeface="+mj-lt"/>
                <a:cs typeface="+mj-lt"/>
              </a:rPr>
              <a:t>metastatik</a:t>
            </a:r>
            <a:r>
              <a:rPr lang="tr" dirty="0">
                <a:ea typeface="+mj-lt"/>
                <a:cs typeface="+mj-lt"/>
              </a:rPr>
              <a:t> bölgeleri içeren çalışmalarda sadece kemik metastazı olanlara göre daha yüksek dozların kullanılmış olması olabilir. Çalışmalarda verilen doz ile ilgili olarak, sadece kemik metastazları için 20 </a:t>
            </a:r>
            <a:r>
              <a:rPr lang="tr" dirty="0" err="1">
                <a:ea typeface="+mj-lt"/>
                <a:cs typeface="+mj-lt"/>
              </a:rPr>
              <a:t>Gy</a:t>
            </a:r>
            <a:r>
              <a:rPr lang="tr" dirty="0">
                <a:ea typeface="+mj-lt"/>
                <a:cs typeface="+mj-lt"/>
              </a:rPr>
              <a:t> yeterli görünmektedir, </a:t>
            </a:r>
            <a:r>
              <a:rPr lang="tr" dirty="0" err="1">
                <a:ea typeface="+mj-lt"/>
                <a:cs typeface="+mj-lt"/>
              </a:rPr>
              <a:t>viseral</a:t>
            </a:r>
            <a:r>
              <a:rPr lang="tr" dirty="0">
                <a:ea typeface="+mj-lt"/>
                <a:cs typeface="+mj-lt"/>
              </a:rPr>
              <a:t> metastazları olan hastalar ise (akciğer ve karaciğer) 54-75 </a:t>
            </a:r>
            <a:r>
              <a:rPr lang="tr" dirty="0" err="1">
                <a:ea typeface="+mj-lt"/>
                <a:cs typeface="+mj-lt"/>
              </a:rPr>
              <a:t>Gy</a:t>
            </a:r>
            <a:r>
              <a:rPr lang="tr" dirty="0">
                <a:ea typeface="+mj-lt"/>
                <a:cs typeface="+mj-lt"/>
              </a:rPr>
              <a:t> doz ile tedavi edilebilir.</a:t>
            </a:r>
            <a:r>
              <a:rPr lang="tr" b="1" dirty="0">
                <a:ea typeface="+mj-lt"/>
                <a:cs typeface="+mj-lt"/>
              </a:rPr>
              <a:t> </a:t>
            </a:r>
            <a:r>
              <a:rPr lang="tr" dirty="0">
                <a:ea typeface="+mj-lt"/>
                <a:cs typeface="+mj-lt"/>
              </a:rPr>
              <a:t> </a:t>
            </a:r>
          </a:p>
          <a:p>
            <a:pPr>
              <a:buClr>
                <a:srgbClr val="F7F7F7"/>
              </a:buClr>
            </a:pPr>
            <a:endParaRPr lang="tr" dirty="0">
              <a:ea typeface="+mj-lt"/>
              <a:cs typeface="+mj-lt"/>
            </a:endParaRPr>
          </a:p>
        </p:txBody>
      </p:sp>
    </p:spTree>
    <p:extLst>
      <p:ext uri="{BB962C8B-B14F-4D97-AF65-F5344CB8AC3E}">
        <p14:creationId xmlns:p14="http://schemas.microsoft.com/office/powerpoint/2010/main" val="10868043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D7749B54-2BC9-4425-B2E7-C11241EFF69B}"/>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590C186C-58B2-4373-BFEA-81364B6B9186}"/>
              </a:ext>
            </a:extLst>
          </p:cNvPr>
          <p:cNvSpPr>
            <a:spLocks noGrp="1"/>
          </p:cNvSpPr>
          <p:nvPr>
            <p:ph idx="1"/>
          </p:nvPr>
        </p:nvSpPr>
        <p:spPr>
          <a:xfrm>
            <a:off x="1103312" y="2763520"/>
            <a:ext cx="8946541" cy="3484879"/>
          </a:xfrm>
        </p:spPr>
        <p:txBody>
          <a:bodyPr vert="horz" lIns="91440" tIns="45720" rIns="91440" bIns="45720" rtlCol="0" anchor="t">
            <a:normAutofit fontScale="92500" lnSpcReduction="10000"/>
          </a:bodyPr>
          <a:lstStyle/>
          <a:p>
            <a:r>
              <a:rPr lang="tr" dirty="0"/>
              <a:t>Akciğer veya karaciğer metastazlarını içeren çalışmalarda, tüm hastalar SABR aldıktan sonra sistemik tedavi alırken, hastaların &gt; %90'ı </a:t>
            </a:r>
            <a:r>
              <a:rPr lang="tr" dirty="0" err="1"/>
              <a:t>SABR'den</a:t>
            </a:r>
            <a:r>
              <a:rPr lang="tr" dirty="0"/>
              <a:t> önce de sistemik tedavilerini almışlardır. </a:t>
            </a:r>
            <a:endParaRPr lang="en-US" dirty="0"/>
          </a:p>
          <a:p>
            <a:pPr>
              <a:buClr>
                <a:srgbClr val="F7F7F7"/>
              </a:buClr>
            </a:pPr>
            <a:r>
              <a:rPr lang="tr" dirty="0" err="1"/>
              <a:t>Viseral</a:t>
            </a:r>
            <a:r>
              <a:rPr lang="tr" dirty="0"/>
              <a:t> </a:t>
            </a:r>
            <a:r>
              <a:rPr lang="tr" dirty="0" err="1"/>
              <a:t>oligometastazlı</a:t>
            </a:r>
            <a:r>
              <a:rPr lang="tr" dirty="0"/>
              <a:t> birçok hastanın kemoterapi ile tedavi edilmesi ve </a:t>
            </a:r>
            <a:r>
              <a:rPr lang="tr" dirty="0" err="1"/>
              <a:t>SABR'nin</a:t>
            </a:r>
            <a:r>
              <a:rPr lang="tr" dirty="0"/>
              <a:t> </a:t>
            </a:r>
            <a:r>
              <a:rPr lang="tr" dirty="0" err="1"/>
              <a:t>oligoprogresyon</a:t>
            </a:r>
            <a:r>
              <a:rPr lang="tr" dirty="0"/>
              <a:t> bölgelerine yönelik veya sınırlı tedavi yanıtına karşın kullanılması klinik pratikle de uyumludur. </a:t>
            </a:r>
            <a:endParaRPr lang="en-US" dirty="0"/>
          </a:p>
          <a:p>
            <a:pPr>
              <a:buClr>
                <a:srgbClr val="F7F7F7"/>
              </a:buClr>
            </a:pPr>
            <a:r>
              <a:rPr lang="tr" dirty="0"/>
              <a:t>Karaciğer ve akciğer lezyonları için BED</a:t>
            </a:r>
            <a:r>
              <a:rPr lang="tr" baseline="-25000" dirty="0"/>
              <a:t>10</a:t>
            </a:r>
            <a:r>
              <a:rPr lang="tr" dirty="0"/>
              <a:t>Gy dozunun, yalnızca kemikle yapılan çalışmalara kıyasla daha yüksek olduğu görülmüştür. Bu durum tedavi edilen hedefte daha fazla lokal kontrol ihtiyacı olduğunu yansıtıyor. Bu nedenle, olumlu sonuçların sağlanması için SABR dozu, lezyon sayısı ve tedavi bölgeleri arasında dikkatli bir denge göz önünde bulundurulmalıdır.</a:t>
            </a:r>
            <a:endParaRPr lang="en-US" dirty="0"/>
          </a:p>
        </p:txBody>
      </p:sp>
    </p:spTree>
    <p:extLst>
      <p:ext uri="{BB962C8B-B14F-4D97-AF65-F5344CB8AC3E}">
        <p14:creationId xmlns:p14="http://schemas.microsoft.com/office/powerpoint/2010/main" val="3313825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60B6F4A1-8BCC-4C9F-8169-A10F10B31C8E}"/>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C401DB23-C100-4BA5-9434-5C4A14D24D6D}"/>
              </a:ext>
            </a:extLst>
          </p:cNvPr>
          <p:cNvSpPr>
            <a:spLocks noGrp="1"/>
          </p:cNvSpPr>
          <p:nvPr>
            <p:ph idx="1"/>
          </p:nvPr>
        </p:nvSpPr>
        <p:spPr>
          <a:xfrm>
            <a:off x="1103312" y="2763520"/>
            <a:ext cx="7890627" cy="3484879"/>
          </a:xfrm>
        </p:spPr>
        <p:txBody>
          <a:bodyPr vert="horz" lIns="91440" tIns="45720" rIns="91440" bIns="45720" rtlCol="0" anchor="t">
            <a:normAutofit fontScale="92500" lnSpcReduction="10000"/>
          </a:bodyPr>
          <a:lstStyle/>
          <a:p>
            <a:r>
              <a:rPr lang="tr" dirty="0"/>
              <a:t>Sonuçlar cesaret verici olsa da, bu çalışmanın dikkate alınması gereken bazı sınırlamaları vardır: </a:t>
            </a:r>
            <a:endParaRPr lang="en-US" dirty="0"/>
          </a:p>
          <a:p>
            <a:pPr>
              <a:buClr>
                <a:srgbClr val="F7F7F7"/>
              </a:buClr>
            </a:pPr>
            <a:r>
              <a:rPr lang="tr" dirty="0"/>
              <a:t>İlk olarak, </a:t>
            </a:r>
            <a:r>
              <a:rPr lang="tr" dirty="0" err="1"/>
              <a:t>metaregresyon</a:t>
            </a:r>
            <a:r>
              <a:rPr lang="tr" dirty="0"/>
              <a:t> için kullanılan veriler, sınırlı sayıda hasta ile retrospektif ve </a:t>
            </a:r>
            <a:r>
              <a:rPr lang="tr" dirty="0" err="1"/>
              <a:t>prospektif</a:t>
            </a:r>
            <a:r>
              <a:rPr lang="tr" dirty="0"/>
              <a:t> tek kollu çalışmalardan elde edilen çalışmaları içerir. </a:t>
            </a:r>
            <a:endParaRPr lang="en-US" dirty="0"/>
          </a:p>
          <a:p>
            <a:pPr>
              <a:buClr>
                <a:srgbClr val="F7F7F7"/>
              </a:buClr>
            </a:pPr>
            <a:r>
              <a:rPr lang="tr" dirty="0"/>
              <a:t>İkincisi, tedavi bölgesine bağlı verilen dozlarda, sonuçları etkileyebilecek önemli bir </a:t>
            </a:r>
            <a:r>
              <a:rPr lang="tr" dirty="0" err="1"/>
              <a:t>heterojenlik</a:t>
            </a:r>
            <a:r>
              <a:rPr lang="tr" dirty="0"/>
              <a:t> olması.</a:t>
            </a:r>
            <a:endParaRPr lang="en-US" dirty="0"/>
          </a:p>
          <a:p>
            <a:pPr>
              <a:buClr>
                <a:srgbClr val="F7F7F7"/>
              </a:buClr>
            </a:pPr>
            <a:r>
              <a:rPr lang="tr" dirty="0"/>
              <a:t>Üçüncüsü, bu çalışmaların daha önce birden fazla sistemik tedavi almış hastaları içermesi. Bu durumun hastalık biyolojisini veya SABR tedavisinin etkinliğini nasıl etkilediği bilinmemektedir. </a:t>
            </a:r>
            <a:endParaRPr lang="en-US" dirty="0"/>
          </a:p>
          <a:p>
            <a:pPr>
              <a:buClr>
                <a:srgbClr val="F7F7F7"/>
              </a:buClr>
            </a:pPr>
            <a:endParaRPr lang="tr" dirty="0"/>
          </a:p>
        </p:txBody>
      </p:sp>
      <p:pic>
        <p:nvPicPr>
          <p:cNvPr id="4" name="Picture 4" descr="A picture containing seat&#10;&#10;Description automatically generated">
            <a:extLst>
              <a:ext uri="{FF2B5EF4-FFF2-40B4-BE49-F238E27FC236}">
                <a16:creationId xmlns:a16="http://schemas.microsoft.com/office/drawing/2014/main" xmlns="" id="{0C083770-A865-4CED-88EB-EC4E2B19ACAF}"/>
              </a:ext>
            </a:extLst>
          </p:cNvPr>
          <p:cNvPicPr>
            <a:picLocks noChangeAspect="1"/>
          </p:cNvPicPr>
          <p:nvPr/>
        </p:nvPicPr>
        <p:blipFill>
          <a:blip r:embed="rId2"/>
          <a:stretch>
            <a:fillRect/>
          </a:stretch>
        </p:blipFill>
        <p:spPr>
          <a:xfrm>
            <a:off x="9405257" y="2759139"/>
            <a:ext cx="2743200" cy="1796922"/>
          </a:xfrm>
          <a:prstGeom prst="rect">
            <a:avLst/>
          </a:prstGeom>
        </p:spPr>
      </p:pic>
    </p:spTree>
    <p:extLst>
      <p:ext uri="{BB962C8B-B14F-4D97-AF65-F5344CB8AC3E}">
        <p14:creationId xmlns:p14="http://schemas.microsoft.com/office/powerpoint/2010/main" val="18638899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D4589A93-CB9A-4978-BCC6-073833E4647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SONUÇ</a:t>
            </a:r>
          </a:p>
        </p:txBody>
      </p:sp>
      <p:sp>
        <p:nvSpPr>
          <p:cNvPr id="3" name="Content Placeholder 2">
            <a:extLst>
              <a:ext uri="{FF2B5EF4-FFF2-40B4-BE49-F238E27FC236}">
                <a16:creationId xmlns:a16="http://schemas.microsoft.com/office/drawing/2014/main" xmlns="" id="{8560145F-C292-402D-9468-3135FB74515C}"/>
              </a:ext>
            </a:extLst>
          </p:cNvPr>
          <p:cNvSpPr>
            <a:spLocks noGrp="1"/>
          </p:cNvSpPr>
          <p:nvPr>
            <p:ph idx="1"/>
          </p:nvPr>
        </p:nvSpPr>
        <p:spPr>
          <a:xfrm>
            <a:off x="1103312" y="2763520"/>
            <a:ext cx="8946541" cy="3484879"/>
          </a:xfrm>
        </p:spPr>
        <p:txBody>
          <a:bodyPr vert="horz" lIns="91440" tIns="45720" rIns="91440" bIns="45720" rtlCol="0" anchor="t">
            <a:normAutofit/>
          </a:bodyPr>
          <a:lstStyle/>
          <a:p>
            <a:r>
              <a:rPr lang="tr" dirty="0" err="1">
                <a:ea typeface="+mj-lt"/>
                <a:cs typeface="+mj-lt"/>
              </a:rPr>
              <a:t>Oligometastatik</a:t>
            </a:r>
            <a:r>
              <a:rPr lang="tr" dirty="0">
                <a:ea typeface="+mj-lt"/>
                <a:cs typeface="+mj-lt"/>
              </a:rPr>
              <a:t> meme kanseri için SABR güvenlidir ve yüksek lokal kontrol oranları ile ilişkilidir.</a:t>
            </a:r>
            <a:endParaRPr lang="en-US" dirty="0"/>
          </a:p>
          <a:p>
            <a:pPr>
              <a:buClr>
                <a:srgbClr val="F7F7F7"/>
              </a:buClr>
            </a:pPr>
            <a:r>
              <a:rPr lang="tr" dirty="0">
                <a:ea typeface="+mj-lt"/>
                <a:cs typeface="+mj-lt"/>
              </a:rPr>
              <a:t>SABR sonrası 1. ve 2. yıllarda, </a:t>
            </a:r>
            <a:r>
              <a:rPr lang="tr" err="1">
                <a:ea typeface="+mj-lt"/>
                <a:cs typeface="+mj-lt"/>
              </a:rPr>
              <a:t>oligometastatik</a:t>
            </a:r>
            <a:r>
              <a:rPr lang="tr" dirty="0">
                <a:ea typeface="+mj-lt"/>
                <a:cs typeface="+mj-lt"/>
              </a:rPr>
              <a:t> BC hastalarında düşük </a:t>
            </a:r>
            <a:r>
              <a:rPr lang="tr" err="1">
                <a:ea typeface="+mj-lt"/>
                <a:cs typeface="+mj-lt"/>
              </a:rPr>
              <a:t>toksisite</a:t>
            </a:r>
            <a:r>
              <a:rPr lang="tr" dirty="0">
                <a:ea typeface="+mj-lt"/>
                <a:cs typeface="+mj-lt"/>
              </a:rPr>
              <a:t> </a:t>
            </a:r>
            <a:r>
              <a:rPr lang="tr" err="1">
                <a:ea typeface="+mj-lt"/>
                <a:cs typeface="+mj-lt"/>
              </a:rPr>
              <a:t>insidansı</a:t>
            </a:r>
            <a:r>
              <a:rPr lang="tr" dirty="0">
                <a:ea typeface="+mj-lt"/>
                <a:cs typeface="+mj-lt"/>
              </a:rPr>
              <a:t> ile iyi lokal kontrol ve </a:t>
            </a:r>
            <a:r>
              <a:rPr lang="tr" err="1">
                <a:ea typeface="+mj-lt"/>
                <a:cs typeface="+mj-lt"/>
              </a:rPr>
              <a:t>sağkalım</a:t>
            </a:r>
            <a:r>
              <a:rPr lang="tr">
                <a:ea typeface="+mj-lt"/>
                <a:cs typeface="+mj-lt"/>
              </a:rPr>
              <a:t> oranları yakalanmıştır. </a:t>
            </a:r>
          </a:p>
          <a:p>
            <a:pPr>
              <a:buClr>
                <a:srgbClr val="F7F7F7"/>
              </a:buClr>
            </a:pPr>
            <a:r>
              <a:rPr lang="tr" dirty="0">
                <a:ea typeface="+mj-lt"/>
                <a:cs typeface="+mj-lt"/>
              </a:rPr>
              <a:t>Bulgular, yalnızca kemik metastazı olan grubun, en uygun </a:t>
            </a:r>
            <a:r>
              <a:rPr lang="tr" dirty="0" err="1">
                <a:ea typeface="+mj-lt"/>
                <a:cs typeface="+mj-lt"/>
              </a:rPr>
              <a:t>oligometastatik</a:t>
            </a:r>
            <a:r>
              <a:rPr lang="tr" dirty="0">
                <a:ea typeface="+mj-lt"/>
                <a:cs typeface="+mj-lt"/>
              </a:rPr>
              <a:t> BC alt grubu olmaya devam ettiğini ve </a:t>
            </a:r>
            <a:r>
              <a:rPr lang="tr" dirty="0" err="1">
                <a:ea typeface="+mj-lt"/>
                <a:cs typeface="+mj-lt"/>
              </a:rPr>
              <a:t>SABR'nin</a:t>
            </a:r>
            <a:r>
              <a:rPr lang="tr" dirty="0">
                <a:ea typeface="+mj-lt"/>
                <a:cs typeface="+mj-lt"/>
              </a:rPr>
              <a:t>, hastalığın ilerlemesini önlemek ve esas olarak Her2 + ve HR+/Her2- meme kanserinde ileri sistemik tedaviyi geciktirmek için kullanılabileceğini göstermektedir. </a:t>
            </a:r>
            <a:endParaRPr lang="tr">
              <a:ea typeface="+mj-lt"/>
              <a:cs typeface="+mj-lt"/>
            </a:endParaRPr>
          </a:p>
          <a:p>
            <a:pPr>
              <a:buClr>
                <a:srgbClr val="F7F7F7"/>
              </a:buClr>
            </a:pPr>
            <a:endParaRPr lang="tr" dirty="0"/>
          </a:p>
          <a:p>
            <a:pPr>
              <a:buClr>
                <a:srgbClr val="F7F7F7"/>
              </a:buClr>
            </a:pPr>
            <a:endParaRPr lang="tr" dirty="0"/>
          </a:p>
        </p:txBody>
      </p:sp>
    </p:spTree>
    <p:extLst>
      <p:ext uri="{BB962C8B-B14F-4D97-AF65-F5344CB8AC3E}">
        <p14:creationId xmlns:p14="http://schemas.microsoft.com/office/powerpoint/2010/main" val="6747694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9451204C-34EE-4F49-A1BA-2D030F175EAA}"/>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AMAÇ</a:t>
            </a:r>
          </a:p>
        </p:txBody>
      </p:sp>
      <p:sp>
        <p:nvSpPr>
          <p:cNvPr id="3" name="Content Placeholder 2">
            <a:extLst>
              <a:ext uri="{FF2B5EF4-FFF2-40B4-BE49-F238E27FC236}">
                <a16:creationId xmlns:a16="http://schemas.microsoft.com/office/drawing/2014/main" xmlns="" id="{47D9CE5D-E721-4DC2-96BF-59106A5EF0FE}"/>
              </a:ext>
            </a:extLst>
          </p:cNvPr>
          <p:cNvSpPr>
            <a:spLocks noGrp="1"/>
          </p:cNvSpPr>
          <p:nvPr>
            <p:ph idx="1"/>
          </p:nvPr>
        </p:nvSpPr>
        <p:spPr>
          <a:xfrm>
            <a:off x="678769" y="2763520"/>
            <a:ext cx="6932684" cy="3484879"/>
          </a:xfrm>
        </p:spPr>
        <p:txBody>
          <a:bodyPr vert="horz" lIns="91440" tIns="45720" rIns="91440" bIns="45720" rtlCol="0" anchor="t">
            <a:normAutofit/>
          </a:bodyPr>
          <a:lstStyle/>
          <a:p>
            <a:r>
              <a:rPr lang="tr" dirty="0" err="1">
                <a:ea typeface="+mj-lt"/>
                <a:cs typeface="+mj-lt"/>
              </a:rPr>
              <a:t>Hellman</a:t>
            </a:r>
            <a:r>
              <a:rPr lang="tr" dirty="0">
                <a:ea typeface="+mj-lt"/>
                <a:cs typeface="+mj-lt"/>
              </a:rPr>
              <a:t> ve </a:t>
            </a:r>
            <a:r>
              <a:rPr lang="tr" dirty="0" err="1">
                <a:ea typeface="+mj-lt"/>
                <a:cs typeface="+mj-lt"/>
              </a:rPr>
              <a:t>Weichselbaum</a:t>
            </a:r>
            <a:r>
              <a:rPr lang="tr" dirty="0">
                <a:ea typeface="+mj-lt"/>
                <a:cs typeface="+mj-lt"/>
              </a:rPr>
              <a:t>, az sayıda metastazı olan hastaların, kür elde etmeyi amaçlayan </a:t>
            </a:r>
            <a:r>
              <a:rPr lang="tr" dirty="0" err="1">
                <a:ea typeface="+mj-lt"/>
                <a:cs typeface="+mj-lt"/>
              </a:rPr>
              <a:t>MDT'ye</a:t>
            </a:r>
            <a:r>
              <a:rPr lang="tr" dirty="0">
                <a:ea typeface="+mj-lt"/>
                <a:cs typeface="+mj-lt"/>
              </a:rPr>
              <a:t> uygun olabileceklerini belirttikleri yazılarında, "</a:t>
            </a:r>
            <a:r>
              <a:rPr lang="tr" dirty="0" err="1">
                <a:ea typeface="+mj-lt"/>
                <a:cs typeface="+mj-lt"/>
              </a:rPr>
              <a:t>oligometastaz</a:t>
            </a:r>
            <a:r>
              <a:rPr lang="tr" dirty="0">
                <a:ea typeface="+mj-lt"/>
                <a:cs typeface="+mj-lt"/>
              </a:rPr>
              <a:t>" kavramını ilk öneren kişilerdi.</a:t>
            </a:r>
          </a:p>
          <a:p>
            <a:pPr>
              <a:buClr>
                <a:srgbClr val="F7F7F7"/>
              </a:buClr>
            </a:pPr>
            <a:r>
              <a:rPr lang="tr" dirty="0">
                <a:ea typeface="+mj-lt"/>
                <a:cs typeface="+mj-lt"/>
              </a:rPr>
              <a:t>Günümüzde, </a:t>
            </a:r>
            <a:r>
              <a:rPr lang="tr" dirty="0" err="1">
                <a:ea typeface="+mj-lt"/>
                <a:cs typeface="+mj-lt"/>
              </a:rPr>
              <a:t>oligometastatik</a:t>
            </a:r>
            <a:r>
              <a:rPr lang="tr" dirty="0">
                <a:ea typeface="+mj-lt"/>
                <a:cs typeface="+mj-lt"/>
              </a:rPr>
              <a:t> hastalık kavramı, kanserin kalıcı kontrolünü sağlamak ve artmış </a:t>
            </a:r>
            <a:r>
              <a:rPr lang="tr" dirty="0" err="1">
                <a:ea typeface="+mj-lt"/>
                <a:cs typeface="+mj-lt"/>
              </a:rPr>
              <a:t>sağkalım</a:t>
            </a:r>
            <a:r>
              <a:rPr lang="tr" dirty="0">
                <a:ea typeface="+mj-lt"/>
                <a:cs typeface="+mj-lt"/>
              </a:rPr>
              <a:t> elde etmek hedefiyle uygulanan lokal ablatif tedaviye (yani, </a:t>
            </a:r>
            <a:r>
              <a:rPr lang="tr" dirty="0" err="1">
                <a:ea typeface="+mj-lt"/>
                <a:cs typeface="+mj-lt"/>
              </a:rPr>
              <a:t>Stereotaktik</a:t>
            </a:r>
            <a:r>
              <a:rPr lang="tr" dirty="0">
                <a:ea typeface="+mj-lt"/>
                <a:cs typeface="+mj-lt"/>
              </a:rPr>
              <a:t> Ablatif Radyoterapi (SABR)) uygun olan sınırlı sayıda (5) sistemik lezyon olarak tanımlanmaktadır.</a:t>
            </a:r>
          </a:p>
          <a:p>
            <a:pPr>
              <a:buClr>
                <a:srgbClr val="F7F7F7"/>
              </a:buClr>
            </a:pPr>
            <a:endParaRPr lang="tr" dirty="0">
              <a:ea typeface="+mj-lt"/>
              <a:cs typeface="+mj-lt"/>
            </a:endParaRPr>
          </a:p>
        </p:txBody>
      </p:sp>
      <p:pic>
        <p:nvPicPr>
          <p:cNvPr id="4" name="Picture 4" descr="Diagram&#10;&#10;Description automatically generated">
            <a:extLst>
              <a:ext uri="{FF2B5EF4-FFF2-40B4-BE49-F238E27FC236}">
                <a16:creationId xmlns:a16="http://schemas.microsoft.com/office/drawing/2014/main" xmlns="" id="{D533651A-B2CF-4A7A-89A4-E32CF0AB0BCB}"/>
              </a:ext>
            </a:extLst>
          </p:cNvPr>
          <p:cNvPicPr>
            <a:picLocks noChangeAspect="1"/>
          </p:cNvPicPr>
          <p:nvPr/>
        </p:nvPicPr>
        <p:blipFill>
          <a:blip r:embed="rId2"/>
          <a:stretch>
            <a:fillRect/>
          </a:stretch>
        </p:blipFill>
        <p:spPr>
          <a:xfrm>
            <a:off x="7609115" y="3106864"/>
            <a:ext cx="4365171" cy="2385985"/>
          </a:xfrm>
          <a:prstGeom prst="rect">
            <a:avLst/>
          </a:prstGeom>
        </p:spPr>
      </p:pic>
    </p:spTree>
    <p:extLst>
      <p:ext uri="{BB962C8B-B14F-4D97-AF65-F5344CB8AC3E}">
        <p14:creationId xmlns:p14="http://schemas.microsoft.com/office/powerpoint/2010/main" val="38716886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34428E3F-6688-43C2-9F50-42F593196A04}"/>
              </a:ext>
            </a:extLst>
          </p:cNvPr>
          <p:cNvSpPr>
            <a:spLocks noGrp="1"/>
          </p:cNvSpPr>
          <p:nvPr>
            <p:ph type="title"/>
          </p:nvPr>
        </p:nvSpPr>
        <p:spPr>
          <a:xfrm>
            <a:off x="1103312" y="452718"/>
            <a:ext cx="8947522" cy="1400530"/>
          </a:xfrm>
        </p:spPr>
        <p:txBody>
          <a:bodyPr anchor="ctr">
            <a:normAutofit/>
          </a:bodyPr>
          <a:lstStyle/>
          <a:p>
            <a:endParaRPr lang="en-US" dirty="0">
              <a:solidFill>
                <a:srgbClr val="FFFFFF"/>
              </a:solidFill>
            </a:endParaRPr>
          </a:p>
        </p:txBody>
      </p:sp>
      <p:sp>
        <p:nvSpPr>
          <p:cNvPr id="3" name="Content Placeholder 2">
            <a:extLst>
              <a:ext uri="{FF2B5EF4-FFF2-40B4-BE49-F238E27FC236}">
                <a16:creationId xmlns:a16="http://schemas.microsoft.com/office/drawing/2014/main" xmlns="" id="{5FA82938-41E7-4E7C-86C6-B3013EF2C8E7}"/>
              </a:ext>
            </a:extLst>
          </p:cNvPr>
          <p:cNvSpPr>
            <a:spLocks noGrp="1"/>
          </p:cNvSpPr>
          <p:nvPr>
            <p:ph idx="1"/>
          </p:nvPr>
        </p:nvSpPr>
        <p:spPr>
          <a:xfrm>
            <a:off x="1103312" y="2382520"/>
            <a:ext cx="8946541" cy="3484879"/>
          </a:xfrm>
        </p:spPr>
        <p:txBody>
          <a:bodyPr vert="horz" lIns="91440" tIns="45720" rIns="91440" bIns="45720" rtlCol="0" anchor="t">
            <a:normAutofit/>
          </a:bodyPr>
          <a:lstStyle/>
          <a:p>
            <a:pPr marL="0" indent="0">
              <a:buNone/>
            </a:pPr>
            <a:endParaRPr lang="tr" dirty="0">
              <a:ea typeface="+mj-lt"/>
              <a:cs typeface="+mj-lt"/>
            </a:endParaRPr>
          </a:p>
          <a:p>
            <a:pPr>
              <a:buClr>
                <a:srgbClr val="F7F7F7"/>
              </a:buClr>
            </a:pPr>
            <a:r>
              <a:rPr lang="tr" dirty="0" err="1">
                <a:ea typeface="+mj-lt"/>
                <a:cs typeface="+mj-lt"/>
              </a:rPr>
              <a:t>Metastatik</a:t>
            </a:r>
            <a:r>
              <a:rPr lang="tr" dirty="0">
                <a:ea typeface="+mj-lt"/>
                <a:cs typeface="+mj-lt"/>
              </a:rPr>
              <a:t> meme hastalarının %90'ında 5 veya daha az lezyon ortaya çıkmaktadır. Bu nedenle, MTD stratejileri açısından çok uygunlar.</a:t>
            </a:r>
          </a:p>
          <a:p>
            <a:pPr>
              <a:buClr>
                <a:srgbClr val="F7F7F7"/>
              </a:buClr>
            </a:pPr>
            <a:r>
              <a:rPr lang="tr" dirty="0" err="1">
                <a:ea typeface="+mj-lt"/>
                <a:cs typeface="+mj-lt"/>
              </a:rPr>
              <a:t>BC'nin</a:t>
            </a:r>
            <a:r>
              <a:rPr lang="tr" dirty="0">
                <a:ea typeface="+mj-lt"/>
                <a:cs typeface="+mj-lt"/>
              </a:rPr>
              <a:t> yüksek </a:t>
            </a:r>
            <a:r>
              <a:rPr lang="tr" dirty="0" err="1">
                <a:ea typeface="+mj-lt"/>
                <a:cs typeface="+mj-lt"/>
              </a:rPr>
              <a:t>prevalansına</a:t>
            </a:r>
            <a:r>
              <a:rPr lang="tr" dirty="0">
                <a:ea typeface="+mj-lt"/>
                <a:cs typeface="+mj-lt"/>
              </a:rPr>
              <a:t> ve SABR ile tedavi uygunluğuna rağmen, </a:t>
            </a:r>
            <a:r>
              <a:rPr lang="tr" dirty="0" err="1">
                <a:ea typeface="+mj-lt"/>
                <a:cs typeface="+mj-lt"/>
              </a:rPr>
              <a:t>oligometastatik</a:t>
            </a:r>
            <a:r>
              <a:rPr lang="tr" dirty="0">
                <a:ea typeface="+mj-lt"/>
                <a:cs typeface="+mj-lt"/>
              </a:rPr>
              <a:t> hastalığın yönetimine yönelik yayınların çoğu, akciğer, prostat, böbrek ve </a:t>
            </a:r>
            <a:r>
              <a:rPr lang="tr" dirty="0" err="1">
                <a:ea typeface="+mj-lt"/>
                <a:cs typeface="+mj-lt"/>
              </a:rPr>
              <a:t>kolorektal</a:t>
            </a:r>
            <a:r>
              <a:rPr lang="tr" dirty="0">
                <a:ea typeface="+mj-lt"/>
                <a:cs typeface="+mj-lt"/>
              </a:rPr>
              <a:t> kanserlerin tedavisine odaklanmıştır. Bu çalışmada ise, </a:t>
            </a:r>
            <a:r>
              <a:rPr lang="tr" dirty="0" err="1">
                <a:ea typeface="+mj-lt"/>
                <a:cs typeface="+mj-lt"/>
              </a:rPr>
              <a:t>oligometastatik</a:t>
            </a:r>
            <a:r>
              <a:rPr lang="tr" dirty="0">
                <a:ea typeface="+mj-lt"/>
                <a:cs typeface="+mj-lt"/>
              </a:rPr>
              <a:t> BC hastalarının yönetiminde </a:t>
            </a:r>
            <a:r>
              <a:rPr lang="tr" dirty="0" err="1">
                <a:ea typeface="+mj-lt"/>
                <a:cs typeface="+mj-lt"/>
              </a:rPr>
              <a:t>SABR'nin</a:t>
            </a:r>
            <a:r>
              <a:rPr lang="tr" dirty="0">
                <a:ea typeface="+mj-lt"/>
                <a:cs typeface="+mj-lt"/>
              </a:rPr>
              <a:t> rolünün sistematik bir incelemesi ve meta-analizi sunulmuştur. </a:t>
            </a:r>
          </a:p>
        </p:txBody>
      </p:sp>
    </p:spTree>
    <p:extLst>
      <p:ext uri="{BB962C8B-B14F-4D97-AF65-F5344CB8AC3E}">
        <p14:creationId xmlns:p14="http://schemas.microsoft.com/office/powerpoint/2010/main" val="9064474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829D9601-9DC1-4468-8950-14CDC90A927D}"/>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MATERYAL VE METODLAR</a:t>
            </a:r>
          </a:p>
        </p:txBody>
      </p:sp>
      <p:sp>
        <p:nvSpPr>
          <p:cNvPr id="3" name="Content Placeholder 2">
            <a:extLst>
              <a:ext uri="{FF2B5EF4-FFF2-40B4-BE49-F238E27FC236}">
                <a16:creationId xmlns:a16="http://schemas.microsoft.com/office/drawing/2014/main" xmlns="" id="{0D1C9936-D9B9-4D39-8BF9-DC9A8942794E}"/>
              </a:ext>
            </a:extLst>
          </p:cNvPr>
          <p:cNvSpPr>
            <a:spLocks noGrp="1"/>
          </p:cNvSpPr>
          <p:nvPr>
            <p:ph idx="1"/>
          </p:nvPr>
        </p:nvSpPr>
        <p:spPr>
          <a:xfrm>
            <a:off x="1103312" y="2763520"/>
            <a:ext cx="8946541" cy="3484879"/>
          </a:xfrm>
        </p:spPr>
        <p:txBody>
          <a:bodyPr vert="horz" lIns="91440" tIns="45720" rIns="91440" bIns="45720" rtlCol="0" anchor="t">
            <a:normAutofit/>
          </a:bodyPr>
          <a:lstStyle/>
          <a:p>
            <a:r>
              <a:rPr lang="en-US" dirty="0" err="1">
                <a:ea typeface="+mj-lt"/>
                <a:cs typeface="+mj-lt"/>
              </a:rPr>
              <a:t>Sistematik</a:t>
            </a:r>
            <a:r>
              <a:rPr lang="en-US" dirty="0">
                <a:ea typeface="+mj-lt"/>
                <a:cs typeface="+mj-lt"/>
              </a:rPr>
              <a:t> </a:t>
            </a:r>
            <a:r>
              <a:rPr lang="en-US" dirty="0" err="1">
                <a:ea typeface="+mj-lt"/>
                <a:cs typeface="+mj-lt"/>
              </a:rPr>
              <a:t>İncelemeler</a:t>
            </a:r>
            <a:r>
              <a:rPr lang="en-US" dirty="0">
                <a:ea typeface="+mj-lt"/>
                <a:cs typeface="+mj-lt"/>
              </a:rPr>
              <a:t> </a:t>
            </a:r>
            <a:r>
              <a:rPr lang="en-US" dirty="0" err="1">
                <a:ea typeface="+mj-lt"/>
                <a:cs typeface="+mj-lt"/>
              </a:rPr>
              <a:t>ve</a:t>
            </a:r>
            <a:r>
              <a:rPr lang="en-US" dirty="0">
                <a:ea typeface="+mj-lt"/>
                <a:cs typeface="+mj-lt"/>
              </a:rPr>
              <a:t> Meta-</a:t>
            </a:r>
            <a:r>
              <a:rPr lang="en-US" dirty="0" err="1">
                <a:ea typeface="+mj-lt"/>
                <a:cs typeface="+mj-lt"/>
              </a:rPr>
              <a:t>analiz</a:t>
            </a:r>
            <a:r>
              <a:rPr lang="en-US" dirty="0">
                <a:ea typeface="+mj-lt"/>
                <a:cs typeface="+mj-lt"/>
              </a:rPr>
              <a:t> </a:t>
            </a:r>
            <a:r>
              <a:rPr lang="en-US" dirty="0" err="1">
                <a:ea typeface="+mj-lt"/>
                <a:cs typeface="+mj-lt"/>
              </a:rPr>
              <a:t>için</a:t>
            </a:r>
            <a:r>
              <a:rPr lang="en-US" dirty="0">
                <a:ea typeface="+mj-lt"/>
                <a:cs typeface="+mj-lt"/>
              </a:rPr>
              <a:t> </a:t>
            </a:r>
            <a:r>
              <a:rPr lang="en-US" dirty="0" err="1">
                <a:ea typeface="+mj-lt"/>
                <a:cs typeface="+mj-lt"/>
              </a:rPr>
              <a:t>Tercih</a:t>
            </a:r>
            <a:r>
              <a:rPr lang="en-US" dirty="0">
                <a:ea typeface="+mj-lt"/>
                <a:cs typeface="+mj-lt"/>
              </a:rPr>
              <a:t> </a:t>
            </a:r>
            <a:r>
              <a:rPr lang="en-US" dirty="0" err="1">
                <a:ea typeface="+mj-lt"/>
                <a:cs typeface="+mj-lt"/>
              </a:rPr>
              <a:t>Edilen</a:t>
            </a:r>
            <a:r>
              <a:rPr lang="en-US" dirty="0">
                <a:ea typeface="+mj-lt"/>
                <a:cs typeface="+mj-lt"/>
              </a:rPr>
              <a:t> </a:t>
            </a:r>
            <a:r>
              <a:rPr lang="en-US" dirty="0" err="1">
                <a:ea typeface="+mj-lt"/>
                <a:cs typeface="+mj-lt"/>
              </a:rPr>
              <a:t>Raporlama</a:t>
            </a:r>
            <a:r>
              <a:rPr lang="en-US" dirty="0">
                <a:ea typeface="+mj-lt"/>
                <a:cs typeface="+mj-lt"/>
              </a:rPr>
              <a:t> </a:t>
            </a:r>
            <a:r>
              <a:rPr lang="en-US" dirty="0" err="1">
                <a:ea typeface="+mj-lt"/>
                <a:cs typeface="+mj-lt"/>
              </a:rPr>
              <a:t>Öğeleri</a:t>
            </a:r>
            <a:r>
              <a:rPr lang="en-US" dirty="0">
                <a:ea typeface="+mj-lt"/>
                <a:cs typeface="+mj-lt"/>
              </a:rPr>
              <a:t> (PRISMA) </a:t>
            </a:r>
            <a:r>
              <a:rPr lang="en-US" dirty="0" err="1">
                <a:ea typeface="+mj-lt"/>
                <a:cs typeface="+mj-lt"/>
              </a:rPr>
              <a:t>raporları</a:t>
            </a:r>
            <a:r>
              <a:rPr lang="en-US" dirty="0">
                <a:ea typeface="+mj-lt"/>
                <a:cs typeface="+mj-lt"/>
              </a:rPr>
              <a:t> </a:t>
            </a:r>
            <a:r>
              <a:rPr lang="en-US" dirty="0" err="1">
                <a:ea typeface="+mj-lt"/>
                <a:cs typeface="+mj-lt"/>
              </a:rPr>
              <a:t>ve</a:t>
            </a:r>
            <a:r>
              <a:rPr lang="en-US" dirty="0">
                <a:ea typeface="+mj-lt"/>
                <a:cs typeface="+mj-lt"/>
              </a:rPr>
              <a:t> </a:t>
            </a:r>
            <a:r>
              <a:rPr lang="en-US" dirty="0" err="1">
                <a:ea typeface="+mj-lt"/>
                <a:cs typeface="+mj-lt"/>
              </a:rPr>
              <a:t>Epidemiyolojide</a:t>
            </a:r>
            <a:r>
              <a:rPr lang="en-US" dirty="0">
                <a:ea typeface="+mj-lt"/>
                <a:cs typeface="+mj-lt"/>
              </a:rPr>
              <a:t> </a:t>
            </a:r>
            <a:r>
              <a:rPr lang="en-US" dirty="0" err="1">
                <a:ea typeface="+mj-lt"/>
                <a:cs typeface="+mj-lt"/>
              </a:rPr>
              <a:t>Gözlemsel</a:t>
            </a:r>
            <a:r>
              <a:rPr lang="en-US" dirty="0">
                <a:ea typeface="+mj-lt"/>
                <a:cs typeface="+mj-lt"/>
              </a:rPr>
              <a:t> </a:t>
            </a:r>
            <a:r>
              <a:rPr lang="en-US" dirty="0" err="1">
                <a:ea typeface="+mj-lt"/>
                <a:cs typeface="+mj-lt"/>
              </a:rPr>
              <a:t>Çalışmaların</a:t>
            </a:r>
            <a:r>
              <a:rPr lang="en-US" dirty="0">
                <a:ea typeface="+mj-lt"/>
                <a:cs typeface="+mj-lt"/>
              </a:rPr>
              <a:t> Meta-</a:t>
            </a:r>
            <a:r>
              <a:rPr lang="en-US" dirty="0" err="1">
                <a:ea typeface="+mj-lt"/>
                <a:cs typeface="+mj-lt"/>
              </a:rPr>
              <a:t>analizleri</a:t>
            </a:r>
            <a:r>
              <a:rPr lang="en-US" dirty="0">
                <a:ea typeface="+mj-lt"/>
                <a:cs typeface="+mj-lt"/>
              </a:rPr>
              <a:t> (MOOSE) </a:t>
            </a:r>
            <a:r>
              <a:rPr lang="en-US" dirty="0" err="1">
                <a:ea typeface="+mj-lt"/>
                <a:cs typeface="+mj-lt"/>
              </a:rPr>
              <a:t>kılavuzları</a:t>
            </a:r>
            <a:r>
              <a:rPr lang="en-US" dirty="0">
                <a:ea typeface="+mj-lt"/>
                <a:cs typeface="+mj-lt"/>
              </a:rPr>
              <a:t> </a:t>
            </a:r>
            <a:r>
              <a:rPr lang="en-US" dirty="0" err="1">
                <a:ea typeface="+mj-lt"/>
                <a:cs typeface="+mj-lt"/>
              </a:rPr>
              <a:t>kullanılmıştır</a:t>
            </a:r>
            <a:r>
              <a:rPr lang="en-US" dirty="0">
                <a:ea typeface="+mj-lt"/>
                <a:cs typeface="+mj-lt"/>
              </a:rPr>
              <a:t>.</a:t>
            </a:r>
          </a:p>
          <a:p>
            <a:pPr>
              <a:buClr>
                <a:srgbClr val="F7F7F7"/>
              </a:buClr>
            </a:pPr>
            <a:r>
              <a:rPr lang="en-US" dirty="0">
                <a:ea typeface="+mj-lt"/>
                <a:cs typeface="+mj-lt"/>
              </a:rPr>
              <a:t>BC </a:t>
            </a:r>
            <a:r>
              <a:rPr lang="en-US" dirty="0" err="1">
                <a:ea typeface="+mj-lt"/>
                <a:cs typeface="+mj-lt"/>
              </a:rPr>
              <a:t>oligometastazlarına</a:t>
            </a:r>
            <a:r>
              <a:rPr lang="en-US" dirty="0">
                <a:ea typeface="+mj-lt"/>
                <a:cs typeface="+mj-lt"/>
              </a:rPr>
              <a:t> </a:t>
            </a:r>
            <a:r>
              <a:rPr lang="en-US" dirty="0" err="1">
                <a:ea typeface="+mj-lt"/>
                <a:cs typeface="+mj-lt"/>
              </a:rPr>
              <a:t>yönelik</a:t>
            </a:r>
            <a:r>
              <a:rPr lang="en-US" dirty="0">
                <a:ea typeface="+mj-lt"/>
                <a:cs typeface="+mj-lt"/>
              </a:rPr>
              <a:t> </a:t>
            </a:r>
            <a:r>
              <a:rPr lang="en-US" dirty="0" err="1">
                <a:ea typeface="+mj-lt"/>
                <a:cs typeface="+mj-lt"/>
              </a:rPr>
              <a:t>uygulanmış</a:t>
            </a:r>
            <a:r>
              <a:rPr lang="en-US" dirty="0">
                <a:ea typeface="+mj-lt"/>
                <a:cs typeface="+mj-lt"/>
              </a:rPr>
              <a:t> </a:t>
            </a:r>
            <a:r>
              <a:rPr lang="en-US" dirty="0" err="1">
                <a:ea typeface="+mj-lt"/>
                <a:cs typeface="+mj-lt"/>
              </a:rPr>
              <a:t>SABR'ye</a:t>
            </a:r>
            <a:r>
              <a:rPr lang="en-US" dirty="0">
                <a:ea typeface="+mj-lt"/>
                <a:cs typeface="+mj-lt"/>
              </a:rPr>
              <a:t> </a:t>
            </a:r>
            <a:r>
              <a:rPr lang="en-US" dirty="0" err="1">
                <a:ea typeface="+mj-lt"/>
                <a:cs typeface="+mj-lt"/>
              </a:rPr>
              <a:t>ait</a:t>
            </a:r>
            <a:r>
              <a:rPr lang="en-US" dirty="0">
                <a:ea typeface="+mj-lt"/>
                <a:cs typeface="+mj-lt"/>
              </a:rPr>
              <a:t> </a:t>
            </a:r>
            <a:r>
              <a:rPr lang="en-US" dirty="0" err="1">
                <a:ea typeface="+mj-lt"/>
                <a:cs typeface="+mj-lt"/>
              </a:rPr>
              <a:t>sonuçlara</a:t>
            </a:r>
            <a:r>
              <a:rPr lang="en-US" dirty="0">
                <a:ea typeface="+mj-lt"/>
                <a:cs typeface="+mj-lt"/>
              </a:rPr>
              <a:t> </a:t>
            </a:r>
            <a:r>
              <a:rPr lang="en-US" dirty="0" err="1">
                <a:ea typeface="+mj-lt"/>
                <a:cs typeface="+mj-lt"/>
              </a:rPr>
              <a:t>yönelik</a:t>
            </a:r>
            <a:r>
              <a:rPr lang="en-US" dirty="0">
                <a:ea typeface="+mj-lt"/>
                <a:cs typeface="+mj-lt"/>
              </a:rPr>
              <a:t> </a:t>
            </a:r>
            <a:r>
              <a:rPr lang="en-US" dirty="0" err="1">
                <a:ea typeface="+mj-lt"/>
                <a:cs typeface="+mj-lt"/>
              </a:rPr>
              <a:t>araştırmalar</a:t>
            </a:r>
            <a:r>
              <a:rPr lang="en-US" dirty="0">
                <a:ea typeface="+mj-lt"/>
                <a:cs typeface="+mj-lt"/>
              </a:rPr>
              <a:t> 1990'dan 2020'ye </a:t>
            </a:r>
            <a:r>
              <a:rPr lang="en-US" dirty="0" err="1">
                <a:ea typeface="+mj-lt"/>
                <a:cs typeface="+mj-lt"/>
              </a:rPr>
              <a:t>kadar</a:t>
            </a:r>
            <a:r>
              <a:rPr lang="en-US" dirty="0">
                <a:ea typeface="+mj-lt"/>
                <a:cs typeface="+mj-lt"/>
              </a:rPr>
              <a:t> </a:t>
            </a:r>
            <a:r>
              <a:rPr lang="en-US" dirty="0" err="1">
                <a:ea typeface="+mj-lt"/>
                <a:cs typeface="+mj-lt"/>
              </a:rPr>
              <a:t>yapılmış</a:t>
            </a:r>
            <a:r>
              <a:rPr lang="en-US" dirty="0">
                <a:ea typeface="+mj-lt"/>
                <a:cs typeface="+mj-lt"/>
              </a:rPr>
              <a:t> </a:t>
            </a:r>
            <a:r>
              <a:rPr lang="en-US" dirty="0" err="1">
                <a:ea typeface="+mj-lt"/>
                <a:cs typeface="+mj-lt"/>
              </a:rPr>
              <a:t>olup</a:t>
            </a:r>
            <a:r>
              <a:rPr lang="en-US" dirty="0">
                <a:ea typeface="+mj-lt"/>
                <a:cs typeface="+mj-lt"/>
              </a:rPr>
              <a:t> İngilizce </a:t>
            </a:r>
            <a:r>
              <a:rPr lang="en-US" dirty="0" err="1">
                <a:ea typeface="+mj-lt"/>
                <a:cs typeface="+mj-lt"/>
              </a:rPr>
              <a:t>yayınlarla</a:t>
            </a:r>
            <a:r>
              <a:rPr lang="en-US" dirty="0">
                <a:ea typeface="+mj-lt"/>
                <a:cs typeface="+mj-lt"/>
              </a:rPr>
              <a:t> </a:t>
            </a:r>
            <a:r>
              <a:rPr lang="en-US" dirty="0" err="1">
                <a:ea typeface="+mj-lt"/>
                <a:cs typeface="+mj-lt"/>
              </a:rPr>
              <a:t>sınırlı</a:t>
            </a:r>
            <a:r>
              <a:rPr lang="en-US" dirty="0">
                <a:ea typeface="+mj-lt"/>
                <a:cs typeface="+mj-lt"/>
              </a:rPr>
              <a:t> </a:t>
            </a:r>
            <a:r>
              <a:rPr lang="en-US" dirty="0" err="1">
                <a:ea typeface="+mj-lt"/>
                <a:cs typeface="+mj-lt"/>
              </a:rPr>
              <a:t>kalmıştır</a:t>
            </a:r>
            <a:r>
              <a:rPr lang="en-US" dirty="0">
                <a:ea typeface="+mj-lt"/>
                <a:cs typeface="+mj-lt"/>
              </a:rPr>
              <a:t>.</a:t>
            </a:r>
            <a:endParaRPr lang="en-US" dirty="0"/>
          </a:p>
        </p:txBody>
      </p:sp>
      <p:pic>
        <p:nvPicPr>
          <p:cNvPr id="4" name="Picture 4" descr="Logo&#10;&#10;Description automatically generated">
            <a:extLst>
              <a:ext uri="{FF2B5EF4-FFF2-40B4-BE49-F238E27FC236}">
                <a16:creationId xmlns:a16="http://schemas.microsoft.com/office/drawing/2014/main" xmlns="" id="{832C9FCD-53ED-4116-A030-8E0AB30F5591}"/>
              </a:ext>
            </a:extLst>
          </p:cNvPr>
          <p:cNvPicPr>
            <a:picLocks noChangeAspect="1"/>
          </p:cNvPicPr>
          <p:nvPr/>
        </p:nvPicPr>
        <p:blipFill>
          <a:blip r:embed="rId2"/>
          <a:stretch>
            <a:fillRect/>
          </a:stretch>
        </p:blipFill>
        <p:spPr>
          <a:xfrm>
            <a:off x="8675914" y="5310188"/>
            <a:ext cx="2743200" cy="1114425"/>
          </a:xfrm>
          <a:prstGeom prst="rect">
            <a:avLst/>
          </a:prstGeom>
        </p:spPr>
      </p:pic>
    </p:spTree>
    <p:extLst>
      <p:ext uri="{BB962C8B-B14F-4D97-AF65-F5344CB8AC3E}">
        <p14:creationId xmlns:p14="http://schemas.microsoft.com/office/powerpoint/2010/main" val="22657634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0F70CD31-3479-48B8-8667-47034663754C}"/>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47965A07-62E4-4CCE-9063-A604E708A695}"/>
              </a:ext>
            </a:extLst>
          </p:cNvPr>
          <p:cNvSpPr>
            <a:spLocks noGrp="1"/>
          </p:cNvSpPr>
          <p:nvPr>
            <p:ph idx="1"/>
          </p:nvPr>
        </p:nvSpPr>
        <p:spPr>
          <a:xfrm>
            <a:off x="1103312" y="2763520"/>
            <a:ext cx="8946541" cy="3985621"/>
          </a:xfrm>
        </p:spPr>
        <p:txBody>
          <a:bodyPr vert="horz" lIns="91440" tIns="45720" rIns="91440" bIns="45720" rtlCol="0" anchor="t">
            <a:normAutofit fontScale="92500"/>
          </a:bodyPr>
          <a:lstStyle/>
          <a:p>
            <a:r>
              <a:rPr lang="en-US" dirty="0" err="1"/>
              <a:t>Çalışma</a:t>
            </a:r>
            <a:r>
              <a:rPr lang="en-US" dirty="0"/>
              <a:t> </a:t>
            </a:r>
            <a:r>
              <a:rPr lang="en-US" dirty="0" err="1"/>
              <a:t>Seçimi</a:t>
            </a:r>
            <a:endParaRPr lang="en-US"/>
          </a:p>
          <a:p>
            <a:pPr lvl="1">
              <a:buClr>
                <a:srgbClr val="F7F7F7"/>
              </a:buClr>
            </a:pPr>
            <a:r>
              <a:rPr lang="en-US" dirty="0">
                <a:ea typeface="+mj-lt"/>
                <a:cs typeface="+mj-lt"/>
              </a:rPr>
              <a:t>Hem </a:t>
            </a:r>
            <a:r>
              <a:rPr lang="en-US" dirty="0" err="1">
                <a:ea typeface="+mj-lt"/>
                <a:cs typeface="+mj-lt"/>
              </a:rPr>
              <a:t>prospektif</a:t>
            </a:r>
            <a:r>
              <a:rPr lang="en-US" dirty="0">
                <a:ea typeface="+mj-lt"/>
                <a:cs typeface="+mj-lt"/>
              </a:rPr>
              <a:t> hem de </a:t>
            </a:r>
            <a:r>
              <a:rPr lang="en-US" dirty="0" err="1">
                <a:ea typeface="+mj-lt"/>
                <a:cs typeface="+mj-lt"/>
              </a:rPr>
              <a:t>retrospektif</a:t>
            </a:r>
            <a:r>
              <a:rPr lang="en-US" dirty="0">
                <a:ea typeface="+mj-lt"/>
                <a:cs typeface="+mj-lt"/>
              </a:rPr>
              <a:t> </a:t>
            </a:r>
            <a:r>
              <a:rPr lang="en-US" dirty="0" err="1">
                <a:ea typeface="+mj-lt"/>
                <a:cs typeface="+mj-lt"/>
              </a:rPr>
              <a:t>çalışmalar</a:t>
            </a:r>
            <a:r>
              <a:rPr lang="en-US" dirty="0">
                <a:ea typeface="+mj-lt"/>
                <a:cs typeface="+mj-lt"/>
              </a:rPr>
              <a:t> </a:t>
            </a:r>
            <a:r>
              <a:rPr lang="en-US" dirty="0" err="1">
                <a:ea typeface="+mj-lt"/>
                <a:cs typeface="+mj-lt"/>
              </a:rPr>
              <a:t>dahil</a:t>
            </a:r>
            <a:r>
              <a:rPr lang="en-US" dirty="0">
                <a:ea typeface="+mj-lt"/>
                <a:cs typeface="+mj-lt"/>
              </a:rPr>
              <a:t> </a:t>
            </a:r>
            <a:r>
              <a:rPr lang="en-US" dirty="0" err="1">
                <a:ea typeface="+mj-lt"/>
                <a:cs typeface="+mj-lt"/>
              </a:rPr>
              <a:t>edilmiştir</a:t>
            </a:r>
            <a:r>
              <a:rPr lang="en-US" dirty="0">
                <a:ea typeface="+mj-lt"/>
                <a:cs typeface="+mj-lt"/>
              </a:rPr>
              <a:t>. &lt;10 hasta </a:t>
            </a:r>
            <a:r>
              <a:rPr lang="en-US" dirty="0" err="1">
                <a:ea typeface="+mj-lt"/>
                <a:cs typeface="+mj-lt"/>
              </a:rPr>
              <a:t>ve</a:t>
            </a:r>
            <a:r>
              <a:rPr lang="en-US" dirty="0">
                <a:ea typeface="+mj-lt"/>
                <a:cs typeface="+mj-lt"/>
              </a:rPr>
              <a:t> </a:t>
            </a:r>
            <a:r>
              <a:rPr lang="en-US" dirty="0" err="1">
                <a:ea typeface="+mj-lt"/>
                <a:cs typeface="+mj-lt"/>
              </a:rPr>
              <a:t>medyan</a:t>
            </a:r>
            <a:r>
              <a:rPr lang="en-US" dirty="0">
                <a:ea typeface="+mj-lt"/>
                <a:cs typeface="+mj-lt"/>
              </a:rPr>
              <a:t> </a:t>
            </a:r>
            <a:r>
              <a:rPr lang="en-US" dirty="0" err="1">
                <a:ea typeface="+mj-lt"/>
                <a:cs typeface="+mj-lt"/>
              </a:rPr>
              <a:t>takip</a:t>
            </a:r>
            <a:r>
              <a:rPr lang="en-US" dirty="0">
                <a:ea typeface="+mj-lt"/>
                <a:cs typeface="+mj-lt"/>
              </a:rPr>
              <a:t> </a:t>
            </a:r>
            <a:r>
              <a:rPr lang="en-US" dirty="0" err="1">
                <a:ea typeface="+mj-lt"/>
                <a:cs typeface="+mj-lt"/>
              </a:rPr>
              <a:t>süresi</a:t>
            </a:r>
            <a:r>
              <a:rPr lang="en-US" dirty="0">
                <a:ea typeface="+mj-lt"/>
                <a:cs typeface="+mj-lt"/>
              </a:rPr>
              <a:t> &lt;18 ay </a:t>
            </a:r>
            <a:r>
              <a:rPr lang="en-US" dirty="0" err="1">
                <a:ea typeface="+mj-lt"/>
                <a:cs typeface="+mj-lt"/>
              </a:rPr>
              <a:t>olan</a:t>
            </a:r>
            <a:r>
              <a:rPr lang="en-US" dirty="0">
                <a:ea typeface="+mj-lt"/>
                <a:cs typeface="+mj-lt"/>
              </a:rPr>
              <a:t> </a:t>
            </a:r>
            <a:r>
              <a:rPr lang="en-US" dirty="0" err="1">
                <a:ea typeface="+mj-lt"/>
                <a:cs typeface="+mj-lt"/>
              </a:rPr>
              <a:t>vaka</a:t>
            </a:r>
            <a:r>
              <a:rPr lang="en-US" dirty="0">
                <a:ea typeface="+mj-lt"/>
                <a:cs typeface="+mj-lt"/>
              </a:rPr>
              <a:t> </a:t>
            </a:r>
            <a:r>
              <a:rPr lang="en-US" dirty="0" err="1">
                <a:ea typeface="+mj-lt"/>
                <a:cs typeface="+mj-lt"/>
              </a:rPr>
              <a:t>serileri</a:t>
            </a:r>
            <a:r>
              <a:rPr lang="en-US" dirty="0">
                <a:ea typeface="+mj-lt"/>
                <a:cs typeface="+mj-lt"/>
              </a:rPr>
              <a:t> </a:t>
            </a:r>
            <a:r>
              <a:rPr lang="en-US" dirty="0" err="1">
                <a:ea typeface="+mj-lt"/>
                <a:cs typeface="+mj-lt"/>
              </a:rPr>
              <a:t>incelemenin</a:t>
            </a:r>
            <a:r>
              <a:rPr lang="en-US" dirty="0">
                <a:ea typeface="+mj-lt"/>
                <a:cs typeface="+mj-lt"/>
              </a:rPr>
              <a:t> </a:t>
            </a:r>
            <a:r>
              <a:rPr lang="en-US" dirty="0" err="1">
                <a:ea typeface="+mj-lt"/>
                <a:cs typeface="+mj-lt"/>
              </a:rPr>
              <a:t>dışında</a:t>
            </a:r>
            <a:r>
              <a:rPr lang="en-US" dirty="0">
                <a:ea typeface="+mj-lt"/>
                <a:cs typeface="+mj-lt"/>
              </a:rPr>
              <a:t> </a:t>
            </a:r>
            <a:r>
              <a:rPr lang="en-US" dirty="0" err="1">
                <a:ea typeface="+mj-lt"/>
                <a:cs typeface="+mj-lt"/>
              </a:rPr>
              <a:t>bırakılmıştır</a:t>
            </a:r>
            <a:r>
              <a:rPr lang="en-US" dirty="0">
                <a:ea typeface="+mj-lt"/>
                <a:cs typeface="+mj-lt"/>
              </a:rPr>
              <a:t>.</a:t>
            </a:r>
          </a:p>
          <a:p>
            <a:pPr>
              <a:buClr>
                <a:srgbClr val="F7F7F7"/>
              </a:buClr>
            </a:pPr>
            <a:r>
              <a:rPr lang="en-US" dirty="0" err="1">
                <a:ea typeface="+mj-lt"/>
                <a:cs typeface="+mj-lt"/>
              </a:rPr>
              <a:t>Hastalar</a:t>
            </a:r>
            <a:endParaRPr lang="en-US">
              <a:ea typeface="+mj-lt"/>
              <a:cs typeface="+mj-lt"/>
            </a:endParaRPr>
          </a:p>
          <a:p>
            <a:pPr lvl="1">
              <a:buClr>
                <a:srgbClr val="F7F7F7"/>
              </a:buClr>
            </a:pPr>
            <a:r>
              <a:rPr lang="en-US" dirty="0" err="1">
                <a:ea typeface="+mj-lt"/>
                <a:cs typeface="+mj-lt"/>
              </a:rPr>
              <a:t>Oligometastatik</a:t>
            </a:r>
            <a:r>
              <a:rPr lang="en-US" dirty="0">
                <a:ea typeface="+mj-lt"/>
                <a:cs typeface="+mj-lt"/>
              </a:rPr>
              <a:t> BC </a:t>
            </a:r>
            <a:r>
              <a:rPr lang="en-US" dirty="0" err="1">
                <a:ea typeface="+mj-lt"/>
                <a:cs typeface="+mj-lt"/>
              </a:rPr>
              <a:t>hastaları</a:t>
            </a:r>
            <a:r>
              <a:rPr lang="en-US" dirty="0">
                <a:ea typeface="+mj-lt"/>
                <a:cs typeface="+mj-lt"/>
              </a:rPr>
              <a:t> "5 </a:t>
            </a:r>
            <a:r>
              <a:rPr lang="en-US" dirty="0" err="1">
                <a:ea typeface="+mj-lt"/>
                <a:cs typeface="+mj-lt"/>
              </a:rPr>
              <a:t>farklı</a:t>
            </a:r>
            <a:r>
              <a:rPr lang="en-US" dirty="0">
                <a:ea typeface="+mj-lt"/>
                <a:cs typeface="+mj-lt"/>
              </a:rPr>
              <a:t> </a:t>
            </a:r>
            <a:r>
              <a:rPr lang="en-US" dirty="0" err="1">
                <a:ea typeface="+mj-lt"/>
                <a:cs typeface="+mj-lt"/>
              </a:rPr>
              <a:t>lezyonu</a:t>
            </a:r>
            <a:r>
              <a:rPr lang="en-US" dirty="0">
                <a:ea typeface="+mj-lt"/>
                <a:cs typeface="+mj-lt"/>
              </a:rPr>
              <a:t> </a:t>
            </a:r>
            <a:r>
              <a:rPr lang="en-US" dirty="0" err="1">
                <a:ea typeface="+mj-lt"/>
                <a:cs typeface="+mj-lt"/>
              </a:rPr>
              <a:t>olan</a:t>
            </a:r>
            <a:r>
              <a:rPr lang="en-US" dirty="0">
                <a:ea typeface="+mj-lt"/>
                <a:cs typeface="+mj-lt"/>
              </a:rPr>
              <a:t> </a:t>
            </a:r>
            <a:r>
              <a:rPr lang="en-US" dirty="0" err="1">
                <a:ea typeface="+mj-lt"/>
                <a:cs typeface="+mj-lt"/>
              </a:rPr>
              <a:t>ve</a:t>
            </a:r>
            <a:r>
              <a:rPr lang="en-US" dirty="0">
                <a:ea typeface="+mj-lt"/>
                <a:cs typeface="+mj-lt"/>
              </a:rPr>
              <a:t> </a:t>
            </a:r>
            <a:r>
              <a:rPr lang="en-US" dirty="0" err="1">
                <a:ea typeface="+mj-lt"/>
                <a:cs typeface="+mj-lt"/>
              </a:rPr>
              <a:t>herhangi</a:t>
            </a:r>
            <a:r>
              <a:rPr lang="en-US" dirty="0">
                <a:ea typeface="+mj-lt"/>
                <a:cs typeface="+mj-lt"/>
              </a:rPr>
              <a:t> </a:t>
            </a:r>
            <a:r>
              <a:rPr lang="en-US" dirty="0" err="1">
                <a:ea typeface="+mj-lt"/>
                <a:cs typeface="+mj-lt"/>
              </a:rPr>
              <a:t>bir</a:t>
            </a:r>
            <a:r>
              <a:rPr lang="en-US" dirty="0">
                <a:ea typeface="+mj-lt"/>
                <a:cs typeface="+mj-lt"/>
              </a:rPr>
              <a:t> </a:t>
            </a:r>
            <a:r>
              <a:rPr lang="en-US" dirty="0" err="1">
                <a:ea typeface="+mj-lt"/>
                <a:cs typeface="+mj-lt"/>
              </a:rPr>
              <a:t>tedavi</a:t>
            </a:r>
            <a:r>
              <a:rPr lang="en-US" dirty="0">
                <a:ea typeface="+mj-lt"/>
                <a:cs typeface="+mj-lt"/>
              </a:rPr>
              <a:t> </a:t>
            </a:r>
            <a:r>
              <a:rPr lang="en-US" dirty="0" err="1">
                <a:ea typeface="+mj-lt"/>
                <a:cs typeface="+mj-lt"/>
              </a:rPr>
              <a:t>tekniği</a:t>
            </a:r>
            <a:r>
              <a:rPr lang="en-US" dirty="0">
                <a:ea typeface="+mj-lt"/>
                <a:cs typeface="+mj-lt"/>
              </a:rPr>
              <a:t> </a:t>
            </a:r>
            <a:r>
              <a:rPr lang="en-US" dirty="0" err="1">
                <a:ea typeface="+mj-lt"/>
                <a:cs typeface="+mj-lt"/>
              </a:rPr>
              <a:t>ile</a:t>
            </a:r>
            <a:r>
              <a:rPr lang="en-US" dirty="0">
                <a:ea typeface="+mj-lt"/>
                <a:cs typeface="+mj-lt"/>
              </a:rPr>
              <a:t> 5 Gy X 10 </a:t>
            </a:r>
            <a:r>
              <a:rPr lang="en-US" dirty="0" err="1">
                <a:ea typeface="+mj-lt"/>
                <a:cs typeface="+mj-lt"/>
              </a:rPr>
              <a:t>fraksiyon</a:t>
            </a:r>
            <a:r>
              <a:rPr lang="en-US" dirty="0">
                <a:ea typeface="+mj-lt"/>
                <a:cs typeface="+mj-lt"/>
              </a:rPr>
              <a:t> SABR </a:t>
            </a:r>
            <a:r>
              <a:rPr lang="en-US" dirty="0" err="1">
                <a:ea typeface="+mj-lt"/>
                <a:cs typeface="+mj-lt"/>
              </a:rPr>
              <a:t>ile</a:t>
            </a:r>
            <a:r>
              <a:rPr lang="en-US" dirty="0">
                <a:ea typeface="+mj-lt"/>
                <a:cs typeface="+mj-lt"/>
              </a:rPr>
              <a:t> </a:t>
            </a:r>
            <a:r>
              <a:rPr lang="en-US" dirty="0" err="1">
                <a:ea typeface="+mj-lt"/>
                <a:cs typeface="+mj-lt"/>
              </a:rPr>
              <a:t>tedavi</a:t>
            </a:r>
            <a:r>
              <a:rPr lang="en-US" dirty="0">
                <a:ea typeface="+mj-lt"/>
                <a:cs typeface="+mj-lt"/>
              </a:rPr>
              <a:t> </a:t>
            </a:r>
            <a:r>
              <a:rPr lang="en-US" dirty="0" err="1">
                <a:ea typeface="+mj-lt"/>
                <a:cs typeface="+mj-lt"/>
              </a:rPr>
              <a:t>edilenler</a:t>
            </a:r>
            <a:r>
              <a:rPr lang="en-US" dirty="0">
                <a:ea typeface="+mj-lt"/>
                <a:cs typeface="+mj-lt"/>
              </a:rPr>
              <a:t>" </a:t>
            </a:r>
            <a:r>
              <a:rPr lang="en-US" dirty="0" err="1">
                <a:ea typeface="+mj-lt"/>
                <a:cs typeface="+mj-lt"/>
              </a:rPr>
              <a:t>olarak</a:t>
            </a:r>
            <a:r>
              <a:rPr lang="en-US" dirty="0">
                <a:ea typeface="+mj-lt"/>
                <a:cs typeface="+mj-lt"/>
              </a:rPr>
              <a:t> </a:t>
            </a:r>
            <a:r>
              <a:rPr lang="en-US" dirty="0" err="1">
                <a:ea typeface="+mj-lt"/>
                <a:cs typeface="+mj-lt"/>
              </a:rPr>
              <a:t>tanımlanmıştır</a:t>
            </a:r>
            <a:r>
              <a:rPr lang="en-US" dirty="0">
                <a:ea typeface="+mj-lt"/>
                <a:cs typeface="+mj-lt"/>
              </a:rPr>
              <a:t>.</a:t>
            </a:r>
          </a:p>
          <a:p>
            <a:pPr>
              <a:buClr>
                <a:srgbClr val="F7F7F7"/>
              </a:buClr>
              <a:buFont typeface="Wingdings 3"/>
            </a:pPr>
            <a:r>
              <a:rPr lang="en-US" dirty="0" err="1">
                <a:ea typeface="+mj-lt"/>
                <a:cs typeface="+mj-lt"/>
              </a:rPr>
              <a:t>Müdahale</a:t>
            </a:r>
            <a:endParaRPr lang="en-US">
              <a:ea typeface="+mj-lt"/>
              <a:cs typeface="+mj-lt"/>
            </a:endParaRPr>
          </a:p>
          <a:p>
            <a:pPr lvl="1">
              <a:buClr>
                <a:srgbClr val="F7F7F7"/>
              </a:buClr>
              <a:buFont typeface="Wingdings 3"/>
              <a:buChar char=""/>
            </a:pPr>
            <a:r>
              <a:rPr lang="tr" dirty="0">
                <a:ea typeface="+mj-lt"/>
                <a:cs typeface="+mj-lt"/>
              </a:rPr>
              <a:t>Tüm </a:t>
            </a:r>
            <a:r>
              <a:rPr lang="tr" dirty="0" err="1">
                <a:ea typeface="+mj-lt"/>
                <a:cs typeface="+mj-lt"/>
              </a:rPr>
              <a:t>fraksiyonlama</a:t>
            </a:r>
            <a:r>
              <a:rPr lang="tr" dirty="0">
                <a:ea typeface="+mj-lt"/>
                <a:cs typeface="+mj-lt"/>
              </a:rPr>
              <a:t> biçimlerine ve tekniklere sahip SABR (3D </a:t>
            </a:r>
            <a:r>
              <a:rPr lang="tr" dirty="0" err="1">
                <a:ea typeface="+mj-lt"/>
                <a:cs typeface="+mj-lt"/>
              </a:rPr>
              <a:t>konformal</a:t>
            </a:r>
            <a:r>
              <a:rPr lang="tr" dirty="0">
                <a:ea typeface="+mj-lt"/>
                <a:cs typeface="+mj-lt"/>
              </a:rPr>
              <a:t> tedavi, IMRT veya VMAT) dahil edilmiştir. Herhangi bir bölgeye (kemik, karaciğer, akciğer veya mix) uygulanan, tek veya </a:t>
            </a:r>
            <a:r>
              <a:rPr lang="tr" dirty="0" err="1">
                <a:ea typeface="+mj-lt"/>
                <a:cs typeface="+mj-lt"/>
              </a:rPr>
              <a:t>fraksiyone</a:t>
            </a:r>
            <a:r>
              <a:rPr lang="tr" dirty="0">
                <a:ea typeface="+mj-lt"/>
                <a:cs typeface="+mj-lt"/>
              </a:rPr>
              <a:t> tüm tedaviler dahil edilmiştir.</a:t>
            </a:r>
          </a:p>
          <a:p>
            <a:pPr>
              <a:buClr>
                <a:srgbClr val="F7F7F7"/>
              </a:buClr>
              <a:buFont typeface="'Wingdings 3',Sans-Serif"/>
              <a:buChar char=""/>
            </a:pPr>
            <a:endParaRPr lang="en-US" dirty="0">
              <a:ea typeface="+mj-lt"/>
              <a:cs typeface="+mj-lt"/>
            </a:endParaRPr>
          </a:p>
          <a:p>
            <a:pPr lvl="1">
              <a:buClr>
                <a:srgbClr val="F7F7F7"/>
              </a:buClr>
            </a:pPr>
            <a:endParaRPr lang="en-US" dirty="0">
              <a:ea typeface="+mj-lt"/>
              <a:cs typeface="+mj-lt"/>
            </a:endParaRPr>
          </a:p>
          <a:p>
            <a:pPr marL="457200" lvl="1" indent="0">
              <a:buClr>
                <a:srgbClr val="F7F7F7"/>
              </a:buClr>
              <a:buNone/>
            </a:pPr>
            <a:endParaRPr lang="en-US" dirty="0">
              <a:ea typeface="+mj-lt"/>
              <a:cs typeface="+mj-lt"/>
            </a:endParaRPr>
          </a:p>
        </p:txBody>
      </p:sp>
    </p:spTree>
    <p:extLst>
      <p:ext uri="{BB962C8B-B14F-4D97-AF65-F5344CB8AC3E}">
        <p14:creationId xmlns:p14="http://schemas.microsoft.com/office/powerpoint/2010/main" val="11118888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6C17B795-96C1-4D64-BDD9-32B5AD350519}"/>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F91533AE-07A9-4959-8205-8BC32844F99D}"/>
              </a:ext>
            </a:extLst>
          </p:cNvPr>
          <p:cNvSpPr>
            <a:spLocks noGrp="1"/>
          </p:cNvSpPr>
          <p:nvPr>
            <p:ph idx="1"/>
          </p:nvPr>
        </p:nvSpPr>
        <p:spPr>
          <a:xfrm>
            <a:off x="1103312" y="2763520"/>
            <a:ext cx="8946541" cy="3484879"/>
          </a:xfrm>
        </p:spPr>
        <p:txBody>
          <a:bodyPr vert="horz" lIns="91440" tIns="45720" rIns="91440" bIns="45720" rtlCol="0" anchor="t">
            <a:normAutofit fontScale="92500"/>
          </a:bodyPr>
          <a:lstStyle/>
          <a:p>
            <a:pPr>
              <a:buFont typeface="'Wingdings 3',Sans-Serif" charset="2"/>
            </a:pPr>
            <a:r>
              <a:rPr lang="en-US" dirty="0" err="1"/>
              <a:t>Sonuçlar</a:t>
            </a:r>
            <a:endParaRPr lang="en-US" dirty="0" err="1">
              <a:ea typeface="+mj-lt"/>
              <a:cs typeface="+mj-lt"/>
            </a:endParaRPr>
          </a:p>
          <a:p>
            <a:pPr lvl="1">
              <a:buClr>
                <a:srgbClr val="F7F7F7"/>
              </a:buClr>
              <a:buFont typeface="'Wingdings 3',Sans-Serif" charset="2"/>
            </a:pPr>
            <a:r>
              <a:rPr lang="tr" dirty="0" err="1"/>
              <a:t>Primer</a:t>
            </a:r>
            <a:r>
              <a:rPr lang="tr" dirty="0"/>
              <a:t> son nokta, genel </a:t>
            </a:r>
            <a:r>
              <a:rPr lang="tr" dirty="0" err="1"/>
              <a:t>sağkalım</a:t>
            </a:r>
            <a:r>
              <a:rPr lang="tr" dirty="0"/>
              <a:t> (OS) idi. </a:t>
            </a:r>
            <a:r>
              <a:rPr lang="tr" dirty="0" err="1"/>
              <a:t>Sekonder</a:t>
            </a:r>
            <a:r>
              <a:rPr lang="tr" dirty="0"/>
              <a:t> son noktalar ise, lokal kontrol (LC), </a:t>
            </a:r>
            <a:r>
              <a:rPr lang="tr" dirty="0" err="1"/>
              <a:t>progresyonsuz</a:t>
            </a:r>
            <a:r>
              <a:rPr lang="tr" dirty="0"/>
              <a:t> </a:t>
            </a:r>
            <a:r>
              <a:rPr lang="tr" dirty="0" err="1"/>
              <a:t>sağkalım</a:t>
            </a:r>
            <a:r>
              <a:rPr lang="tr" dirty="0"/>
              <a:t> (PFS) ve derece 2 </a:t>
            </a:r>
            <a:r>
              <a:rPr lang="tr" dirty="0" err="1"/>
              <a:t>toksisite</a:t>
            </a:r>
            <a:r>
              <a:rPr lang="tr" dirty="0"/>
              <a:t> idi. Oligometastatik bölgelerin nereler olduğu, çalışmanın tasarımı (prospektif mi retrospektif mi), hormonal durum (ER/PR pozitifliği), HER-2 durumu (pozitif mi negatif mi), lezyon sayısı, SABR dozu ve </a:t>
            </a:r>
            <a:r>
              <a:rPr lang="tr" dirty="0" smtClean="0"/>
              <a:t>elde edilen bazı </a:t>
            </a:r>
            <a:r>
              <a:rPr lang="tr" dirty="0"/>
              <a:t>sonuçlar arasındaki ilişkiyi araştıran bir metaregresyon analizi yapılmıştır.</a:t>
            </a:r>
            <a:endParaRPr lang="en-US" dirty="0">
              <a:ea typeface="+mj-lt"/>
              <a:cs typeface="+mj-lt"/>
            </a:endParaRPr>
          </a:p>
          <a:p>
            <a:pPr>
              <a:buClr>
                <a:srgbClr val="F7F7F7"/>
              </a:buClr>
              <a:buFont typeface="'Wingdings 3',Sans-Serif" charset="2"/>
            </a:pPr>
            <a:r>
              <a:rPr lang="en-US" dirty="0"/>
              <a:t>Klinik </a:t>
            </a:r>
            <a:r>
              <a:rPr lang="en-US" dirty="0" err="1"/>
              <a:t>Veriler</a:t>
            </a:r>
            <a:endParaRPr lang="en-US" dirty="0" err="1">
              <a:ea typeface="+mj-lt"/>
              <a:cs typeface="+mj-lt"/>
            </a:endParaRPr>
          </a:p>
          <a:p>
            <a:pPr lvl="1">
              <a:buClr>
                <a:srgbClr val="F7F7F7"/>
              </a:buClr>
              <a:buFont typeface="'Wingdings 3',Sans-Serif" charset="2"/>
            </a:pPr>
            <a:r>
              <a:rPr lang="tr" dirty="0"/>
              <a:t>Tüm sonuçları içeren bir tablo oluşturulmuş olup başlıca şu özelliklere dikkat edilmiştir; her denemedeki hasta sayısı, hasta özellikleri, SABR tekniği, SABR programı, </a:t>
            </a:r>
            <a:r>
              <a:rPr lang="tr" dirty="0" err="1"/>
              <a:t>oligometastatik</a:t>
            </a:r>
            <a:r>
              <a:rPr lang="tr" dirty="0"/>
              <a:t> bölge, </a:t>
            </a:r>
            <a:r>
              <a:rPr lang="tr" dirty="0" err="1"/>
              <a:t>toksisite</a:t>
            </a:r>
            <a:r>
              <a:rPr lang="tr" dirty="0"/>
              <a:t> ve </a:t>
            </a:r>
            <a:r>
              <a:rPr lang="tr" dirty="0" err="1"/>
              <a:t>primer</a:t>
            </a:r>
            <a:r>
              <a:rPr lang="tr" dirty="0"/>
              <a:t> son nokta.  </a:t>
            </a:r>
            <a:endParaRPr lang="en-US" dirty="0">
              <a:ea typeface="+mj-lt"/>
              <a:cs typeface="+mj-lt"/>
            </a:endParaRPr>
          </a:p>
          <a:p>
            <a:pPr>
              <a:buClr>
                <a:srgbClr val="F7F7F7"/>
              </a:buClr>
              <a:buFont typeface="'Wingdings 3',Sans-Serif" charset="2"/>
            </a:pPr>
            <a:endParaRPr lang="en-US" dirty="0">
              <a:ea typeface="+mj-lt"/>
              <a:cs typeface="+mj-lt"/>
            </a:endParaRPr>
          </a:p>
          <a:p>
            <a:pPr lvl="1">
              <a:buClr>
                <a:srgbClr val="F7F7F7"/>
              </a:buClr>
              <a:buFont typeface="'Wingdings 3',Sans-Serif" charset="2"/>
            </a:pPr>
            <a:endParaRPr lang="tr" dirty="0">
              <a:ea typeface="+mj-lt"/>
              <a:cs typeface="+mj-lt"/>
            </a:endParaRPr>
          </a:p>
          <a:p>
            <a:pPr lvl="1">
              <a:buClr>
                <a:srgbClr val="F7F7F7"/>
              </a:buClr>
              <a:buFont typeface="'Wingdings 3',Sans-Serif" charset="2"/>
            </a:pPr>
            <a:endParaRPr lang="tr" dirty="0">
              <a:ea typeface="+mj-lt"/>
              <a:cs typeface="+mj-lt"/>
            </a:endParaRPr>
          </a:p>
          <a:p>
            <a:pPr lvl="1">
              <a:buClr>
                <a:srgbClr val="F7F7F7"/>
              </a:buClr>
              <a:buFont typeface="'Wingdings 3',Sans-Serif" charset="2"/>
            </a:pPr>
            <a:endParaRPr lang="tr" dirty="0">
              <a:ea typeface="+mj-lt"/>
              <a:cs typeface="+mj-lt"/>
            </a:endParaRPr>
          </a:p>
          <a:p>
            <a:pPr>
              <a:buClr>
                <a:srgbClr val="F7F7F7"/>
              </a:buClr>
            </a:pPr>
            <a:endParaRPr lang="en-US" dirty="0"/>
          </a:p>
        </p:txBody>
      </p:sp>
    </p:spTree>
    <p:extLst>
      <p:ext uri="{BB962C8B-B14F-4D97-AF65-F5344CB8AC3E}">
        <p14:creationId xmlns:p14="http://schemas.microsoft.com/office/powerpoint/2010/main" val="27752691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A1E3720C-D639-4202-8D24-670B2255D0C6}"/>
              </a:ext>
            </a:extLst>
          </p:cNvPr>
          <p:cNvSpPr>
            <a:spLocks noGrp="1"/>
          </p:cNvSpPr>
          <p:nvPr>
            <p:ph type="title"/>
          </p:nvPr>
        </p:nvSpPr>
        <p:spPr>
          <a:xfrm>
            <a:off x="1103312" y="452718"/>
            <a:ext cx="8947522" cy="1400530"/>
          </a:xfrm>
        </p:spPr>
        <p:txBody>
          <a:bodyPr anchor="ctr">
            <a:normAutofit/>
          </a:bodyPr>
          <a:lstStyle/>
          <a:p>
            <a:endParaRPr lang="en-US">
              <a:solidFill>
                <a:srgbClr val="FFFFFF"/>
              </a:solidFill>
            </a:endParaRPr>
          </a:p>
        </p:txBody>
      </p:sp>
      <p:sp>
        <p:nvSpPr>
          <p:cNvPr id="3" name="Content Placeholder 2">
            <a:extLst>
              <a:ext uri="{FF2B5EF4-FFF2-40B4-BE49-F238E27FC236}">
                <a16:creationId xmlns:a16="http://schemas.microsoft.com/office/drawing/2014/main" xmlns="" id="{D79C7B42-9C89-4FE5-8C5C-C063C7A8B394}"/>
              </a:ext>
            </a:extLst>
          </p:cNvPr>
          <p:cNvSpPr>
            <a:spLocks noGrp="1"/>
          </p:cNvSpPr>
          <p:nvPr>
            <p:ph idx="1"/>
          </p:nvPr>
        </p:nvSpPr>
        <p:spPr>
          <a:xfrm>
            <a:off x="1103312" y="2763520"/>
            <a:ext cx="5844113" cy="3484879"/>
          </a:xfrm>
        </p:spPr>
        <p:txBody>
          <a:bodyPr vert="horz" lIns="91440" tIns="45720" rIns="91440" bIns="45720" rtlCol="0" anchor="t">
            <a:normAutofit/>
          </a:bodyPr>
          <a:lstStyle/>
          <a:p>
            <a:r>
              <a:rPr lang="en-US" dirty="0" err="1">
                <a:ea typeface="+mj-lt"/>
                <a:cs typeface="+mj-lt"/>
              </a:rPr>
              <a:t>İstatistiksel</a:t>
            </a:r>
            <a:r>
              <a:rPr lang="en-US" dirty="0">
                <a:ea typeface="+mj-lt"/>
                <a:cs typeface="+mj-lt"/>
              </a:rPr>
              <a:t> Analiz</a:t>
            </a:r>
          </a:p>
          <a:p>
            <a:pPr lvl="1">
              <a:buClr>
                <a:srgbClr val="F7F7F7"/>
              </a:buClr>
            </a:pPr>
            <a:r>
              <a:rPr lang="en-US" dirty="0" err="1">
                <a:ea typeface="+mj-lt"/>
                <a:cs typeface="+mj-lt"/>
              </a:rPr>
              <a:t>Farklı</a:t>
            </a:r>
            <a:r>
              <a:rPr lang="en-US" dirty="0">
                <a:ea typeface="+mj-lt"/>
                <a:cs typeface="+mj-lt"/>
              </a:rPr>
              <a:t> </a:t>
            </a:r>
            <a:r>
              <a:rPr lang="en-US" dirty="0" err="1">
                <a:ea typeface="+mj-lt"/>
                <a:cs typeface="+mj-lt"/>
              </a:rPr>
              <a:t>çalışma</a:t>
            </a:r>
            <a:r>
              <a:rPr lang="en-US" dirty="0">
                <a:ea typeface="+mj-lt"/>
                <a:cs typeface="+mj-lt"/>
              </a:rPr>
              <a:t> </a:t>
            </a:r>
            <a:r>
              <a:rPr lang="en-US" dirty="0" err="1">
                <a:ea typeface="+mj-lt"/>
                <a:cs typeface="+mj-lt"/>
              </a:rPr>
              <a:t>sonuçları</a:t>
            </a:r>
            <a:r>
              <a:rPr lang="en-US" dirty="0">
                <a:ea typeface="+mj-lt"/>
                <a:cs typeface="+mj-lt"/>
              </a:rPr>
              <a:t> </a:t>
            </a:r>
            <a:r>
              <a:rPr lang="en-US" dirty="0" err="1">
                <a:ea typeface="+mj-lt"/>
                <a:cs typeface="+mj-lt"/>
              </a:rPr>
              <a:t>arasındaki</a:t>
            </a:r>
            <a:r>
              <a:rPr lang="en-US" dirty="0">
                <a:ea typeface="+mj-lt"/>
                <a:cs typeface="+mj-lt"/>
              </a:rPr>
              <a:t> </a:t>
            </a:r>
            <a:r>
              <a:rPr lang="en-US" dirty="0" err="1">
                <a:ea typeface="+mj-lt"/>
                <a:cs typeface="+mj-lt"/>
              </a:rPr>
              <a:t>çeşitliliği</a:t>
            </a:r>
            <a:r>
              <a:rPr lang="en-US" dirty="0">
                <a:ea typeface="+mj-lt"/>
                <a:cs typeface="+mj-lt"/>
              </a:rPr>
              <a:t> </a:t>
            </a:r>
            <a:r>
              <a:rPr lang="en-US" dirty="0" err="1">
                <a:ea typeface="+mj-lt"/>
                <a:cs typeface="+mj-lt"/>
              </a:rPr>
              <a:t>incelemek</a:t>
            </a:r>
            <a:r>
              <a:rPr lang="en-US" dirty="0">
                <a:ea typeface="+mj-lt"/>
                <a:cs typeface="+mj-lt"/>
              </a:rPr>
              <a:t> </a:t>
            </a:r>
            <a:r>
              <a:rPr lang="en-US" dirty="0" err="1">
                <a:ea typeface="+mj-lt"/>
                <a:cs typeface="+mj-lt"/>
              </a:rPr>
              <a:t>ve</a:t>
            </a:r>
            <a:r>
              <a:rPr lang="en-US" dirty="0">
                <a:ea typeface="+mj-lt"/>
                <a:cs typeface="+mj-lt"/>
              </a:rPr>
              <a:t> </a:t>
            </a:r>
            <a:r>
              <a:rPr lang="en-US" dirty="0" err="1">
                <a:ea typeface="+mj-lt"/>
                <a:cs typeface="+mj-lt"/>
              </a:rPr>
              <a:t>açıklamak</a:t>
            </a:r>
            <a:r>
              <a:rPr lang="en-US" dirty="0">
                <a:ea typeface="+mj-lt"/>
                <a:cs typeface="+mj-lt"/>
              </a:rPr>
              <a:t> </a:t>
            </a:r>
            <a:r>
              <a:rPr lang="en-US" dirty="0" err="1">
                <a:ea typeface="+mj-lt"/>
                <a:cs typeface="+mj-lt"/>
              </a:rPr>
              <a:t>için</a:t>
            </a:r>
            <a:r>
              <a:rPr lang="en-US" dirty="0">
                <a:ea typeface="+mj-lt"/>
                <a:cs typeface="+mj-lt"/>
              </a:rPr>
              <a:t> </a:t>
            </a:r>
            <a:r>
              <a:rPr lang="en-US" dirty="0" err="1">
                <a:ea typeface="+mj-lt"/>
                <a:cs typeface="+mj-lt"/>
              </a:rPr>
              <a:t>subgrup</a:t>
            </a:r>
            <a:r>
              <a:rPr lang="en-US" dirty="0">
                <a:ea typeface="+mj-lt"/>
                <a:cs typeface="+mj-lt"/>
              </a:rPr>
              <a:t> </a:t>
            </a:r>
            <a:r>
              <a:rPr lang="en-US" dirty="0" err="1">
                <a:ea typeface="+mj-lt"/>
                <a:cs typeface="+mj-lt"/>
              </a:rPr>
              <a:t>analizleri</a:t>
            </a:r>
            <a:r>
              <a:rPr lang="en-US" dirty="0">
                <a:ea typeface="+mj-lt"/>
                <a:cs typeface="+mj-lt"/>
              </a:rPr>
              <a:t> </a:t>
            </a:r>
            <a:r>
              <a:rPr lang="en-US" dirty="0" err="1">
                <a:ea typeface="+mj-lt"/>
                <a:cs typeface="+mj-lt"/>
              </a:rPr>
              <a:t>ve</a:t>
            </a:r>
            <a:r>
              <a:rPr lang="en-US" dirty="0">
                <a:ea typeface="+mj-lt"/>
                <a:cs typeface="+mj-lt"/>
              </a:rPr>
              <a:t> </a:t>
            </a:r>
            <a:r>
              <a:rPr lang="en-US" dirty="0" err="1">
                <a:ea typeface="+mj-lt"/>
                <a:cs typeface="+mj-lt"/>
              </a:rPr>
              <a:t>metaregresyon</a:t>
            </a:r>
            <a:r>
              <a:rPr lang="en-US" dirty="0">
                <a:ea typeface="+mj-lt"/>
                <a:cs typeface="+mj-lt"/>
              </a:rPr>
              <a:t> </a:t>
            </a:r>
            <a:r>
              <a:rPr lang="en-US" dirty="0" err="1">
                <a:ea typeface="+mj-lt"/>
                <a:cs typeface="+mj-lt"/>
              </a:rPr>
              <a:t>kullanılmıştır</a:t>
            </a:r>
            <a:r>
              <a:rPr lang="en-US" dirty="0">
                <a:ea typeface="+mj-lt"/>
                <a:cs typeface="+mj-lt"/>
              </a:rPr>
              <a:t>. </a:t>
            </a:r>
            <a:r>
              <a:rPr lang="en-US" dirty="0" err="1">
                <a:ea typeface="+mj-lt"/>
                <a:cs typeface="+mj-lt"/>
              </a:rPr>
              <a:t>Metaregresyon</a:t>
            </a:r>
            <a:r>
              <a:rPr lang="en-US" dirty="0">
                <a:ea typeface="+mj-lt"/>
                <a:cs typeface="+mj-lt"/>
              </a:rPr>
              <a:t> </a:t>
            </a:r>
            <a:r>
              <a:rPr lang="en-US" dirty="0" err="1">
                <a:ea typeface="+mj-lt"/>
                <a:cs typeface="+mj-lt"/>
              </a:rPr>
              <a:t>analizinde</a:t>
            </a:r>
            <a:r>
              <a:rPr lang="en-US" dirty="0">
                <a:ea typeface="+mj-lt"/>
                <a:cs typeface="+mj-lt"/>
              </a:rPr>
              <a:t> </a:t>
            </a:r>
            <a:r>
              <a:rPr lang="en-US" dirty="0" err="1">
                <a:ea typeface="+mj-lt"/>
                <a:cs typeface="+mj-lt"/>
              </a:rPr>
              <a:t>çalışma</a:t>
            </a:r>
            <a:r>
              <a:rPr lang="en-US" dirty="0">
                <a:ea typeface="+mj-lt"/>
                <a:cs typeface="+mj-lt"/>
              </a:rPr>
              <a:t> </a:t>
            </a:r>
            <a:r>
              <a:rPr lang="en-US" dirty="0" err="1">
                <a:ea typeface="+mj-lt"/>
                <a:cs typeface="+mj-lt"/>
              </a:rPr>
              <a:t>tasarımı</a:t>
            </a:r>
            <a:r>
              <a:rPr lang="en-US" dirty="0">
                <a:ea typeface="+mj-lt"/>
                <a:cs typeface="+mj-lt"/>
              </a:rPr>
              <a:t>, %ER/PR, %HER-2 (+), </a:t>
            </a:r>
            <a:r>
              <a:rPr lang="en-US" dirty="0" err="1">
                <a:ea typeface="+mj-lt"/>
                <a:cs typeface="+mj-lt"/>
              </a:rPr>
              <a:t>lezyon</a:t>
            </a:r>
            <a:r>
              <a:rPr lang="en-US" dirty="0">
                <a:ea typeface="+mj-lt"/>
                <a:cs typeface="+mj-lt"/>
              </a:rPr>
              <a:t> </a:t>
            </a:r>
            <a:r>
              <a:rPr lang="en-US" dirty="0" err="1">
                <a:ea typeface="+mj-lt"/>
                <a:cs typeface="+mj-lt"/>
              </a:rPr>
              <a:t>sayısı</a:t>
            </a:r>
            <a:r>
              <a:rPr lang="en-US" dirty="0">
                <a:ea typeface="+mj-lt"/>
                <a:cs typeface="+mj-lt"/>
              </a:rPr>
              <a:t>, </a:t>
            </a:r>
            <a:r>
              <a:rPr lang="en-US" dirty="0" err="1">
                <a:ea typeface="+mj-lt"/>
                <a:cs typeface="+mj-lt"/>
              </a:rPr>
              <a:t>yalnızca</a:t>
            </a:r>
            <a:r>
              <a:rPr lang="en-US" dirty="0">
                <a:ea typeface="+mj-lt"/>
                <a:cs typeface="+mj-lt"/>
              </a:rPr>
              <a:t> </a:t>
            </a:r>
            <a:r>
              <a:rPr lang="en-US" dirty="0" err="1">
                <a:ea typeface="+mj-lt"/>
                <a:cs typeface="+mj-lt"/>
              </a:rPr>
              <a:t>kemik</a:t>
            </a:r>
            <a:r>
              <a:rPr lang="en-US" dirty="0">
                <a:ea typeface="+mj-lt"/>
                <a:cs typeface="+mj-lt"/>
              </a:rPr>
              <a:t> </a:t>
            </a:r>
            <a:r>
              <a:rPr lang="en-US" dirty="0" err="1">
                <a:ea typeface="+mj-lt"/>
                <a:cs typeface="+mj-lt"/>
              </a:rPr>
              <a:t>metastazlarına</a:t>
            </a:r>
            <a:r>
              <a:rPr lang="en-US" dirty="0">
                <a:ea typeface="+mj-lt"/>
                <a:cs typeface="+mj-lt"/>
              </a:rPr>
              <a:t> </a:t>
            </a:r>
            <a:r>
              <a:rPr lang="en-US" dirty="0" err="1">
                <a:ea typeface="+mj-lt"/>
                <a:cs typeface="+mj-lt"/>
              </a:rPr>
              <a:t>karşın</a:t>
            </a:r>
            <a:r>
              <a:rPr lang="en-US" dirty="0">
                <a:ea typeface="+mj-lt"/>
                <a:cs typeface="+mj-lt"/>
              </a:rPr>
              <a:t> </a:t>
            </a:r>
            <a:r>
              <a:rPr lang="en-US" dirty="0" err="1">
                <a:ea typeface="+mj-lt"/>
                <a:cs typeface="+mj-lt"/>
              </a:rPr>
              <a:t>viseral</a:t>
            </a:r>
            <a:r>
              <a:rPr lang="en-US" dirty="0">
                <a:ea typeface="+mj-lt"/>
                <a:cs typeface="+mj-lt"/>
              </a:rPr>
              <a:t> </a:t>
            </a:r>
            <a:r>
              <a:rPr lang="en-US" dirty="0" err="1">
                <a:ea typeface="+mj-lt"/>
                <a:cs typeface="+mj-lt"/>
              </a:rPr>
              <a:t>metastazı</a:t>
            </a:r>
            <a:r>
              <a:rPr lang="en-US" dirty="0">
                <a:ea typeface="+mj-lt"/>
                <a:cs typeface="+mj-lt"/>
              </a:rPr>
              <a:t> </a:t>
            </a:r>
            <a:r>
              <a:rPr lang="en-US" dirty="0" err="1">
                <a:ea typeface="+mj-lt"/>
                <a:cs typeface="+mj-lt"/>
              </a:rPr>
              <a:t>olanlar</a:t>
            </a:r>
            <a:r>
              <a:rPr lang="en-US" dirty="0">
                <a:ea typeface="+mj-lt"/>
                <a:cs typeface="+mj-lt"/>
              </a:rPr>
              <a:t> </a:t>
            </a:r>
            <a:r>
              <a:rPr lang="en-US" dirty="0" err="1">
                <a:ea typeface="+mj-lt"/>
                <a:cs typeface="+mj-lt"/>
              </a:rPr>
              <a:t>ve</a:t>
            </a:r>
            <a:r>
              <a:rPr lang="en-US" dirty="0">
                <a:ea typeface="+mj-lt"/>
                <a:cs typeface="+mj-lt"/>
              </a:rPr>
              <a:t> </a:t>
            </a:r>
            <a:r>
              <a:rPr lang="en-US" dirty="0" err="1">
                <a:ea typeface="+mj-lt"/>
                <a:cs typeface="+mj-lt"/>
              </a:rPr>
              <a:t>verilen</a:t>
            </a:r>
            <a:r>
              <a:rPr lang="en-US" dirty="0">
                <a:ea typeface="+mj-lt"/>
                <a:cs typeface="+mj-lt"/>
              </a:rPr>
              <a:t> </a:t>
            </a:r>
            <a:r>
              <a:rPr lang="en-US" dirty="0" err="1">
                <a:ea typeface="+mj-lt"/>
                <a:cs typeface="+mj-lt"/>
              </a:rPr>
              <a:t>doz</a:t>
            </a:r>
            <a:r>
              <a:rPr lang="en-US" dirty="0">
                <a:ea typeface="+mj-lt"/>
                <a:cs typeface="+mj-lt"/>
              </a:rPr>
              <a:t> </a:t>
            </a:r>
            <a:r>
              <a:rPr lang="en-US" dirty="0" err="1">
                <a:ea typeface="+mj-lt"/>
                <a:cs typeface="+mj-lt"/>
              </a:rPr>
              <a:t>gibi</a:t>
            </a:r>
            <a:r>
              <a:rPr lang="en-US" dirty="0">
                <a:ea typeface="+mj-lt"/>
                <a:cs typeface="+mj-lt"/>
              </a:rPr>
              <a:t> </a:t>
            </a:r>
            <a:r>
              <a:rPr lang="en-US" dirty="0" err="1">
                <a:ea typeface="+mj-lt"/>
                <a:cs typeface="+mj-lt"/>
              </a:rPr>
              <a:t>değişkenlere</a:t>
            </a:r>
            <a:r>
              <a:rPr lang="en-US" dirty="0">
                <a:ea typeface="+mj-lt"/>
                <a:cs typeface="+mj-lt"/>
              </a:rPr>
              <a:t> </a:t>
            </a:r>
            <a:r>
              <a:rPr lang="en-US" dirty="0" err="1">
                <a:ea typeface="+mj-lt"/>
                <a:cs typeface="+mj-lt"/>
              </a:rPr>
              <a:t>yer</a:t>
            </a:r>
            <a:r>
              <a:rPr lang="en-US" dirty="0">
                <a:ea typeface="+mj-lt"/>
                <a:cs typeface="+mj-lt"/>
              </a:rPr>
              <a:t> </a:t>
            </a:r>
            <a:r>
              <a:rPr lang="en-US" dirty="0" err="1">
                <a:ea typeface="+mj-lt"/>
                <a:cs typeface="+mj-lt"/>
              </a:rPr>
              <a:t>verilmiştir</a:t>
            </a:r>
            <a:r>
              <a:rPr lang="en-US" dirty="0">
                <a:ea typeface="+mj-lt"/>
                <a:cs typeface="+mj-lt"/>
              </a:rPr>
              <a:t>.</a:t>
            </a:r>
            <a:endParaRPr lang="en-US" dirty="0"/>
          </a:p>
        </p:txBody>
      </p:sp>
      <p:pic>
        <p:nvPicPr>
          <p:cNvPr id="4" name="Picture 4" descr="A picture containing weapon&#10;&#10;Description automatically generated">
            <a:extLst>
              <a:ext uri="{FF2B5EF4-FFF2-40B4-BE49-F238E27FC236}">
                <a16:creationId xmlns:a16="http://schemas.microsoft.com/office/drawing/2014/main" xmlns="" id="{E6968963-094E-4C24-BB5B-75E69756B947}"/>
              </a:ext>
            </a:extLst>
          </p:cNvPr>
          <p:cNvPicPr>
            <a:picLocks noChangeAspect="1"/>
          </p:cNvPicPr>
          <p:nvPr/>
        </p:nvPicPr>
        <p:blipFill>
          <a:blip r:embed="rId2"/>
          <a:stretch>
            <a:fillRect/>
          </a:stretch>
        </p:blipFill>
        <p:spPr>
          <a:xfrm>
            <a:off x="7762875" y="2764971"/>
            <a:ext cx="3731078" cy="2318657"/>
          </a:xfrm>
          <a:prstGeom prst="rect">
            <a:avLst/>
          </a:prstGeom>
        </p:spPr>
      </p:pic>
    </p:spTree>
    <p:extLst>
      <p:ext uri="{BB962C8B-B14F-4D97-AF65-F5344CB8AC3E}">
        <p14:creationId xmlns:p14="http://schemas.microsoft.com/office/powerpoint/2010/main" val="8943288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xmlns="" id="{01EE9E31-5C06-4A73-AAE1-B485BEA4656E}"/>
              </a:ext>
            </a:extLst>
          </p:cNvPr>
          <p:cNvSpPr>
            <a:spLocks noGrp="1"/>
          </p:cNvSpPr>
          <p:nvPr>
            <p:ph type="title"/>
          </p:nvPr>
        </p:nvSpPr>
        <p:spPr>
          <a:xfrm>
            <a:off x="1103312" y="452718"/>
            <a:ext cx="8947522" cy="1400530"/>
          </a:xfrm>
        </p:spPr>
        <p:txBody>
          <a:bodyPr anchor="ctr">
            <a:normAutofit/>
          </a:bodyPr>
          <a:lstStyle/>
          <a:p>
            <a:r>
              <a:rPr lang="en-US" dirty="0">
                <a:solidFill>
                  <a:srgbClr val="FFFFFF"/>
                </a:solidFill>
              </a:rPr>
              <a:t>SONUÇLAR</a:t>
            </a:r>
          </a:p>
        </p:txBody>
      </p:sp>
      <p:sp>
        <p:nvSpPr>
          <p:cNvPr id="3" name="Content Placeholder 2">
            <a:extLst>
              <a:ext uri="{FF2B5EF4-FFF2-40B4-BE49-F238E27FC236}">
                <a16:creationId xmlns:a16="http://schemas.microsoft.com/office/drawing/2014/main" xmlns="" id="{CDB8F9F3-F249-4C6F-89CA-2A44390B84E7}"/>
              </a:ext>
            </a:extLst>
          </p:cNvPr>
          <p:cNvSpPr>
            <a:spLocks noGrp="1"/>
          </p:cNvSpPr>
          <p:nvPr>
            <p:ph idx="1"/>
          </p:nvPr>
        </p:nvSpPr>
        <p:spPr>
          <a:xfrm>
            <a:off x="1103312" y="2763520"/>
            <a:ext cx="8946541" cy="3484879"/>
          </a:xfrm>
        </p:spPr>
        <p:txBody>
          <a:bodyPr vert="horz" lIns="91440" tIns="45720" rIns="91440" bIns="45720" rtlCol="0" anchor="t">
            <a:normAutofit fontScale="92500" lnSpcReduction="20000"/>
          </a:bodyPr>
          <a:lstStyle/>
          <a:p>
            <a:r>
              <a:rPr lang="en-US" dirty="0">
                <a:ea typeface="+mj-lt"/>
                <a:cs typeface="+mj-lt"/>
              </a:rPr>
              <a:t>7'si </a:t>
            </a:r>
            <a:r>
              <a:rPr lang="en-US" dirty="0" err="1">
                <a:ea typeface="+mj-lt"/>
                <a:cs typeface="+mj-lt"/>
              </a:rPr>
              <a:t>retrospektif</a:t>
            </a:r>
            <a:r>
              <a:rPr lang="en-US" dirty="0">
                <a:ea typeface="+mj-lt"/>
                <a:cs typeface="+mj-lt"/>
              </a:rPr>
              <a:t> </a:t>
            </a:r>
            <a:r>
              <a:rPr lang="en-US" dirty="0" err="1">
                <a:ea typeface="+mj-lt"/>
                <a:cs typeface="+mj-lt"/>
              </a:rPr>
              <a:t>ve</a:t>
            </a:r>
            <a:r>
              <a:rPr lang="en-US" dirty="0">
                <a:ea typeface="+mj-lt"/>
                <a:cs typeface="+mj-lt"/>
              </a:rPr>
              <a:t> 3'ü </a:t>
            </a:r>
            <a:r>
              <a:rPr lang="en-US" dirty="0" err="1">
                <a:ea typeface="+mj-lt"/>
                <a:cs typeface="+mj-lt"/>
              </a:rPr>
              <a:t>prospektif</a:t>
            </a:r>
            <a:r>
              <a:rPr lang="en-US" dirty="0">
                <a:ea typeface="+mj-lt"/>
                <a:cs typeface="+mj-lt"/>
              </a:rPr>
              <a:t> </a:t>
            </a:r>
            <a:r>
              <a:rPr lang="en-US" dirty="0" err="1">
                <a:ea typeface="+mj-lt"/>
                <a:cs typeface="+mj-lt"/>
              </a:rPr>
              <a:t>olan</a:t>
            </a:r>
            <a:r>
              <a:rPr lang="en-US" dirty="0">
                <a:ea typeface="+mj-lt"/>
                <a:cs typeface="+mj-lt"/>
              </a:rPr>
              <a:t> 10 </a:t>
            </a:r>
            <a:r>
              <a:rPr lang="en-US" dirty="0" err="1">
                <a:ea typeface="+mj-lt"/>
                <a:cs typeface="+mj-lt"/>
              </a:rPr>
              <a:t>çalışmada</a:t>
            </a:r>
            <a:r>
              <a:rPr lang="en-US" dirty="0">
                <a:ea typeface="+mj-lt"/>
                <a:cs typeface="+mj-lt"/>
              </a:rPr>
              <a:t> 467 hasta </a:t>
            </a:r>
            <a:r>
              <a:rPr lang="en-US" dirty="0" err="1">
                <a:ea typeface="+mj-lt"/>
                <a:cs typeface="+mj-lt"/>
              </a:rPr>
              <a:t>dahil</a:t>
            </a:r>
            <a:r>
              <a:rPr lang="en-US" dirty="0">
                <a:ea typeface="+mj-lt"/>
                <a:cs typeface="+mj-lt"/>
              </a:rPr>
              <a:t> </a:t>
            </a:r>
            <a:r>
              <a:rPr lang="en-US" dirty="0" err="1">
                <a:ea typeface="+mj-lt"/>
                <a:cs typeface="+mj-lt"/>
              </a:rPr>
              <a:t>edilmiştir</a:t>
            </a:r>
            <a:r>
              <a:rPr lang="en-US" dirty="0">
                <a:ea typeface="+mj-lt"/>
                <a:cs typeface="+mj-lt"/>
              </a:rPr>
              <a:t>.</a:t>
            </a:r>
            <a:endParaRPr lang="en-US" dirty="0"/>
          </a:p>
          <a:p>
            <a:pPr>
              <a:buClr>
                <a:srgbClr val="F7F7F7"/>
              </a:buClr>
            </a:pPr>
            <a:r>
              <a:rPr lang="tr" dirty="0">
                <a:ea typeface="+mj-lt"/>
                <a:cs typeface="+mj-lt"/>
              </a:rPr>
              <a:t>4 çalışmada IMRT, 2 çalışmada VMAT ve 3 çalışmada 3DCRT kullanılmıştır. </a:t>
            </a:r>
          </a:p>
          <a:p>
            <a:pPr>
              <a:buClr>
                <a:srgbClr val="F7F7F7"/>
              </a:buClr>
            </a:pPr>
            <a:r>
              <a:rPr lang="tr" dirty="0">
                <a:ea typeface="+mj-lt"/>
                <a:cs typeface="+mj-lt"/>
              </a:rPr>
              <a:t>Tüm çalışmaların planlamalarında, </a:t>
            </a:r>
            <a:r>
              <a:rPr lang="tr" dirty="0" err="1">
                <a:ea typeface="+mj-lt"/>
                <a:cs typeface="+mj-lt"/>
              </a:rPr>
              <a:t>GTV'yi</a:t>
            </a:r>
            <a:r>
              <a:rPr lang="tr" dirty="0">
                <a:ea typeface="+mj-lt"/>
                <a:cs typeface="+mj-lt"/>
              </a:rPr>
              <a:t> çizebilmek için </a:t>
            </a:r>
            <a:r>
              <a:rPr lang="tr" dirty="0" err="1">
                <a:ea typeface="+mj-lt"/>
                <a:cs typeface="+mj-lt"/>
              </a:rPr>
              <a:t>aksiyel</a:t>
            </a:r>
            <a:r>
              <a:rPr lang="tr" dirty="0">
                <a:ea typeface="+mj-lt"/>
                <a:cs typeface="+mj-lt"/>
              </a:rPr>
              <a:t> BT görüntüleri kullanılmıştır. Dokuz çalışmada planlama </a:t>
            </a:r>
            <a:r>
              <a:rPr lang="tr" dirty="0" err="1">
                <a:ea typeface="+mj-lt"/>
                <a:cs typeface="+mj-lt"/>
              </a:rPr>
              <a:t>CT'si</a:t>
            </a:r>
            <a:r>
              <a:rPr lang="tr" dirty="0">
                <a:ea typeface="+mj-lt"/>
                <a:cs typeface="+mj-lt"/>
              </a:rPr>
              <a:t> ile birlikte MRI ve PET-CT görüntüleri de kullanılmıştır.</a:t>
            </a:r>
          </a:p>
          <a:p>
            <a:pPr>
              <a:buClr>
                <a:srgbClr val="F7F7F7"/>
              </a:buClr>
            </a:pPr>
            <a:r>
              <a:rPr lang="tr" dirty="0">
                <a:ea typeface="+mj-lt"/>
                <a:cs typeface="+mj-lt"/>
              </a:rPr>
              <a:t>Medyan takip süresi 18 ile 56 ay arasında değişmiştir. </a:t>
            </a:r>
          </a:p>
          <a:p>
            <a:pPr>
              <a:buClr>
                <a:srgbClr val="F7F7F7"/>
              </a:buClr>
            </a:pPr>
            <a:r>
              <a:rPr lang="tr" dirty="0">
                <a:ea typeface="+mj-lt"/>
                <a:cs typeface="+mj-lt"/>
              </a:rPr>
              <a:t>Beş çalışmada çoklu fraksiyon (&gt;2) uygulanırken, 2 çalışmada tek fraksiyon uygulanmıştır. </a:t>
            </a:r>
          </a:p>
          <a:p>
            <a:pPr>
              <a:buClr>
                <a:srgbClr val="F7F7F7"/>
              </a:buClr>
            </a:pPr>
            <a:r>
              <a:rPr lang="tr" dirty="0">
                <a:ea typeface="+mj-lt"/>
                <a:cs typeface="+mj-lt"/>
              </a:rPr>
              <a:t>Medyan </a:t>
            </a:r>
            <a:r>
              <a:rPr lang="tr" dirty="0" smtClean="0">
                <a:ea typeface="+mj-lt"/>
                <a:cs typeface="+mj-lt"/>
              </a:rPr>
              <a:t>BEDGy</a:t>
            </a:r>
            <a:r>
              <a:rPr lang="tr" baseline="-25000" dirty="0" smtClean="0">
                <a:ea typeface="+mj-lt"/>
                <a:cs typeface="+mj-lt"/>
              </a:rPr>
              <a:t>10</a:t>
            </a:r>
            <a:r>
              <a:rPr lang="tr" dirty="0">
                <a:ea typeface="+mj-lt"/>
                <a:cs typeface="+mj-lt"/>
              </a:rPr>
              <a:t> </a:t>
            </a:r>
            <a:r>
              <a:rPr lang="tr" dirty="0" smtClean="0">
                <a:ea typeface="+mj-lt"/>
                <a:cs typeface="+mj-lt"/>
              </a:rPr>
              <a:t>,</a:t>
            </a:r>
            <a:r>
              <a:rPr lang="tr" dirty="0" smtClean="0">
                <a:ea typeface="+mj-lt"/>
                <a:cs typeface="+mj-lt"/>
              </a:rPr>
              <a:t>75Gy</a:t>
            </a:r>
            <a:r>
              <a:rPr lang="tr" baseline="-25000" dirty="0" smtClean="0">
                <a:ea typeface="+mj-lt"/>
                <a:cs typeface="+mj-lt"/>
              </a:rPr>
              <a:t>10</a:t>
            </a:r>
            <a:r>
              <a:rPr lang="tr" dirty="0" smtClean="0">
                <a:ea typeface="+mj-lt"/>
                <a:cs typeface="+mj-lt"/>
              </a:rPr>
              <a:t> </a:t>
            </a:r>
            <a:r>
              <a:rPr lang="tr" dirty="0">
                <a:ea typeface="+mj-lt"/>
                <a:cs typeface="+mj-lt"/>
              </a:rPr>
              <a:t>idi. </a:t>
            </a:r>
            <a:endParaRPr lang="tr" dirty="0"/>
          </a:p>
          <a:p>
            <a:pPr>
              <a:buClr>
                <a:srgbClr val="EBEBEB">
                  <a:lumMod val="40000"/>
                  <a:lumOff val="60000"/>
                </a:srgbClr>
              </a:buClr>
            </a:pPr>
            <a:endParaRPr lang="tr" dirty="0">
              <a:ea typeface="+mj-lt"/>
              <a:cs typeface="+mj-lt"/>
            </a:endParaRPr>
          </a:p>
        </p:txBody>
      </p:sp>
    </p:spTree>
    <p:extLst>
      <p:ext uri="{BB962C8B-B14F-4D97-AF65-F5344CB8AC3E}">
        <p14:creationId xmlns:p14="http://schemas.microsoft.com/office/powerpoint/2010/main" val="85227686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office theme</Template>
  <TotalTime>19</TotalTime>
  <Words>668</Words>
  <Application>Microsoft Office PowerPoint</Application>
  <PresentationFormat>Geniş ekran</PresentationFormat>
  <Paragraphs>71</Paragraphs>
  <Slides>24</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24</vt:i4>
      </vt:variant>
    </vt:vector>
  </HeadingPairs>
  <TitlesOfParts>
    <vt:vector size="29" baseType="lpstr">
      <vt:lpstr>Arial</vt:lpstr>
      <vt:lpstr>Century Gothic</vt:lpstr>
      <vt:lpstr>Wingdings 3</vt:lpstr>
      <vt:lpstr>'Wingdings 3',Sans-Serif</vt:lpstr>
      <vt:lpstr>Ion</vt:lpstr>
      <vt:lpstr>Meme Kanseri Oligometastazlarını Tedavi Etmek İçin Stereotaktik Vücut Radyoterapisi: Meta-Analiz ile Sistematik Bir İnceleme </vt:lpstr>
      <vt:lpstr>PowerPoint Sunusu</vt:lpstr>
      <vt:lpstr>AMAÇ</vt:lpstr>
      <vt:lpstr>PowerPoint Sunusu</vt:lpstr>
      <vt:lpstr>MATERYAL VE METODLAR</vt:lpstr>
      <vt:lpstr>PowerPoint Sunusu</vt:lpstr>
      <vt:lpstr>PowerPoint Sunusu</vt:lpstr>
      <vt:lpstr>PowerPoint Sunusu</vt:lpstr>
      <vt:lpstr>SONUÇLAR</vt:lpstr>
      <vt:lpstr>PowerPoint Sunusu</vt:lpstr>
      <vt:lpstr>PowerPoint Sunusu</vt:lpstr>
      <vt:lpstr>PowerPoint Sunusu</vt:lpstr>
      <vt:lpstr>PowerPoint Sunusu</vt:lpstr>
      <vt:lpstr>PowerPoint Sunusu</vt:lpstr>
      <vt:lpstr>PowerPoint Sunusu</vt:lpstr>
      <vt:lpstr>TARTIŞMA</vt:lpstr>
      <vt:lpstr>PowerPoint Sunusu</vt:lpstr>
      <vt:lpstr>PowerPoint Sunusu</vt:lpstr>
      <vt:lpstr>PowerPoint Sunusu</vt:lpstr>
      <vt:lpstr>PowerPoint Sunusu</vt:lpstr>
      <vt:lpstr>PowerPoint Sunusu</vt:lpstr>
      <vt:lpstr>PowerPoint Sunusu</vt:lpstr>
      <vt:lpstr>PowerPoint Sunusu</vt:lpstr>
      <vt:lpstr>SONUÇ</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baytuna</cp:lastModifiedBy>
  <cp:revision>1304</cp:revision>
  <dcterms:created xsi:type="dcterms:W3CDTF">2021-12-29T16:34:59Z</dcterms:created>
  <dcterms:modified xsi:type="dcterms:W3CDTF">2022-01-14T06:22:56Z</dcterms:modified>
</cp:coreProperties>
</file>