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1B64-5612-4255-B818-F46EE8F5F0A3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1CED-F270-4747-8C0C-66E55BACE0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Miyastenia</a:t>
            </a:r>
            <a:r>
              <a:rPr lang="tr-TR" dirty="0"/>
              <a:t> </a:t>
            </a:r>
            <a:r>
              <a:rPr lang="tr-TR" dirty="0" err="1"/>
              <a:t>Gravis</a:t>
            </a:r>
            <a:r>
              <a:rPr lang="tr-TR" dirty="0"/>
              <a:t> : </a:t>
            </a:r>
            <a:r>
              <a:rPr lang="tr-TR" dirty="0" err="1"/>
              <a:t>nöromusküler</a:t>
            </a:r>
            <a:r>
              <a:rPr lang="tr-TR" dirty="0"/>
              <a:t> bileşkedeki </a:t>
            </a:r>
            <a:r>
              <a:rPr lang="tr-TR" dirty="0" err="1"/>
              <a:t>nikotinik</a:t>
            </a:r>
            <a:r>
              <a:rPr lang="tr-TR" dirty="0"/>
              <a:t> </a:t>
            </a:r>
            <a:r>
              <a:rPr lang="tr-TR" dirty="0" err="1"/>
              <a:t>asetilkolin</a:t>
            </a:r>
            <a:r>
              <a:rPr lang="tr-TR" dirty="0"/>
              <a:t> reseptörlerine karşı antikor gelişmesi ve buna bağlı uyarı iletiminin bozulmasıdır.</a:t>
            </a:r>
          </a:p>
          <a:p>
            <a:r>
              <a:rPr lang="tr-TR" dirty="0" err="1"/>
              <a:t>Timoma</a:t>
            </a:r>
            <a:r>
              <a:rPr lang="tr-TR" dirty="0"/>
              <a:t> %71 oranında sistemik hastalıkla ilişkili olabilir ( </a:t>
            </a:r>
            <a:r>
              <a:rPr lang="tr-TR" dirty="0" err="1"/>
              <a:t>cushıng</a:t>
            </a:r>
            <a:r>
              <a:rPr lang="tr-TR" dirty="0"/>
              <a:t> sendrom , di-George sendromu ,uygunsuz </a:t>
            </a:r>
            <a:r>
              <a:rPr lang="tr-TR" dirty="0" err="1"/>
              <a:t>adh</a:t>
            </a:r>
            <a:r>
              <a:rPr lang="tr-TR" dirty="0"/>
              <a:t> sendromu ,</a:t>
            </a:r>
            <a:r>
              <a:rPr lang="tr-TR" dirty="0" err="1"/>
              <a:t>sle</a:t>
            </a:r>
            <a:r>
              <a:rPr lang="tr-TR" dirty="0"/>
              <a:t> ,</a:t>
            </a:r>
            <a:r>
              <a:rPr lang="tr-TR" dirty="0" err="1"/>
              <a:t>nefrotık</a:t>
            </a:r>
            <a:r>
              <a:rPr lang="tr-TR" dirty="0"/>
              <a:t> </a:t>
            </a:r>
            <a:r>
              <a:rPr lang="tr-TR" dirty="0" err="1"/>
              <a:t>sendrolar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1CED-F270-4747-8C0C-66E55BACE0C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93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Sisplatinve</a:t>
            </a:r>
            <a:r>
              <a:rPr lang="tr-TR" dirty="0"/>
              <a:t> </a:t>
            </a:r>
            <a:r>
              <a:rPr lang="tr-TR" dirty="0" err="1"/>
              <a:t>etoposid</a:t>
            </a:r>
            <a:r>
              <a:rPr lang="tr-TR" dirty="0"/>
              <a:t> 50 mg /m2 (1-3,29-31) , </a:t>
            </a:r>
            <a:r>
              <a:rPr lang="tr-TR" dirty="0" err="1"/>
              <a:t>almanya</a:t>
            </a:r>
            <a:r>
              <a:rPr lang="tr-TR" dirty="0"/>
              <a:t> kanada ve </a:t>
            </a:r>
            <a:r>
              <a:rPr lang="tr-TR" dirty="0" err="1"/>
              <a:t>maerıkanın</a:t>
            </a:r>
            <a:r>
              <a:rPr lang="tr-TR" dirty="0"/>
              <a:t> bulunduğu </a:t>
            </a:r>
            <a:r>
              <a:rPr lang="tr-TR" dirty="0" err="1"/>
              <a:t>calısma</a:t>
            </a:r>
            <a:r>
              <a:rPr lang="tr-TR" dirty="0"/>
              <a:t> </a:t>
            </a:r>
          </a:p>
          <a:p>
            <a:r>
              <a:rPr lang="tr-TR" dirty="0"/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1CED-F270-4747-8C0C-66E55BACE0C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Uzak metastaz %30-40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1CED-F270-4747-8C0C-66E55BACE0C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08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Kt,ye</a:t>
            </a:r>
            <a:r>
              <a:rPr lang="tr-TR" dirty="0"/>
              <a:t> yanıt yok , kurtarma tedavileri nadiren efektif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1CED-F270-4747-8C0C-66E55BACE0C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57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Carney</a:t>
            </a:r>
            <a:r>
              <a:rPr lang="tr-TR" dirty="0"/>
              <a:t> kompleksi : </a:t>
            </a:r>
            <a:r>
              <a:rPr lang="tr-TR" dirty="0" err="1"/>
              <a:t>hiperpigmente</a:t>
            </a:r>
            <a:r>
              <a:rPr lang="tr-TR" dirty="0"/>
              <a:t> </a:t>
            </a:r>
            <a:r>
              <a:rPr lang="tr-TR" dirty="0" err="1"/>
              <a:t>lentigo,blue</a:t>
            </a:r>
            <a:r>
              <a:rPr lang="tr-TR" dirty="0"/>
              <a:t> nevi ,</a:t>
            </a:r>
            <a:r>
              <a:rPr lang="tr-TR" dirty="0" err="1"/>
              <a:t>schwannom</a:t>
            </a:r>
            <a:r>
              <a:rPr lang="tr-TR" dirty="0"/>
              <a:t> ve endokrin tümörler 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1CED-F270-4747-8C0C-66E55BACE0C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00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Sol </a:t>
            </a:r>
            <a:r>
              <a:rPr lang="tr-TR" dirty="0" err="1"/>
              <a:t>atrıumdan</a:t>
            </a:r>
            <a:r>
              <a:rPr lang="tr-TR" dirty="0"/>
              <a:t> gelişen </a:t>
            </a:r>
            <a:r>
              <a:rPr lang="tr-TR" dirty="0" err="1"/>
              <a:t>primer</a:t>
            </a:r>
            <a:r>
              <a:rPr lang="tr-TR" dirty="0"/>
              <a:t> kardiyak </a:t>
            </a:r>
            <a:r>
              <a:rPr lang="tr-TR" dirty="0" err="1"/>
              <a:t>neoplazm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1CED-F270-4747-8C0C-66E55BACE0C0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16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16DA5C-187A-466C-A97B-52AE7A945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47CBB9F-AC01-4052-9F03-EEC53D666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57986F-8208-4221-8F05-6DF7EB0A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9C7BAF-E801-48C4-9912-68ABE15D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75632C-98E2-4CE6-A998-184A2ED6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5B7BF2-B9F4-46C2-8FE3-A9F96FAA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EFC7FA-5FA2-4C32-ABC8-A6EC93D78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F09B19-37DB-4B9B-85D3-B52C4410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6FE52C-5A89-47EF-8F61-119765F1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AC0379-9F46-4F8D-B985-95FD885F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17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C9679D-BB01-4CF4-9F33-48BD48D0B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335A61-3191-457D-8157-C1861815B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F64C9D-D8C9-4E93-9DC2-EF338253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AA8C4C-CAF6-4294-ACF0-C79A6340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CFFAEB-C206-4C33-9995-6F6FA90D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CC349E-F4F9-47EA-94BF-6F0C97F5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0C6CB3-6ADE-411F-AD5E-7D77BDFD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FFBFB0-654B-4D69-8684-F29EB24B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5861E8-D996-4F0E-9F51-CBF5C3B3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3B6D71-C17C-4EE4-99CB-58FB912C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9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24A016-505F-4311-BD00-BB7EB0C1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C3C028-812B-4213-9445-61B8F4FB9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1A98A0-3CBF-48D2-B8D9-898BD7AD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3198E2-81B0-4137-B738-884FF7CF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F9EE4B-71DE-45DB-96B8-DEB1635D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20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38149E-1279-4609-88EA-1C829E4A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8E3F0B-A4D4-4A3A-A84F-D5A29FD50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3CF23E9-9153-4C6D-8475-10BF4DB54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F022C3-3FF7-4E46-A20A-ABB625A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1768BB-09E6-45B7-BAE9-42E6F905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618050-32B0-4FF6-AD51-4150DFEA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42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8D06E0-637A-46B9-89E5-7BF3D31E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4D6320-018D-4D81-AB0A-3C1EA8FD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B6662B-3F04-4A78-9B93-21014BCF7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54BA92B-8965-4292-AD39-E748889B7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D9DD1D-357A-48F1-A5B1-0A0E45964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080290-938D-476D-9CC6-0C8C948E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2945E3B-B1F8-4329-A0ED-1C1408F9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6C02DE1-A421-46D7-BE29-956752CA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64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A0247A-C33A-4844-8156-3626762C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A8F6DFD-7DD7-49C0-89B6-04106BFB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2EB93C-2DE3-484F-AAFD-78786BCC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91A8A95-89B6-4BC1-BC7D-76C21CA2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73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17556D-786E-4BFB-B0AE-AD89B494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1904051-DC7F-4874-9AD8-3D253DB0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68B829A-3C45-42F7-8F94-DC35DD34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65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263452-5646-4F7E-9361-268CC1FE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316974-7D57-4D48-A4B3-1E3DD4752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21759D8-4F31-440C-8163-5BF7656F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04ACD1-BCBE-41A5-AC21-F2EB0C00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42666E-02A7-4784-A9BA-6F661C34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E5D7A9-F8D8-481E-92DB-BFFCEC3B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15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8E61F9-BE32-42FE-A120-8CF2688D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371717D-177E-41C0-9814-1160C2122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1B9B903-24BF-4AFB-AB51-9AEF551EF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100B45-6CED-447A-A762-3D9158DE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68F237-D469-403A-A4E9-FE74E80B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BCD2A9-997D-4312-BCE2-87618E37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86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EAF1E2-B51A-45E4-A4D6-F180FB8B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46AE50-F819-4C7B-B9AD-656C3B2AF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47ECC6-9107-4D6E-B1B5-A5D469AA0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1EBC-AA06-46FD-B3B9-B551AA3BBA02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A83DD0-10FF-4AB6-90C2-F0457EBA2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9ACE6B-F704-4722-A356-D8C4888F5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022E6-9CC0-46E3-9C7D-01AFB6E4F8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8892453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2BD48E71-D4AD-4BBE-9977-A3E3FA645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320"/>
            <a:ext cx="9144000" cy="6085840"/>
          </a:xfrm>
        </p:spPr>
        <p:txBody>
          <a:bodyPr>
            <a:normAutofit/>
          </a:bodyPr>
          <a:lstStyle/>
          <a:p>
            <a:endParaRPr lang="tr-TR" sz="4400" dirty="0"/>
          </a:p>
          <a:p>
            <a:endParaRPr lang="tr-TR" sz="4400" dirty="0"/>
          </a:p>
          <a:p>
            <a:r>
              <a:rPr lang="tr-TR" sz="4400" dirty="0">
                <a:latin typeface="Comic Sans MS" panose="030F0702030302020204" pitchFamily="66" charset="0"/>
              </a:rPr>
              <a:t>MEDİASTEN,TRAKEA,ANA DAMARLAR VE KALP TÜMÖRLERİ</a:t>
            </a:r>
          </a:p>
          <a:p>
            <a:endParaRPr lang="tr-TR" sz="44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ARAŞTIRMA GÖREVLİSİ DR. DENİZ KÜTRİ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6D16CC-C074-4555-8B50-EAD0E61E770E}"/>
              </a:ext>
            </a:extLst>
          </p:cNvPr>
          <p:cNvSpPr txBox="1"/>
          <p:nvPr/>
        </p:nvSpPr>
        <p:spPr>
          <a:xfrm>
            <a:off x="10505440" y="2743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03.12.2021</a:t>
            </a:r>
          </a:p>
        </p:txBody>
      </p:sp>
    </p:spTree>
    <p:extLst>
      <p:ext uri="{BB962C8B-B14F-4D97-AF65-F5344CB8AC3E}">
        <p14:creationId xmlns:p14="http://schemas.microsoft.com/office/powerpoint/2010/main" val="309754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03196C-1EB4-457F-A3FD-1A6F1683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0324E9-AABE-431B-9C7C-4D58204A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1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476C5CF8-8AA2-4E77-B0F5-27926828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163"/>
            <a:ext cx="10515600" cy="56388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4ABC258-5831-440A-AE98-697925E2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8163"/>
            <a:ext cx="105156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034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7BFFBC-C9B3-4AAA-B376-BB331180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E063FB4-9039-4907-83F7-4CE1BFC5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18439"/>
            <a:ext cx="11602720" cy="6339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8F9099-07C7-4A9A-B2A1-829C00335BB6}"/>
              </a:ext>
            </a:extLst>
          </p:cNvPr>
          <p:cNvSpPr/>
          <p:nvPr/>
        </p:nvSpPr>
        <p:spPr>
          <a:xfrm>
            <a:off x="6238240" y="1825625"/>
            <a:ext cx="2611120" cy="5032375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96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9252D2-CDAC-4100-84A5-5874E223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1B9046-CFB1-474B-B743-4D5E87B6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101D79-6F79-4EF1-88E1-05E3D25A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254001"/>
            <a:ext cx="10840720" cy="62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6B5AAF-ECFB-4D0E-BBEF-72E72616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40"/>
            <a:ext cx="10515600" cy="557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RADYOTERAPİ</a:t>
            </a:r>
          </a:p>
          <a:p>
            <a:pPr marL="0" indent="0">
              <a:buNone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Evre </a:t>
            </a:r>
            <a:r>
              <a:rPr lang="tr-TR" dirty="0" err="1">
                <a:latin typeface="Comic Sans MS" panose="030F0702030302020204" pitchFamily="66" charset="0"/>
              </a:rPr>
              <a:t>II,evre</a:t>
            </a:r>
            <a:r>
              <a:rPr lang="tr-TR" dirty="0">
                <a:latin typeface="Comic Sans MS" panose="030F0702030302020204" pitchFamily="66" charset="0"/>
              </a:rPr>
              <a:t> III veya R1,R2 </a:t>
            </a:r>
            <a:r>
              <a:rPr lang="tr-TR" dirty="0" err="1">
                <a:latin typeface="Comic Sans MS" panose="030F0702030302020204" pitchFamily="66" charset="0"/>
              </a:rPr>
              <a:t>rezeke</a:t>
            </a:r>
            <a:r>
              <a:rPr lang="tr-TR" dirty="0">
                <a:latin typeface="Comic Sans MS" panose="030F0702030302020204" pitchFamily="66" charset="0"/>
              </a:rPr>
              <a:t> tümörler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Post-op :1.8-2Gy/</a:t>
            </a:r>
            <a:r>
              <a:rPr lang="tr-TR" dirty="0" err="1">
                <a:latin typeface="Comic Sans MS" panose="030F0702030302020204" pitchFamily="66" charset="0"/>
              </a:rPr>
              <a:t>frx</a:t>
            </a:r>
            <a:r>
              <a:rPr lang="tr-TR" dirty="0">
                <a:latin typeface="Comic Sans MS" panose="030F0702030302020204" pitchFamily="66" charset="0"/>
              </a:rPr>
              <a:t> (45-50Gy) R0 Rezeksiyon(yakın veya temiz </a:t>
            </a:r>
            <a:r>
              <a:rPr lang="tr-TR" dirty="0" err="1">
                <a:latin typeface="Comic Sans MS" panose="030F0702030302020204" pitchFamily="66" charset="0"/>
              </a:rPr>
              <a:t>cs</a:t>
            </a:r>
            <a:r>
              <a:rPr lang="tr-TR" dirty="0">
                <a:latin typeface="Comic Sans MS" panose="030F0702030302020204" pitchFamily="66" charset="0"/>
              </a:rPr>
              <a:t> 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54 </a:t>
            </a:r>
            <a:r>
              <a:rPr lang="tr-TR" dirty="0" err="1">
                <a:latin typeface="Comic Sans MS" panose="030F0702030302020204" pitchFamily="66" charset="0"/>
              </a:rPr>
              <a:t>Gy</a:t>
            </a:r>
            <a:r>
              <a:rPr lang="tr-TR" dirty="0">
                <a:latin typeface="Comic Sans MS" panose="030F0702030302020204" pitchFamily="66" charset="0"/>
              </a:rPr>
              <a:t> ,R1 rezeksiyon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60-70Gy,R2 rezeksiyon , veya </a:t>
            </a:r>
            <a:r>
              <a:rPr lang="tr-TR" dirty="0" err="1">
                <a:latin typeface="Comic Sans MS" panose="030F0702030302020204" pitchFamily="66" charset="0"/>
              </a:rPr>
              <a:t>unrezektabl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neoadjuvan</a:t>
            </a:r>
            <a:r>
              <a:rPr lang="tr-TR" dirty="0">
                <a:latin typeface="Comic Sans MS" panose="030F0702030302020204" pitchFamily="66" charset="0"/>
              </a:rPr>
              <a:t> RT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8Gy/1fr-20Gy/5fr-30Gy/10fr&gt;&gt;&gt;PALYATİF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ENI önerilmiyor.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0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2A2E1CEB-995A-4E8C-81C8-D97644DD878C}"/>
              </a:ext>
            </a:extLst>
          </p:cNvPr>
          <p:cNvSpPr txBox="1"/>
          <p:nvPr/>
        </p:nvSpPr>
        <p:spPr>
          <a:xfrm>
            <a:off x="7518401" y="2133600"/>
            <a:ext cx="37071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2014, </a:t>
            </a:r>
            <a:r>
              <a:rPr lang="tr-TR" dirty="0" err="1"/>
              <a:t>prospektif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4 merkez ,22 hasta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2 kür </a:t>
            </a:r>
            <a:r>
              <a:rPr lang="tr-TR" dirty="0" err="1"/>
              <a:t>sisplatin</a:t>
            </a:r>
            <a:r>
              <a:rPr lang="tr-TR" dirty="0"/>
              <a:t>/</a:t>
            </a:r>
            <a:r>
              <a:rPr lang="tr-TR" dirty="0" err="1"/>
              <a:t>etoposid+RT</a:t>
            </a:r>
            <a:r>
              <a:rPr lang="tr-TR" dirty="0"/>
              <a:t>(45 GY)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WHO B3,Timik </a:t>
            </a:r>
            <a:r>
              <a:rPr lang="tr-TR" dirty="0" err="1"/>
              <a:t>karsinom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/>
              <a:t>Masaoka</a:t>
            </a:r>
            <a:r>
              <a:rPr lang="tr-TR" dirty="0"/>
              <a:t> evre III,IV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%77 R0 ,%14 R1 rezeksiyon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3C1524-ABDA-409B-AC75-55E90096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184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663A15F-618F-482A-9F33-34D116604CAE}"/>
              </a:ext>
            </a:extLst>
          </p:cNvPr>
          <p:cNvSpPr/>
          <p:nvPr/>
        </p:nvSpPr>
        <p:spPr>
          <a:xfrm>
            <a:off x="375920" y="6065520"/>
            <a:ext cx="924560" cy="274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69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EC9BC9-F0AD-4A6B-8C35-F0B45C62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731520"/>
            <a:ext cx="6603999" cy="190368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116FBB0-5A51-471C-A5D8-BC030D77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59" y="2635208"/>
            <a:ext cx="6532879" cy="36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6FF449-F2EC-479B-864D-2FE5E2A2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8315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Timik</a:t>
            </a:r>
            <a:r>
              <a:rPr lang="tr-TR" dirty="0"/>
              <a:t> </a:t>
            </a:r>
            <a:r>
              <a:rPr lang="tr-TR" dirty="0" err="1"/>
              <a:t>epitelden</a:t>
            </a:r>
            <a:r>
              <a:rPr lang="tr-TR" dirty="0"/>
              <a:t> ve </a:t>
            </a:r>
            <a:r>
              <a:rPr lang="tr-TR" dirty="0" err="1"/>
              <a:t>anterosuperior</a:t>
            </a:r>
            <a:r>
              <a:rPr lang="tr-TR" dirty="0"/>
              <a:t> </a:t>
            </a:r>
            <a:r>
              <a:rPr lang="tr-TR" dirty="0" err="1"/>
              <a:t>mediastende</a:t>
            </a:r>
            <a:r>
              <a:rPr lang="tr-TR" dirty="0"/>
              <a:t> gelişirler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Agresif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Kapsüler</a:t>
            </a:r>
            <a:r>
              <a:rPr lang="tr-TR" dirty="0"/>
              <a:t> </a:t>
            </a:r>
            <a:r>
              <a:rPr lang="tr-TR" dirty="0" err="1"/>
              <a:t>invazyon</a:t>
            </a:r>
            <a:r>
              <a:rPr lang="tr-TR" dirty="0"/>
              <a:t> ve </a:t>
            </a:r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proliferasyon</a:t>
            </a:r>
            <a:r>
              <a:rPr lang="tr-TR" dirty="0"/>
              <a:t> eğilimi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Semptom: öksürük, </a:t>
            </a:r>
            <a:r>
              <a:rPr lang="tr-TR" dirty="0" err="1"/>
              <a:t>dispne</a:t>
            </a:r>
            <a:r>
              <a:rPr lang="tr-TR" dirty="0"/>
              <a:t>, </a:t>
            </a:r>
            <a:r>
              <a:rPr lang="tr-TR" dirty="0" err="1"/>
              <a:t>frenik</a:t>
            </a:r>
            <a:r>
              <a:rPr lang="tr-TR" dirty="0"/>
              <a:t> sinir paralizisi ,VCSS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Paraneoplastik</a:t>
            </a:r>
            <a:r>
              <a:rPr lang="tr-TR" dirty="0"/>
              <a:t> sendromlar </a:t>
            </a:r>
            <a:r>
              <a:rPr lang="tr-TR" dirty="0" err="1"/>
              <a:t>timomaya</a:t>
            </a:r>
            <a:r>
              <a:rPr lang="tr-TR" dirty="0"/>
              <a:t> göre daha az sıklıkta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Tanı :MR, PET-CT, Kemik sintigrafisi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/>
              <a:t>Evreleme</a:t>
            </a:r>
            <a:r>
              <a:rPr lang="tr-TR" dirty="0"/>
              <a:t>: </a:t>
            </a:r>
            <a:r>
              <a:rPr lang="tr-TR" dirty="0" err="1"/>
              <a:t>Masaoka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En önemli </a:t>
            </a:r>
            <a:r>
              <a:rPr lang="tr-TR" dirty="0" err="1"/>
              <a:t>prognostik</a:t>
            </a:r>
            <a:r>
              <a:rPr lang="tr-TR" dirty="0"/>
              <a:t> faktör : Histolojik </a:t>
            </a:r>
            <a:r>
              <a:rPr lang="tr-TR" dirty="0" err="1"/>
              <a:t>grade</a:t>
            </a:r>
            <a:r>
              <a:rPr lang="tr-TR" dirty="0"/>
              <a:t> (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grade</a:t>
            </a:r>
            <a:r>
              <a:rPr lang="tr-TR" dirty="0"/>
              <a:t>,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grade</a:t>
            </a:r>
            <a:r>
              <a:rPr lang="tr-TR" dirty="0"/>
              <a:t> )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624BE4-AAD2-44B1-AA15-C552DA2245FA}"/>
              </a:ext>
            </a:extLst>
          </p:cNvPr>
          <p:cNvSpPr/>
          <p:nvPr/>
        </p:nvSpPr>
        <p:spPr>
          <a:xfrm>
            <a:off x="3667760" y="314960"/>
            <a:ext cx="3596640" cy="65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TİMİK KARSİNOMLAR</a:t>
            </a:r>
          </a:p>
        </p:txBody>
      </p:sp>
    </p:spTree>
    <p:extLst>
      <p:ext uri="{BB962C8B-B14F-4D97-AF65-F5344CB8AC3E}">
        <p14:creationId xmlns:p14="http://schemas.microsoft.com/office/powerpoint/2010/main" val="172659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69BD1F-C609-42F5-997F-2743CAE5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                                                TEDAVİ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 1. basamak &gt;&gt; CERRAHİ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Adjuvan</a:t>
            </a:r>
            <a:r>
              <a:rPr lang="tr-TR" dirty="0">
                <a:latin typeface="Comic Sans MS" panose="030F0702030302020204" pitchFamily="66" charset="0"/>
              </a:rPr>
              <a:t> radyoterapi : 40-70Gy(1.8-2Gy/</a:t>
            </a:r>
            <a:r>
              <a:rPr lang="tr-TR" dirty="0" err="1">
                <a:latin typeface="Comic Sans MS" panose="030F0702030302020204" pitchFamily="66" charset="0"/>
              </a:rPr>
              <a:t>fr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Önerilen : 45-55Gy(</a:t>
            </a:r>
            <a:r>
              <a:rPr lang="tr-TR" dirty="0" err="1">
                <a:latin typeface="Comic Sans MS" panose="030F0702030302020204" pitchFamily="66" charset="0"/>
              </a:rPr>
              <a:t>adjuvan</a:t>
            </a:r>
            <a:r>
              <a:rPr lang="tr-TR" dirty="0">
                <a:latin typeface="Comic Sans MS" panose="030F0702030302020204" pitchFamily="66" charset="0"/>
              </a:rPr>
              <a:t> 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C716817-93B7-4210-9B72-8531FA2C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2311925"/>
            <a:ext cx="7753748" cy="428647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82E973B6-3BFD-4888-9648-C8D1679E4B40}"/>
              </a:ext>
            </a:extLst>
          </p:cNvPr>
          <p:cNvSpPr/>
          <p:nvPr/>
        </p:nvSpPr>
        <p:spPr>
          <a:xfrm>
            <a:off x="198120" y="4277360"/>
            <a:ext cx="7753748" cy="6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96954CB-C3F5-41DE-9279-15A24E2634AE}"/>
              </a:ext>
            </a:extLst>
          </p:cNvPr>
          <p:cNvSpPr/>
          <p:nvPr/>
        </p:nvSpPr>
        <p:spPr>
          <a:xfrm>
            <a:off x="8148320" y="4450080"/>
            <a:ext cx="640080" cy="3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BF3AF04-58A6-4F82-8CDA-9412EA3E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68" y="0"/>
            <a:ext cx="4240132" cy="4121362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634E762-4280-457E-8A2B-689E8E564824}"/>
              </a:ext>
            </a:extLst>
          </p:cNvPr>
          <p:cNvSpPr txBox="1"/>
          <p:nvPr/>
        </p:nvSpPr>
        <p:spPr>
          <a:xfrm>
            <a:off x="8950961" y="4663440"/>
            <a:ext cx="31496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R0 rezeksiyon ve </a:t>
            </a:r>
            <a:r>
              <a:rPr lang="tr-TR" dirty="0" err="1">
                <a:latin typeface="Comic Sans MS" panose="030F0702030302020204" pitchFamily="66" charset="0"/>
              </a:rPr>
              <a:t>adjuvan</a:t>
            </a:r>
            <a:r>
              <a:rPr lang="tr-TR" dirty="0">
                <a:latin typeface="Comic Sans MS" panose="030F0702030302020204" pitchFamily="66" charset="0"/>
              </a:rPr>
              <a:t> RT ile genel </a:t>
            </a:r>
            <a:r>
              <a:rPr lang="tr-TR" dirty="0" err="1">
                <a:latin typeface="Comic Sans MS" panose="030F0702030302020204" pitchFamily="66" charset="0"/>
              </a:rPr>
              <a:t>sağkalım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ajantajı</a:t>
            </a:r>
            <a:r>
              <a:rPr lang="tr-TR" dirty="0">
                <a:latin typeface="Comic Sans MS" panose="030F0702030302020204" pitchFamily="66" charset="0"/>
              </a:rPr>
              <a:t> var.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RT ve erkek cinsiyet daha uzun RFS ile ilişkili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752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4887E8-87CF-4934-A844-64717EF5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20"/>
            <a:ext cx="10515600" cy="569944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107ACB1-578E-4C49-8DE3-A067AABCFDAC}"/>
              </a:ext>
            </a:extLst>
          </p:cNvPr>
          <p:cNvSpPr/>
          <p:nvPr/>
        </p:nvSpPr>
        <p:spPr>
          <a:xfrm>
            <a:off x="3362960" y="294640"/>
            <a:ext cx="4643120" cy="92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TİMİK KARSİNOİDLER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FBB71D7-0FD8-46A8-AC75-3133AD2890A8}"/>
              </a:ext>
            </a:extLst>
          </p:cNvPr>
          <p:cNvSpPr txBox="1"/>
          <p:nvPr/>
        </p:nvSpPr>
        <p:spPr>
          <a:xfrm>
            <a:off x="386080" y="1798320"/>
            <a:ext cx="10136749" cy="3276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/>
              <a:t>Timik</a:t>
            </a:r>
            <a:r>
              <a:rPr lang="tr-TR" sz="2000" dirty="0"/>
              <a:t> </a:t>
            </a:r>
            <a:r>
              <a:rPr lang="tr-TR" sz="2000" dirty="0" err="1"/>
              <a:t>nöroendokrin</a:t>
            </a:r>
            <a:r>
              <a:rPr lang="tr-TR" sz="2000" dirty="0"/>
              <a:t> tümörler ,nadir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/>
              <a:t>Normal </a:t>
            </a:r>
            <a:r>
              <a:rPr lang="tr-TR" sz="2000" dirty="0" err="1"/>
              <a:t>timik</a:t>
            </a:r>
            <a:r>
              <a:rPr lang="tr-TR" sz="2000" dirty="0"/>
              <a:t> </a:t>
            </a:r>
            <a:r>
              <a:rPr lang="tr-TR" sz="2000" dirty="0" err="1"/>
              <a:t>Kulchitsky</a:t>
            </a:r>
            <a:r>
              <a:rPr lang="tr-TR" sz="2000" dirty="0"/>
              <a:t> hücrelerinden köken alır(amin-</a:t>
            </a:r>
            <a:r>
              <a:rPr lang="tr-TR" sz="2000" dirty="0" err="1"/>
              <a:t>prekursör</a:t>
            </a:r>
            <a:r>
              <a:rPr lang="tr-TR" sz="2000" dirty="0"/>
              <a:t> alımı ve </a:t>
            </a:r>
            <a:r>
              <a:rPr lang="tr-TR" sz="2000" dirty="0" err="1"/>
              <a:t>dekarboksilasyonu</a:t>
            </a:r>
            <a:r>
              <a:rPr lang="tr-TR" sz="20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/>
              <a:t>Sıklıkla 30-50 </a:t>
            </a:r>
            <a:r>
              <a:rPr lang="tr-TR" sz="2000" dirty="0" err="1"/>
              <a:t>yaş,E:K</a:t>
            </a:r>
            <a:r>
              <a:rPr lang="tr-TR" sz="2000" dirty="0"/>
              <a:t>=3:1 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/>
              <a:t>Kabaca yarısı MEN-1 veya </a:t>
            </a:r>
            <a:r>
              <a:rPr lang="tr-TR" sz="2000" dirty="0" err="1"/>
              <a:t>sekonder</a:t>
            </a:r>
            <a:r>
              <a:rPr lang="tr-TR" sz="2000" dirty="0"/>
              <a:t> </a:t>
            </a:r>
            <a:r>
              <a:rPr lang="tr-TR" sz="2000" dirty="0" err="1"/>
              <a:t>Cushing</a:t>
            </a:r>
            <a:r>
              <a:rPr lang="tr-TR" sz="2000" dirty="0"/>
              <a:t> sendromları ile ilişkilidir.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/>
              <a:t>Primer</a:t>
            </a:r>
            <a:r>
              <a:rPr lang="tr-TR" sz="2000" dirty="0"/>
              <a:t> tedavi cerrahi , uzak metastaz sık.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/>
              <a:t>Kemoterapi ve radyoterapinin genel </a:t>
            </a:r>
            <a:r>
              <a:rPr lang="tr-TR" sz="2000" dirty="0" err="1"/>
              <a:t>sağkalıma</a:t>
            </a:r>
            <a:r>
              <a:rPr lang="tr-TR" sz="2000" dirty="0"/>
              <a:t> katkısı yok, lokal kontrol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/>
              <a:t>5-yıllık genel </a:t>
            </a:r>
            <a:r>
              <a:rPr lang="tr-TR" sz="2000" dirty="0" err="1"/>
              <a:t>sağkalım</a:t>
            </a:r>
            <a:r>
              <a:rPr lang="tr-TR" sz="2000" dirty="0"/>
              <a:t> %68</a:t>
            </a:r>
          </a:p>
        </p:txBody>
      </p:sp>
    </p:spTree>
    <p:extLst>
      <p:ext uri="{BB962C8B-B14F-4D97-AF65-F5344CB8AC3E}">
        <p14:creationId xmlns:p14="http://schemas.microsoft.com/office/powerpoint/2010/main" val="422754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6E56B2-AEFF-41E9-BF71-BD308085A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80"/>
            <a:ext cx="10515600" cy="589248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Mediasten</a:t>
            </a:r>
            <a:r>
              <a:rPr lang="tr-TR" dirty="0"/>
              <a:t> </a:t>
            </a:r>
            <a:r>
              <a:rPr lang="tr-TR" dirty="0" err="1"/>
              <a:t>torasik</a:t>
            </a:r>
            <a:r>
              <a:rPr lang="tr-TR" dirty="0"/>
              <a:t> </a:t>
            </a:r>
            <a:r>
              <a:rPr lang="tr-TR" dirty="0" err="1"/>
              <a:t>kavite</a:t>
            </a:r>
            <a:r>
              <a:rPr lang="tr-TR" dirty="0"/>
              <a:t> merkezinde </a:t>
            </a:r>
            <a:r>
              <a:rPr lang="tr-TR" dirty="0" err="1"/>
              <a:t>trapezoidal</a:t>
            </a:r>
            <a:r>
              <a:rPr lang="tr-TR" dirty="0"/>
              <a:t> bir yapıdır.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Anteriordan</a:t>
            </a:r>
            <a:r>
              <a:rPr lang="tr-TR" dirty="0"/>
              <a:t> </a:t>
            </a:r>
            <a:r>
              <a:rPr lang="tr-TR" dirty="0" err="1"/>
              <a:t>sternum,posteriordan</a:t>
            </a:r>
            <a:r>
              <a:rPr lang="tr-TR" dirty="0"/>
              <a:t> </a:t>
            </a:r>
            <a:r>
              <a:rPr lang="tr-TR" dirty="0" err="1"/>
              <a:t>vertebral</a:t>
            </a:r>
            <a:r>
              <a:rPr lang="tr-TR" dirty="0"/>
              <a:t> sütun ve </a:t>
            </a:r>
            <a:r>
              <a:rPr lang="tr-TR" dirty="0" err="1"/>
              <a:t>lateralden</a:t>
            </a:r>
            <a:r>
              <a:rPr lang="tr-TR" dirty="0"/>
              <a:t> plevra ve akciğer ile sınırlıdır.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Tabanını  diyafram ,</a:t>
            </a:r>
            <a:r>
              <a:rPr lang="tr-TR" dirty="0" err="1"/>
              <a:t>torasik</a:t>
            </a:r>
            <a:r>
              <a:rPr lang="tr-TR" dirty="0"/>
              <a:t> çıkışı ise </a:t>
            </a:r>
            <a:r>
              <a:rPr lang="tr-TR" dirty="0" err="1"/>
              <a:t>manibrum</a:t>
            </a:r>
            <a:r>
              <a:rPr lang="tr-TR" dirty="0"/>
              <a:t> </a:t>
            </a:r>
            <a:r>
              <a:rPr lang="tr-TR" dirty="0" err="1"/>
              <a:t>sterni</a:t>
            </a:r>
            <a:r>
              <a:rPr lang="tr-TR" dirty="0"/>
              <a:t> ,1.torakal </a:t>
            </a:r>
            <a:r>
              <a:rPr lang="tr-TR" dirty="0" err="1"/>
              <a:t>vertebra</a:t>
            </a:r>
            <a:r>
              <a:rPr lang="tr-TR" dirty="0"/>
              <a:t> ve 1.kosta oluşturur.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745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F408229-6D6A-44DA-BB1D-00F8ACDB23CE}"/>
              </a:ext>
            </a:extLst>
          </p:cNvPr>
          <p:cNvSpPr/>
          <p:nvPr/>
        </p:nvSpPr>
        <p:spPr>
          <a:xfrm>
            <a:off x="1391920" y="365760"/>
            <a:ext cx="940816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MALİGN MEDİASTİNAL GERM HÜCRELİ TÜMÖRLER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F96A84B-D8B0-47A3-841E-96A2CACADD8E}"/>
              </a:ext>
            </a:extLst>
          </p:cNvPr>
          <p:cNvSpPr txBox="1"/>
          <p:nvPr/>
        </p:nvSpPr>
        <p:spPr>
          <a:xfrm>
            <a:off x="-1" y="1564994"/>
            <a:ext cx="12192001" cy="492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Primer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ekstragonadal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germ</a:t>
            </a:r>
            <a:r>
              <a:rPr lang="tr-TR" sz="2000" dirty="0">
                <a:latin typeface="Comic Sans MS" panose="030F0702030302020204" pitchFamily="66" charset="0"/>
              </a:rPr>
              <a:t> hücreli tümörler tüm </a:t>
            </a:r>
            <a:r>
              <a:rPr lang="tr-TR" sz="2000" dirty="0" err="1">
                <a:latin typeface="Comic Sans MS" panose="030F0702030302020204" pitchFamily="66" charset="0"/>
              </a:rPr>
              <a:t>germ</a:t>
            </a:r>
            <a:r>
              <a:rPr lang="tr-TR" sz="2000" dirty="0">
                <a:latin typeface="Comic Sans MS" panose="030F0702030302020204" pitchFamily="66" charset="0"/>
              </a:rPr>
              <a:t> hücreli tümörlerin %2-5 ini oluşturur.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Bu tümörlerin ise 2/3  </a:t>
            </a:r>
            <a:r>
              <a:rPr lang="tr-TR" sz="2000" dirty="0" err="1">
                <a:latin typeface="Comic Sans MS" panose="030F0702030302020204" pitchFamily="66" charset="0"/>
              </a:rPr>
              <a:t>mediastende</a:t>
            </a:r>
            <a:r>
              <a:rPr lang="tr-TR" sz="2000" dirty="0">
                <a:latin typeface="Comic Sans MS" panose="030F0702030302020204" pitchFamily="66" charset="0"/>
              </a:rPr>
              <a:t> gelişir.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Yaş : </a:t>
            </a:r>
            <a:r>
              <a:rPr lang="tr-TR" sz="2000" dirty="0" err="1">
                <a:latin typeface="Comic Sans MS" panose="030F0702030302020204" pitchFamily="66" charset="0"/>
              </a:rPr>
              <a:t>Seminomatöz</a:t>
            </a:r>
            <a:r>
              <a:rPr lang="tr-TR" sz="2000" dirty="0">
                <a:latin typeface="Comic Sans MS" panose="030F0702030302020204" pitchFamily="66" charset="0"/>
              </a:rPr>
              <a:t> tümörler için ortalama 38, </a:t>
            </a:r>
            <a:r>
              <a:rPr lang="tr-TR" sz="2000" dirty="0" err="1">
                <a:latin typeface="Comic Sans MS" panose="030F0702030302020204" pitchFamily="66" charset="0"/>
              </a:rPr>
              <a:t>non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seminomatöz</a:t>
            </a:r>
            <a:r>
              <a:rPr lang="tr-TR" sz="2000" dirty="0">
                <a:latin typeface="Comic Sans MS" panose="030F0702030302020204" pitchFamily="66" charset="0"/>
              </a:rPr>
              <a:t> tümörler için 28 </a:t>
            </a:r>
            <a:r>
              <a:rPr lang="tr-TR" sz="2000" dirty="0" err="1">
                <a:latin typeface="Comic Sans MS" panose="030F0702030302020204" pitchFamily="66" charset="0"/>
              </a:rPr>
              <a:t>dir</a:t>
            </a:r>
            <a:r>
              <a:rPr lang="tr-TR" sz="2000" dirty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Klinefelter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sendomu</a:t>
            </a:r>
            <a:r>
              <a:rPr lang="tr-TR" sz="2000" dirty="0">
                <a:latin typeface="Comic Sans MS" panose="030F0702030302020204" pitchFamily="66" charset="0"/>
              </a:rPr>
              <a:t> ile ilişkili ( </a:t>
            </a:r>
            <a:r>
              <a:rPr lang="tr-TR" sz="2000" dirty="0" err="1">
                <a:latin typeface="Comic Sans MS" panose="030F0702030302020204" pitchFamily="66" charset="0"/>
              </a:rPr>
              <a:t>testiküler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germ</a:t>
            </a:r>
            <a:r>
              <a:rPr lang="tr-TR" sz="2000" dirty="0">
                <a:latin typeface="Comic Sans MS" panose="030F0702030302020204" pitchFamily="66" charset="0"/>
              </a:rPr>
              <a:t> hücreli tümörde bu ilişki yok)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Testiküler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germ</a:t>
            </a:r>
            <a:r>
              <a:rPr lang="tr-TR" sz="2000" dirty="0">
                <a:latin typeface="Comic Sans MS" panose="030F0702030302020204" pitchFamily="66" charset="0"/>
              </a:rPr>
              <a:t> hücreli tümörlere göre daha agresif ve daha kötü </a:t>
            </a:r>
            <a:r>
              <a:rPr lang="tr-TR" sz="2000" dirty="0" err="1">
                <a:latin typeface="Comic Sans MS" panose="030F0702030302020204" pitchFamily="66" charset="0"/>
              </a:rPr>
              <a:t>prognoza</a:t>
            </a:r>
            <a:r>
              <a:rPr lang="tr-TR" sz="2000" dirty="0">
                <a:latin typeface="Comic Sans MS" panose="030F0702030302020204" pitchFamily="66" charset="0"/>
              </a:rPr>
              <a:t> sahip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Klinik semptomlar bası ve </a:t>
            </a:r>
            <a:r>
              <a:rPr lang="tr-TR" sz="2000" dirty="0" err="1">
                <a:latin typeface="Comic Sans MS" panose="030F0702030302020204" pitchFamily="66" charset="0"/>
              </a:rPr>
              <a:t>invazyon</a:t>
            </a:r>
            <a:r>
              <a:rPr lang="tr-TR" sz="2000" dirty="0">
                <a:latin typeface="Comic Sans MS" panose="030F0702030302020204" pitchFamily="66" charset="0"/>
              </a:rPr>
              <a:t> etkisine bağlı </a:t>
            </a:r>
            <a:r>
              <a:rPr lang="tr-TR" sz="2000" dirty="0" err="1">
                <a:latin typeface="Comic Sans MS" panose="030F0702030302020204" pitchFamily="66" charset="0"/>
              </a:rPr>
              <a:t>semptomlardırt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Tanı: Direk grafi,CT,PET?,</a:t>
            </a:r>
            <a:r>
              <a:rPr lang="tr-TR" sz="2000" dirty="0" err="1">
                <a:latin typeface="Comic Sans MS" panose="030F0702030302020204" pitchFamily="66" charset="0"/>
              </a:rPr>
              <a:t>ß-hcg,afp,l</a:t>
            </a:r>
            <a:r>
              <a:rPr lang="tr-TR" sz="2000" dirty="0">
                <a:latin typeface="Comic Sans MS" panose="030F0702030302020204" pitchFamily="66" charset="0"/>
              </a:rPr>
              <a:t>dh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Prongoz</a:t>
            </a:r>
            <a:r>
              <a:rPr lang="tr-TR" sz="2000" dirty="0">
                <a:latin typeface="Comic Sans MS" panose="030F0702030302020204" pitchFamily="66" charset="0"/>
              </a:rPr>
              <a:t> : Histolojik tip ile ilişkili , </a:t>
            </a:r>
            <a:r>
              <a:rPr lang="tr-TR" sz="2000" dirty="0" err="1">
                <a:latin typeface="Comic Sans MS" panose="030F0702030302020204" pitchFamily="66" charset="0"/>
              </a:rPr>
              <a:t>seminomatöz</a:t>
            </a:r>
            <a:r>
              <a:rPr lang="tr-TR" sz="2000" dirty="0">
                <a:latin typeface="Comic Sans MS" panose="030F0702030302020204" pitchFamily="66" charset="0"/>
              </a:rPr>
              <a:t> sıklıkla </a:t>
            </a:r>
            <a:r>
              <a:rPr lang="tr-TR" sz="2000" dirty="0" err="1">
                <a:latin typeface="Comic Sans MS" panose="030F0702030302020204" pitchFamily="66" charset="0"/>
              </a:rPr>
              <a:t>kürabl</a:t>
            </a:r>
            <a:r>
              <a:rPr lang="tr-TR" sz="2000" dirty="0">
                <a:latin typeface="Comic Sans MS" panose="030F0702030302020204" pitchFamily="66" charset="0"/>
              </a:rPr>
              <a:t> , </a:t>
            </a:r>
            <a:r>
              <a:rPr lang="tr-TR" sz="2000" dirty="0" err="1">
                <a:latin typeface="Comic Sans MS" panose="030F0702030302020204" pitchFamily="66" charset="0"/>
              </a:rPr>
              <a:t>non-seminomatöz</a:t>
            </a:r>
            <a:r>
              <a:rPr lang="tr-TR" sz="2000" dirty="0">
                <a:latin typeface="Comic Sans MS" panose="030F0702030302020204" pitchFamily="66" charset="0"/>
              </a:rPr>
              <a:t> kötü PFS ve OS.</a:t>
            </a:r>
          </a:p>
        </p:txBody>
      </p:sp>
    </p:spTree>
    <p:extLst>
      <p:ext uri="{BB962C8B-B14F-4D97-AF65-F5344CB8AC3E}">
        <p14:creationId xmlns:p14="http://schemas.microsoft.com/office/powerpoint/2010/main" val="29807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D36986E-61ED-4674-85F4-0DA04C965E34}"/>
              </a:ext>
            </a:extLst>
          </p:cNvPr>
          <p:cNvSpPr/>
          <p:nvPr/>
        </p:nvSpPr>
        <p:spPr>
          <a:xfrm>
            <a:off x="1259840" y="487680"/>
            <a:ext cx="3789680" cy="487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SEMİNOMATÖZ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9F86434-E4CE-4E3C-852D-5E79C97518D5}"/>
              </a:ext>
            </a:extLst>
          </p:cNvPr>
          <p:cNvSpPr/>
          <p:nvPr/>
        </p:nvSpPr>
        <p:spPr>
          <a:xfrm>
            <a:off x="6847840" y="487680"/>
            <a:ext cx="3759200" cy="487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NON-SEMİNOMATÖZ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1B0EF4F-5653-4723-84BA-302EE65027A3}"/>
              </a:ext>
            </a:extLst>
          </p:cNvPr>
          <p:cNvSpPr txBox="1"/>
          <p:nvPr/>
        </p:nvSpPr>
        <p:spPr>
          <a:xfrm>
            <a:off x="430216" y="1562020"/>
            <a:ext cx="5448928" cy="5216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KT,RT duyarlı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Metastatik</a:t>
            </a:r>
            <a:r>
              <a:rPr lang="tr-TR" dirty="0">
                <a:latin typeface="Comic Sans MS" panose="030F0702030302020204" pitchFamily="66" charset="0"/>
              </a:rPr>
              <a:t> hastalıkta dahi </a:t>
            </a:r>
            <a:r>
              <a:rPr lang="tr-TR" dirty="0" err="1">
                <a:latin typeface="Comic Sans MS" panose="030F0702030302020204" pitchFamily="66" charset="0"/>
              </a:rPr>
              <a:t>küratif</a:t>
            </a:r>
            <a:r>
              <a:rPr lang="tr-TR" dirty="0">
                <a:latin typeface="Comic Sans MS" panose="030F0702030302020204" pitchFamily="66" charset="0"/>
              </a:rPr>
              <a:t> tedavi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Platinium</a:t>
            </a:r>
            <a:r>
              <a:rPr lang="tr-TR" dirty="0">
                <a:latin typeface="Comic Sans MS" panose="030F0702030302020204" pitchFamily="66" charset="0"/>
              </a:rPr>
              <a:t>-bazlı 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KT sonrası </a:t>
            </a:r>
            <a:r>
              <a:rPr lang="tr-TR" dirty="0" err="1">
                <a:latin typeface="Comic Sans MS" panose="030F0702030302020204" pitchFamily="66" charset="0"/>
              </a:rPr>
              <a:t>rezidü</a:t>
            </a:r>
            <a:r>
              <a:rPr lang="tr-TR" dirty="0">
                <a:latin typeface="Comic Sans MS" panose="030F0702030302020204" pitchFamily="66" charset="0"/>
              </a:rPr>
              <a:t>&gt; biyopsi ?,takip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RT ye oldukça duyarı olmasına rağmen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      </a:t>
            </a:r>
            <a:r>
              <a:rPr lang="tr-TR" dirty="0" err="1">
                <a:latin typeface="Comic Sans MS" panose="030F0702030302020204" pitchFamily="66" charset="0"/>
              </a:rPr>
              <a:t>rezidü</a:t>
            </a:r>
            <a:r>
              <a:rPr lang="tr-TR" dirty="0">
                <a:latin typeface="Comic Sans MS" panose="030F0702030302020204" pitchFamily="66" charset="0"/>
              </a:rPr>
              <a:t> hastalıkta RT </a:t>
            </a:r>
            <a:r>
              <a:rPr lang="tr-TR" dirty="0" err="1">
                <a:latin typeface="Comic Sans MS" panose="030F0702030302020204" pitchFamily="66" charset="0"/>
              </a:rPr>
              <a:t>nin</a:t>
            </a:r>
            <a:r>
              <a:rPr lang="tr-TR" dirty="0">
                <a:latin typeface="Comic Sans MS" panose="030F0702030302020204" pitchFamily="66" charset="0"/>
              </a:rPr>
              <a:t> anlamlı faydası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      gösterilmemiş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RT&gt;KT </a:t>
            </a:r>
            <a:r>
              <a:rPr lang="tr-TR" dirty="0" err="1">
                <a:latin typeface="Comic Sans MS" panose="030F0702030302020204" pitchFamily="66" charset="0"/>
              </a:rPr>
              <a:t>nin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kontrendike</a:t>
            </a:r>
            <a:r>
              <a:rPr lang="tr-TR" dirty="0">
                <a:latin typeface="Comic Sans MS" panose="030F0702030302020204" pitchFamily="66" charset="0"/>
              </a:rPr>
              <a:t> olduğu durumlarda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      veya KT </a:t>
            </a:r>
            <a:r>
              <a:rPr lang="tr-TR" dirty="0" err="1">
                <a:latin typeface="Comic Sans MS" panose="030F0702030302020204" pitchFamily="66" charset="0"/>
              </a:rPr>
              <a:t>yi</a:t>
            </a:r>
            <a:r>
              <a:rPr lang="tr-TR" dirty="0">
                <a:latin typeface="Comic Sans MS" panose="030F0702030302020204" pitchFamily="66" charset="0"/>
              </a:rPr>
              <a:t> kabul etmeyen hastada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RT dozu : 30-50 </a:t>
            </a:r>
            <a:r>
              <a:rPr lang="tr-TR" dirty="0" err="1">
                <a:latin typeface="Comic Sans MS" panose="030F0702030302020204" pitchFamily="66" charset="0"/>
              </a:rPr>
              <a:t>Gy</a:t>
            </a:r>
            <a:r>
              <a:rPr lang="tr-TR" dirty="0">
                <a:latin typeface="Comic Sans MS" panose="030F0702030302020204" pitchFamily="66" charset="0"/>
              </a:rPr>
              <a:t> öneriliyor.(tüm </a:t>
            </a:r>
            <a:r>
              <a:rPr lang="tr-TR" dirty="0" err="1">
                <a:latin typeface="Comic Sans MS" panose="030F0702030302020204" pitchFamily="66" charset="0"/>
              </a:rPr>
              <a:t>mediasten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Definitif</a:t>
            </a:r>
            <a:r>
              <a:rPr lang="tr-TR" dirty="0">
                <a:latin typeface="Comic Sans MS" panose="030F0702030302020204" pitchFamily="66" charset="0"/>
              </a:rPr>
              <a:t> RT de lokal kontrol %89-100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6C895E9-0326-4EAC-9993-89F3F25B0C5F}"/>
              </a:ext>
            </a:extLst>
          </p:cNvPr>
          <p:cNvSpPr txBox="1"/>
          <p:nvPr/>
        </p:nvSpPr>
        <p:spPr>
          <a:xfrm>
            <a:off x="6073925" y="1562020"/>
            <a:ext cx="6126998" cy="3277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Yoğun Platin-bazlı kemoterapi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KT sonrası </a:t>
            </a:r>
            <a:r>
              <a:rPr lang="tr-TR" dirty="0" err="1">
                <a:latin typeface="Comic Sans MS" panose="030F0702030302020204" pitchFamily="66" charset="0"/>
              </a:rPr>
              <a:t>rezidü</a:t>
            </a:r>
            <a:r>
              <a:rPr lang="tr-TR" dirty="0">
                <a:latin typeface="Comic Sans MS" panose="030F0702030302020204" pitchFamily="66" charset="0"/>
              </a:rPr>
              <a:t> hastalıkta CERRAHİ öneriliyor.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KT: EP ,BEP ( </a:t>
            </a:r>
            <a:r>
              <a:rPr lang="tr-TR" dirty="0" err="1">
                <a:latin typeface="Comic Sans MS" panose="030F0702030302020204" pitchFamily="66" charset="0"/>
              </a:rPr>
              <a:t>bleomisin,etoposid,platin</a:t>
            </a:r>
            <a:r>
              <a:rPr lang="tr-TR" dirty="0">
                <a:latin typeface="Comic Sans MS" panose="030F0702030302020204" pitchFamily="66" charset="0"/>
              </a:rPr>
              <a:t> 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KT ye yanıt </a:t>
            </a:r>
            <a:r>
              <a:rPr lang="tr-TR" dirty="0" err="1">
                <a:latin typeface="Comic Sans MS" panose="030F0702030302020204" pitchFamily="66" charset="0"/>
              </a:rPr>
              <a:t>var,rezidü</a:t>
            </a:r>
            <a:r>
              <a:rPr lang="tr-TR" dirty="0">
                <a:latin typeface="Comic Sans MS" panose="030F0702030302020204" pitchFamily="66" charset="0"/>
              </a:rPr>
              <a:t> + ,cerrahi ile </a:t>
            </a:r>
            <a:r>
              <a:rPr lang="tr-TR" dirty="0" err="1">
                <a:latin typeface="Comic Sans MS" panose="030F0702030302020204" pitchFamily="66" charset="0"/>
              </a:rPr>
              <a:t>prognoz</a:t>
            </a:r>
            <a:r>
              <a:rPr lang="tr-TR" dirty="0">
                <a:latin typeface="Comic Sans MS" panose="030F0702030302020204" pitchFamily="66" charset="0"/>
              </a:rPr>
              <a:t> iyi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RT </a:t>
            </a:r>
            <a:r>
              <a:rPr lang="tr-TR" dirty="0" err="1">
                <a:latin typeface="Comic Sans MS" panose="030F0702030302020204" pitchFamily="66" charset="0"/>
              </a:rPr>
              <a:t>nin</a:t>
            </a:r>
            <a:r>
              <a:rPr lang="tr-TR" dirty="0">
                <a:latin typeface="Comic Sans MS" panose="030F0702030302020204" pitchFamily="66" charset="0"/>
              </a:rPr>
              <a:t> rolü net bilinmiyor.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Unrezektabl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rezidüel</a:t>
            </a:r>
            <a:r>
              <a:rPr lang="tr-TR" dirty="0">
                <a:latin typeface="Comic Sans MS" panose="030F0702030302020204" pitchFamily="66" charset="0"/>
              </a:rPr>
              <a:t> hastalıkta RT  verilebilir.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Radyosensitif</a:t>
            </a:r>
            <a:r>
              <a:rPr lang="tr-TR" dirty="0">
                <a:latin typeface="Comic Sans MS" panose="030F0702030302020204" pitchFamily="66" charset="0"/>
              </a:rPr>
              <a:t> AMA daha yüksek doz (60gy ve üzeri 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9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D11044-399F-48FD-A608-414CCBDBA664}"/>
              </a:ext>
            </a:extLst>
          </p:cNvPr>
          <p:cNvSpPr/>
          <p:nvPr/>
        </p:nvSpPr>
        <p:spPr>
          <a:xfrm>
            <a:off x="2540000" y="375920"/>
            <a:ext cx="7112000" cy="772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MEDİASTİNAL MEZENKİMAL TÜMÖRLER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64127BF-F073-406D-8CDE-37CF47EA66A8}"/>
              </a:ext>
            </a:extLst>
          </p:cNvPr>
          <p:cNvSpPr txBox="1"/>
          <p:nvPr/>
        </p:nvSpPr>
        <p:spPr>
          <a:xfrm>
            <a:off x="2287104" y="1838960"/>
            <a:ext cx="7617791" cy="3889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Oldukça nadir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İnsidansı</a:t>
            </a:r>
            <a:r>
              <a:rPr lang="tr-TR" dirty="0">
                <a:latin typeface="Comic Sans MS" panose="030F0702030302020204" pitchFamily="66" charset="0"/>
              </a:rPr>
              <a:t> : 0.1-0.2/1000000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Yaklaşık %75 i </a:t>
            </a:r>
            <a:r>
              <a:rPr lang="tr-TR" dirty="0" err="1">
                <a:latin typeface="Comic Sans MS" panose="030F0702030302020204" pitchFamily="66" charset="0"/>
              </a:rPr>
              <a:t>lipomatöz,lenfanjitik</a:t>
            </a:r>
            <a:r>
              <a:rPr lang="tr-TR" dirty="0">
                <a:latin typeface="Comic Sans MS" panose="030F0702030302020204" pitchFamily="66" charset="0"/>
              </a:rPr>
              <a:t> veya </a:t>
            </a:r>
            <a:r>
              <a:rPr lang="tr-TR" dirty="0" err="1">
                <a:latin typeface="Comic Sans MS" panose="030F0702030302020204" pitchFamily="66" charset="0"/>
              </a:rPr>
              <a:t>vasküler</a:t>
            </a:r>
            <a:r>
              <a:rPr lang="tr-TR" dirty="0">
                <a:latin typeface="Comic Sans MS" panose="030F0702030302020204" pitchFamily="66" charset="0"/>
              </a:rPr>
              <a:t> histolojiye sahip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Görülme yaşı histolojik alt tipine göre değişkenlik gösterir.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Çocuklarda yetişkinlere göre daha </a:t>
            </a:r>
            <a:r>
              <a:rPr lang="tr-TR" dirty="0" err="1">
                <a:latin typeface="Comic Sans MS" panose="030F0702030302020204" pitchFamily="66" charset="0"/>
              </a:rPr>
              <a:t>malign</a:t>
            </a: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Tanı anında semptom varsa  MALİGN karakter düşündürür.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Histolojik olarak </a:t>
            </a:r>
            <a:r>
              <a:rPr lang="tr-TR" dirty="0" err="1">
                <a:latin typeface="Comic Sans MS" panose="030F0702030302020204" pitchFamily="66" charset="0"/>
              </a:rPr>
              <a:t>malign</a:t>
            </a:r>
            <a:r>
              <a:rPr lang="tr-TR" dirty="0">
                <a:latin typeface="Comic Sans MS" panose="030F0702030302020204" pitchFamily="66" charset="0"/>
              </a:rPr>
              <a:t> vakaların %80 inde semptom +</a:t>
            </a:r>
          </a:p>
        </p:txBody>
      </p:sp>
    </p:spTree>
    <p:extLst>
      <p:ext uri="{BB962C8B-B14F-4D97-AF65-F5344CB8AC3E}">
        <p14:creationId xmlns:p14="http://schemas.microsoft.com/office/powerpoint/2010/main" val="24784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D9E18ED-7FB6-4DE2-AC1E-15291048E21C}"/>
              </a:ext>
            </a:extLst>
          </p:cNvPr>
          <p:cNvSpPr/>
          <p:nvPr/>
        </p:nvSpPr>
        <p:spPr>
          <a:xfrm>
            <a:off x="711200" y="365760"/>
            <a:ext cx="1696720" cy="528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MEDİASTİNAL YAĞ DOKU TM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665290B-D076-4703-A262-6DEF8C7BFA54}"/>
              </a:ext>
            </a:extLst>
          </p:cNvPr>
          <p:cNvSpPr/>
          <p:nvPr/>
        </p:nvSpPr>
        <p:spPr>
          <a:xfrm>
            <a:off x="5115560" y="365760"/>
            <a:ext cx="1696720" cy="528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MEDİASTİNAL</a:t>
            </a:r>
          </a:p>
          <a:p>
            <a:pPr algn="ctr"/>
            <a:r>
              <a:rPr lang="tr-TR" sz="1400" dirty="0"/>
              <a:t>LENFOİD DOKU TM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36814F0-0153-4CDC-BF99-96A544DCC1B8}"/>
              </a:ext>
            </a:extLst>
          </p:cNvPr>
          <p:cNvSpPr/>
          <p:nvPr/>
        </p:nvSpPr>
        <p:spPr>
          <a:xfrm>
            <a:off x="9519920" y="365760"/>
            <a:ext cx="1696720" cy="5283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MEDİASTİNAL VASKÜLER TM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8878EDC-C903-4CD2-A3B5-FCF587FB5215}"/>
              </a:ext>
            </a:extLst>
          </p:cNvPr>
          <p:cNvSpPr txBox="1"/>
          <p:nvPr/>
        </p:nvSpPr>
        <p:spPr>
          <a:xfrm>
            <a:off x="138123" y="1744801"/>
            <a:ext cx="320670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En sık lipom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Sıklıkla kapsüllü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GTR her zaman </a:t>
            </a:r>
            <a:r>
              <a:rPr lang="tr-TR" dirty="0" err="1"/>
              <a:t>küratif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6C3DCBA-923E-4771-8B08-BF234035E713}"/>
              </a:ext>
            </a:extLst>
          </p:cNvPr>
          <p:cNvSpPr txBox="1"/>
          <p:nvPr/>
        </p:nvSpPr>
        <p:spPr>
          <a:xfrm>
            <a:off x="138123" y="3518852"/>
            <a:ext cx="320670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Liposarkomlar</a:t>
            </a:r>
            <a:r>
              <a:rPr lang="tr-TR" dirty="0"/>
              <a:t>  </a:t>
            </a:r>
            <a:r>
              <a:rPr lang="tr-TR" dirty="0" err="1"/>
              <a:t>malign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Sıklıkla </a:t>
            </a: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mediasten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Sıklıkla kapsüllü </a:t>
            </a:r>
          </a:p>
          <a:p>
            <a:r>
              <a:rPr lang="tr-TR" dirty="0"/>
              <a:t>      (</a:t>
            </a:r>
            <a:r>
              <a:rPr lang="tr-TR" dirty="0" err="1"/>
              <a:t>invazyon</a:t>
            </a:r>
            <a:r>
              <a:rPr lang="tr-TR" dirty="0"/>
              <a:t> olsa bile 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Tedavi:cerrahi+adjuvan</a:t>
            </a:r>
            <a:r>
              <a:rPr lang="tr-TR" dirty="0"/>
              <a:t> 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RT dozu: post-op 61 </a:t>
            </a:r>
            <a:r>
              <a:rPr lang="tr-TR" dirty="0" err="1"/>
              <a:t>Gy</a:t>
            </a:r>
            <a:r>
              <a:rPr lang="tr-T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R0 rezeksiyon sonrası</a:t>
            </a:r>
          </a:p>
          <a:p>
            <a:r>
              <a:rPr lang="tr-TR" dirty="0"/>
              <a:t>     takip de edilebilir.</a:t>
            </a:r>
          </a:p>
          <a:p>
            <a:r>
              <a:rPr lang="tr-TR" dirty="0">
                <a:hlinkClick r:id="rId2"/>
              </a:rPr>
              <a:t>https://pubmed.ncbi.nlm.nih.gov/8892453/</a:t>
            </a:r>
            <a:endParaRPr lang="tr-TR" dirty="0"/>
          </a:p>
        </p:txBody>
      </p:sp>
      <p:cxnSp>
        <p:nvCxnSpPr>
          <p:cNvPr id="10" name="Bağlayıcı: Eğri 9">
            <a:extLst>
              <a:ext uri="{FF2B5EF4-FFF2-40B4-BE49-F238E27FC236}">
                <a16:creationId xmlns:a16="http://schemas.microsoft.com/office/drawing/2014/main" id="{FE59C607-29C5-4D8F-950E-E3133F398A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48257" y="5350817"/>
            <a:ext cx="568960" cy="18988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E560D32-393E-426C-8567-136D58C2C404}"/>
              </a:ext>
            </a:extLst>
          </p:cNvPr>
          <p:cNvSpPr txBox="1"/>
          <p:nvPr/>
        </p:nvSpPr>
        <p:spPr>
          <a:xfrm>
            <a:off x="4410402" y="1744801"/>
            <a:ext cx="337119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Lenfanjiyom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&gt;%90 </a:t>
            </a:r>
            <a:r>
              <a:rPr lang="tr-TR" dirty="0" err="1"/>
              <a:t>servikal</a:t>
            </a:r>
            <a:r>
              <a:rPr lang="tr-TR" dirty="0"/>
              <a:t> uzanım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Lenfanjiyomatozis</a:t>
            </a:r>
            <a:r>
              <a:rPr lang="tr-TR" dirty="0"/>
              <a:t> sıklıkla çocuklarda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Mediasten</a:t>
            </a:r>
            <a:r>
              <a:rPr lang="tr-TR" dirty="0"/>
              <a:t> ,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invazyon</a:t>
            </a:r>
            <a:r>
              <a:rPr lang="tr-TR" dirty="0"/>
              <a:t> KÖTÜ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Malign</a:t>
            </a:r>
            <a:r>
              <a:rPr lang="tr-TR" dirty="0"/>
              <a:t> varyantı &gt;</a:t>
            </a:r>
            <a:r>
              <a:rPr lang="tr-TR" dirty="0" err="1"/>
              <a:t>lenfanjiyosarkom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Tedavi : cerrahi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RT  ile </a:t>
            </a:r>
            <a:r>
              <a:rPr lang="tr-TR" dirty="0" err="1"/>
              <a:t>malign</a:t>
            </a:r>
            <a:r>
              <a:rPr lang="tr-TR" dirty="0"/>
              <a:t> transformasyon !!!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/>
              <a:t>Unrezektabl</a:t>
            </a:r>
            <a:r>
              <a:rPr lang="tr-TR" dirty="0"/>
              <a:t> hastalıkta RT semptomları kontrol altına almada faydalı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RT dozu: 20Gy/10fr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BA58C61-62C8-4951-8006-3637FBCF8350}"/>
              </a:ext>
            </a:extLst>
          </p:cNvPr>
          <p:cNvSpPr txBox="1"/>
          <p:nvPr/>
        </p:nvSpPr>
        <p:spPr>
          <a:xfrm>
            <a:off x="8682682" y="1744801"/>
            <a:ext cx="3371195" cy="4619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Hemanjiyom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Hemanjiyoendotelyom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Hemanjiyoperisitom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Cerrahi genelde </a:t>
            </a:r>
            <a:r>
              <a:rPr lang="tr-TR" dirty="0" err="1"/>
              <a:t>küratif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Hemanjiyoperisitom</a:t>
            </a:r>
            <a:r>
              <a:rPr lang="tr-TR" dirty="0"/>
              <a:t>, metastaz ve </a:t>
            </a:r>
            <a:r>
              <a:rPr lang="tr-TR" dirty="0" err="1"/>
              <a:t>rekürrens</a:t>
            </a:r>
            <a:r>
              <a:rPr lang="tr-TR" dirty="0"/>
              <a:t> görülebilir.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Beningn</a:t>
            </a:r>
            <a:r>
              <a:rPr lang="tr-TR" dirty="0"/>
              <a:t> sitolojilerde RT önerilmiyor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Hemanjiyoperisitomlarda</a:t>
            </a:r>
            <a:r>
              <a:rPr lang="tr-TR" dirty="0"/>
              <a:t> RT </a:t>
            </a:r>
          </a:p>
          <a:p>
            <a:pPr>
              <a:lnSpc>
                <a:spcPct val="150000"/>
              </a:lnSpc>
            </a:pPr>
            <a:r>
              <a:rPr lang="tr-TR" dirty="0"/>
              <a:t>      </a:t>
            </a:r>
            <a:r>
              <a:rPr lang="tr-TR" dirty="0" err="1"/>
              <a:t>inkomplet</a:t>
            </a:r>
            <a:r>
              <a:rPr lang="tr-TR" dirty="0"/>
              <a:t> rezeksiyonlarda </a:t>
            </a:r>
          </a:p>
          <a:p>
            <a:pPr>
              <a:lnSpc>
                <a:spcPct val="150000"/>
              </a:lnSpc>
            </a:pPr>
            <a:r>
              <a:rPr lang="tr-TR" dirty="0"/>
              <a:t>      düşünülebilir.</a:t>
            </a:r>
          </a:p>
        </p:txBody>
      </p:sp>
    </p:spTree>
    <p:extLst>
      <p:ext uri="{BB962C8B-B14F-4D97-AF65-F5344CB8AC3E}">
        <p14:creationId xmlns:p14="http://schemas.microsoft.com/office/powerpoint/2010/main" val="768834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5C4D7F5-0EF9-45FE-85DD-4AD35629C806}"/>
              </a:ext>
            </a:extLst>
          </p:cNvPr>
          <p:cNvSpPr/>
          <p:nvPr/>
        </p:nvSpPr>
        <p:spPr>
          <a:xfrm>
            <a:off x="2204720" y="243840"/>
            <a:ext cx="7731760" cy="802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MEDİASTİNAL NÖROJENİK TÜMÖRLER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6BBE2C0-E40E-46AD-938A-F216E81D33C9}"/>
              </a:ext>
            </a:extLst>
          </p:cNvPr>
          <p:cNvSpPr txBox="1"/>
          <p:nvPr/>
        </p:nvSpPr>
        <p:spPr>
          <a:xfrm>
            <a:off x="1114508" y="1310640"/>
            <a:ext cx="9962984" cy="5216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Toraksın </a:t>
            </a:r>
            <a:r>
              <a:rPr lang="tr-TR" dirty="0" err="1">
                <a:latin typeface="Comic Sans MS" panose="030F0702030302020204" pitchFamily="66" charset="0"/>
              </a:rPr>
              <a:t>nörojenik</a:t>
            </a:r>
            <a:r>
              <a:rPr lang="tr-TR" dirty="0">
                <a:latin typeface="Comic Sans MS" panose="030F0702030302020204" pitchFamily="66" charset="0"/>
              </a:rPr>
              <a:t> tümörleri genellikle orijin aldığı </a:t>
            </a:r>
            <a:r>
              <a:rPr lang="tr-TR" dirty="0" err="1">
                <a:latin typeface="Comic Sans MS" panose="030F0702030302020204" pitchFamily="66" charset="0"/>
              </a:rPr>
              <a:t>nöral</a:t>
            </a:r>
            <a:r>
              <a:rPr lang="tr-TR" dirty="0">
                <a:latin typeface="Comic Sans MS" panose="030F0702030302020204" pitchFamily="66" charset="0"/>
              </a:rPr>
              <a:t> hücrelere göre sınıflandırılırlar.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Sinir kılıfı tümörleri ( </a:t>
            </a:r>
            <a:r>
              <a:rPr lang="tr-TR" dirty="0" err="1">
                <a:latin typeface="Comic Sans MS" panose="030F0702030302020204" pitchFamily="66" charset="0"/>
              </a:rPr>
              <a:t>schwannom,nörofibrom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Comic Sans MS" panose="030F0702030302020204" pitchFamily="66" charset="0"/>
              </a:rPr>
              <a:t>Otonom </a:t>
            </a:r>
            <a:r>
              <a:rPr lang="tr-TR" dirty="0" err="1">
                <a:latin typeface="Comic Sans MS" panose="030F0702030302020204" pitchFamily="66" charset="0"/>
              </a:rPr>
              <a:t>ganglionlar</a:t>
            </a:r>
            <a:r>
              <a:rPr lang="tr-TR" dirty="0">
                <a:latin typeface="Comic Sans MS" panose="030F0702030302020204" pitchFamily="66" charset="0"/>
              </a:rPr>
              <a:t> (</a:t>
            </a:r>
            <a:r>
              <a:rPr lang="tr-TR" dirty="0" err="1">
                <a:latin typeface="Comic Sans MS" panose="030F0702030302020204" pitchFamily="66" charset="0"/>
              </a:rPr>
              <a:t>ganglionörom,nöroblastom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err="1">
                <a:latin typeface="Comic Sans MS" panose="030F0702030302020204" pitchFamily="66" charset="0"/>
              </a:rPr>
              <a:t>Paraganlionlar</a:t>
            </a:r>
            <a:r>
              <a:rPr lang="tr-TR" dirty="0">
                <a:latin typeface="Comic Sans MS" panose="030F0702030302020204" pitchFamily="66" charset="0"/>
              </a:rPr>
              <a:t> (</a:t>
            </a:r>
            <a:r>
              <a:rPr lang="tr-TR" dirty="0" err="1">
                <a:latin typeface="Comic Sans MS" panose="030F0702030302020204" pitchFamily="66" charset="0"/>
              </a:rPr>
              <a:t>paragangliom,feokromasitoma</a:t>
            </a:r>
            <a:r>
              <a:rPr lang="tr-TR" dirty="0">
                <a:latin typeface="Comic Sans MS" panose="030F0702030302020204" pitchFamily="66" charset="0"/>
              </a:rPr>
              <a:t>)</a:t>
            </a:r>
          </a:p>
          <a:p>
            <a:pPr lvl="1">
              <a:lnSpc>
                <a:spcPct val="150000"/>
              </a:lnSpc>
            </a:pP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Nörojenik</a:t>
            </a:r>
            <a:r>
              <a:rPr lang="tr-TR" dirty="0">
                <a:latin typeface="Comic Sans MS" panose="030F0702030302020204" pitchFamily="66" charset="0"/>
              </a:rPr>
              <a:t> tümörler sıklıkla </a:t>
            </a:r>
            <a:r>
              <a:rPr lang="tr-TR" dirty="0" err="1">
                <a:latin typeface="Comic Sans MS" panose="030F0702030302020204" pitchFamily="66" charset="0"/>
              </a:rPr>
              <a:t>posterior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mediastende</a:t>
            </a:r>
            <a:r>
              <a:rPr lang="tr-TR" dirty="0">
                <a:latin typeface="Comic Sans MS" panose="030F0702030302020204" pitchFamily="66" charset="0"/>
              </a:rPr>
              <a:t> görülürler.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İnsidans</a:t>
            </a:r>
            <a:r>
              <a:rPr lang="tr-TR" dirty="0">
                <a:latin typeface="Comic Sans MS" panose="030F0702030302020204" pitchFamily="66" charset="0"/>
              </a:rPr>
              <a:t> : 0.5/1000000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Nöroblastoma</a:t>
            </a:r>
            <a:r>
              <a:rPr lang="tr-TR" dirty="0">
                <a:latin typeface="Comic Sans MS" panose="030F0702030302020204" pitchFamily="66" charset="0"/>
              </a:rPr>
              <a:t> çocuklarda görülür (agresif varyant)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Yetişkindeki en sık </a:t>
            </a:r>
            <a:r>
              <a:rPr lang="tr-TR" dirty="0" err="1">
                <a:latin typeface="Comic Sans MS" panose="030F0702030302020204" pitchFamily="66" charset="0"/>
              </a:rPr>
              <a:t>nörojenik</a:t>
            </a:r>
            <a:r>
              <a:rPr lang="tr-TR" dirty="0">
                <a:latin typeface="Comic Sans MS" panose="030F0702030302020204" pitchFamily="66" charset="0"/>
              </a:rPr>
              <a:t> tümörler </a:t>
            </a:r>
            <a:r>
              <a:rPr lang="tr-TR" dirty="0" err="1">
                <a:latin typeface="Comic Sans MS" panose="030F0702030302020204" pitchFamily="66" charset="0"/>
              </a:rPr>
              <a:t>benign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schwannom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nörofibromlardır</a:t>
            </a:r>
            <a:r>
              <a:rPr lang="tr-TR" dirty="0">
                <a:latin typeface="Comic Sans MS" panose="030F0702030302020204" pitchFamily="66" charset="0"/>
              </a:rPr>
              <a:t>(NF-1).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Yetişkindeki en sık </a:t>
            </a:r>
            <a:r>
              <a:rPr lang="tr-TR" dirty="0" err="1">
                <a:latin typeface="Comic Sans MS" panose="030F0702030302020204" pitchFamily="66" charset="0"/>
              </a:rPr>
              <a:t>malign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mediastinal</a:t>
            </a:r>
            <a:r>
              <a:rPr lang="tr-TR" dirty="0">
                <a:latin typeface="Comic Sans MS" panose="030F0702030302020204" pitchFamily="66" charset="0"/>
              </a:rPr>
              <a:t> tümör ise </a:t>
            </a:r>
            <a:r>
              <a:rPr lang="tr-TR" dirty="0" err="1">
                <a:latin typeface="Comic Sans MS" panose="030F0702030302020204" pitchFamily="66" charset="0"/>
              </a:rPr>
              <a:t>malign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periferik</a:t>
            </a:r>
            <a:r>
              <a:rPr lang="tr-TR" dirty="0">
                <a:latin typeface="Comic Sans MS" panose="030F0702030302020204" pitchFamily="66" charset="0"/>
              </a:rPr>
              <a:t> sinir kılıfı tümörleridir.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NF-1 taşıyıcıları yaşam boyu %10 MPNST gelişme riski taşırlar.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074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199DA21-204A-42EF-97CE-B3629470D636}"/>
              </a:ext>
            </a:extLst>
          </p:cNvPr>
          <p:cNvSpPr txBox="1"/>
          <p:nvPr/>
        </p:nvSpPr>
        <p:spPr>
          <a:xfrm>
            <a:off x="894080" y="670560"/>
            <a:ext cx="10559429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Tanı: Direk </a:t>
            </a:r>
            <a:r>
              <a:rPr lang="tr-TR" dirty="0" err="1"/>
              <a:t>grafi</a:t>
            </a:r>
            <a:r>
              <a:rPr lang="tr-TR" dirty="0"/>
              <a:t> ,MR,HRCT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Histolojik değerlendirme: nükleer </a:t>
            </a:r>
            <a:r>
              <a:rPr lang="tr-TR" dirty="0" err="1"/>
              <a:t>atipi,mitotik</a:t>
            </a:r>
            <a:r>
              <a:rPr lang="tr-TR" dirty="0"/>
              <a:t> </a:t>
            </a:r>
            <a:r>
              <a:rPr lang="tr-TR" dirty="0" err="1"/>
              <a:t>figürler,selülarite</a:t>
            </a:r>
            <a:r>
              <a:rPr lang="tr-TR" dirty="0"/>
              <a:t> artışı, </a:t>
            </a:r>
            <a:r>
              <a:rPr lang="tr-TR" dirty="0" err="1"/>
              <a:t>Antoni</a:t>
            </a:r>
            <a:r>
              <a:rPr lang="tr-TR" dirty="0"/>
              <a:t> A ve B alanları ,tümör nekrozu</a:t>
            </a:r>
          </a:p>
          <a:p>
            <a:pPr>
              <a:lnSpc>
                <a:spcPct val="200000"/>
              </a:lnSpc>
            </a:pPr>
            <a:r>
              <a:rPr lang="tr-TR" dirty="0"/>
              <a:t>      S-100(+) , </a:t>
            </a:r>
            <a:r>
              <a:rPr lang="tr-TR" dirty="0" err="1"/>
              <a:t>desmin</a:t>
            </a:r>
            <a:r>
              <a:rPr lang="tr-TR" dirty="0"/>
              <a:t> (-)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Tedavide 1. basamak CERRAHİ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Adjuvan</a:t>
            </a:r>
            <a:r>
              <a:rPr lang="tr-TR" dirty="0"/>
              <a:t> radyoterapi öneriliyor (60Gy/30fr)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Prone</a:t>
            </a:r>
            <a:r>
              <a:rPr lang="tr-TR" dirty="0"/>
              <a:t> pozisyonda ,IMRT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Gross</a:t>
            </a:r>
            <a:r>
              <a:rPr lang="tr-TR" dirty="0"/>
              <a:t> </a:t>
            </a:r>
            <a:r>
              <a:rPr lang="tr-TR" dirty="0" err="1"/>
              <a:t>rezidüel</a:t>
            </a:r>
            <a:r>
              <a:rPr lang="tr-TR" dirty="0"/>
              <a:t> hastalıkta daha yüksek dozlar faydalı olabilir ama OAR dozlarını sağlamak zor.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Unrezektabl</a:t>
            </a:r>
            <a:r>
              <a:rPr lang="tr-TR" dirty="0"/>
              <a:t> hastalıkta RT </a:t>
            </a:r>
            <a:r>
              <a:rPr lang="tr-TR" i="0" dirty="0">
                <a:solidFill>
                  <a:srgbClr val="444444"/>
                </a:solidFill>
                <a:effectLst/>
                <a:latin typeface="Roboto" panose="020B0604020202020204" pitchFamily="2" charset="0"/>
              </a:rPr>
              <a:t>± </a:t>
            </a:r>
            <a:r>
              <a:rPr lang="tr-TR" i="0" dirty="0">
                <a:solidFill>
                  <a:srgbClr val="444444"/>
                </a:solidFill>
                <a:effectLst/>
              </a:rPr>
              <a:t>KT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KT:doksorubisin</a:t>
            </a:r>
            <a:r>
              <a:rPr lang="tr-TR" dirty="0"/>
              <a:t> veya </a:t>
            </a:r>
            <a:r>
              <a:rPr lang="tr-TR" dirty="0" err="1"/>
              <a:t>ifosfamid</a:t>
            </a:r>
            <a:r>
              <a:rPr lang="tr-TR" dirty="0"/>
              <a:t> rejimleri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614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2047C83-C4D8-423D-AFE4-8B27CC297B11}"/>
              </a:ext>
            </a:extLst>
          </p:cNvPr>
          <p:cNvSpPr/>
          <p:nvPr/>
        </p:nvSpPr>
        <p:spPr>
          <a:xfrm>
            <a:off x="3175000" y="325120"/>
            <a:ext cx="5842000" cy="853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TRAKEAL KARSİNOMLAR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B8E898-3908-47A6-8BAF-17D07C43F73F}"/>
              </a:ext>
            </a:extLst>
          </p:cNvPr>
          <p:cNvSpPr txBox="1"/>
          <p:nvPr/>
        </p:nvSpPr>
        <p:spPr>
          <a:xfrm>
            <a:off x="1060935" y="1818640"/>
            <a:ext cx="10070129" cy="4446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Nadir görülürler.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Tüm </a:t>
            </a:r>
            <a:r>
              <a:rPr lang="tr-TR" dirty="0" err="1"/>
              <a:t>malignitelerin</a:t>
            </a:r>
            <a:r>
              <a:rPr lang="tr-TR" dirty="0"/>
              <a:t> %0.1-0.4 ü sıklığında görülürler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İnsidansı</a:t>
            </a:r>
            <a:r>
              <a:rPr lang="tr-TR" dirty="0"/>
              <a:t> : 0.2/100000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En sık histolojik tip </a:t>
            </a:r>
            <a:r>
              <a:rPr lang="tr-TR" dirty="0" err="1"/>
              <a:t>skuamoz</a:t>
            </a:r>
            <a:r>
              <a:rPr lang="tr-TR" dirty="0"/>
              <a:t> hücreli </a:t>
            </a:r>
            <a:r>
              <a:rPr lang="tr-TR" dirty="0" err="1"/>
              <a:t>karsinom</a:t>
            </a:r>
            <a:r>
              <a:rPr lang="tr-TR" dirty="0"/>
              <a:t> ,2. sıklıkta ACC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E:K=2-3:1 SCC , 1:1 </a:t>
            </a:r>
            <a:r>
              <a:rPr lang="tr-TR" dirty="0" err="1"/>
              <a:t>adenoid</a:t>
            </a:r>
            <a:r>
              <a:rPr lang="tr-TR" dirty="0"/>
              <a:t>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err="1"/>
              <a:t>karsinom</a:t>
            </a:r>
            <a:endParaRPr lang="tr-T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Sıklıkla 6. </a:t>
            </a:r>
            <a:r>
              <a:rPr lang="tr-TR" dirty="0" err="1"/>
              <a:t>dekat</a:t>
            </a:r>
            <a:r>
              <a:rPr lang="tr-TR" dirty="0"/>
              <a:t> , </a:t>
            </a:r>
            <a:r>
              <a:rPr lang="tr-TR" dirty="0" err="1"/>
              <a:t>adenoid</a:t>
            </a:r>
            <a:r>
              <a:rPr lang="tr-TR" dirty="0"/>
              <a:t>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err="1"/>
              <a:t>karsinom</a:t>
            </a:r>
            <a:r>
              <a:rPr lang="tr-TR" dirty="0"/>
              <a:t> daha genç yaşta gözlenir.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Diğer histolojik tipler ; </a:t>
            </a:r>
            <a:r>
              <a:rPr lang="tr-TR" dirty="0" err="1"/>
              <a:t>karsinoid,karsinosarkom,granüler</a:t>
            </a:r>
            <a:r>
              <a:rPr lang="tr-TR" dirty="0"/>
              <a:t> hücreli </a:t>
            </a:r>
            <a:r>
              <a:rPr lang="tr-TR" dirty="0" err="1"/>
              <a:t>tümör,hemanjiyom,nörojenik</a:t>
            </a:r>
            <a:r>
              <a:rPr lang="tr-TR" dirty="0"/>
              <a:t> tümörler</a:t>
            </a:r>
          </a:p>
          <a:p>
            <a:pPr>
              <a:lnSpc>
                <a:spcPct val="200000"/>
              </a:lnSpc>
            </a:pPr>
            <a:r>
              <a:rPr lang="tr-TR" dirty="0"/>
              <a:t>      </a:t>
            </a:r>
            <a:r>
              <a:rPr lang="tr-TR" dirty="0" err="1"/>
              <a:t>kondrom</a:t>
            </a:r>
            <a:r>
              <a:rPr lang="tr-TR" dirty="0"/>
              <a:t> ve </a:t>
            </a:r>
            <a:r>
              <a:rPr lang="tr-TR" dirty="0" err="1"/>
              <a:t>kondrosarkomlar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013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6A68BE3-B710-4DF3-A57C-4E489DE96C79}"/>
              </a:ext>
            </a:extLst>
          </p:cNvPr>
          <p:cNvSpPr txBox="1"/>
          <p:nvPr/>
        </p:nvSpPr>
        <p:spPr>
          <a:xfrm>
            <a:off x="1950720" y="1859339"/>
            <a:ext cx="829056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Semptom:öksürük,dispne,disfaji,stridor,hemoptizi,disfoni</a:t>
            </a:r>
            <a:endParaRPr lang="tr-T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ACC </a:t>
            </a:r>
            <a:r>
              <a:rPr lang="tr-TR" dirty="0" err="1"/>
              <a:t>lar</a:t>
            </a:r>
            <a:r>
              <a:rPr lang="tr-TR" dirty="0"/>
              <a:t> sıklıkla önce astım tanısı alırlar.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Hemoptizi</a:t>
            </a:r>
            <a:r>
              <a:rPr lang="tr-TR" dirty="0"/>
              <a:t> sıklıkla SCC </a:t>
            </a:r>
            <a:r>
              <a:rPr lang="tr-TR" dirty="0" err="1"/>
              <a:t>larda</a:t>
            </a:r>
            <a:r>
              <a:rPr lang="tr-TR" dirty="0"/>
              <a:t> gözlenir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ACC </a:t>
            </a:r>
            <a:r>
              <a:rPr lang="tr-TR" dirty="0" err="1"/>
              <a:t>ların</a:t>
            </a:r>
            <a:r>
              <a:rPr lang="tr-TR" dirty="0"/>
              <a:t> %40-50 sinde metastaz gözlenmesine rağmen </a:t>
            </a:r>
            <a:r>
              <a:rPr lang="tr-TR" dirty="0" err="1"/>
              <a:t>sağkalım</a:t>
            </a:r>
            <a:r>
              <a:rPr lang="tr-TR" dirty="0"/>
              <a:t> görece yüksektir.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SCC </a:t>
            </a:r>
            <a:r>
              <a:rPr lang="tr-TR" dirty="0" err="1"/>
              <a:t>lar</a:t>
            </a:r>
            <a:r>
              <a:rPr lang="tr-TR" dirty="0"/>
              <a:t> ise daha agresif ,ortalama </a:t>
            </a:r>
            <a:r>
              <a:rPr lang="tr-TR" dirty="0" err="1"/>
              <a:t>sağkalım</a:t>
            </a:r>
            <a:r>
              <a:rPr lang="tr-TR" dirty="0"/>
              <a:t> süresi 6-12 ay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4062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551AA6-A7BF-47A0-B562-52FF1818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460248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30D5FBB-2DE2-431A-9416-1A16D8BE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2" y="4602480"/>
            <a:ext cx="1210055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1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0F14E26-0C44-47FC-B92B-A2BD4C460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63360"/>
          </a:xfrm>
        </p:spPr>
      </p:pic>
    </p:spTree>
    <p:extLst>
      <p:ext uri="{BB962C8B-B14F-4D97-AF65-F5344CB8AC3E}">
        <p14:creationId xmlns:p14="http://schemas.microsoft.com/office/powerpoint/2010/main" val="37234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417D94-EDA3-4AA2-94B0-58644EECC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FB7C35C-6DFD-4E45-8231-F2B9DF2B00DD}"/>
              </a:ext>
            </a:extLst>
          </p:cNvPr>
          <p:cNvSpPr txBox="1"/>
          <p:nvPr/>
        </p:nvSpPr>
        <p:spPr>
          <a:xfrm>
            <a:off x="550491" y="1107440"/>
            <a:ext cx="182694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Thymus</a:t>
            </a:r>
            <a:endParaRPr lang="tr-TR" sz="18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 lymph nodes</a:t>
            </a:r>
            <a:endParaRPr lang="tr-TR" sz="18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 small vessels</a:t>
            </a:r>
            <a:r>
              <a:rPr lang="en-US" dirty="0"/>
              <a:t> </a:t>
            </a:r>
            <a:br>
              <a:rPr lang="en-US" dirty="0"/>
            </a:b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85E073B-611D-4998-BAE4-68C38E3F1A25}"/>
              </a:ext>
            </a:extLst>
          </p:cNvPr>
          <p:cNvSpPr txBox="1"/>
          <p:nvPr/>
        </p:nvSpPr>
        <p:spPr>
          <a:xfrm>
            <a:off x="4104640" y="5689600"/>
            <a:ext cx="253293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Heart</a:t>
            </a:r>
            <a:endParaRPr lang="tr-TR" sz="16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proximal great vessels</a:t>
            </a:r>
            <a:endParaRPr lang="tr-TR" sz="16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central airway structures</a:t>
            </a:r>
            <a:endParaRPr lang="tr-TR" sz="1600" dirty="0">
              <a:solidFill>
                <a:srgbClr val="000000"/>
              </a:solidFill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lymph nodes</a:t>
            </a:r>
            <a:r>
              <a:rPr lang="en-US" sz="1600" dirty="0"/>
              <a:t> </a:t>
            </a:r>
            <a:endParaRPr lang="tr-TR" sz="16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CA50C6F-8BB9-41D3-9275-FEC2D54FB3DA}"/>
              </a:ext>
            </a:extLst>
          </p:cNvPr>
          <p:cNvSpPr txBox="1"/>
          <p:nvPr/>
        </p:nvSpPr>
        <p:spPr>
          <a:xfrm>
            <a:off x="9271457" y="123448"/>
            <a:ext cx="261231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sympathetic chain</a:t>
            </a:r>
            <a:r>
              <a:rPr lang="tr-TR" sz="1600" b="0" i="0" dirty="0">
                <a:solidFill>
                  <a:srgbClr val="000000"/>
                </a:solidFill>
                <a:effectLst/>
                <a:latin typeface="LiberationSerif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ganglia</a:t>
            </a:r>
            <a:endParaRPr lang="tr-TR" sz="1600" dirty="0">
              <a:solidFill>
                <a:srgbClr val="000000"/>
              </a:solidFill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LiberationSerif"/>
              </a:rPr>
              <a:t>vagus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 nerve</a:t>
            </a:r>
            <a:endParaRPr lang="tr-TR" sz="16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thoracic duct</a:t>
            </a:r>
            <a:endParaRPr lang="tr-TR" sz="16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iberationSerif"/>
              </a:rPr>
              <a:t>esophagus</a:t>
            </a:r>
            <a:r>
              <a:rPr lang="en-US" sz="1600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868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218E2B9-B929-4B91-8902-15402BD3C820}"/>
              </a:ext>
            </a:extLst>
          </p:cNvPr>
          <p:cNvSpPr txBox="1"/>
          <p:nvPr/>
        </p:nvSpPr>
        <p:spPr>
          <a:xfrm>
            <a:off x="2479176" y="396240"/>
            <a:ext cx="72336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Tedavi: </a:t>
            </a:r>
            <a:r>
              <a:rPr lang="tr-TR" dirty="0" err="1"/>
              <a:t>cerrahi+adjuvan</a:t>
            </a:r>
            <a:r>
              <a:rPr lang="tr-TR" dirty="0"/>
              <a:t> radyoterapi (60Gy EBRT)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Rezeksiyon durumu ,</a:t>
            </a:r>
            <a:r>
              <a:rPr lang="tr-TR" dirty="0" err="1"/>
              <a:t>tiroid</a:t>
            </a:r>
            <a:r>
              <a:rPr lang="tr-TR" dirty="0"/>
              <a:t> </a:t>
            </a:r>
            <a:r>
              <a:rPr lang="tr-TR" dirty="0" err="1"/>
              <a:t>invazyonu,lenfatik</a:t>
            </a:r>
            <a:r>
              <a:rPr lang="tr-TR" dirty="0"/>
              <a:t> </a:t>
            </a:r>
            <a:r>
              <a:rPr lang="tr-TR" dirty="0" err="1"/>
              <a:t>invazyon</a:t>
            </a:r>
            <a:r>
              <a:rPr lang="tr-TR" dirty="0"/>
              <a:t> </a:t>
            </a:r>
            <a:r>
              <a:rPr lang="tr-TR" dirty="0" err="1"/>
              <a:t>prognoz</a:t>
            </a:r>
            <a:r>
              <a:rPr lang="tr-TR" dirty="0"/>
              <a:t> ile ilişkili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3DF7873-38DA-426D-B47D-054E17E3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2571"/>
            <a:ext cx="10220960" cy="14389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6E4C80F-418D-48A3-A7CA-4EECD5E5C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" y="2481499"/>
            <a:ext cx="10220960" cy="4094480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6A139B8B-5CB1-44BA-9C2C-4379289C5A8D}"/>
              </a:ext>
            </a:extLst>
          </p:cNvPr>
          <p:cNvSpPr/>
          <p:nvPr/>
        </p:nvSpPr>
        <p:spPr>
          <a:xfrm>
            <a:off x="853440" y="2481499"/>
            <a:ext cx="10129520" cy="853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54F43C3-99FE-45E2-8EB0-B28488B6328E}"/>
              </a:ext>
            </a:extLst>
          </p:cNvPr>
          <p:cNvSpPr/>
          <p:nvPr/>
        </p:nvSpPr>
        <p:spPr>
          <a:xfrm>
            <a:off x="889000" y="5689600"/>
            <a:ext cx="10007600" cy="792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89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543F0F0-A40F-4937-BFC0-69295B63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8" y="0"/>
            <a:ext cx="8636001" cy="65024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B32C486-5688-4483-94E3-8163A485A970}"/>
              </a:ext>
            </a:extLst>
          </p:cNvPr>
          <p:cNvSpPr/>
          <p:nvPr/>
        </p:nvSpPr>
        <p:spPr>
          <a:xfrm>
            <a:off x="1849118" y="5984240"/>
            <a:ext cx="8554722" cy="518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Grafik 9" descr="Dolgusuz üzgün yüz">
            <a:extLst>
              <a:ext uri="{FF2B5EF4-FFF2-40B4-BE49-F238E27FC236}">
                <a16:creationId xmlns:a16="http://schemas.microsoft.com/office/drawing/2014/main" id="{DD185126-EB3C-4F51-82C0-33DFBD49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3709930"/>
            <a:ext cx="360000" cy="360000"/>
          </a:xfrm>
          <a:prstGeom prst="rect">
            <a:avLst/>
          </a:prstGeom>
        </p:spPr>
      </p:pic>
      <p:pic>
        <p:nvPicPr>
          <p:cNvPr id="11" name="Grafik 10" descr="Dolgusuz üzgün yüz">
            <a:extLst>
              <a:ext uri="{FF2B5EF4-FFF2-40B4-BE49-F238E27FC236}">
                <a16:creationId xmlns:a16="http://schemas.microsoft.com/office/drawing/2014/main" id="{957F98B4-B8DA-47A0-96BA-9EFFB5484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5999" y="466488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3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A493378-5B85-4FFB-8C8F-F884EBDCB2ED}"/>
              </a:ext>
            </a:extLst>
          </p:cNvPr>
          <p:cNvSpPr/>
          <p:nvPr/>
        </p:nvSpPr>
        <p:spPr>
          <a:xfrm>
            <a:off x="2138680" y="142240"/>
            <a:ext cx="748792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KALP ,PERİKARD VE BÜYÜK DAMAR TÜMÖRLERİ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D0365D-73C3-48F7-BDCC-BFE2C4268BB5}"/>
              </a:ext>
            </a:extLst>
          </p:cNvPr>
          <p:cNvSpPr txBox="1"/>
          <p:nvPr/>
        </p:nvSpPr>
        <p:spPr>
          <a:xfrm>
            <a:off x="633335" y="971007"/>
            <a:ext cx="10925329" cy="5551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latin typeface="Comic Sans MS" panose="030F0702030302020204" pitchFamily="66" charset="0"/>
              </a:rPr>
              <a:t>İnsidans</a:t>
            </a:r>
            <a:r>
              <a:rPr lang="tr-TR" dirty="0">
                <a:latin typeface="Comic Sans MS" panose="030F0702030302020204" pitchFamily="66" charset="0"/>
              </a:rPr>
              <a:t> :0.021%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Ortalama tanı yaşı : 45-55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Comic Sans MS" panose="030F0702030302020204" pitchFamily="66" charset="0"/>
              </a:rPr>
              <a:t>%75 i </a:t>
            </a:r>
            <a:r>
              <a:rPr lang="tr-TR" dirty="0" err="1">
                <a:latin typeface="Comic Sans MS" panose="030F0702030302020204" pitchFamily="66" charset="0"/>
              </a:rPr>
              <a:t>benign</a:t>
            </a:r>
            <a:r>
              <a:rPr lang="tr-TR" dirty="0">
                <a:latin typeface="Comic Sans MS" panose="030F0702030302020204" pitchFamily="66" charset="0"/>
              </a:rPr>
              <a:t> ( bunların %50 si </a:t>
            </a:r>
            <a:r>
              <a:rPr lang="tr-TR" dirty="0" err="1">
                <a:latin typeface="Comic Sans MS" panose="030F0702030302020204" pitchFamily="66" charset="0"/>
              </a:rPr>
              <a:t>atriyal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miksoma</a:t>
            </a:r>
            <a:r>
              <a:rPr lang="tr-TR" dirty="0">
                <a:latin typeface="Comic Sans MS" panose="030F0702030302020204" pitchFamily="66" charset="0"/>
              </a:rPr>
              <a:t> 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Lipoma,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papiller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fibroelastom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ve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rabdomyom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(%10)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Fibrom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hemanjiom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ve 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teratomlar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nadir kardiyak tümörler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kistik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atrioventriküler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nod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tümörleri çok nadir ama ölümcül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Carney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kompleksi bulunan kadın hastalarda sıklık daha fazla (PRKAR1 A tümör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supresör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gen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germline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mutasyon 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Malign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primer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kardiyak tümörler (%25) , sıklıkla sarkomlar.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Malign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fibröz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histiyositom,anjiyosarkom,fibrosarkom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ve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rabdomyosarkomlar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,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lenfoma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(%2)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6BF8C35-8718-40A7-94B1-A5E4D817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" y="0"/>
            <a:ext cx="12059920" cy="6299200"/>
          </a:xfrm>
          <a:prstGeom prst="rect">
            <a:avLst/>
          </a:prstGeom>
        </p:spPr>
      </p:pic>
      <p:sp>
        <p:nvSpPr>
          <p:cNvPr id="6" name="Yıldız: 5 Nokta 5">
            <a:extLst>
              <a:ext uri="{FF2B5EF4-FFF2-40B4-BE49-F238E27FC236}">
                <a16:creationId xmlns:a16="http://schemas.microsoft.com/office/drawing/2014/main" id="{05980B19-590C-46D3-9A31-24B38A29BC44}"/>
              </a:ext>
            </a:extLst>
          </p:cNvPr>
          <p:cNvSpPr/>
          <p:nvPr/>
        </p:nvSpPr>
        <p:spPr>
          <a:xfrm>
            <a:off x="2123440" y="2265680"/>
            <a:ext cx="254000" cy="294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563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2E9E9FC-0529-4B60-A057-455D1CB6A9CA}"/>
              </a:ext>
            </a:extLst>
          </p:cNvPr>
          <p:cNvSpPr txBox="1"/>
          <p:nvPr/>
        </p:nvSpPr>
        <p:spPr>
          <a:xfrm>
            <a:off x="1354061" y="2036631"/>
            <a:ext cx="9432582" cy="3338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perikardiyal</a:t>
            </a:r>
            <a:r>
              <a:rPr lang="tr-TR" dirty="0"/>
              <a:t> tümörler ise oldukça nadir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Tanı : FM, EKG , Direk </a:t>
            </a:r>
            <a:r>
              <a:rPr lang="tr-TR" dirty="0" err="1"/>
              <a:t>grafi</a:t>
            </a:r>
            <a:r>
              <a:rPr lang="tr-TR" dirty="0"/>
              <a:t>, </a:t>
            </a:r>
            <a:r>
              <a:rPr lang="tr-TR" dirty="0" err="1"/>
              <a:t>transtorasik</a:t>
            </a:r>
            <a:r>
              <a:rPr lang="tr-TR" dirty="0"/>
              <a:t> ekokardiyografi , kontrastlı dinamik CT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Mezotelyoma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 (%50 -en sık ) ,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fibrosarkom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,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anjiosarkoma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, ve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malign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teratomlar</a:t>
            </a:r>
            <a:endParaRPr lang="tr-TR" sz="1800" b="0" i="0" dirty="0">
              <a:solidFill>
                <a:srgbClr val="000000"/>
              </a:solidFill>
              <a:effectLst/>
              <a:latin typeface="LiberationSerif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>
                <a:solidFill>
                  <a:srgbClr val="000000"/>
                </a:solidFill>
                <a:latin typeface="LiberationSerif"/>
              </a:rPr>
              <a:t>İnsidans</a:t>
            </a:r>
            <a:r>
              <a:rPr lang="tr-TR" dirty="0">
                <a:solidFill>
                  <a:srgbClr val="000000"/>
                </a:solidFill>
                <a:latin typeface="LiberationSerif"/>
              </a:rPr>
              <a:t>: 0.0022%</a:t>
            </a:r>
            <a:r>
              <a:rPr lang="tr-TR" dirty="0"/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Asbestoz</a:t>
            </a:r>
            <a:r>
              <a:rPr lang="tr-TR" dirty="0"/>
              <a:t> risk faktörü olabilir. Çok nadir görüldüğünden başka risk faktörü tanımlanmamış.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Büyük damar tümörleri nadiren gözlenirler (sıklıkla sarkom ),cinsiyet farkı yok ( IVC TM F:M=3:1)</a:t>
            </a:r>
          </a:p>
        </p:txBody>
      </p:sp>
    </p:spTree>
    <p:extLst>
      <p:ext uri="{BB962C8B-B14F-4D97-AF65-F5344CB8AC3E}">
        <p14:creationId xmlns:p14="http://schemas.microsoft.com/office/powerpoint/2010/main" val="2259703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4B0C1DF-8A63-4E88-90DE-0A3ACF6C9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920" y="1666240"/>
            <a:ext cx="7579359" cy="3830320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D5085CB-9417-49BC-99A5-AA663AD36ED6}"/>
              </a:ext>
            </a:extLst>
          </p:cNvPr>
          <p:cNvSpPr txBox="1"/>
          <p:nvPr/>
        </p:nvSpPr>
        <p:spPr>
          <a:xfrm>
            <a:off x="3972560" y="751840"/>
            <a:ext cx="464922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dirty="0"/>
              <a:t>En sık kalp ve </a:t>
            </a:r>
            <a:r>
              <a:rPr lang="tr-TR" dirty="0" err="1"/>
              <a:t>perikard</a:t>
            </a:r>
            <a:r>
              <a:rPr lang="tr-TR" dirty="0"/>
              <a:t> tümörü </a:t>
            </a:r>
            <a:r>
              <a:rPr lang="tr-TR" sz="2800" dirty="0">
                <a:solidFill>
                  <a:srgbClr val="FF0000"/>
                </a:solidFill>
              </a:rPr>
              <a:t>METASTAZ</a:t>
            </a:r>
            <a:r>
              <a:rPr lang="tr-TR" dirty="0"/>
              <a:t> </a:t>
            </a:r>
          </a:p>
        </p:txBody>
      </p:sp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7279022E-386C-47F2-B440-F48858840D72}"/>
              </a:ext>
            </a:extLst>
          </p:cNvPr>
          <p:cNvSpPr/>
          <p:nvPr/>
        </p:nvSpPr>
        <p:spPr>
          <a:xfrm>
            <a:off x="3129280" y="3129280"/>
            <a:ext cx="243840" cy="1727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0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F11B74-62C3-40CF-AD95-34CFE465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0" y="1424273"/>
            <a:ext cx="5161280" cy="200472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ADF33AD-1CDC-425B-A1FF-36EDB0EB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40" y="3429000"/>
            <a:ext cx="5161281" cy="152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70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61353E1-282F-4D9A-83B0-B0178A0B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45720"/>
            <a:ext cx="876808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1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2DCABF3-9E94-480E-AAFE-6F82AC6872D6}"/>
              </a:ext>
            </a:extLst>
          </p:cNvPr>
          <p:cNvSpPr txBox="1"/>
          <p:nvPr/>
        </p:nvSpPr>
        <p:spPr>
          <a:xfrm>
            <a:off x="3088640" y="3075057"/>
            <a:ext cx="60147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4000" dirty="0"/>
              <a:t>                  TEDAVİ</a:t>
            </a:r>
          </a:p>
        </p:txBody>
      </p:sp>
    </p:spTree>
    <p:extLst>
      <p:ext uri="{BB962C8B-B14F-4D97-AF65-F5344CB8AC3E}">
        <p14:creationId xmlns:p14="http://schemas.microsoft.com/office/powerpoint/2010/main" val="10926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455A2F1-2DE1-4D43-B48A-8EFCC4A8B6E7}"/>
              </a:ext>
            </a:extLst>
          </p:cNvPr>
          <p:cNvSpPr txBox="1"/>
          <p:nvPr/>
        </p:nvSpPr>
        <p:spPr>
          <a:xfrm>
            <a:off x="3078480" y="1028343"/>
            <a:ext cx="603504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Lokal ileri ve </a:t>
            </a:r>
            <a:r>
              <a:rPr lang="tr-TR" dirty="0" err="1"/>
              <a:t>metastatik</a:t>
            </a:r>
            <a:r>
              <a:rPr lang="tr-TR" dirty="0"/>
              <a:t> hastalıkta PALYATİF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Perikardiyosentez</a:t>
            </a:r>
            <a:r>
              <a:rPr lang="tr-TR" dirty="0"/>
              <a:t> ,</a:t>
            </a:r>
            <a:r>
              <a:rPr lang="tr-TR" dirty="0" err="1"/>
              <a:t>perikardiyektomi</a:t>
            </a:r>
            <a:r>
              <a:rPr lang="tr-TR" dirty="0"/>
              <a:t> ,</a:t>
            </a:r>
            <a:r>
              <a:rPr lang="tr-TR" dirty="0" err="1"/>
              <a:t>perikardiyal</a:t>
            </a:r>
            <a:r>
              <a:rPr lang="tr-TR" dirty="0"/>
              <a:t> </a:t>
            </a:r>
            <a:r>
              <a:rPr lang="tr-TR" dirty="0" err="1"/>
              <a:t>sklerozis</a:t>
            </a:r>
            <a:endParaRPr lang="tr-TR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Palyatif cerrahi yaklaşım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Definitif</a:t>
            </a:r>
            <a:r>
              <a:rPr lang="tr-TR" dirty="0"/>
              <a:t> yaklaşımda </a:t>
            </a:r>
            <a:r>
              <a:rPr lang="tr-TR" dirty="0" err="1"/>
              <a:t>cerrahi+adjuvan</a:t>
            </a:r>
            <a:r>
              <a:rPr lang="tr-TR" dirty="0"/>
              <a:t> tedavi ŞART!!!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RT : Tüm </a:t>
            </a:r>
            <a:r>
              <a:rPr lang="tr-TR" dirty="0" err="1"/>
              <a:t>perikard</a:t>
            </a:r>
            <a:r>
              <a:rPr lang="tr-TR" dirty="0"/>
              <a:t> + </a:t>
            </a:r>
            <a:r>
              <a:rPr lang="tr-TR" dirty="0" err="1"/>
              <a:t>mediastinal</a:t>
            </a:r>
            <a:r>
              <a:rPr lang="tr-TR" dirty="0"/>
              <a:t> lenf </a:t>
            </a:r>
            <a:r>
              <a:rPr lang="tr-TR" dirty="0" err="1"/>
              <a:t>nodları</a:t>
            </a:r>
            <a:r>
              <a:rPr lang="tr-TR" dirty="0"/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Perikardiyal</a:t>
            </a:r>
            <a:r>
              <a:rPr lang="tr-TR" dirty="0"/>
              <a:t> </a:t>
            </a:r>
            <a:r>
              <a:rPr lang="tr-TR" dirty="0" err="1"/>
              <a:t>mezotelyoma</a:t>
            </a:r>
            <a:r>
              <a:rPr lang="tr-TR" dirty="0"/>
              <a:t> da </a:t>
            </a:r>
            <a:r>
              <a:rPr lang="tr-TR" dirty="0" err="1"/>
              <a:t>myokarda</a:t>
            </a:r>
            <a:r>
              <a:rPr lang="tr-TR" dirty="0"/>
              <a:t> dikkat , </a:t>
            </a:r>
            <a:r>
              <a:rPr lang="tr-TR" dirty="0" err="1"/>
              <a:t>max</a:t>
            </a:r>
            <a:r>
              <a:rPr lang="tr-TR" dirty="0"/>
              <a:t> 40 </a:t>
            </a:r>
            <a:r>
              <a:rPr lang="tr-TR" dirty="0" err="1"/>
              <a:t>gy</a:t>
            </a:r>
            <a:r>
              <a:rPr lang="tr-TR" dirty="0"/>
              <a:t> önemli (TÜM PERİKARD IŞINLANACAKSA ) + MEDİASTEN LN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Fokal</a:t>
            </a:r>
            <a:r>
              <a:rPr lang="tr-TR" dirty="0"/>
              <a:t> odak var ise 64 </a:t>
            </a:r>
            <a:r>
              <a:rPr lang="tr-TR" dirty="0" err="1"/>
              <a:t>Gy</a:t>
            </a:r>
            <a:r>
              <a:rPr lang="tr-TR" dirty="0"/>
              <a:t> e kadar çıkılabilir.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34ACC4E-2E32-4479-8AC9-2EF82F92D419}"/>
              </a:ext>
            </a:extLst>
          </p:cNvPr>
          <p:cNvSpPr/>
          <p:nvPr/>
        </p:nvSpPr>
        <p:spPr>
          <a:xfrm>
            <a:off x="3789680" y="386080"/>
            <a:ext cx="4612640" cy="4876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PRİMER PERİKARDİYAL TÜMÖRLER</a:t>
            </a:r>
          </a:p>
        </p:txBody>
      </p:sp>
    </p:spTree>
    <p:extLst>
      <p:ext uri="{BB962C8B-B14F-4D97-AF65-F5344CB8AC3E}">
        <p14:creationId xmlns:p14="http://schemas.microsoft.com/office/powerpoint/2010/main" val="18212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3998B5-3D14-4916-80A3-682FB99E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1BEA9B-DDE0-4D20-84A7-342CEC7A0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DA3F11-C819-4458-A75C-63A4E7A5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  <p:sp>
        <p:nvSpPr>
          <p:cNvPr id="6" name="Yıldız: 5 Nokta 5">
            <a:extLst>
              <a:ext uri="{FF2B5EF4-FFF2-40B4-BE49-F238E27FC236}">
                <a16:creationId xmlns:a16="http://schemas.microsoft.com/office/drawing/2014/main" id="{0CC83A1C-A4D9-46C5-A902-8E32963EAE2D}"/>
              </a:ext>
            </a:extLst>
          </p:cNvPr>
          <p:cNvSpPr/>
          <p:nvPr/>
        </p:nvSpPr>
        <p:spPr>
          <a:xfrm>
            <a:off x="4155440" y="1657827"/>
            <a:ext cx="314960" cy="1677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1126267E-161A-4428-9708-BFA1696BE1CC}"/>
              </a:ext>
            </a:extLst>
          </p:cNvPr>
          <p:cNvSpPr/>
          <p:nvPr/>
        </p:nvSpPr>
        <p:spPr>
          <a:xfrm>
            <a:off x="2509520" y="1657827"/>
            <a:ext cx="1513840" cy="134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B48829-197E-44DB-AA96-E129801AEE96}"/>
              </a:ext>
            </a:extLst>
          </p:cNvPr>
          <p:cNvSpPr txBox="1"/>
          <p:nvPr/>
        </p:nvSpPr>
        <p:spPr>
          <a:xfrm>
            <a:off x="4470400" y="1595805"/>
            <a:ext cx="1137920" cy="6001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1100" dirty="0"/>
              <a:t>Tüm </a:t>
            </a:r>
            <a:r>
              <a:rPr lang="tr-TR" sz="1100" dirty="0" err="1"/>
              <a:t>mediastende</a:t>
            </a:r>
            <a:r>
              <a:rPr lang="tr-TR" sz="1100" dirty="0"/>
              <a:t> en sık</a:t>
            </a:r>
          </a:p>
        </p:txBody>
      </p:sp>
      <p:sp>
        <p:nvSpPr>
          <p:cNvPr id="4" name="Yıldız: 5 Nokta 3">
            <a:extLst>
              <a:ext uri="{FF2B5EF4-FFF2-40B4-BE49-F238E27FC236}">
                <a16:creationId xmlns:a16="http://schemas.microsoft.com/office/drawing/2014/main" id="{AAD2B05F-1B25-4222-B6A0-A9F382E3B2EC}"/>
              </a:ext>
            </a:extLst>
          </p:cNvPr>
          <p:cNvSpPr/>
          <p:nvPr/>
        </p:nvSpPr>
        <p:spPr>
          <a:xfrm>
            <a:off x="2834640" y="571819"/>
            <a:ext cx="223520" cy="23367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F74FD6-BAB6-44D3-932D-79D8FE7F9C5B}"/>
              </a:ext>
            </a:extLst>
          </p:cNvPr>
          <p:cNvSpPr txBox="1"/>
          <p:nvPr/>
        </p:nvSpPr>
        <p:spPr>
          <a:xfrm>
            <a:off x="3134360" y="595978"/>
            <a:ext cx="8890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sz="1200" dirty="0"/>
              <a:t>2.En sık</a:t>
            </a:r>
          </a:p>
        </p:txBody>
      </p:sp>
    </p:spTree>
    <p:extLst>
      <p:ext uri="{BB962C8B-B14F-4D97-AF65-F5344CB8AC3E}">
        <p14:creationId xmlns:p14="http://schemas.microsoft.com/office/powerpoint/2010/main" val="1505035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05F385-2170-402C-AAE9-C2A935A8BC35}"/>
              </a:ext>
            </a:extLst>
          </p:cNvPr>
          <p:cNvSpPr/>
          <p:nvPr/>
        </p:nvSpPr>
        <p:spPr>
          <a:xfrm>
            <a:off x="3708400" y="284480"/>
            <a:ext cx="4775200" cy="6705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PRİMER KALP TÜMÖRLERİ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827A5F-4CEA-4A7D-8324-4AC7B3BB06C1}"/>
              </a:ext>
            </a:extLst>
          </p:cNvPr>
          <p:cNvSpPr txBox="1"/>
          <p:nvPr/>
        </p:nvSpPr>
        <p:spPr>
          <a:xfrm>
            <a:off x="2166398" y="1566009"/>
            <a:ext cx="7859203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Kardiyak sarkomlar : cerrahi + </a:t>
            </a:r>
            <a:r>
              <a:rPr lang="tr-TR" dirty="0" err="1"/>
              <a:t>adjuvan</a:t>
            </a:r>
            <a:r>
              <a:rPr lang="tr-TR" dirty="0"/>
              <a:t> RT ( 45-50 </a:t>
            </a:r>
            <a:r>
              <a:rPr lang="tr-TR" dirty="0" err="1"/>
              <a:t>Gy</a:t>
            </a:r>
            <a:r>
              <a:rPr lang="tr-TR" dirty="0"/>
              <a:t> /1.8-2Gy/</a:t>
            </a:r>
            <a:r>
              <a:rPr lang="tr-TR" dirty="0" err="1"/>
              <a:t>fr</a:t>
            </a:r>
            <a:r>
              <a:rPr lang="tr-TR" dirty="0"/>
              <a:t>&gt;&gt; CS - ise 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Hedef volüm : cerrahi öncesi </a:t>
            </a:r>
            <a:r>
              <a:rPr lang="tr-TR" dirty="0" err="1"/>
              <a:t>tm</a:t>
            </a:r>
            <a:r>
              <a:rPr lang="tr-TR" dirty="0"/>
              <a:t> alanı +2 cm marj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İnkomplet</a:t>
            </a:r>
            <a:r>
              <a:rPr lang="tr-TR" dirty="0"/>
              <a:t> cerrahi sonrası RT de 10-20 </a:t>
            </a:r>
            <a:r>
              <a:rPr lang="tr-TR" dirty="0" err="1"/>
              <a:t>Gy</a:t>
            </a:r>
            <a:r>
              <a:rPr lang="tr-TR" dirty="0"/>
              <a:t> post-op riskli alana verilmelidir.(GV)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 err="1"/>
              <a:t>Unrezektabl</a:t>
            </a:r>
            <a:r>
              <a:rPr lang="tr-TR" dirty="0"/>
              <a:t> tümörlerde 70 </a:t>
            </a:r>
            <a:r>
              <a:rPr lang="tr-TR" dirty="0" err="1"/>
              <a:t>Gy</a:t>
            </a:r>
            <a:r>
              <a:rPr lang="tr-TR" dirty="0"/>
              <a:t> e çıkılmalı fakat organ limitlerine DİKKAT !!!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IMRT (4D)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SBRT :24-36Gy/3-5 </a:t>
            </a:r>
            <a:r>
              <a:rPr lang="tr-TR" dirty="0" err="1"/>
              <a:t>fr</a:t>
            </a:r>
            <a:r>
              <a:rPr lang="tr-TR" dirty="0"/>
              <a:t> ( </a:t>
            </a:r>
            <a:r>
              <a:rPr lang="tr-TR" dirty="0" err="1"/>
              <a:t>rekurren</a:t>
            </a:r>
            <a:r>
              <a:rPr lang="tr-TR" dirty="0"/>
              <a:t> , </a:t>
            </a:r>
            <a:r>
              <a:rPr lang="tr-TR" dirty="0" err="1"/>
              <a:t>metastatık</a:t>
            </a:r>
            <a:r>
              <a:rPr lang="tr-TR" dirty="0"/>
              <a:t> </a:t>
            </a:r>
            <a:r>
              <a:rPr lang="tr-TR" dirty="0" err="1"/>
              <a:t>tm</a:t>
            </a:r>
            <a:r>
              <a:rPr lang="tr-TR" dirty="0"/>
              <a:t> ), </a:t>
            </a:r>
            <a:r>
              <a:rPr lang="tr-TR" dirty="0" err="1"/>
              <a:t>Bonomo</a:t>
            </a:r>
            <a:r>
              <a:rPr lang="tr-TR" dirty="0"/>
              <a:t> ve ark.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dirty="0"/>
              <a:t>PALYATİF 20-30Gy /5-10 </a:t>
            </a:r>
            <a:r>
              <a:rPr lang="tr-TR" dirty="0" err="1"/>
              <a:t>fr</a:t>
            </a:r>
            <a:r>
              <a:rPr lang="tr-TR" dirty="0"/>
              <a:t> </a:t>
            </a:r>
            <a:r>
              <a:rPr lang="tr-TR" dirty="0" err="1"/>
              <a:t>akselere</a:t>
            </a:r>
            <a:r>
              <a:rPr lang="tr-TR" dirty="0"/>
              <a:t> </a:t>
            </a:r>
            <a:r>
              <a:rPr lang="tr-TR" dirty="0" err="1"/>
              <a:t>hipofraksiyonasyon</a:t>
            </a:r>
            <a:r>
              <a:rPr lang="tr-TR" dirty="0"/>
              <a:t> rejimleri tercih edilmeli.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01E97CC-E720-40AA-AED0-A8F9A89CCD18}"/>
              </a:ext>
            </a:extLst>
          </p:cNvPr>
          <p:cNvSpPr txBox="1"/>
          <p:nvPr/>
        </p:nvSpPr>
        <p:spPr>
          <a:xfrm>
            <a:off x="2166398" y="5936615"/>
            <a:ext cx="20008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GV: Great </a:t>
            </a:r>
            <a:r>
              <a:rPr lang="tr-TR" dirty="0" err="1"/>
              <a:t>Vessels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030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FC28636-095B-45C3-A329-AE3B48680571}"/>
              </a:ext>
            </a:extLst>
          </p:cNvPr>
          <p:cNvSpPr/>
          <p:nvPr/>
        </p:nvSpPr>
        <p:spPr>
          <a:xfrm>
            <a:off x="4505960" y="152400"/>
            <a:ext cx="3180080" cy="5181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TOKSİSİTE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183F288-C90F-41FF-8B83-C6711CB1DF0C}"/>
              </a:ext>
            </a:extLst>
          </p:cNvPr>
          <p:cNvSpPr txBox="1"/>
          <p:nvPr/>
        </p:nvSpPr>
        <p:spPr>
          <a:xfrm>
            <a:off x="467055" y="1357937"/>
            <a:ext cx="1129270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Kardiyak tümörlere verilen doz kalp ve akciğer tolerans dozları ile sınırlandırılabilir.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Önceki meme ve </a:t>
            </a:r>
            <a:r>
              <a:rPr lang="tr-TR" dirty="0" err="1"/>
              <a:t>mediasten</a:t>
            </a:r>
            <a:r>
              <a:rPr lang="tr-TR" dirty="0"/>
              <a:t>(</a:t>
            </a:r>
            <a:r>
              <a:rPr lang="tr-TR" dirty="0" err="1"/>
              <a:t>Hodgkin</a:t>
            </a:r>
            <a:r>
              <a:rPr lang="tr-TR" dirty="0"/>
              <a:t> </a:t>
            </a:r>
            <a:r>
              <a:rPr lang="tr-TR" dirty="0" err="1"/>
              <a:t>lenfoma</a:t>
            </a:r>
            <a:r>
              <a:rPr lang="tr-TR" dirty="0"/>
              <a:t> ) ışınlamalarında bu etki daha belirgindir.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Radyasyona bağlı kalp </a:t>
            </a:r>
            <a:r>
              <a:rPr lang="tr-TR" dirty="0" err="1"/>
              <a:t>toksisitesi</a:t>
            </a:r>
            <a:r>
              <a:rPr lang="tr-TR" dirty="0"/>
              <a:t> ( RIHD) , </a:t>
            </a:r>
            <a:r>
              <a:rPr lang="tr-TR" dirty="0" err="1"/>
              <a:t>perikardit,myokardit,koroner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hastalık olarak ortaya çıkabilir.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En sık </a:t>
            </a:r>
            <a:r>
              <a:rPr lang="tr-TR" dirty="0" err="1"/>
              <a:t>perikardit</a:t>
            </a:r>
            <a:r>
              <a:rPr lang="tr-TR" dirty="0"/>
              <a:t> gözlenir.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/>
              <a:t>Risk faktörleri ;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total do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, 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doz/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fr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, ışınlanan volüm,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rad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yoterapi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tekniği,maruziyet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 yaşı ,eş zamanlı </a:t>
            </a:r>
            <a:r>
              <a:rPr lang="tr-TR" sz="1800" b="0" i="0" dirty="0" err="1">
                <a:solidFill>
                  <a:srgbClr val="000000"/>
                </a:solidFill>
                <a:effectLst/>
                <a:latin typeface="LiberationSerif"/>
              </a:rPr>
              <a:t>antrasikli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iberationSerif"/>
              </a:rPr>
              <a:t>n</a:t>
            </a:r>
            <a:r>
              <a:rPr lang="tr-TR" sz="1800" b="0" i="0" dirty="0">
                <a:solidFill>
                  <a:srgbClr val="000000"/>
                </a:solidFill>
                <a:effectLst/>
                <a:latin typeface="LiberationSerif"/>
              </a:rPr>
              <a:t> türevi KT.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  <a:latin typeface="LiberationSerif"/>
              </a:rPr>
              <a:t>Doz sınırlamaları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000000"/>
                </a:solidFill>
                <a:latin typeface="LiberationSerif"/>
              </a:rPr>
              <a:t> Tüm kalp &lt; 40 </a:t>
            </a:r>
            <a:r>
              <a:rPr lang="tr-TR" dirty="0" err="1">
                <a:solidFill>
                  <a:srgbClr val="000000"/>
                </a:solidFill>
                <a:latin typeface="LiberationSerif"/>
              </a:rPr>
              <a:t>Gy</a:t>
            </a:r>
            <a:r>
              <a:rPr lang="tr-TR" dirty="0">
                <a:solidFill>
                  <a:srgbClr val="000000"/>
                </a:solidFill>
                <a:latin typeface="LiberationSerif"/>
              </a:rPr>
              <a:t> , kalbin 1/3 &lt;60 </a:t>
            </a:r>
            <a:r>
              <a:rPr lang="tr-TR" dirty="0" err="1">
                <a:solidFill>
                  <a:srgbClr val="000000"/>
                </a:solidFill>
                <a:latin typeface="LiberationSerif"/>
              </a:rPr>
              <a:t>Gy</a:t>
            </a:r>
            <a:r>
              <a:rPr lang="tr-TR" dirty="0">
                <a:solidFill>
                  <a:srgbClr val="000000"/>
                </a:solidFill>
                <a:latin typeface="LiberationSerif"/>
              </a:rPr>
              <a:t>  ( TD5/5) – </a:t>
            </a:r>
            <a:r>
              <a:rPr lang="tr-TR" dirty="0" err="1">
                <a:solidFill>
                  <a:srgbClr val="000000"/>
                </a:solidFill>
                <a:latin typeface="LiberationSerif"/>
              </a:rPr>
              <a:t>Emami</a:t>
            </a:r>
            <a:r>
              <a:rPr lang="tr-TR" dirty="0">
                <a:solidFill>
                  <a:srgbClr val="000000"/>
                </a:solidFill>
                <a:latin typeface="LiberationSerif"/>
              </a:rPr>
              <a:t> et al.</a:t>
            </a:r>
            <a:r>
              <a:rPr lang="en-US" dirty="0"/>
              <a:t> </a:t>
            </a:r>
            <a:endParaRPr lang="tr-T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/>
              <a:t> Tüm </a:t>
            </a:r>
            <a:r>
              <a:rPr lang="tr-TR" dirty="0" err="1"/>
              <a:t>kalgin</a:t>
            </a:r>
            <a:r>
              <a:rPr lang="tr-TR" dirty="0"/>
              <a:t> aldığı doz 48-50.6Gy = TD50 - </a:t>
            </a:r>
            <a:r>
              <a:rPr lang="tr-TR" dirty="0" err="1"/>
              <a:t>Gagliardi</a:t>
            </a:r>
            <a:r>
              <a:rPr lang="tr-TR" dirty="0"/>
              <a:t> et al.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dirty="0"/>
              <a:t>Akciğer için V20 &lt; %30-35 , </a:t>
            </a:r>
            <a:r>
              <a:rPr lang="tr-TR" dirty="0" err="1"/>
              <a:t>mean</a:t>
            </a:r>
            <a:r>
              <a:rPr lang="tr-TR" dirty="0"/>
              <a:t> doz &lt;%20-23</a:t>
            </a:r>
            <a:br>
              <a:rPr lang="en-US" dirty="0"/>
            </a:b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5655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D0E4C5-509B-49EE-8085-CBF49D91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</a:t>
            </a:r>
            <a:r>
              <a:rPr lang="tr-TR" sz="4800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064665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8D4EFB3-2F99-487D-B90D-31A69768D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63448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8534539-4BCD-402C-BA05-D9DE2F1B92F8}"/>
              </a:ext>
            </a:extLst>
          </p:cNvPr>
          <p:cNvSpPr/>
          <p:nvPr/>
        </p:nvSpPr>
        <p:spPr>
          <a:xfrm>
            <a:off x="8239760" y="1463040"/>
            <a:ext cx="3322320" cy="254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11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DDB5F-9E28-4F1F-B0AB-D1728F80E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8620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Timik</a:t>
            </a:r>
            <a:r>
              <a:rPr lang="tr-TR" dirty="0">
                <a:latin typeface="Comic Sans MS" panose="030F0702030302020204" pitchFamily="66" charset="0"/>
              </a:rPr>
              <a:t> tümörlerin çoğunluğunu oluşturur.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Sıklıkla </a:t>
            </a:r>
            <a:r>
              <a:rPr lang="tr-TR" dirty="0" err="1">
                <a:latin typeface="Comic Sans MS" panose="030F0702030302020204" pitchFamily="66" charset="0"/>
              </a:rPr>
              <a:t>anterosuperior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mediastinumda</a:t>
            </a:r>
            <a:r>
              <a:rPr lang="tr-TR" dirty="0">
                <a:latin typeface="Comic Sans MS" panose="030F0702030302020204" pitchFamily="66" charset="0"/>
              </a:rPr>
              <a:t> ortaya çıkar.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Daha az sıklıkla orta ve </a:t>
            </a:r>
            <a:r>
              <a:rPr lang="tr-TR" dirty="0" err="1">
                <a:latin typeface="Comic Sans MS" panose="030F0702030302020204" pitchFamily="66" charset="0"/>
              </a:rPr>
              <a:t>posterior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mediasten</a:t>
            </a:r>
            <a:r>
              <a:rPr lang="tr-TR" dirty="0">
                <a:latin typeface="Comic Sans MS" panose="030F0702030302020204" pitchFamily="66" charset="0"/>
              </a:rPr>
              <a:t> veya boyunda  ortaya çıkabilir.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Lenfoma,karsinoid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tümörlerve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germ</a:t>
            </a:r>
            <a:r>
              <a:rPr lang="tr-TR" dirty="0">
                <a:latin typeface="Comic Sans MS" panose="030F0702030302020204" pitchFamily="66" charset="0"/>
              </a:rPr>
              <a:t> hücreli tümörler de </a:t>
            </a:r>
            <a:r>
              <a:rPr lang="tr-TR" dirty="0" err="1">
                <a:latin typeface="Comic Sans MS" panose="030F0702030302020204" pitchFamily="66" charset="0"/>
              </a:rPr>
              <a:t>timusdan</a:t>
            </a:r>
            <a:r>
              <a:rPr lang="tr-TR" dirty="0">
                <a:latin typeface="Comic Sans MS" panose="030F0702030302020204" pitchFamily="66" charset="0"/>
              </a:rPr>
              <a:t> gelişebilir.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 err="1">
                <a:latin typeface="Comic Sans MS" panose="030F0702030302020204" pitchFamily="66" charset="0"/>
              </a:rPr>
              <a:t>Timoma,timik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karsinom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lar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timolipoma</a:t>
            </a:r>
            <a:r>
              <a:rPr lang="tr-TR" dirty="0">
                <a:latin typeface="Comic Sans MS" panose="030F0702030302020204" pitchFamily="66" charset="0"/>
              </a:rPr>
              <a:t>&gt;&gt;&gt;&gt;gerçek </a:t>
            </a:r>
            <a:r>
              <a:rPr lang="tr-TR" dirty="0" err="1">
                <a:latin typeface="Comic Sans MS" panose="030F0702030302020204" pitchFamily="66" charset="0"/>
              </a:rPr>
              <a:t>timik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tm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9F04E5-268E-4234-BCB0-215CBFCA506B}"/>
              </a:ext>
            </a:extLst>
          </p:cNvPr>
          <p:cNvSpPr/>
          <p:nvPr/>
        </p:nvSpPr>
        <p:spPr>
          <a:xfrm>
            <a:off x="4287520" y="314960"/>
            <a:ext cx="3616960" cy="98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TİMOMA</a:t>
            </a:r>
          </a:p>
        </p:txBody>
      </p:sp>
    </p:spTree>
    <p:extLst>
      <p:ext uri="{BB962C8B-B14F-4D97-AF65-F5344CB8AC3E}">
        <p14:creationId xmlns:p14="http://schemas.microsoft.com/office/powerpoint/2010/main" val="361944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063E61-248E-4BE2-B1AC-ED36D4BE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5801043"/>
          </a:xfrm>
        </p:spPr>
        <p:txBody>
          <a:bodyPr>
            <a:normAutofit/>
          </a:bodyPr>
          <a:lstStyle/>
          <a:p>
            <a:pPr marL="1371600" lvl="3" indent="0" algn="just">
              <a:lnSpc>
                <a:spcPct val="150000"/>
              </a:lnSpc>
              <a:buNone/>
            </a:pPr>
            <a:endParaRPr lang="tr-TR" sz="2800" dirty="0"/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 err="1"/>
              <a:t>İnsidansı</a:t>
            </a:r>
            <a:r>
              <a:rPr lang="tr-TR" sz="2800" dirty="0"/>
              <a:t> 0.13/100.000/yıl (SEER)</a:t>
            </a:r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/>
              <a:t>En sık görüldüğü yaşlar </a:t>
            </a:r>
            <a:r>
              <a:rPr lang="tr-TR" sz="2800" dirty="0" err="1"/>
              <a:t>myastenik</a:t>
            </a:r>
            <a:r>
              <a:rPr lang="tr-TR" sz="2800" dirty="0"/>
              <a:t> hastada 4.dekat,myastenik olmayan hastada  7.dekat</a:t>
            </a:r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/>
              <a:t>E&gt;K</a:t>
            </a:r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/>
              <a:t>Yetişkinlerdeki </a:t>
            </a:r>
            <a:r>
              <a:rPr lang="tr-TR" sz="2800" dirty="0" err="1"/>
              <a:t>mediastinal</a:t>
            </a:r>
            <a:r>
              <a:rPr lang="tr-TR" sz="2800" dirty="0"/>
              <a:t> tümörlerin %20 sini oluşturur.</a:t>
            </a:r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800" dirty="0"/>
              <a:t>Pediatrik </a:t>
            </a:r>
            <a:r>
              <a:rPr lang="tr-TR" sz="2800" dirty="0" err="1"/>
              <a:t>mediastinal</a:t>
            </a:r>
            <a:r>
              <a:rPr lang="tr-TR" sz="2800" dirty="0"/>
              <a:t> tümörlerin %15 ini oluşturur.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tr-TR" sz="2000" dirty="0"/>
          </a:p>
          <a:p>
            <a:pPr marL="1371600" lvl="3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5279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9E01E6-159E-419A-A360-AAE911A5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/>
          <a:lstStyle/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  <a:p>
            <a:pPr marL="914400" lvl="2" indent="0">
              <a:buNone/>
            </a:pPr>
            <a:endParaRPr lang="tr-T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/>
              <a:t>Klinik seyri yavaş, lokal </a:t>
            </a:r>
            <a:r>
              <a:rPr lang="tr-TR" sz="2400" dirty="0" err="1"/>
              <a:t>invaziv</a:t>
            </a:r>
            <a:r>
              <a:rPr lang="tr-TR" sz="2400" dirty="0"/>
              <a:t> olabilir.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/>
              <a:t>1/3 ü </a:t>
            </a:r>
            <a:r>
              <a:rPr lang="tr-TR" sz="2400" dirty="0" err="1"/>
              <a:t>asemptomatik</a:t>
            </a:r>
            <a:r>
              <a:rPr lang="tr-TR" sz="2400" dirty="0"/>
              <a:t> ve </a:t>
            </a:r>
            <a:r>
              <a:rPr lang="tr-TR" sz="2400" dirty="0" err="1"/>
              <a:t>insidental</a:t>
            </a:r>
            <a:r>
              <a:rPr lang="tr-TR" sz="2400" dirty="0"/>
              <a:t> olarak </a:t>
            </a:r>
            <a:r>
              <a:rPr lang="tr-TR" sz="2400" dirty="0" err="1"/>
              <a:t>toraks</a:t>
            </a:r>
            <a:r>
              <a:rPr lang="tr-TR" sz="2400" dirty="0"/>
              <a:t> X-ray de görülürler.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 err="1"/>
              <a:t>Semptomatik</a:t>
            </a:r>
            <a:r>
              <a:rPr lang="tr-TR" sz="2400" dirty="0"/>
              <a:t> </a:t>
            </a:r>
            <a:r>
              <a:rPr lang="tr-TR" sz="2400" dirty="0" err="1"/>
              <a:t>vakalrın</a:t>
            </a:r>
            <a:r>
              <a:rPr lang="tr-TR" sz="2400" dirty="0"/>
              <a:t> %40 </a:t>
            </a:r>
            <a:r>
              <a:rPr lang="tr-TR" sz="2400" dirty="0" err="1"/>
              <a:t>ında</a:t>
            </a:r>
            <a:r>
              <a:rPr lang="tr-TR" sz="2400" dirty="0"/>
              <a:t> öksürük ,göğüs </a:t>
            </a:r>
            <a:r>
              <a:rPr lang="tr-TR" sz="2400" dirty="0" err="1"/>
              <a:t>ağrısı,dispne,ses</a:t>
            </a:r>
            <a:r>
              <a:rPr lang="tr-TR" sz="2400" dirty="0"/>
              <a:t> kısıklığı ,</a:t>
            </a:r>
            <a:r>
              <a:rPr lang="tr-TR" sz="2400" dirty="0" err="1"/>
              <a:t>VCSS,hemoraji</a:t>
            </a:r>
            <a:endParaRPr lang="tr-TR" sz="2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/>
              <a:t>Diğer semptomlar </a:t>
            </a:r>
            <a:r>
              <a:rPr lang="tr-TR" sz="2400" dirty="0" err="1"/>
              <a:t>paratimik</a:t>
            </a:r>
            <a:r>
              <a:rPr lang="tr-TR" sz="2400" dirty="0"/>
              <a:t> sendromlar ( </a:t>
            </a:r>
            <a:r>
              <a:rPr lang="tr-TR" sz="2400" dirty="0" err="1"/>
              <a:t>MG,benign</a:t>
            </a:r>
            <a:r>
              <a:rPr lang="tr-TR" sz="2400" dirty="0"/>
              <a:t> </a:t>
            </a:r>
            <a:r>
              <a:rPr lang="tr-TR" sz="2400" dirty="0" err="1"/>
              <a:t>sitopeni,hipogamaglobülinemi,polimiyozit</a:t>
            </a:r>
            <a:r>
              <a:rPr lang="tr-TR" sz="2400" dirty="0"/>
              <a:t>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/>
              <a:t>Sistemik hastalık ve sendromlarla ilişkili ( di-</a:t>
            </a:r>
            <a:r>
              <a:rPr lang="tr-TR" sz="2400" dirty="0" err="1"/>
              <a:t>George,cushing,SLE</a:t>
            </a:r>
            <a:r>
              <a:rPr lang="tr-TR" sz="2400" dirty="0"/>
              <a:t>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/>
              <a:t>MG ,</a:t>
            </a:r>
            <a:r>
              <a:rPr lang="tr-TR" sz="2400" dirty="0" err="1"/>
              <a:t>timomalı</a:t>
            </a:r>
            <a:r>
              <a:rPr lang="tr-TR" sz="2400" dirty="0"/>
              <a:t> hastaların %45 inde görülür.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400" dirty="0"/>
              <a:t>Metastaz sıklıkla bölgesel </a:t>
            </a:r>
            <a:r>
              <a:rPr lang="tr-TR" sz="2400" dirty="0" err="1"/>
              <a:t>plevral</a:t>
            </a:r>
            <a:r>
              <a:rPr lang="tr-TR" sz="2400" dirty="0"/>
              <a:t> yüzeye </a:t>
            </a:r>
            <a:r>
              <a:rPr lang="tr-TR" sz="2400" dirty="0" err="1"/>
              <a:t>implantasyon</a:t>
            </a:r>
            <a:r>
              <a:rPr lang="tr-TR" sz="2400" dirty="0"/>
              <a:t> yoluyla olur.</a:t>
            </a:r>
          </a:p>
          <a:p>
            <a:pPr marL="1371600" lvl="3" indent="0">
              <a:buNone/>
            </a:pPr>
            <a:r>
              <a:rPr lang="tr-TR" sz="2400" dirty="0"/>
              <a:t>    (</a:t>
            </a:r>
            <a:r>
              <a:rPr lang="tr-TR" sz="2400" dirty="0" err="1"/>
              <a:t>Drop</a:t>
            </a:r>
            <a:r>
              <a:rPr lang="tr-TR" sz="2400" dirty="0"/>
              <a:t> metastaz ) , </a:t>
            </a:r>
            <a:r>
              <a:rPr lang="tr-TR" sz="2400" dirty="0" err="1"/>
              <a:t>malign</a:t>
            </a:r>
            <a:r>
              <a:rPr lang="tr-TR" sz="2400" dirty="0"/>
              <a:t> </a:t>
            </a:r>
            <a:r>
              <a:rPr lang="tr-TR" sz="2400" dirty="0" err="1"/>
              <a:t>plevral</a:t>
            </a:r>
            <a:r>
              <a:rPr lang="tr-TR" sz="2400" dirty="0"/>
              <a:t> </a:t>
            </a:r>
            <a:r>
              <a:rPr lang="tr-TR" sz="2400" dirty="0" err="1"/>
              <a:t>efüzyona</a:t>
            </a:r>
            <a:r>
              <a:rPr lang="tr-TR" sz="2400" dirty="0"/>
              <a:t> yol açabilir.</a:t>
            </a:r>
          </a:p>
          <a:p>
            <a:pPr marL="1371600" lvl="3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8485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5892BB-5E00-4AED-90E0-D405EA11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780723"/>
          </a:xfrm>
        </p:spPr>
        <p:txBody>
          <a:bodyPr/>
          <a:lstStyle/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Tanı : Direk </a:t>
            </a:r>
            <a:r>
              <a:rPr lang="tr-TR" sz="2000" dirty="0" err="1">
                <a:latin typeface="Comic Sans MS" panose="030F0702030302020204" pitchFamily="66" charset="0"/>
              </a:rPr>
              <a:t>grafi,CT</a:t>
            </a:r>
            <a:r>
              <a:rPr lang="tr-TR" sz="2000" dirty="0">
                <a:latin typeface="Comic Sans MS" panose="030F0702030302020204" pitchFamily="66" charset="0"/>
              </a:rPr>
              <a:t>(en sık ),MRI,PET-CT, İİAB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MG e dikkat !!!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omic Sans MS" panose="030F0702030302020204" pitchFamily="66" charset="0"/>
              </a:rPr>
              <a:t>Ateş,kilo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kaybı,adenopati</a:t>
            </a:r>
            <a:r>
              <a:rPr lang="tr-TR" sz="2000" dirty="0">
                <a:latin typeface="Comic Sans MS" panose="030F0702030302020204" pitchFamily="66" charset="0"/>
              </a:rPr>
              <a:t>&gt;&gt;LENFOMA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AFP,B-HCG&gt;&gt; GERM HÜCRELİ TÜMÖRLER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tr-TR" sz="2000" dirty="0">
                <a:latin typeface="Comic Sans MS" panose="030F0702030302020204" pitchFamily="66" charset="0"/>
              </a:rPr>
              <a:t>PET-CT , son çalışmalarda sadece hastalığın tanısında değil ,aynı zamanda </a:t>
            </a:r>
            <a:r>
              <a:rPr lang="tr-TR" sz="2000" dirty="0" err="1">
                <a:latin typeface="Comic Sans MS" panose="030F0702030302020204" pitchFamily="66" charset="0"/>
              </a:rPr>
              <a:t>timoma</a:t>
            </a:r>
            <a:r>
              <a:rPr lang="tr-TR" sz="2000" dirty="0">
                <a:latin typeface="Comic Sans MS" panose="030F0702030302020204" pitchFamily="66" charset="0"/>
              </a:rPr>
              <a:t> ile </a:t>
            </a:r>
            <a:r>
              <a:rPr lang="tr-TR" sz="2000" dirty="0" err="1">
                <a:latin typeface="Comic Sans MS" panose="030F0702030302020204" pitchFamily="66" charset="0"/>
              </a:rPr>
              <a:t>timik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karsinom</a:t>
            </a:r>
            <a:r>
              <a:rPr lang="tr-TR" sz="2000" dirty="0">
                <a:latin typeface="Comic Sans MS" panose="030F0702030302020204" pitchFamily="66" charset="0"/>
              </a:rPr>
              <a:t> ayrımında da etkili olabileceği gösterilmiştir.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114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EB99D3-0A03-4B1C-96BB-B91153FE2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86200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                                    </a:t>
            </a:r>
          </a:p>
          <a:p>
            <a:pPr marL="0" indent="0">
              <a:buNone/>
            </a:pPr>
            <a:endParaRPr lang="tr-T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 </a:t>
            </a:r>
            <a:r>
              <a:rPr lang="tr-TR" dirty="0">
                <a:latin typeface="Comic Sans MS" panose="030F0702030302020204" pitchFamily="66" charset="0"/>
              </a:rPr>
              <a:t>PATOLOJİK SINIFLAMA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103C8A7-A571-4CB0-89BC-F5229720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2123440"/>
            <a:ext cx="9718040" cy="40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5653</TotalTime>
  <Words>1861</Words>
  <Application>Microsoft Office PowerPoint</Application>
  <PresentationFormat>Geniş ekran</PresentationFormat>
  <Paragraphs>275</Paragraphs>
  <Slides>43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LiberationSerif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</dc:creator>
  <cp:lastModifiedBy>emre</cp:lastModifiedBy>
  <cp:revision>53</cp:revision>
  <dcterms:created xsi:type="dcterms:W3CDTF">2021-11-17T18:09:28Z</dcterms:created>
  <dcterms:modified xsi:type="dcterms:W3CDTF">2021-12-16T18:57:42Z</dcterms:modified>
</cp:coreProperties>
</file>