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8" r:id="rId14"/>
    <p:sldId id="289" r:id="rId15"/>
    <p:sldId id="268" r:id="rId16"/>
    <p:sldId id="269" r:id="rId17"/>
    <p:sldId id="270" r:id="rId18"/>
    <p:sldId id="272" r:id="rId19"/>
    <p:sldId id="273" r:id="rId20"/>
    <p:sldId id="274" r:id="rId21"/>
    <p:sldId id="275" r:id="rId22"/>
    <p:sldId id="302" r:id="rId23"/>
    <p:sldId id="301" r:id="rId24"/>
    <p:sldId id="303" r:id="rId25"/>
    <p:sldId id="276" r:id="rId26"/>
    <p:sldId id="277" r:id="rId27"/>
    <p:sldId id="278" r:id="rId28"/>
    <p:sldId id="279" r:id="rId29"/>
    <p:sldId id="271" r:id="rId30"/>
    <p:sldId id="280" r:id="rId31"/>
    <p:sldId id="281" r:id="rId32"/>
    <p:sldId id="282" r:id="rId33"/>
    <p:sldId id="283" r:id="rId34"/>
    <p:sldId id="287" r:id="rId35"/>
    <p:sldId id="290" r:id="rId36"/>
    <p:sldId id="284" r:id="rId37"/>
    <p:sldId id="285" r:id="rId38"/>
    <p:sldId id="300" r:id="rId39"/>
    <p:sldId id="291" r:id="rId40"/>
    <p:sldId id="292" r:id="rId41"/>
    <p:sldId id="304" r:id="rId42"/>
    <p:sldId id="293" r:id="rId43"/>
    <p:sldId id="295" r:id="rId44"/>
    <p:sldId id="294"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94660"/>
  </p:normalViewPr>
  <p:slideViewPr>
    <p:cSldViewPr snapToGrid="0">
      <p:cViewPr varScale="1">
        <p:scale>
          <a:sx n="108" d="100"/>
          <a:sy n="108" d="100"/>
        </p:scale>
        <p:origin x="58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66513A-76F0-4833-A4B8-0E276C53AF5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4B55AF4-FEB0-4957-A08E-A8B99B916C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4B8F05D-22A1-4DEA-9432-A3CD303FD862}"/>
              </a:ext>
            </a:extLst>
          </p:cNvPr>
          <p:cNvSpPr>
            <a:spLocks noGrp="1"/>
          </p:cNvSpPr>
          <p:nvPr>
            <p:ph type="dt" sz="half" idx="10"/>
          </p:nvPr>
        </p:nvSpPr>
        <p:spPr/>
        <p:txBody>
          <a:bodyPr/>
          <a:lstStyle/>
          <a:p>
            <a:fld id="{4F1BB14D-2A78-41B0-8D8A-B31B5272E5F1}" type="datetimeFigureOut">
              <a:rPr lang="tr-TR" smtClean="0"/>
              <a:t>17.02.2022</a:t>
            </a:fld>
            <a:endParaRPr lang="tr-TR"/>
          </a:p>
        </p:txBody>
      </p:sp>
      <p:sp>
        <p:nvSpPr>
          <p:cNvPr id="5" name="Alt Bilgi Yer Tutucusu 4">
            <a:extLst>
              <a:ext uri="{FF2B5EF4-FFF2-40B4-BE49-F238E27FC236}">
                <a16:creationId xmlns:a16="http://schemas.microsoft.com/office/drawing/2014/main" id="{2265C028-48FA-4574-96BA-B69482E471D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AE388D5-2C6E-4EB7-8126-1B15601C835E}"/>
              </a:ext>
            </a:extLst>
          </p:cNvPr>
          <p:cNvSpPr>
            <a:spLocks noGrp="1"/>
          </p:cNvSpPr>
          <p:nvPr>
            <p:ph type="sldNum" sz="quarter" idx="12"/>
          </p:nvPr>
        </p:nvSpPr>
        <p:spPr/>
        <p:txBody>
          <a:bodyPr/>
          <a:lstStyle/>
          <a:p>
            <a:fld id="{AE5BD20D-84D7-4B74-A078-EBFFE898E5D5}" type="slidenum">
              <a:rPr lang="tr-TR" smtClean="0"/>
              <a:t>‹#›</a:t>
            </a:fld>
            <a:endParaRPr lang="tr-TR"/>
          </a:p>
        </p:txBody>
      </p:sp>
    </p:spTree>
    <p:extLst>
      <p:ext uri="{BB962C8B-B14F-4D97-AF65-F5344CB8AC3E}">
        <p14:creationId xmlns:p14="http://schemas.microsoft.com/office/powerpoint/2010/main" val="307977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32FBB8-8456-4362-86C1-96F8DC351D8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1C3126E-7FE5-4A82-BB09-AE16A254788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181F0E9-7CAC-4F7A-8439-332C468F5D6E}"/>
              </a:ext>
            </a:extLst>
          </p:cNvPr>
          <p:cNvSpPr>
            <a:spLocks noGrp="1"/>
          </p:cNvSpPr>
          <p:nvPr>
            <p:ph type="dt" sz="half" idx="10"/>
          </p:nvPr>
        </p:nvSpPr>
        <p:spPr/>
        <p:txBody>
          <a:bodyPr/>
          <a:lstStyle/>
          <a:p>
            <a:fld id="{4F1BB14D-2A78-41B0-8D8A-B31B5272E5F1}" type="datetimeFigureOut">
              <a:rPr lang="tr-TR" smtClean="0"/>
              <a:t>17.02.2022</a:t>
            </a:fld>
            <a:endParaRPr lang="tr-TR"/>
          </a:p>
        </p:txBody>
      </p:sp>
      <p:sp>
        <p:nvSpPr>
          <p:cNvPr id="5" name="Alt Bilgi Yer Tutucusu 4">
            <a:extLst>
              <a:ext uri="{FF2B5EF4-FFF2-40B4-BE49-F238E27FC236}">
                <a16:creationId xmlns:a16="http://schemas.microsoft.com/office/drawing/2014/main" id="{5E12EA76-F128-43C1-A48C-EE288131DAC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9C0D443-D4EB-4EE7-BDFA-6E654DB2D05D}"/>
              </a:ext>
            </a:extLst>
          </p:cNvPr>
          <p:cNvSpPr>
            <a:spLocks noGrp="1"/>
          </p:cNvSpPr>
          <p:nvPr>
            <p:ph type="sldNum" sz="quarter" idx="12"/>
          </p:nvPr>
        </p:nvSpPr>
        <p:spPr/>
        <p:txBody>
          <a:bodyPr/>
          <a:lstStyle/>
          <a:p>
            <a:fld id="{AE5BD20D-84D7-4B74-A078-EBFFE898E5D5}" type="slidenum">
              <a:rPr lang="tr-TR" smtClean="0"/>
              <a:t>‹#›</a:t>
            </a:fld>
            <a:endParaRPr lang="tr-TR"/>
          </a:p>
        </p:txBody>
      </p:sp>
    </p:spTree>
    <p:extLst>
      <p:ext uri="{BB962C8B-B14F-4D97-AF65-F5344CB8AC3E}">
        <p14:creationId xmlns:p14="http://schemas.microsoft.com/office/powerpoint/2010/main" val="389738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272165A-BFDB-4241-8CFB-9B142F9F694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66240AE-5B08-48FE-B2B7-5488C7A6DF3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5F8AA56-5D5D-43C7-9A21-CE66E28F2B05}"/>
              </a:ext>
            </a:extLst>
          </p:cNvPr>
          <p:cNvSpPr>
            <a:spLocks noGrp="1"/>
          </p:cNvSpPr>
          <p:nvPr>
            <p:ph type="dt" sz="half" idx="10"/>
          </p:nvPr>
        </p:nvSpPr>
        <p:spPr/>
        <p:txBody>
          <a:bodyPr/>
          <a:lstStyle/>
          <a:p>
            <a:fld id="{4F1BB14D-2A78-41B0-8D8A-B31B5272E5F1}" type="datetimeFigureOut">
              <a:rPr lang="tr-TR" smtClean="0"/>
              <a:t>17.02.2022</a:t>
            </a:fld>
            <a:endParaRPr lang="tr-TR"/>
          </a:p>
        </p:txBody>
      </p:sp>
      <p:sp>
        <p:nvSpPr>
          <p:cNvPr id="5" name="Alt Bilgi Yer Tutucusu 4">
            <a:extLst>
              <a:ext uri="{FF2B5EF4-FFF2-40B4-BE49-F238E27FC236}">
                <a16:creationId xmlns:a16="http://schemas.microsoft.com/office/drawing/2014/main" id="{F75A3C0B-96A7-4DB0-A1E4-2509EE385DC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9F50B33-92BD-4822-B868-850965B4ED8F}"/>
              </a:ext>
            </a:extLst>
          </p:cNvPr>
          <p:cNvSpPr>
            <a:spLocks noGrp="1"/>
          </p:cNvSpPr>
          <p:nvPr>
            <p:ph type="sldNum" sz="quarter" idx="12"/>
          </p:nvPr>
        </p:nvSpPr>
        <p:spPr/>
        <p:txBody>
          <a:bodyPr/>
          <a:lstStyle/>
          <a:p>
            <a:fld id="{AE5BD20D-84D7-4B74-A078-EBFFE898E5D5}" type="slidenum">
              <a:rPr lang="tr-TR" smtClean="0"/>
              <a:t>‹#›</a:t>
            </a:fld>
            <a:endParaRPr lang="tr-TR"/>
          </a:p>
        </p:txBody>
      </p:sp>
    </p:spTree>
    <p:extLst>
      <p:ext uri="{BB962C8B-B14F-4D97-AF65-F5344CB8AC3E}">
        <p14:creationId xmlns:p14="http://schemas.microsoft.com/office/powerpoint/2010/main" val="159458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AC9F43-63E1-4936-A3A7-FCE939F8CCC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134FC59-8394-45EC-BAC3-E5F997D8D1E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939231D-8F0F-4BEB-9DD2-403742A74F0F}"/>
              </a:ext>
            </a:extLst>
          </p:cNvPr>
          <p:cNvSpPr>
            <a:spLocks noGrp="1"/>
          </p:cNvSpPr>
          <p:nvPr>
            <p:ph type="dt" sz="half" idx="10"/>
          </p:nvPr>
        </p:nvSpPr>
        <p:spPr/>
        <p:txBody>
          <a:bodyPr/>
          <a:lstStyle/>
          <a:p>
            <a:fld id="{4F1BB14D-2A78-41B0-8D8A-B31B5272E5F1}" type="datetimeFigureOut">
              <a:rPr lang="tr-TR" smtClean="0"/>
              <a:t>17.02.2022</a:t>
            </a:fld>
            <a:endParaRPr lang="tr-TR"/>
          </a:p>
        </p:txBody>
      </p:sp>
      <p:sp>
        <p:nvSpPr>
          <p:cNvPr id="5" name="Alt Bilgi Yer Tutucusu 4">
            <a:extLst>
              <a:ext uri="{FF2B5EF4-FFF2-40B4-BE49-F238E27FC236}">
                <a16:creationId xmlns:a16="http://schemas.microsoft.com/office/drawing/2014/main" id="{EE464D01-938B-42D5-BA1B-B602350E5F6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7F6569-5832-4764-AAE1-41F39A947D4D}"/>
              </a:ext>
            </a:extLst>
          </p:cNvPr>
          <p:cNvSpPr>
            <a:spLocks noGrp="1"/>
          </p:cNvSpPr>
          <p:nvPr>
            <p:ph type="sldNum" sz="quarter" idx="12"/>
          </p:nvPr>
        </p:nvSpPr>
        <p:spPr/>
        <p:txBody>
          <a:bodyPr/>
          <a:lstStyle/>
          <a:p>
            <a:fld id="{AE5BD20D-84D7-4B74-A078-EBFFE898E5D5}" type="slidenum">
              <a:rPr lang="tr-TR" smtClean="0"/>
              <a:t>‹#›</a:t>
            </a:fld>
            <a:endParaRPr lang="tr-TR"/>
          </a:p>
        </p:txBody>
      </p:sp>
    </p:spTree>
    <p:extLst>
      <p:ext uri="{BB962C8B-B14F-4D97-AF65-F5344CB8AC3E}">
        <p14:creationId xmlns:p14="http://schemas.microsoft.com/office/powerpoint/2010/main" val="467641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B382DC-E0D7-4841-ADA5-5F823D3039E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CC5D6B0-1824-4E89-88C3-8B798E2EFB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D09C44E-9815-49EE-8209-EB272B178876}"/>
              </a:ext>
            </a:extLst>
          </p:cNvPr>
          <p:cNvSpPr>
            <a:spLocks noGrp="1"/>
          </p:cNvSpPr>
          <p:nvPr>
            <p:ph type="dt" sz="half" idx="10"/>
          </p:nvPr>
        </p:nvSpPr>
        <p:spPr/>
        <p:txBody>
          <a:bodyPr/>
          <a:lstStyle/>
          <a:p>
            <a:fld id="{4F1BB14D-2A78-41B0-8D8A-B31B5272E5F1}" type="datetimeFigureOut">
              <a:rPr lang="tr-TR" smtClean="0"/>
              <a:t>17.02.2022</a:t>
            </a:fld>
            <a:endParaRPr lang="tr-TR"/>
          </a:p>
        </p:txBody>
      </p:sp>
      <p:sp>
        <p:nvSpPr>
          <p:cNvPr id="5" name="Alt Bilgi Yer Tutucusu 4">
            <a:extLst>
              <a:ext uri="{FF2B5EF4-FFF2-40B4-BE49-F238E27FC236}">
                <a16:creationId xmlns:a16="http://schemas.microsoft.com/office/drawing/2014/main" id="{BE3C401A-324F-49CA-A023-786AB2D2FE0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B1AF527-A3A7-4DAA-9E3E-DBAA501C7DD1}"/>
              </a:ext>
            </a:extLst>
          </p:cNvPr>
          <p:cNvSpPr>
            <a:spLocks noGrp="1"/>
          </p:cNvSpPr>
          <p:nvPr>
            <p:ph type="sldNum" sz="quarter" idx="12"/>
          </p:nvPr>
        </p:nvSpPr>
        <p:spPr/>
        <p:txBody>
          <a:bodyPr/>
          <a:lstStyle/>
          <a:p>
            <a:fld id="{AE5BD20D-84D7-4B74-A078-EBFFE898E5D5}" type="slidenum">
              <a:rPr lang="tr-TR" smtClean="0"/>
              <a:t>‹#›</a:t>
            </a:fld>
            <a:endParaRPr lang="tr-TR"/>
          </a:p>
        </p:txBody>
      </p:sp>
    </p:spTree>
    <p:extLst>
      <p:ext uri="{BB962C8B-B14F-4D97-AF65-F5344CB8AC3E}">
        <p14:creationId xmlns:p14="http://schemas.microsoft.com/office/powerpoint/2010/main" val="258824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DDF12E-2C9F-408F-B3C2-7817173C161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A31787F-3EB7-4733-9F4E-E948004E1FD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EC8D07E-C021-4847-BBC4-15BBB2D08AA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E80C630-1BC0-4151-BD80-C1E2B718674D}"/>
              </a:ext>
            </a:extLst>
          </p:cNvPr>
          <p:cNvSpPr>
            <a:spLocks noGrp="1"/>
          </p:cNvSpPr>
          <p:nvPr>
            <p:ph type="dt" sz="half" idx="10"/>
          </p:nvPr>
        </p:nvSpPr>
        <p:spPr/>
        <p:txBody>
          <a:bodyPr/>
          <a:lstStyle/>
          <a:p>
            <a:fld id="{4F1BB14D-2A78-41B0-8D8A-B31B5272E5F1}" type="datetimeFigureOut">
              <a:rPr lang="tr-TR" smtClean="0"/>
              <a:t>17.02.2022</a:t>
            </a:fld>
            <a:endParaRPr lang="tr-TR"/>
          </a:p>
        </p:txBody>
      </p:sp>
      <p:sp>
        <p:nvSpPr>
          <p:cNvPr id="6" name="Alt Bilgi Yer Tutucusu 5">
            <a:extLst>
              <a:ext uri="{FF2B5EF4-FFF2-40B4-BE49-F238E27FC236}">
                <a16:creationId xmlns:a16="http://schemas.microsoft.com/office/drawing/2014/main" id="{AB04F0AF-ACCE-49FC-A2DB-EC97749378A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0569374-C67A-4375-9884-63825921E810}"/>
              </a:ext>
            </a:extLst>
          </p:cNvPr>
          <p:cNvSpPr>
            <a:spLocks noGrp="1"/>
          </p:cNvSpPr>
          <p:nvPr>
            <p:ph type="sldNum" sz="quarter" idx="12"/>
          </p:nvPr>
        </p:nvSpPr>
        <p:spPr/>
        <p:txBody>
          <a:bodyPr/>
          <a:lstStyle/>
          <a:p>
            <a:fld id="{AE5BD20D-84D7-4B74-A078-EBFFE898E5D5}" type="slidenum">
              <a:rPr lang="tr-TR" smtClean="0"/>
              <a:t>‹#›</a:t>
            </a:fld>
            <a:endParaRPr lang="tr-TR"/>
          </a:p>
        </p:txBody>
      </p:sp>
    </p:spTree>
    <p:extLst>
      <p:ext uri="{BB962C8B-B14F-4D97-AF65-F5344CB8AC3E}">
        <p14:creationId xmlns:p14="http://schemas.microsoft.com/office/powerpoint/2010/main" val="44596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6B05EC-199D-45DE-8184-590047B49D2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35AF4D4-BF76-46AA-9F2F-5C2FD0E641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5EC60DE-4B71-4FA2-90B9-8DFBC6FA538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BEB9794-4CB5-42A5-B068-6661B3AE3B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39782EC-452D-44AD-897E-BD49E8A18C07}"/>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F68812E-18BC-440C-B4FD-2C4D33935FF8}"/>
              </a:ext>
            </a:extLst>
          </p:cNvPr>
          <p:cNvSpPr>
            <a:spLocks noGrp="1"/>
          </p:cNvSpPr>
          <p:nvPr>
            <p:ph type="dt" sz="half" idx="10"/>
          </p:nvPr>
        </p:nvSpPr>
        <p:spPr/>
        <p:txBody>
          <a:bodyPr/>
          <a:lstStyle/>
          <a:p>
            <a:fld id="{4F1BB14D-2A78-41B0-8D8A-B31B5272E5F1}" type="datetimeFigureOut">
              <a:rPr lang="tr-TR" smtClean="0"/>
              <a:t>17.02.2022</a:t>
            </a:fld>
            <a:endParaRPr lang="tr-TR"/>
          </a:p>
        </p:txBody>
      </p:sp>
      <p:sp>
        <p:nvSpPr>
          <p:cNvPr id="8" name="Alt Bilgi Yer Tutucusu 7">
            <a:extLst>
              <a:ext uri="{FF2B5EF4-FFF2-40B4-BE49-F238E27FC236}">
                <a16:creationId xmlns:a16="http://schemas.microsoft.com/office/drawing/2014/main" id="{CFA16053-6D41-45B1-BC21-F396A22041B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8A938B7-282C-417C-85E7-85E524A3A627}"/>
              </a:ext>
            </a:extLst>
          </p:cNvPr>
          <p:cNvSpPr>
            <a:spLocks noGrp="1"/>
          </p:cNvSpPr>
          <p:nvPr>
            <p:ph type="sldNum" sz="quarter" idx="12"/>
          </p:nvPr>
        </p:nvSpPr>
        <p:spPr/>
        <p:txBody>
          <a:bodyPr/>
          <a:lstStyle/>
          <a:p>
            <a:fld id="{AE5BD20D-84D7-4B74-A078-EBFFE898E5D5}" type="slidenum">
              <a:rPr lang="tr-TR" smtClean="0"/>
              <a:t>‹#›</a:t>
            </a:fld>
            <a:endParaRPr lang="tr-TR"/>
          </a:p>
        </p:txBody>
      </p:sp>
    </p:spTree>
    <p:extLst>
      <p:ext uri="{BB962C8B-B14F-4D97-AF65-F5344CB8AC3E}">
        <p14:creationId xmlns:p14="http://schemas.microsoft.com/office/powerpoint/2010/main" val="1832971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BC8BF2-26EB-4707-8D7A-08823A38A24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CD367FF-A109-4260-84E9-69C7D5215120}"/>
              </a:ext>
            </a:extLst>
          </p:cNvPr>
          <p:cNvSpPr>
            <a:spLocks noGrp="1"/>
          </p:cNvSpPr>
          <p:nvPr>
            <p:ph type="dt" sz="half" idx="10"/>
          </p:nvPr>
        </p:nvSpPr>
        <p:spPr/>
        <p:txBody>
          <a:bodyPr/>
          <a:lstStyle/>
          <a:p>
            <a:fld id="{4F1BB14D-2A78-41B0-8D8A-B31B5272E5F1}" type="datetimeFigureOut">
              <a:rPr lang="tr-TR" smtClean="0"/>
              <a:t>17.02.2022</a:t>
            </a:fld>
            <a:endParaRPr lang="tr-TR"/>
          </a:p>
        </p:txBody>
      </p:sp>
      <p:sp>
        <p:nvSpPr>
          <p:cNvPr id="4" name="Alt Bilgi Yer Tutucusu 3">
            <a:extLst>
              <a:ext uri="{FF2B5EF4-FFF2-40B4-BE49-F238E27FC236}">
                <a16:creationId xmlns:a16="http://schemas.microsoft.com/office/drawing/2014/main" id="{DC900FDD-0483-4432-B462-B7346780A99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978F8E0-A1EF-4406-BC1A-98C1A630FB00}"/>
              </a:ext>
            </a:extLst>
          </p:cNvPr>
          <p:cNvSpPr>
            <a:spLocks noGrp="1"/>
          </p:cNvSpPr>
          <p:nvPr>
            <p:ph type="sldNum" sz="quarter" idx="12"/>
          </p:nvPr>
        </p:nvSpPr>
        <p:spPr/>
        <p:txBody>
          <a:bodyPr/>
          <a:lstStyle/>
          <a:p>
            <a:fld id="{AE5BD20D-84D7-4B74-A078-EBFFE898E5D5}" type="slidenum">
              <a:rPr lang="tr-TR" smtClean="0"/>
              <a:t>‹#›</a:t>
            </a:fld>
            <a:endParaRPr lang="tr-TR"/>
          </a:p>
        </p:txBody>
      </p:sp>
    </p:spTree>
    <p:extLst>
      <p:ext uri="{BB962C8B-B14F-4D97-AF65-F5344CB8AC3E}">
        <p14:creationId xmlns:p14="http://schemas.microsoft.com/office/powerpoint/2010/main" val="194073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4E66657-086B-4155-BAE6-CDACC91198D2}"/>
              </a:ext>
            </a:extLst>
          </p:cNvPr>
          <p:cNvSpPr>
            <a:spLocks noGrp="1"/>
          </p:cNvSpPr>
          <p:nvPr>
            <p:ph type="dt" sz="half" idx="10"/>
          </p:nvPr>
        </p:nvSpPr>
        <p:spPr/>
        <p:txBody>
          <a:bodyPr/>
          <a:lstStyle/>
          <a:p>
            <a:fld id="{4F1BB14D-2A78-41B0-8D8A-B31B5272E5F1}" type="datetimeFigureOut">
              <a:rPr lang="tr-TR" smtClean="0"/>
              <a:t>17.02.2022</a:t>
            </a:fld>
            <a:endParaRPr lang="tr-TR"/>
          </a:p>
        </p:txBody>
      </p:sp>
      <p:sp>
        <p:nvSpPr>
          <p:cNvPr id="3" name="Alt Bilgi Yer Tutucusu 2">
            <a:extLst>
              <a:ext uri="{FF2B5EF4-FFF2-40B4-BE49-F238E27FC236}">
                <a16:creationId xmlns:a16="http://schemas.microsoft.com/office/drawing/2014/main" id="{CC243887-1CF4-4BF5-A796-90F1DFD209D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29AD7CF-C20A-4FCF-A4D4-D4DD9E5476BD}"/>
              </a:ext>
            </a:extLst>
          </p:cNvPr>
          <p:cNvSpPr>
            <a:spLocks noGrp="1"/>
          </p:cNvSpPr>
          <p:nvPr>
            <p:ph type="sldNum" sz="quarter" idx="12"/>
          </p:nvPr>
        </p:nvSpPr>
        <p:spPr/>
        <p:txBody>
          <a:bodyPr/>
          <a:lstStyle/>
          <a:p>
            <a:fld id="{AE5BD20D-84D7-4B74-A078-EBFFE898E5D5}" type="slidenum">
              <a:rPr lang="tr-TR" smtClean="0"/>
              <a:t>‹#›</a:t>
            </a:fld>
            <a:endParaRPr lang="tr-TR"/>
          </a:p>
        </p:txBody>
      </p:sp>
    </p:spTree>
    <p:extLst>
      <p:ext uri="{BB962C8B-B14F-4D97-AF65-F5344CB8AC3E}">
        <p14:creationId xmlns:p14="http://schemas.microsoft.com/office/powerpoint/2010/main" val="183213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006E77-F13F-4555-852F-2BAD6EDCA98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CFE511F-83C3-428A-8598-15408437E4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422A61E-1806-4DCC-AA80-B8A52F1F8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64C44B6-2CC8-4B62-9C4C-835D6C14C0A4}"/>
              </a:ext>
            </a:extLst>
          </p:cNvPr>
          <p:cNvSpPr>
            <a:spLocks noGrp="1"/>
          </p:cNvSpPr>
          <p:nvPr>
            <p:ph type="dt" sz="half" idx="10"/>
          </p:nvPr>
        </p:nvSpPr>
        <p:spPr/>
        <p:txBody>
          <a:bodyPr/>
          <a:lstStyle/>
          <a:p>
            <a:fld id="{4F1BB14D-2A78-41B0-8D8A-B31B5272E5F1}" type="datetimeFigureOut">
              <a:rPr lang="tr-TR" smtClean="0"/>
              <a:t>17.02.2022</a:t>
            </a:fld>
            <a:endParaRPr lang="tr-TR"/>
          </a:p>
        </p:txBody>
      </p:sp>
      <p:sp>
        <p:nvSpPr>
          <p:cNvPr id="6" name="Alt Bilgi Yer Tutucusu 5">
            <a:extLst>
              <a:ext uri="{FF2B5EF4-FFF2-40B4-BE49-F238E27FC236}">
                <a16:creationId xmlns:a16="http://schemas.microsoft.com/office/drawing/2014/main" id="{76670642-88CD-4007-99FB-4E20D9A1A58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A438548-80EB-4142-A203-AC8A320012E8}"/>
              </a:ext>
            </a:extLst>
          </p:cNvPr>
          <p:cNvSpPr>
            <a:spLocks noGrp="1"/>
          </p:cNvSpPr>
          <p:nvPr>
            <p:ph type="sldNum" sz="quarter" idx="12"/>
          </p:nvPr>
        </p:nvSpPr>
        <p:spPr/>
        <p:txBody>
          <a:bodyPr/>
          <a:lstStyle/>
          <a:p>
            <a:fld id="{AE5BD20D-84D7-4B74-A078-EBFFE898E5D5}" type="slidenum">
              <a:rPr lang="tr-TR" smtClean="0"/>
              <a:t>‹#›</a:t>
            </a:fld>
            <a:endParaRPr lang="tr-TR"/>
          </a:p>
        </p:txBody>
      </p:sp>
    </p:spTree>
    <p:extLst>
      <p:ext uri="{BB962C8B-B14F-4D97-AF65-F5344CB8AC3E}">
        <p14:creationId xmlns:p14="http://schemas.microsoft.com/office/powerpoint/2010/main" val="135265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F412E2-9914-4FBF-99A0-05474EEB717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97701FC-BC31-4DEE-AF33-AF2D25EC14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595D4F7-AD67-4B27-8CE2-26D6115A8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74A1963-5642-4F6F-807E-0F349AA25A09}"/>
              </a:ext>
            </a:extLst>
          </p:cNvPr>
          <p:cNvSpPr>
            <a:spLocks noGrp="1"/>
          </p:cNvSpPr>
          <p:nvPr>
            <p:ph type="dt" sz="half" idx="10"/>
          </p:nvPr>
        </p:nvSpPr>
        <p:spPr/>
        <p:txBody>
          <a:bodyPr/>
          <a:lstStyle/>
          <a:p>
            <a:fld id="{4F1BB14D-2A78-41B0-8D8A-B31B5272E5F1}" type="datetimeFigureOut">
              <a:rPr lang="tr-TR" smtClean="0"/>
              <a:t>17.02.2022</a:t>
            </a:fld>
            <a:endParaRPr lang="tr-TR"/>
          </a:p>
        </p:txBody>
      </p:sp>
      <p:sp>
        <p:nvSpPr>
          <p:cNvPr id="6" name="Alt Bilgi Yer Tutucusu 5">
            <a:extLst>
              <a:ext uri="{FF2B5EF4-FFF2-40B4-BE49-F238E27FC236}">
                <a16:creationId xmlns:a16="http://schemas.microsoft.com/office/drawing/2014/main" id="{8AF2B077-506D-4D95-95DF-757059959B4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9A4992A-7DB8-484B-A366-889B5042A589}"/>
              </a:ext>
            </a:extLst>
          </p:cNvPr>
          <p:cNvSpPr>
            <a:spLocks noGrp="1"/>
          </p:cNvSpPr>
          <p:nvPr>
            <p:ph type="sldNum" sz="quarter" idx="12"/>
          </p:nvPr>
        </p:nvSpPr>
        <p:spPr/>
        <p:txBody>
          <a:bodyPr/>
          <a:lstStyle/>
          <a:p>
            <a:fld id="{AE5BD20D-84D7-4B74-A078-EBFFE898E5D5}" type="slidenum">
              <a:rPr lang="tr-TR" smtClean="0"/>
              <a:t>‹#›</a:t>
            </a:fld>
            <a:endParaRPr lang="tr-TR"/>
          </a:p>
        </p:txBody>
      </p:sp>
    </p:spTree>
    <p:extLst>
      <p:ext uri="{BB962C8B-B14F-4D97-AF65-F5344CB8AC3E}">
        <p14:creationId xmlns:p14="http://schemas.microsoft.com/office/powerpoint/2010/main" val="264931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5C7E2DD-4A83-485A-A1C0-20ED0204D2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47D8E30-3B12-4A5E-8126-F380D55740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D571B2D-6173-4128-9D6E-97D94A363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BB14D-2A78-41B0-8D8A-B31B5272E5F1}" type="datetimeFigureOut">
              <a:rPr lang="tr-TR" smtClean="0"/>
              <a:t>17.02.2022</a:t>
            </a:fld>
            <a:endParaRPr lang="tr-TR"/>
          </a:p>
        </p:txBody>
      </p:sp>
      <p:sp>
        <p:nvSpPr>
          <p:cNvPr id="5" name="Alt Bilgi Yer Tutucusu 4">
            <a:extLst>
              <a:ext uri="{FF2B5EF4-FFF2-40B4-BE49-F238E27FC236}">
                <a16:creationId xmlns:a16="http://schemas.microsoft.com/office/drawing/2014/main" id="{EBA65ED9-0B95-4D06-921B-17A023867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D8FB68C-449B-4E08-B878-42FEC95B5E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BD20D-84D7-4B74-A078-EBFFE898E5D5}" type="slidenum">
              <a:rPr lang="tr-TR" smtClean="0"/>
              <a:t>‹#›</a:t>
            </a:fld>
            <a:endParaRPr lang="tr-TR"/>
          </a:p>
        </p:txBody>
      </p:sp>
    </p:spTree>
    <p:extLst>
      <p:ext uri="{BB962C8B-B14F-4D97-AF65-F5344CB8AC3E}">
        <p14:creationId xmlns:p14="http://schemas.microsoft.com/office/powerpoint/2010/main" val="105705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3847FE-F3CB-4749-8040-C59263B8FB25}"/>
              </a:ext>
            </a:extLst>
          </p:cNvPr>
          <p:cNvSpPr>
            <a:spLocks noGrp="1"/>
          </p:cNvSpPr>
          <p:nvPr>
            <p:ph type="ctrTitle"/>
          </p:nvPr>
        </p:nvSpPr>
        <p:spPr>
          <a:xfrm>
            <a:off x="1524000" y="1060805"/>
            <a:ext cx="9144000" cy="1655762"/>
          </a:xfrm>
        </p:spPr>
        <p:txBody>
          <a:bodyPr>
            <a:normAutofit/>
          </a:bodyPr>
          <a:lstStyle/>
          <a:p>
            <a:r>
              <a:rPr lang="tr-TR" sz="2800" dirty="0"/>
              <a:t>Lokal İleri Evre Meme Kanseri</a:t>
            </a:r>
          </a:p>
        </p:txBody>
      </p:sp>
      <p:sp>
        <p:nvSpPr>
          <p:cNvPr id="3" name="Alt Başlık 2">
            <a:extLst>
              <a:ext uri="{FF2B5EF4-FFF2-40B4-BE49-F238E27FC236}">
                <a16:creationId xmlns:a16="http://schemas.microsoft.com/office/drawing/2014/main" id="{54779118-4523-45AF-B26B-22F70AD2440D}"/>
              </a:ext>
            </a:extLst>
          </p:cNvPr>
          <p:cNvSpPr>
            <a:spLocks noGrp="1"/>
          </p:cNvSpPr>
          <p:nvPr>
            <p:ph type="subTitle" idx="1"/>
          </p:nvPr>
        </p:nvSpPr>
        <p:spPr/>
        <p:txBody>
          <a:bodyPr>
            <a:normAutofit/>
          </a:bodyPr>
          <a:lstStyle/>
          <a:p>
            <a:r>
              <a:rPr lang="tr-TR" sz="2000" dirty="0" err="1"/>
              <a:t>Araş</a:t>
            </a:r>
            <a:r>
              <a:rPr lang="tr-TR" sz="2000" dirty="0"/>
              <a:t>. Gör. Dr. Ayberk İnanır</a:t>
            </a:r>
          </a:p>
        </p:txBody>
      </p:sp>
    </p:spTree>
    <p:extLst>
      <p:ext uri="{BB962C8B-B14F-4D97-AF65-F5344CB8AC3E}">
        <p14:creationId xmlns:p14="http://schemas.microsoft.com/office/powerpoint/2010/main" val="2023948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985423"/>
            <a:ext cx="8655728" cy="4351338"/>
          </a:xfrm>
        </p:spPr>
        <p:txBody>
          <a:bodyPr>
            <a:normAutofit/>
          </a:bodyPr>
          <a:lstStyle/>
          <a:p>
            <a:pPr marL="0" indent="0">
              <a:buNone/>
            </a:pPr>
            <a:r>
              <a:rPr lang="tr-TR" sz="2000" dirty="0" err="1"/>
              <a:t>LABC’e</a:t>
            </a:r>
            <a:r>
              <a:rPr lang="tr-TR" sz="2000" dirty="0"/>
              <a:t> sahip tüm hastalarında, meme semptomlarının yanında genel şikayetleri de sorgulanmalıdır. Özellikle metastaz nedeniyle olabilecek kemik ağrısı, solunumsal şikayetler ve nörolojik durumlarına dikkat edilmelidir. </a:t>
            </a:r>
          </a:p>
          <a:p>
            <a:pPr marL="0" indent="0">
              <a:buNone/>
            </a:pPr>
            <a:endParaRPr lang="tr-TR" sz="2000" dirty="0"/>
          </a:p>
          <a:p>
            <a:pPr marL="0" indent="0">
              <a:buNone/>
            </a:pPr>
            <a:r>
              <a:rPr lang="tr-TR" sz="2000" dirty="0"/>
              <a:t>TIII ve TVI tümöre sahip birçok hasta </a:t>
            </a:r>
            <a:r>
              <a:rPr lang="tr-TR" sz="2000" dirty="0" err="1"/>
              <a:t>neoadjuvan</a:t>
            </a:r>
            <a:r>
              <a:rPr lang="tr-TR" sz="2000" dirty="0"/>
              <a:t> kemoterapi almaktadır. Bu tedavi ile çoğu tümör ciddi oranda küçülmektedir. Bu nedenle </a:t>
            </a:r>
            <a:r>
              <a:rPr lang="tr-TR" sz="2000" dirty="0" err="1"/>
              <a:t>lokorejyonel</a:t>
            </a:r>
            <a:r>
              <a:rPr lang="tr-TR" sz="2000" dirty="0"/>
              <a:t> terapiler açısından hastalığın tedavi öncesi yayılımı-boyutlarının kayda alınması gerekmektedir. </a:t>
            </a:r>
          </a:p>
          <a:p>
            <a:pPr marL="0" indent="0">
              <a:buNone/>
            </a:pPr>
            <a:endParaRPr lang="tr-TR" sz="2000" dirty="0"/>
          </a:p>
          <a:p>
            <a:pPr marL="0" indent="0">
              <a:buNone/>
            </a:pPr>
            <a:endParaRPr lang="tr-TR" sz="2000" dirty="0"/>
          </a:p>
          <a:p>
            <a:pPr marL="0" indent="0">
              <a:buNone/>
            </a:pPr>
            <a:endParaRPr lang="tr-TR" sz="2000" dirty="0"/>
          </a:p>
        </p:txBody>
      </p:sp>
    </p:spTree>
    <p:extLst>
      <p:ext uri="{BB962C8B-B14F-4D97-AF65-F5344CB8AC3E}">
        <p14:creationId xmlns:p14="http://schemas.microsoft.com/office/powerpoint/2010/main" val="248371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985423"/>
            <a:ext cx="8655728" cy="4351338"/>
          </a:xfrm>
        </p:spPr>
        <p:txBody>
          <a:bodyPr>
            <a:normAutofit/>
          </a:bodyPr>
          <a:lstStyle/>
          <a:p>
            <a:pPr marL="0" indent="0">
              <a:buNone/>
            </a:pPr>
            <a:r>
              <a:rPr lang="tr-TR" sz="2000" dirty="0" err="1"/>
              <a:t>Evreleme</a:t>
            </a:r>
            <a:r>
              <a:rPr lang="tr-TR" sz="2000" dirty="0"/>
              <a:t> sistemine göre &gt;5cm tümörler TIII, </a:t>
            </a:r>
            <a:r>
              <a:rPr lang="tr-TR" sz="2000" dirty="0" err="1"/>
              <a:t>pectoralis</a:t>
            </a:r>
            <a:r>
              <a:rPr lang="tr-TR" sz="2000" dirty="0"/>
              <a:t> kasına yayılım göstermeden göğüs duvarı </a:t>
            </a:r>
            <a:r>
              <a:rPr lang="tr-TR" sz="2000" dirty="0" err="1"/>
              <a:t>invazyonu</a:t>
            </a:r>
            <a:r>
              <a:rPr lang="tr-TR" sz="2000" dirty="0"/>
              <a:t> yapan tümörler(çevre göğüs duvarı yapıları hariç) T4a, </a:t>
            </a:r>
            <a:r>
              <a:rPr lang="tr-TR" sz="2000" dirty="0" err="1"/>
              <a:t>non</a:t>
            </a:r>
            <a:r>
              <a:rPr lang="tr-TR" sz="2000" dirty="0"/>
              <a:t> </a:t>
            </a:r>
            <a:r>
              <a:rPr lang="tr-TR" sz="2000" dirty="0" err="1"/>
              <a:t>inflamatuar</a:t>
            </a:r>
            <a:r>
              <a:rPr lang="tr-TR" sz="2000" dirty="0"/>
              <a:t> ama </a:t>
            </a:r>
            <a:r>
              <a:rPr lang="tr-TR" sz="2000" dirty="0" err="1"/>
              <a:t>ülserasyon</a:t>
            </a:r>
            <a:r>
              <a:rPr lang="tr-TR" sz="2000" dirty="0"/>
              <a:t>/</a:t>
            </a:r>
            <a:r>
              <a:rPr lang="tr-TR" sz="2000" dirty="0" err="1"/>
              <a:t>satellit</a:t>
            </a:r>
            <a:r>
              <a:rPr lang="tr-TR" sz="2000" dirty="0"/>
              <a:t> nodül/ödem yapmış tümörler T4b olarak sınıflandırılır. </a:t>
            </a:r>
            <a:r>
              <a:rPr lang="tr-TR" sz="2000" dirty="0" err="1"/>
              <a:t>Inflamatuar</a:t>
            </a:r>
            <a:r>
              <a:rPr lang="tr-TR" sz="2000" dirty="0"/>
              <a:t> kanser ise T4d’dir. </a:t>
            </a:r>
          </a:p>
          <a:p>
            <a:pPr marL="0" indent="0">
              <a:buNone/>
            </a:pPr>
            <a:endParaRPr lang="tr-TR" sz="2000" dirty="0"/>
          </a:p>
          <a:p>
            <a:pPr marL="0" indent="0">
              <a:buNone/>
            </a:pPr>
            <a:r>
              <a:rPr lang="tr-TR" sz="2000" dirty="0"/>
              <a:t>Level 1-2 </a:t>
            </a:r>
            <a:r>
              <a:rPr lang="tr-TR" sz="2000" dirty="0" err="1"/>
              <a:t>aksiller</a:t>
            </a:r>
            <a:r>
              <a:rPr lang="tr-TR" sz="2000" dirty="0"/>
              <a:t> lenf </a:t>
            </a:r>
            <a:r>
              <a:rPr lang="tr-TR" sz="2000" dirty="0" err="1"/>
              <a:t>nodu</a:t>
            </a:r>
            <a:r>
              <a:rPr lang="tr-TR" sz="2000" dirty="0"/>
              <a:t> yayılımı N2a olarak sınıflandırılırken; </a:t>
            </a:r>
            <a:r>
              <a:rPr lang="tr-TR" sz="2000" dirty="0" err="1"/>
              <a:t>aksiller</a:t>
            </a:r>
            <a:r>
              <a:rPr lang="tr-TR" sz="2000" dirty="0"/>
              <a:t> lenf </a:t>
            </a:r>
            <a:r>
              <a:rPr lang="tr-TR" sz="2000" dirty="0" err="1"/>
              <a:t>nodu</a:t>
            </a:r>
            <a:r>
              <a:rPr lang="tr-TR" sz="2000" dirty="0"/>
              <a:t> tutulumu olmadan </a:t>
            </a:r>
            <a:r>
              <a:rPr lang="tr-TR" sz="2000" dirty="0" err="1"/>
              <a:t>internal</a:t>
            </a:r>
            <a:r>
              <a:rPr lang="tr-TR" sz="2000" dirty="0"/>
              <a:t> </a:t>
            </a:r>
            <a:r>
              <a:rPr lang="tr-TR" sz="2000" dirty="0" err="1"/>
              <a:t>mammarian</a:t>
            </a:r>
            <a:r>
              <a:rPr lang="tr-TR" sz="2000" dirty="0"/>
              <a:t> lenf </a:t>
            </a:r>
            <a:r>
              <a:rPr lang="tr-TR" sz="2000" dirty="0" err="1"/>
              <a:t>nodu</a:t>
            </a:r>
            <a:r>
              <a:rPr lang="tr-TR" sz="2000" dirty="0"/>
              <a:t> tutulumu N2b’dir. </a:t>
            </a:r>
            <a:r>
              <a:rPr lang="tr-TR" sz="2000" dirty="0" err="1"/>
              <a:t>İpsilateral</a:t>
            </a:r>
            <a:r>
              <a:rPr lang="tr-TR" sz="2000" dirty="0"/>
              <a:t> </a:t>
            </a:r>
            <a:r>
              <a:rPr lang="tr-TR" sz="2000" dirty="0" err="1"/>
              <a:t>infraclavicular</a:t>
            </a:r>
            <a:r>
              <a:rPr lang="tr-TR" sz="2000" dirty="0"/>
              <a:t> lenf </a:t>
            </a:r>
            <a:r>
              <a:rPr lang="tr-TR" sz="2000" dirty="0" err="1"/>
              <a:t>nodu</a:t>
            </a:r>
            <a:r>
              <a:rPr lang="tr-TR" sz="2000" dirty="0"/>
              <a:t> tutulumu N3a, hem </a:t>
            </a:r>
            <a:r>
              <a:rPr lang="tr-TR" sz="2000" dirty="0" err="1"/>
              <a:t>internal</a:t>
            </a:r>
            <a:r>
              <a:rPr lang="tr-TR" sz="2000" dirty="0"/>
              <a:t> </a:t>
            </a:r>
            <a:r>
              <a:rPr lang="tr-TR" sz="2000" dirty="0" err="1"/>
              <a:t>mammarian</a:t>
            </a:r>
            <a:r>
              <a:rPr lang="tr-TR" sz="2000" dirty="0"/>
              <a:t> hem </a:t>
            </a:r>
            <a:r>
              <a:rPr lang="tr-TR" sz="2000" dirty="0" err="1"/>
              <a:t>aksiller</a:t>
            </a:r>
            <a:r>
              <a:rPr lang="tr-TR" sz="2000" dirty="0"/>
              <a:t> lenf </a:t>
            </a:r>
            <a:r>
              <a:rPr lang="tr-TR" sz="2000" dirty="0" err="1"/>
              <a:t>nodu</a:t>
            </a:r>
            <a:r>
              <a:rPr lang="tr-TR" sz="2000" dirty="0"/>
              <a:t> tutulumu N3b ve </a:t>
            </a:r>
            <a:r>
              <a:rPr lang="tr-TR" sz="2000" dirty="0" err="1"/>
              <a:t>supraclavicular</a:t>
            </a:r>
            <a:r>
              <a:rPr lang="tr-TR" sz="2000" dirty="0"/>
              <a:t> tutulum N3c’dir. </a:t>
            </a:r>
          </a:p>
          <a:p>
            <a:pPr marL="0" indent="0">
              <a:buNone/>
            </a:pPr>
            <a:endParaRPr lang="tr-TR" sz="2000" dirty="0"/>
          </a:p>
        </p:txBody>
      </p:sp>
    </p:spTree>
    <p:extLst>
      <p:ext uri="{BB962C8B-B14F-4D97-AF65-F5344CB8AC3E}">
        <p14:creationId xmlns:p14="http://schemas.microsoft.com/office/powerpoint/2010/main" val="1243130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985423"/>
            <a:ext cx="8655728" cy="4351338"/>
          </a:xfrm>
        </p:spPr>
        <p:txBody>
          <a:bodyPr>
            <a:normAutofit/>
          </a:bodyPr>
          <a:lstStyle/>
          <a:p>
            <a:pPr marL="0" indent="0" algn="l">
              <a:buNone/>
            </a:pPr>
            <a:r>
              <a:rPr lang="tr-TR" sz="2000" b="0" i="1" u="none" strike="noStrike" baseline="0" dirty="0">
                <a:solidFill>
                  <a:srgbClr val="002060"/>
                </a:solidFill>
              </a:rPr>
              <a:t>Güncel AJCC </a:t>
            </a:r>
            <a:r>
              <a:rPr lang="tr-TR" sz="2000" b="0" i="1" u="none" strike="noStrike" baseline="0" dirty="0" err="1">
                <a:solidFill>
                  <a:srgbClr val="002060"/>
                </a:solidFill>
              </a:rPr>
              <a:t>evreleme</a:t>
            </a:r>
            <a:r>
              <a:rPr lang="tr-TR" sz="2000" b="0" i="1" u="none" strike="noStrike" baseline="0" dirty="0">
                <a:solidFill>
                  <a:srgbClr val="002060"/>
                </a:solidFill>
              </a:rPr>
              <a:t> sistemine göre TIII NI, T4 veya N2/3 hastalar evre III olarak sınıflandırılır. Çoğu evre III hasta tanı anında </a:t>
            </a:r>
            <a:r>
              <a:rPr lang="tr-TR" sz="2000" i="1" dirty="0" err="1">
                <a:solidFill>
                  <a:srgbClr val="002060"/>
                </a:solidFill>
              </a:rPr>
              <a:t>anrezektabl</a:t>
            </a:r>
            <a:r>
              <a:rPr lang="tr-TR" sz="2000" b="0" i="1" u="none" strike="noStrike" baseline="0" dirty="0">
                <a:solidFill>
                  <a:srgbClr val="002060"/>
                </a:solidFill>
              </a:rPr>
              <a:t> olarak kabul edilir ve </a:t>
            </a:r>
            <a:r>
              <a:rPr lang="tr-TR" sz="2000" b="0" i="1" u="none" strike="noStrike" baseline="0" dirty="0" err="1">
                <a:solidFill>
                  <a:srgbClr val="002060"/>
                </a:solidFill>
              </a:rPr>
              <a:t>neoadjuvan</a:t>
            </a:r>
            <a:r>
              <a:rPr lang="tr-TR" sz="2000" b="0" i="1" u="none" strike="noStrike" baseline="0" dirty="0">
                <a:solidFill>
                  <a:srgbClr val="002060"/>
                </a:solidFill>
              </a:rPr>
              <a:t> tedavi alır ancak TIII NI hastalar </a:t>
            </a:r>
            <a:r>
              <a:rPr lang="tr-TR" sz="2000" b="0" i="1" u="none" strike="noStrike" baseline="0" dirty="0" err="1">
                <a:solidFill>
                  <a:srgbClr val="002060"/>
                </a:solidFill>
              </a:rPr>
              <a:t>neoadjuvan</a:t>
            </a:r>
            <a:r>
              <a:rPr lang="tr-TR" sz="2000" b="0" i="1" u="none" strike="noStrike" baseline="0" dirty="0">
                <a:solidFill>
                  <a:srgbClr val="002060"/>
                </a:solidFill>
              </a:rPr>
              <a:t> tedavi almadan da </a:t>
            </a:r>
            <a:r>
              <a:rPr lang="tr-TR" sz="2000" b="0" i="1" u="none" strike="noStrike" baseline="0" dirty="0" err="1">
                <a:solidFill>
                  <a:srgbClr val="002060"/>
                </a:solidFill>
              </a:rPr>
              <a:t>opere</a:t>
            </a:r>
            <a:r>
              <a:rPr lang="tr-TR" sz="2000" b="0" i="1" u="none" strike="noStrike" baseline="0" dirty="0">
                <a:solidFill>
                  <a:srgbClr val="002060"/>
                </a:solidFill>
              </a:rPr>
              <a:t> edilebilir. </a:t>
            </a:r>
          </a:p>
          <a:p>
            <a:pPr marL="0" indent="0" algn="l">
              <a:buNone/>
            </a:pPr>
            <a:endParaRPr lang="tr-TR" sz="2000" dirty="0">
              <a:solidFill>
                <a:srgbClr val="002060"/>
              </a:solidFill>
            </a:endParaRPr>
          </a:p>
          <a:p>
            <a:pPr marL="0" indent="0" algn="l">
              <a:buNone/>
            </a:pPr>
            <a:r>
              <a:rPr lang="tr-TR" sz="2000" b="0" i="0" u="none" strike="noStrike" baseline="0" dirty="0"/>
              <a:t>Bununla birlikte bazı evre 1-2 hastaların cerrahi sırasında </a:t>
            </a:r>
            <a:r>
              <a:rPr lang="tr-TR" sz="2000" b="0" i="0" u="none" strike="noStrike" baseline="0" dirty="0" err="1"/>
              <a:t>aksiller</a:t>
            </a:r>
            <a:r>
              <a:rPr lang="tr-TR" sz="2000" b="0" i="0" u="none" strike="noStrike" baseline="0" dirty="0"/>
              <a:t> lenf </a:t>
            </a:r>
            <a:r>
              <a:rPr lang="tr-TR" sz="2000" b="0" i="0" u="none" strike="noStrike" baseline="0" dirty="0" err="1"/>
              <a:t>nodu</a:t>
            </a:r>
            <a:r>
              <a:rPr lang="tr-TR" sz="2000" b="0" i="0" u="none" strike="noStrike" baseline="0" dirty="0"/>
              <a:t> </a:t>
            </a:r>
            <a:r>
              <a:rPr lang="tr-TR" sz="2000" b="0" i="0" u="none" strike="noStrike" baseline="0" dirty="0" err="1"/>
              <a:t>diseksiyon</a:t>
            </a:r>
            <a:r>
              <a:rPr lang="tr-TR" sz="2000" b="0" i="0" u="none" strike="noStrike" baseline="0" dirty="0"/>
              <a:t> örneklemesi sırasında daha üst evre olduğu anlaşılabilmektedir. </a:t>
            </a:r>
          </a:p>
          <a:p>
            <a:pPr marL="0" indent="0" algn="l">
              <a:buNone/>
            </a:pPr>
            <a:endParaRPr lang="tr-TR" sz="2000" b="0" i="0" u="none" strike="noStrike" baseline="0" dirty="0"/>
          </a:p>
          <a:p>
            <a:pPr marL="0" indent="0" algn="l">
              <a:buNone/>
            </a:pPr>
            <a:endParaRPr lang="tr-TR" sz="1800" dirty="0">
              <a:latin typeface="Minion-Regular"/>
            </a:endParaRPr>
          </a:p>
          <a:p>
            <a:pPr marL="0" indent="0" algn="l">
              <a:buNone/>
            </a:pPr>
            <a:endParaRPr lang="tr-TR" sz="1800" b="0" i="0" u="none" strike="noStrike" baseline="0" dirty="0">
              <a:latin typeface="Minion-Regular"/>
            </a:endParaRPr>
          </a:p>
        </p:txBody>
      </p:sp>
    </p:spTree>
    <p:extLst>
      <p:ext uri="{BB962C8B-B14F-4D97-AF65-F5344CB8AC3E}">
        <p14:creationId xmlns:p14="http://schemas.microsoft.com/office/powerpoint/2010/main" val="259658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904A26-8834-4316-91E8-7492B370451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408826F-DAC9-44AC-BF4E-C87D5D7837E5}"/>
              </a:ext>
            </a:extLst>
          </p:cNvPr>
          <p:cNvSpPr>
            <a:spLocks noGrp="1"/>
          </p:cNvSpPr>
          <p:nvPr>
            <p:ph idx="1"/>
          </p:nvPr>
        </p:nvSpPr>
        <p:spPr>
          <a:xfrm>
            <a:off x="1534542" y="1807869"/>
            <a:ext cx="9122916" cy="4351338"/>
          </a:xfrm>
        </p:spPr>
        <p:txBody>
          <a:bodyPr/>
          <a:lstStyle/>
          <a:p>
            <a:pPr marL="0" indent="0">
              <a:buNone/>
            </a:pPr>
            <a:r>
              <a:rPr lang="tr-TR" sz="2000" i="1" dirty="0">
                <a:solidFill>
                  <a:srgbClr val="002060"/>
                </a:solidFill>
              </a:rPr>
              <a:t>Sonuç olarak lokal ileri evre meme kanseri aşağıdaki kriterleri karşılayan durumlar olarak kabul edilmektedir</a:t>
            </a:r>
          </a:p>
          <a:p>
            <a:r>
              <a:rPr lang="tr-TR" sz="2000" i="1" dirty="0">
                <a:solidFill>
                  <a:srgbClr val="002060"/>
                </a:solidFill>
              </a:rPr>
              <a:t>T3 </a:t>
            </a:r>
            <a:r>
              <a:rPr lang="tr-TR" sz="2000" i="1" dirty="0" err="1">
                <a:solidFill>
                  <a:srgbClr val="002060"/>
                </a:solidFill>
              </a:rPr>
              <a:t>tm</a:t>
            </a:r>
            <a:r>
              <a:rPr lang="tr-TR" sz="2000" i="1" dirty="0">
                <a:solidFill>
                  <a:srgbClr val="002060"/>
                </a:solidFill>
              </a:rPr>
              <a:t> &gt;5 cm</a:t>
            </a:r>
          </a:p>
          <a:p>
            <a:r>
              <a:rPr lang="tr-TR" sz="2000" i="1" dirty="0">
                <a:solidFill>
                  <a:srgbClr val="002060"/>
                </a:solidFill>
              </a:rPr>
              <a:t>Yaygın LN pozitifliği (N2, N3)</a:t>
            </a:r>
          </a:p>
          <a:p>
            <a:r>
              <a:rPr lang="tr-TR" sz="2000" i="1" dirty="0">
                <a:solidFill>
                  <a:srgbClr val="002060"/>
                </a:solidFill>
              </a:rPr>
              <a:t>Göğüs duvarı </a:t>
            </a:r>
            <a:r>
              <a:rPr lang="tr-TR" sz="2000" i="1" dirty="0" err="1">
                <a:solidFill>
                  <a:srgbClr val="002060"/>
                </a:solidFill>
              </a:rPr>
              <a:t>inv</a:t>
            </a:r>
            <a:r>
              <a:rPr lang="tr-TR" sz="2000" i="1" dirty="0">
                <a:solidFill>
                  <a:srgbClr val="002060"/>
                </a:solidFill>
              </a:rPr>
              <a:t> (T3b) ya da Cilt </a:t>
            </a:r>
            <a:r>
              <a:rPr lang="tr-TR" sz="2000" i="1" dirty="0" err="1">
                <a:solidFill>
                  <a:srgbClr val="002060"/>
                </a:solidFill>
              </a:rPr>
              <a:t>inv</a:t>
            </a:r>
            <a:r>
              <a:rPr lang="tr-TR" sz="2000" i="1" dirty="0">
                <a:solidFill>
                  <a:srgbClr val="002060"/>
                </a:solidFill>
              </a:rPr>
              <a:t> (T4b)</a:t>
            </a:r>
          </a:p>
          <a:p>
            <a:r>
              <a:rPr lang="tr-TR" sz="2000" i="1" dirty="0" err="1">
                <a:solidFill>
                  <a:srgbClr val="002060"/>
                </a:solidFill>
              </a:rPr>
              <a:t>İnflamatuar</a:t>
            </a:r>
            <a:r>
              <a:rPr lang="tr-TR" sz="2000" i="1" dirty="0">
                <a:solidFill>
                  <a:srgbClr val="002060"/>
                </a:solidFill>
              </a:rPr>
              <a:t> meme kanseri (T4d)</a:t>
            </a:r>
          </a:p>
          <a:p>
            <a:r>
              <a:rPr lang="tr-TR" sz="2000" i="1" dirty="0" err="1">
                <a:solidFill>
                  <a:srgbClr val="002060"/>
                </a:solidFill>
              </a:rPr>
              <a:t>Unrezektabl</a:t>
            </a:r>
            <a:r>
              <a:rPr lang="tr-TR" sz="2000" i="1" dirty="0">
                <a:solidFill>
                  <a:srgbClr val="002060"/>
                </a:solidFill>
              </a:rPr>
              <a:t> </a:t>
            </a:r>
            <a:r>
              <a:rPr lang="tr-TR" sz="2000" i="1" dirty="0" err="1">
                <a:solidFill>
                  <a:srgbClr val="002060"/>
                </a:solidFill>
              </a:rPr>
              <a:t>non</a:t>
            </a:r>
            <a:r>
              <a:rPr lang="tr-TR" sz="2000" i="1" dirty="0">
                <a:solidFill>
                  <a:srgbClr val="002060"/>
                </a:solidFill>
              </a:rPr>
              <a:t> </a:t>
            </a:r>
            <a:r>
              <a:rPr lang="tr-TR" sz="2000" i="1" dirty="0" err="1">
                <a:solidFill>
                  <a:srgbClr val="002060"/>
                </a:solidFill>
              </a:rPr>
              <a:t>metastatik</a:t>
            </a:r>
            <a:r>
              <a:rPr lang="tr-TR" sz="2000" i="1" dirty="0">
                <a:solidFill>
                  <a:srgbClr val="002060"/>
                </a:solidFill>
              </a:rPr>
              <a:t> hastalık</a:t>
            </a:r>
          </a:p>
          <a:p>
            <a:endParaRPr lang="tr-TR" dirty="0"/>
          </a:p>
        </p:txBody>
      </p:sp>
    </p:spTree>
    <p:extLst>
      <p:ext uri="{BB962C8B-B14F-4D97-AF65-F5344CB8AC3E}">
        <p14:creationId xmlns:p14="http://schemas.microsoft.com/office/powerpoint/2010/main" val="1913316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C09288-DEDA-4156-BFED-1A2D0061110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C5258D0-D862-433C-995A-2785B2A414F9}"/>
              </a:ext>
            </a:extLst>
          </p:cNvPr>
          <p:cNvSpPr>
            <a:spLocks noGrp="1"/>
          </p:cNvSpPr>
          <p:nvPr>
            <p:ph idx="1"/>
          </p:nvPr>
        </p:nvSpPr>
        <p:spPr>
          <a:xfrm>
            <a:off x="1749271" y="1914402"/>
            <a:ext cx="8693458" cy="4351338"/>
          </a:xfrm>
        </p:spPr>
        <p:txBody>
          <a:bodyPr/>
          <a:lstStyle/>
          <a:p>
            <a:r>
              <a:rPr lang="tr-TR" sz="2000" i="1" dirty="0">
                <a:solidFill>
                  <a:srgbClr val="002060"/>
                </a:solidFill>
              </a:rPr>
              <a:t>Evre olarak ise </a:t>
            </a:r>
          </a:p>
          <a:p>
            <a:r>
              <a:rPr lang="tr-TR" sz="2000" i="1" dirty="0">
                <a:solidFill>
                  <a:srgbClr val="002060"/>
                </a:solidFill>
              </a:rPr>
              <a:t>IIIA (T0 N2; T1-2 N2; T3 N1-2) </a:t>
            </a:r>
          </a:p>
          <a:p>
            <a:r>
              <a:rPr lang="tr-TR" sz="2000" i="1" dirty="0">
                <a:solidFill>
                  <a:srgbClr val="002060"/>
                </a:solidFill>
              </a:rPr>
              <a:t>IIIB (T4 N0-2) </a:t>
            </a:r>
            <a:r>
              <a:rPr lang="tr-TR" sz="2000" i="1" dirty="0" err="1">
                <a:solidFill>
                  <a:srgbClr val="002060"/>
                </a:solidFill>
              </a:rPr>
              <a:t>inflamatuar</a:t>
            </a:r>
            <a:r>
              <a:rPr lang="tr-TR" sz="2000" i="1" dirty="0">
                <a:solidFill>
                  <a:srgbClr val="002060"/>
                </a:solidFill>
              </a:rPr>
              <a:t> meme kanseri dahil</a:t>
            </a:r>
          </a:p>
          <a:p>
            <a:r>
              <a:rPr lang="tr-TR" sz="2000" i="1" dirty="0">
                <a:solidFill>
                  <a:srgbClr val="002060"/>
                </a:solidFill>
              </a:rPr>
              <a:t>IIIC (T herhangi, N3)</a:t>
            </a:r>
          </a:p>
          <a:p>
            <a:pPr marL="0" indent="0">
              <a:buNone/>
            </a:pPr>
            <a:r>
              <a:rPr lang="tr-TR" sz="2000" i="1" dirty="0">
                <a:solidFill>
                  <a:srgbClr val="002060"/>
                </a:solidFill>
              </a:rPr>
              <a:t>kanserler lokal ileri evre meme kanseri olarak kabul edilmektedirler.</a:t>
            </a:r>
          </a:p>
          <a:p>
            <a:endParaRPr lang="tr-TR" dirty="0"/>
          </a:p>
        </p:txBody>
      </p:sp>
    </p:spTree>
    <p:extLst>
      <p:ext uri="{BB962C8B-B14F-4D97-AF65-F5344CB8AC3E}">
        <p14:creationId xmlns:p14="http://schemas.microsoft.com/office/powerpoint/2010/main" val="3095054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lnSpcReduction="10000"/>
          </a:bodyPr>
          <a:lstStyle/>
          <a:p>
            <a:pPr marL="0" indent="0" algn="l">
              <a:buNone/>
            </a:pPr>
            <a:endParaRPr lang="tr-TR" sz="1800" b="0" i="0" u="none" strike="noStrike" baseline="0" dirty="0">
              <a:latin typeface="Minion-Regular"/>
            </a:endParaRPr>
          </a:p>
          <a:p>
            <a:pPr marL="0" indent="0" algn="l">
              <a:buNone/>
            </a:pPr>
            <a:r>
              <a:rPr lang="tr-TR" sz="2000" dirty="0"/>
              <a:t>Lokal ileri hastalığa sahip tüm hastalar </a:t>
            </a:r>
            <a:r>
              <a:rPr lang="tr-TR" sz="2000" dirty="0" err="1"/>
              <a:t>bilateral</a:t>
            </a:r>
            <a:r>
              <a:rPr lang="tr-TR" sz="2000" dirty="0"/>
              <a:t> mamografi ve meme-</a:t>
            </a:r>
            <a:r>
              <a:rPr lang="tr-TR" sz="2000" dirty="0" err="1"/>
              <a:t>aksiller</a:t>
            </a:r>
            <a:r>
              <a:rPr lang="tr-TR" sz="2000" dirty="0"/>
              <a:t> ultrason ile </a:t>
            </a:r>
            <a:r>
              <a:rPr lang="tr-TR" sz="2000" dirty="0" err="1"/>
              <a:t>evrelenmelidir</a:t>
            </a:r>
            <a:r>
              <a:rPr lang="tr-TR" sz="2000" dirty="0"/>
              <a:t>.  Sistemik değerlendirme için kontrastlı </a:t>
            </a:r>
            <a:r>
              <a:rPr lang="tr-TR" sz="2000" dirty="0" err="1"/>
              <a:t>toraks</a:t>
            </a:r>
            <a:r>
              <a:rPr lang="tr-TR" sz="2000" dirty="0"/>
              <a:t>-abdomen CT, CBC ve tümör </a:t>
            </a:r>
            <a:r>
              <a:rPr lang="tr-TR" sz="2000" dirty="0" err="1"/>
              <a:t>markerları</a:t>
            </a:r>
            <a:r>
              <a:rPr lang="tr-TR" sz="2000" dirty="0"/>
              <a:t> bakılmalıdır. </a:t>
            </a:r>
          </a:p>
          <a:p>
            <a:pPr marL="0" indent="0" algn="l">
              <a:buNone/>
            </a:pPr>
            <a:endParaRPr lang="tr-TR" sz="2000" dirty="0"/>
          </a:p>
          <a:p>
            <a:pPr marL="0" indent="0" algn="l">
              <a:buNone/>
            </a:pPr>
            <a:r>
              <a:rPr lang="tr-TR" sz="2000" i="1" dirty="0">
                <a:solidFill>
                  <a:srgbClr val="002060"/>
                </a:solidFill>
              </a:rPr>
              <a:t>FDG-PET/CT LABC hastalarında radyoterapi alan sınırlarının belirlenmesinde diğer </a:t>
            </a:r>
            <a:r>
              <a:rPr lang="tr-TR" sz="2000" i="1" dirty="0" err="1">
                <a:solidFill>
                  <a:srgbClr val="002060"/>
                </a:solidFill>
              </a:rPr>
              <a:t>modalitelerden</a:t>
            </a:r>
            <a:r>
              <a:rPr lang="tr-TR" sz="2000" i="1" dirty="0">
                <a:solidFill>
                  <a:srgbClr val="002060"/>
                </a:solidFill>
              </a:rPr>
              <a:t> daha başarılıdır. Meme MRI da kimi özel durumlarda hastalığın yayılımını göstermek açısından faydalıdır. Örneğin göğüs duvarı </a:t>
            </a:r>
            <a:r>
              <a:rPr lang="tr-TR" sz="2000" i="1" dirty="0" err="1">
                <a:solidFill>
                  <a:srgbClr val="002060"/>
                </a:solidFill>
              </a:rPr>
              <a:t>invazyonu</a:t>
            </a:r>
            <a:r>
              <a:rPr lang="tr-TR" sz="2000" i="1" dirty="0">
                <a:solidFill>
                  <a:srgbClr val="002060"/>
                </a:solidFill>
              </a:rPr>
              <a:t>, </a:t>
            </a:r>
            <a:r>
              <a:rPr lang="tr-TR" sz="2000" i="1" dirty="0" err="1">
                <a:solidFill>
                  <a:srgbClr val="002060"/>
                </a:solidFill>
              </a:rPr>
              <a:t>pectoralis</a:t>
            </a:r>
            <a:r>
              <a:rPr lang="tr-TR" sz="2000" i="1" dirty="0">
                <a:solidFill>
                  <a:srgbClr val="002060"/>
                </a:solidFill>
              </a:rPr>
              <a:t> </a:t>
            </a:r>
            <a:r>
              <a:rPr lang="tr-TR" sz="2000" i="1" dirty="0" err="1">
                <a:solidFill>
                  <a:srgbClr val="002060"/>
                </a:solidFill>
              </a:rPr>
              <a:t>invazyonu</a:t>
            </a:r>
            <a:r>
              <a:rPr lang="tr-TR" sz="2000" i="1" dirty="0">
                <a:solidFill>
                  <a:srgbClr val="002060"/>
                </a:solidFill>
              </a:rPr>
              <a:t> konusundaki belirsizliklerde ve IBC şüphesi olan hastalarda </a:t>
            </a:r>
            <a:r>
              <a:rPr lang="tr-TR" sz="2000" i="1" dirty="0" err="1">
                <a:solidFill>
                  <a:srgbClr val="002060"/>
                </a:solidFill>
              </a:rPr>
              <a:t>okült</a:t>
            </a:r>
            <a:r>
              <a:rPr lang="tr-TR" sz="2000" i="1" dirty="0">
                <a:solidFill>
                  <a:srgbClr val="002060"/>
                </a:solidFill>
              </a:rPr>
              <a:t> </a:t>
            </a:r>
            <a:r>
              <a:rPr lang="tr-TR" sz="2000" i="1" dirty="0" err="1">
                <a:solidFill>
                  <a:srgbClr val="002060"/>
                </a:solidFill>
              </a:rPr>
              <a:t>primer</a:t>
            </a:r>
            <a:r>
              <a:rPr lang="tr-TR" sz="2000" i="1" dirty="0">
                <a:solidFill>
                  <a:srgbClr val="002060"/>
                </a:solidFill>
              </a:rPr>
              <a:t> tümörün belirlenmesinde meme MRI kullanılabilir. </a:t>
            </a:r>
          </a:p>
          <a:p>
            <a:pPr marL="0" indent="0" algn="l">
              <a:buNone/>
            </a:pPr>
            <a:endParaRPr lang="tr-TR" sz="2000" dirty="0">
              <a:solidFill>
                <a:srgbClr val="002060"/>
              </a:solidFill>
            </a:endParaRPr>
          </a:p>
          <a:p>
            <a:pPr marL="0" indent="0" algn="l">
              <a:buNone/>
            </a:pPr>
            <a:r>
              <a:rPr lang="tr-TR" sz="2000" i="1" dirty="0">
                <a:solidFill>
                  <a:srgbClr val="002060"/>
                </a:solidFill>
              </a:rPr>
              <a:t>Cilt tutulumu olan hastalar tedavi öncesi fotoğraflanmalı ve kaydedilmelidir. CEA, CA 15.3 ve CA 27-29 tümör </a:t>
            </a:r>
            <a:r>
              <a:rPr lang="tr-TR" sz="2000" i="1" dirty="0" err="1">
                <a:solidFill>
                  <a:srgbClr val="002060"/>
                </a:solidFill>
              </a:rPr>
              <a:t>markerları</a:t>
            </a:r>
            <a:r>
              <a:rPr lang="tr-TR" sz="2000" i="1" dirty="0">
                <a:solidFill>
                  <a:srgbClr val="002060"/>
                </a:solidFill>
              </a:rPr>
              <a:t> kullanımda olsa da şu an için tedavi sonrası takipte rutin olarak önerilmemektedir.</a:t>
            </a:r>
          </a:p>
        </p:txBody>
      </p:sp>
    </p:spTree>
    <p:extLst>
      <p:ext uri="{BB962C8B-B14F-4D97-AF65-F5344CB8AC3E}">
        <p14:creationId xmlns:p14="http://schemas.microsoft.com/office/powerpoint/2010/main" val="1111048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C7B73D-3EC1-4070-9023-0446C3425FEE}"/>
              </a:ext>
            </a:extLst>
          </p:cNvPr>
          <p:cNvSpPr>
            <a:spLocks noGrp="1"/>
          </p:cNvSpPr>
          <p:nvPr>
            <p:ph type="title"/>
          </p:nvPr>
        </p:nvSpPr>
        <p:spPr>
          <a:xfrm>
            <a:off x="5525661" y="712433"/>
            <a:ext cx="1140668" cy="887767"/>
          </a:xfrm>
        </p:spPr>
        <p:txBody>
          <a:bodyPr>
            <a:normAutofit/>
          </a:bodyPr>
          <a:lstStyle/>
          <a:p>
            <a:r>
              <a:rPr lang="tr-TR" sz="2800" dirty="0"/>
              <a:t>Tedavi</a:t>
            </a:r>
          </a:p>
        </p:txBody>
      </p:sp>
      <p:sp>
        <p:nvSpPr>
          <p:cNvPr id="3" name="İçerik Yer Tutucusu 2">
            <a:extLst>
              <a:ext uri="{FF2B5EF4-FFF2-40B4-BE49-F238E27FC236}">
                <a16:creationId xmlns:a16="http://schemas.microsoft.com/office/drawing/2014/main" id="{7101AA6A-F8C2-47AC-A4EB-2A0EBBC6DA88}"/>
              </a:ext>
            </a:extLst>
          </p:cNvPr>
          <p:cNvSpPr>
            <a:spLocks noGrp="1"/>
          </p:cNvSpPr>
          <p:nvPr>
            <p:ph idx="1"/>
          </p:nvPr>
        </p:nvSpPr>
        <p:spPr>
          <a:xfrm>
            <a:off x="1728182" y="1973062"/>
            <a:ext cx="8735627" cy="3284738"/>
          </a:xfrm>
        </p:spPr>
        <p:txBody>
          <a:bodyPr>
            <a:normAutofit/>
          </a:bodyPr>
          <a:lstStyle/>
          <a:p>
            <a:pPr marL="0" indent="0">
              <a:buNone/>
            </a:pPr>
            <a:r>
              <a:rPr lang="tr-TR" sz="2000" i="1" dirty="0">
                <a:solidFill>
                  <a:srgbClr val="002060"/>
                </a:solidFill>
              </a:rPr>
              <a:t>Klinik evre III hastalığa sahip hastalar kombine yaklaşım ile tedavi edilir. </a:t>
            </a:r>
            <a:r>
              <a:rPr lang="tr-TR" sz="2000" dirty="0">
                <a:solidFill>
                  <a:srgbClr val="002060"/>
                </a:solidFill>
              </a:rPr>
              <a:t>Sistemik tedavilerin tedaviye dahil edilmesi ve cerrahi-radyoterapideki gelişmeler ile birlikte ileri evre hastalıkta alınan sonuçlar ciddi oranda iyileşmiştir. 2004-2014 arası evre III ve üzeri hastalar ile yapılan NCDB çalışmasına göre hastaların genel sağ kalımı 5 yıl için %68, 10 yıllık </a:t>
            </a:r>
            <a:r>
              <a:rPr lang="tr-TR" sz="2000" dirty="0" err="1">
                <a:solidFill>
                  <a:srgbClr val="002060"/>
                </a:solidFill>
              </a:rPr>
              <a:t>sağkalımı</a:t>
            </a:r>
            <a:r>
              <a:rPr lang="tr-TR" sz="2000" dirty="0">
                <a:solidFill>
                  <a:srgbClr val="002060"/>
                </a:solidFill>
              </a:rPr>
              <a:t> %50 olarak bulunmuştur.</a:t>
            </a:r>
          </a:p>
          <a:p>
            <a:pPr marL="0" indent="0">
              <a:buNone/>
            </a:pPr>
            <a:endParaRPr lang="tr-TR" sz="2000" dirty="0">
              <a:solidFill>
                <a:srgbClr val="002060"/>
              </a:solidFill>
            </a:endParaRPr>
          </a:p>
          <a:p>
            <a:pPr marL="0" indent="0">
              <a:buNone/>
            </a:pPr>
            <a:r>
              <a:rPr lang="tr-TR" sz="2000" i="1" dirty="0">
                <a:solidFill>
                  <a:srgbClr val="002060"/>
                </a:solidFill>
              </a:rPr>
              <a:t>Kemoterapi, cerrahi, radyoterapi ve endokrin terapinin dahil edildiği kombine tedaviler ile ise 5 yıllık </a:t>
            </a:r>
            <a:r>
              <a:rPr lang="tr-TR" sz="2000" i="1" dirty="0" err="1">
                <a:solidFill>
                  <a:srgbClr val="002060"/>
                </a:solidFill>
              </a:rPr>
              <a:t>lokorejyonel</a:t>
            </a:r>
            <a:r>
              <a:rPr lang="tr-TR" sz="2000" i="1" dirty="0">
                <a:solidFill>
                  <a:srgbClr val="002060"/>
                </a:solidFill>
              </a:rPr>
              <a:t> </a:t>
            </a:r>
            <a:r>
              <a:rPr lang="tr-TR" sz="2000" i="1" dirty="0" err="1">
                <a:solidFill>
                  <a:srgbClr val="002060"/>
                </a:solidFill>
              </a:rPr>
              <a:t>rekürrens</a:t>
            </a:r>
            <a:r>
              <a:rPr lang="tr-TR" sz="2000" i="1" dirty="0">
                <a:solidFill>
                  <a:srgbClr val="002060"/>
                </a:solidFill>
              </a:rPr>
              <a:t> ihtimali %5’İn altına inmiştir.  </a:t>
            </a:r>
          </a:p>
          <a:p>
            <a:pPr marL="0" indent="0">
              <a:buNone/>
            </a:pPr>
            <a:endParaRPr lang="tr-TR" sz="2000" i="1" dirty="0">
              <a:solidFill>
                <a:srgbClr val="002060"/>
              </a:solidFill>
            </a:endParaRPr>
          </a:p>
          <a:p>
            <a:pPr marL="0" indent="0">
              <a:buNone/>
            </a:pPr>
            <a:endParaRPr lang="tr-TR" sz="2000" dirty="0"/>
          </a:p>
          <a:p>
            <a:pPr marL="0" indent="0">
              <a:buNone/>
            </a:pPr>
            <a:endParaRPr lang="tr-TR" sz="2000" dirty="0"/>
          </a:p>
          <a:p>
            <a:pPr marL="0" indent="0">
              <a:buNone/>
            </a:pPr>
            <a:endParaRPr lang="tr-TR" sz="2000" dirty="0"/>
          </a:p>
          <a:p>
            <a:pPr marL="0" indent="0">
              <a:buNone/>
            </a:pPr>
            <a:endParaRPr lang="tr-TR" sz="2000" dirty="0"/>
          </a:p>
          <a:p>
            <a:pPr marL="0" indent="0">
              <a:buNone/>
            </a:pPr>
            <a:endParaRPr lang="tr-TR" sz="2000" dirty="0"/>
          </a:p>
        </p:txBody>
      </p:sp>
    </p:spTree>
    <p:extLst>
      <p:ext uri="{BB962C8B-B14F-4D97-AF65-F5344CB8AC3E}">
        <p14:creationId xmlns:p14="http://schemas.microsoft.com/office/powerpoint/2010/main" val="273135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a:bodyPr>
          <a:lstStyle/>
          <a:p>
            <a:pPr marL="0" indent="0" algn="l">
              <a:buNone/>
            </a:pPr>
            <a:r>
              <a:rPr lang="tr-TR" sz="2000" i="1" u="none" strike="noStrike" baseline="0" dirty="0">
                <a:solidFill>
                  <a:srgbClr val="002060"/>
                </a:solidFill>
              </a:rPr>
              <a:t>İleri evre ama </a:t>
            </a:r>
            <a:r>
              <a:rPr lang="tr-TR" sz="2000" i="1" u="none" strike="noStrike" baseline="0" dirty="0" err="1">
                <a:solidFill>
                  <a:srgbClr val="002060"/>
                </a:solidFill>
              </a:rPr>
              <a:t>rezektable</a:t>
            </a:r>
            <a:r>
              <a:rPr lang="tr-TR" sz="2000" i="1" u="none" strike="noStrike" baseline="0" dirty="0">
                <a:solidFill>
                  <a:srgbClr val="002060"/>
                </a:solidFill>
              </a:rPr>
              <a:t> hastalıkta </a:t>
            </a:r>
            <a:r>
              <a:rPr lang="tr-TR" sz="2000" i="1" u="none" strike="noStrike" baseline="0" dirty="0" err="1">
                <a:solidFill>
                  <a:srgbClr val="002060"/>
                </a:solidFill>
              </a:rPr>
              <a:t>mastektomiyi</a:t>
            </a:r>
            <a:r>
              <a:rPr lang="tr-TR" sz="2000" i="1" u="none" strike="noStrike" baseline="0" dirty="0">
                <a:solidFill>
                  <a:srgbClr val="002060"/>
                </a:solidFill>
              </a:rPr>
              <a:t> takiben yapılan </a:t>
            </a:r>
            <a:r>
              <a:rPr lang="tr-TR" sz="2000" i="1" u="none" strike="noStrike" baseline="0" dirty="0" err="1">
                <a:solidFill>
                  <a:srgbClr val="002060"/>
                </a:solidFill>
              </a:rPr>
              <a:t>adjuvan</a:t>
            </a:r>
            <a:r>
              <a:rPr lang="tr-TR" sz="2000" i="1" u="none" strike="noStrike" baseline="0" dirty="0">
                <a:solidFill>
                  <a:srgbClr val="002060"/>
                </a:solidFill>
              </a:rPr>
              <a:t> </a:t>
            </a:r>
            <a:r>
              <a:rPr lang="tr-TR" sz="2000" i="1" u="none" strike="noStrike" baseline="0" dirty="0" err="1">
                <a:solidFill>
                  <a:srgbClr val="002060"/>
                </a:solidFill>
              </a:rPr>
              <a:t>kemoradyoterapi</a:t>
            </a:r>
            <a:r>
              <a:rPr lang="tr-TR" sz="2000" i="1" u="none" strike="noStrike" baseline="0" dirty="0">
                <a:solidFill>
                  <a:srgbClr val="002060"/>
                </a:solidFill>
              </a:rPr>
              <a:t> kabul edilebilir bir yaklaşımdır.</a:t>
            </a:r>
          </a:p>
          <a:p>
            <a:pPr marL="0" indent="0" algn="l">
              <a:buNone/>
            </a:pPr>
            <a:endParaRPr lang="tr-TR" sz="2000" i="1" dirty="0">
              <a:solidFill>
                <a:srgbClr val="002060"/>
              </a:solidFill>
            </a:endParaRPr>
          </a:p>
          <a:p>
            <a:pPr marL="0" indent="0" algn="l">
              <a:buNone/>
            </a:pPr>
            <a:r>
              <a:rPr lang="tr-TR" sz="2000" i="1" dirty="0">
                <a:solidFill>
                  <a:srgbClr val="002060"/>
                </a:solidFill>
              </a:rPr>
              <a:t>Optimal rezeksiyona yardımcı olması açısından ilk tedavi olarak kemoterapi verilmesi de kabul edilebilir ve tercih edilen bir yaklaşımdır. T4 </a:t>
            </a:r>
            <a:r>
              <a:rPr lang="tr-TR" sz="2000" i="1" dirty="0" err="1">
                <a:solidFill>
                  <a:srgbClr val="002060"/>
                </a:solidFill>
              </a:rPr>
              <a:t>primer</a:t>
            </a:r>
            <a:r>
              <a:rPr lang="tr-TR" sz="2000" i="1" dirty="0">
                <a:solidFill>
                  <a:srgbClr val="002060"/>
                </a:solidFill>
              </a:rPr>
              <a:t> tümörü veya ileri lenf </a:t>
            </a:r>
            <a:r>
              <a:rPr lang="tr-TR" sz="2000" i="1" dirty="0" err="1">
                <a:solidFill>
                  <a:srgbClr val="002060"/>
                </a:solidFill>
              </a:rPr>
              <a:t>nodu</a:t>
            </a:r>
            <a:r>
              <a:rPr lang="tr-TR" sz="2000" i="1" dirty="0">
                <a:solidFill>
                  <a:srgbClr val="002060"/>
                </a:solidFill>
              </a:rPr>
              <a:t> tutulumu nedeniyle tanı anında </a:t>
            </a:r>
            <a:r>
              <a:rPr lang="tr-TR" sz="2000" i="1" dirty="0" err="1">
                <a:solidFill>
                  <a:srgbClr val="002060"/>
                </a:solidFill>
              </a:rPr>
              <a:t>anrezektabl</a:t>
            </a:r>
            <a:r>
              <a:rPr lang="tr-TR" sz="2000" i="1" dirty="0">
                <a:solidFill>
                  <a:srgbClr val="002060"/>
                </a:solidFill>
              </a:rPr>
              <a:t> olan hastalarda </a:t>
            </a:r>
            <a:r>
              <a:rPr lang="tr-TR" sz="2000" i="1" dirty="0" err="1">
                <a:solidFill>
                  <a:srgbClr val="002060"/>
                </a:solidFill>
              </a:rPr>
              <a:t>neoadjuvan</a:t>
            </a:r>
            <a:r>
              <a:rPr lang="tr-TR" sz="2000" i="1" dirty="0">
                <a:solidFill>
                  <a:srgbClr val="002060"/>
                </a:solidFill>
              </a:rPr>
              <a:t> kemoterapi standart yaklaşım olarak kabul edilmektedir.</a:t>
            </a:r>
          </a:p>
          <a:p>
            <a:pPr marL="0" indent="0" algn="l">
              <a:buNone/>
            </a:pPr>
            <a:endParaRPr lang="tr-TR" sz="2000" dirty="0"/>
          </a:p>
          <a:p>
            <a:pPr marL="0" indent="0">
              <a:buNone/>
            </a:pPr>
            <a:r>
              <a:rPr lang="tr-TR" sz="2000" b="0" i="1" u="none" strike="noStrike" baseline="0" dirty="0" err="1"/>
              <a:t>Neoadjuvan</a:t>
            </a:r>
            <a:r>
              <a:rPr lang="tr-TR" sz="2000" b="0" i="1" u="none" strike="noStrike" baseline="0" dirty="0"/>
              <a:t> kemoterapinin avantajlarından biri de seçilmiş hastalarda meme koruyucu cerrahiye imkan kılmasıdır. </a:t>
            </a:r>
            <a:r>
              <a:rPr lang="tr-TR" sz="2000" b="0" i="0" u="none" strike="noStrike" baseline="0" dirty="0"/>
              <a:t> </a:t>
            </a:r>
            <a:r>
              <a:rPr lang="tr-TR" sz="2000" dirty="0"/>
              <a:t>Birçok çalışmada hastaların yaklaşık %80’inde </a:t>
            </a:r>
            <a:r>
              <a:rPr lang="tr-TR" sz="2000" dirty="0" err="1"/>
              <a:t>neoadjuvan</a:t>
            </a:r>
            <a:r>
              <a:rPr lang="tr-TR" sz="2000" dirty="0"/>
              <a:t> tedavinin </a:t>
            </a:r>
            <a:r>
              <a:rPr lang="tr-TR" sz="2000" dirty="0" err="1"/>
              <a:t>primer</a:t>
            </a:r>
            <a:r>
              <a:rPr lang="tr-TR" sz="2000" dirty="0"/>
              <a:t> tümör ve </a:t>
            </a:r>
            <a:r>
              <a:rPr lang="tr-TR" sz="2000" dirty="0" err="1"/>
              <a:t>nodal</a:t>
            </a:r>
            <a:r>
              <a:rPr lang="tr-TR" sz="2000" dirty="0"/>
              <a:t> metastazlarının boyutunu ciddi oranda azalttığı ortaya konulmuştur. Bu sayede kabul edilebilir estetik sonuçlar alınabilen </a:t>
            </a:r>
            <a:r>
              <a:rPr lang="tr-TR" sz="2000" dirty="0" err="1"/>
              <a:t>parsiyel</a:t>
            </a:r>
            <a:r>
              <a:rPr lang="tr-TR" sz="2000" dirty="0"/>
              <a:t> </a:t>
            </a:r>
            <a:r>
              <a:rPr lang="tr-TR" sz="2000" dirty="0" err="1"/>
              <a:t>mastektomiye</a:t>
            </a:r>
            <a:r>
              <a:rPr lang="tr-TR" sz="2000" dirty="0"/>
              <a:t> imkan kılınmıştır. </a:t>
            </a:r>
            <a:endParaRPr lang="tr-TR" sz="2000" b="0" i="0" u="none" strike="noStrike" baseline="0" dirty="0"/>
          </a:p>
          <a:p>
            <a:pPr marL="0" indent="0" algn="l">
              <a:buNone/>
            </a:pPr>
            <a:endParaRPr lang="tr-TR" sz="2000" dirty="0"/>
          </a:p>
          <a:p>
            <a:pPr marL="0" indent="0" algn="l">
              <a:buNone/>
            </a:pPr>
            <a:endParaRPr lang="tr-TR" sz="1800" b="0" i="0" u="none" strike="noStrike" baseline="0" dirty="0">
              <a:latin typeface="Minion-Regular"/>
            </a:endParaRPr>
          </a:p>
          <a:p>
            <a:pPr marL="0" indent="0" algn="l">
              <a:buNone/>
            </a:pPr>
            <a:endParaRPr lang="tr-TR" sz="1800" b="0" i="0" u="none" strike="noStrike" baseline="0" dirty="0">
              <a:latin typeface="Minion-Regular"/>
            </a:endParaRPr>
          </a:p>
        </p:txBody>
      </p:sp>
    </p:spTree>
    <p:extLst>
      <p:ext uri="{BB962C8B-B14F-4D97-AF65-F5344CB8AC3E}">
        <p14:creationId xmlns:p14="http://schemas.microsoft.com/office/powerpoint/2010/main" val="78801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a:bodyPr>
          <a:lstStyle/>
          <a:p>
            <a:pPr marL="0" indent="0" algn="l">
              <a:buNone/>
            </a:pPr>
            <a:r>
              <a:rPr lang="tr-TR" sz="2000" dirty="0" err="1"/>
              <a:t>Postoperatif</a:t>
            </a:r>
            <a:r>
              <a:rPr lang="tr-TR" sz="2000" dirty="0"/>
              <a:t> kemoterapi ile kıyaslandığında </a:t>
            </a:r>
            <a:r>
              <a:rPr lang="tr-TR" sz="2000" dirty="0" err="1"/>
              <a:t>neoadjuvan</a:t>
            </a:r>
            <a:r>
              <a:rPr lang="tr-TR" sz="2000" dirty="0"/>
              <a:t> kemoterapinin </a:t>
            </a:r>
            <a:r>
              <a:rPr lang="tr-TR" sz="2000" dirty="0" err="1"/>
              <a:t>sağkalımda</a:t>
            </a:r>
            <a:r>
              <a:rPr lang="tr-TR" sz="2000" dirty="0"/>
              <a:t> bir üstünlük sağlamadığı gözlendi. Ancak bu yaklaşımın meme koruma seçeneğinin olmadığı durumlarda bile bazı potansiyel avantajları bulunmaktadır. </a:t>
            </a:r>
          </a:p>
          <a:p>
            <a:pPr marL="0" indent="0" algn="l">
              <a:buNone/>
            </a:pPr>
            <a:endParaRPr lang="tr-TR" sz="2000" b="0" i="0" u="none" strike="noStrike" baseline="0" dirty="0"/>
          </a:p>
          <a:p>
            <a:pPr marL="0" indent="0" algn="l">
              <a:buNone/>
            </a:pPr>
            <a:r>
              <a:rPr lang="tr-TR" sz="2000" b="0" i="0" u="none" strike="noStrike" baseline="0" dirty="0"/>
              <a:t>İlk olarak, </a:t>
            </a:r>
            <a:r>
              <a:rPr lang="tr-TR" sz="2000" b="0" i="0" u="none" strike="noStrike" baseline="0" dirty="0" err="1"/>
              <a:t>primer</a:t>
            </a:r>
            <a:r>
              <a:rPr lang="tr-TR" sz="2000" b="0" i="0" u="none" strike="noStrike" baseline="0" dirty="0"/>
              <a:t> tümörün uygulanan kemoterapi rejimine yanıtını belirlemede fayda sağlamaktadır. Bu sayede rejime yanıtsız hastalarda erken dönemde farklı bir kemoterapi rejimine geçiş sağlanabilir ve bu etkisiz tedavinin yol açacağı </a:t>
            </a:r>
            <a:r>
              <a:rPr lang="tr-TR" sz="2000" b="0" i="0" u="none" strike="noStrike" baseline="0" dirty="0" err="1"/>
              <a:t>toksisteden</a:t>
            </a:r>
            <a:r>
              <a:rPr lang="tr-TR" sz="2000" b="0" i="0" u="none" strike="noStrike" baseline="0" dirty="0"/>
              <a:t> hasta korunmuş olur. </a:t>
            </a:r>
          </a:p>
          <a:p>
            <a:pPr marL="0" indent="0" algn="l">
              <a:buNone/>
            </a:pPr>
            <a:endParaRPr lang="tr-TR" sz="2000" b="0" i="0" u="none" strike="noStrike" baseline="0" dirty="0"/>
          </a:p>
          <a:p>
            <a:pPr marL="0" indent="0" algn="l">
              <a:buNone/>
            </a:pPr>
            <a:r>
              <a:rPr lang="tr-TR" sz="2000" dirty="0"/>
              <a:t>Sistemik tedaviye yanıt aynı zamanda </a:t>
            </a:r>
            <a:r>
              <a:rPr lang="tr-TR" sz="2000" dirty="0" err="1"/>
              <a:t>prognoz</a:t>
            </a:r>
            <a:r>
              <a:rPr lang="tr-TR" sz="2000" dirty="0"/>
              <a:t> konusunda bilgi verir ve ilerideki sistemik ve </a:t>
            </a:r>
            <a:r>
              <a:rPr lang="tr-TR" sz="2000" dirty="0" err="1"/>
              <a:t>lokorejyonel</a:t>
            </a:r>
            <a:r>
              <a:rPr lang="tr-TR" sz="2000" dirty="0"/>
              <a:t> tedavi kararını etkileyebilir. Örneğin CREATE-X deneyinde </a:t>
            </a:r>
            <a:r>
              <a:rPr lang="tr-TR" sz="2000" dirty="0" err="1"/>
              <a:t>neoadjuvan</a:t>
            </a:r>
            <a:r>
              <a:rPr lang="tr-TR" sz="2000" dirty="0"/>
              <a:t> kemoterapi sonrası </a:t>
            </a:r>
            <a:r>
              <a:rPr lang="tr-TR" sz="2000" dirty="0" err="1"/>
              <a:t>rezidü</a:t>
            </a:r>
            <a:r>
              <a:rPr lang="tr-TR" sz="2000" dirty="0"/>
              <a:t> </a:t>
            </a:r>
            <a:r>
              <a:rPr lang="tr-TR" sz="2000" dirty="0" err="1"/>
              <a:t>invaziv</a:t>
            </a:r>
            <a:r>
              <a:rPr lang="tr-TR" sz="2000" dirty="0"/>
              <a:t> hastalığı bulunan HER2 negatif hastalara </a:t>
            </a:r>
            <a:r>
              <a:rPr lang="tr-TR" sz="2000" dirty="0" err="1"/>
              <a:t>postoperatif</a:t>
            </a:r>
            <a:r>
              <a:rPr lang="tr-TR" sz="2000" dirty="0"/>
              <a:t> </a:t>
            </a:r>
            <a:r>
              <a:rPr lang="tr-TR" sz="2000" dirty="0" err="1"/>
              <a:t>kapesitabin</a:t>
            </a:r>
            <a:r>
              <a:rPr lang="tr-TR" sz="2000" dirty="0"/>
              <a:t> verilmesi genel </a:t>
            </a:r>
            <a:r>
              <a:rPr lang="tr-TR" sz="2000" dirty="0" err="1"/>
              <a:t>sağkalımı</a:t>
            </a:r>
            <a:r>
              <a:rPr lang="tr-TR" sz="2000" dirty="0"/>
              <a:t> arttırmıştır. </a:t>
            </a:r>
          </a:p>
          <a:p>
            <a:pPr marL="0" indent="0" algn="l">
              <a:buNone/>
            </a:pPr>
            <a:endParaRPr lang="tr-TR" sz="1800" b="0" i="0" u="none" strike="noStrike" baseline="0" dirty="0">
              <a:latin typeface="Minion-Regular"/>
            </a:endParaRPr>
          </a:p>
          <a:p>
            <a:pPr marL="0" indent="0" algn="l">
              <a:buNone/>
            </a:pPr>
            <a:endParaRPr lang="tr-TR" sz="1800" b="0" i="0" u="none" strike="noStrike" baseline="0" dirty="0">
              <a:latin typeface="Minion-Regular"/>
            </a:endParaRPr>
          </a:p>
          <a:p>
            <a:pPr marL="0" indent="0" algn="l">
              <a:buNone/>
            </a:pPr>
            <a:endParaRPr lang="tr-TR" sz="1800" b="0" i="0" u="none" strike="noStrike" baseline="0" dirty="0">
              <a:latin typeface="Minion-Regular"/>
            </a:endParaRPr>
          </a:p>
        </p:txBody>
      </p:sp>
    </p:spTree>
    <p:extLst>
      <p:ext uri="{BB962C8B-B14F-4D97-AF65-F5344CB8AC3E}">
        <p14:creationId xmlns:p14="http://schemas.microsoft.com/office/powerpoint/2010/main" val="2559040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a:bodyPr>
          <a:lstStyle/>
          <a:p>
            <a:pPr marL="0" indent="0" algn="l">
              <a:buNone/>
            </a:pPr>
            <a:endParaRPr lang="tr-TR" sz="1800" b="0" i="0" u="none" strike="noStrike" baseline="0" dirty="0">
              <a:latin typeface="Minion-Regular"/>
            </a:endParaRPr>
          </a:p>
          <a:p>
            <a:pPr marL="0" indent="0" algn="l">
              <a:buNone/>
            </a:pPr>
            <a:r>
              <a:rPr lang="tr-TR" sz="1800" dirty="0">
                <a:latin typeface="Minion-Regular"/>
              </a:rPr>
              <a:t>Geçmiş dönemde lokal ileri evre meme kanserinde tercih edilen </a:t>
            </a:r>
            <a:r>
              <a:rPr lang="tr-TR" sz="1800" dirty="0" err="1">
                <a:latin typeface="Minion-Regular"/>
              </a:rPr>
              <a:t>lokorejyonel</a:t>
            </a:r>
            <a:r>
              <a:rPr lang="tr-TR" sz="1800" dirty="0">
                <a:latin typeface="Minion-Regular"/>
              </a:rPr>
              <a:t> tedavi </a:t>
            </a:r>
            <a:r>
              <a:rPr lang="tr-TR" sz="1800" dirty="0" err="1">
                <a:latin typeface="Minion-Regular"/>
              </a:rPr>
              <a:t>mastektomi</a:t>
            </a:r>
            <a:r>
              <a:rPr lang="tr-TR" sz="1800" dirty="0">
                <a:latin typeface="Minion-Regular"/>
              </a:rPr>
              <a:t> ve takiben radyoterapiydi. </a:t>
            </a:r>
            <a:r>
              <a:rPr lang="tr-TR" sz="1800" dirty="0">
                <a:solidFill>
                  <a:srgbClr val="002060"/>
                </a:solidFill>
                <a:latin typeface="Minion-Regular"/>
              </a:rPr>
              <a:t>Ancak </a:t>
            </a:r>
            <a:r>
              <a:rPr lang="tr-TR" sz="1800" i="1" dirty="0" err="1">
                <a:solidFill>
                  <a:srgbClr val="002060"/>
                </a:solidFill>
                <a:latin typeface="Minion-Regular"/>
              </a:rPr>
              <a:t>neoadjuvan</a:t>
            </a:r>
            <a:r>
              <a:rPr lang="tr-TR" sz="1800" i="1" dirty="0">
                <a:solidFill>
                  <a:srgbClr val="002060"/>
                </a:solidFill>
                <a:latin typeface="Minion-Regular"/>
              </a:rPr>
              <a:t> kemoterapiye yüksek yanıt oranı sayesinde seçilmiş hastalarda meme koruyucu tedaviler uygulanabilir hale gelmiştir. </a:t>
            </a:r>
          </a:p>
          <a:p>
            <a:pPr marL="0" indent="0" algn="l">
              <a:buNone/>
            </a:pPr>
            <a:endParaRPr lang="tr-TR" sz="1800" i="1" dirty="0">
              <a:solidFill>
                <a:srgbClr val="002060"/>
              </a:solidFill>
              <a:latin typeface="Minion-Regular"/>
            </a:endParaRPr>
          </a:p>
          <a:p>
            <a:pPr marL="0" indent="0" algn="l">
              <a:buNone/>
            </a:pPr>
            <a:r>
              <a:rPr lang="en-US" sz="1800" dirty="0">
                <a:latin typeface="Minion-Regular"/>
              </a:rPr>
              <a:t>The National Surgical Adjuvant Breast and Bowel</a:t>
            </a:r>
            <a:r>
              <a:rPr lang="tr-TR" sz="1800" dirty="0">
                <a:latin typeface="Minion-Regular"/>
              </a:rPr>
              <a:t> </a:t>
            </a:r>
            <a:r>
              <a:rPr lang="en-US" sz="1800" dirty="0">
                <a:latin typeface="Minion-Regular"/>
              </a:rPr>
              <a:t>Project (NSABP)</a:t>
            </a:r>
            <a:r>
              <a:rPr lang="tr-TR" sz="1800" dirty="0">
                <a:latin typeface="Minion-Regular"/>
              </a:rPr>
              <a:t> ve </a:t>
            </a:r>
            <a:r>
              <a:rPr lang="en-US" sz="1800" dirty="0">
                <a:latin typeface="Minion-Regular"/>
              </a:rPr>
              <a:t>European Organization for Research</a:t>
            </a:r>
            <a:r>
              <a:rPr lang="tr-TR" sz="1800" dirty="0">
                <a:latin typeface="Minion-Regular"/>
              </a:rPr>
              <a:t> </a:t>
            </a:r>
            <a:r>
              <a:rPr lang="en-US" sz="1800" dirty="0">
                <a:latin typeface="Minion-Regular"/>
              </a:rPr>
              <a:t>and Treatment of Cancer (EORTC) </a:t>
            </a:r>
            <a:r>
              <a:rPr lang="tr-TR" sz="1800" dirty="0">
                <a:latin typeface="Minion-Regular"/>
              </a:rPr>
              <a:t>deneyleri, </a:t>
            </a:r>
            <a:r>
              <a:rPr lang="tr-TR" sz="1800" dirty="0" err="1">
                <a:latin typeface="Minion-Regular"/>
              </a:rPr>
              <a:t>neoadjuvan</a:t>
            </a:r>
            <a:r>
              <a:rPr lang="tr-TR" sz="1800" dirty="0">
                <a:latin typeface="Minion-Regular"/>
              </a:rPr>
              <a:t> kemoterapi ile </a:t>
            </a:r>
            <a:r>
              <a:rPr lang="tr-TR" sz="1800" dirty="0" err="1">
                <a:latin typeface="Minion-Regular"/>
              </a:rPr>
              <a:t>adjuvan</a:t>
            </a:r>
            <a:r>
              <a:rPr lang="tr-TR" sz="1800" dirty="0">
                <a:latin typeface="Minion-Regular"/>
              </a:rPr>
              <a:t> kemoterapiyi kıyaslamıştır. </a:t>
            </a:r>
            <a:r>
              <a:rPr lang="tr-TR" sz="1800" i="1" dirty="0">
                <a:solidFill>
                  <a:srgbClr val="002060"/>
                </a:solidFill>
                <a:latin typeface="Minion-Regular"/>
              </a:rPr>
              <a:t>NSABP deneylerinde </a:t>
            </a:r>
            <a:r>
              <a:rPr lang="tr-TR" sz="1800" i="1" dirty="0" err="1">
                <a:solidFill>
                  <a:srgbClr val="002060"/>
                </a:solidFill>
                <a:latin typeface="Minion-Regular"/>
              </a:rPr>
              <a:t>preoperatif</a:t>
            </a:r>
            <a:r>
              <a:rPr lang="tr-TR" sz="1800" i="1" dirty="0">
                <a:solidFill>
                  <a:srgbClr val="002060"/>
                </a:solidFill>
                <a:latin typeface="Minion-Regular"/>
              </a:rPr>
              <a:t> kemoterapi alan hastaların %68’i meme koruyucu yaklaşım ile tedavi edilebilirken </a:t>
            </a:r>
            <a:r>
              <a:rPr lang="tr-TR" sz="1800" i="1" dirty="0" err="1">
                <a:solidFill>
                  <a:srgbClr val="002060"/>
                </a:solidFill>
                <a:latin typeface="Minion-Regular"/>
              </a:rPr>
              <a:t>postoperatif</a:t>
            </a:r>
            <a:r>
              <a:rPr lang="tr-TR" sz="1800" i="1" dirty="0">
                <a:solidFill>
                  <a:srgbClr val="002060"/>
                </a:solidFill>
                <a:latin typeface="Minion-Regular"/>
              </a:rPr>
              <a:t> kemoterapi alan hastaların %60’ı meme koruyucu yaklaşımla tedavi edilebilmiştir. </a:t>
            </a:r>
            <a:r>
              <a:rPr lang="tr-TR" sz="1800" i="1" dirty="0" err="1">
                <a:solidFill>
                  <a:srgbClr val="002060"/>
                </a:solidFill>
                <a:latin typeface="Minion-Regular"/>
              </a:rPr>
              <a:t>EORTC’un</a:t>
            </a:r>
            <a:r>
              <a:rPr lang="tr-TR" sz="1800" i="1" dirty="0">
                <a:solidFill>
                  <a:srgbClr val="002060"/>
                </a:solidFill>
                <a:latin typeface="Minion-Regular"/>
              </a:rPr>
              <a:t> çalışmasında ise 10 yıllık takipte </a:t>
            </a:r>
            <a:r>
              <a:rPr lang="tr-TR" sz="1800" i="1" dirty="0" err="1">
                <a:solidFill>
                  <a:srgbClr val="002060"/>
                </a:solidFill>
                <a:latin typeface="Minion-Regular"/>
              </a:rPr>
              <a:t>preoperatif</a:t>
            </a:r>
            <a:r>
              <a:rPr lang="tr-TR" sz="1800" i="1" dirty="0">
                <a:solidFill>
                  <a:srgbClr val="002060"/>
                </a:solidFill>
                <a:latin typeface="Minion-Regular"/>
              </a:rPr>
              <a:t> gruptaki hastaların %35’inde meme korunabilmiş iken </a:t>
            </a:r>
            <a:r>
              <a:rPr lang="tr-TR" sz="1800" i="1" dirty="0" err="1">
                <a:solidFill>
                  <a:srgbClr val="002060"/>
                </a:solidFill>
                <a:latin typeface="Minion-Regular"/>
              </a:rPr>
              <a:t>postoperatif</a:t>
            </a:r>
            <a:r>
              <a:rPr lang="tr-TR" sz="1800" i="1" dirty="0">
                <a:solidFill>
                  <a:srgbClr val="002060"/>
                </a:solidFill>
                <a:latin typeface="Minion-Regular"/>
              </a:rPr>
              <a:t> gruptaki hastaların %22’sinde meme korunabilmiştir.</a:t>
            </a:r>
            <a:endParaRPr lang="tr-TR" sz="1800" b="0" i="1" u="none" strike="noStrike" baseline="0" dirty="0">
              <a:solidFill>
                <a:srgbClr val="002060"/>
              </a:solidFill>
              <a:latin typeface="Minion-Regular"/>
            </a:endParaRPr>
          </a:p>
        </p:txBody>
      </p:sp>
    </p:spTree>
    <p:extLst>
      <p:ext uri="{BB962C8B-B14F-4D97-AF65-F5344CB8AC3E}">
        <p14:creationId xmlns:p14="http://schemas.microsoft.com/office/powerpoint/2010/main" val="356481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C7B73D-3EC1-4070-9023-0446C3425FEE}"/>
              </a:ext>
            </a:extLst>
          </p:cNvPr>
          <p:cNvSpPr>
            <a:spLocks noGrp="1"/>
          </p:cNvSpPr>
          <p:nvPr>
            <p:ph type="title"/>
          </p:nvPr>
        </p:nvSpPr>
        <p:spPr>
          <a:xfrm>
            <a:off x="5584979" y="400636"/>
            <a:ext cx="1022042" cy="1325563"/>
          </a:xfrm>
        </p:spPr>
        <p:txBody>
          <a:bodyPr/>
          <a:lstStyle/>
          <a:p>
            <a:r>
              <a:rPr lang="tr-TR" sz="2800" dirty="0"/>
              <a:t>Giriş</a:t>
            </a:r>
            <a:br>
              <a:rPr lang="tr-TR" dirty="0"/>
            </a:br>
            <a:endParaRPr lang="tr-TR" dirty="0"/>
          </a:p>
        </p:txBody>
      </p:sp>
      <p:sp>
        <p:nvSpPr>
          <p:cNvPr id="3" name="İçerik Yer Tutucusu 2">
            <a:extLst>
              <a:ext uri="{FF2B5EF4-FFF2-40B4-BE49-F238E27FC236}">
                <a16:creationId xmlns:a16="http://schemas.microsoft.com/office/drawing/2014/main" id="{7101AA6A-F8C2-47AC-A4EB-2A0EBBC6DA88}"/>
              </a:ext>
            </a:extLst>
          </p:cNvPr>
          <p:cNvSpPr>
            <a:spLocks noGrp="1"/>
          </p:cNvSpPr>
          <p:nvPr>
            <p:ph idx="1"/>
          </p:nvPr>
        </p:nvSpPr>
        <p:spPr>
          <a:xfrm>
            <a:off x="1728186" y="1435007"/>
            <a:ext cx="8735627" cy="5090080"/>
          </a:xfrm>
        </p:spPr>
        <p:txBody>
          <a:bodyPr>
            <a:normAutofit/>
          </a:bodyPr>
          <a:lstStyle/>
          <a:p>
            <a:pPr marL="0" indent="0">
              <a:buNone/>
            </a:pPr>
            <a:r>
              <a:rPr lang="tr-TR" sz="2000" i="1" dirty="0">
                <a:solidFill>
                  <a:srgbClr val="002060"/>
                </a:solidFill>
              </a:rPr>
              <a:t>Lokal ileri evre meme kanseri için tek bir kabul edilen bir tanım yoktur ancak bu tanım genellikle tanı anında </a:t>
            </a:r>
            <a:r>
              <a:rPr lang="tr-TR" sz="2000" i="1" dirty="0" err="1">
                <a:solidFill>
                  <a:srgbClr val="002060"/>
                </a:solidFill>
              </a:rPr>
              <a:t>cilte</a:t>
            </a:r>
            <a:r>
              <a:rPr lang="tr-TR" sz="2000" i="1" dirty="0">
                <a:solidFill>
                  <a:srgbClr val="002060"/>
                </a:solidFill>
              </a:rPr>
              <a:t> veya göğüs duvarına </a:t>
            </a:r>
            <a:r>
              <a:rPr lang="tr-TR" sz="2000" i="1" dirty="0" err="1">
                <a:solidFill>
                  <a:srgbClr val="002060"/>
                </a:solidFill>
              </a:rPr>
              <a:t>invaze</a:t>
            </a:r>
            <a:r>
              <a:rPr lang="tr-TR" sz="2000" i="1" dirty="0">
                <a:solidFill>
                  <a:srgbClr val="002060"/>
                </a:solidFill>
              </a:rPr>
              <a:t> veya </a:t>
            </a:r>
            <a:r>
              <a:rPr lang="tr-TR" sz="2000" i="1" dirty="0" err="1">
                <a:solidFill>
                  <a:srgbClr val="002060"/>
                </a:solidFill>
              </a:rPr>
              <a:t>rejyonel</a:t>
            </a:r>
            <a:r>
              <a:rPr lang="tr-TR" sz="2000" i="1" dirty="0">
                <a:solidFill>
                  <a:srgbClr val="002060"/>
                </a:solidFill>
              </a:rPr>
              <a:t> lenf </a:t>
            </a:r>
            <a:r>
              <a:rPr lang="tr-TR" sz="2000" i="1" dirty="0" err="1">
                <a:solidFill>
                  <a:srgbClr val="002060"/>
                </a:solidFill>
              </a:rPr>
              <a:t>nodu</a:t>
            </a:r>
            <a:r>
              <a:rPr lang="tr-TR" sz="2000" i="1" dirty="0">
                <a:solidFill>
                  <a:srgbClr val="002060"/>
                </a:solidFill>
              </a:rPr>
              <a:t> metastazı yapmış; bu nedenlerle kolaylıkla </a:t>
            </a:r>
            <a:r>
              <a:rPr lang="tr-TR" sz="2000" i="1" dirty="0" err="1">
                <a:solidFill>
                  <a:srgbClr val="002060"/>
                </a:solidFill>
              </a:rPr>
              <a:t>rezekte</a:t>
            </a:r>
            <a:r>
              <a:rPr lang="tr-TR" sz="2000" i="1" dirty="0">
                <a:solidFill>
                  <a:srgbClr val="002060"/>
                </a:solidFill>
              </a:rPr>
              <a:t> edilemeyen tümöre sahip hastalarda kullanılmaktadır. Bu hastalar klinik evre III olarak sınıflandırılmaktadır. </a:t>
            </a:r>
          </a:p>
          <a:p>
            <a:pPr marL="0" indent="0">
              <a:buNone/>
            </a:pPr>
            <a:endParaRPr lang="tr-TR" sz="2000" i="1" dirty="0">
              <a:solidFill>
                <a:srgbClr val="002060"/>
              </a:solidFill>
              <a:latin typeface="+mj-lt"/>
            </a:endParaRPr>
          </a:p>
          <a:p>
            <a:pPr marL="0" indent="0">
              <a:buNone/>
            </a:pPr>
            <a:r>
              <a:rPr lang="tr-TR" sz="2000" i="1" dirty="0">
                <a:solidFill>
                  <a:srgbClr val="002060"/>
                </a:solidFill>
              </a:rPr>
              <a:t>5cm’den büyük veya 4’ten fazla patolojik lenf </a:t>
            </a:r>
            <a:r>
              <a:rPr lang="tr-TR" sz="2000" i="1" dirty="0" err="1">
                <a:solidFill>
                  <a:srgbClr val="002060"/>
                </a:solidFill>
              </a:rPr>
              <a:t>noduna</a:t>
            </a:r>
            <a:r>
              <a:rPr lang="tr-TR" sz="2000" i="1" dirty="0">
                <a:solidFill>
                  <a:srgbClr val="002060"/>
                </a:solidFill>
              </a:rPr>
              <a:t> sahip hastalar da lokal ileri meme kanseri tanımına uymaktadır. Ancak </a:t>
            </a:r>
            <a:r>
              <a:rPr lang="tr-TR" sz="2000" i="1" dirty="0" err="1">
                <a:solidFill>
                  <a:srgbClr val="002060"/>
                </a:solidFill>
              </a:rPr>
              <a:t>AJCC’in</a:t>
            </a:r>
            <a:r>
              <a:rPr lang="tr-TR" sz="2000" i="1" dirty="0">
                <a:solidFill>
                  <a:srgbClr val="002060"/>
                </a:solidFill>
              </a:rPr>
              <a:t> (A</a:t>
            </a:r>
            <a:r>
              <a:rPr lang="en-US" sz="2000" i="1" dirty="0" err="1">
                <a:solidFill>
                  <a:srgbClr val="002060"/>
                </a:solidFill>
              </a:rPr>
              <a:t>merican</a:t>
            </a:r>
            <a:r>
              <a:rPr lang="en-US" sz="2000" i="1" dirty="0">
                <a:solidFill>
                  <a:srgbClr val="002060"/>
                </a:solidFill>
              </a:rPr>
              <a:t> Joint Committee on Cancer</a:t>
            </a:r>
            <a:r>
              <a:rPr lang="tr-TR" sz="2000" i="1" dirty="0">
                <a:solidFill>
                  <a:srgbClr val="002060"/>
                </a:solidFill>
              </a:rPr>
              <a:t>) son </a:t>
            </a:r>
            <a:r>
              <a:rPr lang="tr-TR" sz="2000" i="1" dirty="0" err="1">
                <a:solidFill>
                  <a:srgbClr val="002060"/>
                </a:solidFill>
              </a:rPr>
              <a:t>evreleme</a:t>
            </a:r>
            <a:r>
              <a:rPr lang="tr-TR" sz="2000" i="1" dirty="0">
                <a:solidFill>
                  <a:srgbClr val="002060"/>
                </a:solidFill>
              </a:rPr>
              <a:t> sistemine göre önceden klinik evre III olarak sınıflandırılan bazı kanserlerin evresi, biyolojik ve </a:t>
            </a:r>
            <a:r>
              <a:rPr lang="tr-TR" sz="2000" i="1" dirty="0" err="1">
                <a:solidFill>
                  <a:srgbClr val="002060"/>
                </a:solidFill>
              </a:rPr>
              <a:t>fenotipik</a:t>
            </a:r>
            <a:r>
              <a:rPr lang="tr-TR" sz="2000" i="1" dirty="0">
                <a:solidFill>
                  <a:srgbClr val="002060"/>
                </a:solidFill>
              </a:rPr>
              <a:t> bazı faktörlerin etkisi ile azaltılmıştır. Bu faktörler (ER+, PR+, HER2+,…) tedavi yanıt oranlarında artış açısından olumlu </a:t>
            </a:r>
            <a:r>
              <a:rPr lang="tr-TR" sz="2000" i="1" dirty="0" err="1">
                <a:solidFill>
                  <a:srgbClr val="002060"/>
                </a:solidFill>
              </a:rPr>
              <a:t>prognostik</a:t>
            </a:r>
            <a:r>
              <a:rPr lang="tr-TR" sz="2000" i="1" dirty="0">
                <a:solidFill>
                  <a:srgbClr val="002060"/>
                </a:solidFill>
              </a:rPr>
              <a:t> etkilere sahiptirler. </a:t>
            </a:r>
          </a:p>
          <a:p>
            <a:pPr marL="0" indent="0">
              <a:buNone/>
            </a:pPr>
            <a:endParaRPr lang="tr-TR" sz="2000" i="1" dirty="0">
              <a:solidFill>
                <a:srgbClr val="002060"/>
              </a:solidFill>
            </a:endParaRPr>
          </a:p>
          <a:p>
            <a:pPr marL="0" indent="0">
              <a:buNone/>
            </a:pPr>
            <a:r>
              <a:rPr lang="tr-TR" sz="2000" i="1" dirty="0">
                <a:solidFill>
                  <a:srgbClr val="002060"/>
                </a:solidFill>
              </a:rPr>
              <a:t>Benzer şekilde kimi faktörler (ER-, PR-, HER2-,…) daha önceki </a:t>
            </a:r>
            <a:r>
              <a:rPr lang="tr-TR" sz="2000" i="1" dirty="0" err="1">
                <a:solidFill>
                  <a:srgbClr val="002060"/>
                </a:solidFill>
              </a:rPr>
              <a:t>evreleme</a:t>
            </a:r>
            <a:r>
              <a:rPr lang="tr-TR" sz="2000" i="1" dirty="0">
                <a:solidFill>
                  <a:srgbClr val="002060"/>
                </a:solidFill>
              </a:rPr>
              <a:t> sistemine göre düşük klinik evrede sınıflandırılan bazı kanserleri ileri evre meme kanseri sınıfına sokmaktadır. </a:t>
            </a:r>
          </a:p>
          <a:p>
            <a:pPr marL="0" indent="0">
              <a:buNone/>
            </a:pPr>
            <a:endParaRPr lang="tr-TR" sz="2000" dirty="0">
              <a:latin typeface="+mj-lt"/>
            </a:endParaRPr>
          </a:p>
        </p:txBody>
      </p:sp>
    </p:spTree>
    <p:extLst>
      <p:ext uri="{BB962C8B-B14F-4D97-AF65-F5344CB8AC3E}">
        <p14:creationId xmlns:p14="http://schemas.microsoft.com/office/powerpoint/2010/main" val="3943440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a:bodyPr>
          <a:lstStyle/>
          <a:p>
            <a:pPr marL="0" indent="0" algn="l">
              <a:buNone/>
            </a:pPr>
            <a:r>
              <a:rPr lang="tr-TR" sz="1800" b="0" i="0" u="none" strike="noStrike" baseline="0" dirty="0" err="1">
                <a:latin typeface="Minion-Regular"/>
              </a:rPr>
              <a:t>Preoperatif</a:t>
            </a:r>
            <a:r>
              <a:rPr lang="tr-TR" sz="1800" b="0" i="0" u="none" strike="noStrike" baseline="0" dirty="0">
                <a:latin typeface="Minion-Regular"/>
              </a:rPr>
              <a:t> kemoterapi ile tedavi edilen hastalarda </a:t>
            </a:r>
            <a:r>
              <a:rPr lang="tr-TR" sz="1800" b="0" i="0" u="none" strike="noStrike" baseline="0" dirty="0" err="1">
                <a:latin typeface="Minion-Regular"/>
              </a:rPr>
              <a:t>ipsilateral</a:t>
            </a:r>
            <a:r>
              <a:rPr lang="tr-TR" sz="1800" b="0" i="0" u="none" strike="noStrike" baseline="0" dirty="0">
                <a:latin typeface="Minion-Regular"/>
              </a:rPr>
              <a:t> tümör </a:t>
            </a:r>
            <a:r>
              <a:rPr lang="tr-TR" sz="1800" b="0" i="0" u="none" strike="noStrike" baseline="0" dirty="0" err="1">
                <a:latin typeface="Minion-Regular"/>
              </a:rPr>
              <a:t>rekürrensinin</a:t>
            </a:r>
            <a:r>
              <a:rPr lang="tr-TR" sz="1800" b="0" i="0" u="none" strike="noStrike" baseline="0" dirty="0">
                <a:latin typeface="Minion-Regular"/>
              </a:rPr>
              <a:t> </a:t>
            </a:r>
            <a:r>
              <a:rPr lang="tr-TR" sz="1800" b="0" i="0" u="none" strike="noStrike" baseline="0" dirty="0" err="1">
                <a:latin typeface="Minion-Regular"/>
              </a:rPr>
              <a:t>postoperatif</a:t>
            </a:r>
            <a:r>
              <a:rPr lang="tr-TR" sz="1800" b="0" i="0" u="none" strike="noStrike" baseline="0" dirty="0">
                <a:latin typeface="Minion-Regular"/>
              </a:rPr>
              <a:t> kemoterapi ile tedavi edilen hastalara kıyasla daha fazla olma ihtimali, tedavi hakkındaki endişelerden biri olmuştur. Gerçekten de NSABP çalışmasında bu yönde bir eğilim olmasına rağmen istatistiksel olarak anlamlı değildir. EORTC çalışmasında da tanı anında </a:t>
            </a:r>
            <a:r>
              <a:rPr lang="tr-TR" sz="1800" b="0" i="0" u="none" strike="noStrike" baseline="0" dirty="0" err="1">
                <a:latin typeface="Minion-Regular"/>
              </a:rPr>
              <a:t>MKC’ye</a:t>
            </a:r>
            <a:r>
              <a:rPr lang="tr-TR" sz="1800" b="0" i="0" u="none" strike="noStrike" baseline="0" dirty="0">
                <a:latin typeface="Minion-Regular"/>
              </a:rPr>
              <a:t> uygun olan hastalarda ve kemoterapi sonrası </a:t>
            </a:r>
            <a:r>
              <a:rPr lang="tr-TR" sz="1800" b="0" i="0" u="none" strike="noStrike" baseline="0" dirty="0" err="1">
                <a:latin typeface="Minion-Regular"/>
              </a:rPr>
              <a:t>MKC’ye</a:t>
            </a:r>
            <a:r>
              <a:rPr lang="tr-TR" sz="1800" b="0" i="0" u="none" strike="noStrike" baseline="0" dirty="0">
                <a:latin typeface="Minion-Regular"/>
              </a:rPr>
              <a:t> uygun hale gelen hastalarda </a:t>
            </a:r>
            <a:r>
              <a:rPr lang="tr-TR" sz="1800" b="0" i="0" u="none" strike="noStrike" baseline="0" dirty="0" err="1">
                <a:latin typeface="Minion-Regular"/>
              </a:rPr>
              <a:t>lokorejyonel</a:t>
            </a:r>
            <a:r>
              <a:rPr lang="tr-TR" sz="1800" b="0" i="0" u="none" strike="noStrike" baseline="0" dirty="0">
                <a:latin typeface="Minion-Regular"/>
              </a:rPr>
              <a:t> </a:t>
            </a:r>
            <a:r>
              <a:rPr lang="tr-TR" sz="1800" b="0" i="0" u="none" strike="noStrike" baseline="0" dirty="0" err="1">
                <a:latin typeface="Minion-Regular"/>
              </a:rPr>
              <a:t>rekürrens</a:t>
            </a:r>
            <a:r>
              <a:rPr lang="tr-TR" sz="1800" b="0" i="0" u="none" strike="noStrike" baseline="0" dirty="0">
                <a:latin typeface="Minion-Regular"/>
              </a:rPr>
              <a:t> açısından istatistiksel olarak anlamlı bir farklılık gözlenmemiştir.</a:t>
            </a:r>
          </a:p>
          <a:p>
            <a:pPr marL="0" indent="0" algn="l">
              <a:buNone/>
            </a:pPr>
            <a:endParaRPr lang="tr-TR" sz="1800" dirty="0">
              <a:latin typeface="Minion-Regular"/>
            </a:endParaRPr>
          </a:p>
          <a:p>
            <a:pPr marL="0" indent="0" algn="l">
              <a:buNone/>
            </a:pPr>
            <a:r>
              <a:rPr lang="tr-TR" sz="1800" b="0" i="0" u="none" strike="noStrike" baseline="0" dirty="0">
                <a:latin typeface="Minion-Regular"/>
              </a:rPr>
              <a:t>Ancak son dönemde 4756 hasta ile yapılan bir meta-analizde meme koruma oranı </a:t>
            </a:r>
            <a:r>
              <a:rPr lang="tr-TR" sz="1800" b="0" i="0" u="none" strike="noStrike" baseline="0" dirty="0" err="1">
                <a:latin typeface="Minion-Regular"/>
              </a:rPr>
              <a:t>preoperatif</a:t>
            </a:r>
            <a:r>
              <a:rPr lang="tr-TR" sz="1800" b="0" i="0" u="none" strike="noStrike" baseline="0" dirty="0">
                <a:latin typeface="Minion-Regular"/>
              </a:rPr>
              <a:t> kemoterapi ile artmış olsa da (%65 vs. %49) 15 yıllık lokal </a:t>
            </a:r>
            <a:r>
              <a:rPr lang="tr-TR" sz="1800" b="0" i="0" u="none" strike="noStrike" baseline="0" dirty="0" err="1">
                <a:latin typeface="Minion-Regular"/>
              </a:rPr>
              <a:t>rekürrenste</a:t>
            </a:r>
            <a:r>
              <a:rPr lang="tr-TR" sz="1800" b="0" i="0" u="none" strike="noStrike" baseline="0" dirty="0">
                <a:latin typeface="Minion-Regular"/>
              </a:rPr>
              <a:t> bir artış da izlenmektedir (%21.4 vs. 15.9). Ancak bu </a:t>
            </a:r>
            <a:r>
              <a:rPr lang="tr-TR" sz="1800" b="0" i="0" u="none" strike="noStrike" baseline="0" dirty="0" err="1">
                <a:latin typeface="Minion-Regular"/>
              </a:rPr>
              <a:t>rekürrens</a:t>
            </a:r>
            <a:r>
              <a:rPr lang="tr-TR" sz="1800" b="0" i="0" u="none" strike="noStrike" baseline="0" dirty="0">
                <a:latin typeface="Minion-Regular"/>
              </a:rPr>
              <a:t> genel </a:t>
            </a:r>
            <a:r>
              <a:rPr lang="tr-TR" sz="1800" b="0" i="0" u="none" strike="noStrike" baseline="0" dirty="0" err="1">
                <a:latin typeface="Minion-Regular"/>
              </a:rPr>
              <a:t>sağkalımı</a:t>
            </a:r>
            <a:r>
              <a:rPr lang="tr-TR" sz="1800" b="0" i="0" u="none" strike="noStrike" baseline="0" dirty="0">
                <a:latin typeface="Minion-Regular"/>
              </a:rPr>
              <a:t> etkilememiştir.  </a:t>
            </a:r>
          </a:p>
          <a:p>
            <a:pPr marL="0" indent="0" algn="l">
              <a:buNone/>
            </a:pPr>
            <a:endParaRPr lang="tr-TR" sz="1800" dirty="0">
              <a:latin typeface="Minion-Regular"/>
            </a:endParaRPr>
          </a:p>
          <a:p>
            <a:pPr marL="0" indent="0" algn="l">
              <a:buNone/>
            </a:pPr>
            <a:endParaRPr lang="tr-TR" sz="1800" b="0" i="0" u="none" strike="noStrike" baseline="0" dirty="0">
              <a:latin typeface="Minion-Regular"/>
            </a:endParaRPr>
          </a:p>
        </p:txBody>
      </p:sp>
    </p:spTree>
    <p:extLst>
      <p:ext uri="{BB962C8B-B14F-4D97-AF65-F5344CB8AC3E}">
        <p14:creationId xmlns:p14="http://schemas.microsoft.com/office/powerpoint/2010/main" val="875193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a:bodyPr>
          <a:lstStyle/>
          <a:p>
            <a:pPr marL="0" indent="0" algn="l">
              <a:buNone/>
            </a:pPr>
            <a:r>
              <a:rPr lang="tr-TR" sz="1800" b="0" i="1" u="none" strike="noStrike" baseline="0" dirty="0">
                <a:solidFill>
                  <a:srgbClr val="002060"/>
                </a:solidFill>
                <a:latin typeface="Minion-Regular"/>
              </a:rPr>
              <a:t>LABC hastalarında </a:t>
            </a:r>
            <a:r>
              <a:rPr lang="tr-TR" sz="1800" b="0" i="1" u="none" strike="noStrike" baseline="0" dirty="0" err="1">
                <a:solidFill>
                  <a:srgbClr val="002060"/>
                </a:solidFill>
                <a:latin typeface="Minion-Regular"/>
              </a:rPr>
              <a:t>modifiye</a:t>
            </a:r>
            <a:r>
              <a:rPr lang="tr-TR" sz="1800" b="0" i="1" u="none" strike="noStrike" baseline="0" dirty="0">
                <a:solidFill>
                  <a:srgbClr val="002060"/>
                </a:solidFill>
                <a:latin typeface="Minion-Regular"/>
              </a:rPr>
              <a:t> radikal </a:t>
            </a:r>
            <a:r>
              <a:rPr lang="tr-TR" sz="1800" b="0" i="1" u="none" strike="noStrike" baseline="0" dirty="0" err="1">
                <a:solidFill>
                  <a:srgbClr val="002060"/>
                </a:solidFill>
                <a:latin typeface="Minion-Regular"/>
              </a:rPr>
              <a:t>mastektomi</a:t>
            </a:r>
            <a:r>
              <a:rPr lang="tr-TR" sz="1800" b="0" i="1" u="none" strike="noStrike" baseline="0" dirty="0">
                <a:solidFill>
                  <a:srgbClr val="002060"/>
                </a:solidFill>
                <a:latin typeface="Minion-Regular"/>
              </a:rPr>
              <a:t>(meme, </a:t>
            </a:r>
            <a:r>
              <a:rPr lang="tr-TR" sz="1800" b="0" i="1" u="none" strike="noStrike" baseline="0" dirty="0" err="1">
                <a:solidFill>
                  <a:srgbClr val="002060"/>
                </a:solidFill>
                <a:latin typeface="Minion-Regular"/>
              </a:rPr>
              <a:t>pectoralis</a:t>
            </a:r>
            <a:r>
              <a:rPr lang="tr-TR" sz="1800" b="0" i="1" u="none" strike="noStrike" baseline="0" dirty="0">
                <a:solidFill>
                  <a:srgbClr val="002060"/>
                </a:solidFill>
                <a:latin typeface="Minion-Regular"/>
              </a:rPr>
              <a:t> </a:t>
            </a:r>
            <a:r>
              <a:rPr lang="tr-TR" sz="1800" b="0" i="1" u="none" strike="noStrike" baseline="0" dirty="0" err="1">
                <a:solidFill>
                  <a:srgbClr val="002060"/>
                </a:solidFill>
                <a:latin typeface="Minion-Regular"/>
              </a:rPr>
              <a:t>fasyası</a:t>
            </a:r>
            <a:r>
              <a:rPr lang="tr-TR" sz="1800" b="0" i="1" u="none" strike="noStrike" baseline="0" dirty="0">
                <a:solidFill>
                  <a:srgbClr val="002060"/>
                </a:solidFill>
                <a:latin typeface="Minion-Regular"/>
              </a:rPr>
              <a:t>, </a:t>
            </a:r>
            <a:r>
              <a:rPr lang="tr-TR" sz="1800" b="0" i="1" u="none" strike="noStrike" baseline="0" dirty="0" err="1">
                <a:solidFill>
                  <a:srgbClr val="002060"/>
                </a:solidFill>
                <a:latin typeface="Minion-Regular"/>
              </a:rPr>
              <a:t>level</a:t>
            </a:r>
            <a:r>
              <a:rPr lang="tr-TR" sz="1800" b="0" i="1" u="none" strike="noStrike" baseline="0" dirty="0">
                <a:solidFill>
                  <a:srgbClr val="002060"/>
                </a:solidFill>
                <a:latin typeface="Minion-Regular"/>
              </a:rPr>
              <a:t> 1 ve 2 </a:t>
            </a:r>
            <a:r>
              <a:rPr lang="tr-TR" sz="1800" b="0" i="1" u="none" strike="noStrike" baseline="0" dirty="0" err="1">
                <a:solidFill>
                  <a:srgbClr val="002060"/>
                </a:solidFill>
                <a:latin typeface="Minion-Regular"/>
              </a:rPr>
              <a:t>aksiller</a:t>
            </a:r>
            <a:r>
              <a:rPr lang="tr-TR" sz="1800" b="0" i="1" u="none" strike="noStrike" baseline="0" dirty="0">
                <a:solidFill>
                  <a:srgbClr val="002060"/>
                </a:solidFill>
                <a:latin typeface="Minion-Regular"/>
              </a:rPr>
              <a:t> lenf </a:t>
            </a:r>
            <a:r>
              <a:rPr lang="tr-TR" sz="1800" b="0" i="1" u="none" strike="noStrike" baseline="0" dirty="0" err="1">
                <a:solidFill>
                  <a:srgbClr val="002060"/>
                </a:solidFill>
                <a:latin typeface="Minion-Regular"/>
              </a:rPr>
              <a:t>nodlarının</a:t>
            </a:r>
            <a:r>
              <a:rPr lang="tr-TR" sz="1800" b="0" i="1" u="none" strike="noStrike" baseline="0" dirty="0">
                <a:solidFill>
                  <a:srgbClr val="002060"/>
                </a:solidFill>
                <a:latin typeface="Minion-Regular"/>
              </a:rPr>
              <a:t> </a:t>
            </a:r>
            <a:r>
              <a:rPr lang="tr-TR" sz="1800" b="0" i="1" u="none" strike="noStrike" baseline="0" dirty="0" err="1">
                <a:solidFill>
                  <a:srgbClr val="002060"/>
                </a:solidFill>
                <a:latin typeface="Minion-Regular"/>
              </a:rPr>
              <a:t>eksizyonu</a:t>
            </a:r>
            <a:r>
              <a:rPr lang="tr-TR" sz="1800" b="0" i="1" u="none" strike="noStrike" baseline="0" dirty="0">
                <a:solidFill>
                  <a:srgbClr val="002060"/>
                </a:solidFill>
                <a:latin typeface="Minion-Regular"/>
              </a:rPr>
              <a:t>) halen sık olarak kullanılan bir cerrahidir. B</a:t>
            </a:r>
            <a:r>
              <a:rPr lang="tr-TR" sz="1800" i="1" dirty="0">
                <a:solidFill>
                  <a:srgbClr val="002060"/>
                </a:solidFill>
                <a:latin typeface="Minion-Regular"/>
              </a:rPr>
              <a:t>u cerrahiye rağmen radyoterapi uygulanmazsa </a:t>
            </a:r>
            <a:r>
              <a:rPr lang="tr-TR" sz="1800" i="1" dirty="0" err="1">
                <a:solidFill>
                  <a:srgbClr val="002060"/>
                </a:solidFill>
                <a:latin typeface="Minion-Regular"/>
              </a:rPr>
              <a:t>lokorejyonel</a:t>
            </a:r>
            <a:r>
              <a:rPr lang="tr-TR" sz="1800" i="1" dirty="0">
                <a:solidFill>
                  <a:srgbClr val="002060"/>
                </a:solidFill>
                <a:latin typeface="Minion-Regular"/>
              </a:rPr>
              <a:t> </a:t>
            </a:r>
            <a:r>
              <a:rPr lang="tr-TR" sz="1800" i="1" dirty="0" err="1">
                <a:solidFill>
                  <a:srgbClr val="002060"/>
                </a:solidFill>
                <a:latin typeface="Minion-Regular"/>
              </a:rPr>
              <a:t>rekürrens</a:t>
            </a:r>
            <a:r>
              <a:rPr lang="tr-TR" sz="1800" i="1" dirty="0">
                <a:solidFill>
                  <a:srgbClr val="002060"/>
                </a:solidFill>
                <a:latin typeface="Minion-Regular"/>
              </a:rPr>
              <a:t> sık gözlenmektedir ve genel </a:t>
            </a:r>
            <a:r>
              <a:rPr lang="tr-TR" sz="1800" i="1" dirty="0" err="1">
                <a:solidFill>
                  <a:srgbClr val="002060"/>
                </a:solidFill>
                <a:latin typeface="Minion-Regular"/>
              </a:rPr>
              <a:t>sağkalım</a:t>
            </a:r>
            <a:r>
              <a:rPr lang="tr-TR" sz="1800" i="1" dirty="0">
                <a:solidFill>
                  <a:srgbClr val="002060"/>
                </a:solidFill>
                <a:latin typeface="Minion-Regular"/>
              </a:rPr>
              <a:t> azalmaktadır. </a:t>
            </a:r>
          </a:p>
          <a:p>
            <a:pPr marL="0" indent="0" algn="l">
              <a:buNone/>
            </a:pPr>
            <a:endParaRPr lang="tr-TR" sz="1800" dirty="0">
              <a:latin typeface="Minion-Regular"/>
            </a:endParaRPr>
          </a:p>
          <a:p>
            <a:pPr marL="0" indent="0" algn="l">
              <a:buNone/>
            </a:pPr>
            <a:r>
              <a:rPr lang="tr-TR" sz="1800" dirty="0">
                <a:latin typeface="Minion-Regular"/>
              </a:rPr>
              <a:t>Cerrahi sonrası radyoterapi verilen ve verilmeyen hastaları kıyaslayan </a:t>
            </a:r>
            <a:r>
              <a:rPr lang="tr-TR" sz="1800" dirty="0" err="1">
                <a:latin typeface="Minion-Regular"/>
              </a:rPr>
              <a:t>Early</a:t>
            </a:r>
            <a:r>
              <a:rPr lang="tr-TR" sz="1800" dirty="0">
                <a:latin typeface="Minion-Regular"/>
              </a:rPr>
              <a:t> </a:t>
            </a:r>
            <a:r>
              <a:rPr lang="tr-TR" sz="1800" dirty="0" err="1">
                <a:latin typeface="Minion-Regular"/>
              </a:rPr>
              <a:t>Breast</a:t>
            </a:r>
            <a:r>
              <a:rPr lang="tr-TR" sz="1800" dirty="0">
                <a:latin typeface="Minion-Regular"/>
              </a:rPr>
              <a:t> </a:t>
            </a:r>
            <a:r>
              <a:rPr lang="tr-TR" sz="1800" dirty="0" err="1">
                <a:latin typeface="Minion-Regular"/>
              </a:rPr>
              <a:t>Trialists’s</a:t>
            </a:r>
            <a:r>
              <a:rPr lang="tr-TR" sz="1800" dirty="0">
                <a:latin typeface="Minion-Regular"/>
              </a:rPr>
              <a:t> </a:t>
            </a:r>
            <a:r>
              <a:rPr lang="tr-TR" sz="1800" dirty="0" err="1">
                <a:latin typeface="Minion-Regular"/>
              </a:rPr>
              <a:t>Collaborative</a:t>
            </a:r>
            <a:r>
              <a:rPr lang="tr-TR" sz="1800" dirty="0">
                <a:latin typeface="Minion-Regular"/>
              </a:rPr>
              <a:t> </a:t>
            </a:r>
            <a:r>
              <a:rPr lang="tr-TR" sz="1800" dirty="0" err="1">
                <a:latin typeface="Minion-Regular"/>
              </a:rPr>
              <a:t>Group</a:t>
            </a:r>
            <a:r>
              <a:rPr lang="tr-TR" sz="1800" dirty="0">
                <a:latin typeface="Minion-Regular"/>
              </a:rPr>
              <a:t> tarafından yapılan ve 8135 hastanın verileriyle yapılan bir meta-analize göre radyoterapi alan hastaların 18 yıllık </a:t>
            </a:r>
            <a:r>
              <a:rPr lang="tr-TR" sz="1800" dirty="0" err="1">
                <a:latin typeface="Minion-Regular"/>
              </a:rPr>
              <a:t>lokorejyonel</a:t>
            </a:r>
            <a:r>
              <a:rPr lang="tr-TR" sz="1800" dirty="0">
                <a:latin typeface="Minion-Regular"/>
              </a:rPr>
              <a:t> </a:t>
            </a:r>
            <a:r>
              <a:rPr lang="tr-TR" sz="1800" dirty="0" err="1">
                <a:latin typeface="Minion-Regular"/>
              </a:rPr>
              <a:t>rekürrens</a:t>
            </a:r>
            <a:r>
              <a:rPr lang="tr-TR" sz="1800" dirty="0">
                <a:latin typeface="Minion-Regular"/>
              </a:rPr>
              <a:t> sıklığı ve genel </a:t>
            </a:r>
            <a:r>
              <a:rPr lang="tr-TR" sz="1800" dirty="0" err="1">
                <a:latin typeface="Minion-Regular"/>
              </a:rPr>
              <a:t>sağkalım</a:t>
            </a:r>
            <a:r>
              <a:rPr lang="tr-TR" sz="1800" dirty="0">
                <a:latin typeface="Minion-Regular"/>
              </a:rPr>
              <a:t> oranı daha fazla olmuştur. </a:t>
            </a:r>
            <a:endParaRPr lang="tr-TR" sz="1800" b="0" i="0" u="none" strike="noStrike" baseline="0" dirty="0">
              <a:latin typeface="Minion-Regular"/>
            </a:endParaRPr>
          </a:p>
          <a:p>
            <a:pPr marL="0" indent="0" algn="l">
              <a:buNone/>
            </a:pPr>
            <a:endParaRPr lang="tr-TR" sz="1800" b="0" i="0" u="none" strike="noStrike" baseline="0" dirty="0">
              <a:latin typeface="Minion-Regular"/>
            </a:endParaRPr>
          </a:p>
          <a:p>
            <a:pPr marL="0" indent="0" algn="l">
              <a:buNone/>
            </a:pPr>
            <a:r>
              <a:rPr lang="tr-TR" sz="1800" i="1" dirty="0">
                <a:solidFill>
                  <a:srgbClr val="002060"/>
                </a:solidFill>
                <a:latin typeface="Minion-Regular"/>
              </a:rPr>
              <a:t>PMRT alan hastalarda </a:t>
            </a:r>
            <a:r>
              <a:rPr lang="tr-TR" sz="1800" i="1" dirty="0" err="1">
                <a:solidFill>
                  <a:srgbClr val="002060"/>
                </a:solidFill>
                <a:latin typeface="Minion-Regular"/>
              </a:rPr>
              <a:t>rekürrens</a:t>
            </a:r>
            <a:r>
              <a:rPr lang="tr-TR" sz="1800" i="1" dirty="0">
                <a:solidFill>
                  <a:srgbClr val="002060"/>
                </a:solidFill>
                <a:latin typeface="Minion-Regular"/>
              </a:rPr>
              <a:t> açısından %8.8 ve genel </a:t>
            </a:r>
            <a:r>
              <a:rPr lang="tr-TR" sz="1800" i="1" dirty="0" err="1">
                <a:solidFill>
                  <a:srgbClr val="002060"/>
                </a:solidFill>
                <a:latin typeface="Minion-Regular"/>
              </a:rPr>
              <a:t>sağkalım</a:t>
            </a:r>
            <a:r>
              <a:rPr lang="tr-TR" sz="1800" i="1" dirty="0">
                <a:solidFill>
                  <a:srgbClr val="002060"/>
                </a:solidFill>
                <a:latin typeface="Minion-Regular"/>
              </a:rPr>
              <a:t> açısından %9.3 oranında azalma olmuştur. </a:t>
            </a:r>
            <a:r>
              <a:rPr lang="tr-TR" sz="1800" dirty="0">
                <a:latin typeface="Minion-Regular"/>
              </a:rPr>
              <a:t>Not olarak, </a:t>
            </a:r>
            <a:r>
              <a:rPr lang="tr-TR" sz="1800" dirty="0" err="1">
                <a:latin typeface="Minion-Regular"/>
              </a:rPr>
              <a:t>PMRT’nin</a:t>
            </a:r>
            <a:r>
              <a:rPr lang="tr-TR" sz="1800" dirty="0">
                <a:latin typeface="Minion-Regular"/>
              </a:rPr>
              <a:t> </a:t>
            </a:r>
            <a:r>
              <a:rPr lang="tr-TR" sz="1800" dirty="0" err="1">
                <a:latin typeface="Minion-Regular"/>
              </a:rPr>
              <a:t>lokorejyonel</a:t>
            </a:r>
            <a:r>
              <a:rPr lang="tr-TR" sz="1800" dirty="0">
                <a:latin typeface="Minion-Regular"/>
              </a:rPr>
              <a:t> </a:t>
            </a:r>
            <a:r>
              <a:rPr lang="tr-TR" sz="1800" dirty="0" err="1">
                <a:latin typeface="Minion-Regular"/>
              </a:rPr>
              <a:t>rekürrensteki</a:t>
            </a:r>
            <a:r>
              <a:rPr lang="tr-TR" sz="1800" dirty="0">
                <a:latin typeface="Minion-Regular"/>
              </a:rPr>
              <a:t> azalmaya etkisi tedaviden hemen sonra ortaya çıkarken </a:t>
            </a:r>
            <a:r>
              <a:rPr lang="tr-TR" sz="1800" dirty="0" err="1">
                <a:latin typeface="Minion-Regular"/>
              </a:rPr>
              <a:t>mortalitedeki</a:t>
            </a:r>
            <a:r>
              <a:rPr lang="tr-TR" sz="1800" dirty="0">
                <a:latin typeface="Minion-Regular"/>
              </a:rPr>
              <a:t> azalmaya etkisi uzun dönemlik takiplerde belirgin hale gelmektedir.</a:t>
            </a:r>
          </a:p>
          <a:p>
            <a:pPr marL="0" indent="0" algn="l">
              <a:buNone/>
            </a:pPr>
            <a:endParaRPr lang="tr-TR" sz="1800" dirty="0">
              <a:latin typeface="Minion-Regular"/>
            </a:endParaRPr>
          </a:p>
        </p:txBody>
      </p:sp>
    </p:spTree>
    <p:extLst>
      <p:ext uri="{BB962C8B-B14F-4D97-AF65-F5344CB8AC3E}">
        <p14:creationId xmlns:p14="http://schemas.microsoft.com/office/powerpoint/2010/main" val="4173297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953579-D6D0-418C-9A55-84A3D0FC71A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1FE7AA1-23F8-4424-8278-F64FC97F12C6}"/>
              </a:ext>
            </a:extLst>
          </p:cNvPr>
          <p:cNvSpPr>
            <a:spLocks noGrp="1"/>
          </p:cNvSpPr>
          <p:nvPr>
            <p:ph idx="1"/>
          </p:nvPr>
        </p:nvSpPr>
        <p:spPr/>
        <p:txBody>
          <a:bodyPr/>
          <a:lstStyle/>
          <a:p>
            <a:endParaRPr lang="tr-TR"/>
          </a:p>
        </p:txBody>
      </p:sp>
      <p:pic>
        <p:nvPicPr>
          <p:cNvPr id="9" name="Resim 8">
            <a:extLst>
              <a:ext uri="{FF2B5EF4-FFF2-40B4-BE49-F238E27FC236}">
                <a16:creationId xmlns:a16="http://schemas.microsoft.com/office/drawing/2014/main" id="{C0988F48-146F-4DAA-A502-E85A868B02E8}"/>
              </a:ext>
            </a:extLst>
          </p:cNvPr>
          <p:cNvPicPr>
            <a:picLocks noChangeAspect="1"/>
          </p:cNvPicPr>
          <p:nvPr/>
        </p:nvPicPr>
        <p:blipFill rotWithShape="1">
          <a:blip r:embed="rId2"/>
          <a:srcRect l="22188" t="21528" r="20391" b="5325"/>
          <a:stretch/>
        </p:blipFill>
        <p:spPr>
          <a:xfrm>
            <a:off x="1739421" y="307278"/>
            <a:ext cx="8713158" cy="6243444"/>
          </a:xfrm>
          <a:prstGeom prst="rect">
            <a:avLst/>
          </a:prstGeom>
        </p:spPr>
      </p:pic>
    </p:spTree>
    <p:extLst>
      <p:ext uri="{BB962C8B-B14F-4D97-AF65-F5344CB8AC3E}">
        <p14:creationId xmlns:p14="http://schemas.microsoft.com/office/powerpoint/2010/main" val="1306463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9DC88A-70CB-495E-B82C-3F0790C78C4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139FEDF-6F2C-4D75-947E-AC3F9DF8015D}"/>
              </a:ext>
            </a:extLst>
          </p:cNvPr>
          <p:cNvSpPr>
            <a:spLocks noGrp="1"/>
          </p:cNvSpPr>
          <p:nvPr>
            <p:ph idx="1"/>
          </p:nvPr>
        </p:nvSpPr>
        <p:spPr/>
        <p:txBody>
          <a:bodyPr/>
          <a:lstStyle/>
          <a:p>
            <a:endParaRPr lang="tr-TR" dirty="0"/>
          </a:p>
        </p:txBody>
      </p:sp>
      <p:pic>
        <p:nvPicPr>
          <p:cNvPr id="5" name="Resim 4">
            <a:extLst>
              <a:ext uri="{FF2B5EF4-FFF2-40B4-BE49-F238E27FC236}">
                <a16:creationId xmlns:a16="http://schemas.microsoft.com/office/drawing/2014/main" id="{447DE044-1AE9-4BEB-A056-7686EA18DA3B}"/>
              </a:ext>
            </a:extLst>
          </p:cNvPr>
          <p:cNvPicPr>
            <a:picLocks noChangeAspect="1"/>
          </p:cNvPicPr>
          <p:nvPr/>
        </p:nvPicPr>
        <p:blipFill rotWithShape="1">
          <a:blip r:embed="rId2"/>
          <a:srcRect l="22031" t="22639" r="20156" b="5324"/>
          <a:stretch/>
        </p:blipFill>
        <p:spPr>
          <a:xfrm>
            <a:off x="1490400" y="200930"/>
            <a:ext cx="9211199" cy="6456139"/>
          </a:xfrm>
          <a:prstGeom prst="rect">
            <a:avLst/>
          </a:prstGeom>
        </p:spPr>
      </p:pic>
    </p:spTree>
    <p:extLst>
      <p:ext uri="{BB962C8B-B14F-4D97-AF65-F5344CB8AC3E}">
        <p14:creationId xmlns:p14="http://schemas.microsoft.com/office/powerpoint/2010/main" val="654714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E1A4A9-EA94-4903-A04E-342BB698EB8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11B3E22-D787-40A5-97C7-4D43F612C21C}"/>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D46B2199-C9A0-4AD6-A97A-F0C9E8995F7B}"/>
              </a:ext>
            </a:extLst>
          </p:cNvPr>
          <p:cNvPicPr>
            <a:picLocks noChangeAspect="1"/>
          </p:cNvPicPr>
          <p:nvPr/>
        </p:nvPicPr>
        <p:blipFill rotWithShape="1">
          <a:blip r:embed="rId2"/>
          <a:srcRect l="22188" t="21389" r="20078" b="4907"/>
          <a:stretch/>
        </p:blipFill>
        <p:spPr>
          <a:xfrm>
            <a:off x="1707356" y="277569"/>
            <a:ext cx="8777288" cy="6302862"/>
          </a:xfrm>
          <a:prstGeom prst="rect">
            <a:avLst/>
          </a:prstGeom>
        </p:spPr>
      </p:pic>
    </p:spTree>
    <p:extLst>
      <p:ext uri="{BB962C8B-B14F-4D97-AF65-F5344CB8AC3E}">
        <p14:creationId xmlns:p14="http://schemas.microsoft.com/office/powerpoint/2010/main" val="132793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a:bodyPr>
          <a:lstStyle/>
          <a:p>
            <a:pPr marL="0" indent="0" algn="l">
              <a:buNone/>
            </a:pPr>
            <a:r>
              <a:rPr lang="tr-TR" sz="1800" b="0" i="1" u="none" strike="noStrike" baseline="0" dirty="0">
                <a:solidFill>
                  <a:srgbClr val="002060"/>
                </a:solidFill>
                <a:latin typeface="Minion-Regular"/>
              </a:rPr>
              <a:t>Radyoterapinin </a:t>
            </a:r>
            <a:r>
              <a:rPr lang="tr-TR" sz="1800" b="0" i="1" u="none" strike="noStrike" baseline="0" dirty="0" err="1">
                <a:solidFill>
                  <a:srgbClr val="002060"/>
                </a:solidFill>
                <a:latin typeface="Minion-Regular"/>
              </a:rPr>
              <a:t>relatif</a:t>
            </a:r>
            <a:r>
              <a:rPr lang="tr-TR" sz="1800" b="0" i="1" u="none" strike="noStrike" baseline="0" dirty="0">
                <a:solidFill>
                  <a:srgbClr val="002060"/>
                </a:solidFill>
                <a:latin typeface="Minion-Regular"/>
              </a:rPr>
              <a:t> </a:t>
            </a:r>
            <a:r>
              <a:rPr lang="tr-TR" sz="1800" b="0" i="1" u="none" strike="noStrike" baseline="0" dirty="0" err="1">
                <a:solidFill>
                  <a:srgbClr val="002060"/>
                </a:solidFill>
                <a:latin typeface="Minion-Regular"/>
              </a:rPr>
              <a:t>efikasitesi</a:t>
            </a:r>
            <a:r>
              <a:rPr lang="tr-TR" sz="1800" b="0" i="1" u="none" strike="noStrike" baseline="0" dirty="0">
                <a:solidFill>
                  <a:srgbClr val="002060"/>
                </a:solidFill>
                <a:latin typeface="Minion-Regular"/>
              </a:rPr>
              <a:t> aynı zamanda tümörün moleküler profiline de bağlıdır. </a:t>
            </a:r>
            <a:r>
              <a:rPr lang="tr-TR" sz="1800" b="0" i="1" u="none" strike="noStrike" baseline="0" dirty="0" err="1">
                <a:solidFill>
                  <a:srgbClr val="002060"/>
                </a:solidFill>
                <a:latin typeface="Minion-Regular"/>
              </a:rPr>
              <a:t>Danimarkada</a:t>
            </a:r>
            <a:r>
              <a:rPr lang="tr-TR" sz="1800" b="0" i="1" u="none" strike="noStrike" baseline="0" dirty="0">
                <a:solidFill>
                  <a:srgbClr val="002060"/>
                </a:solidFill>
                <a:latin typeface="Minion-Regular"/>
              </a:rPr>
              <a:t> yapılan bir deneyde ER+ hastalarda uygulanan PMRT </a:t>
            </a:r>
            <a:r>
              <a:rPr lang="tr-TR" sz="1800" b="0" i="1" u="none" strike="noStrike" baseline="0" dirty="0" err="1">
                <a:solidFill>
                  <a:srgbClr val="002060"/>
                </a:solidFill>
                <a:latin typeface="Minion-Regular"/>
              </a:rPr>
              <a:t>lokorejyonel</a:t>
            </a:r>
            <a:r>
              <a:rPr lang="tr-TR" sz="1800" b="0" i="1" u="none" strike="noStrike" baseline="0" dirty="0">
                <a:solidFill>
                  <a:srgbClr val="002060"/>
                </a:solidFill>
                <a:latin typeface="Minion-Regular"/>
              </a:rPr>
              <a:t> </a:t>
            </a:r>
            <a:r>
              <a:rPr lang="tr-TR" sz="1800" b="0" i="1" u="none" strike="noStrike" baseline="0" dirty="0" err="1">
                <a:solidFill>
                  <a:srgbClr val="002060"/>
                </a:solidFill>
                <a:latin typeface="Minion-Regular"/>
              </a:rPr>
              <a:t>rekürrensi</a:t>
            </a:r>
            <a:r>
              <a:rPr lang="tr-TR" sz="1800" b="0" i="1" u="none" strike="noStrike" baseline="0" dirty="0">
                <a:solidFill>
                  <a:srgbClr val="002060"/>
                </a:solidFill>
                <a:latin typeface="Minion-Regular"/>
              </a:rPr>
              <a:t> %90 oranında azaltırken </a:t>
            </a:r>
            <a:r>
              <a:rPr lang="tr-TR" sz="1800" b="0" i="1" u="none" strike="noStrike" baseline="0" dirty="0" err="1">
                <a:solidFill>
                  <a:srgbClr val="002060"/>
                </a:solidFill>
                <a:latin typeface="Minion-Regular"/>
              </a:rPr>
              <a:t>triple</a:t>
            </a:r>
            <a:r>
              <a:rPr lang="tr-TR" sz="1800" b="0" i="1" u="none" strike="noStrike" baseline="0" dirty="0">
                <a:solidFill>
                  <a:srgbClr val="002060"/>
                </a:solidFill>
                <a:latin typeface="Minion-Regular"/>
              </a:rPr>
              <a:t> negatif hastalarda bu sayı %67 ile sınırlı kalmıştır. ER- HER2+ hastalarda ise sadece %50 hastada </a:t>
            </a:r>
            <a:r>
              <a:rPr lang="tr-TR" sz="1800" b="0" i="1" u="none" strike="noStrike" baseline="0" dirty="0" err="1">
                <a:solidFill>
                  <a:srgbClr val="002060"/>
                </a:solidFill>
                <a:latin typeface="Minion-Regular"/>
              </a:rPr>
              <a:t>rekürrens</a:t>
            </a:r>
            <a:r>
              <a:rPr lang="tr-TR" sz="1800" b="0" i="1" u="none" strike="noStrike" baseline="0" dirty="0">
                <a:solidFill>
                  <a:srgbClr val="002060"/>
                </a:solidFill>
                <a:latin typeface="Minion-Regular"/>
              </a:rPr>
              <a:t> azalmıştır.</a:t>
            </a:r>
          </a:p>
          <a:p>
            <a:pPr marL="0" indent="0" algn="l">
              <a:buNone/>
            </a:pPr>
            <a:endParaRPr lang="tr-TR" sz="1800" dirty="0">
              <a:latin typeface="Minion-Regular"/>
            </a:endParaRPr>
          </a:p>
          <a:p>
            <a:pPr marL="0" indent="0" algn="l">
              <a:buNone/>
            </a:pPr>
            <a:r>
              <a:rPr lang="tr-TR" sz="1800" dirty="0">
                <a:latin typeface="Minion-Regular"/>
              </a:rPr>
              <a:t>EBCTCG (</a:t>
            </a:r>
            <a:r>
              <a:rPr lang="en-US" sz="1800" dirty="0">
                <a:latin typeface="Minion-Regular"/>
              </a:rPr>
              <a:t>The Early Breast Cancer Trialists' Collaborative Group</a:t>
            </a:r>
            <a:r>
              <a:rPr lang="tr-TR" sz="1800" dirty="0">
                <a:latin typeface="Minion-Regular"/>
              </a:rPr>
              <a:t>) tarafından yapılan meta-analizde de benzer bir etki izlenmiştir. MKC ile tedavi edilen ve PMRT alan hastalar, ER+ ve </a:t>
            </a:r>
            <a:r>
              <a:rPr lang="tr-TR" sz="1800" dirty="0" err="1">
                <a:latin typeface="Minion-Regular"/>
              </a:rPr>
              <a:t>tamoksifen</a:t>
            </a:r>
            <a:r>
              <a:rPr lang="tr-TR" sz="1800" dirty="0">
                <a:latin typeface="Minion-Regular"/>
              </a:rPr>
              <a:t> almayan grup ER- gruba göre daha yüksek oranda fayda görmüştür. Ancak ER+ ve </a:t>
            </a:r>
            <a:r>
              <a:rPr lang="tr-TR" sz="1800" dirty="0" err="1">
                <a:latin typeface="Minion-Regular"/>
              </a:rPr>
              <a:t>tamoksifen</a:t>
            </a:r>
            <a:r>
              <a:rPr lang="tr-TR" sz="1800" dirty="0">
                <a:latin typeface="Minion-Regular"/>
              </a:rPr>
              <a:t> alan hastalarda </a:t>
            </a:r>
            <a:r>
              <a:rPr lang="tr-TR" sz="1800" dirty="0" err="1">
                <a:latin typeface="Minion-Regular"/>
              </a:rPr>
              <a:t>PMRT’nin</a:t>
            </a:r>
            <a:r>
              <a:rPr lang="tr-TR" sz="1800" dirty="0">
                <a:latin typeface="Minion-Regular"/>
              </a:rPr>
              <a:t> </a:t>
            </a:r>
            <a:r>
              <a:rPr lang="tr-TR" sz="1800" dirty="0" err="1">
                <a:latin typeface="Minion-Regular"/>
              </a:rPr>
              <a:t>lokorejyonel</a:t>
            </a:r>
            <a:r>
              <a:rPr lang="tr-TR" sz="1800" dirty="0">
                <a:latin typeface="Minion-Regular"/>
              </a:rPr>
              <a:t> </a:t>
            </a:r>
            <a:r>
              <a:rPr lang="tr-TR" sz="1800" dirty="0" err="1">
                <a:latin typeface="Minion-Regular"/>
              </a:rPr>
              <a:t>rekürrensi</a:t>
            </a:r>
            <a:r>
              <a:rPr lang="tr-TR" sz="1800" dirty="0">
                <a:latin typeface="Minion-Regular"/>
              </a:rPr>
              <a:t> azaltma etkisi, </a:t>
            </a:r>
            <a:r>
              <a:rPr lang="tr-TR" sz="1800" dirty="0" err="1">
                <a:latin typeface="Minion-Regular"/>
              </a:rPr>
              <a:t>tamoksifen</a:t>
            </a:r>
            <a:r>
              <a:rPr lang="tr-TR" sz="1800" dirty="0">
                <a:latin typeface="Minion-Regular"/>
              </a:rPr>
              <a:t> alan ama PMRT almayan hastalarda </a:t>
            </a:r>
            <a:r>
              <a:rPr lang="tr-TR" sz="1800" dirty="0" err="1">
                <a:latin typeface="Minion-Regular"/>
              </a:rPr>
              <a:t>tamoksifene</a:t>
            </a:r>
            <a:r>
              <a:rPr lang="tr-TR" sz="1800" dirty="0">
                <a:latin typeface="Minion-Regular"/>
              </a:rPr>
              <a:t> bağlı olarak </a:t>
            </a:r>
            <a:r>
              <a:rPr lang="tr-TR" sz="1800" dirty="0" err="1">
                <a:latin typeface="Minion-Regular"/>
              </a:rPr>
              <a:t>rekürrens</a:t>
            </a:r>
            <a:r>
              <a:rPr lang="tr-TR" sz="1800" dirty="0">
                <a:latin typeface="Minion-Regular"/>
              </a:rPr>
              <a:t> azaldığı için daha az bariz hale gelmiştir.</a:t>
            </a:r>
            <a:endParaRPr lang="tr-TR" sz="1800" b="0" i="0" u="none" strike="noStrike" baseline="0" dirty="0">
              <a:latin typeface="Minion-Regular"/>
            </a:endParaRPr>
          </a:p>
          <a:p>
            <a:pPr marL="0" indent="0" algn="l">
              <a:buNone/>
            </a:pPr>
            <a:endParaRPr lang="tr-TR" sz="1800" dirty="0">
              <a:latin typeface="Minion-Regular"/>
            </a:endParaRPr>
          </a:p>
          <a:p>
            <a:pPr marL="0" indent="0" algn="l">
              <a:buNone/>
            </a:pPr>
            <a:endParaRPr lang="tr-TR" sz="1800" b="0" i="0" u="none" strike="noStrike" baseline="0" dirty="0">
              <a:latin typeface="Minion-Regular"/>
            </a:endParaRPr>
          </a:p>
          <a:p>
            <a:pPr marL="0" indent="0" algn="l">
              <a:buNone/>
            </a:pPr>
            <a:endParaRPr lang="tr-TR" sz="1800" dirty="0">
              <a:latin typeface="Minion-Regular"/>
            </a:endParaRPr>
          </a:p>
          <a:p>
            <a:pPr marL="0" indent="0" algn="l">
              <a:buNone/>
            </a:pPr>
            <a:endParaRPr lang="tr-TR" sz="1800" b="0" i="0" u="none" strike="noStrike" baseline="0" dirty="0">
              <a:latin typeface="Minion-Regular"/>
            </a:endParaRPr>
          </a:p>
        </p:txBody>
      </p:sp>
    </p:spTree>
    <p:extLst>
      <p:ext uri="{BB962C8B-B14F-4D97-AF65-F5344CB8AC3E}">
        <p14:creationId xmlns:p14="http://schemas.microsoft.com/office/powerpoint/2010/main" val="1314494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a:bodyPr>
          <a:lstStyle/>
          <a:p>
            <a:pPr marL="0" indent="0" algn="l">
              <a:buNone/>
            </a:pPr>
            <a:r>
              <a:rPr lang="tr-TR" sz="1800" dirty="0">
                <a:latin typeface="Minion-Regular"/>
              </a:rPr>
              <a:t>Son olarak, lokal kontrolün </a:t>
            </a:r>
            <a:r>
              <a:rPr lang="tr-TR" sz="1800" dirty="0" err="1">
                <a:latin typeface="Minion-Regular"/>
              </a:rPr>
              <a:t>sürvideki</a:t>
            </a:r>
            <a:r>
              <a:rPr lang="tr-TR" sz="1800" dirty="0">
                <a:latin typeface="Minion-Regular"/>
              </a:rPr>
              <a:t> etkisi sistemik tedavinin etkinliğine bağlıdır. </a:t>
            </a:r>
            <a:r>
              <a:rPr lang="tr-TR" sz="1800" i="1" dirty="0">
                <a:solidFill>
                  <a:srgbClr val="002060"/>
                </a:solidFill>
                <a:latin typeface="Minion-Regular"/>
              </a:rPr>
              <a:t>Danimarka’da yapılan deneyde PMRT ER+ hastalarda uzun dönem </a:t>
            </a:r>
            <a:r>
              <a:rPr lang="tr-TR" sz="1800" i="1" dirty="0" err="1">
                <a:solidFill>
                  <a:srgbClr val="002060"/>
                </a:solidFill>
                <a:latin typeface="Minion-Regular"/>
              </a:rPr>
              <a:t>sağkalımı</a:t>
            </a:r>
            <a:r>
              <a:rPr lang="tr-TR" sz="1800" i="1" dirty="0">
                <a:solidFill>
                  <a:srgbClr val="002060"/>
                </a:solidFill>
                <a:latin typeface="Minion-Regular"/>
              </a:rPr>
              <a:t> arttırmış olsa da </a:t>
            </a:r>
            <a:r>
              <a:rPr lang="tr-TR" sz="1800" i="1" dirty="0" err="1">
                <a:solidFill>
                  <a:srgbClr val="002060"/>
                </a:solidFill>
                <a:latin typeface="Minion-Regular"/>
              </a:rPr>
              <a:t>triple</a:t>
            </a:r>
            <a:r>
              <a:rPr lang="tr-TR" sz="1800" i="1" dirty="0">
                <a:solidFill>
                  <a:srgbClr val="002060"/>
                </a:solidFill>
                <a:latin typeface="Minion-Regular"/>
              </a:rPr>
              <a:t> </a:t>
            </a:r>
            <a:r>
              <a:rPr lang="tr-TR" sz="1800" i="1" dirty="0" err="1">
                <a:solidFill>
                  <a:srgbClr val="002060"/>
                </a:solidFill>
                <a:latin typeface="Minion-Regular"/>
              </a:rPr>
              <a:t>negative</a:t>
            </a:r>
            <a:r>
              <a:rPr lang="tr-TR" sz="1800" i="1" dirty="0">
                <a:solidFill>
                  <a:srgbClr val="002060"/>
                </a:solidFill>
                <a:latin typeface="Minion-Regular"/>
              </a:rPr>
              <a:t> ve HER2+ ER- hastalarda </a:t>
            </a:r>
            <a:r>
              <a:rPr lang="tr-TR" sz="1800" i="1" dirty="0" err="1">
                <a:solidFill>
                  <a:srgbClr val="002060"/>
                </a:solidFill>
                <a:latin typeface="Minion-Regular"/>
              </a:rPr>
              <a:t>sağkalımı</a:t>
            </a:r>
            <a:r>
              <a:rPr lang="tr-TR" sz="1800" i="1" dirty="0">
                <a:solidFill>
                  <a:srgbClr val="002060"/>
                </a:solidFill>
                <a:latin typeface="Minion-Regular"/>
              </a:rPr>
              <a:t> arttıramamıştır. Bu sonuç muhtemelen moleküler </a:t>
            </a:r>
            <a:r>
              <a:rPr lang="tr-TR" sz="1800" i="1" dirty="0" err="1">
                <a:solidFill>
                  <a:srgbClr val="002060"/>
                </a:solidFill>
                <a:latin typeface="Minion-Regular"/>
              </a:rPr>
              <a:t>subtiplerin</a:t>
            </a:r>
            <a:r>
              <a:rPr lang="tr-TR" sz="1800" i="1" dirty="0">
                <a:solidFill>
                  <a:srgbClr val="002060"/>
                </a:solidFill>
                <a:latin typeface="Minion-Regular"/>
              </a:rPr>
              <a:t> radyasyona ve sistemik tedavilere dirence bağlı gelişmektedir</a:t>
            </a:r>
            <a:r>
              <a:rPr lang="tr-TR" sz="1800" dirty="0">
                <a:latin typeface="Minion-Regular"/>
              </a:rPr>
              <a:t>. </a:t>
            </a:r>
          </a:p>
          <a:p>
            <a:pPr marL="0" indent="0" algn="l">
              <a:buNone/>
            </a:pPr>
            <a:endParaRPr lang="tr-TR" sz="1800" dirty="0">
              <a:latin typeface="Minion-Regular"/>
            </a:endParaRPr>
          </a:p>
          <a:p>
            <a:pPr marL="0" indent="0" algn="l">
              <a:buNone/>
            </a:pPr>
            <a:r>
              <a:rPr lang="tr-TR" sz="1800" dirty="0">
                <a:latin typeface="Minion-Regular"/>
              </a:rPr>
              <a:t>HER2+ ve </a:t>
            </a:r>
            <a:r>
              <a:rPr lang="tr-TR" sz="1800" dirty="0" err="1">
                <a:latin typeface="Minion-Regular"/>
              </a:rPr>
              <a:t>triple</a:t>
            </a:r>
            <a:r>
              <a:rPr lang="tr-TR" sz="1800" dirty="0">
                <a:latin typeface="Minion-Regular"/>
              </a:rPr>
              <a:t> negatif hastalarda daha etkin sistemik tedavilerin geliştirilmesi ile alınan sonuçlarda genel olarak iyileşme gözlenmiştir ve dahası uzak </a:t>
            </a:r>
            <a:r>
              <a:rPr lang="tr-TR" sz="1800" dirty="0" err="1">
                <a:latin typeface="Minion-Regular"/>
              </a:rPr>
              <a:t>mikrometastatik</a:t>
            </a:r>
            <a:r>
              <a:rPr lang="tr-TR" sz="1800" dirty="0">
                <a:latin typeface="Minion-Regular"/>
              </a:rPr>
              <a:t> hastalık riskinin kontrol altına alınması ile radyoterapinin </a:t>
            </a:r>
            <a:r>
              <a:rPr lang="tr-TR" sz="1800" dirty="0" err="1">
                <a:latin typeface="Minion-Regular"/>
              </a:rPr>
              <a:t>sağkalımdaki</a:t>
            </a:r>
            <a:r>
              <a:rPr lang="tr-TR" sz="1800" dirty="0">
                <a:latin typeface="Minion-Regular"/>
              </a:rPr>
              <a:t> etkisini arttırmıştır.</a:t>
            </a:r>
          </a:p>
          <a:p>
            <a:pPr marL="0" indent="0" algn="l">
              <a:buNone/>
            </a:pPr>
            <a:endParaRPr lang="tr-TR" sz="1800" dirty="0">
              <a:latin typeface="Minion-Regular"/>
            </a:endParaRPr>
          </a:p>
          <a:p>
            <a:pPr marL="0" indent="0" algn="l">
              <a:buNone/>
            </a:pPr>
            <a:endParaRPr lang="tr-TR" sz="1800" b="0" i="0" u="none" strike="noStrike" baseline="0" dirty="0">
              <a:latin typeface="Minion-Regular"/>
            </a:endParaRPr>
          </a:p>
          <a:p>
            <a:pPr marL="0" indent="0" algn="l">
              <a:buNone/>
            </a:pPr>
            <a:endParaRPr lang="tr-TR" sz="1800" dirty="0">
              <a:latin typeface="Minion-Regular"/>
            </a:endParaRPr>
          </a:p>
          <a:p>
            <a:pPr marL="0" indent="0" algn="l">
              <a:buNone/>
            </a:pPr>
            <a:endParaRPr lang="tr-TR" sz="1800" b="0" i="0" u="none" strike="noStrike" baseline="0" dirty="0">
              <a:latin typeface="Minion-Regular"/>
            </a:endParaRPr>
          </a:p>
        </p:txBody>
      </p:sp>
    </p:spTree>
    <p:extLst>
      <p:ext uri="{BB962C8B-B14F-4D97-AF65-F5344CB8AC3E}">
        <p14:creationId xmlns:p14="http://schemas.microsoft.com/office/powerpoint/2010/main" val="1371768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lnSpcReduction="10000"/>
          </a:bodyPr>
          <a:lstStyle/>
          <a:p>
            <a:pPr marL="0" indent="0" algn="l">
              <a:buNone/>
            </a:pPr>
            <a:r>
              <a:rPr lang="tr-TR" sz="1800" dirty="0">
                <a:latin typeface="Minion-Regular"/>
              </a:rPr>
              <a:t>Günümüzde LABC hastalarına </a:t>
            </a:r>
            <a:r>
              <a:rPr lang="tr-TR" sz="1800" dirty="0" err="1">
                <a:latin typeface="Minion-Regular"/>
              </a:rPr>
              <a:t>mastektomi</a:t>
            </a:r>
            <a:r>
              <a:rPr lang="tr-TR" sz="1800" dirty="0">
                <a:latin typeface="Minion-Regular"/>
              </a:rPr>
              <a:t> sonrası PMRT verilmesi standart tedavidir. Ancak düşük riskli meme kanserinde(1-3 pozitif lenf </a:t>
            </a:r>
            <a:r>
              <a:rPr lang="tr-TR" sz="1800" dirty="0" err="1">
                <a:latin typeface="Minion-Regular"/>
              </a:rPr>
              <a:t>nodu</a:t>
            </a:r>
            <a:r>
              <a:rPr lang="tr-TR" sz="1800" dirty="0">
                <a:latin typeface="Minion-Regular"/>
              </a:rPr>
              <a:t> ve TI/II tümör) </a:t>
            </a:r>
            <a:r>
              <a:rPr lang="tr-TR" sz="1800" dirty="0" err="1">
                <a:latin typeface="Minion-Regular"/>
              </a:rPr>
              <a:t>PMRT’nin</a:t>
            </a:r>
            <a:r>
              <a:rPr lang="tr-TR" sz="1800" dirty="0">
                <a:latin typeface="Minion-Regular"/>
              </a:rPr>
              <a:t> rolü halen tartışmalıdır. EBCTCG meta-analizine göre bu gruptaki hastalar PMRT tedavisi ile </a:t>
            </a:r>
            <a:r>
              <a:rPr lang="tr-TR" sz="1800" dirty="0" err="1">
                <a:latin typeface="Minion-Regular"/>
              </a:rPr>
              <a:t>lokorejyonel</a:t>
            </a:r>
            <a:r>
              <a:rPr lang="tr-TR" sz="1800" dirty="0">
                <a:latin typeface="Minion-Regular"/>
              </a:rPr>
              <a:t> </a:t>
            </a:r>
            <a:r>
              <a:rPr lang="tr-TR" sz="1800" dirty="0" err="1">
                <a:latin typeface="Minion-Regular"/>
              </a:rPr>
              <a:t>rekürrens</a:t>
            </a:r>
            <a:r>
              <a:rPr lang="tr-TR" sz="1800" dirty="0">
                <a:latin typeface="Minion-Regular"/>
              </a:rPr>
              <a:t>(%20 </a:t>
            </a:r>
            <a:r>
              <a:rPr lang="tr-TR" sz="1800" dirty="0" err="1">
                <a:latin typeface="Minion-Regular"/>
              </a:rPr>
              <a:t>vs</a:t>
            </a:r>
            <a:r>
              <a:rPr lang="tr-TR" sz="1800" dirty="0">
                <a:latin typeface="Minion-Regular"/>
              </a:rPr>
              <a:t> %4, 10 yıllık süreç) ve genel </a:t>
            </a:r>
            <a:r>
              <a:rPr lang="tr-TR" sz="1800" dirty="0" err="1">
                <a:latin typeface="Minion-Regular"/>
              </a:rPr>
              <a:t>sağkalım</a:t>
            </a:r>
            <a:r>
              <a:rPr lang="tr-TR" sz="1800" dirty="0">
                <a:latin typeface="Minion-Regular"/>
              </a:rPr>
              <a:t>(%47 vs. %38, 15 yıllık süreç) açısından fayda görmektedir. Ancak bu çalışma günümüz şartlarında gerçekleştirilmemiştir ve daha güncel çalışmalar bu grup hastada PMRT verilmeden de düşük </a:t>
            </a:r>
            <a:r>
              <a:rPr lang="tr-TR" sz="1800" dirty="0" err="1">
                <a:latin typeface="Minion-Regular"/>
              </a:rPr>
              <a:t>lokorejyonel</a:t>
            </a:r>
            <a:r>
              <a:rPr lang="tr-TR" sz="1800" dirty="0">
                <a:latin typeface="Minion-Regular"/>
              </a:rPr>
              <a:t> </a:t>
            </a:r>
            <a:r>
              <a:rPr lang="tr-TR" sz="1800" dirty="0" err="1">
                <a:latin typeface="Minion-Regular"/>
              </a:rPr>
              <a:t>rekürrens</a:t>
            </a:r>
            <a:r>
              <a:rPr lang="tr-TR" sz="1800" dirty="0">
                <a:latin typeface="Minion-Regular"/>
              </a:rPr>
              <a:t> elde edildiğini göstermektedir. </a:t>
            </a:r>
          </a:p>
          <a:p>
            <a:pPr marL="0" indent="0" algn="l">
              <a:buNone/>
            </a:pPr>
            <a:endParaRPr lang="tr-TR" sz="1800" dirty="0">
              <a:latin typeface="Minion-Regular"/>
            </a:endParaRPr>
          </a:p>
          <a:p>
            <a:pPr marL="0" indent="0" algn="l">
              <a:buNone/>
            </a:pPr>
            <a:r>
              <a:rPr lang="tr-TR" sz="1800" dirty="0">
                <a:latin typeface="Minion-Regular"/>
              </a:rPr>
              <a:t>Benzer olarak güncel çalışmalarda büyük ama </a:t>
            </a:r>
            <a:r>
              <a:rPr lang="tr-TR" sz="1800" dirty="0" err="1">
                <a:latin typeface="Minion-Regular"/>
              </a:rPr>
              <a:t>nodal</a:t>
            </a:r>
            <a:r>
              <a:rPr lang="tr-TR" sz="1800" dirty="0">
                <a:latin typeface="Minion-Regular"/>
              </a:rPr>
              <a:t> metastazı olmayan tümörlerde de eski çalışmalara göre daha düşük oranda </a:t>
            </a:r>
            <a:r>
              <a:rPr lang="tr-TR" sz="1800" dirty="0" err="1">
                <a:latin typeface="Minion-Regular"/>
              </a:rPr>
              <a:t>rekürrens</a:t>
            </a:r>
            <a:r>
              <a:rPr lang="tr-TR" sz="1800" dirty="0">
                <a:latin typeface="Minion-Regular"/>
              </a:rPr>
              <a:t> olduğu görülmektedir.  Güncel çalışmalardaki bu değişim; erken teşhis, gelişmiş endokrin terapiler, hedefe yönelik tedavilerin kullanım sıklığında artış ve daha etkili kemoterapi rejimleri gibi birçok nedenden kaynaklanmaktadır. </a:t>
            </a:r>
          </a:p>
          <a:p>
            <a:pPr marL="0" indent="0" algn="l">
              <a:buNone/>
            </a:pPr>
            <a:endParaRPr lang="tr-TR" sz="1800" dirty="0">
              <a:latin typeface="Minion-Regular"/>
            </a:endParaRPr>
          </a:p>
          <a:p>
            <a:pPr marL="0" indent="0" algn="l">
              <a:buNone/>
            </a:pPr>
            <a:r>
              <a:rPr lang="tr-TR" sz="1800" dirty="0">
                <a:latin typeface="Minion-Regular"/>
              </a:rPr>
              <a:t>Bu nedenle </a:t>
            </a:r>
            <a:r>
              <a:rPr lang="tr-TR" sz="1800" dirty="0" err="1">
                <a:latin typeface="Minion-Regular"/>
              </a:rPr>
              <a:t>PMRT’nin</a:t>
            </a:r>
            <a:r>
              <a:rPr lang="tr-TR" sz="1800" dirty="0">
                <a:latin typeface="Minion-Regular"/>
              </a:rPr>
              <a:t> bu </a:t>
            </a:r>
            <a:r>
              <a:rPr lang="tr-TR" sz="1800" dirty="0" err="1">
                <a:latin typeface="Minion-Regular"/>
              </a:rPr>
              <a:t>metaanalizde</a:t>
            </a:r>
            <a:r>
              <a:rPr lang="tr-TR" sz="1800" dirty="0">
                <a:latin typeface="Minion-Regular"/>
              </a:rPr>
              <a:t> elde edilen </a:t>
            </a:r>
            <a:r>
              <a:rPr lang="tr-TR" sz="1800" dirty="0" err="1">
                <a:latin typeface="Minion-Regular"/>
              </a:rPr>
              <a:t>lokorejyonel</a:t>
            </a:r>
            <a:r>
              <a:rPr lang="tr-TR" sz="1800" dirty="0">
                <a:latin typeface="Minion-Regular"/>
              </a:rPr>
              <a:t> kontrol ve genel </a:t>
            </a:r>
            <a:r>
              <a:rPr lang="tr-TR" sz="1800" dirty="0" err="1">
                <a:latin typeface="Minion-Regular"/>
              </a:rPr>
              <a:t>sağkalım</a:t>
            </a:r>
            <a:r>
              <a:rPr lang="tr-TR" sz="1800" dirty="0">
                <a:latin typeface="Minion-Regular"/>
              </a:rPr>
              <a:t> verilerine etkisi günümüzde daha azdır. </a:t>
            </a:r>
            <a:r>
              <a:rPr lang="tr-TR" sz="1800" dirty="0" err="1">
                <a:latin typeface="Minion-Regular"/>
              </a:rPr>
              <a:t>PMRT’nin</a:t>
            </a:r>
            <a:r>
              <a:rPr lang="tr-TR" sz="1800" dirty="0">
                <a:latin typeface="Minion-Regular"/>
              </a:rPr>
              <a:t> fayda düzeyi konusunda tartışmalar olsa da PMRT tekniği de günümüzde daha gelişmiştir ve komplikasyon oranı azalmıştır.</a:t>
            </a:r>
          </a:p>
          <a:p>
            <a:pPr marL="0" indent="0" algn="l">
              <a:buNone/>
            </a:pPr>
            <a:endParaRPr lang="tr-TR" sz="1800" dirty="0">
              <a:latin typeface="Minion-Regular"/>
            </a:endParaRPr>
          </a:p>
          <a:p>
            <a:pPr marL="0" indent="0" algn="l">
              <a:buNone/>
            </a:pPr>
            <a:endParaRPr lang="tr-TR" sz="1800" b="0" i="0" u="none" strike="noStrike" baseline="0" dirty="0">
              <a:latin typeface="Minion-Regular"/>
            </a:endParaRPr>
          </a:p>
          <a:p>
            <a:pPr marL="0" indent="0" algn="l">
              <a:buNone/>
            </a:pPr>
            <a:endParaRPr lang="tr-TR" sz="1800" dirty="0">
              <a:latin typeface="Minion-Regular"/>
            </a:endParaRPr>
          </a:p>
          <a:p>
            <a:pPr marL="0" indent="0" algn="l">
              <a:buNone/>
            </a:pPr>
            <a:endParaRPr lang="tr-TR" sz="1800" b="0" i="0" u="none" strike="noStrike" baseline="0" dirty="0">
              <a:latin typeface="Minion-Regular"/>
            </a:endParaRPr>
          </a:p>
        </p:txBody>
      </p:sp>
    </p:spTree>
    <p:extLst>
      <p:ext uri="{BB962C8B-B14F-4D97-AF65-F5344CB8AC3E}">
        <p14:creationId xmlns:p14="http://schemas.microsoft.com/office/powerpoint/2010/main" val="592494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a:bodyPr>
          <a:lstStyle/>
          <a:p>
            <a:pPr marL="0" indent="0" algn="l">
              <a:buNone/>
            </a:pPr>
            <a:r>
              <a:rPr lang="tr-TR" sz="1800" dirty="0">
                <a:latin typeface="Minion-Regular"/>
              </a:rPr>
              <a:t>TI/II NI hastalığa sahip hasta grubu ASCO(</a:t>
            </a:r>
            <a:r>
              <a:rPr lang="en-US" sz="1800" dirty="0">
                <a:latin typeface="Minion-Regular"/>
              </a:rPr>
              <a:t>American Society of</a:t>
            </a:r>
            <a:r>
              <a:rPr lang="tr-TR" sz="1800" dirty="0">
                <a:latin typeface="Minion-Regular"/>
              </a:rPr>
              <a:t> </a:t>
            </a:r>
            <a:r>
              <a:rPr lang="en-US" sz="1800" dirty="0">
                <a:latin typeface="Minion-Regular"/>
              </a:rPr>
              <a:t>Clinical Oncology </a:t>
            </a:r>
            <a:r>
              <a:rPr lang="tr-TR" sz="1800" dirty="0">
                <a:latin typeface="Minion-Regular"/>
              </a:rPr>
              <a:t>), ASTRO ( </a:t>
            </a:r>
            <a:r>
              <a:rPr lang="en-US" sz="1800" dirty="0">
                <a:latin typeface="Minion-Regular"/>
              </a:rPr>
              <a:t>American Society for Radiation Oncology</a:t>
            </a:r>
            <a:r>
              <a:rPr lang="tr-TR" sz="1800" dirty="0">
                <a:latin typeface="Minion-Regular"/>
              </a:rPr>
              <a:t>) ve SSO (</a:t>
            </a:r>
            <a:r>
              <a:rPr lang="tr-TR" sz="1800" dirty="0" err="1">
                <a:latin typeface="Minion-Regular"/>
              </a:rPr>
              <a:t>Society</a:t>
            </a:r>
            <a:r>
              <a:rPr lang="tr-TR" sz="1800" dirty="0">
                <a:latin typeface="Minion-Regular"/>
              </a:rPr>
              <a:t> of </a:t>
            </a:r>
            <a:r>
              <a:rPr lang="tr-TR" sz="1800" dirty="0" err="1">
                <a:latin typeface="Minion-Regular"/>
              </a:rPr>
              <a:t>Surgical</a:t>
            </a:r>
            <a:r>
              <a:rPr lang="tr-TR" sz="1800" dirty="0">
                <a:latin typeface="Minion-Regular"/>
              </a:rPr>
              <a:t> </a:t>
            </a:r>
            <a:r>
              <a:rPr lang="tr-TR" sz="1800" dirty="0" err="1">
                <a:latin typeface="Minion-Regular"/>
              </a:rPr>
              <a:t>Oncology</a:t>
            </a:r>
            <a:r>
              <a:rPr lang="tr-TR" sz="1800" dirty="0">
                <a:latin typeface="Minion-Regular"/>
              </a:rPr>
              <a:t>) tarafından yapılan bir panelde değerlendirilmiştir ve panelde PMRT tedavisinin </a:t>
            </a:r>
            <a:r>
              <a:rPr lang="tr-TR" sz="1800" dirty="0" err="1">
                <a:latin typeface="Minion-Regular"/>
              </a:rPr>
              <a:t>lokorejyonel</a:t>
            </a:r>
            <a:r>
              <a:rPr lang="tr-TR" sz="1800" dirty="0">
                <a:latin typeface="Minion-Regular"/>
              </a:rPr>
              <a:t> </a:t>
            </a:r>
            <a:r>
              <a:rPr lang="tr-TR" sz="1800" dirty="0" err="1">
                <a:latin typeface="Minion-Regular"/>
              </a:rPr>
              <a:t>rekürrenste</a:t>
            </a:r>
            <a:r>
              <a:rPr lang="tr-TR" sz="1800" dirty="0">
                <a:latin typeface="Minion-Regular"/>
              </a:rPr>
              <a:t>, herhangi bir </a:t>
            </a:r>
            <a:r>
              <a:rPr lang="tr-TR" sz="1800" dirty="0" err="1">
                <a:latin typeface="Minion-Regular"/>
              </a:rPr>
              <a:t>rekürrenste</a:t>
            </a:r>
            <a:r>
              <a:rPr lang="tr-TR" sz="1800" dirty="0">
                <a:latin typeface="Minion-Regular"/>
              </a:rPr>
              <a:t> ve meme kanseri spesifik </a:t>
            </a:r>
            <a:r>
              <a:rPr lang="tr-TR" sz="1800" dirty="0" err="1">
                <a:latin typeface="Minion-Regular"/>
              </a:rPr>
              <a:t>mortalitede</a:t>
            </a:r>
            <a:r>
              <a:rPr lang="tr-TR" sz="1800" dirty="0">
                <a:latin typeface="Minion-Regular"/>
              </a:rPr>
              <a:t> düşüş sağladığı kabul edilmiştir. Ancak panelde spesifik </a:t>
            </a:r>
            <a:r>
              <a:rPr lang="tr-TR" sz="1800" dirty="0" err="1">
                <a:latin typeface="Minion-Regular"/>
              </a:rPr>
              <a:t>subgruplardaki</a:t>
            </a:r>
            <a:r>
              <a:rPr lang="tr-TR" sz="1800" dirty="0">
                <a:latin typeface="Minion-Regular"/>
              </a:rPr>
              <a:t> tümöre sahip hastalarda potansiyel </a:t>
            </a:r>
            <a:r>
              <a:rPr lang="tr-TR" sz="1800" dirty="0" err="1">
                <a:latin typeface="Minion-Regular"/>
              </a:rPr>
              <a:t>toksisite</a:t>
            </a:r>
            <a:r>
              <a:rPr lang="tr-TR" sz="1800" dirty="0">
                <a:latin typeface="Minion-Regular"/>
              </a:rPr>
              <a:t> riskinin faydadan daha belirgin olabileceği belirtilmiştir. </a:t>
            </a:r>
          </a:p>
          <a:p>
            <a:pPr marL="0" indent="0" algn="l">
              <a:buNone/>
            </a:pPr>
            <a:endParaRPr lang="tr-TR" sz="1800" b="0" i="0" u="none" strike="noStrike" baseline="0" dirty="0">
              <a:latin typeface="Minion-Regular"/>
            </a:endParaRPr>
          </a:p>
          <a:p>
            <a:pPr marL="0" indent="0" algn="l">
              <a:buNone/>
            </a:pPr>
            <a:r>
              <a:rPr lang="tr-TR" sz="1800" b="0" i="0" u="none" strike="noStrike" baseline="0" dirty="0">
                <a:latin typeface="Minion-Regular"/>
              </a:rPr>
              <a:t>ASCO-ASTRO-SSO panelinin başka bir önerisi ise </a:t>
            </a:r>
            <a:r>
              <a:rPr lang="tr-TR" sz="1800" b="0" i="0" u="none" strike="noStrike" baseline="0" dirty="0" err="1">
                <a:latin typeface="Minion-Regular"/>
              </a:rPr>
              <a:t>aksiller</a:t>
            </a:r>
            <a:r>
              <a:rPr lang="tr-TR" sz="1800" b="0" i="0" u="none" strike="noStrike" baseline="0" dirty="0">
                <a:latin typeface="Minion-Regular"/>
              </a:rPr>
              <a:t> lenf </a:t>
            </a:r>
            <a:r>
              <a:rPr lang="tr-TR" sz="1800" b="0" i="0" u="none" strike="noStrike" baseline="0" dirty="0" err="1">
                <a:latin typeface="Minion-Regular"/>
              </a:rPr>
              <a:t>nodu</a:t>
            </a:r>
            <a:r>
              <a:rPr lang="tr-TR" sz="1800" b="0" i="0" u="none" strike="noStrike" baseline="0" dirty="0">
                <a:latin typeface="Minion-Regular"/>
              </a:rPr>
              <a:t> biyopsisi yapılan ve </a:t>
            </a:r>
            <a:r>
              <a:rPr lang="tr-TR" sz="1800" b="0" i="0" u="none" strike="noStrike" baseline="0" dirty="0" err="1">
                <a:latin typeface="Minion-Regular"/>
              </a:rPr>
              <a:t>sentinel</a:t>
            </a:r>
            <a:r>
              <a:rPr lang="tr-TR" sz="1800" b="0" i="0" u="none" strike="noStrike" baseline="0" dirty="0">
                <a:latin typeface="Minion-Regular"/>
              </a:rPr>
              <a:t> lenf </a:t>
            </a:r>
            <a:r>
              <a:rPr lang="tr-TR" sz="1800" b="0" i="0" u="none" strike="noStrike" baseline="0" dirty="0" err="1">
                <a:latin typeface="Minion-Regular"/>
              </a:rPr>
              <a:t>nodu</a:t>
            </a:r>
            <a:r>
              <a:rPr lang="tr-TR" sz="1800" b="0" i="0" u="none" strike="noStrike" baseline="0" dirty="0">
                <a:latin typeface="Minion-Regular"/>
              </a:rPr>
              <a:t> biyopsisinde pozitif lenf </a:t>
            </a:r>
            <a:r>
              <a:rPr lang="tr-TR" sz="1800" b="0" i="0" u="none" strike="noStrike" baseline="0" dirty="0" err="1">
                <a:latin typeface="Minion-Regular"/>
              </a:rPr>
              <a:t>nodu</a:t>
            </a:r>
            <a:r>
              <a:rPr lang="tr-TR" sz="1800" b="0" i="0" u="none" strike="noStrike" baseline="0" dirty="0">
                <a:latin typeface="Minion-Regular"/>
              </a:rPr>
              <a:t> saptanan hastalara ancak gerekli görüldüğünde PMRT yapılmasıydı. Çünkü bu hastalarda </a:t>
            </a:r>
            <a:r>
              <a:rPr lang="tr-TR" sz="1800" b="0" i="0" u="none" strike="noStrike" baseline="0" dirty="0" err="1">
                <a:latin typeface="Minion-Regular"/>
              </a:rPr>
              <a:t>PMRT’nin</a:t>
            </a:r>
            <a:r>
              <a:rPr lang="tr-TR" sz="1800" b="0" i="0" u="none" strike="noStrike" baseline="0" dirty="0">
                <a:latin typeface="Minion-Regular"/>
              </a:rPr>
              <a:t> rolü belli değildir. Ancak bu öneriyi destekleyen kanıtlar yeterli değildir ve bu konuda daha fazla çalışma yapılmalıdır. </a:t>
            </a:r>
          </a:p>
        </p:txBody>
      </p:sp>
    </p:spTree>
    <p:extLst>
      <p:ext uri="{BB962C8B-B14F-4D97-AF65-F5344CB8AC3E}">
        <p14:creationId xmlns:p14="http://schemas.microsoft.com/office/powerpoint/2010/main" val="3979187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a:bodyPr>
          <a:lstStyle/>
          <a:p>
            <a:pPr marL="0" indent="0" algn="l">
              <a:buNone/>
            </a:pPr>
            <a:r>
              <a:rPr lang="tr-TR" sz="1800" dirty="0" err="1">
                <a:latin typeface="Minion-Regular"/>
              </a:rPr>
              <a:t>Prospektif</a:t>
            </a:r>
            <a:r>
              <a:rPr lang="tr-TR" sz="1800" dirty="0">
                <a:latin typeface="Minion-Regular"/>
              </a:rPr>
              <a:t> olarak gerçekleştirilen Kanada MA.20 çalışması ve EORTC tarafından yapılan bir deney de bu tartışmalı alanda fikir vermektedir. Kanada çalışmasına katılan hastaların %85’i N1 hastalığa sahipti. Bu hastalar MKC, </a:t>
            </a:r>
            <a:r>
              <a:rPr lang="tr-TR" sz="1800" dirty="0" err="1">
                <a:latin typeface="Minion-Regular"/>
              </a:rPr>
              <a:t>aksiller</a:t>
            </a:r>
            <a:r>
              <a:rPr lang="tr-TR" sz="1800" dirty="0">
                <a:latin typeface="Minion-Regular"/>
              </a:rPr>
              <a:t> lenf </a:t>
            </a:r>
            <a:r>
              <a:rPr lang="tr-TR" sz="1800" dirty="0" err="1">
                <a:latin typeface="Minion-Regular"/>
              </a:rPr>
              <a:t>nodu</a:t>
            </a:r>
            <a:r>
              <a:rPr lang="tr-TR" sz="1800" dirty="0">
                <a:latin typeface="Minion-Regular"/>
              </a:rPr>
              <a:t> </a:t>
            </a:r>
            <a:r>
              <a:rPr lang="tr-TR" sz="1800" dirty="0" err="1">
                <a:latin typeface="Minion-Regular"/>
              </a:rPr>
              <a:t>diseksiyonu</a:t>
            </a:r>
            <a:r>
              <a:rPr lang="tr-TR" sz="1800" dirty="0">
                <a:latin typeface="Minion-Regular"/>
              </a:rPr>
              <a:t> ve sistemik kemoterapi ile tedavi edildi. Bu hastalar daha sonra rastgele olmak üzere meme ve memeye ek olarak </a:t>
            </a:r>
            <a:r>
              <a:rPr lang="tr-TR" sz="1800" dirty="0" err="1">
                <a:latin typeface="Minion-Regular"/>
              </a:rPr>
              <a:t>internal</a:t>
            </a:r>
            <a:r>
              <a:rPr lang="tr-TR" sz="1800" dirty="0">
                <a:latin typeface="Minion-Regular"/>
              </a:rPr>
              <a:t> </a:t>
            </a:r>
            <a:r>
              <a:rPr lang="tr-TR" sz="1800" dirty="0" err="1">
                <a:latin typeface="Minion-Regular"/>
              </a:rPr>
              <a:t>mammarian</a:t>
            </a:r>
            <a:r>
              <a:rPr lang="tr-TR" sz="1800" dirty="0">
                <a:latin typeface="Minion-Regular"/>
              </a:rPr>
              <a:t> lenf </a:t>
            </a:r>
            <a:r>
              <a:rPr lang="tr-TR" sz="1800" dirty="0" err="1">
                <a:latin typeface="Minion-Regular"/>
              </a:rPr>
              <a:t>nodu</a:t>
            </a:r>
            <a:r>
              <a:rPr lang="tr-TR" sz="1800" dirty="0">
                <a:latin typeface="Minion-Regular"/>
              </a:rPr>
              <a:t>, </a:t>
            </a:r>
            <a:r>
              <a:rPr lang="tr-TR" sz="1800" dirty="0" err="1">
                <a:latin typeface="Minion-Regular"/>
              </a:rPr>
              <a:t>diseke</a:t>
            </a:r>
            <a:r>
              <a:rPr lang="tr-TR" sz="1800" dirty="0">
                <a:latin typeface="Minion-Regular"/>
              </a:rPr>
              <a:t> edilmemiş </a:t>
            </a:r>
            <a:r>
              <a:rPr lang="tr-TR" sz="1800" dirty="0" err="1">
                <a:latin typeface="Minion-Regular"/>
              </a:rPr>
              <a:t>aksiller</a:t>
            </a:r>
            <a:r>
              <a:rPr lang="tr-TR" sz="1800" dirty="0">
                <a:latin typeface="Minion-Regular"/>
              </a:rPr>
              <a:t> alan ve </a:t>
            </a:r>
            <a:r>
              <a:rPr lang="tr-TR" sz="1800" dirty="0" err="1">
                <a:latin typeface="Minion-Regular"/>
              </a:rPr>
              <a:t>supraclavicular</a:t>
            </a:r>
            <a:r>
              <a:rPr lang="tr-TR" sz="1800" dirty="0">
                <a:latin typeface="Minion-Regular"/>
              </a:rPr>
              <a:t> alana radyoterapi aldı. </a:t>
            </a:r>
          </a:p>
          <a:p>
            <a:pPr marL="0" indent="0" algn="l">
              <a:buNone/>
            </a:pPr>
            <a:endParaRPr lang="tr-TR" sz="1800" dirty="0">
              <a:latin typeface="Minion-Regular"/>
            </a:endParaRPr>
          </a:p>
          <a:p>
            <a:pPr marL="0" indent="0" algn="l">
              <a:buNone/>
            </a:pPr>
            <a:r>
              <a:rPr lang="tr-TR" sz="1800" dirty="0">
                <a:latin typeface="Minion-Regular"/>
              </a:rPr>
              <a:t>EORTC çalışmasında ise MKC ve </a:t>
            </a:r>
            <a:r>
              <a:rPr lang="tr-TR" sz="1800" dirty="0" err="1">
                <a:latin typeface="Minion-Regular"/>
              </a:rPr>
              <a:t>mastektomi</a:t>
            </a:r>
            <a:r>
              <a:rPr lang="tr-TR" sz="1800" dirty="0">
                <a:latin typeface="Minion-Regular"/>
              </a:rPr>
              <a:t> yapılan hastalar yer aldı. Bu hastalara </a:t>
            </a:r>
            <a:r>
              <a:rPr lang="tr-TR" sz="1800" dirty="0" err="1">
                <a:latin typeface="Minion-Regular"/>
              </a:rPr>
              <a:t>aksiller</a:t>
            </a:r>
            <a:r>
              <a:rPr lang="tr-TR" sz="1800" dirty="0">
                <a:latin typeface="Minion-Regular"/>
              </a:rPr>
              <a:t> </a:t>
            </a:r>
            <a:r>
              <a:rPr lang="tr-TR" sz="1800" dirty="0" err="1">
                <a:latin typeface="Minion-Regular"/>
              </a:rPr>
              <a:t>diseksiyon</a:t>
            </a:r>
            <a:r>
              <a:rPr lang="tr-TR" sz="1800" dirty="0">
                <a:latin typeface="Minion-Regular"/>
              </a:rPr>
              <a:t> yapıldı ve %84’üne ise sistemik terapi uygulandı. </a:t>
            </a:r>
            <a:r>
              <a:rPr lang="tr-TR" sz="1800" dirty="0" err="1">
                <a:latin typeface="Minion-Regular"/>
              </a:rPr>
              <a:t>Parsiyel</a:t>
            </a:r>
            <a:r>
              <a:rPr lang="tr-TR" sz="1800" dirty="0">
                <a:latin typeface="Minion-Regular"/>
              </a:rPr>
              <a:t> </a:t>
            </a:r>
            <a:r>
              <a:rPr lang="tr-TR" sz="1800" dirty="0" err="1">
                <a:latin typeface="Minion-Regular"/>
              </a:rPr>
              <a:t>mastektomi</a:t>
            </a:r>
            <a:r>
              <a:rPr lang="tr-TR" sz="1800" dirty="0">
                <a:latin typeface="Minion-Regular"/>
              </a:rPr>
              <a:t> yapılan hastaların %76’sı tüm meme radyoterapisi alırken total </a:t>
            </a:r>
            <a:r>
              <a:rPr lang="tr-TR" sz="1800" dirty="0" err="1">
                <a:latin typeface="Minion-Regular"/>
              </a:rPr>
              <a:t>mastektomi</a:t>
            </a:r>
            <a:r>
              <a:rPr lang="tr-TR" sz="1800" dirty="0">
                <a:latin typeface="Minion-Regular"/>
              </a:rPr>
              <a:t> yapılan hastaların %73’ü göğüs duvarına radyoterapi aldı. Radyoterapi uygulaması tıpkı MA.20 çalışmasındaki gibi </a:t>
            </a:r>
            <a:r>
              <a:rPr lang="tr-TR" sz="1800" dirty="0" err="1">
                <a:latin typeface="Minion-Regular"/>
              </a:rPr>
              <a:t>randomize</a:t>
            </a:r>
            <a:r>
              <a:rPr lang="tr-TR" sz="1800" dirty="0">
                <a:latin typeface="Minion-Regular"/>
              </a:rPr>
              <a:t> olarak yapıldı. Hastaların küçük bir yüzdesi ise </a:t>
            </a:r>
            <a:r>
              <a:rPr lang="tr-TR" sz="1800" dirty="0" err="1">
                <a:latin typeface="Minion-Regular"/>
              </a:rPr>
              <a:t>aksiller</a:t>
            </a:r>
            <a:r>
              <a:rPr lang="tr-TR" sz="1800" dirty="0">
                <a:latin typeface="Minion-Regular"/>
              </a:rPr>
              <a:t> radyoterapi aldı. Ancak bu çalışmada lenf </a:t>
            </a:r>
            <a:r>
              <a:rPr lang="tr-TR" sz="1800" dirty="0" err="1">
                <a:latin typeface="Minion-Regular"/>
              </a:rPr>
              <a:t>nodu</a:t>
            </a:r>
            <a:r>
              <a:rPr lang="tr-TR" sz="1800" dirty="0">
                <a:latin typeface="Minion-Regular"/>
              </a:rPr>
              <a:t> metastazı negatif hastaların yüzdesi çok daha fazlaydı (%44). İki deneyde de radyoterapi uygulanan hastaların 10 yıllık hastalıksız </a:t>
            </a:r>
            <a:r>
              <a:rPr lang="tr-TR" sz="1800" dirty="0" err="1">
                <a:latin typeface="Minion-Regular"/>
              </a:rPr>
              <a:t>sağkalım</a:t>
            </a:r>
            <a:r>
              <a:rPr lang="tr-TR" sz="1800" dirty="0">
                <a:latin typeface="Minion-Regular"/>
              </a:rPr>
              <a:t> oranında anlamlı oranda iyileşme izlendi.  </a:t>
            </a:r>
          </a:p>
          <a:p>
            <a:pPr marL="0" indent="0" algn="l">
              <a:buNone/>
            </a:pPr>
            <a:endParaRPr lang="tr-TR" sz="1800" b="0" i="0" u="none" strike="noStrike" baseline="0" dirty="0">
              <a:latin typeface="Minion-Regular"/>
            </a:endParaRPr>
          </a:p>
          <a:p>
            <a:pPr marL="0" indent="0" algn="l">
              <a:buNone/>
            </a:pPr>
            <a:endParaRPr lang="tr-TR" sz="1800" dirty="0">
              <a:latin typeface="Minion-Regular"/>
            </a:endParaRPr>
          </a:p>
        </p:txBody>
      </p:sp>
    </p:spTree>
    <p:extLst>
      <p:ext uri="{BB962C8B-B14F-4D97-AF65-F5344CB8AC3E}">
        <p14:creationId xmlns:p14="http://schemas.microsoft.com/office/powerpoint/2010/main" val="112918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985423"/>
            <a:ext cx="8655728" cy="4351338"/>
          </a:xfrm>
        </p:spPr>
        <p:txBody>
          <a:bodyPr>
            <a:normAutofit/>
          </a:bodyPr>
          <a:lstStyle/>
          <a:p>
            <a:pPr marL="0" indent="0">
              <a:buNone/>
            </a:pPr>
            <a:r>
              <a:rPr lang="tr-TR" sz="2000" dirty="0"/>
              <a:t>Geçmiş dönemde lokal ileri evre meme kanseri hastaları sadece </a:t>
            </a:r>
            <a:r>
              <a:rPr lang="tr-TR" sz="2000" dirty="0" err="1"/>
              <a:t>mastektomi</a:t>
            </a:r>
            <a:r>
              <a:rPr lang="tr-TR" sz="2000" dirty="0"/>
              <a:t>, sadece radyoterapi veya kombine cerrahi ve radyoterapi alır, uzak metastaz gelişir ve ölürlerdi. Neyse ki günümüzde kemoterapinin ve endokrin tedavinin eklenmesi ile </a:t>
            </a:r>
            <a:r>
              <a:rPr lang="tr-TR" sz="2000" dirty="0" err="1"/>
              <a:t>lokorejyonel</a:t>
            </a:r>
            <a:r>
              <a:rPr lang="tr-TR" sz="2000" dirty="0"/>
              <a:t> kontrol, uzak metastaz olmaksızın </a:t>
            </a:r>
            <a:r>
              <a:rPr lang="tr-TR" sz="2000" dirty="0" err="1"/>
              <a:t>sağkalım</a:t>
            </a:r>
            <a:r>
              <a:rPr lang="tr-TR" sz="2000" dirty="0"/>
              <a:t> ve genel </a:t>
            </a:r>
            <a:r>
              <a:rPr lang="tr-TR" sz="2000" dirty="0" err="1"/>
              <a:t>sağkalım</a:t>
            </a:r>
            <a:r>
              <a:rPr lang="tr-TR" sz="2000" dirty="0"/>
              <a:t> oranları artmıştır. </a:t>
            </a:r>
          </a:p>
          <a:p>
            <a:pPr marL="0" indent="0">
              <a:buNone/>
            </a:pPr>
            <a:endParaRPr lang="tr-TR" sz="2000" dirty="0"/>
          </a:p>
          <a:p>
            <a:pPr marL="0" indent="0">
              <a:buNone/>
            </a:pPr>
            <a:r>
              <a:rPr lang="tr-TR" sz="2000" dirty="0"/>
              <a:t>Erken evre hastalığa sahip hastalarda sistemik tedavi, radyoterapinin faydasını azalmakta olsa da lokal ileri evre hastalarda </a:t>
            </a:r>
            <a:r>
              <a:rPr lang="tr-TR" sz="2000" dirty="0" err="1"/>
              <a:t>sağkalımı</a:t>
            </a:r>
            <a:r>
              <a:rPr lang="tr-TR" sz="2000" dirty="0"/>
              <a:t>  ve </a:t>
            </a:r>
            <a:r>
              <a:rPr lang="tr-TR" sz="2000" dirty="0" err="1"/>
              <a:t>lokorejyonel</a:t>
            </a:r>
            <a:r>
              <a:rPr lang="tr-TR" sz="2000" dirty="0"/>
              <a:t> kontrol düzeyini arttırmaktadır. </a:t>
            </a:r>
          </a:p>
          <a:p>
            <a:pPr marL="0" indent="0">
              <a:buNone/>
            </a:pPr>
            <a:endParaRPr lang="tr-TR" sz="2000" dirty="0"/>
          </a:p>
          <a:p>
            <a:pPr marL="0" indent="0">
              <a:buNone/>
            </a:pPr>
            <a:endParaRPr lang="tr-TR" sz="2000" dirty="0"/>
          </a:p>
          <a:p>
            <a:pPr marL="0" indent="0">
              <a:buNone/>
            </a:pPr>
            <a:endParaRPr lang="tr-TR" sz="2000" dirty="0"/>
          </a:p>
        </p:txBody>
      </p:sp>
    </p:spTree>
    <p:extLst>
      <p:ext uri="{BB962C8B-B14F-4D97-AF65-F5344CB8AC3E}">
        <p14:creationId xmlns:p14="http://schemas.microsoft.com/office/powerpoint/2010/main" val="3354415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2A7BA0-281E-4418-ACED-1BB077BE72A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EBD3B69-570E-4DF7-914A-6B7A64FB309A}"/>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1DAE98EC-F82B-451A-9A47-3E39A8E7A996}"/>
              </a:ext>
            </a:extLst>
          </p:cNvPr>
          <p:cNvPicPr>
            <a:picLocks noChangeAspect="1"/>
          </p:cNvPicPr>
          <p:nvPr/>
        </p:nvPicPr>
        <p:blipFill rotWithShape="1">
          <a:blip r:embed="rId2"/>
          <a:srcRect l="17423" t="12639" r="19765" b="8055"/>
          <a:stretch/>
        </p:blipFill>
        <p:spPr>
          <a:xfrm>
            <a:off x="1553293" y="202774"/>
            <a:ext cx="9085414" cy="6452452"/>
          </a:xfrm>
          <a:prstGeom prst="rect">
            <a:avLst/>
          </a:prstGeom>
        </p:spPr>
      </p:pic>
    </p:spTree>
    <p:extLst>
      <p:ext uri="{BB962C8B-B14F-4D97-AF65-F5344CB8AC3E}">
        <p14:creationId xmlns:p14="http://schemas.microsoft.com/office/powerpoint/2010/main" val="2972975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a:bodyPr>
          <a:lstStyle/>
          <a:p>
            <a:pPr marL="0" indent="0" algn="l">
              <a:buNone/>
            </a:pPr>
            <a:r>
              <a:rPr lang="tr-TR" sz="1800" dirty="0" err="1">
                <a:latin typeface="Minion-Regular"/>
              </a:rPr>
              <a:t>Neoadjuvan</a:t>
            </a:r>
            <a:r>
              <a:rPr lang="tr-TR" sz="1800" dirty="0">
                <a:latin typeface="Minion-Regular"/>
              </a:rPr>
              <a:t> tedavi alan hastalarda </a:t>
            </a:r>
            <a:r>
              <a:rPr lang="tr-TR" sz="1800" dirty="0" err="1">
                <a:latin typeface="Minion-Regular"/>
              </a:rPr>
              <a:t>lokorejyonel</a:t>
            </a:r>
            <a:r>
              <a:rPr lang="tr-TR" sz="1800" dirty="0">
                <a:latin typeface="Minion-Regular"/>
              </a:rPr>
              <a:t> </a:t>
            </a:r>
            <a:r>
              <a:rPr lang="tr-TR" sz="1800" dirty="0" err="1">
                <a:latin typeface="Minion-Regular"/>
              </a:rPr>
              <a:t>rekürrens</a:t>
            </a:r>
            <a:r>
              <a:rPr lang="tr-TR" sz="1800" dirty="0">
                <a:latin typeface="Minion-Regular"/>
              </a:rPr>
              <a:t> oranları ile ilgili yapılan en geniş çalışma, klinik evre TI-III N0-I hastalığa sahip 3088 hastadan oluşan NSABP B-18 ve B27 deneyleridir. İki deneyde de PMRT uygulanmıştır. </a:t>
            </a:r>
            <a:r>
              <a:rPr lang="tr-TR" sz="1800" dirty="0" err="1">
                <a:latin typeface="Minion-Regular"/>
              </a:rPr>
              <a:t>Neoadjuvan</a:t>
            </a:r>
            <a:r>
              <a:rPr lang="tr-TR" sz="1800" dirty="0">
                <a:latin typeface="Minion-Regular"/>
              </a:rPr>
              <a:t> kemoterapiye yanıt </a:t>
            </a:r>
            <a:r>
              <a:rPr lang="tr-TR" sz="1800" dirty="0" err="1">
                <a:latin typeface="Minion-Regular"/>
              </a:rPr>
              <a:t>lokorejyonel</a:t>
            </a:r>
            <a:r>
              <a:rPr lang="tr-TR" sz="1800" dirty="0">
                <a:latin typeface="Minion-Regular"/>
              </a:rPr>
              <a:t> </a:t>
            </a:r>
            <a:r>
              <a:rPr lang="tr-TR" sz="1800" dirty="0" err="1">
                <a:latin typeface="Minion-Regular"/>
              </a:rPr>
              <a:t>rekürrens</a:t>
            </a:r>
            <a:r>
              <a:rPr lang="tr-TR" sz="1800" dirty="0">
                <a:latin typeface="Minion-Regular"/>
              </a:rPr>
              <a:t> riski ile ters </a:t>
            </a:r>
            <a:r>
              <a:rPr lang="tr-TR" sz="1800" dirty="0" err="1">
                <a:latin typeface="Minion-Regular"/>
              </a:rPr>
              <a:t>koreledir</a:t>
            </a:r>
            <a:r>
              <a:rPr lang="tr-TR" sz="1800" dirty="0">
                <a:latin typeface="Minion-Regular"/>
              </a:rPr>
              <a:t>. </a:t>
            </a:r>
          </a:p>
          <a:p>
            <a:pPr marL="0" indent="0" algn="l">
              <a:buNone/>
            </a:pPr>
            <a:endParaRPr lang="tr-TR" sz="1800" dirty="0">
              <a:latin typeface="Minion-Regular"/>
            </a:endParaRPr>
          </a:p>
          <a:p>
            <a:pPr marL="0" indent="0" algn="l">
              <a:buNone/>
            </a:pPr>
            <a:r>
              <a:rPr lang="tr-TR" sz="1800" dirty="0" err="1">
                <a:latin typeface="Minion-Regular"/>
              </a:rPr>
              <a:t>Primer</a:t>
            </a:r>
            <a:r>
              <a:rPr lang="tr-TR" sz="1800" dirty="0">
                <a:latin typeface="Minion-Regular"/>
              </a:rPr>
              <a:t> tümör ve </a:t>
            </a:r>
            <a:r>
              <a:rPr lang="tr-TR" sz="1800" dirty="0" err="1">
                <a:latin typeface="Minion-Regular"/>
              </a:rPr>
              <a:t>aksiller</a:t>
            </a:r>
            <a:r>
              <a:rPr lang="tr-TR" sz="1800" dirty="0">
                <a:latin typeface="Minion-Regular"/>
              </a:rPr>
              <a:t> lenf </a:t>
            </a:r>
            <a:r>
              <a:rPr lang="tr-TR" sz="1800" dirty="0" err="1">
                <a:latin typeface="Minion-Regular"/>
              </a:rPr>
              <a:t>nodlarında</a:t>
            </a:r>
            <a:r>
              <a:rPr lang="tr-TR" sz="1800" dirty="0">
                <a:latin typeface="Minion-Regular"/>
              </a:rPr>
              <a:t> tam yanıtı olan hastalarda </a:t>
            </a:r>
            <a:r>
              <a:rPr lang="tr-TR" sz="1800" dirty="0" err="1">
                <a:latin typeface="Minion-Regular"/>
              </a:rPr>
              <a:t>lokorejonel</a:t>
            </a:r>
            <a:r>
              <a:rPr lang="tr-TR" sz="1800" dirty="0">
                <a:latin typeface="Minion-Regular"/>
              </a:rPr>
              <a:t> </a:t>
            </a:r>
            <a:r>
              <a:rPr lang="tr-TR" sz="1800" dirty="0" err="1">
                <a:latin typeface="Minion-Regular"/>
              </a:rPr>
              <a:t>rekürrens</a:t>
            </a:r>
            <a:r>
              <a:rPr lang="tr-TR" sz="1800" dirty="0">
                <a:latin typeface="Minion-Regular"/>
              </a:rPr>
              <a:t> riski en düşüktür(%0-6, 10 yıl için). </a:t>
            </a:r>
            <a:r>
              <a:rPr lang="tr-TR" sz="1800" dirty="0" err="1">
                <a:latin typeface="Minion-Regular"/>
              </a:rPr>
              <a:t>Rezidü</a:t>
            </a:r>
            <a:r>
              <a:rPr lang="tr-TR" sz="1800" dirty="0">
                <a:latin typeface="Minion-Regular"/>
              </a:rPr>
              <a:t> </a:t>
            </a:r>
            <a:r>
              <a:rPr lang="tr-TR" sz="1800" dirty="0" err="1">
                <a:latin typeface="Minion-Regular"/>
              </a:rPr>
              <a:t>invaziv</a:t>
            </a:r>
            <a:r>
              <a:rPr lang="tr-TR" sz="1800" dirty="0">
                <a:latin typeface="Minion-Regular"/>
              </a:rPr>
              <a:t> hastalığa sahip ancak lenf </a:t>
            </a:r>
            <a:r>
              <a:rPr lang="tr-TR" sz="1800" dirty="0" err="1">
                <a:latin typeface="Minion-Regular"/>
              </a:rPr>
              <a:t>nodu</a:t>
            </a:r>
            <a:r>
              <a:rPr lang="tr-TR" sz="1800" dirty="0">
                <a:latin typeface="Minion-Regular"/>
              </a:rPr>
              <a:t> negatif hastalar orta düzey risk(%6-12) taşırken </a:t>
            </a:r>
            <a:r>
              <a:rPr lang="tr-TR" sz="1800" dirty="0" err="1">
                <a:latin typeface="Minion-Regular"/>
              </a:rPr>
              <a:t>rezidü</a:t>
            </a:r>
            <a:r>
              <a:rPr lang="tr-TR" sz="1800" dirty="0">
                <a:latin typeface="Minion-Regular"/>
              </a:rPr>
              <a:t> lenf </a:t>
            </a:r>
            <a:r>
              <a:rPr lang="tr-TR" sz="1800" dirty="0" err="1">
                <a:latin typeface="Minion-Regular"/>
              </a:rPr>
              <a:t>nodu</a:t>
            </a:r>
            <a:r>
              <a:rPr lang="tr-TR" sz="1800" dirty="0">
                <a:latin typeface="Minion-Regular"/>
              </a:rPr>
              <a:t> pozitifliği olan hastalar en yüksek düzey(%11-22) risk taşımaktadır.</a:t>
            </a:r>
          </a:p>
          <a:p>
            <a:pPr marL="0" indent="0" algn="l">
              <a:buNone/>
            </a:pPr>
            <a:endParaRPr lang="tr-TR" sz="1800" dirty="0">
              <a:latin typeface="Minion-Regular"/>
            </a:endParaRPr>
          </a:p>
          <a:p>
            <a:pPr marL="0" indent="0" algn="l">
              <a:buNone/>
            </a:pPr>
            <a:r>
              <a:rPr lang="tr-TR" sz="1800" dirty="0">
                <a:latin typeface="Minion-Regular"/>
              </a:rPr>
              <a:t>5000’den fazla hasta ile yapılan </a:t>
            </a:r>
            <a:r>
              <a:rPr lang="tr-TR" sz="1800" dirty="0" err="1">
                <a:latin typeface="Minion-Regular"/>
              </a:rPr>
              <a:t>CTNeoBC</a:t>
            </a:r>
            <a:r>
              <a:rPr lang="tr-TR" sz="1800" dirty="0">
                <a:latin typeface="Minion-Regular"/>
              </a:rPr>
              <a:t>(</a:t>
            </a:r>
            <a:r>
              <a:rPr lang="en-US" sz="1800" dirty="0">
                <a:latin typeface="Minion-Regular"/>
              </a:rPr>
              <a:t>Collaborative Trials in Neoadjuvant Breast Cancer</a:t>
            </a:r>
            <a:r>
              <a:rPr lang="tr-TR" sz="1800" dirty="0">
                <a:latin typeface="Minion-Regular"/>
              </a:rPr>
              <a:t>) çalışmasında da benzer bir </a:t>
            </a:r>
            <a:r>
              <a:rPr lang="tr-TR" sz="1800" dirty="0" err="1">
                <a:latin typeface="Minion-Regular"/>
              </a:rPr>
              <a:t>kemotarip</a:t>
            </a:r>
            <a:r>
              <a:rPr lang="tr-TR" sz="1800" dirty="0">
                <a:latin typeface="Minion-Regular"/>
              </a:rPr>
              <a:t> yanıtı-</a:t>
            </a:r>
            <a:r>
              <a:rPr lang="tr-TR" sz="1800" dirty="0" err="1">
                <a:latin typeface="Minion-Regular"/>
              </a:rPr>
              <a:t>lokorejyonel</a:t>
            </a:r>
            <a:r>
              <a:rPr lang="tr-TR" sz="1800" dirty="0">
                <a:latin typeface="Minion-Regular"/>
              </a:rPr>
              <a:t> başarısızlık ilişkisi oranı gözlenmiştir. </a:t>
            </a:r>
            <a:endParaRPr lang="tr-TR" sz="1800" b="0" i="0" u="none" strike="noStrike" baseline="0" dirty="0">
              <a:latin typeface="Minion-Regular"/>
            </a:endParaRPr>
          </a:p>
          <a:p>
            <a:pPr marL="0" indent="0" algn="l">
              <a:buNone/>
            </a:pPr>
            <a:endParaRPr lang="tr-TR" sz="1800" b="0" i="0" u="none" strike="noStrike" baseline="0" dirty="0">
              <a:latin typeface="Minion-Regular"/>
            </a:endParaRPr>
          </a:p>
          <a:p>
            <a:pPr marL="0" indent="0" algn="l">
              <a:buNone/>
            </a:pPr>
            <a:endParaRPr lang="tr-TR" sz="1800" b="0" i="0" u="none" strike="noStrike" baseline="0" dirty="0">
              <a:latin typeface="Minion-Regular"/>
            </a:endParaRPr>
          </a:p>
          <a:p>
            <a:pPr marL="0" indent="0" algn="l">
              <a:buNone/>
            </a:pPr>
            <a:endParaRPr lang="tr-TR" sz="1800" b="0" i="0" u="none" strike="noStrike" baseline="0" dirty="0">
              <a:latin typeface="Minion-Regular"/>
            </a:endParaRPr>
          </a:p>
          <a:p>
            <a:pPr marL="0" indent="0" algn="l">
              <a:buNone/>
            </a:pPr>
            <a:endParaRPr lang="tr-TR" sz="1800" dirty="0">
              <a:latin typeface="Minion-Regular"/>
            </a:endParaRPr>
          </a:p>
        </p:txBody>
      </p:sp>
    </p:spTree>
    <p:extLst>
      <p:ext uri="{BB962C8B-B14F-4D97-AF65-F5344CB8AC3E}">
        <p14:creationId xmlns:p14="http://schemas.microsoft.com/office/powerpoint/2010/main" val="420040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a:bodyPr>
          <a:lstStyle/>
          <a:p>
            <a:pPr marL="0" indent="0" algn="l">
              <a:buNone/>
            </a:pPr>
            <a:r>
              <a:rPr lang="tr-TR" sz="1800" i="1" dirty="0" err="1">
                <a:solidFill>
                  <a:srgbClr val="002060"/>
                </a:solidFill>
                <a:latin typeface="Minion-Regular"/>
              </a:rPr>
              <a:t>PMRT’nin</a:t>
            </a:r>
            <a:r>
              <a:rPr lang="tr-TR" sz="1800" i="1" dirty="0">
                <a:solidFill>
                  <a:srgbClr val="002060"/>
                </a:solidFill>
                <a:latin typeface="Minion-Regular"/>
              </a:rPr>
              <a:t> tanı anında T VI-N II/III hastalığa sahip hastalardaki rolü ile ilgili veriler henüz kısıtlıdır. İki küçük retrospektif çalışmaya göre PMRT uygulanmayan hastalarda patolojik tam yanıt olmasına rağmen </a:t>
            </a:r>
            <a:r>
              <a:rPr lang="tr-TR" sz="1800" i="1" dirty="0" err="1">
                <a:solidFill>
                  <a:srgbClr val="002060"/>
                </a:solidFill>
                <a:latin typeface="Minion-Regular"/>
              </a:rPr>
              <a:t>lokorejyonel</a:t>
            </a:r>
            <a:r>
              <a:rPr lang="tr-TR" sz="1800" i="1" dirty="0">
                <a:solidFill>
                  <a:srgbClr val="002060"/>
                </a:solidFill>
                <a:latin typeface="Minion-Regular"/>
              </a:rPr>
              <a:t> başarısızlık oranı %30 olarak bulunmuştur. Bu oran PMRT uygulanan hastalarda %10’dur. Buna göre klinik evre III hastalara </a:t>
            </a:r>
            <a:r>
              <a:rPr lang="tr-TR" sz="1800" i="1" dirty="0" err="1">
                <a:solidFill>
                  <a:srgbClr val="002060"/>
                </a:solidFill>
                <a:latin typeface="Minion-Regular"/>
              </a:rPr>
              <a:t>neoadjuvan</a:t>
            </a:r>
            <a:r>
              <a:rPr lang="tr-TR" sz="1800" i="1" dirty="0">
                <a:solidFill>
                  <a:srgbClr val="002060"/>
                </a:solidFill>
                <a:latin typeface="Minion-Regular"/>
              </a:rPr>
              <a:t> kemoterapi yanıtından bağımsız olarak PMRT tedavisi önermek mantıklı görünmektedir</a:t>
            </a:r>
            <a:r>
              <a:rPr lang="tr-TR" sz="1800" i="1" dirty="0">
                <a:latin typeface="Minion-Regular"/>
              </a:rPr>
              <a:t>.</a:t>
            </a:r>
          </a:p>
          <a:p>
            <a:pPr marL="0" indent="0" algn="l">
              <a:buNone/>
            </a:pPr>
            <a:endParaRPr lang="tr-TR" sz="1800" dirty="0">
              <a:latin typeface="Minion-Regular"/>
            </a:endParaRPr>
          </a:p>
          <a:p>
            <a:pPr marL="0" indent="0" algn="l">
              <a:buNone/>
            </a:pPr>
            <a:r>
              <a:rPr lang="tr-TR" sz="1800" dirty="0">
                <a:latin typeface="Minion-Regular"/>
              </a:rPr>
              <a:t> ASCO-ASTRO ve SSO rehberleri klinik evre I ve II </a:t>
            </a:r>
            <a:r>
              <a:rPr lang="tr-TR" sz="1800" dirty="0" err="1">
                <a:latin typeface="Minion-Regular"/>
              </a:rPr>
              <a:t>persistan</a:t>
            </a:r>
            <a:r>
              <a:rPr lang="tr-TR" sz="1800" dirty="0">
                <a:latin typeface="Minion-Regular"/>
              </a:rPr>
              <a:t> </a:t>
            </a:r>
            <a:r>
              <a:rPr lang="tr-TR" sz="1800" dirty="0" err="1">
                <a:latin typeface="Minion-Regular"/>
              </a:rPr>
              <a:t>nodal</a:t>
            </a:r>
            <a:r>
              <a:rPr lang="tr-TR" sz="1800" dirty="0">
                <a:latin typeface="Minion-Regular"/>
              </a:rPr>
              <a:t> tutuluma sahip hastalara </a:t>
            </a:r>
            <a:r>
              <a:rPr lang="tr-TR" sz="1800" dirty="0" err="1">
                <a:latin typeface="Minion-Regular"/>
              </a:rPr>
              <a:t>neoadjuvan</a:t>
            </a:r>
            <a:r>
              <a:rPr lang="tr-TR" sz="1800" dirty="0">
                <a:latin typeface="Minion-Regular"/>
              </a:rPr>
              <a:t> kemoterapiden sonra PMRT tedavisi önermektedir. Bu rehberlere göre kemoterapiden sonra klinik-patolojik negatif lenf </a:t>
            </a:r>
            <a:r>
              <a:rPr lang="tr-TR" sz="1800" dirty="0" err="1">
                <a:latin typeface="Minion-Regular"/>
              </a:rPr>
              <a:t>nodu</a:t>
            </a:r>
            <a:r>
              <a:rPr lang="tr-TR" sz="1800" dirty="0">
                <a:latin typeface="Minion-Regular"/>
              </a:rPr>
              <a:t> tutulumuna sahip hastalara PMRT tedavisi verilmesi ile ilgili yeterli kanıt bulunmamaktadır. </a:t>
            </a:r>
          </a:p>
        </p:txBody>
      </p:sp>
    </p:spTree>
    <p:extLst>
      <p:ext uri="{BB962C8B-B14F-4D97-AF65-F5344CB8AC3E}">
        <p14:creationId xmlns:p14="http://schemas.microsoft.com/office/powerpoint/2010/main" val="2719471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a:bodyPr>
          <a:lstStyle/>
          <a:p>
            <a:pPr marL="0" indent="0" algn="l">
              <a:buNone/>
            </a:pPr>
            <a:r>
              <a:rPr lang="tr-TR" sz="1800" dirty="0" err="1">
                <a:latin typeface="Minion-Regular"/>
              </a:rPr>
              <a:t>Prospektif</a:t>
            </a:r>
            <a:r>
              <a:rPr lang="tr-TR" sz="1800" dirty="0">
                <a:latin typeface="Minion-Regular"/>
              </a:rPr>
              <a:t> olarak gerçekleştirilen Kanada MA.20 çalışması ve EORTC tarafından yapılan bir deney de bu tartışmalı alanda fikir vermektedir. Kanada çalışmasına katılan hastaların %85’i N1 hastalığa sahipti. Bu hastalar MKC, </a:t>
            </a:r>
            <a:r>
              <a:rPr lang="tr-TR" sz="1800" dirty="0" err="1">
                <a:latin typeface="Minion-Regular"/>
              </a:rPr>
              <a:t>aksiller</a:t>
            </a:r>
            <a:r>
              <a:rPr lang="tr-TR" sz="1800" dirty="0">
                <a:latin typeface="Minion-Regular"/>
              </a:rPr>
              <a:t> lenf </a:t>
            </a:r>
            <a:r>
              <a:rPr lang="tr-TR" sz="1800" dirty="0" err="1">
                <a:latin typeface="Minion-Regular"/>
              </a:rPr>
              <a:t>nodu</a:t>
            </a:r>
            <a:r>
              <a:rPr lang="tr-TR" sz="1800" dirty="0">
                <a:latin typeface="Minion-Regular"/>
              </a:rPr>
              <a:t> </a:t>
            </a:r>
            <a:r>
              <a:rPr lang="tr-TR" sz="1800" dirty="0" err="1">
                <a:latin typeface="Minion-Regular"/>
              </a:rPr>
              <a:t>diseksiyonu</a:t>
            </a:r>
            <a:r>
              <a:rPr lang="tr-TR" sz="1800" dirty="0">
                <a:latin typeface="Minion-Regular"/>
              </a:rPr>
              <a:t> ve sistemik kemoterapi ile tedavi edildi. Bu hastalar daha sonra rastgele olmak üzere meme ve memeye ek olarak </a:t>
            </a:r>
            <a:r>
              <a:rPr lang="tr-TR" sz="1800" dirty="0" err="1">
                <a:latin typeface="Minion-Regular"/>
              </a:rPr>
              <a:t>internal</a:t>
            </a:r>
            <a:r>
              <a:rPr lang="tr-TR" sz="1800" dirty="0">
                <a:latin typeface="Minion-Regular"/>
              </a:rPr>
              <a:t> </a:t>
            </a:r>
            <a:r>
              <a:rPr lang="tr-TR" sz="1800" dirty="0" err="1">
                <a:latin typeface="Minion-Regular"/>
              </a:rPr>
              <a:t>mammarian</a:t>
            </a:r>
            <a:r>
              <a:rPr lang="tr-TR" sz="1800" dirty="0">
                <a:latin typeface="Minion-Regular"/>
              </a:rPr>
              <a:t> lenf </a:t>
            </a:r>
            <a:r>
              <a:rPr lang="tr-TR" sz="1800" dirty="0" err="1">
                <a:latin typeface="Minion-Regular"/>
              </a:rPr>
              <a:t>nodu</a:t>
            </a:r>
            <a:r>
              <a:rPr lang="tr-TR" sz="1800" dirty="0">
                <a:latin typeface="Minion-Regular"/>
              </a:rPr>
              <a:t>, </a:t>
            </a:r>
            <a:r>
              <a:rPr lang="tr-TR" sz="1800" dirty="0" err="1">
                <a:latin typeface="Minion-Regular"/>
              </a:rPr>
              <a:t>diseke</a:t>
            </a:r>
            <a:r>
              <a:rPr lang="tr-TR" sz="1800" dirty="0">
                <a:latin typeface="Minion-Regular"/>
              </a:rPr>
              <a:t> edilmemiş </a:t>
            </a:r>
            <a:r>
              <a:rPr lang="tr-TR" sz="1800" dirty="0" err="1">
                <a:latin typeface="Minion-Regular"/>
              </a:rPr>
              <a:t>aksiller</a:t>
            </a:r>
            <a:r>
              <a:rPr lang="tr-TR" sz="1800" dirty="0">
                <a:latin typeface="Minion-Regular"/>
              </a:rPr>
              <a:t> alan ve </a:t>
            </a:r>
            <a:r>
              <a:rPr lang="tr-TR" sz="1800" dirty="0" err="1">
                <a:latin typeface="Minion-Regular"/>
              </a:rPr>
              <a:t>supraclavicular</a:t>
            </a:r>
            <a:r>
              <a:rPr lang="tr-TR" sz="1800" dirty="0">
                <a:latin typeface="Minion-Regular"/>
              </a:rPr>
              <a:t> alana radyoterapi aldı. </a:t>
            </a:r>
          </a:p>
          <a:p>
            <a:pPr marL="0" indent="0" algn="l">
              <a:buNone/>
            </a:pPr>
            <a:endParaRPr lang="tr-TR" sz="1800" dirty="0">
              <a:latin typeface="Minion-Regular"/>
            </a:endParaRPr>
          </a:p>
          <a:p>
            <a:pPr marL="0" indent="0" algn="l">
              <a:buNone/>
            </a:pPr>
            <a:r>
              <a:rPr lang="tr-TR" sz="1800" dirty="0">
                <a:latin typeface="Minion-Regular"/>
              </a:rPr>
              <a:t>EORTC çalışmasında ise MKC ve </a:t>
            </a:r>
            <a:r>
              <a:rPr lang="tr-TR" sz="1800" dirty="0" err="1">
                <a:latin typeface="Minion-Regular"/>
              </a:rPr>
              <a:t>mastektomi</a:t>
            </a:r>
            <a:r>
              <a:rPr lang="tr-TR" sz="1800" dirty="0">
                <a:latin typeface="Minion-Regular"/>
              </a:rPr>
              <a:t> yapılan hastalar yer aldı. Bu hastalara </a:t>
            </a:r>
            <a:r>
              <a:rPr lang="tr-TR" sz="1800" dirty="0" err="1">
                <a:latin typeface="Minion-Regular"/>
              </a:rPr>
              <a:t>aksiller</a:t>
            </a:r>
            <a:r>
              <a:rPr lang="tr-TR" sz="1800" dirty="0">
                <a:latin typeface="Minion-Regular"/>
              </a:rPr>
              <a:t> </a:t>
            </a:r>
            <a:r>
              <a:rPr lang="tr-TR" sz="1800" dirty="0" err="1">
                <a:latin typeface="Minion-Regular"/>
              </a:rPr>
              <a:t>diseksiyon</a:t>
            </a:r>
            <a:r>
              <a:rPr lang="tr-TR" sz="1800" dirty="0">
                <a:latin typeface="Minion-Regular"/>
              </a:rPr>
              <a:t> yapıldı ve %84’üne ise sistemik terapi uygulandı. </a:t>
            </a:r>
            <a:r>
              <a:rPr lang="tr-TR" sz="1800" dirty="0" err="1">
                <a:latin typeface="Minion-Regular"/>
              </a:rPr>
              <a:t>Parsiyel</a:t>
            </a:r>
            <a:r>
              <a:rPr lang="tr-TR" sz="1800" dirty="0">
                <a:latin typeface="Minion-Regular"/>
              </a:rPr>
              <a:t> </a:t>
            </a:r>
            <a:r>
              <a:rPr lang="tr-TR" sz="1800" dirty="0" err="1">
                <a:latin typeface="Minion-Regular"/>
              </a:rPr>
              <a:t>mastektomi</a:t>
            </a:r>
            <a:r>
              <a:rPr lang="tr-TR" sz="1800" dirty="0">
                <a:latin typeface="Minion-Regular"/>
              </a:rPr>
              <a:t> yapılan hastaların %76’sı tüm meme radyoterapisi alırken total </a:t>
            </a:r>
            <a:r>
              <a:rPr lang="tr-TR" sz="1800" dirty="0" err="1">
                <a:latin typeface="Minion-Regular"/>
              </a:rPr>
              <a:t>mastektomi</a:t>
            </a:r>
            <a:r>
              <a:rPr lang="tr-TR" sz="1800" dirty="0">
                <a:latin typeface="Minion-Regular"/>
              </a:rPr>
              <a:t> yapılan hastaların %73’ü göğüs duvarına radyoterapi aldı. Radyoterapi uygulaması tıpkı MA.20 çalışmasındaki gibi </a:t>
            </a:r>
            <a:r>
              <a:rPr lang="tr-TR" sz="1800" dirty="0" err="1">
                <a:latin typeface="Minion-Regular"/>
              </a:rPr>
              <a:t>randomize</a:t>
            </a:r>
            <a:r>
              <a:rPr lang="tr-TR" sz="1800" dirty="0">
                <a:latin typeface="Minion-Regular"/>
              </a:rPr>
              <a:t> olarak yapıldı. Hastaların küçük bir yüzdesi ise </a:t>
            </a:r>
            <a:r>
              <a:rPr lang="tr-TR" sz="1800" dirty="0" err="1">
                <a:latin typeface="Minion-Regular"/>
              </a:rPr>
              <a:t>aksiller</a:t>
            </a:r>
            <a:r>
              <a:rPr lang="tr-TR" sz="1800" dirty="0">
                <a:latin typeface="Minion-Regular"/>
              </a:rPr>
              <a:t> radyoterapi aldı. Ancak bu çalışmada lenf </a:t>
            </a:r>
            <a:r>
              <a:rPr lang="tr-TR" sz="1800" dirty="0" err="1">
                <a:latin typeface="Minion-Regular"/>
              </a:rPr>
              <a:t>nodu</a:t>
            </a:r>
            <a:r>
              <a:rPr lang="tr-TR" sz="1800" dirty="0">
                <a:latin typeface="Minion-Regular"/>
              </a:rPr>
              <a:t> metastazı negatif hastaların yüzdesi çok daha fazlaydı (%44). İki deneyde de radyoterapi uygulanan hastaların 10 yıllık hastalıksız </a:t>
            </a:r>
            <a:r>
              <a:rPr lang="tr-TR" sz="1800" dirty="0" err="1">
                <a:latin typeface="Minion-Regular"/>
              </a:rPr>
              <a:t>sağkalım</a:t>
            </a:r>
            <a:r>
              <a:rPr lang="tr-TR" sz="1800" dirty="0">
                <a:latin typeface="Minion-Regular"/>
              </a:rPr>
              <a:t> oranında anlamlı oranda iyileşme izlendi.  </a:t>
            </a:r>
          </a:p>
          <a:p>
            <a:pPr marL="0" indent="0" algn="l">
              <a:buNone/>
            </a:pPr>
            <a:endParaRPr lang="tr-TR" sz="1800" b="0" i="0" u="none" strike="noStrike" baseline="0" dirty="0">
              <a:latin typeface="Minion-Regular"/>
            </a:endParaRPr>
          </a:p>
          <a:p>
            <a:pPr marL="0" indent="0" algn="l">
              <a:buNone/>
            </a:pPr>
            <a:endParaRPr lang="tr-TR" sz="1800" dirty="0">
              <a:latin typeface="Minion-Regular"/>
            </a:endParaRPr>
          </a:p>
        </p:txBody>
      </p:sp>
    </p:spTree>
    <p:extLst>
      <p:ext uri="{BB962C8B-B14F-4D97-AF65-F5344CB8AC3E}">
        <p14:creationId xmlns:p14="http://schemas.microsoft.com/office/powerpoint/2010/main" val="79504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A1F184-AEAA-4E53-831C-64DFAF34EF7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33ABB6B-F93F-47AA-A77B-830389FB97B3}"/>
              </a:ext>
            </a:extLst>
          </p:cNvPr>
          <p:cNvSpPr>
            <a:spLocks noGrp="1"/>
          </p:cNvSpPr>
          <p:nvPr>
            <p:ph idx="1"/>
          </p:nvPr>
        </p:nvSpPr>
        <p:spPr>
          <a:xfrm>
            <a:off x="1514383" y="1843380"/>
            <a:ext cx="9163234" cy="4351338"/>
          </a:xfrm>
        </p:spPr>
        <p:txBody>
          <a:bodyPr/>
          <a:lstStyle/>
          <a:p>
            <a:pPr marL="0" indent="0">
              <a:buNone/>
            </a:pPr>
            <a:r>
              <a:rPr lang="tr-TR" sz="2000" i="1" dirty="0">
                <a:solidFill>
                  <a:srgbClr val="002060"/>
                </a:solidFill>
                <a:cs typeface="Times New Roman" panose="02020603050405020304" pitchFamily="18" charset="0"/>
              </a:rPr>
              <a:t>        Sonuç olarak </a:t>
            </a:r>
            <a:r>
              <a:rPr lang="tr-TR" sz="2000" i="1" dirty="0" err="1">
                <a:solidFill>
                  <a:srgbClr val="002060"/>
                </a:solidFill>
                <a:cs typeface="Times New Roman" panose="02020603050405020304" pitchFamily="18" charset="0"/>
              </a:rPr>
              <a:t>postmastektomi</a:t>
            </a:r>
            <a:r>
              <a:rPr lang="tr-TR" sz="2000" i="1" dirty="0">
                <a:solidFill>
                  <a:srgbClr val="002060"/>
                </a:solidFill>
                <a:cs typeface="Times New Roman" panose="02020603050405020304" pitchFamily="18" charset="0"/>
              </a:rPr>
              <a:t> RT </a:t>
            </a:r>
            <a:r>
              <a:rPr lang="tr-TR" sz="2000" i="1" dirty="0" err="1">
                <a:solidFill>
                  <a:srgbClr val="002060"/>
                </a:solidFill>
                <a:cs typeface="Times New Roman" panose="02020603050405020304" pitchFamily="18" charset="0"/>
              </a:rPr>
              <a:t>endikasyonları</a:t>
            </a:r>
            <a:r>
              <a:rPr lang="tr-TR" sz="2000" i="1" dirty="0">
                <a:solidFill>
                  <a:srgbClr val="002060"/>
                </a:solidFill>
                <a:cs typeface="Times New Roman" panose="02020603050405020304" pitchFamily="18" charset="0"/>
              </a:rPr>
              <a:t> aşağıdaki gibi kabul edilmektedir</a:t>
            </a:r>
          </a:p>
          <a:p>
            <a:pPr lvl="1"/>
            <a:r>
              <a:rPr lang="en-US" sz="2000" i="1" dirty="0">
                <a:solidFill>
                  <a:srgbClr val="002060"/>
                </a:solidFill>
                <a:cs typeface="Times New Roman" panose="02020603050405020304" pitchFamily="18" charset="0"/>
              </a:rPr>
              <a:t>T3/T4, </a:t>
            </a:r>
            <a:endParaRPr lang="tr-TR" sz="2000" i="1" dirty="0">
              <a:solidFill>
                <a:srgbClr val="002060"/>
              </a:solidFill>
              <a:cs typeface="Times New Roman" panose="02020603050405020304" pitchFamily="18" charset="0"/>
            </a:endParaRPr>
          </a:p>
          <a:p>
            <a:pPr lvl="1"/>
            <a:r>
              <a:rPr lang="en-US" sz="2000" i="1" dirty="0">
                <a:solidFill>
                  <a:srgbClr val="002060"/>
                </a:solidFill>
                <a:cs typeface="Times New Roman" panose="02020603050405020304" pitchFamily="18" charset="0"/>
              </a:rPr>
              <a:t>≥ 4 </a:t>
            </a:r>
            <a:r>
              <a:rPr lang="tr-TR" sz="2000" i="1" dirty="0" err="1">
                <a:solidFill>
                  <a:srgbClr val="002060"/>
                </a:solidFill>
                <a:cs typeface="Times New Roman" panose="02020603050405020304" pitchFamily="18" charset="0"/>
              </a:rPr>
              <a:t>Aksiller</a:t>
            </a:r>
            <a:r>
              <a:rPr lang="tr-TR" sz="2000" i="1" dirty="0">
                <a:solidFill>
                  <a:srgbClr val="002060"/>
                </a:solidFill>
                <a:cs typeface="Times New Roman" panose="02020603050405020304" pitchFamily="18" charset="0"/>
              </a:rPr>
              <a:t> LN+</a:t>
            </a:r>
          </a:p>
          <a:p>
            <a:pPr lvl="1"/>
            <a:r>
              <a:rPr lang="en-US" sz="2000" i="1" dirty="0">
                <a:solidFill>
                  <a:srgbClr val="002060"/>
                </a:solidFill>
                <a:cs typeface="Times New Roman" panose="02020603050405020304" pitchFamily="18" charset="0"/>
              </a:rPr>
              <a:t>T3N0</a:t>
            </a:r>
            <a:r>
              <a:rPr lang="tr-TR" sz="2000" i="1" dirty="0">
                <a:solidFill>
                  <a:srgbClr val="002060"/>
                </a:solidFill>
                <a:cs typeface="Times New Roman" panose="02020603050405020304" pitchFamily="18" charset="0"/>
              </a:rPr>
              <a:t> bazı durumlarda</a:t>
            </a:r>
          </a:p>
          <a:p>
            <a:pPr lvl="1"/>
            <a:r>
              <a:rPr lang="en-US" sz="2000" i="1" dirty="0">
                <a:solidFill>
                  <a:srgbClr val="002060"/>
                </a:solidFill>
                <a:cs typeface="Times New Roman" panose="02020603050405020304" pitchFamily="18" charset="0"/>
              </a:rPr>
              <a:t>SCV </a:t>
            </a:r>
            <a:r>
              <a:rPr lang="tr-TR" sz="2000" i="1" dirty="0">
                <a:solidFill>
                  <a:srgbClr val="002060"/>
                </a:solidFill>
                <a:cs typeface="Times New Roman" panose="02020603050405020304" pitchFamily="18" charset="0"/>
              </a:rPr>
              <a:t>ya da</a:t>
            </a:r>
            <a:r>
              <a:rPr lang="en-US" sz="2000" i="1" dirty="0">
                <a:solidFill>
                  <a:srgbClr val="002060"/>
                </a:solidFill>
                <a:cs typeface="Times New Roman" panose="02020603050405020304" pitchFamily="18" charset="0"/>
              </a:rPr>
              <a:t> IMN </a:t>
            </a:r>
            <a:r>
              <a:rPr lang="tr-TR" sz="2000" i="1" dirty="0">
                <a:solidFill>
                  <a:srgbClr val="002060"/>
                </a:solidFill>
                <a:cs typeface="Times New Roman" panose="02020603050405020304" pitchFamily="18" charset="0"/>
              </a:rPr>
              <a:t>LN +</a:t>
            </a:r>
            <a:r>
              <a:rPr lang="en-US" sz="2000" i="1" dirty="0">
                <a:solidFill>
                  <a:srgbClr val="002060"/>
                </a:solidFill>
                <a:cs typeface="Times New Roman" panose="02020603050405020304" pitchFamily="18" charset="0"/>
              </a:rPr>
              <a:t> </a:t>
            </a:r>
            <a:endParaRPr lang="tr-TR" sz="2000" i="1" dirty="0">
              <a:solidFill>
                <a:srgbClr val="002060"/>
              </a:solidFill>
              <a:cs typeface="Times New Roman" panose="02020603050405020304" pitchFamily="18" charset="0"/>
            </a:endParaRPr>
          </a:p>
          <a:p>
            <a:pPr marL="457200" lvl="1" indent="0">
              <a:buNone/>
            </a:pPr>
            <a:r>
              <a:rPr lang="tr-TR" sz="2000" i="1" dirty="0">
                <a:solidFill>
                  <a:srgbClr val="002060"/>
                </a:solidFill>
                <a:cs typeface="Times New Roman" panose="02020603050405020304" pitchFamily="18" charset="0"/>
              </a:rPr>
              <a:t>Kesin olmamakla birlikte öneri:</a:t>
            </a:r>
          </a:p>
          <a:p>
            <a:pPr lvl="1"/>
            <a:r>
              <a:rPr lang="tr-TR" sz="2000" i="1" dirty="0">
                <a:solidFill>
                  <a:srgbClr val="002060"/>
                </a:solidFill>
                <a:cs typeface="Times New Roman" panose="02020603050405020304" pitchFamily="18" charset="0"/>
              </a:rPr>
              <a:t> 1-3 </a:t>
            </a:r>
            <a:r>
              <a:rPr lang="tr-TR" sz="2000" i="1" dirty="0" err="1">
                <a:solidFill>
                  <a:srgbClr val="002060"/>
                </a:solidFill>
                <a:cs typeface="Times New Roman" panose="02020603050405020304" pitchFamily="18" charset="0"/>
              </a:rPr>
              <a:t>Aksiller</a:t>
            </a:r>
            <a:r>
              <a:rPr lang="tr-TR" sz="2000" i="1" dirty="0">
                <a:solidFill>
                  <a:srgbClr val="002060"/>
                </a:solidFill>
                <a:cs typeface="Times New Roman" panose="02020603050405020304" pitchFamily="18" charset="0"/>
              </a:rPr>
              <a:t> LN + </a:t>
            </a:r>
          </a:p>
          <a:p>
            <a:pPr lvl="1"/>
            <a:r>
              <a:rPr lang="tr-TR" sz="2000" i="1" dirty="0">
                <a:solidFill>
                  <a:srgbClr val="002060"/>
                </a:solidFill>
                <a:cs typeface="Times New Roman" panose="02020603050405020304" pitchFamily="18" charset="0"/>
              </a:rPr>
              <a:t>Yüksek riskli T1-2N0 hastalar</a:t>
            </a:r>
          </a:p>
          <a:p>
            <a:endParaRPr lang="tr-TR" dirty="0"/>
          </a:p>
        </p:txBody>
      </p:sp>
    </p:spTree>
    <p:extLst>
      <p:ext uri="{BB962C8B-B14F-4D97-AF65-F5344CB8AC3E}">
        <p14:creationId xmlns:p14="http://schemas.microsoft.com/office/powerpoint/2010/main" val="325370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89F019-D98B-4F84-8F52-48141A1FD31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3F99279-AB10-4976-9291-F636DF98F1E6}"/>
              </a:ext>
            </a:extLst>
          </p:cNvPr>
          <p:cNvSpPr>
            <a:spLocks noGrp="1"/>
          </p:cNvSpPr>
          <p:nvPr>
            <p:ph idx="1"/>
          </p:nvPr>
        </p:nvSpPr>
        <p:spPr>
          <a:xfrm>
            <a:off x="1978979" y="1816747"/>
            <a:ext cx="9250533" cy="4351338"/>
          </a:xfrm>
        </p:spPr>
        <p:txBody>
          <a:bodyPr>
            <a:normAutofit/>
          </a:bodyPr>
          <a:lstStyle/>
          <a:p>
            <a:pPr marL="0" indent="0">
              <a:buNone/>
            </a:pPr>
            <a:r>
              <a:rPr lang="tr-TR" sz="2000" i="1" dirty="0">
                <a:solidFill>
                  <a:srgbClr val="002060"/>
                </a:solidFill>
              </a:rPr>
              <a:t>N0 hastalarda PMRT düşünülen durumlar ise aşağıdaki gibidir:</a:t>
            </a:r>
          </a:p>
          <a:p>
            <a:r>
              <a:rPr lang="tr-TR" sz="2000" i="1" dirty="0">
                <a:solidFill>
                  <a:srgbClr val="002060"/>
                </a:solidFill>
              </a:rPr>
              <a:t>Genç yaş-</a:t>
            </a:r>
            <a:r>
              <a:rPr lang="tr-TR" sz="2000" i="1" dirty="0" err="1">
                <a:solidFill>
                  <a:srgbClr val="002060"/>
                </a:solidFill>
              </a:rPr>
              <a:t>perimenapozal</a:t>
            </a:r>
            <a:endParaRPr lang="tr-TR" sz="2000" i="1" dirty="0">
              <a:solidFill>
                <a:srgbClr val="002060"/>
              </a:solidFill>
            </a:endParaRPr>
          </a:p>
          <a:p>
            <a:r>
              <a:rPr lang="tr-TR" sz="2000" i="1" dirty="0">
                <a:solidFill>
                  <a:srgbClr val="002060"/>
                </a:solidFill>
              </a:rPr>
              <a:t>İleri T evresi</a:t>
            </a:r>
          </a:p>
          <a:p>
            <a:r>
              <a:rPr lang="tr-TR" sz="2000" i="1" dirty="0">
                <a:solidFill>
                  <a:srgbClr val="002060"/>
                </a:solidFill>
              </a:rPr>
              <a:t>LVİ+</a:t>
            </a:r>
          </a:p>
          <a:p>
            <a:r>
              <a:rPr lang="tr-TR" sz="2000" i="1" dirty="0">
                <a:solidFill>
                  <a:srgbClr val="002060"/>
                </a:solidFill>
              </a:rPr>
              <a:t>Grade 3</a:t>
            </a:r>
          </a:p>
          <a:p>
            <a:r>
              <a:rPr lang="tr-TR" sz="2000" i="1" dirty="0">
                <a:solidFill>
                  <a:srgbClr val="002060"/>
                </a:solidFill>
              </a:rPr>
              <a:t>Sistemik tedavi uygulanmayan hastalar</a:t>
            </a:r>
          </a:p>
          <a:p>
            <a:r>
              <a:rPr lang="tr-TR" sz="2000" i="1" dirty="0">
                <a:solidFill>
                  <a:srgbClr val="002060"/>
                </a:solidFill>
              </a:rPr>
              <a:t>Yakın veya pozitif cerrahi sınır</a:t>
            </a:r>
          </a:p>
        </p:txBody>
      </p:sp>
    </p:spTree>
    <p:extLst>
      <p:ext uri="{BB962C8B-B14F-4D97-AF65-F5344CB8AC3E}">
        <p14:creationId xmlns:p14="http://schemas.microsoft.com/office/powerpoint/2010/main" val="2844954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a:bodyPr>
          <a:lstStyle/>
          <a:p>
            <a:pPr marL="0" indent="0" algn="l">
              <a:buNone/>
            </a:pPr>
            <a:r>
              <a:rPr lang="tr-TR" sz="1800" dirty="0" err="1">
                <a:latin typeface="Minion-Regular"/>
              </a:rPr>
              <a:t>Prospektif</a:t>
            </a:r>
            <a:r>
              <a:rPr lang="tr-TR" sz="1800" dirty="0">
                <a:latin typeface="Minion-Regular"/>
              </a:rPr>
              <a:t> olarak gerçekleştirilen Kanada MA.20 çalışması ve EORTC tarafından yapılan bir deney de bu tartışmalı alanda fikir vermektedir. Kanada çalışmasına katılan hastaların %85’i N1 hastalığa sahipti. Bu hastalar MKC, </a:t>
            </a:r>
            <a:r>
              <a:rPr lang="tr-TR" sz="1800" dirty="0" err="1">
                <a:latin typeface="Minion-Regular"/>
              </a:rPr>
              <a:t>aksiller</a:t>
            </a:r>
            <a:r>
              <a:rPr lang="tr-TR" sz="1800" dirty="0">
                <a:latin typeface="Minion-Regular"/>
              </a:rPr>
              <a:t> lenf </a:t>
            </a:r>
            <a:r>
              <a:rPr lang="tr-TR" sz="1800" dirty="0" err="1">
                <a:latin typeface="Minion-Regular"/>
              </a:rPr>
              <a:t>nodu</a:t>
            </a:r>
            <a:r>
              <a:rPr lang="tr-TR" sz="1800" dirty="0">
                <a:latin typeface="Minion-Regular"/>
              </a:rPr>
              <a:t> </a:t>
            </a:r>
            <a:r>
              <a:rPr lang="tr-TR" sz="1800" dirty="0" err="1">
                <a:latin typeface="Minion-Regular"/>
              </a:rPr>
              <a:t>diseksiyonu</a:t>
            </a:r>
            <a:r>
              <a:rPr lang="tr-TR" sz="1800" dirty="0">
                <a:latin typeface="Minion-Regular"/>
              </a:rPr>
              <a:t> ve sistemik kemoterapi ile tedavi edildi. Bu hastalar daha sonra rastgele olmak üzere meme ve memeye ek olarak </a:t>
            </a:r>
            <a:r>
              <a:rPr lang="tr-TR" sz="1800" dirty="0" err="1">
                <a:latin typeface="Minion-Regular"/>
              </a:rPr>
              <a:t>internal</a:t>
            </a:r>
            <a:r>
              <a:rPr lang="tr-TR" sz="1800" dirty="0">
                <a:latin typeface="Minion-Regular"/>
              </a:rPr>
              <a:t> </a:t>
            </a:r>
            <a:r>
              <a:rPr lang="tr-TR" sz="1800" dirty="0" err="1">
                <a:latin typeface="Minion-Regular"/>
              </a:rPr>
              <a:t>mammarian</a:t>
            </a:r>
            <a:r>
              <a:rPr lang="tr-TR" sz="1800" dirty="0">
                <a:latin typeface="Minion-Regular"/>
              </a:rPr>
              <a:t> lenf </a:t>
            </a:r>
            <a:r>
              <a:rPr lang="tr-TR" sz="1800" dirty="0" err="1">
                <a:latin typeface="Minion-Regular"/>
              </a:rPr>
              <a:t>nodu</a:t>
            </a:r>
            <a:r>
              <a:rPr lang="tr-TR" sz="1800" dirty="0">
                <a:latin typeface="Minion-Regular"/>
              </a:rPr>
              <a:t>, </a:t>
            </a:r>
            <a:r>
              <a:rPr lang="tr-TR" sz="1800" dirty="0" err="1">
                <a:latin typeface="Minion-Regular"/>
              </a:rPr>
              <a:t>diseke</a:t>
            </a:r>
            <a:r>
              <a:rPr lang="tr-TR" sz="1800" dirty="0">
                <a:latin typeface="Minion-Regular"/>
              </a:rPr>
              <a:t> edilmemiş </a:t>
            </a:r>
            <a:r>
              <a:rPr lang="tr-TR" sz="1800" dirty="0" err="1">
                <a:latin typeface="Minion-Regular"/>
              </a:rPr>
              <a:t>aksiller</a:t>
            </a:r>
            <a:r>
              <a:rPr lang="tr-TR" sz="1800" dirty="0">
                <a:latin typeface="Minion-Regular"/>
              </a:rPr>
              <a:t> alan ve </a:t>
            </a:r>
            <a:r>
              <a:rPr lang="tr-TR" sz="1800" dirty="0" err="1">
                <a:latin typeface="Minion-Regular"/>
              </a:rPr>
              <a:t>supraclavicular</a:t>
            </a:r>
            <a:r>
              <a:rPr lang="tr-TR" sz="1800" dirty="0">
                <a:latin typeface="Minion-Regular"/>
              </a:rPr>
              <a:t> alana radyoterapi aldı. </a:t>
            </a:r>
          </a:p>
          <a:p>
            <a:pPr marL="0" indent="0" algn="l">
              <a:buNone/>
            </a:pPr>
            <a:endParaRPr lang="tr-TR" sz="1800" dirty="0">
              <a:latin typeface="Minion-Regular"/>
            </a:endParaRPr>
          </a:p>
          <a:p>
            <a:pPr marL="0" indent="0" algn="l">
              <a:buNone/>
            </a:pPr>
            <a:r>
              <a:rPr lang="tr-TR" sz="1800" dirty="0">
                <a:latin typeface="Minion-Regular"/>
              </a:rPr>
              <a:t>EORTC çalışmasında ise MKC ve </a:t>
            </a:r>
            <a:r>
              <a:rPr lang="tr-TR" sz="1800" dirty="0" err="1">
                <a:latin typeface="Minion-Regular"/>
              </a:rPr>
              <a:t>mastektomi</a:t>
            </a:r>
            <a:r>
              <a:rPr lang="tr-TR" sz="1800" dirty="0">
                <a:latin typeface="Minion-Regular"/>
              </a:rPr>
              <a:t> yapılan hastalar yer aldı. Bu hastalara </a:t>
            </a:r>
            <a:r>
              <a:rPr lang="tr-TR" sz="1800" dirty="0" err="1">
                <a:latin typeface="Minion-Regular"/>
              </a:rPr>
              <a:t>aksiller</a:t>
            </a:r>
            <a:r>
              <a:rPr lang="tr-TR" sz="1800" dirty="0">
                <a:latin typeface="Minion-Regular"/>
              </a:rPr>
              <a:t> </a:t>
            </a:r>
            <a:r>
              <a:rPr lang="tr-TR" sz="1800" dirty="0" err="1">
                <a:latin typeface="Minion-Regular"/>
              </a:rPr>
              <a:t>diseksiyon</a:t>
            </a:r>
            <a:r>
              <a:rPr lang="tr-TR" sz="1800" dirty="0">
                <a:latin typeface="Minion-Regular"/>
              </a:rPr>
              <a:t> yapıldı ve %84’üne ise sistemik terapi uygulandı. </a:t>
            </a:r>
            <a:r>
              <a:rPr lang="tr-TR" sz="1800" dirty="0" err="1">
                <a:latin typeface="Minion-Regular"/>
              </a:rPr>
              <a:t>Parsiyel</a:t>
            </a:r>
            <a:r>
              <a:rPr lang="tr-TR" sz="1800" dirty="0">
                <a:latin typeface="Minion-Regular"/>
              </a:rPr>
              <a:t> </a:t>
            </a:r>
            <a:r>
              <a:rPr lang="tr-TR" sz="1800" dirty="0" err="1">
                <a:latin typeface="Minion-Regular"/>
              </a:rPr>
              <a:t>mastektomi</a:t>
            </a:r>
            <a:r>
              <a:rPr lang="tr-TR" sz="1800" dirty="0">
                <a:latin typeface="Minion-Regular"/>
              </a:rPr>
              <a:t> yapılan hastaların %76’sı tüm meme radyoterapisi alırken total </a:t>
            </a:r>
            <a:r>
              <a:rPr lang="tr-TR" sz="1800" dirty="0" err="1">
                <a:latin typeface="Minion-Regular"/>
              </a:rPr>
              <a:t>mastektomi</a:t>
            </a:r>
            <a:r>
              <a:rPr lang="tr-TR" sz="1800" dirty="0">
                <a:latin typeface="Minion-Regular"/>
              </a:rPr>
              <a:t> yapılan hastaların %73’ü göğüs duvarına radyoterapi aldı. Radyoterapi uygulaması tıpkı MA.20 çalışmasındaki gibi </a:t>
            </a:r>
            <a:r>
              <a:rPr lang="tr-TR" sz="1800" dirty="0" err="1">
                <a:latin typeface="Minion-Regular"/>
              </a:rPr>
              <a:t>randomize</a:t>
            </a:r>
            <a:r>
              <a:rPr lang="tr-TR" sz="1800" dirty="0">
                <a:latin typeface="Minion-Regular"/>
              </a:rPr>
              <a:t> olarak yapıldı. Hastaların küçük bir yüzdesi ise </a:t>
            </a:r>
            <a:r>
              <a:rPr lang="tr-TR" sz="1800" dirty="0" err="1">
                <a:latin typeface="Minion-Regular"/>
              </a:rPr>
              <a:t>aksiller</a:t>
            </a:r>
            <a:r>
              <a:rPr lang="tr-TR" sz="1800" dirty="0">
                <a:latin typeface="Minion-Regular"/>
              </a:rPr>
              <a:t> radyoterapi aldı. Ancak bu çalışmada lenf </a:t>
            </a:r>
            <a:r>
              <a:rPr lang="tr-TR" sz="1800" dirty="0" err="1">
                <a:latin typeface="Minion-Regular"/>
              </a:rPr>
              <a:t>nodu</a:t>
            </a:r>
            <a:r>
              <a:rPr lang="tr-TR" sz="1800" dirty="0">
                <a:latin typeface="Minion-Regular"/>
              </a:rPr>
              <a:t> metastazı negatif hastaların yüzdesi çok daha fazlaydı (%44). İki deneyde de radyoterapi uygulanan hastaların 10 yıllık hastalıksız </a:t>
            </a:r>
            <a:r>
              <a:rPr lang="tr-TR" sz="1800" dirty="0" err="1">
                <a:latin typeface="Minion-Regular"/>
              </a:rPr>
              <a:t>sağkalım</a:t>
            </a:r>
            <a:r>
              <a:rPr lang="tr-TR" sz="1800" dirty="0">
                <a:latin typeface="Minion-Regular"/>
              </a:rPr>
              <a:t> oranında anlamlı oranda iyileşme izlendi.  </a:t>
            </a:r>
          </a:p>
          <a:p>
            <a:pPr marL="0" indent="0" algn="l">
              <a:buNone/>
            </a:pPr>
            <a:endParaRPr lang="tr-TR" sz="1800" b="0" i="0" u="none" strike="noStrike" baseline="0" dirty="0">
              <a:latin typeface="Minion-Regular"/>
            </a:endParaRPr>
          </a:p>
          <a:p>
            <a:pPr marL="0" indent="0" algn="l">
              <a:buNone/>
            </a:pPr>
            <a:endParaRPr lang="tr-TR" sz="1800" dirty="0">
              <a:latin typeface="Minion-Regular"/>
            </a:endParaRPr>
          </a:p>
        </p:txBody>
      </p:sp>
    </p:spTree>
    <p:extLst>
      <p:ext uri="{BB962C8B-B14F-4D97-AF65-F5344CB8AC3E}">
        <p14:creationId xmlns:p14="http://schemas.microsoft.com/office/powerpoint/2010/main" val="330094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a:xfrm>
            <a:off x="4748074" y="391759"/>
            <a:ext cx="2695852" cy="1135200"/>
          </a:xfrm>
        </p:spPr>
        <p:txBody>
          <a:bodyPr>
            <a:normAutofit/>
          </a:bodyPr>
          <a:lstStyle/>
          <a:p>
            <a:r>
              <a:rPr lang="tr-TR" sz="2400" dirty="0"/>
              <a:t>Radyasyon Tekniği</a:t>
            </a:r>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54603"/>
            <a:ext cx="8655728" cy="4351338"/>
          </a:xfrm>
        </p:spPr>
        <p:txBody>
          <a:bodyPr>
            <a:normAutofit/>
          </a:bodyPr>
          <a:lstStyle/>
          <a:p>
            <a:pPr marL="0" indent="0" algn="l">
              <a:buNone/>
            </a:pPr>
            <a:r>
              <a:rPr lang="tr-TR" sz="1800" b="0" i="1" u="none" strike="noStrike" baseline="0" dirty="0">
                <a:solidFill>
                  <a:srgbClr val="002060"/>
                </a:solidFill>
                <a:latin typeface="Minion-Regular"/>
              </a:rPr>
              <a:t>LABC </a:t>
            </a:r>
            <a:r>
              <a:rPr lang="tr-TR" sz="1800" b="0" i="1" u="none" strike="noStrike" baseline="0" dirty="0" err="1">
                <a:solidFill>
                  <a:srgbClr val="002060"/>
                </a:solidFill>
                <a:latin typeface="Minion-Regular"/>
              </a:rPr>
              <a:t>hastarında</a:t>
            </a:r>
            <a:r>
              <a:rPr lang="tr-TR" sz="1800" b="0" i="1" u="none" strike="noStrike" baseline="0" dirty="0">
                <a:solidFill>
                  <a:srgbClr val="002060"/>
                </a:solidFill>
                <a:latin typeface="Minion-Regular"/>
              </a:rPr>
              <a:t> hedef </a:t>
            </a:r>
            <a:r>
              <a:rPr lang="tr-TR" sz="1800" b="0" i="1" u="none" strike="noStrike" baseline="0" dirty="0" err="1">
                <a:solidFill>
                  <a:srgbClr val="002060"/>
                </a:solidFill>
                <a:latin typeface="Minion-Regular"/>
              </a:rPr>
              <a:t>hacime</a:t>
            </a:r>
            <a:r>
              <a:rPr lang="tr-TR" sz="1800" b="0" i="1" u="none" strike="noStrike" baseline="0" dirty="0">
                <a:solidFill>
                  <a:srgbClr val="002060"/>
                </a:solidFill>
                <a:latin typeface="Minion-Regular"/>
              </a:rPr>
              <a:t> meme, göğüs duvarı ve lenfatikler dahil olmalıdır.  En azından </a:t>
            </a:r>
            <a:r>
              <a:rPr lang="tr-TR" sz="1800" b="0" i="1" u="none" strike="noStrike" baseline="0" dirty="0" err="1">
                <a:solidFill>
                  <a:srgbClr val="002060"/>
                </a:solidFill>
                <a:latin typeface="Minion-Regular"/>
              </a:rPr>
              <a:t>diseke</a:t>
            </a:r>
            <a:r>
              <a:rPr lang="tr-TR" sz="1800" b="0" i="1" u="none" strike="noStrike" baseline="0" dirty="0">
                <a:solidFill>
                  <a:srgbClr val="002060"/>
                </a:solidFill>
                <a:latin typeface="Minion-Regular"/>
              </a:rPr>
              <a:t> edilmemiş </a:t>
            </a:r>
            <a:r>
              <a:rPr lang="tr-TR" sz="1800" b="0" i="1" u="none" strike="noStrike" baseline="0" dirty="0" err="1">
                <a:solidFill>
                  <a:srgbClr val="002060"/>
                </a:solidFill>
                <a:latin typeface="Minion-Regular"/>
              </a:rPr>
              <a:t>aksiller</a:t>
            </a:r>
            <a:r>
              <a:rPr lang="tr-TR" sz="1800" b="0" i="1" u="none" strike="noStrike" baseline="0" dirty="0">
                <a:solidFill>
                  <a:srgbClr val="002060"/>
                </a:solidFill>
                <a:latin typeface="Minion-Regular"/>
              </a:rPr>
              <a:t> ve </a:t>
            </a:r>
            <a:r>
              <a:rPr lang="tr-TR" sz="1800" b="0" i="1" u="none" strike="noStrike" baseline="0" dirty="0" err="1">
                <a:solidFill>
                  <a:srgbClr val="002060"/>
                </a:solidFill>
                <a:latin typeface="Minion-Regular"/>
              </a:rPr>
              <a:t>supraklavikuler</a:t>
            </a:r>
            <a:r>
              <a:rPr lang="tr-TR" sz="1800" b="0" i="1" u="none" strike="noStrike" baseline="0" dirty="0">
                <a:solidFill>
                  <a:srgbClr val="002060"/>
                </a:solidFill>
                <a:latin typeface="Minion-Regular"/>
              </a:rPr>
              <a:t> lenf </a:t>
            </a:r>
            <a:r>
              <a:rPr lang="tr-TR" sz="1800" b="0" i="1" u="none" strike="noStrike" baseline="0" dirty="0" err="1">
                <a:solidFill>
                  <a:srgbClr val="002060"/>
                </a:solidFill>
                <a:latin typeface="Minion-Regular"/>
              </a:rPr>
              <a:t>nodları</a:t>
            </a:r>
            <a:r>
              <a:rPr lang="tr-TR" sz="1800" b="0" i="1" u="none" strike="noStrike" baseline="0" dirty="0">
                <a:solidFill>
                  <a:srgbClr val="002060"/>
                </a:solidFill>
                <a:latin typeface="Minion-Regular"/>
              </a:rPr>
              <a:t> bu hacim içerisinde olmalıdır. </a:t>
            </a:r>
            <a:r>
              <a:rPr lang="tr-TR" sz="1800" b="0" i="1" u="none" strike="noStrike" baseline="0" dirty="0" err="1">
                <a:solidFill>
                  <a:srgbClr val="002060"/>
                </a:solidFill>
                <a:latin typeface="Minion-Regular"/>
              </a:rPr>
              <a:t>Aksillada</a:t>
            </a:r>
            <a:r>
              <a:rPr lang="tr-TR" sz="1800" b="0" i="1" u="none" strike="noStrike" baseline="0" dirty="0">
                <a:solidFill>
                  <a:srgbClr val="002060"/>
                </a:solidFill>
                <a:latin typeface="Minion-Regular"/>
              </a:rPr>
              <a:t> yüksek riskle </a:t>
            </a:r>
            <a:r>
              <a:rPr lang="tr-TR" sz="1800" b="0" i="1" u="none" strike="noStrike" baseline="0" dirty="0" err="1">
                <a:solidFill>
                  <a:srgbClr val="002060"/>
                </a:solidFill>
                <a:latin typeface="Minion-Regular"/>
              </a:rPr>
              <a:t>rezidü</a:t>
            </a:r>
            <a:r>
              <a:rPr lang="tr-TR" sz="1800" b="0" i="1" u="none" strike="noStrike" baseline="0" dirty="0">
                <a:solidFill>
                  <a:srgbClr val="002060"/>
                </a:solidFill>
                <a:latin typeface="Minion-Regular"/>
              </a:rPr>
              <a:t> tümörü bulunan hastalarda ise </a:t>
            </a:r>
            <a:r>
              <a:rPr lang="tr-TR" sz="1800" b="0" i="1" u="none" strike="noStrike" baseline="0" dirty="0" err="1">
                <a:solidFill>
                  <a:srgbClr val="002060"/>
                </a:solidFill>
                <a:latin typeface="Minion-Regular"/>
              </a:rPr>
              <a:t>diseke</a:t>
            </a:r>
            <a:r>
              <a:rPr lang="tr-TR" sz="1800" i="1" dirty="0">
                <a:solidFill>
                  <a:srgbClr val="002060"/>
                </a:solidFill>
                <a:latin typeface="Minion-Regular"/>
              </a:rPr>
              <a:t> alanlar da dahil edilmelidir. Tüm hastalar CT simülatör ile planlanmalıdır. Hastalar en azından </a:t>
            </a:r>
            <a:r>
              <a:rPr lang="tr-TR" sz="1800" i="1" dirty="0" err="1">
                <a:solidFill>
                  <a:srgbClr val="002060"/>
                </a:solidFill>
                <a:latin typeface="Minion-Regular"/>
              </a:rPr>
              <a:t>ipsilateral</a:t>
            </a:r>
            <a:r>
              <a:rPr lang="tr-TR" sz="1800" i="1" dirty="0">
                <a:solidFill>
                  <a:srgbClr val="002060"/>
                </a:solidFill>
                <a:latin typeface="Minion-Regular"/>
              </a:rPr>
              <a:t> kolları </a:t>
            </a:r>
            <a:r>
              <a:rPr lang="tr-TR" sz="1800" i="1" dirty="0" err="1">
                <a:solidFill>
                  <a:srgbClr val="002060"/>
                </a:solidFill>
                <a:latin typeface="Minion-Regular"/>
              </a:rPr>
              <a:t>abdükte</a:t>
            </a:r>
            <a:r>
              <a:rPr lang="tr-TR" sz="1800" i="1" dirty="0">
                <a:solidFill>
                  <a:srgbClr val="002060"/>
                </a:solidFill>
                <a:latin typeface="Minion-Regular"/>
              </a:rPr>
              <a:t> halde(90-120 derece) ve dış rotasyonda olmalıdır. </a:t>
            </a:r>
            <a:r>
              <a:rPr lang="tr-TR" sz="1800" i="1" dirty="0" err="1">
                <a:solidFill>
                  <a:srgbClr val="002060"/>
                </a:solidFill>
                <a:latin typeface="Minion-Regular"/>
              </a:rPr>
              <a:t>Radyoopak</a:t>
            </a:r>
            <a:r>
              <a:rPr lang="tr-TR" sz="1800" i="1" dirty="0">
                <a:solidFill>
                  <a:srgbClr val="002060"/>
                </a:solidFill>
                <a:latin typeface="Minion-Regular"/>
              </a:rPr>
              <a:t> teller kullanılacak ise bu tellerin pozisyonu cerrahi </a:t>
            </a:r>
            <a:r>
              <a:rPr lang="tr-TR" sz="1800" i="1" dirty="0" err="1">
                <a:solidFill>
                  <a:srgbClr val="002060"/>
                </a:solidFill>
                <a:latin typeface="Minion-Regular"/>
              </a:rPr>
              <a:t>skar</a:t>
            </a:r>
            <a:r>
              <a:rPr lang="tr-TR" sz="1800" i="1" dirty="0">
                <a:solidFill>
                  <a:srgbClr val="002060"/>
                </a:solidFill>
                <a:latin typeface="Minion-Regular"/>
              </a:rPr>
              <a:t> alanı, drenaj alanı ve meme dokusunun sınırlarını çevreleyecek şekilde olmalıdır.</a:t>
            </a:r>
          </a:p>
          <a:p>
            <a:pPr marL="0" indent="0" algn="l">
              <a:buNone/>
            </a:pPr>
            <a:endParaRPr lang="tr-TR" sz="1800" b="0" i="1" u="none" strike="noStrike" baseline="0" dirty="0">
              <a:solidFill>
                <a:srgbClr val="002060"/>
              </a:solidFill>
              <a:latin typeface="Minion-Regular"/>
            </a:endParaRPr>
          </a:p>
          <a:p>
            <a:pPr marL="0" indent="0" algn="l">
              <a:buNone/>
            </a:pPr>
            <a:r>
              <a:rPr lang="tr-TR" sz="1800" b="0" i="1" u="none" strike="noStrike" baseline="0" dirty="0">
                <a:solidFill>
                  <a:srgbClr val="002060"/>
                </a:solidFill>
                <a:latin typeface="Minion-Regular"/>
              </a:rPr>
              <a:t>Meme koruyucu yaklaşım</a:t>
            </a:r>
            <a:r>
              <a:rPr lang="tr-TR" sz="1800" i="1" dirty="0">
                <a:solidFill>
                  <a:srgbClr val="002060"/>
                </a:solidFill>
                <a:latin typeface="Minion-Regular"/>
              </a:rPr>
              <a:t> uygulanan hastalarda tümör yatağı, meme, göğüs duvarı ve lenfatikler ışın alanına dahil edilmelidir. </a:t>
            </a:r>
            <a:r>
              <a:rPr lang="tr-TR" sz="1800" i="1" dirty="0" err="1">
                <a:solidFill>
                  <a:srgbClr val="002060"/>
                </a:solidFill>
                <a:latin typeface="Minion-Regular"/>
              </a:rPr>
              <a:t>Nodal</a:t>
            </a:r>
            <a:r>
              <a:rPr lang="tr-TR" sz="1800" i="1" dirty="0">
                <a:solidFill>
                  <a:srgbClr val="002060"/>
                </a:solidFill>
                <a:latin typeface="Minion-Regular"/>
              </a:rPr>
              <a:t> alanlarda PTV  için 5mm ve meme-göğüs duvarında PTV için 7mm’lik genişlik önerilmektedir. Planlamada hedeflenen alanın en az %90’ı, verilecek dozun %90’ına dahil olmalıdır.</a:t>
            </a:r>
            <a:endParaRPr lang="tr-TR" sz="1800" b="0" i="1" u="none" strike="noStrike" baseline="0" dirty="0">
              <a:solidFill>
                <a:srgbClr val="002060"/>
              </a:solidFill>
              <a:latin typeface="Minion-Regular"/>
            </a:endParaRPr>
          </a:p>
        </p:txBody>
      </p:sp>
    </p:spTree>
    <p:extLst>
      <p:ext uri="{BB962C8B-B14F-4D97-AF65-F5344CB8AC3E}">
        <p14:creationId xmlns:p14="http://schemas.microsoft.com/office/powerpoint/2010/main" val="1990439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3A9E7B-BAFD-4B66-B999-C933AA53B51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0DD7A66-0885-47E3-9BC7-51F943D28A2C}"/>
              </a:ext>
            </a:extLst>
          </p:cNvPr>
          <p:cNvSpPr>
            <a:spLocks noGrp="1"/>
          </p:cNvSpPr>
          <p:nvPr>
            <p:ph idx="1"/>
          </p:nvPr>
        </p:nvSpPr>
        <p:spPr/>
        <p:txBody>
          <a:bodyPr/>
          <a:lstStyle/>
          <a:p>
            <a:pPr marL="0" indent="0" algn="l">
              <a:buNone/>
            </a:pPr>
            <a:r>
              <a:rPr lang="tr-TR" sz="2000" b="0" i="0" u="none" strike="noStrike" baseline="0" dirty="0">
                <a:solidFill>
                  <a:srgbClr val="000000"/>
                </a:solidFill>
                <a:cs typeface="Times New Roman" panose="02020603050405020304" pitchFamily="18" charset="0"/>
              </a:rPr>
              <a:t>       </a:t>
            </a:r>
            <a:r>
              <a:rPr lang="tr-TR" sz="2000" b="0" i="1" u="none" strike="noStrike" baseline="0" dirty="0">
                <a:solidFill>
                  <a:srgbClr val="002060"/>
                </a:solidFill>
                <a:cs typeface="Times New Roman" panose="02020603050405020304" pitchFamily="18" charset="0"/>
              </a:rPr>
              <a:t>Tedavide VMAT tekniğinin avantajları</a:t>
            </a:r>
          </a:p>
          <a:p>
            <a:pPr lvl="1"/>
            <a:r>
              <a:rPr lang="tr-TR" sz="2000" b="0" i="1" u="none" strike="noStrike" baseline="0" dirty="0">
                <a:solidFill>
                  <a:srgbClr val="002060"/>
                </a:solidFill>
                <a:cs typeface="Times New Roman" panose="02020603050405020304" pitchFamily="18" charset="0"/>
              </a:rPr>
              <a:t>Daha iyi hedef kapsama</a:t>
            </a:r>
          </a:p>
          <a:p>
            <a:pPr lvl="1"/>
            <a:r>
              <a:rPr lang="tr-TR" sz="2000" i="1" dirty="0">
                <a:solidFill>
                  <a:srgbClr val="002060"/>
                </a:solidFill>
                <a:cs typeface="Times New Roman" panose="02020603050405020304" pitchFamily="18" charset="0"/>
              </a:rPr>
              <a:t>Daha yüksek ortalama kalp dozu, </a:t>
            </a:r>
            <a:r>
              <a:rPr lang="tr-TR" sz="2000" i="1" dirty="0" err="1">
                <a:solidFill>
                  <a:srgbClr val="002060"/>
                </a:solidFill>
                <a:cs typeface="Times New Roman" panose="02020603050405020304" pitchFamily="18" charset="0"/>
              </a:rPr>
              <a:t>akc</a:t>
            </a:r>
            <a:r>
              <a:rPr lang="tr-TR" sz="2000" i="1" dirty="0">
                <a:solidFill>
                  <a:srgbClr val="002060"/>
                </a:solidFill>
                <a:cs typeface="Times New Roman" panose="02020603050405020304" pitchFamily="18" charset="0"/>
              </a:rPr>
              <a:t> V5</a:t>
            </a:r>
          </a:p>
          <a:p>
            <a:pPr lvl="1"/>
            <a:r>
              <a:rPr lang="tr-TR" sz="2000" b="0" i="1" u="none" strike="noStrike" baseline="0" dirty="0">
                <a:solidFill>
                  <a:srgbClr val="002060"/>
                </a:solidFill>
                <a:cs typeface="Times New Roman" panose="02020603050405020304" pitchFamily="18" charset="0"/>
              </a:rPr>
              <a:t>Daha düşük </a:t>
            </a:r>
            <a:r>
              <a:rPr lang="tr-TR" sz="2000" b="0" i="1" u="none" strike="noStrike" baseline="0" dirty="0" err="1">
                <a:solidFill>
                  <a:srgbClr val="002060"/>
                </a:solidFill>
                <a:cs typeface="Times New Roman" panose="02020603050405020304" pitchFamily="18" charset="0"/>
              </a:rPr>
              <a:t>akc</a:t>
            </a:r>
            <a:r>
              <a:rPr lang="tr-TR" sz="2000" b="0" i="1" u="none" strike="noStrike" baseline="0" dirty="0">
                <a:solidFill>
                  <a:srgbClr val="002060"/>
                </a:solidFill>
                <a:cs typeface="Times New Roman" panose="02020603050405020304" pitchFamily="18" charset="0"/>
              </a:rPr>
              <a:t> V20</a:t>
            </a:r>
          </a:p>
          <a:p>
            <a:pPr lvl="1"/>
            <a:r>
              <a:rPr lang="tr-TR" sz="2000" b="0" i="1" u="none" strike="noStrike" baseline="0" dirty="0">
                <a:solidFill>
                  <a:srgbClr val="002060"/>
                </a:solidFill>
                <a:cs typeface="Times New Roman" panose="02020603050405020304" pitchFamily="18" charset="0"/>
              </a:rPr>
              <a:t>Daha geniş ark açısı ile karşı meme koruması daha mümkün</a:t>
            </a:r>
          </a:p>
          <a:p>
            <a:pPr marL="457200" lvl="1" indent="0">
              <a:buNone/>
            </a:pPr>
            <a:endParaRPr lang="tr-TR" sz="2000" i="1" dirty="0">
              <a:solidFill>
                <a:srgbClr val="002060"/>
              </a:solidFill>
              <a:cs typeface="Times New Roman" panose="02020603050405020304" pitchFamily="18" charset="0"/>
            </a:endParaRPr>
          </a:p>
          <a:p>
            <a:pPr marL="457200" lvl="1" indent="0">
              <a:buNone/>
            </a:pPr>
            <a:r>
              <a:rPr lang="tr-TR" sz="2000" i="1" dirty="0">
                <a:solidFill>
                  <a:srgbClr val="002060"/>
                </a:solidFill>
                <a:cs typeface="Times New Roman" panose="02020603050405020304" pitchFamily="18" charset="0"/>
              </a:rPr>
              <a:t>Dezavantaj olarak</a:t>
            </a:r>
          </a:p>
          <a:p>
            <a:pPr lvl="1"/>
            <a:r>
              <a:rPr lang="tr-TR" sz="2000" i="1" dirty="0">
                <a:solidFill>
                  <a:srgbClr val="002060"/>
                </a:solidFill>
                <a:cs typeface="Times New Roman" panose="02020603050405020304" pitchFamily="18" charset="0"/>
              </a:rPr>
              <a:t>Günlük CBCT gerekmektedir</a:t>
            </a:r>
          </a:p>
          <a:p>
            <a:pPr lvl="1"/>
            <a:r>
              <a:rPr lang="tr-TR" sz="2000" b="0" i="1" u="none" strike="noStrike" baseline="0" dirty="0">
                <a:solidFill>
                  <a:srgbClr val="002060"/>
                </a:solidFill>
                <a:cs typeface="Times New Roman" panose="02020603050405020304" pitchFamily="18" charset="0"/>
              </a:rPr>
              <a:t>IMRT ile düşük doz volüm daha az</a:t>
            </a:r>
          </a:p>
          <a:p>
            <a:endParaRPr lang="tr-TR" dirty="0"/>
          </a:p>
        </p:txBody>
      </p:sp>
    </p:spTree>
    <p:extLst>
      <p:ext uri="{BB962C8B-B14F-4D97-AF65-F5344CB8AC3E}">
        <p14:creationId xmlns:p14="http://schemas.microsoft.com/office/powerpoint/2010/main" val="666412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a:bodyPr>
          <a:lstStyle/>
          <a:p>
            <a:pPr marL="0" indent="0" algn="l">
              <a:buNone/>
            </a:pPr>
            <a:r>
              <a:rPr lang="tr-TR" sz="1800" b="0" i="0" u="none" strike="noStrike" baseline="0" dirty="0">
                <a:latin typeface="Minion-Regular"/>
              </a:rPr>
              <a:t>Meme rekonstrüksiyonun hemen yapılması son kozmetik sonuç açısından daha avantajlıdır, çünkü bu sayede </a:t>
            </a:r>
            <a:r>
              <a:rPr lang="tr-TR" sz="1800" b="0" i="0" u="none" strike="noStrike" baseline="0" dirty="0" err="1">
                <a:latin typeface="Minion-Regular"/>
              </a:rPr>
              <a:t>mastektomi</a:t>
            </a:r>
            <a:r>
              <a:rPr lang="tr-TR" sz="1800" b="0" i="0" u="none" strike="noStrike" baseline="0" dirty="0">
                <a:latin typeface="Minion-Regular"/>
              </a:rPr>
              <a:t> sırasında fazla cildin korunmasına gerek kalmamaktadır. Ancak cilt tutulumu olan LABC ve </a:t>
            </a:r>
            <a:r>
              <a:rPr lang="tr-TR" sz="1800" b="0" i="0" u="none" strike="noStrike" baseline="0" dirty="0" err="1">
                <a:latin typeface="Minion-Regular"/>
              </a:rPr>
              <a:t>IBC’de</a:t>
            </a:r>
            <a:r>
              <a:rPr lang="tr-TR" sz="1800" b="0" i="0" u="none" strike="noStrike" baseline="0" dirty="0">
                <a:latin typeface="Minion-Regular"/>
              </a:rPr>
              <a:t> bu yaklaşım </a:t>
            </a:r>
            <a:r>
              <a:rPr lang="tr-TR" sz="1800" b="0" i="0" u="none" strike="noStrike" baseline="0" dirty="0" err="1">
                <a:latin typeface="Minion-Regular"/>
              </a:rPr>
              <a:t>kontrendikedir</a:t>
            </a:r>
            <a:r>
              <a:rPr lang="tr-TR" sz="1800" b="0" i="0" u="none" strike="noStrike" baseline="0" dirty="0">
                <a:latin typeface="Minion-Regular"/>
              </a:rPr>
              <a:t>.</a:t>
            </a:r>
          </a:p>
          <a:p>
            <a:pPr marL="0" indent="0" algn="l">
              <a:buNone/>
            </a:pPr>
            <a:endParaRPr lang="tr-TR" sz="1800" dirty="0">
              <a:latin typeface="Minion-Regular"/>
            </a:endParaRPr>
          </a:p>
          <a:p>
            <a:pPr marL="0" indent="0" algn="l">
              <a:buNone/>
            </a:pPr>
            <a:r>
              <a:rPr lang="tr-TR" sz="1800" b="0" i="0" u="none" strike="noStrike" baseline="0" dirty="0">
                <a:latin typeface="Minion-Regular"/>
              </a:rPr>
              <a:t> Bununla birlikte </a:t>
            </a:r>
            <a:r>
              <a:rPr lang="tr-TR" sz="1800" b="0" i="0" u="none" strike="noStrike" baseline="0" dirty="0" err="1">
                <a:latin typeface="Minion-Regular"/>
              </a:rPr>
              <a:t>rekontrükte</a:t>
            </a:r>
            <a:r>
              <a:rPr lang="tr-TR" sz="1800" b="0" i="0" u="none" strike="noStrike" baseline="0" dirty="0">
                <a:latin typeface="Minion-Regular"/>
              </a:rPr>
              <a:t> edilen bir memeye radyoterapi uygulaması kozmetik açıdan olumsuz sonuçlara yol açmaktadır(</a:t>
            </a:r>
            <a:r>
              <a:rPr lang="tr-TR" sz="1800" b="0" i="0" u="none" strike="noStrike" baseline="0" dirty="0" err="1">
                <a:latin typeface="Minion-Regular"/>
              </a:rPr>
              <a:t>kapsüler</a:t>
            </a:r>
            <a:r>
              <a:rPr lang="tr-TR" sz="1800" b="0" i="0" u="none" strike="noStrike" baseline="0" dirty="0">
                <a:latin typeface="Minion-Regular"/>
              </a:rPr>
              <a:t> </a:t>
            </a:r>
            <a:r>
              <a:rPr lang="tr-TR" sz="1800" b="0" i="0" u="none" strike="noStrike" baseline="0" dirty="0" err="1">
                <a:latin typeface="Minion-Regular"/>
              </a:rPr>
              <a:t>kontraktür</a:t>
            </a:r>
            <a:r>
              <a:rPr lang="tr-TR" sz="1800" b="0" i="0" u="none" strike="noStrike" baseline="0" dirty="0">
                <a:latin typeface="Minion-Regular"/>
              </a:rPr>
              <a:t> gibi). Bununla birlikte PMRT de </a:t>
            </a:r>
            <a:r>
              <a:rPr lang="tr-TR" sz="1800" b="0" i="0" u="none" strike="noStrike" baseline="0" dirty="0" err="1">
                <a:latin typeface="Minion-Regular"/>
              </a:rPr>
              <a:t>otolog</a:t>
            </a:r>
            <a:r>
              <a:rPr lang="tr-TR" sz="1800" b="0" i="0" u="none" strike="noStrike" baseline="0" dirty="0">
                <a:latin typeface="Minion-Regular"/>
              </a:rPr>
              <a:t> </a:t>
            </a:r>
            <a:r>
              <a:rPr lang="tr-TR" sz="1800" b="0" i="0" u="none" strike="noStrike" baseline="0" dirty="0" err="1">
                <a:latin typeface="Minion-Regular"/>
              </a:rPr>
              <a:t>rekontsrüksiyon</a:t>
            </a:r>
            <a:r>
              <a:rPr lang="tr-TR" sz="1800" b="0" i="0" u="none" strike="noStrike" baseline="0" dirty="0">
                <a:latin typeface="Minion-Regular"/>
              </a:rPr>
              <a:t> sonrası yağ nekrozunu arttırmakta ve </a:t>
            </a:r>
            <a:r>
              <a:rPr lang="tr-TR" sz="1800" b="0" i="0" u="none" strike="noStrike" baseline="0" dirty="0" err="1">
                <a:latin typeface="Minion-Regular"/>
              </a:rPr>
              <a:t>kontraktürü</a:t>
            </a:r>
            <a:r>
              <a:rPr lang="tr-TR" sz="1800" b="0" i="0" u="none" strike="noStrike" baseline="0" dirty="0">
                <a:latin typeface="Minion-Regular"/>
              </a:rPr>
              <a:t> arttırmaktadır. </a:t>
            </a:r>
          </a:p>
          <a:p>
            <a:pPr marL="0" indent="0" algn="l">
              <a:buNone/>
            </a:pPr>
            <a:endParaRPr lang="tr-TR" sz="1800" dirty="0">
              <a:latin typeface="Minion-Regular"/>
            </a:endParaRPr>
          </a:p>
        </p:txBody>
      </p:sp>
    </p:spTree>
    <p:extLst>
      <p:ext uri="{BB962C8B-B14F-4D97-AF65-F5344CB8AC3E}">
        <p14:creationId xmlns:p14="http://schemas.microsoft.com/office/powerpoint/2010/main" val="48758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C7B73D-3EC1-4070-9023-0446C3425FEE}"/>
              </a:ext>
            </a:extLst>
          </p:cNvPr>
          <p:cNvSpPr>
            <a:spLocks noGrp="1"/>
          </p:cNvSpPr>
          <p:nvPr>
            <p:ph type="title"/>
          </p:nvPr>
        </p:nvSpPr>
        <p:spPr>
          <a:xfrm>
            <a:off x="5017824" y="409514"/>
            <a:ext cx="2156349" cy="1325563"/>
          </a:xfrm>
        </p:spPr>
        <p:txBody>
          <a:bodyPr>
            <a:normAutofit/>
          </a:bodyPr>
          <a:lstStyle/>
          <a:p>
            <a:r>
              <a:rPr lang="tr-TR" sz="2800" dirty="0"/>
              <a:t>Epidemiyoloji</a:t>
            </a:r>
            <a:br>
              <a:rPr lang="tr-TR" dirty="0"/>
            </a:br>
            <a:endParaRPr lang="tr-TR" dirty="0"/>
          </a:p>
        </p:txBody>
      </p:sp>
      <p:sp>
        <p:nvSpPr>
          <p:cNvPr id="3" name="İçerik Yer Tutucusu 2">
            <a:extLst>
              <a:ext uri="{FF2B5EF4-FFF2-40B4-BE49-F238E27FC236}">
                <a16:creationId xmlns:a16="http://schemas.microsoft.com/office/drawing/2014/main" id="{7101AA6A-F8C2-47AC-A4EB-2A0EBBC6DA88}"/>
              </a:ext>
            </a:extLst>
          </p:cNvPr>
          <p:cNvSpPr>
            <a:spLocks noGrp="1"/>
          </p:cNvSpPr>
          <p:nvPr>
            <p:ph idx="1"/>
          </p:nvPr>
        </p:nvSpPr>
        <p:spPr>
          <a:xfrm>
            <a:off x="1728184" y="1421691"/>
            <a:ext cx="8735627" cy="5090080"/>
          </a:xfrm>
        </p:spPr>
        <p:txBody>
          <a:bodyPr>
            <a:normAutofit/>
          </a:bodyPr>
          <a:lstStyle/>
          <a:p>
            <a:pPr marL="0" indent="0">
              <a:buNone/>
            </a:pPr>
            <a:r>
              <a:rPr lang="tr-TR" sz="2000" dirty="0"/>
              <a:t>Meme kanseri kadınlarda en sık görülen kanserdir. </a:t>
            </a:r>
            <a:r>
              <a:rPr lang="tr-TR" sz="2000" dirty="0" err="1"/>
              <a:t>Amerikada</a:t>
            </a:r>
            <a:r>
              <a:rPr lang="tr-TR" sz="2000" dirty="0"/>
              <a:t> sadece 2017 yılında 252,710 adet </a:t>
            </a:r>
            <a:r>
              <a:rPr lang="tr-TR" sz="2000" dirty="0" err="1"/>
              <a:t>invaziv</a:t>
            </a:r>
            <a:r>
              <a:rPr lang="tr-TR" sz="2000" dirty="0"/>
              <a:t> meme kanseri tanısı koyulmuştur.</a:t>
            </a:r>
          </a:p>
          <a:p>
            <a:pPr marL="0" indent="0">
              <a:buNone/>
            </a:pPr>
            <a:endParaRPr lang="tr-TR" sz="2000" dirty="0"/>
          </a:p>
          <a:p>
            <a:pPr marL="0" indent="0">
              <a:buNone/>
            </a:pPr>
            <a:r>
              <a:rPr lang="tr-TR" sz="2000" i="1" dirty="0" err="1">
                <a:solidFill>
                  <a:srgbClr val="002060"/>
                </a:solidFill>
              </a:rPr>
              <a:t>NCDB’ye</a:t>
            </a:r>
            <a:r>
              <a:rPr lang="tr-TR" sz="2000" i="1" dirty="0">
                <a:solidFill>
                  <a:srgbClr val="002060"/>
                </a:solidFill>
              </a:rPr>
              <a:t> (</a:t>
            </a:r>
            <a:r>
              <a:rPr lang="tr-TR" sz="2000" i="1" dirty="0" err="1">
                <a:solidFill>
                  <a:srgbClr val="002060"/>
                </a:solidFill>
              </a:rPr>
              <a:t>National</a:t>
            </a:r>
            <a:r>
              <a:rPr lang="tr-TR" sz="2000" i="1" dirty="0">
                <a:solidFill>
                  <a:srgbClr val="002060"/>
                </a:solidFill>
              </a:rPr>
              <a:t> </a:t>
            </a:r>
            <a:r>
              <a:rPr lang="tr-TR" sz="2000" i="1" dirty="0" err="1">
                <a:solidFill>
                  <a:srgbClr val="002060"/>
                </a:solidFill>
              </a:rPr>
              <a:t>Cancer</a:t>
            </a:r>
            <a:r>
              <a:rPr lang="tr-TR" sz="2000" i="1" dirty="0">
                <a:solidFill>
                  <a:srgbClr val="002060"/>
                </a:solidFill>
              </a:rPr>
              <a:t> Database) göre 2004-2015 arası tanı koyulan tüm meme kanserlerinin %7-10’u evre </a:t>
            </a:r>
            <a:r>
              <a:rPr lang="tr-TR" sz="2000" i="1" dirty="0" err="1">
                <a:solidFill>
                  <a:srgbClr val="002060"/>
                </a:solidFill>
              </a:rPr>
              <a:t>III’tü</a:t>
            </a:r>
            <a:r>
              <a:rPr lang="tr-TR" sz="2000" i="1" dirty="0">
                <a:solidFill>
                  <a:srgbClr val="002060"/>
                </a:solidFill>
              </a:rPr>
              <a:t>. &lt;40 ve &gt;90 yaş gruplarında lokal ileri evre meme kanseri(LABC) sıklığı, bu gruplarda rutin mamografinin uygulanmaması nedeni ile daha sık olarak bulunmuştur. </a:t>
            </a:r>
          </a:p>
          <a:p>
            <a:pPr marL="0" indent="0">
              <a:buNone/>
            </a:pPr>
            <a:endParaRPr lang="tr-TR" sz="2000" dirty="0"/>
          </a:p>
          <a:p>
            <a:pPr marL="0" indent="0">
              <a:buNone/>
            </a:pPr>
            <a:r>
              <a:rPr lang="tr-TR" sz="2000" dirty="0"/>
              <a:t>Ayrıca Afrika kökenli Amerikan kadınlarda lokal ileri evre meme kanseri sıklığı </a:t>
            </a:r>
            <a:r>
              <a:rPr lang="nb-NO" sz="2000" dirty="0"/>
              <a:t>ve hormon reseptör negatiflik sıklığı</a:t>
            </a:r>
            <a:r>
              <a:rPr lang="tr-TR" sz="2000" dirty="0"/>
              <a:t> daha fazla olarak bulunmuştur.</a:t>
            </a:r>
            <a:endParaRPr lang="tr-TR" sz="2000" dirty="0">
              <a:latin typeface="+mj-lt"/>
            </a:endParaRPr>
          </a:p>
        </p:txBody>
      </p:sp>
    </p:spTree>
    <p:extLst>
      <p:ext uri="{BB962C8B-B14F-4D97-AF65-F5344CB8AC3E}">
        <p14:creationId xmlns:p14="http://schemas.microsoft.com/office/powerpoint/2010/main" val="3327347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a:bodyPr>
          <a:lstStyle/>
          <a:p>
            <a:pPr marL="0" indent="0" algn="l">
              <a:buNone/>
            </a:pPr>
            <a:r>
              <a:rPr lang="tr-TR" sz="1800" i="1" dirty="0" err="1">
                <a:solidFill>
                  <a:srgbClr val="002060"/>
                </a:solidFill>
                <a:latin typeface="Minion-Regular"/>
              </a:rPr>
              <a:t>Triple</a:t>
            </a:r>
            <a:r>
              <a:rPr lang="tr-TR" sz="1800" i="1" dirty="0">
                <a:solidFill>
                  <a:srgbClr val="002060"/>
                </a:solidFill>
                <a:latin typeface="Minion-Regular"/>
              </a:rPr>
              <a:t> negatif-kemoterapi yanıtsız LABC tedavi açısından zorlayıcı bir alandır. Platin bazlı tedaviler </a:t>
            </a:r>
            <a:r>
              <a:rPr lang="tr-TR" sz="1800" i="1" dirty="0" err="1">
                <a:solidFill>
                  <a:srgbClr val="002060"/>
                </a:solidFill>
                <a:latin typeface="Minion-Regular"/>
              </a:rPr>
              <a:t>triple</a:t>
            </a:r>
            <a:r>
              <a:rPr lang="tr-TR" sz="1800" i="1" dirty="0">
                <a:solidFill>
                  <a:srgbClr val="002060"/>
                </a:solidFill>
                <a:latin typeface="Minion-Regular"/>
              </a:rPr>
              <a:t> negatif meme kanserinde faydalı olabilmektedir ve bu </a:t>
            </a:r>
            <a:r>
              <a:rPr lang="tr-TR" sz="1800" i="1" dirty="0" err="1">
                <a:solidFill>
                  <a:srgbClr val="002060"/>
                </a:solidFill>
                <a:latin typeface="Minion-Regular"/>
              </a:rPr>
              <a:t>subtipin</a:t>
            </a:r>
            <a:r>
              <a:rPr lang="tr-TR" sz="1800" i="1" dirty="0">
                <a:solidFill>
                  <a:srgbClr val="002060"/>
                </a:solidFill>
                <a:latin typeface="Minion-Regular"/>
              </a:rPr>
              <a:t> tedavisinde önemli bir rolü vardır. </a:t>
            </a:r>
          </a:p>
          <a:p>
            <a:pPr marL="0" indent="0" algn="l">
              <a:buNone/>
            </a:pPr>
            <a:endParaRPr lang="tr-TR" sz="1800" i="1" dirty="0">
              <a:solidFill>
                <a:srgbClr val="002060"/>
              </a:solidFill>
              <a:latin typeface="Minion-Regular"/>
            </a:endParaRPr>
          </a:p>
          <a:p>
            <a:pPr marL="0" indent="0" algn="l">
              <a:buNone/>
            </a:pPr>
            <a:r>
              <a:rPr lang="tr-TR" sz="1800" i="1" dirty="0" err="1">
                <a:solidFill>
                  <a:srgbClr val="002060"/>
                </a:solidFill>
                <a:latin typeface="Minion-Regular"/>
              </a:rPr>
              <a:t>Anrezektabl</a:t>
            </a:r>
            <a:r>
              <a:rPr lang="tr-TR" sz="1800" i="1" dirty="0">
                <a:solidFill>
                  <a:srgbClr val="002060"/>
                </a:solidFill>
                <a:latin typeface="Minion-Regular"/>
              </a:rPr>
              <a:t> hastalığa sahip veya yüksek </a:t>
            </a:r>
            <a:r>
              <a:rPr lang="tr-TR" sz="1800" i="1" dirty="0" err="1">
                <a:solidFill>
                  <a:srgbClr val="002060"/>
                </a:solidFill>
                <a:latin typeface="Minion-Regular"/>
              </a:rPr>
              <a:t>lokorejyonel</a:t>
            </a:r>
            <a:r>
              <a:rPr lang="tr-TR" sz="1800" i="1" dirty="0">
                <a:solidFill>
                  <a:srgbClr val="002060"/>
                </a:solidFill>
                <a:latin typeface="Minion-Regular"/>
              </a:rPr>
              <a:t> </a:t>
            </a:r>
            <a:r>
              <a:rPr lang="tr-TR" sz="1800" i="1" dirty="0" err="1">
                <a:solidFill>
                  <a:srgbClr val="002060"/>
                </a:solidFill>
                <a:latin typeface="Minion-Regular"/>
              </a:rPr>
              <a:t>rekürrens</a:t>
            </a:r>
            <a:r>
              <a:rPr lang="tr-TR" sz="1800" i="1" dirty="0">
                <a:solidFill>
                  <a:srgbClr val="002060"/>
                </a:solidFill>
                <a:latin typeface="Minion-Regular"/>
              </a:rPr>
              <a:t> riski bulunan hastalarda eş </a:t>
            </a:r>
            <a:r>
              <a:rPr lang="tr-TR" sz="1800" i="1" dirty="0" err="1">
                <a:solidFill>
                  <a:srgbClr val="002060"/>
                </a:solidFill>
                <a:latin typeface="Minion-Regular"/>
              </a:rPr>
              <a:t>zamalı</a:t>
            </a:r>
            <a:r>
              <a:rPr lang="tr-TR" sz="1800" i="1" dirty="0">
                <a:solidFill>
                  <a:srgbClr val="002060"/>
                </a:solidFill>
                <a:latin typeface="Minion-Regular"/>
              </a:rPr>
              <a:t> </a:t>
            </a:r>
            <a:r>
              <a:rPr lang="tr-TR" sz="1800" i="1" dirty="0" err="1">
                <a:solidFill>
                  <a:srgbClr val="002060"/>
                </a:solidFill>
                <a:latin typeface="Minion-Regular"/>
              </a:rPr>
              <a:t>kemoradyasyon</a:t>
            </a:r>
            <a:r>
              <a:rPr lang="tr-TR" sz="1800" i="1" dirty="0">
                <a:solidFill>
                  <a:srgbClr val="002060"/>
                </a:solidFill>
                <a:latin typeface="Minion-Regular"/>
              </a:rPr>
              <a:t> önemli bir yaklaşım olabilir. Eş </a:t>
            </a:r>
            <a:r>
              <a:rPr lang="tr-TR" sz="1800" i="1" dirty="0" err="1">
                <a:solidFill>
                  <a:srgbClr val="002060"/>
                </a:solidFill>
                <a:latin typeface="Minion-Regular"/>
              </a:rPr>
              <a:t>zamalı</a:t>
            </a:r>
            <a:r>
              <a:rPr lang="tr-TR" sz="1800" i="1" dirty="0">
                <a:solidFill>
                  <a:srgbClr val="002060"/>
                </a:solidFill>
                <a:latin typeface="Minion-Regular"/>
              </a:rPr>
              <a:t> olarak taksan grubu </a:t>
            </a:r>
            <a:r>
              <a:rPr lang="tr-TR" sz="1800" i="1" dirty="0" err="1">
                <a:solidFill>
                  <a:srgbClr val="002060"/>
                </a:solidFill>
                <a:latin typeface="Minion-Regular"/>
              </a:rPr>
              <a:t>kemoterapötikler</a:t>
            </a:r>
            <a:r>
              <a:rPr lang="tr-TR" sz="1800" i="1" dirty="0">
                <a:solidFill>
                  <a:srgbClr val="002060"/>
                </a:solidFill>
                <a:latin typeface="Minion-Regular"/>
              </a:rPr>
              <a:t> ve </a:t>
            </a:r>
            <a:r>
              <a:rPr lang="tr-TR" sz="1800" i="1" dirty="0" err="1">
                <a:solidFill>
                  <a:srgbClr val="002060"/>
                </a:solidFill>
                <a:latin typeface="Minion-Regular"/>
              </a:rPr>
              <a:t>kapesitabin</a:t>
            </a:r>
            <a:r>
              <a:rPr lang="tr-TR" sz="1800" i="1" dirty="0">
                <a:solidFill>
                  <a:srgbClr val="002060"/>
                </a:solidFill>
                <a:latin typeface="Minion-Regular"/>
              </a:rPr>
              <a:t> uygulaması yapılan deneylerde değişken </a:t>
            </a:r>
            <a:r>
              <a:rPr lang="tr-TR" sz="1800" i="1" dirty="0" err="1">
                <a:solidFill>
                  <a:srgbClr val="002060"/>
                </a:solidFill>
                <a:latin typeface="Minion-Regular"/>
              </a:rPr>
              <a:t>efektivite</a:t>
            </a:r>
            <a:r>
              <a:rPr lang="tr-TR" sz="1800" i="1" dirty="0">
                <a:solidFill>
                  <a:srgbClr val="002060"/>
                </a:solidFill>
                <a:latin typeface="Minion-Regular"/>
              </a:rPr>
              <a:t> ve </a:t>
            </a:r>
            <a:r>
              <a:rPr lang="tr-TR" sz="1800" i="1" dirty="0" err="1">
                <a:solidFill>
                  <a:srgbClr val="002060"/>
                </a:solidFill>
                <a:latin typeface="Minion-Regular"/>
              </a:rPr>
              <a:t>toksisite</a:t>
            </a:r>
            <a:r>
              <a:rPr lang="tr-TR" sz="1800" i="1" dirty="0">
                <a:solidFill>
                  <a:srgbClr val="002060"/>
                </a:solidFill>
                <a:latin typeface="Minion-Regular"/>
              </a:rPr>
              <a:t> sonuçları vermektedir. </a:t>
            </a:r>
          </a:p>
          <a:p>
            <a:pPr marL="0" indent="0" algn="l">
              <a:buNone/>
            </a:pPr>
            <a:endParaRPr lang="tr-TR" sz="1800" i="1" dirty="0">
              <a:solidFill>
                <a:srgbClr val="002060"/>
              </a:solidFill>
              <a:latin typeface="Minion-Regular"/>
            </a:endParaRPr>
          </a:p>
          <a:p>
            <a:pPr marL="0" indent="0" algn="l">
              <a:buNone/>
            </a:pPr>
            <a:r>
              <a:rPr lang="tr-TR" sz="1800" i="1" dirty="0">
                <a:solidFill>
                  <a:srgbClr val="002060"/>
                </a:solidFill>
                <a:latin typeface="Minion-Regular"/>
              </a:rPr>
              <a:t>Ciddi </a:t>
            </a:r>
            <a:r>
              <a:rPr lang="tr-TR" sz="1800" i="1" dirty="0" err="1">
                <a:solidFill>
                  <a:srgbClr val="002060"/>
                </a:solidFill>
                <a:latin typeface="Minion-Regular"/>
              </a:rPr>
              <a:t>rezidüel</a:t>
            </a:r>
            <a:r>
              <a:rPr lang="tr-TR" sz="1800" i="1" dirty="0">
                <a:solidFill>
                  <a:srgbClr val="002060"/>
                </a:solidFill>
                <a:latin typeface="Minion-Regular"/>
              </a:rPr>
              <a:t> </a:t>
            </a:r>
            <a:r>
              <a:rPr lang="tr-TR" sz="1800" i="1" dirty="0" err="1">
                <a:solidFill>
                  <a:srgbClr val="002060"/>
                </a:solidFill>
                <a:latin typeface="Minion-Regular"/>
              </a:rPr>
              <a:t>nodal</a:t>
            </a:r>
            <a:r>
              <a:rPr lang="tr-TR" sz="1800" i="1" dirty="0">
                <a:solidFill>
                  <a:srgbClr val="002060"/>
                </a:solidFill>
                <a:latin typeface="Minion-Regular"/>
              </a:rPr>
              <a:t> hastalığa sahip hastalar %20-25 gibi yüksek </a:t>
            </a:r>
            <a:r>
              <a:rPr lang="tr-TR" sz="1800" i="1" dirty="0" err="1">
                <a:solidFill>
                  <a:srgbClr val="002060"/>
                </a:solidFill>
                <a:latin typeface="Minion-Regular"/>
              </a:rPr>
              <a:t>lokorejyonel</a:t>
            </a:r>
            <a:r>
              <a:rPr lang="tr-TR" sz="1800" i="1" dirty="0">
                <a:solidFill>
                  <a:srgbClr val="002060"/>
                </a:solidFill>
                <a:latin typeface="Minion-Regular"/>
              </a:rPr>
              <a:t> </a:t>
            </a:r>
            <a:r>
              <a:rPr lang="tr-TR" sz="1800" i="1" dirty="0" err="1">
                <a:solidFill>
                  <a:srgbClr val="002060"/>
                </a:solidFill>
                <a:latin typeface="Minion-Regular"/>
              </a:rPr>
              <a:t>rekürrens</a:t>
            </a:r>
            <a:r>
              <a:rPr lang="tr-TR" sz="1800" i="1" dirty="0">
                <a:solidFill>
                  <a:srgbClr val="002060"/>
                </a:solidFill>
                <a:latin typeface="Minion-Regular"/>
              </a:rPr>
              <a:t> oranlarına sahiptir ve bu grup hastalar için yeni yaklaşımlar gerekmektedir.</a:t>
            </a:r>
          </a:p>
        </p:txBody>
      </p:sp>
    </p:spTree>
    <p:extLst>
      <p:ext uri="{BB962C8B-B14F-4D97-AF65-F5344CB8AC3E}">
        <p14:creationId xmlns:p14="http://schemas.microsoft.com/office/powerpoint/2010/main" val="1299079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C6C5E1-9D7D-4E6C-809D-CE47F5C5C91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2AF087F-E60E-4FFA-A3EB-B378694D7456}"/>
              </a:ext>
            </a:extLst>
          </p:cNvPr>
          <p:cNvSpPr>
            <a:spLocks noGrp="1"/>
          </p:cNvSpPr>
          <p:nvPr>
            <p:ph idx="1"/>
          </p:nvPr>
        </p:nvSpPr>
        <p:spPr/>
        <p:txBody>
          <a:bodyPr>
            <a:normAutofit/>
          </a:bodyPr>
          <a:lstStyle/>
          <a:p>
            <a:pPr marL="0" indent="0">
              <a:buNone/>
            </a:pPr>
            <a:endParaRPr lang="tr-TR" sz="1800" dirty="0"/>
          </a:p>
          <a:p>
            <a:pPr marL="0" indent="0">
              <a:buNone/>
            </a:pPr>
            <a:endParaRPr lang="tr-TR" sz="1800" dirty="0"/>
          </a:p>
        </p:txBody>
      </p:sp>
      <p:sp>
        <p:nvSpPr>
          <p:cNvPr id="4" name="İçerik Yer Tutucusu 2">
            <a:extLst>
              <a:ext uri="{FF2B5EF4-FFF2-40B4-BE49-F238E27FC236}">
                <a16:creationId xmlns:a16="http://schemas.microsoft.com/office/drawing/2014/main" id="{100EF1E0-C19C-45B4-9088-AABAC556ADB6}"/>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dirty="0">
                <a:solidFill>
                  <a:srgbClr val="000000"/>
                </a:solidFill>
                <a:cs typeface="Times New Roman" panose="02020603050405020304" pitchFamily="18" charset="0"/>
              </a:rPr>
              <a:t>       </a:t>
            </a:r>
            <a:r>
              <a:rPr lang="tr-TR" sz="2000" i="1" dirty="0">
                <a:solidFill>
                  <a:srgbClr val="002060"/>
                </a:solidFill>
                <a:cs typeface="Times New Roman" panose="02020603050405020304" pitchFamily="18" charset="0"/>
              </a:rPr>
              <a:t>Radyoterapi gerektiren meme koruyucu yaklaşım </a:t>
            </a:r>
            <a:r>
              <a:rPr lang="tr-TR" sz="2000" i="1" dirty="0" err="1">
                <a:solidFill>
                  <a:srgbClr val="002060"/>
                </a:solidFill>
                <a:cs typeface="Times New Roman" panose="02020603050405020304" pitchFamily="18" charset="0"/>
              </a:rPr>
              <a:t>kontrendikasyonları</a:t>
            </a:r>
            <a:endParaRPr lang="tr-TR" sz="2000" i="1" dirty="0">
              <a:solidFill>
                <a:srgbClr val="002060"/>
              </a:solidFill>
              <a:cs typeface="Times New Roman" panose="02020603050405020304" pitchFamily="18" charset="0"/>
            </a:endParaRPr>
          </a:p>
          <a:p>
            <a:pPr lvl="1"/>
            <a:r>
              <a:rPr lang="tr-TR" sz="2000" i="1" dirty="0">
                <a:solidFill>
                  <a:srgbClr val="002060"/>
                </a:solidFill>
                <a:cs typeface="Times New Roman" panose="02020603050405020304" pitchFamily="18" charset="0"/>
              </a:rPr>
              <a:t>Gebelik</a:t>
            </a:r>
          </a:p>
          <a:p>
            <a:pPr lvl="1"/>
            <a:r>
              <a:rPr lang="tr-TR" sz="2000" i="1" dirty="0" err="1">
                <a:solidFill>
                  <a:srgbClr val="002060"/>
                </a:solidFill>
                <a:cs typeface="Times New Roman" panose="02020603050405020304" pitchFamily="18" charset="0"/>
              </a:rPr>
              <a:t>Diffüz</a:t>
            </a:r>
            <a:r>
              <a:rPr lang="tr-TR" sz="2000" i="1" dirty="0">
                <a:solidFill>
                  <a:srgbClr val="002060"/>
                </a:solidFill>
                <a:cs typeface="Times New Roman" panose="02020603050405020304" pitchFamily="18" charset="0"/>
              </a:rPr>
              <a:t> </a:t>
            </a:r>
            <a:r>
              <a:rPr lang="tr-TR" sz="2000" i="1" dirty="0" err="1">
                <a:solidFill>
                  <a:srgbClr val="002060"/>
                </a:solidFill>
                <a:cs typeface="Times New Roman" panose="02020603050405020304" pitchFamily="18" charset="0"/>
              </a:rPr>
              <a:t>malign</a:t>
            </a:r>
            <a:r>
              <a:rPr lang="tr-TR" sz="2000" i="1" dirty="0">
                <a:solidFill>
                  <a:srgbClr val="002060"/>
                </a:solidFill>
                <a:cs typeface="Times New Roman" panose="02020603050405020304" pitchFamily="18" charset="0"/>
              </a:rPr>
              <a:t> görünümlü </a:t>
            </a:r>
            <a:r>
              <a:rPr lang="tr-TR" sz="2000" i="1" dirty="0" err="1">
                <a:solidFill>
                  <a:srgbClr val="002060"/>
                </a:solidFill>
                <a:cs typeface="Times New Roman" panose="02020603050405020304" pitchFamily="18" charset="0"/>
              </a:rPr>
              <a:t>mikrokalsifikasyonlar</a:t>
            </a:r>
            <a:endParaRPr lang="tr-TR" sz="2000" i="1" dirty="0">
              <a:solidFill>
                <a:srgbClr val="002060"/>
              </a:solidFill>
              <a:cs typeface="Times New Roman" panose="02020603050405020304" pitchFamily="18" charset="0"/>
            </a:endParaRPr>
          </a:p>
          <a:p>
            <a:pPr lvl="1"/>
            <a:r>
              <a:rPr lang="tr-TR" sz="2000" i="1" dirty="0" err="1">
                <a:solidFill>
                  <a:srgbClr val="002060"/>
                </a:solidFill>
                <a:cs typeface="Times New Roman" panose="02020603050405020304" pitchFamily="18" charset="0"/>
              </a:rPr>
              <a:t>Diffüz</a:t>
            </a:r>
            <a:r>
              <a:rPr lang="tr-TR" sz="2000" i="1" dirty="0">
                <a:solidFill>
                  <a:srgbClr val="002060"/>
                </a:solidFill>
                <a:cs typeface="Times New Roman" panose="02020603050405020304" pitchFamily="18" charset="0"/>
              </a:rPr>
              <a:t> pozitif cerrahi sınırlar</a:t>
            </a:r>
          </a:p>
          <a:p>
            <a:pPr lvl="1"/>
            <a:r>
              <a:rPr lang="tr-TR" sz="2000" i="1" dirty="0" err="1">
                <a:solidFill>
                  <a:srgbClr val="002060"/>
                </a:solidFill>
                <a:cs typeface="Times New Roman" panose="02020603050405020304" pitchFamily="18" charset="0"/>
              </a:rPr>
              <a:t>Homozigot</a:t>
            </a:r>
            <a:r>
              <a:rPr lang="tr-TR" sz="2000" i="1" dirty="0">
                <a:solidFill>
                  <a:srgbClr val="002060"/>
                </a:solidFill>
                <a:cs typeface="Times New Roman" panose="02020603050405020304" pitchFamily="18" charset="0"/>
              </a:rPr>
              <a:t> ATM mutasyonu</a:t>
            </a:r>
          </a:p>
          <a:p>
            <a:pPr marL="457200" lvl="1" indent="0">
              <a:buFont typeface="Arial" panose="020B0604020202020204" pitchFamily="34" charset="0"/>
              <a:buNone/>
            </a:pPr>
            <a:endParaRPr lang="tr-TR" sz="2000" i="1" dirty="0">
              <a:solidFill>
                <a:srgbClr val="002060"/>
              </a:solidFill>
              <a:cs typeface="Times New Roman" panose="02020603050405020304" pitchFamily="18" charset="0"/>
            </a:endParaRPr>
          </a:p>
          <a:p>
            <a:pPr marL="457200" lvl="1" indent="0">
              <a:buFont typeface="Arial" panose="020B0604020202020204" pitchFamily="34" charset="0"/>
              <a:buNone/>
            </a:pPr>
            <a:r>
              <a:rPr lang="tr-TR" sz="2000" i="1" dirty="0">
                <a:solidFill>
                  <a:srgbClr val="002060"/>
                </a:solidFill>
                <a:cs typeface="Times New Roman" panose="02020603050405020304" pitchFamily="18" charset="0"/>
              </a:rPr>
              <a:t>Rölatif </a:t>
            </a:r>
            <a:r>
              <a:rPr lang="tr-TR" sz="2000" i="1" dirty="0" err="1">
                <a:solidFill>
                  <a:srgbClr val="002060"/>
                </a:solidFill>
                <a:cs typeface="Times New Roman" panose="02020603050405020304" pitchFamily="18" charset="0"/>
              </a:rPr>
              <a:t>kontrendikasyonlar</a:t>
            </a:r>
            <a:endParaRPr lang="tr-TR" sz="2000" i="1" dirty="0">
              <a:solidFill>
                <a:srgbClr val="002060"/>
              </a:solidFill>
              <a:cs typeface="Times New Roman" panose="02020603050405020304" pitchFamily="18" charset="0"/>
            </a:endParaRPr>
          </a:p>
          <a:p>
            <a:pPr lvl="1"/>
            <a:r>
              <a:rPr lang="tr-TR" sz="2000" i="1" dirty="0" err="1">
                <a:solidFill>
                  <a:srgbClr val="002060"/>
                </a:solidFill>
                <a:cs typeface="Times New Roman" panose="02020603050405020304" pitchFamily="18" charset="0"/>
              </a:rPr>
              <a:t>Li</a:t>
            </a:r>
            <a:r>
              <a:rPr lang="tr-TR" sz="2000" i="1" dirty="0">
                <a:solidFill>
                  <a:srgbClr val="002060"/>
                </a:solidFill>
                <a:cs typeface="Times New Roman" panose="02020603050405020304" pitchFamily="18" charset="0"/>
              </a:rPr>
              <a:t> </a:t>
            </a:r>
            <a:r>
              <a:rPr lang="tr-TR" sz="2000" i="1" dirty="0" err="1">
                <a:solidFill>
                  <a:srgbClr val="002060"/>
                </a:solidFill>
                <a:cs typeface="Times New Roman" panose="02020603050405020304" pitchFamily="18" charset="0"/>
              </a:rPr>
              <a:t>Fraumeni</a:t>
            </a:r>
            <a:r>
              <a:rPr lang="tr-TR" sz="2000" i="1" dirty="0">
                <a:solidFill>
                  <a:srgbClr val="002060"/>
                </a:solidFill>
                <a:cs typeface="Times New Roman" panose="02020603050405020304" pitchFamily="18" charset="0"/>
              </a:rPr>
              <a:t> sendromu</a:t>
            </a:r>
          </a:p>
          <a:p>
            <a:pPr lvl="1"/>
            <a:r>
              <a:rPr lang="tr-TR" sz="2000" i="1" dirty="0" err="1">
                <a:solidFill>
                  <a:srgbClr val="002060"/>
                </a:solidFill>
                <a:cs typeface="Times New Roman" panose="02020603050405020304" pitchFamily="18" charset="0"/>
              </a:rPr>
              <a:t>Skleroderma</a:t>
            </a:r>
            <a:r>
              <a:rPr lang="tr-TR" sz="2000" i="1" dirty="0">
                <a:solidFill>
                  <a:srgbClr val="002060"/>
                </a:solidFill>
                <a:cs typeface="Times New Roman" panose="02020603050405020304" pitchFamily="18" charset="0"/>
              </a:rPr>
              <a:t> ve </a:t>
            </a:r>
            <a:r>
              <a:rPr lang="tr-TR" sz="2000" i="1" dirty="0" err="1">
                <a:solidFill>
                  <a:srgbClr val="002060"/>
                </a:solidFill>
                <a:cs typeface="Times New Roman" panose="02020603050405020304" pitchFamily="18" charset="0"/>
              </a:rPr>
              <a:t>lupus</a:t>
            </a:r>
            <a:r>
              <a:rPr lang="tr-TR" sz="2000" i="1" dirty="0">
                <a:solidFill>
                  <a:srgbClr val="002060"/>
                </a:solidFill>
                <a:cs typeface="Times New Roman" panose="02020603050405020304" pitchFamily="18" charset="0"/>
              </a:rPr>
              <a:t> gibi bağ doku hastalıklarına sahip hastalar</a:t>
            </a:r>
          </a:p>
          <a:p>
            <a:endParaRPr lang="tr-TR" dirty="0"/>
          </a:p>
        </p:txBody>
      </p:sp>
    </p:spTree>
    <p:extLst>
      <p:ext uri="{BB962C8B-B14F-4D97-AF65-F5344CB8AC3E}">
        <p14:creationId xmlns:p14="http://schemas.microsoft.com/office/powerpoint/2010/main" val="1830583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a:bodyPr>
          <a:lstStyle/>
          <a:p>
            <a:pPr marL="0" indent="0" algn="l">
              <a:buNone/>
            </a:pPr>
            <a:endParaRPr lang="tr-TR" sz="1800" b="0" i="0" u="none" strike="noStrike" baseline="0" dirty="0">
              <a:latin typeface="Minion-Regular"/>
            </a:endParaRPr>
          </a:p>
          <a:p>
            <a:pPr marL="0" indent="0" algn="l">
              <a:buNone/>
            </a:pPr>
            <a:endParaRPr lang="tr-TR" sz="1800" dirty="0">
              <a:latin typeface="Minion-Regular"/>
            </a:endParaRPr>
          </a:p>
          <a:p>
            <a:pPr marL="0" indent="0" algn="l">
              <a:buNone/>
            </a:pPr>
            <a:endParaRPr lang="tr-TR" sz="1800" b="0" i="0" u="none" strike="noStrike" baseline="0" dirty="0">
              <a:latin typeface="Minion-Regular"/>
            </a:endParaRPr>
          </a:p>
          <a:p>
            <a:pPr marL="0" indent="0" algn="l">
              <a:buNone/>
            </a:pPr>
            <a:r>
              <a:rPr lang="tr-TR" sz="1800" b="0" i="0" u="none" strike="noStrike" baseline="0" dirty="0">
                <a:latin typeface="Minion-Regular"/>
              </a:rPr>
              <a:t>Uygun olmayan anatomiye ve/veya yaygın hastalığa sahip LABC hastalarında proton tedavisi yeni tedavi yaklaşımları doğurabilir. Meme kanserinin yaygınlığı göz önüne alındığında efektif tedavi yaklaşımları açısından beklentiler olacaktır. Bu grup hastada </a:t>
            </a:r>
            <a:r>
              <a:rPr lang="tr-TR" sz="1800" b="0" i="0" u="none" strike="noStrike" baseline="0" dirty="0" err="1">
                <a:latin typeface="Minion-Regular"/>
              </a:rPr>
              <a:t>hipofraksiyone</a:t>
            </a:r>
            <a:r>
              <a:rPr lang="tr-TR" sz="1800" b="0" i="0" u="none" strike="noStrike" baseline="0" dirty="0">
                <a:latin typeface="Minion-Regular"/>
              </a:rPr>
              <a:t> tedavi açısından cesaret verici sonuçlar izlenmektedir </a:t>
            </a:r>
          </a:p>
          <a:p>
            <a:pPr marL="0" indent="0" algn="l">
              <a:buNone/>
            </a:pPr>
            <a:endParaRPr lang="tr-TR" sz="1800" dirty="0">
              <a:latin typeface="Minion-Regular"/>
            </a:endParaRPr>
          </a:p>
        </p:txBody>
      </p:sp>
    </p:spTree>
    <p:extLst>
      <p:ext uri="{BB962C8B-B14F-4D97-AF65-F5344CB8AC3E}">
        <p14:creationId xmlns:p14="http://schemas.microsoft.com/office/powerpoint/2010/main" val="838691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781236"/>
            <a:ext cx="8655728" cy="4351338"/>
          </a:xfrm>
        </p:spPr>
        <p:txBody>
          <a:bodyPr>
            <a:normAutofit/>
          </a:bodyPr>
          <a:lstStyle/>
          <a:p>
            <a:pPr marL="0" indent="0" algn="l">
              <a:buNone/>
            </a:pPr>
            <a:endParaRPr lang="tr-TR" sz="1800" b="0" i="0" u="none" strike="noStrike" baseline="0" dirty="0">
              <a:latin typeface="Minion-Regular"/>
            </a:endParaRPr>
          </a:p>
          <a:p>
            <a:pPr marL="0" indent="0" algn="l">
              <a:buNone/>
            </a:pPr>
            <a:endParaRPr lang="tr-TR" sz="1800" dirty="0">
              <a:latin typeface="Minion-Regular"/>
            </a:endParaRPr>
          </a:p>
        </p:txBody>
      </p:sp>
      <p:pic>
        <p:nvPicPr>
          <p:cNvPr id="5" name="Resim 4">
            <a:extLst>
              <a:ext uri="{FF2B5EF4-FFF2-40B4-BE49-F238E27FC236}">
                <a16:creationId xmlns:a16="http://schemas.microsoft.com/office/drawing/2014/main" id="{54DD2AD2-FBD1-4826-9C92-E5DD2BC7A9EE}"/>
              </a:ext>
            </a:extLst>
          </p:cNvPr>
          <p:cNvPicPr>
            <a:picLocks noChangeAspect="1"/>
          </p:cNvPicPr>
          <p:nvPr/>
        </p:nvPicPr>
        <p:blipFill rotWithShape="1">
          <a:blip r:embed="rId2"/>
          <a:srcRect l="14503" t="13056" r="29004" b="7639"/>
          <a:stretch/>
        </p:blipFill>
        <p:spPr>
          <a:xfrm>
            <a:off x="838200" y="902980"/>
            <a:ext cx="6887592" cy="5438775"/>
          </a:xfrm>
          <a:prstGeom prst="rect">
            <a:avLst/>
          </a:prstGeom>
        </p:spPr>
      </p:pic>
      <p:pic>
        <p:nvPicPr>
          <p:cNvPr id="6" name="Resim 5">
            <a:extLst>
              <a:ext uri="{FF2B5EF4-FFF2-40B4-BE49-F238E27FC236}">
                <a16:creationId xmlns:a16="http://schemas.microsoft.com/office/drawing/2014/main" id="{8776A9D5-8331-462F-BB2C-BCEE9BF3B44B}"/>
              </a:ext>
            </a:extLst>
          </p:cNvPr>
          <p:cNvPicPr>
            <a:picLocks noChangeAspect="1"/>
          </p:cNvPicPr>
          <p:nvPr/>
        </p:nvPicPr>
        <p:blipFill rotWithShape="1">
          <a:blip r:embed="rId3"/>
          <a:srcRect l="9687" t="25973" r="58047" b="14584"/>
          <a:stretch/>
        </p:blipFill>
        <p:spPr>
          <a:xfrm>
            <a:off x="7572884" y="1584047"/>
            <a:ext cx="3933825" cy="4076639"/>
          </a:xfrm>
          <a:prstGeom prst="rect">
            <a:avLst/>
          </a:prstGeom>
        </p:spPr>
      </p:pic>
    </p:spTree>
    <p:extLst>
      <p:ext uri="{BB962C8B-B14F-4D97-AF65-F5344CB8AC3E}">
        <p14:creationId xmlns:p14="http://schemas.microsoft.com/office/powerpoint/2010/main" val="2102082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807869"/>
            <a:ext cx="8655728" cy="4351338"/>
          </a:xfrm>
        </p:spPr>
        <p:txBody>
          <a:bodyPr>
            <a:normAutofit/>
          </a:bodyPr>
          <a:lstStyle/>
          <a:p>
            <a:pPr marL="0" indent="0" algn="l">
              <a:buNone/>
            </a:pPr>
            <a:r>
              <a:rPr lang="tr-TR" sz="1800" dirty="0">
                <a:latin typeface="Minion-Regular"/>
              </a:rPr>
              <a:t>Dinlediğiniz için teşekkürler…</a:t>
            </a:r>
          </a:p>
        </p:txBody>
      </p:sp>
    </p:spTree>
    <p:extLst>
      <p:ext uri="{BB962C8B-B14F-4D97-AF65-F5344CB8AC3E}">
        <p14:creationId xmlns:p14="http://schemas.microsoft.com/office/powerpoint/2010/main" val="3943959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C7B73D-3EC1-4070-9023-0446C3425FEE}"/>
              </a:ext>
            </a:extLst>
          </p:cNvPr>
          <p:cNvSpPr>
            <a:spLocks noGrp="1"/>
          </p:cNvSpPr>
          <p:nvPr>
            <p:ph type="title"/>
          </p:nvPr>
        </p:nvSpPr>
        <p:spPr>
          <a:xfrm>
            <a:off x="4404801" y="355107"/>
            <a:ext cx="3382392" cy="887767"/>
          </a:xfrm>
        </p:spPr>
        <p:txBody>
          <a:bodyPr>
            <a:normAutofit/>
          </a:bodyPr>
          <a:lstStyle/>
          <a:p>
            <a:r>
              <a:rPr lang="tr-TR" sz="2800" dirty="0"/>
              <a:t>Biyolojik Karakteristik</a:t>
            </a:r>
            <a:endParaRPr lang="tr-TR" dirty="0"/>
          </a:p>
        </p:txBody>
      </p:sp>
      <p:sp>
        <p:nvSpPr>
          <p:cNvPr id="3" name="İçerik Yer Tutucusu 2">
            <a:extLst>
              <a:ext uri="{FF2B5EF4-FFF2-40B4-BE49-F238E27FC236}">
                <a16:creationId xmlns:a16="http://schemas.microsoft.com/office/drawing/2014/main" id="{7101AA6A-F8C2-47AC-A4EB-2A0EBBC6DA88}"/>
              </a:ext>
            </a:extLst>
          </p:cNvPr>
          <p:cNvSpPr>
            <a:spLocks noGrp="1"/>
          </p:cNvSpPr>
          <p:nvPr>
            <p:ph idx="1"/>
          </p:nvPr>
        </p:nvSpPr>
        <p:spPr>
          <a:xfrm>
            <a:off x="1728184" y="1421691"/>
            <a:ext cx="8735627" cy="5090080"/>
          </a:xfrm>
        </p:spPr>
        <p:txBody>
          <a:bodyPr>
            <a:normAutofit/>
          </a:bodyPr>
          <a:lstStyle/>
          <a:p>
            <a:pPr marL="0" indent="0">
              <a:buNone/>
            </a:pPr>
            <a:r>
              <a:rPr lang="tr-TR" sz="2000" i="1" dirty="0">
                <a:solidFill>
                  <a:srgbClr val="002060"/>
                </a:solidFill>
              </a:rPr>
              <a:t>Lokal ileri evre meme kanseri(LABC) biyolojik özelliklerine göre hızlı veya yavaş yayılımlı olabilir. Tipik olarak yüksek dereceli hızlı yayılımlı tümörler ER negatifliği veya HER2 </a:t>
            </a:r>
            <a:r>
              <a:rPr lang="tr-TR" sz="2000" i="1" dirty="0" err="1">
                <a:solidFill>
                  <a:srgbClr val="002060"/>
                </a:solidFill>
              </a:rPr>
              <a:t>overekspresyonu</a:t>
            </a:r>
            <a:r>
              <a:rPr lang="tr-TR" sz="2000" i="1" dirty="0">
                <a:solidFill>
                  <a:srgbClr val="002060"/>
                </a:solidFill>
              </a:rPr>
              <a:t> gibi hızlı </a:t>
            </a:r>
            <a:r>
              <a:rPr lang="tr-TR" sz="2000" i="1" dirty="0" err="1">
                <a:solidFill>
                  <a:srgbClr val="002060"/>
                </a:solidFill>
              </a:rPr>
              <a:t>proliferasyon</a:t>
            </a:r>
            <a:r>
              <a:rPr lang="tr-TR" sz="2000" i="1" dirty="0">
                <a:solidFill>
                  <a:srgbClr val="002060"/>
                </a:solidFill>
              </a:rPr>
              <a:t> indikatörlerine sahipken düşük-orta dereceli tümörler hormon reseptör pozitifliğine sahiptir. </a:t>
            </a:r>
            <a:r>
              <a:rPr lang="tr-TR" sz="2000" dirty="0">
                <a:solidFill>
                  <a:srgbClr val="002060"/>
                </a:solidFill>
              </a:rPr>
              <a:t>Bu son grup, hastalığa ilk semptomdan aylar hatta yıllar öncesinden sahip olabilir. </a:t>
            </a:r>
          </a:p>
          <a:p>
            <a:pPr marL="0" indent="0">
              <a:buNone/>
            </a:pPr>
            <a:endParaRPr lang="tr-TR" sz="2000" dirty="0"/>
          </a:p>
          <a:p>
            <a:pPr marL="0" indent="0">
              <a:buNone/>
            </a:pPr>
            <a:r>
              <a:rPr lang="tr-TR" sz="2000" dirty="0"/>
              <a:t>Meme kanseri moleküler </a:t>
            </a:r>
            <a:r>
              <a:rPr lang="tr-TR" sz="2000" dirty="0" err="1"/>
              <a:t>fenotiplere</a:t>
            </a:r>
            <a:r>
              <a:rPr lang="tr-TR" sz="2000" dirty="0"/>
              <a:t> kabaca hormon reseptörleri, HER2, bazal </a:t>
            </a:r>
            <a:r>
              <a:rPr lang="tr-TR" sz="2000" dirty="0" err="1"/>
              <a:t>epitel</a:t>
            </a:r>
            <a:r>
              <a:rPr lang="tr-TR" sz="2000" dirty="0"/>
              <a:t> </a:t>
            </a:r>
            <a:r>
              <a:rPr lang="tr-TR" sz="2000" dirty="0" err="1"/>
              <a:t>markerlarının</a:t>
            </a:r>
            <a:r>
              <a:rPr lang="tr-TR" sz="2000" dirty="0"/>
              <a:t> ekspresyonu ve </a:t>
            </a:r>
            <a:r>
              <a:rPr lang="tr-TR" sz="2000" dirty="0" err="1"/>
              <a:t>proliferasyon</a:t>
            </a:r>
            <a:r>
              <a:rPr lang="tr-TR" sz="2000" dirty="0"/>
              <a:t> </a:t>
            </a:r>
            <a:r>
              <a:rPr lang="tr-TR" sz="2000" dirty="0" err="1"/>
              <a:t>paternine</a:t>
            </a:r>
            <a:r>
              <a:rPr lang="tr-TR" sz="2000" dirty="0"/>
              <a:t> göre sınıflandırılabilir. Bu özelliklere göre </a:t>
            </a:r>
            <a:r>
              <a:rPr lang="tr-TR" sz="2000" i="1" dirty="0">
                <a:solidFill>
                  <a:srgbClr val="002060"/>
                </a:solidFill>
              </a:rPr>
              <a:t>klinik olarak güncel kullanıma sahip 4 majör </a:t>
            </a:r>
            <a:r>
              <a:rPr lang="tr-TR" sz="2000" i="1" dirty="0" err="1">
                <a:solidFill>
                  <a:srgbClr val="002060"/>
                </a:solidFill>
              </a:rPr>
              <a:t>subtip</a:t>
            </a:r>
            <a:r>
              <a:rPr lang="tr-TR" sz="2000" i="1" dirty="0">
                <a:solidFill>
                  <a:srgbClr val="002060"/>
                </a:solidFill>
              </a:rPr>
              <a:t> bulunmaktadır: </a:t>
            </a:r>
            <a:r>
              <a:rPr lang="tr-TR" sz="2000" i="1" dirty="0" err="1">
                <a:solidFill>
                  <a:srgbClr val="002060"/>
                </a:solidFill>
              </a:rPr>
              <a:t>Luminal</a:t>
            </a:r>
            <a:r>
              <a:rPr lang="tr-TR" sz="2000" i="1" dirty="0">
                <a:solidFill>
                  <a:srgbClr val="002060"/>
                </a:solidFill>
              </a:rPr>
              <a:t> A, </a:t>
            </a:r>
            <a:r>
              <a:rPr lang="tr-TR" sz="2000" i="1" dirty="0" err="1">
                <a:solidFill>
                  <a:srgbClr val="002060"/>
                </a:solidFill>
              </a:rPr>
              <a:t>Luminal</a:t>
            </a:r>
            <a:r>
              <a:rPr lang="tr-TR" sz="2000" i="1" dirty="0">
                <a:solidFill>
                  <a:srgbClr val="002060"/>
                </a:solidFill>
              </a:rPr>
              <a:t> B, HER2 </a:t>
            </a:r>
            <a:r>
              <a:rPr lang="tr-TR" sz="2000" i="1" dirty="0" err="1">
                <a:solidFill>
                  <a:srgbClr val="002060"/>
                </a:solidFill>
              </a:rPr>
              <a:t>enriched</a:t>
            </a:r>
            <a:r>
              <a:rPr lang="tr-TR" sz="2000" i="1" dirty="0">
                <a:solidFill>
                  <a:srgbClr val="002060"/>
                </a:solidFill>
              </a:rPr>
              <a:t> ve bazal </a:t>
            </a:r>
            <a:r>
              <a:rPr lang="tr-TR" sz="2000" i="1" dirty="0" err="1">
                <a:solidFill>
                  <a:srgbClr val="002060"/>
                </a:solidFill>
              </a:rPr>
              <a:t>like</a:t>
            </a:r>
            <a:r>
              <a:rPr lang="tr-TR" sz="2000" i="1" dirty="0">
                <a:solidFill>
                  <a:srgbClr val="002060"/>
                </a:solidFill>
              </a:rPr>
              <a:t>. Bu </a:t>
            </a:r>
            <a:r>
              <a:rPr lang="tr-TR" sz="2000" i="1" dirty="0" err="1">
                <a:solidFill>
                  <a:srgbClr val="002060"/>
                </a:solidFill>
              </a:rPr>
              <a:t>subtipler</a:t>
            </a:r>
            <a:r>
              <a:rPr lang="tr-TR" sz="2000" i="1" dirty="0">
                <a:solidFill>
                  <a:srgbClr val="002060"/>
                </a:solidFill>
              </a:rPr>
              <a:t> </a:t>
            </a:r>
            <a:r>
              <a:rPr lang="tr-TR" sz="2000" i="1" dirty="0" err="1">
                <a:solidFill>
                  <a:srgbClr val="002060"/>
                </a:solidFill>
              </a:rPr>
              <a:t>lokorejyonel</a:t>
            </a:r>
            <a:r>
              <a:rPr lang="tr-TR" sz="2000" i="1" dirty="0">
                <a:solidFill>
                  <a:srgbClr val="002060"/>
                </a:solidFill>
              </a:rPr>
              <a:t> kontrol öngörüsünde faydalıdırlar: </a:t>
            </a:r>
            <a:r>
              <a:rPr lang="tr-TR" sz="2000" i="1" dirty="0" err="1">
                <a:solidFill>
                  <a:srgbClr val="002060"/>
                </a:solidFill>
              </a:rPr>
              <a:t>Luminal</a:t>
            </a:r>
            <a:r>
              <a:rPr lang="tr-TR" sz="2000" i="1" dirty="0">
                <a:solidFill>
                  <a:srgbClr val="002060"/>
                </a:solidFill>
              </a:rPr>
              <a:t> A ve B </a:t>
            </a:r>
            <a:r>
              <a:rPr lang="tr-TR" sz="2000" i="1" dirty="0" err="1">
                <a:solidFill>
                  <a:srgbClr val="002060"/>
                </a:solidFill>
              </a:rPr>
              <a:t>subtiplerinde</a:t>
            </a:r>
            <a:r>
              <a:rPr lang="tr-TR" sz="2000" i="1" dirty="0">
                <a:solidFill>
                  <a:srgbClr val="002060"/>
                </a:solidFill>
              </a:rPr>
              <a:t> </a:t>
            </a:r>
            <a:r>
              <a:rPr lang="tr-TR" sz="2000" i="1" dirty="0" err="1">
                <a:solidFill>
                  <a:srgbClr val="002060"/>
                </a:solidFill>
              </a:rPr>
              <a:t>rekürrens</a:t>
            </a:r>
            <a:r>
              <a:rPr lang="tr-TR" sz="2000" i="1" dirty="0">
                <a:solidFill>
                  <a:srgbClr val="002060"/>
                </a:solidFill>
              </a:rPr>
              <a:t> daha nadirken HER2 </a:t>
            </a:r>
            <a:r>
              <a:rPr lang="tr-TR" sz="2000" i="1" dirty="0" err="1">
                <a:solidFill>
                  <a:srgbClr val="002060"/>
                </a:solidFill>
              </a:rPr>
              <a:t>enriched</a:t>
            </a:r>
            <a:r>
              <a:rPr lang="tr-TR" sz="2000" i="1" dirty="0">
                <a:solidFill>
                  <a:srgbClr val="002060"/>
                </a:solidFill>
              </a:rPr>
              <a:t> ve bazal </a:t>
            </a:r>
            <a:r>
              <a:rPr lang="tr-TR" sz="2000" i="1" dirty="0" err="1">
                <a:solidFill>
                  <a:srgbClr val="002060"/>
                </a:solidFill>
              </a:rPr>
              <a:t>like</a:t>
            </a:r>
            <a:r>
              <a:rPr lang="tr-TR" sz="2000" i="1" dirty="0">
                <a:solidFill>
                  <a:srgbClr val="002060"/>
                </a:solidFill>
              </a:rPr>
              <a:t> kanserlerde </a:t>
            </a:r>
            <a:r>
              <a:rPr lang="tr-TR" sz="2000" i="1" dirty="0" err="1">
                <a:solidFill>
                  <a:srgbClr val="002060"/>
                </a:solidFill>
              </a:rPr>
              <a:t>rekürrens</a:t>
            </a:r>
            <a:r>
              <a:rPr lang="tr-TR" sz="2000" i="1" dirty="0">
                <a:solidFill>
                  <a:srgbClr val="002060"/>
                </a:solidFill>
              </a:rPr>
              <a:t> daha sık izlenmektedir.</a:t>
            </a:r>
          </a:p>
        </p:txBody>
      </p:sp>
    </p:spTree>
    <p:extLst>
      <p:ext uri="{BB962C8B-B14F-4D97-AF65-F5344CB8AC3E}">
        <p14:creationId xmlns:p14="http://schemas.microsoft.com/office/powerpoint/2010/main" val="2598278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C7B73D-3EC1-4070-9023-0446C3425FEE}"/>
              </a:ext>
            </a:extLst>
          </p:cNvPr>
          <p:cNvSpPr>
            <a:spLocks noGrp="1"/>
          </p:cNvSpPr>
          <p:nvPr>
            <p:ph type="title"/>
          </p:nvPr>
        </p:nvSpPr>
        <p:spPr>
          <a:xfrm>
            <a:off x="4201353" y="346229"/>
            <a:ext cx="3789288" cy="887767"/>
          </a:xfrm>
        </p:spPr>
        <p:txBody>
          <a:bodyPr>
            <a:normAutofit/>
          </a:bodyPr>
          <a:lstStyle/>
          <a:p>
            <a:r>
              <a:rPr lang="tr-TR" sz="2800" dirty="0"/>
              <a:t>Patoloji ve Yayılım Yolları</a:t>
            </a:r>
            <a:endParaRPr lang="tr-TR" dirty="0"/>
          </a:p>
        </p:txBody>
      </p:sp>
      <p:sp>
        <p:nvSpPr>
          <p:cNvPr id="3" name="İçerik Yer Tutucusu 2">
            <a:extLst>
              <a:ext uri="{FF2B5EF4-FFF2-40B4-BE49-F238E27FC236}">
                <a16:creationId xmlns:a16="http://schemas.microsoft.com/office/drawing/2014/main" id="{7101AA6A-F8C2-47AC-A4EB-2A0EBBC6DA88}"/>
              </a:ext>
            </a:extLst>
          </p:cNvPr>
          <p:cNvSpPr>
            <a:spLocks noGrp="1"/>
          </p:cNvSpPr>
          <p:nvPr>
            <p:ph idx="1"/>
          </p:nvPr>
        </p:nvSpPr>
        <p:spPr>
          <a:xfrm>
            <a:off x="1728186" y="1233996"/>
            <a:ext cx="8735627" cy="5090080"/>
          </a:xfrm>
        </p:spPr>
        <p:txBody>
          <a:bodyPr>
            <a:normAutofit fontScale="92500" lnSpcReduction="20000"/>
          </a:bodyPr>
          <a:lstStyle/>
          <a:p>
            <a:pPr marL="0" indent="0">
              <a:buNone/>
            </a:pPr>
            <a:endParaRPr lang="tr-TR" sz="2000" dirty="0"/>
          </a:p>
          <a:p>
            <a:pPr marL="0" indent="0">
              <a:buNone/>
            </a:pPr>
            <a:r>
              <a:rPr lang="tr-TR" sz="2200" dirty="0" err="1"/>
              <a:t>Duktal</a:t>
            </a:r>
            <a:r>
              <a:rPr lang="tr-TR" sz="2200" dirty="0"/>
              <a:t> ve </a:t>
            </a:r>
            <a:r>
              <a:rPr lang="tr-TR" sz="2200" dirty="0" err="1"/>
              <a:t>lobüler</a:t>
            </a:r>
            <a:r>
              <a:rPr lang="tr-TR" sz="2200" dirty="0"/>
              <a:t> meme kanserleri </a:t>
            </a:r>
            <a:r>
              <a:rPr lang="tr-TR" sz="2200" dirty="0" err="1"/>
              <a:t>invaziv</a:t>
            </a:r>
            <a:r>
              <a:rPr lang="tr-TR" sz="2200" dirty="0"/>
              <a:t> meme kanserleri içerisinde açık ara en sık  </a:t>
            </a:r>
            <a:r>
              <a:rPr lang="tr-TR" sz="2200" dirty="0" err="1"/>
              <a:t>subtiplerdir</a:t>
            </a:r>
            <a:r>
              <a:rPr lang="tr-TR" sz="2200" dirty="0"/>
              <a:t>.     </a:t>
            </a:r>
          </a:p>
          <a:p>
            <a:pPr marL="0" indent="0">
              <a:buNone/>
            </a:pPr>
            <a:endParaRPr lang="tr-TR" sz="2200" dirty="0"/>
          </a:p>
          <a:p>
            <a:pPr marL="0" indent="0">
              <a:buNone/>
            </a:pPr>
            <a:r>
              <a:rPr lang="tr-TR" sz="2200" i="1" dirty="0">
                <a:solidFill>
                  <a:srgbClr val="002060"/>
                </a:solidFill>
              </a:rPr>
              <a:t>T III ve T VI tümöre sahip hastalarda </a:t>
            </a:r>
            <a:r>
              <a:rPr lang="tr-TR" sz="2200" i="1" dirty="0" err="1">
                <a:solidFill>
                  <a:srgbClr val="002060"/>
                </a:solidFill>
              </a:rPr>
              <a:t>aksiller</a:t>
            </a:r>
            <a:r>
              <a:rPr lang="tr-TR" sz="2200" i="1" dirty="0">
                <a:solidFill>
                  <a:srgbClr val="002060"/>
                </a:solidFill>
              </a:rPr>
              <a:t> </a:t>
            </a:r>
            <a:r>
              <a:rPr lang="tr-TR" sz="2200" i="1" dirty="0" err="1">
                <a:solidFill>
                  <a:srgbClr val="002060"/>
                </a:solidFill>
              </a:rPr>
              <a:t>level</a:t>
            </a:r>
            <a:r>
              <a:rPr lang="tr-TR" sz="2200" i="1" dirty="0">
                <a:solidFill>
                  <a:srgbClr val="002060"/>
                </a:solidFill>
              </a:rPr>
              <a:t> 1 ve 2 lenf </a:t>
            </a:r>
            <a:r>
              <a:rPr lang="tr-TR" sz="2200" i="1" dirty="0" err="1">
                <a:solidFill>
                  <a:srgbClr val="002060"/>
                </a:solidFill>
              </a:rPr>
              <a:t>nodu</a:t>
            </a:r>
            <a:r>
              <a:rPr lang="tr-TR" sz="2200" i="1" dirty="0">
                <a:solidFill>
                  <a:srgbClr val="002060"/>
                </a:solidFill>
              </a:rPr>
              <a:t> pozitifliği sıktır. Ayrıca bu hastalar </a:t>
            </a:r>
            <a:r>
              <a:rPr lang="tr-TR" sz="2200" i="1" dirty="0" err="1">
                <a:solidFill>
                  <a:srgbClr val="002060"/>
                </a:solidFill>
              </a:rPr>
              <a:t>level</a:t>
            </a:r>
            <a:r>
              <a:rPr lang="tr-TR" sz="2200" i="1" dirty="0">
                <a:solidFill>
                  <a:srgbClr val="002060"/>
                </a:solidFill>
              </a:rPr>
              <a:t> III </a:t>
            </a:r>
            <a:r>
              <a:rPr lang="tr-TR" sz="2200" i="1" dirty="0" err="1">
                <a:solidFill>
                  <a:srgbClr val="002060"/>
                </a:solidFill>
              </a:rPr>
              <a:t>aksiller</a:t>
            </a:r>
            <a:r>
              <a:rPr lang="tr-TR" sz="2200" i="1" dirty="0">
                <a:solidFill>
                  <a:srgbClr val="002060"/>
                </a:solidFill>
              </a:rPr>
              <a:t>, </a:t>
            </a:r>
            <a:r>
              <a:rPr lang="tr-TR" sz="2200" i="1" dirty="0" err="1">
                <a:solidFill>
                  <a:srgbClr val="002060"/>
                </a:solidFill>
              </a:rPr>
              <a:t>supraclavicular</a:t>
            </a:r>
            <a:r>
              <a:rPr lang="tr-TR" sz="2200" i="1" dirty="0">
                <a:solidFill>
                  <a:srgbClr val="002060"/>
                </a:solidFill>
              </a:rPr>
              <a:t> ve </a:t>
            </a:r>
            <a:r>
              <a:rPr lang="tr-TR" sz="2200" i="1" dirty="0" err="1">
                <a:solidFill>
                  <a:srgbClr val="002060"/>
                </a:solidFill>
              </a:rPr>
              <a:t>internal</a:t>
            </a:r>
            <a:r>
              <a:rPr lang="tr-TR" sz="2200" i="1" dirty="0">
                <a:solidFill>
                  <a:srgbClr val="002060"/>
                </a:solidFill>
              </a:rPr>
              <a:t> </a:t>
            </a:r>
            <a:r>
              <a:rPr lang="tr-TR" sz="2200" i="1" dirty="0" err="1">
                <a:solidFill>
                  <a:srgbClr val="002060"/>
                </a:solidFill>
              </a:rPr>
              <a:t>mammarian</a:t>
            </a:r>
            <a:r>
              <a:rPr lang="tr-TR" sz="2200" i="1" dirty="0">
                <a:solidFill>
                  <a:srgbClr val="002060"/>
                </a:solidFill>
              </a:rPr>
              <a:t> lenf </a:t>
            </a:r>
            <a:r>
              <a:rPr lang="tr-TR" sz="2200" i="1" dirty="0" err="1">
                <a:solidFill>
                  <a:srgbClr val="002060"/>
                </a:solidFill>
              </a:rPr>
              <a:t>nodu</a:t>
            </a:r>
            <a:r>
              <a:rPr lang="tr-TR" sz="2200" i="1" dirty="0">
                <a:solidFill>
                  <a:srgbClr val="002060"/>
                </a:solidFill>
              </a:rPr>
              <a:t> pozitifliği riski taşırlar.</a:t>
            </a:r>
          </a:p>
          <a:p>
            <a:pPr marL="0" indent="0">
              <a:buNone/>
            </a:pPr>
            <a:endParaRPr lang="tr-TR" sz="2200" dirty="0">
              <a:solidFill>
                <a:srgbClr val="002060"/>
              </a:solidFill>
            </a:endParaRPr>
          </a:p>
          <a:p>
            <a:pPr marL="0" indent="0">
              <a:buNone/>
            </a:pPr>
            <a:r>
              <a:rPr lang="tr-TR" sz="2200" dirty="0"/>
              <a:t>Hastalığın lenf </a:t>
            </a:r>
            <a:r>
              <a:rPr lang="tr-TR" sz="2200" dirty="0" err="1"/>
              <a:t>nodları</a:t>
            </a:r>
            <a:r>
              <a:rPr lang="tr-TR" sz="2200" dirty="0"/>
              <a:t> aracılığı ile </a:t>
            </a:r>
            <a:r>
              <a:rPr lang="tr-TR" sz="2200" dirty="0" err="1"/>
              <a:t>anterior</a:t>
            </a:r>
            <a:r>
              <a:rPr lang="tr-TR" sz="2200" dirty="0"/>
              <a:t> </a:t>
            </a:r>
            <a:r>
              <a:rPr lang="tr-TR" sz="2200" dirty="0" err="1"/>
              <a:t>mediasten</a:t>
            </a:r>
            <a:r>
              <a:rPr lang="tr-TR" sz="2200" dirty="0"/>
              <a:t>, </a:t>
            </a:r>
            <a:r>
              <a:rPr lang="tr-TR" sz="2200" dirty="0" err="1"/>
              <a:t>ipsilateral</a:t>
            </a:r>
            <a:r>
              <a:rPr lang="tr-TR" sz="2200" dirty="0"/>
              <a:t> </a:t>
            </a:r>
            <a:r>
              <a:rPr lang="tr-TR" sz="2200" dirty="0" err="1"/>
              <a:t>servikal</a:t>
            </a:r>
            <a:r>
              <a:rPr lang="tr-TR" sz="2200" dirty="0"/>
              <a:t> lenf </a:t>
            </a:r>
            <a:r>
              <a:rPr lang="tr-TR" sz="2200" dirty="0" err="1"/>
              <a:t>nodları</a:t>
            </a:r>
            <a:r>
              <a:rPr lang="tr-TR" sz="2200" dirty="0"/>
              <a:t> ve hatta karşı </a:t>
            </a:r>
            <a:r>
              <a:rPr lang="tr-TR" sz="2200" dirty="0" err="1"/>
              <a:t>aksillaya</a:t>
            </a:r>
            <a:r>
              <a:rPr lang="tr-TR" sz="2200" dirty="0"/>
              <a:t> yayılım yeteneğinden dolayı hastalar FDG-PET/</a:t>
            </a:r>
            <a:r>
              <a:rPr lang="tr-TR" sz="2200" dirty="0" err="1"/>
              <a:t>CT’den</a:t>
            </a:r>
            <a:r>
              <a:rPr lang="tr-TR" sz="2200" dirty="0"/>
              <a:t> yayılımın tespiti açısından fayda görmektedirler.</a:t>
            </a:r>
          </a:p>
          <a:p>
            <a:pPr marL="0" indent="0">
              <a:buNone/>
            </a:pPr>
            <a:endParaRPr lang="tr-TR" sz="2200" dirty="0"/>
          </a:p>
          <a:p>
            <a:pPr marL="0" indent="0">
              <a:buNone/>
            </a:pPr>
            <a:r>
              <a:rPr lang="tr-TR" sz="2200" i="1" dirty="0">
                <a:solidFill>
                  <a:srgbClr val="002060"/>
                </a:solidFill>
              </a:rPr>
              <a:t>LABC hastaları </a:t>
            </a:r>
            <a:r>
              <a:rPr lang="tr-TR" sz="2200" i="1" dirty="0" err="1">
                <a:solidFill>
                  <a:srgbClr val="002060"/>
                </a:solidFill>
              </a:rPr>
              <a:t>subtipe</a:t>
            </a:r>
            <a:r>
              <a:rPr lang="tr-TR" sz="2200" i="1" dirty="0">
                <a:solidFill>
                  <a:srgbClr val="002060"/>
                </a:solidFill>
              </a:rPr>
              <a:t> göre değişken lokalizasyonlara olmak üzere </a:t>
            </a:r>
            <a:r>
              <a:rPr lang="tr-TR" sz="2200" i="1" dirty="0" err="1">
                <a:solidFill>
                  <a:srgbClr val="002060"/>
                </a:solidFill>
              </a:rPr>
              <a:t>hematojen</a:t>
            </a:r>
            <a:r>
              <a:rPr lang="tr-TR" sz="2200" i="1" dirty="0">
                <a:solidFill>
                  <a:srgbClr val="002060"/>
                </a:solidFill>
              </a:rPr>
              <a:t> yayılım açısından da risk altındadırlar. </a:t>
            </a:r>
            <a:r>
              <a:rPr lang="tr-TR" sz="2200" i="1" dirty="0" err="1">
                <a:solidFill>
                  <a:srgbClr val="002060"/>
                </a:solidFill>
              </a:rPr>
              <a:t>Luminal</a:t>
            </a:r>
            <a:r>
              <a:rPr lang="tr-TR" sz="2200" i="1" dirty="0">
                <a:solidFill>
                  <a:srgbClr val="002060"/>
                </a:solidFill>
              </a:rPr>
              <a:t> tümöre sahip hastalarda </a:t>
            </a:r>
            <a:r>
              <a:rPr lang="tr-TR" sz="2200" i="1" dirty="0" err="1">
                <a:solidFill>
                  <a:srgbClr val="002060"/>
                </a:solidFill>
              </a:rPr>
              <a:t>metastatik</a:t>
            </a:r>
            <a:r>
              <a:rPr lang="tr-TR" sz="2200" i="1" dirty="0">
                <a:solidFill>
                  <a:srgbClr val="002060"/>
                </a:solidFill>
              </a:rPr>
              <a:t> yayılım kemik lehinedir. HER2 pozitif hastalarda da kemik metastazı en sık olsa da karaciğer, akciğer ve beyin metastazı oranları yükselmektedir. Bazal </a:t>
            </a:r>
            <a:r>
              <a:rPr lang="tr-TR" sz="2200" i="1" dirty="0" err="1">
                <a:solidFill>
                  <a:srgbClr val="002060"/>
                </a:solidFill>
              </a:rPr>
              <a:t>like</a:t>
            </a:r>
            <a:r>
              <a:rPr lang="tr-TR" sz="2200" i="1" dirty="0">
                <a:solidFill>
                  <a:srgbClr val="002060"/>
                </a:solidFill>
              </a:rPr>
              <a:t> </a:t>
            </a:r>
            <a:r>
              <a:rPr lang="tr-TR" sz="2200" i="1" dirty="0" err="1">
                <a:solidFill>
                  <a:srgbClr val="002060"/>
                </a:solidFill>
              </a:rPr>
              <a:t>subtipinde</a:t>
            </a:r>
            <a:r>
              <a:rPr lang="tr-TR" sz="2200" i="1" dirty="0">
                <a:solidFill>
                  <a:srgbClr val="002060"/>
                </a:solidFill>
              </a:rPr>
              <a:t> ise akciğerler en sık yayılım yeri haline gelmektedir. </a:t>
            </a:r>
          </a:p>
          <a:p>
            <a:pPr marL="0" indent="0">
              <a:buNone/>
            </a:pPr>
            <a:endParaRPr lang="tr-TR" sz="2000" dirty="0">
              <a:solidFill>
                <a:srgbClr val="002060"/>
              </a:solidFill>
            </a:endParaRPr>
          </a:p>
          <a:p>
            <a:pPr marL="0" indent="0">
              <a:buNone/>
            </a:pPr>
            <a:endParaRPr lang="tr-TR" sz="2000" dirty="0"/>
          </a:p>
        </p:txBody>
      </p:sp>
    </p:spTree>
    <p:extLst>
      <p:ext uri="{BB962C8B-B14F-4D97-AF65-F5344CB8AC3E}">
        <p14:creationId xmlns:p14="http://schemas.microsoft.com/office/powerpoint/2010/main" val="3584942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C7B73D-3EC1-4070-9023-0446C3425FEE}"/>
              </a:ext>
            </a:extLst>
          </p:cNvPr>
          <p:cNvSpPr>
            <a:spLocks noGrp="1"/>
          </p:cNvSpPr>
          <p:nvPr>
            <p:ph type="title"/>
          </p:nvPr>
        </p:nvSpPr>
        <p:spPr>
          <a:xfrm>
            <a:off x="4201353" y="346229"/>
            <a:ext cx="3789288" cy="887767"/>
          </a:xfrm>
        </p:spPr>
        <p:txBody>
          <a:bodyPr>
            <a:normAutofit/>
          </a:bodyPr>
          <a:lstStyle/>
          <a:p>
            <a:r>
              <a:rPr lang="tr-TR" sz="2800" dirty="0"/>
              <a:t>Klinik Seyir ve </a:t>
            </a:r>
            <a:r>
              <a:rPr lang="tr-TR" sz="2800" dirty="0" err="1"/>
              <a:t>Evreleme</a:t>
            </a:r>
            <a:endParaRPr lang="tr-TR" sz="2800" dirty="0"/>
          </a:p>
        </p:txBody>
      </p:sp>
      <p:sp>
        <p:nvSpPr>
          <p:cNvPr id="3" name="İçerik Yer Tutucusu 2">
            <a:extLst>
              <a:ext uri="{FF2B5EF4-FFF2-40B4-BE49-F238E27FC236}">
                <a16:creationId xmlns:a16="http://schemas.microsoft.com/office/drawing/2014/main" id="{7101AA6A-F8C2-47AC-A4EB-2A0EBBC6DA88}"/>
              </a:ext>
            </a:extLst>
          </p:cNvPr>
          <p:cNvSpPr>
            <a:spLocks noGrp="1"/>
          </p:cNvSpPr>
          <p:nvPr>
            <p:ph idx="1"/>
          </p:nvPr>
        </p:nvSpPr>
        <p:spPr>
          <a:xfrm>
            <a:off x="1728183" y="1074198"/>
            <a:ext cx="8735627" cy="5090080"/>
          </a:xfrm>
        </p:spPr>
        <p:txBody>
          <a:bodyPr>
            <a:normAutofit/>
          </a:bodyPr>
          <a:lstStyle/>
          <a:p>
            <a:pPr marL="0" indent="0">
              <a:buNone/>
            </a:pPr>
            <a:r>
              <a:rPr lang="tr-TR" sz="2000" dirty="0"/>
              <a:t>LABC hastaları genellikle self muayene sırasında ele gelen kitle sayesinde </a:t>
            </a:r>
            <a:r>
              <a:rPr lang="tr-TR" sz="2000" dirty="0" err="1"/>
              <a:t>farkedilir</a:t>
            </a:r>
            <a:r>
              <a:rPr lang="tr-TR" sz="2000" dirty="0"/>
              <a:t>. Hastane başvurusuna kadar hastalarda kanama veya </a:t>
            </a:r>
            <a:r>
              <a:rPr lang="tr-TR" sz="2000" dirty="0" err="1"/>
              <a:t>ülserativ</a:t>
            </a:r>
            <a:r>
              <a:rPr lang="tr-TR" sz="2000" dirty="0"/>
              <a:t> kitle gelişebilir. Zamanla bazı meme kanserlerinde </a:t>
            </a:r>
            <a:r>
              <a:rPr lang="tr-TR" sz="2000" dirty="0" err="1"/>
              <a:t>süperenfeksiyon</a:t>
            </a:r>
            <a:r>
              <a:rPr lang="tr-TR" sz="2000" dirty="0"/>
              <a:t>, </a:t>
            </a:r>
            <a:r>
              <a:rPr lang="tr-TR" sz="2000" dirty="0" err="1"/>
              <a:t>abse</a:t>
            </a:r>
            <a:r>
              <a:rPr lang="tr-TR" sz="2000" dirty="0"/>
              <a:t> ve hatta </a:t>
            </a:r>
            <a:r>
              <a:rPr lang="tr-TR" sz="2000" dirty="0" err="1"/>
              <a:t>otoamputasyon</a:t>
            </a:r>
            <a:r>
              <a:rPr lang="tr-TR" sz="2000" dirty="0"/>
              <a:t> gelişebilir. </a:t>
            </a:r>
          </a:p>
          <a:p>
            <a:pPr marL="0" indent="0">
              <a:buNone/>
            </a:pPr>
            <a:endParaRPr lang="tr-TR" sz="2000" dirty="0"/>
          </a:p>
          <a:p>
            <a:pPr marL="0" indent="0">
              <a:buNone/>
            </a:pPr>
            <a:r>
              <a:rPr lang="tr-TR" sz="2000" i="1" dirty="0">
                <a:solidFill>
                  <a:srgbClr val="002060"/>
                </a:solidFill>
              </a:rPr>
              <a:t>Klinik T III ve T VI kansere sahip hastalarda </a:t>
            </a:r>
            <a:r>
              <a:rPr lang="tr-TR" sz="2000" i="1" dirty="0" err="1">
                <a:solidFill>
                  <a:srgbClr val="002060"/>
                </a:solidFill>
              </a:rPr>
              <a:t>rejyonel</a:t>
            </a:r>
            <a:r>
              <a:rPr lang="tr-TR" sz="2000" i="1" dirty="0">
                <a:solidFill>
                  <a:srgbClr val="002060"/>
                </a:solidFill>
              </a:rPr>
              <a:t> </a:t>
            </a:r>
            <a:r>
              <a:rPr lang="tr-TR" sz="2000" i="1" dirty="0" err="1">
                <a:solidFill>
                  <a:srgbClr val="002060"/>
                </a:solidFill>
              </a:rPr>
              <a:t>adenopati</a:t>
            </a:r>
            <a:r>
              <a:rPr lang="tr-TR" sz="2000" i="1" dirty="0">
                <a:solidFill>
                  <a:srgbClr val="002060"/>
                </a:solidFill>
              </a:rPr>
              <a:t> sıktır. </a:t>
            </a:r>
            <a:r>
              <a:rPr lang="tr-TR" sz="2000" i="1" dirty="0" err="1">
                <a:solidFill>
                  <a:srgbClr val="002060"/>
                </a:solidFill>
              </a:rPr>
              <a:t>Aksiller</a:t>
            </a:r>
            <a:r>
              <a:rPr lang="tr-TR" sz="2000" i="1" dirty="0">
                <a:solidFill>
                  <a:srgbClr val="002060"/>
                </a:solidFill>
              </a:rPr>
              <a:t> ve </a:t>
            </a:r>
            <a:r>
              <a:rPr lang="tr-TR" sz="2000" i="1" dirty="0" err="1">
                <a:solidFill>
                  <a:srgbClr val="002060"/>
                </a:solidFill>
              </a:rPr>
              <a:t>supraklavikuler</a:t>
            </a:r>
            <a:r>
              <a:rPr lang="tr-TR" sz="2000" i="1" dirty="0">
                <a:solidFill>
                  <a:srgbClr val="002060"/>
                </a:solidFill>
              </a:rPr>
              <a:t> lenf </a:t>
            </a:r>
            <a:r>
              <a:rPr lang="tr-TR" sz="2000" i="1" dirty="0" err="1">
                <a:solidFill>
                  <a:srgbClr val="002060"/>
                </a:solidFill>
              </a:rPr>
              <a:t>nodu</a:t>
            </a:r>
            <a:r>
              <a:rPr lang="tr-TR" sz="2000" i="1" dirty="0">
                <a:solidFill>
                  <a:srgbClr val="002060"/>
                </a:solidFill>
              </a:rPr>
              <a:t> olan hastalarda ağrı, ödem, hareket açıklığında azalma, güçsüzlük ve hissizlik gelişebilir. </a:t>
            </a:r>
          </a:p>
          <a:p>
            <a:pPr marL="0" indent="0">
              <a:buNone/>
            </a:pPr>
            <a:endParaRPr lang="tr-TR" sz="2000" dirty="0">
              <a:solidFill>
                <a:srgbClr val="002060"/>
              </a:solidFill>
            </a:endParaRPr>
          </a:p>
          <a:p>
            <a:pPr marL="0" indent="0">
              <a:buNone/>
            </a:pPr>
            <a:r>
              <a:rPr lang="tr-TR" sz="2000" i="1" dirty="0" err="1">
                <a:solidFill>
                  <a:srgbClr val="002060"/>
                </a:solidFill>
              </a:rPr>
              <a:t>İnflamatuar</a:t>
            </a:r>
            <a:r>
              <a:rPr lang="tr-TR" sz="2000" i="1" dirty="0">
                <a:solidFill>
                  <a:srgbClr val="002060"/>
                </a:solidFill>
              </a:rPr>
              <a:t> meme kanserine sahip hastalarda ilk 6 aya kadarki süreçte memede </a:t>
            </a:r>
            <a:r>
              <a:rPr lang="tr-TR" sz="2000" i="1" dirty="0" err="1">
                <a:solidFill>
                  <a:srgbClr val="002060"/>
                </a:solidFill>
              </a:rPr>
              <a:t>eritem</a:t>
            </a:r>
            <a:r>
              <a:rPr lang="tr-TR" sz="2000" i="1" dirty="0">
                <a:solidFill>
                  <a:srgbClr val="002060"/>
                </a:solidFill>
              </a:rPr>
              <a:t>, ısı artışı, ağırlık artışı gelişmektedir. Bu semptomlar </a:t>
            </a:r>
            <a:r>
              <a:rPr lang="tr-TR" sz="2000" i="1" dirty="0" err="1">
                <a:solidFill>
                  <a:srgbClr val="002060"/>
                </a:solidFill>
              </a:rPr>
              <a:t>sellülitle</a:t>
            </a:r>
            <a:r>
              <a:rPr lang="tr-TR" sz="2000" i="1" dirty="0">
                <a:solidFill>
                  <a:srgbClr val="002060"/>
                </a:solidFill>
              </a:rPr>
              <a:t> karışabilmektedir. Fizik muayenede belirgin kitle olsun olmasın memenin 1/3’ünden fazla bir alanda ödem ve </a:t>
            </a:r>
            <a:r>
              <a:rPr lang="tr-TR" sz="2000" i="1" dirty="0" err="1">
                <a:solidFill>
                  <a:srgbClr val="002060"/>
                </a:solidFill>
              </a:rPr>
              <a:t>eritem</a:t>
            </a:r>
            <a:r>
              <a:rPr lang="tr-TR" sz="2000" i="1" dirty="0">
                <a:solidFill>
                  <a:srgbClr val="002060"/>
                </a:solidFill>
              </a:rPr>
              <a:t> izlenir.</a:t>
            </a:r>
          </a:p>
          <a:p>
            <a:pPr marL="0" indent="0">
              <a:buNone/>
            </a:pPr>
            <a:r>
              <a:rPr lang="en-US" sz="2000" dirty="0">
                <a:solidFill>
                  <a:srgbClr val="002060"/>
                </a:solidFill>
              </a:rPr>
              <a:t> </a:t>
            </a:r>
            <a:endParaRPr lang="tr-TR" sz="2000" dirty="0">
              <a:solidFill>
                <a:srgbClr val="002060"/>
              </a:solidFill>
            </a:endParaRPr>
          </a:p>
        </p:txBody>
      </p:sp>
    </p:spTree>
    <p:extLst>
      <p:ext uri="{BB962C8B-B14F-4D97-AF65-F5344CB8AC3E}">
        <p14:creationId xmlns:p14="http://schemas.microsoft.com/office/powerpoint/2010/main" val="290244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4069764-50B4-432B-A8BC-B8311E551DAC}"/>
              </a:ext>
            </a:extLst>
          </p:cNvPr>
          <p:cNvSpPr>
            <a:spLocks noGrp="1"/>
          </p:cNvSpPr>
          <p:nvPr>
            <p:ph idx="1"/>
          </p:nvPr>
        </p:nvSpPr>
        <p:spPr>
          <a:xfrm>
            <a:off x="501585" y="1068404"/>
            <a:ext cx="3828661" cy="5534526"/>
          </a:xfrm>
        </p:spPr>
        <p:txBody>
          <a:bodyPr>
            <a:normAutofit/>
          </a:bodyPr>
          <a:lstStyle/>
          <a:p>
            <a:pPr marL="0" indent="0">
              <a:buNone/>
            </a:pPr>
            <a:r>
              <a:rPr lang="tr-TR" sz="2000" dirty="0" err="1"/>
              <a:t>Peau</a:t>
            </a:r>
            <a:r>
              <a:rPr lang="tr-TR" sz="2000" dirty="0"/>
              <a:t> </a:t>
            </a:r>
            <a:r>
              <a:rPr lang="tr-TR" sz="2000" dirty="0" err="1"/>
              <a:t>d’orange</a:t>
            </a:r>
            <a:r>
              <a:rPr lang="tr-TR" sz="2000" dirty="0"/>
              <a:t> tablosunda gözenekler belirginleşir, </a:t>
            </a:r>
            <a:r>
              <a:rPr lang="tr-TR" sz="2000" dirty="0" err="1"/>
              <a:t>areola</a:t>
            </a:r>
            <a:r>
              <a:rPr lang="tr-TR" sz="2000" dirty="0"/>
              <a:t> </a:t>
            </a:r>
            <a:r>
              <a:rPr lang="tr-TR" sz="2000" dirty="0" err="1"/>
              <a:t>ödemlenir</a:t>
            </a:r>
            <a:r>
              <a:rPr lang="tr-TR" sz="2000" dirty="0"/>
              <a:t> ve meme ucu </a:t>
            </a:r>
            <a:r>
              <a:rPr lang="tr-TR" sz="2000" dirty="0" err="1"/>
              <a:t>retrakte</a:t>
            </a:r>
            <a:r>
              <a:rPr lang="tr-TR" sz="2000" dirty="0"/>
              <a:t> hale gelir.</a:t>
            </a:r>
          </a:p>
          <a:p>
            <a:pPr marL="0" indent="0">
              <a:buNone/>
            </a:pPr>
            <a:r>
              <a:rPr lang="tr-TR" sz="2000" dirty="0"/>
              <a:t>T4b: İlk fotoğrafta cilt ödemi izlenmektedir, ikinci fotoğrafta ise </a:t>
            </a:r>
            <a:r>
              <a:rPr lang="tr-TR" sz="2000" dirty="0" err="1"/>
              <a:t>peau</a:t>
            </a:r>
            <a:r>
              <a:rPr lang="tr-TR" sz="2000" dirty="0"/>
              <a:t> </a:t>
            </a:r>
            <a:r>
              <a:rPr lang="tr-TR" sz="2000" dirty="0" err="1"/>
              <a:t>d’orange</a:t>
            </a:r>
            <a:r>
              <a:rPr lang="tr-TR" sz="2000" dirty="0"/>
              <a:t> tablosunun tüm özellikleri ve ok ucunda </a:t>
            </a:r>
            <a:r>
              <a:rPr lang="tr-TR" sz="2000" dirty="0" err="1"/>
              <a:t>satellit</a:t>
            </a:r>
            <a:r>
              <a:rPr lang="tr-TR" sz="2000" dirty="0"/>
              <a:t> bir lezyon görünmektedir. </a:t>
            </a:r>
          </a:p>
          <a:p>
            <a:pPr marL="0" indent="0">
              <a:buNone/>
            </a:pPr>
            <a:r>
              <a:rPr lang="tr-TR" sz="2000" dirty="0"/>
              <a:t>T4c: CT görüntüsünde </a:t>
            </a:r>
            <a:r>
              <a:rPr lang="tr-TR" sz="2000" dirty="0" err="1"/>
              <a:t>serratus</a:t>
            </a:r>
            <a:r>
              <a:rPr lang="tr-TR" sz="2000" dirty="0"/>
              <a:t> </a:t>
            </a:r>
            <a:r>
              <a:rPr lang="tr-TR" sz="2000" dirty="0" err="1"/>
              <a:t>anterior</a:t>
            </a:r>
            <a:r>
              <a:rPr lang="tr-TR" sz="2000" dirty="0"/>
              <a:t> kasına uzanan ülsere lezyon izlenmektedir.</a:t>
            </a:r>
          </a:p>
          <a:p>
            <a:pPr marL="0" indent="0">
              <a:buNone/>
            </a:pPr>
            <a:r>
              <a:rPr lang="tr-TR" sz="2000" dirty="0"/>
              <a:t>T4d: Hızlı </a:t>
            </a:r>
            <a:r>
              <a:rPr lang="tr-TR" sz="2000" dirty="0" err="1"/>
              <a:t>progrese</a:t>
            </a:r>
            <a:r>
              <a:rPr lang="tr-TR" sz="2000" dirty="0"/>
              <a:t> </a:t>
            </a:r>
            <a:r>
              <a:rPr lang="tr-TR" sz="2000" dirty="0" err="1"/>
              <a:t>diffüz</a:t>
            </a:r>
            <a:r>
              <a:rPr lang="tr-TR" sz="2000" dirty="0"/>
              <a:t> </a:t>
            </a:r>
            <a:r>
              <a:rPr lang="tr-TR" sz="2000" dirty="0" err="1"/>
              <a:t>eritemle</a:t>
            </a:r>
            <a:r>
              <a:rPr lang="tr-TR" sz="2000" dirty="0"/>
              <a:t> başvuran </a:t>
            </a:r>
            <a:r>
              <a:rPr lang="tr-TR" sz="2000" dirty="0" err="1"/>
              <a:t>inflamatuar</a:t>
            </a:r>
            <a:r>
              <a:rPr lang="tr-TR" sz="2000" dirty="0"/>
              <a:t> meme kanseri hastası.</a:t>
            </a:r>
          </a:p>
          <a:p>
            <a:pPr marL="0" indent="0">
              <a:buNone/>
            </a:pPr>
            <a:r>
              <a:rPr lang="tr-TR" sz="2000" dirty="0"/>
              <a:t>N2a: CT görüntüsünde </a:t>
            </a:r>
            <a:r>
              <a:rPr lang="tr-TR" sz="2000" dirty="0" err="1"/>
              <a:t>konglomere</a:t>
            </a:r>
            <a:r>
              <a:rPr lang="tr-TR" sz="2000" dirty="0"/>
              <a:t> </a:t>
            </a:r>
            <a:r>
              <a:rPr lang="tr-TR" sz="2000" dirty="0" err="1"/>
              <a:t>aksiller</a:t>
            </a:r>
            <a:r>
              <a:rPr lang="tr-TR" sz="2000" dirty="0"/>
              <a:t> lenf </a:t>
            </a:r>
            <a:r>
              <a:rPr lang="tr-TR" sz="2000" dirty="0" err="1"/>
              <a:t>nodları</a:t>
            </a:r>
            <a:r>
              <a:rPr lang="tr-TR" sz="2000" dirty="0"/>
              <a:t> izlenmektedir.  </a:t>
            </a:r>
          </a:p>
          <a:p>
            <a:pPr marL="0" indent="0">
              <a:buNone/>
            </a:pPr>
            <a:endParaRPr lang="tr-TR" sz="2000" dirty="0"/>
          </a:p>
          <a:p>
            <a:pPr marL="0" indent="0">
              <a:buNone/>
            </a:pPr>
            <a:endParaRPr lang="tr-TR" sz="2000" dirty="0"/>
          </a:p>
          <a:p>
            <a:pPr marL="0" indent="0">
              <a:buNone/>
            </a:pPr>
            <a:endParaRPr lang="tr-TR" sz="2000" dirty="0"/>
          </a:p>
          <a:p>
            <a:pPr marL="0" indent="0">
              <a:buNone/>
            </a:pPr>
            <a:endParaRPr lang="tr-TR" sz="2000" dirty="0"/>
          </a:p>
        </p:txBody>
      </p:sp>
      <p:pic>
        <p:nvPicPr>
          <p:cNvPr id="5" name="Resim 4">
            <a:extLst>
              <a:ext uri="{FF2B5EF4-FFF2-40B4-BE49-F238E27FC236}">
                <a16:creationId xmlns:a16="http://schemas.microsoft.com/office/drawing/2014/main" id="{F7DF4FFF-D3B4-4C00-9AC1-790F7B60B474}"/>
              </a:ext>
            </a:extLst>
          </p:cNvPr>
          <p:cNvPicPr>
            <a:picLocks noChangeAspect="1"/>
          </p:cNvPicPr>
          <p:nvPr/>
        </p:nvPicPr>
        <p:blipFill rotWithShape="1">
          <a:blip r:embed="rId2"/>
          <a:srcRect l="18367" t="12245" r="28750" b="62786"/>
          <a:stretch/>
        </p:blipFill>
        <p:spPr>
          <a:xfrm>
            <a:off x="4475584" y="972559"/>
            <a:ext cx="7716416" cy="2049373"/>
          </a:xfrm>
          <a:prstGeom prst="rect">
            <a:avLst/>
          </a:prstGeom>
        </p:spPr>
      </p:pic>
      <p:pic>
        <p:nvPicPr>
          <p:cNvPr id="6" name="Resim 5">
            <a:extLst>
              <a:ext uri="{FF2B5EF4-FFF2-40B4-BE49-F238E27FC236}">
                <a16:creationId xmlns:a16="http://schemas.microsoft.com/office/drawing/2014/main" id="{EB67E0C5-0A13-4AB2-99B4-EDB65344909E}"/>
              </a:ext>
            </a:extLst>
          </p:cNvPr>
          <p:cNvPicPr>
            <a:picLocks noChangeAspect="1"/>
          </p:cNvPicPr>
          <p:nvPr/>
        </p:nvPicPr>
        <p:blipFill>
          <a:blip r:embed="rId3"/>
          <a:stretch>
            <a:fillRect/>
          </a:stretch>
        </p:blipFill>
        <p:spPr>
          <a:xfrm>
            <a:off x="4332035" y="3021932"/>
            <a:ext cx="7718205" cy="2091109"/>
          </a:xfrm>
          <a:prstGeom prst="rect">
            <a:avLst/>
          </a:prstGeom>
        </p:spPr>
      </p:pic>
    </p:spTree>
    <p:extLst>
      <p:ext uri="{BB962C8B-B14F-4D97-AF65-F5344CB8AC3E}">
        <p14:creationId xmlns:p14="http://schemas.microsoft.com/office/powerpoint/2010/main" val="4230693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E436C-9C47-4E3E-9312-9A3C27B2C4C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BC5985F-05C6-4CC0-BBE4-614084CD29B8}"/>
              </a:ext>
            </a:extLst>
          </p:cNvPr>
          <p:cNvSpPr>
            <a:spLocks noGrp="1"/>
          </p:cNvSpPr>
          <p:nvPr>
            <p:ph idx="1"/>
          </p:nvPr>
        </p:nvSpPr>
        <p:spPr>
          <a:xfrm>
            <a:off x="1768136" y="1985423"/>
            <a:ext cx="8655728" cy="4351338"/>
          </a:xfrm>
        </p:spPr>
        <p:txBody>
          <a:bodyPr>
            <a:normAutofit/>
          </a:bodyPr>
          <a:lstStyle/>
          <a:p>
            <a:pPr marL="0" indent="0">
              <a:buNone/>
            </a:pPr>
            <a:r>
              <a:rPr lang="tr-TR" sz="2000" dirty="0"/>
              <a:t>Geçmiş dönemde lokal ileri evre meme kanseri hastaları sadece </a:t>
            </a:r>
            <a:r>
              <a:rPr lang="tr-TR" sz="2000" dirty="0" err="1"/>
              <a:t>mastektomi</a:t>
            </a:r>
            <a:r>
              <a:rPr lang="tr-TR" sz="2000" dirty="0"/>
              <a:t>, sadece radyoterapi veya kombine cerrahi ve radyoterapi alır, uzak metastaz gelişir ve ölürlerdi. Neyse ki günümüzde kemoterapinin ve endokrin tedavinin eklenmesi ile </a:t>
            </a:r>
            <a:r>
              <a:rPr lang="tr-TR" sz="2000" dirty="0" err="1"/>
              <a:t>lokorejyonel</a:t>
            </a:r>
            <a:r>
              <a:rPr lang="tr-TR" sz="2000" dirty="0"/>
              <a:t> kontrol, uzak metastaz olmaksızın </a:t>
            </a:r>
            <a:r>
              <a:rPr lang="tr-TR" sz="2000" dirty="0" err="1"/>
              <a:t>sağkalım</a:t>
            </a:r>
            <a:r>
              <a:rPr lang="tr-TR" sz="2000" dirty="0"/>
              <a:t> ve genel </a:t>
            </a:r>
            <a:r>
              <a:rPr lang="tr-TR" sz="2000" dirty="0" err="1"/>
              <a:t>sağkalım</a:t>
            </a:r>
            <a:r>
              <a:rPr lang="tr-TR" sz="2000" dirty="0"/>
              <a:t> oranları artmıştır. </a:t>
            </a:r>
          </a:p>
          <a:p>
            <a:pPr marL="0" indent="0">
              <a:buNone/>
            </a:pPr>
            <a:endParaRPr lang="tr-TR" sz="2000" dirty="0"/>
          </a:p>
          <a:p>
            <a:pPr marL="0" indent="0">
              <a:buNone/>
            </a:pPr>
            <a:r>
              <a:rPr lang="tr-TR" sz="2000" i="1" dirty="0">
                <a:solidFill>
                  <a:srgbClr val="002060"/>
                </a:solidFill>
              </a:rPr>
              <a:t>Erken evre hastalığa sahip hastalarda sistemik tedavi, radyoterapinin faydasını azalmakta olsa da lokal ileri evre hastalarda </a:t>
            </a:r>
            <a:r>
              <a:rPr lang="tr-TR" sz="2000" i="1" dirty="0" err="1">
                <a:solidFill>
                  <a:srgbClr val="002060"/>
                </a:solidFill>
              </a:rPr>
              <a:t>sağkalımı</a:t>
            </a:r>
            <a:r>
              <a:rPr lang="tr-TR" sz="2000" i="1" dirty="0">
                <a:solidFill>
                  <a:srgbClr val="002060"/>
                </a:solidFill>
              </a:rPr>
              <a:t>  ve </a:t>
            </a:r>
            <a:r>
              <a:rPr lang="tr-TR" sz="2000" i="1" dirty="0" err="1">
                <a:solidFill>
                  <a:srgbClr val="002060"/>
                </a:solidFill>
              </a:rPr>
              <a:t>lokorejyonel</a:t>
            </a:r>
            <a:r>
              <a:rPr lang="tr-TR" sz="2000" i="1" dirty="0">
                <a:solidFill>
                  <a:srgbClr val="002060"/>
                </a:solidFill>
              </a:rPr>
              <a:t> kontrol düzeyini arttırmaktadır. </a:t>
            </a:r>
          </a:p>
          <a:p>
            <a:pPr marL="0" indent="0">
              <a:buNone/>
            </a:pPr>
            <a:endParaRPr lang="tr-TR" sz="2000" dirty="0">
              <a:solidFill>
                <a:srgbClr val="002060"/>
              </a:solidFill>
            </a:endParaRPr>
          </a:p>
          <a:p>
            <a:pPr marL="0" indent="0">
              <a:buNone/>
            </a:pPr>
            <a:endParaRPr lang="tr-TR" sz="2000" dirty="0"/>
          </a:p>
          <a:p>
            <a:pPr marL="0" indent="0">
              <a:buNone/>
            </a:pPr>
            <a:endParaRPr lang="tr-TR" sz="2000" dirty="0"/>
          </a:p>
        </p:txBody>
      </p:sp>
    </p:spTree>
    <p:extLst>
      <p:ext uri="{BB962C8B-B14F-4D97-AF65-F5344CB8AC3E}">
        <p14:creationId xmlns:p14="http://schemas.microsoft.com/office/powerpoint/2010/main" val="390822694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3620</Words>
  <Application>Microsoft Office PowerPoint</Application>
  <PresentationFormat>Geniş ekran</PresentationFormat>
  <Paragraphs>198</Paragraphs>
  <Slides>44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44</vt:i4>
      </vt:variant>
    </vt:vector>
  </HeadingPairs>
  <TitlesOfParts>
    <vt:vector size="49" baseType="lpstr">
      <vt:lpstr>Arial</vt:lpstr>
      <vt:lpstr>Calibri</vt:lpstr>
      <vt:lpstr>Calibri Light</vt:lpstr>
      <vt:lpstr>Minion-Regular</vt:lpstr>
      <vt:lpstr>Office Teması</vt:lpstr>
      <vt:lpstr>Lokal İleri Evre Meme Kanseri</vt:lpstr>
      <vt:lpstr>Giriş </vt:lpstr>
      <vt:lpstr>PowerPoint Sunusu</vt:lpstr>
      <vt:lpstr>Epidemiyoloji </vt:lpstr>
      <vt:lpstr>Biyolojik Karakteristik</vt:lpstr>
      <vt:lpstr>Patoloji ve Yayılım Yolları</vt:lpstr>
      <vt:lpstr>Klinik Seyir ve Evreleme</vt:lpstr>
      <vt:lpstr>PowerPoint Sunusu</vt:lpstr>
      <vt:lpstr>PowerPoint Sunusu</vt:lpstr>
      <vt:lpstr>PowerPoint Sunusu</vt:lpstr>
      <vt:lpstr>PowerPoint Sunusu</vt:lpstr>
      <vt:lpstr>PowerPoint Sunusu</vt:lpstr>
      <vt:lpstr>PowerPoint Sunusu</vt:lpstr>
      <vt:lpstr>PowerPoint Sunusu</vt:lpstr>
      <vt:lpstr>PowerPoint Sunusu</vt:lpstr>
      <vt:lpstr>Tedavi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Radyasyon Tekniği</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Lokal İleri Evre Meme Kanseri</dc:title>
  <dc:creator>Ayberk İNANIR</dc:creator>
  <cp:lastModifiedBy>Ayberk İNANIR</cp:lastModifiedBy>
  <cp:revision>9</cp:revision>
  <dcterms:created xsi:type="dcterms:W3CDTF">2022-01-06T14:01:34Z</dcterms:created>
  <dcterms:modified xsi:type="dcterms:W3CDTF">2022-02-17T18:09:21Z</dcterms:modified>
</cp:coreProperties>
</file>