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9" r:id="rId2"/>
    <p:sldId id="256" r:id="rId3"/>
    <p:sldId id="257" r:id="rId4"/>
    <p:sldId id="258" r:id="rId5"/>
    <p:sldId id="259" r:id="rId6"/>
    <p:sldId id="260" r:id="rId7"/>
    <p:sldId id="261" r:id="rId8"/>
    <p:sldId id="262" r:id="rId9"/>
    <p:sldId id="293" r:id="rId10"/>
    <p:sldId id="263" r:id="rId11"/>
    <p:sldId id="264" r:id="rId12"/>
    <p:sldId id="265" r:id="rId13"/>
    <p:sldId id="266" r:id="rId14"/>
    <p:sldId id="268" r:id="rId15"/>
    <p:sldId id="269" r:id="rId16"/>
    <p:sldId id="270" r:id="rId17"/>
    <p:sldId id="271" r:id="rId18"/>
    <p:sldId id="273" r:id="rId19"/>
    <p:sldId id="296" r:id="rId20"/>
    <p:sldId id="295" r:id="rId21"/>
    <p:sldId id="297" r:id="rId22"/>
    <p:sldId id="300" r:id="rId23"/>
    <p:sldId id="275" r:id="rId24"/>
    <p:sldId id="277" r:id="rId25"/>
    <p:sldId id="279" r:id="rId26"/>
    <p:sldId id="280" r:id="rId27"/>
    <p:sldId id="281" r:id="rId28"/>
    <p:sldId id="283" r:id="rId29"/>
    <p:sldId id="284" r:id="rId30"/>
    <p:sldId id="285" r:id="rId31"/>
    <p:sldId id="286" r:id="rId32"/>
    <p:sldId id="287" r:id="rId33"/>
    <p:sldId id="288" r:id="rId34"/>
    <p:sldId id="289" r:id="rId35"/>
    <p:sldId id="290" r:id="rId36"/>
    <p:sldId id="292" r:id="rId37"/>
    <p:sldId id="291" r:id="rId38"/>
    <p:sldId id="298" r:id="rId3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86" d="100"/>
          <a:sy n="86" d="100"/>
        </p:scale>
        <p:origin x="9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5B2F44F-A784-4E16-9A4E-472F6416EE63}" type="datetimeFigureOut">
              <a:rPr lang="tr-TR" smtClean="0"/>
              <a:t>29.09.2021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153060-F174-431D-B916-13C6612F2BB5}" type="slidenum">
              <a:rPr lang="tr-TR" smtClean="0"/>
              <a:t>‹#›</a:t>
            </a:fld>
            <a:endParaRPr lang="tr-TR"/>
          </a:p>
        </p:txBody>
      </p:sp>
    </p:spTree>
    <p:extLst>
      <p:ext uri="{BB962C8B-B14F-4D97-AF65-F5344CB8AC3E}">
        <p14:creationId xmlns:p14="http://schemas.microsoft.com/office/powerpoint/2010/main" val="1027311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B2F44F-A784-4E16-9A4E-472F6416EE63}" type="datetimeFigureOut">
              <a:rPr lang="tr-TR" smtClean="0"/>
              <a:t>29.09.2021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153060-F174-431D-B916-13C6612F2BB5}" type="slidenum">
              <a:rPr lang="tr-TR" smtClean="0"/>
              <a:t>‹#›</a:t>
            </a:fld>
            <a:endParaRPr lang="tr-TR"/>
          </a:p>
        </p:txBody>
      </p:sp>
    </p:spTree>
    <p:extLst>
      <p:ext uri="{BB962C8B-B14F-4D97-AF65-F5344CB8AC3E}">
        <p14:creationId xmlns:p14="http://schemas.microsoft.com/office/powerpoint/2010/main" val="3591946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B2F44F-A784-4E16-9A4E-472F6416EE63}" type="datetimeFigureOut">
              <a:rPr lang="tr-TR" smtClean="0"/>
              <a:t>29.09.2021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153060-F174-431D-B916-13C6612F2BB5}" type="slidenum">
              <a:rPr lang="tr-TR" smtClean="0"/>
              <a:t>‹#›</a:t>
            </a:fld>
            <a:endParaRPr lang="tr-TR"/>
          </a:p>
        </p:txBody>
      </p:sp>
    </p:spTree>
    <p:extLst>
      <p:ext uri="{BB962C8B-B14F-4D97-AF65-F5344CB8AC3E}">
        <p14:creationId xmlns:p14="http://schemas.microsoft.com/office/powerpoint/2010/main" val="3077229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5B2F44F-A784-4E16-9A4E-472F6416EE63}" type="datetimeFigureOut">
              <a:rPr lang="tr-TR" smtClean="0"/>
              <a:t>29.09.2021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153060-F174-431D-B916-13C6612F2BB5}" type="slidenum">
              <a:rPr lang="tr-TR" smtClean="0"/>
              <a:t>‹#›</a:t>
            </a:fld>
            <a:endParaRPr lang="tr-TR"/>
          </a:p>
        </p:txBody>
      </p:sp>
    </p:spTree>
    <p:extLst>
      <p:ext uri="{BB962C8B-B14F-4D97-AF65-F5344CB8AC3E}">
        <p14:creationId xmlns:p14="http://schemas.microsoft.com/office/powerpoint/2010/main" val="2089553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5B2F44F-A784-4E16-9A4E-472F6416EE63}" type="datetimeFigureOut">
              <a:rPr lang="tr-TR" smtClean="0"/>
              <a:t>29.09.2021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4153060-F174-431D-B916-13C6612F2BB5}" type="slidenum">
              <a:rPr lang="tr-TR" smtClean="0"/>
              <a:t>‹#›</a:t>
            </a:fld>
            <a:endParaRPr lang="tr-TR"/>
          </a:p>
        </p:txBody>
      </p:sp>
    </p:spTree>
    <p:extLst>
      <p:ext uri="{BB962C8B-B14F-4D97-AF65-F5344CB8AC3E}">
        <p14:creationId xmlns:p14="http://schemas.microsoft.com/office/powerpoint/2010/main" val="3019644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5B2F44F-A784-4E16-9A4E-472F6416EE63}" type="datetimeFigureOut">
              <a:rPr lang="tr-TR" smtClean="0"/>
              <a:t>29.09.2021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4153060-F174-431D-B916-13C6612F2BB5}" type="slidenum">
              <a:rPr lang="tr-TR" smtClean="0"/>
              <a:t>‹#›</a:t>
            </a:fld>
            <a:endParaRPr lang="tr-TR"/>
          </a:p>
        </p:txBody>
      </p:sp>
    </p:spTree>
    <p:extLst>
      <p:ext uri="{BB962C8B-B14F-4D97-AF65-F5344CB8AC3E}">
        <p14:creationId xmlns:p14="http://schemas.microsoft.com/office/powerpoint/2010/main" val="1914772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5B2F44F-A784-4E16-9A4E-472F6416EE63}" type="datetimeFigureOut">
              <a:rPr lang="tr-TR" smtClean="0"/>
              <a:t>29.09.2021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4153060-F174-431D-B916-13C6612F2BB5}" type="slidenum">
              <a:rPr lang="tr-TR" smtClean="0"/>
              <a:t>‹#›</a:t>
            </a:fld>
            <a:endParaRPr lang="tr-TR"/>
          </a:p>
        </p:txBody>
      </p:sp>
    </p:spTree>
    <p:extLst>
      <p:ext uri="{BB962C8B-B14F-4D97-AF65-F5344CB8AC3E}">
        <p14:creationId xmlns:p14="http://schemas.microsoft.com/office/powerpoint/2010/main" val="2893076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5B2F44F-A784-4E16-9A4E-472F6416EE63}" type="datetimeFigureOut">
              <a:rPr lang="tr-TR" smtClean="0"/>
              <a:t>29.09.2021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4153060-F174-431D-B916-13C6612F2BB5}" type="slidenum">
              <a:rPr lang="tr-TR" smtClean="0"/>
              <a:t>‹#›</a:t>
            </a:fld>
            <a:endParaRPr lang="tr-TR"/>
          </a:p>
        </p:txBody>
      </p:sp>
    </p:spTree>
    <p:extLst>
      <p:ext uri="{BB962C8B-B14F-4D97-AF65-F5344CB8AC3E}">
        <p14:creationId xmlns:p14="http://schemas.microsoft.com/office/powerpoint/2010/main" val="3542651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5B2F44F-A784-4E16-9A4E-472F6416EE63}" type="datetimeFigureOut">
              <a:rPr lang="tr-TR" smtClean="0"/>
              <a:t>29.09.2021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4153060-F174-431D-B916-13C6612F2BB5}" type="slidenum">
              <a:rPr lang="tr-TR" smtClean="0"/>
              <a:t>‹#›</a:t>
            </a:fld>
            <a:endParaRPr lang="tr-TR"/>
          </a:p>
        </p:txBody>
      </p:sp>
    </p:spTree>
    <p:extLst>
      <p:ext uri="{BB962C8B-B14F-4D97-AF65-F5344CB8AC3E}">
        <p14:creationId xmlns:p14="http://schemas.microsoft.com/office/powerpoint/2010/main" val="2207603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5B2F44F-A784-4E16-9A4E-472F6416EE63}" type="datetimeFigureOut">
              <a:rPr lang="tr-TR" smtClean="0"/>
              <a:t>29.09.2021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4153060-F174-431D-B916-13C6612F2BB5}" type="slidenum">
              <a:rPr lang="tr-TR" smtClean="0"/>
              <a:t>‹#›</a:t>
            </a:fld>
            <a:endParaRPr lang="tr-TR"/>
          </a:p>
        </p:txBody>
      </p:sp>
    </p:spTree>
    <p:extLst>
      <p:ext uri="{BB962C8B-B14F-4D97-AF65-F5344CB8AC3E}">
        <p14:creationId xmlns:p14="http://schemas.microsoft.com/office/powerpoint/2010/main" val="2483995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5B2F44F-A784-4E16-9A4E-472F6416EE63}" type="datetimeFigureOut">
              <a:rPr lang="tr-TR" smtClean="0"/>
              <a:t>29.09.2021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4153060-F174-431D-B916-13C6612F2BB5}" type="slidenum">
              <a:rPr lang="tr-TR" smtClean="0"/>
              <a:t>‹#›</a:t>
            </a:fld>
            <a:endParaRPr lang="tr-TR"/>
          </a:p>
        </p:txBody>
      </p:sp>
    </p:spTree>
    <p:extLst>
      <p:ext uri="{BB962C8B-B14F-4D97-AF65-F5344CB8AC3E}">
        <p14:creationId xmlns:p14="http://schemas.microsoft.com/office/powerpoint/2010/main" val="1593580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2F44F-A784-4E16-9A4E-472F6416EE63}" type="datetimeFigureOut">
              <a:rPr lang="tr-TR" smtClean="0"/>
              <a:t>29.09.2021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153060-F174-431D-B916-13C6612F2BB5}" type="slidenum">
              <a:rPr lang="tr-TR" smtClean="0"/>
              <a:t>‹#›</a:t>
            </a:fld>
            <a:endParaRPr lang="tr-TR"/>
          </a:p>
        </p:txBody>
      </p:sp>
    </p:spTree>
    <p:extLst>
      <p:ext uri="{BB962C8B-B14F-4D97-AF65-F5344CB8AC3E}">
        <p14:creationId xmlns:p14="http://schemas.microsoft.com/office/powerpoint/2010/main" val="139609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sz="4000" b="1" dirty="0" smtClean="0"/>
              <a:t>     Bilgisayarlı </a:t>
            </a:r>
            <a:r>
              <a:rPr lang="tr-TR" sz="4000" b="1" dirty="0"/>
              <a:t>T</a:t>
            </a:r>
            <a:r>
              <a:rPr lang="tr-TR" sz="4000" b="1" dirty="0" smtClean="0"/>
              <a:t>omografi </a:t>
            </a:r>
            <a:r>
              <a:rPr lang="tr-TR" sz="4000" b="1" dirty="0" err="1"/>
              <a:t>R</a:t>
            </a:r>
            <a:r>
              <a:rPr lang="tr-TR" sz="4000" b="1" dirty="0" err="1" smtClean="0"/>
              <a:t>adyomikleri</a:t>
            </a:r>
            <a:r>
              <a:rPr lang="tr-TR" sz="4000" b="1" dirty="0" smtClean="0"/>
              <a:t> </a:t>
            </a:r>
            <a:r>
              <a:rPr lang="tr-TR" sz="4000" b="1" dirty="0"/>
              <a:t>İ</a:t>
            </a:r>
            <a:r>
              <a:rPr lang="tr-TR" sz="4000" b="1" dirty="0" smtClean="0"/>
              <a:t>le     </a:t>
            </a:r>
            <a:r>
              <a:rPr lang="tr-TR" sz="4000" b="1" dirty="0" err="1" smtClean="0"/>
              <a:t>Glioblastoma</a:t>
            </a:r>
            <a:r>
              <a:rPr lang="tr-TR" sz="4000" b="1" dirty="0" smtClean="0"/>
              <a:t> </a:t>
            </a:r>
            <a:r>
              <a:rPr lang="tr-TR" sz="4000" b="1" dirty="0" err="1"/>
              <a:t>F</a:t>
            </a:r>
            <a:r>
              <a:rPr lang="tr-TR" sz="4000" b="1" dirty="0" err="1" smtClean="0"/>
              <a:t>enotipinin</a:t>
            </a:r>
            <a:r>
              <a:rPr lang="tr-TR" sz="4000" b="1" dirty="0" smtClean="0"/>
              <a:t> </a:t>
            </a:r>
            <a:r>
              <a:rPr lang="tr-TR" sz="4000" b="1" dirty="0"/>
              <a:t>D</a:t>
            </a:r>
            <a:r>
              <a:rPr lang="tr-TR" sz="4000" b="1" dirty="0" smtClean="0"/>
              <a:t>eşifre </a:t>
            </a:r>
            <a:r>
              <a:rPr lang="tr-TR" sz="4000" b="1" dirty="0"/>
              <a:t>E</a:t>
            </a:r>
            <a:r>
              <a:rPr lang="tr-TR" sz="4000" b="1" dirty="0" smtClean="0"/>
              <a:t>dilmesi</a:t>
            </a:r>
            <a:endParaRPr lang="tr-TR" sz="4000" dirty="0"/>
          </a:p>
          <a:p>
            <a:endParaRPr lang="tr-TR" dirty="0" smtClean="0"/>
          </a:p>
          <a:p>
            <a:endParaRPr lang="tr-TR" dirty="0"/>
          </a:p>
          <a:p>
            <a:endParaRPr lang="tr-TR" dirty="0" smtClean="0"/>
          </a:p>
          <a:p>
            <a:pPr marL="0" indent="0">
              <a:buNone/>
            </a:pPr>
            <a:r>
              <a:rPr lang="tr-TR" dirty="0" smtClean="0"/>
              <a:t>                                  </a:t>
            </a:r>
            <a:r>
              <a:rPr lang="tr-TR" sz="3200" dirty="0" smtClean="0"/>
              <a:t>Dr. Mustafa Can Berk YÜCEL</a:t>
            </a:r>
          </a:p>
          <a:p>
            <a:pPr marL="0" indent="0">
              <a:buNone/>
            </a:pPr>
            <a:r>
              <a:rPr lang="tr-TR" sz="3200" dirty="0" smtClean="0"/>
              <a:t>                                        </a:t>
            </a:r>
            <a:r>
              <a:rPr lang="tr-TR" dirty="0" smtClean="0"/>
              <a:t>29.09.2021</a:t>
            </a:r>
            <a:endParaRPr lang="tr-TR" dirty="0"/>
          </a:p>
        </p:txBody>
      </p:sp>
    </p:spTree>
    <p:extLst>
      <p:ext uri="{BB962C8B-B14F-4D97-AF65-F5344CB8AC3E}">
        <p14:creationId xmlns:p14="http://schemas.microsoft.com/office/powerpoint/2010/main" val="435095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r>
              <a:rPr lang="tr-TR" dirty="0"/>
              <a:t>Klinik olarak homojen bir grup oluşturmak ve BT görüntülerinde hala mevcut olan tümörün değerlendirilmesine izin vermek için tümör rezeksiyonu yapılmayan (sadece biyopsi yapılan) hastalar dahil edildi</a:t>
            </a:r>
            <a:r>
              <a:rPr lang="tr-TR" dirty="0" smtClean="0"/>
              <a:t>.</a:t>
            </a:r>
            <a:endParaRPr lang="tr-TR" dirty="0"/>
          </a:p>
          <a:p>
            <a:r>
              <a:rPr lang="tr-TR" dirty="0" smtClean="0"/>
              <a:t>Radyoterapinin </a:t>
            </a:r>
            <a:r>
              <a:rPr lang="tr-TR" dirty="0"/>
              <a:t>başlangıcından itibaren klinik parametreler ve </a:t>
            </a:r>
            <a:r>
              <a:rPr lang="tr-TR" dirty="0" err="1"/>
              <a:t>sağkalım</a:t>
            </a:r>
            <a:r>
              <a:rPr lang="tr-TR" dirty="0"/>
              <a:t> aralıkları elektronik hasta kayıtlarından çıkarıldı</a:t>
            </a:r>
            <a:r>
              <a:rPr lang="tr-TR" dirty="0" smtClean="0"/>
              <a:t>.</a:t>
            </a:r>
          </a:p>
          <a:p>
            <a:r>
              <a:rPr lang="tr-TR" dirty="0" smtClean="0"/>
              <a:t>Hastalar üç aylık periyotlarla </a:t>
            </a:r>
            <a:r>
              <a:rPr lang="tr-TR" dirty="0" err="1" smtClean="0"/>
              <a:t>gorüntüleme</a:t>
            </a:r>
            <a:r>
              <a:rPr lang="tr-TR" dirty="0" smtClean="0"/>
              <a:t> ve klinik inceleme ile takip edildi.</a:t>
            </a:r>
            <a:endParaRPr lang="tr-TR" dirty="0"/>
          </a:p>
          <a:p>
            <a:endParaRPr lang="tr-TR" dirty="0" smtClean="0"/>
          </a:p>
        </p:txBody>
      </p:sp>
    </p:spTree>
    <p:extLst>
      <p:ext uri="{BB962C8B-B14F-4D97-AF65-F5344CB8AC3E}">
        <p14:creationId xmlns:p14="http://schemas.microsoft.com/office/powerpoint/2010/main" val="188798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Potansiyel </a:t>
            </a:r>
            <a:r>
              <a:rPr lang="tr-TR" dirty="0"/>
              <a:t>BT </a:t>
            </a:r>
            <a:r>
              <a:rPr lang="tr-TR" dirty="0" err="1"/>
              <a:t>radyomik</a:t>
            </a:r>
            <a:r>
              <a:rPr lang="tr-TR" dirty="0"/>
              <a:t> </a:t>
            </a:r>
            <a:r>
              <a:rPr lang="tr-TR" dirty="0" smtClean="0"/>
              <a:t>işaretlerini </a:t>
            </a:r>
            <a:r>
              <a:rPr lang="tr-TR" dirty="0"/>
              <a:t>araştırmak için çok kurumlu veriler üzerinde dahili-harici çapraz doğrulama </a:t>
            </a:r>
            <a:r>
              <a:rPr lang="tr-TR" dirty="0" smtClean="0"/>
              <a:t>kullanıldı.</a:t>
            </a:r>
          </a:p>
          <a:p>
            <a:r>
              <a:rPr lang="tr-TR" dirty="0" err="1"/>
              <a:t>Steyerberg</a:t>
            </a:r>
            <a:r>
              <a:rPr lang="tr-TR" dirty="0"/>
              <a:t> ve </a:t>
            </a:r>
            <a:r>
              <a:rPr lang="tr-TR" dirty="0" err="1"/>
              <a:t>Harrell'in</a:t>
            </a:r>
            <a:r>
              <a:rPr lang="tr-TR" dirty="0"/>
              <a:t> "iç-dış çapraz doğrulama" yöntemi, eğitim ve test </a:t>
            </a:r>
            <a:r>
              <a:rPr lang="tr-TR" dirty="0" err="1"/>
              <a:t>kohortlarına</a:t>
            </a:r>
            <a:r>
              <a:rPr lang="tr-TR" dirty="0"/>
              <a:t> tamamen rastgele bölünmüş bir bölünmeden daha titiz bir doğrulama sunar</a:t>
            </a:r>
            <a:r>
              <a:rPr lang="tr-TR" dirty="0" smtClean="0"/>
              <a:t>.</a:t>
            </a:r>
          </a:p>
          <a:p>
            <a:r>
              <a:rPr lang="tr-TR" dirty="0"/>
              <a:t>Bu "veriye dayalı" </a:t>
            </a:r>
            <a:r>
              <a:rPr lang="tr-TR" dirty="0" err="1"/>
              <a:t>radyomik</a:t>
            </a:r>
            <a:r>
              <a:rPr lang="tr-TR" dirty="0"/>
              <a:t> </a:t>
            </a:r>
            <a:r>
              <a:rPr lang="tr-TR" dirty="0" smtClean="0"/>
              <a:t>modeli, </a:t>
            </a:r>
            <a:r>
              <a:rPr lang="tr-TR" dirty="0"/>
              <a:t>bir RPA modelinden iyi bilinen </a:t>
            </a:r>
            <a:r>
              <a:rPr lang="tr-TR" dirty="0" err="1"/>
              <a:t>prognostik</a:t>
            </a:r>
            <a:r>
              <a:rPr lang="tr-TR" dirty="0"/>
              <a:t> faktörlerden oluşan bilgiye dayalı bir klinik model ve yalnızca bir özellikten </a:t>
            </a:r>
            <a:r>
              <a:rPr lang="tr-TR" dirty="0" smtClean="0"/>
              <a:t>oluşan(</a:t>
            </a:r>
            <a:r>
              <a:rPr lang="tr-TR" dirty="0" err="1" smtClean="0"/>
              <a:t>gross</a:t>
            </a:r>
            <a:r>
              <a:rPr lang="tr-TR" dirty="0" smtClean="0"/>
              <a:t> </a:t>
            </a:r>
            <a:r>
              <a:rPr lang="tr-TR" dirty="0"/>
              <a:t>tümör </a:t>
            </a:r>
            <a:r>
              <a:rPr lang="tr-TR" dirty="0" smtClean="0"/>
              <a:t>hacmi) </a:t>
            </a:r>
            <a:r>
              <a:rPr lang="tr-TR" dirty="0"/>
              <a:t>basit bir </a:t>
            </a:r>
            <a:r>
              <a:rPr lang="tr-TR" dirty="0" err="1"/>
              <a:t>radyomik</a:t>
            </a:r>
            <a:r>
              <a:rPr lang="tr-TR" dirty="0"/>
              <a:t> modelle </a:t>
            </a:r>
            <a:r>
              <a:rPr lang="tr-TR" dirty="0" smtClean="0"/>
              <a:t>karşılaştırdık.</a:t>
            </a:r>
            <a:endParaRPr lang="tr-TR" dirty="0"/>
          </a:p>
        </p:txBody>
      </p:sp>
    </p:spTree>
    <p:extLst>
      <p:ext uri="{BB962C8B-B14F-4D97-AF65-F5344CB8AC3E}">
        <p14:creationId xmlns:p14="http://schemas.microsoft.com/office/powerpoint/2010/main" val="1961823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                     GÖRÜNTÜLEME</a:t>
            </a:r>
            <a:endParaRPr lang="tr-TR" b="1" dirty="0"/>
          </a:p>
        </p:txBody>
      </p:sp>
      <p:sp>
        <p:nvSpPr>
          <p:cNvPr id="3" name="İçerik Yer Tutucusu 2"/>
          <p:cNvSpPr>
            <a:spLocks noGrp="1"/>
          </p:cNvSpPr>
          <p:nvPr>
            <p:ph idx="1"/>
          </p:nvPr>
        </p:nvSpPr>
        <p:spPr/>
        <p:txBody>
          <a:bodyPr/>
          <a:lstStyle/>
          <a:p>
            <a:r>
              <a:rPr lang="tr-TR" dirty="0"/>
              <a:t>Analiz için radyoterapiden önce elde edilen tedavi planlama simülasyon </a:t>
            </a:r>
            <a:r>
              <a:rPr lang="tr-TR" dirty="0" err="1"/>
              <a:t>BT'leri</a:t>
            </a:r>
            <a:r>
              <a:rPr lang="tr-TR" dirty="0"/>
              <a:t> kullanıldı. Tüm BT tarayıcıları, standart klinik prosedürde hiçbir değişiklik yapılmadan kullanıldı.</a:t>
            </a:r>
          </a:p>
        </p:txBody>
      </p:sp>
    </p:spTree>
    <p:extLst>
      <p:ext uri="{BB962C8B-B14F-4D97-AF65-F5344CB8AC3E}">
        <p14:creationId xmlns:p14="http://schemas.microsoft.com/office/powerpoint/2010/main" val="866316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                             GTV TANIMI</a:t>
            </a:r>
            <a:endParaRPr lang="tr-TR" b="1" dirty="0"/>
          </a:p>
        </p:txBody>
      </p:sp>
      <p:sp>
        <p:nvSpPr>
          <p:cNvPr id="3" name="İçerik Yer Tutucusu 2"/>
          <p:cNvSpPr>
            <a:spLocks noGrp="1"/>
          </p:cNvSpPr>
          <p:nvPr>
            <p:ph idx="1"/>
          </p:nvPr>
        </p:nvSpPr>
        <p:spPr/>
        <p:txBody>
          <a:bodyPr/>
          <a:lstStyle/>
          <a:p>
            <a:r>
              <a:rPr lang="tr-TR" dirty="0"/>
              <a:t>Her bir </a:t>
            </a:r>
            <a:r>
              <a:rPr lang="tr-TR" dirty="0" err="1" smtClean="0"/>
              <a:t>gross</a:t>
            </a:r>
            <a:r>
              <a:rPr lang="tr-TR" dirty="0" smtClean="0"/>
              <a:t> </a:t>
            </a:r>
            <a:r>
              <a:rPr lang="tr-TR" dirty="0"/>
              <a:t>tümör hacmi (GTV), planlama </a:t>
            </a:r>
            <a:r>
              <a:rPr lang="tr-TR" dirty="0" err="1" smtClean="0"/>
              <a:t>BT'si</a:t>
            </a:r>
            <a:r>
              <a:rPr lang="tr-TR" dirty="0"/>
              <a:t> </a:t>
            </a:r>
            <a:r>
              <a:rPr lang="tr-TR" dirty="0" smtClean="0"/>
              <a:t>ve MR füzyon yapılarak deneyimli </a:t>
            </a:r>
            <a:r>
              <a:rPr lang="tr-TR" dirty="0"/>
              <a:t>radyasyon </a:t>
            </a:r>
            <a:r>
              <a:rPr lang="tr-TR" dirty="0" err="1"/>
              <a:t>onkologları</a:t>
            </a:r>
            <a:r>
              <a:rPr lang="tr-TR" dirty="0"/>
              <a:t> </a:t>
            </a:r>
            <a:r>
              <a:rPr lang="tr-TR" dirty="0" smtClean="0"/>
              <a:t>tarafından </a:t>
            </a:r>
            <a:r>
              <a:rPr lang="tr-TR" dirty="0"/>
              <a:t>manuel olarak tanımlandı. Tanımlamalar ikinci bir deneyimli radyasyon </a:t>
            </a:r>
            <a:r>
              <a:rPr lang="tr-TR" dirty="0" err="1"/>
              <a:t>onkoloğu</a:t>
            </a:r>
            <a:r>
              <a:rPr lang="tr-TR" dirty="0"/>
              <a:t> tarafından kontrol edildi. </a:t>
            </a:r>
            <a:r>
              <a:rPr lang="tr-TR" dirty="0" smtClean="0"/>
              <a:t>MR </a:t>
            </a:r>
            <a:r>
              <a:rPr lang="tr-TR" dirty="0"/>
              <a:t>kontrastlı 1-3 mm kesitli T</a:t>
            </a:r>
            <a:r>
              <a:rPr lang="tr-TR" baseline="-25000" dirty="0"/>
              <a:t>1</a:t>
            </a:r>
            <a:r>
              <a:rPr lang="tr-TR" dirty="0"/>
              <a:t> ağırlıklı görüntülerden oluşuyordu</a:t>
            </a:r>
            <a:r>
              <a:rPr lang="tr-TR" dirty="0" smtClean="0"/>
              <a:t>.</a:t>
            </a:r>
            <a:endParaRPr lang="tr-TR" dirty="0"/>
          </a:p>
        </p:txBody>
      </p:sp>
    </p:spTree>
    <p:extLst>
      <p:ext uri="{BB962C8B-B14F-4D97-AF65-F5344CB8AC3E}">
        <p14:creationId xmlns:p14="http://schemas.microsoft.com/office/powerpoint/2010/main" val="637980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RADYOMİK ÖZELLİK ÇIKARMA</a:t>
            </a:r>
            <a:endParaRPr lang="tr-TR" b="1" dirty="0"/>
          </a:p>
        </p:txBody>
      </p:sp>
      <p:sp>
        <p:nvSpPr>
          <p:cNvPr id="3" name="İçerik Yer Tutucusu 2"/>
          <p:cNvSpPr>
            <a:spLocks noGrp="1"/>
          </p:cNvSpPr>
          <p:nvPr>
            <p:ph idx="1"/>
          </p:nvPr>
        </p:nvSpPr>
        <p:spPr>
          <a:xfrm>
            <a:off x="838200" y="2083174"/>
            <a:ext cx="10515600" cy="4351338"/>
          </a:xfrm>
        </p:spPr>
        <p:txBody>
          <a:bodyPr>
            <a:normAutofit fontScale="70000" lnSpcReduction="20000"/>
          </a:bodyPr>
          <a:lstStyle/>
          <a:p>
            <a:pPr>
              <a:lnSpc>
                <a:spcPct val="120000"/>
              </a:lnSpc>
            </a:pPr>
            <a:r>
              <a:rPr lang="tr-TR" dirty="0" err="1">
                <a:latin typeface="Comic Sans MS" panose="030F0702030302020204" pitchFamily="66" charset="0"/>
              </a:rPr>
              <a:t>Radyomik</a:t>
            </a:r>
            <a:r>
              <a:rPr lang="tr-TR" dirty="0">
                <a:latin typeface="Comic Sans MS" panose="030F0702030302020204" pitchFamily="66" charset="0"/>
              </a:rPr>
              <a:t> özellikleri, açık kaynaklı bir </a:t>
            </a:r>
            <a:r>
              <a:rPr lang="tr-TR" dirty="0" err="1">
                <a:latin typeface="Comic Sans MS" panose="030F0702030302020204" pitchFamily="66" charset="0"/>
              </a:rPr>
              <a:t>Python</a:t>
            </a:r>
            <a:r>
              <a:rPr lang="tr-TR" dirty="0">
                <a:latin typeface="Comic Sans MS" panose="030F0702030302020204" pitchFamily="66" charset="0"/>
              </a:rPr>
              <a:t> kütüphanesi </a:t>
            </a:r>
            <a:r>
              <a:rPr lang="tr-TR" dirty="0" err="1">
                <a:latin typeface="Comic Sans MS" panose="030F0702030302020204" pitchFamily="66" charset="0"/>
              </a:rPr>
              <a:t>pyRadiomics</a:t>
            </a:r>
            <a:r>
              <a:rPr lang="tr-TR" dirty="0">
                <a:latin typeface="Comic Sans MS" panose="030F0702030302020204" pitchFamily="66" charset="0"/>
              </a:rPr>
              <a:t> (v2.1.2) </a:t>
            </a:r>
            <a:r>
              <a:rPr lang="tr-TR" dirty="0" smtClean="0">
                <a:latin typeface="Comic Sans MS" panose="030F0702030302020204" pitchFamily="66" charset="0"/>
              </a:rPr>
              <a:t>kullanılarak </a:t>
            </a:r>
            <a:r>
              <a:rPr lang="tr-TR" dirty="0">
                <a:latin typeface="Comic Sans MS" panose="030F0702030302020204" pitchFamily="66" charset="0"/>
              </a:rPr>
              <a:t>çıkarıldı. </a:t>
            </a:r>
            <a:endParaRPr lang="tr-TR" dirty="0" smtClean="0">
              <a:latin typeface="Comic Sans MS" panose="030F0702030302020204" pitchFamily="66" charset="0"/>
            </a:endParaRPr>
          </a:p>
          <a:p>
            <a:pPr>
              <a:lnSpc>
                <a:spcPct val="120000"/>
              </a:lnSpc>
            </a:pPr>
            <a:r>
              <a:rPr lang="tr-TR" dirty="0" smtClean="0">
                <a:latin typeface="Comic Sans MS" panose="030F0702030302020204" pitchFamily="66" charset="0"/>
              </a:rPr>
              <a:t>Toplam </a:t>
            </a:r>
            <a:r>
              <a:rPr lang="tr-TR" dirty="0">
                <a:latin typeface="Comic Sans MS" panose="030F0702030302020204" pitchFamily="66" charset="0"/>
              </a:rPr>
              <a:t>1093 öznitelik çıkarıldı. Bunlar, 13 morfoloji </a:t>
            </a:r>
            <a:r>
              <a:rPr lang="tr-TR" dirty="0" smtClean="0">
                <a:latin typeface="Comic Sans MS" panose="030F0702030302020204" pitchFamily="66" charset="0"/>
              </a:rPr>
              <a:t>özelliği</a:t>
            </a:r>
            <a:r>
              <a:rPr lang="tr-TR" dirty="0">
                <a:latin typeface="Comic Sans MS" panose="030F0702030302020204" pitchFamily="66" charset="0"/>
              </a:rPr>
              <a:t>, 17 yoğunluk </a:t>
            </a:r>
            <a:r>
              <a:rPr lang="tr-TR" dirty="0" err="1">
                <a:latin typeface="Comic Sans MS" panose="030F0702030302020204" pitchFamily="66" charset="0"/>
              </a:rPr>
              <a:t>histogram</a:t>
            </a:r>
            <a:r>
              <a:rPr lang="tr-TR" dirty="0">
                <a:latin typeface="Comic Sans MS" panose="030F0702030302020204" pitchFamily="66" charset="0"/>
              </a:rPr>
              <a:t> </a:t>
            </a:r>
            <a:r>
              <a:rPr lang="tr-TR" dirty="0" smtClean="0">
                <a:latin typeface="Comic Sans MS" panose="030F0702030302020204" pitchFamily="66" charset="0"/>
              </a:rPr>
              <a:t>özelliği </a:t>
            </a:r>
            <a:r>
              <a:rPr lang="tr-TR" dirty="0">
                <a:latin typeface="Comic Sans MS" panose="030F0702030302020204" pitchFamily="66" charset="0"/>
              </a:rPr>
              <a:t>ve </a:t>
            </a:r>
            <a:r>
              <a:rPr lang="tr-TR" dirty="0" smtClean="0">
                <a:latin typeface="Comic Sans MS" panose="030F0702030302020204" pitchFamily="66" charset="0"/>
              </a:rPr>
              <a:t>«</a:t>
            </a:r>
            <a:r>
              <a:rPr lang="tr-TR" dirty="0" err="1" smtClean="0">
                <a:latin typeface="Comic Sans MS" panose="030F0702030302020204" pitchFamily="66" charset="0"/>
              </a:rPr>
              <a:t>Haralick</a:t>
            </a:r>
            <a:r>
              <a:rPr lang="tr-TR" dirty="0" smtClean="0">
                <a:latin typeface="Comic Sans MS" panose="030F0702030302020204" pitchFamily="66" charset="0"/>
              </a:rPr>
              <a:t>» özellikleri </a:t>
            </a:r>
            <a:r>
              <a:rPr lang="tr-TR" dirty="0">
                <a:latin typeface="Comic Sans MS" panose="030F0702030302020204" pitchFamily="66" charset="0"/>
              </a:rPr>
              <a:t>(gri seviye birlikte oluşum matrisi (GLCM), gri seviye boyut bölge matrisi (GLSZM), gri seviye çalışma uzunluğu matrisi (GLRLM) ve komşu gri ton farkı matrisi (NGTDM) dâhil olmak üzere 73 </a:t>
            </a:r>
            <a:r>
              <a:rPr lang="tr-TR" dirty="0" err="1">
                <a:latin typeface="Comic Sans MS" panose="030F0702030302020204" pitchFamily="66" charset="0"/>
              </a:rPr>
              <a:t>dokusal</a:t>
            </a:r>
            <a:r>
              <a:rPr lang="tr-TR" dirty="0">
                <a:latin typeface="Comic Sans MS" panose="030F0702030302020204" pitchFamily="66" charset="0"/>
              </a:rPr>
              <a:t> </a:t>
            </a:r>
            <a:r>
              <a:rPr lang="tr-TR" dirty="0" smtClean="0">
                <a:latin typeface="Comic Sans MS" panose="030F0702030302020204" pitchFamily="66" charset="0"/>
              </a:rPr>
              <a:t>özellikten </a:t>
            </a:r>
            <a:r>
              <a:rPr lang="tr-TR" dirty="0">
                <a:latin typeface="Comic Sans MS" panose="030F0702030302020204" pitchFamily="66" charset="0"/>
              </a:rPr>
              <a:t>oluşuyordu. </a:t>
            </a:r>
            <a:endParaRPr lang="tr-TR" dirty="0" smtClean="0">
              <a:latin typeface="Comic Sans MS" panose="030F0702030302020204" pitchFamily="66" charset="0"/>
            </a:endParaRPr>
          </a:p>
          <a:p>
            <a:pPr>
              <a:lnSpc>
                <a:spcPct val="120000"/>
              </a:lnSpc>
            </a:pPr>
            <a:r>
              <a:rPr lang="tr-TR" dirty="0" smtClean="0">
                <a:latin typeface="Comic Sans MS" panose="030F0702030302020204" pitchFamily="66" charset="0"/>
              </a:rPr>
              <a:t>Yoğunluk </a:t>
            </a:r>
            <a:r>
              <a:rPr lang="tr-TR" dirty="0">
                <a:latin typeface="Comic Sans MS" panose="030F0702030302020204" pitchFamily="66" charset="0"/>
              </a:rPr>
              <a:t>ve </a:t>
            </a:r>
            <a:r>
              <a:rPr lang="tr-TR" dirty="0" err="1">
                <a:latin typeface="Comic Sans MS" panose="030F0702030302020204" pitchFamily="66" charset="0"/>
              </a:rPr>
              <a:t>dokusal</a:t>
            </a:r>
            <a:r>
              <a:rPr lang="tr-TR" dirty="0">
                <a:latin typeface="Comic Sans MS" panose="030F0702030302020204" pitchFamily="66" charset="0"/>
              </a:rPr>
              <a:t> özellikler, üç çekirdek boyutuna sahip Gauss </a:t>
            </a:r>
            <a:r>
              <a:rPr lang="tr-TR" dirty="0" err="1">
                <a:latin typeface="Comic Sans MS" panose="030F0702030302020204" pitchFamily="66" charset="0"/>
              </a:rPr>
              <a:t>Laplacian</a:t>
            </a:r>
            <a:r>
              <a:rPr lang="tr-TR" dirty="0">
                <a:latin typeface="Comic Sans MS" panose="030F0702030302020204" pitchFamily="66" charset="0"/>
              </a:rPr>
              <a:t> (</a:t>
            </a:r>
            <a:r>
              <a:rPr lang="tr-TR" dirty="0" err="1">
                <a:latin typeface="Comic Sans MS" panose="030F0702030302020204" pitchFamily="66" charset="0"/>
              </a:rPr>
              <a:t>LoG</a:t>
            </a:r>
            <a:r>
              <a:rPr lang="tr-TR" dirty="0">
                <a:latin typeface="Comic Sans MS" panose="030F0702030302020204" pitchFamily="66" charset="0"/>
              </a:rPr>
              <a:t>) filtresinden sonra yeniden hesaplandı – 1 </a:t>
            </a:r>
            <a:r>
              <a:rPr lang="tr-TR" dirty="0" smtClean="0">
                <a:latin typeface="Comic Sans MS" panose="030F0702030302020204" pitchFamily="66" charset="0"/>
              </a:rPr>
              <a:t>mm(90 özellik) ,2 mm(90 özellik) ve </a:t>
            </a:r>
            <a:r>
              <a:rPr lang="tr-TR" dirty="0">
                <a:latin typeface="Comic Sans MS" panose="030F0702030302020204" pitchFamily="66" charset="0"/>
              </a:rPr>
              <a:t>3 </a:t>
            </a:r>
            <a:r>
              <a:rPr lang="tr-TR" dirty="0" smtClean="0">
                <a:latin typeface="Comic Sans MS" panose="030F0702030302020204" pitchFamily="66" charset="0"/>
              </a:rPr>
              <a:t>mm(90 özellik) 8 </a:t>
            </a:r>
            <a:r>
              <a:rPr lang="tr-TR" dirty="0">
                <a:latin typeface="Comic Sans MS" panose="030F0702030302020204" pitchFamily="66" charset="0"/>
              </a:rPr>
              <a:t>düzeyde dalgacık (coif1) ayrıştırmasını takiben, üç ana eksenin </a:t>
            </a:r>
            <a:r>
              <a:rPr lang="tr-TR" dirty="0" smtClean="0">
                <a:latin typeface="Comic Sans MS" panose="030F0702030302020204" pitchFamily="66" charset="0"/>
              </a:rPr>
              <a:t>her </a:t>
            </a:r>
            <a:r>
              <a:rPr lang="tr-TR" dirty="0">
                <a:latin typeface="Comic Sans MS" panose="030F0702030302020204" pitchFamily="66" charset="0"/>
              </a:rPr>
              <a:t>birinde yüksek veya düşük geçişli filtrenin olası her kombinasyonu için öznitelikler yeniden hesaplanmıştır. </a:t>
            </a:r>
            <a:r>
              <a:rPr lang="tr-TR" dirty="0" err="1">
                <a:latin typeface="Comic Sans MS" panose="030F0702030302020204" pitchFamily="66" charset="0"/>
              </a:rPr>
              <a:t>pyRadiomics’teki</a:t>
            </a:r>
            <a:r>
              <a:rPr lang="tr-TR" dirty="0">
                <a:latin typeface="Comic Sans MS" panose="030F0702030302020204" pitchFamily="66" charset="0"/>
              </a:rPr>
              <a:t> morfoloji özellikleri, ön işleme filtrelerinden bağımsızdır. </a:t>
            </a:r>
          </a:p>
        </p:txBody>
      </p:sp>
      <p:pic>
        <p:nvPicPr>
          <p:cNvPr id="4" name="Picture 2" descr="PyRadiomics (Radiomics Feature Extraction in Python) – NMMItools"/>
          <p:cNvPicPr>
            <a:picLocks noChangeAspect="1" noChangeArrowheads="1"/>
          </p:cNvPicPr>
          <p:nvPr/>
        </p:nvPicPr>
        <p:blipFill rotWithShape="1">
          <a:blip r:embed="rId2">
            <a:extLst>
              <a:ext uri="{28A0092B-C50C-407E-A947-70E740481C1C}">
                <a14:useLocalDpi xmlns:a14="http://schemas.microsoft.com/office/drawing/2010/main" val="0"/>
              </a:ext>
            </a:extLst>
          </a:blip>
          <a:srcRect l="33336" t="5763" r="33636" b="7007"/>
          <a:stretch/>
        </p:blipFill>
        <p:spPr bwMode="auto">
          <a:xfrm>
            <a:off x="9503735" y="107576"/>
            <a:ext cx="2556766" cy="1718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52392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MODEL GELİŞTİRME</a:t>
            </a:r>
            <a:endParaRPr lang="tr-TR" b="1" dirty="0"/>
          </a:p>
        </p:txBody>
      </p:sp>
      <p:sp>
        <p:nvSpPr>
          <p:cNvPr id="3" name="İçerik Yer Tutucusu 2"/>
          <p:cNvSpPr>
            <a:spLocks noGrp="1"/>
          </p:cNvSpPr>
          <p:nvPr>
            <p:ph idx="1"/>
          </p:nvPr>
        </p:nvSpPr>
        <p:spPr/>
        <p:txBody>
          <a:bodyPr>
            <a:normAutofit/>
          </a:bodyPr>
          <a:lstStyle/>
          <a:p>
            <a:r>
              <a:rPr lang="tr-TR" dirty="0">
                <a:latin typeface="Comic Sans MS" panose="030F0702030302020204" pitchFamily="66" charset="0"/>
              </a:rPr>
              <a:t>Yaş </a:t>
            </a:r>
            <a:r>
              <a:rPr lang="tr-TR" dirty="0" smtClean="0">
                <a:latin typeface="Comic Sans MS" panose="030F0702030302020204" pitchFamily="66" charset="0"/>
              </a:rPr>
              <a:t>ve WHO </a:t>
            </a:r>
            <a:r>
              <a:rPr lang="tr-TR" dirty="0">
                <a:latin typeface="Comic Sans MS" panose="030F0702030302020204" pitchFamily="66" charset="0"/>
              </a:rPr>
              <a:t>PS kullanılarak, işletim sistemi çok değişkenli bir </a:t>
            </a:r>
            <a:r>
              <a:rPr lang="tr-TR" dirty="0" err="1">
                <a:latin typeface="Comic Sans MS" panose="030F0702030302020204" pitchFamily="66" charset="0"/>
              </a:rPr>
              <a:t>Cox</a:t>
            </a:r>
            <a:r>
              <a:rPr lang="tr-TR" dirty="0">
                <a:latin typeface="Comic Sans MS" panose="030F0702030302020204" pitchFamily="66" charset="0"/>
              </a:rPr>
              <a:t> regresyonundan bilgi-tabanlı bir klinik </a:t>
            </a:r>
            <a:r>
              <a:rPr lang="tr-TR" dirty="0" err="1">
                <a:latin typeface="Comic Sans MS" panose="030F0702030302020204" pitchFamily="66" charset="0"/>
              </a:rPr>
              <a:t>prognostik</a:t>
            </a:r>
            <a:r>
              <a:rPr lang="tr-TR" dirty="0">
                <a:latin typeface="Comic Sans MS" panose="030F0702030302020204" pitchFamily="66" charset="0"/>
              </a:rPr>
              <a:t> skor (CPS), </a:t>
            </a:r>
            <a:r>
              <a:rPr lang="tr-TR" dirty="0" smtClean="0">
                <a:latin typeface="Comic Sans MS" panose="030F0702030302020204" pitchFamily="66" charset="0"/>
              </a:rPr>
              <a:t>türetilmiştir. </a:t>
            </a:r>
          </a:p>
          <a:p>
            <a:r>
              <a:rPr lang="tr-TR" dirty="0" smtClean="0">
                <a:latin typeface="Comic Sans MS" panose="030F0702030302020204" pitchFamily="66" charset="0"/>
              </a:rPr>
              <a:t>Daha </a:t>
            </a:r>
            <a:r>
              <a:rPr lang="tr-TR" dirty="0">
                <a:latin typeface="Comic Sans MS" panose="030F0702030302020204" pitchFamily="66" charset="0"/>
              </a:rPr>
              <a:t>sonra, tek bir </a:t>
            </a:r>
            <a:r>
              <a:rPr lang="tr-TR" dirty="0" err="1">
                <a:latin typeface="Comic Sans MS" panose="030F0702030302020204" pitchFamily="66" charset="0"/>
              </a:rPr>
              <a:t>radyomik</a:t>
            </a:r>
            <a:r>
              <a:rPr lang="tr-TR" dirty="0">
                <a:latin typeface="Comic Sans MS" panose="030F0702030302020204" pitchFamily="66" charset="0"/>
              </a:rPr>
              <a:t> özellik olan tümör hacmi kullanılarak bir GTV </a:t>
            </a:r>
            <a:r>
              <a:rPr lang="tr-TR" dirty="0" err="1">
                <a:latin typeface="Comic Sans MS" panose="030F0702030302020204" pitchFamily="66" charset="0"/>
              </a:rPr>
              <a:t>prognostik</a:t>
            </a:r>
            <a:r>
              <a:rPr lang="tr-TR" dirty="0">
                <a:latin typeface="Comic Sans MS" panose="030F0702030302020204" pitchFamily="66" charset="0"/>
              </a:rPr>
              <a:t> skoru (VPS) değerlendirildi. </a:t>
            </a:r>
          </a:p>
        </p:txBody>
      </p:sp>
    </p:spTree>
    <p:extLst>
      <p:ext uri="{BB962C8B-B14F-4D97-AF65-F5344CB8AC3E}">
        <p14:creationId xmlns:p14="http://schemas.microsoft.com/office/powerpoint/2010/main" val="2080909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a:latin typeface="Comic Sans MS" panose="030F0702030302020204" pitchFamily="66" charset="0"/>
              </a:rPr>
              <a:t>Radyomik</a:t>
            </a:r>
            <a:r>
              <a:rPr lang="tr-TR" dirty="0">
                <a:latin typeface="Comic Sans MS" panose="030F0702030302020204" pitchFamily="66" charset="0"/>
              </a:rPr>
              <a:t> </a:t>
            </a:r>
            <a:r>
              <a:rPr lang="tr-TR" dirty="0" err="1">
                <a:latin typeface="Comic Sans MS" panose="030F0702030302020204" pitchFamily="66" charset="0"/>
              </a:rPr>
              <a:t>prognostik</a:t>
            </a:r>
            <a:r>
              <a:rPr lang="tr-TR" dirty="0">
                <a:latin typeface="Comic Sans MS" panose="030F0702030302020204" pitchFamily="66" charset="0"/>
              </a:rPr>
              <a:t> skor (RPS), eğitim seti içindeki aday </a:t>
            </a:r>
            <a:r>
              <a:rPr lang="tr-TR" dirty="0" err="1">
                <a:latin typeface="Comic Sans MS" panose="030F0702030302020204" pitchFamily="66" charset="0"/>
              </a:rPr>
              <a:t>radyomik</a:t>
            </a:r>
            <a:r>
              <a:rPr lang="tr-TR" dirty="0">
                <a:latin typeface="Comic Sans MS" panose="030F0702030302020204" pitchFamily="66" charset="0"/>
              </a:rPr>
              <a:t> özelliklerin sayısı sıralı olarak azaltılarak “veri güdümlü” bir yaklaşımla </a:t>
            </a:r>
            <a:r>
              <a:rPr lang="tr-TR" dirty="0" smtClean="0">
                <a:latin typeface="Comic Sans MS" panose="030F0702030302020204" pitchFamily="66" charset="0"/>
              </a:rPr>
              <a:t>geliştirildi</a:t>
            </a:r>
          </a:p>
          <a:p>
            <a:r>
              <a:rPr lang="tr-TR" dirty="0" smtClean="0">
                <a:latin typeface="Comic Sans MS" panose="030F0702030302020204" pitchFamily="66" charset="0"/>
              </a:rPr>
              <a:t>Son </a:t>
            </a:r>
            <a:r>
              <a:rPr lang="tr-TR" dirty="0">
                <a:latin typeface="Comic Sans MS" panose="030F0702030302020204" pitchFamily="66" charset="0"/>
              </a:rPr>
              <a:t>olarak, CPS modeli ve RPS modeli bir klinik ve </a:t>
            </a:r>
            <a:r>
              <a:rPr lang="tr-TR" dirty="0" err="1">
                <a:latin typeface="Comic Sans MS" panose="030F0702030302020204" pitchFamily="66" charset="0"/>
              </a:rPr>
              <a:t>radyomik</a:t>
            </a:r>
            <a:r>
              <a:rPr lang="tr-TR" dirty="0">
                <a:latin typeface="Comic Sans MS" panose="030F0702030302020204" pitchFamily="66" charset="0"/>
              </a:rPr>
              <a:t> </a:t>
            </a:r>
            <a:r>
              <a:rPr lang="tr-TR" dirty="0" err="1">
                <a:latin typeface="Comic Sans MS" panose="030F0702030302020204" pitchFamily="66" charset="0"/>
              </a:rPr>
              <a:t>prognostik</a:t>
            </a:r>
            <a:r>
              <a:rPr lang="tr-TR" dirty="0">
                <a:latin typeface="Comic Sans MS" panose="030F0702030302020204" pitchFamily="66" charset="0"/>
              </a:rPr>
              <a:t> skor ((C + R)PS) modelinde birleştirildi.</a:t>
            </a:r>
          </a:p>
          <a:p>
            <a:endParaRPr lang="tr-TR" dirty="0">
              <a:latin typeface="Comic Sans MS" panose="030F0702030302020204" pitchFamily="66" charset="0"/>
            </a:endParaRPr>
          </a:p>
        </p:txBody>
      </p:sp>
    </p:spTree>
    <p:extLst>
      <p:ext uri="{BB962C8B-B14F-4D97-AF65-F5344CB8AC3E}">
        <p14:creationId xmlns:p14="http://schemas.microsoft.com/office/powerpoint/2010/main" val="3045788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ÖZELLİK SEÇİMİ</a:t>
            </a:r>
            <a:endParaRPr lang="tr-TR" b="1" dirty="0"/>
          </a:p>
        </p:txBody>
      </p:sp>
      <p:sp>
        <p:nvSpPr>
          <p:cNvPr id="3" name="İçerik Yer Tutucusu 2"/>
          <p:cNvSpPr>
            <a:spLocks noGrp="1"/>
          </p:cNvSpPr>
          <p:nvPr>
            <p:ph idx="1"/>
          </p:nvPr>
        </p:nvSpPr>
        <p:spPr/>
        <p:txBody>
          <a:bodyPr>
            <a:normAutofit/>
          </a:bodyPr>
          <a:lstStyle/>
          <a:p>
            <a:r>
              <a:rPr lang="tr-TR" dirty="0"/>
              <a:t>CPS değişkenleri bilgi-tabanlı olduğundan ve </a:t>
            </a:r>
            <a:r>
              <a:rPr lang="tr-TR" dirty="0" err="1"/>
              <a:t>VPS’nin</a:t>
            </a:r>
            <a:r>
              <a:rPr lang="tr-TR" dirty="0"/>
              <a:t> tek bir özniteliği olduğundan bu modellere öznitelik seçimi uygulanmamıştır. Hiçbir önemli klinik özelliğin gözden kaçırılmadığını doğrulamak için OS ile tek değişkenli bir ilişki gerçekleştirildi.</a:t>
            </a:r>
          </a:p>
          <a:p>
            <a:r>
              <a:rPr lang="tr-TR" dirty="0" err="1"/>
              <a:t>Radyomik</a:t>
            </a:r>
            <a:r>
              <a:rPr lang="tr-TR" dirty="0"/>
              <a:t> özniteliklerinin tarayıcı modeli, görüntü elde etme veya yeniden yapılandırma ayarlarındaki farklılıklar nedeniyle önemli ölçüde değiştiği bilindiğinden, farklı enstitülerde elde edilen görüntülerden çıkarılan özellikleri uyumlu hale getirmek için yeniden yapılandırma sonrası </a:t>
            </a:r>
            <a:r>
              <a:rPr lang="tr-TR" dirty="0" err="1"/>
              <a:t>ComBat</a:t>
            </a:r>
            <a:r>
              <a:rPr lang="tr-TR" dirty="0"/>
              <a:t> uyumlaştırma </a:t>
            </a:r>
            <a:r>
              <a:rPr lang="tr-TR" dirty="0" smtClean="0"/>
              <a:t>yöntemi kullanıldı. </a:t>
            </a:r>
            <a:endParaRPr lang="tr-TR" dirty="0"/>
          </a:p>
          <a:p>
            <a:endParaRPr lang="tr-TR" dirty="0"/>
          </a:p>
        </p:txBody>
      </p:sp>
    </p:spTree>
    <p:extLst>
      <p:ext uri="{BB962C8B-B14F-4D97-AF65-F5344CB8AC3E}">
        <p14:creationId xmlns:p14="http://schemas.microsoft.com/office/powerpoint/2010/main" val="20527782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t>
            </a:r>
            <a:r>
              <a:rPr lang="tr-TR" b="1" dirty="0" smtClean="0"/>
              <a:t>MODEL DOĞRULAMA</a:t>
            </a:r>
            <a:endParaRPr lang="tr-TR" b="1" dirty="0"/>
          </a:p>
        </p:txBody>
      </p:sp>
      <p:sp>
        <p:nvSpPr>
          <p:cNvPr id="3" name="İçerik Yer Tutucusu 2"/>
          <p:cNvSpPr>
            <a:spLocks noGrp="1"/>
          </p:cNvSpPr>
          <p:nvPr>
            <p:ph idx="1"/>
          </p:nvPr>
        </p:nvSpPr>
        <p:spPr/>
        <p:txBody>
          <a:bodyPr>
            <a:normAutofit lnSpcReduction="10000"/>
          </a:bodyPr>
          <a:lstStyle/>
          <a:p>
            <a:r>
              <a:rPr lang="tr-TR" dirty="0" smtClean="0"/>
              <a:t>Üç </a:t>
            </a:r>
            <a:r>
              <a:rPr lang="tr-TR" dirty="0"/>
              <a:t>merkezden alınan veriler kullanılarak, her bir merkez sırayla dışarıda bırakılarak iç-dış yöntem kullanılarak </a:t>
            </a:r>
            <a:r>
              <a:rPr lang="tr-TR" dirty="0" err="1"/>
              <a:t>prognostik</a:t>
            </a:r>
            <a:r>
              <a:rPr lang="tr-TR" dirty="0"/>
              <a:t> performans tahmin edildi. </a:t>
            </a:r>
            <a:r>
              <a:rPr lang="tr-TR" dirty="0" err="1"/>
              <a:t>Prognostik</a:t>
            </a:r>
            <a:r>
              <a:rPr lang="tr-TR" dirty="0"/>
              <a:t> imzalar için, birleştirilmiş üç veri setinin tümünü kullanan global katsayılar belirlendi ve </a:t>
            </a:r>
            <a:r>
              <a:rPr lang="tr-TR" dirty="0" err="1"/>
              <a:t>bootstrap</a:t>
            </a:r>
            <a:r>
              <a:rPr lang="tr-TR" dirty="0"/>
              <a:t> yöntemiyle bir aşırı iyimserlik düzeltmesi </a:t>
            </a:r>
            <a:r>
              <a:rPr lang="tr-TR" dirty="0" err="1" smtClean="0"/>
              <a:t>uygulandı.Öznitelik</a:t>
            </a:r>
            <a:r>
              <a:rPr lang="tr-TR" dirty="0" smtClean="0"/>
              <a:t> </a:t>
            </a:r>
            <a:r>
              <a:rPr lang="tr-TR" dirty="0"/>
              <a:t>seçimi için aynı 1000 </a:t>
            </a:r>
            <a:r>
              <a:rPr lang="tr-TR" dirty="0" err="1"/>
              <a:t>bootstrap</a:t>
            </a:r>
            <a:r>
              <a:rPr lang="tr-TR" dirty="0"/>
              <a:t> </a:t>
            </a:r>
            <a:r>
              <a:rPr lang="tr-TR" dirty="0"/>
              <a:t>örneği, iyimserlik tahmini için de kullanıldı. </a:t>
            </a:r>
            <a:r>
              <a:rPr lang="tr-TR" dirty="0" err="1"/>
              <a:t>Harrell</a:t>
            </a:r>
            <a:r>
              <a:rPr lang="tr-TR" dirty="0"/>
              <a:t> uyum indeksi (c-endeksi</a:t>
            </a:r>
            <a:r>
              <a:rPr lang="tr-TR" dirty="0" smtClean="0"/>
              <a:t>), </a:t>
            </a:r>
            <a:r>
              <a:rPr lang="tr-TR" dirty="0"/>
              <a:t>ayrım ölçüsü olarak kullanıldı.</a:t>
            </a:r>
          </a:p>
          <a:p>
            <a:r>
              <a:rPr lang="tr-TR" dirty="0"/>
              <a:t>Klinik uyum için, popülasyonu üç risk grubuna bölmek için </a:t>
            </a:r>
            <a:r>
              <a:rPr lang="tr-TR" dirty="0" err="1"/>
              <a:t>prognostik</a:t>
            </a:r>
            <a:r>
              <a:rPr lang="tr-TR" dirty="0"/>
              <a:t> skorlar kullanıldı - en iyi </a:t>
            </a:r>
            <a:r>
              <a:rPr lang="tr-TR" dirty="0" err="1"/>
              <a:t>prognoz</a:t>
            </a:r>
            <a:r>
              <a:rPr lang="tr-TR" dirty="0"/>
              <a:t> %25, en kötü </a:t>
            </a:r>
            <a:r>
              <a:rPr lang="tr-TR" dirty="0" err="1"/>
              <a:t>prognoz</a:t>
            </a:r>
            <a:r>
              <a:rPr lang="tr-TR" dirty="0"/>
              <a:t> %25 ve geri </a:t>
            </a:r>
            <a:r>
              <a:rPr lang="tr-TR" dirty="0" smtClean="0"/>
              <a:t>kalan. </a:t>
            </a:r>
            <a:r>
              <a:rPr lang="tr-TR" dirty="0"/>
              <a:t>Risk grubunu oluşturan hayatta kalma eğrileri Kaplan-</a:t>
            </a:r>
            <a:r>
              <a:rPr lang="tr-TR" dirty="0" err="1"/>
              <a:t>Meier</a:t>
            </a:r>
            <a:r>
              <a:rPr lang="tr-TR" dirty="0"/>
              <a:t> (KM) grafikleri olarak </a:t>
            </a:r>
            <a:r>
              <a:rPr lang="tr-TR" dirty="0" smtClean="0"/>
              <a:t>sunulmuştur.</a:t>
            </a:r>
            <a:endParaRPr lang="tr-TR" dirty="0"/>
          </a:p>
        </p:txBody>
      </p:sp>
    </p:spTree>
    <p:extLst>
      <p:ext uri="{BB962C8B-B14F-4D97-AF65-F5344CB8AC3E}">
        <p14:creationId xmlns:p14="http://schemas.microsoft.com/office/powerpoint/2010/main" val="28644814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470262" y="252548"/>
            <a:ext cx="11051177" cy="6514011"/>
          </a:xfrm>
          <a:prstGeom prst="rect">
            <a:avLst/>
          </a:prstGeom>
        </p:spPr>
      </p:pic>
    </p:spTree>
    <p:extLst>
      <p:ext uri="{BB962C8B-B14F-4D97-AF65-F5344CB8AC3E}">
        <p14:creationId xmlns:p14="http://schemas.microsoft.com/office/powerpoint/2010/main" val="37378294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848299" y="1024568"/>
            <a:ext cx="9485523" cy="5508433"/>
          </a:xfrm>
          <a:prstGeom prst="rect">
            <a:avLst/>
          </a:prstGeom>
        </p:spPr>
      </p:pic>
    </p:spTree>
    <p:extLst>
      <p:ext uri="{BB962C8B-B14F-4D97-AF65-F5344CB8AC3E}">
        <p14:creationId xmlns:p14="http://schemas.microsoft.com/office/powerpoint/2010/main" val="14654517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001487" y="409303"/>
            <a:ext cx="10659290" cy="5767660"/>
          </a:xfrm>
          <a:prstGeom prst="rect">
            <a:avLst/>
          </a:prstGeom>
        </p:spPr>
      </p:pic>
    </p:spTree>
    <p:extLst>
      <p:ext uri="{BB962C8B-B14F-4D97-AF65-F5344CB8AC3E}">
        <p14:creationId xmlns:p14="http://schemas.microsoft.com/office/powerpoint/2010/main" val="4279643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rotWithShape="1">
          <a:blip r:embed="rId2"/>
          <a:srcRect b="48165"/>
          <a:stretch/>
        </p:blipFill>
        <p:spPr>
          <a:xfrm>
            <a:off x="0" y="694063"/>
            <a:ext cx="12165084" cy="5233012"/>
          </a:xfrm>
          <a:prstGeom prst="rect">
            <a:avLst/>
          </a:prstGeom>
        </p:spPr>
      </p:pic>
    </p:spTree>
    <p:extLst>
      <p:ext uri="{BB962C8B-B14F-4D97-AF65-F5344CB8AC3E}">
        <p14:creationId xmlns:p14="http://schemas.microsoft.com/office/powerpoint/2010/main" val="32573888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ChangeAspect="1"/>
          </p:cNvPicPr>
          <p:nvPr/>
        </p:nvPicPr>
        <p:blipFill rotWithShape="1">
          <a:blip r:embed="rId2"/>
          <a:srcRect t="50599" r="47235" b="330"/>
          <a:stretch/>
        </p:blipFill>
        <p:spPr>
          <a:xfrm>
            <a:off x="0" y="121186"/>
            <a:ext cx="6455884" cy="5387792"/>
          </a:xfrm>
          <a:prstGeom prst="rect">
            <a:avLst/>
          </a:prstGeom>
        </p:spPr>
      </p:pic>
      <p:pic>
        <p:nvPicPr>
          <p:cNvPr id="5" name="İçerik Yer Tutucusu 3"/>
          <p:cNvPicPr>
            <a:picLocks noChangeAspect="1"/>
          </p:cNvPicPr>
          <p:nvPr/>
        </p:nvPicPr>
        <p:blipFill rotWithShape="1">
          <a:blip r:embed="rId2"/>
          <a:srcRect l="50171" t="50599" b="330"/>
          <a:stretch/>
        </p:blipFill>
        <p:spPr>
          <a:xfrm>
            <a:off x="6152446" y="256653"/>
            <a:ext cx="6039554" cy="5252325"/>
          </a:xfrm>
          <a:prstGeom prst="rect">
            <a:avLst/>
          </a:prstGeom>
        </p:spPr>
      </p:pic>
    </p:spTree>
    <p:extLst>
      <p:ext uri="{BB962C8B-B14F-4D97-AF65-F5344CB8AC3E}">
        <p14:creationId xmlns:p14="http://schemas.microsoft.com/office/powerpoint/2010/main" val="262435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SONUÇ</a:t>
            </a:r>
            <a:endParaRPr lang="tr-TR" b="1" dirty="0"/>
          </a:p>
        </p:txBody>
      </p:sp>
      <p:sp>
        <p:nvSpPr>
          <p:cNvPr id="3" name="İçerik Yer Tutucusu 2"/>
          <p:cNvSpPr>
            <a:spLocks noGrp="1"/>
          </p:cNvSpPr>
          <p:nvPr>
            <p:ph idx="1"/>
          </p:nvPr>
        </p:nvSpPr>
        <p:spPr/>
        <p:txBody>
          <a:bodyPr>
            <a:normAutofit/>
          </a:bodyPr>
          <a:lstStyle/>
          <a:p>
            <a:r>
              <a:rPr lang="tr-TR" dirty="0" smtClean="0"/>
              <a:t>Cinsiyet</a:t>
            </a:r>
            <a:r>
              <a:rPr lang="tr-TR" dirty="0"/>
              <a:t>, biyopsi yaşı veya tedavi açısından </a:t>
            </a:r>
            <a:r>
              <a:rPr lang="tr-TR" dirty="0" err="1"/>
              <a:t>kohortlar</a:t>
            </a:r>
            <a:r>
              <a:rPr lang="tr-TR" dirty="0"/>
              <a:t> arasında istatistiksel olarak anlamlı farklılıklar yoktu. Radyasyon dozu, </a:t>
            </a:r>
            <a:r>
              <a:rPr lang="tr-TR" dirty="0" err="1"/>
              <a:t>primer</a:t>
            </a:r>
            <a:r>
              <a:rPr lang="tr-TR" dirty="0"/>
              <a:t> tümör hacmi ve WHO-PS skorları için önemli ve klinik olarak ilgili farklılıklar gözlendi. </a:t>
            </a:r>
            <a:endParaRPr lang="tr-TR" dirty="0" smtClean="0"/>
          </a:p>
          <a:p>
            <a:r>
              <a:rPr lang="tr-TR" dirty="0" smtClean="0"/>
              <a:t>Radyoterapinin </a:t>
            </a:r>
            <a:r>
              <a:rPr lang="tr-TR" dirty="0"/>
              <a:t>başlamasından sonraki 1 yıllık OS oranı, </a:t>
            </a:r>
            <a:r>
              <a:rPr lang="tr-TR" dirty="0" err="1"/>
              <a:t>kohortlar</a:t>
            </a:r>
            <a:r>
              <a:rPr lang="tr-TR" dirty="0"/>
              <a:t> arasında önemli ölçüde farklı değildi. Tek değişkenli analizde, yaş, </a:t>
            </a:r>
            <a:r>
              <a:rPr lang="tr-TR" dirty="0" smtClean="0"/>
              <a:t>WHO-PS </a:t>
            </a:r>
            <a:r>
              <a:rPr lang="tr-TR" dirty="0"/>
              <a:t>1 ve WHO-PS 2, OS ile güçlü bir </a:t>
            </a:r>
            <a:r>
              <a:rPr lang="tr-TR" dirty="0" smtClean="0"/>
              <a:t>şekilde ilişkiliydi. </a:t>
            </a:r>
            <a:r>
              <a:rPr lang="tr-TR" dirty="0"/>
              <a:t>Tedavi eden klinik, OS ile marjinal olarak </a:t>
            </a:r>
            <a:r>
              <a:rPr lang="tr-TR" dirty="0" smtClean="0"/>
              <a:t>ilişkiliydi. </a:t>
            </a:r>
            <a:r>
              <a:rPr lang="tr-TR" dirty="0"/>
              <a:t>Tümör konumu (</a:t>
            </a:r>
            <a:r>
              <a:rPr lang="tr-TR" dirty="0" err="1"/>
              <a:t>örn</a:t>
            </a:r>
            <a:r>
              <a:rPr lang="tr-TR" dirty="0"/>
              <a:t>. </a:t>
            </a:r>
            <a:r>
              <a:rPr lang="tr-TR" dirty="0" err="1"/>
              <a:t>frontal</a:t>
            </a:r>
            <a:r>
              <a:rPr lang="tr-TR" dirty="0"/>
              <a:t>, </a:t>
            </a:r>
            <a:r>
              <a:rPr lang="tr-TR" dirty="0" err="1"/>
              <a:t>parietal</a:t>
            </a:r>
            <a:r>
              <a:rPr lang="tr-TR" dirty="0"/>
              <a:t>, </a:t>
            </a:r>
            <a:r>
              <a:rPr lang="tr-TR" dirty="0" err="1"/>
              <a:t>oksipital</a:t>
            </a:r>
            <a:r>
              <a:rPr lang="tr-TR" dirty="0"/>
              <a:t> veya </a:t>
            </a:r>
            <a:r>
              <a:rPr lang="tr-TR" dirty="0" err="1"/>
              <a:t>temporal</a:t>
            </a:r>
            <a:r>
              <a:rPr lang="tr-TR" dirty="0"/>
              <a:t>) OS ile güçlü bir şekilde ilişkili değildi (veriler gösterilmemiştir). </a:t>
            </a:r>
          </a:p>
          <a:p>
            <a:endParaRPr lang="tr-TR" dirty="0"/>
          </a:p>
        </p:txBody>
      </p:sp>
    </p:spTree>
    <p:extLst>
      <p:ext uri="{BB962C8B-B14F-4D97-AF65-F5344CB8AC3E}">
        <p14:creationId xmlns:p14="http://schemas.microsoft.com/office/powerpoint/2010/main" val="267551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6555" y="554805"/>
            <a:ext cx="11038726" cy="6113124"/>
          </a:xfrm>
        </p:spPr>
        <p:txBody>
          <a:bodyPr>
            <a:normAutofit/>
          </a:bodyPr>
          <a:lstStyle/>
          <a:p>
            <a:endParaRPr lang="tr-TR" dirty="0" smtClean="0">
              <a:latin typeface="Comic Sans MS" panose="030F0702030302020204" pitchFamily="66" charset="0"/>
            </a:endParaRPr>
          </a:p>
          <a:p>
            <a:endParaRPr lang="tr-TR" dirty="0">
              <a:latin typeface="Comic Sans MS" panose="030F0702030302020204" pitchFamily="66" charset="0"/>
            </a:endParaRPr>
          </a:p>
          <a:p>
            <a:r>
              <a:rPr lang="tr-TR" dirty="0" smtClean="0">
                <a:latin typeface="Comic Sans MS" panose="030F0702030302020204" pitchFamily="66" charset="0"/>
              </a:rPr>
              <a:t>CPS </a:t>
            </a:r>
            <a:r>
              <a:rPr lang="tr-TR" dirty="0">
                <a:latin typeface="Comic Sans MS" panose="030F0702030302020204" pitchFamily="66" charset="0"/>
              </a:rPr>
              <a:t>ve RPS modellerinin benzer ayrım performansı ve model </a:t>
            </a:r>
            <a:r>
              <a:rPr lang="tr-TR" dirty="0" smtClean="0">
                <a:latin typeface="Comic Sans MS" panose="030F0702030302020204" pitchFamily="66" charset="0"/>
              </a:rPr>
              <a:t>uygunluğu</a:t>
            </a:r>
            <a:r>
              <a:rPr lang="tr-TR" dirty="0">
                <a:latin typeface="Comic Sans MS" panose="030F0702030302020204" pitchFamily="66" charset="0"/>
              </a:rPr>
              <a:t>, kalibrasyon eğimi ve </a:t>
            </a:r>
            <a:r>
              <a:rPr lang="tr-TR" dirty="0" err="1">
                <a:latin typeface="Comic Sans MS" panose="030F0702030302020204" pitchFamily="66" charset="0"/>
              </a:rPr>
              <a:t>prognostik</a:t>
            </a:r>
            <a:r>
              <a:rPr lang="tr-TR" dirty="0">
                <a:latin typeface="Comic Sans MS" panose="030F0702030302020204" pitchFamily="66" charset="0"/>
              </a:rPr>
              <a:t> endekslerinin dağılımı ile doğrulanmıştır. </a:t>
            </a:r>
            <a:endParaRPr lang="tr-TR" dirty="0" smtClean="0">
              <a:latin typeface="Comic Sans MS" panose="030F0702030302020204" pitchFamily="66" charset="0"/>
            </a:endParaRPr>
          </a:p>
          <a:p>
            <a:pPr marL="0" indent="0">
              <a:buNone/>
            </a:pPr>
            <a:endParaRPr lang="tr-TR" dirty="0" smtClean="0">
              <a:latin typeface="Comic Sans MS" panose="030F0702030302020204" pitchFamily="66" charset="0"/>
            </a:endParaRPr>
          </a:p>
          <a:p>
            <a:r>
              <a:rPr lang="tr-TR" dirty="0" smtClean="0">
                <a:latin typeface="Comic Sans MS" panose="030F0702030302020204" pitchFamily="66" charset="0"/>
              </a:rPr>
              <a:t>VPS </a:t>
            </a:r>
            <a:r>
              <a:rPr lang="tr-TR" dirty="0">
                <a:latin typeface="Comic Sans MS" panose="030F0702030302020204" pitchFamily="66" charset="0"/>
              </a:rPr>
              <a:t>modelinin zayıf performansı, merkezler arasındaki kalibrasyondaki büyük değişiklikler ve kalibrasyon eğimindeki hata ile doğrulandı, öyle ki, gerçek eğimin sıfır olduğunu ve dolayısıyla genel model uyumu </a:t>
            </a:r>
            <a:r>
              <a:rPr lang="tr-TR" dirty="0" smtClean="0">
                <a:latin typeface="Comic Sans MS" panose="030F0702030302020204" pitchFamily="66" charset="0"/>
              </a:rPr>
              <a:t>eksikliği </a:t>
            </a:r>
            <a:r>
              <a:rPr lang="tr-TR" dirty="0">
                <a:latin typeface="Comic Sans MS" panose="030F0702030302020204" pitchFamily="66" charset="0"/>
              </a:rPr>
              <a:t>göz ardı </a:t>
            </a:r>
            <a:r>
              <a:rPr lang="tr-TR" dirty="0" smtClean="0">
                <a:latin typeface="Comic Sans MS" panose="030F0702030302020204" pitchFamily="66" charset="0"/>
              </a:rPr>
              <a:t>edilemez. </a:t>
            </a:r>
            <a:endParaRPr lang="tr-TR" dirty="0">
              <a:latin typeface="Comic Sans MS" panose="030F0702030302020204" pitchFamily="66" charset="0"/>
            </a:endParaRPr>
          </a:p>
        </p:txBody>
      </p:sp>
    </p:spTree>
    <p:extLst>
      <p:ext uri="{BB962C8B-B14F-4D97-AF65-F5344CB8AC3E}">
        <p14:creationId xmlns:p14="http://schemas.microsoft.com/office/powerpoint/2010/main" val="32041596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TARTIŞMA</a:t>
            </a:r>
            <a:endParaRPr lang="tr-TR" b="1" dirty="0"/>
          </a:p>
        </p:txBody>
      </p:sp>
      <p:sp>
        <p:nvSpPr>
          <p:cNvPr id="3" name="İçerik Yer Tutucusu 2"/>
          <p:cNvSpPr>
            <a:spLocks noGrp="1"/>
          </p:cNvSpPr>
          <p:nvPr>
            <p:ph idx="1"/>
          </p:nvPr>
        </p:nvSpPr>
        <p:spPr/>
        <p:txBody>
          <a:bodyPr/>
          <a:lstStyle/>
          <a:p>
            <a:r>
              <a:rPr lang="tr-TR" dirty="0">
                <a:latin typeface="Comic Sans MS" panose="030F0702030302020204" pitchFamily="66" charset="0"/>
              </a:rPr>
              <a:t>Kötü </a:t>
            </a:r>
            <a:r>
              <a:rPr lang="tr-TR" dirty="0" err="1">
                <a:latin typeface="Comic Sans MS" panose="030F0702030302020204" pitchFamily="66" charset="0"/>
              </a:rPr>
              <a:t>prognozlu</a:t>
            </a:r>
            <a:r>
              <a:rPr lang="tr-TR" dirty="0">
                <a:latin typeface="Comic Sans MS" panose="030F0702030302020204" pitchFamily="66" charset="0"/>
              </a:rPr>
              <a:t> hastaların belirlenmesi, bu hastalara yaşam kalitesini önemli ölçüde azaltabilecek </a:t>
            </a:r>
            <a:r>
              <a:rPr lang="tr-TR" dirty="0" err="1">
                <a:latin typeface="Comic Sans MS" panose="030F0702030302020204" pitchFamily="66" charset="0"/>
              </a:rPr>
              <a:t>kemo</a:t>
            </a:r>
            <a:r>
              <a:rPr lang="tr-TR" dirty="0">
                <a:latin typeface="Comic Sans MS" panose="030F0702030302020204" pitchFamily="66" charset="0"/>
              </a:rPr>
              <a:t>-radyasyonu sunmanın veya en iyi destekleyici bakımı tartışmanın faydalı olup olmayacağı sorgulanabileceğinden, hayati klinik öneme sahiptir. Bu karar şu anda öncelikle performans durumuna dayanmaktadır, ancak bu çalışma GBM </a:t>
            </a:r>
            <a:r>
              <a:rPr lang="tr-TR" dirty="0" err="1">
                <a:latin typeface="Comic Sans MS" panose="030F0702030302020204" pitchFamily="66" charset="0"/>
              </a:rPr>
              <a:t>fenotipi</a:t>
            </a:r>
            <a:r>
              <a:rPr lang="tr-TR" dirty="0">
                <a:latin typeface="Comic Sans MS" panose="030F0702030302020204" pitchFamily="66" charset="0"/>
              </a:rPr>
              <a:t> gibi daha fazla faktörün dikkate alınması gerektiğini göstermektedir. </a:t>
            </a:r>
          </a:p>
        </p:txBody>
      </p:sp>
    </p:spTree>
    <p:extLst>
      <p:ext uri="{BB962C8B-B14F-4D97-AF65-F5344CB8AC3E}">
        <p14:creationId xmlns:p14="http://schemas.microsoft.com/office/powerpoint/2010/main" val="33476575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Bu </a:t>
            </a:r>
            <a:r>
              <a:rPr lang="tr-TR" dirty="0"/>
              <a:t>çalışma, BT tabanlı </a:t>
            </a:r>
            <a:r>
              <a:rPr lang="tr-TR" dirty="0" err="1"/>
              <a:t>radyomiklere</a:t>
            </a:r>
            <a:r>
              <a:rPr lang="tr-TR" dirty="0"/>
              <a:t> sahip </a:t>
            </a:r>
            <a:r>
              <a:rPr lang="tr-TR" dirty="0" err="1"/>
              <a:t>GBM’li</a:t>
            </a:r>
            <a:r>
              <a:rPr lang="tr-TR" dirty="0"/>
              <a:t> hastalarda </a:t>
            </a:r>
            <a:r>
              <a:rPr lang="tr-TR" dirty="0" err="1"/>
              <a:t>OS’yi</a:t>
            </a:r>
            <a:r>
              <a:rPr lang="tr-TR" dirty="0"/>
              <a:t> araştıran ilk çalışmadır. Yaşa ve WHO performans durumuna dayalı CPS modeli ve RPS modelinin her ikisi de, 0.66’lık bir görünür c-endeksi ve 0.69’luk bir birleşik c-endeksi ile orta düzeyde bir ayırt edici işaret gösterirken, VPS sadece 0.55’lik bir c-endeksine karşılık gelmiştir. </a:t>
            </a:r>
          </a:p>
        </p:txBody>
      </p:sp>
    </p:spTree>
    <p:extLst>
      <p:ext uri="{BB962C8B-B14F-4D97-AF65-F5344CB8AC3E}">
        <p14:creationId xmlns:p14="http://schemas.microsoft.com/office/powerpoint/2010/main" val="1580030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14910" y="1034515"/>
            <a:ext cx="10515600" cy="4351338"/>
          </a:xfrm>
        </p:spPr>
        <p:txBody>
          <a:bodyPr>
            <a:normAutofit/>
          </a:bodyPr>
          <a:lstStyle/>
          <a:p>
            <a:r>
              <a:rPr lang="tr-TR" dirty="0"/>
              <a:t>CPS modeli için her doğrulamada ayırım korunduğundan, kalibrasyonu artıracak şekilde modeli yeni klinik parametrelerle güncellemek mümkün olabilir. Daha büyük bir tümör hacminin daha kötü bir </a:t>
            </a:r>
            <a:r>
              <a:rPr lang="tr-TR" dirty="0" err="1"/>
              <a:t>prognozla</a:t>
            </a:r>
            <a:r>
              <a:rPr lang="tr-TR" dirty="0"/>
              <a:t> ilişkili olduğu genel olarak kabul edildiğinden, VPS modeli için ayırt edici gücün olmaması dikkat </a:t>
            </a:r>
            <a:r>
              <a:rPr lang="tr-TR" dirty="0" smtClean="0"/>
              <a:t>çekicidir. </a:t>
            </a:r>
            <a:r>
              <a:rPr lang="tr-TR" dirty="0"/>
              <a:t>Bu da diğer faktörlerin hesaba katılması gerektiğini </a:t>
            </a:r>
            <a:r>
              <a:rPr lang="tr-TR" dirty="0" smtClean="0"/>
              <a:t>gösterir.</a:t>
            </a:r>
          </a:p>
          <a:p>
            <a:endParaRPr lang="tr-TR" dirty="0" smtClean="0"/>
          </a:p>
          <a:p>
            <a:r>
              <a:rPr lang="tr-TR" dirty="0"/>
              <a:t>Uyum eksikliğinin olası nedenleri, araştırılan üç grup arasındaki klinik ve görüntüleme parametrelerindeki önemli </a:t>
            </a:r>
            <a:r>
              <a:rPr lang="tr-TR" dirty="0" err="1"/>
              <a:t>heterojenlik</a:t>
            </a:r>
            <a:r>
              <a:rPr lang="tr-TR" dirty="0"/>
              <a:t> veya modelleri özellikle beyin için yeniden kalibre etme ihtiyacıdır. </a:t>
            </a:r>
          </a:p>
        </p:txBody>
      </p:sp>
    </p:spTree>
    <p:extLst>
      <p:ext uri="{BB962C8B-B14F-4D97-AF65-F5344CB8AC3E}">
        <p14:creationId xmlns:p14="http://schemas.microsoft.com/office/powerpoint/2010/main" val="194759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Kullanılan tüm BT taramaları, rutin görüntü </a:t>
            </a:r>
            <a:r>
              <a:rPr lang="tr-TR" dirty="0" err="1"/>
              <a:t>kılavuzlu</a:t>
            </a:r>
            <a:r>
              <a:rPr lang="tr-TR" dirty="0"/>
              <a:t> radyoterapi planlamasında simülasyon için elde </a:t>
            </a:r>
            <a:r>
              <a:rPr lang="tr-TR" dirty="0" smtClean="0"/>
              <a:t>edildi. Bununla </a:t>
            </a:r>
            <a:r>
              <a:rPr lang="tr-TR" dirty="0"/>
              <a:t>birlikte, bu çalışmada kullanılan BT tarayıcıları ve görüntüleme protokolleri, elde etme parametreleri ve kontrast geliştirme açısından farklılık göstermiştir. Gerek görüntü kalitesinin gerekse </a:t>
            </a:r>
            <a:r>
              <a:rPr lang="tr-TR" dirty="0" err="1"/>
              <a:t>tekrarlanabilirliğin</a:t>
            </a:r>
            <a:r>
              <a:rPr lang="tr-TR" dirty="0"/>
              <a:t> görüntüleme protokolüne ve BT satıcısına büyük ölçüde bağlı olduğu ve sonuçlarımızı potansiyel olarak etkilediği daha önce </a:t>
            </a:r>
            <a:r>
              <a:rPr lang="tr-TR" dirty="0" smtClean="0"/>
              <a:t>gösterilmişti.</a:t>
            </a:r>
            <a:endParaRPr lang="tr-TR" dirty="0"/>
          </a:p>
        </p:txBody>
      </p:sp>
    </p:spTree>
    <p:extLst>
      <p:ext uri="{BB962C8B-B14F-4D97-AF65-F5344CB8AC3E}">
        <p14:creationId xmlns:p14="http://schemas.microsoft.com/office/powerpoint/2010/main" val="33646545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Protokol farklılıklarını en aza indirmek için, fantom çalışmaları yoluyla ek CT tarayıcı kalite güvencesi, </a:t>
            </a:r>
            <a:r>
              <a:rPr lang="tr-TR" dirty="0" err="1"/>
              <a:t>tekrarlanabilirlik</a:t>
            </a:r>
            <a:r>
              <a:rPr lang="tr-TR" dirty="0"/>
              <a:t> için gerekli </a:t>
            </a:r>
            <a:r>
              <a:rPr lang="tr-TR" dirty="0" smtClean="0"/>
              <a:t>olabilir. </a:t>
            </a:r>
            <a:r>
              <a:rPr lang="tr-TR" dirty="0"/>
              <a:t>Gerekli ilgi hacimleri, tedavi eden doktorlar tarafından ESTRO kılavuzuna </a:t>
            </a:r>
            <a:r>
              <a:rPr lang="tr-TR" dirty="0" smtClean="0"/>
              <a:t>dayalı </a:t>
            </a:r>
            <a:r>
              <a:rPr lang="tr-TR" dirty="0"/>
              <a:t>olarak manuel olarak tanımlandı; ancak, gözlemciler arası değişkenlik göz ardı </a:t>
            </a:r>
            <a:r>
              <a:rPr lang="tr-TR" dirty="0" smtClean="0"/>
              <a:t>edilemez.</a:t>
            </a:r>
            <a:endParaRPr lang="tr-TR" dirty="0"/>
          </a:p>
        </p:txBody>
      </p:sp>
    </p:spTree>
    <p:extLst>
      <p:ext uri="{BB962C8B-B14F-4D97-AF65-F5344CB8AC3E}">
        <p14:creationId xmlns:p14="http://schemas.microsoft.com/office/powerpoint/2010/main" val="8606974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Cerrahi, radyoterapi ve eş zamanlı ve </a:t>
            </a:r>
            <a:r>
              <a:rPr lang="tr-TR" dirty="0" err="1" smtClean="0"/>
              <a:t>adjuvan</a:t>
            </a:r>
            <a:r>
              <a:rPr lang="tr-TR" dirty="0" smtClean="0"/>
              <a:t> kemoterapi ile kapsamlı tedaviye rağmen, </a:t>
            </a:r>
            <a:r>
              <a:rPr lang="tr-TR" dirty="0" err="1" smtClean="0"/>
              <a:t>glioblastomlu</a:t>
            </a:r>
            <a:r>
              <a:rPr lang="tr-TR" dirty="0" smtClean="0"/>
              <a:t> (GBM) hastalar, tanıdan sonra 15 aylık medyan genel </a:t>
            </a:r>
            <a:r>
              <a:rPr lang="tr-TR" dirty="0" err="1" smtClean="0"/>
              <a:t>sağkalım</a:t>
            </a:r>
            <a:r>
              <a:rPr lang="tr-TR" dirty="0" smtClean="0"/>
              <a:t> ile çok kötü </a:t>
            </a:r>
            <a:r>
              <a:rPr lang="tr-TR" dirty="0" err="1" smtClean="0"/>
              <a:t>prognoza</a:t>
            </a:r>
            <a:r>
              <a:rPr lang="tr-TR" dirty="0" smtClean="0"/>
              <a:t> sahiptir.</a:t>
            </a:r>
          </a:p>
          <a:p>
            <a:r>
              <a:rPr lang="tr-TR" dirty="0" smtClean="0"/>
              <a:t> 3 yıldan fazla hayatta kalan küçük bir hasta alt grubu (~%5) bildirilmiştir </a:t>
            </a:r>
            <a:r>
              <a:rPr lang="tr-TR" dirty="0" err="1" smtClean="0"/>
              <a:t>OS'deki</a:t>
            </a:r>
            <a:r>
              <a:rPr lang="tr-TR" dirty="0" smtClean="0"/>
              <a:t> geniş aralık, kişiselleştirilmiş tedaviyi desteklemek için bireysel düzeyde olası </a:t>
            </a:r>
            <a:r>
              <a:rPr lang="tr-TR" dirty="0" err="1" smtClean="0"/>
              <a:t>prognozu</a:t>
            </a:r>
            <a:r>
              <a:rPr lang="tr-TR" dirty="0" smtClean="0"/>
              <a:t> tahmin etme ihtiyacının altını çizer.</a:t>
            </a:r>
            <a:endParaRPr lang="tr-TR" dirty="0"/>
          </a:p>
        </p:txBody>
      </p:sp>
    </p:spTree>
    <p:extLst>
      <p:ext uri="{BB962C8B-B14F-4D97-AF65-F5344CB8AC3E}">
        <p14:creationId xmlns:p14="http://schemas.microsoft.com/office/powerpoint/2010/main" val="22457503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76555" y="1229723"/>
            <a:ext cx="10515600" cy="4351338"/>
          </a:xfrm>
        </p:spPr>
        <p:txBody>
          <a:bodyPr>
            <a:normAutofit/>
          </a:bodyPr>
          <a:lstStyle/>
          <a:p>
            <a:r>
              <a:rPr lang="tr-TR" dirty="0" smtClean="0"/>
              <a:t>Klinik </a:t>
            </a:r>
            <a:r>
              <a:rPr lang="tr-TR" dirty="0"/>
              <a:t>uygulamada </a:t>
            </a:r>
            <a:r>
              <a:rPr lang="tr-TR" dirty="0" err="1"/>
              <a:t>GBM’yi</a:t>
            </a:r>
            <a:r>
              <a:rPr lang="tr-TR" dirty="0"/>
              <a:t> karakterize etmek için tercih edilen görüntüleme yöntemi MRI olmasına rağmen, bu çalışma radyoterapi tedavisi planlaması için elde edilen BT taramalarının yeniden kullanılmasına odaklanmıştır. </a:t>
            </a:r>
            <a:r>
              <a:rPr lang="tr-TR" dirty="0" err="1"/>
              <a:t>CT’nin</a:t>
            </a:r>
            <a:r>
              <a:rPr lang="tr-TR" dirty="0"/>
              <a:t> önemli bir avantajı, gri seviye değerlerinin doku yoğunluğu ile ilişkilendirilebilen HU cinsinden ifade edilmesidir. </a:t>
            </a:r>
            <a:endParaRPr lang="tr-TR" dirty="0" smtClean="0"/>
          </a:p>
          <a:p>
            <a:endParaRPr lang="tr-TR" dirty="0" smtClean="0"/>
          </a:p>
          <a:p>
            <a:r>
              <a:rPr lang="tr-TR" dirty="0" err="1" smtClean="0"/>
              <a:t>GBM’nin</a:t>
            </a:r>
            <a:r>
              <a:rPr lang="tr-TR" dirty="0" smtClean="0"/>
              <a:t> </a:t>
            </a:r>
            <a:r>
              <a:rPr lang="tr-TR" dirty="0"/>
              <a:t>tanımlanması için, yumuşak dokularda yüksek çözünürlüklü görüntüler ve gelişmiş kontrast nedeniyle BT görüntülerinin MRG ile füzyonu tercih </a:t>
            </a:r>
            <a:r>
              <a:rPr lang="tr-TR" dirty="0" smtClean="0"/>
              <a:t>edilir.</a:t>
            </a:r>
            <a:endParaRPr lang="tr-TR" dirty="0"/>
          </a:p>
        </p:txBody>
      </p:sp>
    </p:spTree>
    <p:extLst>
      <p:ext uri="{BB962C8B-B14F-4D97-AF65-F5344CB8AC3E}">
        <p14:creationId xmlns:p14="http://schemas.microsoft.com/office/powerpoint/2010/main" val="4781474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791110"/>
            <a:ext cx="10515600" cy="5385853"/>
          </a:xfrm>
        </p:spPr>
        <p:txBody>
          <a:bodyPr/>
          <a:lstStyle/>
          <a:p>
            <a:pPr>
              <a:lnSpc>
                <a:spcPct val="100000"/>
              </a:lnSpc>
            </a:pPr>
            <a:r>
              <a:rPr lang="tr-TR" dirty="0" smtClean="0">
                <a:latin typeface="Comic Sans MS" panose="030F0702030302020204" pitchFamily="66" charset="0"/>
              </a:rPr>
              <a:t>Bununla </a:t>
            </a:r>
            <a:r>
              <a:rPr lang="tr-TR" dirty="0">
                <a:latin typeface="Comic Sans MS" panose="030F0702030302020204" pitchFamily="66" charset="0"/>
              </a:rPr>
              <a:t>birlikte, </a:t>
            </a:r>
            <a:r>
              <a:rPr lang="tr-TR" dirty="0" err="1">
                <a:latin typeface="Comic Sans MS" panose="030F0702030302020204" pitchFamily="66" charset="0"/>
              </a:rPr>
              <a:t>CT’den</a:t>
            </a:r>
            <a:r>
              <a:rPr lang="tr-TR" dirty="0">
                <a:latin typeface="Comic Sans MS" panose="030F0702030302020204" pitchFamily="66" charset="0"/>
              </a:rPr>
              <a:t> farklı olarak, düzenli olarak elde edilen dizilerdeki MR gri seviye değerleri, her zaman dokunun fiziksel özellikleriyle doğrudan ilişkili değildir, ancak bir ön işleme </a:t>
            </a:r>
            <a:r>
              <a:rPr lang="tr-TR" dirty="0" err="1">
                <a:latin typeface="Comic Sans MS" panose="030F0702030302020204" pitchFamily="66" charset="0"/>
              </a:rPr>
              <a:t>normalizasyon</a:t>
            </a:r>
            <a:r>
              <a:rPr lang="tr-TR" dirty="0">
                <a:latin typeface="Comic Sans MS" panose="030F0702030302020204" pitchFamily="66" charset="0"/>
              </a:rPr>
              <a:t> adımı </a:t>
            </a:r>
            <a:r>
              <a:rPr lang="tr-TR" dirty="0" smtClean="0">
                <a:latin typeface="Comic Sans MS" panose="030F0702030302020204" pitchFamily="66" charset="0"/>
              </a:rPr>
              <a:t>gerektirir. </a:t>
            </a:r>
            <a:r>
              <a:rPr lang="tr-TR" dirty="0">
                <a:latin typeface="Comic Sans MS" panose="030F0702030302020204" pitchFamily="66" charset="0"/>
              </a:rPr>
              <a:t>Bu da, T1, T2 ve </a:t>
            </a:r>
            <a:r>
              <a:rPr lang="tr-TR" dirty="0" smtClean="0">
                <a:latin typeface="Comic Sans MS" panose="030F0702030302020204" pitchFamily="66" charset="0"/>
              </a:rPr>
              <a:t>«</a:t>
            </a:r>
            <a:r>
              <a:rPr lang="tr-TR" dirty="0" err="1" smtClean="0">
                <a:latin typeface="Comic Sans MS" panose="030F0702030302020204" pitchFamily="66" charset="0"/>
              </a:rPr>
              <a:t>Fluid</a:t>
            </a:r>
            <a:r>
              <a:rPr lang="tr-TR" dirty="0" smtClean="0">
                <a:latin typeface="Comic Sans MS" panose="030F0702030302020204" pitchFamily="66" charset="0"/>
              </a:rPr>
              <a:t> </a:t>
            </a:r>
            <a:r>
              <a:rPr lang="tr-TR" dirty="0" err="1" smtClean="0">
                <a:latin typeface="Comic Sans MS" panose="030F0702030302020204" pitchFamily="66" charset="0"/>
              </a:rPr>
              <a:t>attenuated</a:t>
            </a:r>
            <a:r>
              <a:rPr lang="tr-TR" dirty="0" smtClean="0">
                <a:latin typeface="Comic Sans MS" panose="030F0702030302020204" pitchFamily="66" charset="0"/>
              </a:rPr>
              <a:t> </a:t>
            </a:r>
            <a:r>
              <a:rPr lang="tr-TR" dirty="0" err="1">
                <a:latin typeface="Comic Sans MS" panose="030F0702030302020204" pitchFamily="66" charset="0"/>
              </a:rPr>
              <a:t>inversion</a:t>
            </a:r>
            <a:r>
              <a:rPr lang="tr-TR" dirty="0">
                <a:latin typeface="Comic Sans MS" panose="030F0702030302020204" pitchFamily="66" charset="0"/>
              </a:rPr>
              <a:t> </a:t>
            </a:r>
            <a:r>
              <a:rPr lang="tr-TR" dirty="0" err="1">
                <a:latin typeface="Comic Sans MS" panose="030F0702030302020204" pitchFamily="66" charset="0"/>
              </a:rPr>
              <a:t>recovery</a:t>
            </a:r>
            <a:r>
              <a:rPr lang="tr-TR" dirty="0">
                <a:latin typeface="Comic Sans MS" panose="030F0702030302020204" pitchFamily="66" charset="0"/>
              </a:rPr>
              <a:t> (FLAIR</a:t>
            </a:r>
            <a:r>
              <a:rPr lang="tr-TR" dirty="0" smtClean="0">
                <a:latin typeface="Comic Sans MS" panose="030F0702030302020204" pitchFamily="66" charset="0"/>
              </a:rPr>
              <a:t>)» </a:t>
            </a:r>
            <a:r>
              <a:rPr lang="tr-TR" dirty="0">
                <a:latin typeface="Comic Sans MS" panose="030F0702030302020204" pitchFamily="66" charset="0"/>
              </a:rPr>
              <a:t>gibi standart MRI dizilerini ön işleme olmadan </a:t>
            </a:r>
            <a:r>
              <a:rPr lang="tr-TR" dirty="0" err="1">
                <a:latin typeface="Comic Sans MS" panose="030F0702030302020204" pitchFamily="66" charset="0"/>
              </a:rPr>
              <a:t>radyomik</a:t>
            </a:r>
            <a:r>
              <a:rPr lang="tr-TR" dirty="0">
                <a:latin typeface="Comic Sans MS" panose="030F0702030302020204" pitchFamily="66" charset="0"/>
              </a:rPr>
              <a:t> analiz için uygunsuz hale getirerek potansiyel bir bilgi kaybına neden olur. Bu sorunları azaltmaya yönelik yöntemler, yoğunluk normalleştirmesini (örneğin gauss ve Z-skor </a:t>
            </a:r>
            <a:r>
              <a:rPr lang="tr-TR" dirty="0" err="1">
                <a:latin typeface="Comic Sans MS" panose="030F0702030302020204" pitchFamily="66" charset="0"/>
              </a:rPr>
              <a:t>normalizasyonu</a:t>
            </a:r>
            <a:r>
              <a:rPr lang="tr-TR" dirty="0">
                <a:latin typeface="Comic Sans MS" panose="030F0702030302020204" pitchFamily="66" charset="0"/>
              </a:rPr>
              <a:t>) ve </a:t>
            </a:r>
            <a:r>
              <a:rPr lang="tr-TR" dirty="0" err="1">
                <a:latin typeface="Comic Sans MS" panose="030F0702030302020204" pitchFamily="66" charset="0"/>
              </a:rPr>
              <a:t>voksel</a:t>
            </a:r>
            <a:r>
              <a:rPr lang="tr-TR" dirty="0">
                <a:latin typeface="Comic Sans MS" panose="030F0702030302020204" pitchFamily="66" charset="0"/>
              </a:rPr>
              <a:t> yeniden dilimlemeyi içerir </a:t>
            </a:r>
          </a:p>
        </p:txBody>
      </p:sp>
    </p:spTree>
    <p:extLst>
      <p:ext uri="{BB962C8B-B14F-4D97-AF65-F5344CB8AC3E}">
        <p14:creationId xmlns:p14="http://schemas.microsoft.com/office/powerpoint/2010/main" val="23502584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07378" y="962596"/>
            <a:ext cx="10515600" cy="4351338"/>
          </a:xfrm>
        </p:spPr>
        <p:txBody>
          <a:bodyPr/>
          <a:lstStyle/>
          <a:p>
            <a:r>
              <a:rPr lang="tr-TR" dirty="0">
                <a:latin typeface="Comic Sans MS" panose="030F0702030302020204" pitchFamily="66" charset="0"/>
              </a:rPr>
              <a:t>Şimdiye kadar, birkaç çalışma </a:t>
            </a:r>
            <a:r>
              <a:rPr lang="tr-TR" dirty="0" err="1">
                <a:latin typeface="Comic Sans MS" panose="030F0702030302020204" pitchFamily="66" charset="0"/>
              </a:rPr>
              <a:t>radyomik</a:t>
            </a:r>
            <a:r>
              <a:rPr lang="tr-TR" dirty="0">
                <a:latin typeface="Comic Sans MS" panose="030F0702030302020204" pitchFamily="66" charset="0"/>
              </a:rPr>
              <a:t> kullanılarak </a:t>
            </a:r>
            <a:r>
              <a:rPr lang="tr-TR" dirty="0" err="1">
                <a:latin typeface="Comic Sans MS" panose="030F0702030302020204" pitchFamily="66" charset="0"/>
              </a:rPr>
              <a:t>normalize</a:t>
            </a:r>
            <a:r>
              <a:rPr lang="tr-TR" dirty="0">
                <a:latin typeface="Comic Sans MS" panose="030F0702030302020204" pitchFamily="66" charset="0"/>
              </a:rPr>
              <a:t> edilmiş MRI görüntülerini araştırmış ve ya MR özellikleri tek başına ya da yaş ve performans durumu gibi klinik özellikler ya da MGMT gibi moleküler belirteçlerle birleştirilmiş çok değişkenli modeller için 0.62 ile 0.85 arasında oranlar </a:t>
            </a:r>
            <a:r>
              <a:rPr lang="tr-TR" dirty="0" smtClean="0">
                <a:latin typeface="Comic Sans MS" panose="030F0702030302020204" pitchFamily="66" charset="0"/>
              </a:rPr>
              <a:t>göstermiştir. </a:t>
            </a:r>
          </a:p>
          <a:p>
            <a:endParaRPr lang="tr-TR" dirty="0" smtClean="0">
              <a:latin typeface="Comic Sans MS" panose="030F0702030302020204" pitchFamily="66" charset="0"/>
            </a:endParaRPr>
          </a:p>
          <a:p>
            <a:r>
              <a:rPr lang="tr-TR" dirty="0" smtClean="0">
                <a:latin typeface="Comic Sans MS" panose="030F0702030302020204" pitchFamily="66" charset="0"/>
              </a:rPr>
              <a:t>Bu </a:t>
            </a:r>
            <a:r>
              <a:rPr lang="tr-TR" dirty="0">
                <a:latin typeface="Comic Sans MS" panose="030F0702030302020204" pitchFamily="66" charset="0"/>
              </a:rPr>
              <a:t>çalışmada sunulan birleşik (C + R)PS modeli, </a:t>
            </a:r>
            <a:r>
              <a:rPr lang="tr-TR" dirty="0" err="1">
                <a:latin typeface="Comic Sans MS" panose="030F0702030302020204" pitchFamily="66" charset="0"/>
              </a:rPr>
              <a:t>MRG’de</a:t>
            </a:r>
            <a:r>
              <a:rPr lang="tr-TR" dirty="0">
                <a:latin typeface="Comic Sans MS" panose="030F0702030302020204" pitchFamily="66" charset="0"/>
              </a:rPr>
              <a:t> </a:t>
            </a:r>
            <a:r>
              <a:rPr lang="tr-TR" dirty="0" err="1">
                <a:latin typeface="Comic Sans MS" panose="030F0702030302020204" pitchFamily="66" charset="0"/>
              </a:rPr>
              <a:t>radyomikleri</a:t>
            </a:r>
            <a:r>
              <a:rPr lang="tr-TR" dirty="0">
                <a:latin typeface="Comic Sans MS" panose="030F0702030302020204" pitchFamily="66" charset="0"/>
              </a:rPr>
              <a:t> değerlendiren çalışmalarla karşılaştırılabilir olan, 0.69’luk bir görünür c-endeksi sonucunu vermiştir. </a:t>
            </a:r>
          </a:p>
        </p:txBody>
      </p:sp>
    </p:spTree>
    <p:extLst>
      <p:ext uri="{BB962C8B-B14F-4D97-AF65-F5344CB8AC3E}">
        <p14:creationId xmlns:p14="http://schemas.microsoft.com/office/powerpoint/2010/main" val="26690423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a:t>Bu çalışmanın bazı sınırlılıkları vardır. Üç </a:t>
            </a:r>
            <a:r>
              <a:rPr lang="tr-TR" dirty="0" err="1"/>
              <a:t>kohortun</a:t>
            </a:r>
            <a:r>
              <a:rPr lang="tr-TR" dirty="0"/>
              <a:t> tümü, yukarıda belirtilen seçim yanlılığı riskinin göz ardı edilemeyeceği, geriye dönük olarak toplanan verileri içermekteydi. Üstelik tüm klinik faktörler üç veri setinin tamamında elde edilememiştir. Görüntüler daha uzun bir süre boyunca toplandığından, örnek boyutunu korumak için görüntü kalitesinde farklılıklar </a:t>
            </a:r>
            <a:r>
              <a:rPr lang="tr-TR" dirty="0" smtClean="0"/>
              <a:t>olabilir.</a:t>
            </a:r>
            <a:endParaRPr lang="tr-TR" dirty="0"/>
          </a:p>
        </p:txBody>
      </p:sp>
    </p:spTree>
    <p:extLst>
      <p:ext uri="{BB962C8B-B14F-4D97-AF65-F5344CB8AC3E}">
        <p14:creationId xmlns:p14="http://schemas.microsoft.com/office/powerpoint/2010/main" val="35578079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smtClean="0"/>
              <a:t>Radyomik</a:t>
            </a:r>
            <a:r>
              <a:rPr lang="tr-TR" dirty="0" smtClean="0"/>
              <a:t> </a:t>
            </a:r>
            <a:r>
              <a:rPr lang="tr-TR" dirty="0"/>
              <a:t>modellerin performansını artırmak için standartlaştırılmış homojenleştirilmiş görüntüleme protokolleri dâhil olmak üzere ileriye dönük olarak toplanan daha büyük bir veri kümesi gerekebilir. </a:t>
            </a:r>
            <a:endParaRPr lang="tr-TR" dirty="0" smtClean="0"/>
          </a:p>
          <a:p>
            <a:r>
              <a:rPr lang="tr-TR" dirty="0" smtClean="0"/>
              <a:t>Bireysel </a:t>
            </a:r>
            <a:r>
              <a:rPr lang="tr-TR" dirty="0"/>
              <a:t>hasta seviyesinin kurumdan ayrılmasının gerekmediği model geliştirme ve model doğrulama için merkezi olmayan yöntemler, gelecekteki </a:t>
            </a:r>
            <a:r>
              <a:rPr lang="tr-TR" dirty="0" err="1"/>
              <a:t>radyomik</a:t>
            </a:r>
            <a:r>
              <a:rPr lang="tr-TR" dirty="0"/>
              <a:t> modelleme çalışmaları için bir rahatlık </a:t>
            </a:r>
            <a:r>
              <a:rPr lang="tr-TR" dirty="0" smtClean="0"/>
              <a:t>getirecektir.</a:t>
            </a:r>
            <a:endParaRPr lang="tr-TR" dirty="0"/>
          </a:p>
        </p:txBody>
      </p:sp>
    </p:spTree>
    <p:extLst>
      <p:ext uri="{BB962C8B-B14F-4D97-AF65-F5344CB8AC3E}">
        <p14:creationId xmlns:p14="http://schemas.microsoft.com/office/powerpoint/2010/main" val="38719079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a:bodyPr>
          <a:lstStyle/>
          <a:p>
            <a:r>
              <a:rPr lang="tr-TR" dirty="0" smtClean="0"/>
              <a:t>MGMT </a:t>
            </a:r>
            <a:r>
              <a:rPr lang="tr-TR" dirty="0"/>
              <a:t>(O-6-metilguanin-DNA </a:t>
            </a:r>
            <a:r>
              <a:rPr lang="tr-TR" dirty="0" err="1"/>
              <a:t>metiltransferaz</a:t>
            </a:r>
            <a:r>
              <a:rPr lang="tr-TR" dirty="0"/>
              <a:t>) </a:t>
            </a:r>
            <a:r>
              <a:rPr lang="tr-TR" dirty="0" err="1"/>
              <a:t>promotör</a:t>
            </a:r>
            <a:r>
              <a:rPr lang="tr-TR" dirty="0"/>
              <a:t> </a:t>
            </a:r>
            <a:r>
              <a:rPr lang="tr-TR" dirty="0" err="1"/>
              <a:t>metilasyonu</a:t>
            </a:r>
            <a:r>
              <a:rPr lang="tr-TR" dirty="0"/>
              <a:t> ve IDH1 (</a:t>
            </a:r>
            <a:r>
              <a:rPr lang="tr-TR" dirty="0" err="1"/>
              <a:t>izositrat</a:t>
            </a:r>
            <a:r>
              <a:rPr lang="tr-TR" dirty="0"/>
              <a:t> </a:t>
            </a:r>
            <a:r>
              <a:rPr lang="tr-TR" dirty="0" err="1"/>
              <a:t>dehidrojenaz</a:t>
            </a:r>
            <a:r>
              <a:rPr lang="tr-TR" dirty="0"/>
              <a:t> 1) mutasyonu gibi bilinen </a:t>
            </a:r>
            <a:r>
              <a:rPr lang="tr-TR" dirty="0" err="1"/>
              <a:t>prognostik</a:t>
            </a:r>
            <a:r>
              <a:rPr lang="tr-TR" dirty="0"/>
              <a:t>/</a:t>
            </a:r>
            <a:r>
              <a:rPr lang="tr-TR" dirty="0" err="1"/>
              <a:t>prediktif</a:t>
            </a:r>
            <a:r>
              <a:rPr lang="tr-TR" dirty="0"/>
              <a:t> moleküler belirteçler tüm hastalarda mevcut değildi. </a:t>
            </a:r>
            <a:endParaRPr lang="tr-TR" dirty="0" smtClean="0"/>
          </a:p>
          <a:p>
            <a:r>
              <a:rPr lang="tr-TR" dirty="0" smtClean="0"/>
              <a:t>İkili </a:t>
            </a:r>
            <a:r>
              <a:rPr lang="tr-TR" dirty="0"/>
              <a:t>sonuçlar için modellerde </a:t>
            </a:r>
            <a:r>
              <a:rPr lang="tr-TR" dirty="0" err="1"/>
              <a:t>replikasyon</a:t>
            </a:r>
            <a:r>
              <a:rPr lang="tr-TR" dirty="0"/>
              <a:t> veya </a:t>
            </a:r>
            <a:r>
              <a:rPr lang="tr-TR" dirty="0" err="1"/>
              <a:t>aktarılabilirliği</a:t>
            </a:r>
            <a:r>
              <a:rPr lang="tr-TR" dirty="0"/>
              <a:t> test eden dış doğrulamayı ayırt etmek için bir </a:t>
            </a:r>
            <a:r>
              <a:rPr lang="tr-TR" dirty="0" err="1"/>
              <a:t>kohort</a:t>
            </a:r>
            <a:r>
              <a:rPr lang="tr-TR" dirty="0"/>
              <a:t> üyelik modeli kullanılmıştır, ancak şu anda hayatta kalma süresi analizi için benzer bir test prosedürü </a:t>
            </a:r>
            <a:r>
              <a:rPr lang="tr-TR" dirty="0" smtClean="0"/>
              <a:t>yoktur. </a:t>
            </a:r>
          </a:p>
          <a:p>
            <a:r>
              <a:rPr lang="tr-TR" dirty="0" smtClean="0"/>
              <a:t>Çalışmamızda</a:t>
            </a:r>
            <a:r>
              <a:rPr lang="tr-TR" dirty="0"/>
              <a:t>, homojen bir hasta </a:t>
            </a:r>
            <a:r>
              <a:rPr lang="tr-TR" dirty="0" err="1"/>
              <a:t>kohortu</a:t>
            </a:r>
            <a:r>
              <a:rPr lang="tr-TR" dirty="0"/>
              <a:t> oluşturmak ve planlama </a:t>
            </a:r>
            <a:r>
              <a:rPr lang="tr-TR" dirty="0" err="1"/>
              <a:t>BT’si</a:t>
            </a:r>
            <a:r>
              <a:rPr lang="tr-TR" dirty="0"/>
              <a:t> sırasında tüm tümör hacmini araştırmak için tümör </a:t>
            </a:r>
            <a:r>
              <a:rPr lang="tr-TR" dirty="0" err="1"/>
              <a:t>debulking</a:t>
            </a:r>
            <a:r>
              <a:rPr lang="tr-TR" dirty="0"/>
              <a:t> hastaları hariç tutuldu. Biyopsi sonrası kan kalıntılarından kaynaklanan karışıklıklara neden olan etkiler veya açık ve </a:t>
            </a:r>
            <a:r>
              <a:rPr lang="tr-TR" dirty="0" err="1"/>
              <a:t>stereotaktik</a:t>
            </a:r>
            <a:r>
              <a:rPr lang="tr-TR" dirty="0"/>
              <a:t> biyopsi, sonuçları etkilemiş olabilir. </a:t>
            </a:r>
          </a:p>
          <a:p>
            <a:endParaRPr lang="tr-TR" dirty="0"/>
          </a:p>
        </p:txBody>
      </p:sp>
    </p:spTree>
    <p:extLst>
      <p:ext uri="{BB962C8B-B14F-4D97-AF65-F5344CB8AC3E}">
        <p14:creationId xmlns:p14="http://schemas.microsoft.com/office/powerpoint/2010/main" val="154305890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6007" y="808038"/>
            <a:ext cx="10515600" cy="5070974"/>
          </a:xfrm>
        </p:spPr>
        <p:txBody>
          <a:bodyPr>
            <a:normAutofit/>
          </a:bodyPr>
          <a:lstStyle/>
          <a:p>
            <a:r>
              <a:rPr lang="tr-TR" dirty="0" err="1"/>
              <a:t>Radyomiklerin</a:t>
            </a:r>
            <a:r>
              <a:rPr lang="tr-TR" dirty="0"/>
              <a:t> en önemli avantajı, tüm tümör hacmini değerlendirebilmesidir, oysa biyopsiler, tümörün bir </a:t>
            </a:r>
            <a:r>
              <a:rPr lang="tr-TR" dirty="0" smtClean="0"/>
              <a:t>bölümünden alındığından tüm </a:t>
            </a:r>
            <a:r>
              <a:rPr lang="tr-TR" dirty="0"/>
              <a:t>genetik profilini doğru bir şekilde </a:t>
            </a:r>
            <a:r>
              <a:rPr lang="tr-TR" dirty="0" smtClean="0"/>
              <a:t>yansıtmayabilir bu da örnekleme </a:t>
            </a:r>
            <a:r>
              <a:rPr lang="tr-TR" dirty="0"/>
              <a:t>hatalarına neden olabilir. Şu anda moleküler durum </a:t>
            </a:r>
            <a:r>
              <a:rPr lang="tr-TR" dirty="0" err="1"/>
              <a:t>GBM’de</a:t>
            </a:r>
            <a:r>
              <a:rPr lang="tr-TR" dirty="0"/>
              <a:t> tedavi seçimini etkilememektedir. </a:t>
            </a:r>
            <a:endParaRPr lang="tr-TR" dirty="0" smtClean="0"/>
          </a:p>
          <a:p>
            <a:endParaRPr lang="tr-TR" dirty="0" smtClean="0"/>
          </a:p>
          <a:p>
            <a:r>
              <a:rPr lang="tr-TR" dirty="0" smtClean="0"/>
              <a:t>Bununla </a:t>
            </a:r>
            <a:r>
              <a:rPr lang="tr-TR" dirty="0"/>
              <a:t>birlikte, hedeflenen anti-kanser ilaçlarının etkinliğini araştıran çalışmaların sonuçlarını bekleyen </a:t>
            </a:r>
            <a:r>
              <a:rPr lang="tr-TR" dirty="0" err="1"/>
              <a:t>radyomikler</a:t>
            </a:r>
            <a:r>
              <a:rPr lang="tr-TR" dirty="0"/>
              <a:t>, GBM için kişiselleştirilmiş tedaviyi destekleyebilir. </a:t>
            </a:r>
            <a:r>
              <a:rPr lang="tr-TR" dirty="0" err="1"/>
              <a:t>Radyomik</a:t>
            </a:r>
            <a:r>
              <a:rPr lang="tr-TR" dirty="0"/>
              <a:t> tabanlı modellerin evrensel olarak uygulanabilir olması için, yeni modellerin büyük ve niteliksel olarak üst düzey veri kümeleri üzerinde doğrulanması </a:t>
            </a:r>
            <a:r>
              <a:rPr lang="tr-TR" dirty="0" smtClean="0"/>
              <a:t>gerekmektedir.</a:t>
            </a:r>
            <a:endParaRPr lang="tr-TR" dirty="0"/>
          </a:p>
        </p:txBody>
      </p:sp>
    </p:spTree>
    <p:extLst>
      <p:ext uri="{BB962C8B-B14F-4D97-AF65-F5344CB8AC3E}">
        <p14:creationId xmlns:p14="http://schemas.microsoft.com/office/powerpoint/2010/main" val="229739153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SONUÇ</a:t>
            </a:r>
            <a:endParaRPr lang="tr-TR" b="1" dirty="0"/>
          </a:p>
        </p:txBody>
      </p:sp>
      <p:sp>
        <p:nvSpPr>
          <p:cNvPr id="3" name="İçerik Yer Tutucusu 2"/>
          <p:cNvSpPr>
            <a:spLocks noGrp="1"/>
          </p:cNvSpPr>
          <p:nvPr>
            <p:ph idx="1"/>
          </p:nvPr>
        </p:nvSpPr>
        <p:spPr/>
        <p:txBody>
          <a:bodyPr>
            <a:normAutofit fontScale="70000" lnSpcReduction="20000"/>
          </a:bodyPr>
          <a:lstStyle/>
          <a:p>
            <a:pPr>
              <a:lnSpc>
                <a:spcPct val="120000"/>
              </a:lnSpc>
            </a:pPr>
            <a:r>
              <a:rPr lang="tr-TR" dirty="0">
                <a:latin typeface="Comic Sans MS" panose="030F0702030302020204" pitchFamily="66" charset="0"/>
              </a:rPr>
              <a:t>Bu </a:t>
            </a:r>
            <a:r>
              <a:rPr lang="tr-TR" dirty="0" smtClean="0">
                <a:latin typeface="Comic Sans MS" panose="030F0702030302020204" pitchFamily="66" charset="0"/>
              </a:rPr>
              <a:t>çalışmada </a:t>
            </a:r>
            <a:r>
              <a:rPr lang="tr-TR" dirty="0" err="1">
                <a:latin typeface="Comic Sans MS" panose="030F0702030302020204" pitchFamily="66" charset="0"/>
              </a:rPr>
              <a:t>OS’yi</a:t>
            </a:r>
            <a:r>
              <a:rPr lang="tr-TR" dirty="0">
                <a:latin typeface="Comic Sans MS" panose="030F0702030302020204" pitchFamily="66" charset="0"/>
              </a:rPr>
              <a:t> tahmin etmek için klinik ve BT </a:t>
            </a:r>
            <a:r>
              <a:rPr lang="tr-TR" dirty="0" err="1">
                <a:latin typeface="Comic Sans MS" panose="030F0702030302020204" pitchFamily="66" charset="0"/>
              </a:rPr>
              <a:t>radyomik</a:t>
            </a:r>
            <a:r>
              <a:rPr lang="tr-TR" dirty="0">
                <a:latin typeface="Comic Sans MS" panose="030F0702030302020204" pitchFamily="66" charset="0"/>
              </a:rPr>
              <a:t> öznitelikleri kullanıldı</a:t>
            </a:r>
            <a:r>
              <a:rPr lang="tr-TR" dirty="0" smtClean="0">
                <a:latin typeface="Comic Sans MS" panose="030F0702030302020204" pitchFamily="66" charset="0"/>
              </a:rPr>
              <a:t>.</a:t>
            </a:r>
          </a:p>
          <a:p>
            <a:pPr>
              <a:lnSpc>
                <a:spcPct val="120000"/>
              </a:lnSpc>
            </a:pPr>
            <a:r>
              <a:rPr lang="tr-TR" dirty="0" smtClean="0">
                <a:latin typeface="Comic Sans MS" panose="030F0702030302020204" pitchFamily="66" charset="0"/>
              </a:rPr>
              <a:t> </a:t>
            </a:r>
            <a:r>
              <a:rPr lang="tr-TR" dirty="0">
                <a:latin typeface="Comic Sans MS" panose="030F0702030302020204" pitchFamily="66" charset="0"/>
              </a:rPr>
              <a:t>Birleştirilmiş klinik ve </a:t>
            </a:r>
            <a:r>
              <a:rPr lang="tr-TR" dirty="0" err="1">
                <a:latin typeface="Comic Sans MS" panose="030F0702030302020204" pitchFamily="66" charset="0"/>
              </a:rPr>
              <a:t>radyomik</a:t>
            </a:r>
            <a:r>
              <a:rPr lang="tr-TR" dirty="0">
                <a:latin typeface="Comic Sans MS" panose="030F0702030302020204" pitchFamily="66" charset="0"/>
              </a:rPr>
              <a:t> modele dayalı olarak düşük, orta ve yüksek riskli hastalar arasındaki ayrım, önceki MRG tabanlı modellerle karşılaştırılabilirdi. Gelecekteki araştırmalar </a:t>
            </a:r>
            <a:r>
              <a:rPr lang="tr-TR" dirty="0" err="1">
                <a:latin typeface="Comic Sans MS" panose="030F0702030302020204" pitchFamily="66" charset="0"/>
              </a:rPr>
              <a:t>GBM’li</a:t>
            </a:r>
            <a:r>
              <a:rPr lang="tr-TR" dirty="0">
                <a:latin typeface="Comic Sans MS" panose="030F0702030302020204" pitchFamily="66" charset="0"/>
              </a:rPr>
              <a:t> hastaların BT görüntülerini </a:t>
            </a:r>
            <a:r>
              <a:rPr lang="tr-TR" dirty="0" err="1">
                <a:latin typeface="Comic Sans MS" panose="030F0702030302020204" pitchFamily="66" charset="0"/>
              </a:rPr>
              <a:t>boylamsal</a:t>
            </a:r>
            <a:r>
              <a:rPr lang="tr-TR" dirty="0">
                <a:latin typeface="Comic Sans MS" panose="030F0702030302020204" pitchFamily="66" charset="0"/>
              </a:rPr>
              <a:t> olarak değerlendirmeli, BT özelliklerini MRG özellikleriyle karşılaştırmalı, moleküler belirteçler ile </a:t>
            </a:r>
            <a:r>
              <a:rPr lang="tr-TR" dirty="0" err="1">
                <a:latin typeface="Comic Sans MS" panose="030F0702030302020204" pitchFamily="66" charset="0"/>
              </a:rPr>
              <a:t>radyomik</a:t>
            </a:r>
            <a:r>
              <a:rPr lang="tr-TR" dirty="0">
                <a:latin typeface="Comic Sans MS" panose="030F0702030302020204" pitchFamily="66" charset="0"/>
              </a:rPr>
              <a:t> özellikler arasındaki ilişkiyi araştırmalı, ileriye dönük veri toplama ve veri paylaşımı yapmalıdır. </a:t>
            </a:r>
            <a:endParaRPr lang="tr-TR" dirty="0" smtClean="0">
              <a:latin typeface="Comic Sans MS" panose="030F0702030302020204" pitchFamily="66" charset="0"/>
            </a:endParaRPr>
          </a:p>
          <a:p>
            <a:pPr>
              <a:lnSpc>
                <a:spcPct val="120000"/>
              </a:lnSpc>
            </a:pPr>
            <a:r>
              <a:rPr lang="tr-TR" dirty="0" smtClean="0">
                <a:latin typeface="Comic Sans MS" panose="030F0702030302020204" pitchFamily="66" charset="0"/>
              </a:rPr>
              <a:t>Sonuç </a:t>
            </a:r>
            <a:r>
              <a:rPr lang="tr-TR" dirty="0">
                <a:latin typeface="Comic Sans MS" panose="030F0702030302020204" pitchFamily="66" charset="0"/>
              </a:rPr>
              <a:t>olarak </a:t>
            </a:r>
            <a:r>
              <a:rPr lang="tr-TR" dirty="0" err="1">
                <a:latin typeface="Comic Sans MS" panose="030F0702030302020204" pitchFamily="66" charset="0"/>
              </a:rPr>
              <a:t>radyomik</a:t>
            </a:r>
            <a:r>
              <a:rPr lang="tr-TR" dirty="0">
                <a:latin typeface="Comic Sans MS" panose="030F0702030302020204" pitchFamily="66" charset="0"/>
              </a:rPr>
              <a:t> alanın amacı, iyileştirilmiş sonuç tahmini ile klinik sonucu iyileştirmektir. Bu da, büyük olasılıkla halihazırda mevcut tüm bilgilerin tek bir modelde birleştirilmesiyle sağlanacaktır.</a:t>
            </a:r>
          </a:p>
        </p:txBody>
      </p:sp>
    </p:spTree>
    <p:extLst>
      <p:ext uri="{BB962C8B-B14F-4D97-AF65-F5344CB8AC3E}">
        <p14:creationId xmlns:p14="http://schemas.microsoft.com/office/powerpoint/2010/main" val="15260716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endParaRPr lang="tr-TR" dirty="0" smtClean="0"/>
          </a:p>
          <a:p>
            <a:pPr marL="0" indent="0">
              <a:buNone/>
            </a:pPr>
            <a:r>
              <a:rPr lang="tr-TR" dirty="0" smtClean="0"/>
              <a:t>                    </a:t>
            </a:r>
          </a:p>
          <a:p>
            <a:endParaRPr lang="tr-TR" dirty="0"/>
          </a:p>
          <a:p>
            <a:pPr marL="0" indent="0">
              <a:buNone/>
            </a:pPr>
            <a:r>
              <a:rPr lang="tr-TR" dirty="0" smtClean="0"/>
              <a:t>                                                      </a:t>
            </a:r>
          </a:p>
          <a:p>
            <a:pPr marL="0" indent="0">
              <a:buNone/>
            </a:pPr>
            <a:r>
              <a:rPr lang="tr-TR" dirty="0"/>
              <a:t> </a:t>
            </a:r>
            <a:r>
              <a:rPr lang="tr-TR" dirty="0" smtClean="0"/>
              <a:t>                                                   </a:t>
            </a:r>
            <a:r>
              <a:rPr lang="tr-TR" sz="6600" dirty="0" smtClean="0"/>
              <a:t>TEŞEKKÜRLER</a:t>
            </a:r>
            <a:endParaRPr lang="tr-TR" sz="6600" dirty="0"/>
          </a:p>
          <a:p>
            <a:endParaRPr lang="tr-TR" dirty="0" smtClean="0"/>
          </a:p>
          <a:p>
            <a:pPr marL="0" indent="0">
              <a:buNone/>
            </a:pPr>
            <a:r>
              <a:rPr lang="tr-TR" sz="5400" dirty="0" smtClean="0"/>
              <a:t>                                                       </a:t>
            </a:r>
            <a:endParaRPr lang="tr-TR" sz="5400" dirty="0"/>
          </a:p>
        </p:txBody>
      </p:sp>
    </p:spTree>
    <p:extLst>
      <p:ext uri="{BB962C8B-B14F-4D97-AF65-F5344CB8AC3E}">
        <p14:creationId xmlns:p14="http://schemas.microsoft.com/office/powerpoint/2010/main" val="4132693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smtClean="0"/>
              <a:t>Glioma</a:t>
            </a:r>
            <a:r>
              <a:rPr lang="tr-TR" dirty="0" smtClean="0"/>
              <a:t> </a:t>
            </a:r>
            <a:r>
              <a:rPr lang="tr-TR" dirty="0" err="1" smtClean="0"/>
              <a:t>sağkalım</a:t>
            </a:r>
            <a:r>
              <a:rPr lang="tr-TR" dirty="0" smtClean="0"/>
              <a:t> kategorilerini karşılaştırmak ve klinik çalışmalarda değerlendirmek üzere homojen hasta grupları elde etmek için daha önce birkaç </a:t>
            </a:r>
            <a:r>
              <a:rPr lang="tr-TR" dirty="0" err="1" smtClean="0"/>
              <a:t>recursive</a:t>
            </a:r>
            <a:r>
              <a:rPr lang="tr-TR" dirty="0" smtClean="0"/>
              <a:t> </a:t>
            </a:r>
            <a:r>
              <a:rPr lang="tr-TR" dirty="0" err="1" smtClean="0"/>
              <a:t>partitioning</a:t>
            </a:r>
            <a:r>
              <a:rPr lang="tr-TR" dirty="0" smtClean="0"/>
              <a:t> </a:t>
            </a:r>
            <a:r>
              <a:rPr lang="tr-TR" dirty="0" err="1" smtClean="0"/>
              <a:t>analysis</a:t>
            </a:r>
            <a:r>
              <a:rPr lang="tr-TR" dirty="0" smtClean="0"/>
              <a:t> </a:t>
            </a:r>
            <a:r>
              <a:rPr lang="tr-TR" dirty="0" err="1" smtClean="0"/>
              <a:t>models</a:t>
            </a:r>
            <a:r>
              <a:rPr lang="tr-TR" dirty="0" smtClean="0"/>
              <a:t> (RPA) geliştirilmiştir.</a:t>
            </a:r>
          </a:p>
          <a:p>
            <a:r>
              <a:rPr lang="tr-TR" dirty="0" smtClean="0"/>
              <a:t> Bu modeller yalnızca performans durumu (PS) ve yaş gibi klinik parametreleri içerir. Bu modelleri geliştirmek için, </a:t>
            </a:r>
            <a:r>
              <a:rPr lang="tr-TR" dirty="0" err="1" smtClean="0"/>
              <a:t>glioma</a:t>
            </a:r>
            <a:r>
              <a:rPr lang="tr-TR" dirty="0" smtClean="0"/>
              <a:t> </a:t>
            </a:r>
            <a:r>
              <a:rPr lang="tr-TR" dirty="0" err="1" smtClean="0"/>
              <a:t>fenotipi</a:t>
            </a:r>
            <a:r>
              <a:rPr lang="tr-TR" dirty="0" smtClean="0"/>
              <a:t> büyük ilgi görmüştür, bu nedenle farklı </a:t>
            </a:r>
            <a:r>
              <a:rPr lang="tr-TR" dirty="0" err="1" smtClean="0"/>
              <a:t>fenotiplerin</a:t>
            </a:r>
            <a:r>
              <a:rPr lang="tr-TR" dirty="0" smtClean="0"/>
              <a:t> tanımlanması, </a:t>
            </a:r>
            <a:r>
              <a:rPr lang="tr-TR" dirty="0" err="1" smtClean="0"/>
              <a:t>RPA'ya</a:t>
            </a:r>
            <a:r>
              <a:rPr lang="tr-TR" dirty="0" smtClean="0"/>
              <a:t> ek olarak önemli </a:t>
            </a:r>
            <a:r>
              <a:rPr lang="tr-TR" dirty="0" err="1" smtClean="0"/>
              <a:t>prognostik</a:t>
            </a:r>
            <a:r>
              <a:rPr lang="tr-TR" dirty="0" smtClean="0"/>
              <a:t> ve </a:t>
            </a:r>
            <a:r>
              <a:rPr lang="tr-TR" dirty="0" err="1" smtClean="0"/>
              <a:t>prediktif</a:t>
            </a:r>
            <a:r>
              <a:rPr lang="tr-TR" dirty="0" smtClean="0"/>
              <a:t> bilgiler içerebilir.</a:t>
            </a:r>
            <a:endParaRPr lang="tr-TR" dirty="0"/>
          </a:p>
        </p:txBody>
      </p:sp>
    </p:spTree>
    <p:extLst>
      <p:ext uri="{BB962C8B-B14F-4D97-AF65-F5344CB8AC3E}">
        <p14:creationId xmlns:p14="http://schemas.microsoft.com/office/powerpoint/2010/main" val="493089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smtClean="0"/>
              <a:t>Radyomik</a:t>
            </a:r>
            <a:r>
              <a:rPr lang="tr-TR" dirty="0" smtClean="0"/>
              <a:t>, klinik karar destek sistemlerinin yeni bir bileşeni olarak ortaya çıkmıştır. Radyografik görüntülerden büyük miktarlarda görüntüleme özelliklerinin otomatik olarak çıkarılmasını ifade eder. </a:t>
            </a:r>
            <a:r>
              <a:rPr lang="tr-TR" dirty="0" err="1" smtClean="0"/>
              <a:t>Radyomik</a:t>
            </a:r>
            <a:r>
              <a:rPr lang="tr-TR" dirty="0" smtClean="0"/>
              <a:t> hipotez, görüntüden türetilen özelliklerin, aksi halde görülemeyecek bilgileri yakalamasıdır.</a:t>
            </a:r>
          </a:p>
          <a:p>
            <a:r>
              <a:rPr lang="tr-TR" dirty="0" smtClean="0"/>
              <a:t>Önceki </a:t>
            </a:r>
            <a:r>
              <a:rPr lang="tr-TR" dirty="0" err="1" smtClean="0"/>
              <a:t>radyomik</a:t>
            </a:r>
            <a:r>
              <a:rPr lang="tr-TR" dirty="0" smtClean="0"/>
              <a:t> çalışmalar, </a:t>
            </a:r>
            <a:r>
              <a:rPr lang="tr-TR" dirty="0" err="1" smtClean="0"/>
              <a:t>invaziv</a:t>
            </a:r>
            <a:r>
              <a:rPr lang="tr-TR" dirty="0" smtClean="0"/>
              <a:t> olmayan </a:t>
            </a:r>
            <a:r>
              <a:rPr lang="tr-TR" dirty="0" err="1" smtClean="0"/>
              <a:t>biyobelirteçlerin</a:t>
            </a:r>
            <a:r>
              <a:rPr lang="tr-TR" dirty="0" smtClean="0"/>
              <a:t> nicel değerlendirmesinin moleküler ve klinik özelliklere ek olarak çok sayıda kanser türünde </a:t>
            </a:r>
            <a:r>
              <a:rPr lang="tr-TR" dirty="0" err="1" smtClean="0"/>
              <a:t>prognostik</a:t>
            </a:r>
            <a:r>
              <a:rPr lang="tr-TR" dirty="0" smtClean="0"/>
              <a:t> bilgi içerdiğini göstermiştir.</a:t>
            </a:r>
            <a:endParaRPr lang="tr-TR" dirty="0"/>
          </a:p>
        </p:txBody>
      </p:sp>
    </p:spTree>
    <p:extLst>
      <p:ext uri="{BB962C8B-B14F-4D97-AF65-F5344CB8AC3E}">
        <p14:creationId xmlns:p14="http://schemas.microsoft.com/office/powerpoint/2010/main" val="3840332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err="1" smtClean="0"/>
              <a:t>Radyomikler</a:t>
            </a:r>
            <a:r>
              <a:rPr lang="tr-TR" dirty="0" smtClean="0"/>
              <a:t>, bilinen RPA modellerine ek olarak </a:t>
            </a:r>
            <a:r>
              <a:rPr lang="tr-TR" dirty="0" err="1" smtClean="0"/>
              <a:t>gliomada</a:t>
            </a:r>
            <a:r>
              <a:rPr lang="tr-TR" dirty="0" smtClean="0"/>
              <a:t> klinik karar vermeyi iyileştirebilir, çünkü tümör derecesi arasında ayrım yapabildiğine, ilaç verilebilir mutasyonları tanımlayabildiğine ve tümör yanıtını değerlendirebildiğine dair kanıtlar vardır. </a:t>
            </a:r>
          </a:p>
          <a:p>
            <a:r>
              <a:rPr lang="tr-TR" dirty="0" smtClean="0"/>
              <a:t>Ayrıca </a:t>
            </a:r>
            <a:r>
              <a:rPr lang="tr-TR" dirty="0" err="1" smtClean="0"/>
              <a:t>radyomikler</a:t>
            </a:r>
            <a:r>
              <a:rPr lang="tr-TR" dirty="0" smtClean="0"/>
              <a:t>, klinik deneyler için görüntüleme </a:t>
            </a:r>
            <a:r>
              <a:rPr lang="tr-TR" dirty="0" err="1" smtClean="0"/>
              <a:t>biyobelirteçlerini</a:t>
            </a:r>
            <a:r>
              <a:rPr lang="tr-TR" dirty="0" smtClean="0"/>
              <a:t> alma fırsatı sunar ve geriye dönük olarak elde edilebilir. </a:t>
            </a:r>
          </a:p>
          <a:p>
            <a:r>
              <a:rPr lang="tr-TR" dirty="0" smtClean="0"/>
              <a:t>Halihazırda </a:t>
            </a:r>
            <a:r>
              <a:rPr lang="tr-TR" dirty="0" err="1" smtClean="0"/>
              <a:t>GBM'deki</a:t>
            </a:r>
            <a:r>
              <a:rPr lang="tr-TR" dirty="0" smtClean="0"/>
              <a:t> </a:t>
            </a:r>
            <a:r>
              <a:rPr lang="tr-TR" dirty="0" err="1" smtClean="0"/>
              <a:t>radyomik</a:t>
            </a:r>
            <a:r>
              <a:rPr lang="tr-TR" dirty="0" smtClean="0"/>
              <a:t> araştırmaları öncelikle </a:t>
            </a:r>
            <a:r>
              <a:rPr lang="tr-TR" dirty="0" err="1" smtClean="0"/>
              <a:t>MRG'ye</a:t>
            </a:r>
            <a:r>
              <a:rPr lang="tr-TR" dirty="0" smtClean="0"/>
              <a:t> odaklanmıştır. Bununla birlikte, GBM hastaları ya ilk başvuruda ya da radyoterapi tedavisi planlaması çalışmalarının bir parçası olarak düzenli olarak BT taramaları alırlar.</a:t>
            </a:r>
            <a:endParaRPr lang="tr-TR" dirty="0"/>
          </a:p>
        </p:txBody>
      </p:sp>
    </p:spTree>
    <p:extLst>
      <p:ext uri="{BB962C8B-B14F-4D97-AF65-F5344CB8AC3E}">
        <p14:creationId xmlns:p14="http://schemas.microsoft.com/office/powerpoint/2010/main" val="12760182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Bu çalışmanın birincil amacı, </a:t>
            </a:r>
            <a:r>
              <a:rPr lang="tr-TR" dirty="0" err="1" smtClean="0"/>
              <a:t>temozolomid</a:t>
            </a:r>
            <a:r>
              <a:rPr lang="tr-TR" dirty="0" smtClean="0"/>
              <a:t> +/-  radyoterapi </a:t>
            </a:r>
            <a:r>
              <a:rPr lang="tr-TR" dirty="0" smtClean="0"/>
              <a:t>ile tedavi edilen biyopsi doğrulanmış </a:t>
            </a:r>
            <a:r>
              <a:rPr lang="tr-TR" dirty="0" err="1" smtClean="0"/>
              <a:t>GBM'li</a:t>
            </a:r>
            <a:r>
              <a:rPr lang="tr-TR" dirty="0" smtClean="0"/>
              <a:t> yetişkin hastalarda OS için klinik, tümör hacmi ve BT kaynaklı </a:t>
            </a:r>
            <a:r>
              <a:rPr lang="tr-TR" dirty="0" err="1" smtClean="0"/>
              <a:t>radyomik</a:t>
            </a:r>
            <a:r>
              <a:rPr lang="tr-TR" dirty="0" smtClean="0"/>
              <a:t> özelliklerin </a:t>
            </a:r>
            <a:r>
              <a:rPr lang="tr-TR" dirty="0" err="1" smtClean="0"/>
              <a:t>prognostik</a:t>
            </a:r>
            <a:r>
              <a:rPr lang="tr-TR" dirty="0" smtClean="0"/>
              <a:t> potansiyelini incelemektir.</a:t>
            </a:r>
            <a:endParaRPr lang="tr-TR" dirty="0"/>
          </a:p>
        </p:txBody>
      </p:sp>
    </p:spTree>
    <p:extLst>
      <p:ext uri="{BB962C8B-B14F-4D97-AF65-F5344CB8AC3E}">
        <p14:creationId xmlns:p14="http://schemas.microsoft.com/office/powerpoint/2010/main" val="12658532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t>                MATERYAL VE </a:t>
            </a:r>
            <a:r>
              <a:rPr lang="tr-TR" b="1" dirty="0" smtClean="0"/>
              <a:t>METOD</a:t>
            </a:r>
            <a:endParaRPr lang="tr-TR" b="1" dirty="0"/>
          </a:p>
        </p:txBody>
      </p:sp>
      <p:sp>
        <p:nvSpPr>
          <p:cNvPr id="3" name="İçerik Yer Tutucusu 2"/>
          <p:cNvSpPr>
            <a:spLocks noGrp="1"/>
          </p:cNvSpPr>
          <p:nvPr>
            <p:ph idx="1"/>
          </p:nvPr>
        </p:nvSpPr>
        <p:spPr/>
        <p:txBody>
          <a:bodyPr>
            <a:normAutofit/>
          </a:bodyPr>
          <a:lstStyle/>
          <a:p>
            <a:r>
              <a:rPr lang="tr-TR" dirty="0"/>
              <a:t>Çalışma popülasyonu, tümü Hollanda'da bulunan MAASTRO </a:t>
            </a:r>
            <a:r>
              <a:rPr lang="tr-TR" dirty="0" err="1"/>
              <a:t>Clinic</a:t>
            </a:r>
            <a:r>
              <a:rPr lang="tr-TR" dirty="0"/>
              <a:t>, </a:t>
            </a:r>
            <a:r>
              <a:rPr lang="tr-TR" dirty="0" err="1"/>
              <a:t>Radboud</a:t>
            </a:r>
            <a:r>
              <a:rPr lang="tr-TR" dirty="0"/>
              <a:t> </a:t>
            </a:r>
            <a:r>
              <a:rPr lang="tr-TR" dirty="0" err="1"/>
              <a:t>University</a:t>
            </a:r>
            <a:r>
              <a:rPr lang="tr-TR" dirty="0"/>
              <a:t> </a:t>
            </a:r>
            <a:r>
              <a:rPr lang="tr-TR" dirty="0" err="1"/>
              <a:t>Medical</a:t>
            </a:r>
            <a:r>
              <a:rPr lang="tr-TR" dirty="0"/>
              <a:t> Center (</a:t>
            </a:r>
            <a:r>
              <a:rPr lang="tr-TR" dirty="0" err="1"/>
              <a:t>RadboudUMC</a:t>
            </a:r>
            <a:r>
              <a:rPr lang="tr-TR" dirty="0"/>
              <a:t>) ve </a:t>
            </a:r>
            <a:r>
              <a:rPr lang="tr-TR" dirty="0" err="1"/>
              <a:t>Verbeeten</a:t>
            </a:r>
            <a:r>
              <a:rPr lang="tr-TR" dirty="0"/>
              <a:t> enstitüsü olmak üzere üç katılımcı kurumdan rutin bakım vakalarından elde edilmiştir. </a:t>
            </a:r>
            <a:endParaRPr lang="tr-TR" dirty="0" smtClean="0"/>
          </a:p>
          <a:p>
            <a:r>
              <a:rPr lang="tr-TR" dirty="0" smtClean="0"/>
              <a:t>Dahil </a:t>
            </a:r>
            <a:r>
              <a:rPr lang="tr-TR" dirty="0"/>
              <a:t>edilme </a:t>
            </a:r>
            <a:r>
              <a:rPr lang="tr-TR" dirty="0" smtClean="0"/>
              <a:t>kriterleri: </a:t>
            </a:r>
            <a:r>
              <a:rPr lang="tr-TR" dirty="0"/>
              <a:t>B</a:t>
            </a:r>
            <a:r>
              <a:rPr lang="tr-TR" dirty="0" smtClean="0"/>
              <a:t>iyopsi </a:t>
            </a:r>
            <a:r>
              <a:rPr lang="tr-TR" dirty="0"/>
              <a:t>yaşı </a:t>
            </a:r>
            <a:r>
              <a:rPr lang="tr-TR" dirty="0" smtClean="0"/>
              <a:t>18 den büyük, </a:t>
            </a:r>
            <a:r>
              <a:rPr lang="tr-TR" dirty="0"/>
              <a:t>tanı anında patolojik olarak doğrulanmış GBM, Ocak 2004 ile Aralık 2014 arasında analiz için </a:t>
            </a:r>
            <a:r>
              <a:rPr lang="tr-TR" dirty="0" smtClean="0"/>
              <a:t>uygun </a:t>
            </a:r>
            <a:r>
              <a:rPr lang="tr-TR" dirty="0"/>
              <a:t>olan </a:t>
            </a:r>
            <a:r>
              <a:rPr lang="tr-TR" dirty="0" smtClean="0"/>
              <a:t>radyoterapi </a:t>
            </a:r>
            <a:r>
              <a:rPr lang="tr-TR" dirty="0"/>
              <a:t>ile tedavi edilen BT görüntüleme ve RT </a:t>
            </a:r>
            <a:r>
              <a:rPr lang="tr-TR" dirty="0" smtClean="0"/>
              <a:t>seti.</a:t>
            </a:r>
          </a:p>
        </p:txBody>
      </p:sp>
    </p:spTree>
    <p:extLst>
      <p:ext uri="{BB962C8B-B14F-4D97-AF65-F5344CB8AC3E}">
        <p14:creationId xmlns:p14="http://schemas.microsoft.com/office/powerpoint/2010/main" val="3836611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2"/>
          <a:stretch>
            <a:fillRect/>
          </a:stretch>
        </p:blipFill>
        <p:spPr>
          <a:xfrm>
            <a:off x="1002534" y="738131"/>
            <a:ext cx="10300771" cy="5497416"/>
          </a:xfrm>
          <a:prstGeom prst="rect">
            <a:avLst/>
          </a:prstGeom>
        </p:spPr>
      </p:pic>
    </p:spTree>
    <p:extLst>
      <p:ext uri="{BB962C8B-B14F-4D97-AF65-F5344CB8AC3E}">
        <p14:creationId xmlns:p14="http://schemas.microsoft.com/office/powerpoint/2010/main" val="60706333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2405</TotalTime>
  <Words>2091</Words>
  <Application>Microsoft Office PowerPoint</Application>
  <PresentationFormat>Geniş ekran</PresentationFormat>
  <Paragraphs>87</Paragraphs>
  <Slides>38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38</vt:i4>
      </vt:variant>
    </vt:vector>
  </HeadingPairs>
  <TitlesOfParts>
    <vt:vector size="43" baseType="lpstr">
      <vt:lpstr>Arial</vt:lpstr>
      <vt:lpstr>Calibri</vt:lpstr>
      <vt:lpstr>Calibri Light</vt:lpstr>
      <vt:lpstr>Comic Sans MS</vt:lpstr>
      <vt:lpstr>Office Teması</vt:lpstr>
      <vt:lpstr>PowerPoint Sunusu</vt:lpstr>
      <vt:lpstr>PowerPoint Sunusu</vt:lpstr>
      <vt:lpstr>PowerPoint Sunusu</vt:lpstr>
      <vt:lpstr>PowerPoint Sunusu</vt:lpstr>
      <vt:lpstr>PowerPoint Sunusu</vt:lpstr>
      <vt:lpstr>PowerPoint Sunusu</vt:lpstr>
      <vt:lpstr>PowerPoint Sunusu</vt:lpstr>
      <vt:lpstr>                MATERYAL VE METOD</vt:lpstr>
      <vt:lpstr>PowerPoint Sunusu</vt:lpstr>
      <vt:lpstr>PowerPoint Sunusu</vt:lpstr>
      <vt:lpstr>PowerPoint Sunusu</vt:lpstr>
      <vt:lpstr>                     GÖRÜNTÜLEME</vt:lpstr>
      <vt:lpstr>                             GTV TANIMI</vt:lpstr>
      <vt:lpstr>                RADYOMİK ÖZELLİK ÇIKARMA</vt:lpstr>
      <vt:lpstr>                 MODEL GELİŞTİRME</vt:lpstr>
      <vt:lpstr>PowerPoint Sunusu</vt:lpstr>
      <vt:lpstr>                  ÖZELLİK SEÇİMİ</vt:lpstr>
      <vt:lpstr>                 MODEL DOĞRULAMA</vt:lpstr>
      <vt:lpstr>PowerPoint Sunusu</vt:lpstr>
      <vt:lpstr>PowerPoint Sunusu</vt:lpstr>
      <vt:lpstr>PowerPoint Sunusu</vt:lpstr>
      <vt:lpstr>PowerPoint Sunusu</vt:lpstr>
      <vt:lpstr>                             SONUÇ</vt:lpstr>
      <vt:lpstr>PowerPoint Sunusu</vt:lpstr>
      <vt:lpstr>                                TARTIŞMA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                            SONUÇ</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STATION176_2</dc:creator>
  <cp:lastModifiedBy>baytuna</cp:lastModifiedBy>
  <cp:revision>63</cp:revision>
  <dcterms:created xsi:type="dcterms:W3CDTF">2021-09-18T11:20:28Z</dcterms:created>
  <dcterms:modified xsi:type="dcterms:W3CDTF">2021-09-29T08:10:57Z</dcterms:modified>
</cp:coreProperties>
</file>