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308" r:id="rId3"/>
    <p:sldId id="257" r:id="rId4"/>
    <p:sldId id="258" r:id="rId5"/>
    <p:sldId id="259" r:id="rId6"/>
    <p:sldId id="303" r:id="rId7"/>
    <p:sldId id="302" r:id="rId8"/>
    <p:sldId id="260" r:id="rId9"/>
    <p:sldId id="261" r:id="rId10"/>
    <p:sldId id="298" r:id="rId11"/>
    <p:sldId id="262" r:id="rId12"/>
    <p:sldId id="263" r:id="rId13"/>
    <p:sldId id="299" r:id="rId14"/>
    <p:sldId id="300" r:id="rId15"/>
    <p:sldId id="264" r:id="rId16"/>
    <p:sldId id="265" r:id="rId17"/>
    <p:sldId id="266" r:id="rId18"/>
    <p:sldId id="309" r:id="rId19"/>
    <p:sldId id="301" r:id="rId20"/>
    <p:sldId id="267" r:id="rId21"/>
    <p:sldId id="268" r:id="rId22"/>
    <p:sldId id="269" r:id="rId23"/>
    <p:sldId id="270" r:id="rId24"/>
    <p:sldId id="271" r:id="rId25"/>
    <p:sldId id="272" r:id="rId26"/>
    <p:sldId id="273" r:id="rId27"/>
    <p:sldId id="274" r:id="rId28"/>
    <p:sldId id="275" r:id="rId29"/>
    <p:sldId id="276" r:id="rId30"/>
    <p:sldId id="277" r:id="rId31"/>
    <p:sldId id="304" r:id="rId32"/>
    <p:sldId id="278" r:id="rId33"/>
    <p:sldId id="279" r:id="rId34"/>
    <p:sldId id="280" r:id="rId35"/>
    <p:sldId id="281" r:id="rId36"/>
    <p:sldId id="282" r:id="rId37"/>
    <p:sldId id="283" r:id="rId38"/>
    <p:sldId id="284" r:id="rId39"/>
    <p:sldId id="285" r:id="rId40"/>
    <p:sldId id="286" r:id="rId41"/>
    <p:sldId id="305" r:id="rId42"/>
    <p:sldId id="287" r:id="rId43"/>
    <p:sldId id="288" r:id="rId44"/>
    <p:sldId id="289" r:id="rId45"/>
    <p:sldId id="290" r:id="rId46"/>
    <p:sldId id="291" r:id="rId47"/>
    <p:sldId id="292" r:id="rId48"/>
    <p:sldId id="293" r:id="rId49"/>
    <p:sldId id="294" r:id="rId50"/>
    <p:sldId id="295" r:id="rId51"/>
    <p:sldId id="296" r:id="rId52"/>
    <p:sldId id="307" r:id="rId53"/>
    <p:sldId id="306" r:id="rId54"/>
    <p:sldId id="29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A84135-2432-4EBF-80F1-BC49AD509385}" v="327" dt="2022-02-10T10:30:44.236"/>
    <p1510:client id="{03CD7AB0-8EE5-4D12-97D5-9DCA1732638B}" v="720" dt="2022-01-18T18:38:04.702"/>
    <p1510:client id="{055EA39C-92E8-424D-9427-962EC4C6CF08}" v="801" dt="2022-02-08T18:23:47.627"/>
    <p1510:client id="{06A947CA-19D8-4F29-BFFE-9A62C6870BB0}" v="446" dt="2022-02-10T21:45:31.369"/>
    <p1510:client id="{0F8ABAD1-18D0-4EC3-A52E-3271D7AA3B14}" v="618" dt="2022-02-10T18:14:11.888"/>
    <p1510:client id="{1C646C3B-62A0-494A-8E26-B6E343EED891}" v="84" dt="2022-02-10T20:45:12.355"/>
    <p1510:client id="{231C39D2-0F09-49D7-8795-1F724A0AFEBF}" v="148" dt="2022-02-10T12:45:12.412"/>
    <p1510:client id="{2465E296-E44D-4002-8412-EBD2E9A2CB38}" v="71" dt="2022-02-09T19:41:39.631"/>
    <p1510:client id="{60FFDFCF-6DD0-4EAD-BD87-EE152B8390A1}" v="219" dt="2022-01-24T20:12:51.837"/>
    <p1510:client id="{8184B2AC-C0FB-424A-A7EF-D46B86393CB1}" v="599" dt="2022-02-10T19:45:43.417"/>
    <p1510:client id="{A4821A2C-C84A-446D-96FB-6C82DA4FE0AB}" v="529" dt="2022-02-09T19:26:32.553"/>
    <p1510:client id="{A5E3BACB-FE68-4997-B873-5A7ACCE6013D}" v="293" dt="2022-01-29T16:43:28.968"/>
    <p1510:client id="{AB2EF62E-35AE-4BFF-A113-35066FBC76F3}" v="48" dt="2022-02-10T13:33:59.110"/>
    <p1510:client id="{AF0EE69B-2413-4D72-B4B7-07AD2827A579}" v="175" dt="2022-02-10T13:13:48.020"/>
    <p1510:client id="{BC6F5A9D-ECA6-465E-9C23-37834A8BF7B6}" v="604" dt="2022-01-12T20:29:03.165"/>
    <p1510:client id="{BF165527-4710-41F2-8C84-56D0236A3E6F}" v="1086" dt="2022-01-21T20:35:08.492"/>
    <p1510:client id="{BF9C3FAF-8F54-4280-B3CC-54A026FA4D24}" v="885" dt="2022-01-18T17:06:50.463"/>
    <p1510:client id="{C4F37A6A-7F0B-477D-BA0A-0D5373CE8686}" v="700" dt="2022-02-09T18:21:39.038"/>
    <p1510:client id="{CB8F8040-8B02-42A0-B646-0AC43BD49A85}" v="186" dt="2022-02-10T04:30:15.445"/>
    <p1510:client id="{CCD439B9-0A98-481F-9853-1AB69DE0C99F}" v="83" dt="2022-02-09T07:54:02.546"/>
    <p1510:client id="{DFA213F4-72CC-4655-A121-DD8EE1B341B5}" v="193" dt="2022-01-26T19:19:32.826"/>
    <p1510:client id="{E1995D0D-979D-4814-8881-3619B1E00EC9}" v="1400" dt="2022-02-08T21:18:00.1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2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2/11/2022</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490615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266046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819690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819026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018072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69551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40095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978571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36484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008076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364762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93300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2/11/2022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146198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2/11/2022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310401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583070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026589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22505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2/11/2022</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02264671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 xmlns:a16="http://schemas.microsoft.com/office/drawing/2014/main" id="{9CD9ACDE-8038-488C-AB0C-5FD1A373C8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54450" y="965200"/>
            <a:ext cx="7372350" cy="3404680"/>
          </a:xfrm>
        </p:spPr>
        <p:txBody>
          <a:bodyPr>
            <a:normAutofit/>
          </a:bodyPr>
          <a:lstStyle/>
          <a:p>
            <a:pPr algn="l"/>
            <a:r>
              <a:rPr lang="en-US"/>
              <a:t>ERKEN EVRE MEME KANSERİ</a:t>
            </a:r>
          </a:p>
        </p:txBody>
      </p:sp>
      <p:sp>
        <p:nvSpPr>
          <p:cNvPr id="3" name="Subtitle 2"/>
          <p:cNvSpPr>
            <a:spLocks noGrp="1"/>
          </p:cNvSpPr>
          <p:nvPr>
            <p:ph type="subTitle" idx="1"/>
          </p:nvPr>
        </p:nvSpPr>
        <p:spPr>
          <a:xfrm>
            <a:off x="3854450" y="4503906"/>
            <a:ext cx="7372350" cy="1388892"/>
          </a:xfrm>
        </p:spPr>
        <p:txBody>
          <a:bodyPr>
            <a:normAutofit/>
          </a:bodyPr>
          <a:lstStyle/>
          <a:p>
            <a:pPr algn="l"/>
            <a:r>
              <a:rPr lang="en-US"/>
              <a:t>HAZIRLAYAN : DR. ERGİN ERDEN</a:t>
            </a:r>
          </a:p>
        </p:txBody>
      </p:sp>
      <p:sp>
        <p:nvSpPr>
          <p:cNvPr id="20" name="Rectangle 9">
            <a:extLst>
              <a:ext uri="{FF2B5EF4-FFF2-40B4-BE49-F238E27FC236}">
                <a16:creationId xmlns="" xmlns:a16="http://schemas.microsoft.com/office/drawing/2014/main" id="{DA6C2449-5F66-4753-AAA3-4AD81E57A0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21" name="Group 11">
            <a:extLst>
              <a:ext uri="{FF2B5EF4-FFF2-40B4-BE49-F238E27FC236}">
                <a16:creationId xmlns="" xmlns:a16="http://schemas.microsoft.com/office/drawing/2014/main" id="{329F7DAB-18F4-436A-A0D8-61013DEB6F5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41424" y="1"/>
            <a:ext cx="3258129" cy="6858000"/>
            <a:chOff x="141424" y="1"/>
            <a:chExt cx="3258129" cy="6858000"/>
          </a:xfrm>
        </p:grpSpPr>
        <p:sp>
          <p:nvSpPr>
            <p:cNvPr id="13" name="Freeform 6">
              <a:extLst>
                <a:ext uri="{FF2B5EF4-FFF2-40B4-BE49-F238E27FC236}">
                  <a16:creationId xmlns="" xmlns:a16="http://schemas.microsoft.com/office/drawing/2014/main" id="{AA2A446D-5444-4251-A0C1-1C33937BB10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95233" y="1"/>
              <a:ext cx="858884" cy="2780957"/>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sp>
        <p:sp>
          <p:nvSpPr>
            <p:cNvPr id="14" name="Freeform 7">
              <a:extLst>
                <a:ext uri="{FF2B5EF4-FFF2-40B4-BE49-F238E27FC236}">
                  <a16:creationId xmlns="" xmlns:a16="http://schemas.microsoft.com/office/drawing/2014/main" id="{E013EF53-9F7F-40D2-9E88-917DCF6430B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1424" y="1"/>
              <a:ext cx="835810" cy="2671495"/>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15" name="Freeform 12">
              <a:extLst>
                <a:ext uri="{FF2B5EF4-FFF2-40B4-BE49-F238E27FC236}">
                  <a16:creationId xmlns="" xmlns:a16="http://schemas.microsoft.com/office/drawing/2014/main" id="{210AE139-2815-4F3D-A56C-2608DB3D770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1424" y="2585830"/>
              <a:ext cx="2175413" cy="4272171"/>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16" name="Freeform 13">
              <a:extLst>
                <a:ext uri="{FF2B5EF4-FFF2-40B4-BE49-F238E27FC236}">
                  <a16:creationId xmlns="" xmlns:a16="http://schemas.microsoft.com/office/drawing/2014/main" id="{7C52B438-B53F-4BCB-A9A8-183E8815AA8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99078" y="2695292"/>
              <a:ext cx="2690743" cy="4162709"/>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7" name="Freeform: Shape 16">
              <a:extLst>
                <a:ext uri="{FF2B5EF4-FFF2-40B4-BE49-F238E27FC236}">
                  <a16:creationId xmlns="" xmlns:a16="http://schemas.microsoft.com/office/drawing/2014/main" id="{557375C8-AF41-41DF-8F04-72401D4B9EB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95233" y="2690532"/>
              <a:ext cx="2904320" cy="4167469"/>
            </a:xfrm>
            <a:custGeom>
              <a:avLst/>
              <a:gdLst>
                <a:gd name="connsiteX0" fmla="*/ 0 w 2904320"/>
                <a:gd name="connsiteY0" fmla="*/ 0 h 4167469"/>
                <a:gd name="connsiteX1" fmla="*/ 288431 w 2904320"/>
                <a:gd name="connsiteY1" fmla="*/ 90425 h 4167469"/>
                <a:gd name="connsiteX2" fmla="*/ 2904320 w 2904320"/>
                <a:gd name="connsiteY2" fmla="*/ 3220465 h 4167469"/>
                <a:gd name="connsiteX3" fmla="*/ 2904320 w 2904320"/>
                <a:gd name="connsiteY3" fmla="*/ 4167469 h 4167469"/>
                <a:gd name="connsiteX4" fmla="*/ 2694589 w 2904320"/>
                <a:gd name="connsiteY4" fmla="*/ 4167469 h 4167469"/>
                <a:gd name="connsiteX5" fmla="*/ 3846 w 2904320"/>
                <a:gd name="connsiteY5" fmla="*/ 4759 h 416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4320" h="4167469">
                  <a:moveTo>
                    <a:pt x="0" y="0"/>
                  </a:moveTo>
                  <a:lnTo>
                    <a:pt x="288431" y="90425"/>
                  </a:lnTo>
                  <a:lnTo>
                    <a:pt x="2904320" y="3220465"/>
                  </a:lnTo>
                  <a:lnTo>
                    <a:pt x="2904320" y="4167469"/>
                  </a:lnTo>
                  <a:lnTo>
                    <a:pt x="2694589" y="4167469"/>
                  </a:lnTo>
                  <a:lnTo>
                    <a:pt x="3846" y="4759"/>
                  </a:lnTo>
                  <a:close/>
                </a:path>
              </a:pathLst>
            </a:custGeom>
            <a:solidFill>
              <a:schemeClr val="accent1">
                <a:lumMod val="75000"/>
              </a:schemeClr>
            </a:solidFill>
            <a:ln>
              <a:noFill/>
            </a:ln>
          </p:spPr>
        </p:sp>
        <p:sp>
          <p:nvSpPr>
            <p:cNvPr id="18" name="Freeform 15">
              <a:extLst>
                <a:ext uri="{FF2B5EF4-FFF2-40B4-BE49-F238E27FC236}">
                  <a16:creationId xmlns="" xmlns:a16="http://schemas.microsoft.com/office/drawing/2014/main" id="{1B37C1D7-483C-4CD7-85AB-F4EEA6E5736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1424" y="2581071"/>
              <a:ext cx="2894568" cy="427693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6AD30037-67ED-4367-9BE0-45787510BF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sky, light&#10;&#10;Description automatically generated">
            <a:extLst>
              <a:ext uri="{FF2B5EF4-FFF2-40B4-BE49-F238E27FC236}">
                <a16:creationId xmlns="" xmlns:a16="http://schemas.microsoft.com/office/drawing/2014/main" id="{0F13B828-5A51-4660-83D9-F0C3F95C4DAD}"/>
              </a:ext>
            </a:extLst>
          </p:cNvPr>
          <p:cNvPicPr>
            <a:picLocks noChangeAspect="1"/>
          </p:cNvPicPr>
          <p:nvPr/>
        </p:nvPicPr>
        <p:blipFill rotWithShape="1">
          <a:blip r:embed="rId3"/>
          <a:srcRect l="16503" r="26319"/>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11" name="Group 10">
            <a:extLst>
              <a:ext uri="{FF2B5EF4-FFF2-40B4-BE49-F238E27FC236}">
                <a16:creationId xmlns="" xmlns:a16="http://schemas.microsoft.com/office/drawing/2014/main" id="{50841A4E-5BC1-44B4-83CF-D524E8AEAD6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6232760" y="0"/>
            <a:ext cx="2436813" cy="6858001"/>
            <a:chOff x="1320800" y="0"/>
            <a:chExt cx="2436813" cy="6858001"/>
          </a:xfrm>
        </p:grpSpPr>
        <p:sp>
          <p:nvSpPr>
            <p:cNvPr id="12" name="Freeform 6">
              <a:extLst>
                <a:ext uri="{FF2B5EF4-FFF2-40B4-BE49-F238E27FC236}">
                  <a16:creationId xmlns="" xmlns:a16="http://schemas.microsoft.com/office/drawing/2014/main" id="{BF371BCC-8954-44E2-8C4F-29DC188727A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 xmlns:a16="http://schemas.microsoft.com/office/drawing/2014/main" id="{CD3505BE-B420-41C5-BE34-3E7652D37A5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 xmlns:a16="http://schemas.microsoft.com/office/drawing/2014/main" id="{4B68A05B-A78B-4D59-8CF9-1900731A218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 xmlns:a16="http://schemas.microsoft.com/office/drawing/2014/main" id="{84D57A01-C112-4FF2-B5ED-0B762AAD9CE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 xmlns:a16="http://schemas.microsoft.com/office/drawing/2014/main" id="{6CCCCDF1-5D4F-4CA1-8400-DFBB96BB011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 xmlns:a16="http://schemas.microsoft.com/office/drawing/2014/main" id="{20A090B2-5344-43CD-BC70-A6D44F15E80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 xmlns:a16="http://schemas.microsoft.com/office/drawing/2014/main" id="{3B649772-689A-48C5-9BE6-4F3F62D88D0F}"/>
              </a:ext>
            </a:extLst>
          </p:cNvPr>
          <p:cNvSpPr>
            <a:spLocks noGrp="1"/>
          </p:cNvSpPr>
          <p:nvPr>
            <p:ph type="title"/>
          </p:nvPr>
        </p:nvSpPr>
        <p:spPr>
          <a:xfrm>
            <a:off x="972080" y="685800"/>
            <a:ext cx="5260680" cy="1752599"/>
          </a:xfrm>
        </p:spPr>
        <p:txBody>
          <a:bodyPr>
            <a:normAutofit/>
          </a:bodyPr>
          <a:lstStyle/>
          <a:p>
            <a:pPr algn="l"/>
            <a:endParaRPr lang="en-US"/>
          </a:p>
        </p:txBody>
      </p:sp>
      <p:sp>
        <p:nvSpPr>
          <p:cNvPr id="3" name="Content Placeholder 2">
            <a:extLst>
              <a:ext uri="{FF2B5EF4-FFF2-40B4-BE49-F238E27FC236}">
                <a16:creationId xmlns="" xmlns:a16="http://schemas.microsoft.com/office/drawing/2014/main" id="{8C5DB383-3919-4DBE-A1B4-6C3C88E5329D}"/>
              </a:ext>
            </a:extLst>
          </p:cNvPr>
          <p:cNvSpPr>
            <a:spLocks noGrp="1"/>
          </p:cNvSpPr>
          <p:nvPr>
            <p:ph idx="1"/>
          </p:nvPr>
        </p:nvSpPr>
        <p:spPr>
          <a:xfrm>
            <a:off x="643468" y="2666999"/>
            <a:ext cx="5260680" cy="3124201"/>
          </a:xfrm>
        </p:spPr>
        <p:txBody>
          <a:bodyPr>
            <a:normAutofit fontScale="47500" lnSpcReduction="20000"/>
          </a:bodyPr>
          <a:lstStyle/>
          <a:p>
            <a:pPr lvl="1">
              <a:lnSpc>
                <a:spcPct val="90000"/>
              </a:lnSpc>
              <a:buFont typeface="Arial" panose="020B0604020202020204" pitchFamily="34" charset="0"/>
              <a:buChar char="•"/>
            </a:pPr>
            <a:endParaRPr lang="tr" sz="2600" dirty="0">
              <a:ea typeface="+mn-lt"/>
              <a:cs typeface="+mn-lt"/>
            </a:endParaRPr>
          </a:p>
          <a:p>
            <a:pPr lvl="1">
              <a:lnSpc>
                <a:spcPct val="90000"/>
              </a:lnSpc>
              <a:buClr>
                <a:srgbClr val="8D1515"/>
              </a:buClr>
              <a:buFont typeface="Arial" panose="020B0604020202020204" pitchFamily="34" charset="0"/>
              <a:buChar char="•"/>
            </a:pPr>
            <a:r>
              <a:rPr lang="tr" sz="2600" b="1" u="sng" dirty="0"/>
              <a:t>Genetik :</a:t>
            </a:r>
            <a:r>
              <a:rPr lang="tr" sz="2600" dirty="0"/>
              <a:t> </a:t>
            </a:r>
            <a:endParaRPr lang="en-US" sz="2600" dirty="0"/>
          </a:p>
          <a:p>
            <a:pPr lvl="2">
              <a:lnSpc>
                <a:spcPct val="90000"/>
              </a:lnSpc>
              <a:buClr>
                <a:srgbClr val="8D1515"/>
              </a:buClr>
              <a:buFont typeface="Wingdings"/>
              <a:buChar char="ü"/>
            </a:pPr>
            <a:r>
              <a:rPr lang="tr" sz="2600" dirty="0"/>
              <a:t>Ailede meme kanseri öyküsü bulunmasının, tek başına MKC sonrası lokal </a:t>
            </a:r>
            <a:r>
              <a:rPr lang="tr" sz="2600" dirty="0" err="1"/>
              <a:t>nüks</a:t>
            </a:r>
            <a:r>
              <a:rPr lang="tr" sz="2600" dirty="0"/>
              <a:t> oranlarının artmasına neden olmadığı gösterilmiştir.</a:t>
            </a:r>
          </a:p>
          <a:p>
            <a:pPr lvl="2">
              <a:lnSpc>
                <a:spcPct val="90000"/>
              </a:lnSpc>
              <a:buClr>
                <a:srgbClr val="8D1515"/>
              </a:buClr>
              <a:buFont typeface="Wingdings"/>
              <a:buChar char="ü"/>
            </a:pPr>
            <a:r>
              <a:rPr lang="tr" sz="2600" dirty="0"/>
              <a:t>Çoğu çalışmada BRCA1-2 mutasyonu olan veya ailesinde meme kanseri öyküsü olan hastalarda </a:t>
            </a:r>
            <a:r>
              <a:rPr lang="tr" sz="2600" dirty="0" err="1"/>
              <a:t>mastektomi</a:t>
            </a:r>
            <a:r>
              <a:rPr lang="tr" sz="2600" dirty="0"/>
              <a:t> sonrası uzun vadeli sonuçların,  MKC sonrası ile aynı olduğu gözlenmiştir. </a:t>
            </a:r>
            <a:endParaRPr lang="en-US" sz="2600" dirty="0"/>
          </a:p>
          <a:p>
            <a:pPr lvl="2">
              <a:lnSpc>
                <a:spcPct val="90000"/>
              </a:lnSpc>
              <a:buClr>
                <a:srgbClr val="8D1515"/>
              </a:buClr>
              <a:buFont typeface="Wingdings"/>
              <a:buChar char="ü"/>
            </a:pPr>
            <a:r>
              <a:rPr lang="tr" sz="2600" dirty="0" err="1"/>
              <a:t>Ataksi</a:t>
            </a:r>
            <a:r>
              <a:rPr lang="tr" sz="2600" dirty="0"/>
              <a:t> </a:t>
            </a:r>
            <a:r>
              <a:rPr lang="tr" sz="2600" dirty="0" err="1"/>
              <a:t>telenjiektazi</a:t>
            </a:r>
            <a:r>
              <a:rPr lang="tr" sz="2600" dirty="0"/>
              <a:t> gibi radyasyon hasarı sonrası gerekli onarımının bozulmasına neden olan sendromlar, RT sonrası önemli bir komplikasyon riskiyle sonuçlanır. </a:t>
            </a:r>
            <a:endParaRPr lang="en-US" sz="2600" dirty="0"/>
          </a:p>
          <a:p>
            <a:pPr lvl="2">
              <a:lnSpc>
                <a:spcPct val="90000"/>
              </a:lnSpc>
              <a:buClr>
                <a:srgbClr val="8D1515"/>
              </a:buClr>
              <a:buFont typeface="Wingdings"/>
              <a:buChar char="ü"/>
            </a:pPr>
            <a:r>
              <a:rPr lang="tr" sz="2600" dirty="0"/>
              <a:t>RT ile indüklenen CD8 T hücre </a:t>
            </a:r>
            <a:r>
              <a:rPr lang="tr" sz="2600" dirty="0" err="1"/>
              <a:t>apoptozunun</a:t>
            </a:r>
            <a:r>
              <a:rPr lang="tr" sz="2600" dirty="0"/>
              <a:t> azalması, geç </a:t>
            </a:r>
            <a:r>
              <a:rPr lang="tr" sz="2600" dirty="0" err="1"/>
              <a:t>fibrozun</a:t>
            </a:r>
            <a:r>
              <a:rPr lang="tr" sz="2600" dirty="0"/>
              <a:t> bir belirteci olabilir. </a:t>
            </a:r>
            <a:endParaRPr lang="en-US" sz="2600" dirty="0"/>
          </a:p>
          <a:p>
            <a:pPr lvl="2">
              <a:lnSpc>
                <a:spcPct val="90000"/>
              </a:lnSpc>
              <a:buClr>
                <a:srgbClr val="8D1515"/>
              </a:buClr>
              <a:buFont typeface="Wingdings"/>
              <a:buChar char="ü"/>
            </a:pPr>
            <a:r>
              <a:rPr lang="tr" sz="2600" dirty="0" err="1"/>
              <a:t>Li-Fraumeni</a:t>
            </a:r>
            <a:r>
              <a:rPr lang="tr" sz="2600" dirty="0"/>
              <a:t> sendromuna neden olan TP53 mutasyonuna sahip birkaç hastada </a:t>
            </a:r>
            <a:r>
              <a:rPr lang="tr" sz="2600" dirty="0" err="1"/>
              <a:t>RT'den</a:t>
            </a:r>
            <a:r>
              <a:rPr lang="tr" sz="2600" dirty="0"/>
              <a:t> sonraki birkaç yıl içinde RT sahası içerisinde kanserler bildirilmiştir. </a:t>
            </a:r>
            <a:endParaRPr lang="en-US" sz="2600" dirty="0">
              <a:ea typeface="+mn-lt"/>
              <a:cs typeface="+mn-lt"/>
            </a:endParaRPr>
          </a:p>
          <a:p>
            <a:pPr lvl="1">
              <a:lnSpc>
                <a:spcPct val="90000"/>
              </a:lnSpc>
              <a:buClr>
                <a:srgbClr val="8D1515"/>
              </a:buClr>
              <a:buFont typeface="Wingdings,Sans-Serif"/>
              <a:buChar char="Ø"/>
            </a:pPr>
            <a:endParaRPr lang="tr" sz="800" dirty="0"/>
          </a:p>
        </p:txBody>
      </p:sp>
    </p:spTree>
    <p:extLst>
      <p:ext uri="{BB962C8B-B14F-4D97-AF65-F5344CB8AC3E}">
        <p14:creationId xmlns:p14="http://schemas.microsoft.com/office/powerpoint/2010/main" val="2326019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6AD30037-67ED-4367-9BE0-45787510BF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 xmlns:a16="http://schemas.microsoft.com/office/drawing/2014/main" id="{85B797FB-921B-438A-A07D-FA0F7850FD5A}"/>
              </a:ext>
            </a:extLst>
          </p:cNvPr>
          <p:cNvPicPr>
            <a:picLocks noChangeAspect="1"/>
          </p:cNvPicPr>
          <p:nvPr/>
        </p:nvPicPr>
        <p:blipFill rotWithShape="1">
          <a:blip r:embed="rId3"/>
          <a:srcRect l="3972" r="14877" b="-1"/>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11" name="Group 10">
            <a:extLst>
              <a:ext uri="{FF2B5EF4-FFF2-40B4-BE49-F238E27FC236}">
                <a16:creationId xmlns="" xmlns:a16="http://schemas.microsoft.com/office/drawing/2014/main" id="{50841A4E-5BC1-44B4-83CF-D524E8AEAD6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6232760" y="0"/>
            <a:ext cx="2436813" cy="6858001"/>
            <a:chOff x="1320800" y="0"/>
            <a:chExt cx="2436813" cy="6858001"/>
          </a:xfrm>
        </p:grpSpPr>
        <p:sp>
          <p:nvSpPr>
            <p:cNvPr id="12" name="Freeform 6">
              <a:extLst>
                <a:ext uri="{FF2B5EF4-FFF2-40B4-BE49-F238E27FC236}">
                  <a16:creationId xmlns="" xmlns:a16="http://schemas.microsoft.com/office/drawing/2014/main" id="{BF371BCC-8954-44E2-8C4F-29DC188727A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 xmlns:a16="http://schemas.microsoft.com/office/drawing/2014/main" id="{CD3505BE-B420-41C5-BE34-3E7652D37A5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 xmlns:a16="http://schemas.microsoft.com/office/drawing/2014/main" id="{4B68A05B-A78B-4D59-8CF9-1900731A218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 xmlns:a16="http://schemas.microsoft.com/office/drawing/2014/main" id="{84D57A01-C112-4FF2-B5ED-0B762AAD9CE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 xmlns:a16="http://schemas.microsoft.com/office/drawing/2014/main" id="{6CCCCDF1-5D4F-4CA1-8400-DFBB96BB011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 xmlns:a16="http://schemas.microsoft.com/office/drawing/2014/main" id="{20A090B2-5344-43CD-BC70-A6D44F15E80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 xmlns:a16="http://schemas.microsoft.com/office/drawing/2014/main" id="{4A68447E-BD6C-4AD0-85DF-4F5C972CC031}"/>
              </a:ext>
            </a:extLst>
          </p:cNvPr>
          <p:cNvSpPr>
            <a:spLocks noGrp="1"/>
          </p:cNvSpPr>
          <p:nvPr>
            <p:ph type="title"/>
          </p:nvPr>
        </p:nvSpPr>
        <p:spPr>
          <a:xfrm>
            <a:off x="972080" y="685800"/>
            <a:ext cx="5260680" cy="1752599"/>
          </a:xfrm>
        </p:spPr>
        <p:txBody>
          <a:bodyPr>
            <a:normAutofit/>
          </a:bodyPr>
          <a:lstStyle/>
          <a:p>
            <a:pPr algn="l"/>
            <a:endParaRPr lang="en-US"/>
          </a:p>
        </p:txBody>
      </p:sp>
      <p:sp>
        <p:nvSpPr>
          <p:cNvPr id="3" name="Content Placeholder 2">
            <a:extLst>
              <a:ext uri="{FF2B5EF4-FFF2-40B4-BE49-F238E27FC236}">
                <a16:creationId xmlns="" xmlns:a16="http://schemas.microsoft.com/office/drawing/2014/main" id="{57C944FC-7C13-486C-A4B8-7BB5B0A70C57}"/>
              </a:ext>
            </a:extLst>
          </p:cNvPr>
          <p:cNvSpPr>
            <a:spLocks noGrp="1"/>
          </p:cNvSpPr>
          <p:nvPr>
            <p:ph idx="1"/>
          </p:nvPr>
        </p:nvSpPr>
        <p:spPr>
          <a:xfrm>
            <a:off x="643468" y="2666999"/>
            <a:ext cx="5260680" cy="3124201"/>
          </a:xfrm>
        </p:spPr>
        <p:txBody>
          <a:bodyPr>
            <a:normAutofit/>
          </a:bodyPr>
          <a:lstStyle/>
          <a:p>
            <a:pPr>
              <a:lnSpc>
                <a:spcPct val="90000"/>
              </a:lnSpc>
            </a:pPr>
            <a:r>
              <a:rPr lang="en-US" sz="1100" dirty="0" err="1"/>
              <a:t>Klinik</a:t>
            </a:r>
            <a:r>
              <a:rPr lang="en-US" sz="1100" dirty="0"/>
              <a:t> </a:t>
            </a:r>
            <a:r>
              <a:rPr lang="en-US" sz="1100" dirty="0" err="1"/>
              <a:t>Faktörler</a:t>
            </a:r>
            <a:endParaRPr lang="en-US" sz="1100" dirty="0"/>
          </a:p>
          <a:p>
            <a:pPr lvl="1">
              <a:lnSpc>
                <a:spcPct val="90000"/>
              </a:lnSpc>
              <a:buClr>
                <a:srgbClr val="8D1515"/>
              </a:buClr>
              <a:buFont typeface="Wingdings"/>
              <a:buChar char="Ø"/>
            </a:pPr>
            <a:r>
              <a:rPr lang="en-US" sz="1100" b="1" u="sng" dirty="0" err="1"/>
              <a:t>Muayene</a:t>
            </a:r>
            <a:r>
              <a:rPr lang="en-US" sz="1100" b="1" u="sng" dirty="0"/>
              <a:t> </a:t>
            </a:r>
            <a:r>
              <a:rPr lang="en-US" sz="1100" b="1" u="sng" dirty="0" err="1"/>
              <a:t>Bulguları</a:t>
            </a:r>
            <a:r>
              <a:rPr lang="en-US" sz="1100" b="1" u="sng" dirty="0"/>
              <a:t> :</a:t>
            </a:r>
            <a:r>
              <a:rPr lang="en-US" sz="1100" dirty="0"/>
              <a:t> </a:t>
            </a:r>
            <a:r>
              <a:rPr lang="tr" sz="1100" dirty="0">
                <a:ea typeface="+mn-lt"/>
                <a:cs typeface="+mn-lt"/>
              </a:rPr>
              <a:t>K</a:t>
            </a:r>
            <a:r>
              <a:rPr lang="tr" sz="1100" dirty="0" smtClean="0">
                <a:ea typeface="+mn-lt"/>
                <a:cs typeface="+mn-lt"/>
              </a:rPr>
              <a:t>itlenin </a:t>
            </a:r>
            <a:r>
              <a:rPr lang="tr" sz="1100" dirty="0">
                <a:ea typeface="+mn-lt"/>
                <a:cs typeface="+mn-lt"/>
              </a:rPr>
              <a:t>palpe edilip edilemiyor </a:t>
            </a:r>
            <a:r>
              <a:rPr lang="tr" sz="1100" dirty="0" smtClean="0">
                <a:ea typeface="+mn-lt"/>
                <a:cs typeface="+mn-lt"/>
              </a:rPr>
              <a:t>oluşu ve meme </a:t>
            </a:r>
            <a:r>
              <a:rPr lang="tr" sz="1100" dirty="0">
                <a:ea typeface="+mn-lt"/>
                <a:cs typeface="+mn-lt"/>
              </a:rPr>
              <a:t>başı akıntısı </a:t>
            </a:r>
            <a:r>
              <a:rPr lang="tr" sz="1100" dirty="0" smtClean="0">
                <a:ea typeface="+mn-lt"/>
                <a:cs typeface="+mn-lt"/>
              </a:rPr>
              <a:t>olması </a:t>
            </a:r>
            <a:r>
              <a:rPr lang="tr" sz="1100" dirty="0">
                <a:ea typeface="+mn-lt"/>
                <a:cs typeface="+mn-lt"/>
              </a:rPr>
              <a:t>lokal nüks </a:t>
            </a:r>
            <a:r>
              <a:rPr lang="tr" sz="1100" dirty="0" smtClean="0">
                <a:ea typeface="+mn-lt"/>
                <a:cs typeface="+mn-lt"/>
              </a:rPr>
              <a:t>oranlarını etkilememekte.</a:t>
            </a:r>
            <a:endParaRPr lang="tr" sz="1100" dirty="0">
              <a:ea typeface="+mn-lt"/>
              <a:cs typeface="+mn-lt"/>
            </a:endParaRPr>
          </a:p>
          <a:p>
            <a:pPr lvl="1">
              <a:lnSpc>
                <a:spcPct val="90000"/>
              </a:lnSpc>
              <a:buClr>
                <a:srgbClr val="8D1515"/>
              </a:buClr>
              <a:buFont typeface="Wingdings"/>
              <a:buChar char="Ø"/>
            </a:pPr>
            <a:r>
              <a:rPr lang="tr" sz="1100" b="1" u="sng" dirty="0"/>
              <a:t>Tümörün Boyutu ve Lokalizasyonu :</a:t>
            </a:r>
            <a:r>
              <a:rPr lang="tr" sz="1100" dirty="0"/>
              <a:t> </a:t>
            </a:r>
            <a:r>
              <a:rPr lang="tr" sz="1100" dirty="0">
                <a:ea typeface="+mn-lt"/>
                <a:cs typeface="+mn-lt"/>
              </a:rPr>
              <a:t>Tümör boyutu lokal nüks oranlarını etkilemez. Bununla birlikte tümör boyutu 4-5 cm'yi geçen hastalarda hem kabul edilebilir kozmetik sonuçlar hem de negatif cerrahi sınırlar elde edebilmek için genellikle neoadjuvan tedaviye ihtiyaç duyulur. Direkt olarak meme ucuna veya areolaya uzanmayan, subareolar veya periareolar lezyonları olan hastalarda </a:t>
            </a:r>
            <a:r>
              <a:rPr lang="tr" sz="1100" dirty="0" smtClean="0">
                <a:ea typeface="+mn-lt"/>
                <a:cs typeface="+mn-lt"/>
              </a:rPr>
              <a:t>yüksek </a:t>
            </a:r>
            <a:r>
              <a:rPr lang="tr" sz="1100" dirty="0">
                <a:ea typeface="+mn-lt"/>
                <a:cs typeface="+mn-lt"/>
              </a:rPr>
              <a:t>lokal kontrol oranları vardır.</a:t>
            </a:r>
          </a:p>
          <a:p>
            <a:pPr lvl="1">
              <a:lnSpc>
                <a:spcPct val="90000"/>
              </a:lnSpc>
              <a:buClr>
                <a:srgbClr val="8D1515"/>
              </a:buClr>
              <a:buFont typeface="Wingdings"/>
              <a:buChar char="Ø"/>
            </a:pPr>
            <a:r>
              <a:rPr lang="tr" sz="1100" b="1" u="sng" dirty="0">
                <a:ea typeface="+mn-lt"/>
                <a:cs typeface="+mn-lt"/>
              </a:rPr>
              <a:t>Bilateral Meme Kanseri :</a:t>
            </a:r>
            <a:r>
              <a:rPr lang="tr" sz="1100" dirty="0">
                <a:ea typeface="+mn-lt"/>
                <a:cs typeface="+mn-lt"/>
              </a:rPr>
              <a:t> K</a:t>
            </a:r>
            <a:r>
              <a:rPr lang="tr" sz="1100" dirty="0" smtClean="0">
                <a:ea typeface="+mn-lt"/>
                <a:cs typeface="+mn-lt"/>
              </a:rPr>
              <a:t>omplikasyonlarda </a:t>
            </a:r>
            <a:r>
              <a:rPr lang="tr" sz="1100" dirty="0">
                <a:ea typeface="+mn-lt"/>
                <a:cs typeface="+mn-lt"/>
              </a:rPr>
              <a:t>artış olmaksızın MKC ile başarılı bir şekilde tedavi edilebilir. </a:t>
            </a:r>
          </a:p>
          <a:p>
            <a:pPr lvl="1">
              <a:lnSpc>
                <a:spcPct val="90000"/>
              </a:lnSpc>
              <a:buClr>
                <a:srgbClr val="8D1515"/>
              </a:buClr>
              <a:buFont typeface="Wingdings"/>
              <a:buChar char="Ø"/>
            </a:pPr>
            <a:r>
              <a:rPr lang="tr" sz="1100" b="1" u="sng" dirty="0">
                <a:ea typeface="+mn-lt"/>
                <a:cs typeface="+mn-lt"/>
              </a:rPr>
              <a:t>İpsilateral Multiple Kanser :</a:t>
            </a:r>
            <a:r>
              <a:rPr lang="tr" sz="1100" dirty="0">
                <a:ea typeface="+mn-lt"/>
                <a:cs typeface="+mn-lt"/>
              </a:rPr>
              <a:t> Lokal kontrol açısından başarısızlık </a:t>
            </a:r>
            <a:r>
              <a:rPr lang="tr" sz="1100" dirty="0" smtClean="0">
                <a:ea typeface="+mn-lt"/>
                <a:cs typeface="+mn-lt"/>
              </a:rPr>
              <a:t>oranları tek </a:t>
            </a:r>
            <a:r>
              <a:rPr lang="tr" sz="1100" dirty="0">
                <a:ea typeface="+mn-lt"/>
                <a:cs typeface="+mn-lt"/>
              </a:rPr>
              <a:t>lezyonu olan hastalarınkine benzerdir. </a:t>
            </a:r>
          </a:p>
        </p:txBody>
      </p:sp>
    </p:spTree>
    <p:extLst>
      <p:ext uri="{BB962C8B-B14F-4D97-AF65-F5344CB8AC3E}">
        <p14:creationId xmlns:p14="http://schemas.microsoft.com/office/powerpoint/2010/main" val="452699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7D59B6-EFD3-4805-A9DB-8AB823BBC27A}"/>
              </a:ext>
            </a:extLst>
          </p:cNvPr>
          <p:cNvSpPr>
            <a:spLocks noGrp="1"/>
          </p:cNvSpPr>
          <p:nvPr>
            <p:ph type="title"/>
          </p:nvPr>
        </p:nvSpPr>
        <p:spPr>
          <a:xfrm>
            <a:off x="1484311" y="685800"/>
            <a:ext cx="10018713" cy="1185333"/>
          </a:xfrm>
        </p:spPr>
        <p:txBody>
          <a:bodyPr>
            <a:normAutofit/>
          </a:bodyPr>
          <a:lstStyle/>
          <a:p>
            <a:endParaRPr lang="en-US"/>
          </a:p>
        </p:txBody>
      </p:sp>
      <p:sp>
        <p:nvSpPr>
          <p:cNvPr id="3" name="Content Placeholder 2">
            <a:extLst>
              <a:ext uri="{FF2B5EF4-FFF2-40B4-BE49-F238E27FC236}">
                <a16:creationId xmlns="" xmlns:a16="http://schemas.microsoft.com/office/drawing/2014/main" id="{32960BC6-DAF9-4517-A902-AB6C2838BDD3}"/>
              </a:ext>
            </a:extLst>
          </p:cNvPr>
          <p:cNvSpPr>
            <a:spLocks noGrp="1"/>
          </p:cNvSpPr>
          <p:nvPr>
            <p:ph idx="1"/>
          </p:nvPr>
        </p:nvSpPr>
        <p:spPr>
          <a:xfrm>
            <a:off x="1484311" y="2640390"/>
            <a:ext cx="6855356" cy="3793067"/>
          </a:xfrm>
        </p:spPr>
        <p:txBody>
          <a:bodyPr>
            <a:normAutofit/>
          </a:bodyPr>
          <a:lstStyle/>
          <a:p>
            <a:pPr>
              <a:lnSpc>
                <a:spcPct val="90000"/>
              </a:lnSpc>
            </a:pPr>
            <a:r>
              <a:rPr lang="en-US" sz="1300" dirty="0" err="1"/>
              <a:t>Patolojik</a:t>
            </a:r>
            <a:r>
              <a:rPr lang="en-US" sz="1300" dirty="0"/>
              <a:t> </a:t>
            </a:r>
            <a:r>
              <a:rPr lang="en-US" sz="1300" dirty="0" err="1"/>
              <a:t>Faktörler</a:t>
            </a:r>
          </a:p>
          <a:p>
            <a:pPr lvl="1">
              <a:lnSpc>
                <a:spcPct val="90000"/>
              </a:lnSpc>
              <a:buClr>
                <a:srgbClr val="8D1515"/>
              </a:buClr>
              <a:buFont typeface="Wingdings"/>
              <a:buChar char="Ø"/>
            </a:pPr>
            <a:r>
              <a:rPr lang="en-US" sz="1300" b="1" u="sng" dirty="0" err="1"/>
              <a:t>Cerrahi</a:t>
            </a:r>
            <a:r>
              <a:rPr lang="en-US" sz="1300" b="1" u="sng" dirty="0"/>
              <a:t> </a:t>
            </a:r>
            <a:r>
              <a:rPr lang="en-US" sz="1300" b="1" u="sng" dirty="0" err="1"/>
              <a:t>Sınır</a:t>
            </a:r>
            <a:r>
              <a:rPr lang="en-US" sz="1300" b="1" u="sng" dirty="0"/>
              <a:t> :</a:t>
            </a:r>
            <a:r>
              <a:rPr lang="en-US" sz="1300" dirty="0"/>
              <a:t> </a:t>
            </a:r>
          </a:p>
          <a:p>
            <a:pPr lvl="2">
              <a:lnSpc>
                <a:spcPct val="90000"/>
              </a:lnSpc>
              <a:buClr>
                <a:srgbClr val="8D1515"/>
              </a:buClr>
              <a:buFont typeface="Wingdings"/>
              <a:buChar char="ü"/>
            </a:pPr>
            <a:r>
              <a:rPr lang="en-US" sz="1300" dirty="0" err="1"/>
              <a:t>Cerrahi</a:t>
            </a:r>
            <a:r>
              <a:rPr lang="en-US" sz="1300" dirty="0">
                <a:ea typeface="+mn-lt"/>
                <a:cs typeface="+mn-lt"/>
              </a:rPr>
              <a:t> </a:t>
            </a:r>
            <a:r>
              <a:rPr lang="en-US" sz="1300" dirty="0" err="1">
                <a:ea typeface="+mn-lt"/>
                <a:cs typeface="+mn-lt"/>
              </a:rPr>
              <a:t>sınırın</a:t>
            </a:r>
            <a:r>
              <a:rPr lang="en-US" sz="1300" dirty="0">
                <a:ea typeface="+mn-lt"/>
                <a:cs typeface="+mn-lt"/>
              </a:rPr>
              <a:t> </a:t>
            </a:r>
            <a:r>
              <a:rPr lang="en-US" sz="1300" dirty="0" err="1">
                <a:ea typeface="+mn-lt"/>
                <a:cs typeface="+mn-lt"/>
              </a:rPr>
              <a:t>durumu</a:t>
            </a:r>
            <a:r>
              <a:rPr lang="en-US" sz="1300" dirty="0">
                <a:ea typeface="+mn-lt"/>
                <a:cs typeface="+mn-lt"/>
              </a:rPr>
              <a:t> </a:t>
            </a:r>
            <a:r>
              <a:rPr lang="tr" sz="1300" dirty="0" err="1">
                <a:ea typeface="+mn-lt"/>
                <a:cs typeface="+mn-lt"/>
              </a:rPr>
              <a:t>invaziv</a:t>
            </a:r>
            <a:r>
              <a:rPr lang="tr" sz="1300" dirty="0">
                <a:ea typeface="+mn-lt"/>
                <a:cs typeface="+mn-lt"/>
              </a:rPr>
              <a:t> veya in </a:t>
            </a:r>
            <a:r>
              <a:rPr lang="tr" sz="1300" dirty="0" err="1">
                <a:ea typeface="+mn-lt"/>
                <a:cs typeface="+mn-lt"/>
              </a:rPr>
              <a:t>situ</a:t>
            </a:r>
            <a:r>
              <a:rPr lang="tr" sz="1300" dirty="0">
                <a:ea typeface="+mn-lt"/>
                <a:cs typeface="+mn-lt"/>
              </a:rPr>
              <a:t> kanserlerde benzer </a:t>
            </a:r>
            <a:r>
              <a:rPr lang="tr" sz="1300" dirty="0" err="1">
                <a:ea typeface="+mn-lt"/>
                <a:cs typeface="+mn-lt"/>
              </a:rPr>
              <a:t>nüks</a:t>
            </a:r>
            <a:r>
              <a:rPr lang="tr" sz="1300" dirty="0">
                <a:ea typeface="+mn-lt"/>
                <a:cs typeface="+mn-lt"/>
              </a:rPr>
              <a:t> oranlarına yol açmakta. </a:t>
            </a:r>
          </a:p>
          <a:p>
            <a:pPr lvl="2">
              <a:lnSpc>
                <a:spcPct val="90000"/>
              </a:lnSpc>
              <a:buClr>
                <a:srgbClr val="8D1515"/>
              </a:buClr>
              <a:buFont typeface="Wingdings"/>
              <a:buChar char="ü"/>
            </a:pPr>
            <a:r>
              <a:rPr lang="tr" sz="1300" dirty="0">
                <a:ea typeface="+mn-lt"/>
                <a:cs typeface="+mn-lt"/>
              </a:rPr>
              <a:t>Medyan takip süresi 72 ay olan bir çalışmada tek yerde pozitif sınırı olan hastalarda lokal risk %14 iken, çoklu pozitif sınırı olanlarda %36 idi. </a:t>
            </a:r>
          </a:p>
          <a:p>
            <a:pPr lvl="2">
              <a:lnSpc>
                <a:spcPct val="90000"/>
              </a:lnSpc>
              <a:buClr>
                <a:srgbClr val="8D1515"/>
              </a:buClr>
              <a:buFont typeface="Wingdings"/>
              <a:buChar char="ü"/>
            </a:pPr>
            <a:r>
              <a:rPr lang="tr" sz="1300" dirty="0">
                <a:ea typeface="+mn-lt"/>
                <a:cs typeface="+mn-lt"/>
              </a:rPr>
              <a:t>Az sayıda yayınlanmış çalışma, artan cerrahi sınır genişliğinin tutarlı bir şekilde başarısız lokal kontrol oranlarını azalttığını göstermemektedir.  Yani bir noktadan sonra sınırı genişletmenin lokal </a:t>
            </a:r>
            <a:r>
              <a:rPr lang="tr" sz="1300" dirty="0" err="1">
                <a:ea typeface="+mn-lt"/>
                <a:cs typeface="+mn-lt"/>
              </a:rPr>
              <a:t>nüks</a:t>
            </a:r>
            <a:r>
              <a:rPr lang="tr" sz="1300" dirty="0">
                <a:ea typeface="+mn-lt"/>
                <a:cs typeface="+mn-lt"/>
              </a:rPr>
              <a:t> kontrolü açısından herhangi bir faydası olmadığı gösterilmiştir. </a:t>
            </a:r>
          </a:p>
          <a:p>
            <a:pPr lvl="2">
              <a:lnSpc>
                <a:spcPct val="90000"/>
              </a:lnSpc>
              <a:buClr>
                <a:srgbClr val="8D1515"/>
              </a:buClr>
              <a:buFont typeface="Wingdings"/>
              <a:buChar char="ü"/>
            </a:pPr>
            <a:r>
              <a:rPr lang="tr" sz="1300" dirty="0">
                <a:ea typeface="+mn-lt"/>
                <a:cs typeface="+mn-lt"/>
              </a:rPr>
              <a:t>Temiz cerrahi sınır elde etmek için gereken eksizyon </a:t>
            </a:r>
            <a:r>
              <a:rPr lang="tr" sz="1300" dirty="0" smtClean="0">
                <a:ea typeface="+mn-lt"/>
                <a:cs typeface="+mn-lt"/>
              </a:rPr>
              <a:t>sayısı lokal </a:t>
            </a:r>
            <a:r>
              <a:rPr lang="tr" sz="1300" dirty="0">
                <a:ea typeface="+mn-lt"/>
                <a:cs typeface="+mn-lt"/>
              </a:rPr>
              <a:t>kontrol </a:t>
            </a:r>
            <a:r>
              <a:rPr lang="tr" sz="1300" dirty="0" smtClean="0">
                <a:ea typeface="+mn-lt"/>
                <a:cs typeface="+mn-lt"/>
              </a:rPr>
              <a:t>başarısızlığı açısından risk </a:t>
            </a:r>
            <a:r>
              <a:rPr lang="tr" sz="1300" dirty="0">
                <a:ea typeface="+mn-lt"/>
                <a:cs typeface="+mn-lt"/>
              </a:rPr>
              <a:t>faktörü </a:t>
            </a:r>
            <a:r>
              <a:rPr lang="tr" sz="1300" dirty="0" smtClean="0">
                <a:ea typeface="+mn-lt"/>
                <a:cs typeface="+mn-lt"/>
              </a:rPr>
              <a:t>değildir.</a:t>
            </a:r>
            <a:r>
              <a:rPr lang="tr" sz="1300" dirty="0">
                <a:ea typeface="+mn-lt"/>
                <a:cs typeface="+mn-lt"/>
              </a:rPr>
              <a:t> </a:t>
            </a:r>
          </a:p>
          <a:p>
            <a:pPr lvl="1">
              <a:lnSpc>
                <a:spcPct val="90000"/>
              </a:lnSpc>
              <a:buClr>
                <a:srgbClr val="8D1515"/>
              </a:buClr>
              <a:buFont typeface="Wingdings,Sans-Serif"/>
              <a:buChar char="Ø"/>
            </a:pPr>
            <a:endParaRPr lang="tr" sz="1300" b="1" u="sng" dirty="0">
              <a:ea typeface="+mn-lt"/>
              <a:cs typeface="+mn-lt"/>
            </a:endParaRPr>
          </a:p>
          <a:p>
            <a:pPr lvl="1">
              <a:lnSpc>
                <a:spcPct val="90000"/>
              </a:lnSpc>
              <a:buClr>
                <a:srgbClr val="8D1515"/>
              </a:buClr>
              <a:buFont typeface="Wingdings,Sans-Serif"/>
              <a:buChar char="Ø"/>
            </a:pPr>
            <a:endParaRPr lang="tr" sz="1300" dirty="0">
              <a:ea typeface="+mn-lt"/>
              <a:cs typeface="+mn-lt"/>
            </a:endParaRPr>
          </a:p>
          <a:p>
            <a:pPr lvl="1">
              <a:lnSpc>
                <a:spcPct val="90000"/>
              </a:lnSpc>
              <a:buClr>
                <a:srgbClr val="8D1515"/>
              </a:buClr>
              <a:buFont typeface="Wingdings,Sans-Serif"/>
              <a:buChar char="Ø"/>
            </a:pPr>
            <a:endParaRPr lang="tr" sz="1300" dirty="0"/>
          </a:p>
          <a:p>
            <a:pPr lvl="1">
              <a:lnSpc>
                <a:spcPct val="90000"/>
              </a:lnSpc>
              <a:buClr>
                <a:srgbClr val="8D1515"/>
              </a:buClr>
              <a:buFont typeface="Wingdings"/>
              <a:buChar char="Ø"/>
            </a:pPr>
            <a:endParaRPr lang="tr" sz="1300" b="1" u="sng" dirty="0"/>
          </a:p>
          <a:p>
            <a:pPr lvl="1">
              <a:lnSpc>
                <a:spcPct val="90000"/>
              </a:lnSpc>
              <a:buClr>
                <a:srgbClr val="8D1515"/>
              </a:buClr>
              <a:buFont typeface="Wingdings"/>
              <a:buChar char="Ø"/>
            </a:pPr>
            <a:endParaRPr lang="tr" sz="1300" dirty="0"/>
          </a:p>
        </p:txBody>
      </p:sp>
      <p:pic>
        <p:nvPicPr>
          <p:cNvPr id="4" name="Picture 4" descr="Diagram&#10;&#10;Description automatically generated">
            <a:extLst>
              <a:ext uri="{FF2B5EF4-FFF2-40B4-BE49-F238E27FC236}">
                <a16:creationId xmlns="" xmlns:a16="http://schemas.microsoft.com/office/drawing/2014/main" id="{B3627BC5-16D4-45C8-80DD-C4F23589B4EF}"/>
              </a:ext>
            </a:extLst>
          </p:cNvPr>
          <p:cNvPicPr>
            <a:picLocks noChangeAspect="1"/>
          </p:cNvPicPr>
          <p:nvPr/>
        </p:nvPicPr>
        <p:blipFill>
          <a:blip r:embed="rId3"/>
          <a:stretch>
            <a:fillRect/>
          </a:stretch>
        </p:blipFill>
        <p:spPr>
          <a:xfrm>
            <a:off x="8785907" y="2873318"/>
            <a:ext cx="2717116" cy="16710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658998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2AACD3-0284-4763-A6DC-62E3B5CDA283}"/>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9B2A2237-BC62-4A0B-8352-0C52772B92C1}"/>
              </a:ext>
            </a:extLst>
          </p:cNvPr>
          <p:cNvSpPr>
            <a:spLocks noGrp="1"/>
          </p:cNvSpPr>
          <p:nvPr>
            <p:ph idx="1"/>
          </p:nvPr>
        </p:nvSpPr>
        <p:spPr/>
        <p:txBody>
          <a:bodyPr>
            <a:normAutofit fontScale="85000" lnSpcReduction="10000"/>
          </a:bodyPr>
          <a:lstStyle/>
          <a:p>
            <a:pPr lvl="1">
              <a:buFont typeface="Arial" panose="020B0604020202020204" pitchFamily="34" charset="0"/>
              <a:buChar char="•"/>
            </a:pPr>
            <a:r>
              <a:rPr lang="tr" b="1" u="sng" dirty="0">
                <a:ea typeface="+mn-lt"/>
                <a:cs typeface="+mn-lt"/>
              </a:rPr>
              <a:t>Diğer Histolojik Özellikler : </a:t>
            </a:r>
            <a:endParaRPr lang="en-US" dirty="0">
              <a:ea typeface="+mn-lt"/>
              <a:cs typeface="+mn-lt"/>
            </a:endParaRPr>
          </a:p>
          <a:p>
            <a:pPr lvl="2">
              <a:buClr>
                <a:srgbClr val="8D1515"/>
              </a:buClr>
              <a:buFont typeface="Wingdings"/>
              <a:buChar char="ü"/>
            </a:pPr>
            <a:r>
              <a:rPr lang="tr" dirty="0">
                <a:ea typeface="+mn-lt"/>
                <a:cs typeface="+mn-lt"/>
              </a:rPr>
              <a:t>DCIS'nin primer tümörün önemli bir bölümünü kapsadığı ve normal komşu meme dokusunda mevcut olduğu infiltre duktal karsinomların "extensive intraductal component (EIC)" paternine sahip olduğu söylenir. EIC'li tümörler meme içinde daha geniş bir alana yayılır. Lokal başarısızlık üzerindeki etkisi belirsizdir. </a:t>
            </a:r>
            <a:endParaRPr lang="en-US" dirty="0">
              <a:ea typeface="+mn-lt"/>
              <a:cs typeface="+mn-lt"/>
            </a:endParaRPr>
          </a:p>
          <a:p>
            <a:pPr lvl="2">
              <a:buClr>
                <a:srgbClr val="8D1515"/>
              </a:buClr>
              <a:buFont typeface="Wingdings"/>
              <a:buChar char="ü"/>
            </a:pPr>
            <a:r>
              <a:rPr lang="tr" dirty="0" smtClean="0">
                <a:ea typeface="+mn-lt"/>
                <a:cs typeface="+mn-lt"/>
              </a:rPr>
              <a:t>Mikroinvazyon olması, geniş </a:t>
            </a:r>
            <a:r>
              <a:rPr lang="tr" dirty="0">
                <a:ea typeface="+mn-lt"/>
                <a:cs typeface="+mn-lt"/>
              </a:rPr>
              <a:t>invazyon </a:t>
            </a:r>
            <a:r>
              <a:rPr lang="tr" dirty="0" smtClean="0">
                <a:ea typeface="+mn-lt"/>
                <a:cs typeface="+mn-lt"/>
              </a:rPr>
              <a:t>alanlarının olmasıyla lokal </a:t>
            </a:r>
            <a:r>
              <a:rPr lang="tr" dirty="0">
                <a:ea typeface="+mn-lt"/>
                <a:cs typeface="+mn-lt"/>
              </a:rPr>
              <a:t>kontrol başarısızlığı açısından aynı riske sahiptir. </a:t>
            </a:r>
            <a:endParaRPr lang="en-US" dirty="0">
              <a:ea typeface="+mn-lt"/>
              <a:cs typeface="+mn-lt"/>
            </a:endParaRPr>
          </a:p>
          <a:p>
            <a:pPr lvl="2">
              <a:buClr>
                <a:srgbClr val="8D1515"/>
              </a:buClr>
              <a:buFont typeface="Wingdings"/>
              <a:buChar char="ü"/>
            </a:pPr>
            <a:r>
              <a:rPr lang="tr" dirty="0" smtClean="0">
                <a:ea typeface="+mn-lt"/>
                <a:cs typeface="+mn-lt"/>
              </a:rPr>
              <a:t>Kanserin multisentrik veya multifokal olması lokal </a:t>
            </a:r>
            <a:r>
              <a:rPr lang="tr" dirty="0">
                <a:ea typeface="+mn-lt"/>
                <a:cs typeface="+mn-lt"/>
              </a:rPr>
              <a:t>nüks riskini etkilemez. </a:t>
            </a:r>
            <a:endParaRPr lang="en-US" dirty="0">
              <a:ea typeface="+mn-lt"/>
              <a:cs typeface="+mn-lt"/>
            </a:endParaRPr>
          </a:p>
          <a:p>
            <a:pPr lvl="2">
              <a:buClr>
                <a:srgbClr val="8D1515"/>
              </a:buClr>
              <a:buFont typeface="Wingdings"/>
              <a:buChar char="ü"/>
            </a:pPr>
            <a:r>
              <a:rPr lang="tr" dirty="0">
                <a:ea typeface="+mn-lt"/>
                <a:cs typeface="+mn-lt"/>
              </a:rPr>
              <a:t>Lenfovasküler invazyon lokal nüks için bağımsız </a:t>
            </a:r>
            <a:r>
              <a:rPr lang="tr" dirty="0" smtClean="0">
                <a:ea typeface="+mn-lt"/>
                <a:cs typeface="+mn-lt"/>
              </a:rPr>
              <a:t>bir </a:t>
            </a:r>
            <a:r>
              <a:rPr lang="tr" dirty="0">
                <a:ea typeface="+mn-lt"/>
                <a:cs typeface="+mn-lt"/>
              </a:rPr>
              <a:t>risk faktörüdür. </a:t>
            </a:r>
            <a:endParaRPr lang="en-US" dirty="0">
              <a:ea typeface="+mn-lt"/>
              <a:cs typeface="+mn-lt"/>
            </a:endParaRPr>
          </a:p>
          <a:p>
            <a:pPr lvl="2">
              <a:buClr>
                <a:srgbClr val="8D1515"/>
              </a:buClr>
              <a:buFont typeface="Wingdings"/>
              <a:buChar char="ü"/>
            </a:pPr>
            <a:r>
              <a:rPr lang="tr" dirty="0">
                <a:ea typeface="+mn-lt"/>
                <a:cs typeface="+mn-lt"/>
              </a:rPr>
              <a:t>C</a:t>
            </a:r>
            <a:r>
              <a:rPr lang="tr" dirty="0" smtClean="0">
                <a:ea typeface="+mn-lt"/>
                <a:cs typeface="+mn-lt"/>
              </a:rPr>
              <a:t>errahi </a:t>
            </a:r>
            <a:r>
              <a:rPr lang="tr" dirty="0">
                <a:ea typeface="+mn-lt"/>
                <a:cs typeface="+mn-lt"/>
              </a:rPr>
              <a:t>sınır yakınında atipik duktal hiperplazi </a:t>
            </a:r>
            <a:r>
              <a:rPr lang="tr" dirty="0" smtClean="0">
                <a:ea typeface="+mn-lt"/>
                <a:cs typeface="+mn-lt"/>
              </a:rPr>
              <a:t>olması</a:t>
            </a:r>
            <a:r>
              <a:rPr lang="tr" dirty="0">
                <a:ea typeface="+mn-lt"/>
                <a:cs typeface="+mn-lt"/>
              </a:rPr>
              <a:t> </a:t>
            </a:r>
            <a:r>
              <a:rPr lang="tr" dirty="0" smtClean="0">
                <a:ea typeface="+mn-lt"/>
                <a:cs typeface="+mn-lt"/>
              </a:rPr>
              <a:t>lokal nüks riskinin artırmakta.</a:t>
            </a:r>
            <a:r>
              <a:rPr lang="tr" dirty="0">
                <a:ea typeface="+mn-lt"/>
                <a:cs typeface="+mn-lt"/>
              </a:rPr>
              <a:t> </a:t>
            </a:r>
            <a:endParaRPr lang="en-US" dirty="0">
              <a:ea typeface="+mn-lt"/>
              <a:cs typeface="+mn-lt"/>
            </a:endParaRPr>
          </a:p>
          <a:p>
            <a:pPr lvl="2">
              <a:buClr>
                <a:srgbClr val="8D1515"/>
              </a:buClr>
              <a:buFont typeface="Wingdings"/>
              <a:buChar char="ü"/>
            </a:pPr>
            <a:r>
              <a:rPr lang="tr" dirty="0">
                <a:ea typeface="+mn-lt"/>
                <a:cs typeface="+mn-lt"/>
              </a:rPr>
              <a:t>LCIS varlığının </a:t>
            </a:r>
            <a:r>
              <a:rPr lang="tr" dirty="0" smtClean="0">
                <a:ea typeface="+mn-lt"/>
                <a:cs typeface="+mn-lt"/>
              </a:rPr>
              <a:t>lokal nüks </a:t>
            </a:r>
            <a:r>
              <a:rPr lang="tr" dirty="0">
                <a:ea typeface="+mn-lt"/>
                <a:cs typeface="+mn-lt"/>
              </a:rPr>
              <a:t>oranlarını artırıp artırmadığı </a:t>
            </a:r>
            <a:r>
              <a:rPr lang="tr-TR" dirty="0" smtClean="0">
                <a:ea typeface="+mn-lt"/>
                <a:cs typeface="+mn-lt"/>
              </a:rPr>
              <a:t>belirsizdir.</a:t>
            </a:r>
            <a:endParaRPr lang="en-US" dirty="0">
              <a:ea typeface="+mn-lt"/>
              <a:cs typeface="+mn-lt"/>
            </a:endParaRPr>
          </a:p>
          <a:p>
            <a:pPr>
              <a:buClr>
                <a:srgbClr val="8D1515"/>
              </a:buClr>
            </a:pPr>
            <a:endParaRPr lang="en-US" dirty="0"/>
          </a:p>
        </p:txBody>
      </p:sp>
    </p:spTree>
    <p:extLst>
      <p:ext uri="{BB962C8B-B14F-4D97-AF65-F5344CB8AC3E}">
        <p14:creationId xmlns:p14="http://schemas.microsoft.com/office/powerpoint/2010/main" val="432848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E70563-0C07-4C4F-B80D-277371B08ECE}"/>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424068FC-DB43-43A5-8DA0-91761176990B}"/>
              </a:ext>
            </a:extLst>
          </p:cNvPr>
          <p:cNvSpPr>
            <a:spLocks noGrp="1"/>
          </p:cNvSpPr>
          <p:nvPr>
            <p:ph idx="1"/>
          </p:nvPr>
        </p:nvSpPr>
        <p:spPr/>
        <p:txBody>
          <a:bodyPr/>
          <a:lstStyle/>
          <a:p>
            <a:pPr lvl="1">
              <a:buFont typeface="Arial" panose="020B0604020202020204" pitchFamily="34" charset="0"/>
              <a:buChar char="•"/>
            </a:pPr>
            <a:r>
              <a:rPr lang="tr" b="1" u="sng" dirty="0">
                <a:ea typeface="+mn-lt"/>
                <a:cs typeface="+mn-lt"/>
              </a:rPr>
              <a:t>Biyolojik Markerlar : </a:t>
            </a:r>
            <a:endParaRPr lang="en-US" dirty="0"/>
          </a:p>
          <a:p>
            <a:pPr lvl="2">
              <a:buClr>
                <a:srgbClr val="8D1515"/>
              </a:buClr>
              <a:buFont typeface="Wingdings"/>
              <a:buChar char="ü"/>
            </a:pPr>
            <a:r>
              <a:rPr lang="tr" dirty="0">
                <a:ea typeface="+mn-lt"/>
                <a:cs typeface="+mn-lt"/>
              </a:rPr>
              <a:t>Östrojen reseptörü (ER) eksprese eden tümörü olan hastalarda görülen lokal nüks </a:t>
            </a:r>
            <a:r>
              <a:rPr lang="tr" dirty="0" smtClean="0">
                <a:ea typeface="+mn-lt"/>
                <a:cs typeface="+mn-lt"/>
              </a:rPr>
              <a:t>oranları  etmeyenlere </a:t>
            </a:r>
            <a:r>
              <a:rPr lang="tr" dirty="0">
                <a:ea typeface="+mn-lt"/>
                <a:cs typeface="+mn-lt"/>
              </a:rPr>
              <a:t>göre oldukça düşüktür.</a:t>
            </a:r>
          </a:p>
          <a:p>
            <a:pPr lvl="2">
              <a:buClr>
                <a:srgbClr val="8D1515"/>
              </a:buClr>
              <a:buFont typeface="Wingdings"/>
              <a:buChar char="ü"/>
            </a:pPr>
            <a:r>
              <a:rPr lang="tr" dirty="0">
                <a:ea typeface="+mn-lt"/>
                <a:cs typeface="+mn-lt"/>
              </a:rPr>
              <a:t>HER2 pozitifliğinin lokal nüks oranlarını artırdığı gözlenirken bu riskin Trastuzumab kullanımı ile azalabileceği tespit edilmiştir.</a:t>
            </a:r>
            <a:endParaRPr lang="tr" dirty="0"/>
          </a:p>
          <a:p>
            <a:pPr lvl="1">
              <a:buClr>
                <a:srgbClr val="8D1515"/>
              </a:buClr>
              <a:buFont typeface="Wingdings,Sans-Serif"/>
              <a:buChar char="Ø"/>
            </a:pPr>
            <a:endParaRPr lang="tr" dirty="0">
              <a:ea typeface="+mn-lt"/>
              <a:cs typeface="+mn-lt"/>
            </a:endParaRPr>
          </a:p>
          <a:p>
            <a:pPr>
              <a:buClr>
                <a:srgbClr val="8D1515"/>
              </a:buClr>
            </a:pPr>
            <a:endParaRPr lang="en-US" dirty="0"/>
          </a:p>
        </p:txBody>
      </p:sp>
    </p:spTree>
    <p:extLst>
      <p:ext uri="{BB962C8B-B14F-4D97-AF65-F5344CB8AC3E}">
        <p14:creationId xmlns:p14="http://schemas.microsoft.com/office/powerpoint/2010/main" val="4186399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61DB3C-FE8C-40F5-87ED-C45E61D38B14}"/>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EBF0F105-0E88-46AE-9AE1-C47FA45FF3B3}"/>
              </a:ext>
            </a:extLst>
          </p:cNvPr>
          <p:cNvSpPr>
            <a:spLocks noGrp="1"/>
          </p:cNvSpPr>
          <p:nvPr>
            <p:ph idx="1"/>
          </p:nvPr>
        </p:nvSpPr>
        <p:spPr/>
        <p:txBody>
          <a:bodyPr>
            <a:normAutofit lnSpcReduction="10000"/>
          </a:bodyPr>
          <a:lstStyle/>
          <a:p>
            <a:r>
              <a:rPr lang="en-US" err="1"/>
              <a:t>Sonuçlar</a:t>
            </a:r>
            <a:endParaRPr lang="en-US"/>
          </a:p>
          <a:p>
            <a:pPr lvl="1">
              <a:buClr>
                <a:srgbClr val="8D1515"/>
              </a:buClr>
              <a:buFont typeface="Wingdings"/>
              <a:buChar char="Ø"/>
            </a:pPr>
            <a:r>
              <a:rPr lang="tr" err="1">
                <a:ea typeface="+mn-lt"/>
                <a:cs typeface="+mn-lt"/>
              </a:rPr>
              <a:t>Toksisite</a:t>
            </a:r>
            <a:r>
              <a:rPr lang="tr">
                <a:ea typeface="+mn-lt"/>
                <a:cs typeface="+mn-lt"/>
              </a:rPr>
              <a:t> endişeleri nedeniyle </a:t>
            </a:r>
            <a:r>
              <a:rPr lang="tr" err="1">
                <a:ea typeface="+mn-lt"/>
                <a:cs typeface="+mn-lt"/>
              </a:rPr>
              <a:t>RT'nin</a:t>
            </a:r>
            <a:r>
              <a:rPr lang="tr">
                <a:ea typeface="+mn-lt"/>
                <a:cs typeface="+mn-lt"/>
              </a:rPr>
              <a:t> kesinlikle veya rölatif </a:t>
            </a:r>
            <a:r>
              <a:rPr lang="tr" err="1">
                <a:ea typeface="+mn-lt"/>
                <a:cs typeface="+mn-lt"/>
              </a:rPr>
              <a:t>kontrendike</a:t>
            </a:r>
            <a:r>
              <a:rPr lang="tr">
                <a:ea typeface="+mn-lt"/>
                <a:cs typeface="+mn-lt"/>
              </a:rPr>
              <a:t> olduğu bazı hasta grupları vardır. </a:t>
            </a:r>
            <a:endParaRPr lang="en-US">
              <a:ea typeface="+mn-lt"/>
              <a:cs typeface="+mn-lt"/>
            </a:endParaRPr>
          </a:p>
          <a:p>
            <a:pPr lvl="1">
              <a:buClr>
                <a:srgbClr val="8D1515"/>
              </a:buClr>
              <a:buFont typeface="Wingdings"/>
              <a:buChar char="Ø"/>
            </a:pPr>
            <a:r>
              <a:rPr lang="tr">
                <a:ea typeface="+mn-lt"/>
                <a:cs typeface="+mn-lt"/>
              </a:rPr>
              <a:t>Bazı vakalar için beklenen kozmetik sonuçlar o kadar kötü olabilir ki, </a:t>
            </a:r>
            <a:r>
              <a:rPr lang="tr" err="1">
                <a:ea typeface="+mn-lt"/>
                <a:cs typeface="+mn-lt"/>
              </a:rPr>
              <a:t>mastektomi</a:t>
            </a:r>
            <a:r>
              <a:rPr lang="tr">
                <a:ea typeface="+mn-lt"/>
                <a:cs typeface="+mn-lt"/>
              </a:rPr>
              <a:t> sonrası hemen rekonstrüksiyon gerekebilir.</a:t>
            </a:r>
            <a:endParaRPr lang="en-US">
              <a:ea typeface="+mn-lt"/>
              <a:cs typeface="+mn-lt"/>
            </a:endParaRPr>
          </a:p>
          <a:p>
            <a:pPr lvl="1">
              <a:buClr>
                <a:srgbClr val="8D1515"/>
              </a:buClr>
              <a:buFont typeface="Wingdings"/>
              <a:buChar char="Ø"/>
            </a:pPr>
            <a:r>
              <a:rPr lang="tr">
                <a:ea typeface="+mn-lt"/>
                <a:cs typeface="+mn-lt"/>
              </a:rPr>
              <a:t>Cerrahi sınır lokal kontrolün en önemli belirleyici faktörüdür. Pozitif cerrahi sınır durumunda mümkünse re-</a:t>
            </a:r>
            <a:r>
              <a:rPr lang="tr" err="1">
                <a:ea typeface="+mn-lt"/>
                <a:cs typeface="+mn-lt"/>
              </a:rPr>
              <a:t>eksizyon</a:t>
            </a:r>
            <a:r>
              <a:rPr lang="tr">
                <a:ea typeface="+mn-lt"/>
                <a:cs typeface="+mn-lt"/>
              </a:rPr>
              <a:t> yapılmalıdır. Fakat son çalışmalar, yalnızca </a:t>
            </a:r>
            <a:r>
              <a:rPr lang="tr" err="1">
                <a:ea typeface="+mn-lt"/>
                <a:cs typeface="+mn-lt"/>
              </a:rPr>
              <a:t>fokal</a:t>
            </a:r>
            <a:r>
              <a:rPr lang="tr">
                <a:ea typeface="+mn-lt"/>
                <a:cs typeface="+mn-lt"/>
              </a:rPr>
              <a:t> düzeyde sınır ilişkisi gözlenen vakalarda lokal </a:t>
            </a:r>
            <a:r>
              <a:rPr lang="tr" err="1">
                <a:ea typeface="+mn-lt"/>
                <a:cs typeface="+mn-lt"/>
              </a:rPr>
              <a:t>nüks</a:t>
            </a:r>
            <a:r>
              <a:rPr lang="tr">
                <a:ea typeface="+mn-lt"/>
                <a:cs typeface="+mn-lt"/>
              </a:rPr>
              <a:t> oranlarının kabul edilebilir düzeylerde olduğunu göstermekte.</a:t>
            </a:r>
            <a:endParaRPr lang="en-US"/>
          </a:p>
        </p:txBody>
      </p:sp>
    </p:spTree>
    <p:extLst>
      <p:ext uri="{BB962C8B-B14F-4D97-AF65-F5344CB8AC3E}">
        <p14:creationId xmlns:p14="http://schemas.microsoft.com/office/powerpoint/2010/main" val="3275363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8A9EA3-690F-4C08-8B9D-354834F31A19}"/>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D516166C-B64B-4064-863B-7D63AF3434A4}"/>
              </a:ext>
            </a:extLst>
          </p:cNvPr>
          <p:cNvSpPr>
            <a:spLocks noGrp="1"/>
          </p:cNvSpPr>
          <p:nvPr>
            <p:ph idx="1"/>
          </p:nvPr>
        </p:nvSpPr>
        <p:spPr/>
        <p:txBody>
          <a:bodyPr>
            <a:normAutofit fontScale="92500" lnSpcReduction="20000"/>
          </a:bodyPr>
          <a:lstStyle/>
          <a:p>
            <a:r>
              <a:rPr lang="tr" dirty="0" err="1">
                <a:ea typeface="+mn-lt"/>
                <a:cs typeface="+mn-lt"/>
              </a:rPr>
              <a:t>Radyoterapili</a:t>
            </a:r>
            <a:r>
              <a:rPr lang="tr" dirty="0">
                <a:ea typeface="+mn-lt"/>
                <a:cs typeface="+mn-lt"/>
              </a:rPr>
              <a:t> ya da </a:t>
            </a:r>
            <a:r>
              <a:rPr lang="tr" dirty="0" err="1">
                <a:ea typeface="+mn-lt"/>
                <a:cs typeface="+mn-lt"/>
              </a:rPr>
              <a:t>Radyoterapisiz</a:t>
            </a:r>
            <a:r>
              <a:rPr lang="tr" dirty="0">
                <a:ea typeface="+mn-lt"/>
                <a:cs typeface="+mn-lt"/>
              </a:rPr>
              <a:t> Konservatif Cerrahi Sonuçları</a:t>
            </a:r>
            <a:r>
              <a:rPr lang="en-US" dirty="0">
                <a:ea typeface="+mn-lt"/>
                <a:cs typeface="+mn-lt"/>
              </a:rPr>
              <a:t> </a:t>
            </a:r>
          </a:p>
          <a:p>
            <a:pPr lvl="1">
              <a:buClr>
                <a:srgbClr val="8D1515"/>
              </a:buClr>
              <a:buFont typeface="Wingdings"/>
              <a:buChar char="Ø"/>
            </a:pPr>
            <a:r>
              <a:rPr lang="en-US" dirty="0" err="1"/>
              <a:t>İzole</a:t>
            </a:r>
            <a:r>
              <a:rPr lang="en-US" dirty="0"/>
              <a:t> </a:t>
            </a:r>
            <a:r>
              <a:rPr lang="en-US" dirty="0" err="1"/>
              <a:t>konservatif</a:t>
            </a:r>
            <a:r>
              <a:rPr lang="en-US" dirty="0"/>
              <a:t> </a:t>
            </a:r>
            <a:r>
              <a:rPr lang="en-US" dirty="0" err="1"/>
              <a:t>cerrahi</a:t>
            </a:r>
            <a:r>
              <a:rPr lang="en-US" dirty="0"/>
              <a:t> </a:t>
            </a:r>
            <a:r>
              <a:rPr lang="en-US" dirty="0" err="1"/>
              <a:t>ile</a:t>
            </a:r>
            <a:r>
              <a:rPr lang="en-US" dirty="0"/>
              <a:t> </a:t>
            </a:r>
            <a:r>
              <a:rPr lang="en-US" dirty="0" err="1"/>
              <a:t>radyoterapinin</a:t>
            </a:r>
            <a:r>
              <a:rPr lang="en-US" dirty="0"/>
              <a:t> </a:t>
            </a:r>
            <a:r>
              <a:rPr lang="en-US" dirty="0" err="1"/>
              <a:t>eşlik</a:t>
            </a:r>
            <a:r>
              <a:rPr lang="en-US" dirty="0"/>
              <a:t> </a:t>
            </a:r>
            <a:r>
              <a:rPr lang="en-US" dirty="0" err="1"/>
              <a:t>ettiği</a:t>
            </a:r>
            <a:r>
              <a:rPr lang="en-US" dirty="0"/>
              <a:t> </a:t>
            </a:r>
            <a:r>
              <a:rPr lang="en-US" dirty="0" err="1"/>
              <a:t>konservatif</a:t>
            </a:r>
            <a:r>
              <a:rPr lang="en-US" dirty="0"/>
              <a:t> </a:t>
            </a:r>
            <a:r>
              <a:rPr lang="en-US" dirty="0" err="1"/>
              <a:t>cerrahi</a:t>
            </a:r>
            <a:r>
              <a:rPr lang="en-US" dirty="0"/>
              <a:t> </a:t>
            </a:r>
            <a:r>
              <a:rPr lang="en-US" dirty="0" err="1"/>
              <a:t>sonrası</a:t>
            </a:r>
            <a:r>
              <a:rPr lang="en-US" dirty="0"/>
              <a:t> </a:t>
            </a:r>
            <a:r>
              <a:rPr lang="en-US" dirty="0" err="1"/>
              <a:t>lokal</a:t>
            </a:r>
            <a:r>
              <a:rPr lang="en-US" dirty="0"/>
              <a:t> </a:t>
            </a:r>
            <a:r>
              <a:rPr lang="en-US" dirty="0" err="1"/>
              <a:t>nüks</a:t>
            </a:r>
            <a:r>
              <a:rPr lang="en-US" dirty="0"/>
              <a:t> </a:t>
            </a:r>
            <a:r>
              <a:rPr lang="en-US" dirty="0" err="1"/>
              <a:t>oranlarının</a:t>
            </a:r>
            <a:r>
              <a:rPr lang="en-US" dirty="0"/>
              <a:t> </a:t>
            </a:r>
            <a:r>
              <a:rPr lang="en-US" dirty="0" err="1"/>
              <a:t>karşılaştırılmasının</a:t>
            </a:r>
            <a:r>
              <a:rPr lang="en-US" dirty="0"/>
              <a:t> </a:t>
            </a:r>
            <a:r>
              <a:rPr lang="en-US" dirty="0" err="1"/>
              <a:t>yapıldığı</a:t>
            </a:r>
            <a:r>
              <a:rPr lang="en-US" dirty="0"/>
              <a:t> </a:t>
            </a:r>
            <a:r>
              <a:rPr lang="en-US" dirty="0" err="1"/>
              <a:t>ve</a:t>
            </a:r>
            <a:r>
              <a:rPr lang="en-US" dirty="0"/>
              <a:t> hasta </a:t>
            </a:r>
            <a:r>
              <a:rPr lang="en-US" dirty="0" err="1"/>
              <a:t>seçiminin</a:t>
            </a:r>
            <a:r>
              <a:rPr lang="en-US" dirty="0"/>
              <a:t> </a:t>
            </a:r>
            <a:r>
              <a:rPr lang="en-US" dirty="0" err="1"/>
              <a:t>sınırlandırılmadığı</a:t>
            </a:r>
            <a:r>
              <a:rPr lang="en-US" dirty="0"/>
              <a:t> </a:t>
            </a:r>
            <a:r>
              <a:rPr lang="en-US" dirty="0" err="1"/>
              <a:t>en</a:t>
            </a:r>
            <a:r>
              <a:rPr lang="en-US" dirty="0"/>
              <a:t> </a:t>
            </a:r>
            <a:r>
              <a:rPr lang="en-US" dirty="0" err="1"/>
              <a:t>geniş</a:t>
            </a:r>
            <a:r>
              <a:rPr lang="en-US" dirty="0"/>
              <a:t> randomize </a:t>
            </a:r>
            <a:r>
              <a:rPr lang="en-US" dirty="0" err="1"/>
              <a:t>çalışmada</a:t>
            </a:r>
            <a:r>
              <a:rPr lang="en-US" dirty="0"/>
              <a:t> </a:t>
            </a:r>
            <a:r>
              <a:rPr lang="en-US" dirty="0" err="1"/>
              <a:t>oranlar</a:t>
            </a:r>
            <a:r>
              <a:rPr lang="en-US" dirty="0"/>
              <a:t> </a:t>
            </a:r>
            <a:r>
              <a:rPr lang="en-US" dirty="0" err="1"/>
              <a:t>sırasıyla</a:t>
            </a:r>
            <a:r>
              <a:rPr lang="en-US" dirty="0"/>
              <a:t> %15-40 </a:t>
            </a:r>
            <a:r>
              <a:rPr lang="en-US" dirty="0" err="1"/>
              <a:t>ila</a:t>
            </a:r>
            <a:r>
              <a:rPr lang="en-US" dirty="0"/>
              <a:t> %3-20'dir.  </a:t>
            </a:r>
          </a:p>
          <a:p>
            <a:pPr lvl="1">
              <a:buClr>
                <a:srgbClr val="8D1515"/>
              </a:buClr>
              <a:buFont typeface="Wingdings"/>
              <a:buChar char="Ø"/>
            </a:pPr>
            <a:r>
              <a:rPr lang="en-US" dirty="0" err="1"/>
              <a:t>Yapılan</a:t>
            </a:r>
            <a:r>
              <a:rPr lang="en-US" dirty="0"/>
              <a:t> </a:t>
            </a:r>
            <a:r>
              <a:rPr lang="en-US" dirty="0" err="1"/>
              <a:t>iki</a:t>
            </a:r>
            <a:r>
              <a:rPr lang="en-US" dirty="0"/>
              <a:t> </a:t>
            </a:r>
            <a:r>
              <a:rPr lang="en-US" dirty="0" err="1"/>
              <a:t>çalışma</a:t>
            </a:r>
            <a:r>
              <a:rPr lang="en-US" dirty="0"/>
              <a:t> </a:t>
            </a:r>
            <a:r>
              <a:rPr lang="en-US" dirty="0" err="1"/>
              <a:t>hormon</a:t>
            </a:r>
            <a:r>
              <a:rPr lang="en-US" dirty="0"/>
              <a:t> </a:t>
            </a:r>
            <a:r>
              <a:rPr lang="en-US" dirty="0" err="1"/>
              <a:t>tedavisinin</a:t>
            </a:r>
            <a:r>
              <a:rPr lang="en-US" dirty="0"/>
              <a:t>, </a:t>
            </a:r>
            <a:r>
              <a:rPr lang="en-US" dirty="0" err="1">
                <a:ea typeface="+mn-lt"/>
                <a:cs typeface="+mn-lt"/>
              </a:rPr>
              <a:t>RT'nin</a:t>
            </a:r>
            <a:r>
              <a:rPr lang="en-US" dirty="0">
                <a:ea typeface="+mn-lt"/>
                <a:cs typeface="+mn-lt"/>
              </a:rPr>
              <a:t> </a:t>
            </a:r>
            <a:r>
              <a:rPr lang="en-US" dirty="0" err="1">
                <a:ea typeface="+mn-lt"/>
                <a:cs typeface="+mn-lt"/>
              </a:rPr>
              <a:t>olmadığı</a:t>
            </a:r>
            <a:r>
              <a:rPr lang="en-US" dirty="0">
                <a:ea typeface="+mn-lt"/>
                <a:cs typeface="+mn-lt"/>
              </a:rPr>
              <a:t> </a:t>
            </a:r>
            <a:r>
              <a:rPr lang="en-US" dirty="0" err="1">
                <a:ea typeface="+mn-lt"/>
                <a:cs typeface="+mn-lt"/>
              </a:rPr>
              <a:t>durumlarda</a:t>
            </a:r>
            <a:r>
              <a:rPr lang="en-US" dirty="0">
                <a:ea typeface="+mn-lt"/>
                <a:cs typeface="+mn-lt"/>
              </a:rPr>
              <a:t> </a:t>
            </a:r>
            <a:r>
              <a:rPr lang="en-US" dirty="0" err="1"/>
              <a:t>lokal</a:t>
            </a:r>
            <a:r>
              <a:rPr lang="en-US" dirty="0"/>
              <a:t> </a:t>
            </a:r>
            <a:r>
              <a:rPr lang="en-US" dirty="0" err="1"/>
              <a:t>nüks</a:t>
            </a:r>
            <a:r>
              <a:rPr lang="en-US" dirty="0"/>
              <a:t> </a:t>
            </a:r>
            <a:r>
              <a:rPr lang="en-US" dirty="0" err="1"/>
              <a:t>oranlarını</a:t>
            </a:r>
            <a:r>
              <a:rPr lang="en-US" dirty="0"/>
              <a:t> </a:t>
            </a:r>
            <a:r>
              <a:rPr lang="en-US" dirty="0" err="1"/>
              <a:t>düşük</a:t>
            </a:r>
            <a:r>
              <a:rPr lang="en-US" dirty="0"/>
              <a:t> </a:t>
            </a:r>
            <a:r>
              <a:rPr lang="en-US" dirty="0" err="1"/>
              <a:t>tutmak</a:t>
            </a:r>
            <a:r>
              <a:rPr lang="en-US" dirty="0"/>
              <a:t> </a:t>
            </a:r>
            <a:r>
              <a:rPr lang="en-US" dirty="0" err="1"/>
              <a:t>için</a:t>
            </a:r>
            <a:r>
              <a:rPr lang="en-US" dirty="0"/>
              <a:t> </a:t>
            </a:r>
            <a:r>
              <a:rPr lang="en-US" dirty="0" err="1"/>
              <a:t>gerekli</a:t>
            </a:r>
            <a:r>
              <a:rPr lang="en-US" dirty="0"/>
              <a:t> </a:t>
            </a:r>
            <a:r>
              <a:rPr lang="en-US" dirty="0" err="1"/>
              <a:t>olduğunu</a:t>
            </a:r>
            <a:r>
              <a:rPr lang="en-US" dirty="0"/>
              <a:t> </a:t>
            </a:r>
            <a:r>
              <a:rPr lang="en-US" dirty="0" err="1"/>
              <a:t>göstermiştir</a:t>
            </a:r>
            <a:r>
              <a:rPr lang="en-US" dirty="0"/>
              <a:t>.</a:t>
            </a:r>
          </a:p>
          <a:p>
            <a:pPr lvl="1">
              <a:buClr>
                <a:srgbClr val="8D1515"/>
              </a:buClr>
              <a:buFont typeface="Wingdings"/>
              <a:buChar char="Ø"/>
            </a:pPr>
            <a:r>
              <a:rPr lang="en-US" dirty="0">
                <a:ea typeface="+mn-lt"/>
                <a:cs typeface="+mn-lt"/>
              </a:rPr>
              <a:t>The Early Breast Cancer Trialists’ Collaborative </a:t>
            </a:r>
            <a:r>
              <a:rPr lang="en-US" dirty="0" err="1">
                <a:ea typeface="+mn-lt"/>
                <a:cs typeface="+mn-lt"/>
              </a:rPr>
              <a:t>Group’un</a:t>
            </a:r>
            <a:r>
              <a:rPr lang="en-US" dirty="0">
                <a:ea typeface="+mn-lt"/>
                <a:cs typeface="+mn-lt"/>
              </a:rPr>
              <a:t> 2000 </a:t>
            </a:r>
            <a:r>
              <a:rPr lang="en-US" dirty="0" err="1">
                <a:ea typeface="+mn-lt"/>
                <a:cs typeface="+mn-lt"/>
              </a:rPr>
              <a:t>yılından</a:t>
            </a:r>
            <a:r>
              <a:rPr lang="en-US" dirty="0">
                <a:ea typeface="+mn-lt"/>
                <a:cs typeface="+mn-lt"/>
              </a:rPr>
              <a:t> </a:t>
            </a:r>
            <a:r>
              <a:rPr lang="en-US" dirty="0" err="1">
                <a:ea typeface="+mn-lt"/>
                <a:cs typeface="+mn-lt"/>
              </a:rPr>
              <a:t>önce</a:t>
            </a:r>
            <a:r>
              <a:rPr lang="en-US" dirty="0">
                <a:ea typeface="+mn-lt"/>
                <a:cs typeface="+mn-lt"/>
              </a:rPr>
              <a:t> </a:t>
            </a:r>
            <a:r>
              <a:rPr lang="en-US" dirty="0" err="1">
                <a:ea typeface="+mn-lt"/>
                <a:cs typeface="+mn-lt"/>
              </a:rPr>
              <a:t>başlatılan</a:t>
            </a:r>
            <a:r>
              <a:rPr lang="en-US" dirty="0">
                <a:ea typeface="+mn-lt"/>
                <a:cs typeface="+mn-lt"/>
              </a:rPr>
              <a:t> </a:t>
            </a:r>
            <a:r>
              <a:rPr lang="en-US" dirty="0" err="1">
                <a:ea typeface="+mn-lt"/>
                <a:cs typeface="+mn-lt"/>
              </a:rPr>
              <a:t>çalışmalarının</a:t>
            </a:r>
            <a:r>
              <a:rPr lang="en-US" dirty="0">
                <a:ea typeface="+mn-lt"/>
                <a:cs typeface="+mn-lt"/>
              </a:rPr>
              <a:t> </a:t>
            </a:r>
            <a:r>
              <a:rPr lang="en-US" dirty="0" err="1">
                <a:ea typeface="+mn-lt"/>
                <a:cs typeface="+mn-lt"/>
              </a:rPr>
              <a:t>neticesinde</a:t>
            </a:r>
            <a:r>
              <a:rPr lang="en-US" dirty="0">
                <a:ea typeface="+mn-lt"/>
                <a:cs typeface="+mn-lt"/>
              </a:rPr>
              <a:t> </a:t>
            </a:r>
            <a:r>
              <a:rPr lang="en-US" dirty="0" err="1">
                <a:ea typeface="+mn-lt"/>
                <a:cs typeface="+mn-lt"/>
              </a:rPr>
              <a:t>elde</a:t>
            </a:r>
            <a:r>
              <a:rPr lang="en-US" dirty="0">
                <a:ea typeface="+mn-lt"/>
                <a:cs typeface="+mn-lt"/>
              </a:rPr>
              <a:t> </a:t>
            </a:r>
            <a:r>
              <a:rPr lang="en-US" dirty="0" err="1">
                <a:ea typeface="+mn-lt"/>
                <a:cs typeface="+mn-lt"/>
              </a:rPr>
              <a:t>ettikleri</a:t>
            </a:r>
            <a:r>
              <a:rPr lang="en-US" dirty="0">
                <a:ea typeface="+mn-lt"/>
                <a:cs typeface="+mn-lt"/>
              </a:rPr>
              <a:t> meta-</a:t>
            </a:r>
            <a:r>
              <a:rPr lang="en-US" dirty="0" err="1">
                <a:ea typeface="+mn-lt"/>
                <a:cs typeface="+mn-lt"/>
              </a:rPr>
              <a:t>analizde</a:t>
            </a:r>
            <a:r>
              <a:rPr lang="en-US" dirty="0">
                <a:ea typeface="+mn-lt"/>
                <a:cs typeface="+mn-lt"/>
              </a:rPr>
              <a:t> </a:t>
            </a:r>
            <a:r>
              <a:rPr lang="en-US" dirty="0" err="1">
                <a:ea typeface="+mn-lt"/>
                <a:cs typeface="+mn-lt"/>
              </a:rPr>
              <a:t>aksiller</a:t>
            </a:r>
            <a:r>
              <a:rPr lang="en-US" dirty="0">
                <a:ea typeface="+mn-lt"/>
                <a:cs typeface="+mn-lt"/>
              </a:rPr>
              <a:t> </a:t>
            </a:r>
            <a:r>
              <a:rPr lang="en-US" dirty="0" err="1">
                <a:ea typeface="+mn-lt"/>
                <a:cs typeface="+mn-lt"/>
              </a:rPr>
              <a:t>lenf</a:t>
            </a:r>
            <a:r>
              <a:rPr lang="en-US" dirty="0">
                <a:ea typeface="+mn-lt"/>
                <a:cs typeface="+mn-lt"/>
              </a:rPr>
              <a:t> </a:t>
            </a:r>
            <a:r>
              <a:rPr lang="en-US" dirty="0" err="1">
                <a:ea typeface="+mn-lt"/>
                <a:cs typeface="+mn-lt"/>
              </a:rPr>
              <a:t>nodu</a:t>
            </a:r>
            <a:r>
              <a:rPr lang="en-US" dirty="0">
                <a:ea typeface="+mn-lt"/>
                <a:cs typeface="+mn-lt"/>
              </a:rPr>
              <a:t> </a:t>
            </a:r>
            <a:r>
              <a:rPr lang="en-US" dirty="0" err="1">
                <a:ea typeface="+mn-lt"/>
                <a:cs typeface="+mn-lt"/>
              </a:rPr>
              <a:t>tutulumu</a:t>
            </a:r>
            <a:r>
              <a:rPr lang="en-US" dirty="0">
                <a:ea typeface="+mn-lt"/>
                <a:cs typeface="+mn-lt"/>
              </a:rPr>
              <a:t> </a:t>
            </a:r>
            <a:r>
              <a:rPr lang="en-US" dirty="0" err="1">
                <a:ea typeface="+mn-lt"/>
                <a:cs typeface="+mn-lt"/>
              </a:rPr>
              <a:t>pozitif</a:t>
            </a:r>
            <a:r>
              <a:rPr lang="en-US" dirty="0">
                <a:ea typeface="+mn-lt"/>
                <a:cs typeface="+mn-lt"/>
              </a:rPr>
              <a:t> </a:t>
            </a:r>
            <a:r>
              <a:rPr lang="en-US" dirty="0" err="1">
                <a:ea typeface="+mn-lt"/>
                <a:cs typeface="+mn-lt"/>
              </a:rPr>
              <a:t>olan</a:t>
            </a:r>
            <a:r>
              <a:rPr lang="en-US" dirty="0">
                <a:ea typeface="+mn-lt"/>
                <a:cs typeface="+mn-lt"/>
              </a:rPr>
              <a:t> </a:t>
            </a:r>
            <a:r>
              <a:rPr lang="en-US" dirty="0" err="1">
                <a:ea typeface="+mn-lt"/>
                <a:cs typeface="+mn-lt"/>
              </a:rPr>
              <a:t>vakalarda</a:t>
            </a:r>
            <a:r>
              <a:rPr lang="en-US" dirty="0">
                <a:ea typeface="+mn-lt"/>
                <a:cs typeface="+mn-lt"/>
              </a:rPr>
              <a:t> </a:t>
            </a:r>
            <a:r>
              <a:rPr lang="en-US" dirty="0" err="1">
                <a:ea typeface="+mn-lt"/>
                <a:cs typeface="+mn-lt"/>
              </a:rPr>
              <a:t>RT’nin</a:t>
            </a:r>
            <a:r>
              <a:rPr lang="en-US" dirty="0">
                <a:ea typeface="+mn-lt"/>
                <a:cs typeface="+mn-lt"/>
              </a:rPr>
              <a:t> </a:t>
            </a:r>
            <a:r>
              <a:rPr lang="en-US" dirty="0" err="1">
                <a:ea typeface="+mn-lt"/>
                <a:cs typeface="+mn-lt"/>
              </a:rPr>
              <a:t>nüks</a:t>
            </a:r>
            <a:r>
              <a:rPr lang="en-US" dirty="0">
                <a:ea typeface="+mn-lt"/>
                <a:cs typeface="+mn-lt"/>
              </a:rPr>
              <a:t> </a:t>
            </a:r>
            <a:r>
              <a:rPr lang="en-US" dirty="0" err="1">
                <a:ea typeface="+mn-lt"/>
                <a:cs typeface="+mn-lt"/>
              </a:rPr>
              <a:t>oranlarını</a:t>
            </a:r>
            <a:r>
              <a:rPr lang="en-US" dirty="0">
                <a:ea typeface="+mn-lt"/>
                <a:cs typeface="+mn-lt"/>
              </a:rPr>
              <a:t> </a:t>
            </a:r>
            <a:r>
              <a:rPr lang="en-US" dirty="0" err="1">
                <a:ea typeface="+mn-lt"/>
                <a:cs typeface="+mn-lt"/>
              </a:rPr>
              <a:t>azaltırken</a:t>
            </a:r>
            <a:r>
              <a:rPr lang="en-US" dirty="0">
                <a:ea typeface="+mn-lt"/>
                <a:cs typeface="+mn-lt"/>
              </a:rPr>
              <a:t> </a:t>
            </a:r>
            <a:r>
              <a:rPr lang="en-US" dirty="0" err="1">
                <a:ea typeface="+mn-lt"/>
                <a:cs typeface="+mn-lt"/>
              </a:rPr>
              <a:t>genel</a:t>
            </a:r>
            <a:r>
              <a:rPr lang="en-US" dirty="0">
                <a:ea typeface="+mn-lt"/>
                <a:cs typeface="+mn-lt"/>
              </a:rPr>
              <a:t> </a:t>
            </a:r>
            <a:r>
              <a:rPr lang="en-US" dirty="0" err="1">
                <a:ea typeface="+mn-lt"/>
                <a:cs typeface="+mn-lt"/>
              </a:rPr>
              <a:t>sağkalım</a:t>
            </a:r>
            <a:r>
              <a:rPr lang="en-US" dirty="0">
                <a:ea typeface="+mn-lt"/>
                <a:cs typeface="+mn-lt"/>
              </a:rPr>
              <a:t> </a:t>
            </a:r>
            <a:r>
              <a:rPr lang="en-US" dirty="0" err="1">
                <a:ea typeface="+mn-lt"/>
                <a:cs typeface="+mn-lt"/>
              </a:rPr>
              <a:t>oranlarını</a:t>
            </a:r>
            <a:r>
              <a:rPr lang="en-US" dirty="0">
                <a:ea typeface="+mn-lt"/>
                <a:cs typeface="+mn-lt"/>
              </a:rPr>
              <a:t> </a:t>
            </a:r>
            <a:r>
              <a:rPr lang="en-US" dirty="0" err="1">
                <a:ea typeface="+mn-lt"/>
                <a:cs typeface="+mn-lt"/>
              </a:rPr>
              <a:t>yükselttiği</a:t>
            </a:r>
            <a:r>
              <a:rPr lang="en-US" dirty="0">
                <a:ea typeface="+mn-lt"/>
                <a:cs typeface="+mn-lt"/>
              </a:rPr>
              <a:t> </a:t>
            </a:r>
            <a:r>
              <a:rPr lang="en-US" dirty="0" err="1">
                <a:ea typeface="+mn-lt"/>
                <a:cs typeface="+mn-lt"/>
              </a:rPr>
              <a:t>anlamlı</a:t>
            </a:r>
            <a:r>
              <a:rPr lang="en-US" dirty="0">
                <a:ea typeface="+mn-lt"/>
                <a:cs typeface="+mn-lt"/>
              </a:rPr>
              <a:t> </a:t>
            </a:r>
            <a:r>
              <a:rPr lang="en-US" dirty="0" err="1">
                <a:ea typeface="+mn-lt"/>
                <a:cs typeface="+mn-lt"/>
              </a:rPr>
              <a:t>bir</a:t>
            </a:r>
            <a:r>
              <a:rPr lang="en-US" dirty="0">
                <a:ea typeface="+mn-lt"/>
                <a:cs typeface="+mn-lt"/>
              </a:rPr>
              <a:t> </a:t>
            </a:r>
            <a:r>
              <a:rPr lang="en-US" dirty="0" err="1">
                <a:ea typeface="+mn-lt"/>
                <a:cs typeface="+mn-lt"/>
              </a:rPr>
              <a:t>biçimde</a:t>
            </a:r>
            <a:r>
              <a:rPr lang="en-US" dirty="0">
                <a:ea typeface="+mn-lt"/>
                <a:cs typeface="+mn-lt"/>
              </a:rPr>
              <a:t> </a:t>
            </a:r>
            <a:r>
              <a:rPr lang="en-US" dirty="0" err="1">
                <a:ea typeface="+mn-lt"/>
                <a:cs typeface="+mn-lt"/>
              </a:rPr>
              <a:t>gösterilmiştir</a:t>
            </a:r>
            <a:r>
              <a:rPr lang="en-US" dirty="0">
                <a:ea typeface="+mn-lt"/>
                <a:cs typeface="+mn-lt"/>
              </a:rPr>
              <a:t>. </a:t>
            </a:r>
            <a:endParaRPr lang="tr" dirty="0">
              <a:ea typeface="+mn-lt"/>
              <a:cs typeface="+mn-lt"/>
            </a:endParaRPr>
          </a:p>
          <a:p>
            <a:pPr lvl="1">
              <a:buClr>
                <a:srgbClr val="8D1515"/>
              </a:buClr>
            </a:pPr>
            <a:endParaRPr lang="en-US"/>
          </a:p>
        </p:txBody>
      </p:sp>
    </p:spTree>
    <p:extLst>
      <p:ext uri="{BB962C8B-B14F-4D97-AF65-F5344CB8AC3E}">
        <p14:creationId xmlns:p14="http://schemas.microsoft.com/office/powerpoint/2010/main" val="3532744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B16688-7865-4439-9366-6A6C22A99791}"/>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4D291D84-DABC-4668-BE26-BD3B3CB5DD61}"/>
              </a:ext>
            </a:extLst>
          </p:cNvPr>
          <p:cNvSpPr>
            <a:spLocks noGrp="1"/>
          </p:cNvSpPr>
          <p:nvPr>
            <p:ph idx="1"/>
          </p:nvPr>
        </p:nvSpPr>
        <p:spPr/>
        <p:txBody>
          <a:bodyPr>
            <a:normAutofit fontScale="92500" lnSpcReduction="10000"/>
          </a:bodyPr>
          <a:lstStyle/>
          <a:p>
            <a:r>
              <a:rPr lang="en-US" dirty="0" err="1">
                <a:ea typeface="+mn-lt"/>
                <a:cs typeface="+mn-lt"/>
              </a:rPr>
              <a:t>Radyoterapi</a:t>
            </a:r>
            <a:r>
              <a:rPr lang="en-US" dirty="0">
                <a:ea typeface="+mn-lt"/>
                <a:cs typeface="+mn-lt"/>
              </a:rPr>
              <a:t> </a:t>
            </a:r>
            <a:r>
              <a:rPr lang="en-US" dirty="0" err="1">
                <a:ea typeface="+mn-lt"/>
                <a:cs typeface="+mn-lt"/>
              </a:rPr>
              <a:t>Olmadan</a:t>
            </a:r>
            <a:r>
              <a:rPr lang="en-US" dirty="0">
                <a:ea typeface="+mn-lt"/>
                <a:cs typeface="+mn-lt"/>
              </a:rPr>
              <a:t> </a:t>
            </a:r>
            <a:r>
              <a:rPr lang="en-US" dirty="0" err="1">
                <a:ea typeface="+mn-lt"/>
                <a:cs typeface="+mn-lt"/>
              </a:rPr>
              <a:t>Konservatif</a:t>
            </a:r>
            <a:r>
              <a:rPr lang="en-US" dirty="0">
                <a:ea typeface="+mn-lt"/>
                <a:cs typeface="+mn-lt"/>
              </a:rPr>
              <a:t> </a:t>
            </a:r>
            <a:r>
              <a:rPr lang="en-US" dirty="0" err="1">
                <a:ea typeface="+mn-lt"/>
                <a:cs typeface="+mn-lt"/>
              </a:rPr>
              <a:t>Cerrahi</a:t>
            </a:r>
            <a:r>
              <a:rPr lang="en-US" dirty="0">
                <a:ea typeface="+mn-lt"/>
                <a:cs typeface="+mn-lt"/>
              </a:rPr>
              <a:t> </a:t>
            </a:r>
            <a:r>
              <a:rPr lang="en-US" dirty="0" err="1">
                <a:ea typeface="+mn-lt"/>
                <a:cs typeface="+mn-lt"/>
              </a:rPr>
              <a:t>ve</a:t>
            </a:r>
            <a:r>
              <a:rPr lang="en-US" dirty="0">
                <a:ea typeface="+mn-lt"/>
                <a:cs typeface="+mn-lt"/>
              </a:rPr>
              <a:t> </a:t>
            </a:r>
            <a:r>
              <a:rPr lang="en-US" dirty="0" err="1">
                <a:ea typeface="+mn-lt"/>
                <a:cs typeface="+mn-lt"/>
              </a:rPr>
              <a:t>Endokrin</a:t>
            </a:r>
            <a:r>
              <a:rPr lang="en-US" dirty="0">
                <a:ea typeface="+mn-lt"/>
                <a:cs typeface="+mn-lt"/>
              </a:rPr>
              <a:t> </a:t>
            </a:r>
            <a:r>
              <a:rPr lang="en-US" dirty="0" err="1">
                <a:ea typeface="+mn-lt"/>
                <a:cs typeface="+mn-lt"/>
              </a:rPr>
              <a:t>Tedavi</a:t>
            </a:r>
            <a:r>
              <a:rPr lang="en-US" dirty="0">
                <a:ea typeface="+mn-lt"/>
                <a:cs typeface="+mn-lt"/>
              </a:rPr>
              <a:t> </a:t>
            </a:r>
            <a:r>
              <a:rPr lang="en-US" dirty="0" err="1">
                <a:ea typeface="+mn-lt"/>
                <a:cs typeface="+mn-lt"/>
              </a:rPr>
              <a:t>Uygulanan</a:t>
            </a:r>
            <a:r>
              <a:rPr lang="en-US" dirty="0">
                <a:ea typeface="+mn-lt"/>
                <a:cs typeface="+mn-lt"/>
              </a:rPr>
              <a:t> </a:t>
            </a:r>
            <a:r>
              <a:rPr lang="en-US" dirty="0" err="1">
                <a:ea typeface="+mn-lt"/>
                <a:cs typeface="+mn-lt"/>
              </a:rPr>
              <a:t>Hastalarda</a:t>
            </a:r>
            <a:r>
              <a:rPr lang="en-US" dirty="0">
                <a:ea typeface="+mn-lt"/>
                <a:cs typeface="+mn-lt"/>
              </a:rPr>
              <a:t> Lokal </a:t>
            </a:r>
            <a:r>
              <a:rPr lang="en-US" dirty="0" err="1">
                <a:ea typeface="+mn-lt"/>
                <a:cs typeface="+mn-lt"/>
              </a:rPr>
              <a:t>Nüks</a:t>
            </a:r>
            <a:endParaRPr lang="en-US" dirty="0">
              <a:ea typeface="+mn-lt"/>
              <a:cs typeface="+mn-lt"/>
            </a:endParaRPr>
          </a:p>
          <a:p>
            <a:pPr lvl="1">
              <a:buClr>
                <a:srgbClr val="8D1515"/>
              </a:buClr>
              <a:buFont typeface="Wingdings"/>
              <a:buChar char="Ø"/>
            </a:pPr>
            <a:r>
              <a:rPr lang="en-US" dirty="0">
                <a:ea typeface="+mn-lt"/>
                <a:cs typeface="+mn-lt"/>
              </a:rPr>
              <a:t>PRIME II </a:t>
            </a:r>
            <a:r>
              <a:rPr lang="en-US" dirty="0" err="1">
                <a:ea typeface="+mn-lt"/>
                <a:cs typeface="+mn-lt"/>
              </a:rPr>
              <a:t>çalışmasında</a:t>
            </a:r>
            <a:r>
              <a:rPr lang="en-US" dirty="0">
                <a:ea typeface="+mn-lt"/>
                <a:cs typeface="+mn-lt"/>
              </a:rPr>
              <a:t> </a:t>
            </a:r>
            <a:r>
              <a:rPr lang="en-US" dirty="0" err="1">
                <a:ea typeface="+mn-lt"/>
                <a:cs typeface="+mn-lt"/>
              </a:rPr>
              <a:t>lokal</a:t>
            </a:r>
            <a:r>
              <a:rPr lang="en-US" dirty="0">
                <a:ea typeface="+mn-lt"/>
                <a:cs typeface="+mn-lt"/>
              </a:rPr>
              <a:t> </a:t>
            </a:r>
            <a:r>
              <a:rPr lang="en-US" dirty="0" err="1">
                <a:ea typeface="+mn-lt"/>
                <a:cs typeface="+mn-lt"/>
              </a:rPr>
              <a:t>nüks</a:t>
            </a:r>
            <a:r>
              <a:rPr lang="en-US" dirty="0">
                <a:ea typeface="+mn-lt"/>
                <a:cs typeface="+mn-lt"/>
              </a:rPr>
              <a:t> </a:t>
            </a:r>
            <a:r>
              <a:rPr lang="en-US" dirty="0" err="1">
                <a:ea typeface="+mn-lt"/>
                <a:cs typeface="+mn-lt"/>
              </a:rPr>
              <a:t>insidansı</a:t>
            </a:r>
            <a:r>
              <a:rPr lang="en-US" dirty="0">
                <a:ea typeface="+mn-lt"/>
                <a:cs typeface="+mn-lt"/>
              </a:rPr>
              <a:t>, grade III </a:t>
            </a:r>
            <a:r>
              <a:rPr lang="en-US" dirty="0" err="1">
                <a:ea typeface="+mn-lt"/>
                <a:cs typeface="+mn-lt"/>
              </a:rPr>
              <a:t>tümörlü</a:t>
            </a:r>
            <a:r>
              <a:rPr lang="en-US" dirty="0">
                <a:ea typeface="+mn-lt"/>
                <a:cs typeface="+mn-lt"/>
              </a:rPr>
              <a:t> </a:t>
            </a:r>
            <a:r>
              <a:rPr lang="en-US" dirty="0" err="1">
                <a:ea typeface="+mn-lt"/>
                <a:cs typeface="+mn-lt"/>
              </a:rPr>
              <a:t>hastalarda</a:t>
            </a:r>
            <a:r>
              <a:rPr lang="en-US" dirty="0">
                <a:ea typeface="+mn-lt"/>
                <a:cs typeface="+mn-lt"/>
              </a:rPr>
              <a:t> %13 </a:t>
            </a:r>
            <a:r>
              <a:rPr lang="en-US" dirty="0" err="1">
                <a:ea typeface="+mn-lt"/>
                <a:cs typeface="+mn-lt"/>
              </a:rPr>
              <a:t>iken</a:t>
            </a:r>
            <a:r>
              <a:rPr lang="en-US" dirty="0">
                <a:ea typeface="+mn-lt"/>
                <a:cs typeface="+mn-lt"/>
              </a:rPr>
              <a:t> (3/23), grade </a:t>
            </a:r>
            <a:r>
              <a:rPr lang="en-US" dirty="0" err="1">
                <a:ea typeface="+mn-lt"/>
                <a:cs typeface="+mn-lt"/>
              </a:rPr>
              <a:t>I’de</a:t>
            </a:r>
            <a:r>
              <a:rPr lang="en-US" dirty="0">
                <a:ea typeface="+mn-lt"/>
                <a:cs typeface="+mn-lt"/>
              </a:rPr>
              <a:t> %3 (8/271) </a:t>
            </a:r>
            <a:r>
              <a:rPr lang="en-US" dirty="0" err="1">
                <a:ea typeface="+mn-lt"/>
                <a:cs typeface="+mn-lt"/>
              </a:rPr>
              <a:t>ve</a:t>
            </a:r>
            <a:r>
              <a:rPr lang="en-US" dirty="0">
                <a:ea typeface="+mn-lt"/>
                <a:cs typeface="+mn-lt"/>
              </a:rPr>
              <a:t> grade </a:t>
            </a:r>
            <a:r>
              <a:rPr lang="en-US" dirty="0" err="1">
                <a:ea typeface="+mn-lt"/>
                <a:cs typeface="+mn-lt"/>
              </a:rPr>
              <a:t>II’de</a:t>
            </a:r>
            <a:r>
              <a:rPr lang="en-US" dirty="0">
                <a:ea typeface="+mn-lt"/>
                <a:cs typeface="+mn-lt"/>
              </a:rPr>
              <a:t> %4 (15/368) </a:t>
            </a:r>
            <a:r>
              <a:rPr lang="en-US" dirty="0" err="1">
                <a:ea typeface="+mn-lt"/>
                <a:cs typeface="+mn-lt"/>
              </a:rPr>
              <a:t>olarak</a:t>
            </a:r>
            <a:r>
              <a:rPr lang="en-US" dirty="0">
                <a:ea typeface="+mn-lt"/>
                <a:cs typeface="+mn-lt"/>
              </a:rPr>
              <a:t> </a:t>
            </a:r>
            <a:r>
              <a:rPr lang="en-US" dirty="0" err="1">
                <a:ea typeface="+mn-lt"/>
                <a:cs typeface="+mn-lt"/>
              </a:rPr>
              <a:t>bulundu</a:t>
            </a:r>
            <a:r>
              <a:rPr lang="en-US" dirty="0">
                <a:ea typeface="+mn-lt"/>
                <a:cs typeface="+mn-lt"/>
              </a:rPr>
              <a:t>. </a:t>
            </a:r>
          </a:p>
          <a:p>
            <a:pPr lvl="1">
              <a:buClr>
                <a:srgbClr val="8D1515"/>
              </a:buClr>
              <a:buFont typeface="Wingdings"/>
              <a:buChar char="Ø"/>
            </a:pPr>
            <a:r>
              <a:rPr lang="en-US" dirty="0" err="1">
                <a:ea typeface="+mn-lt"/>
                <a:cs typeface="+mn-lt"/>
              </a:rPr>
              <a:t>Milano'da</a:t>
            </a:r>
            <a:r>
              <a:rPr lang="en-US" dirty="0">
                <a:ea typeface="+mn-lt"/>
                <a:cs typeface="+mn-lt"/>
              </a:rPr>
              <a:t> </a:t>
            </a:r>
            <a:r>
              <a:rPr lang="en-US" dirty="0" err="1">
                <a:ea typeface="+mn-lt"/>
                <a:cs typeface="+mn-lt"/>
              </a:rPr>
              <a:t>yapılan</a:t>
            </a:r>
            <a:r>
              <a:rPr lang="en-US" dirty="0">
                <a:ea typeface="+mn-lt"/>
                <a:cs typeface="+mn-lt"/>
              </a:rPr>
              <a:t> </a:t>
            </a:r>
            <a:r>
              <a:rPr lang="en-US" dirty="0" err="1">
                <a:ea typeface="+mn-lt"/>
                <a:cs typeface="+mn-lt"/>
              </a:rPr>
              <a:t>bir</a:t>
            </a:r>
            <a:r>
              <a:rPr lang="en-US" dirty="0">
                <a:ea typeface="+mn-lt"/>
                <a:cs typeface="+mn-lt"/>
              </a:rPr>
              <a:t> </a:t>
            </a:r>
            <a:r>
              <a:rPr lang="en-US" dirty="0" err="1">
                <a:ea typeface="+mn-lt"/>
                <a:cs typeface="+mn-lt"/>
              </a:rPr>
              <a:t>çalışmada</a:t>
            </a:r>
            <a:r>
              <a:rPr lang="en-US" dirty="0">
                <a:ea typeface="+mn-lt"/>
                <a:cs typeface="+mn-lt"/>
              </a:rPr>
              <a:t>, </a:t>
            </a:r>
            <a:r>
              <a:rPr lang="en-US" dirty="0" err="1">
                <a:ea typeface="+mn-lt"/>
                <a:cs typeface="+mn-lt"/>
              </a:rPr>
              <a:t>invaziv</a:t>
            </a:r>
            <a:r>
              <a:rPr lang="en-US" dirty="0">
                <a:ea typeface="+mn-lt"/>
                <a:cs typeface="+mn-lt"/>
              </a:rPr>
              <a:t> </a:t>
            </a:r>
            <a:r>
              <a:rPr lang="en-US" dirty="0" err="1">
                <a:ea typeface="+mn-lt"/>
                <a:cs typeface="+mn-lt"/>
              </a:rPr>
              <a:t>lobüler</a:t>
            </a:r>
            <a:r>
              <a:rPr lang="en-US" dirty="0">
                <a:ea typeface="+mn-lt"/>
                <a:cs typeface="+mn-lt"/>
              </a:rPr>
              <a:t> </a:t>
            </a:r>
            <a:r>
              <a:rPr lang="en-US" dirty="0" err="1">
                <a:ea typeface="+mn-lt"/>
                <a:cs typeface="+mn-lt"/>
              </a:rPr>
              <a:t>karsinomlu</a:t>
            </a:r>
            <a:r>
              <a:rPr lang="en-US" dirty="0">
                <a:ea typeface="+mn-lt"/>
                <a:cs typeface="+mn-lt"/>
              </a:rPr>
              <a:t> </a:t>
            </a:r>
            <a:r>
              <a:rPr lang="en-US" dirty="0" err="1">
                <a:ea typeface="+mn-lt"/>
                <a:cs typeface="+mn-lt"/>
              </a:rPr>
              <a:t>hastaların</a:t>
            </a:r>
            <a:r>
              <a:rPr lang="en-US" dirty="0">
                <a:ea typeface="+mn-lt"/>
                <a:cs typeface="+mn-lt"/>
              </a:rPr>
              <a:t> %12'sinde (9/72), </a:t>
            </a:r>
            <a:r>
              <a:rPr lang="en-US" dirty="0" err="1">
                <a:ea typeface="+mn-lt"/>
                <a:cs typeface="+mn-lt"/>
              </a:rPr>
              <a:t>invaziv</a:t>
            </a:r>
            <a:r>
              <a:rPr lang="en-US" dirty="0">
                <a:ea typeface="+mn-lt"/>
                <a:cs typeface="+mn-lt"/>
              </a:rPr>
              <a:t> </a:t>
            </a:r>
            <a:r>
              <a:rPr lang="en-US" dirty="0" err="1">
                <a:ea typeface="+mn-lt"/>
                <a:cs typeface="+mn-lt"/>
              </a:rPr>
              <a:t>duktal</a:t>
            </a:r>
            <a:r>
              <a:rPr lang="en-US" dirty="0">
                <a:ea typeface="+mn-lt"/>
                <a:cs typeface="+mn-lt"/>
              </a:rPr>
              <a:t> </a:t>
            </a:r>
            <a:r>
              <a:rPr lang="en-US" dirty="0" err="1">
                <a:ea typeface="+mn-lt"/>
                <a:cs typeface="+mn-lt"/>
              </a:rPr>
              <a:t>karsinomlu</a:t>
            </a:r>
            <a:r>
              <a:rPr lang="en-US" dirty="0">
                <a:ea typeface="+mn-lt"/>
                <a:cs typeface="+mn-lt"/>
              </a:rPr>
              <a:t> </a:t>
            </a:r>
            <a:r>
              <a:rPr lang="en-US" dirty="0" err="1">
                <a:ea typeface="+mn-lt"/>
                <a:cs typeface="+mn-lt"/>
              </a:rPr>
              <a:t>hastaların</a:t>
            </a:r>
            <a:r>
              <a:rPr lang="en-US" dirty="0">
                <a:ea typeface="+mn-lt"/>
                <a:cs typeface="+mn-lt"/>
              </a:rPr>
              <a:t> </a:t>
            </a:r>
            <a:r>
              <a:rPr lang="en-US" dirty="0" err="1">
                <a:ea typeface="+mn-lt"/>
                <a:cs typeface="+mn-lt"/>
              </a:rPr>
              <a:t>ise</a:t>
            </a:r>
            <a:r>
              <a:rPr lang="en-US" dirty="0">
                <a:ea typeface="+mn-lt"/>
                <a:cs typeface="+mn-lt"/>
              </a:rPr>
              <a:t> %8'inde (18/231) </a:t>
            </a:r>
            <a:r>
              <a:rPr lang="en-US" dirty="0" err="1">
                <a:ea typeface="+mn-lt"/>
                <a:cs typeface="+mn-lt"/>
              </a:rPr>
              <a:t>lokal</a:t>
            </a:r>
            <a:r>
              <a:rPr lang="en-US" dirty="0">
                <a:ea typeface="+mn-lt"/>
                <a:cs typeface="+mn-lt"/>
              </a:rPr>
              <a:t> </a:t>
            </a:r>
            <a:r>
              <a:rPr lang="en-US" dirty="0" err="1">
                <a:ea typeface="+mn-lt"/>
                <a:cs typeface="+mn-lt"/>
              </a:rPr>
              <a:t>kontrol</a:t>
            </a:r>
            <a:r>
              <a:rPr lang="en-US" dirty="0">
                <a:ea typeface="+mn-lt"/>
                <a:cs typeface="+mn-lt"/>
              </a:rPr>
              <a:t> </a:t>
            </a:r>
            <a:r>
              <a:rPr lang="en-US" dirty="0" err="1">
                <a:ea typeface="+mn-lt"/>
                <a:cs typeface="+mn-lt"/>
              </a:rPr>
              <a:t>başarısızlığı</a:t>
            </a:r>
            <a:r>
              <a:rPr lang="en-US" dirty="0">
                <a:ea typeface="+mn-lt"/>
                <a:cs typeface="+mn-lt"/>
              </a:rPr>
              <a:t> </a:t>
            </a:r>
            <a:r>
              <a:rPr lang="en-US" dirty="0" err="1">
                <a:ea typeface="+mn-lt"/>
                <a:cs typeface="+mn-lt"/>
              </a:rPr>
              <a:t>görülmüştür</a:t>
            </a:r>
            <a:r>
              <a:rPr lang="en-US" dirty="0">
                <a:ea typeface="+mn-lt"/>
                <a:cs typeface="+mn-lt"/>
              </a:rPr>
              <a:t>. </a:t>
            </a:r>
          </a:p>
          <a:p>
            <a:pPr lvl="1">
              <a:buClr>
                <a:srgbClr val="8D1515"/>
              </a:buClr>
              <a:buFont typeface="Wingdings"/>
              <a:buChar char="Ø"/>
            </a:pPr>
            <a:r>
              <a:rPr lang="en-US" dirty="0" err="1">
                <a:ea typeface="+mn-lt"/>
                <a:cs typeface="+mn-lt"/>
              </a:rPr>
              <a:t>Londra'daki</a:t>
            </a:r>
            <a:r>
              <a:rPr lang="en-US" dirty="0">
                <a:ea typeface="+mn-lt"/>
                <a:cs typeface="+mn-lt"/>
              </a:rPr>
              <a:t> Guy's </a:t>
            </a:r>
            <a:r>
              <a:rPr lang="en-US" dirty="0" err="1">
                <a:ea typeface="+mn-lt"/>
                <a:cs typeface="+mn-lt"/>
              </a:rPr>
              <a:t>Hastanesi'nden</a:t>
            </a:r>
            <a:r>
              <a:rPr lang="en-US" dirty="0">
                <a:ea typeface="+mn-lt"/>
                <a:cs typeface="+mn-lt"/>
              </a:rPr>
              <a:t> </a:t>
            </a:r>
            <a:r>
              <a:rPr lang="en-US" dirty="0" err="1">
                <a:ea typeface="+mn-lt"/>
                <a:cs typeface="+mn-lt"/>
              </a:rPr>
              <a:t>yapılan</a:t>
            </a:r>
            <a:r>
              <a:rPr lang="en-US" dirty="0">
                <a:ea typeface="+mn-lt"/>
                <a:cs typeface="+mn-lt"/>
              </a:rPr>
              <a:t> </a:t>
            </a:r>
            <a:r>
              <a:rPr lang="en-US" dirty="0" err="1">
                <a:ea typeface="+mn-lt"/>
                <a:cs typeface="+mn-lt"/>
              </a:rPr>
              <a:t>bir</a:t>
            </a:r>
            <a:r>
              <a:rPr lang="en-US" dirty="0">
                <a:ea typeface="+mn-lt"/>
                <a:cs typeface="+mn-lt"/>
              </a:rPr>
              <a:t> </a:t>
            </a:r>
            <a:r>
              <a:rPr lang="en-US" dirty="0" err="1">
                <a:ea typeface="+mn-lt"/>
                <a:cs typeface="+mn-lt"/>
              </a:rPr>
              <a:t>araştırma</a:t>
            </a:r>
            <a:r>
              <a:rPr lang="en-US" dirty="0">
                <a:ea typeface="+mn-lt"/>
                <a:cs typeface="+mn-lt"/>
              </a:rPr>
              <a:t>, </a:t>
            </a:r>
            <a:r>
              <a:rPr lang="en-US" dirty="0" err="1">
                <a:ea typeface="+mn-lt"/>
                <a:cs typeface="+mn-lt"/>
              </a:rPr>
              <a:t>lenfovasküler</a:t>
            </a:r>
            <a:r>
              <a:rPr lang="en-US" dirty="0">
                <a:ea typeface="+mn-lt"/>
                <a:cs typeface="+mn-lt"/>
              </a:rPr>
              <a:t> </a:t>
            </a:r>
            <a:r>
              <a:rPr lang="en-US" dirty="0" err="1">
                <a:ea typeface="+mn-lt"/>
                <a:cs typeface="+mn-lt"/>
              </a:rPr>
              <a:t>invazyon</a:t>
            </a:r>
            <a:r>
              <a:rPr lang="en-US" dirty="0">
                <a:ea typeface="+mn-lt"/>
                <a:cs typeface="+mn-lt"/>
              </a:rPr>
              <a:t> </a:t>
            </a:r>
            <a:r>
              <a:rPr lang="en-US" dirty="0" err="1">
                <a:ea typeface="+mn-lt"/>
                <a:cs typeface="+mn-lt"/>
              </a:rPr>
              <a:t>ve</a:t>
            </a:r>
            <a:r>
              <a:rPr lang="en-US" dirty="0">
                <a:ea typeface="+mn-lt"/>
                <a:cs typeface="+mn-lt"/>
              </a:rPr>
              <a:t> ER-</a:t>
            </a:r>
            <a:r>
              <a:rPr lang="en-US" dirty="0" err="1">
                <a:ea typeface="+mn-lt"/>
                <a:cs typeface="+mn-lt"/>
              </a:rPr>
              <a:t>negatif</a:t>
            </a:r>
            <a:r>
              <a:rPr lang="en-US" dirty="0">
                <a:ea typeface="+mn-lt"/>
                <a:cs typeface="+mn-lt"/>
              </a:rPr>
              <a:t> </a:t>
            </a:r>
            <a:r>
              <a:rPr lang="en-US" dirty="0" err="1">
                <a:ea typeface="+mn-lt"/>
                <a:cs typeface="+mn-lt"/>
              </a:rPr>
              <a:t>durumun</a:t>
            </a:r>
            <a:r>
              <a:rPr lang="en-US" dirty="0">
                <a:ea typeface="+mn-lt"/>
                <a:cs typeface="+mn-lt"/>
              </a:rPr>
              <a:t> </a:t>
            </a:r>
            <a:r>
              <a:rPr lang="en-US" dirty="0" err="1">
                <a:ea typeface="+mn-lt"/>
                <a:cs typeface="+mn-lt"/>
              </a:rPr>
              <a:t>daha</a:t>
            </a:r>
            <a:r>
              <a:rPr lang="en-US" dirty="0">
                <a:ea typeface="+mn-lt"/>
                <a:cs typeface="+mn-lt"/>
              </a:rPr>
              <a:t> </a:t>
            </a:r>
            <a:r>
              <a:rPr lang="en-US" dirty="0" err="1">
                <a:ea typeface="+mn-lt"/>
                <a:cs typeface="+mn-lt"/>
              </a:rPr>
              <a:t>yüksek</a:t>
            </a:r>
            <a:r>
              <a:rPr lang="en-US" dirty="0">
                <a:ea typeface="+mn-lt"/>
                <a:cs typeface="+mn-lt"/>
              </a:rPr>
              <a:t> </a:t>
            </a:r>
            <a:r>
              <a:rPr lang="en-US" dirty="0" err="1">
                <a:ea typeface="+mn-lt"/>
                <a:cs typeface="+mn-lt"/>
              </a:rPr>
              <a:t>lokorejyonel</a:t>
            </a:r>
            <a:r>
              <a:rPr lang="en-US" dirty="0">
                <a:ea typeface="+mn-lt"/>
                <a:cs typeface="+mn-lt"/>
              </a:rPr>
              <a:t> </a:t>
            </a:r>
            <a:r>
              <a:rPr lang="en-US" dirty="0" err="1">
                <a:ea typeface="+mn-lt"/>
                <a:cs typeface="+mn-lt"/>
              </a:rPr>
              <a:t>nüks</a:t>
            </a:r>
            <a:r>
              <a:rPr lang="en-US" dirty="0">
                <a:ea typeface="+mn-lt"/>
                <a:cs typeface="+mn-lt"/>
              </a:rPr>
              <a:t> </a:t>
            </a:r>
            <a:r>
              <a:rPr lang="en-US" dirty="0" err="1">
                <a:ea typeface="+mn-lt"/>
                <a:cs typeface="+mn-lt"/>
              </a:rPr>
              <a:t>riskleri</a:t>
            </a:r>
            <a:r>
              <a:rPr lang="en-US" dirty="0">
                <a:ea typeface="+mn-lt"/>
                <a:cs typeface="+mn-lt"/>
              </a:rPr>
              <a:t> </a:t>
            </a:r>
            <a:r>
              <a:rPr lang="en-US" dirty="0" err="1">
                <a:ea typeface="+mn-lt"/>
                <a:cs typeface="+mn-lt"/>
              </a:rPr>
              <a:t>ile</a:t>
            </a:r>
            <a:r>
              <a:rPr lang="en-US" dirty="0">
                <a:ea typeface="+mn-lt"/>
                <a:cs typeface="+mn-lt"/>
              </a:rPr>
              <a:t> </a:t>
            </a:r>
            <a:r>
              <a:rPr lang="en-US" dirty="0" err="1">
                <a:ea typeface="+mn-lt"/>
                <a:cs typeface="+mn-lt"/>
              </a:rPr>
              <a:t>ilişkili</a:t>
            </a:r>
            <a:r>
              <a:rPr lang="en-US" dirty="0">
                <a:ea typeface="+mn-lt"/>
                <a:cs typeface="+mn-lt"/>
              </a:rPr>
              <a:t> </a:t>
            </a:r>
            <a:r>
              <a:rPr lang="en-US" dirty="0" err="1">
                <a:ea typeface="+mn-lt"/>
                <a:cs typeface="+mn-lt"/>
              </a:rPr>
              <a:t>olduğunu</a:t>
            </a:r>
            <a:r>
              <a:rPr lang="en-US" dirty="0">
                <a:ea typeface="+mn-lt"/>
                <a:cs typeface="+mn-lt"/>
              </a:rPr>
              <a:t> </a:t>
            </a:r>
            <a:r>
              <a:rPr lang="en-US" dirty="0" err="1">
                <a:ea typeface="+mn-lt"/>
                <a:cs typeface="+mn-lt"/>
              </a:rPr>
              <a:t>bulmuştur</a:t>
            </a:r>
            <a:r>
              <a:rPr lang="en-US" dirty="0">
                <a:ea typeface="+mn-lt"/>
                <a:cs typeface="+mn-lt"/>
              </a:rPr>
              <a:t>. </a:t>
            </a:r>
          </a:p>
          <a:p>
            <a:pPr lvl="1">
              <a:buClr>
                <a:srgbClr val="8D1515"/>
              </a:buClr>
              <a:buFont typeface="Wingdings"/>
              <a:buChar char="Ø"/>
            </a:pPr>
            <a:endParaRPr lang="en-US" dirty="0"/>
          </a:p>
        </p:txBody>
      </p:sp>
    </p:spTree>
    <p:extLst>
      <p:ext uri="{BB962C8B-B14F-4D97-AF65-F5344CB8AC3E}">
        <p14:creationId xmlns:p14="http://schemas.microsoft.com/office/powerpoint/2010/main" val="3077848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AB2C48-C77E-4956-A8B1-466A2CB1F9B6}"/>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9CAE8EED-5677-418A-AA76-674312ECA1C9}"/>
              </a:ext>
            </a:extLst>
          </p:cNvPr>
          <p:cNvSpPr>
            <a:spLocks noGrp="1"/>
          </p:cNvSpPr>
          <p:nvPr>
            <p:ph idx="1"/>
          </p:nvPr>
        </p:nvSpPr>
        <p:spPr/>
        <p:txBody>
          <a:bodyPr/>
          <a:lstStyle/>
          <a:p>
            <a:pPr lvl="1">
              <a:buFont typeface="Wingdings" panose="05000000000000000000" pitchFamily="2" charset="2"/>
              <a:buChar char="Ø"/>
            </a:pPr>
            <a:r>
              <a:rPr lang="en-US" dirty="0"/>
              <a:t>Ontario-British Columbia </a:t>
            </a:r>
            <a:r>
              <a:rPr lang="en-US" dirty="0" err="1"/>
              <a:t>çalışmasında</a:t>
            </a:r>
            <a:r>
              <a:rPr lang="en-US" dirty="0"/>
              <a:t> grade I </a:t>
            </a:r>
            <a:r>
              <a:rPr lang="en-US" dirty="0" err="1"/>
              <a:t>ve</a:t>
            </a:r>
            <a:r>
              <a:rPr lang="en-US" dirty="0"/>
              <a:t> II Luminal A </a:t>
            </a:r>
            <a:r>
              <a:rPr lang="en-US" dirty="0" err="1"/>
              <a:t>subgruba</a:t>
            </a:r>
            <a:r>
              <a:rPr lang="en-US" dirty="0"/>
              <a:t> </a:t>
            </a:r>
            <a:r>
              <a:rPr lang="en-US" dirty="0" err="1"/>
              <a:t>sahip</a:t>
            </a:r>
            <a:r>
              <a:rPr lang="en-US" dirty="0"/>
              <a:t> </a:t>
            </a:r>
            <a:r>
              <a:rPr lang="en-US" dirty="0" err="1"/>
              <a:t>hastalarda</a:t>
            </a:r>
            <a:r>
              <a:rPr lang="en-US" dirty="0"/>
              <a:t> </a:t>
            </a:r>
            <a:r>
              <a:rPr lang="en-US" dirty="0" err="1"/>
              <a:t>radyoterapinin</a:t>
            </a:r>
            <a:r>
              <a:rPr lang="en-US" dirty="0"/>
              <a:t> </a:t>
            </a:r>
            <a:r>
              <a:rPr lang="en-US" dirty="0" err="1"/>
              <a:t>lokal</a:t>
            </a:r>
            <a:r>
              <a:rPr lang="en-US" dirty="0"/>
              <a:t> </a:t>
            </a:r>
            <a:r>
              <a:rPr lang="en-US" dirty="0" err="1"/>
              <a:t>kontrole</a:t>
            </a:r>
            <a:r>
              <a:rPr lang="en-US" dirty="0"/>
              <a:t> </a:t>
            </a:r>
            <a:r>
              <a:rPr lang="en-US" dirty="0" err="1"/>
              <a:t>etkisi</a:t>
            </a:r>
            <a:r>
              <a:rPr lang="en-US" dirty="0"/>
              <a:t> </a:t>
            </a:r>
            <a:r>
              <a:rPr lang="en-US" dirty="0" err="1"/>
              <a:t>olmadığı</a:t>
            </a:r>
            <a:r>
              <a:rPr lang="en-US" dirty="0"/>
              <a:t> </a:t>
            </a:r>
            <a:r>
              <a:rPr lang="en-US" dirty="0" err="1"/>
              <a:t>gösterilmişken</a:t>
            </a:r>
            <a:r>
              <a:rPr lang="en-US" dirty="0"/>
              <a:t>; </a:t>
            </a:r>
            <a:r>
              <a:rPr lang="en-US" dirty="0" err="1"/>
              <a:t>diğer</a:t>
            </a:r>
            <a:r>
              <a:rPr lang="en-US" dirty="0"/>
              <a:t> </a:t>
            </a:r>
            <a:r>
              <a:rPr lang="en-US" dirty="0" err="1"/>
              <a:t>subgruplara</a:t>
            </a:r>
            <a:r>
              <a:rPr lang="en-US" dirty="0"/>
              <a:t> </a:t>
            </a:r>
            <a:r>
              <a:rPr lang="en-US" dirty="0" err="1"/>
              <a:t>sahip</a:t>
            </a:r>
            <a:r>
              <a:rPr lang="en-US" dirty="0"/>
              <a:t> </a:t>
            </a:r>
            <a:r>
              <a:rPr lang="en-US" dirty="0" err="1"/>
              <a:t>hastaların</a:t>
            </a:r>
            <a:r>
              <a:rPr lang="en-US" dirty="0"/>
              <a:t> </a:t>
            </a:r>
            <a:r>
              <a:rPr lang="en-US" dirty="0" err="1"/>
              <a:t>radyoterapi</a:t>
            </a:r>
            <a:r>
              <a:rPr lang="en-US" dirty="0"/>
              <a:t> </a:t>
            </a:r>
            <a:r>
              <a:rPr lang="en-US" dirty="0" err="1"/>
              <a:t>almaması</a:t>
            </a:r>
            <a:r>
              <a:rPr lang="en-US" dirty="0"/>
              <a:t> </a:t>
            </a:r>
            <a:r>
              <a:rPr lang="en-US" dirty="0" err="1"/>
              <a:t>durumunda</a:t>
            </a:r>
            <a:r>
              <a:rPr lang="en-US" dirty="0"/>
              <a:t> </a:t>
            </a:r>
            <a:r>
              <a:rPr lang="en-US" dirty="0" err="1"/>
              <a:t>yüksek</a:t>
            </a:r>
            <a:r>
              <a:rPr lang="en-US" dirty="0"/>
              <a:t> </a:t>
            </a:r>
            <a:r>
              <a:rPr lang="en-US" dirty="0" err="1" smtClean="0"/>
              <a:t>lokal</a:t>
            </a:r>
            <a:r>
              <a:rPr lang="en-US" dirty="0" smtClean="0"/>
              <a:t> </a:t>
            </a:r>
            <a:r>
              <a:rPr lang="en-US" dirty="0" err="1"/>
              <a:t>nüks</a:t>
            </a:r>
            <a:r>
              <a:rPr lang="en-US" dirty="0"/>
              <a:t> </a:t>
            </a:r>
            <a:r>
              <a:rPr lang="en-US" dirty="0" err="1"/>
              <a:t>oranları</a:t>
            </a:r>
            <a:r>
              <a:rPr lang="en-US" dirty="0"/>
              <a:t> </a:t>
            </a:r>
            <a:r>
              <a:rPr lang="en-US" dirty="0" err="1"/>
              <a:t>gözlenmiş</a:t>
            </a:r>
            <a:r>
              <a:rPr lang="en-US" dirty="0"/>
              <a:t>.</a:t>
            </a:r>
            <a:endParaRPr lang="en-US" dirty="0">
              <a:ea typeface="+mn-lt"/>
              <a:cs typeface="+mn-lt"/>
            </a:endParaRPr>
          </a:p>
          <a:p>
            <a:pPr lvl="1">
              <a:buClr>
                <a:srgbClr val="8D1515"/>
              </a:buClr>
              <a:buFont typeface="Wingdings" panose="05000000000000000000" pitchFamily="2" charset="2"/>
              <a:buChar char="Ø"/>
            </a:pPr>
            <a:r>
              <a:rPr lang="en-US" dirty="0" err="1"/>
              <a:t>Birleşik</a:t>
            </a:r>
            <a:r>
              <a:rPr lang="en-US" dirty="0"/>
              <a:t> </a:t>
            </a:r>
            <a:r>
              <a:rPr lang="en-US" dirty="0" err="1"/>
              <a:t>Krallık</a:t>
            </a:r>
            <a:r>
              <a:rPr lang="en-US" dirty="0"/>
              <a:t>, </a:t>
            </a:r>
            <a:r>
              <a:rPr lang="en-US" dirty="0" err="1"/>
              <a:t>Nottingham'da</a:t>
            </a:r>
            <a:r>
              <a:rPr lang="en-US" dirty="0"/>
              <a:t> </a:t>
            </a:r>
            <a:r>
              <a:rPr lang="en-US" dirty="0" err="1"/>
              <a:t>yapılan</a:t>
            </a:r>
            <a:r>
              <a:rPr lang="en-US" dirty="0"/>
              <a:t> </a:t>
            </a:r>
            <a:r>
              <a:rPr lang="en-US" dirty="0" err="1"/>
              <a:t>ve</a:t>
            </a:r>
            <a:r>
              <a:rPr lang="en-US" dirty="0"/>
              <a:t> </a:t>
            </a:r>
            <a:r>
              <a:rPr lang="en-US" dirty="0" err="1"/>
              <a:t>medyan</a:t>
            </a:r>
            <a:r>
              <a:rPr lang="en-US" dirty="0"/>
              <a:t> </a:t>
            </a:r>
            <a:r>
              <a:rPr lang="en-US" dirty="0" err="1"/>
              <a:t>takip</a:t>
            </a:r>
            <a:r>
              <a:rPr lang="en-US" dirty="0"/>
              <a:t> </a:t>
            </a:r>
            <a:r>
              <a:rPr lang="en-US" dirty="0" err="1"/>
              <a:t>süresinin</a:t>
            </a:r>
            <a:r>
              <a:rPr lang="en-US" dirty="0"/>
              <a:t> 37,5 ay </a:t>
            </a:r>
            <a:r>
              <a:rPr lang="en-US" dirty="0" err="1"/>
              <a:t>olduğu</a:t>
            </a:r>
            <a:r>
              <a:rPr lang="en-US" dirty="0"/>
              <a:t> 70 </a:t>
            </a:r>
            <a:r>
              <a:rPr lang="en-US" dirty="0" err="1"/>
              <a:t>yaş</a:t>
            </a:r>
            <a:r>
              <a:rPr lang="en-US" dirty="0"/>
              <a:t> </a:t>
            </a:r>
            <a:r>
              <a:rPr lang="en-US" dirty="0" err="1"/>
              <a:t>ve</a:t>
            </a:r>
            <a:r>
              <a:rPr lang="en-US" dirty="0"/>
              <a:t> </a:t>
            </a:r>
            <a:r>
              <a:rPr lang="en-US" dirty="0" err="1"/>
              <a:t>üzeri</a:t>
            </a:r>
            <a:r>
              <a:rPr lang="en-US" dirty="0"/>
              <a:t> </a:t>
            </a:r>
            <a:r>
              <a:rPr lang="en-US" dirty="0" err="1"/>
              <a:t>hastaların</a:t>
            </a:r>
            <a:r>
              <a:rPr lang="en-US" dirty="0"/>
              <a:t> </a:t>
            </a:r>
            <a:r>
              <a:rPr lang="en-US" dirty="0" err="1"/>
              <a:t>tedavisinin</a:t>
            </a:r>
            <a:r>
              <a:rPr lang="en-US" dirty="0"/>
              <a:t> </a:t>
            </a:r>
            <a:r>
              <a:rPr lang="en-US" dirty="0" err="1"/>
              <a:t>incelendiği</a:t>
            </a:r>
            <a:r>
              <a:rPr lang="en-US" dirty="0"/>
              <a:t> </a:t>
            </a:r>
            <a:r>
              <a:rPr lang="en-US" dirty="0" err="1"/>
              <a:t>retrospektif</a:t>
            </a:r>
            <a:r>
              <a:rPr lang="en-US" dirty="0"/>
              <a:t> </a:t>
            </a:r>
            <a:r>
              <a:rPr lang="en-US" dirty="0" err="1"/>
              <a:t>bir</a:t>
            </a:r>
            <a:r>
              <a:rPr lang="en-US" dirty="0"/>
              <a:t> </a:t>
            </a:r>
            <a:r>
              <a:rPr lang="en-US" dirty="0" err="1"/>
              <a:t>çalışmasında</a:t>
            </a:r>
            <a:r>
              <a:rPr lang="en-US" dirty="0"/>
              <a:t>, </a:t>
            </a:r>
            <a:r>
              <a:rPr lang="en-US" dirty="0" err="1"/>
              <a:t>cerrahi</a:t>
            </a:r>
            <a:r>
              <a:rPr lang="en-US" dirty="0"/>
              <a:t> </a:t>
            </a:r>
            <a:r>
              <a:rPr lang="en-US" dirty="0" err="1"/>
              <a:t>sınırın</a:t>
            </a:r>
            <a:r>
              <a:rPr lang="en-US" dirty="0"/>
              <a:t> 1 </a:t>
            </a:r>
            <a:r>
              <a:rPr lang="en-US" dirty="0" err="1"/>
              <a:t>mm'den</a:t>
            </a:r>
            <a:r>
              <a:rPr lang="en-US" dirty="0"/>
              <a:t> </a:t>
            </a:r>
            <a:r>
              <a:rPr lang="en-US" dirty="0" err="1"/>
              <a:t>az</a:t>
            </a:r>
            <a:r>
              <a:rPr lang="en-US" dirty="0"/>
              <a:t> </a:t>
            </a:r>
            <a:r>
              <a:rPr lang="en-US" dirty="0" err="1"/>
              <a:t>olduğu</a:t>
            </a:r>
            <a:r>
              <a:rPr lang="en-US" dirty="0"/>
              <a:t> </a:t>
            </a:r>
            <a:r>
              <a:rPr lang="en-US" dirty="0" err="1"/>
              <a:t>gözlenen</a:t>
            </a:r>
            <a:r>
              <a:rPr lang="en-US" dirty="0"/>
              <a:t> </a:t>
            </a:r>
            <a:r>
              <a:rPr lang="en-US" dirty="0" err="1"/>
              <a:t>vakalarda</a:t>
            </a:r>
            <a:r>
              <a:rPr lang="en-US" dirty="0"/>
              <a:t> </a:t>
            </a:r>
            <a:r>
              <a:rPr lang="en-US" dirty="0" err="1"/>
              <a:t>lokal</a:t>
            </a:r>
            <a:r>
              <a:rPr lang="en-US" dirty="0"/>
              <a:t> </a:t>
            </a:r>
            <a:r>
              <a:rPr lang="en-US" dirty="0" err="1"/>
              <a:t>kontrol</a:t>
            </a:r>
            <a:r>
              <a:rPr lang="en-US" dirty="0"/>
              <a:t> </a:t>
            </a:r>
            <a:r>
              <a:rPr lang="en-US" dirty="0" err="1"/>
              <a:t>üzerindeki</a:t>
            </a:r>
            <a:r>
              <a:rPr lang="en-US" dirty="0"/>
              <a:t> </a:t>
            </a:r>
            <a:r>
              <a:rPr lang="en-US" dirty="0" err="1"/>
              <a:t>başarısızlık</a:t>
            </a:r>
            <a:r>
              <a:rPr lang="en-US" dirty="0"/>
              <a:t> </a:t>
            </a:r>
            <a:r>
              <a:rPr lang="en-US" dirty="0" err="1"/>
              <a:t>oranının</a:t>
            </a:r>
            <a:r>
              <a:rPr lang="en-US" dirty="0"/>
              <a:t> %33 (4/12), 1 </a:t>
            </a:r>
            <a:r>
              <a:rPr lang="en-US" dirty="0" err="1"/>
              <a:t>ila</a:t>
            </a:r>
            <a:r>
              <a:rPr lang="en-US" dirty="0"/>
              <a:t> 5 mm </a:t>
            </a:r>
            <a:r>
              <a:rPr lang="en-US" dirty="0" err="1"/>
              <a:t>olan</a:t>
            </a:r>
            <a:r>
              <a:rPr lang="en-US" dirty="0"/>
              <a:t> </a:t>
            </a:r>
            <a:r>
              <a:rPr lang="en-US" dirty="0" err="1"/>
              <a:t>vakalarda</a:t>
            </a:r>
            <a:r>
              <a:rPr lang="en-US" dirty="0"/>
              <a:t> %12 (2/ 17), 5 </a:t>
            </a:r>
            <a:r>
              <a:rPr lang="en-US" dirty="0" err="1"/>
              <a:t>mm'den</a:t>
            </a:r>
            <a:r>
              <a:rPr lang="en-US" dirty="0"/>
              <a:t> </a:t>
            </a:r>
            <a:r>
              <a:rPr lang="en-US" dirty="0" err="1"/>
              <a:t>fazla</a:t>
            </a:r>
            <a:r>
              <a:rPr lang="en-US" dirty="0"/>
              <a:t> </a:t>
            </a:r>
            <a:r>
              <a:rPr lang="en-US" dirty="0" err="1"/>
              <a:t>olan</a:t>
            </a:r>
            <a:r>
              <a:rPr lang="en-US" dirty="0"/>
              <a:t> </a:t>
            </a:r>
            <a:r>
              <a:rPr lang="en-US" dirty="0" err="1"/>
              <a:t>vakalarda</a:t>
            </a:r>
            <a:r>
              <a:rPr lang="en-US" dirty="0"/>
              <a:t> </a:t>
            </a:r>
            <a:r>
              <a:rPr lang="en-US" dirty="0" err="1"/>
              <a:t>ise</a:t>
            </a:r>
            <a:r>
              <a:rPr lang="en-US" dirty="0"/>
              <a:t> %2 (1/54) </a:t>
            </a:r>
            <a:r>
              <a:rPr lang="en-US" dirty="0" err="1"/>
              <a:t>olduğunu</a:t>
            </a:r>
            <a:r>
              <a:rPr lang="en-US" dirty="0"/>
              <a:t> </a:t>
            </a:r>
            <a:r>
              <a:rPr lang="en-US" dirty="0" err="1"/>
              <a:t>göstermiştir</a:t>
            </a:r>
            <a:r>
              <a:rPr lang="en-US" dirty="0"/>
              <a:t>.</a:t>
            </a:r>
            <a:endParaRPr lang="en-US" dirty="0">
              <a:ea typeface="+mn-lt"/>
              <a:cs typeface="+mn-lt"/>
            </a:endParaRPr>
          </a:p>
          <a:p>
            <a:pPr lvl="1">
              <a:buClr>
                <a:srgbClr val="8D1515"/>
              </a:buClr>
              <a:buFont typeface="Wingdings,Sans-Serif"/>
              <a:buChar char="Ø"/>
            </a:pPr>
            <a:endParaRPr lang="en-US" dirty="0">
              <a:ea typeface="+mn-lt"/>
              <a:cs typeface="+mn-lt"/>
            </a:endParaRPr>
          </a:p>
          <a:p>
            <a:pPr lvl="1">
              <a:buClr>
                <a:srgbClr val="8D1515"/>
              </a:buClr>
              <a:buFont typeface="Wingdings,Sans-Serif"/>
              <a:buChar char="Ø"/>
            </a:pPr>
            <a:endParaRPr lang="en-US" dirty="0">
              <a:ea typeface="+mn-lt"/>
              <a:cs typeface="+mn-lt"/>
            </a:endParaRPr>
          </a:p>
          <a:p>
            <a:pPr>
              <a:buClr>
                <a:srgbClr val="8D1515"/>
              </a:buClr>
            </a:pPr>
            <a:endParaRPr lang="en-US" dirty="0"/>
          </a:p>
        </p:txBody>
      </p:sp>
    </p:spTree>
    <p:extLst>
      <p:ext uri="{BB962C8B-B14F-4D97-AF65-F5344CB8AC3E}">
        <p14:creationId xmlns:p14="http://schemas.microsoft.com/office/powerpoint/2010/main" val="582683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1C8558-2EA3-465F-8923-4E1D913B6763}"/>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C58C6CDE-309B-461E-B437-4D622AB401F1}"/>
              </a:ext>
            </a:extLst>
          </p:cNvPr>
          <p:cNvSpPr>
            <a:spLocks noGrp="1"/>
          </p:cNvSpPr>
          <p:nvPr>
            <p:ph idx="1"/>
          </p:nvPr>
        </p:nvSpPr>
        <p:spPr/>
        <p:txBody>
          <a:bodyPr>
            <a:normAutofit fontScale="92500" lnSpcReduction="20000"/>
          </a:bodyPr>
          <a:lstStyle/>
          <a:p>
            <a:r>
              <a:rPr lang="en-US" err="1">
                <a:ea typeface="+mn-lt"/>
                <a:cs typeface="+mn-lt"/>
              </a:rPr>
              <a:t>Sonuçlar</a:t>
            </a:r>
            <a:endParaRPr lang="en-US" err="1"/>
          </a:p>
          <a:p>
            <a:pPr marL="800100" lvl="1" indent="-342900">
              <a:buFont typeface="Wingdings"/>
              <a:buChar char="Ø"/>
            </a:pPr>
            <a:r>
              <a:rPr lang="en-US" err="1">
                <a:ea typeface="+mn-lt"/>
                <a:cs typeface="+mn-lt"/>
              </a:rPr>
              <a:t>Hangi</a:t>
            </a:r>
            <a:r>
              <a:rPr lang="en-US">
                <a:ea typeface="+mn-lt"/>
                <a:cs typeface="+mn-lt"/>
              </a:rPr>
              <a:t> </a:t>
            </a:r>
            <a:r>
              <a:rPr lang="en-US" err="1">
                <a:ea typeface="+mn-lt"/>
                <a:cs typeface="+mn-lt"/>
              </a:rPr>
              <a:t>hastaların</a:t>
            </a:r>
            <a:r>
              <a:rPr lang="en-US">
                <a:ea typeface="+mn-lt"/>
                <a:cs typeface="+mn-lt"/>
              </a:rPr>
              <a:t> </a:t>
            </a:r>
            <a:r>
              <a:rPr lang="en-US" err="1">
                <a:ea typeface="+mn-lt"/>
                <a:cs typeface="+mn-lt"/>
              </a:rPr>
              <a:t>RT'siz</a:t>
            </a:r>
            <a:r>
              <a:rPr lang="en-US">
                <a:ea typeface="+mn-lt"/>
                <a:cs typeface="+mn-lt"/>
              </a:rPr>
              <a:t> CS </a:t>
            </a:r>
            <a:r>
              <a:rPr lang="en-US" err="1">
                <a:ea typeface="+mn-lt"/>
                <a:cs typeface="+mn-lt"/>
              </a:rPr>
              <a:t>için</a:t>
            </a:r>
            <a:r>
              <a:rPr lang="en-US">
                <a:ea typeface="+mn-lt"/>
                <a:cs typeface="+mn-lt"/>
              </a:rPr>
              <a:t> </a:t>
            </a:r>
            <a:r>
              <a:rPr lang="en-US" err="1">
                <a:ea typeface="+mn-lt"/>
                <a:cs typeface="+mn-lt"/>
              </a:rPr>
              <a:t>uygun</a:t>
            </a:r>
            <a:r>
              <a:rPr lang="en-US">
                <a:ea typeface="+mn-lt"/>
                <a:cs typeface="+mn-lt"/>
              </a:rPr>
              <a:t> </a:t>
            </a:r>
            <a:r>
              <a:rPr lang="en-US" err="1">
                <a:ea typeface="+mn-lt"/>
                <a:cs typeface="+mn-lt"/>
              </a:rPr>
              <a:t>aday</a:t>
            </a:r>
            <a:r>
              <a:rPr lang="en-US">
                <a:ea typeface="+mn-lt"/>
                <a:cs typeface="+mn-lt"/>
              </a:rPr>
              <a:t> </a:t>
            </a:r>
            <a:r>
              <a:rPr lang="en-US" err="1">
                <a:ea typeface="+mn-lt"/>
                <a:cs typeface="+mn-lt"/>
              </a:rPr>
              <a:t>olduğu</a:t>
            </a:r>
            <a:r>
              <a:rPr lang="en-US">
                <a:ea typeface="+mn-lt"/>
                <a:cs typeface="+mn-lt"/>
              </a:rPr>
              <a:t> </a:t>
            </a:r>
            <a:r>
              <a:rPr lang="en-US" err="1">
                <a:ea typeface="+mn-lt"/>
                <a:cs typeface="+mn-lt"/>
              </a:rPr>
              <a:t>konusunda</a:t>
            </a:r>
            <a:r>
              <a:rPr lang="en-US">
                <a:ea typeface="+mn-lt"/>
                <a:cs typeface="+mn-lt"/>
              </a:rPr>
              <a:t> </a:t>
            </a:r>
            <a:r>
              <a:rPr lang="en-US" err="1">
                <a:ea typeface="+mn-lt"/>
                <a:cs typeface="+mn-lt"/>
              </a:rPr>
              <a:t>bir</a:t>
            </a:r>
            <a:r>
              <a:rPr lang="en-US">
                <a:ea typeface="+mn-lt"/>
                <a:cs typeface="+mn-lt"/>
              </a:rPr>
              <a:t> </a:t>
            </a:r>
            <a:r>
              <a:rPr lang="en-US" err="1">
                <a:ea typeface="+mn-lt"/>
                <a:cs typeface="+mn-lt"/>
              </a:rPr>
              <a:t>fikir</a:t>
            </a:r>
            <a:r>
              <a:rPr lang="en-US">
                <a:ea typeface="+mn-lt"/>
                <a:cs typeface="+mn-lt"/>
              </a:rPr>
              <a:t> </a:t>
            </a:r>
            <a:r>
              <a:rPr lang="en-US" err="1">
                <a:ea typeface="+mn-lt"/>
                <a:cs typeface="+mn-lt"/>
              </a:rPr>
              <a:t>birliği</a:t>
            </a:r>
            <a:r>
              <a:rPr lang="en-US">
                <a:ea typeface="+mn-lt"/>
                <a:cs typeface="+mn-lt"/>
              </a:rPr>
              <a:t> </a:t>
            </a:r>
            <a:r>
              <a:rPr lang="en-US" err="1">
                <a:ea typeface="+mn-lt"/>
                <a:cs typeface="+mn-lt"/>
              </a:rPr>
              <a:t>yoktur</a:t>
            </a:r>
            <a:r>
              <a:rPr lang="en-US">
                <a:ea typeface="+mn-lt"/>
                <a:cs typeface="+mn-lt"/>
              </a:rPr>
              <a:t>. </a:t>
            </a:r>
            <a:r>
              <a:rPr lang="en-US" err="1">
                <a:ea typeface="+mn-lt"/>
                <a:cs typeface="+mn-lt"/>
              </a:rPr>
              <a:t>Şu</a:t>
            </a:r>
            <a:r>
              <a:rPr lang="en-US">
                <a:ea typeface="+mn-lt"/>
                <a:cs typeface="+mn-lt"/>
              </a:rPr>
              <a:t> </a:t>
            </a:r>
            <a:r>
              <a:rPr lang="en-US" err="1">
                <a:ea typeface="+mn-lt"/>
                <a:cs typeface="+mn-lt"/>
              </a:rPr>
              <a:t>özelliklerin</a:t>
            </a:r>
            <a:r>
              <a:rPr lang="en-US">
                <a:ea typeface="+mn-lt"/>
                <a:cs typeface="+mn-lt"/>
              </a:rPr>
              <a:t> </a:t>
            </a:r>
            <a:r>
              <a:rPr lang="en-US" err="1">
                <a:ea typeface="+mn-lt"/>
                <a:cs typeface="+mn-lt"/>
              </a:rPr>
              <a:t>tümüne</a:t>
            </a:r>
            <a:r>
              <a:rPr lang="en-US">
                <a:ea typeface="+mn-lt"/>
                <a:cs typeface="+mn-lt"/>
              </a:rPr>
              <a:t> </a:t>
            </a:r>
            <a:r>
              <a:rPr lang="en-US" err="1">
                <a:ea typeface="+mn-lt"/>
                <a:cs typeface="+mn-lt"/>
              </a:rPr>
              <a:t>sahip</a:t>
            </a:r>
            <a:r>
              <a:rPr lang="en-US">
                <a:ea typeface="+mn-lt"/>
                <a:cs typeface="+mn-lt"/>
              </a:rPr>
              <a:t> </a:t>
            </a:r>
            <a:r>
              <a:rPr lang="en-US" err="1">
                <a:ea typeface="+mn-lt"/>
                <a:cs typeface="+mn-lt"/>
              </a:rPr>
              <a:t>vakalarda</a:t>
            </a:r>
            <a:r>
              <a:rPr lang="en-US">
                <a:ea typeface="+mn-lt"/>
                <a:cs typeface="+mn-lt"/>
              </a:rPr>
              <a:t> </a:t>
            </a:r>
            <a:r>
              <a:rPr lang="en-US" err="1">
                <a:ea typeface="+mn-lt"/>
                <a:cs typeface="+mn-lt"/>
              </a:rPr>
              <a:t>RT’siz</a:t>
            </a:r>
            <a:r>
              <a:rPr lang="en-US">
                <a:ea typeface="+mn-lt"/>
                <a:cs typeface="+mn-lt"/>
              </a:rPr>
              <a:t> CS </a:t>
            </a:r>
            <a:r>
              <a:rPr lang="en-US" err="1">
                <a:ea typeface="+mn-lt"/>
                <a:cs typeface="+mn-lt"/>
              </a:rPr>
              <a:t>düşünülebilir</a:t>
            </a:r>
            <a:r>
              <a:rPr lang="en-US">
                <a:ea typeface="+mn-lt"/>
                <a:cs typeface="+mn-lt"/>
              </a:rPr>
              <a:t>;</a:t>
            </a:r>
            <a:endParaRPr lang="en-US"/>
          </a:p>
          <a:p>
            <a:pPr marL="1257300" indent="-342900">
              <a:buClr>
                <a:srgbClr val="8D1515"/>
              </a:buClr>
              <a:buFont typeface="Wingdings"/>
              <a:buChar char="ü"/>
            </a:pPr>
            <a:r>
              <a:rPr lang="en-US" sz="1300">
                <a:ea typeface="+mn-lt"/>
                <a:cs typeface="+mn-lt"/>
              </a:rPr>
              <a:t>65 </a:t>
            </a:r>
            <a:r>
              <a:rPr lang="en-US" sz="1300" err="1">
                <a:ea typeface="+mn-lt"/>
                <a:cs typeface="+mn-lt"/>
              </a:rPr>
              <a:t>yaş</a:t>
            </a:r>
            <a:r>
              <a:rPr lang="en-US" sz="1300">
                <a:ea typeface="+mn-lt"/>
                <a:cs typeface="+mn-lt"/>
              </a:rPr>
              <a:t> </a:t>
            </a:r>
            <a:r>
              <a:rPr lang="en-US" sz="1300" err="1">
                <a:ea typeface="+mn-lt"/>
                <a:cs typeface="+mn-lt"/>
              </a:rPr>
              <a:t>ve</a:t>
            </a:r>
            <a:r>
              <a:rPr lang="en-US" sz="1300">
                <a:ea typeface="+mn-lt"/>
                <a:cs typeface="+mn-lt"/>
              </a:rPr>
              <a:t> </a:t>
            </a:r>
            <a:r>
              <a:rPr lang="en-US" sz="1300" err="1">
                <a:ea typeface="+mn-lt"/>
                <a:cs typeface="+mn-lt"/>
              </a:rPr>
              <a:t>üzeri</a:t>
            </a:r>
            <a:endParaRPr lang="en-US" sz="1300"/>
          </a:p>
          <a:p>
            <a:pPr marL="1257300" lvl="2" indent="-342900">
              <a:buClr>
                <a:srgbClr val="8D1515"/>
              </a:buClr>
              <a:buFont typeface="Wingdings"/>
              <a:buChar char="ü"/>
            </a:pPr>
            <a:r>
              <a:rPr lang="en-US" sz="1300">
                <a:ea typeface="+mn-lt"/>
                <a:cs typeface="+mn-lt"/>
              </a:rPr>
              <a:t>Grade III </a:t>
            </a:r>
            <a:r>
              <a:rPr lang="en-US" sz="1300" err="1">
                <a:ea typeface="+mn-lt"/>
                <a:cs typeface="+mn-lt"/>
              </a:rPr>
              <a:t>olmayan</a:t>
            </a:r>
            <a:endParaRPr lang="en-US" sz="1300" err="1"/>
          </a:p>
          <a:p>
            <a:pPr marL="1257300" lvl="2" indent="-342900">
              <a:buClr>
                <a:srgbClr val="8D1515"/>
              </a:buClr>
              <a:buFont typeface="Wingdings"/>
              <a:buChar char="ü"/>
            </a:pPr>
            <a:r>
              <a:rPr lang="en-US" sz="1300" err="1">
                <a:ea typeface="+mn-lt"/>
                <a:cs typeface="+mn-lt"/>
              </a:rPr>
              <a:t>Tümörün</a:t>
            </a:r>
            <a:r>
              <a:rPr lang="en-US" sz="1300">
                <a:ea typeface="+mn-lt"/>
                <a:cs typeface="+mn-lt"/>
              </a:rPr>
              <a:t> 2 </a:t>
            </a:r>
            <a:r>
              <a:rPr lang="en-US" sz="1300" err="1">
                <a:ea typeface="+mn-lt"/>
                <a:cs typeface="+mn-lt"/>
              </a:rPr>
              <a:t>cm’den</a:t>
            </a:r>
            <a:r>
              <a:rPr lang="en-US" sz="1300">
                <a:ea typeface="+mn-lt"/>
                <a:cs typeface="+mn-lt"/>
              </a:rPr>
              <a:t> </a:t>
            </a:r>
            <a:r>
              <a:rPr lang="en-US" sz="1300" err="1">
                <a:ea typeface="+mn-lt"/>
                <a:cs typeface="+mn-lt"/>
              </a:rPr>
              <a:t>küçük</a:t>
            </a:r>
            <a:r>
              <a:rPr lang="en-US" sz="1300">
                <a:ea typeface="+mn-lt"/>
                <a:cs typeface="+mn-lt"/>
              </a:rPr>
              <a:t> </a:t>
            </a:r>
            <a:r>
              <a:rPr lang="en-US" sz="1300" err="1">
                <a:ea typeface="+mn-lt"/>
                <a:cs typeface="+mn-lt"/>
              </a:rPr>
              <a:t>olduğu</a:t>
            </a:r>
            <a:r>
              <a:rPr lang="en-US" sz="1300">
                <a:ea typeface="+mn-lt"/>
                <a:cs typeface="+mn-lt"/>
              </a:rPr>
              <a:t> </a:t>
            </a:r>
            <a:endParaRPr lang="en-US" sz="1300"/>
          </a:p>
          <a:p>
            <a:pPr marL="1257300" lvl="2" indent="-342900">
              <a:buClr>
                <a:srgbClr val="8D1515"/>
              </a:buClr>
              <a:buFont typeface="Wingdings"/>
              <a:buChar char="ü"/>
            </a:pPr>
            <a:r>
              <a:rPr lang="en-US" sz="1300">
                <a:ea typeface="+mn-lt"/>
                <a:cs typeface="+mn-lt"/>
              </a:rPr>
              <a:t>ER </a:t>
            </a:r>
            <a:r>
              <a:rPr lang="en-US" sz="1300" err="1">
                <a:ea typeface="+mn-lt"/>
                <a:cs typeface="+mn-lt"/>
              </a:rPr>
              <a:t>pozitif</a:t>
            </a:r>
            <a:r>
              <a:rPr lang="en-US" sz="1300">
                <a:ea typeface="+mn-lt"/>
                <a:cs typeface="+mn-lt"/>
              </a:rPr>
              <a:t> </a:t>
            </a:r>
            <a:r>
              <a:rPr lang="en-US" sz="1300" err="1">
                <a:ea typeface="+mn-lt"/>
                <a:cs typeface="+mn-lt"/>
              </a:rPr>
              <a:t>ve</a:t>
            </a:r>
            <a:r>
              <a:rPr lang="en-US" sz="1300">
                <a:ea typeface="+mn-lt"/>
                <a:cs typeface="+mn-lt"/>
              </a:rPr>
              <a:t> HER2 </a:t>
            </a:r>
            <a:r>
              <a:rPr lang="en-US" sz="1300" err="1">
                <a:ea typeface="+mn-lt"/>
                <a:cs typeface="+mn-lt"/>
              </a:rPr>
              <a:t>negatif</a:t>
            </a:r>
            <a:endParaRPr lang="en-US" sz="1300"/>
          </a:p>
          <a:p>
            <a:pPr marL="1257300" lvl="2" indent="-342900">
              <a:buClr>
                <a:srgbClr val="8D1515"/>
              </a:buClr>
              <a:buFont typeface="Wingdings"/>
              <a:buChar char="ü"/>
            </a:pPr>
            <a:r>
              <a:rPr lang="en-US" sz="1300">
                <a:ea typeface="+mn-lt"/>
                <a:cs typeface="+mn-lt"/>
              </a:rPr>
              <a:t>EIC </a:t>
            </a:r>
            <a:r>
              <a:rPr lang="en-US" sz="1300" err="1">
                <a:ea typeface="+mn-lt"/>
                <a:cs typeface="+mn-lt"/>
              </a:rPr>
              <a:t>ve</a:t>
            </a:r>
            <a:r>
              <a:rPr lang="en-US" sz="1300">
                <a:ea typeface="+mn-lt"/>
                <a:cs typeface="+mn-lt"/>
              </a:rPr>
              <a:t> LVI </a:t>
            </a:r>
            <a:r>
              <a:rPr lang="en-US" sz="1300" err="1">
                <a:ea typeface="+mn-lt"/>
                <a:cs typeface="+mn-lt"/>
              </a:rPr>
              <a:t>negatif</a:t>
            </a:r>
            <a:r>
              <a:rPr lang="en-US" sz="1300">
                <a:ea typeface="+mn-lt"/>
                <a:cs typeface="+mn-lt"/>
              </a:rPr>
              <a:t> </a:t>
            </a:r>
            <a:r>
              <a:rPr lang="en-US" sz="1300" err="1">
                <a:ea typeface="+mn-lt"/>
                <a:cs typeface="+mn-lt"/>
              </a:rPr>
              <a:t>olduğu</a:t>
            </a:r>
            <a:endParaRPr lang="en-US" sz="1300"/>
          </a:p>
          <a:p>
            <a:pPr marL="1257300" lvl="2" indent="-342900">
              <a:buClr>
                <a:srgbClr val="8D1515"/>
              </a:buClr>
              <a:buFont typeface="Wingdings"/>
              <a:buChar char="ü"/>
            </a:pPr>
            <a:r>
              <a:rPr lang="en-US" sz="1300" err="1">
                <a:ea typeface="+mn-lt"/>
                <a:cs typeface="+mn-lt"/>
              </a:rPr>
              <a:t>Cerrahi</a:t>
            </a:r>
            <a:r>
              <a:rPr lang="en-US" sz="1300">
                <a:ea typeface="+mn-lt"/>
                <a:cs typeface="+mn-lt"/>
              </a:rPr>
              <a:t> </a:t>
            </a:r>
            <a:r>
              <a:rPr lang="en-US" sz="1300" err="1">
                <a:ea typeface="+mn-lt"/>
                <a:cs typeface="+mn-lt"/>
              </a:rPr>
              <a:t>sınırın</a:t>
            </a:r>
            <a:r>
              <a:rPr lang="en-US" sz="1300">
                <a:ea typeface="+mn-lt"/>
                <a:cs typeface="+mn-lt"/>
              </a:rPr>
              <a:t> minimum 3 mm </a:t>
            </a:r>
            <a:r>
              <a:rPr lang="en-US" sz="1300" err="1">
                <a:ea typeface="+mn-lt"/>
                <a:cs typeface="+mn-lt"/>
              </a:rPr>
              <a:t>olduğu</a:t>
            </a:r>
            <a:endParaRPr lang="en-US" sz="1300"/>
          </a:p>
          <a:p>
            <a:pPr marL="1257300" lvl="2" indent="-342900">
              <a:buClr>
                <a:srgbClr val="8D1515"/>
              </a:buClr>
              <a:buFont typeface="Wingdings"/>
              <a:buChar char="ü"/>
            </a:pPr>
            <a:r>
              <a:rPr lang="en-US" sz="1300" err="1">
                <a:ea typeface="+mn-lt"/>
                <a:cs typeface="+mn-lt"/>
              </a:rPr>
              <a:t>Patolojik</a:t>
            </a:r>
            <a:r>
              <a:rPr lang="en-US" sz="1300">
                <a:ea typeface="+mn-lt"/>
                <a:cs typeface="+mn-lt"/>
              </a:rPr>
              <a:t> </a:t>
            </a:r>
            <a:r>
              <a:rPr lang="en-US" sz="1300" err="1">
                <a:ea typeface="+mn-lt"/>
                <a:cs typeface="+mn-lt"/>
              </a:rPr>
              <a:t>negatif</a:t>
            </a:r>
            <a:r>
              <a:rPr lang="en-US" sz="1300">
                <a:ea typeface="+mn-lt"/>
                <a:cs typeface="+mn-lt"/>
              </a:rPr>
              <a:t> LN </a:t>
            </a:r>
            <a:r>
              <a:rPr lang="en-US" sz="1300" err="1">
                <a:ea typeface="+mn-lt"/>
                <a:cs typeface="+mn-lt"/>
              </a:rPr>
              <a:t>veya</a:t>
            </a:r>
            <a:r>
              <a:rPr lang="en-US" sz="1300">
                <a:ea typeface="+mn-lt"/>
                <a:cs typeface="+mn-lt"/>
              </a:rPr>
              <a:t> 70 </a:t>
            </a:r>
            <a:r>
              <a:rPr lang="en-US" sz="1300" err="1">
                <a:ea typeface="+mn-lt"/>
                <a:cs typeface="+mn-lt"/>
              </a:rPr>
              <a:t>yaş</a:t>
            </a:r>
            <a:r>
              <a:rPr lang="en-US" sz="1300">
                <a:ea typeface="+mn-lt"/>
                <a:cs typeface="+mn-lt"/>
              </a:rPr>
              <a:t> </a:t>
            </a:r>
            <a:r>
              <a:rPr lang="en-US" sz="1300" err="1">
                <a:ea typeface="+mn-lt"/>
                <a:cs typeface="+mn-lt"/>
              </a:rPr>
              <a:t>ve</a:t>
            </a:r>
            <a:r>
              <a:rPr lang="en-US" sz="1300">
                <a:ea typeface="+mn-lt"/>
                <a:cs typeface="+mn-lt"/>
              </a:rPr>
              <a:t> </a:t>
            </a:r>
            <a:r>
              <a:rPr lang="en-US" sz="1300" err="1">
                <a:ea typeface="+mn-lt"/>
                <a:cs typeface="+mn-lt"/>
              </a:rPr>
              <a:t>üzeri</a:t>
            </a:r>
            <a:r>
              <a:rPr lang="en-US" sz="1300">
                <a:ea typeface="+mn-lt"/>
                <a:cs typeface="+mn-lt"/>
              </a:rPr>
              <a:t> </a:t>
            </a:r>
            <a:r>
              <a:rPr lang="en-US" sz="1300" err="1">
                <a:ea typeface="+mn-lt"/>
                <a:cs typeface="+mn-lt"/>
              </a:rPr>
              <a:t>hastalarda</a:t>
            </a:r>
            <a:r>
              <a:rPr lang="en-US" sz="1300">
                <a:ea typeface="+mn-lt"/>
                <a:cs typeface="+mn-lt"/>
              </a:rPr>
              <a:t> </a:t>
            </a:r>
            <a:r>
              <a:rPr lang="en-US" sz="1300" err="1">
                <a:ea typeface="+mn-lt"/>
                <a:cs typeface="+mn-lt"/>
              </a:rPr>
              <a:t>klinik</a:t>
            </a:r>
            <a:r>
              <a:rPr lang="en-US" sz="1300">
                <a:ea typeface="+mn-lt"/>
                <a:cs typeface="+mn-lt"/>
              </a:rPr>
              <a:t> </a:t>
            </a:r>
            <a:r>
              <a:rPr lang="en-US" sz="1300" err="1">
                <a:ea typeface="+mn-lt"/>
                <a:cs typeface="+mn-lt"/>
              </a:rPr>
              <a:t>negatif</a:t>
            </a:r>
            <a:r>
              <a:rPr lang="en-US" sz="1300">
                <a:ea typeface="+mn-lt"/>
                <a:cs typeface="+mn-lt"/>
              </a:rPr>
              <a:t> LN</a:t>
            </a:r>
            <a:endParaRPr lang="en-US" sz="1300"/>
          </a:p>
          <a:p>
            <a:pPr marL="1257300" lvl="2" indent="-342900">
              <a:buClr>
                <a:srgbClr val="8D1515"/>
              </a:buClr>
              <a:buFont typeface="Wingdings"/>
              <a:buChar char="ü"/>
            </a:pPr>
            <a:r>
              <a:rPr lang="en-US" sz="1300" err="1">
                <a:ea typeface="+mn-lt"/>
                <a:cs typeface="+mn-lt"/>
              </a:rPr>
              <a:t>Endokrin</a:t>
            </a:r>
            <a:r>
              <a:rPr lang="en-US" sz="1300">
                <a:ea typeface="+mn-lt"/>
                <a:cs typeface="+mn-lt"/>
              </a:rPr>
              <a:t> </a:t>
            </a:r>
            <a:r>
              <a:rPr lang="en-US" sz="1300" err="1">
                <a:ea typeface="+mn-lt"/>
                <a:cs typeface="+mn-lt"/>
              </a:rPr>
              <a:t>tedavi</a:t>
            </a:r>
            <a:r>
              <a:rPr lang="en-US" sz="1300">
                <a:ea typeface="+mn-lt"/>
                <a:cs typeface="+mn-lt"/>
              </a:rPr>
              <a:t> alma </a:t>
            </a:r>
            <a:r>
              <a:rPr lang="en-US" sz="1300" err="1">
                <a:ea typeface="+mn-lt"/>
                <a:cs typeface="+mn-lt"/>
              </a:rPr>
              <a:t>isteğinin</a:t>
            </a:r>
            <a:r>
              <a:rPr lang="en-US" sz="1300">
                <a:ea typeface="+mn-lt"/>
                <a:cs typeface="+mn-lt"/>
              </a:rPr>
              <a:t> </a:t>
            </a:r>
            <a:r>
              <a:rPr lang="en-US" sz="1300" err="1">
                <a:ea typeface="+mn-lt"/>
                <a:cs typeface="+mn-lt"/>
              </a:rPr>
              <a:t>olduğu</a:t>
            </a:r>
            <a:endParaRPr lang="en-US" sz="1300"/>
          </a:p>
          <a:p>
            <a:pPr marL="1257300" lvl="2" indent="-342900">
              <a:buClr>
                <a:srgbClr val="8D1515"/>
              </a:buClr>
              <a:buFont typeface="Wingdings"/>
              <a:buChar char="Ø"/>
            </a:pPr>
            <a:endParaRPr lang="en-US"/>
          </a:p>
          <a:p>
            <a:pPr marL="457200" lvl="1" indent="0">
              <a:buClr>
                <a:srgbClr val="BC1C1C">
                  <a:lumMod val="75000"/>
                </a:srgbClr>
              </a:buClr>
              <a:buNone/>
            </a:pPr>
            <a:endParaRPr lang="en-US"/>
          </a:p>
          <a:p>
            <a:pPr>
              <a:buClr>
                <a:srgbClr val="8D1515"/>
              </a:buClr>
            </a:pPr>
            <a:endParaRPr lang="en-US"/>
          </a:p>
        </p:txBody>
      </p:sp>
    </p:spTree>
    <p:extLst>
      <p:ext uri="{BB962C8B-B14F-4D97-AF65-F5344CB8AC3E}">
        <p14:creationId xmlns:p14="http://schemas.microsoft.com/office/powerpoint/2010/main" val="1317625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 xmlns:a16="http://schemas.microsoft.com/office/drawing/2014/main" id="{3CF6CC4E-F8AE-46B8-AF42-C264DA9FF8A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50812" y="0"/>
            <a:ext cx="2436813" cy="6858001"/>
            <a:chOff x="1320800" y="0"/>
            <a:chExt cx="2436813" cy="6858001"/>
          </a:xfrm>
        </p:grpSpPr>
        <p:sp>
          <p:nvSpPr>
            <p:cNvPr id="13" name="Freeform 6">
              <a:extLst>
                <a:ext uri="{FF2B5EF4-FFF2-40B4-BE49-F238E27FC236}">
                  <a16:creationId xmlns="" xmlns:a16="http://schemas.microsoft.com/office/drawing/2014/main" id="{DAEAD399-3691-4CD7-B52B-C9B09436EF4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 xmlns:a16="http://schemas.microsoft.com/office/drawing/2014/main" id="{910AD751-06FB-4939-907D-5875B9B6B8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 xmlns:a16="http://schemas.microsoft.com/office/drawing/2014/main" id="{534E01E2-CF3B-4438-B865-7B0F1D94669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 xmlns:a16="http://schemas.microsoft.com/office/drawing/2014/main" id="{1779656F-F5D3-4C3F-A487-6302E3652DC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7" name="Freeform 10">
              <a:extLst>
                <a:ext uri="{FF2B5EF4-FFF2-40B4-BE49-F238E27FC236}">
                  <a16:creationId xmlns="" xmlns:a16="http://schemas.microsoft.com/office/drawing/2014/main" id="{E472999E-58E4-45E0-8214-7F53A22709B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0" name="Freeform 11">
              <a:extLst>
                <a:ext uri="{FF2B5EF4-FFF2-40B4-BE49-F238E27FC236}">
                  <a16:creationId xmlns="" xmlns:a16="http://schemas.microsoft.com/office/drawing/2014/main" id="{538931F4-BE0D-49CA-A368-314C02CCB72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 xmlns:a16="http://schemas.microsoft.com/office/drawing/2014/main" id="{EB38ED3F-ABD2-4101-B0D2-F7CAE46F40A6}"/>
              </a:ext>
            </a:extLst>
          </p:cNvPr>
          <p:cNvSpPr>
            <a:spLocks noGrp="1"/>
          </p:cNvSpPr>
          <p:nvPr>
            <p:ph type="title"/>
          </p:nvPr>
        </p:nvSpPr>
        <p:spPr>
          <a:xfrm>
            <a:off x="1484312" y="2220686"/>
            <a:ext cx="2812385" cy="1752599"/>
          </a:xfrm>
        </p:spPr>
        <p:txBody>
          <a:bodyPr>
            <a:normAutofit/>
          </a:bodyPr>
          <a:lstStyle/>
          <a:p>
            <a:r>
              <a:rPr lang="en-US" sz="3200" dirty="0"/>
              <a:t>MEME KANSERİNDE EVRELEME</a:t>
            </a:r>
          </a:p>
        </p:txBody>
      </p:sp>
      <p:sp>
        <p:nvSpPr>
          <p:cNvPr id="21" name="Content Placeholder 8">
            <a:extLst>
              <a:ext uri="{FF2B5EF4-FFF2-40B4-BE49-F238E27FC236}">
                <a16:creationId xmlns="" xmlns:a16="http://schemas.microsoft.com/office/drawing/2014/main" id="{FF7325D7-B876-40DE-BACE-F641BD0A3ED2}"/>
              </a:ext>
            </a:extLst>
          </p:cNvPr>
          <p:cNvSpPr>
            <a:spLocks noGrp="1"/>
          </p:cNvSpPr>
          <p:nvPr>
            <p:ph idx="1"/>
          </p:nvPr>
        </p:nvSpPr>
        <p:spPr>
          <a:xfrm>
            <a:off x="1484310" y="2666999"/>
            <a:ext cx="2812387" cy="3124201"/>
          </a:xfrm>
        </p:spPr>
        <p:txBody>
          <a:bodyPr>
            <a:normAutofit/>
          </a:bodyPr>
          <a:lstStyle/>
          <a:p>
            <a:endParaRPr lang="en-US" sz="1800"/>
          </a:p>
        </p:txBody>
      </p:sp>
      <p:sp>
        <p:nvSpPr>
          <p:cNvPr id="20" name="Rounded Rectangle 16">
            <a:extLst>
              <a:ext uri="{FF2B5EF4-FFF2-40B4-BE49-F238E27FC236}">
                <a16:creationId xmlns="" xmlns:a16="http://schemas.microsoft.com/office/drawing/2014/main" id="{2D6217BA-2280-4A9E-9B69-707DF50525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21162" y="648931"/>
            <a:ext cx="6881862"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Table&#10;&#10;Description automatically generated">
            <a:extLst>
              <a:ext uri="{FF2B5EF4-FFF2-40B4-BE49-F238E27FC236}">
                <a16:creationId xmlns="" xmlns:a16="http://schemas.microsoft.com/office/drawing/2014/main" id="{074AF25F-B6C1-4C55-AC6A-97654517E43E}"/>
              </a:ext>
            </a:extLst>
          </p:cNvPr>
          <p:cNvPicPr>
            <a:picLocks noChangeAspect="1"/>
          </p:cNvPicPr>
          <p:nvPr/>
        </p:nvPicPr>
        <p:blipFill>
          <a:blip r:embed="rId3"/>
          <a:stretch>
            <a:fillRect/>
          </a:stretch>
        </p:blipFill>
        <p:spPr>
          <a:xfrm>
            <a:off x="4941202" y="1905103"/>
            <a:ext cx="6237359" cy="2760031"/>
          </a:xfrm>
          <a:prstGeom prst="rect">
            <a:avLst/>
          </a:prstGeom>
        </p:spPr>
      </p:pic>
    </p:spTree>
    <p:extLst>
      <p:ext uri="{BB962C8B-B14F-4D97-AF65-F5344CB8AC3E}">
        <p14:creationId xmlns:p14="http://schemas.microsoft.com/office/powerpoint/2010/main" val="3435160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EA82A9-D876-4FC7-8E20-4B5D818E1FF6}"/>
              </a:ext>
            </a:extLst>
          </p:cNvPr>
          <p:cNvSpPr>
            <a:spLocks noGrp="1"/>
          </p:cNvSpPr>
          <p:nvPr>
            <p:ph type="title"/>
          </p:nvPr>
        </p:nvSpPr>
        <p:spPr/>
        <p:txBody>
          <a:bodyPr/>
          <a:lstStyle/>
          <a:p>
            <a:r>
              <a:rPr lang="en-US"/>
              <a:t>NODAL IŞINLAMA NE ZAMAN UYGULANMALI</a:t>
            </a:r>
          </a:p>
        </p:txBody>
      </p:sp>
      <p:sp>
        <p:nvSpPr>
          <p:cNvPr id="3" name="Content Placeholder 2">
            <a:extLst>
              <a:ext uri="{FF2B5EF4-FFF2-40B4-BE49-F238E27FC236}">
                <a16:creationId xmlns="" xmlns:a16="http://schemas.microsoft.com/office/drawing/2014/main" id="{199BC4DE-7B97-4676-8A8B-5AE5C848CF87}"/>
              </a:ext>
            </a:extLst>
          </p:cNvPr>
          <p:cNvSpPr>
            <a:spLocks noGrp="1"/>
          </p:cNvSpPr>
          <p:nvPr>
            <p:ph idx="1"/>
          </p:nvPr>
        </p:nvSpPr>
        <p:spPr/>
        <p:txBody>
          <a:bodyPr>
            <a:normAutofit fontScale="70000" lnSpcReduction="20000"/>
          </a:bodyPr>
          <a:lstStyle/>
          <a:p>
            <a:r>
              <a:rPr lang="en-US" dirty="0" err="1"/>
              <a:t>Aksiller</a:t>
            </a:r>
            <a:r>
              <a:rPr lang="en-US" dirty="0"/>
              <a:t> </a:t>
            </a:r>
            <a:r>
              <a:rPr lang="en-US" dirty="0" err="1"/>
              <a:t>Işınlama</a:t>
            </a:r>
            <a:endParaRPr lang="en-US" dirty="0"/>
          </a:p>
          <a:p>
            <a:pPr lvl="1">
              <a:buClr>
                <a:srgbClr val="8D1515"/>
              </a:buClr>
              <a:buFont typeface="Wingdings"/>
              <a:buChar char="Ø"/>
            </a:pPr>
            <a:r>
              <a:rPr lang="en-US" dirty="0" err="1"/>
              <a:t>Klinik</a:t>
            </a:r>
            <a:r>
              <a:rPr lang="en-US" dirty="0"/>
              <a:t> </a:t>
            </a:r>
            <a:r>
              <a:rPr lang="en-US" dirty="0" err="1"/>
              <a:t>olarak</a:t>
            </a:r>
            <a:r>
              <a:rPr lang="en-US" dirty="0"/>
              <a:t> </a:t>
            </a:r>
            <a:r>
              <a:rPr lang="en-US" dirty="0" err="1"/>
              <a:t>aksiller</a:t>
            </a:r>
            <a:r>
              <a:rPr lang="en-US" dirty="0"/>
              <a:t> </a:t>
            </a:r>
            <a:r>
              <a:rPr lang="en-US" dirty="0" err="1"/>
              <a:t>tutulumu</a:t>
            </a:r>
            <a:r>
              <a:rPr lang="en-US" dirty="0"/>
              <a:t> </a:t>
            </a:r>
            <a:r>
              <a:rPr lang="en-US" dirty="0" err="1"/>
              <a:t>olmayan</a:t>
            </a:r>
            <a:r>
              <a:rPr lang="en-US" dirty="0"/>
              <a:t> (cN0) </a:t>
            </a:r>
            <a:r>
              <a:rPr lang="en-US" dirty="0" err="1"/>
              <a:t>bazı</a:t>
            </a:r>
            <a:r>
              <a:rPr lang="en-US" dirty="0"/>
              <a:t> </a:t>
            </a:r>
            <a:r>
              <a:rPr lang="en-US" dirty="0" err="1"/>
              <a:t>hastalarda</a:t>
            </a:r>
            <a:r>
              <a:rPr lang="en-US" dirty="0"/>
              <a:t>, </a:t>
            </a:r>
            <a:r>
              <a:rPr lang="en-US" dirty="0" err="1"/>
              <a:t>aksiller</a:t>
            </a:r>
            <a:r>
              <a:rPr lang="en-US" dirty="0"/>
              <a:t> </a:t>
            </a:r>
            <a:r>
              <a:rPr lang="en-US" dirty="0" err="1"/>
              <a:t>bölgeye</a:t>
            </a:r>
            <a:r>
              <a:rPr lang="en-US" dirty="0"/>
              <a:t> </a:t>
            </a:r>
            <a:r>
              <a:rPr lang="en-US" dirty="0" err="1"/>
              <a:t>yönelik</a:t>
            </a:r>
            <a:r>
              <a:rPr lang="en-US" dirty="0"/>
              <a:t> </a:t>
            </a:r>
            <a:r>
              <a:rPr lang="en-US" dirty="0" err="1"/>
              <a:t>tedavi</a:t>
            </a:r>
            <a:r>
              <a:rPr lang="en-US" dirty="0"/>
              <a:t> </a:t>
            </a:r>
            <a:r>
              <a:rPr lang="en-US" dirty="0" err="1"/>
              <a:t>alınmadığında</a:t>
            </a:r>
            <a:r>
              <a:rPr lang="en-US" dirty="0"/>
              <a:t> </a:t>
            </a:r>
            <a:r>
              <a:rPr lang="en-US" dirty="0" err="1"/>
              <a:t>düşük</a:t>
            </a:r>
            <a:r>
              <a:rPr lang="en-US" dirty="0"/>
              <a:t> </a:t>
            </a:r>
            <a:r>
              <a:rPr lang="en-US" dirty="0" err="1"/>
              <a:t>riskte</a:t>
            </a:r>
            <a:r>
              <a:rPr lang="en-US" dirty="0"/>
              <a:t> </a:t>
            </a:r>
            <a:r>
              <a:rPr lang="en-US" dirty="0" err="1"/>
              <a:t>rejyonel</a:t>
            </a:r>
            <a:r>
              <a:rPr lang="en-US" dirty="0"/>
              <a:t> </a:t>
            </a:r>
            <a:r>
              <a:rPr lang="en-US" dirty="0" err="1"/>
              <a:t>lenf</a:t>
            </a:r>
            <a:r>
              <a:rPr lang="en-US" dirty="0"/>
              <a:t> </a:t>
            </a:r>
            <a:r>
              <a:rPr lang="en-US" dirty="0" err="1"/>
              <a:t>nodu</a:t>
            </a:r>
            <a:r>
              <a:rPr lang="en-US" dirty="0"/>
              <a:t> </a:t>
            </a:r>
            <a:r>
              <a:rPr lang="en-US" dirty="0" err="1"/>
              <a:t>tutulumu</a:t>
            </a:r>
            <a:r>
              <a:rPr lang="en-US" dirty="0"/>
              <a:t> </a:t>
            </a:r>
            <a:r>
              <a:rPr lang="en-US" dirty="0" err="1"/>
              <a:t>riski</a:t>
            </a:r>
            <a:r>
              <a:rPr lang="en-US" dirty="0"/>
              <a:t> </a:t>
            </a:r>
            <a:r>
              <a:rPr lang="en-US" dirty="0" err="1"/>
              <a:t>olmakta</a:t>
            </a:r>
            <a:r>
              <a:rPr lang="en-US" dirty="0"/>
              <a:t>. </a:t>
            </a:r>
          </a:p>
          <a:p>
            <a:pPr lvl="1">
              <a:buClr>
                <a:srgbClr val="8D1515"/>
              </a:buClr>
              <a:buFont typeface="Wingdings"/>
              <a:buChar char="Ø"/>
            </a:pPr>
            <a:r>
              <a:rPr lang="tr" dirty="0">
                <a:ea typeface="+mn-lt"/>
                <a:cs typeface="+mn-lt"/>
              </a:rPr>
              <a:t>Göğüs tanjansiyel alanları, çoğu nodal metastazın yeri olan alt aksillanın </a:t>
            </a:r>
            <a:r>
              <a:rPr lang="tr" dirty="0" smtClean="0">
                <a:ea typeface="+mn-lt"/>
                <a:cs typeface="+mn-lt"/>
              </a:rPr>
              <a:t>büyük bir kısmını içermekte.</a:t>
            </a:r>
            <a:endParaRPr lang="tr" dirty="0"/>
          </a:p>
          <a:p>
            <a:pPr lvl="1">
              <a:buClr>
                <a:srgbClr val="8D1515"/>
              </a:buClr>
              <a:buFont typeface="Wingdings"/>
              <a:buChar char="Ø"/>
            </a:pPr>
            <a:r>
              <a:rPr lang="tr" dirty="0">
                <a:ea typeface="+mn-lt"/>
                <a:cs typeface="+mn-lt"/>
              </a:rPr>
              <a:t>Aksiller artı meme RT'si, klinik olarak negatif nodları olan ve aksiller cerrahi geçirmeyen hastalarda %1 ila %3'lük başarısızlık oranlarıyla sonuçlanır. Bu tedavi, iki İtalyan çalışmasında, tek başına meme RT'sinden %1 ila %2 daha düşük başarısızlık oranları ile sonuçlanmıştır. Aksiller RT, klinik olarak şüpheli (cN1) lenf nodu tutulumu olan hastalarda AxD kadar etkili değildir. </a:t>
            </a:r>
            <a:endParaRPr lang="tr" dirty="0"/>
          </a:p>
          <a:p>
            <a:pPr lvl="1">
              <a:buClr>
                <a:srgbClr val="8D1515"/>
              </a:buClr>
              <a:buFont typeface="Wingdings" panose="05000000000000000000" pitchFamily="2" charset="2"/>
              <a:buChar char="Ø"/>
            </a:pPr>
            <a:r>
              <a:rPr lang="tr" dirty="0">
                <a:ea typeface="+mn-lt"/>
                <a:cs typeface="+mn-lt"/>
              </a:rPr>
              <a:t>8 veya daha fazla pozitif nodlu T1 hastanın veya 4 veya daha fazla pozitif nodlu T2-3 hastanın veya çıkarılmış nodların önemli bir kısmının infiltre olmuş olduğu ışınlanmamış hastaların başarısızlık oranları %10 veya daha yüksek olabilir.</a:t>
            </a:r>
          </a:p>
          <a:p>
            <a:pPr lvl="1">
              <a:buClr>
                <a:srgbClr val="8D1515"/>
              </a:buClr>
              <a:buFont typeface="Wingdings" panose="05000000000000000000" pitchFamily="2" charset="2"/>
              <a:buChar char="Ø"/>
            </a:pPr>
            <a:r>
              <a:rPr lang="tr" dirty="0">
                <a:ea typeface="+mn-lt"/>
                <a:cs typeface="+mn-lt"/>
              </a:rPr>
              <a:t>Pozitif SNB'li hastalar için yapılan son araştırmalar, aksiller kontrol açısından aksiller diseksiyonu aksiller RT ile kıyaslamış olup ikisi arasında büyükçe bir fark bulamamıştır.  Ek olarak AxD olmayan kollarda daha düşük morbidite oranları saptandı. AxD'nin ne zaman RT'ye tercih edilebileceği açık değildir (örn. ekstranodal uzantı). </a:t>
            </a:r>
            <a:endParaRPr lang="en-US" dirty="0">
              <a:ea typeface="+mn-lt"/>
              <a:cs typeface="+mn-lt"/>
            </a:endParaRPr>
          </a:p>
          <a:p>
            <a:pPr lvl="1">
              <a:buClr>
                <a:srgbClr val="8D1515"/>
              </a:buClr>
              <a:buFont typeface="Wingdings"/>
              <a:buChar char="Ø"/>
            </a:pPr>
            <a:endParaRPr lang="tr" dirty="0"/>
          </a:p>
        </p:txBody>
      </p:sp>
    </p:spTree>
    <p:extLst>
      <p:ext uri="{BB962C8B-B14F-4D97-AF65-F5344CB8AC3E}">
        <p14:creationId xmlns:p14="http://schemas.microsoft.com/office/powerpoint/2010/main" val="3129898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FADAF2-38C5-49D9-901F-961A2E7B7779}"/>
              </a:ext>
            </a:extLst>
          </p:cNvPr>
          <p:cNvSpPr>
            <a:spLocks noGrp="1"/>
          </p:cNvSpPr>
          <p:nvPr>
            <p:ph type="title"/>
          </p:nvPr>
        </p:nvSpPr>
        <p:spPr>
          <a:xfrm>
            <a:off x="1484311" y="1081548"/>
            <a:ext cx="3333495" cy="1504335"/>
          </a:xfrm>
        </p:spPr>
        <p:txBody>
          <a:bodyPr>
            <a:normAutofit/>
          </a:bodyPr>
          <a:lstStyle/>
          <a:p>
            <a:endParaRPr lang="en-US" sz="2400"/>
          </a:p>
        </p:txBody>
      </p:sp>
      <p:sp>
        <p:nvSpPr>
          <p:cNvPr id="3" name="Content Placeholder 2">
            <a:extLst>
              <a:ext uri="{FF2B5EF4-FFF2-40B4-BE49-F238E27FC236}">
                <a16:creationId xmlns="" xmlns:a16="http://schemas.microsoft.com/office/drawing/2014/main" id="{76899324-765F-4A6D-9D95-FF41A1D4B09A}"/>
              </a:ext>
            </a:extLst>
          </p:cNvPr>
          <p:cNvSpPr>
            <a:spLocks noGrp="1"/>
          </p:cNvSpPr>
          <p:nvPr>
            <p:ph idx="1"/>
          </p:nvPr>
        </p:nvSpPr>
        <p:spPr>
          <a:xfrm>
            <a:off x="1484311" y="2666999"/>
            <a:ext cx="3333496" cy="3124201"/>
          </a:xfrm>
        </p:spPr>
        <p:txBody>
          <a:bodyPr anchor="t">
            <a:normAutofit/>
          </a:bodyPr>
          <a:lstStyle/>
          <a:p>
            <a:pPr>
              <a:lnSpc>
                <a:spcPct val="90000"/>
              </a:lnSpc>
            </a:pPr>
            <a:r>
              <a:rPr lang="tr" sz="1200" dirty="0">
                <a:ea typeface="+mn-lt"/>
                <a:cs typeface="+mn-lt"/>
              </a:rPr>
              <a:t>Supraklaviküler Nodal Işınlama</a:t>
            </a:r>
            <a:endParaRPr lang="en-US" sz="1200" dirty="0">
              <a:ea typeface="+mn-lt"/>
              <a:cs typeface="+mn-lt"/>
            </a:endParaRPr>
          </a:p>
          <a:p>
            <a:pPr lvl="1">
              <a:lnSpc>
                <a:spcPct val="90000"/>
              </a:lnSpc>
              <a:buClr>
                <a:srgbClr val="8D1515"/>
              </a:buClr>
              <a:buFont typeface="Wingdings"/>
              <a:buChar char="Ø"/>
            </a:pPr>
            <a:r>
              <a:rPr lang="tr" sz="1200" dirty="0">
                <a:ea typeface="+mn-lt"/>
                <a:cs typeface="+mn-lt"/>
              </a:rPr>
              <a:t>Supraklaviküler nüksler genellikle level 3 aksiller nükslerle gruplanır (apikal veya infraklaviküler olarak da adlandırılır). Bu durum negatif veya 1-3 pozitif aksiller düğümü olan hastaların küçük bir yüzdesinde görülür</a:t>
            </a:r>
            <a:r>
              <a:rPr lang="tr" sz="1200" dirty="0" smtClean="0">
                <a:ea typeface="+mn-lt"/>
                <a:cs typeface="+mn-lt"/>
              </a:rPr>
              <a:t>.</a:t>
            </a:r>
            <a:endParaRPr lang="tr" sz="1200" b="1" dirty="0">
              <a:ea typeface="+mn-lt"/>
              <a:cs typeface="+mn-lt"/>
            </a:endParaRPr>
          </a:p>
        </p:txBody>
      </p:sp>
      <p:pic>
        <p:nvPicPr>
          <p:cNvPr id="5" name="Picture 5" descr="Diagram&#10;&#10;Description automatically generated">
            <a:extLst>
              <a:ext uri="{FF2B5EF4-FFF2-40B4-BE49-F238E27FC236}">
                <a16:creationId xmlns="" xmlns:a16="http://schemas.microsoft.com/office/drawing/2014/main" id="{21B5926E-4569-4441-BF6B-F71FF554A79D}"/>
              </a:ext>
            </a:extLst>
          </p:cNvPr>
          <p:cNvPicPr>
            <a:picLocks noChangeAspect="1"/>
          </p:cNvPicPr>
          <p:nvPr/>
        </p:nvPicPr>
        <p:blipFill>
          <a:blip r:embed="rId3"/>
          <a:stretch>
            <a:fillRect/>
          </a:stretch>
        </p:blipFill>
        <p:spPr>
          <a:xfrm>
            <a:off x="5310765" y="685799"/>
            <a:ext cx="6143525" cy="5053050"/>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814662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3043AB-37F6-40E9-9844-B22ADA44736A}"/>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EEE60D00-D3CF-4F1B-9A9C-9C58FCC0A588}"/>
              </a:ext>
            </a:extLst>
          </p:cNvPr>
          <p:cNvSpPr>
            <a:spLocks noGrp="1"/>
          </p:cNvSpPr>
          <p:nvPr>
            <p:ph idx="1"/>
          </p:nvPr>
        </p:nvSpPr>
        <p:spPr/>
        <p:txBody>
          <a:bodyPr>
            <a:normAutofit/>
          </a:bodyPr>
          <a:lstStyle/>
          <a:p>
            <a:r>
              <a:rPr lang="en-US" dirty="0"/>
              <a:t>Internal </a:t>
            </a:r>
            <a:r>
              <a:rPr lang="en-US" dirty="0" err="1"/>
              <a:t>Mammarian</a:t>
            </a:r>
            <a:r>
              <a:rPr lang="en-US" dirty="0"/>
              <a:t> Nod </a:t>
            </a:r>
            <a:r>
              <a:rPr lang="en-US" dirty="0" err="1"/>
              <a:t>Işınlaması</a:t>
            </a:r>
            <a:endParaRPr lang="en-US" dirty="0"/>
          </a:p>
          <a:p>
            <a:pPr lvl="1">
              <a:buClr>
                <a:srgbClr val="8D1515"/>
              </a:buClr>
              <a:buFont typeface="Wingdings"/>
              <a:buChar char="Ø"/>
            </a:pPr>
            <a:r>
              <a:rPr lang="tr" dirty="0">
                <a:ea typeface="+mn-lt"/>
                <a:cs typeface="+mn-lt"/>
              </a:rPr>
              <a:t>Patolojik olarak negatif </a:t>
            </a:r>
            <a:r>
              <a:rPr lang="tr" dirty="0" err="1">
                <a:ea typeface="+mn-lt"/>
                <a:cs typeface="+mn-lt"/>
              </a:rPr>
              <a:t>aksiller</a:t>
            </a:r>
            <a:r>
              <a:rPr lang="tr" dirty="0">
                <a:ea typeface="+mn-lt"/>
                <a:cs typeface="+mn-lt"/>
              </a:rPr>
              <a:t> </a:t>
            </a:r>
            <a:r>
              <a:rPr lang="tr" dirty="0" err="1">
                <a:ea typeface="+mn-lt"/>
                <a:cs typeface="+mn-lt"/>
              </a:rPr>
              <a:t>nodlu</a:t>
            </a:r>
            <a:r>
              <a:rPr lang="tr" dirty="0">
                <a:ea typeface="+mn-lt"/>
                <a:cs typeface="+mn-lt"/>
              </a:rPr>
              <a:t> hastaların %5 veya daha azında ve pozitif </a:t>
            </a:r>
            <a:r>
              <a:rPr lang="tr" dirty="0" err="1">
                <a:ea typeface="+mn-lt"/>
                <a:cs typeface="+mn-lt"/>
              </a:rPr>
              <a:t>nodlu</a:t>
            </a:r>
            <a:r>
              <a:rPr lang="tr" dirty="0">
                <a:ea typeface="+mn-lt"/>
                <a:cs typeface="+mn-lt"/>
              </a:rPr>
              <a:t> hastaların %20 ila %50'sinde </a:t>
            </a:r>
            <a:r>
              <a:rPr lang="tr" dirty="0" err="1">
                <a:ea typeface="+mn-lt"/>
                <a:cs typeface="+mn-lt"/>
              </a:rPr>
              <a:t>internal</a:t>
            </a:r>
            <a:r>
              <a:rPr lang="tr" dirty="0">
                <a:ea typeface="+mn-lt"/>
                <a:cs typeface="+mn-lt"/>
              </a:rPr>
              <a:t> </a:t>
            </a:r>
            <a:r>
              <a:rPr lang="tr" dirty="0" err="1">
                <a:ea typeface="+mn-lt"/>
                <a:cs typeface="+mn-lt"/>
              </a:rPr>
              <a:t>mammary</a:t>
            </a:r>
            <a:r>
              <a:rPr lang="tr" dirty="0">
                <a:ea typeface="+mn-lt"/>
                <a:cs typeface="+mn-lt"/>
              </a:rPr>
              <a:t> düğümü (IMN) metastazları meydana gelir. Tümör boyutu ve dahil olan </a:t>
            </a:r>
            <a:r>
              <a:rPr lang="tr" dirty="0" err="1">
                <a:ea typeface="+mn-lt"/>
                <a:cs typeface="+mn-lt"/>
              </a:rPr>
              <a:t>nodların</a:t>
            </a:r>
            <a:r>
              <a:rPr lang="tr" dirty="0">
                <a:ea typeface="+mn-lt"/>
                <a:cs typeface="+mn-lt"/>
              </a:rPr>
              <a:t> sayısı bu riski etkiler. </a:t>
            </a:r>
            <a:r>
              <a:rPr lang="tr" dirty="0" err="1">
                <a:ea typeface="+mn-lt"/>
                <a:cs typeface="+mn-lt"/>
              </a:rPr>
              <a:t>Primer</a:t>
            </a:r>
            <a:r>
              <a:rPr lang="tr" dirty="0">
                <a:ea typeface="+mn-lt"/>
                <a:cs typeface="+mn-lt"/>
              </a:rPr>
              <a:t> tümörün yeri ise tek başına bu </a:t>
            </a:r>
            <a:r>
              <a:rPr lang="tr" dirty="0" err="1">
                <a:ea typeface="+mn-lt"/>
                <a:cs typeface="+mn-lt"/>
              </a:rPr>
              <a:t>insidans</a:t>
            </a:r>
            <a:r>
              <a:rPr lang="tr" dirty="0">
                <a:ea typeface="+mn-lt"/>
                <a:cs typeface="+mn-lt"/>
              </a:rPr>
              <a:t> üzerinde küçük bir etkiye sahiptir. </a:t>
            </a:r>
          </a:p>
          <a:p>
            <a:pPr lvl="1">
              <a:buClr>
                <a:srgbClr val="8D1515"/>
              </a:buClr>
              <a:buFont typeface="Wingdings"/>
              <a:buChar char="Ø"/>
            </a:pPr>
            <a:r>
              <a:rPr lang="tr" dirty="0">
                <a:ea typeface="+mn-lt"/>
                <a:cs typeface="+mn-lt"/>
              </a:rPr>
              <a:t> </a:t>
            </a:r>
            <a:r>
              <a:rPr lang="tr" dirty="0" err="1">
                <a:ea typeface="+mn-lt"/>
                <a:cs typeface="+mn-lt"/>
              </a:rPr>
              <a:t>IMN'leri</a:t>
            </a:r>
            <a:r>
              <a:rPr lang="tr" dirty="0">
                <a:ea typeface="+mn-lt"/>
                <a:cs typeface="+mn-lt"/>
              </a:rPr>
              <a:t> tedavi etmek kalp ve akciğer </a:t>
            </a:r>
            <a:r>
              <a:rPr lang="tr" dirty="0" err="1">
                <a:ea typeface="+mn-lt"/>
                <a:cs typeface="+mn-lt"/>
              </a:rPr>
              <a:t>maruziyetini</a:t>
            </a:r>
            <a:r>
              <a:rPr lang="tr" dirty="0">
                <a:ea typeface="+mn-lt"/>
                <a:cs typeface="+mn-lt"/>
              </a:rPr>
              <a:t> artırır; bu nedenle </a:t>
            </a:r>
            <a:r>
              <a:rPr lang="tr" dirty="0" err="1">
                <a:ea typeface="+mn-lt"/>
                <a:cs typeface="+mn-lt"/>
              </a:rPr>
              <a:t>profilaktik</a:t>
            </a:r>
            <a:r>
              <a:rPr lang="tr" dirty="0">
                <a:ea typeface="+mn-lt"/>
                <a:cs typeface="+mn-lt"/>
              </a:rPr>
              <a:t> IMN </a:t>
            </a:r>
            <a:r>
              <a:rPr lang="tr" dirty="0" err="1">
                <a:ea typeface="+mn-lt"/>
                <a:cs typeface="+mn-lt"/>
              </a:rPr>
              <a:t>RT'si</a:t>
            </a:r>
            <a:r>
              <a:rPr lang="tr" dirty="0">
                <a:ea typeface="+mn-lt"/>
                <a:cs typeface="+mn-lt"/>
              </a:rPr>
              <a:t> yıllardır tartışılmaktadır. Bu tedavinin hangi </a:t>
            </a:r>
            <a:r>
              <a:rPr lang="tr" dirty="0" err="1">
                <a:ea typeface="+mn-lt"/>
                <a:cs typeface="+mn-lt"/>
              </a:rPr>
              <a:t>subgruplara</a:t>
            </a:r>
            <a:r>
              <a:rPr lang="tr" dirty="0">
                <a:ea typeface="+mn-lt"/>
                <a:cs typeface="+mn-lt"/>
              </a:rPr>
              <a:t> en çok yarar sağladığı bilinmemekte. </a:t>
            </a:r>
          </a:p>
        </p:txBody>
      </p:sp>
    </p:spTree>
    <p:extLst>
      <p:ext uri="{BB962C8B-B14F-4D97-AF65-F5344CB8AC3E}">
        <p14:creationId xmlns:p14="http://schemas.microsoft.com/office/powerpoint/2010/main" val="3678062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394859-6726-427D-B43C-F7CEE124D24B}"/>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5238CD2E-2B31-43B1-82C9-99E972F192C9}"/>
              </a:ext>
            </a:extLst>
          </p:cNvPr>
          <p:cNvSpPr>
            <a:spLocks noGrp="1"/>
          </p:cNvSpPr>
          <p:nvPr>
            <p:ph idx="1"/>
          </p:nvPr>
        </p:nvSpPr>
        <p:spPr/>
        <p:txBody>
          <a:bodyPr>
            <a:normAutofit fontScale="92500" lnSpcReduction="10000"/>
          </a:bodyPr>
          <a:lstStyle/>
          <a:p>
            <a:r>
              <a:rPr lang="en-US" dirty="0" err="1"/>
              <a:t>Sonuçlar</a:t>
            </a:r>
            <a:endParaRPr lang="en-US" dirty="0"/>
          </a:p>
          <a:p>
            <a:pPr lvl="1">
              <a:buClr>
                <a:srgbClr val="8D1515"/>
              </a:buClr>
              <a:buFont typeface="Wingdings"/>
              <a:buChar char="Ø"/>
            </a:pPr>
            <a:r>
              <a:rPr lang="tr" dirty="0">
                <a:ea typeface="+mn-lt"/>
                <a:cs typeface="+mn-lt"/>
              </a:rPr>
              <a:t>Level 1-2 </a:t>
            </a:r>
            <a:r>
              <a:rPr lang="tr" dirty="0" smtClean="0">
                <a:ea typeface="+mn-lt"/>
                <a:cs typeface="+mn-lt"/>
              </a:rPr>
              <a:t>AxD’dan </a:t>
            </a:r>
            <a:r>
              <a:rPr lang="tr" dirty="0">
                <a:ea typeface="+mn-lt"/>
                <a:cs typeface="+mn-lt"/>
              </a:rPr>
              <a:t>sonra, aksiller veya supraklaviküler RT'nin ne zaman verilmesi gerektiği konusunda fikir birliği yoktur. </a:t>
            </a:r>
            <a:endParaRPr lang="en-US" dirty="0">
              <a:ea typeface="+mn-lt"/>
              <a:cs typeface="+mn-lt"/>
            </a:endParaRPr>
          </a:p>
          <a:p>
            <a:pPr lvl="1">
              <a:buClr>
                <a:srgbClr val="8D1515"/>
              </a:buClr>
              <a:buFont typeface="Wingdings"/>
              <a:buChar char="Ø"/>
            </a:pPr>
            <a:r>
              <a:rPr lang="tr" dirty="0">
                <a:ea typeface="+mn-lt"/>
                <a:cs typeface="+mn-lt"/>
              </a:rPr>
              <a:t>Lenfovasküler invazyon (LVI) veya büyük tümör kitlesi olduğunda genellikle 1-3 pozitif nodu olan hastalar için supraklaviküler alan eklenebilir. 4 veya daha fazla tutulmuş lenf nodu olan hastalar için supraklaviküler alan yeterli görünmektedir; Tam aksiller alan, çok geniş nodal tutulumu olan veya daha sınırlı diseksiyonu olan hastalarda faydalı olabilir. </a:t>
            </a:r>
          </a:p>
          <a:p>
            <a:pPr lvl="1">
              <a:buClr>
                <a:srgbClr val="8D1515"/>
              </a:buClr>
              <a:buFont typeface="Wingdings"/>
              <a:buChar char="Ø"/>
            </a:pPr>
            <a:r>
              <a:rPr lang="tr" dirty="0" smtClean="0">
                <a:ea typeface="+mn-lt"/>
                <a:cs typeface="+mn-lt"/>
              </a:rPr>
              <a:t>Profilaktik </a:t>
            </a:r>
            <a:r>
              <a:rPr lang="tr" dirty="0">
                <a:ea typeface="+mn-lt"/>
                <a:cs typeface="+mn-lt"/>
              </a:rPr>
              <a:t>IMN RT'nin rolü hala belirsizdir, pozitif aksiller lenf nodu olan hastalar için düşünülebilir.</a:t>
            </a:r>
          </a:p>
          <a:p>
            <a:pPr lvl="1">
              <a:buClr>
                <a:srgbClr val="8D1515"/>
              </a:buClr>
              <a:buFont typeface="Wingdings"/>
              <a:buChar char="Ø"/>
            </a:pPr>
            <a:endParaRPr lang="tr" dirty="0">
              <a:ea typeface="+mn-lt"/>
              <a:cs typeface="+mn-lt"/>
            </a:endParaRPr>
          </a:p>
        </p:txBody>
      </p:sp>
    </p:spTree>
    <p:extLst>
      <p:ext uri="{BB962C8B-B14F-4D97-AF65-F5344CB8AC3E}">
        <p14:creationId xmlns:p14="http://schemas.microsoft.com/office/powerpoint/2010/main" val="3411827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6AD30037-67ED-4367-9BE0-45787510BF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indoor&#10;&#10;Description automatically generated">
            <a:extLst>
              <a:ext uri="{FF2B5EF4-FFF2-40B4-BE49-F238E27FC236}">
                <a16:creationId xmlns="" xmlns:a16="http://schemas.microsoft.com/office/drawing/2014/main" id="{ED7BD5E5-8A3D-43F4-8004-42F6705F541D}"/>
              </a:ext>
            </a:extLst>
          </p:cNvPr>
          <p:cNvPicPr>
            <a:picLocks noChangeAspect="1"/>
          </p:cNvPicPr>
          <p:nvPr/>
        </p:nvPicPr>
        <p:blipFill rotWithShape="1">
          <a:blip r:embed="rId3"/>
          <a:srcRect l="36997" r="19540"/>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12" name="Group 11">
            <a:extLst>
              <a:ext uri="{FF2B5EF4-FFF2-40B4-BE49-F238E27FC236}">
                <a16:creationId xmlns="" xmlns:a16="http://schemas.microsoft.com/office/drawing/2014/main" id="{50841A4E-5BC1-44B4-83CF-D524E8AEAD6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6232760" y="0"/>
            <a:ext cx="2436813" cy="6858001"/>
            <a:chOff x="1320800" y="0"/>
            <a:chExt cx="2436813" cy="6858001"/>
          </a:xfrm>
        </p:grpSpPr>
        <p:sp>
          <p:nvSpPr>
            <p:cNvPr id="13" name="Freeform 6">
              <a:extLst>
                <a:ext uri="{FF2B5EF4-FFF2-40B4-BE49-F238E27FC236}">
                  <a16:creationId xmlns="" xmlns:a16="http://schemas.microsoft.com/office/drawing/2014/main" id="{BF371BCC-8954-44E2-8C4F-29DC188727A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 xmlns:a16="http://schemas.microsoft.com/office/drawing/2014/main" id="{CD3505BE-B420-41C5-BE34-3E7652D37A5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 xmlns:a16="http://schemas.microsoft.com/office/drawing/2014/main" id="{4B68A05B-A78B-4D59-8CF9-1900731A218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 xmlns:a16="http://schemas.microsoft.com/office/drawing/2014/main" id="{84D57A01-C112-4FF2-B5ED-0B762AAD9CE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 xmlns:a16="http://schemas.microsoft.com/office/drawing/2014/main" id="{6CCCCDF1-5D4F-4CA1-8400-DFBB96BB011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 xmlns:a16="http://schemas.microsoft.com/office/drawing/2014/main" id="{20A090B2-5344-43CD-BC70-A6D44F15E80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 xmlns:a16="http://schemas.microsoft.com/office/drawing/2014/main" id="{54FABBEA-8A78-4446-8687-90509E8F7076}"/>
              </a:ext>
            </a:extLst>
          </p:cNvPr>
          <p:cNvSpPr>
            <a:spLocks noGrp="1"/>
          </p:cNvSpPr>
          <p:nvPr>
            <p:ph type="title"/>
          </p:nvPr>
        </p:nvSpPr>
        <p:spPr>
          <a:xfrm>
            <a:off x="972080" y="685800"/>
            <a:ext cx="5260680" cy="1752599"/>
          </a:xfrm>
        </p:spPr>
        <p:txBody>
          <a:bodyPr>
            <a:normAutofit/>
          </a:bodyPr>
          <a:lstStyle/>
          <a:p>
            <a:pPr algn="l"/>
            <a:r>
              <a:rPr lang="en-US"/>
              <a:t>TEDAVİ TEKNİKLERİ</a:t>
            </a:r>
          </a:p>
        </p:txBody>
      </p:sp>
      <p:sp>
        <p:nvSpPr>
          <p:cNvPr id="3" name="Content Placeholder 2">
            <a:extLst>
              <a:ext uri="{FF2B5EF4-FFF2-40B4-BE49-F238E27FC236}">
                <a16:creationId xmlns="" xmlns:a16="http://schemas.microsoft.com/office/drawing/2014/main" id="{D2BA667D-2A81-486D-A69F-B7B95B693106}"/>
              </a:ext>
            </a:extLst>
          </p:cNvPr>
          <p:cNvSpPr>
            <a:spLocks noGrp="1"/>
          </p:cNvSpPr>
          <p:nvPr>
            <p:ph idx="1"/>
          </p:nvPr>
        </p:nvSpPr>
        <p:spPr>
          <a:xfrm>
            <a:off x="643468" y="2666999"/>
            <a:ext cx="5260680" cy="3124201"/>
          </a:xfrm>
        </p:spPr>
        <p:txBody>
          <a:bodyPr>
            <a:normAutofit/>
          </a:bodyPr>
          <a:lstStyle/>
          <a:p>
            <a:pPr>
              <a:lnSpc>
                <a:spcPct val="90000"/>
              </a:lnSpc>
            </a:pPr>
            <a:r>
              <a:rPr lang="tr" sz="1400" dirty="0">
                <a:ea typeface="+mn-lt"/>
                <a:cs typeface="+mn-lt"/>
              </a:rPr>
              <a:t>Hasta Pozisyonu ve </a:t>
            </a:r>
            <a:r>
              <a:rPr lang="tr" sz="1400" dirty="0" err="1">
                <a:ea typeface="+mn-lt"/>
                <a:cs typeface="+mn-lt"/>
              </a:rPr>
              <a:t>İmmobilizasyon</a:t>
            </a:r>
            <a:r>
              <a:rPr lang="en-US" sz="1400" dirty="0">
                <a:ea typeface="+mn-lt"/>
                <a:cs typeface="+mn-lt"/>
              </a:rPr>
              <a:t> </a:t>
            </a:r>
          </a:p>
          <a:p>
            <a:pPr lvl="1">
              <a:lnSpc>
                <a:spcPct val="90000"/>
              </a:lnSpc>
              <a:buClr>
                <a:srgbClr val="8D1515"/>
              </a:buClr>
              <a:buFont typeface="Wingdings"/>
              <a:buChar char="Ø"/>
            </a:pPr>
            <a:r>
              <a:rPr lang="tr" sz="1400" dirty="0">
                <a:ea typeface="+mn-lt"/>
                <a:cs typeface="+mn-lt"/>
              </a:rPr>
              <a:t>Hastalar geleneksel olarak sırtüstü pozisyonda ışınlanır. Lateral dekübit ve yüzüstü pozisyonlar </a:t>
            </a:r>
            <a:r>
              <a:rPr lang="tr" sz="1400" dirty="0" smtClean="0">
                <a:ea typeface="+mn-lt"/>
                <a:cs typeface="+mn-lt"/>
              </a:rPr>
              <a:t>özellikle büyük meme boyutlarına sahip hastalar </a:t>
            </a:r>
            <a:r>
              <a:rPr lang="tr" sz="1400" dirty="0">
                <a:ea typeface="+mn-lt"/>
                <a:cs typeface="+mn-lt"/>
              </a:rPr>
              <a:t>için faydalı olabilir. Yüzüstü pozisyon bazen radyasyona maruz kalan kalp hacmini arttırabilir.</a:t>
            </a:r>
            <a:endParaRPr lang="en-US" sz="1400" dirty="0">
              <a:ea typeface="+mn-lt"/>
              <a:cs typeface="+mn-lt"/>
            </a:endParaRPr>
          </a:p>
          <a:p>
            <a:pPr lvl="1">
              <a:lnSpc>
                <a:spcPct val="90000"/>
              </a:lnSpc>
              <a:buClr>
                <a:srgbClr val="8D1515"/>
              </a:buClr>
              <a:buFont typeface="Wingdings"/>
              <a:buChar char="Ø"/>
            </a:pPr>
            <a:r>
              <a:rPr lang="tr" sz="1400" dirty="0">
                <a:ea typeface="+mn-lt"/>
                <a:cs typeface="+mn-lt"/>
              </a:rPr>
              <a:t>Özel göğüs tahtaları, özel yapım köpük kızaklar ve diğer yaklaşımlar, günlük hasta pozisyonu </a:t>
            </a:r>
            <a:r>
              <a:rPr lang="tr" sz="1400" dirty="0" err="1">
                <a:ea typeface="+mn-lt"/>
                <a:cs typeface="+mn-lt"/>
              </a:rPr>
              <a:t>tekrarlanabilirliğinin</a:t>
            </a:r>
            <a:r>
              <a:rPr lang="tr" sz="1400" dirty="0">
                <a:ea typeface="+mn-lt"/>
                <a:cs typeface="+mn-lt"/>
              </a:rPr>
              <a:t> sağlanmasına yardımcı olabilir.</a:t>
            </a:r>
          </a:p>
          <a:p>
            <a:pPr lvl="1">
              <a:lnSpc>
                <a:spcPct val="90000"/>
              </a:lnSpc>
              <a:buClr>
                <a:srgbClr val="8D1515"/>
              </a:buClr>
              <a:buFont typeface="Wingdings"/>
              <a:buChar char="Ø"/>
            </a:pPr>
            <a:r>
              <a:rPr lang="tr" sz="1400" dirty="0">
                <a:ea typeface="+mn-lt"/>
                <a:cs typeface="+mn-lt"/>
              </a:rPr>
              <a:t>Elastik ağ, büyük göğüslü kadınlar için dokuyu hareketsiz hale getirmek için yararlı olabilir.</a:t>
            </a:r>
          </a:p>
          <a:p>
            <a:pPr lvl="1">
              <a:lnSpc>
                <a:spcPct val="90000"/>
              </a:lnSpc>
              <a:buClr>
                <a:srgbClr val="8D1515"/>
              </a:buClr>
              <a:buFont typeface="Wingdings"/>
              <a:buChar char="Ø"/>
            </a:pPr>
            <a:r>
              <a:rPr lang="tr" sz="1400" dirty="0" err="1">
                <a:ea typeface="+mn-lt"/>
                <a:cs typeface="+mn-lt"/>
              </a:rPr>
              <a:t>Sütyen</a:t>
            </a:r>
            <a:r>
              <a:rPr lang="tr" sz="1400" dirty="0">
                <a:ea typeface="+mn-lt"/>
                <a:cs typeface="+mn-lt"/>
              </a:rPr>
              <a:t> kullanmak </a:t>
            </a:r>
            <a:r>
              <a:rPr lang="tr" sz="1400" dirty="0" err="1">
                <a:ea typeface="+mn-lt"/>
                <a:cs typeface="+mn-lt"/>
              </a:rPr>
              <a:t>intratorasik</a:t>
            </a:r>
            <a:r>
              <a:rPr lang="tr" sz="1400" dirty="0">
                <a:ea typeface="+mn-lt"/>
                <a:cs typeface="+mn-lt"/>
              </a:rPr>
              <a:t> normal doku </a:t>
            </a:r>
            <a:r>
              <a:rPr lang="tr" sz="1400" dirty="0" err="1">
                <a:ea typeface="+mn-lt"/>
                <a:cs typeface="+mn-lt"/>
              </a:rPr>
              <a:t>toksisitesinde</a:t>
            </a:r>
            <a:r>
              <a:rPr lang="tr" sz="1400" dirty="0">
                <a:ea typeface="+mn-lt"/>
                <a:cs typeface="+mn-lt"/>
              </a:rPr>
              <a:t> bir azalma sağlarken cilt reaksiyonlarını artırabilir.</a:t>
            </a:r>
          </a:p>
        </p:txBody>
      </p:sp>
    </p:spTree>
    <p:extLst>
      <p:ext uri="{BB962C8B-B14F-4D97-AF65-F5344CB8AC3E}">
        <p14:creationId xmlns:p14="http://schemas.microsoft.com/office/powerpoint/2010/main" val="119154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0E393E-32C7-4725-9BA4-C1ED043FF185}"/>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7EF0BA41-9D09-4198-8F9C-BF995292FDF7}"/>
              </a:ext>
            </a:extLst>
          </p:cNvPr>
          <p:cNvSpPr>
            <a:spLocks noGrp="1"/>
          </p:cNvSpPr>
          <p:nvPr>
            <p:ph idx="1"/>
          </p:nvPr>
        </p:nvSpPr>
        <p:spPr/>
        <p:txBody>
          <a:bodyPr>
            <a:normAutofit/>
          </a:bodyPr>
          <a:lstStyle/>
          <a:p>
            <a:r>
              <a:rPr lang="en-US" dirty="0" err="1">
                <a:ea typeface="+mn-lt"/>
                <a:cs typeface="+mn-lt"/>
              </a:rPr>
              <a:t>Tüm</a:t>
            </a:r>
            <a:r>
              <a:rPr lang="en-US" dirty="0">
                <a:ea typeface="+mn-lt"/>
                <a:cs typeface="+mn-lt"/>
              </a:rPr>
              <a:t> Meme </a:t>
            </a:r>
            <a:r>
              <a:rPr lang="en-US" dirty="0" err="1">
                <a:ea typeface="+mn-lt"/>
                <a:cs typeface="+mn-lt"/>
              </a:rPr>
              <a:t>Işınlaması</a:t>
            </a:r>
            <a:endParaRPr lang="en-US" dirty="0">
              <a:ea typeface="+mn-lt"/>
              <a:cs typeface="+mn-lt"/>
            </a:endParaRPr>
          </a:p>
          <a:p>
            <a:pPr lvl="1">
              <a:buClr>
                <a:srgbClr val="8D1515"/>
              </a:buClr>
              <a:buFont typeface="Wingdings"/>
              <a:buChar char="Ø"/>
            </a:pPr>
            <a:r>
              <a:rPr lang="tr" dirty="0">
                <a:ea typeface="+mn-lt"/>
                <a:cs typeface="+mn-lt"/>
              </a:rPr>
              <a:t>Memenin solunum hareketinin (2-6mm) günlük doz dağılımı üzerine etkisi sınırlı iken IMN dozu üzerinde önemli bir etkisi olabilir.</a:t>
            </a:r>
          </a:p>
          <a:p>
            <a:pPr lvl="1">
              <a:buClr>
                <a:srgbClr val="8D1515"/>
              </a:buClr>
              <a:buFont typeface="Wingdings"/>
              <a:buChar char="Ø"/>
            </a:pPr>
            <a:r>
              <a:rPr lang="tr" dirty="0">
                <a:ea typeface="+mn-lt"/>
                <a:cs typeface="+mn-lt"/>
              </a:rPr>
              <a:t>Hastaları yalnızca derin </a:t>
            </a:r>
            <a:r>
              <a:rPr lang="tr" dirty="0" err="1">
                <a:ea typeface="+mn-lt"/>
                <a:cs typeface="+mn-lt"/>
              </a:rPr>
              <a:t>inspirasyon</a:t>
            </a:r>
            <a:r>
              <a:rPr lang="tr" dirty="0">
                <a:ea typeface="+mn-lt"/>
                <a:cs typeface="+mn-lt"/>
              </a:rPr>
              <a:t> sırasında tedavi etmek kalp </a:t>
            </a:r>
            <a:r>
              <a:rPr lang="tr" dirty="0" err="1">
                <a:ea typeface="+mn-lt"/>
                <a:cs typeface="+mn-lt"/>
              </a:rPr>
              <a:t>maruziyetini</a:t>
            </a:r>
            <a:r>
              <a:rPr lang="tr" dirty="0">
                <a:ea typeface="+mn-lt"/>
                <a:cs typeface="+mn-lt"/>
              </a:rPr>
              <a:t> azaltır. Maksimum kardiyak koruma için kardiyak blokajın eklenmesi gerekebilir. Kalbi mümkün olduğunca alan kenarlarından veya bloklardan 5 mm veya daha fazla uzakta tutmak gerekir.</a:t>
            </a:r>
          </a:p>
        </p:txBody>
      </p:sp>
    </p:spTree>
    <p:extLst>
      <p:ext uri="{BB962C8B-B14F-4D97-AF65-F5344CB8AC3E}">
        <p14:creationId xmlns:p14="http://schemas.microsoft.com/office/powerpoint/2010/main" val="569841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4AAEDC-9A5A-439B-BD1E-F88709152BAD}"/>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9DDDF144-4ED3-47D0-B01B-8668A91216A0}"/>
              </a:ext>
            </a:extLst>
          </p:cNvPr>
          <p:cNvSpPr>
            <a:spLocks noGrp="1"/>
          </p:cNvSpPr>
          <p:nvPr>
            <p:ph idx="1"/>
          </p:nvPr>
        </p:nvSpPr>
        <p:spPr/>
        <p:txBody>
          <a:bodyPr>
            <a:normAutofit fontScale="92500" lnSpcReduction="20000"/>
          </a:bodyPr>
          <a:lstStyle/>
          <a:p>
            <a:r>
              <a:rPr lang="tr" dirty="0">
                <a:ea typeface="+mn-lt"/>
                <a:cs typeface="+mn-lt"/>
              </a:rPr>
              <a:t>Meme Boost Hacmi ve Teknikleri</a:t>
            </a:r>
            <a:r>
              <a:rPr lang="en-US" dirty="0">
                <a:ea typeface="+mn-lt"/>
                <a:cs typeface="+mn-lt"/>
              </a:rPr>
              <a:t> </a:t>
            </a:r>
          </a:p>
          <a:p>
            <a:pPr lvl="1">
              <a:buClr>
                <a:srgbClr val="8D1515"/>
              </a:buClr>
              <a:buFont typeface="Wingdings"/>
              <a:buChar char="Ø"/>
            </a:pPr>
            <a:r>
              <a:rPr lang="tr" dirty="0">
                <a:ea typeface="+mn-lt"/>
                <a:cs typeface="+mn-lt"/>
              </a:rPr>
              <a:t>Eksizyon kavitesi, ameliyattan sonraki ilk 1 ila 2 ay içinde ve sıklıkla RT sırasında daha da olmak üzere azalır. Boost'un ameliyattan hemen önce veya hemen sonra uygulanmasının lokal kontrol veya kozmetik sonuçlar üzerine etkisi olup olmadığı belirsizdir.</a:t>
            </a:r>
          </a:p>
          <a:p>
            <a:pPr lvl="1">
              <a:buClr>
                <a:srgbClr val="8D1515"/>
              </a:buClr>
              <a:buFont typeface="Wingdings"/>
              <a:buChar char="Ø"/>
            </a:pPr>
            <a:r>
              <a:rPr lang="tr" dirty="0" smtClean="0">
                <a:ea typeface="+mn-lt"/>
                <a:cs typeface="+mn-lt"/>
              </a:rPr>
              <a:t>BT </a:t>
            </a:r>
            <a:r>
              <a:rPr lang="tr" dirty="0">
                <a:ea typeface="+mn-lt"/>
                <a:cs typeface="+mn-lt"/>
              </a:rPr>
              <a:t>tarafından tanımlanan eksizyon </a:t>
            </a:r>
            <a:r>
              <a:rPr lang="tr" dirty="0" smtClean="0">
                <a:ea typeface="+mn-lt"/>
                <a:cs typeface="+mn-lt"/>
              </a:rPr>
              <a:t>kevite </a:t>
            </a:r>
            <a:r>
              <a:rPr lang="tr" dirty="0">
                <a:ea typeface="+mn-lt"/>
                <a:cs typeface="+mn-lt"/>
              </a:rPr>
              <a:t>hacmi genellikle </a:t>
            </a:r>
            <a:r>
              <a:rPr lang="tr" dirty="0" smtClean="0">
                <a:ea typeface="+mn-lt"/>
                <a:cs typeface="+mn-lt"/>
              </a:rPr>
              <a:t>cerrahi </a:t>
            </a:r>
            <a:r>
              <a:rPr lang="tr" dirty="0">
                <a:ea typeface="+mn-lt"/>
                <a:cs typeface="+mn-lt"/>
              </a:rPr>
              <a:t>klipsler tarafından tanımlanandan daha büyüktür.</a:t>
            </a:r>
          </a:p>
          <a:p>
            <a:pPr lvl="1">
              <a:buClr>
                <a:srgbClr val="8D1515"/>
              </a:buClr>
              <a:buFont typeface="Wingdings"/>
              <a:buChar char="Ø"/>
            </a:pPr>
            <a:r>
              <a:rPr lang="tr" dirty="0">
                <a:ea typeface="+mn-lt"/>
                <a:cs typeface="+mn-lt"/>
              </a:rPr>
              <a:t>Optimum boost hacmi bilinmemekte. Çoğu kurum, CTV'yi tanımlamak için tümör yatağının çevresine 1 ila 2 cm'lik bir marj ekler, ön sınır derinin hemen altına uzanır ve arka sınır göğüs ön duvarı veya pektoralis majör kasındadır. Genellikle cilde 3 ila 5 mm'den daha yakın olmayacak şekilde düzenlenen PTV için ek 5 ila 10 mm'lik bir marj eklenir. </a:t>
            </a:r>
          </a:p>
          <a:p>
            <a:pPr lvl="1">
              <a:buClr>
                <a:srgbClr val="8D1515"/>
              </a:buClr>
            </a:pPr>
            <a:endParaRPr lang="tr" dirty="0"/>
          </a:p>
        </p:txBody>
      </p:sp>
    </p:spTree>
    <p:extLst>
      <p:ext uri="{BB962C8B-B14F-4D97-AF65-F5344CB8AC3E}">
        <p14:creationId xmlns:p14="http://schemas.microsoft.com/office/powerpoint/2010/main" val="3567630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FF051E-33A5-43AB-9B06-B99ECFB11DD8}"/>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8C76BAC9-5F0A-460C-9F7E-2D0CBF9D7E01}"/>
              </a:ext>
            </a:extLst>
          </p:cNvPr>
          <p:cNvSpPr>
            <a:spLocks noGrp="1"/>
          </p:cNvSpPr>
          <p:nvPr>
            <p:ph idx="1"/>
          </p:nvPr>
        </p:nvSpPr>
        <p:spPr/>
        <p:txBody>
          <a:bodyPr>
            <a:normAutofit lnSpcReduction="10000"/>
          </a:bodyPr>
          <a:lstStyle/>
          <a:p>
            <a:r>
              <a:rPr lang="tr" dirty="0" err="1">
                <a:ea typeface="+mn-lt"/>
                <a:cs typeface="+mn-lt"/>
              </a:rPr>
              <a:t>Supraklaviküler</a:t>
            </a:r>
            <a:r>
              <a:rPr lang="tr" dirty="0">
                <a:ea typeface="+mn-lt"/>
                <a:cs typeface="+mn-lt"/>
              </a:rPr>
              <a:t> ve </a:t>
            </a:r>
            <a:r>
              <a:rPr lang="tr" dirty="0" err="1">
                <a:ea typeface="+mn-lt"/>
                <a:cs typeface="+mn-lt"/>
              </a:rPr>
              <a:t>Aksiller</a:t>
            </a:r>
            <a:r>
              <a:rPr lang="tr" dirty="0">
                <a:ea typeface="+mn-lt"/>
                <a:cs typeface="+mn-lt"/>
              </a:rPr>
              <a:t> </a:t>
            </a:r>
            <a:r>
              <a:rPr lang="tr" dirty="0" err="1">
                <a:ea typeface="+mn-lt"/>
                <a:cs typeface="+mn-lt"/>
              </a:rPr>
              <a:t>Nodal</a:t>
            </a:r>
            <a:r>
              <a:rPr lang="tr" dirty="0">
                <a:ea typeface="+mn-lt"/>
                <a:cs typeface="+mn-lt"/>
              </a:rPr>
              <a:t> Işınlama</a:t>
            </a:r>
            <a:r>
              <a:rPr lang="en-US" dirty="0">
                <a:ea typeface="+mn-lt"/>
                <a:cs typeface="+mn-lt"/>
              </a:rPr>
              <a:t> </a:t>
            </a:r>
          </a:p>
          <a:p>
            <a:pPr lvl="1">
              <a:buClr>
                <a:srgbClr val="8D1515"/>
              </a:buClr>
              <a:buFont typeface="Wingdings"/>
              <a:buChar char="Ø"/>
            </a:pPr>
            <a:r>
              <a:rPr lang="tr" dirty="0" err="1">
                <a:ea typeface="+mn-lt"/>
                <a:cs typeface="+mn-lt"/>
              </a:rPr>
              <a:t>Supraklaviküler</a:t>
            </a:r>
            <a:r>
              <a:rPr lang="tr" dirty="0">
                <a:ea typeface="+mn-lt"/>
                <a:cs typeface="+mn-lt"/>
              </a:rPr>
              <a:t> alan, Level 3 </a:t>
            </a:r>
            <a:r>
              <a:rPr lang="tr" dirty="0" err="1">
                <a:ea typeface="+mn-lt"/>
                <a:cs typeface="+mn-lt"/>
              </a:rPr>
              <a:t>aksiller</a:t>
            </a:r>
            <a:r>
              <a:rPr lang="tr" dirty="0">
                <a:ea typeface="+mn-lt"/>
                <a:cs typeface="+mn-lt"/>
              </a:rPr>
              <a:t> </a:t>
            </a:r>
            <a:r>
              <a:rPr lang="tr" dirty="0" err="1">
                <a:ea typeface="+mn-lt"/>
                <a:cs typeface="+mn-lt"/>
              </a:rPr>
              <a:t>nodları</a:t>
            </a:r>
            <a:r>
              <a:rPr lang="tr" dirty="0">
                <a:ea typeface="+mn-lt"/>
                <a:cs typeface="+mn-lt"/>
              </a:rPr>
              <a:t> ve ayrıca daha </a:t>
            </a:r>
            <a:r>
              <a:rPr lang="tr" dirty="0" err="1">
                <a:ea typeface="+mn-lt"/>
                <a:cs typeface="+mn-lt"/>
              </a:rPr>
              <a:t>medialdeki</a:t>
            </a:r>
            <a:r>
              <a:rPr lang="tr" dirty="0">
                <a:ea typeface="+mn-lt"/>
                <a:cs typeface="+mn-lt"/>
              </a:rPr>
              <a:t> gerçek </a:t>
            </a:r>
            <a:r>
              <a:rPr lang="tr" dirty="0" err="1">
                <a:ea typeface="+mn-lt"/>
                <a:cs typeface="+mn-lt"/>
              </a:rPr>
              <a:t>supraklaviküler</a:t>
            </a:r>
            <a:r>
              <a:rPr lang="tr" dirty="0">
                <a:ea typeface="+mn-lt"/>
                <a:cs typeface="+mn-lt"/>
              </a:rPr>
              <a:t> </a:t>
            </a:r>
            <a:r>
              <a:rPr lang="tr" dirty="0" err="1">
                <a:ea typeface="+mn-lt"/>
                <a:cs typeface="+mn-lt"/>
              </a:rPr>
              <a:t>nodları</a:t>
            </a:r>
            <a:r>
              <a:rPr lang="tr" dirty="0">
                <a:ea typeface="+mn-lt"/>
                <a:cs typeface="+mn-lt"/>
              </a:rPr>
              <a:t> içerir. Bazı supraklaviküler nükslerde MS'yi, larenksi ve özefagusu korumak için </a:t>
            </a:r>
            <a:r>
              <a:rPr lang="tr" dirty="0" smtClean="0">
                <a:ea typeface="+mn-lt"/>
                <a:cs typeface="+mn-lt"/>
              </a:rPr>
              <a:t>transvers </a:t>
            </a:r>
            <a:r>
              <a:rPr lang="tr" dirty="0">
                <a:ea typeface="+mn-lt"/>
                <a:cs typeface="+mn-lt"/>
              </a:rPr>
              <a:t>spinous pedinküller boyunca bir blok yerleştirilir. </a:t>
            </a:r>
          </a:p>
          <a:p>
            <a:pPr lvl="1">
              <a:buClr>
                <a:srgbClr val="8D1515"/>
              </a:buClr>
              <a:buFont typeface="Wingdings"/>
              <a:buChar char="Ø"/>
            </a:pPr>
            <a:r>
              <a:rPr lang="tr" dirty="0" err="1">
                <a:ea typeface="+mn-lt"/>
                <a:cs typeface="+mn-lt"/>
              </a:rPr>
              <a:t>Supraklaviküler</a:t>
            </a:r>
            <a:r>
              <a:rPr lang="tr" dirty="0">
                <a:ea typeface="+mn-lt"/>
                <a:cs typeface="+mn-lt"/>
              </a:rPr>
              <a:t> ve </a:t>
            </a:r>
            <a:r>
              <a:rPr lang="tr" dirty="0" err="1">
                <a:ea typeface="+mn-lt"/>
                <a:cs typeface="+mn-lt"/>
              </a:rPr>
              <a:t>aksiller</a:t>
            </a:r>
            <a:r>
              <a:rPr lang="tr" dirty="0">
                <a:ea typeface="+mn-lt"/>
                <a:cs typeface="+mn-lt"/>
              </a:rPr>
              <a:t> alan dozları geleneksel olarak cilt yüzeyinin sırasıyla 3 ve 5 cm altında olacak şekilde tanımlanır. Derin yerleşimli </a:t>
            </a:r>
            <a:r>
              <a:rPr lang="tr" dirty="0" err="1">
                <a:ea typeface="+mn-lt"/>
                <a:cs typeface="+mn-lt"/>
              </a:rPr>
              <a:t>nodların</a:t>
            </a:r>
            <a:r>
              <a:rPr lang="tr" dirty="0">
                <a:ea typeface="+mn-lt"/>
                <a:cs typeface="+mn-lt"/>
              </a:rPr>
              <a:t> belirlenmesi için CT kullanılmalıdır. Zıt alanlar veya üç boyutlu </a:t>
            </a:r>
            <a:r>
              <a:rPr lang="tr" dirty="0" err="1">
                <a:ea typeface="+mn-lt"/>
                <a:cs typeface="+mn-lt"/>
              </a:rPr>
              <a:t>konformal</a:t>
            </a:r>
            <a:r>
              <a:rPr lang="tr" dirty="0">
                <a:ea typeface="+mn-lt"/>
                <a:cs typeface="+mn-lt"/>
              </a:rPr>
              <a:t> teknikler, derin yerleşimli </a:t>
            </a:r>
            <a:r>
              <a:rPr lang="tr" dirty="0" err="1">
                <a:ea typeface="+mn-lt"/>
                <a:cs typeface="+mn-lt"/>
              </a:rPr>
              <a:t>nodları</a:t>
            </a:r>
            <a:r>
              <a:rPr lang="tr" dirty="0">
                <a:ea typeface="+mn-lt"/>
                <a:cs typeface="+mn-lt"/>
              </a:rPr>
              <a:t> olan hastalarda kabul edilebilir ölçüde </a:t>
            </a:r>
            <a:r>
              <a:rPr lang="tr" dirty="0" err="1">
                <a:ea typeface="+mn-lt"/>
                <a:cs typeface="+mn-lt"/>
              </a:rPr>
              <a:t>homojensizlikle</a:t>
            </a:r>
            <a:r>
              <a:rPr lang="tr" dirty="0">
                <a:ea typeface="+mn-lt"/>
                <a:cs typeface="+mn-lt"/>
              </a:rPr>
              <a:t> </a:t>
            </a:r>
            <a:r>
              <a:rPr lang="tr" dirty="0" err="1">
                <a:ea typeface="+mn-lt"/>
                <a:cs typeface="+mn-lt"/>
              </a:rPr>
              <a:t>nodal</a:t>
            </a:r>
            <a:r>
              <a:rPr lang="tr" dirty="0">
                <a:ea typeface="+mn-lt"/>
                <a:cs typeface="+mn-lt"/>
              </a:rPr>
              <a:t> ışınlama sahasını iyileştirebilir. </a:t>
            </a:r>
          </a:p>
        </p:txBody>
      </p:sp>
    </p:spTree>
    <p:extLst>
      <p:ext uri="{BB962C8B-B14F-4D97-AF65-F5344CB8AC3E}">
        <p14:creationId xmlns:p14="http://schemas.microsoft.com/office/powerpoint/2010/main" val="23177150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0BDD02-B479-4AAE-A480-C2EAEB5D5A98}"/>
              </a:ext>
            </a:extLst>
          </p:cNvPr>
          <p:cNvSpPr>
            <a:spLocks noGrp="1"/>
          </p:cNvSpPr>
          <p:nvPr>
            <p:ph type="title"/>
          </p:nvPr>
        </p:nvSpPr>
        <p:spPr>
          <a:xfrm>
            <a:off x="1484311" y="1081548"/>
            <a:ext cx="3333495" cy="1504335"/>
          </a:xfrm>
        </p:spPr>
        <p:txBody>
          <a:bodyPr>
            <a:normAutofit/>
          </a:bodyPr>
          <a:lstStyle/>
          <a:p>
            <a:endParaRPr lang="en-US" sz="2400"/>
          </a:p>
        </p:txBody>
      </p:sp>
      <p:sp>
        <p:nvSpPr>
          <p:cNvPr id="3" name="Content Placeholder 2">
            <a:extLst>
              <a:ext uri="{FF2B5EF4-FFF2-40B4-BE49-F238E27FC236}">
                <a16:creationId xmlns="" xmlns:a16="http://schemas.microsoft.com/office/drawing/2014/main" id="{249FEF15-07D2-40BF-A10F-8F184308619B}"/>
              </a:ext>
            </a:extLst>
          </p:cNvPr>
          <p:cNvSpPr>
            <a:spLocks noGrp="1"/>
          </p:cNvSpPr>
          <p:nvPr>
            <p:ph idx="1"/>
          </p:nvPr>
        </p:nvSpPr>
        <p:spPr>
          <a:xfrm>
            <a:off x="1484310" y="2666999"/>
            <a:ext cx="4131043" cy="3604847"/>
          </a:xfrm>
        </p:spPr>
        <p:txBody>
          <a:bodyPr anchor="t">
            <a:normAutofit fontScale="25000" lnSpcReduction="20000"/>
          </a:bodyPr>
          <a:lstStyle/>
          <a:p>
            <a:pPr>
              <a:lnSpc>
                <a:spcPct val="90000"/>
              </a:lnSpc>
            </a:pPr>
            <a:r>
              <a:rPr lang="en-US" sz="6000" dirty="0"/>
              <a:t>Internal </a:t>
            </a:r>
            <a:r>
              <a:rPr lang="en-US" sz="6000" dirty="0" err="1"/>
              <a:t>Mammarian</a:t>
            </a:r>
            <a:r>
              <a:rPr lang="en-US" sz="6000" dirty="0"/>
              <a:t> Nodal </a:t>
            </a:r>
            <a:r>
              <a:rPr lang="en-US" sz="6000" dirty="0" err="1"/>
              <a:t>Işınlaması</a:t>
            </a:r>
            <a:endParaRPr lang="en-US" sz="6000" dirty="0"/>
          </a:p>
          <a:p>
            <a:pPr lvl="1">
              <a:lnSpc>
                <a:spcPct val="90000"/>
              </a:lnSpc>
              <a:buClr>
                <a:srgbClr val="8D1515"/>
              </a:buClr>
              <a:buFont typeface="Wingdings"/>
              <a:buChar char="Ø"/>
            </a:pPr>
            <a:r>
              <a:rPr lang="tr" sz="6000" dirty="0">
                <a:ea typeface="+mn-lt"/>
                <a:cs typeface="+mn-lt"/>
              </a:rPr>
              <a:t>IMN'lerin çoğu, sternumun arka kenarı ile parietal plevra arasındaki ilk üç interkostal boşlukta bulunur, ancak altıncı interkostal boşluğa kadar da uzanabilirler. Modern görüntüleme kullanan iki çalışma, internal mammarian damarlarının medial ve lateralinde 4 veya 5 mm'lik bir marjın, ilk üç interkostal aralıktaki IMN metastazlarının %90'ından fazlasını kapsamak için yeterli olduğunu bulmuştur. Bu nedenle IMN CTV tasarımında damarlara lateral ve medial olarak 5 mm marj verilmesi mantıklı görünmektedir. IMN CTV'nin ön kenarı sternum ve göğüs duvarı ile, arka kenarı ise parietal plevra ile tanımlanır. PTV için de 5 mm'lik bir marj eklemek makul görünmekte.</a:t>
            </a:r>
          </a:p>
          <a:p>
            <a:pPr lvl="1">
              <a:lnSpc>
                <a:spcPct val="90000"/>
              </a:lnSpc>
              <a:buClr>
                <a:srgbClr val="8D1515"/>
              </a:buClr>
            </a:pPr>
            <a:endParaRPr lang="en-US" sz="1000" dirty="0">
              <a:ea typeface="+mn-lt"/>
              <a:cs typeface="+mn-lt"/>
            </a:endParaRPr>
          </a:p>
        </p:txBody>
      </p:sp>
      <p:pic>
        <p:nvPicPr>
          <p:cNvPr id="4" name="Picture 4" descr="Diagram&#10;&#10;Description automatically generated">
            <a:extLst>
              <a:ext uri="{FF2B5EF4-FFF2-40B4-BE49-F238E27FC236}">
                <a16:creationId xmlns="" xmlns:a16="http://schemas.microsoft.com/office/drawing/2014/main" id="{6892B079-0A5B-4478-96D3-48B82C13E5F5}"/>
              </a:ext>
            </a:extLst>
          </p:cNvPr>
          <p:cNvPicPr>
            <a:picLocks noChangeAspect="1"/>
          </p:cNvPicPr>
          <p:nvPr/>
        </p:nvPicPr>
        <p:blipFill>
          <a:blip r:embed="rId3"/>
          <a:stretch>
            <a:fillRect/>
          </a:stretch>
        </p:blipFill>
        <p:spPr>
          <a:xfrm>
            <a:off x="6201507" y="1620810"/>
            <a:ext cx="5500808" cy="412560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9579619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739557-47F1-4486-B7A8-A63E57A67BBF}"/>
              </a:ext>
            </a:extLst>
          </p:cNvPr>
          <p:cNvSpPr>
            <a:spLocks noGrp="1"/>
          </p:cNvSpPr>
          <p:nvPr>
            <p:ph type="title"/>
          </p:nvPr>
        </p:nvSpPr>
        <p:spPr>
          <a:xfrm>
            <a:off x="1484311" y="1081548"/>
            <a:ext cx="7034637" cy="1504335"/>
          </a:xfrm>
        </p:spPr>
        <p:txBody>
          <a:bodyPr>
            <a:normAutofit/>
          </a:bodyPr>
          <a:lstStyle/>
          <a:p>
            <a:r>
              <a:rPr lang="tr" sz="2400">
                <a:ea typeface="+mj-lt"/>
                <a:cs typeface="+mj-lt"/>
              </a:rPr>
              <a:t>RADYOTERAPİ DOZU VE PROGRAM PARAMETRELERİ</a:t>
            </a:r>
            <a:r>
              <a:rPr lang="en-US" sz="2400">
                <a:ea typeface="+mj-lt"/>
                <a:cs typeface="+mj-lt"/>
              </a:rPr>
              <a:t> </a:t>
            </a:r>
            <a:endParaRPr lang="en-US" sz="2400"/>
          </a:p>
        </p:txBody>
      </p:sp>
      <p:sp>
        <p:nvSpPr>
          <p:cNvPr id="3" name="Content Placeholder 2">
            <a:extLst>
              <a:ext uri="{FF2B5EF4-FFF2-40B4-BE49-F238E27FC236}">
                <a16:creationId xmlns="" xmlns:a16="http://schemas.microsoft.com/office/drawing/2014/main" id="{8FB9C3F2-211D-437E-B274-B0B5D8A5EB24}"/>
              </a:ext>
            </a:extLst>
          </p:cNvPr>
          <p:cNvSpPr>
            <a:spLocks noGrp="1"/>
          </p:cNvSpPr>
          <p:nvPr>
            <p:ph idx="1"/>
          </p:nvPr>
        </p:nvSpPr>
        <p:spPr>
          <a:xfrm>
            <a:off x="1484311" y="2666999"/>
            <a:ext cx="6065810" cy="3722915"/>
          </a:xfrm>
        </p:spPr>
        <p:txBody>
          <a:bodyPr anchor="t">
            <a:normAutofit/>
          </a:bodyPr>
          <a:lstStyle/>
          <a:p>
            <a:pPr>
              <a:lnSpc>
                <a:spcPct val="90000"/>
              </a:lnSpc>
            </a:pPr>
            <a:r>
              <a:rPr lang="tr" sz="1500" dirty="0">
                <a:ea typeface="+mn-lt"/>
                <a:cs typeface="+mn-lt"/>
              </a:rPr>
              <a:t>Cerrahi ile Radyoterapinin Başlaması Arasındaki Süre</a:t>
            </a:r>
          </a:p>
          <a:p>
            <a:pPr lvl="1">
              <a:lnSpc>
                <a:spcPct val="90000"/>
              </a:lnSpc>
              <a:buClr>
                <a:srgbClr val="8D1515"/>
              </a:buClr>
              <a:buFont typeface="Wingdings"/>
              <a:buChar char="Ø"/>
            </a:pPr>
            <a:r>
              <a:rPr lang="tr" sz="1500" dirty="0"/>
              <a:t>Birçok çalışmada </a:t>
            </a:r>
            <a:r>
              <a:rPr lang="tr" sz="1500" dirty="0">
                <a:ea typeface="+mn-lt"/>
                <a:cs typeface="+mn-lt"/>
              </a:rPr>
              <a:t>lokal kontrol başarısızlık oranlarının, RT'nin son meme ameliyatından 4 ila 5 ay sonra başladığında artmadığı gözlenmiş. Bu sürenin ötesinde RT başlangıcının </a:t>
            </a:r>
            <a:r>
              <a:rPr lang="tr" sz="1500" dirty="0" smtClean="0">
                <a:ea typeface="+mn-lt"/>
                <a:cs typeface="+mn-lt"/>
              </a:rPr>
              <a:t>uzatılması durumunda </a:t>
            </a:r>
            <a:r>
              <a:rPr lang="tr" sz="1500" dirty="0">
                <a:ea typeface="+mn-lt"/>
                <a:cs typeface="+mn-lt"/>
              </a:rPr>
              <a:t>ise </a:t>
            </a:r>
            <a:r>
              <a:rPr lang="tr" sz="1500" dirty="0" smtClean="0">
                <a:ea typeface="+mn-lt"/>
                <a:cs typeface="+mn-lt"/>
              </a:rPr>
              <a:t>başarısızlık oranlarının arttığı </a:t>
            </a:r>
            <a:r>
              <a:rPr lang="tr" sz="1500" dirty="0">
                <a:ea typeface="+mn-lt"/>
                <a:cs typeface="+mn-lt"/>
              </a:rPr>
              <a:t>gözlenmiş.</a:t>
            </a:r>
            <a:endParaRPr lang="tr" sz="1500" dirty="0"/>
          </a:p>
        </p:txBody>
      </p:sp>
      <p:pic>
        <p:nvPicPr>
          <p:cNvPr id="4" name="Picture 4">
            <a:extLst>
              <a:ext uri="{FF2B5EF4-FFF2-40B4-BE49-F238E27FC236}">
                <a16:creationId xmlns="" xmlns:a16="http://schemas.microsoft.com/office/drawing/2014/main" id="{43123939-83D0-4517-B241-7E02962C30C3}"/>
              </a:ext>
            </a:extLst>
          </p:cNvPr>
          <p:cNvPicPr>
            <a:picLocks noChangeAspect="1"/>
          </p:cNvPicPr>
          <p:nvPr/>
        </p:nvPicPr>
        <p:blipFill>
          <a:blip r:embed="rId3"/>
          <a:stretch>
            <a:fillRect/>
          </a:stretch>
        </p:blipFill>
        <p:spPr>
          <a:xfrm>
            <a:off x="8527747" y="1590987"/>
            <a:ext cx="3334505" cy="2143217"/>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408089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FC09A5-1C65-4DFD-8EFB-B567820B98BA}"/>
              </a:ext>
            </a:extLst>
          </p:cNvPr>
          <p:cNvSpPr>
            <a:spLocks noGrp="1"/>
          </p:cNvSpPr>
          <p:nvPr>
            <p:ph type="title"/>
          </p:nvPr>
        </p:nvSpPr>
        <p:spPr>
          <a:xfrm>
            <a:off x="1484311" y="1081548"/>
            <a:ext cx="3333495" cy="1504335"/>
          </a:xfrm>
        </p:spPr>
        <p:txBody>
          <a:bodyPr>
            <a:normAutofit/>
          </a:bodyPr>
          <a:lstStyle/>
          <a:p>
            <a:r>
              <a:rPr lang="en-US" sz="2400"/>
              <a:t>GİRİŞ</a:t>
            </a:r>
          </a:p>
        </p:txBody>
      </p:sp>
      <p:sp>
        <p:nvSpPr>
          <p:cNvPr id="3" name="Content Placeholder 2">
            <a:extLst>
              <a:ext uri="{FF2B5EF4-FFF2-40B4-BE49-F238E27FC236}">
                <a16:creationId xmlns="" xmlns:a16="http://schemas.microsoft.com/office/drawing/2014/main" id="{7455CC69-904D-436C-BA2D-7E9A7F468742}"/>
              </a:ext>
            </a:extLst>
          </p:cNvPr>
          <p:cNvSpPr>
            <a:spLocks noGrp="1"/>
          </p:cNvSpPr>
          <p:nvPr>
            <p:ph idx="1"/>
          </p:nvPr>
        </p:nvSpPr>
        <p:spPr>
          <a:xfrm>
            <a:off x="1484311" y="2666999"/>
            <a:ext cx="3333496" cy="3124201"/>
          </a:xfrm>
        </p:spPr>
        <p:txBody>
          <a:bodyPr anchor="t">
            <a:normAutofit/>
          </a:bodyPr>
          <a:lstStyle/>
          <a:p>
            <a:r>
              <a:rPr lang="tr" sz="1600">
                <a:ea typeface="+mn-lt"/>
                <a:cs typeface="+mn-lt"/>
              </a:rPr>
              <a:t>Evre I ve II invaziv meme kanserli hastaların yaklaşık %80'i meme koruyucu tedavi (BCT) için adaydır. Modern radyoterapi (RT) tekniklerini kullanan altı büyük randomize çalışmada, mastektomi ve BCT arasında hastalıksız sağkalım (DFS) ve genel sağkalım (OS) açısından fark bulunamamıştır.</a:t>
            </a:r>
            <a:endParaRPr lang="en-US" sz="1600">
              <a:ea typeface="+mn-lt"/>
              <a:cs typeface="+mn-lt"/>
            </a:endParaRPr>
          </a:p>
        </p:txBody>
      </p:sp>
      <p:pic>
        <p:nvPicPr>
          <p:cNvPr id="4" name="Picture 4" descr="Table&#10;&#10;Description automatically generated">
            <a:extLst>
              <a:ext uri="{FF2B5EF4-FFF2-40B4-BE49-F238E27FC236}">
                <a16:creationId xmlns="" xmlns:a16="http://schemas.microsoft.com/office/drawing/2014/main" id="{1B886138-8401-41C2-B80C-F9C80F54CB42}"/>
              </a:ext>
            </a:extLst>
          </p:cNvPr>
          <p:cNvPicPr>
            <a:picLocks noChangeAspect="1"/>
          </p:cNvPicPr>
          <p:nvPr/>
        </p:nvPicPr>
        <p:blipFill>
          <a:blip r:embed="rId3"/>
          <a:stretch>
            <a:fillRect/>
          </a:stretch>
        </p:blipFill>
        <p:spPr>
          <a:xfrm>
            <a:off x="4826604" y="2758592"/>
            <a:ext cx="7296903" cy="1985149"/>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476678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5760F6-7A80-4FF6-A094-4CACAA2345F8}"/>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2E94002B-6007-481C-8EB4-AE71DCBF45AA}"/>
              </a:ext>
            </a:extLst>
          </p:cNvPr>
          <p:cNvSpPr>
            <a:spLocks noGrp="1"/>
          </p:cNvSpPr>
          <p:nvPr>
            <p:ph idx="1"/>
          </p:nvPr>
        </p:nvSpPr>
        <p:spPr/>
        <p:txBody>
          <a:bodyPr>
            <a:normAutofit fontScale="92500" lnSpcReduction="10000"/>
          </a:bodyPr>
          <a:lstStyle/>
          <a:p>
            <a:r>
              <a:rPr lang="tr" dirty="0">
                <a:ea typeface="+mn-lt"/>
                <a:cs typeface="+mn-lt"/>
              </a:rPr>
              <a:t>Tüm Meme </a:t>
            </a:r>
            <a:r>
              <a:rPr lang="tr" dirty="0" err="1">
                <a:ea typeface="+mn-lt"/>
                <a:cs typeface="+mn-lt"/>
              </a:rPr>
              <a:t>Fraksiyonasyonu</a:t>
            </a:r>
            <a:r>
              <a:rPr lang="en-US" dirty="0">
                <a:ea typeface="+mn-lt"/>
                <a:cs typeface="+mn-lt"/>
              </a:rPr>
              <a:t> </a:t>
            </a:r>
          </a:p>
          <a:p>
            <a:pPr lvl="1">
              <a:buClr>
                <a:srgbClr val="8D1515"/>
              </a:buClr>
              <a:buFont typeface="Wingdings"/>
              <a:buChar char="Ø"/>
            </a:pPr>
            <a:r>
              <a:rPr lang="tr" dirty="0">
                <a:ea typeface="+mn-lt"/>
                <a:cs typeface="+mn-lt"/>
              </a:rPr>
              <a:t>Haftada 5 kez verilen 2-Gy günlük fraksiyonlarda 50 </a:t>
            </a:r>
            <a:r>
              <a:rPr lang="tr" dirty="0" err="1">
                <a:ea typeface="+mn-lt"/>
                <a:cs typeface="+mn-lt"/>
              </a:rPr>
              <a:t>Gy'lik</a:t>
            </a:r>
            <a:r>
              <a:rPr lang="tr" dirty="0">
                <a:ea typeface="+mn-lt"/>
                <a:cs typeface="+mn-lt"/>
              </a:rPr>
              <a:t> tüm meme ışınlaması (WBI) şeması, Ulusal Cerrahi </a:t>
            </a:r>
            <a:r>
              <a:rPr lang="tr" dirty="0" err="1">
                <a:ea typeface="+mn-lt"/>
                <a:cs typeface="+mn-lt"/>
              </a:rPr>
              <a:t>Adjuvan</a:t>
            </a:r>
            <a:r>
              <a:rPr lang="tr" dirty="0">
                <a:ea typeface="+mn-lt"/>
                <a:cs typeface="+mn-lt"/>
              </a:rPr>
              <a:t> Göğüs ve Bağırsak Projesi'nin (NSABP) erken denemelerinde kullanılmış ve Amerika Birleşik Devletleri'nde yaygın olarak benimsenmiştir. </a:t>
            </a:r>
          </a:p>
          <a:p>
            <a:pPr lvl="1">
              <a:buClr>
                <a:srgbClr val="8D1515"/>
              </a:buClr>
              <a:buFont typeface="Wingdings"/>
              <a:buChar char="Ø"/>
            </a:pPr>
            <a:r>
              <a:rPr lang="tr" dirty="0">
                <a:ea typeface="+mn-lt"/>
                <a:cs typeface="+mn-lt"/>
              </a:rPr>
              <a:t>Bununla birlikte, bu </a:t>
            </a:r>
            <a:r>
              <a:rPr lang="tr" dirty="0" err="1">
                <a:ea typeface="+mn-lt"/>
                <a:cs typeface="+mn-lt"/>
              </a:rPr>
              <a:t>fraksiyonasyon</a:t>
            </a:r>
            <a:r>
              <a:rPr lang="tr" dirty="0">
                <a:ea typeface="+mn-lt"/>
                <a:cs typeface="+mn-lt"/>
              </a:rPr>
              <a:t>, o sırada diğer kurumlarda yaygın olarak kullanılan diğer doz-</a:t>
            </a:r>
            <a:r>
              <a:rPr lang="tr" dirty="0" err="1">
                <a:ea typeface="+mn-lt"/>
                <a:cs typeface="+mn-lt"/>
              </a:rPr>
              <a:t>fraksiyonlama</a:t>
            </a:r>
            <a:r>
              <a:rPr lang="tr" dirty="0">
                <a:ea typeface="+mn-lt"/>
                <a:cs typeface="+mn-lt"/>
              </a:rPr>
              <a:t> şemalarına karşı hiçbir zaman resmi olarak test edilmemiştir. Örneğin, Ortak Radyasyon Tedavisi Merkezi, Boston'da fraksiyon başına 2 Gy olacak şekilde 16 Gy Boost ile kombine fraksiyon başına </a:t>
            </a:r>
            <a:r>
              <a:rPr lang="tr" dirty="0" smtClean="0">
                <a:ea typeface="+mn-lt"/>
                <a:cs typeface="+mn-lt"/>
              </a:rPr>
              <a:t>1.8-2.0 </a:t>
            </a:r>
            <a:r>
              <a:rPr lang="tr" dirty="0">
                <a:ea typeface="+mn-lt"/>
                <a:cs typeface="+mn-lt"/>
              </a:rPr>
              <a:t>Gy olacak şekilde 44 ila 46 Gy dozunda </a:t>
            </a:r>
            <a:r>
              <a:rPr lang="tr" dirty="0" smtClean="0">
                <a:ea typeface="+mn-lt"/>
                <a:cs typeface="+mn-lt"/>
              </a:rPr>
              <a:t>WBI’nın </a:t>
            </a:r>
            <a:r>
              <a:rPr lang="tr" dirty="0">
                <a:ea typeface="+mn-lt"/>
                <a:cs typeface="+mn-lt"/>
              </a:rPr>
              <a:t>hastaların büyük çoğunluğunda iyi </a:t>
            </a:r>
            <a:r>
              <a:rPr lang="tr" dirty="0" smtClean="0">
                <a:ea typeface="+mn-lt"/>
                <a:cs typeface="+mn-lt"/>
              </a:rPr>
              <a:t>kozmetik </a:t>
            </a:r>
            <a:r>
              <a:rPr lang="tr" dirty="0">
                <a:ea typeface="+mn-lt"/>
                <a:cs typeface="+mn-lt"/>
              </a:rPr>
              <a:t>sonuçlar ve yüksek lokal kontrol oranları </a:t>
            </a:r>
            <a:r>
              <a:rPr lang="tr" dirty="0" smtClean="0">
                <a:ea typeface="+mn-lt"/>
                <a:cs typeface="+mn-lt"/>
              </a:rPr>
              <a:t>sağladığı gözlenmiştir.</a:t>
            </a:r>
            <a:endParaRPr lang="tr" dirty="0"/>
          </a:p>
          <a:p>
            <a:pPr marL="457200" lvl="1" indent="0">
              <a:buClr>
                <a:srgbClr val="8D1515"/>
              </a:buClr>
              <a:buNone/>
            </a:pPr>
            <a:endParaRPr lang="tr" dirty="0"/>
          </a:p>
        </p:txBody>
      </p:sp>
    </p:spTree>
    <p:extLst>
      <p:ext uri="{BB962C8B-B14F-4D97-AF65-F5344CB8AC3E}">
        <p14:creationId xmlns:p14="http://schemas.microsoft.com/office/powerpoint/2010/main" val="3327704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4A02A7-9F99-4E53-AD0A-27F4316359BE}"/>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9D6E59BF-CF1F-4FF2-BFA1-0405D55F0741}"/>
              </a:ext>
            </a:extLst>
          </p:cNvPr>
          <p:cNvSpPr>
            <a:spLocks noGrp="1"/>
          </p:cNvSpPr>
          <p:nvPr>
            <p:ph idx="1"/>
          </p:nvPr>
        </p:nvSpPr>
        <p:spPr/>
        <p:txBody>
          <a:bodyPr>
            <a:normAutofit fontScale="92500" lnSpcReduction="10000"/>
          </a:bodyPr>
          <a:lstStyle/>
          <a:p>
            <a:pPr lvl="1">
              <a:buFont typeface="Wingdings" panose="05000000000000000000" pitchFamily="2" charset="2"/>
              <a:buChar char="Ø"/>
            </a:pPr>
            <a:endParaRPr lang="tr" dirty="0">
              <a:ea typeface="+mn-lt"/>
              <a:cs typeface="+mn-lt"/>
            </a:endParaRPr>
          </a:p>
          <a:p>
            <a:pPr lvl="1">
              <a:buClr>
                <a:srgbClr val="8D1515"/>
              </a:buClr>
              <a:buFont typeface="Wingdings" panose="05000000000000000000" pitchFamily="2" charset="2"/>
              <a:buChar char="Ø"/>
            </a:pPr>
            <a:r>
              <a:rPr lang="tr" dirty="0"/>
              <a:t>Birleşik Krallık ve Kanada'daki merkezler, Amerika Birleşik Devletleri'nde ve Batı Avrupa'nın çoğunda kullanılanlardan daha yüksek günlük, ancak daha düşük toplam dozlar verme geleneği geliştirmiştir. </a:t>
            </a:r>
          </a:p>
          <a:p>
            <a:pPr lvl="1">
              <a:buClr>
                <a:srgbClr val="8D1515"/>
              </a:buClr>
              <a:buFont typeface="Wingdings" panose="05000000000000000000" pitchFamily="2" charset="2"/>
              <a:buChar char="Ø"/>
            </a:pPr>
            <a:r>
              <a:rPr lang="tr" dirty="0"/>
              <a:t>1999 ve 2002 yılları arasında Birleşik </a:t>
            </a:r>
            <a:r>
              <a:rPr lang="tr" dirty="0" err="1"/>
              <a:t>Krallık'ta</a:t>
            </a:r>
            <a:r>
              <a:rPr lang="tr" dirty="0"/>
              <a:t> yürütülen START B çalışması, 2215 hastada 25 fraksiyonda 50 </a:t>
            </a:r>
            <a:r>
              <a:rPr lang="tr" dirty="0" err="1"/>
              <a:t>Gy</a:t>
            </a:r>
            <a:r>
              <a:rPr lang="tr" dirty="0"/>
              <a:t> ile 15 fraksiyonda 40 </a:t>
            </a:r>
            <a:r>
              <a:rPr lang="tr" dirty="0" err="1"/>
              <a:t>Gy'yi</a:t>
            </a:r>
            <a:r>
              <a:rPr lang="tr" dirty="0"/>
              <a:t> karşılaştırmıştır. Hastaların %43'üne 5 fraksiyonda 10 </a:t>
            </a:r>
            <a:r>
              <a:rPr lang="tr" dirty="0" err="1"/>
              <a:t>Gy'lik</a:t>
            </a:r>
            <a:r>
              <a:rPr lang="tr" dirty="0"/>
              <a:t> bir </a:t>
            </a:r>
            <a:r>
              <a:rPr lang="tr" dirty="0" err="1"/>
              <a:t>boost</a:t>
            </a:r>
            <a:r>
              <a:rPr lang="tr" dirty="0"/>
              <a:t> verilmiştir. 9,9 yıllık medyan takip ile, 10 yıllık  </a:t>
            </a:r>
            <a:r>
              <a:rPr lang="tr" dirty="0" err="1"/>
              <a:t>lokorejyonel</a:t>
            </a:r>
            <a:r>
              <a:rPr lang="tr" dirty="0"/>
              <a:t> başarısızlık oranları 2 kolda sırasıyla %5.5 ve %4.3 olarak bulunmuştur. Komplikasyon oranlarında fark olmaksızın 40 Gy kolunda kozmetik sonuçlar biraz daha iyi olarak bulunmuştur</a:t>
            </a:r>
            <a:r>
              <a:rPr lang="tr" dirty="0" smtClean="0"/>
              <a:t>.</a:t>
            </a:r>
            <a:endParaRPr lang="en-US" dirty="0"/>
          </a:p>
        </p:txBody>
      </p:sp>
    </p:spTree>
    <p:extLst>
      <p:ext uri="{BB962C8B-B14F-4D97-AF65-F5344CB8AC3E}">
        <p14:creationId xmlns:p14="http://schemas.microsoft.com/office/powerpoint/2010/main" val="2985314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4B5CB0-2FD4-4BB1-94AB-3ECC5C70AFE3}"/>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13533412-888E-4809-A933-536CB1043D2E}"/>
              </a:ext>
            </a:extLst>
          </p:cNvPr>
          <p:cNvSpPr>
            <a:spLocks noGrp="1"/>
          </p:cNvSpPr>
          <p:nvPr>
            <p:ph idx="1"/>
          </p:nvPr>
        </p:nvSpPr>
        <p:spPr/>
        <p:txBody>
          <a:bodyPr>
            <a:normAutofit fontScale="85000" lnSpcReduction="10000"/>
          </a:bodyPr>
          <a:lstStyle/>
          <a:p>
            <a:r>
              <a:rPr lang="tr" dirty="0" err="1">
                <a:ea typeface="+mn-lt"/>
                <a:cs typeface="+mn-lt"/>
              </a:rPr>
              <a:t>Primer</a:t>
            </a:r>
            <a:r>
              <a:rPr lang="tr" dirty="0">
                <a:ea typeface="+mn-lt"/>
                <a:cs typeface="+mn-lt"/>
              </a:rPr>
              <a:t> Tümör Bölgesine Verilen Toplam Doz ve Tedavi Süresi</a:t>
            </a:r>
            <a:r>
              <a:rPr lang="en-US" dirty="0">
                <a:ea typeface="+mn-lt"/>
                <a:cs typeface="+mn-lt"/>
              </a:rPr>
              <a:t> </a:t>
            </a:r>
          </a:p>
          <a:p>
            <a:pPr lvl="1">
              <a:buClr>
                <a:srgbClr val="8D1515"/>
              </a:buClr>
              <a:buFont typeface="Wingdings"/>
              <a:buChar char="Ø"/>
            </a:pPr>
            <a:r>
              <a:rPr lang="tr" dirty="0">
                <a:ea typeface="+mn-lt"/>
                <a:cs typeface="+mn-lt"/>
              </a:rPr>
              <a:t>EORTC tarafından yürütülen büyük bir denemede boostun yalnızca cerrahi sınırı 2 mm'den daha geniş olan hastalara önemli ölçüde fayda </a:t>
            </a:r>
            <a:r>
              <a:rPr lang="tr" dirty="0" smtClean="0">
                <a:ea typeface="+mn-lt"/>
                <a:cs typeface="+mn-lt"/>
              </a:rPr>
              <a:t>sağladığı </a:t>
            </a:r>
            <a:r>
              <a:rPr lang="tr" dirty="0">
                <a:ea typeface="+mn-lt"/>
                <a:cs typeface="+mn-lt"/>
              </a:rPr>
              <a:t>ve 10 yıllık başarısızlık oranını invaziv hastalıkta yaklaşık %14'ten %7'ye DCIS'ta ise %17'den %5'e </a:t>
            </a:r>
            <a:r>
              <a:rPr lang="tr" dirty="0" smtClean="0">
                <a:ea typeface="+mn-lt"/>
                <a:cs typeface="+mn-lt"/>
              </a:rPr>
              <a:t>düşürdüğü </a:t>
            </a:r>
            <a:r>
              <a:rPr lang="tr" dirty="0">
                <a:ea typeface="+mn-lt"/>
                <a:cs typeface="+mn-lt"/>
              </a:rPr>
              <a:t>gösterilmiştir. Boost ayrıca yüksek </a:t>
            </a:r>
            <a:r>
              <a:rPr lang="tr" dirty="0" smtClean="0">
                <a:ea typeface="+mn-lt"/>
                <a:cs typeface="+mn-lt"/>
              </a:rPr>
              <a:t>dereceli </a:t>
            </a:r>
            <a:r>
              <a:rPr lang="tr" dirty="0">
                <a:ea typeface="+mn-lt"/>
                <a:cs typeface="+mn-lt"/>
              </a:rPr>
              <a:t>veya 50 yaşından küçük hastalar için lokal başarısızlık oranlarını da önemli ölçüde azaltmıştır</a:t>
            </a:r>
            <a:r>
              <a:rPr lang="tr" dirty="0" smtClean="0">
                <a:ea typeface="+mn-lt"/>
                <a:cs typeface="+mn-lt"/>
              </a:rPr>
              <a:t>.</a:t>
            </a:r>
            <a:endParaRPr lang="tr" b="1" dirty="0">
              <a:ea typeface="+mn-lt"/>
              <a:cs typeface="+mn-lt"/>
            </a:endParaRPr>
          </a:p>
          <a:p>
            <a:pPr lvl="1">
              <a:buClr>
                <a:srgbClr val="8D1515"/>
              </a:buClr>
              <a:buFont typeface="Wingdings"/>
              <a:buChar char="Ø"/>
            </a:pPr>
            <a:r>
              <a:rPr lang="tr" dirty="0">
                <a:ea typeface="+mn-lt"/>
                <a:cs typeface="+mn-lt"/>
              </a:rPr>
              <a:t>EORTC denemesi ayrıca, toplam dozu 60 ve 76 </a:t>
            </a:r>
            <a:r>
              <a:rPr lang="tr" dirty="0" err="1">
                <a:ea typeface="+mn-lt"/>
                <a:cs typeface="+mn-lt"/>
              </a:rPr>
              <a:t>Gy</a:t>
            </a:r>
            <a:r>
              <a:rPr lang="tr" dirty="0">
                <a:ea typeface="+mn-lt"/>
                <a:cs typeface="+mn-lt"/>
              </a:rPr>
              <a:t> olacak şekilde pozitif cerrahi sınırları olan ve </a:t>
            </a:r>
            <a:r>
              <a:rPr lang="tr" dirty="0" err="1">
                <a:ea typeface="+mn-lt"/>
                <a:cs typeface="+mn-lt"/>
              </a:rPr>
              <a:t>boost</a:t>
            </a:r>
            <a:r>
              <a:rPr lang="tr" dirty="0">
                <a:ea typeface="+mn-lt"/>
                <a:cs typeface="+mn-lt"/>
              </a:rPr>
              <a:t> alan hastaları rastgele ayırmıştır. 10 yıllık lokal nüks oranları sırasıyla %17,5 ve %10,8 iken boost bölgesinde şiddetli fibrozis ise sırasıyla %3 ve %13 olarak hesaplanmıştır. </a:t>
            </a:r>
            <a:endParaRPr lang="tr" b="1" dirty="0">
              <a:ea typeface="+mn-lt"/>
              <a:cs typeface="+mn-lt"/>
            </a:endParaRPr>
          </a:p>
          <a:p>
            <a:pPr lvl="1">
              <a:buClr>
                <a:srgbClr val="8D1515"/>
              </a:buClr>
              <a:buFont typeface="Wingdings"/>
              <a:buChar char="Ø"/>
            </a:pPr>
            <a:r>
              <a:rPr lang="tr" dirty="0">
                <a:ea typeface="+mn-lt"/>
                <a:cs typeface="+mn-lt"/>
              </a:rPr>
              <a:t>İstanbul, Türkiye'de yapılan retrospektif bir çalışma, 8 gün veya daha uzun süreli tedavi kesintilerinin WBI + </a:t>
            </a:r>
            <a:r>
              <a:rPr lang="tr" dirty="0" err="1">
                <a:ea typeface="+mn-lt"/>
                <a:cs typeface="+mn-lt"/>
              </a:rPr>
              <a:t>boost</a:t>
            </a:r>
            <a:r>
              <a:rPr lang="tr" dirty="0">
                <a:ea typeface="+mn-lt"/>
                <a:cs typeface="+mn-lt"/>
              </a:rPr>
              <a:t> ile tedavi edilen hastalarda lokal </a:t>
            </a:r>
            <a:r>
              <a:rPr lang="tr" dirty="0" err="1">
                <a:ea typeface="+mn-lt"/>
                <a:cs typeface="+mn-lt"/>
              </a:rPr>
              <a:t>nüks</a:t>
            </a:r>
            <a:r>
              <a:rPr lang="tr" dirty="0">
                <a:ea typeface="+mn-lt"/>
                <a:cs typeface="+mn-lt"/>
              </a:rPr>
              <a:t> riskini önemli ölçüde artırdığını öne sürmüştür.</a:t>
            </a:r>
          </a:p>
          <a:p>
            <a:pPr lvl="1">
              <a:buClr>
                <a:srgbClr val="8D1515"/>
              </a:buClr>
            </a:pPr>
            <a:endParaRPr lang="en-US" dirty="0">
              <a:ea typeface="+mn-lt"/>
              <a:cs typeface="+mn-lt"/>
            </a:endParaRPr>
          </a:p>
        </p:txBody>
      </p:sp>
    </p:spTree>
    <p:extLst>
      <p:ext uri="{BB962C8B-B14F-4D97-AF65-F5344CB8AC3E}">
        <p14:creationId xmlns:p14="http://schemas.microsoft.com/office/powerpoint/2010/main" val="10438297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69B61D-34B4-4008-BAE7-BB456D1096F3}"/>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AD0DF8AE-0DBC-48F9-ADC5-7A3882EAA491}"/>
              </a:ext>
            </a:extLst>
          </p:cNvPr>
          <p:cNvSpPr>
            <a:spLocks noGrp="1"/>
          </p:cNvSpPr>
          <p:nvPr>
            <p:ph idx="1"/>
          </p:nvPr>
        </p:nvSpPr>
        <p:spPr/>
        <p:txBody>
          <a:bodyPr/>
          <a:lstStyle/>
          <a:p>
            <a:r>
              <a:rPr lang="tr" dirty="0">
                <a:ea typeface="+mn-lt"/>
                <a:cs typeface="+mn-lt"/>
              </a:rPr>
              <a:t>Nodal Işınlama Dozları</a:t>
            </a:r>
            <a:r>
              <a:rPr lang="en-US" dirty="0">
                <a:ea typeface="+mn-lt"/>
                <a:cs typeface="+mn-lt"/>
              </a:rPr>
              <a:t> </a:t>
            </a:r>
          </a:p>
          <a:p>
            <a:pPr lvl="1">
              <a:buClr>
                <a:srgbClr val="8D1515"/>
              </a:buClr>
              <a:buFont typeface="Wingdings"/>
              <a:buChar char="Ø"/>
            </a:pPr>
            <a:r>
              <a:rPr lang="tr" dirty="0" smtClean="0">
                <a:ea typeface="+mn-lt"/>
                <a:cs typeface="+mn-lt"/>
              </a:rPr>
              <a:t>1.8-2.0 </a:t>
            </a:r>
            <a:r>
              <a:rPr lang="tr" dirty="0">
                <a:ea typeface="+mn-lt"/>
                <a:cs typeface="+mn-lt"/>
              </a:rPr>
              <a:t>Gy günlük fraksiyonlarda 45 ila 50 Gy'lik </a:t>
            </a:r>
            <a:r>
              <a:rPr lang="tr" dirty="0" smtClean="0">
                <a:ea typeface="+mn-lt"/>
                <a:cs typeface="+mn-lt"/>
              </a:rPr>
              <a:t>dozların verilmesi, </a:t>
            </a:r>
            <a:r>
              <a:rPr lang="tr" dirty="0">
                <a:ea typeface="+mn-lt"/>
                <a:cs typeface="+mn-lt"/>
              </a:rPr>
              <a:t>klinik </a:t>
            </a:r>
            <a:r>
              <a:rPr lang="tr" dirty="0" smtClean="0">
                <a:ea typeface="+mn-lt"/>
                <a:cs typeface="+mn-lt"/>
              </a:rPr>
              <a:t>negatif nodları </a:t>
            </a:r>
            <a:r>
              <a:rPr lang="tr" dirty="0">
                <a:ea typeface="+mn-lt"/>
                <a:cs typeface="+mn-lt"/>
              </a:rPr>
              <a:t>veya aksiller diseksiyon sonrasında pozitif nodları olduğu gözlenen hastalarda çok düşük nodal başarısızlık insidansı ile sonuçlanır. </a:t>
            </a:r>
          </a:p>
          <a:p>
            <a:pPr lvl="1">
              <a:buClr>
                <a:srgbClr val="8D1515"/>
              </a:buClr>
              <a:buFont typeface="Wingdings"/>
              <a:buChar char="Ø"/>
            </a:pPr>
            <a:r>
              <a:rPr lang="tr" dirty="0">
                <a:ea typeface="+mn-lt"/>
                <a:cs typeface="+mn-lt"/>
              </a:rPr>
              <a:t>Hipofraksiyone nodal ışınlamanın kullanımı tartışmalıdır ancak güvenli ve etkili görünmektedir.</a:t>
            </a:r>
            <a:endParaRPr lang="tr" dirty="0"/>
          </a:p>
        </p:txBody>
      </p:sp>
    </p:spTree>
    <p:extLst>
      <p:ext uri="{BB962C8B-B14F-4D97-AF65-F5344CB8AC3E}">
        <p14:creationId xmlns:p14="http://schemas.microsoft.com/office/powerpoint/2010/main" val="1645283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EB2363-25EB-43BD-9ECE-1BE1D7A779B4}"/>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3B8BB3C0-7BCD-4531-A35B-10EE73CC5D0D}"/>
              </a:ext>
            </a:extLst>
          </p:cNvPr>
          <p:cNvSpPr>
            <a:spLocks noGrp="1"/>
          </p:cNvSpPr>
          <p:nvPr>
            <p:ph idx="1"/>
          </p:nvPr>
        </p:nvSpPr>
        <p:spPr/>
        <p:txBody>
          <a:bodyPr>
            <a:normAutofit fontScale="92500" lnSpcReduction="10000"/>
          </a:bodyPr>
          <a:lstStyle/>
          <a:p>
            <a:r>
              <a:rPr lang="en-US" dirty="0" err="1"/>
              <a:t>Sonuçlar</a:t>
            </a:r>
            <a:r>
              <a:rPr lang="en-US" dirty="0"/>
              <a:t> </a:t>
            </a:r>
          </a:p>
          <a:p>
            <a:pPr lvl="1">
              <a:buClr>
                <a:srgbClr val="8D1515"/>
              </a:buClr>
              <a:buFont typeface="Wingdings"/>
              <a:buChar char="Ø"/>
            </a:pPr>
            <a:r>
              <a:rPr lang="tr" dirty="0">
                <a:ea typeface="+mn-lt"/>
                <a:cs typeface="+mn-lt"/>
              </a:rPr>
              <a:t>25 fraksiyonda 45-50 </a:t>
            </a:r>
            <a:r>
              <a:rPr lang="tr" dirty="0" err="1">
                <a:ea typeface="+mn-lt"/>
                <a:cs typeface="+mn-lt"/>
              </a:rPr>
              <a:t>Gy</a:t>
            </a:r>
            <a:r>
              <a:rPr lang="tr" dirty="0">
                <a:ea typeface="+mn-lt"/>
                <a:cs typeface="+mn-lt"/>
              </a:rPr>
              <a:t> veya 15-16 fraksiyonda 40-42.5 </a:t>
            </a:r>
            <a:r>
              <a:rPr lang="tr" dirty="0" err="1">
                <a:ea typeface="+mn-lt"/>
                <a:cs typeface="+mn-lt"/>
              </a:rPr>
              <a:t>Gy</a:t>
            </a:r>
            <a:r>
              <a:rPr lang="tr" dirty="0">
                <a:ea typeface="+mn-lt"/>
                <a:cs typeface="+mn-lt"/>
              </a:rPr>
              <a:t> tüm meme ve </a:t>
            </a:r>
            <a:r>
              <a:rPr lang="tr" dirty="0" err="1">
                <a:ea typeface="+mn-lt"/>
                <a:cs typeface="+mn-lt"/>
              </a:rPr>
              <a:t>nodal</a:t>
            </a:r>
            <a:r>
              <a:rPr lang="tr" dirty="0">
                <a:ea typeface="+mn-lt"/>
                <a:cs typeface="+mn-lt"/>
              </a:rPr>
              <a:t> dozlar, çoğu hasta için eşit derecede etkili ve güvenli görünmektedir. </a:t>
            </a:r>
          </a:p>
          <a:p>
            <a:pPr lvl="1">
              <a:buClr>
                <a:srgbClr val="8D1515"/>
              </a:buClr>
              <a:buFont typeface="Wingdings"/>
              <a:buChar char="Ø"/>
            </a:pPr>
            <a:r>
              <a:rPr lang="tr" dirty="0">
                <a:ea typeface="+mn-lt"/>
                <a:cs typeface="+mn-lt"/>
              </a:rPr>
              <a:t>RT süresinin kısa tutulması genellikle tercih edilir. Bununla birlikte, optimal </a:t>
            </a:r>
            <a:r>
              <a:rPr lang="tr" dirty="0" err="1">
                <a:ea typeface="+mn-lt"/>
                <a:cs typeface="+mn-lt"/>
              </a:rPr>
              <a:t>fraksiyonlama</a:t>
            </a:r>
            <a:r>
              <a:rPr lang="tr" dirty="0">
                <a:ea typeface="+mn-lt"/>
                <a:cs typeface="+mn-lt"/>
              </a:rPr>
              <a:t> ve </a:t>
            </a:r>
            <a:r>
              <a:rPr lang="tr" dirty="0" err="1">
                <a:ea typeface="+mn-lt"/>
                <a:cs typeface="+mn-lt"/>
              </a:rPr>
              <a:t>boost</a:t>
            </a:r>
            <a:r>
              <a:rPr lang="tr" dirty="0">
                <a:ea typeface="+mn-lt"/>
                <a:cs typeface="+mn-lt"/>
              </a:rPr>
              <a:t> entegrasyonu şeması belirsizliğini korumakta.</a:t>
            </a:r>
            <a:endParaRPr lang="tr" dirty="0"/>
          </a:p>
          <a:p>
            <a:pPr lvl="1">
              <a:buClr>
                <a:srgbClr val="8D1515"/>
              </a:buClr>
              <a:buFont typeface="Wingdings"/>
              <a:buChar char="Ø"/>
            </a:pPr>
            <a:r>
              <a:rPr lang="tr" dirty="0">
                <a:ea typeface="+mn-lt"/>
                <a:cs typeface="+mn-lt"/>
              </a:rPr>
              <a:t>Hangi </a:t>
            </a:r>
            <a:r>
              <a:rPr lang="tr" dirty="0" err="1">
                <a:ea typeface="+mn-lt"/>
                <a:cs typeface="+mn-lt"/>
              </a:rPr>
              <a:t>subgrubun</a:t>
            </a:r>
            <a:r>
              <a:rPr lang="tr" dirty="0">
                <a:ea typeface="+mn-lt"/>
                <a:cs typeface="+mn-lt"/>
              </a:rPr>
              <a:t> </a:t>
            </a:r>
            <a:r>
              <a:rPr lang="tr" dirty="0" err="1">
                <a:ea typeface="+mn-lt"/>
                <a:cs typeface="+mn-lt"/>
              </a:rPr>
              <a:t>boosttan</a:t>
            </a:r>
            <a:r>
              <a:rPr lang="tr" dirty="0">
                <a:ea typeface="+mn-lt"/>
                <a:cs typeface="+mn-lt"/>
              </a:rPr>
              <a:t> yararlanma olasılığının en yüksek olduğu konusunda bir fikir birliği yoktur.</a:t>
            </a:r>
          </a:p>
          <a:p>
            <a:pPr lvl="1">
              <a:buClr>
                <a:srgbClr val="8D1515"/>
              </a:buClr>
              <a:buFont typeface="Wingdings"/>
              <a:buChar char="Ø"/>
            </a:pPr>
            <a:r>
              <a:rPr lang="tr" dirty="0">
                <a:ea typeface="+mn-lt"/>
                <a:cs typeface="+mn-lt"/>
              </a:rPr>
              <a:t>Cerrahi sınırların negatif olduğu durumlarda fraksiyon başına 1,8-2 </a:t>
            </a:r>
            <a:r>
              <a:rPr lang="tr" dirty="0" err="1">
                <a:ea typeface="+mn-lt"/>
                <a:cs typeface="+mn-lt"/>
              </a:rPr>
              <a:t>Gy</a:t>
            </a:r>
            <a:r>
              <a:rPr lang="tr" dirty="0">
                <a:ea typeface="+mn-lt"/>
                <a:cs typeface="+mn-lt"/>
              </a:rPr>
              <a:t> olacak şekilde toplamda 60-65 </a:t>
            </a:r>
            <a:r>
              <a:rPr lang="tr" dirty="0" err="1">
                <a:ea typeface="+mn-lt"/>
                <a:cs typeface="+mn-lt"/>
              </a:rPr>
              <a:t>Gy</a:t>
            </a:r>
            <a:r>
              <a:rPr lang="tr" dirty="0">
                <a:ea typeface="+mn-lt"/>
                <a:cs typeface="+mn-lt"/>
              </a:rPr>
              <a:t> verilmesi, pozitif sınır durumlarında ise dozun artırılması uygundur.  </a:t>
            </a:r>
            <a:endParaRPr lang="tr"/>
          </a:p>
        </p:txBody>
      </p:sp>
    </p:spTree>
    <p:extLst>
      <p:ext uri="{BB962C8B-B14F-4D97-AF65-F5344CB8AC3E}">
        <p14:creationId xmlns:p14="http://schemas.microsoft.com/office/powerpoint/2010/main" val="3034472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2915FE-E72B-4B37-8829-919F1E97EA75}"/>
              </a:ext>
            </a:extLst>
          </p:cNvPr>
          <p:cNvSpPr>
            <a:spLocks noGrp="1"/>
          </p:cNvSpPr>
          <p:nvPr>
            <p:ph type="title"/>
          </p:nvPr>
        </p:nvSpPr>
        <p:spPr/>
        <p:txBody>
          <a:bodyPr/>
          <a:lstStyle/>
          <a:p>
            <a:r>
              <a:rPr lang="en-US"/>
              <a:t>AKSELERE PARSİYEL MEME IŞINLAMASI</a:t>
            </a:r>
          </a:p>
        </p:txBody>
      </p:sp>
      <p:sp>
        <p:nvSpPr>
          <p:cNvPr id="3" name="Content Placeholder 2">
            <a:extLst>
              <a:ext uri="{FF2B5EF4-FFF2-40B4-BE49-F238E27FC236}">
                <a16:creationId xmlns="" xmlns:a16="http://schemas.microsoft.com/office/drawing/2014/main" id="{98526513-A519-4085-9A0A-4A367C90D9E0}"/>
              </a:ext>
            </a:extLst>
          </p:cNvPr>
          <p:cNvSpPr>
            <a:spLocks noGrp="1"/>
          </p:cNvSpPr>
          <p:nvPr>
            <p:ph idx="1"/>
          </p:nvPr>
        </p:nvSpPr>
        <p:spPr/>
        <p:txBody>
          <a:bodyPr>
            <a:normAutofit fontScale="70000" lnSpcReduction="20000"/>
          </a:bodyPr>
          <a:lstStyle/>
          <a:p>
            <a:r>
              <a:rPr lang="en-US" dirty="0" err="1"/>
              <a:t>Giriş</a:t>
            </a:r>
            <a:endParaRPr lang="en-US" dirty="0"/>
          </a:p>
          <a:p>
            <a:pPr lvl="1">
              <a:buClr>
                <a:srgbClr val="8D1515"/>
              </a:buClr>
              <a:buFont typeface="Wingdings"/>
              <a:buChar char="Ø"/>
            </a:pPr>
            <a:r>
              <a:rPr lang="tr" dirty="0">
                <a:ea typeface="+mn-lt"/>
                <a:cs typeface="+mn-lt"/>
              </a:rPr>
              <a:t>RT kullanılsın veya kullanılmasın, lokal nükslerin üçte ikisi </a:t>
            </a:r>
            <a:r>
              <a:rPr lang="tr" dirty="0" smtClean="0">
                <a:ea typeface="+mn-lt"/>
                <a:cs typeface="+mn-lt"/>
              </a:rPr>
              <a:t>primer </a:t>
            </a:r>
            <a:r>
              <a:rPr lang="tr" dirty="0">
                <a:ea typeface="+mn-lt"/>
                <a:cs typeface="+mn-lt"/>
              </a:rPr>
              <a:t>tümörün bulunduğu bölgede veya yakınındadır. Bu nedenle, tümörü çevreleyen sınırlı bir hacmin tedavisi, birçok hasta için WBI kadar etkili olabilir, komplikasyonları azaltabilir ve tedavinin daha hızlı tamamlanmasını sağlayabilir. </a:t>
            </a:r>
            <a:endParaRPr lang="en-US" dirty="0">
              <a:ea typeface="+mn-lt"/>
              <a:cs typeface="+mn-lt"/>
            </a:endParaRPr>
          </a:p>
          <a:p>
            <a:pPr lvl="1">
              <a:buClr>
                <a:srgbClr val="8D1515"/>
              </a:buClr>
              <a:buFont typeface="Wingdings"/>
              <a:buChar char="Ø"/>
            </a:pPr>
            <a:r>
              <a:rPr lang="tr" dirty="0">
                <a:ea typeface="+mn-lt"/>
                <a:cs typeface="+mn-lt"/>
              </a:rPr>
              <a:t>Hızlandırılmış </a:t>
            </a:r>
            <a:r>
              <a:rPr lang="tr" dirty="0" err="1">
                <a:ea typeface="+mn-lt"/>
                <a:cs typeface="+mn-lt"/>
              </a:rPr>
              <a:t>parsiyel</a:t>
            </a:r>
            <a:r>
              <a:rPr lang="tr" dirty="0">
                <a:ea typeface="+mn-lt"/>
                <a:cs typeface="+mn-lt"/>
              </a:rPr>
              <a:t> meme ışınlaması (APBI) teknikleri arasında :</a:t>
            </a:r>
          </a:p>
          <a:p>
            <a:pPr lvl="2">
              <a:buClr>
                <a:srgbClr val="8D1515"/>
              </a:buClr>
              <a:buFont typeface="Wingdings"/>
              <a:buChar char="ü"/>
            </a:pPr>
            <a:r>
              <a:rPr lang="tr" dirty="0">
                <a:ea typeface="+mn-lt"/>
                <a:cs typeface="+mn-lt"/>
              </a:rPr>
              <a:t>Düşük veya yüksek doz oranlı (HDR) </a:t>
            </a:r>
            <a:r>
              <a:rPr lang="tr" dirty="0" err="1">
                <a:ea typeface="+mn-lt"/>
                <a:cs typeface="+mn-lt"/>
              </a:rPr>
              <a:t>interstisyel</a:t>
            </a:r>
            <a:r>
              <a:rPr lang="tr" dirty="0">
                <a:ea typeface="+mn-lt"/>
                <a:cs typeface="+mn-lt"/>
              </a:rPr>
              <a:t> </a:t>
            </a:r>
            <a:r>
              <a:rPr lang="tr" dirty="0" err="1">
                <a:ea typeface="+mn-lt"/>
                <a:cs typeface="+mn-lt"/>
              </a:rPr>
              <a:t>implantasyon</a:t>
            </a:r>
          </a:p>
          <a:p>
            <a:pPr lvl="2">
              <a:buClr>
                <a:srgbClr val="8D1515"/>
              </a:buClr>
              <a:buFont typeface="Wingdings"/>
              <a:buChar char="ü"/>
            </a:pPr>
            <a:r>
              <a:rPr lang="tr" dirty="0">
                <a:ea typeface="+mn-lt"/>
                <a:cs typeface="+mn-lt"/>
              </a:rPr>
              <a:t>Bir veya daha fazla kaynak kanalı olan bir balon </a:t>
            </a:r>
            <a:r>
              <a:rPr lang="tr" dirty="0" err="1">
                <a:ea typeface="+mn-lt"/>
                <a:cs typeface="+mn-lt"/>
              </a:rPr>
              <a:t>kateter</a:t>
            </a:r>
            <a:r>
              <a:rPr lang="tr" dirty="0">
                <a:ea typeface="+mn-lt"/>
                <a:cs typeface="+mn-lt"/>
              </a:rPr>
              <a:t> kullanılarak HDR </a:t>
            </a:r>
            <a:r>
              <a:rPr lang="tr" dirty="0" err="1">
                <a:ea typeface="+mn-lt"/>
                <a:cs typeface="+mn-lt"/>
              </a:rPr>
              <a:t>brakiterapi</a:t>
            </a:r>
            <a:endParaRPr lang="tr" dirty="0">
              <a:ea typeface="+mn-lt"/>
              <a:cs typeface="+mn-lt"/>
            </a:endParaRPr>
          </a:p>
          <a:p>
            <a:pPr lvl="2">
              <a:buClr>
                <a:srgbClr val="8D1515"/>
              </a:buClr>
              <a:buFont typeface="Wingdings"/>
              <a:buChar char="ü"/>
            </a:pPr>
            <a:r>
              <a:rPr lang="tr" dirty="0">
                <a:ea typeface="+mn-lt"/>
                <a:cs typeface="+mn-lt"/>
              </a:rPr>
              <a:t>Radyoaktif tohumların kalıcı </a:t>
            </a:r>
            <a:r>
              <a:rPr lang="tr" dirty="0" err="1">
                <a:ea typeface="+mn-lt"/>
                <a:cs typeface="+mn-lt"/>
              </a:rPr>
              <a:t>interstisyel</a:t>
            </a:r>
            <a:r>
              <a:rPr lang="tr" dirty="0">
                <a:ea typeface="+mn-lt"/>
                <a:cs typeface="+mn-lt"/>
              </a:rPr>
              <a:t> </a:t>
            </a:r>
            <a:r>
              <a:rPr lang="tr" dirty="0" err="1">
                <a:ea typeface="+mn-lt"/>
                <a:cs typeface="+mn-lt"/>
              </a:rPr>
              <a:t>implantasyonu</a:t>
            </a:r>
            <a:endParaRPr lang="tr" dirty="0">
              <a:ea typeface="+mn-lt"/>
              <a:cs typeface="+mn-lt"/>
            </a:endParaRPr>
          </a:p>
          <a:p>
            <a:pPr lvl="2">
              <a:buClr>
                <a:srgbClr val="8D1515"/>
              </a:buClr>
              <a:buFont typeface="Wingdings"/>
              <a:buChar char="ü"/>
            </a:pPr>
            <a:r>
              <a:rPr lang="tr" dirty="0">
                <a:ea typeface="+mn-lt"/>
                <a:cs typeface="+mn-lt"/>
              </a:rPr>
              <a:t>50 Kilovolt foton kullanarak tek </a:t>
            </a:r>
            <a:r>
              <a:rPr lang="tr" dirty="0" err="1">
                <a:ea typeface="+mn-lt"/>
                <a:cs typeface="+mn-lt"/>
              </a:rPr>
              <a:t>fraksiyonlu</a:t>
            </a:r>
            <a:r>
              <a:rPr lang="tr" dirty="0">
                <a:ea typeface="+mn-lt"/>
                <a:cs typeface="+mn-lt"/>
              </a:rPr>
              <a:t> </a:t>
            </a:r>
            <a:r>
              <a:rPr lang="tr" dirty="0" err="1">
                <a:ea typeface="+mn-lt"/>
                <a:cs typeface="+mn-lt"/>
              </a:rPr>
              <a:t>intraoperatif</a:t>
            </a:r>
            <a:r>
              <a:rPr lang="tr" dirty="0">
                <a:ea typeface="+mn-lt"/>
                <a:cs typeface="+mn-lt"/>
              </a:rPr>
              <a:t> ışınlama</a:t>
            </a:r>
          </a:p>
          <a:p>
            <a:pPr lvl="2">
              <a:buClr>
                <a:srgbClr val="8D1515"/>
              </a:buClr>
              <a:buFont typeface="Wingdings"/>
              <a:buChar char="ü"/>
            </a:pPr>
            <a:r>
              <a:rPr lang="tr" dirty="0">
                <a:ea typeface="+mn-lt"/>
                <a:cs typeface="+mn-lt"/>
              </a:rPr>
              <a:t>Yüksek enerjili elektronlar</a:t>
            </a:r>
          </a:p>
          <a:p>
            <a:pPr lvl="2">
              <a:buClr>
                <a:srgbClr val="8D1515"/>
              </a:buClr>
              <a:buFont typeface="Wingdings"/>
              <a:buChar char="ü"/>
            </a:pPr>
            <a:r>
              <a:rPr lang="tr" dirty="0">
                <a:ea typeface="+mn-lt"/>
                <a:cs typeface="+mn-lt"/>
              </a:rPr>
              <a:t>Brakiterapi ve fotonlar, mix fotonlar ve elektronlar </a:t>
            </a:r>
            <a:r>
              <a:rPr lang="tr" dirty="0" smtClean="0">
                <a:ea typeface="+mn-lt"/>
                <a:cs typeface="+mn-lt"/>
              </a:rPr>
              <a:t>veya </a:t>
            </a:r>
            <a:r>
              <a:rPr lang="tr" dirty="0">
                <a:ea typeface="+mn-lt"/>
                <a:cs typeface="+mn-lt"/>
              </a:rPr>
              <a:t>protonlar kullanılarak üç boyutlu konformal eksternal radyoterapi </a:t>
            </a:r>
            <a:endParaRPr lang="tr" dirty="0"/>
          </a:p>
        </p:txBody>
      </p:sp>
    </p:spTree>
    <p:extLst>
      <p:ext uri="{BB962C8B-B14F-4D97-AF65-F5344CB8AC3E}">
        <p14:creationId xmlns:p14="http://schemas.microsoft.com/office/powerpoint/2010/main" val="1582724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4D20AC-BC4E-4EF7-B00E-EA98EAD67D3F}"/>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0E5F7D69-2D9C-4BC2-B1B3-B4FBF5704B79}"/>
              </a:ext>
            </a:extLst>
          </p:cNvPr>
          <p:cNvSpPr>
            <a:spLocks noGrp="1"/>
          </p:cNvSpPr>
          <p:nvPr>
            <p:ph idx="1"/>
          </p:nvPr>
        </p:nvSpPr>
        <p:spPr/>
        <p:txBody>
          <a:bodyPr>
            <a:normAutofit fontScale="70000" lnSpcReduction="20000"/>
          </a:bodyPr>
          <a:lstStyle/>
          <a:p>
            <a:r>
              <a:rPr lang="en-US" dirty="0" err="1"/>
              <a:t>Tüm</a:t>
            </a:r>
            <a:r>
              <a:rPr lang="en-US" dirty="0"/>
              <a:t> Meme </a:t>
            </a:r>
            <a:r>
              <a:rPr lang="en-US" dirty="0" err="1"/>
              <a:t>Işınlaması</a:t>
            </a:r>
            <a:r>
              <a:rPr lang="en-US" dirty="0"/>
              <a:t> </a:t>
            </a:r>
            <a:r>
              <a:rPr lang="en-US" dirty="0" err="1"/>
              <a:t>ile</a:t>
            </a:r>
            <a:r>
              <a:rPr lang="en-US" dirty="0"/>
              <a:t> </a:t>
            </a:r>
            <a:r>
              <a:rPr lang="en-US" dirty="0" err="1"/>
              <a:t>Hızlandırılmış</a:t>
            </a:r>
            <a:r>
              <a:rPr lang="en-US" dirty="0"/>
              <a:t> </a:t>
            </a:r>
            <a:r>
              <a:rPr lang="en-US" dirty="0" err="1"/>
              <a:t>Parsiyel</a:t>
            </a:r>
            <a:r>
              <a:rPr lang="en-US" dirty="0"/>
              <a:t> Meme </a:t>
            </a:r>
            <a:r>
              <a:rPr lang="en-US" dirty="0" err="1"/>
              <a:t>Işınlamasını</a:t>
            </a:r>
            <a:r>
              <a:rPr lang="en-US" dirty="0"/>
              <a:t> </a:t>
            </a:r>
            <a:r>
              <a:rPr lang="en-US" dirty="0" err="1"/>
              <a:t>Karşılaştıran</a:t>
            </a:r>
            <a:r>
              <a:rPr lang="en-US" dirty="0"/>
              <a:t> Randomize </a:t>
            </a:r>
            <a:r>
              <a:rPr lang="en-US" dirty="0" err="1"/>
              <a:t>Çalışmalar</a:t>
            </a:r>
            <a:endParaRPr lang="en-US"/>
          </a:p>
          <a:p>
            <a:pPr lvl="1">
              <a:buClr>
                <a:srgbClr val="8D1515"/>
              </a:buClr>
              <a:buFont typeface="Wingdings"/>
              <a:buChar char="Ø"/>
            </a:pPr>
            <a:r>
              <a:rPr lang="tr" dirty="0">
                <a:ea typeface="+mn-lt"/>
                <a:cs typeface="+mn-lt"/>
              </a:rPr>
              <a:t>Budapeşte, Macaristan'daki Ulusal Onkoloji Enstitüsü'nde 1998'den 2004'e kadar yapılan bir araştırma, 2 mm veya daha geniş mikroskobik sınırları olan 258 hastayı </a:t>
            </a:r>
            <a:r>
              <a:rPr lang="tr" dirty="0" err="1">
                <a:ea typeface="+mn-lt"/>
                <a:cs typeface="+mn-lt"/>
              </a:rPr>
              <a:t>WBI'ye</a:t>
            </a:r>
            <a:r>
              <a:rPr lang="tr" dirty="0">
                <a:ea typeface="+mn-lt"/>
                <a:cs typeface="+mn-lt"/>
              </a:rPr>
              <a:t> (</a:t>
            </a:r>
            <a:r>
              <a:rPr lang="tr" dirty="0" err="1">
                <a:ea typeface="+mn-lt"/>
                <a:cs typeface="+mn-lt"/>
              </a:rPr>
              <a:t>boost</a:t>
            </a:r>
            <a:r>
              <a:rPr lang="tr" dirty="0">
                <a:ea typeface="+mn-lt"/>
                <a:cs typeface="+mn-lt"/>
              </a:rPr>
              <a:t> olmadan 25 fraksiyonda 50 </a:t>
            </a:r>
            <a:r>
              <a:rPr lang="tr" dirty="0" err="1">
                <a:ea typeface="+mn-lt"/>
                <a:cs typeface="+mn-lt"/>
              </a:rPr>
              <a:t>Gy</a:t>
            </a:r>
            <a:r>
              <a:rPr lang="tr" dirty="0">
                <a:ea typeface="+mn-lt"/>
                <a:cs typeface="+mn-lt"/>
              </a:rPr>
              <a:t> alanlar) ve </a:t>
            </a:r>
            <a:r>
              <a:rPr lang="tr" dirty="0" err="1">
                <a:ea typeface="+mn-lt"/>
                <a:cs typeface="+mn-lt"/>
              </a:rPr>
              <a:t>APBI'ye</a:t>
            </a:r>
            <a:r>
              <a:rPr lang="tr" dirty="0">
                <a:ea typeface="+mn-lt"/>
                <a:cs typeface="+mn-lt"/>
              </a:rPr>
              <a:t> (1,5 hafta ve üzerinde 7 fraksiyonda 36.4 </a:t>
            </a:r>
            <a:r>
              <a:rPr lang="tr" dirty="0" err="1">
                <a:ea typeface="+mn-lt"/>
                <a:cs typeface="+mn-lt"/>
              </a:rPr>
              <a:t>Gy'ye</a:t>
            </a:r>
            <a:r>
              <a:rPr lang="tr" dirty="0">
                <a:ea typeface="+mn-lt"/>
                <a:cs typeface="+mn-lt"/>
              </a:rPr>
              <a:t> HDR </a:t>
            </a:r>
            <a:r>
              <a:rPr lang="tr" dirty="0" err="1">
                <a:ea typeface="+mn-lt"/>
                <a:cs typeface="+mn-lt"/>
              </a:rPr>
              <a:t>implantasyonu</a:t>
            </a:r>
            <a:r>
              <a:rPr lang="tr" dirty="0">
                <a:ea typeface="+mn-lt"/>
                <a:cs typeface="+mn-lt"/>
              </a:rPr>
              <a:t> alanlar veya </a:t>
            </a:r>
            <a:r>
              <a:rPr lang="tr" dirty="0" err="1">
                <a:ea typeface="+mn-lt"/>
                <a:cs typeface="+mn-lt"/>
              </a:rPr>
              <a:t>implant</a:t>
            </a:r>
            <a:r>
              <a:rPr lang="tr" dirty="0">
                <a:ea typeface="+mn-lt"/>
                <a:cs typeface="+mn-lt"/>
              </a:rPr>
              <a:t> için uygun değilse, elektronlar kullanılarak 5 hafta boyunca 25 fraksiyonda 50 </a:t>
            </a:r>
            <a:r>
              <a:rPr lang="tr" dirty="0" err="1">
                <a:ea typeface="+mn-lt"/>
                <a:cs typeface="+mn-lt"/>
              </a:rPr>
              <a:t>Gy</a:t>
            </a:r>
            <a:r>
              <a:rPr lang="tr" dirty="0">
                <a:ea typeface="+mn-lt"/>
                <a:cs typeface="+mn-lt"/>
              </a:rPr>
              <a:t> alanlar) ayırmıştır. Medyan takip süresi 10.2 yıldır.  İki koldaki 10 yıllık  lokal başarısızlık oranları sırasıyla %5 ve %6, iyi kozmetik sonuçlar sırasıyla %63 ve %81'olarak hesaplanmıştır. </a:t>
            </a:r>
          </a:p>
          <a:p>
            <a:pPr lvl="1">
              <a:buClr>
                <a:srgbClr val="8D1515"/>
              </a:buClr>
              <a:buFont typeface="Wingdings"/>
              <a:buChar char="Ø"/>
            </a:pPr>
            <a:r>
              <a:rPr lang="tr" dirty="0">
                <a:ea typeface="+mn-lt"/>
                <a:cs typeface="+mn-lt"/>
              </a:rPr>
              <a:t>2000'den 2007'ye kadar İtalya'nın Milano kentindeki Avrupa Onkoloji Enstitüsü'nde gerçekleştirilen ELIOT denemesi, 1305 hastayı </a:t>
            </a:r>
            <a:r>
              <a:rPr lang="tr" dirty="0" err="1">
                <a:ea typeface="+mn-lt"/>
                <a:cs typeface="+mn-lt"/>
              </a:rPr>
              <a:t>WBI+boost</a:t>
            </a:r>
            <a:r>
              <a:rPr lang="tr" dirty="0">
                <a:ea typeface="+mn-lt"/>
                <a:cs typeface="+mn-lt"/>
              </a:rPr>
              <a:t> ve elektronlarla tümör yatağına 21 </a:t>
            </a:r>
            <a:r>
              <a:rPr lang="tr" dirty="0" err="1">
                <a:ea typeface="+mn-lt"/>
                <a:cs typeface="+mn-lt"/>
              </a:rPr>
              <a:t>Gy</a:t>
            </a:r>
            <a:r>
              <a:rPr lang="tr" dirty="0">
                <a:ea typeface="+mn-lt"/>
                <a:cs typeface="+mn-lt"/>
              </a:rPr>
              <a:t> veren IORT almak üzere </a:t>
            </a:r>
            <a:r>
              <a:rPr lang="tr" dirty="0" err="1">
                <a:ea typeface="+mn-lt"/>
                <a:cs typeface="+mn-lt"/>
              </a:rPr>
              <a:t>randomize</a:t>
            </a:r>
            <a:r>
              <a:rPr lang="tr" dirty="0">
                <a:ea typeface="+mn-lt"/>
                <a:cs typeface="+mn-lt"/>
              </a:rPr>
              <a:t> ayırmıştır. Medyan takip süresi 5,8 yıldır. 5 yıllık meme </a:t>
            </a:r>
            <a:r>
              <a:rPr lang="tr" dirty="0" err="1">
                <a:ea typeface="+mn-lt"/>
                <a:cs typeface="+mn-lt"/>
              </a:rPr>
              <a:t>nüks</a:t>
            </a:r>
            <a:r>
              <a:rPr lang="tr" dirty="0">
                <a:ea typeface="+mn-lt"/>
                <a:cs typeface="+mn-lt"/>
              </a:rPr>
              <a:t> oranları sırasıyla %0,4 ve %4,4. 2 cm'den büyük tümörleri, 4 veya daha fazla pozitif düğümü, ER-negatif tümörleri veya üçlü-negatif tümörleri olan hastalarda, IORT sonrası %10'dan fazla lokal başarısızlık oranları görülmüştür. Çoğu </a:t>
            </a:r>
            <a:r>
              <a:rPr lang="tr" dirty="0" err="1">
                <a:ea typeface="+mn-lt"/>
                <a:cs typeface="+mn-lt"/>
              </a:rPr>
              <a:t>toksisite</a:t>
            </a:r>
            <a:r>
              <a:rPr lang="tr" dirty="0">
                <a:ea typeface="+mn-lt"/>
                <a:cs typeface="+mn-lt"/>
              </a:rPr>
              <a:t> IORT kolunda daha düşükken yağ nekrozu oranı daha yüksekti. </a:t>
            </a:r>
            <a:endParaRPr lang="tr" dirty="0"/>
          </a:p>
        </p:txBody>
      </p:sp>
    </p:spTree>
    <p:extLst>
      <p:ext uri="{BB962C8B-B14F-4D97-AF65-F5344CB8AC3E}">
        <p14:creationId xmlns:p14="http://schemas.microsoft.com/office/powerpoint/2010/main" val="26157597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CBCB37-3B50-4CDA-BADE-8C0225154262}"/>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DAB9094A-F3AC-4A8B-B49F-4B1E23BFE441}"/>
              </a:ext>
            </a:extLst>
          </p:cNvPr>
          <p:cNvSpPr>
            <a:spLocks noGrp="1"/>
          </p:cNvSpPr>
          <p:nvPr>
            <p:ph idx="1"/>
          </p:nvPr>
        </p:nvSpPr>
        <p:spPr/>
        <p:txBody>
          <a:bodyPr>
            <a:normAutofit lnSpcReduction="10000"/>
          </a:bodyPr>
          <a:lstStyle/>
          <a:p>
            <a:r>
              <a:rPr lang="tr">
                <a:ea typeface="+mn-lt"/>
                <a:cs typeface="+mn-lt"/>
              </a:rPr>
              <a:t>Lokal </a:t>
            </a:r>
            <a:r>
              <a:rPr lang="tr" err="1">
                <a:ea typeface="+mn-lt"/>
                <a:cs typeface="+mn-lt"/>
              </a:rPr>
              <a:t>Rekürrens</a:t>
            </a:r>
            <a:r>
              <a:rPr lang="tr">
                <a:ea typeface="+mn-lt"/>
                <a:cs typeface="+mn-lt"/>
              </a:rPr>
              <a:t> ve Komplikasyonların İlişkisi</a:t>
            </a:r>
            <a:r>
              <a:rPr lang="en-US">
                <a:ea typeface="+mn-lt"/>
                <a:cs typeface="+mn-lt"/>
              </a:rPr>
              <a:t> </a:t>
            </a:r>
          </a:p>
          <a:p>
            <a:pPr lvl="1">
              <a:buClr>
                <a:srgbClr val="8D1515"/>
              </a:buClr>
              <a:buFont typeface="Wingdings"/>
              <a:buChar char="Ø"/>
            </a:pPr>
            <a:r>
              <a:rPr lang="tr">
                <a:ea typeface="+mn-lt"/>
                <a:cs typeface="+mn-lt"/>
              </a:rPr>
              <a:t>Hasta seçimi için güncellenmiş bir Amerikan Radyasyon Onkolojisi Derneği (ASTRO) kılavuzu yayınlandı, ancak geçerliliği henüz test edilmedi. </a:t>
            </a:r>
            <a:endParaRPr lang="en-US">
              <a:ea typeface="+mn-lt"/>
              <a:cs typeface="+mn-lt"/>
            </a:endParaRPr>
          </a:p>
          <a:p>
            <a:pPr lvl="1">
              <a:buClr>
                <a:srgbClr val="8D1515"/>
              </a:buClr>
              <a:buFont typeface="Wingdings"/>
              <a:buChar char="Ø"/>
            </a:pPr>
            <a:r>
              <a:rPr lang="tr">
                <a:ea typeface="+mn-lt"/>
                <a:cs typeface="+mn-lt"/>
              </a:rPr>
              <a:t>RTOG çalışmasında, sistemik tedavi almayan hastalarda lokal başarısızlık oranı %14 (4/29), alan hastalarda ise %3 (2/70) bulunmuştur. </a:t>
            </a:r>
            <a:endParaRPr lang="en-US">
              <a:ea typeface="+mn-lt"/>
              <a:cs typeface="+mn-lt"/>
            </a:endParaRPr>
          </a:p>
          <a:p>
            <a:pPr lvl="1">
              <a:buClr>
                <a:srgbClr val="8D1515"/>
              </a:buClr>
              <a:buFont typeface="Wingdings"/>
              <a:buChar char="Ø"/>
            </a:pPr>
            <a:r>
              <a:rPr lang="tr">
                <a:ea typeface="+mn-lt"/>
                <a:cs typeface="+mn-lt"/>
              </a:rPr>
              <a:t>APBI ile tedavi edilen 2000 hasta üzerinde yapılan bir çalışmada, 50 yaşından küçük olmanın, </a:t>
            </a:r>
            <a:r>
              <a:rPr lang="tr" err="1">
                <a:ea typeface="+mn-lt"/>
                <a:cs typeface="+mn-lt"/>
              </a:rPr>
              <a:t>pre</a:t>
            </a:r>
            <a:r>
              <a:rPr lang="tr">
                <a:ea typeface="+mn-lt"/>
                <a:cs typeface="+mn-lt"/>
              </a:rPr>
              <a:t>- veya </a:t>
            </a:r>
            <a:r>
              <a:rPr lang="tr" err="1">
                <a:ea typeface="+mn-lt"/>
                <a:cs typeface="+mn-lt"/>
              </a:rPr>
              <a:t>perimenopozal</a:t>
            </a:r>
            <a:r>
              <a:rPr lang="tr">
                <a:ea typeface="+mn-lt"/>
                <a:cs typeface="+mn-lt"/>
              </a:rPr>
              <a:t> dönemde olmanın, pozitif cerrahi sınırların, ER-negatif reseptör durumunun ve yüksek tümör derecesinin </a:t>
            </a:r>
            <a:r>
              <a:rPr lang="tr" err="1">
                <a:ea typeface="+mn-lt"/>
                <a:cs typeface="+mn-lt"/>
              </a:rPr>
              <a:t>lokorejyonel</a:t>
            </a:r>
            <a:r>
              <a:rPr lang="tr">
                <a:ea typeface="+mn-lt"/>
                <a:cs typeface="+mn-lt"/>
              </a:rPr>
              <a:t> başarısızlık oranlarını arttırıcı birer faktör olduğu tespit edilmiştir. </a:t>
            </a:r>
            <a:endParaRPr lang="en-US">
              <a:ea typeface="+mn-lt"/>
              <a:cs typeface="+mn-lt"/>
            </a:endParaRPr>
          </a:p>
        </p:txBody>
      </p:sp>
    </p:spTree>
    <p:extLst>
      <p:ext uri="{BB962C8B-B14F-4D97-AF65-F5344CB8AC3E}">
        <p14:creationId xmlns:p14="http://schemas.microsoft.com/office/powerpoint/2010/main" val="10642748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91A9B4-08DF-48C5-9BED-B6790175289D}"/>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5D835BF7-7E60-42B4-815B-16FC9ACE04C7}"/>
              </a:ext>
            </a:extLst>
          </p:cNvPr>
          <p:cNvSpPr>
            <a:spLocks noGrp="1"/>
          </p:cNvSpPr>
          <p:nvPr>
            <p:ph idx="1"/>
          </p:nvPr>
        </p:nvSpPr>
        <p:spPr/>
        <p:txBody>
          <a:bodyPr>
            <a:normAutofit/>
          </a:bodyPr>
          <a:lstStyle/>
          <a:p>
            <a:r>
              <a:rPr lang="en-US" err="1"/>
              <a:t>Sonuçlar</a:t>
            </a:r>
            <a:endParaRPr lang="en-US"/>
          </a:p>
          <a:p>
            <a:pPr lvl="1">
              <a:buClr>
                <a:srgbClr val="8D1515"/>
              </a:buClr>
              <a:buFont typeface="Wingdings"/>
              <a:buChar char="Ø"/>
            </a:pPr>
            <a:r>
              <a:rPr lang="tr">
                <a:ea typeface="+mn-lt"/>
                <a:cs typeface="+mn-lt"/>
              </a:rPr>
              <a:t>APBI için optimal seçim kriterleri ve farklı </a:t>
            </a:r>
            <a:r>
              <a:rPr lang="tr" err="1">
                <a:ea typeface="+mn-lt"/>
                <a:cs typeface="+mn-lt"/>
              </a:rPr>
              <a:t>modaliteler</a:t>
            </a:r>
            <a:r>
              <a:rPr lang="tr">
                <a:ea typeface="+mn-lt"/>
                <a:cs typeface="+mn-lt"/>
              </a:rPr>
              <a:t> arasındaki seçim parametreleri bilinmemektedir.</a:t>
            </a:r>
          </a:p>
          <a:p>
            <a:pPr lvl="1">
              <a:buClr>
                <a:srgbClr val="8D1515"/>
              </a:buClr>
              <a:buFont typeface="Wingdings"/>
              <a:buChar char="Ø"/>
            </a:pPr>
            <a:r>
              <a:rPr lang="tr">
                <a:ea typeface="+mn-lt"/>
                <a:cs typeface="+mn-lt"/>
              </a:rPr>
              <a:t>Şu anda, bu tedavinin 50 yaş ve üzeri, 2 cm veya daha küçük </a:t>
            </a:r>
            <a:r>
              <a:rPr lang="tr" err="1">
                <a:ea typeface="+mn-lt"/>
                <a:cs typeface="+mn-lt"/>
              </a:rPr>
              <a:t>tm</a:t>
            </a:r>
            <a:r>
              <a:rPr lang="tr">
                <a:ea typeface="+mn-lt"/>
                <a:cs typeface="+mn-lt"/>
              </a:rPr>
              <a:t> boyutlu, </a:t>
            </a:r>
            <a:r>
              <a:rPr lang="tr" err="1">
                <a:ea typeface="+mn-lt"/>
                <a:cs typeface="+mn-lt"/>
              </a:rPr>
              <a:t>grade</a:t>
            </a:r>
            <a:r>
              <a:rPr lang="tr">
                <a:ea typeface="+mn-lt"/>
                <a:cs typeface="+mn-lt"/>
              </a:rPr>
              <a:t> 1-2, ER-pozitif, DCIS veya mikroskobik sınırları 2 mm veya daha geniş, </a:t>
            </a:r>
            <a:r>
              <a:rPr lang="tr" err="1">
                <a:ea typeface="+mn-lt"/>
                <a:cs typeface="+mn-lt"/>
              </a:rPr>
              <a:t>invaziv</a:t>
            </a:r>
            <a:r>
              <a:rPr lang="tr">
                <a:ea typeface="+mn-lt"/>
                <a:cs typeface="+mn-lt"/>
              </a:rPr>
              <a:t> ise negatif </a:t>
            </a:r>
            <a:r>
              <a:rPr lang="tr" err="1">
                <a:ea typeface="+mn-lt"/>
                <a:cs typeface="+mn-lt"/>
              </a:rPr>
              <a:t>aksiller</a:t>
            </a:r>
            <a:r>
              <a:rPr lang="tr">
                <a:ea typeface="+mn-lt"/>
                <a:cs typeface="+mn-lt"/>
              </a:rPr>
              <a:t> düğümleri olan EIC veya LVI olmayan </a:t>
            </a:r>
            <a:r>
              <a:rPr lang="tr" err="1">
                <a:ea typeface="+mn-lt"/>
                <a:cs typeface="+mn-lt"/>
              </a:rPr>
              <a:t>invaziv</a:t>
            </a:r>
            <a:r>
              <a:rPr lang="tr">
                <a:ea typeface="+mn-lt"/>
                <a:cs typeface="+mn-lt"/>
              </a:rPr>
              <a:t> kanserler ile sınırlandırılması önerilmekte.</a:t>
            </a:r>
          </a:p>
        </p:txBody>
      </p:sp>
    </p:spTree>
    <p:extLst>
      <p:ext uri="{BB962C8B-B14F-4D97-AF65-F5344CB8AC3E}">
        <p14:creationId xmlns:p14="http://schemas.microsoft.com/office/powerpoint/2010/main" val="847263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E64C41-05B2-49A5-8041-11FE7CC3127A}"/>
              </a:ext>
            </a:extLst>
          </p:cNvPr>
          <p:cNvSpPr>
            <a:spLocks noGrp="1"/>
          </p:cNvSpPr>
          <p:nvPr>
            <p:ph type="title"/>
          </p:nvPr>
        </p:nvSpPr>
        <p:spPr>
          <a:xfrm>
            <a:off x="1484311" y="685800"/>
            <a:ext cx="10018713" cy="1185333"/>
          </a:xfrm>
        </p:spPr>
        <p:txBody>
          <a:bodyPr>
            <a:normAutofit/>
          </a:bodyPr>
          <a:lstStyle/>
          <a:p>
            <a:pPr>
              <a:lnSpc>
                <a:spcPct val="90000"/>
              </a:lnSpc>
            </a:pPr>
            <a:r>
              <a:rPr lang="tr" sz="3700">
                <a:ea typeface="+mj-lt"/>
                <a:cs typeface="+mj-lt"/>
              </a:rPr>
              <a:t>AKUT VE KRONİK KOMPLİKASYONLAR VE KOZMETİK SONUÇLAR</a:t>
            </a:r>
            <a:r>
              <a:rPr lang="en-US" sz="3700">
                <a:ea typeface="+mj-lt"/>
                <a:cs typeface="+mj-lt"/>
              </a:rPr>
              <a:t> </a:t>
            </a:r>
          </a:p>
        </p:txBody>
      </p:sp>
      <p:sp>
        <p:nvSpPr>
          <p:cNvPr id="3" name="Content Placeholder 2">
            <a:extLst>
              <a:ext uri="{FF2B5EF4-FFF2-40B4-BE49-F238E27FC236}">
                <a16:creationId xmlns="" xmlns:a16="http://schemas.microsoft.com/office/drawing/2014/main" id="{D8383231-E07F-4378-AC89-161173552542}"/>
              </a:ext>
            </a:extLst>
          </p:cNvPr>
          <p:cNvSpPr>
            <a:spLocks noGrp="1"/>
          </p:cNvSpPr>
          <p:nvPr>
            <p:ph idx="1"/>
          </p:nvPr>
        </p:nvSpPr>
        <p:spPr>
          <a:xfrm>
            <a:off x="1484311" y="1998133"/>
            <a:ext cx="6855356" cy="3793067"/>
          </a:xfrm>
        </p:spPr>
        <p:txBody>
          <a:bodyPr>
            <a:normAutofit/>
          </a:bodyPr>
          <a:lstStyle/>
          <a:p>
            <a:pPr>
              <a:lnSpc>
                <a:spcPct val="90000"/>
              </a:lnSpc>
            </a:pPr>
            <a:r>
              <a:rPr lang="tr" sz="1300">
                <a:ea typeface="+mn-lt"/>
                <a:cs typeface="+mn-lt"/>
              </a:rPr>
              <a:t>Akut Reaksiyonlar ve Yönetimi</a:t>
            </a:r>
            <a:r>
              <a:rPr lang="en-US" sz="1300">
                <a:ea typeface="+mn-lt"/>
                <a:cs typeface="+mn-lt"/>
              </a:rPr>
              <a:t> </a:t>
            </a:r>
            <a:r>
              <a:rPr lang="tr" sz="1300">
                <a:ea typeface="+mn-lt"/>
                <a:cs typeface="+mn-lt"/>
              </a:rPr>
              <a:t>. </a:t>
            </a:r>
            <a:endParaRPr lang="en-US" sz="1300" err="1">
              <a:ea typeface="+mn-lt"/>
              <a:cs typeface="+mn-lt"/>
            </a:endParaRPr>
          </a:p>
          <a:p>
            <a:pPr lvl="1">
              <a:lnSpc>
                <a:spcPct val="90000"/>
              </a:lnSpc>
              <a:buClr>
                <a:srgbClr val="8D1515"/>
              </a:buClr>
              <a:buFont typeface="Wingdings"/>
              <a:buChar char="Ø"/>
            </a:pPr>
            <a:r>
              <a:rPr lang="tr" sz="1300">
                <a:ea typeface="+mn-lt"/>
                <a:cs typeface="+mn-lt"/>
              </a:rPr>
              <a:t>Cilt reaksiyonlarında </a:t>
            </a:r>
            <a:r>
              <a:rPr lang="tr" sz="1300" err="1">
                <a:ea typeface="+mn-lt"/>
                <a:cs typeface="+mn-lt"/>
              </a:rPr>
              <a:t>hyaluronik</a:t>
            </a:r>
            <a:r>
              <a:rPr lang="tr" sz="1300">
                <a:ea typeface="+mn-lt"/>
                <a:cs typeface="+mn-lt"/>
              </a:rPr>
              <a:t> asit içeren kremler, </a:t>
            </a:r>
            <a:r>
              <a:rPr lang="tr" sz="1300" err="1">
                <a:ea typeface="+mn-lt"/>
                <a:cs typeface="+mn-lt"/>
              </a:rPr>
              <a:t>steroidli</a:t>
            </a:r>
            <a:r>
              <a:rPr lang="tr" sz="1300">
                <a:ea typeface="+mn-lt"/>
                <a:cs typeface="+mn-lt"/>
              </a:rPr>
              <a:t> kremler ve nemlendiriciler kullanılabilir.</a:t>
            </a:r>
          </a:p>
          <a:p>
            <a:pPr lvl="1">
              <a:lnSpc>
                <a:spcPct val="90000"/>
              </a:lnSpc>
              <a:buClr>
                <a:srgbClr val="8D1515"/>
              </a:buClr>
              <a:buFont typeface="Wingdings"/>
              <a:buChar char="Ø"/>
            </a:pPr>
            <a:r>
              <a:rPr lang="tr" sz="1300" err="1">
                <a:ea typeface="+mn-lt"/>
                <a:cs typeface="+mn-lt"/>
              </a:rPr>
              <a:t>Deskuamasyonu</a:t>
            </a:r>
            <a:r>
              <a:rPr lang="tr" sz="1300">
                <a:ea typeface="+mn-lt"/>
                <a:cs typeface="+mn-lt"/>
              </a:rPr>
              <a:t> olan hastalar sıklıkla </a:t>
            </a:r>
            <a:r>
              <a:rPr lang="tr" sz="1300" err="1">
                <a:ea typeface="+mn-lt"/>
                <a:cs typeface="+mn-lt"/>
              </a:rPr>
              <a:t>RT'ye</a:t>
            </a:r>
            <a:r>
              <a:rPr lang="tr" sz="1300">
                <a:ea typeface="+mn-lt"/>
                <a:cs typeface="+mn-lt"/>
              </a:rPr>
              <a:t> ara vermeden devam edebilirler.  </a:t>
            </a:r>
            <a:r>
              <a:rPr lang="tr" sz="1300" err="1">
                <a:ea typeface="+mn-lt"/>
                <a:cs typeface="+mn-lt"/>
              </a:rPr>
              <a:t>RT'nin</a:t>
            </a:r>
            <a:r>
              <a:rPr lang="tr" sz="1300">
                <a:ea typeface="+mn-lt"/>
                <a:cs typeface="+mn-lt"/>
              </a:rPr>
              <a:t> devam etmesi için </a:t>
            </a:r>
            <a:r>
              <a:rPr lang="tr" sz="1300" err="1">
                <a:ea typeface="+mn-lt"/>
                <a:cs typeface="+mn-lt"/>
              </a:rPr>
              <a:t>reepitelizasyonun</a:t>
            </a:r>
            <a:r>
              <a:rPr lang="tr" sz="1300">
                <a:ea typeface="+mn-lt"/>
                <a:cs typeface="+mn-lt"/>
              </a:rPr>
              <a:t> tamamlanmış olması gerekmez; bu nedenle, 1 haftadan uzun tedavi araları nadiren gereklidir.</a:t>
            </a:r>
            <a:endParaRPr lang="tr" sz="1300"/>
          </a:p>
          <a:p>
            <a:pPr lvl="1">
              <a:lnSpc>
                <a:spcPct val="90000"/>
              </a:lnSpc>
              <a:buClr>
                <a:srgbClr val="8D1515"/>
              </a:buClr>
              <a:buFont typeface="Wingdings"/>
              <a:buChar char="Ø"/>
            </a:pPr>
            <a:r>
              <a:rPr lang="tr" sz="1300">
                <a:ea typeface="+mn-lt"/>
                <a:cs typeface="+mn-lt"/>
              </a:rPr>
              <a:t>RT sırasında hafif yorgunluk çok yaygındır. Yüksek başlangıç </a:t>
            </a:r>
            <a:r>
              <a:rPr lang="tr" sz="1300" err="1">
                <a:ea typeface="+mn-lt"/>
                <a:cs typeface="+mn-lt"/>
              </a:rPr>
              <a:t>nötrofil</a:t>
            </a:r>
            <a:r>
              <a:rPr lang="tr" sz="1300">
                <a:ea typeface="+mn-lt"/>
                <a:cs typeface="+mn-lt"/>
              </a:rPr>
              <a:t> ve eritrosit sayılarının </a:t>
            </a:r>
            <a:r>
              <a:rPr lang="tr" sz="1300" err="1">
                <a:ea typeface="+mn-lt"/>
                <a:cs typeface="+mn-lt"/>
              </a:rPr>
              <a:t>presipite</a:t>
            </a:r>
            <a:r>
              <a:rPr lang="tr" sz="1300">
                <a:ea typeface="+mn-lt"/>
                <a:cs typeface="+mn-lt"/>
              </a:rPr>
              <a:t> edici faktörler olduğu gözlenmiş. Yorgunluk genellikle RT tamamlandıktan sonra 2 ay içinde düzelir.</a:t>
            </a:r>
          </a:p>
          <a:p>
            <a:pPr lvl="1">
              <a:lnSpc>
                <a:spcPct val="90000"/>
              </a:lnSpc>
              <a:buClr>
                <a:srgbClr val="8D1515"/>
              </a:buClr>
              <a:buFont typeface="Wingdings"/>
              <a:buChar char="Ø"/>
            </a:pPr>
            <a:r>
              <a:rPr lang="tr" sz="1300">
                <a:ea typeface="+mn-lt"/>
                <a:cs typeface="+mn-lt"/>
              </a:rPr>
              <a:t>Klinik öneme sahip </a:t>
            </a:r>
            <a:r>
              <a:rPr lang="tr" sz="1300" err="1">
                <a:ea typeface="+mn-lt"/>
                <a:cs typeface="+mn-lt"/>
              </a:rPr>
              <a:t>miyelosupresyon</a:t>
            </a:r>
            <a:r>
              <a:rPr lang="tr" sz="1300">
                <a:ea typeface="+mn-lt"/>
                <a:cs typeface="+mn-lt"/>
              </a:rPr>
              <a:t> son derece olağandışıdır; bu nedenle, kan sayımlarının rutin olarak kontrol edilmesi gerekmez. </a:t>
            </a:r>
          </a:p>
          <a:p>
            <a:pPr lvl="1">
              <a:lnSpc>
                <a:spcPct val="90000"/>
              </a:lnSpc>
              <a:buClr>
                <a:srgbClr val="8D1515"/>
              </a:buClr>
              <a:buFont typeface="Wingdings"/>
              <a:buChar char="Ø"/>
            </a:pPr>
            <a:r>
              <a:rPr lang="tr" sz="1300">
                <a:ea typeface="+mn-lt"/>
                <a:cs typeface="+mn-lt"/>
              </a:rPr>
              <a:t>Mümkünse RT başlamadan önce ameliyat sonrası </a:t>
            </a:r>
            <a:r>
              <a:rPr lang="tr" sz="1300" err="1">
                <a:ea typeface="+mn-lt"/>
                <a:cs typeface="+mn-lt"/>
              </a:rPr>
              <a:t>selülit</a:t>
            </a:r>
            <a:r>
              <a:rPr lang="tr" sz="1300">
                <a:ea typeface="+mn-lt"/>
                <a:cs typeface="+mn-lt"/>
              </a:rPr>
              <a:t> veya apse ile ilgilenilmelidir. RT başlamışsa, derhal antibiyotik ve/veya cerrahi konsültasyon başlatılmalıdır, ancak apse drenajı gerekmedikçe </a:t>
            </a:r>
            <a:r>
              <a:rPr lang="tr" sz="1300" err="1">
                <a:ea typeface="+mn-lt"/>
                <a:cs typeface="+mn-lt"/>
              </a:rPr>
              <a:t>RT'yi</a:t>
            </a:r>
            <a:r>
              <a:rPr lang="tr" sz="1300">
                <a:ea typeface="+mn-lt"/>
                <a:cs typeface="+mn-lt"/>
              </a:rPr>
              <a:t> kesmek muhtemelen gerekli değildir. </a:t>
            </a:r>
            <a:endParaRPr lang="tr" sz="1300"/>
          </a:p>
          <a:p>
            <a:pPr lvl="1">
              <a:lnSpc>
                <a:spcPct val="90000"/>
              </a:lnSpc>
              <a:buClr>
                <a:srgbClr val="8D1515"/>
              </a:buClr>
            </a:pPr>
            <a:endParaRPr lang="en-US" sz="1300"/>
          </a:p>
        </p:txBody>
      </p:sp>
      <p:pic>
        <p:nvPicPr>
          <p:cNvPr id="4" name="Picture 4" descr="A picture containing person, wall&#10;&#10;Description automatically generated">
            <a:extLst>
              <a:ext uri="{FF2B5EF4-FFF2-40B4-BE49-F238E27FC236}">
                <a16:creationId xmlns="" xmlns:a16="http://schemas.microsoft.com/office/drawing/2014/main" id="{2637F459-815B-40BE-B0DA-00F474B447D1}"/>
              </a:ext>
            </a:extLst>
          </p:cNvPr>
          <p:cNvPicPr>
            <a:picLocks noChangeAspect="1"/>
          </p:cNvPicPr>
          <p:nvPr/>
        </p:nvPicPr>
        <p:blipFill rotWithShape="1">
          <a:blip r:embed="rId3"/>
          <a:srcRect l="14794" r="34478"/>
          <a:stretch/>
        </p:blipFill>
        <p:spPr>
          <a:xfrm>
            <a:off x="8785907" y="1998131"/>
            <a:ext cx="2717116" cy="3791517"/>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052228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E50A02-A35B-4AD3-A206-84E1261076D3}"/>
              </a:ext>
            </a:extLst>
          </p:cNvPr>
          <p:cNvSpPr>
            <a:spLocks noGrp="1"/>
          </p:cNvSpPr>
          <p:nvPr>
            <p:ph type="title"/>
          </p:nvPr>
        </p:nvSpPr>
        <p:spPr/>
        <p:txBody>
          <a:bodyPr/>
          <a:lstStyle/>
          <a:p>
            <a:r>
              <a:rPr lang="en-US"/>
              <a:t>TEDAVİ ÖNCESİ DEĞERLENDİRME</a:t>
            </a:r>
          </a:p>
        </p:txBody>
      </p:sp>
      <p:sp>
        <p:nvSpPr>
          <p:cNvPr id="3" name="Content Placeholder 2">
            <a:extLst>
              <a:ext uri="{FF2B5EF4-FFF2-40B4-BE49-F238E27FC236}">
                <a16:creationId xmlns="" xmlns:a16="http://schemas.microsoft.com/office/drawing/2014/main" id="{E06A5718-A88F-4DBA-B6C7-70EEA14832C0}"/>
              </a:ext>
            </a:extLst>
          </p:cNvPr>
          <p:cNvSpPr>
            <a:spLocks noGrp="1"/>
          </p:cNvSpPr>
          <p:nvPr>
            <p:ph idx="1"/>
          </p:nvPr>
        </p:nvSpPr>
        <p:spPr/>
        <p:txBody>
          <a:bodyPr>
            <a:normAutofit fontScale="92500" lnSpcReduction="20000"/>
          </a:bodyPr>
          <a:lstStyle/>
          <a:p>
            <a:r>
              <a:rPr lang="en-US" dirty="0" err="1"/>
              <a:t>Görüntüleme</a:t>
            </a:r>
            <a:endParaRPr lang="en-US" dirty="0"/>
          </a:p>
          <a:p>
            <a:pPr lvl="1">
              <a:buClr>
                <a:srgbClr val="8D1515"/>
              </a:buClr>
              <a:buFont typeface="Wingdings"/>
              <a:buChar char="Ø"/>
            </a:pPr>
            <a:r>
              <a:rPr lang="tr" dirty="0">
                <a:ea typeface="+mn-lt"/>
                <a:cs typeface="+mn-lt"/>
              </a:rPr>
              <a:t>Mamografi her zaman yapılmalıdır. Postoperatif mamografiler, mikroskobik sınırları </a:t>
            </a:r>
            <a:r>
              <a:rPr lang="tr" dirty="0" smtClean="0">
                <a:ea typeface="+mn-lt"/>
                <a:cs typeface="+mn-lt"/>
              </a:rPr>
              <a:t>etkilenmemiş hastalarda geride kalan kalsifikasyonları ve ek kitleleri göstemede yeterli değildir.</a:t>
            </a:r>
          </a:p>
          <a:p>
            <a:pPr lvl="1">
              <a:buClr>
                <a:srgbClr val="8D1515"/>
              </a:buClr>
              <a:buFont typeface="Wingdings"/>
              <a:buChar char="Ø"/>
            </a:pPr>
            <a:r>
              <a:rPr lang="tr" dirty="0" smtClean="0">
                <a:ea typeface="+mn-lt"/>
                <a:cs typeface="+mn-lt"/>
              </a:rPr>
              <a:t>MRI, BCT adaylarının %5-10'unda ek ipsilateral, %3-5'inde şüpheli kontralateral odaklar bulur. MRI en çok, 2 cm'den büyük tümörü veya infiltre lobüler histolojisi olan hastalarda yarar sağlamaktadır. MRI'ın, postoperatif rezidüel lezyonu saptamadaki faydası sınırlıdır.</a:t>
            </a:r>
            <a:endParaRPr lang="en-US" dirty="0" smtClean="0">
              <a:ea typeface="+mn-lt"/>
              <a:cs typeface="+mn-lt"/>
            </a:endParaRPr>
          </a:p>
          <a:p>
            <a:pPr>
              <a:buClr>
                <a:srgbClr val="8D1515"/>
              </a:buClr>
            </a:pPr>
            <a:r>
              <a:rPr lang="en-US" dirty="0" err="1" smtClean="0">
                <a:ea typeface="+mn-lt"/>
                <a:cs typeface="+mn-lt"/>
              </a:rPr>
              <a:t>Patolojik</a:t>
            </a:r>
            <a:r>
              <a:rPr lang="en-US" dirty="0" smtClean="0">
                <a:ea typeface="+mn-lt"/>
                <a:cs typeface="+mn-lt"/>
              </a:rPr>
              <a:t> </a:t>
            </a:r>
            <a:r>
              <a:rPr lang="en-US" dirty="0" err="1" smtClean="0">
                <a:ea typeface="+mn-lt"/>
                <a:cs typeface="+mn-lt"/>
              </a:rPr>
              <a:t>Değerlendirme</a:t>
            </a:r>
            <a:endParaRPr lang="en-US" dirty="0" smtClean="0">
              <a:ea typeface="+mn-lt"/>
              <a:cs typeface="+mn-lt"/>
            </a:endParaRPr>
          </a:p>
          <a:p>
            <a:pPr lvl="1">
              <a:buClr>
                <a:srgbClr val="8D1515"/>
              </a:buClr>
              <a:buFont typeface="Wingdings"/>
              <a:buChar char="Ø"/>
            </a:pPr>
            <a:r>
              <a:rPr lang="tr" dirty="0" smtClean="0">
                <a:ea typeface="+mn-lt"/>
                <a:cs typeface="+mn-lt"/>
              </a:rPr>
              <a:t>İntraoperatif </a:t>
            </a:r>
            <a:r>
              <a:rPr lang="tr" dirty="0">
                <a:ea typeface="+mn-lt"/>
                <a:cs typeface="+mn-lt"/>
              </a:rPr>
              <a:t>sınır değerlendirmesinin rolü belirsizdir.</a:t>
            </a:r>
            <a:r>
              <a:rPr lang="en-US" dirty="0">
                <a:ea typeface="+mn-lt"/>
                <a:cs typeface="+mn-lt"/>
              </a:rPr>
              <a:t> </a:t>
            </a:r>
          </a:p>
          <a:p>
            <a:pPr lvl="1">
              <a:buClr>
                <a:srgbClr val="8D1515"/>
              </a:buClr>
              <a:buFont typeface="Wingdings"/>
              <a:buChar char="Ø"/>
            </a:pPr>
            <a:endParaRPr lang="en-US" dirty="0">
              <a:ea typeface="+mn-lt"/>
              <a:cs typeface="+mn-lt"/>
            </a:endParaRPr>
          </a:p>
        </p:txBody>
      </p:sp>
    </p:spTree>
    <p:extLst>
      <p:ext uri="{BB962C8B-B14F-4D97-AF65-F5344CB8AC3E}">
        <p14:creationId xmlns:p14="http://schemas.microsoft.com/office/powerpoint/2010/main" val="1911944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 xmlns:a16="http://schemas.microsoft.com/office/drawing/2014/main" id="{03E2EFC0-DD7B-4696-8C4D-CBBD0FF6940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50812" y="0"/>
            <a:ext cx="2436813" cy="6858001"/>
            <a:chOff x="1320800" y="0"/>
            <a:chExt cx="2436813" cy="6858001"/>
          </a:xfrm>
        </p:grpSpPr>
        <p:sp>
          <p:nvSpPr>
            <p:cNvPr id="10" name="Freeform 6">
              <a:extLst>
                <a:ext uri="{FF2B5EF4-FFF2-40B4-BE49-F238E27FC236}">
                  <a16:creationId xmlns="" xmlns:a16="http://schemas.microsoft.com/office/drawing/2014/main" id="{2E0F491A-79B2-427A-9A72-9C3E1C214A9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1" name="Freeform 7">
              <a:extLst>
                <a:ext uri="{FF2B5EF4-FFF2-40B4-BE49-F238E27FC236}">
                  <a16:creationId xmlns="" xmlns:a16="http://schemas.microsoft.com/office/drawing/2014/main" id="{8CDDFD44-B082-4517-A31A-0A703642135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2" name="Freeform 8">
              <a:extLst>
                <a:ext uri="{FF2B5EF4-FFF2-40B4-BE49-F238E27FC236}">
                  <a16:creationId xmlns="" xmlns:a16="http://schemas.microsoft.com/office/drawing/2014/main" id="{23474B14-4CD5-43AB-AC72-034F140B524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3" name="Freeform 9">
              <a:extLst>
                <a:ext uri="{FF2B5EF4-FFF2-40B4-BE49-F238E27FC236}">
                  <a16:creationId xmlns="" xmlns:a16="http://schemas.microsoft.com/office/drawing/2014/main" id="{6C60DB51-0AC8-4CCF-8C21-64173631ED1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 name="Freeform 10">
              <a:extLst>
                <a:ext uri="{FF2B5EF4-FFF2-40B4-BE49-F238E27FC236}">
                  <a16:creationId xmlns="" xmlns:a16="http://schemas.microsoft.com/office/drawing/2014/main" id="{3DC754C2-4084-44FC-9301-77EE812A489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 name="Freeform 11">
              <a:extLst>
                <a:ext uri="{FF2B5EF4-FFF2-40B4-BE49-F238E27FC236}">
                  <a16:creationId xmlns="" xmlns:a16="http://schemas.microsoft.com/office/drawing/2014/main" id="{73EAB3B3-FF97-4E80-B54D-52CE1CB2676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 xmlns:a16="http://schemas.microsoft.com/office/drawing/2014/main" id="{9FEE2A40-4000-4CE8-8AA3-CB4BC0F9CE72}"/>
              </a:ext>
            </a:extLst>
          </p:cNvPr>
          <p:cNvSpPr>
            <a:spLocks noGrp="1"/>
          </p:cNvSpPr>
          <p:nvPr>
            <p:ph type="title"/>
          </p:nvPr>
        </p:nvSpPr>
        <p:spPr>
          <a:xfrm>
            <a:off x="1484312" y="685800"/>
            <a:ext cx="4278928" cy="1752599"/>
          </a:xfrm>
        </p:spPr>
        <p:txBody>
          <a:bodyPr>
            <a:normAutofit/>
          </a:bodyPr>
          <a:lstStyle/>
          <a:p>
            <a:endParaRPr lang="en-US"/>
          </a:p>
        </p:txBody>
      </p:sp>
      <p:sp>
        <p:nvSpPr>
          <p:cNvPr id="3" name="Content Placeholder 2">
            <a:extLst>
              <a:ext uri="{FF2B5EF4-FFF2-40B4-BE49-F238E27FC236}">
                <a16:creationId xmlns="" xmlns:a16="http://schemas.microsoft.com/office/drawing/2014/main" id="{4964A515-C6C8-43A7-882B-94ED17E51151}"/>
              </a:ext>
            </a:extLst>
          </p:cNvPr>
          <p:cNvSpPr>
            <a:spLocks noGrp="1"/>
          </p:cNvSpPr>
          <p:nvPr>
            <p:ph idx="1"/>
          </p:nvPr>
        </p:nvSpPr>
        <p:spPr>
          <a:xfrm>
            <a:off x="1484310" y="2666999"/>
            <a:ext cx="4278929" cy="3124201"/>
          </a:xfrm>
        </p:spPr>
        <p:txBody>
          <a:bodyPr>
            <a:normAutofit/>
          </a:bodyPr>
          <a:lstStyle/>
          <a:p>
            <a:pPr>
              <a:lnSpc>
                <a:spcPct val="90000"/>
              </a:lnSpc>
            </a:pPr>
            <a:r>
              <a:rPr lang="tr" sz="1300" dirty="0" err="1">
                <a:ea typeface="+mn-lt"/>
                <a:cs typeface="+mn-lt"/>
              </a:rPr>
              <a:t>Subakut</a:t>
            </a:r>
            <a:r>
              <a:rPr lang="tr" sz="1300" dirty="0">
                <a:ea typeface="+mn-lt"/>
                <a:cs typeface="+mn-lt"/>
              </a:rPr>
              <a:t> ve Kronik Komplikasyonlar</a:t>
            </a:r>
            <a:r>
              <a:rPr lang="en-US" sz="1300" dirty="0">
                <a:ea typeface="+mn-lt"/>
                <a:cs typeface="+mn-lt"/>
              </a:rPr>
              <a:t> </a:t>
            </a:r>
          </a:p>
          <a:p>
            <a:pPr lvl="1">
              <a:lnSpc>
                <a:spcPct val="90000"/>
              </a:lnSpc>
              <a:buClr>
                <a:srgbClr val="8D1515"/>
              </a:buClr>
              <a:buFont typeface="Wingdings"/>
              <a:buChar char="Ø"/>
            </a:pPr>
            <a:r>
              <a:rPr lang="tr" sz="1300" dirty="0">
                <a:ea typeface="+mn-lt"/>
                <a:cs typeface="+mn-lt"/>
              </a:rPr>
              <a:t>Cilt, Yumuşak Doku ve Kemik</a:t>
            </a:r>
            <a:r>
              <a:rPr lang="en-US" sz="1300" dirty="0">
                <a:ea typeface="+mn-lt"/>
                <a:cs typeface="+mn-lt"/>
              </a:rPr>
              <a:t> </a:t>
            </a:r>
          </a:p>
          <a:p>
            <a:pPr lvl="2">
              <a:lnSpc>
                <a:spcPct val="90000"/>
              </a:lnSpc>
              <a:buClr>
                <a:srgbClr val="8D1515"/>
              </a:buClr>
              <a:buFont typeface="Wingdings"/>
              <a:buChar char="ü"/>
            </a:pPr>
            <a:r>
              <a:rPr lang="tr" sz="1300" dirty="0">
                <a:ea typeface="+mn-lt"/>
                <a:cs typeface="+mn-lt"/>
              </a:rPr>
              <a:t>Cilt kalınlaşması</a:t>
            </a:r>
          </a:p>
          <a:p>
            <a:pPr lvl="2">
              <a:lnSpc>
                <a:spcPct val="90000"/>
              </a:lnSpc>
              <a:buClr>
                <a:srgbClr val="8D1515"/>
              </a:buClr>
              <a:buFont typeface="Wingdings"/>
              <a:buChar char="ü"/>
            </a:pPr>
            <a:r>
              <a:rPr lang="tr" sz="1300" err="1">
                <a:ea typeface="+mn-lt"/>
                <a:cs typeface="+mn-lt"/>
              </a:rPr>
              <a:t>Hiperpigmentasyon</a:t>
            </a:r>
            <a:endParaRPr lang="tr" sz="1300">
              <a:ea typeface="+mn-lt"/>
              <a:cs typeface="+mn-lt"/>
            </a:endParaRPr>
          </a:p>
          <a:p>
            <a:pPr lvl="2">
              <a:lnSpc>
                <a:spcPct val="90000"/>
              </a:lnSpc>
              <a:buClr>
                <a:srgbClr val="8D1515"/>
              </a:buClr>
              <a:buFont typeface="Wingdings"/>
              <a:buChar char="ü"/>
            </a:pPr>
            <a:r>
              <a:rPr lang="tr" sz="1300" dirty="0" err="1">
                <a:ea typeface="+mn-lt"/>
                <a:cs typeface="+mn-lt"/>
              </a:rPr>
              <a:t>Telenjektazi</a:t>
            </a:r>
            <a:r>
              <a:rPr lang="tr" sz="1300" dirty="0">
                <a:ea typeface="+mn-lt"/>
                <a:cs typeface="+mn-lt"/>
              </a:rPr>
              <a:t> </a:t>
            </a:r>
            <a:endParaRPr lang="en-US" sz="1300">
              <a:ea typeface="+mn-lt"/>
              <a:cs typeface="+mn-lt"/>
            </a:endParaRPr>
          </a:p>
          <a:p>
            <a:pPr lvl="2">
              <a:lnSpc>
                <a:spcPct val="90000"/>
              </a:lnSpc>
              <a:buClr>
                <a:srgbClr val="8D1515"/>
              </a:buClr>
              <a:buFont typeface="Wingdings"/>
              <a:buChar char="ü"/>
            </a:pPr>
            <a:r>
              <a:rPr lang="tr" sz="1300" err="1">
                <a:ea typeface="+mn-lt"/>
                <a:cs typeface="+mn-lt"/>
              </a:rPr>
              <a:t>Skleroderma</a:t>
            </a:r>
            <a:endParaRPr lang="tr" sz="1300">
              <a:ea typeface="+mn-lt"/>
              <a:cs typeface="+mn-lt"/>
            </a:endParaRPr>
          </a:p>
          <a:p>
            <a:pPr lvl="2">
              <a:lnSpc>
                <a:spcPct val="90000"/>
              </a:lnSpc>
              <a:buClr>
                <a:srgbClr val="8D1515"/>
              </a:buClr>
              <a:buFont typeface="Wingdings"/>
              <a:buChar char="ü"/>
            </a:pPr>
            <a:r>
              <a:rPr lang="tr" sz="1300" dirty="0">
                <a:ea typeface="+mn-lt"/>
                <a:cs typeface="+mn-lt"/>
              </a:rPr>
              <a:t>Hastaların, </a:t>
            </a:r>
            <a:r>
              <a:rPr lang="tr" sz="1300" dirty="0" err="1">
                <a:ea typeface="+mn-lt"/>
                <a:cs typeface="+mn-lt"/>
              </a:rPr>
              <a:t>RT'yi</a:t>
            </a:r>
            <a:r>
              <a:rPr lang="tr" sz="1300" dirty="0">
                <a:ea typeface="+mn-lt"/>
                <a:cs typeface="+mn-lt"/>
              </a:rPr>
              <a:t> takiben kemoterapi (özellikle </a:t>
            </a:r>
            <a:r>
              <a:rPr lang="tr" sz="1300" dirty="0" err="1">
                <a:ea typeface="+mn-lt"/>
                <a:cs typeface="+mn-lt"/>
              </a:rPr>
              <a:t>doksorubisin</a:t>
            </a:r>
            <a:r>
              <a:rPr lang="tr" sz="1300" dirty="0">
                <a:ea typeface="+mn-lt"/>
                <a:cs typeface="+mn-lt"/>
              </a:rPr>
              <a:t>) alması radyasyon re-</a:t>
            </a:r>
            <a:r>
              <a:rPr lang="tr" sz="1300" dirty="0" err="1">
                <a:ea typeface="+mn-lt"/>
                <a:cs typeface="+mn-lt"/>
              </a:rPr>
              <a:t>call</a:t>
            </a:r>
            <a:r>
              <a:rPr lang="tr" sz="1300" dirty="0">
                <a:ea typeface="+mn-lt"/>
                <a:cs typeface="+mn-lt"/>
              </a:rPr>
              <a:t> reaksiyonu geliştirebilir. Kemoterapinin RT tamamlanmasından 2 hafta sonra başlandığı durumlarda bu reaksiyon nadir gelişir.</a:t>
            </a:r>
          </a:p>
        </p:txBody>
      </p:sp>
      <p:sp>
        <p:nvSpPr>
          <p:cNvPr id="17" name="Rounded Rectangle 16">
            <a:extLst>
              <a:ext uri="{FF2B5EF4-FFF2-40B4-BE49-F238E27FC236}">
                <a16:creationId xmlns="" xmlns:a16="http://schemas.microsoft.com/office/drawing/2014/main" id="{D2B7F823-B53C-4005-8901-18403A29B2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96000" y="648931"/>
            <a:ext cx="540702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 xmlns:a16="http://schemas.microsoft.com/office/drawing/2014/main" id="{61846A7A-C7CF-4884-9264-A450D39876C8}"/>
              </a:ext>
            </a:extLst>
          </p:cNvPr>
          <p:cNvPicPr>
            <a:picLocks noChangeAspect="1"/>
          </p:cNvPicPr>
          <p:nvPr/>
        </p:nvPicPr>
        <p:blipFill>
          <a:blip r:embed="rId3"/>
          <a:stretch>
            <a:fillRect/>
          </a:stretch>
        </p:blipFill>
        <p:spPr>
          <a:xfrm>
            <a:off x="6434407" y="1464550"/>
            <a:ext cx="4744154" cy="3641138"/>
          </a:xfrm>
          <a:prstGeom prst="rect">
            <a:avLst/>
          </a:prstGeom>
        </p:spPr>
      </p:pic>
    </p:spTree>
    <p:extLst>
      <p:ext uri="{BB962C8B-B14F-4D97-AF65-F5344CB8AC3E}">
        <p14:creationId xmlns:p14="http://schemas.microsoft.com/office/powerpoint/2010/main" val="37677425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74F8F1-1557-4AFF-8822-A2D9478573C2}"/>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B5D794AF-2738-457A-B11F-1DFB5AD0C65F}"/>
              </a:ext>
            </a:extLst>
          </p:cNvPr>
          <p:cNvSpPr>
            <a:spLocks noGrp="1"/>
          </p:cNvSpPr>
          <p:nvPr>
            <p:ph idx="1"/>
          </p:nvPr>
        </p:nvSpPr>
        <p:spPr/>
        <p:txBody>
          <a:bodyPr vert="horz" lIns="91440" tIns="45720" rIns="91440" bIns="45720" rtlCol="0" anchor="ctr">
            <a:noAutofit/>
          </a:bodyPr>
          <a:lstStyle/>
          <a:p>
            <a:pPr lvl="2">
              <a:buFont typeface="Wingdings" panose="05000000000000000000" pitchFamily="2" charset="2"/>
              <a:buChar char="ü"/>
            </a:pPr>
            <a:r>
              <a:rPr lang="tr" sz="1300" dirty="0"/>
              <a:t>Hastaların %5 ila %10'unda meme apsesi veya selülit gelişir. Selülit, drenaj gerektiren hematom veya seroma, büyük hacimlerde rezeke edilmiş meme dokusu veya meme ödemi olan hastalarda daha sık olabilir.</a:t>
            </a:r>
            <a:endParaRPr lang="en-US" sz="1300" dirty="0">
              <a:ea typeface="+mn-lt"/>
              <a:cs typeface="+mn-lt"/>
            </a:endParaRPr>
          </a:p>
          <a:p>
            <a:pPr lvl="2">
              <a:buClr>
                <a:srgbClr val="8D1515"/>
              </a:buClr>
              <a:buFont typeface="Wingdings" panose="05000000000000000000" pitchFamily="2" charset="2"/>
              <a:buChar char="ü"/>
            </a:pPr>
            <a:r>
              <a:rPr lang="tr" sz="1300" dirty="0"/>
              <a:t>Meme ödemi RT sırasında çok yaygındır ve bazı kişilerde kalıcı olarak devam edebilir.</a:t>
            </a:r>
            <a:endParaRPr lang="en-US" sz="1300" dirty="0">
              <a:ea typeface="+mn-lt"/>
              <a:cs typeface="+mn-lt"/>
            </a:endParaRPr>
          </a:p>
          <a:p>
            <a:pPr lvl="2">
              <a:buClr>
                <a:srgbClr val="8D1515"/>
              </a:buClr>
              <a:buFont typeface="Wingdings" panose="05000000000000000000" pitchFamily="2" charset="2"/>
              <a:buChar char="ü"/>
            </a:pPr>
            <a:r>
              <a:rPr lang="tr" sz="1300" dirty="0"/>
              <a:t> Meme fibrozu, tedaviden sonra 5 yıl veya daha fazla sürede gelişebilir. E vitamini ile kombinasyon halinde pentoksifilin tedavisine yanıt verir. </a:t>
            </a:r>
            <a:endParaRPr lang="en-US" sz="1300" dirty="0">
              <a:ea typeface="+mn-lt"/>
              <a:cs typeface="+mn-lt"/>
            </a:endParaRPr>
          </a:p>
          <a:p>
            <a:pPr lvl="2">
              <a:buClr>
                <a:srgbClr val="8D1515"/>
              </a:buClr>
              <a:buFont typeface="Wingdings" panose="05000000000000000000" pitchFamily="2" charset="2"/>
              <a:buChar char="ü"/>
            </a:pPr>
            <a:r>
              <a:rPr lang="tr" sz="1300" dirty="0"/>
              <a:t>Bazı kişilerde tipik olarak ağrılı veya ağrısız bir kitleye neden olan ve bazen üstteki deride kalınlaşma ve/veya geri çekilme veya çukurlaşmanın eşlik ettiği yağ nekrozu gelişir. Mamografide genellikle noktalı veya büyük, düzensiz kalsifikasyonlar içerebilen bir kitle olarak görülür.</a:t>
            </a:r>
            <a:endParaRPr lang="en-US" sz="1300" dirty="0">
              <a:ea typeface="+mn-lt"/>
              <a:cs typeface="+mn-lt"/>
            </a:endParaRPr>
          </a:p>
          <a:p>
            <a:pPr lvl="2">
              <a:buClr>
                <a:srgbClr val="8D1515"/>
              </a:buClr>
              <a:buFont typeface="Wingdings" panose="05000000000000000000" pitchFamily="2" charset="2"/>
              <a:buChar char="ü"/>
            </a:pPr>
            <a:r>
              <a:rPr lang="tr" sz="1300" dirty="0"/>
              <a:t>Işınlamadan sonra süt üretimi önemli ölçüde azalır.</a:t>
            </a:r>
            <a:endParaRPr lang="en-US" sz="1300" dirty="0">
              <a:ea typeface="+mn-lt"/>
              <a:cs typeface="+mn-lt"/>
            </a:endParaRPr>
          </a:p>
          <a:p>
            <a:pPr lvl="2">
              <a:buClr>
                <a:srgbClr val="8D1515"/>
              </a:buClr>
              <a:buFont typeface="Wingdings" panose="05000000000000000000" pitchFamily="2" charset="2"/>
              <a:buChar char="ü"/>
            </a:pPr>
            <a:r>
              <a:rPr lang="tr" sz="1300" dirty="0"/>
              <a:t>Genç hastalarda daha fazla olmak üzere  tedaviden yıllar sonra bile aralıklı geçici meme ağrısı gözlenebilir. Bir çalışmada endokrin tedavisi artan ağrı riskleri ile ilişkilendirilmiştir. </a:t>
            </a:r>
            <a:endParaRPr lang="en-US" sz="1300" dirty="0">
              <a:ea typeface="+mn-lt"/>
              <a:cs typeface="+mn-lt"/>
            </a:endParaRPr>
          </a:p>
          <a:p>
            <a:pPr lvl="2">
              <a:buClr>
                <a:srgbClr val="8D1515"/>
              </a:buClr>
              <a:buFont typeface="Wingdings" panose="05000000000000000000" pitchFamily="2" charset="2"/>
              <a:buChar char="ü"/>
            </a:pPr>
            <a:r>
              <a:rPr lang="tr" sz="1300" dirty="0"/>
              <a:t>Kaburga kırığı riski toplam dozla ilişkilidir. Mevcut tekniklerle görülme sıklığı %2'den az olmalıdır.</a:t>
            </a:r>
            <a:endParaRPr lang="en-US" sz="1300" dirty="0">
              <a:ea typeface="+mn-lt"/>
              <a:cs typeface="+mn-lt"/>
            </a:endParaRPr>
          </a:p>
          <a:p>
            <a:pPr>
              <a:buClr>
                <a:srgbClr val="8D1515"/>
              </a:buClr>
              <a:buFont typeface="Wingdings" panose="05000000000000000000" pitchFamily="2" charset="2"/>
              <a:buChar char="ü"/>
            </a:pPr>
            <a:endParaRPr lang="en-US" dirty="0"/>
          </a:p>
        </p:txBody>
      </p:sp>
    </p:spTree>
    <p:extLst>
      <p:ext uri="{BB962C8B-B14F-4D97-AF65-F5344CB8AC3E}">
        <p14:creationId xmlns:p14="http://schemas.microsoft.com/office/powerpoint/2010/main" val="25201916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63E5F7-090F-4D69-B9DD-C27FC4C085CF}"/>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C0D85E46-8DAE-4AFF-8544-EF820BB1050C}"/>
              </a:ext>
            </a:extLst>
          </p:cNvPr>
          <p:cNvSpPr>
            <a:spLocks noGrp="1"/>
          </p:cNvSpPr>
          <p:nvPr>
            <p:ph idx="1"/>
          </p:nvPr>
        </p:nvSpPr>
        <p:spPr>
          <a:xfrm>
            <a:off x="1484310" y="2449285"/>
            <a:ext cx="6600599" cy="3341915"/>
          </a:xfrm>
        </p:spPr>
        <p:txBody>
          <a:bodyPr>
            <a:normAutofit/>
          </a:bodyPr>
          <a:lstStyle/>
          <a:p>
            <a:pPr lvl="1">
              <a:buClr>
                <a:srgbClr val="8D1515"/>
              </a:buClr>
              <a:buFont typeface="Wingdings" panose="05000000000000000000" pitchFamily="2" charset="2"/>
              <a:buChar char="Ø"/>
            </a:pPr>
            <a:r>
              <a:rPr lang="tr" dirty="0"/>
              <a:t>Kol Ödemi ve Omuz-Kol Fonksiyonu</a:t>
            </a:r>
            <a:endParaRPr lang="en-US" dirty="0">
              <a:ea typeface="+mn-lt"/>
              <a:cs typeface="+mn-lt"/>
            </a:endParaRPr>
          </a:p>
          <a:p>
            <a:pPr lvl="2">
              <a:buClr>
                <a:srgbClr val="8D1515"/>
              </a:buClr>
              <a:buFont typeface="Wingdings"/>
              <a:buChar char="ü"/>
            </a:pPr>
            <a:r>
              <a:rPr lang="tr" dirty="0">
                <a:ea typeface="+mn-lt"/>
                <a:cs typeface="+mn-lt"/>
              </a:rPr>
              <a:t>Kol ödemi genellikle tedaviden sonraki ilk 3 yıl içinde gelişir. Tam bir AxD'yi takiben, özellikle aksiller RT yapıldığında, kol ödeminin insidansı ve şiddeti önemli ölçüde artar. Posterior aksiller boost çoğu çalışmada kol ödemi riskini artırır. </a:t>
            </a:r>
          </a:p>
          <a:p>
            <a:pPr lvl="2">
              <a:buClr>
                <a:srgbClr val="8D1515"/>
              </a:buClr>
              <a:buFont typeface="Wingdings"/>
              <a:buChar char="ü"/>
            </a:pPr>
            <a:r>
              <a:rPr lang="tr" dirty="0">
                <a:ea typeface="+mn-lt"/>
                <a:cs typeface="+mn-lt"/>
              </a:rPr>
              <a:t>Kol ödemi psikolojik ve fonksiyonel morbidite dışında hastaları selülite yatkın hale getirir. Şiddetli lenfödemli hastalarda cerrahi bir rol oynayabilir. </a:t>
            </a:r>
          </a:p>
          <a:p>
            <a:pPr lvl="2">
              <a:buClr>
                <a:srgbClr val="8D1515"/>
              </a:buClr>
            </a:pPr>
            <a:endParaRPr lang="tr" dirty="0"/>
          </a:p>
          <a:p>
            <a:pPr lvl="1">
              <a:buClr>
                <a:srgbClr val="8D1515"/>
              </a:buClr>
            </a:pPr>
            <a:endParaRPr lang="en-US" dirty="0"/>
          </a:p>
        </p:txBody>
      </p:sp>
      <p:pic>
        <p:nvPicPr>
          <p:cNvPr id="4" name="Picture 4" descr="A picture containing text, person, swimsuit&#10;&#10;Description automatically generated">
            <a:extLst>
              <a:ext uri="{FF2B5EF4-FFF2-40B4-BE49-F238E27FC236}">
                <a16:creationId xmlns="" xmlns:a16="http://schemas.microsoft.com/office/drawing/2014/main" id="{7DA124F7-F39E-484E-8985-EDC0F1245E88}"/>
              </a:ext>
            </a:extLst>
          </p:cNvPr>
          <p:cNvPicPr>
            <a:picLocks noChangeAspect="1"/>
          </p:cNvPicPr>
          <p:nvPr/>
        </p:nvPicPr>
        <p:blipFill>
          <a:blip r:embed="rId2"/>
          <a:stretch>
            <a:fillRect/>
          </a:stretch>
        </p:blipFill>
        <p:spPr>
          <a:xfrm>
            <a:off x="8229600" y="2443299"/>
            <a:ext cx="3559628" cy="1590402"/>
          </a:xfrm>
          <a:prstGeom prst="rect">
            <a:avLst/>
          </a:prstGeom>
        </p:spPr>
      </p:pic>
    </p:spTree>
    <p:extLst>
      <p:ext uri="{BB962C8B-B14F-4D97-AF65-F5344CB8AC3E}">
        <p14:creationId xmlns:p14="http://schemas.microsoft.com/office/powerpoint/2010/main" val="24788840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762B06-127E-4531-ABA1-58CD54A79886}"/>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DE6C7B8C-39FF-41C4-BA9C-B57F3F2D8B41}"/>
              </a:ext>
            </a:extLst>
          </p:cNvPr>
          <p:cNvSpPr>
            <a:spLocks noGrp="1"/>
          </p:cNvSpPr>
          <p:nvPr>
            <p:ph idx="1"/>
          </p:nvPr>
        </p:nvSpPr>
        <p:spPr/>
        <p:txBody>
          <a:bodyPr>
            <a:normAutofit/>
          </a:bodyPr>
          <a:lstStyle/>
          <a:p>
            <a:pPr lvl="1">
              <a:buFont typeface="Wingdings" panose="05000000000000000000" pitchFamily="2" charset="2"/>
              <a:buChar char="Ø"/>
            </a:pPr>
            <a:r>
              <a:rPr lang="tr" dirty="0">
                <a:ea typeface="+mn-lt"/>
                <a:cs typeface="+mn-lt"/>
              </a:rPr>
              <a:t>Nörolojik Yaralanmalar</a:t>
            </a:r>
            <a:endParaRPr lang="en-US" dirty="0">
              <a:ea typeface="+mn-lt"/>
              <a:cs typeface="+mn-lt"/>
            </a:endParaRPr>
          </a:p>
          <a:p>
            <a:pPr lvl="2">
              <a:buClr>
                <a:srgbClr val="8D1515"/>
              </a:buClr>
              <a:buFont typeface="Wingdings"/>
              <a:buChar char="ü"/>
            </a:pPr>
            <a:r>
              <a:rPr lang="en-US" dirty="0" err="1">
                <a:ea typeface="+mn-lt"/>
                <a:cs typeface="+mn-lt"/>
              </a:rPr>
              <a:t>İnterkostobrakial</a:t>
            </a:r>
            <a:r>
              <a:rPr lang="en-US" dirty="0">
                <a:ea typeface="+mn-lt"/>
                <a:cs typeface="+mn-lt"/>
              </a:rPr>
              <a:t> </a:t>
            </a:r>
            <a:r>
              <a:rPr lang="en-US" dirty="0" err="1">
                <a:ea typeface="+mn-lt"/>
                <a:cs typeface="+mn-lt"/>
              </a:rPr>
              <a:t>sinir</a:t>
            </a:r>
            <a:r>
              <a:rPr lang="en-US" dirty="0">
                <a:ea typeface="+mn-lt"/>
                <a:cs typeface="+mn-lt"/>
              </a:rPr>
              <a:t> </a:t>
            </a:r>
            <a:r>
              <a:rPr lang="en-US" dirty="0" err="1">
                <a:ea typeface="+mn-lt"/>
                <a:cs typeface="+mn-lt"/>
              </a:rPr>
              <a:t>sendromu</a:t>
            </a:r>
            <a:r>
              <a:rPr lang="en-US" dirty="0">
                <a:ea typeface="+mn-lt"/>
                <a:cs typeface="+mn-lt"/>
              </a:rPr>
              <a:t>, </a:t>
            </a:r>
            <a:r>
              <a:rPr lang="en-US" dirty="0" err="1">
                <a:ea typeface="+mn-lt"/>
                <a:cs typeface="+mn-lt"/>
              </a:rPr>
              <a:t>devamlı</a:t>
            </a:r>
            <a:r>
              <a:rPr lang="en-US" dirty="0">
                <a:ea typeface="+mn-lt"/>
                <a:cs typeface="+mn-lt"/>
              </a:rPr>
              <a:t> </a:t>
            </a:r>
            <a:r>
              <a:rPr lang="en-US" dirty="0" err="1">
                <a:ea typeface="+mn-lt"/>
                <a:cs typeface="+mn-lt"/>
              </a:rPr>
              <a:t>parestezilere</a:t>
            </a:r>
            <a:r>
              <a:rPr lang="en-US" dirty="0">
                <a:ea typeface="+mn-lt"/>
                <a:cs typeface="+mn-lt"/>
              </a:rPr>
              <a:t> </a:t>
            </a:r>
            <a:r>
              <a:rPr lang="en-US" dirty="0" err="1">
                <a:ea typeface="+mn-lt"/>
                <a:cs typeface="+mn-lt"/>
              </a:rPr>
              <a:t>ve</a:t>
            </a:r>
            <a:r>
              <a:rPr lang="en-US" dirty="0">
                <a:ea typeface="+mn-lt"/>
                <a:cs typeface="+mn-lt"/>
              </a:rPr>
              <a:t> </a:t>
            </a:r>
            <a:r>
              <a:rPr lang="en-US" dirty="0" err="1">
                <a:ea typeface="+mn-lt"/>
                <a:cs typeface="+mn-lt"/>
              </a:rPr>
              <a:t>üst</a:t>
            </a:r>
            <a:r>
              <a:rPr lang="en-US" dirty="0">
                <a:ea typeface="+mn-lt"/>
                <a:cs typeface="+mn-lt"/>
              </a:rPr>
              <a:t> </a:t>
            </a:r>
            <a:r>
              <a:rPr lang="en-US" dirty="0" err="1">
                <a:ea typeface="+mn-lt"/>
                <a:cs typeface="+mn-lt"/>
              </a:rPr>
              <a:t>kol</a:t>
            </a:r>
            <a:r>
              <a:rPr lang="en-US" dirty="0">
                <a:ea typeface="+mn-lt"/>
                <a:cs typeface="+mn-lt"/>
              </a:rPr>
              <a:t>, </a:t>
            </a:r>
            <a:r>
              <a:rPr lang="en-US" dirty="0" err="1">
                <a:ea typeface="+mn-lt"/>
                <a:cs typeface="+mn-lt"/>
              </a:rPr>
              <a:t>omuz</a:t>
            </a:r>
            <a:r>
              <a:rPr lang="en-US" dirty="0">
                <a:ea typeface="+mn-lt"/>
                <a:cs typeface="+mn-lt"/>
              </a:rPr>
              <a:t>, </a:t>
            </a:r>
            <a:r>
              <a:rPr lang="en-US" dirty="0" err="1">
                <a:ea typeface="+mn-lt"/>
                <a:cs typeface="+mn-lt"/>
              </a:rPr>
              <a:t>aksilla</a:t>
            </a:r>
            <a:r>
              <a:rPr lang="en-US" dirty="0">
                <a:ea typeface="+mn-lt"/>
                <a:cs typeface="+mn-lt"/>
              </a:rPr>
              <a:t> </a:t>
            </a:r>
            <a:r>
              <a:rPr lang="en-US" dirty="0" err="1">
                <a:ea typeface="+mn-lt"/>
                <a:cs typeface="+mn-lt"/>
              </a:rPr>
              <a:t>ve</a:t>
            </a:r>
            <a:r>
              <a:rPr lang="en-US" dirty="0">
                <a:ea typeface="+mn-lt"/>
                <a:cs typeface="+mn-lt"/>
              </a:rPr>
              <a:t> </a:t>
            </a:r>
            <a:r>
              <a:rPr lang="en-US" dirty="0" err="1">
                <a:ea typeface="+mn-lt"/>
                <a:cs typeface="+mn-lt"/>
              </a:rPr>
              <a:t>bazen</a:t>
            </a:r>
            <a:r>
              <a:rPr lang="en-US" dirty="0">
                <a:ea typeface="+mn-lt"/>
                <a:cs typeface="+mn-lt"/>
              </a:rPr>
              <a:t> </a:t>
            </a:r>
            <a:r>
              <a:rPr lang="en-US" dirty="0" err="1">
                <a:ea typeface="+mn-lt"/>
                <a:cs typeface="+mn-lt"/>
              </a:rPr>
              <a:t>göğüs</a:t>
            </a:r>
            <a:r>
              <a:rPr lang="en-US" dirty="0">
                <a:ea typeface="+mn-lt"/>
                <a:cs typeface="+mn-lt"/>
              </a:rPr>
              <a:t> </a:t>
            </a:r>
            <a:r>
              <a:rPr lang="en-US" dirty="0" err="1">
                <a:ea typeface="+mn-lt"/>
                <a:cs typeface="+mn-lt"/>
              </a:rPr>
              <a:t>ön</a:t>
            </a:r>
            <a:r>
              <a:rPr lang="en-US" dirty="0">
                <a:ea typeface="+mn-lt"/>
                <a:cs typeface="+mn-lt"/>
              </a:rPr>
              <a:t> </a:t>
            </a:r>
            <a:r>
              <a:rPr lang="en-US" dirty="0" err="1">
                <a:ea typeface="+mn-lt"/>
                <a:cs typeface="+mn-lt"/>
              </a:rPr>
              <a:t>duvarında</a:t>
            </a:r>
            <a:r>
              <a:rPr lang="en-US" dirty="0">
                <a:ea typeface="+mn-lt"/>
                <a:cs typeface="+mn-lt"/>
              </a:rPr>
              <a:t> </a:t>
            </a:r>
            <a:r>
              <a:rPr lang="en-US" dirty="0" err="1">
                <a:ea typeface="+mn-lt"/>
                <a:cs typeface="+mn-lt"/>
              </a:rPr>
              <a:t>yanan</a:t>
            </a:r>
            <a:r>
              <a:rPr lang="en-US" dirty="0">
                <a:ea typeface="+mn-lt"/>
                <a:cs typeface="+mn-lt"/>
              </a:rPr>
              <a:t> </a:t>
            </a:r>
            <a:r>
              <a:rPr lang="en-US" dirty="0" err="1">
                <a:ea typeface="+mn-lt"/>
                <a:cs typeface="+mn-lt"/>
              </a:rPr>
              <a:t>ağrı</a:t>
            </a:r>
            <a:r>
              <a:rPr lang="en-US" dirty="0">
                <a:ea typeface="+mn-lt"/>
                <a:cs typeface="+mn-lt"/>
              </a:rPr>
              <a:t> </a:t>
            </a:r>
            <a:r>
              <a:rPr lang="en-US" dirty="0" err="1">
                <a:ea typeface="+mn-lt"/>
                <a:cs typeface="+mn-lt"/>
              </a:rPr>
              <a:t>ile</a:t>
            </a:r>
            <a:r>
              <a:rPr lang="en-US" dirty="0">
                <a:ea typeface="+mn-lt"/>
                <a:cs typeface="+mn-lt"/>
              </a:rPr>
              <a:t> </a:t>
            </a:r>
            <a:r>
              <a:rPr lang="en-US" dirty="0" err="1">
                <a:ea typeface="+mn-lt"/>
                <a:cs typeface="+mn-lt"/>
              </a:rPr>
              <a:t>karakterizedir</a:t>
            </a:r>
            <a:r>
              <a:rPr lang="en-US" dirty="0">
                <a:ea typeface="+mn-lt"/>
                <a:cs typeface="+mn-lt"/>
              </a:rPr>
              <a:t>. </a:t>
            </a:r>
            <a:r>
              <a:rPr lang="en-US" dirty="0" err="1">
                <a:ea typeface="+mn-lt"/>
                <a:cs typeface="+mn-lt"/>
              </a:rPr>
              <a:t>Kalıcı</a:t>
            </a:r>
            <a:r>
              <a:rPr lang="en-US" dirty="0">
                <a:ea typeface="+mn-lt"/>
                <a:cs typeface="+mn-lt"/>
              </a:rPr>
              <a:t> </a:t>
            </a:r>
            <a:r>
              <a:rPr lang="en-US" dirty="0" err="1">
                <a:ea typeface="+mn-lt"/>
                <a:cs typeface="+mn-lt"/>
              </a:rPr>
              <a:t>olabilir</a:t>
            </a:r>
            <a:r>
              <a:rPr lang="en-US" dirty="0">
                <a:ea typeface="+mn-lt"/>
                <a:cs typeface="+mn-lt"/>
              </a:rPr>
              <a:t>.</a:t>
            </a:r>
          </a:p>
          <a:p>
            <a:pPr lvl="2">
              <a:buClr>
                <a:srgbClr val="8D1515"/>
              </a:buClr>
              <a:buFont typeface="Wingdings"/>
              <a:buChar char="ü"/>
            </a:pPr>
            <a:r>
              <a:rPr lang="en-US" dirty="0" err="1">
                <a:ea typeface="+mn-lt"/>
                <a:cs typeface="+mn-lt"/>
              </a:rPr>
              <a:t>Klasik</a:t>
            </a:r>
            <a:r>
              <a:rPr lang="en-US" dirty="0">
                <a:ea typeface="+mn-lt"/>
                <a:cs typeface="+mn-lt"/>
              </a:rPr>
              <a:t> RT </a:t>
            </a:r>
            <a:r>
              <a:rPr lang="en-US" dirty="0" err="1">
                <a:ea typeface="+mn-lt"/>
                <a:cs typeface="+mn-lt"/>
              </a:rPr>
              <a:t>brakiyal</a:t>
            </a:r>
            <a:r>
              <a:rPr lang="en-US" dirty="0">
                <a:ea typeface="+mn-lt"/>
                <a:cs typeface="+mn-lt"/>
              </a:rPr>
              <a:t> </a:t>
            </a:r>
            <a:r>
              <a:rPr lang="en-US" dirty="0" err="1">
                <a:ea typeface="+mn-lt"/>
                <a:cs typeface="+mn-lt"/>
              </a:rPr>
              <a:t>pleksopati</a:t>
            </a:r>
            <a:r>
              <a:rPr lang="en-US" dirty="0">
                <a:ea typeface="+mn-lt"/>
                <a:cs typeface="+mn-lt"/>
              </a:rPr>
              <a:t>, </a:t>
            </a:r>
            <a:r>
              <a:rPr lang="en-US" dirty="0" err="1">
                <a:ea typeface="+mn-lt"/>
                <a:cs typeface="+mn-lt"/>
              </a:rPr>
              <a:t>RT'den</a:t>
            </a:r>
            <a:r>
              <a:rPr lang="en-US" dirty="0">
                <a:ea typeface="+mn-lt"/>
                <a:cs typeface="+mn-lt"/>
              </a:rPr>
              <a:t> </a:t>
            </a:r>
            <a:r>
              <a:rPr lang="en-US" dirty="0" err="1">
                <a:ea typeface="+mn-lt"/>
                <a:cs typeface="+mn-lt"/>
              </a:rPr>
              <a:t>sonraki</a:t>
            </a:r>
            <a:r>
              <a:rPr lang="en-US" dirty="0">
                <a:ea typeface="+mn-lt"/>
                <a:cs typeface="+mn-lt"/>
              </a:rPr>
              <a:t> 3 ay </a:t>
            </a:r>
            <a:r>
              <a:rPr lang="en-US" dirty="0" err="1">
                <a:ea typeface="+mn-lt"/>
                <a:cs typeface="+mn-lt"/>
              </a:rPr>
              <a:t>ile</a:t>
            </a:r>
            <a:r>
              <a:rPr lang="en-US" dirty="0">
                <a:ea typeface="+mn-lt"/>
                <a:cs typeface="+mn-lt"/>
              </a:rPr>
              <a:t> 26 </a:t>
            </a:r>
            <a:r>
              <a:rPr lang="en-US" dirty="0" err="1">
                <a:ea typeface="+mn-lt"/>
                <a:cs typeface="+mn-lt"/>
              </a:rPr>
              <a:t>yıl</a:t>
            </a:r>
            <a:r>
              <a:rPr lang="en-US" dirty="0">
                <a:ea typeface="+mn-lt"/>
                <a:cs typeface="+mn-lt"/>
              </a:rPr>
              <a:t> </a:t>
            </a:r>
            <a:r>
              <a:rPr lang="en-US" dirty="0" err="1">
                <a:ea typeface="+mn-lt"/>
                <a:cs typeface="+mn-lt"/>
              </a:rPr>
              <a:t>arasında</a:t>
            </a:r>
            <a:r>
              <a:rPr lang="en-US" dirty="0">
                <a:ea typeface="+mn-lt"/>
                <a:cs typeface="+mn-lt"/>
              </a:rPr>
              <a:t> </a:t>
            </a:r>
            <a:r>
              <a:rPr lang="en-US" dirty="0" err="1">
                <a:ea typeface="+mn-lt"/>
                <a:cs typeface="+mn-lt"/>
              </a:rPr>
              <a:t>başlayan</a:t>
            </a:r>
            <a:r>
              <a:rPr lang="en-US" dirty="0">
                <a:ea typeface="+mn-lt"/>
                <a:cs typeface="+mn-lt"/>
              </a:rPr>
              <a:t>, </a:t>
            </a:r>
            <a:r>
              <a:rPr lang="en-US" dirty="0" err="1">
                <a:ea typeface="+mn-lt"/>
                <a:cs typeface="+mn-lt"/>
              </a:rPr>
              <a:t>kronik</a:t>
            </a:r>
            <a:r>
              <a:rPr lang="en-US" dirty="0">
                <a:ea typeface="+mn-lt"/>
                <a:cs typeface="+mn-lt"/>
              </a:rPr>
              <a:t>, </a:t>
            </a:r>
            <a:r>
              <a:rPr lang="en-US" dirty="0" err="1">
                <a:ea typeface="+mn-lt"/>
                <a:cs typeface="+mn-lt"/>
              </a:rPr>
              <a:t>ilerleyici</a:t>
            </a:r>
            <a:r>
              <a:rPr lang="en-US" dirty="0">
                <a:ea typeface="+mn-lt"/>
                <a:cs typeface="+mn-lt"/>
              </a:rPr>
              <a:t> </a:t>
            </a:r>
            <a:r>
              <a:rPr lang="en-US" dirty="0" err="1">
                <a:ea typeface="+mn-lt"/>
                <a:cs typeface="+mn-lt"/>
              </a:rPr>
              <a:t>bir</a:t>
            </a:r>
            <a:r>
              <a:rPr lang="en-US" dirty="0">
                <a:ea typeface="+mn-lt"/>
                <a:cs typeface="+mn-lt"/>
              </a:rPr>
              <a:t> </a:t>
            </a:r>
            <a:r>
              <a:rPr lang="en-US" dirty="0" err="1">
                <a:ea typeface="+mn-lt"/>
                <a:cs typeface="+mn-lt"/>
              </a:rPr>
              <a:t>sendromdur</a:t>
            </a:r>
            <a:r>
              <a:rPr lang="en-US" dirty="0">
                <a:ea typeface="+mn-lt"/>
                <a:cs typeface="+mn-lt"/>
              </a:rPr>
              <a:t>. </a:t>
            </a:r>
            <a:r>
              <a:rPr lang="en-US" dirty="0" err="1">
                <a:ea typeface="+mn-lt"/>
                <a:cs typeface="+mn-lt"/>
              </a:rPr>
              <a:t>Hastalar</a:t>
            </a:r>
            <a:r>
              <a:rPr lang="en-US" dirty="0">
                <a:ea typeface="+mn-lt"/>
                <a:cs typeface="+mn-lt"/>
              </a:rPr>
              <a:t> </a:t>
            </a:r>
            <a:r>
              <a:rPr lang="en-US" dirty="0" err="1">
                <a:ea typeface="+mn-lt"/>
                <a:cs typeface="+mn-lt"/>
              </a:rPr>
              <a:t>genellikle</a:t>
            </a:r>
            <a:r>
              <a:rPr lang="en-US" dirty="0">
                <a:ea typeface="+mn-lt"/>
                <a:cs typeface="+mn-lt"/>
              </a:rPr>
              <a:t> ipsilateral </a:t>
            </a:r>
            <a:r>
              <a:rPr lang="en-US" dirty="0" err="1">
                <a:ea typeface="+mn-lt"/>
                <a:cs typeface="+mn-lt"/>
              </a:rPr>
              <a:t>ekstremitenin</a:t>
            </a:r>
            <a:r>
              <a:rPr lang="en-US" dirty="0">
                <a:ea typeface="+mn-lt"/>
                <a:cs typeface="+mn-lt"/>
              </a:rPr>
              <a:t> </a:t>
            </a:r>
            <a:r>
              <a:rPr lang="en-US" dirty="0" err="1">
                <a:ea typeface="+mn-lt"/>
                <a:cs typeface="+mn-lt"/>
              </a:rPr>
              <a:t>duyusal</a:t>
            </a:r>
            <a:r>
              <a:rPr lang="en-US" dirty="0">
                <a:ea typeface="+mn-lt"/>
                <a:cs typeface="+mn-lt"/>
              </a:rPr>
              <a:t> </a:t>
            </a:r>
            <a:r>
              <a:rPr lang="en-US" dirty="0" err="1">
                <a:ea typeface="+mn-lt"/>
                <a:cs typeface="+mn-lt"/>
              </a:rPr>
              <a:t>ve</a:t>
            </a:r>
            <a:r>
              <a:rPr lang="en-US" dirty="0">
                <a:ea typeface="+mn-lt"/>
                <a:cs typeface="+mn-lt"/>
              </a:rPr>
              <a:t>/</a:t>
            </a:r>
            <a:r>
              <a:rPr lang="en-US" dirty="0" err="1">
                <a:ea typeface="+mn-lt"/>
                <a:cs typeface="+mn-lt"/>
              </a:rPr>
              <a:t>veya</a:t>
            </a:r>
            <a:r>
              <a:rPr lang="en-US" dirty="0">
                <a:ea typeface="+mn-lt"/>
                <a:cs typeface="+mn-lt"/>
              </a:rPr>
              <a:t> motor </a:t>
            </a:r>
            <a:r>
              <a:rPr lang="en-US" dirty="0" err="1">
                <a:ea typeface="+mn-lt"/>
                <a:cs typeface="+mn-lt"/>
              </a:rPr>
              <a:t>semptomları</a:t>
            </a:r>
            <a:r>
              <a:rPr lang="en-US" dirty="0">
                <a:ea typeface="+mn-lt"/>
                <a:cs typeface="+mn-lt"/>
              </a:rPr>
              <a:t> </a:t>
            </a:r>
            <a:r>
              <a:rPr lang="en-US" dirty="0" err="1">
                <a:ea typeface="+mn-lt"/>
                <a:cs typeface="+mn-lt"/>
              </a:rPr>
              <a:t>ile</a:t>
            </a:r>
            <a:r>
              <a:rPr lang="en-US" dirty="0">
                <a:ea typeface="+mn-lt"/>
                <a:cs typeface="+mn-lt"/>
              </a:rPr>
              <a:t> </a:t>
            </a:r>
            <a:r>
              <a:rPr lang="en-US" dirty="0" err="1">
                <a:ea typeface="+mn-lt"/>
                <a:cs typeface="+mn-lt"/>
              </a:rPr>
              <a:t>başvururlar</a:t>
            </a:r>
            <a:r>
              <a:rPr lang="en-US" dirty="0">
                <a:ea typeface="+mn-lt"/>
                <a:cs typeface="+mn-lt"/>
              </a:rPr>
              <a:t>. </a:t>
            </a:r>
            <a:r>
              <a:rPr lang="en-US" dirty="0" err="1">
                <a:ea typeface="+mn-lt"/>
                <a:cs typeface="+mn-lt"/>
              </a:rPr>
              <a:t>Ağrı</a:t>
            </a:r>
            <a:r>
              <a:rPr lang="en-US" dirty="0">
                <a:ea typeface="+mn-lt"/>
                <a:cs typeface="+mn-lt"/>
              </a:rPr>
              <a:t> </a:t>
            </a:r>
            <a:r>
              <a:rPr lang="en-US" dirty="0" err="1">
                <a:ea typeface="+mn-lt"/>
                <a:cs typeface="+mn-lt"/>
              </a:rPr>
              <a:t>genellikle</a:t>
            </a:r>
            <a:r>
              <a:rPr lang="en-US" dirty="0">
                <a:ea typeface="+mn-lt"/>
                <a:cs typeface="+mn-lt"/>
              </a:rPr>
              <a:t> </a:t>
            </a:r>
            <a:r>
              <a:rPr lang="en-US" dirty="0" err="1">
                <a:ea typeface="+mn-lt"/>
                <a:cs typeface="+mn-lt"/>
              </a:rPr>
              <a:t>belirgin</a:t>
            </a:r>
            <a:r>
              <a:rPr lang="en-US" dirty="0">
                <a:ea typeface="+mn-lt"/>
                <a:cs typeface="+mn-lt"/>
              </a:rPr>
              <a:t> </a:t>
            </a:r>
            <a:r>
              <a:rPr lang="en-US" dirty="0" err="1">
                <a:ea typeface="+mn-lt"/>
                <a:cs typeface="+mn-lt"/>
              </a:rPr>
              <a:t>değildir</a:t>
            </a:r>
            <a:r>
              <a:rPr lang="en-US" dirty="0">
                <a:ea typeface="+mn-lt"/>
                <a:cs typeface="+mn-lt"/>
              </a:rPr>
              <a:t>. </a:t>
            </a:r>
            <a:r>
              <a:rPr lang="en-US" dirty="0" err="1">
                <a:ea typeface="+mn-lt"/>
                <a:cs typeface="+mn-lt"/>
              </a:rPr>
              <a:t>Pleksusa</a:t>
            </a:r>
            <a:r>
              <a:rPr lang="en-US" dirty="0">
                <a:ea typeface="+mn-lt"/>
                <a:cs typeface="+mn-lt"/>
              </a:rPr>
              <a:t> </a:t>
            </a:r>
            <a:r>
              <a:rPr lang="en-US" dirty="0" err="1">
                <a:ea typeface="+mn-lt"/>
                <a:cs typeface="+mn-lt"/>
              </a:rPr>
              <a:t>fraksiyon</a:t>
            </a:r>
            <a:r>
              <a:rPr lang="en-US" dirty="0">
                <a:ea typeface="+mn-lt"/>
                <a:cs typeface="+mn-lt"/>
              </a:rPr>
              <a:t> </a:t>
            </a:r>
            <a:r>
              <a:rPr lang="en-US" dirty="0" err="1">
                <a:ea typeface="+mn-lt"/>
                <a:cs typeface="+mn-lt"/>
              </a:rPr>
              <a:t>başına</a:t>
            </a:r>
            <a:r>
              <a:rPr lang="en-US" dirty="0">
                <a:ea typeface="+mn-lt"/>
                <a:cs typeface="+mn-lt"/>
              </a:rPr>
              <a:t> 1,8-2,0 Gy </a:t>
            </a:r>
            <a:r>
              <a:rPr lang="en-US" dirty="0" err="1">
                <a:ea typeface="+mn-lt"/>
                <a:cs typeface="+mn-lt"/>
              </a:rPr>
              <a:t>olacak</a:t>
            </a:r>
            <a:r>
              <a:rPr lang="en-US" dirty="0">
                <a:ea typeface="+mn-lt"/>
                <a:cs typeface="+mn-lt"/>
              </a:rPr>
              <a:t> </a:t>
            </a:r>
            <a:r>
              <a:rPr lang="en-US" dirty="0" err="1">
                <a:ea typeface="+mn-lt"/>
                <a:cs typeface="+mn-lt"/>
              </a:rPr>
              <a:t>şekilde</a:t>
            </a:r>
            <a:r>
              <a:rPr lang="en-US" dirty="0">
                <a:ea typeface="+mn-lt"/>
                <a:cs typeface="+mn-lt"/>
              </a:rPr>
              <a:t> 50-54 Gy </a:t>
            </a:r>
            <a:r>
              <a:rPr lang="en-US" dirty="0" err="1">
                <a:ea typeface="+mn-lt"/>
                <a:cs typeface="+mn-lt"/>
              </a:rPr>
              <a:t>veya</a:t>
            </a:r>
            <a:r>
              <a:rPr lang="en-US" dirty="0">
                <a:ea typeface="+mn-lt"/>
                <a:cs typeface="+mn-lt"/>
              </a:rPr>
              <a:t> </a:t>
            </a:r>
            <a:r>
              <a:rPr lang="en-US" dirty="0" err="1">
                <a:ea typeface="+mn-lt"/>
                <a:cs typeface="+mn-lt"/>
              </a:rPr>
              <a:t>fraksiyon</a:t>
            </a:r>
            <a:r>
              <a:rPr lang="en-US" dirty="0">
                <a:ea typeface="+mn-lt"/>
                <a:cs typeface="+mn-lt"/>
              </a:rPr>
              <a:t> </a:t>
            </a:r>
            <a:r>
              <a:rPr lang="en-US" dirty="0" err="1">
                <a:ea typeface="+mn-lt"/>
                <a:cs typeface="+mn-lt"/>
              </a:rPr>
              <a:t>başına</a:t>
            </a:r>
            <a:r>
              <a:rPr lang="en-US" dirty="0">
                <a:ea typeface="+mn-lt"/>
                <a:cs typeface="+mn-lt"/>
              </a:rPr>
              <a:t> 2,5-3,0 Gy </a:t>
            </a:r>
            <a:r>
              <a:rPr lang="en-US" dirty="0" err="1">
                <a:ea typeface="+mn-lt"/>
                <a:cs typeface="+mn-lt"/>
              </a:rPr>
              <a:t>olacak</a:t>
            </a:r>
            <a:r>
              <a:rPr lang="en-US" dirty="0">
                <a:ea typeface="+mn-lt"/>
                <a:cs typeface="+mn-lt"/>
              </a:rPr>
              <a:t> </a:t>
            </a:r>
            <a:r>
              <a:rPr lang="en-US" dirty="0" err="1">
                <a:ea typeface="+mn-lt"/>
                <a:cs typeface="+mn-lt"/>
              </a:rPr>
              <a:t>şekilde</a:t>
            </a:r>
            <a:r>
              <a:rPr lang="en-US" dirty="0">
                <a:ea typeface="+mn-lt"/>
                <a:cs typeface="+mn-lt"/>
              </a:rPr>
              <a:t> 40-45 Gy </a:t>
            </a:r>
            <a:r>
              <a:rPr lang="en-US" dirty="0" err="1">
                <a:ea typeface="+mn-lt"/>
                <a:cs typeface="+mn-lt"/>
              </a:rPr>
              <a:t>doz</a:t>
            </a:r>
            <a:r>
              <a:rPr lang="en-US" dirty="0">
                <a:ea typeface="+mn-lt"/>
                <a:cs typeface="+mn-lt"/>
              </a:rPr>
              <a:t> </a:t>
            </a:r>
            <a:r>
              <a:rPr lang="en-US" dirty="0" err="1">
                <a:ea typeface="+mn-lt"/>
                <a:cs typeface="+mn-lt"/>
              </a:rPr>
              <a:t>alan</a:t>
            </a:r>
            <a:r>
              <a:rPr lang="en-US" dirty="0">
                <a:ea typeface="+mn-lt"/>
                <a:cs typeface="+mn-lt"/>
              </a:rPr>
              <a:t> </a:t>
            </a:r>
            <a:r>
              <a:rPr lang="en-US" dirty="0" err="1">
                <a:ea typeface="+mn-lt"/>
                <a:cs typeface="+mn-lt"/>
              </a:rPr>
              <a:t>hastalarda</a:t>
            </a:r>
            <a:r>
              <a:rPr lang="en-US" dirty="0">
                <a:ea typeface="+mn-lt"/>
                <a:cs typeface="+mn-lt"/>
              </a:rPr>
              <a:t> </a:t>
            </a:r>
            <a:r>
              <a:rPr lang="en-US" dirty="0" err="1">
                <a:ea typeface="+mn-lt"/>
                <a:cs typeface="+mn-lt"/>
              </a:rPr>
              <a:t>görülme</a:t>
            </a:r>
            <a:r>
              <a:rPr lang="en-US" dirty="0">
                <a:ea typeface="+mn-lt"/>
                <a:cs typeface="+mn-lt"/>
              </a:rPr>
              <a:t> </a:t>
            </a:r>
            <a:r>
              <a:rPr lang="en-US" dirty="0" err="1">
                <a:ea typeface="+mn-lt"/>
                <a:cs typeface="+mn-lt"/>
              </a:rPr>
              <a:t>sıklığı</a:t>
            </a:r>
            <a:r>
              <a:rPr lang="en-US" dirty="0">
                <a:ea typeface="+mn-lt"/>
                <a:cs typeface="+mn-lt"/>
              </a:rPr>
              <a:t> %0 </a:t>
            </a:r>
            <a:r>
              <a:rPr lang="en-US" dirty="0" err="1">
                <a:ea typeface="+mn-lt"/>
                <a:cs typeface="+mn-lt"/>
              </a:rPr>
              <a:t>ila</a:t>
            </a:r>
            <a:r>
              <a:rPr lang="en-US" dirty="0">
                <a:ea typeface="+mn-lt"/>
                <a:cs typeface="+mn-lt"/>
              </a:rPr>
              <a:t> %5'tir. </a:t>
            </a:r>
          </a:p>
          <a:p>
            <a:pPr lvl="2">
              <a:buClr>
                <a:srgbClr val="8D1515"/>
              </a:buClr>
            </a:pPr>
            <a:endParaRPr lang="en-US" dirty="0"/>
          </a:p>
        </p:txBody>
      </p:sp>
    </p:spTree>
    <p:extLst>
      <p:ext uri="{BB962C8B-B14F-4D97-AF65-F5344CB8AC3E}">
        <p14:creationId xmlns:p14="http://schemas.microsoft.com/office/powerpoint/2010/main" val="42423945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8BAFAD-736F-4F05-904F-D08F8E4FC8DC}"/>
              </a:ext>
            </a:extLst>
          </p:cNvPr>
          <p:cNvSpPr>
            <a:spLocks noGrp="1"/>
          </p:cNvSpPr>
          <p:nvPr>
            <p:ph type="title"/>
          </p:nvPr>
        </p:nvSpPr>
        <p:spPr>
          <a:xfrm>
            <a:off x="1484311" y="685800"/>
            <a:ext cx="10018713" cy="1185333"/>
          </a:xfrm>
        </p:spPr>
        <p:txBody>
          <a:bodyPr>
            <a:normAutofit/>
          </a:bodyPr>
          <a:lstStyle/>
          <a:p>
            <a:endParaRPr lang="en-US" dirty="0"/>
          </a:p>
        </p:txBody>
      </p:sp>
      <p:sp>
        <p:nvSpPr>
          <p:cNvPr id="3" name="Content Placeholder 2">
            <a:extLst>
              <a:ext uri="{FF2B5EF4-FFF2-40B4-BE49-F238E27FC236}">
                <a16:creationId xmlns="" xmlns:a16="http://schemas.microsoft.com/office/drawing/2014/main" id="{CF5F2B7D-6BD8-4FBC-A8FB-87B89F7EE701}"/>
              </a:ext>
            </a:extLst>
          </p:cNvPr>
          <p:cNvSpPr>
            <a:spLocks noGrp="1"/>
          </p:cNvSpPr>
          <p:nvPr>
            <p:ph idx="1"/>
          </p:nvPr>
        </p:nvSpPr>
        <p:spPr>
          <a:xfrm>
            <a:off x="1484311" y="1998133"/>
            <a:ext cx="6855356" cy="3793067"/>
          </a:xfrm>
        </p:spPr>
        <p:txBody>
          <a:bodyPr>
            <a:normAutofit/>
          </a:bodyPr>
          <a:lstStyle/>
          <a:p>
            <a:pPr lvl="1">
              <a:lnSpc>
                <a:spcPct val="90000"/>
              </a:lnSpc>
              <a:buFont typeface="Wingdings" panose="05000000000000000000" pitchFamily="2" charset="2"/>
              <a:buChar char="Ø"/>
            </a:pPr>
            <a:r>
              <a:rPr lang="tr" dirty="0"/>
              <a:t>Pulmoner Etkiler</a:t>
            </a:r>
            <a:endParaRPr lang="en-US" dirty="0">
              <a:ea typeface="+mn-lt"/>
              <a:cs typeface="+mn-lt"/>
            </a:endParaRPr>
          </a:p>
          <a:p>
            <a:pPr lvl="2">
              <a:lnSpc>
                <a:spcPct val="90000"/>
              </a:lnSpc>
              <a:buClr>
                <a:srgbClr val="8D1515"/>
              </a:buClr>
              <a:buFont typeface="Wingdings"/>
              <a:buChar char="ü"/>
            </a:pPr>
            <a:r>
              <a:rPr lang="tr" dirty="0">
                <a:ea typeface="+mn-lt"/>
                <a:cs typeface="+mn-lt"/>
              </a:rPr>
              <a:t>Radyografik infiltrasyonlar ve lokalize interstisyel fibrozis, RT sonrası sıkça görülür. Bazıları düzelebilirken bazıları 5 yıl veya daha uzun bir süre boyunca ilerleyebilir. Hastaların egzersiz toleransı çok nadir etkilenir.</a:t>
            </a:r>
            <a:endParaRPr lang="tr" dirty="0"/>
          </a:p>
          <a:p>
            <a:pPr lvl="2">
              <a:lnSpc>
                <a:spcPct val="90000"/>
              </a:lnSpc>
              <a:buClr>
                <a:srgbClr val="8D1515"/>
              </a:buClr>
              <a:buFont typeface="Wingdings"/>
              <a:buChar char="ü"/>
            </a:pPr>
            <a:r>
              <a:rPr lang="tr" dirty="0">
                <a:ea typeface="+mn-lt"/>
                <a:cs typeface="+mn-lt"/>
              </a:rPr>
              <a:t>Radyasyon pnömonisi kliniği, non-prodüktif öksürük, ateş ve RT alanları içinde spesifik olmayan infiltrasyonlarla karakterizedir. Genellikle RT'nin tamamlanmasından 4 ila 9 ay sonra ortaya çıkar.</a:t>
            </a:r>
          </a:p>
          <a:p>
            <a:pPr lvl="2">
              <a:lnSpc>
                <a:spcPct val="90000"/>
              </a:lnSpc>
              <a:buClr>
                <a:srgbClr val="8D1515"/>
              </a:buClr>
              <a:buFont typeface="Wingdings"/>
              <a:buChar char="ü"/>
            </a:pPr>
            <a:r>
              <a:rPr lang="tr" dirty="0">
                <a:ea typeface="+mn-lt"/>
                <a:cs typeface="+mn-lt"/>
              </a:rPr>
              <a:t>Semptomlar şiddetli olduğunda pnömoniyi tedavi etmek için genellikle uzun süreli steroid tedavisine ihtiyaç duyulur.</a:t>
            </a:r>
          </a:p>
          <a:p>
            <a:pPr lvl="2">
              <a:lnSpc>
                <a:spcPct val="90000"/>
              </a:lnSpc>
              <a:buClr>
                <a:srgbClr val="8D1515"/>
              </a:buClr>
              <a:buFont typeface="Wingdings"/>
              <a:buChar char="ü"/>
            </a:pPr>
            <a:endParaRPr lang="tr" dirty="0"/>
          </a:p>
          <a:p>
            <a:pPr lvl="2">
              <a:lnSpc>
                <a:spcPct val="90000"/>
              </a:lnSpc>
              <a:buClr>
                <a:srgbClr val="8D1515"/>
              </a:buClr>
              <a:buFont typeface="Wingdings,Sans-Serif"/>
              <a:buChar char="Ø"/>
            </a:pPr>
            <a:endParaRPr lang="tr" dirty="0"/>
          </a:p>
        </p:txBody>
      </p:sp>
      <p:pic>
        <p:nvPicPr>
          <p:cNvPr id="4" name="Picture 4" descr="A picture containing text&#10;&#10;Description automatically generated">
            <a:extLst>
              <a:ext uri="{FF2B5EF4-FFF2-40B4-BE49-F238E27FC236}">
                <a16:creationId xmlns="" xmlns:a16="http://schemas.microsoft.com/office/drawing/2014/main" id="{F6924BE0-DB55-4F90-800A-A1BB93574DEF}"/>
              </a:ext>
            </a:extLst>
          </p:cNvPr>
          <p:cNvPicPr>
            <a:picLocks noChangeAspect="1"/>
          </p:cNvPicPr>
          <p:nvPr/>
        </p:nvPicPr>
        <p:blipFill>
          <a:blip r:embed="rId3"/>
          <a:stretch>
            <a:fillRect/>
          </a:stretch>
        </p:blipFill>
        <p:spPr>
          <a:xfrm>
            <a:off x="8785907" y="2623169"/>
            <a:ext cx="2717116" cy="2541440"/>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4680232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687B9B-CF94-4270-A967-2F57E56A6F97}"/>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F66C8383-FC73-41A5-B7D0-AD82749A46C4}"/>
              </a:ext>
            </a:extLst>
          </p:cNvPr>
          <p:cNvSpPr>
            <a:spLocks noGrp="1"/>
          </p:cNvSpPr>
          <p:nvPr>
            <p:ph idx="1"/>
          </p:nvPr>
        </p:nvSpPr>
        <p:spPr/>
        <p:txBody>
          <a:bodyPr>
            <a:normAutofit/>
          </a:bodyPr>
          <a:lstStyle/>
          <a:p>
            <a:pPr lvl="1">
              <a:buFont typeface="Wingdings" panose="05000000000000000000" pitchFamily="2" charset="2"/>
              <a:buChar char="Ø"/>
            </a:pPr>
            <a:r>
              <a:rPr lang="tr" dirty="0">
                <a:ea typeface="+mn-lt"/>
                <a:cs typeface="+mn-lt"/>
              </a:rPr>
              <a:t>Kardiyovasküler Komplikasyonlar</a:t>
            </a:r>
          </a:p>
          <a:p>
            <a:pPr lvl="2">
              <a:buClr>
                <a:srgbClr val="8D1515"/>
              </a:buClr>
              <a:buFont typeface="Wingdings"/>
              <a:buChar char="ü"/>
            </a:pPr>
            <a:r>
              <a:rPr lang="tr" dirty="0">
                <a:ea typeface="+mn-lt"/>
                <a:cs typeface="+mn-lt"/>
              </a:rPr>
              <a:t>Radyoterapi kalp hasarına neden olabilir. Perikardit gibi akut ve subakut komplikasyonlar nadirdir. Uzun süreli kardiyak toksisite, esas olarak koroner arter hastalığına bağlı olarak ortaya çıkar ve 10 yıl veya daha uzun bir latent süreye sahip olabilir.</a:t>
            </a:r>
            <a:endParaRPr lang="en-US" dirty="0"/>
          </a:p>
          <a:p>
            <a:pPr lvl="2">
              <a:buClr>
                <a:srgbClr val="8D1515"/>
              </a:buClr>
              <a:buFont typeface="Wingdings"/>
              <a:buChar char="ü"/>
            </a:pPr>
            <a:r>
              <a:rPr lang="tr" dirty="0">
                <a:ea typeface="+mn-lt"/>
                <a:cs typeface="+mn-lt"/>
              </a:rPr>
              <a:t>İki çalışma, kardiyak komplikasyonların tahmini ortalama kalp dozu ile ilişkili olduğunu ve Gy başına yaklaşık %7.4'lük bir risk artışı olduğunu bulmuştur. </a:t>
            </a:r>
          </a:p>
          <a:p>
            <a:pPr lvl="2">
              <a:buClr>
                <a:srgbClr val="8D1515"/>
              </a:buClr>
              <a:buFont typeface="Wingdings"/>
              <a:buChar char="ü"/>
            </a:pPr>
            <a:r>
              <a:rPr lang="tr" dirty="0"/>
              <a:t>Yapılan birçok çalışmada KAH, HT, sigara ve sol meme RT'sinin de risk faktörleri arasında yer aldığı gösterilmiştir.</a:t>
            </a:r>
          </a:p>
          <a:p>
            <a:pPr lvl="2">
              <a:buClr>
                <a:srgbClr val="8D1515"/>
              </a:buClr>
              <a:buFont typeface="Wingdings"/>
              <a:buChar char="ü"/>
            </a:pPr>
            <a:endParaRPr lang="tr" dirty="0">
              <a:ea typeface="+mn-lt"/>
              <a:cs typeface="+mn-lt"/>
            </a:endParaRPr>
          </a:p>
          <a:p>
            <a:pPr lvl="2">
              <a:buClr>
                <a:srgbClr val="8D1515"/>
              </a:buClr>
              <a:buFont typeface="Wingdings"/>
              <a:buChar char="ü"/>
            </a:pPr>
            <a:endParaRPr lang="tr" dirty="0"/>
          </a:p>
          <a:p>
            <a:pPr lvl="2">
              <a:buClr>
                <a:srgbClr val="8D1515"/>
              </a:buClr>
              <a:buFont typeface="Wingdings"/>
              <a:buChar char="ü"/>
            </a:pPr>
            <a:endParaRPr lang="tr" dirty="0"/>
          </a:p>
          <a:p>
            <a:pPr lvl="2">
              <a:buClr>
                <a:srgbClr val="8D1515"/>
              </a:buClr>
            </a:pPr>
            <a:endParaRPr lang="tr" dirty="0"/>
          </a:p>
        </p:txBody>
      </p:sp>
    </p:spTree>
    <p:extLst>
      <p:ext uri="{BB962C8B-B14F-4D97-AF65-F5344CB8AC3E}">
        <p14:creationId xmlns:p14="http://schemas.microsoft.com/office/powerpoint/2010/main" val="33749361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2C7BE0-5643-4B46-8287-1A983CC0B826}"/>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D0A83517-BF12-40D4-BCB3-B32967FE405B}"/>
              </a:ext>
            </a:extLst>
          </p:cNvPr>
          <p:cNvSpPr>
            <a:spLocks noGrp="1"/>
          </p:cNvSpPr>
          <p:nvPr>
            <p:ph idx="1"/>
          </p:nvPr>
        </p:nvSpPr>
        <p:spPr/>
        <p:txBody>
          <a:bodyPr>
            <a:normAutofit fontScale="70000" lnSpcReduction="20000"/>
          </a:bodyPr>
          <a:lstStyle/>
          <a:p>
            <a:r>
              <a:rPr lang="en-US" dirty="0" err="1"/>
              <a:t>Karsinogenez</a:t>
            </a:r>
            <a:endParaRPr lang="en-US" dirty="0"/>
          </a:p>
          <a:p>
            <a:pPr lvl="1">
              <a:buClr>
                <a:srgbClr val="8D1515"/>
              </a:buClr>
              <a:buFont typeface="Wingdings"/>
              <a:buChar char="Ø"/>
            </a:pPr>
            <a:r>
              <a:rPr lang="en-US" dirty="0">
                <a:ea typeface="+mn-lt"/>
                <a:cs typeface="+mn-lt"/>
              </a:rPr>
              <a:t>45 </a:t>
            </a:r>
            <a:r>
              <a:rPr lang="en-US" dirty="0" err="1">
                <a:ea typeface="+mn-lt"/>
                <a:cs typeface="+mn-lt"/>
              </a:rPr>
              <a:t>veya</a:t>
            </a:r>
            <a:r>
              <a:rPr lang="en-US" dirty="0">
                <a:ea typeface="+mn-lt"/>
                <a:cs typeface="+mn-lt"/>
              </a:rPr>
              <a:t> </a:t>
            </a:r>
            <a:r>
              <a:rPr lang="en-US" dirty="0" err="1">
                <a:ea typeface="+mn-lt"/>
                <a:cs typeface="+mn-lt"/>
              </a:rPr>
              <a:t>daha</a:t>
            </a:r>
            <a:r>
              <a:rPr lang="en-US" dirty="0">
                <a:ea typeface="+mn-lt"/>
                <a:cs typeface="+mn-lt"/>
              </a:rPr>
              <a:t> </a:t>
            </a:r>
            <a:r>
              <a:rPr lang="en-US" dirty="0" err="1">
                <a:ea typeface="+mn-lt"/>
                <a:cs typeface="+mn-lt"/>
              </a:rPr>
              <a:t>genç</a:t>
            </a:r>
            <a:r>
              <a:rPr lang="en-US" dirty="0">
                <a:ea typeface="+mn-lt"/>
                <a:cs typeface="+mn-lt"/>
              </a:rPr>
              <a:t> </a:t>
            </a:r>
            <a:r>
              <a:rPr lang="en-US" dirty="0" err="1">
                <a:ea typeface="+mn-lt"/>
                <a:cs typeface="+mn-lt"/>
              </a:rPr>
              <a:t>yaşta</a:t>
            </a:r>
            <a:r>
              <a:rPr lang="en-US" dirty="0">
                <a:ea typeface="+mn-lt"/>
                <a:cs typeface="+mn-lt"/>
              </a:rPr>
              <a:t> </a:t>
            </a:r>
            <a:r>
              <a:rPr lang="en-US" dirty="0" err="1">
                <a:ea typeface="+mn-lt"/>
                <a:cs typeface="+mn-lt"/>
              </a:rPr>
              <a:t>tedavi</a:t>
            </a:r>
            <a:r>
              <a:rPr lang="en-US" dirty="0">
                <a:ea typeface="+mn-lt"/>
                <a:cs typeface="+mn-lt"/>
              </a:rPr>
              <a:t> </a:t>
            </a:r>
            <a:r>
              <a:rPr lang="en-US" dirty="0" err="1">
                <a:ea typeface="+mn-lt"/>
                <a:cs typeface="+mn-lt"/>
              </a:rPr>
              <a:t>edilen</a:t>
            </a:r>
            <a:r>
              <a:rPr lang="en-US" dirty="0">
                <a:ea typeface="+mn-lt"/>
                <a:cs typeface="+mn-lt"/>
              </a:rPr>
              <a:t> </a:t>
            </a:r>
            <a:r>
              <a:rPr lang="en-US" dirty="0" err="1">
                <a:ea typeface="+mn-lt"/>
                <a:cs typeface="+mn-lt"/>
              </a:rPr>
              <a:t>hastalarda</a:t>
            </a:r>
            <a:r>
              <a:rPr lang="en-US" dirty="0">
                <a:ea typeface="+mn-lt"/>
                <a:cs typeface="+mn-lt"/>
              </a:rPr>
              <a:t>, </a:t>
            </a:r>
            <a:r>
              <a:rPr lang="en-US" dirty="0" err="1">
                <a:ea typeface="+mn-lt"/>
                <a:cs typeface="+mn-lt"/>
              </a:rPr>
              <a:t>RT'ye</a:t>
            </a:r>
            <a:r>
              <a:rPr lang="en-US" dirty="0">
                <a:ea typeface="+mn-lt"/>
                <a:cs typeface="+mn-lt"/>
              </a:rPr>
              <a:t> </a:t>
            </a:r>
            <a:r>
              <a:rPr lang="en-US" dirty="0" err="1">
                <a:ea typeface="+mn-lt"/>
                <a:cs typeface="+mn-lt"/>
              </a:rPr>
              <a:t>bağlı</a:t>
            </a:r>
            <a:r>
              <a:rPr lang="en-US" dirty="0">
                <a:ea typeface="+mn-lt"/>
                <a:cs typeface="+mn-lt"/>
              </a:rPr>
              <a:t> </a:t>
            </a:r>
            <a:r>
              <a:rPr lang="en-US" dirty="0" err="1">
                <a:ea typeface="+mn-lt"/>
                <a:cs typeface="+mn-lt"/>
              </a:rPr>
              <a:t>olarak</a:t>
            </a:r>
            <a:r>
              <a:rPr lang="en-US" dirty="0">
                <a:ea typeface="+mn-lt"/>
                <a:cs typeface="+mn-lt"/>
              </a:rPr>
              <a:t> yeni </a:t>
            </a:r>
            <a:r>
              <a:rPr lang="en-US" dirty="0" err="1">
                <a:ea typeface="+mn-lt"/>
                <a:cs typeface="+mn-lt"/>
              </a:rPr>
              <a:t>kontralateral</a:t>
            </a:r>
            <a:r>
              <a:rPr lang="en-US" dirty="0">
                <a:ea typeface="+mn-lt"/>
                <a:cs typeface="+mn-lt"/>
              </a:rPr>
              <a:t> primer </a:t>
            </a:r>
            <a:r>
              <a:rPr lang="en-US" dirty="0" err="1">
                <a:ea typeface="+mn-lt"/>
                <a:cs typeface="+mn-lt"/>
              </a:rPr>
              <a:t>kanser</a:t>
            </a:r>
            <a:r>
              <a:rPr lang="en-US" dirty="0">
                <a:ea typeface="+mn-lt"/>
                <a:cs typeface="+mn-lt"/>
              </a:rPr>
              <a:t> </a:t>
            </a:r>
            <a:r>
              <a:rPr lang="en-US" dirty="0" err="1">
                <a:ea typeface="+mn-lt"/>
                <a:cs typeface="+mn-lt"/>
              </a:rPr>
              <a:t>gelişme</a:t>
            </a:r>
            <a:r>
              <a:rPr lang="en-US" dirty="0">
                <a:ea typeface="+mn-lt"/>
                <a:cs typeface="+mn-lt"/>
              </a:rPr>
              <a:t> </a:t>
            </a:r>
            <a:r>
              <a:rPr lang="en-US" dirty="0" err="1">
                <a:ea typeface="+mn-lt"/>
                <a:cs typeface="+mn-lt"/>
              </a:rPr>
              <a:t>riskinde</a:t>
            </a:r>
            <a:r>
              <a:rPr lang="en-US" dirty="0">
                <a:ea typeface="+mn-lt"/>
                <a:cs typeface="+mn-lt"/>
              </a:rPr>
              <a:t> </a:t>
            </a:r>
            <a:r>
              <a:rPr lang="en-US" dirty="0" err="1">
                <a:ea typeface="+mn-lt"/>
                <a:cs typeface="+mn-lt"/>
              </a:rPr>
              <a:t>küçük</a:t>
            </a:r>
            <a:r>
              <a:rPr lang="en-US" dirty="0">
                <a:ea typeface="+mn-lt"/>
                <a:cs typeface="+mn-lt"/>
              </a:rPr>
              <a:t> </a:t>
            </a:r>
            <a:r>
              <a:rPr lang="en-US" dirty="0" err="1">
                <a:ea typeface="+mn-lt"/>
                <a:cs typeface="+mn-lt"/>
              </a:rPr>
              <a:t>bir</a:t>
            </a:r>
            <a:r>
              <a:rPr lang="en-US" dirty="0">
                <a:ea typeface="+mn-lt"/>
                <a:cs typeface="+mn-lt"/>
              </a:rPr>
              <a:t> </a:t>
            </a:r>
            <a:r>
              <a:rPr lang="en-US" dirty="0" err="1">
                <a:ea typeface="+mn-lt"/>
                <a:cs typeface="+mn-lt"/>
              </a:rPr>
              <a:t>artış</a:t>
            </a:r>
            <a:r>
              <a:rPr lang="en-US" dirty="0">
                <a:ea typeface="+mn-lt"/>
                <a:cs typeface="+mn-lt"/>
              </a:rPr>
              <a:t> </a:t>
            </a:r>
            <a:r>
              <a:rPr lang="en-US" dirty="0" err="1">
                <a:ea typeface="+mn-lt"/>
                <a:cs typeface="+mn-lt"/>
              </a:rPr>
              <a:t>vardır</a:t>
            </a:r>
            <a:r>
              <a:rPr lang="en-US" dirty="0">
                <a:ea typeface="+mn-lt"/>
                <a:cs typeface="+mn-lt"/>
              </a:rPr>
              <a:t>. Connecticut Tumor </a:t>
            </a:r>
            <a:r>
              <a:rPr lang="en-US" dirty="0" err="1">
                <a:ea typeface="+mn-lt"/>
                <a:cs typeface="+mn-lt"/>
              </a:rPr>
              <a:t>Registry'nin</a:t>
            </a:r>
            <a:r>
              <a:rPr lang="en-US" dirty="0">
                <a:ea typeface="+mn-lt"/>
                <a:cs typeface="+mn-lt"/>
              </a:rPr>
              <a:t> </a:t>
            </a:r>
            <a:r>
              <a:rPr lang="en-US" dirty="0" err="1">
                <a:ea typeface="+mn-lt"/>
                <a:cs typeface="+mn-lt"/>
              </a:rPr>
              <a:t>kullanıldığı</a:t>
            </a:r>
            <a:r>
              <a:rPr lang="en-US" dirty="0">
                <a:ea typeface="+mn-lt"/>
                <a:cs typeface="+mn-lt"/>
              </a:rPr>
              <a:t> </a:t>
            </a:r>
            <a:r>
              <a:rPr lang="en-US" dirty="0" err="1">
                <a:ea typeface="+mn-lt"/>
                <a:cs typeface="+mn-lt"/>
              </a:rPr>
              <a:t>bir</a:t>
            </a:r>
            <a:r>
              <a:rPr lang="en-US" dirty="0">
                <a:ea typeface="+mn-lt"/>
                <a:cs typeface="+mn-lt"/>
              </a:rPr>
              <a:t> </a:t>
            </a:r>
            <a:r>
              <a:rPr lang="en-US" dirty="0" err="1">
                <a:ea typeface="+mn-lt"/>
                <a:cs typeface="+mn-lt"/>
              </a:rPr>
              <a:t>çalışmada</a:t>
            </a:r>
            <a:r>
              <a:rPr lang="en-US" dirty="0">
                <a:ea typeface="+mn-lt"/>
                <a:cs typeface="+mn-lt"/>
              </a:rPr>
              <a:t> 1 </a:t>
            </a:r>
            <a:r>
              <a:rPr lang="en-US" dirty="0" err="1">
                <a:ea typeface="+mn-lt"/>
                <a:cs typeface="+mn-lt"/>
              </a:rPr>
              <a:t>Gy'lik</a:t>
            </a:r>
            <a:r>
              <a:rPr lang="en-US" dirty="0">
                <a:ea typeface="+mn-lt"/>
                <a:cs typeface="+mn-lt"/>
              </a:rPr>
              <a:t> </a:t>
            </a:r>
            <a:r>
              <a:rPr lang="en-US" dirty="0" err="1">
                <a:ea typeface="+mn-lt"/>
                <a:cs typeface="+mn-lt"/>
              </a:rPr>
              <a:t>bir</a:t>
            </a:r>
            <a:r>
              <a:rPr lang="en-US" dirty="0">
                <a:ea typeface="+mn-lt"/>
                <a:cs typeface="+mn-lt"/>
              </a:rPr>
              <a:t> </a:t>
            </a:r>
            <a:r>
              <a:rPr lang="en-US" dirty="0" err="1">
                <a:ea typeface="+mn-lt"/>
                <a:cs typeface="+mn-lt"/>
              </a:rPr>
              <a:t>dozda</a:t>
            </a:r>
            <a:r>
              <a:rPr lang="en-US" dirty="0">
                <a:ea typeface="+mn-lt"/>
                <a:cs typeface="+mn-lt"/>
              </a:rPr>
              <a:t> </a:t>
            </a:r>
            <a:r>
              <a:rPr lang="en-US" dirty="0" err="1">
                <a:ea typeface="+mn-lt"/>
                <a:cs typeface="+mn-lt"/>
              </a:rPr>
              <a:t>rölatif</a:t>
            </a:r>
            <a:r>
              <a:rPr lang="en-US" dirty="0">
                <a:ea typeface="+mn-lt"/>
                <a:cs typeface="+mn-lt"/>
              </a:rPr>
              <a:t> risk 1.21 </a:t>
            </a:r>
            <a:r>
              <a:rPr lang="en-US" dirty="0" err="1">
                <a:ea typeface="+mn-lt"/>
                <a:cs typeface="+mn-lt"/>
              </a:rPr>
              <a:t>olarak</a:t>
            </a:r>
            <a:r>
              <a:rPr lang="en-US" dirty="0">
                <a:ea typeface="+mn-lt"/>
                <a:cs typeface="+mn-lt"/>
              </a:rPr>
              <a:t> </a:t>
            </a:r>
            <a:r>
              <a:rPr lang="en-US" dirty="0" err="1">
                <a:ea typeface="+mn-lt"/>
                <a:cs typeface="+mn-lt"/>
              </a:rPr>
              <a:t>bulunmuştur</a:t>
            </a:r>
            <a:r>
              <a:rPr lang="en-US" dirty="0">
                <a:ea typeface="+mn-lt"/>
                <a:cs typeface="+mn-lt"/>
              </a:rPr>
              <a:t>.</a:t>
            </a:r>
            <a:endParaRPr lang="en-US" dirty="0"/>
          </a:p>
          <a:p>
            <a:pPr lvl="1">
              <a:buClr>
                <a:srgbClr val="8D1515"/>
              </a:buClr>
              <a:buFont typeface="Wingdings"/>
              <a:buChar char="Ø"/>
            </a:pPr>
            <a:r>
              <a:rPr lang="en-US" dirty="0"/>
              <a:t>RT </a:t>
            </a:r>
            <a:r>
              <a:rPr lang="en-US" dirty="0" err="1"/>
              <a:t>sahası</a:t>
            </a:r>
            <a:r>
              <a:rPr lang="en-US" dirty="0"/>
              <a:t> </a:t>
            </a:r>
            <a:r>
              <a:rPr lang="en-US" dirty="0" err="1"/>
              <a:t>içerisinde</a:t>
            </a:r>
            <a:r>
              <a:rPr lang="en-US" dirty="0"/>
              <a:t> </a:t>
            </a:r>
            <a:r>
              <a:rPr lang="en-US" dirty="0" err="1"/>
              <a:t>gelişecek</a:t>
            </a:r>
            <a:r>
              <a:rPr lang="en-US" dirty="0"/>
              <a:t> </a:t>
            </a:r>
            <a:r>
              <a:rPr lang="en-US" dirty="0" err="1"/>
              <a:t>yumuşak</a:t>
            </a:r>
            <a:r>
              <a:rPr lang="en-US" dirty="0"/>
              <a:t> </a:t>
            </a:r>
            <a:r>
              <a:rPr lang="en-US" dirty="0" err="1"/>
              <a:t>doku</a:t>
            </a:r>
            <a:r>
              <a:rPr lang="en-US" dirty="0"/>
              <a:t> </a:t>
            </a:r>
            <a:r>
              <a:rPr lang="en-US" dirty="0" err="1"/>
              <a:t>sarkomaları</a:t>
            </a:r>
            <a:r>
              <a:rPr lang="en-US" dirty="0"/>
              <a:t> </a:t>
            </a:r>
            <a:r>
              <a:rPr lang="en-US" dirty="0" err="1"/>
              <a:t>en</a:t>
            </a:r>
            <a:r>
              <a:rPr lang="en-US" dirty="0"/>
              <a:t> </a:t>
            </a:r>
            <a:r>
              <a:rPr lang="en-US" dirty="0" err="1"/>
              <a:t>erken</a:t>
            </a:r>
            <a:r>
              <a:rPr lang="en-US" dirty="0"/>
              <a:t> 1-2 </a:t>
            </a:r>
            <a:r>
              <a:rPr lang="en-US" dirty="0" err="1"/>
              <a:t>yıl</a:t>
            </a:r>
            <a:r>
              <a:rPr lang="en-US" dirty="0"/>
              <a:t> </a:t>
            </a:r>
            <a:r>
              <a:rPr lang="en-US" dirty="0" err="1"/>
              <a:t>fakat</a:t>
            </a:r>
            <a:r>
              <a:rPr lang="en-US" dirty="0"/>
              <a:t> </a:t>
            </a:r>
            <a:r>
              <a:rPr lang="en-US" dirty="0" err="1"/>
              <a:t>ortalama</a:t>
            </a:r>
            <a:r>
              <a:rPr lang="en-US" dirty="0"/>
              <a:t> 8-10 </a:t>
            </a:r>
            <a:r>
              <a:rPr lang="en-US" dirty="0" err="1"/>
              <a:t>yıl</a:t>
            </a:r>
            <a:r>
              <a:rPr lang="en-US" dirty="0"/>
              <a:t> </a:t>
            </a:r>
            <a:r>
              <a:rPr lang="en-US" dirty="0" err="1"/>
              <a:t>içerisinde</a:t>
            </a:r>
            <a:r>
              <a:rPr lang="en-US" dirty="0"/>
              <a:t> </a:t>
            </a:r>
            <a:r>
              <a:rPr lang="en-US" dirty="0" err="1"/>
              <a:t>kendisi</a:t>
            </a:r>
            <a:r>
              <a:rPr lang="en-US" dirty="0"/>
              <a:t> </a:t>
            </a:r>
            <a:r>
              <a:rPr lang="en-US" dirty="0" err="1"/>
              <a:t>gösterir</a:t>
            </a:r>
            <a:r>
              <a:rPr lang="en-US" dirty="0"/>
              <a:t>. </a:t>
            </a:r>
            <a:r>
              <a:rPr lang="en-US" dirty="0" err="1"/>
              <a:t>İnsidansı</a:t>
            </a:r>
            <a:r>
              <a:rPr lang="en-US" dirty="0">
                <a:ea typeface="+mn-lt"/>
                <a:cs typeface="+mn-lt"/>
              </a:rPr>
              <a:t> </a:t>
            </a:r>
            <a:r>
              <a:rPr lang="en-US" dirty="0" err="1">
                <a:ea typeface="+mn-lt"/>
                <a:cs typeface="+mn-lt"/>
              </a:rPr>
              <a:t>yıllık</a:t>
            </a:r>
            <a:r>
              <a:rPr lang="en-US" dirty="0">
                <a:ea typeface="+mn-lt"/>
                <a:cs typeface="+mn-lt"/>
              </a:rPr>
              <a:t> 100.000 </a:t>
            </a:r>
            <a:r>
              <a:rPr lang="en-US" dirty="0" err="1">
                <a:ea typeface="+mn-lt"/>
                <a:cs typeface="+mn-lt"/>
              </a:rPr>
              <a:t>hastada</a:t>
            </a:r>
            <a:r>
              <a:rPr lang="en-US" dirty="0">
                <a:ea typeface="+mn-lt"/>
                <a:cs typeface="+mn-lt"/>
              </a:rPr>
              <a:t> 9 </a:t>
            </a:r>
            <a:r>
              <a:rPr lang="en-US" dirty="0" err="1">
                <a:ea typeface="+mn-lt"/>
                <a:cs typeface="+mn-lt"/>
              </a:rPr>
              <a:t>ila</a:t>
            </a:r>
            <a:r>
              <a:rPr lang="en-US" dirty="0">
                <a:ea typeface="+mn-lt"/>
                <a:cs typeface="+mn-lt"/>
              </a:rPr>
              <a:t> 14 </a:t>
            </a:r>
            <a:r>
              <a:rPr lang="en-US" dirty="0" err="1">
                <a:ea typeface="+mn-lt"/>
                <a:cs typeface="+mn-lt"/>
              </a:rPr>
              <a:t>vakadır</a:t>
            </a:r>
            <a:r>
              <a:rPr lang="en-US" dirty="0" smtClean="0">
                <a:ea typeface="+mn-lt"/>
                <a:cs typeface="+mn-lt"/>
              </a:rPr>
              <a:t>.</a:t>
            </a:r>
          </a:p>
          <a:p>
            <a:pPr lvl="1">
              <a:buClr>
                <a:srgbClr val="8D1515"/>
              </a:buClr>
              <a:buFont typeface="Wingdings"/>
              <a:buChar char="Ø"/>
            </a:pPr>
            <a:r>
              <a:rPr lang="en-US" dirty="0" err="1" smtClean="0">
                <a:ea typeface="+mn-lt"/>
                <a:cs typeface="+mn-lt"/>
              </a:rPr>
              <a:t>Akciğer</a:t>
            </a:r>
            <a:r>
              <a:rPr lang="en-US" dirty="0" smtClean="0">
                <a:ea typeface="+mn-lt"/>
                <a:cs typeface="+mn-lt"/>
              </a:rPr>
              <a:t> </a:t>
            </a:r>
            <a:r>
              <a:rPr lang="en-US" dirty="0" err="1" smtClean="0">
                <a:ea typeface="+mn-lt"/>
                <a:cs typeface="+mn-lt"/>
              </a:rPr>
              <a:t>kanseri</a:t>
            </a:r>
            <a:r>
              <a:rPr lang="en-US" dirty="0" smtClean="0">
                <a:ea typeface="+mn-lt"/>
                <a:cs typeface="+mn-lt"/>
              </a:rPr>
              <a:t> </a:t>
            </a:r>
            <a:r>
              <a:rPr lang="en-US" dirty="0" err="1" smtClean="0">
                <a:ea typeface="+mn-lt"/>
                <a:cs typeface="+mn-lt"/>
              </a:rPr>
              <a:t>riski</a:t>
            </a:r>
            <a:r>
              <a:rPr lang="en-US" dirty="0" smtClean="0">
                <a:ea typeface="+mn-lt"/>
                <a:cs typeface="+mn-lt"/>
              </a:rPr>
              <a:t>, </a:t>
            </a:r>
            <a:r>
              <a:rPr lang="en-US" dirty="0" err="1" smtClean="0">
                <a:ea typeface="+mn-lt"/>
                <a:cs typeface="+mn-lt"/>
              </a:rPr>
              <a:t>neredeyse</a:t>
            </a:r>
            <a:r>
              <a:rPr lang="en-US" dirty="0" smtClean="0">
                <a:ea typeface="+mn-lt"/>
                <a:cs typeface="+mn-lt"/>
              </a:rPr>
              <a:t> </a:t>
            </a:r>
            <a:r>
              <a:rPr lang="en-US" dirty="0" err="1" smtClean="0">
                <a:ea typeface="+mn-lt"/>
                <a:cs typeface="+mn-lt"/>
              </a:rPr>
              <a:t>tamamen</a:t>
            </a:r>
            <a:r>
              <a:rPr lang="en-US" dirty="0" smtClean="0">
                <a:ea typeface="+mn-lt"/>
                <a:cs typeface="+mn-lt"/>
              </a:rPr>
              <a:t> </a:t>
            </a:r>
            <a:r>
              <a:rPr lang="en-US" dirty="0" err="1" smtClean="0">
                <a:ea typeface="+mn-lt"/>
                <a:cs typeface="+mn-lt"/>
              </a:rPr>
              <a:t>sigara</a:t>
            </a:r>
            <a:r>
              <a:rPr lang="en-US" dirty="0" smtClean="0">
                <a:ea typeface="+mn-lt"/>
                <a:cs typeface="+mn-lt"/>
              </a:rPr>
              <a:t> </a:t>
            </a:r>
            <a:r>
              <a:rPr lang="en-US" dirty="0" err="1" smtClean="0">
                <a:ea typeface="+mn-lt"/>
                <a:cs typeface="+mn-lt"/>
              </a:rPr>
              <a:t>içenlerle</a:t>
            </a:r>
            <a:r>
              <a:rPr lang="en-US" dirty="0" smtClean="0">
                <a:ea typeface="+mn-lt"/>
                <a:cs typeface="+mn-lt"/>
              </a:rPr>
              <a:t> </a:t>
            </a:r>
            <a:r>
              <a:rPr lang="en-US" dirty="0" err="1" smtClean="0">
                <a:ea typeface="+mn-lt"/>
                <a:cs typeface="+mn-lt"/>
              </a:rPr>
              <a:t>sınırlıdır</a:t>
            </a:r>
            <a:r>
              <a:rPr lang="en-US" dirty="0" smtClean="0">
                <a:ea typeface="+mn-lt"/>
                <a:cs typeface="+mn-lt"/>
              </a:rPr>
              <a:t>. </a:t>
            </a:r>
            <a:r>
              <a:rPr lang="en-US" dirty="0" err="1" smtClean="0">
                <a:ea typeface="+mn-lt"/>
                <a:cs typeface="+mn-lt"/>
              </a:rPr>
              <a:t>Postmastektomi</a:t>
            </a:r>
            <a:r>
              <a:rPr lang="en-US" dirty="0" smtClean="0">
                <a:ea typeface="+mn-lt"/>
                <a:cs typeface="+mn-lt"/>
              </a:rPr>
              <a:t> </a:t>
            </a:r>
            <a:r>
              <a:rPr lang="en-US" dirty="0" err="1" smtClean="0">
                <a:ea typeface="+mn-lt"/>
                <a:cs typeface="+mn-lt"/>
              </a:rPr>
              <a:t>uygulanan</a:t>
            </a:r>
            <a:r>
              <a:rPr lang="en-US" dirty="0" smtClean="0">
                <a:ea typeface="+mn-lt"/>
                <a:cs typeface="+mn-lt"/>
              </a:rPr>
              <a:t> RT, </a:t>
            </a:r>
            <a:r>
              <a:rPr lang="en-US" dirty="0" err="1" smtClean="0">
                <a:ea typeface="+mn-lt"/>
                <a:cs typeface="+mn-lt"/>
              </a:rPr>
              <a:t>yapılan</a:t>
            </a:r>
            <a:r>
              <a:rPr lang="en-US" dirty="0" smtClean="0">
                <a:ea typeface="+mn-lt"/>
                <a:cs typeface="+mn-lt"/>
              </a:rPr>
              <a:t> </a:t>
            </a:r>
            <a:r>
              <a:rPr lang="en-US" dirty="0" err="1" smtClean="0">
                <a:ea typeface="+mn-lt"/>
                <a:cs typeface="+mn-lt"/>
              </a:rPr>
              <a:t>bir</a:t>
            </a:r>
            <a:r>
              <a:rPr lang="en-US" dirty="0" smtClean="0">
                <a:ea typeface="+mn-lt"/>
                <a:cs typeface="+mn-lt"/>
              </a:rPr>
              <a:t> </a:t>
            </a:r>
            <a:r>
              <a:rPr lang="en-US" dirty="0" err="1" smtClean="0">
                <a:ea typeface="+mn-lt"/>
                <a:cs typeface="+mn-lt"/>
              </a:rPr>
              <a:t>çalışmada</a:t>
            </a:r>
            <a:r>
              <a:rPr lang="en-US" dirty="0" smtClean="0">
                <a:ea typeface="+mn-lt"/>
                <a:cs typeface="+mn-lt"/>
              </a:rPr>
              <a:t>, 10 </a:t>
            </a:r>
            <a:r>
              <a:rPr lang="en-US" dirty="0" err="1" smtClean="0">
                <a:ea typeface="+mn-lt"/>
                <a:cs typeface="+mn-lt"/>
              </a:rPr>
              <a:t>yıldan</a:t>
            </a:r>
            <a:r>
              <a:rPr lang="en-US" dirty="0" smtClean="0">
                <a:ea typeface="+mn-lt"/>
                <a:cs typeface="+mn-lt"/>
              </a:rPr>
              <a:t> </a:t>
            </a:r>
            <a:r>
              <a:rPr lang="en-US" dirty="0" err="1" smtClean="0">
                <a:ea typeface="+mn-lt"/>
                <a:cs typeface="+mn-lt"/>
              </a:rPr>
              <a:t>fazla</a:t>
            </a:r>
            <a:r>
              <a:rPr lang="en-US" dirty="0" smtClean="0">
                <a:ea typeface="+mn-lt"/>
                <a:cs typeface="+mn-lt"/>
              </a:rPr>
              <a:t> </a:t>
            </a:r>
            <a:r>
              <a:rPr lang="en-US" dirty="0" err="1" smtClean="0">
                <a:ea typeface="+mn-lt"/>
                <a:cs typeface="+mn-lt"/>
              </a:rPr>
              <a:t>hayatta</a:t>
            </a:r>
            <a:r>
              <a:rPr lang="en-US" dirty="0" smtClean="0">
                <a:ea typeface="+mn-lt"/>
                <a:cs typeface="+mn-lt"/>
              </a:rPr>
              <a:t> </a:t>
            </a:r>
            <a:r>
              <a:rPr lang="en-US" dirty="0" err="1" smtClean="0">
                <a:ea typeface="+mn-lt"/>
                <a:cs typeface="+mn-lt"/>
              </a:rPr>
              <a:t>kalan</a:t>
            </a:r>
            <a:r>
              <a:rPr lang="en-US" dirty="0" smtClean="0">
                <a:ea typeface="+mn-lt"/>
                <a:cs typeface="+mn-lt"/>
              </a:rPr>
              <a:t> 10.000 </a:t>
            </a:r>
            <a:r>
              <a:rPr lang="en-US" dirty="0" err="1" smtClean="0">
                <a:ea typeface="+mn-lt"/>
                <a:cs typeface="+mn-lt"/>
              </a:rPr>
              <a:t>kadın</a:t>
            </a:r>
            <a:r>
              <a:rPr lang="en-US" dirty="0" smtClean="0">
                <a:ea typeface="+mn-lt"/>
                <a:cs typeface="+mn-lt"/>
              </a:rPr>
              <a:t> </a:t>
            </a:r>
            <a:r>
              <a:rPr lang="en-US" dirty="0" err="1" smtClean="0">
                <a:ea typeface="+mn-lt"/>
                <a:cs typeface="+mn-lt"/>
              </a:rPr>
              <a:t>başına</a:t>
            </a:r>
            <a:r>
              <a:rPr lang="en-US" dirty="0" smtClean="0">
                <a:ea typeface="+mn-lt"/>
                <a:cs typeface="+mn-lt"/>
              </a:rPr>
              <a:t> </a:t>
            </a:r>
            <a:r>
              <a:rPr lang="en-US" dirty="0" err="1" smtClean="0">
                <a:ea typeface="+mn-lt"/>
                <a:cs typeface="+mn-lt"/>
              </a:rPr>
              <a:t>tahmini</a:t>
            </a:r>
            <a:r>
              <a:rPr lang="en-US" dirty="0" smtClean="0">
                <a:ea typeface="+mn-lt"/>
                <a:cs typeface="+mn-lt"/>
              </a:rPr>
              <a:t> 7 </a:t>
            </a:r>
            <a:r>
              <a:rPr lang="en-US" dirty="0" err="1" smtClean="0">
                <a:ea typeface="+mn-lt"/>
                <a:cs typeface="+mn-lt"/>
              </a:rPr>
              <a:t>ila</a:t>
            </a:r>
            <a:r>
              <a:rPr lang="en-US" dirty="0" smtClean="0">
                <a:ea typeface="+mn-lt"/>
                <a:cs typeface="+mn-lt"/>
              </a:rPr>
              <a:t> 8 </a:t>
            </a:r>
            <a:r>
              <a:rPr lang="en-US" dirty="0" err="1" smtClean="0">
                <a:ea typeface="+mn-lt"/>
                <a:cs typeface="+mn-lt"/>
              </a:rPr>
              <a:t>akciğer</a:t>
            </a:r>
            <a:r>
              <a:rPr lang="en-US" dirty="0" smtClean="0">
                <a:ea typeface="+mn-lt"/>
                <a:cs typeface="+mn-lt"/>
              </a:rPr>
              <a:t> </a:t>
            </a:r>
            <a:r>
              <a:rPr lang="en-US" dirty="0" err="1" smtClean="0">
                <a:ea typeface="+mn-lt"/>
                <a:cs typeface="+mn-lt"/>
              </a:rPr>
              <a:t>kanseri</a:t>
            </a:r>
            <a:r>
              <a:rPr lang="tr-TR" dirty="0">
                <a:ea typeface="+mn-lt"/>
                <a:cs typeface="+mn-lt"/>
              </a:rPr>
              <a:t> </a:t>
            </a:r>
            <a:r>
              <a:rPr lang="tr-TR" dirty="0" smtClean="0">
                <a:ea typeface="+mn-lt"/>
                <a:cs typeface="+mn-lt"/>
              </a:rPr>
              <a:t>ile </a:t>
            </a:r>
            <a:r>
              <a:rPr lang="en-US" dirty="0" err="1" smtClean="0">
                <a:ea typeface="+mn-lt"/>
                <a:cs typeface="+mn-lt"/>
              </a:rPr>
              <a:t>ilişkilendirilmiştir</a:t>
            </a:r>
            <a:r>
              <a:rPr lang="en-US" dirty="0" smtClean="0">
                <a:ea typeface="+mn-lt"/>
                <a:cs typeface="+mn-lt"/>
              </a:rPr>
              <a:t>.</a:t>
            </a:r>
            <a:endParaRPr lang="en-US" dirty="0" smtClean="0"/>
          </a:p>
          <a:p>
            <a:pPr lvl="1">
              <a:buClr>
                <a:srgbClr val="8D1515"/>
              </a:buClr>
              <a:buFont typeface="Wingdings"/>
              <a:buChar char="Ø"/>
            </a:pPr>
            <a:r>
              <a:rPr lang="en-US" dirty="0" err="1" smtClean="0">
                <a:ea typeface="+mn-lt"/>
                <a:cs typeface="+mn-lt"/>
              </a:rPr>
              <a:t>Bazı</a:t>
            </a:r>
            <a:r>
              <a:rPr lang="en-US" dirty="0" smtClean="0">
                <a:ea typeface="+mn-lt"/>
                <a:cs typeface="+mn-lt"/>
              </a:rPr>
              <a:t> </a:t>
            </a:r>
            <a:r>
              <a:rPr lang="en-US" dirty="0" err="1">
                <a:ea typeface="+mn-lt"/>
                <a:cs typeface="+mn-lt"/>
              </a:rPr>
              <a:t>çalışmalarda</a:t>
            </a:r>
            <a:r>
              <a:rPr lang="en-US" dirty="0">
                <a:ea typeface="+mn-lt"/>
                <a:cs typeface="+mn-lt"/>
              </a:rPr>
              <a:t> RT </a:t>
            </a:r>
            <a:r>
              <a:rPr lang="en-US" dirty="0" err="1">
                <a:ea typeface="+mn-lt"/>
                <a:cs typeface="+mn-lt"/>
              </a:rPr>
              <a:t>sonrası</a:t>
            </a:r>
            <a:r>
              <a:rPr lang="en-US" dirty="0">
                <a:ea typeface="+mn-lt"/>
                <a:cs typeface="+mn-lt"/>
              </a:rPr>
              <a:t> </a:t>
            </a:r>
            <a:r>
              <a:rPr lang="en-US" dirty="0" err="1">
                <a:ea typeface="+mn-lt"/>
                <a:cs typeface="+mn-lt"/>
              </a:rPr>
              <a:t>özofagus</a:t>
            </a:r>
            <a:r>
              <a:rPr lang="en-US" dirty="0">
                <a:ea typeface="+mn-lt"/>
                <a:cs typeface="+mn-lt"/>
              </a:rPr>
              <a:t> </a:t>
            </a:r>
            <a:r>
              <a:rPr lang="en-US" dirty="0" err="1">
                <a:ea typeface="+mn-lt"/>
                <a:cs typeface="+mn-lt"/>
              </a:rPr>
              <a:t>kanseri</a:t>
            </a:r>
            <a:r>
              <a:rPr lang="en-US" dirty="0">
                <a:ea typeface="+mn-lt"/>
                <a:cs typeface="+mn-lt"/>
              </a:rPr>
              <a:t> </a:t>
            </a:r>
            <a:r>
              <a:rPr lang="en-US" dirty="0" err="1">
                <a:ea typeface="+mn-lt"/>
                <a:cs typeface="+mn-lt"/>
              </a:rPr>
              <a:t>oranları</a:t>
            </a:r>
            <a:r>
              <a:rPr lang="en-US" dirty="0">
                <a:ea typeface="+mn-lt"/>
                <a:cs typeface="+mn-lt"/>
              </a:rPr>
              <a:t> </a:t>
            </a:r>
            <a:r>
              <a:rPr lang="en-US" dirty="0" err="1">
                <a:ea typeface="+mn-lt"/>
                <a:cs typeface="+mn-lt"/>
              </a:rPr>
              <a:t>artmıştır</a:t>
            </a:r>
            <a:r>
              <a:rPr lang="en-US" dirty="0">
                <a:ea typeface="+mn-lt"/>
                <a:cs typeface="+mn-lt"/>
              </a:rPr>
              <a:t>. Bu durum </a:t>
            </a:r>
            <a:r>
              <a:rPr lang="en-US" dirty="0" err="1">
                <a:ea typeface="+mn-lt"/>
                <a:cs typeface="+mn-lt"/>
              </a:rPr>
              <a:t>muhtemelen</a:t>
            </a:r>
            <a:r>
              <a:rPr lang="en-US" dirty="0">
                <a:ea typeface="+mn-lt"/>
                <a:cs typeface="+mn-lt"/>
              </a:rPr>
              <a:t> </a:t>
            </a:r>
            <a:r>
              <a:rPr lang="en-US" dirty="0" err="1">
                <a:ea typeface="+mn-lt"/>
                <a:cs typeface="+mn-lt"/>
              </a:rPr>
              <a:t>supraklavikuler</a:t>
            </a:r>
            <a:r>
              <a:rPr lang="en-US" dirty="0">
                <a:ea typeface="+mn-lt"/>
                <a:cs typeface="+mn-lt"/>
              </a:rPr>
              <a:t> </a:t>
            </a:r>
            <a:r>
              <a:rPr lang="en-US" dirty="0" err="1">
                <a:ea typeface="+mn-lt"/>
                <a:cs typeface="+mn-lt"/>
              </a:rPr>
              <a:t>ve</a:t>
            </a:r>
            <a:r>
              <a:rPr lang="en-US" dirty="0">
                <a:ea typeface="+mn-lt"/>
                <a:cs typeface="+mn-lt"/>
              </a:rPr>
              <a:t> IMN </a:t>
            </a:r>
            <a:r>
              <a:rPr lang="en-US" dirty="0" err="1">
                <a:ea typeface="+mn-lt"/>
                <a:cs typeface="+mn-lt"/>
              </a:rPr>
              <a:t>nodlarına</a:t>
            </a:r>
            <a:r>
              <a:rPr lang="en-US" dirty="0">
                <a:ea typeface="+mn-lt"/>
                <a:cs typeface="+mn-lt"/>
              </a:rPr>
              <a:t> </a:t>
            </a:r>
            <a:r>
              <a:rPr lang="en-US" dirty="0" err="1">
                <a:ea typeface="+mn-lt"/>
                <a:cs typeface="+mn-lt"/>
              </a:rPr>
              <a:t>yapılan</a:t>
            </a:r>
            <a:r>
              <a:rPr lang="en-US" dirty="0">
                <a:ea typeface="+mn-lt"/>
                <a:cs typeface="+mn-lt"/>
              </a:rPr>
              <a:t> RT </a:t>
            </a:r>
            <a:r>
              <a:rPr lang="en-US" dirty="0" err="1">
                <a:ea typeface="+mn-lt"/>
                <a:cs typeface="+mn-lt"/>
              </a:rPr>
              <a:t>ile</a:t>
            </a:r>
            <a:r>
              <a:rPr lang="en-US" dirty="0">
                <a:ea typeface="+mn-lt"/>
                <a:cs typeface="+mn-lt"/>
              </a:rPr>
              <a:t> </a:t>
            </a:r>
            <a:r>
              <a:rPr lang="en-US" dirty="0" err="1">
                <a:ea typeface="+mn-lt"/>
                <a:cs typeface="+mn-lt"/>
              </a:rPr>
              <a:t>ilişkilidir</a:t>
            </a:r>
            <a:r>
              <a:rPr lang="en-US" dirty="0">
                <a:ea typeface="+mn-lt"/>
                <a:cs typeface="+mn-lt"/>
              </a:rPr>
              <a:t>.</a:t>
            </a:r>
            <a:endParaRPr lang="en-US" dirty="0"/>
          </a:p>
          <a:p>
            <a:pPr lvl="1">
              <a:buClr>
                <a:srgbClr val="8D1515"/>
              </a:buClr>
              <a:buFont typeface="Wingdings"/>
              <a:buChar char="Ø"/>
            </a:pPr>
            <a:r>
              <a:rPr lang="tr-TR" dirty="0">
                <a:ea typeface="+mn-lt"/>
                <a:cs typeface="+mn-lt"/>
              </a:rPr>
              <a:t>K</a:t>
            </a:r>
            <a:r>
              <a:rPr lang="en-US" dirty="0" err="1" smtClean="0">
                <a:ea typeface="+mn-lt"/>
                <a:cs typeface="+mn-lt"/>
              </a:rPr>
              <a:t>emoterapi</a:t>
            </a:r>
            <a:r>
              <a:rPr lang="en-US" dirty="0" smtClean="0">
                <a:ea typeface="+mn-lt"/>
                <a:cs typeface="+mn-lt"/>
              </a:rPr>
              <a:t> </a:t>
            </a:r>
            <a:r>
              <a:rPr lang="en-US" dirty="0" err="1">
                <a:ea typeface="+mn-lt"/>
                <a:cs typeface="+mn-lt"/>
              </a:rPr>
              <a:t>almayan</a:t>
            </a:r>
            <a:r>
              <a:rPr lang="en-US" dirty="0">
                <a:ea typeface="+mn-lt"/>
                <a:cs typeface="+mn-lt"/>
              </a:rPr>
              <a:t> </a:t>
            </a:r>
            <a:r>
              <a:rPr lang="en-US" dirty="0" err="1">
                <a:ea typeface="+mn-lt"/>
                <a:cs typeface="+mn-lt"/>
              </a:rPr>
              <a:t>hastalarda</a:t>
            </a:r>
            <a:r>
              <a:rPr lang="en-US" dirty="0">
                <a:ea typeface="+mn-lt"/>
                <a:cs typeface="+mn-lt"/>
              </a:rPr>
              <a:t> </a:t>
            </a:r>
            <a:r>
              <a:rPr lang="en-US" dirty="0" err="1">
                <a:ea typeface="+mn-lt"/>
                <a:cs typeface="+mn-lt"/>
              </a:rPr>
              <a:t>radyasyona</a:t>
            </a:r>
            <a:r>
              <a:rPr lang="en-US" dirty="0">
                <a:ea typeface="+mn-lt"/>
                <a:cs typeface="+mn-lt"/>
              </a:rPr>
              <a:t> </a:t>
            </a:r>
            <a:r>
              <a:rPr lang="en-US" dirty="0" err="1">
                <a:ea typeface="+mn-lt"/>
                <a:cs typeface="+mn-lt"/>
              </a:rPr>
              <a:t>bağlı</a:t>
            </a:r>
            <a:r>
              <a:rPr lang="en-US" dirty="0">
                <a:ea typeface="+mn-lt"/>
                <a:cs typeface="+mn-lt"/>
              </a:rPr>
              <a:t> </a:t>
            </a:r>
            <a:r>
              <a:rPr lang="en-US" dirty="0" err="1">
                <a:ea typeface="+mn-lt"/>
                <a:cs typeface="+mn-lt"/>
              </a:rPr>
              <a:t>lösemi</a:t>
            </a:r>
            <a:r>
              <a:rPr lang="en-US" dirty="0">
                <a:ea typeface="+mn-lt"/>
                <a:cs typeface="+mn-lt"/>
              </a:rPr>
              <a:t> </a:t>
            </a:r>
            <a:r>
              <a:rPr lang="en-US" dirty="0" err="1">
                <a:ea typeface="+mn-lt"/>
                <a:cs typeface="+mn-lt"/>
              </a:rPr>
              <a:t>çok</a:t>
            </a:r>
            <a:r>
              <a:rPr lang="en-US" dirty="0">
                <a:ea typeface="+mn-lt"/>
                <a:cs typeface="+mn-lt"/>
              </a:rPr>
              <a:t> </a:t>
            </a:r>
            <a:r>
              <a:rPr lang="en-US" dirty="0" err="1">
                <a:ea typeface="+mn-lt"/>
                <a:cs typeface="+mn-lt"/>
              </a:rPr>
              <a:t>nadirdir</a:t>
            </a:r>
            <a:r>
              <a:rPr lang="en-US" dirty="0">
                <a:ea typeface="+mn-lt"/>
                <a:cs typeface="+mn-lt"/>
              </a:rPr>
              <a:t>.</a:t>
            </a:r>
            <a:endParaRPr lang="en-US" dirty="0"/>
          </a:p>
          <a:p>
            <a:pPr lvl="1">
              <a:buClr>
                <a:srgbClr val="8D1515"/>
              </a:buClr>
            </a:pPr>
            <a:endParaRPr lang="en-US" dirty="0"/>
          </a:p>
          <a:p>
            <a:pPr lvl="1">
              <a:buClr>
                <a:srgbClr val="8D1515"/>
              </a:buClr>
              <a:buFont typeface="Wingdings"/>
              <a:buChar char="ü"/>
            </a:pPr>
            <a:endParaRPr lang="en-US" dirty="0"/>
          </a:p>
          <a:p>
            <a:pPr lvl="1">
              <a:buClr>
                <a:srgbClr val="8D1515"/>
              </a:buClr>
              <a:buFont typeface="Wingdings"/>
              <a:buChar char="ü"/>
            </a:pPr>
            <a:endParaRPr lang="en-US" dirty="0"/>
          </a:p>
          <a:p>
            <a:pPr lvl="1">
              <a:buClr>
                <a:srgbClr val="8D1515"/>
              </a:buClr>
            </a:pPr>
            <a:endParaRPr lang="en-US" dirty="0"/>
          </a:p>
          <a:p>
            <a:pPr>
              <a:buClr>
                <a:srgbClr val="8D1515"/>
              </a:buClr>
            </a:pPr>
            <a:endParaRPr lang="en-US" dirty="0"/>
          </a:p>
        </p:txBody>
      </p:sp>
    </p:spTree>
    <p:extLst>
      <p:ext uri="{BB962C8B-B14F-4D97-AF65-F5344CB8AC3E}">
        <p14:creationId xmlns:p14="http://schemas.microsoft.com/office/powerpoint/2010/main" val="19392164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33E1C4-7AA7-46D0-90AF-90B0E3FFC87C}"/>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5EB898EF-F6C0-4046-91AB-519BF67BB8E7}"/>
              </a:ext>
            </a:extLst>
          </p:cNvPr>
          <p:cNvSpPr>
            <a:spLocks noGrp="1"/>
          </p:cNvSpPr>
          <p:nvPr>
            <p:ph idx="1"/>
          </p:nvPr>
        </p:nvSpPr>
        <p:spPr>
          <a:xfrm>
            <a:off x="1484310" y="947057"/>
            <a:ext cx="7057799" cy="4844143"/>
          </a:xfrm>
        </p:spPr>
        <p:txBody>
          <a:bodyPr>
            <a:normAutofit/>
          </a:bodyPr>
          <a:lstStyle/>
          <a:p>
            <a:r>
              <a:rPr lang="en-US" dirty="0" err="1"/>
              <a:t>Kozmetik</a:t>
            </a:r>
            <a:r>
              <a:rPr lang="en-US" dirty="0"/>
              <a:t> </a:t>
            </a:r>
            <a:r>
              <a:rPr lang="en-US" dirty="0" err="1"/>
              <a:t>Sonuçlar</a:t>
            </a:r>
            <a:endParaRPr lang="en-US" dirty="0"/>
          </a:p>
          <a:p>
            <a:pPr lvl="1">
              <a:buClr>
                <a:srgbClr val="8D1515"/>
              </a:buClr>
              <a:buFont typeface="Wingdings"/>
              <a:buChar char="Ø"/>
            </a:pPr>
            <a:r>
              <a:rPr lang="en-US" dirty="0" err="1"/>
              <a:t>Cerrahi</a:t>
            </a:r>
            <a:r>
              <a:rPr lang="en-US" dirty="0"/>
              <a:t> </a:t>
            </a:r>
            <a:r>
              <a:rPr lang="en-US" dirty="0" err="1"/>
              <a:t>ve</a:t>
            </a:r>
            <a:r>
              <a:rPr lang="en-US" dirty="0"/>
              <a:t> RT </a:t>
            </a:r>
            <a:r>
              <a:rPr lang="en-US" dirty="0" err="1"/>
              <a:t>tekniklerinin</a:t>
            </a:r>
            <a:r>
              <a:rPr lang="en-US" dirty="0"/>
              <a:t> </a:t>
            </a:r>
            <a:r>
              <a:rPr lang="en-US" dirty="0" err="1"/>
              <a:t>gelişmesiyle</a:t>
            </a:r>
            <a:r>
              <a:rPr lang="en-US" dirty="0"/>
              <a:t> </a:t>
            </a:r>
            <a:r>
              <a:rPr lang="en-US" dirty="0" err="1"/>
              <a:t>günümüzde</a:t>
            </a:r>
            <a:r>
              <a:rPr lang="en-US" dirty="0"/>
              <a:t> meme </a:t>
            </a:r>
            <a:r>
              <a:rPr lang="en-US" dirty="0" err="1"/>
              <a:t>kanseri</a:t>
            </a:r>
            <a:r>
              <a:rPr lang="en-US" dirty="0"/>
              <a:t> </a:t>
            </a:r>
            <a:r>
              <a:rPr lang="en-US" dirty="0" err="1"/>
              <a:t>tedavisi</a:t>
            </a:r>
            <a:r>
              <a:rPr lang="en-US" dirty="0"/>
              <a:t> </a:t>
            </a:r>
            <a:r>
              <a:rPr lang="en-US" dirty="0" err="1"/>
              <a:t>sonrası</a:t>
            </a:r>
            <a:r>
              <a:rPr lang="en-US" dirty="0"/>
              <a:t> </a:t>
            </a:r>
            <a:r>
              <a:rPr lang="en-US" dirty="0" err="1"/>
              <a:t>kabul</a:t>
            </a:r>
            <a:r>
              <a:rPr lang="en-US" dirty="0"/>
              <a:t> </a:t>
            </a:r>
            <a:r>
              <a:rPr lang="en-US" dirty="0" err="1"/>
              <a:t>edilebilir</a:t>
            </a:r>
            <a:r>
              <a:rPr lang="en-US" dirty="0"/>
              <a:t> </a:t>
            </a:r>
            <a:r>
              <a:rPr lang="en-US" dirty="0" err="1"/>
              <a:t>kozmetik</a:t>
            </a:r>
            <a:r>
              <a:rPr lang="en-US" dirty="0"/>
              <a:t> </a:t>
            </a:r>
            <a:r>
              <a:rPr lang="en-US" dirty="0" err="1"/>
              <a:t>sonuçlar</a:t>
            </a:r>
            <a:r>
              <a:rPr lang="en-US" dirty="0"/>
              <a:t> </a:t>
            </a:r>
            <a:r>
              <a:rPr lang="en-US" dirty="0" err="1"/>
              <a:t>artmıştır</a:t>
            </a:r>
            <a:r>
              <a:rPr lang="en-US" dirty="0"/>
              <a:t>.</a:t>
            </a:r>
          </a:p>
          <a:p>
            <a:pPr lvl="1">
              <a:buClr>
                <a:srgbClr val="8D1515"/>
              </a:buClr>
              <a:buFont typeface="Wingdings"/>
              <a:buChar char="Ø"/>
            </a:pPr>
            <a:r>
              <a:rPr lang="en-US" dirty="0" err="1">
                <a:ea typeface="+mn-lt"/>
                <a:cs typeface="+mn-lt"/>
              </a:rPr>
              <a:t>Estetik</a:t>
            </a:r>
            <a:r>
              <a:rPr lang="en-US" dirty="0">
                <a:ea typeface="+mn-lt"/>
                <a:cs typeface="+mn-lt"/>
              </a:rPr>
              <a:t> </a:t>
            </a:r>
            <a:r>
              <a:rPr lang="en-US" dirty="0" err="1">
                <a:ea typeface="+mn-lt"/>
                <a:cs typeface="+mn-lt"/>
              </a:rPr>
              <a:t>sonucu</a:t>
            </a:r>
            <a:r>
              <a:rPr lang="en-US" dirty="0">
                <a:ea typeface="+mn-lt"/>
                <a:cs typeface="+mn-lt"/>
              </a:rPr>
              <a:t> </a:t>
            </a:r>
            <a:r>
              <a:rPr lang="en-US" dirty="0" err="1">
                <a:ea typeface="+mn-lt"/>
                <a:cs typeface="+mn-lt"/>
              </a:rPr>
              <a:t>etkileyen</a:t>
            </a:r>
            <a:r>
              <a:rPr lang="en-US" dirty="0">
                <a:ea typeface="+mn-lt"/>
                <a:cs typeface="+mn-lt"/>
              </a:rPr>
              <a:t> </a:t>
            </a:r>
            <a:r>
              <a:rPr lang="en-US" dirty="0" err="1">
                <a:ea typeface="+mn-lt"/>
                <a:cs typeface="+mn-lt"/>
              </a:rPr>
              <a:t>en</a:t>
            </a:r>
            <a:r>
              <a:rPr lang="en-US" dirty="0">
                <a:ea typeface="+mn-lt"/>
                <a:cs typeface="+mn-lt"/>
              </a:rPr>
              <a:t> </a:t>
            </a:r>
            <a:r>
              <a:rPr lang="en-US" dirty="0" err="1">
                <a:ea typeface="+mn-lt"/>
                <a:cs typeface="+mn-lt"/>
              </a:rPr>
              <a:t>önemli</a:t>
            </a:r>
            <a:r>
              <a:rPr lang="en-US" dirty="0">
                <a:ea typeface="+mn-lt"/>
                <a:cs typeface="+mn-lt"/>
              </a:rPr>
              <a:t> </a:t>
            </a:r>
            <a:r>
              <a:rPr lang="en-US" dirty="0" err="1">
                <a:ea typeface="+mn-lt"/>
                <a:cs typeface="+mn-lt"/>
              </a:rPr>
              <a:t>faktör</a:t>
            </a:r>
            <a:r>
              <a:rPr lang="en-US" dirty="0">
                <a:ea typeface="+mn-lt"/>
                <a:cs typeface="+mn-lt"/>
              </a:rPr>
              <a:t> </a:t>
            </a:r>
            <a:r>
              <a:rPr lang="en-US" dirty="0" err="1">
                <a:ea typeface="+mn-lt"/>
                <a:cs typeface="+mn-lt"/>
              </a:rPr>
              <a:t>cerrahidir</a:t>
            </a:r>
            <a:r>
              <a:rPr lang="en-US" dirty="0">
                <a:ea typeface="+mn-lt"/>
                <a:cs typeface="+mn-lt"/>
              </a:rPr>
              <a:t>. Daha </a:t>
            </a:r>
            <a:r>
              <a:rPr lang="en-US" dirty="0" err="1">
                <a:ea typeface="+mn-lt"/>
                <a:cs typeface="+mn-lt"/>
              </a:rPr>
              <a:t>büyük</a:t>
            </a:r>
            <a:r>
              <a:rPr lang="en-US" dirty="0">
                <a:ea typeface="+mn-lt"/>
                <a:cs typeface="+mn-lt"/>
              </a:rPr>
              <a:t> meme </a:t>
            </a:r>
            <a:r>
              <a:rPr lang="en-US" dirty="0" err="1">
                <a:ea typeface="+mn-lt"/>
                <a:cs typeface="+mn-lt"/>
              </a:rPr>
              <a:t>boyutu</a:t>
            </a:r>
            <a:r>
              <a:rPr lang="en-US" dirty="0">
                <a:ea typeface="+mn-lt"/>
                <a:cs typeface="+mn-lt"/>
              </a:rPr>
              <a:t>, </a:t>
            </a:r>
            <a:r>
              <a:rPr lang="en-US" dirty="0" err="1">
                <a:ea typeface="+mn-lt"/>
                <a:cs typeface="+mn-lt"/>
              </a:rPr>
              <a:t>BCT'den</a:t>
            </a:r>
            <a:r>
              <a:rPr lang="en-US" dirty="0">
                <a:ea typeface="+mn-lt"/>
                <a:cs typeface="+mn-lt"/>
              </a:rPr>
              <a:t> </a:t>
            </a:r>
            <a:r>
              <a:rPr lang="en-US" dirty="0" err="1">
                <a:ea typeface="+mn-lt"/>
                <a:cs typeface="+mn-lt"/>
              </a:rPr>
              <a:t>sonra</a:t>
            </a:r>
            <a:r>
              <a:rPr lang="en-US" dirty="0">
                <a:ea typeface="+mn-lt"/>
                <a:cs typeface="+mn-lt"/>
              </a:rPr>
              <a:t> </a:t>
            </a:r>
            <a:r>
              <a:rPr lang="en-US" dirty="0" err="1">
                <a:ea typeface="+mn-lt"/>
                <a:cs typeface="+mn-lt"/>
              </a:rPr>
              <a:t>artan</a:t>
            </a:r>
            <a:r>
              <a:rPr lang="en-US" dirty="0">
                <a:ea typeface="+mn-lt"/>
                <a:cs typeface="+mn-lt"/>
              </a:rPr>
              <a:t> </a:t>
            </a:r>
            <a:r>
              <a:rPr lang="en-US" dirty="0" err="1">
                <a:ea typeface="+mn-lt"/>
                <a:cs typeface="+mn-lt"/>
              </a:rPr>
              <a:t>retraksiyon</a:t>
            </a:r>
            <a:r>
              <a:rPr lang="en-US" dirty="0">
                <a:ea typeface="+mn-lt"/>
                <a:cs typeface="+mn-lt"/>
              </a:rPr>
              <a:t> </a:t>
            </a:r>
            <a:r>
              <a:rPr lang="en-US" dirty="0" err="1">
                <a:ea typeface="+mn-lt"/>
                <a:cs typeface="+mn-lt"/>
              </a:rPr>
              <a:t>ve</a:t>
            </a:r>
            <a:r>
              <a:rPr lang="en-US" dirty="0">
                <a:ea typeface="+mn-lt"/>
                <a:cs typeface="+mn-lt"/>
              </a:rPr>
              <a:t> </a:t>
            </a:r>
            <a:r>
              <a:rPr lang="en-US" dirty="0" err="1">
                <a:ea typeface="+mn-lt"/>
                <a:cs typeface="+mn-lt"/>
              </a:rPr>
              <a:t>fibrozis</a:t>
            </a:r>
            <a:r>
              <a:rPr lang="en-US" dirty="0">
                <a:ea typeface="+mn-lt"/>
                <a:cs typeface="+mn-lt"/>
              </a:rPr>
              <a:t> </a:t>
            </a:r>
            <a:r>
              <a:rPr lang="en-US" dirty="0" err="1">
                <a:ea typeface="+mn-lt"/>
                <a:cs typeface="+mn-lt"/>
              </a:rPr>
              <a:t>ile</a:t>
            </a:r>
            <a:r>
              <a:rPr lang="en-US" dirty="0">
                <a:ea typeface="+mn-lt"/>
                <a:cs typeface="+mn-lt"/>
              </a:rPr>
              <a:t> </a:t>
            </a:r>
            <a:r>
              <a:rPr lang="en-US" dirty="0" err="1">
                <a:ea typeface="+mn-lt"/>
                <a:cs typeface="+mn-lt"/>
              </a:rPr>
              <a:t>ilişkilendirilmiştir</a:t>
            </a:r>
            <a:r>
              <a:rPr lang="en-US" dirty="0">
                <a:ea typeface="+mn-lt"/>
                <a:cs typeface="+mn-lt"/>
              </a:rPr>
              <a:t>. </a:t>
            </a:r>
          </a:p>
          <a:p>
            <a:pPr lvl="1">
              <a:buClr>
                <a:srgbClr val="8D1515"/>
              </a:buClr>
              <a:buFont typeface="Wingdings"/>
              <a:buChar char="Ø"/>
            </a:pPr>
            <a:r>
              <a:rPr lang="en-US" dirty="0" err="1">
                <a:ea typeface="+mn-lt"/>
                <a:cs typeface="+mn-lt"/>
              </a:rPr>
              <a:t>Kemoterapinin</a:t>
            </a:r>
            <a:r>
              <a:rPr lang="en-US" dirty="0">
                <a:ea typeface="+mn-lt"/>
                <a:cs typeface="+mn-lt"/>
              </a:rPr>
              <a:t> </a:t>
            </a:r>
            <a:r>
              <a:rPr lang="en-US" dirty="0" err="1">
                <a:ea typeface="+mn-lt"/>
                <a:cs typeface="+mn-lt"/>
              </a:rPr>
              <a:t>RT'den</a:t>
            </a:r>
            <a:r>
              <a:rPr lang="en-US" dirty="0">
                <a:ea typeface="+mn-lt"/>
                <a:cs typeface="+mn-lt"/>
              </a:rPr>
              <a:t> </a:t>
            </a:r>
            <a:r>
              <a:rPr lang="en-US" dirty="0" err="1">
                <a:ea typeface="+mn-lt"/>
                <a:cs typeface="+mn-lt"/>
              </a:rPr>
              <a:t>önce</a:t>
            </a:r>
            <a:r>
              <a:rPr lang="en-US" dirty="0">
                <a:ea typeface="+mn-lt"/>
                <a:cs typeface="+mn-lt"/>
              </a:rPr>
              <a:t> </a:t>
            </a:r>
            <a:r>
              <a:rPr lang="en-US" dirty="0" err="1">
                <a:ea typeface="+mn-lt"/>
                <a:cs typeface="+mn-lt"/>
              </a:rPr>
              <a:t>veya</a:t>
            </a:r>
            <a:r>
              <a:rPr lang="en-US" dirty="0">
                <a:ea typeface="+mn-lt"/>
                <a:cs typeface="+mn-lt"/>
              </a:rPr>
              <a:t> </a:t>
            </a:r>
            <a:r>
              <a:rPr lang="en-US" dirty="0" err="1">
                <a:ea typeface="+mn-lt"/>
                <a:cs typeface="+mn-lt"/>
              </a:rPr>
              <a:t>sonra</a:t>
            </a:r>
            <a:r>
              <a:rPr lang="en-US" dirty="0">
                <a:ea typeface="+mn-lt"/>
                <a:cs typeface="+mn-lt"/>
              </a:rPr>
              <a:t> </a:t>
            </a:r>
            <a:r>
              <a:rPr lang="en-US" dirty="0" err="1">
                <a:ea typeface="+mn-lt"/>
                <a:cs typeface="+mn-lt"/>
              </a:rPr>
              <a:t>verilmesi</a:t>
            </a:r>
            <a:r>
              <a:rPr lang="en-US" dirty="0">
                <a:ea typeface="+mn-lt"/>
                <a:cs typeface="+mn-lt"/>
              </a:rPr>
              <a:t> </a:t>
            </a:r>
            <a:r>
              <a:rPr lang="en-US" dirty="0" err="1">
                <a:ea typeface="+mn-lt"/>
                <a:cs typeface="+mn-lt"/>
              </a:rPr>
              <a:t>kozmetik</a:t>
            </a:r>
            <a:r>
              <a:rPr lang="en-US" dirty="0">
                <a:ea typeface="+mn-lt"/>
                <a:cs typeface="+mn-lt"/>
              </a:rPr>
              <a:t> </a:t>
            </a:r>
            <a:r>
              <a:rPr lang="en-US" dirty="0" err="1">
                <a:ea typeface="+mn-lt"/>
                <a:cs typeface="+mn-lt"/>
              </a:rPr>
              <a:t>sonuçları</a:t>
            </a:r>
            <a:r>
              <a:rPr lang="en-US" dirty="0">
                <a:ea typeface="+mn-lt"/>
                <a:cs typeface="+mn-lt"/>
              </a:rPr>
              <a:t> </a:t>
            </a:r>
            <a:r>
              <a:rPr lang="en-US" dirty="0" err="1">
                <a:ea typeface="+mn-lt"/>
                <a:cs typeface="+mn-lt"/>
              </a:rPr>
              <a:t>etkilememektedir</a:t>
            </a:r>
            <a:r>
              <a:rPr lang="en-US" dirty="0">
                <a:ea typeface="+mn-lt"/>
                <a:cs typeface="+mn-lt"/>
              </a:rPr>
              <a:t>.</a:t>
            </a:r>
            <a:endParaRPr lang="en-US" dirty="0"/>
          </a:p>
        </p:txBody>
      </p:sp>
      <p:pic>
        <p:nvPicPr>
          <p:cNvPr id="4" name="Picture 4">
            <a:extLst>
              <a:ext uri="{FF2B5EF4-FFF2-40B4-BE49-F238E27FC236}">
                <a16:creationId xmlns="" xmlns:a16="http://schemas.microsoft.com/office/drawing/2014/main" id="{D4D1FECE-A364-4B37-9FDF-5532ED1B4388}"/>
              </a:ext>
            </a:extLst>
          </p:cNvPr>
          <p:cNvPicPr>
            <a:picLocks noChangeAspect="1"/>
          </p:cNvPicPr>
          <p:nvPr/>
        </p:nvPicPr>
        <p:blipFill>
          <a:blip r:embed="rId2"/>
          <a:stretch>
            <a:fillRect/>
          </a:stretch>
        </p:blipFill>
        <p:spPr>
          <a:xfrm>
            <a:off x="8542205" y="1566470"/>
            <a:ext cx="3592285" cy="2190174"/>
          </a:xfrm>
          <a:prstGeom prst="rect">
            <a:avLst/>
          </a:prstGeom>
        </p:spPr>
      </p:pic>
    </p:spTree>
    <p:extLst>
      <p:ext uri="{BB962C8B-B14F-4D97-AF65-F5344CB8AC3E}">
        <p14:creationId xmlns:p14="http://schemas.microsoft.com/office/powerpoint/2010/main" val="29990658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6AD30037-67ED-4367-9BE0-45787510BF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 xmlns:a16="http://schemas.microsoft.com/office/drawing/2014/main" id="{BA4FFC52-484C-4DCC-8442-63E7EA129B77}"/>
              </a:ext>
            </a:extLst>
          </p:cNvPr>
          <p:cNvPicPr>
            <a:picLocks noChangeAspect="1"/>
          </p:cNvPicPr>
          <p:nvPr/>
        </p:nvPicPr>
        <p:blipFill rotWithShape="1">
          <a:blip r:embed="rId3"/>
          <a:srcRect l="33226" r="15196" b="-1"/>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11" name="Group 10">
            <a:extLst>
              <a:ext uri="{FF2B5EF4-FFF2-40B4-BE49-F238E27FC236}">
                <a16:creationId xmlns="" xmlns:a16="http://schemas.microsoft.com/office/drawing/2014/main" id="{50841A4E-5BC1-44B4-83CF-D524E8AEAD6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6232760" y="0"/>
            <a:ext cx="2436813" cy="6858001"/>
            <a:chOff x="1320800" y="0"/>
            <a:chExt cx="2436813" cy="6858001"/>
          </a:xfrm>
        </p:grpSpPr>
        <p:sp>
          <p:nvSpPr>
            <p:cNvPr id="12" name="Freeform 6">
              <a:extLst>
                <a:ext uri="{FF2B5EF4-FFF2-40B4-BE49-F238E27FC236}">
                  <a16:creationId xmlns="" xmlns:a16="http://schemas.microsoft.com/office/drawing/2014/main" id="{BF371BCC-8954-44E2-8C4F-29DC188727A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 xmlns:a16="http://schemas.microsoft.com/office/drawing/2014/main" id="{CD3505BE-B420-41C5-BE34-3E7652D37A5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 xmlns:a16="http://schemas.microsoft.com/office/drawing/2014/main" id="{4B68A05B-A78B-4D59-8CF9-1900731A218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 xmlns:a16="http://schemas.microsoft.com/office/drawing/2014/main" id="{84D57A01-C112-4FF2-B5ED-0B762AAD9CE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 xmlns:a16="http://schemas.microsoft.com/office/drawing/2014/main" id="{6CCCCDF1-5D4F-4CA1-8400-DFBB96BB011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 xmlns:a16="http://schemas.microsoft.com/office/drawing/2014/main" id="{20A090B2-5344-43CD-BC70-A6D44F15E80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 xmlns:a16="http://schemas.microsoft.com/office/drawing/2014/main" id="{427F6672-94C5-4FD0-8B2F-8BE45EC61A84}"/>
              </a:ext>
            </a:extLst>
          </p:cNvPr>
          <p:cNvSpPr>
            <a:spLocks noGrp="1"/>
          </p:cNvSpPr>
          <p:nvPr>
            <p:ph type="title"/>
          </p:nvPr>
        </p:nvSpPr>
        <p:spPr>
          <a:xfrm>
            <a:off x="972080" y="685800"/>
            <a:ext cx="5260680" cy="1752599"/>
          </a:xfrm>
        </p:spPr>
        <p:txBody>
          <a:bodyPr>
            <a:normAutofit/>
          </a:bodyPr>
          <a:lstStyle/>
          <a:p>
            <a:pPr algn="l"/>
            <a:r>
              <a:rPr lang="en-US"/>
              <a:t>HASTA TAKİBİ</a:t>
            </a:r>
          </a:p>
        </p:txBody>
      </p:sp>
      <p:sp>
        <p:nvSpPr>
          <p:cNvPr id="3" name="Content Placeholder 2">
            <a:extLst>
              <a:ext uri="{FF2B5EF4-FFF2-40B4-BE49-F238E27FC236}">
                <a16:creationId xmlns="" xmlns:a16="http://schemas.microsoft.com/office/drawing/2014/main" id="{61EC61AE-FE78-402B-817C-60AEC3A48C6D}"/>
              </a:ext>
            </a:extLst>
          </p:cNvPr>
          <p:cNvSpPr>
            <a:spLocks noGrp="1"/>
          </p:cNvSpPr>
          <p:nvPr>
            <p:ph idx="1"/>
          </p:nvPr>
        </p:nvSpPr>
        <p:spPr>
          <a:xfrm>
            <a:off x="643468" y="2666999"/>
            <a:ext cx="5260680" cy="3124201"/>
          </a:xfrm>
        </p:spPr>
        <p:txBody>
          <a:bodyPr>
            <a:normAutofit/>
          </a:bodyPr>
          <a:lstStyle/>
          <a:p>
            <a:pPr>
              <a:lnSpc>
                <a:spcPct val="90000"/>
              </a:lnSpc>
            </a:pPr>
            <a:r>
              <a:rPr lang="en-US" sz="1100"/>
              <a:t>Kontroller ve Tetkikler</a:t>
            </a:r>
          </a:p>
          <a:p>
            <a:pPr lvl="1">
              <a:lnSpc>
                <a:spcPct val="90000"/>
              </a:lnSpc>
              <a:buClr>
                <a:srgbClr val="8D1515"/>
              </a:buClr>
              <a:buFont typeface="Wingdings"/>
              <a:buChar char="Ø"/>
            </a:pPr>
            <a:r>
              <a:rPr lang="en-US" sz="1100">
                <a:ea typeface="+mn-lt"/>
                <a:cs typeface="+mn-lt"/>
              </a:rPr>
              <a:t>Ana amaç, ipsilateral lokal veya bölgesel nüksleri ve yeni ipsilateral veya kontralateral primer tümörleri henüz daha uzak metastaz gelişmeden erken tespit etmektir. </a:t>
            </a:r>
          </a:p>
          <a:p>
            <a:pPr lvl="1">
              <a:lnSpc>
                <a:spcPct val="90000"/>
              </a:lnSpc>
              <a:buClr>
                <a:srgbClr val="8D1515"/>
              </a:buClr>
              <a:buFont typeface="Wingdings"/>
              <a:buChar char="Ø"/>
            </a:pPr>
            <a:r>
              <a:rPr lang="en-US" sz="1100">
                <a:ea typeface="+mn-lt"/>
                <a:cs typeface="+mn-lt"/>
              </a:rPr>
              <a:t>Asemptomatik hastalarda diğer organların görüntüleme tetkikleri ve serum tümör belirteç çalışmaları rutin olarak yapılmamalıdır.</a:t>
            </a:r>
            <a:endParaRPr lang="en-US" sz="1100"/>
          </a:p>
          <a:p>
            <a:pPr lvl="1">
              <a:lnSpc>
                <a:spcPct val="90000"/>
              </a:lnSpc>
              <a:buClr>
                <a:srgbClr val="8D1515"/>
              </a:buClr>
              <a:buFont typeface="Wingdings"/>
              <a:buChar char="Ø"/>
            </a:pPr>
            <a:r>
              <a:rPr lang="en-US" sz="1100">
                <a:ea typeface="+mn-lt"/>
                <a:cs typeface="+mn-lt"/>
              </a:rPr>
              <a:t>Hastalar genellikle ilk birkaç yıl boyunca her 3 ila 4 ayda bir ve daha sonra süresiz olarak her 6 ila 12 ayda bir aralıklı öykü ve fizik muayeneye tabi tutulur.</a:t>
            </a:r>
          </a:p>
          <a:p>
            <a:pPr lvl="1">
              <a:lnSpc>
                <a:spcPct val="90000"/>
              </a:lnSpc>
              <a:buClr>
                <a:srgbClr val="8D1515"/>
              </a:buClr>
              <a:buFont typeface="Wingdings"/>
              <a:buChar char="Ø"/>
            </a:pPr>
            <a:r>
              <a:rPr lang="en-US" sz="1100">
                <a:ea typeface="+mn-lt"/>
                <a:cs typeface="+mn-lt"/>
              </a:rPr>
              <a:t>Mamografinin optimal sıklığı bilinmemektedir. </a:t>
            </a:r>
          </a:p>
          <a:p>
            <a:pPr lvl="1">
              <a:lnSpc>
                <a:spcPct val="90000"/>
              </a:lnSpc>
              <a:buClr>
                <a:srgbClr val="8D1515"/>
              </a:buClr>
              <a:buFont typeface="Wingdings"/>
              <a:buChar char="Ø"/>
            </a:pPr>
            <a:r>
              <a:rPr lang="en-US" sz="1100">
                <a:ea typeface="+mn-lt"/>
                <a:cs typeface="+mn-lt"/>
              </a:rPr>
              <a:t>Tedaviden sonraki ilk yıl içinde nüksler nadirdir. </a:t>
            </a:r>
            <a:endParaRPr lang="en-US" sz="1100"/>
          </a:p>
          <a:p>
            <a:pPr lvl="1">
              <a:lnSpc>
                <a:spcPct val="90000"/>
              </a:lnSpc>
              <a:buClr>
                <a:srgbClr val="8D1515"/>
              </a:buClr>
              <a:buFont typeface="Wingdings"/>
              <a:buChar char="Ø"/>
            </a:pPr>
            <a:r>
              <a:rPr lang="en-US" sz="1100">
                <a:ea typeface="+mn-lt"/>
                <a:cs typeface="+mn-lt"/>
              </a:rPr>
              <a:t>MRI, tanı anında 40-50 yaş ve altındaki kadınlarda veya genetik olarak yüksek meme kanseri riskine yatkın hastalarda daha faydalı olabilir.</a:t>
            </a:r>
            <a:endParaRPr lang="en-US" sz="1100"/>
          </a:p>
          <a:p>
            <a:pPr lvl="1">
              <a:lnSpc>
                <a:spcPct val="90000"/>
              </a:lnSpc>
              <a:buClr>
                <a:srgbClr val="8D1515"/>
              </a:buClr>
              <a:buFont typeface="Wingdings"/>
              <a:buChar char="Ø"/>
            </a:pPr>
            <a:endParaRPr lang="en-US" sz="1100"/>
          </a:p>
          <a:p>
            <a:pPr lvl="1">
              <a:lnSpc>
                <a:spcPct val="90000"/>
              </a:lnSpc>
              <a:buClr>
                <a:srgbClr val="8D1515"/>
              </a:buClr>
            </a:pPr>
            <a:endParaRPr lang="en-US" sz="1100"/>
          </a:p>
          <a:p>
            <a:pPr lvl="1">
              <a:lnSpc>
                <a:spcPct val="90000"/>
              </a:lnSpc>
              <a:buClr>
                <a:srgbClr val="8D1515"/>
              </a:buClr>
            </a:pPr>
            <a:endParaRPr lang="en-US" sz="1100"/>
          </a:p>
        </p:txBody>
      </p:sp>
    </p:spTree>
    <p:extLst>
      <p:ext uri="{BB962C8B-B14F-4D97-AF65-F5344CB8AC3E}">
        <p14:creationId xmlns:p14="http://schemas.microsoft.com/office/powerpoint/2010/main" val="19764473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 xmlns:a16="http://schemas.microsoft.com/office/drawing/2014/main" id="{29DC8888-B76B-4064-9AC7-C8B7B5DF083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50812" y="0"/>
            <a:ext cx="2436813" cy="6858001"/>
            <a:chOff x="1320800" y="0"/>
            <a:chExt cx="2436813" cy="6858001"/>
          </a:xfrm>
        </p:grpSpPr>
        <p:sp>
          <p:nvSpPr>
            <p:cNvPr id="10" name="Freeform 6">
              <a:extLst>
                <a:ext uri="{FF2B5EF4-FFF2-40B4-BE49-F238E27FC236}">
                  <a16:creationId xmlns="" xmlns:a16="http://schemas.microsoft.com/office/drawing/2014/main" id="{7379541F-B5A8-4E35-972B-7E97147B146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1" name="Freeform 7">
              <a:extLst>
                <a:ext uri="{FF2B5EF4-FFF2-40B4-BE49-F238E27FC236}">
                  <a16:creationId xmlns="" xmlns:a16="http://schemas.microsoft.com/office/drawing/2014/main" id="{214CED8E-7E1C-4F50-B8BF-B829B3C47E6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2" name="Freeform 8">
              <a:extLst>
                <a:ext uri="{FF2B5EF4-FFF2-40B4-BE49-F238E27FC236}">
                  <a16:creationId xmlns="" xmlns:a16="http://schemas.microsoft.com/office/drawing/2014/main" id="{727622B3-3F58-4829-A92E-228E2BF3E92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3" name="Freeform 9">
              <a:extLst>
                <a:ext uri="{FF2B5EF4-FFF2-40B4-BE49-F238E27FC236}">
                  <a16:creationId xmlns="" xmlns:a16="http://schemas.microsoft.com/office/drawing/2014/main" id="{9C20403E-3641-44F8-9928-5137712D5A6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 name="Freeform 10">
              <a:extLst>
                <a:ext uri="{FF2B5EF4-FFF2-40B4-BE49-F238E27FC236}">
                  <a16:creationId xmlns="" xmlns:a16="http://schemas.microsoft.com/office/drawing/2014/main" id="{72E622D9-5D14-43A0-8D6D-D5E0720C96D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 name="Freeform 11">
              <a:extLst>
                <a:ext uri="{FF2B5EF4-FFF2-40B4-BE49-F238E27FC236}">
                  <a16:creationId xmlns="" xmlns:a16="http://schemas.microsoft.com/office/drawing/2014/main" id="{600FFE8D-9549-4E48-99DA-DE9748C87CD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 xmlns:a16="http://schemas.microsoft.com/office/drawing/2014/main" id="{2EAB00AF-C025-4ADD-828D-DCFB1E160B85}"/>
              </a:ext>
            </a:extLst>
          </p:cNvPr>
          <p:cNvSpPr>
            <a:spLocks noGrp="1"/>
          </p:cNvSpPr>
          <p:nvPr>
            <p:ph type="title"/>
          </p:nvPr>
        </p:nvSpPr>
        <p:spPr>
          <a:xfrm>
            <a:off x="1484311" y="685800"/>
            <a:ext cx="5781729" cy="1752599"/>
          </a:xfrm>
        </p:spPr>
        <p:txBody>
          <a:bodyPr>
            <a:normAutofit/>
          </a:bodyPr>
          <a:lstStyle/>
          <a:p>
            <a:endParaRPr lang="en-US"/>
          </a:p>
        </p:txBody>
      </p:sp>
      <p:sp>
        <p:nvSpPr>
          <p:cNvPr id="3" name="Content Placeholder 2">
            <a:extLst>
              <a:ext uri="{FF2B5EF4-FFF2-40B4-BE49-F238E27FC236}">
                <a16:creationId xmlns="" xmlns:a16="http://schemas.microsoft.com/office/drawing/2014/main" id="{C5664702-9EA7-46E1-9C60-61D5D66D7FB5}"/>
              </a:ext>
            </a:extLst>
          </p:cNvPr>
          <p:cNvSpPr>
            <a:spLocks noGrp="1"/>
          </p:cNvSpPr>
          <p:nvPr>
            <p:ph idx="1"/>
          </p:nvPr>
        </p:nvSpPr>
        <p:spPr>
          <a:xfrm>
            <a:off x="1484310" y="2666999"/>
            <a:ext cx="5781730" cy="3124201"/>
          </a:xfrm>
        </p:spPr>
        <p:txBody>
          <a:bodyPr>
            <a:normAutofit/>
          </a:bodyPr>
          <a:lstStyle/>
          <a:p>
            <a:pPr>
              <a:lnSpc>
                <a:spcPct val="90000"/>
              </a:lnSpc>
            </a:pPr>
            <a:r>
              <a:rPr lang="en-US" sz="1000" dirty="0"/>
              <a:t>Lokal </a:t>
            </a:r>
            <a:r>
              <a:rPr lang="en-US" sz="1000" dirty="0" err="1"/>
              <a:t>Rekürrens</a:t>
            </a:r>
            <a:r>
              <a:rPr lang="en-US" sz="1000" dirty="0"/>
              <a:t> </a:t>
            </a:r>
            <a:r>
              <a:rPr lang="en-US" sz="1000" dirty="0" err="1"/>
              <a:t>Prezentasyonu</a:t>
            </a:r>
            <a:endParaRPr lang="en-US" sz="1000" dirty="0"/>
          </a:p>
          <a:p>
            <a:pPr lvl="1">
              <a:lnSpc>
                <a:spcPct val="90000"/>
              </a:lnSpc>
              <a:buClr>
                <a:srgbClr val="8D1515"/>
              </a:buClr>
              <a:buFont typeface="Wingdings"/>
              <a:buChar char="Ø"/>
            </a:pPr>
            <a:r>
              <a:rPr lang="en-US" sz="1000" dirty="0">
                <a:ea typeface="+mn-lt"/>
                <a:cs typeface="+mn-lt"/>
              </a:rPr>
              <a:t>İlk 5 </a:t>
            </a:r>
            <a:r>
              <a:rPr lang="en-US" sz="1000" dirty="0" err="1">
                <a:ea typeface="+mn-lt"/>
                <a:cs typeface="+mn-lt"/>
              </a:rPr>
              <a:t>ila</a:t>
            </a:r>
            <a:r>
              <a:rPr lang="en-US" sz="1000" dirty="0">
                <a:ea typeface="+mn-lt"/>
                <a:cs typeface="+mn-lt"/>
              </a:rPr>
              <a:t> 10 </a:t>
            </a:r>
            <a:r>
              <a:rPr lang="en-US" sz="1000" dirty="0" err="1">
                <a:ea typeface="+mn-lt"/>
                <a:cs typeface="+mn-lt"/>
              </a:rPr>
              <a:t>yıldaki</a:t>
            </a:r>
            <a:r>
              <a:rPr lang="en-US" sz="1000" dirty="0">
                <a:ea typeface="+mn-lt"/>
                <a:cs typeface="+mn-lt"/>
              </a:rPr>
              <a:t> </a:t>
            </a:r>
            <a:r>
              <a:rPr lang="en-US" sz="1000" dirty="0" err="1">
                <a:ea typeface="+mn-lt"/>
                <a:cs typeface="+mn-lt"/>
              </a:rPr>
              <a:t>lokal</a:t>
            </a:r>
            <a:r>
              <a:rPr lang="en-US" sz="1000" dirty="0">
                <a:ea typeface="+mn-lt"/>
                <a:cs typeface="+mn-lt"/>
              </a:rPr>
              <a:t> </a:t>
            </a:r>
            <a:r>
              <a:rPr lang="en-US" sz="1000" dirty="0" err="1">
                <a:ea typeface="+mn-lt"/>
                <a:cs typeface="+mn-lt"/>
              </a:rPr>
              <a:t>nükslerin</a:t>
            </a:r>
            <a:r>
              <a:rPr lang="en-US" sz="1000" dirty="0">
                <a:ea typeface="+mn-lt"/>
                <a:cs typeface="+mn-lt"/>
              </a:rPr>
              <a:t> </a:t>
            </a:r>
            <a:r>
              <a:rPr lang="en-US" sz="1000" dirty="0" err="1">
                <a:ea typeface="+mn-lt"/>
                <a:cs typeface="+mn-lt"/>
              </a:rPr>
              <a:t>çoğu</a:t>
            </a:r>
            <a:r>
              <a:rPr lang="en-US" sz="1000" dirty="0">
                <a:ea typeface="+mn-lt"/>
                <a:cs typeface="+mn-lt"/>
              </a:rPr>
              <a:t>, </a:t>
            </a:r>
            <a:r>
              <a:rPr lang="en-US" sz="1000" dirty="0" err="1">
                <a:ea typeface="+mn-lt"/>
                <a:cs typeface="+mn-lt"/>
              </a:rPr>
              <a:t>tümör</a:t>
            </a:r>
            <a:r>
              <a:rPr lang="en-US" sz="1000" dirty="0">
                <a:ea typeface="+mn-lt"/>
                <a:cs typeface="+mn-lt"/>
              </a:rPr>
              <a:t> </a:t>
            </a:r>
            <a:r>
              <a:rPr lang="en-US" sz="1000" dirty="0" err="1">
                <a:ea typeface="+mn-lt"/>
                <a:cs typeface="+mn-lt"/>
              </a:rPr>
              <a:t>yatağının</a:t>
            </a:r>
            <a:r>
              <a:rPr lang="en-US" sz="1000" dirty="0">
                <a:ea typeface="+mn-lt"/>
                <a:cs typeface="+mn-lt"/>
              </a:rPr>
              <a:t> </a:t>
            </a:r>
            <a:r>
              <a:rPr lang="en-US" sz="1000" dirty="0" err="1">
                <a:ea typeface="+mn-lt"/>
                <a:cs typeface="+mn-lt"/>
              </a:rPr>
              <a:t>içinde</a:t>
            </a:r>
            <a:r>
              <a:rPr lang="en-US" sz="1000" dirty="0">
                <a:ea typeface="+mn-lt"/>
                <a:cs typeface="+mn-lt"/>
              </a:rPr>
              <a:t> </a:t>
            </a:r>
            <a:r>
              <a:rPr lang="en-US" sz="1000" dirty="0" err="1">
                <a:ea typeface="+mn-lt"/>
                <a:cs typeface="+mn-lt"/>
              </a:rPr>
              <a:t>veya</a:t>
            </a:r>
            <a:r>
              <a:rPr lang="en-US" sz="1000" dirty="0">
                <a:ea typeface="+mn-lt"/>
                <a:cs typeface="+mn-lt"/>
              </a:rPr>
              <a:t> </a:t>
            </a:r>
            <a:r>
              <a:rPr lang="en-US" sz="1000" dirty="0" err="1">
                <a:ea typeface="+mn-lt"/>
                <a:cs typeface="+mn-lt"/>
              </a:rPr>
              <a:t>yakınındadır</a:t>
            </a:r>
            <a:r>
              <a:rPr lang="en-US" sz="1000" dirty="0">
                <a:ea typeface="+mn-lt"/>
                <a:cs typeface="+mn-lt"/>
              </a:rPr>
              <a:t>.</a:t>
            </a:r>
          </a:p>
          <a:p>
            <a:pPr lvl="1">
              <a:lnSpc>
                <a:spcPct val="90000"/>
              </a:lnSpc>
              <a:buClr>
                <a:srgbClr val="8D1515"/>
              </a:buClr>
              <a:buFont typeface="Wingdings"/>
              <a:buChar char="Ø"/>
            </a:pPr>
            <a:r>
              <a:rPr lang="en-US" sz="1000" dirty="0" err="1">
                <a:ea typeface="+mn-lt"/>
                <a:cs typeface="+mn-lt"/>
              </a:rPr>
              <a:t>Cerrahi</a:t>
            </a:r>
            <a:r>
              <a:rPr lang="en-US" sz="1000" dirty="0">
                <a:ea typeface="+mn-lt"/>
                <a:cs typeface="+mn-lt"/>
              </a:rPr>
              <a:t> </a:t>
            </a:r>
            <a:r>
              <a:rPr lang="en-US" sz="1000" dirty="0" err="1">
                <a:ea typeface="+mn-lt"/>
                <a:cs typeface="+mn-lt"/>
              </a:rPr>
              <a:t>veya</a:t>
            </a:r>
            <a:r>
              <a:rPr lang="en-US" sz="1000" dirty="0">
                <a:ea typeface="+mn-lt"/>
                <a:cs typeface="+mn-lt"/>
              </a:rPr>
              <a:t> RT, </a:t>
            </a:r>
            <a:r>
              <a:rPr lang="en-US" sz="1000" dirty="0" err="1">
                <a:ea typeface="+mn-lt"/>
                <a:cs typeface="+mn-lt"/>
              </a:rPr>
              <a:t>kitle</a:t>
            </a:r>
            <a:r>
              <a:rPr lang="en-US" sz="1000" dirty="0">
                <a:ea typeface="+mn-lt"/>
                <a:cs typeface="+mn-lt"/>
              </a:rPr>
              <a:t> </a:t>
            </a:r>
            <a:r>
              <a:rPr lang="en-US" sz="1000" dirty="0" err="1">
                <a:ea typeface="+mn-lt"/>
                <a:cs typeface="+mn-lt"/>
              </a:rPr>
              <a:t>benzeri</a:t>
            </a:r>
            <a:r>
              <a:rPr lang="en-US" sz="1000" dirty="0">
                <a:ea typeface="+mn-lt"/>
                <a:cs typeface="+mn-lt"/>
              </a:rPr>
              <a:t> </a:t>
            </a:r>
            <a:r>
              <a:rPr lang="en-US" sz="1000" dirty="0" err="1">
                <a:ea typeface="+mn-lt"/>
                <a:cs typeface="+mn-lt"/>
              </a:rPr>
              <a:t>fibrozise</a:t>
            </a:r>
            <a:r>
              <a:rPr lang="en-US" sz="1000" dirty="0">
                <a:ea typeface="+mn-lt"/>
                <a:cs typeface="+mn-lt"/>
              </a:rPr>
              <a:t> </a:t>
            </a:r>
            <a:r>
              <a:rPr lang="en-US" sz="1000" dirty="0" err="1">
                <a:ea typeface="+mn-lt"/>
                <a:cs typeface="+mn-lt"/>
              </a:rPr>
              <a:t>veya</a:t>
            </a:r>
            <a:r>
              <a:rPr lang="en-US" sz="1000" dirty="0">
                <a:ea typeface="+mn-lt"/>
                <a:cs typeface="+mn-lt"/>
              </a:rPr>
              <a:t> </a:t>
            </a:r>
            <a:r>
              <a:rPr lang="en-US" sz="1000" dirty="0" err="1">
                <a:ea typeface="+mn-lt"/>
                <a:cs typeface="+mn-lt"/>
              </a:rPr>
              <a:t>bazen</a:t>
            </a:r>
            <a:r>
              <a:rPr lang="en-US" sz="1000" dirty="0">
                <a:ea typeface="+mn-lt"/>
                <a:cs typeface="+mn-lt"/>
              </a:rPr>
              <a:t> </a:t>
            </a:r>
            <a:r>
              <a:rPr lang="en-US" sz="1000" dirty="0" err="1">
                <a:ea typeface="+mn-lt"/>
                <a:cs typeface="+mn-lt"/>
              </a:rPr>
              <a:t>lokal</a:t>
            </a:r>
            <a:r>
              <a:rPr lang="en-US" sz="1000" dirty="0">
                <a:ea typeface="+mn-lt"/>
                <a:cs typeface="+mn-lt"/>
              </a:rPr>
              <a:t> </a:t>
            </a:r>
            <a:r>
              <a:rPr lang="en-US" sz="1000" dirty="0" err="1">
                <a:ea typeface="+mn-lt"/>
                <a:cs typeface="+mn-lt"/>
              </a:rPr>
              <a:t>bir</a:t>
            </a:r>
            <a:r>
              <a:rPr lang="en-US" sz="1000" dirty="0">
                <a:ea typeface="+mn-lt"/>
                <a:cs typeface="+mn-lt"/>
              </a:rPr>
              <a:t> </a:t>
            </a:r>
            <a:r>
              <a:rPr lang="en-US" sz="1000" dirty="0" err="1">
                <a:ea typeface="+mn-lt"/>
                <a:cs typeface="+mn-lt"/>
              </a:rPr>
              <a:t>nüksden</a:t>
            </a:r>
            <a:r>
              <a:rPr lang="en-US" sz="1000" dirty="0">
                <a:ea typeface="+mn-lt"/>
                <a:cs typeface="+mn-lt"/>
              </a:rPr>
              <a:t> </a:t>
            </a:r>
            <a:r>
              <a:rPr lang="en-US" sz="1000" dirty="0" err="1">
                <a:ea typeface="+mn-lt"/>
                <a:cs typeface="+mn-lt"/>
              </a:rPr>
              <a:t>ayırt</a:t>
            </a:r>
            <a:r>
              <a:rPr lang="en-US" sz="1000" dirty="0">
                <a:ea typeface="+mn-lt"/>
                <a:cs typeface="+mn-lt"/>
              </a:rPr>
              <a:t> </a:t>
            </a:r>
            <a:r>
              <a:rPr lang="en-US" sz="1000" dirty="0" err="1">
                <a:ea typeface="+mn-lt"/>
                <a:cs typeface="+mn-lt"/>
              </a:rPr>
              <a:t>edilmesi</a:t>
            </a:r>
            <a:r>
              <a:rPr lang="en-US" sz="1000" dirty="0">
                <a:ea typeface="+mn-lt"/>
                <a:cs typeface="+mn-lt"/>
              </a:rPr>
              <a:t> </a:t>
            </a:r>
            <a:r>
              <a:rPr lang="en-US" sz="1000" dirty="0" err="1">
                <a:ea typeface="+mn-lt"/>
                <a:cs typeface="+mn-lt"/>
              </a:rPr>
              <a:t>zor</a:t>
            </a:r>
            <a:r>
              <a:rPr lang="en-US" sz="1000" dirty="0">
                <a:ea typeface="+mn-lt"/>
                <a:cs typeface="+mn-lt"/>
              </a:rPr>
              <a:t> </a:t>
            </a:r>
            <a:r>
              <a:rPr lang="en-US" sz="1000" dirty="0" err="1">
                <a:ea typeface="+mn-lt"/>
                <a:cs typeface="+mn-lt"/>
              </a:rPr>
              <a:t>olabilen</a:t>
            </a:r>
            <a:r>
              <a:rPr lang="en-US" sz="1000" dirty="0">
                <a:ea typeface="+mn-lt"/>
                <a:cs typeface="+mn-lt"/>
              </a:rPr>
              <a:t> </a:t>
            </a:r>
            <a:r>
              <a:rPr lang="en-US" sz="1000" dirty="0" err="1">
                <a:ea typeface="+mn-lt"/>
                <a:cs typeface="+mn-lt"/>
              </a:rPr>
              <a:t>diğer</a:t>
            </a:r>
            <a:r>
              <a:rPr lang="en-US" sz="1000" dirty="0">
                <a:ea typeface="+mn-lt"/>
                <a:cs typeface="+mn-lt"/>
              </a:rPr>
              <a:t> </a:t>
            </a:r>
            <a:r>
              <a:rPr lang="en-US" sz="1000" dirty="0" err="1">
                <a:ea typeface="+mn-lt"/>
                <a:cs typeface="+mn-lt"/>
              </a:rPr>
              <a:t>palpe</a:t>
            </a:r>
            <a:r>
              <a:rPr lang="en-US" sz="1000" dirty="0">
                <a:ea typeface="+mn-lt"/>
                <a:cs typeface="+mn-lt"/>
              </a:rPr>
              <a:t> </a:t>
            </a:r>
            <a:r>
              <a:rPr lang="en-US" sz="1000" dirty="0" err="1">
                <a:ea typeface="+mn-lt"/>
                <a:cs typeface="+mn-lt"/>
              </a:rPr>
              <a:t>edilebilir</a:t>
            </a:r>
            <a:r>
              <a:rPr lang="en-US" sz="1000" dirty="0">
                <a:ea typeface="+mn-lt"/>
                <a:cs typeface="+mn-lt"/>
              </a:rPr>
              <a:t> </a:t>
            </a:r>
            <a:r>
              <a:rPr lang="en-US" sz="1000" dirty="0" err="1">
                <a:ea typeface="+mn-lt"/>
                <a:cs typeface="+mn-lt"/>
              </a:rPr>
              <a:t>bulgulara</a:t>
            </a:r>
            <a:r>
              <a:rPr lang="en-US" sz="1000" dirty="0">
                <a:ea typeface="+mn-lt"/>
                <a:cs typeface="+mn-lt"/>
              </a:rPr>
              <a:t> (</a:t>
            </a:r>
            <a:r>
              <a:rPr lang="en-US" sz="1000" dirty="0" err="1">
                <a:ea typeface="+mn-lt"/>
                <a:cs typeface="+mn-lt"/>
              </a:rPr>
              <a:t>örn</a:t>
            </a:r>
            <a:r>
              <a:rPr lang="en-US" sz="1000" dirty="0">
                <a:ea typeface="+mn-lt"/>
                <a:cs typeface="+mn-lt"/>
              </a:rPr>
              <a:t>., </a:t>
            </a:r>
            <a:r>
              <a:rPr lang="en-US" sz="1000" dirty="0" err="1">
                <a:ea typeface="+mn-lt"/>
                <a:cs typeface="+mn-lt"/>
              </a:rPr>
              <a:t>yağ</a:t>
            </a:r>
            <a:r>
              <a:rPr lang="en-US" sz="1000" dirty="0">
                <a:ea typeface="+mn-lt"/>
                <a:cs typeface="+mn-lt"/>
              </a:rPr>
              <a:t> </a:t>
            </a:r>
            <a:r>
              <a:rPr lang="en-US" sz="1000" dirty="0" err="1">
                <a:ea typeface="+mn-lt"/>
                <a:cs typeface="+mn-lt"/>
              </a:rPr>
              <a:t>nekrozu</a:t>
            </a:r>
            <a:r>
              <a:rPr lang="en-US" sz="1000" dirty="0">
                <a:ea typeface="+mn-lt"/>
                <a:cs typeface="+mn-lt"/>
              </a:rPr>
              <a:t>) </a:t>
            </a:r>
            <a:r>
              <a:rPr lang="en-US" sz="1000" dirty="0" err="1">
                <a:ea typeface="+mn-lt"/>
                <a:cs typeface="+mn-lt"/>
              </a:rPr>
              <a:t>neden</a:t>
            </a:r>
            <a:r>
              <a:rPr lang="en-US" sz="1000" dirty="0">
                <a:ea typeface="+mn-lt"/>
                <a:cs typeface="+mn-lt"/>
              </a:rPr>
              <a:t> </a:t>
            </a:r>
            <a:r>
              <a:rPr lang="en-US" sz="1000" dirty="0" err="1">
                <a:ea typeface="+mn-lt"/>
                <a:cs typeface="+mn-lt"/>
              </a:rPr>
              <a:t>olabilir</a:t>
            </a:r>
            <a:r>
              <a:rPr lang="en-US" sz="1000" dirty="0">
                <a:ea typeface="+mn-lt"/>
                <a:cs typeface="+mn-lt"/>
              </a:rPr>
              <a:t>. </a:t>
            </a:r>
            <a:r>
              <a:rPr lang="en-US" sz="1000" dirty="0" err="1">
                <a:ea typeface="+mn-lt"/>
                <a:cs typeface="+mn-lt"/>
              </a:rPr>
              <a:t>İnfiltre</a:t>
            </a:r>
            <a:r>
              <a:rPr lang="en-US" sz="1000" dirty="0">
                <a:ea typeface="+mn-lt"/>
                <a:cs typeface="+mn-lt"/>
              </a:rPr>
              <a:t> </a:t>
            </a:r>
            <a:r>
              <a:rPr lang="en-US" sz="1000" dirty="0" err="1">
                <a:ea typeface="+mn-lt"/>
                <a:cs typeface="+mn-lt"/>
              </a:rPr>
              <a:t>lobüler</a:t>
            </a:r>
            <a:r>
              <a:rPr lang="en-US" sz="1000" dirty="0">
                <a:ea typeface="+mn-lt"/>
                <a:cs typeface="+mn-lt"/>
              </a:rPr>
              <a:t> </a:t>
            </a:r>
            <a:r>
              <a:rPr lang="en-US" sz="1000" dirty="0" err="1">
                <a:ea typeface="+mn-lt"/>
                <a:cs typeface="+mn-lt"/>
              </a:rPr>
              <a:t>karsinomlar</a:t>
            </a:r>
            <a:r>
              <a:rPr lang="en-US" sz="1000" dirty="0">
                <a:ea typeface="+mn-lt"/>
                <a:cs typeface="+mn-lt"/>
              </a:rPr>
              <a:t>, </a:t>
            </a:r>
            <a:r>
              <a:rPr lang="en-US" sz="1000" dirty="0" err="1">
                <a:ea typeface="+mn-lt"/>
                <a:cs typeface="+mn-lt"/>
              </a:rPr>
              <a:t>biyopsi</a:t>
            </a:r>
            <a:r>
              <a:rPr lang="en-US" sz="1000" dirty="0">
                <a:ea typeface="+mn-lt"/>
                <a:cs typeface="+mn-lt"/>
              </a:rPr>
              <a:t> </a:t>
            </a:r>
            <a:r>
              <a:rPr lang="en-US" sz="1000" dirty="0" err="1">
                <a:ea typeface="+mn-lt"/>
                <a:cs typeface="+mn-lt"/>
              </a:rPr>
              <a:t>bölgesinde</a:t>
            </a:r>
            <a:r>
              <a:rPr lang="en-US" sz="1000" dirty="0">
                <a:ea typeface="+mn-lt"/>
                <a:cs typeface="+mn-lt"/>
              </a:rPr>
              <a:t> </a:t>
            </a:r>
            <a:r>
              <a:rPr lang="en-US" sz="1000" dirty="0" err="1">
                <a:ea typeface="+mn-lt"/>
                <a:cs typeface="+mn-lt"/>
              </a:rPr>
              <a:t>kitle</a:t>
            </a:r>
            <a:r>
              <a:rPr lang="en-US" sz="1000" dirty="0">
                <a:ea typeface="+mn-lt"/>
                <a:cs typeface="+mn-lt"/>
              </a:rPr>
              <a:t> </a:t>
            </a:r>
            <a:r>
              <a:rPr lang="en-US" sz="1000" dirty="0" err="1">
                <a:ea typeface="+mn-lt"/>
                <a:cs typeface="+mn-lt"/>
              </a:rPr>
              <a:t>olmadan</a:t>
            </a:r>
            <a:r>
              <a:rPr lang="en-US" sz="1000" dirty="0">
                <a:ea typeface="+mn-lt"/>
                <a:cs typeface="+mn-lt"/>
              </a:rPr>
              <a:t> </a:t>
            </a:r>
            <a:r>
              <a:rPr lang="en-US" sz="1000" dirty="0" err="1">
                <a:ea typeface="+mn-lt"/>
                <a:cs typeface="+mn-lt"/>
              </a:rPr>
              <a:t>sıklıkla</a:t>
            </a:r>
            <a:r>
              <a:rPr lang="en-US" sz="1000" dirty="0">
                <a:ea typeface="+mn-lt"/>
                <a:cs typeface="+mn-lt"/>
              </a:rPr>
              <a:t> </a:t>
            </a:r>
            <a:r>
              <a:rPr lang="en-US" sz="1000" dirty="0" err="1">
                <a:ea typeface="+mn-lt"/>
                <a:cs typeface="+mn-lt"/>
              </a:rPr>
              <a:t>sadece</a:t>
            </a:r>
            <a:r>
              <a:rPr lang="en-US" sz="1000" dirty="0">
                <a:ea typeface="+mn-lt"/>
                <a:cs typeface="+mn-lt"/>
              </a:rPr>
              <a:t> minimal </a:t>
            </a:r>
            <a:r>
              <a:rPr lang="en-US" sz="1000" dirty="0" err="1">
                <a:ea typeface="+mn-lt"/>
                <a:cs typeface="+mn-lt"/>
              </a:rPr>
              <a:t>kalınlaşma</a:t>
            </a:r>
            <a:r>
              <a:rPr lang="en-US" sz="1000" dirty="0">
                <a:ea typeface="+mn-lt"/>
                <a:cs typeface="+mn-lt"/>
              </a:rPr>
              <a:t> </a:t>
            </a:r>
            <a:r>
              <a:rPr lang="en-US" sz="1000" dirty="0" err="1">
                <a:ea typeface="+mn-lt"/>
                <a:cs typeface="+mn-lt"/>
              </a:rPr>
              <a:t>veya</a:t>
            </a:r>
            <a:r>
              <a:rPr lang="en-US" sz="1000" dirty="0">
                <a:ea typeface="+mn-lt"/>
                <a:cs typeface="+mn-lt"/>
              </a:rPr>
              <a:t> </a:t>
            </a:r>
            <a:r>
              <a:rPr lang="en-US" sz="1000" dirty="0" err="1">
                <a:ea typeface="+mn-lt"/>
                <a:cs typeface="+mn-lt"/>
              </a:rPr>
              <a:t>retraksiyon</a:t>
            </a:r>
            <a:r>
              <a:rPr lang="en-US" sz="1000" dirty="0">
                <a:ea typeface="+mn-lt"/>
                <a:cs typeface="+mn-lt"/>
              </a:rPr>
              <a:t> </a:t>
            </a:r>
            <a:r>
              <a:rPr lang="en-US" sz="1000" dirty="0" err="1">
                <a:ea typeface="+mn-lt"/>
                <a:cs typeface="+mn-lt"/>
              </a:rPr>
              <a:t>oluşturur</a:t>
            </a:r>
            <a:r>
              <a:rPr lang="en-US" sz="1000" dirty="0">
                <a:ea typeface="+mn-lt"/>
                <a:cs typeface="+mn-lt"/>
              </a:rPr>
              <a:t>. </a:t>
            </a:r>
            <a:r>
              <a:rPr lang="en-US" sz="1000" dirty="0" err="1">
                <a:ea typeface="+mn-lt"/>
                <a:cs typeface="+mn-lt"/>
              </a:rPr>
              <a:t>Diffüz</a:t>
            </a:r>
            <a:r>
              <a:rPr lang="en-US" sz="1000" dirty="0">
                <a:ea typeface="+mn-lt"/>
                <a:cs typeface="+mn-lt"/>
              </a:rPr>
              <a:t> meme </a:t>
            </a:r>
            <a:r>
              <a:rPr lang="en-US" sz="1000" dirty="0" err="1">
                <a:ea typeface="+mn-lt"/>
                <a:cs typeface="+mn-lt"/>
              </a:rPr>
              <a:t>retraksiyonu</a:t>
            </a:r>
            <a:r>
              <a:rPr lang="en-US" sz="1000" dirty="0">
                <a:ea typeface="+mn-lt"/>
                <a:cs typeface="+mn-lt"/>
              </a:rPr>
              <a:t> </a:t>
            </a:r>
            <a:r>
              <a:rPr lang="en-US" sz="1000" dirty="0" err="1">
                <a:ea typeface="+mn-lt"/>
                <a:cs typeface="+mn-lt"/>
              </a:rPr>
              <a:t>veya</a:t>
            </a:r>
            <a:r>
              <a:rPr lang="en-US" sz="1000" dirty="0">
                <a:ea typeface="+mn-lt"/>
                <a:cs typeface="+mn-lt"/>
              </a:rPr>
              <a:t> pagetoid meme </a:t>
            </a:r>
            <a:r>
              <a:rPr lang="en-US" sz="1000" dirty="0" err="1">
                <a:ea typeface="+mn-lt"/>
                <a:cs typeface="+mn-lt"/>
              </a:rPr>
              <a:t>başı</a:t>
            </a:r>
            <a:r>
              <a:rPr lang="en-US" sz="1000" dirty="0">
                <a:ea typeface="+mn-lt"/>
                <a:cs typeface="+mn-lt"/>
              </a:rPr>
              <a:t> </a:t>
            </a:r>
            <a:r>
              <a:rPr lang="en-US" sz="1000" dirty="0" err="1">
                <a:ea typeface="+mn-lt"/>
                <a:cs typeface="+mn-lt"/>
              </a:rPr>
              <a:t>değişiklikleri</a:t>
            </a:r>
            <a:r>
              <a:rPr lang="en-US" sz="1000" dirty="0">
                <a:ea typeface="+mn-lt"/>
                <a:cs typeface="+mn-lt"/>
              </a:rPr>
              <a:t> </a:t>
            </a:r>
            <a:r>
              <a:rPr lang="en-US" sz="1000" dirty="0" err="1">
                <a:ea typeface="+mn-lt"/>
                <a:cs typeface="+mn-lt"/>
              </a:rPr>
              <a:t>nadiren</a:t>
            </a:r>
            <a:r>
              <a:rPr lang="en-US" sz="1000" dirty="0">
                <a:ea typeface="+mn-lt"/>
                <a:cs typeface="+mn-lt"/>
              </a:rPr>
              <a:t> </a:t>
            </a:r>
            <a:r>
              <a:rPr lang="en-US" sz="1000" dirty="0" err="1">
                <a:ea typeface="+mn-lt"/>
                <a:cs typeface="+mn-lt"/>
              </a:rPr>
              <a:t>nüksün</a:t>
            </a:r>
            <a:r>
              <a:rPr lang="en-US" sz="1000" dirty="0">
                <a:ea typeface="+mn-lt"/>
                <a:cs typeface="+mn-lt"/>
              </a:rPr>
              <a:t> </a:t>
            </a:r>
            <a:r>
              <a:rPr lang="en-US" sz="1000" dirty="0" err="1">
                <a:ea typeface="+mn-lt"/>
                <a:cs typeface="+mn-lt"/>
              </a:rPr>
              <a:t>tek</a:t>
            </a:r>
            <a:r>
              <a:rPr lang="en-US" sz="1000" dirty="0">
                <a:ea typeface="+mn-lt"/>
                <a:cs typeface="+mn-lt"/>
              </a:rPr>
              <a:t> </a:t>
            </a:r>
            <a:r>
              <a:rPr lang="en-US" sz="1000" dirty="0" err="1">
                <a:ea typeface="+mn-lt"/>
                <a:cs typeface="+mn-lt"/>
              </a:rPr>
              <a:t>belirtisi</a:t>
            </a:r>
            <a:r>
              <a:rPr lang="en-US" sz="1000" dirty="0">
                <a:ea typeface="+mn-lt"/>
                <a:cs typeface="+mn-lt"/>
              </a:rPr>
              <a:t> </a:t>
            </a:r>
            <a:r>
              <a:rPr lang="en-US" sz="1000" dirty="0" err="1">
                <a:ea typeface="+mn-lt"/>
                <a:cs typeface="+mn-lt"/>
              </a:rPr>
              <a:t>olabilir</a:t>
            </a:r>
            <a:r>
              <a:rPr lang="en-US" sz="1000" dirty="0">
                <a:ea typeface="+mn-lt"/>
                <a:cs typeface="+mn-lt"/>
              </a:rPr>
              <a:t>.</a:t>
            </a:r>
            <a:endParaRPr lang="en-US" sz="1000" dirty="0"/>
          </a:p>
          <a:p>
            <a:pPr lvl="1">
              <a:lnSpc>
                <a:spcPct val="90000"/>
              </a:lnSpc>
              <a:buClr>
                <a:srgbClr val="8D1515"/>
              </a:buClr>
              <a:buFont typeface="Wingdings"/>
              <a:buChar char="Ø"/>
            </a:pPr>
            <a:r>
              <a:rPr lang="en-US" sz="1000" dirty="0" err="1">
                <a:ea typeface="+mn-lt"/>
                <a:cs typeface="+mn-lt"/>
              </a:rPr>
              <a:t>Mamografik</a:t>
            </a:r>
            <a:r>
              <a:rPr lang="en-US" sz="1000" dirty="0">
                <a:ea typeface="+mn-lt"/>
                <a:cs typeface="+mn-lt"/>
              </a:rPr>
              <a:t> </a:t>
            </a:r>
            <a:r>
              <a:rPr lang="en-US" sz="1000" dirty="0" err="1">
                <a:ea typeface="+mn-lt"/>
                <a:cs typeface="+mn-lt"/>
              </a:rPr>
              <a:t>değişikliklerin</a:t>
            </a:r>
            <a:r>
              <a:rPr lang="en-US" sz="1000" dirty="0">
                <a:ea typeface="+mn-lt"/>
                <a:cs typeface="+mn-lt"/>
              </a:rPr>
              <a:t> </a:t>
            </a:r>
            <a:r>
              <a:rPr lang="en-US" sz="1000" dirty="0" err="1">
                <a:ea typeface="+mn-lt"/>
                <a:cs typeface="+mn-lt"/>
              </a:rPr>
              <a:t>nihai</a:t>
            </a:r>
            <a:r>
              <a:rPr lang="en-US" sz="1000" dirty="0">
                <a:ea typeface="+mn-lt"/>
                <a:cs typeface="+mn-lt"/>
              </a:rPr>
              <a:t> </a:t>
            </a:r>
            <a:r>
              <a:rPr lang="en-US" sz="1000" dirty="0" err="1">
                <a:ea typeface="+mn-lt"/>
                <a:cs typeface="+mn-lt"/>
              </a:rPr>
              <a:t>hallerine</a:t>
            </a:r>
            <a:r>
              <a:rPr lang="en-US" sz="1000" dirty="0">
                <a:ea typeface="+mn-lt"/>
                <a:cs typeface="+mn-lt"/>
              </a:rPr>
              <a:t> </a:t>
            </a:r>
            <a:r>
              <a:rPr lang="en-US" sz="1000" dirty="0" err="1">
                <a:ea typeface="+mn-lt"/>
                <a:cs typeface="+mn-lt"/>
              </a:rPr>
              <a:t>ulaşması</a:t>
            </a:r>
            <a:r>
              <a:rPr lang="en-US" sz="1000" dirty="0">
                <a:ea typeface="+mn-lt"/>
                <a:cs typeface="+mn-lt"/>
              </a:rPr>
              <a:t> 2 </a:t>
            </a:r>
            <a:r>
              <a:rPr lang="en-US" sz="1000" dirty="0" err="1">
                <a:ea typeface="+mn-lt"/>
                <a:cs typeface="+mn-lt"/>
              </a:rPr>
              <a:t>ila</a:t>
            </a:r>
            <a:r>
              <a:rPr lang="en-US" sz="1000" dirty="0">
                <a:ea typeface="+mn-lt"/>
                <a:cs typeface="+mn-lt"/>
              </a:rPr>
              <a:t> 3 </a:t>
            </a:r>
            <a:r>
              <a:rPr lang="en-US" sz="1000" dirty="0" err="1">
                <a:ea typeface="+mn-lt"/>
                <a:cs typeface="+mn-lt"/>
              </a:rPr>
              <a:t>yıl</a:t>
            </a:r>
            <a:r>
              <a:rPr lang="en-US" sz="1000" dirty="0">
                <a:ea typeface="+mn-lt"/>
                <a:cs typeface="+mn-lt"/>
              </a:rPr>
              <a:t> </a:t>
            </a:r>
            <a:r>
              <a:rPr lang="en-US" sz="1000" dirty="0" err="1">
                <a:ea typeface="+mn-lt"/>
                <a:cs typeface="+mn-lt"/>
              </a:rPr>
              <a:t>sürebilir.Benign</a:t>
            </a:r>
            <a:r>
              <a:rPr lang="en-US" sz="1000" dirty="0">
                <a:ea typeface="+mn-lt"/>
                <a:cs typeface="+mn-lt"/>
              </a:rPr>
              <a:t> </a:t>
            </a:r>
            <a:r>
              <a:rPr lang="en-US" sz="1000" dirty="0" err="1">
                <a:ea typeface="+mn-lt"/>
                <a:cs typeface="+mn-lt"/>
              </a:rPr>
              <a:t>ve</a:t>
            </a:r>
            <a:r>
              <a:rPr lang="en-US" sz="1000" dirty="0">
                <a:ea typeface="+mn-lt"/>
                <a:cs typeface="+mn-lt"/>
              </a:rPr>
              <a:t> malign </a:t>
            </a:r>
            <a:r>
              <a:rPr lang="en-US" sz="1000" dirty="0" err="1">
                <a:ea typeface="+mn-lt"/>
                <a:cs typeface="+mn-lt"/>
              </a:rPr>
              <a:t>lezyonlar</a:t>
            </a:r>
            <a:r>
              <a:rPr lang="en-US" sz="1000" dirty="0">
                <a:ea typeface="+mn-lt"/>
                <a:cs typeface="+mn-lt"/>
              </a:rPr>
              <a:t> </a:t>
            </a:r>
            <a:r>
              <a:rPr lang="en-US" sz="1000" dirty="0" err="1">
                <a:ea typeface="+mn-lt"/>
                <a:cs typeface="+mn-lt"/>
              </a:rPr>
              <a:t>arasında</a:t>
            </a:r>
            <a:r>
              <a:rPr lang="en-US" sz="1000" dirty="0">
                <a:ea typeface="+mn-lt"/>
                <a:cs typeface="+mn-lt"/>
              </a:rPr>
              <a:t> </a:t>
            </a:r>
            <a:r>
              <a:rPr lang="en-US" sz="1000" dirty="0" err="1">
                <a:ea typeface="+mn-lt"/>
                <a:cs typeface="+mn-lt"/>
              </a:rPr>
              <a:t>görünüşte</a:t>
            </a:r>
            <a:r>
              <a:rPr lang="en-US" sz="1000" dirty="0">
                <a:ea typeface="+mn-lt"/>
                <a:cs typeface="+mn-lt"/>
              </a:rPr>
              <a:t> </a:t>
            </a:r>
            <a:r>
              <a:rPr lang="en-US" sz="1000" dirty="0" err="1">
                <a:ea typeface="+mn-lt"/>
                <a:cs typeface="+mn-lt"/>
              </a:rPr>
              <a:t>önemli</a:t>
            </a:r>
            <a:r>
              <a:rPr lang="en-US" sz="1000" dirty="0">
                <a:ea typeface="+mn-lt"/>
                <a:cs typeface="+mn-lt"/>
              </a:rPr>
              <a:t> </a:t>
            </a:r>
            <a:r>
              <a:rPr lang="en-US" sz="1000" dirty="0" err="1">
                <a:ea typeface="+mn-lt"/>
                <a:cs typeface="+mn-lt"/>
              </a:rPr>
              <a:t>bir</a:t>
            </a:r>
            <a:r>
              <a:rPr lang="en-US" sz="1000" dirty="0">
                <a:ea typeface="+mn-lt"/>
                <a:cs typeface="+mn-lt"/>
              </a:rPr>
              <a:t> </a:t>
            </a:r>
            <a:r>
              <a:rPr lang="en-US" sz="1000" dirty="0" err="1">
                <a:ea typeface="+mn-lt"/>
                <a:cs typeface="+mn-lt"/>
              </a:rPr>
              <a:t>örtüşme</a:t>
            </a:r>
            <a:r>
              <a:rPr lang="en-US" sz="1000" dirty="0">
                <a:ea typeface="+mn-lt"/>
                <a:cs typeface="+mn-lt"/>
              </a:rPr>
              <a:t> </a:t>
            </a:r>
            <a:r>
              <a:rPr lang="en-US" sz="1000" dirty="0" err="1">
                <a:ea typeface="+mn-lt"/>
                <a:cs typeface="+mn-lt"/>
              </a:rPr>
              <a:t>vardır</a:t>
            </a:r>
            <a:r>
              <a:rPr lang="en-US" sz="1000" dirty="0">
                <a:ea typeface="+mn-lt"/>
                <a:cs typeface="+mn-lt"/>
              </a:rPr>
              <a:t>. İlk </a:t>
            </a:r>
            <a:r>
              <a:rPr lang="en-US" sz="1000" dirty="0" err="1">
                <a:ea typeface="+mn-lt"/>
                <a:cs typeface="+mn-lt"/>
              </a:rPr>
              <a:t>tümörden</a:t>
            </a:r>
            <a:r>
              <a:rPr lang="en-US" sz="1000" dirty="0">
                <a:ea typeface="+mn-lt"/>
                <a:cs typeface="+mn-lt"/>
              </a:rPr>
              <a:t> </a:t>
            </a:r>
            <a:r>
              <a:rPr lang="en-US" sz="1000" dirty="0" err="1">
                <a:ea typeface="+mn-lt"/>
                <a:cs typeface="+mn-lt"/>
              </a:rPr>
              <a:t>farklı</a:t>
            </a:r>
            <a:r>
              <a:rPr lang="en-US" sz="1000" dirty="0">
                <a:ea typeface="+mn-lt"/>
                <a:cs typeface="+mn-lt"/>
              </a:rPr>
              <a:t> </a:t>
            </a:r>
            <a:r>
              <a:rPr lang="en-US" sz="1000" dirty="0" err="1">
                <a:ea typeface="+mn-lt"/>
                <a:cs typeface="+mn-lt"/>
              </a:rPr>
              <a:t>bir</a:t>
            </a:r>
            <a:r>
              <a:rPr lang="en-US" sz="1000" dirty="0">
                <a:ea typeface="+mn-lt"/>
                <a:cs typeface="+mn-lt"/>
              </a:rPr>
              <a:t> </a:t>
            </a:r>
            <a:r>
              <a:rPr lang="en-US" sz="1000" dirty="0" err="1">
                <a:ea typeface="+mn-lt"/>
                <a:cs typeface="+mn-lt"/>
              </a:rPr>
              <a:t>kadrandaki</a:t>
            </a:r>
            <a:r>
              <a:rPr lang="en-US" sz="1000" dirty="0">
                <a:ea typeface="+mn-lt"/>
                <a:cs typeface="+mn-lt"/>
              </a:rPr>
              <a:t> </a:t>
            </a:r>
            <a:r>
              <a:rPr lang="en-US" sz="1000" dirty="0" err="1">
                <a:ea typeface="+mn-lt"/>
                <a:cs typeface="+mn-lt"/>
              </a:rPr>
              <a:t>mikrokalsifikasyonların</a:t>
            </a:r>
            <a:r>
              <a:rPr lang="en-US" sz="1000" dirty="0">
                <a:ea typeface="+mn-lt"/>
                <a:cs typeface="+mn-lt"/>
              </a:rPr>
              <a:t> malign </a:t>
            </a:r>
            <a:r>
              <a:rPr lang="en-US" sz="1000" dirty="0" err="1">
                <a:ea typeface="+mn-lt"/>
                <a:cs typeface="+mn-lt"/>
              </a:rPr>
              <a:t>olma</a:t>
            </a:r>
            <a:r>
              <a:rPr lang="en-US" sz="1000" dirty="0">
                <a:ea typeface="+mn-lt"/>
                <a:cs typeface="+mn-lt"/>
              </a:rPr>
              <a:t> </a:t>
            </a:r>
            <a:r>
              <a:rPr lang="en-US" sz="1000" dirty="0" err="1">
                <a:ea typeface="+mn-lt"/>
                <a:cs typeface="+mn-lt"/>
              </a:rPr>
              <a:t>olasılığı</a:t>
            </a:r>
            <a:r>
              <a:rPr lang="en-US" sz="1000" dirty="0">
                <a:ea typeface="+mn-lt"/>
                <a:cs typeface="+mn-lt"/>
              </a:rPr>
              <a:t> </a:t>
            </a:r>
            <a:r>
              <a:rPr lang="en-US" sz="1000" dirty="0" err="1">
                <a:ea typeface="+mn-lt"/>
                <a:cs typeface="+mn-lt"/>
              </a:rPr>
              <a:t>yüksektir</a:t>
            </a:r>
            <a:r>
              <a:rPr lang="en-US" sz="1000" dirty="0">
                <a:ea typeface="+mn-lt"/>
                <a:cs typeface="+mn-lt"/>
              </a:rPr>
              <a:t>. </a:t>
            </a:r>
            <a:r>
              <a:rPr lang="en-US" sz="1000" dirty="0" err="1">
                <a:ea typeface="+mn-lt"/>
                <a:cs typeface="+mn-lt"/>
              </a:rPr>
              <a:t>İnfiltre</a:t>
            </a:r>
            <a:r>
              <a:rPr lang="en-US" sz="1000" dirty="0">
                <a:ea typeface="+mn-lt"/>
                <a:cs typeface="+mn-lt"/>
              </a:rPr>
              <a:t> </a:t>
            </a:r>
            <a:r>
              <a:rPr lang="en-US" sz="1000" dirty="0" err="1">
                <a:ea typeface="+mn-lt"/>
                <a:cs typeface="+mn-lt"/>
              </a:rPr>
              <a:t>lobüler</a:t>
            </a:r>
            <a:r>
              <a:rPr lang="en-US" sz="1000" dirty="0">
                <a:ea typeface="+mn-lt"/>
                <a:cs typeface="+mn-lt"/>
              </a:rPr>
              <a:t> </a:t>
            </a:r>
            <a:r>
              <a:rPr lang="en-US" sz="1000" dirty="0" err="1">
                <a:ea typeface="+mn-lt"/>
                <a:cs typeface="+mn-lt"/>
              </a:rPr>
              <a:t>karsinomların</a:t>
            </a:r>
            <a:r>
              <a:rPr lang="en-US" sz="1000" dirty="0">
                <a:ea typeface="+mn-lt"/>
                <a:cs typeface="+mn-lt"/>
              </a:rPr>
              <a:t> </a:t>
            </a:r>
            <a:r>
              <a:rPr lang="en-US" sz="1000" dirty="0" err="1">
                <a:ea typeface="+mn-lt"/>
                <a:cs typeface="+mn-lt"/>
              </a:rPr>
              <a:t>nükslerinin</a:t>
            </a:r>
            <a:r>
              <a:rPr lang="en-US" sz="1000" dirty="0">
                <a:ea typeface="+mn-lt"/>
                <a:cs typeface="+mn-lt"/>
              </a:rPr>
              <a:t> </a:t>
            </a:r>
            <a:r>
              <a:rPr lang="en-US" sz="1000" dirty="0" err="1">
                <a:ea typeface="+mn-lt"/>
                <a:cs typeface="+mn-lt"/>
              </a:rPr>
              <a:t>özellikle</a:t>
            </a:r>
            <a:r>
              <a:rPr lang="en-US" sz="1000" dirty="0">
                <a:ea typeface="+mn-lt"/>
                <a:cs typeface="+mn-lt"/>
              </a:rPr>
              <a:t> </a:t>
            </a:r>
            <a:r>
              <a:rPr lang="en-US" sz="1000" dirty="0" err="1">
                <a:ea typeface="+mn-lt"/>
                <a:cs typeface="+mn-lt"/>
              </a:rPr>
              <a:t>radyografik</a:t>
            </a:r>
            <a:r>
              <a:rPr lang="en-US" sz="1000" dirty="0">
                <a:ea typeface="+mn-lt"/>
                <a:cs typeface="+mn-lt"/>
              </a:rPr>
              <a:t> </a:t>
            </a:r>
            <a:r>
              <a:rPr lang="en-US" sz="1000" dirty="0" err="1">
                <a:ea typeface="+mn-lt"/>
                <a:cs typeface="+mn-lt"/>
              </a:rPr>
              <a:t>olarak</a:t>
            </a:r>
            <a:r>
              <a:rPr lang="en-US" sz="1000" dirty="0">
                <a:ea typeface="+mn-lt"/>
                <a:cs typeface="+mn-lt"/>
              </a:rPr>
              <a:t> </a:t>
            </a:r>
            <a:r>
              <a:rPr lang="en-US" sz="1000" dirty="0" err="1">
                <a:ea typeface="+mn-lt"/>
                <a:cs typeface="+mn-lt"/>
              </a:rPr>
              <a:t>gizli</a:t>
            </a:r>
            <a:r>
              <a:rPr lang="en-US" sz="1000" dirty="0">
                <a:ea typeface="+mn-lt"/>
                <a:cs typeface="+mn-lt"/>
              </a:rPr>
              <a:t> </a:t>
            </a:r>
            <a:r>
              <a:rPr lang="en-US" sz="1000" dirty="0" err="1">
                <a:ea typeface="+mn-lt"/>
                <a:cs typeface="+mn-lt"/>
              </a:rPr>
              <a:t>olması</a:t>
            </a:r>
            <a:r>
              <a:rPr lang="en-US" sz="1000" dirty="0">
                <a:ea typeface="+mn-lt"/>
                <a:cs typeface="+mn-lt"/>
              </a:rPr>
              <a:t> </a:t>
            </a:r>
            <a:r>
              <a:rPr lang="en-US" sz="1000" dirty="0" err="1">
                <a:ea typeface="+mn-lt"/>
                <a:cs typeface="+mn-lt"/>
              </a:rPr>
              <a:t>muhtemeldir</a:t>
            </a:r>
            <a:r>
              <a:rPr lang="en-US" sz="1000" dirty="0">
                <a:ea typeface="+mn-lt"/>
                <a:cs typeface="+mn-lt"/>
              </a:rPr>
              <a:t>.</a:t>
            </a:r>
            <a:endParaRPr lang="en-US" sz="1000" dirty="0"/>
          </a:p>
          <a:p>
            <a:pPr lvl="1">
              <a:lnSpc>
                <a:spcPct val="90000"/>
              </a:lnSpc>
              <a:buClr>
                <a:srgbClr val="8D1515"/>
              </a:buClr>
            </a:pPr>
            <a:endParaRPr lang="en-US" sz="1000"/>
          </a:p>
          <a:p>
            <a:pPr lvl="1">
              <a:lnSpc>
                <a:spcPct val="90000"/>
              </a:lnSpc>
              <a:buClr>
                <a:srgbClr val="8D1515"/>
              </a:buClr>
              <a:buFont typeface="Wingdings"/>
              <a:buChar char="Ø"/>
            </a:pPr>
            <a:endParaRPr lang="en-US" sz="1000"/>
          </a:p>
          <a:p>
            <a:pPr lvl="1">
              <a:lnSpc>
                <a:spcPct val="90000"/>
              </a:lnSpc>
              <a:buClr>
                <a:srgbClr val="8D1515"/>
              </a:buClr>
            </a:pPr>
            <a:endParaRPr lang="en-US" sz="1000"/>
          </a:p>
        </p:txBody>
      </p:sp>
      <p:sp>
        <p:nvSpPr>
          <p:cNvPr id="17" name="Rounded Rectangle 16">
            <a:extLst>
              <a:ext uri="{FF2B5EF4-FFF2-40B4-BE49-F238E27FC236}">
                <a16:creationId xmlns="" xmlns:a16="http://schemas.microsoft.com/office/drawing/2014/main" id="{93EF73C8-9421-4439-B8C7-386CCB8A53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90503" y="648931"/>
            <a:ext cx="3912520"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 xmlns:a16="http://schemas.microsoft.com/office/drawing/2014/main" id="{374A6279-38CE-42AA-865E-EB13C30A96E6}"/>
              </a:ext>
            </a:extLst>
          </p:cNvPr>
          <p:cNvPicPr>
            <a:picLocks noChangeAspect="1"/>
          </p:cNvPicPr>
          <p:nvPr/>
        </p:nvPicPr>
        <p:blipFill rotWithShape="1">
          <a:blip r:embed="rId3"/>
          <a:srcRect l="24304" r="30070" b="-2"/>
          <a:stretch/>
        </p:blipFill>
        <p:spPr>
          <a:xfrm>
            <a:off x="7951593" y="1011765"/>
            <a:ext cx="3226968" cy="4546708"/>
          </a:xfrm>
          <a:prstGeom prst="rect">
            <a:avLst/>
          </a:prstGeom>
        </p:spPr>
      </p:pic>
    </p:spTree>
    <p:extLst>
      <p:ext uri="{BB962C8B-B14F-4D97-AF65-F5344CB8AC3E}">
        <p14:creationId xmlns:p14="http://schemas.microsoft.com/office/powerpoint/2010/main" val="1082976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477E54-1F6F-4816-8DBC-5737C9849ECB}"/>
              </a:ext>
            </a:extLst>
          </p:cNvPr>
          <p:cNvSpPr>
            <a:spLocks noGrp="1"/>
          </p:cNvSpPr>
          <p:nvPr>
            <p:ph type="title"/>
          </p:nvPr>
        </p:nvSpPr>
        <p:spPr/>
        <p:txBody>
          <a:bodyPr/>
          <a:lstStyle/>
          <a:p>
            <a:r>
              <a:rPr lang="en-US"/>
              <a:t>CERRAHİ TEKNİKLER</a:t>
            </a:r>
          </a:p>
        </p:txBody>
      </p:sp>
      <p:sp>
        <p:nvSpPr>
          <p:cNvPr id="3" name="Content Placeholder 2">
            <a:extLst>
              <a:ext uri="{FF2B5EF4-FFF2-40B4-BE49-F238E27FC236}">
                <a16:creationId xmlns="" xmlns:a16="http://schemas.microsoft.com/office/drawing/2014/main" id="{F14343F7-19EC-4A39-98CC-1F41D5915A24}"/>
              </a:ext>
            </a:extLst>
          </p:cNvPr>
          <p:cNvSpPr>
            <a:spLocks noGrp="1"/>
          </p:cNvSpPr>
          <p:nvPr>
            <p:ph idx="1"/>
          </p:nvPr>
        </p:nvSpPr>
        <p:spPr/>
        <p:txBody>
          <a:bodyPr>
            <a:normAutofit/>
          </a:bodyPr>
          <a:lstStyle/>
          <a:p>
            <a:r>
              <a:rPr lang="en-US" dirty="0"/>
              <a:t>Meme </a:t>
            </a:r>
            <a:r>
              <a:rPr lang="en-US" dirty="0" err="1"/>
              <a:t>Koruyucu</a:t>
            </a:r>
            <a:r>
              <a:rPr lang="en-US" dirty="0"/>
              <a:t> </a:t>
            </a:r>
            <a:r>
              <a:rPr lang="en-US" dirty="0" err="1"/>
              <a:t>Cerrahi</a:t>
            </a:r>
            <a:endParaRPr lang="en-US" dirty="0"/>
          </a:p>
          <a:p>
            <a:pPr lvl="1">
              <a:buClr>
                <a:srgbClr val="8D1515"/>
              </a:buClr>
              <a:buFont typeface="Wingdings"/>
              <a:buChar char="Ø"/>
            </a:pPr>
            <a:r>
              <a:rPr lang="tr" dirty="0" err="1">
                <a:ea typeface="+mn-lt"/>
                <a:cs typeface="+mn-lt"/>
              </a:rPr>
              <a:t>Kavite</a:t>
            </a:r>
            <a:r>
              <a:rPr lang="tr" dirty="0">
                <a:ea typeface="+mn-lt"/>
                <a:cs typeface="+mn-lt"/>
              </a:rPr>
              <a:t> marjlarının dahil edilmesi cerrahi sınır tutulumu olasılığını azaltır ancak kozmetik sonuçları bozabilir.</a:t>
            </a:r>
            <a:endParaRPr lang="en-US" dirty="0">
              <a:ea typeface="+mn-lt"/>
              <a:cs typeface="+mn-lt"/>
            </a:endParaRPr>
          </a:p>
          <a:p>
            <a:pPr lvl="1">
              <a:buClr>
                <a:srgbClr val="8D1515"/>
              </a:buClr>
              <a:buFont typeface="Wingdings"/>
              <a:buChar char="Ø"/>
            </a:pPr>
            <a:r>
              <a:rPr lang="tr" dirty="0">
                <a:ea typeface="+mn-lt"/>
                <a:cs typeface="+mn-lt"/>
              </a:rPr>
              <a:t>Eşzamanlı meme küçültme operasyonları, </a:t>
            </a:r>
            <a:r>
              <a:rPr lang="tr" dirty="0" err="1">
                <a:ea typeface="+mn-lt"/>
                <a:cs typeface="+mn-lt"/>
              </a:rPr>
              <a:t>retraksiyon</a:t>
            </a:r>
            <a:r>
              <a:rPr lang="tr" dirty="0">
                <a:ea typeface="+mn-lt"/>
                <a:cs typeface="+mn-lt"/>
              </a:rPr>
              <a:t> riskini azaltabilir ve meme boyutları çok büyük olan hastalarda memnuniyet oranlarını artırabilir. Ayrıca lokal </a:t>
            </a:r>
            <a:r>
              <a:rPr lang="tr" dirty="0" err="1">
                <a:ea typeface="+mn-lt"/>
                <a:cs typeface="+mn-lt"/>
              </a:rPr>
              <a:t>nüksü</a:t>
            </a:r>
            <a:r>
              <a:rPr lang="tr" dirty="0">
                <a:ea typeface="+mn-lt"/>
                <a:cs typeface="+mn-lt"/>
              </a:rPr>
              <a:t> de artırmaz.</a:t>
            </a:r>
            <a:r>
              <a:rPr lang="en-US" dirty="0">
                <a:ea typeface="+mn-lt"/>
                <a:cs typeface="+mn-lt"/>
              </a:rPr>
              <a:t> </a:t>
            </a:r>
          </a:p>
          <a:p>
            <a:pPr lvl="1">
              <a:buClr>
                <a:srgbClr val="8D1515"/>
              </a:buClr>
              <a:buFont typeface="Wingdings"/>
              <a:buChar char="Ø"/>
            </a:pPr>
            <a:endParaRPr lang="en-US">
              <a:ea typeface="+mn-lt"/>
              <a:cs typeface="+mn-lt"/>
            </a:endParaRPr>
          </a:p>
        </p:txBody>
      </p:sp>
    </p:spTree>
    <p:extLst>
      <p:ext uri="{BB962C8B-B14F-4D97-AF65-F5344CB8AC3E}">
        <p14:creationId xmlns:p14="http://schemas.microsoft.com/office/powerpoint/2010/main" val="39661827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47DB2F-09E3-450C-9584-347C38A7FB77}"/>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9792F319-B613-40C5-ABC8-9CFC8F2FD350}"/>
              </a:ext>
            </a:extLst>
          </p:cNvPr>
          <p:cNvSpPr>
            <a:spLocks noGrp="1"/>
          </p:cNvSpPr>
          <p:nvPr>
            <p:ph idx="1"/>
          </p:nvPr>
        </p:nvSpPr>
        <p:spPr/>
        <p:txBody>
          <a:bodyPr>
            <a:normAutofit fontScale="92500" lnSpcReduction="10000"/>
          </a:bodyPr>
          <a:lstStyle/>
          <a:p>
            <a:r>
              <a:rPr lang="en-US" dirty="0" err="1"/>
              <a:t>Ayırıcı</a:t>
            </a:r>
            <a:r>
              <a:rPr lang="en-US" dirty="0"/>
              <a:t> </a:t>
            </a:r>
            <a:r>
              <a:rPr lang="en-US" dirty="0" err="1"/>
              <a:t>Tanı</a:t>
            </a:r>
            <a:r>
              <a:rPr lang="en-US" dirty="0"/>
              <a:t> </a:t>
            </a:r>
            <a:r>
              <a:rPr lang="en-US" dirty="0" err="1"/>
              <a:t>ve</a:t>
            </a:r>
            <a:r>
              <a:rPr lang="en-US" dirty="0"/>
              <a:t> </a:t>
            </a:r>
            <a:r>
              <a:rPr lang="en-US" dirty="0" err="1"/>
              <a:t>İleri</a:t>
            </a:r>
            <a:r>
              <a:rPr lang="en-US" dirty="0"/>
              <a:t> </a:t>
            </a:r>
            <a:r>
              <a:rPr lang="en-US" dirty="0" err="1"/>
              <a:t>Tetkik</a:t>
            </a:r>
            <a:endParaRPr lang="en-US" dirty="0"/>
          </a:p>
          <a:p>
            <a:pPr lvl="1">
              <a:buClr>
                <a:srgbClr val="8D1515"/>
              </a:buClr>
              <a:buFont typeface="Wingdings"/>
              <a:buChar char="Ø"/>
            </a:pPr>
            <a:r>
              <a:rPr lang="en-US" dirty="0" err="1">
                <a:ea typeface="+mn-lt"/>
                <a:cs typeface="+mn-lt"/>
              </a:rPr>
              <a:t>Şüpheli</a:t>
            </a:r>
            <a:r>
              <a:rPr lang="en-US" dirty="0">
                <a:ea typeface="+mn-lt"/>
                <a:cs typeface="+mn-lt"/>
              </a:rPr>
              <a:t> </a:t>
            </a:r>
            <a:r>
              <a:rPr lang="en-US" dirty="0" err="1">
                <a:ea typeface="+mn-lt"/>
                <a:cs typeface="+mn-lt"/>
              </a:rPr>
              <a:t>nüksün</a:t>
            </a:r>
            <a:r>
              <a:rPr lang="en-US" dirty="0">
                <a:ea typeface="+mn-lt"/>
                <a:cs typeface="+mn-lt"/>
              </a:rPr>
              <a:t> </a:t>
            </a:r>
            <a:r>
              <a:rPr lang="en-US" dirty="0" err="1">
                <a:ea typeface="+mn-lt"/>
                <a:cs typeface="+mn-lt"/>
              </a:rPr>
              <a:t>en</a:t>
            </a:r>
            <a:r>
              <a:rPr lang="en-US" dirty="0">
                <a:ea typeface="+mn-lt"/>
                <a:cs typeface="+mn-lt"/>
              </a:rPr>
              <a:t> </a:t>
            </a:r>
            <a:r>
              <a:rPr lang="en-US" dirty="0" err="1">
                <a:ea typeface="+mn-lt"/>
                <a:cs typeface="+mn-lt"/>
              </a:rPr>
              <a:t>yaygın</a:t>
            </a:r>
            <a:r>
              <a:rPr lang="en-US" dirty="0">
                <a:ea typeface="+mn-lt"/>
                <a:cs typeface="+mn-lt"/>
              </a:rPr>
              <a:t> benign </a:t>
            </a:r>
            <a:r>
              <a:rPr lang="en-US" dirty="0" err="1">
                <a:ea typeface="+mn-lt"/>
                <a:cs typeface="+mn-lt"/>
              </a:rPr>
              <a:t>nedeni</a:t>
            </a:r>
            <a:r>
              <a:rPr lang="en-US" dirty="0">
                <a:ea typeface="+mn-lt"/>
                <a:cs typeface="+mn-lt"/>
              </a:rPr>
              <a:t> </a:t>
            </a:r>
            <a:r>
              <a:rPr lang="en-US" dirty="0" err="1">
                <a:ea typeface="+mn-lt"/>
                <a:cs typeface="+mn-lt"/>
              </a:rPr>
              <a:t>yağ</a:t>
            </a:r>
            <a:r>
              <a:rPr lang="en-US" dirty="0">
                <a:ea typeface="+mn-lt"/>
                <a:cs typeface="+mn-lt"/>
              </a:rPr>
              <a:t> </a:t>
            </a:r>
            <a:r>
              <a:rPr lang="en-US" dirty="0" err="1">
                <a:ea typeface="+mn-lt"/>
                <a:cs typeface="+mn-lt"/>
              </a:rPr>
              <a:t>nekrozudur</a:t>
            </a:r>
            <a:r>
              <a:rPr lang="en-US" dirty="0">
                <a:ea typeface="+mn-lt"/>
                <a:cs typeface="+mn-lt"/>
              </a:rPr>
              <a:t>. </a:t>
            </a:r>
            <a:r>
              <a:rPr lang="en-US" dirty="0" err="1">
                <a:ea typeface="+mn-lt"/>
                <a:cs typeface="+mn-lt"/>
              </a:rPr>
              <a:t>Doğrulamak</a:t>
            </a:r>
            <a:r>
              <a:rPr lang="en-US" dirty="0">
                <a:ea typeface="+mn-lt"/>
                <a:cs typeface="+mn-lt"/>
              </a:rPr>
              <a:t> </a:t>
            </a:r>
            <a:r>
              <a:rPr lang="en-US" dirty="0" err="1">
                <a:ea typeface="+mn-lt"/>
                <a:cs typeface="+mn-lt"/>
              </a:rPr>
              <a:t>için</a:t>
            </a:r>
            <a:r>
              <a:rPr lang="en-US" dirty="0">
                <a:ea typeface="+mn-lt"/>
                <a:cs typeface="+mn-lt"/>
              </a:rPr>
              <a:t> </a:t>
            </a:r>
            <a:r>
              <a:rPr lang="en-US" dirty="0" err="1">
                <a:ea typeface="+mn-lt"/>
                <a:cs typeface="+mn-lt"/>
              </a:rPr>
              <a:t>sıklıkla</a:t>
            </a:r>
            <a:r>
              <a:rPr lang="en-US" dirty="0">
                <a:ea typeface="+mn-lt"/>
                <a:cs typeface="+mn-lt"/>
              </a:rPr>
              <a:t> </a:t>
            </a:r>
            <a:r>
              <a:rPr lang="en-US" dirty="0" err="1">
                <a:ea typeface="+mn-lt"/>
                <a:cs typeface="+mn-lt"/>
              </a:rPr>
              <a:t>biyopsi</a:t>
            </a:r>
            <a:r>
              <a:rPr lang="en-US" dirty="0">
                <a:ea typeface="+mn-lt"/>
                <a:cs typeface="+mn-lt"/>
              </a:rPr>
              <a:t> </a:t>
            </a:r>
            <a:r>
              <a:rPr lang="en-US" dirty="0" err="1">
                <a:ea typeface="+mn-lt"/>
                <a:cs typeface="+mn-lt"/>
              </a:rPr>
              <a:t>gerekir</a:t>
            </a:r>
            <a:r>
              <a:rPr lang="en-US" dirty="0">
                <a:ea typeface="+mn-lt"/>
                <a:cs typeface="+mn-lt"/>
              </a:rPr>
              <a:t>.</a:t>
            </a:r>
            <a:endParaRPr lang="en-US" dirty="0"/>
          </a:p>
          <a:p>
            <a:pPr lvl="1">
              <a:buClr>
                <a:srgbClr val="8D1515"/>
              </a:buClr>
              <a:buFont typeface="Wingdings"/>
              <a:buChar char="Ø"/>
            </a:pPr>
            <a:r>
              <a:rPr lang="en-US" dirty="0" err="1">
                <a:ea typeface="+mn-lt"/>
                <a:cs typeface="+mn-lt"/>
              </a:rPr>
              <a:t>Ultrason</a:t>
            </a:r>
            <a:r>
              <a:rPr lang="en-US" dirty="0">
                <a:ea typeface="+mn-lt"/>
                <a:cs typeface="+mn-lt"/>
              </a:rPr>
              <a:t> </a:t>
            </a:r>
            <a:r>
              <a:rPr lang="en-US" dirty="0" err="1">
                <a:ea typeface="+mn-lt"/>
                <a:cs typeface="+mn-lt"/>
              </a:rPr>
              <a:t>bazen</a:t>
            </a:r>
            <a:r>
              <a:rPr lang="en-US" dirty="0">
                <a:ea typeface="+mn-lt"/>
                <a:cs typeface="+mn-lt"/>
              </a:rPr>
              <a:t> benign-malign </a:t>
            </a:r>
            <a:r>
              <a:rPr lang="en-US" dirty="0" err="1">
                <a:ea typeface="+mn-lt"/>
                <a:cs typeface="+mn-lt"/>
              </a:rPr>
              <a:t>ayrımında</a:t>
            </a:r>
            <a:r>
              <a:rPr lang="en-US" dirty="0">
                <a:ea typeface="+mn-lt"/>
                <a:cs typeface="+mn-lt"/>
              </a:rPr>
              <a:t> </a:t>
            </a:r>
            <a:r>
              <a:rPr lang="en-US" dirty="0" err="1">
                <a:ea typeface="+mn-lt"/>
                <a:cs typeface="+mn-lt"/>
              </a:rPr>
              <a:t>yardımcı</a:t>
            </a:r>
            <a:r>
              <a:rPr lang="en-US" dirty="0">
                <a:ea typeface="+mn-lt"/>
                <a:cs typeface="+mn-lt"/>
              </a:rPr>
              <a:t> </a:t>
            </a:r>
            <a:r>
              <a:rPr lang="en-US" dirty="0" err="1">
                <a:ea typeface="+mn-lt"/>
                <a:cs typeface="+mn-lt"/>
              </a:rPr>
              <a:t>olabilir</a:t>
            </a:r>
            <a:r>
              <a:rPr lang="en-US" dirty="0">
                <a:ea typeface="+mn-lt"/>
                <a:cs typeface="+mn-lt"/>
              </a:rPr>
              <a:t>. </a:t>
            </a:r>
            <a:r>
              <a:rPr lang="en-US" dirty="0" err="1">
                <a:ea typeface="+mn-lt"/>
                <a:cs typeface="+mn-lt"/>
              </a:rPr>
              <a:t>MR'da</a:t>
            </a:r>
            <a:r>
              <a:rPr lang="en-US" dirty="0">
                <a:ea typeface="+mn-lt"/>
                <a:cs typeface="+mn-lt"/>
              </a:rPr>
              <a:t> </a:t>
            </a:r>
            <a:r>
              <a:rPr lang="en-US" dirty="0" err="1">
                <a:ea typeface="+mn-lt"/>
                <a:cs typeface="+mn-lt"/>
              </a:rPr>
              <a:t>gadolinyum</a:t>
            </a:r>
            <a:r>
              <a:rPr lang="en-US" dirty="0">
                <a:ea typeface="+mn-lt"/>
                <a:cs typeface="+mn-lt"/>
              </a:rPr>
              <a:t> </a:t>
            </a:r>
            <a:r>
              <a:rPr lang="en-US" dirty="0" err="1">
                <a:ea typeface="+mn-lt"/>
                <a:cs typeface="+mn-lt"/>
              </a:rPr>
              <a:t>ile</a:t>
            </a:r>
            <a:r>
              <a:rPr lang="en-US" dirty="0">
                <a:ea typeface="+mn-lt"/>
                <a:cs typeface="+mn-lt"/>
              </a:rPr>
              <a:t> </a:t>
            </a:r>
            <a:r>
              <a:rPr lang="en-US" dirty="0" err="1">
                <a:ea typeface="+mn-lt"/>
                <a:cs typeface="+mn-lt"/>
              </a:rPr>
              <a:t>belirgin</a:t>
            </a:r>
            <a:r>
              <a:rPr lang="en-US" dirty="0">
                <a:ea typeface="+mn-lt"/>
                <a:cs typeface="+mn-lt"/>
              </a:rPr>
              <a:t> </a:t>
            </a:r>
            <a:r>
              <a:rPr lang="en-US" dirty="0" err="1">
                <a:ea typeface="+mn-lt"/>
                <a:cs typeface="+mn-lt"/>
              </a:rPr>
              <a:t>erken</a:t>
            </a:r>
            <a:r>
              <a:rPr lang="en-US" dirty="0">
                <a:ea typeface="+mn-lt"/>
                <a:cs typeface="+mn-lt"/>
              </a:rPr>
              <a:t> </a:t>
            </a:r>
            <a:r>
              <a:rPr lang="en-US" dirty="0" err="1">
                <a:ea typeface="+mn-lt"/>
                <a:cs typeface="+mn-lt"/>
              </a:rPr>
              <a:t>kontrast</a:t>
            </a:r>
            <a:r>
              <a:rPr lang="en-US" dirty="0">
                <a:ea typeface="+mn-lt"/>
                <a:cs typeface="+mn-lt"/>
              </a:rPr>
              <a:t> </a:t>
            </a:r>
            <a:r>
              <a:rPr lang="en-US" dirty="0" err="1">
                <a:ea typeface="+mn-lt"/>
                <a:cs typeface="+mn-lt"/>
              </a:rPr>
              <a:t>artışı</a:t>
            </a:r>
            <a:r>
              <a:rPr lang="en-US" dirty="0">
                <a:ea typeface="+mn-lt"/>
                <a:cs typeface="+mn-lt"/>
              </a:rPr>
              <a:t>, </a:t>
            </a:r>
            <a:r>
              <a:rPr lang="en-US" dirty="0" err="1">
                <a:ea typeface="+mn-lt"/>
                <a:cs typeface="+mn-lt"/>
              </a:rPr>
              <a:t>nükseden</a:t>
            </a:r>
            <a:r>
              <a:rPr lang="en-US" dirty="0">
                <a:ea typeface="+mn-lt"/>
                <a:cs typeface="+mn-lt"/>
              </a:rPr>
              <a:t> </a:t>
            </a:r>
            <a:r>
              <a:rPr lang="en-US" dirty="0" err="1">
                <a:ea typeface="+mn-lt"/>
                <a:cs typeface="+mn-lt"/>
              </a:rPr>
              <a:t>hemen</a:t>
            </a:r>
            <a:r>
              <a:rPr lang="en-US" dirty="0">
                <a:ea typeface="+mn-lt"/>
                <a:cs typeface="+mn-lt"/>
              </a:rPr>
              <a:t> </a:t>
            </a:r>
            <a:r>
              <a:rPr lang="en-US" dirty="0" err="1">
                <a:ea typeface="+mn-lt"/>
                <a:cs typeface="+mn-lt"/>
              </a:rPr>
              <a:t>hemen</a:t>
            </a:r>
            <a:r>
              <a:rPr lang="en-US" dirty="0">
                <a:ea typeface="+mn-lt"/>
                <a:cs typeface="+mn-lt"/>
              </a:rPr>
              <a:t> </a:t>
            </a:r>
            <a:r>
              <a:rPr lang="en-US" dirty="0" err="1">
                <a:ea typeface="+mn-lt"/>
                <a:cs typeface="+mn-lt"/>
              </a:rPr>
              <a:t>tüm</a:t>
            </a:r>
            <a:r>
              <a:rPr lang="en-US" dirty="0">
                <a:ea typeface="+mn-lt"/>
                <a:cs typeface="+mn-lt"/>
              </a:rPr>
              <a:t> </a:t>
            </a:r>
            <a:r>
              <a:rPr lang="en-US" dirty="0" err="1">
                <a:ea typeface="+mn-lt"/>
                <a:cs typeface="+mn-lt"/>
              </a:rPr>
              <a:t>hastalarda</a:t>
            </a:r>
            <a:r>
              <a:rPr lang="en-US" dirty="0">
                <a:ea typeface="+mn-lt"/>
                <a:cs typeface="+mn-lt"/>
              </a:rPr>
              <a:t> </a:t>
            </a:r>
            <a:r>
              <a:rPr lang="en-US" dirty="0" err="1">
                <a:ea typeface="+mn-lt"/>
                <a:cs typeface="+mn-lt"/>
              </a:rPr>
              <a:t>görülür</a:t>
            </a:r>
            <a:r>
              <a:rPr lang="en-US" dirty="0">
                <a:ea typeface="+mn-lt"/>
                <a:cs typeface="+mn-lt"/>
              </a:rPr>
              <a:t>. </a:t>
            </a:r>
            <a:r>
              <a:rPr lang="en-US" dirty="0" err="1">
                <a:ea typeface="+mn-lt"/>
                <a:cs typeface="+mn-lt"/>
              </a:rPr>
              <a:t>Negatif</a:t>
            </a:r>
            <a:r>
              <a:rPr lang="en-US" dirty="0">
                <a:ea typeface="+mn-lt"/>
                <a:cs typeface="+mn-lt"/>
              </a:rPr>
              <a:t> </a:t>
            </a:r>
            <a:r>
              <a:rPr lang="en-US" dirty="0" err="1">
                <a:ea typeface="+mn-lt"/>
                <a:cs typeface="+mn-lt"/>
              </a:rPr>
              <a:t>görüntüleme</a:t>
            </a:r>
            <a:r>
              <a:rPr lang="en-US" dirty="0">
                <a:ea typeface="+mn-lt"/>
                <a:cs typeface="+mn-lt"/>
              </a:rPr>
              <a:t> </a:t>
            </a:r>
            <a:r>
              <a:rPr lang="en-US" dirty="0" err="1">
                <a:ea typeface="+mn-lt"/>
                <a:cs typeface="+mn-lt"/>
              </a:rPr>
              <a:t>çalışmaları</a:t>
            </a:r>
            <a:r>
              <a:rPr lang="en-US" dirty="0">
                <a:ea typeface="+mn-lt"/>
                <a:cs typeface="+mn-lt"/>
              </a:rPr>
              <a:t>, </a:t>
            </a:r>
            <a:r>
              <a:rPr lang="en-US" dirty="0" err="1">
                <a:ea typeface="+mn-lt"/>
                <a:cs typeface="+mn-lt"/>
              </a:rPr>
              <a:t>belirsiz</a:t>
            </a:r>
            <a:r>
              <a:rPr lang="en-US" dirty="0">
                <a:ea typeface="+mn-lt"/>
                <a:cs typeface="+mn-lt"/>
              </a:rPr>
              <a:t> </a:t>
            </a:r>
            <a:r>
              <a:rPr lang="en-US" dirty="0" err="1">
                <a:ea typeface="+mn-lt"/>
                <a:cs typeface="+mn-lt"/>
              </a:rPr>
              <a:t>veya</a:t>
            </a:r>
            <a:r>
              <a:rPr lang="en-US" dirty="0">
                <a:ea typeface="+mn-lt"/>
                <a:cs typeface="+mn-lt"/>
              </a:rPr>
              <a:t> </a:t>
            </a:r>
            <a:r>
              <a:rPr lang="en-US" dirty="0" err="1">
                <a:ea typeface="+mn-lt"/>
                <a:cs typeface="+mn-lt"/>
              </a:rPr>
              <a:t>klinik</a:t>
            </a:r>
            <a:r>
              <a:rPr lang="en-US" dirty="0">
                <a:ea typeface="+mn-lt"/>
                <a:cs typeface="+mn-lt"/>
              </a:rPr>
              <a:t> </a:t>
            </a:r>
            <a:r>
              <a:rPr lang="en-US" dirty="0" err="1">
                <a:ea typeface="+mn-lt"/>
                <a:cs typeface="+mn-lt"/>
              </a:rPr>
              <a:t>olarak</a:t>
            </a:r>
            <a:r>
              <a:rPr lang="en-US" dirty="0">
                <a:ea typeface="+mn-lt"/>
                <a:cs typeface="+mn-lt"/>
              </a:rPr>
              <a:t> </a:t>
            </a:r>
            <a:r>
              <a:rPr lang="en-US" dirty="0" err="1">
                <a:ea typeface="+mn-lt"/>
                <a:cs typeface="+mn-lt"/>
              </a:rPr>
              <a:t>endişe</a:t>
            </a:r>
            <a:r>
              <a:rPr lang="en-US" dirty="0">
                <a:ea typeface="+mn-lt"/>
                <a:cs typeface="+mn-lt"/>
              </a:rPr>
              <a:t> </a:t>
            </a:r>
            <a:r>
              <a:rPr lang="en-US" dirty="0" err="1">
                <a:ea typeface="+mn-lt"/>
                <a:cs typeface="+mn-lt"/>
              </a:rPr>
              <a:t>verici</a:t>
            </a:r>
            <a:r>
              <a:rPr lang="en-US" dirty="0">
                <a:ea typeface="+mn-lt"/>
                <a:cs typeface="+mn-lt"/>
              </a:rPr>
              <a:t> </a:t>
            </a:r>
            <a:r>
              <a:rPr lang="en-US" dirty="0" err="1">
                <a:ea typeface="+mn-lt"/>
                <a:cs typeface="+mn-lt"/>
              </a:rPr>
              <a:t>lezyonların</a:t>
            </a:r>
            <a:r>
              <a:rPr lang="en-US" dirty="0">
                <a:ea typeface="+mn-lt"/>
                <a:cs typeface="+mn-lt"/>
              </a:rPr>
              <a:t> </a:t>
            </a:r>
            <a:r>
              <a:rPr lang="en-US" dirty="0" err="1">
                <a:ea typeface="+mn-lt"/>
                <a:cs typeface="+mn-lt"/>
              </a:rPr>
              <a:t>erken</a:t>
            </a:r>
            <a:r>
              <a:rPr lang="en-US" dirty="0">
                <a:ea typeface="+mn-lt"/>
                <a:cs typeface="+mn-lt"/>
              </a:rPr>
              <a:t> </a:t>
            </a:r>
            <a:r>
              <a:rPr lang="en-US" dirty="0" err="1">
                <a:ea typeface="+mn-lt"/>
                <a:cs typeface="+mn-lt"/>
              </a:rPr>
              <a:t>ince</a:t>
            </a:r>
            <a:r>
              <a:rPr lang="en-US" dirty="0">
                <a:ea typeface="+mn-lt"/>
                <a:cs typeface="+mn-lt"/>
              </a:rPr>
              <a:t> </a:t>
            </a:r>
            <a:r>
              <a:rPr lang="en-US" dirty="0" err="1">
                <a:ea typeface="+mn-lt"/>
                <a:cs typeface="+mn-lt"/>
              </a:rPr>
              <a:t>iğne</a:t>
            </a:r>
            <a:r>
              <a:rPr lang="en-US" dirty="0">
                <a:ea typeface="+mn-lt"/>
                <a:cs typeface="+mn-lt"/>
              </a:rPr>
              <a:t> </a:t>
            </a:r>
            <a:r>
              <a:rPr lang="en-US" dirty="0" err="1">
                <a:ea typeface="+mn-lt"/>
                <a:cs typeface="+mn-lt"/>
              </a:rPr>
              <a:t>aspirasyon</a:t>
            </a:r>
            <a:r>
              <a:rPr lang="en-US" dirty="0">
                <a:ea typeface="+mn-lt"/>
                <a:cs typeface="+mn-lt"/>
              </a:rPr>
              <a:t> </a:t>
            </a:r>
            <a:r>
              <a:rPr lang="en-US" dirty="0" err="1">
                <a:ea typeface="+mn-lt"/>
                <a:cs typeface="+mn-lt"/>
              </a:rPr>
              <a:t>sitolojisini</a:t>
            </a:r>
            <a:r>
              <a:rPr lang="en-US" dirty="0">
                <a:ea typeface="+mn-lt"/>
                <a:cs typeface="+mn-lt"/>
              </a:rPr>
              <a:t> </a:t>
            </a:r>
            <a:r>
              <a:rPr lang="en-US" dirty="0" err="1">
                <a:ea typeface="+mn-lt"/>
                <a:cs typeface="+mn-lt"/>
              </a:rPr>
              <a:t>veya</a:t>
            </a:r>
            <a:r>
              <a:rPr lang="en-US" dirty="0">
                <a:ea typeface="+mn-lt"/>
                <a:cs typeface="+mn-lt"/>
              </a:rPr>
              <a:t> </a:t>
            </a:r>
            <a:r>
              <a:rPr lang="en-US" dirty="0" err="1">
                <a:ea typeface="+mn-lt"/>
                <a:cs typeface="+mn-lt"/>
              </a:rPr>
              <a:t>biyopsisini</a:t>
            </a:r>
            <a:r>
              <a:rPr lang="en-US" dirty="0">
                <a:ea typeface="+mn-lt"/>
                <a:cs typeface="+mn-lt"/>
              </a:rPr>
              <a:t> </a:t>
            </a:r>
            <a:r>
              <a:rPr lang="en-US" dirty="0" err="1">
                <a:ea typeface="+mn-lt"/>
                <a:cs typeface="+mn-lt"/>
              </a:rPr>
              <a:t>engellememelidir</a:t>
            </a:r>
            <a:r>
              <a:rPr lang="en-US" dirty="0">
                <a:ea typeface="+mn-lt"/>
                <a:cs typeface="+mn-lt"/>
              </a:rPr>
              <a:t>.</a:t>
            </a:r>
            <a:endParaRPr lang="en-US" dirty="0"/>
          </a:p>
          <a:p>
            <a:pPr lvl="1">
              <a:buClr>
                <a:srgbClr val="8D1515"/>
              </a:buClr>
              <a:buFont typeface="Wingdings"/>
              <a:buChar char="Ø"/>
            </a:pPr>
            <a:r>
              <a:rPr lang="en-US" dirty="0">
                <a:ea typeface="+mn-lt"/>
                <a:cs typeface="+mn-lt"/>
              </a:rPr>
              <a:t>Açık </a:t>
            </a:r>
            <a:r>
              <a:rPr lang="en-US" dirty="0" err="1">
                <a:ea typeface="+mn-lt"/>
                <a:cs typeface="+mn-lt"/>
              </a:rPr>
              <a:t>biyopside</a:t>
            </a:r>
            <a:r>
              <a:rPr lang="en-US" dirty="0">
                <a:ea typeface="+mn-lt"/>
                <a:cs typeface="+mn-lt"/>
              </a:rPr>
              <a:t> bile </a:t>
            </a:r>
            <a:r>
              <a:rPr lang="en-US" dirty="0" err="1">
                <a:ea typeface="+mn-lt"/>
                <a:cs typeface="+mn-lt"/>
              </a:rPr>
              <a:t>radyasyona</a:t>
            </a:r>
            <a:r>
              <a:rPr lang="en-US" dirty="0">
                <a:ea typeface="+mn-lt"/>
                <a:cs typeface="+mn-lt"/>
              </a:rPr>
              <a:t> </a:t>
            </a:r>
            <a:r>
              <a:rPr lang="en-US" dirty="0" err="1">
                <a:ea typeface="+mn-lt"/>
                <a:cs typeface="+mn-lt"/>
              </a:rPr>
              <a:t>bağlı</a:t>
            </a:r>
            <a:r>
              <a:rPr lang="en-US" dirty="0">
                <a:ea typeface="+mn-lt"/>
                <a:cs typeface="+mn-lt"/>
              </a:rPr>
              <a:t> </a:t>
            </a:r>
            <a:r>
              <a:rPr lang="en-US" dirty="0" err="1">
                <a:ea typeface="+mn-lt"/>
                <a:cs typeface="+mn-lt"/>
              </a:rPr>
              <a:t>hücresel</a:t>
            </a:r>
            <a:r>
              <a:rPr lang="en-US" dirty="0">
                <a:ea typeface="+mn-lt"/>
                <a:cs typeface="+mn-lt"/>
              </a:rPr>
              <a:t> </a:t>
            </a:r>
            <a:r>
              <a:rPr lang="en-US" dirty="0" err="1">
                <a:ea typeface="+mn-lt"/>
                <a:cs typeface="+mn-lt"/>
              </a:rPr>
              <a:t>atipi</a:t>
            </a:r>
            <a:r>
              <a:rPr lang="en-US" dirty="0">
                <a:ea typeface="+mn-lt"/>
                <a:cs typeface="+mn-lt"/>
              </a:rPr>
              <a:t> </a:t>
            </a:r>
            <a:r>
              <a:rPr lang="en-US" dirty="0" err="1">
                <a:ea typeface="+mn-lt"/>
                <a:cs typeface="+mn-lt"/>
              </a:rPr>
              <a:t>ile</a:t>
            </a:r>
            <a:r>
              <a:rPr lang="en-US" dirty="0">
                <a:ea typeface="+mn-lt"/>
                <a:cs typeface="+mn-lt"/>
              </a:rPr>
              <a:t> </a:t>
            </a:r>
            <a:r>
              <a:rPr lang="en-US" dirty="0" err="1">
                <a:ea typeface="+mn-lt"/>
                <a:cs typeface="+mn-lt"/>
              </a:rPr>
              <a:t>maligniteyi</a:t>
            </a:r>
            <a:r>
              <a:rPr lang="en-US" dirty="0">
                <a:ea typeface="+mn-lt"/>
                <a:cs typeface="+mn-lt"/>
              </a:rPr>
              <a:t> </a:t>
            </a:r>
            <a:r>
              <a:rPr lang="en-US" dirty="0" err="1">
                <a:ea typeface="+mn-lt"/>
                <a:cs typeface="+mn-lt"/>
              </a:rPr>
              <a:t>ayırt</a:t>
            </a:r>
            <a:r>
              <a:rPr lang="en-US" dirty="0">
                <a:ea typeface="+mn-lt"/>
                <a:cs typeface="+mn-lt"/>
              </a:rPr>
              <a:t> </a:t>
            </a:r>
            <a:r>
              <a:rPr lang="en-US" dirty="0" err="1">
                <a:ea typeface="+mn-lt"/>
                <a:cs typeface="+mn-lt"/>
              </a:rPr>
              <a:t>etmek</a:t>
            </a:r>
            <a:r>
              <a:rPr lang="en-US" dirty="0">
                <a:ea typeface="+mn-lt"/>
                <a:cs typeface="+mn-lt"/>
              </a:rPr>
              <a:t> </a:t>
            </a:r>
            <a:r>
              <a:rPr lang="en-US" dirty="0" err="1">
                <a:ea typeface="+mn-lt"/>
                <a:cs typeface="+mn-lt"/>
              </a:rPr>
              <a:t>bazen</a:t>
            </a:r>
            <a:r>
              <a:rPr lang="en-US" dirty="0">
                <a:ea typeface="+mn-lt"/>
                <a:cs typeface="+mn-lt"/>
              </a:rPr>
              <a:t> </a:t>
            </a:r>
            <a:r>
              <a:rPr lang="en-US" dirty="0" err="1">
                <a:ea typeface="+mn-lt"/>
                <a:cs typeface="+mn-lt"/>
              </a:rPr>
              <a:t>zordur</a:t>
            </a:r>
            <a:r>
              <a:rPr lang="en-US" dirty="0">
                <a:ea typeface="+mn-lt"/>
                <a:cs typeface="+mn-lt"/>
              </a:rPr>
              <a:t>. </a:t>
            </a:r>
            <a:r>
              <a:rPr lang="en-US" dirty="0" err="1">
                <a:ea typeface="+mn-lt"/>
                <a:cs typeface="+mn-lt"/>
              </a:rPr>
              <a:t>Negatif</a:t>
            </a:r>
            <a:r>
              <a:rPr lang="en-US" dirty="0">
                <a:ea typeface="+mn-lt"/>
                <a:cs typeface="+mn-lt"/>
              </a:rPr>
              <a:t> </a:t>
            </a:r>
            <a:r>
              <a:rPr lang="en-US" dirty="0" err="1">
                <a:ea typeface="+mn-lt"/>
                <a:cs typeface="+mn-lt"/>
              </a:rPr>
              <a:t>bir</a:t>
            </a:r>
            <a:r>
              <a:rPr lang="en-US" dirty="0">
                <a:ea typeface="+mn-lt"/>
                <a:cs typeface="+mn-lt"/>
              </a:rPr>
              <a:t> </a:t>
            </a:r>
            <a:r>
              <a:rPr lang="en-US" dirty="0" err="1">
                <a:ea typeface="+mn-lt"/>
                <a:cs typeface="+mn-lt"/>
              </a:rPr>
              <a:t>perkütan</a:t>
            </a:r>
            <a:r>
              <a:rPr lang="en-US" dirty="0">
                <a:ea typeface="+mn-lt"/>
                <a:cs typeface="+mn-lt"/>
              </a:rPr>
              <a:t> </a:t>
            </a:r>
            <a:r>
              <a:rPr lang="en-US" dirty="0" err="1">
                <a:ea typeface="+mn-lt"/>
                <a:cs typeface="+mn-lt"/>
              </a:rPr>
              <a:t>biyopsi</a:t>
            </a:r>
            <a:r>
              <a:rPr lang="en-US" dirty="0">
                <a:ea typeface="+mn-lt"/>
                <a:cs typeface="+mn-lt"/>
              </a:rPr>
              <a:t>, </a:t>
            </a:r>
            <a:r>
              <a:rPr lang="en-US" dirty="0" err="1">
                <a:ea typeface="+mn-lt"/>
                <a:cs typeface="+mn-lt"/>
              </a:rPr>
              <a:t>şüpheli</a:t>
            </a:r>
            <a:r>
              <a:rPr lang="en-US" dirty="0">
                <a:ea typeface="+mn-lt"/>
                <a:cs typeface="+mn-lt"/>
              </a:rPr>
              <a:t> </a:t>
            </a:r>
            <a:r>
              <a:rPr lang="en-US" dirty="0" err="1">
                <a:ea typeface="+mn-lt"/>
                <a:cs typeface="+mn-lt"/>
              </a:rPr>
              <a:t>bir</a:t>
            </a:r>
            <a:r>
              <a:rPr lang="en-US" dirty="0">
                <a:ea typeface="+mn-lt"/>
                <a:cs typeface="+mn-lt"/>
              </a:rPr>
              <a:t> </a:t>
            </a:r>
            <a:r>
              <a:rPr lang="en-US" dirty="0" err="1">
                <a:ea typeface="+mn-lt"/>
                <a:cs typeface="+mn-lt"/>
              </a:rPr>
              <a:t>lezyonun</a:t>
            </a:r>
            <a:r>
              <a:rPr lang="en-US" dirty="0">
                <a:ea typeface="+mn-lt"/>
                <a:cs typeface="+mn-lt"/>
              </a:rPr>
              <a:t> </a:t>
            </a:r>
            <a:r>
              <a:rPr lang="en-US" dirty="0" err="1">
                <a:ea typeface="+mn-lt"/>
                <a:cs typeface="+mn-lt"/>
              </a:rPr>
              <a:t>daha</a:t>
            </a:r>
            <a:r>
              <a:rPr lang="en-US" dirty="0">
                <a:ea typeface="+mn-lt"/>
                <a:cs typeface="+mn-lt"/>
              </a:rPr>
              <a:t> </a:t>
            </a:r>
            <a:r>
              <a:rPr lang="en-US" dirty="0" err="1">
                <a:ea typeface="+mn-lt"/>
                <a:cs typeface="+mn-lt"/>
              </a:rPr>
              <a:t>fazla</a:t>
            </a:r>
            <a:r>
              <a:rPr lang="en-US" dirty="0">
                <a:ea typeface="+mn-lt"/>
                <a:cs typeface="+mn-lt"/>
              </a:rPr>
              <a:t> </a:t>
            </a:r>
            <a:r>
              <a:rPr lang="en-US" dirty="0" err="1">
                <a:ea typeface="+mn-lt"/>
                <a:cs typeface="+mn-lt"/>
              </a:rPr>
              <a:t>izlenmesini</a:t>
            </a:r>
            <a:r>
              <a:rPr lang="en-US" dirty="0">
                <a:ea typeface="+mn-lt"/>
                <a:cs typeface="+mn-lt"/>
              </a:rPr>
              <a:t> </a:t>
            </a:r>
            <a:r>
              <a:rPr lang="en-US" dirty="0" err="1">
                <a:ea typeface="+mn-lt"/>
                <a:cs typeface="+mn-lt"/>
              </a:rPr>
              <a:t>engellememelidir</a:t>
            </a:r>
            <a:r>
              <a:rPr lang="en-US" dirty="0">
                <a:ea typeface="+mn-lt"/>
                <a:cs typeface="+mn-lt"/>
              </a:rPr>
              <a:t>.</a:t>
            </a:r>
            <a:endParaRPr lang="en-US" dirty="0"/>
          </a:p>
          <a:p>
            <a:pPr lvl="1">
              <a:buClr>
                <a:srgbClr val="8D1515"/>
              </a:buClr>
            </a:pPr>
            <a:endParaRPr lang="en-US"/>
          </a:p>
          <a:p>
            <a:pPr lvl="1">
              <a:buClr>
                <a:srgbClr val="8D1515"/>
              </a:buClr>
            </a:pPr>
            <a:endParaRPr lang="en-US"/>
          </a:p>
          <a:p>
            <a:pPr lvl="1">
              <a:buClr>
                <a:srgbClr val="8D1515"/>
              </a:buClr>
            </a:pPr>
            <a:endParaRPr lang="en-US"/>
          </a:p>
          <a:p>
            <a:pPr lvl="1">
              <a:buClr>
                <a:srgbClr val="8D1515"/>
              </a:buClr>
            </a:pPr>
            <a:endParaRPr lang="en-US"/>
          </a:p>
        </p:txBody>
      </p:sp>
    </p:spTree>
    <p:extLst>
      <p:ext uri="{BB962C8B-B14F-4D97-AF65-F5344CB8AC3E}">
        <p14:creationId xmlns:p14="http://schemas.microsoft.com/office/powerpoint/2010/main" val="30826727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4DA406-F2EC-465D-8037-E5D3FA0E90D2}"/>
              </a:ext>
            </a:extLst>
          </p:cNvPr>
          <p:cNvSpPr>
            <a:spLocks noGrp="1"/>
          </p:cNvSpPr>
          <p:nvPr>
            <p:ph type="title"/>
          </p:nvPr>
        </p:nvSpPr>
        <p:spPr/>
        <p:txBody>
          <a:bodyPr/>
          <a:lstStyle/>
          <a:p>
            <a:r>
              <a:rPr lang="en-US"/>
              <a:t>LOKOREJYONEL BAŞARISIZLIK TEDAVİSİ</a:t>
            </a:r>
          </a:p>
        </p:txBody>
      </p:sp>
      <p:sp>
        <p:nvSpPr>
          <p:cNvPr id="3" name="Content Placeholder 2">
            <a:extLst>
              <a:ext uri="{FF2B5EF4-FFF2-40B4-BE49-F238E27FC236}">
                <a16:creationId xmlns="" xmlns:a16="http://schemas.microsoft.com/office/drawing/2014/main" id="{CF76C7AB-4797-4FB7-AB90-56EBCA7F9AF5}"/>
              </a:ext>
            </a:extLst>
          </p:cNvPr>
          <p:cNvSpPr>
            <a:spLocks noGrp="1"/>
          </p:cNvSpPr>
          <p:nvPr>
            <p:ph idx="1"/>
          </p:nvPr>
        </p:nvSpPr>
        <p:spPr/>
        <p:txBody>
          <a:bodyPr>
            <a:normAutofit fontScale="70000" lnSpcReduction="20000"/>
          </a:bodyPr>
          <a:lstStyle/>
          <a:p>
            <a:r>
              <a:rPr lang="en-US" dirty="0" err="1">
                <a:ea typeface="+mn-lt"/>
                <a:cs typeface="+mn-lt"/>
              </a:rPr>
              <a:t>Tedavi</a:t>
            </a:r>
            <a:r>
              <a:rPr lang="en-US" dirty="0">
                <a:ea typeface="+mn-lt"/>
                <a:cs typeface="+mn-lt"/>
              </a:rPr>
              <a:t> </a:t>
            </a:r>
            <a:r>
              <a:rPr lang="en-US" dirty="0" err="1">
                <a:ea typeface="+mn-lt"/>
                <a:cs typeface="+mn-lt"/>
              </a:rPr>
              <a:t>edilen</a:t>
            </a:r>
            <a:r>
              <a:rPr lang="en-US" dirty="0">
                <a:ea typeface="+mn-lt"/>
                <a:cs typeface="+mn-lt"/>
              </a:rPr>
              <a:t> </a:t>
            </a:r>
            <a:r>
              <a:rPr lang="en-US" dirty="0" err="1">
                <a:ea typeface="+mn-lt"/>
                <a:cs typeface="+mn-lt"/>
              </a:rPr>
              <a:t>memede</a:t>
            </a:r>
            <a:r>
              <a:rPr lang="en-US" dirty="0">
                <a:ea typeface="+mn-lt"/>
                <a:cs typeface="+mn-lt"/>
              </a:rPr>
              <a:t> </a:t>
            </a:r>
            <a:r>
              <a:rPr lang="en-US" dirty="0" err="1">
                <a:ea typeface="+mn-lt"/>
                <a:cs typeface="+mn-lt"/>
              </a:rPr>
              <a:t>nüksü</a:t>
            </a:r>
            <a:r>
              <a:rPr lang="en-US" dirty="0">
                <a:ea typeface="+mn-lt"/>
                <a:cs typeface="+mn-lt"/>
              </a:rPr>
              <a:t> </a:t>
            </a:r>
            <a:r>
              <a:rPr lang="en-US" dirty="0" err="1">
                <a:ea typeface="+mn-lt"/>
                <a:cs typeface="+mn-lt"/>
              </a:rPr>
              <a:t>olan</a:t>
            </a:r>
            <a:r>
              <a:rPr lang="en-US" dirty="0">
                <a:ea typeface="+mn-lt"/>
                <a:cs typeface="+mn-lt"/>
              </a:rPr>
              <a:t> </a:t>
            </a:r>
            <a:r>
              <a:rPr lang="en-US" dirty="0" err="1">
                <a:ea typeface="+mn-lt"/>
                <a:cs typeface="+mn-lt"/>
              </a:rPr>
              <a:t>hastaların</a:t>
            </a:r>
            <a:r>
              <a:rPr lang="en-US" dirty="0">
                <a:ea typeface="+mn-lt"/>
                <a:cs typeface="+mn-lt"/>
              </a:rPr>
              <a:t> %5 </a:t>
            </a:r>
            <a:r>
              <a:rPr lang="en-US" dirty="0" err="1">
                <a:ea typeface="+mn-lt"/>
                <a:cs typeface="+mn-lt"/>
              </a:rPr>
              <a:t>ila</a:t>
            </a:r>
            <a:r>
              <a:rPr lang="en-US" dirty="0">
                <a:ea typeface="+mn-lt"/>
                <a:cs typeface="+mn-lt"/>
              </a:rPr>
              <a:t> %10'u </a:t>
            </a:r>
            <a:r>
              <a:rPr lang="en-US" dirty="0" err="1">
                <a:ea typeface="+mn-lt"/>
                <a:cs typeface="+mn-lt"/>
              </a:rPr>
              <a:t>eşzamanlı</a:t>
            </a:r>
            <a:r>
              <a:rPr lang="en-US" dirty="0">
                <a:ea typeface="+mn-lt"/>
                <a:cs typeface="+mn-lt"/>
              </a:rPr>
              <a:t> </a:t>
            </a:r>
            <a:r>
              <a:rPr lang="en-US" dirty="0" err="1">
                <a:ea typeface="+mn-lt"/>
                <a:cs typeface="+mn-lt"/>
              </a:rPr>
              <a:t>uzak</a:t>
            </a:r>
            <a:r>
              <a:rPr lang="en-US" dirty="0">
                <a:ea typeface="+mn-lt"/>
                <a:cs typeface="+mn-lt"/>
              </a:rPr>
              <a:t> </a:t>
            </a:r>
            <a:r>
              <a:rPr lang="en-US" dirty="0" err="1">
                <a:ea typeface="+mn-lt"/>
                <a:cs typeface="+mn-lt"/>
              </a:rPr>
              <a:t>metastazlarla</a:t>
            </a:r>
            <a:r>
              <a:rPr lang="en-US" dirty="0">
                <a:ea typeface="+mn-lt"/>
                <a:cs typeface="+mn-lt"/>
              </a:rPr>
              <a:t> </a:t>
            </a:r>
            <a:r>
              <a:rPr lang="en-US" dirty="0" err="1">
                <a:ea typeface="+mn-lt"/>
                <a:cs typeface="+mn-lt"/>
              </a:rPr>
              <a:t>başvurur</a:t>
            </a:r>
            <a:r>
              <a:rPr lang="en-US" dirty="0">
                <a:ea typeface="+mn-lt"/>
                <a:cs typeface="+mn-lt"/>
              </a:rPr>
              <a:t>.</a:t>
            </a:r>
          </a:p>
          <a:p>
            <a:pPr>
              <a:buClr>
                <a:srgbClr val="8D1515"/>
              </a:buClr>
            </a:pPr>
            <a:r>
              <a:rPr lang="en-US" dirty="0">
                <a:ea typeface="+mn-lt"/>
                <a:cs typeface="+mn-lt"/>
              </a:rPr>
              <a:t> PET, BT </a:t>
            </a:r>
            <a:r>
              <a:rPr lang="en-US" err="1">
                <a:ea typeface="+mn-lt"/>
                <a:cs typeface="+mn-lt"/>
              </a:rPr>
              <a:t>ve</a:t>
            </a:r>
            <a:r>
              <a:rPr lang="en-US" dirty="0">
                <a:ea typeface="+mn-lt"/>
                <a:cs typeface="+mn-lt"/>
              </a:rPr>
              <a:t> </a:t>
            </a:r>
            <a:r>
              <a:rPr lang="en-US" err="1">
                <a:ea typeface="+mn-lt"/>
                <a:cs typeface="+mn-lt"/>
              </a:rPr>
              <a:t>kemik</a:t>
            </a:r>
            <a:r>
              <a:rPr lang="en-US" dirty="0">
                <a:ea typeface="+mn-lt"/>
                <a:cs typeface="+mn-lt"/>
              </a:rPr>
              <a:t> </a:t>
            </a:r>
            <a:r>
              <a:rPr lang="en-US" err="1">
                <a:ea typeface="+mn-lt"/>
                <a:cs typeface="+mn-lt"/>
              </a:rPr>
              <a:t>taramasından</a:t>
            </a:r>
            <a:r>
              <a:rPr lang="en-US" dirty="0">
                <a:ea typeface="+mn-lt"/>
                <a:cs typeface="+mn-lt"/>
              </a:rPr>
              <a:t> </a:t>
            </a:r>
            <a:r>
              <a:rPr lang="en-US" err="1">
                <a:ea typeface="+mn-lt"/>
                <a:cs typeface="+mn-lt"/>
              </a:rPr>
              <a:t>daha</a:t>
            </a:r>
            <a:r>
              <a:rPr lang="en-US" dirty="0">
                <a:ea typeface="+mn-lt"/>
                <a:cs typeface="+mn-lt"/>
              </a:rPr>
              <a:t> </a:t>
            </a:r>
            <a:r>
              <a:rPr lang="en-US" err="1">
                <a:ea typeface="+mn-lt"/>
                <a:cs typeface="+mn-lt"/>
              </a:rPr>
              <a:t>hassastır</a:t>
            </a:r>
            <a:r>
              <a:rPr lang="en-US" dirty="0">
                <a:ea typeface="+mn-lt"/>
                <a:cs typeface="+mn-lt"/>
              </a:rPr>
              <a:t>. </a:t>
            </a:r>
            <a:endParaRPr lang="en-US">
              <a:ea typeface="+mn-lt"/>
              <a:cs typeface="+mn-lt"/>
            </a:endParaRPr>
          </a:p>
          <a:p>
            <a:pPr>
              <a:buClr>
                <a:srgbClr val="8D1515"/>
              </a:buClr>
            </a:pPr>
            <a:r>
              <a:rPr lang="en-US" dirty="0" err="1">
                <a:ea typeface="+mn-lt"/>
                <a:cs typeface="+mn-lt"/>
              </a:rPr>
              <a:t>Yaygın</a:t>
            </a:r>
            <a:r>
              <a:rPr lang="en-US" dirty="0">
                <a:ea typeface="+mn-lt"/>
                <a:cs typeface="+mn-lt"/>
              </a:rPr>
              <a:t> </a:t>
            </a:r>
            <a:r>
              <a:rPr lang="en-US" dirty="0" err="1">
                <a:ea typeface="+mn-lt"/>
                <a:cs typeface="+mn-lt"/>
              </a:rPr>
              <a:t>lokal</a:t>
            </a:r>
            <a:r>
              <a:rPr lang="en-US" dirty="0">
                <a:ea typeface="+mn-lt"/>
                <a:cs typeface="+mn-lt"/>
              </a:rPr>
              <a:t> </a:t>
            </a:r>
            <a:r>
              <a:rPr lang="en-US" dirty="0" err="1">
                <a:ea typeface="+mn-lt"/>
                <a:cs typeface="+mn-lt"/>
              </a:rPr>
              <a:t>rekürrens</a:t>
            </a:r>
            <a:r>
              <a:rPr lang="en-US" dirty="0">
                <a:ea typeface="+mn-lt"/>
                <a:cs typeface="+mn-lt"/>
              </a:rPr>
              <a:t> </a:t>
            </a:r>
            <a:r>
              <a:rPr lang="en-US" dirty="0" err="1">
                <a:ea typeface="+mn-lt"/>
                <a:cs typeface="+mn-lt"/>
              </a:rPr>
              <a:t>veya</a:t>
            </a:r>
            <a:r>
              <a:rPr lang="en-US" dirty="0">
                <a:ea typeface="+mn-lt"/>
                <a:cs typeface="+mn-lt"/>
              </a:rPr>
              <a:t> non-operable </a:t>
            </a:r>
            <a:r>
              <a:rPr lang="en-US" dirty="0" err="1">
                <a:ea typeface="+mn-lt"/>
                <a:cs typeface="+mn-lt"/>
              </a:rPr>
              <a:t>bölgesel</a:t>
            </a:r>
            <a:r>
              <a:rPr lang="en-US" dirty="0">
                <a:ea typeface="+mn-lt"/>
                <a:cs typeface="+mn-lt"/>
              </a:rPr>
              <a:t> nodal </a:t>
            </a:r>
            <a:r>
              <a:rPr lang="en-US" dirty="0" err="1">
                <a:ea typeface="+mn-lt"/>
                <a:cs typeface="+mn-lt"/>
              </a:rPr>
              <a:t>rekürrens</a:t>
            </a:r>
            <a:r>
              <a:rPr lang="en-US" dirty="0">
                <a:ea typeface="+mn-lt"/>
                <a:cs typeface="+mn-lt"/>
              </a:rPr>
              <a:t> </a:t>
            </a:r>
            <a:r>
              <a:rPr lang="en-US" dirty="0" err="1">
                <a:ea typeface="+mn-lt"/>
                <a:cs typeface="+mn-lt"/>
              </a:rPr>
              <a:t>cerrahiye</a:t>
            </a:r>
            <a:r>
              <a:rPr lang="en-US" dirty="0">
                <a:ea typeface="+mn-lt"/>
                <a:cs typeface="+mn-lt"/>
              </a:rPr>
              <a:t> </a:t>
            </a:r>
            <a:r>
              <a:rPr lang="en-US" dirty="0" err="1">
                <a:ea typeface="+mn-lt"/>
                <a:cs typeface="+mn-lt"/>
              </a:rPr>
              <a:t>engel</a:t>
            </a:r>
            <a:r>
              <a:rPr lang="en-US" dirty="0">
                <a:ea typeface="+mn-lt"/>
                <a:cs typeface="+mn-lt"/>
              </a:rPr>
              <a:t> </a:t>
            </a:r>
            <a:r>
              <a:rPr lang="en-US" dirty="0" err="1">
                <a:ea typeface="+mn-lt"/>
                <a:cs typeface="+mn-lt"/>
              </a:rPr>
              <a:t>olur</a:t>
            </a:r>
            <a:r>
              <a:rPr lang="en-US" dirty="0">
                <a:ea typeface="+mn-lt"/>
                <a:cs typeface="+mn-lt"/>
              </a:rPr>
              <a:t>. </a:t>
            </a:r>
          </a:p>
          <a:p>
            <a:pPr>
              <a:buClr>
                <a:srgbClr val="8D1515"/>
              </a:buClr>
            </a:pPr>
            <a:r>
              <a:rPr lang="en-US" dirty="0" err="1">
                <a:ea typeface="+mn-lt"/>
                <a:cs typeface="+mn-lt"/>
              </a:rPr>
              <a:t>Aksiller</a:t>
            </a:r>
            <a:r>
              <a:rPr lang="en-US" dirty="0">
                <a:ea typeface="+mn-lt"/>
                <a:cs typeface="+mn-lt"/>
              </a:rPr>
              <a:t> </a:t>
            </a:r>
            <a:r>
              <a:rPr lang="en-US" dirty="0" err="1">
                <a:ea typeface="+mn-lt"/>
                <a:cs typeface="+mn-lt"/>
              </a:rPr>
              <a:t>eksplorasyonda</a:t>
            </a:r>
            <a:r>
              <a:rPr lang="en-US" dirty="0">
                <a:ea typeface="+mn-lt"/>
                <a:cs typeface="+mn-lt"/>
              </a:rPr>
              <a:t>, </a:t>
            </a:r>
            <a:r>
              <a:rPr lang="en-US" dirty="0" err="1">
                <a:ea typeface="+mn-lt"/>
                <a:cs typeface="+mn-lt"/>
              </a:rPr>
              <a:t>daha</a:t>
            </a:r>
            <a:r>
              <a:rPr lang="en-US" dirty="0">
                <a:ea typeface="+mn-lt"/>
                <a:cs typeface="+mn-lt"/>
              </a:rPr>
              <a:t> </a:t>
            </a:r>
            <a:r>
              <a:rPr lang="en-US" dirty="0" err="1">
                <a:ea typeface="+mn-lt"/>
                <a:cs typeface="+mn-lt"/>
              </a:rPr>
              <a:t>önce</a:t>
            </a:r>
            <a:r>
              <a:rPr lang="en-US" dirty="0">
                <a:ea typeface="+mn-lt"/>
                <a:cs typeface="+mn-lt"/>
              </a:rPr>
              <a:t> </a:t>
            </a:r>
            <a:r>
              <a:rPr lang="en-US" dirty="0" err="1">
                <a:ea typeface="+mn-lt"/>
                <a:cs typeface="+mn-lt"/>
              </a:rPr>
              <a:t>AxD</a:t>
            </a:r>
            <a:r>
              <a:rPr lang="en-US" dirty="0">
                <a:ea typeface="+mn-lt"/>
                <a:cs typeface="+mn-lt"/>
              </a:rPr>
              <a:t> </a:t>
            </a:r>
            <a:r>
              <a:rPr lang="en-US" dirty="0" err="1">
                <a:ea typeface="+mn-lt"/>
                <a:cs typeface="+mn-lt"/>
              </a:rPr>
              <a:t>geçirmiş</a:t>
            </a:r>
            <a:r>
              <a:rPr lang="en-US" dirty="0">
                <a:ea typeface="+mn-lt"/>
                <a:cs typeface="+mn-lt"/>
              </a:rPr>
              <a:t> </a:t>
            </a:r>
            <a:r>
              <a:rPr lang="en-US" dirty="0" err="1">
                <a:ea typeface="+mn-lt"/>
                <a:cs typeface="+mn-lt"/>
              </a:rPr>
              <a:t>hastalarda</a:t>
            </a:r>
            <a:r>
              <a:rPr lang="en-US" dirty="0">
                <a:ea typeface="+mn-lt"/>
                <a:cs typeface="+mn-lt"/>
              </a:rPr>
              <a:t> </a:t>
            </a:r>
            <a:r>
              <a:rPr lang="en-US" dirty="0" err="1">
                <a:ea typeface="+mn-lt"/>
                <a:cs typeface="+mn-lt"/>
              </a:rPr>
              <a:t>nadiren</a:t>
            </a:r>
            <a:r>
              <a:rPr lang="en-US" dirty="0">
                <a:ea typeface="+mn-lt"/>
                <a:cs typeface="+mn-lt"/>
              </a:rPr>
              <a:t> nodal </a:t>
            </a:r>
            <a:r>
              <a:rPr lang="en-US" dirty="0" err="1">
                <a:ea typeface="+mn-lt"/>
                <a:cs typeface="+mn-lt"/>
              </a:rPr>
              <a:t>doku</a:t>
            </a:r>
            <a:r>
              <a:rPr lang="en-US" dirty="0">
                <a:ea typeface="+mn-lt"/>
                <a:cs typeface="+mn-lt"/>
              </a:rPr>
              <a:t> </a:t>
            </a:r>
            <a:r>
              <a:rPr lang="en-US" dirty="0" err="1">
                <a:ea typeface="+mn-lt"/>
                <a:cs typeface="+mn-lt"/>
              </a:rPr>
              <a:t>bulunur</a:t>
            </a:r>
            <a:r>
              <a:rPr lang="en-US" dirty="0">
                <a:ea typeface="+mn-lt"/>
                <a:cs typeface="+mn-lt"/>
              </a:rPr>
              <a:t>; </a:t>
            </a:r>
            <a:r>
              <a:rPr lang="en-US" dirty="0" err="1">
                <a:ea typeface="+mn-lt"/>
                <a:cs typeface="+mn-lt"/>
              </a:rPr>
              <a:t>bu</a:t>
            </a:r>
            <a:r>
              <a:rPr lang="en-US" dirty="0">
                <a:ea typeface="+mn-lt"/>
                <a:cs typeface="+mn-lt"/>
              </a:rPr>
              <a:t> </a:t>
            </a:r>
            <a:r>
              <a:rPr lang="en-US" dirty="0" err="1">
                <a:ea typeface="+mn-lt"/>
                <a:cs typeface="+mn-lt"/>
              </a:rPr>
              <a:t>nedenle</a:t>
            </a:r>
            <a:r>
              <a:rPr lang="en-US" dirty="0">
                <a:ea typeface="+mn-lt"/>
                <a:cs typeface="+mn-lt"/>
              </a:rPr>
              <a:t>, </a:t>
            </a:r>
            <a:r>
              <a:rPr lang="en-US" dirty="0" err="1">
                <a:ea typeface="+mn-lt"/>
                <a:cs typeface="+mn-lt"/>
              </a:rPr>
              <a:t>şüpheli</a:t>
            </a:r>
            <a:r>
              <a:rPr lang="en-US" dirty="0">
                <a:ea typeface="+mn-lt"/>
                <a:cs typeface="+mn-lt"/>
              </a:rPr>
              <a:t> </a:t>
            </a:r>
            <a:r>
              <a:rPr lang="en-US" dirty="0" err="1">
                <a:ea typeface="+mn-lt"/>
                <a:cs typeface="+mn-lt"/>
              </a:rPr>
              <a:t>adenopatinin</a:t>
            </a:r>
            <a:r>
              <a:rPr lang="en-US" dirty="0">
                <a:ea typeface="+mn-lt"/>
                <a:cs typeface="+mn-lt"/>
              </a:rPr>
              <a:t> </a:t>
            </a:r>
            <a:r>
              <a:rPr lang="en-US" dirty="0" err="1">
                <a:ea typeface="+mn-lt"/>
                <a:cs typeface="+mn-lt"/>
              </a:rPr>
              <a:t>yokluğunda</a:t>
            </a:r>
            <a:r>
              <a:rPr lang="en-US" dirty="0">
                <a:ea typeface="+mn-lt"/>
                <a:cs typeface="+mn-lt"/>
              </a:rPr>
              <a:t> </a:t>
            </a:r>
            <a:r>
              <a:rPr lang="en-US" dirty="0" err="1">
                <a:ea typeface="+mn-lt"/>
                <a:cs typeface="+mn-lt"/>
              </a:rPr>
              <a:t>yeniden</a:t>
            </a:r>
            <a:r>
              <a:rPr lang="en-US" dirty="0">
                <a:ea typeface="+mn-lt"/>
                <a:cs typeface="+mn-lt"/>
              </a:rPr>
              <a:t> </a:t>
            </a:r>
            <a:r>
              <a:rPr lang="en-US" dirty="0" err="1">
                <a:ea typeface="+mn-lt"/>
                <a:cs typeface="+mn-lt"/>
              </a:rPr>
              <a:t>diseksiyon</a:t>
            </a:r>
            <a:r>
              <a:rPr lang="en-US" dirty="0">
                <a:ea typeface="+mn-lt"/>
                <a:cs typeface="+mn-lt"/>
              </a:rPr>
              <a:t> </a:t>
            </a:r>
            <a:r>
              <a:rPr lang="en-US" dirty="0" err="1">
                <a:ea typeface="+mn-lt"/>
                <a:cs typeface="+mn-lt"/>
              </a:rPr>
              <a:t>veya</a:t>
            </a:r>
            <a:r>
              <a:rPr lang="en-US" dirty="0">
                <a:ea typeface="+mn-lt"/>
                <a:cs typeface="+mn-lt"/>
              </a:rPr>
              <a:t> </a:t>
            </a:r>
            <a:r>
              <a:rPr lang="en-US" dirty="0" err="1">
                <a:ea typeface="+mn-lt"/>
                <a:cs typeface="+mn-lt"/>
              </a:rPr>
              <a:t>SNB'nin</a:t>
            </a:r>
            <a:r>
              <a:rPr lang="en-US" dirty="0">
                <a:ea typeface="+mn-lt"/>
                <a:cs typeface="+mn-lt"/>
              </a:rPr>
              <a:t> </a:t>
            </a:r>
            <a:r>
              <a:rPr lang="en-US" dirty="0" err="1">
                <a:ea typeface="+mn-lt"/>
                <a:cs typeface="+mn-lt"/>
              </a:rPr>
              <a:t>yeri</a:t>
            </a:r>
            <a:r>
              <a:rPr lang="en-US" dirty="0">
                <a:ea typeface="+mn-lt"/>
                <a:cs typeface="+mn-lt"/>
              </a:rPr>
              <a:t> </a:t>
            </a:r>
            <a:r>
              <a:rPr lang="en-US" dirty="0" err="1">
                <a:ea typeface="+mn-lt"/>
                <a:cs typeface="+mn-lt"/>
              </a:rPr>
              <a:t>belirsizdir</a:t>
            </a:r>
            <a:r>
              <a:rPr lang="en-US" dirty="0">
                <a:ea typeface="+mn-lt"/>
                <a:cs typeface="+mn-lt"/>
              </a:rPr>
              <a:t>. </a:t>
            </a:r>
            <a:r>
              <a:rPr lang="en-US" dirty="0" err="1">
                <a:ea typeface="+mn-lt"/>
                <a:cs typeface="+mn-lt"/>
              </a:rPr>
              <a:t>Önceden</a:t>
            </a:r>
            <a:r>
              <a:rPr lang="en-US" dirty="0">
                <a:ea typeface="+mn-lt"/>
                <a:cs typeface="+mn-lt"/>
              </a:rPr>
              <a:t> </a:t>
            </a:r>
            <a:r>
              <a:rPr lang="en-US" dirty="0" err="1">
                <a:ea typeface="+mn-lt"/>
                <a:cs typeface="+mn-lt"/>
              </a:rPr>
              <a:t>AxD</a:t>
            </a:r>
            <a:r>
              <a:rPr lang="en-US" dirty="0">
                <a:ea typeface="+mn-lt"/>
                <a:cs typeface="+mn-lt"/>
              </a:rPr>
              <a:t> </a:t>
            </a:r>
            <a:r>
              <a:rPr lang="en-US" dirty="0" err="1">
                <a:ea typeface="+mn-lt"/>
                <a:cs typeface="+mn-lt"/>
              </a:rPr>
              <a:t>veya</a:t>
            </a:r>
            <a:r>
              <a:rPr lang="en-US" dirty="0">
                <a:ea typeface="+mn-lt"/>
                <a:cs typeface="+mn-lt"/>
              </a:rPr>
              <a:t> SNB </a:t>
            </a:r>
            <a:r>
              <a:rPr lang="en-US" dirty="0" err="1">
                <a:ea typeface="+mn-lt"/>
                <a:cs typeface="+mn-lt"/>
              </a:rPr>
              <a:t>yapılmış</a:t>
            </a:r>
            <a:r>
              <a:rPr lang="en-US" dirty="0">
                <a:ea typeface="+mn-lt"/>
                <a:cs typeface="+mn-lt"/>
              </a:rPr>
              <a:t> </a:t>
            </a:r>
            <a:r>
              <a:rPr lang="en-US" dirty="0" err="1">
                <a:ea typeface="+mn-lt"/>
                <a:cs typeface="+mn-lt"/>
              </a:rPr>
              <a:t>olan</a:t>
            </a:r>
            <a:r>
              <a:rPr lang="en-US" dirty="0">
                <a:ea typeface="+mn-lt"/>
                <a:cs typeface="+mn-lt"/>
              </a:rPr>
              <a:t> </a:t>
            </a:r>
            <a:r>
              <a:rPr lang="en-US" dirty="0" err="1">
                <a:ea typeface="+mn-lt"/>
                <a:cs typeface="+mn-lt"/>
              </a:rPr>
              <a:t>hastalarda</a:t>
            </a:r>
            <a:r>
              <a:rPr lang="en-US" dirty="0">
                <a:ea typeface="+mn-lt"/>
                <a:cs typeface="+mn-lt"/>
              </a:rPr>
              <a:t> anormal </a:t>
            </a:r>
            <a:r>
              <a:rPr lang="en-US" dirty="0" err="1">
                <a:ea typeface="+mn-lt"/>
                <a:cs typeface="+mn-lt"/>
              </a:rPr>
              <a:t>lenfatik</a:t>
            </a:r>
            <a:r>
              <a:rPr lang="en-US" dirty="0">
                <a:ea typeface="+mn-lt"/>
                <a:cs typeface="+mn-lt"/>
              </a:rPr>
              <a:t> </a:t>
            </a:r>
            <a:r>
              <a:rPr lang="en-US" dirty="0" err="1">
                <a:ea typeface="+mn-lt"/>
                <a:cs typeface="+mn-lt"/>
              </a:rPr>
              <a:t>drenaj</a:t>
            </a:r>
            <a:r>
              <a:rPr lang="en-US" dirty="0">
                <a:ea typeface="+mn-lt"/>
                <a:cs typeface="+mn-lt"/>
              </a:rPr>
              <a:t> </a:t>
            </a:r>
            <a:r>
              <a:rPr lang="en-US" dirty="0" err="1">
                <a:ea typeface="+mn-lt"/>
                <a:cs typeface="+mn-lt"/>
              </a:rPr>
              <a:t>yaygındır</a:t>
            </a:r>
            <a:r>
              <a:rPr lang="en-US" dirty="0">
                <a:ea typeface="+mn-lt"/>
                <a:cs typeface="+mn-lt"/>
              </a:rPr>
              <a:t>.</a:t>
            </a:r>
          </a:p>
          <a:p>
            <a:pPr>
              <a:buClr>
                <a:srgbClr val="8D1515"/>
              </a:buClr>
            </a:pPr>
            <a:r>
              <a:rPr lang="en-US" dirty="0" err="1">
                <a:ea typeface="+mn-lt"/>
                <a:cs typeface="+mn-lt"/>
              </a:rPr>
              <a:t>Tekrar</a:t>
            </a:r>
            <a:r>
              <a:rPr lang="en-US" dirty="0">
                <a:ea typeface="+mn-lt"/>
                <a:cs typeface="+mn-lt"/>
              </a:rPr>
              <a:t> SNB, </a:t>
            </a:r>
            <a:r>
              <a:rPr lang="en-US" dirty="0" err="1">
                <a:ea typeface="+mn-lt"/>
                <a:cs typeface="+mn-lt"/>
              </a:rPr>
              <a:t>sadece</a:t>
            </a:r>
            <a:r>
              <a:rPr lang="en-US" dirty="0">
                <a:ea typeface="+mn-lt"/>
                <a:cs typeface="+mn-lt"/>
              </a:rPr>
              <a:t> </a:t>
            </a:r>
            <a:r>
              <a:rPr lang="en-US" dirty="0" err="1">
                <a:ea typeface="+mn-lt"/>
                <a:cs typeface="+mn-lt"/>
              </a:rPr>
              <a:t>önceden</a:t>
            </a:r>
            <a:r>
              <a:rPr lang="en-US" dirty="0">
                <a:ea typeface="+mn-lt"/>
                <a:cs typeface="+mn-lt"/>
              </a:rPr>
              <a:t> </a:t>
            </a:r>
            <a:r>
              <a:rPr lang="en-US" dirty="0" err="1">
                <a:ea typeface="+mn-lt"/>
                <a:cs typeface="+mn-lt"/>
              </a:rPr>
              <a:t>SNB'si</a:t>
            </a:r>
            <a:r>
              <a:rPr lang="en-US" dirty="0">
                <a:ea typeface="+mn-lt"/>
                <a:cs typeface="+mn-lt"/>
              </a:rPr>
              <a:t> </a:t>
            </a:r>
            <a:r>
              <a:rPr lang="en-US" dirty="0" err="1">
                <a:ea typeface="+mn-lt"/>
                <a:cs typeface="+mn-lt"/>
              </a:rPr>
              <a:t>yapılanlar</a:t>
            </a:r>
            <a:r>
              <a:rPr lang="en-US" dirty="0">
                <a:ea typeface="+mn-lt"/>
                <a:cs typeface="+mn-lt"/>
              </a:rPr>
              <a:t> </a:t>
            </a:r>
            <a:r>
              <a:rPr lang="en-US" dirty="0" err="1">
                <a:ea typeface="+mn-lt"/>
                <a:cs typeface="+mn-lt"/>
              </a:rPr>
              <a:t>için</a:t>
            </a:r>
            <a:r>
              <a:rPr lang="en-US" dirty="0">
                <a:ea typeface="+mn-lt"/>
                <a:cs typeface="+mn-lt"/>
              </a:rPr>
              <a:t> </a:t>
            </a:r>
            <a:r>
              <a:rPr lang="en-US" dirty="0" err="1">
                <a:ea typeface="+mn-lt"/>
                <a:cs typeface="+mn-lt"/>
              </a:rPr>
              <a:t>uygundur</a:t>
            </a:r>
            <a:r>
              <a:rPr lang="en-US" dirty="0">
                <a:ea typeface="+mn-lt"/>
                <a:cs typeface="+mn-lt"/>
              </a:rPr>
              <a:t>. </a:t>
            </a:r>
            <a:endParaRPr lang="en-US" dirty="0"/>
          </a:p>
          <a:p>
            <a:pPr>
              <a:buClr>
                <a:srgbClr val="8D1515"/>
              </a:buClr>
            </a:pPr>
            <a:r>
              <a:rPr lang="en-US" dirty="0" err="1">
                <a:ea typeface="+mn-lt"/>
                <a:cs typeface="+mn-lt"/>
              </a:rPr>
              <a:t>İzole</a:t>
            </a:r>
            <a:r>
              <a:rPr lang="en-US" dirty="0">
                <a:ea typeface="+mn-lt"/>
                <a:cs typeface="+mn-lt"/>
              </a:rPr>
              <a:t> </a:t>
            </a:r>
            <a:r>
              <a:rPr lang="en-US" dirty="0" err="1">
                <a:ea typeface="+mn-lt"/>
                <a:cs typeface="+mn-lt"/>
              </a:rPr>
              <a:t>ameliyat</a:t>
            </a:r>
            <a:r>
              <a:rPr lang="en-US" dirty="0">
                <a:ea typeface="+mn-lt"/>
                <a:cs typeface="+mn-lt"/>
              </a:rPr>
              <a:t> </a:t>
            </a:r>
            <a:r>
              <a:rPr lang="en-US" dirty="0" err="1">
                <a:ea typeface="+mn-lt"/>
                <a:cs typeface="+mn-lt"/>
              </a:rPr>
              <a:t>edilebilir</a:t>
            </a:r>
            <a:r>
              <a:rPr lang="en-US" dirty="0">
                <a:ea typeface="+mn-lt"/>
                <a:cs typeface="+mn-lt"/>
              </a:rPr>
              <a:t> meme </a:t>
            </a:r>
            <a:r>
              <a:rPr lang="en-US" dirty="0" err="1">
                <a:ea typeface="+mn-lt"/>
                <a:cs typeface="+mn-lt"/>
              </a:rPr>
              <a:t>relapsı</a:t>
            </a:r>
            <a:r>
              <a:rPr lang="en-US" dirty="0">
                <a:ea typeface="+mn-lt"/>
                <a:cs typeface="+mn-lt"/>
              </a:rPr>
              <a:t> </a:t>
            </a:r>
            <a:r>
              <a:rPr lang="en-US" dirty="0" err="1">
                <a:ea typeface="+mn-lt"/>
                <a:cs typeface="+mn-lt"/>
              </a:rPr>
              <a:t>olan</a:t>
            </a:r>
            <a:r>
              <a:rPr lang="en-US" dirty="0">
                <a:ea typeface="+mn-lt"/>
                <a:cs typeface="+mn-lt"/>
              </a:rPr>
              <a:t> </a:t>
            </a:r>
            <a:r>
              <a:rPr lang="en-US" dirty="0" err="1">
                <a:ea typeface="+mn-lt"/>
                <a:cs typeface="+mn-lt"/>
              </a:rPr>
              <a:t>hastalarda</a:t>
            </a:r>
            <a:r>
              <a:rPr lang="en-US" dirty="0">
                <a:ea typeface="+mn-lt"/>
                <a:cs typeface="+mn-lt"/>
              </a:rPr>
              <a:t> </a:t>
            </a:r>
            <a:r>
              <a:rPr lang="en-US" dirty="0" err="1">
                <a:ea typeface="+mn-lt"/>
                <a:cs typeface="+mn-lt"/>
              </a:rPr>
              <a:t>kurtarma</a:t>
            </a:r>
            <a:r>
              <a:rPr lang="en-US" dirty="0">
                <a:ea typeface="+mn-lt"/>
                <a:cs typeface="+mn-lt"/>
              </a:rPr>
              <a:t> </a:t>
            </a:r>
            <a:r>
              <a:rPr lang="en-US" dirty="0" err="1">
                <a:ea typeface="+mn-lt"/>
                <a:cs typeface="+mn-lt"/>
              </a:rPr>
              <a:t>mastektomisinden</a:t>
            </a:r>
            <a:r>
              <a:rPr lang="en-US" dirty="0">
                <a:ea typeface="+mn-lt"/>
                <a:cs typeface="+mn-lt"/>
              </a:rPr>
              <a:t> </a:t>
            </a:r>
            <a:r>
              <a:rPr lang="en-US" dirty="0" err="1">
                <a:ea typeface="+mn-lt"/>
                <a:cs typeface="+mn-lt"/>
              </a:rPr>
              <a:t>sonra</a:t>
            </a:r>
            <a:r>
              <a:rPr lang="en-US" dirty="0">
                <a:ea typeface="+mn-lt"/>
                <a:cs typeface="+mn-lt"/>
              </a:rPr>
              <a:t> </a:t>
            </a:r>
            <a:r>
              <a:rPr lang="en-US" dirty="0" err="1">
                <a:ea typeface="+mn-lt"/>
                <a:cs typeface="+mn-lt"/>
              </a:rPr>
              <a:t>beş</a:t>
            </a:r>
            <a:r>
              <a:rPr lang="en-US" dirty="0">
                <a:ea typeface="+mn-lt"/>
                <a:cs typeface="+mn-lt"/>
              </a:rPr>
              <a:t> </a:t>
            </a:r>
            <a:r>
              <a:rPr lang="en-US" dirty="0" err="1">
                <a:ea typeface="+mn-lt"/>
                <a:cs typeface="+mn-lt"/>
              </a:rPr>
              <a:t>yıllık</a:t>
            </a:r>
            <a:r>
              <a:rPr lang="en-US" dirty="0">
                <a:ea typeface="+mn-lt"/>
                <a:cs typeface="+mn-lt"/>
              </a:rPr>
              <a:t> </a:t>
            </a:r>
            <a:r>
              <a:rPr lang="en-US" dirty="0" err="1">
                <a:ea typeface="+mn-lt"/>
                <a:cs typeface="+mn-lt"/>
              </a:rPr>
              <a:t>relapssız</a:t>
            </a:r>
            <a:r>
              <a:rPr lang="en-US" dirty="0">
                <a:ea typeface="+mn-lt"/>
                <a:cs typeface="+mn-lt"/>
              </a:rPr>
              <a:t> </a:t>
            </a:r>
            <a:r>
              <a:rPr lang="en-US" dirty="0" err="1">
                <a:ea typeface="+mn-lt"/>
                <a:cs typeface="+mn-lt"/>
              </a:rPr>
              <a:t>sağkalım</a:t>
            </a:r>
            <a:r>
              <a:rPr lang="en-US" dirty="0">
                <a:ea typeface="+mn-lt"/>
                <a:cs typeface="+mn-lt"/>
              </a:rPr>
              <a:t> </a:t>
            </a:r>
            <a:r>
              <a:rPr lang="en-US" dirty="0" err="1">
                <a:ea typeface="+mn-lt"/>
                <a:cs typeface="+mn-lt"/>
              </a:rPr>
              <a:t>oranları</a:t>
            </a:r>
            <a:r>
              <a:rPr lang="en-US" dirty="0">
                <a:ea typeface="+mn-lt"/>
                <a:cs typeface="+mn-lt"/>
              </a:rPr>
              <a:t> %60 </a:t>
            </a:r>
            <a:r>
              <a:rPr lang="en-US" dirty="0" err="1">
                <a:ea typeface="+mn-lt"/>
                <a:cs typeface="+mn-lt"/>
              </a:rPr>
              <a:t>ila</a:t>
            </a:r>
            <a:r>
              <a:rPr lang="en-US" dirty="0">
                <a:ea typeface="+mn-lt"/>
                <a:cs typeface="+mn-lt"/>
              </a:rPr>
              <a:t> %80 </a:t>
            </a:r>
            <a:r>
              <a:rPr lang="en-US" dirty="0" err="1">
                <a:ea typeface="+mn-lt"/>
                <a:cs typeface="+mn-lt"/>
              </a:rPr>
              <a:t>ve</a:t>
            </a:r>
            <a:r>
              <a:rPr lang="en-US" dirty="0">
                <a:ea typeface="+mn-lt"/>
                <a:cs typeface="+mn-lt"/>
              </a:rPr>
              <a:t> </a:t>
            </a:r>
            <a:r>
              <a:rPr lang="en-US" dirty="0" err="1">
                <a:ea typeface="+mn-lt"/>
                <a:cs typeface="+mn-lt"/>
              </a:rPr>
              <a:t>genel</a:t>
            </a:r>
            <a:r>
              <a:rPr lang="en-US" dirty="0">
                <a:ea typeface="+mn-lt"/>
                <a:cs typeface="+mn-lt"/>
              </a:rPr>
              <a:t> </a:t>
            </a:r>
            <a:r>
              <a:rPr lang="en-US" dirty="0" err="1">
                <a:ea typeface="+mn-lt"/>
                <a:cs typeface="+mn-lt"/>
              </a:rPr>
              <a:t>sağkalım</a:t>
            </a:r>
            <a:r>
              <a:rPr lang="en-US" dirty="0">
                <a:ea typeface="+mn-lt"/>
                <a:cs typeface="+mn-lt"/>
              </a:rPr>
              <a:t> </a:t>
            </a:r>
            <a:r>
              <a:rPr lang="en-US" dirty="0" err="1">
                <a:ea typeface="+mn-lt"/>
                <a:cs typeface="+mn-lt"/>
              </a:rPr>
              <a:t>oranları</a:t>
            </a:r>
            <a:r>
              <a:rPr lang="en-US" dirty="0">
                <a:ea typeface="+mn-lt"/>
                <a:cs typeface="+mn-lt"/>
              </a:rPr>
              <a:t> %80 </a:t>
            </a:r>
            <a:r>
              <a:rPr lang="en-US" dirty="0" err="1">
                <a:ea typeface="+mn-lt"/>
                <a:cs typeface="+mn-lt"/>
              </a:rPr>
              <a:t>ila</a:t>
            </a:r>
            <a:r>
              <a:rPr lang="en-US" dirty="0">
                <a:ea typeface="+mn-lt"/>
                <a:cs typeface="+mn-lt"/>
              </a:rPr>
              <a:t> %85'tir. On </a:t>
            </a:r>
            <a:r>
              <a:rPr lang="en-US" dirty="0" err="1">
                <a:ea typeface="+mn-lt"/>
                <a:cs typeface="+mn-lt"/>
              </a:rPr>
              <a:t>yıllık</a:t>
            </a:r>
            <a:r>
              <a:rPr lang="en-US" dirty="0">
                <a:ea typeface="+mn-lt"/>
                <a:cs typeface="+mn-lt"/>
              </a:rPr>
              <a:t> </a:t>
            </a:r>
            <a:r>
              <a:rPr lang="en-US" dirty="0" err="1">
                <a:ea typeface="+mn-lt"/>
                <a:cs typeface="+mn-lt"/>
              </a:rPr>
              <a:t>oranlar</a:t>
            </a:r>
            <a:r>
              <a:rPr lang="en-US" dirty="0">
                <a:ea typeface="+mn-lt"/>
                <a:cs typeface="+mn-lt"/>
              </a:rPr>
              <a:t> </a:t>
            </a:r>
            <a:r>
              <a:rPr lang="en-US" dirty="0" err="1">
                <a:ea typeface="+mn-lt"/>
                <a:cs typeface="+mn-lt"/>
              </a:rPr>
              <a:t>ise</a:t>
            </a:r>
            <a:r>
              <a:rPr lang="en-US" dirty="0">
                <a:ea typeface="+mn-lt"/>
                <a:cs typeface="+mn-lt"/>
              </a:rPr>
              <a:t> </a:t>
            </a:r>
            <a:r>
              <a:rPr lang="en-US" dirty="0" err="1">
                <a:ea typeface="+mn-lt"/>
                <a:cs typeface="+mn-lt"/>
              </a:rPr>
              <a:t>yaklaşık</a:t>
            </a:r>
            <a:r>
              <a:rPr lang="en-US" dirty="0">
                <a:ea typeface="+mn-lt"/>
                <a:cs typeface="+mn-lt"/>
              </a:rPr>
              <a:t> %20 </a:t>
            </a:r>
            <a:r>
              <a:rPr lang="en-US" dirty="0" err="1">
                <a:ea typeface="+mn-lt"/>
                <a:cs typeface="+mn-lt"/>
              </a:rPr>
              <a:t>daha</a:t>
            </a:r>
            <a:r>
              <a:rPr lang="en-US" dirty="0">
                <a:ea typeface="+mn-lt"/>
                <a:cs typeface="+mn-lt"/>
              </a:rPr>
              <a:t> </a:t>
            </a:r>
            <a:r>
              <a:rPr lang="en-US" dirty="0" err="1">
                <a:ea typeface="+mn-lt"/>
                <a:cs typeface="+mn-lt"/>
              </a:rPr>
              <a:t>düşüktür</a:t>
            </a:r>
            <a:r>
              <a:rPr lang="en-US" dirty="0">
                <a:ea typeface="+mn-lt"/>
                <a:cs typeface="+mn-lt"/>
              </a:rPr>
              <a:t>.</a:t>
            </a:r>
          </a:p>
          <a:p>
            <a:pPr>
              <a:buClr>
                <a:srgbClr val="8D1515"/>
              </a:buClr>
            </a:pPr>
            <a:endParaRPr lang="en-US" dirty="0">
              <a:ea typeface="+mn-lt"/>
              <a:cs typeface="+mn-lt"/>
            </a:endParaRPr>
          </a:p>
          <a:p>
            <a:pPr>
              <a:buClr>
                <a:srgbClr val="8D1515"/>
              </a:buClr>
            </a:pPr>
            <a:endParaRPr lang="en-US">
              <a:ea typeface="+mn-lt"/>
              <a:cs typeface="+mn-lt"/>
            </a:endParaRPr>
          </a:p>
          <a:p>
            <a:pPr>
              <a:buClr>
                <a:srgbClr val="8D1515"/>
              </a:buClr>
            </a:pPr>
            <a:endParaRPr lang="en-US">
              <a:ea typeface="+mn-lt"/>
              <a:cs typeface="+mn-lt"/>
            </a:endParaRPr>
          </a:p>
        </p:txBody>
      </p:sp>
    </p:spTree>
    <p:extLst>
      <p:ext uri="{BB962C8B-B14F-4D97-AF65-F5344CB8AC3E}">
        <p14:creationId xmlns:p14="http://schemas.microsoft.com/office/powerpoint/2010/main" val="13264067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060CEA-CE22-4A4B-A133-68EA45341B08}"/>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FA47561F-5809-44A1-8CA5-3B151355906E}"/>
              </a:ext>
            </a:extLst>
          </p:cNvPr>
          <p:cNvSpPr>
            <a:spLocks noGrp="1"/>
          </p:cNvSpPr>
          <p:nvPr>
            <p:ph idx="1"/>
          </p:nvPr>
        </p:nvSpPr>
        <p:spPr/>
        <p:txBody>
          <a:bodyPr>
            <a:normAutofit fontScale="92500" lnSpcReduction="20000"/>
          </a:bodyPr>
          <a:lstStyle/>
          <a:p>
            <a:r>
              <a:rPr lang="en-US" dirty="0" err="1"/>
              <a:t>Lenfovasküler</a:t>
            </a:r>
            <a:r>
              <a:rPr lang="en-US" dirty="0"/>
              <a:t> </a:t>
            </a:r>
            <a:r>
              <a:rPr lang="en-US" dirty="0" err="1"/>
              <a:t>invazyon</a:t>
            </a:r>
            <a:r>
              <a:rPr lang="en-US" dirty="0"/>
              <a:t>, </a:t>
            </a:r>
            <a:r>
              <a:rPr lang="en-US" dirty="0" err="1"/>
              <a:t>yüksek</a:t>
            </a:r>
            <a:r>
              <a:rPr lang="en-US" dirty="0"/>
              <a:t> </a:t>
            </a:r>
            <a:r>
              <a:rPr lang="en-US" dirty="0" err="1"/>
              <a:t>tümör</a:t>
            </a:r>
            <a:r>
              <a:rPr lang="en-US" dirty="0"/>
              <a:t> </a:t>
            </a:r>
            <a:r>
              <a:rPr lang="en-US" dirty="0" err="1"/>
              <a:t>proliferasyon</a:t>
            </a:r>
            <a:r>
              <a:rPr lang="en-US" dirty="0"/>
              <a:t> </a:t>
            </a:r>
            <a:r>
              <a:rPr lang="en-US" dirty="0" err="1"/>
              <a:t>hızı</a:t>
            </a:r>
            <a:r>
              <a:rPr lang="en-US" dirty="0"/>
              <a:t> </a:t>
            </a:r>
            <a:r>
              <a:rPr lang="en-US" dirty="0" err="1"/>
              <a:t>ve</a:t>
            </a:r>
            <a:r>
              <a:rPr lang="en-US" dirty="0"/>
              <a:t> </a:t>
            </a:r>
            <a:r>
              <a:rPr lang="en-US" dirty="0" err="1"/>
              <a:t>üçlü</a:t>
            </a:r>
            <a:r>
              <a:rPr lang="en-US" dirty="0"/>
              <a:t> </a:t>
            </a:r>
            <a:r>
              <a:rPr lang="en-US" dirty="0" err="1"/>
              <a:t>negatif</a:t>
            </a:r>
            <a:r>
              <a:rPr lang="en-US" dirty="0"/>
              <a:t> </a:t>
            </a:r>
            <a:r>
              <a:rPr lang="en-US" dirty="0" err="1"/>
              <a:t>reseptör</a:t>
            </a:r>
            <a:r>
              <a:rPr lang="en-US" dirty="0"/>
              <a:t> </a:t>
            </a:r>
            <a:r>
              <a:rPr lang="en-US" dirty="0" err="1"/>
              <a:t>fenotipi</a:t>
            </a:r>
            <a:r>
              <a:rPr lang="en-US" dirty="0"/>
              <a:t> </a:t>
            </a:r>
            <a:r>
              <a:rPr lang="en-US" dirty="0" err="1"/>
              <a:t>özelliklerinin</a:t>
            </a:r>
            <a:r>
              <a:rPr lang="en-US" dirty="0"/>
              <a:t> </a:t>
            </a:r>
            <a:r>
              <a:rPr lang="en-US" dirty="0" err="1"/>
              <a:t>bulunması</a:t>
            </a:r>
            <a:r>
              <a:rPr lang="en-US" dirty="0"/>
              <a:t> </a:t>
            </a:r>
            <a:r>
              <a:rPr lang="en-US" dirty="0" err="1"/>
              <a:t>metastatik</a:t>
            </a:r>
            <a:r>
              <a:rPr lang="en-US" dirty="0"/>
              <a:t> </a:t>
            </a:r>
            <a:r>
              <a:rPr lang="en-US" dirty="0" err="1"/>
              <a:t>nüks</a:t>
            </a:r>
            <a:r>
              <a:rPr lang="en-US" dirty="0"/>
              <a:t> </a:t>
            </a:r>
            <a:r>
              <a:rPr lang="en-US" dirty="0" err="1"/>
              <a:t>açısından</a:t>
            </a:r>
            <a:r>
              <a:rPr lang="en-US" dirty="0"/>
              <a:t> </a:t>
            </a:r>
            <a:r>
              <a:rPr lang="en-US" dirty="0" err="1"/>
              <a:t>daha</a:t>
            </a:r>
            <a:r>
              <a:rPr lang="en-US" dirty="0"/>
              <a:t> </a:t>
            </a:r>
            <a:r>
              <a:rPr lang="en-US" dirty="0" err="1"/>
              <a:t>kötü</a:t>
            </a:r>
            <a:r>
              <a:rPr lang="en-US" dirty="0"/>
              <a:t> </a:t>
            </a:r>
            <a:r>
              <a:rPr lang="en-US" dirty="0" err="1"/>
              <a:t>bir</a:t>
            </a:r>
            <a:r>
              <a:rPr lang="en-US" dirty="0"/>
              <a:t> </a:t>
            </a:r>
            <a:r>
              <a:rPr lang="en-US" dirty="0" err="1"/>
              <a:t>sonuç</a:t>
            </a:r>
            <a:r>
              <a:rPr lang="en-US" dirty="0"/>
              <a:t> </a:t>
            </a:r>
            <a:r>
              <a:rPr lang="en-US" dirty="0" err="1"/>
              <a:t>anlamına</a:t>
            </a:r>
            <a:r>
              <a:rPr lang="en-US" dirty="0"/>
              <a:t> </a:t>
            </a:r>
            <a:r>
              <a:rPr lang="en-US" dirty="0" err="1"/>
              <a:t>gelir</a:t>
            </a:r>
            <a:r>
              <a:rPr lang="en-US" dirty="0"/>
              <a:t>. </a:t>
            </a:r>
          </a:p>
          <a:p>
            <a:pPr>
              <a:buClr>
                <a:srgbClr val="8D1515"/>
              </a:buClr>
            </a:pPr>
            <a:r>
              <a:rPr lang="en-US" dirty="0" err="1"/>
              <a:t>Tümörü</a:t>
            </a:r>
            <a:r>
              <a:rPr lang="en-US" dirty="0"/>
              <a:t> </a:t>
            </a:r>
            <a:r>
              <a:rPr lang="en-US" dirty="0" err="1"/>
              <a:t>tek</a:t>
            </a:r>
            <a:r>
              <a:rPr lang="en-US" dirty="0"/>
              <a:t> </a:t>
            </a:r>
            <a:r>
              <a:rPr lang="en-US" dirty="0" err="1"/>
              <a:t>başına</a:t>
            </a:r>
            <a:r>
              <a:rPr lang="en-US" dirty="0"/>
              <a:t> </a:t>
            </a:r>
            <a:r>
              <a:rPr lang="en-US" dirty="0" err="1"/>
              <a:t>veya</a:t>
            </a:r>
            <a:r>
              <a:rPr lang="en-US" dirty="0"/>
              <a:t> </a:t>
            </a:r>
            <a:r>
              <a:rPr lang="en-US" dirty="0" err="1"/>
              <a:t>inflamatuar</a:t>
            </a:r>
            <a:r>
              <a:rPr lang="en-US" dirty="0"/>
              <a:t> </a:t>
            </a:r>
            <a:r>
              <a:rPr lang="en-US" dirty="0" err="1"/>
              <a:t>bir</a:t>
            </a:r>
            <a:r>
              <a:rPr lang="en-US" dirty="0"/>
              <a:t> </a:t>
            </a:r>
            <a:r>
              <a:rPr lang="en-US" dirty="0" err="1"/>
              <a:t>tablo</a:t>
            </a:r>
            <a:r>
              <a:rPr lang="en-US" dirty="0"/>
              <a:t> </a:t>
            </a:r>
            <a:r>
              <a:rPr lang="en-US" dirty="0" err="1"/>
              <a:t>ile</a:t>
            </a:r>
            <a:r>
              <a:rPr lang="en-US" dirty="0"/>
              <a:t> </a:t>
            </a:r>
            <a:r>
              <a:rPr lang="en-US" dirty="0" err="1"/>
              <a:t>ciltte</a:t>
            </a:r>
            <a:r>
              <a:rPr lang="en-US" dirty="0"/>
              <a:t> </a:t>
            </a:r>
            <a:r>
              <a:rPr lang="en-US" dirty="0" err="1"/>
              <a:t>tekrarlayan</a:t>
            </a:r>
            <a:r>
              <a:rPr lang="en-US" dirty="0"/>
              <a:t> </a:t>
            </a:r>
            <a:r>
              <a:rPr lang="en-US" dirty="0" err="1"/>
              <a:t>hastaların</a:t>
            </a:r>
            <a:r>
              <a:rPr lang="en-US" dirty="0"/>
              <a:t> </a:t>
            </a:r>
            <a:r>
              <a:rPr lang="en-US" dirty="0" err="1"/>
              <a:t>prognozu</a:t>
            </a:r>
            <a:r>
              <a:rPr lang="en-US" dirty="0"/>
              <a:t> </a:t>
            </a:r>
            <a:r>
              <a:rPr lang="en-US" dirty="0" err="1"/>
              <a:t>çok</a:t>
            </a:r>
            <a:r>
              <a:rPr lang="en-US" dirty="0"/>
              <a:t> </a:t>
            </a:r>
            <a:r>
              <a:rPr lang="en-US" dirty="0" err="1"/>
              <a:t>kötüdür</a:t>
            </a:r>
            <a:r>
              <a:rPr lang="en-US" dirty="0"/>
              <a:t>. </a:t>
            </a:r>
          </a:p>
          <a:p>
            <a:pPr>
              <a:buClr>
                <a:srgbClr val="8D1515"/>
              </a:buClr>
            </a:pPr>
            <a:r>
              <a:rPr lang="en-US" dirty="0" err="1"/>
              <a:t>İstisnalar</a:t>
            </a:r>
            <a:r>
              <a:rPr lang="en-US" dirty="0"/>
              <a:t> </a:t>
            </a:r>
            <a:r>
              <a:rPr lang="en-US" dirty="0" err="1"/>
              <a:t>dışında</a:t>
            </a:r>
            <a:r>
              <a:rPr lang="en-US" dirty="0"/>
              <a:t> </a:t>
            </a:r>
            <a:r>
              <a:rPr lang="en-US" dirty="0" err="1"/>
              <a:t>hemen</a:t>
            </a:r>
            <a:r>
              <a:rPr lang="en-US" dirty="0"/>
              <a:t> </a:t>
            </a:r>
            <a:r>
              <a:rPr lang="en-US" dirty="0" err="1"/>
              <a:t>hemen</a:t>
            </a:r>
            <a:r>
              <a:rPr lang="en-US" dirty="0"/>
              <a:t> </a:t>
            </a:r>
            <a:r>
              <a:rPr lang="en-US" dirty="0" err="1"/>
              <a:t>tüm</a:t>
            </a:r>
            <a:r>
              <a:rPr lang="en-US" dirty="0"/>
              <a:t> </a:t>
            </a:r>
            <a:r>
              <a:rPr lang="en-US" dirty="0" err="1"/>
              <a:t>çalışmalarda</a:t>
            </a:r>
            <a:r>
              <a:rPr lang="en-US" dirty="0"/>
              <a:t> </a:t>
            </a:r>
            <a:r>
              <a:rPr lang="en-US" dirty="0" err="1"/>
              <a:t>uzun</a:t>
            </a:r>
            <a:r>
              <a:rPr lang="en-US" dirty="0"/>
              <a:t> </a:t>
            </a:r>
            <a:r>
              <a:rPr lang="en-US" dirty="0" err="1"/>
              <a:t>süre</a:t>
            </a:r>
            <a:r>
              <a:rPr lang="en-US" dirty="0"/>
              <a:t> </a:t>
            </a:r>
            <a:r>
              <a:rPr lang="en-US" dirty="0" err="1"/>
              <a:t>takip</a:t>
            </a:r>
            <a:r>
              <a:rPr lang="en-US" dirty="0"/>
              <a:t> </a:t>
            </a:r>
            <a:r>
              <a:rPr lang="en-US" dirty="0" err="1"/>
              <a:t>sonrası</a:t>
            </a:r>
            <a:r>
              <a:rPr lang="en-US" dirty="0"/>
              <a:t> </a:t>
            </a:r>
            <a:r>
              <a:rPr lang="en-US" dirty="0" err="1"/>
              <a:t>gelişen</a:t>
            </a:r>
            <a:r>
              <a:rPr lang="en-US" dirty="0"/>
              <a:t> </a:t>
            </a:r>
            <a:r>
              <a:rPr lang="en-US" dirty="0" err="1"/>
              <a:t>nüksün</a:t>
            </a:r>
            <a:r>
              <a:rPr lang="en-US" dirty="0"/>
              <a:t>, </a:t>
            </a:r>
            <a:r>
              <a:rPr lang="en-US" dirty="0" err="1"/>
              <a:t>kısa</a:t>
            </a:r>
            <a:r>
              <a:rPr lang="en-US" dirty="0"/>
              <a:t> </a:t>
            </a:r>
            <a:r>
              <a:rPr lang="en-US" dirty="0" err="1"/>
              <a:t>dönem</a:t>
            </a:r>
            <a:r>
              <a:rPr lang="en-US" dirty="0"/>
              <a:t> </a:t>
            </a:r>
            <a:r>
              <a:rPr lang="en-US" dirty="0" err="1"/>
              <a:t>sonrasında</a:t>
            </a:r>
            <a:r>
              <a:rPr lang="en-US" dirty="0"/>
              <a:t> </a:t>
            </a:r>
            <a:r>
              <a:rPr lang="en-US" dirty="0" err="1"/>
              <a:t>gelişenlere</a:t>
            </a:r>
            <a:r>
              <a:rPr lang="en-US" dirty="0"/>
              <a:t> </a:t>
            </a:r>
            <a:r>
              <a:rPr lang="en-US" dirty="0" err="1"/>
              <a:t>göre</a:t>
            </a:r>
            <a:r>
              <a:rPr lang="en-US" dirty="0"/>
              <a:t> </a:t>
            </a:r>
            <a:r>
              <a:rPr lang="en-US" dirty="0" err="1"/>
              <a:t>daha</a:t>
            </a:r>
            <a:r>
              <a:rPr lang="en-US" dirty="0"/>
              <a:t> </a:t>
            </a:r>
            <a:r>
              <a:rPr lang="en-US" dirty="0" err="1"/>
              <a:t>iyi</a:t>
            </a:r>
            <a:r>
              <a:rPr lang="en-US" dirty="0"/>
              <a:t> </a:t>
            </a:r>
            <a:r>
              <a:rPr lang="en-US" dirty="0" err="1"/>
              <a:t>prognoza</a:t>
            </a:r>
            <a:r>
              <a:rPr lang="en-US" dirty="0"/>
              <a:t> </a:t>
            </a:r>
            <a:r>
              <a:rPr lang="en-US" dirty="0" err="1"/>
              <a:t>sahip</a:t>
            </a:r>
            <a:r>
              <a:rPr lang="en-US" dirty="0"/>
              <a:t> </a:t>
            </a:r>
            <a:r>
              <a:rPr lang="en-US" dirty="0" err="1"/>
              <a:t>olduğu</a:t>
            </a:r>
            <a:r>
              <a:rPr lang="en-US" dirty="0"/>
              <a:t> </a:t>
            </a:r>
            <a:r>
              <a:rPr lang="en-US" dirty="0" err="1"/>
              <a:t>gösterilmiştir</a:t>
            </a:r>
            <a:r>
              <a:rPr lang="en-US" dirty="0"/>
              <a:t>. </a:t>
            </a:r>
          </a:p>
          <a:p>
            <a:pPr>
              <a:buClr>
                <a:srgbClr val="8D1515"/>
              </a:buClr>
            </a:pPr>
            <a:r>
              <a:rPr lang="en-US" dirty="0" err="1"/>
              <a:t>Nüks</a:t>
            </a:r>
            <a:r>
              <a:rPr lang="en-US" dirty="0"/>
              <a:t> </a:t>
            </a:r>
            <a:r>
              <a:rPr lang="en-US" dirty="0" err="1"/>
              <a:t>yerine</a:t>
            </a:r>
            <a:r>
              <a:rPr lang="en-US" dirty="0"/>
              <a:t> yeni </a:t>
            </a:r>
            <a:r>
              <a:rPr lang="en-US" dirty="0" err="1"/>
              <a:t>primeri</a:t>
            </a:r>
            <a:r>
              <a:rPr lang="en-US" dirty="0"/>
              <a:t> </a:t>
            </a:r>
            <a:r>
              <a:rPr lang="en-US" dirty="0" err="1"/>
              <a:t>olan</a:t>
            </a:r>
            <a:r>
              <a:rPr lang="en-US" dirty="0"/>
              <a:t> </a:t>
            </a:r>
            <a:r>
              <a:rPr lang="en-US" dirty="0" err="1"/>
              <a:t>hastaların</a:t>
            </a:r>
            <a:r>
              <a:rPr lang="en-US" dirty="0"/>
              <a:t> da </a:t>
            </a:r>
            <a:r>
              <a:rPr lang="en-US" dirty="0" err="1"/>
              <a:t>prognozu</a:t>
            </a:r>
            <a:r>
              <a:rPr lang="en-US" dirty="0"/>
              <a:t> </a:t>
            </a:r>
            <a:r>
              <a:rPr lang="en-US" dirty="0" err="1"/>
              <a:t>daha</a:t>
            </a:r>
            <a:r>
              <a:rPr lang="en-US" dirty="0"/>
              <a:t> </a:t>
            </a:r>
            <a:r>
              <a:rPr lang="en-US" dirty="0" err="1"/>
              <a:t>iyidir</a:t>
            </a:r>
            <a:r>
              <a:rPr lang="en-US" dirty="0"/>
              <a:t>.</a:t>
            </a:r>
            <a:endParaRPr lang="en-US"/>
          </a:p>
        </p:txBody>
      </p:sp>
    </p:spTree>
    <p:extLst>
      <p:ext uri="{BB962C8B-B14F-4D97-AF65-F5344CB8AC3E}">
        <p14:creationId xmlns:p14="http://schemas.microsoft.com/office/powerpoint/2010/main" val="27281980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C7F7B7-C56B-4E3F-815A-F839713A67A9}"/>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D08CE7B5-A835-48BF-8408-38496CE126F5}"/>
              </a:ext>
            </a:extLst>
          </p:cNvPr>
          <p:cNvSpPr>
            <a:spLocks noGrp="1"/>
          </p:cNvSpPr>
          <p:nvPr>
            <p:ph idx="1"/>
          </p:nvPr>
        </p:nvSpPr>
        <p:spPr/>
        <p:txBody>
          <a:bodyPr>
            <a:normAutofit fontScale="92500" lnSpcReduction="20000"/>
          </a:bodyPr>
          <a:lstStyle/>
          <a:p>
            <a:r>
              <a:rPr lang="en-US" dirty="0" err="1"/>
              <a:t>Japonya</a:t>
            </a:r>
            <a:r>
              <a:rPr lang="en-US" dirty="0"/>
              <a:t>, </a:t>
            </a:r>
            <a:r>
              <a:rPr lang="en-US" dirty="0" err="1"/>
              <a:t>Osaka'da</a:t>
            </a:r>
            <a:r>
              <a:rPr lang="en-US" dirty="0"/>
              <a:t> </a:t>
            </a:r>
            <a:r>
              <a:rPr lang="en-US" dirty="0" err="1"/>
              <a:t>yapılan</a:t>
            </a:r>
            <a:r>
              <a:rPr lang="en-US" dirty="0"/>
              <a:t> </a:t>
            </a:r>
            <a:r>
              <a:rPr lang="en-US" dirty="0" err="1"/>
              <a:t>bir</a:t>
            </a:r>
            <a:r>
              <a:rPr lang="en-US" dirty="0"/>
              <a:t> </a:t>
            </a:r>
            <a:r>
              <a:rPr lang="en-US" dirty="0" err="1" smtClean="0"/>
              <a:t>araştırma</a:t>
            </a:r>
            <a:r>
              <a:rPr lang="tr-TR" dirty="0" smtClean="0"/>
              <a:t>da</a:t>
            </a:r>
            <a:r>
              <a:rPr lang="en-US" dirty="0" smtClean="0"/>
              <a:t>, </a:t>
            </a:r>
            <a:r>
              <a:rPr lang="en-US" dirty="0" err="1"/>
              <a:t>RT'siz</a:t>
            </a:r>
            <a:r>
              <a:rPr lang="en-US" dirty="0"/>
              <a:t> </a:t>
            </a:r>
            <a:r>
              <a:rPr lang="en-US" dirty="0" err="1"/>
              <a:t>CS'den</a:t>
            </a:r>
            <a:r>
              <a:rPr lang="en-US" dirty="0"/>
              <a:t> </a:t>
            </a:r>
            <a:r>
              <a:rPr lang="en-US" dirty="0" err="1"/>
              <a:t>sonra</a:t>
            </a:r>
            <a:r>
              <a:rPr lang="en-US" dirty="0"/>
              <a:t> ER </a:t>
            </a:r>
            <a:r>
              <a:rPr lang="en-US" dirty="0" err="1"/>
              <a:t>pozitif</a:t>
            </a:r>
            <a:r>
              <a:rPr lang="en-US" dirty="0"/>
              <a:t> </a:t>
            </a:r>
            <a:r>
              <a:rPr lang="en-US" dirty="0" err="1"/>
              <a:t>tümörlü</a:t>
            </a:r>
            <a:r>
              <a:rPr lang="en-US" dirty="0"/>
              <a:t> </a:t>
            </a:r>
            <a:r>
              <a:rPr lang="en-US" dirty="0" err="1"/>
              <a:t>hastalarda</a:t>
            </a:r>
            <a:r>
              <a:rPr lang="en-US" dirty="0"/>
              <a:t> (%12) ER </a:t>
            </a:r>
            <a:r>
              <a:rPr lang="en-US" dirty="0" err="1"/>
              <a:t>negatif</a:t>
            </a:r>
            <a:r>
              <a:rPr lang="en-US" dirty="0"/>
              <a:t> </a:t>
            </a:r>
            <a:r>
              <a:rPr lang="en-US" dirty="0" err="1"/>
              <a:t>tümörlü</a:t>
            </a:r>
            <a:r>
              <a:rPr lang="en-US" dirty="0"/>
              <a:t> </a:t>
            </a:r>
            <a:r>
              <a:rPr lang="en-US" dirty="0" err="1"/>
              <a:t>hastalara</a:t>
            </a:r>
            <a:r>
              <a:rPr lang="en-US" dirty="0"/>
              <a:t> (%45) </a:t>
            </a:r>
            <a:r>
              <a:rPr lang="en-US" dirty="0" err="1"/>
              <a:t>göre</a:t>
            </a:r>
            <a:r>
              <a:rPr lang="en-US" dirty="0"/>
              <a:t> </a:t>
            </a:r>
            <a:r>
              <a:rPr lang="en-US" dirty="0" err="1"/>
              <a:t>çok</a:t>
            </a:r>
            <a:r>
              <a:rPr lang="en-US" dirty="0"/>
              <a:t> </a:t>
            </a:r>
            <a:r>
              <a:rPr lang="en-US" dirty="0" err="1"/>
              <a:t>daha</a:t>
            </a:r>
            <a:r>
              <a:rPr lang="en-US" dirty="0"/>
              <a:t> </a:t>
            </a:r>
            <a:r>
              <a:rPr lang="en-US" dirty="0" err="1"/>
              <a:t>düşük</a:t>
            </a:r>
            <a:r>
              <a:rPr lang="en-US" dirty="0"/>
              <a:t> </a:t>
            </a:r>
            <a:r>
              <a:rPr lang="en-US" dirty="0" err="1"/>
              <a:t>ikinci</a:t>
            </a:r>
            <a:r>
              <a:rPr lang="en-US" dirty="0"/>
              <a:t> meme </a:t>
            </a:r>
            <a:r>
              <a:rPr lang="en-US" dirty="0" err="1"/>
              <a:t>relaps</a:t>
            </a:r>
            <a:r>
              <a:rPr lang="en-US" dirty="0"/>
              <a:t> </a:t>
            </a:r>
            <a:r>
              <a:rPr lang="en-US" dirty="0" err="1"/>
              <a:t>oranı</a:t>
            </a:r>
            <a:r>
              <a:rPr lang="en-US" dirty="0"/>
              <a:t> </a:t>
            </a:r>
            <a:r>
              <a:rPr lang="en-US" dirty="0" err="1" smtClean="0"/>
              <a:t>bul</a:t>
            </a:r>
            <a:r>
              <a:rPr lang="tr-TR" dirty="0" err="1" smtClean="0"/>
              <a:t>unmuştur</a:t>
            </a:r>
            <a:r>
              <a:rPr lang="tr-TR" dirty="0" smtClean="0"/>
              <a:t>.</a:t>
            </a:r>
            <a:endParaRPr lang="en-US" dirty="0">
              <a:ea typeface="+mn-lt"/>
              <a:cs typeface="+mn-lt"/>
            </a:endParaRPr>
          </a:p>
          <a:p>
            <a:pPr>
              <a:buClr>
                <a:srgbClr val="8D1515"/>
              </a:buClr>
            </a:pPr>
            <a:r>
              <a:rPr lang="en-US" dirty="0" err="1"/>
              <a:t>Uluslararası</a:t>
            </a:r>
            <a:r>
              <a:rPr lang="en-US" dirty="0"/>
              <a:t> </a:t>
            </a:r>
            <a:r>
              <a:rPr lang="en-US" dirty="0" err="1"/>
              <a:t>bir</a:t>
            </a:r>
            <a:r>
              <a:rPr lang="en-US" dirty="0"/>
              <a:t> randomize </a:t>
            </a:r>
            <a:r>
              <a:rPr lang="en-US" dirty="0" err="1" smtClean="0"/>
              <a:t>çalışma</a:t>
            </a:r>
            <a:r>
              <a:rPr lang="tr-TR" dirty="0" smtClean="0"/>
              <a:t>da</a:t>
            </a:r>
            <a:r>
              <a:rPr lang="en-US" dirty="0" smtClean="0"/>
              <a:t>, </a:t>
            </a:r>
            <a:r>
              <a:rPr lang="en-US" dirty="0" err="1"/>
              <a:t>kemoterapinin</a:t>
            </a:r>
            <a:r>
              <a:rPr lang="en-US" dirty="0"/>
              <a:t> ER-</a:t>
            </a:r>
            <a:r>
              <a:rPr lang="en-US" dirty="0" err="1"/>
              <a:t>negatif</a:t>
            </a:r>
            <a:r>
              <a:rPr lang="en-US" dirty="0"/>
              <a:t> </a:t>
            </a:r>
            <a:r>
              <a:rPr lang="en-US" dirty="0" err="1"/>
              <a:t>tümörleri</a:t>
            </a:r>
            <a:r>
              <a:rPr lang="en-US" dirty="0"/>
              <a:t> </a:t>
            </a:r>
            <a:r>
              <a:rPr lang="en-US" dirty="0" err="1"/>
              <a:t>olan</a:t>
            </a:r>
            <a:r>
              <a:rPr lang="en-US" dirty="0"/>
              <a:t> </a:t>
            </a:r>
            <a:r>
              <a:rPr lang="en-US" dirty="0" err="1"/>
              <a:t>hastalara</a:t>
            </a:r>
            <a:r>
              <a:rPr lang="en-US" dirty="0"/>
              <a:t> </a:t>
            </a:r>
            <a:r>
              <a:rPr lang="en-US" dirty="0" err="1"/>
              <a:t>fayda</a:t>
            </a:r>
            <a:r>
              <a:rPr lang="en-US" dirty="0"/>
              <a:t> </a:t>
            </a:r>
            <a:r>
              <a:rPr lang="en-US" dirty="0" err="1"/>
              <a:t>sağladığını</a:t>
            </a:r>
            <a:r>
              <a:rPr lang="en-US" dirty="0"/>
              <a:t>, </a:t>
            </a:r>
            <a:r>
              <a:rPr lang="en-US" dirty="0" err="1"/>
              <a:t>ancak</a:t>
            </a:r>
            <a:r>
              <a:rPr lang="en-US" dirty="0"/>
              <a:t> BCT </a:t>
            </a:r>
            <a:r>
              <a:rPr lang="en-US" dirty="0" err="1"/>
              <a:t>veya</a:t>
            </a:r>
            <a:r>
              <a:rPr lang="en-US" dirty="0"/>
              <a:t> </a:t>
            </a:r>
            <a:r>
              <a:rPr lang="en-US" dirty="0" err="1"/>
              <a:t>mastektomi</a:t>
            </a:r>
            <a:r>
              <a:rPr lang="en-US" dirty="0"/>
              <a:t> </a:t>
            </a:r>
            <a:r>
              <a:rPr lang="en-US" dirty="0" err="1"/>
              <a:t>sonrası</a:t>
            </a:r>
            <a:r>
              <a:rPr lang="en-US" dirty="0"/>
              <a:t> </a:t>
            </a:r>
            <a:r>
              <a:rPr lang="en-US" dirty="0" err="1"/>
              <a:t>izole</a:t>
            </a:r>
            <a:r>
              <a:rPr lang="en-US" dirty="0"/>
              <a:t> </a:t>
            </a:r>
            <a:r>
              <a:rPr lang="en-US" dirty="0" err="1"/>
              <a:t>lokal</a:t>
            </a:r>
            <a:r>
              <a:rPr lang="en-US" dirty="0"/>
              <a:t> </a:t>
            </a:r>
            <a:r>
              <a:rPr lang="en-US" dirty="0" err="1"/>
              <a:t>veya</a:t>
            </a:r>
            <a:r>
              <a:rPr lang="en-US" dirty="0"/>
              <a:t> </a:t>
            </a:r>
            <a:r>
              <a:rPr lang="en-US" dirty="0" err="1"/>
              <a:t>bölgesel</a:t>
            </a:r>
            <a:r>
              <a:rPr lang="en-US" dirty="0"/>
              <a:t> </a:t>
            </a:r>
            <a:r>
              <a:rPr lang="en-US" dirty="0" err="1"/>
              <a:t>nüksü</a:t>
            </a:r>
            <a:r>
              <a:rPr lang="en-US" dirty="0"/>
              <a:t> </a:t>
            </a:r>
            <a:r>
              <a:rPr lang="en-US" dirty="0" err="1"/>
              <a:t>takiben</a:t>
            </a:r>
            <a:r>
              <a:rPr lang="en-US" dirty="0"/>
              <a:t> ER </a:t>
            </a:r>
            <a:r>
              <a:rPr lang="en-US" dirty="0" err="1"/>
              <a:t>veya</a:t>
            </a:r>
            <a:r>
              <a:rPr lang="en-US" dirty="0"/>
              <a:t> PR </a:t>
            </a:r>
            <a:r>
              <a:rPr lang="en-US" dirty="0" err="1"/>
              <a:t>pozitif</a:t>
            </a:r>
            <a:r>
              <a:rPr lang="en-US" dirty="0"/>
              <a:t> </a:t>
            </a:r>
            <a:r>
              <a:rPr lang="en-US" dirty="0" err="1"/>
              <a:t>tümörleri</a:t>
            </a:r>
            <a:r>
              <a:rPr lang="en-US" dirty="0"/>
              <a:t> </a:t>
            </a:r>
            <a:r>
              <a:rPr lang="en-US" dirty="0" err="1"/>
              <a:t>olanlara</a:t>
            </a:r>
            <a:r>
              <a:rPr lang="en-US" dirty="0"/>
              <a:t> </a:t>
            </a:r>
            <a:r>
              <a:rPr lang="en-US" dirty="0" err="1"/>
              <a:t>fayda</a:t>
            </a:r>
            <a:r>
              <a:rPr lang="en-US" dirty="0"/>
              <a:t> </a:t>
            </a:r>
            <a:r>
              <a:rPr lang="en-US" dirty="0" err="1"/>
              <a:t>sağlamadığını</a:t>
            </a:r>
            <a:r>
              <a:rPr lang="en-US" dirty="0"/>
              <a:t> </a:t>
            </a:r>
            <a:r>
              <a:rPr lang="en-US" dirty="0" err="1"/>
              <a:t>bulmuştur</a:t>
            </a:r>
            <a:r>
              <a:rPr lang="en-US" dirty="0"/>
              <a:t>.</a:t>
            </a:r>
            <a:endParaRPr lang="en-US" dirty="0">
              <a:ea typeface="+mn-lt"/>
              <a:cs typeface="+mn-lt"/>
            </a:endParaRPr>
          </a:p>
          <a:p>
            <a:pPr>
              <a:buClr>
                <a:srgbClr val="8D1515"/>
              </a:buClr>
            </a:pPr>
            <a:r>
              <a:rPr lang="en-US" dirty="0" err="1"/>
              <a:t>Başlangıçta</a:t>
            </a:r>
            <a:r>
              <a:rPr lang="en-US" dirty="0"/>
              <a:t> LN </a:t>
            </a:r>
            <a:r>
              <a:rPr lang="en-US" dirty="0" err="1"/>
              <a:t>diseksiyonu</a:t>
            </a:r>
            <a:r>
              <a:rPr lang="en-US" dirty="0"/>
              <a:t> </a:t>
            </a:r>
            <a:r>
              <a:rPr lang="en-US" dirty="0" err="1"/>
              <a:t>veya</a:t>
            </a:r>
            <a:r>
              <a:rPr lang="en-US" dirty="0"/>
              <a:t> </a:t>
            </a:r>
            <a:r>
              <a:rPr lang="en-US" dirty="0" err="1"/>
              <a:t>SNB'si</a:t>
            </a:r>
            <a:r>
              <a:rPr lang="en-US" dirty="0"/>
              <a:t> </a:t>
            </a:r>
            <a:r>
              <a:rPr lang="en-US" dirty="0" err="1"/>
              <a:t>yapılan</a:t>
            </a:r>
            <a:r>
              <a:rPr lang="en-US" dirty="0"/>
              <a:t>, </a:t>
            </a:r>
            <a:r>
              <a:rPr lang="en-US" dirty="0" err="1"/>
              <a:t>sonrasında</a:t>
            </a:r>
            <a:r>
              <a:rPr lang="en-US" dirty="0"/>
              <a:t> </a:t>
            </a:r>
            <a:r>
              <a:rPr lang="en-US" dirty="0" err="1"/>
              <a:t>izole</a:t>
            </a:r>
            <a:r>
              <a:rPr lang="en-US" dirty="0"/>
              <a:t> </a:t>
            </a:r>
            <a:r>
              <a:rPr lang="en-US" dirty="0" err="1"/>
              <a:t>aksiller</a:t>
            </a:r>
            <a:r>
              <a:rPr lang="en-US" dirty="0"/>
              <a:t> </a:t>
            </a:r>
            <a:r>
              <a:rPr lang="en-US" dirty="0" err="1"/>
              <a:t>nüksü</a:t>
            </a:r>
            <a:r>
              <a:rPr lang="en-US" dirty="0"/>
              <a:t> </a:t>
            </a:r>
            <a:r>
              <a:rPr lang="en-US" dirty="0" err="1"/>
              <a:t>olan</a:t>
            </a:r>
            <a:r>
              <a:rPr lang="en-US" dirty="0"/>
              <a:t> </a:t>
            </a:r>
            <a:r>
              <a:rPr lang="en-US" dirty="0" err="1"/>
              <a:t>hastaların</a:t>
            </a:r>
            <a:r>
              <a:rPr lang="en-US" dirty="0"/>
              <a:t> </a:t>
            </a:r>
            <a:r>
              <a:rPr lang="en-US" dirty="0" err="1"/>
              <a:t>yaklaşık</a:t>
            </a:r>
            <a:r>
              <a:rPr lang="en-US" dirty="0"/>
              <a:t> </a:t>
            </a:r>
            <a:r>
              <a:rPr lang="en-US" dirty="0" err="1"/>
              <a:t>yarısı</a:t>
            </a:r>
            <a:r>
              <a:rPr lang="en-US" dirty="0"/>
              <a:t> </a:t>
            </a:r>
            <a:r>
              <a:rPr lang="en-US" dirty="0" err="1"/>
              <a:t>cerrahi</a:t>
            </a:r>
            <a:r>
              <a:rPr lang="en-US" dirty="0"/>
              <a:t> </a:t>
            </a:r>
            <a:r>
              <a:rPr lang="en-US" dirty="0" err="1"/>
              <a:t>ve</a:t>
            </a:r>
            <a:r>
              <a:rPr lang="en-US" dirty="0"/>
              <a:t>/</a:t>
            </a:r>
            <a:r>
              <a:rPr lang="en-US" dirty="0" err="1"/>
              <a:t>veya</a:t>
            </a:r>
            <a:r>
              <a:rPr lang="en-US" dirty="0"/>
              <a:t> ek RT </a:t>
            </a:r>
            <a:r>
              <a:rPr lang="en-US" dirty="0" err="1"/>
              <a:t>ile</a:t>
            </a:r>
            <a:r>
              <a:rPr lang="en-US" dirty="0"/>
              <a:t> </a:t>
            </a:r>
            <a:r>
              <a:rPr lang="en-US" dirty="0" err="1"/>
              <a:t>tedavi</a:t>
            </a:r>
            <a:r>
              <a:rPr lang="en-US" dirty="0"/>
              <a:t> </a:t>
            </a:r>
            <a:r>
              <a:rPr lang="en-US" dirty="0" err="1"/>
              <a:t>edilebilir</a:t>
            </a:r>
            <a:r>
              <a:rPr lang="en-US" dirty="0"/>
              <a:t>. </a:t>
            </a:r>
            <a:r>
              <a:rPr lang="en-US" dirty="0" err="1"/>
              <a:t>Nüksü</a:t>
            </a:r>
            <a:r>
              <a:rPr lang="en-US" dirty="0"/>
              <a:t> </a:t>
            </a:r>
            <a:r>
              <a:rPr lang="en-US" dirty="0" err="1"/>
              <a:t>supraklavikuler</a:t>
            </a:r>
            <a:r>
              <a:rPr lang="en-US" dirty="0"/>
              <a:t> </a:t>
            </a:r>
            <a:r>
              <a:rPr lang="en-US" dirty="0" err="1"/>
              <a:t>veya</a:t>
            </a:r>
            <a:r>
              <a:rPr lang="en-US" dirty="0"/>
              <a:t> IMN </a:t>
            </a:r>
            <a:r>
              <a:rPr lang="en-US" dirty="0" err="1"/>
              <a:t>olan</a:t>
            </a:r>
            <a:r>
              <a:rPr lang="en-US" dirty="0"/>
              <a:t> </a:t>
            </a:r>
            <a:r>
              <a:rPr lang="en-US" dirty="0" err="1"/>
              <a:t>hastaların</a:t>
            </a:r>
            <a:r>
              <a:rPr lang="en-US" dirty="0"/>
              <a:t> </a:t>
            </a:r>
            <a:r>
              <a:rPr lang="en-US" dirty="0" err="1"/>
              <a:t>sağkalımı</a:t>
            </a:r>
            <a:r>
              <a:rPr lang="en-US" dirty="0"/>
              <a:t> </a:t>
            </a:r>
            <a:r>
              <a:rPr lang="en-US" dirty="0" err="1"/>
              <a:t>daha</a:t>
            </a:r>
            <a:r>
              <a:rPr lang="en-US" dirty="0"/>
              <a:t> </a:t>
            </a:r>
            <a:r>
              <a:rPr lang="en-US" dirty="0" err="1"/>
              <a:t>uzundur</a:t>
            </a:r>
            <a:r>
              <a:rPr lang="en-US" dirty="0"/>
              <a:t>.</a:t>
            </a:r>
          </a:p>
        </p:txBody>
      </p:sp>
    </p:spTree>
    <p:extLst>
      <p:ext uri="{BB962C8B-B14F-4D97-AF65-F5344CB8AC3E}">
        <p14:creationId xmlns:p14="http://schemas.microsoft.com/office/powerpoint/2010/main" val="32865711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7F26E8-1FD3-487B-9716-9147814A07FF}"/>
              </a:ext>
            </a:extLst>
          </p:cNvPr>
          <p:cNvSpPr>
            <a:spLocks noGrp="1"/>
          </p:cNvSpPr>
          <p:nvPr>
            <p:ph type="title"/>
          </p:nvPr>
        </p:nvSpPr>
        <p:spPr/>
        <p:txBody>
          <a:bodyPr/>
          <a:lstStyle/>
          <a:p>
            <a:r>
              <a:rPr lang="en-US"/>
              <a:t>SONUÇLAR</a:t>
            </a:r>
          </a:p>
        </p:txBody>
      </p:sp>
      <p:sp>
        <p:nvSpPr>
          <p:cNvPr id="3" name="Content Placeholder 2">
            <a:extLst>
              <a:ext uri="{FF2B5EF4-FFF2-40B4-BE49-F238E27FC236}">
                <a16:creationId xmlns="" xmlns:a16="http://schemas.microsoft.com/office/drawing/2014/main" id="{5CF3A870-DFBC-4BA8-B7F8-DE7B3A2FB4EB}"/>
              </a:ext>
            </a:extLst>
          </p:cNvPr>
          <p:cNvSpPr>
            <a:spLocks noGrp="1"/>
          </p:cNvSpPr>
          <p:nvPr>
            <p:ph idx="1"/>
          </p:nvPr>
        </p:nvSpPr>
        <p:spPr/>
        <p:txBody>
          <a:bodyPr/>
          <a:lstStyle/>
          <a:p>
            <a:r>
              <a:rPr lang="en-US">
                <a:ea typeface="+mn-lt"/>
                <a:cs typeface="+mn-lt"/>
              </a:rPr>
              <a:t>Meme </a:t>
            </a:r>
            <a:r>
              <a:rPr lang="en-US" err="1">
                <a:ea typeface="+mn-lt"/>
                <a:cs typeface="+mn-lt"/>
              </a:rPr>
              <a:t>koruyucu</a:t>
            </a:r>
            <a:r>
              <a:rPr lang="en-US">
                <a:ea typeface="+mn-lt"/>
                <a:cs typeface="+mn-lt"/>
              </a:rPr>
              <a:t> </a:t>
            </a:r>
            <a:r>
              <a:rPr lang="en-US" err="1">
                <a:ea typeface="+mn-lt"/>
                <a:cs typeface="+mn-lt"/>
              </a:rPr>
              <a:t>tedavi</a:t>
            </a:r>
            <a:r>
              <a:rPr lang="en-US">
                <a:ea typeface="+mn-lt"/>
                <a:cs typeface="+mn-lt"/>
              </a:rPr>
              <a:t>, </a:t>
            </a:r>
            <a:r>
              <a:rPr lang="en-US" err="1">
                <a:ea typeface="+mn-lt"/>
                <a:cs typeface="+mn-lt"/>
              </a:rPr>
              <a:t>erken</a:t>
            </a:r>
            <a:r>
              <a:rPr lang="en-US">
                <a:ea typeface="+mn-lt"/>
                <a:cs typeface="+mn-lt"/>
              </a:rPr>
              <a:t> </a:t>
            </a:r>
            <a:r>
              <a:rPr lang="en-US" err="1">
                <a:ea typeface="+mn-lt"/>
                <a:cs typeface="+mn-lt"/>
              </a:rPr>
              <a:t>evre</a:t>
            </a:r>
            <a:r>
              <a:rPr lang="en-US">
                <a:ea typeface="+mn-lt"/>
                <a:cs typeface="+mn-lt"/>
              </a:rPr>
              <a:t> meme </a:t>
            </a:r>
            <a:r>
              <a:rPr lang="en-US" err="1">
                <a:ea typeface="+mn-lt"/>
                <a:cs typeface="+mn-lt"/>
              </a:rPr>
              <a:t>kanserli</a:t>
            </a:r>
            <a:r>
              <a:rPr lang="en-US">
                <a:ea typeface="+mn-lt"/>
                <a:cs typeface="+mn-lt"/>
              </a:rPr>
              <a:t> </a:t>
            </a:r>
            <a:r>
              <a:rPr lang="en-US" err="1">
                <a:ea typeface="+mn-lt"/>
                <a:cs typeface="+mn-lt"/>
              </a:rPr>
              <a:t>hastaların</a:t>
            </a:r>
            <a:r>
              <a:rPr lang="en-US">
                <a:ea typeface="+mn-lt"/>
                <a:cs typeface="+mn-lt"/>
              </a:rPr>
              <a:t> </a:t>
            </a:r>
            <a:r>
              <a:rPr lang="en-US" err="1">
                <a:ea typeface="+mn-lt"/>
                <a:cs typeface="+mn-lt"/>
              </a:rPr>
              <a:t>büyük</a:t>
            </a:r>
            <a:r>
              <a:rPr lang="en-US">
                <a:ea typeface="+mn-lt"/>
                <a:cs typeface="+mn-lt"/>
              </a:rPr>
              <a:t> </a:t>
            </a:r>
            <a:r>
              <a:rPr lang="en-US" err="1">
                <a:ea typeface="+mn-lt"/>
                <a:cs typeface="+mn-lt"/>
              </a:rPr>
              <a:t>çoğunluğu</a:t>
            </a:r>
            <a:r>
              <a:rPr lang="en-US">
                <a:ea typeface="+mn-lt"/>
                <a:cs typeface="+mn-lt"/>
              </a:rPr>
              <a:t> </a:t>
            </a:r>
            <a:r>
              <a:rPr lang="en-US" err="1">
                <a:ea typeface="+mn-lt"/>
                <a:cs typeface="+mn-lt"/>
              </a:rPr>
              <a:t>için</a:t>
            </a:r>
            <a:r>
              <a:rPr lang="en-US">
                <a:ea typeface="+mn-lt"/>
                <a:cs typeface="+mn-lt"/>
              </a:rPr>
              <a:t> </a:t>
            </a:r>
            <a:r>
              <a:rPr lang="en-US" err="1">
                <a:ea typeface="+mn-lt"/>
                <a:cs typeface="+mn-lt"/>
              </a:rPr>
              <a:t>lokal</a:t>
            </a:r>
            <a:r>
              <a:rPr lang="en-US">
                <a:ea typeface="+mn-lt"/>
                <a:cs typeface="+mn-lt"/>
              </a:rPr>
              <a:t> </a:t>
            </a:r>
            <a:r>
              <a:rPr lang="en-US" err="1">
                <a:ea typeface="+mn-lt"/>
                <a:cs typeface="+mn-lt"/>
              </a:rPr>
              <a:t>tümör</a:t>
            </a:r>
            <a:r>
              <a:rPr lang="en-US">
                <a:ea typeface="+mn-lt"/>
                <a:cs typeface="+mn-lt"/>
              </a:rPr>
              <a:t> </a:t>
            </a:r>
            <a:r>
              <a:rPr lang="en-US" err="1">
                <a:ea typeface="+mn-lt"/>
                <a:cs typeface="+mn-lt"/>
              </a:rPr>
              <a:t>kontrolünden</a:t>
            </a:r>
            <a:r>
              <a:rPr lang="en-US">
                <a:ea typeface="+mn-lt"/>
                <a:cs typeface="+mn-lt"/>
              </a:rPr>
              <a:t> </a:t>
            </a:r>
            <a:r>
              <a:rPr lang="en-US" err="1">
                <a:ea typeface="+mn-lt"/>
                <a:cs typeface="+mn-lt"/>
              </a:rPr>
              <a:t>veya</a:t>
            </a:r>
            <a:r>
              <a:rPr lang="en-US">
                <a:ea typeface="+mn-lt"/>
                <a:cs typeface="+mn-lt"/>
              </a:rPr>
              <a:t> </a:t>
            </a:r>
            <a:r>
              <a:rPr lang="en-US" err="1">
                <a:ea typeface="+mn-lt"/>
                <a:cs typeface="+mn-lt"/>
              </a:rPr>
              <a:t>sağkalımdan</a:t>
            </a:r>
            <a:r>
              <a:rPr lang="en-US">
                <a:ea typeface="+mn-lt"/>
                <a:cs typeface="+mn-lt"/>
              </a:rPr>
              <a:t> </a:t>
            </a:r>
            <a:r>
              <a:rPr lang="en-US" err="1">
                <a:ea typeface="+mn-lt"/>
                <a:cs typeface="+mn-lt"/>
              </a:rPr>
              <a:t>ödün</a:t>
            </a:r>
            <a:r>
              <a:rPr lang="en-US">
                <a:ea typeface="+mn-lt"/>
                <a:cs typeface="+mn-lt"/>
              </a:rPr>
              <a:t> </a:t>
            </a:r>
            <a:r>
              <a:rPr lang="en-US" err="1">
                <a:ea typeface="+mn-lt"/>
                <a:cs typeface="+mn-lt"/>
              </a:rPr>
              <a:t>vermeden</a:t>
            </a:r>
            <a:r>
              <a:rPr lang="en-US">
                <a:ea typeface="+mn-lt"/>
                <a:cs typeface="+mn-lt"/>
              </a:rPr>
              <a:t> </a:t>
            </a:r>
            <a:r>
              <a:rPr lang="en-US" err="1">
                <a:ea typeface="+mn-lt"/>
                <a:cs typeface="+mn-lt"/>
              </a:rPr>
              <a:t>oldukça</a:t>
            </a:r>
            <a:r>
              <a:rPr lang="en-US">
                <a:ea typeface="+mn-lt"/>
                <a:cs typeface="+mn-lt"/>
              </a:rPr>
              <a:t> </a:t>
            </a:r>
            <a:r>
              <a:rPr lang="en-US" err="1">
                <a:ea typeface="+mn-lt"/>
                <a:cs typeface="+mn-lt"/>
              </a:rPr>
              <a:t>tatmin</a:t>
            </a:r>
            <a:r>
              <a:rPr lang="en-US">
                <a:ea typeface="+mn-lt"/>
                <a:cs typeface="+mn-lt"/>
              </a:rPr>
              <a:t> </a:t>
            </a:r>
            <a:r>
              <a:rPr lang="en-US" err="1">
                <a:ea typeface="+mn-lt"/>
                <a:cs typeface="+mn-lt"/>
              </a:rPr>
              <a:t>edici</a:t>
            </a:r>
            <a:r>
              <a:rPr lang="en-US">
                <a:ea typeface="+mn-lt"/>
                <a:cs typeface="+mn-lt"/>
              </a:rPr>
              <a:t> </a:t>
            </a:r>
            <a:r>
              <a:rPr lang="en-US" err="1">
                <a:ea typeface="+mn-lt"/>
                <a:cs typeface="+mn-lt"/>
              </a:rPr>
              <a:t>kozmetik</a:t>
            </a:r>
            <a:r>
              <a:rPr lang="en-US">
                <a:ea typeface="+mn-lt"/>
                <a:cs typeface="+mn-lt"/>
              </a:rPr>
              <a:t> </a:t>
            </a:r>
            <a:r>
              <a:rPr lang="en-US" err="1">
                <a:ea typeface="+mn-lt"/>
                <a:cs typeface="+mn-lt"/>
              </a:rPr>
              <a:t>sonuçlar</a:t>
            </a:r>
            <a:r>
              <a:rPr lang="en-US">
                <a:ea typeface="+mn-lt"/>
                <a:cs typeface="+mn-lt"/>
              </a:rPr>
              <a:t> </a:t>
            </a:r>
            <a:r>
              <a:rPr lang="en-US" err="1">
                <a:ea typeface="+mn-lt"/>
                <a:cs typeface="+mn-lt"/>
              </a:rPr>
              <a:t>sağlar</a:t>
            </a:r>
            <a:r>
              <a:rPr lang="en-US">
                <a:ea typeface="+mn-lt"/>
                <a:cs typeface="+mn-lt"/>
              </a:rPr>
              <a:t>. </a:t>
            </a:r>
          </a:p>
          <a:p>
            <a:pPr>
              <a:buClr>
                <a:srgbClr val="8D1515"/>
              </a:buClr>
            </a:pPr>
            <a:r>
              <a:rPr lang="en-US">
                <a:ea typeface="+mn-lt"/>
                <a:cs typeface="+mn-lt"/>
              </a:rPr>
              <a:t>Bu </a:t>
            </a:r>
            <a:r>
              <a:rPr lang="en-US" err="1">
                <a:ea typeface="+mn-lt"/>
                <a:cs typeface="+mn-lt"/>
              </a:rPr>
              <a:t>yaklaşım</a:t>
            </a:r>
            <a:r>
              <a:rPr lang="en-US">
                <a:ea typeface="+mn-lt"/>
                <a:cs typeface="+mn-lt"/>
              </a:rPr>
              <a:t>, modern </a:t>
            </a:r>
            <a:r>
              <a:rPr lang="en-US" err="1">
                <a:ea typeface="+mn-lt"/>
                <a:cs typeface="+mn-lt"/>
              </a:rPr>
              <a:t>onkolojinin</a:t>
            </a:r>
            <a:r>
              <a:rPr lang="en-US">
                <a:ea typeface="+mn-lt"/>
                <a:cs typeface="+mn-lt"/>
              </a:rPr>
              <a:t> </a:t>
            </a:r>
            <a:r>
              <a:rPr lang="en-US" err="1">
                <a:ea typeface="+mn-lt"/>
                <a:cs typeface="+mn-lt"/>
              </a:rPr>
              <a:t>en</a:t>
            </a:r>
            <a:r>
              <a:rPr lang="en-US">
                <a:ea typeface="+mn-lt"/>
                <a:cs typeface="+mn-lt"/>
              </a:rPr>
              <a:t> </a:t>
            </a:r>
            <a:r>
              <a:rPr lang="en-US" err="1">
                <a:ea typeface="+mn-lt"/>
                <a:cs typeface="+mn-lt"/>
              </a:rPr>
              <a:t>büyük</a:t>
            </a:r>
            <a:r>
              <a:rPr lang="en-US">
                <a:ea typeface="+mn-lt"/>
                <a:cs typeface="+mn-lt"/>
              </a:rPr>
              <a:t> </a:t>
            </a:r>
            <a:r>
              <a:rPr lang="en-US" err="1">
                <a:ea typeface="+mn-lt"/>
                <a:cs typeface="+mn-lt"/>
              </a:rPr>
              <a:t>başarı</a:t>
            </a:r>
            <a:r>
              <a:rPr lang="en-US">
                <a:ea typeface="+mn-lt"/>
                <a:cs typeface="+mn-lt"/>
              </a:rPr>
              <a:t> </a:t>
            </a:r>
            <a:r>
              <a:rPr lang="en-US" err="1">
                <a:ea typeface="+mn-lt"/>
                <a:cs typeface="+mn-lt"/>
              </a:rPr>
              <a:t>öykülerinden</a:t>
            </a:r>
            <a:r>
              <a:rPr lang="en-US">
                <a:ea typeface="+mn-lt"/>
                <a:cs typeface="+mn-lt"/>
              </a:rPr>
              <a:t> </a:t>
            </a:r>
            <a:r>
              <a:rPr lang="en-US" err="1">
                <a:ea typeface="+mn-lt"/>
                <a:cs typeface="+mn-lt"/>
              </a:rPr>
              <a:t>biri</a:t>
            </a:r>
            <a:r>
              <a:rPr lang="en-US">
                <a:ea typeface="+mn-lt"/>
                <a:cs typeface="+mn-lt"/>
              </a:rPr>
              <a:t> </a:t>
            </a:r>
            <a:r>
              <a:rPr lang="en-US" err="1">
                <a:ea typeface="+mn-lt"/>
                <a:cs typeface="+mn-lt"/>
              </a:rPr>
              <a:t>olmuştur</a:t>
            </a:r>
            <a:r>
              <a:rPr lang="en-US">
                <a:ea typeface="+mn-lt"/>
                <a:cs typeface="+mn-lt"/>
              </a:rPr>
              <a:t>. </a:t>
            </a:r>
          </a:p>
          <a:p>
            <a:pPr>
              <a:buClr>
                <a:srgbClr val="8D1515"/>
              </a:buClr>
            </a:pPr>
            <a:r>
              <a:rPr lang="en-US" err="1">
                <a:ea typeface="+mn-lt"/>
                <a:cs typeface="+mn-lt"/>
              </a:rPr>
              <a:t>Cerrahlar</a:t>
            </a:r>
            <a:r>
              <a:rPr lang="en-US">
                <a:ea typeface="+mn-lt"/>
                <a:cs typeface="+mn-lt"/>
              </a:rPr>
              <a:t>, </a:t>
            </a:r>
            <a:r>
              <a:rPr lang="en-US" err="1">
                <a:ea typeface="+mn-lt"/>
                <a:cs typeface="+mn-lt"/>
              </a:rPr>
              <a:t>radyologlar</a:t>
            </a:r>
            <a:r>
              <a:rPr lang="en-US">
                <a:ea typeface="+mn-lt"/>
                <a:cs typeface="+mn-lt"/>
              </a:rPr>
              <a:t>, </a:t>
            </a:r>
            <a:r>
              <a:rPr lang="en-US" err="1">
                <a:ea typeface="+mn-lt"/>
                <a:cs typeface="+mn-lt"/>
              </a:rPr>
              <a:t>patologlar</a:t>
            </a:r>
            <a:r>
              <a:rPr lang="en-US">
                <a:ea typeface="+mn-lt"/>
                <a:cs typeface="+mn-lt"/>
              </a:rPr>
              <a:t>, </a:t>
            </a:r>
            <a:r>
              <a:rPr lang="en-US" err="1">
                <a:ea typeface="+mn-lt"/>
                <a:cs typeface="+mn-lt"/>
              </a:rPr>
              <a:t>tıbbi</a:t>
            </a:r>
            <a:r>
              <a:rPr lang="en-US">
                <a:ea typeface="+mn-lt"/>
                <a:cs typeface="+mn-lt"/>
              </a:rPr>
              <a:t> </a:t>
            </a:r>
            <a:r>
              <a:rPr lang="en-US" err="1">
                <a:ea typeface="+mn-lt"/>
                <a:cs typeface="+mn-lt"/>
              </a:rPr>
              <a:t>onkologlar</a:t>
            </a:r>
            <a:r>
              <a:rPr lang="en-US">
                <a:ea typeface="+mn-lt"/>
                <a:cs typeface="+mn-lt"/>
              </a:rPr>
              <a:t> </a:t>
            </a:r>
            <a:r>
              <a:rPr lang="en-US" err="1">
                <a:ea typeface="+mn-lt"/>
                <a:cs typeface="+mn-lt"/>
              </a:rPr>
              <a:t>ve</a:t>
            </a:r>
            <a:r>
              <a:rPr lang="en-US">
                <a:ea typeface="+mn-lt"/>
                <a:cs typeface="+mn-lt"/>
              </a:rPr>
              <a:t> </a:t>
            </a:r>
            <a:r>
              <a:rPr lang="en-US" err="1">
                <a:ea typeface="+mn-lt"/>
                <a:cs typeface="+mn-lt"/>
              </a:rPr>
              <a:t>radyasyon</a:t>
            </a:r>
            <a:r>
              <a:rPr lang="en-US">
                <a:ea typeface="+mn-lt"/>
                <a:cs typeface="+mn-lt"/>
              </a:rPr>
              <a:t> </a:t>
            </a:r>
            <a:r>
              <a:rPr lang="en-US" err="1">
                <a:ea typeface="+mn-lt"/>
                <a:cs typeface="+mn-lt"/>
              </a:rPr>
              <a:t>onkologları</a:t>
            </a:r>
            <a:r>
              <a:rPr lang="en-US">
                <a:ea typeface="+mn-lt"/>
                <a:cs typeface="+mn-lt"/>
              </a:rPr>
              <a:t> </a:t>
            </a:r>
            <a:r>
              <a:rPr lang="en-US" err="1">
                <a:ea typeface="+mn-lt"/>
                <a:cs typeface="+mn-lt"/>
              </a:rPr>
              <a:t>arasındaki</a:t>
            </a:r>
            <a:r>
              <a:rPr lang="en-US">
                <a:ea typeface="+mn-lt"/>
                <a:cs typeface="+mn-lt"/>
              </a:rPr>
              <a:t> </a:t>
            </a:r>
            <a:r>
              <a:rPr lang="en-US" err="1">
                <a:ea typeface="+mn-lt"/>
                <a:cs typeface="+mn-lt"/>
              </a:rPr>
              <a:t>işbirliği</a:t>
            </a:r>
            <a:r>
              <a:rPr lang="en-US">
                <a:ea typeface="+mn-lt"/>
                <a:cs typeface="+mn-lt"/>
              </a:rPr>
              <a:t> </a:t>
            </a:r>
            <a:r>
              <a:rPr lang="en-US" err="1">
                <a:ea typeface="+mn-lt"/>
                <a:cs typeface="+mn-lt"/>
              </a:rPr>
              <a:t>bu</a:t>
            </a:r>
            <a:r>
              <a:rPr lang="en-US">
                <a:ea typeface="+mn-lt"/>
                <a:cs typeface="+mn-lt"/>
              </a:rPr>
              <a:t> </a:t>
            </a:r>
            <a:r>
              <a:rPr lang="en-US" err="1">
                <a:ea typeface="+mn-lt"/>
                <a:cs typeface="+mn-lt"/>
              </a:rPr>
              <a:t>hedefe</a:t>
            </a:r>
            <a:r>
              <a:rPr lang="en-US">
                <a:ea typeface="+mn-lt"/>
                <a:cs typeface="+mn-lt"/>
              </a:rPr>
              <a:t> </a:t>
            </a:r>
            <a:r>
              <a:rPr lang="en-US" err="1">
                <a:ea typeface="+mn-lt"/>
                <a:cs typeface="+mn-lt"/>
              </a:rPr>
              <a:t>ulaşmada</a:t>
            </a:r>
            <a:r>
              <a:rPr lang="en-US">
                <a:ea typeface="+mn-lt"/>
                <a:cs typeface="+mn-lt"/>
              </a:rPr>
              <a:t> </a:t>
            </a:r>
            <a:r>
              <a:rPr lang="en-US" err="1">
                <a:ea typeface="+mn-lt"/>
                <a:cs typeface="+mn-lt"/>
              </a:rPr>
              <a:t>kritik</a:t>
            </a:r>
            <a:r>
              <a:rPr lang="en-US">
                <a:ea typeface="+mn-lt"/>
                <a:cs typeface="+mn-lt"/>
              </a:rPr>
              <a:t> </a:t>
            </a:r>
            <a:r>
              <a:rPr lang="en-US" err="1">
                <a:ea typeface="+mn-lt"/>
                <a:cs typeface="+mn-lt"/>
              </a:rPr>
              <a:t>öneme</a:t>
            </a:r>
            <a:r>
              <a:rPr lang="en-US">
                <a:ea typeface="+mn-lt"/>
                <a:cs typeface="+mn-lt"/>
              </a:rPr>
              <a:t> </a:t>
            </a:r>
            <a:r>
              <a:rPr lang="en-US" err="1">
                <a:ea typeface="+mn-lt"/>
                <a:cs typeface="+mn-lt"/>
              </a:rPr>
              <a:t>sahiptir</a:t>
            </a:r>
            <a:r>
              <a:rPr lang="en-US">
                <a:ea typeface="+mn-lt"/>
                <a:cs typeface="+mn-lt"/>
              </a:rPr>
              <a:t>.</a:t>
            </a:r>
            <a:endParaRPr lang="en-US"/>
          </a:p>
          <a:p>
            <a:pPr>
              <a:buClr>
                <a:srgbClr val="8D1515"/>
              </a:buClr>
            </a:pPr>
            <a:endParaRPr lang="en-US"/>
          </a:p>
        </p:txBody>
      </p:sp>
    </p:spTree>
    <p:extLst>
      <p:ext uri="{BB962C8B-B14F-4D97-AF65-F5344CB8AC3E}">
        <p14:creationId xmlns:p14="http://schemas.microsoft.com/office/powerpoint/2010/main" val="2377536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6AD30037-67ED-4367-9BE0-45787510BF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Diagram&#10;&#10;Description automatically generated">
            <a:extLst>
              <a:ext uri="{FF2B5EF4-FFF2-40B4-BE49-F238E27FC236}">
                <a16:creationId xmlns="" xmlns:a16="http://schemas.microsoft.com/office/drawing/2014/main" id="{433AE560-147E-4079-A5A0-024EDAD4204D}"/>
              </a:ext>
            </a:extLst>
          </p:cNvPr>
          <p:cNvPicPr>
            <a:picLocks noChangeAspect="1"/>
          </p:cNvPicPr>
          <p:nvPr/>
        </p:nvPicPr>
        <p:blipFill rotWithShape="1">
          <a:blip r:embed="rId3"/>
          <a:srcRect t="5627" r="1" b="3925"/>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11" name="Group 10">
            <a:extLst>
              <a:ext uri="{FF2B5EF4-FFF2-40B4-BE49-F238E27FC236}">
                <a16:creationId xmlns="" xmlns:a16="http://schemas.microsoft.com/office/drawing/2014/main" id="{50841A4E-5BC1-44B4-83CF-D524E8AEAD6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6232760" y="0"/>
            <a:ext cx="2436813" cy="6858001"/>
            <a:chOff x="1320800" y="0"/>
            <a:chExt cx="2436813" cy="6858001"/>
          </a:xfrm>
        </p:grpSpPr>
        <p:sp>
          <p:nvSpPr>
            <p:cNvPr id="12" name="Freeform 6">
              <a:extLst>
                <a:ext uri="{FF2B5EF4-FFF2-40B4-BE49-F238E27FC236}">
                  <a16:creationId xmlns="" xmlns:a16="http://schemas.microsoft.com/office/drawing/2014/main" id="{BF371BCC-8954-44E2-8C4F-29DC188727A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 xmlns:a16="http://schemas.microsoft.com/office/drawing/2014/main" id="{CD3505BE-B420-41C5-BE34-3E7652D37A5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 xmlns:a16="http://schemas.microsoft.com/office/drawing/2014/main" id="{4B68A05B-A78B-4D59-8CF9-1900731A218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 xmlns:a16="http://schemas.microsoft.com/office/drawing/2014/main" id="{84D57A01-C112-4FF2-B5ED-0B762AAD9CE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 xmlns:a16="http://schemas.microsoft.com/office/drawing/2014/main" id="{6CCCCDF1-5D4F-4CA1-8400-DFBB96BB011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 xmlns:a16="http://schemas.microsoft.com/office/drawing/2014/main" id="{20A090B2-5344-43CD-BC70-A6D44F15E80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 xmlns:a16="http://schemas.microsoft.com/office/drawing/2014/main" id="{D12644DA-2653-4A8A-BF58-D3C43D376FA6}"/>
              </a:ext>
            </a:extLst>
          </p:cNvPr>
          <p:cNvSpPr>
            <a:spLocks noGrp="1"/>
          </p:cNvSpPr>
          <p:nvPr>
            <p:ph type="title"/>
          </p:nvPr>
        </p:nvSpPr>
        <p:spPr>
          <a:xfrm>
            <a:off x="972080" y="685800"/>
            <a:ext cx="5260680" cy="1752599"/>
          </a:xfrm>
        </p:spPr>
        <p:txBody>
          <a:bodyPr>
            <a:normAutofit/>
          </a:bodyPr>
          <a:lstStyle/>
          <a:p>
            <a:pPr algn="l"/>
            <a:endParaRPr lang="en-US"/>
          </a:p>
        </p:txBody>
      </p:sp>
      <p:sp>
        <p:nvSpPr>
          <p:cNvPr id="3" name="Content Placeholder 2">
            <a:extLst>
              <a:ext uri="{FF2B5EF4-FFF2-40B4-BE49-F238E27FC236}">
                <a16:creationId xmlns="" xmlns:a16="http://schemas.microsoft.com/office/drawing/2014/main" id="{BBB392B9-9E36-4CD5-961F-5611D6812CDB}"/>
              </a:ext>
            </a:extLst>
          </p:cNvPr>
          <p:cNvSpPr>
            <a:spLocks noGrp="1"/>
          </p:cNvSpPr>
          <p:nvPr>
            <p:ph idx="1"/>
          </p:nvPr>
        </p:nvSpPr>
        <p:spPr>
          <a:xfrm>
            <a:off x="643468" y="2666999"/>
            <a:ext cx="5260680" cy="3124201"/>
          </a:xfrm>
        </p:spPr>
        <p:txBody>
          <a:bodyPr>
            <a:normAutofit/>
          </a:bodyPr>
          <a:lstStyle/>
          <a:p>
            <a:pPr>
              <a:lnSpc>
                <a:spcPct val="90000"/>
              </a:lnSpc>
            </a:pPr>
            <a:r>
              <a:rPr lang="en-US" sz="1400" dirty="0" err="1"/>
              <a:t>Aksiller</a:t>
            </a:r>
            <a:r>
              <a:rPr lang="en-US" sz="1400" dirty="0"/>
              <a:t> </a:t>
            </a:r>
            <a:r>
              <a:rPr lang="en-US" sz="1400" dirty="0" err="1"/>
              <a:t>Diseksiyon</a:t>
            </a:r>
            <a:endParaRPr lang="en-US" sz="1400" dirty="0">
              <a:ea typeface="+mn-lt"/>
              <a:cs typeface="+mn-lt"/>
            </a:endParaRPr>
          </a:p>
          <a:p>
            <a:pPr lvl="1">
              <a:lnSpc>
                <a:spcPct val="90000"/>
              </a:lnSpc>
              <a:buClr>
                <a:srgbClr val="8D1515"/>
              </a:buClr>
              <a:buFont typeface="Wingdings" panose="05000000000000000000" pitchFamily="2" charset="2"/>
              <a:buChar char="Ø"/>
            </a:pPr>
            <a:r>
              <a:rPr lang="tr" sz="1400" dirty="0"/>
              <a:t>Aksillanın klasik üç anatomik leveli şunlardır :</a:t>
            </a:r>
            <a:endParaRPr lang="en-US" sz="1400" dirty="0">
              <a:ea typeface="+mn-lt"/>
              <a:cs typeface="+mn-lt"/>
            </a:endParaRPr>
          </a:p>
          <a:p>
            <a:pPr lvl="2">
              <a:lnSpc>
                <a:spcPct val="90000"/>
              </a:lnSpc>
              <a:buClr>
                <a:srgbClr val="8D1515"/>
              </a:buClr>
              <a:buFont typeface="Wingdings" panose="05000000000000000000" pitchFamily="2" charset="2"/>
              <a:buChar char="ü"/>
            </a:pPr>
            <a:r>
              <a:rPr lang="tr" sz="1400" dirty="0"/>
              <a:t>Level 1, pektoralis minörün lateral ve inferioru</a:t>
            </a:r>
            <a:endParaRPr lang="tr" sz="1400" dirty="0">
              <a:ea typeface="+mn-lt"/>
              <a:cs typeface="+mn-lt"/>
            </a:endParaRPr>
          </a:p>
          <a:p>
            <a:pPr lvl="2">
              <a:lnSpc>
                <a:spcPct val="90000"/>
              </a:lnSpc>
              <a:buClr>
                <a:srgbClr val="8D1515"/>
              </a:buClr>
              <a:buFont typeface="Wingdings" panose="05000000000000000000" pitchFamily="2" charset="2"/>
              <a:buChar char="ü"/>
            </a:pPr>
            <a:r>
              <a:rPr lang="tr" sz="1400" dirty="0"/>
              <a:t>Level 2, pektoralis minörün </a:t>
            </a:r>
            <a:r>
              <a:rPr lang="tr" sz="1400" dirty="0" smtClean="0"/>
              <a:t>altı</a:t>
            </a:r>
            <a:endParaRPr lang="tr-TR" sz="1400" dirty="0">
              <a:ea typeface="+mn-lt"/>
              <a:cs typeface="+mn-lt"/>
            </a:endParaRPr>
          </a:p>
          <a:p>
            <a:pPr lvl="2">
              <a:lnSpc>
                <a:spcPct val="90000"/>
              </a:lnSpc>
              <a:buClr>
                <a:srgbClr val="8D1515"/>
              </a:buClr>
              <a:buFont typeface="Wingdings" panose="05000000000000000000" pitchFamily="2" charset="2"/>
              <a:buChar char="ü"/>
            </a:pPr>
            <a:r>
              <a:rPr lang="tr" sz="1400" dirty="0" smtClean="0"/>
              <a:t>Level </a:t>
            </a:r>
            <a:r>
              <a:rPr lang="tr" sz="1400" dirty="0"/>
              <a:t>3, pektoralis minörün medial ve superioru (infraclavicular)</a:t>
            </a:r>
            <a:endParaRPr lang="en-US" sz="1400" dirty="0">
              <a:ea typeface="+mn-lt"/>
              <a:cs typeface="+mn-lt"/>
            </a:endParaRPr>
          </a:p>
          <a:p>
            <a:pPr lvl="1">
              <a:lnSpc>
                <a:spcPct val="90000"/>
              </a:lnSpc>
              <a:buClr>
                <a:srgbClr val="8D1515"/>
              </a:buClr>
              <a:buFont typeface="Wingdings" panose="05000000000000000000" pitchFamily="2" charset="2"/>
              <a:buChar char="Ø"/>
            </a:pPr>
            <a:r>
              <a:rPr lang="tr" sz="1400" dirty="0"/>
              <a:t>Randomize çalışmalar, sınırlı (sadece level 1 veya level 1 ve 2 nodların çıkarılması) ve tam (level 1, 2 ve 3'ün çıkarılması) AxD arasında aksiller başarısızlık veya sağkalım oranları açısından anlamlı bir fark bulamazken, sınırlı AxD'nin daha az morbiditeye neden olduğunu göstermiştir. </a:t>
            </a:r>
            <a:endParaRPr lang="en-US" sz="1400" dirty="0">
              <a:ea typeface="+mn-lt"/>
              <a:cs typeface="+mn-lt"/>
            </a:endParaRPr>
          </a:p>
          <a:p>
            <a:pPr>
              <a:lnSpc>
                <a:spcPct val="90000"/>
              </a:lnSpc>
              <a:buClr>
                <a:srgbClr val="8D1515"/>
              </a:buClr>
              <a:buFont typeface="Wingdings,Sans-Serif"/>
              <a:buChar char="Ø"/>
            </a:pPr>
            <a:endParaRPr lang="en-US" sz="1400" dirty="0">
              <a:ea typeface="+mn-lt"/>
              <a:cs typeface="+mn-lt"/>
            </a:endParaRPr>
          </a:p>
          <a:p>
            <a:pPr>
              <a:lnSpc>
                <a:spcPct val="90000"/>
              </a:lnSpc>
              <a:buClr>
                <a:srgbClr val="8D1515"/>
              </a:buClr>
            </a:pPr>
            <a:endParaRPr lang="en-US" sz="1400" dirty="0"/>
          </a:p>
        </p:txBody>
      </p:sp>
    </p:spTree>
    <p:extLst>
      <p:ext uri="{BB962C8B-B14F-4D97-AF65-F5344CB8AC3E}">
        <p14:creationId xmlns:p14="http://schemas.microsoft.com/office/powerpoint/2010/main" val="4199085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50" name="Rectangle 21">
            <a:extLst>
              <a:ext uri="{FF2B5EF4-FFF2-40B4-BE49-F238E27FC236}">
                <a16:creationId xmlns="" xmlns:a16="http://schemas.microsoft.com/office/drawing/2014/main" id="{6AD30037-67ED-4367-9BE0-45787510BF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Diagram&#10;&#10;Description automatically generated">
            <a:extLst>
              <a:ext uri="{FF2B5EF4-FFF2-40B4-BE49-F238E27FC236}">
                <a16:creationId xmlns="" xmlns:a16="http://schemas.microsoft.com/office/drawing/2014/main" id="{E77B6292-34E6-4072-8D92-4AED0928081B}"/>
              </a:ext>
            </a:extLst>
          </p:cNvPr>
          <p:cNvPicPr>
            <a:picLocks noChangeAspect="1"/>
          </p:cNvPicPr>
          <p:nvPr/>
        </p:nvPicPr>
        <p:blipFill rotWithShape="1">
          <a:blip r:embed="rId3"/>
          <a:srcRect l="20889" r="101" b="-1"/>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51" name="Group 23">
            <a:extLst>
              <a:ext uri="{FF2B5EF4-FFF2-40B4-BE49-F238E27FC236}">
                <a16:creationId xmlns="" xmlns:a16="http://schemas.microsoft.com/office/drawing/2014/main" id="{50841A4E-5BC1-44B4-83CF-D524E8AEAD6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6232760" y="0"/>
            <a:ext cx="2436813" cy="6858001"/>
            <a:chOff x="1320800" y="0"/>
            <a:chExt cx="2436813" cy="6858001"/>
          </a:xfrm>
        </p:grpSpPr>
        <p:sp>
          <p:nvSpPr>
            <p:cNvPr id="25" name="Freeform 6">
              <a:extLst>
                <a:ext uri="{FF2B5EF4-FFF2-40B4-BE49-F238E27FC236}">
                  <a16:creationId xmlns="" xmlns:a16="http://schemas.microsoft.com/office/drawing/2014/main" id="{BF371BCC-8954-44E2-8C4F-29DC188727A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6" name="Freeform 7">
              <a:extLst>
                <a:ext uri="{FF2B5EF4-FFF2-40B4-BE49-F238E27FC236}">
                  <a16:creationId xmlns="" xmlns:a16="http://schemas.microsoft.com/office/drawing/2014/main" id="{CD3505BE-B420-41C5-BE34-3E7652D37A5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7" name="Freeform 8">
              <a:extLst>
                <a:ext uri="{FF2B5EF4-FFF2-40B4-BE49-F238E27FC236}">
                  <a16:creationId xmlns="" xmlns:a16="http://schemas.microsoft.com/office/drawing/2014/main" id="{4B68A05B-A78B-4D59-8CF9-1900731A218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52" name="Freeform 9">
              <a:extLst>
                <a:ext uri="{FF2B5EF4-FFF2-40B4-BE49-F238E27FC236}">
                  <a16:creationId xmlns="" xmlns:a16="http://schemas.microsoft.com/office/drawing/2014/main" id="{84D57A01-C112-4FF2-B5ED-0B762AAD9CE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9" name="Freeform 10">
              <a:extLst>
                <a:ext uri="{FF2B5EF4-FFF2-40B4-BE49-F238E27FC236}">
                  <a16:creationId xmlns="" xmlns:a16="http://schemas.microsoft.com/office/drawing/2014/main" id="{6CCCCDF1-5D4F-4CA1-8400-DFBB96BB011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53" name="Freeform 11">
              <a:extLst>
                <a:ext uri="{FF2B5EF4-FFF2-40B4-BE49-F238E27FC236}">
                  <a16:creationId xmlns="" xmlns:a16="http://schemas.microsoft.com/office/drawing/2014/main" id="{20A090B2-5344-43CD-BC70-A6D44F15E80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 xmlns:a16="http://schemas.microsoft.com/office/drawing/2014/main" id="{633AE917-2DDB-42D3-9007-AF070A6358A8}"/>
              </a:ext>
            </a:extLst>
          </p:cNvPr>
          <p:cNvSpPr>
            <a:spLocks noGrp="1"/>
          </p:cNvSpPr>
          <p:nvPr>
            <p:ph type="title"/>
          </p:nvPr>
        </p:nvSpPr>
        <p:spPr>
          <a:xfrm>
            <a:off x="972080" y="685800"/>
            <a:ext cx="5260680" cy="1752599"/>
          </a:xfrm>
        </p:spPr>
        <p:txBody>
          <a:bodyPr>
            <a:normAutofit/>
          </a:bodyPr>
          <a:lstStyle/>
          <a:p>
            <a:pPr algn="l"/>
            <a:endParaRPr lang="en-US"/>
          </a:p>
        </p:txBody>
      </p:sp>
      <p:sp>
        <p:nvSpPr>
          <p:cNvPr id="3" name="Content Placeholder 2">
            <a:extLst>
              <a:ext uri="{FF2B5EF4-FFF2-40B4-BE49-F238E27FC236}">
                <a16:creationId xmlns="" xmlns:a16="http://schemas.microsoft.com/office/drawing/2014/main" id="{371F41C6-7B91-450A-8B6B-926D5E4BF80B}"/>
              </a:ext>
            </a:extLst>
          </p:cNvPr>
          <p:cNvSpPr>
            <a:spLocks noGrp="1"/>
          </p:cNvSpPr>
          <p:nvPr>
            <p:ph idx="1"/>
          </p:nvPr>
        </p:nvSpPr>
        <p:spPr>
          <a:xfrm>
            <a:off x="643468" y="2666999"/>
            <a:ext cx="5260680" cy="3124201"/>
          </a:xfrm>
        </p:spPr>
        <p:txBody>
          <a:bodyPr>
            <a:normAutofit/>
          </a:bodyPr>
          <a:lstStyle/>
          <a:p>
            <a:pPr>
              <a:lnSpc>
                <a:spcPct val="90000"/>
              </a:lnSpc>
            </a:pPr>
            <a:r>
              <a:rPr lang="en-US" sz="1400" dirty="0"/>
              <a:t>Sentinel </a:t>
            </a:r>
            <a:r>
              <a:rPr lang="en-US" sz="1400" dirty="0" err="1"/>
              <a:t>Lenf</a:t>
            </a:r>
            <a:r>
              <a:rPr lang="en-US" sz="1400" dirty="0"/>
              <a:t> </a:t>
            </a:r>
            <a:r>
              <a:rPr lang="en-US" sz="1400" dirty="0" err="1"/>
              <a:t>Nodu</a:t>
            </a:r>
            <a:r>
              <a:rPr lang="en-US" sz="1400" dirty="0"/>
              <a:t> </a:t>
            </a:r>
            <a:r>
              <a:rPr lang="en-US" sz="1400" dirty="0" err="1"/>
              <a:t>Biyopsisi</a:t>
            </a:r>
            <a:endParaRPr lang="en-US" sz="1400" dirty="0">
              <a:ea typeface="+mn-lt"/>
              <a:cs typeface="+mn-lt"/>
            </a:endParaRPr>
          </a:p>
          <a:p>
            <a:pPr lvl="1">
              <a:lnSpc>
                <a:spcPct val="90000"/>
              </a:lnSpc>
              <a:buClr>
                <a:srgbClr val="8D1515"/>
              </a:buClr>
              <a:buFont typeface="Wingdings" panose="05000000000000000000" pitchFamily="2" charset="2"/>
              <a:buChar char="Ø"/>
            </a:pPr>
            <a:r>
              <a:rPr lang="tr" sz="1400" dirty="0"/>
              <a:t>Cerrahı, çıkarılacak lenf düğümlerine yönlendirmek için memeye radyonüklid madde enjeksiyon edilmesi</a:t>
            </a:r>
            <a:endParaRPr lang="tr" sz="1400" dirty="0">
              <a:ea typeface="+mn-lt"/>
              <a:cs typeface="+mn-lt"/>
            </a:endParaRPr>
          </a:p>
          <a:p>
            <a:pPr lvl="1">
              <a:lnSpc>
                <a:spcPct val="90000"/>
              </a:lnSpc>
              <a:buClr>
                <a:srgbClr val="8D1515"/>
              </a:buClr>
              <a:buFont typeface="Wingdings" panose="05000000000000000000" pitchFamily="2" charset="2"/>
              <a:buChar char="Ø"/>
            </a:pPr>
            <a:r>
              <a:rPr lang="tr" sz="1400" dirty="0"/>
              <a:t>Hem akut hem de kronik komplikasyonlar SNB'de, AxD'ye göre daha düşüktür.</a:t>
            </a:r>
            <a:endParaRPr lang="en-US" sz="1400" dirty="0">
              <a:ea typeface="+mn-lt"/>
              <a:cs typeface="+mn-lt"/>
            </a:endParaRPr>
          </a:p>
          <a:p>
            <a:pPr lvl="1">
              <a:lnSpc>
                <a:spcPct val="90000"/>
              </a:lnSpc>
              <a:buClr>
                <a:srgbClr val="8D1515"/>
              </a:buClr>
              <a:buFont typeface="Wingdings" panose="05000000000000000000" pitchFamily="2" charset="2"/>
              <a:buChar char="Ø"/>
            </a:pPr>
            <a:r>
              <a:rPr lang="tr" sz="1400" dirty="0"/>
              <a:t>Yanlış negatif SNB oranları %0 ile %12 arasında değişir, ancak negatif bir SNB sonrasında aksiller başarısızlık riski çok küçüktür.</a:t>
            </a:r>
            <a:endParaRPr lang="en-US" sz="1400" dirty="0">
              <a:ea typeface="+mn-lt"/>
              <a:cs typeface="+mn-lt"/>
            </a:endParaRPr>
          </a:p>
          <a:p>
            <a:pPr lvl="1">
              <a:lnSpc>
                <a:spcPct val="90000"/>
              </a:lnSpc>
              <a:buClr>
                <a:srgbClr val="8D1515"/>
              </a:buClr>
              <a:buFont typeface="Wingdings" panose="05000000000000000000" pitchFamily="2" charset="2"/>
              <a:buChar char="Ø"/>
            </a:pPr>
            <a:r>
              <a:rPr lang="tr" sz="1400" dirty="0"/>
              <a:t>Klinik olarak negatif aksiller düğümleri olan hastalarda AxD ve SNB'den sonra OS ve uzak başarısızlık oranları aynıdır. </a:t>
            </a:r>
            <a:endParaRPr lang="en-US" sz="1400" dirty="0">
              <a:ea typeface="+mn-lt"/>
              <a:cs typeface="+mn-lt"/>
            </a:endParaRPr>
          </a:p>
          <a:p>
            <a:pPr lvl="1">
              <a:lnSpc>
                <a:spcPct val="90000"/>
              </a:lnSpc>
              <a:buClr>
                <a:srgbClr val="8D1515"/>
              </a:buClr>
              <a:buFont typeface="Wingdings,Sans-Serif"/>
              <a:buChar char="Ø"/>
            </a:pPr>
            <a:endParaRPr lang="tr" sz="1400" dirty="0">
              <a:ea typeface="+mn-lt"/>
              <a:cs typeface="+mn-lt"/>
            </a:endParaRPr>
          </a:p>
          <a:p>
            <a:pPr lvl="2">
              <a:lnSpc>
                <a:spcPct val="90000"/>
              </a:lnSpc>
              <a:buClr>
                <a:srgbClr val="8D1515"/>
              </a:buClr>
              <a:buFont typeface="Wingdings,Sans-Serif"/>
              <a:buChar char="ü"/>
            </a:pPr>
            <a:endParaRPr lang="tr" sz="1400" dirty="0">
              <a:ea typeface="+mn-lt"/>
              <a:cs typeface="+mn-lt"/>
            </a:endParaRPr>
          </a:p>
          <a:p>
            <a:pPr>
              <a:lnSpc>
                <a:spcPct val="90000"/>
              </a:lnSpc>
              <a:buClr>
                <a:srgbClr val="8D1515"/>
              </a:buClr>
            </a:pPr>
            <a:endParaRPr lang="en-US" sz="1400" dirty="0"/>
          </a:p>
        </p:txBody>
      </p:sp>
    </p:spTree>
    <p:extLst>
      <p:ext uri="{BB962C8B-B14F-4D97-AF65-F5344CB8AC3E}">
        <p14:creationId xmlns:p14="http://schemas.microsoft.com/office/powerpoint/2010/main" val="3057211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1A8D87-75D7-44CB-B2D7-DB99AFD15B69}"/>
              </a:ext>
            </a:extLst>
          </p:cNvPr>
          <p:cNvSpPr>
            <a:spLocks noGrp="1"/>
          </p:cNvSpPr>
          <p:nvPr>
            <p:ph type="title"/>
          </p:nvPr>
        </p:nvSpPr>
        <p:spPr/>
        <p:txBody>
          <a:bodyPr/>
          <a:lstStyle/>
          <a:p>
            <a:r>
              <a:rPr lang="en-US"/>
              <a:t>RADYOTERAPİ İLE MEME KORUYUCU CERRAHİ</a:t>
            </a:r>
          </a:p>
        </p:txBody>
      </p:sp>
      <p:sp>
        <p:nvSpPr>
          <p:cNvPr id="3" name="Content Placeholder 2">
            <a:extLst>
              <a:ext uri="{FF2B5EF4-FFF2-40B4-BE49-F238E27FC236}">
                <a16:creationId xmlns="" xmlns:a16="http://schemas.microsoft.com/office/drawing/2014/main" id="{E7393BC8-127E-4AAE-82A5-7F8314E7A1B2}"/>
              </a:ext>
            </a:extLst>
          </p:cNvPr>
          <p:cNvSpPr>
            <a:spLocks noGrp="1"/>
          </p:cNvSpPr>
          <p:nvPr>
            <p:ph idx="1"/>
          </p:nvPr>
        </p:nvSpPr>
        <p:spPr/>
        <p:txBody>
          <a:bodyPr/>
          <a:lstStyle/>
          <a:p>
            <a:r>
              <a:rPr lang="tr" err="1">
                <a:ea typeface="+mn-lt"/>
                <a:cs typeface="+mn-lt"/>
              </a:rPr>
              <a:t>MKC'nin</a:t>
            </a:r>
            <a:r>
              <a:rPr lang="tr">
                <a:ea typeface="+mn-lt"/>
                <a:cs typeface="+mn-lt"/>
              </a:rPr>
              <a:t> etkinliği hasta, klinik durum, patolojik faktörler ve tedavi parametrelerinden etkilenir.</a:t>
            </a:r>
            <a:r>
              <a:rPr lang="en-US">
                <a:ea typeface="+mn-lt"/>
                <a:cs typeface="+mn-lt"/>
              </a:rPr>
              <a:t> </a:t>
            </a:r>
            <a:endParaRPr lang="en-US"/>
          </a:p>
        </p:txBody>
      </p:sp>
    </p:spTree>
    <p:extLst>
      <p:ext uri="{BB962C8B-B14F-4D97-AF65-F5344CB8AC3E}">
        <p14:creationId xmlns:p14="http://schemas.microsoft.com/office/powerpoint/2010/main" val="740091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039CA2-12CA-49A9-9ED8-9002221C26B8}"/>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871A7C01-C9EA-44CC-8D50-BCB3A8DE2DD5}"/>
              </a:ext>
            </a:extLst>
          </p:cNvPr>
          <p:cNvSpPr>
            <a:spLocks noGrp="1"/>
          </p:cNvSpPr>
          <p:nvPr>
            <p:ph idx="1"/>
          </p:nvPr>
        </p:nvSpPr>
        <p:spPr/>
        <p:txBody>
          <a:bodyPr>
            <a:normAutofit fontScale="77500" lnSpcReduction="20000"/>
          </a:bodyPr>
          <a:lstStyle/>
          <a:p>
            <a:r>
              <a:rPr lang="en-US"/>
              <a:t>Hasta </a:t>
            </a:r>
            <a:r>
              <a:rPr lang="en-US" err="1"/>
              <a:t>Faktörleri</a:t>
            </a:r>
            <a:endParaRPr lang="en-US"/>
          </a:p>
          <a:p>
            <a:pPr lvl="1">
              <a:buClr>
                <a:srgbClr val="8D1515"/>
              </a:buClr>
              <a:buFont typeface="Wingdings"/>
              <a:buChar char="Ø"/>
            </a:pPr>
            <a:r>
              <a:rPr lang="en-US" b="1" u="sng" err="1"/>
              <a:t>Gebelik</a:t>
            </a:r>
            <a:r>
              <a:rPr lang="en-US" b="1" u="sng"/>
              <a:t> :</a:t>
            </a:r>
            <a:r>
              <a:rPr lang="en-US"/>
              <a:t> F</a:t>
            </a:r>
            <a:r>
              <a:rPr lang="tr" err="1"/>
              <a:t>etüs</a:t>
            </a:r>
            <a:r>
              <a:rPr lang="tr"/>
              <a:t> üzerindeki olası </a:t>
            </a:r>
            <a:r>
              <a:rPr lang="tr" err="1"/>
              <a:t>teratojenik</a:t>
            </a:r>
            <a:r>
              <a:rPr lang="tr"/>
              <a:t> ve </a:t>
            </a:r>
            <a:r>
              <a:rPr lang="tr" err="1"/>
              <a:t>kanserojenik</a:t>
            </a:r>
            <a:r>
              <a:rPr lang="tr"/>
              <a:t> etkileri nedeniyle </a:t>
            </a:r>
            <a:r>
              <a:rPr lang="tr">
                <a:ea typeface="+mn-lt"/>
                <a:cs typeface="+mn-lt"/>
              </a:rPr>
              <a:t>mutlak </a:t>
            </a:r>
            <a:r>
              <a:rPr lang="tr" err="1">
                <a:ea typeface="+mn-lt"/>
                <a:cs typeface="+mn-lt"/>
              </a:rPr>
              <a:t>kontrendikasyondur</a:t>
            </a:r>
            <a:r>
              <a:rPr lang="tr">
                <a:ea typeface="+mn-lt"/>
                <a:cs typeface="+mn-lt"/>
              </a:rPr>
              <a:t>.</a:t>
            </a:r>
          </a:p>
          <a:p>
            <a:pPr lvl="1">
              <a:buClr>
                <a:srgbClr val="8D1515"/>
              </a:buClr>
              <a:buFont typeface="Wingdings"/>
              <a:buChar char="Ø"/>
            </a:pPr>
            <a:r>
              <a:rPr lang="tr" b="1" u="sng">
                <a:ea typeface="+mn-lt"/>
                <a:cs typeface="+mn-lt"/>
              </a:rPr>
              <a:t>Radyoterapi Öyküsü :</a:t>
            </a:r>
            <a:r>
              <a:rPr lang="tr">
                <a:ea typeface="+mn-lt"/>
                <a:cs typeface="+mn-lt"/>
              </a:rPr>
              <a:t> </a:t>
            </a:r>
            <a:r>
              <a:rPr lang="tr" err="1">
                <a:ea typeface="+mn-lt"/>
                <a:cs typeface="+mn-lt"/>
              </a:rPr>
              <a:t>Lenfoma</a:t>
            </a:r>
            <a:r>
              <a:rPr lang="tr">
                <a:ea typeface="+mn-lt"/>
                <a:cs typeface="+mn-lt"/>
              </a:rPr>
              <a:t> nedenli RT öyküsü olan kadınlara yönelik yapılan meme RT vakalarının dahil edildiği ufak bir çalışmada olağandışı akut veya kronik komplikasyon gözlenmemiş. Ama yine de bu hastalar için, gelecekte meme kanseri gelişme riskleri nedeniyle sıklıkla </a:t>
            </a:r>
            <a:r>
              <a:rPr lang="tr" err="1">
                <a:ea typeface="+mn-lt"/>
                <a:cs typeface="+mn-lt"/>
              </a:rPr>
              <a:t>mastektomi</a:t>
            </a:r>
            <a:r>
              <a:rPr lang="tr">
                <a:ea typeface="+mn-lt"/>
                <a:cs typeface="+mn-lt"/>
              </a:rPr>
              <a:t> yapılmasına karar verilir.</a:t>
            </a:r>
          </a:p>
          <a:p>
            <a:pPr lvl="1">
              <a:buClr>
                <a:srgbClr val="8D1515"/>
              </a:buClr>
              <a:buFont typeface="Wingdings"/>
              <a:buChar char="Ø"/>
            </a:pPr>
            <a:r>
              <a:rPr lang="tr" b="1" u="sng" err="1">
                <a:ea typeface="+mn-lt"/>
                <a:cs typeface="+mn-lt"/>
              </a:rPr>
              <a:t>Romatolojik</a:t>
            </a:r>
            <a:r>
              <a:rPr lang="tr" b="1" u="sng">
                <a:ea typeface="+mn-lt"/>
                <a:cs typeface="+mn-lt"/>
              </a:rPr>
              <a:t> Hastalıklar : </a:t>
            </a:r>
            <a:r>
              <a:rPr lang="tr">
                <a:ea typeface="+mn-lt"/>
                <a:cs typeface="+mn-lt"/>
              </a:rPr>
              <a:t>Yapılan üç çalışmada, </a:t>
            </a:r>
            <a:r>
              <a:rPr lang="tr" err="1">
                <a:ea typeface="+mn-lt"/>
                <a:cs typeface="+mn-lt"/>
              </a:rPr>
              <a:t>skleroderma</a:t>
            </a:r>
            <a:r>
              <a:rPr lang="tr">
                <a:ea typeface="+mn-lt"/>
                <a:cs typeface="+mn-lt"/>
              </a:rPr>
              <a:t> harici </a:t>
            </a:r>
            <a:r>
              <a:rPr lang="tr" err="1">
                <a:ea typeface="+mn-lt"/>
                <a:cs typeface="+mn-lt"/>
              </a:rPr>
              <a:t>romatolojik</a:t>
            </a:r>
            <a:r>
              <a:rPr lang="tr">
                <a:ea typeface="+mn-lt"/>
                <a:cs typeface="+mn-lt"/>
              </a:rPr>
              <a:t> hastalıkların radyoterapi komplikasyonlarını arttırmadığı gösterilmiş.</a:t>
            </a:r>
          </a:p>
          <a:p>
            <a:pPr lvl="1">
              <a:buClr>
                <a:srgbClr val="8D1515"/>
              </a:buClr>
              <a:buFont typeface="Wingdings"/>
              <a:buChar char="Ø"/>
            </a:pPr>
            <a:r>
              <a:rPr lang="tr" b="1" u="sng">
                <a:ea typeface="+mn-lt"/>
                <a:cs typeface="+mn-lt"/>
              </a:rPr>
              <a:t>Meme Büyüklüğü : </a:t>
            </a:r>
            <a:r>
              <a:rPr lang="tr">
                <a:ea typeface="+mn-lt"/>
                <a:cs typeface="+mn-lt"/>
              </a:rPr>
              <a:t>Memenin boyutu arttıkça RT sonrası daha fazla akut cilt reaksiyonları ve kronik dönemde de </a:t>
            </a:r>
            <a:r>
              <a:rPr lang="tr" err="1">
                <a:ea typeface="+mn-lt"/>
                <a:cs typeface="+mn-lt"/>
              </a:rPr>
              <a:t>retraksiyon</a:t>
            </a:r>
            <a:r>
              <a:rPr lang="tr">
                <a:ea typeface="+mn-lt"/>
                <a:cs typeface="+mn-lt"/>
              </a:rPr>
              <a:t> ve </a:t>
            </a:r>
            <a:r>
              <a:rPr lang="tr" err="1">
                <a:ea typeface="+mn-lt"/>
                <a:cs typeface="+mn-lt"/>
              </a:rPr>
              <a:t>fibrozisin</a:t>
            </a:r>
            <a:r>
              <a:rPr lang="tr">
                <a:ea typeface="+mn-lt"/>
                <a:cs typeface="+mn-lt"/>
              </a:rPr>
              <a:t> ortaya çıktığı görülmüştür. </a:t>
            </a:r>
          </a:p>
          <a:p>
            <a:pPr lvl="1">
              <a:buClr>
                <a:srgbClr val="8D1515"/>
              </a:buClr>
              <a:buFont typeface="Wingdings"/>
              <a:buChar char="Ø"/>
            </a:pPr>
            <a:r>
              <a:rPr lang="tr" b="1" u="sng">
                <a:ea typeface="+mn-lt"/>
                <a:cs typeface="+mn-lt"/>
              </a:rPr>
              <a:t>Yaş :</a:t>
            </a:r>
            <a:r>
              <a:rPr lang="tr">
                <a:ea typeface="+mn-lt"/>
                <a:cs typeface="+mn-lt"/>
              </a:rPr>
              <a:t> Tanı anında yaşı 40'ın altında olan hastaların lokal </a:t>
            </a:r>
            <a:r>
              <a:rPr lang="tr" err="1">
                <a:ea typeface="+mn-lt"/>
                <a:cs typeface="+mn-lt"/>
              </a:rPr>
              <a:t>rekürrens</a:t>
            </a:r>
            <a:r>
              <a:rPr lang="tr">
                <a:ea typeface="+mn-lt"/>
                <a:cs typeface="+mn-lt"/>
              </a:rPr>
              <a:t> oranları, üzerindekilere göre daha yüksek bulunmuştur.</a:t>
            </a:r>
          </a:p>
          <a:p>
            <a:pPr lvl="1">
              <a:buClr>
                <a:srgbClr val="8D1515"/>
              </a:buClr>
              <a:buFont typeface="Wingdings"/>
              <a:buChar char="Ø"/>
            </a:pPr>
            <a:endParaRPr lang="tr">
              <a:ea typeface="+mn-lt"/>
              <a:cs typeface="+mn-lt"/>
            </a:endParaRPr>
          </a:p>
          <a:p>
            <a:pPr lvl="1">
              <a:buClr>
                <a:srgbClr val="8D1515"/>
              </a:buClr>
              <a:buFont typeface="Wingdings"/>
              <a:buChar char="Ø"/>
            </a:pPr>
            <a:endParaRPr lang="tr">
              <a:ea typeface="+mn-lt"/>
              <a:cs typeface="+mn-lt"/>
            </a:endParaRPr>
          </a:p>
        </p:txBody>
      </p:sp>
    </p:spTree>
    <p:extLst>
      <p:ext uri="{BB962C8B-B14F-4D97-AF65-F5344CB8AC3E}">
        <p14:creationId xmlns:p14="http://schemas.microsoft.com/office/powerpoint/2010/main" val="19639040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docProps/app.xml><?xml version="1.0" encoding="utf-8"?>
<Properties xmlns="http://schemas.openxmlformats.org/officeDocument/2006/extended-properties" xmlns:vt="http://schemas.openxmlformats.org/officeDocument/2006/docPropsVTypes">
  <Template>office theme</Template>
  <TotalTime>46</TotalTime>
  <Words>2121</Words>
  <Application>Microsoft Office PowerPoint</Application>
  <PresentationFormat>Geniş ekran</PresentationFormat>
  <Paragraphs>256</Paragraphs>
  <Slides>54</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54</vt:i4>
      </vt:variant>
    </vt:vector>
  </HeadingPairs>
  <TitlesOfParts>
    <vt:vector size="60" baseType="lpstr">
      <vt:lpstr>Arial</vt:lpstr>
      <vt:lpstr>Century Gothic</vt:lpstr>
      <vt:lpstr>Corbel</vt:lpstr>
      <vt:lpstr>Wingdings</vt:lpstr>
      <vt:lpstr>Wingdings,Sans-Serif</vt:lpstr>
      <vt:lpstr>Parallax</vt:lpstr>
      <vt:lpstr>ERKEN EVRE MEME KANSERİ</vt:lpstr>
      <vt:lpstr>MEME KANSERİNDE EVRELEME</vt:lpstr>
      <vt:lpstr>GİRİŞ</vt:lpstr>
      <vt:lpstr>TEDAVİ ÖNCESİ DEĞERLENDİRME</vt:lpstr>
      <vt:lpstr>CERRAHİ TEKNİKLER</vt:lpstr>
      <vt:lpstr>PowerPoint Sunusu</vt:lpstr>
      <vt:lpstr>PowerPoint Sunusu</vt:lpstr>
      <vt:lpstr>RADYOTERAPİ İLE MEME KORUYUCU CERRAHİ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NODAL IŞINLAMA NE ZAMAN UYGULANMALI</vt:lpstr>
      <vt:lpstr>PowerPoint Sunusu</vt:lpstr>
      <vt:lpstr>PowerPoint Sunusu</vt:lpstr>
      <vt:lpstr>PowerPoint Sunusu</vt:lpstr>
      <vt:lpstr>TEDAVİ TEKNİKLERİ</vt:lpstr>
      <vt:lpstr>PowerPoint Sunusu</vt:lpstr>
      <vt:lpstr>PowerPoint Sunusu</vt:lpstr>
      <vt:lpstr>PowerPoint Sunusu</vt:lpstr>
      <vt:lpstr>PowerPoint Sunusu</vt:lpstr>
      <vt:lpstr>RADYOTERAPİ DOZU VE PROGRAM PARAMETRELERİ </vt:lpstr>
      <vt:lpstr>PowerPoint Sunusu</vt:lpstr>
      <vt:lpstr>PowerPoint Sunusu</vt:lpstr>
      <vt:lpstr>PowerPoint Sunusu</vt:lpstr>
      <vt:lpstr>PowerPoint Sunusu</vt:lpstr>
      <vt:lpstr>PowerPoint Sunusu</vt:lpstr>
      <vt:lpstr>AKSELERE PARSİYEL MEME IŞINLAMASI</vt:lpstr>
      <vt:lpstr>PowerPoint Sunusu</vt:lpstr>
      <vt:lpstr>PowerPoint Sunusu</vt:lpstr>
      <vt:lpstr>PowerPoint Sunusu</vt:lpstr>
      <vt:lpstr>AKUT VE KRONİK KOMPLİKASYONLAR VE KOZMETİK SONUÇLAR </vt:lpstr>
      <vt:lpstr>PowerPoint Sunusu</vt:lpstr>
      <vt:lpstr>PowerPoint Sunusu</vt:lpstr>
      <vt:lpstr>PowerPoint Sunusu</vt:lpstr>
      <vt:lpstr>PowerPoint Sunusu</vt:lpstr>
      <vt:lpstr>PowerPoint Sunusu</vt:lpstr>
      <vt:lpstr>PowerPoint Sunusu</vt:lpstr>
      <vt:lpstr>PowerPoint Sunusu</vt:lpstr>
      <vt:lpstr>PowerPoint Sunusu</vt:lpstr>
      <vt:lpstr>HASTA TAKİBİ</vt:lpstr>
      <vt:lpstr>PowerPoint Sunusu</vt:lpstr>
      <vt:lpstr>PowerPoint Sunusu</vt:lpstr>
      <vt:lpstr>LOKOREJYONEL BAŞARISIZLIK TEDAVİSİ</vt:lpstr>
      <vt:lpstr>PowerPoint Sunusu</vt:lpstr>
      <vt:lpstr>PowerPoint Sunusu</vt:lpstr>
      <vt:lpstr>SONUÇLAR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baytuna</cp:lastModifiedBy>
  <cp:revision>170</cp:revision>
  <dcterms:created xsi:type="dcterms:W3CDTF">2022-01-12T17:18:29Z</dcterms:created>
  <dcterms:modified xsi:type="dcterms:W3CDTF">2022-02-11T07:16:49Z</dcterms:modified>
</cp:coreProperties>
</file>