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92" r:id="rId2"/>
  </p:sldMasterIdLst>
  <p:notesMasterIdLst>
    <p:notesMasterId r:id="rId50"/>
  </p:notesMasterIdLst>
  <p:sldIdLst>
    <p:sldId id="256" r:id="rId3"/>
    <p:sldId id="284" r:id="rId4"/>
    <p:sldId id="285" r:id="rId5"/>
    <p:sldId id="260" r:id="rId6"/>
    <p:sldId id="261" r:id="rId7"/>
    <p:sldId id="262" r:id="rId8"/>
    <p:sldId id="263" r:id="rId9"/>
    <p:sldId id="286" r:id="rId10"/>
    <p:sldId id="265" r:id="rId11"/>
    <p:sldId id="266" r:id="rId12"/>
    <p:sldId id="287" r:id="rId13"/>
    <p:sldId id="267" r:id="rId14"/>
    <p:sldId id="288" r:id="rId15"/>
    <p:sldId id="270" r:id="rId16"/>
    <p:sldId id="268" r:id="rId17"/>
    <p:sldId id="289" r:id="rId18"/>
    <p:sldId id="290" r:id="rId19"/>
    <p:sldId id="291" r:id="rId20"/>
    <p:sldId id="283" r:id="rId21"/>
    <p:sldId id="272" r:id="rId22"/>
    <p:sldId id="292" r:id="rId23"/>
    <p:sldId id="273" r:id="rId24"/>
    <p:sldId id="294" r:id="rId25"/>
    <p:sldId id="293" r:id="rId26"/>
    <p:sldId id="274" r:id="rId27"/>
    <p:sldId id="296" r:id="rId28"/>
    <p:sldId id="295" r:id="rId29"/>
    <p:sldId id="276" r:id="rId30"/>
    <p:sldId id="277" r:id="rId31"/>
    <p:sldId id="278" r:id="rId32"/>
    <p:sldId id="280" r:id="rId33"/>
    <p:sldId id="281" r:id="rId34"/>
    <p:sldId id="297" r:id="rId35"/>
    <p:sldId id="282" r:id="rId36"/>
    <p:sldId id="298" r:id="rId37"/>
    <p:sldId id="299" r:id="rId38"/>
    <p:sldId id="300" r:id="rId39"/>
    <p:sldId id="301" r:id="rId40"/>
    <p:sldId id="303" r:id="rId41"/>
    <p:sldId id="306" r:id="rId42"/>
    <p:sldId id="302" r:id="rId43"/>
    <p:sldId id="311" r:id="rId44"/>
    <p:sldId id="307" r:id="rId45"/>
    <p:sldId id="308" r:id="rId46"/>
    <p:sldId id="309" r:id="rId47"/>
    <p:sldId id="310" r:id="rId48"/>
    <p:sldId id="304"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B20C07-15EC-48BE-BA81-5E59E5956FD1}" v="7" dt="2022-09-06T16:45:55.9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stafa yücel" userId="493e82c3bd26b036" providerId="LiveId" clId="{63B20C07-15EC-48BE-BA81-5E59E5956FD1}"/>
    <pc:docChg chg="undo custSel addSld delSld modSld sldOrd">
      <pc:chgData name="mustafa yücel" userId="493e82c3bd26b036" providerId="LiveId" clId="{63B20C07-15EC-48BE-BA81-5E59E5956FD1}" dt="2022-09-09T08:06:23.871" v="3219" actId="20577"/>
      <pc:docMkLst>
        <pc:docMk/>
      </pc:docMkLst>
      <pc:sldChg chg="addSp delSp modSp mod setBg setClrOvrMap">
        <pc:chgData name="mustafa yücel" userId="493e82c3bd26b036" providerId="LiveId" clId="{63B20C07-15EC-48BE-BA81-5E59E5956FD1}" dt="2022-09-06T16:45:55.925" v="2966"/>
        <pc:sldMkLst>
          <pc:docMk/>
          <pc:sldMk cId="3487660912" sldId="256"/>
        </pc:sldMkLst>
        <pc:spChg chg="mod">
          <ac:chgData name="mustafa yücel" userId="493e82c3bd26b036" providerId="LiveId" clId="{63B20C07-15EC-48BE-BA81-5E59E5956FD1}" dt="2022-09-06T16:45:55.925" v="2966"/>
          <ac:spMkLst>
            <pc:docMk/>
            <pc:sldMk cId="3487660912" sldId="256"/>
            <ac:spMk id="2" creationId="{00000000-0000-0000-0000-000000000000}"/>
          </ac:spMkLst>
        </pc:spChg>
        <pc:spChg chg="mod ord">
          <ac:chgData name="mustafa yücel" userId="493e82c3bd26b036" providerId="LiveId" clId="{63B20C07-15EC-48BE-BA81-5E59E5956FD1}" dt="2022-09-06T16:45:49.010" v="2965" actId="1076"/>
          <ac:spMkLst>
            <pc:docMk/>
            <pc:sldMk cId="3487660912" sldId="256"/>
            <ac:spMk id="3" creationId="{00000000-0000-0000-0000-000000000000}"/>
          </ac:spMkLst>
        </pc:spChg>
        <pc:spChg chg="add del">
          <ac:chgData name="mustafa yücel" userId="493e82c3bd26b036" providerId="LiveId" clId="{63B20C07-15EC-48BE-BA81-5E59E5956FD1}" dt="2022-09-06T16:45:16.037" v="2952" actId="26606"/>
          <ac:spMkLst>
            <pc:docMk/>
            <pc:sldMk cId="3487660912" sldId="256"/>
            <ac:spMk id="9" creationId="{FA94DED7-0A28-4AD9-8747-E94113225016}"/>
          </ac:spMkLst>
        </pc:spChg>
        <pc:spChg chg="add del">
          <ac:chgData name="mustafa yücel" userId="493e82c3bd26b036" providerId="LiveId" clId="{63B20C07-15EC-48BE-BA81-5E59E5956FD1}" dt="2022-09-06T16:45:16.037" v="2952" actId="26606"/>
          <ac:spMkLst>
            <pc:docMk/>
            <pc:sldMk cId="3487660912" sldId="256"/>
            <ac:spMk id="11" creationId="{6F175609-91A3-416E-BC3D-7548FDE02910}"/>
          </ac:spMkLst>
        </pc:spChg>
        <pc:spChg chg="add del">
          <ac:chgData name="mustafa yücel" userId="493e82c3bd26b036" providerId="LiveId" clId="{63B20C07-15EC-48BE-BA81-5E59E5956FD1}" dt="2022-09-06T16:45:16.037" v="2952" actId="26606"/>
          <ac:spMkLst>
            <pc:docMk/>
            <pc:sldMk cId="3487660912" sldId="256"/>
            <ac:spMk id="13" creationId="{9A3B0D54-9DF0-4FF8-A0AA-B4234DF358EF}"/>
          </ac:spMkLst>
        </pc:spChg>
        <pc:spChg chg="add del">
          <ac:chgData name="mustafa yücel" userId="493e82c3bd26b036" providerId="LiveId" clId="{63B20C07-15EC-48BE-BA81-5E59E5956FD1}" dt="2022-09-06T16:45:16.037" v="2952" actId="26606"/>
          <ac:spMkLst>
            <pc:docMk/>
            <pc:sldMk cId="3487660912" sldId="256"/>
            <ac:spMk id="15" creationId="{64D236DE-BD07-488F-B236-DDEEFFF720FF}"/>
          </ac:spMkLst>
        </pc:spChg>
        <pc:spChg chg="add del">
          <ac:chgData name="mustafa yücel" userId="493e82c3bd26b036" providerId="LiveId" clId="{63B20C07-15EC-48BE-BA81-5E59E5956FD1}" dt="2022-09-06T16:45:17.733" v="2954" actId="26606"/>
          <ac:spMkLst>
            <pc:docMk/>
            <pc:sldMk cId="3487660912" sldId="256"/>
            <ac:spMk id="17" creationId="{1FF9CEF5-A50D-4B8B-9852-D76F7037867E}"/>
          </ac:spMkLst>
        </pc:spChg>
        <pc:spChg chg="add del">
          <ac:chgData name="mustafa yücel" userId="493e82c3bd26b036" providerId="LiveId" clId="{63B20C07-15EC-48BE-BA81-5E59E5956FD1}" dt="2022-09-06T16:45:17.733" v="2954" actId="26606"/>
          <ac:spMkLst>
            <pc:docMk/>
            <pc:sldMk cId="3487660912" sldId="256"/>
            <ac:spMk id="18" creationId="{30684D86-C9D1-40C3-A9B6-EC935C7312E3}"/>
          </ac:spMkLst>
        </pc:spChg>
        <pc:spChg chg="add del">
          <ac:chgData name="mustafa yücel" userId="493e82c3bd26b036" providerId="LiveId" clId="{63B20C07-15EC-48BE-BA81-5E59E5956FD1}" dt="2022-09-06T16:45:17.733" v="2954" actId="26606"/>
          <ac:spMkLst>
            <pc:docMk/>
            <pc:sldMk cId="3487660912" sldId="256"/>
            <ac:spMk id="19" creationId="{1EDF7896-F56A-49DA-90F3-F5CE8B9833AD}"/>
          </ac:spMkLst>
        </pc:spChg>
        <pc:spChg chg="add del">
          <ac:chgData name="mustafa yücel" userId="493e82c3bd26b036" providerId="LiveId" clId="{63B20C07-15EC-48BE-BA81-5E59E5956FD1}" dt="2022-09-06T16:45:18.327" v="2956" actId="26606"/>
          <ac:spMkLst>
            <pc:docMk/>
            <pc:sldMk cId="3487660912" sldId="256"/>
            <ac:spMk id="21" creationId="{FA94DED7-0A28-4AD9-8747-E94113225016}"/>
          </ac:spMkLst>
        </pc:spChg>
        <pc:spChg chg="add del">
          <ac:chgData name="mustafa yücel" userId="493e82c3bd26b036" providerId="LiveId" clId="{63B20C07-15EC-48BE-BA81-5E59E5956FD1}" dt="2022-09-06T16:45:18.327" v="2956" actId="26606"/>
          <ac:spMkLst>
            <pc:docMk/>
            <pc:sldMk cId="3487660912" sldId="256"/>
            <ac:spMk id="22" creationId="{6F175609-91A3-416E-BC3D-7548FDE02910}"/>
          </ac:spMkLst>
        </pc:spChg>
        <pc:spChg chg="add del">
          <ac:chgData name="mustafa yücel" userId="493e82c3bd26b036" providerId="LiveId" clId="{63B20C07-15EC-48BE-BA81-5E59E5956FD1}" dt="2022-09-06T16:45:18.327" v="2956" actId="26606"/>
          <ac:spMkLst>
            <pc:docMk/>
            <pc:sldMk cId="3487660912" sldId="256"/>
            <ac:spMk id="23" creationId="{9A3B0D54-9DF0-4FF8-A0AA-B4234DF358EF}"/>
          </ac:spMkLst>
        </pc:spChg>
        <pc:spChg chg="add del">
          <ac:chgData name="mustafa yücel" userId="493e82c3bd26b036" providerId="LiveId" clId="{63B20C07-15EC-48BE-BA81-5E59E5956FD1}" dt="2022-09-06T16:45:18.327" v="2956" actId="26606"/>
          <ac:spMkLst>
            <pc:docMk/>
            <pc:sldMk cId="3487660912" sldId="256"/>
            <ac:spMk id="24" creationId="{64D236DE-BD07-488F-B236-DDEEFFF720FF}"/>
          </ac:spMkLst>
        </pc:spChg>
        <pc:spChg chg="add del">
          <ac:chgData name="mustafa yücel" userId="493e82c3bd26b036" providerId="LiveId" clId="{63B20C07-15EC-48BE-BA81-5E59E5956FD1}" dt="2022-09-06T16:45:19.464" v="2958" actId="26606"/>
          <ac:spMkLst>
            <pc:docMk/>
            <pc:sldMk cId="3487660912" sldId="256"/>
            <ac:spMk id="26" creationId="{95FFA5E0-4C70-431D-A19D-18415F6C4009}"/>
          </ac:spMkLst>
        </pc:spChg>
        <pc:spChg chg="add del">
          <ac:chgData name="mustafa yücel" userId="493e82c3bd26b036" providerId="LiveId" clId="{63B20C07-15EC-48BE-BA81-5E59E5956FD1}" dt="2022-09-06T16:45:19.464" v="2958" actId="26606"/>
          <ac:spMkLst>
            <pc:docMk/>
            <pc:sldMk cId="3487660912" sldId="256"/>
            <ac:spMk id="27" creationId="{BBE55C11-4C41-45E4-A00F-83DEE6BB51A8}"/>
          </ac:spMkLst>
        </pc:spChg>
        <pc:spChg chg="add del">
          <ac:chgData name="mustafa yücel" userId="493e82c3bd26b036" providerId="LiveId" clId="{63B20C07-15EC-48BE-BA81-5E59E5956FD1}" dt="2022-09-06T16:45:32.064" v="2960" actId="26606"/>
          <ac:spMkLst>
            <pc:docMk/>
            <pc:sldMk cId="3487660912" sldId="256"/>
            <ac:spMk id="29" creationId="{FA94DED7-0A28-4AD9-8747-E94113225016}"/>
          </ac:spMkLst>
        </pc:spChg>
        <pc:spChg chg="add del">
          <ac:chgData name="mustafa yücel" userId="493e82c3bd26b036" providerId="LiveId" clId="{63B20C07-15EC-48BE-BA81-5E59E5956FD1}" dt="2022-09-06T16:45:32.064" v="2960" actId="26606"/>
          <ac:spMkLst>
            <pc:docMk/>
            <pc:sldMk cId="3487660912" sldId="256"/>
            <ac:spMk id="30" creationId="{6F175609-91A3-416E-BC3D-7548FDE02910}"/>
          </ac:spMkLst>
        </pc:spChg>
        <pc:spChg chg="add del">
          <ac:chgData name="mustafa yücel" userId="493e82c3bd26b036" providerId="LiveId" clId="{63B20C07-15EC-48BE-BA81-5E59E5956FD1}" dt="2022-09-06T16:45:32.064" v="2960" actId="26606"/>
          <ac:spMkLst>
            <pc:docMk/>
            <pc:sldMk cId="3487660912" sldId="256"/>
            <ac:spMk id="31" creationId="{9A3B0D54-9DF0-4FF8-A0AA-B4234DF358EF}"/>
          </ac:spMkLst>
        </pc:spChg>
        <pc:spChg chg="add del">
          <ac:chgData name="mustafa yücel" userId="493e82c3bd26b036" providerId="LiveId" clId="{63B20C07-15EC-48BE-BA81-5E59E5956FD1}" dt="2022-09-06T16:45:32.064" v="2960" actId="26606"/>
          <ac:spMkLst>
            <pc:docMk/>
            <pc:sldMk cId="3487660912" sldId="256"/>
            <ac:spMk id="32" creationId="{64D236DE-BD07-488F-B236-DDEEFFF720FF}"/>
          </ac:spMkLst>
        </pc:spChg>
        <pc:picChg chg="mod ord">
          <ac:chgData name="mustafa yücel" userId="493e82c3bd26b036" providerId="LiveId" clId="{63B20C07-15EC-48BE-BA81-5E59E5956FD1}" dt="2022-09-06T16:45:40.466" v="2963" actId="1076"/>
          <ac:picMkLst>
            <pc:docMk/>
            <pc:sldMk cId="3487660912" sldId="256"/>
            <ac:picMk id="4" creationId="{00000000-0000-0000-0000-000000000000}"/>
          </ac:picMkLst>
        </pc:picChg>
      </pc:sldChg>
      <pc:sldChg chg="modSp mod">
        <pc:chgData name="mustafa yücel" userId="493e82c3bd26b036" providerId="LiveId" clId="{63B20C07-15EC-48BE-BA81-5E59E5956FD1}" dt="2022-09-06T16:51:06.250" v="3032" actId="20577"/>
        <pc:sldMkLst>
          <pc:docMk/>
          <pc:sldMk cId="1785823335" sldId="260"/>
        </pc:sldMkLst>
        <pc:spChg chg="mod">
          <ac:chgData name="mustafa yücel" userId="493e82c3bd26b036" providerId="LiveId" clId="{63B20C07-15EC-48BE-BA81-5E59E5956FD1}" dt="2022-09-06T16:51:06.250" v="3032" actId="20577"/>
          <ac:spMkLst>
            <pc:docMk/>
            <pc:sldMk cId="1785823335" sldId="260"/>
            <ac:spMk id="3" creationId="{00000000-0000-0000-0000-000000000000}"/>
          </ac:spMkLst>
        </pc:spChg>
      </pc:sldChg>
      <pc:sldChg chg="modSp mod">
        <pc:chgData name="mustafa yücel" userId="493e82c3bd26b036" providerId="LiveId" clId="{63B20C07-15EC-48BE-BA81-5E59E5956FD1}" dt="2022-09-09T06:10:14.246" v="3196" actId="1076"/>
        <pc:sldMkLst>
          <pc:docMk/>
          <pc:sldMk cId="1358852853" sldId="261"/>
        </pc:sldMkLst>
        <pc:spChg chg="mod">
          <ac:chgData name="mustafa yücel" userId="493e82c3bd26b036" providerId="LiveId" clId="{63B20C07-15EC-48BE-BA81-5E59E5956FD1}" dt="2022-09-09T06:10:14.246" v="3196" actId="1076"/>
          <ac:spMkLst>
            <pc:docMk/>
            <pc:sldMk cId="1358852853" sldId="261"/>
            <ac:spMk id="3" creationId="{00000000-0000-0000-0000-000000000000}"/>
          </ac:spMkLst>
        </pc:spChg>
      </pc:sldChg>
      <pc:sldChg chg="modSp mod">
        <pc:chgData name="mustafa yücel" userId="493e82c3bd26b036" providerId="LiveId" clId="{63B20C07-15EC-48BE-BA81-5E59E5956FD1}" dt="2022-09-06T16:57:10.813" v="3046" actId="20577"/>
        <pc:sldMkLst>
          <pc:docMk/>
          <pc:sldMk cId="3771809027" sldId="265"/>
        </pc:sldMkLst>
        <pc:spChg chg="mod">
          <ac:chgData name="mustafa yücel" userId="493e82c3bd26b036" providerId="LiveId" clId="{63B20C07-15EC-48BE-BA81-5E59E5956FD1}" dt="2022-09-06T16:57:10.813" v="3046" actId="20577"/>
          <ac:spMkLst>
            <pc:docMk/>
            <pc:sldMk cId="3771809027" sldId="265"/>
            <ac:spMk id="3" creationId="{00000000-0000-0000-0000-000000000000}"/>
          </ac:spMkLst>
        </pc:spChg>
      </pc:sldChg>
      <pc:sldChg chg="delSp modSp mod">
        <pc:chgData name="mustafa yücel" userId="493e82c3bd26b036" providerId="LiveId" clId="{63B20C07-15EC-48BE-BA81-5E59E5956FD1}" dt="2022-09-09T06:11:09.446" v="3197" actId="14100"/>
        <pc:sldMkLst>
          <pc:docMk/>
          <pc:sldMk cId="80733931" sldId="266"/>
        </pc:sldMkLst>
        <pc:spChg chg="mod">
          <ac:chgData name="mustafa yücel" userId="493e82c3bd26b036" providerId="LiveId" clId="{63B20C07-15EC-48BE-BA81-5E59E5956FD1}" dt="2022-09-09T06:11:09.446" v="3197" actId="14100"/>
          <ac:spMkLst>
            <pc:docMk/>
            <pc:sldMk cId="80733931" sldId="266"/>
            <ac:spMk id="3" creationId="{00000000-0000-0000-0000-000000000000}"/>
          </ac:spMkLst>
        </pc:spChg>
        <pc:spChg chg="del mod">
          <ac:chgData name="mustafa yücel" userId="493e82c3bd26b036" providerId="LiveId" clId="{63B20C07-15EC-48BE-BA81-5E59E5956FD1}" dt="2022-08-26T15:11:01.572" v="74"/>
          <ac:spMkLst>
            <pc:docMk/>
            <pc:sldMk cId="80733931" sldId="266"/>
            <ac:spMk id="6" creationId="{BD946005-1FA0-F544-1389-0D840F17FEF6}"/>
          </ac:spMkLst>
        </pc:spChg>
      </pc:sldChg>
      <pc:sldChg chg="addSp delSp modSp mod ord">
        <pc:chgData name="mustafa yücel" userId="493e82c3bd26b036" providerId="LiveId" clId="{63B20C07-15EC-48BE-BA81-5E59E5956FD1}" dt="2022-09-06T17:12:39.158" v="3108" actId="1076"/>
        <pc:sldMkLst>
          <pc:docMk/>
          <pc:sldMk cId="1435428111" sldId="274"/>
        </pc:sldMkLst>
        <pc:spChg chg="mod">
          <ac:chgData name="mustafa yücel" userId="493e82c3bd26b036" providerId="LiveId" clId="{63B20C07-15EC-48BE-BA81-5E59E5956FD1}" dt="2022-09-06T17:12:05.302" v="3100" actId="1076"/>
          <ac:spMkLst>
            <pc:docMk/>
            <pc:sldMk cId="1435428111" sldId="274"/>
            <ac:spMk id="2" creationId="{00000000-0000-0000-0000-000000000000}"/>
          </ac:spMkLst>
        </pc:spChg>
        <pc:spChg chg="mod">
          <ac:chgData name="mustafa yücel" userId="493e82c3bd26b036" providerId="LiveId" clId="{63B20C07-15EC-48BE-BA81-5E59E5956FD1}" dt="2022-09-06T17:12:17.345" v="3104" actId="14100"/>
          <ac:spMkLst>
            <pc:docMk/>
            <pc:sldMk cId="1435428111" sldId="274"/>
            <ac:spMk id="3" creationId="{00000000-0000-0000-0000-000000000000}"/>
          </ac:spMkLst>
        </pc:spChg>
        <pc:picChg chg="add del mod">
          <ac:chgData name="mustafa yücel" userId="493e82c3bd26b036" providerId="LiveId" clId="{63B20C07-15EC-48BE-BA81-5E59E5956FD1}" dt="2022-08-26T16:58:14.260" v="2271" actId="21"/>
          <ac:picMkLst>
            <pc:docMk/>
            <pc:sldMk cId="1435428111" sldId="274"/>
            <ac:picMk id="5" creationId="{AE9DC514-7BEB-E7B7-E940-1073476E906D}"/>
          </ac:picMkLst>
        </pc:picChg>
        <pc:picChg chg="add mod">
          <ac:chgData name="mustafa yücel" userId="493e82c3bd26b036" providerId="LiveId" clId="{63B20C07-15EC-48BE-BA81-5E59E5956FD1}" dt="2022-09-06T17:12:39.158" v="3108" actId="1076"/>
          <ac:picMkLst>
            <pc:docMk/>
            <pc:sldMk cId="1435428111" sldId="274"/>
            <ac:picMk id="7" creationId="{F81CAC76-F589-DA95-C5EA-40D22A0DD906}"/>
          </ac:picMkLst>
        </pc:picChg>
      </pc:sldChg>
      <pc:sldChg chg="modSp del mod">
        <pc:chgData name="mustafa yücel" userId="493e82c3bd26b036" providerId="LiveId" clId="{63B20C07-15EC-48BE-BA81-5E59E5956FD1}" dt="2022-08-26T16:46:30.949" v="1524" actId="2696"/>
        <pc:sldMkLst>
          <pc:docMk/>
          <pc:sldMk cId="1841979692" sldId="275"/>
        </pc:sldMkLst>
        <pc:spChg chg="mod">
          <ac:chgData name="mustafa yücel" userId="493e82c3bd26b036" providerId="LiveId" clId="{63B20C07-15EC-48BE-BA81-5E59E5956FD1}" dt="2022-08-26T16:29:16.681" v="312" actId="255"/>
          <ac:spMkLst>
            <pc:docMk/>
            <pc:sldMk cId="1841979692" sldId="275"/>
            <ac:spMk id="2" creationId="{00000000-0000-0000-0000-000000000000}"/>
          </ac:spMkLst>
        </pc:spChg>
        <pc:spChg chg="mod">
          <ac:chgData name="mustafa yücel" userId="493e82c3bd26b036" providerId="LiveId" clId="{63B20C07-15EC-48BE-BA81-5E59E5956FD1}" dt="2022-08-26T16:29:09.735" v="308" actId="1076"/>
          <ac:spMkLst>
            <pc:docMk/>
            <pc:sldMk cId="1841979692" sldId="275"/>
            <ac:spMk id="3" creationId="{00000000-0000-0000-0000-000000000000}"/>
          </ac:spMkLst>
        </pc:spChg>
      </pc:sldChg>
      <pc:sldChg chg="modSp mod">
        <pc:chgData name="mustafa yücel" userId="493e82c3bd26b036" providerId="LiveId" clId="{63B20C07-15EC-48BE-BA81-5E59E5956FD1}" dt="2022-08-26T17:01:31.174" v="2536" actId="113"/>
        <pc:sldMkLst>
          <pc:docMk/>
          <pc:sldMk cId="1982331334" sldId="276"/>
        </pc:sldMkLst>
        <pc:spChg chg="mod">
          <ac:chgData name="mustafa yücel" userId="493e82c3bd26b036" providerId="LiveId" clId="{63B20C07-15EC-48BE-BA81-5E59E5956FD1}" dt="2022-08-26T17:01:04.712" v="2533" actId="1076"/>
          <ac:spMkLst>
            <pc:docMk/>
            <pc:sldMk cId="1982331334" sldId="276"/>
            <ac:spMk id="2" creationId="{00000000-0000-0000-0000-000000000000}"/>
          </ac:spMkLst>
        </pc:spChg>
        <pc:spChg chg="mod">
          <ac:chgData name="mustafa yücel" userId="493e82c3bd26b036" providerId="LiveId" clId="{63B20C07-15EC-48BE-BA81-5E59E5956FD1}" dt="2022-08-26T17:01:31.174" v="2536" actId="113"/>
          <ac:spMkLst>
            <pc:docMk/>
            <pc:sldMk cId="1982331334" sldId="276"/>
            <ac:spMk id="3" creationId="{00000000-0000-0000-0000-000000000000}"/>
          </ac:spMkLst>
        </pc:spChg>
      </pc:sldChg>
      <pc:sldChg chg="addSp modSp mod">
        <pc:chgData name="mustafa yücel" userId="493e82c3bd26b036" providerId="LiveId" clId="{63B20C07-15EC-48BE-BA81-5E59E5956FD1}" dt="2022-08-26T17:05:44.981" v="2895" actId="1440"/>
        <pc:sldMkLst>
          <pc:docMk/>
          <pc:sldMk cId="3175753234" sldId="277"/>
        </pc:sldMkLst>
        <pc:spChg chg="mod">
          <ac:chgData name="mustafa yücel" userId="493e82c3bd26b036" providerId="LiveId" clId="{63B20C07-15EC-48BE-BA81-5E59E5956FD1}" dt="2022-08-26T17:02:39.588" v="2610" actId="207"/>
          <ac:spMkLst>
            <pc:docMk/>
            <pc:sldMk cId="3175753234" sldId="277"/>
            <ac:spMk id="2" creationId="{00000000-0000-0000-0000-000000000000}"/>
          </ac:spMkLst>
        </pc:spChg>
        <pc:spChg chg="mod">
          <ac:chgData name="mustafa yücel" userId="493e82c3bd26b036" providerId="LiveId" clId="{63B20C07-15EC-48BE-BA81-5E59E5956FD1}" dt="2022-08-26T17:04:03.769" v="2890" actId="1076"/>
          <ac:spMkLst>
            <pc:docMk/>
            <pc:sldMk cId="3175753234" sldId="277"/>
            <ac:spMk id="3" creationId="{00000000-0000-0000-0000-000000000000}"/>
          </ac:spMkLst>
        </pc:spChg>
        <pc:picChg chg="add mod">
          <ac:chgData name="mustafa yücel" userId="493e82c3bd26b036" providerId="LiveId" clId="{63B20C07-15EC-48BE-BA81-5E59E5956FD1}" dt="2022-08-26T17:05:44.981" v="2895" actId="1440"/>
          <ac:picMkLst>
            <pc:docMk/>
            <pc:sldMk cId="3175753234" sldId="277"/>
            <ac:picMk id="5" creationId="{AB027F29-F62E-DEC5-A30C-DE777FBDB4DA}"/>
          </ac:picMkLst>
        </pc:picChg>
      </pc:sldChg>
      <pc:sldChg chg="modSp mod">
        <pc:chgData name="mustafa yücel" userId="493e82c3bd26b036" providerId="LiveId" clId="{63B20C07-15EC-48BE-BA81-5E59E5956FD1}" dt="2022-09-06T17:18:28.655" v="3141" actId="1076"/>
        <pc:sldMkLst>
          <pc:docMk/>
          <pc:sldMk cId="2342049557" sldId="278"/>
        </pc:sldMkLst>
        <pc:spChg chg="mod">
          <ac:chgData name="mustafa yücel" userId="493e82c3bd26b036" providerId="LiveId" clId="{63B20C07-15EC-48BE-BA81-5E59E5956FD1}" dt="2022-09-06T17:16:58.413" v="3138" actId="20577"/>
          <ac:spMkLst>
            <pc:docMk/>
            <pc:sldMk cId="2342049557" sldId="278"/>
            <ac:spMk id="7" creationId="{C9B31DF9-AB68-BE00-CD0C-F1027CC56121}"/>
          </ac:spMkLst>
        </pc:spChg>
        <pc:picChg chg="mod">
          <ac:chgData name="mustafa yücel" userId="493e82c3bd26b036" providerId="LiveId" clId="{63B20C07-15EC-48BE-BA81-5E59E5956FD1}" dt="2022-09-06T17:18:28.655" v="3141" actId="1076"/>
          <ac:picMkLst>
            <pc:docMk/>
            <pc:sldMk cId="2342049557" sldId="278"/>
            <ac:picMk id="8" creationId="{F606D649-71F4-B6E7-BB04-416F2A2A542E}"/>
          </ac:picMkLst>
        </pc:picChg>
      </pc:sldChg>
      <pc:sldChg chg="modSp mod">
        <pc:chgData name="mustafa yücel" userId="493e82c3bd26b036" providerId="LiveId" clId="{63B20C07-15EC-48BE-BA81-5E59E5956FD1}" dt="2022-09-06T17:17:31.298" v="3140" actId="20577"/>
        <pc:sldMkLst>
          <pc:docMk/>
          <pc:sldMk cId="2702618185" sldId="280"/>
        </pc:sldMkLst>
        <pc:spChg chg="mod">
          <ac:chgData name="mustafa yücel" userId="493e82c3bd26b036" providerId="LiveId" clId="{63B20C07-15EC-48BE-BA81-5E59E5956FD1}" dt="2022-09-06T17:17:31.298" v="3140" actId="20577"/>
          <ac:spMkLst>
            <pc:docMk/>
            <pc:sldMk cId="2702618185" sldId="280"/>
            <ac:spMk id="3" creationId="{00000000-0000-0000-0000-000000000000}"/>
          </ac:spMkLst>
        </pc:spChg>
      </pc:sldChg>
      <pc:sldChg chg="modSp mod">
        <pc:chgData name="mustafa yücel" userId="493e82c3bd26b036" providerId="LiveId" clId="{63B20C07-15EC-48BE-BA81-5E59E5956FD1}" dt="2022-09-09T06:09:38.170" v="3188" actId="1076"/>
        <pc:sldMkLst>
          <pc:docMk/>
          <pc:sldMk cId="411719062" sldId="284"/>
        </pc:sldMkLst>
        <pc:spChg chg="mod">
          <ac:chgData name="mustafa yücel" userId="493e82c3bd26b036" providerId="LiveId" clId="{63B20C07-15EC-48BE-BA81-5E59E5956FD1}" dt="2022-09-09T06:09:38.170" v="3188" actId="1076"/>
          <ac:spMkLst>
            <pc:docMk/>
            <pc:sldMk cId="411719062" sldId="284"/>
            <ac:spMk id="3" creationId="{BEC1A0E0-5C03-29C8-58F5-3284697FC9AF}"/>
          </ac:spMkLst>
        </pc:spChg>
      </pc:sldChg>
      <pc:sldChg chg="modSp mod">
        <pc:chgData name="mustafa yücel" userId="493e82c3bd26b036" providerId="LiveId" clId="{63B20C07-15EC-48BE-BA81-5E59E5956FD1}" dt="2022-09-06T16:49:59.571" v="3011" actId="20577"/>
        <pc:sldMkLst>
          <pc:docMk/>
          <pc:sldMk cId="2480750425" sldId="285"/>
        </pc:sldMkLst>
        <pc:spChg chg="mod">
          <ac:chgData name="mustafa yücel" userId="493e82c3bd26b036" providerId="LiveId" clId="{63B20C07-15EC-48BE-BA81-5E59E5956FD1}" dt="2022-09-06T16:49:59.571" v="3011" actId="20577"/>
          <ac:spMkLst>
            <pc:docMk/>
            <pc:sldMk cId="2480750425" sldId="285"/>
            <ac:spMk id="3" creationId="{27D87605-02F7-1549-6384-19F8C9B74744}"/>
          </ac:spMkLst>
        </pc:spChg>
        <pc:spChg chg="mod">
          <ac:chgData name="mustafa yücel" userId="493e82c3bd26b036" providerId="LiveId" clId="{63B20C07-15EC-48BE-BA81-5E59E5956FD1}" dt="2022-09-06T16:49:14.827" v="3001" actId="1076"/>
          <ac:spMkLst>
            <pc:docMk/>
            <pc:sldMk cId="2480750425" sldId="285"/>
            <ac:spMk id="6" creationId="{9F6C0C4C-7043-19A1-7777-A752D7BBA77A}"/>
          </ac:spMkLst>
        </pc:spChg>
        <pc:picChg chg="mod">
          <ac:chgData name="mustafa yücel" userId="493e82c3bd26b036" providerId="LiveId" clId="{63B20C07-15EC-48BE-BA81-5E59E5956FD1}" dt="2022-09-06T16:49:27.341" v="3005" actId="1076"/>
          <ac:picMkLst>
            <pc:docMk/>
            <pc:sldMk cId="2480750425" sldId="285"/>
            <ac:picMk id="7" creationId="{19906B5B-D764-9ACC-E1E8-A9EBD5075581}"/>
          </ac:picMkLst>
        </pc:picChg>
        <pc:picChg chg="mod">
          <ac:chgData name="mustafa yücel" userId="493e82c3bd26b036" providerId="LiveId" clId="{63B20C07-15EC-48BE-BA81-5E59E5956FD1}" dt="2022-09-06T16:49:39.862" v="3008" actId="1076"/>
          <ac:picMkLst>
            <pc:docMk/>
            <pc:sldMk cId="2480750425" sldId="285"/>
            <ac:picMk id="9" creationId="{E3215426-8CDE-D5C1-A0DF-D5F6B836D5C5}"/>
          </ac:picMkLst>
        </pc:picChg>
        <pc:picChg chg="mod">
          <ac:chgData name="mustafa yücel" userId="493e82c3bd26b036" providerId="LiveId" clId="{63B20C07-15EC-48BE-BA81-5E59E5956FD1}" dt="2022-09-06T16:49:42.885" v="3009" actId="1076"/>
          <ac:picMkLst>
            <pc:docMk/>
            <pc:sldMk cId="2480750425" sldId="285"/>
            <ac:picMk id="10" creationId="{CB9EBFC7-259A-4D6A-3F99-F38AC2AAA2EE}"/>
          </ac:picMkLst>
        </pc:picChg>
        <pc:picChg chg="mod">
          <ac:chgData name="mustafa yücel" userId="493e82c3bd26b036" providerId="LiveId" clId="{63B20C07-15EC-48BE-BA81-5E59E5956FD1}" dt="2022-09-06T16:49:36.670" v="3007" actId="1076"/>
          <ac:picMkLst>
            <pc:docMk/>
            <pc:sldMk cId="2480750425" sldId="285"/>
            <ac:picMk id="11" creationId="{D6A77F2A-F89A-2646-B34F-9D68DC10F03A}"/>
          </ac:picMkLst>
        </pc:picChg>
        <pc:picChg chg="mod">
          <ac:chgData name="mustafa yücel" userId="493e82c3bd26b036" providerId="LiveId" clId="{63B20C07-15EC-48BE-BA81-5E59E5956FD1}" dt="2022-09-06T16:49:47.446" v="3010" actId="1076"/>
          <ac:picMkLst>
            <pc:docMk/>
            <pc:sldMk cId="2480750425" sldId="285"/>
            <ac:picMk id="12" creationId="{280756A8-05C1-94CB-BA98-CD5DCC9A2028}"/>
          </ac:picMkLst>
        </pc:picChg>
      </pc:sldChg>
      <pc:sldChg chg="addSp delSp modSp mod">
        <pc:chgData name="mustafa yücel" userId="493e82c3bd26b036" providerId="LiveId" clId="{63B20C07-15EC-48BE-BA81-5E59E5956FD1}" dt="2022-09-06T16:56:28.760" v="3038" actId="21"/>
        <pc:sldMkLst>
          <pc:docMk/>
          <pc:sldMk cId="3541986667" sldId="286"/>
        </pc:sldMkLst>
        <pc:graphicFrameChg chg="add del modGraphic">
          <ac:chgData name="mustafa yücel" userId="493e82c3bd26b036" providerId="LiveId" clId="{63B20C07-15EC-48BE-BA81-5E59E5956FD1}" dt="2022-09-06T16:56:28.760" v="3038" actId="21"/>
          <ac:graphicFrameMkLst>
            <pc:docMk/>
            <pc:sldMk cId="3541986667" sldId="286"/>
            <ac:graphicFrameMk id="6" creationId="{5BAED343-EC2D-9315-0579-2600246712CD}"/>
          </ac:graphicFrameMkLst>
        </pc:graphicFrameChg>
      </pc:sldChg>
      <pc:sldChg chg="modSp mod">
        <pc:chgData name="mustafa yücel" userId="493e82c3bd26b036" providerId="LiveId" clId="{63B20C07-15EC-48BE-BA81-5E59E5956FD1}" dt="2022-09-06T17:01:42.211" v="3048" actId="20577"/>
        <pc:sldMkLst>
          <pc:docMk/>
          <pc:sldMk cId="3025715787" sldId="289"/>
        </pc:sldMkLst>
        <pc:spChg chg="mod">
          <ac:chgData name="mustafa yücel" userId="493e82c3bd26b036" providerId="LiveId" clId="{63B20C07-15EC-48BE-BA81-5E59E5956FD1}" dt="2022-09-06T17:01:42.211" v="3048" actId="20577"/>
          <ac:spMkLst>
            <pc:docMk/>
            <pc:sldMk cId="3025715787" sldId="289"/>
            <ac:spMk id="3" creationId="{1E344554-47E3-A97E-8661-5F280736C3BA}"/>
          </ac:spMkLst>
        </pc:spChg>
      </pc:sldChg>
      <pc:sldChg chg="modSp mod">
        <pc:chgData name="mustafa yücel" userId="493e82c3bd26b036" providerId="LiveId" clId="{63B20C07-15EC-48BE-BA81-5E59E5956FD1}" dt="2022-09-06T17:02:33.347" v="3078" actId="20577"/>
        <pc:sldMkLst>
          <pc:docMk/>
          <pc:sldMk cId="2886595907" sldId="290"/>
        </pc:sldMkLst>
        <pc:spChg chg="mod">
          <ac:chgData name="mustafa yücel" userId="493e82c3bd26b036" providerId="LiveId" clId="{63B20C07-15EC-48BE-BA81-5E59E5956FD1}" dt="2022-09-06T17:02:33.347" v="3078" actId="20577"/>
          <ac:spMkLst>
            <pc:docMk/>
            <pc:sldMk cId="2886595907" sldId="290"/>
            <ac:spMk id="3" creationId="{1D672B5C-9F41-DED3-69D6-F22CEB2ED4F0}"/>
          </ac:spMkLst>
        </pc:spChg>
      </pc:sldChg>
      <pc:sldChg chg="modSp mod">
        <pc:chgData name="mustafa yücel" userId="493e82c3bd26b036" providerId="LiveId" clId="{63B20C07-15EC-48BE-BA81-5E59E5956FD1}" dt="2022-09-09T06:06:37.840" v="3173" actId="1076"/>
        <pc:sldMkLst>
          <pc:docMk/>
          <pc:sldMk cId="123384277" sldId="291"/>
        </pc:sldMkLst>
        <pc:picChg chg="mod">
          <ac:chgData name="mustafa yücel" userId="493e82c3bd26b036" providerId="LiveId" clId="{63B20C07-15EC-48BE-BA81-5E59E5956FD1}" dt="2022-09-09T06:06:37.840" v="3173" actId="1076"/>
          <ac:picMkLst>
            <pc:docMk/>
            <pc:sldMk cId="123384277" sldId="291"/>
            <ac:picMk id="4" creationId="{D43F6551-2549-6D8F-6821-40A80B5319D5}"/>
          </ac:picMkLst>
        </pc:picChg>
        <pc:picChg chg="ord">
          <ac:chgData name="mustafa yücel" userId="493e82c3bd26b036" providerId="LiveId" clId="{63B20C07-15EC-48BE-BA81-5E59E5956FD1}" dt="2022-09-09T06:06:17.392" v="3172" actId="166"/>
          <ac:picMkLst>
            <pc:docMk/>
            <pc:sldMk cId="123384277" sldId="291"/>
            <ac:picMk id="7" creationId="{8A964438-03F9-C23B-8F85-BBDDBD5878D7}"/>
          </ac:picMkLst>
        </pc:picChg>
      </pc:sldChg>
      <pc:sldChg chg="modSp mod">
        <pc:chgData name="mustafa yücel" userId="493e82c3bd26b036" providerId="LiveId" clId="{63B20C07-15EC-48BE-BA81-5E59E5956FD1}" dt="2022-09-06T17:05:06.250" v="3080" actId="20577"/>
        <pc:sldMkLst>
          <pc:docMk/>
          <pc:sldMk cId="2909103167" sldId="292"/>
        </pc:sldMkLst>
        <pc:spChg chg="mod">
          <ac:chgData name="mustafa yücel" userId="493e82c3bd26b036" providerId="LiveId" clId="{63B20C07-15EC-48BE-BA81-5E59E5956FD1}" dt="2022-09-06T17:05:06.250" v="3080" actId="20577"/>
          <ac:spMkLst>
            <pc:docMk/>
            <pc:sldMk cId="2909103167" sldId="292"/>
            <ac:spMk id="3" creationId="{65638EE8-7540-E64C-522B-5BB2FF104943}"/>
          </ac:spMkLst>
        </pc:spChg>
      </pc:sldChg>
      <pc:sldChg chg="modSp mod">
        <pc:chgData name="mustafa yücel" userId="493e82c3bd26b036" providerId="LiveId" clId="{63B20C07-15EC-48BE-BA81-5E59E5956FD1}" dt="2022-09-09T08:06:23.871" v="3219" actId="20577"/>
        <pc:sldMkLst>
          <pc:docMk/>
          <pc:sldMk cId="3466925107" sldId="293"/>
        </pc:sldMkLst>
        <pc:spChg chg="mod">
          <ac:chgData name="mustafa yücel" userId="493e82c3bd26b036" providerId="LiveId" clId="{63B20C07-15EC-48BE-BA81-5E59E5956FD1}" dt="2022-09-09T08:06:23.871" v="3219" actId="20577"/>
          <ac:spMkLst>
            <pc:docMk/>
            <pc:sldMk cId="3466925107" sldId="293"/>
            <ac:spMk id="3" creationId="{AF1175DC-F78B-8512-30A1-B6F6A756BC1A}"/>
          </ac:spMkLst>
        </pc:spChg>
      </pc:sldChg>
      <pc:sldChg chg="addSp delSp modSp new mod ord">
        <pc:chgData name="mustafa yücel" userId="493e82c3bd26b036" providerId="LiveId" clId="{63B20C07-15EC-48BE-BA81-5E59E5956FD1}" dt="2022-09-06T17:05:52.148" v="3081" actId="1440"/>
        <pc:sldMkLst>
          <pc:docMk/>
          <pc:sldMk cId="1056368253" sldId="294"/>
        </pc:sldMkLst>
        <pc:spChg chg="del">
          <ac:chgData name="mustafa yücel" userId="493e82c3bd26b036" providerId="LiveId" clId="{63B20C07-15EC-48BE-BA81-5E59E5956FD1}" dt="2022-08-26T16:17:48.705" v="92" actId="931"/>
          <ac:spMkLst>
            <pc:docMk/>
            <pc:sldMk cId="1056368253" sldId="294"/>
            <ac:spMk id="3" creationId="{9EA8DFAD-642D-C4AD-AAB0-CA71D385F922}"/>
          </ac:spMkLst>
        </pc:spChg>
        <pc:picChg chg="add mod">
          <ac:chgData name="mustafa yücel" userId="493e82c3bd26b036" providerId="LiveId" clId="{63B20C07-15EC-48BE-BA81-5E59E5956FD1}" dt="2022-09-06T17:05:52.148" v="3081" actId="1440"/>
          <ac:picMkLst>
            <pc:docMk/>
            <pc:sldMk cId="1056368253" sldId="294"/>
            <ac:picMk id="5" creationId="{302C2DD4-0814-1E9F-B236-56636D4C73CB}"/>
          </ac:picMkLst>
        </pc:picChg>
      </pc:sldChg>
      <pc:sldChg chg="addSp delSp modSp new mod ord">
        <pc:chgData name="mustafa yücel" userId="493e82c3bd26b036" providerId="LiveId" clId="{63B20C07-15EC-48BE-BA81-5E59E5956FD1}" dt="2022-08-26T16:49:42.548" v="1538"/>
        <pc:sldMkLst>
          <pc:docMk/>
          <pc:sldMk cId="2755157315" sldId="295"/>
        </pc:sldMkLst>
        <pc:spChg chg="del">
          <ac:chgData name="mustafa yücel" userId="493e82c3bd26b036" providerId="LiveId" clId="{63B20C07-15EC-48BE-BA81-5E59E5956FD1}" dt="2022-08-26T16:49:27.868" v="1532" actId="21"/>
          <ac:spMkLst>
            <pc:docMk/>
            <pc:sldMk cId="2755157315" sldId="295"/>
            <ac:spMk id="2" creationId="{2F01BB02-9C55-7BD2-17C7-04E5F0FCE322}"/>
          </ac:spMkLst>
        </pc:spChg>
        <pc:spChg chg="del">
          <ac:chgData name="mustafa yücel" userId="493e82c3bd26b036" providerId="LiveId" clId="{63B20C07-15EC-48BE-BA81-5E59E5956FD1}" dt="2022-08-26T16:19:28.076" v="100" actId="931"/>
          <ac:spMkLst>
            <pc:docMk/>
            <pc:sldMk cId="2755157315" sldId="295"/>
            <ac:spMk id="3" creationId="{04FF9C3F-7D1D-98B4-C023-550F8CF110CF}"/>
          </ac:spMkLst>
        </pc:spChg>
        <pc:picChg chg="add mod">
          <ac:chgData name="mustafa yücel" userId="493e82c3bd26b036" providerId="LiveId" clId="{63B20C07-15EC-48BE-BA81-5E59E5956FD1}" dt="2022-08-26T16:49:26.315" v="1531" actId="1076"/>
          <ac:picMkLst>
            <pc:docMk/>
            <pc:sldMk cId="2755157315" sldId="295"/>
            <ac:picMk id="5" creationId="{17F29848-C3CB-A156-FFF1-A5617553C4AB}"/>
          </ac:picMkLst>
        </pc:picChg>
        <pc:picChg chg="add del mod">
          <ac:chgData name="mustafa yücel" userId="493e82c3bd26b036" providerId="LiveId" clId="{63B20C07-15EC-48BE-BA81-5E59E5956FD1}" dt="2022-08-26T16:49:23.908" v="1530" actId="21"/>
          <ac:picMkLst>
            <pc:docMk/>
            <pc:sldMk cId="2755157315" sldId="295"/>
            <ac:picMk id="7" creationId="{07406AFA-EC13-79F7-C31C-7BBFA7BB906E}"/>
          </ac:picMkLst>
        </pc:picChg>
      </pc:sldChg>
      <pc:sldChg chg="modSp new mod">
        <pc:chgData name="mustafa yücel" userId="493e82c3bd26b036" providerId="LiveId" clId="{63B20C07-15EC-48BE-BA81-5E59E5956FD1}" dt="2022-09-06T17:14:29.246" v="3135" actId="20577"/>
        <pc:sldMkLst>
          <pc:docMk/>
          <pc:sldMk cId="2971721848" sldId="296"/>
        </pc:sldMkLst>
        <pc:spChg chg="mod">
          <ac:chgData name="mustafa yücel" userId="493e82c3bd26b036" providerId="LiveId" clId="{63B20C07-15EC-48BE-BA81-5E59E5956FD1}" dt="2022-08-26T16:31:52.076" v="351" actId="207"/>
          <ac:spMkLst>
            <pc:docMk/>
            <pc:sldMk cId="2971721848" sldId="296"/>
            <ac:spMk id="2" creationId="{3B5440E6-E979-333D-1E31-6FF41E68DF8C}"/>
          </ac:spMkLst>
        </pc:spChg>
        <pc:spChg chg="mod">
          <ac:chgData name="mustafa yücel" userId="493e82c3bd26b036" providerId="LiveId" clId="{63B20C07-15EC-48BE-BA81-5E59E5956FD1}" dt="2022-09-06T17:14:29.246" v="3135" actId="20577"/>
          <ac:spMkLst>
            <pc:docMk/>
            <pc:sldMk cId="2971721848" sldId="296"/>
            <ac:spMk id="3" creationId="{40A10324-8F25-1A37-9587-E94EE8727AB4}"/>
          </ac:spMkLst>
        </pc:spChg>
      </pc:sldChg>
      <pc:sldChg chg="modSp mod">
        <pc:chgData name="mustafa yücel" userId="493e82c3bd26b036" providerId="LiveId" clId="{63B20C07-15EC-48BE-BA81-5E59E5956FD1}" dt="2022-09-06T17:27:26.880" v="3145" actId="20577"/>
        <pc:sldMkLst>
          <pc:docMk/>
          <pc:sldMk cId="405067593" sldId="300"/>
        </pc:sldMkLst>
        <pc:spChg chg="mod">
          <ac:chgData name="mustafa yücel" userId="493e82c3bd26b036" providerId="LiveId" clId="{63B20C07-15EC-48BE-BA81-5E59E5956FD1}" dt="2022-09-06T17:27:26.880" v="3145" actId="20577"/>
          <ac:spMkLst>
            <pc:docMk/>
            <pc:sldMk cId="405067593" sldId="300"/>
            <ac:spMk id="3" creationId="{641402F7-4DBF-F900-15EC-495F896FCAEB}"/>
          </ac:spMkLst>
        </pc:spChg>
      </pc:sldChg>
      <pc:sldChg chg="modSp mod">
        <pc:chgData name="mustafa yücel" userId="493e82c3bd26b036" providerId="LiveId" clId="{63B20C07-15EC-48BE-BA81-5E59E5956FD1}" dt="2022-09-06T17:29:40.293" v="3155" actId="20577"/>
        <pc:sldMkLst>
          <pc:docMk/>
          <pc:sldMk cId="2374606153" sldId="302"/>
        </pc:sldMkLst>
        <pc:spChg chg="mod">
          <ac:chgData name="mustafa yücel" userId="493e82c3bd26b036" providerId="LiveId" clId="{63B20C07-15EC-48BE-BA81-5E59E5956FD1}" dt="2022-09-06T17:29:40.293" v="3155" actId="20577"/>
          <ac:spMkLst>
            <pc:docMk/>
            <pc:sldMk cId="2374606153" sldId="302"/>
            <ac:spMk id="3" creationId="{384520E3-F946-0B50-CCB7-93BE41E3B979}"/>
          </ac:spMkLst>
        </pc:spChg>
      </pc:sldChg>
      <pc:sldChg chg="del">
        <pc:chgData name="mustafa yücel" userId="493e82c3bd26b036" providerId="LiveId" clId="{63B20C07-15EC-48BE-BA81-5E59E5956FD1}" dt="2022-09-06T17:34:24.094" v="3170" actId="2696"/>
        <pc:sldMkLst>
          <pc:docMk/>
          <pc:sldMk cId="2065832569" sldId="305"/>
        </pc:sldMkLst>
      </pc:sldChg>
      <pc:sldChg chg="modSp mod">
        <pc:chgData name="mustafa yücel" userId="493e82c3bd26b036" providerId="LiveId" clId="{63B20C07-15EC-48BE-BA81-5E59E5956FD1}" dt="2022-09-06T16:31:49.309" v="2925" actId="20577"/>
        <pc:sldMkLst>
          <pc:docMk/>
          <pc:sldMk cId="1469111506" sldId="306"/>
        </pc:sldMkLst>
        <pc:spChg chg="mod">
          <ac:chgData name="mustafa yücel" userId="493e82c3bd26b036" providerId="LiveId" clId="{63B20C07-15EC-48BE-BA81-5E59E5956FD1}" dt="2022-09-06T16:31:49.309" v="2925" actId="20577"/>
          <ac:spMkLst>
            <pc:docMk/>
            <pc:sldMk cId="1469111506" sldId="306"/>
            <ac:spMk id="2" creationId="{F3DEC509-E33E-BB1A-ED6D-A6FEB42BF751}"/>
          </ac:spMkLst>
        </pc:spChg>
      </pc:sldChg>
      <pc:sldChg chg="modSp mod">
        <pc:chgData name="mustafa yücel" userId="493e82c3bd26b036" providerId="LiveId" clId="{63B20C07-15EC-48BE-BA81-5E59E5956FD1}" dt="2022-09-06T17:32:12.472" v="3158" actId="20577"/>
        <pc:sldMkLst>
          <pc:docMk/>
          <pc:sldMk cId="3994603533" sldId="307"/>
        </pc:sldMkLst>
        <pc:spChg chg="mod">
          <ac:chgData name="mustafa yücel" userId="493e82c3bd26b036" providerId="LiveId" clId="{63B20C07-15EC-48BE-BA81-5E59E5956FD1}" dt="2022-09-06T17:32:12.472" v="3158" actId="20577"/>
          <ac:spMkLst>
            <pc:docMk/>
            <pc:sldMk cId="3994603533" sldId="307"/>
            <ac:spMk id="3" creationId="{D2344E09-F63B-0DC8-3422-DD941D8DD1E2}"/>
          </ac:spMkLst>
        </pc:spChg>
      </pc:sldChg>
      <pc:sldChg chg="modSp mod">
        <pc:chgData name="mustafa yücel" userId="493e82c3bd26b036" providerId="LiveId" clId="{63B20C07-15EC-48BE-BA81-5E59E5956FD1}" dt="2022-09-09T06:08:20.657" v="3186" actId="20577"/>
        <pc:sldMkLst>
          <pc:docMk/>
          <pc:sldMk cId="3406997107" sldId="308"/>
        </pc:sldMkLst>
        <pc:spChg chg="mod">
          <ac:chgData name="mustafa yücel" userId="493e82c3bd26b036" providerId="LiveId" clId="{63B20C07-15EC-48BE-BA81-5E59E5956FD1}" dt="2022-09-09T06:08:20.657" v="3186" actId="20577"/>
          <ac:spMkLst>
            <pc:docMk/>
            <pc:sldMk cId="3406997107" sldId="308"/>
            <ac:spMk id="3" creationId="{4D08D859-9734-23BA-C6A1-91A9E483D6EB}"/>
          </ac:spMkLst>
        </pc:spChg>
      </pc:sldChg>
      <pc:sldChg chg="addSp delSp modSp new mod">
        <pc:chgData name="mustafa yücel" userId="493e82c3bd26b036" providerId="LiveId" clId="{63B20C07-15EC-48BE-BA81-5E59E5956FD1}" dt="2022-09-06T16:37:52.518" v="2950" actId="1076"/>
        <pc:sldMkLst>
          <pc:docMk/>
          <pc:sldMk cId="854507616" sldId="311"/>
        </pc:sldMkLst>
        <pc:spChg chg="del">
          <ac:chgData name="mustafa yücel" userId="493e82c3bd26b036" providerId="LiveId" clId="{63B20C07-15EC-48BE-BA81-5E59E5956FD1}" dt="2022-09-06T16:32:17.108" v="2928" actId="21"/>
          <ac:spMkLst>
            <pc:docMk/>
            <pc:sldMk cId="854507616" sldId="311"/>
            <ac:spMk id="2" creationId="{4259475E-684D-44D6-3559-37836270ABAC}"/>
          </ac:spMkLst>
        </pc:spChg>
        <pc:spChg chg="del">
          <ac:chgData name="mustafa yücel" userId="493e82c3bd26b036" providerId="LiveId" clId="{63B20C07-15EC-48BE-BA81-5E59E5956FD1}" dt="2022-09-06T16:32:26.149" v="2929" actId="21"/>
          <ac:spMkLst>
            <pc:docMk/>
            <pc:sldMk cId="854507616" sldId="311"/>
            <ac:spMk id="3" creationId="{AC777AB2-5B80-325D-FEAF-3E596FE9AC90}"/>
          </ac:spMkLst>
        </pc:spChg>
        <pc:picChg chg="add mod">
          <ac:chgData name="mustafa yücel" userId="493e82c3bd26b036" providerId="LiveId" clId="{63B20C07-15EC-48BE-BA81-5E59E5956FD1}" dt="2022-09-06T16:37:52.518" v="2950" actId="1076"/>
          <ac:picMkLst>
            <pc:docMk/>
            <pc:sldMk cId="854507616" sldId="311"/>
            <ac:picMk id="5" creationId="{9843EBCD-6747-5495-37B5-2B5BE5AAF85D}"/>
          </ac:picMkLst>
        </pc:picChg>
        <pc:picChg chg="add mod">
          <ac:chgData name="mustafa yücel" userId="493e82c3bd26b036" providerId="LiveId" clId="{63B20C07-15EC-48BE-BA81-5E59E5956FD1}" dt="2022-09-06T16:37:51.575" v="2949" actId="1076"/>
          <ac:picMkLst>
            <pc:docMk/>
            <pc:sldMk cId="854507616" sldId="311"/>
            <ac:picMk id="7" creationId="{DEF31BCF-33CF-D3E6-175B-CCDDF0E8FBB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2E574C-F4C2-4897-B334-B7BA665A00D6}" type="datetimeFigureOut">
              <a:rPr lang="tr-TR" smtClean="0"/>
              <a:t>9.09.2022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DC89B-A0C6-4342-8D54-A1F4A918A99F}" type="slidenum">
              <a:rPr lang="tr-TR" smtClean="0"/>
              <a:t>‹#›</a:t>
            </a:fld>
            <a:endParaRPr lang="tr-TR"/>
          </a:p>
        </p:txBody>
      </p:sp>
    </p:spTree>
    <p:extLst>
      <p:ext uri="{BB962C8B-B14F-4D97-AF65-F5344CB8AC3E}">
        <p14:creationId xmlns:p14="http://schemas.microsoft.com/office/powerpoint/2010/main" val="2070318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72DC89B-A0C6-4342-8D54-A1F4A918A99F}" type="slidenum">
              <a:rPr lang="tr-TR" smtClean="0"/>
              <a:t>26</a:t>
            </a:fld>
            <a:endParaRPr lang="tr-TR"/>
          </a:p>
        </p:txBody>
      </p:sp>
    </p:spTree>
    <p:extLst>
      <p:ext uri="{BB962C8B-B14F-4D97-AF65-F5344CB8AC3E}">
        <p14:creationId xmlns:p14="http://schemas.microsoft.com/office/powerpoint/2010/main" val="1041208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04DF1BF3-232E-4753-B8B5-0B04EAC49F5C}" type="datetimeFigureOut">
              <a:rPr lang="tr-TR" smtClean="0"/>
              <a:t>9.09.2022</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2AF392F-B502-4B75-90AB-E7BEFCEF9CB3}" type="slidenum">
              <a:rPr lang="tr-TR" smtClean="0"/>
              <a:t>‹#›</a:t>
            </a:fld>
            <a:endParaRPr lang="tr-TR"/>
          </a:p>
        </p:txBody>
      </p:sp>
    </p:spTree>
    <p:extLst>
      <p:ext uri="{BB962C8B-B14F-4D97-AF65-F5344CB8AC3E}">
        <p14:creationId xmlns:p14="http://schemas.microsoft.com/office/powerpoint/2010/main" val="867274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4DF1BF3-232E-4753-B8B5-0B04EAC49F5C}" type="datetimeFigureOut">
              <a:rPr lang="tr-TR" smtClean="0"/>
              <a:t>9.09.2022</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2AF392F-B502-4B75-90AB-E7BEFCEF9CB3}" type="slidenum">
              <a:rPr lang="tr-TR" smtClean="0"/>
              <a:t>‹#›</a:t>
            </a:fld>
            <a:endParaRPr lang="tr-TR"/>
          </a:p>
        </p:txBody>
      </p:sp>
    </p:spTree>
    <p:extLst>
      <p:ext uri="{BB962C8B-B14F-4D97-AF65-F5344CB8AC3E}">
        <p14:creationId xmlns:p14="http://schemas.microsoft.com/office/powerpoint/2010/main" val="2188815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4DF1BF3-232E-4753-B8B5-0B04EAC49F5C}" type="datetimeFigureOut">
              <a:rPr lang="tr-TR" smtClean="0"/>
              <a:t>9.09.2022</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2AF392F-B502-4B75-90AB-E7BEFCEF9CB3}"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06795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04DF1BF3-232E-4753-B8B5-0B04EAC49F5C}" type="datetimeFigureOut">
              <a:rPr lang="tr-TR" smtClean="0"/>
              <a:t>9.09.2022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2AF392F-B502-4B75-90AB-E7BEFCEF9CB3}" type="slidenum">
              <a:rPr lang="tr-TR" smtClean="0"/>
              <a:t>‹#›</a:t>
            </a:fld>
            <a:endParaRPr lang="tr-TR"/>
          </a:p>
        </p:txBody>
      </p:sp>
    </p:spTree>
    <p:extLst>
      <p:ext uri="{BB962C8B-B14F-4D97-AF65-F5344CB8AC3E}">
        <p14:creationId xmlns:p14="http://schemas.microsoft.com/office/powerpoint/2010/main" val="1017457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04DF1BF3-232E-4753-B8B5-0B04EAC49F5C}" type="datetimeFigureOut">
              <a:rPr lang="tr-TR" smtClean="0"/>
              <a:t>9.09.2022</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2AF392F-B502-4B75-90AB-E7BEFCEF9CB3}"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84825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04DF1BF3-232E-4753-B8B5-0B04EAC49F5C}" type="datetimeFigureOut">
              <a:rPr lang="tr-TR" smtClean="0"/>
              <a:t>9.09.2022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2AF392F-B502-4B75-90AB-E7BEFCEF9CB3}" type="slidenum">
              <a:rPr lang="tr-TR" smtClean="0"/>
              <a:t>‹#›</a:t>
            </a:fld>
            <a:endParaRPr lang="tr-TR"/>
          </a:p>
        </p:txBody>
      </p:sp>
    </p:spTree>
    <p:extLst>
      <p:ext uri="{BB962C8B-B14F-4D97-AF65-F5344CB8AC3E}">
        <p14:creationId xmlns:p14="http://schemas.microsoft.com/office/powerpoint/2010/main" val="3296061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4DF1BF3-232E-4753-B8B5-0B04EAC49F5C}" type="datetimeFigureOut">
              <a:rPr lang="tr-TR" smtClean="0"/>
              <a:t>9.09.2022</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2AF392F-B502-4B75-90AB-E7BEFCEF9CB3}" type="slidenum">
              <a:rPr lang="tr-TR" smtClean="0"/>
              <a:t>‹#›</a:t>
            </a:fld>
            <a:endParaRPr lang="tr-TR"/>
          </a:p>
        </p:txBody>
      </p:sp>
    </p:spTree>
    <p:extLst>
      <p:ext uri="{BB962C8B-B14F-4D97-AF65-F5344CB8AC3E}">
        <p14:creationId xmlns:p14="http://schemas.microsoft.com/office/powerpoint/2010/main" val="1668236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4DF1BF3-232E-4753-B8B5-0B04EAC49F5C}" type="datetimeFigureOut">
              <a:rPr lang="tr-TR" smtClean="0"/>
              <a:t>9.09.2022</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2AF392F-B502-4B75-90AB-E7BEFCEF9CB3}" type="slidenum">
              <a:rPr lang="tr-TR" smtClean="0"/>
              <a:t>‹#›</a:t>
            </a:fld>
            <a:endParaRPr lang="tr-TR"/>
          </a:p>
        </p:txBody>
      </p:sp>
    </p:spTree>
    <p:extLst>
      <p:ext uri="{BB962C8B-B14F-4D97-AF65-F5344CB8AC3E}">
        <p14:creationId xmlns:p14="http://schemas.microsoft.com/office/powerpoint/2010/main" val="169558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43E5A7-2440-8F77-5688-AC94CC77146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B583A097-891E-E0D2-A0F9-EA96F746BB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282A4F7-9CD0-5EFB-8496-A53C6967C807}"/>
              </a:ext>
            </a:extLst>
          </p:cNvPr>
          <p:cNvSpPr>
            <a:spLocks noGrp="1"/>
          </p:cNvSpPr>
          <p:nvPr>
            <p:ph type="dt" sz="half" idx="10"/>
          </p:nvPr>
        </p:nvSpPr>
        <p:spPr/>
        <p:txBody>
          <a:bodyPr/>
          <a:lstStyle/>
          <a:p>
            <a:fld id="{04DF1BF3-232E-4753-B8B5-0B04EAC49F5C}" type="datetimeFigureOut">
              <a:rPr lang="tr-TR" smtClean="0"/>
              <a:t>9.09.2022</a:t>
            </a:fld>
            <a:endParaRPr lang="tr-TR"/>
          </a:p>
        </p:txBody>
      </p:sp>
      <p:sp>
        <p:nvSpPr>
          <p:cNvPr id="5" name="Alt Bilgi Yer Tutucusu 4">
            <a:extLst>
              <a:ext uri="{FF2B5EF4-FFF2-40B4-BE49-F238E27FC236}">
                <a16:creationId xmlns:a16="http://schemas.microsoft.com/office/drawing/2014/main" id="{AE3B80D9-2375-F935-9832-BEDEABC6629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996EFE0-F43A-32E7-2F77-7B5B254EA5CA}"/>
              </a:ext>
            </a:extLst>
          </p:cNvPr>
          <p:cNvSpPr>
            <a:spLocks noGrp="1"/>
          </p:cNvSpPr>
          <p:nvPr>
            <p:ph type="sldNum" sz="quarter" idx="12"/>
          </p:nvPr>
        </p:nvSpPr>
        <p:spPr/>
        <p:txBody>
          <a:bodyPr/>
          <a:lstStyle/>
          <a:p>
            <a:fld id="{B2AF392F-B502-4B75-90AB-E7BEFCEF9CB3}" type="slidenum">
              <a:rPr lang="tr-TR" smtClean="0"/>
              <a:t>‹#›</a:t>
            </a:fld>
            <a:endParaRPr lang="tr-TR"/>
          </a:p>
        </p:txBody>
      </p:sp>
    </p:spTree>
    <p:extLst>
      <p:ext uri="{BB962C8B-B14F-4D97-AF65-F5344CB8AC3E}">
        <p14:creationId xmlns:p14="http://schemas.microsoft.com/office/powerpoint/2010/main" val="3600991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220617-5C1C-DC0A-AEA2-C78A615DE06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922EE00-A06E-B5FB-95AF-2931CDD71E70}"/>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C1A1B0C-93F7-C865-EFBE-C8656DDFF7C2}"/>
              </a:ext>
            </a:extLst>
          </p:cNvPr>
          <p:cNvSpPr>
            <a:spLocks noGrp="1"/>
          </p:cNvSpPr>
          <p:nvPr>
            <p:ph type="dt" sz="half" idx="10"/>
          </p:nvPr>
        </p:nvSpPr>
        <p:spPr/>
        <p:txBody>
          <a:bodyPr/>
          <a:lstStyle/>
          <a:p>
            <a:fld id="{04DF1BF3-232E-4753-B8B5-0B04EAC49F5C}" type="datetimeFigureOut">
              <a:rPr lang="tr-TR" smtClean="0"/>
              <a:t>9.09.2022</a:t>
            </a:fld>
            <a:endParaRPr lang="tr-TR"/>
          </a:p>
        </p:txBody>
      </p:sp>
      <p:sp>
        <p:nvSpPr>
          <p:cNvPr id="5" name="Alt Bilgi Yer Tutucusu 4">
            <a:extLst>
              <a:ext uri="{FF2B5EF4-FFF2-40B4-BE49-F238E27FC236}">
                <a16:creationId xmlns:a16="http://schemas.microsoft.com/office/drawing/2014/main" id="{C0F56EEB-D45D-BD06-6EC8-89771049F99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D163C07-612E-DE67-1137-CAA7E9276690}"/>
              </a:ext>
            </a:extLst>
          </p:cNvPr>
          <p:cNvSpPr>
            <a:spLocks noGrp="1"/>
          </p:cNvSpPr>
          <p:nvPr>
            <p:ph type="sldNum" sz="quarter" idx="12"/>
          </p:nvPr>
        </p:nvSpPr>
        <p:spPr/>
        <p:txBody>
          <a:bodyPr/>
          <a:lstStyle/>
          <a:p>
            <a:fld id="{B2AF392F-B502-4B75-90AB-E7BEFCEF9CB3}" type="slidenum">
              <a:rPr lang="tr-TR" smtClean="0"/>
              <a:t>‹#›</a:t>
            </a:fld>
            <a:endParaRPr lang="tr-TR"/>
          </a:p>
        </p:txBody>
      </p:sp>
    </p:spTree>
    <p:extLst>
      <p:ext uri="{BB962C8B-B14F-4D97-AF65-F5344CB8AC3E}">
        <p14:creationId xmlns:p14="http://schemas.microsoft.com/office/powerpoint/2010/main" val="818607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F509A0-DB9A-EE39-A1A0-771D839C7FF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4775290-5C9B-FB52-5DFF-47057E4FA7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50AC760D-4C5D-4732-D14B-F58081A529B0}"/>
              </a:ext>
            </a:extLst>
          </p:cNvPr>
          <p:cNvSpPr>
            <a:spLocks noGrp="1"/>
          </p:cNvSpPr>
          <p:nvPr>
            <p:ph type="dt" sz="half" idx="10"/>
          </p:nvPr>
        </p:nvSpPr>
        <p:spPr/>
        <p:txBody>
          <a:bodyPr/>
          <a:lstStyle/>
          <a:p>
            <a:fld id="{04DF1BF3-232E-4753-B8B5-0B04EAC49F5C}" type="datetimeFigureOut">
              <a:rPr lang="tr-TR" smtClean="0"/>
              <a:t>9.09.2022</a:t>
            </a:fld>
            <a:endParaRPr lang="tr-TR"/>
          </a:p>
        </p:txBody>
      </p:sp>
      <p:sp>
        <p:nvSpPr>
          <p:cNvPr id="5" name="Alt Bilgi Yer Tutucusu 4">
            <a:extLst>
              <a:ext uri="{FF2B5EF4-FFF2-40B4-BE49-F238E27FC236}">
                <a16:creationId xmlns:a16="http://schemas.microsoft.com/office/drawing/2014/main" id="{F5C007FE-BEDE-72D8-4B26-A28054FBCE1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85307DF-0559-57EF-94BA-0DA5E644F40B}"/>
              </a:ext>
            </a:extLst>
          </p:cNvPr>
          <p:cNvSpPr>
            <a:spLocks noGrp="1"/>
          </p:cNvSpPr>
          <p:nvPr>
            <p:ph type="sldNum" sz="quarter" idx="12"/>
          </p:nvPr>
        </p:nvSpPr>
        <p:spPr/>
        <p:txBody>
          <a:bodyPr/>
          <a:lstStyle/>
          <a:p>
            <a:fld id="{B2AF392F-B502-4B75-90AB-E7BEFCEF9CB3}" type="slidenum">
              <a:rPr lang="tr-TR" smtClean="0"/>
              <a:t>‹#›</a:t>
            </a:fld>
            <a:endParaRPr lang="tr-TR"/>
          </a:p>
        </p:txBody>
      </p:sp>
    </p:spTree>
    <p:extLst>
      <p:ext uri="{BB962C8B-B14F-4D97-AF65-F5344CB8AC3E}">
        <p14:creationId xmlns:p14="http://schemas.microsoft.com/office/powerpoint/2010/main" val="7726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4DF1BF3-232E-4753-B8B5-0B04EAC49F5C}" type="datetimeFigureOut">
              <a:rPr lang="tr-TR" smtClean="0"/>
              <a:t>9.09.2022</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2AF392F-B502-4B75-90AB-E7BEFCEF9CB3}" type="slidenum">
              <a:rPr lang="tr-TR" smtClean="0"/>
              <a:t>‹#›</a:t>
            </a:fld>
            <a:endParaRPr lang="tr-TR"/>
          </a:p>
        </p:txBody>
      </p:sp>
    </p:spTree>
    <p:extLst>
      <p:ext uri="{BB962C8B-B14F-4D97-AF65-F5344CB8AC3E}">
        <p14:creationId xmlns:p14="http://schemas.microsoft.com/office/powerpoint/2010/main" val="3332243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8E81DE-5D90-AC70-335A-B3E6C436B0A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67ED2AD-88DE-0787-5437-8C71BDD1E0C2}"/>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EDE85F2C-E025-A859-1F47-DE8F3E75E7D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7A698CF-7A16-2D07-5A73-8291693A3187}"/>
              </a:ext>
            </a:extLst>
          </p:cNvPr>
          <p:cNvSpPr>
            <a:spLocks noGrp="1"/>
          </p:cNvSpPr>
          <p:nvPr>
            <p:ph type="dt" sz="half" idx="10"/>
          </p:nvPr>
        </p:nvSpPr>
        <p:spPr/>
        <p:txBody>
          <a:bodyPr/>
          <a:lstStyle/>
          <a:p>
            <a:fld id="{04DF1BF3-232E-4753-B8B5-0B04EAC49F5C}" type="datetimeFigureOut">
              <a:rPr lang="tr-TR" smtClean="0"/>
              <a:t>9.09.2022</a:t>
            </a:fld>
            <a:endParaRPr lang="tr-TR"/>
          </a:p>
        </p:txBody>
      </p:sp>
      <p:sp>
        <p:nvSpPr>
          <p:cNvPr id="6" name="Alt Bilgi Yer Tutucusu 5">
            <a:extLst>
              <a:ext uri="{FF2B5EF4-FFF2-40B4-BE49-F238E27FC236}">
                <a16:creationId xmlns:a16="http://schemas.microsoft.com/office/drawing/2014/main" id="{097BDB8C-901E-1B16-E000-4D1A6E1F7AE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A60E019-1F39-5EAA-FF1D-783C797BF396}"/>
              </a:ext>
            </a:extLst>
          </p:cNvPr>
          <p:cNvSpPr>
            <a:spLocks noGrp="1"/>
          </p:cNvSpPr>
          <p:nvPr>
            <p:ph type="sldNum" sz="quarter" idx="12"/>
          </p:nvPr>
        </p:nvSpPr>
        <p:spPr/>
        <p:txBody>
          <a:bodyPr/>
          <a:lstStyle/>
          <a:p>
            <a:fld id="{B2AF392F-B502-4B75-90AB-E7BEFCEF9CB3}" type="slidenum">
              <a:rPr lang="tr-TR" smtClean="0"/>
              <a:t>‹#›</a:t>
            </a:fld>
            <a:endParaRPr lang="tr-TR"/>
          </a:p>
        </p:txBody>
      </p:sp>
    </p:spTree>
    <p:extLst>
      <p:ext uri="{BB962C8B-B14F-4D97-AF65-F5344CB8AC3E}">
        <p14:creationId xmlns:p14="http://schemas.microsoft.com/office/powerpoint/2010/main" val="2189128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FA6BB3-57AA-8DEE-D9F1-741BA3AB496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C7332BF-7279-BD5F-FA4D-CA8B4C30E5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687CA2A-389C-23E0-916B-387234CB8D1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5BB0B63-7439-0756-F07D-E033D7287E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A8B9789-4445-53A5-E641-37DE55C83224}"/>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3A26452-0FFD-409B-4894-B4C47F077A99}"/>
              </a:ext>
            </a:extLst>
          </p:cNvPr>
          <p:cNvSpPr>
            <a:spLocks noGrp="1"/>
          </p:cNvSpPr>
          <p:nvPr>
            <p:ph type="dt" sz="half" idx="10"/>
          </p:nvPr>
        </p:nvSpPr>
        <p:spPr/>
        <p:txBody>
          <a:bodyPr/>
          <a:lstStyle/>
          <a:p>
            <a:fld id="{04DF1BF3-232E-4753-B8B5-0B04EAC49F5C}" type="datetimeFigureOut">
              <a:rPr lang="tr-TR" smtClean="0"/>
              <a:t>9.09.2022</a:t>
            </a:fld>
            <a:endParaRPr lang="tr-TR"/>
          </a:p>
        </p:txBody>
      </p:sp>
      <p:sp>
        <p:nvSpPr>
          <p:cNvPr id="8" name="Alt Bilgi Yer Tutucusu 7">
            <a:extLst>
              <a:ext uri="{FF2B5EF4-FFF2-40B4-BE49-F238E27FC236}">
                <a16:creationId xmlns:a16="http://schemas.microsoft.com/office/drawing/2014/main" id="{4279F0E0-B84F-7E14-39FF-22DB3D86052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3BB99CD7-DCA2-AD45-4554-2C0BB0017288}"/>
              </a:ext>
            </a:extLst>
          </p:cNvPr>
          <p:cNvSpPr>
            <a:spLocks noGrp="1"/>
          </p:cNvSpPr>
          <p:nvPr>
            <p:ph type="sldNum" sz="quarter" idx="12"/>
          </p:nvPr>
        </p:nvSpPr>
        <p:spPr/>
        <p:txBody>
          <a:bodyPr/>
          <a:lstStyle/>
          <a:p>
            <a:fld id="{B2AF392F-B502-4B75-90AB-E7BEFCEF9CB3}" type="slidenum">
              <a:rPr lang="tr-TR" smtClean="0"/>
              <a:t>‹#›</a:t>
            </a:fld>
            <a:endParaRPr lang="tr-TR"/>
          </a:p>
        </p:txBody>
      </p:sp>
    </p:spTree>
    <p:extLst>
      <p:ext uri="{BB962C8B-B14F-4D97-AF65-F5344CB8AC3E}">
        <p14:creationId xmlns:p14="http://schemas.microsoft.com/office/powerpoint/2010/main" val="3557375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8A29A6-D5D3-CDDA-6A35-1377564F9B56}"/>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D39CA4F-B258-2252-826F-A9BE3241FB7E}"/>
              </a:ext>
            </a:extLst>
          </p:cNvPr>
          <p:cNvSpPr>
            <a:spLocks noGrp="1"/>
          </p:cNvSpPr>
          <p:nvPr>
            <p:ph type="dt" sz="half" idx="10"/>
          </p:nvPr>
        </p:nvSpPr>
        <p:spPr/>
        <p:txBody>
          <a:bodyPr/>
          <a:lstStyle/>
          <a:p>
            <a:fld id="{04DF1BF3-232E-4753-B8B5-0B04EAC49F5C}" type="datetimeFigureOut">
              <a:rPr lang="tr-TR" smtClean="0"/>
              <a:t>9.09.2022</a:t>
            </a:fld>
            <a:endParaRPr lang="tr-TR"/>
          </a:p>
        </p:txBody>
      </p:sp>
      <p:sp>
        <p:nvSpPr>
          <p:cNvPr id="4" name="Alt Bilgi Yer Tutucusu 3">
            <a:extLst>
              <a:ext uri="{FF2B5EF4-FFF2-40B4-BE49-F238E27FC236}">
                <a16:creationId xmlns:a16="http://schemas.microsoft.com/office/drawing/2014/main" id="{50D74929-C496-E94C-601F-09466C14D7DB}"/>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E9965D9E-2A34-3532-2F62-0455CFF9EC95}"/>
              </a:ext>
            </a:extLst>
          </p:cNvPr>
          <p:cNvSpPr>
            <a:spLocks noGrp="1"/>
          </p:cNvSpPr>
          <p:nvPr>
            <p:ph type="sldNum" sz="quarter" idx="12"/>
          </p:nvPr>
        </p:nvSpPr>
        <p:spPr/>
        <p:txBody>
          <a:bodyPr/>
          <a:lstStyle/>
          <a:p>
            <a:fld id="{B2AF392F-B502-4B75-90AB-E7BEFCEF9CB3}" type="slidenum">
              <a:rPr lang="tr-TR" smtClean="0"/>
              <a:t>‹#›</a:t>
            </a:fld>
            <a:endParaRPr lang="tr-TR"/>
          </a:p>
        </p:txBody>
      </p:sp>
    </p:spTree>
    <p:extLst>
      <p:ext uri="{BB962C8B-B14F-4D97-AF65-F5344CB8AC3E}">
        <p14:creationId xmlns:p14="http://schemas.microsoft.com/office/powerpoint/2010/main" val="4256034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579ABB7-93D0-9CA3-87AB-EE3D2748A109}"/>
              </a:ext>
            </a:extLst>
          </p:cNvPr>
          <p:cNvSpPr>
            <a:spLocks noGrp="1"/>
          </p:cNvSpPr>
          <p:nvPr>
            <p:ph type="dt" sz="half" idx="10"/>
          </p:nvPr>
        </p:nvSpPr>
        <p:spPr/>
        <p:txBody>
          <a:bodyPr/>
          <a:lstStyle/>
          <a:p>
            <a:fld id="{04DF1BF3-232E-4753-B8B5-0B04EAC49F5C}" type="datetimeFigureOut">
              <a:rPr lang="tr-TR" smtClean="0"/>
              <a:t>9.09.2022</a:t>
            </a:fld>
            <a:endParaRPr lang="tr-TR"/>
          </a:p>
        </p:txBody>
      </p:sp>
      <p:sp>
        <p:nvSpPr>
          <p:cNvPr id="3" name="Alt Bilgi Yer Tutucusu 2">
            <a:extLst>
              <a:ext uri="{FF2B5EF4-FFF2-40B4-BE49-F238E27FC236}">
                <a16:creationId xmlns:a16="http://schemas.microsoft.com/office/drawing/2014/main" id="{65A3976C-21A9-0515-CDBD-DCCABF949C2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8917145C-8A23-C022-43E2-59960FAE3A94}"/>
              </a:ext>
            </a:extLst>
          </p:cNvPr>
          <p:cNvSpPr>
            <a:spLocks noGrp="1"/>
          </p:cNvSpPr>
          <p:nvPr>
            <p:ph type="sldNum" sz="quarter" idx="12"/>
          </p:nvPr>
        </p:nvSpPr>
        <p:spPr/>
        <p:txBody>
          <a:bodyPr/>
          <a:lstStyle/>
          <a:p>
            <a:fld id="{B2AF392F-B502-4B75-90AB-E7BEFCEF9CB3}" type="slidenum">
              <a:rPr lang="tr-TR" smtClean="0"/>
              <a:t>‹#›</a:t>
            </a:fld>
            <a:endParaRPr lang="tr-TR"/>
          </a:p>
        </p:txBody>
      </p:sp>
    </p:spTree>
    <p:extLst>
      <p:ext uri="{BB962C8B-B14F-4D97-AF65-F5344CB8AC3E}">
        <p14:creationId xmlns:p14="http://schemas.microsoft.com/office/powerpoint/2010/main" val="2322322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3A000C-B35D-DB4A-1D50-25F45C17998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6C695F5-296F-C936-7B41-937062061E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D92E22CF-AB62-E3D6-793B-133B41DA95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C9B5BFC-798C-6F76-EC1F-7AE59A5F059F}"/>
              </a:ext>
            </a:extLst>
          </p:cNvPr>
          <p:cNvSpPr>
            <a:spLocks noGrp="1"/>
          </p:cNvSpPr>
          <p:nvPr>
            <p:ph type="dt" sz="half" idx="10"/>
          </p:nvPr>
        </p:nvSpPr>
        <p:spPr/>
        <p:txBody>
          <a:bodyPr/>
          <a:lstStyle/>
          <a:p>
            <a:fld id="{04DF1BF3-232E-4753-B8B5-0B04EAC49F5C}" type="datetimeFigureOut">
              <a:rPr lang="tr-TR" smtClean="0"/>
              <a:t>9.09.2022</a:t>
            </a:fld>
            <a:endParaRPr lang="tr-TR"/>
          </a:p>
        </p:txBody>
      </p:sp>
      <p:sp>
        <p:nvSpPr>
          <p:cNvPr id="6" name="Alt Bilgi Yer Tutucusu 5">
            <a:extLst>
              <a:ext uri="{FF2B5EF4-FFF2-40B4-BE49-F238E27FC236}">
                <a16:creationId xmlns:a16="http://schemas.microsoft.com/office/drawing/2014/main" id="{021B52B0-DDA5-0A5E-9E66-C4908E9E4E7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45C9A9D-13C8-D1F4-9B63-5D788154AE6D}"/>
              </a:ext>
            </a:extLst>
          </p:cNvPr>
          <p:cNvSpPr>
            <a:spLocks noGrp="1"/>
          </p:cNvSpPr>
          <p:nvPr>
            <p:ph type="sldNum" sz="quarter" idx="12"/>
          </p:nvPr>
        </p:nvSpPr>
        <p:spPr/>
        <p:txBody>
          <a:bodyPr/>
          <a:lstStyle/>
          <a:p>
            <a:fld id="{B2AF392F-B502-4B75-90AB-E7BEFCEF9CB3}" type="slidenum">
              <a:rPr lang="tr-TR" smtClean="0"/>
              <a:t>‹#›</a:t>
            </a:fld>
            <a:endParaRPr lang="tr-TR"/>
          </a:p>
        </p:txBody>
      </p:sp>
    </p:spTree>
    <p:extLst>
      <p:ext uri="{BB962C8B-B14F-4D97-AF65-F5344CB8AC3E}">
        <p14:creationId xmlns:p14="http://schemas.microsoft.com/office/powerpoint/2010/main" val="2638944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01CA12-8271-3C53-506A-9A899D20A00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504489E4-0C9D-D8EA-F5CD-7DC5464CD1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7A7FC41B-9BF4-CC3B-403A-B1C603B859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5DFCF14-F56D-6763-831A-35F5AE7C9306}"/>
              </a:ext>
            </a:extLst>
          </p:cNvPr>
          <p:cNvSpPr>
            <a:spLocks noGrp="1"/>
          </p:cNvSpPr>
          <p:nvPr>
            <p:ph type="dt" sz="half" idx="10"/>
          </p:nvPr>
        </p:nvSpPr>
        <p:spPr/>
        <p:txBody>
          <a:bodyPr/>
          <a:lstStyle/>
          <a:p>
            <a:fld id="{04DF1BF3-232E-4753-B8B5-0B04EAC49F5C}" type="datetimeFigureOut">
              <a:rPr lang="tr-TR" smtClean="0"/>
              <a:t>9.09.2022</a:t>
            </a:fld>
            <a:endParaRPr lang="tr-TR"/>
          </a:p>
        </p:txBody>
      </p:sp>
      <p:sp>
        <p:nvSpPr>
          <p:cNvPr id="6" name="Alt Bilgi Yer Tutucusu 5">
            <a:extLst>
              <a:ext uri="{FF2B5EF4-FFF2-40B4-BE49-F238E27FC236}">
                <a16:creationId xmlns:a16="http://schemas.microsoft.com/office/drawing/2014/main" id="{D0D955C3-0753-1D4A-DA56-B16F4AB9A10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92557D5-20F4-F52A-3A9A-67BDFDC42E45}"/>
              </a:ext>
            </a:extLst>
          </p:cNvPr>
          <p:cNvSpPr>
            <a:spLocks noGrp="1"/>
          </p:cNvSpPr>
          <p:nvPr>
            <p:ph type="sldNum" sz="quarter" idx="12"/>
          </p:nvPr>
        </p:nvSpPr>
        <p:spPr/>
        <p:txBody>
          <a:bodyPr/>
          <a:lstStyle/>
          <a:p>
            <a:fld id="{B2AF392F-B502-4B75-90AB-E7BEFCEF9CB3}" type="slidenum">
              <a:rPr lang="tr-TR" smtClean="0"/>
              <a:t>‹#›</a:t>
            </a:fld>
            <a:endParaRPr lang="tr-TR"/>
          </a:p>
        </p:txBody>
      </p:sp>
    </p:spTree>
    <p:extLst>
      <p:ext uri="{BB962C8B-B14F-4D97-AF65-F5344CB8AC3E}">
        <p14:creationId xmlns:p14="http://schemas.microsoft.com/office/powerpoint/2010/main" val="744651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525E57-9323-B11F-13E6-8B14944D275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FB20427-BD75-58F9-AE95-5C55A4A2923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138AF60-2216-5A7D-265D-24FAAD1AE7FF}"/>
              </a:ext>
            </a:extLst>
          </p:cNvPr>
          <p:cNvSpPr>
            <a:spLocks noGrp="1"/>
          </p:cNvSpPr>
          <p:nvPr>
            <p:ph type="dt" sz="half" idx="10"/>
          </p:nvPr>
        </p:nvSpPr>
        <p:spPr/>
        <p:txBody>
          <a:bodyPr/>
          <a:lstStyle/>
          <a:p>
            <a:fld id="{04DF1BF3-232E-4753-B8B5-0B04EAC49F5C}" type="datetimeFigureOut">
              <a:rPr lang="tr-TR" smtClean="0"/>
              <a:t>9.09.2022</a:t>
            </a:fld>
            <a:endParaRPr lang="tr-TR"/>
          </a:p>
        </p:txBody>
      </p:sp>
      <p:sp>
        <p:nvSpPr>
          <p:cNvPr id="5" name="Alt Bilgi Yer Tutucusu 4">
            <a:extLst>
              <a:ext uri="{FF2B5EF4-FFF2-40B4-BE49-F238E27FC236}">
                <a16:creationId xmlns:a16="http://schemas.microsoft.com/office/drawing/2014/main" id="{D52A35E0-AD2D-7D82-DDC9-3E7418590A7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5C18D0C-A734-A64C-71BE-0358090FD6F2}"/>
              </a:ext>
            </a:extLst>
          </p:cNvPr>
          <p:cNvSpPr>
            <a:spLocks noGrp="1"/>
          </p:cNvSpPr>
          <p:nvPr>
            <p:ph type="sldNum" sz="quarter" idx="12"/>
          </p:nvPr>
        </p:nvSpPr>
        <p:spPr/>
        <p:txBody>
          <a:bodyPr/>
          <a:lstStyle/>
          <a:p>
            <a:fld id="{B2AF392F-B502-4B75-90AB-E7BEFCEF9CB3}" type="slidenum">
              <a:rPr lang="tr-TR" smtClean="0"/>
              <a:t>‹#›</a:t>
            </a:fld>
            <a:endParaRPr lang="tr-TR"/>
          </a:p>
        </p:txBody>
      </p:sp>
    </p:spTree>
    <p:extLst>
      <p:ext uri="{BB962C8B-B14F-4D97-AF65-F5344CB8AC3E}">
        <p14:creationId xmlns:p14="http://schemas.microsoft.com/office/powerpoint/2010/main" val="3978413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2A9E9F9-7EAF-0E0F-EF47-B6B46F656327}"/>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0B09CCC-58B4-98C4-01DF-1DCFB214019E}"/>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C511E34-EA96-4DDE-3256-2E6ED9248022}"/>
              </a:ext>
            </a:extLst>
          </p:cNvPr>
          <p:cNvSpPr>
            <a:spLocks noGrp="1"/>
          </p:cNvSpPr>
          <p:nvPr>
            <p:ph type="dt" sz="half" idx="10"/>
          </p:nvPr>
        </p:nvSpPr>
        <p:spPr/>
        <p:txBody>
          <a:bodyPr/>
          <a:lstStyle/>
          <a:p>
            <a:fld id="{04DF1BF3-232E-4753-B8B5-0B04EAC49F5C}" type="datetimeFigureOut">
              <a:rPr lang="tr-TR" smtClean="0"/>
              <a:t>9.09.2022</a:t>
            </a:fld>
            <a:endParaRPr lang="tr-TR"/>
          </a:p>
        </p:txBody>
      </p:sp>
      <p:sp>
        <p:nvSpPr>
          <p:cNvPr id="5" name="Alt Bilgi Yer Tutucusu 4">
            <a:extLst>
              <a:ext uri="{FF2B5EF4-FFF2-40B4-BE49-F238E27FC236}">
                <a16:creationId xmlns:a16="http://schemas.microsoft.com/office/drawing/2014/main" id="{42C9D342-6E24-65A6-B478-AE880EFD752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008EBBB-C65E-6525-DE51-13F43AF8219C}"/>
              </a:ext>
            </a:extLst>
          </p:cNvPr>
          <p:cNvSpPr>
            <a:spLocks noGrp="1"/>
          </p:cNvSpPr>
          <p:nvPr>
            <p:ph type="sldNum" sz="quarter" idx="12"/>
          </p:nvPr>
        </p:nvSpPr>
        <p:spPr/>
        <p:txBody>
          <a:bodyPr/>
          <a:lstStyle/>
          <a:p>
            <a:fld id="{B2AF392F-B502-4B75-90AB-E7BEFCEF9CB3}" type="slidenum">
              <a:rPr lang="tr-TR" smtClean="0"/>
              <a:t>‹#›</a:t>
            </a:fld>
            <a:endParaRPr lang="tr-TR"/>
          </a:p>
        </p:txBody>
      </p:sp>
    </p:spTree>
    <p:extLst>
      <p:ext uri="{BB962C8B-B14F-4D97-AF65-F5344CB8AC3E}">
        <p14:creationId xmlns:p14="http://schemas.microsoft.com/office/powerpoint/2010/main" val="1696980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4DF1BF3-232E-4753-B8B5-0B04EAC49F5C}" type="datetimeFigureOut">
              <a:rPr lang="tr-TR" smtClean="0"/>
              <a:t>9.09.2022</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2AF392F-B502-4B75-90AB-E7BEFCEF9CB3}" type="slidenum">
              <a:rPr lang="tr-TR" smtClean="0"/>
              <a:t>‹#›</a:t>
            </a:fld>
            <a:endParaRPr lang="tr-TR"/>
          </a:p>
        </p:txBody>
      </p:sp>
    </p:spTree>
    <p:extLst>
      <p:ext uri="{BB962C8B-B14F-4D97-AF65-F5344CB8AC3E}">
        <p14:creationId xmlns:p14="http://schemas.microsoft.com/office/powerpoint/2010/main" val="3277253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4DF1BF3-232E-4753-B8B5-0B04EAC49F5C}" type="datetimeFigureOut">
              <a:rPr lang="tr-TR" smtClean="0"/>
              <a:t>9.09.2022</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2AF392F-B502-4B75-90AB-E7BEFCEF9CB3}" type="slidenum">
              <a:rPr lang="tr-TR" smtClean="0"/>
              <a:t>‹#›</a:t>
            </a:fld>
            <a:endParaRPr lang="tr-TR"/>
          </a:p>
        </p:txBody>
      </p:sp>
    </p:spTree>
    <p:extLst>
      <p:ext uri="{BB962C8B-B14F-4D97-AF65-F5344CB8AC3E}">
        <p14:creationId xmlns:p14="http://schemas.microsoft.com/office/powerpoint/2010/main" val="2739916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4DF1BF3-232E-4753-B8B5-0B04EAC49F5C}" type="datetimeFigureOut">
              <a:rPr lang="tr-TR" smtClean="0"/>
              <a:t>9.09.2022</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2AF392F-B502-4B75-90AB-E7BEFCEF9CB3}" type="slidenum">
              <a:rPr lang="tr-TR" smtClean="0"/>
              <a:t>‹#›</a:t>
            </a:fld>
            <a:endParaRPr lang="tr-TR"/>
          </a:p>
        </p:txBody>
      </p:sp>
    </p:spTree>
    <p:extLst>
      <p:ext uri="{BB962C8B-B14F-4D97-AF65-F5344CB8AC3E}">
        <p14:creationId xmlns:p14="http://schemas.microsoft.com/office/powerpoint/2010/main" val="89604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04DF1BF3-232E-4753-B8B5-0B04EAC49F5C}" type="datetimeFigureOut">
              <a:rPr lang="tr-TR" smtClean="0"/>
              <a:t>9.09.2022</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2AF392F-B502-4B75-90AB-E7BEFCEF9CB3}" type="slidenum">
              <a:rPr lang="tr-TR" smtClean="0"/>
              <a:t>‹#›</a:t>
            </a:fld>
            <a:endParaRPr lang="tr-TR"/>
          </a:p>
        </p:txBody>
      </p:sp>
    </p:spTree>
    <p:extLst>
      <p:ext uri="{BB962C8B-B14F-4D97-AF65-F5344CB8AC3E}">
        <p14:creationId xmlns:p14="http://schemas.microsoft.com/office/powerpoint/2010/main" val="2544161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F1BF3-232E-4753-B8B5-0B04EAC49F5C}" type="datetimeFigureOut">
              <a:rPr lang="tr-TR" smtClean="0"/>
              <a:t>9.09.2022</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2AF392F-B502-4B75-90AB-E7BEFCEF9CB3}" type="slidenum">
              <a:rPr lang="tr-TR" smtClean="0"/>
              <a:t>‹#›</a:t>
            </a:fld>
            <a:endParaRPr lang="tr-TR"/>
          </a:p>
        </p:txBody>
      </p:sp>
    </p:spTree>
    <p:extLst>
      <p:ext uri="{BB962C8B-B14F-4D97-AF65-F5344CB8AC3E}">
        <p14:creationId xmlns:p14="http://schemas.microsoft.com/office/powerpoint/2010/main" val="1574566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4DF1BF3-232E-4753-B8B5-0B04EAC49F5C}" type="datetimeFigureOut">
              <a:rPr lang="tr-TR" smtClean="0"/>
              <a:t>9.09.2022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2AF392F-B502-4B75-90AB-E7BEFCEF9CB3}" type="slidenum">
              <a:rPr lang="tr-TR" smtClean="0"/>
              <a:t>‹#›</a:t>
            </a:fld>
            <a:endParaRPr lang="tr-TR"/>
          </a:p>
        </p:txBody>
      </p:sp>
    </p:spTree>
    <p:extLst>
      <p:ext uri="{BB962C8B-B14F-4D97-AF65-F5344CB8AC3E}">
        <p14:creationId xmlns:p14="http://schemas.microsoft.com/office/powerpoint/2010/main" val="3044990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4DF1BF3-232E-4753-B8B5-0B04EAC49F5C}" type="datetimeFigureOut">
              <a:rPr lang="tr-TR" smtClean="0"/>
              <a:t>9.09.2022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2AF392F-B502-4B75-90AB-E7BEFCEF9CB3}" type="slidenum">
              <a:rPr lang="tr-TR" smtClean="0"/>
              <a:t>‹#›</a:t>
            </a:fld>
            <a:endParaRPr lang="tr-TR"/>
          </a:p>
        </p:txBody>
      </p:sp>
    </p:spTree>
    <p:extLst>
      <p:ext uri="{BB962C8B-B14F-4D97-AF65-F5344CB8AC3E}">
        <p14:creationId xmlns:p14="http://schemas.microsoft.com/office/powerpoint/2010/main" val="3630907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4DF1BF3-232E-4753-B8B5-0B04EAC49F5C}" type="datetimeFigureOut">
              <a:rPr lang="tr-TR" smtClean="0"/>
              <a:t>9.09.2022</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2AF392F-B502-4B75-90AB-E7BEFCEF9CB3}" type="slidenum">
              <a:rPr lang="tr-TR" smtClean="0"/>
              <a:t>‹#›</a:t>
            </a:fld>
            <a:endParaRPr lang="tr-TR"/>
          </a:p>
        </p:txBody>
      </p:sp>
    </p:spTree>
    <p:extLst>
      <p:ext uri="{BB962C8B-B14F-4D97-AF65-F5344CB8AC3E}">
        <p14:creationId xmlns:p14="http://schemas.microsoft.com/office/powerpoint/2010/main" val="28506532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0DC812C-A35D-2FB5-7065-31ADBA8F89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814A9BB-4532-04D1-96F1-3B2B54287B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FC6647B-83D5-D1F2-984E-C32BF5C74B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F1BF3-232E-4753-B8B5-0B04EAC49F5C}" type="datetimeFigureOut">
              <a:rPr lang="tr-TR" smtClean="0"/>
              <a:t>9.09.2022</a:t>
            </a:fld>
            <a:endParaRPr lang="tr-TR"/>
          </a:p>
        </p:txBody>
      </p:sp>
      <p:sp>
        <p:nvSpPr>
          <p:cNvPr id="5" name="Alt Bilgi Yer Tutucusu 4">
            <a:extLst>
              <a:ext uri="{FF2B5EF4-FFF2-40B4-BE49-F238E27FC236}">
                <a16:creationId xmlns:a16="http://schemas.microsoft.com/office/drawing/2014/main" id="{F7A68903-272E-977A-B8BA-CB0D77BD33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46788900-A029-C683-4784-A193E81AC3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AF392F-B502-4B75-90AB-E7BEFCEF9CB3}" type="slidenum">
              <a:rPr lang="tr-TR" smtClean="0"/>
              <a:t>‹#›</a:t>
            </a:fld>
            <a:endParaRPr lang="tr-TR"/>
          </a:p>
        </p:txBody>
      </p:sp>
    </p:spTree>
    <p:extLst>
      <p:ext uri="{BB962C8B-B14F-4D97-AF65-F5344CB8AC3E}">
        <p14:creationId xmlns:p14="http://schemas.microsoft.com/office/powerpoint/2010/main" val="426622685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09881" y="1972540"/>
            <a:ext cx="9867237" cy="1122816"/>
          </a:xfrm>
        </p:spPr>
        <p:txBody>
          <a:bodyPr/>
          <a:lstStyle/>
          <a:p>
            <a:r>
              <a:rPr lang="tr-TR" dirty="0">
                <a:solidFill>
                  <a:srgbClr val="FF0000"/>
                </a:solidFill>
                <a:effectLst>
                  <a:outerShdw blurRad="38100" dist="38100" dir="2700000" algn="tl">
                    <a:srgbClr val="000000">
                      <a:alpha val="43137"/>
                    </a:srgbClr>
                  </a:outerShdw>
                </a:effectLst>
                <a:latin typeface="Tw Cen MT Condensed Extra Bold" panose="020B0803020202020204" pitchFamily="34" charset="0"/>
              </a:rPr>
              <a:t>ENDOMETRİUM KANSERİ</a:t>
            </a:r>
          </a:p>
        </p:txBody>
      </p:sp>
      <p:sp>
        <p:nvSpPr>
          <p:cNvPr id="3" name="Alt Başlık 2"/>
          <p:cNvSpPr>
            <a:spLocks noGrp="1"/>
          </p:cNvSpPr>
          <p:nvPr>
            <p:ph type="subTitle" idx="1"/>
          </p:nvPr>
        </p:nvSpPr>
        <p:spPr>
          <a:xfrm>
            <a:off x="1914525" y="4825004"/>
            <a:ext cx="6122987" cy="1126283"/>
          </a:xfrm>
        </p:spPr>
        <p:txBody>
          <a:bodyPr>
            <a:normAutofit/>
          </a:bodyPr>
          <a:lstStyle/>
          <a:p>
            <a:r>
              <a:rPr lang="tr-TR" sz="2400" b="1" i="1" dirty="0"/>
              <a:t> HAZIRLAYAN: ARŞ. GÖR. İREM CANBAZOĞLU</a:t>
            </a:r>
          </a:p>
        </p:txBody>
      </p:sp>
      <p:pic>
        <p:nvPicPr>
          <p:cNvPr id="4" name="Resim 3"/>
          <p:cNvPicPr>
            <a:picLocks noChangeAspect="1"/>
          </p:cNvPicPr>
          <p:nvPr/>
        </p:nvPicPr>
        <p:blipFill>
          <a:blip r:embed="rId2"/>
          <a:stretch>
            <a:fillRect/>
          </a:stretch>
        </p:blipFill>
        <p:spPr>
          <a:xfrm>
            <a:off x="5963976" y="534615"/>
            <a:ext cx="6090172" cy="512148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487660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2723" y="1891698"/>
            <a:ext cx="6006296" cy="4246880"/>
          </a:xfrm>
        </p:spPr>
        <p:txBody>
          <a:bodyPr/>
          <a:lstStyle/>
          <a:p>
            <a:pPr lvl="0">
              <a:buClr>
                <a:srgbClr val="00C6BB"/>
              </a:buClr>
            </a:pPr>
            <a:r>
              <a:rPr lang="tr-TR" b="1" i="1" dirty="0">
                <a:solidFill>
                  <a:schemeClr val="tx1"/>
                </a:solidFill>
                <a:latin typeface="+mj-lt"/>
              </a:rPr>
              <a:t>Tanı yöntemi olarak servikal sitolojinin taranması alışılmadık bir durumdur, ancak rutin </a:t>
            </a:r>
            <a:r>
              <a:rPr lang="tr-TR" b="1" i="1" dirty="0" err="1">
                <a:solidFill>
                  <a:schemeClr val="tx1"/>
                </a:solidFill>
                <a:latin typeface="+mj-lt"/>
              </a:rPr>
              <a:t>Pap</a:t>
            </a:r>
            <a:r>
              <a:rPr lang="tr-TR" b="1" i="1" dirty="0">
                <a:solidFill>
                  <a:schemeClr val="tx1"/>
                </a:solidFill>
                <a:latin typeface="+mj-lt"/>
              </a:rPr>
              <a:t> </a:t>
            </a:r>
            <a:r>
              <a:rPr lang="tr-TR" b="1" i="1" dirty="0" err="1">
                <a:solidFill>
                  <a:schemeClr val="tx1"/>
                </a:solidFill>
                <a:latin typeface="+mj-lt"/>
              </a:rPr>
              <a:t>smearde</a:t>
            </a:r>
            <a:r>
              <a:rPr lang="tr-TR" b="1" i="1" dirty="0">
                <a:solidFill>
                  <a:schemeClr val="tx1"/>
                </a:solidFill>
                <a:latin typeface="+mj-lt"/>
              </a:rPr>
              <a:t> bazen </a:t>
            </a:r>
            <a:r>
              <a:rPr lang="tr-TR" b="1" i="1" dirty="0" err="1">
                <a:solidFill>
                  <a:schemeClr val="tx1"/>
                </a:solidFill>
                <a:latin typeface="+mj-lt"/>
              </a:rPr>
              <a:t>malign</a:t>
            </a:r>
            <a:r>
              <a:rPr lang="tr-TR" b="1" i="1" dirty="0">
                <a:solidFill>
                  <a:schemeClr val="tx1"/>
                </a:solidFill>
                <a:latin typeface="+mj-lt"/>
              </a:rPr>
              <a:t> endometriyal hücreler bulunabilir.</a:t>
            </a:r>
          </a:p>
          <a:p>
            <a:pPr lvl="0">
              <a:buClr>
                <a:srgbClr val="00C6BB"/>
              </a:buClr>
            </a:pPr>
            <a:r>
              <a:rPr lang="tr-TR" b="1" i="1" dirty="0" err="1">
                <a:solidFill>
                  <a:schemeClr val="tx1"/>
                </a:solidFill>
                <a:latin typeface="+mj-lt"/>
              </a:rPr>
              <a:t>Pyometra</a:t>
            </a:r>
            <a:r>
              <a:rPr lang="tr-TR" b="1" i="1" dirty="0">
                <a:solidFill>
                  <a:schemeClr val="tx1"/>
                </a:solidFill>
                <a:latin typeface="+mj-lt"/>
              </a:rPr>
              <a:t> olmadığı sürece ağrı genellikle yoktur.</a:t>
            </a:r>
          </a:p>
          <a:p>
            <a:pPr lvl="0">
              <a:buClr>
                <a:srgbClr val="00C6BB"/>
              </a:buClr>
            </a:pPr>
            <a:r>
              <a:rPr lang="tr-TR" b="1" i="1" dirty="0">
                <a:solidFill>
                  <a:schemeClr val="tx1"/>
                </a:solidFill>
                <a:latin typeface="+mj-lt"/>
              </a:rPr>
              <a:t>Daha ileri evre endometrium kanseri olan hastaların semptomları, pelvik ve/veya bel ağrısı ile kendini gösterebilir.</a:t>
            </a:r>
          </a:p>
        </p:txBody>
      </p:sp>
      <p:pic>
        <p:nvPicPr>
          <p:cNvPr id="5" name="Resim 4"/>
          <p:cNvPicPr>
            <a:picLocks noChangeAspect="1"/>
          </p:cNvPicPr>
          <p:nvPr/>
        </p:nvPicPr>
        <p:blipFill>
          <a:blip r:embed="rId2"/>
          <a:stretch>
            <a:fillRect/>
          </a:stretch>
        </p:blipFill>
        <p:spPr>
          <a:xfrm>
            <a:off x="7004583" y="1184687"/>
            <a:ext cx="4562475" cy="36017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0733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750610-AC3F-832D-70BD-59941048CBBA}"/>
              </a:ext>
            </a:extLst>
          </p:cNvPr>
          <p:cNvSpPr>
            <a:spLocks noGrp="1"/>
          </p:cNvSpPr>
          <p:nvPr>
            <p:ph type="title"/>
          </p:nvPr>
        </p:nvSpPr>
        <p:spPr>
          <a:xfrm>
            <a:off x="3384777" y="586402"/>
            <a:ext cx="8911687" cy="1280890"/>
          </a:xfrm>
        </p:spPr>
        <p:txBody>
          <a:bodyPr>
            <a:normAutofit/>
          </a:bodyPr>
          <a:lstStyle/>
          <a:p>
            <a:r>
              <a:rPr lang="tr-TR" sz="4000" b="1" i="1" dirty="0">
                <a:solidFill>
                  <a:schemeClr val="accent6">
                    <a:lumMod val="50000"/>
                  </a:schemeClr>
                </a:solidFill>
              </a:rPr>
              <a:t>PATOLOJİ</a:t>
            </a:r>
          </a:p>
        </p:txBody>
      </p:sp>
      <p:sp>
        <p:nvSpPr>
          <p:cNvPr id="3" name="İçerik Yer Tutucusu 2">
            <a:extLst>
              <a:ext uri="{FF2B5EF4-FFF2-40B4-BE49-F238E27FC236}">
                <a16:creationId xmlns:a16="http://schemas.microsoft.com/office/drawing/2014/main" id="{D6EBCF25-A6C0-AAAE-D4E5-EA90A3928F0C}"/>
              </a:ext>
            </a:extLst>
          </p:cNvPr>
          <p:cNvSpPr>
            <a:spLocks noGrp="1"/>
          </p:cNvSpPr>
          <p:nvPr>
            <p:ph idx="1"/>
          </p:nvPr>
        </p:nvSpPr>
        <p:spPr>
          <a:xfrm>
            <a:off x="1638300" y="2369269"/>
            <a:ext cx="8915400" cy="3777622"/>
          </a:xfrm>
        </p:spPr>
        <p:txBody>
          <a:bodyPr/>
          <a:lstStyle/>
          <a:p>
            <a:r>
              <a:rPr lang="tr-TR" b="1" i="1" dirty="0">
                <a:latin typeface="+mj-lt"/>
              </a:rPr>
              <a:t>Uterus epitel kanserlerinin neredeyse tamamı adenokarsinomdur. Bunun da bir sürü </a:t>
            </a:r>
            <a:r>
              <a:rPr lang="tr-TR" b="1" i="1" dirty="0" err="1">
                <a:latin typeface="+mj-lt"/>
              </a:rPr>
              <a:t>subtipi</a:t>
            </a:r>
            <a:r>
              <a:rPr lang="tr-TR" b="1" i="1" dirty="0">
                <a:latin typeface="+mj-lt"/>
              </a:rPr>
              <a:t> tanımlanmış olup en sık görülen tipi </a:t>
            </a:r>
            <a:r>
              <a:rPr lang="tr-TR" b="1" i="1" dirty="0" err="1">
                <a:solidFill>
                  <a:srgbClr val="FF0000"/>
                </a:solidFill>
                <a:latin typeface="+mj-lt"/>
              </a:rPr>
              <a:t>endometrioid</a:t>
            </a:r>
            <a:r>
              <a:rPr lang="tr-TR" b="1" i="1" dirty="0">
                <a:latin typeface="+mj-lt"/>
              </a:rPr>
              <a:t> tiptir.</a:t>
            </a:r>
          </a:p>
          <a:p>
            <a:r>
              <a:rPr lang="tr-TR" b="1" i="1" dirty="0" err="1">
                <a:latin typeface="+mj-lt"/>
              </a:rPr>
              <a:t>Non-endometrioid</a:t>
            </a:r>
            <a:r>
              <a:rPr lang="tr-TR" b="1" i="1" dirty="0">
                <a:latin typeface="+mj-lt"/>
              </a:rPr>
              <a:t> tiplere ise </a:t>
            </a:r>
            <a:r>
              <a:rPr lang="tr-TR" b="1" i="1" dirty="0" err="1">
                <a:solidFill>
                  <a:srgbClr val="00B050"/>
                </a:solidFill>
                <a:latin typeface="+mj-lt"/>
              </a:rPr>
              <a:t>seröz</a:t>
            </a:r>
            <a:r>
              <a:rPr lang="tr-TR" b="1" i="1" dirty="0">
                <a:latin typeface="+mj-lt"/>
              </a:rPr>
              <a:t>(%5-10), </a:t>
            </a:r>
            <a:r>
              <a:rPr lang="tr-TR" b="1" i="1" dirty="0" err="1">
                <a:solidFill>
                  <a:srgbClr val="00B050"/>
                </a:solidFill>
                <a:latin typeface="+mj-lt"/>
              </a:rPr>
              <a:t>musinöz</a:t>
            </a:r>
            <a:r>
              <a:rPr lang="tr-TR" b="1" i="1" dirty="0">
                <a:latin typeface="+mj-lt"/>
              </a:rPr>
              <a:t>(%1-3), </a:t>
            </a:r>
            <a:r>
              <a:rPr lang="tr-TR" b="1" i="1" dirty="0">
                <a:solidFill>
                  <a:srgbClr val="00B050"/>
                </a:solidFill>
                <a:latin typeface="+mj-lt"/>
              </a:rPr>
              <a:t>şeffaf hücreli</a:t>
            </a:r>
            <a:r>
              <a:rPr lang="tr-TR" b="1" i="1" dirty="0">
                <a:latin typeface="+mj-lt"/>
              </a:rPr>
              <a:t>(%1-5) kanserler örnek verilebilir.</a:t>
            </a:r>
          </a:p>
          <a:p>
            <a:r>
              <a:rPr lang="tr-TR" b="1" i="1" dirty="0" err="1">
                <a:latin typeface="+mj-lt"/>
              </a:rPr>
              <a:t>Uterin</a:t>
            </a:r>
            <a:r>
              <a:rPr lang="tr-TR" b="1" i="1" dirty="0">
                <a:latin typeface="+mj-lt"/>
              </a:rPr>
              <a:t> sarkomlar ise </a:t>
            </a:r>
            <a:r>
              <a:rPr lang="tr-TR" b="1" i="1" dirty="0" err="1">
                <a:latin typeface="+mj-lt"/>
              </a:rPr>
              <a:t>leimyosarkom</a:t>
            </a:r>
            <a:r>
              <a:rPr lang="tr-TR" b="1" i="1" dirty="0">
                <a:latin typeface="+mj-lt"/>
              </a:rPr>
              <a:t>, endometrial </a:t>
            </a:r>
            <a:r>
              <a:rPr lang="tr-TR" b="1" i="1" dirty="0" err="1">
                <a:latin typeface="+mj-lt"/>
              </a:rPr>
              <a:t>stromal</a:t>
            </a:r>
            <a:r>
              <a:rPr lang="tr-TR" b="1" i="1" dirty="0">
                <a:latin typeface="+mj-lt"/>
              </a:rPr>
              <a:t> sarkom ve </a:t>
            </a:r>
            <a:r>
              <a:rPr lang="tr-TR" b="1" i="1" dirty="0" err="1">
                <a:latin typeface="+mj-lt"/>
              </a:rPr>
              <a:t>karsinosarkomları</a:t>
            </a:r>
            <a:r>
              <a:rPr lang="tr-TR" b="1" i="1" dirty="0">
                <a:latin typeface="+mj-lt"/>
              </a:rPr>
              <a:t>(en sık) kapsar.</a:t>
            </a:r>
          </a:p>
          <a:p>
            <a:r>
              <a:rPr lang="tr-TR" b="1" i="1" dirty="0" err="1">
                <a:latin typeface="+mj-lt"/>
              </a:rPr>
              <a:t>Non-endometrioid</a:t>
            </a:r>
            <a:r>
              <a:rPr lang="tr-TR" b="1" i="1" dirty="0">
                <a:latin typeface="+mj-lt"/>
              </a:rPr>
              <a:t> tiplerin </a:t>
            </a:r>
            <a:r>
              <a:rPr lang="tr-TR" b="1" i="1" dirty="0" err="1">
                <a:latin typeface="+mj-lt"/>
              </a:rPr>
              <a:t>prognozu</a:t>
            </a:r>
            <a:r>
              <a:rPr lang="tr-TR" b="1" i="1" dirty="0">
                <a:latin typeface="+mj-lt"/>
              </a:rPr>
              <a:t> daha kötüdür ve daha geç yaşlarda tanı alırlar.</a:t>
            </a:r>
          </a:p>
        </p:txBody>
      </p:sp>
    </p:spTree>
    <p:extLst>
      <p:ext uri="{BB962C8B-B14F-4D97-AF65-F5344CB8AC3E}">
        <p14:creationId xmlns:p14="http://schemas.microsoft.com/office/powerpoint/2010/main" val="1054446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19169" y="385429"/>
            <a:ext cx="8911687" cy="1280890"/>
          </a:xfrm>
        </p:spPr>
        <p:txBody>
          <a:bodyPr>
            <a:normAutofit/>
          </a:bodyPr>
          <a:lstStyle/>
          <a:p>
            <a:r>
              <a:rPr lang="tr-TR" sz="4000" b="1" i="1" dirty="0">
                <a:solidFill>
                  <a:schemeClr val="accent6">
                    <a:lumMod val="50000"/>
                  </a:schemeClr>
                </a:solidFill>
              </a:rPr>
              <a:t>HİSTOLOJİK SINIFLAMA</a:t>
            </a:r>
          </a:p>
        </p:txBody>
      </p:sp>
      <p:pic>
        <p:nvPicPr>
          <p:cNvPr id="4" name="İçerik Yer Tutucusu 3"/>
          <p:cNvPicPr>
            <a:picLocks noGrp="1" noChangeAspect="1"/>
          </p:cNvPicPr>
          <p:nvPr>
            <p:ph idx="1"/>
          </p:nvPr>
        </p:nvPicPr>
        <p:blipFill>
          <a:blip r:embed="rId2"/>
          <a:stretch>
            <a:fillRect/>
          </a:stretch>
        </p:blipFill>
        <p:spPr>
          <a:xfrm>
            <a:off x="7921923" y="1983381"/>
            <a:ext cx="3343108" cy="4117378"/>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248" y="1720654"/>
            <a:ext cx="6040488" cy="4642833"/>
          </a:xfrm>
          <a:prstGeom prst="rect">
            <a:avLst/>
          </a:prstGeom>
        </p:spPr>
      </p:pic>
    </p:spTree>
    <p:extLst>
      <p:ext uri="{BB962C8B-B14F-4D97-AF65-F5344CB8AC3E}">
        <p14:creationId xmlns:p14="http://schemas.microsoft.com/office/powerpoint/2010/main" val="3371412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D2BE7E-8AC4-4F2D-4071-DCD960D870A9}"/>
              </a:ext>
            </a:extLst>
          </p:cNvPr>
          <p:cNvSpPr>
            <a:spLocks noGrp="1"/>
          </p:cNvSpPr>
          <p:nvPr>
            <p:ph type="title"/>
          </p:nvPr>
        </p:nvSpPr>
        <p:spPr>
          <a:xfrm>
            <a:off x="2187573" y="426147"/>
            <a:ext cx="8911687" cy="1280890"/>
          </a:xfrm>
        </p:spPr>
        <p:txBody>
          <a:bodyPr/>
          <a:lstStyle/>
          <a:p>
            <a:r>
              <a:rPr lang="tr-TR" b="1" i="1" dirty="0">
                <a:solidFill>
                  <a:schemeClr val="accent6">
                    <a:lumMod val="50000"/>
                  </a:schemeClr>
                </a:solidFill>
              </a:rPr>
              <a:t>YAYILIM YOLLARI</a:t>
            </a:r>
          </a:p>
        </p:txBody>
      </p:sp>
      <p:sp>
        <p:nvSpPr>
          <p:cNvPr id="3" name="İçerik Yer Tutucusu 2">
            <a:extLst>
              <a:ext uri="{FF2B5EF4-FFF2-40B4-BE49-F238E27FC236}">
                <a16:creationId xmlns:a16="http://schemas.microsoft.com/office/drawing/2014/main" id="{514598FD-772D-6C47-7556-D2F5213B9375}"/>
              </a:ext>
            </a:extLst>
          </p:cNvPr>
          <p:cNvSpPr>
            <a:spLocks noGrp="1"/>
          </p:cNvSpPr>
          <p:nvPr>
            <p:ph idx="1"/>
          </p:nvPr>
        </p:nvSpPr>
        <p:spPr>
          <a:xfrm>
            <a:off x="1184618" y="1794234"/>
            <a:ext cx="8915400" cy="4484017"/>
          </a:xfrm>
        </p:spPr>
        <p:txBody>
          <a:bodyPr/>
          <a:lstStyle/>
          <a:p>
            <a:r>
              <a:rPr lang="tr-TR" b="1" i="1" dirty="0" err="1"/>
              <a:t>Myometriuma</a:t>
            </a:r>
            <a:r>
              <a:rPr lang="tr-TR" b="1" i="1" dirty="0"/>
              <a:t> iki tip yayılma yolu vardır. Birincisi </a:t>
            </a:r>
            <a:r>
              <a:rPr lang="tr-TR" b="1" i="1" dirty="0" err="1"/>
              <a:t>ekspansif</a:t>
            </a:r>
            <a:r>
              <a:rPr lang="tr-TR" b="1" i="1" dirty="0"/>
              <a:t> yayılım ikincisi ise infiltratif yayılım.</a:t>
            </a:r>
            <a:br>
              <a:rPr lang="tr-TR" b="1" i="1" dirty="0"/>
            </a:br>
            <a:endParaRPr lang="tr-TR" b="1" i="1" dirty="0"/>
          </a:p>
          <a:p>
            <a:r>
              <a:rPr lang="tr-TR" b="1" i="1" dirty="0"/>
              <a:t>İnfiltratif yayılım genelde LVİ ve erken lenfatik yayılım ile ilişkilidir</a:t>
            </a:r>
            <a:br>
              <a:rPr lang="tr-TR" b="1" i="1" dirty="0"/>
            </a:br>
            <a:endParaRPr lang="tr-TR" b="1" i="1" dirty="0"/>
          </a:p>
          <a:p>
            <a:r>
              <a:rPr lang="tr-TR" b="1" i="1" dirty="0" err="1"/>
              <a:t>Myometriumu</a:t>
            </a:r>
            <a:r>
              <a:rPr lang="tr-TR" b="1" i="1" dirty="0"/>
              <a:t> </a:t>
            </a:r>
            <a:r>
              <a:rPr lang="tr-TR" b="1" i="1" dirty="0" err="1"/>
              <a:t>invaze</a:t>
            </a:r>
            <a:r>
              <a:rPr lang="tr-TR" b="1" i="1" dirty="0"/>
              <a:t> eden tümörlerin lenfatik metastaz riski yüksektir hele ki tümör lenfatik bakımdan zengin olan </a:t>
            </a:r>
            <a:r>
              <a:rPr lang="tr-TR" b="1" i="1" dirty="0" err="1"/>
              <a:t>subserozaya</a:t>
            </a:r>
            <a:r>
              <a:rPr lang="tr-TR" b="1" i="1" dirty="0"/>
              <a:t> ulaşırsa lenfatik yayılımı sıklıkla görürüz.</a:t>
            </a:r>
          </a:p>
          <a:p>
            <a:endParaRPr lang="tr-TR" b="1" i="1" dirty="0"/>
          </a:p>
          <a:p>
            <a:r>
              <a:rPr lang="tr-TR" b="1" i="1" dirty="0"/>
              <a:t>Tipik olarak ilk  lenfatik durak noktası </a:t>
            </a:r>
            <a:r>
              <a:rPr lang="tr-TR" b="1" i="1" dirty="0" err="1"/>
              <a:t>eksternal-internal</a:t>
            </a:r>
            <a:r>
              <a:rPr lang="tr-TR" b="1" i="1" dirty="0"/>
              <a:t> </a:t>
            </a:r>
            <a:r>
              <a:rPr lang="tr-TR" b="1" i="1" dirty="0" err="1"/>
              <a:t>iliak</a:t>
            </a:r>
            <a:r>
              <a:rPr lang="tr-TR" b="1" i="1" dirty="0"/>
              <a:t> nodlar olmakla beraber izole </a:t>
            </a:r>
            <a:r>
              <a:rPr lang="tr-TR" b="1" i="1" dirty="0" err="1"/>
              <a:t>paraaortik</a:t>
            </a:r>
            <a:r>
              <a:rPr lang="tr-TR" b="1" i="1" dirty="0"/>
              <a:t> lenf nodu metastazını da görebiliyoruz.(</a:t>
            </a:r>
            <a:r>
              <a:rPr lang="tr-TR" b="1" i="1" dirty="0" err="1"/>
              <a:t>uterin</a:t>
            </a:r>
            <a:r>
              <a:rPr lang="tr-TR" b="1" i="1" dirty="0"/>
              <a:t> </a:t>
            </a:r>
            <a:r>
              <a:rPr lang="tr-TR" b="1" i="1" dirty="0" err="1"/>
              <a:t>fundus</a:t>
            </a:r>
            <a:r>
              <a:rPr lang="tr-TR" b="1" i="1" dirty="0"/>
              <a:t>)</a:t>
            </a:r>
          </a:p>
          <a:p>
            <a:endParaRPr lang="tr-TR" b="1" i="1" dirty="0"/>
          </a:p>
        </p:txBody>
      </p:sp>
    </p:spTree>
    <p:extLst>
      <p:ext uri="{BB962C8B-B14F-4D97-AF65-F5344CB8AC3E}">
        <p14:creationId xmlns:p14="http://schemas.microsoft.com/office/powerpoint/2010/main" val="4118420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84120" y="415830"/>
            <a:ext cx="8911687" cy="1280890"/>
          </a:xfrm>
        </p:spPr>
        <p:txBody>
          <a:bodyPr>
            <a:normAutofit/>
          </a:bodyPr>
          <a:lstStyle/>
          <a:p>
            <a:r>
              <a:rPr lang="tr-TR" sz="4000" b="1" i="1" dirty="0">
                <a:solidFill>
                  <a:schemeClr val="accent6">
                    <a:lumMod val="50000"/>
                  </a:schemeClr>
                </a:solidFill>
              </a:rPr>
              <a:t>EVRELEME</a:t>
            </a:r>
          </a:p>
        </p:txBody>
      </p:sp>
      <p:sp>
        <p:nvSpPr>
          <p:cNvPr id="3" name="İçerik Yer Tutucusu 2"/>
          <p:cNvSpPr>
            <a:spLocks noGrp="1"/>
          </p:cNvSpPr>
          <p:nvPr>
            <p:ph idx="1"/>
          </p:nvPr>
        </p:nvSpPr>
        <p:spPr>
          <a:xfrm>
            <a:off x="643036" y="1566546"/>
            <a:ext cx="10905928" cy="1790913"/>
          </a:xfrm>
        </p:spPr>
        <p:txBody>
          <a:bodyPr/>
          <a:lstStyle/>
          <a:p>
            <a:r>
              <a:rPr lang="tr-TR" b="1" i="1" dirty="0" err="1">
                <a:latin typeface="+mj-lt"/>
              </a:rPr>
              <a:t>Endometriyum</a:t>
            </a:r>
            <a:r>
              <a:rPr lang="tr-TR" b="1" i="1" dirty="0">
                <a:latin typeface="+mj-lt"/>
              </a:rPr>
              <a:t> kanseri </a:t>
            </a:r>
            <a:r>
              <a:rPr lang="tr-TR" b="1" i="1" dirty="0" err="1">
                <a:latin typeface="+mj-lt"/>
              </a:rPr>
              <a:t>evrelemesinde</a:t>
            </a:r>
            <a:r>
              <a:rPr lang="tr-TR" b="1" i="1" dirty="0">
                <a:latin typeface="+mj-lt"/>
              </a:rPr>
              <a:t> TNM </a:t>
            </a:r>
            <a:r>
              <a:rPr lang="tr-TR" b="1" i="1" dirty="0" err="1">
                <a:latin typeface="+mj-lt"/>
              </a:rPr>
              <a:t>evreleme</a:t>
            </a:r>
            <a:r>
              <a:rPr lang="tr-TR" b="1" i="1" dirty="0">
                <a:latin typeface="+mj-lt"/>
              </a:rPr>
              <a:t> sistemi kullanılmaktayken , </a:t>
            </a:r>
            <a:r>
              <a:rPr lang="tr-TR" b="1" i="1" dirty="0" err="1">
                <a:latin typeface="+mj-lt"/>
              </a:rPr>
              <a:t>Gradeleme</a:t>
            </a:r>
            <a:r>
              <a:rPr lang="tr-TR" b="1" i="1" dirty="0">
                <a:latin typeface="+mj-lt"/>
              </a:rPr>
              <a:t> sistemi FİGO Grade sistemidir.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91" y="2671238"/>
            <a:ext cx="6032695" cy="3588159"/>
          </a:xfrm>
          <a:prstGeom prst="rect">
            <a:avLst/>
          </a:prstGeom>
          <a:ln>
            <a:noFill/>
          </a:ln>
          <a:effectLst>
            <a:outerShdw blurRad="190500" algn="tl" rotWithShape="0">
              <a:srgbClr val="000000">
                <a:alpha val="70000"/>
              </a:srgbClr>
            </a:outerShdw>
          </a:effec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2334" y="2364953"/>
            <a:ext cx="5689664" cy="3342640"/>
          </a:xfrm>
          <a:prstGeom prst="rect">
            <a:avLst/>
          </a:prstGeom>
          <a:ln>
            <a:noFill/>
          </a:ln>
          <a:effectLst>
            <a:outerShdw blurRad="190500" algn="tl" rotWithShape="0">
              <a:srgbClr val="000000">
                <a:alpha val="70000"/>
              </a:srgbClr>
            </a:outerShdw>
          </a:effectLst>
        </p:spPr>
      </p:pic>
      <p:sp>
        <p:nvSpPr>
          <p:cNvPr id="6" name="Dikdörtgen 5"/>
          <p:cNvSpPr/>
          <p:nvPr/>
        </p:nvSpPr>
        <p:spPr>
          <a:xfrm>
            <a:off x="1107439" y="4845376"/>
            <a:ext cx="3756791" cy="31590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097279" y="5533534"/>
            <a:ext cx="3069367" cy="174059"/>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25166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i="1" dirty="0">
                <a:solidFill>
                  <a:schemeClr val="accent6">
                    <a:lumMod val="50000"/>
                  </a:schemeClr>
                </a:solidFill>
                <a:latin typeface="+mn-lt"/>
              </a:rPr>
              <a:t>PRİMER TEDAVİ</a:t>
            </a:r>
          </a:p>
        </p:txBody>
      </p:sp>
      <p:sp>
        <p:nvSpPr>
          <p:cNvPr id="3" name="İçerik Yer Tutucusu 2"/>
          <p:cNvSpPr>
            <a:spLocks noGrp="1"/>
          </p:cNvSpPr>
          <p:nvPr>
            <p:ph idx="1"/>
          </p:nvPr>
        </p:nvSpPr>
        <p:spPr>
          <a:xfrm>
            <a:off x="1382581" y="2048758"/>
            <a:ext cx="8915400" cy="3777622"/>
          </a:xfrm>
        </p:spPr>
        <p:txBody>
          <a:bodyPr>
            <a:normAutofit lnSpcReduction="10000"/>
          </a:bodyPr>
          <a:lstStyle/>
          <a:p>
            <a:r>
              <a:rPr lang="tr-TR" b="1" i="1" dirty="0">
                <a:solidFill>
                  <a:schemeClr val="tx1"/>
                </a:solidFill>
              </a:rPr>
              <a:t>T	</a:t>
            </a:r>
            <a:r>
              <a:rPr lang="tr-TR" b="1" i="1" dirty="0" err="1">
                <a:solidFill>
                  <a:schemeClr val="tx1"/>
                </a:solidFill>
              </a:rPr>
              <a:t>edavide</a:t>
            </a:r>
            <a:r>
              <a:rPr lang="tr-TR" b="1" i="1" dirty="0">
                <a:solidFill>
                  <a:schemeClr val="tx1"/>
                </a:solidFill>
              </a:rPr>
              <a:t> ilk  ve asıl tercih edilen yöntem cerrahidir</a:t>
            </a:r>
          </a:p>
          <a:p>
            <a:endParaRPr lang="tr-TR" b="1" i="1" dirty="0">
              <a:solidFill>
                <a:schemeClr val="tx1"/>
              </a:solidFill>
            </a:endParaRPr>
          </a:p>
          <a:p>
            <a:endParaRPr lang="tr-TR" b="1" i="1" dirty="0">
              <a:solidFill>
                <a:schemeClr val="tx1"/>
              </a:solidFill>
            </a:endParaRPr>
          </a:p>
          <a:p>
            <a:r>
              <a:rPr lang="tr-TR" b="1" i="1" dirty="0">
                <a:solidFill>
                  <a:schemeClr val="tx1"/>
                </a:solidFill>
              </a:rPr>
              <a:t>Önerilen prosedür TAH-</a:t>
            </a:r>
            <a:r>
              <a:rPr lang="tr-TR" b="1" i="1" dirty="0" err="1">
                <a:solidFill>
                  <a:schemeClr val="tx1"/>
                </a:solidFill>
              </a:rPr>
              <a:t>BSO’dur</a:t>
            </a:r>
            <a:r>
              <a:rPr lang="tr-TR" b="1" i="1" dirty="0">
                <a:solidFill>
                  <a:schemeClr val="tx1"/>
                </a:solidFill>
              </a:rPr>
              <a:t>. Seröz tümörlerde </a:t>
            </a:r>
            <a:r>
              <a:rPr lang="tr-TR" b="1" i="1" dirty="0" err="1">
                <a:solidFill>
                  <a:schemeClr val="tx1"/>
                </a:solidFill>
              </a:rPr>
              <a:t>ekstrauterin</a:t>
            </a:r>
            <a:r>
              <a:rPr lang="tr-TR" b="1" i="1" dirty="0">
                <a:solidFill>
                  <a:schemeClr val="tx1"/>
                </a:solidFill>
              </a:rPr>
              <a:t> yayılımı sık gördüğümüz için bu prosedüre ek olarak </a:t>
            </a:r>
            <a:r>
              <a:rPr lang="tr-TR" b="1" i="1" dirty="0" err="1">
                <a:solidFill>
                  <a:schemeClr val="tx1"/>
                </a:solidFill>
              </a:rPr>
              <a:t>omentektomi</a:t>
            </a:r>
            <a:r>
              <a:rPr lang="tr-TR" b="1" i="1" dirty="0">
                <a:solidFill>
                  <a:schemeClr val="tx1"/>
                </a:solidFill>
              </a:rPr>
              <a:t> ve periton biyopsisi yapılması da öneriliyor.</a:t>
            </a:r>
          </a:p>
          <a:p>
            <a:endParaRPr lang="tr-TR" b="1" i="1" dirty="0">
              <a:solidFill>
                <a:schemeClr val="tx1"/>
              </a:solidFill>
            </a:endParaRPr>
          </a:p>
          <a:p>
            <a:endParaRPr lang="tr-TR" b="1" i="1" dirty="0">
              <a:solidFill>
                <a:schemeClr val="tx1"/>
              </a:solidFill>
            </a:endParaRPr>
          </a:p>
          <a:p>
            <a:r>
              <a:rPr lang="tr-TR" b="1" i="1" dirty="0">
                <a:solidFill>
                  <a:schemeClr val="tx1"/>
                </a:solidFill>
              </a:rPr>
              <a:t>Cerrahi yaklaşım geleneksel olarak laparotomi iken son zamanlarda laparoskopik ve robotik teknikler de geliştirildi ve hatta erken evre ve düşük riskli hastalıkta laparotominin yerini aldılar</a:t>
            </a:r>
          </a:p>
        </p:txBody>
      </p:sp>
    </p:spTree>
    <p:extLst>
      <p:ext uri="{BB962C8B-B14F-4D97-AF65-F5344CB8AC3E}">
        <p14:creationId xmlns:p14="http://schemas.microsoft.com/office/powerpoint/2010/main" val="242795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FB42A8-98C0-D83B-6C0D-2F87296DAB78}"/>
              </a:ext>
            </a:extLst>
          </p:cNvPr>
          <p:cNvSpPr>
            <a:spLocks noGrp="1"/>
          </p:cNvSpPr>
          <p:nvPr>
            <p:ph type="title"/>
          </p:nvPr>
        </p:nvSpPr>
        <p:spPr/>
        <p:txBody>
          <a:bodyPr>
            <a:normAutofit/>
          </a:bodyPr>
          <a:lstStyle/>
          <a:p>
            <a:r>
              <a:rPr lang="tr-TR" sz="4000" b="1" i="1" dirty="0">
                <a:solidFill>
                  <a:schemeClr val="accent6">
                    <a:lumMod val="50000"/>
                  </a:schemeClr>
                </a:solidFill>
              </a:rPr>
              <a:t>LENFADENEKTOMİ</a:t>
            </a:r>
          </a:p>
        </p:txBody>
      </p:sp>
      <p:sp>
        <p:nvSpPr>
          <p:cNvPr id="3" name="İçerik Yer Tutucusu 2">
            <a:extLst>
              <a:ext uri="{FF2B5EF4-FFF2-40B4-BE49-F238E27FC236}">
                <a16:creationId xmlns:a16="http://schemas.microsoft.com/office/drawing/2014/main" id="{1E344554-47E3-A97E-8661-5F280736C3BA}"/>
              </a:ext>
            </a:extLst>
          </p:cNvPr>
          <p:cNvSpPr>
            <a:spLocks noGrp="1"/>
          </p:cNvSpPr>
          <p:nvPr>
            <p:ph idx="1"/>
          </p:nvPr>
        </p:nvSpPr>
        <p:spPr>
          <a:xfrm>
            <a:off x="1393202" y="2134971"/>
            <a:ext cx="10111409" cy="4098919"/>
          </a:xfrm>
        </p:spPr>
        <p:txBody>
          <a:bodyPr/>
          <a:lstStyle/>
          <a:p>
            <a:r>
              <a:rPr lang="tr-TR" b="1" i="1" dirty="0">
                <a:solidFill>
                  <a:schemeClr val="tx1"/>
                </a:solidFill>
              </a:rPr>
              <a:t>Endometrium kanserinde nodal tutulumun prognostik bir değeri vardır. Ancak operasyona </a:t>
            </a:r>
            <a:r>
              <a:rPr lang="tr-TR" b="1" i="1" dirty="0" err="1">
                <a:solidFill>
                  <a:schemeClr val="tx1"/>
                </a:solidFill>
              </a:rPr>
              <a:t>lenfadenektomi</a:t>
            </a:r>
            <a:r>
              <a:rPr lang="tr-TR" b="1" i="1" dirty="0">
                <a:solidFill>
                  <a:schemeClr val="tx1"/>
                </a:solidFill>
              </a:rPr>
              <a:t> eklenmesi cerrahi süresini uzatmasının yanı sıra bacak ödemi, </a:t>
            </a:r>
            <a:r>
              <a:rPr lang="tr-TR" b="1" i="1" dirty="0" err="1">
                <a:solidFill>
                  <a:schemeClr val="tx1"/>
                </a:solidFill>
              </a:rPr>
              <a:t>lenfokist</a:t>
            </a:r>
            <a:r>
              <a:rPr lang="tr-TR" b="1" i="1" dirty="0">
                <a:solidFill>
                  <a:schemeClr val="tx1"/>
                </a:solidFill>
              </a:rPr>
              <a:t> gelişimi, derin ven trombozu gibi komplikasyon risklerini artırmaktadır</a:t>
            </a:r>
          </a:p>
          <a:p>
            <a:r>
              <a:rPr lang="tr-TR" b="1" i="1" dirty="0">
                <a:solidFill>
                  <a:schemeClr val="tx1"/>
                </a:solidFill>
              </a:rPr>
              <a:t>Uluslararası Kanser Enstitüsü analizlerine göre </a:t>
            </a:r>
            <a:r>
              <a:rPr lang="tr-TR" b="1" i="1" dirty="0" err="1">
                <a:solidFill>
                  <a:schemeClr val="tx1"/>
                </a:solidFill>
              </a:rPr>
              <a:t>grade</a:t>
            </a:r>
            <a:r>
              <a:rPr lang="tr-TR" b="1" i="1" dirty="0">
                <a:solidFill>
                  <a:schemeClr val="tx1"/>
                </a:solidFill>
              </a:rPr>
              <a:t> 3 kanserler için tam bir </a:t>
            </a:r>
            <a:r>
              <a:rPr lang="tr-TR" b="1" i="1" dirty="0" err="1">
                <a:solidFill>
                  <a:schemeClr val="tx1"/>
                </a:solidFill>
              </a:rPr>
              <a:t>lenfadenektominin</a:t>
            </a:r>
            <a:r>
              <a:rPr lang="tr-TR" b="1" i="1" dirty="0">
                <a:solidFill>
                  <a:schemeClr val="tx1"/>
                </a:solidFill>
              </a:rPr>
              <a:t> sağ kalıma faydası olurken grade1 ve 2 için herhangi bir fayda gösterilememiştir.</a:t>
            </a:r>
          </a:p>
          <a:p>
            <a:r>
              <a:rPr lang="tr-TR" b="1" i="1" dirty="0">
                <a:solidFill>
                  <a:schemeClr val="accent1">
                    <a:lumMod val="60000"/>
                    <a:lumOff val="40000"/>
                  </a:schemeClr>
                </a:solidFill>
              </a:rPr>
              <a:t>-Grade 3 hastalıkta </a:t>
            </a:r>
            <a:br>
              <a:rPr lang="tr-TR" b="1" i="1" dirty="0">
                <a:solidFill>
                  <a:schemeClr val="tx1"/>
                </a:solidFill>
              </a:rPr>
            </a:br>
            <a:r>
              <a:rPr lang="tr-TR" b="1" i="1" dirty="0">
                <a:solidFill>
                  <a:schemeClr val="tx1"/>
                </a:solidFill>
              </a:rPr>
              <a:t>–</a:t>
            </a:r>
            <a:r>
              <a:rPr lang="tr-TR" b="1" i="1" dirty="0">
                <a:solidFill>
                  <a:schemeClr val="accent1">
                    <a:lumMod val="60000"/>
                    <a:lumOff val="40000"/>
                  </a:schemeClr>
                </a:solidFill>
              </a:rPr>
              <a:t>Servikse </a:t>
            </a:r>
            <a:r>
              <a:rPr lang="tr-TR" b="1" i="1" dirty="0" err="1">
                <a:solidFill>
                  <a:schemeClr val="accent1">
                    <a:lumMod val="60000"/>
                    <a:lumOff val="40000"/>
                  </a:schemeClr>
                </a:solidFill>
              </a:rPr>
              <a:t>invaze</a:t>
            </a:r>
            <a:r>
              <a:rPr lang="tr-TR" b="1" i="1" dirty="0">
                <a:solidFill>
                  <a:schemeClr val="accent1">
                    <a:lumMod val="60000"/>
                    <a:lumOff val="40000"/>
                  </a:schemeClr>
                </a:solidFill>
              </a:rPr>
              <a:t> tümörde </a:t>
            </a:r>
            <a:br>
              <a:rPr lang="tr-TR" b="1" i="1" dirty="0">
                <a:solidFill>
                  <a:schemeClr val="tx1"/>
                </a:solidFill>
              </a:rPr>
            </a:br>
            <a:r>
              <a:rPr lang="tr-TR" b="1" i="1" dirty="0">
                <a:solidFill>
                  <a:schemeClr val="tx1"/>
                </a:solidFill>
              </a:rPr>
              <a:t>–</a:t>
            </a:r>
            <a:r>
              <a:rPr lang="tr-TR" b="1" i="1" dirty="0">
                <a:solidFill>
                  <a:schemeClr val="accent1">
                    <a:lumMod val="60000"/>
                    <a:lumOff val="40000"/>
                  </a:schemeClr>
                </a:solidFill>
              </a:rPr>
              <a:t>Yüksek riskli histolojik yapı</a:t>
            </a:r>
            <a:r>
              <a:rPr lang="tr-TR" b="1" i="1" dirty="0">
                <a:solidFill>
                  <a:schemeClr val="tx1"/>
                </a:solidFill>
              </a:rPr>
              <a:t>daki tümörlerde </a:t>
            </a:r>
            <a:r>
              <a:rPr lang="tr-TR" b="1" i="1" dirty="0" err="1">
                <a:solidFill>
                  <a:schemeClr val="tx1"/>
                </a:solidFill>
              </a:rPr>
              <a:t>lenfadenektomi</a:t>
            </a:r>
            <a:r>
              <a:rPr lang="tr-TR" b="1" i="1" dirty="0">
                <a:solidFill>
                  <a:schemeClr val="tx1"/>
                </a:solidFill>
              </a:rPr>
              <a:t> yapılmalı iken erken evrede yapmanın belirgin bir faydası yoktur</a:t>
            </a:r>
            <a:r>
              <a:rPr lang="tr-TR" b="1" i="1" dirty="0"/>
              <a:t>. </a:t>
            </a:r>
          </a:p>
          <a:p>
            <a:endParaRPr lang="tr-TR" dirty="0"/>
          </a:p>
        </p:txBody>
      </p:sp>
    </p:spTree>
    <p:extLst>
      <p:ext uri="{BB962C8B-B14F-4D97-AF65-F5344CB8AC3E}">
        <p14:creationId xmlns:p14="http://schemas.microsoft.com/office/powerpoint/2010/main" val="3025715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D672B5C-9F41-DED3-69D6-F22CEB2ED4F0}"/>
              </a:ext>
            </a:extLst>
          </p:cNvPr>
          <p:cNvSpPr>
            <a:spLocks noGrp="1"/>
          </p:cNvSpPr>
          <p:nvPr>
            <p:ph idx="1"/>
          </p:nvPr>
        </p:nvSpPr>
        <p:spPr>
          <a:xfrm>
            <a:off x="1750227" y="1540189"/>
            <a:ext cx="8915400" cy="3777622"/>
          </a:xfrm>
        </p:spPr>
        <p:txBody>
          <a:bodyPr/>
          <a:lstStyle/>
          <a:p>
            <a:r>
              <a:rPr lang="tr-TR" b="1" i="1" dirty="0"/>
              <a:t>Birleşik Krallıkta Tıbbi Araştırma Konseyinin yapmış olduğu randomize bir çalışmada 704 ü </a:t>
            </a:r>
            <a:r>
              <a:rPr lang="tr-TR" b="1" i="1" dirty="0" err="1"/>
              <a:t>TAH+BSO+Lenfadenektomili</a:t>
            </a:r>
            <a:r>
              <a:rPr lang="tr-TR" b="1" i="1" dirty="0"/>
              <a:t>, 704ü sadece </a:t>
            </a:r>
            <a:r>
              <a:rPr lang="tr-TR" b="1" i="1" dirty="0" err="1"/>
              <a:t>TAH+BSOlu</a:t>
            </a:r>
            <a:r>
              <a:rPr lang="tr-TR" b="1" i="1" dirty="0"/>
              <a:t> grubun 3 yıllık sağ kalımı kıyaslanmış ve ilk grupta %89 iken ikinci grupta bu oran %88 olarak belirlenmiş.</a:t>
            </a:r>
          </a:p>
          <a:p>
            <a:pPr marL="0" indent="0">
              <a:buNone/>
            </a:pPr>
            <a:br>
              <a:rPr lang="tr-TR" b="1" i="1" dirty="0"/>
            </a:br>
            <a:endParaRPr lang="tr-TR" b="1" i="1" dirty="0"/>
          </a:p>
          <a:p>
            <a:r>
              <a:rPr lang="tr-TR" b="1" i="1" dirty="0"/>
              <a:t>Hala bazı jinekolojik onkologlar düşük riskli hastalıkta cerrahiye </a:t>
            </a:r>
            <a:r>
              <a:rPr lang="tr-TR" b="1" i="1" dirty="0" err="1"/>
              <a:t>lenfadenektomi</a:t>
            </a:r>
            <a:r>
              <a:rPr lang="tr-TR" b="1" i="1" dirty="0"/>
              <a:t> eklerken veriler erken evre hastalıkta rutin olarak eklenmesinin herhangi bir faydasını gösterememiştir.</a:t>
            </a:r>
          </a:p>
        </p:txBody>
      </p:sp>
    </p:spTree>
    <p:extLst>
      <p:ext uri="{BB962C8B-B14F-4D97-AF65-F5344CB8AC3E}">
        <p14:creationId xmlns:p14="http://schemas.microsoft.com/office/powerpoint/2010/main" val="2886595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99A33E-3352-52C4-8822-3BF78AE24EF2}"/>
              </a:ext>
            </a:extLst>
          </p:cNvPr>
          <p:cNvSpPr>
            <a:spLocks noGrp="1"/>
          </p:cNvSpPr>
          <p:nvPr>
            <p:ph type="title"/>
          </p:nvPr>
        </p:nvSpPr>
        <p:spPr/>
        <p:txBody>
          <a:bodyPr>
            <a:normAutofit/>
          </a:bodyPr>
          <a:lstStyle/>
          <a:p>
            <a:r>
              <a:rPr lang="tr-TR" sz="4000" b="1" i="1" dirty="0">
                <a:solidFill>
                  <a:schemeClr val="accent6">
                    <a:lumMod val="50000"/>
                  </a:schemeClr>
                </a:solidFill>
              </a:rPr>
              <a:t>PRİMER RADYOTERAPİ</a:t>
            </a:r>
          </a:p>
        </p:txBody>
      </p:sp>
      <p:pic>
        <p:nvPicPr>
          <p:cNvPr id="4" name="Resim 3" descr="iç mekan, duvar, tavan, yer içeren bir resim&#10;&#10;Açıklama otomatik olarak oluşturuldu">
            <a:extLst>
              <a:ext uri="{FF2B5EF4-FFF2-40B4-BE49-F238E27FC236}">
                <a16:creationId xmlns:a16="http://schemas.microsoft.com/office/drawing/2014/main" id="{D43F6551-2549-6D8F-6821-40A80B5319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5435" y="708226"/>
            <a:ext cx="3385794" cy="19045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Resim 6">
            <a:extLst>
              <a:ext uri="{FF2B5EF4-FFF2-40B4-BE49-F238E27FC236}">
                <a16:creationId xmlns:a16="http://schemas.microsoft.com/office/drawing/2014/main" id="{8A964438-03F9-C23B-8F85-BBDDBD5878D7}"/>
              </a:ext>
            </a:extLst>
          </p:cNvPr>
          <p:cNvPicPr>
            <a:picLocks noChangeAspect="1"/>
          </p:cNvPicPr>
          <p:nvPr/>
        </p:nvPicPr>
        <p:blipFill>
          <a:blip r:embed="rId3"/>
          <a:stretch>
            <a:fillRect/>
          </a:stretch>
        </p:blipFill>
        <p:spPr>
          <a:xfrm>
            <a:off x="1333277" y="2528619"/>
            <a:ext cx="9035055" cy="3810330"/>
          </a:xfrm>
          <a:prstGeom prst="rect">
            <a:avLst/>
          </a:prstGeom>
        </p:spPr>
      </p:pic>
    </p:spTree>
    <p:extLst>
      <p:ext uri="{BB962C8B-B14F-4D97-AF65-F5344CB8AC3E}">
        <p14:creationId xmlns:p14="http://schemas.microsoft.com/office/powerpoint/2010/main" val="123384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8300" y="2388124"/>
            <a:ext cx="8915400" cy="3777622"/>
          </a:xfrm>
        </p:spPr>
        <p:txBody>
          <a:bodyPr/>
          <a:lstStyle/>
          <a:p>
            <a:r>
              <a:rPr lang="tr-TR" b="1" i="1" dirty="0"/>
              <a:t>Birçok çalışma EBRT ile kombine ya da EBRT siz </a:t>
            </a:r>
            <a:r>
              <a:rPr lang="tr-TR" b="1" i="1" dirty="0" err="1"/>
              <a:t>uterin</a:t>
            </a:r>
            <a:r>
              <a:rPr lang="tr-TR" b="1" i="1" dirty="0"/>
              <a:t> brakiterapinin hastalıksız sağ kalımı %50 den %80 e çıkardığını göstermiştir.</a:t>
            </a:r>
          </a:p>
          <a:p>
            <a:endParaRPr lang="tr-TR" b="1" i="1" dirty="0"/>
          </a:p>
          <a:p>
            <a:r>
              <a:rPr lang="tr-TR" b="1" i="1" dirty="0"/>
              <a:t>Özellikle düşük </a:t>
            </a:r>
            <a:r>
              <a:rPr lang="tr-TR" b="1" i="1" dirty="0" err="1"/>
              <a:t>gradeli</a:t>
            </a:r>
            <a:r>
              <a:rPr lang="tr-TR" b="1" i="1" dirty="0"/>
              <a:t> ve uterus boyutlarının küçük olduğu </a:t>
            </a:r>
            <a:r>
              <a:rPr lang="tr-TR" b="1" i="1" dirty="0" err="1"/>
              <a:t>morbid</a:t>
            </a:r>
            <a:r>
              <a:rPr lang="tr-TR" b="1" i="1" dirty="0"/>
              <a:t> obez hastalarda brakiterapi iyi bir alternatifken, </a:t>
            </a:r>
            <a:r>
              <a:rPr lang="tr-TR" b="1" i="1" dirty="0" err="1"/>
              <a:t>grade</a:t>
            </a:r>
            <a:r>
              <a:rPr lang="tr-TR" b="1" i="1" dirty="0"/>
              <a:t> 3 hastalarda </a:t>
            </a:r>
            <a:r>
              <a:rPr lang="tr-TR" b="1" i="1" dirty="0" err="1"/>
              <a:t>grade</a:t>
            </a:r>
            <a:r>
              <a:rPr lang="tr-TR" b="1" i="1" dirty="0"/>
              <a:t> 1-2 ye göre pelvik kontrol daha az sağlandığından ve sağ kalım oranları daha düşük olduğundan </a:t>
            </a:r>
            <a:r>
              <a:rPr lang="tr-TR" b="1" i="1" dirty="0" err="1"/>
              <a:t>EBRT+brakiterapi</a:t>
            </a:r>
            <a:r>
              <a:rPr lang="tr-TR" b="1" i="1" dirty="0"/>
              <a:t> kombinasyonu önerilmektedir.</a:t>
            </a:r>
          </a:p>
          <a:p>
            <a:endParaRPr lang="tr-TR" dirty="0"/>
          </a:p>
        </p:txBody>
      </p:sp>
    </p:spTree>
    <p:extLst>
      <p:ext uri="{BB962C8B-B14F-4D97-AF65-F5344CB8AC3E}">
        <p14:creationId xmlns:p14="http://schemas.microsoft.com/office/powerpoint/2010/main" val="1633124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09E680-6F1F-ABD4-4E26-B38F4053F45F}"/>
              </a:ext>
            </a:extLst>
          </p:cNvPr>
          <p:cNvSpPr>
            <a:spLocks noGrp="1"/>
          </p:cNvSpPr>
          <p:nvPr>
            <p:ph type="title"/>
          </p:nvPr>
        </p:nvSpPr>
        <p:spPr>
          <a:xfrm>
            <a:off x="1846066" y="397867"/>
            <a:ext cx="8911687" cy="1280890"/>
          </a:xfrm>
        </p:spPr>
        <p:txBody>
          <a:bodyPr>
            <a:normAutofit/>
          </a:bodyPr>
          <a:lstStyle/>
          <a:p>
            <a:r>
              <a:rPr lang="tr-TR" sz="4000" b="1" i="1" dirty="0">
                <a:solidFill>
                  <a:schemeClr val="accent6">
                    <a:lumMod val="50000"/>
                  </a:schemeClr>
                </a:solidFill>
              </a:rPr>
              <a:t>EPİDEMİYOLOJİ</a:t>
            </a:r>
          </a:p>
        </p:txBody>
      </p:sp>
      <p:sp>
        <p:nvSpPr>
          <p:cNvPr id="3" name="İçerik Yer Tutucusu 2">
            <a:extLst>
              <a:ext uri="{FF2B5EF4-FFF2-40B4-BE49-F238E27FC236}">
                <a16:creationId xmlns:a16="http://schemas.microsoft.com/office/drawing/2014/main" id="{BEC1A0E0-5C03-29C8-58F5-3284697FC9AF}"/>
              </a:ext>
            </a:extLst>
          </p:cNvPr>
          <p:cNvSpPr>
            <a:spLocks noGrp="1"/>
          </p:cNvSpPr>
          <p:nvPr>
            <p:ph idx="1"/>
          </p:nvPr>
        </p:nvSpPr>
        <p:spPr>
          <a:xfrm>
            <a:off x="1055393" y="1857081"/>
            <a:ext cx="10605564" cy="5995445"/>
          </a:xfrm>
        </p:spPr>
        <p:txBody>
          <a:bodyPr>
            <a:normAutofit/>
          </a:bodyPr>
          <a:lstStyle/>
          <a:p>
            <a:r>
              <a:rPr lang="tr-TR" sz="1600" b="1" i="1" dirty="0"/>
              <a:t>Endometrium kanseri Amerika ve diğer Avrupa ülkelerinde en sık görülen jinekolojik kanser olup </a:t>
            </a:r>
            <a:r>
              <a:rPr lang="tr-TR" sz="1600" b="1" i="1" dirty="0" err="1"/>
              <a:t>prognozları</a:t>
            </a:r>
            <a:r>
              <a:rPr lang="tr-TR" sz="1600" b="1" i="1" dirty="0"/>
              <a:t> diğer jinekolojik kanserlere kıyasla daha iyi seyretmektedir.</a:t>
            </a:r>
          </a:p>
          <a:p>
            <a:r>
              <a:rPr lang="tr-TR" sz="1600" b="1" i="1" dirty="0"/>
              <a:t>2008-2014 yılları arasında tanı almış hastalarda 5 yıllık </a:t>
            </a:r>
            <a:r>
              <a:rPr lang="tr-TR" sz="1600" b="1" i="1" dirty="0" err="1"/>
              <a:t>survey</a:t>
            </a:r>
            <a:r>
              <a:rPr lang="tr-TR" sz="1600" b="1" i="1" dirty="0"/>
              <a:t> oranları %81.1 iken</a:t>
            </a:r>
          </a:p>
          <a:p>
            <a:pPr marL="0" indent="0">
              <a:buNone/>
            </a:pPr>
            <a:r>
              <a:rPr lang="tr-TR" sz="1600" b="1" i="1" dirty="0"/>
              <a:t> uterusa sınırlı hastalıkta bu oran %94.8 e çıkmaktadır.</a:t>
            </a:r>
          </a:p>
          <a:p>
            <a:r>
              <a:rPr lang="tr-TR" sz="1600" b="1" i="1" dirty="0"/>
              <a:t>ABD de kadınlarda en sık görülen 4. kanser olup yılda her 100 bin kadından 26 </a:t>
            </a:r>
            <a:r>
              <a:rPr lang="tr-TR" sz="1600" b="1" i="1" dirty="0" err="1"/>
              <a:t>sı</a:t>
            </a:r>
            <a:r>
              <a:rPr lang="tr-TR" sz="1600" b="1" i="1" dirty="0"/>
              <a:t> endometrium kanseri tanısını almaktadır.</a:t>
            </a:r>
          </a:p>
          <a:p>
            <a:r>
              <a:rPr lang="tr-TR" sz="1600" b="1" i="1" dirty="0"/>
              <a:t>İnsidansı gelişmiş ülkelerde daha fazla olmakla beraber yaşla ve obeziteyle orantılı olarak artış göstermektedir.</a:t>
            </a:r>
          </a:p>
          <a:p>
            <a:r>
              <a:rPr lang="tr-TR" sz="1600" b="1" i="1" dirty="0"/>
              <a:t>Tipik olarak  55-85 yaş arası postmenopozal kadın hastalığı olarak bilinir, 40 yaş altında tanı alanlar %5’inden azını oluşturmaktadır.</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tr-TR" sz="1600" b="1" i="1" u="none" strike="noStrike" kern="1200" cap="none" spc="0" normalizeH="0" baseline="0" noProof="0" dirty="0">
                <a:ln>
                  <a:noFill/>
                </a:ln>
                <a:solidFill>
                  <a:prstClr val="black">
                    <a:lumMod val="75000"/>
                    <a:lumOff val="25000"/>
                  </a:prstClr>
                </a:solidFill>
                <a:effectLst/>
                <a:uLnTx/>
                <a:uFillTx/>
                <a:latin typeface="+mj-lt"/>
                <a:ea typeface="+mn-ea"/>
                <a:cs typeface="+mn-cs"/>
              </a:rPr>
              <a:t>Ortalama tanı yaşı 62 olup , </a:t>
            </a:r>
            <a:r>
              <a:rPr kumimoji="0" lang="tr-TR" sz="1600" b="1" i="1" u="none" strike="noStrike" kern="1200" cap="none" spc="0" normalizeH="0" baseline="0" noProof="0" dirty="0" err="1">
                <a:ln>
                  <a:noFill/>
                </a:ln>
                <a:solidFill>
                  <a:prstClr val="black">
                    <a:lumMod val="75000"/>
                    <a:lumOff val="25000"/>
                  </a:prstClr>
                </a:solidFill>
                <a:effectLst/>
                <a:uLnTx/>
                <a:uFillTx/>
                <a:latin typeface="+mj-lt"/>
                <a:ea typeface="+mn-ea"/>
                <a:cs typeface="+mn-cs"/>
              </a:rPr>
              <a:t>uterin</a:t>
            </a:r>
            <a:r>
              <a:rPr kumimoji="0" lang="tr-TR" sz="1600" b="1" i="1" u="none" strike="noStrike" kern="1200" cap="none" spc="0" normalizeH="0" baseline="0" noProof="0" dirty="0">
                <a:ln>
                  <a:noFill/>
                </a:ln>
                <a:solidFill>
                  <a:prstClr val="black">
                    <a:lumMod val="75000"/>
                    <a:lumOff val="25000"/>
                  </a:prstClr>
                </a:solidFill>
                <a:effectLst/>
                <a:uLnTx/>
                <a:uFillTx/>
                <a:latin typeface="+mj-lt"/>
                <a:ea typeface="+mn-ea"/>
                <a:cs typeface="+mn-cs"/>
              </a:rPr>
              <a:t> sarkom olgularında bu oranlar değişebilmektedir. </a:t>
            </a:r>
            <a:r>
              <a:rPr kumimoji="0" lang="tr-TR" sz="1600" b="1" i="1" u="none" strike="noStrike" kern="1200" cap="none" spc="0" normalizeH="0" baseline="0" noProof="0" dirty="0" err="1">
                <a:ln>
                  <a:noFill/>
                </a:ln>
                <a:solidFill>
                  <a:prstClr val="black">
                    <a:lumMod val="75000"/>
                    <a:lumOff val="25000"/>
                  </a:prstClr>
                </a:solidFill>
                <a:effectLst/>
                <a:uLnTx/>
                <a:uFillTx/>
                <a:latin typeface="+mj-lt"/>
                <a:ea typeface="+mn-ea"/>
                <a:cs typeface="+mn-cs"/>
              </a:rPr>
              <a:t>Uterin</a:t>
            </a:r>
            <a:r>
              <a:rPr kumimoji="0" lang="tr-TR" sz="1600" b="1" i="1" u="none" strike="noStrike" kern="1200" cap="none" spc="0" normalizeH="0" baseline="0" noProof="0" dirty="0">
                <a:ln>
                  <a:noFill/>
                </a:ln>
                <a:solidFill>
                  <a:prstClr val="black">
                    <a:lumMod val="75000"/>
                    <a:lumOff val="25000"/>
                  </a:prstClr>
                </a:solidFill>
                <a:effectLst/>
                <a:uLnTx/>
                <a:uFillTx/>
                <a:latin typeface="+mj-lt"/>
                <a:ea typeface="+mn-ea"/>
                <a:cs typeface="+mn-cs"/>
              </a:rPr>
              <a:t> sarkomlar daha genç yaş tanı almaktadır. </a:t>
            </a:r>
          </a:p>
          <a:p>
            <a:endParaRPr lang="tr-TR" dirty="0"/>
          </a:p>
        </p:txBody>
      </p:sp>
    </p:spTree>
    <p:extLst>
      <p:ext uri="{BB962C8B-B14F-4D97-AF65-F5344CB8AC3E}">
        <p14:creationId xmlns:p14="http://schemas.microsoft.com/office/powerpoint/2010/main" val="411719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7360" y="1643406"/>
            <a:ext cx="8915400" cy="3777622"/>
          </a:xfrm>
        </p:spPr>
        <p:txBody>
          <a:bodyPr/>
          <a:lstStyle/>
          <a:p>
            <a:r>
              <a:rPr lang="tr-TR" b="1" i="1" dirty="0">
                <a:solidFill>
                  <a:schemeClr val="tx1"/>
                </a:solidFill>
              </a:rPr>
              <a:t>Evre 1A ve 1B olgularda cerrahi ve adjuvan </a:t>
            </a:r>
            <a:r>
              <a:rPr lang="tr-TR" b="1" i="1" dirty="0" err="1">
                <a:solidFill>
                  <a:schemeClr val="tx1"/>
                </a:solidFill>
              </a:rPr>
              <a:t>vaginal</a:t>
            </a:r>
            <a:r>
              <a:rPr lang="tr-TR" b="1" i="1" dirty="0">
                <a:solidFill>
                  <a:schemeClr val="tx1"/>
                </a:solidFill>
              </a:rPr>
              <a:t> brakiterapi  kombinasyonu yalnızca cerrahiye kıyasla relaps oranını %2-5 ten %0-2 ye kadar düşürebiliyorken, sağ kalım oranları arasında belirgin fark gözlenmemiştir.</a:t>
            </a:r>
          </a:p>
          <a:p>
            <a:r>
              <a:rPr lang="tr-TR" b="1" i="1" dirty="0">
                <a:solidFill>
                  <a:schemeClr val="tx1"/>
                </a:solidFill>
              </a:rPr>
              <a:t>Düşük riskli </a:t>
            </a:r>
            <a:r>
              <a:rPr lang="tr-TR" b="1" i="1" dirty="0" err="1">
                <a:solidFill>
                  <a:schemeClr val="tx1"/>
                </a:solidFill>
              </a:rPr>
              <a:t>endometrium</a:t>
            </a:r>
            <a:r>
              <a:rPr lang="tr-TR" b="1" i="1" dirty="0">
                <a:solidFill>
                  <a:schemeClr val="tx1"/>
                </a:solidFill>
              </a:rPr>
              <a:t> kanserlerinde EBRT sağ kalıma fayda sağlamadığı gibi geç dönem </a:t>
            </a:r>
            <a:r>
              <a:rPr lang="tr-TR" b="1" i="1" dirty="0" err="1">
                <a:solidFill>
                  <a:schemeClr val="tx1"/>
                </a:solidFill>
              </a:rPr>
              <a:t>toksisitesi</a:t>
            </a:r>
            <a:r>
              <a:rPr lang="tr-TR" b="1" i="1" dirty="0">
                <a:solidFill>
                  <a:schemeClr val="tx1"/>
                </a:solidFill>
              </a:rPr>
              <a:t> ve </a:t>
            </a:r>
            <a:r>
              <a:rPr lang="tr-TR" b="1" i="1" dirty="0" err="1">
                <a:solidFill>
                  <a:schemeClr val="tx1"/>
                </a:solidFill>
              </a:rPr>
              <a:t>sekonder</a:t>
            </a:r>
            <a:r>
              <a:rPr lang="tr-TR" b="1" i="1" dirty="0">
                <a:solidFill>
                  <a:schemeClr val="tx1"/>
                </a:solidFill>
              </a:rPr>
              <a:t> tümörlere yol açabileceğinden önerilmemektedir.</a:t>
            </a:r>
          </a:p>
        </p:txBody>
      </p:sp>
    </p:spTree>
    <p:extLst>
      <p:ext uri="{BB962C8B-B14F-4D97-AF65-F5344CB8AC3E}">
        <p14:creationId xmlns:p14="http://schemas.microsoft.com/office/powerpoint/2010/main" val="2089564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9294C3-CC89-60CC-19E4-7D3703FD6EBC}"/>
              </a:ext>
            </a:extLst>
          </p:cNvPr>
          <p:cNvSpPr>
            <a:spLocks noGrp="1"/>
          </p:cNvSpPr>
          <p:nvPr>
            <p:ph type="title"/>
          </p:nvPr>
        </p:nvSpPr>
        <p:spPr/>
        <p:txBody>
          <a:bodyPr/>
          <a:lstStyle/>
          <a:p>
            <a:r>
              <a:rPr lang="tr-TR" b="1" i="1" dirty="0">
                <a:solidFill>
                  <a:schemeClr val="accent6">
                    <a:lumMod val="50000"/>
                  </a:schemeClr>
                </a:solidFill>
              </a:rPr>
              <a:t>EVRE 1 ve 2’de ADJUVAN TEDAVİ</a:t>
            </a:r>
          </a:p>
        </p:txBody>
      </p:sp>
      <p:sp>
        <p:nvSpPr>
          <p:cNvPr id="3" name="İçerik Yer Tutucusu 2">
            <a:extLst>
              <a:ext uri="{FF2B5EF4-FFF2-40B4-BE49-F238E27FC236}">
                <a16:creationId xmlns:a16="http://schemas.microsoft.com/office/drawing/2014/main" id="{65638EE8-7540-E64C-522B-5BB2FF104943}"/>
              </a:ext>
            </a:extLst>
          </p:cNvPr>
          <p:cNvSpPr>
            <a:spLocks noGrp="1"/>
          </p:cNvSpPr>
          <p:nvPr>
            <p:ph idx="1"/>
          </p:nvPr>
        </p:nvSpPr>
        <p:spPr>
          <a:xfrm>
            <a:off x="1957616" y="2161881"/>
            <a:ext cx="8915400" cy="3777622"/>
          </a:xfrm>
        </p:spPr>
        <p:txBody>
          <a:bodyPr/>
          <a:lstStyle/>
          <a:p>
            <a:r>
              <a:rPr lang="tr-TR" b="1" i="1" dirty="0" err="1"/>
              <a:t>Norveçte</a:t>
            </a:r>
            <a:r>
              <a:rPr lang="tr-TR" b="1" i="1" dirty="0"/>
              <a:t> yapılan bir çalışmada 540 evre 1 endometrium kanseri kadında TAH+BSO sonrası vajinal brakiterapi uygulanmış ve bir kısmına pelvik RT eklenmiş. Pelvik radyoterapi eklenen hastalarda vajinal ve pelvik relapslar azalırken, uzak metastaz görülme oranı daha yüksek bulunmuş ve sağ kalımı belirgin oranda etkilememiş.</a:t>
            </a:r>
          </a:p>
          <a:p>
            <a:pPr marL="0" indent="0">
              <a:buNone/>
            </a:pPr>
            <a:endParaRPr lang="tr-TR" b="1" i="1" dirty="0"/>
          </a:p>
          <a:p>
            <a:r>
              <a:rPr lang="tr-TR" b="1" i="1" dirty="0"/>
              <a:t>PORTEC çalışmasına göre ise 714 evre 1 endometrial kanser hastalarının bir kısmına sadece TAH+BSO yapılmış, diğer bir kısmına ise buna ek pelvik RT eklenmiş. Pelvik RT eklenenlerde lokal </a:t>
            </a:r>
            <a:r>
              <a:rPr lang="tr-TR" b="1" i="1" dirty="0" err="1"/>
              <a:t>rekürrrens</a:t>
            </a:r>
            <a:r>
              <a:rPr lang="tr-TR" b="1" i="1" dirty="0"/>
              <a:t> azalırken bununla beraber 5 yıllık sağ kalım da azalmış</a:t>
            </a:r>
          </a:p>
        </p:txBody>
      </p:sp>
    </p:spTree>
    <p:extLst>
      <p:ext uri="{BB962C8B-B14F-4D97-AF65-F5344CB8AC3E}">
        <p14:creationId xmlns:p14="http://schemas.microsoft.com/office/powerpoint/2010/main" val="2909103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044337" y="659877"/>
            <a:ext cx="9795384" cy="4603378"/>
          </a:xfrm>
          <a:prstGeom prst="rect">
            <a:avLst/>
          </a:prstGeom>
          <a:ln>
            <a:noFill/>
          </a:ln>
          <a:effectLst>
            <a:outerShdw blurRad="292100" dist="139700" dir="2700000" algn="tl" rotWithShape="0">
              <a:srgbClr val="333333">
                <a:alpha val="65000"/>
              </a:srgbClr>
            </a:outerShdw>
          </a:effectLst>
        </p:spPr>
      </p:pic>
      <p:sp>
        <p:nvSpPr>
          <p:cNvPr id="5" name="Oval 4"/>
          <p:cNvSpPr/>
          <p:nvPr/>
        </p:nvSpPr>
        <p:spPr>
          <a:xfrm>
            <a:off x="6096000" y="1209964"/>
            <a:ext cx="2158738" cy="40547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9310255" y="120996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p:cNvSpPr/>
          <p:nvPr/>
        </p:nvSpPr>
        <p:spPr>
          <a:xfrm>
            <a:off x="8377002" y="1255683"/>
            <a:ext cx="1329179" cy="4147127"/>
          </a:xfrm>
          <a:prstGeom prst="ellipse">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a:extLst>
              <a:ext uri="{FF2B5EF4-FFF2-40B4-BE49-F238E27FC236}">
                <a16:creationId xmlns:a16="http://schemas.microsoft.com/office/drawing/2014/main" id="{21FEF77A-FE3E-9B6E-63F9-1EE9D620CA21}"/>
              </a:ext>
            </a:extLst>
          </p:cNvPr>
          <p:cNvSpPr txBox="1"/>
          <p:nvPr/>
        </p:nvSpPr>
        <p:spPr>
          <a:xfrm>
            <a:off x="1806804" y="5648036"/>
            <a:ext cx="8578392" cy="646331"/>
          </a:xfrm>
          <a:prstGeom prst="rect">
            <a:avLst/>
          </a:prstGeom>
          <a:noFill/>
        </p:spPr>
        <p:txBody>
          <a:bodyPr wrap="square" rtlCol="0">
            <a:spAutoFit/>
          </a:bodyPr>
          <a:lstStyle/>
          <a:p>
            <a:r>
              <a:rPr lang="tr-TR" b="1" i="1" dirty="0"/>
              <a:t>  Sonuç olarak evre 1 endometrial karsinomda pelvik EBRT lokal kontrolü sağlarken sağkalımda herhangi bir avantaj sağlamamaktadır. </a:t>
            </a:r>
          </a:p>
        </p:txBody>
      </p:sp>
    </p:spTree>
    <p:extLst>
      <p:ext uri="{BB962C8B-B14F-4D97-AF65-F5344CB8AC3E}">
        <p14:creationId xmlns:p14="http://schemas.microsoft.com/office/powerpoint/2010/main" val="2619880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727A7F-E687-0066-7AA9-30DF873DD97F}"/>
              </a:ext>
            </a:extLst>
          </p:cNvPr>
          <p:cNvSpPr>
            <a:spLocks noGrp="1"/>
          </p:cNvSpPr>
          <p:nvPr>
            <p:ph type="title"/>
          </p:nvPr>
        </p:nvSpPr>
        <p:spPr/>
        <p:txBody>
          <a:bodyPr/>
          <a:lstStyle/>
          <a:p>
            <a:endParaRPr lang="tr-TR" dirty="0"/>
          </a:p>
        </p:txBody>
      </p:sp>
      <p:pic>
        <p:nvPicPr>
          <p:cNvPr id="5" name="İçerik Yer Tutucusu 4" descr="tablo içeren bir resim&#10;&#10;Açıklama otomatik olarak oluşturuldu">
            <a:extLst>
              <a:ext uri="{FF2B5EF4-FFF2-40B4-BE49-F238E27FC236}">
                <a16:creationId xmlns:a16="http://schemas.microsoft.com/office/drawing/2014/main" id="{302C2DD4-0814-1E9F-B236-56636D4C73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8078" y="624110"/>
            <a:ext cx="9636534" cy="52165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56368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F1175DC-F78B-8512-30A1-B6F6A756BC1A}"/>
              </a:ext>
            </a:extLst>
          </p:cNvPr>
          <p:cNvSpPr>
            <a:spLocks noGrp="1"/>
          </p:cNvSpPr>
          <p:nvPr>
            <p:ph idx="1"/>
          </p:nvPr>
        </p:nvSpPr>
        <p:spPr>
          <a:xfrm>
            <a:off x="1335447" y="1775381"/>
            <a:ext cx="9627926" cy="3777622"/>
          </a:xfrm>
        </p:spPr>
        <p:txBody>
          <a:bodyPr/>
          <a:lstStyle/>
          <a:p>
            <a:endParaRPr lang="tr-TR" dirty="0"/>
          </a:p>
          <a:p>
            <a:r>
              <a:rPr lang="tr-TR" b="1" i="1" dirty="0"/>
              <a:t>Relapslar genel olarak </a:t>
            </a:r>
            <a:r>
              <a:rPr lang="tr-TR" b="1" i="1" dirty="0" err="1"/>
              <a:t>vajende</a:t>
            </a:r>
            <a:r>
              <a:rPr lang="tr-TR" b="1" i="1" dirty="0"/>
              <a:t> görüldüğünden cerrahi sonrası vajinal brakiterapi önerilmektedir. </a:t>
            </a:r>
          </a:p>
          <a:p>
            <a:r>
              <a:rPr lang="tr-TR" b="1" i="1" dirty="0"/>
              <a:t>Yüksek doz hızlı(HDR) VBT ile düşük </a:t>
            </a:r>
            <a:r>
              <a:rPr lang="tr-TR" b="1" i="1"/>
              <a:t>doz hızlı(</a:t>
            </a:r>
            <a:r>
              <a:rPr lang="tr-TR" b="1" i="1" dirty="0"/>
              <a:t>LDR)VBT kıyaslanmış olup ortalama dozda(</a:t>
            </a:r>
            <a:r>
              <a:rPr lang="tr-TR" b="1" i="1" dirty="0" err="1"/>
              <a:t>yüzeyel</a:t>
            </a:r>
            <a:r>
              <a:rPr lang="tr-TR" b="1" i="1" dirty="0"/>
              <a:t> 24-30Gy ya da 5 mm derinlikte 21Gy-3fr HDR ) kullanıldığında lokal kontrol oranı %98 ve daha fazla oranda sağlanmıştır. Yüksek dozlarda kullanım lokal kontrolü artırmamasının yanı sıra komplikasyon riskini de artırmaktadır</a:t>
            </a:r>
          </a:p>
          <a:p>
            <a:r>
              <a:rPr lang="tr-TR" b="1" i="1" dirty="0"/>
              <a:t>VBT </a:t>
            </a:r>
            <a:r>
              <a:rPr lang="tr-TR" b="1" i="1" dirty="0" err="1"/>
              <a:t>nin</a:t>
            </a:r>
            <a:r>
              <a:rPr lang="tr-TR" b="1" i="1" dirty="0"/>
              <a:t> yan etkilerinin EBRT den daha az olması ve hayat kalitesini daha az etkilemesi nedeniyle orta-yüksek riskli hastalarda VBT daha ön planda düşünülür.</a:t>
            </a:r>
          </a:p>
        </p:txBody>
      </p:sp>
    </p:spTree>
    <p:extLst>
      <p:ext uri="{BB962C8B-B14F-4D97-AF65-F5344CB8AC3E}">
        <p14:creationId xmlns:p14="http://schemas.microsoft.com/office/powerpoint/2010/main" val="3466925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85362" y="284745"/>
            <a:ext cx="9671900" cy="1280890"/>
          </a:xfrm>
        </p:spPr>
        <p:txBody>
          <a:bodyPr>
            <a:normAutofit/>
          </a:bodyPr>
          <a:lstStyle/>
          <a:p>
            <a:pPr algn="ctr"/>
            <a:r>
              <a:rPr lang="tr-TR" b="1" i="1" dirty="0">
                <a:solidFill>
                  <a:schemeClr val="accent6">
                    <a:lumMod val="50000"/>
                  </a:schemeClr>
                </a:solidFill>
              </a:rPr>
              <a:t>EVRE 1B-GRADE 3 HASTALIK(ERKEN EVRE YÜKSEK RİSK)</a:t>
            </a:r>
          </a:p>
        </p:txBody>
      </p:sp>
      <p:sp>
        <p:nvSpPr>
          <p:cNvPr id="3" name="İçerik Yer Tutucusu 2"/>
          <p:cNvSpPr>
            <a:spLocks noGrp="1"/>
          </p:cNvSpPr>
          <p:nvPr>
            <p:ph idx="1"/>
          </p:nvPr>
        </p:nvSpPr>
        <p:spPr>
          <a:xfrm>
            <a:off x="608684" y="1875934"/>
            <a:ext cx="8573023" cy="3777622"/>
          </a:xfrm>
        </p:spPr>
        <p:txBody>
          <a:bodyPr/>
          <a:lstStyle/>
          <a:p>
            <a:r>
              <a:rPr lang="tr-TR" b="1" i="1" dirty="0"/>
              <a:t>Bu gruptaki hastalar daha fazla  pelvik relaps ve daha fazla uzak metastaz yapabildikleri ve sağ kalım oranları daha düşük olduğu için diğer evre 1B’lerden ayrı tutulmaktadır.</a:t>
            </a:r>
          </a:p>
          <a:p>
            <a:r>
              <a:rPr lang="tr-TR" b="1" i="1" dirty="0"/>
              <a:t>Cerrahi evreleme olsun ya da olmasın derin </a:t>
            </a:r>
            <a:r>
              <a:rPr lang="tr-TR" b="1" i="1" dirty="0" err="1"/>
              <a:t>myometrial</a:t>
            </a:r>
            <a:r>
              <a:rPr lang="tr-TR" b="1" i="1" dirty="0"/>
              <a:t> invazyonu olan </a:t>
            </a:r>
            <a:r>
              <a:rPr lang="tr-TR" b="1" i="1" dirty="0" err="1"/>
              <a:t>grade</a:t>
            </a:r>
            <a:r>
              <a:rPr lang="tr-TR" b="1" i="1" dirty="0"/>
              <a:t> 3 tümörlerde EBRT önerilmektedir.</a:t>
            </a:r>
          </a:p>
          <a:p>
            <a:r>
              <a:rPr lang="tr-TR" b="1" i="1" dirty="0"/>
              <a:t>Bu hastalarda  pelvik EBRT ön planda iken TAH-BSO+ pelvik </a:t>
            </a:r>
            <a:br>
              <a:rPr lang="tr-TR" b="1" i="1" dirty="0"/>
            </a:br>
            <a:r>
              <a:rPr lang="tr-TR" b="1" i="1" dirty="0" err="1"/>
              <a:t>lenfadenektomi</a:t>
            </a:r>
            <a:r>
              <a:rPr lang="tr-TR" b="1" i="1" dirty="0"/>
              <a:t> yapılan hastalarda yalnızca adjuvan brakiterapi de diğer bir tedavi seçeneğidir.</a:t>
            </a:r>
          </a:p>
          <a:p>
            <a:r>
              <a:rPr lang="tr-TR" b="1" i="1" dirty="0"/>
              <a:t>Küçük bir hasta popülasyonunda ise grade3 histolojideki olgularda LVİ de varsa abdominal ve uzak relapslar görülebileceğinden  adjuvan KT ve RT önerilir.</a:t>
            </a:r>
          </a:p>
        </p:txBody>
      </p:sp>
      <p:pic>
        <p:nvPicPr>
          <p:cNvPr id="7" name="Resim 6">
            <a:extLst>
              <a:ext uri="{FF2B5EF4-FFF2-40B4-BE49-F238E27FC236}">
                <a16:creationId xmlns:a16="http://schemas.microsoft.com/office/drawing/2014/main" id="{F81CAC76-F589-DA95-C5EA-40D22A0DD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5921" y="2045663"/>
            <a:ext cx="3216079" cy="233563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435428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5440E6-E979-333D-1E31-6FF41E68DF8C}"/>
              </a:ext>
            </a:extLst>
          </p:cNvPr>
          <p:cNvSpPr>
            <a:spLocks noGrp="1"/>
          </p:cNvSpPr>
          <p:nvPr>
            <p:ph type="title"/>
          </p:nvPr>
        </p:nvSpPr>
        <p:spPr/>
        <p:txBody>
          <a:bodyPr>
            <a:normAutofit/>
          </a:bodyPr>
          <a:lstStyle/>
          <a:p>
            <a:r>
              <a:rPr lang="tr-TR" sz="4000" b="1" i="1" dirty="0">
                <a:solidFill>
                  <a:schemeClr val="accent6">
                    <a:lumMod val="50000"/>
                  </a:schemeClr>
                </a:solidFill>
              </a:rPr>
              <a:t>EVRE 2 HASTALIK</a:t>
            </a:r>
          </a:p>
        </p:txBody>
      </p:sp>
      <p:sp>
        <p:nvSpPr>
          <p:cNvPr id="3" name="İçerik Yer Tutucusu 2">
            <a:extLst>
              <a:ext uri="{FF2B5EF4-FFF2-40B4-BE49-F238E27FC236}">
                <a16:creationId xmlns:a16="http://schemas.microsoft.com/office/drawing/2014/main" id="{40A10324-8F25-1A37-9587-E94EE8727AB4}"/>
              </a:ext>
            </a:extLst>
          </p:cNvPr>
          <p:cNvSpPr>
            <a:spLocks noGrp="1"/>
          </p:cNvSpPr>
          <p:nvPr>
            <p:ph idx="1"/>
          </p:nvPr>
        </p:nvSpPr>
        <p:spPr>
          <a:xfrm>
            <a:off x="687389" y="1687398"/>
            <a:ext cx="11180958" cy="4546491"/>
          </a:xfrm>
        </p:spPr>
        <p:txBody>
          <a:bodyPr>
            <a:normAutofit lnSpcReduction="10000"/>
          </a:bodyPr>
          <a:lstStyle/>
          <a:p>
            <a:r>
              <a:rPr lang="tr-TR" b="1" i="1" dirty="0"/>
              <a:t>Bu hastalık grubunu iki pencerede ele alıyoruz; birincisi minimal servikal </a:t>
            </a:r>
            <a:r>
              <a:rPr lang="tr-TR" b="1" i="1" dirty="0" err="1"/>
              <a:t>stromal</a:t>
            </a:r>
            <a:r>
              <a:rPr lang="tr-TR" b="1" i="1" dirty="0"/>
              <a:t> invazyonun olduğu </a:t>
            </a:r>
            <a:r>
              <a:rPr lang="tr-TR" b="1" i="1" dirty="0" err="1"/>
              <a:t>subtip</a:t>
            </a:r>
            <a:r>
              <a:rPr lang="tr-TR" b="1" i="1" dirty="0"/>
              <a:t>(</a:t>
            </a:r>
            <a:r>
              <a:rPr lang="tr-TR" b="1" i="1" dirty="0" err="1"/>
              <a:t>occult</a:t>
            </a:r>
            <a:r>
              <a:rPr lang="tr-TR" b="1" i="1" dirty="0"/>
              <a:t> evre2) ikincisi ise </a:t>
            </a:r>
            <a:r>
              <a:rPr lang="tr-TR" b="1" i="1" dirty="0" err="1"/>
              <a:t>gross</a:t>
            </a:r>
            <a:r>
              <a:rPr lang="tr-TR" b="1" i="1" dirty="0"/>
              <a:t> servikal invazyonun olduğu </a:t>
            </a:r>
            <a:r>
              <a:rPr lang="tr-TR" b="1" i="1" dirty="0" err="1"/>
              <a:t>subtip</a:t>
            </a:r>
            <a:endParaRPr lang="tr-TR" b="1" i="1" dirty="0"/>
          </a:p>
          <a:p>
            <a:endParaRPr lang="tr-TR" b="1" i="1" dirty="0"/>
          </a:p>
          <a:p>
            <a:r>
              <a:rPr lang="tr-TR" b="1" i="1" dirty="0" err="1"/>
              <a:t>Occult</a:t>
            </a:r>
            <a:r>
              <a:rPr lang="tr-TR" b="1" i="1" dirty="0"/>
              <a:t> evre 2 hastalıkta TAH+BSO sonrası pelvik EBRT önerilir çünkü serviks invazyonu </a:t>
            </a:r>
            <a:r>
              <a:rPr lang="tr-TR" b="1" i="1" dirty="0" err="1"/>
              <a:t>parametrial</a:t>
            </a:r>
            <a:r>
              <a:rPr lang="tr-TR" b="1" i="1" dirty="0"/>
              <a:t> lenfatik hastalık riskini artırır. Brakiterapinin eklenmesi ya da eklenmemesi arasında </a:t>
            </a:r>
            <a:r>
              <a:rPr lang="tr-TR" b="1" i="1" dirty="0" err="1"/>
              <a:t>rekürrens</a:t>
            </a:r>
            <a:r>
              <a:rPr lang="tr-TR" b="1" i="1" dirty="0"/>
              <a:t> açısından anlamlı bir fark görülmemiştir. Ancak </a:t>
            </a:r>
            <a:r>
              <a:rPr lang="tr-TR" b="1" i="1" dirty="0">
                <a:solidFill>
                  <a:srgbClr val="0070C0"/>
                </a:solidFill>
              </a:rPr>
              <a:t>tam bir cerrahi sonrası </a:t>
            </a:r>
            <a:r>
              <a:rPr lang="tr-TR" b="1" i="1" dirty="0"/>
              <a:t>ve </a:t>
            </a:r>
            <a:r>
              <a:rPr lang="tr-TR" b="1" i="1" dirty="0">
                <a:solidFill>
                  <a:schemeClr val="accent6">
                    <a:lumMod val="75000"/>
                  </a:schemeClr>
                </a:solidFill>
              </a:rPr>
              <a:t>derin invazyon</a:t>
            </a:r>
            <a:r>
              <a:rPr lang="tr-TR" b="1" i="1" dirty="0"/>
              <a:t>, </a:t>
            </a:r>
            <a:r>
              <a:rPr lang="tr-TR" b="1" i="1" dirty="0">
                <a:solidFill>
                  <a:srgbClr val="7030A0"/>
                </a:solidFill>
              </a:rPr>
              <a:t>yüksek </a:t>
            </a:r>
            <a:r>
              <a:rPr lang="tr-TR" b="1" i="1" dirty="0" err="1">
                <a:solidFill>
                  <a:srgbClr val="7030A0"/>
                </a:solidFill>
              </a:rPr>
              <a:t>grade</a:t>
            </a:r>
            <a:r>
              <a:rPr lang="tr-TR" b="1" i="1" dirty="0">
                <a:solidFill>
                  <a:srgbClr val="7030A0"/>
                </a:solidFill>
              </a:rPr>
              <a:t> </a:t>
            </a:r>
            <a:r>
              <a:rPr lang="tr-TR" b="1" i="1" dirty="0"/>
              <a:t>ve </a:t>
            </a:r>
            <a:r>
              <a:rPr lang="tr-TR" b="1" i="1" dirty="0">
                <a:solidFill>
                  <a:schemeClr val="accent1">
                    <a:lumMod val="60000"/>
                    <a:lumOff val="40000"/>
                  </a:schemeClr>
                </a:solidFill>
              </a:rPr>
              <a:t>LVİ eşlik etmediği </a:t>
            </a:r>
            <a:r>
              <a:rPr lang="tr-TR" b="1" i="1" dirty="0"/>
              <a:t>durumlarda yalnızca VBT uygulanabilir.</a:t>
            </a:r>
          </a:p>
          <a:p>
            <a:endParaRPr lang="tr-TR" b="1" i="1" dirty="0"/>
          </a:p>
          <a:p>
            <a:r>
              <a:rPr lang="tr-TR" b="1" i="1" dirty="0" err="1"/>
              <a:t>Gross</a:t>
            </a:r>
            <a:r>
              <a:rPr lang="tr-TR" b="1" i="1" dirty="0"/>
              <a:t> evre 2 hastalık ise EBRT ile tedavi edilir. Servikal yayılımı fazla olan tümörlerde yeterli marjda radikal histerektomi yapmak pek mümkün olmamaktadır bu nedenle önce preoperatif EBRT yapılır sonra uygunsa histerektomi </a:t>
            </a:r>
            <a:r>
              <a:rPr lang="tr-TR" b="1" i="1" dirty="0" err="1"/>
              <a:t>eklenir.EBRT</a:t>
            </a:r>
            <a:r>
              <a:rPr lang="tr-TR" b="1" i="1" dirty="0"/>
              <a:t> ile yeterli regresyon sağlanamazsa </a:t>
            </a:r>
            <a:r>
              <a:rPr lang="tr-TR" b="1" i="1" dirty="0" err="1"/>
              <a:t>intrauterin</a:t>
            </a:r>
            <a:r>
              <a:rPr lang="tr-TR" b="1" i="1" dirty="0"/>
              <a:t> brakiterapi de eklenebilir</a:t>
            </a:r>
          </a:p>
          <a:p>
            <a:endParaRPr lang="tr-TR" b="1" i="1" dirty="0"/>
          </a:p>
          <a:p>
            <a:r>
              <a:rPr lang="tr-TR" b="1" i="1" dirty="0"/>
              <a:t>Evre 2 hastalıkta kemoterapi seçeneği hala tartışmalıdır.</a:t>
            </a:r>
          </a:p>
        </p:txBody>
      </p:sp>
    </p:spTree>
    <p:extLst>
      <p:ext uri="{BB962C8B-B14F-4D97-AF65-F5344CB8AC3E}">
        <p14:creationId xmlns:p14="http://schemas.microsoft.com/office/powerpoint/2010/main" val="2971721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tablo içeren bir resim&#10;&#10;Açıklama otomatik olarak oluşturuldu">
            <a:extLst>
              <a:ext uri="{FF2B5EF4-FFF2-40B4-BE49-F238E27FC236}">
                <a16:creationId xmlns:a16="http://schemas.microsoft.com/office/drawing/2014/main" id="{17F29848-C3CB-A156-FFF1-A5617553C4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227" y="1989193"/>
            <a:ext cx="11109706" cy="243484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55157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59292" y="339637"/>
            <a:ext cx="8911687" cy="1280890"/>
          </a:xfrm>
        </p:spPr>
        <p:txBody>
          <a:bodyPr>
            <a:normAutofit/>
          </a:bodyPr>
          <a:lstStyle/>
          <a:p>
            <a:r>
              <a:rPr lang="tr-TR" sz="4000" b="1" i="1" dirty="0" err="1">
                <a:solidFill>
                  <a:schemeClr val="accent6">
                    <a:lumMod val="50000"/>
                  </a:schemeClr>
                </a:solidFill>
              </a:rPr>
              <a:t>Unfavorable</a:t>
            </a:r>
            <a:r>
              <a:rPr lang="tr-TR" sz="4000" b="1" i="1" dirty="0">
                <a:solidFill>
                  <a:schemeClr val="accent6">
                    <a:lumMod val="50000"/>
                  </a:schemeClr>
                </a:solidFill>
              </a:rPr>
              <a:t> Histolojik Tipler</a:t>
            </a:r>
          </a:p>
        </p:txBody>
      </p:sp>
      <p:sp>
        <p:nvSpPr>
          <p:cNvPr id="3" name="İçerik Yer Tutucusu 2"/>
          <p:cNvSpPr>
            <a:spLocks noGrp="1"/>
          </p:cNvSpPr>
          <p:nvPr>
            <p:ph idx="1"/>
          </p:nvPr>
        </p:nvSpPr>
        <p:spPr>
          <a:xfrm>
            <a:off x="1121021" y="1565363"/>
            <a:ext cx="10844736" cy="4953000"/>
          </a:xfrm>
        </p:spPr>
        <p:txBody>
          <a:bodyPr>
            <a:normAutofit/>
          </a:bodyPr>
          <a:lstStyle/>
          <a:p>
            <a:r>
              <a:rPr lang="tr-TR" b="1" i="1" dirty="0" err="1"/>
              <a:t>Seröz</a:t>
            </a:r>
            <a:r>
              <a:rPr lang="tr-TR" b="1" i="1" dirty="0"/>
              <a:t> ve şeffaf hücreli kanserler agresif büyüme ve yayılma paternleri nedeniyle kötü </a:t>
            </a:r>
            <a:r>
              <a:rPr lang="tr-TR" b="1" i="1" dirty="0" err="1"/>
              <a:t>prognoz</a:t>
            </a:r>
            <a:r>
              <a:rPr lang="tr-TR" b="1" i="1" dirty="0"/>
              <a:t> ile ilişkilidirler.</a:t>
            </a:r>
          </a:p>
          <a:p>
            <a:r>
              <a:rPr lang="tr-TR" b="1" i="1" dirty="0"/>
              <a:t>Çoğu çalışma </a:t>
            </a:r>
            <a:r>
              <a:rPr lang="tr-TR" b="1" i="1" dirty="0" err="1"/>
              <a:t>seröz</a:t>
            </a:r>
            <a:r>
              <a:rPr lang="tr-TR" b="1" i="1" dirty="0"/>
              <a:t> ve şeffaf hücreli kanserlerin relaps ve sağ kalım oranlarının </a:t>
            </a:r>
            <a:r>
              <a:rPr lang="tr-TR" b="1" i="1" dirty="0" err="1"/>
              <a:t>grade</a:t>
            </a:r>
            <a:r>
              <a:rPr lang="tr-TR" b="1" i="1" dirty="0"/>
              <a:t> 3 </a:t>
            </a:r>
            <a:r>
              <a:rPr lang="tr-TR" b="1" i="1" dirty="0" err="1"/>
              <a:t>endometrioid</a:t>
            </a:r>
            <a:r>
              <a:rPr lang="tr-TR" b="1" i="1" dirty="0"/>
              <a:t> kanserlerle benzer olduğunu göstermiştir.</a:t>
            </a:r>
          </a:p>
          <a:p>
            <a:r>
              <a:rPr lang="tr-TR" b="1" i="1" dirty="0"/>
              <a:t>Evre1 ve 2 </a:t>
            </a:r>
            <a:r>
              <a:rPr lang="tr-TR" b="1" i="1" dirty="0" err="1"/>
              <a:t>seröz</a:t>
            </a:r>
            <a:r>
              <a:rPr lang="tr-TR" b="1" i="1" dirty="0"/>
              <a:t>-şeffaf hücreli tümörlerde </a:t>
            </a:r>
            <a:r>
              <a:rPr lang="tr-TR" b="1" i="1" dirty="0" err="1"/>
              <a:t>TAH+BSO+Lenf</a:t>
            </a:r>
            <a:r>
              <a:rPr lang="tr-TR" b="1" i="1" dirty="0"/>
              <a:t> nodu </a:t>
            </a:r>
            <a:r>
              <a:rPr lang="tr-TR" b="1" i="1" dirty="0" err="1"/>
              <a:t>diseksiyonu+Omentektomi+Peritoneal</a:t>
            </a:r>
            <a:r>
              <a:rPr lang="tr-TR" b="1" i="1" dirty="0"/>
              <a:t> biyopsi önerilirken daha ileri evrede tümörün </a:t>
            </a:r>
            <a:r>
              <a:rPr lang="tr-TR" b="1" i="1" dirty="0" err="1"/>
              <a:t>debulking</a:t>
            </a:r>
            <a:r>
              <a:rPr lang="tr-TR" b="1" i="1" dirty="0"/>
              <a:t> cerrahisi önerilir.</a:t>
            </a:r>
          </a:p>
          <a:p>
            <a:r>
              <a:rPr lang="tr-TR" b="1" i="1" dirty="0"/>
              <a:t>Evre 1A ve 1B tümörlerde yalnızca adjuvan VBT güvenli ve etkili bir yolken ek risk faktörleri varlığında pelvik RT daha uygun bir seçenek olacaktır </a:t>
            </a:r>
          </a:p>
          <a:p>
            <a:r>
              <a:rPr lang="tr-TR" b="1" i="1" dirty="0" err="1"/>
              <a:t>Seröz</a:t>
            </a:r>
            <a:r>
              <a:rPr lang="tr-TR" b="1" i="1" dirty="0"/>
              <a:t> ve şeffaf hücreli tümörlü hastalar </a:t>
            </a:r>
            <a:r>
              <a:rPr lang="tr-TR" b="1" i="1" dirty="0" err="1"/>
              <a:t>grade</a:t>
            </a:r>
            <a:r>
              <a:rPr lang="tr-TR" b="1" i="1" dirty="0"/>
              <a:t> 3 karsinomalar gibi tedavi edilmelidir. Yüksek riskli hastalarda adjuvan pelvik EBRT </a:t>
            </a:r>
            <a:r>
              <a:rPr lang="tr-TR" b="1" i="1" dirty="0" err="1"/>
              <a:t>standard</a:t>
            </a:r>
            <a:r>
              <a:rPr lang="tr-TR" b="1" i="1" dirty="0"/>
              <a:t> tedaviyi oluştururken evre 1 hastalıkta yalnızca VBT önerilir</a:t>
            </a:r>
          </a:p>
          <a:p>
            <a:endParaRPr lang="tr-TR" dirty="0"/>
          </a:p>
        </p:txBody>
      </p:sp>
    </p:spTree>
    <p:extLst>
      <p:ext uri="{BB962C8B-B14F-4D97-AF65-F5344CB8AC3E}">
        <p14:creationId xmlns:p14="http://schemas.microsoft.com/office/powerpoint/2010/main" val="1982331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i="1" dirty="0">
                <a:solidFill>
                  <a:schemeClr val="accent6">
                    <a:lumMod val="50000"/>
                  </a:schemeClr>
                </a:solidFill>
              </a:rPr>
              <a:t>ADJUVAN HORMONAL TEDAVİ</a:t>
            </a:r>
          </a:p>
        </p:txBody>
      </p:sp>
      <p:sp>
        <p:nvSpPr>
          <p:cNvPr id="3" name="İçerik Yer Tutucusu 2"/>
          <p:cNvSpPr>
            <a:spLocks noGrp="1"/>
          </p:cNvSpPr>
          <p:nvPr>
            <p:ph idx="1"/>
          </p:nvPr>
        </p:nvSpPr>
        <p:spPr>
          <a:xfrm>
            <a:off x="1948189" y="2312709"/>
            <a:ext cx="8915400" cy="3777622"/>
          </a:xfrm>
        </p:spPr>
        <p:txBody>
          <a:bodyPr/>
          <a:lstStyle/>
          <a:p>
            <a:r>
              <a:rPr lang="tr-TR" b="1" i="1" dirty="0"/>
              <a:t>Genelde yüksek ER/PR ekspresyonları gösteren tümörler düşük riskli </a:t>
            </a:r>
            <a:r>
              <a:rPr lang="tr-TR" b="1" i="1" dirty="0" err="1"/>
              <a:t>grade</a:t>
            </a:r>
            <a:r>
              <a:rPr lang="tr-TR" b="1" i="1" dirty="0"/>
              <a:t> 1 tümörlerdir ve bunların relaps oranları </a:t>
            </a:r>
            <a:r>
              <a:rPr lang="tr-TR" b="1" i="1" dirty="0" err="1"/>
              <a:t>düşüktür.Rekürrens</a:t>
            </a:r>
            <a:r>
              <a:rPr lang="tr-TR" b="1" i="1" dirty="0"/>
              <a:t> olsa bile bunların progesteron tedavisine yanıtları iyidir ancak ileri evre hastalıkta adjuvan </a:t>
            </a:r>
            <a:r>
              <a:rPr lang="tr-TR" b="1" i="1" dirty="0" err="1"/>
              <a:t>hormonal</a:t>
            </a:r>
            <a:r>
              <a:rPr lang="tr-TR" b="1" i="1" dirty="0"/>
              <a:t> tedavi hiç araştırılmamıştır.</a:t>
            </a:r>
          </a:p>
        </p:txBody>
      </p:sp>
      <p:pic>
        <p:nvPicPr>
          <p:cNvPr id="5" name="Resim 4">
            <a:extLst>
              <a:ext uri="{FF2B5EF4-FFF2-40B4-BE49-F238E27FC236}">
                <a16:creationId xmlns:a16="http://schemas.microsoft.com/office/drawing/2014/main" id="{AB027F29-F62E-DEC5-A30C-DE777FBDB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27140">
            <a:off x="6205317" y="3979780"/>
            <a:ext cx="5086350" cy="25431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75753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275ADD-7A1B-7908-B5CE-545376EFC7F5}"/>
              </a:ext>
            </a:extLst>
          </p:cNvPr>
          <p:cNvSpPr>
            <a:spLocks noGrp="1"/>
          </p:cNvSpPr>
          <p:nvPr>
            <p:ph type="title"/>
          </p:nvPr>
        </p:nvSpPr>
        <p:spPr>
          <a:xfrm>
            <a:off x="1916650" y="519335"/>
            <a:ext cx="8911687" cy="1280890"/>
          </a:xfrm>
        </p:spPr>
        <p:txBody>
          <a:bodyPr>
            <a:normAutofit/>
          </a:bodyPr>
          <a:lstStyle/>
          <a:p>
            <a:r>
              <a:rPr lang="tr-TR" sz="4000" b="1" i="1" dirty="0">
                <a:solidFill>
                  <a:schemeClr val="accent6">
                    <a:lumMod val="50000"/>
                  </a:schemeClr>
                </a:solidFill>
              </a:rPr>
              <a:t>ETİYOLOJİ</a:t>
            </a:r>
          </a:p>
        </p:txBody>
      </p:sp>
      <p:sp>
        <p:nvSpPr>
          <p:cNvPr id="3" name="İçerik Yer Tutucusu 2">
            <a:extLst>
              <a:ext uri="{FF2B5EF4-FFF2-40B4-BE49-F238E27FC236}">
                <a16:creationId xmlns:a16="http://schemas.microsoft.com/office/drawing/2014/main" id="{27D87605-02F7-1549-6384-19F8C9B74744}"/>
              </a:ext>
            </a:extLst>
          </p:cNvPr>
          <p:cNvSpPr>
            <a:spLocks noGrp="1"/>
          </p:cNvSpPr>
          <p:nvPr>
            <p:ph idx="1"/>
          </p:nvPr>
        </p:nvSpPr>
        <p:spPr>
          <a:xfrm>
            <a:off x="769937" y="1914525"/>
            <a:ext cx="10749618" cy="3777622"/>
          </a:xfrm>
        </p:spPr>
        <p:txBody>
          <a:bodyPr>
            <a:normAutofit fontScale="92500" lnSpcReduction="10000"/>
          </a:bodyPr>
          <a:lstStyle/>
          <a:p>
            <a:r>
              <a:rPr lang="tr-TR" b="1" i="1" dirty="0"/>
              <a:t>En çok görülen alt tip olan </a:t>
            </a:r>
            <a:r>
              <a:rPr lang="tr-TR" b="1" i="1" dirty="0" err="1"/>
              <a:t>endometrioid</a:t>
            </a:r>
            <a:r>
              <a:rPr lang="tr-TR" b="1" i="1" dirty="0"/>
              <a:t> adenokarsinomun oluşmasında ana etken </a:t>
            </a:r>
            <a:r>
              <a:rPr lang="tr-TR" b="1" i="1" dirty="0" err="1"/>
              <a:t>postmenapozal</a:t>
            </a:r>
            <a:r>
              <a:rPr lang="tr-TR" b="1" i="1" dirty="0"/>
              <a:t> dönemde östrojenin progesteron tarafından karşılanmamasıdır.</a:t>
            </a:r>
          </a:p>
          <a:p>
            <a:r>
              <a:rPr lang="tr-TR" b="1" i="1" dirty="0"/>
              <a:t>Risk faktörleri;</a:t>
            </a:r>
          </a:p>
          <a:p>
            <a:pPr marL="0" indent="0">
              <a:buNone/>
            </a:pPr>
            <a:r>
              <a:rPr lang="tr-TR" b="1" i="1" dirty="0"/>
              <a:t>        </a:t>
            </a:r>
            <a:r>
              <a:rPr lang="tr-TR" b="1" i="1" dirty="0">
                <a:solidFill>
                  <a:schemeClr val="accent1">
                    <a:lumMod val="60000"/>
                    <a:lumOff val="40000"/>
                  </a:schemeClr>
                </a:solidFill>
              </a:rPr>
              <a:t>Erken </a:t>
            </a:r>
            <a:r>
              <a:rPr lang="tr-TR" b="1" i="1" dirty="0" err="1">
                <a:solidFill>
                  <a:schemeClr val="accent1">
                    <a:lumMod val="60000"/>
                    <a:lumOff val="40000"/>
                  </a:schemeClr>
                </a:solidFill>
              </a:rPr>
              <a:t>menarş</a:t>
            </a:r>
            <a:r>
              <a:rPr lang="tr-TR" b="1" i="1" dirty="0">
                <a:solidFill>
                  <a:schemeClr val="accent1">
                    <a:lumMod val="60000"/>
                    <a:lumOff val="40000"/>
                  </a:schemeClr>
                </a:solidFill>
              </a:rPr>
              <a:t> </a:t>
            </a:r>
          </a:p>
          <a:p>
            <a:pPr marL="0" indent="0">
              <a:buNone/>
            </a:pPr>
            <a:r>
              <a:rPr lang="tr-TR" b="1" i="1" dirty="0"/>
              <a:t>        </a:t>
            </a:r>
            <a:r>
              <a:rPr lang="tr-TR" b="1" i="1" dirty="0">
                <a:solidFill>
                  <a:schemeClr val="accent1">
                    <a:lumMod val="60000"/>
                    <a:lumOff val="40000"/>
                  </a:schemeClr>
                </a:solidFill>
              </a:rPr>
              <a:t>Geç </a:t>
            </a:r>
            <a:r>
              <a:rPr lang="tr-TR" b="1" i="1" dirty="0" err="1">
                <a:solidFill>
                  <a:schemeClr val="accent1">
                    <a:lumMod val="60000"/>
                    <a:lumOff val="40000"/>
                  </a:schemeClr>
                </a:solidFill>
              </a:rPr>
              <a:t>menapoz</a:t>
            </a:r>
            <a:endParaRPr lang="tr-TR" b="1" i="1" dirty="0">
              <a:solidFill>
                <a:schemeClr val="accent1">
                  <a:lumMod val="60000"/>
                  <a:lumOff val="40000"/>
                </a:schemeClr>
              </a:solidFill>
            </a:endParaRPr>
          </a:p>
          <a:p>
            <a:pPr marL="0" indent="0">
              <a:buNone/>
            </a:pPr>
            <a:r>
              <a:rPr lang="tr-TR" b="1" i="1" dirty="0"/>
              <a:t>        </a:t>
            </a:r>
            <a:r>
              <a:rPr lang="tr-TR" b="1" i="1" dirty="0">
                <a:solidFill>
                  <a:schemeClr val="accent1">
                    <a:lumMod val="60000"/>
                    <a:lumOff val="40000"/>
                  </a:schemeClr>
                </a:solidFill>
              </a:rPr>
              <a:t>Obezite</a:t>
            </a:r>
          </a:p>
          <a:p>
            <a:pPr marL="0" indent="0">
              <a:buNone/>
            </a:pPr>
            <a:r>
              <a:rPr lang="tr-TR" b="1" i="1" dirty="0">
                <a:solidFill>
                  <a:schemeClr val="accent1">
                    <a:lumMod val="60000"/>
                    <a:lumOff val="40000"/>
                  </a:schemeClr>
                </a:solidFill>
              </a:rPr>
              <a:t>        </a:t>
            </a:r>
            <a:r>
              <a:rPr lang="tr-TR" b="1" i="1" dirty="0" err="1">
                <a:solidFill>
                  <a:schemeClr val="accent1">
                    <a:lumMod val="60000"/>
                    <a:lumOff val="40000"/>
                  </a:schemeClr>
                </a:solidFill>
              </a:rPr>
              <a:t>Nulliparite</a:t>
            </a:r>
            <a:r>
              <a:rPr lang="tr-TR" b="1" i="1" dirty="0">
                <a:solidFill>
                  <a:schemeClr val="accent1">
                    <a:lumMod val="60000"/>
                    <a:lumOff val="40000"/>
                  </a:schemeClr>
                </a:solidFill>
              </a:rPr>
              <a:t>-infertilite</a:t>
            </a:r>
          </a:p>
          <a:p>
            <a:pPr marL="0" indent="0">
              <a:buNone/>
            </a:pPr>
            <a:r>
              <a:rPr lang="tr-TR" b="1" i="1" dirty="0">
                <a:solidFill>
                  <a:schemeClr val="accent1">
                    <a:lumMod val="60000"/>
                    <a:lumOff val="40000"/>
                  </a:schemeClr>
                </a:solidFill>
              </a:rPr>
              <a:t>        Östrojen üreten eden </a:t>
            </a:r>
            <a:r>
              <a:rPr lang="tr-TR" b="1" i="1" dirty="0" err="1">
                <a:solidFill>
                  <a:schemeClr val="accent1">
                    <a:lumMod val="60000"/>
                    <a:lumOff val="40000"/>
                  </a:schemeClr>
                </a:solidFill>
              </a:rPr>
              <a:t>ovaryan</a:t>
            </a:r>
            <a:r>
              <a:rPr lang="tr-TR" b="1" i="1" dirty="0">
                <a:solidFill>
                  <a:schemeClr val="accent1">
                    <a:lumMod val="60000"/>
                    <a:lumOff val="40000"/>
                  </a:schemeClr>
                </a:solidFill>
              </a:rPr>
              <a:t> tümörler</a:t>
            </a:r>
          </a:p>
          <a:p>
            <a:pPr marL="0" indent="0">
              <a:buNone/>
            </a:pPr>
            <a:r>
              <a:rPr lang="tr-TR" b="1" i="1" dirty="0"/>
              <a:t>       </a:t>
            </a:r>
            <a:r>
              <a:rPr lang="tr-TR" b="1" i="1" dirty="0">
                <a:solidFill>
                  <a:schemeClr val="accent1">
                    <a:lumMod val="60000"/>
                    <a:lumOff val="40000"/>
                  </a:schemeClr>
                </a:solidFill>
              </a:rPr>
              <a:t>HT-DM</a:t>
            </a:r>
            <a:r>
              <a:rPr lang="tr-TR" b="1" i="1" dirty="0"/>
              <a:t> ( Altta yatan mekanizma tam olarak aydınlatılmasa da metabolik sendrom ilişkili olduğu düşünülüyor)</a:t>
            </a:r>
          </a:p>
          <a:p>
            <a:pPr marL="0" indent="0">
              <a:buNone/>
            </a:pPr>
            <a:r>
              <a:rPr lang="tr-TR" b="1" i="1" dirty="0"/>
              <a:t>      </a:t>
            </a:r>
            <a:r>
              <a:rPr lang="tr-TR" b="1" i="1" dirty="0" err="1">
                <a:solidFill>
                  <a:schemeClr val="accent1">
                    <a:lumMod val="60000"/>
                    <a:lumOff val="40000"/>
                  </a:schemeClr>
                </a:solidFill>
              </a:rPr>
              <a:t>Tamoksifen</a:t>
            </a:r>
            <a:r>
              <a:rPr lang="tr-TR" b="1" i="1" dirty="0">
                <a:solidFill>
                  <a:schemeClr val="accent1">
                    <a:lumMod val="60000"/>
                    <a:lumOff val="40000"/>
                  </a:schemeClr>
                </a:solidFill>
              </a:rPr>
              <a:t> kullanımı </a:t>
            </a:r>
            <a:r>
              <a:rPr lang="tr-TR" b="1" i="1" dirty="0"/>
              <a:t>( Endometriumda karşılanmayan östrojene neden olur)</a:t>
            </a:r>
          </a:p>
          <a:p>
            <a:pPr marL="0" indent="0">
              <a:buNone/>
            </a:pPr>
            <a:endParaRPr lang="tr-TR" dirty="0"/>
          </a:p>
          <a:p>
            <a:pPr marL="0" indent="0">
              <a:buNone/>
            </a:pPr>
            <a:endParaRPr lang="tr-TR" dirty="0"/>
          </a:p>
          <a:p>
            <a:endParaRPr lang="tr-TR" dirty="0"/>
          </a:p>
          <a:p>
            <a:endParaRPr lang="tr-TR" dirty="0"/>
          </a:p>
        </p:txBody>
      </p:sp>
      <p:sp>
        <p:nvSpPr>
          <p:cNvPr id="6" name="Yıldız: 5 Nokta 5">
            <a:extLst>
              <a:ext uri="{FF2B5EF4-FFF2-40B4-BE49-F238E27FC236}">
                <a16:creationId xmlns:a16="http://schemas.microsoft.com/office/drawing/2014/main" id="{9F6C0C4C-7043-19A1-7777-A752D7BBA77A}"/>
              </a:ext>
            </a:extLst>
          </p:cNvPr>
          <p:cNvSpPr/>
          <p:nvPr/>
        </p:nvSpPr>
        <p:spPr>
          <a:xfrm>
            <a:off x="1049622" y="2951934"/>
            <a:ext cx="119540" cy="15789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7" name="Resim 6">
            <a:extLst>
              <a:ext uri="{FF2B5EF4-FFF2-40B4-BE49-F238E27FC236}">
                <a16:creationId xmlns:a16="http://schemas.microsoft.com/office/drawing/2014/main" id="{19906B5B-D764-9ACC-E1E8-A9EBD5075581}"/>
              </a:ext>
            </a:extLst>
          </p:cNvPr>
          <p:cNvPicPr>
            <a:picLocks noChangeAspect="1"/>
          </p:cNvPicPr>
          <p:nvPr/>
        </p:nvPicPr>
        <p:blipFill>
          <a:blip r:embed="rId2"/>
          <a:stretch>
            <a:fillRect/>
          </a:stretch>
        </p:blipFill>
        <p:spPr>
          <a:xfrm>
            <a:off x="1007885" y="3308991"/>
            <a:ext cx="183340" cy="237765"/>
          </a:xfrm>
          <a:prstGeom prst="rect">
            <a:avLst/>
          </a:prstGeom>
        </p:spPr>
      </p:pic>
      <p:pic>
        <p:nvPicPr>
          <p:cNvPr id="9" name="Resim 8">
            <a:extLst>
              <a:ext uri="{FF2B5EF4-FFF2-40B4-BE49-F238E27FC236}">
                <a16:creationId xmlns:a16="http://schemas.microsoft.com/office/drawing/2014/main" id="{E3215426-8CDE-D5C1-A0DF-D5F6B836D5C5}"/>
              </a:ext>
            </a:extLst>
          </p:cNvPr>
          <p:cNvPicPr>
            <a:picLocks noChangeAspect="1"/>
          </p:cNvPicPr>
          <p:nvPr/>
        </p:nvPicPr>
        <p:blipFill>
          <a:blip r:embed="rId2"/>
          <a:stretch>
            <a:fillRect/>
          </a:stretch>
        </p:blipFill>
        <p:spPr>
          <a:xfrm>
            <a:off x="1007885" y="3988034"/>
            <a:ext cx="170703" cy="237765"/>
          </a:xfrm>
          <a:prstGeom prst="rect">
            <a:avLst/>
          </a:prstGeom>
        </p:spPr>
      </p:pic>
      <p:pic>
        <p:nvPicPr>
          <p:cNvPr id="10" name="Resim 9">
            <a:extLst>
              <a:ext uri="{FF2B5EF4-FFF2-40B4-BE49-F238E27FC236}">
                <a16:creationId xmlns:a16="http://schemas.microsoft.com/office/drawing/2014/main" id="{CB9EBFC7-259A-4D6A-3F99-F38AC2AAA2EE}"/>
              </a:ext>
            </a:extLst>
          </p:cNvPr>
          <p:cNvPicPr>
            <a:picLocks noChangeAspect="1"/>
          </p:cNvPicPr>
          <p:nvPr/>
        </p:nvPicPr>
        <p:blipFill>
          <a:blip r:embed="rId2"/>
          <a:stretch>
            <a:fillRect/>
          </a:stretch>
        </p:blipFill>
        <p:spPr>
          <a:xfrm>
            <a:off x="1007885" y="4359063"/>
            <a:ext cx="170703" cy="237765"/>
          </a:xfrm>
          <a:prstGeom prst="rect">
            <a:avLst/>
          </a:prstGeom>
        </p:spPr>
      </p:pic>
      <p:pic>
        <p:nvPicPr>
          <p:cNvPr id="11" name="Resim 10">
            <a:extLst>
              <a:ext uri="{FF2B5EF4-FFF2-40B4-BE49-F238E27FC236}">
                <a16:creationId xmlns:a16="http://schemas.microsoft.com/office/drawing/2014/main" id="{D6A77F2A-F89A-2646-B34F-9D68DC10F03A}"/>
              </a:ext>
            </a:extLst>
          </p:cNvPr>
          <p:cNvPicPr>
            <a:picLocks noChangeAspect="1"/>
          </p:cNvPicPr>
          <p:nvPr/>
        </p:nvPicPr>
        <p:blipFill>
          <a:blip r:embed="rId2"/>
          <a:stretch>
            <a:fillRect/>
          </a:stretch>
        </p:blipFill>
        <p:spPr>
          <a:xfrm>
            <a:off x="995487" y="3636514"/>
            <a:ext cx="170703" cy="237765"/>
          </a:xfrm>
          <a:prstGeom prst="rect">
            <a:avLst/>
          </a:prstGeom>
        </p:spPr>
      </p:pic>
      <p:pic>
        <p:nvPicPr>
          <p:cNvPr id="12" name="Resim 11">
            <a:extLst>
              <a:ext uri="{FF2B5EF4-FFF2-40B4-BE49-F238E27FC236}">
                <a16:creationId xmlns:a16="http://schemas.microsoft.com/office/drawing/2014/main" id="{280756A8-05C1-94CB-BA98-CD5DCC9A2028}"/>
              </a:ext>
            </a:extLst>
          </p:cNvPr>
          <p:cNvPicPr>
            <a:picLocks noChangeAspect="1"/>
          </p:cNvPicPr>
          <p:nvPr/>
        </p:nvPicPr>
        <p:blipFill>
          <a:blip r:embed="rId2"/>
          <a:stretch>
            <a:fillRect/>
          </a:stretch>
        </p:blipFill>
        <p:spPr>
          <a:xfrm>
            <a:off x="1007885" y="5358503"/>
            <a:ext cx="170703" cy="237765"/>
          </a:xfrm>
          <a:prstGeom prst="rect">
            <a:avLst/>
          </a:prstGeom>
        </p:spPr>
      </p:pic>
      <p:pic>
        <p:nvPicPr>
          <p:cNvPr id="13" name="Resim 12">
            <a:extLst>
              <a:ext uri="{FF2B5EF4-FFF2-40B4-BE49-F238E27FC236}">
                <a16:creationId xmlns:a16="http://schemas.microsoft.com/office/drawing/2014/main" id="{001AC5D4-D333-0C4E-4D7E-A902B4992AB5}"/>
              </a:ext>
            </a:extLst>
          </p:cNvPr>
          <p:cNvPicPr>
            <a:picLocks noChangeAspect="1"/>
          </p:cNvPicPr>
          <p:nvPr/>
        </p:nvPicPr>
        <p:blipFill>
          <a:blip r:embed="rId2"/>
          <a:stretch>
            <a:fillRect/>
          </a:stretch>
        </p:blipFill>
        <p:spPr>
          <a:xfrm>
            <a:off x="1007885" y="4730092"/>
            <a:ext cx="170703" cy="237765"/>
          </a:xfrm>
          <a:prstGeom prst="rect">
            <a:avLst/>
          </a:prstGeom>
        </p:spPr>
      </p:pic>
    </p:spTree>
    <p:extLst>
      <p:ext uri="{BB962C8B-B14F-4D97-AF65-F5344CB8AC3E}">
        <p14:creationId xmlns:p14="http://schemas.microsoft.com/office/powerpoint/2010/main" val="2480750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30838" y="445001"/>
            <a:ext cx="9185618" cy="1280890"/>
          </a:xfrm>
        </p:spPr>
        <p:txBody>
          <a:bodyPr>
            <a:noAutofit/>
          </a:bodyPr>
          <a:lstStyle/>
          <a:p>
            <a:pPr algn="ctr"/>
            <a:r>
              <a:rPr lang="tr-TR" sz="4000" b="1" i="1" dirty="0">
                <a:solidFill>
                  <a:schemeClr val="accent6">
                    <a:lumMod val="50000"/>
                  </a:schemeClr>
                </a:solidFill>
              </a:rPr>
              <a:t>EVRE 1 VE 2 ADJUVAN KT VE POST OP EVRE 3 HASTALIK</a:t>
            </a:r>
          </a:p>
        </p:txBody>
      </p:sp>
      <p:sp>
        <p:nvSpPr>
          <p:cNvPr id="7" name="İçerik Yer Tutucusu 6">
            <a:extLst>
              <a:ext uri="{FF2B5EF4-FFF2-40B4-BE49-F238E27FC236}">
                <a16:creationId xmlns:a16="http://schemas.microsoft.com/office/drawing/2014/main" id="{C9B31DF9-AB68-BE00-CD0C-F1027CC56121}"/>
              </a:ext>
            </a:extLst>
          </p:cNvPr>
          <p:cNvSpPr>
            <a:spLocks noGrp="1"/>
          </p:cNvSpPr>
          <p:nvPr>
            <p:ph idx="1"/>
          </p:nvPr>
        </p:nvSpPr>
        <p:spPr/>
        <p:txBody>
          <a:bodyPr/>
          <a:lstStyle/>
          <a:p>
            <a:r>
              <a:rPr lang="tr-TR" b="1" i="1" dirty="0"/>
              <a:t>GOG-122, evre 3-4 ve cerrahi sonrası 2 cm den fazla rezidüsü kalan hastalarda tüm abdominal ışınlamayı ve doksorubisin-</a:t>
            </a:r>
            <a:r>
              <a:rPr lang="tr-TR" b="1" i="1" dirty="0" err="1"/>
              <a:t>sisplatın</a:t>
            </a:r>
            <a:r>
              <a:rPr lang="tr-TR" b="1" i="1" dirty="0"/>
              <a:t> kombinasyonunu kıyaslayan randomize bir çalışma ortaya koydu.</a:t>
            </a:r>
          </a:p>
          <a:p>
            <a:endParaRPr lang="tr-TR" dirty="0"/>
          </a:p>
        </p:txBody>
      </p:sp>
      <p:pic>
        <p:nvPicPr>
          <p:cNvPr id="8" name="Resim 7">
            <a:extLst>
              <a:ext uri="{FF2B5EF4-FFF2-40B4-BE49-F238E27FC236}">
                <a16:creationId xmlns:a16="http://schemas.microsoft.com/office/drawing/2014/main" id="{F606D649-71F4-B6E7-BB04-416F2A2A542E}"/>
              </a:ext>
            </a:extLst>
          </p:cNvPr>
          <p:cNvPicPr>
            <a:picLocks noChangeAspect="1"/>
          </p:cNvPicPr>
          <p:nvPr/>
        </p:nvPicPr>
        <p:blipFill rotWithShape="1">
          <a:blip r:embed="rId2"/>
          <a:srcRect t="5606" r="1710" b="36998"/>
          <a:stretch/>
        </p:blipFill>
        <p:spPr>
          <a:xfrm>
            <a:off x="2390666" y="3421453"/>
            <a:ext cx="8736706" cy="2168165"/>
          </a:xfrm>
          <a:prstGeom prst="rect">
            <a:avLst/>
          </a:prstGeom>
        </p:spPr>
      </p:pic>
      <p:sp>
        <p:nvSpPr>
          <p:cNvPr id="10" name="Oval 9">
            <a:extLst>
              <a:ext uri="{FF2B5EF4-FFF2-40B4-BE49-F238E27FC236}">
                <a16:creationId xmlns:a16="http://schemas.microsoft.com/office/drawing/2014/main" id="{C8BDD3F8-5C23-3884-A282-D87D67CEF770}"/>
              </a:ext>
            </a:extLst>
          </p:cNvPr>
          <p:cNvSpPr/>
          <p:nvPr/>
        </p:nvSpPr>
        <p:spPr>
          <a:xfrm>
            <a:off x="6561057" y="3723588"/>
            <a:ext cx="4462620" cy="529780"/>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42049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56638" y="1061318"/>
            <a:ext cx="10703334" cy="3777622"/>
          </a:xfrm>
        </p:spPr>
        <p:txBody>
          <a:bodyPr/>
          <a:lstStyle/>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tr-TR" b="1" i="1"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Bu çalışma kemoterapi kombinasyonun hastalıksız ve </a:t>
            </a:r>
            <a:r>
              <a:rPr kumimoji="0" lang="tr-TR" b="1" i="1"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progresyonsuz</a:t>
            </a:r>
            <a:r>
              <a:rPr kumimoji="0" lang="tr-TR" b="1" i="1"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sağ kalımı belirgin oranda artırdığını gösterdi.</a:t>
            </a:r>
            <a:br>
              <a:rPr kumimoji="0" lang="tr-TR" b="1" i="1"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br>
            <a:endParaRPr kumimoji="0" lang="tr-TR" b="1" i="1"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tr-TR" b="1" i="1"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Bu çalışma her 3 haftada bir 7 kür doksorubisin 60 mg/m2 ve sisplatin 50 mg/m2 ve ardından 8.kür tek ajan sisplatin ile bugüne kadarki adjuvan çalışmaların en agresif olanıydı. Bu rejim şu an </a:t>
            </a:r>
            <a:r>
              <a:rPr kumimoji="0" lang="tr-TR" b="1" i="1"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karboplatin</a:t>
            </a:r>
            <a:r>
              <a:rPr kumimoji="0" lang="tr-TR" b="1" i="1"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ve </a:t>
            </a:r>
            <a:r>
              <a:rPr kumimoji="0" lang="tr-TR" b="1" i="1"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paklitaxel</a:t>
            </a:r>
            <a:r>
              <a:rPr kumimoji="0" lang="tr-TR" b="1" i="1"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lehine terk edildi. GOG-209 çalışmasında </a:t>
            </a:r>
            <a:r>
              <a:rPr kumimoji="0" lang="tr-TR" b="1" i="1"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karboplatin</a:t>
            </a:r>
            <a:r>
              <a:rPr kumimoji="0" lang="tr-TR" b="1" i="1"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ve </a:t>
            </a:r>
            <a:r>
              <a:rPr kumimoji="0" lang="tr-TR" b="1" i="1"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paklitaksel</a:t>
            </a:r>
            <a:r>
              <a:rPr kumimoji="0" lang="tr-TR" b="1" i="1"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kullanımının benzer </a:t>
            </a:r>
            <a:r>
              <a:rPr kumimoji="0" lang="tr-TR" b="1" i="1"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efikasite</a:t>
            </a:r>
            <a:r>
              <a:rPr kumimoji="0" lang="tr-TR" b="1" i="1"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ve daha düşük toksisite sunduğu görüldü. </a:t>
            </a: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tr-TR" b="1" i="1"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Bu çalışma henüz yayınlanmamasına rağmen </a:t>
            </a:r>
            <a:r>
              <a:rPr kumimoji="0" lang="tr-TR" b="1" i="1"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karboplatin-paklitaksel</a:t>
            </a:r>
            <a:r>
              <a:rPr kumimoji="0" lang="tr-TR" b="1" i="1"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ikilisi dünya çapında standart haline geldi.</a:t>
            </a:r>
          </a:p>
          <a:p>
            <a:endParaRPr lang="tr-TR" dirty="0"/>
          </a:p>
        </p:txBody>
      </p:sp>
      <p:pic>
        <p:nvPicPr>
          <p:cNvPr id="5" name="Resim 4" descr="iç mekan içeren bir resim&#10;&#10;Açıklama otomatik olarak oluşturuldu">
            <a:extLst>
              <a:ext uri="{FF2B5EF4-FFF2-40B4-BE49-F238E27FC236}">
                <a16:creationId xmlns:a16="http://schemas.microsoft.com/office/drawing/2014/main" id="{DE17B2F4-4293-6BE8-7F66-5638524F6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955" y="3974546"/>
            <a:ext cx="5257799" cy="2622913"/>
          </a:xfrm>
          <a:prstGeom prst="rect">
            <a:avLst/>
          </a:prstGeom>
          <a:ln>
            <a:noFill/>
          </a:ln>
          <a:effectLst>
            <a:softEdge rad="112500"/>
          </a:effectLst>
        </p:spPr>
      </p:pic>
    </p:spTree>
    <p:extLst>
      <p:ext uri="{BB962C8B-B14F-4D97-AF65-F5344CB8AC3E}">
        <p14:creationId xmlns:p14="http://schemas.microsoft.com/office/powerpoint/2010/main" val="2702618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94789" y="624110"/>
            <a:ext cx="9609824" cy="1280890"/>
          </a:xfrm>
        </p:spPr>
        <p:txBody>
          <a:bodyPr>
            <a:noAutofit/>
          </a:bodyPr>
          <a:lstStyle/>
          <a:p>
            <a:r>
              <a:rPr lang="tr-TR" sz="4000" b="1" i="1" dirty="0">
                <a:solidFill>
                  <a:schemeClr val="accent6">
                    <a:lumMod val="50000"/>
                  </a:schemeClr>
                </a:solidFill>
              </a:rPr>
              <a:t>LOKAL İLERİ HASTALIK ve PALYASYON</a:t>
            </a:r>
          </a:p>
        </p:txBody>
      </p:sp>
      <p:sp>
        <p:nvSpPr>
          <p:cNvPr id="3" name="İçerik Yer Tutucusu 2"/>
          <p:cNvSpPr>
            <a:spLocks noGrp="1"/>
          </p:cNvSpPr>
          <p:nvPr>
            <p:ph idx="1"/>
          </p:nvPr>
        </p:nvSpPr>
        <p:spPr>
          <a:xfrm>
            <a:off x="1894789" y="3185889"/>
            <a:ext cx="8915400" cy="3777622"/>
          </a:xfrm>
        </p:spPr>
        <p:txBody>
          <a:bodyPr/>
          <a:lstStyle/>
          <a:p>
            <a:r>
              <a:rPr lang="tr-TR" b="1" i="1" dirty="0"/>
              <a:t>Makroskobik evre 3A hastalıkta mümkün olduğunca </a:t>
            </a:r>
            <a:r>
              <a:rPr lang="tr-TR" b="1" i="1" dirty="0" err="1"/>
              <a:t>küratif</a:t>
            </a:r>
            <a:r>
              <a:rPr lang="tr-TR" b="1" i="1" dirty="0"/>
              <a:t> yaklaşılmalıdır.</a:t>
            </a:r>
          </a:p>
          <a:p>
            <a:r>
              <a:rPr lang="tr-TR" b="1" i="1" dirty="0"/>
              <a:t>Genel tedavi yaklaşımı tam bir </a:t>
            </a:r>
            <a:r>
              <a:rPr lang="tr-TR" b="1" i="1" dirty="0" err="1"/>
              <a:t>debulking</a:t>
            </a:r>
            <a:r>
              <a:rPr lang="tr-TR" b="1" i="1" dirty="0"/>
              <a:t> cerrahi sonrası RT veya KT iken </a:t>
            </a:r>
            <a:r>
              <a:rPr lang="tr-TR" b="1" i="1" dirty="0" err="1"/>
              <a:t>anrezektabl</a:t>
            </a:r>
            <a:r>
              <a:rPr lang="tr-TR" b="1" i="1" dirty="0"/>
              <a:t> hastalıkta tümörün boyutu ve hastanın durumu göz önünde bulundurularak RT veya KT ile tümör boyutunu küçülttükten sonra cerrahi yapmaktır.</a:t>
            </a:r>
          </a:p>
          <a:p>
            <a:r>
              <a:rPr lang="tr-TR" b="1" i="1" dirty="0"/>
              <a:t>İleri düzey hastalıkta ya da genel durumu kötü hastalarda palyatif hormon tedavisi ya da semptoma yönelik RT önerilmektedir.</a:t>
            </a:r>
          </a:p>
        </p:txBody>
      </p:sp>
      <p:sp>
        <p:nvSpPr>
          <p:cNvPr id="6" name="Metin kutusu 5">
            <a:extLst>
              <a:ext uri="{FF2B5EF4-FFF2-40B4-BE49-F238E27FC236}">
                <a16:creationId xmlns:a16="http://schemas.microsoft.com/office/drawing/2014/main" id="{31B61181-A9C4-C2CA-2A79-667F399BF473}"/>
              </a:ext>
            </a:extLst>
          </p:cNvPr>
          <p:cNvSpPr txBox="1"/>
          <p:nvPr/>
        </p:nvSpPr>
        <p:spPr>
          <a:xfrm>
            <a:off x="1733763" y="1581834"/>
            <a:ext cx="6240545" cy="646331"/>
          </a:xfrm>
          <a:prstGeom prst="rect">
            <a:avLst/>
          </a:prstGeom>
          <a:noFill/>
        </p:spPr>
        <p:txBody>
          <a:bodyPr wrap="square" rtlCol="0">
            <a:spAutoFit/>
          </a:bodyPr>
          <a:lstStyle/>
          <a:p>
            <a:r>
              <a:rPr lang="tr-TR" sz="3600" b="1" i="1" dirty="0">
                <a:solidFill>
                  <a:schemeClr val="accent2">
                    <a:lumMod val="75000"/>
                  </a:schemeClr>
                </a:solidFill>
              </a:rPr>
              <a:t>EVRE 3 VE 4 HASTALIK</a:t>
            </a:r>
          </a:p>
        </p:txBody>
      </p:sp>
      <p:sp>
        <p:nvSpPr>
          <p:cNvPr id="4" name="Metin kutusu 3">
            <a:extLst>
              <a:ext uri="{FF2B5EF4-FFF2-40B4-BE49-F238E27FC236}">
                <a16:creationId xmlns:a16="http://schemas.microsoft.com/office/drawing/2014/main" id="{BF17D9B9-C322-C8C4-5704-7DECA8444A94}"/>
              </a:ext>
            </a:extLst>
          </p:cNvPr>
          <p:cNvSpPr txBox="1"/>
          <p:nvPr/>
        </p:nvSpPr>
        <p:spPr>
          <a:xfrm>
            <a:off x="1381811" y="2461027"/>
            <a:ext cx="2215299" cy="461665"/>
          </a:xfrm>
          <a:prstGeom prst="rect">
            <a:avLst/>
          </a:prstGeom>
          <a:noFill/>
        </p:spPr>
        <p:txBody>
          <a:bodyPr wrap="square" rtlCol="0">
            <a:spAutoFit/>
          </a:bodyPr>
          <a:lstStyle/>
          <a:p>
            <a:r>
              <a:rPr lang="tr-TR" sz="2400" b="1" i="1" dirty="0">
                <a:solidFill>
                  <a:schemeClr val="accent3"/>
                </a:solidFill>
              </a:rPr>
              <a:t>A) EVRE 3A:</a:t>
            </a:r>
          </a:p>
        </p:txBody>
      </p:sp>
    </p:spTree>
    <p:extLst>
      <p:ext uri="{BB962C8B-B14F-4D97-AF65-F5344CB8AC3E}">
        <p14:creationId xmlns:p14="http://schemas.microsoft.com/office/powerpoint/2010/main" val="2703495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491779-6E64-E58E-4A38-4E0285F009AB}"/>
              </a:ext>
            </a:extLst>
          </p:cNvPr>
          <p:cNvSpPr>
            <a:spLocks noGrp="1"/>
          </p:cNvSpPr>
          <p:nvPr>
            <p:ph type="title"/>
          </p:nvPr>
        </p:nvSpPr>
        <p:spPr>
          <a:xfrm>
            <a:off x="1970756" y="475638"/>
            <a:ext cx="8911687" cy="1280890"/>
          </a:xfrm>
        </p:spPr>
        <p:txBody>
          <a:bodyPr>
            <a:normAutofit/>
          </a:bodyPr>
          <a:lstStyle/>
          <a:p>
            <a:r>
              <a:rPr lang="tr-TR" sz="2800" b="1" i="1" dirty="0">
                <a:solidFill>
                  <a:schemeClr val="accent3"/>
                </a:solidFill>
              </a:rPr>
              <a:t>B) EVRE 3B</a:t>
            </a:r>
          </a:p>
        </p:txBody>
      </p:sp>
      <p:sp>
        <p:nvSpPr>
          <p:cNvPr id="3" name="İçerik Yer Tutucusu 2">
            <a:extLst>
              <a:ext uri="{FF2B5EF4-FFF2-40B4-BE49-F238E27FC236}">
                <a16:creationId xmlns:a16="http://schemas.microsoft.com/office/drawing/2014/main" id="{91E8D3A3-4481-1A94-23A6-563F1205D046}"/>
              </a:ext>
            </a:extLst>
          </p:cNvPr>
          <p:cNvSpPr>
            <a:spLocks noGrp="1"/>
          </p:cNvSpPr>
          <p:nvPr>
            <p:ph idx="1"/>
          </p:nvPr>
        </p:nvSpPr>
        <p:spPr>
          <a:xfrm>
            <a:off x="1562886" y="1219200"/>
            <a:ext cx="8915400" cy="3777622"/>
          </a:xfrm>
        </p:spPr>
        <p:txBody>
          <a:bodyPr/>
          <a:lstStyle/>
          <a:p>
            <a:r>
              <a:rPr lang="tr-TR" b="1" i="1" dirty="0"/>
              <a:t>Makroskobik evre 3B hastalıkta tedavi tümör lokalizasyonuna, tümörün kapladığı alana ve </a:t>
            </a:r>
            <a:r>
              <a:rPr lang="tr-TR" b="1" i="1" dirty="0" err="1"/>
              <a:t>vajen</a:t>
            </a:r>
            <a:r>
              <a:rPr lang="tr-TR" b="1" i="1" dirty="0"/>
              <a:t> yayılımının derecesine göre </a:t>
            </a:r>
            <a:r>
              <a:rPr lang="tr-TR" b="1" i="1" dirty="0" err="1"/>
              <a:t>eksternal</a:t>
            </a:r>
            <a:r>
              <a:rPr lang="tr-TR" b="1" i="1" dirty="0"/>
              <a:t> RT ve olası brakiterapi kombinasyonu olarak kişiselleştirilmelidir.</a:t>
            </a:r>
            <a:br>
              <a:rPr lang="tr-TR" b="1" i="1" dirty="0"/>
            </a:br>
            <a:endParaRPr lang="tr-TR" b="1" i="1" dirty="0"/>
          </a:p>
          <a:p>
            <a:r>
              <a:rPr lang="tr-TR" b="1" i="1" dirty="0" err="1"/>
              <a:t>Vajen</a:t>
            </a:r>
            <a:r>
              <a:rPr lang="tr-TR" b="1" i="1" dirty="0"/>
              <a:t> tutulumu varsa öncelikli olarak cerrahi önerilmez, başlangıç tedavisi radyoterapidir. RT ve brakiterapi sonrası cerrahi önerilebilir ya da cerrahiye gerek duyulmayabilir.</a:t>
            </a:r>
          </a:p>
        </p:txBody>
      </p:sp>
      <p:pic>
        <p:nvPicPr>
          <p:cNvPr id="4" name="Resim 3">
            <a:extLst>
              <a:ext uri="{FF2B5EF4-FFF2-40B4-BE49-F238E27FC236}">
                <a16:creationId xmlns:a16="http://schemas.microsoft.com/office/drawing/2014/main" id="{34BACBDB-7FDD-3249-090F-31367051D0E9}"/>
              </a:ext>
            </a:extLst>
          </p:cNvPr>
          <p:cNvPicPr>
            <a:picLocks noChangeAspect="1"/>
          </p:cNvPicPr>
          <p:nvPr/>
        </p:nvPicPr>
        <p:blipFill>
          <a:blip r:embed="rId2"/>
          <a:stretch>
            <a:fillRect/>
          </a:stretch>
        </p:blipFill>
        <p:spPr>
          <a:xfrm>
            <a:off x="1713714" y="3649489"/>
            <a:ext cx="9035055" cy="1347333"/>
          </a:xfrm>
          <a:prstGeom prst="rect">
            <a:avLst/>
          </a:prstGeom>
        </p:spPr>
      </p:pic>
      <p:pic>
        <p:nvPicPr>
          <p:cNvPr id="5" name="Resim 4">
            <a:extLst>
              <a:ext uri="{FF2B5EF4-FFF2-40B4-BE49-F238E27FC236}">
                <a16:creationId xmlns:a16="http://schemas.microsoft.com/office/drawing/2014/main" id="{0C030712-20DF-486C-79F0-38056B7715B7}"/>
              </a:ext>
            </a:extLst>
          </p:cNvPr>
          <p:cNvPicPr>
            <a:picLocks noChangeAspect="1"/>
          </p:cNvPicPr>
          <p:nvPr/>
        </p:nvPicPr>
        <p:blipFill>
          <a:blip r:embed="rId3"/>
          <a:stretch>
            <a:fillRect/>
          </a:stretch>
        </p:blipFill>
        <p:spPr>
          <a:xfrm>
            <a:off x="1562886" y="4540122"/>
            <a:ext cx="8955800" cy="3684480"/>
          </a:xfrm>
          <a:prstGeom prst="rect">
            <a:avLst/>
          </a:prstGeom>
        </p:spPr>
      </p:pic>
    </p:spTree>
    <p:extLst>
      <p:ext uri="{BB962C8B-B14F-4D97-AF65-F5344CB8AC3E}">
        <p14:creationId xmlns:p14="http://schemas.microsoft.com/office/powerpoint/2010/main" val="472437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C5B94B30-3957-90BB-8ECA-F273DD71D4EB}"/>
              </a:ext>
            </a:extLst>
          </p:cNvPr>
          <p:cNvPicPr>
            <a:picLocks noGrp="1" noChangeAspect="1"/>
          </p:cNvPicPr>
          <p:nvPr>
            <p:ph idx="1"/>
          </p:nvPr>
        </p:nvPicPr>
        <p:blipFill>
          <a:blip r:embed="rId2"/>
          <a:stretch>
            <a:fillRect/>
          </a:stretch>
        </p:blipFill>
        <p:spPr>
          <a:xfrm>
            <a:off x="1404385" y="2356700"/>
            <a:ext cx="9892411" cy="230956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88735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324E526C-7B3B-20C6-52CE-66C7DF9AFBD0}"/>
              </a:ext>
            </a:extLst>
          </p:cNvPr>
          <p:cNvSpPr>
            <a:spLocks noGrp="1"/>
          </p:cNvSpPr>
          <p:nvPr>
            <p:ph type="title"/>
          </p:nvPr>
        </p:nvSpPr>
        <p:spPr>
          <a:xfrm>
            <a:off x="2178145" y="756085"/>
            <a:ext cx="8911687" cy="1280890"/>
          </a:xfrm>
        </p:spPr>
        <p:txBody>
          <a:bodyPr/>
          <a:lstStyle/>
          <a:p>
            <a:r>
              <a:rPr lang="tr-TR" b="1" i="1" dirty="0">
                <a:solidFill>
                  <a:schemeClr val="accent3"/>
                </a:solidFill>
              </a:rPr>
              <a:t>EVRE 4 HASTALIK</a:t>
            </a:r>
          </a:p>
        </p:txBody>
      </p:sp>
      <p:sp>
        <p:nvSpPr>
          <p:cNvPr id="7" name="İçerik Yer Tutucusu 6">
            <a:extLst>
              <a:ext uri="{FF2B5EF4-FFF2-40B4-BE49-F238E27FC236}">
                <a16:creationId xmlns:a16="http://schemas.microsoft.com/office/drawing/2014/main" id="{8E4DE4C6-B970-05AA-2A29-A0C7ECDF3CAC}"/>
              </a:ext>
            </a:extLst>
          </p:cNvPr>
          <p:cNvSpPr>
            <a:spLocks noGrp="1"/>
          </p:cNvSpPr>
          <p:nvPr>
            <p:ph idx="1"/>
          </p:nvPr>
        </p:nvSpPr>
        <p:spPr>
          <a:xfrm>
            <a:off x="989012" y="2036975"/>
            <a:ext cx="8915400" cy="3777622"/>
          </a:xfrm>
        </p:spPr>
        <p:txBody>
          <a:bodyPr/>
          <a:lstStyle/>
          <a:p>
            <a:r>
              <a:rPr lang="tr-TR" b="1" i="1" dirty="0"/>
              <a:t>Evre 4 hastalığın </a:t>
            </a:r>
            <a:r>
              <a:rPr lang="tr-TR" b="1" i="1" dirty="0" err="1"/>
              <a:t>prognozu</a:t>
            </a:r>
            <a:r>
              <a:rPr lang="tr-TR" b="1" i="1" dirty="0"/>
              <a:t> kötü olmakla beraber sağkalım 12-15 ay arasında değişmektedir.</a:t>
            </a:r>
          </a:p>
          <a:p>
            <a:r>
              <a:rPr lang="tr-TR" b="1" i="1" dirty="0"/>
              <a:t>İleri abdominal hastalığı olanlar(özellikle </a:t>
            </a:r>
            <a:r>
              <a:rPr lang="tr-TR" b="1" i="1" dirty="0" err="1"/>
              <a:t>seröz</a:t>
            </a:r>
            <a:r>
              <a:rPr lang="tr-TR" b="1" i="1" dirty="0"/>
              <a:t> karsinomlarda) </a:t>
            </a:r>
            <a:r>
              <a:rPr lang="tr-TR" b="1" i="1" dirty="0" err="1"/>
              <a:t>sitoredüktif</a:t>
            </a:r>
            <a:r>
              <a:rPr lang="tr-TR" b="1" i="1" dirty="0"/>
              <a:t> cerrahiden fayda görebilmektedir.</a:t>
            </a:r>
          </a:p>
          <a:p>
            <a:r>
              <a:rPr lang="tr-TR" b="1" i="1" dirty="0"/>
              <a:t>Retrospektif analizler maksimal </a:t>
            </a:r>
            <a:r>
              <a:rPr lang="tr-TR" b="1" i="1" dirty="0" err="1"/>
              <a:t>sitoredüksiyonun</a:t>
            </a:r>
            <a:r>
              <a:rPr lang="tr-TR" b="1" i="1" dirty="0"/>
              <a:t> önemli bir prognostik faktör olduğunu göstermiştir, optimal </a:t>
            </a:r>
            <a:r>
              <a:rPr lang="tr-TR" b="1" i="1" dirty="0" err="1"/>
              <a:t>sitoredüksiyon</a:t>
            </a:r>
            <a:r>
              <a:rPr lang="tr-TR" b="1" i="1" dirty="0"/>
              <a:t> için(&lt;2 cm) ortalama sağkalım 18-30 ay iken </a:t>
            </a:r>
            <a:r>
              <a:rPr lang="tr-TR" b="1" i="1" dirty="0" err="1"/>
              <a:t>debulking</a:t>
            </a:r>
            <a:r>
              <a:rPr lang="tr-TR" b="1" i="1" dirty="0"/>
              <a:t> cerrahisiz sağ kalım 3-7 ay olarak raporlanmıştır.</a:t>
            </a:r>
          </a:p>
        </p:txBody>
      </p:sp>
      <p:pic>
        <p:nvPicPr>
          <p:cNvPr id="3" name="Resim 2">
            <a:extLst>
              <a:ext uri="{FF2B5EF4-FFF2-40B4-BE49-F238E27FC236}">
                <a16:creationId xmlns:a16="http://schemas.microsoft.com/office/drawing/2014/main" id="{ADA63FA1-37A9-2D08-3DC4-21957A25F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3497" y="3622538"/>
            <a:ext cx="3478503" cy="2979918"/>
          </a:xfrm>
          <a:prstGeom prst="ellipse">
            <a:avLst/>
          </a:prstGeom>
          <a:ln>
            <a:noFill/>
          </a:ln>
          <a:effectLst>
            <a:softEdge rad="112500"/>
          </a:effectLst>
        </p:spPr>
      </p:pic>
    </p:spTree>
    <p:extLst>
      <p:ext uri="{BB962C8B-B14F-4D97-AF65-F5344CB8AC3E}">
        <p14:creationId xmlns:p14="http://schemas.microsoft.com/office/powerpoint/2010/main" val="2110029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43C6239-AA6F-FACE-CFBD-8F225C4AC569}"/>
              </a:ext>
            </a:extLst>
          </p:cNvPr>
          <p:cNvSpPr>
            <a:spLocks noGrp="1"/>
          </p:cNvSpPr>
          <p:nvPr>
            <p:ph idx="1"/>
          </p:nvPr>
        </p:nvSpPr>
        <p:spPr>
          <a:xfrm>
            <a:off x="1498862" y="1677971"/>
            <a:ext cx="9722946" cy="5674936"/>
          </a:xfrm>
        </p:spPr>
        <p:txBody>
          <a:bodyPr/>
          <a:lstStyle/>
          <a:p>
            <a:r>
              <a:rPr lang="tr-TR" b="1" i="1" dirty="0"/>
              <a:t>45 kişiden oluşan evre 3-4 endometrium kanseri hastalarında cerrahi sonrası(TAH+BSO) kemoterapi(4 kür </a:t>
            </a:r>
            <a:r>
              <a:rPr lang="tr-TR" b="1" i="1" dirty="0" err="1"/>
              <a:t>sisplatin,siklofosfamid</a:t>
            </a:r>
            <a:r>
              <a:rPr lang="tr-TR" b="1" i="1" dirty="0"/>
              <a:t>, </a:t>
            </a:r>
            <a:r>
              <a:rPr lang="tr-TR" b="1" i="1" dirty="0" err="1"/>
              <a:t>epirubisin</a:t>
            </a:r>
            <a:r>
              <a:rPr lang="tr-TR" b="1" i="1" dirty="0"/>
              <a:t>)ve RT verilmiş. 9 yıllık PFS ve OS %30 ve %53 olarak raporlanmış.</a:t>
            </a:r>
          </a:p>
          <a:p>
            <a:r>
              <a:rPr lang="tr-TR" b="1" i="1" dirty="0"/>
              <a:t>30 kişiden oluşan evre 4 endometrium kanseri hastalarına </a:t>
            </a:r>
            <a:r>
              <a:rPr lang="tr-TR" b="1" i="1" dirty="0" err="1"/>
              <a:t>neoadjuvan</a:t>
            </a:r>
            <a:r>
              <a:rPr lang="tr-TR" b="1" i="1" dirty="0"/>
              <a:t> KT(</a:t>
            </a:r>
            <a:r>
              <a:rPr lang="tr-TR" b="1" i="1" dirty="0" err="1"/>
              <a:t>karboplatin-paklitaksel</a:t>
            </a:r>
            <a:r>
              <a:rPr lang="tr-TR" b="1" i="1" dirty="0"/>
              <a:t>) sonrası </a:t>
            </a:r>
            <a:r>
              <a:rPr lang="tr-TR" b="1" i="1" dirty="0" err="1"/>
              <a:t>sitoredüksiyon</a:t>
            </a:r>
            <a:r>
              <a:rPr lang="tr-TR" b="1" i="1" dirty="0"/>
              <a:t> cerrahisi </a:t>
            </a:r>
            <a:r>
              <a:rPr lang="tr-TR" b="1" i="1" dirty="0" err="1"/>
              <a:t>yapılmış.Optimal</a:t>
            </a:r>
            <a:r>
              <a:rPr lang="tr-TR" b="1" i="1" dirty="0"/>
              <a:t> bir </a:t>
            </a:r>
            <a:r>
              <a:rPr lang="tr-TR" b="1" i="1" dirty="0" err="1"/>
              <a:t>debulking</a:t>
            </a:r>
            <a:r>
              <a:rPr lang="tr-TR" b="1" i="1" dirty="0"/>
              <a:t> cerrahi yapılmasına rağmen ortalama PFS 13 ayken genel sağ kalım 23 ay olarak belirlenmiş.</a:t>
            </a:r>
          </a:p>
          <a:p>
            <a:r>
              <a:rPr lang="tr-TR" b="1" i="1" dirty="0"/>
              <a:t>Evre 4 hastalarda maksimal bir cerrahi girişim veya palyatif bir yaklaşım kararı hastaya göre dikkatle verilmelidir</a:t>
            </a:r>
          </a:p>
        </p:txBody>
      </p:sp>
    </p:spTree>
    <p:extLst>
      <p:ext uri="{BB962C8B-B14F-4D97-AF65-F5344CB8AC3E}">
        <p14:creationId xmlns:p14="http://schemas.microsoft.com/office/powerpoint/2010/main" val="589476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BF8290-E509-8FFC-0FC8-B55D9855F5D6}"/>
              </a:ext>
            </a:extLst>
          </p:cNvPr>
          <p:cNvSpPr>
            <a:spLocks noGrp="1"/>
          </p:cNvSpPr>
          <p:nvPr>
            <p:ph type="title"/>
          </p:nvPr>
        </p:nvSpPr>
        <p:spPr>
          <a:xfrm>
            <a:off x="2215299" y="624110"/>
            <a:ext cx="9289313" cy="1280890"/>
          </a:xfrm>
        </p:spPr>
        <p:txBody>
          <a:bodyPr>
            <a:noAutofit/>
          </a:bodyPr>
          <a:lstStyle/>
          <a:p>
            <a:r>
              <a:rPr lang="tr-TR" sz="4000" b="1" i="1" dirty="0">
                <a:solidFill>
                  <a:schemeClr val="accent6">
                    <a:lumMod val="50000"/>
                  </a:schemeClr>
                </a:solidFill>
              </a:rPr>
              <a:t>REKÜRREN HASTALIKTA RADYOTERAPİ</a:t>
            </a:r>
          </a:p>
        </p:txBody>
      </p:sp>
      <p:sp>
        <p:nvSpPr>
          <p:cNvPr id="3" name="İçerik Yer Tutucusu 2">
            <a:extLst>
              <a:ext uri="{FF2B5EF4-FFF2-40B4-BE49-F238E27FC236}">
                <a16:creationId xmlns:a16="http://schemas.microsoft.com/office/drawing/2014/main" id="{641402F7-4DBF-F900-15EC-495F896FCAEB}"/>
              </a:ext>
            </a:extLst>
          </p:cNvPr>
          <p:cNvSpPr>
            <a:spLocks noGrp="1"/>
          </p:cNvSpPr>
          <p:nvPr>
            <p:ph idx="1"/>
          </p:nvPr>
        </p:nvSpPr>
        <p:spPr>
          <a:xfrm>
            <a:off x="1649691" y="2133600"/>
            <a:ext cx="9854921" cy="3777622"/>
          </a:xfrm>
        </p:spPr>
        <p:txBody>
          <a:bodyPr/>
          <a:lstStyle/>
          <a:p>
            <a:r>
              <a:rPr lang="tr-TR" b="1" i="1" dirty="0"/>
              <a:t>Daha önce ışınlanmamış hastalarda izole vajinal nüks için </a:t>
            </a:r>
            <a:r>
              <a:rPr lang="tr-TR" b="1" i="1" dirty="0" err="1"/>
              <a:t>küratif</a:t>
            </a:r>
            <a:r>
              <a:rPr lang="tr-TR" b="1" i="1" dirty="0"/>
              <a:t> tedavi EBRT ve brakiterapiden oluşmaktadır.</a:t>
            </a:r>
          </a:p>
          <a:p>
            <a:r>
              <a:rPr lang="tr-TR" b="1" i="1" dirty="0"/>
              <a:t>Pelvik veya uzak relapslarda </a:t>
            </a:r>
            <a:r>
              <a:rPr lang="tr-TR" b="1" i="1" dirty="0" err="1"/>
              <a:t>prognoz</a:t>
            </a:r>
            <a:r>
              <a:rPr lang="tr-TR" b="1" i="1" dirty="0"/>
              <a:t> genelde kötüdür. Daha önce pelvik RT alan hastalarda pelvik relapsların tam remisyon oranı %5ten azken daha önce ışınlanmamış hastalarda bu oran %5-30 arasında değişmektedir.</a:t>
            </a:r>
          </a:p>
          <a:p>
            <a:r>
              <a:rPr lang="tr-TR" b="1" i="1" dirty="0"/>
              <a:t>Pelvik relapsı olan seçilmiş hastalar tek başına cerrahi veya eş zamanlı </a:t>
            </a:r>
            <a:r>
              <a:rPr lang="tr-TR" b="1" i="1" dirty="0" err="1"/>
              <a:t>kemoradyoterapi</a:t>
            </a:r>
            <a:r>
              <a:rPr lang="tr-TR" b="1" i="1" dirty="0"/>
              <a:t> veya intraoperatif radyoterapi ile </a:t>
            </a:r>
            <a:r>
              <a:rPr lang="tr-TR" b="1" i="1" dirty="0" err="1"/>
              <a:t>küratif</a:t>
            </a:r>
            <a:r>
              <a:rPr lang="tr-TR" b="1" i="1" dirty="0"/>
              <a:t> bir yaklaşım için aday olabilmektedir.</a:t>
            </a:r>
          </a:p>
          <a:p>
            <a:r>
              <a:rPr lang="tr-TR" b="1" i="1" dirty="0"/>
              <a:t>İzole uzak metastaz(tek akciğer nodülü veya kemik metastazı)olan hastalarda lokal rezeksiyon ya da </a:t>
            </a:r>
            <a:r>
              <a:rPr lang="tr-TR" b="1" i="1" dirty="0" err="1"/>
              <a:t>stereotaktik</a:t>
            </a:r>
            <a:r>
              <a:rPr lang="tr-TR" b="1" i="1" dirty="0"/>
              <a:t> vücut ışınlama ile uzun semptomsuz dönemler elde edilebilmektedir.</a:t>
            </a:r>
          </a:p>
        </p:txBody>
      </p:sp>
    </p:spTree>
    <p:extLst>
      <p:ext uri="{BB962C8B-B14F-4D97-AF65-F5344CB8AC3E}">
        <p14:creationId xmlns:p14="http://schemas.microsoft.com/office/powerpoint/2010/main" val="405067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E1ED5F-5F15-15FB-68B3-57712165723D}"/>
              </a:ext>
            </a:extLst>
          </p:cNvPr>
          <p:cNvSpPr>
            <a:spLocks noGrp="1"/>
          </p:cNvSpPr>
          <p:nvPr>
            <p:ph type="title"/>
          </p:nvPr>
        </p:nvSpPr>
        <p:spPr/>
        <p:txBody>
          <a:bodyPr>
            <a:normAutofit/>
          </a:bodyPr>
          <a:lstStyle/>
          <a:p>
            <a:r>
              <a:rPr lang="tr-TR" sz="4000" b="1" i="1" dirty="0">
                <a:solidFill>
                  <a:schemeClr val="accent6">
                    <a:lumMod val="50000"/>
                  </a:schemeClr>
                </a:solidFill>
              </a:rPr>
              <a:t>PALYATİF RADYOTERAPİ</a:t>
            </a:r>
          </a:p>
        </p:txBody>
      </p:sp>
      <p:sp>
        <p:nvSpPr>
          <p:cNvPr id="3" name="İçerik Yer Tutucusu 2">
            <a:extLst>
              <a:ext uri="{FF2B5EF4-FFF2-40B4-BE49-F238E27FC236}">
                <a16:creationId xmlns:a16="http://schemas.microsoft.com/office/drawing/2014/main" id="{DD606996-77C2-DE46-4711-AB26E4B50269}"/>
              </a:ext>
            </a:extLst>
          </p:cNvPr>
          <p:cNvSpPr>
            <a:spLocks noGrp="1"/>
          </p:cNvSpPr>
          <p:nvPr>
            <p:ph idx="1"/>
          </p:nvPr>
        </p:nvSpPr>
        <p:spPr>
          <a:xfrm>
            <a:off x="1498862" y="2133600"/>
            <a:ext cx="10005750" cy="3777622"/>
          </a:xfrm>
        </p:spPr>
        <p:txBody>
          <a:bodyPr/>
          <a:lstStyle/>
          <a:p>
            <a:r>
              <a:rPr lang="tr-TR" b="1" i="1" dirty="0"/>
              <a:t>RT lokal olarak ilerlemiş, tekrarlayan veya metastatik endometrial kanser semptomlarının hafifletilmesinde önemli bir yere sahiptir.</a:t>
            </a:r>
          </a:p>
          <a:p>
            <a:r>
              <a:rPr lang="tr-TR" b="1" i="1" dirty="0"/>
              <a:t>Vajinal kanama, vajinal akıntı veya ilerleyen hastalıktan kaynaklanan ağrı RT ile başarılı bir şekilde palye edilebilir.</a:t>
            </a:r>
          </a:p>
          <a:p>
            <a:r>
              <a:rPr lang="tr-TR" b="1" i="1" dirty="0"/>
              <a:t>Genellikle 1-2 haftalık 3-4 </a:t>
            </a:r>
            <a:r>
              <a:rPr lang="tr-TR" b="1" i="1" dirty="0" err="1"/>
              <a:t>Gy</a:t>
            </a:r>
            <a:r>
              <a:rPr lang="tr-TR" b="1" i="1" dirty="0"/>
              <a:t> veya 8 </a:t>
            </a:r>
            <a:r>
              <a:rPr lang="tr-TR" b="1" i="1" dirty="0" err="1"/>
              <a:t>Gy</a:t>
            </a:r>
            <a:r>
              <a:rPr lang="tr-TR" b="1" i="1" dirty="0"/>
              <a:t> 3 fraksiyon şeması kullanılmaktadır.</a:t>
            </a:r>
          </a:p>
          <a:p>
            <a:r>
              <a:rPr lang="tr-TR" b="1" i="1" dirty="0"/>
              <a:t>Kemik metastazlarından kaynaklanan ağrının hızlı ve etkili </a:t>
            </a:r>
            <a:r>
              <a:rPr lang="tr-TR" b="1" i="1" dirty="0" err="1"/>
              <a:t>palyasyonu</a:t>
            </a:r>
            <a:r>
              <a:rPr lang="tr-TR" b="1" i="1" dirty="0"/>
              <a:t> için tek </a:t>
            </a:r>
            <a:r>
              <a:rPr lang="tr-TR" b="1" i="1" dirty="0" err="1"/>
              <a:t>fraksiyonluk</a:t>
            </a:r>
            <a:r>
              <a:rPr lang="tr-TR" b="1" i="1" dirty="0"/>
              <a:t> 8 </a:t>
            </a:r>
            <a:r>
              <a:rPr lang="tr-TR" b="1" i="1" dirty="0" err="1"/>
              <a:t>Gy</a:t>
            </a:r>
            <a:r>
              <a:rPr lang="tr-TR" b="1" i="1" dirty="0"/>
              <a:t> radyoterapi kullanılabilmektedir.</a:t>
            </a:r>
          </a:p>
        </p:txBody>
      </p:sp>
    </p:spTree>
    <p:extLst>
      <p:ext uri="{BB962C8B-B14F-4D97-AF65-F5344CB8AC3E}">
        <p14:creationId xmlns:p14="http://schemas.microsoft.com/office/powerpoint/2010/main" val="1839112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A412509A-8091-8FEF-577D-1F42DBE7F319}"/>
              </a:ext>
            </a:extLst>
          </p:cNvPr>
          <p:cNvPicPr>
            <a:picLocks noChangeAspect="1"/>
          </p:cNvPicPr>
          <p:nvPr/>
        </p:nvPicPr>
        <p:blipFill rotWithShape="1">
          <a:blip r:embed="rId2"/>
          <a:srcRect l="14687" t="-971" r="11620" b="971"/>
          <a:stretch/>
        </p:blipFill>
        <p:spPr>
          <a:xfrm>
            <a:off x="0" y="-65988"/>
            <a:ext cx="12192000" cy="69239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94174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0155" y="510988"/>
            <a:ext cx="8911687" cy="1280890"/>
          </a:xfrm>
        </p:spPr>
        <p:txBody>
          <a:bodyPr>
            <a:normAutofit/>
          </a:bodyPr>
          <a:lstStyle/>
          <a:p>
            <a:r>
              <a:rPr lang="tr-TR" sz="4000" b="1" i="1" dirty="0">
                <a:solidFill>
                  <a:schemeClr val="accent6">
                    <a:lumMod val="50000"/>
                  </a:schemeClr>
                </a:solidFill>
              </a:rPr>
              <a:t>ENDOMETRİUM KANSERİ </a:t>
            </a:r>
          </a:p>
        </p:txBody>
      </p:sp>
      <p:sp>
        <p:nvSpPr>
          <p:cNvPr id="3" name="İçerik Yer Tutucusu 2"/>
          <p:cNvSpPr>
            <a:spLocks noGrp="1"/>
          </p:cNvSpPr>
          <p:nvPr>
            <p:ph idx="1"/>
          </p:nvPr>
        </p:nvSpPr>
        <p:spPr>
          <a:xfrm>
            <a:off x="1129797" y="1736102"/>
            <a:ext cx="10554574" cy="5343855"/>
          </a:xfrm>
        </p:spPr>
        <p:txBody>
          <a:bodyPr/>
          <a:lstStyle/>
          <a:p>
            <a:r>
              <a:rPr lang="tr-TR" dirty="0">
                <a:latin typeface="Tw Cen MT Condensed Extra Bold" panose="020B0803020202020204" pitchFamily="34" charset="0"/>
              </a:rPr>
              <a:t>Yapılan biyopsilerde hiperplazi ya da </a:t>
            </a:r>
            <a:r>
              <a:rPr lang="tr-TR" dirty="0" err="1">
                <a:latin typeface="Tw Cen MT Condensed Extra Bold" panose="020B0803020202020204" pitchFamily="34" charset="0"/>
              </a:rPr>
              <a:t>atipi</a:t>
            </a:r>
            <a:r>
              <a:rPr lang="tr-TR" dirty="0">
                <a:latin typeface="Tw Cen MT Condensed Extra Bold" panose="020B0803020202020204" pitchFamily="34" charset="0"/>
              </a:rPr>
              <a:t> olarak raporlanan olgularda ilerleyen dönemde </a:t>
            </a:r>
            <a:r>
              <a:rPr lang="tr-TR" dirty="0">
                <a:solidFill>
                  <a:srgbClr val="0070C0"/>
                </a:solidFill>
                <a:latin typeface="Tw Cen MT Condensed Extra Bold" panose="020B0803020202020204" pitchFamily="34" charset="0"/>
              </a:rPr>
              <a:t>%30-40 </a:t>
            </a:r>
            <a:r>
              <a:rPr lang="tr-TR" dirty="0">
                <a:latin typeface="Tw Cen MT Condensed Extra Bold" panose="020B0803020202020204" pitchFamily="34" charset="0"/>
              </a:rPr>
              <a:t>endometriyum kanseri görülme olasılığı vardır.</a:t>
            </a:r>
          </a:p>
          <a:p>
            <a:endParaRPr lang="tr-TR" dirty="0">
              <a:latin typeface="Tw Cen MT Condensed Extra Bold" panose="020B0803020202020204" pitchFamily="34" charset="0"/>
            </a:endParaRPr>
          </a:p>
          <a:p>
            <a:r>
              <a:rPr lang="tr-TR" dirty="0">
                <a:latin typeface="Tw Cen MT Condensed Extra Bold" panose="020B0803020202020204" pitchFamily="34" charset="0"/>
              </a:rPr>
              <a:t>Ailesel kalıtım  daha çok &lt; 50 yaş olgularda öne çıkmaktadır.</a:t>
            </a:r>
          </a:p>
          <a:p>
            <a:endParaRPr lang="tr-TR" dirty="0">
              <a:latin typeface="Tw Cen MT Condensed Extra Bold" panose="020B0803020202020204" pitchFamily="34" charset="0"/>
            </a:endParaRPr>
          </a:p>
          <a:p>
            <a:r>
              <a:rPr lang="tr-TR" dirty="0">
                <a:latin typeface="Tw Cen MT Condensed Extra Bold" panose="020B0803020202020204" pitchFamily="34" charset="0"/>
              </a:rPr>
              <a:t>Yeni tanı alanların %3-6 </a:t>
            </a:r>
            <a:r>
              <a:rPr lang="tr-TR" dirty="0" err="1">
                <a:latin typeface="Tw Cen MT Condensed Extra Bold" panose="020B0803020202020204" pitchFamily="34" charset="0"/>
              </a:rPr>
              <a:t>sında</a:t>
            </a:r>
            <a:r>
              <a:rPr lang="tr-TR" dirty="0">
                <a:latin typeface="Tw Cen MT Condensed Extra Bold" panose="020B0803020202020204" pitchFamily="34" charset="0"/>
              </a:rPr>
              <a:t> ailesel kalıtım , özellikle Lynch sendromunda ön plana çıkmaktadır.</a:t>
            </a:r>
          </a:p>
          <a:p>
            <a:endParaRPr lang="tr-TR" dirty="0">
              <a:latin typeface="Tw Cen MT Condensed Extra Bold" panose="020B0803020202020204" pitchFamily="34" charset="0"/>
            </a:endParaRPr>
          </a:p>
          <a:p>
            <a:r>
              <a:rPr lang="tr-TR" dirty="0">
                <a:latin typeface="Tw Cen MT Condensed Extra Bold" panose="020B0803020202020204" pitchFamily="34" charset="0"/>
              </a:rPr>
              <a:t>MLH1-MSH2-MSH6-PMS2 gen mutasyonu bulunanlarda meme ve kolon kanseri ile birlikte endometriyum kanseri olasılığı artmış olup, bu durum </a:t>
            </a:r>
            <a:r>
              <a:rPr lang="tr-TR" dirty="0" err="1">
                <a:latin typeface="Tw Cen MT Condensed Extra Bold" panose="020B0803020202020204" pitchFamily="34" charset="0"/>
              </a:rPr>
              <a:t>herediter</a:t>
            </a:r>
            <a:r>
              <a:rPr lang="tr-TR" dirty="0">
                <a:latin typeface="Tw Cen MT Condensed Extra Bold" panose="020B0803020202020204" pitchFamily="34" charset="0"/>
              </a:rPr>
              <a:t> </a:t>
            </a:r>
            <a:r>
              <a:rPr lang="tr-TR" dirty="0" err="1">
                <a:latin typeface="Tw Cen MT Condensed Extra Bold" panose="020B0803020202020204" pitchFamily="34" charset="0"/>
              </a:rPr>
              <a:t>non-polipozis</a:t>
            </a:r>
            <a:r>
              <a:rPr lang="tr-TR" dirty="0">
                <a:latin typeface="Tw Cen MT Condensed Extra Bold" panose="020B0803020202020204" pitchFamily="34" charset="0"/>
              </a:rPr>
              <a:t> </a:t>
            </a:r>
            <a:r>
              <a:rPr lang="tr-TR" dirty="0" err="1">
                <a:latin typeface="Tw Cen MT Condensed Extra Bold" panose="020B0803020202020204" pitchFamily="34" charset="0"/>
              </a:rPr>
              <a:t>coli</a:t>
            </a:r>
            <a:r>
              <a:rPr lang="tr-TR" dirty="0">
                <a:latin typeface="Tw Cen MT Condensed Extra Bold" panose="020B0803020202020204" pitchFamily="34" charset="0"/>
              </a:rPr>
              <a:t> (HNPCC)ile  ilişkilidir</a:t>
            </a:r>
          </a:p>
          <a:p>
            <a:endParaRPr lang="tr-TR" dirty="0">
              <a:latin typeface="Tw Cen MT Condensed Extra Bold" panose="020B0803020202020204" pitchFamily="34" charset="0"/>
            </a:endParaRPr>
          </a:p>
          <a:p>
            <a:r>
              <a:rPr lang="tr-TR" dirty="0">
                <a:latin typeface="Tw Cen MT Condensed Extra Bold" panose="020B0803020202020204" pitchFamily="34" charset="0"/>
              </a:rPr>
              <a:t>Lynch sendromlu kişilerde 50 yaşından önce endometriyal kanser tanısı alma riski %20 iken 60lı yaşlarda bu risk %60lara kadar çıkabilmektedir.</a:t>
            </a:r>
          </a:p>
        </p:txBody>
      </p:sp>
    </p:spTree>
    <p:extLst>
      <p:ext uri="{BB962C8B-B14F-4D97-AF65-F5344CB8AC3E}">
        <p14:creationId xmlns:p14="http://schemas.microsoft.com/office/powerpoint/2010/main" val="1785823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DEC509-E33E-BB1A-ED6D-A6FEB42BF751}"/>
              </a:ext>
            </a:extLst>
          </p:cNvPr>
          <p:cNvSpPr>
            <a:spLocks noGrp="1"/>
          </p:cNvSpPr>
          <p:nvPr>
            <p:ph type="title"/>
          </p:nvPr>
        </p:nvSpPr>
        <p:spPr/>
        <p:txBody>
          <a:bodyPr/>
          <a:lstStyle/>
          <a:p>
            <a:r>
              <a:rPr kumimoji="0" lang="tr-TR" sz="3600" b="1" i="1" u="none" strike="noStrike" kern="1200" cap="none" spc="0" normalizeH="0" baseline="0" noProof="0" dirty="0">
                <a:ln>
                  <a:noFill/>
                </a:ln>
                <a:solidFill>
                  <a:srgbClr val="6AAC91">
                    <a:lumMod val="50000"/>
                  </a:srgbClr>
                </a:solidFill>
                <a:effectLst/>
                <a:uLnTx/>
                <a:uFillTx/>
                <a:latin typeface="Century Gothic" panose="020B0502020202020204"/>
                <a:ea typeface="+mj-ea"/>
                <a:cs typeface="+mj-cs"/>
              </a:rPr>
              <a:t>UTERİN SARKOMLAR</a:t>
            </a:r>
            <a:endParaRPr lang="tr-TR" dirty="0"/>
          </a:p>
        </p:txBody>
      </p:sp>
      <p:sp>
        <p:nvSpPr>
          <p:cNvPr id="3" name="İçerik Yer Tutucusu 2">
            <a:extLst>
              <a:ext uri="{FF2B5EF4-FFF2-40B4-BE49-F238E27FC236}">
                <a16:creationId xmlns:a16="http://schemas.microsoft.com/office/drawing/2014/main" id="{3BDE414A-9864-467D-04A5-D75C5D0C4472}"/>
              </a:ext>
            </a:extLst>
          </p:cNvPr>
          <p:cNvSpPr>
            <a:spLocks noGrp="1"/>
          </p:cNvSpPr>
          <p:nvPr>
            <p:ph idx="1"/>
          </p:nvPr>
        </p:nvSpPr>
        <p:spPr>
          <a:xfrm>
            <a:off x="1414021" y="1640264"/>
            <a:ext cx="10090591" cy="4270958"/>
          </a:xfrm>
        </p:spPr>
        <p:txBody>
          <a:bodyPr/>
          <a:lstStyle/>
          <a:p>
            <a:r>
              <a:rPr lang="tr-TR" b="1" i="1" dirty="0" err="1"/>
              <a:t>Uterin</a:t>
            </a:r>
            <a:r>
              <a:rPr lang="tr-TR" b="1" i="1" dirty="0"/>
              <a:t> sarkomlar nadir görülür ve 3 tipe ayrılırlar; </a:t>
            </a: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tr-TR" sz="1800" b="1" i="1" u="none" strike="noStrike" kern="1200" cap="none" spc="0" normalizeH="0" baseline="0" noProof="0" dirty="0">
                <a:ln>
                  <a:noFill/>
                </a:ln>
                <a:solidFill>
                  <a:schemeClr val="accent1">
                    <a:lumMod val="60000"/>
                    <a:lumOff val="40000"/>
                  </a:schemeClr>
                </a:solidFill>
                <a:effectLst/>
                <a:uLnTx/>
                <a:uFillTx/>
                <a:latin typeface="Century Gothic" panose="020B0502020202020204"/>
                <a:ea typeface="+mn-ea"/>
                <a:cs typeface="+mn-cs"/>
              </a:rPr>
              <a:t>1)</a:t>
            </a:r>
            <a:r>
              <a:rPr kumimoji="0" lang="tr-TR" sz="1800" b="1" i="1" u="none" strike="noStrike" kern="1200" cap="none" spc="0" normalizeH="0" baseline="0" noProof="0" dirty="0" err="1">
                <a:ln>
                  <a:noFill/>
                </a:ln>
                <a:solidFill>
                  <a:schemeClr val="accent1">
                    <a:lumMod val="60000"/>
                    <a:lumOff val="40000"/>
                  </a:schemeClr>
                </a:solidFill>
                <a:effectLst/>
                <a:uLnTx/>
                <a:uFillTx/>
                <a:latin typeface="Century Gothic" panose="020B0502020202020204"/>
                <a:ea typeface="+mn-ea"/>
                <a:cs typeface="+mn-cs"/>
              </a:rPr>
              <a:t>Karsinosarkomlar</a:t>
            </a:r>
            <a:r>
              <a:rPr kumimoji="0" lang="tr-TR" sz="1800" b="1" i="1" u="none" strike="noStrike" kern="1200" cap="none" spc="0" normalizeH="0" baseline="0" noProof="0" dirty="0">
                <a:ln>
                  <a:noFill/>
                </a:ln>
                <a:solidFill>
                  <a:schemeClr val="accent1">
                    <a:lumMod val="60000"/>
                    <a:lumOff val="40000"/>
                  </a:schemeClr>
                </a:solidFill>
                <a:effectLst/>
                <a:uLnTx/>
                <a:uFillTx/>
                <a:latin typeface="Century Gothic" panose="020B0502020202020204"/>
                <a:ea typeface="+mn-ea"/>
                <a:cs typeface="+mn-cs"/>
              </a:rPr>
              <a:t>(%45)</a:t>
            </a: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tr-TR" sz="1800" b="1" i="1" u="none" strike="noStrike" kern="1200" cap="none" spc="0" normalizeH="0" baseline="0" noProof="0" dirty="0">
                <a:ln>
                  <a:noFill/>
                </a:ln>
                <a:solidFill>
                  <a:schemeClr val="accent1">
                    <a:lumMod val="60000"/>
                    <a:lumOff val="40000"/>
                  </a:schemeClr>
                </a:solidFill>
                <a:effectLst/>
                <a:uLnTx/>
                <a:uFillTx/>
                <a:latin typeface="Century Gothic" panose="020B0502020202020204"/>
                <a:ea typeface="+mn-ea"/>
                <a:cs typeface="+mn-cs"/>
              </a:rPr>
              <a:t> 2)</a:t>
            </a:r>
            <a:r>
              <a:rPr kumimoji="0" lang="tr-TR" sz="1800" b="1" i="1" u="none" strike="noStrike" kern="1200" cap="none" spc="0" normalizeH="0" baseline="0" noProof="0" dirty="0" err="1">
                <a:ln>
                  <a:noFill/>
                </a:ln>
                <a:solidFill>
                  <a:schemeClr val="accent1">
                    <a:lumMod val="60000"/>
                    <a:lumOff val="40000"/>
                  </a:schemeClr>
                </a:solidFill>
                <a:effectLst/>
                <a:uLnTx/>
                <a:uFillTx/>
                <a:latin typeface="Century Gothic" panose="020B0502020202020204"/>
                <a:ea typeface="+mn-ea"/>
                <a:cs typeface="+mn-cs"/>
              </a:rPr>
              <a:t>Leimyosarkomlar</a:t>
            </a:r>
            <a:r>
              <a:rPr kumimoji="0" lang="tr-TR" sz="1800" b="1" i="1" u="none" strike="noStrike" kern="1200" cap="none" spc="0" normalizeH="0" baseline="0" noProof="0" dirty="0">
                <a:ln>
                  <a:noFill/>
                </a:ln>
                <a:solidFill>
                  <a:schemeClr val="accent1">
                    <a:lumMod val="60000"/>
                    <a:lumOff val="40000"/>
                  </a:schemeClr>
                </a:solidFill>
                <a:effectLst/>
                <a:uLnTx/>
                <a:uFillTx/>
                <a:latin typeface="Century Gothic" panose="020B0502020202020204"/>
                <a:ea typeface="+mn-ea"/>
                <a:cs typeface="+mn-cs"/>
              </a:rPr>
              <a:t>(%40) </a:t>
            </a: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tr-TR" sz="1800" b="1" i="1" u="none" strike="noStrike" kern="1200" cap="none" spc="0" normalizeH="0" baseline="0" noProof="0" dirty="0">
                <a:ln>
                  <a:noFill/>
                </a:ln>
                <a:solidFill>
                  <a:schemeClr val="accent1">
                    <a:lumMod val="60000"/>
                    <a:lumOff val="40000"/>
                  </a:schemeClr>
                </a:solidFill>
                <a:effectLst/>
                <a:uLnTx/>
                <a:uFillTx/>
                <a:latin typeface="Century Gothic" panose="020B0502020202020204"/>
                <a:ea typeface="+mn-ea"/>
                <a:cs typeface="+mn-cs"/>
              </a:rPr>
              <a:t>3)Endometrial </a:t>
            </a:r>
            <a:r>
              <a:rPr kumimoji="0" lang="tr-TR" sz="1800" b="1" i="1" u="none" strike="noStrike" kern="1200" cap="none" spc="0" normalizeH="0" baseline="0" noProof="0" dirty="0" err="1">
                <a:ln>
                  <a:noFill/>
                </a:ln>
                <a:solidFill>
                  <a:schemeClr val="accent1">
                    <a:lumMod val="60000"/>
                    <a:lumOff val="40000"/>
                  </a:schemeClr>
                </a:solidFill>
                <a:effectLst/>
                <a:uLnTx/>
                <a:uFillTx/>
                <a:latin typeface="Century Gothic" panose="020B0502020202020204"/>
                <a:ea typeface="+mn-ea"/>
                <a:cs typeface="+mn-cs"/>
              </a:rPr>
              <a:t>stromal</a:t>
            </a:r>
            <a:r>
              <a:rPr kumimoji="0" lang="tr-TR" sz="1800" b="1" i="1" u="none" strike="noStrike" kern="1200" cap="none" spc="0" normalizeH="0" baseline="0" noProof="0" dirty="0">
                <a:ln>
                  <a:noFill/>
                </a:ln>
                <a:solidFill>
                  <a:schemeClr val="accent1">
                    <a:lumMod val="60000"/>
                    <a:lumOff val="40000"/>
                  </a:schemeClr>
                </a:solidFill>
                <a:effectLst/>
                <a:uLnTx/>
                <a:uFillTx/>
                <a:latin typeface="Century Gothic" panose="020B0502020202020204"/>
                <a:ea typeface="+mn-ea"/>
                <a:cs typeface="+mn-cs"/>
              </a:rPr>
              <a:t> sarkomlar(%15)</a:t>
            </a:r>
          </a:p>
          <a:p>
            <a:endParaRPr lang="tr-TR" b="1" i="1" dirty="0">
              <a:solidFill>
                <a:schemeClr val="accent1">
                  <a:lumMod val="60000"/>
                  <a:lumOff val="40000"/>
                </a:schemeClr>
              </a:solidFill>
            </a:endParaRPr>
          </a:p>
          <a:p>
            <a:r>
              <a:rPr lang="tr-TR" b="1" i="1" dirty="0" err="1"/>
              <a:t>Uterin</a:t>
            </a:r>
            <a:r>
              <a:rPr lang="tr-TR" b="1" i="1" dirty="0"/>
              <a:t> sarkomlar özellikle </a:t>
            </a:r>
            <a:r>
              <a:rPr lang="tr-TR" b="1" i="1" dirty="0" err="1"/>
              <a:t>leimyosarkomlar</a:t>
            </a:r>
            <a:r>
              <a:rPr lang="tr-TR" b="1" i="1" dirty="0"/>
              <a:t> adenokarsinomlara kıyasla lenf nodu tutulumu olmadan metastaz yapmaya eğilimlidirler.</a:t>
            </a:r>
          </a:p>
          <a:p>
            <a:r>
              <a:rPr lang="tr-TR" b="1" i="1" dirty="0"/>
              <a:t>Metastazların en sık görüldüğü yer akciğerlerdir bu nedenle ilk değerlendirmede mutlaka toraks BT istenmelidir.</a:t>
            </a:r>
          </a:p>
          <a:p>
            <a:endParaRPr lang="tr-TR" dirty="0"/>
          </a:p>
        </p:txBody>
      </p:sp>
    </p:spTree>
    <p:extLst>
      <p:ext uri="{BB962C8B-B14F-4D97-AF65-F5344CB8AC3E}">
        <p14:creationId xmlns:p14="http://schemas.microsoft.com/office/powerpoint/2010/main" val="14691115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C27B23-AD4E-7D8A-1AB1-2C05DC3B6183}"/>
              </a:ext>
            </a:extLst>
          </p:cNvPr>
          <p:cNvSpPr>
            <a:spLocks noGrp="1"/>
          </p:cNvSpPr>
          <p:nvPr>
            <p:ph type="title"/>
          </p:nvPr>
        </p:nvSpPr>
        <p:spPr>
          <a:xfrm>
            <a:off x="1875935" y="624110"/>
            <a:ext cx="9628678" cy="1280890"/>
          </a:xfrm>
        </p:spPr>
        <p:txBody>
          <a:bodyPr/>
          <a:lstStyle/>
          <a:p>
            <a:r>
              <a:rPr lang="tr-TR" b="1" i="1" dirty="0">
                <a:solidFill>
                  <a:schemeClr val="accent6">
                    <a:lumMod val="50000"/>
                  </a:schemeClr>
                </a:solidFill>
              </a:rPr>
              <a:t>ENDOMETRİAL SARKOM TEDAVİSİ</a:t>
            </a:r>
          </a:p>
        </p:txBody>
      </p:sp>
      <p:sp>
        <p:nvSpPr>
          <p:cNvPr id="3" name="İçerik Yer Tutucusu 2">
            <a:extLst>
              <a:ext uri="{FF2B5EF4-FFF2-40B4-BE49-F238E27FC236}">
                <a16:creationId xmlns:a16="http://schemas.microsoft.com/office/drawing/2014/main" id="{384520E3-F946-0B50-CCB7-93BE41E3B979}"/>
              </a:ext>
            </a:extLst>
          </p:cNvPr>
          <p:cNvSpPr>
            <a:spLocks noGrp="1"/>
          </p:cNvSpPr>
          <p:nvPr>
            <p:ph idx="1"/>
          </p:nvPr>
        </p:nvSpPr>
        <p:spPr>
          <a:xfrm>
            <a:off x="1074656" y="1905000"/>
            <a:ext cx="10812544" cy="4328890"/>
          </a:xfrm>
        </p:spPr>
        <p:txBody>
          <a:bodyPr>
            <a:normAutofit lnSpcReduction="10000"/>
          </a:bodyPr>
          <a:lstStyle/>
          <a:p>
            <a:pPr marL="0" indent="0">
              <a:buNone/>
            </a:pPr>
            <a:r>
              <a:rPr lang="tr-TR" b="1" i="1" dirty="0"/>
              <a:t>Düşük </a:t>
            </a:r>
            <a:r>
              <a:rPr lang="tr-TR" b="1" i="1" dirty="0" err="1"/>
              <a:t>gradeli</a:t>
            </a:r>
            <a:r>
              <a:rPr lang="tr-TR" b="1" i="1" dirty="0"/>
              <a:t> </a:t>
            </a:r>
            <a:r>
              <a:rPr lang="tr-TR" b="1" i="1" dirty="0" err="1"/>
              <a:t>stromal</a:t>
            </a:r>
            <a:r>
              <a:rPr lang="tr-TR" b="1" i="1" dirty="0"/>
              <a:t> sarkomların neredeyse tamamı ER ve PR pozitiftir ve genelde evre 1 de tanı alırlar, bu nedenle yalnızca TAH+BSO ile tedavi edilirler. </a:t>
            </a:r>
          </a:p>
          <a:p>
            <a:pPr marL="0" indent="0">
              <a:buNone/>
            </a:pPr>
            <a:endParaRPr lang="tr-TR" b="1" i="1" dirty="0"/>
          </a:p>
          <a:p>
            <a:pPr marL="0" indent="0">
              <a:buNone/>
            </a:pPr>
            <a:r>
              <a:rPr lang="tr-TR" b="1" i="1" dirty="0"/>
              <a:t>Hormon replasman tedavisi ya da adjuvan KT veya RT kullanımına gerek yoktur. Pelvik veya abdominal </a:t>
            </a:r>
            <a:r>
              <a:rPr lang="tr-TR" b="1" i="1" dirty="0" err="1"/>
              <a:t>rekürren</a:t>
            </a:r>
            <a:r>
              <a:rPr lang="tr-TR" b="1" i="1" dirty="0"/>
              <a:t> hastalıkta </a:t>
            </a:r>
            <a:r>
              <a:rPr lang="tr-TR" b="1" i="1" dirty="0" err="1"/>
              <a:t>debulking</a:t>
            </a:r>
            <a:r>
              <a:rPr lang="tr-TR" b="1" i="1" dirty="0"/>
              <a:t> cerrahisi sonrası hormon tedavisi uygulanabilir.</a:t>
            </a:r>
          </a:p>
          <a:p>
            <a:pPr marL="0" indent="0">
              <a:buNone/>
            </a:pPr>
            <a:endParaRPr lang="tr-TR" b="1" i="1" dirty="0"/>
          </a:p>
          <a:p>
            <a:pPr marL="0" indent="0">
              <a:buNone/>
            </a:pPr>
            <a:r>
              <a:rPr lang="tr-TR" b="1" i="1" dirty="0"/>
              <a:t>Endometrial </a:t>
            </a:r>
            <a:r>
              <a:rPr lang="tr-TR" b="1" i="1" dirty="0" err="1"/>
              <a:t>stromal</a:t>
            </a:r>
            <a:r>
              <a:rPr lang="tr-TR" b="1" i="1" dirty="0"/>
              <a:t> sarkomların yavaş büyüme paterni nedeniyle progresif veya nüks hastalıkta bile genel olarak uzun bir </a:t>
            </a:r>
            <a:r>
              <a:rPr lang="tr-TR" b="1" i="1" dirty="0" err="1"/>
              <a:t>surveyi</a:t>
            </a:r>
            <a:r>
              <a:rPr lang="tr-TR" b="1" i="1" dirty="0"/>
              <a:t> bulunmaktadır.</a:t>
            </a:r>
          </a:p>
          <a:p>
            <a:pPr marL="0" indent="0">
              <a:buNone/>
            </a:pPr>
            <a:endParaRPr lang="tr-TR" b="1" i="1" dirty="0"/>
          </a:p>
          <a:p>
            <a:pPr marL="0" indent="0">
              <a:buNone/>
            </a:pPr>
            <a:r>
              <a:rPr lang="tr-TR" b="1" i="1" dirty="0" err="1"/>
              <a:t>Andiferensiye</a:t>
            </a:r>
            <a:r>
              <a:rPr lang="tr-TR" b="1" i="1" dirty="0"/>
              <a:t> </a:t>
            </a:r>
            <a:r>
              <a:rPr lang="tr-TR" b="1" i="1" dirty="0" err="1"/>
              <a:t>uterin</a:t>
            </a:r>
            <a:r>
              <a:rPr lang="tr-TR" b="1" i="1" dirty="0"/>
              <a:t> sarkom(yüksek </a:t>
            </a:r>
            <a:r>
              <a:rPr lang="tr-TR" b="1" i="1" dirty="0" err="1"/>
              <a:t>gradeli</a:t>
            </a:r>
            <a:r>
              <a:rPr lang="tr-TR" b="1" i="1" dirty="0"/>
              <a:t> </a:t>
            </a:r>
            <a:r>
              <a:rPr lang="tr-TR" b="1" i="1" dirty="0" err="1"/>
              <a:t>sndometrial</a:t>
            </a:r>
            <a:r>
              <a:rPr lang="tr-TR" b="1" i="1" dirty="0"/>
              <a:t> </a:t>
            </a:r>
            <a:r>
              <a:rPr lang="tr-TR" b="1" i="1" dirty="0" err="1"/>
              <a:t>stromal</a:t>
            </a:r>
            <a:r>
              <a:rPr lang="tr-TR" b="1" i="1" dirty="0"/>
              <a:t> sarkom) nadir görülmekle beraber hastaların %60 </a:t>
            </a:r>
            <a:r>
              <a:rPr lang="tr-TR" b="1" i="1" dirty="0" err="1"/>
              <a:t>ının</a:t>
            </a:r>
            <a:r>
              <a:rPr lang="tr-TR" b="1" i="1" dirty="0"/>
              <a:t> evre 3-4 ile başvurması ve agresif olmasıyla bilinir. Bunlarda ve </a:t>
            </a:r>
            <a:r>
              <a:rPr lang="tr-TR" b="1" i="1" dirty="0" err="1"/>
              <a:t>karsinosarkomlarda</a:t>
            </a:r>
            <a:r>
              <a:rPr lang="tr-TR" b="1" i="1" dirty="0"/>
              <a:t> </a:t>
            </a:r>
            <a:r>
              <a:rPr lang="tr-TR" b="1" i="1" dirty="0" err="1"/>
              <a:t>TAH-BSO+Peritoneal</a:t>
            </a:r>
            <a:r>
              <a:rPr lang="tr-TR" b="1" i="1" dirty="0"/>
              <a:t> sitoloji+ tam pelvik lenf nodu </a:t>
            </a:r>
            <a:r>
              <a:rPr lang="tr-TR" b="1" i="1" dirty="0" err="1"/>
              <a:t>diseksiyonu+omentektomi</a:t>
            </a:r>
            <a:r>
              <a:rPr lang="tr-TR" b="1" i="1" dirty="0"/>
              <a:t> gibi agresif bir tedavi yaklaşımı mevcuttur.</a:t>
            </a:r>
          </a:p>
        </p:txBody>
      </p:sp>
      <p:sp>
        <p:nvSpPr>
          <p:cNvPr id="4" name="Oval 3">
            <a:extLst>
              <a:ext uri="{FF2B5EF4-FFF2-40B4-BE49-F238E27FC236}">
                <a16:creationId xmlns:a16="http://schemas.microsoft.com/office/drawing/2014/main" id="{CF96F3FA-DC81-D841-4F7A-7AD8876824E2}"/>
              </a:ext>
            </a:extLst>
          </p:cNvPr>
          <p:cNvSpPr/>
          <p:nvPr/>
        </p:nvSpPr>
        <p:spPr>
          <a:xfrm>
            <a:off x="801278" y="2135171"/>
            <a:ext cx="273378" cy="1414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a:extLst>
              <a:ext uri="{FF2B5EF4-FFF2-40B4-BE49-F238E27FC236}">
                <a16:creationId xmlns:a16="http://schemas.microsoft.com/office/drawing/2014/main" id="{D9D75910-B437-E432-CF7F-535E0666636E}"/>
              </a:ext>
            </a:extLst>
          </p:cNvPr>
          <p:cNvPicPr>
            <a:picLocks noChangeAspect="1"/>
          </p:cNvPicPr>
          <p:nvPr/>
        </p:nvPicPr>
        <p:blipFill>
          <a:blip r:embed="rId2"/>
          <a:stretch>
            <a:fillRect/>
          </a:stretch>
        </p:blipFill>
        <p:spPr>
          <a:xfrm>
            <a:off x="750599" y="3144364"/>
            <a:ext cx="292633" cy="158510"/>
          </a:xfrm>
          <a:prstGeom prst="rect">
            <a:avLst/>
          </a:prstGeom>
        </p:spPr>
      </p:pic>
      <p:pic>
        <p:nvPicPr>
          <p:cNvPr id="8" name="Resim 7">
            <a:extLst>
              <a:ext uri="{FF2B5EF4-FFF2-40B4-BE49-F238E27FC236}">
                <a16:creationId xmlns:a16="http://schemas.microsoft.com/office/drawing/2014/main" id="{67931D87-2B0D-EF26-1607-1185FA036254}"/>
              </a:ext>
            </a:extLst>
          </p:cNvPr>
          <p:cNvPicPr>
            <a:picLocks noChangeAspect="1"/>
          </p:cNvPicPr>
          <p:nvPr/>
        </p:nvPicPr>
        <p:blipFill>
          <a:blip r:embed="rId2"/>
          <a:stretch>
            <a:fillRect/>
          </a:stretch>
        </p:blipFill>
        <p:spPr>
          <a:xfrm>
            <a:off x="774267" y="4118818"/>
            <a:ext cx="292633" cy="158510"/>
          </a:xfrm>
          <a:prstGeom prst="rect">
            <a:avLst/>
          </a:prstGeom>
        </p:spPr>
      </p:pic>
      <p:pic>
        <p:nvPicPr>
          <p:cNvPr id="10" name="Resim 9">
            <a:extLst>
              <a:ext uri="{FF2B5EF4-FFF2-40B4-BE49-F238E27FC236}">
                <a16:creationId xmlns:a16="http://schemas.microsoft.com/office/drawing/2014/main" id="{8CC6DAEE-D11B-E110-7DC6-786AA2F283F8}"/>
              </a:ext>
            </a:extLst>
          </p:cNvPr>
          <p:cNvPicPr>
            <a:picLocks noChangeAspect="1"/>
          </p:cNvPicPr>
          <p:nvPr/>
        </p:nvPicPr>
        <p:blipFill>
          <a:blip r:embed="rId3"/>
          <a:stretch>
            <a:fillRect/>
          </a:stretch>
        </p:blipFill>
        <p:spPr>
          <a:xfrm>
            <a:off x="750600" y="5334269"/>
            <a:ext cx="292633" cy="164606"/>
          </a:xfrm>
          <a:prstGeom prst="rect">
            <a:avLst/>
          </a:prstGeom>
        </p:spPr>
      </p:pic>
    </p:spTree>
    <p:extLst>
      <p:ext uri="{BB962C8B-B14F-4D97-AF65-F5344CB8AC3E}">
        <p14:creationId xmlns:p14="http://schemas.microsoft.com/office/powerpoint/2010/main" val="2374606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9843EBCD-6747-5495-37B5-2B5BE5AAF85D}"/>
              </a:ext>
            </a:extLst>
          </p:cNvPr>
          <p:cNvPicPr>
            <a:picLocks noChangeAspect="1"/>
          </p:cNvPicPr>
          <p:nvPr/>
        </p:nvPicPr>
        <p:blipFill>
          <a:blip r:embed="rId2"/>
          <a:stretch>
            <a:fillRect/>
          </a:stretch>
        </p:blipFill>
        <p:spPr>
          <a:xfrm>
            <a:off x="1731782" y="544501"/>
            <a:ext cx="8728435" cy="25559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Resim 6">
            <a:extLst>
              <a:ext uri="{FF2B5EF4-FFF2-40B4-BE49-F238E27FC236}">
                <a16:creationId xmlns:a16="http://schemas.microsoft.com/office/drawing/2014/main" id="{DEF31BCF-33CF-D3E6-175B-CCDDF0E8FBBE}"/>
              </a:ext>
            </a:extLst>
          </p:cNvPr>
          <p:cNvPicPr>
            <a:picLocks noChangeAspect="1"/>
          </p:cNvPicPr>
          <p:nvPr/>
        </p:nvPicPr>
        <p:blipFill>
          <a:blip r:embed="rId3"/>
          <a:stretch>
            <a:fillRect/>
          </a:stretch>
        </p:blipFill>
        <p:spPr>
          <a:xfrm>
            <a:off x="4314826" y="3429000"/>
            <a:ext cx="7362824" cy="27976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545076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2344E09-F63B-0DC8-3422-DD941D8DD1E2}"/>
              </a:ext>
            </a:extLst>
          </p:cNvPr>
          <p:cNvSpPr>
            <a:spLocks noGrp="1"/>
          </p:cNvSpPr>
          <p:nvPr>
            <p:ph idx="1"/>
          </p:nvPr>
        </p:nvSpPr>
        <p:spPr>
          <a:xfrm>
            <a:off x="1414021" y="1244338"/>
            <a:ext cx="10090591" cy="5081048"/>
          </a:xfrm>
        </p:spPr>
        <p:txBody>
          <a:bodyPr/>
          <a:lstStyle/>
          <a:p>
            <a:r>
              <a:rPr lang="tr-TR" b="1" i="1" dirty="0" err="1"/>
              <a:t>Karsinosarkomlarda</a:t>
            </a:r>
            <a:r>
              <a:rPr lang="tr-TR" b="1" i="1" dirty="0"/>
              <a:t> adjuvan RT ile ilgili yapılan retrospektif çalışmalar lokal kontrolü artırdığını ancak sağkalıma bir fayda sağlamadığını göstermiştir.</a:t>
            </a:r>
          </a:p>
          <a:p>
            <a:endParaRPr lang="tr-TR" b="1" i="1" dirty="0"/>
          </a:p>
          <a:p>
            <a:r>
              <a:rPr lang="tr-TR" b="1" i="1" dirty="0"/>
              <a:t>RT </a:t>
            </a:r>
            <a:r>
              <a:rPr lang="tr-TR" b="1" i="1" dirty="0" err="1"/>
              <a:t>karsinosarkomlarda</a:t>
            </a:r>
            <a:r>
              <a:rPr lang="tr-TR" b="1" i="1" dirty="0"/>
              <a:t> pelvik kontrolü sağlarken </a:t>
            </a:r>
            <a:r>
              <a:rPr lang="tr-TR" b="1" i="1" dirty="0" err="1"/>
              <a:t>leimyosarkomlarda</a:t>
            </a:r>
            <a:r>
              <a:rPr lang="tr-TR" b="1" i="1" dirty="0"/>
              <a:t> RT </a:t>
            </a:r>
            <a:r>
              <a:rPr lang="tr-TR" b="1" i="1" dirty="0" err="1"/>
              <a:t>nin</a:t>
            </a:r>
            <a:r>
              <a:rPr lang="tr-TR" b="1" i="1" dirty="0"/>
              <a:t> hiçbir faydası gösterilememiştir. </a:t>
            </a:r>
          </a:p>
          <a:p>
            <a:endParaRPr lang="tr-TR" b="1" i="1" dirty="0"/>
          </a:p>
          <a:p>
            <a:r>
              <a:rPr lang="tr-TR" b="1" i="1" dirty="0"/>
              <a:t>Bu nedenle pelvik RT, sadece mikroskobik ya da makroskobik </a:t>
            </a:r>
            <a:r>
              <a:rPr lang="tr-TR" b="1" i="1" dirty="0" err="1"/>
              <a:t>residuel</a:t>
            </a:r>
            <a:r>
              <a:rPr lang="tr-TR" b="1" i="1" dirty="0"/>
              <a:t> hastalık için, tercihen RT ile eşzamanlı veya ardışık kemoterapi ile desteklenen klinik çalışmalarda düşünülmelidir.</a:t>
            </a:r>
          </a:p>
        </p:txBody>
      </p:sp>
    </p:spTree>
    <p:extLst>
      <p:ext uri="{BB962C8B-B14F-4D97-AF65-F5344CB8AC3E}">
        <p14:creationId xmlns:p14="http://schemas.microsoft.com/office/powerpoint/2010/main" val="39946035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32F8F05-725F-C944-728C-F7591AA8DD2C}"/>
              </a:ext>
            </a:extLst>
          </p:cNvPr>
          <p:cNvSpPr>
            <a:spLocks noGrp="1"/>
          </p:cNvSpPr>
          <p:nvPr>
            <p:ph type="title"/>
          </p:nvPr>
        </p:nvSpPr>
        <p:spPr>
          <a:xfrm>
            <a:off x="809479" y="354606"/>
            <a:ext cx="5761003" cy="1259894"/>
          </a:xfrm>
        </p:spPr>
        <p:txBody>
          <a:bodyPr>
            <a:normAutofit/>
          </a:bodyPr>
          <a:lstStyle/>
          <a:p>
            <a:r>
              <a:rPr lang="tr-TR" b="1" i="1" dirty="0">
                <a:solidFill>
                  <a:schemeClr val="accent6">
                    <a:lumMod val="50000"/>
                  </a:schemeClr>
                </a:solidFill>
              </a:rPr>
              <a:t>BRAKİTERAPİ TEKNİKLERİ</a:t>
            </a:r>
          </a:p>
        </p:txBody>
      </p:sp>
      <p:sp>
        <p:nvSpPr>
          <p:cNvPr id="12" name="Rectangle 11">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İçerik Yer Tutucusu 2">
            <a:extLst>
              <a:ext uri="{FF2B5EF4-FFF2-40B4-BE49-F238E27FC236}">
                <a16:creationId xmlns:a16="http://schemas.microsoft.com/office/drawing/2014/main" id="{4D08D859-9734-23BA-C6A1-91A9E483D6EB}"/>
              </a:ext>
            </a:extLst>
          </p:cNvPr>
          <p:cNvSpPr>
            <a:spLocks noGrp="1"/>
          </p:cNvSpPr>
          <p:nvPr>
            <p:ph idx="1"/>
          </p:nvPr>
        </p:nvSpPr>
        <p:spPr>
          <a:xfrm>
            <a:off x="649225" y="2133600"/>
            <a:ext cx="4751450" cy="3759253"/>
          </a:xfrm>
        </p:spPr>
        <p:txBody>
          <a:bodyPr>
            <a:normAutofit/>
          </a:bodyPr>
          <a:lstStyle/>
          <a:p>
            <a:pPr>
              <a:lnSpc>
                <a:spcPct val="90000"/>
              </a:lnSpc>
            </a:pPr>
            <a:r>
              <a:rPr lang="tr-TR" sz="1500" b="1" i="1" dirty="0"/>
              <a:t>Endometrium kanserinin primer tedavisinde yer alan brakiterapide uterus boyutlarına bağlı olarak LDR teknikleri kullanılmakta iken bunun yerini büyük ölçüde belirli aplikatörler kullanan HDR teknikleri aldı.</a:t>
            </a:r>
          </a:p>
          <a:p>
            <a:pPr>
              <a:lnSpc>
                <a:spcPct val="90000"/>
              </a:lnSpc>
            </a:pPr>
            <a:r>
              <a:rPr lang="tr-TR" sz="1500" b="1" i="1" dirty="0"/>
              <a:t>Primer tedavi olarak HDR brakiterapisinde 7Gy-5 </a:t>
            </a:r>
            <a:r>
              <a:rPr lang="tr-TR" sz="1500" b="1" i="1" dirty="0" err="1"/>
              <a:t>fr</a:t>
            </a:r>
            <a:r>
              <a:rPr lang="tr-TR" sz="1500" b="1" i="1" dirty="0"/>
              <a:t> ya da EBRT ile birlikte kullanılıyorsa 8.5 Gy-2 </a:t>
            </a:r>
            <a:r>
              <a:rPr lang="tr-TR" sz="1500" b="1" i="1" dirty="0" err="1"/>
              <a:t>fr</a:t>
            </a:r>
            <a:r>
              <a:rPr lang="tr-TR" sz="1500" b="1" i="1" dirty="0"/>
              <a:t> veya 5Gy-4 </a:t>
            </a:r>
            <a:r>
              <a:rPr lang="tr-TR" sz="1500" b="1" i="1" dirty="0" err="1"/>
              <a:t>fr</a:t>
            </a:r>
            <a:r>
              <a:rPr lang="tr-TR" sz="1500" b="1" i="1" dirty="0"/>
              <a:t> tedavi şemaları kullanılmaktadır. </a:t>
            </a:r>
          </a:p>
          <a:p>
            <a:pPr>
              <a:lnSpc>
                <a:spcPct val="90000"/>
              </a:lnSpc>
            </a:pPr>
            <a:r>
              <a:rPr lang="tr-TR" sz="1500" b="1" i="1" dirty="0"/>
              <a:t>Uterus duvar kalınlığını hastaya göre optimize etmek için BT veya MR önerilmektedir.</a:t>
            </a:r>
          </a:p>
        </p:txBody>
      </p:sp>
      <p:pic>
        <p:nvPicPr>
          <p:cNvPr id="5" name="Resim 4" descr="metin, farklı içeren bir resim&#10;&#10;Açıklama otomatik olarak oluşturuldu">
            <a:extLst>
              <a:ext uri="{FF2B5EF4-FFF2-40B4-BE49-F238E27FC236}">
                <a16:creationId xmlns:a16="http://schemas.microsoft.com/office/drawing/2014/main" id="{3B6D8AA9-F6D9-BE59-7E23-EA413E307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943" y="1840662"/>
            <a:ext cx="6315320" cy="3424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69971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1CE76D-2334-28BB-5A15-F95FF3C03036}"/>
              </a:ext>
            </a:extLst>
          </p:cNvPr>
          <p:cNvSpPr>
            <a:spLocks noGrp="1"/>
          </p:cNvSpPr>
          <p:nvPr>
            <p:ph type="title"/>
          </p:nvPr>
        </p:nvSpPr>
        <p:spPr/>
        <p:txBody>
          <a:bodyPr>
            <a:normAutofit/>
          </a:bodyPr>
          <a:lstStyle/>
          <a:p>
            <a:r>
              <a:rPr lang="tr-TR" sz="4000" b="1" i="1" dirty="0">
                <a:solidFill>
                  <a:schemeClr val="accent6">
                    <a:lumMod val="50000"/>
                  </a:schemeClr>
                </a:solidFill>
              </a:rPr>
              <a:t>VAJİNAL BRAKİTERAPİ</a:t>
            </a:r>
          </a:p>
        </p:txBody>
      </p:sp>
      <p:sp>
        <p:nvSpPr>
          <p:cNvPr id="3" name="İçerik Yer Tutucusu 2">
            <a:extLst>
              <a:ext uri="{FF2B5EF4-FFF2-40B4-BE49-F238E27FC236}">
                <a16:creationId xmlns:a16="http://schemas.microsoft.com/office/drawing/2014/main" id="{20546BE5-6F98-58DE-59F3-646525AC5F68}"/>
              </a:ext>
            </a:extLst>
          </p:cNvPr>
          <p:cNvSpPr>
            <a:spLocks noGrp="1"/>
          </p:cNvSpPr>
          <p:nvPr>
            <p:ph idx="1"/>
          </p:nvPr>
        </p:nvSpPr>
        <p:spPr>
          <a:xfrm>
            <a:off x="1404594" y="1659117"/>
            <a:ext cx="10401676" cy="4214397"/>
          </a:xfrm>
        </p:spPr>
        <p:txBody>
          <a:bodyPr/>
          <a:lstStyle/>
          <a:p>
            <a:r>
              <a:rPr lang="tr-TR" b="1" i="1" dirty="0"/>
              <a:t>Vajinal </a:t>
            </a:r>
            <a:r>
              <a:rPr lang="tr-TR" b="1" i="1" dirty="0" err="1"/>
              <a:t>rekürrensi</a:t>
            </a:r>
            <a:r>
              <a:rPr lang="tr-TR" b="1" i="1" dirty="0"/>
              <a:t> olan hastalarda en yaygın bölge üst </a:t>
            </a:r>
            <a:r>
              <a:rPr lang="tr-TR" b="1" i="1" dirty="0" err="1"/>
              <a:t>vajendir</a:t>
            </a:r>
            <a:r>
              <a:rPr lang="tr-TR" b="1" i="1" dirty="0"/>
              <a:t> ve adjuvan vajinal </a:t>
            </a:r>
            <a:r>
              <a:rPr lang="tr-TR" b="1" i="1" dirty="0" err="1"/>
              <a:t>kuff</a:t>
            </a:r>
            <a:r>
              <a:rPr lang="tr-TR" b="1" i="1" dirty="0"/>
              <a:t> brakiterapisi histerektomi sonrası vajinal </a:t>
            </a:r>
            <a:r>
              <a:rPr lang="tr-TR" b="1" i="1" dirty="0" err="1"/>
              <a:t>kuff</a:t>
            </a:r>
            <a:r>
              <a:rPr lang="tr-TR" b="1" i="1" dirty="0"/>
              <a:t> nüksü riskini azaltmak için uzun süredir kullanılmaktadır.</a:t>
            </a:r>
          </a:p>
          <a:p>
            <a:endParaRPr lang="tr-TR" b="1" i="1" dirty="0"/>
          </a:p>
          <a:p>
            <a:r>
              <a:rPr lang="tr-TR" b="1" i="1" dirty="0"/>
              <a:t>Düşük ve orta riskli hastalık için genellikle </a:t>
            </a:r>
            <a:r>
              <a:rPr lang="tr-TR" b="1" i="1" dirty="0" err="1"/>
              <a:t>vajen</a:t>
            </a:r>
            <a:r>
              <a:rPr lang="tr-TR" b="1" i="1" dirty="0"/>
              <a:t> üst yarısının veya proksimal 3-4 cm in tedavi edilmesi önerilir çünkü bu </a:t>
            </a:r>
            <a:r>
              <a:rPr lang="tr-TR" b="1" i="1" dirty="0" err="1"/>
              <a:t>vajenin</a:t>
            </a:r>
            <a:r>
              <a:rPr lang="tr-TR" b="1" i="1" dirty="0"/>
              <a:t> tümünü tedavi etmekten daha düşük komplikasyon(vajinal stenoz, fistül) oranına sahiptir.</a:t>
            </a:r>
          </a:p>
          <a:p>
            <a:endParaRPr lang="tr-TR" b="1" i="1" dirty="0"/>
          </a:p>
          <a:p>
            <a:r>
              <a:rPr lang="tr-TR" b="1" i="1" dirty="0"/>
              <a:t>Birçok radyasyon </a:t>
            </a:r>
            <a:r>
              <a:rPr lang="tr-TR" b="1" i="1" dirty="0" err="1"/>
              <a:t>onkoloğu</a:t>
            </a:r>
            <a:r>
              <a:rPr lang="tr-TR" b="1" i="1" dirty="0"/>
              <a:t> vajinal silindirler kullansa da vajinal </a:t>
            </a:r>
            <a:r>
              <a:rPr lang="tr-TR" b="1" i="1" dirty="0" err="1"/>
              <a:t>kolpostatların</a:t>
            </a:r>
            <a:r>
              <a:rPr lang="tr-TR" b="1" i="1" dirty="0"/>
              <a:t> veya halka aplikatörün mesane ve rektuma daha düşük doz vermekle beraber </a:t>
            </a:r>
            <a:r>
              <a:rPr lang="tr-TR" b="1" i="1" dirty="0" err="1"/>
              <a:t>vajen</a:t>
            </a:r>
            <a:r>
              <a:rPr lang="tr-TR" b="1" i="1" dirty="0"/>
              <a:t> kubbesi çevresinde daha iyi bir doz dağılımı sağladığını ifade etmektedir.</a:t>
            </a:r>
          </a:p>
        </p:txBody>
      </p:sp>
    </p:spTree>
    <p:extLst>
      <p:ext uri="{BB962C8B-B14F-4D97-AF65-F5344CB8AC3E}">
        <p14:creationId xmlns:p14="http://schemas.microsoft.com/office/powerpoint/2010/main" val="984063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2B99C7B-14A1-114B-4922-A9F4F5CFF933}"/>
              </a:ext>
            </a:extLst>
          </p:cNvPr>
          <p:cNvSpPr>
            <a:spLocks noGrp="1"/>
          </p:cNvSpPr>
          <p:nvPr>
            <p:ph idx="1"/>
          </p:nvPr>
        </p:nvSpPr>
        <p:spPr>
          <a:xfrm>
            <a:off x="1917650" y="1045786"/>
            <a:ext cx="8915400" cy="3777622"/>
          </a:xfrm>
        </p:spPr>
        <p:txBody>
          <a:bodyPr/>
          <a:lstStyle/>
          <a:p>
            <a:r>
              <a:rPr kumimoji="0" lang="tr-TR" sz="1800" b="1" i="1"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VBT de o</a:t>
            </a:r>
            <a:r>
              <a:rPr lang="tr-TR" b="1" i="1" dirty="0" err="1"/>
              <a:t>rta</a:t>
            </a:r>
            <a:r>
              <a:rPr lang="tr-TR" b="1" i="1" dirty="0"/>
              <a:t> doz </a:t>
            </a:r>
            <a:r>
              <a:rPr lang="tr-TR" b="1" i="1" dirty="0" err="1"/>
              <a:t>fraksiyonasyon</a:t>
            </a:r>
            <a:r>
              <a:rPr lang="tr-TR" b="1" i="1" dirty="0"/>
              <a:t>;  yüksek kontrol oranları(&gt;%95) ve düşük morbidite oranlarını sağlamaktadır.</a:t>
            </a:r>
          </a:p>
          <a:p>
            <a:endParaRPr lang="tr-TR" b="1" i="1" dirty="0"/>
          </a:p>
          <a:p>
            <a:r>
              <a:rPr lang="tr-TR" b="1" i="1" dirty="0"/>
              <a:t>Yüksek dozların kullanımı yan etki riskini artırmanın </a:t>
            </a:r>
            <a:r>
              <a:rPr lang="tr-TR" b="1" i="1" dirty="0" err="1"/>
              <a:t>yanısıra</a:t>
            </a:r>
            <a:r>
              <a:rPr lang="tr-TR" b="1" i="1" dirty="0"/>
              <a:t> vajinal kontrol oranlarını da artırmaz. </a:t>
            </a:r>
          </a:p>
          <a:p>
            <a:endParaRPr lang="tr-TR" b="1" i="1" dirty="0"/>
          </a:p>
          <a:p>
            <a:r>
              <a:rPr lang="tr-TR" b="1" i="1" dirty="0"/>
              <a:t>Bu verilere dayanarak optimal LDR ve HDR; </a:t>
            </a:r>
            <a:r>
              <a:rPr lang="tr-TR" b="1" i="1" dirty="0" err="1"/>
              <a:t>vajen</a:t>
            </a:r>
            <a:r>
              <a:rPr lang="tr-TR" b="1" i="1" dirty="0"/>
              <a:t> üst yarısının mukozal yüzeyine 30 ile 50 </a:t>
            </a:r>
            <a:r>
              <a:rPr lang="tr-TR" b="1" i="1" dirty="0" err="1"/>
              <a:t>Gy</a:t>
            </a:r>
            <a:r>
              <a:rPr lang="tr-TR" b="1" i="1" dirty="0"/>
              <a:t> arasında bir dozu kapsamaktadır.(21 Gy-3 </a:t>
            </a:r>
            <a:r>
              <a:rPr lang="tr-TR" b="1" i="1" dirty="0" err="1"/>
              <a:t>fr</a:t>
            </a:r>
            <a:r>
              <a:rPr lang="tr-TR" b="1" i="1" dirty="0"/>
              <a:t> ya da 24-30 </a:t>
            </a:r>
            <a:r>
              <a:rPr lang="tr-TR" b="1" i="1" dirty="0" err="1"/>
              <a:t>Gy</a:t>
            </a:r>
            <a:r>
              <a:rPr lang="tr-TR" b="1" i="1" dirty="0"/>
              <a:t> 5-6 </a:t>
            </a:r>
            <a:r>
              <a:rPr lang="tr-TR" b="1" i="1" dirty="0" err="1"/>
              <a:t>fr</a:t>
            </a:r>
            <a:r>
              <a:rPr lang="tr-TR" b="1" i="1" dirty="0"/>
              <a:t>)</a:t>
            </a:r>
          </a:p>
          <a:p>
            <a:endParaRPr lang="tr-TR" dirty="0"/>
          </a:p>
        </p:txBody>
      </p:sp>
      <p:pic>
        <p:nvPicPr>
          <p:cNvPr id="5" name="Resim 4" descr="kirli, kapat, dişli içeren bir resim&#10;&#10;Açıklama otomatik olarak oluşturuldu">
            <a:extLst>
              <a:ext uri="{FF2B5EF4-FFF2-40B4-BE49-F238E27FC236}">
                <a16:creationId xmlns:a16="http://schemas.microsoft.com/office/drawing/2014/main" id="{57A5A22F-1709-1696-7B7A-A83810FB2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0" y="4467034"/>
            <a:ext cx="4857750" cy="19873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848823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metin içeren bir resim&#10;&#10;Açıklama otomatik olarak oluşturuldu">
            <a:extLst>
              <a:ext uri="{FF2B5EF4-FFF2-40B4-BE49-F238E27FC236}">
                <a16:creationId xmlns:a16="http://schemas.microsoft.com/office/drawing/2014/main" id="{581BBBC0-A02F-779B-1118-9039817EB4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9303"/>
          <a:stretch/>
        </p:blipFill>
        <p:spPr>
          <a:xfrm>
            <a:off x="1795513" y="1563076"/>
            <a:ext cx="8273655" cy="4224982"/>
          </a:xfrm>
        </p:spPr>
      </p:pic>
    </p:spTree>
    <p:extLst>
      <p:ext uri="{BB962C8B-B14F-4D97-AF65-F5344CB8AC3E}">
        <p14:creationId xmlns:p14="http://schemas.microsoft.com/office/powerpoint/2010/main" val="3035563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72793" y="510988"/>
            <a:ext cx="8911687" cy="1280890"/>
          </a:xfrm>
        </p:spPr>
        <p:txBody>
          <a:bodyPr>
            <a:normAutofit/>
          </a:bodyPr>
          <a:lstStyle/>
          <a:p>
            <a:r>
              <a:rPr lang="tr-TR" sz="4000" b="1" i="1" dirty="0">
                <a:solidFill>
                  <a:schemeClr val="accent6">
                    <a:lumMod val="50000"/>
                  </a:schemeClr>
                </a:solidFill>
                <a:latin typeface="+mn-lt"/>
              </a:rPr>
              <a:t>KORUNMA VE ERKEN TANI</a:t>
            </a:r>
          </a:p>
        </p:txBody>
      </p:sp>
      <p:sp>
        <p:nvSpPr>
          <p:cNvPr id="3" name="İçerik Yer Tutucusu 2"/>
          <p:cNvSpPr>
            <a:spLocks noGrp="1"/>
          </p:cNvSpPr>
          <p:nvPr>
            <p:ph idx="1"/>
          </p:nvPr>
        </p:nvSpPr>
        <p:spPr>
          <a:xfrm>
            <a:off x="837564" y="1866508"/>
            <a:ext cx="11125049" cy="5260156"/>
          </a:xfrm>
        </p:spPr>
        <p:txBody>
          <a:bodyPr/>
          <a:lstStyle/>
          <a:p>
            <a:r>
              <a:rPr lang="tr-TR" dirty="0">
                <a:latin typeface="Tw Cen MT Condensed Extra Bold" panose="020B0803020202020204" pitchFamily="34" charset="0"/>
              </a:rPr>
              <a:t>Yaşam tarzı değişiklikleri ve obeziteden kaçınma dışında endometriyum kanserinin önlenmesinde herhangi bir yol bulunmamaktayken , </a:t>
            </a:r>
            <a:r>
              <a:rPr lang="tr-TR" dirty="0" err="1">
                <a:latin typeface="Tw Cen MT Condensed Extra Bold" panose="020B0803020202020204" pitchFamily="34" charset="0"/>
              </a:rPr>
              <a:t>atipi</a:t>
            </a:r>
            <a:r>
              <a:rPr lang="tr-TR" dirty="0">
                <a:latin typeface="Tw Cen MT Condensed Extra Bold" panose="020B0803020202020204" pitchFamily="34" charset="0"/>
              </a:rPr>
              <a:t> ya da hiperplazisi bulunan olgularda profilaktik histerektomi bir çözüm sunabilmektedir.</a:t>
            </a:r>
          </a:p>
          <a:p>
            <a:endParaRPr lang="tr-TR" dirty="0">
              <a:latin typeface="Tw Cen MT Condensed Extra Bold" panose="020B0803020202020204" pitchFamily="34" charset="0"/>
            </a:endParaRPr>
          </a:p>
          <a:p>
            <a:r>
              <a:rPr lang="tr-TR" dirty="0">
                <a:latin typeface="Tw Cen MT Condensed Extra Bold" panose="020B0803020202020204" pitchFamily="34" charset="0"/>
              </a:rPr>
              <a:t>Lynch sendromu tespit edilmiş olgularda da profilaktik histerektomi fayda sağlamaktadır.</a:t>
            </a:r>
          </a:p>
          <a:p>
            <a:endParaRPr lang="tr-TR" dirty="0">
              <a:latin typeface="Tw Cen MT Condensed Extra Bold" panose="020B0803020202020204" pitchFamily="34" charset="0"/>
            </a:endParaRPr>
          </a:p>
          <a:p>
            <a:r>
              <a:rPr lang="tr-TR" dirty="0">
                <a:latin typeface="Tw Cen MT Condensed Extra Bold" panose="020B0803020202020204" pitchFamily="34" charset="0"/>
              </a:rPr>
              <a:t>Bu hastalığın erken belirtileri ve olumlu </a:t>
            </a:r>
            <a:r>
              <a:rPr lang="tr-TR" dirty="0" err="1">
                <a:latin typeface="Tw Cen MT Condensed Extra Bold" panose="020B0803020202020204" pitchFamily="34" charset="0"/>
              </a:rPr>
              <a:t>prognozu</a:t>
            </a:r>
            <a:r>
              <a:rPr lang="tr-TR" dirty="0">
                <a:latin typeface="Tw Cen MT Condensed Extra Bold" panose="020B0803020202020204" pitchFamily="34" charset="0"/>
              </a:rPr>
              <a:t> popülasyon taramasının etkinliğini engeller.  </a:t>
            </a:r>
          </a:p>
          <a:p>
            <a:endParaRPr lang="tr-TR" dirty="0">
              <a:latin typeface="Tw Cen MT Condensed Extra Bold" panose="020B0803020202020204" pitchFamily="34" charset="0"/>
            </a:endParaRPr>
          </a:p>
          <a:p>
            <a:r>
              <a:rPr lang="tr-TR" dirty="0" err="1">
                <a:latin typeface="Tw Cen MT Condensed Extra Bold" panose="020B0803020202020204" pitchFamily="34" charset="0"/>
              </a:rPr>
              <a:t>Transvajınal</a:t>
            </a:r>
            <a:r>
              <a:rPr lang="tr-TR" dirty="0">
                <a:latin typeface="Tw Cen MT Condensed Extra Bold" panose="020B0803020202020204" pitchFamily="34" charset="0"/>
              </a:rPr>
              <a:t> ultrason çalışmaları tek başına tarama amaçları için etkili bulunmamıştır.</a:t>
            </a:r>
          </a:p>
          <a:p>
            <a:endParaRPr lang="tr-TR" dirty="0">
              <a:latin typeface="Tw Cen MT Condensed Extra Bold" panose="020B0803020202020204" pitchFamily="34" charset="0"/>
            </a:endParaRPr>
          </a:p>
          <a:p>
            <a:r>
              <a:rPr lang="tr-TR" dirty="0">
                <a:latin typeface="Tw Cen MT Condensed Extra Bold" panose="020B0803020202020204" pitchFamily="34" charset="0"/>
              </a:rPr>
              <a:t>Menopoz sonrası veya anormal vajinal kanaması olan her hastanın vajinal ultrason ve </a:t>
            </a:r>
            <a:r>
              <a:rPr lang="tr-TR" dirty="0" err="1">
                <a:latin typeface="Tw Cen MT Condensed Extra Bold" panose="020B0803020202020204" pitchFamily="34" charset="0"/>
              </a:rPr>
              <a:t>endometriyal</a:t>
            </a:r>
            <a:r>
              <a:rPr lang="tr-TR" dirty="0">
                <a:latin typeface="Tw Cen MT Condensed Extra Bold" panose="020B0803020202020204" pitchFamily="34" charset="0"/>
              </a:rPr>
              <a:t> biyopsi ile hızlı analizi </a:t>
            </a:r>
            <a:r>
              <a:rPr lang="tr-TR" dirty="0" err="1">
                <a:latin typeface="Tw Cen MT Condensed Extra Bold" panose="020B0803020202020204" pitchFamily="34" charset="0"/>
              </a:rPr>
              <a:t>endikedir</a:t>
            </a:r>
            <a:r>
              <a:rPr lang="tr-TR" dirty="0">
                <a:latin typeface="Tw Cen MT Condensed Extra Bold" panose="020B0803020202020204" pitchFamily="34" charset="0"/>
              </a:rPr>
              <a:t>.</a:t>
            </a:r>
          </a:p>
        </p:txBody>
      </p:sp>
    </p:spTree>
    <p:extLst>
      <p:ext uri="{BB962C8B-B14F-4D97-AF65-F5344CB8AC3E}">
        <p14:creationId xmlns:p14="http://schemas.microsoft.com/office/powerpoint/2010/main" val="1358852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82081" y="396487"/>
            <a:ext cx="10062311" cy="1280890"/>
          </a:xfrm>
        </p:spPr>
        <p:txBody>
          <a:bodyPr>
            <a:noAutofit/>
          </a:bodyPr>
          <a:lstStyle/>
          <a:p>
            <a:r>
              <a:rPr lang="tr-TR" sz="4000" b="1" i="1" dirty="0">
                <a:solidFill>
                  <a:schemeClr val="accent6">
                    <a:lumMod val="50000"/>
                  </a:schemeClr>
                </a:solidFill>
              </a:rPr>
              <a:t>ENDOMETRİUM KANSERİ TİPLENDİRİLMESİ</a:t>
            </a:r>
          </a:p>
        </p:txBody>
      </p:sp>
      <p:sp>
        <p:nvSpPr>
          <p:cNvPr id="3" name="İçerik Yer Tutucusu 2"/>
          <p:cNvSpPr>
            <a:spLocks noGrp="1"/>
          </p:cNvSpPr>
          <p:nvPr>
            <p:ph idx="1"/>
          </p:nvPr>
        </p:nvSpPr>
        <p:spPr>
          <a:xfrm>
            <a:off x="818712" y="2222288"/>
            <a:ext cx="2885070" cy="3602250"/>
          </a:xfrm>
        </p:spPr>
        <p:txBody>
          <a:bodyPr/>
          <a:lstStyle/>
          <a:p>
            <a:r>
              <a:rPr lang="tr-TR" b="1" i="1" dirty="0"/>
              <a:t>1983 yılında </a:t>
            </a:r>
            <a:r>
              <a:rPr lang="tr-TR" b="1" i="1" dirty="0" err="1"/>
              <a:t>Bokhman</a:t>
            </a:r>
            <a:r>
              <a:rPr lang="tr-TR" b="1" i="1" dirty="0"/>
              <a:t> ve ark tarafından </a:t>
            </a:r>
            <a:r>
              <a:rPr lang="tr-TR" b="1" i="1" dirty="0" err="1"/>
              <a:t>endometriyum</a:t>
            </a:r>
            <a:r>
              <a:rPr lang="tr-TR" b="1" i="1" dirty="0"/>
              <a:t> kanseri 2 alt tipe ayrılmıştır.</a:t>
            </a:r>
          </a:p>
          <a:p>
            <a:endParaRPr lang="tr-TR" dirty="0"/>
          </a:p>
        </p:txBody>
      </p:sp>
      <p:pic>
        <p:nvPicPr>
          <p:cNvPr id="4" name="Resim 3"/>
          <p:cNvPicPr>
            <a:picLocks noChangeAspect="1"/>
          </p:cNvPicPr>
          <p:nvPr/>
        </p:nvPicPr>
        <p:blipFill>
          <a:blip r:embed="rId2"/>
          <a:stretch>
            <a:fillRect/>
          </a:stretch>
        </p:blipFill>
        <p:spPr>
          <a:xfrm>
            <a:off x="4345820" y="1902443"/>
            <a:ext cx="7703126" cy="4791075"/>
          </a:xfrm>
          <a:prstGeom prst="rect">
            <a:avLst/>
          </a:prstGeom>
        </p:spPr>
      </p:pic>
      <p:sp>
        <p:nvSpPr>
          <p:cNvPr id="5" name="Oval 4"/>
          <p:cNvSpPr/>
          <p:nvPr/>
        </p:nvSpPr>
        <p:spPr>
          <a:xfrm>
            <a:off x="6613237" y="2384969"/>
            <a:ext cx="1810328" cy="221474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Nokta Yıldız 5"/>
          <p:cNvSpPr/>
          <p:nvPr/>
        </p:nvSpPr>
        <p:spPr>
          <a:xfrm>
            <a:off x="8197383" y="2549171"/>
            <a:ext cx="327892" cy="38792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9245600" y="2384969"/>
            <a:ext cx="2733964" cy="2214740"/>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5-Nokta Yıldız 8"/>
          <p:cNvSpPr/>
          <p:nvPr/>
        </p:nvSpPr>
        <p:spPr>
          <a:xfrm>
            <a:off x="11371115" y="2567709"/>
            <a:ext cx="473853" cy="397164"/>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890309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46171" y="331879"/>
            <a:ext cx="8911687" cy="1280890"/>
          </a:xfrm>
        </p:spPr>
        <p:txBody>
          <a:bodyPr>
            <a:normAutofit/>
          </a:bodyPr>
          <a:lstStyle/>
          <a:p>
            <a:r>
              <a:rPr lang="tr-TR" sz="4000" b="1" i="1" dirty="0">
                <a:solidFill>
                  <a:schemeClr val="accent6">
                    <a:lumMod val="50000"/>
                  </a:schemeClr>
                </a:solidFill>
              </a:rPr>
              <a:t>GENETİK VE SURVEYE ETKİSİ  </a:t>
            </a:r>
          </a:p>
        </p:txBody>
      </p:sp>
      <p:pic>
        <p:nvPicPr>
          <p:cNvPr id="4" name="İçerik Yer Tutucusu 3"/>
          <p:cNvPicPr>
            <a:picLocks noGrp="1" noChangeAspect="1"/>
          </p:cNvPicPr>
          <p:nvPr>
            <p:ph idx="1"/>
          </p:nvPr>
        </p:nvPicPr>
        <p:blipFill>
          <a:blip r:embed="rId2"/>
          <a:stretch>
            <a:fillRect/>
          </a:stretch>
        </p:blipFill>
        <p:spPr>
          <a:xfrm>
            <a:off x="2592925" y="1395167"/>
            <a:ext cx="5707798" cy="33747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Metin kutusu 4">
            <a:extLst>
              <a:ext uri="{FF2B5EF4-FFF2-40B4-BE49-F238E27FC236}">
                <a16:creationId xmlns:a16="http://schemas.microsoft.com/office/drawing/2014/main" id="{EC525C4A-072E-33D6-4157-DF9AD02E8F8C}"/>
              </a:ext>
            </a:extLst>
          </p:cNvPr>
          <p:cNvSpPr txBox="1"/>
          <p:nvPr/>
        </p:nvSpPr>
        <p:spPr>
          <a:xfrm>
            <a:off x="1310325" y="5001167"/>
            <a:ext cx="8616099" cy="923330"/>
          </a:xfrm>
          <a:prstGeom prst="rect">
            <a:avLst/>
          </a:prstGeom>
          <a:noFill/>
        </p:spPr>
        <p:txBody>
          <a:bodyPr wrap="square" rtlCol="0">
            <a:spAutoFit/>
          </a:bodyPr>
          <a:lstStyle/>
          <a:p>
            <a:r>
              <a:rPr lang="tr-TR" b="1" i="1" dirty="0"/>
              <a:t>      Endometrium kanserinde birçok genetik anomaliler yer alabilmekte iken </a:t>
            </a:r>
            <a:r>
              <a:rPr lang="tr-TR" b="1" i="1" dirty="0" err="1">
                <a:solidFill>
                  <a:srgbClr val="0070C0"/>
                </a:solidFill>
              </a:rPr>
              <a:t>anöploidi</a:t>
            </a:r>
            <a:r>
              <a:rPr lang="tr-TR" b="1" i="1" dirty="0"/>
              <a:t>, </a:t>
            </a:r>
            <a:r>
              <a:rPr lang="tr-TR" b="1" i="1" dirty="0">
                <a:solidFill>
                  <a:srgbClr val="0070C0"/>
                </a:solidFill>
              </a:rPr>
              <a:t>p53 mutasyonu</a:t>
            </a:r>
            <a:r>
              <a:rPr lang="tr-TR" b="1" i="1" dirty="0"/>
              <a:t>, </a:t>
            </a:r>
            <a:r>
              <a:rPr lang="tr-TR" b="1" i="1" dirty="0">
                <a:solidFill>
                  <a:srgbClr val="0070C0"/>
                </a:solidFill>
              </a:rPr>
              <a:t>erb-b2</a:t>
            </a:r>
            <a:r>
              <a:rPr lang="tr-TR" b="1" i="1" dirty="0"/>
              <a:t> ve </a:t>
            </a:r>
            <a:r>
              <a:rPr lang="tr-TR" b="1" i="1" dirty="0">
                <a:solidFill>
                  <a:srgbClr val="0070C0"/>
                </a:solidFill>
              </a:rPr>
              <a:t>EGFR </a:t>
            </a:r>
            <a:r>
              <a:rPr lang="tr-TR" b="1" i="1" dirty="0" err="1">
                <a:solidFill>
                  <a:srgbClr val="0070C0"/>
                </a:solidFill>
              </a:rPr>
              <a:t>overekspresyonu</a:t>
            </a:r>
            <a:r>
              <a:rPr lang="tr-TR" b="1" i="1" dirty="0" err="1"/>
              <a:t>nun</a:t>
            </a:r>
            <a:r>
              <a:rPr lang="tr-TR" b="1" i="1" dirty="0"/>
              <a:t> </a:t>
            </a:r>
            <a:r>
              <a:rPr lang="tr-TR" b="1" i="1" dirty="0" err="1"/>
              <a:t>survivalı</a:t>
            </a:r>
            <a:r>
              <a:rPr lang="tr-TR" b="1" i="1" dirty="0"/>
              <a:t> belirgin oranda azalttığı görülmüştür.</a:t>
            </a:r>
          </a:p>
        </p:txBody>
      </p:sp>
    </p:spTree>
    <p:extLst>
      <p:ext uri="{BB962C8B-B14F-4D97-AF65-F5344CB8AC3E}">
        <p14:creationId xmlns:p14="http://schemas.microsoft.com/office/powerpoint/2010/main" val="2579575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3B3B2A5-32C3-B988-6E44-05AFD38557CF}"/>
              </a:ext>
            </a:extLst>
          </p:cNvPr>
          <p:cNvSpPr>
            <a:spLocks noGrp="1"/>
          </p:cNvSpPr>
          <p:nvPr>
            <p:ph type="title"/>
          </p:nvPr>
        </p:nvSpPr>
        <p:spPr>
          <a:xfrm>
            <a:off x="2004641" y="597193"/>
            <a:ext cx="8911687" cy="1280890"/>
          </a:xfrm>
        </p:spPr>
        <p:txBody>
          <a:bodyPr>
            <a:normAutofit/>
          </a:bodyPr>
          <a:lstStyle/>
          <a:p>
            <a:r>
              <a:rPr lang="tr-TR" sz="4000" b="1" i="1" dirty="0">
                <a:solidFill>
                  <a:schemeClr val="accent6">
                    <a:lumMod val="50000"/>
                  </a:schemeClr>
                </a:solidFill>
              </a:rPr>
              <a:t>PROGNOSTİK FAKTÖRLER</a:t>
            </a:r>
          </a:p>
        </p:txBody>
      </p:sp>
      <p:sp>
        <p:nvSpPr>
          <p:cNvPr id="3" name="İçerik Yer Tutucusu 2">
            <a:extLst>
              <a:ext uri="{FF2B5EF4-FFF2-40B4-BE49-F238E27FC236}">
                <a16:creationId xmlns:a16="http://schemas.microsoft.com/office/drawing/2014/main" id="{B3666729-E438-9773-F7A8-C16314F2DCFA}"/>
              </a:ext>
            </a:extLst>
          </p:cNvPr>
          <p:cNvSpPr>
            <a:spLocks noGrp="1"/>
          </p:cNvSpPr>
          <p:nvPr>
            <p:ph idx="1"/>
          </p:nvPr>
        </p:nvSpPr>
        <p:spPr>
          <a:xfrm>
            <a:off x="1392007" y="2303282"/>
            <a:ext cx="8915400" cy="3777622"/>
          </a:xfrm>
        </p:spPr>
        <p:txBody>
          <a:bodyPr/>
          <a:lstStyle/>
          <a:p>
            <a:r>
              <a:rPr lang="tr-TR" b="1" i="1" dirty="0"/>
              <a:t>Diğer prognostik faktörlere bakacak olursak;   </a:t>
            </a:r>
            <a:br>
              <a:rPr lang="tr-TR" b="1" i="1" dirty="0"/>
            </a:br>
            <a:r>
              <a:rPr lang="tr-TR" b="1" i="1" dirty="0"/>
              <a:t>tümörün evresi </a:t>
            </a:r>
            <a:br>
              <a:rPr lang="tr-TR" b="1" i="1" dirty="0"/>
            </a:br>
            <a:r>
              <a:rPr lang="tr-TR" b="1" i="1" dirty="0"/>
              <a:t>histolojik tipi</a:t>
            </a:r>
            <a:br>
              <a:rPr lang="tr-TR" b="1" i="1" dirty="0"/>
            </a:br>
            <a:r>
              <a:rPr lang="tr-TR" b="1" i="1" dirty="0" err="1"/>
              <a:t>lenfovasküler</a:t>
            </a:r>
            <a:r>
              <a:rPr lang="tr-TR" b="1" i="1" dirty="0"/>
              <a:t> invazyon</a:t>
            </a:r>
            <a:br>
              <a:rPr lang="tr-TR" b="1" i="1" dirty="0"/>
            </a:br>
            <a:r>
              <a:rPr lang="tr-TR" b="1" i="1" dirty="0"/>
              <a:t>hastanın yaşı</a:t>
            </a:r>
            <a:br>
              <a:rPr lang="tr-TR" b="1" i="1" dirty="0"/>
            </a:br>
            <a:r>
              <a:rPr lang="tr-TR" b="1" i="1" dirty="0"/>
              <a:t>tümörün </a:t>
            </a:r>
            <a:r>
              <a:rPr lang="tr-TR" b="1" i="1" dirty="0" err="1"/>
              <a:t>grade</a:t>
            </a:r>
            <a:r>
              <a:rPr lang="tr-TR" b="1" i="1" dirty="0"/>
              <a:t> i</a:t>
            </a:r>
            <a:br>
              <a:rPr lang="tr-TR" b="1" i="1" dirty="0"/>
            </a:br>
            <a:r>
              <a:rPr lang="tr-TR" b="1" i="1" dirty="0" err="1"/>
              <a:t>myometrium</a:t>
            </a:r>
            <a:r>
              <a:rPr lang="tr-TR" b="1" i="1" dirty="0"/>
              <a:t> invazyon derinliği </a:t>
            </a:r>
            <a:br>
              <a:rPr lang="tr-TR" b="1" i="1" dirty="0"/>
            </a:br>
            <a:r>
              <a:rPr lang="tr-TR" b="1" i="1" dirty="0"/>
              <a:t>  </a:t>
            </a:r>
          </a:p>
          <a:p>
            <a:pPr marL="0" indent="0">
              <a:buNone/>
            </a:pPr>
            <a:endParaRPr lang="tr-TR" dirty="0"/>
          </a:p>
        </p:txBody>
      </p:sp>
      <p:cxnSp>
        <p:nvCxnSpPr>
          <p:cNvPr id="5" name="Bağlayıcı: Eğri 4">
            <a:extLst>
              <a:ext uri="{FF2B5EF4-FFF2-40B4-BE49-F238E27FC236}">
                <a16:creationId xmlns:a16="http://schemas.microsoft.com/office/drawing/2014/main" id="{C745F750-2ECF-03DD-C81F-16EC4B0EDEF7}"/>
              </a:ext>
            </a:extLst>
          </p:cNvPr>
          <p:cNvCxnSpPr>
            <a:cxnSpLocks/>
          </p:cNvCxnSpPr>
          <p:nvPr/>
        </p:nvCxnSpPr>
        <p:spPr>
          <a:xfrm flipV="1">
            <a:off x="1392007" y="2752627"/>
            <a:ext cx="327618" cy="13197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Resim 8">
            <a:extLst>
              <a:ext uri="{FF2B5EF4-FFF2-40B4-BE49-F238E27FC236}">
                <a16:creationId xmlns:a16="http://schemas.microsoft.com/office/drawing/2014/main" id="{83A0C89D-E00F-2E73-4516-68DD89707D9A}"/>
              </a:ext>
            </a:extLst>
          </p:cNvPr>
          <p:cNvPicPr>
            <a:picLocks noChangeAspect="1"/>
          </p:cNvPicPr>
          <p:nvPr/>
        </p:nvPicPr>
        <p:blipFill>
          <a:blip r:embed="rId2"/>
          <a:stretch>
            <a:fillRect/>
          </a:stretch>
        </p:blipFill>
        <p:spPr>
          <a:xfrm>
            <a:off x="1360051" y="4090847"/>
            <a:ext cx="414564" cy="219475"/>
          </a:xfrm>
          <a:prstGeom prst="rect">
            <a:avLst/>
          </a:prstGeom>
        </p:spPr>
      </p:pic>
      <p:pic>
        <p:nvPicPr>
          <p:cNvPr id="10" name="Resim 9">
            <a:extLst>
              <a:ext uri="{FF2B5EF4-FFF2-40B4-BE49-F238E27FC236}">
                <a16:creationId xmlns:a16="http://schemas.microsoft.com/office/drawing/2014/main" id="{1B3F0A0C-C7A1-CDC2-1192-99536BB65280}"/>
              </a:ext>
            </a:extLst>
          </p:cNvPr>
          <p:cNvPicPr>
            <a:picLocks noChangeAspect="1"/>
          </p:cNvPicPr>
          <p:nvPr/>
        </p:nvPicPr>
        <p:blipFill>
          <a:blip r:embed="rId2"/>
          <a:stretch>
            <a:fillRect/>
          </a:stretch>
        </p:blipFill>
        <p:spPr>
          <a:xfrm>
            <a:off x="1360051" y="3536135"/>
            <a:ext cx="414564" cy="219475"/>
          </a:xfrm>
          <a:prstGeom prst="rect">
            <a:avLst/>
          </a:prstGeom>
        </p:spPr>
      </p:pic>
      <p:pic>
        <p:nvPicPr>
          <p:cNvPr id="11" name="Resim 10">
            <a:extLst>
              <a:ext uri="{FF2B5EF4-FFF2-40B4-BE49-F238E27FC236}">
                <a16:creationId xmlns:a16="http://schemas.microsoft.com/office/drawing/2014/main" id="{EBF3A108-F1F7-7DD2-3D05-5FDBCF20C7D4}"/>
              </a:ext>
            </a:extLst>
          </p:cNvPr>
          <p:cNvPicPr>
            <a:picLocks noChangeAspect="1"/>
          </p:cNvPicPr>
          <p:nvPr/>
        </p:nvPicPr>
        <p:blipFill>
          <a:blip r:embed="rId2"/>
          <a:stretch>
            <a:fillRect/>
          </a:stretch>
        </p:blipFill>
        <p:spPr>
          <a:xfrm>
            <a:off x="1392007" y="3229464"/>
            <a:ext cx="414564" cy="219475"/>
          </a:xfrm>
          <a:prstGeom prst="rect">
            <a:avLst/>
          </a:prstGeom>
        </p:spPr>
      </p:pic>
      <p:pic>
        <p:nvPicPr>
          <p:cNvPr id="12" name="Resim 11">
            <a:extLst>
              <a:ext uri="{FF2B5EF4-FFF2-40B4-BE49-F238E27FC236}">
                <a16:creationId xmlns:a16="http://schemas.microsoft.com/office/drawing/2014/main" id="{A3ADEC9F-C14B-A244-1985-CA944EBDDE4F}"/>
              </a:ext>
            </a:extLst>
          </p:cNvPr>
          <p:cNvPicPr>
            <a:picLocks noChangeAspect="1"/>
          </p:cNvPicPr>
          <p:nvPr/>
        </p:nvPicPr>
        <p:blipFill>
          <a:blip r:embed="rId2"/>
          <a:stretch>
            <a:fillRect/>
          </a:stretch>
        </p:blipFill>
        <p:spPr>
          <a:xfrm>
            <a:off x="1392007" y="2965757"/>
            <a:ext cx="414564" cy="219475"/>
          </a:xfrm>
          <a:prstGeom prst="rect">
            <a:avLst/>
          </a:prstGeom>
        </p:spPr>
      </p:pic>
      <p:pic>
        <p:nvPicPr>
          <p:cNvPr id="13" name="Resim 12">
            <a:extLst>
              <a:ext uri="{FF2B5EF4-FFF2-40B4-BE49-F238E27FC236}">
                <a16:creationId xmlns:a16="http://schemas.microsoft.com/office/drawing/2014/main" id="{83AA3BC9-046B-85A9-E02C-033A52C73424}"/>
              </a:ext>
            </a:extLst>
          </p:cNvPr>
          <p:cNvPicPr>
            <a:picLocks noChangeAspect="1"/>
          </p:cNvPicPr>
          <p:nvPr/>
        </p:nvPicPr>
        <p:blipFill>
          <a:blip r:embed="rId2"/>
          <a:stretch>
            <a:fillRect/>
          </a:stretch>
        </p:blipFill>
        <p:spPr>
          <a:xfrm>
            <a:off x="1360051" y="3799842"/>
            <a:ext cx="414564" cy="219475"/>
          </a:xfrm>
          <a:prstGeom prst="rect">
            <a:avLst/>
          </a:prstGeom>
        </p:spPr>
      </p:pic>
      <p:pic>
        <p:nvPicPr>
          <p:cNvPr id="15" name="Resim 14">
            <a:extLst>
              <a:ext uri="{FF2B5EF4-FFF2-40B4-BE49-F238E27FC236}">
                <a16:creationId xmlns:a16="http://schemas.microsoft.com/office/drawing/2014/main" id="{FF6B3435-2F11-A771-83C7-0F22F601D4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4760" y="2055043"/>
            <a:ext cx="4127804" cy="36967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41986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9948" y="436880"/>
            <a:ext cx="11077198" cy="2295008"/>
          </a:xfrm>
        </p:spPr>
        <p:txBody>
          <a:bodyPr>
            <a:normAutofit/>
          </a:bodyPr>
          <a:lstStyle/>
          <a:p>
            <a:pPr algn="ctr"/>
            <a:r>
              <a:rPr lang="tr-TR" sz="4000" b="1" i="1" dirty="0">
                <a:solidFill>
                  <a:schemeClr val="accent6">
                    <a:lumMod val="50000"/>
                  </a:schemeClr>
                </a:solidFill>
              </a:rPr>
              <a:t>ENDOMETRİYUM KANSERİNDE KLİNİK                                      PREZENTASYON</a:t>
            </a:r>
          </a:p>
        </p:txBody>
      </p:sp>
      <p:sp>
        <p:nvSpPr>
          <p:cNvPr id="3" name="İçerik Yer Tutucusu 2"/>
          <p:cNvSpPr>
            <a:spLocks noGrp="1"/>
          </p:cNvSpPr>
          <p:nvPr>
            <p:ph idx="1"/>
          </p:nvPr>
        </p:nvSpPr>
        <p:spPr>
          <a:xfrm>
            <a:off x="818712" y="2222287"/>
            <a:ext cx="10554574" cy="4198833"/>
          </a:xfrm>
        </p:spPr>
        <p:txBody>
          <a:bodyPr>
            <a:normAutofit/>
          </a:bodyPr>
          <a:lstStyle/>
          <a:p>
            <a:r>
              <a:rPr lang="tr-TR" dirty="0">
                <a:latin typeface="Tw Cen MT Condensed Extra Bold" panose="020B0803020202020204" pitchFamily="34" charset="0"/>
              </a:rPr>
              <a:t>Anormal </a:t>
            </a:r>
            <a:r>
              <a:rPr lang="tr-TR" dirty="0" err="1">
                <a:latin typeface="Tw Cen MT Condensed Extra Bold" panose="020B0803020202020204" pitchFamily="34" charset="0"/>
              </a:rPr>
              <a:t>uterin</a:t>
            </a:r>
            <a:r>
              <a:rPr lang="tr-TR" dirty="0">
                <a:latin typeface="Tw Cen MT Condensed Extra Bold" panose="020B0803020202020204" pitchFamily="34" charset="0"/>
              </a:rPr>
              <a:t> kanama, endometriyum kanserinin  en sık görülen belirtisidir. </a:t>
            </a:r>
          </a:p>
          <a:p>
            <a:r>
              <a:rPr lang="tr-TR" dirty="0">
                <a:latin typeface="Tw Cen MT Condensed Extra Bold" panose="020B0803020202020204" pitchFamily="34" charset="0"/>
              </a:rPr>
              <a:t>Kan kaybı, endometriyal proliferasyonun erken bir belirtisi olduğundan, hastaların </a:t>
            </a:r>
            <a:r>
              <a:rPr lang="tr-TR" dirty="0">
                <a:solidFill>
                  <a:schemeClr val="accent2"/>
                </a:solidFill>
                <a:latin typeface="Tw Cen MT Condensed Extra Bold" panose="020B0803020202020204" pitchFamily="34" charset="0"/>
              </a:rPr>
              <a:t>%75'i erken evre </a:t>
            </a:r>
            <a:r>
              <a:rPr lang="tr-TR" dirty="0">
                <a:latin typeface="Tw Cen MT Condensed Extra Bold" panose="020B0803020202020204" pitchFamily="34" charset="0"/>
              </a:rPr>
              <a:t>hastalıkla başvurur</a:t>
            </a:r>
          </a:p>
          <a:p>
            <a:r>
              <a:rPr lang="tr-TR" dirty="0">
                <a:latin typeface="Tw Cen MT Condensed Extra Bold" panose="020B0803020202020204" pitchFamily="34" charset="0"/>
              </a:rPr>
              <a:t>Bununla birlikte, hastaların sadece yaklaşık </a:t>
            </a:r>
            <a:r>
              <a:rPr lang="tr-TR" dirty="0">
                <a:solidFill>
                  <a:schemeClr val="accent2"/>
                </a:solidFill>
                <a:latin typeface="Tw Cen MT Condensed Extra Bold" panose="020B0803020202020204" pitchFamily="34" charset="0"/>
              </a:rPr>
              <a:t>%15 ila %20 sinde </a:t>
            </a:r>
            <a:r>
              <a:rPr lang="tr-TR" dirty="0">
                <a:latin typeface="Tw Cen MT Condensed Extra Bold" panose="020B0803020202020204" pitchFamily="34" charset="0"/>
              </a:rPr>
              <a:t>postmenopozal kanamanın nedeninin endometrium kanseri olduğu bulunmuştur. </a:t>
            </a:r>
          </a:p>
          <a:p>
            <a:r>
              <a:rPr lang="tr-TR" dirty="0">
                <a:latin typeface="Tw Cen MT Condensed Extra Bold" panose="020B0803020202020204" pitchFamily="34" charset="0"/>
              </a:rPr>
              <a:t>Spesifik olmayan bir başka semptom da bol, sulu akıntıdır. </a:t>
            </a:r>
          </a:p>
          <a:p>
            <a:r>
              <a:rPr lang="tr-TR" dirty="0" err="1">
                <a:latin typeface="Tw Cen MT Condensed Extra Bold" panose="020B0803020202020204" pitchFamily="34" charset="0"/>
              </a:rPr>
              <a:t>Premenopozal</a:t>
            </a:r>
            <a:r>
              <a:rPr lang="tr-TR" dirty="0">
                <a:latin typeface="Tw Cen MT Condensed Extra Bold" panose="020B0803020202020204" pitchFamily="34" charset="0"/>
              </a:rPr>
              <a:t> veya </a:t>
            </a:r>
            <a:r>
              <a:rPr lang="tr-TR" dirty="0" err="1">
                <a:latin typeface="Tw Cen MT Condensed Extra Bold" panose="020B0803020202020204" pitchFamily="34" charset="0"/>
              </a:rPr>
              <a:t>perimenopozal</a:t>
            </a:r>
            <a:r>
              <a:rPr lang="tr-TR" dirty="0">
                <a:latin typeface="Tw Cen MT Condensed Extra Bold" panose="020B0803020202020204" pitchFamily="34" charset="0"/>
              </a:rPr>
              <a:t> hastalarda, başvuru semptomu düzensiz kanama veya </a:t>
            </a:r>
            <a:r>
              <a:rPr lang="tr-TR" dirty="0" err="1">
                <a:latin typeface="Tw Cen MT Condensed Extra Bold" panose="020B0803020202020204" pitchFamily="34" charset="0"/>
              </a:rPr>
              <a:t>menoraji</a:t>
            </a:r>
            <a:r>
              <a:rPr lang="tr-TR" dirty="0">
                <a:latin typeface="Tw Cen MT Condensed Extra Bold" panose="020B0803020202020204" pitchFamily="34" charset="0"/>
              </a:rPr>
              <a:t> olabilir.</a:t>
            </a:r>
          </a:p>
        </p:txBody>
      </p:sp>
    </p:spTree>
    <p:extLst>
      <p:ext uri="{BB962C8B-B14F-4D97-AF65-F5344CB8AC3E}">
        <p14:creationId xmlns:p14="http://schemas.microsoft.com/office/powerpoint/2010/main" val="3771809027"/>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1132</TotalTime>
  <Words>2709</Words>
  <Application>Microsoft Office PowerPoint</Application>
  <PresentationFormat>Geniş ekran</PresentationFormat>
  <Paragraphs>190</Paragraphs>
  <Slides>47</Slides>
  <Notes>1</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47</vt:i4>
      </vt:variant>
    </vt:vector>
  </HeadingPairs>
  <TitlesOfParts>
    <vt:vector size="55" baseType="lpstr">
      <vt:lpstr>Arial</vt:lpstr>
      <vt:lpstr>Calibri</vt:lpstr>
      <vt:lpstr>Calibri Light</vt:lpstr>
      <vt:lpstr>Century Gothic</vt:lpstr>
      <vt:lpstr>Tw Cen MT Condensed Extra Bold</vt:lpstr>
      <vt:lpstr>Wingdings 3</vt:lpstr>
      <vt:lpstr>Duman</vt:lpstr>
      <vt:lpstr>Office Teması</vt:lpstr>
      <vt:lpstr>ENDOMETRİUM KANSERİ</vt:lpstr>
      <vt:lpstr>EPİDEMİYOLOJİ</vt:lpstr>
      <vt:lpstr>ETİYOLOJİ</vt:lpstr>
      <vt:lpstr>ENDOMETRİUM KANSERİ </vt:lpstr>
      <vt:lpstr>KORUNMA VE ERKEN TANI</vt:lpstr>
      <vt:lpstr>ENDOMETRİUM KANSERİ TİPLENDİRİLMESİ</vt:lpstr>
      <vt:lpstr>GENETİK VE SURVEYE ETKİSİ  </vt:lpstr>
      <vt:lpstr>PROGNOSTİK FAKTÖRLER</vt:lpstr>
      <vt:lpstr>ENDOMETRİYUM KANSERİNDE KLİNİK                                      PREZENTASYON</vt:lpstr>
      <vt:lpstr>PowerPoint Sunusu</vt:lpstr>
      <vt:lpstr>PATOLOJİ</vt:lpstr>
      <vt:lpstr>HİSTOLOJİK SINIFLAMA</vt:lpstr>
      <vt:lpstr>YAYILIM YOLLARI</vt:lpstr>
      <vt:lpstr>EVRELEME</vt:lpstr>
      <vt:lpstr>PRİMER TEDAVİ</vt:lpstr>
      <vt:lpstr>LENFADENEKTOMİ</vt:lpstr>
      <vt:lpstr>PowerPoint Sunusu</vt:lpstr>
      <vt:lpstr>PRİMER RADYOTERAPİ</vt:lpstr>
      <vt:lpstr>PowerPoint Sunusu</vt:lpstr>
      <vt:lpstr>PowerPoint Sunusu</vt:lpstr>
      <vt:lpstr>EVRE 1 ve 2’de ADJUVAN TEDAVİ</vt:lpstr>
      <vt:lpstr>PowerPoint Sunusu</vt:lpstr>
      <vt:lpstr>PowerPoint Sunusu</vt:lpstr>
      <vt:lpstr>PowerPoint Sunusu</vt:lpstr>
      <vt:lpstr>EVRE 1B-GRADE 3 HASTALIK(ERKEN EVRE YÜKSEK RİSK)</vt:lpstr>
      <vt:lpstr>EVRE 2 HASTALIK</vt:lpstr>
      <vt:lpstr>PowerPoint Sunusu</vt:lpstr>
      <vt:lpstr>Unfavorable Histolojik Tipler</vt:lpstr>
      <vt:lpstr>ADJUVAN HORMONAL TEDAVİ</vt:lpstr>
      <vt:lpstr>EVRE 1 VE 2 ADJUVAN KT VE POST OP EVRE 3 HASTALIK</vt:lpstr>
      <vt:lpstr>PowerPoint Sunusu</vt:lpstr>
      <vt:lpstr>LOKAL İLERİ HASTALIK ve PALYASYON</vt:lpstr>
      <vt:lpstr>B) EVRE 3B</vt:lpstr>
      <vt:lpstr>PowerPoint Sunusu</vt:lpstr>
      <vt:lpstr>EVRE 4 HASTALIK</vt:lpstr>
      <vt:lpstr>PowerPoint Sunusu</vt:lpstr>
      <vt:lpstr>REKÜRREN HASTALIKTA RADYOTERAPİ</vt:lpstr>
      <vt:lpstr>PALYATİF RADYOTERAPİ</vt:lpstr>
      <vt:lpstr>PowerPoint Sunusu</vt:lpstr>
      <vt:lpstr>UTERİN SARKOMLAR</vt:lpstr>
      <vt:lpstr>ENDOMETRİAL SARKOM TEDAVİSİ</vt:lpstr>
      <vt:lpstr>PowerPoint Sunusu</vt:lpstr>
      <vt:lpstr>PowerPoint Sunusu</vt:lpstr>
      <vt:lpstr>BRAKİTERAPİ TEKNİKLERİ</vt:lpstr>
      <vt:lpstr>VAJİNAL BRAKİTERAPİ</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ENDOMETRİUM KANSERİ</dc:title>
  <dc:creator>BERKE BARUT</dc:creator>
  <cp:lastModifiedBy>mustafa yücel</cp:lastModifiedBy>
  <cp:revision>33</cp:revision>
  <dcterms:created xsi:type="dcterms:W3CDTF">2022-07-31T10:24:55Z</dcterms:created>
  <dcterms:modified xsi:type="dcterms:W3CDTF">2022-09-09T08:06:25Z</dcterms:modified>
</cp:coreProperties>
</file>