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1" r:id="rId4"/>
    <p:sldId id="258" r:id="rId5"/>
    <p:sldId id="259" r:id="rId6"/>
    <p:sldId id="261" r:id="rId7"/>
    <p:sldId id="273" r:id="rId8"/>
    <p:sldId id="262" r:id="rId9"/>
    <p:sldId id="263" r:id="rId10"/>
    <p:sldId id="264" r:id="rId11"/>
    <p:sldId id="280" r:id="rId12"/>
    <p:sldId id="266" r:id="rId13"/>
    <p:sldId id="282" r:id="rId14"/>
    <p:sldId id="283" r:id="rId15"/>
    <p:sldId id="265" r:id="rId16"/>
    <p:sldId id="267" r:id="rId17"/>
    <p:sldId id="278" r:id="rId18"/>
    <p:sldId id="268" r:id="rId19"/>
    <p:sldId id="269" r:id="rId20"/>
    <p:sldId id="270" r:id="rId21"/>
    <p:sldId id="284" r:id="rId22"/>
    <p:sldId id="271" r:id="rId23"/>
    <p:sldId id="275" r:id="rId24"/>
    <p:sldId id="272" r:id="rId25"/>
    <p:sldId id="274" r:id="rId26"/>
    <p:sldId id="276" r:id="rId27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86"/>
    <p:restoredTop sz="96024"/>
  </p:normalViewPr>
  <p:slideViewPr>
    <p:cSldViewPr snapToGrid="0" snapToObjects="1">
      <p:cViewPr varScale="1">
        <p:scale>
          <a:sx n="142" d="100"/>
          <a:sy n="142" d="100"/>
        </p:scale>
        <p:origin x="600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25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3ACD-4936-684A-8D41-CFC407C0CD32}" type="datetimeFigureOut">
              <a:rPr lang="en-TR" smtClean="0"/>
              <a:t>4.02.2022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2A06A-66F5-A440-96C8-BE3F313FFD9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7081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11234-2FF1-E241-A92D-A0DBC1903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AE075-ACA6-B148-9DF0-1DA5F6D57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E58CFA-12B3-A145-8984-CE2ADCD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30BF-E6DE-4943-854F-CB666D98A1A6}" type="datetimeFigureOut">
              <a:rPr lang="en-TR" smtClean="0"/>
              <a:t>4.02.2022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EE222-D0C4-9840-A4EC-279287D3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8B87F-0BD4-234E-9806-92596EB3F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22E-42F6-D047-B290-B16744B21B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2030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F80B-844A-054F-801E-1E31F42D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D001A-558F-D446-9A8B-3465AB676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B1039-8F48-9E4B-A113-CE293B64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30BF-E6DE-4943-854F-CB666D98A1A6}" type="datetimeFigureOut">
              <a:rPr lang="en-TR" smtClean="0"/>
              <a:t>4.02.2022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8875F-CABE-D640-8803-9C273004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02D85-B09D-2F4F-8528-0361B03F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22E-42F6-D047-B290-B16744B21B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01631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E75C-DC2E-C34B-952A-106317430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E1F09-0257-1B46-A16F-4AF69E76D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0CC0E-2B6F-3B4E-B7B3-07A080255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30BF-E6DE-4943-854F-CB666D98A1A6}" type="datetimeFigureOut">
              <a:rPr lang="en-TR" smtClean="0"/>
              <a:t>4.02.2022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CA668-89D4-2841-A713-65720F17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A1F1E-D55F-DB43-8A6D-556837FFD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22E-42F6-D047-B290-B16744B21B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41213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64B72-B74F-B141-B6F1-4D91D1CA0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6681A-56D1-6D41-BB92-3A55EE722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0BF13-E623-A34D-8BAD-E51BAF7D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30BF-E6DE-4943-854F-CB666D98A1A6}" type="datetimeFigureOut">
              <a:rPr lang="en-TR" smtClean="0"/>
              <a:t>4.02.2022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33731-9DD8-C54F-B514-8965F0EAA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5E729-1BDD-0F4D-A2E2-673ACAE8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22E-42F6-D047-B290-B16744B21B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51371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61842-E26C-1E4B-A9BB-1D31814F0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1D4EB-048B-E54E-8AA1-63A848874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CFF5A-0D13-8146-A342-1A2781DF2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30BF-E6DE-4943-854F-CB666D98A1A6}" type="datetimeFigureOut">
              <a:rPr lang="en-TR" smtClean="0"/>
              <a:t>4.02.2022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2D920-352F-DB40-AACD-7F919A87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28E19-962B-5748-AC63-0E45C945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22E-42F6-D047-B290-B16744B21B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57978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00EAF-1E3C-4E46-B70B-115923A56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14659-2D92-2540-8D52-95E5A55F2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75CE22-325F-ED4A-8573-4B40D088D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43199-AD8A-4C4F-88A8-3A5519CA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30BF-E6DE-4943-854F-CB666D98A1A6}" type="datetimeFigureOut">
              <a:rPr lang="en-TR" smtClean="0"/>
              <a:t>4.02.2022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C3A30-A1F0-1144-AAA2-98A7ABB4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DB599-8F25-2542-AF47-B328B5C9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22E-42F6-D047-B290-B16744B21B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89248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45ED-29A0-C845-9421-92936F280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EFB26-43EB-C943-B6CC-93F61AC1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0B347-8B30-EB46-9B42-2FE3C5C30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F195B5-E149-B948-8F49-5BF1772922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75995-1763-0941-BDB9-414BDBAB0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4A6264-76BC-594A-8A9E-5F279BE3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30BF-E6DE-4943-854F-CB666D98A1A6}" type="datetimeFigureOut">
              <a:rPr lang="en-TR" smtClean="0"/>
              <a:t>4.02.2022</a:t>
            </a:fld>
            <a:endParaRPr lang="en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10FFDE-68C7-3E4E-B47C-9DD457F4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FD7546-2AFB-FC45-8E8C-B79934B5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22E-42F6-D047-B290-B16744B21B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37804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3BEE8-2C76-9C40-8F96-E05F425C8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873E28-594C-9C43-9550-A0A47ECB1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30BF-E6DE-4943-854F-CB666D98A1A6}" type="datetimeFigureOut">
              <a:rPr lang="en-TR" smtClean="0"/>
              <a:t>4.02.2022</a:t>
            </a:fld>
            <a:endParaRPr lang="en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327050-3966-6044-8A6E-514922C6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4DC72-2A92-F648-B1F9-DF519D50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22E-42F6-D047-B290-B16744B21B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5149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081D-7006-D842-AB04-E73BEB77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30BF-E6DE-4943-854F-CB666D98A1A6}" type="datetimeFigureOut">
              <a:rPr lang="en-TR" smtClean="0"/>
              <a:t>4.02.2022</a:t>
            </a:fld>
            <a:endParaRPr lang="en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B8447-CAB2-1843-AB29-1F1C65890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65EF1-BF33-8846-B6EE-EE912CE0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22E-42F6-D047-B290-B16744B21B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5793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5164-BD23-8147-9C69-B6FF535F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F14C4-2814-004F-A411-FBB1052DD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6CE86-5144-074C-9A72-89E54D43E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79FCA-7533-CA4D-A895-40C265D46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30BF-E6DE-4943-854F-CB666D98A1A6}" type="datetimeFigureOut">
              <a:rPr lang="en-TR" smtClean="0"/>
              <a:t>4.02.2022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FADAF7-FA7D-D44C-B944-21F912893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DC083-DF7F-EF45-A37B-F886A6F12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22E-42F6-D047-B290-B16744B21B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2063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5AFA-90FA-BF46-85A0-3FBD75D1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C52047-52B0-0547-BE81-8BCCD28A5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EE1CD-5A5F-864B-ABEC-4BB332DCB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E904E-AB6F-CE47-A820-428B46475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30BF-E6DE-4943-854F-CB666D98A1A6}" type="datetimeFigureOut">
              <a:rPr lang="en-TR" smtClean="0"/>
              <a:t>4.02.2022</a:t>
            </a:fld>
            <a:endParaRPr lang="en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302F0-98FB-A54B-93C6-418EB1D6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10DC9-5C8B-DA4F-8EB8-09E91E0F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4422E-42F6-D047-B290-B16744B21B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1811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0CA86-85D2-C74E-8A5A-C3CDE7E2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50BC0-388D-9841-A004-D45FF10E4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AA57C-550E-F74B-B461-5801898D8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30BF-E6DE-4943-854F-CB666D98A1A6}" type="datetimeFigureOut">
              <a:rPr lang="en-TR" smtClean="0"/>
              <a:t>4.02.2022</a:t>
            </a:fld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9251A-4FD5-1F47-B745-EEDFF0B0B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AF76F-530F-654C-AB36-1AD2F4E1C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4422E-42F6-D047-B290-B16744B21BDA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45934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5F68-5AFF-EC48-A296-EEED11F7B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TR" dirty="0"/>
              <a:t>Periyodik Cihaz Ölçümü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87BE28-515D-A14A-816E-9CB597AB1F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R" dirty="0"/>
              <a:t>Berat Tuğrul Uğurlu</a:t>
            </a:r>
          </a:p>
        </p:txBody>
      </p:sp>
    </p:spTree>
    <p:extLst>
      <p:ext uri="{BB962C8B-B14F-4D97-AF65-F5344CB8AC3E}">
        <p14:creationId xmlns:p14="http://schemas.microsoft.com/office/powerpoint/2010/main" val="1004165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C7060-B4E1-8143-849F-C452AFB0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TR" sz="4000" dirty="0"/>
              <a:t>7) Aylık Ölçümler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6822CA37-1680-DE4C-A879-09FE04B79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857222"/>
              </p:ext>
            </p:extLst>
          </p:nvPr>
        </p:nvGraphicFramePr>
        <p:xfrm>
          <a:off x="838200" y="1506071"/>
          <a:ext cx="10515599" cy="479494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68066">
                  <a:extLst>
                    <a:ext uri="{9D8B030D-6E8A-4147-A177-3AD203B41FA5}">
                      <a16:colId xmlns:a16="http://schemas.microsoft.com/office/drawing/2014/main" val="3441790651"/>
                    </a:ext>
                  </a:extLst>
                </a:gridCol>
                <a:gridCol w="4368982">
                  <a:extLst>
                    <a:ext uri="{9D8B030D-6E8A-4147-A177-3AD203B41FA5}">
                      <a16:colId xmlns:a16="http://schemas.microsoft.com/office/drawing/2014/main" val="1899301028"/>
                    </a:ext>
                  </a:extLst>
                </a:gridCol>
                <a:gridCol w="1659517">
                  <a:extLst>
                    <a:ext uri="{9D8B030D-6E8A-4147-A177-3AD203B41FA5}">
                      <a16:colId xmlns:a16="http://schemas.microsoft.com/office/drawing/2014/main" val="125685175"/>
                    </a:ext>
                  </a:extLst>
                </a:gridCol>
                <a:gridCol w="1659517">
                  <a:extLst>
                    <a:ext uri="{9D8B030D-6E8A-4147-A177-3AD203B41FA5}">
                      <a16:colId xmlns:a16="http://schemas.microsoft.com/office/drawing/2014/main" val="2466044830"/>
                    </a:ext>
                  </a:extLst>
                </a:gridCol>
                <a:gridCol w="1659517">
                  <a:extLst>
                    <a:ext uri="{9D8B030D-6E8A-4147-A177-3AD203B41FA5}">
                      <a16:colId xmlns:a16="http://schemas.microsoft.com/office/drawing/2014/main" val="2428684985"/>
                    </a:ext>
                  </a:extLst>
                </a:gridCol>
              </a:tblGrid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Category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 dirty="0">
                          <a:solidFill>
                            <a:schemeClr val="tx1"/>
                          </a:solidFill>
                          <a:effectLst/>
                        </a:rPr>
                        <a:t>Procedure</a:t>
                      </a:r>
                      <a:endParaRPr lang="en-US" sz="8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Non-IMRT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IMRT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SRS/SBRT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230825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Dosimetry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X-ray output constancy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432794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Dosimetry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 dirty="0">
                          <a:solidFill>
                            <a:schemeClr val="tx1"/>
                          </a:solidFill>
                          <a:effectLst/>
                        </a:rPr>
                        <a:t>Electron output constancy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431649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Dosimetry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Backup monitor chamber constancy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326203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 dirty="0">
                          <a:solidFill>
                            <a:schemeClr val="tx1"/>
                          </a:solidFill>
                          <a:effectLst/>
                        </a:rPr>
                        <a:t>Dosimetry</a:t>
                      </a:r>
                      <a:endParaRPr lang="en-US" sz="8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Typical dose rate constancy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974487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Dosimetry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Photon beam profile constancy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697065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Dosimetry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Electron beam profile constancy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927862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Dosimetry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Electron beam energy constancy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2%/2mm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2%/2mm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2%/2mm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9301511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Light/Radiation field coincidence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2mm/1% an a side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2mm/1% an a side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2mm/1% an a side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84428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Light/Radiation field coincidence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1mm/1% an a side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1mm/1% an a side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1mm/1% an a side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2461718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Distance check device for lasers compared with front pointer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455723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Gantry/collimator angels indicator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1.0°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1.0°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800" cap="none" spc="0">
                          <a:solidFill>
                            <a:schemeClr val="tx1"/>
                          </a:solidFill>
                          <a:effectLst/>
                        </a:rPr>
                        <a:t>1.0°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8614602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Accessory trays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5935690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Jaw position indicators (symmetric)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174582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Jaw position indicators (asymmetric)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 dirty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436845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Cross-hair centering (walkout)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762376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 Mechanical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Treatment couch position indicators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 dirty="0">
                          <a:solidFill>
                            <a:schemeClr val="tx1"/>
                          </a:solidFill>
                          <a:effectLst/>
                        </a:rPr>
                        <a:t>2mm/1.0°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 2mm/1.0°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 1mm/0.5°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116964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Wedge placement accuracy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564052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Compensator placement accuracy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274888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Latching of wedges/blocking tray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Functional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Functional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Functional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413351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Mechanical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Localization lasers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2mm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1mm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018057"/>
                  </a:ext>
                </a:extLst>
              </a:tr>
              <a:tr h="217952">
                <a:tc>
                  <a:txBody>
                    <a:bodyPr/>
                    <a:lstStyle/>
                    <a:p>
                      <a:pPr latinLnBrk="0"/>
                      <a:r>
                        <a:rPr lang="en-US" sz="800" b="1" cap="none" spc="0">
                          <a:solidFill>
                            <a:schemeClr val="tx1"/>
                          </a:solidFill>
                          <a:effectLst/>
                        </a:rPr>
                        <a:t>Safety</a:t>
                      </a:r>
                      <a:endParaRPr lang="en-US" sz="8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3955" marR="13955" marT="6978" marB="46921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 dirty="0">
                          <a:solidFill>
                            <a:schemeClr val="tx1"/>
                          </a:solidFill>
                          <a:effectLst/>
                        </a:rPr>
                        <a:t>Laser guard interlock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Functional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>
                          <a:solidFill>
                            <a:schemeClr val="tx1"/>
                          </a:solidFill>
                          <a:effectLst/>
                        </a:rPr>
                        <a:t>Functional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800" cap="none" spc="0" dirty="0">
                          <a:solidFill>
                            <a:schemeClr val="tx1"/>
                          </a:solidFill>
                          <a:effectLst/>
                        </a:rPr>
                        <a:t>Functional</a:t>
                      </a:r>
                    </a:p>
                  </a:txBody>
                  <a:tcPr marL="13955" marR="13955" marT="6978" marB="4692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0338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86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C7060-B4E1-8143-849F-C452AFB0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TR" sz="4000" dirty="0"/>
              <a:t>8) Beam Profile</a:t>
            </a:r>
          </a:p>
        </p:txBody>
      </p:sp>
      <p:pic>
        <p:nvPicPr>
          <p:cNvPr id="14" name="Content Placeholder 13" descr="Chart&#10;&#10;Description automatically generated">
            <a:extLst>
              <a:ext uri="{FF2B5EF4-FFF2-40B4-BE49-F238E27FC236}">
                <a16:creationId xmlns:a16="http://schemas.microsoft.com/office/drawing/2014/main" id="{FA013FDF-7D20-7F45-B6A0-5067A42D7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499" y="1825625"/>
            <a:ext cx="9073002" cy="435133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5702A4-CEF8-9E4D-A748-4B4B4FEF7E1A}"/>
              </a:ext>
            </a:extLst>
          </p:cNvPr>
          <p:cNvSpPr txBox="1"/>
          <p:nvPr/>
        </p:nvSpPr>
        <p:spPr>
          <a:xfrm>
            <a:off x="1358900" y="6299200"/>
            <a:ext cx="857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doi:10.4236/ijmpcero.2016.51006.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05013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5C7060-B4E1-8143-849F-C452AFB0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TR" sz="4000" dirty="0"/>
              <a:t>9) Yıllık Ölçümler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39D17F6-E4A1-3449-8231-5C87091E6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017188"/>
              </p:ext>
            </p:extLst>
          </p:nvPr>
        </p:nvGraphicFramePr>
        <p:xfrm>
          <a:off x="838201" y="1523998"/>
          <a:ext cx="11137900" cy="5194300"/>
        </p:xfrm>
        <a:graphic>
          <a:graphicData uri="http://schemas.openxmlformats.org/drawingml/2006/table">
            <a:tbl>
              <a:tblPr/>
              <a:tblGrid>
                <a:gridCol w="1235368">
                  <a:extLst>
                    <a:ext uri="{9D8B030D-6E8A-4147-A177-3AD203B41FA5}">
                      <a16:colId xmlns:a16="http://schemas.microsoft.com/office/drawing/2014/main" val="621160273"/>
                    </a:ext>
                  </a:extLst>
                </a:gridCol>
                <a:gridCol w="3612198">
                  <a:extLst>
                    <a:ext uri="{9D8B030D-6E8A-4147-A177-3AD203B41FA5}">
                      <a16:colId xmlns:a16="http://schemas.microsoft.com/office/drawing/2014/main" val="3399730918"/>
                    </a:ext>
                  </a:extLst>
                </a:gridCol>
                <a:gridCol w="2096778">
                  <a:extLst>
                    <a:ext uri="{9D8B030D-6E8A-4147-A177-3AD203B41FA5}">
                      <a16:colId xmlns:a16="http://schemas.microsoft.com/office/drawing/2014/main" val="3523112310"/>
                    </a:ext>
                  </a:extLst>
                </a:gridCol>
                <a:gridCol w="2096778">
                  <a:extLst>
                    <a:ext uri="{9D8B030D-6E8A-4147-A177-3AD203B41FA5}">
                      <a16:colId xmlns:a16="http://schemas.microsoft.com/office/drawing/2014/main" val="83038030"/>
                    </a:ext>
                  </a:extLst>
                </a:gridCol>
                <a:gridCol w="2096778">
                  <a:extLst>
                    <a:ext uri="{9D8B030D-6E8A-4147-A177-3AD203B41FA5}">
                      <a16:colId xmlns:a16="http://schemas.microsoft.com/office/drawing/2014/main" val="2163928222"/>
                    </a:ext>
                  </a:extLst>
                </a:gridCol>
              </a:tblGrid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Procedure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Non-IMRT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IMRT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SRS/SBRT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626791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X-ray &amp; Electron Flatness Change from Baseline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653826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X-ray and Electron symmetry change from baseline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901533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SRS arc rotation mode; MU setting vs delivered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1.0MU or 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053632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SRS arc rotation mode; Gantry arc setting vs delivered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1.0 degree or 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776572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X-ray/electron output calibration (TG-51)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022354"/>
                  </a:ext>
                </a:extLst>
              </a:tr>
              <a:tr h="26397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Spot check of field size dependent output factors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 for &lt; 4x4cm</a:t>
                      </a:r>
                      <a:r>
                        <a:rPr lang="en-US" sz="600" b="0" i="0" u="none" strike="noStrike" baseline="3000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 for ≥ 4x4cm</a:t>
                      </a:r>
                      <a:r>
                        <a:rPr lang="en-US" sz="600" b="0" i="0" u="none" strike="noStrike" baseline="3000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 for &lt; 4x4cm</a:t>
                      </a:r>
                      <a:r>
                        <a:rPr lang="en-US" sz="600" b="0" i="0" u="none" strike="noStrike" baseline="3000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 for ≥ 4x4cm</a:t>
                      </a:r>
                      <a:r>
                        <a:rPr lang="en-US" sz="600" b="0" i="0" u="none" strike="noStrike" baseline="3000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 for &lt; 4x4cm</a:t>
                      </a:r>
                      <a:r>
                        <a:rPr lang="en-US" sz="600" b="0" i="0" u="none" strike="noStrike" baseline="3000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 for ≥ 4x4cm</a:t>
                      </a:r>
                      <a:r>
                        <a:rPr lang="en-US" sz="600" b="0" i="0" u="none" strike="noStrike" baseline="30000"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74339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Output factors for electron applicators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098080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 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X-ray beam quality (PDD</a:t>
                      </a:r>
                      <a:r>
                        <a:rPr lang="en-US" sz="600" b="0" i="0" u="none" strike="noStrike" baseline="-2500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or TMR</a:t>
                      </a:r>
                      <a:r>
                        <a:rPr lang="en-US" sz="600" b="0" i="0" u="none" strike="noStrike" baseline="30000"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r>
                        <a:rPr lang="en-US" sz="600" b="0" i="0" u="none" strike="noStrike" baseline="-2500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20074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 Electron beam quality (R</a:t>
                      </a:r>
                      <a:r>
                        <a:rPr lang="en-US" sz="600" b="0" i="0" u="none" strike="noStrike" baseline="-25000">
                          <a:effectLst/>
                          <a:latin typeface="Arial" panose="020B0604020202020204" pitchFamily="34" charset="0"/>
                        </a:rPr>
                        <a:t>50</a:t>
                      </a: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512591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Physical Wedge Transmission Factor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455112"/>
                  </a:ext>
                </a:extLst>
              </a:tr>
              <a:tr h="26397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X-ray MU linearity (output constancy)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 ≥ 5MU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5% (2-4MU), </a:t>
                      </a:r>
                    </a:p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 ≥ 5MU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5% (2-4MU), </a:t>
                      </a:r>
                    </a:p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 ≥ 5MU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877141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Electron MU linearity (output constancy)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 ≥ 5MU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 ≥ 5MU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 ≥ 5MU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998424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X-ray output constancy vs dose rate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830747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X-ray output constancy vs gantry angle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461390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Electron output constancy vs gantry angle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061284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Electron and X-ray off-axis factor constancy vs gantry angle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631594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Arc Mode (expected MU, degrees)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209404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TBI/TSET mode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Functional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Functional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Functional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471826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PDD or TMR and OAF constancy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 (TBI) or 1mm PDD shift (TSET)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 (TBI) or 1mm PDD shift (TSET)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1% (TBI) or 1mm PDD shift (TSET)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5157146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TBI/TSET output calibration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991690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Dosimetry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TBI/TSET accessories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980874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Mechanical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Collimator rotation isocenter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84798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Mechanical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Gantry rotation isocenter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517915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Mechanical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Couch rotation isocenter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5410983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Mechanical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Electron applicator interlocks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Functional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Functional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Functional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9819493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Mechanical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Coincidence of radiation and mechanical isocenter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058654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Mechanical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Table top sag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240117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Mechanical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Table angle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1°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1°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1°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60823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Mechanical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Table travel maximum range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2mm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851226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Mechanical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Stereotactic accessories, lockouts, etc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Functional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891091"/>
                  </a:ext>
                </a:extLst>
              </a:tr>
              <a:tr h="155545"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i="0" u="none" strike="noStrike">
                          <a:effectLst/>
                          <a:latin typeface="Arial" panose="020B0604020202020204" pitchFamily="34" charset="0"/>
                        </a:rPr>
                        <a:t>Safety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Follow manufacturer’s test procedures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Functional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Functional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u="none" strike="noStrike" dirty="0">
                          <a:effectLst/>
                          <a:latin typeface="Arial" panose="020B0604020202020204" pitchFamily="34" charset="0"/>
                        </a:rPr>
                        <a:t>Functional</a:t>
                      </a:r>
                    </a:p>
                  </a:txBody>
                  <a:tcPr marL="17667" marR="17667" marT="8834" marB="8834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71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56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D77F-2591-9B44-9ED4-60AD45CD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10) Beam Quality - Photons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D84B3B-573F-4E44-BD3A-C37B94ACA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268" y="1825625"/>
            <a:ext cx="965146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202F0-22DC-B441-BC6D-67272069194F}"/>
              </a:ext>
            </a:extLst>
          </p:cNvPr>
          <p:cNvSpPr txBox="1"/>
          <p:nvPr/>
        </p:nvSpPr>
        <p:spPr>
          <a:xfrm>
            <a:off x="1358900" y="6299200"/>
            <a:ext cx="857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doi:10.4236/ijmpcero.2016.51006.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20103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D77F-2591-9B44-9ED4-60AD45CDE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11) Beam Quality - Electrons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202F0-22DC-B441-BC6D-67272069194F}"/>
              </a:ext>
            </a:extLst>
          </p:cNvPr>
          <p:cNvSpPr txBox="1"/>
          <p:nvPr/>
        </p:nvSpPr>
        <p:spPr>
          <a:xfrm>
            <a:off x="1358900" y="6299200"/>
            <a:ext cx="857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radiologykey.com</a:t>
            </a:r>
            <a:r>
              <a:rPr lang="en-US" dirty="0"/>
              <a:t>/electron-beam-therapy/</a:t>
            </a:r>
            <a:endParaRPr lang="en-TR" dirty="0"/>
          </a:p>
        </p:txBody>
      </p:sp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7FD68087-77F1-BE43-A364-89FF6B3C6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594600" cy="4618094"/>
          </a:xfrm>
        </p:spPr>
      </p:pic>
    </p:spTree>
    <p:extLst>
      <p:ext uri="{BB962C8B-B14F-4D97-AF65-F5344CB8AC3E}">
        <p14:creationId xmlns:p14="http://schemas.microsoft.com/office/powerpoint/2010/main" val="282881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25DE-4A35-CB4A-8CD0-41BAC21C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4000" dirty="0"/>
              <a:t>12) Dynamic Wedge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94C9DEC-C7FA-0C42-98A5-ECA1BA021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6031"/>
            <a:ext cx="10515600" cy="2965938"/>
          </a:xfrm>
        </p:spPr>
      </p:pic>
    </p:spTree>
    <p:extLst>
      <p:ext uri="{BB962C8B-B14F-4D97-AF65-F5344CB8AC3E}">
        <p14:creationId xmlns:p14="http://schemas.microsoft.com/office/powerpoint/2010/main" val="158469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25DE-4A35-CB4A-8CD0-41BAC21C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4000" dirty="0"/>
              <a:t>13) MLC</a:t>
            </a:r>
          </a:p>
        </p:txBody>
      </p:sp>
      <p:pic>
        <p:nvPicPr>
          <p:cNvPr id="7" name="Content Placeholder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14C0CC5-4F09-5146-8ED3-67A27E5154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10515600" cy="4828328"/>
          </a:xfrm>
        </p:spPr>
      </p:pic>
    </p:spTree>
    <p:extLst>
      <p:ext uri="{BB962C8B-B14F-4D97-AF65-F5344CB8AC3E}">
        <p14:creationId xmlns:p14="http://schemas.microsoft.com/office/powerpoint/2010/main" val="93665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25DE-4A35-CB4A-8CD0-41BAC21C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4000" dirty="0"/>
              <a:t>14) IMRT &amp; RA MLC QA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F58F10A8-B6A0-BC42-BD0C-DB2D0CA0C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3481"/>
            <a:ext cx="4306316" cy="416015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06681F-0931-E244-932C-3848BBA10577}"/>
              </a:ext>
            </a:extLst>
          </p:cNvPr>
          <p:cNvSpPr txBox="1"/>
          <p:nvPr/>
        </p:nvSpPr>
        <p:spPr>
          <a:xfrm>
            <a:off x="4580808" y="1297987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dirty="0"/>
              <a:t>Picket Fence Test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91E75A-C2FA-2946-873F-CEC221CC7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505" y="1778842"/>
            <a:ext cx="4709064" cy="2618015"/>
          </a:xfrm>
          <a:prstGeom prst="rect">
            <a:avLst/>
          </a:prstGeom>
        </p:spPr>
      </p:pic>
      <p:pic>
        <p:nvPicPr>
          <p:cNvPr id="16" name="Picture 15" descr="A picture containing text, light&#10;&#10;Description automatically generated">
            <a:extLst>
              <a:ext uri="{FF2B5EF4-FFF2-40B4-BE49-F238E27FC236}">
                <a16:creationId xmlns:a16="http://schemas.microsoft.com/office/drawing/2014/main" id="{9AD54D01-6336-A440-9625-5C0016145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505" y="4303447"/>
            <a:ext cx="4709064" cy="25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29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25DE-4A35-CB4A-8CD0-41BAC21C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4000" dirty="0"/>
              <a:t>15) Görüntüleme Sistemleri - Günlük</a:t>
            </a:r>
          </a:p>
        </p:txBody>
      </p:sp>
      <p:pic>
        <p:nvPicPr>
          <p:cNvPr id="6" name="Content Placeholder 5" descr="Table&#10;&#10;Description automatically generated with low confidence">
            <a:extLst>
              <a:ext uri="{FF2B5EF4-FFF2-40B4-BE49-F238E27FC236}">
                <a16:creationId xmlns:a16="http://schemas.microsoft.com/office/drawing/2014/main" id="{4F05FC43-BE17-3D4D-B722-36F4F7FD7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1374142"/>
          </a:xfrm>
        </p:spPr>
      </p:pic>
      <p:pic>
        <p:nvPicPr>
          <p:cNvPr id="9" name="Picture 8" descr="Table&#10;&#10;Description automatically generated with medium confidence">
            <a:extLst>
              <a:ext uri="{FF2B5EF4-FFF2-40B4-BE49-F238E27FC236}">
                <a16:creationId xmlns:a16="http://schemas.microsoft.com/office/drawing/2014/main" id="{8551C7BC-47C9-6148-9E4B-BA89E6060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64830"/>
            <a:ext cx="10550647" cy="26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2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25DE-4A35-CB4A-8CD0-41BAC21C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4000" dirty="0"/>
              <a:t>16) Görüntüleme Sistemleri – Aylık 1</a:t>
            </a:r>
          </a:p>
        </p:txBody>
      </p:sp>
      <p:pic>
        <p:nvPicPr>
          <p:cNvPr id="6" name="Content Placeholder 5" descr="Table&#10;&#10;Description automatically generated with low confidence">
            <a:extLst>
              <a:ext uri="{FF2B5EF4-FFF2-40B4-BE49-F238E27FC236}">
                <a16:creationId xmlns:a16="http://schemas.microsoft.com/office/drawing/2014/main" id="{4F05FC43-BE17-3D4D-B722-36F4F7FD7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1374142"/>
          </a:xfr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4564F83-FD09-1945-8C4F-701104A38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979293"/>
            <a:ext cx="10170459" cy="35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6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E4DB-0064-524D-9B1E-F9D3A1C9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3600" dirty="0"/>
              <a:t>Medikal Lineer Hızlandırıcılarda Kalite Kontrolü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2AAA2-5777-B84D-AB92-08EE0FA57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Kalite kontorlün amacı ve önemi</a:t>
            </a:r>
          </a:p>
          <a:p>
            <a:r>
              <a:rPr lang="en-TR" dirty="0"/>
              <a:t>Yayınlanmış klavuzlar ve yönergeler</a:t>
            </a:r>
          </a:p>
          <a:p>
            <a:r>
              <a:rPr lang="en-TR" dirty="0"/>
              <a:t>AAPM TG142</a:t>
            </a:r>
          </a:p>
          <a:p>
            <a:r>
              <a:rPr lang="en-TR" dirty="0"/>
              <a:t>Uygulanan testler</a:t>
            </a:r>
          </a:p>
          <a:p>
            <a:r>
              <a:rPr lang="en-US" dirty="0"/>
              <a:t>T</a:t>
            </a:r>
            <a:r>
              <a:rPr lang="en-TR" dirty="0"/>
              <a:t>est uygulama aralıkları</a:t>
            </a:r>
          </a:p>
          <a:p>
            <a:r>
              <a:rPr lang="en-TR" dirty="0"/>
              <a:t>Tolerans değerleri</a:t>
            </a:r>
          </a:p>
          <a:p>
            <a:r>
              <a:rPr lang="en-TR" dirty="0"/>
              <a:t>TBI kalite kontrolü</a:t>
            </a:r>
          </a:p>
          <a:p>
            <a:r>
              <a:rPr lang="en-TR" dirty="0"/>
              <a:t>Müdahale seviyeleri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746832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25DE-4A35-CB4A-8CD0-41BAC21C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4000" dirty="0"/>
              <a:t>17) Görüntüleme Sistemleri – Aylık 2</a:t>
            </a:r>
          </a:p>
        </p:txBody>
      </p:sp>
      <p:pic>
        <p:nvPicPr>
          <p:cNvPr id="6" name="Content Placeholder 5" descr="Table&#10;&#10;Description automatically generated with low confidence">
            <a:extLst>
              <a:ext uri="{FF2B5EF4-FFF2-40B4-BE49-F238E27FC236}">
                <a16:creationId xmlns:a16="http://schemas.microsoft.com/office/drawing/2014/main" id="{4F05FC43-BE17-3D4D-B722-36F4F7FD7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1374142"/>
          </a:xfr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7A2D0C-B452-1741-9A1E-1001C5E07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47" y="3274074"/>
            <a:ext cx="10291482" cy="1598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48C646-19F9-DB40-93C6-35DFD146A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60" y="2930266"/>
            <a:ext cx="9377082" cy="39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00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25DE-4A35-CB4A-8CD0-41BAC21C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4000"/>
              <a:t>18) Catphan</a:t>
            </a:r>
            <a:endParaRPr lang="en-TR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FB7FF3-482F-1D4C-8146-4E5E55C91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4944" y="1343616"/>
            <a:ext cx="4805017" cy="548482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E2FD22-D087-6440-B8ED-2EEE134B0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4805017" cy="480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29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925DE-4A35-CB4A-8CD0-41BAC21C0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4000" dirty="0"/>
              <a:t>19) Görüntüleme Sistemleri – Yıllık</a:t>
            </a:r>
          </a:p>
        </p:txBody>
      </p:sp>
      <p:pic>
        <p:nvPicPr>
          <p:cNvPr id="6" name="Content Placeholder 5" descr="Table&#10;&#10;Description automatically generated with low confidence">
            <a:extLst>
              <a:ext uri="{FF2B5EF4-FFF2-40B4-BE49-F238E27FC236}">
                <a16:creationId xmlns:a16="http://schemas.microsoft.com/office/drawing/2014/main" id="{4F05FC43-BE17-3D4D-B722-36F4F7FD7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137414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AEE53A-9CD1-DD4D-993F-B1B9A1BDC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11765"/>
            <a:ext cx="10098741" cy="260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1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48962-B68E-2D4D-98E3-E2765EC71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20) Solunum Kontrolü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F0D46E1-E198-AF46-8A77-12315BB99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" y="4146147"/>
            <a:ext cx="9182100" cy="21336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33BFC7-AF9C-A843-8DED-0F2C56236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699" y="1268022"/>
            <a:ext cx="4230249" cy="36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66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14980-BDA7-1D45-8B9C-CA1358AA8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21) TBI &amp; TSET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E94F5-B7C6-8148-A325-7FE74FB16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 err="1"/>
              <a:t>In</a:t>
            </a:r>
            <a:r>
              <a:rPr lang="tr-TR" i="1" dirty="0"/>
              <a:t> </a:t>
            </a:r>
            <a:r>
              <a:rPr lang="tr-TR" i="1" dirty="0" err="1"/>
              <a:t>vivo</a:t>
            </a:r>
            <a:r>
              <a:rPr lang="tr-TR" i="1" dirty="0"/>
              <a:t> </a:t>
            </a:r>
            <a:r>
              <a:rPr lang="tr-TR" dirty="0" err="1"/>
              <a:t>dozimetre</a:t>
            </a:r>
            <a:endParaRPr lang="tr-TR" dirty="0"/>
          </a:p>
          <a:p>
            <a:r>
              <a:rPr lang="tr-TR" dirty="0"/>
              <a:t>AAPM Report 17</a:t>
            </a:r>
          </a:p>
          <a:p>
            <a:r>
              <a:rPr lang="tr-TR" dirty="0"/>
              <a:t>OAF tutarlılığı ±1% </a:t>
            </a:r>
          </a:p>
          <a:p>
            <a:r>
              <a:rPr lang="tr-TR" dirty="0" err="1"/>
              <a:t>Output</a:t>
            </a:r>
            <a:r>
              <a:rPr lang="tr-TR" dirty="0"/>
              <a:t> tutarlılığı ±2% </a:t>
            </a:r>
            <a:br>
              <a:rPr lang="tr-TR" dirty="0"/>
            </a:br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1CDB33-CF1A-5541-9C8B-0E8AF71DF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4510738"/>
            <a:ext cx="10096500" cy="1143000"/>
          </a:xfrm>
          <a:prstGeom prst="rect">
            <a:avLst/>
          </a:prstGeom>
        </p:spPr>
      </p:pic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9A1AA3CF-4044-3541-A706-C8D1BD4D1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050" y="1905793"/>
            <a:ext cx="6508750" cy="237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90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C9A3B-0FA6-A640-B17B-0A754FCCA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22) Müdahale Seviyeleri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EF291-66CC-A94F-B961-6C53470EE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Level 1 (</a:t>
            </a:r>
            <a:r>
              <a:rPr lang="tr-TR" dirty="0" err="1"/>
              <a:t>Inspection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): Bazı veriler beklenenden farklı çıkmaya başlar. Sağlık fizikçisi bilgilendirilmeli ve ölçümler tekrarlanmalı (Tedavi devam eder)</a:t>
            </a:r>
          </a:p>
          <a:p>
            <a:r>
              <a:rPr lang="tr-TR" dirty="0"/>
              <a:t>Level 2 (</a:t>
            </a:r>
            <a:r>
              <a:rPr lang="tr-TR" dirty="0" err="1"/>
              <a:t>Scheduled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): Tolerans değere ulaşan tekrarlayan ölçümlerde 1-2 gün içerisinde planlı müdahale gerçekleştirilmeli (Tedavi devam eder)</a:t>
            </a:r>
          </a:p>
          <a:p>
            <a:r>
              <a:rPr lang="tr-TR" dirty="0"/>
              <a:t>Level 3 (</a:t>
            </a:r>
            <a:r>
              <a:rPr lang="tr-TR" dirty="0" err="1"/>
              <a:t>Immediate</a:t>
            </a:r>
            <a:r>
              <a:rPr lang="tr-TR" dirty="0"/>
              <a:t> </a:t>
            </a:r>
            <a:r>
              <a:rPr lang="tr-TR" dirty="0" err="1"/>
              <a:t>action</a:t>
            </a:r>
            <a:r>
              <a:rPr lang="tr-TR" dirty="0"/>
              <a:t>): Güvenliği tehdit edici veya toleransın çok üzerinde </a:t>
            </a:r>
            <a:r>
              <a:rPr lang="tr-TR" dirty="0" err="1"/>
              <a:t>dozimetrik</a:t>
            </a:r>
            <a:r>
              <a:rPr lang="tr-TR" dirty="0"/>
              <a:t> sapmalarda tedavi sorun giderilene kadar durdurulmalıdır</a:t>
            </a:r>
          </a:p>
        </p:txBody>
      </p:sp>
    </p:spTree>
    <p:extLst>
      <p:ext uri="{BB962C8B-B14F-4D97-AF65-F5344CB8AC3E}">
        <p14:creationId xmlns:p14="http://schemas.microsoft.com/office/powerpoint/2010/main" val="2141688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97877-3A70-1F44-AF5D-E6A9B491B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362" y="1848957"/>
            <a:ext cx="3778370" cy="1325563"/>
          </a:xfrm>
        </p:spPr>
        <p:txBody>
          <a:bodyPr/>
          <a:lstStyle/>
          <a:p>
            <a:pPr algn="ctr"/>
            <a:r>
              <a:rPr lang="en-TR" dirty="0"/>
              <a:t>Teşekkürler…</a:t>
            </a:r>
          </a:p>
        </p:txBody>
      </p:sp>
      <p:pic>
        <p:nvPicPr>
          <p:cNvPr id="4" name="Picture 3" descr="A picture containing sewing machine, appliance&#10;&#10;Description automatically generated">
            <a:extLst>
              <a:ext uri="{FF2B5EF4-FFF2-40B4-BE49-F238E27FC236}">
                <a16:creationId xmlns:a16="http://schemas.microsoft.com/office/drawing/2014/main" id="{94D5EEB3-ABDA-E24C-A9C5-99EA47AC0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5826" y="276045"/>
            <a:ext cx="10305691" cy="57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5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0615AA0-C8AE-294F-BA03-2648B669E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75470"/>
            <a:ext cx="10905066" cy="55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4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4449-C0AB-D643-82DC-6883A1E7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1) Kalite Kontorlün (QC) Amacı ve Önemi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5EB20-8621-CB4E-9E79-EE640131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Tedavi cihazlarının kabul değerlerinden sapmadığının temini</a:t>
            </a:r>
          </a:p>
          <a:p>
            <a:r>
              <a:rPr lang="tr-TR" dirty="0"/>
              <a:t>Tedavinin planlandığı gibi uygulanması</a:t>
            </a:r>
          </a:p>
          <a:p>
            <a:r>
              <a:rPr lang="tr-TR" dirty="0"/>
              <a:t>Tedavi güvenliğinin sağlanması</a:t>
            </a:r>
          </a:p>
          <a:p>
            <a:r>
              <a:rPr lang="tr-TR" dirty="0"/>
              <a:t>İlk yaklaşım: Her şeyi test edelim! (kaynak ve zaman israfı)</a:t>
            </a:r>
          </a:p>
          <a:p>
            <a:r>
              <a:rPr lang="tr-TR" dirty="0"/>
              <a:t>Sürdürülebilir değil!</a:t>
            </a:r>
          </a:p>
          <a:p>
            <a:r>
              <a:rPr lang="tr-TR" dirty="0"/>
              <a:t>Çözüm: QC testlerini optimize etmek (hata ayıklama, etki ve fayda-zarar-risk analizi, hasta güvenliğine odaklanmak, önleyici yaklaşım)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89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D6B2E-8F6A-4D4B-A505-8D545049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2) Yayınlanmış </a:t>
            </a:r>
            <a:r>
              <a:rPr lang="tr-TR" sz="5000" dirty="0" err="1"/>
              <a:t>K</a:t>
            </a:r>
            <a:r>
              <a:rPr lang="tr-TR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lavuzlar</a:t>
            </a:r>
            <a:r>
              <a:rPr lang="tr-TR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ve </a:t>
            </a:r>
            <a:r>
              <a:rPr lang="tr-TR" sz="5000" dirty="0"/>
              <a:t>Y</a:t>
            </a:r>
            <a:r>
              <a:rPr lang="tr-TR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önergeler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2F2E61B-3D26-CD4F-9275-A082F1D71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190" y="1863801"/>
            <a:ext cx="9203618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9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D37F-54CE-AE4C-978B-D5E47112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3) AAPM TG142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3EA2A-613E-B64E-A0DD-1437EE850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noProof="1"/>
              <a:t>AAPM TG40’ın devamı</a:t>
            </a:r>
          </a:p>
          <a:p>
            <a:r>
              <a:rPr lang="tr-TR" noProof="1"/>
              <a:t>MLC, asimetrik jaw, dinamik wedge, EPID,  KV ve CBCT görüntüleme ve solunum kontrolü</a:t>
            </a:r>
          </a:p>
          <a:p>
            <a:r>
              <a:rPr lang="tr-TR" noProof="1"/>
              <a:t>SRS, SBRT, IMRT ve TBI</a:t>
            </a:r>
          </a:p>
          <a:p>
            <a:r>
              <a:rPr lang="tr-TR" noProof="1"/>
              <a:t>VMAT yok !!!</a:t>
            </a:r>
          </a:p>
        </p:txBody>
      </p:sp>
    </p:spTree>
    <p:extLst>
      <p:ext uri="{BB962C8B-B14F-4D97-AF65-F5344CB8AC3E}">
        <p14:creationId xmlns:p14="http://schemas.microsoft.com/office/powerpoint/2010/main" val="168777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D37F-54CE-AE4C-978B-D5E47112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4) AAPM TG142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3EA2A-613E-B64E-A0DD-1437EE850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noProof="1"/>
              <a:t>TG40 ICRU ±5% hata payı yönergesini baz alıyordu</a:t>
            </a:r>
          </a:p>
          <a:p>
            <a:r>
              <a:rPr lang="tr-TR" noProof="1"/>
              <a:t>TG142 ise  IEC, AAPM, ve ACMP’nin acceptance ve commissioning şartlarını baz alıyor.</a:t>
            </a:r>
          </a:p>
          <a:p>
            <a:r>
              <a:rPr lang="tr-TR" noProof="1"/>
              <a:t>Bu yönergelere göre elde edilen veriler TPS’lere cihaz değerleri olarak giriliyor. </a:t>
            </a:r>
          </a:p>
          <a:p>
            <a:r>
              <a:rPr lang="tr-TR" noProof="1"/>
              <a:t>Zamanla tedavi cihazı bu değerlerden uzaklaşabilir.</a:t>
            </a:r>
          </a:p>
          <a:p>
            <a:r>
              <a:rPr lang="tr-TR" noProof="1"/>
              <a:t>Olası sebepler: Elektronik-mekanik arıza, kaza veya waveguide, bending magnet gibi temel parçaların değiştirilmesi</a:t>
            </a:r>
          </a:p>
          <a:p>
            <a:r>
              <a:rPr lang="tr-TR" noProof="1"/>
              <a:t>Yapılması gereken: Periyodik QC</a:t>
            </a:r>
          </a:p>
        </p:txBody>
      </p:sp>
    </p:spTree>
    <p:extLst>
      <p:ext uri="{BB962C8B-B14F-4D97-AF65-F5344CB8AC3E}">
        <p14:creationId xmlns:p14="http://schemas.microsoft.com/office/powerpoint/2010/main" val="247916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D41C8-4824-6844-AB4B-677461C6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TR" sz="5400" dirty="0"/>
              <a:t>AAPM TG142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123DD-3A1E-DC49-AA49-CE93AC5E3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tr-TR" sz="2200" noProof="1"/>
              <a:t>Testleri gerçekleştirenler: Fizikçiler, dozimetristler ve cihaz mühendisleri</a:t>
            </a:r>
          </a:p>
          <a:p>
            <a:pPr>
              <a:lnSpc>
                <a:spcPct val="100000"/>
              </a:lnSpc>
            </a:pPr>
            <a:r>
              <a:rPr lang="tr-TR" sz="2200" noProof="1"/>
              <a:t>Sorumlu kişi: Uzman sağlık fizikçisi</a:t>
            </a:r>
          </a:p>
        </p:txBody>
      </p:sp>
      <p:pic>
        <p:nvPicPr>
          <p:cNvPr id="5" name="Picture 4" descr="A group of people in white lab coats&#10;&#10;Description automatically generated with low confidence">
            <a:extLst>
              <a:ext uri="{FF2B5EF4-FFF2-40B4-BE49-F238E27FC236}">
                <a16:creationId xmlns:a16="http://schemas.microsoft.com/office/drawing/2014/main" id="{B2AD3D3D-7A6B-6C47-9BD1-1A8E40D6B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21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4258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EA5F15-4C92-EC46-8E6A-1C506DC68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tr-TR" sz="4000" kern="1200" noProof="1">
                <a:latin typeface="+mj-lt"/>
                <a:ea typeface="+mj-ea"/>
                <a:cs typeface="+mj-cs"/>
              </a:rPr>
              <a:t>6) Günlük Ölçümler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731336A-FFF0-6049-AE93-9C45CFD03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TR" altLang="en-T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TR" altLang="en-TR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7E6BFC54-8D08-E64D-B85C-23909A1340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73497"/>
              </p:ext>
            </p:extLst>
          </p:nvPr>
        </p:nvGraphicFramePr>
        <p:xfrm>
          <a:off x="838200" y="2135922"/>
          <a:ext cx="10515602" cy="3730754"/>
        </p:xfrm>
        <a:graphic>
          <a:graphicData uri="http://schemas.openxmlformats.org/drawingml/2006/table">
            <a:tbl>
              <a:tblPr/>
              <a:tblGrid>
                <a:gridCol w="2105064">
                  <a:extLst>
                    <a:ext uri="{9D8B030D-6E8A-4147-A177-3AD203B41FA5}">
                      <a16:colId xmlns:a16="http://schemas.microsoft.com/office/drawing/2014/main" val="2097390503"/>
                    </a:ext>
                  </a:extLst>
                </a:gridCol>
                <a:gridCol w="2219869">
                  <a:extLst>
                    <a:ext uri="{9D8B030D-6E8A-4147-A177-3AD203B41FA5}">
                      <a16:colId xmlns:a16="http://schemas.microsoft.com/office/drawing/2014/main" val="3962523379"/>
                    </a:ext>
                  </a:extLst>
                </a:gridCol>
                <a:gridCol w="2066099">
                  <a:extLst>
                    <a:ext uri="{9D8B030D-6E8A-4147-A177-3AD203B41FA5}">
                      <a16:colId xmlns:a16="http://schemas.microsoft.com/office/drawing/2014/main" val="1808897858"/>
                    </a:ext>
                  </a:extLst>
                </a:gridCol>
                <a:gridCol w="2062285">
                  <a:extLst>
                    <a:ext uri="{9D8B030D-6E8A-4147-A177-3AD203B41FA5}">
                      <a16:colId xmlns:a16="http://schemas.microsoft.com/office/drawing/2014/main" val="1730502375"/>
                    </a:ext>
                  </a:extLst>
                </a:gridCol>
                <a:gridCol w="2062285">
                  <a:extLst>
                    <a:ext uri="{9D8B030D-6E8A-4147-A177-3AD203B41FA5}">
                      <a16:colId xmlns:a16="http://schemas.microsoft.com/office/drawing/2014/main" val="631890643"/>
                    </a:ext>
                  </a:extLst>
                </a:gridCol>
              </a:tblGrid>
              <a:tr h="280961"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Category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Procedure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Non-IMRT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IMRT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SRS/SBRT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381216"/>
                  </a:ext>
                </a:extLst>
              </a:tr>
              <a:tr h="460572"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Dosimetry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X-ray output constancy (all energies)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1200">
                          <a:effectLst/>
                        </a:rPr>
                        <a:t>3%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1200">
                          <a:effectLst/>
                        </a:rPr>
                        <a:t>3%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1200">
                          <a:effectLst/>
                        </a:rPr>
                        <a:t>3%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89379"/>
                  </a:ext>
                </a:extLst>
              </a:tr>
              <a:tr h="460572"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Dosimetry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Electron output constancy (</a:t>
                      </a:r>
                      <a:r>
                        <a:rPr lang="en-US" sz="1200" b="1">
                          <a:effectLst/>
                        </a:rPr>
                        <a:t>weekly test</a:t>
                      </a:r>
                      <a:r>
                        <a:rPr lang="en-US" sz="1200">
                          <a:effectLst/>
                        </a:rPr>
                        <a:t>)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1200">
                          <a:effectLst/>
                        </a:rPr>
                        <a:t>3%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1200">
                          <a:effectLst/>
                        </a:rPr>
                        <a:t>3%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TR" sz="1200">
                          <a:effectLst/>
                        </a:rPr>
                        <a:t>3%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2795565"/>
                  </a:ext>
                </a:extLst>
              </a:tr>
              <a:tr h="280961"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Mechanical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Laser Localization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2mm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1.5mm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1mm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11924"/>
                  </a:ext>
                </a:extLst>
              </a:tr>
              <a:tr h="280961"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Mechanical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Distance Indicator (ODI) @ iso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2mm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2mm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1mm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92374"/>
                  </a:ext>
                </a:extLst>
              </a:tr>
              <a:tr h="280961"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Mechanical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Collimator size indicator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2mm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2mm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1mm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302388"/>
                  </a:ext>
                </a:extLst>
              </a:tr>
              <a:tr h="280961"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Safety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Door Interlock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954097"/>
                  </a:ext>
                </a:extLst>
              </a:tr>
              <a:tr h="280961"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Safety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Door Closing Safety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21088"/>
                  </a:ext>
                </a:extLst>
              </a:tr>
              <a:tr h="280961"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Safety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Audiovisual monitors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160096"/>
                  </a:ext>
                </a:extLst>
              </a:tr>
              <a:tr h="280961"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Safety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Stereotactic area monitor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NA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NA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875093"/>
                  </a:ext>
                </a:extLst>
              </a:tr>
              <a:tr h="280961"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Safety 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Radiation area monitor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820201"/>
                  </a:ext>
                </a:extLst>
              </a:tr>
              <a:tr h="280961">
                <a:tc>
                  <a:txBody>
                    <a:bodyPr/>
                    <a:lstStyle/>
                    <a:p>
                      <a:pPr latinLnBrk="0"/>
                      <a:r>
                        <a:rPr lang="en-US" sz="1200" b="1">
                          <a:effectLst/>
                        </a:rPr>
                        <a:t>Safety</a:t>
                      </a:r>
                      <a:endParaRPr lang="en-US" sz="1200">
                        <a:effectLst/>
                      </a:endParaRP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Beam on indicator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0"/>
                      <a:r>
                        <a:rPr lang="en-US" sz="1200" dirty="0">
                          <a:effectLst/>
                        </a:rPr>
                        <a:t>Functional</a:t>
                      </a:r>
                    </a:p>
                  </a:txBody>
                  <a:tcPr marL="62161" marR="62161" marT="31081" marB="31081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780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189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1228</Words>
  <Application>Microsoft Macintosh PowerPoint</Application>
  <PresentationFormat>Widescreen</PresentationFormat>
  <Paragraphs>399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Periyodik Cihaz Ölçümü</vt:lpstr>
      <vt:lpstr>Medikal Lineer Hızlandırıcılarda Kalite Kontrolü</vt:lpstr>
      <vt:lpstr>PowerPoint Presentation</vt:lpstr>
      <vt:lpstr>1) Kalite Kontorlün (QC) Amacı ve Önemi</vt:lpstr>
      <vt:lpstr>2) Yayınlanmış Klavuzlar ve Yönergeler</vt:lpstr>
      <vt:lpstr>3) AAPM TG142</vt:lpstr>
      <vt:lpstr>4) AAPM TG142</vt:lpstr>
      <vt:lpstr>AAPM TG142</vt:lpstr>
      <vt:lpstr>6) Günlük Ölçümler</vt:lpstr>
      <vt:lpstr>7) Aylık Ölçümler</vt:lpstr>
      <vt:lpstr>8) Beam Profile</vt:lpstr>
      <vt:lpstr>9) Yıllık Ölçümler</vt:lpstr>
      <vt:lpstr>10) Beam Quality - Photons</vt:lpstr>
      <vt:lpstr>11) Beam Quality - Electrons</vt:lpstr>
      <vt:lpstr>12) Dynamic Wedge</vt:lpstr>
      <vt:lpstr>13) MLC</vt:lpstr>
      <vt:lpstr>14) IMRT &amp; RA MLC QA</vt:lpstr>
      <vt:lpstr>15) Görüntüleme Sistemleri - Günlük</vt:lpstr>
      <vt:lpstr>16) Görüntüleme Sistemleri – Aylık 1</vt:lpstr>
      <vt:lpstr>17) Görüntüleme Sistemleri – Aylık 2</vt:lpstr>
      <vt:lpstr>18) Catphan</vt:lpstr>
      <vt:lpstr>19) Görüntüleme Sistemleri – Yıllık</vt:lpstr>
      <vt:lpstr>20) Solunum Kontrolü</vt:lpstr>
      <vt:lpstr>21) TBI &amp; TSET</vt:lpstr>
      <vt:lpstr>22) Müdahale Seviyeleri</vt:lpstr>
      <vt:lpstr>Teşekkürler…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Medikal Lineer Hızlandırıcılarda Kalite Kontrolü</dc:title>
  <dc:creator>Microsoft Office User</dc:creator>
  <cp:lastModifiedBy>Microsoft Office User</cp:lastModifiedBy>
  <cp:revision>23</cp:revision>
  <dcterms:created xsi:type="dcterms:W3CDTF">2022-01-13T14:27:48Z</dcterms:created>
  <dcterms:modified xsi:type="dcterms:W3CDTF">2022-02-04T06:27:26Z</dcterms:modified>
</cp:coreProperties>
</file>