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61" r:id="rId4"/>
    <p:sldId id="262" r:id="rId5"/>
    <p:sldId id="257" r:id="rId6"/>
    <p:sldId id="258" r:id="rId7"/>
    <p:sldId id="259" r:id="rId8"/>
    <p:sldId id="263" r:id="rId9"/>
    <p:sldId id="264" r:id="rId10"/>
    <p:sldId id="265" r:id="rId11"/>
    <p:sldId id="288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94660"/>
  </p:normalViewPr>
  <p:slideViewPr>
    <p:cSldViewPr snapToGrid="0">
      <p:cViewPr varScale="1">
        <p:scale>
          <a:sx n="88" d="100"/>
          <a:sy n="88" d="100"/>
        </p:scale>
        <p:origin x="5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45E9F2A-A515-4A49-9DBA-2722112C343C}" type="datetimeFigureOut">
              <a:rPr lang="tr-TR" smtClean="0"/>
              <a:t>18.03.2022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8D5D356-2BED-49E5-B64A-793687D1072E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131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F2A-A515-4A49-9DBA-2722112C343C}" type="datetimeFigureOut">
              <a:rPr lang="tr-TR" smtClean="0"/>
              <a:t>18.03.2022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D356-2BED-49E5-B64A-793687D107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51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F2A-A515-4A49-9DBA-2722112C343C}" type="datetimeFigureOut">
              <a:rPr lang="tr-TR" smtClean="0"/>
              <a:t>18.03.2022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D356-2BED-49E5-B64A-793687D107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909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F2A-A515-4A49-9DBA-2722112C343C}" type="datetimeFigureOut">
              <a:rPr lang="tr-TR" smtClean="0"/>
              <a:t>18.03.2022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D356-2BED-49E5-B64A-793687D107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848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45E9F2A-A515-4A49-9DBA-2722112C343C}" type="datetimeFigureOut">
              <a:rPr lang="tr-TR" smtClean="0"/>
              <a:t>18.03.2022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8D5D356-2BED-49E5-B64A-793687D1072E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11765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F2A-A515-4A49-9DBA-2722112C343C}" type="datetimeFigureOut">
              <a:rPr lang="tr-TR" smtClean="0"/>
              <a:t>18.03.2022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D356-2BED-49E5-B64A-793687D107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25540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F2A-A515-4A49-9DBA-2722112C343C}" type="datetimeFigureOut">
              <a:rPr lang="tr-TR" smtClean="0"/>
              <a:t>18.03.2022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D356-2BED-49E5-B64A-793687D107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24748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F2A-A515-4A49-9DBA-2722112C343C}" type="datetimeFigureOut">
              <a:rPr lang="tr-TR" smtClean="0"/>
              <a:t>18.03.2022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D356-2BED-49E5-B64A-793687D107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821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F2A-A515-4A49-9DBA-2722112C343C}" type="datetimeFigureOut">
              <a:rPr lang="tr-TR" smtClean="0"/>
              <a:t>18.03.2022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D356-2BED-49E5-B64A-793687D107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731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45E9F2A-A515-4A49-9DBA-2722112C343C}" type="datetimeFigureOut">
              <a:rPr lang="tr-TR" smtClean="0"/>
              <a:t>18.03.2022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8D5D356-2BED-49E5-B64A-793687D1072E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93275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45E9F2A-A515-4A49-9DBA-2722112C343C}" type="datetimeFigureOut">
              <a:rPr lang="tr-TR" smtClean="0"/>
              <a:t>18.03.2022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8D5D356-2BED-49E5-B64A-793687D107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641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45E9F2A-A515-4A49-9DBA-2722112C343C}" type="datetimeFigureOut">
              <a:rPr lang="tr-TR" smtClean="0"/>
              <a:t>18.03.2022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8D5D356-2BED-49E5-B64A-793687D1072E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28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30563" y="1890280"/>
            <a:ext cx="10515600" cy="4351338"/>
          </a:xfrm>
        </p:spPr>
        <p:txBody>
          <a:bodyPr>
            <a:normAutofit/>
          </a:bodyPr>
          <a:lstStyle/>
          <a:p>
            <a:r>
              <a:rPr lang="tr-TR" sz="4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REKTUM KANSERLERİNDE RADYOTERAPİ:ASTRO KLİNİKLERİNİN  REHBERLERİ </a:t>
            </a:r>
          </a:p>
          <a:p>
            <a:r>
              <a:rPr lang="tr-TR" sz="1600" dirty="0" smtClean="0">
                <a:latin typeface="Tw Cen MT" panose="020B0602020104020603" pitchFamily="34" charset="0"/>
              </a:rPr>
              <a:t>DR.BERKE </a:t>
            </a:r>
            <a:r>
              <a:rPr lang="tr-TR" sz="1600" dirty="0" smtClean="0">
                <a:latin typeface="Tw Cen MT" panose="020B0602020104020603" pitchFamily="34" charset="0"/>
              </a:rPr>
              <a:t>BARUT</a:t>
            </a:r>
          </a:p>
          <a:p>
            <a:r>
              <a:rPr lang="tr-TR" sz="1600" smtClean="0">
                <a:latin typeface="Tw Cen MT" panose="020B0602020104020603" pitchFamily="34" charset="0"/>
              </a:rPr>
              <a:t>16.03.2022</a:t>
            </a:r>
            <a:endParaRPr lang="tr-TR" sz="1600" dirty="0">
              <a:latin typeface="Tw Cen MT" panose="020B0602020104020603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8" y="3540946"/>
            <a:ext cx="3853872" cy="320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SORU 1</a:t>
            </a:r>
            <a:r>
              <a:rPr lang="tr-TR" sz="3600" dirty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:OPERABL OLAN HASTALARDA NEOADJUVAN RADYOTERAPİ ENDİKASYONLARI NELERDİR?</a:t>
            </a:r>
            <a:endParaRPr lang="tr-TR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 err="1">
                <a:latin typeface="Tw Cen MT" panose="020B0602020104020603" pitchFamily="34" charset="0"/>
              </a:rPr>
              <a:t>Sfinkterin</a:t>
            </a:r>
            <a:r>
              <a:rPr lang="tr-TR" sz="2400" dirty="0">
                <a:latin typeface="Tw Cen MT" panose="020B0602020104020603" pitchFamily="34" charset="0"/>
              </a:rPr>
              <a:t> korunması birçok hasta için önemli bir yaşam </a:t>
            </a:r>
            <a:r>
              <a:rPr lang="tr-TR" sz="2400" dirty="0" smtClean="0">
                <a:latin typeface="Tw Cen MT" panose="020B0602020104020603" pitchFamily="34" charset="0"/>
              </a:rPr>
              <a:t>kalitesi </a:t>
            </a:r>
            <a:r>
              <a:rPr lang="tr-TR" sz="2400" dirty="0">
                <a:latin typeface="Tw Cen MT" panose="020B0602020104020603" pitchFamily="34" charset="0"/>
              </a:rPr>
              <a:t>hedefidir. İki faz </a:t>
            </a:r>
            <a:r>
              <a:rPr lang="tr-TR" sz="2400" dirty="0" smtClean="0">
                <a:latin typeface="Tw Cen MT" panose="020B0602020104020603" pitchFamily="34" charset="0"/>
              </a:rPr>
              <a:t>3 çalışması </a:t>
            </a:r>
            <a:r>
              <a:rPr lang="tr-TR" sz="2400" dirty="0">
                <a:latin typeface="Tw Cen MT" panose="020B0602020104020603" pitchFamily="34" charset="0"/>
              </a:rPr>
              <a:t>ve bu </a:t>
            </a:r>
            <a:r>
              <a:rPr lang="tr-TR" sz="2400" dirty="0" smtClean="0">
                <a:latin typeface="Tw Cen MT" panose="020B0602020104020603" pitchFamily="34" charset="0"/>
              </a:rPr>
              <a:t>çalışmaları </a:t>
            </a:r>
            <a:r>
              <a:rPr lang="tr-TR" sz="2400" dirty="0">
                <a:latin typeface="Tw Cen MT" panose="020B0602020104020603" pitchFamily="34" charset="0"/>
              </a:rPr>
              <a:t>içeren bir meta-analiz, ameliyat öncesi </a:t>
            </a:r>
            <a:r>
              <a:rPr lang="tr-TR" sz="2400" dirty="0" err="1">
                <a:latin typeface="Tw Cen MT" panose="020B0602020104020603" pitchFamily="34" charset="0"/>
              </a:rPr>
              <a:t>kemoradyasyonun</a:t>
            </a:r>
            <a:r>
              <a:rPr lang="tr-TR" sz="2400" dirty="0">
                <a:latin typeface="Tw Cen MT" panose="020B0602020104020603" pitchFamily="34" charset="0"/>
              </a:rPr>
              <a:t>, başlangıçta </a:t>
            </a:r>
            <a:r>
              <a:rPr lang="tr-TR" sz="2400" dirty="0" err="1">
                <a:latin typeface="Tw Cen MT" panose="020B0602020104020603" pitchFamily="34" charset="0"/>
              </a:rPr>
              <a:t>abdominoperineal</a:t>
            </a:r>
            <a:r>
              <a:rPr lang="tr-TR" sz="2400" dirty="0">
                <a:latin typeface="Tw Cen MT" panose="020B0602020104020603" pitchFamily="34" charset="0"/>
              </a:rPr>
              <a:t> rezeksiyon gerektirdiği düşünülen bir grup hastanın </a:t>
            </a:r>
            <a:r>
              <a:rPr lang="tr-TR" sz="2400" dirty="0" err="1" smtClean="0">
                <a:latin typeface="Tw Cen MT" panose="020B0602020104020603" pitchFamily="34" charset="0"/>
              </a:rPr>
              <a:t>low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 err="1">
                <a:latin typeface="Tw Cen MT" panose="020B0602020104020603" pitchFamily="34" charset="0"/>
              </a:rPr>
              <a:t>anterior</a:t>
            </a:r>
            <a:r>
              <a:rPr lang="tr-TR" sz="2400" dirty="0">
                <a:latin typeface="Tw Cen MT" panose="020B0602020104020603" pitchFamily="34" charset="0"/>
              </a:rPr>
              <a:t> rezeksiyona </a:t>
            </a:r>
            <a:r>
              <a:rPr lang="tr-TR" sz="2400" dirty="0" smtClean="0">
                <a:latin typeface="Tw Cen MT" panose="020B0602020104020603" pitchFamily="34" charset="0"/>
              </a:rPr>
              <a:t>dönüştürülmesini sağladığını  </a:t>
            </a:r>
            <a:r>
              <a:rPr lang="tr-TR" sz="2400" dirty="0">
                <a:latin typeface="Tw Cen MT" panose="020B0602020104020603" pitchFamily="34" charset="0"/>
              </a:rPr>
              <a:t>göstermiştir</a:t>
            </a:r>
            <a:r>
              <a:rPr lang="tr-TR" sz="2400" dirty="0" smtClean="0">
                <a:latin typeface="Tw Cen MT" panose="020B0602020104020603" pitchFamily="34" charset="0"/>
              </a:rPr>
              <a:t>.</a:t>
            </a:r>
          </a:p>
          <a:p>
            <a:r>
              <a:rPr lang="tr-TR" sz="2400" dirty="0">
                <a:latin typeface="Tw Cen MT" panose="020B0602020104020603" pitchFamily="34" charset="0"/>
              </a:rPr>
              <a:t>Bununla birlikte, bu son nokta sübjektiftir çünkü cerrahın </a:t>
            </a:r>
            <a:r>
              <a:rPr lang="tr-TR" sz="2400" dirty="0" err="1">
                <a:latin typeface="Tw Cen MT" panose="020B0602020104020603" pitchFamily="34" charset="0"/>
              </a:rPr>
              <a:t>abdominoperineal</a:t>
            </a:r>
            <a:r>
              <a:rPr lang="tr-TR" sz="2400" dirty="0">
                <a:latin typeface="Tw Cen MT" panose="020B0602020104020603" pitchFamily="34" charset="0"/>
              </a:rPr>
              <a:t> rezeksiyon ihtiyacının </a:t>
            </a:r>
            <a:r>
              <a:rPr lang="tr-TR" sz="2400" dirty="0" err="1">
                <a:latin typeface="Tw Cen MT" panose="020B0602020104020603" pitchFamily="34" charset="0"/>
              </a:rPr>
              <a:t>preoperatif</a:t>
            </a:r>
            <a:r>
              <a:rPr lang="tr-TR" sz="2400" dirty="0">
                <a:latin typeface="Tw Cen MT" panose="020B0602020104020603" pitchFamily="34" charset="0"/>
              </a:rPr>
              <a:t> değerlendirmesine dayanmaktadır ve </a:t>
            </a:r>
            <a:r>
              <a:rPr lang="tr-TR" sz="2400" dirty="0" err="1">
                <a:latin typeface="Tw Cen MT" panose="020B0602020104020603" pitchFamily="34" charset="0"/>
              </a:rPr>
              <a:t>sfinkter</a:t>
            </a:r>
            <a:r>
              <a:rPr lang="tr-TR" sz="2400" dirty="0">
                <a:latin typeface="Tw Cen MT" panose="020B0602020104020603" pitchFamily="34" charset="0"/>
              </a:rPr>
              <a:t> korunma oranı ameliyat öncesi ve ameliyat sonrası kollarda nihai olarak eşdeğerdir.</a:t>
            </a:r>
          </a:p>
        </p:txBody>
      </p:sp>
    </p:spTree>
    <p:extLst>
      <p:ext uri="{BB962C8B-B14F-4D97-AF65-F5344CB8AC3E}">
        <p14:creationId xmlns:p14="http://schemas.microsoft.com/office/powerpoint/2010/main" val="14908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054" y="340627"/>
            <a:ext cx="4461164" cy="270012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9" y="588024"/>
            <a:ext cx="4929187" cy="288484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3695772"/>
            <a:ext cx="2322021" cy="275121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82" y="3695772"/>
            <a:ext cx="2463364" cy="275121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416" y="3657917"/>
            <a:ext cx="2417129" cy="28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8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SORU 1</a:t>
            </a:r>
            <a:r>
              <a:rPr lang="tr-TR" sz="3600" dirty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:OPERABL OLAN HASTALARDA NEOADJUVAN RADYOTERAPİ ENDİKASYONLARI NELERDİR?</a:t>
            </a:r>
            <a:endParaRPr lang="tr-TR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 smtClean="0">
                <a:latin typeface="Tw Cen MT" panose="020B0602020104020603" pitchFamily="34" charset="0"/>
              </a:rPr>
              <a:t>Bu çalışmalar, </a:t>
            </a:r>
            <a:r>
              <a:rPr lang="tr-TR" sz="2400" dirty="0">
                <a:latin typeface="Tw Cen MT" panose="020B0602020104020603" pitchFamily="34" charset="0"/>
              </a:rPr>
              <a:t>yalnızca </a:t>
            </a:r>
            <a:r>
              <a:rPr lang="tr-TR" sz="2400" dirty="0" err="1">
                <a:latin typeface="Tw Cen MT" panose="020B0602020104020603" pitchFamily="34" charset="0"/>
              </a:rPr>
              <a:t>neoadjuvan</a:t>
            </a:r>
            <a:r>
              <a:rPr lang="tr-TR" sz="2400" dirty="0">
                <a:latin typeface="Tw Cen MT" panose="020B0602020104020603" pitchFamily="34" charset="0"/>
              </a:rPr>
              <a:t> </a:t>
            </a:r>
            <a:r>
              <a:rPr lang="tr-TR" sz="2400" dirty="0" err="1">
                <a:latin typeface="Tw Cen MT" panose="020B0602020104020603" pitchFamily="34" charset="0"/>
              </a:rPr>
              <a:t>RT'nin</a:t>
            </a:r>
            <a:r>
              <a:rPr lang="tr-TR" sz="2400" dirty="0">
                <a:latin typeface="Tw Cen MT" panose="020B0602020104020603" pitchFamily="34" charset="0"/>
              </a:rPr>
              <a:t> zaten standart 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>
                <a:latin typeface="Tw Cen MT" panose="020B0602020104020603" pitchFamily="34" charset="0"/>
              </a:rPr>
              <a:t>olduğu evre II-III hastaları içeriyordu. </a:t>
            </a:r>
            <a:r>
              <a:rPr lang="tr-TR" sz="2400" dirty="0" err="1">
                <a:latin typeface="Tw Cen MT" panose="020B0602020104020603" pitchFamily="34" charset="0"/>
              </a:rPr>
              <a:t>D</a:t>
            </a:r>
            <a:r>
              <a:rPr lang="tr-TR" sz="2400" dirty="0" err="1" smtClean="0">
                <a:latin typeface="Tw Cen MT" panose="020B0602020104020603" pitchFamily="34" charset="0"/>
              </a:rPr>
              <a:t>istal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>
                <a:latin typeface="Tw Cen MT" panose="020B0602020104020603" pitchFamily="34" charset="0"/>
              </a:rPr>
              <a:t>bir yerde klinik evre I (cT1-T2 N0) tümörü olan bir hasta için </a:t>
            </a:r>
            <a:r>
              <a:rPr lang="tr-TR" sz="2400" dirty="0" err="1" smtClean="0">
                <a:latin typeface="Tw Cen MT" panose="020B0602020104020603" pitchFamily="34" charset="0"/>
              </a:rPr>
              <a:t>sfinkter</a:t>
            </a:r>
            <a:r>
              <a:rPr lang="tr-TR" sz="2400" dirty="0" smtClean="0">
                <a:latin typeface="Tw Cen MT" panose="020B0602020104020603" pitchFamily="34" charset="0"/>
              </a:rPr>
              <a:t> korunması düşünüldüğünde </a:t>
            </a:r>
            <a:r>
              <a:rPr lang="tr-TR" sz="2400" dirty="0" err="1">
                <a:latin typeface="Tw Cen MT" panose="020B0602020104020603" pitchFamily="34" charset="0"/>
              </a:rPr>
              <a:t>neoadjuvan</a:t>
            </a:r>
            <a:r>
              <a:rPr lang="tr-TR" sz="2400" dirty="0">
                <a:latin typeface="Tw Cen MT" panose="020B0602020104020603" pitchFamily="34" charset="0"/>
              </a:rPr>
              <a:t> RT </a:t>
            </a:r>
            <a:r>
              <a:rPr lang="tr-TR" sz="2400" dirty="0" smtClean="0">
                <a:latin typeface="Tw Cen MT" panose="020B0602020104020603" pitchFamily="34" charset="0"/>
              </a:rPr>
              <a:t>eş zamanlı kemoterapi ile  </a:t>
            </a:r>
            <a:r>
              <a:rPr lang="tr-TR" sz="2400" dirty="0">
                <a:latin typeface="Tw Cen MT" panose="020B0602020104020603" pitchFamily="34" charset="0"/>
              </a:rPr>
              <a:t>önerilir</a:t>
            </a:r>
            <a:r>
              <a:rPr lang="tr-TR" sz="2400" dirty="0" smtClean="0">
                <a:latin typeface="Tw Cen MT" panose="020B0602020104020603" pitchFamily="34" charset="0"/>
              </a:rPr>
              <a:t>.</a:t>
            </a:r>
          </a:p>
          <a:p>
            <a:r>
              <a:rPr lang="tr-TR" sz="2400" dirty="0">
                <a:latin typeface="Tw Cen MT" panose="020B0602020104020603" pitchFamily="34" charset="0"/>
              </a:rPr>
              <a:t>Ancak erken evre tümörleri olan hastaların lokal kontrol açısından </a:t>
            </a:r>
            <a:r>
              <a:rPr lang="tr-TR" sz="2400" dirty="0" err="1">
                <a:latin typeface="Tw Cen MT" panose="020B0602020104020603" pitchFamily="34" charset="0"/>
              </a:rPr>
              <a:t>RT'den</a:t>
            </a:r>
            <a:r>
              <a:rPr lang="tr-TR" sz="2400" dirty="0">
                <a:latin typeface="Tw Cen MT" panose="020B0602020104020603" pitchFamily="34" charset="0"/>
              </a:rPr>
              <a:t> fayda sağladığı gösterilmemiştir </a:t>
            </a:r>
            <a:r>
              <a:rPr lang="tr-TR" sz="2400" dirty="0" smtClean="0">
                <a:latin typeface="Tw Cen MT" panose="020B0602020104020603" pitchFamily="34" charset="0"/>
              </a:rPr>
              <a:t>ve </a:t>
            </a:r>
            <a:r>
              <a:rPr lang="tr-TR" sz="2400" dirty="0" err="1" smtClean="0">
                <a:latin typeface="Tw Cen MT" panose="020B0602020104020603" pitchFamily="34" charset="0"/>
              </a:rPr>
              <a:t>neoadjuvan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>
                <a:latin typeface="Tw Cen MT" panose="020B0602020104020603" pitchFamily="34" charset="0"/>
              </a:rPr>
              <a:t>RT </a:t>
            </a:r>
            <a:r>
              <a:rPr lang="tr-TR" sz="2400" dirty="0" err="1" smtClean="0">
                <a:latin typeface="Tw Cen MT" panose="020B0602020104020603" pitchFamily="34" charset="0"/>
              </a:rPr>
              <a:t>sfinkter</a:t>
            </a:r>
            <a:r>
              <a:rPr lang="tr-TR" sz="2400" dirty="0" smtClean="0">
                <a:latin typeface="Tw Cen MT" panose="020B0602020104020603" pitchFamily="34" charset="0"/>
              </a:rPr>
              <a:t> korunması ile sonuçlanmayabilir</a:t>
            </a:r>
            <a:r>
              <a:rPr lang="tr-TR" sz="2400" dirty="0">
                <a:latin typeface="Tw Cen MT" panose="020B0602020104020603" pitchFamily="34" charset="0"/>
              </a:rPr>
              <a:t>. </a:t>
            </a:r>
            <a:endParaRPr lang="tr-TR" sz="2400" dirty="0" smtClean="0">
              <a:latin typeface="Tw Cen MT" panose="020B0602020104020603" pitchFamily="34" charset="0"/>
            </a:endParaRPr>
          </a:p>
          <a:p>
            <a:r>
              <a:rPr lang="tr-TR" sz="2400" dirty="0" smtClean="0">
                <a:latin typeface="Tw Cen MT" panose="020B0602020104020603" pitchFamily="34" charset="0"/>
              </a:rPr>
              <a:t>Bu </a:t>
            </a:r>
            <a:r>
              <a:rPr lang="tr-TR" sz="2400" dirty="0">
                <a:latin typeface="Tw Cen MT" panose="020B0602020104020603" pitchFamily="34" charset="0"/>
              </a:rPr>
              <a:t>nedenle, erken evre tümörleri olan bazı hastalar, orantılı bir fayda olmaksızın </a:t>
            </a:r>
            <a:r>
              <a:rPr lang="tr-TR" sz="2400" dirty="0" err="1">
                <a:latin typeface="Tw Cen MT" panose="020B0602020104020603" pitchFamily="34" charset="0"/>
              </a:rPr>
              <a:t>pelvik</a:t>
            </a:r>
            <a:r>
              <a:rPr lang="tr-TR" sz="2400" dirty="0">
                <a:latin typeface="Tw Cen MT" panose="020B0602020104020603" pitchFamily="34" charset="0"/>
              </a:rPr>
              <a:t> radyasyonun akut ve geç </a:t>
            </a:r>
            <a:r>
              <a:rPr lang="tr-TR" sz="2400" dirty="0" err="1">
                <a:latin typeface="Tw Cen MT" panose="020B0602020104020603" pitchFamily="34" charset="0"/>
              </a:rPr>
              <a:t>toksisitelerini</a:t>
            </a:r>
            <a:r>
              <a:rPr lang="tr-TR" sz="2400" dirty="0">
                <a:latin typeface="Tw Cen MT" panose="020B0602020104020603" pitchFamily="34" charset="0"/>
              </a:rPr>
              <a:t> yaşayabilir.</a:t>
            </a:r>
          </a:p>
        </p:txBody>
      </p:sp>
    </p:spTree>
    <p:extLst>
      <p:ext uri="{BB962C8B-B14F-4D97-AF65-F5344CB8AC3E}">
        <p14:creationId xmlns:p14="http://schemas.microsoft.com/office/powerpoint/2010/main" val="35557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82320" y="354965"/>
            <a:ext cx="10515600" cy="1325563"/>
          </a:xfrm>
        </p:spPr>
        <p:txBody>
          <a:bodyPr/>
          <a:lstStyle/>
          <a:p>
            <a:r>
              <a:rPr lang="tr-TR" sz="3600" dirty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SORU 1</a:t>
            </a:r>
            <a:r>
              <a:rPr lang="tr-TR" sz="3600" dirty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:OPERABL OLAN HASTALARDA NEOADJUVAN RADYOTERAPİ ENDİKASYONLARI NELERDİR?</a:t>
            </a:r>
            <a:endParaRPr lang="tr-TR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80528"/>
            <a:ext cx="7825509" cy="4496435"/>
          </a:xfrm>
        </p:spPr>
        <p:txBody>
          <a:bodyPr>
            <a:normAutofit lnSpcReduction="10000"/>
          </a:bodyPr>
          <a:lstStyle/>
          <a:p>
            <a:r>
              <a:rPr lang="tr-TR" sz="2400" dirty="0" smtClean="0">
                <a:latin typeface="Tw Cen MT" panose="020B0602020104020603" pitchFamily="34" charset="0"/>
              </a:rPr>
              <a:t>3 </a:t>
            </a:r>
            <a:r>
              <a:rPr lang="tr-TR" sz="2400" dirty="0" err="1" smtClean="0">
                <a:latin typeface="Tw Cen MT" panose="020B0602020104020603" pitchFamily="34" charset="0"/>
              </a:rPr>
              <a:t>randomize</a:t>
            </a:r>
            <a:r>
              <a:rPr lang="tr-TR" sz="2400" dirty="0" smtClean="0">
                <a:latin typeface="Tw Cen MT" panose="020B0602020104020603" pitchFamily="34" charset="0"/>
              </a:rPr>
              <a:t> klinik çalışmada </a:t>
            </a:r>
            <a:r>
              <a:rPr lang="tr-TR" sz="2400" dirty="0" err="1" smtClean="0">
                <a:latin typeface="Tw Cen MT" panose="020B0602020104020603" pitchFamily="34" charset="0"/>
              </a:rPr>
              <a:t>preoperatif</a:t>
            </a:r>
            <a:r>
              <a:rPr lang="tr-TR" sz="2400" dirty="0" smtClean="0">
                <a:latin typeface="Tw Cen MT" panose="020B0602020104020603" pitchFamily="34" charset="0"/>
              </a:rPr>
              <a:t> ve </a:t>
            </a:r>
            <a:r>
              <a:rPr lang="tr-TR" sz="2400" dirty="0" err="1" smtClean="0">
                <a:latin typeface="Tw Cen MT" panose="020B0602020104020603" pitchFamily="34" charset="0"/>
              </a:rPr>
              <a:t>postoperatif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 err="1" smtClean="0">
                <a:latin typeface="Tw Cen MT" panose="020B0602020104020603" pitchFamily="34" charset="0"/>
              </a:rPr>
              <a:t>kemoradyoterapi</a:t>
            </a:r>
            <a:r>
              <a:rPr lang="tr-TR" sz="2400" dirty="0" smtClean="0">
                <a:latin typeface="Tw Cen MT" panose="020B0602020104020603" pitchFamily="34" charset="0"/>
              </a:rPr>
              <a:t> ile DFS ve </a:t>
            </a:r>
            <a:r>
              <a:rPr lang="tr-TR" sz="2400" dirty="0" err="1" smtClean="0">
                <a:latin typeface="Tw Cen MT" panose="020B0602020104020603" pitchFamily="34" charset="0"/>
              </a:rPr>
              <a:t>Local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 err="1" smtClean="0">
                <a:latin typeface="Tw Cen MT" panose="020B0602020104020603" pitchFamily="34" charset="0"/>
              </a:rPr>
              <a:t>recurrences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 err="1" smtClean="0">
                <a:latin typeface="Tw Cen MT" panose="020B0602020104020603" pitchFamily="34" charset="0"/>
              </a:rPr>
              <a:t>free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 err="1" smtClean="0">
                <a:latin typeface="Tw Cen MT" panose="020B0602020104020603" pitchFamily="34" charset="0"/>
              </a:rPr>
              <a:t>survival</a:t>
            </a:r>
            <a:r>
              <a:rPr lang="tr-TR" sz="2400" dirty="0" smtClean="0">
                <a:latin typeface="Tw Cen MT" panose="020B0602020104020603" pitchFamily="34" charset="0"/>
              </a:rPr>
              <a:t> değerlerinde </a:t>
            </a:r>
            <a:r>
              <a:rPr lang="tr-TR" sz="2400" dirty="0" err="1" smtClean="0">
                <a:latin typeface="Tw Cen MT" panose="020B0602020104020603" pitchFamily="34" charset="0"/>
              </a:rPr>
              <a:t>preoperatif</a:t>
            </a:r>
            <a:r>
              <a:rPr lang="tr-TR" sz="2400" dirty="0" smtClean="0">
                <a:latin typeface="Tw Cen MT" panose="020B0602020104020603" pitchFamily="34" charset="0"/>
              </a:rPr>
              <a:t> kolda anlamlı fayda gösterilmiş.</a:t>
            </a:r>
          </a:p>
          <a:p>
            <a:r>
              <a:rPr lang="tr-TR" sz="2400" dirty="0" smtClean="0">
                <a:latin typeface="Tw Cen MT" panose="020B0602020104020603" pitchFamily="34" charset="0"/>
              </a:rPr>
              <a:t>Bu çalışmalardan biri olan Almanya çalışmasında akut ve geç </a:t>
            </a:r>
            <a:r>
              <a:rPr lang="tr-TR" sz="2400" dirty="0" err="1" smtClean="0">
                <a:latin typeface="Tw Cen MT" panose="020B0602020104020603" pitchFamily="34" charset="0"/>
              </a:rPr>
              <a:t>toksisitenin</a:t>
            </a:r>
            <a:r>
              <a:rPr lang="tr-TR" sz="2400" dirty="0" smtClean="0">
                <a:latin typeface="Tw Cen MT" panose="020B0602020104020603" pitchFamily="34" charset="0"/>
              </a:rPr>
              <a:t> daha az olduğunu göstermiştir.</a:t>
            </a:r>
          </a:p>
          <a:p>
            <a:r>
              <a:rPr lang="tr-TR" sz="2400" dirty="0" smtClean="0">
                <a:latin typeface="Tw Cen MT" panose="020B0602020104020603" pitchFamily="34" charset="0"/>
              </a:rPr>
              <a:t>Ancak 4. bir Güney Kore çalışması onkolojik sonuçlar açısından anlamlı fark gösterememiştir. Bu çalışmanın da dahil olduğu bir meta analizde de lokal </a:t>
            </a:r>
            <a:r>
              <a:rPr lang="tr-TR" sz="2400" dirty="0" err="1" smtClean="0">
                <a:latin typeface="Tw Cen MT" panose="020B0602020104020603" pitchFamily="34" charset="0"/>
              </a:rPr>
              <a:t>rekürrens</a:t>
            </a:r>
            <a:r>
              <a:rPr lang="tr-TR" sz="2400" dirty="0" smtClean="0">
                <a:latin typeface="Tw Cen MT" panose="020B0602020104020603" pitchFamily="34" charset="0"/>
              </a:rPr>
              <a:t> ve </a:t>
            </a:r>
            <a:r>
              <a:rPr lang="tr-TR" sz="2400" dirty="0" err="1" smtClean="0">
                <a:latin typeface="Tw Cen MT" panose="020B0602020104020603" pitchFamily="34" charset="0"/>
              </a:rPr>
              <a:t>sağkalım</a:t>
            </a:r>
            <a:r>
              <a:rPr lang="tr-TR" sz="2400" dirty="0" smtClean="0">
                <a:latin typeface="Tw Cen MT" panose="020B0602020104020603" pitchFamily="34" charset="0"/>
              </a:rPr>
              <a:t> avantajı gösterilmiştir.</a:t>
            </a:r>
          </a:p>
          <a:p>
            <a:r>
              <a:rPr lang="tr-TR" sz="2400" dirty="0" smtClean="0">
                <a:latin typeface="Tw Cen MT" panose="020B0602020104020603" pitchFamily="34" charset="0"/>
              </a:rPr>
              <a:t>Bu nedenli </a:t>
            </a:r>
            <a:r>
              <a:rPr lang="tr-TR" sz="2400" dirty="0" err="1" smtClean="0">
                <a:latin typeface="Tw Cen MT" panose="020B0602020104020603" pitchFamily="34" charset="0"/>
              </a:rPr>
              <a:t>neoadjuvan</a:t>
            </a:r>
            <a:r>
              <a:rPr lang="tr-TR" sz="2400" dirty="0" smtClean="0">
                <a:latin typeface="Tw Cen MT" panose="020B0602020104020603" pitchFamily="34" charset="0"/>
              </a:rPr>
              <a:t> RT , cerrahi sonrası </a:t>
            </a:r>
            <a:r>
              <a:rPr lang="tr-TR" sz="2400" dirty="0" err="1" smtClean="0">
                <a:latin typeface="Tw Cen MT" panose="020B0602020104020603" pitchFamily="34" charset="0"/>
              </a:rPr>
              <a:t>kemoradyoterapi</a:t>
            </a:r>
            <a:r>
              <a:rPr lang="tr-TR" sz="2400" dirty="0" smtClean="0">
                <a:latin typeface="Tw Cen MT" panose="020B0602020104020603" pitchFamily="34" charset="0"/>
              </a:rPr>
              <a:t> seçeneğine göre daha ön plana çıkmaktadır.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729" y="1748674"/>
            <a:ext cx="2641744" cy="419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0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SORU 2</a:t>
            </a:r>
            <a:r>
              <a:rPr lang="tr-TR" sz="3200" dirty="0" smtClean="0">
                <a:latin typeface="Tw Cen MT Condensed Extra Bold" panose="020B0803020202020204" pitchFamily="34" charset="0"/>
              </a:rPr>
              <a:t> </a:t>
            </a:r>
            <a:r>
              <a:rPr lang="tr-TR" sz="32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: ENDİKASYONU OLAN HASTALARDA NEOADJUVAN TEDAVİ REJİMİ NASIL OLMALIDIR?</a:t>
            </a:r>
            <a:endParaRPr lang="tr-TR" sz="3200" dirty="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50473"/>
            <a:ext cx="7234382" cy="4126490"/>
          </a:xfrm>
        </p:spPr>
        <p:txBody>
          <a:bodyPr>
            <a:normAutofit fontScale="92500" lnSpcReduction="10000"/>
          </a:bodyPr>
          <a:lstStyle/>
          <a:p>
            <a:r>
              <a:rPr lang="tr-TR" sz="2400" dirty="0" smtClean="0">
                <a:latin typeface="Tw Cen MT" panose="020B0602020104020603" pitchFamily="34" charset="0"/>
              </a:rPr>
              <a:t>Almanya menzilli bir çalışmada </a:t>
            </a:r>
            <a:r>
              <a:rPr lang="tr-TR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50.4 </a:t>
            </a:r>
            <a:r>
              <a:rPr lang="tr-TR" sz="2400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Gy</a:t>
            </a:r>
            <a:r>
              <a:rPr lang="tr-TR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(1.8 </a:t>
            </a:r>
            <a:r>
              <a:rPr lang="tr-TR" sz="2400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Gy</a:t>
            </a:r>
            <a:r>
              <a:rPr lang="tr-TR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x 28fx) </a:t>
            </a:r>
            <a:r>
              <a:rPr lang="tr-TR" sz="2400" dirty="0" smtClean="0">
                <a:latin typeface="Tw Cen MT" panose="020B0602020104020603" pitchFamily="34" charset="0"/>
              </a:rPr>
              <a:t>rejiminin </a:t>
            </a:r>
            <a:r>
              <a:rPr lang="tr-TR" sz="2400" dirty="0" err="1" smtClean="0">
                <a:latin typeface="Tw Cen MT" panose="020B0602020104020603" pitchFamily="34" charset="0"/>
              </a:rPr>
              <a:t>nüks</a:t>
            </a:r>
            <a:r>
              <a:rPr lang="tr-TR" sz="2400" dirty="0" smtClean="0">
                <a:latin typeface="Tw Cen MT" panose="020B0602020104020603" pitchFamily="34" charset="0"/>
              </a:rPr>
              <a:t> oranlarını azalttığı ve </a:t>
            </a:r>
            <a:r>
              <a:rPr lang="tr-TR" sz="2400" dirty="0" err="1" smtClean="0">
                <a:latin typeface="Tw Cen MT" panose="020B0602020104020603" pitchFamily="34" charset="0"/>
              </a:rPr>
              <a:t>sfinkter</a:t>
            </a:r>
            <a:r>
              <a:rPr lang="tr-TR" sz="2400" dirty="0" smtClean="0">
                <a:latin typeface="Tw Cen MT" panose="020B0602020104020603" pitchFamily="34" charset="0"/>
              </a:rPr>
              <a:t> koruyucu cerrahinin yapılma şansını arttırdığını göstermiştir.</a:t>
            </a:r>
          </a:p>
          <a:p>
            <a:r>
              <a:rPr lang="tr-TR" sz="2400" dirty="0" smtClean="0">
                <a:latin typeface="Tw Cen MT" panose="020B0602020104020603" pitchFamily="34" charset="0"/>
              </a:rPr>
              <a:t>Yine aynı şekilde </a:t>
            </a:r>
            <a:r>
              <a:rPr lang="tr-TR" sz="2400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50Gy(2.0Gy x 25fx) </a:t>
            </a:r>
            <a:r>
              <a:rPr lang="tr-TR" sz="2400" dirty="0" smtClean="0">
                <a:latin typeface="Tw Cen MT" panose="020B0602020104020603" pitchFamily="34" charset="0"/>
              </a:rPr>
              <a:t>rejimlerde de olumlu onkolojik sonuçlar elde edilmiştir.</a:t>
            </a:r>
          </a:p>
          <a:p>
            <a:r>
              <a:rPr lang="tr-TR" sz="2400" dirty="0" smtClean="0">
                <a:latin typeface="Tw Cen MT" panose="020B0602020104020603" pitchFamily="34" charset="0"/>
              </a:rPr>
              <a:t>5 farklı çalışmanın verilerini içeren bir meta-analizde </a:t>
            </a:r>
            <a:r>
              <a:rPr lang="tr-TR" sz="2400" dirty="0" err="1" smtClean="0">
                <a:latin typeface="Tw Cen MT" panose="020B0602020104020603" pitchFamily="34" charset="0"/>
              </a:rPr>
              <a:t>sağkalıma</a:t>
            </a:r>
            <a:r>
              <a:rPr lang="tr-TR" sz="2400" dirty="0" smtClean="0">
                <a:latin typeface="Tw Cen MT" panose="020B0602020104020603" pitchFamily="34" charset="0"/>
              </a:rPr>
              <a:t> katkısı olmamasına rağmen , </a:t>
            </a:r>
            <a:r>
              <a:rPr lang="tr-TR" sz="2400" dirty="0" err="1" smtClean="0">
                <a:latin typeface="Tw Cen MT" panose="020B0602020104020603" pitchFamily="34" charset="0"/>
              </a:rPr>
              <a:t>fraksiyone</a:t>
            </a:r>
            <a:r>
              <a:rPr lang="tr-TR" sz="2400" dirty="0" smtClean="0">
                <a:latin typeface="Tw Cen MT" panose="020B0602020104020603" pitchFamily="34" charset="0"/>
              </a:rPr>
              <a:t> radyoterapiye eş zamanlı kemoterapinin eklenmesinin , yalnızca </a:t>
            </a:r>
            <a:r>
              <a:rPr lang="tr-TR" sz="2400" dirty="0" err="1" smtClean="0">
                <a:latin typeface="Tw Cen MT" panose="020B0602020104020603" pitchFamily="34" charset="0"/>
              </a:rPr>
              <a:t>neoadjuvan</a:t>
            </a:r>
            <a:r>
              <a:rPr lang="tr-TR" sz="2400" dirty="0" smtClean="0">
                <a:latin typeface="Tw Cen MT" panose="020B0602020104020603" pitchFamily="34" charset="0"/>
              </a:rPr>
              <a:t> RT seçeneğine göre 5 yıllık hastalıksız </a:t>
            </a:r>
            <a:r>
              <a:rPr lang="tr-TR" sz="2400" dirty="0" err="1" smtClean="0">
                <a:latin typeface="Tw Cen MT" panose="020B0602020104020603" pitchFamily="34" charset="0"/>
              </a:rPr>
              <a:t>sağkalım</a:t>
            </a:r>
            <a:r>
              <a:rPr lang="tr-TR" sz="2400" dirty="0" smtClean="0">
                <a:latin typeface="Tw Cen MT" panose="020B0602020104020603" pitchFamily="34" charset="0"/>
              </a:rPr>
              <a:t> ve patolojik tam cevap oranlarına katkıda bulunduğunu göstermiştir.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055" y="1690687"/>
            <a:ext cx="3283527" cy="40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SORU 2</a:t>
            </a:r>
            <a:r>
              <a:rPr lang="tr-TR" sz="3200" dirty="0">
                <a:solidFill>
                  <a:prstClr val="black"/>
                </a:solidFill>
                <a:latin typeface="Tw Cen MT Condensed Extra Bold" panose="020B0803020202020204" pitchFamily="34" charset="0"/>
              </a:rPr>
              <a:t> </a:t>
            </a:r>
            <a:r>
              <a:rPr lang="tr-TR" sz="3200" dirty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: ENDİKASYONU OLAN HASTALARDA NEOADJUVAN TEDAVİ REJİMİ NASIL OLMALIDIR?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91855"/>
            <a:ext cx="6403109" cy="4385108"/>
          </a:xfrm>
        </p:spPr>
        <p:txBody>
          <a:bodyPr>
            <a:normAutofit fontScale="85000" lnSpcReduction="10000"/>
          </a:bodyPr>
          <a:lstStyle/>
          <a:p>
            <a:r>
              <a:rPr lang="tr-TR" sz="2400" dirty="0" smtClean="0">
                <a:latin typeface="Tw Cen MT" panose="020B0602020104020603" pitchFamily="34" charset="0"/>
              </a:rPr>
              <a:t>Yine başka 7 çalışmanın dahil edildiği meta analizde 50-50.4Gy(1.8-2.0 </a:t>
            </a:r>
            <a:r>
              <a:rPr lang="tr-TR" sz="2400" dirty="0" err="1" smtClean="0">
                <a:latin typeface="Tw Cen MT" panose="020B0602020104020603" pitchFamily="34" charset="0"/>
              </a:rPr>
              <a:t>Gy</a:t>
            </a:r>
            <a:r>
              <a:rPr lang="tr-TR" sz="2400" dirty="0" smtClean="0">
                <a:latin typeface="Tw Cen MT" panose="020B0602020104020603" pitchFamily="34" charset="0"/>
              </a:rPr>
              <a:t>/</a:t>
            </a:r>
            <a:r>
              <a:rPr lang="tr-TR" sz="2400" dirty="0" err="1" smtClean="0">
                <a:latin typeface="Tw Cen MT" panose="020B0602020104020603" pitchFamily="34" charset="0"/>
              </a:rPr>
              <a:t>Fx</a:t>
            </a:r>
            <a:r>
              <a:rPr lang="tr-TR" sz="2400" dirty="0" smtClean="0">
                <a:latin typeface="Tw Cen MT" panose="020B0602020104020603" pitchFamily="34" charset="0"/>
              </a:rPr>
              <a:t>) doz şemalarına eş zamanlı kemoterapi dahil edildiği zaman </a:t>
            </a:r>
            <a:r>
              <a:rPr lang="tr-TR" sz="2400" dirty="0" err="1" smtClean="0">
                <a:latin typeface="Tw Cen MT" panose="020B0602020104020603" pitchFamily="34" charset="0"/>
              </a:rPr>
              <a:t>rekürrens</a:t>
            </a:r>
            <a:r>
              <a:rPr lang="tr-TR" sz="2400" dirty="0" smtClean="0">
                <a:latin typeface="Tw Cen MT" panose="020B0602020104020603" pitchFamily="34" charset="0"/>
              </a:rPr>
              <a:t> oranlarında azalmayı gösterirken, uzak </a:t>
            </a:r>
            <a:r>
              <a:rPr lang="tr-TR" sz="2400" dirty="0" err="1" smtClean="0">
                <a:latin typeface="Tw Cen MT" panose="020B0602020104020603" pitchFamily="34" charset="0"/>
              </a:rPr>
              <a:t>metastazsız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 err="1" smtClean="0">
                <a:latin typeface="Tw Cen MT" panose="020B0602020104020603" pitchFamily="34" charset="0"/>
              </a:rPr>
              <a:t>sağkalım</a:t>
            </a:r>
            <a:r>
              <a:rPr lang="tr-TR" sz="2400" dirty="0" smtClean="0">
                <a:latin typeface="Tw Cen MT" panose="020B0602020104020603" pitchFamily="34" charset="0"/>
              </a:rPr>
              <a:t> ve OS oranlarında fark bulunamamıştır.</a:t>
            </a:r>
          </a:p>
          <a:p>
            <a:r>
              <a:rPr lang="tr-TR" sz="2400" dirty="0" smtClean="0">
                <a:latin typeface="Tw Cen MT" panose="020B0602020104020603" pitchFamily="34" charset="0"/>
              </a:rPr>
              <a:t>Bir İsveç çalışmasında yalnızca cerrahi kolu ile kısa süreli </a:t>
            </a:r>
            <a:r>
              <a:rPr lang="tr-TR" sz="2400" dirty="0" err="1" smtClean="0">
                <a:latin typeface="Tw Cen MT" panose="020B0602020104020603" pitchFamily="34" charset="0"/>
              </a:rPr>
              <a:t>hipofraksiyone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 err="1" smtClean="0">
                <a:latin typeface="Tw Cen MT" panose="020B0602020104020603" pitchFamily="34" charset="0"/>
              </a:rPr>
              <a:t>neoadjuvan</a:t>
            </a:r>
            <a:r>
              <a:rPr lang="tr-TR" sz="2400" dirty="0" smtClean="0">
                <a:latin typeface="Tw Cen MT" panose="020B0602020104020603" pitchFamily="34" charset="0"/>
              </a:rPr>
              <a:t> RT karşılaştırılmış. Hem OS hem de lokal kontrol oranlarında </a:t>
            </a:r>
            <a:r>
              <a:rPr lang="tr-TR" sz="2400" dirty="0" err="1" smtClean="0">
                <a:latin typeface="Tw Cen MT" panose="020B0602020104020603" pitchFamily="34" charset="0"/>
              </a:rPr>
              <a:t>neoadjuvan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 err="1" smtClean="0">
                <a:latin typeface="Tw Cen MT" panose="020B0602020104020603" pitchFamily="34" charset="0"/>
              </a:rPr>
              <a:t>hipofraksiyone</a:t>
            </a:r>
            <a:r>
              <a:rPr lang="tr-TR" sz="2400" dirty="0" smtClean="0">
                <a:latin typeface="Tw Cen MT" panose="020B0602020104020603" pitchFamily="34" charset="0"/>
              </a:rPr>
              <a:t> RT seçeneğinin faydası gösterilmiş.</a:t>
            </a:r>
          </a:p>
          <a:p>
            <a:r>
              <a:rPr lang="tr-TR" sz="2400" dirty="0" smtClean="0">
                <a:latin typeface="Tw Cen MT" panose="020B0602020104020603" pitchFamily="34" charset="0"/>
              </a:rPr>
              <a:t>Bu çalışma yine Hollanda menzilli başka bir çalışmada lokal kontrole katkı ile desteklenmiş. </a:t>
            </a:r>
            <a:r>
              <a:rPr lang="tr-TR" sz="2400" dirty="0" err="1" smtClean="0">
                <a:latin typeface="Tw Cen MT" panose="020B0602020104020603" pitchFamily="34" charset="0"/>
              </a:rPr>
              <a:t>Hipofraksiyone</a:t>
            </a:r>
            <a:r>
              <a:rPr lang="tr-TR" sz="2400" dirty="0" smtClean="0">
                <a:latin typeface="Tw Cen MT" panose="020B0602020104020603" pitchFamily="34" charset="0"/>
              </a:rPr>
              <a:t> ana tedavi dozu ise </a:t>
            </a:r>
            <a:r>
              <a:rPr lang="tr-TR" sz="2400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25Gy(5Gy x 5Fx) </a:t>
            </a:r>
            <a:r>
              <a:rPr lang="tr-TR" sz="2400" dirty="0" smtClean="0">
                <a:latin typeface="Tw Cen MT" panose="020B0602020104020603" pitchFamily="34" charset="0"/>
              </a:rPr>
              <a:t>olarak seçilmiş.</a:t>
            </a:r>
          </a:p>
          <a:p>
            <a:endParaRPr lang="tr-TR" sz="2400" dirty="0">
              <a:latin typeface="Tw Cen MT" panose="020B0602020104020603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946" y="1387763"/>
            <a:ext cx="3717636" cy="423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1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SORU 2</a:t>
            </a:r>
            <a:r>
              <a:rPr lang="tr-TR" sz="3200" dirty="0">
                <a:solidFill>
                  <a:prstClr val="black"/>
                </a:solidFill>
                <a:latin typeface="Tw Cen MT Condensed Extra Bold" panose="020B0803020202020204" pitchFamily="34" charset="0"/>
              </a:rPr>
              <a:t> </a:t>
            </a:r>
            <a:r>
              <a:rPr lang="tr-TR" sz="3200" dirty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: ENDİKASYONU OLAN HASTALARDA NEOADJUVAN TEDAVİ REJİMİ NASIL OLMALIDIR?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9469582" cy="2884920"/>
          </a:xfrm>
        </p:spPr>
        <p:txBody>
          <a:bodyPr>
            <a:normAutofit/>
          </a:bodyPr>
          <a:lstStyle/>
          <a:p>
            <a:r>
              <a:rPr lang="tr-TR" sz="2400" dirty="0" err="1" smtClean="0">
                <a:latin typeface="Tw Cen MT" panose="020B0602020104020603" pitchFamily="34" charset="0"/>
              </a:rPr>
              <a:t>Neoadjuvan</a:t>
            </a:r>
            <a:r>
              <a:rPr lang="tr-TR" sz="2400" dirty="0" smtClean="0">
                <a:latin typeface="Tw Cen MT" panose="020B0602020104020603" pitchFamily="34" charset="0"/>
              </a:rPr>
              <a:t> RT olarak uygulanan her iki doz şemasının da lokal kontrole katkı sağladığı gösterilmiş olup , her iki doz şeması da benzer yaşam kalitesi oranları sağlamaktadır.</a:t>
            </a:r>
          </a:p>
          <a:p>
            <a:r>
              <a:rPr lang="tr-TR" sz="2400" dirty="0" smtClean="0">
                <a:latin typeface="Tw Cen MT" panose="020B0602020104020603" pitchFamily="34" charset="0"/>
              </a:rPr>
              <a:t>RTOG tarafından yapılan  </a:t>
            </a:r>
            <a:r>
              <a:rPr lang="tr-TR" sz="2400" dirty="0" err="1" smtClean="0">
                <a:latin typeface="Tw Cen MT" panose="020B0602020104020603" pitchFamily="34" charset="0"/>
              </a:rPr>
              <a:t>randomize</a:t>
            </a:r>
            <a:r>
              <a:rPr lang="tr-TR" sz="2400" dirty="0" smtClean="0">
                <a:latin typeface="Tw Cen MT" panose="020B0602020104020603" pitchFamily="34" charset="0"/>
              </a:rPr>
              <a:t> çalışmada </a:t>
            </a:r>
            <a:r>
              <a:rPr lang="tr-TR" sz="2400" dirty="0" err="1" smtClean="0">
                <a:latin typeface="Tw Cen MT" panose="020B0602020104020603" pitchFamily="34" charset="0"/>
              </a:rPr>
              <a:t>distal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yerleşimli(anal kanala yakınlığı&lt;5cm</a:t>
            </a:r>
            <a:r>
              <a:rPr lang="tr-TR" sz="2400" dirty="0" smtClean="0">
                <a:latin typeface="Tw Cen MT" panose="020B0602020104020603" pitchFamily="34" charset="0"/>
              </a:rPr>
              <a:t>) tümörlerde </a:t>
            </a:r>
            <a:r>
              <a:rPr lang="tr-TR" sz="2400" dirty="0" err="1" smtClean="0">
                <a:latin typeface="Tw Cen MT" panose="020B0602020104020603" pitchFamily="34" charset="0"/>
              </a:rPr>
              <a:t>hipofraksione</a:t>
            </a:r>
            <a:r>
              <a:rPr lang="tr-TR" sz="2400" dirty="0" smtClean="0">
                <a:latin typeface="Tw Cen MT" panose="020B0602020104020603" pitchFamily="34" charset="0"/>
              </a:rPr>
              <a:t> şemada daha fazla lokal </a:t>
            </a:r>
            <a:r>
              <a:rPr lang="tr-TR" sz="2400" dirty="0" err="1" smtClean="0">
                <a:latin typeface="Tw Cen MT" panose="020B0602020104020603" pitchFamily="34" charset="0"/>
              </a:rPr>
              <a:t>nüks</a:t>
            </a:r>
            <a:r>
              <a:rPr lang="tr-TR" sz="2400" dirty="0" smtClean="0">
                <a:latin typeface="Tw Cen MT" panose="020B0602020104020603" pitchFamily="34" charset="0"/>
              </a:rPr>
              <a:t> gözüktü ama bu istatistiksel olarak anlamlı değildi.</a:t>
            </a:r>
          </a:p>
          <a:p>
            <a:endParaRPr lang="tr-TR" sz="2400" dirty="0" smtClean="0">
              <a:latin typeface="Tw Cen MT" panose="020B0602020104020603" pitchFamily="34" charset="0"/>
            </a:endParaRPr>
          </a:p>
          <a:p>
            <a:endParaRPr lang="tr-TR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SORU 2</a:t>
            </a:r>
            <a:r>
              <a:rPr lang="tr-TR" sz="3200" dirty="0">
                <a:solidFill>
                  <a:prstClr val="black"/>
                </a:solidFill>
                <a:latin typeface="Tw Cen MT Condensed Extra Bold" panose="020B0803020202020204" pitchFamily="34" charset="0"/>
              </a:rPr>
              <a:t> </a:t>
            </a:r>
            <a:r>
              <a:rPr lang="tr-TR" sz="3200" dirty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: ENDİKASYONU OLAN HASTALARDA NEOADJUVAN TEDAVİ REJİMİ NASIL OLMALIDIR?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23636" y="2050473"/>
            <a:ext cx="8275782" cy="4126490"/>
          </a:xfrm>
        </p:spPr>
        <p:txBody>
          <a:bodyPr>
            <a:normAutofit fontScale="92500"/>
          </a:bodyPr>
          <a:lstStyle/>
          <a:p>
            <a:endParaRPr lang="tr-TR" sz="2400" dirty="0" smtClean="0">
              <a:latin typeface="Tw Cen MT" panose="020B0602020104020603" pitchFamily="34" charset="0"/>
            </a:endParaRPr>
          </a:p>
          <a:p>
            <a:r>
              <a:rPr lang="tr-TR" sz="2400" dirty="0" smtClean="0">
                <a:latin typeface="Tw Cen MT" panose="020B0602020104020603" pitchFamily="34" charset="0"/>
              </a:rPr>
              <a:t>Birkaç </a:t>
            </a:r>
            <a:r>
              <a:rPr lang="tr-TR" sz="2400" dirty="0" err="1" smtClean="0">
                <a:latin typeface="Tw Cen MT" panose="020B0602020104020603" pitchFamily="34" charset="0"/>
              </a:rPr>
              <a:t>randomize</a:t>
            </a:r>
            <a:r>
              <a:rPr lang="tr-TR" sz="2400" dirty="0" smtClean="0">
                <a:latin typeface="Tw Cen MT" panose="020B0602020104020603" pitchFamily="34" charset="0"/>
              </a:rPr>
              <a:t> kontrollü çalışmanın sunduğu verilerde standart 5-FU veya </a:t>
            </a:r>
            <a:r>
              <a:rPr lang="tr-TR" sz="2400" dirty="0" err="1" smtClean="0">
                <a:latin typeface="Tw Cen MT" panose="020B0602020104020603" pitchFamily="34" charset="0"/>
              </a:rPr>
              <a:t>kapesitabin</a:t>
            </a:r>
            <a:r>
              <a:rPr lang="tr-TR" sz="2400" dirty="0" smtClean="0">
                <a:latin typeface="Tw Cen MT" panose="020B0602020104020603" pitchFamily="34" charset="0"/>
              </a:rPr>
              <a:t> tedavi şemasına göre </a:t>
            </a:r>
            <a:r>
              <a:rPr lang="tr-TR" sz="2400" dirty="0" err="1" smtClean="0">
                <a:latin typeface="Tw Cen MT" panose="020B0602020104020603" pitchFamily="34" charset="0"/>
              </a:rPr>
              <a:t>oksaplatin</a:t>
            </a:r>
            <a:r>
              <a:rPr lang="tr-TR" sz="2400" dirty="0" smtClean="0">
                <a:latin typeface="Tw Cen MT" panose="020B0602020104020603" pitchFamily="34" charset="0"/>
              </a:rPr>
              <a:t> içeren eş zamanlı </a:t>
            </a:r>
            <a:r>
              <a:rPr lang="tr-TR" sz="2400" dirty="0" err="1" smtClean="0">
                <a:latin typeface="Tw Cen MT" panose="020B0602020104020603" pitchFamily="34" charset="0"/>
              </a:rPr>
              <a:t>kemoradyoterapinin</a:t>
            </a:r>
            <a:r>
              <a:rPr lang="tr-TR" sz="2400" dirty="0" smtClean="0">
                <a:latin typeface="Tw Cen MT" panose="020B0602020104020603" pitchFamily="34" charset="0"/>
              </a:rPr>
              <a:t>  herhangi bir OS , DFS, lokal </a:t>
            </a:r>
            <a:r>
              <a:rPr lang="tr-TR" sz="2400" dirty="0" err="1" smtClean="0">
                <a:latin typeface="Tw Cen MT" panose="020B0602020104020603" pitchFamily="34" charset="0"/>
              </a:rPr>
              <a:t>rekürrens</a:t>
            </a:r>
            <a:r>
              <a:rPr lang="tr-TR" sz="2400" dirty="0" smtClean="0">
                <a:latin typeface="Tw Cen MT" panose="020B0602020104020603" pitchFamily="34" charset="0"/>
              </a:rPr>
              <a:t> ve </a:t>
            </a:r>
            <a:r>
              <a:rPr lang="tr-TR" sz="2400" dirty="0" err="1" smtClean="0">
                <a:latin typeface="Tw Cen MT" panose="020B0602020104020603" pitchFamily="34" charset="0"/>
              </a:rPr>
              <a:t>sfinkter</a:t>
            </a:r>
            <a:r>
              <a:rPr lang="tr-TR" sz="2400" dirty="0" smtClean="0">
                <a:latin typeface="Tw Cen MT" panose="020B0602020104020603" pitchFamily="34" charset="0"/>
              </a:rPr>
              <a:t> korunma oranlarına katkısı gösterilememiş aksine </a:t>
            </a:r>
            <a:r>
              <a:rPr lang="tr-TR" sz="2400" dirty="0" err="1" smtClean="0">
                <a:latin typeface="Tw Cen MT" panose="020B0602020104020603" pitchFamily="34" charset="0"/>
              </a:rPr>
              <a:t>oksaplatin</a:t>
            </a:r>
            <a:r>
              <a:rPr lang="tr-TR" sz="2400" dirty="0" smtClean="0">
                <a:latin typeface="Tw Cen MT" panose="020B0602020104020603" pitchFamily="34" charset="0"/>
              </a:rPr>
              <a:t> kullanılan olgularda </a:t>
            </a:r>
            <a:r>
              <a:rPr lang="tr-TR" sz="2400" dirty="0" err="1" smtClean="0">
                <a:latin typeface="Tw Cen MT" panose="020B0602020104020603" pitchFamily="34" charset="0"/>
              </a:rPr>
              <a:t>diyare</a:t>
            </a:r>
            <a:r>
              <a:rPr lang="tr-TR" sz="2400" dirty="0" smtClean="0">
                <a:latin typeface="Tw Cen MT" panose="020B0602020104020603" pitchFamily="34" charset="0"/>
              </a:rPr>
              <a:t> daha fazla görülmüş.</a:t>
            </a:r>
          </a:p>
          <a:p>
            <a:r>
              <a:rPr lang="tr-TR" sz="2400" dirty="0" smtClean="0">
                <a:latin typeface="Tw Cen MT" panose="020B0602020104020603" pitchFamily="34" charset="0"/>
              </a:rPr>
              <a:t>Ancak </a:t>
            </a:r>
            <a:r>
              <a:rPr lang="tr-TR" sz="2400" dirty="0">
                <a:solidFill>
                  <a:srgbClr val="7030A0"/>
                </a:solidFill>
                <a:latin typeface="Tw Cen MT" panose="020B0602020104020603" pitchFamily="34" charset="0"/>
              </a:rPr>
              <a:t>Alman </a:t>
            </a:r>
            <a:r>
              <a:rPr lang="tr-TR" sz="2400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 CAO/ARO/AIO-04 </a:t>
            </a:r>
            <a:r>
              <a:rPr lang="tr-TR" sz="2400" dirty="0" smtClean="0">
                <a:latin typeface="Tw Cen MT" panose="020B0602020104020603" pitchFamily="34" charset="0"/>
              </a:rPr>
              <a:t>çalışmasında </a:t>
            </a:r>
            <a:r>
              <a:rPr lang="tr-TR" sz="2400" dirty="0" err="1" smtClean="0">
                <a:latin typeface="Tw Cen MT" panose="020B0602020104020603" pitchFamily="34" charset="0"/>
              </a:rPr>
              <a:t>oksaplatinin</a:t>
            </a:r>
            <a:r>
              <a:rPr lang="tr-TR" sz="2400" dirty="0" smtClean="0">
                <a:latin typeface="Tw Cen MT" panose="020B0602020104020603" pitchFamily="34" charset="0"/>
              </a:rPr>
              <a:t> DFS ye katkısı gösterildiği gibi , genç yaş olgular üzerindeki katkısı ön plana çıkarılmıştır. Bu çalışma dışında 5-FU ve </a:t>
            </a:r>
            <a:r>
              <a:rPr lang="tr-TR" sz="2400" dirty="0" err="1" smtClean="0">
                <a:latin typeface="Tw Cen MT" panose="020B0602020104020603" pitchFamily="34" charset="0"/>
              </a:rPr>
              <a:t>kapesitabin</a:t>
            </a:r>
            <a:r>
              <a:rPr lang="tr-TR" sz="2400" dirty="0" smtClean="0">
                <a:latin typeface="Tw Cen MT" panose="020B0602020104020603" pitchFamily="34" charset="0"/>
              </a:rPr>
              <a:t> tedavisine herhangi bir tedavi ajanının eklenmesinin faydası gösterilememiş.</a:t>
            </a:r>
            <a:endParaRPr lang="tr-TR" sz="2400" dirty="0">
              <a:solidFill>
                <a:srgbClr val="7030A0"/>
              </a:solidFill>
              <a:latin typeface="Tw Cen MT" panose="020B0602020104020603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960" y="2278856"/>
            <a:ext cx="2037407" cy="196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SORU 2</a:t>
            </a:r>
            <a:r>
              <a:rPr lang="tr-TR" sz="3200" dirty="0">
                <a:solidFill>
                  <a:prstClr val="black"/>
                </a:solidFill>
                <a:latin typeface="Tw Cen MT Condensed Extra Bold" panose="020B0803020202020204" pitchFamily="34" charset="0"/>
              </a:rPr>
              <a:t> </a:t>
            </a:r>
            <a:r>
              <a:rPr lang="tr-TR" sz="3200" dirty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: ENDİKASYONU OLAN HASTALARDA NEOADJUVAN TEDAVİ REJİMİ NASIL OLMALIDIR?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>
                <a:latin typeface="Tw Cen MT" panose="020B0602020104020603" pitchFamily="34" charset="0"/>
              </a:rPr>
              <a:t>FOWARC tarafından yapılan lokal ileri rektum kanseri olgularını içeren çalışmada </a:t>
            </a:r>
            <a:r>
              <a:rPr lang="tr-TR" sz="2400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5-FU ve </a:t>
            </a:r>
            <a:r>
              <a:rPr lang="tr-TR" sz="2400" dirty="0" err="1" smtClean="0">
                <a:solidFill>
                  <a:schemeClr val="accent6"/>
                </a:solidFill>
                <a:latin typeface="Tw Cen MT" panose="020B0602020104020603" pitchFamily="34" charset="0"/>
              </a:rPr>
              <a:t>Lökovörin</a:t>
            </a:r>
            <a:r>
              <a:rPr lang="tr-TR" sz="2400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 + RT </a:t>
            </a:r>
            <a:r>
              <a:rPr lang="tr-TR" sz="2400" dirty="0" smtClean="0">
                <a:latin typeface="Tw Cen MT" panose="020B0602020104020603" pitchFamily="34" charset="0"/>
              </a:rPr>
              <a:t>kolu ile </a:t>
            </a:r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yalnızca </a:t>
            </a:r>
            <a:r>
              <a:rPr lang="tr-TR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neoadjuvan</a:t>
            </a:r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 FOLFOX </a:t>
            </a:r>
            <a:r>
              <a:rPr lang="tr-TR" sz="2400" dirty="0" smtClean="0">
                <a:latin typeface="Tw Cen MT" panose="020B0602020104020603" pitchFamily="34" charset="0"/>
              </a:rPr>
              <a:t>ve </a:t>
            </a:r>
            <a:r>
              <a:rPr lang="tr-TR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FOLFOX+RT</a:t>
            </a:r>
            <a:r>
              <a:rPr lang="tr-TR" sz="2400" dirty="0" smtClean="0">
                <a:latin typeface="Tw Cen MT" panose="020B0602020104020603" pitchFamily="34" charset="0"/>
              </a:rPr>
              <a:t> kolları kıyaslanmış.</a:t>
            </a:r>
          </a:p>
          <a:p>
            <a:r>
              <a:rPr lang="tr-TR" sz="2400" dirty="0" smtClean="0">
                <a:latin typeface="Tw Cen MT" panose="020B0602020104020603" pitchFamily="34" charset="0"/>
              </a:rPr>
              <a:t>Nihai sonuçlar RT eklenmiş kollarda patolojik tam yanıt oranlarında fayda göstermişken , DFS ve lokal </a:t>
            </a:r>
            <a:r>
              <a:rPr lang="tr-TR" sz="2400" dirty="0" err="1" smtClean="0">
                <a:latin typeface="Tw Cen MT" panose="020B0602020104020603" pitchFamily="34" charset="0"/>
              </a:rPr>
              <a:t>rekürrens</a:t>
            </a:r>
            <a:r>
              <a:rPr lang="tr-TR" sz="2400" dirty="0" smtClean="0">
                <a:latin typeface="Tw Cen MT" panose="020B0602020104020603" pitchFamily="34" charset="0"/>
              </a:rPr>
              <a:t> oranlarında anlamlı fayda göstermemiştir.</a:t>
            </a:r>
          </a:p>
          <a:p>
            <a:r>
              <a:rPr lang="tr-TR" sz="2400" dirty="0" smtClean="0">
                <a:latin typeface="Tw Cen MT" panose="020B0602020104020603" pitchFamily="34" charset="0"/>
              </a:rPr>
              <a:t>Ancak RT eklenmeden yalnızca </a:t>
            </a:r>
            <a:r>
              <a:rPr lang="tr-TR" sz="2400" dirty="0" err="1" smtClean="0">
                <a:latin typeface="Tw Cen MT" panose="020B0602020104020603" pitchFamily="34" charset="0"/>
              </a:rPr>
              <a:t>neoadjuvan</a:t>
            </a:r>
            <a:r>
              <a:rPr lang="tr-TR" sz="2400" dirty="0" smtClean="0">
                <a:latin typeface="Tw Cen MT" panose="020B0602020104020603" pitchFamily="34" charset="0"/>
              </a:rPr>
              <a:t> kemoterapi uygulaması için henüz kesin kanıtlar bulunmamaktadır.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57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SORU 2</a:t>
            </a:r>
            <a:r>
              <a:rPr lang="tr-TR" sz="3200" dirty="0">
                <a:solidFill>
                  <a:prstClr val="black"/>
                </a:solidFill>
                <a:latin typeface="Tw Cen MT Condensed Extra Bold" panose="020B0803020202020204" pitchFamily="34" charset="0"/>
              </a:rPr>
              <a:t> </a:t>
            </a:r>
            <a:r>
              <a:rPr lang="tr-TR" sz="3200" dirty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: ENDİKASYONU OLAN HASTALARDA NEOADJUVAN TEDAVİ REJİMİ NASIL OLMALIDIR?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400" dirty="0">
                <a:latin typeface="Tw Cen MT" panose="020B0602020104020603" pitchFamily="34" charset="0"/>
              </a:rPr>
              <a:t>Birkaç çalışma, çok ajanlı </a:t>
            </a:r>
            <a:r>
              <a:rPr lang="tr-TR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FOLFOX </a:t>
            </a:r>
            <a:r>
              <a:rPr lang="tr-TR" sz="2400" dirty="0">
                <a:latin typeface="Tw Cen MT" panose="020B0602020104020603" pitchFamily="34" charset="0"/>
              </a:rPr>
              <a:t>veya </a:t>
            </a:r>
            <a:r>
              <a:rPr lang="tr-T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CAPOX</a:t>
            </a:r>
            <a:r>
              <a:rPr lang="tr-TR" sz="2400" dirty="0">
                <a:latin typeface="Tw Cen MT" panose="020B0602020104020603" pitchFamily="34" charset="0"/>
              </a:rPr>
              <a:t> </a:t>
            </a:r>
            <a:r>
              <a:rPr lang="tr-TR" sz="2400" dirty="0" smtClean="0">
                <a:latin typeface="Tw Cen MT" panose="020B0602020104020603" pitchFamily="34" charset="0"/>
              </a:rPr>
              <a:t> kemoterapi rejimlerinin  </a:t>
            </a:r>
            <a:r>
              <a:rPr lang="tr-TR" sz="2400" dirty="0" err="1">
                <a:latin typeface="Tw Cen MT" panose="020B0602020104020603" pitchFamily="34" charset="0"/>
              </a:rPr>
              <a:t>kemoradyasyondan</a:t>
            </a:r>
            <a:r>
              <a:rPr lang="tr-TR" sz="2400" dirty="0">
                <a:latin typeface="Tw Cen MT" panose="020B0602020104020603" pitchFamily="34" charset="0"/>
              </a:rPr>
              <a:t> önce veya sonra veya kısa süreli </a:t>
            </a:r>
            <a:r>
              <a:rPr lang="tr-TR" sz="2400" dirty="0" err="1">
                <a:latin typeface="Tw Cen MT" panose="020B0602020104020603" pitchFamily="34" charset="0"/>
              </a:rPr>
              <a:t>RT'den</a:t>
            </a:r>
            <a:r>
              <a:rPr lang="tr-TR" sz="2400" dirty="0">
                <a:latin typeface="Tw Cen MT" panose="020B0602020104020603" pitchFamily="34" charset="0"/>
              </a:rPr>
              <a:t> sonra eklendiği </a:t>
            </a:r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TNT(Total </a:t>
            </a:r>
            <a:r>
              <a:rPr lang="tr-TR" sz="2400" dirty="0" err="1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Neoadjuvan</a:t>
            </a:r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 Terapi) </a:t>
            </a:r>
            <a:r>
              <a:rPr lang="tr-TR" sz="2400" dirty="0">
                <a:latin typeface="Tw Cen MT" panose="020B0602020104020603" pitchFamily="34" charset="0"/>
              </a:rPr>
              <a:t>yaklaşımının potansiyel </a:t>
            </a:r>
            <a:r>
              <a:rPr lang="tr-TR" sz="2400" dirty="0" smtClean="0">
                <a:latin typeface="Tw Cen MT" panose="020B0602020104020603" pitchFamily="34" charset="0"/>
              </a:rPr>
              <a:t>faydalarını </a:t>
            </a:r>
            <a:r>
              <a:rPr lang="tr-TR" sz="2400" dirty="0">
                <a:latin typeface="Tw Cen MT" panose="020B0602020104020603" pitchFamily="34" charset="0"/>
              </a:rPr>
              <a:t>değerlendirmiştir</a:t>
            </a:r>
            <a:r>
              <a:rPr lang="tr-TR" sz="2400" dirty="0" smtClean="0">
                <a:latin typeface="Tw Cen MT" panose="020B0602020104020603" pitchFamily="34" charset="0"/>
              </a:rPr>
              <a:t>.</a:t>
            </a:r>
          </a:p>
          <a:p>
            <a:r>
              <a:rPr lang="tr-TR" sz="2400" dirty="0">
                <a:latin typeface="Tw Cen MT" panose="020B0602020104020603" pitchFamily="34" charset="0"/>
              </a:rPr>
              <a:t>Mevcut </a:t>
            </a:r>
            <a:r>
              <a:rPr lang="tr-TR" sz="2400" dirty="0" err="1">
                <a:latin typeface="Tw Cen MT" panose="020B0602020104020603" pitchFamily="34" charset="0"/>
              </a:rPr>
              <a:t>prospektif</a:t>
            </a:r>
            <a:r>
              <a:rPr lang="tr-TR" sz="2400" dirty="0">
                <a:latin typeface="Tw Cen MT" panose="020B0602020104020603" pitchFamily="34" charset="0"/>
              </a:rPr>
              <a:t> veriler, </a:t>
            </a:r>
            <a:r>
              <a:rPr lang="tr-TR" sz="2400" dirty="0" err="1">
                <a:latin typeface="Tw Cen MT" panose="020B0602020104020603" pitchFamily="34" charset="0"/>
              </a:rPr>
              <a:t>neoadjuvan</a:t>
            </a:r>
            <a:r>
              <a:rPr lang="tr-TR" sz="2400" dirty="0">
                <a:latin typeface="Tw Cen MT" panose="020B0602020104020603" pitchFamily="34" charset="0"/>
              </a:rPr>
              <a:t> 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 err="1">
                <a:latin typeface="Tw Cen MT" panose="020B0602020104020603" pitchFamily="34" charset="0"/>
              </a:rPr>
              <a:t>kemoradyoterapiden</a:t>
            </a:r>
            <a:r>
              <a:rPr lang="tr-TR" sz="2400" dirty="0">
                <a:latin typeface="Tw Cen MT" panose="020B0602020104020603" pitchFamily="34" charset="0"/>
              </a:rPr>
              <a:t> sonra çoklu ajan kemoterapisinin eklenmesinin, </a:t>
            </a:r>
            <a:r>
              <a:rPr lang="tr-TR" sz="2400" dirty="0" err="1">
                <a:latin typeface="Tw Cen MT" panose="020B0602020104020603" pitchFamily="34" charset="0"/>
              </a:rPr>
              <a:t>adjuvan</a:t>
            </a:r>
            <a:r>
              <a:rPr lang="tr-TR" sz="2400" dirty="0">
                <a:latin typeface="Tw Cen MT" panose="020B0602020104020603" pitchFamily="34" charset="0"/>
              </a:rPr>
              <a:t> tedaviye kıyasla </a:t>
            </a:r>
            <a:r>
              <a:rPr lang="tr-TR" sz="2400" dirty="0" smtClean="0">
                <a:latin typeface="Tw Cen MT" panose="020B0602020104020603" pitchFamily="34" charset="0"/>
              </a:rPr>
              <a:t>kemoterapinin </a:t>
            </a:r>
            <a:r>
              <a:rPr lang="tr-TR" sz="2400" dirty="0" err="1" smtClean="0">
                <a:latin typeface="Tw Cen MT" panose="020B0602020104020603" pitchFamily="34" charset="0"/>
              </a:rPr>
              <a:t>downstaging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>
                <a:latin typeface="Tw Cen MT" panose="020B0602020104020603" pitchFamily="34" charset="0"/>
              </a:rPr>
              <a:t>ve </a:t>
            </a:r>
            <a:r>
              <a:rPr lang="tr-TR" sz="2400" dirty="0" err="1">
                <a:latin typeface="Tw Cen MT" panose="020B0602020104020603" pitchFamily="34" charset="0"/>
              </a:rPr>
              <a:t>tolere</a:t>
            </a:r>
            <a:r>
              <a:rPr lang="tr-TR" sz="2400" dirty="0">
                <a:latin typeface="Tw Cen MT" panose="020B0602020104020603" pitchFamily="34" charset="0"/>
              </a:rPr>
              <a:t> </a:t>
            </a:r>
            <a:r>
              <a:rPr lang="tr-TR" sz="2400" dirty="0" smtClean="0">
                <a:latin typeface="Tw Cen MT" panose="020B0602020104020603" pitchFamily="34" charset="0"/>
              </a:rPr>
              <a:t>edilebilirlik oranlarını </a:t>
            </a:r>
            <a:r>
              <a:rPr lang="tr-TR" sz="2400" dirty="0">
                <a:latin typeface="Tw Cen MT" panose="020B0602020104020603" pitchFamily="34" charset="0"/>
              </a:rPr>
              <a:t>iyileştirdiğini gösterirken, gözlemsel veriler, </a:t>
            </a:r>
            <a:r>
              <a:rPr lang="tr-TR" sz="2400" dirty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TNT</a:t>
            </a:r>
            <a:r>
              <a:rPr lang="tr-TR" sz="2400" dirty="0">
                <a:latin typeface="Tw Cen MT" panose="020B0602020104020603" pitchFamily="34" charset="0"/>
              </a:rPr>
              <a:t> için olası </a:t>
            </a:r>
            <a:r>
              <a:rPr lang="tr-TR" sz="2400" dirty="0" smtClean="0">
                <a:latin typeface="Tw Cen MT" panose="020B0602020104020603" pitchFamily="34" charset="0"/>
              </a:rPr>
              <a:t>bir DFS avantajını göstermektedir.</a:t>
            </a:r>
          </a:p>
          <a:p>
            <a:r>
              <a:rPr lang="tr-TR" sz="2400" dirty="0" smtClean="0">
                <a:latin typeface="Tw Cen MT" panose="020B0602020104020603" pitchFamily="34" charset="0"/>
              </a:rPr>
              <a:t>T4-N2 hastalık , riskli </a:t>
            </a:r>
            <a:r>
              <a:rPr lang="tr-TR" sz="2400" dirty="0" err="1" smtClean="0">
                <a:latin typeface="Tw Cen MT" panose="020B0602020104020603" pitchFamily="34" charset="0"/>
              </a:rPr>
              <a:t>sirkumferens</a:t>
            </a:r>
            <a:r>
              <a:rPr lang="tr-TR" sz="2400" dirty="0" smtClean="0">
                <a:latin typeface="Tw Cen MT" panose="020B0602020104020603" pitchFamily="34" charset="0"/>
              </a:rPr>
              <a:t> rezeksiyon sınırı , MRI da belirlenen </a:t>
            </a:r>
            <a:r>
              <a:rPr lang="tr-TR" sz="2400" dirty="0" err="1" smtClean="0">
                <a:latin typeface="Tw Cen MT" panose="020B0602020104020603" pitchFamily="34" charset="0"/>
              </a:rPr>
              <a:t>ekstramural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 err="1" smtClean="0">
                <a:latin typeface="Tw Cen MT" panose="020B0602020104020603" pitchFamily="34" charset="0"/>
              </a:rPr>
              <a:t>invazyon</a:t>
            </a:r>
            <a:r>
              <a:rPr lang="tr-TR" sz="2400" dirty="0" smtClean="0">
                <a:latin typeface="Tw Cen MT" panose="020B0602020104020603" pitchFamily="34" charset="0"/>
              </a:rPr>
              <a:t> varlığı gibi durumlarda TNT ana olarak önerilerken daha düşük risk faktörlerine sahip hastalarda standart </a:t>
            </a:r>
            <a:r>
              <a:rPr lang="tr-TR" sz="2400" dirty="0" err="1" smtClean="0">
                <a:latin typeface="Tw Cen MT" panose="020B0602020104020603" pitchFamily="34" charset="0"/>
              </a:rPr>
              <a:t>kemoradyasyon</a:t>
            </a:r>
            <a:r>
              <a:rPr lang="tr-TR" sz="2400" dirty="0" smtClean="0">
                <a:latin typeface="Tw Cen MT" panose="020B0602020104020603" pitchFamily="34" charset="0"/>
              </a:rPr>
              <a:t> ya da </a:t>
            </a:r>
            <a:r>
              <a:rPr lang="tr-TR" sz="2400" dirty="0" err="1" smtClean="0">
                <a:latin typeface="Tw Cen MT" panose="020B0602020104020603" pitchFamily="34" charset="0"/>
              </a:rPr>
              <a:t>hipofraksiyone</a:t>
            </a:r>
            <a:r>
              <a:rPr lang="tr-TR" sz="2400" dirty="0" smtClean="0">
                <a:latin typeface="Tw Cen MT" panose="020B0602020104020603" pitchFamily="34" charset="0"/>
              </a:rPr>
              <a:t> tedavi şemaları önerilir.</a:t>
            </a:r>
          </a:p>
        </p:txBody>
      </p:sp>
    </p:spTree>
    <p:extLst>
      <p:ext uri="{BB962C8B-B14F-4D97-AF65-F5344CB8AC3E}">
        <p14:creationId xmlns:p14="http://schemas.microsoft.com/office/powerpoint/2010/main" val="39570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53"/>
            <a:ext cx="11610108" cy="7115973"/>
          </a:xfrm>
        </p:spPr>
      </p:pic>
    </p:spTree>
    <p:extLst>
      <p:ext uri="{BB962C8B-B14F-4D97-AF65-F5344CB8AC3E}">
        <p14:creationId xmlns:p14="http://schemas.microsoft.com/office/powerpoint/2010/main" val="18098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SORU 2</a:t>
            </a:r>
            <a:r>
              <a:rPr lang="tr-TR" sz="3200" dirty="0">
                <a:solidFill>
                  <a:prstClr val="black"/>
                </a:solidFill>
                <a:latin typeface="Tw Cen MT Condensed Extra Bold" panose="020B0803020202020204" pitchFamily="34" charset="0"/>
              </a:rPr>
              <a:t> </a:t>
            </a:r>
            <a:r>
              <a:rPr lang="tr-TR" sz="3200" dirty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: ENDİKASYONU OLAN HASTALARDA NEOADJUVAN TEDAVİ REJİMİ NASIL OLMALIDIR?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sz="2400" dirty="0">
                <a:latin typeface="Tw Cen MT" panose="020B0602020104020603" pitchFamily="34" charset="0"/>
              </a:rPr>
              <a:t>Yüksek </a:t>
            </a:r>
            <a:r>
              <a:rPr lang="tr-TR" sz="2400" dirty="0" err="1">
                <a:latin typeface="Tw Cen MT" panose="020B0602020104020603" pitchFamily="34" charset="0"/>
              </a:rPr>
              <a:t>nüks</a:t>
            </a:r>
            <a:r>
              <a:rPr lang="tr-TR" sz="2400" dirty="0">
                <a:latin typeface="Tw Cen MT" panose="020B0602020104020603" pitchFamily="34" charset="0"/>
              </a:rPr>
              <a:t> riskine işaret eden klinik faktörleri olan hastalar </a:t>
            </a:r>
            <a:r>
              <a:rPr lang="tr-TR" sz="2400" dirty="0" smtClean="0">
                <a:latin typeface="Tw Cen MT" panose="020B0602020104020603" pitchFamily="34" charset="0"/>
              </a:rPr>
              <a:t>için  </a:t>
            </a:r>
            <a:r>
              <a:rPr lang="tr-TR" sz="2400" dirty="0">
                <a:latin typeface="Tw Cen MT" panose="020B0602020104020603" pitchFamily="34" charset="0"/>
              </a:rPr>
              <a:t>TNT önerilir. Bu ortamda, </a:t>
            </a:r>
            <a:r>
              <a:rPr lang="tr-TR" sz="2400" dirty="0" err="1">
                <a:latin typeface="Tw Cen MT" panose="020B0602020104020603" pitchFamily="34" charset="0"/>
              </a:rPr>
              <a:t>mikrometastatik</a:t>
            </a:r>
            <a:r>
              <a:rPr lang="tr-TR" sz="2400" dirty="0">
                <a:latin typeface="Tw Cen MT" panose="020B0602020104020603" pitchFamily="34" charset="0"/>
              </a:rPr>
              <a:t> hastalığın erken tedavisinden potansiyel bir fayda ve </a:t>
            </a:r>
            <a:r>
              <a:rPr lang="tr-TR" sz="2400" dirty="0" err="1">
                <a:latin typeface="Tw Cen MT" panose="020B0602020104020603" pitchFamily="34" charset="0"/>
              </a:rPr>
              <a:t>adjuvan</a:t>
            </a:r>
            <a:r>
              <a:rPr lang="tr-TR" sz="2400" dirty="0">
                <a:latin typeface="Tw Cen MT" panose="020B0602020104020603" pitchFamily="34" charset="0"/>
              </a:rPr>
              <a:t> kemoterapi ile karşılaştırıldığında </a:t>
            </a:r>
            <a:r>
              <a:rPr lang="tr-TR" sz="2400" dirty="0" err="1">
                <a:latin typeface="Tw Cen MT" panose="020B0602020104020603" pitchFamily="34" charset="0"/>
              </a:rPr>
              <a:t>TNT'nin</a:t>
            </a:r>
            <a:r>
              <a:rPr lang="tr-TR" sz="2400" dirty="0">
                <a:latin typeface="Tw Cen MT" panose="020B0602020104020603" pitchFamily="34" charset="0"/>
              </a:rPr>
              <a:t> daha iyi </a:t>
            </a:r>
            <a:r>
              <a:rPr lang="tr-TR" sz="2400" dirty="0" err="1">
                <a:latin typeface="Tw Cen MT" panose="020B0602020104020603" pitchFamily="34" charset="0"/>
              </a:rPr>
              <a:t>tolere</a:t>
            </a:r>
            <a:r>
              <a:rPr lang="tr-TR" sz="2400" dirty="0">
                <a:latin typeface="Tw Cen MT" panose="020B0602020104020603" pitchFamily="34" charset="0"/>
              </a:rPr>
              <a:t> edilebilirliğinin yanı sıra sınır negatif rezeksiyonunu kolaylaştırabilecek bir </a:t>
            </a:r>
            <a:r>
              <a:rPr lang="tr-TR" sz="2400" dirty="0" err="1" smtClean="0">
                <a:latin typeface="Tw Cen MT" panose="020B0602020104020603" pitchFamily="34" charset="0"/>
              </a:rPr>
              <a:t>downstage</a:t>
            </a:r>
            <a:r>
              <a:rPr lang="tr-TR" sz="2400" dirty="0" smtClean="0">
                <a:latin typeface="Tw Cen MT" panose="020B0602020104020603" pitchFamily="34" charset="0"/>
              </a:rPr>
              <a:t> faydası </a:t>
            </a:r>
            <a:r>
              <a:rPr lang="tr-TR" sz="2400" dirty="0">
                <a:latin typeface="Tw Cen MT" panose="020B0602020104020603" pitchFamily="34" charset="0"/>
              </a:rPr>
              <a:t>vardır</a:t>
            </a:r>
            <a:r>
              <a:rPr lang="tr-TR" sz="2400" dirty="0" smtClean="0">
                <a:latin typeface="Tw Cen MT" panose="020B0602020104020603" pitchFamily="34" charset="0"/>
              </a:rPr>
              <a:t>.</a:t>
            </a:r>
          </a:p>
          <a:p>
            <a:r>
              <a:rPr lang="tr-TR" sz="2400" dirty="0" smtClean="0">
                <a:latin typeface="Tw Cen MT" panose="020B0602020104020603" pitchFamily="34" charset="0"/>
              </a:rPr>
              <a:t>Alman </a:t>
            </a:r>
            <a:r>
              <a:rPr lang="tr-TR" sz="2400" dirty="0" err="1" smtClean="0">
                <a:latin typeface="Tw Cen MT" panose="020B0602020104020603" pitchFamily="34" charset="0"/>
              </a:rPr>
              <a:t>rektal</a:t>
            </a:r>
            <a:r>
              <a:rPr lang="tr-TR" sz="2400" dirty="0" smtClean="0">
                <a:latin typeface="Tw Cen MT" panose="020B0602020104020603" pitchFamily="34" charset="0"/>
              </a:rPr>
              <a:t> kanser çalışması </a:t>
            </a:r>
            <a:r>
              <a:rPr lang="tr-TR" sz="2400" dirty="0" err="1" smtClean="0">
                <a:latin typeface="Tw Cen MT" panose="020B0602020104020603" pitchFamily="34" charset="0"/>
              </a:rPr>
              <a:t>neoadjuvan</a:t>
            </a:r>
            <a:r>
              <a:rPr lang="tr-TR" sz="2400" dirty="0" smtClean="0">
                <a:latin typeface="Tw Cen MT" panose="020B0602020104020603" pitchFamily="34" charset="0"/>
              </a:rPr>
              <a:t> tedavi ile cerrahi arası süre için 6-7 haftalık bir </a:t>
            </a:r>
            <a:r>
              <a:rPr lang="tr-TR" sz="2400" dirty="0" err="1" smtClean="0">
                <a:latin typeface="Tw Cen MT" panose="020B0602020104020603" pitchFamily="34" charset="0"/>
              </a:rPr>
              <a:t>interval</a:t>
            </a:r>
            <a:r>
              <a:rPr lang="tr-TR" sz="2400" dirty="0" smtClean="0">
                <a:latin typeface="Tw Cen MT" panose="020B0602020104020603" pitchFamily="34" charset="0"/>
              </a:rPr>
              <a:t> belirlemiş. Daha sonra bazı </a:t>
            </a:r>
            <a:r>
              <a:rPr lang="tr-TR" sz="2400" dirty="0" err="1" smtClean="0">
                <a:latin typeface="Tw Cen MT" panose="020B0602020104020603" pitchFamily="34" charset="0"/>
              </a:rPr>
              <a:t>randomize</a:t>
            </a:r>
            <a:r>
              <a:rPr lang="tr-TR" sz="2400" dirty="0" smtClean="0">
                <a:latin typeface="Tw Cen MT" panose="020B0602020104020603" pitchFamily="34" charset="0"/>
              </a:rPr>
              <a:t> kontrollü çalışmalar ile bu </a:t>
            </a:r>
            <a:r>
              <a:rPr lang="tr-TR" sz="2400" dirty="0" err="1" smtClean="0">
                <a:latin typeface="Tw Cen MT" panose="020B0602020104020603" pitchFamily="34" charset="0"/>
              </a:rPr>
              <a:t>interval</a:t>
            </a:r>
            <a:r>
              <a:rPr lang="tr-TR" sz="2400" dirty="0" smtClean="0">
                <a:latin typeface="Tw Cen MT" panose="020B0602020104020603" pitchFamily="34" charset="0"/>
              </a:rPr>
              <a:t> süresinin arttırılmasının faydasını araştırmış ama sonuçlar tutarsız . Bazı çalışmalar patolojik tam yanıt oranında artış gösterse de, en büyük </a:t>
            </a:r>
            <a:r>
              <a:rPr lang="tr-TR" sz="2400" dirty="0" err="1" smtClean="0">
                <a:latin typeface="Tw Cen MT" panose="020B0602020104020603" pitchFamily="34" charset="0"/>
              </a:rPr>
              <a:t>randomize</a:t>
            </a:r>
            <a:r>
              <a:rPr lang="tr-TR" sz="2400" dirty="0" smtClean="0">
                <a:latin typeface="Tw Cen MT" panose="020B0602020104020603" pitchFamily="34" charset="0"/>
              </a:rPr>
              <a:t> kontrollü çalışma olan </a:t>
            </a:r>
            <a:r>
              <a:rPr lang="tr-TR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GRECCAR-6 </a:t>
            </a:r>
            <a:r>
              <a:rPr lang="tr-TR" sz="2400" dirty="0" smtClean="0">
                <a:latin typeface="Tw Cen MT" panose="020B0602020104020603" pitchFamily="34" charset="0"/>
              </a:rPr>
              <a:t>çalışmasında bu gösterilemedi.</a:t>
            </a:r>
            <a:endParaRPr lang="tr-TR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1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SORU 2</a:t>
            </a:r>
            <a:r>
              <a:rPr lang="tr-TR" sz="3200" dirty="0">
                <a:solidFill>
                  <a:prstClr val="black"/>
                </a:solidFill>
                <a:latin typeface="Tw Cen MT Condensed Extra Bold" panose="020B0803020202020204" pitchFamily="34" charset="0"/>
              </a:rPr>
              <a:t> </a:t>
            </a:r>
            <a:r>
              <a:rPr lang="tr-TR" sz="3200" dirty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: ENDİKASYONU OLAN HASTALARDA NEOADJUVAN TEDAVİ REJİMİ NASIL OLMALIDIR?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400" dirty="0" err="1" smtClean="0">
                <a:latin typeface="Tw Cen MT" panose="020B0602020104020603" pitchFamily="34" charset="0"/>
              </a:rPr>
              <a:t>İnterval</a:t>
            </a:r>
            <a:r>
              <a:rPr lang="tr-TR" sz="2400" dirty="0" smtClean="0">
                <a:latin typeface="Tw Cen MT" panose="020B0602020104020603" pitchFamily="34" charset="0"/>
              </a:rPr>
              <a:t> süreyi 7-11 hafta arasına çıkaran çalışmalarda </a:t>
            </a:r>
            <a:r>
              <a:rPr lang="tr-TR" sz="2400" dirty="0" err="1" smtClean="0">
                <a:latin typeface="Tw Cen MT" panose="020B0602020104020603" pitchFamily="34" charset="0"/>
              </a:rPr>
              <a:t>perioperatif</a:t>
            </a:r>
            <a:r>
              <a:rPr lang="tr-TR" sz="2400" dirty="0" smtClean="0">
                <a:latin typeface="Tw Cen MT" panose="020B0602020104020603" pitchFamily="34" charset="0"/>
              </a:rPr>
              <a:t> komplikasyon oranlarında artış olduğu gibi cerrahi rezeksiyon kalitesinde de azalma gösterilmiş. Ancak sonuçlar net değil. ASTRO kılavuzları </a:t>
            </a:r>
            <a:r>
              <a:rPr lang="tr-TR" sz="2400" dirty="0" err="1" smtClean="0">
                <a:latin typeface="Tw Cen MT" panose="020B0602020104020603" pitchFamily="34" charset="0"/>
              </a:rPr>
              <a:t>kemoradyasyon</a:t>
            </a:r>
            <a:r>
              <a:rPr lang="tr-TR" sz="2400" dirty="0" smtClean="0">
                <a:latin typeface="Tw Cen MT" panose="020B0602020104020603" pitchFamily="34" charset="0"/>
              </a:rPr>
              <a:t> sonrası eğer başka bir kemoterapi planı yoksa cerrahi ile </a:t>
            </a:r>
            <a:r>
              <a:rPr lang="tr-TR" sz="2400" dirty="0" err="1" smtClean="0">
                <a:latin typeface="Tw Cen MT" panose="020B0602020104020603" pitchFamily="34" charset="0"/>
              </a:rPr>
              <a:t>neodajuvan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 err="1" smtClean="0">
                <a:latin typeface="Tw Cen MT" panose="020B0602020104020603" pitchFamily="34" charset="0"/>
              </a:rPr>
              <a:t>kemoradyasyon</a:t>
            </a:r>
            <a:r>
              <a:rPr lang="tr-TR" sz="2400" dirty="0" smtClean="0">
                <a:latin typeface="Tw Cen MT" panose="020B0602020104020603" pitchFamily="34" charset="0"/>
              </a:rPr>
              <a:t> arası </a:t>
            </a:r>
            <a:r>
              <a:rPr lang="tr-TR" sz="2400" dirty="0" err="1" smtClean="0">
                <a:latin typeface="Tw Cen MT" panose="020B0602020104020603" pitchFamily="34" charset="0"/>
              </a:rPr>
              <a:t>intervali</a:t>
            </a:r>
            <a:r>
              <a:rPr lang="tr-TR" sz="2400" dirty="0" smtClean="0">
                <a:latin typeface="Tw Cen MT" panose="020B0602020104020603" pitchFamily="34" charset="0"/>
              </a:rPr>
              <a:t> 6-11 hafta olarak belirlemiş.</a:t>
            </a:r>
          </a:p>
          <a:p>
            <a:r>
              <a:rPr lang="tr-TR" sz="2400" dirty="0" err="1" smtClean="0">
                <a:latin typeface="Tw Cen MT" panose="020B0602020104020603" pitchFamily="34" charset="0"/>
              </a:rPr>
              <a:t>Stockhom</a:t>
            </a:r>
            <a:r>
              <a:rPr lang="tr-TR" sz="2400" dirty="0" smtClean="0">
                <a:latin typeface="Tw Cen MT" panose="020B0602020104020603" pitchFamily="34" charset="0"/>
              </a:rPr>
              <a:t> III çalışması kısa süreli </a:t>
            </a:r>
            <a:r>
              <a:rPr lang="tr-TR" sz="2400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radyoterapiyi takiben 7 gün içinde cerrahi </a:t>
            </a:r>
            <a:r>
              <a:rPr lang="tr-TR" sz="2400" dirty="0" smtClean="0">
                <a:latin typeface="Tw Cen MT" panose="020B0602020104020603" pitchFamily="34" charset="0"/>
              </a:rPr>
              <a:t>seçeneği ile </a:t>
            </a:r>
            <a:r>
              <a:rPr lang="tr-TR" sz="2400" dirty="0" smtClean="0">
                <a:solidFill>
                  <a:schemeClr val="accent5"/>
                </a:solidFill>
                <a:latin typeface="Tw Cen MT" panose="020B0602020104020603" pitchFamily="34" charset="0"/>
              </a:rPr>
              <a:t>kısa süreli radyoterapiyi takiben geciktirilmiş(4-8 hafta) cerrahi </a:t>
            </a:r>
            <a:r>
              <a:rPr lang="tr-TR" sz="2400" dirty="0" smtClean="0">
                <a:latin typeface="Tw Cen MT" panose="020B0602020104020603" pitchFamily="34" charset="0"/>
              </a:rPr>
              <a:t>ve </a:t>
            </a:r>
            <a:r>
              <a:rPr lang="tr-TR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uzun süreli radyoterapi (45 </a:t>
            </a:r>
            <a:r>
              <a:rPr lang="tr-TR" sz="2400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Gy</a:t>
            </a:r>
            <a:r>
              <a:rPr lang="tr-TR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/ 25 fraksiyon) u takiben geciktirilmiş cerrahiyi </a:t>
            </a:r>
            <a:r>
              <a:rPr lang="tr-TR" sz="2400" dirty="0" smtClean="0">
                <a:latin typeface="Tw Cen MT" panose="020B0602020104020603" pitchFamily="34" charset="0"/>
              </a:rPr>
              <a:t>karşılaştırmış. Kısa süreli radyoterapi almış gruplar kendi aralarında karşılaştırıldığında </a:t>
            </a:r>
            <a:r>
              <a:rPr lang="tr-TR" sz="2400" dirty="0" err="1" smtClean="0">
                <a:latin typeface="Tw Cen MT" panose="020B0602020104020603" pitchFamily="34" charset="0"/>
              </a:rPr>
              <a:t>sağkalım</a:t>
            </a:r>
            <a:r>
              <a:rPr lang="tr-TR" sz="2400" dirty="0" smtClean="0">
                <a:latin typeface="Tw Cen MT" panose="020B0602020104020603" pitchFamily="34" charset="0"/>
              </a:rPr>
              <a:t> ve </a:t>
            </a:r>
            <a:r>
              <a:rPr lang="tr-TR" sz="2400" dirty="0" err="1" smtClean="0">
                <a:latin typeface="Tw Cen MT" panose="020B0602020104020603" pitchFamily="34" charset="0"/>
              </a:rPr>
              <a:t>rekürrens</a:t>
            </a:r>
            <a:r>
              <a:rPr lang="tr-TR" sz="2400" dirty="0" smtClean="0">
                <a:latin typeface="Tw Cen MT" panose="020B0602020104020603" pitchFamily="34" charset="0"/>
              </a:rPr>
              <a:t> olarak bir fark bulunmamakta. Burada bu </a:t>
            </a:r>
            <a:r>
              <a:rPr lang="tr-TR" sz="2400" dirty="0" err="1" smtClean="0">
                <a:latin typeface="Tw Cen MT" panose="020B0602020104020603" pitchFamily="34" charset="0"/>
              </a:rPr>
              <a:t>intervalin</a:t>
            </a:r>
            <a:r>
              <a:rPr lang="tr-TR" sz="2400" dirty="0" smtClean="0">
                <a:latin typeface="Tw Cen MT" panose="020B0602020104020603" pitchFamily="34" charset="0"/>
              </a:rPr>
              <a:t> daha net belirlenebilmesi için daha fazla klinik çalışmanın gerekliliği ise aşikar.</a:t>
            </a:r>
          </a:p>
          <a:p>
            <a:endParaRPr lang="tr-TR" sz="2400" dirty="0" smtClean="0">
              <a:latin typeface="Tw Cen MT" panose="020B0602020104020603" pitchFamily="34" charset="0"/>
            </a:endParaRPr>
          </a:p>
          <a:p>
            <a:endParaRPr lang="tr-TR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SORU </a:t>
            </a:r>
            <a:r>
              <a:rPr lang="tr-TR" sz="3200" dirty="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3</a:t>
            </a:r>
            <a:r>
              <a:rPr lang="tr-TR" sz="3200" dirty="0" smtClean="0">
                <a:solidFill>
                  <a:prstClr val="black"/>
                </a:solidFill>
                <a:latin typeface="Tw Cen MT Condensed Extra Bold" panose="020B0803020202020204" pitchFamily="34" charset="0"/>
              </a:rPr>
              <a:t> </a:t>
            </a:r>
            <a:r>
              <a:rPr lang="tr-TR" sz="32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:DEFİNİTİV/PREOPERATİF YAKLAŞIM SONRASI NONOPERATİF YAKLAŞIM YA DA LOKAL EKSİZTON KARARI?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 err="1" smtClean="0">
                <a:latin typeface="Tw Cen MT" panose="020B0602020104020603" pitchFamily="34" charset="0"/>
              </a:rPr>
              <a:t>Neoadjuvan</a:t>
            </a:r>
            <a:r>
              <a:rPr lang="tr-TR" sz="2400" dirty="0" smtClean="0">
                <a:latin typeface="Tw Cen MT" panose="020B0602020104020603" pitchFamily="34" charset="0"/>
              </a:rPr>
              <a:t> tedaviye tam bir klinik yanıttan sonra </a:t>
            </a:r>
            <a:r>
              <a:rPr lang="tr-TR" sz="2400" dirty="0" err="1" smtClean="0">
                <a:latin typeface="Tw Cen MT" panose="020B0602020104020603" pitchFamily="34" charset="0"/>
              </a:rPr>
              <a:t>nonoperatif</a:t>
            </a:r>
            <a:r>
              <a:rPr lang="tr-TR" sz="2400" dirty="0" smtClean="0">
                <a:latin typeface="Tw Cen MT" panose="020B0602020104020603" pitchFamily="34" charset="0"/>
              </a:rPr>
              <a:t> yaklaşımın uygulanabilirliği ve güvenilirliğini anlatan çalışmaların sayısı artış göstermekte ancak bu durumda </a:t>
            </a:r>
            <a:r>
              <a:rPr lang="tr-TR" sz="2400" dirty="0" err="1" smtClean="0">
                <a:latin typeface="Tw Cen MT" panose="020B0602020104020603" pitchFamily="34" charset="0"/>
              </a:rPr>
              <a:t>nonoperatif</a:t>
            </a:r>
            <a:r>
              <a:rPr lang="tr-TR" sz="2400" dirty="0" smtClean="0">
                <a:latin typeface="Tw Cen MT" panose="020B0602020104020603" pitchFamily="34" charset="0"/>
              </a:rPr>
              <a:t> yaklaşımın hasta takibinin iyi yapılabileceği klinikler tarafından yapılması önerilir.</a:t>
            </a:r>
          </a:p>
          <a:p>
            <a:r>
              <a:rPr lang="tr-TR" sz="2400" dirty="0" smtClean="0">
                <a:latin typeface="Tw Cen MT" panose="020B0602020104020603" pitchFamily="34" charset="0"/>
              </a:rPr>
              <a:t>Tam klinik yanıt alındıktan sonra </a:t>
            </a:r>
            <a:r>
              <a:rPr lang="tr-TR" sz="2400" dirty="0" err="1" smtClean="0">
                <a:latin typeface="Tw Cen MT" panose="020B0602020104020603" pitchFamily="34" charset="0"/>
              </a:rPr>
              <a:t>nonoperatif</a:t>
            </a:r>
            <a:r>
              <a:rPr lang="tr-TR" sz="2400" dirty="0" smtClean="0">
                <a:latin typeface="Tw Cen MT" panose="020B0602020104020603" pitchFamily="34" charset="0"/>
              </a:rPr>
              <a:t> yaklaşımla takip </a:t>
            </a:r>
            <a:r>
              <a:rPr lang="tr-TR" sz="2400" dirty="0" err="1" smtClean="0">
                <a:latin typeface="Tw Cen MT" panose="020B0602020104020603" pitchFamily="34" charset="0"/>
              </a:rPr>
              <a:t>edilimiş</a:t>
            </a:r>
            <a:r>
              <a:rPr lang="tr-TR" sz="2400" dirty="0" smtClean="0">
                <a:latin typeface="Tw Cen MT" panose="020B0602020104020603" pitchFamily="34" charset="0"/>
              </a:rPr>
              <a:t> hastaların dahil edildiği bir meta-analizde hastalığın tekrardan büyümesi ile ilişkili tek faktör </a:t>
            </a:r>
            <a:r>
              <a:rPr lang="tr-TR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T evresi</a:t>
            </a:r>
            <a:r>
              <a:rPr lang="tr-TR" sz="2400" dirty="0" smtClean="0">
                <a:latin typeface="Tw Cen MT" panose="020B0602020104020603" pitchFamily="34" charset="0"/>
              </a:rPr>
              <a:t> olarak gösterilmiş.</a:t>
            </a:r>
          </a:p>
          <a:p>
            <a:r>
              <a:rPr lang="tr-TR" sz="2400" dirty="0">
                <a:latin typeface="Tw Cen MT" panose="020B0602020104020603" pitchFamily="34" charset="0"/>
              </a:rPr>
              <a:t>Birkaç seri, NOM uygulanan 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>
                <a:latin typeface="Tw Cen MT" panose="020B0602020104020603" pitchFamily="34" charset="0"/>
              </a:rPr>
              <a:t>hastalarda %5 ila %9 arasında bir uzak metastaz oranı bildirmiştir.</a:t>
            </a:r>
          </a:p>
        </p:txBody>
      </p:sp>
    </p:spTree>
    <p:extLst>
      <p:ext uri="{BB962C8B-B14F-4D97-AF65-F5344CB8AC3E}">
        <p14:creationId xmlns:p14="http://schemas.microsoft.com/office/powerpoint/2010/main" val="336965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SORU 3</a:t>
            </a:r>
            <a:r>
              <a:rPr lang="tr-TR" sz="3200" dirty="0">
                <a:solidFill>
                  <a:prstClr val="black"/>
                </a:solidFill>
                <a:latin typeface="Tw Cen MT Condensed Extra Bold" panose="020B0803020202020204" pitchFamily="34" charset="0"/>
              </a:rPr>
              <a:t> </a:t>
            </a:r>
            <a:r>
              <a:rPr lang="tr-TR" sz="3200" dirty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:DEFİNİTİV/PREOPERATİF YAKLAŞIM SONRASI NONOPERATİF YAKLAŞIM YA DA LOKAL EKSİZTON KARARI?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Tw Cen MT" panose="020B0602020104020603" pitchFamily="34" charset="0"/>
              </a:rPr>
              <a:t>cT2N0 rektum kanseri olan seçilmiş hastalar, TME yerine </a:t>
            </a:r>
            <a:r>
              <a:rPr lang="tr-TR" sz="2400" dirty="0" err="1">
                <a:latin typeface="Tw Cen MT" panose="020B0602020104020603" pitchFamily="34" charset="0"/>
              </a:rPr>
              <a:t>preoperatif</a:t>
            </a:r>
            <a:r>
              <a:rPr lang="tr-TR" sz="2400" dirty="0">
                <a:latin typeface="Tw Cen MT" panose="020B0602020104020603" pitchFamily="34" charset="0"/>
              </a:rPr>
              <a:t> </a:t>
            </a:r>
            <a:r>
              <a:rPr lang="tr-TR" sz="2400" dirty="0" err="1">
                <a:latin typeface="Tw Cen MT" panose="020B0602020104020603" pitchFamily="34" charset="0"/>
              </a:rPr>
              <a:t>kemoradyoterapi</a:t>
            </a:r>
            <a:r>
              <a:rPr lang="tr-TR" sz="2400" dirty="0">
                <a:latin typeface="Tw Cen MT" panose="020B0602020104020603" pitchFamily="34" charset="0"/>
              </a:rPr>
              <a:t> ve ardından yeniden </a:t>
            </a:r>
            <a:r>
              <a:rPr lang="tr-TR" sz="2400" dirty="0" err="1">
                <a:latin typeface="Tw Cen MT" panose="020B0602020104020603" pitchFamily="34" charset="0"/>
              </a:rPr>
              <a:t>evreleme</a:t>
            </a:r>
            <a:r>
              <a:rPr lang="tr-TR" sz="2400" dirty="0">
                <a:latin typeface="Tw Cen MT" panose="020B0602020104020603" pitchFamily="34" charset="0"/>
              </a:rPr>
              <a:t> ve </a:t>
            </a:r>
            <a:r>
              <a:rPr lang="tr-TR" sz="2400" dirty="0" err="1">
                <a:latin typeface="Tw Cen MT" panose="020B0602020104020603" pitchFamily="34" charset="0"/>
              </a:rPr>
              <a:t>transanal</a:t>
            </a:r>
            <a:r>
              <a:rPr lang="tr-TR" sz="2400" dirty="0">
                <a:latin typeface="Tw Cen MT" panose="020B0602020104020603" pitchFamily="34" charset="0"/>
              </a:rPr>
              <a:t> LE ile tedavi edilebilir, böylece fonksiyonel organ korunması </a:t>
            </a:r>
            <a:r>
              <a:rPr lang="tr-TR" sz="2400" dirty="0" smtClean="0">
                <a:latin typeface="Tw Cen MT" panose="020B0602020104020603" pitchFamily="34" charset="0"/>
              </a:rPr>
              <a:t>sağlanır.</a:t>
            </a:r>
          </a:p>
          <a:p>
            <a:r>
              <a:rPr lang="tr-TR" sz="2400" dirty="0" smtClean="0">
                <a:latin typeface="Tw Cen MT" panose="020B0602020104020603" pitchFamily="34" charset="0"/>
              </a:rPr>
              <a:t>Bu yaklaşım 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Distal</a:t>
            </a:r>
            <a:r>
              <a:rPr lang="tr-TR" sz="20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yerleşimli(anal </a:t>
            </a:r>
            <a:r>
              <a:rPr lang="tr-TR" sz="2000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vergeden</a:t>
            </a:r>
            <a:r>
              <a:rPr lang="tr-TR" sz="20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&lt;8-10 cm mesafede)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Favorable</a:t>
            </a:r>
            <a:r>
              <a:rPr lang="tr-TR" sz="20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olgularda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Tm</a:t>
            </a:r>
            <a:r>
              <a:rPr lang="tr-TR" sz="20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çapı&lt;4 cm</a:t>
            </a:r>
            <a:r>
              <a:rPr lang="tr-TR" sz="2000" dirty="0" smtClean="0">
                <a:latin typeface="Tw Cen MT" panose="020B0602020104020603" pitchFamily="34" charset="0"/>
              </a:rPr>
              <a:t> ise uygulanır.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tr-TR" sz="2000" dirty="0">
              <a:latin typeface="Tw Cen MT" panose="020B0602020104020603" pitchFamily="34" charset="0"/>
            </a:endParaRPr>
          </a:p>
          <a:p>
            <a:pPr marL="457200" lvl="1" indent="0">
              <a:buNone/>
            </a:pPr>
            <a:endParaRPr lang="tr-TR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SORU 3</a:t>
            </a:r>
            <a:r>
              <a:rPr lang="tr-TR" sz="3200" dirty="0">
                <a:solidFill>
                  <a:prstClr val="black"/>
                </a:solidFill>
                <a:latin typeface="Tw Cen MT Condensed Extra Bold" panose="020B0803020202020204" pitchFamily="34" charset="0"/>
              </a:rPr>
              <a:t> </a:t>
            </a:r>
            <a:r>
              <a:rPr lang="tr-TR" sz="3200" dirty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:DEFİNİTİV/PREOPERATİF YAKLAŞIM SONRASI NONOPERATİF YAKLAŞIM YA DA LOKAL EKSİZTON KARARI?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400" dirty="0" smtClean="0">
                <a:latin typeface="Tw Cen MT" panose="020B0602020104020603" pitchFamily="34" charset="0"/>
              </a:rPr>
              <a:t>Bu hastalarda fonksiyonel sonuçlar ve yaşam kalitesi ; hastanın cinsiyetine , tümörün anal </a:t>
            </a:r>
            <a:r>
              <a:rPr lang="tr-TR" sz="2400" dirty="0" err="1" smtClean="0">
                <a:latin typeface="Tw Cen MT" panose="020B0602020104020603" pitchFamily="34" charset="0"/>
              </a:rPr>
              <a:t>verge</a:t>
            </a:r>
            <a:r>
              <a:rPr lang="tr-TR" sz="2400" dirty="0" smtClean="0">
                <a:latin typeface="Tw Cen MT" panose="020B0602020104020603" pitchFamily="34" charset="0"/>
              </a:rPr>
              <a:t> den uzaklığına ve </a:t>
            </a:r>
            <a:r>
              <a:rPr lang="tr-TR" sz="2400" dirty="0" err="1" smtClean="0">
                <a:latin typeface="Tw Cen MT" panose="020B0602020104020603" pitchFamily="34" charset="0"/>
              </a:rPr>
              <a:t>neoadjuvan</a:t>
            </a:r>
            <a:r>
              <a:rPr lang="tr-TR" sz="2400" dirty="0" smtClean="0">
                <a:latin typeface="Tw Cen MT" panose="020B0602020104020603" pitchFamily="34" charset="0"/>
              </a:rPr>
              <a:t> rejime bağlı değişmektedir.</a:t>
            </a:r>
          </a:p>
          <a:p>
            <a:r>
              <a:rPr lang="tr-TR" sz="2400" dirty="0">
                <a:latin typeface="Tw Cen MT" panose="020B0602020104020603" pitchFamily="34" charset="0"/>
              </a:rPr>
              <a:t>NOM serilerinin çoğu, 4500 ila 5400 </a:t>
            </a:r>
            <a:r>
              <a:rPr lang="tr-TR" sz="2400" dirty="0" err="1">
                <a:latin typeface="Tw Cen MT" panose="020B0602020104020603" pitchFamily="34" charset="0"/>
              </a:rPr>
              <a:t>cGy</a:t>
            </a:r>
            <a:r>
              <a:rPr lang="tr-TR" sz="2400" dirty="0">
                <a:latin typeface="Tw Cen MT" panose="020B0602020104020603" pitchFamily="34" charset="0"/>
              </a:rPr>
              <a:t> arasında RT dozları </a:t>
            </a:r>
            <a:r>
              <a:rPr lang="tr-TR" sz="2400" dirty="0" err="1" smtClean="0">
                <a:latin typeface="Tw Cen MT" panose="020B0602020104020603" pitchFamily="34" charset="0"/>
              </a:rPr>
              <a:t>kullanmıştır.Doz</a:t>
            </a:r>
            <a:r>
              <a:rPr lang="tr-TR" sz="2400" dirty="0" smtClean="0">
                <a:latin typeface="Tw Cen MT" panose="020B0602020104020603" pitchFamily="34" charset="0"/>
              </a:rPr>
              <a:t> artışı ile beraber artan klinik tam yanıt oranlarına rağmen bu çalışmalarda </a:t>
            </a:r>
            <a:r>
              <a:rPr lang="tr-TR" sz="2400" dirty="0" err="1" smtClean="0">
                <a:latin typeface="Tw Cen MT" panose="020B0602020104020603" pitchFamily="34" charset="0"/>
              </a:rPr>
              <a:t>rektal</a:t>
            </a:r>
            <a:r>
              <a:rPr lang="tr-TR" sz="2400" dirty="0" smtClean="0">
                <a:latin typeface="Tw Cen MT" panose="020B0602020104020603" pitchFamily="34" charset="0"/>
              </a:rPr>
              <a:t> kanama gibi erken </a:t>
            </a:r>
            <a:r>
              <a:rPr lang="tr-TR" sz="2400" dirty="0" err="1" smtClean="0">
                <a:latin typeface="Tw Cen MT" panose="020B0602020104020603" pitchFamily="34" charset="0"/>
              </a:rPr>
              <a:t>toksisite</a:t>
            </a:r>
            <a:r>
              <a:rPr lang="tr-TR" sz="2400" dirty="0" smtClean="0">
                <a:latin typeface="Tw Cen MT" panose="020B0602020104020603" pitchFamily="34" charset="0"/>
              </a:rPr>
              <a:t> belirtileri bu doz artımının kullanımını sınırlı tutmaktadır.</a:t>
            </a:r>
          </a:p>
          <a:p>
            <a:r>
              <a:rPr lang="tr-TR" sz="2400" dirty="0" smtClean="0">
                <a:latin typeface="Tw Cen MT" panose="020B0602020104020603" pitchFamily="34" charset="0"/>
              </a:rPr>
              <a:t>ACOSOG çalışmasında lokal </a:t>
            </a:r>
            <a:r>
              <a:rPr lang="tr-TR" sz="2400" dirty="0" err="1" smtClean="0">
                <a:latin typeface="Tw Cen MT" panose="020B0602020104020603" pitchFamily="34" charset="0"/>
              </a:rPr>
              <a:t>eksizyon</a:t>
            </a:r>
            <a:r>
              <a:rPr lang="tr-TR" sz="2400" dirty="0" smtClean="0">
                <a:latin typeface="Tw Cen MT" panose="020B0602020104020603" pitchFamily="34" charset="0"/>
              </a:rPr>
              <a:t> uygulanmış hastalarda 50.4 </a:t>
            </a:r>
            <a:r>
              <a:rPr lang="tr-TR" sz="2400" dirty="0" err="1" smtClean="0">
                <a:latin typeface="Tw Cen MT" panose="020B0602020104020603" pitchFamily="34" charset="0"/>
              </a:rPr>
              <a:t>Gy</a:t>
            </a:r>
            <a:r>
              <a:rPr lang="tr-TR" sz="2400" dirty="0" smtClean="0">
                <a:latin typeface="Tw Cen MT" panose="020B0602020104020603" pitchFamily="34" charset="0"/>
              </a:rPr>
              <a:t> ve 54.0 </a:t>
            </a:r>
            <a:r>
              <a:rPr lang="tr-TR" sz="2400" dirty="0" err="1" smtClean="0">
                <a:latin typeface="Tw Cen MT" panose="020B0602020104020603" pitchFamily="34" charset="0"/>
              </a:rPr>
              <a:t>Gy</a:t>
            </a:r>
            <a:r>
              <a:rPr lang="tr-TR" sz="2400" dirty="0" smtClean="0">
                <a:latin typeface="Tw Cen MT" panose="020B0602020104020603" pitchFamily="34" charset="0"/>
              </a:rPr>
              <a:t> alan hastalar karşılaştırılmış.54 </a:t>
            </a:r>
            <a:r>
              <a:rPr lang="tr-TR" sz="2400" dirty="0" err="1" smtClean="0">
                <a:latin typeface="Tw Cen MT" panose="020B0602020104020603" pitchFamily="34" charset="0"/>
              </a:rPr>
              <a:t>Gy</a:t>
            </a:r>
            <a:r>
              <a:rPr lang="tr-TR" sz="2400" dirty="0" smtClean="0">
                <a:latin typeface="Tw Cen MT" panose="020B0602020104020603" pitchFamily="34" charset="0"/>
              </a:rPr>
              <a:t> alanlarda daha yüksek </a:t>
            </a:r>
            <a:r>
              <a:rPr lang="tr-TR" sz="2400" dirty="0" err="1" smtClean="0">
                <a:latin typeface="Tw Cen MT" panose="020B0602020104020603" pitchFamily="34" charset="0"/>
              </a:rPr>
              <a:t>toksisite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 err="1" smtClean="0">
                <a:latin typeface="Tw Cen MT" panose="020B0602020104020603" pitchFamily="34" charset="0"/>
              </a:rPr>
              <a:t>bildirilmiş.Ancak</a:t>
            </a:r>
            <a:r>
              <a:rPr lang="tr-TR" sz="2400" dirty="0" smtClean="0">
                <a:latin typeface="Tw Cen MT" panose="020B0602020104020603" pitchFamily="34" charset="0"/>
              </a:rPr>
              <a:t> bunun eş zamanlı </a:t>
            </a:r>
            <a:r>
              <a:rPr lang="tr-TR" sz="2400" dirty="0" err="1" smtClean="0">
                <a:latin typeface="Tw Cen MT" panose="020B0602020104020603" pitchFamily="34" charset="0"/>
              </a:rPr>
              <a:t>oksaplatine</a:t>
            </a:r>
            <a:r>
              <a:rPr lang="tr-TR" sz="2400" dirty="0" smtClean="0">
                <a:latin typeface="Tw Cen MT" panose="020B0602020104020603" pitchFamily="34" charset="0"/>
              </a:rPr>
              <a:t> bağlı olabileceği üzerinde de bulunulmuş.</a:t>
            </a:r>
          </a:p>
          <a:p>
            <a:r>
              <a:rPr lang="tr-TR" sz="2400" dirty="0" smtClean="0">
                <a:latin typeface="Tw Cen MT" panose="020B0602020104020603" pitchFamily="34" charset="0"/>
              </a:rPr>
              <a:t>Kemoterapisiz kısa dönem radyoterapi ise sınırlı veriler ve düşük klinik tam yanıt oranları nedeniyle çok önerilmemektedir.</a:t>
            </a:r>
          </a:p>
          <a:p>
            <a:endParaRPr lang="tr-TR" sz="2400" dirty="0" smtClean="0">
              <a:latin typeface="Tw Cen MT" panose="020B0602020104020603" pitchFamily="34" charset="0"/>
            </a:endParaRPr>
          </a:p>
          <a:p>
            <a:endParaRPr lang="tr-TR" sz="2400" dirty="0" smtClean="0">
              <a:latin typeface="Tw Cen MT" panose="020B0602020104020603" pitchFamily="34" charset="0"/>
            </a:endParaRPr>
          </a:p>
          <a:p>
            <a:endParaRPr lang="tr-TR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70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SORU 3</a:t>
            </a:r>
            <a:r>
              <a:rPr lang="tr-TR" sz="3200" dirty="0">
                <a:solidFill>
                  <a:prstClr val="black"/>
                </a:solidFill>
                <a:latin typeface="Tw Cen MT Condensed Extra Bold" panose="020B0803020202020204" pitchFamily="34" charset="0"/>
              </a:rPr>
              <a:t> </a:t>
            </a:r>
            <a:r>
              <a:rPr lang="tr-TR" sz="3200" dirty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:DEFİNİTİV/PREOPERATİF YAKLAŞIM SONRASI NONOPERATİF YAKLAŞIM YA DA LOKAL EKSİZTON KARARI?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400" dirty="0">
                <a:latin typeface="Tw Cen MT" panose="020B0602020104020603" pitchFamily="34" charset="0"/>
              </a:rPr>
              <a:t>NOM, tipik olarak, tek başına veya indüksiyon veya konsolidasyon kemoterapisi ile eşzamanlı kemoterapi ile uzun süreli </a:t>
            </a:r>
            <a:r>
              <a:rPr lang="tr-TR" sz="2400" dirty="0" err="1">
                <a:latin typeface="Tw Cen MT" panose="020B0602020104020603" pitchFamily="34" charset="0"/>
              </a:rPr>
              <a:t>RT'yi</a:t>
            </a:r>
            <a:r>
              <a:rPr lang="tr-TR" sz="2400" dirty="0">
                <a:latin typeface="Tw Cen MT" panose="020B0602020104020603" pitchFamily="34" charset="0"/>
              </a:rPr>
              <a:t> </a:t>
            </a:r>
            <a:r>
              <a:rPr lang="tr-TR" sz="2400" dirty="0" smtClean="0">
                <a:latin typeface="Tw Cen MT" panose="020B0602020104020603" pitchFamily="34" charset="0"/>
              </a:rPr>
              <a:t>içermiştir.</a:t>
            </a:r>
          </a:p>
          <a:p>
            <a:r>
              <a:rPr lang="tr-TR" sz="2400" dirty="0" smtClean="0">
                <a:latin typeface="Tw Cen MT" panose="020B0602020104020603" pitchFamily="34" charset="0"/>
              </a:rPr>
              <a:t>cT1-2,N0 </a:t>
            </a:r>
            <a:r>
              <a:rPr lang="tr-TR" sz="2400" dirty="0">
                <a:latin typeface="Tw Cen MT" panose="020B0602020104020603" pitchFamily="34" charset="0"/>
              </a:rPr>
              <a:t>hastaları için, </a:t>
            </a:r>
            <a:r>
              <a:rPr lang="tr-TR" sz="2400" dirty="0" err="1" smtClean="0">
                <a:latin typeface="Tw Cen MT" panose="020B0602020104020603" pitchFamily="34" charset="0"/>
              </a:rPr>
              <a:t>kemoradyoterapiden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>
                <a:latin typeface="Tw Cen MT" panose="020B0602020104020603" pitchFamily="34" charset="0"/>
              </a:rPr>
              <a:t>önce veya sonra ek kemoterapi uygulamasını destekleyecek yeterli veri yoktur</a:t>
            </a:r>
            <a:r>
              <a:rPr lang="tr-TR" sz="2400" dirty="0" smtClean="0">
                <a:latin typeface="Tw Cen MT" panose="020B0602020104020603" pitchFamily="34" charset="0"/>
              </a:rPr>
              <a:t>.</a:t>
            </a:r>
          </a:p>
          <a:p>
            <a:r>
              <a:rPr lang="tr-TR" sz="2400" dirty="0">
                <a:latin typeface="Tw Cen MT" panose="020B0602020104020603" pitchFamily="34" charset="0"/>
              </a:rPr>
              <a:t>NOM stratejisinin başarısı, </a:t>
            </a:r>
            <a:r>
              <a:rPr lang="tr-TR" sz="2400" dirty="0" err="1">
                <a:latin typeface="Tw Cen MT" panose="020B0602020104020603" pitchFamily="34" charset="0"/>
              </a:rPr>
              <a:t>neoadjuvan</a:t>
            </a:r>
            <a:r>
              <a:rPr lang="tr-TR" sz="2400" dirty="0">
                <a:latin typeface="Tw Cen MT" panose="020B0602020104020603" pitchFamily="34" charset="0"/>
              </a:rPr>
              <a:t> tedaviden sonra uygun hasta değerlendirmesine ve sıkı takip gözetimine büyük ölçüde </a:t>
            </a:r>
            <a:r>
              <a:rPr lang="tr-TR" sz="2400" dirty="0" err="1" smtClean="0">
                <a:latin typeface="Tw Cen MT" panose="020B0602020104020603" pitchFamily="34" charset="0"/>
              </a:rPr>
              <a:t>bağlıdır.Neoadjuvan</a:t>
            </a:r>
            <a:r>
              <a:rPr lang="tr-TR" sz="2400" dirty="0" smtClean="0">
                <a:latin typeface="Tw Cen MT" panose="020B0602020104020603" pitchFamily="34" charset="0"/>
              </a:rPr>
              <a:t> kemoterapiye tümör yanıtı beklenenden uzun zaman alabilir veya tam yanıt klinik yanıt alınamayan hastalarda ilerleyen dönemde tam klinik yanıta dönüşüm olabilir.</a:t>
            </a:r>
          </a:p>
          <a:p>
            <a:r>
              <a:rPr lang="tr-TR" sz="2400" dirty="0" smtClean="0">
                <a:latin typeface="Tw Cen MT" panose="020B0602020104020603" pitchFamily="34" charset="0"/>
              </a:rPr>
              <a:t>Bu dönemde yanıt değerlendirmesi için ideal zaman 2 ila 3 ay sonrasındadır.</a:t>
            </a:r>
          </a:p>
        </p:txBody>
      </p:sp>
    </p:spTree>
    <p:extLst>
      <p:ext uri="{BB962C8B-B14F-4D97-AF65-F5344CB8AC3E}">
        <p14:creationId xmlns:p14="http://schemas.microsoft.com/office/powerpoint/2010/main" val="33701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SORU 3</a:t>
            </a:r>
            <a:r>
              <a:rPr lang="tr-TR" sz="3200" dirty="0">
                <a:solidFill>
                  <a:prstClr val="black"/>
                </a:solidFill>
                <a:latin typeface="Tw Cen MT Condensed Extra Bold" panose="020B0803020202020204" pitchFamily="34" charset="0"/>
              </a:rPr>
              <a:t> </a:t>
            </a:r>
            <a:r>
              <a:rPr lang="tr-TR" sz="3200" dirty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:DEFİNİTİV/PREOPERATİF YAKLAŞIM SONRASI NONOPERATİF YAKLAŞIM YA DA LOKAL EKSİZTON KARARI?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sz="2400" dirty="0" smtClean="0">
                <a:latin typeface="Tw Cen MT" panose="020B0602020104020603" pitchFamily="34" charset="0"/>
              </a:rPr>
              <a:t>Klinik tam yanıt değerlendirmesinde </a:t>
            </a:r>
            <a:r>
              <a:rPr lang="tr-TR" sz="2400" dirty="0" err="1" smtClean="0">
                <a:latin typeface="Tw Cen MT" panose="020B0602020104020603" pitchFamily="34" charset="0"/>
              </a:rPr>
              <a:t>digital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 err="1" smtClean="0">
                <a:latin typeface="Tw Cen MT" panose="020B0602020104020603" pitchFamily="34" charset="0"/>
              </a:rPr>
              <a:t>rekal</a:t>
            </a:r>
            <a:r>
              <a:rPr lang="tr-TR" sz="2400" dirty="0" smtClean="0">
                <a:latin typeface="Tw Cen MT" panose="020B0602020104020603" pitchFamily="34" charset="0"/>
              </a:rPr>
              <a:t> muayene , MRI bazlı görüntüleme yöntemleri ve endoskopik görüntülemeden yararlanılır.</a:t>
            </a:r>
          </a:p>
          <a:p>
            <a:r>
              <a:rPr lang="tr-TR" sz="2400" dirty="0" smtClean="0">
                <a:latin typeface="Tw Cen MT" panose="020B0602020104020603" pitchFamily="34" charset="0"/>
              </a:rPr>
              <a:t>MRI da tam yanıt T2 ağırlıklı sekansta </a:t>
            </a:r>
            <a:r>
              <a:rPr lang="tr-TR" sz="2400" dirty="0" err="1" smtClean="0">
                <a:latin typeface="Tw Cen MT" panose="020B0602020104020603" pitchFamily="34" charset="0"/>
              </a:rPr>
              <a:t>uniform</a:t>
            </a:r>
            <a:r>
              <a:rPr lang="tr-TR" sz="2400" dirty="0" smtClean="0">
                <a:latin typeface="Tw Cen MT" panose="020B0602020104020603" pitchFamily="34" charset="0"/>
              </a:rPr>
              <a:t> koyu </a:t>
            </a:r>
            <a:r>
              <a:rPr lang="tr-TR" sz="2400" dirty="0" err="1" smtClean="0">
                <a:latin typeface="Tw Cen MT" panose="020B0602020104020603" pitchFamily="34" charset="0"/>
              </a:rPr>
              <a:t>skar</a:t>
            </a:r>
            <a:r>
              <a:rPr lang="tr-TR" sz="2400" dirty="0" smtClean="0">
                <a:latin typeface="Tw Cen MT" panose="020B0602020104020603" pitchFamily="34" charset="0"/>
              </a:rPr>
              <a:t> odağının görülmesi şeklinde olmaktadır.</a:t>
            </a:r>
          </a:p>
          <a:p>
            <a:r>
              <a:rPr lang="tr-TR" sz="2400" dirty="0" err="1" smtClean="0">
                <a:latin typeface="Tw Cen MT" panose="020B0602020104020603" pitchFamily="34" charset="0"/>
              </a:rPr>
              <a:t>Diffüzyon</a:t>
            </a:r>
            <a:r>
              <a:rPr lang="tr-TR" sz="2400" dirty="0" smtClean="0">
                <a:latin typeface="Tw Cen MT" panose="020B0602020104020603" pitchFamily="34" charset="0"/>
              </a:rPr>
              <a:t> ağırlıklı görüntülemede </a:t>
            </a:r>
            <a:r>
              <a:rPr lang="tr-TR" sz="2400" dirty="0" err="1" smtClean="0">
                <a:latin typeface="Tw Cen MT" panose="020B0602020104020603" pitchFamily="34" charset="0"/>
              </a:rPr>
              <a:t>diffüzyon</a:t>
            </a:r>
            <a:r>
              <a:rPr lang="tr-TR" sz="2400" dirty="0" smtClean="0">
                <a:latin typeface="Tw Cen MT" panose="020B0602020104020603" pitchFamily="34" charset="0"/>
              </a:rPr>
              <a:t> kısıtlanması </a:t>
            </a:r>
            <a:r>
              <a:rPr lang="tr-TR" sz="2400" dirty="0" err="1" smtClean="0">
                <a:latin typeface="Tw Cen MT" panose="020B0602020104020603" pitchFamily="34" charset="0"/>
              </a:rPr>
              <a:t>persistan</a:t>
            </a:r>
            <a:r>
              <a:rPr lang="tr-TR" sz="2400" dirty="0" smtClean="0">
                <a:latin typeface="Tw Cen MT" panose="020B0602020104020603" pitchFamily="34" charset="0"/>
              </a:rPr>
              <a:t> tümör adına işarettir.</a:t>
            </a:r>
          </a:p>
          <a:p>
            <a:r>
              <a:rPr lang="tr-TR" sz="2400" dirty="0">
                <a:latin typeface="Tw Cen MT" panose="020B0602020104020603" pitchFamily="34" charset="0"/>
              </a:rPr>
              <a:t>3 tanı yönteminin (yani, DRE, esnek </a:t>
            </a:r>
            <a:r>
              <a:rPr lang="tr-TR" sz="2400" dirty="0" err="1">
                <a:latin typeface="Tw Cen MT" panose="020B0602020104020603" pitchFamily="34" charset="0"/>
              </a:rPr>
              <a:t>sigmoidoskopi</a:t>
            </a:r>
            <a:r>
              <a:rPr lang="tr-TR" sz="2400" dirty="0">
                <a:latin typeface="Tw Cen MT" panose="020B0602020104020603" pitchFamily="34" charset="0"/>
              </a:rPr>
              <a:t> ve MRI) kombinasyonu, yanıt verenleri yüksek derecede doğrulukla belirleyebilir ve NOM için </a:t>
            </a:r>
            <a:r>
              <a:rPr lang="tr-TR" sz="2400" dirty="0" smtClean="0">
                <a:latin typeface="Tw Cen MT" panose="020B0602020104020603" pitchFamily="34" charset="0"/>
              </a:rPr>
              <a:t>hasta uygunluk  </a:t>
            </a:r>
            <a:r>
              <a:rPr lang="tr-TR" sz="2400" dirty="0">
                <a:latin typeface="Tw Cen MT" panose="020B0602020104020603" pitchFamily="34" charset="0"/>
              </a:rPr>
              <a:t>seçimine dahil edilmelidir.</a:t>
            </a:r>
            <a:endParaRPr lang="tr-TR" sz="2400" dirty="0" smtClean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16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SORU 3</a:t>
            </a:r>
            <a:r>
              <a:rPr lang="tr-TR" sz="3200" dirty="0">
                <a:solidFill>
                  <a:prstClr val="black"/>
                </a:solidFill>
                <a:latin typeface="Tw Cen MT Condensed Extra Bold" panose="020B0803020202020204" pitchFamily="34" charset="0"/>
              </a:rPr>
              <a:t> </a:t>
            </a:r>
            <a:r>
              <a:rPr lang="tr-TR" sz="3200" dirty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:DEFİNİTİV/PREOPERATİF YAKLAŞIM SONRASI NONOPERATİF YAKLAŞIM YA DA LOKAL EKSİZTON KARARI?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400" dirty="0" smtClean="0">
                <a:latin typeface="Tw Cen MT" panose="020B0602020104020603" pitchFamily="34" charset="0"/>
              </a:rPr>
              <a:t>Organ koruma stratejileri </a:t>
            </a:r>
            <a:r>
              <a:rPr lang="tr-TR" sz="2400" dirty="0" err="1" smtClean="0">
                <a:latin typeface="Tw Cen MT" panose="020B0602020104020603" pitchFamily="34" charset="0"/>
              </a:rPr>
              <a:t>nonoperatif</a:t>
            </a:r>
            <a:r>
              <a:rPr lang="tr-TR" sz="2400" dirty="0" smtClean="0">
                <a:latin typeface="Tw Cen MT" panose="020B0602020104020603" pitchFamily="34" charset="0"/>
              </a:rPr>
              <a:t> yaklaşım seçilmiş hastalarda tümör yeniden büyümesi , lokal eksize edilen hastalarda da artmış </a:t>
            </a:r>
            <a:r>
              <a:rPr lang="tr-TR" sz="2400" dirty="0" err="1" smtClean="0">
                <a:latin typeface="Tw Cen MT" panose="020B0602020104020603" pitchFamily="34" charset="0"/>
              </a:rPr>
              <a:t>nüks</a:t>
            </a:r>
            <a:r>
              <a:rPr lang="tr-TR" sz="2400" dirty="0" smtClean="0">
                <a:latin typeface="Tw Cen MT" panose="020B0602020104020603" pitchFamily="34" charset="0"/>
              </a:rPr>
              <a:t> ile ilişkili </a:t>
            </a:r>
            <a:r>
              <a:rPr lang="tr-TR" sz="2400" dirty="0" err="1" smtClean="0">
                <a:latin typeface="Tw Cen MT" panose="020B0602020104020603" pitchFamily="34" charset="0"/>
              </a:rPr>
              <a:t>bulumuş</a:t>
            </a:r>
            <a:r>
              <a:rPr lang="tr-TR" sz="2400" dirty="0" smtClean="0">
                <a:latin typeface="Tw Cen MT" panose="020B0602020104020603" pitchFamily="34" charset="0"/>
              </a:rPr>
              <a:t>.</a:t>
            </a:r>
          </a:p>
          <a:p>
            <a:r>
              <a:rPr lang="tr-TR" sz="2400" dirty="0" smtClean="0">
                <a:latin typeface="Tw Cen MT" panose="020B0602020104020603" pitchFamily="34" charset="0"/>
              </a:rPr>
              <a:t>Böyle bir durumun teşhisinde cerrahi ile hızlı müdahale kontrol sağlamada işe yarayabilir. Lokal </a:t>
            </a:r>
            <a:r>
              <a:rPr lang="tr-TR" sz="2400" dirty="0" err="1" smtClean="0">
                <a:latin typeface="Tw Cen MT" panose="020B0602020104020603" pitchFamily="34" charset="0"/>
              </a:rPr>
              <a:t>nüks</a:t>
            </a:r>
            <a:r>
              <a:rPr lang="tr-TR" sz="2400" dirty="0" smtClean="0">
                <a:latin typeface="Tw Cen MT" panose="020B0602020104020603" pitchFamily="34" charset="0"/>
              </a:rPr>
              <a:t> çoğunlukla bağırsak duvarından kaynaklanır ve </a:t>
            </a:r>
            <a:r>
              <a:rPr lang="tr-TR" sz="2400" dirty="0" err="1" smtClean="0">
                <a:latin typeface="Tw Cen MT" panose="020B0602020104020603" pitchFamily="34" charset="0"/>
              </a:rPr>
              <a:t>digital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 err="1" smtClean="0">
                <a:latin typeface="Tw Cen MT" panose="020B0602020104020603" pitchFamily="34" charset="0"/>
              </a:rPr>
              <a:t>rektal</a:t>
            </a:r>
            <a:r>
              <a:rPr lang="tr-TR" sz="2400" dirty="0" smtClean="0">
                <a:latin typeface="Tw Cen MT" panose="020B0602020104020603" pitchFamily="34" charset="0"/>
              </a:rPr>
              <a:t> muayene ya da </a:t>
            </a:r>
            <a:r>
              <a:rPr lang="tr-TR" sz="2400" dirty="0" err="1" smtClean="0">
                <a:latin typeface="Tw Cen MT" panose="020B0602020104020603" pitchFamily="34" charset="0"/>
              </a:rPr>
              <a:t>fleksibl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 err="1" smtClean="0">
                <a:latin typeface="Tw Cen MT" panose="020B0602020104020603" pitchFamily="34" charset="0"/>
              </a:rPr>
              <a:t>sigmoidoskopi</a:t>
            </a:r>
            <a:r>
              <a:rPr lang="tr-TR" sz="2400" dirty="0" smtClean="0">
                <a:latin typeface="Tw Cen MT" panose="020B0602020104020603" pitchFamily="34" charset="0"/>
              </a:rPr>
              <a:t> ile teşhis edilebilir.</a:t>
            </a:r>
          </a:p>
          <a:p>
            <a:r>
              <a:rPr lang="tr-TR" sz="2400" dirty="0" smtClean="0">
                <a:latin typeface="Tw Cen MT" panose="020B0602020104020603" pitchFamily="34" charset="0"/>
              </a:rPr>
              <a:t>%5 olasılıkla </a:t>
            </a:r>
            <a:r>
              <a:rPr lang="tr-TR" sz="2400" dirty="0" err="1" smtClean="0">
                <a:latin typeface="Tw Cen MT" panose="020B0602020104020603" pitchFamily="34" charset="0"/>
              </a:rPr>
              <a:t>mezoraktal</a:t>
            </a:r>
            <a:r>
              <a:rPr lang="tr-TR" sz="2400" dirty="0" smtClean="0">
                <a:latin typeface="Tw Cen MT" panose="020B0602020104020603" pitchFamily="34" charset="0"/>
              </a:rPr>
              <a:t> lenf </a:t>
            </a:r>
            <a:r>
              <a:rPr lang="tr-TR" sz="2400" dirty="0" err="1" smtClean="0">
                <a:latin typeface="Tw Cen MT" panose="020B0602020104020603" pitchFamily="34" charset="0"/>
              </a:rPr>
              <a:t>nodlarında</a:t>
            </a:r>
            <a:r>
              <a:rPr lang="tr-TR" sz="2400" dirty="0" smtClean="0">
                <a:latin typeface="Tw Cen MT" panose="020B0602020104020603" pitchFamily="34" charset="0"/>
              </a:rPr>
              <a:t> görülebilir ve bu sadece görüntüleme yöntemleriyle anlaşılabilir.</a:t>
            </a:r>
          </a:p>
          <a:p>
            <a:r>
              <a:rPr lang="tr-TR" sz="2400" dirty="0" smtClean="0">
                <a:latin typeface="Tw Cen MT" panose="020B0602020104020603" pitchFamily="34" charset="0"/>
              </a:rPr>
              <a:t>NOM ile tedavi edilmiş hastalarda </a:t>
            </a:r>
            <a:r>
              <a:rPr lang="tr-TR" sz="2400" dirty="0" err="1">
                <a:latin typeface="Tw Cen MT" panose="020B0602020104020603" pitchFamily="34" charset="0"/>
              </a:rPr>
              <a:t>n</a:t>
            </a:r>
            <a:r>
              <a:rPr lang="tr-TR" sz="2400" dirty="0" err="1" smtClean="0">
                <a:latin typeface="Tw Cen MT" panose="020B0602020104020603" pitchFamily="34" charset="0"/>
              </a:rPr>
              <a:t>ükslerin</a:t>
            </a:r>
            <a:r>
              <a:rPr lang="tr-TR" sz="2400" dirty="0" smtClean="0">
                <a:latin typeface="Tw Cen MT" panose="020B0602020104020603" pitchFamily="34" charset="0"/>
              </a:rPr>
              <a:t> çoğunluğu ilk 2 yıl içerisinde olmakta bundan dolayı ilk 2 yıl 3 ayda bir , takip eden 3 yılda 6-12 ayda bir kontrol önerilir.</a:t>
            </a:r>
          </a:p>
          <a:p>
            <a:endParaRPr lang="tr-TR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63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SORU </a:t>
            </a:r>
            <a:r>
              <a:rPr lang="tr-TR" sz="3200" dirty="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4</a:t>
            </a:r>
            <a:r>
              <a:rPr lang="tr-TR" sz="3200" dirty="0" smtClean="0">
                <a:solidFill>
                  <a:prstClr val="black"/>
                </a:solidFill>
                <a:latin typeface="Tw Cen MT Condensed Extra Bold" panose="020B0803020202020204" pitchFamily="34" charset="0"/>
              </a:rPr>
              <a:t> </a:t>
            </a:r>
            <a:r>
              <a:rPr lang="tr-TR" sz="32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:TEDAVİ HACİMLERİ , DOZ KISITLAMALARI VE TEKNİK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400" dirty="0" smtClean="0">
                <a:latin typeface="Tw Cen MT" panose="020B0602020104020603" pitchFamily="34" charset="0"/>
              </a:rPr>
              <a:t>cT3-4 ve/veya N+ hastalarda CTV hacim içerisine </a:t>
            </a:r>
            <a:r>
              <a:rPr lang="tr-TR" sz="2400" dirty="0" err="1" smtClean="0">
                <a:latin typeface="Tw Cen MT" panose="020B0602020104020603" pitchFamily="34" charset="0"/>
              </a:rPr>
              <a:t>rektum,mezorektal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 err="1" smtClean="0">
                <a:latin typeface="Tw Cen MT" panose="020B0602020104020603" pitchFamily="34" charset="0"/>
              </a:rPr>
              <a:t>nodlar</a:t>
            </a:r>
            <a:r>
              <a:rPr lang="tr-TR" sz="2400" dirty="0" smtClean="0">
                <a:latin typeface="Tw Cen MT" panose="020B0602020104020603" pitchFamily="34" charset="0"/>
              </a:rPr>
              <a:t>, </a:t>
            </a:r>
            <a:r>
              <a:rPr lang="tr-TR" sz="2400" dirty="0" err="1" smtClean="0">
                <a:latin typeface="Tw Cen MT" panose="020B0602020104020603" pitchFamily="34" charset="0"/>
              </a:rPr>
              <a:t>presakral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 err="1" smtClean="0">
                <a:latin typeface="Tw Cen MT" panose="020B0602020104020603" pitchFamily="34" charset="0"/>
              </a:rPr>
              <a:t>nodlar</a:t>
            </a:r>
            <a:r>
              <a:rPr lang="tr-TR" sz="2400" dirty="0" smtClean="0">
                <a:latin typeface="Tw Cen MT" panose="020B0602020104020603" pitchFamily="34" charset="0"/>
              </a:rPr>
              <a:t>, </a:t>
            </a:r>
            <a:r>
              <a:rPr lang="tr-TR" sz="2400" dirty="0" err="1" smtClean="0">
                <a:latin typeface="Tw Cen MT" panose="020B0602020104020603" pitchFamily="34" charset="0"/>
              </a:rPr>
              <a:t>internal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 err="1" smtClean="0">
                <a:latin typeface="Tw Cen MT" panose="020B0602020104020603" pitchFamily="34" charset="0"/>
              </a:rPr>
              <a:t>iliak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 err="1" smtClean="0">
                <a:latin typeface="Tw Cen MT" panose="020B0602020104020603" pitchFamily="34" charset="0"/>
              </a:rPr>
              <a:t>nodlar</a:t>
            </a:r>
            <a:r>
              <a:rPr lang="tr-TR" sz="2400" dirty="0" smtClean="0">
                <a:latin typeface="Tw Cen MT" panose="020B0602020104020603" pitchFamily="34" charset="0"/>
              </a:rPr>
              <a:t> ve </a:t>
            </a:r>
            <a:r>
              <a:rPr lang="tr-TR" sz="2400" dirty="0" err="1" smtClean="0">
                <a:latin typeface="Tw Cen MT" panose="020B0602020104020603" pitchFamily="34" charset="0"/>
              </a:rPr>
              <a:t>obturator</a:t>
            </a:r>
            <a:r>
              <a:rPr lang="tr-TR" sz="2400" dirty="0" smtClean="0">
                <a:latin typeface="Tw Cen MT" panose="020B0602020104020603" pitchFamily="34" charset="0"/>
              </a:rPr>
              <a:t> lenf </a:t>
            </a:r>
            <a:r>
              <a:rPr lang="tr-TR" sz="2400" dirty="0" err="1" smtClean="0">
                <a:latin typeface="Tw Cen MT" panose="020B0602020104020603" pitchFamily="34" charset="0"/>
              </a:rPr>
              <a:t>nodları</a:t>
            </a:r>
            <a:r>
              <a:rPr lang="tr-TR" sz="2400" dirty="0" smtClean="0">
                <a:latin typeface="Tw Cen MT" panose="020B0602020104020603" pitchFamily="34" charset="0"/>
              </a:rPr>
              <a:t> dahil edilmelidir.</a:t>
            </a:r>
            <a:endParaRPr lang="tr-TR" sz="2400" dirty="0">
              <a:latin typeface="Tw Cen MT" panose="020B0602020104020603" pitchFamily="34" charset="0"/>
            </a:endParaRPr>
          </a:p>
          <a:p>
            <a:r>
              <a:rPr lang="tr-TR" sz="2400" dirty="0" smtClean="0">
                <a:latin typeface="Tw Cen MT" panose="020B0602020104020603" pitchFamily="34" charset="0"/>
              </a:rPr>
              <a:t>Bu noktalar lokal ileri evre rektum kanseri olgularında lokal </a:t>
            </a:r>
            <a:r>
              <a:rPr lang="tr-TR" sz="2400" dirty="0" err="1" smtClean="0">
                <a:latin typeface="Tw Cen MT" panose="020B0602020104020603" pitchFamily="34" charset="0"/>
              </a:rPr>
              <a:t>rekürrens</a:t>
            </a:r>
            <a:r>
              <a:rPr lang="tr-TR" sz="2400" dirty="0" smtClean="0">
                <a:latin typeface="Tw Cen MT" panose="020B0602020104020603" pitchFamily="34" charset="0"/>
              </a:rPr>
              <a:t> için risk altında olarak gösterilmişlerdir.</a:t>
            </a:r>
          </a:p>
          <a:p>
            <a:r>
              <a:rPr lang="tr-TR" sz="2400" dirty="0" smtClean="0">
                <a:latin typeface="Tw Cen MT" panose="020B0602020104020603" pitchFamily="34" charset="0"/>
              </a:rPr>
              <a:t>Yapılan araştırmalar , </a:t>
            </a:r>
            <a:r>
              <a:rPr lang="tr-TR" sz="2400" dirty="0" err="1" smtClean="0">
                <a:latin typeface="Tw Cen MT" panose="020B0602020104020603" pitchFamily="34" charset="0"/>
              </a:rPr>
              <a:t>primer</a:t>
            </a:r>
            <a:r>
              <a:rPr lang="tr-TR" sz="2400" dirty="0" smtClean="0">
                <a:latin typeface="Tw Cen MT" panose="020B0602020104020603" pitchFamily="34" charset="0"/>
              </a:rPr>
              <a:t> tümörün </a:t>
            </a:r>
            <a:r>
              <a:rPr lang="tr-TR" sz="2400" dirty="0" err="1" smtClean="0">
                <a:latin typeface="Tw Cen MT" panose="020B0602020104020603" pitchFamily="34" charset="0"/>
              </a:rPr>
              <a:t>anterior</a:t>
            </a:r>
            <a:r>
              <a:rPr lang="tr-TR" sz="2400" dirty="0" smtClean="0">
                <a:latin typeface="Tw Cen MT" panose="020B0602020104020603" pitchFamily="34" charset="0"/>
              </a:rPr>
              <a:t> rektumu ya da diğer organlara yayılımı durumunda lenfatik yayılma ihtimalinin üzerinde durmaktadır.</a:t>
            </a:r>
          </a:p>
          <a:p>
            <a:r>
              <a:rPr lang="tr-TR" sz="2400" dirty="0">
                <a:latin typeface="Tw Cen MT" panose="020B0602020104020603" pitchFamily="34" charset="0"/>
              </a:rPr>
              <a:t>Bu nedenle, </a:t>
            </a:r>
            <a:r>
              <a:rPr lang="tr-TR" sz="2400" dirty="0">
                <a:solidFill>
                  <a:schemeClr val="accent1"/>
                </a:solidFill>
                <a:latin typeface="Tw Cen MT" panose="020B0602020104020603" pitchFamily="34" charset="0"/>
              </a:rPr>
              <a:t>prostat</a:t>
            </a:r>
            <a:r>
              <a:rPr lang="tr-TR" sz="2400" dirty="0">
                <a:latin typeface="Tw Cen MT" panose="020B0602020104020603" pitchFamily="34" charset="0"/>
              </a:rPr>
              <a:t>, </a:t>
            </a:r>
            <a:r>
              <a:rPr lang="tr-TR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seminal</a:t>
            </a:r>
            <a:r>
              <a:rPr lang="tr-T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 veziküller</a:t>
            </a:r>
            <a:r>
              <a:rPr lang="tr-TR" sz="2400" dirty="0">
                <a:latin typeface="Tw Cen MT" panose="020B0602020104020603" pitchFamily="34" charset="0"/>
              </a:rPr>
              <a:t>, </a:t>
            </a:r>
            <a:r>
              <a:rPr lang="tr-TR" sz="2400" dirty="0" err="1">
                <a:solidFill>
                  <a:srgbClr val="FF33CC"/>
                </a:solidFill>
                <a:latin typeface="Tw Cen MT" panose="020B0602020104020603" pitchFamily="34" charset="0"/>
              </a:rPr>
              <a:t>serviks</a:t>
            </a:r>
            <a:r>
              <a:rPr lang="tr-TR" sz="2400" dirty="0">
                <a:latin typeface="Tw Cen MT" panose="020B0602020104020603" pitchFamily="34" charset="0"/>
              </a:rPr>
              <a:t>, </a:t>
            </a:r>
            <a:r>
              <a:rPr lang="tr-TR" sz="2400" dirty="0">
                <a:solidFill>
                  <a:srgbClr val="FF0000"/>
                </a:solidFill>
                <a:latin typeface="Tw Cen MT" panose="020B0602020104020603" pitchFamily="34" charset="0"/>
              </a:rPr>
              <a:t>vajina</a:t>
            </a:r>
            <a:r>
              <a:rPr lang="tr-TR" sz="2400" dirty="0">
                <a:latin typeface="Tw Cen MT" panose="020B0602020104020603" pitchFamily="34" charset="0"/>
              </a:rPr>
              <a:t> ve/veya </a:t>
            </a:r>
            <a:r>
              <a:rPr lang="tr-TR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mesaneyi</a:t>
            </a:r>
            <a:r>
              <a:rPr lang="tr-TR" sz="2400" dirty="0">
                <a:latin typeface="Tw Cen MT" panose="020B0602020104020603" pitchFamily="34" charset="0"/>
              </a:rPr>
              <a:t> </a:t>
            </a:r>
            <a:r>
              <a:rPr lang="tr-TR" sz="2400" dirty="0" err="1">
                <a:latin typeface="Tw Cen MT" panose="020B0602020104020603" pitchFamily="34" charset="0"/>
              </a:rPr>
              <a:t>invaze</a:t>
            </a:r>
            <a:r>
              <a:rPr lang="tr-TR" sz="2400" dirty="0">
                <a:latin typeface="Tw Cen MT" panose="020B0602020104020603" pitchFamily="34" charset="0"/>
              </a:rPr>
              <a:t> eden </a:t>
            </a:r>
            <a:r>
              <a:rPr lang="tr-TR" sz="2400" dirty="0" err="1">
                <a:latin typeface="Tw Cen MT" panose="020B0602020104020603" pitchFamily="34" charset="0"/>
              </a:rPr>
              <a:t>rektal</a:t>
            </a:r>
            <a:r>
              <a:rPr lang="tr-TR" sz="2400" dirty="0">
                <a:latin typeface="Tw Cen MT" panose="020B0602020104020603" pitchFamily="34" charset="0"/>
              </a:rPr>
              <a:t> tümörleri olan hastalarda, rektuma ek olarak </a:t>
            </a:r>
            <a:r>
              <a:rPr lang="tr-TR" sz="2400" dirty="0" err="1">
                <a:latin typeface="Tw Cen MT" panose="020B0602020104020603" pitchFamily="34" charset="0"/>
              </a:rPr>
              <a:t>eksternal</a:t>
            </a:r>
            <a:r>
              <a:rPr lang="tr-TR" sz="2400" dirty="0">
                <a:latin typeface="Tw Cen MT" panose="020B0602020104020603" pitchFamily="34" charset="0"/>
              </a:rPr>
              <a:t> </a:t>
            </a:r>
            <a:r>
              <a:rPr lang="tr-TR" sz="2400" dirty="0" err="1">
                <a:latin typeface="Tw Cen MT" panose="020B0602020104020603" pitchFamily="34" charset="0"/>
              </a:rPr>
              <a:t>iliak</a:t>
            </a:r>
            <a:r>
              <a:rPr lang="tr-TR" sz="2400" dirty="0">
                <a:latin typeface="Tw Cen MT" panose="020B0602020104020603" pitchFamily="34" charset="0"/>
              </a:rPr>
              <a:t> </a:t>
            </a:r>
            <a:r>
              <a:rPr lang="tr-TR" sz="2400" dirty="0" err="1">
                <a:latin typeface="Tw Cen MT" panose="020B0602020104020603" pitchFamily="34" charset="0"/>
              </a:rPr>
              <a:t>nodların</a:t>
            </a:r>
            <a:r>
              <a:rPr lang="tr-TR" sz="2400" dirty="0">
                <a:latin typeface="Tw Cen MT" panose="020B0602020104020603" pitchFamily="34" charset="0"/>
              </a:rPr>
              <a:t>, </a:t>
            </a:r>
            <a:r>
              <a:rPr lang="tr-TR" sz="2400" dirty="0" err="1">
                <a:latin typeface="Tw Cen MT" panose="020B0602020104020603" pitchFamily="34" charset="0"/>
              </a:rPr>
              <a:t>mezorektal</a:t>
            </a:r>
            <a:r>
              <a:rPr lang="tr-TR" sz="2400" dirty="0">
                <a:latin typeface="Tw Cen MT" panose="020B0602020104020603" pitchFamily="34" charset="0"/>
              </a:rPr>
              <a:t> </a:t>
            </a:r>
            <a:r>
              <a:rPr lang="tr-TR" sz="2400" dirty="0" err="1">
                <a:latin typeface="Tw Cen MT" panose="020B0602020104020603" pitchFamily="34" charset="0"/>
              </a:rPr>
              <a:t>nodların</a:t>
            </a:r>
            <a:r>
              <a:rPr lang="tr-TR" sz="2400" dirty="0">
                <a:latin typeface="Tw Cen MT" panose="020B0602020104020603" pitchFamily="34" charset="0"/>
              </a:rPr>
              <a:t>, </a:t>
            </a:r>
            <a:r>
              <a:rPr lang="tr-TR" sz="2400" dirty="0" err="1">
                <a:latin typeface="Tw Cen MT" panose="020B0602020104020603" pitchFamily="34" charset="0"/>
              </a:rPr>
              <a:t>presakral</a:t>
            </a:r>
            <a:r>
              <a:rPr lang="tr-TR" sz="2400" dirty="0">
                <a:latin typeface="Tw Cen MT" panose="020B0602020104020603" pitchFamily="34" charset="0"/>
              </a:rPr>
              <a:t> </a:t>
            </a:r>
            <a:r>
              <a:rPr lang="tr-TR" sz="2400" dirty="0" err="1">
                <a:latin typeface="Tw Cen MT" panose="020B0602020104020603" pitchFamily="34" charset="0"/>
              </a:rPr>
              <a:t>nodların</a:t>
            </a:r>
            <a:r>
              <a:rPr lang="tr-TR" sz="2400" dirty="0">
                <a:latin typeface="Tw Cen MT" panose="020B0602020104020603" pitchFamily="34" charset="0"/>
              </a:rPr>
              <a:t>, </a:t>
            </a:r>
            <a:r>
              <a:rPr lang="tr-TR" sz="2400" dirty="0" err="1">
                <a:latin typeface="Tw Cen MT" panose="020B0602020104020603" pitchFamily="34" charset="0"/>
              </a:rPr>
              <a:t>internal</a:t>
            </a:r>
            <a:r>
              <a:rPr lang="tr-TR" sz="2400" dirty="0">
                <a:latin typeface="Tw Cen MT" panose="020B0602020104020603" pitchFamily="34" charset="0"/>
              </a:rPr>
              <a:t> </a:t>
            </a:r>
            <a:r>
              <a:rPr lang="tr-TR" sz="2400" dirty="0" err="1">
                <a:latin typeface="Tw Cen MT" panose="020B0602020104020603" pitchFamily="34" charset="0"/>
              </a:rPr>
              <a:t>iliak</a:t>
            </a:r>
            <a:r>
              <a:rPr lang="tr-TR" sz="2400" dirty="0">
                <a:latin typeface="Tw Cen MT" panose="020B0602020104020603" pitchFamily="34" charset="0"/>
              </a:rPr>
              <a:t> </a:t>
            </a:r>
            <a:r>
              <a:rPr lang="tr-TR" sz="2400" dirty="0" err="1">
                <a:latin typeface="Tw Cen MT" panose="020B0602020104020603" pitchFamily="34" charset="0"/>
              </a:rPr>
              <a:t>nodların</a:t>
            </a:r>
            <a:r>
              <a:rPr lang="tr-TR" sz="2400" dirty="0">
                <a:latin typeface="Tw Cen MT" panose="020B0602020104020603" pitchFamily="34" charset="0"/>
              </a:rPr>
              <a:t> ve </a:t>
            </a:r>
            <a:r>
              <a:rPr lang="tr-TR" sz="2400" dirty="0" err="1">
                <a:latin typeface="Tw Cen MT" panose="020B0602020104020603" pitchFamily="34" charset="0"/>
              </a:rPr>
              <a:t>obturator</a:t>
            </a:r>
            <a:r>
              <a:rPr lang="tr-TR" sz="2400" dirty="0">
                <a:latin typeface="Tw Cen MT" panose="020B0602020104020603" pitchFamily="34" charset="0"/>
              </a:rPr>
              <a:t> </a:t>
            </a:r>
            <a:r>
              <a:rPr lang="tr-TR" sz="2400" dirty="0" err="1">
                <a:latin typeface="Tw Cen MT" panose="020B0602020104020603" pitchFamily="34" charset="0"/>
              </a:rPr>
              <a:t>nodların</a:t>
            </a:r>
            <a:r>
              <a:rPr lang="tr-TR" sz="2400" dirty="0">
                <a:latin typeface="Tw Cen MT" panose="020B0602020104020603" pitchFamily="34" charset="0"/>
              </a:rPr>
              <a:t> </a:t>
            </a:r>
            <a:r>
              <a:rPr lang="tr-TR" sz="2400" dirty="0" err="1" smtClean="0">
                <a:latin typeface="Tw Cen MT" panose="020B0602020104020603" pitchFamily="34" charset="0"/>
              </a:rPr>
              <a:t>hacime</a:t>
            </a:r>
            <a:r>
              <a:rPr lang="tr-TR" sz="2400" dirty="0" smtClean="0">
                <a:latin typeface="Tw Cen MT" panose="020B0602020104020603" pitchFamily="34" charset="0"/>
              </a:rPr>
              <a:t> dahil </a:t>
            </a:r>
            <a:r>
              <a:rPr lang="tr-TR" sz="2400" dirty="0">
                <a:latin typeface="Tw Cen MT" panose="020B0602020104020603" pitchFamily="34" charset="0"/>
              </a:rPr>
              <a:t>edilmesi önerilir.</a:t>
            </a:r>
          </a:p>
        </p:txBody>
      </p:sp>
    </p:spTree>
    <p:extLst>
      <p:ext uri="{BB962C8B-B14F-4D97-AF65-F5344CB8AC3E}">
        <p14:creationId xmlns:p14="http://schemas.microsoft.com/office/powerpoint/2010/main" val="40446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SORU 4</a:t>
            </a:r>
            <a:r>
              <a:rPr lang="tr-TR" sz="3200" dirty="0">
                <a:solidFill>
                  <a:prstClr val="black"/>
                </a:solidFill>
                <a:latin typeface="Tw Cen MT Condensed Extra Bold" panose="020B0803020202020204" pitchFamily="34" charset="0"/>
              </a:rPr>
              <a:t> </a:t>
            </a:r>
            <a:r>
              <a:rPr lang="tr-TR" sz="3200" dirty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:TEDAVİ HACİMLERİ , DOZ KISITLAMALARI VE TEKNİK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01091"/>
            <a:ext cx="5802745" cy="4375872"/>
          </a:xfrm>
        </p:spPr>
        <p:txBody>
          <a:bodyPr>
            <a:normAutofit fontScale="92500"/>
          </a:bodyPr>
          <a:lstStyle/>
          <a:p>
            <a:r>
              <a:rPr lang="tr-TR" sz="2400" dirty="0" smtClean="0">
                <a:latin typeface="Tw Cen MT" panose="020B0602020104020603" pitchFamily="34" charset="0"/>
              </a:rPr>
              <a:t>Sınırlı sayıda data olsa da anal kanala uzanımı olan </a:t>
            </a:r>
            <a:r>
              <a:rPr lang="tr-TR" sz="2400" dirty="0" err="1" smtClean="0">
                <a:latin typeface="Tw Cen MT" panose="020B0602020104020603" pitchFamily="34" charset="0"/>
              </a:rPr>
              <a:t>rektal</a:t>
            </a:r>
            <a:r>
              <a:rPr lang="tr-TR" sz="2400" dirty="0" smtClean="0">
                <a:latin typeface="Tw Cen MT" panose="020B0602020104020603" pitchFamily="34" charset="0"/>
              </a:rPr>
              <a:t> kanser olgularında CTV ye </a:t>
            </a:r>
            <a:r>
              <a:rPr lang="tr-TR" sz="2400" dirty="0" err="1" smtClean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inguinal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tr-TR" sz="2400" dirty="0" smtClean="0">
                <a:latin typeface="Tw Cen MT" panose="020B0602020104020603" pitchFamily="34" charset="0"/>
              </a:rPr>
              <a:t>ve </a:t>
            </a:r>
            <a:r>
              <a:rPr lang="tr-TR" sz="2400" dirty="0" err="1" smtClean="0">
                <a:solidFill>
                  <a:srgbClr val="7030A0"/>
                </a:solidFill>
                <a:latin typeface="Tw Cen MT" panose="020B0602020104020603" pitchFamily="34" charset="0"/>
              </a:rPr>
              <a:t>eksternal</a:t>
            </a:r>
            <a:r>
              <a:rPr lang="tr-TR" sz="2400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  <a:latin typeface="Tw Cen MT" panose="020B0602020104020603" pitchFamily="34" charset="0"/>
              </a:rPr>
              <a:t>iliak</a:t>
            </a:r>
            <a:r>
              <a:rPr lang="tr-TR" sz="2400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  <a:latin typeface="Tw Cen MT" panose="020B0602020104020603" pitchFamily="34" charset="0"/>
              </a:rPr>
              <a:t>nodlarından</a:t>
            </a:r>
            <a:r>
              <a:rPr lang="tr-TR" sz="2400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 </a:t>
            </a:r>
            <a:r>
              <a:rPr lang="tr-TR" sz="2400" dirty="0" smtClean="0">
                <a:latin typeface="Tw Cen MT" panose="020B0602020104020603" pitchFamily="34" charset="0"/>
              </a:rPr>
              <a:t>eklenmesi önerilir.</a:t>
            </a:r>
          </a:p>
          <a:p>
            <a:r>
              <a:rPr lang="tr-TR" sz="2400" dirty="0" smtClean="0">
                <a:latin typeface="Tw Cen MT" panose="020B0602020104020603" pitchFamily="34" charset="0"/>
              </a:rPr>
              <a:t>IMRT ve VMAT ile, </a:t>
            </a:r>
            <a:r>
              <a:rPr lang="tr-TR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mesane</a:t>
            </a:r>
            <a:r>
              <a:rPr lang="tr-TR" sz="2400" dirty="0" smtClean="0">
                <a:latin typeface="Tw Cen MT" panose="020B0602020104020603" pitchFamily="34" charset="0"/>
              </a:rPr>
              <a:t> , </a:t>
            </a:r>
            <a:r>
              <a:rPr lang="tr-TR" sz="2400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kolon</a:t>
            </a:r>
            <a:r>
              <a:rPr lang="tr-TR" sz="2400" dirty="0" smtClean="0">
                <a:latin typeface="Tw Cen MT" panose="020B0602020104020603" pitchFamily="34" charset="0"/>
              </a:rPr>
              <a:t> ve </a:t>
            </a:r>
            <a:r>
              <a:rPr lang="tr-TR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ince </a:t>
            </a:r>
            <a:r>
              <a:rPr lang="tr-TR" sz="2400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barsaklar</a:t>
            </a:r>
            <a:r>
              <a:rPr lang="tr-TR" sz="2400" dirty="0" smtClean="0">
                <a:latin typeface="Tw Cen MT" panose="020B0602020104020603" pitchFamily="34" charset="0"/>
              </a:rPr>
              <a:t> üzerinde tedavi ilişkili yan etkilerde azalma sağlanabilir.</a:t>
            </a:r>
          </a:p>
          <a:p>
            <a:r>
              <a:rPr lang="tr-TR" sz="2400" dirty="0" smtClean="0">
                <a:latin typeface="Tw Cen MT" panose="020B0602020104020603" pitchFamily="34" charset="0"/>
              </a:rPr>
              <a:t>RTOG 0822 çalışmasında ise </a:t>
            </a:r>
            <a:r>
              <a:rPr lang="tr-TR" sz="2400" dirty="0" err="1" smtClean="0">
                <a:latin typeface="Tw Cen MT" panose="020B0602020104020603" pitchFamily="34" charset="0"/>
              </a:rPr>
              <a:t>IMRT+eş</a:t>
            </a:r>
            <a:r>
              <a:rPr lang="tr-TR" sz="2400" dirty="0" smtClean="0">
                <a:latin typeface="Tw Cen MT" panose="020B0602020104020603" pitchFamily="34" charset="0"/>
              </a:rPr>
              <a:t> zamanlı </a:t>
            </a:r>
            <a:r>
              <a:rPr lang="tr-TR" sz="2400" dirty="0" err="1" smtClean="0">
                <a:latin typeface="Tw Cen MT" panose="020B0602020104020603" pitchFamily="34" charset="0"/>
              </a:rPr>
              <a:t>oksaplatin</a:t>
            </a:r>
            <a:r>
              <a:rPr lang="tr-TR" sz="2400" dirty="0" smtClean="0">
                <a:latin typeface="Tw Cen MT" panose="020B0602020104020603" pitchFamily="34" charset="0"/>
              </a:rPr>
              <a:t> ve </a:t>
            </a:r>
            <a:r>
              <a:rPr lang="tr-TR" sz="2400" dirty="0" err="1" smtClean="0">
                <a:latin typeface="Tw Cen MT" panose="020B0602020104020603" pitchFamily="34" charset="0"/>
              </a:rPr>
              <a:t>kapesitabin</a:t>
            </a:r>
            <a:r>
              <a:rPr lang="tr-TR" sz="2400" dirty="0" smtClean="0">
                <a:latin typeface="Tw Cen MT" panose="020B0602020104020603" pitchFamily="34" charset="0"/>
              </a:rPr>
              <a:t> eş zamanlı tedavisinin , konvansiyonel radyoterapiden </a:t>
            </a:r>
            <a:r>
              <a:rPr lang="tr-TR" sz="2400" dirty="0" err="1" smtClean="0">
                <a:latin typeface="Tw Cen MT" panose="020B0602020104020603" pitchFamily="34" charset="0"/>
              </a:rPr>
              <a:t>gastrointestinal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 err="1" smtClean="0">
                <a:latin typeface="Tw Cen MT" panose="020B0602020104020603" pitchFamily="34" charset="0"/>
              </a:rPr>
              <a:t>toksisite</a:t>
            </a:r>
            <a:r>
              <a:rPr lang="tr-TR" sz="2400" dirty="0" smtClean="0">
                <a:latin typeface="Tw Cen MT" panose="020B0602020104020603" pitchFamily="34" charset="0"/>
              </a:rPr>
              <a:t> açısından fark olmadığı gösterilmiş.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145" y="1690687"/>
            <a:ext cx="4572000" cy="41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GİRİŞ</a:t>
            </a:r>
            <a:endParaRPr lang="tr-TR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967345"/>
            <a:ext cx="5590309" cy="4209618"/>
          </a:xfrm>
        </p:spPr>
        <p:txBody>
          <a:bodyPr>
            <a:normAutofit/>
          </a:bodyPr>
          <a:lstStyle/>
          <a:p>
            <a:r>
              <a:rPr lang="tr-TR" sz="2000" dirty="0" err="1" smtClean="0">
                <a:latin typeface="Tw Cen MT" panose="020B0602020104020603" pitchFamily="34" charset="0"/>
              </a:rPr>
              <a:t>Kolorektal</a:t>
            </a:r>
            <a:r>
              <a:rPr lang="tr-TR" sz="2000" dirty="0" smtClean="0">
                <a:latin typeface="Tw Cen MT" panose="020B0602020104020603" pitchFamily="34" charset="0"/>
              </a:rPr>
              <a:t>  kanserler , dünyadaki kanser olgu ve </a:t>
            </a:r>
            <a:r>
              <a:rPr lang="tr-TR" sz="2000" dirty="0" err="1" smtClean="0">
                <a:latin typeface="Tw Cen MT" panose="020B0602020104020603" pitchFamily="34" charset="0"/>
              </a:rPr>
              <a:t>mortalitelerinin</a:t>
            </a:r>
            <a:r>
              <a:rPr lang="tr-TR" sz="2000" dirty="0" smtClean="0">
                <a:latin typeface="Tw Cen MT" panose="020B0602020104020603" pitchFamily="34" charset="0"/>
              </a:rPr>
              <a:t> her zaman 3 önemli sebebinden biri olmuştur.</a:t>
            </a:r>
          </a:p>
          <a:p>
            <a:r>
              <a:rPr lang="tr-TR" sz="2000" dirty="0" smtClean="0">
                <a:latin typeface="Tw Cen MT" panose="020B0602020104020603" pitchFamily="34" charset="0"/>
              </a:rPr>
              <a:t>ABD’de </a:t>
            </a:r>
            <a:r>
              <a:rPr lang="tr-TR" sz="2000" dirty="0" err="1" smtClean="0">
                <a:latin typeface="Tw Cen MT" panose="020B0602020104020603" pitchFamily="34" charset="0"/>
              </a:rPr>
              <a:t>kolorektal</a:t>
            </a:r>
            <a:r>
              <a:rPr lang="tr-TR" sz="2000" dirty="0" smtClean="0">
                <a:latin typeface="Tw Cen MT" panose="020B0602020104020603" pitchFamily="34" charset="0"/>
              </a:rPr>
              <a:t> kanserlerin üçte birini </a:t>
            </a:r>
            <a:r>
              <a:rPr lang="tr-TR" sz="2000" dirty="0" err="1" smtClean="0">
                <a:latin typeface="Tw Cen MT" panose="020B0602020104020603" pitchFamily="34" charset="0"/>
              </a:rPr>
              <a:t>rektal</a:t>
            </a:r>
            <a:r>
              <a:rPr lang="tr-TR" sz="2000" dirty="0" smtClean="0">
                <a:latin typeface="Tw Cen MT" panose="020B0602020104020603" pitchFamily="34" charset="0"/>
              </a:rPr>
              <a:t> </a:t>
            </a:r>
            <a:r>
              <a:rPr lang="tr-TR" sz="2000" dirty="0" err="1" smtClean="0">
                <a:latin typeface="Tw Cen MT" panose="020B0602020104020603" pitchFamily="34" charset="0"/>
              </a:rPr>
              <a:t>adenokanserler</a:t>
            </a:r>
            <a:r>
              <a:rPr lang="tr-TR" sz="2000" dirty="0" smtClean="0">
                <a:latin typeface="Tw Cen MT" panose="020B0602020104020603" pitchFamily="34" charset="0"/>
              </a:rPr>
              <a:t> oluşturmaktadır.</a:t>
            </a:r>
          </a:p>
          <a:p>
            <a:r>
              <a:rPr lang="tr-TR" sz="2000" dirty="0" smtClean="0">
                <a:latin typeface="Tw Cen MT" panose="020B0602020104020603" pitchFamily="34" charset="0"/>
              </a:rPr>
              <a:t>2020 yılında ABD’de 43.440  yeni rektum kanseri olgusu bildirilmiş </a:t>
            </a:r>
            <a:r>
              <a:rPr lang="tr-TR" sz="2000" dirty="0" err="1" smtClean="0">
                <a:latin typeface="Tw Cen MT" panose="020B0602020104020603" pitchFamily="34" charset="0"/>
              </a:rPr>
              <a:t>olup,hastalığın</a:t>
            </a:r>
            <a:r>
              <a:rPr lang="tr-TR" sz="2000" dirty="0" smtClean="0">
                <a:latin typeface="Tw Cen MT" panose="020B0602020104020603" pitchFamily="34" charset="0"/>
              </a:rPr>
              <a:t> gençlerde artış eğilimi bu kanser üzerine olan çalışmaların sayısını arttırmıştır.</a:t>
            </a:r>
          </a:p>
        </p:txBody>
      </p:sp>
      <p:pic>
        <p:nvPicPr>
          <p:cNvPr id="1026" name="Picture 2" descr="blue ribbon isolated on white background, Navy blue awareness ribbon for Co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40" b="8326"/>
          <a:stretch/>
        </p:blipFill>
        <p:spPr bwMode="auto">
          <a:xfrm>
            <a:off x="7701683" y="1967345"/>
            <a:ext cx="2920135" cy="294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8054109" y="4692072"/>
            <a:ext cx="266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MART AYI KOLOREKTAL KANSER FARKINDALIK AYI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5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SORU 4</a:t>
            </a:r>
            <a:r>
              <a:rPr lang="tr-TR" sz="3200" dirty="0">
                <a:solidFill>
                  <a:prstClr val="black"/>
                </a:solidFill>
                <a:latin typeface="Tw Cen MT Condensed Extra Bold" panose="020B0803020202020204" pitchFamily="34" charset="0"/>
              </a:rPr>
              <a:t> </a:t>
            </a:r>
            <a:r>
              <a:rPr lang="tr-TR" sz="3200" dirty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:TEDAVİ HACİMLERİ , DOZ KISITLAMALARI VE TEKNİK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tr-TR" sz="2400" dirty="0">
                <a:solidFill>
                  <a:prstClr val="black"/>
                </a:solidFill>
                <a:latin typeface="Tw Cen MT" panose="020B0602020104020603" pitchFamily="34" charset="0"/>
              </a:rPr>
              <a:t>IMRT ile ilgili bir meta-analizde ise IMRT yapılmış rektum kanseri olgularında GİS akut Grade&gt;=2 </a:t>
            </a:r>
            <a:r>
              <a:rPr lang="tr-TR" sz="2400" dirty="0" err="1">
                <a:solidFill>
                  <a:prstClr val="black"/>
                </a:solidFill>
                <a:latin typeface="Tw Cen MT" panose="020B0602020104020603" pitchFamily="34" charset="0"/>
              </a:rPr>
              <a:t>toksisite</a:t>
            </a:r>
            <a:r>
              <a:rPr lang="tr-TR" sz="2400" dirty="0">
                <a:solidFill>
                  <a:prstClr val="black"/>
                </a:solidFill>
                <a:latin typeface="Tw Cen MT" panose="020B0602020104020603" pitchFamily="34" charset="0"/>
              </a:rPr>
              <a:t> daha az gözükmüş.</a:t>
            </a:r>
          </a:p>
          <a:p>
            <a:pPr lvl="0"/>
            <a:r>
              <a:rPr lang="tr-TR" sz="2400" dirty="0" err="1">
                <a:solidFill>
                  <a:prstClr val="black"/>
                </a:solidFill>
                <a:latin typeface="Tw Cen MT" panose="020B0602020104020603" pitchFamily="34" charset="0"/>
              </a:rPr>
              <a:t>Module</a:t>
            </a:r>
            <a:r>
              <a:rPr lang="tr-TR" sz="2400" dirty="0">
                <a:solidFill>
                  <a:prstClr val="black"/>
                </a:solidFill>
                <a:latin typeface="Tw Cen MT" panose="020B0602020104020603" pitchFamily="34" charset="0"/>
              </a:rPr>
              <a:t> edilmiş radyoterapi tekniklerinin kullanımı tümör kontrolü üzerine diğer radyoterapi tekniklerinden üstünlüğü gösterilememiş</a:t>
            </a:r>
            <a:r>
              <a:rPr lang="tr-TR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.</a:t>
            </a:r>
          </a:p>
          <a:p>
            <a:pPr lvl="0"/>
            <a:r>
              <a:rPr lang="tr-TR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ASTRO her ne kadar tümör kontrolü üzerine etkisi çok olmasa da, yan etkideki düşük oranlar nedeni IMRT/</a:t>
            </a:r>
            <a:r>
              <a:rPr lang="tr-TR" sz="24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VMAT’ı</a:t>
            </a:r>
            <a:r>
              <a:rPr lang="tr-TR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önermektedir.</a:t>
            </a:r>
          </a:p>
          <a:p>
            <a:pPr lvl="0"/>
            <a:r>
              <a:rPr lang="tr-TR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IMRT/VMAT yapılan hastalarda günlük set </a:t>
            </a:r>
            <a:r>
              <a:rPr lang="tr-TR" sz="24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up</a:t>
            </a:r>
            <a:r>
              <a:rPr lang="tr-TR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varyasyonları olmaktadır. Bundan dolayı günlük görüntülemeler ile mesane dolulukları , bağırsakların durumu incelenmelidir.(Günlük KV görüntüleme kabul edilebilir.)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149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SORU 4</a:t>
            </a:r>
            <a:r>
              <a:rPr lang="tr-TR" sz="3200" dirty="0">
                <a:solidFill>
                  <a:prstClr val="black"/>
                </a:solidFill>
                <a:latin typeface="Tw Cen MT Condensed Extra Bold" panose="020B0803020202020204" pitchFamily="34" charset="0"/>
              </a:rPr>
              <a:t> </a:t>
            </a:r>
            <a:r>
              <a:rPr lang="tr-TR" sz="3200" dirty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:TEDAVİ HACİMLERİ , DOZ KISITLAMALARI VE TEKNİK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1344" y="1791855"/>
            <a:ext cx="10834255" cy="4385108"/>
          </a:xfrm>
        </p:spPr>
        <p:txBody>
          <a:bodyPr>
            <a:normAutofit fontScale="92500" lnSpcReduction="10000"/>
          </a:bodyPr>
          <a:lstStyle/>
          <a:p>
            <a:r>
              <a:rPr lang="tr-TR" sz="2400" dirty="0">
                <a:latin typeface="Tw Cen MT" panose="020B0602020104020603" pitchFamily="34" charset="0"/>
              </a:rPr>
              <a:t>Rektum kanseri tedavisinde </a:t>
            </a:r>
            <a:r>
              <a:rPr lang="tr-TR" sz="2400" dirty="0" smtClean="0">
                <a:latin typeface="Tw Cen MT" panose="020B0602020104020603" pitchFamily="34" charset="0"/>
              </a:rPr>
              <a:t>hastaya verilen pozisyon </a:t>
            </a:r>
            <a:r>
              <a:rPr lang="tr-TR" sz="2400" dirty="0">
                <a:latin typeface="Tw Cen MT" panose="020B0602020104020603" pitchFamily="34" charset="0"/>
              </a:rPr>
              <a:t>seçimi önemli bir </a:t>
            </a:r>
            <a:r>
              <a:rPr lang="tr-TR" sz="2400" dirty="0" err="1" smtClean="0">
                <a:latin typeface="Tw Cen MT" panose="020B0602020104020603" pitchFamily="34" charset="0"/>
              </a:rPr>
              <a:t>husustur.Hasta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>
                <a:latin typeface="Tw Cen MT" panose="020B0602020104020603" pitchFamily="34" charset="0"/>
              </a:rPr>
              <a:t>konumlandırması, hedef ve normal dokuların göreli konumlarını etkileyebilir. Ayrıca, hasta konumlandırma kararları tedavi sırasında kurulum </a:t>
            </a:r>
            <a:r>
              <a:rPr lang="tr-TR" sz="2400" dirty="0" err="1">
                <a:latin typeface="Tw Cen MT" panose="020B0602020104020603" pitchFamily="34" charset="0"/>
              </a:rPr>
              <a:t>tekrarlanabilirliğini</a:t>
            </a:r>
            <a:r>
              <a:rPr lang="tr-TR" sz="2400" dirty="0">
                <a:latin typeface="Tw Cen MT" panose="020B0602020104020603" pitchFamily="34" charset="0"/>
              </a:rPr>
              <a:t> de etkileyebilir</a:t>
            </a:r>
            <a:r>
              <a:rPr lang="tr-TR" sz="2400" dirty="0" smtClean="0">
                <a:latin typeface="Tw Cen MT" panose="020B0602020104020603" pitchFamily="34" charset="0"/>
              </a:rPr>
              <a:t>.</a:t>
            </a:r>
          </a:p>
          <a:p>
            <a:r>
              <a:rPr lang="tr-TR" sz="2400" dirty="0">
                <a:latin typeface="Tw Cen MT" panose="020B0602020104020603" pitchFamily="34" charset="0"/>
              </a:rPr>
              <a:t>Sırtüstü veya yüzüstü tedavi kararı, periton boşluğunun ve ince bağırsağın pozisyonunu, risk altındaki diğer organlardan daha fazla etkiler</a:t>
            </a:r>
            <a:r>
              <a:rPr lang="tr-TR" sz="2400" dirty="0" smtClean="0">
                <a:latin typeface="Tw Cen MT" panose="020B0602020104020603" pitchFamily="34" charset="0"/>
              </a:rPr>
              <a:t>.</a:t>
            </a:r>
          </a:p>
          <a:p>
            <a:r>
              <a:rPr lang="tr-TR" sz="2400" dirty="0">
                <a:latin typeface="Tw Cen MT" panose="020B0602020104020603" pitchFamily="34" charset="0"/>
              </a:rPr>
              <a:t>Yüzüstü ve sırtüstü pozisyonlamayı karşılaştıran rektum kanseri hastaları üzerinde yapılan bir araştırma, yüzüstü pozisyon vermenin, sırtüstü pozisyonlandırmaya göre ince bağırsak ve planlama hedef hacmi arasındaki örtüşmeyi </a:t>
            </a:r>
            <a:r>
              <a:rPr lang="tr-TR" sz="2400" dirty="0" smtClean="0">
                <a:latin typeface="Tw Cen MT" panose="020B0602020104020603" pitchFamily="34" charset="0"/>
              </a:rPr>
              <a:t>azalttığını göstermiştir.</a:t>
            </a:r>
          </a:p>
          <a:p>
            <a:r>
              <a:rPr lang="tr-TR" sz="2400" dirty="0" smtClean="0">
                <a:latin typeface="Tw Cen MT" panose="020B0602020104020603" pitchFamily="34" charset="0"/>
              </a:rPr>
              <a:t>Başka bir çalışmada ise OAR koruması </a:t>
            </a:r>
            <a:r>
              <a:rPr lang="tr-TR" sz="2400" dirty="0" err="1" smtClean="0">
                <a:latin typeface="Tw Cen MT" panose="020B0602020104020603" pitchFamily="34" charset="0"/>
              </a:rPr>
              <a:t>prone</a:t>
            </a:r>
            <a:r>
              <a:rPr lang="tr-TR" sz="2400" dirty="0" smtClean="0">
                <a:latin typeface="Tw Cen MT" panose="020B0602020104020603" pitchFamily="34" charset="0"/>
              </a:rPr>
              <a:t> pozisyonda daha çok </a:t>
            </a:r>
            <a:r>
              <a:rPr lang="tr-TR" sz="2400" dirty="0" err="1" smtClean="0">
                <a:latin typeface="Tw Cen MT" panose="020B0602020104020603" pitchFamily="34" charset="0"/>
              </a:rPr>
              <a:t>sağlanmaktadır.Bu</a:t>
            </a:r>
            <a:r>
              <a:rPr lang="tr-TR" sz="2400" dirty="0" smtClean="0">
                <a:latin typeface="Tw Cen MT" panose="020B0602020104020603" pitchFamily="34" charset="0"/>
              </a:rPr>
              <a:t> pozisyonlamada göbek board kullanılmasının kullanılamamasına göre </a:t>
            </a:r>
            <a:r>
              <a:rPr lang="tr-TR" sz="2400" dirty="0" err="1" smtClean="0">
                <a:latin typeface="Tw Cen MT" panose="020B0602020104020603" pitchFamily="34" charset="0"/>
              </a:rPr>
              <a:t>toksisiteye</a:t>
            </a:r>
            <a:r>
              <a:rPr lang="tr-TR" sz="2400" dirty="0" smtClean="0">
                <a:latin typeface="Tw Cen MT" panose="020B0602020104020603" pitchFamily="34" charset="0"/>
              </a:rPr>
              <a:t> olan etkisi daha fazla olmaktadır.</a:t>
            </a:r>
          </a:p>
          <a:p>
            <a:endParaRPr lang="tr-TR" sz="2400" dirty="0" smtClean="0">
              <a:latin typeface="Tw Cen MT" panose="020B0602020104020603" pitchFamily="34" charset="0"/>
            </a:endParaRPr>
          </a:p>
          <a:p>
            <a:endParaRPr lang="tr-TR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6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SORU 4</a:t>
            </a:r>
            <a:r>
              <a:rPr lang="tr-TR" sz="3200" dirty="0">
                <a:solidFill>
                  <a:prstClr val="black"/>
                </a:solidFill>
                <a:latin typeface="Tw Cen MT Condensed Extra Bold" panose="020B0803020202020204" pitchFamily="34" charset="0"/>
              </a:rPr>
              <a:t> </a:t>
            </a:r>
            <a:r>
              <a:rPr lang="tr-TR" sz="3200" dirty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:TEDAVİ HACİMLERİ , DOZ KISITLAMALARI VE TEKNİK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78181"/>
            <a:ext cx="5387109" cy="4098781"/>
          </a:xfrm>
        </p:spPr>
        <p:txBody>
          <a:bodyPr>
            <a:normAutofit fontScale="92500" lnSpcReduction="10000"/>
          </a:bodyPr>
          <a:lstStyle/>
          <a:p>
            <a:r>
              <a:rPr lang="tr-TR" sz="2400" dirty="0" smtClean="0">
                <a:latin typeface="Tw Cen MT" panose="020B0602020104020603" pitchFamily="34" charset="0"/>
              </a:rPr>
              <a:t>Ancak </a:t>
            </a:r>
            <a:r>
              <a:rPr lang="tr-TR" sz="2400" dirty="0" err="1" smtClean="0">
                <a:latin typeface="Tw Cen MT" panose="020B0602020104020603" pitchFamily="34" charset="0"/>
              </a:rPr>
              <a:t>kolostomosi</a:t>
            </a:r>
            <a:r>
              <a:rPr lang="tr-TR" sz="2400" dirty="0" smtClean="0">
                <a:latin typeface="Tw Cen MT" panose="020B0602020104020603" pitchFamily="34" charset="0"/>
              </a:rPr>
              <a:t> olan ve özellikle </a:t>
            </a:r>
            <a:r>
              <a:rPr lang="tr-TR" sz="2400" dirty="0" err="1" smtClean="0">
                <a:latin typeface="Tw Cen MT" panose="020B0602020104020603" pitchFamily="34" charset="0"/>
              </a:rPr>
              <a:t>inguinal</a:t>
            </a:r>
            <a:r>
              <a:rPr lang="tr-TR" sz="2400" dirty="0" smtClean="0">
                <a:latin typeface="Tw Cen MT" panose="020B0602020104020603" pitchFamily="34" charset="0"/>
              </a:rPr>
              <a:t> lenf </a:t>
            </a:r>
            <a:r>
              <a:rPr lang="tr-TR" sz="2400" dirty="0" err="1" smtClean="0">
                <a:latin typeface="Tw Cen MT" panose="020B0602020104020603" pitchFamily="34" charset="0"/>
              </a:rPr>
              <a:t>nodlarının</a:t>
            </a:r>
            <a:r>
              <a:rPr lang="tr-TR" sz="2400" dirty="0" smtClean="0">
                <a:latin typeface="Tw Cen MT" panose="020B0602020104020603" pitchFamily="34" charset="0"/>
              </a:rPr>
              <a:t> CTV ye dahil edildiği olgularda </a:t>
            </a:r>
            <a:r>
              <a:rPr lang="tr-TR" sz="2400" dirty="0" err="1" smtClean="0">
                <a:latin typeface="Tw Cen MT" panose="020B0602020104020603" pitchFamily="34" charset="0"/>
              </a:rPr>
              <a:t>supin</a:t>
            </a:r>
            <a:r>
              <a:rPr lang="tr-TR" sz="2400" dirty="0" smtClean="0">
                <a:latin typeface="Tw Cen MT" panose="020B0602020104020603" pitchFamily="34" charset="0"/>
              </a:rPr>
              <a:t> pozisyonlama daha kullanışlıdır.</a:t>
            </a:r>
          </a:p>
          <a:p>
            <a:r>
              <a:rPr lang="tr-TR" sz="2400" dirty="0" smtClean="0">
                <a:latin typeface="Tw Cen MT" panose="020B0602020104020603" pitchFamily="34" charset="0"/>
              </a:rPr>
              <a:t>Dolu mesane , ince barsak </a:t>
            </a:r>
            <a:r>
              <a:rPr lang="tr-TR" sz="2400" dirty="0" err="1" smtClean="0">
                <a:latin typeface="Tw Cen MT" panose="020B0602020104020603" pitchFamily="34" charset="0"/>
              </a:rPr>
              <a:t>toksisitesini</a:t>
            </a:r>
            <a:r>
              <a:rPr lang="tr-TR" sz="2400" dirty="0" smtClean="0">
                <a:latin typeface="Tw Cen MT" panose="020B0602020104020603" pitchFamily="34" charset="0"/>
              </a:rPr>
              <a:t> azaltan unsur olup </a:t>
            </a:r>
            <a:r>
              <a:rPr lang="tr-TR" sz="2400" dirty="0" err="1" smtClean="0">
                <a:latin typeface="Tw Cen MT" panose="020B0602020104020603" pitchFamily="34" charset="0"/>
              </a:rPr>
              <a:t>prone</a:t>
            </a:r>
            <a:r>
              <a:rPr lang="tr-TR" sz="2400" dirty="0" smtClean="0">
                <a:latin typeface="Tw Cen MT" panose="020B0602020104020603" pitchFamily="34" charset="0"/>
              </a:rPr>
              <a:t> ya da </a:t>
            </a:r>
            <a:r>
              <a:rPr lang="tr-TR" sz="2400" dirty="0" err="1" smtClean="0">
                <a:latin typeface="Tw Cen MT" panose="020B0602020104020603" pitchFamily="34" charset="0"/>
              </a:rPr>
              <a:t>supin</a:t>
            </a:r>
            <a:r>
              <a:rPr lang="tr-TR" sz="2400" dirty="0" smtClean="0">
                <a:latin typeface="Tw Cen MT" panose="020B0602020104020603" pitchFamily="34" charset="0"/>
              </a:rPr>
              <a:t> pozisyon fark etmeksizin her hastada istenilen bir koşuldur.</a:t>
            </a:r>
          </a:p>
          <a:p>
            <a:r>
              <a:rPr lang="tr-TR" sz="2400" dirty="0" smtClean="0">
                <a:latin typeface="Tw Cen MT" panose="020B0602020104020603" pitchFamily="34" charset="0"/>
              </a:rPr>
              <a:t>ASTRO tarafından doz sınırlamaları için net bir konsensüs olmayıp daha detaylı araştırma ve çalışmalar gerekmektedir.</a:t>
            </a:r>
            <a:endParaRPr lang="tr-TR" sz="2400" dirty="0">
              <a:latin typeface="Tw Cen MT" panose="020B0602020104020603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013" y="2078181"/>
            <a:ext cx="4229100" cy="369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2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3836" y="92501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BENİ DİNLEDİĞİNİZ İÇİN TEŞEKKÜR EDERİM</a:t>
            </a:r>
            <a:endParaRPr lang="tr-TR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6862" y="2559050"/>
            <a:ext cx="4467225" cy="3048000"/>
          </a:xfrm>
          <a:prstGeom prst="rect">
            <a:avLst/>
          </a:prstGeom>
        </p:spPr>
      </p:pic>
      <p:sp>
        <p:nvSpPr>
          <p:cNvPr id="6" name="5-Nokta Yıldız 5"/>
          <p:cNvSpPr/>
          <p:nvPr/>
        </p:nvSpPr>
        <p:spPr>
          <a:xfrm rot="592202">
            <a:off x="6863301" y="3173837"/>
            <a:ext cx="828110" cy="546139"/>
          </a:xfrm>
          <a:prstGeom prst="star5">
            <a:avLst>
              <a:gd name="adj" fmla="val 2595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74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GİRİŞ</a:t>
            </a:r>
            <a:endParaRPr lang="tr-TR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2036" y="1588655"/>
            <a:ext cx="6234546" cy="4588307"/>
          </a:xfrm>
        </p:spPr>
        <p:txBody>
          <a:bodyPr/>
          <a:lstStyle/>
          <a:p>
            <a:pPr lvl="0"/>
            <a:r>
              <a:rPr lang="tr-TR" sz="2000" dirty="0">
                <a:solidFill>
                  <a:prstClr val="black"/>
                </a:solidFill>
                <a:latin typeface="Tw Cen MT" panose="020B0602020104020603" pitchFamily="34" charset="0"/>
              </a:rPr>
              <a:t>Çok uzun yıllar boyunca </a:t>
            </a:r>
            <a:r>
              <a:rPr lang="tr-TR" sz="2000" dirty="0" err="1">
                <a:solidFill>
                  <a:prstClr val="black"/>
                </a:solidFill>
                <a:latin typeface="Tw Cen MT" panose="020B0602020104020603" pitchFamily="34" charset="0"/>
              </a:rPr>
              <a:t>preoperatif</a:t>
            </a:r>
            <a:r>
              <a:rPr lang="tr-TR" sz="2000" dirty="0">
                <a:solidFill>
                  <a:prstClr val="black"/>
                </a:solidFill>
                <a:latin typeface="Tw Cen MT" panose="020B0602020104020603" pitchFamily="34" charset="0"/>
              </a:rPr>
              <a:t> radyoterapi lokal ileri rektum kanseri olgularında 50-60Gy(1.8-2.0 </a:t>
            </a:r>
            <a:r>
              <a:rPr lang="tr-TR" sz="2000" dirty="0" err="1">
                <a:solidFill>
                  <a:prstClr val="black"/>
                </a:solidFill>
                <a:latin typeface="Tw Cen MT" panose="020B0602020104020603" pitchFamily="34" charset="0"/>
              </a:rPr>
              <a:t>Gy</a:t>
            </a:r>
            <a:r>
              <a:rPr lang="tr-TR" sz="2000" dirty="0">
                <a:solidFill>
                  <a:prstClr val="black"/>
                </a:solidFill>
                <a:latin typeface="Tw Cen MT" panose="020B0602020104020603" pitchFamily="34" charset="0"/>
              </a:rPr>
              <a:t> fraksiyon) veya kısa zamanlı 25 </a:t>
            </a:r>
            <a:r>
              <a:rPr lang="tr-TR" sz="2000" dirty="0" err="1">
                <a:solidFill>
                  <a:prstClr val="black"/>
                </a:solidFill>
                <a:latin typeface="Tw Cen MT" panose="020B0602020104020603" pitchFamily="34" charset="0"/>
              </a:rPr>
              <a:t>Gy</a:t>
            </a:r>
            <a:r>
              <a:rPr lang="tr-TR" sz="2000" dirty="0">
                <a:solidFill>
                  <a:prstClr val="black"/>
                </a:solidFill>
                <a:latin typeface="Tw Cen MT" panose="020B0602020104020603" pitchFamily="34" charset="0"/>
              </a:rPr>
              <a:t> (5.0 </a:t>
            </a:r>
            <a:r>
              <a:rPr lang="tr-TR" sz="2000" dirty="0" err="1">
                <a:solidFill>
                  <a:prstClr val="black"/>
                </a:solidFill>
                <a:latin typeface="Tw Cen MT" panose="020B0602020104020603" pitchFamily="34" charset="0"/>
              </a:rPr>
              <a:t>Gy</a:t>
            </a:r>
            <a:r>
              <a:rPr lang="tr-TR" sz="2000" dirty="0">
                <a:solidFill>
                  <a:prstClr val="black"/>
                </a:solidFill>
                <a:latin typeface="Tw Cen MT" panose="020B0602020104020603" pitchFamily="34" charset="0"/>
              </a:rPr>
              <a:t> fraksiyon) şemalarında kabul gören tedavi şekillerinden olmuştur.</a:t>
            </a:r>
          </a:p>
          <a:p>
            <a:pPr lvl="0"/>
            <a:r>
              <a:rPr lang="tr-TR" sz="2000" dirty="0">
                <a:solidFill>
                  <a:prstClr val="black"/>
                </a:solidFill>
                <a:latin typeface="Tw Cen MT" panose="020B0602020104020603" pitchFamily="34" charset="0"/>
              </a:rPr>
              <a:t>Bununla beraber radyoterapinin bu olgularda </a:t>
            </a:r>
            <a:r>
              <a:rPr lang="tr-TR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uygulanışı </a:t>
            </a:r>
            <a:r>
              <a:rPr lang="tr-TR" sz="2000" dirty="0">
                <a:solidFill>
                  <a:prstClr val="black"/>
                </a:solidFill>
                <a:latin typeface="Tw Cen MT" panose="020B0602020104020603" pitchFamily="34" charset="0"/>
              </a:rPr>
              <a:t>ile ilgili bir çok soru  işareti olan konu var.(</a:t>
            </a:r>
            <a:r>
              <a:rPr lang="tr-TR" sz="2000" dirty="0" err="1">
                <a:solidFill>
                  <a:prstClr val="black"/>
                </a:solidFill>
                <a:latin typeface="Tw Cen MT" panose="020B0602020104020603" pitchFamily="34" charset="0"/>
              </a:rPr>
              <a:t>endikasyon,tedavi</a:t>
            </a:r>
            <a:r>
              <a:rPr lang="tr-TR" sz="2000" dirty="0">
                <a:solidFill>
                  <a:prstClr val="black"/>
                </a:solidFill>
                <a:latin typeface="Tw Cen MT" panose="020B0602020104020603" pitchFamily="34" charset="0"/>
              </a:rPr>
              <a:t> doz şeması ,ameliyat ile birlikteliği</a:t>
            </a:r>
            <a:r>
              <a:rPr lang="tr-TR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, radyoterapi </a:t>
            </a:r>
            <a:r>
              <a:rPr lang="tr-TR" sz="2000" dirty="0">
                <a:solidFill>
                  <a:prstClr val="black"/>
                </a:solidFill>
                <a:latin typeface="Tw Cen MT" panose="020B0602020104020603" pitchFamily="34" charset="0"/>
              </a:rPr>
              <a:t>tekniği gibi)</a:t>
            </a:r>
          </a:p>
          <a:p>
            <a:pPr lvl="0"/>
            <a:r>
              <a:rPr lang="tr-TR" sz="2000" dirty="0">
                <a:solidFill>
                  <a:prstClr val="black"/>
                </a:solidFill>
                <a:latin typeface="Tw Cen MT" panose="020B0602020104020603" pitchFamily="34" charset="0"/>
              </a:rPr>
              <a:t>Bu nedenle ASTRO , rektum kanserinde radyoterapi ile ilgili 4 anahtar soru üzerinden kanıta dayalı bir araştırma planladı.</a:t>
            </a:r>
          </a:p>
          <a:p>
            <a:pPr lvl="0"/>
            <a:endParaRPr lang="tr-TR" sz="20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837" y="1392957"/>
            <a:ext cx="4599709" cy="344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CEVAP ARANAN 4 KLİNİK ANAHTAR SORU</a:t>
            </a:r>
            <a:endParaRPr lang="tr-TR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819" y="1793803"/>
            <a:ext cx="1050997" cy="105099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911" y="1690688"/>
            <a:ext cx="8091361" cy="184043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83" y="4784436"/>
            <a:ext cx="1295400" cy="12954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15" y="4488873"/>
            <a:ext cx="8334721" cy="22952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91" y="4734845"/>
            <a:ext cx="8266545" cy="13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Tw Cen MT" panose="020B0602020104020603" pitchFamily="34" charset="0"/>
              </a:rPr>
              <a:t>CEVAP ARANAN 4 KLİNİK ANAHTAR SORU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160" y="2152074"/>
            <a:ext cx="1110312" cy="111031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65" y="1847275"/>
            <a:ext cx="8302862" cy="189801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418" y="4516582"/>
            <a:ext cx="1588654" cy="1439164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160" y="4516582"/>
            <a:ext cx="1588654" cy="1439164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02" y="4516582"/>
            <a:ext cx="1588654" cy="1439164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314" y="4516583"/>
            <a:ext cx="7348644" cy="143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SORU 1</a:t>
            </a:r>
            <a:r>
              <a:rPr lang="tr-TR" sz="36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:OPERABL OLAN HASTALARDA NEOADJUVAN RADYOTERAPİ ENDİKASYONLARI NELERDİR?</a:t>
            </a:r>
            <a:endParaRPr lang="tr-TR" sz="3600" dirty="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985817"/>
            <a:ext cx="7021945" cy="4191145"/>
          </a:xfrm>
        </p:spPr>
        <p:txBody>
          <a:bodyPr>
            <a:normAutofit fontScale="92500" lnSpcReduction="20000"/>
          </a:bodyPr>
          <a:lstStyle/>
          <a:p>
            <a:r>
              <a:rPr lang="tr-TR" sz="2400" dirty="0" smtClean="0">
                <a:latin typeface="Tw Cen MT" panose="020B0602020104020603" pitchFamily="34" charset="0"/>
              </a:rPr>
              <a:t>Klinik </a:t>
            </a:r>
            <a:r>
              <a:rPr lang="tr-TR" sz="2400" dirty="0" err="1" smtClean="0">
                <a:latin typeface="Tw Cen MT" panose="020B0602020104020603" pitchFamily="34" charset="0"/>
              </a:rPr>
              <a:t>evreleme</a:t>
            </a:r>
            <a:r>
              <a:rPr lang="tr-TR" sz="2400" dirty="0" smtClean="0">
                <a:latin typeface="Tw Cen MT" panose="020B0602020104020603" pitchFamily="34" charset="0"/>
              </a:rPr>
              <a:t> deneyimli bir kişi tarafından yapılan </a:t>
            </a:r>
            <a:r>
              <a:rPr lang="tr-TR" sz="2400" dirty="0" err="1" smtClean="0">
                <a:latin typeface="Tw Cen MT" panose="020B0602020104020603" pitchFamily="34" charset="0"/>
              </a:rPr>
              <a:t>digital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 err="1" smtClean="0">
                <a:latin typeface="Tw Cen MT" panose="020B0602020104020603" pitchFamily="34" charset="0"/>
              </a:rPr>
              <a:t>rektal</a:t>
            </a:r>
            <a:r>
              <a:rPr lang="tr-TR" sz="2400" dirty="0" smtClean="0">
                <a:latin typeface="Tw Cen MT" panose="020B0602020104020603" pitchFamily="34" charset="0"/>
              </a:rPr>
              <a:t> muayene ve radyolojik görüntülemeleri içerir ki bu kritik bir durumdur çünkü kişiye en uygun tedavi seçeneğinin verilmesinde önemlidir.</a:t>
            </a:r>
          </a:p>
          <a:p>
            <a:r>
              <a:rPr lang="tr-TR" sz="2400" dirty="0" err="1" smtClean="0">
                <a:latin typeface="Tw Cen MT" panose="020B0602020104020603" pitchFamily="34" charset="0"/>
              </a:rPr>
              <a:t>Pelvik</a:t>
            </a:r>
            <a:r>
              <a:rPr lang="tr-TR" sz="2400" dirty="0" smtClean="0">
                <a:latin typeface="Tw Cen MT" panose="020B0602020104020603" pitchFamily="34" charset="0"/>
              </a:rPr>
              <a:t> MRI  </a:t>
            </a:r>
            <a:r>
              <a:rPr lang="tr-TR" sz="2400" dirty="0" err="1" smtClean="0">
                <a:latin typeface="Tw Cen MT" panose="020B0602020104020603" pitchFamily="34" charset="0"/>
              </a:rPr>
              <a:t>rektal</a:t>
            </a:r>
            <a:r>
              <a:rPr lang="tr-TR" sz="2400" dirty="0" smtClean="0">
                <a:latin typeface="Tw Cen MT" panose="020B0602020104020603" pitchFamily="34" charset="0"/>
              </a:rPr>
              <a:t> kanser olgularında T-N </a:t>
            </a:r>
            <a:r>
              <a:rPr lang="tr-TR" sz="2400" dirty="0" err="1" smtClean="0">
                <a:latin typeface="Tw Cen MT" panose="020B0602020104020603" pitchFamily="34" charset="0"/>
              </a:rPr>
              <a:t>evrelemesi</a:t>
            </a:r>
            <a:r>
              <a:rPr lang="tr-TR" sz="2400" dirty="0" smtClean="0">
                <a:latin typeface="Tw Cen MT" panose="020B0602020104020603" pitchFamily="34" charset="0"/>
              </a:rPr>
              <a:t> için ana önerilen </a:t>
            </a:r>
            <a:r>
              <a:rPr lang="tr-TR" sz="2400" dirty="0" err="1" smtClean="0">
                <a:latin typeface="Tw Cen MT" panose="020B0602020104020603" pitchFamily="34" charset="0"/>
              </a:rPr>
              <a:t>görünütüleme</a:t>
            </a:r>
            <a:r>
              <a:rPr lang="tr-TR" sz="2400" dirty="0" smtClean="0">
                <a:latin typeface="Tw Cen MT" panose="020B0602020104020603" pitchFamily="34" charset="0"/>
              </a:rPr>
              <a:t> yöntemidir.</a:t>
            </a:r>
          </a:p>
          <a:p>
            <a:r>
              <a:rPr lang="tr-TR" sz="2400" dirty="0" smtClean="0">
                <a:latin typeface="Tw Cen MT" panose="020B0602020104020603" pitchFamily="34" charset="0"/>
              </a:rPr>
              <a:t>MRI imkanı yoksa </a:t>
            </a:r>
            <a:r>
              <a:rPr lang="tr-TR" sz="2400" dirty="0" err="1" smtClean="0">
                <a:latin typeface="Tw Cen MT" panose="020B0602020104020603" pitchFamily="34" charset="0"/>
              </a:rPr>
              <a:t>endorektal</a:t>
            </a:r>
            <a:r>
              <a:rPr lang="tr-TR" sz="2400" dirty="0" smtClean="0">
                <a:latin typeface="Tw Cen MT" panose="020B0602020104020603" pitchFamily="34" charset="0"/>
              </a:rPr>
              <a:t> USG bir diğer görüntüleme seçeneğidir.</a:t>
            </a:r>
            <a:endParaRPr lang="tr-TR" sz="2400" dirty="0">
              <a:latin typeface="Tw Cen MT" panose="020B0602020104020603" pitchFamily="34" charset="0"/>
            </a:endParaRPr>
          </a:p>
          <a:p>
            <a:r>
              <a:rPr lang="tr-TR" sz="2400" dirty="0" smtClean="0">
                <a:latin typeface="Tw Cen MT" panose="020B0602020104020603" pitchFamily="34" charset="0"/>
              </a:rPr>
              <a:t>Her ne kadar rektum kanseri olgularında </a:t>
            </a:r>
            <a:r>
              <a:rPr lang="tr-TR" sz="2400" dirty="0" err="1" smtClean="0">
                <a:latin typeface="Tw Cen MT" panose="020B0602020104020603" pitchFamily="34" charset="0"/>
              </a:rPr>
              <a:t>neoadjuvan</a:t>
            </a:r>
            <a:r>
              <a:rPr lang="tr-TR" sz="2400" dirty="0" smtClean="0">
                <a:latin typeface="Tw Cen MT" panose="020B0602020104020603" pitchFamily="34" charset="0"/>
              </a:rPr>
              <a:t> seçeneğini ele alan </a:t>
            </a:r>
            <a:r>
              <a:rPr lang="tr-TR" sz="2400" dirty="0" err="1" smtClean="0">
                <a:latin typeface="Tw Cen MT" panose="020B0602020104020603" pitchFamily="34" charset="0"/>
              </a:rPr>
              <a:t>Major</a:t>
            </a:r>
            <a:r>
              <a:rPr lang="tr-TR" sz="2400" dirty="0" smtClean="0">
                <a:latin typeface="Tw Cen MT" panose="020B0602020104020603" pitchFamily="34" charset="0"/>
              </a:rPr>
              <a:t> faz 3 çalışmada MRI şart koşulmamış olsa da günümüzde bu konuya değinen çoğu çalışma MRI </a:t>
            </a:r>
            <a:r>
              <a:rPr lang="tr-TR" sz="2400" dirty="0" err="1" smtClean="0">
                <a:latin typeface="Tw Cen MT" panose="020B0602020104020603" pitchFamily="34" charset="0"/>
              </a:rPr>
              <a:t>nın</a:t>
            </a:r>
            <a:r>
              <a:rPr lang="tr-TR" sz="2400" dirty="0" smtClean="0">
                <a:latin typeface="Tw Cen MT" panose="020B0602020104020603" pitchFamily="34" charset="0"/>
              </a:rPr>
              <a:t> görüntülemedeki önemini vurgulamaktadır.</a:t>
            </a: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745836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dirty="0">
              <a:latin typeface="Tw Cen MT" panose="020B0602020104020603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455" y="2062543"/>
            <a:ext cx="4017817" cy="398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SORU 1</a:t>
            </a:r>
            <a:r>
              <a:rPr lang="tr-TR" sz="3600" dirty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:OPERABL OLAN HASTALARDA NEOADJUVAN RADYOTERAPİ ENDİKASYONLARI NELERDİR?</a:t>
            </a:r>
            <a:endParaRPr lang="tr-TR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sz="2400" dirty="0" smtClean="0">
                <a:latin typeface="Tw Cen MT" panose="020B0602020104020603" pitchFamily="34" charset="0"/>
              </a:rPr>
              <a:t>Klinik evre II-III olan olgularda </a:t>
            </a:r>
            <a:r>
              <a:rPr lang="tr-TR" sz="2400" dirty="0" err="1" smtClean="0">
                <a:latin typeface="Tw Cen MT" panose="020B0602020104020603" pitchFamily="34" charset="0"/>
              </a:rPr>
              <a:t>neoadjuvan</a:t>
            </a:r>
            <a:r>
              <a:rPr lang="tr-TR" sz="2400" dirty="0" smtClean="0">
                <a:latin typeface="Tw Cen MT" panose="020B0602020104020603" pitchFamily="34" charset="0"/>
              </a:rPr>
              <a:t> RT seçeneğini vurgulayan çok güçlü çalışmalar bulunmakta.</a:t>
            </a:r>
          </a:p>
          <a:p>
            <a:r>
              <a:rPr lang="tr-TR" sz="2400" dirty="0" smtClean="0">
                <a:latin typeface="Tw Cen MT" panose="020B0602020104020603" pitchFamily="34" charset="0"/>
              </a:rPr>
              <a:t>Çok merkezli </a:t>
            </a:r>
            <a:r>
              <a:rPr lang="tr-TR" sz="2400" dirty="0" err="1" smtClean="0">
                <a:latin typeface="Tw Cen MT" panose="020B0602020104020603" pitchFamily="34" charset="0"/>
              </a:rPr>
              <a:t>prospektif</a:t>
            </a:r>
            <a:r>
              <a:rPr lang="tr-TR" sz="2400" dirty="0" smtClean="0">
                <a:latin typeface="Tw Cen MT" panose="020B0602020104020603" pitchFamily="34" charset="0"/>
              </a:rPr>
              <a:t> çalışmalarda </a:t>
            </a:r>
            <a:r>
              <a:rPr lang="tr-TR" sz="2400" dirty="0" err="1" smtClean="0">
                <a:latin typeface="Tw Cen MT" panose="020B0602020104020603" pitchFamily="34" charset="0"/>
              </a:rPr>
              <a:t>Neoadjuvan</a:t>
            </a:r>
            <a:r>
              <a:rPr lang="tr-TR" sz="2400" dirty="0" smtClean="0">
                <a:latin typeface="Tw Cen MT" panose="020B0602020104020603" pitchFamily="34" charset="0"/>
              </a:rPr>
              <a:t> RT </a:t>
            </a:r>
            <a:r>
              <a:rPr lang="tr-TR" sz="2400" dirty="0" err="1" smtClean="0">
                <a:latin typeface="Tw Cen MT" panose="020B0602020104020603" pitchFamily="34" charset="0"/>
              </a:rPr>
              <a:t>nin</a:t>
            </a:r>
            <a:r>
              <a:rPr lang="tr-TR" sz="2400" dirty="0" smtClean="0">
                <a:latin typeface="Tw Cen MT" panose="020B0602020104020603" pitchFamily="34" charset="0"/>
              </a:rPr>
              <a:t> , total </a:t>
            </a:r>
            <a:r>
              <a:rPr lang="tr-TR" sz="2400" dirty="0" err="1" smtClean="0">
                <a:latin typeface="Tw Cen MT" panose="020B0602020104020603" pitchFamily="34" charset="0"/>
              </a:rPr>
              <a:t>mezorektal</a:t>
            </a:r>
            <a:r>
              <a:rPr lang="tr-TR" sz="2400" dirty="0" smtClean="0">
                <a:latin typeface="Tw Cen MT" panose="020B0602020104020603" pitchFamily="34" charset="0"/>
              </a:rPr>
              <a:t> rezeksiyon(TMR) çağında , lokal </a:t>
            </a:r>
            <a:r>
              <a:rPr lang="tr-TR" sz="2400" dirty="0" err="1" smtClean="0">
                <a:latin typeface="Tw Cen MT" panose="020B0602020104020603" pitchFamily="34" charset="0"/>
              </a:rPr>
              <a:t>rekürrens</a:t>
            </a:r>
            <a:r>
              <a:rPr lang="tr-TR" sz="2400" dirty="0" smtClean="0">
                <a:latin typeface="Tw Cen MT" panose="020B0602020104020603" pitchFamily="34" charset="0"/>
              </a:rPr>
              <a:t> oranlarında yaptığı düşüş dikkat çekmektedir.</a:t>
            </a:r>
          </a:p>
          <a:p>
            <a:r>
              <a:rPr lang="tr-TR" sz="2400" dirty="0" smtClean="0">
                <a:latin typeface="Tw Cen MT" panose="020B0602020104020603" pitchFamily="34" charset="0"/>
              </a:rPr>
              <a:t>Bu çalışmalar RT ve lokal </a:t>
            </a:r>
            <a:r>
              <a:rPr lang="tr-TR" sz="2400" dirty="0" err="1" smtClean="0">
                <a:latin typeface="Tw Cen MT" panose="020B0602020104020603" pitchFamily="34" charset="0"/>
              </a:rPr>
              <a:t>rekürrens</a:t>
            </a:r>
            <a:r>
              <a:rPr lang="tr-TR" sz="2400" dirty="0" smtClean="0">
                <a:latin typeface="Tw Cen MT" panose="020B0602020104020603" pitchFamily="34" charset="0"/>
              </a:rPr>
              <a:t> için düşüşü tutarlı şekilde sağladığını gösteren bir takım meta-analizle desteklenmiştir.</a:t>
            </a:r>
          </a:p>
          <a:p>
            <a:r>
              <a:rPr lang="tr-TR" sz="2400" dirty="0" smtClean="0">
                <a:latin typeface="Tw Cen MT" panose="020B0602020104020603" pitchFamily="34" charset="0"/>
              </a:rPr>
              <a:t>Uzun takip süreli bir Hollanda çalışmasında TME yapılmış hastalarda Evre III ve negatif cerrahi sınırı olan </a:t>
            </a:r>
            <a:r>
              <a:rPr lang="tr-TR" sz="2400" dirty="0" err="1" smtClean="0">
                <a:latin typeface="Tw Cen MT" panose="020B0602020104020603" pitchFamily="34" charset="0"/>
              </a:rPr>
              <a:t>altgrupta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 err="1" smtClean="0">
                <a:latin typeface="Tw Cen MT" panose="020B0602020104020603" pitchFamily="34" charset="0"/>
              </a:rPr>
              <a:t>neoadjuvan</a:t>
            </a:r>
            <a:r>
              <a:rPr lang="tr-TR" sz="2400" dirty="0" smtClean="0">
                <a:latin typeface="Tw Cen MT" panose="020B0602020104020603" pitchFamily="34" charset="0"/>
              </a:rPr>
              <a:t> RT ile anlamlı OS oranları elde etmiştir.</a:t>
            </a:r>
            <a:endParaRPr lang="tr-TR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3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SORU 1</a:t>
            </a:r>
            <a:r>
              <a:rPr lang="tr-TR" sz="3600" dirty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:OPERABL OLAN HASTALARDA NEOADJUVAN RADYOTERAPİ ENDİKASYONLARI NELERDİR?</a:t>
            </a:r>
            <a:endParaRPr lang="tr-TR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400" dirty="0" smtClean="0">
                <a:latin typeface="Tw Cen MT" panose="020B0602020104020603" pitchFamily="34" charset="0"/>
              </a:rPr>
              <a:t>Her ne kadar Evre II-III hastalarda </a:t>
            </a:r>
            <a:r>
              <a:rPr lang="tr-TR" sz="2400" dirty="0" err="1" smtClean="0">
                <a:latin typeface="Tw Cen MT" panose="020B0602020104020603" pitchFamily="34" charset="0"/>
              </a:rPr>
              <a:t>neoadjuvan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 err="1" smtClean="0">
                <a:latin typeface="Tw Cen MT" panose="020B0602020104020603" pitchFamily="34" charset="0"/>
              </a:rPr>
              <a:t>RT’nin</a:t>
            </a:r>
            <a:r>
              <a:rPr lang="tr-TR" sz="2400" dirty="0" smtClean="0">
                <a:latin typeface="Tw Cen MT" panose="020B0602020104020603" pitchFamily="34" charset="0"/>
              </a:rPr>
              <a:t> önemini vurgulasak da, </a:t>
            </a:r>
            <a:r>
              <a:rPr lang="tr-TR" sz="2400" dirty="0" err="1" smtClean="0">
                <a:latin typeface="Tw Cen MT" panose="020B0602020104020603" pitchFamily="34" charset="0"/>
              </a:rPr>
              <a:t>proximal</a:t>
            </a:r>
            <a:r>
              <a:rPr lang="tr-TR" sz="2400" dirty="0" smtClean="0">
                <a:latin typeface="Tw Cen MT" panose="020B0602020104020603" pitchFamily="34" charset="0"/>
              </a:rPr>
              <a:t> yerleşimli ve CRM sınırı güvenli olan hastalarda lokal </a:t>
            </a:r>
            <a:r>
              <a:rPr lang="tr-TR" sz="2400" dirty="0" err="1" smtClean="0">
                <a:latin typeface="Tw Cen MT" panose="020B0602020104020603" pitchFamily="34" charset="0"/>
              </a:rPr>
              <a:t>rekürrens</a:t>
            </a:r>
            <a:r>
              <a:rPr lang="tr-TR" sz="2400" dirty="0" smtClean="0">
                <a:latin typeface="Tw Cen MT" panose="020B0602020104020603" pitchFamily="34" charset="0"/>
              </a:rPr>
              <a:t> oranları düşük </a:t>
            </a:r>
            <a:r>
              <a:rPr lang="tr-TR" sz="2400" dirty="0" err="1" smtClean="0">
                <a:latin typeface="Tw Cen MT" panose="020B0602020104020603" pitchFamily="34" charset="0"/>
              </a:rPr>
              <a:t>olmaktadır.Radyoterapiye</a:t>
            </a:r>
            <a:r>
              <a:rPr lang="tr-TR" sz="2400" dirty="0" smtClean="0">
                <a:latin typeface="Tw Cen MT" panose="020B0602020104020603" pitchFamily="34" charset="0"/>
              </a:rPr>
              <a:t> bağlı </a:t>
            </a:r>
            <a:r>
              <a:rPr lang="tr-TR" sz="2400" dirty="0" err="1" smtClean="0">
                <a:latin typeface="Tw Cen MT" panose="020B0602020104020603" pitchFamily="34" charset="0"/>
              </a:rPr>
              <a:t>toksisite</a:t>
            </a:r>
            <a:r>
              <a:rPr lang="tr-TR" sz="2400" dirty="0" smtClean="0">
                <a:latin typeface="Tw Cen MT" panose="020B0602020104020603" pitchFamily="34" charset="0"/>
              </a:rPr>
              <a:t> riskini minimumda tutabilmek için bu hasta grubunda sadece cerrahi bir tedavi seçeneği olabilir.</a:t>
            </a:r>
          </a:p>
          <a:p>
            <a:pPr>
              <a:buClr>
                <a:schemeClr val="accent5"/>
              </a:buClr>
            </a:pPr>
            <a:r>
              <a:rPr lang="tr-TR" sz="2400" dirty="0" smtClean="0">
                <a:latin typeface="Tw Cen MT" panose="020B0602020104020603" pitchFamily="34" charset="0"/>
              </a:rPr>
              <a:t>Bu orta dereceli kanıta dayanarak aşağıdakilerin varlığında cerrahi , </a:t>
            </a:r>
            <a:r>
              <a:rPr lang="tr-TR" sz="2400" dirty="0" err="1" smtClean="0">
                <a:latin typeface="Tw Cen MT" panose="020B0602020104020603" pitchFamily="34" charset="0"/>
              </a:rPr>
              <a:t>neoadjuvan</a:t>
            </a:r>
            <a:r>
              <a:rPr lang="tr-TR" sz="2400" dirty="0" smtClean="0">
                <a:latin typeface="Tw Cen MT" panose="020B0602020104020603" pitchFamily="34" charset="0"/>
              </a:rPr>
              <a:t> RT ye göre öncelikli düşünülmelidir.</a:t>
            </a:r>
          </a:p>
          <a:p>
            <a:pPr lvl="1">
              <a:buClr>
                <a:schemeClr val="accent5"/>
              </a:buClr>
            </a:pPr>
            <a:r>
              <a:rPr lang="tr-TR" sz="2000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Anal </a:t>
            </a:r>
            <a:r>
              <a:rPr lang="tr-TR" sz="2000" dirty="0" err="1" smtClean="0">
                <a:solidFill>
                  <a:srgbClr val="00B050"/>
                </a:solidFill>
                <a:latin typeface="Tw Cen MT" panose="020B0602020104020603" pitchFamily="34" charset="0"/>
              </a:rPr>
              <a:t>vergeden</a:t>
            </a:r>
            <a:r>
              <a:rPr lang="tr-TR" sz="2000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 &gt;10 cm uzaklık</a:t>
            </a:r>
          </a:p>
          <a:p>
            <a:pPr lvl="1">
              <a:buClr>
                <a:schemeClr val="accent5"/>
              </a:buClr>
            </a:pPr>
            <a:r>
              <a:rPr lang="tr-TR" sz="2000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CRM&gt; 2mm</a:t>
            </a:r>
          </a:p>
          <a:p>
            <a:pPr lvl="1">
              <a:buClr>
                <a:schemeClr val="accent5"/>
              </a:buClr>
            </a:pPr>
            <a:r>
              <a:rPr lang="tr-TR" sz="2000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EVRE </a:t>
            </a:r>
            <a:r>
              <a:rPr lang="tr-TR" sz="2000" dirty="0" err="1" smtClean="0">
                <a:solidFill>
                  <a:srgbClr val="00B050"/>
                </a:solidFill>
                <a:latin typeface="Tw Cen MT" panose="020B0602020104020603" pitchFamily="34" charset="0"/>
              </a:rPr>
              <a:t>IIa</a:t>
            </a:r>
            <a:r>
              <a:rPr lang="tr-TR" sz="2000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(cT3a/b N0)</a:t>
            </a:r>
          </a:p>
          <a:p>
            <a:pPr lvl="1">
              <a:buClr>
                <a:schemeClr val="accent5"/>
              </a:buClr>
            </a:pPr>
            <a:r>
              <a:rPr lang="tr-TR" sz="2000" dirty="0" err="1">
                <a:solidFill>
                  <a:srgbClr val="00B050"/>
                </a:solidFill>
                <a:latin typeface="Tw Cen MT" panose="020B0602020104020603" pitchFamily="34" charset="0"/>
              </a:rPr>
              <a:t>E</a:t>
            </a:r>
            <a:r>
              <a:rPr lang="tr-TR" sz="2000" dirty="0" err="1" smtClean="0">
                <a:solidFill>
                  <a:srgbClr val="00B050"/>
                </a:solidFill>
                <a:latin typeface="Tw Cen MT" panose="020B0602020104020603" pitchFamily="34" charset="0"/>
              </a:rPr>
              <a:t>kstramural</a:t>
            </a:r>
            <a:r>
              <a:rPr lang="tr-TR" sz="2000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 tutulum olamayacak(</a:t>
            </a:r>
            <a:r>
              <a:rPr lang="tr-TR" sz="2000" dirty="0" err="1" smtClean="0">
                <a:solidFill>
                  <a:srgbClr val="00B050"/>
                </a:solidFill>
                <a:latin typeface="Tw Cen MT" panose="020B0602020104020603" pitchFamily="34" charset="0"/>
              </a:rPr>
              <a:t>MRI’da</a:t>
            </a:r>
            <a:r>
              <a:rPr lang="tr-TR" sz="2000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)          </a:t>
            </a:r>
          </a:p>
          <a:p>
            <a:endParaRPr lang="tr-TR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TM10001106[[fn=Rozet]]</Template>
  <TotalTime>853</TotalTime>
  <Words>2477</Words>
  <Application>Microsoft Office PowerPoint</Application>
  <PresentationFormat>Geniş ekran</PresentationFormat>
  <Paragraphs>127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41" baseType="lpstr">
      <vt:lpstr>Arial</vt:lpstr>
      <vt:lpstr>Arial Black</vt:lpstr>
      <vt:lpstr>Gill Sans MT</vt:lpstr>
      <vt:lpstr>Impact</vt:lpstr>
      <vt:lpstr>Tw Cen MT</vt:lpstr>
      <vt:lpstr>Tw Cen MT Condensed Extra Bold</vt:lpstr>
      <vt:lpstr>Wingdings</vt:lpstr>
      <vt:lpstr>Badge</vt:lpstr>
      <vt:lpstr>PowerPoint Sunusu</vt:lpstr>
      <vt:lpstr>PowerPoint Sunusu</vt:lpstr>
      <vt:lpstr>GİRİŞ</vt:lpstr>
      <vt:lpstr>GİRİŞ</vt:lpstr>
      <vt:lpstr>CEVAP ARANAN 4 KLİNİK ANAHTAR SORU</vt:lpstr>
      <vt:lpstr>CEVAP ARANAN 4 KLİNİK ANAHTAR SORU</vt:lpstr>
      <vt:lpstr>SORU 1:OPERABL OLAN HASTALARDA NEOADJUVAN RADYOTERAPİ ENDİKASYONLARI NELERDİR?</vt:lpstr>
      <vt:lpstr>SORU 1:OPERABL OLAN HASTALARDA NEOADJUVAN RADYOTERAPİ ENDİKASYONLARI NELERDİR?</vt:lpstr>
      <vt:lpstr>SORU 1:OPERABL OLAN HASTALARDA NEOADJUVAN RADYOTERAPİ ENDİKASYONLARI NELERDİR?</vt:lpstr>
      <vt:lpstr>SORU 1:OPERABL OLAN HASTALARDA NEOADJUVAN RADYOTERAPİ ENDİKASYONLARI NELERDİR?</vt:lpstr>
      <vt:lpstr>PowerPoint Sunusu</vt:lpstr>
      <vt:lpstr>SORU 1:OPERABL OLAN HASTALARDA NEOADJUVAN RADYOTERAPİ ENDİKASYONLARI NELERDİR?</vt:lpstr>
      <vt:lpstr>SORU 1:OPERABL OLAN HASTALARDA NEOADJUVAN RADYOTERAPİ ENDİKASYONLARI NELERDİR?</vt:lpstr>
      <vt:lpstr>SORU 2 : ENDİKASYONU OLAN HASTALARDA NEOADJUVAN TEDAVİ REJİMİ NASIL OLMALIDIR?</vt:lpstr>
      <vt:lpstr>SORU 2 : ENDİKASYONU OLAN HASTALARDA NEOADJUVAN TEDAVİ REJİMİ NASIL OLMALIDIR?</vt:lpstr>
      <vt:lpstr>SORU 2 : ENDİKASYONU OLAN HASTALARDA NEOADJUVAN TEDAVİ REJİMİ NASIL OLMALIDIR?</vt:lpstr>
      <vt:lpstr>SORU 2 : ENDİKASYONU OLAN HASTALARDA NEOADJUVAN TEDAVİ REJİMİ NASIL OLMALIDIR?</vt:lpstr>
      <vt:lpstr>SORU 2 : ENDİKASYONU OLAN HASTALARDA NEOADJUVAN TEDAVİ REJİMİ NASIL OLMALIDIR?</vt:lpstr>
      <vt:lpstr>SORU 2 : ENDİKASYONU OLAN HASTALARDA NEOADJUVAN TEDAVİ REJİMİ NASIL OLMALIDIR?</vt:lpstr>
      <vt:lpstr>SORU 2 : ENDİKASYONU OLAN HASTALARDA NEOADJUVAN TEDAVİ REJİMİ NASIL OLMALIDIR?</vt:lpstr>
      <vt:lpstr>SORU 2 : ENDİKASYONU OLAN HASTALARDA NEOADJUVAN TEDAVİ REJİMİ NASIL OLMALIDIR?</vt:lpstr>
      <vt:lpstr>SORU 3 :DEFİNİTİV/PREOPERATİF YAKLAŞIM SONRASI NONOPERATİF YAKLAŞIM YA DA LOKAL EKSİZTON KARARI?</vt:lpstr>
      <vt:lpstr>SORU 3 :DEFİNİTİV/PREOPERATİF YAKLAŞIM SONRASI NONOPERATİF YAKLAŞIM YA DA LOKAL EKSİZTON KARARI?</vt:lpstr>
      <vt:lpstr>SORU 3 :DEFİNİTİV/PREOPERATİF YAKLAŞIM SONRASI NONOPERATİF YAKLAŞIM YA DA LOKAL EKSİZTON KARARI?</vt:lpstr>
      <vt:lpstr>SORU 3 :DEFİNİTİV/PREOPERATİF YAKLAŞIM SONRASI NONOPERATİF YAKLAŞIM YA DA LOKAL EKSİZTON KARARI?</vt:lpstr>
      <vt:lpstr>SORU 3 :DEFİNİTİV/PREOPERATİF YAKLAŞIM SONRASI NONOPERATİF YAKLAŞIM YA DA LOKAL EKSİZTON KARARI?</vt:lpstr>
      <vt:lpstr>SORU 3 :DEFİNİTİV/PREOPERATİF YAKLAŞIM SONRASI NONOPERATİF YAKLAŞIM YA DA LOKAL EKSİZTON KARARI?</vt:lpstr>
      <vt:lpstr>SORU 4 :TEDAVİ HACİMLERİ , DOZ KISITLAMALARI VE TEKNİK ?</vt:lpstr>
      <vt:lpstr>SORU 4 :TEDAVİ HACİMLERİ , DOZ KISITLAMALARI VE TEKNİK ?</vt:lpstr>
      <vt:lpstr>SORU 4 :TEDAVİ HACİMLERİ , DOZ KISITLAMALARI VE TEKNİK ?</vt:lpstr>
      <vt:lpstr>SORU 4 :TEDAVİ HACİMLERİ , DOZ KISITLAMALARI VE TEKNİK ?</vt:lpstr>
      <vt:lpstr>SORU 4 :TEDAVİ HACİMLERİ , DOZ KISITLAMALARI VE TEKNİK ?</vt:lpstr>
      <vt:lpstr>BENİ DİNLEDİĞİNİZ İÇİN TEŞEKKÜR EDERİM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BERKE BARUT</dc:creator>
  <cp:lastModifiedBy>STATION130_3</cp:lastModifiedBy>
  <cp:revision>54</cp:revision>
  <dcterms:created xsi:type="dcterms:W3CDTF">2022-03-06T05:21:30Z</dcterms:created>
  <dcterms:modified xsi:type="dcterms:W3CDTF">2022-03-18T10:19:06Z</dcterms:modified>
</cp:coreProperties>
</file>