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8" d="100"/>
          <a:sy n="88" d="100"/>
        </p:scale>
        <p:origin x="62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C65AD68-6848-4D57-809F-AE11F7C4FB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2497F307-C57F-4F25-ADF4-9B6B069535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0EC90FAF-2154-4FE3-A52E-12B33FD1A0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EBB37-D3CC-4986-B198-E56E50482E1B}" type="datetimeFigureOut">
              <a:rPr lang="tr-TR" smtClean="0"/>
              <a:t>29.12.2021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7DC1D664-A6E8-4EF4-95B4-73C78C3210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77684423-CA38-4BCB-87C2-38435111F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B0488-C26E-4C87-99B1-BC7E1E02ADE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24443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99D3155-7C55-43B5-910C-C1943EBD55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19834730-6BDB-431F-99F7-8E8BDCF883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6E3BDD71-0E00-4F2E-B27C-AE8D23C7F4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EBB37-D3CC-4986-B198-E56E50482E1B}" type="datetimeFigureOut">
              <a:rPr lang="tr-TR" smtClean="0"/>
              <a:t>29.12.2021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1FCF836D-1633-4989-B1B2-AFD5A92A4B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29558BA6-5FBB-409E-9A44-962D20C8DB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B0488-C26E-4C87-99B1-BC7E1E02ADE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6895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50B80A8B-AB76-4F22-9BAC-9523349721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B218D898-B14F-4220-A9D4-99CEFFDA8F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03E79C9F-2C65-4AF7-957B-5ED777CE12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EBB37-D3CC-4986-B198-E56E50482E1B}" type="datetimeFigureOut">
              <a:rPr lang="tr-TR" smtClean="0"/>
              <a:t>29.12.2021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CC7AEADA-8D72-47F7-99E3-5E3C08FEE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B2FC47FD-460C-4C2D-9F60-765A556CF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B0488-C26E-4C87-99B1-BC7E1E02ADE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19981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9D82687-BF3C-46D5-A790-A0CE76501E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9B69247-5336-415F-A3BC-10D4A4BF5A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5C04712D-32A2-4CBE-8678-257EDCA43E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EBB37-D3CC-4986-B198-E56E50482E1B}" type="datetimeFigureOut">
              <a:rPr lang="tr-TR" smtClean="0"/>
              <a:t>29.12.2021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FCD842D8-B868-4BEF-A701-88CD6E0675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21380884-9890-4D4D-9490-C5D52B7A3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B0488-C26E-4C87-99B1-BC7E1E02ADE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41141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D39AD9B-428E-4004-8732-8115606114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60331AC0-EC5D-4AFC-8010-D885E62F3B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075B0A15-21FC-401D-83D6-E39127B672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EBB37-D3CC-4986-B198-E56E50482E1B}" type="datetimeFigureOut">
              <a:rPr lang="tr-TR" smtClean="0"/>
              <a:t>29.12.2021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972A1613-85EC-4D98-AD51-095EE69F0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8F08A85-C40F-4AAB-9167-8F245F3DAE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B0488-C26E-4C87-99B1-BC7E1E02ADE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80379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9386961-4C4E-4698-8B09-519E69AEFE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AE97F73-2540-442C-A7B6-C35471D057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17BA8253-C622-4847-930F-683C76FE08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4D72EC7A-468E-4ACA-AC49-6E405B79FD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EBB37-D3CC-4986-B198-E56E50482E1B}" type="datetimeFigureOut">
              <a:rPr lang="tr-TR" smtClean="0"/>
              <a:t>29.12.2021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81E2BD2D-C4F2-4D49-A27E-C01926DD00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56D78789-AF6B-4AAB-8FDC-F161C0E384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B0488-C26E-4C87-99B1-BC7E1E02ADE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96798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A099D55-2133-40CD-8281-FC00184413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A56D90BD-ACAC-4227-9B43-10D4E2EA29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B233E239-1D43-4FF6-BA1D-8840DE616D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387F4C18-3C47-492C-8584-A8FA7AEC3B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3D8879C1-2149-4242-B773-0F052F9AF7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587CF74D-82C4-4F2B-B701-A8D60C2BAE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EBB37-D3CC-4986-B198-E56E50482E1B}" type="datetimeFigureOut">
              <a:rPr lang="tr-TR" smtClean="0"/>
              <a:t>29.12.2021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5038F71E-0160-40D9-8215-49A753E47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971F0F52-6EB8-4387-BA76-44101178B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B0488-C26E-4C87-99B1-BC7E1E02ADE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80402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250B1E9-7748-4D41-9CAF-926D8168C0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E7140BF5-252F-4823-9401-8C65CA96A0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EBB37-D3CC-4986-B198-E56E50482E1B}" type="datetimeFigureOut">
              <a:rPr lang="tr-TR" smtClean="0"/>
              <a:t>29.12.2021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FEFDD583-4D55-4213-A7B4-FEFAE4C89C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A64FEB30-9E1C-4AA0-B2C3-AA4880D9D2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B0488-C26E-4C87-99B1-BC7E1E02ADE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3495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75B59AD2-E6DA-4EB7-8C55-865B1D93F3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EBB37-D3CC-4986-B198-E56E50482E1B}" type="datetimeFigureOut">
              <a:rPr lang="tr-TR" smtClean="0"/>
              <a:t>29.12.2021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5978848F-CE5B-4254-A7D6-1BE1B7F8C7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EBAED9FA-7F85-4713-B9A4-87B05F5385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B0488-C26E-4C87-99B1-BC7E1E02ADE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70825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3465253-38D1-4B78-AFF3-104ED88D4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7C5E5DC-E00B-4C4C-9B6F-4F086AFBD4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02268FF5-35E2-413B-B7FC-B750E8CA28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2D3D2C65-EC85-4CD6-A59F-F33D971BE5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EBB37-D3CC-4986-B198-E56E50482E1B}" type="datetimeFigureOut">
              <a:rPr lang="tr-TR" smtClean="0"/>
              <a:t>29.12.2021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EFDFF202-2C6A-4A30-AFC8-70D232A996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F6232C8A-1D1D-43DF-ACFD-4A627008DA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B0488-C26E-4C87-99B1-BC7E1E02ADE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57230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D6B2A63-9EE4-4A69-91DB-9EFD12EE7C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C7FB8DB4-97B7-4773-812F-EB09FF57CD8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73A55EE5-39F8-44F7-A782-B12C293A93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D1A6F606-8536-4A13-AD66-0B2F54D45F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EBB37-D3CC-4986-B198-E56E50482E1B}" type="datetimeFigureOut">
              <a:rPr lang="tr-TR" smtClean="0"/>
              <a:t>29.12.2021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A1BB96EE-F5FC-4870-BAF2-0B4767C0FE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95A4DE79-0EAC-4413-BFC1-7BCF689498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B0488-C26E-4C87-99B1-BC7E1E02ADE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32853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DA675724-6312-4CF9-AB2A-BD5D76E326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C942892C-E976-47DE-934B-92BEB3AF20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4241BE13-5953-491A-A675-7D8BB2BD93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CEBB37-D3CC-4986-B198-E56E50482E1B}" type="datetimeFigureOut">
              <a:rPr lang="tr-TR" smtClean="0"/>
              <a:t>29.12.2021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B9D982FF-BCB2-4133-8856-18942D5CBB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0CFA71FA-68DB-40B3-BAD9-EBFC492968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1B0488-C26E-4C87-99B1-BC7E1E02ADE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83944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>
            <a:extLst>
              <a:ext uri="{FF2B5EF4-FFF2-40B4-BE49-F238E27FC236}">
                <a16:creationId xmlns:a16="http://schemas.microsoft.com/office/drawing/2014/main" id="{7AB97026-4C9C-41AF-B85D-990221A07A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08545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>
            <a:extLst>
              <a:ext uri="{FF2B5EF4-FFF2-40B4-BE49-F238E27FC236}">
                <a16:creationId xmlns:a16="http://schemas.microsoft.com/office/drawing/2014/main" id="{7944DA3F-41C7-4C93-81E3-8C2FCB877365}"/>
              </a:ext>
            </a:extLst>
          </p:cNvPr>
          <p:cNvSpPr txBox="1"/>
          <p:nvPr/>
        </p:nvSpPr>
        <p:spPr>
          <a:xfrm>
            <a:off x="4511040" y="528320"/>
            <a:ext cx="1252138" cy="400110"/>
          </a:xfrm>
          <a:prstGeom prst="rect">
            <a:avLst/>
          </a:prstGeom>
          <a:solidFill>
            <a:schemeClr val="accent3"/>
          </a:solidFill>
        </p:spPr>
        <p:txBody>
          <a:bodyPr wrap="none" rtlCol="0">
            <a:spAutoFit/>
          </a:bodyPr>
          <a:lstStyle/>
          <a:p>
            <a:r>
              <a:rPr lang="tr-TR" sz="2000" dirty="0"/>
              <a:t>TARTIŞMA</a:t>
            </a:r>
          </a:p>
        </p:txBody>
      </p:sp>
      <p:sp>
        <p:nvSpPr>
          <p:cNvPr id="5" name="Metin kutusu 4">
            <a:extLst>
              <a:ext uri="{FF2B5EF4-FFF2-40B4-BE49-F238E27FC236}">
                <a16:creationId xmlns:a16="http://schemas.microsoft.com/office/drawing/2014/main" id="{9BA7B344-AC64-4947-9F87-C13DF715B3C5}"/>
              </a:ext>
            </a:extLst>
          </p:cNvPr>
          <p:cNvSpPr txBox="1"/>
          <p:nvPr/>
        </p:nvSpPr>
        <p:spPr>
          <a:xfrm>
            <a:off x="812310" y="1015198"/>
            <a:ext cx="10567380" cy="482760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marL="285750" indent="-285750">
              <a:lnSpc>
                <a:spcPct val="250000"/>
              </a:lnSpc>
              <a:buFont typeface="Wingdings" panose="05000000000000000000" pitchFamily="2" charset="2"/>
              <a:buChar char="q"/>
            </a:pPr>
            <a:r>
              <a:rPr lang="tr-TR" dirty="0"/>
              <a:t>Cerrahiye uygun olmayan veya kabul etmeyen </a:t>
            </a:r>
            <a:r>
              <a:rPr lang="tr-TR" dirty="0" err="1"/>
              <a:t>NMSC’nin</a:t>
            </a:r>
            <a:r>
              <a:rPr lang="tr-TR" dirty="0"/>
              <a:t> tedavisi halen tartışılmaktadır.</a:t>
            </a:r>
          </a:p>
          <a:p>
            <a:pPr marL="285750" indent="-285750">
              <a:lnSpc>
                <a:spcPct val="250000"/>
              </a:lnSpc>
              <a:buFont typeface="Wingdings" panose="05000000000000000000" pitchFamily="2" charset="2"/>
              <a:buChar char="q"/>
            </a:pPr>
            <a:r>
              <a:rPr lang="tr-TR" dirty="0"/>
              <a:t>En uygun tedavi seçeneği </a:t>
            </a:r>
            <a:r>
              <a:rPr lang="tr-TR" dirty="0" err="1"/>
              <a:t>kosmetik</a:t>
            </a:r>
            <a:r>
              <a:rPr lang="tr-TR" dirty="0"/>
              <a:t> ve fonksiyonel açıdan uygun olmalıdır.</a:t>
            </a:r>
          </a:p>
          <a:p>
            <a:pPr marL="285750" indent="-285750">
              <a:lnSpc>
                <a:spcPct val="250000"/>
              </a:lnSpc>
              <a:buFont typeface="Wingdings" panose="05000000000000000000" pitchFamily="2" charset="2"/>
              <a:buChar char="q"/>
            </a:pPr>
            <a:r>
              <a:rPr lang="tr-TR" dirty="0" err="1"/>
              <a:t>Primer</a:t>
            </a:r>
            <a:r>
              <a:rPr lang="tr-TR" dirty="0"/>
              <a:t> lezyonun yeri ve boyutu en iyi tedavi seçeneğinin belirlenmesinde önemlidir.</a:t>
            </a:r>
          </a:p>
          <a:p>
            <a:pPr marL="285750" indent="-285750">
              <a:lnSpc>
                <a:spcPct val="250000"/>
              </a:lnSpc>
              <a:buFont typeface="Wingdings" panose="05000000000000000000" pitchFamily="2" charset="2"/>
              <a:buChar char="q"/>
            </a:pPr>
            <a:r>
              <a:rPr lang="tr-TR" dirty="0"/>
              <a:t>NCCN-2019 </a:t>
            </a:r>
            <a:r>
              <a:rPr lang="tr-TR" dirty="0" err="1"/>
              <a:t>NMSC’yi</a:t>
            </a:r>
            <a:r>
              <a:rPr lang="tr-TR" dirty="0"/>
              <a:t> iki gruba ayırmaktadır </a:t>
            </a:r>
          </a:p>
          <a:p>
            <a:pPr marL="742950" lvl="1" indent="-285750">
              <a:lnSpc>
                <a:spcPct val="250000"/>
              </a:lnSpc>
              <a:buFont typeface="Wingdings" panose="05000000000000000000" pitchFamily="2" charset="2"/>
              <a:buChar char="Ø"/>
            </a:pPr>
            <a:r>
              <a:rPr lang="tr-TR" dirty="0"/>
              <a:t>High risk : &gt;2cm ( baş-boyun için &gt;1cm ), gövde ve </a:t>
            </a:r>
            <a:r>
              <a:rPr lang="tr-TR" dirty="0" err="1"/>
              <a:t>ekstremite</a:t>
            </a:r>
            <a:r>
              <a:rPr lang="tr-TR" dirty="0"/>
              <a:t> dışı lezyonlar </a:t>
            </a:r>
          </a:p>
          <a:p>
            <a:pPr marL="742950" lvl="1" indent="-285750">
              <a:lnSpc>
                <a:spcPct val="250000"/>
              </a:lnSpc>
              <a:buFont typeface="Wingdings" panose="05000000000000000000" pitchFamily="2" charset="2"/>
              <a:buChar char="Ø"/>
            </a:pPr>
            <a:r>
              <a:rPr lang="tr-TR" dirty="0" err="1"/>
              <a:t>Low</a:t>
            </a:r>
            <a:r>
              <a:rPr lang="tr-TR" dirty="0"/>
              <a:t> risk </a:t>
            </a:r>
          </a:p>
          <a:p>
            <a:pPr marL="285750" indent="-285750">
              <a:lnSpc>
                <a:spcPct val="250000"/>
              </a:lnSpc>
              <a:buFont typeface="Wingdings" panose="05000000000000000000" pitchFamily="2" charset="2"/>
              <a:buChar char="q"/>
            </a:pPr>
            <a:r>
              <a:rPr lang="tr-TR" dirty="0"/>
              <a:t>Diğer </a:t>
            </a:r>
            <a:r>
              <a:rPr lang="tr-TR" dirty="0" err="1"/>
              <a:t>prognostik</a:t>
            </a:r>
            <a:r>
              <a:rPr lang="tr-TR" dirty="0"/>
              <a:t> faktörler; sınır , ilk lezyon, bağışıklık durumu, lezyon sahasına radyasyon öyküsü, PNI,LVI</a:t>
            </a:r>
          </a:p>
        </p:txBody>
      </p:sp>
    </p:spTree>
    <p:extLst>
      <p:ext uri="{BB962C8B-B14F-4D97-AF65-F5344CB8AC3E}">
        <p14:creationId xmlns:p14="http://schemas.microsoft.com/office/powerpoint/2010/main" val="27695786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>
            <a:extLst>
              <a:ext uri="{FF2B5EF4-FFF2-40B4-BE49-F238E27FC236}">
                <a16:creationId xmlns:a16="http://schemas.microsoft.com/office/drawing/2014/main" id="{F299F933-D61A-433E-97A4-40A5C888FD9A}"/>
              </a:ext>
            </a:extLst>
          </p:cNvPr>
          <p:cNvSpPr txBox="1"/>
          <p:nvPr/>
        </p:nvSpPr>
        <p:spPr>
          <a:xfrm>
            <a:off x="715713" y="751344"/>
            <a:ext cx="10760574" cy="535531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tr-TR" dirty="0"/>
              <a:t>NMSC tedavisinde kullanılan başlıca radyasyon tipleri düşük enerjili X ışınları ve elektron tedavisidir.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tr-TR" dirty="0"/>
              <a:t>Her iki radyasyon çeşidi de Brezilya’da yaygın olarak kullanılmıyor.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tr-TR" dirty="0"/>
              <a:t>Fakat HDR </a:t>
            </a:r>
            <a:r>
              <a:rPr lang="tr-TR" dirty="0" err="1"/>
              <a:t>brakiterapi</a:t>
            </a:r>
            <a:r>
              <a:rPr lang="tr-TR" dirty="0"/>
              <a:t> </a:t>
            </a:r>
            <a:r>
              <a:rPr lang="tr-TR" dirty="0" err="1"/>
              <a:t>serviks</a:t>
            </a:r>
            <a:r>
              <a:rPr lang="tr-TR" dirty="0"/>
              <a:t> kanseri sıklığı nedeni ile birçok merkezde bulunmaktadır.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tr-TR" dirty="0"/>
              <a:t>Düşük enerjili fotonlarla ( </a:t>
            </a:r>
            <a:r>
              <a:rPr lang="tr-TR" dirty="0" err="1"/>
              <a:t>yüzeyel</a:t>
            </a:r>
            <a:r>
              <a:rPr lang="tr-TR" dirty="0"/>
              <a:t> X ışınları(45-100kV), </a:t>
            </a:r>
            <a:r>
              <a:rPr lang="tr-TR" dirty="0" err="1"/>
              <a:t>ortovoltaj</a:t>
            </a:r>
            <a:r>
              <a:rPr lang="tr-TR" dirty="0"/>
              <a:t> X ışınları ( 100-250kV),</a:t>
            </a:r>
          </a:p>
          <a:p>
            <a:pPr>
              <a:lnSpc>
                <a:spcPct val="200000"/>
              </a:lnSpc>
            </a:pPr>
            <a:r>
              <a:rPr lang="tr-TR" dirty="0"/>
              <a:t>      </a:t>
            </a:r>
            <a:r>
              <a:rPr lang="tr-TR" dirty="0" err="1"/>
              <a:t>megavoltaj</a:t>
            </a:r>
            <a:r>
              <a:rPr lang="tr-TR" dirty="0"/>
              <a:t> fotonlar  ve elektron ışınları ile %87-%100 arasında yanıt oranları bildirilmiştir.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tr-TR" dirty="0"/>
              <a:t>Cup-</a:t>
            </a:r>
            <a:r>
              <a:rPr lang="tr-TR" dirty="0" err="1"/>
              <a:t>shaped</a:t>
            </a:r>
            <a:r>
              <a:rPr lang="tr-TR" dirty="0"/>
              <a:t> Leipzig </a:t>
            </a:r>
            <a:r>
              <a:rPr lang="tr-TR" dirty="0" err="1"/>
              <a:t>aplikatör</a:t>
            </a:r>
            <a:r>
              <a:rPr lang="tr-TR" dirty="0"/>
              <a:t> 30,35,40,45 mm </a:t>
            </a:r>
            <a:r>
              <a:rPr lang="tr-TR" dirty="0" err="1"/>
              <a:t>lik</a:t>
            </a:r>
            <a:r>
              <a:rPr lang="tr-TR" dirty="0"/>
              <a:t> farklı iç çaplara ve paralel/dik yönlü Ir-192 kaynağına sahiptir.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tr-TR" dirty="0"/>
              <a:t>Bu farklı yönler , kaynağın </a:t>
            </a:r>
            <a:r>
              <a:rPr lang="tr-TR" dirty="0" err="1"/>
              <a:t>anizotropik</a:t>
            </a:r>
            <a:r>
              <a:rPr lang="tr-TR" dirty="0"/>
              <a:t> özelliklerinin hesaplanmasına yardımcı olur.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tr-TR" dirty="0"/>
              <a:t>Bu çalışmada doz </a:t>
            </a:r>
            <a:r>
              <a:rPr lang="tr-TR" dirty="0" err="1"/>
              <a:t>hesaplanmasıdaki</a:t>
            </a:r>
            <a:r>
              <a:rPr lang="tr-TR" dirty="0"/>
              <a:t> </a:t>
            </a:r>
            <a:r>
              <a:rPr lang="tr-TR" dirty="0" err="1"/>
              <a:t>anizotropik</a:t>
            </a:r>
            <a:r>
              <a:rPr lang="tr-TR" dirty="0"/>
              <a:t> faktörleri hesaba katmadan paralel yönlü kaynak kullanılmış.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tr-TR" dirty="0"/>
              <a:t>AAPM-TG43 de belirtilen doz hesaplama sistemi kullanılmış.(saçılma </a:t>
            </a:r>
            <a:r>
              <a:rPr lang="tr-TR" dirty="0" err="1"/>
              <a:t>defekti</a:t>
            </a:r>
            <a:r>
              <a:rPr lang="tr-TR" dirty="0"/>
              <a:t> </a:t>
            </a:r>
            <a:r>
              <a:rPr lang="tr-TR" dirty="0" err="1"/>
              <a:t>dozimetrik</a:t>
            </a:r>
            <a:r>
              <a:rPr lang="tr-TR" dirty="0"/>
              <a:t> parametre değil ).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637405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Resim 5">
            <a:extLst>
              <a:ext uri="{FF2B5EF4-FFF2-40B4-BE49-F238E27FC236}">
                <a16:creationId xmlns:a16="http://schemas.microsoft.com/office/drawing/2014/main" id="{CC4A252D-ED83-4AE9-803E-8A2645893B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Yıldız: 5 Nokta 6">
            <a:extLst>
              <a:ext uri="{FF2B5EF4-FFF2-40B4-BE49-F238E27FC236}">
                <a16:creationId xmlns:a16="http://schemas.microsoft.com/office/drawing/2014/main" id="{ADC31EE9-18AC-4840-B653-BD4763642185}"/>
              </a:ext>
            </a:extLst>
          </p:cNvPr>
          <p:cNvSpPr/>
          <p:nvPr/>
        </p:nvSpPr>
        <p:spPr>
          <a:xfrm>
            <a:off x="1838960" y="1188720"/>
            <a:ext cx="416560" cy="396240"/>
          </a:xfrm>
          <a:prstGeom prst="star5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025596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>
            <a:extLst>
              <a:ext uri="{FF2B5EF4-FFF2-40B4-BE49-F238E27FC236}">
                <a16:creationId xmlns:a16="http://schemas.microsoft.com/office/drawing/2014/main" id="{06F43714-DE38-4BED-84D3-01C1C942435B}"/>
              </a:ext>
            </a:extLst>
          </p:cNvPr>
          <p:cNvSpPr txBox="1"/>
          <p:nvPr/>
        </p:nvSpPr>
        <p:spPr>
          <a:xfrm>
            <a:off x="1183640" y="928636"/>
            <a:ext cx="9824720" cy="500072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tr-TR" dirty="0"/>
              <a:t>Bu çalışmada 3Gy/</a:t>
            </a:r>
            <a:r>
              <a:rPr lang="tr-TR" dirty="0" err="1"/>
              <a:t>fr</a:t>
            </a:r>
            <a:r>
              <a:rPr lang="tr-TR" dirty="0"/>
              <a:t> fazla dozlar kullanıldığında daha iyi LC  oranlarının elde edildiği gözlenmiş.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tr-TR" dirty="0"/>
              <a:t>Çalışmada kullanılan tedavi şeması ile diğer literatür verileri kıyaslandığında bu çalışmada daha iyi LC</a:t>
            </a:r>
          </a:p>
          <a:p>
            <a:pPr>
              <a:lnSpc>
                <a:spcPct val="200000"/>
              </a:lnSpc>
            </a:pPr>
            <a:r>
              <a:rPr lang="tr-TR" dirty="0"/>
              <a:t>     oranları elde edildiği gözlenmiş.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tr-TR" dirty="0"/>
              <a:t>Literatürde de belirtildiği gibi HDR </a:t>
            </a:r>
            <a:r>
              <a:rPr lang="tr-TR" dirty="0" err="1"/>
              <a:t>brakiterapide</a:t>
            </a:r>
            <a:r>
              <a:rPr lang="tr-TR" dirty="0"/>
              <a:t> </a:t>
            </a:r>
            <a:r>
              <a:rPr lang="tr-TR" dirty="0" err="1"/>
              <a:t>aplikatör</a:t>
            </a:r>
            <a:r>
              <a:rPr lang="tr-TR" dirty="0"/>
              <a:t> kullanılmasına rağmen tedaviye iyi uyum ve mükemmel </a:t>
            </a:r>
            <a:r>
              <a:rPr lang="tr-TR" dirty="0" err="1"/>
              <a:t>kosmetik</a:t>
            </a:r>
            <a:r>
              <a:rPr lang="tr-TR" dirty="0"/>
              <a:t> sonuçlar elde edildi.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tr-TR" dirty="0"/>
              <a:t>Yaşlı hastalarda bile 40-50Gy/8-10 </a:t>
            </a:r>
            <a:r>
              <a:rPr lang="tr-TR" dirty="0" err="1"/>
              <a:t>fr</a:t>
            </a:r>
            <a:r>
              <a:rPr lang="tr-TR" dirty="0"/>
              <a:t> da iyi kozmetik sonuçlar  ve kabule edilebilir akut ve kronik </a:t>
            </a:r>
            <a:r>
              <a:rPr lang="tr-TR" dirty="0" err="1"/>
              <a:t>toksisite</a:t>
            </a:r>
            <a:r>
              <a:rPr lang="tr-TR" dirty="0"/>
              <a:t> oranları elde edildi.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tr-TR" dirty="0"/>
              <a:t>Kozmetik sonuçlar her ne kadar önemli olsa da bu çalışmada ,öznellik ve  diğer çalışmalardaki raporlama sisteminin </a:t>
            </a:r>
            <a:r>
              <a:rPr lang="tr-TR" dirty="0" err="1"/>
              <a:t>heterojenitesinden</a:t>
            </a:r>
            <a:r>
              <a:rPr lang="tr-TR" dirty="0"/>
              <a:t> dolayı değerlendirilmedi.</a:t>
            </a:r>
          </a:p>
        </p:txBody>
      </p:sp>
    </p:spTree>
    <p:extLst>
      <p:ext uri="{BB962C8B-B14F-4D97-AF65-F5344CB8AC3E}">
        <p14:creationId xmlns:p14="http://schemas.microsoft.com/office/powerpoint/2010/main" val="6148753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>
            <a:extLst>
              <a:ext uri="{FF2B5EF4-FFF2-40B4-BE49-F238E27FC236}">
                <a16:creationId xmlns:a16="http://schemas.microsoft.com/office/drawing/2014/main" id="{B9067901-1211-4D00-9985-E7B0E8473A53}"/>
              </a:ext>
            </a:extLst>
          </p:cNvPr>
          <p:cNvSpPr txBox="1"/>
          <p:nvPr/>
        </p:nvSpPr>
        <p:spPr>
          <a:xfrm>
            <a:off x="2076918" y="751344"/>
            <a:ext cx="8038163" cy="535531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tr-TR" dirty="0"/>
              <a:t>Tedaviye bağlı gelişen en sık erken yan etki ödem ve </a:t>
            </a:r>
            <a:r>
              <a:rPr lang="tr-TR" dirty="0" err="1"/>
              <a:t>eritem</a:t>
            </a:r>
            <a:r>
              <a:rPr lang="tr-TR" dirty="0"/>
              <a:t> idi.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tr-TR" dirty="0"/>
              <a:t>Daha az </a:t>
            </a:r>
            <a:r>
              <a:rPr lang="tr-TR" dirty="0" err="1"/>
              <a:t>sıklıklı</a:t>
            </a:r>
            <a:r>
              <a:rPr lang="tr-TR" dirty="0"/>
              <a:t> görülen akut yan etkiler ise ;</a:t>
            </a:r>
          </a:p>
          <a:p>
            <a:pPr marL="742950" lvl="1" indent="-28575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tr-TR" dirty="0"/>
              <a:t>Döküntülü dermatit</a:t>
            </a:r>
          </a:p>
          <a:p>
            <a:pPr marL="742950" lvl="1" indent="-28575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tr-TR" dirty="0"/>
              <a:t>Kaşıntı</a:t>
            </a:r>
          </a:p>
          <a:p>
            <a:pPr marL="742950" lvl="1" indent="-28575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tr-TR" dirty="0" err="1"/>
              <a:t>Deskuamasyon</a:t>
            </a:r>
            <a:endParaRPr lang="tr-TR" dirty="0"/>
          </a:p>
          <a:p>
            <a:pPr marL="742950" lvl="1" indent="-28575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tr-TR" dirty="0"/>
              <a:t>Çok nadir olarak da </a:t>
            </a:r>
            <a:r>
              <a:rPr lang="tr-TR" dirty="0" err="1"/>
              <a:t>ülserasyon</a:t>
            </a:r>
            <a:r>
              <a:rPr lang="tr-TR" dirty="0"/>
              <a:t> 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tr-TR" dirty="0"/>
              <a:t>Bu </a:t>
            </a:r>
            <a:r>
              <a:rPr lang="tr-TR" dirty="0" err="1"/>
              <a:t>kohort</a:t>
            </a:r>
            <a:r>
              <a:rPr lang="tr-TR" dirty="0"/>
              <a:t> çalışmasında %12.7 ve %5.6 sırasıyla akut ve kronik yan etki gözlenmiş.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tr-TR" dirty="0"/>
              <a:t>Geç yan etkiler </a:t>
            </a:r>
            <a:r>
              <a:rPr lang="tr-TR" dirty="0" err="1"/>
              <a:t>hipopigmentasyon</a:t>
            </a:r>
            <a:r>
              <a:rPr lang="tr-TR" dirty="0"/>
              <a:t> ve </a:t>
            </a:r>
            <a:r>
              <a:rPr lang="tr-TR" dirty="0" err="1"/>
              <a:t>telenjiektazi</a:t>
            </a:r>
            <a:r>
              <a:rPr lang="tr-TR" dirty="0"/>
              <a:t> olarak gözlenmiş.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tr-TR" dirty="0"/>
              <a:t>Grade 4 ve ileri komplikasyonlar gözlenmemiş.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006405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>
            <a:extLst>
              <a:ext uri="{FF2B5EF4-FFF2-40B4-BE49-F238E27FC236}">
                <a16:creationId xmlns:a16="http://schemas.microsoft.com/office/drawing/2014/main" id="{7E4351F8-C68E-409F-BF46-B1015A749BBB}"/>
              </a:ext>
            </a:extLst>
          </p:cNvPr>
          <p:cNvSpPr txBox="1"/>
          <p:nvPr/>
        </p:nvSpPr>
        <p:spPr>
          <a:xfrm>
            <a:off x="4368800" y="558800"/>
            <a:ext cx="939681" cy="400110"/>
          </a:xfrm>
          <a:prstGeom prst="rect">
            <a:avLst/>
          </a:prstGeom>
          <a:solidFill>
            <a:schemeClr val="accent3"/>
          </a:solidFill>
        </p:spPr>
        <p:txBody>
          <a:bodyPr wrap="none" rtlCol="0">
            <a:spAutoFit/>
          </a:bodyPr>
          <a:lstStyle/>
          <a:p>
            <a:r>
              <a:rPr lang="tr-TR" sz="2000" dirty="0"/>
              <a:t>SONUÇ</a:t>
            </a:r>
          </a:p>
        </p:txBody>
      </p:sp>
      <p:sp>
        <p:nvSpPr>
          <p:cNvPr id="5" name="Metin kutusu 4">
            <a:extLst>
              <a:ext uri="{FF2B5EF4-FFF2-40B4-BE49-F238E27FC236}">
                <a16:creationId xmlns:a16="http://schemas.microsoft.com/office/drawing/2014/main" id="{9B674884-B9E5-41F7-97B3-507DCC898679}"/>
              </a:ext>
            </a:extLst>
          </p:cNvPr>
          <p:cNvSpPr txBox="1"/>
          <p:nvPr/>
        </p:nvSpPr>
        <p:spPr>
          <a:xfrm>
            <a:off x="1960880" y="2209756"/>
            <a:ext cx="8270239" cy="243848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300000"/>
              </a:lnSpc>
              <a:buFont typeface="Wingdings" panose="05000000000000000000" pitchFamily="2" charset="2"/>
              <a:buChar char="q"/>
            </a:pPr>
            <a:r>
              <a:rPr lang="tr-TR" dirty="0"/>
              <a:t>HDR </a:t>
            </a:r>
            <a:r>
              <a:rPr lang="tr-TR" dirty="0" err="1"/>
              <a:t>brakiterapi</a:t>
            </a:r>
            <a:r>
              <a:rPr lang="tr-TR" dirty="0"/>
              <a:t>  hastalar için  mükemmel bir LC ile uygun bir tedavi olanağı sağlar.</a:t>
            </a:r>
          </a:p>
          <a:p>
            <a:pPr marL="285750" indent="-285750">
              <a:lnSpc>
                <a:spcPct val="300000"/>
              </a:lnSpc>
              <a:buFont typeface="Wingdings" panose="05000000000000000000" pitchFamily="2" charset="2"/>
              <a:buChar char="q"/>
            </a:pPr>
            <a:r>
              <a:rPr lang="tr-TR" dirty="0"/>
              <a:t>En efektif tedavi rejimi kesin olmamakla birlikte minimum EQD2 50Gy , fraksiyon başına 3Gy veya daha fazla olarak verilmelidir.  </a:t>
            </a:r>
          </a:p>
        </p:txBody>
      </p:sp>
    </p:spTree>
    <p:extLst>
      <p:ext uri="{BB962C8B-B14F-4D97-AF65-F5344CB8AC3E}">
        <p14:creationId xmlns:p14="http://schemas.microsoft.com/office/powerpoint/2010/main" val="13983267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>
            <a:extLst>
              <a:ext uri="{FF2B5EF4-FFF2-40B4-BE49-F238E27FC236}">
                <a16:creationId xmlns:a16="http://schemas.microsoft.com/office/drawing/2014/main" id="{8FD778DE-0EBC-41EC-96E9-43932FA49AA7}"/>
              </a:ext>
            </a:extLst>
          </p:cNvPr>
          <p:cNvSpPr txBox="1"/>
          <p:nvPr/>
        </p:nvSpPr>
        <p:spPr>
          <a:xfrm>
            <a:off x="3261360" y="2722880"/>
            <a:ext cx="5791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400" dirty="0"/>
              <a:t>           TEŞEKKÜRLER</a:t>
            </a:r>
          </a:p>
        </p:txBody>
      </p:sp>
    </p:spTree>
    <p:extLst>
      <p:ext uri="{BB962C8B-B14F-4D97-AF65-F5344CB8AC3E}">
        <p14:creationId xmlns:p14="http://schemas.microsoft.com/office/powerpoint/2010/main" val="9690111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>
            <a:extLst>
              <a:ext uri="{FF2B5EF4-FFF2-40B4-BE49-F238E27FC236}">
                <a16:creationId xmlns:a16="http://schemas.microsoft.com/office/drawing/2014/main" id="{9407FF6C-A385-4047-9A6C-429563EC7D38}"/>
              </a:ext>
            </a:extLst>
          </p:cNvPr>
          <p:cNvSpPr txBox="1"/>
          <p:nvPr/>
        </p:nvSpPr>
        <p:spPr>
          <a:xfrm>
            <a:off x="5677584" y="355600"/>
            <a:ext cx="836832" cy="40011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tr-TR" sz="2000" dirty="0"/>
              <a:t>AMAÇ</a:t>
            </a:r>
          </a:p>
        </p:txBody>
      </p:sp>
      <p:sp>
        <p:nvSpPr>
          <p:cNvPr id="5" name="Metin kutusu 4">
            <a:extLst>
              <a:ext uri="{FF2B5EF4-FFF2-40B4-BE49-F238E27FC236}">
                <a16:creationId xmlns:a16="http://schemas.microsoft.com/office/drawing/2014/main" id="{120A5E71-9E1B-4FDC-AAB5-62CA3122C27C}"/>
              </a:ext>
            </a:extLst>
          </p:cNvPr>
          <p:cNvSpPr txBox="1"/>
          <p:nvPr/>
        </p:nvSpPr>
        <p:spPr>
          <a:xfrm>
            <a:off x="1762760" y="911323"/>
            <a:ext cx="8666480" cy="503535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tr-TR" dirty="0" err="1"/>
              <a:t>Melanom</a:t>
            </a:r>
            <a:r>
              <a:rPr lang="tr-TR" dirty="0"/>
              <a:t>-dışı cilt kanserleri(NMSC) tüm kanserler içinde en sık görülmektedir </a:t>
            </a:r>
          </a:p>
          <a:p>
            <a:pPr algn="just">
              <a:lnSpc>
                <a:spcPct val="150000"/>
              </a:lnSpc>
            </a:pPr>
            <a:r>
              <a:rPr lang="tr-TR" dirty="0"/>
              <a:t>      ve </a:t>
            </a:r>
            <a:r>
              <a:rPr lang="tr-TR" dirty="0" err="1"/>
              <a:t>insidansı</a:t>
            </a:r>
            <a:r>
              <a:rPr lang="tr-TR" dirty="0"/>
              <a:t> giderek artmaktadır.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tr-TR" dirty="0"/>
              <a:t>Brezilya’da hem kadında hem de </a:t>
            </a:r>
            <a:r>
              <a:rPr lang="tr-TR" dirty="0" err="1"/>
              <a:t>erkekde</a:t>
            </a:r>
            <a:r>
              <a:rPr lang="tr-TR" dirty="0"/>
              <a:t>  sırasıyla 211 -190/100000 </a:t>
            </a:r>
            <a:r>
              <a:rPr lang="tr-TR" dirty="0" err="1"/>
              <a:t>insidansı</a:t>
            </a:r>
            <a:r>
              <a:rPr lang="tr-TR" dirty="0"/>
              <a:t> ile </a:t>
            </a:r>
          </a:p>
          <a:p>
            <a:pPr algn="just">
              <a:lnSpc>
                <a:spcPct val="150000"/>
              </a:lnSpc>
            </a:pPr>
            <a:r>
              <a:rPr lang="tr-TR" dirty="0"/>
              <a:t>      en sık görülen </a:t>
            </a:r>
            <a:r>
              <a:rPr lang="tr-TR" dirty="0" err="1"/>
              <a:t>neoplazmdır</a:t>
            </a:r>
            <a:r>
              <a:rPr lang="tr-TR" dirty="0"/>
              <a:t>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tr-TR" dirty="0"/>
              <a:t>En sık görülen 2 çeşit </a:t>
            </a:r>
            <a:r>
              <a:rPr lang="tr-TR" dirty="0" err="1"/>
              <a:t>melanom</a:t>
            </a:r>
            <a:r>
              <a:rPr lang="tr-TR" dirty="0"/>
              <a:t>-dışı cilt kanserleri bazal ve </a:t>
            </a:r>
            <a:r>
              <a:rPr lang="tr-TR" dirty="0" err="1"/>
              <a:t>skuamoz</a:t>
            </a:r>
            <a:r>
              <a:rPr lang="tr-TR" dirty="0"/>
              <a:t> hücreli cilt kanserleridir.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tr-TR" dirty="0"/>
              <a:t>Tedavi : cerrahi, radyoterapi, </a:t>
            </a:r>
            <a:r>
              <a:rPr lang="tr-TR" dirty="0" err="1"/>
              <a:t>kriyoterapi</a:t>
            </a:r>
            <a:endParaRPr lang="tr-TR" dirty="0"/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tr-TR" dirty="0"/>
              <a:t> HDR </a:t>
            </a:r>
            <a:r>
              <a:rPr lang="tr-TR" dirty="0" err="1"/>
              <a:t>brakiterapi</a:t>
            </a:r>
            <a:r>
              <a:rPr lang="tr-TR" dirty="0"/>
              <a:t> </a:t>
            </a:r>
            <a:r>
              <a:rPr lang="tr-TR" dirty="0" err="1"/>
              <a:t>melanom</a:t>
            </a:r>
            <a:r>
              <a:rPr lang="tr-TR" dirty="0"/>
              <a:t>-dışı cilt kanserlerinde kullanımı yeni bir tedavi değildir 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tr-TR" dirty="0"/>
              <a:t>Köhler-</a:t>
            </a:r>
            <a:r>
              <a:rPr lang="tr-TR" dirty="0" err="1"/>
              <a:t>Brock</a:t>
            </a:r>
            <a:r>
              <a:rPr lang="tr-TR" dirty="0"/>
              <a:t> ve ark. 1999 yılında yayımlanan 10 yıllık </a:t>
            </a:r>
            <a:r>
              <a:rPr lang="tr-TR" dirty="0" err="1"/>
              <a:t>prospektif</a:t>
            </a:r>
            <a:r>
              <a:rPr lang="tr-TR" dirty="0"/>
              <a:t> bir çalışmasında 30-40 </a:t>
            </a:r>
            <a:r>
              <a:rPr lang="tr-TR" dirty="0" err="1"/>
              <a:t>Gy</a:t>
            </a:r>
            <a:r>
              <a:rPr lang="tr-TR" dirty="0"/>
              <a:t> ile %91 oranında tam yanıt alınmış.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tr-TR" dirty="0"/>
              <a:t>Bu çalışmada  tek merkezli , Leipzig </a:t>
            </a:r>
            <a:r>
              <a:rPr lang="tr-TR" dirty="0" err="1"/>
              <a:t>aplikatör</a:t>
            </a:r>
            <a:r>
              <a:rPr lang="tr-TR" dirty="0"/>
              <a:t> kullanılarak </a:t>
            </a:r>
            <a:r>
              <a:rPr lang="tr-TR" dirty="0" err="1"/>
              <a:t>melanom</a:t>
            </a:r>
            <a:r>
              <a:rPr lang="tr-TR" dirty="0"/>
              <a:t>-dışı cilt kanserlerinin tedavisindeki deneyimlerin sunulması amaçlanmıştır.</a:t>
            </a:r>
          </a:p>
        </p:txBody>
      </p:sp>
    </p:spTree>
    <p:extLst>
      <p:ext uri="{BB962C8B-B14F-4D97-AF65-F5344CB8AC3E}">
        <p14:creationId xmlns:p14="http://schemas.microsoft.com/office/powerpoint/2010/main" val="20391288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kutusu 6">
            <a:extLst>
              <a:ext uri="{FF2B5EF4-FFF2-40B4-BE49-F238E27FC236}">
                <a16:creationId xmlns:a16="http://schemas.microsoft.com/office/drawing/2014/main" id="{2820CD20-DFFB-450F-827A-DB8A68811A37}"/>
              </a:ext>
            </a:extLst>
          </p:cNvPr>
          <p:cNvSpPr txBox="1"/>
          <p:nvPr/>
        </p:nvSpPr>
        <p:spPr>
          <a:xfrm>
            <a:off x="4826000" y="345440"/>
            <a:ext cx="2540000" cy="40011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tr-TR" sz="2000" dirty="0"/>
              <a:t>MATERYAL VE METOD</a:t>
            </a:r>
          </a:p>
        </p:txBody>
      </p:sp>
      <p:sp>
        <p:nvSpPr>
          <p:cNvPr id="8" name="Metin kutusu 7">
            <a:extLst>
              <a:ext uri="{FF2B5EF4-FFF2-40B4-BE49-F238E27FC236}">
                <a16:creationId xmlns:a16="http://schemas.microsoft.com/office/drawing/2014/main" id="{6AE3A72B-7EB0-413A-B5D9-A012AD78BF70}"/>
              </a:ext>
            </a:extLst>
          </p:cNvPr>
          <p:cNvSpPr txBox="1"/>
          <p:nvPr/>
        </p:nvSpPr>
        <p:spPr>
          <a:xfrm>
            <a:off x="825614" y="963474"/>
            <a:ext cx="10540771" cy="535531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marL="285750" indent="-285750">
              <a:lnSpc>
                <a:spcPct val="300000"/>
              </a:lnSpc>
              <a:buFont typeface="Wingdings" panose="05000000000000000000" pitchFamily="2" charset="2"/>
              <a:buChar char="q"/>
            </a:pPr>
            <a:r>
              <a:rPr lang="tr-TR" dirty="0" err="1"/>
              <a:t>Prospektif</a:t>
            </a:r>
            <a:r>
              <a:rPr lang="tr-TR" dirty="0"/>
              <a:t>  , mart 2013-aralık 2018 </a:t>
            </a:r>
          </a:p>
          <a:p>
            <a:pPr marL="285750" indent="-285750">
              <a:lnSpc>
                <a:spcPct val="300000"/>
              </a:lnSpc>
              <a:buFont typeface="Wingdings" panose="05000000000000000000" pitchFamily="2" charset="2"/>
              <a:buChar char="q"/>
            </a:pPr>
            <a:r>
              <a:rPr lang="tr-TR" dirty="0" err="1"/>
              <a:t>Non</a:t>
            </a:r>
            <a:r>
              <a:rPr lang="tr-TR" dirty="0"/>
              <a:t> –</a:t>
            </a:r>
            <a:r>
              <a:rPr lang="tr-TR" dirty="0" err="1"/>
              <a:t>metastatik</a:t>
            </a:r>
            <a:r>
              <a:rPr lang="tr-TR" dirty="0"/>
              <a:t> BCC SCC ,71 hasta , 101 lezyon </a:t>
            </a:r>
          </a:p>
          <a:p>
            <a:pPr marL="285750" indent="-285750">
              <a:lnSpc>
                <a:spcPct val="300000"/>
              </a:lnSpc>
              <a:buFont typeface="Wingdings" panose="05000000000000000000" pitchFamily="2" charset="2"/>
              <a:buChar char="q"/>
            </a:pPr>
            <a:r>
              <a:rPr lang="tr-TR" dirty="0"/>
              <a:t>Lezyon + 10-15 mm </a:t>
            </a:r>
          </a:p>
          <a:p>
            <a:pPr marL="285750" indent="-285750">
              <a:lnSpc>
                <a:spcPct val="300000"/>
              </a:lnSpc>
              <a:buFont typeface="Wingdings" panose="05000000000000000000" pitchFamily="2" charset="2"/>
              <a:buChar char="q"/>
            </a:pPr>
            <a:r>
              <a:rPr lang="tr-TR" dirty="0"/>
              <a:t>Cilt yüzeyinden 3 ve 5 mm </a:t>
            </a:r>
            <a:r>
              <a:rPr lang="tr-TR" dirty="0" err="1"/>
              <a:t>derinlikdeki</a:t>
            </a:r>
            <a:r>
              <a:rPr lang="tr-TR" dirty="0"/>
              <a:t> dozlar sırasıyla %120 ve %150 idi.</a:t>
            </a:r>
          </a:p>
          <a:p>
            <a:pPr marL="285750" indent="-285750">
              <a:lnSpc>
                <a:spcPct val="300000"/>
              </a:lnSpc>
              <a:buFont typeface="Wingdings" panose="05000000000000000000" pitchFamily="2" charset="2"/>
              <a:buChar char="q"/>
            </a:pPr>
            <a:r>
              <a:rPr lang="tr-TR" sz="1800" dirty="0">
                <a:latin typeface="Calibri" panose="020F0502020204030204" pitchFamily="34" charset="0"/>
              </a:rPr>
              <a:t>≤ 20 mm olan tümörlerde doz 3 mm derinlikte  , &gt; 20 mm olan tümörlerde ise 5 mm derinlikte reçete edildi.</a:t>
            </a:r>
          </a:p>
          <a:p>
            <a:pPr marL="285750" indent="-285750">
              <a:lnSpc>
                <a:spcPct val="300000"/>
              </a:lnSpc>
              <a:buFont typeface="Wingdings" panose="05000000000000000000" pitchFamily="2" charset="2"/>
              <a:buChar char="q"/>
            </a:pPr>
            <a:r>
              <a:rPr lang="tr-TR" dirty="0">
                <a:latin typeface="Calibri" panose="020F0502020204030204" pitchFamily="34" charset="0"/>
              </a:rPr>
              <a:t>BED ve EQD2 değerleri için a/ß oranı  10 olarak kullanıldı.</a:t>
            </a:r>
            <a:endParaRPr lang="tr-TR" sz="1800" dirty="0">
              <a:latin typeface="MS Shell Dlg 2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241616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>
            <a:extLst>
              <a:ext uri="{FF2B5EF4-FFF2-40B4-BE49-F238E27FC236}">
                <a16:creationId xmlns:a16="http://schemas.microsoft.com/office/drawing/2014/main" id="{B13A9B08-CA16-421C-A7B8-EEED32BA8334}"/>
              </a:ext>
            </a:extLst>
          </p:cNvPr>
          <p:cNvSpPr txBox="1"/>
          <p:nvPr/>
        </p:nvSpPr>
        <p:spPr>
          <a:xfrm>
            <a:off x="1330960" y="1341120"/>
            <a:ext cx="9076139" cy="38927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tr-TR" dirty="0" err="1"/>
              <a:t>Endpoint</a:t>
            </a:r>
            <a:r>
              <a:rPr lang="tr-TR" dirty="0"/>
              <a:t> :lokal kontrol, tam yanıt, stabil yanıt , </a:t>
            </a:r>
            <a:r>
              <a:rPr lang="tr-TR" sz="1800" dirty="0">
                <a:latin typeface="Calibri" panose="020F0502020204030204" pitchFamily="34" charset="0"/>
              </a:rPr>
              <a:t>≥ % 30 küçülme , aku</a:t>
            </a:r>
            <a:r>
              <a:rPr lang="tr-TR" dirty="0">
                <a:latin typeface="Calibri" panose="020F0502020204030204" pitchFamily="34" charset="0"/>
              </a:rPr>
              <a:t>t ve geç cilt reaksiyonları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tr-TR" sz="1800" dirty="0">
                <a:latin typeface="Calibri" panose="020F0502020204030204" pitchFamily="34" charset="0"/>
              </a:rPr>
              <a:t>Tedavi sırasında haftalık ,</a:t>
            </a:r>
            <a:r>
              <a:rPr lang="tr-TR" sz="1800" dirty="0" err="1">
                <a:latin typeface="Calibri" panose="020F0502020204030204" pitchFamily="34" charset="0"/>
              </a:rPr>
              <a:t>sonraski</a:t>
            </a:r>
            <a:r>
              <a:rPr lang="tr-TR" sz="1800" dirty="0">
                <a:latin typeface="Calibri" panose="020F0502020204030204" pitchFamily="34" charset="0"/>
              </a:rPr>
              <a:t> 3 ay boyunca aylık ,2. yıl bitene kadar 3-4 aylık</a:t>
            </a:r>
          </a:p>
          <a:p>
            <a:pPr>
              <a:lnSpc>
                <a:spcPct val="200000"/>
              </a:lnSpc>
            </a:pPr>
            <a:r>
              <a:rPr lang="tr-TR" dirty="0">
                <a:latin typeface="Calibri" panose="020F0502020204030204" pitchFamily="34" charset="0"/>
              </a:rPr>
              <a:t>      ve 5 yıla kadar 6 ayda bir olacak şekilde hastalar kontrol edildi.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tr-TR" sz="1800" dirty="0">
                <a:latin typeface="Calibri" panose="020F0502020204030204" pitchFamily="34" charset="0"/>
              </a:rPr>
              <a:t>Akut ve geç cilt </a:t>
            </a:r>
            <a:r>
              <a:rPr lang="tr-TR" sz="1800" dirty="0" err="1">
                <a:latin typeface="Calibri" panose="020F0502020204030204" pitchFamily="34" charset="0"/>
              </a:rPr>
              <a:t>toksisitesi</a:t>
            </a:r>
            <a:r>
              <a:rPr lang="tr-TR" sz="1800" dirty="0">
                <a:latin typeface="Calibri" panose="020F0502020204030204" pitchFamily="34" charset="0"/>
              </a:rPr>
              <a:t> RTOG kriterleri kullanılarak değerlendirildi.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tr-TR" dirty="0" err="1">
                <a:latin typeface="Calibri" panose="020F0502020204030204" pitchFamily="34" charset="0"/>
              </a:rPr>
              <a:t>Sağkalım</a:t>
            </a:r>
            <a:r>
              <a:rPr lang="tr-TR" dirty="0">
                <a:latin typeface="Calibri" panose="020F0502020204030204" pitchFamily="34" charset="0"/>
              </a:rPr>
              <a:t> analizi için Kaplan-</a:t>
            </a:r>
            <a:r>
              <a:rPr lang="tr-TR" dirty="0" err="1">
                <a:latin typeface="Calibri" panose="020F0502020204030204" pitchFamily="34" charset="0"/>
              </a:rPr>
              <a:t>Meier</a:t>
            </a:r>
            <a:r>
              <a:rPr lang="tr-TR" dirty="0">
                <a:latin typeface="Calibri" panose="020F0502020204030204" pitchFamily="34" charset="0"/>
              </a:rPr>
              <a:t> , LC karşılaştırılması için </a:t>
            </a:r>
            <a:r>
              <a:rPr lang="tr-TR" dirty="0" err="1">
                <a:latin typeface="Calibri" panose="020F0502020204030204" pitchFamily="34" charset="0"/>
              </a:rPr>
              <a:t>Breslow</a:t>
            </a:r>
            <a:r>
              <a:rPr lang="tr-TR" dirty="0">
                <a:latin typeface="Calibri" panose="020F0502020204030204" pitchFamily="34" charset="0"/>
              </a:rPr>
              <a:t> istatistik testi kullanıldı.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tr-TR" sz="1800" dirty="0">
                <a:latin typeface="Calibri" panose="020F0502020204030204" pitchFamily="34" charset="0"/>
              </a:rPr>
              <a:t>İstatistiksel hesaplamalarda SPSS v.20 </a:t>
            </a:r>
            <a:r>
              <a:rPr lang="tr-TR" dirty="0">
                <a:latin typeface="Calibri" panose="020F0502020204030204" pitchFamily="34" charset="0"/>
              </a:rPr>
              <a:t>kullanıldı.</a:t>
            </a:r>
            <a:endParaRPr lang="tr-TR" sz="1800" dirty="0">
              <a:latin typeface="MS Shell Dlg 2" panose="020B0604030504040204" pitchFamily="34" charset="0"/>
            </a:endParaRP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q"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612082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>
            <a:extLst>
              <a:ext uri="{FF2B5EF4-FFF2-40B4-BE49-F238E27FC236}">
                <a16:creationId xmlns:a16="http://schemas.microsoft.com/office/drawing/2014/main" id="{26809620-35EC-4B5A-ABD9-FF76DCA1F550}"/>
              </a:ext>
            </a:extLst>
          </p:cNvPr>
          <p:cNvSpPr txBox="1"/>
          <p:nvPr/>
        </p:nvSpPr>
        <p:spPr>
          <a:xfrm>
            <a:off x="4829467" y="447040"/>
            <a:ext cx="2795958" cy="40011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tr-TR" sz="2000" dirty="0"/>
              <a:t>ÇALIŞMANIN SONUÇLARI</a:t>
            </a:r>
          </a:p>
        </p:txBody>
      </p:sp>
      <p:sp>
        <p:nvSpPr>
          <p:cNvPr id="5" name="Metin kutusu 4">
            <a:extLst>
              <a:ext uri="{FF2B5EF4-FFF2-40B4-BE49-F238E27FC236}">
                <a16:creationId xmlns:a16="http://schemas.microsoft.com/office/drawing/2014/main" id="{2DDAA179-C090-49CC-9F34-122A11A39FEC}"/>
              </a:ext>
            </a:extLst>
          </p:cNvPr>
          <p:cNvSpPr txBox="1"/>
          <p:nvPr/>
        </p:nvSpPr>
        <p:spPr>
          <a:xfrm>
            <a:off x="1703643" y="889843"/>
            <a:ext cx="8784713" cy="507831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tr-TR" dirty="0"/>
              <a:t>Lezyonların çoğunluğu BCC idi. ( %69.3, n =70)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tr-TR" dirty="0"/>
              <a:t>En sık kullanılan doz-fraksiyon rejimi 40Gy/10 </a:t>
            </a:r>
            <a:r>
              <a:rPr lang="tr-TR" dirty="0" err="1"/>
              <a:t>fr</a:t>
            </a:r>
            <a:r>
              <a:rPr lang="tr-TR" dirty="0"/>
              <a:t>  ( BED=56, EQD2=46.7, n=28, %27.7) idi.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tr-TR" dirty="0"/>
              <a:t>Tüm hastalar için medyan BED 59.6 (39.2-68.7) ve medyan EQD2 50Gy (32.7-57.3) idi.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tr-TR" dirty="0"/>
              <a:t>Medyan takip süresi 42.8 ay (12-82) idi.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tr-TR" dirty="0"/>
              <a:t>3 yıllık genel </a:t>
            </a:r>
            <a:r>
              <a:rPr lang="tr-TR" dirty="0" err="1"/>
              <a:t>sağkalım</a:t>
            </a:r>
            <a:r>
              <a:rPr lang="tr-TR" dirty="0"/>
              <a:t> %94.5 bulundu.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tr-TR" dirty="0" err="1"/>
              <a:t>Kohort</a:t>
            </a:r>
            <a:r>
              <a:rPr lang="tr-TR" dirty="0"/>
              <a:t> süresince 7 hasta öldü.(3 ü hastalık </a:t>
            </a:r>
            <a:r>
              <a:rPr lang="tr-TR" dirty="0" err="1"/>
              <a:t>progresyonu</a:t>
            </a:r>
            <a:r>
              <a:rPr lang="tr-TR" dirty="0"/>
              <a:t> </a:t>
            </a:r>
            <a:r>
              <a:rPr lang="tr-TR" dirty="0" err="1"/>
              <a:t>nedneiile</a:t>
            </a:r>
            <a:r>
              <a:rPr lang="tr-TR" dirty="0"/>
              <a:t> 4 ü hastalık ile ilişkisiz )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tr-TR" dirty="0"/>
              <a:t>67 lezyonda (%66.3) tam yanıt, 8 lezyonda (%7.9) stabil yanıt izlendi.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tr-TR" dirty="0"/>
              <a:t>19 lezyonda (%18.8) yanıt izlenmedi.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tr-TR" dirty="0"/>
          </a:p>
          <a:p>
            <a:pPr marL="285750" indent="-285750">
              <a:buFont typeface="Wingdings" panose="05000000000000000000" pitchFamily="2" charset="2"/>
              <a:buChar char="q"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990565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>
            <a:extLst>
              <a:ext uri="{FF2B5EF4-FFF2-40B4-BE49-F238E27FC236}">
                <a16:creationId xmlns:a16="http://schemas.microsoft.com/office/drawing/2014/main" id="{48ABCE52-C620-4A09-AA88-E5E850BCD9E6}"/>
              </a:ext>
            </a:extLst>
          </p:cNvPr>
          <p:cNvSpPr txBox="1"/>
          <p:nvPr/>
        </p:nvSpPr>
        <p:spPr>
          <a:xfrm>
            <a:off x="1297218" y="1482634"/>
            <a:ext cx="9597564" cy="38927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tr-TR" dirty="0"/>
              <a:t>Medyan 9 ay takip süresi boyunca 7 hastada (%6.9) lokal </a:t>
            </a:r>
            <a:r>
              <a:rPr lang="tr-TR" dirty="0" err="1"/>
              <a:t>rekürrens</a:t>
            </a:r>
            <a:r>
              <a:rPr lang="tr-TR" dirty="0"/>
              <a:t> izlendi.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q"/>
            </a:pPr>
            <a:endParaRPr lang="tr-TR" dirty="0"/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tr-TR" dirty="0"/>
              <a:t>Bu 7 hastanın 3 ü burun SCC ,2 si </a:t>
            </a:r>
            <a:r>
              <a:rPr lang="tr-TR" dirty="0" err="1"/>
              <a:t>scalp</a:t>
            </a:r>
            <a:r>
              <a:rPr lang="tr-TR" dirty="0"/>
              <a:t> SCC  , biri ön kol BCC ve diğeri ise kulak BCC idi.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q"/>
            </a:pPr>
            <a:endParaRPr lang="tr-TR" dirty="0"/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tr-TR" dirty="0"/>
              <a:t>3 ve 5 yıllık gerçek lokal kontrol (LC ) oranları sırasıyla %97.9 ve %87.2 idi.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q"/>
            </a:pPr>
            <a:endParaRPr lang="tr-TR" dirty="0"/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tr-TR" dirty="0"/>
              <a:t>Tek değişkenli analizde EQD2&lt;50Gy ve fraksiyon dozu &lt;3Gy olması kötü sonuç ile ilişkili bulunmuş.</a:t>
            </a:r>
          </a:p>
        </p:txBody>
      </p:sp>
    </p:spTree>
    <p:extLst>
      <p:ext uri="{BB962C8B-B14F-4D97-AF65-F5344CB8AC3E}">
        <p14:creationId xmlns:p14="http://schemas.microsoft.com/office/powerpoint/2010/main" val="30662912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kutusu 6">
            <a:extLst>
              <a:ext uri="{FF2B5EF4-FFF2-40B4-BE49-F238E27FC236}">
                <a16:creationId xmlns:a16="http://schemas.microsoft.com/office/drawing/2014/main" id="{803D5254-7484-4F8A-AB0E-54C91B265471}"/>
              </a:ext>
            </a:extLst>
          </p:cNvPr>
          <p:cNvSpPr txBox="1"/>
          <p:nvPr/>
        </p:nvSpPr>
        <p:spPr>
          <a:xfrm>
            <a:off x="1214120" y="928636"/>
            <a:ext cx="9763760" cy="50007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tr-TR" dirty="0"/>
              <a:t>Çok değişkenli analizde </a:t>
            </a:r>
            <a:r>
              <a:rPr lang="tr-TR" dirty="0" err="1"/>
              <a:t>SCC’nin</a:t>
            </a:r>
            <a:r>
              <a:rPr lang="tr-TR" dirty="0"/>
              <a:t> , BCC’ a oranla daha kötü </a:t>
            </a:r>
            <a:r>
              <a:rPr lang="tr-TR" dirty="0" err="1"/>
              <a:t>prognoz</a:t>
            </a:r>
            <a:r>
              <a:rPr lang="tr-TR" dirty="0"/>
              <a:t> sergilediği gözlenmiş.(p=0.007)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q"/>
            </a:pPr>
            <a:endParaRPr lang="tr-TR" dirty="0"/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tr-TR" dirty="0"/>
              <a:t>Tüm hastalarda </a:t>
            </a:r>
            <a:r>
              <a:rPr lang="tr-TR" dirty="0" err="1"/>
              <a:t>grade</a:t>
            </a:r>
            <a:r>
              <a:rPr lang="tr-TR" dirty="0"/>
              <a:t> 1-2 düzeyinde akut yan etki gözlenmiş.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q"/>
            </a:pPr>
            <a:endParaRPr lang="tr-TR" dirty="0"/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tr-TR" dirty="0"/>
              <a:t>Grade 3 akut yan etki 9 hastada ( %8.9) gözlenmiş.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q"/>
            </a:pPr>
            <a:endParaRPr lang="tr-TR" dirty="0"/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tr-TR" dirty="0"/>
              <a:t>Grade 3 geç yan etki 4 hastada(%3.9) gözlenmiş . ( </a:t>
            </a:r>
            <a:r>
              <a:rPr lang="tr-TR" dirty="0" err="1"/>
              <a:t>hipopigmentasyon,telenjiektazi</a:t>
            </a:r>
            <a:r>
              <a:rPr lang="tr-TR" dirty="0"/>
              <a:t>)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q"/>
            </a:pPr>
            <a:endParaRPr lang="tr-TR" dirty="0"/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tr-TR" dirty="0"/>
              <a:t>Grade 4 akut ve geç yan etki hiçbir hastada gözlenmemiş.</a:t>
            </a:r>
          </a:p>
        </p:txBody>
      </p:sp>
    </p:spTree>
    <p:extLst>
      <p:ext uri="{BB962C8B-B14F-4D97-AF65-F5344CB8AC3E}">
        <p14:creationId xmlns:p14="http://schemas.microsoft.com/office/powerpoint/2010/main" val="6205198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>
            <a:extLst>
              <a:ext uri="{FF2B5EF4-FFF2-40B4-BE49-F238E27FC236}">
                <a16:creationId xmlns:a16="http://schemas.microsoft.com/office/drawing/2014/main" id="{758E51C2-32DB-45FA-B717-2AF185E02D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96000" cy="6858000"/>
          </a:xfrm>
          <a:prstGeom prst="rect">
            <a:avLst/>
          </a:prstGeom>
        </p:spPr>
      </p:pic>
      <p:pic>
        <p:nvPicPr>
          <p:cNvPr id="7" name="Resim 6">
            <a:extLst>
              <a:ext uri="{FF2B5EF4-FFF2-40B4-BE49-F238E27FC236}">
                <a16:creationId xmlns:a16="http://schemas.microsoft.com/office/drawing/2014/main" id="{4DB74A02-AAC5-4020-AE13-EDF3B5EC214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0"/>
            <a:ext cx="6096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5156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>
            <a:extLst>
              <a:ext uri="{FF2B5EF4-FFF2-40B4-BE49-F238E27FC236}">
                <a16:creationId xmlns:a16="http://schemas.microsoft.com/office/drawing/2014/main" id="{F754B276-7A17-4C6B-9C0D-DF3F4A0D27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Dikdörtgen 5">
            <a:extLst>
              <a:ext uri="{FF2B5EF4-FFF2-40B4-BE49-F238E27FC236}">
                <a16:creationId xmlns:a16="http://schemas.microsoft.com/office/drawing/2014/main" id="{49769545-0020-461D-85AB-6B282D7E3AEF}"/>
              </a:ext>
            </a:extLst>
          </p:cNvPr>
          <p:cNvSpPr/>
          <p:nvPr/>
        </p:nvSpPr>
        <p:spPr>
          <a:xfrm>
            <a:off x="142240" y="762000"/>
            <a:ext cx="11826240" cy="24384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637571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4467</TotalTime>
  <Words>902</Words>
  <Application>Microsoft Office PowerPoint</Application>
  <PresentationFormat>Geniş ekran</PresentationFormat>
  <Paragraphs>84</Paragraphs>
  <Slides>16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MS Shell Dlg 2</vt:lpstr>
      <vt:lpstr>Wingdings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emre</dc:creator>
  <cp:lastModifiedBy>STATION71</cp:lastModifiedBy>
  <cp:revision>11</cp:revision>
  <dcterms:created xsi:type="dcterms:W3CDTF">2021-12-25T14:29:33Z</dcterms:created>
  <dcterms:modified xsi:type="dcterms:W3CDTF">2021-12-29T10:33:34Z</dcterms:modified>
</cp:coreProperties>
</file>