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77" r:id="rId4"/>
    <p:sldId id="258" r:id="rId5"/>
    <p:sldId id="259" r:id="rId6"/>
    <p:sldId id="274" r:id="rId7"/>
    <p:sldId id="260" r:id="rId8"/>
    <p:sldId id="261" r:id="rId9"/>
    <p:sldId id="262" r:id="rId10"/>
    <p:sldId id="263" r:id="rId11"/>
    <p:sldId id="264" r:id="rId12"/>
    <p:sldId id="265" r:id="rId13"/>
    <p:sldId id="266" r:id="rId14"/>
    <p:sldId id="267" r:id="rId15"/>
    <p:sldId id="276" r:id="rId16"/>
    <p:sldId id="268" r:id="rId17"/>
    <p:sldId id="269" r:id="rId18"/>
    <p:sldId id="272" r:id="rId19"/>
    <p:sldId id="270" r:id="rId20"/>
    <p:sldId id="271" r:id="rId21"/>
    <p:sldId id="273" r:id="rId22"/>
    <p:sldId id="275"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D80B8-5EDF-4DDC-B4F1-2749C65C1AB4}" v="2" dt="2022-04-28T08:55:48.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yücel" userId="493e82c3bd26b036" providerId="LiveId" clId="{F51D80B8-5EDF-4DDC-B4F1-2749C65C1AB4}"/>
    <pc:docChg chg="addSld delSld modSld sldOrd">
      <pc:chgData name="mustafa yücel" userId="493e82c3bd26b036" providerId="LiveId" clId="{F51D80B8-5EDF-4DDC-B4F1-2749C65C1AB4}" dt="2022-04-28T08:56:00.745" v="76" actId="14100"/>
      <pc:docMkLst>
        <pc:docMk/>
      </pc:docMkLst>
      <pc:sldChg chg="addSp delSp modSp new mod ord">
        <pc:chgData name="mustafa yücel" userId="493e82c3bd26b036" providerId="LiveId" clId="{F51D80B8-5EDF-4DDC-B4F1-2749C65C1AB4}" dt="2022-04-28T08:52:12.606" v="21" actId="14100"/>
        <pc:sldMkLst>
          <pc:docMk/>
          <pc:sldMk cId="1132552596" sldId="273"/>
        </pc:sldMkLst>
        <pc:spChg chg="mod">
          <ac:chgData name="mustafa yücel" userId="493e82c3bd26b036" providerId="LiveId" clId="{F51D80B8-5EDF-4DDC-B4F1-2749C65C1AB4}" dt="2022-04-28T08:51:24.560" v="17" actId="207"/>
          <ac:spMkLst>
            <pc:docMk/>
            <pc:sldMk cId="1132552596" sldId="273"/>
            <ac:spMk id="2" creationId="{235AE17C-8BA8-4366-BD74-B7925686BA00}"/>
          </ac:spMkLst>
        </pc:spChg>
        <pc:spChg chg="del">
          <ac:chgData name="mustafa yücel" userId="493e82c3bd26b036" providerId="LiveId" clId="{F51D80B8-5EDF-4DDC-B4F1-2749C65C1AB4}" dt="2022-04-28T08:52:06.108" v="18" actId="931"/>
          <ac:spMkLst>
            <pc:docMk/>
            <pc:sldMk cId="1132552596" sldId="273"/>
            <ac:spMk id="3" creationId="{ACA9C762-61E9-4CB1-AF21-07C9DF3783AE}"/>
          </ac:spMkLst>
        </pc:spChg>
        <pc:picChg chg="add mod">
          <ac:chgData name="mustafa yücel" userId="493e82c3bd26b036" providerId="LiveId" clId="{F51D80B8-5EDF-4DDC-B4F1-2749C65C1AB4}" dt="2022-04-28T08:52:12.606" v="21" actId="14100"/>
          <ac:picMkLst>
            <pc:docMk/>
            <pc:sldMk cId="1132552596" sldId="273"/>
            <ac:picMk id="5" creationId="{5E4D303A-E710-4B79-B1AC-E581F8D97CDB}"/>
          </ac:picMkLst>
        </pc:picChg>
      </pc:sldChg>
      <pc:sldChg chg="new del">
        <pc:chgData name="mustafa yücel" userId="493e82c3bd26b036" providerId="LiveId" clId="{F51D80B8-5EDF-4DDC-B4F1-2749C65C1AB4}" dt="2022-04-28T08:55:10.304" v="23" actId="2696"/>
        <pc:sldMkLst>
          <pc:docMk/>
          <pc:sldMk cId="1277994402" sldId="274"/>
        </pc:sldMkLst>
      </pc:sldChg>
      <pc:sldChg chg="addSp delSp modSp new mod">
        <pc:chgData name="mustafa yücel" userId="493e82c3bd26b036" providerId="LiveId" clId="{F51D80B8-5EDF-4DDC-B4F1-2749C65C1AB4}" dt="2022-04-28T08:56:00.745" v="76" actId="14100"/>
        <pc:sldMkLst>
          <pc:docMk/>
          <pc:sldMk cId="2672357392" sldId="274"/>
        </pc:sldMkLst>
        <pc:spChg chg="mod">
          <ac:chgData name="mustafa yücel" userId="493e82c3bd26b036" providerId="LiveId" clId="{F51D80B8-5EDF-4DDC-B4F1-2749C65C1AB4}" dt="2022-04-28T08:55:40.705" v="69" actId="20577"/>
          <ac:spMkLst>
            <pc:docMk/>
            <pc:sldMk cId="2672357392" sldId="274"/>
            <ac:spMk id="2" creationId="{D31EBA38-BE5B-45E5-B0F3-F9D70D9BAA24}"/>
          </ac:spMkLst>
        </pc:spChg>
        <pc:spChg chg="del">
          <ac:chgData name="mustafa yücel" userId="493e82c3bd26b036" providerId="LiveId" clId="{F51D80B8-5EDF-4DDC-B4F1-2749C65C1AB4}" dt="2022-04-28T08:55:48.282" v="70" actId="931"/>
          <ac:spMkLst>
            <pc:docMk/>
            <pc:sldMk cId="2672357392" sldId="274"/>
            <ac:spMk id="3" creationId="{8C75FE1F-CA07-45BE-AB8D-A177DF2F0068}"/>
          </ac:spMkLst>
        </pc:spChg>
        <pc:picChg chg="add mod">
          <ac:chgData name="mustafa yücel" userId="493e82c3bd26b036" providerId="LiveId" clId="{F51D80B8-5EDF-4DDC-B4F1-2749C65C1AB4}" dt="2022-04-28T08:56:00.745" v="76" actId="14100"/>
          <ac:picMkLst>
            <pc:docMk/>
            <pc:sldMk cId="2672357392" sldId="274"/>
            <ac:picMk id="5" creationId="{1FD035C4-71EC-44DC-B47C-B7B0F1E640C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7154073-2C97-42FE-9584-E57A8C5DF2A0}" type="datetimeFigureOut">
              <a:rPr lang="tr-TR" smtClean="0"/>
              <a:t>29.04.2022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249830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a:t>Asıl başlık stili için tıklatın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a:t>Resim eklemek için simgeyi tıklatın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7154073-2C97-42FE-9584-E57A8C5DF2A0}" type="datetimeFigureOut">
              <a:rPr lang="tr-TR" smtClean="0"/>
              <a:t>29.04.2022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322257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a:t>Asıl başlık stili için tıklatın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a:t>Asıl metin stillerini düzenle</a:t>
            </a:r>
          </a:p>
        </p:txBody>
      </p:sp>
      <p:sp>
        <p:nvSpPr>
          <p:cNvPr id="4" name="Date Placeholder 3"/>
          <p:cNvSpPr>
            <a:spLocks noGrp="1"/>
          </p:cNvSpPr>
          <p:nvPr>
            <p:ph type="dt" sz="half" idx="10"/>
          </p:nvPr>
        </p:nvSpPr>
        <p:spPr/>
        <p:txBody>
          <a:bodyPr/>
          <a:lstStyle/>
          <a:p>
            <a:fld id="{47154073-2C97-42FE-9584-E57A8C5DF2A0}" type="datetimeFigureOut">
              <a:rPr lang="tr-TR" smtClean="0"/>
              <a:t>29.04.2022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116462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a:t>Asıl başlık stili için tıklatın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a:t>Asıl metin stillerini düzenle</a:t>
            </a:r>
          </a:p>
        </p:txBody>
      </p:sp>
      <p:sp>
        <p:nvSpPr>
          <p:cNvPr id="2" name="Date Placeholder 1"/>
          <p:cNvSpPr>
            <a:spLocks noGrp="1"/>
          </p:cNvSpPr>
          <p:nvPr>
            <p:ph type="dt" sz="half" idx="10"/>
          </p:nvPr>
        </p:nvSpPr>
        <p:spPr/>
        <p:txBody>
          <a:bodyPr/>
          <a:lstStyle/>
          <a:p>
            <a:fld id="{47154073-2C97-42FE-9584-E57A8C5DF2A0}" type="datetimeFigureOut">
              <a:rPr lang="tr-TR" smtClean="0"/>
              <a:t>29.04.2022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3671764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154073-2C97-42FE-9584-E57A8C5DF2A0}" type="datetimeFigureOut">
              <a:rPr lang="tr-TR" smtClean="0"/>
              <a:t>29.04.2022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366512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154073-2C97-42FE-9584-E57A8C5DF2A0}" type="datetimeFigureOut">
              <a:rPr lang="tr-TR" smtClean="0"/>
              <a:t>29.04.2022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210511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a:t>Asıl başlık stili için tıklatın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154073-2C97-42FE-9584-E57A8C5DF2A0}" type="datetimeFigureOut">
              <a:rPr lang="tr-TR" smtClean="0"/>
              <a:t>29.04.2022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145514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a:t>Asıl başlık stili için tıklatın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7154073-2C97-42FE-9584-E57A8C5DF2A0}" type="datetimeFigureOut">
              <a:rPr lang="tr-TR" smtClean="0"/>
              <a:t>29.04.2022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388943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7154073-2C97-42FE-9584-E57A8C5DF2A0}" type="datetimeFigureOut">
              <a:rPr lang="tr-TR" smtClean="0"/>
              <a:t>29.04.2022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179299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7154073-2C97-42FE-9584-E57A8C5DF2A0}" type="datetimeFigureOut">
              <a:rPr lang="tr-TR" smtClean="0"/>
              <a:t>29.04.2022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6150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7154073-2C97-42FE-9584-E57A8C5DF2A0}" type="datetimeFigureOut">
              <a:rPr lang="tr-TR" smtClean="0"/>
              <a:t>29.04.2022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170774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54073-2C97-42FE-9584-E57A8C5DF2A0}" type="datetimeFigureOut">
              <a:rPr lang="tr-TR" smtClean="0"/>
              <a:t>29.04.2022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184171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a:t>Asıl başlık stili için tıklatın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7154073-2C97-42FE-9584-E57A8C5DF2A0}" type="datetimeFigureOut">
              <a:rPr lang="tr-TR" smtClean="0"/>
              <a:t>29.04.2022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365268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a:t>Asıl başlık stili için tıklatın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a:t>Resim eklemek için simgeyi tıklatın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3885810" y="6041362"/>
            <a:ext cx="976879" cy="365125"/>
          </a:xfrm>
        </p:spPr>
        <p:txBody>
          <a:bodyPr/>
          <a:lstStyle/>
          <a:p>
            <a:fld id="{47154073-2C97-42FE-9584-E57A8C5DF2A0}" type="datetimeFigureOut">
              <a:rPr lang="tr-TR" smtClean="0"/>
              <a:t>29.04.2022</a:t>
            </a:fld>
            <a:endParaRPr lang="tr-TR"/>
          </a:p>
        </p:txBody>
      </p:sp>
      <p:sp>
        <p:nvSpPr>
          <p:cNvPr id="6" name="Footer Placeholder 5"/>
          <p:cNvSpPr>
            <a:spLocks noGrp="1"/>
          </p:cNvSpPr>
          <p:nvPr>
            <p:ph type="ftr" sz="quarter" idx="11"/>
          </p:nvPr>
        </p:nvSpPr>
        <p:spPr>
          <a:xfrm>
            <a:off x="590396" y="6041362"/>
            <a:ext cx="3295413" cy="365125"/>
          </a:xfrm>
        </p:spPr>
        <p:txBody>
          <a:bodyPr/>
          <a:lstStyle/>
          <a:p>
            <a:endParaRPr lang="tr-TR"/>
          </a:p>
        </p:txBody>
      </p:sp>
      <p:sp>
        <p:nvSpPr>
          <p:cNvPr id="7" name="Slide Number Placeholder 6"/>
          <p:cNvSpPr>
            <a:spLocks noGrp="1"/>
          </p:cNvSpPr>
          <p:nvPr>
            <p:ph type="sldNum" sz="quarter" idx="12"/>
          </p:nvPr>
        </p:nvSpPr>
        <p:spPr>
          <a:xfrm>
            <a:off x="4862689" y="5915888"/>
            <a:ext cx="1062155" cy="490599"/>
          </a:xfrm>
        </p:spPr>
        <p:txBody>
          <a:bodyPr/>
          <a:lstStyle/>
          <a:p>
            <a:fld id="{B3E22F50-1FA3-46A8-AC57-AE3A07EA3FB7}" type="slidenum">
              <a:rPr lang="tr-TR" smtClean="0"/>
              <a:t>‹#›</a:t>
            </a:fld>
            <a:endParaRPr lang="tr-TR"/>
          </a:p>
        </p:txBody>
      </p:sp>
    </p:spTree>
    <p:extLst>
      <p:ext uri="{BB962C8B-B14F-4D97-AF65-F5344CB8AC3E}">
        <p14:creationId xmlns:p14="http://schemas.microsoft.com/office/powerpoint/2010/main" val="429040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a:t>Asıl başlık stili için tıklatın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tr-T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7154073-2C97-42FE-9584-E57A8C5DF2A0}" type="datetimeFigureOut">
              <a:rPr lang="tr-TR" smtClean="0"/>
              <a:t>29.04.2022</a:t>
            </a:fld>
            <a:endParaRPr lang="tr-T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3E22F50-1FA3-46A8-AC57-AE3A07EA3FB7}" type="slidenum">
              <a:rPr lang="tr-TR" smtClean="0"/>
              <a:t>‹#›</a:t>
            </a:fld>
            <a:endParaRPr lang="tr-TR"/>
          </a:p>
        </p:txBody>
      </p:sp>
    </p:spTree>
    <p:extLst>
      <p:ext uri="{BB962C8B-B14F-4D97-AF65-F5344CB8AC3E}">
        <p14:creationId xmlns:p14="http://schemas.microsoft.com/office/powerpoint/2010/main" val="22613113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5527" y="-263092"/>
            <a:ext cx="9144000" cy="2387600"/>
          </a:xfrm>
        </p:spPr>
        <p:txBody>
          <a:bodyPr>
            <a:normAutofit/>
          </a:bodyPr>
          <a:lstStyle/>
          <a:p>
            <a:r>
              <a:rPr lang="tr-TR" sz="4400" dirty="0" smtClean="0">
                <a:solidFill>
                  <a:srgbClr val="FF0000"/>
                </a:solidFill>
                <a:latin typeface="Tw Cen MT" panose="020B0602020104020603" pitchFamily="34" charset="0"/>
              </a:rPr>
              <a:t>KÜÇÜK HÜCRELİ DIŞI AKCİĞER KANSERİNDE OLİGOMETASTATİK HASTALIK TANIMI</a:t>
            </a:r>
            <a:endParaRPr lang="tr-TR" sz="4400" dirty="0">
              <a:solidFill>
                <a:srgbClr val="FF0000"/>
              </a:solidFill>
              <a:latin typeface="Tw Cen MT" panose="020B0602020104020603" pitchFamily="34" charset="0"/>
            </a:endParaRPr>
          </a:p>
        </p:txBody>
      </p:sp>
      <p:sp>
        <p:nvSpPr>
          <p:cNvPr id="3" name="Alt Başlık 2"/>
          <p:cNvSpPr>
            <a:spLocks noGrp="1"/>
          </p:cNvSpPr>
          <p:nvPr>
            <p:ph type="subTitle" idx="1"/>
          </p:nvPr>
        </p:nvSpPr>
        <p:spPr>
          <a:xfrm>
            <a:off x="1246909" y="2558473"/>
            <a:ext cx="9421091" cy="2699327"/>
          </a:xfrm>
        </p:spPr>
        <p:txBody>
          <a:bodyPr/>
          <a:lstStyle/>
          <a:p>
            <a:r>
              <a:rPr lang="tr-TR" dirty="0">
                <a:latin typeface="Tw Cen MT" panose="020B0602020104020603" pitchFamily="34" charset="0"/>
              </a:rPr>
              <a:t>DR.BERKE BARUT</a:t>
            </a:r>
          </a:p>
        </p:txBody>
      </p:sp>
      <p:pic>
        <p:nvPicPr>
          <p:cNvPr id="4" name="Resim 3"/>
          <p:cNvPicPr>
            <a:picLocks noChangeAspect="1"/>
          </p:cNvPicPr>
          <p:nvPr/>
        </p:nvPicPr>
        <p:blipFill>
          <a:blip r:embed="rId2"/>
          <a:stretch>
            <a:fillRect/>
          </a:stretch>
        </p:blipFill>
        <p:spPr>
          <a:xfrm>
            <a:off x="9594272" y="2346037"/>
            <a:ext cx="2597728" cy="2597728"/>
          </a:xfrm>
          <a:prstGeom prst="rect">
            <a:avLst/>
          </a:prstGeom>
        </p:spPr>
      </p:pic>
      <p:pic>
        <p:nvPicPr>
          <p:cNvPr id="5" name="Resim 4"/>
          <p:cNvPicPr>
            <a:picLocks noChangeAspect="1"/>
          </p:cNvPicPr>
          <p:nvPr/>
        </p:nvPicPr>
        <p:blipFill>
          <a:blip r:embed="rId3"/>
          <a:stretch>
            <a:fillRect/>
          </a:stretch>
        </p:blipFill>
        <p:spPr>
          <a:xfrm>
            <a:off x="5225969" y="2367972"/>
            <a:ext cx="4136021" cy="2553857"/>
          </a:xfrm>
          <a:prstGeom prst="rect">
            <a:avLst/>
          </a:prstGeom>
        </p:spPr>
      </p:pic>
    </p:spTree>
    <p:extLst>
      <p:ext uri="{BB962C8B-B14F-4D97-AF65-F5344CB8AC3E}">
        <p14:creationId xmlns:p14="http://schemas.microsoft.com/office/powerpoint/2010/main" val="379591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accent6">
                    <a:lumMod val="75000"/>
                  </a:schemeClr>
                </a:solidFill>
                <a:latin typeface="Tw Cen MT" panose="020B0602020104020603" pitchFamily="34" charset="0"/>
              </a:rPr>
              <a:t>SENKRON-METAKRON OLİGOMETASTATİK HASTALIK</a:t>
            </a:r>
          </a:p>
        </p:txBody>
      </p:sp>
      <p:sp>
        <p:nvSpPr>
          <p:cNvPr id="3" name="İçerik Yer Tutucusu 2"/>
          <p:cNvSpPr>
            <a:spLocks noGrp="1"/>
          </p:cNvSpPr>
          <p:nvPr>
            <p:ph idx="1"/>
          </p:nvPr>
        </p:nvSpPr>
        <p:spPr>
          <a:xfrm>
            <a:off x="818712" y="2318327"/>
            <a:ext cx="5221870" cy="3540471"/>
          </a:xfrm>
        </p:spPr>
        <p:txBody>
          <a:bodyPr>
            <a:normAutofit/>
          </a:bodyPr>
          <a:lstStyle/>
          <a:p>
            <a:pPr lvl="1"/>
            <a:r>
              <a:rPr lang="tr-TR" sz="1800" dirty="0">
                <a:latin typeface="Tw Cen MT" panose="020B0602020104020603" pitchFamily="34" charset="0"/>
              </a:rPr>
              <a:t>Tipik olarak senkron </a:t>
            </a:r>
            <a:r>
              <a:rPr lang="tr-TR" sz="1800" dirty="0" err="1">
                <a:latin typeface="Tw Cen MT" panose="020B0602020104020603" pitchFamily="34" charset="0"/>
              </a:rPr>
              <a:t>multipl</a:t>
            </a:r>
            <a:r>
              <a:rPr lang="tr-TR" sz="1800" dirty="0">
                <a:latin typeface="Tw Cen MT" panose="020B0602020104020603" pitchFamily="34" charset="0"/>
              </a:rPr>
              <a:t> </a:t>
            </a:r>
            <a:r>
              <a:rPr lang="tr-TR" sz="1800" dirty="0" err="1">
                <a:latin typeface="Tw Cen MT" panose="020B0602020104020603" pitchFamily="34" charset="0"/>
              </a:rPr>
              <a:t>primer</a:t>
            </a:r>
            <a:r>
              <a:rPr lang="tr-TR" sz="1800" dirty="0">
                <a:latin typeface="Tw Cen MT" panose="020B0602020104020603" pitchFamily="34" charset="0"/>
              </a:rPr>
              <a:t> akciğer kanseri (SMPLC), fiziksel olarak ayrı ayrı bölgelerde yerleşmiş, son altı ay içinde tanı konulan ve histolojisi farklı olan veya benzer histolojiye sahip ancak farklı lob veya akciğerlerde ortaya çıkan, tanı anında </a:t>
            </a:r>
            <a:r>
              <a:rPr lang="tr-TR" sz="1800" dirty="0" err="1">
                <a:latin typeface="Tw Cen MT" panose="020B0602020104020603" pitchFamily="34" charset="0"/>
              </a:rPr>
              <a:t>ekstratorasik</a:t>
            </a:r>
            <a:r>
              <a:rPr lang="tr-TR" sz="1800" dirty="0">
                <a:latin typeface="Tw Cen MT" panose="020B0602020104020603" pitchFamily="34" charset="0"/>
              </a:rPr>
              <a:t> metastazı ve ortak drenaj yolları üzerinde lenfatik metastazı olmayan </a:t>
            </a:r>
            <a:r>
              <a:rPr lang="tr-TR" sz="1800" dirty="0" err="1">
                <a:latin typeface="Tw Cen MT" panose="020B0602020104020603" pitchFamily="34" charset="0"/>
              </a:rPr>
              <a:t>tümöral</a:t>
            </a:r>
            <a:r>
              <a:rPr lang="tr-TR" sz="1800" dirty="0">
                <a:latin typeface="Tw Cen MT" panose="020B0602020104020603" pitchFamily="34" charset="0"/>
              </a:rPr>
              <a:t> lezyonlar olarak tanımlanmıştır.</a:t>
            </a:r>
            <a:endParaRPr lang="tr-TR" sz="1800" b="1" dirty="0">
              <a:solidFill>
                <a:srgbClr val="FEFEFE"/>
              </a:solidFill>
              <a:latin typeface="Tw Cen MT" panose="020B0602020104020603" pitchFamily="34" charset="0"/>
              <a:ea typeface="+mj-ea"/>
              <a:cs typeface="+mj-cs"/>
            </a:endParaRPr>
          </a:p>
        </p:txBody>
      </p:sp>
      <p:sp>
        <p:nvSpPr>
          <p:cNvPr id="7" name="Dikdörtgen 6"/>
          <p:cNvSpPr/>
          <p:nvPr/>
        </p:nvSpPr>
        <p:spPr>
          <a:xfrm>
            <a:off x="7934036" y="2641600"/>
            <a:ext cx="2475346" cy="1163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8146472" y="2918691"/>
            <a:ext cx="2105891" cy="369332"/>
          </a:xfrm>
          <a:prstGeom prst="rect">
            <a:avLst/>
          </a:prstGeom>
          <a:noFill/>
        </p:spPr>
        <p:txBody>
          <a:bodyPr wrap="square" rtlCol="0">
            <a:spAutoFit/>
          </a:bodyPr>
          <a:lstStyle/>
          <a:p>
            <a:r>
              <a:rPr lang="tr-TR" b="1" dirty="0">
                <a:solidFill>
                  <a:schemeClr val="accent6">
                    <a:lumMod val="75000"/>
                  </a:schemeClr>
                </a:solidFill>
              </a:rPr>
              <a:t>OLİGOMETASTAZ</a:t>
            </a:r>
          </a:p>
        </p:txBody>
      </p:sp>
      <p:sp>
        <p:nvSpPr>
          <p:cNvPr id="9" name="Aşağı Ok 8"/>
          <p:cNvSpPr/>
          <p:nvPr/>
        </p:nvSpPr>
        <p:spPr>
          <a:xfrm rot="1944595">
            <a:off x="8150139" y="3796146"/>
            <a:ext cx="498764" cy="951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7269018" y="4807061"/>
            <a:ext cx="1727200" cy="919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7481455" y="5029344"/>
            <a:ext cx="1274618" cy="369332"/>
          </a:xfrm>
          <a:prstGeom prst="rect">
            <a:avLst/>
          </a:prstGeom>
          <a:noFill/>
        </p:spPr>
        <p:txBody>
          <a:bodyPr wrap="square" rtlCol="0">
            <a:spAutoFit/>
          </a:bodyPr>
          <a:lstStyle/>
          <a:p>
            <a:r>
              <a:rPr lang="tr-TR" dirty="0">
                <a:solidFill>
                  <a:schemeClr val="accent6">
                    <a:lumMod val="75000"/>
                  </a:schemeClr>
                </a:solidFill>
              </a:rPr>
              <a:t>SENKRON</a:t>
            </a:r>
          </a:p>
        </p:txBody>
      </p:sp>
      <p:sp>
        <p:nvSpPr>
          <p:cNvPr id="12" name="Aşağı Ok 11"/>
          <p:cNvSpPr/>
          <p:nvPr/>
        </p:nvSpPr>
        <p:spPr>
          <a:xfrm rot="19998883">
            <a:off x="9714018" y="3811909"/>
            <a:ext cx="510170" cy="1029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9605818" y="4807061"/>
            <a:ext cx="1662546" cy="919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9799782" y="5029344"/>
            <a:ext cx="1273418" cy="369332"/>
          </a:xfrm>
          <a:prstGeom prst="rect">
            <a:avLst/>
          </a:prstGeom>
          <a:noFill/>
        </p:spPr>
        <p:txBody>
          <a:bodyPr wrap="square" rtlCol="0">
            <a:spAutoFit/>
          </a:bodyPr>
          <a:lstStyle/>
          <a:p>
            <a:r>
              <a:rPr lang="tr-TR" dirty="0" err="1">
                <a:solidFill>
                  <a:schemeClr val="accent6">
                    <a:lumMod val="75000"/>
                  </a:schemeClr>
                </a:solidFill>
              </a:rPr>
              <a:t>Metakron</a:t>
            </a:r>
            <a:endParaRPr lang="tr-TR" dirty="0">
              <a:solidFill>
                <a:schemeClr val="accent6">
                  <a:lumMod val="75000"/>
                </a:schemeClr>
              </a:solidFill>
            </a:endParaRPr>
          </a:p>
        </p:txBody>
      </p:sp>
    </p:spTree>
    <p:extLst>
      <p:ext uri="{BB962C8B-B14F-4D97-AF65-F5344CB8AC3E}">
        <p14:creationId xmlns:p14="http://schemas.microsoft.com/office/powerpoint/2010/main" val="271490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ED515C">
                    <a:lumMod val="75000"/>
                  </a:srgbClr>
                </a:solidFill>
                <a:latin typeface="Tw Cen MT" panose="020B0602020104020603" pitchFamily="34" charset="0"/>
              </a:rPr>
              <a:t>SENKRON-METAKRON OLİGOMETASTATİK HASTALIK</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5142" y="2660072"/>
            <a:ext cx="3917865" cy="3241963"/>
          </a:xfrm>
        </p:spPr>
      </p:pic>
      <p:sp>
        <p:nvSpPr>
          <p:cNvPr id="5" name="Dikdörtgen 4"/>
          <p:cNvSpPr/>
          <p:nvPr/>
        </p:nvSpPr>
        <p:spPr>
          <a:xfrm>
            <a:off x="1019142" y="2967381"/>
            <a:ext cx="6096000" cy="923330"/>
          </a:xfrm>
          <a:prstGeom prst="rect">
            <a:avLst/>
          </a:prstGeom>
        </p:spPr>
        <p:txBody>
          <a:bodyPr>
            <a:spAutoFit/>
          </a:bodyPr>
          <a:lstStyle/>
          <a:p>
            <a:r>
              <a:rPr lang="tr-TR" dirty="0" err="1">
                <a:latin typeface="Tw Cen MT" panose="020B0602020104020603" pitchFamily="34" charset="0"/>
              </a:rPr>
              <a:t>Metakron</a:t>
            </a:r>
            <a:r>
              <a:rPr lang="tr-TR" dirty="0">
                <a:latin typeface="Tw Cen MT" panose="020B0602020104020603" pitchFamily="34" charset="0"/>
              </a:rPr>
              <a:t> </a:t>
            </a:r>
            <a:r>
              <a:rPr lang="tr-TR" dirty="0" err="1">
                <a:latin typeface="Tw Cen MT" panose="020B0602020104020603" pitchFamily="34" charset="0"/>
              </a:rPr>
              <a:t>multipl</a:t>
            </a:r>
            <a:r>
              <a:rPr lang="tr-TR" dirty="0">
                <a:latin typeface="Tw Cen MT" panose="020B0602020104020603" pitchFamily="34" charset="0"/>
              </a:rPr>
              <a:t> </a:t>
            </a:r>
            <a:r>
              <a:rPr lang="tr-TR" dirty="0" err="1">
                <a:latin typeface="Tw Cen MT" panose="020B0602020104020603" pitchFamily="34" charset="0"/>
              </a:rPr>
              <a:t>primer</a:t>
            </a:r>
            <a:r>
              <a:rPr lang="tr-TR" dirty="0">
                <a:latin typeface="Tw Cen MT" panose="020B0602020104020603" pitchFamily="34" charset="0"/>
              </a:rPr>
              <a:t> akciğer kanseri (MMPLC), </a:t>
            </a:r>
            <a:r>
              <a:rPr lang="tr-TR" dirty="0" err="1">
                <a:latin typeface="Tw Cen MT" panose="020B0602020104020603" pitchFamily="34" charset="0"/>
              </a:rPr>
              <a:t>primer</a:t>
            </a:r>
            <a:r>
              <a:rPr lang="tr-TR" dirty="0">
                <a:latin typeface="Tw Cen MT" panose="020B0602020104020603" pitchFamily="34" charset="0"/>
              </a:rPr>
              <a:t> lezyonun altı ay sonrasında tanı alan ve senkron hastalık tanımındaki </a:t>
            </a:r>
            <a:r>
              <a:rPr lang="tr-TR" dirty="0" err="1">
                <a:latin typeface="Tw Cen MT" panose="020B0602020104020603" pitchFamily="34" charset="0"/>
              </a:rPr>
              <a:t>kriteleri</a:t>
            </a:r>
            <a:r>
              <a:rPr lang="tr-TR" dirty="0">
                <a:latin typeface="Tw Cen MT" panose="020B0602020104020603" pitchFamily="34" charset="0"/>
              </a:rPr>
              <a:t> tamamlayan tümörler olarak tanımlanır</a:t>
            </a:r>
          </a:p>
        </p:txBody>
      </p:sp>
    </p:spTree>
    <p:extLst>
      <p:ext uri="{BB962C8B-B14F-4D97-AF65-F5344CB8AC3E}">
        <p14:creationId xmlns:p14="http://schemas.microsoft.com/office/powerpoint/2010/main" val="44106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accent6">
                    <a:lumMod val="75000"/>
                  </a:schemeClr>
                </a:solidFill>
                <a:latin typeface="Tw Cen MT" panose="020B0602020104020603" pitchFamily="34" charset="0"/>
              </a:rPr>
              <a:t>OLİGOMETASTAZ TANIM SORUNU</a:t>
            </a:r>
          </a:p>
        </p:txBody>
      </p:sp>
      <p:sp>
        <p:nvSpPr>
          <p:cNvPr id="3" name="İçerik Yer Tutucusu 2"/>
          <p:cNvSpPr>
            <a:spLocks noGrp="1"/>
          </p:cNvSpPr>
          <p:nvPr>
            <p:ph idx="1"/>
          </p:nvPr>
        </p:nvSpPr>
        <p:spPr/>
        <p:txBody>
          <a:bodyPr/>
          <a:lstStyle/>
          <a:p>
            <a:r>
              <a:rPr lang="tr-TR" dirty="0">
                <a:solidFill>
                  <a:schemeClr val="accent6">
                    <a:lumMod val="75000"/>
                  </a:schemeClr>
                </a:solidFill>
                <a:latin typeface="Tw Cen MT" panose="020B0602020104020603" pitchFamily="34" charset="0"/>
              </a:rPr>
              <a:t>GENEL OLARAK OLİGOMETASTAZ DİYEBİLMEK İÇİN</a:t>
            </a:r>
          </a:p>
          <a:p>
            <a:r>
              <a:rPr lang="tr-TR" dirty="0">
                <a:latin typeface="Tw Cen MT" panose="020B0602020104020603" pitchFamily="34" charset="0"/>
              </a:rPr>
              <a:t>----</a:t>
            </a:r>
            <a:r>
              <a:rPr lang="tr-TR" dirty="0">
                <a:latin typeface="Tw Cen MT" panose="020B0602020104020603" pitchFamily="34" charset="0"/>
                <a:sym typeface="Wingdings" panose="05000000000000000000" pitchFamily="2" charset="2"/>
              </a:rPr>
              <a:t>İNDOLENT BİYOLOJİYE SAHİP</a:t>
            </a:r>
          </a:p>
          <a:p>
            <a:r>
              <a:rPr lang="tr-TR" dirty="0">
                <a:latin typeface="Tw Cen MT" panose="020B0602020104020603" pitchFamily="34" charset="0"/>
                <a:sym typeface="Wingdings" panose="05000000000000000000" pitchFamily="2" charset="2"/>
              </a:rPr>
              <a:t>----METASTAZLAR SINIRLI SAYIDA VE SINIRLI SAYIDA ORGANDA</a:t>
            </a:r>
          </a:p>
          <a:p>
            <a:r>
              <a:rPr lang="tr-TR" dirty="0">
                <a:latin typeface="Tw Cen MT" panose="020B0602020104020603" pitchFamily="34" charset="0"/>
                <a:sym typeface="Wingdings" panose="05000000000000000000" pitchFamily="2" charset="2"/>
              </a:rPr>
              <a:t>----&gt;YAYGIN METASTAZ OLMAYACAK</a:t>
            </a:r>
            <a:endParaRPr lang="tr-TR" dirty="0">
              <a:latin typeface="Tw Cen MT" panose="020B0602020104020603" pitchFamily="34" charset="0"/>
            </a:endParaRPr>
          </a:p>
        </p:txBody>
      </p:sp>
    </p:spTree>
    <p:extLst>
      <p:ext uri="{BB962C8B-B14F-4D97-AF65-F5344CB8AC3E}">
        <p14:creationId xmlns:p14="http://schemas.microsoft.com/office/powerpoint/2010/main" val="53365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ED515C">
                    <a:lumMod val="75000"/>
                  </a:srgbClr>
                </a:solidFill>
                <a:latin typeface="Tw Cen MT" panose="020B0602020104020603" pitchFamily="34" charset="0"/>
              </a:rPr>
              <a:t>OLİGOMETASTAZ TANIM SORUNU</a:t>
            </a:r>
            <a:endParaRPr lang="tr-TR" dirty="0"/>
          </a:p>
        </p:txBody>
      </p:sp>
      <p:sp>
        <p:nvSpPr>
          <p:cNvPr id="3" name="İçerik Yer Tutucusu 2"/>
          <p:cNvSpPr>
            <a:spLocks noGrp="1"/>
          </p:cNvSpPr>
          <p:nvPr>
            <p:ph idx="1"/>
          </p:nvPr>
        </p:nvSpPr>
        <p:spPr/>
        <p:txBody>
          <a:bodyPr/>
          <a:lstStyle/>
          <a:p>
            <a:r>
              <a:rPr lang="tr-TR" dirty="0">
                <a:latin typeface="Tw Cen MT" panose="020B0602020104020603" pitchFamily="34" charset="0"/>
              </a:rPr>
              <a:t>ANCAK SINIRLI HASTALIK VE YERLEŞİM İÇİN SPESİFİK BİR TANIMLAMA YOK</a:t>
            </a:r>
          </a:p>
          <a:p>
            <a:r>
              <a:rPr lang="tr-TR" dirty="0">
                <a:latin typeface="Tw Cen MT" panose="020B0602020104020603" pitchFamily="34" charset="0"/>
              </a:rPr>
              <a:t>ÇALIŞMALARA UYGUNLUK AÇISINDAN OLİGOMETASTAZ KAVRAMI KENDİ İÇİNDE PROGNOZ KIYASLAMASI İÇİN </a:t>
            </a:r>
            <a:r>
              <a:rPr lang="tr-TR" dirty="0">
                <a:solidFill>
                  <a:srgbClr val="7030A0"/>
                </a:solidFill>
                <a:latin typeface="Tw Cen MT" panose="020B0602020104020603" pitchFamily="34" charset="0"/>
              </a:rPr>
              <a:t>SOLİTER TEK LEZYON </a:t>
            </a:r>
            <a:r>
              <a:rPr lang="tr-TR" dirty="0">
                <a:latin typeface="Tw Cen MT" panose="020B0602020104020603" pitchFamily="34" charset="0"/>
              </a:rPr>
              <a:t>, </a:t>
            </a:r>
            <a:r>
              <a:rPr lang="tr-TR" dirty="0">
                <a:solidFill>
                  <a:schemeClr val="accent6">
                    <a:lumMod val="75000"/>
                  </a:schemeClr>
                </a:solidFill>
                <a:latin typeface="Tw Cen MT" panose="020B0602020104020603" pitchFamily="34" charset="0"/>
              </a:rPr>
              <a:t>&lt; 3 ODAK </a:t>
            </a:r>
            <a:r>
              <a:rPr lang="tr-TR" dirty="0">
                <a:latin typeface="Tw Cen MT" panose="020B0602020104020603" pitchFamily="34" charset="0"/>
              </a:rPr>
              <a:t>, </a:t>
            </a:r>
            <a:r>
              <a:rPr lang="tr-TR" dirty="0">
                <a:solidFill>
                  <a:srgbClr val="FFFF00"/>
                </a:solidFill>
                <a:latin typeface="Tw Cen MT" panose="020B0602020104020603" pitchFamily="34" charset="0"/>
              </a:rPr>
              <a:t>3-5 ODAK </a:t>
            </a:r>
            <a:r>
              <a:rPr lang="tr-TR" dirty="0">
                <a:latin typeface="Tw Cen MT" panose="020B0602020104020603" pitchFamily="34" charset="0"/>
              </a:rPr>
              <a:t>SUBGRUPLARA AYRILMIŞ</a:t>
            </a:r>
          </a:p>
          <a:p>
            <a:r>
              <a:rPr lang="tr-TR" dirty="0">
                <a:latin typeface="Tw Cen MT" panose="020B0602020104020603" pitchFamily="34" charset="0"/>
              </a:rPr>
              <a:t>ANCAK BUNUNLA BİRLİKTE TÜMÖR HİSTOLOJİSİ, TÜMÖR YERLEŞİMİ ,TÜMÖR HACMİ VE GENETİK YAPIDA ÖNEMLİ BİR UNSUR</a:t>
            </a:r>
          </a:p>
        </p:txBody>
      </p:sp>
      <p:pic>
        <p:nvPicPr>
          <p:cNvPr id="4" name="Resim 3"/>
          <p:cNvPicPr>
            <a:picLocks noChangeAspect="1"/>
          </p:cNvPicPr>
          <p:nvPr/>
        </p:nvPicPr>
        <p:blipFill>
          <a:blip r:embed="rId2"/>
          <a:stretch>
            <a:fillRect/>
          </a:stretch>
        </p:blipFill>
        <p:spPr>
          <a:xfrm>
            <a:off x="7804728" y="248456"/>
            <a:ext cx="935902" cy="1654634"/>
          </a:xfrm>
          <a:prstGeom prst="rect">
            <a:avLst/>
          </a:prstGeom>
        </p:spPr>
      </p:pic>
    </p:spTree>
    <p:extLst>
      <p:ext uri="{BB962C8B-B14F-4D97-AF65-F5344CB8AC3E}">
        <p14:creationId xmlns:p14="http://schemas.microsoft.com/office/powerpoint/2010/main" val="343739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ED515C">
                    <a:lumMod val="75000"/>
                  </a:srgbClr>
                </a:solidFill>
                <a:latin typeface="Tw Cen MT" panose="020B0602020104020603" pitchFamily="34" charset="0"/>
              </a:rPr>
              <a:t>OLİGOMETASTAZ TANIM SORUNU</a:t>
            </a:r>
            <a:endParaRPr lang="tr-TR" dirty="0"/>
          </a:p>
        </p:txBody>
      </p:sp>
      <p:sp>
        <p:nvSpPr>
          <p:cNvPr id="3" name="İçerik Yer Tutucusu 2"/>
          <p:cNvSpPr>
            <a:spLocks noGrp="1"/>
          </p:cNvSpPr>
          <p:nvPr>
            <p:ph idx="1"/>
          </p:nvPr>
        </p:nvSpPr>
        <p:spPr/>
        <p:txBody>
          <a:bodyPr/>
          <a:lstStyle/>
          <a:p>
            <a:r>
              <a:rPr lang="tr-TR" dirty="0">
                <a:latin typeface="Tw Cen MT" panose="020B0602020104020603" pitchFamily="34" charset="0"/>
              </a:rPr>
              <a:t>Örneğin Lopez </a:t>
            </a:r>
            <a:r>
              <a:rPr lang="tr-TR" dirty="0" err="1">
                <a:latin typeface="Tw Cen MT" panose="020B0602020104020603" pitchFamily="34" charset="0"/>
              </a:rPr>
              <a:t>Guerra</a:t>
            </a:r>
            <a:r>
              <a:rPr lang="tr-TR" dirty="0">
                <a:latin typeface="Tw Cen MT" panose="020B0602020104020603" pitchFamily="34" charset="0"/>
              </a:rPr>
              <a:t> ve ark. yaptığı 2000-2011 yılı arasındaki 78 hastanın dahil edildiği bir çalışmada </a:t>
            </a:r>
            <a:r>
              <a:rPr lang="tr-TR" dirty="0" err="1">
                <a:latin typeface="Tw Cen MT" panose="020B0602020104020603" pitchFamily="34" charset="0"/>
              </a:rPr>
              <a:t>oligometastaz</a:t>
            </a:r>
            <a:r>
              <a:rPr lang="tr-TR" dirty="0">
                <a:latin typeface="Tw Cen MT" panose="020B0602020104020603" pitchFamily="34" charset="0"/>
              </a:rPr>
              <a:t> örneklemi 5 </a:t>
            </a:r>
            <a:r>
              <a:rPr lang="tr-TR" dirty="0" err="1">
                <a:latin typeface="Tw Cen MT" panose="020B0602020104020603" pitchFamily="34" charset="0"/>
              </a:rPr>
              <a:t>metastatik</a:t>
            </a:r>
            <a:r>
              <a:rPr lang="tr-TR" dirty="0">
                <a:latin typeface="Tw Cen MT" panose="020B0602020104020603" pitchFamily="34" charset="0"/>
              </a:rPr>
              <a:t> lezyondan az lezyonu bulunan hastalar olarak tanımlanmışken ,2016 yılında </a:t>
            </a:r>
            <a:r>
              <a:rPr lang="tr-TR" dirty="0" err="1">
                <a:latin typeface="Tw Cen MT" panose="020B0602020104020603" pitchFamily="34" charset="0"/>
              </a:rPr>
              <a:t>Gomez</a:t>
            </a:r>
            <a:r>
              <a:rPr lang="tr-TR" dirty="0">
                <a:latin typeface="Tw Cen MT" panose="020B0602020104020603" pitchFamily="34" charset="0"/>
              </a:rPr>
              <a:t> ve ark. yürüttüğü </a:t>
            </a:r>
            <a:r>
              <a:rPr lang="tr-TR" dirty="0" err="1">
                <a:latin typeface="Tw Cen MT" panose="020B0602020104020603" pitchFamily="34" charset="0"/>
              </a:rPr>
              <a:t>prospektiv-multimerkezli</a:t>
            </a:r>
            <a:r>
              <a:rPr lang="tr-TR" dirty="0">
                <a:latin typeface="Tw Cen MT" panose="020B0602020104020603" pitchFamily="34" charset="0"/>
              </a:rPr>
              <a:t> Faz II çalışmasında </a:t>
            </a:r>
            <a:r>
              <a:rPr lang="tr-TR" dirty="0" err="1">
                <a:latin typeface="Tw Cen MT" panose="020B0602020104020603" pitchFamily="34" charset="0"/>
              </a:rPr>
              <a:t>oligometastaz</a:t>
            </a:r>
            <a:r>
              <a:rPr lang="tr-TR" dirty="0">
                <a:latin typeface="Tw Cen MT" panose="020B0602020104020603" pitchFamily="34" charset="0"/>
              </a:rPr>
              <a:t> grubu &lt;3 metastaz oluşturmuştur. </a:t>
            </a:r>
          </a:p>
        </p:txBody>
      </p:sp>
      <p:pic>
        <p:nvPicPr>
          <p:cNvPr id="4" name="Resim 3"/>
          <p:cNvPicPr>
            <a:picLocks noChangeAspect="1"/>
          </p:cNvPicPr>
          <p:nvPr/>
        </p:nvPicPr>
        <p:blipFill>
          <a:blip r:embed="rId2"/>
          <a:stretch>
            <a:fillRect/>
          </a:stretch>
        </p:blipFill>
        <p:spPr>
          <a:xfrm>
            <a:off x="8007928" y="214315"/>
            <a:ext cx="945140" cy="1605647"/>
          </a:xfrm>
          <a:prstGeom prst="rect">
            <a:avLst/>
          </a:prstGeom>
        </p:spPr>
      </p:pic>
    </p:spTree>
    <p:extLst>
      <p:ext uri="{BB962C8B-B14F-4D97-AF65-F5344CB8AC3E}">
        <p14:creationId xmlns:p14="http://schemas.microsoft.com/office/powerpoint/2010/main" val="235165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solidFill>
                  <a:srgbClr val="FF0000"/>
                </a:solidFill>
                <a:latin typeface="Tw Cen MT" panose="020B0602020104020603" pitchFamily="34" charset="0"/>
              </a:rPr>
              <a:t>OLİGOPROGRESYON – OLİGOREKÜRRENS KAVRAMLARI</a:t>
            </a:r>
            <a:endParaRPr lang="tr-TR" sz="3200" dirty="0">
              <a:solidFill>
                <a:srgbClr val="FF0000"/>
              </a:solidFill>
              <a:latin typeface="Tw Cen MT" panose="020B0602020104020603" pitchFamily="34" charset="0"/>
            </a:endParaRPr>
          </a:p>
        </p:txBody>
      </p:sp>
      <p:sp>
        <p:nvSpPr>
          <p:cNvPr id="3" name="İçerik Yer Tutucusu 2"/>
          <p:cNvSpPr>
            <a:spLocks noGrp="1"/>
          </p:cNvSpPr>
          <p:nvPr>
            <p:ph idx="1"/>
          </p:nvPr>
        </p:nvSpPr>
        <p:spPr>
          <a:xfrm>
            <a:off x="818712" y="2475345"/>
            <a:ext cx="7198452" cy="3383453"/>
          </a:xfrm>
        </p:spPr>
        <p:txBody>
          <a:bodyPr/>
          <a:lstStyle/>
          <a:p>
            <a:r>
              <a:rPr lang="tr-TR" dirty="0" err="1">
                <a:solidFill>
                  <a:srgbClr val="FF0000"/>
                </a:solidFill>
              </a:rPr>
              <a:t>Oligo-rekürrens</a:t>
            </a:r>
            <a:r>
              <a:rPr lang="tr-TR" dirty="0"/>
              <a:t>: </a:t>
            </a:r>
            <a:r>
              <a:rPr lang="tr-TR" dirty="0" err="1"/>
              <a:t>Küratif</a:t>
            </a:r>
            <a:r>
              <a:rPr lang="tr-TR" dirty="0"/>
              <a:t> tedavi sonrası yeni gelişen </a:t>
            </a:r>
            <a:r>
              <a:rPr lang="tr-TR" dirty="0" err="1"/>
              <a:t>metastatik</a:t>
            </a:r>
            <a:r>
              <a:rPr lang="tr-TR" dirty="0"/>
              <a:t> </a:t>
            </a:r>
            <a:r>
              <a:rPr lang="tr-TR" dirty="0" smtClean="0"/>
              <a:t>alanların bulunması olarak </a:t>
            </a:r>
            <a:r>
              <a:rPr lang="tr-TR" dirty="0" err="1" smtClean="0"/>
              <a:t>tanımlanabilir.Oligometastazdan</a:t>
            </a:r>
            <a:r>
              <a:rPr lang="tr-TR" dirty="0" smtClean="0"/>
              <a:t> temel farkı </a:t>
            </a:r>
            <a:r>
              <a:rPr lang="tr-TR" dirty="0" err="1" smtClean="0"/>
              <a:t>primer</a:t>
            </a:r>
            <a:r>
              <a:rPr lang="tr-TR" dirty="0" smtClean="0"/>
              <a:t> lezyonun kontrol altında olup olmamasıdır.</a:t>
            </a:r>
            <a:endParaRPr lang="tr-TR" dirty="0"/>
          </a:p>
          <a:p>
            <a:pPr marL="0" indent="0">
              <a:buNone/>
            </a:pPr>
            <a:r>
              <a:rPr lang="tr-TR" dirty="0" smtClean="0"/>
              <a:t> </a:t>
            </a:r>
          </a:p>
          <a:p>
            <a:pPr>
              <a:buFont typeface="Courier New" panose="02070309020205020404" pitchFamily="49" charset="0"/>
              <a:buChar char="o"/>
            </a:pPr>
            <a:r>
              <a:rPr lang="tr-TR" dirty="0" err="1" smtClean="0">
                <a:solidFill>
                  <a:srgbClr val="FF0000"/>
                </a:solidFill>
              </a:rPr>
              <a:t>Oligoprogresyon</a:t>
            </a:r>
            <a:r>
              <a:rPr lang="tr-TR" dirty="0"/>
              <a:t>: Sistemik tedavi ile </a:t>
            </a:r>
            <a:r>
              <a:rPr lang="tr-TR" dirty="0" err="1"/>
              <a:t>primer</a:t>
            </a:r>
            <a:r>
              <a:rPr lang="tr-TR" dirty="0"/>
              <a:t> ve çoğu metastaz kontrol </a:t>
            </a:r>
            <a:r>
              <a:rPr lang="tr-TR" dirty="0" smtClean="0"/>
              <a:t> altındayken </a:t>
            </a:r>
            <a:r>
              <a:rPr lang="tr-TR" dirty="0"/>
              <a:t>belli alan-alanlarda </a:t>
            </a:r>
            <a:r>
              <a:rPr lang="tr-TR" dirty="0" err="1" smtClean="0"/>
              <a:t>progresyon</a:t>
            </a:r>
            <a:r>
              <a:rPr lang="tr-TR" dirty="0" smtClean="0"/>
              <a:t> şeklinde kısaca tanımlanabilir.</a:t>
            </a:r>
            <a:endParaRPr lang="tr-TR" dirty="0"/>
          </a:p>
          <a:p>
            <a:endParaRPr lang="tr-TR" dirty="0"/>
          </a:p>
        </p:txBody>
      </p:sp>
      <p:pic>
        <p:nvPicPr>
          <p:cNvPr id="4" name="Resim 3"/>
          <p:cNvPicPr>
            <a:picLocks noChangeAspect="1"/>
          </p:cNvPicPr>
          <p:nvPr/>
        </p:nvPicPr>
        <p:blipFill>
          <a:blip r:embed="rId2"/>
          <a:stretch>
            <a:fillRect/>
          </a:stretch>
        </p:blipFill>
        <p:spPr>
          <a:xfrm>
            <a:off x="8427604" y="2152073"/>
            <a:ext cx="3367232" cy="4091709"/>
          </a:xfrm>
          <a:prstGeom prst="rect">
            <a:avLst/>
          </a:prstGeom>
        </p:spPr>
      </p:pic>
    </p:spTree>
    <p:extLst>
      <p:ext uri="{BB962C8B-B14F-4D97-AF65-F5344CB8AC3E}">
        <p14:creationId xmlns:p14="http://schemas.microsoft.com/office/powerpoint/2010/main" val="37300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rPr>
              <a:t>DUBLİN KONSENSUSU</a:t>
            </a:r>
          </a:p>
        </p:txBody>
      </p:sp>
      <p:sp>
        <p:nvSpPr>
          <p:cNvPr id="3" name="İçerik Yer Tutucusu 2"/>
          <p:cNvSpPr>
            <a:spLocks noGrp="1"/>
          </p:cNvSpPr>
          <p:nvPr>
            <p:ph idx="1"/>
          </p:nvPr>
        </p:nvSpPr>
        <p:spPr/>
        <p:txBody>
          <a:bodyPr/>
          <a:lstStyle/>
          <a:p>
            <a:r>
              <a:rPr lang="tr-TR" dirty="0" err="1">
                <a:latin typeface="Tw Cen MT" panose="020B0602020104020603" pitchFamily="34" charset="0"/>
              </a:rPr>
              <a:t>Oligometastaz</a:t>
            </a:r>
            <a:r>
              <a:rPr lang="tr-TR" dirty="0">
                <a:latin typeface="Tw Cen MT" panose="020B0602020104020603" pitchFamily="34" charset="0"/>
              </a:rPr>
              <a:t> kavramının tam tanımlanması için 2019 yılında İrlanda’nın başkenti Dublin’de 26 </a:t>
            </a:r>
            <a:r>
              <a:rPr lang="tr-TR" dirty="0" err="1">
                <a:latin typeface="Tw Cen MT" panose="020B0602020104020603" pitchFamily="34" charset="0"/>
              </a:rPr>
              <a:t>torasik</a:t>
            </a:r>
            <a:r>
              <a:rPr lang="tr-TR" dirty="0">
                <a:latin typeface="Tw Cen MT" panose="020B0602020104020603" pitchFamily="34" charset="0"/>
              </a:rPr>
              <a:t> </a:t>
            </a:r>
            <a:r>
              <a:rPr lang="tr-TR" dirty="0" err="1">
                <a:latin typeface="Tw Cen MT" panose="020B0602020104020603" pitchFamily="34" charset="0"/>
              </a:rPr>
              <a:t>onkoloğun</a:t>
            </a:r>
            <a:r>
              <a:rPr lang="tr-TR" dirty="0">
                <a:latin typeface="Tw Cen MT" panose="020B0602020104020603" pitchFamily="34" charset="0"/>
              </a:rPr>
              <a:t> katıldığı bir toplantıda </a:t>
            </a:r>
            <a:r>
              <a:rPr lang="tr-TR" dirty="0" err="1">
                <a:latin typeface="Tw Cen MT" panose="020B0602020104020603" pitchFamily="34" charset="0"/>
              </a:rPr>
              <a:t>Oligometastatik</a:t>
            </a:r>
            <a:r>
              <a:rPr lang="tr-TR" dirty="0">
                <a:latin typeface="Tw Cen MT" panose="020B0602020104020603" pitchFamily="34" charset="0"/>
              </a:rPr>
              <a:t> KHDAK tanımlaması üzerine konuşuldu.</a:t>
            </a:r>
          </a:p>
          <a:p>
            <a:r>
              <a:rPr lang="tr-TR" dirty="0">
                <a:latin typeface="Tw Cen MT" panose="020B0602020104020603" pitchFamily="34" charset="0"/>
              </a:rPr>
              <a:t>Burada toplamda  maksimum 5 metastaz ve maksimum 3 organ tutulumu sınırlar olarak </a:t>
            </a:r>
            <a:r>
              <a:rPr lang="tr-TR" dirty="0" err="1">
                <a:latin typeface="Tw Cen MT" panose="020B0602020104020603" pitchFamily="34" charset="0"/>
              </a:rPr>
              <a:t>belirlendi.Bu</a:t>
            </a:r>
            <a:r>
              <a:rPr lang="tr-TR" dirty="0">
                <a:latin typeface="Tw Cen MT" panose="020B0602020104020603" pitchFamily="34" charset="0"/>
              </a:rPr>
              <a:t> sınıflandırmada </a:t>
            </a:r>
            <a:r>
              <a:rPr lang="tr-TR" dirty="0" err="1">
                <a:latin typeface="Tw Cen MT" panose="020B0602020104020603" pitchFamily="34" charset="0"/>
              </a:rPr>
              <a:t>diffüz</a:t>
            </a:r>
            <a:r>
              <a:rPr lang="tr-TR" dirty="0">
                <a:latin typeface="Tw Cen MT" panose="020B0602020104020603" pitchFamily="34" charset="0"/>
              </a:rPr>
              <a:t> </a:t>
            </a:r>
            <a:r>
              <a:rPr lang="tr-TR" dirty="0" err="1">
                <a:latin typeface="Tw Cen MT" panose="020B0602020104020603" pitchFamily="34" charset="0"/>
              </a:rPr>
              <a:t>serozal</a:t>
            </a:r>
            <a:r>
              <a:rPr lang="tr-TR" dirty="0">
                <a:latin typeface="Tw Cen MT" panose="020B0602020104020603" pitchFamily="34" charset="0"/>
              </a:rPr>
              <a:t> yüzey tutulumları(</a:t>
            </a:r>
            <a:r>
              <a:rPr lang="tr-TR" dirty="0" err="1">
                <a:latin typeface="Tw Cen MT" panose="020B0602020104020603" pitchFamily="34" charset="0"/>
              </a:rPr>
              <a:t>meningeal,perikardiyal,plevral</a:t>
            </a:r>
            <a:r>
              <a:rPr lang="tr-TR" dirty="0">
                <a:latin typeface="Tw Cen MT" panose="020B0602020104020603" pitchFamily="34" charset="0"/>
              </a:rPr>
              <a:t> ve </a:t>
            </a:r>
            <a:r>
              <a:rPr lang="tr-TR" dirty="0" err="1">
                <a:latin typeface="Tw Cen MT" panose="020B0602020104020603" pitchFamily="34" charset="0"/>
              </a:rPr>
              <a:t>mezenter</a:t>
            </a:r>
            <a:r>
              <a:rPr lang="tr-TR" dirty="0">
                <a:latin typeface="Tw Cen MT" panose="020B0602020104020603" pitchFamily="34" charset="0"/>
              </a:rPr>
              <a:t>)ve kemik iliği tutulumları ayrı tutuldu.</a:t>
            </a:r>
          </a:p>
          <a:p>
            <a:endParaRPr lang="tr-TR" dirty="0"/>
          </a:p>
        </p:txBody>
      </p:sp>
    </p:spTree>
    <p:extLst>
      <p:ext uri="{BB962C8B-B14F-4D97-AF65-F5344CB8AC3E}">
        <p14:creationId xmlns:p14="http://schemas.microsoft.com/office/powerpoint/2010/main" val="381003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rPr>
              <a:t>DUBLİN KONSENSUSU</a:t>
            </a:r>
            <a:endParaRPr lang="tr-TR" dirty="0"/>
          </a:p>
        </p:txBody>
      </p:sp>
      <p:sp>
        <p:nvSpPr>
          <p:cNvPr id="3" name="İçerik Yer Tutucusu 2"/>
          <p:cNvSpPr>
            <a:spLocks noGrp="1"/>
          </p:cNvSpPr>
          <p:nvPr>
            <p:ph idx="1"/>
          </p:nvPr>
        </p:nvSpPr>
        <p:spPr/>
        <p:txBody>
          <a:bodyPr/>
          <a:lstStyle/>
          <a:p>
            <a:r>
              <a:rPr lang="tr-TR" dirty="0" err="1">
                <a:latin typeface="Tw Cen MT" panose="020B0602020104020603" pitchFamily="34" charset="0"/>
              </a:rPr>
              <a:t>Pulmoner</a:t>
            </a:r>
            <a:r>
              <a:rPr lang="tr-TR" dirty="0">
                <a:latin typeface="Tw Cen MT" panose="020B0602020104020603" pitchFamily="34" charset="0"/>
              </a:rPr>
              <a:t> metastazlar için 8.TNM </a:t>
            </a:r>
            <a:r>
              <a:rPr lang="tr-TR" dirty="0" err="1">
                <a:latin typeface="Tw Cen MT" panose="020B0602020104020603" pitchFamily="34" charset="0"/>
              </a:rPr>
              <a:t>evrelemesi</a:t>
            </a:r>
            <a:r>
              <a:rPr lang="tr-TR" dirty="0">
                <a:latin typeface="Tw Cen MT" panose="020B0602020104020603" pitchFamily="34" charset="0"/>
              </a:rPr>
              <a:t> önem arz etmekte olup , M1a hastalık (karşı akciğer tutulumu) </a:t>
            </a:r>
            <a:r>
              <a:rPr lang="tr-TR" dirty="0" err="1">
                <a:latin typeface="Tw Cen MT" panose="020B0602020104020603" pitchFamily="34" charset="0"/>
              </a:rPr>
              <a:t>metastaik</a:t>
            </a:r>
            <a:r>
              <a:rPr lang="tr-TR" dirty="0">
                <a:latin typeface="Tw Cen MT" panose="020B0602020104020603" pitchFamily="34" charset="0"/>
              </a:rPr>
              <a:t> odak olarak kabul görürken, T3(aynı lob) ve T4 (aynı akciğer) tutulumu </a:t>
            </a:r>
            <a:r>
              <a:rPr lang="tr-TR" dirty="0" err="1">
                <a:latin typeface="Tw Cen MT" panose="020B0602020104020603" pitchFamily="34" charset="0"/>
              </a:rPr>
              <a:t>metastatik</a:t>
            </a:r>
            <a:r>
              <a:rPr lang="tr-TR" dirty="0">
                <a:latin typeface="Tw Cen MT" panose="020B0602020104020603" pitchFamily="34" charset="0"/>
              </a:rPr>
              <a:t> odak olarak sayılmamıştır.</a:t>
            </a:r>
          </a:p>
        </p:txBody>
      </p:sp>
    </p:spTree>
    <p:extLst>
      <p:ext uri="{BB962C8B-B14F-4D97-AF65-F5344CB8AC3E}">
        <p14:creationId xmlns:p14="http://schemas.microsoft.com/office/powerpoint/2010/main" val="374568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DUBLİN KONSENSUSU</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4947" y="1551709"/>
            <a:ext cx="10954326" cy="5158509"/>
          </a:xfrm>
        </p:spPr>
      </p:pic>
    </p:spTree>
    <p:extLst>
      <p:ext uri="{BB962C8B-B14F-4D97-AF65-F5344CB8AC3E}">
        <p14:creationId xmlns:p14="http://schemas.microsoft.com/office/powerpoint/2010/main" val="346798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TANIMLAMADAKİ DEĞİŞİM</a:t>
            </a:r>
          </a:p>
        </p:txBody>
      </p:sp>
      <p:pic>
        <p:nvPicPr>
          <p:cNvPr id="4" name="İçerik Yer Tutucusu 3"/>
          <p:cNvPicPr>
            <a:picLocks noGrp="1" noChangeAspect="1"/>
          </p:cNvPicPr>
          <p:nvPr>
            <p:ph idx="1"/>
          </p:nvPr>
        </p:nvPicPr>
        <p:blipFill>
          <a:blip r:embed="rId2"/>
          <a:stretch>
            <a:fillRect/>
          </a:stretch>
        </p:blipFill>
        <p:spPr>
          <a:xfrm>
            <a:off x="581891" y="1594043"/>
            <a:ext cx="10695709" cy="4779048"/>
          </a:xfrm>
          <a:prstGeom prst="rect">
            <a:avLst/>
          </a:prstGeom>
        </p:spPr>
      </p:pic>
    </p:spTree>
    <p:extLst>
      <p:ext uri="{BB962C8B-B14F-4D97-AF65-F5344CB8AC3E}">
        <p14:creationId xmlns:p14="http://schemas.microsoft.com/office/powerpoint/2010/main" val="123904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solidFill>
                  <a:srgbClr val="FF0000"/>
                </a:solidFill>
                <a:latin typeface="Tw Cen MT" panose="020B0602020104020603" pitchFamily="34" charset="0"/>
              </a:rPr>
              <a:t>OLİGOMETASTATİK AKCİĞER KANSERİ KAVRAMI ?</a:t>
            </a:r>
          </a:p>
        </p:txBody>
      </p:sp>
      <p:sp>
        <p:nvSpPr>
          <p:cNvPr id="3" name="İçerik Yer Tutucusu 2"/>
          <p:cNvSpPr>
            <a:spLocks noGrp="1"/>
          </p:cNvSpPr>
          <p:nvPr>
            <p:ph idx="1"/>
          </p:nvPr>
        </p:nvSpPr>
        <p:spPr>
          <a:xfrm>
            <a:off x="838200" y="1690688"/>
            <a:ext cx="6467764" cy="4486275"/>
          </a:xfrm>
        </p:spPr>
        <p:txBody>
          <a:bodyPr>
            <a:normAutofit/>
          </a:bodyPr>
          <a:lstStyle/>
          <a:p>
            <a:pPr>
              <a:buClr>
                <a:srgbClr val="92D050"/>
              </a:buClr>
            </a:pPr>
            <a:r>
              <a:rPr lang="tr-TR" dirty="0">
                <a:latin typeface="Tw Cen MT" panose="020B0602020104020603" pitchFamily="34" charset="0"/>
              </a:rPr>
              <a:t>Akciğer kanseri hem kadın hem de erkeklerde en sık gözlenen 2.kanser durumundadır.</a:t>
            </a:r>
          </a:p>
          <a:p>
            <a:pPr>
              <a:buClr>
                <a:srgbClr val="92D050"/>
              </a:buClr>
            </a:pPr>
            <a:r>
              <a:rPr lang="tr-TR" dirty="0">
                <a:latin typeface="Tw Cen MT" panose="020B0602020104020603" pitchFamily="34" charset="0"/>
              </a:rPr>
              <a:t>Tanı konulan vakaların da % 80 </a:t>
            </a:r>
            <a:r>
              <a:rPr lang="tr-TR" dirty="0" err="1">
                <a:latin typeface="Tw Cen MT" panose="020B0602020104020603" pitchFamily="34" charset="0"/>
              </a:rPr>
              <a:t>nin</a:t>
            </a:r>
            <a:r>
              <a:rPr lang="tr-TR" dirty="0">
                <a:latin typeface="Tw Cen MT" panose="020B0602020104020603" pitchFamily="34" charset="0"/>
              </a:rPr>
              <a:t> patolojik tanısı küçük hücreli dışı akciğer kanseridir (NSCLC) ve bu türde tanı anında % 60 ileri evrededir.</a:t>
            </a:r>
          </a:p>
          <a:p>
            <a:pPr>
              <a:buClr>
                <a:srgbClr val="92D050"/>
              </a:buClr>
            </a:pPr>
            <a:r>
              <a:rPr lang="tr-TR" dirty="0">
                <a:latin typeface="Tw Cen MT" panose="020B0602020104020603" pitchFamily="34" charset="0"/>
              </a:rPr>
              <a:t>Ancak günümüzde yapılan MRI , FDG PET , BT </a:t>
            </a:r>
            <a:r>
              <a:rPr lang="tr-TR" dirty="0" err="1">
                <a:latin typeface="Tw Cen MT" panose="020B0602020104020603" pitchFamily="34" charset="0"/>
              </a:rPr>
              <a:t>vb</a:t>
            </a:r>
            <a:r>
              <a:rPr lang="tr-TR" dirty="0">
                <a:latin typeface="Tw Cen MT" panose="020B0602020104020603" pitchFamily="34" charset="0"/>
              </a:rPr>
              <a:t> görüntüleme yöntemleriyle tanıya erken gidilmekte ve evre ilerlemeden tanı koyulabilmekte.</a:t>
            </a:r>
          </a:p>
        </p:txBody>
      </p:sp>
      <p:pic>
        <p:nvPicPr>
          <p:cNvPr id="4" name="Resim 3"/>
          <p:cNvPicPr>
            <a:picLocks noChangeAspect="1"/>
          </p:cNvPicPr>
          <p:nvPr/>
        </p:nvPicPr>
        <p:blipFill>
          <a:blip r:embed="rId2"/>
          <a:stretch>
            <a:fillRect/>
          </a:stretch>
        </p:blipFill>
        <p:spPr>
          <a:xfrm>
            <a:off x="7823199" y="2599459"/>
            <a:ext cx="3911600" cy="2509943"/>
          </a:xfrm>
          <a:prstGeom prst="rect">
            <a:avLst/>
          </a:prstGeom>
        </p:spPr>
      </p:pic>
    </p:spTree>
    <p:extLst>
      <p:ext uri="{BB962C8B-B14F-4D97-AF65-F5344CB8AC3E}">
        <p14:creationId xmlns:p14="http://schemas.microsoft.com/office/powerpoint/2010/main" val="55879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0"/>
            <a:ext cx="10917382" cy="6311877"/>
          </a:xfrm>
        </p:spPr>
      </p:pic>
      <p:sp>
        <p:nvSpPr>
          <p:cNvPr id="5" name="Oval 4"/>
          <p:cNvSpPr/>
          <p:nvPr/>
        </p:nvSpPr>
        <p:spPr>
          <a:xfrm>
            <a:off x="810001" y="858982"/>
            <a:ext cx="2404254" cy="507076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3112655" y="1163782"/>
            <a:ext cx="1228436" cy="459047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7383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5AE17C-8BA8-4366-BD74-B7925686BA00}"/>
              </a:ext>
            </a:extLst>
          </p:cNvPr>
          <p:cNvSpPr>
            <a:spLocks noGrp="1"/>
          </p:cNvSpPr>
          <p:nvPr>
            <p:ph type="title"/>
          </p:nvPr>
        </p:nvSpPr>
        <p:spPr/>
        <p:txBody>
          <a:bodyPr/>
          <a:lstStyle/>
          <a:p>
            <a:r>
              <a:rPr lang="tr-TR" dirty="0">
                <a:solidFill>
                  <a:srgbClr val="FF0000"/>
                </a:solidFill>
              </a:rPr>
              <a:t>SON ÇALIŞMALAR</a:t>
            </a:r>
          </a:p>
        </p:txBody>
      </p:sp>
      <p:pic>
        <p:nvPicPr>
          <p:cNvPr id="5" name="İçerik Yer Tutucusu 4">
            <a:extLst>
              <a:ext uri="{FF2B5EF4-FFF2-40B4-BE49-F238E27FC236}">
                <a16:creationId xmlns:a16="http://schemas.microsoft.com/office/drawing/2014/main" id="{5E4D303A-E710-4B79-B1AC-E581F8D97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261" y="1706252"/>
            <a:ext cx="10924713" cy="4942198"/>
          </a:xfrm>
          <a:solidFill>
            <a:srgbClr val="FFFF00"/>
          </a:solidFill>
        </p:spPr>
      </p:pic>
      <p:sp>
        <p:nvSpPr>
          <p:cNvPr id="3" name="Sağ Ok 2"/>
          <p:cNvSpPr/>
          <p:nvPr/>
        </p:nvSpPr>
        <p:spPr>
          <a:xfrm>
            <a:off x="0" y="5430982"/>
            <a:ext cx="914400" cy="21243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a:off x="0" y="5756541"/>
            <a:ext cx="914400" cy="26556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2826327" y="3177309"/>
            <a:ext cx="858982" cy="332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3255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solidFill>
                  <a:srgbClr val="FF0000"/>
                </a:solidFill>
                <a:latin typeface="Tw Cen MT" panose="020B0602020104020603" pitchFamily="34" charset="0"/>
              </a:rPr>
              <a:t>BENİ DİNLEDİĞİNİZ İÇİN TEŞEKKÜR EDERİM.</a:t>
            </a:r>
            <a:endParaRPr lang="tr-TR" sz="2400" dirty="0">
              <a:solidFill>
                <a:srgbClr val="FF0000"/>
              </a:solidFill>
              <a:latin typeface="Tw Cen MT" panose="020B0602020104020603" pitchFamily="34" charset="0"/>
            </a:endParaRPr>
          </a:p>
        </p:txBody>
      </p:sp>
    </p:spTree>
    <p:extLst>
      <p:ext uri="{BB962C8B-B14F-4D97-AF65-F5344CB8AC3E}">
        <p14:creationId xmlns:p14="http://schemas.microsoft.com/office/powerpoint/2010/main" val="90165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AKCİĞER KANSERİ EVRELEMESİ</a:t>
            </a:r>
            <a:endParaRPr lang="tr-TR"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0958" y="1766403"/>
            <a:ext cx="4000030" cy="375796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66403"/>
            <a:ext cx="8020958" cy="3757967"/>
          </a:xfrm>
          <a:prstGeom prst="rect">
            <a:avLst/>
          </a:prstGeom>
        </p:spPr>
      </p:pic>
    </p:spTree>
    <p:extLst>
      <p:ext uri="{BB962C8B-B14F-4D97-AF65-F5344CB8AC3E}">
        <p14:creationId xmlns:p14="http://schemas.microsoft.com/office/powerpoint/2010/main" val="117600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Tw Cen MT" panose="020B0602020104020603" pitchFamily="34" charset="0"/>
              </a:rPr>
              <a:t>OLİGOMETASTATİK AKCİĞER KANSERİ KAVRAMI ?</a:t>
            </a:r>
            <a:endParaRPr lang="tr-TR" dirty="0"/>
          </a:p>
        </p:txBody>
      </p:sp>
      <p:sp>
        <p:nvSpPr>
          <p:cNvPr id="3" name="İçerik Yer Tutucusu 2"/>
          <p:cNvSpPr>
            <a:spLocks noGrp="1"/>
          </p:cNvSpPr>
          <p:nvPr>
            <p:ph idx="1"/>
          </p:nvPr>
        </p:nvSpPr>
        <p:spPr>
          <a:xfrm>
            <a:off x="818712" y="2225963"/>
            <a:ext cx="10708270" cy="4756727"/>
          </a:xfrm>
        </p:spPr>
        <p:txBody>
          <a:bodyPr>
            <a:normAutofit/>
          </a:bodyPr>
          <a:lstStyle/>
          <a:p>
            <a:r>
              <a:rPr lang="tr-TR" dirty="0">
                <a:latin typeface="Tw Cen MT" panose="020B0602020104020603" pitchFamily="34" charset="0"/>
              </a:rPr>
              <a:t>Her ne kadar metastaz olması kanserin evresini otomatik olarak yükseltse de , yapılan çalışmalar , her </a:t>
            </a:r>
            <a:r>
              <a:rPr lang="tr-TR" dirty="0" err="1">
                <a:latin typeface="Tw Cen MT" panose="020B0602020104020603" pitchFamily="34" charset="0"/>
              </a:rPr>
              <a:t>metastatik</a:t>
            </a:r>
            <a:r>
              <a:rPr lang="tr-TR" dirty="0">
                <a:latin typeface="Tw Cen MT" panose="020B0602020104020603" pitchFamily="34" charset="0"/>
              </a:rPr>
              <a:t> akciğer kanseri vakasında gidişatın aynı olmadığını göstermiştir.</a:t>
            </a:r>
          </a:p>
          <a:p>
            <a:r>
              <a:rPr lang="tr-TR" dirty="0">
                <a:latin typeface="Tw Cen MT" panose="020B0602020104020603" pitchFamily="34" charset="0"/>
              </a:rPr>
              <a:t>Öyle ki , az metastaz sayısına sahip vakalarda gelişmiş  tedavi seçenekleri ile iyi sağ kalım oranları elde edilebildiği gibi kür hastalık elde etme olasılığı dahi vardır.</a:t>
            </a:r>
          </a:p>
          <a:p>
            <a:r>
              <a:rPr lang="tr-TR" dirty="0">
                <a:latin typeface="Tw Cen MT" panose="020B0602020104020603" pitchFamily="34" charset="0"/>
              </a:rPr>
              <a:t>4.evre </a:t>
            </a:r>
            <a:r>
              <a:rPr lang="tr-TR" dirty="0" err="1">
                <a:latin typeface="Tw Cen MT" panose="020B0602020104020603" pitchFamily="34" charset="0"/>
              </a:rPr>
              <a:t>metastatik</a:t>
            </a:r>
            <a:r>
              <a:rPr lang="tr-TR" dirty="0">
                <a:latin typeface="Tw Cen MT" panose="020B0602020104020603" pitchFamily="34" charset="0"/>
              </a:rPr>
              <a:t> hastalıkların hepsinin aynı biyolojide olmadığını öne süren teori ilk olarak </a:t>
            </a:r>
            <a:r>
              <a:rPr lang="tr-TR" dirty="0" err="1">
                <a:latin typeface="Tw Cen MT" panose="020B0602020104020603" pitchFamily="34" charset="0"/>
              </a:rPr>
              <a:t>Weichselbaum</a:t>
            </a:r>
            <a:r>
              <a:rPr lang="tr-TR" dirty="0">
                <a:latin typeface="Tw Cen MT" panose="020B0602020104020603" pitchFamily="34" charset="0"/>
              </a:rPr>
              <a:t> ve </a:t>
            </a:r>
            <a:r>
              <a:rPr lang="tr-TR" dirty="0" err="1">
                <a:latin typeface="Tw Cen MT" panose="020B0602020104020603" pitchFamily="34" charset="0"/>
              </a:rPr>
              <a:t>Hellman</a:t>
            </a:r>
            <a:r>
              <a:rPr lang="tr-TR" dirty="0">
                <a:latin typeface="Tw Cen MT" panose="020B0602020104020603" pitchFamily="34" charset="0"/>
              </a:rPr>
              <a:t> tarafından öne sürülmüştür.</a:t>
            </a:r>
          </a:p>
          <a:p>
            <a:pPr marL="0" indent="0">
              <a:buNone/>
            </a:pPr>
            <a:endParaRPr lang="tr-TR" dirty="0"/>
          </a:p>
        </p:txBody>
      </p:sp>
    </p:spTree>
    <p:extLst>
      <p:ext uri="{BB962C8B-B14F-4D97-AF65-F5344CB8AC3E}">
        <p14:creationId xmlns:p14="http://schemas.microsoft.com/office/powerpoint/2010/main" val="136940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latin typeface="Tw Cen MT" panose="020B0602020104020603" pitchFamily="34" charset="0"/>
              </a:rPr>
              <a:t>METASTAZ SPEKTRUM TEORİSİ</a:t>
            </a:r>
          </a:p>
        </p:txBody>
      </p:sp>
      <p:sp>
        <p:nvSpPr>
          <p:cNvPr id="3" name="İçerik Yer Tutucusu 2"/>
          <p:cNvSpPr>
            <a:spLocks noGrp="1"/>
          </p:cNvSpPr>
          <p:nvPr>
            <p:ph idx="1"/>
          </p:nvPr>
        </p:nvSpPr>
        <p:spPr>
          <a:xfrm>
            <a:off x="818712" y="2253673"/>
            <a:ext cx="5489724" cy="3605125"/>
          </a:xfrm>
        </p:spPr>
        <p:txBody>
          <a:bodyPr/>
          <a:lstStyle/>
          <a:p>
            <a:pPr>
              <a:buFont typeface="Courier New" panose="02070309020205020404" pitchFamily="49" charset="0"/>
              <a:buChar char="o"/>
            </a:pPr>
            <a:r>
              <a:rPr lang="tr-TR" u="sng" dirty="0" err="1">
                <a:latin typeface="Tw Cen MT" panose="020B0602020104020603" pitchFamily="34" charset="0"/>
              </a:rPr>
              <a:t>Weichselbaum</a:t>
            </a:r>
            <a:r>
              <a:rPr lang="tr-TR" u="sng" dirty="0">
                <a:latin typeface="Tw Cen MT" panose="020B0602020104020603" pitchFamily="34" charset="0"/>
              </a:rPr>
              <a:t> ve </a:t>
            </a:r>
            <a:r>
              <a:rPr lang="tr-TR" u="sng" dirty="0" err="1">
                <a:latin typeface="Tw Cen MT" panose="020B0602020104020603" pitchFamily="34" charset="0"/>
              </a:rPr>
              <a:t>Hellman</a:t>
            </a:r>
            <a:r>
              <a:rPr lang="tr-TR" u="sng" dirty="0">
                <a:latin typeface="Tw Cen MT" panose="020B0602020104020603" pitchFamily="34" charset="0"/>
              </a:rPr>
              <a:t> yaptıkları faz II çalışma ile ‘’METASTAZ SPEKTRUM TEORİSİ’’</a:t>
            </a:r>
            <a:r>
              <a:rPr lang="tr-TR" u="sng" dirty="0" err="1">
                <a:latin typeface="Tw Cen MT" panose="020B0602020104020603" pitchFamily="34" charset="0"/>
              </a:rPr>
              <a:t>ni</a:t>
            </a:r>
            <a:r>
              <a:rPr lang="tr-TR" u="sng" dirty="0">
                <a:latin typeface="Tw Cen MT" panose="020B0602020104020603" pitchFamily="34" charset="0"/>
              </a:rPr>
              <a:t> ön plana sürmüşlerdir.</a:t>
            </a:r>
          </a:p>
          <a:p>
            <a:pPr>
              <a:buFont typeface="Courier New" panose="02070309020205020404" pitchFamily="49" charset="0"/>
              <a:buChar char="o"/>
            </a:pPr>
            <a:endParaRPr lang="tr-TR" dirty="0"/>
          </a:p>
        </p:txBody>
      </p:sp>
      <p:pic>
        <p:nvPicPr>
          <p:cNvPr id="4" name="Resim 3"/>
          <p:cNvPicPr>
            <a:picLocks noChangeAspect="1"/>
          </p:cNvPicPr>
          <p:nvPr/>
        </p:nvPicPr>
        <p:blipFill>
          <a:blip r:embed="rId2"/>
          <a:stretch>
            <a:fillRect/>
          </a:stretch>
        </p:blipFill>
        <p:spPr>
          <a:xfrm>
            <a:off x="7018592" y="2129341"/>
            <a:ext cx="2088464" cy="2439841"/>
          </a:xfrm>
          <a:prstGeom prst="rect">
            <a:avLst/>
          </a:prstGeom>
        </p:spPr>
      </p:pic>
      <p:sp>
        <p:nvSpPr>
          <p:cNvPr id="5" name="Metin kutusu 4"/>
          <p:cNvSpPr txBox="1"/>
          <p:nvPr/>
        </p:nvSpPr>
        <p:spPr>
          <a:xfrm>
            <a:off x="7101718" y="4569182"/>
            <a:ext cx="1841389" cy="646331"/>
          </a:xfrm>
          <a:prstGeom prst="rect">
            <a:avLst/>
          </a:prstGeom>
          <a:noFill/>
        </p:spPr>
        <p:txBody>
          <a:bodyPr wrap="square" rtlCol="0">
            <a:spAutoFit/>
          </a:bodyPr>
          <a:lstStyle/>
          <a:p>
            <a:r>
              <a:rPr lang="tr-TR" dirty="0" err="1">
                <a:solidFill>
                  <a:schemeClr val="accent1"/>
                </a:solidFill>
              </a:rPr>
              <a:t>Ralph</a:t>
            </a:r>
            <a:r>
              <a:rPr lang="tr-TR" dirty="0">
                <a:solidFill>
                  <a:schemeClr val="accent1"/>
                </a:solidFill>
              </a:rPr>
              <a:t> </a:t>
            </a:r>
            <a:r>
              <a:rPr lang="tr-TR" dirty="0" err="1">
                <a:solidFill>
                  <a:schemeClr val="accent1"/>
                </a:solidFill>
              </a:rPr>
              <a:t>Weichselbaum</a:t>
            </a:r>
            <a:endParaRPr lang="tr-TR" dirty="0">
              <a:solidFill>
                <a:schemeClr val="accent1"/>
              </a:solidFill>
            </a:endParaRPr>
          </a:p>
        </p:txBody>
      </p:sp>
      <p:pic>
        <p:nvPicPr>
          <p:cNvPr id="6" name="Resim 5"/>
          <p:cNvPicPr>
            <a:picLocks noChangeAspect="1"/>
          </p:cNvPicPr>
          <p:nvPr/>
        </p:nvPicPr>
        <p:blipFill>
          <a:blip r:embed="rId3"/>
          <a:stretch>
            <a:fillRect/>
          </a:stretch>
        </p:blipFill>
        <p:spPr>
          <a:xfrm>
            <a:off x="9736389" y="2101379"/>
            <a:ext cx="2074067" cy="2495763"/>
          </a:xfrm>
          <a:prstGeom prst="rect">
            <a:avLst/>
          </a:prstGeom>
        </p:spPr>
      </p:pic>
      <p:sp>
        <p:nvSpPr>
          <p:cNvPr id="7" name="Metin kutusu 6"/>
          <p:cNvSpPr txBox="1"/>
          <p:nvPr/>
        </p:nvSpPr>
        <p:spPr>
          <a:xfrm>
            <a:off x="9993745" y="4729018"/>
            <a:ext cx="1816711" cy="646331"/>
          </a:xfrm>
          <a:prstGeom prst="rect">
            <a:avLst/>
          </a:prstGeom>
          <a:noFill/>
        </p:spPr>
        <p:txBody>
          <a:bodyPr wrap="square" rtlCol="0">
            <a:spAutoFit/>
          </a:bodyPr>
          <a:lstStyle/>
          <a:p>
            <a:r>
              <a:rPr lang="tr-TR" dirty="0" err="1">
                <a:solidFill>
                  <a:schemeClr val="accent1"/>
                </a:solidFill>
              </a:rPr>
              <a:t>Samuel</a:t>
            </a:r>
            <a:r>
              <a:rPr lang="tr-TR" dirty="0">
                <a:solidFill>
                  <a:schemeClr val="accent1"/>
                </a:solidFill>
              </a:rPr>
              <a:t> </a:t>
            </a:r>
            <a:r>
              <a:rPr lang="tr-TR" dirty="0" err="1">
                <a:solidFill>
                  <a:schemeClr val="accent1"/>
                </a:solidFill>
              </a:rPr>
              <a:t>Hellmann</a:t>
            </a:r>
            <a:endParaRPr lang="tr-TR" dirty="0">
              <a:solidFill>
                <a:schemeClr val="accent1"/>
              </a:solidFill>
            </a:endParaRPr>
          </a:p>
        </p:txBody>
      </p:sp>
    </p:spTree>
    <p:extLst>
      <p:ext uri="{BB962C8B-B14F-4D97-AF65-F5344CB8AC3E}">
        <p14:creationId xmlns:p14="http://schemas.microsoft.com/office/powerpoint/2010/main" val="280172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EBA38-BE5B-45E5-B0F3-F9D70D9BAA24}"/>
              </a:ext>
            </a:extLst>
          </p:cNvPr>
          <p:cNvSpPr>
            <a:spLocks noGrp="1"/>
          </p:cNvSpPr>
          <p:nvPr>
            <p:ph type="title"/>
          </p:nvPr>
        </p:nvSpPr>
        <p:spPr/>
        <p:txBody>
          <a:bodyPr/>
          <a:lstStyle/>
          <a:p>
            <a:r>
              <a:rPr lang="tr-TR" dirty="0" smtClean="0">
                <a:solidFill>
                  <a:srgbClr val="FF0000"/>
                </a:solidFill>
              </a:rPr>
              <a:t>METASTAZ SPEKTRUM TEORİSİ</a:t>
            </a:r>
            <a:endParaRPr lang="tr-TR" dirty="0">
              <a:solidFill>
                <a:srgbClr val="FF0000"/>
              </a:solidFill>
            </a:endParaRPr>
          </a:p>
        </p:txBody>
      </p:sp>
      <p:pic>
        <p:nvPicPr>
          <p:cNvPr id="5" name="İçerik Yer Tutucusu 4" descr="metin içeren bir resim&#10;&#10;Açıklama otomatik olarak oluşturuldu">
            <a:extLst>
              <a:ext uri="{FF2B5EF4-FFF2-40B4-BE49-F238E27FC236}">
                <a16:creationId xmlns:a16="http://schemas.microsoft.com/office/drawing/2014/main" id="{1FD035C4-71EC-44DC-B47C-B7B0F1E640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164" y="2228850"/>
            <a:ext cx="8833285" cy="3924300"/>
          </a:xfrm>
        </p:spPr>
      </p:pic>
    </p:spTree>
    <p:extLst>
      <p:ext uri="{BB962C8B-B14F-4D97-AF65-F5344CB8AC3E}">
        <p14:creationId xmlns:p14="http://schemas.microsoft.com/office/powerpoint/2010/main" val="26723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Tw Cen MT" panose="020B0602020104020603" pitchFamily="34" charset="0"/>
              </a:rPr>
              <a:t>OLİGOMETASTATİK AKCİĞER KANSERİ KAVRAMI ?</a:t>
            </a:r>
            <a:endParaRPr lang="tr-TR" dirty="0"/>
          </a:p>
        </p:txBody>
      </p:sp>
      <p:sp>
        <p:nvSpPr>
          <p:cNvPr id="3" name="İçerik Yer Tutucusu 2"/>
          <p:cNvSpPr>
            <a:spLocks noGrp="1"/>
          </p:cNvSpPr>
          <p:nvPr>
            <p:ph idx="1"/>
          </p:nvPr>
        </p:nvSpPr>
        <p:spPr/>
        <p:txBody>
          <a:bodyPr/>
          <a:lstStyle/>
          <a:p>
            <a:r>
              <a:rPr lang="tr-TR" dirty="0">
                <a:latin typeface="Tw Cen MT" panose="020B0602020104020603" pitchFamily="34" charset="0"/>
              </a:rPr>
              <a:t>1995 yılında ortaya ilk atıldığında </a:t>
            </a:r>
            <a:r>
              <a:rPr lang="tr-TR" dirty="0" err="1">
                <a:latin typeface="Tw Cen MT" panose="020B0602020104020603" pitchFamily="34" charset="0"/>
              </a:rPr>
              <a:t>oligometastaz</a:t>
            </a:r>
            <a:r>
              <a:rPr lang="tr-TR" dirty="0">
                <a:latin typeface="Tw Cen MT" panose="020B0602020104020603" pitchFamily="34" charset="0"/>
              </a:rPr>
              <a:t> ; sınırlı sayıda metastazın , belirli bir bölgede(bir  organ ya da birkaç organda ) olduğu klinik evre olarak tanımlanmış.</a:t>
            </a:r>
          </a:p>
          <a:p>
            <a:r>
              <a:rPr lang="tr-TR" dirty="0" err="1">
                <a:latin typeface="Tw Cen MT" panose="020B0602020104020603" pitchFamily="34" charset="0"/>
              </a:rPr>
              <a:t>Oligometastatik</a:t>
            </a:r>
            <a:r>
              <a:rPr lang="tr-TR" dirty="0">
                <a:latin typeface="Tw Cen MT" panose="020B0602020104020603" pitchFamily="34" charset="0"/>
              </a:rPr>
              <a:t> hastalardaki </a:t>
            </a:r>
            <a:r>
              <a:rPr lang="tr-TR" dirty="0" err="1">
                <a:latin typeface="Tw Cen MT" panose="020B0602020104020603" pitchFamily="34" charset="0"/>
              </a:rPr>
              <a:t>metastatik</a:t>
            </a:r>
            <a:r>
              <a:rPr lang="tr-TR" dirty="0">
                <a:latin typeface="Tw Cen MT" panose="020B0602020104020603" pitchFamily="34" charset="0"/>
              </a:rPr>
              <a:t> lezyonlar , </a:t>
            </a:r>
            <a:r>
              <a:rPr lang="tr-TR" dirty="0" err="1">
                <a:latin typeface="Tw Cen MT" panose="020B0602020104020603" pitchFamily="34" charset="0"/>
              </a:rPr>
              <a:t>multipl</a:t>
            </a:r>
            <a:r>
              <a:rPr lang="tr-TR" dirty="0">
                <a:latin typeface="Tw Cen MT" panose="020B0602020104020603" pitchFamily="34" charset="0"/>
              </a:rPr>
              <a:t> </a:t>
            </a:r>
            <a:r>
              <a:rPr lang="tr-TR" dirty="0" err="1">
                <a:latin typeface="Tw Cen MT" panose="020B0602020104020603" pitchFamily="34" charset="0"/>
              </a:rPr>
              <a:t>metastatik</a:t>
            </a:r>
            <a:r>
              <a:rPr lang="tr-TR" dirty="0">
                <a:latin typeface="Tw Cen MT" panose="020B0602020104020603" pitchFamily="34" charset="0"/>
              </a:rPr>
              <a:t> evredeki hastalara göre daha iyi bir </a:t>
            </a:r>
            <a:r>
              <a:rPr lang="tr-TR" dirty="0" err="1">
                <a:latin typeface="Tw Cen MT" panose="020B0602020104020603" pitchFamily="34" charset="0"/>
              </a:rPr>
              <a:t>prognoza</a:t>
            </a:r>
            <a:r>
              <a:rPr lang="tr-TR" dirty="0">
                <a:latin typeface="Tw Cen MT" panose="020B0602020104020603" pitchFamily="34" charset="0"/>
              </a:rPr>
              <a:t> sahip olduğu bilinmektedir.</a:t>
            </a:r>
          </a:p>
        </p:txBody>
      </p:sp>
    </p:spTree>
    <p:extLst>
      <p:ext uri="{BB962C8B-B14F-4D97-AF65-F5344CB8AC3E}">
        <p14:creationId xmlns:p14="http://schemas.microsoft.com/office/powerpoint/2010/main" val="105434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Tw Cen MT" panose="020B0602020104020603" pitchFamily="34" charset="0"/>
              </a:rPr>
              <a:t>OLİGOMETASTATİK AKCİĞER KANSERİ KAVRAMI ?</a:t>
            </a:r>
            <a:endParaRPr lang="tr-TR" dirty="0"/>
          </a:p>
        </p:txBody>
      </p:sp>
      <p:sp>
        <p:nvSpPr>
          <p:cNvPr id="3" name="İçerik Yer Tutucusu 2"/>
          <p:cNvSpPr>
            <a:spLocks noGrp="1"/>
          </p:cNvSpPr>
          <p:nvPr>
            <p:ph idx="1"/>
          </p:nvPr>
        </p:nvSpPr>
        <p:spPr/>
        <p:txBody>
          <a:bodyPr/>
          <a:lstStyle/>
          <a:p>
            <a:r>
              <a:rPr lang="tr-TR" dirty="0">
                <a:latin typeface="Tw Cen MT" panose="020B0602020104020603" pitchFamily="34" charset="0"/>
              </a:rPr>
              <a:t>Küçük hücreli dışı akciğer kanseri olgularının yaklaşık %20-50 sini </a:t>
            </a:r>
            <a:r>
              <a:rPr lang="tr-TR" dirty="0" err="1">
                <a:latin typeface="Tw Cen MT" panose="020B0602020104020603" pitchFamily="34" charset="0"/>
              </a:rPr>
              <a:t>oligometastatik</a:t>
            </a:r>
            <a:r>
              <a:rPr lang="tr-TR" dirty="0">
                <a:latin typeface="Tw Cen MT" panose="020B0602020104020603" pitchFamily="34" charset="0"/>
              </a:rPr>
              <a:t> hastalığa sahip hastalar oluşturmaktadır.</a:t>
            </a:r>
          </a:p>
          <a:p>
            <a:r>
              <a:rPr lang="tr-TR" dirty="0">
                <a:latin typeface="Tw Cen MT" panose="020B0602020104020603" pitchFamily="34" charset="0"/>
              </a:rPr>
              <a:t>Metastazın görüldüğü sahayı ise sıklık olarak , %60 beyin , %23 karşı </a:t>
            </a:r>
            <a:r>
              <a:rPr lang="tr-TR" dirty="0" err="1">
                <a:latin typeface="Tw Cen MT" panose="020B0602020104020603" pitchFamily="34" charset="0"/>
              </a:rPr>
              <a:t>akciğer,lenf</a:t>
            </a:r>
            <a:r>
              <a:rPr lang="tr-TR" dirty="0">
                <a:latin typeface="Tw Cen MT" panose="020B0602020104020603" pitchFamily="34" charset="0"/>
              </a:rPr>
              <a:t> </a:t>
            </a:r>
            <a:r>
              <a:rPr lang="tr-TR" dirty="0" err="1">
                <a:latin typeface="Tw Cen MT" panose="020B0602020104020603" pitchFamily="34" charset="0"/>
              </a:rPr>
              <a:t>nodları</a:t>
            </a:r>
            <a:r>
              <a:rPr lang="tr-TR" dirty="0">
                <a:latin typeface="Tw Cen MT" panose="020B0602020104020603" pitchFamily="34" charset="0"/>
              </a:rPr>
              <a:t> ve karaciğer ve %10 ile </a:t>
            </a:r>
            <a:r>
              <a:rPr lang="tr-TR" dirty="0" err="1">
                <a:latin typeface="Tw Cen MT" panose="020B0602020104020603" pitchFamily="34" charset="0"/>
              </a:rPr>
              <a:t>sürrenal</a:t>
            </a:r>
            <a:r>
              <a:rPr lang="tr-TR" dirty="0">
                <a:latin typeface="Tw Cen MT" panose="020B0602020104020603" pitchFamily="34" charset="0"/>
              </a:rPr>
              <a:t> </a:t>
            </a:r>
            <a:r>
              <a:rPr lang="tr-TR" dirty="0" err="1">
                <a:latin typeface="Tw Cen MT" panose="020B0602020104020603" pitchFamily="34" charset="0"/>
              </a:rPr>
              <a:t>gland</a:t>
            </a:r>
            <a:r>
              <a:rPr lang="tr-TR" dirty="0">
                <a:latin typeface="Tw Cen MT" panose="020B0602020104020603" pitchFamily="34" charset="0"/>
              </a:rPr>
              <a:t> takip etmektedir.</a:t>
            </a:r>
          </a:p>
          <a:p>
            <a:endParaRPr lang="tr-TR" dirty="0"/>
          </a:p>
        </p:txBody>
      </p:sp>
    </p:spTree>
    <p:extLst>
      <p:ext uri="{BB962C8B-B14F-4D97-AF65-F5344CB8AC3E}">
        <p14:creationId xmlns:p14="http://schemas.microsoft.com/office/powerpoint/2010/main" val="14086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Tw Cen MT" panose="020B0602020104020603" pitchFamily="34" charset="0"/>
              </a:rPr>
              <a:t>OLİGOMETASTATİK AKCİĞER KANSERİ KAVRAMI ?</a:t>
            </a:r>
            <a:endParaRPr lang="tr-TR" dirty="0"/>
          </a:p>
        </p:txBody>
      </p:sp>
      <p:sp>
        <p:nvSpPr>
          <p:cNvPr id="3" name="İçerik Yer Tutucusu 2"/>
          <p:cNvSpPr>
            <a:spLocks noGrp="1"/>
          </p:cNvSpPr>
          <p:nvPr>
            <p:ph idx="1"/>
          </p:nvPr>
        </p:nvSpPr>
        <p:spPr/>
        <p:txBody>
          <a:bodyPr/>
          <a:lstStyle/>
          <a:p>
            <a:r>
              <a:rPr lang="tr-TR" dirty="0" err="1">
                <a:latin typeface="Tw Cen MT" panose="020B0602020104020603" pitchFamily="34" charset="0"/>
              </a:rPr>
              <a:t>Oligometastatik</a:t>
            </a:r>
            <a:r>
              <a:rPr lang="tr-TR" dirty="0">
                <a:latin typeface="Tw Cen MT" panose="020B0602020104020603" pitchFamily="34" charset="0"/>
              </a:rPr>
              <a:t> hastalık, sınırlı bir ek </a:t>
            </a:r>
            <a:r>
              <a:rPr lang="tr-TR" dirty="0" err="1">
                <a:latin typeface="Tw Cen MT" panose="020B0602020104020603" pitchFamily="34" charset="0"/>
              </a:rPr>
              <a:t>metastatik</a:t>
            </a:r>
            <a:r>
              <a:rPr lang="tr-TR" dirty="0">
                <a:latin typeface="Tw Cen MT" panose="020B0602020104020603" pitchFamily="34" charset="0"/>
              </a:rPr>
              <a:t> yük olarak kabul edilebilir</a:t>
            </a:r>
          </a:p>
          <a:p>
            <a:r>
              <a:rPr lang="tr-TR" dirty="0">
                <a:latin typeface="Tw Cen MT" panose="020B0602020104020603" pitchFamily="34" charset="0"/>
              </a:rPr>
              <a:t> Hastalığın kesin tanımı, çalışmalar arasında da çeşitlilik arz etmektedir. Ancak bu hastalığın klinik önemi, yine bu </a:t>
            </a:r>
            <a:r>
              <a:rPr lang="tr-TR" dirty="0" err="1">
                <a:latin typeface="Tw Cen MT" panose="020B0602020104020603" pitchFamily="34" charset="0"/>
              </a:rPr>
              <a:t>subgrup</a:t>
            </a:r>
            <a:r>
              <a:rPr lang="tr-TR" dirty="0">
                <a:latin typeface="Tw Cen MT" panose="020B0602020104020603" pitchFamily="34" charset="0"/>
              </a:rPr>
              <a:t> hastaların, </a:t>
            </a:r>
            <a:r>
              <a:rPr lang="tr-TR" dirty="0" err="1">
                <a:latin typeface="Tw Cen MT" panose="020B0602020104020603" pitchFamily="34" charset="0"/>
              </a:rPr>
              <a:t>küratif</a:t>
            </a:r>
            <a:r>
              <a:rPr lang="tr-TR" dirty="0">
                <a:latin typeface="Tw Cen MT" panose="020B0602020104020603" pitchFamily="34" charset="0"/>
              </a:rPr>
              <a:t> tedaviden yarar görebilir özellikte olmalarıdır. </a:t>
            </a:r>
          </a:p>
          <a:p>
            <a:r>
              <a:rPr lang="tr-TR" dirty="0">
                <a:latin typeface="Tw Cen MT" panose="020B0602020104020603" pitchFamily="34" charset="0"/>
              </a:rPr>
              <a:t>Bu hastaların tanımlanması, optimal tedavi stratejilerinin belirlenmesi ve lokal agresif tedaviler ile uzun dönem </a:t>
            </a:r>
            <a:r>
              <a:rPr lang="tr-TR" dirty="0" err="1">
                <a:latin typeface="Tw Cen MT" panose="020B0602020104020603" pitchFamily="34" charset="0"/>
              </a:rPr>
              <a:t>sağkalım</a:t>
            </a:r>
            <a:r>
              <a:rPr lang="tr-TR" dirty="0">
                <a:latin typeface="Tw Cen MT" panose="020B0602020104020603" pitchFamily="34" charset="0"/>
              </a:rPr>
              <a:t> sağlayacak </a:t>
            </a:r>
            <a:r>
              <a:rPr lang="tr-TR" dirty="0" err="1">
                <a:latin typeface="Tw Cen MT" panose="020B0602020104020603" pitchFamily="34" charset="0"/>
              </a:rPr>
              <a:t>prognostik</a:t>
            </a:r>
            <a:r>
              <a:rPr lang="tr-TR" dirty="0">
                <a:latin typeface="Tw Cen MT" panose="020B0602020104020603" pitchFamily="34" charset="0"/>
              </a:rPr>
              <a:t> faktörlerin belirlenmesi, ayrıca, senkron ve </a:t>
            </a:r>
            <a:r>
              <a:rPr lang="tr-TR" dirty="0" err="1">
                <a:latin typeface="Tw Cen MT" panose="020B0602020104020603" pitchFamily="34" charset="0"/>
              </a:rPr>
              <a:t>metakron</a:t>
            </a:r>
            <a:r>
              <a:rPr lang="tr-TR" dirty="0">
                <a:latin typeface="Tw Cen MT" panose="020B0602020104020603" pitchFamily="34" charset="0"/>
              </a:rPr>
              <a:t> hastalıklar ile </a:t>
            </a:r>
            <a:r>
              <a:rPr lang="tr-TR" dirty="0" err="1">
                <a:latin typeface="Tw Cen MT" panose="020B0602020104020603" pitchFamily="34" charset="0"/>
              </a:rPr>
              <a:t>prognoz</a:t>
            </a:r>
            <a:r>
              <a:rPr lang="tr-TR" dirty="0">
                <a:latin typeface="Tw Cen MT" panose="020B0602020104020603" pitchFamily="34" charset="0"/>
              </a:rPr>
              <a:t> açısından değerlendirilmesi de önemlidir.</a:t>
            </a:r>
          </a:p>
        </p:txBody>
      </p:sp>
    </p:spTree>
    <p:extLst>
      <p:ext uri="{BB962C8B-B14F-4D97-AF65-F5344CB8AC3E}">
        <p14:creationId xmlns:p14="http://schemas.microsoft.com/office/powerpoint/2010/main" val="4086616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lif">
  <a:themeElements>
    <a:clrScheme name="Teklif">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Teklif">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klif">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TM03457503[[fn=Teklif]]</Template>
  <TotalTime>3098</TotalTime>
  <Words>722</Words>
  <Application>Microsoft Office PowerPoint</Application>
  <PresentationFormat>Geniş ekran</PresentationFormat>
  <Paragraphs>57</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Century Gothic</vt:lpstr>
      <vt:lpstr>Courier New</vt:lpstr>
      <vt:lpstr>Tw Cen MT</vt:lpstr>
      <vt:lpstr>Wingdings</vt:lpstr>
      <vt:lpstr>Wingdings 2</vt:lpstr>
      <vt:lpstr>Teklif</vt:lpstr>
      <vt:lpstr>KÜÇÜK HÜCRELİ DIŞI AKCİĞER KANSERİNDE OLİGOMETASTATİK HASTALIK TANIMI</vt:lpstr>
      <vt:lpstr>OLİGOMETASTATİK AKCİĞER KANSERİ KAVRAMI ?</vt:lpstr>
      <vt:lpstr>AKCİĞER KANSERİ EVRELEMESİ</vt:lpstr>
      <vt:lpstr>OLİGOMETASTATİK AKCİĞER KANSERİ KAVRAMI ?</vt:lpstr>
      <vt:lpstr>METASTAZ SPEKTRUM TEORİSİ</vt:lpstr>
      <vt:lpstr>METASTAZ SPEKTRUM TEORİSİ</vt:lpstr>
      <vt:lpstr>OLİGOMETASTATİK AKCİĞER KANSERİ KAVRAMI ?</vt:lpstr>
      <vt:lpstr>OLİGOMETASTATİK AKCİĞER KANSERİ KAVRAMI ?</vt:lpstr>
      <vt:lpstr>OLİGOMETASTATİK AKCİĞER KANSERİ KAVRAMI ?</vt:lpstr>
      <vt:lpstr>SENKRON-METAKRON OLİGOMETASTATİK HASTALIK</vt:lpstr>
      <vt:lpstr>SENKRON-METAKRON OLİGOMETASTATİK HASTALIK</vt:lpstr>
      <vt:lpstr>OLİGOMETASTAZ TANIM SORUNU</vt:lpstr>
      <vt:lpstr>OLİGOMETASTAZ TANIM SORUNU</vt:lpstr>
      <vt:lpstr>OLİGOMETASTAZ TANIM SORUNU</vt:lpstr>
      <vt:lpstr>OLİGOPROGRESYON – OLİGOREKÜRRENS KAVRAMLARI</vt:lpstr>
      <vt:lpstr>DUBLİN KONSENSUSU</vt:lpstr>
      <vt:lpstr>DUBLİN KONSENSUSU</vt:lpstr>
      <vt:lpstr>DUBLİN KONSENSUSU</vt:lpstr>
      <vt:lpstr>TANIMLAMADAKİ DEĞİŞİM</vt:lpstr>
      <vt:lpstr>PowerPoint Sunusu</vt:lpstr>
      <vt:lpstr>SON ÇALIŞMALAR</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BERKE BARUT</dc:creator>
  <cp:lastModifiedBy>BERKE BARUT</cp:lastModifiedBy>
  <cp:revision>26</cp:revision>
  <dcterms:created xsi:type="dcterms:W3CDTF">2022-04-24T17:33:06Z</dcterms:created>
  <dcterms:modified xsi:type="dcterms:W3CDTF">2022-04-29T04:16:32Z</dcterms:modified>
</cp:coreProperties>
</file>