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D6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E3540-EB9A-4416-AE9F-FC9FAEBAAA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7995F41-DE4D-4D92-B8F5-83F17150AB17}">
      <dgm:prSet/>
      <dgm:spPr/>
      <dgm:t>
        <a:bodyPr/>
        <a:lstStyle/>
        <a:p>
          <a:r>
            <a:rPr lang="tr-TR" dirty="0" err="1"/>
            <a:t>Primer</a:t>
          </a:r>
          <a:r>
            <a:rPr lang="tr-TR" dirty="0"/>
            <a:t> </a:t>
          </a:r>
          <a:r>
            <a:rPr lang="tr-TR" dirty="0" err="1"/>
            <a:t>adnexal</a:t>
          </a:r>
          <a:r>
            <a:rPr lang="tr-TR" dirty="0"/>
            <a:t> </a:t>
          </a:r>
          <a:r>
            <a:rPr lang="tr-TR" dirty="0" err="1"/>
            <a:t>lenfomalar</a:t>
          </a:r>
          <a:r>
            <a:rPr lang="tr-TR" dirty="0"/>
            <a:t> tüm </a:t>
          </a:r>
          <a:r>
            <a:rPr lang="tr-TR" dirty="0" err="1"/>
            <a:t>lenfomaların</a:t>
          </a:r>
          <a:r>
            <a:rPr lang="tr-TR" dirty="0"/>
            <a:t> %1 inden daha az </a:t>
          </a:r>
        </a:p>
      </dgm:t>
    </dgm:pt>
    <dgm:pt modelId="{A99799EA-0A36-437C-985C-41CDA2C36D8D}" type="parTrans" cxnId="{6BF87B52-2A85-45C6-9920-13FE63C5B11F}">
      <dgm:prSet/>
      <dgm:spPr/>
      <dgm:t>
        <a:bodyPr/>
        <a:lstStyle/>
        <a:p>
          <a:endParaRPr lang="tr-TR"/>
        </a:p>
      </dgm:t>
    </dgm:pt>
    <dgm:pt modelId="{3C9516A0-276B-47DA-BEB7-6DAAF16E412D}" type="sibTrans" cxnId="{6BF87B52-2A85-45C6-9920-13FE63C5B11F}">
      <dgm:prSet/>
      <dgm:spPr/>
      <dgm:t>
        <a:bodyPr/>
        <a:lstStyle/>
        <a:p>
          <a:endParaRPr lang="tr-TR"/>
        </a:p>
      </dgm:t>
    </dgm:pt>
    <dgm:pt modelId="{67C007BF-6DBF-496F-9E54-EBC1D22A6012}">
      <dgm:prSet/>
      <dgm:spPr/>
      <dgm:t>
        <a:bodyPr/>
        <a:lstStyle/>
        <a:p>
          <a:r>
            <a:rPr lang="tr-TR" dirty="0"/>
            <a:t>En sık MALT &gt;&gt; </a:t>
          </a:r>
          <a:r>
            <a:rPr lang="tr-TR" dirty="0" err="1"/>
            <a:t>Non-Hodgkin</a:t>
          </a:r>
          <a:r>
            <a:rPr lang="tr-TR" dirty="0"/>
            <a:t> alt tipi</a:t>
          </a:r>
        </a:p>
      </dgm:t>
    </dgm:pt>
    <dgm:pt modelId="{4004650D-1F72-4F4B-AFC8-A6D4CA9BB0BF}" type="parTrans" cxnId="{6835C15D-63E8-4776-BB33-633C597C68CA}">
      <dgm:prSet/>
      <dgm:spPr/>
      <dgm:t>
        <a:bodyPr/>
        <a:lstStyle/>
        <a:p>
          <a:endParaRPr lang="tr-TR"/>
        </a:p>
      </dgm:t>
    </dgm:pt>
    <dgm:pt modelId="{CE3D0350-668D-41BD-A222-DD2BF9406288}" type="sibTrans" cxnId="{6835C15D-63E8-4776-BB33-633C597C68CA}">
      <dgm:prSet/>
      <dgm:spPr/>
      <dgm:t>
        <a:bodyPr/>
        <a:lstStyle/>
        <a:p>
          <a:endParaRPr lang="tr-TR"/>
        </a:p>
      </dgm:t>
    </dgm:pt>
    <dgm:pt modelId="{C719401B-1BA7-4B46-8263-6F1CF68F4825}">
      <dgm:prSet/>
      <dgm:spPr/>
      <dgm:t>
        <a:bodyPr/>
        <a:lstStyle/>
        <a:p>
          <a:r>
            <a:rPr lang="tr-TR" dirty="0"/>
            <a:t>HIV ilişkili değil</a:t>
          </a:r>
        </a:p>
      </dgm:t>
    </dgm:pt>
    <dgm:pt modelId="{F50D5B6C-A7B5-44EE-BECD-F81959E426F6}" type="parTrans" cxnId="{F521697D-9936-4E9F-8F2A-F1D87A037D9D}">
      <dgm:prSet/>
      <dgm:spPr/>
      <dgm:t>
        <a:bodyPr/>
        <a:lstStyle/>
        <a:p>
          <a:endParaRPr lang="tr-TR"/>
        </a:p>
      </dgm:t>
    </dgm:pt>
    <dgm:pt modelId="{2E22F169-8628-44C3-89A1-F3063BEED227}" type="sibTrans" cxnId="{F521697D-9936-4E9F-8F2A-F1D87A037D9D}">
      <dgm:prSet/>
      <dgm:spPr/>
      <dgm:t>
        <a:bodyPr/>
        <a:lstStyle/>
        <a:p>
          <a:endParaRPr lang="tr-TR"/>
        </a:p>
      </dgm:t>
    </dgm:pt>
    <dgm:pt modelId="{2CDDEF37-F75F-4A17-951F-0AD15723531E}">
      <dgm:prSet/>
      <dgm:spPr/>
      <dgm:t>
        <a:bodyPr/>
        <a:lstStyle/>
        <a:p>
          <a:r>
            <a:rPr lang="tr-TR"/>
            <a:t>Chlamydia Psittacci</a:t>
          </a:r>
        </a:p>
      </dgm:t>
    </dgm:pt>
    <dgm:pt modelId="{400DA56B-A3D0-4175-942C-D928CDD38AA6}" type="parTrans" cxnId="{F65ABABE-CCE9-4032-AD71-2CEAA52039AF}">
      <dgm:prSet/>
      <dgm:spPr/>
      <dgm:t>
        <a:bodyPr/>
        <a:lstStyle/>
        <a:p>
          <a:endParaRPr lang="tr-TR"/>
        </a:p>
      </dgm:t>
    </dgm:pt>
    <dgm:pt modelId="{8528CCD9-8E27-484C-9123-C41162A45CDF}" type="sibTrans" cxnId="{F65ABABE-CCE9-4032-AD71-2CEAA52039AF}">
      <dgm:prSet/>
      <dgm:spPr/>
      <dgm:t>
        <a:bodyPr/>
        <a:lstStyle/>
        <a:p>
          <a:endParaRPr lang="tr-TR"/>
        </a:p>
      </dgm:t>
    </dgm:pt>
    <dgm:pt modelId="{8D2BF1EA-017D-4F68-BCB8-9F3D8215EB81}" type="pres">
      <dgm:prSet presAssocID="{E8AE3540-EB9A-4416-AE9F-FC9FAEBAAA79}" presName="Name0" presStyleCnt="0">
        <dgm:presLayoutVars>
          <dgm:dir/>
          <dgm:animLvl val="lvl"/>
          <dgm:resizeHandles val="exact"/>
        </dgm:presLayoutVars>
      </dgm:prSet>
      <dgm:spPr/>
    </dgm:pt>
    <dgm:pt modelId="{894953CA-6D45-4312-A11C-ADF9B8FDEBF4}" type="pres">
      <dgm:prSet presAssocID="{87995F41-DE4D-4D92-B8F5-83F17150AB17}" presName="linNode" presStyleCnt="0"/>
      <dgm:spPr/>
    </dgm:pt>
    <dgm:pt modelId="{91222115-976A-4B99-920A-843E81CF90BA}" type="pres">
      <dgm:prSet presAssocID="{87995F41-DE4D-4D92-B8F5-83F17150AB17}" presName="parentText" presStyleLbl="node1" presStyleIdx="0" presStyleCnt="4" custLinFactNeighborX="-84541" custLinFactNeighborY="2156">
        <dgm:presLayoutVars>
          <dgm:chMax val="1"/>
          <dgm:bulletEnabled val="1"/>
        </dgm:presLayoutVars>
      </dgm:prSet>
      <dgm:spPr/>
    </dgm:pt>
    <dgm:pt modelId="{7641E129-BB94-4C38-BB4D-FA9546EBF180}" type="pres">
      <dgm:prSet presAssocID="{3C9516A0-276B-47DA-BEB7-6DAAF16E412D}" presName="sp" presStyleCnt="0"/>
      <dgm:spPr/>
    </dgm:pt>
    <dgm:pt modelId="{3DCF5AB4-B0C0-4E03-A437-C5295F3E2163}" type="pres">
      <dgm:prSet presAssocID="{67C007BF-6DBF-496F-9E54-EBC1D22A6012}" presName="linNode" presStyleCnt="0"/>
      <dgm:spPr/>
    </dgm:pt>
    <dgm:pt modelId="{A8CBA29E-7BFC-4FF6-B441-6F7A1FDCE0E7}" type="pres">
      <dgm:prSet presAssocID="{67C007BF-6DBF-496F-9E54-EBC1D22A6012}" presName="parentText" presStyleLbl="node1" presStyleIdx="1" presStyleCnt="4" custLinFactNeighborX="-84809" custLinFactNeighborY="-2156">
        <dgm:presLayoutVars>
          <dgm:chMax val="1"/>
          <dgm:bulletEnabled val="1"/>
        </dgm:presLayoutVars>
      </dgm:prSet>
      <dgm:spPr/>
    </dgm:pt>
    <dgm:pt modelId="{05C28934-5615-4D47-B708-3CA67D507968}" type="pres">
      <dgm:prSet presAssocID="{CE3D0350-668D-41BD-A222-DD2BF9406288}" presName="sp" presStyleCnt="0"/>
      <dgm:spPr/>
    </dgm:pt>
    <dgm:pt modelId="{D8241E42-1183-49C9-963D-CADC2B2AA50B}" type="pres">
      <dgm:prSet presAssocID="{C719401B-1BA7-4B46-8263-6F1CF68F4825}" presName="linNode" presStyleCnt="0"/>
      <dgm:spPr/>
    </dgm:pt>
    <dgm:pt modelId="{A8B11893-C033-45DD-AE76-9EA131BBC5E3}" type="pres">
      <dgm:prSet presAssocID="{C719401B-1BA7-4B46-8263-6F1CF68F4825}" presName="parentText" presStyleLbl="node1" presStyleIdx="2" presStyleCnt="4" custLinFactNeighborX="-84273" custLinFactNeighborY="-5031">
        <dgm:presLayoutVars>
          <dgm:chMax val="1"/>
          <dgm:bulletEnabled val="1"/>
        </dgm:presLayoutVars>
      </dgm:prSet>
      <dgm:spPr/>
    </dgm:pt>
    <dgm:pt modelId="{8A0067AA-B930-423A-A5E2-017FB308CF65}" type="pres">
      <dgm:prSet presAssocID="{2E22F169-8628-44C3-89A1-F3063BEED227}" presName="sp" presStyleCnt="0"/>
      <dgm:spPr/>
    </dgm:pt>
    <dgm:pt modelId="{65CAE1C5-DC6F-4404-AE2D-45ACCB0F2898}" type="pres">
      <dgm:prSet presAssocID="{2CDDEF37-F75F-4A17-951F-0AD15723531E}" presName="linNode" presStyleCnt="0"/>
      <dgm:spPr/>
    </dgm:pt>
    <dgm:pt modelId="{F1D4905E-D85A-4402-91D9-9FF3E7D607CA}" type="pres">
      <dgm:prSet presAssocID="{2CDDEF37-F75F-4A17-951F-0AD15723531E}" presName="parentText" presStyleLbl="node1" presStyleIdx="3" presStyleCnt="4" custLinFactNeighborX="-85346" custLinFactNeighborY="-7906">
        <dgm:presLayoutVars>
          <dgm:chMax val="1"/>
          <dgm:bulletEnabled val="1"/>
        </dgm:presLayoutVars>
      </dgm:prSet>
      <dgm:spPr/>
    </dgm:pt>
  </dgm:ptLst>
  <dgm:cxnLst>
    <dgm:cxn modelId="{56440705-E0FD-4BA1-8C96-4DB9DFCEC201}" type="presOf" srcId="{E8AE3540-EB9A-4416-AE9F-FC9FAEBAAA79}" destId="{8D2BF1EA-017D-4F68-BCB8-9F3D8215EB81}" srcOrd="0" destOrd="0" presId="urn:microsoft.com/office/officeart/2005/8/layout/vList5"/>
    <dgm:cxn modelId="{B8DBB12D-8106-4834-AC86-1F7186E76349}" type="presOf" srcId="{67C007BF-6DBF-496F-9E54-EBC1D22A6012}" destId="{A8CBA29E-7BFC-4FF6-B441-6F7A1FDCE0E7}" srcOrd="0" destOrd="0" presId="urn:microsoft.com/office/officeart/2005/8/layout/vList5"/>
    <dgm:cxn modelId="{6835C15D-63E8-4776-BB33-633C597C68CA}" srcId="{E8AE3540-EB9A-4416-AE9F-FC9FAEBAAA79}" destId="{67C007BF-6DBF-496F-9E54-EBC1D22A6012}" srcOrd="1" destOrd="0" parTransId="{4004650D-1F72-4F4B-AFC8-A6D4CA9BB0BF}" sibTransId="{CE3D0350-668D-41BD-A222-DD2BF9406288}"/>
    <dgm:cxn modelId="{E2EF984E-6915-4DE6-B917-92133DD5CA09}" type="presOf" srcId="{2CDDEF37-F75F-4A17-951F-0AD15723531E}" destId="{F1D4905E-D85A-4402-91D9-9FF3E7D607CA}" srcOrd="0" destOrd="0" presId="urn:microsoft.com/office/officeart/2005/8/layout/vList5"/>
    <dgm:cxn modelId="{6BF87B52-2A85-45C6-9920-13FE63C5B11F}" srcId="{E8AE3540-EB9A-4416-AE9F-FC9FAEBAAA79}" destId="{87995F41-DE4D-4D92-B8F5-83F17150AB17}" srcOrd="0" destOrd="0" parTransId="{A99799EA-0A36-437C-985C-41CDA2C36D8D}" sibTransId="{3C9516A0-276B-47DA-BEB7-6DAAF16E412D}"/>
    <dgm:cxn modelId="{FA26F954-A453-46A3-9BAE-077598A0E2EE}" type="presOf" srcId="{C719401B-1BA7-4B46-8263-6F1CF68F4825}" destId="{A8B11893-C033-45DD-AE76-9EA131BBC5E3}" srcOrd="0" destOrd="0" presId="urn:microsoft.com/office/officeart/2005/8/layout/vList5"/>
    <dgm:cxn modelId="{F521697D-9936-4E9F-8F2A-F1D87A037D9D}" srcId="{E8AE3540-EB9A-4416-AE9F-FC9FAEBAAA79}" destId="{C719401B-1BA7-4B46-8263-6F1CF68F4825}" srcOrd="2" destOrd="0" parTransId="{F50D5B6C-A7B5-44EE-BECD-F81959E426F6}" sibTransId="{2E22F169-8628-44C3-89A1-F3063BEED227}"/>
    <dgm:cxn modelId="{5E4D57B9-A823-477F-976A-21E14D3F2311}" type="presOf" srcId="{87995F41-DE4D-4D92-B8F5-83F17150AB17}" destId="{91222115-976A-4B99-920A-843E81CF90BA}" srcOrd="0" destOrd="0" presId="urn:microsoft.com/office/officeart/2005/8/layout/vList5"/>
    <dgm:cxn modelId="{F65ABABE-CCE9-4032-AD71-2CEAA52039AF}" srcId="{E8AE3540-EB9A-4416-AE9F-FC9FAEBAAA79}" destId="{2CDDEF37-F75F-4A17-951F-0AD15723531E}" srcOrd="3" destOrd="0" parTransId="{400DA56B-A3D0-4175-942C-D928CDD38AA6}" sibTransId="{8528CCD9-8E27-484C-9123-C41162A45CDF}"/>
    <dgm:cxn modelId="{606A9E60-2AE6-4C75-9C4B-88139EE336D5}" type="presParOf" srcId="{8D2BF1EA-017D-4F68-BCB8-9F3D8215EB81}" destId="{894953CA-6D45-4312-A11C-ADF9B8FDEBF4}" srcOrd="0" destOrd="0" presId="urn:microsoft.com/office/officeart/2005/8/layout/vList5"/>
    <dgm:cxn modelId="{8BCD4D29-C714-4AAD-8725-A714506EB756}" type="presParOf" srcId="{894953CA-6D45-4312-A11C-ADF9B8FDEBF4}" destId="{91222115-976A-4B99-920A-843E81CF90BA}" srcOrd="0" destOrd="0" presId="urn:microsoft.com/office/officeart/2005/8/layout/vList5"/>
    <dgm:cxn modelId="{A8075DCC-E7CC-4EC7-A3AE-39FD24BB8661}" type="presParOf" srcId="{8D2BF1EA-017D-4F68-BCB8-9F3D8215EB81}" destId="{7641E129-BB94-4C38-BB4D-FA9546EBF180}" srcOrd="1" destOrd="0" presId="urn:microsoft.com/office/officeart/2005/8/layout/vList5"/>
    <dgm:cxn modelId="{E6B46166-9233-4404-B2D0-FCA97E0D4D8C}" type="presParOf" srcId="{8D2BF1EA-017D-4F68-BCB8-9F3D8215EB81}" destId="{3DCF5AB4-B0C0-4E03-A437-C5295F3E2163}" srcOrd="2" destOrd="0" presId="urn:microsoft.com/office/officeart/2005/8/layout/vList5"/>
    <dgm:cxn modelId="{D33904CB-50F5-4707-8AEE-835D92968FAC}" type="presParOf" srcId="{3DCF5AB4-B0C0-4E03-A437-C5295F3E2163}" destId="{A8CBA29E-7BFC-4FF6-B441-6F7A1FDCE0E7}" srcOrd="0" destOrd="0" presId="urn:microsoft.com/office/officeart/2005/8/layout/vList5"/>
    <dgm:cxn modelId="{31A7FE49-B83B-447D-B413-0D7C02C88B43}" type="presParOf" srcId="{8D2BF1EA-017D-4F68-BCB8-9F3D8215EB81}" destId="{05C28934-5615-4D47-B708-3CA67D507968}" srcOrd="3" destOrd="0" presId="urn:microsoft.com/office/officeart/2005/8/layout/vList5"/>
    <dgm:cxn modelId="{7AAF76D9-86D2-468A-A1D4-D1C3ACBA8804}" type="presParOf" srcId="{8D2BF1EA-017D-4F68-BCB8-9F3D8215EB81}" destId="{D8241E42-1183-49C9-963D-CADC2B2AA50B}" srcOrd="4" destOrd="0" presId="urn:microsoft.com/office/officeart/2005/8/layout/vList5"/>
    <dgm:cxn modelId="{8DA01D0E-053E-4722-940F-E190956C3FA5}" type="presParOf" srcId="{D8241E42-1183-49C9-963D-CADC2B2AA50B}" destId="{A8B11893-C033-45DD-AE76-9EA131BBC5E3}" srcOrd="0" destOrd="0" presId="urn:microsoft.com/office/officeart/2005/8/layout/vList5"/>
    <dgm:cxn modelId="{2ADD5A33-60C8-420C-8C03-1E2A454A7522}" type="presParOf" srcId="{8D2BF1EA-017D-4F68-BCB8-9F3D8215EB81}" destId="{8A0067AA-B930-423A-A5E2-017FB308CF65}" srcOrd="5" destOrd="0" presId="urn:microsoft.com/office/officeart/2005/8/layout/vList5"/>
    <dgm:cxn modelId="{CF9A75A0-FC82-470C-87C9-B66ECE298EC7}" type="presParOf" srcId="{8D2BF1EA-017D-4F68-BCB8-9F3D8215EB81}" destId="{65CAE1C5-DC6F-4404-AE2D-45ACCB0F2898}" srcOrd="6" destOrd="0" presId="urn:microsoft.com/office/officeart/2005/8/layout/vList5"/>
    <dgm:cxn modelId="{E5EB7038-79B1-434A-B213-8F578F610182}" type="presParOf" srcId="{65CAE1C5-DC6F-4404-AE2D-45ACCB0F2898}" destId="{F1D4905E-D85A-4402-91D9-9FF3E7D607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115-976A-4B99-920A-843E81CF90BA}">
      <dsp:nvSpPr>
        <dsp:cNvPr id="0" name=""/>
        <dsp:cNvSpPr/>
      </dsp:nvSpPr>
      <dsp:spPr>
        <a:xfrm>
          <a:off x="164594" y="33415"/>
          <a:ext cx="3785616" cy="1413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Primer</a:t>
          </a:r>
          <a:r>
            <a:rPr lang="tr-TR" sz="2500" kern="1200" dirty="0"/>
            <a:t> </a:t>
          </a:r>
          <a:r>
            <a:rPr lang="tr-TR" sz="2500" kern="1200" dirty="0" err="1"/>
            <a:t>adnexal</a:t>
          </a:r>
          <a:r>
            <a:rPr lang="tr-TR" sz="2500" kern="1200" dirty="0"/>
            <a:t> </a:t>
          </a:r>
          <a:r>
            <a:rPr lang="tr-TR" sz="2500" kern="1200" dirty="0" err="1"/>
            <a:t>lenfomalar</a:t>
          </a:r>
          <a:r>
            <a:rPr lang="tr-TR" sz="2500" kern="1200" dirty="0"/>
            <a:t> tüm </a:t>
          </a:r>
          <a:r>
            <a:rPr lang="tr-TR" sz="2500" kern="1200" dirty="0" err="1"/>
            <a:t>lenfomaların</a:t>
          </a:r>
          <a:r>
            <a:rPr lang="tr-TR" sz="2500" kern="1200" dirty="0"/>
            <a:t> %1 inden daha az </a:t>
          </a:r>
        </a:p>
      </dsp:txBody>
      <dsp:txXfrm>
        <a:off x="233598" y="102419"/>
        <a:ext cx="3647608" cy="1275554"/>
      </dsp:txXfrm>
    </dsp:sp>
    <dsp:sp modelId="{A8CBA29E-7BFC-4FF6-B441-6F7A1FDCE0E7}">
      <dsp:nvSpPr>
        <dsp:cNvPr id="0" name=""/>
        <dsp:cNvSpPr/>
      </dsp:nvSpPr>
      <dsp:spPr>
        <a:xfrm>
          <a:off x="154448" y="1456703"/>
          <a:ext cx="3785616" cy="1413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En sık MALT &gt;&gt; </a:t>
          </a:r>
          <a:r>
            <a:rPr lang="tr-TR" sz="2500" kern="1200" dirty="0" err="1"/>
            <a:t>Non-Hodgkin</a:t>
          </a:r>
          <a:r>
            <a:rPr lang="tr-TR" sz="2500" kern="1200" dirty="0"/>
            <a:t> alt tipi</a:t>
          </a:r>
        </a:p>
      </dsp:txBody>
      <dsp:txXfrm>
        <a:off x="223452" y="1525707"/>
        <a:ext cx="3647608" cy="1275554"/>
      </dsp:txXfrm>
    </dsp:sp>
    <dsp:sp modelId="{A8B11893-C033-45DD-AE76-9EA131BBC5E3}">
      <dsp:nvSpPr>
        <dsp:cNvPr id="0" name=""/>
        <dsp:cNvSpPr/>
      </dsp:nvSpPr>
      <dsp:spPr>
        <a:xfrm>
          <a:off x="174739" y="2900304"/>
          <a:ext cx="3785616" cy="1413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HIV ilişkili değil</a:t>
          </a:r>
        </a:p>
      </dsp:txBody>
      <dsp:txXfrm>
        <a:off x="243743" y="2969308"/>
        <a:ext cx="3647608" cy="1275554"/>
      </dsp:txXfrm>
    </dsp:sp>
    <dsp:sp modelId="{F1D4905E-D85A-4402-91D9-9FF3E7D607CA}">
      <dsp:nvSpPr>
        <dsp:cNvPr id="0" name=""/>
        <dsp:cNvSpPr/>
      </dsp:nvSpPr>
      <dsp:spPr>
        <a:xfrm>
          <a:off x="134120" y="4343905"/>
          <a:ext cx="3785616" cy="1413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Chlamydia Psittacci</a:t>
          </a:r>
        </a:p>
      </dsp:txBody>
      <dsp:txXfrm>
        <a:off x="203124" y="4412909"/>
        <a:ext cx="3647608" cy="1275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EEE58-CCC7-42BC-A034-DC92B38235DC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C2D98-FE9D-4AA2-8431-948563F26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09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Radyasyon tolerans dozlarının ve tedavi sekellerinin anlaşılması görme ile ilişkili yaşam kalitesinin en üst düzeye çıkarılmasında hayati önem taşımaktadır.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09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IPI: </a:t>
            </a:r>
            <a:r>
              <a:rPr lang="tr-TR" dirty="0" err="1"/>
              <a:t>international</a:t>
            </a:r>
            <a:r>
              <a:rPr lang="tr-TR" dirty="0"/>
              <a:t> </a:t>
            </a:r>
            <a:r>
              <a:rPr lang="tr-TR" dirty="0" err="1"/>
              <a:t>prognostik</a:t>
            </a:r>
            <a:r>
              <a:rPr lang="tr-TR" dirty="0"/>
              <a:t> </a:t>
            </a:r>
            <a:r>
              <a:rPr lang="tr-TR" dirty="0" err="1"/>
              <a:t>index</a:t>
            </a:r>
            <a:r>
              <a:rPr lang="tr-TR" dirty="0"/>
              <a:t>&gt;&gt; YAŞ,EVRE,ECOG SKORU,LDH ,EKSTRANODAL TUTULUM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59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76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PREDNOL : ETKEN MADDE METİLPREDNİZOLON</a:t>
            </a:r>
          </a:p>
          <a:p>
            <a:r>
              <a:rPr lang="tr-TR" dirty="0"/>
              <a:t>4 MG PREDNİZOLON 5 MG  PREDNİZONA EŞDEGER &gt;&gt; DOLAYISIYLA 80 MG PREDNİSON ,64 MG METİLPREDNİZOLON ( PREDNOL ) == 16 MG LIK 4 TB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15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Iv</a:t>
            </a:r>
            <a:r>
              <a:rPr lang="tr-TR" dirty="0"/>
              <a:t> </a:t>
            </a:r>
            <a:r>
              <a:rPr lang="tr-TR" dirty="0" err="1"/>
              <a:t>steroıd</a:t>
            </a:r>
            <a:r>
              <a:rPr lang="tr-TR" dirty="0"/>
              <a:t> daha </a:t>
            </a:r>
            <a:r>
              <a:rPr lang="tr-TR" dirty="0" err="1"/>
              <a:t>etkılı</a:t>
            </a:r>
            <a:r>
              <a:rPr lang="tr-TR" dirty="0"/>
              <a:t> , yan </a:t>
            </a:r>
            <a:r>
              <a:rPr lang="tr-TR" dirty="0" err="1"/>
              <a:t>etkı</a:t>
            </a:r>
            <a:r>
              <a:rPr lang="tr-TR" dirty="0"/>
              <a:t> daha az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8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Ct</a:t>
            </a:r>
            <a:r>
              <a:rPr lang="tr-TR" dirty="0"/>
              <a:t> , kafa tabanındaki </a:t>
            </a:r>
            <a:r>
              <a:rPr lang="tr-TR" dirty="0" err="1"/>
              <a:t>foramen</a:t>
            </a:r>
            <a:r>
              <a:rPr lang="tr-TR" dirty="0"/>
              <a:t> </a:t>
            </a:r>
            <a:r>
              <a:rPr lang="tr-TR" dirty="0" err="1"/>
              <a:t>desrüksiyonlarını</a:t>
            </a:r>
            <a:r>
              <a:rPr lang="tr-TR" dirty="0"/>
              <a:t>  değerlendirmede ve kemik </a:t>
            </a:r>
            <a:r>
              <a:rPr lang="tr-TR" dirty="0" err="1"/>
              <a:t>invazyonunu</a:t>
            </a:r>
            <a:r>
              <a:rPr lang="tr-TR" dirty="0"/>
              <a:t> değerlendirmede </a:t>
            </a:r>
            <a:r>
              <a:rPr lang="tr-TR" dirty="0" err="1"/>
              <a:t>Mr</a:t>
            </a:r>
            <a:r>
              <a:rPr lang="tr-TR" dirty="0"/>
              <a:t> görüntülemeye yardımcı olarak kullanılabilir.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21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melanomların</a:t>
            </a:r>
            <a:r>
              <a:rPr lang="tr-TR" dirty="0"/>
              <a:t> tersine </a:t>
            </a:r>
            <a:r>
              <a:rPr lang="tr-TR" dirty="0" err="1"/>
              <a:t>konjontival</a:t>
            </a:r>
            <a:r>
              <a:rPr lang="tr-TR" dirty="0"/>
              <a:t> </a:t>
            </a:r>
            <a:r>
              <a:rPr lang="tr-TR" dirty="0" err="1"/>
              <a:t>melanomun</a:t>
            </a:r>
            <a:r>
              <a:rPr lang="tr-TR" dirty="0"/>
              <a:t> </a:t>
            </a:r>
            <a:r>
              <a:rPr lang="tr-TR" dirty="0" err="1"/>
              <a:t>görülmes</a:t>
            </a:r>
            <a:r>
              <a:rPr lang="tr-TR" dirty="0"/>
              <a:t> sıklığı artmaktadır. Bu durumun </a:t>
            </a:r>
            <a:r>
              <a:rPr lang="tr-TR" dirty="0" err="1"/>
              <a:t>uv</a:t>
            </a:r>
            <a:r>
              <a:rPr lang="tr-TR" dirty="0"/>
              <a:t> </a:t>
            </a:r>
            <a:r>
              <a:rPr lang="tr-TR" dirty="0" err="1"/>
              <a:t>maruziyeti</a:t>
            </a:r>
            <a:r>
              <a:rPr lang="tr-TR" dirty="0"/>
              <a:t> ile ilişkili olduğu düşünülmektedir.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52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tr-TR" dirty="0"/>
              <a:t>HİGH GRADE &gt;&gt; daha fazla </a:t>
            </a:r>
            <a:r>
              <a:rPr lang="tr-TR" dirty="0" err="1"/>
              <a:t>anöploidi</a:t>
            </a:r>
            <a:r>
              <a:rPr lang="tr-TR" dirty="0"/>
              <a:t>, daha fazla </a:t>
            </a:r>
            <a:r>
              <a:rPr lang="tr-TR" dirty="0" err="1"/>
              <a:t>proliferasyon</a:t>
            </a:r>
            <a:r>
              <a:rPr lang="tr-TR" dirty="0"/>
              <a:t> ve daha düşük </a:t>
            </a:r>
            <a:r>
              <a:rPr lang="tr-TR" dirty="0" err="1"/>
              <a:t>sağkalım</a:t>
            </a:r>
            <a:r>
              <a:rPr lang="tr-TR" dirty="0"/>
              <a:t> )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tr-TR" dirty="0"/>
              <a:t>Class 1 düşük met riski , </a:t>
            </a:r>
            <a:r>
              <a:rPr lang="tr-TR" dirty="0" err="1"/>
              <a:t>class</a:t>
            </a:r>
            <a:r>
              <a:rPr lang="tr-TR" dirty="0"/>
              <a:t> 2 yüksek met riski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45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dirty="0"/>
              <a:t>En sık </a:t>
            </a:r>
            <a:r>
              <a:rPr lang="tr-TR" dirty="0" err="1"/>
              <a:t>kromozomal</a:t>
            </a:r>
            <a:r>
              <a:rPr lang="tr-TR" dirty="0"/>
              <a:t> kayıp 3q(%42) ve 3p(%41)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dirty="0" err="1"/>
              <a:t>Monozomi</a:t>
            </a:r>
            <a:r>
              <a:rPr lang="tr-TR" dirty="0"/>
              <a:t> 3 düşük </a:t>
            </a:r>
            <a:r>
              <a:rPr lang="tr-TR" dirty="0" err="1"/>
              <a:t>sağkalım</a:t>
            </a:r>
            <a:r>
              <a:rPr lang="tr-TR" dirty="0"/>
              <a:t> ile ilişkili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dirty="0"/>
              <a:t>Bu sınıflamanın </a:t>
            </a:r>
            <a:r>
              <a:rPr lang="tr-TR" dirty="0" err="1"/>
              <a:t>prospektif</a:t>
            </a:r>
            <a:r>
              <a:rPr lang="tr-TR" dirty="0"/>
              <a:t> çalışmalarla </a:t>
            </a:r>
            <a:r>
              <a:rPr lang="tr-TR" dirty="0" err="1"/>
              <a:t>monozomi</a:t>
            </a:r>
            <a:r>
              <a:rPr lang="tr-TR" dirty="0"/>
              <a:t> 3 ün ve </a:t>
            </a:r>
            <a:r>
              <a:rPr lang="tr-TR" dirty="0" err="1"/>
              <a:t>tnm</a:t>
            </a:r>
            <a:r>
              <a:rPr lang="tr-TR" dirty="0"/>
              <a:t> sınıflamasından daha iyi </a:t>
            </a:r>
            <a:r>
              <a:rPr lang="tr-TR" dirty="0" err="1"/>
              <a:t>prognostik</a:t>
            </a:r>
            <a:r>
              <a:rPr lang="tr-TR" dirty="0"/>
              <a:t> belirteç olduğu kanıtlanmıştır.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22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Pdt</a:t>
            </a:r>
            <a:r>
              <a:rPr lang="tr-TR" dirty="0"/>
              <a:t> : ışık ile aktive olan </a:t>
            </a:r>
            <a:r>
              <a:rPr lang="tr-TR" dirty="0" err="1"/>
              <a:t>fotosensitif</a:t>
            </a:r>
            <a:r>
              <a:rPr lang="tr-TR" dirty="0"/>
              <a:t> bir bileşiğin </a:t>
            </a:r>
            <a:r>
              <a:rPr lang="tr-TR" dirty="0" err="1"/>
              <a:t>inkesiyonu</a:t>
            </a:r>
            <a:r>
              <a:rPr lang="tr-TR" dirty="0"/>
              <a:t> sonrasında </a:t>
            </a:r>
            <a:r>
              <a:rPr lang="tr-TR" dirty="0" err="1"/>
              <a:t>endotelyal</a:t>
            </a:r>
            <a:r>
              <a:rPr lang="tr-TR" dirty="0"/>
              <a:t> hücre hasarı ve </a:t>
            </a:r>
            <a:r>
              <a:rPr lang="tr-TR" dirty="0" err="1"/>
              <a:t>vasküler</a:t>
            </a:r>
            <a:r>
              <a:rPr lang="tr-TR" dirty="0"/>
              <a:t> </a:t>
            </a:r>
            <a:r>
              <a:rPr lang="tr-TR" dirty="0" err="1"/>
              <a:t>oklüzyon</a:t>
            </a:r>
            <a:r>
              <a:rPr lang="tr-TR" dirty="0"/>
              <a:t> </a:t>
            </a:r>
          </a:p>
          <a:p>
            <a:r>
              <a:rPr lang="tr-TR" dirty="0" err="1"/>
              <a:t>Transpupiller</a:t>
            </a:r>
            <a:r>
              <a:rPr lang="tr-TR" dirty="0"/>
              <a:t> termoterapi : </a:t>
            </a:r>
            <a:r>
              <a:rPr lang="tr-TR" dirty="0" err="1"/>
              <a:t>diod</a:t>
            </a:r>
            <a:r>
              <a:rPr lang="tr-TR" dirty="0"/>
              <a:t> </a:t>
            </a:r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hipertermi</a:t>
            </a:r>
            <a:r>
              <a:rPr lang="tr-TR" dirty="0"/>
              <a:t> ile tümör nekrozuna yol açıyor </a:t>
            </a:r>
          </a:p>
          <a:p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fotokoagulasyon</a:t>
            </a:r>
            <a:r>
              <a:rPr lang="tr-TR" dirty="0"/>
              <a:t> : termal enerji ile tümör </a:t>
            </a:r>
            <a:r>
              <a:rPr lang="tr-TR" dirty="0" err="1"/>
              <a:t>vaskülarizasyonunu</a:t>
            </a:r>
            <a:r>
              <a:rPr lang="tr-TR" dirty="0"/>
              <a:t> tahrip eder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33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r-TR" sz="1200" dirty="0"/>
              <a:t>Plak yerleştirilmesinde </a:t>
            </a:r>
            <a:r>
              <a:rPr lang="tr-TR" sz="1200" dirty="0" err="1"/>
              <a:t>intraoperatif</a:t>
            </a:r>
            <a:r>
              <a:rPr lang="tr-TR" sz="1200" dirty="0"/>
              <a:t> USG kullanılmasının lokal kontrolü belirgin bir şekilde artırdığı gösterilmiş.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r-TR" sz="1200" dirty="0"/>
              <a:t>I 125 plaklarından </a:t>
            </a:r>
            <a:r>
              <a:rPr lang="tr-TR" sz="1200" dirty="0" err="1"/>
              <a:t>once</a:t>
            </a:r>
            <a:r>
              <a:rPr lang="tr-TR" sz="1200" dirty="0"/>
              <a:t> co-60 kullanılmaktaydı, fakat ı-125 </a:t>
            </a:r>
            <a:r>
              <a:rPr lang="tr-TR" sz="1200" dirty="0" err="1"/>
              <a:t>ın</a:t>
            </a:r>
            <a:r>
              <a:rPr lang="tr-TR" sz="1200" dirty="0"/>
              <a:t> kullanıma </a:t>
            </a:r>
            <a:r>
              <a:rPr lang="tr-TR" sz="1200" dirty="0" err="1"/>
              <a:t>gecmesı</a:t>
            </a:r>
            <a:r>
              <a:rPr lang="tr-TR" sz="1200" dirty="0"/>
              <a:t> </a:t>
            </a:r>
            <a:r>
              <a:rPr lang="tr-TR" sz="1200" dirty="0" err="1"/>
              <a:t>ıle</a:t>
            </a:r>
            <a:r>
              <a:rPr lang="tr-TR" sz="1200" dirty="0"/>
              <a:t> daha </a:t>
            </a:r>
            <a:r>
              <a:rPr lang="tr-TR" sz="1200" dirty="0" err="1"/>
              <a:t>dusuk</a:t>
            </a:r>
            <a:r>
              <a:rPr lang="tr-TR" sz="1200" dirty="0"/>
              <a:t> </a:t>
            </a:r>
            <a:r>
              <a:rPr lang="tr-TR" sz="1200" dirty="0" err="1"/>
              <a:t>toksısıte</a:t>
            </a:r>
            <a:r>
              <a:rPr lang="tr-TR" sz="1200" dirty="0"/>
              <a:t> oranlarının ede </a:t>
            </a:r>
            <a:r>
              <a:rPr lang="tr-TR" sz="1200" dirty="0" err="1"/>
              <a:t>edıldıgı</a:t>
            </a:r>
            <a:r>
              <a:rPr lang="tr-TR" sz="1200" dirty="0"/>
              <a:t> </a:t>
            </a:r>
            <a:r>
              <a:rPr lang="tr-TR" sz="1200" dirty="0" err="1"/>
              <a:t>gozlenmıs</a:t>
            </a:r>
            <a:endParaRPr lang="tr-TR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r-TR" sz="1200" dirty="0"/>
              <a:t>Co-60,ru-106,pd-103,cs-131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r-TR" sz="1200" dirty="0"/>
              <a:t>Ru-106 </a:t>
            </a:r>
            <a:r>
              <a:rPr lang="tr-TR" sz="1200" dirty="0" err="1"/>
              <a:t>nın</a:t>
            </a:r>
            <a:r>
              <a:rPr lang="tr-TR" sz="1200" dirty="0"/>
              <a:t> </a:t>
            </a:r>
            <a:r>
              <a:rPr lang="tr-TR" sz="1200" dirty="0" err="1"/>
              <a:t>penetrasyonu</a:t>
            </a:r>
            <a:r>
              <a:rPr lang="tr-TR" sz="1200" dirty="0"/>
              <a:t> ı-125 den daha az , iyi </a:t>
            </a:r>
            <a:r>
              <a:rPr lang="tr-TR" sz="1200" dirty="0" err="1"/>
              <a:t>tumor</a:t>
            </a:r>
            <a:r>
              <a:rPr lang="tr-TR" sz="1200" dirty="0"/>
              <a:t> kontrolü ve görme </a:t>
            </a:r>
            <a:r>
              <a:rPr lang="tr-TR" sz="1200" dirty="0" err="1"/>
              <a:t>fonksıyonu</a:t>
            </a:r>
            <a:endParaRPr lang="tr-TR" sz="1200" dirty="0"/>
          </a:p>
          <a:p>
            <a:endParaRPr lang="tr-TR" dirty="0"/>
          </a:p>
          <a:p>
            <a:r>
              <a:rPr lang="tr-TR" dirty="0" err="1"/>
              <a:t>Brakiterapide</a:t>
            </a:r>
            <a:r>
              <a:rPr lang="tr-TR" dirty="0"/>
              <a:t> 85 </a:t>
            </a:r>
            <a:r>
              <a:rPr lang="tr-TR" dirty="0" err="1"/>
              <a:t>gy</a:t>
            </a:r>
            <a:r>
              <a:rPr lang="tr-TR" dirty="0"/>
              <a:t>/&gt;&gt;0.42-1.05Gy/saat</a:t>
            </a:r>
          </a:p>
          <a:p>
            <a:endParaRPr lang="tr-TR" dirty="0"/>
          </a:p>
          <a:p>
            <a:br>
              <a:rPr lang="en-US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81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Proton : 50-70/4-5fr &gt;&gt;tedavi edilen alan dışında hızlı doz düşüşü , </a:t>
            </a:r>
            <a:r>
              <a:rPr lang="tr-TR" dirty="0" err="1"/>
              <a:t>episkleral</a:t>
            </a:r>
            <a:r>
              <a:rPr lang="tr-TR" dirty="0"/>
              <a:t> </a:t>
            </a:r>
            <a:r>
              <a:rPr lang="tr-TR" dirty="0" err="1"/>
              <a:t>brakiterapi</a:t>
            </a:r>
            <a:r>
              <a:rPr lang="tr-TR" dirty="0"/>
              <a:t> ile  lokal kontrol oranları karşılaştırılabilir fakat komplikasyonlar daha farklı ( ön göz komplikasyonları ) , </a:t>
            </a:r>
            <a:r>
              <a:rPr lang="tr-TR" dirty="0" err="1"/>
              <a:t>episkleral</a:t>
            </a:r>
            <a:r>
              <a:rPr lang="tr-TR" dirty="0"/>
              <a:t> </a:t>
            </a:r>
            <a:r>
              <a:rPr lang="tr-TR" dirty="0" err="1"/>
              <a:t>brakiterapi</a:t>
            </a:r>
            <a:r>
              <a:rPr lang="tr-TR" dirty="0"/>
              <a:t> (</a:t>
            </a:r>
            <a:r>
              <a:rPr lang="tr-TR" dirty="0" err="1"/>
              <a:t>grme</a:t>
            </a:r>
            <a:r>
              <a:rPr lang="tr-TR" dirty="0"/>
              <a:t> keskinliğinde daha fazla azalma ) </a:t>
            </a:r>
          </a:p>
          <a:p>
            <a:endParaRPr lang="tr-TR" dirty="0"/>
          </a:p>
          <a:p>
            <a:r>
              <a:rPr lang="tr-TR" dirty="0" err="1"/>
              <a:t>Srs</a:t>
            </a:r>
            <a:r>
              <a:rPr lang="tr-TR" dirty="0"/>
              <a:t> </a:t>
            </a:r>
            <a:r>
              <a:rPr lang="tr-TR" dirty="0" err="1"/>
              <a:t>srt</a:t>
            </a:r>
            <a:r>
              <a:rPr lang="tr-TR" dirty="0"/>
              <a:t> için  risk ve faydalarını anlamak için daha fazla takip süresi gerekiyor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89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PDT : kanser hücrelerine karşı </a:t>
            </a:r>
            <a:r>
              <a:rPr lang="tr-TR" dirty="0" err="1"/>
              <a:t>selektif</a:t>
            </a:r>
            <a:r>
              <a:rPr lang="tr-TR" dirty="0"/>
              <a:t> </a:t>
            </a:r>
            <a:r>
              <a:rPr lang="tr-TR" dirty="0" err="1"/>
              <a:t>toksisite</a:t>
            </a:r>
            <a:r>
              <a:rPr lang="tr-TR" dirty="0"/>
              <a:t>  , aynı zamanda </a:t>
            </a:r>
            <a:r>
              <a:rPr lang="tr-TR" dirty="0" err="1"/>
              <a:t>vasküler</a:t>
            </a:r>
            <a:r>
              <a:rPr lang="tr-TR" dirty="0"/>
              <a:t> </a:t>
            </a:r>
            <a:r>
              <a:rPr lang="tr-TR" dirty="0" err="1"/>
              <a:t>fototrombozis</a:t>
            </a:r>
            <a:r>
              <a:rPr lang="tr-TR" dirty="0"/>
              <a:t> yaparak </a:t>
            </a:r>
            <a:r>
              <a:rPr lang="tr-TR" dirty="0" err="1"/>
              <a:t>tm</a:t>
            </a:r>
            <a:r>
              <a:rPr lang="tr-TR" dirty="0"/>
              <a:t> kan desteğini sonlandırır. </a:t>
            </a:r>
            <a:r>
              <a:rPr lang="tr-TR" dirty="0" err="1"/>
              <a:t>Temör</a:t>
            </a:r>
            <a:r>
              <a:rPr lang="tr-TR" dirty="0"/>
              <a:t> </a:t>
            </a:r>
            <a:r>
              <a:rPr lang="tr-TR" dirty="0" err="1"/>
              <a:t>infarktına</a:t>
            </a:r>
            <a:r>
              <a:rPr lang="tr-TR" dirty="0"/>
              <a:t> neden olur.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C2D98-FE9D-4AA2-8431-948563F260C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25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205C0-8AF6-4E3D-81D5-8272BDC4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3171DF-4B67-4293-934D-A34A598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EFBBCE-612C-4D3B-B6CA-A249A137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275C5B-87F7-49BE-88EF-2B68F7CD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99CD67-F69A-4497-91A0-BF0126D2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91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A0032A-83DC-42D8-B496-3DAD16B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8FBFB2-1DE1-408E-B7DE-8D8447389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EBF68B-1A23-4F2A-8BE3-927AB735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EF19F1-E29B-4CE2-91E7-7A473429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DDC787-8DAC-45AA-BB2B-401F3A8B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25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E194FFD-2746-44DD-95F8-5BA12F398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4AD06D6-9944-455E-9BEE-C88BD7142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EBE239-1B44-4D20-827F-5C780940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CE5FFC-8D7A-4891-B173-ACE87F48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6CF739-5FCA-44C6-9F57-DED8AF4E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3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70D23A-766E-4A2B-A0AE-AD847471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39BDB6-8AB1-4591-8232-49B199C19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ECC8DD-8ECC-4E9C-93D3-278EB564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928D9B-C448-48DA-A747-A027CB27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0D5EC1-7602-45B6-BB38-BA9CC892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59CC9-183F-4736-84B1-43C53D9B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CE5CA3-FDE2-4B5E-BC13-23BC2E068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B2CBA0-046D-4A17-9A79-6B6736D5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EA22EC-CCD2-4A16-B0D4-0258D41D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09CD5F-324D-469F-829B-CEEC6E5B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30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C83D3E-F1BF-48AD-8E13-773CDC02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5B99F-0E7E-4639-A45D-35EADE880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F4272A-C746-4827-84D3-CE61B84D0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8A5368-3649-4A92-B8BE-5CF9A7DB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F4BED7-35EC-4018-8C32-601AFCC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D8ED98-FC01-4997-984D-FC01512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89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78065A-3815-4EAC-8C40-5879FDAB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7CB257-E784-49D6-AAB5-EFD0F838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9B2EC5-7A64-4D6C-B6B5-3D374BA9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C1A419E-CF5C-46BE-B587-D7AC8E359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E90A5D3-C719-4DCE-9CAE-9BEF4B699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08AF61D-0A75-4A16-8AE0-6CFB2CE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840F88D-CAE5-462B-A550-EA268170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E3C0515-5AB3-4F6E-BAD9-CD73DE2B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14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BDF8C6-8132-4A4F-90BC-3855F6E9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B765466-072A-461B-9244-2621679D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B4996C-7047-4819-957A-22061947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570985E-A8E3-42C6-BF1D-78F64B46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64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2DFABBB-515D-4E2A-ACFF-EFF7F38A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70814B1-13E4-4E31-89A7-25337E1F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9C82B0-B089-4CDE-A9A2-8B638621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82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46F998-D7A2-454D-A19F-8E4551C2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A603DD-F269-401B-A7EC-974A588A7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92A7342-5FCC-4D94-93FE-E5B8E7C0A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BE244A-06C4-4969-9A70-5C5D69A2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9A8672-88E0-45FF-9727-EF2D8F3B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F1B521-B775-4D4B-AD53-8346CE2F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23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18F67-95B2-417C-A57D-B52E4AED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C32E008-5971-494F-A426-E4A1B0217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BAE1F9E-EE34-41F5-902C-E8F567C0D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CD1800-A9E8-4C89-9864-E0CE74CF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BA5A1B-6773-4B00-BAFD-046763F8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1416A9-B4C7-4B2A-9725-45EA9A27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7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E765E5E-7A47-4901-A02D-8C316272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8C361B-1188-4521-9FD6-C7FA2D8B0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451412-6526-49ED-A9D7-4EFFB9E8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0686-F24C-461E-861F-10F15ED5A070}" type="datetimeFigureOut">
              <a:rPr lang="tr-TR" smtClean="0"/>
              <a:t>20.09.2021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6C4EE2-AEDB-40AA-8129-2050BABC9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2D85A4-6F37-48E2-A639-27CC5325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0E59-42A0-4633-9067-914636526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63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B1A7D-3D2A-4E32-8016-345F24BDC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OKÜLER ,ORBİTAL VE OPTİK SİNİR TÜMÖRLERİ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31A2C7F-AAC0-427D-94D6-0AC881458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                                                                        </a:t>
            </a:r>
            <a:r>
              <a:rPr lang="tr-TR" dirty="0">
                <a:latin typeface="Comic Sans MS" panose="030F0702030302020204" pitchFamily="66" charset="0"/>
              </a:rPr>
              <a:t>ARŞ.GÖR DR DENİZ KÜTRİ </a:t>
            </a:r>
          </a:p>
        </p:txBody>
      </p:sp>
    </p:spTree>
    <p:extLst>
      <p:ext uri="{BB962C8B-B14F-4D97-AF65-F5344CB8AC3E}">
        <p14:creationId xmlns:p14="http://schemas.microsoft.com/office/powerpoint/2010/main" val="347792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6D98E8C-7683-4B73-ADB2-DC0FFC52D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960" y="487680"/>
            <a:ext cx="11054079" cy="555752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1F0E634-9996-4A42-BD53-1B37CCC14F8B}"/>
              </a:ext>
            </a:extLst>
          </p:cNvPr>
          <p:cNvSpPr txBox="1"/>
          <p:nvPr/>
        </p:nvSpPr>
        <p:spPr>
          <a:xfrm>
            <a:off x="5029200" y="1686560"/>
            <a:ext cx="7248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r-TR" b="1" dirty="0"/>
              <a:t>(%18)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C2D835A-F4FC-44F2-90CF-6F9E861AEB73}"/>
              </a:ext>
            </a:extLst>
          </p:cNvPr>
          <p:cNvSpPr txBox="1"/>
          <p:nvPr/>
        </p:nvSpPr>
        <p:spPr>
          <a:xfrm>
            <a:off x="5181600" y="4986774"/>
            <a:ext cx="7248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r-TR" b="1" dirty="0"/>
              <a:t>(%53)</a:t>
            </a:r>
          </a:p>
        </p:txBody>
      </p:sp>
    </p:spTree>
    <p:extLst>
      <p:ext uri="{BB962C8B-B14F-4D97-AF65-F5344CB8AC3E}">
        <p14:creationId xmlns:p14="http://schemas.microsoft.com/office/powerpoint/2010/main" val="176061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8FC8AD-0331-419B-B25D-89574726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melanom</a:t>
            </a:r>
            <a:r>
              <a:rPr lang="tr-TR" dirty="0"/>
              <a:t> ,</a:t>
            </a:r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stromanın</a:t>
            </a:r>
            <a:r>
              <a:rPr lang="tr-TR" dirty="0"/>
              <a:t> </a:t>
            </a:r>
            <a:r>
              <a:rPr lang="tr-TR" dirty="0" err="1"/>
              <a:t>nöroektodermal</a:t>
            </a:r>
            <a:r>
              <a:rPr lang="tr-TR" dirty="0"/>
              <a:t> orijinindeki </a:t>
            </a:r>
            <a:r>
              <a:rPr lang="tr-TR" dirty="0" err="1"/>
              <a:t>melanositlerden</a:t>
            </a:r>
            <a:r>
              <a:rPr lang="tr-TR" dirty="0"/>
              <a:t> köken alır. Hücre tipleri </a:t>
            </a:r>
            <a:r>
              <a:rPr lang="tr-TR" dirty="0" err="1"/>
              <a:t>iğsi</a:t>
            </a:r>
            <a:r>
              <a:rPr lang="tr-TR" dirty="0"/>
              <a:t> hücrelerden </a:t>
            </a:r>
            <a:r>
              <a:rPr lang="tr-TR" dirty="0" err="1"/>
              <a:t>epiteloid</a:t>
            </a:r>
            <a:r>
              <a:rPr lang="tr-TR" dirty="0"/>
              <a:t> hücrelere değişir.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İğsi</a:t>
            </a:r>
            <a:r>
              <a:rPr lang="tr-TR" dirty="0"/>
              <a:t> hücreli </a:t>
            </a:r>
            <a:r>
              <a:rPr lang="tr-TR" dirty="0" err="1"/>
              <a:t>melanomanın</a:t>
            </a:r>
            <a:r>
              <a:rPr lang="tr-TR" dirty="0"/>
              <a:t> </a:t>
            </a:r>
            <a:r>
              <a:rPr lang="tr-TR" dirty="0" err="1"/>
              <a:t>prognozu</a:t>
            </a:r>
            <a:r>
              <a:rPr lang="tr-TR" dirty="0"/>
              <a:t> </a:t>
            </a:r>
            <a:r>
              <a:rPr lang="tr-TR" dirty="0" err="1"/>
              <a:t>iyi,mikst</a:t>
            </a:r>
            <a:r>
              <a:rPr lang="tr-TR" dirty="0"/>
              <a:t> hücrelerden gelişenin </a:t>
            </a:r>
            <a:r>
              <a:rPr lang="tr-TR" dirty="0" err="1"/>
              <a:t>intermediate</a:t>
            </a:r>
            <a:r>
              <a:rPr lang="tr-TR" dirty="0"/>
              <a:t> ,</a:t>
            </a:r>
            <a:r>
              <a:rPr lang="tr-TR" dirty="0" err="1"/>
              <a:t>epiteloid</a:t>
            </a:r>
            <a:r>
              <a:rPr lang="tr-TR" dirty="0"/>
              <a:t> hücrelerden gelişenin </a:t>
            </a:r>
            <a:r>
              <a:rPr lang="tr-TR" dirty="0" err="1"/>
              <a:t>prognozu</a:t>
            </a:r>
            <a:r>
              <a:rPr lang="tr-TR" dirty="0"/>
              <a:t> ise kötüdür.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melanomlar</a:t>
            </a:r>
            <a:r>
              <a:rPr lang="tr-TR" dirty="0"/>
              <a:t> tanı anında genellikle </a:t>
            </a:r>
            <a:r>
              <a:rPr lang="tr-TR" dirty="0" err="1"/>
              <a:t>skleraya</a:t>
            </a:r>
            <a:r>
              <a:rPr lang="tr-TR" dirty="0"/>
              <a:t> sınırlıdır.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Uvea</a:t>
            </a:r>
            <a:r>
              <a:rPr lang="tr-TR" dirty="0"/>
              <a:t> </a:t>
            </a:r>
            <a:r>
              <a:rPr lang="tr-TR" dirty="0" err="1"/>
              <a:t>olduça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ve bazal </a:t>
            </a:r>
            <a:r>
              <a:rPr lang="tr-TR" dirty="0" err="1"/>
              <a:t>membranı</a:t>
            </a:r>
            <a:r>
              <a:rPr lang="tr-TR" dirty="0"/>
              <a:t> olmayan bir tabakadır bu nedenle kan damarları ile direkt </a:t>
            </a:r>
            <a:r>
              <a:rPr lang="tr-TR" dirty="0" err="1"/>
              <a:t>kontakt</a:t>
            </a:r>
            <a:r>
              <a:rPr lang="tr-TR" dirty="0"/>
              <a:t> halindedir ve genellikle </a:t>
            </a:r>
            <a:r>
              <a:rPr lang="tr-TR" dirty="0" err="1"/>
              <a:t>hematojen</a:t>
            </a:r>
            <a:r>
              <a:rPr lang="tr-TR" dirty="0"/>
              <a:t> metastaz yapar.</a:t>
            </a:r>
          </a:p>
        </p:txBody>
      </p:sp>
    </p:spTree>
    <p:extLst>
      <p:ext uri="{BB962C8B-B14F-4D97-AF65-F5344CB8AC3E}">
        <p14:creationId xmlns:p14="http://schemas.microsoft.com/office/powerpoint/2010/main" val="22297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520E45-86CD-4014-97B6-26D7818B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En sık karaciğere metastaz yapar . Ardından akciğer ve kemik gelir.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Klinik semptomlar :görme keskinliğinde azalma ,ışık saçılmaları en sık , </a:t>
            </a:r>
            <a:r>
              <a:rPr lang="tr-TR" dirty="0" err="1"/>
              <a:t>agrı</a:t>
            </a:r>
            <a:r>
              <a:rPr lang="tr-TR" dirty="0"/>
              <a:t> nadirdir.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Görme keskinliği ile ilgili semptomlarda tümör genellikle daha büyük ve daha </a:t>
            </a:r>
            <a:r>
              <a:rPr lang="tr-TR" dirty="0" err="1"/>
              <a:t>posterior</a:t>
            </a:r>
            <a:r>
              <a:rPr lang="tr-TR" dirty="0"/>
              <a:t> yerleşimlidir.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Tümör kalınlığı , büyük </a:t>
            </a:r>
            <a:r>
              <a:rPr lang="tr-TR" dirty="0" err="1"/>
              <a:t>çap,silier</a:t>
            </a:r>
            <a:r>
              <a:rPr lang="tr-TR" dirty="0"/>
              <a:t> cisim </a:t>
            </a:r>
            <a:r>
              <a:rPr lang="tr-TR" dirty="0" err="1"/>
              <a:t>invazyonu</a:t>
            </a:r>
            <a:r>
              <a:rPr lang="tr-TR" dirty="0"/>
              <a:t>  ,</a:t>
            </a:r>
            <a:r>
              <a:rPr lang="tr-TR" dirty="0" err="1"/>
              <a:t>ekstraoküler</a:t>
            </a:r>
            <a:r>
              <a:rPr lang="tr-TR" dirty="0"/>
              <a:t> uzanım, </a:t>
            </a:r>
            <a:r>
              <a:rPr lang="tr-TR" dirty="0" err="1"/>
              <a:t>anterior</a:t>
            </a:r>
            <a:r>
              <a:rPr lang="tr-TR" dirty="0"/>
              <a:t> tümör sınırı negatif </a:t>
            </a:r>
            <a:r>
              <a:rPr lang="tr-TR" dirty="0" err="1"/>
              <a:t>prognostik</a:t>
            </a:r>
            <a:r>
              <a:rPr lang="tr-TR" dirty="0"/>
              <a:t> faktörlerdir.</a:t>
            </a:r>
          </a:p>
          <a:p>
            <a:pPr marL="0" indent="0">
              <a:buNone/>
            </a:pPr>
            <a:r>
              <a:rPr lang="tr-T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34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8FA0F1-1C04-47B9-ABC7-709C0F7B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Primer</a:t>
            </a:r>
            <a:r>
              <a:rPr lang="tr-TR" dirty="0"/>
              <a:t> ve </a:t>
            </a:r>
            <a:r>
              <a:rPr lang="tr-TR" dirty="0" err="1"/>
              <a:t>Adjuvan</a:t>
            </a:r>
            <a:r>
              <a:rPr lang="tr-TR" dirty="0"/>
              <a:t> Tedavi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melanomların</a:t>
            </a:r>
            <a:r>
              <a:rPr lang="tr-TR" dirty="0"/>
              <a:t> </a:t>
            </a:r>
            <a:r>
              <a:rPr lang="tr-TR" dirty="0" err="1"/>
              <a:t>primer</a:t>
            </a:r>
            <a:r>
              <a:rPr lang="tr-TR" dirty="0"/>
              <a:t> tedavisi &gt;&gt;tümör </a:t>
            </a:r>
            <a:r>
              <a:rPr lang="tr-TR" dirty="0" err="1"/>
              <a:t>boyutu,yeri,EOE</a:t>
            </a:r>
            <a:r>
              <a:rPr lang="tr-TR" dirty="0"/>
              <a:t> olup </a:t>
            </a:r>
            <a:r>
              <a:rPr lang="tr-TR" dirty="0" err="1"/>
              <a:t>olmadığı,hasta</a:t>
            </a:r>
            <a:r>
              <a:rPr lang="tr-TR" dirty="0"/>
              <a:t> </a:t>
            </a:r>
            <a:r>
              <a:rPr lang="tr-TR" dirty="0" err="1"/>
              <a:t>yaşı,metastatik</a:t>
            </a:r>
            <a:r>
              <a:rPr lang="tr-TR" dirty="0"/>
              <a:t> hastalığın varlığı/yokluğu ve mevcut diğer </a:t>
            </a:r>
            <a:r>
              <a:rPr lang="tr-TR" dirty="0" err="1"/>
              <a:t>komorbid</a:t>
            </a:r>
            <a:r>
              <a:rPr lang="tr-TR" dirty="0"/>
              <a:t> faktörlere bağlıdır.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highlight>
                  <a:srgbClr val="FFFF00"/>
                </a:highlight>
              </a:rPr>
              <a:t>TEDAVİSİZ TAKİP</a:t>
            </a:r>
            <a:r>
              <a:rPr lang="tr-TR" dirty="0"/>
              <a:t>                   küçük </a:t>
            </a:r>
            <a:r>
              <a:rPr lang="tr-TR" dirty="0" err="1"/>
              <a:t>tm</a:t>
            </a:r>
            <a:r>
              <a:rPr lang="tr-TR" dirty="0"/>
              <a:t> </a:t>
            </a:r>
            <a:r>
              <a:rPr lang="tr-TR" dirty="0" err="1"/>
              <a:t>boyutu,ileri</a:t>
            </a:r>
            <a:r>
              <a:rPr lang="tr-TR" dirty="0"/>
              <a:t> </a:t>
            </a:r>
            <a:r>
              <a:rPr lang="tr-TR" dirty="0" err="1"/>
              <a:t>yaş,düşük</a:t>
            </a:r>
            <a:r>
              <a:rPr lang="tr-TR" dirty="0"/>
              <a:t> </a:t>
            </a:r>
            <a:r>
              <a:rPr lang="tr-TR" dirty="0" err="1"/>
              <a:t>sağkalım</a:t>
            </a:r>
            <a:r>
              <a:rPr lang="tr-TR" dirty="0"/>
              <a:t> beklentisi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highlight>
                  <a:srgbClr val="FFFF00"/>
                </a:highlight>
              </a:rPr>
              <a:t>ENÜKLEASYON</a:t>
            </a:r>
            <a:r>
              <a:rPr lang="tr-TR" dirty="0"/>
              <a:t>                   büyük </a:t>
            </a:r>
            <a:r>
              <a:rPr lang="tr-TR" dirty="0" err="1"/>
              <a:t>tm</a:t>
            </a:r>
            <a:r>
              <a:rPr lang="tr-TR" dirty="0"/>
              <a:t> ,görme </a:t>
            </a:r>
            <a:r>
              <a:rPr lang="tr-TR" dirty="0" err="1"/>
              <a:t>kaybı,kitle</a:t>
            </a:r>
            <a:r>
              <a:rPr lang="tr-TR" dirty="0"/>
              <a:t> etkisine ve </a:t>
            </a:r>
            <a:r>
              <a:rPr lang="tr-TR" dirty="0" err="1"/>
              <a:t>invazyonuna</a:t>
            </a:r>
            <a:r>
              <a:rPr lang="tr-TR" dirty="0"/>
              <a:t> bağlı ağrı ve optik sinir </a:t>
            </a:r>
            <a:r>
              <a:rPr lang="tr-TR" dirty="0" err="1"/>
              <a:t>invazyonu</a:t>
            </a:r>
            <a:r>
              <a:rPr lang="tr-TR" dirty="0"/>
              <a:t>    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highlight>
                  <a:srgbClr val="FFFF00"/>
                </a:highlight>
              </a:rPr>
              <a:t>EKZENTERASYON</a:t>
            </a:r>
            <a:r>
              <a:rPr lang="tr-TR" dirty="0"/>
              <a:t>                   büyük </a:t>
            </a:r>
            <a:r>
              <a:rPr lang="tr-TR" dirty="0" err="1"/>
              <a:t>orbital</a:t>
            </a:r>
            <a:r>
              <a:rPr lang="tr-TR" dirty="0"/>
              <a:t> tümör uzanımı      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Fotodinamik</a:t>
            </a:r>
            <a:r>
              <a:rPr lang="tr-TR" dirty="0"/>
              <a:t> </a:t>
            </a:r>
            <a:r>
              <a:rPr lang="tr-TR" dirty="0" err="1"/>
              <a:t>terapi,trans-pupiller</a:t>
            </a:r>
            <a:r>
              <a:rPr lang="tr-TR" dirty="0"/>
              <a:t> termoterapi ,</a:t>
            </a:r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fotokoagülasyon,lokal</a:t>
            </a:r>
            <a:r>
              <a:rPr lang="tr-TR" dirty="0"/>
              <a:t> rezeksiyon  bazı erken evre hastalarda kullanılabilen tedavi seçenekleridir.            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84E4EE01-048E-41FA-819C-7F3B5FE76622}"/>
              </a:ext>
            </a:extLst>
          </p:cNvPr>
          <p:cNvSpPr/>
          <p:nvPr/>
        </p:nvSpPr>
        <p:spPr>
          <a:xfrm>
            <a:off x="3698240" y="2011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     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1844A5F7-0CC0-44A0-8FE0-AB025E45C9E1}"/>
              </a:ext>
            </a:extLst>
          </p:cNvPr>
          <p:cNvSpPr/>
          <p:nvPr/>
        </p:nvSpPr>
        <p:spPr>
          <a:xfrm>
            <a:off x="3698240" y="28272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CF46D868-8867-4245-ADCF-BF1EFB994695}"/>
              </a:ext>
            </a:extLst>
          </p:cNvPr>
          <p:cNvSpPr/>
          <p:nvPr/>
        </p:nvSpPr>
        <p:spPr>
          <a:xfrm>
            <a:off x="3870960" y="39158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463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23F12B-5616-4FA0-A7D7-BF8468D3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33680"/>
            <a:ext cx="10515600" cy="602456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RADYOTERAPİ 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Cerrahiye uygun olmayan hasta &gt;&gt;</a:t>
            </a:r>
            <a:r>
              <a:rPr lang="tr-TR" dirty="0" err="1"/>
              <a:t>episkleral</a:t>
            </a:r>
            <a:r>
              <a:rPr lang="tr-TR" dirty="0"/>
              <a:t> </a:t>
            </a:r>
            <a:r>
              <a:rPr lang="tr-TR" dirty="0" err="1"/>
              <a:t>brakiterapi</a:t>
            </a:r>
            <a:r>
              <a:rPr lang="tr-TR" dirty="0"/>
              <a:t> (  </a:t>
            </a:r>
            <a:r>
              <a:rPr lang="tr-TR" baseline="30000" dirty="0"/>
              <a:t>125</a:t>
            </a:r>
            <a:r>
              <a:rPr lang="tr-TR" dirty="0"/>
              <a:t>I) ve yüklü partikül terapisi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Oftalmik</a:t>
            </a:r>
            <a:r>
              <a:rPr lang="tr-TR" dirty="0"/>
              <a:t> </a:t>
            </a:r>
            <a:r>
              <a:rPr lang="tr-TR" dirty="0" err="1"/>
              <a:t>episkleral</a:t>
            </a:r>
            <a:r>
              <a:rPr lang="tr-TR" dirty="0"/>
              <a:t> </a:t>
            </a:r>
            <a:r>
              <a:rPr lang="tr-TR" dirty="0" err="1"/>
              <a:t>brakiterapide</a:t>
            </a:r>
            <a:r>
              <a:rPr lang="tr-TR" dirty="0"/>
              <a:t> ,</a:t>
            </a:r>
            <a:r>
              <a:rPr lang="tr-TR" dirty="0" err="1"/>
              <a:t>skleradaki</a:t>
            </a:r>
            <a:r>
              <a:rPr lang="tr-TR" dirty="0"/>
              <a:t> tümörün bitişiğine  radyoaktif kaynak yerleştirilir ve eğitimli cerrah ,radyasyon </a:t>
            </a:r>
            <a:r>
              <a:rPr lang="tr-TR" dirty="0" err="1"/>
              <a:t>onkoloğu</a:t>
            </a:r>
            <a:r>
              <a:rPr lang="tr-TR" dirty="0"/>
              <a:t> ve medikal fizik uzmanının olduğu </a:t>
            </a:r>
            <a:r>
              <a:rPr lang="tr-TR" dirty="0" err="1"/>
              <a:t>multidisipliner</a:t>
            </a:r>
            <a:r>
              <a:rPr lang="tr-TR" dirty="0"/>
              <a:t> bir çalışma gerektirir.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Bu teknik </a:t>
            </a:r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melanomların</a:t>
            </a:r>
            <a:r>
              <a:rPr lang="tr-TR" dirty="0"/>
              <a:t> büyük bir kısmını tedavi etse de ; </a:t>
            </a:r>
            <a:r>
              <a:rPr lang="tr-TR" dirty="0" err="1"/>
              <a:t>ekstraoküler</a:t>
            </a:r>
            <a:r>
              <a:rPr lang="tr-TR" dirty="0"/>
              <a:t> </a:t>
            </a:r>
            <a:r>
              <a:rPr lang="tr-TR" dirty="0" err="1"/>
              <a:t>ekstansiyonu</a:t>
            </a:r>
            <a:r>
              <a:rPr lang="tr-TR" dirty="0"/>
              <a:t> </a:t>
            </a:r>
            <a:r>
              <a:rPr lang="tr-TR" dirty="0" err="1"/>
              <a:t>olam</a:t>
            </a:r>
            <a:r>
              <a:rPr lang="tr-TR" dirty="0"/>
              <a:t> büyük tümörlerde ,ışığı algılamayan ağrılı gözlerde bu tedavi </a:t>
            </a:r>
            <a:r>
              <a:rPr lang="tr-TR" dirty="0" err="1"/>
              <a:t>modalitesi</a:t>
            </a:r>
            <a:r>
              <a:rPr lang="tr-TR" dirty="0"/>
              <a:t> kullanılmamalıdır.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848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10F87A4-E9B7-40BF-8424-9390A9605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100" y="114680"/>
            <a:ext cx="6407479" cy="6489319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FA8C1FE-4FB7-4195-8A38-F1BE7B1514E7}"/>
              </a:ext>
            </a:extLst>
          </p:cNvPr>
          <p:cNvSpPr txBox="1"/>
          <p:nvPr/>
        </p:nvSpPr>
        <p:spPr>
          <a:xfrm>
            <a:off x="6837679" y="233680"/>
            <a:ext cx="5130801" cy="3323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Randomize</a:t>
            </a:r>
            <a:r>
              <a:rPr lang="tr-TR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Çok merkezli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1317 hasta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Enükleasyon</a:t>
            </a:r>
            <a:r>
              <a:rPr lang="tr-TR" sz="2400" dirty="0"/>
              <a:t>/</a:t>
            </a:r>
            <a:r>
              <a:rPr lang="tr-TR" sz="2400" dirty="0" err="1"/>
              <a:t>brakiterapi</a:t>
            </a:r>
            <a:r>
              <a:rPr lang="tr-TR" sz="2400" dirty="0"/>
              <a:t> (</a:t>
            </a:r>
            <a:r>
              <a:rPr lang="tr-TR" sz="2400" baseline="30000" dirty="0"/>
              <a:t>125</a:t>
            </a:r>
            <a:r>
              <a:rPr lang="tr-TR" sz="2400" dirty="0"/>
              <a:t>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5 yıllık </a:t>
            </a:r>
            <a:r>
              <a:rPr lang="tr-TR" sz="2400" dirty="0" err="1"/>
              <a:t>sağkalım</a:t>
            </a:r>
            <a:r>
              <a:rPr lang="tr-TR" sz="2400" dirty="0"/>
              <a:t> benzer ( %81)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Görme keskinliği </a:t>
            </a:r>
            <a:r>
              <a:rPr lang="tr-TR" sz="2400" dirty="0" err="1"/>
              <a:t>brakiterapi</a:t>
            </a:r>
            <a:r>
              <a:rPr lang="tr-TR" sz="2400" dirty="0"/>
              <a:t> alan hastalarda 5 yılda  %63 oranında giderek  azalmış.</a:t>
            </a: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63BCDFF-4217-40DE-93AA-CDDD0675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679" y="3802324"/>
            <a:ext cx="5130801" cy="21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2C5491-7844-4941-A5F7-2276B995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120"/>
            <a:ext cx="10515600" cy="58518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Proton tedavisi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SRS/SBRT (foton)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1459F7C1-1B7F-45F3-83B6-2FDE4AB602D9}"/>
              </a:ext>
            </a:extLst>
          </p:cNvPr>
          <p:cNvCxnSpPr>
            <a:cxnSpLocks/>
          </p:cNvCxnSpPr>
          <p:nvPr/>
        </p:nvCxnSpPr>
        <p:spPr>
          <a:xfrm>
            <a:off x="3759200" y="1152595"/>
            <a:ext cx="2875280" cy="153980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32675D4-3E5C-4187-BDC1-CFF527F4C10F}"/>
              </a:ext>
            </a:extLst>
          </p:cNvPr>
          <p:cNvCxnSpPr>
            <a:cxnSpLocks/>
          </p:cNvCxnSpPr>
          <p:nvPr/>
        </p:nvCxnSpPr>
        <p:spPr>
          <a:xfrm>
            <a:off x="2936240" y="1381760"/>
            <a:ext cx="81280" cy="248687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>
            <a:extLst>
              <a:ext uri="{FF2B5EF4-FFF2-40B4-BE49-F238E27FC236}">
                <a16:creationId xmlns:a16="http://schemas.microsoft.com/office/drawing/2014/main" id="{2DF90A12-7316-4DA9-8325-5898CAE5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20" y="497840"/>
            <a:ext cx="4942840" cy="460448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89603F5-2C7F-4335-9167-053388549FD9}"/>
              </a:ext>
            </a:extLst>
          </p:cNvPr>
          <p:cNvSpPr txBox="1"/>
          <p:nvPr/>
        </p:nvSpPr>
        <p:spPr>
          <a:xfrm>
            <a:off x="1176573" y="4094480"/>
            <a:ext cx="5414174" cy="2308324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En son çalışma ,217 hasta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5-yıllık lokal kontrol %71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Yaşam kalitesi </a:t>
            </a:r>
            <a:r>
              <a:rPr lang="tr-TR" dirty="0" err="1"/>
              <a:t>enükleasyon</a:t>
            </a:r>
            <a:r>
              <a:rPr lang="tr-TR" dirty="0"/>
              <a:t> ile benzer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Uzun süreli veri yok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Komplikasyon oranları bilinmiyor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/>
              <a:t>Episkleral</a:t>
            </a:r>
            <a:r>
              <a:rPr lang="tr-TR" dirty="0"/>
              <a:t> </a:t>
            </a:r>
            <a:r>
              <a:rPr lang="tr-TR" dirty="0" err="1"/>
              <a:t>brakiterapiye</a:t>
            </a:r>
            <a:r>
              <a:rPr lang="tr-TR" dirty="0"/>
              <a:t> göre daha yüksek </a:t>
            </a:r>
            <a:r>
              <a:rPr lang="tr-TR" dirty="0" err="1"/>
              <a:t>intraoküler</a:t>
            </a:r>
            <a:endParaRPr lang="tr-TR" dirty="0"/>
          </a:p>
          <a:p>
            <a:r>
              <a:rPr lang="tr-TR" dirty="0"/>
              <a:t>      radyasyon </a:t>
            </a:r>
            <a:r>
              <a:rPr lang="tr-TR" dirty="0" err="1"/>
              <a:t>toksisitesinden</a:t>
            </a:r>
            <a:r>
              <a:rPr lang="tr-TR" dirty="0"/>
              <a:t> endişe ediliyor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26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64A7DD-92A1-4E96-BA59-FB07E280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PALYASYON 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Büyük , lokal ileri hastalık            </a:t>
            </a:r>
            <a:r>
              <a:rPr lang="tr-TR" dirty="0" err="1"/>
              <a:t>enükleasyon,ekzenterasyon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endParaRPr lang="tr-T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Pre</a:t>
            </a:r>
            <a:r>
              <a:rPr lang="tr-TR" dirty="0"/>
              <a:t> –</a:t>
            </a:r>
            <a:r>
              <a:rPr lang="tr-TR" dirty="0" err="1"/>
              <a:t>operatif</a:t>
            </a:r>
            <a:r>
              <a:rPr lang="tr-TR" dirty="0"/>
              <a:t> RT </a:t>
            </a:r>
            <a:r>
              <a:rPr lang="tr-TR" dirty="0" err="1"/>
              <a:t>nin</a:t>
            </a:r>
            <a:r>
              <a:rPr lang="tr-TR" dirty="0"/>
              <a:t> </a:t>
            </a:r>
            <a:r>
              <a:rPr lang="tr-TR" dirty="0" err="1"/>
              <a:t>sağkalım</a:t>
            </a:r>
            <a:r>
              <a:rPr lang="tr-TR" dirty="0"/>
              <a:t> ,semptomları azaltmada katkısı yok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84B86E1C-ADEC-47C0-B3A1-EB33B15C681F}"/>
              </a:ext>
            </a:extLst>
          </p:cNvPr>
          <p:cNvCxnSpPr/>
          <p:nvPr/>
        </p:nvCxnSpPr>
        <p:spPr>
          <a:xfrm>
            <a:off x="5029200" y="1229360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23C629-7F30-4A4F-B583-B9E19D50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78072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        KOROİDAL METASTAZLAR</a:t>
            </a:r>
          </a:p>
          <a:p>
            <a:pPr>
              <a:buFont typeface="Wingdings" panose="05000000000000000000" pitchFamily="2" charset="2"/>
              <a:buChar char="v"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Yetişkinlerde en sık </a:t>
            </a:r>
            <a:r>
              <a:rPr lang="tr-TR" dirty="0" err="1">
                <a:latin typeface="Comic Sans MS" panose="030F0702030302020204" pitchFamily="66" charset="0"/>
              </a:rPr>
              <a:t>intraoküler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malignensi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Kadınlarda en sık meme sonra akciğer kanseri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Erkeklerde en sık akciğer sonra </a:t>
            </a:r>
            <a:r>
              <a:rPr lang="tr-TR" dirty="0" err="1">
                <a:latin typeface="Comic Sans MS" panose="030F0702030302020204" pitchFamily="66" charset="0"/>
              </a:rPr>
              <a:t>gastrointestinal</a:t>
            </a:r>
            <a:r>
              <a:rPr lang="tr-TR" dirty="0">
                <a:latin typeface="Comic Sans MS" panose="030F0702030302020204" pitchFamily="66" charset="0"/>
              </a:rPr>
              <a:t> kanser</a:t>
            </a:r>
          </a:p>
          <a:p>
            <a:pPr>
              <a:buFont typeface="Wingdings" panose="05000000000000000000" pitchFamily="2" charset="2"/>
              <a:buChar char="v"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Koroidal</a:t>
            </a:r>
            <a:r>
              <a:rPr lang="tr-TR" dirty="0">
                <a:latin typeface="Comic Sans MS" panose="030F0702030302020204" pitchFamily="66" charset="0"/>
              </a:rPr>
              <a:t> metastaz teşhis anında sıklıkla </a:t>
            </a:r>
            <a:r>
              <a:rPr lang="tr-TR" dirty="0" err="1">
                <a:latin typeface="Comic Sans MS" panose="030F0702030302020204" pitchFamily="66" charset="0"/>
              </a:rPr>
              <a:t>primer</a:t>
            </a:r>
            <a:r>
              <a:rPr lang="tr-TR" dirty="0">
                <a:latin typeface="Comic Sans MS" panose="030F0702030302020204" pitchFamily="66" charset="0"/>
              </a:rPr>
              <a:t> kanser tanısı var 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93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EE793-46F0-43D1-9323-F02B3767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Arteria</a:t>
            </a:r>
            <a:r>
              <a:rPr lang="tr-TR" dirty="0"/>
              <a:t> </a:t>
            </a:r>
            <a:r>
              <a:rPr lang="tr-TR" dirty="0" err="1"/>
              <a:t>carotis</a:t>
            </a:r>
            <a:r>
              <a:rPr lang="tr-TR" dirty="0"/>
              <a:t> </a:t>
            </a:r>
            <a:r>
              <a:rPr lang="tr-TR" dirty="0" err="1"/>
              <a:t>interna</a:t>
            </a:r>
            <a:r>
              <a:rPr lang="tr-TR" dirty="0"/>
              <a:t>                                          </a:t>
            </a:r>
            <a:r>
              <a:rPr lang="tr-TR" dirty="0" err="1"/>
              <a:t>Arteria</a:t>
            </a:r>
            <a:r>
              <a:rPr lang="tr-TR" dirty="0"/>
              <a:t> </a:t>
            </a:r>
            <a:r>
              <a:rPr lang="tr-TR" dirty="0" err="1"/>
              <a:t>ophtalmica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Semptom &gt;bulanık görme ,ışık saçılmaları, ağrı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Sarı </a:t>
            </a:r>
            <a:r>
              <a:rPr lang="tr-TR" dirty="0" err="1"/>
              <a:t>subretinal</a:t>
            </a:r>
            <a:r>
              <a:rPr lang="tr-TR" dirty="0"/>
              <a:t> kitle , </a:t>
            </a:r>
            <a:r>
              <a:rPr lang="tr-TR" dirty="0" err="1"/>
              <a:t>subretinal</a:t>
            </a:r>
            <a:r>
              <a:rPr lang="tr-TR" dirty="0"/>
              <a:t> sıvı ile ilişkili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Görüntüleme : CT,MR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Ayırıcı tanıda optik </a:t>
            </a:r>
            <a:r>
              <a:rPr lang="tr-TR" dirty="0" err="1"/>
              <a:t>koherens</a:t>
            </a:r>
            <a:r>
              <a:rPr lang="tr-TR" dirty="0"/>
              <a:t> </a:t>
            </a:r>
            <a:r>
              <a:rPr lang="tr-TR" dirty="0" err="1"/>
              <a:t>tomografi,US,flöresan</a:t>
            </a:r>
            <a:r>
              <a:rPr lang="tr-TR" dirty="0"/>
              <a:t> </a:t>
            </a:r>
            <a:r>
              <a:rPr lang="tr-TR" dirty="0" err="1"/>
              <a:t>anjiografi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Kesin tanı : İİAB 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A1303FF9-4B5D-4C5D-A994-80CC9750D8FD}"/>
              </a:ext>
            </a:extLst>
          </p:cNvPr>
          <p:cNvSpPr/>
          <p:nvPr/>
        </p:nvSpPr>
        <p:spPr>
          <a:xfrm>
            <a:off x="4378960" y="1036320"/>
            <a:ext cx="3007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3AB92E10-C81E-4803-A42A-FCEF478B162B}"/>
              </a:ext>
            </a:extLst>
          </p:cNvPr>
          <p:cNvSpPr/>
          <p:nvPr/>
        </p:nvSpPr>
        <p:spPr>
          <a:xfrm>
            <a:off x="8290560" y="1595120"/>
            <a:ext cx="487680" cy="9448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10BA833-9BE9-4E70-9BB1-A838608AA11C}"/>
              </a:ext>
            </a:extLst>
          </p:cNvPr>
          <p:cNvSpPr txBox="1"/>
          <p:nvPr/>
        </p:nvSpPr>
        <p:spPr>
          <a:xfrm>
            <a:off x="7098964" y="2555682"/>
            <a:ext cx="315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Posterior</a:t>
            </a:r>
            <a:r>
              <a:rPr lang="tr-TR" sz="2800" dirty="0"/>
              <a:t> </a:t>
            </a:r>
            <a:r>
              <a:rPr lang="tr-TR" sz="2800" dirty="0" err="1"/>
              <a:t>silier</a:t>
            </a:r>
            <a:r>
              <a:rPr lang="tr-TR" sz="2800" dirty="0"/>
              <a:t> arter </a:t>
            </a:r>
          </a:p>
        </p:txBody>
      </p:sp>
      <p:sp>
        <p:nvSpPr>
          <p:cNvPr id="13" name="Ok: Sol 12">
            <a:extLst>
              <a:ext uri="{FF2B5EF4-FFF2-40B4-BE49-F238E27FC236}">
                <a16:creationId xmlns:a16="http://schemas.microsoft.com/office/drawing/2014/main" id="{9CE87681-63A7-4AFC-A923-D88C53E6A6F0}"/>
              </a:ext>
            </a:extLst>
          </p:cNvPr>
          <p:cNvSpPr/>
          <p:nvPr/>
        </p:nvSpPr>
        <p:spPr>
          <a:xfrm>
            <a:off x="5999479" y="2620112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C5A183E-8242-4417-9AB4-0FF2840E6784}"/>
              </a:ext>
            </a:extLst>
          </p:cNvPr>
          <p:cNvSpPr txBox="1"/>
          <p:nvPr/>
        </p:nvSpPr>
        <p:spPr>
          <a:xfrm>
            <a:off x="4582382" y="2581524"/>
            <a:ext cx="113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Koroid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8848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0D9BE8-31E4-494C-89E7-4C88919C8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120"/>
            <a:ext cx="10515600" cy="5851843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Amerika’da 2018 yılında 3540 kişi </a:t>
            </a:r>
            <a:r>
              <a:rPr lang="tr-TR" dirty="0" err="1">
                <a:latin typeface="Comic Sans MS" panose="030F0702030302020204" pitchFamily="66" charset="0"/>
              </a:rPr>
              <a:t>primer</a:t>
            </a:r>
            <a:r>
              <a:rPr lang="tr-TR" dirty="0">
                <a:latin typeface="Comic Sans MS" panose="030F0702030302020204" pitchFamily="66" charset="0"/>
              </a:rPr>
              <a:t> oküler ve </a:t>
            </a:r>
            <a:r>
              <a:rPr lang="tr-TR" dirty="0" err="1">
                <a:latin typeface="Comic Sans MS" panose="030F0702030302020204" pitchFamily="66" charset="0"/>
              </a:rPr>
              <a:t>orbital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malign</a:t>
            </a:r>
            <a:r>
              <a:rPr lang="tr-TR" dirty="0">
                <a:latin typeface="Comic Sans MS" panose="030F0702030302020204" pitchFamily="66" charset="0"/>
              </a:rPr>
              <a:t> tümör tanısı almıştır. Bu kanserlerin büyük bir kısmını </a:t>
            </a:r>
            <a:r>
              <a:rPr lang="tr-TR" dirty="0" err="1">
                <a:latin typeface="Comic Sans MS" panose="030F0702030302020204" pitchFamily="66" charset="0"/>
              </a:rPr>
              <a:t>Uveal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Melanom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lar</a:t>
            </a:r>
            <a:r>
              <a:rPr lang="tr-TR" dirty="0">
                <a:latin typeface="Comic Sans MS" panose="030F0702030302020204" pitchFamily="66" charset="0"/>
              </a:rPr>
              <a:t> oluşturmakta ve ardından </a:t>
            </a:r>
            <a:r>
              <a:rPr lang="tr-TR" dirty="0" err="1">
                <a:latin typeface="Comic Sans MS" panose="030F0702030302020204" pitchFamily="66" charset="0"/>
              </a:rPr>
              <a:t>lenfoma</a:t>
            </a:r>
            <a:r>
              <a:rPr lang="tr-TR" dirty="0">
                <a:latin typeface="Comic Sans MS" panose="030F0702030302020204" pitchFamily="66" charset="0"/>
              </a:rPr>
              <a:t> gelmektedir.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Radyoterapi EBRT veya BT olarak hem </a:t>
            </a:r>
            <a:r>
              <a:rPr lang="tr-TR" dirty="0" err="1">
                <a:latin typeface="Comic Sans MS" panose="030F0702030302020204" pitchFamily="66" charset="0"/>
              </a:rPr>
              <a:t>primer</a:t>
            </a:r>
            <a:r>
              <a:rPr lang="tr-TR" dirty="0">
                <a:latin typeface="Comic Sans MS" panose="030F0702030302020204" pitchFamily="66" charset="0"/>
              </a:rPr>
              <a:t> hem de </a:t>
            </a:r>
            <a:r>
              <a:rPr lang="tr-TR" dirty="0" err="1">
                <a:latin typeface="Comic Sans MS" panose="030F0702030302020204" pitchFamily="66" charset="0"/>
              </a:rPr>
              <a:t>adjuvan</a:t>
            </a:r>
            <a:r>
              <a:rPr lang="tr-TR" dirty="0">
                <a:latin typeface="Comic Sans MS" panose="030F0702030302020204" pitchFamily="66" charset="0"/>
              </a:rPr>
              <a:t> radyoterapi olarak </a:t>
            </a:r>
            <a:r>
              <a:rPr lang="tr-TR" dirty="0" err="1">
                <a:latin typeface="Comic Sans MS" panose="030F0702030302020204" pitchFamily="66" charset="0"/>
              </a:rPr>
              <a:t>malign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orbital</a:t>
            </a:r>
            <a:r>
              <a:rPr lang="tr-TR" dirty="0">
                <a:latin typeface="Comic Sans MS" panose="030F0702030302020204" pitchFamily="66" charset="0"/>
              </a:rPr>
              <a:t> ve oküler tümörlerde etkili bir tedavi seçeneğidir.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Radyoetrapi</a:t>
            </a:r>
            <a:r>
              <a:rPr lang="tr-TR" dirty="0">
                <a:latin typeface="Comic Sans MS" panose="030F0702030302020204" pitchFamily="66" charset="0"/>
              </a:rPr>
              <a:t> aynı zamanda </a:t>
            </a:r>
            <a:r>
              <a:rPr lang="tr-TR" dirty="0" err="1">
                <a:latin typeface="Comic Sans MS" panose="030F0702030302020204" pitchFamily="66" charset="0"/>
              </a:rPr>
              <a:t>bening</a:t>
            </a:r>
            <a:r>
              <a:rPr lang="tr-TR" dirty="0">
                <a:latin typeface="Comic Sans MS" panose="030F0702030302020204" pitchFamily="66" charset="0"/>
              </a:rPr>
              <a:t> oküler lezyonların tedavisinde de kullanılmaktadır.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Radyoterapi bununla birlikte tedavi edilen gözde görme kaybı veya gözün kaybı ile sonuçlanabilir. </a:t>
            </a:r>
          </a:p>
        </p:txBody>
      </p:sp>
    </p:spTree>
    <p:extLst>
      <p:ext uri="{BB962C8B-B14F-4D97-AF65-F5344CB8AC3E}">
        <p14:creationId xmlns:p14="http://schemas.microsoft.com/office/powerpoint/2010/main" val="159929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FCE864-CE5D-4924-A1D8-D143C2A0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79" y="589280"/>
            <a:ext cx="10515600" cy="6268720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TEDAVİ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Sistemik </a:t>
            </a:r>
            <a:r>
              <a:rPr lang="tr-TR" dirty="0" err="1">
                <a:latin typeface="Comic Sans MS" panose="030F0702030302020204" pitchFamily="66" charset="0"/>
              </a:rPr>
              <a:t>tedavi,ESB,EBRT</a:t>
            </a:r>
            <a:r>
              <a:rPr lang="tr-TR" dirty="0">
                <a:latin typeface="Comic Sans MS" panose="030F0702030302020204" pitchFamily="66" charset="0"/>
              </a:rPr>
              <a:t> veya PDT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ER(+), PR(+)&gt;&gt; Endokrin tedavi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EBRT          2-2,5Gy-fr/30-40Gy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5fr/20Gy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43761821-674F-4475-853E-4B3234378315}"/>
              </a:ext>
            </a:extLst>
          </p:cNvPr>
          <p:cNvSpPr/>
          <p:nvPr/>
        </p:nvSpPr>
        <p:spPr>
          <a:xfrm>
            <a:off x="2265680" y="3772158"/>
            <a:ext cx="701040" cy="223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BDE48BB-7789-477F-BBF2-E9532127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599" y="313608"/>
            <a:ext cx="4439921" cy="326271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08D153B-755D-4F6A-8890-86276A9E9921}"/>
              </a:ext>
            </a:extLst>
          </p:cNvPr>
          <p:cNvSpPr txBox="1"/>
          <p:nvPr/>
        </p:nvSpPr>
        <p:spPr>
          <a:xfrm>
            <a:off x="7376159" y="3772158"/>
            <a:ext cx="41148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50 hasta ,</a:t>
            </a:r>
            <a:r>
              <a:rPr lang="tr-TR" dirty="0" err="1"/>
              <a:t>prospektif</a:t>
            </a:r>
            <a:r>
              <a:rPr lang="tr-TR" dirty="0"/>
              <a:t> çalışma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40Gy/20fr etkili ve güvenli </a:t>
            </a:r>
            <a:r>
              <a:rPr lang="tr-TR" dirty="0" err="1"/>
              <a:t>palyasyon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Hastaların çoğunda görme fonksiyonu korundu.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/>
              <a:t>Unilateral</a:t>
            </a:r>
            <a:r>
              <a:rPr lang="tr-TR" dirty="0"/>
              <a:t> metastazlarda tek alan radyoterapisi </a:t>
            </a:r>
            <a:r>
              <a:rPr lang="tr-TR" dirty="0" err="1"/>
              <a:t>kontralateral</a:t>
            </a:r>
            <a:r>
              <a:rPr lang="tr-TR" dirty="0"/>
              <a:t> metastaz gelişimi engellemek için yeterli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%50 hastada yumuşak cilt </a:t>
            </a:r>
            <a:r>
              <a:rPr lang="tr-TR" dirty="0" err="1"/>
              <a:t>eritemi</a:t>
            </a:r>
            <a:r>
              <a:rPr lang="tr-TR" dirty="0"/>
              <a:t> ,gr I </a:t>
            </a:r>
            <a:r>
              <a:rPr lang="tr-TR" dirty="0" err="1"/>
              <a:t>konjonktivit</a:t>
            </a:r>
            <a:r>
              <a:rPr lang="tr-TR" dirty="0"/>
              <a:t> , % 5 hasta geç yan etki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33C008B6-2DAF-4365-B41E-AC4EAF4CCCEC}"/>
              </a:ext>
            </a:extLst>
          </p:cNvPr>
          <p:cNvSpPr/>
          <p:nvPr/>
        </p:nvSpPr>
        <p:spPr>
          <a:xfrm>
            <a:off x="2291080" y="4251030"/>
            <a:ext cx="675640" cy="223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ADC4A3-AE29-4C25-8A9B-0DEEDEC1FD47}"/>
              </a:ext>
            </a:extLst>
          </p:cNvPr>
          <p:cNvSpPr txBox="1"/>
          <p:nvPr/>
        </p:nvSpPr>
        <p:spPr>
          <a:xfrm>
            <a:off x="2616200" y="5115982"/>
            <a:ext cx="36984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latin typeface="Comic Sans MS" panose="030F0702030302020204" pitchFamily="66" charset="0"/>
              </a:rPr>
              <a:t>Daha kolay tedavi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latin typeface="Comic Sans MS" panose="030F0702030302020204" pitchFamily="66" charset="0"/>
              </a:rPr>
              <a:t>Daha düşük akut komplikasyon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latin typeface="Comic Sans MS" panose="030F0702030302020204" pitchFamily="66" charset="0"/>
              </a:rPr>
              <a:t>Daha iyi görme fonksiyonu</a:t>
            </a:r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32CD986-7C80-4DC7-BB4A-2E77A44FF6BE}"/>
              </a:ext>
            </a:extLst>
          </p:cNvPr>
          <p:cNvSpPr/>
          <p:nvPr/>
        </p:nvSpPr>
        <p:spPr>
          <a:xfrm>
            <a:off x="4053840" y="4663440"/>
            <a:ext cx="193040" cy="31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35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70C8E7-2D93-4B47-B8A8-5986CFD8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02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        </a:t>
            </a:r>
            <a:r>
              <a:rPr lang="tr-TR" dirty="0">
                <a:latin typeface="Comic Sans MS" panose="030F0702030302020204" pitchFamily="66" charset="0"/>
              </a:rPr>
              <a:t>PRİMER İNTRAOKÜLER/ADNEXAL LENFOMA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Primer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adnexal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lenfoma</a:t>
            </a:r>
            <a:r>
              <a:rPr lang="tr-TR" sz="2000" dirty="0">
                <a:latin typeface="Comic Sans MS" panose="030F0702030302020204" pitchFamily="66" charset="0"/>
              </a:rPr>
              <a:t>/</a:t>
            </a:r>
            <a:r>
              <a:rPr lang="tr-TR" sz="2000" dirty="0" err="1">
                <a:latin typeface="Comic Sans MS" panose="030F0702030302020204" pitchFamily="66" charset="0"/>
              </a:rPr>
              <a:t>İntraoküler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lenfoma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Retina veya </a:t>
            </a:r>
            <a:r>
              <a:rPr lang="tr-TR" sz="2000" dirty="0" err="1">
                <a:latin typeface="Comic Sans MS" panose="030F0702030302020204" pitchFamily="66" charset="0"/>
              </a:rPr>
              <a:t>vitreusu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invaze</a:t>
            </a:r>
            <a:r>
              <a:rPr lang="tr-TR" sz="2000" dirty="0">
                <a:latin typeface="Comic Sans MS" panose="030F0702030302020204" pitchFamily="66" charset="0"/>
              </a:rPr>
              <a:t> eden  </a:t>
            </a:r>
            <a:r>
              <a:rPr lang="tr-TR" sz="2000" dirty="0" err="1">
                <a:latin typeface="Comic Sans MS" panose="030F0702030302020204" pitchFamily="66" charset="0"/>
              </a:rPr>
              <a:t>malign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lenfoid</a:t>
            </a:r>
            <a:r>
              <a:rPr lang="tr-TR" sz="2000" dirty="0">
                <a:latin typeface="Comic Sans MS" panose="030F0702030302020204" pitchFamily="66" charset="0"/>
              </a:rPr>
              <a:t> hücreler(</a:t>
            </a:r>
            <a:r>
              <a:rPr lang="tr-TR" sz="2000" dirty="0" err="1">
                <a:latin typeface="Comic Sans MS" panose="030F0702030302020204" pitchFamily="66" charset="0"/>
              </a:rPr>
              <a:t>intraoküler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lenfoma</a:t>
            </a:r>
            <a:r>
              <a:rPr lang="tr-TR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Orbita,konjonktiva,lakrimal</a:t>
            </a:r>
            <a:r>
              <a:rPr lang="tr-TR" sz="2000" dirty="0">
                <a:latin typeface="Comic Sans MS" panose="030F0702030302020204" pitchFamily="66" charset="0"/>
              </a:rPr>
              <a:t> bez ,göz kapağı(</a:t>
            </a:r>
            <a:r>
              <a:rPr lang="tr-TR" sz="2000" dirty="0" err="1">
                <a:latin typeface="Comic Sans MS" panose="030F0702030302020204" pitchFamily="66" charset="0"/>
              </a:rPr>
              <a:t>adnexal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lenfoma</a:t>
            </a:r>
            <a:r>
              <a:rPr lang="tr-TR" sz="2000" dirty="0">
                <a:latin typeface="Comic Sans MS" panose="030F0702030302020204" pitchFamily="66" charset="0"/>
              </a:rPr>
              <a:t>  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Aynı zamanda SSS </a:t>
            </a:r>
            <a:r>
              <a:rPr lang="tr-TR" sz="2000" dirty="0" err="1">
                <a:latin typeface="Comic Sans MS" panose="030F0702030302020204" pitchFamily="66" charset="0"/>
              </a:rPr>
              <a:t>lenfoması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± </a:t>
            </a:r>
            <a:r>
              <a:rPr lang="tr-TR" sz="20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(alt sınıfı&gt;&gt; </a:t>
            </a:r>
            <a:r>
              <a:rPr lang="tr-TR" sz="2000" b="0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intraoküler</a:t>
            </a:r>
            <a:r>
              <a:rPr lang="tr-TR" sz="20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2000" b="0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lenfoma</a:t>
            </a:r>
            <a:r>
              <a:rPr lang="tr-TR" sz="20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alt sınıfı)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rgbClr val="202124"/>
                </a:solidFill>
                <a:latin typeface="Comic Sans MS" panose="030F0702030302020204" pitchFamily="66" charset="0"/>
              </a:rPr>
              <a:t>5.-6. </a:t>
            </a:r>
            <a:r>
              <a:rPr lang="tr-TR" sz="2000" dirty="0" err="1">
                <a:solidFill>
                  <a:srgbClr val="202124"/>
                </a:solidFill>
                <a:latin typeface="Comic Sans MS" panose="030F0702030302020204" pitchFamily="66" charset="0"/>
              </a:rPr>
              <a:t>dekat</a:t>
            </a:r>
            <a:endParaRPr lang="tr-TR" sz="2000" dirty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rgbClr val="202124"/>
                </a:solidFill>
                <a:latin typeface="Comic Sans MS" panose="030F0702030302020204" pitchFamily="66" charset="0"/>
              </a:rPr>
              <a:t>İmmünsupresyon</a:t>
            </a:r>
            <a:r>
              <a:rPr lang="tr-TR" sz="2000" dirty="0">
                <a:solidFill>
                  <a:srgbClr val="202124"/>
                </a:solidFill>
                <a:latin typeface="Comic Sans MS" panose="030F0702030302020204" pitchFamily="66" charset="0"/>
              </a:rPr>
              <a:t> </a:t>
            </a:r>
            <a:endParaRPr lang="tr-T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9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242BE2-2A3D-48E3-9C12-45FAE810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%90 </a:t>
            </a:r>
            <a:r>
              <a:rPr lang="tr-TR" sz="2000" dirty="0" err="1">
                <a:latin typeface="Comic Sans MS" panose="030F0702030302020204" pitchFamily="66" charset="0"/>
              </a:rPr>
              <a:t>Diffüz</a:t>
            </a:r>
            <a:r>
              <a:rPr lang="tr-TR" sz="2000" dirty="0">
                <a:latin typeface="Comic Sans MS" panose="030F0702030302020204" pitchFamily="66" charset="0"/>
              </a:rPr>
              <a:t> Büyük B Hücreli Lenfoma,%10 </a:t>
            </a:r>
            <a:r>
              <a:rPr lang="tr-TR" sz="2000" dirty="0" err="1">
                <a:latin typeface="Comic Sans MS" panose="030F0702030302020204" pitchFamily="66" charset="0"/>
              </a:rPr>
              <a:t>Burkitt</a:t>
            </a:r>
            <a:r>
              <a:rPr lang="tr-TR" sz="2000" dirty="0">
                <a:latin typeface="Comic Sans MS" panose="030F0702030302020204" pitchFamily="66" charset="0"/>
              </a:rPr>
              <a:t>/T Cell (</a:t>
            </a:r>
            <a:r>
              <a:rPr lang="tr-TR" sz="2000" dirty="0" err="1">
                <a:latin typeface="Comic Sans MS" panose="030F0702030302020204" pitchFamily="66" charset="0"/>
              </a:rPr>
              <a:t>intraoküler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lenfoma</a:t>
            </a:r>
            <a:r>
              <a:rPr lang="tr-TR" sz="2000" dirty="0">
                <a:latin typeface="Comic Sans MS" panose="030F0702030302020204" pitchFamily="66" charset="0"/>
              </a:rPr>
              <a:t>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Flow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Sitometride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monoklonal</a:t>
            </a:r>
            <a:r>
              <a:rPr lang="tr-TR" sz="2000" dirty="0">
                <a:latin typeface="Comic Sans MS" panose="030F0702030302020204" pitchFamily="66" charset="0"/>
              </a:rPr>
              <a:t> B hücre artışı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Neurotropizm</a:t>
            </a:r>
            <a:r>
              <a:rPr lang="tr-TR" sz="2000" dirty="0">
                <a:latin typeface="Comic Sans MS" panose="030F0702030302020204" pitchFamily="66" charset="0"/>
              </a:rPr>
              <a:t>            Beyinde </a:t>
            </a:r>
            <a:r>
              <a:rPr lang="tr-TR" sz="2000" dirty="0" err="1">
                <a:latin typeface="Comic Sans MS" panose="030F0702030302020204" pitchFamily="66" charset="0"/>
              </a:rPr>
              <a:t>perivasküler</a:t>
            </a:r>
            <a:r>
              <a:rPr lang="tr-TR" sz="2000" dirty="0">
                <a:latin typeface="Comic Sans MS" panose="030F0702030302020204" pitchFamily="66" charset="0"/>
              </a:rPr>
              <a:t> kümelenme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 Myc-BCL-2 &gt;&gt; KÖTÜ PROGNOZ                              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DLBCL</a:t>
            </a:r>
            <a:r>
              <a:rPr lang="tr-TR" dirty="0">
                <a:latin typeface="Comic Sans MS" panose="030F0702030302020204" pitchFamily="66" charset="0"/>
              </a:rPr>
              <a:t>                    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452C7455-E80B-4871-865E-BC5C4ED12042}"/>
              </a:ext>
            </a:extLst>
          </p:cNvPr>
          <p:cNvSpPr/>
          <p:nvPr/>
        </p:nvSpPr>
        <p:spPr>
          <a:xfrm>
            <a:off x="2834640" y="1195010"/>
            <a:ext cx="843280" cy="16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4A23286-0B7E-43CA-BF00-E829BA371E67}"/>
              </a:ext>
            </a:extLst>
          </p:cNvPr>
          <p:cNvCxnSpPr>
            <a:cxnSpLocks/>
          </p:cNvCxnSpPr>
          <p:nvPr/>
        </p:nvCxnSpPr>
        <p:spPr>
          <a:xfrm flipH="1">
            <a:off x="3465722" y="3748384"/>
            <a:ext cx="1459484" cy="797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BC0B688-F355-439A-8933-839038AA9CA3}"/>
              </a:ext>
            </a:extLst>
          </p:cNvPr>
          <p:cNvCxnSpPr>
            <a:cxnSpLocks/>
          </p:cNvCxnSpPr>
          <p:nvPr/>
        </p:nvCxnSpPr>
        <p:spPr>
          <a:xfrm>
            <a:off x="6095975" y="3811189"/>
            <a:ext cx="853440" cy="797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87D7DBE-DFB5-4F53-8220-43DA085ABA22}"/>
              </a:ext>
            </a:extLst>
          </p:cNvPr>
          <p:cNvSpPr txBox="1"/>
          <p:nvPr/>
        </p:nvSpPr>
        <p:spPr>
          <a:xfrm>
            <a:off x="1930069" y="4608909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GERMİNAL MERKEZ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7ABBDD1-62C3-439F-9EE4-31AC6B264C26}"/>
              </a:ext>
            </a:extLst>
          </p:cNvPr>
          <p:cNvSpPr txBox="1"/>
          <p:nvPr/>
        </p:nvSpPr>
        <p:spPr>
          <a:xfrm>
            <a:off x="6522720" y="4608909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AKTİVE-B HÜCRELİ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B19A211-D9A5-413F-8B7A-7E2507BEA0E2}"/>
              </a:ext>
            </a:extLst>
          </p:cNvPr>
          <p:cNvSpPr txBox="1"/>
          <p:nvPr/>
        </p:nvSpPr>
        <p:spPr>
          <a:xfrm>
            <a:off x="6624821" y="5220194"/>
            <a:ext cx="269189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Sağ kalım daha kötü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Kt</a:t>
            </a:r>
            <a:r>
              <a:rPr lang="tr-TR" dirty="0">
                <a:latin typeface="Comic Sans MS" panose="030F0702030302020204" pitchFamily="66" charset="0"/>
              </a:rPr>
              <a:t> ye az yanıt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389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AA86C8B-9643-4A47-86DB-36FFAFF07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493276"/>
              </p:ext>
            </p:extLst>
          </p:nvPr>
        </p:nvGraphicFramePr>
        <p:xfrm>
          <a:off x="299720" y="152400"/>
          <a:ext cx="105156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D4E9EAC9-5A03-4C01-88DE-2792CDD4B0CA}"/>
              </a:ext>
            </a:extLst>
          </p:cNvPr>
          <p:cNvSpPr txBox="1"/>
          <p:nvPr/>
        </p:nvSpPr>
        <p:spPr>
          <a:xfrm>
            <a:off x="5455920" y="464105"/>
            <a:ext cx="4582160" cy="3970318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%80 hastada </a:t>
            </a:r>
            <a:r>
              <a:rPr lang="tr-TR" dirty="0" err="1"/>
              <a:t>IgH</a:t>
            </a:r>
            <a:r>
              <a:rPr lang="tr-TR" dirty="0"/>
              <a:t> </a:t>
            </a:r>
            <a:r>
              <a:rPr lang="tr-TR" dirty="0" err="1"/>
              <a:t>rearragment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Kromozom kaybı –kazanılması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t(11 : 18)(q21:q21)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800" b="0" i="0" dirty="0">
              <a:solidFill>
                <a:srgbClr val="242021"/>
              </a:solidFill>
              <a:effectLst/>
              <a:latin typeface="Minion-Regular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t(14;18)(q32;q21)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800" b="0" i="0" dirty="0">
              <a:solidFill>
                <a:srgbClr val="242021"/>
              </a:solidFill>
              <a:effectLst/>
              <a:latin typeface="Minion-Regular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t(1;14)(p22;q32)</a:t>
            </a:r>
          </a:p>
          <a:p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t(3;14)(p13;q32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242021"/>
              </a:solidFill>
              <a:latin typeface="Minion-Regular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Hedef </a:t>
            </a:r>
            <a:r>
              <a:rPr lang="tr-TR" dirty="0">
                <a:solidFill>
                  <a:srgbClr val="242021"/>
                </a:solidFill>
                <a:latin typeface="Minion-Regular"/>
              </a:rPr>
              <a:t>genler </a:t>
            </a: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 </a:t>
            </a:r>
            <a:r>
              <a:rPr lang="tr-TR" sz="1800" b="0" i="1" dirty="0">
                <a:solidFill>
                  <a:srgbClr val="242021"/>
                </a:solidFill>
                <a:effectLst/>
                <a:latin typeface="Minion-Italic"/>
              </a:rPr>
              <a:t>MALT1</a:t>
            </a: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, </a:t>
            </a:r>
            <a:r>
              <a:rPr lang="tr-TR" sz="1800" b="0" i="1" dirty="0">
                <a:solidFill>
                  <a:srgbClr val="242021"/>
                </a:solidFill>
                <a:effectLst/>
                <a:latin typeface="Minion-Italic"/>
              </a:rPr>
              <a:t>BCL10</a:t>
            </a: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, </a:t>
            </a:r>
            <a:r>
              <a:rPr lang="tr-TR" sz="1800" b="0" i="0" dirty="0" err="1">
                <a:solidFill>
                  <a:srgbClr val="242021"/>
                </a:solidFill>
                <a:effectLst/>
                <a:latin typeface="Minion-Regular"/>
              </a:rPr>
              <a:t>or</a:t>
            </a:r>
            <a:r>
              <a:rPr lang="tr-TR" sz="1800" b="0" i="0" dirty="0">
                <a:solidFill>
                  <a:srgbClr val="242021"/>
                </a:solidFill>
                <a:effectLst/>
                <a:latin typeface="Minion-Regular"/>
              </a:rPr>
              <a:t> </a:t>
            </a:r>
            <a:r>
              <a:rPr lang="tr-TR" sz="1800" b="0" i="1" dirty="0">
                <a:solidFill>
                  <a:srgbClr val="242021"/>
                </a:solidFill>
                <a:effectLst/>
                <a:latin typeface="Minion-Italic"/>
              </a:rPr>
              <a:t>FOXP1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3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ECFD6F-E3E2-4729-BD58-58C90952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Lacrimal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konjoktival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lenfomaların</a:t>
            </a:r>
            <a:r>
              <a:rPr lang="tr-TR" dirty="0">
                <a:latin typeface="Comic Sans MS" panose="030F0702030302020204" pitchFamily="66" charset="0"/>
              </a:rPr>
              <a:t> yayılımı klasik </a:t>
            </a:r>
            <a:r>
              <a:rPr lang="tr-TR" dirty="0" err="1">
                <a:latin typeface="Comic Sans MS" panose="030F0702030302020204" pitchFamily="66" charset="0"/>
              </a:rPr>
              <a:t>lenfoma</a:t>
            </a:r>
            <a:r>
              <a:rPr lang="tr-TR" dirty="0">
                <a:latin typeface="Comic Sans MS" panose="030F0702030302020204" pitchFamily="66" charset="0"/>
              </a:rPr>
              <a:t> ile benzer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Uzak metastaz %15-20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Lakrimal </a:t>
            </a:r>
            <a:r>
              <a:rPr lang="tr-TR" dirty="0" err="1">
                <a:latin typeface="Comic Sans MS" panose="030F0702030302020204" pitchFamily="66" charset="0"/>
              </a:rPr>
              <a:t>gland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lenfoma</a:t>
            </a:r>
            <a:r>
              <a:rPr lang="tr-TR" dirty="0">
                <a:latin typeface="Comic Sans MS" panose="030F0702030302020204" pitchFamily="66" charset="0"/>
              </a:rPr>
              <a:t> %50 uzak met ?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Primer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intraoküler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lenfomalar</a:t>
            </a:r>
            <a:r>
              <a:rPr lang="tr-TR" dirty="0">
                <a:latin typeface="Comic Sans MS" panose="030F0702030302020204" pitchFamily="66" charset="0"/>
              </a:rPr>
              <a:t>, SSS </a:t>
            </a:r>
            <a:r>
              <a:rPr lang="tr-TR" dirty="0" err="1">
                <a:latin typeface="Comic Sans MS" panose="030F0702030302020204" pitchFamily="66" charset="0"/>
              </a:rPr>
              <a:t>lenfomasının</a:t>
            </a:r>
            <a:r>
              <a:rPr lang="tr-TR" dirty="0">
                <a:latin typeface="Comic Sans MS" panose="030F0702030302020204" pitchFamily="66" charset="0"/>
              </a:rPr>
              <a:t> uzanımı veya yayılımı (%60-80)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0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88378F-C4F6-4116-9F2F-78137DC5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"/>
            <a:ext cx="10515600" cy="60144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intraoküler</a:t>
            </a:r>
            <a:r>
              <a:rPr lang="tr-TR" dirty="0"/>
              <a:t> </a:t>
            </a:r>
            <a:r>
              <a:rPr lang="tr-TR" dirty="0" err="1"/>
              <a:t>lenfoma</a:t>
            </a:r>
            <a:r>
              <a:rPr lang="tr-TR" dirty="0"/>
              <a:t> &gt;&gt; göz </a:t>
            </a:r>
            <a:r>
              <a:rPr lang="tr-TR" dirty="0" err="1"/>
              <a:t>posterioru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Bulgu: </a:t>
            </a:r>
            <a:r>
              <a:rPr lang="tr-TR" dirty="0" err="1"/>
              <a:t>üveit</a:t>
            </a:r>
            <a:r>
              <a:rPr lang="tr-TR" dirty="0"/>
              <a:t> , </a:t>
            </a:r>
            <a:r>
              <a:rPr lang="tr-TR" dirty="0" err="1"/>
              <a:t>eksudatif</a:t>
            </a:r>
            <a:r>
              <a:rPr lang="tr-TR" dirty="0"/>
              <a:t> </a:t>
            </a:r>
            <a:r>
              <a:rPr lang="tr-TR" dirty="0" err="1"/>
              <a:t>retinal</a:t>
            </a:r>
            <a:r>
              <a:rPr lang="tr-TR" dirty="0"/>
              <a:t> </a:t>
            </a:r>
            <a:r>
              <a:rPr lang="tr-TR" dirty="0" err="1"/>
              <a:t>detaşman,retinal-vitröz</a:t>
            </a:r>
            <a:r>
              <a:rPr lang="tr-TR" dirty="0"/>
              <a:t> </a:t>
            </a:r>
            <a:r>
              <a:rPr lang="tr-TR" dirty="0" err="1"/>
              <a:t>hemoraji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Klinik: bozulmuş görme </a:t>
            </a:r>
            <a:r>
              <a:rPr lang="tr-TR" dirty="0" err="1"/>
              <a:t>keskinliği,görsel</a:t>
            </a:r>
            <a:r>
              <a:rPr lang="tr-TR" dirty="0"/>
              <a:t> </a:t>
            </a:r>
            <a:r>
              <a:rPr lang="tr-TR" dirty="0" err="1"/>
              <a:t>halisünasyon</a:t>
            </a:r>
            <a:r>
              <a:rPr lang="tr-TR" dirty="0"/>
              <a:t> ,ışık saçılmaları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Tanı anında %25 + BOS sitolojisi               SSS </a:t>
            </a:r>
            <a:r>
              <a:rPr lang="tr-TR" dirty="0" err="1"/>
              <a:t>lenfomasını</a:t>
            </a:r>
            <a:r>
              <a:rPr lang="tr-TR" dirty="0"/>
              <a:t> dışla(MRI)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Evreleme-prognoz</a:t>
            </a:r>
            <a:r>
              <a:rPr lang="tr-TR" dirty="0"/>
              <a:t> &gt;&gt; </a:t>
            </a:r>
            <a:r>
              <a:rPr lang="tr-TR" dirty="0" err="1"/>
              <a:t>Ann</a:t>
            </a:r>
            <a:r>
              <a:rPr lang="tr-TR" dirty="0"/>
              <a:t> </a:t>
            </a:r>
            <a:r>
              <a:rPr lang="tr-TR" dirty="0" err="1"/>
              <a:t>Arbor</a:t>
            </a:r>
            <a:r>
              <a:rPr lang="tr-TR" dirty="0"/>
              <a:t> </a:t>
            </a:r>
            <a:r>
              <a:rPr lang="tr-TR" dirty="0" err="1"/>
              <a:t>Evreleme</a:t>
            </a:r>
            <a:r>
              <a:rPr lang="tr-TR" dirty="0"/>
              <a:t>-IPI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Adnexal</a:t>
            </a:r>
            <a:r>
              <a:rPr lang="tr-TR" dirty="0"/>
              <a:t> </a:t>
            </a:r>
            <a:r>
              <a:rPr lang="tr-TR" dirty="0" err="1"/>
              <a:t>lenfomada</a:t>
            </a:r>
            <a:r>
              <a:rPr lang="tr-TR" dirty="0"/>
              <a:t> TNM ,</a:t>
            </a:r>
            <a:r>
              <a:rPr lang="tr-TR" dirty="0" err="1"/>
              <a:t>Ann</a:t>
            </a:r>
            <a:r>
              <a:rPr lang="tr-TR" dirty="0"/>
              <a:t> </a:t>
            </a:r>
            <a:r>
              <a:rPr lang="tr-TR" dirty="0" err="1"/>
              <a:t>Arbor</a:t>
            </a:r>
            <a:r>
              <a:rPr lang="tr-TR" dirty="0"/>
              <a:t> dan daha iyi 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654095C-B50D-4B60-9B4D-9C57AAABAD29}"/>
              </a:ext>
            </a:extLst>
          </p:cNvPr>
          <p:cNvSpPr/>
          <p:nvPr/>
        </p:nvSpPr>
        <p:spPr>
          <a:xfrm>
            <a:off x="5953760" y="3276600"/>
            <a:ext cx="978408" cy="360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95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2010680D-5B93-4779-87B5-81AAFAFC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TEDAVİ(PRİMER İNTRAOKÜLER LENFOMA)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Sistemi tedavi göz küresine geçişi iyi değil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RT+ </a:t>
            </a:r>
            <a:r>
              <a:rPr lang="tr-TR" dirty="0" err="1">
                <a:latin typeface="Comic Sans MS" panose="030F0702030302020204" pitchFamily="66" charset="0"/>
              </a:rPr>
              <a:t>intraoküler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metotreksat</a:t>
            </a:r>
            <a:r>
              <a:rPr lang="tr-TR" dirty="0">
                <a:latin typeface="Comic Sans MS" panose="030F0702030302020204" pitchFamily="66" charset="0"/>
              </a:rPr>
              <a:t> ve/veya </a:t>
            </a:r>
            <a:r>
              <a:rPr lang="tr-TR" dirty="0" err="1">
                <a:latin typeface="Comic Sans MS" panose="030F0702030302020204" pitchFamily="66" charset="0"/>
              </a:rPr>
              <a:t>ritüksimab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WBRT+her</a:t>
            </a:r>
            <a:r>
              <a:rPr lang="tr-TR" dirty="0">
                <a:latin typeface="Comic Sans MS" panose="030F0702030302020204" pitchFamily="66" charset="0"/>
              </a:rPr>
              <a:t> iki </a:t>
            </a:r>
            <a:r>
              <a:rPr lang="tr-TR" dirty="0" err="1">
                <a:latin typeface="Comic Sans MS" panose="030F0702030302020204" pitchFamily="66" charset="0"/>
              </a:rPr>
              <a:t>orbita</a:t>
            </a:r>
            <a:r>
              <a:rPr lang="tr-TR" dirty="0">
                <a:latin typeface="Comic Sans MS" panose="030F0702030302020204" pitchFamily="66" charset="0"/>
              </a:rPr>
              <a:t>/ her iki </a:t>
            </a:r>
            <a:r>
              <a:rPr lang="tr-TR" dirty="0" err="1">
                <a:latin typeface="Comic Sans MS" panose="030F0702030302020204" pitchFamily="66" charset="0"/>
              </a:rPr>
              <a:t>orbita</a:t>
            </a:r>
            <a:r>
              <a:rPr lang="tr-TR" dirty="0">
                <a:latin typeface="Comic Sans MS" panose="030F0702030302020204" pitchFamily="66" charset="0"/>
              </a:rPr>
              <a:t>(son çalışmalar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1,8Gy/</a:t>
            </a:r>
            <a:r>
              <a:rPr lang="tr-TR" dirty="0" err="1">
                <a:latin typeface="Comic Sans MS" panose="030F0702030302020204" pitchFamily="66" charset="0"/>
              </a:rPr>
              <a:t>fr</a:t>
            </a:r>
            <a:r>
              <a:rPr lang="tr-TR" dirty="0">
                <a:latin typeface="Comic Sans MS" panose="030F0702030302020204" pitchFamily="66" charset="0"/>
              </a:rPr>
              <a:t> ???  36Gy 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Tek göz etkilenmişse diğer göze de RT verelim mi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RTOG 2015-Red </a:t>
            </a:r>
            <a:r>
              <a:rPr lang="tr-TR" dirty="0" err="1">
                <a:latin typeface="Comic Sans MS" panose="030F0702030302020204" pitchFamily="66" charset="0"/>
              </a:rPr>
              <a:t>Journal</a:t>
            </a:r>
            <a:r>
              <a:rPr lang="tr-TR" dirty="0">
                <a:latin typeface="Comic Sans MS" panose="030F0702030302020204" pitchFamily="66" charset="0"/>
              </a:rPr>
              <a:t> derleme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TEK GÖZ </a:t>
            </a:r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45F481EC-6D01-4272-8D56-86D7BBABB5F4}"/>
              </a:ext>
            </a:extLst>
          </p:cNvPr>
          <p:cNvSpPr/>
          <p:nvPr/>
        </p:nvSpPr>
        <p:spPr>
          <a:xfrm>
            <a:off x="3423920" y="4409440"/>
            <a:ext cx="484632" cy="497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21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377919-E21A-42BD-84A1-AFCF7379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TEDAVİ ( PRİMER ADNEXAL LENFOMA)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000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Yavaş </a:t>
            </a:r>
            <a:r>
              <a:rPr lang="tr-TR" sz="2000" dirty="0" err="1">
                <a:latin typeface="Comic Sans MS" panose="030F0702030302020204" pitchFamily="66" charset="0"/>
              </a:rPr>
              <a:t>şeyirli,tek</a:t>
            </a:r>
            <a:r>
              <a:rPr lang="tr-TR" sz="2000" dirty="0">
                <a:latin typeface="Comic Sans MS" panose="030F0702030302020204" pitchFamily="66" charset="0"/>
              </a:rPr>
              <a:t> veya her iki göz ,sadece lokal RT &gt;</a:t>
            </a:r>
            <a:r>
              <a:rPr lang="tr-TR" sz="2000" dirty="0" err="1">
                <a:latin typeface="Comic Sans MS" panose="030F0702030302020204" pitchFamily="66" charset="0"/>
              </a:rPr>
              <a:t>sağkalım</a:t>
            </a:r>
            <a:r>
              <a:rPr lang="tr-TR" sz="2000" dirty="0">
                <a:latin typeface="Comic Sans MS" panose="030F0702030302020204" pitchFamily="66" charset="0"/>
              </a:rPr>
              <a:t> iyi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24-25 </a:t>
            </a:r>
            <a:r>
              <a:rPr lang="tr-TR" sz="2000" dirty="0" err="1">
                <a:latin typeface="Comic Sans MS" panose="030F0702030302020204" pitchFamily="66" charset="0"/>
              </a:rPr>
              <a:t>Gy</a:t>
            </a:r>
            <a:r>
              <a:rPr lang="tr-TR" sz="2000" dirty="0">
                <a:latin typeface="Comic Sans MS" panose="030F0702030302020204" pitchFamily="66" charset="0"/>
              </a:rPr>
              <a:t>   1.5-2Gy /</a:t>
            </a:r>
            <a:r>
              <a:rPr lang="tr-TR" sz="2000" dirty="0" err="1">
                <a:latin typeface="Comic Sans MS" panose="030F0702030302020204" pitchFamily="66" charset="0"/>
              </a:rPr>
              <a:t>fr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İntermediate-grade</a:t>
            </a:r>
            <a:r>
              <a:rPr lang="tr-TR" sz="2000" dirty="0">
                <a:latin typeface="Comic Sans MS" panose="030F0702030302020204" pitchFamily="66" charset="0"/>
              </a:rPr>
              <a:t> :sistemik tedavi+ konsolidasyon RT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Chlamydia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Psittaci</a:t>
            </a:r>
            <a:r>
              <a:rPr lang="tr-TR" sz="2000" dirty="0">
                <a:latin typeface="Comic Sans MS" panose="030F0702030302020204" pitchFamily="66" charset="0"/>
              </a:rPr>
              <a:t> : MALT             antibiyotik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Retrobulber,lacrimal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bez,derin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konjonktival</a:t>
            </a:r>
            <a:r>
              <a:rPr lang="tr-TR" sz="2000" dirty="0">
                <a:latin typeface="Comic Sans MS" panose="030F0702030302020204" pitchFamily="66" charset="0"/>
              </a:rPr>
              <a:t> lenf.             Tüm göz RT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8C3E1B2F-C0E4-44EA-A85B-E9F884A53554}"/>
              </a:ext>
            </a:extLst>
          </p:cNvPr>
          <p:cNvSpPr/>
          <p:nvPr/>
        </p:nvSpPr>
        <p:spPr>
          <a:xfrm>
            <a:off x="4380992" y="3225641"/>
            <a:ext cx="77012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Bağlayıcı: Dirsek 5">
            <a:extLst>
              <a:ext uri="{FF2B5EF4-FFF2-40B4-BE49-F238E27FC236}">
                <a16:creationId xmlns:a16="http://schemas.microsoft.com/office/drawing/2014/main" id="{88FC51FB-3C24-41FD-942D-07AC2C9B78F4}"/>
              </a:ext>
            </a:extLst>
          </p:cNvPr>
          <p:cNvCxnSpPr>
            <a:cxnSpLocks/>
          </p:cNvCxnSpPr>
          <p:nvPr/>
        </p:nvCxnSpPr>
        <p:spPr>
          <a:xfrm>
            <a:off x="4572000" y="2377440"/>
            <a:ext cx="660400" cy="44704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C3B09301-D882-4CC8-8802-78F776F334DE}"/>
              </a:ext>
            </a:extLst>
          </p:cNvPr>
          <p:cNvSpPr txBox="1"/>
          <p:nvPr/>
        </p:nvSpPr>
        <p:spPr>
          <a:xfrm>
            <a:off x="5303520" y="2392065"/>
            <a:ext cx="39420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KT tam yanıt : 30gy</a:t>
            </a:r>
          </a:p>
          <a:p>
            <a:r>
              <a:rPr lang="tr-TR" dirty="0">
                <a:latin typeface="Comic Sans MS" panose="030F0702030302020204" pitchFamily="66" charset="0"/>
              </a:rPr>
              <a:t>KT </a:t>
            </a:r>
            <a:r>
              <a:rPr lang="tr-TR" dirty="0" err="1">
                <a:latin typeface="Comic Sans MS" panose="030F0702030302020204" pitchFamily="66" charset="0"/>
              </a:rPr>
              <a:t>parsiyel</a:t>
            </a:r>
            <a:r>
              <a:rPr lang="tr-TR" dirty="0">
                <a:latin typeface="Comic Sans MS" panose="030F0702030302020204" pitchFamily="66" charset="0"/>
              </a:rPr>
              <a:t> yanıt,relaps:36-45 </a:t>
            </a:r>
            <a:r>
              <a:rPr lang="tr-TR" dirty="0" err="1">
                <a:latin typeface="Comic Sans MS" panose="030F0702030302020204" pitchFamily="66" charset="0"/>
              </a:rPr>
              <a:t>Gy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107B3723-DD50-498E-AA37-CD666CD728EC}"/>
              </a:ext>
            </a:extLst>
          </p:cNvPr>
          <p:cNvSpPr/>
          <p:nvPr/>
        </p:nvSpPr>
        <p:spPr>
          <a:xfrm>
            <a:off x="6939280" y="3672285"/>
            <a:ext cx="853440" cy="294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043D92F-F6A8-41D1-B361-694C6D96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9" y="4033521"/>
            <a:ext cx="6045511" cy="26327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70078D45-30E5-449F-8C44-19D9E9224848}"/>
              </a:ext>
            </a:extLst>
          </p:cNvPr>
          <p:cNvSpPr txBox="1"/>
          <p:nvPr/>
        </p:nvSpPr>
        <p:spPr>
          <a:xfrm>
            <a:off x="7142480" y="4033521"/>
            <a:ext cx="4907280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23 hasta ,12 si </a:t>
            </a:r>
            <a:r>
              <a:rPr lang="tr-TR" dirty="0" err="1">
                <a:latin typeface="Comic Sans MS" panose="030F0702030302020204" pitchFamily="66" charset="0"/>
              </a:rPr>
              <a:t>parsiyel</a:t>
            </a:r>
            <a:r>
              <a:rPr lang="tr-TR" dirty="0">
                <a:latin typeface="Comic Sans MS" panose="030F0702030302020204" pitchFamily="66" charset="0"/>
              </a:rPr>
              <a:t> ,11 i tüm </a:t>
            </a:r>
            <a:r>
              <a:rPr lang="tr-TR" dirty="0" err="1">
                <a:latin typeface="Comic Sans MS" panose="030F0702030302020204" pitchFamily="66" charset="0"/>
              </a:rPr>
              <a:t>orbita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rt</a:t>
            </a: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Medyan doz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Comic Sans MS" panose="030F0702030302020204" pitchFamily="66" charset="0"/>
              </a:rPr>
              <a:t>low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grade</a:t>
            </a:r>
            <a:r>
              <a:rPr lang="tr-TR" dirty="0">
                <a:latin typeface="Comic Sans MS" panose="030F0702030302020204" pitchFamily="66" charset="0"/>
              </a:rPr>
              <a:t> 25,2 </a:t>
            </a:r>
            <a:r>
              <a:rPr lang="tr-TR" dirty="0" err="1">
                <a:latin typeface="Comic Sans MS" panose="030F0702030302020204" pitchFamily="66" charset="0"/>
              </a:rPr>
              <a:t>gy</a:t>
            </a:r>
            <a:r>
              <a:rPr lang="tr-TR" dirty="0">
                <a:latin typeface="Comic Sans MS" panose="030F0702030302020204" pitchFamily="66" charset="0"/>
              </a:rPr>
              <a:t> (18)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Comic Sans MS" panose="030F0702030302020204" pitchFamily="66" charset="0"/>
              </a:rPr>
              <a:t>intermediate-high</a:t>
            </a:r>
            <a:r>
              <a:rPr lang="tr-TR" dirty="0">
                <a:latin typeface="Comic Sans MS" panose="030F0702030302020204" pitchFamily="66" charset="0"/>
              </a:rPr>
              <a:t> 39,6 </a:t>
            </a:r>
            <a:r>
              <a:rPr lang="tr-TR" dirty="0" err="1">
                <a:latin typeface="Comic Sans MS" panose="030F0702030302020204" pitchFamily="66" charset="0"/>
              </a:rPr>
              <a:t>gy</a:t>
            </a:r>
            <a:r>
              <a:rPr lang="tr-TR" dirty="0">
                <a:latin typeface="Comic Sans MS" panose="030F0702030302020204" pitchFamily="66" charset="0"/>
              </a:rPr>
              <a:t>(5)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Follow-up</a:t>
            </a:r>
            <a:r>
              <a:rPr lang="tr-TR" dirty="0">
                <a:latin typeface="Comic Sans MS" panose="030F0702030302020204" pitchFamily="66" charset="0"/>
              </a:rPr>
              <a:t> ortalama 34 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Tüm hastalarda tam yanıt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Parsiyel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orbita</a:t>
            </a:r>
            <a:r>
              <a:rPr lang="tr-TR" dirty="0">
                <a:latin typeface="Comic Sans MS" panose="030F0702030302020204" pitchFamily="66" charset="0"/>
              </a:rPr>
              <a:t> RT &gt;&gt;%33 HASTA (4 ) </a:t>
            </a:r>
            <a:r>
              <a:rPr lang="tr-TR" dirty="0" err="1">
                <a:latin typeface="Comic Sans MS" panose="030F0702030302020204" pitchFamily="66" charset="0"/>
              </a:rPr>
              <a:t>rekürrens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Rekürrensler</a:t>
            </a:r>
            <a:r>
              <a:rPr lang="tr-TR" dirty="0">
                <a:latin typeface="Comic Sans MS" panose="030F0702030302020204" pitchFamily="66" charset="0"/>
              </a:rPr>
              <a:t> alan dışında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B41D0A-3E08-4979-BF8C-6404D87500A6}"/>
              </a:ext>
            </a:extLst>
          </p:cNvPr>
          <p:cNvSpPr/>
          <p:nvPr/>
        </p:nvSpPr>
        <p:spPr>
          <a:xfrm>
            <a:off x="9431020" y="1117600"/>
            <a:ext cx="2270760" cy="136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PALYASYON</a:t>
            </a:r>
          </a:p>
          <a:p>
            <a:pPr algn="ctr"/>
            <a:r>
              <a:rPr lang="tr-TR" dirty="0"/>
              <a:t>4Gy/2fr</a:t>
            </a:r>
          </a:p>
        </p:txBody>
      </p:sp>
    </p:spTree>
    <p:extLst>
      <p:ext uri="{BB962C8B-B14F-4D97-AF65-F5344CB8AC3E}">
        <p14:creationId xmlns:p14="http://schemas.microsoft.com/office/powerpoint/2010/main" val="966821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442BFD-6C13-4FFD-8293-58DA1298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</a:t>
            </a:r>
            <a:r>
              <a:rPr lang="tr-TR" b="1" dirty="0">
                <a:latin typeface="Comic Sans MS" panose="030F0702030302020204" pitchFamily="66" charset="0"/>
              </a:rPr>
              <a:t>OPTİK SİNİR TÜMÖRLERİ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OPTİK SİNİR KILIFI MENENJİOMU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OPTİK GLİOM</a:t>
            </a:r>
          </a:p>
        </p:txBody>
      </p:sp>
    </p:spTree>
    <p:extLst>
      <p:ext uri="{BB962C8B-B14F-4D97-AF65-F5344CB8AC3E}">
        <p14:creationId xmlns:p14="http://schemas.microsoft.com/office/powerpoint/2010/main" val="868228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B7D781-AA7C-4D6B-A145-CB0B51B20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</a:t>
            </a:r>
            <a:r>
              <a:rPr lang="tr-TR" dirty="0">
                <a:latin typeface="Comic Sans MS" panose="030F0702030302020204" pitchFamily="66" charset="0"/>
              </a:rPr>
              <a:t>OPTİK SİNİR KILIFI MENENJİOMU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Araknoid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vililerin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meningoepitalyal</a:t>
            </a:r>
            <a:r>
              <a:rPr lang="tr-TR" dirty="0">
                <a:latin typeface="Comic Sans MS" panose="030F0702030302020204" pitchFamily="66" charset="0"/>
              </a:rPr>
              <a:t> hücrelerinden gelişir.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Göz küresinden </a:t>
            </a:r>
            <a:r>
              <a:rPr lang="tr-TR" dirty="0" err="1">
                <a:latin typeface="Comic Sans MS" panose="030F0702030302020204" pitchFamily="66" charset="0"/>
              </a:rPr>
              <a:t>prekiasmal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intrasisternal</a:t>
            </a:r>
            <a:r>
              <a:rPr lang="tr-TR" dirty="0">
                <a:latin typeface="Comic Sans MS" panose="030F0702030302020204" pitchFamily="66" charset="0"/>
              </a:rPr>
              <a:t> alana kadar </a:t>
            </a:r>
            <a:r>
              <a:rPr lang="tr-TR" dirty="0" err="1">
                <a:latin typeface="Comic Sans MS" panose="030F0702030302020204" pitchFamily="66" charset="0"/>
              </a:rPr>
              <a:t>otik</a:t>
            </a:r>
            <a:r>
              <a:rPr lang="tr-TR" dirty="0">
                <a:latin typeface="Comic Sans MS" panose="030F0702030302020204" pitchFamily="66" charset="0"/>
              </a:rPr>
              <a:t> sinirin bulunduğu herhangi bir yerden gelişebilir.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NF-2            erken </a:t>
            </a:r>
            <a:r>
              <a:rPr lang="tr-TR" dirty="0" err="1">
                <a:latin typeface="Comic Sans MS" panose="030F0702030302020204" pitchFamily="66" charset="0"/>
              </a:rPr>
              <a:t>yaş,bilateral,multifokal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Subaraknoid</a:t>
            </a:r>
            <a:r>
              <a:rPr lang="tr-TR" dirty="0">
                <a:latin typeface="Comic Sans MS" panose="030F0702030302020204" pitchFamily="66" charset="0"/>
              </a:rPr>
              <a:t> boşlukta veya dura yoluyla yayılım(</a:t>
            </a:r>
            <a:r>
              <a:rPr lang="tr-TR" dirty="0" err="1">
                <a:latin typeface="Comic Sans MS" panose="030F0702030302020204" pitchFamily="66" charset="0"/>
              </a:rPr>
              <a:t>kas,kemik,göz</a:t>
            </a:r>
            <a:r>
              <a:rPr lang="tr-TR" dirty="0">
                <a:latin typeface="Comic Sans MS" panose="030F0702030302020204" pitchFamily="66" charset="0"/>
              </a:rPr>
              <a:t> küresi 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İntrakranyal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menenjiomlar</a:t>
            </a:r>
            <a:r>
              <a:rPr lang="tr-TR" dirty="0">
                <a:latin typeface="Comic Sans MS" panose="030F0702030302020204" pitchFamily="66" charset="0"/>
              </a:rPr>
              <a:t> ile benzer histolojik özellikler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0580379B-F1FC-4846-A481-B82CAE01BAC3}"/>
              </a:ext>
            </a:extLst>
          </p:cNvPr>
          <p:cNvSpPr/>
          <p:nvPr/>
        </p:nvSpPr>
        <p:spPr>
          <a:xfrm>
            <a:off x="2275840" y="2651760"/>
            <a:ext cx="978408" cy="31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38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4">
            <a:extLst>
              <a:ext uri="{FF2B5EF4-FFF2-40B4-BE49-F238E27FC236}">
                <a16:creationId xmlns:a16="http://schemas.microsoft.com/office/drawing/2014/main" id="{317EE58F-36C9-4205-B19D-03EA7049B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       PERİOKÜLER CİLT KANSERLERİ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000" dirty="0">
                <a:latin typeface="Comic Sans MS" panose="030F0702030302020204" pitchFamily="66" charset="0"/>
              </a:rPr>
              <a:t>Göz kapağı kanserlerinin %90 ı Bazal Hücreli </a:t>
            </a:r>
            <a:r>
              <a:rPr lang="tr-TR" sz="2000" dirty="0" err="1">
                <a:latin typeface="Comic Sans MS" panose="030F0702030302020204" pitchFamily="66" charset="0"/>
              </a:rPr>
              <a:t>Karsinom</a:t>
            </a:r>
            <a:r>
              <a:rPr lang="tr-TR" sz="2000" dirty="0">
                <a:latin typeface="Comic Sans MS" panose="030F0702030302020204" pitchFamily="66" charset="0"/>
              </a:rPr>
              <a:t> , %10 u ise </a:t>
            </a:r>
            <a:r>
              <a:rPr lang="tr-TR" sz="2000" dirty="0" err="1">
                <a:latin typeface="Comic Sans MS" panose="030F0702030302020204" pitchFamily="66" charset="0"/>
              </a:rPr>
              <a:t>Skuamoz</a:t>
            </a:r>
            <a:r>
              <a:rPr lang="tr-TR" sz="2000" dirty="0">
                <a:latin typeface="Comic Sans MS" panose="030F0702030302020204" pitchFamily="66" charset="0"/>
              </a:rPr>
              <a:t> Hücreli </a:t>
            </a:r>
            <a:r>
              <a:rPr lang="tr-TR" sz="2000" dirty="0" err="1">
                <a:latin typeface="Comic Sans MS" panose="030F0702030302020204" pitchFamily="66" charset="0"/>
              </a:rPr>
              <a:t>Karsinom</a:t>
            </a:r>
            <a:r>
              <a:rPr lang="tr-TR" sz="2000" dirty="0">
                <a:latin typeface="Comic Sans MS" panose="030F0702030302020204" pitchFamily="66" charset="0"/>
              </a:rPr>
              <a:t> dan oluşur.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000" dirty="0" err="1">
                <a:latin typeface="Comic Sans MS" panose="030F0702030302020204" pitchFamily="66" charset="0"/>
              </a:rPr>
              <a:t>Periorbital</a:t>
            </a:r>
            <a:r>
              <a:rPr lang="tr-TR" sz="2000" dirty="0">
                <a:latin typeface="Comic Sans MS" panose="030F0702030302020204" pitchFamily="66" charset="0"/>
              </a:rPr>
              <a:t> cilt kanserleri çoğunlukla alt gözkapağı ve </a:t>
            </a:r>
            <a:r>
              <a:rPr lang="tr-TR" sz="2000" dirty="0" err="1">
                <a:latin typeface="Comic Sans MS" panose="030F0702030302020204" pitchFamily="66" charset="0"/>
              </a:rPr>
              <a:t>medial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kantus’dan</a:t>
            </a:r>
            <a:r>
              <a:rPr lang="tr-TR" sz="2000" dirty="0">
                <a:latin typeface="Comic Sans MS" panose="030F0702030302020204" pitchFamily="66" charset="0"/>
              </a:rPr>
              <a:t> gelişir. </a:t>
            </a:r>
            <a:r>
              <a:rPr lang="tr-TR" sz="2000" dirty="0" err="1">
                <a:latin typeface="Comic Sans MS" panose="030F0702030302020204" pitchFamily="66" charset="0"/>
              </a:rPr>
              <a:t>İmmunsupresyon</a:t>
            </a:r>
            <a:r>
              <a:rPr lang="tr-TR" sz="2000" dirty="0">
                <a:latin typeface="Comic Sans MS" panose="030F0702030302020204" pitchFamily="66" charset="0"/>
              </a:rPr>
              <a:t> ve güneş </a:t>
            </a:r>
            <a:r>
              <a:rPr lang="tr-TR" sz="2000" dirty="0" err="1">
                <a:latin typeface="Comic Sans MS" panose="030F0702030302020204" pitchFamily="66" charset="0"/>
              </a:rPr>
              <a:t>maruziyeti</a:t>
            </a:r>
            <a:r>
              <a:rPr lang="tr-TR" sz="2000" dirty="0">
                <a:latin typeface="Comic Sans MS" panose="030F0702030302020204" pitchFamily="66" charset="0"/>
              </a:rPr>
              <a:t> bu kanserlerin görülme sıklığını artırır.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000" dirty="0">
                <a:latin typeface="Comic Sans MS" panose="030F0702030302020204" pitchFamily="66" charset="0"/>
              </a:rPr>
              <a:t>Bazal hücreli </a:t>
            </a:r>
            <a:r>
              <a:rPr lang="tr-TR" sz="2000" dirty="0" err="1">
                <a:latin typeface="Comic Sans MS" panose="030F0702030302020204" pitchFamily="66" charset="0"/>
              </a:rPr>
              <a:t>karsinomun</a:t>
            </a:r>
            <a:r>
              <a:rPr lang="tr-TR" sz="2000" dirty="0">
                <a:latin typeface="Comic Sans MS" panose="030F0702030302020204" pitchFamily="66" charset="0"/>
              </a:rPr>
              <a:t> patolojik </a:t>
            </a:r>
            <a:r>
              <a:rPr lang="tr-TR" sz="2000" dirty="0" err="1">
                <a:latin typeface="Comic Sans MS" panose="030F0702030302020204" pitchFamily="66" charset="0"/>
              </a:rPr>
              <a:t>alttipine</a:t>
            </a:r>
            <a:r>
              <a:rPr lang="tr-TR" sz="2000" dirty="0">
                <a:latin typeface="Comic Sans MS" panose="030F0702030302020204" pitchFamily="66" charset="0"/>
              </a:rPr>
              <a:t> göre farklı yayılım </a:t>
            </a:r>
            <a:r>
              <a:rPr lang="tr-TR" sz="2000" dirty="0" err="1">
                <a:latin typeface="Comic Sans MS" panose="030F0702030302020204" pitchFamily="66" charset="0"/>
              </a:rPr>
              <a:t>paternleri</a:t>
            </a:r>
            <a:r>
              <a:rPr lang="tr-TR" sz="2000" dirty="0">
                <a:latin typeface="Comic Sans MS" panose="030F0702030302020204" pitchFamily="66" charset="0"/>
              </a:rPr>
              <a:t> mevcuttur.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600" b="1" dirty="0" err="1">
                <a:latin typeface="Comic Sans MS" panose="030F0702030302020204" pitchFamily="66" charset="0"/>
              </a:rPr>
              <a:t>Nodüler</a:t>
            </a:r>
            <a:r>
              <a:rPr lang="tr-TR" sz="1600" b="1" dirty="0">
                <a:latin typeface="Comic Sans MS" panose="030F0702030302020204" pitchFamily="66" charset="0"/>
              </a:rPr>
              <a:t> </a:t>
            </a:r>
            <a:r>
              <a:rPr lang="tr-TR" sz="1600" b="1" dirty="0" err="1">
                <a:latin typeface="Comic Sans MS" panose="030F0702030302020204" pitchFamily="66" charset="0"/>
              </a:rPr>
              <a:t>ülseratif</a:t>
            </a:r>
            <a:r>
              <a:rPr lang="tr-TR" sz="1600" b="1" dirty="0">
                <a:latin typeface="Comic Sans MS" panose="030F0702030302020204" pitchFamily="66" charset="0"/>
              </a:rPr>
              <a:t>&gt; </a:t>
            </a:r>
            <a:r>
              <a:rPr lang="tr-TR" sz="1600" dirty="0">
                <a:latin typeface="Comic Sans MS" panose="030F0702030302020204" pitchFamily="66" charset="0"/>
              </a:rPr>
              <a:t>en sık , </a:t>
            </a:r>
            <a:r>
              <a:rPr lang="tr-TR" sz="1600" dirty="0" err="1">
                <a:latin typeface="Comic Sans MS" panose="030F0702030302020204" pitchFamily="66" charset="0"/>
              </a:rPr>
              <a:t>orbita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invazyonu</a:t>
            </a:r>
            <a:endParaRPr lang="tr-TR" sz="1600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600" b="1" dirty="0" err="1">
                <a:latin typeface="Comic Sans MS" panose="030F0702030302020204" pitchFamily="66" charset="0"/>
              </a:rPr>
              <a:t>Morfeaform</a:t>
            </a:r>
            <a:r>
              <a:rPr lang="tr-TR" sz="1600" b="1" dirty="0">
                <a:latin typeface="Comic Sans MS" panose="030F0702030302020204" pitchFamily="66" charset="0"/>
              </a:rPr>
              <a:t> ve </a:t>
            </a:r>
            <a:r>
              <a:rPr lang="tr-TR" sz="1600" b="1" dirty="0" err="1">
                <a:latin typeface="Comic Sans MS" panose="030F0702030302020204" pitchFamily="66" charset="0"/>
              </a:rPr>
              <a:t>sklerozan</a:t>
            </a:r>
            <a:r>
              <a:rPr lang="tr-TR" sz="1600" b="1" dirty="0">
                <a:latin typeface="Comic Sans MS" panose="030F0702030302020204" pitchFamily="66" charset="0"/>
              </a:rPr>
              <a:t>&gt;</a:t>
            </a:r>
            <a:r>
              <a:rPr lang="tr-TR" sz="1600" dirty="0" err="1">
                <a:latin typeface="Comic Sans MS" panose="030F0702030302020204" pitchFamily="66" charset="0"/>
              </a:rPr>
              <a:t>medial</a:t>
            </a:r>
            <a:r>
              <a:rPr lang="tr-TR" sz="1600" dirty="0">
                <a:latin typeface="Comic Sans MS" panose="030F0702030302020204" pitchFamily="66" charset="0"/>
              </a:rPr>
              <a:t> ve </a:t>
            </a:r>
            <a:r>
              <a:rPr lang="tr-TR" sz="1600" dirty="0" err="1">
                <a:latin typeface="Comic Sans MS" panose="030F0702030302020204" pitchFamily="66" charset="0"/>
              </a:rPr>
              <a:t>lateral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kantal</a:t>
            </a:r>
            <a:r>
              <a:rPr lang="tr-TR" sz="1600" dirty="0">
                <a:latin typeface="Comic Sans MS" panose="030F0702030302020204" pitchFamily="66" charset="0"/>
              </a:rPr>
              <a:t> bölgede </a:t>
            </a:r>
            <a:r>
              <a:rPr lang="tr-TR" sz="1600" dirty="0" err="1">
                <a:latin typeface="Comic Sans MS" panose="030F0702030302020204" pitchFamily="66" charset="0"/>
              </a:rPr>
              <a:t>orbita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invazyonu,dermiş</a:t>
            </a:r>
            <a:r>
              <a:rPr lang="tr-TR" sz="1600" dirty="0">
                <a:latin typeface="Comic Sans MS" panose="030F0702030302020204" pitchFamily="66" charset="0"/>
              </a:rPr>
              <a:t> ve derin doku </a:t>
            </a:r>
            <a:r>
              <a:rPr lang="tr-TR" sz="1600" dirty="0" err="1">
                <a:latin typeface="Comic Sans MS" panose="030F0702030302020204" pitchFamily="66" charset="0"/>
              </a:rPr>
              <a:t>invazyonu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600" b="1" dirty="0" err="1">
                <a:latin typeface="Comic Sans MS" panose="030F0702030302020204" pitchFamily="66" charset="0"/>
              </a:rPr>
              <a:t>Bazoskuamoz</a:t>
            </a:r>
            <a:r>
              <a:rPr lang="tr-TR" sz="1600" b="1" dirty="0">
                <a:latin typeface="Comic Sans MS" panose="030F0702030302020204" pitchFamily="66" charset="0"/>
              </a:rPr>
              <a:t> &gt; </a:t>
            </a:r>
            <a:r>
              <a:rPr lang="tr-TR" sz="1600" dirty="0">
                <a:latin typeface="Comic Sans MS" panose="030F0702030302020204" pitchFamily="66" charset="0"/>
              </a:rPr>
              <a:t>agresif , </a:t>
            </a:r>
            <a:r>
              <a:rPr lang="tr-TR" sz="1600" dirty="0" err="1">
                <a:latin typeface="Comic Sans MS" panose="030F0702030302020204" pitchFamily="66" charset="0"/>
              </a:rPr>
              <a:t>perinöral</a:t>
            </a:r>
            <a:r>
              <a:rPr lang="tr-TR" sz="1600" dirty="0">
                <a:latin typeface="Comic Sans MS" panose="030F0702030302020204" pitchFamily="66" charset="0"/>
              </a:rPr>
              <a:t> ve uzak yayılım  </a:t>
            </a:r>
          </a:p>
        </p:txBody>
      </p:sp>
    </p:spTree>
    <p:extLst>
      <p:ext uri="{BB962C8B-B14F-4D97-AF65-F5344CB8AC3E}">
        <p14:creationId xmlns:p14="http://schemas.microsoft.com/office/powerpoint/2010/main" val="4220005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03A27-B7FF-400F-9FEA-FF1AB198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21733"/>
            <a:ext cx="10515600" cy="590264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558AF-8D41-45E6-9BC3-B060450323DE}"/>
              </a:ext>
            </a:extLst>
          </p:cNvPr>
          <p:cNvSpPr/>
          <p:nvPr/>
        </p:nvSpPr>
        <p:spPr>
          <a:xfrm>
            <a:off x="4836160" y="487680"/>
            <a:ext cx="2184400" cy="1036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GRADE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B776DD34-F7A8-4886-B4CB-109233427BE3}"/>
              </a:ext>
            </a:extLst>
          </p:cNvPr>
          <p:cNvCxnSpPr/>
          <p:nvPr/>
        </p:nvCxnSpPr>
        <p:spPr>
          <a:xfrm flipH="1">
            <a:off x="2509520" y="1209040"/>
            <a:ext cx="2326640" cy="518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A062828A-D030-461E-B797-155AFAAD9581}"/>
              </a:ext>
            </a:extLst>
          </p:cNvPr>
          <p:cNvSpPr txBox="1"/>
          <p:nvPr/>
        </p:nvSpPr>
        <p:spPr>
          <a:xfrm>
            <a:off x="1432560" y="1727200"/>
            <a:ext cx="14670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Mitoz sayısı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BABF726D-AFD1-4B6F-B86B-F310D6CFAE4E}"/>
              </a:ext>
            </a:extLst>
          </p:cNvPr>
          <p:cNvCxnSpPr/>
          <p:nvPr/>
        </p:nvCxnSpPr>
        <p:spPr>
          <a:xfrm flipH="1">
            <a:off x="3291840" y="1371600"/>
            <a:ext cx="1686560" cy="154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F7A6C6-B3BF-4A1D-A6CA-262A3C11008E}"/>
              </a:ext>
            </a:extLst>
          </p:cNvPr>
          <p:cNvSpPr txBox="1"/>
          <p:nvPr/>
        </p:nvSpPr>
        <p:spPr>
          <a:xfrm>
            <a:off x="2509520" y="2988389"/>
            <a:ext cx="11977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err="1">
                <a:latin typeface="Comic Sans MS" panose="030F0702030302020204" pitchFamily="66" charset="0"/>
              </a:rPr>
              <a:t>selülarite</a:t>
            </a:r>
            <a:endParaRPr lang="tr-TR" dirty="0">
              <a:latin typeface="Comic Sans MS" panose="030F0702030302020204" pitchFamily="66" charset="0"/>
            </a:endParaRP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A86C5E64-B2D6-4057-A5E6-D882BB1618DA}"/>
              </a:ext>
            </a:extLst>
          </p:cNvPr>
          <p:cNvCxnSpPr>
            <a:cxnSpLocks/>
          </p:cNvCxnSpPr>
          <p:nvPr/>
        </p:nvCxnSpPr>
        <p:spPr>
          <a:xfrm flipH="1">
            <a:off x="4099496" y="1501736"/>
            <a:ext cx="1064829" cy="320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1A3EA44-0405-4A80-AA69-C0628729A1F4}"/>
              </a:ext>
            </a:extLst>
          </p:cNvPr>
          <p:cNvSpPr txBox="1"/>
          <p:nvPr/>
        </p:nvSpPr>
        <p:spPr>
          <a:xfrm>
            <a:off x="2250622" y="4684416"/>
            <a:ext cx="239039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Çekirdek/sitoplazma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7D09E617-C64F-402E-9B20-3FE39C566D76}"/>
              </a:ext>
            </a:extLst>
          </p:cNvPr>
          <p:cNvCxnSpPr>
            <a:cxnSpLocks/>
          </p:cNvCxnSpPr>
          <p:nvPr/>
        </p:nvCxnSpPr>
        <p:spPr>
          <a:xfrm>
            <a:off x="6563360" y="1615440"/>
            <a:ext cx="1491457" cy="34383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A727142-EC80-4357-8AC7-29B4626A0222}"/>
              </a:ext>
            </a:extLst>
          </p:cNvPr>
          <p:cNvSpPr txBox="1"/>
          <p:nvPr/>
        </p:nvSpPr>
        <p:spPr>
          <a:xfrm>
            <a:off x="7670412" y="496020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Comic Sans MS" panose="030F0702030302020204" pitchFamily="66" charset="0"/>
              </a:rPr>
              <a:t>anaplazi</a:t>
            </a:r>
            <a:endParaRPr lang="tr-TR" dirty="0">
              <a:latin typeface="Comic Sans MS" panose="030F0702030302020204" pitchFamily="66" charset="0"/>
            </a:endParaRP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10792577-9997-44A9-9D24-D16CAAEC36CC}"/>
              </a:ext>
            </a:extLst>
          </p:cNvPr>
          <p:cNvCxnSpPr/>
          <p:nvPr/>
        </p:nvCxnSpPr>
        <p:spPr>
          <a:xfrm>
            <a:off x="5928360" y="1727200"/>
            <a:ext cx="43621" cy="30442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D0734EE-D327-40A5-A86F-2F46D5C975EE}"/>
              </a:ext>
            </a:extLst>
          </p:cNvPr>
          <p:cNvSpPr txBox="1"/>
          <p:nvPr/>
        </p:nvSpPr>
        <p:spPr>
          <a:xfrm>
            <a:off x="5378229" y="4920218"/>
            <a:ext cx="9541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Alt tipi</a:t>
            </a:r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A6E3613B-619D-4C24-81BA-AECF4923E60C}"/>
              </a:ext>
            </a:extLst>
          </p:cNvPr>
          <p:cNvCxnSpPr/>
          <p:nvPr/>
        </p:nvCxnSpPr>
        <p:spPr>
          <a:xfrm>
            <a:off x="7071360" y="1209040"/>
            <a:ext cx="2306320" cy="2570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FE3A08C-361E-4084-95D7-84AFA30DEE13}"/>
              </a:ext>
            </a:extLst>
          </p:cNvPr>
          <p:cNvSpPr txBox="1"/>
          <p:nvPr/>
        </p:nvSpPr>
        <p:spPr>
          <a:xfrm>
            <a:off x="8671293" y="386263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Beyin </a:t>
            </a:r>
            <a:r>
              <a:rPr lang="tr-TR" dirty="0" err="1">
                <a:latin typeface="Comic Sans MS" panose="030F0702030302020204" pitchFamily="66" charset="0"/>
              </a:rPr>
              <a:t>invazyonu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47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38BD26-7A69-4D50-8A70-5C5DDBFD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60"/>
            <a:ext cx="10515600" cy="59128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Semptom : Ağrısız </a:t>
            </a:r>
            <a:r>
              <a:rPr lang="tr-TR" dirty="0" err="1">
                <a:latin typeface="Comic Sans MS" panose="030F0702030302020204" pitchFamily="66" charset="0"/>
              </a:rPr>
              <a:t>progresif</a:t>
            </a:r>
            <a:r>
              <a:rPr lang="tr-TR" dirty="0">
                <a:latin typeface="Comic Sans MS" panose="030F0702030302020204" pitchFamily="66" charset="0"/>
              </a:rPr>
              <a:t> görme kaybı veya görme alanı </a:t>
            </a:r>
            <a:r>
              <a:rPr lang="tr-TR" dirty="0" err="1">
                <a:latin typeface="Comic Sans MS" panose="030F0702030302020204" pitchFamily="66" charset="0"/>
              </a:rPr>
              <a:t>defekti</a:t>
            </a:r>
            <a:r>
              <a:rPr lang="tr-TR" dirty="0">
                <a:latin typeface="Comic Sans MS" panose="030F0702030302020204" pitchFamily="66" charset="0"/>
              </a:rPr>
              <a:t>, bulanık görme ,</a:t>
            </a:r>
            <a:r>
              <a:rPr lang="tr-TR" dirty="0" err="1">
                <a:latin typeface="Comic Sans MS" panose="030F0702030302020204" pitchFamily="66" charset="0"/>
              </a:rPr>
              <a:t>skotomlar,kitle</a:t>
            </a:r>
            <a:r>
              <a:rPr lang="tr-TR" dirty="0">
                <a:latin typeface="Comic Sans MS" panose="030F0702030302020204" pitchFamily="66" charset="0"/>
              </a:rPr>
              <a:t> etkisine </a:t>
            </a:r>
            <a:r>
              <a:rPr lang="tr-TR" dirty="0" err="1">
                <a:latin typeface="Comic Sans MS" panose="030F0702030302020204" pitchFamily="66" charset="0"/>
              </a:rPr>
              <a:t>sekonder</a:t>
            </a:r>
            <a:r>
              <a:rPr lang="tr-TR" dirty="0">
                <a:latin typeface="Comic Sans MS" panose="030F0702030302020204" pitchFamily="66" charset="0"/>
              </a:rPr>
              <a:t> (</a:t>
            </a:r>
            <a:r>
              <a:rPr lang="tr-TR" dirty="0" err="1">
                <a:latin typeface="Comic Sans MS" panose="030F0702030302020204" pitchFamily="66" charset="0"/>
              </a:rPr>
              <a:t>proptozis</a:t>
            </a:r>
            <a:r>
              <a:rPr lang="tr-TR" dirty="0">
                <a:latin typeface="Comic Sans MS" panose="030F0702030302020204" pitchFamily="66" charset="0"/>
              </a:rPr>
              <a:t> , göz kapağı </a:t>
            </a:r>
            <a:r>
              <a:rPr lang="tr-TR" dirty="0" err="1">
                <a:latin typeface="Comic Sans MS" panose="030F0702030302020204" pitchFamily="66" charset="0"/>
              </a:rPr>
              <a:t>ödemi,ekstraoküler</a:t>
            </a:r>
            <a:r>
              <a:rPr lang="tr-TR" dirty="0">
                <a:latin typeface="Comic Sans MS" panose="030F0702030302020204" pitchFamily="66" charset="0"/>
              </a:rPr>
              <a:t> kaslarda zayıflık )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Görüntüleme : MRI , CT ( </a:t>
            </a:r>
            <a:r>
              <a:rPr lang="tr-TR" dirty="0" err="1">
                <a:latin typeface="Comic Sans MS" panose="030F0702030302020204" pitchFamily="66" charset="0"/>
              </a:rPr>
              <a:t>meninksdeki</a:t>
            </a:r>
            <a:r>
              <a:rPr lang="tr-TR" dirty="0">
                <a:latin typeface="Comic Sans MS" panose="030F0702030302020204" pitchFamily="66" charset="0"/>
              </a:rPr>
              <a:t> kalsifikasyon yavaş büyüme ile ilgili 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Ayırıcı tanı : </a:t>
            </a:r>
            <a:r>
              <a:rPr lang="tr-TR" dirty="0" err="1">
                <a:latin typeface="Comic Sans MS" panose="030F0702030302020204" pitchFamily="66" charset="0"/>
              </a:rPr>
              <a:t>demiyelinizan</a:t>
            </a:r>
            <a:r>
              <a:rPr lang="tr-TR" dirty="0">
                <a:latin typeface="Comic Sans MS" panose="030F0702030302020204" pitchFamily="66" charset="0"/>
              </a:rPr>
              <a:t> optik </a:t>
            </a:r>
            <a:r>
              <a:rPr lang="tr-TR" dirty="0" err="1">
                <a:latin typeface="Comic Sans MS" panose="030F0702030302020204" pitchFamily="66" charset="0"/>
              </a:rPr>
              <a:t>nörit,orbital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inflamatuar</a:t>
            </a:r>
            <a:r>
              <a:rPr lang="tr-TR" dirty="0">
                <a:latin typeface="Comic Sans MS" panose="030F0702030302020204" pitchFamily="66" charset="0"/>
              </a:rPr>
              <a:t> hastalık ,</a:t>
            </a:r>
            <a:r>
              <a:rPr lang="tr-TR" dirty="0" err="1">
                <a:latin typeface="Comic Sans MS" panose="030F0702030302020204" pitchFamily="66" charset="0"/>
              </a:rPr>
              <a:t>schwannoma,lenfoma,hemanjiyoperisitoma,metastaz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Görme kaybı tedavi edilmeyen hastalarda 5-10 yıl içinde </a:t>
            </a:r>
            <a:r>
              <a:rPr lang="tr-TR" dirty="0" err="1">
                <a:latin typeface="Comic Sans MS" panose="030F0702030302020204" pitchFamily="66" charset="0"/>
              </a:rPr>
              <a:t>gelişir.gebelikde</a:t>
            </a:r>
            <a:r>
              <a:rPr lang="tr-TR" dirty="0">
                <a:latin typeface="Comic Sans MS" panose="030F0702030302020204" pitchFamily="66" charset="0"/>
              </a:rPr>
              <a:t> hızlı büyürler</a:t>
            </a:r>
          </a:p>
        </p:txBody>
      </p:sp>
    </p:spTree>
    <p:extLst>
      <p:ext uri="{BB962C8B-B14F-4D97-AF65-F5344CB8AC3E}">
        <p14:creationId xmlns:p14="http://schemas.microsoft.com/office/powerpoint/2010/main" val="1216540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C6D4D3-2081-46F6-8007-DDC2D3F1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"/>
            <a:ext cx="10515600" cy="597376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TEDAVİ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Cerrahi : görme kaybı  riski yüksek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Radyoterapi ilk tercih ( konvansiyonel/</a:t>
            </a:r>
            <a:r>
              <a:rPr lang="tr-TR" dirty="0" err="1">
                <a:latin typeface="Comic Sans MS" panose="030F0702030302020204" pitchFamily="66" charset="0"/>
              </a:rPr>
              <a:t>stereotaktik</a:t>
            </a:r>
            <a:r>
              <a:rPr lang="tr-TR" dirty="0">
                <a:latin typeface="Comic Sans MS" panose="030F0702030302020204" pitchFamily="66" charset="0"/>
              </a:rPr>
              <a:t> )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Radyoterapi            lokal kontrol  ve görme fonksiyonu %90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45-50Gy  , 1.8-2 </a:t>
            </a:r>
            <a:r>
              <a:rPr lang="tr-TR" dirty="0" err="1">
                <a:latin typeface="Comic Sans MS" panose="030F0702030302020204" pitchFamily="66" charset="0"/>
              </a:rPr>
              <a:t>Gy</a:t>
            </a:r>
            <a:r>
              <a:rPr lang="tr-TR" dirty="0">
                <a:latin typeface="Comic Sans MS" panose="030F0702030302020204" pitchFamily="66" charset="0"/>
              </a:rPr>
              <a:t>/</a:t>
            </a:r>
            <a:r>
              <a:rPr lang="tr-TR" dirty="0" err="1">
                <a:latin typeface="Comic Sans MS" panose="030F0702030302020204" pitchFamily="66" charset="0"/>
              </a:rPr>
              <a:t>fr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79518A24-C37A-432F-B30A-57C73B788DCF}"/>
              </a:ext>
            </a:extLst>
          </p:cNvPr>
          <p:cNvSpPr/>
          <p:nvPr/>
        </p:nvSpPr>
        <p:spPr>
          <a:xfrm>
            <a:off x="3474720" y="3347720"/>
            <a:ext cx="978408" cy="31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677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61C1FE-AE68-485A-BF83-22CD2AF1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                                         </a:t>
            </a:r>
            <a:r>
              <a:rPr lang="tr-TR" dirty="0">
                <a:latin typeface="Comic Sans MS" panose="030F0702030302020204" pitchFamily="66" charset="0"/>
              </a:rPr>
              <a:t>OPTİK GLİOMLAR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Sıklıkla çocuklarda , tüm </a:t>
            </a:r>
            <a:r>
              <a:rPr lang="tr-TR" dirty="0" err="1">
                <a:latin typeface="Comic Sans MS" panose="030F0702030302020204" pitchFamily="66" charset="0"/>
              </a:rPr>
              <a:t>orbital</a:t>
            </a:r>
            <a:r>
              <a:rPr lang="tr-TR" dirty="0">
                <a:latin typeface="Comic Sans MS" panose="030F0702030302020204" pitchFamily="66" charset="0"/>
              </a:rPr>
              <a:t> tümörlerin %4 ü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%75 1.dekat ,%90 1. ve 2.dekat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 Pediatrik hastalarda %10-38 NF-1 ile ilişkili iken NF-1 </a:t>
            </a:r>
            <a:r>
              <a:rPr lang="tr-TR" dirty="0" err="1">
                <a:latin typeface="Comic Sans MS" panose="030F0702030302020204" pitchFamily="66" charset="0"/>
              </a:rPr>
              <a:t>li</a:t>
            </a:r>
            <a:r>
              <a:rPr lang="tr-TR" dirty="0">
                <a:latin typeface="Comic Sans MS" panose="030F0702030302020204" pitchFamily="66" charset="0"/>
              </a:rPr>
              <a:t> çocukların %15-40 </a:t>
            </a:r>
            <a:r>
              <a:rPr lang="tr-TR" dirty="0" err="1">
                <a:latin typeface="Comic Sans MS" panose="030F0702030302020204" pitchFamily="66" charset="0"/>
              </a:rPr>
              <a:t>ında</a:t>
            </a:r>
            <a:r>
              <a:rPr lang="tr-TR" dirty="0">
                <a:latin typeface="Comic Sans MS" panose="030F0702030302020204" pitchFamily="66" charset="0"/>
              </a:rPr>
              <a:t> optik </a:t>
            </a:r>
            <a:r>
              <a:rPr lang="tr-TR" dirty="0" err="1">
                <a:latin typeface="Comic Sans MS" panose="030F0702030302020204" pitchFamily="66" charset="0"/>
              </a:rPr>
              <a:t>glioma</a:t>
            </a:r>
            <a:r>
              <a:rPr lang="tr-TR" dirty="0">
                <a:latin typeface="Comic Sans MS" panose="030F0702030302020204" pitchFamily="66" charset="0"/>
              </a:rPr>
              <a:t> rastlanmaktadır.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Bilateral</a:t>
            </a:r>
            <a:r>
              <a:rPr lang="tr-TR" dirty="0">
                <a:latin typeface="Comic Sans MS" panose="030F0702030302020204" pitchFamily="66" charset="0"/>
              </a:rPr>
              <a:t> lezyon &gt;&gt; NF-1 (</a:t>
            </a:r>
            <a:r>
              <a:rPr lang="tr-TR" dirty="0" err="1">
                <a:latin typeface="Comic Sans MS" panose="030F0702030302020204" pitchFamily="66" charset="0"/>
              </a:rPr>
              <a:t>kistik</a:t>
            </a:r>
            <a:r>
              <a:rPr lang="tr-TR" dirty="0">
                <a:latin typeface="Comic Sans MS" panose="030F0702030302020204" pitchFamily="66" charset="0"/>
              </a:rPr>
              <a:t> genişleme 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%30-40 </a:t>
            </a:r>
            <a:r>
              <a:rPr lang="tr-TR" dirty="0" err="1">
                <a:latin typeface="Comic Sans MS" panose="030F0702030302020204" pitchFamily="66" charset="0"/>
              </a:rPr>
              <a:t>ında</a:t>
            </a:r>
            <a:r>
              <a:rPr lang="tr-TR" dirty="0">
                <a:latin typeface="Comic Sans MS" panose="030F0702030302020204" pitchFamily="66" charset="0"/>
              </a:rPr>
              <a:t> 2.primer SSS </a:t>
            </a:r>
            <a:r>
              <a:rPr lang="tr-TR" dirty="0" err="1">
                <a:latin typeface="Comic Sans MS" panose="030F0702030302020204" pitchFamily="66" charset="0"/>
              </a:rPr>
              <a:t>tm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156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11EE11-ECF2-4E64-A34A-A90F9089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"/>
            <a:ext cx="10515600" cy="60448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Düşük dereceli </a:t>
            </a:r>
            <a:r>
              <a:rPr lang="tr-TR" sz="2000" dirty="0" err="1">
                <a:latin typeface="Comic Sans MS" panose="030F0702030302020204" pitchFamily="66" charset="0"/>
              </a:rPr>
              <a:t>astrositom</a:t>
            </a:r>
            <a:r>
              <a:rPr lang="tr-TR" sz="2000" dirty="0">
                <a:latin typeface="Comic Sans MS" panose="030F0702030302020204" pitchFamily="66" charset="0"/>
              </a:rPr>
              <a:t> olarak sınıflandırılır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En sık :</a:t>
            </a:r>
            <a:r>
              <a:rPr lang="tr-TR" sz="2000" dirty="0" err="1">
                <a:latin typeface="Comic Sans MS" panose="030F0702030302020204" pitchFamily="66" charset="0"/>
              </a:rPr>
              <a:t>pilositik</a:t>
            </a:r>
            <a:r>
              <a:rPr lang="tr-TR" sz="2000" dirty="0">
                <a:latin typeface="Comic Sans MS" panose="030F0702030302020204" pitchFamily="66" charset="0"/>
              </a:rPr>
              <a:t> ve </a:t>
            </a:r>
            <a:r>
              <a:rPr lang="tr-TR" sz="2000" dirty="0" err="1">
                <a:latin typeface="Comic Sans MS" panose="030F0702030302020204" pitchFamily="66" charset="0"/>
              </a:rPr>
              <a:t>fibriler</a:t>
            </a:r>
            <a:r>
              <a:rPr lang="tr-TR" sz="2000" dirty="0">
                <a:latin typeface="Comic Sans MS" panose="030F0702030302020204" pitchFamily="66" charset="0"/>
              </a:rPr>
              <a:t> alt tipi mevcut.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NF-1 </a:t>
            </a:r>
            <a:r>
              <a:rPr lang="tr-TR" sz="2000" dirty="0" err="1">
                <a:latin typeface="Comic Sans MS" panose="030F0702030302020204" pitchFamily="66" charset="0"/>
              </a:rPr>
              <a:t>li</a:t>
            </a:r>
            <a:r>
              <a:rPr lang="tr-TR" sz="2000" dirty="0">
                <a:latin typeface="Comic Sans MS" panose="030F0702030302020204" pitchFamily="66" charset="0"/>
              </a:rPr>
              <a:t> hastalar dışında </a:t>
            </a:r>
            <a:r>
              <a:rPr lang="tr-TR" sz="2000" dirty="0" err="1">
                <a:latin typeface="Comic Sans MS" panose="030F0702030302020204" pitchFamily="66" charset="0"/>
              </a:rPr>
              <a:t>çoğnlukla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unilateral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Yetişkin hastada genellikle </a:t>
            </a:r>
            <a:r>
              <a:rPr lang="tr-TR" sz="2000" dirty="0" err="1">
                <a:latin typeface="Comic Sans MS" panose="030F0702030302020204" pitchFamily="66" charset="0"/>
              </a:rPr>
              <a:t>infiltratif</a:t>
            </a:r>
            <a:r>
              <a:rPr lang="tr-TR" sz="2000" dirty="0">
                <a:latin typeface="Comic Sans MS" panose="030F0702030302020204" pitchFamily="66" charset="0"/>
              </a:rPr>
              <a:t> ve daha agresif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Semptom : lokalizasyon önemli ( </a:t>
            </a:r>
            <a:r>
              <a:rPr lang="tr-TR" sz="2000" dirty="0" err="1">
                <a:latin typeface="Comic Sans MS" panose="030F0702030302020204" pitchFamily="66" charset="0"/>
              </a:rPr>
              <a:t>anterior-posterior</a:t>
            </a:r>
            <a:r>
              <a:rPr lang="tr-TR" sz="2000" dirty="0">
                <a:latin typeface="Comic Sans MS" panose="030F0702030302020204" pitchFamily="66" charset="0"/>
              </a:rPr>
              <a:t> optik yol )</a:t>
            </a:r>
          </a:p>
          <a:p>
            <a:pPr marL="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Propitozis</a:t>
            </a:r>
            <a:r>
              <a:rPr lang="tr-TR" sz="2000" dirty="0">
                <a:latin typeface="Comic Sans MS" panose="030F0702030302020204" pitchFamily="66" charset="0"/>
              </a:rPr>
              <a:t> ,</a:t>
            </a:r>
            <a:r>
              <a:rPr lang="tr-TR" sz="2000" dirty="0" err="1">
                <a:latin typeface="Comic Sans MS" panose="030F0702030302020204" pitchFamily="66" charset="0"/>
              </a:rPr>
              <a:t>kiazmal</a:t>
            </a:r>
            <a:r>
              <a:rPr lang="tr-TR" sz="2000" dirty="0">
                <a:latin typeface="Comic Sans MS" panose="030F0702030302020204" pitchFamily="66" charset="0"/>
              </a:rPr>
              <a:t> ve </a:t>
            </a:r>
            <a:r>
              <a:rPr lang="tr-TR" sz="2000" dirty="0" err="1">
                <a:latin typeface="Comic Sans MS" panose="030F0702030302020204" pitchFamily="66" charset="0"/>
              </a:rPr>
              <a:t>hipotalamik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gliomlarda</a:t>
            </a:r>
            <a:r>
              <a:rPr lang="tr-TR" sz="2000" dirty="0">
                <a:latin typeface="Comic Sans MS" panose="030F0702030302020204" pitchFamily="66" charset="0"/>
              </a:rPr>
              <a:t> bozulmuş görme </a:t>
            </a:r>
            <a:r>
              <a:rPr lang="tr-TR" sz="2000" dirty="0" err="1">
                <a:latin typeface="Comic Sans MS" panose="030F0702030302020204" pitchFamily="66" charset="0"/>
              </a:rPr>
              <a:t>kalitesi,hidrosefali</a:t>
            </a:r>
            <a:r>
              <a:rPr lang="tr-TR" sz="2000" dirty="0">
                <a:latin typeface="Comic Sans MS" panose="030F0702030302020204" pitchFamily="66" charset="0"/>
              </a:rPr>
              <a:t> ve endokrin bozukluklar</a:t>
            </a:r>
          </a:p>
          <a:p>
            <a:pPr marL="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8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A1420B-FCF2-4C7B-89D0-5FA614EB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NF-1 , pediatrik yaş grubu   iyi </a:t>
            </a:r>
            <a:r>
              <a:rPr lang="tr-TR" sz="2000" dirty="0" err="1">
                <a:latin typeface="Comic Sans MS" panose="030F0702030302020204" pitchFamily="66" charset="0"/>
              </a:rPr>
              <a:t>prognoz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Görüntüleme :CT ( kemik yapı ve </a:t>
            </a:r>
            <a:r>
              <a:rPr lang="tr-TR" sz="2000" dirty="0" err="1">
                <a:latin typeface="Comic Sans MS" panose="030F0702030302020204" pitchFamily="66" charset="0"/>
              </a:rPr>
              <a:t>intratümöral</a:t>
            </a:r>
            <a:r>
              <a:rPr lang="tr-TR" sz="2000" dirty="0">
                <a:latin typeface="Comic Sans MS" panose="030F0702030302020204" pitchFamily="66" charset="0"/>
              </a:rPr>
              <a:t> kalsifikasyon ),MRI (optik sinir değerlendirilmesi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MRI : Yağ baskılı T1 görüntü </a:t>
            </a:r>
            <a:r>
              <a:rPr lang="tr-TR" sz="2000" dirty="0" err="1">
                <a:latin typeface="Comic Sans MS" panose="030F0702030302020204" pitchFamily="66" charset="0"/>
              </a:rPr>
              <a:t>tümöral</a:t>
            </a:r>
            <a:r>
              <a:rPr lang="tr-TR" sz="2000" dirty="0">
                <a:latin typeface="Comic Sans MS" panose="030F0702030302020204" pitchFamily="66" charset="0"/>
              </a:rPr>
              <a:t> uzanımı en iyi gösterir.</a:t>
            </a:r>
          </a:p>
          <a:p>
            <a:pPr marL="0" indent="0">
              <a:buNone/>
            </a:pPr>
            <a:r>
              <a:rPr lang="tr-TR" dirty="0"/>
              <a:t>                                       T1                            T2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NF-1 :</a:t>
            </a:r>
            <a:r>
              <a:rPr lang="tr-TR" sz="2000" dirty="0" err="1">
                <a:latin typeface="Comic Sans MS" panose="030F0702030302020204" pitchFamily="66" charset="0"/>
              </a:rPr>
              <a:t>Psödo</a:t>
            </a:r>
            <a:r>
              <a:rPr lang="tr-TR" sz="2000" dirty="0">
                <a:latin typeface="Comic Sans MS" panose="030F0702030302020204" pitchFamily="66" charset="0"/>
              </a:rPr>
              <a:t> BOS sinyali/</a:t>
            </a:r>
            <a:r>
              <a:rPr lang="tr-TR" sz="2000" dirty="0" err="1">
                <a:latin typeface="Comic Sans MS" panose="030F0702030302020204" pitchFamily="66" charset="0"/>
              </a:rPr>
              <a:t>double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intensity,lateral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genikülat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ganglion</a:t>
            </a:r>
            <a:r>
              <a:rPr lang="tr-TR" sz="2000" dirty="0">
                <a:latin typeface="Comic Sans MS" panose="030F0702030302020204" pitchFamily="66" charset="0"/>
              </a:rPr>
              <a:t> ve </a:t>
            </a:r>
            <a:r>
              <a:rPr lang="tr-TR" sz="2000" dirty="0" err="1">
                <a:latin typeface="Comic Sans MS" panose="030F0702030302020204" pitchFamily="66" charset="0"/>
              </a:rPr>
              <a:t>temporal</a:t>
            </a:r>
            <a:r>
              <a:rPr lang="tr-TR" sz="2000" dirty="0">
                <a:latin typeface="Comic Sans MS" panose="030F0702030302020204" pitchFamily="66" charset="0"/>
              </a:rPr>
              <a:t> loba uzanım.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Hipotalamik</a:t>
            </a:r>
            <a:r>
              <a:rPr lang="tr-TR" sz="2000" dirty="0">
                <a:latin typeface="Comic Sans MS" panose="030F0702030302020204" pitchFamily="66" charset="0"/>
              </a:rPr>
              <a:t> bölgede optik </a:t>
            </a:r>
            <a:r>
              <a:rPr lang="tr-TR" sz="2000" dirty="0" err="1">
                <a:latin typeface="Comic Sans MS" panose="030F0702030302020204" pitchFamily="66" charset="0"/>
              </a:rPr>
              <a:t>gliomları</a:t>
            </a:r>
            <a:r>
              <a:rPr lang="tr-TR" sz="2000" dirty="0">
                <a:latin typeface="Comic Sans MS" panose="030F0702030302020204" pitchFamily="66" charset="0"/>
              </a:rPr>
              <a:t> görüntüleme yöntemi ile  </a:t>
            </a:r>
            <a:r>
              <a:rPr lang="tr-TR" sz="2000" dirty="0" err="1">
                <a:latin typeface="Comic Sans MS" panose="030F0702030302020204" pitchFamily="66" charset="0"/>
              </a:rPr>
              <a:t>germinom</a:t>
            </a:r>
            <a:r>
              <a:rPr lang="tr-TR" sz="2000" dirty="0">
                <a:latin typeface="Comic Sans MS" panose="030F0702030302020204" pitchFamily="66" charset="0"/>
              </a:rPr>
              <a:t> ,</a:t>
            </a:r>
            <a:r>
              <a:rPr lang="tr-TR" sz="2000" dirty="0" err="1">
                <a:latin typeface="Comic Sans MS" panose="030F0702030302020204" pitchFamily="66" charset="0"/>
              </a:rPr>
              <a:t>kraniyofarenjiyomlardan</a:t>
            </a:r>
            <a:r>
              <a:rPr lang="tr-TR" sz="2000" dirty="0">
                <a:latin typeface="Comic Sans MS" panose="030F0702030302020204" pitchFamily="66" charset="0"/>
              </a:rPr>
              <a:t> ayırmak her zaman mümkün olmamaktadır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Bu nedenle NF-1 </a:t>
            </a:r>
            <a:r>
              <a:rPr lang="tr-TR" sz="2000" dirty="0" err="1">
                <a:latin typeface="Comic Sans MS" panose="030F0702030302020204" pitchFamily="66" charset="0"/>
              </a:rPr>
              <a:t>li</a:t>
            </a:r>
            <a:r>
              <a:rPr lang="tr-TR" sz="2000" dirty="0">
                <a:latin typeface="Comic Sans MS" panose="030F0702030302020204" pitchFamily="66" charset="0"/>
              </a:rPr>
              <a:t> pediatrik vakalarda </a:t>
            </a:r>
            <a:r>
              <a:rPr lang="tr-TR" sz="2000" dirty="0" err="1">
                <a:latin typeface="Comic Sans MS" panose="030F0702030302020204" pitchFamily="66" charset="0"/>
              </a:rPr>
              <a:t>diensefalon</a:t>
            </a:r>
            <a:r>
              <a:rPr lang="tr-TR" sz="2000" dirty="0">
                <a:latin typeface="Comic Sans MS" panose="030F0702030302020204" pitchFamily="66" charset="0"/>
              </a:rPr>
              <a:t> lezyonlarında BİYOPSİ önerilir.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5443E3BE-57EB-4886-A849-A142F141141B}"/>
              </a:ext>
            </a:extLst>
          </p:cNvPr>
          <p:cNvSpPr/>
          <p:nvPr/>
        </p:nvSpPr>
        <p:spPr>
          <a:xfrm>
            <a:off x="4196079" y="2235200"/>
            <a:ext cx="121920" cy="39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019D43-1B9C-4BEF-9204-481DB507E004}"/>
              </a:ext>
            </a:extLst>
          </p:cNvPr>
          <p:cNvSpPr txBox="1"/>
          <p:nvPr/>
        </p:nvSpPr>
        <p:spPr>
          <a:xfrm>
            <a:off x="3372808" y="2631440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Hipo-izointense</a:t>
            </a:r>
            <a:endParaRPr lang="tr-TR" dirty="0"/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3CD3147D-806D-4A83-BA55-2096770098BE}"/>
              </a:ext>
            </a:extLst>
          </p:cNvPr>
          <p:cNvSpPr/>
          <p:nvPr/>
        </p:nvSpPr>
        <p:spPr>
          <a:xfrm>
            <a:off x="6847839" y="2235200"/>
            <a:ext cx="121920" cy="39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E796BA3-96A8-496E-B4D5-6E090CF7ABDC}"/>
              </a:ext>
            </a:extLst>
          </p:cNvPr>
          <p:cNvSpPr txBox="1"/>
          <p:nvPr/>
        </p:nvSpPr>
        <p:spPr>
          <a:xfrm>
            <a:off x="6164703" y="2631440"/>
            <a:ext cx="13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hiperintense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222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19562D-A6A2-4650-AC47-BBFD45247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"/>
            <a:ext cx="10515600" cy="598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TEDAVİ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>
                <a:latin typeface="Comic Sans MS" panose="030F0702030302020204" pitchFamily="66" charset="0"/>
              </a:rPr>
              <a:t>Multidisipliner</a:t>
            </a:r>
            <a:r>
              <a:rPr lang="tr-TR" sz="2400" dirty="0">
                <a:latin typeface="Comic Sans MS" panose="030F0702030302020204" pitchFamily="66" charset="0"/>
              </a:rPr>
              <a:t> yaklaşım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Tedavi kararında tanı anındaki yaş, NF-1 durumu ,</a:t>
            </a:r>
            <a:r>
              <a:rPr lang="tr-TR" sz="2400" dirty="0" err="1">
                <a:latin typeface="Comic Sans MS" panose="030F0702030302020204" pitchFamily="66" charset="0"/>
              </a:rPr>
              <a:t>lokalizasyon,görme</a:t>
            </a:r>
            <a:r>
              <a:rPr lang="tr-TR" sz="2400" dirty="0">
                <a:latin typeface="Comic Sans MS" panose="030F0702030302020204" pitchFamily="66" charset="0"/>
              </a:rPr>
              <a:t> fonksiyonu, </a:t>
            </a:r>
            <a:r>
              <a:rPr lang="tr-TR" sz="2400" dirty="0" err="1">
                <a:latin typeface="Comic Sans MS" panose="030F0702030302020204" pitchFamily="66" charset="0"/>
              </a:rPr>
              <a:t>progresyon</a:t>
            </a:r>
            <a:r>
              <a:rPr lang="tr-TR" sz="2400" dirty="0">
                <a:latin typeface="Comic Sans MS" panose="030F0702030302020204" pitchFamily="66" charset="0"/>
              </a:rPr>
              <a:t> varlığı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>
                <a:latin typeface="Comic Sans MS" panose="030F0702030302020204" pitchFamily="66" charset="0"/>
              </a:rPr>
              <a:t>Asemptomatik</a:t>
            </a:r>
            <a:r>
              <a:rPr lang="tr-TR" sz="2400" dirty="0">
                <a:latin typeface="Comic Sans MS" panose="030F0702030302020204" pitchFamily="66" charset="0"/>
              </a:rPr>
              <a:t> &gt;&gt; MRI ile takip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Semptom var &gt;&gt; öncelikle KT ,RT ( </a:t>
            </a:r>
            <a:r>
              <a:rPr lang="tr-TR" sz="2400" dirty="0" err="1">
                <a:latin typeface="Comic Sans MS" panose="030F0702030302020204" pitchFamily="66" charset="0"/>
              </a:rPr>
              <a:t>salvaj</a:t>
            </a:r>
            <a:r>
              <a:rPr lang="tr-TR" sz="24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RT : KT sonrası </a:t>
            </a:r>
            <a:r>
              <a:rPr lang="tr-TR" sz="2400" dirty="0" err="1">
                <a:latin typeface="Comic Sans MS" panose="030F0702030302020204" pitchFamily="66" charset="0"/>
              </a:rPr>
              <a:t>progrese</a:t>
            </a:r>
            <a:r>
              <a:rPr lang="tr-TR" sz="2400" dirty="0">
                <a:latin typeface="Comic Sans MS" panose="030F0702030302020204" pitchFamily="66" charset="0"/>
              </a:rPr>
              <a:t> hastalık ,45 </a:t>
            </a:r>
            <a:r>
              <a:rPr lang="tr-TR" sz="2400" dirty="0" err="1">
                <a:latin typeface="Comic Sans MS" panose="030F0702030302020204" pitchFamily="66" charset="0"/>
              </a:rPr>
              <a:t>Gy</a:t>
            </a: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NF -1 </a:t>
            </a:r>
            <a:r>
              <a:rPr lang="tr-TR" sz="2400" dirty="0" err="1">
                <a:latin typeface="Comic Sans MS" panose="030F0702030302020204" pitchFamily="66" charset="0"/>
              </a:rPr>
              <a:t>li</a:t>
            </a:r>
            <a:r>
              <a:rPr lang="tr-TR" sz="2400" dirty="0">
                <a:latin typeface="Comic Sans MS" panose="030F0702030302020204" pitchFamily="66" charset="0"/>
              </a:rPr>
              <a:t> hasta ,</a:t>
            </a:r>
            <a:r>
              <a:rPr lang="tr-TR" sz="2400" dirty="0" err="1">
                <a:latin typeface="Comic Sans MS" panose="030F0702030302020204" pitchFamily="66" charset="0"/>
              </a:rPr>
              <a:t>asemptomatik</a:t>
            </a:r>
            <a:r>
              <a:rPr lang="tr-TR" sz="2400" dirty="0">
                <a:latin typeface="Comic Sans MS" panose="030F0702030302020204" pitchFamily="66" charset="0"/>
              </a:rPr>
              <a:t> ise takip et . </a:t>
            </a:r>
            <a:r>
              <a:rPr lang="tr-TR" sz="2400" dirty="0" err="1">
                <a:latin typeface="Comic Sans MS" panose="030F0702030302020204" pitchFamily="66" charset="0"/>
              </a:rPr>
              <a:t>Spontan</a:t>
            </a:r>
            <a:r>
              <a:rPr lang="tr-TR" sz="2400" dirty="0">
                <a:latin typeface="Comic Sans MS" panose="030F0702030302020204" pitchFamily="66" charset="0"/>
              </a:rPr>
              <a:t> regresyon ?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D047B7FF-69CF-4B9E-9077-500AA73F59A5}"/>
              </a:ext>
            </a:extLst>
          </p:cNvPr>
          <p:cNvCxnSpPr>
            <a:cxnSpLocks/>
          </p:cNvCxnSpPr>
          <p:nvPr/>
        </p:nvCxnSpPr>
        <p:spPr>
          <a:xfrm>
            <a:off x="5029200" y="3669546"/>
            <a:ext cx="0" cy="558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B401135A-00D2-48B7-A8ED-14653CAC2A5E}"/>
              </a:ext>
            </a:extLst>
          </p:cNvPr>
          <p:cNvSpPr txBox="1"/>
          <p:nvPr/>
        </p:nvSpPr>
        <p:spPr>
          <a:xfrm>
            <a:off x="3740225" y="4228346"/>
            <a:ext cx="25779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err="1">
                <a:latin typeface="Comic Sans MS" panose="030F0702030302020204" pitchFamily="66" charset="0"/>
              </a:rPr>
              <a:t>Karboplatin</a:t>
            </a:r>
            <a:r>
              <a:rPr lang="tr-TR" dirty="0">
                <a:latin typeface="Comic Sans MS" panose="030F0702030302020204" pitchFamily="66" charset="0"/>
              </a:rPr>
              <a:t> -</a:t>
            </a:r>
            <a:r>
              <a:rPr lang="tr-TR" dirty="0" err="1">
                <a:latin typeface="Comic Sans MS" panose="030F0702030302020204" pitchFamily="66" charset="0"/>
              </a:rPr>
              <a:t>vinkristin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48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F7CA3A-8DCF-417F-9877-CE383F1E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0245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</a:t>
            </a:r>
            <a:r>
              <a:rPr lang="tr-TR" b="1" dirty="0">
                <a:latin typeface="Comic Sans MS" panose="030F0702030302020204" pitchFamily="66" charset="0"/>
              </a:rPr>
              <a:t>BENİGN OKÜLER DURUMLAR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ORBİTAL PSÖDOTÜMÖR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GRAVES OFTALMOPATİSİ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PTERYGİUM</a:t>
            </a:r>
          </a:p>
        </p:txBody>
      </p:sp>
    </p:spTree>
    <p:extLst>
      <p:ext uri="{BB962C8B-B14F-4D97-AF65-F5344CB8AC3E}">
        <p14:creationId xmlns:p14="http://schemas.microsoft.com/office/powerpoint/2010/main" val="4079189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2F9F65C-16D5-4335-A9C4-3D0F4CB6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                                 ORBİTAL PSÖDOTÜMÖR</a:t>
            </a:r>
          </a:p>
          <a:p>
            <a:pPr marL="0" indent="0">
              <a:buNone/>
            </a:pPr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Orbital</a:t>
            </a:r>
            <a:r>
              <a:rPr lang="tr-TR" dirty="0">
                <a:latin typeface="Comic Sans MS" panose="030F0702030302020204" pitchFamily="66" charset="0"/>
              </a:rPr>
              <a:t> yağ dok ,</a:t>
            </a:r>
            <a:r>
              <a:rPr lang="tr-TR" dirty="0" err="1">
                <a:latin typeface="Comic Sans MS" panose="030F0702030302020204" pitchFamily="66" charset="0"/>
              </a:rPr>
              <a:t>ekstraoküler</a:t>
            </a:r>
            <a:r>
              <a:rPr lang="tr-TR" dirty="0">
                <a:latin typeface="Comic Sans MS" panose="030F0702030302020204" pitchFamily="66" charset="0"/>
              </a:rPr>
              <a:t> kaslar ve lakrimal bez gibi </a:t>
            </a:r>
            <a:r>
              <a:rPr lang="tr-TR" dirty="0" err="1">
                <a:latin typeface="Comic Sans MS" panose="030F0702030302020204" pitchFamily="66" charset="0"/>
              </a:rPr>
              <a:t>orbital</a:t>
            </a:r>
            <a:r>
              <a:rPr lang="tr-TR" dirty="0">
                <a:latin typeface="Comic Sans MS" panose="030F0702030302020204" pitchFamily="66" charset="0"/>
              </a:rPr>
              <a:t> yapıların </a:t>
            </a:r>
            <a:r>
              <a:rPr lang="tr-TR" dirty="0" err="1">
                <a:latin typeface="Comic Sans MS" panose="030F0702030302020204" pitchFamily="66" charset="0"/>
              </a:rPr>
              <a:t>idiopatik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non</a:t>
            </a:r>
            <a:r>
              <a:rPr lang="tr-TR" dirty="0">
                <a:latin typeface="Comic Sans MS" panose="030F0702030302020204" pitchFamily="66" charset="0"/>
              </a:rPr>
              <a:t> spesifik </a:t>
            </a:r>
            <a:r>
              <a:rPr lang="tr-TR" dirty="0" err="1">
                <a:latin typeface="Comic Sans MS" panose="030F0702030302020204" pitchFamily="66" charset="0"/>
              </a:rPr>
              <a:t>inflamasyonu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Dışlama tanısı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Otoimmün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hastalıklar,endokrinopatiler,granülomatöz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hastalıklar,orbital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infeksiyonlar</a:t>
            </a:r>
            <a:r>
              <a:rPr lang="tr-TR" dirty="0">
                <a:latin typeface="Comic Sans MS" panose="030F0702030302020204" pitchFamily="66" charset="0"/>
              </a:rPr>
              <a:t>(</a:t>
            </a:r>
            <a:r>
              <a:rPr lang="tr-TR" dirty="0" err="1">
                <a:latin typeface="Comic Sans MS" panose="030F0702030302020204" pitchFamily="66" charset="0"/>
              </a:rPr>
              <a:t>sinüzit,subperiostal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abse</a:t>
            </a:r>
            <a:r>
              <a:rPr lang="tr-TR" dirty="0">
                <a:latin typeface="Comic Sans MS" panose="030F0702030302020204" pitchFamily="66" charset="0"/>
              </a:rPr>
              <a:t>) dışlanmalı</a:t>
            </a:r>
          </a:p>
        </p:txBody>
      </p:sp>
    </p:spTree>
    <p:extLst>
      <p:ext uri="{BB962C8B-B14F-4D97-AF65-F5344CB8AC3E}">
        <p14:creationId xmlns:p14="http://schemas.microsoft.com/office/powerpoint/2010/main" val="2903154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8D670B-2712-449D-B275-8292665F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/>
              <a:t>Histopatoloji</a:t>
            </a:r>
            <a:r>
              <a:rPr lang="tr-TR" dirty="0"/>
              <a:t> : </a:t>
            </a:r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err="1"/>
              <a:t>polimorföz</a:t>
            </a:r>
            <a:r>
              <a:rPr lang="tr-TR" dirty="0"/>
              <a:t> </a:t>
            </a:r>
            <a:r>
              <a:rPr lang="tr-TR" dirty="0" err="1"/>
              <a:t>infiltrasyon,atipik</a:t>
            </a:r>
            <a:r>
              <a:rPr lang="tr-TR" dirty="0"/>
              <a:t> </a:t>
            </a:r>
            <a:r>
              <a:rPr lang="tr-TR" dirty="0" err="1"/>
              <a:t>granülomatöz</a:t>
            </a:r>
            <a:r>
              <a:rPr lang="tr-TR" dirty="0"/>
              <a:t> </a:t>
            </a:r>
            <a:r>
              <a:rPr lang="tr-TR" dirty="0" err="1"/>
              <a:t>inflamasyon,doku</a:t>
            </a:r>
            <a:r>
              <a:rPr lang="tr-TR" dirty="0"/>
              <a:t> </a:t>
            </a:r>
            <a:r>
              <a:rPr lang="tr-TR" dirty="0" err="1"/>
              <a:t>eozinofilisi,infiltratif</a:t>
            </a:r>
            <a:r>
              <a:rPr lang="tr-TR" dirty="0"/>
              <a:t> skleroz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/>
              <a:t>Malign</a:t>
            </a:r>
            <a:r>
              <a:rPr lang="tr-TR" dirty="0"/>
              <a:t> </a:t>
            </a:r>
            <a:r>
              <a:rPr lang="tr-TR" dirty="0" err="1"/>
              <a:t>lenfomadan</a:t>
            </a:r>
            <a:r>
              <a:rPr lang="tr-TR" dirty="0"/>
              <a:t> ayrımı önemli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/>
              <a:t>Lenfomaya</a:t>
            </a:r>
            <a:r>
              <a:rPr lang="tr-TR" dirty="0"/>
              <a:t> </a:t>
            </a:r>
            <a:r>
              <a:rPr lang="tr-TR" dirty="0" err="1"/>
              <a:t>progresyon</a:t>
            </a:r>
            <a:r>
              <a:rPr lang="tr-TR" dirty="0"/>
              <a:t> ( </a:t>
            </a:r>
            <a:r>
              <a:rPr lang="tr-TR" dirty="0" err="1"/>
              <a:t>ekstranodal</a:t>
            </a:r>
            <a:r>
              <a:rPr lang="tr-TR" dirty="0"/>
              <a:t> marjinal </a:t>
            </a:r>
            <a:r>
              <a:rPr lang="tr-TR" dirty="0" err="1"/>
              <a:t>zon</a:t>
            </a:r>
            <a:r>
              <a:rPr lang="tr-TR" dirty="0"/>
              <a:t> </a:t>
            </a:r>
            <a:r>
              <a:rPr lang="tr-TR" dirty="0" err="1"/>
              <a:t>lenfoması</a:t>
            </a:r>
            <a:r>
              <a:rPr lang="tr-TR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/>
              <a:t>Proptozis,azalmış</a:t>
            </a:r>
            <a:r>
              <a:rPr lang="tr-TR" dirty="0"/>
              <a:t> göz </a:t>
            </a:r>
            <a:r>
              <a:rPr lang="tr-TR" dirty="0" err="1"/>
              <a:t>hareketleri,azalmış</a:t>
            </a:r>
            <a:r>
              <a:rPr lang="tr-TR" dirty="0"/>
              <a:t> görme </a:t>
            </a:r>
            <a:r>
              <a:rPr lang="tr-TR" dirty="0" err="1"/>
              <a:t>keskinliği,ağrı,yumuşak</a:t>
            </a:r>
            <a:r>
              <a:rPr lang="tr-TR" dirty="0"/>
              <a:t> doku ödemi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CT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/>
              <a:t>Bx</a:t>
            </a:r>
            <a:r>
              <a:rPr lang="tr-TR" dirty="0"/>
              <a:t> : </a:t>
            </a:r>
            <a:r>
              <a:rPr lang="tr-TR" dirty="0" err="1"/>
              <a:t>lenfoma,metastaz</a:t>
            </a:r>
            <a:r>
              <a:rPr lang="tr-TR" dirty="0"/>
              <a:t> ve sarkomdan ayrımında önemli</a:t>
            </a:r>
          </a:p>
        </p:txBody>
      </p:sp>
    </p:spTree>
    <p:extLst>
      <p:ext uri="{BB962C8B-B14F-4D97-AF65-F5344CB8AC3E}">
        <p14:creationId xmlns:p14="http://schemas.microsoft.com/office/powerpoint/2010/main" val="388089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29677D-E0CE-4F9A-A726-2824B623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024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 err="1">
                <a:latin typeface="Comic Sans MS" panose="030F0702030302020204" pitchFamily="66" charset="0"/>
              </a:rPr>
              <a:t>Skuamoz</a:t>
            </a:r>
            <a:r>
              <a:rPr lang="tr-TR" sz="2400" dirty="0">
                <a:latin typeface="Comic Sans MS" panose="030F0702030302020204" pitchFamily="66" charset="0"/>
              </a:rPr>
              <a:t> hücreli </a:t>
            </a:r>
            <a:r>
              <a:rPr lang="tr-TR" sz="2400" dirty="0" err="1">
                <a:latin typeface="Comic Sans MS" panose="030F0702030302020204" pitchFamily="66" charset="0"/>
              </a:rPr>
              <a:t>karsinomlar</a:t>
            </a:r>
            <a:r>
              <a:rPr lang="tr-TR" sz="2400" dirty="0">
                <a:latin typeface="Comic Sans MS" panose="030F0702030302020204" pitchFamily="66" charset="0"/>
              </a:rPr>
              <a:t> da </a:t>
            </a:r>
            <a:r>
              <a:rPr lang="tr-TR" sz="2400" dirty="0" err="1">
                <a:latin typeface="Comic Sans MS" panose="030F0702030302020204" pitchFamily="66" charset="0"/>
              </a:rPr>
              <a:t>perinöral</a:t>
            </a:r>
            <a:r>
              <a:rPr lang="tr-TR" sz="2400" dirty="0">
                <a:latin typeface="Comic Sans MS" panose="030F0702030302020204" pitchFamily="66" charset="0"/>
              </a:rPr>
              <a:t> yayılım ile ilişkili iken aynı zamanda </a:t>
            </a:r>
            <a:r>
              <a:rPr lang="tr-TR" sz="2400" dirty="0" err="1">
                <a:latin typeface="Comic Sans MS" panose="030F0702030302020204" pitchFamily="66" charset="0"/>
              </a:rPr>
              <a:t>dermiş,derin</a:t>
            </a:r>
            <a:r>
              <a:rPr lang="tr-TR" sz="2400" dirty="0">
                <a:latin typeface="Comic Sans MS" panose="030F0702030302020204" pitchFamily="66" charset="0"/>
              </a:rPr>
              <a:t> doku ve lenf bezlerine de yayılım gösterebilir. Oysa ki bazal hücreli </a:t>
            </a:r>
            <a:r>
              <a:rPr lang="tr-TR" sz="2400" dirty="0" err="1">
                <a:latin typeface="Comic Sans MS" panose="030F0702030302020204" pitchFamily="66" charset="0"/>
              </a:rPr>
              <a:t>karsinomda</a:t>
            </a:r>
            <a:r>
              <a:rPr lang="tr-TR" sz="2400" dirty="0">
                <a:latin typeface="Comic Sans MS" panose="030F0702030302020204" pitchFamily="66" charset="0"/>
              </a:rPr>
              <a:t> lenf </a:t>
            </a:r>
            <a:r>
              <a:rPr lang="tr-TR" sz="2400" dirty="0" err="1">
                <a:latin typeface="Comic Sans MS" panose="030F0702030302020204" pitchFamily="66" charset="0"/>
              </a:rPr>
              <a:t>nodu</a:t>
            </a:r>
            <a:r>
              <a:rPr lang="tr-TR" sz="2400" dirty="0">
                <a:latin typeface="Comic Sans MS" panose="030F0702030302020204" pitchFamily="66" charset="0"/>
              </a:rPr>
              <a:t> tutulumu oldukça nadirdir.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latin typeface="Comic Sans MS" panose="030F0702030302020204" pitchFamily="66" charset="0"/>
              </a:rPr>
              <a:t>Lenf </a:t>
            </a:r>
            <a:r>
              <a:rPr lang="tr-TR" sz="2400" dirty="0" err="1">
                <a:latin typeface="Comic Sans MS" panose="030F0702030302020204" pitchFamily="66" charset="0"/>
              </a:rPr>
              <a:t>nodu</a:t>
            </a:r>
            <a:r>
              <a:rPr lang="tr-TR" sz="2400" dirty="0">
                <a:latin typeface="Comic Sans MS" panose="030F0702030302020204" pitchFamily="66" charset="0"/>
              </a:rPr>
              <a:t> tutulumu büyük tümörlerde ,</a:t>
            </a:r>
            <a:r>
              <a:rPr lang="tr-TR" sz="2400" dirty="0" err="1">
                <a:latin typeface="Comic Sans MS" panose="030F0702030302020204" pitchFamily="66" charset="0"/>
              </a:rPr>
              <a:t>rekürren</a:t>
            </a:r>
            <a:r>
              <a:rPr lang="tr-TR" sz="2400" dirty="0">
                <a:latin typeface="Comic Sans MS" panose="030F0702030302020204" pitchFamily="66" charset="0"/>
              </a:rPr>
              <a:t> tümörlerde ve </a:t>
            </a:r>
            <a:r>
              <a:rPr lang="tr-TR" sz="2400" dirty="0" err="1">
                <a:latin typeface="Comic Sans MS" panose="030F0702030302020204" pitchFamily="66" charset="0"/>
              </a:rPr>
              <a:t>perinöral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invazyon</a:t>
            </a:r>
            <a:r>
              <a:rPr lang="tr-TR" sz="2400" dirty="0">
                <a:latin typeface="Comic Sans MS" panose="030F0702030302020204" pitchFamily="66" charset="0"/>
              </a:rPr>
              <a:t> yapan tümörlerde daha sıktır.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err="1">
                <a:latin typeface="Comic Sans MS" panose="030F0702030302020204" pitchFamily="66" charset="0"/>
              </a:rPr>
              <a:t>Rekürren</a:t>
            </a:r>
            <a:r>
              <a:rPr lang="tr-TR" sz="2400" dirty="0">
                <a:latin typeface="Comic Sans MS" panose="030F0702030302020204" pitchFamily="66" charset="0"/>
              </a:rPr>
              <a:t> ve </a:t>
            </a:r>
            <a:r>
              <a:rPr lang="tr-TR" sz="2400" dirty="0" err="1">
                <a:latin typeface="Comic Sans MS" panose="030F0702030302020204" pitchFamily="66" charset="0"/>
              </a:rPr>
              <a:t>perinöral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invazyonla</a:t>
            </a:r>
            <a:r>
              <a:rPr lang="tr-TR" sz="2400" dirty="0">
                <a:latin typeface="Comic Sans MS" panose="030F0702030302020204" pitchFamily="66" charset="0"/>
              </a:rPr>
              <a:t> ilişkili tümörler klinik olarak görüldüğünden daha fazla yayılım gösterebilir bu nedenle hastalığın yayılımını göstermek için daha ileri görüntüleme yöntemleri kullanılmalıdır.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latin typeface="Comic Sans MS" panose="030F0702030302020204" pitchFamily="66" charset="0"/>
              </a:rPr>
              <a:t>Optik sinirin </a:t>
            </a:r>
            <a:r>
              <a:rPr lang="tr-TR" sz="2400" dirty="0" err="1">
                <a:latin typeface="Comic Sans MS" panose="030F0702030302020204" pitchFamily="66" charset="0"/>
              </a:rPr>
              <a:t>perinöral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invazyonu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intrakranial</a:t>
            </a:r>
            <a:r>
              <a:rPr lang="tr-TR" sz="2400" dirty="0">
                <a:latin typeface="Comic Sans MS" panose="030F0702030302020204" pitchFamily="66" charset="0"/>
              </a:rPr>
              <a:t> uzanıma ( </a:t>
            </a:r>
            <a:r>
              <a:rPr lang="tr-TR" sz="2400" dirty="0" err="1">
                <a:latin typeface="Comic Sans MS" panose="030F0702030302020204" pitchFamily="66" charset="0"/>
              </a:rPr>
              <a:t>antegrad</a:t>
            </a:r>
            <a:r>
              <a:rPr lang="tr-TR" sz="2400" dirty="0">
                <a:latin typeface="Comic Sans MS" panose="030F0702030302020204" pitchFamily="66" charset="0"/>
              </a:rPr>
              <a:t> ) veya </a:t>
            </a:r>
            <a:r>
              <a:rPr lang="tr-TR" sz="2400" dirty="0" err="1">
                <a:latin typeface="Comic Sans MS" panose="030F0702030302020204" pitchFamily="66" charset="0"/>
              </a:rPr>
              <a:t>orbital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invazyona</a:t>
            </a:r>
            <a:r>
              <a:rPr lang="tr-TR" sz="2400" dirty="0">
                <a:latin typeface="Comic Sans MS" panose="030F0702030302020204" pitchFamily="66" charset="0"/>
              </a:rPr>
              <a:t> ( </a:t>
            </a:r>
            <a:r>
              <a:rPr lang="tr-TR" sz="2400" dirty="0" err="1">
                <a:latin typeface="Comic Sans MS" panose="030F0702030302020204" pitchFamily="66" charset="0"/>
              </a:rPr>
              <a:t>retrograd</a:t>
            </a:r>
            <a:r>
              <a:rPr lang="tr-TR" sz="2400" dirty="0">
                <a:latin typeface="Comic Sans MS" panose="030F0702030302020204" pitchFamily="66" charset="0"/>
              </a:rPr>
              <a:t>) yol gösterebilir.</a:t>
            </a:r>
          </a:p>
        </p:txBody>
      </p:sp>
    </p:spTree>
    <p:extLst>
      <p:ext uri="{BB962C8B-B14F-4D97-AF65-F5344CB8AC3E}">
        <p14:creationId xmlns:p14="http://schemas.microsoft.com/office/powerpoint/2010/main" val="2089728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102F9E-5E8A-422C-8317-EAA19185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84168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TEDAVİ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Prednison</a:t>
            </a:r>
            <a:r>
              <a:rPr lang="tr-TR" dirty="0">
                <a:latin typeface="Comic Sans MS" panose="030F0702030302020204" pitchFamily="66" charset="0"/>
              </a:rPr>
              <a:t> (oral): 1 hafta 80mg/gün , sonra azalt(ilk tedavi)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NSAİİ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Kemoterapi : </a:t>
            </a:r>
            <a:r>
              <a:rPr lang="tr-TR" dirty="0" err="1">
                <a:latin typeface="Comic Sans MS" panose="030F0702030302020204" pitchFamily="66" charset="0"/>
              </a:rPr>
              <a:t>siklofosfamid,azatioprin,metotreksat,siklosporin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RT: Medikal tedaviye yanıtsız hastada  20Gy/10fr 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%75-100 lokal kontrol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Dekompresyon</a:t>
            </a:r>
            <a:r>
              <a:rPr lang="tr-TR" dirty="0">
                <a:latin typeface="Comic Sans MS" panose="030F0702030302020204" pitchFamily="66" charset="0"/>
              </a:rPr>
              <a:t> ihtiyacı var ise &gt;&gt; CERRAHİ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21370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F9797C-5935-4F3E-9E0C-0DCF44E9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GRAVES OFTALMOPATİSİ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Otoantijenler</a:t>
            </a:r>
            <a:r>
              <a:rPr lang="tr-TR" dirty="0"/>
              <a:t> tarafından oluşturulan </a:t>
            </a:r>
            <a:r>
              <a:rPr lang="tr-TR" dirty="0" err="1"/>
              <a:t>otoimmün</a:t>
            </a:r>
            <a:r>
              <a:rPr lang="tr-TR" dirty="0"/>
              <a:t>  hastalık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Uyarılmış T hücrelerinin </a:t>
            </a:r>
            <a:r>
              <a:rPr lang="tr-TR" dirty="0" err="1"/>
              <a:t>orbita</a:t>
            </a:r>
            <a:r>
              <a:rPr lang="tr-TR" dirty="0"/>
              <a:t> </a:t>
            </a:r>
            <a:r>
              <a:rPr lang="tr-TR" dirty="0" err="1"/>
              <a:t>infiltrasyonu</a:t>
            </a:r>
            <a:r>
              <a:rPr lang="tr-TR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intraselüler</a:t>
            </a:r>
            <a:r>
              <a:rPr lang="tr-TR" dirty="0"/>
              <a:t> sinyal yolaklarının uyarılması sonucu meydana gelen </a:t>
            </a:r>
            <a:r>
              <a:rPr lang="tr-TR" dirty="0" err="1"/>
              <a:t>glikozaminoglikan</a:t>
            </a:r>
            <a:r>
              <a:rPr lang="tr-TR" dirty="0"/>
              <a:t> </a:t>
            </a:r>
            <a:r>
              <a:rPr lang="tr-TR" dirty="0" err="1"/>
              <a:t>sentezi,adipogenez</a:t>
            </a:r>
            <a:r>
              <a:rPr lang="tr-TR" dirty="0"/>
              <a:t> ve </a:t>
            </a:r>
            <a:r>
              <a:rPr lang="tr-TR" dirty="0" err="1"/>
              <a:t>orbital</a:t>
            </a:r>
            <a:r>
              <a:rPr lang="tr-TR" dirty="0"/>
              <a:t> </a:t>
            </a:r>
            <a:r>
              <a:rPr lang="tr-TR" dirty="0" err="1"/>
              <a:t>inflamasyon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Ekzoftalmus,proptozis</a:t>
            </a:r>
            <a:r>
              <a:rPr lang="tr-TR" dirty="0"/>
              <a:t> ve </a:t>
            </a:r>
            <a:r>
              <a:rPr lang="tr-TR" dirty="0" err="1"/>
              <a:t>ekstraoküler</a:t>
            </a:r>
            <a:r>
              <a:rPr lang="tr-TR" dirty="0"/>
              <a:t> kas </a:t>
            </a:r>
            <a:r>
              <a:rPr lang="tr-TR" dirty="0" err="1"/>
              <a:t>disfonksiyonu</a:t>
            </a:r>
            <a:r>
              <a:rPr lang="tr-TR" dirty="0"/>
              <a:t> ,</a:t>
            </a:r>
            <a:r>
              <a:rPr lang="tr-TR" dirty="0" err="1"/>
              <a:t>periorbital</a:t>
            </a:r>
            <a:r>
              <a:rPr lang="tr-TR" dirty="0"/>
              <a:t> </a:t>
            </a:r>
            <a:r>
              <a:rPr lang="tr-TR" dirty="0" err="1"/>
              <a:t>ödem,göz</a:t>
            </a:r>
            <a:r>
              <a:rPr lang="tr-TR" dirty="0"/>
              <a:t> </a:t>
            </a:r>
            <a:r>
              <a:rPr lang="tr-TR" dirty="0" err="1"/>
              <a:t>ağrısı,diplopi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CT : </a:t>
            </a:r>
            <a:r>
              <a:rPr lang="tr-TR" dirty="0" err="1"/>
              <a:t>orbital</a:t>
            </a:r>
            <a:r>
              <a:rPr lang="tr-TR" dirty="0"/>
              <a:t> </a:t>
            </a:r>
            <a:r>
              <a:rPr lang="tr-TR" dirty="0" err="1"/>
              <a:t>apeksdeki</a:t>
            </a:r>
            <a:r>
              <a:rPr lang="tr-TR" dirty="0"/>
              <a:t> </a:t>
            </a:r>
            <a:r>
              <a:rPr lang="tr-TR" dirty="0" err="1"/>
              <a:t>ekstraoküler</a:t>
            </a:r>
            <a:r>
              <a:rPr lang="tr-TR" dirty="0"/>
              <a:t> kas genişlemesini gösterir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İodin</a:t>
            </a:r>
            <a:r>
              <a:rPr lang="tr-TR" dirty="0"/>
              <a:t> kontrast  </a:t>
            </a:r>
            <a:r>
              <a:rPr lang="tr-TR" dirty="0" err="1"/>
              <a:t>Graves</a:t>
            </a:r>
            <a:r>
              <a:rPr lang="tr-TR" dirty="0"/>
              <a:t> i şiddetlendirir.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5381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F2376E-1BDA-4488-A3BC-AACF7994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278"/>
            <a:ext cx="10515600" cy="572992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TEDAVİ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Hipertiroidizm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tedavisi,sigarayı</a:t>
            </a:r>
            <a:r>
              <a:rPr lang="tr-TR" sz="2000" dirty="0">
                <a:latin typeface="Comic Sans MS" panose="030F0702030302020204" pitchFamily="66" charset="0"/>
              </a:rPr>
              <a:t> bırakma,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Ilımlı-ağır </a:t>
            </a:r>
            <a:r>
              <a:rPr lang="tr-TR" sz="2000" dirty="0" err="1">
                <a:latin typeface="Comic Sans MS" panose="030F0702030302020204" pitchFamily="66" charset="0"/>
              </a:rPr>
              <a:t>progresif</a:t>
            </a:r>
            <a:r>
              <a:rPr lang="tr-TR" sz="2000" dirty="0">
                <a:latin typeface="Comic Sans MS" panose="030F0702030302020204" pitchFamily="66" charset="0"/>
              </a:rPr>
              <a:t> göz semptomlarında </a:t>
            </a:r>
            <a:r>
              <a:rPr lang="tr-TR" sz="2000" dirty="0" err="1">
                <a:latin typeface="Comic Sans MS" panose="030F0702030302020204" pitchFamily="66" charset="0"/>
              </a:rPr>
              <a:t>glukokortikoid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endike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2.basamak tedavi </a:t>
            </a:r>
            <a:r>
              <a:rPr lang="tr-TR" sz="2000" dirty="0" err="1">
                <a:latin typeface="Comic Sans MS" panose="030F0702030302020204" pitchFamily="66" charset="0"/>
              </a:rPr>
              <a:t>siklosporin</a:t>
            </a:r>
            <a:r>
              <a:rPr lang="tr-TR" sz="2000" dirty="0">
                <a:latin typeface="Comic Sans MS" panose="030F0702030302020204" pitchFamily="66" charset="0"/>
              </a:rPr>
              <a:t>  </a:t>
            </a:r>
            <a:r>
              <a:rPr lang="tr-TR" sz="2000" dirty="0" err="1">
                <a:latin typeface="Comic Sans MS" panose="030F0702030302020204" pitchFamily="66" charset="0"/>
              </a:rPr>
              <a:t>mikofenolat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mofetil</a:t>
            </a:r>
            <a:r>
              <a:rPr lang="tr-TR" sz="2000" dirty="0">
                <a:latin typeface="Comic Sans MS" panose="030F0702030302020204" pitchFamily="66" charset="0"/>
              </a:rPr>
              <a:t> gibi </a:t>
            </a:r>
            <a:r>
              <a:rPr lang="tr-TR" sz="2000" dirty="0" err="1">
                <a:latin typeface="Comic Sans MS" panose="030F0702030302020204" pitchFamily="66" charset="0"/>
              </a:rPr>
              <a:t>immunsupresif</a:t>
            </a:r>
            <a:r>
              <a:rPr lang="tr-TR" sz="2000" dirty="0">
                <a:latin typeface="Comic Sans MS" panose="030F0702030302020204" pitchFamily="66" charset="0"/>
              </a:rPr>
              <a:t> ajanlar , </a:t>
            </a:r>
            <a:r>
              <a:rPr lang="tr-TR" sz="2000" dirty="0" err="1">
                <a:latin typeface="Comic Sans MS" panose="030F0702030302020204" pitchFamily="66" charset="0"/>
              </a:rPr>
              <a:t>ritüksimab</a:t>
            </a:r>
            <a:r>
              <a:rPr lang="tr-TR" sz="2000" dirty="0">
                <a:latin typeface="Comic Sans MS" panose="030F0702030302020204" pitchFamily="66" charset="0"/>
              </a:rPr>
              <a:t> ,</a:t>
            </a:r>
            <a:r>
              <a:rPr lang="tr-TR" sz="2000" dirty="0" err="1">
                <a:latin typeface="Comic Sans MS" panose="030F0702030302020204" pitchFamily="66" charset="0"/>
              </a:rPr>
              <a:t>orbital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dekompresyon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cerrahisi,radyoterapi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RT : 20Gy/10fr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Kombine radyoterapi + </a:t>
            </a:r>
            <a:r>
              <a:rPr lang="tr-TR" sz="2000" dirty="0" err="1">
                <a:latin typeface="Comic Sans MS" panose="030F0702030302020204" pitchFamily="66" charset="0"/>
              </a:rPr>
              <a:t>glukokortikoid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sz="2000" dirty="0">
                <a:latin typeface="Comic Sans MS" panose="030F0702030302020204" pitchFamily="66" charset="0"/>
              </a:rPr>
              <a:t>     tek başına radyoterapiden daha etkili </a:t>
            </a:r>
          </a:p>
          <a:p>
            <a:pPr marL="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Diyabetli hastada RT+KS &gt; diyabetik </a:t>
            </a:r>
            <a:r>
              <a:rPr lang="tr-TR" sz="2000" dirty="0" err="1">
                <a:latin typeface="Comic Sans MS" panose="030F0702030302020204" pitchFamily="66" charset="0"/>
              </a:rPr>
              <a:t>retinopati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765FEA9B-30AA-4ED9-BAD2-91B204192DD5}"/>
              </a:ext>
            </a:extLst>
          </p:cNvPr>
          <p:cNvSpPr/>
          <p:nvPr/>
        </p:nvSpPr>
        <p:spPr>
          <a:xfrm rot="10800000">
            <a:off x="6728713" y="5049520"/>
            <a:ext cx="484632" cy="470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39208520-9CE2-4099-B75E-70CAD21767A0}"/>
              </a:ext>
            </a:extLst>
          </p:cNvPr>
          <p:cNvSpPr/>
          <p:nvPr/>
        </p:nvSpPr>
        <p:spPr>
          <a:xfrm>
            <a:off x="5959346" y="3429000"/>
            <a:ext cx="15387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0C1D154-54B5-4032-8767-2B2A9CC0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384" y="2956560"/>
            <a:ext cx="3627120" cy="29867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45315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411D9E-77AA-47CE-AC11-93CC2E218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           PTERYGİUM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Korneadaki </a:t>
            </a:r>
            <a:r>
              <a:rPr lang="tr-TR" dirty="0" err="1"/>
              <a:t>fibrovasküler</a:t>
            </a:r>
            <a:r>
              <a:rPr lang="tr-TR" dirty="0"/>
              <a:t> dokunun </a:t>
            </a:r>
            <a:r>
              <a:rPr lang="tr-TR" dirty="0" err="1"/>
              <a:t>hiperproliferasyonu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Kırmızı ,görme alanında daralmaya yol açan </a:t>
            </a:r>
            <a:r>
              <a:rPr lang="tr-TR" dirty="0" err="1"/>
              <a:t>inflame</a:t>
            </a:r>
            <a:r>
              <a:rPr lang="tr-TR" dirty="0"/>
              <a:t> doku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Çoğunlukla </a:t>
            </a:r>
            <a:r>
              <a:rPr lang="tr-TR" dirty="0" err="1"/>
              <a:t>medial</a:t>
            </a:r>
            <a:r>
              <a:rPr lang="tr-TR" dirty="0"/>
              <a:t> yerleşimli ( nazal </a:t>
            </a:r>
            <a:r>
              <a:rPr lang="tr-TR" dirty="0" err="1"/>
              <a:t>konjonktiva</a:t>
            </a:r>
            <a:r>
              <a:rPr lang="tr-TR" dirty="0"/>
              <a:t> )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Kronik güneş </a:t>
            </a:r>
            <a:r>
              <a:rPr lang="tr-TR" dirty="0" err="1"/>
              <a:t>maruziyeti</a:t>
            </a:r>
            <a:r>
              <a:rPr lang="tr-TR" dirty="0"/>
              <a:t>, UV </a:t>
            </a:r>
            <a:r>
              <a:rPr lang="tr-TR" dirty="0" err="1"/>
              <a:t>maruziyeti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Beyaz ırk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4660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4C7E70-ADE0-4812-BE64-9708DB19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TEDAVİ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Topikal</a:t>
            </a:r>
            <a:r>
              <a:rPr lang="tr-TR" dirty="0"/>
              <a:t> </a:t>
            </a:r>
            <a:r>
              <a:rPr lang="tr-TR" dirty="0" err="1"/>
              <a:t>lubricanlar,dekonjestanlar,NSAİİ,glukokortikoidler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Görme alanında daralmaya yol açan lezyonlar &gt;&gt; CERRAHİ ,fakat </a:t>
            </a:r>
            <a:r>
              <a:rPr lang="tr-TR" dirty="0" err="1"/>
              <a:t>rekürrens</a:t>
            </a:r>
            <a:r>
              <a:rPr lang="tr-TR" dirty="0"/>
              <a:t> yüksek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Post-op RT ,  </a:t>
            </a:r>
            <a:r>
              <a:rPr lang="tr-TR" dirty="0" err="1"/>
              <a:t>topikal</a:t>
            </a:r>
            <a:r>
              <a:rPr lang="tr-TR" dirty="0"/>
              <a:t> </a:t>
            </a:r>
            <a:r>
              <a:rPr lang="tr-TR" dirty="0" err="1"/>
              <a:t>tiotepa,mitomisin</a:t>
            </a:r>
            <a:r>
              <a:rPr lang="tr-TR" dirty="0"/>
              <a:t> gibi tedavi </a:t>
            </a:r>
            <a:r>
              <a:rPr lang="tr-TR" dirty="0" err="1"/>
              <a:t>modalitelerinin</a:t>
            </a:r>
            <a:r>
              <a:rPr lang="tr-TR" dirty="0"/>
              <a:t> </a:t>
            </a:r>
            <a:r>
              <a:rPr lang="tr-TR" dirty="0" err="1"/>
              <a:t>rekürrensi</a:t>
            </a:r>
            <a:r>
              <a:rPr lang="tr-TR" dirty="0"/>
              <a:t> azalttığı gösterilmiş.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RT:10-60Gy/1-6fr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319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63D4CF-7345-4923-9206-9B3D7C872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FM de </a:t>
            </a:r>
            <a:r>
              <a:rPr lang="tr-TR" dirty="0" err="1"/>
              <a:t>parotis</a:t>
            </a:r>
            <a:r>
              <a:rPr lang="tr-TR" dirty="0"/>
              <a:t> ,yüz ve boyundaki lenf </a:t>
            </a:r>
            <a:r>
              <a:rPr lang="tr-TR" dirty="0" err="1"/>
              <a:t>nodları</a:t>
            </a:r>
            <a:r>
              <a:rPr lang="tr-TR" dirty="0"/>
              <a:t> değerlendirilmelidir.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Sentinel</a:t>
            </a:r>
            <a:r>
              <a:rPr lang="tr-TR" dirty="0"/>
              <a:t> lenf </a:t>
            </a:r>
            <a:r>
              <a:rPr lang="tr-TR" dirty="0" err="1"/>
              <a:t>nodu</a:t>
            </a:r>
            <a:r>
              <a:rPr lang="tr-TR" dirty="0"/>
              <a:t> biyopsinin </a:t>
            </a:r>
            <a:r>
              <a:rPr lang="tr-TR" dirty="0" err="1"/>
              <a:t>sağkalıma</a:t>
            </a:r>
            <a:r>
              <a:rPr lang="tr-TR" dirty="0"/>
              <a:t> katkısı ve </a:t>
            </a:r>
            <a:r>
              <a:rPr lang="tr-TR" dirty="0" err="1"/>
              <a:t>endikasyonu</a:t>
            </a:r>
            <a:r>
              <a:rPr lang="tr-TR" dirty="0"/>
              <a:t> net olarak kanıtlanmamasına rağmen yüksek riskli lezyonlarda düşünülebilir.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Ağrı, karıncalanma ve diğer duyusal değişiklikler </a:t>
            </a:r>
            <a:r>
              <a:rPr lang="tr-TR" dirty="0" err="1"/>
              <a:t>pernöral</a:t>
            </a:r>
            <a:r>
              <a:rPr lang="tr-TR" dirty="0"/>
              <a:t> </a:t>
            </a:r>
            <a:r>
              <a:rPr lang="tr-TR" dirty="0" err="1"/>
              <a:t>invazyonla</a:t>
            </a:r>
            <a:r>
              <a:rPr lang="tr-TR" dirty="0"/>
              <a:t> ilişkili olabilir.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Yüz ve </a:t>
            </a:r>
            <a:r>
              <a:rPr lang="tr-TR" dirty="0" err="1"/>
              <a:t>Orbita</a:t>
            </a:r>
            <a:r>
              <a:rPr lang="tr-TR" dirty="0"/>
              <a:t> MR hastalığın klinik uzanımı ve </a:t>
            </a:r>
            <a:r>
              <a:rPr lang="tr-TR" dirty="0" err="1"/>
              <a:t>perinöral</a:t>
            </a:r>
            <a:r>
              <a:rPr lang="tr-TR" dirty="0"/>
              <a:t> </a:t>
            </a:r>
            <a:r>
              <a:rPr lang="tr-TR" dirty="0" err="1"/>
              <a:t>invazyonu</a:t>
            </a:r>
            <a:r>
              <a:rPr lang="tr-TR" dirty="0"/>
              <a:t> </a:t>
            </a:r>
            <a:r>
              <a:rPr lang="tr-TR" dirty="0" err="1"/>
              <a:t>değerlendimede</a:t>
            </a:r>
            <a:r>
              <a:rPr lang="tr-TR" dirty="0"/>
              <a:t> tercih edilen görüntüleme yöntemidir çünkü </a:t>
            </a:r>
            <a:r>
              <a:rPr lang="tr-TR" dirty="0" err="1"/>
              <a:t>perinöral</a:t>
            </a:r>
            <a:r>
              <a:rPr lang="tr-TR" dirty="0"/>
              <a:t> </a:t>
            </a:r>
            <a:r>
              <a:rPr lang="tr-TR" dirty="0" err="1"/>
              <a:t>invazyonu</a:t>
            </a:r>
            <a:r>
              <a:rPr lang="tr-TR" dirty="0"/>
              <a:t> öngören histolojik özellikler ve klinik semptomlarda etkilenen sinirdeki boyutsal değişiklikleri tespit edebilir.</a:t>
            </a:r>
          </a:p>
        </p:txBody>
      </p:sp>
    </p:spTree>
    <p:extLst>
      <p:ext uri="{BB962C8B-B14F-4D97-AF65-F5344CB8AC3E}">
        <p14:creationId xmlns:p14="http://schemas.microsoft.com/office/powerpoint/2010/main" val="234309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F5C79-48A3-450A-905A-4A52AF19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355600"/>
            <a:ext cx="11038840" cy="63398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Cerrahi </a:t>
            </a:r>
            <a:r>
              <a:rPr lang="tr-TR" dirty="0" err="1"/>
              <a:t>eksizyon</a:t>
            </a:r>
            <a:r>
              <a:rPr lang="tr-TR" dirty="0"/>
              <a:t> ilk seçenek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2542D98-86B1-4A85-A971-AA1797F8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3" y="822960"/>
            <a:ext cx="2900968" cy="385063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05C3A5E-49E3-4622-8AEA-CD50D515113A}"/>
              </a:ext>
            </a:extLst>
          </p:cNvPr>
          <p:cNvSpPr txBox="1"/>
          <p:nvPr/>
        </p:nvSpPr>
        <p:spPr>
          <a:xfrm flipH="1">
            <a:off x="573754" y="4825116"/>
            <a:ext cx="2900967" cy="16927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 err="1"/>
              <a:t>Prospektif</a:t>
            </a: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800 hasta </a:t>
            </a:r>
            <a:r>
              <a:rPr lang="tr-TR" sz="1600" dirty="0" err="1"/>
              <a:t>Mohs</a:t>
            </a:r>
            <a:r>
              <a:rPr lang="tr-TR" sz="1600" dirty="0"/>
              <a:t> </a:t>
            </a:r>
            <a:r>
              <a:rPr lang="tr-TR" sz="1600" dirty="0" err="1"/>
              <a:t>micrographic</a:t>
            </a:r>
            <a:r>
              <a:rPr lang="tr-TR" sz="1600" dirty="0"/>
              <a:t> </a:t>
            </a:r>
            <a:r>
              <a:rPr lang="tr-TR" sz="1600" dirty="0" err="1"/>
              <a:t>surgery</a:t>
            </a: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5 yıllık takip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 err="1"/>
              <a:t>Primer</a:t>
            </a:r>
            <a:r>
              <a:rPr lang="tr-TR" sz="1600" dirty="0"/>
              <a:t> %0 ,</a:t>
            </a:r>
            <a:r>
              <a:rPr lang="tr-TR" sz="1600" dirty="0" err="1"/>
              <a:t>rekürren</a:t>
            </a:r>
            <a:r>
              <a:rPr lang="tr-TR" sz="1600" dirty="0"/>
              <a:t> % 7.8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2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012DB80-CFCF-473A-BAAC-F2E2EA3B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60" y="822960"/>
            <a:ext cx="2900968" cy="385063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0BB4669-DF2C-4FB8-9618-43689FBA523A}"/>
              </a:ext>
            </a:extLst>
          </p:cNvPr>
          <p:cNvSpPr txBox="1"/>
          <p:nvPr/>
        </p:nvSpPr>
        <p:spPr>
          <a:xfrm>
            <a:off x="3921759" y="4825116"/>
            <a:ext cx="2900967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 err="1"/>
              <a:t>Prospektif</a:t>
            </a: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57 hasta ,MSS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5 yıllık takip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 err="1"/>
              <a:t>Rekürrens</a:t>
            </a:r>
            <a:r>
              <a:rPr lang="tr-TR" sz="1600" dirty="0"/>
              <a:t> %3</a:t>
            </a:r>
          </a:p>
          <a:p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4A15D93-39C9-4776-B121-61E0785138ED}"/>
              </a:ext>
            </a:extLst>
          </p:cNvPr>
          <p:cNvSpPr txBox="1"/>
          <p:nvPr/>
        </p:nvSpPr>
        <p:spPr>
          <a:xfrm>
            <a:off x="7355840" y="822960"/>
            <a:ext cx="4704080" cy="575542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000" dirty="0" err="1"/>
              <a:t>Rekürrens</a:t>
            </a:r>
            <a:r>
              <a:rPr lang="tr-TR" sz="2000" dirty="0"/>
              <a:t> sıklıkla </a:t>
            </a:r>
            <a:r>
              <a:rPr lang="tr-TR" sz="2000" dirty="0" err="1"/>
              <a:t>inkomplet</a:t>
            </a:r>
            <a:r>
              <a:rPr lang="tr-TR" sz="2000" dirty="0"/>
              <a:t> </a:t>
            </a:r>
            <a:r>
              <a:rPr lang="tr-TR" sz="2000" dirty="0" err="1"/>
              <a:t>eksizyonla</a:t>
            </a:r>
            <a:r>
              <a:rPr lang="tr-TR" sz="2000" dirty="0"/>
              <a:t> ilişkili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tr-TR" sz="2000" dirty="0"/>
          </a:p>
          <a:p>
            <a:endParaRPr lang="tr-T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/>
              <a:t>Daha sıklıkla </a:t>
            </a:r>
            <a:r>
              <a:rPr lang="tr-TR" sz="2000" dirty="0" err="1"/>
              <a:t>morfeaform</a:t>
            </a:r>
            <a:r>
              <a:rPr lang="tr-TR" sz="2000" dirty="0"/>
              <a:t> tip bazal hücreli </a:t>
            </a:r>
            <a:r>
              <a:rPr lang="tr-TR" sz="2000" dirty="0" err="1"/>
              <a:t>karsinom</a:t>
            </a:r>
            <a:r>
              <a:rPr lang="tr-TR" sz="2000" dirty="0"/>
              <a:t> ve </a:t>
            </a:r>
            <a:r>
              <a:rPr lang="tr-TR" sz="2000" dirty="0" err="1"/>
              <a:t>medial</a:t>
            </a:r>
            <a:r>
              <a:rPr lang="tr-TR" sz="2000" dirty="0"/>
              <a:t> </a:t>
            </a:r>
            <a:r>
              <a:rPr lang="tr-TR" sz="2000" dirty="0" err="1"/>
              <a:t>kantal</a:t>
            </a:r>
            <a:r>
              <a:rPr lang="tr-TR" sz="2000" dirty="0"/>
              <a:t> lezyonlarında </a:t>
            </a:r>
            <a:r>
              <a:rPr lang="tr-TR" sz="2000" dirty="0" err="1"/>
              <a:t>rekürrense</a:t>
            </a:r>
            <a:r>
              <a:rPr lang="tr-TR" sz="2000" dirty="0"/>
              <a:t> sık rastlanmaktadır.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tr-T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tr-T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/>
              <a:t>Post-op radyoterapi pozitif CS ve yüksek risk özellikleri(PNI) olduğunda önerilmektedir.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099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B2D9A3-8E34-484D-B39C-5CECE496E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93312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err="1"/>
              <a:t>Fonsiyonel</a:t>
            </a:r>
            <a:r>
              <a:rPr lang="tr-TR" dirty="0"/>
              <a:t> ve kozmetik nedenlerden dolayı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B775077-5001-4EBC-948E-D797F47F3D0F}"/>
              </a:ext>
            </a:extLst>
          </p:cNvPr>
          <p:cNvSpPr txBox="1"/>
          <p:nvPr/>
        </p:nvSpPr>
        <p:spPr>
          <a:xfrm>
            <a:off x="4140200" y="762000"/>
            <a:ext cx="426212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tr-TR" sz="2800" dirty="0"/>
              <a:t>CERRAHİ UYGUN DEĞİL İSE ;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3B18A80-7BFD-4EFD-9563-654849280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13" y="1503680"/>
            <a:ext cx="5222527" cy="320983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2EA8CED-CF10-48AB-9DA0-4FD4A70C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26" y="1429818"/>
            <a:ext cx="4993353" cy="3283701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913C9643-D2DF-4A9E-97C5-1B5D1A3DFD1D}"/>
              </a:ext>
            </a:extLst>
          </p:cNvPr>
          <p:cNvSpPr txBox="1"/>
          <p:nvPr/>
        </p:nvSpPr>
        <p:spPr>
          <a:xfrm>
            <a:off x="1020793" y="5324753"/>
            <a:ext cx="3119407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1166 hasta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5 yıllık lokal kontrol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/>
              <a:t>BCC’de</a:t>
            </a:r>
            <a:r>
              <a:rPr lang="tr-TR" dirty="0"/>
              <a:t> %95 ,</a:t>
            </a:r>
            <a:r>
              <a:rPr lang="tr-TR" dirty="0" err="1"/>
              <a:t>SCC’de</a:t>
            </a:r>
            <a:r>
              <a:rPr lang="tr-TR" dirty="0"/>
              <a:t> %93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8F8CD38-48D2-4714-8848-59F58F38CA85}"/>
              </a:ext>
            </a:extLst>
          </p:cNvPr>
          <p:cNvSpPr txBox="1"/>
          <p:nvPr/>
        </p:nvSpPr>
        <p:spPr>
          <a:xfrm>
            <a:off x="4744719" y="4826675"/>
            <a:ext cx="6939568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Başka bir </a:t>
            </a:r>
            <a:r>
              <a:rPr lang="tr-TR" dirty="0" err="1"/>
              <a:t>çalışma;İSPANYA,HDR,PROSPEKTİF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136 hasta &gt;&gt; 73 </a:t>
            </a:r>
            <a:r>
              <a:rPr lang="tr-TR" dirty="0" err="1"/>
              <a:t>primer</a:t>
            </a:r>
            <a:r>
              <a:rPr lang="tr-TR" dirty="0"/>
              <a:t> ,63 </a:t>
            </a:r>
            <a:r>
              <a:rPr lang="tr-TR" dirty="0" err="1"/>
              <a:t>rekürren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19 hasta </a:t>
            </a:r>
            <a:r>
              <a:rPr lang="tr-TR" dirty="0" err="1"/>
              <a:t>Brock</a:t>
            </a:r>
            <a:r>
              <a:rPr lang="tr-TR" dirty="0"/>
              <a:t> aplikatör,117 hasta kişiye özel </a:t>
            </a:r>
            <a:r>
              <a:rPr lang="tr-TR" dirty="0" err="1"/>
              <a:t>polimetil</a:t>
            </a:r>
            <a:r>
              <a:rPr lang="tr-TR" dirty="0"/>
              <a:t> </a:t>
            </a:r>
            <a:r>
              <a:rPr lang="tr-TR" dirty="0" err="1"/>
              <a:t>metakrilat</a:t>
            </a:r>
            <a:r>
              <a:rPr lang="tr-TR" dirty="0"/>
              <a:t> </a:t>
            </a:r>
            <a:r>
              <a:rPr lang="tr-TR" dirty="0" err="1"/>
              <a:t>ap</a:t>
            </a:r>
            <a:r>
              <a:rPr lang="tr-T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1.8Gy/</a:t>
            </a:r>
            <a:r>
              <a:rPr lang="tr-TR" dirty="0" err="1"/>
              <a:t>fr</a:t>
            </a:r>
            <a:r>
              <a:rPr lang="tr-TR" dirty="0"/>
              <a:t> 60-65 </a:t>
            </a:r>
            <a:r>
              <a:rPr lang="tr-TR" dirty="0" err="1"/>
              <a:t>Gy</a:t>
            </a:r>
            <a:r>
              <a:rPr lang="tr-TR" dirty="0"/>
              <a:t> 4 cm’den küçük ,4 cm den büyük lezyonlar için 3 </a:t>
            </a:r>
            <a:r>
              <a:rPr lang="tr-TR" dirty="0" err="1"/>
              <a:t>hf</a:t>
            </a:r>
            <a:r>
              <a:rPr lang="tr-TR" dirty="0"/>
              <a:t> aradan sonra 75-80Gy e kadar </a:t>
            </a:r>
            <a:r>
              <a:rPr lang="tr-TR" dirty="0" err="1"/>
              <a:t>boost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5 yıllık genel lokal kontrol %98 ( %99 </a:t>
            </a:r>
            <a:r>
              <a:rPr lang="tr-TR" dirty="0" err="1"/>
              <a:t>primer</a:t>
            </a:r>
            <a:r>
              <a:rPr lang="tr-TR" dirty="0"/>
              <a:t> ,%87 </a:t>
            </a:r>
            <a:r>
              <a:rPr lang="tr-TR" dirty="0" err="1"/>
              <a:t>rekürren</a:t>
            </a:r>
            <a:r>
              <a:rPr lang="tr-TR" dirty="0"/>
              <a:t> 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488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A15C4B-309F-47BE-99ED-5BB53F35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20"/>
            <a:ext cx="10515600" cy="595344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              UVEAL MELANOMLAR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%95 &gt;&gt;</a:t>
            </a:r>
            <a:r>
              <a:rPr lang="tr-TR" dirty="0" err="1">
                <a:latin typeface="Comic Sans MS" panose="030F0702030302020204" pitchFamily="66" charset="0"/>
              </a:rPr>
              <a:t>silier</a:t>
            </a:r>
            <a:r>
              <a:rPr lang="tr-TR" dirty="0">
                <a:latin typeface="Comic Sans MS" panose="030F0702030302020204" pitchFamily="66" charset="0"/>
              </a:rPr>
              <a:t> cisim ve koroid,%5 iris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K/E:1.3/1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Risk faktörleri : </a:t>
            </a:r>
            <a:r>
              <a:rPr lang="tr-TR" dirty="0" err="1">
                <a:latin typeface="Comic Sans MS" panose="030F0702030302020204" pitchFamily="66" charset="0"/>
              </a:rPr>
              <a:t>açıkten</a:t>
            </a:r>
            <a:r>
              <a:rPr lang="tr-TR" dirty="0">
                <a:latin typeface="Comic Sans MS" panose="030F0702030302020204" pitchFamily="66" charset="0"/>
              </a:rPr>
              <a:t> rengi ,</a:t>
            </a:r>
            <a:r>
              <a:rPr lang="tr-TR" dirty="0" err="1">
                <a:latin typeface="Comic Sans MS" panose="030F0702030302020204" pitchFamily="66" charset="0"/>
              </a:rPr>
              <a:t>kutanöz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nevüsler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çiller,iris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nevüsleri,oküler</a:t>
            </a:r>
            <a:r>
              <a:rPr lang="tr-TR" dirty="0">
                <a:latin typeface="Comic Sans MS" panose="030F0702030302020204" pitchFamily="66" charset="0"/>
              </a:rPr>
              <a:t>/</a:t>
            </a:r>
            <a:r>
              <a:rPr lang="tr-TR" dirty="0" err="1">
                <a:latin typeface="Comic Sans MS" panose="030F0702030302020204" pitchFamily="66" charset="0"/>
              </a:rPr>
              <a:t>okülodermal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melanositozis,UV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maruziyeti</a:t>
            </a:r>
            <a:r>
              <a:rPr lang="tr-TR" dirty="0">
                <a:latin typeface="Comic Sans MS" panose="030F0702030302020204" pitchFamily="66" charset="0"/>
              </a:rPr>
              <a:t> ?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Konjonktival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melanomlar</a:t>
            </a:r>
            <a:r>
              <a:rPr lang="tr-TR" dirty="0">
                <a:latin typeface="Comic Sans MS" panose="030F0702030302020204" pitchFamily="66" charset="0"/>
              </a:rPr>
              <a:t> , </a:t>
            </a:r>
            <a:r>
              <a:rPr lang="tr-TR" dirty="0" err="1">
                <a:latin typeface="Comic Sans MS" panose="030F0702030302020204" pitchFamily="66" charset="0"/>
              </a:rPr>
              <a:t>uveal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melanomların</a:t>
            </a:r>
            <a:r>
              <a:rPr lang="tr-TR" dirty="0">
                <a:latin typeface="Comic Sans MS" panose="030F0702030302020204" pitchFamily="66" charset="0"/>
              </a:rPr>
              <a:t> % 5 ini oluşturur ve </a:t>
            </a:r>
            <a:r>
              <a:rPr lang="tr-TR" dirty="0" err="1">
                <a:latin typeface="Comic Sans MS" panose="030F0702030302020204" pitchFamily="66" charset="0"/>
              </a:rPr>
              <a:t>konjonktiva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epitelinin</a:t>
            </a:r>
            <a:r>
              <a:rPr lang="tr-TR" dirty="0">
                <a:latin typeface="Comic Sans MS" panose="030F0702030302020204" pitchFamily="66" charset="0"/>
              </a:rPr>
              <a:t> bazal tabakasındaki </a:t>
            </a:r>
            <a:r>
              <a:rPr lang="tr-TR" dirty="0" err="1">
                <a:latin typeface="Comic Sans MS" panose="030F0702030302020204" pitchFamily="66" charset="0"/>
              </a:rPr>
              <a:t>melanositlerden</a:t>
            </a:r>
            <a:r>
              <a:rPr lang="tr-TR" dirty="0">
                <a:latin typeface="Comic Sans MS" panose="030F0702030302020204" pitchFamily="66" charset="0"/>
              </a:rPr>
              <a:t> gelişir.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3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A2C6770-A4C0-4A70-AB6E-F9924829B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874" y="419969"/>
            <a:ext cx="5664491" cy="326406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7F34A14-B7CE-4A72-95AE-CFF60080DEE8}"/>
              </a:ext>
            </a:extLst>
          </p:cNvPr>
          <p:cNvSpPr txBox="1"/>
          <p:nvPr/>
        </p:nvSpPr>
        <p:spPr>
          <a:xfrm>
            <a:off x="6888480" y="419969"/>
            <a:ext cx="401103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b="1" dirty="0"/>
              <a:t>GEN EKSPRESYON PROFİLİ SINIFLAMASI 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BF5BEAD0-4F0F-4F95-9BF3-45DEC180A9D4}"/>
              </a:ext>
            </a:extLst>
          </p:cNvPr>
          <p:cNvCxnSpPr/>
          <p:nvPr/>
        </p:nvCxnSpPr>
        <p:spPr>
          <a:xfrm>
            <a:off x="9255760" y="944880"/>
            <a:ext cx="619760" cy="75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5A390FDE-3E1C-45BE-A6C6-4968EE37F214}"/>
              </a:ext>
            </a:extLst>
          </p:cNvPr>
          <p:cNvSpPr txBox="1"/>
          <p:nvPr/>
        </p:nvSpPr>
        <p:spPr>
          <a:xfrm>
            <a:off x="9367520" y="1696720"/>
            <a:ext cx="1600118" cy="646331"/>
          </a:xfrm>
          <a:prstGeom prst="rect">
            <a:avLst/>
          </a:prstGeom>
          <a:solidFill>
            <a:srgbClr val="D6AAB4"/>
          </a:solidFill>
        </p:spPr>
        <p:txBody>
          <a:bodyPr wrap="none" rtlCol="0">
            <a:spAutoFit/>
          </a:bodyPr>
          <a:lstStyle/>
          <a:p>
            <a:r>
              <a:rPr lang="tr-TR" dirty="0"/>
              <a:t>     CLASS 2</a:t>
            </a:r>
          </a:p>
          <a:p>
            <a:r>
              <a:rPr lang="tr-TR" dirty="0"/>
              <a:t>(HİGH-GRADE) 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705091E9-D51C-4E52-AA0B-DB655B1DA7B0}"/>
              </a:ext>
            </a:extLst>
          </p:cNvPr>
          <p:cNvCxnSpPr/>
          <p:nvPr/>
        </p:nvCxnSpPr>
        <p:spPr>
          <a:xfrm flipH="1">
            <a:off x="8117840" y="944880"/>
            <a:ext cx="487680" cy="75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51735D3-EFF0-422C-AE2F-B044FD866493}"/>
              </a:ext>
            </a:extLst>
          </p:cNvPr>
          <p:cNvSpPr txBox="1"/>
          <p:nvPr/>
        </p:nvSpPr>
        <p:spPr>
          <a:xfrm>
            <a:off x="7396480" y="1706563"/>
            <a:ext cx="15824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     CLASS  1</a:t>
            </a:r>
          </a:p>
          <a:p>
            <a:r>
              <a:rPr lang="tr-TR" dirty="0"/>
              <a:t>(LOW-GRADE)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54C070D-D01F-4EE1-B7A0-21EE5D78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480" y="2440108"/>
            <a:ext cx="3321221" cy="4332703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C7F8B3-F393-44B4-BF7D-DD1FCA083881}"/>
              </a:ext>
            </a:extLst>
          </p:cNvPr>
          <p:cNvSpPr txBox="1"/>
          <p:nvPr/>
        </p:nvSpPr>
        <p:spPr>
          <a:xfrm>
            <a:off x="652634" y="3684037"/>
            <a:ext cx="566449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melanomların</a:t>
            </a:r>
            <a:r>
              <a:rPr lang="tr-TR" dirty="0"/>
              <a:t> %80 i , GNAQ(%50) veya GNA11(%30) mutasyonlarından en az birini taşır. Bunlar G protein sinyalini MAPK aktivasyonuna bağlayan </a:t>
            </a:r>
            <a:r>
              <a:rPr lang="tr-TR" dirty="0" err="1"/>
              <a:t>heterotrimerik</a:t>
            </a:r>
            <a:r>
              <a:rPr lang="tr-TR" dirty="0"/>
              <a:t> GTP bağlayıcı protein-alfa alt birimleridir.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Bu mutasyonların neredeyse tüm </a:t>
            </a:r>
            <a:r>
              <a:rPr lang="tr-TR" dirty="0" err="1"/>
              <a:t>uveal</a:t>
            </a:r>
            <a:r>
              <a:rPr lang="tr-TR" dirty="0"/>
              <a:t> </a:t>
            </a:r>
            <a:r>
              <a:rPr lang="tr-TR" dirty="0" err="1"/>
              <a:t>melanomlarda</a:t>
            </a:r>
            <a:r>
              <a:rPr lang="tr-TR" dirty="0"/>
              <a:t> saptanması ,erken </a:t>
            </a:r>
            <a:r>
              <a:rPr lang="tr-TR" dirty="0" err="1"/>
              <a:t>onkojenik</a:t>
            </a:r>
            <a:r>
              <a:rPr lang="tr-TR" dirty="0"/>
              <a:t> olay olarak görülmekte ve bu tümörlerde MAPK inhibitörlerinin kullanılmasında çalışmalara öncülük etmektedir.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BAP-1 ,geç </a:t>
            </a:r>
            <a:r>
              <a:rPr lang="tr-TR" dirty="0" err="1"/>
              <a:t>onkojenik</a:t>
            </a:r>
            <a:r>
              <a:rPr lang="tr-TR" dirty="0"/>
              <a:t> olay  ,Class 2 (PTEN kaybı 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EIF1AX ve SF3B1 &gt;&gt; düşük risk ve geç metastaz </a:t>
            </a:r>
          </a:p>
        </p:txBody>
      </p:sp>
    </p:spTree>
    <p:extLst>
      <p:ext uri="{BB962C8B-B14F-4D97-AF65-F5344CB8AC3E}">
        <p14:creationId xmlns:p14="http://schemas.microsoft.com/office/powerpoint/2010/main" val="379385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zlu Cam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2750</Words>
  <Application>Microsoft Office PowerPoint</Application>
  <PresentationFormat>Geniş ekran</PresentationFormat>
  <Paragraphs>453</Paragraphs>
  <Slides>44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4" baseType="lpstr">
      <vt:lpstr>Arial</vt:lpstr>
      <vt:lpstr>Arial</vt:lpstr>
      <vt:lpstr>Calibri</vt:lpstr>
      <vt:lpstr>Calibri Light</vt:lpstr>
      <vt:lpstr>Comic Sans MS</vt:lpstr>
      <vt:lpstr>Courier New</vt:lpstr>
      <vt:lpstr>Minion-Italic</vt:lpstr>
      <vt:lpstr>Minion-Regular</vt:lpstr>
      <vt:lpstr>Wingdings</vt:lpstr>
      <vt:lpstr>Office Teması</vt:lpstr>
      <vt:lpstr>OKÜLER ,ORBİTAL VE OPTİK SİNİR TÜMÖRLERİ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OKÜLER ,ORBİTAL VE OPTİK SİNİR TÜMÖRLERİ</dc:title>
  <dc:creator>emre</dc:creator>
  <cp:lastModifiedBy>emre</cp:lastModifiedBy>
  <cp:revision>47</cp:revision>
  <dcterms:created xsi:type="dcterms:W3CDTF">2021-09-05T11:00:56Z</dcterms:created>
  <dcterms:modified xsi:type="dcterms:W3CDTF">2021-09-22T20:40:51Z</dcterms:modified>
</cp:coreProperties>
</file>