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0" r:id="rId5"/>
    <p:sldId id="29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9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320943"/>
    <a:srgbClr val="42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33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6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87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81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9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2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8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1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6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8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66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36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4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15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4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54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93207-166A-4CE0-B34C-998DD11F18E8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792DC4-BACA-496C-AD9D-B43045211A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9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EVRE 1 SEMİNOM OLGULARINDA GÜNCEL YAKLAŞIMLAR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51982" y="4579696"/>
            <a:ext cx="9601196" cy="3318936"/>
          </a:xfrm>
        </p:spPr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DR.BERKE BARUT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50" y="2527558"/>
            <a:ext cx="2523280" cy="33408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798" y="2442390"/>
            <a:ext cx="4129752" cy="36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766" y="598912"/>
            <a:ext cx="9965804" cy="54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7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303867"/>
          </a:xfrm>
        </p:spPr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VAKA SEÇİMİ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hnschrift SemiBold Condensed" panose="020B0502040204020203" pitchFamily="34" charset="0"/>
              </a:rPr>
              <a:t>Patolojik </a:t>
            </a:r>
            <a:r>
              <a:rPr lang="tr-TR" dirty="0" err="1">
                <a:latin typeface="Bahnschrift SemiBold Condensed" panose="020B0502040204020203" pitchFamily="34" charset="0"/>
              </a:rPr>
              <a:t>evreleme</a:t>
            </a:r>
            <a:r>
              <a:rPr lang="tr-TR" dirty="0">
                <a:latin typeface="Bahnschrift SemiBold Condensed" panose="020B0502040204020203" pitchFamily="34" charset="0"/>
              </a:rPr>
              <a:t>, </a:t>
            </a:r>
            <a:r>
              <a:rPr lang="tr-TR" dirty="0" err="1">
                <a:latin typeface="Bahnschrift SemiBold Condensed" panose="020B0502040204020203" pitchFamily="34" charset="0"/>
              </a:rPr>
              <a:t>American</a:t>
            </a:r>
            <a:r>
              <a:rPr lang="tr-TR" dirty="0">
                <a:latin typeface="Bahnschrift SemiBold Condensed" panose="020B0502040204020203" pitchFamily="34" charset="0"/>
              </a:rPr>
              <a:t> </a:t>
            </a:r>
            <a:r>
              <a:rPr lang="tr-TR" dirty="0" err="1">
                <a:latin typeface="Bahnschrift SemiBold Condensed" panose="020B0502040204020203" pitchFamily="34" charset="0"/>
              </a:rPr>
              <a:t>Joint</a:t>
            </a:r>
            <a:r>
              <a:rPr lang="tr-TR" dirty="0">
                <a:latin typeface="Bahnschrift SemiBold Condensed" panose="020B0502040204020203" pitchFamily="34" charset="0"/>
              </a:rPr>
              <a:t> </a:t>
            </a:r>
            <a:r>
              <a:rPr lang="tr-TR" dirty="0" err="1">
                <a:latin typeface="Bahnschrift SemiBold Condensed" panose="020B0502040204020203" pitchFamily="34" charset="0"/>
              </a:rPr>
              <a:t>Committee</a:t>
            </a:r>
            <a:r>
              <a:rPr lang="tr-TR" dirty="0">
                <a:latin typeface="Bahnschrift SemiBold Condensed" panose="020B0502040204020203" pitchFamily="34" charset="0"/>
              </a:rPr>
              <a:t> </a:t>
            </a:r>
            <a:r>
              <a:rPr lang="tr-TR" dirty="0" smtClean="0">
                <a:latin typeface="Bahnschrift SemiBold Condensed" panose="020B0502040204020203" pitchFamily="34" charset="0"/>
              </a:rPr>
              <a:t> patolojik kanser </a:t>
            </a:r>
            <a:r>
              <a:rPr lang="tr-TR" dirty="0" err="1">
                <a:latin typeface="Bahnschrift SemiBold Condensed" panose="020B0502040204020203" pitchFamily="34" charset="0"/>
              </a:rPr>
              <a:t>evreleme</a:t>
            </a:r>
            <a:r>
              <a:rPr lang="tr-TR" dirty="0">
                <a:latin typeface="Bahnschrift SemiBold Condensed" panose="020B0502040204020203" pitchFamily="34" charset="0"/>
              </a:rPr>
              <a:t> kılavuzları kullanılarak </a:t>
            </a:r>
            <a:r>
              <a:rPr lang="tr-TR" dirty="0" err="1">
                <a:latin typeface="Bahnschrift SemiBold Condensed" panose="020B0502040204020203" pitchFamily="34" charset="0"/>
              </a:rPr>
              <a:t>orşiektomi</a:t>
            </a:r>
            <a:r>
              <a:rPr lang="tr-TR" dirty="0">
                <a:latin typeface="Bahnschrift SemiBold Condensed" panose="020B0502040204020203" pitchFamily="34" charset="0"/>
              </a:rPr>
              <a:t>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spesmenine</a:t>
            </a:r>
            <a:r>
              <a:rPr lang="tr-TR" dirty="0" smtClean="0">
                <a:latin typeface="Bahnschrift SemiBold Condensed" panose="020B0502040204020203" pitchFamily="34" charset="0"/>
              </a:rPr>
              <a:t> </a:t>
            </a:r>
            <a:r>
              <a:rPr lang="tr-TR" dirty="0">
                <a:latin typeface="Bahnschrift SemiBold Condensed" panose="020B0502040204020203" pitchFamily="34" charset="0"/>
              </a:rPr>
              <a:t>dayalı olarak belirlendi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Evre </a:t>
            </a:r>
            <a:r>
              <a:rPr lang="tr-TR" dirty="0">
                <a:latin typeface="Bahnschrift SemiBold Condensed" panose="020B0502040204020203" pitchFamily="34" charset="0"/>
              </a:rPr>
              <a:t>1S </a:t>
            </a:r>
            <a:r>
              <a:rPr lang="tr-TR" dirty="0" smtClean="0">
                <a:latin typeface="Bahnschrift SemiBold Condensed" panose="020B0502040204020203" pitchFamily="34" charset="0"/>
              </a:rPr>
              <a:t>hastalar </a:t>
            </a:r>
            <a:r>
              <a:rPr lang="tr-TR" dirty="0">
                <a:latin typeface="Bahnschrift SemiBold Condensed" panose="020B0502040204020203" pitchFamily="34" charset="0"/>
              </a:rPr>
              <a:t>ve evre 1 alt kategorisi ile ilgili bilgileri eksik olanlar çalışma dışı bırakıldı.</a:t>
            </a:r>
          </a:p>
        </p:txBody>
      </p:sp>
    </p:spTree>
    <p:extLst>
      <p:ext uri="{BB962C8B-B14F-4D97-AF65-F5344CB8AC3E}">
        <p14:creationId xmlns:p14="http://schemas.microsoft.com/office/powerpoint/2010/main" val="289015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VAKA SEÇİMİ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,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orşiektomi</a:t>
            </a:r>
            <a:r>
              <a:rPr lang="tr-TR" dirty="0" smtClean="0">
                <a:latin typeface="Bahnschrift SemiBold Condensed" panose="020B0502040204020203" pitchFamily="34" charset="0"/>
              </a:rPr>
              <a:t> sonrası </a:t>
            </a:r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ilk 60 günde </a:t>
            </a:r>
            <a:r>
              <a:rPr lang="tr-TR" dirty="0" smtClean="0">
                <a:latin typeface="Bahnschrift SemiBold Condensed" panose="020B0502040204020203" pitchFamily="34" charset="0"/>
              </a:rPr>
              <a:t>kemoterapi ya da radyoterapiden birini almamış hasta grubunu kapsamaktayken ,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orşiektomi</a:t>
            </a:r>
            <a:r>
              <a:rPr lang="tr-TR" dirty="0" smtClean="0">
                <a:latin typeface="Bahnschrift SemiBold Condensed" panose="020B0502040204020203" pitchFamily="34" charset="0"/>
              </a:rPr>
              <a:t> sonrası 60 günde bu tedavi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modalitelerinden</a:t>
            </a:r>
            <a:r>
              <a:rPr lang="tr-TR" dirty="0" smtClean="0">
                <a:latin typeface="Bahnschrift SemiBold Condensed" panose="020B0502040204020203" pitchFamily="34" charset="0"/>
              </a:rPr>
              <a:t> birini alan hastalarda tedavi şeklini bu iki sınıf oluşturmuş.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İlk 60 günün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cut-off</a:t>
            </a:r>
            <a:r>
              <a:rPr lang="tr-TR" dirty="0" smtClean="0">
                <a:latin typeface="Bahnschrift SemiBold Condensed" panose="020B0502040204020203" pitchFamily="34" charset="0"/>
              </a:rPr>
              <a:t> değer olarak alınmasının nedenini önceki NCDB çalışma sonuçları oluşturmaktadır.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Multi-ajan kemoterapi alan hastalar çalışma dışında tutulmuştur.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6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ANALİZ YÖNTEMİ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652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ANALİZ YÖNTEMİ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14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SONUÇLAR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Bahnschrift SemiBold Condensed" panose="020B0502040204020203" pitchFamily="34" charset="0"/>
              </a:rPr>
              <a:t>NCDB’ye</a:t>
            </a:r>
            <a:r>
              <a:rPr lang="tr-TR" dirty="0" smtClean="0">
                <a:latin typeface="Bahnschrift SemiBold Condensed" panose="020B0502040204020203" pitchFamily="34" charset="0"/>
              </a:rPr>
              <a:t> veri sağlayan 1337 klinikten toplamda genel örneklemi </a:t>
            </a:r>
            <a:r>
              <a:rPr lang="tr-TR" dirty="0" smtClean="0">
                <a:solidFill>
                  <a:srgbClr val="00B0F0"/>
                </a:solidFill>
                <a:latin typeface="Bahnschrift SemiBold Condensed" panose="020B0502040204020203" pitchFamily="34" charset="0"/>
              </a:rPr>
              <a:t>73.950</a:t>
            </a:r>
            <a:r>
              <a:rPr lang="tr-TR" dirty="0" smtClean="0">
                <a:latin typeface="Bahnschrift SemiBold Condensed" panose="020B0502040204020203" pitchFamily="34" charset="0"/>
              </a:rPr>
              <a:t> hasta oluşturdu.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Bunlardan </a:t>
            </a:r>
            <a:r>
              <a:rPr lang="tr-TR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8686</a:t>
            </a:r>
            <a:r>
              <a:rPr lang="tr-TR" dirty="0" smtClean="0">
                <a:latin typeface="Bahnschrift SemiBold Condensed" panose="020B0502040204020203" pitchFamily="34" charset="0"/>
              </a:rPr>
              <a:t> tanesi ilgili kriterleri sağladı.</a:t>
            </a:r>
          </a:p>
          <a:p>
            <a:endParaRPr lang="tr-TR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14413" y="3905250"/>
            <a:ext cx="2152650" cy="19706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8688 UYGUN ÖRNEKLEM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3259931" y="4071937"/>
            <a:ext cx="695325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120751" y="3871911"/>
            <a:ext cx="3305175" cy="676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3004 VAKA TEK AJAN KT YADA RT ALDI(İLK 60 GÜN)</a:t>
            </a:r>
            <a:endParaRPr lang="tr-TR" dirty="0"/>
          </a:p>
        </p:txBody>
      </p:sp>
      <p:sp>
        <p:nvSpPr>
          <p:cNvPr id="8" name="Sağ Ok 7"/>
          <p:cNvSpPr/>
          <p:nvPr/>
        </p:nvSpPr>
        <p:spPr>
          <a:xfrm>
            <a:off x="3259931" y="5267324"/>
            <a:ext cx="6953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120751" y="5076823"/>
            <a:ext cx="3333750" cy="638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5682 TANESİ SÜRVEYANS İLE TAKİP EDİLDİ</a:t>
            </a:r>
            <a:endParaRPr lang="tr-TR" dirty="0"/>
          </a:p>
        </p:txBody>
      </p:sp>
      <p:sp>
        <p:nvSpPr>
          <p:cNvPr id="10" name="Sağ Ok 9"/>
          <p:cNvSpPr/>
          <p:nvPr/>
        </p:nvSpPr>
        <p:spPr>
          <a:xfrm rot="19999588">
            <a:off x="7516022" y="3612092"/>
            <a:ext cx="571500" cy="409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1637124">
            <a:off x="7528568" y="4315074"/>
            <a:ext cx="557618" cy="409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8239125" y="3295650"/>
            <a:ext cx="26574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8239126" y="3295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2425 ADJUVAN RT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8177618" y="4348161"/>
            <a:ext cx="2747554" cy="61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8438188" y="4320802"/>
            <a:ext cx="276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577 TEK AJAN KEMOTERAPİ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170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hnschrift SemiBold Condensed" panose="020B0502040204020203" pitchFamily="34" charset="0"/>
              </a:rPr>
              <a:t>Tedavi ve </a:t>
            </a:r>
            <a:r>
              <a:rPr lang="tr-TR" dirty="0" err="1">
                <a:latin typeface="Bahnschrift SemiBold Condensed" panose="020B0502040204020203" pitchFamily="34" charset="0"/>
              </a:rPr>
              <a:t>sürveyans</a:t>
            </a:r>
            <a:r>
              <a:rPr lang="tr-TR" dirty="0">
                <a:latin typeface="Bahnschrift SemiBold Condensed" panose="020B0502040204020203" pitchFamily="34" charset="0"/>
              </a:rPr>
              <a:t> grupları arasında istatistiksel anlamlılık gösteren değişkenler arasında </a:t>
            </a:r>
            <a:r>
              <a:rPr lang="tr-TR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yaş</a:t>
            </a:r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, ırk</a:t>
            </a:r>
            <a:r>
              <a:rPr lang="tr-TR" dirty="0">
                <a:latin typeface="Bahnschrift SemiBold Condensed" panose="020B0502040204020203" pitchFamily="34" charset="0"/>
              </a:rPr>
              <a:t>, </a:t>
            </a:r>
            <a:r>
              <a:rPr lang="tr-TR" dirty="0" smtClean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klinik </a:t>
            </a:r>
            <a:r>
              <a:rPr lang="tr-TR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tipi</a:t>
            </a:r>
            <a:r>
              <a:rPr lang="tr-TR" dirty="0">
                <a:latin typeface="Bahnschrift SemiBold Condensed" panose="020B0502040204020203" pitchFamily="34" charset="0"/>
              </a:rPr>
              <a:t>,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sigorta durumu </a:t>
            </a:r>
            <a:r>
              <a:rPr lang="tr-TR" dirty="0">
                <a:latin typeface="Bahnschrift SemiBold Condensed" panose="020B0502040204020203" pitchFamily="34" charset="0"/>
              </a:rPr>
              <a:t>ve </a:t>
            </a:r>
            <a:r>
              <a:rPr lang="tr-TR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patolojik evre </a:t>
            </a:r>
            <a:r>
              <a:rPr lang="tr-TR" dirty="0">
                <a:latin typeface="Bahnschrift SemiBold Condensed" panose="020B0502040204020203" pitchFamily="34" charset="0"/>
              </a:rPr>
              <a:t>yer </a:t>
            </a:r>
            <a:r>
              <a:rPr lang="tr-TR" dirty="0" smtClean="0">
                <a:latin typeface="Bahnschrift SemiBold Condensed" panose="020B0502040204020203" pitchFamily="34" charset="0"/>
              </a:rPr>
              <a:t>almıştır.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Tedavi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modalitelerinden</a:t>
            </a:r>
            <a:r>
              <a:rPr lang="tr-TR" dirty="0" smtClean="0">
                <a:latin typeface="Bahnschrift SemiBold Condensed" panose="020B0502040204020203" pitchFamily="34" charset="0"/>
              </a:rPr>
              <a:t> birini alan grubun yaş ortalaması </a:t>
            </a:r>
            <a:r>
              <a:rPr lang="tr-TR" dirty="0" smtClean="0">
                <a:solidFill>
                  <a:srgbClr val="FFC000"/>
                </a:solidFill>
                <a:latin typeface="Bahnschrift SemiBold Condensed" panose="020B0502040204020203" pitchFamily="34" charset="0"/>
              </a:rPr>
              <a:t>38.9</a:t>
            </a:r>
            <a:r>
              <a:rPr lang="tr-TR" dirty="0" smtClean="0">
                <a:latin typeface="Bahnschrift SemiBold Condensed" panose="020B0502040204020203" pitchFamily="34" charset="0"/>
              </a:rPr>
              <a:t> iken ,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ile takip edilen hastalarda bu ortalama yaş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38.1</a:t>
            </a:r>
            <a:r>
              <a:rPr lang="tr-TR" dirty="0" smtClean="0">
                <a:latin typeface="Bahnschrift SemiBold Condensed" panose="020B0502040204020203" pitchFamily="34" charset="0"/>
              </a:rPr>
              <a:t> idi.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Tedavi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modalitelerinden</a:t>
            </a:r>
            <a:r>
              <a:rPr lang="tr-TR" dirty="0" smtClean="0">
                <a:latin typeface="Bahnschrift SemiBold Condensed" panose="020B0502040204020203" pitchFamily="34" charset="0"/>
              </a:rPr>
              <a:t> en az biri ile tedavi edilen grubun %93.8 ini beyaz erkekler oluşturmaktayken , %2.1 ini siyahi grup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oluşturururken</a:t>
            </a:r>
            <a:r>
              <a:rPr lang="tr-TR" dirty="0" smtClean="0">
                <a:latin typeface="Bahnschrift SemiBold Condensed" panose="020B0502040204020203" pitchFamily="34" charset="0"/>
              </a:rPr>
              <a:t> ,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ile takip edilen grubun %91.3ü beyaz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erkekleden</a:t>
            </a:r>
            <a:r>
              <a:rPr lang="tr-TR" dirty="0" smtClean="0">
                <a:latin typeface="Bahnschrift SemiBold Condensed" panose="020B0502040204020203" pitchFamily="34" charset="0"/>
              </a:rPr>
              <a:t> oluşmaktayken , %3.5 i siyahi gruptan oluşmaktaydı.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4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Tedavi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modaliterinden</a:t>
            </a:r>
            <a:r>
              <a:rPr lang="tr-TR" dirty="0" smtClean="0">
                <a:latin typeface="Bahnschrift SemiBold Condensed" panose="020B0502040204020203" pitchFamily="34" charset="0"/>
              </a:rPr>
              <a:t> en az biri ile aktif tedavi alan grubun %79.4’ü özel sağlık sigortasına sahipti , bu oran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ile takip edilen grupta %75.4’tü.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Tedavi alan gruptakilerin %63.6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sı</a:t>
            </a:r>
            <a:r>
              <a:rPr lang="tr-TR" dirty="0" smtClean="0">
                <a:latin typeface="Bahnschrift SemiBold Condensed" panose="020B0502040204020203" pitchFamily="34" charset="0"/>
              </a:rPr>
              <a:t> EVRE IA iken ,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ile takipteki grupta bu oran %69.2 idi.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Gruplar arasında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Charlson</a:t>
            </a:r>
            <a:r>
              <a:rPr lang="tr-TR" dirty="0" smtClean="0">
                <a:latin typeface="Bahnschrift SemiBold Condensed" panose="020B0502040204020203" pitchFamily="34" charset="0"/>
              </a:rPr>
              <a:t> skoru ve gelirler arasında istatiksel olarak anlamlı bir fark yoktu.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58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CHARLSON KOMORBİDİTE SKORU NEDİR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68880"/>
            <a:ext cx="4526279" cy="3406988"/>
          </a:xfrm>
        </p:spPr>
        <p:txBody>
          <a:bodyPr/>
          <a:lstStyle/>
          <a:p>
            <a:r>
              <a:rPr lang="tr-TR" b="1" dirty="0" err="1">
                <a:solidFill>
                  <a:srgbClr val="202124"/>
                </a:solidFill>
                <a:latin typeface="Bahnschrift SemiBold Condensed" panose="020B0502040204020203" pitchFamily="34" charset="0"/>
              </a:rPr>
              <a:t>Charlson</a:t>
            </a:r>
            <a:r>
              <a:rPr lang="tr-TR" b="1" dirty="0">
                <a:solidFill>
                  <a:srgbClr val="202124"/>
                </a:solidFill>
                <a:latin typeface="Bahnschrift SemiBold Condensed" panose="020B0502040204020203" pitchFamily="34" charset="0"/>
              </a:rPr>
              <a:t> </a:t>
            </a:r>
            <a:r>
              <a:rPr lang="tr-TR" b="1" dirty="0" err="1">
                <a:solidFill>
                  <a:srgbClr val="202124"/>
                </a:solidFill>
                <a:latin typeface="Bahnschrift SemiBold Condensed" panose="020B0502040204020203" pitchFamily="34" charset="0"/>
              </a:rPr>
              <a:t>komorbidite</a:t>
            </a:r>
            <a:r>
              <a:rPr lang="tr-TR" b="1" dirty="0">
                <a:solidFill>
                  <a:srgbClr val="202124"/>
                </a:solidFill>
                <a:latin typeface="Bahnschrift SemiBold Condensed" panose="020B0502040204020203" pitchFamily="34" charset="0"/>
              </a:rPr>
              <a:t> indeksi</a:t>
            </a:r>
            <a:r>
              <a:rPr lang="tr-TR" dirty="0">
                <a:solidFill>
                  <a:srgbClr val="202124"/>
                </a:solidFill>
                <a:latin typeface="Bahnschrift SemiBold Condensed" panose="020B0502040204020203" pitchFamily="34" charset="0"/>
              </a:rPr>
              <a:t> (CCI), </a:t>
            </a:r>
            <a:r>
              <a:rPr lang="tr-TR" dirty="0" err="1">
                <a:solidFill>
                  <a:srgbClr val="202124"/>
                </a:solidFill>
                <a:latin typeface="Bahnschrift SemiBold Condensed" panose="020B0502040204020203" pitchFamily="34" charset="0"/>
              </a:rPr>
              <a:t>komorbid</a:t>
            </a:r>
            <a:r>
              <a:rPr lang="tr-TR" dirty="0">
                <a:solidFill>
                  <a:srgbClr val="202124"/>
                </a:solidFill>
                <a:latin typeface="Bahnschrift SemiBold Condensed" panose="020B0502040204020203" pitchFamily="34" charset="0"/>
              </a:rPr>
              <a:t> hastalıktan ölüm riskini tahmin etmek için doğrulanmış, basit ve kolayca uygulanabilen bir yöntemdir ve uzun vadeli </a:t>
            </a:r>
            <a:r>
              <a:rPr lang="tr-TR" dirty="0" err="1">
                <a:solidFill>
                  <a:srgbClr val="202124"/>
                </a:solidFill>
                <a:latin typeface="Bahnschrift SemiBold Condensed" panose="020B0502040204020203" pitchFamily="34" charset="0"/>
              </a:rPr>
              <a:t>prognoz</a:t>
            </a:r>
            <a:r>
              <a:rPr lang="tr-TR" dirty="0">
                <a:solidFill>
                  <a:srgbClr val="202124"/>
                </a:solidFill>
                <a:latin typeface="Bahnschrift SemiBold Condensed" panose="020B0502040204020203" pitchFamily="34" charset="0"/>
              </a:rPr>
              <a:t> ve </a:t>
            </a:r>
            <a:r>
              <a:rPr lang="tr-TR" dirty="0" err="1">
                <a:solidFill>
                  <a:srgbClr val="202124"/>
                </a:solidFill>
                <a:latin typeface="Bahnschrift SemiBold Condensed" panose="020B0502040204020203" pitchFamily="34" charset="0"/>
              </a:rPr>
              <a:t>sağkalımın</a:t>
            </a:r>
            <a:r>
              <a:rPr lang="tr-TR" dirty="0">
                <a:solidFill>
                  <a:srgbClr val="202124"/>
                </a:solidFill>
                <a:latin typeface="Bahnschrift SemiBold Condensed" panose="020B0502040204020203" pitchFamily="34" charset="0"/>
              </a:rPr>
              <a:t> bir </a:t>
            </a:r>
            <a:r>
              <a:rPr lang="tr-TR" dirty="0" err="1">
                <a:solidFill>
                  <a:srgbClr val="202124"/>
                </a:solidFill>
                <a:latin typeface="Bahnschrift SemiBold Condensed" panose="020B0502040204020203" pitchFamily="34" charset="0"/>
              </a:rPr>
              <a:t>prediktörü</a:t>
            </a:r>
            <a:r>
              <a:rPr lang="tr-TR" dirty="0">
                <a:solidFill>
                  <a:srgbClr val="202124"/>
                </a:solidFill>
                <a:latin typeface="Bahnschrift SemiBold Condensed" panose="020B0502040204020203" pitchFamily="34" charset="0"/>
              </a:rPr>
              <a:t> olarak yaygın şekilde kullanılmaktadır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2468880"/>
            <a:ext cx="4048124" cy="35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/>
              <a:t>CHARLSON KOMORBİDİTE İNDEKSİ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04238"/>
            <a:ext cx="9829798" cy="53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267" y="682907"/>
            <a:ext cx="10525465" cy="47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SONUÇLAR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735" b="15751"/>
          <a:stretch/>
        </p:blipFill>
        <p:spPr>
          <a:xfrm>
            <a:off x="1295402" y="2549525"/>
            <a:ext cx="1590673" cy="1041400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3057525" y="3009900"/>
            <a:ext cx="91440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ağ Ok 6"/>
          <p:cNvSpPr/>
          <p:nvPr/>
        </p:nvSpPr>
        <p:spPr>
          <a:xfrm>
            <a:off x="3057525" y="2851150"/>
            <a:ext cx="124777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524374" y="2440383"/>
            <a:ext cx="6105525" cy="12509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2004 yılında hastaların %39.7 si </a:t>
            </a:r>
            <a:r>
              <a:rPr lang="tr-TR" dirty="0" err="1" smtClean="0"/>
              <a:t>sürveyans</a:t>
            </a:r>
            <a:r>
              <a:rPr lang="tr-TR" dirty="0" smtClean="0"/>
              <a:t> ile takip edilirken,%59.7’si </a:t>
            </a:r>
            <a:r>
              <a:rPr lang="tr-TR" dirty="0" err="1" smtClean="0"/>
              <a:t>adjuvan</a:t>
            </a:r>
            <a:r>
              <a:rPr lang="tr-TR" dirty="0" smtClean="0"/>
              <a:t> RT aldı. Vakaların yalnızca %0.3’ü tek ajan KT ile tedavi edilmekteydi.</a:t>
            </a:r>
            <a:endParaRPr lang="tr-TR" dirty="0"/>
          </a:p>
        </p:txBody>
      </p:sp>
      <p:sp>
        <p:nvSpPr>
          <p:cNvPr id="9" name="Sağ Ok 8"/>
          <p:cNvSpPr/>
          <p:nvPr/>
        </p:nvSpPr>
        <p:spPr>
          <a:xfrm rot="5400000">
            <a:off x="7394175" y="3726056"/>
            <a:ext cx="356397" cy="381000"/>
          </a:xfrm>
          <a:prstGeom prst="rightArrow">
            <a:avLst>
              <a:gd name="adj1" fmla="val 50000"/>
              <a:gd name="adj2" fmla="val 47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610099" y="4161238"/>
            <a:ext cx="6105525" cy="790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Yıl başına </a:t>
            </a:r>
            <a:r>
              <a:rPr lang="tr-TR" dirty="0" err="1" smtClean="0"/>
              <a:t>sürveyans</a:t>
            </a:r>
            <a:r>
              <a:rPr lang="tr-TR" dirty="0" smtClean="0"/>
              <a:t> ile takip %3.9 , tek ajan KT ile takip %0.3 artış gösterirken , RT ye düşen dilim azalmıştır.</a:t>
            </a:r>
          </a:p>
          <a:p>
            <a:pPr algn="ctr"/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5070473"/>
            <a:ext cx="1509712" cy="1092202"/>
          </a:xfrm>
          <a:prstGeom prst="rect">
            <a:avLst/>
          </a:prstGeom>
        </p:spPr>
      </p:pic>
      <p:sp>
        <p:nvSpPr>
          <p:cNvPr id="12" name="Sağ Ok 11"/>
          <p:cNvSpPr/>
          <p:nvPr/>
        </p:nvSpPr>
        <p:spPr>
          <a:xfrm>
            <a:off x="3033712" y="5402261"/>
            <a:ext cx="12715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610100" y="5402261"/>
            <a:ext cx="6019800" cy="7604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2016 yılında </a:t>
            </a:r>
            <a:r>
              <a:rPr lang="tr-TR" dirty="0" err="1" smtClean="0"/>
              <a:t>sürveyans</a:t>
            </a:r>
            <a:r>
              <a:rPr lang="tr-TR" dirty="0" smtClean="0"/>
              <a:t> ile takip %86.8 iken , tek ajan KT ile tedavi alanlar ,%8.6 </a:t>
            </a:r>
            <a:r>
              <a:rPr lang="tr-TR" dirty="0" err="1" smtClean="0"/>
              <a:t>yı</a:t>
            </a:r>
            <a:r>
              <a:rPr lang="tr-TR" dirty="0" smtClean="0"/>
              <a:t> </a:t>
            </a:r>
            <a:r>
              <a:rPr lang="tr-TR" dirty="0" err="1" smtClean="0"/>
              <a:t>oluşturnuştur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7" y="669326"/>
            <a:ext cx="2733675" cy="1666875"/>
          </a:xfrm>
          <a:prstGeom prst="rect">
            <a:avLst/>
          </a:prstGeom>
        </p:spPr>
      </p:pic>
      <p:sp>
        <p:nvSpPr>
          <p:cNvPr id="15" name="Sağ Ok 14"/>
          <p:cNvSpPr/>
          <p:nvPr/>
        </p:nvSpPr>
        <p:spPr>
          <a:xfrm rot="16200000">
            <a:off x="7410450" y="5004996"/>
            <a:ext cx="323850" cy="338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178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839399"/>
            <a:ext cx="9505948" cy="50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SONUÇLAR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Toplamda 68 merkez yüksek hasta volümüne sahip merkez olarak nitelendirildi.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Bu yüksek hasta popülasyonuna sahip merkezlerde </a:t>
            </a:r>
            <a:r>
              <a:rPr lang="tr-TR" dirty="0" smtClean="0">
                <a:solidFill>
                  <a:srgbClr val="FFC000"/>
                </a:solidFill>
                <a:latin typeface="Bahnschrift SemiBold Condensed" panose="020B0502040204020203" pitchFamily="34" charset="0"/>
              </a:rPr>
              <a:t>2011</a:t>
            </a:r>
            <a:r>
              <a:rPr lang="tr-TR" dirty="0" smtClean="0">
                <a:latin typeface="Bahnschrift SemiBold Condensed" panose="020B0502040204020203" pitchFamily="34" charset="0"/>
              </a:rPr>
              <a:t> yılında </a:t>
            </a:r>
            <a:r>
              <a:rPr lang="tr-TR" dirty="0" err="1" smtClean="0">
                <a:solidFill>
                  <a:srgbClr val="FF6699"/>
                </a:solidFill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oranları %80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lerdeyken</a:t>
            </a:r>
            <a:r>
              <a:rPr lang="tr-TR" dirty="0" smtClean="0">
                <a:latin typeface="Bahnschrift SemiBold Condensed" panose="020B0502040204020203" pitchFamily="34" charset="0"/>
              </a:rPr>
              <a:t> , aynı yıl içerisinde düşük volümlü olarak nitelendirilen merkezlerde bu oran %66.5 idi.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Aradaki bu fark </a:t>
            </a:r>
            <a:r>
              <a:rPr lang="tr-TR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2016</a:t>
            </a:r>
            <a:r>
              <a:rPr lang="tr-TR" dirty="0" smtClean="0">
                <a:latin typeface="Bahnschrift SemiBold Condensed" panose="020B0502040204020203" pitchFamily="34" charset="0"/>
              </a:rPr>
              <a:t> yılına gelindiğinde kapanmaya başladı ve yüksek volümlü merkezlerde </a:t>
            </a:r>
            <a:r>
              <a:rPr lang="tr-TR" dirty="0" err="1" smtClean="0">
                <a:solidFill>
                  <a:srgbClr val="FF6699"/>
                </a:solidFill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%89.5 iken , düşük volümlü merkezlerde </a:t>
            </a:r>
            <a:r>
              <a:rPr lang="tr-TR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%85.9 </a:t>
            </a:r>
            <a:r>
              <a:rPr lang="tr-TR" dirty="0" smtClean="0">
                <a:latin typeface="Bahnschrift SemiBold Condensed" panose="020B0502040204020203" pitchFamily="34" charset="0"/>
              </a:rPr>
              <a:t>idi.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8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SONUÇLAR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266471"/>
            <a:ext cx="9601195" cy="36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2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hnschrift SemiBold Condensed" panose="020B0502040204020203" pitchFamily="34" charset="0"/>
              </a:rPr>
              <a:t>Çok değişkenli analiz, yaş, tanı yılı, ırk ve gelirin </a:t>
            </a:r>
            <a:r>
              <a:rPr lang="tr-TR" dirty="0" err="1">
                <a:latin typeface="Bahnschrift SemiBold Condensed" panose="020B0502040204020203" pitchFamily="34" charset="0"/>
              </a:rPr>
              <a:t>adjuvan</a:t>
            </a:r>
            <a:r>
              <a:rPr lang="tr-TR" dirty="0">
                <a:latin typeface="Bahnschrift SemiBold Condensed" panose="020B0502040204020203" pitchFamily="34" charset="0"/>
              </a:rPr>
              <a:t> yönetim kararı üzerinde önemli bir etkisi olmadığını göstermiştir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</a:p>
          <a:p>
            <a:r>
              <a:rPr lang="tr-TR" dirty="0">
                <a:latin typeface="Bahnschrift SemiBold Condensed" panose="020B0502040204020203" pitchFamily="34" charset="0"/>
              </a:rPr>
              <a:t>2014 ve 2016 yılları arasında </a:t>
            </a:r>
            <a:r>
              <a:rPr lang="tr-TR" dirty="0" smtClean="0">
                <a:latin typeface="Bahnschrift SemiBold Condensed" panose="020B0502040204020203" pitchFamily="34" charset="0"/>
              </a:rPr>
              <a:t>Evre </a:t>
            </a:r>
            <a:r>
              <a:rPr lang="tr-TR" dirty="0">
                <a:latin typeface="Bahnschrift SemiBold Condensed" panose="020B0502040204020203" pitchFamily="34" charset="0"/>
              </a:rPr>
              <a:t>I</a:t>
            </a:r>
            <a:r>
              <a:rPr lang="tr-TR" dirty="0" smtClean="0">
                <a:latin typeface="Bahnschrift SemiBold Condensed" panose="020B0502040204020203" pitchFamily="34" charset="0"/>
              </a:rPr>
              <a:t>A </a:t>
            </a:r>
            <a:r>
              <a:rPr lang="tr-TR" dirty="0" err="1">
                <a:latin typeface="Bahnschrift SemiBold Condensed" panose="020B0502040204020203" pitchFamily="34" charset="0"/>
              </a:rPr>
              <a:t>seminom</a:t>
            </a:r>
            <a:r>
              <a:rPr lang="tr-TR" dirty="0">
                <a:latin typeface="Bahnschrift SemiBold Condensed" panose="020B0502040204020203" pitchFamily="34" charset="0"/>
              </a:rPr>
              <a:t> teşhisi konan hastalar, yüksek hacimli bir merkezde </a:t>
            </a:r>
            <a:r>
              <a:rPr lang="tr-TR" dirty="0" smtClean="0">
                <a:latin typeface="Bahnschrift SemiBold Condensed" panose="020B0502040204020203" pitchFamily="34" charset="0"/>
              </a:rPr>
              <a:t>görüldüklerinde</a:t>
            </a:r>
            <a:r>
              <a:rPr lang="tr-TR" dirty="0">
                <a:latin typeface="Bahnschrift SemiBold Condensed" panose="020B0502040204020203" pitchFamily="34" charset="0"/>
              </a:rPr>
              <a:t>, düşük hacimli bir merkeze göre, 2.32'lik bir olasılık oranıyla (OR) önemli ölçüde daha yüksek </a:t>
            </a:r>
            <a:r>
              <a:rPr lang="tr-TR" dirty="0" err="1">
                <a:solidFill>
                  <a:srgbClr val="FF6699"/>
                </a:solidFill>
                <a:latin typeface="Bahnschrift SemiBold Condensed" panose="020B0502040204020203" pitchFamily="34" charset="0"/>
              </a:rPr>
              <a:t>sürveyans</a:t>
            </a:r>
            <a:r>
              <a:rPr lang="tr-TR" dirty="0">
                <a:latin typeface="Bahnschrift SemiBold Condensed" panose="020B0502040204020203" pitchFamily="34" charset="0"/>
              </a:rPr>
              <a:t> </a:t>
            </a:r>
            <a:r>
              <a:rPr lang="tr-TR" dirty="0" smtClean="0">
                <a:latin typeface="Bahnschrift SemiBold Condensed" panose="020B0502040204020203" pitchFamily="34" charset="0"/>
              </a:rPr>
              <a:t>alma </a:t>
            </a:r>
            <a:r>
              <a:rPr lang="tr-TR" dirty="0">
                <a:latin typeface="Bahnschrift SemiBold Condensed" panose="020B0502040204020203" pitchFamily="34" charset="0"/>
              </a:rPr>
              <a:t>şansına sahipti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Bu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adjuvan</a:t>
            </a:r>
            <a:r>
              <a:rPr lang="tr-TR" dirty="0" smtClean="0">
                <a:latin typeface="Bahnschrift SemiBold Condensed" panose="020B0502040204020203" pitchFamily="34" charset="0"/>
              </a:rPr>
              <a:t> kararında EVRE IB olgularda aynı oran gösterilememiştir. 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8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821556" y="108775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893" y="676276"/>
            <a:ext cx="10132381" cy="51895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81575" y="1219199"/>
            <a:ext cx="495300" cy="295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7077075" y="1266825"/>
            <a:ext cx="4572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821556" y="5448300"/>
            <a:ext cx="5036819" cy="4175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07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TARTIŞMA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Son 2 yıldaki veriler göstermiştir ki , Evre 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seminom</a:t>
            </a:r>
            <a:r>
              <a:rPr lang="tr-TR" dirty="0" smtClean="0">
                <a:latin typeface="Bahnschrift SemiBold Condensed" panose="020B0502040204020203" pitchFamily="34" charset="0"/>
              </a:rPr>
              <a:t> olguları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ile takip , kemoterapi ya da radyoterapi ile tedavi edilmesini durumunda %100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sagkalım</a:t>
            </a:r>
            <a:r>
              <a:rPr lang="tr-TR" dirty="0" smtClean="0">
                <a:latin typeface="Bahnschrift SemiBold Condensed" panose="020B0502040204020203" pitchFamily="34" charset="0"/>
              </a:rPr>
              <a:t> oranına sahiptir.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Kemoterapi ve radyoterapinin uzun vadeli ve akut etkilerinin her geçen gün daha iyi anlaşılması ile NCCN ve Amerikan Üroloji Derneği tarafından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ana tedavi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strajesidir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06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Yapılan bu çalışma da NCDB verilerinin 2004-2016 yılları arasında sürveyansın ana tedavi stratejisi olduğunu göstermiştir.</a:t>
            </a:r>
          </a:p>
          <a:p>
            <a:r>
              <a:rPr lang="tr-TR" dirty="0" err="1" smtClean="0">
                <a:latin typeface="Bahnschrift SemiBold Condensed" panose="020B0502040204020203" pitchFamily="34" charset="0"/>
              </a:rPr>
              <a:t>Leveridge</a:t>
            </a:r>
            <a:r>
              <a:rPr lang="tr-TR" dirty="0" smtClean="0">
                <a:latin typeface="Bahnschrift SemiBold Condensed" panose="020B0502040204020203" pitchFamily="34" charset="0"/>
              </a:rPr>
              <a:t> ve ark. </a:t>
            </a:r>
            <a:r>
              <a:rPr lang="tr-TR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Ontario</a:t>
            </a:r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/Kanada</a:t>
            </a:r>
            <a:r>
              <a:rPr lang="tr-TR" dirty="0" smtClean="0">
                <a:latin typeface="Bahnschrift SemiBold Condensed" panose="020B0502040204020203" pitchFamily="34" charset="0"/>
              </a:rPr>
              <a:t> da yaptığı bir çalışmada </a:t>
            </a:r>
            <a:r>
              <a:rPr lang="tr-TR" dirty="0" smtClean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2000</a:t>
            </a:r>
            <a:r>
              <a:rPr lang="tr-TR" dirty="0" smtClean="0">
                <a:latin typeface="Bahnschrift SemiBold Condensed" panose="020B0502040204020203" pitchFamily="34" charset="0"/>
              </a:rPr>
              <a:t> yılında evre 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seminom</a:t>
            </a:r>
            <a:r>
              <a:rPr lang="tr-TR" dirty="0" smtClean="0">
                <a:latin typeface="Bahnschrift SemiBold Condensed" panose="020B0502040204020203" pitchFamily="34" charset="0"/>
              </a:rPr>
              <a:t> olgularındaki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oranını </a:t>
            </a:r>
            <a:r>
              <a:rPr lang="tr-TR" dirty="0" smtClean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%56 </a:t>
            </a:r>
            <a:r>
              <a:rPr lang="tr-TR" dirty="0" smtClean="0">
                <a:latin typeface="Bahnschrift SemiBold Condensed" panose="020B0502040204020203" pitchFamily="34" charset="0"/>
              </a:rPr>
              <a:t>olarak tespit etmişken , </a:t>
            </a:r>
            <a:r>
              <a:rPr lang="tr-TR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2010</a:t>
            </a:r>
            <a:r>
              <a:rPr lang="tr-TR" dirty="0" smtClean="0">
                <a:latin typeface="Bahnschrift SemiBold Condensed" panose="020B0502040204020203" pitchFamily="34" charset="0"/>
              </a:rPr>
              <a:t> yılında bu oran </a:t>
            </a:r>
            <a:r>
              <a:rPr lang="tr-TR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%84 </a:t>
            </a:r>
            <a:r>
              <a:rPr lang="tr-TR" dirty="0" smtClean="0">
                <a:latin typeface="Bahnschrift SemiBold Condensed" panose="020B0502040204020203" pitchFamily="34" charset="0"/>
              </a:rPr>
              <a:t>olarak bulunmuştur.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Bu çalışmada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için tedavisiz süre ise 90 gün olarak belirlenmiştir.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56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Yüksek hasta volümüne sahip merkezlerde ana strateji haline gelmesi daha erken olmuştur.2011 yılında bu merkezlerde oran %80 civarındaydı.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2009 yılında da NCCN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klavuzlarında</a:t>
            </a:r>
            <a:r>
              <a:rPr lang="tr-TR" dirty="0" smtClean="0">
                <a:latin typeface="Bahnschrift SemiBold Condensed" panose="020B0502040204020203" pitchFamily="34" charset="0"/>
              </a:rPr>
              <a:t> Evre IA/IB olgularda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>
                <a:latin typeface="Bahnschrift SemiBold Condensed" panose="020B0502040204020203" pitchFamily="34" charset="0"/>
              </a:rPr>
              <a:t> </a:t>
            </a:r>
            <a:r>
              <a:rPr lang="tr-TR" dirty="0" smtClean="0">
                <a:latin typeface="Bahnschrift SemiBold Condensed" panose="020B0502040204020203" pitchFamily="34" charset="0"/>
              </a:rPr>
              <a:t>önerilen tedavi stratejisi haline gelmiştir ancak ilginçtir ki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oranları o yıl içinde majör artış göstermemiştir.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4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2011 yılında Avrupa Üroloji Derneği radyoterapi karşıtı tedaviyi ön plana sürmüş, bu da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oranlarında artışa enden olmuştur.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Bu düşüncenin ana nedeni ise radyoterapinin bu yaş grubundaki uzun dönem etkileridir.</a:t>
            </a:r>
          </a:p>
          <a:p>
            <a:r>
              <a:rPr lang="tr-TR" dirty="0" err="1">
                <a:latin typeface="Bahnschrift SemiBold Condensed" panose="020B0502040204020203" pitchFamily="34" charset="0"/>
              </a:rPr>
              <a:t>Wymer</a:t>
            </a:r>
            <a:r>
              <a:rPr lang="tr-TR" dirty="0">
                <a:latin typeface="Bahnschrift SemiBold Condensed" panose="020B0502040204020203" pitchFamily="34" charset="0"/>
              </a:rPr>
              <a:t> ve ark. daha önce testis kanseri olan hastaların genellikle kılavuza yönelik olmayan bakım aldıklarını </a:t>
            </a:r>
            <a:r>
              <a:rPr lang="tr-TR" dirty="0" smtClean="0">
                <a:latin typeface="Bahnschrift SemiBold Condensed" panose="020B0502040204020203" pitchFamily="34" charset="0"/>
              </a:rPr>
              <a:t>bildirmiştir.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Guidelinelara</a:t>
            </a:r>
            <a:r>
              <a:rPr lang="tr-TR" dirty="0" smtClean="0">
                <a:latin typeface="Bahnschrift SemiBold Condensed" panose="020B0502040204020203" pitchFamily="34" charset="0"/>
              </a:rPr>
              <a:t> uygun </a:t>
            </a:r>
            <a:r>
              <a:rPr lang="tr-TR" dirty="0">
                <a:latin typeface="Bahnschrift SemiBold Condensed" panose="020B0502040204020203" pitchFamily="34" charset="0"/>
              </a:rPr>
              <a:t>olmayan </a:t>
            </a:r>
            <a:r>
              <a:rPr lang="tr-TR" dirty="0" smtClean="0">
                <a:latin typeface="Bahnschrift SemiBold Condensed" panose="020B0502040204020203" pitchFamily="34" charset="0"/>
              </a:rPr>
              <a:t>yönetiminin </a:t>
            </a:r>
            <a:r>
              <a:rPr lang="tr-TR" dirty="0">
                <a:latin typeface="Bahnschrift SemiBold Condensed" panose="020B0502040204020203" pitchFamily="34" charset="0"/>
              </a:rPr>
              <a:t>olumsuz etkilediği gösterilmiştir</a:t>
            </a:r>
            <a:r>
              <a:rPr lang="tr-TR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700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SEMİNOM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Bahnschrift SemiBold Condensed" panose="020B0502040204020203" pitchFamily="34" charset="0"/>
              </a:rPr>
              <a:t>Testiküler</a:t>
            </a:r>
            <a:r>
              <a:rPr lang="tr-TR" dirty="0" smtClean="0">
                <a:latin typeface="Bahnschrift SemiBold Condensed" panose="020B0502040204020203" pitchFamily="34" charset="0"/>
              </a:rPr>
              <a:t>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karsinomlar</a:t>
            </a:r>
            <a:r>
              <a:rPr lang="tr-TR" dirty="0" smtClean="0">
                <a:latin typeface="Bahnschrift SemiBold Condensed" panose="020B0502040204020203" pitchFamily="34" charset="0"/>
              </a:rPr>
              <a:t> , ortalama </a:t>
            </a:r>
            <a:r>
              <a:rPr lang="tr-TR" dirty="0" smtClean="0">
                <a:solidFill>
                  <a:schemeClr val="accent3"/>
                </a:solidFill>
                <a:latin typeface="Bahnschrift SemiBold Condensed" panose="020B0502040204020203" pitchFamily="34" charset="0"/>
              </a:rPr>
              <a:t>33 tanı yaşı </a:t>
            </a:r>
            <a:r>
              <a:rPr lang="tr-TR" dirty="0" smtClean="0">
                <a:latin typeface="Bahnschrift SemiBold Condensed" panose="020B0502040204020203" pitchFamily="34" charset="0"/>
              </a:rPr>
              <a:t>ile beraber , genç erkeklerde en sık gözlenen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karsinomlardır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Amerika birleşik devletlerinde bu hastaların %60’ında esas patolojiyi </a:t>
            </a:r>
            <a:r>
              <a:rPr lang="tr-TR" dirty="0" smtClean="0">
                <a:solidFill>
                  <a:schemeClr val="accent6"/>
                </a:solidFill>
                <a:latin typeface="Bahnschrift SemiBold Condensed" panose="020B0502040204020203" pitchFamily="34" charset="0"/>
              </a:rPr>
              <a:t>saf </a:t>
            </a:r>
            <a:r>
              <a:rPr lang="tr-TR" dirty="0" err="1" smtClean="0">
                <a:solidFill>
                  <a:schemeClr val="accent6"/>
                </a:solidFill>
                <a:latin typeface="Bahnschrift SemiBold Condensed" panose="020B0502040204020203" pitchFamily="34" charset="0"/>
              </a:rPr>
              <a:t>seminamatöz</a:t>
            </a:r>
            <a:r>
              <a:rPr lang="tr-TR" dirty="0" smtClean="0">
                <a:solidFill>
                  <a:schemeClr val="accent6"/>
                </a:solidFill>
                <a:latin typeface="Bahnschrift SemiBold Condensed" panose="020B0502040204020203" pitchFamily="34" charset="0"/>
              </a:rPr>
              <a:t> </a:t>
            </a:r>
            <a:r>
              <a:rPr lang="tr-TR" dirty="0" err="1" smtClean="0">
                <a:solidFill>
                  <a:schemeClr val="accent6"/>
                </a:solidFill>
                <a:latin typeface="Bahnschrift SemiBold Condensed" panose="020B0502040204020203" pitchFamily="34" charset="0"/>
              </a:rPr>
              <a:t>karsinom</a:t>
            </a:r>
            <a:r>
              <a:rPr lang="tr-TR" dirty="0" smtClean="0">
                <a:solidFill>
                  <a:schemeClr val="accent6"/>
                </a:solidFill>
                <a:latin typeface="Bahnschrift SemiBold Condensed" panose="020B0502040204020203" pitchFamily="34" charset="0"/>
              </a:rPr>
              <a:t> </a:t>
            </a:r>
            <a:r>
              <a:rPr lang="tr-TR" dirty="0" smtClean="0">
                <a:latin typeface="Bahnschrift SemiBold Condensed" panose="020B0502040204020203" pitchFamily="34" charset="0"/>
              </a:rPr>
              <a:t>oluşturmaktadır.</a:t>
            </a:r>
          </a:p>
          <a:p>
            <a:r>
              <a:rPr lang="tr-TR" dirty="0">
                <a:latin typeface="Bahnschrift SemiBold Condensed" panose="020B0502040204020203" pitchFamily="34" charset="0"/>
              </a:rPr>
              <a:t>Erken evre </a:t>
            </a:r>
            <a:r>
              <a:rPr lang="tr-TR" dirty="0" err="1">
                <a:latin typeface="Bahnschrift SemiBold Condensed" panose="020B0502040204020203" pitchFamily="34" charset="0"/>
              </a:rPr>
              <a:t>seminomlu</a:t>
            </a:r>
            <a:r>
              <a:rPr lang="tr-TR" dirty="0">
                <a:latin typeface="Bahnschrift SemiBold Condensed" panose="020B0502040204020203" pitchFamily="34" charset="0"/>
              </a:rPr>
              <a:t> hastaların tedavisi ile ilişkili doğal seyrin, </a:t>
            </a:r>
            <a:r>
              <a:rPr lang="tr-TR" dirty="0" err="1">
                <a:latin typeface="Bahnschrift SemiBold Condensed" panose="020B0502040204020203" pitchFamily="34" charset="0"/>
              </a:rPr>
              <a:t>terapötik</a:t>
            </a:r>
            <a:r>
              <a:rPr lang="tr-TR" dirty="0">
                <a:latin typeface="Bahnschrift SemiBold Condensed" panose="020B0502040204020203" pitchFamily="34" charset="0"/>
              </a:rPr>
              <a:t> sonuçların ve risklerin daha iyi anlaşılması, </a:t>
            </a:r>
            <a:r>
              <a:rPr lang="tr-TR" dirty="0" err="1">
                <a:latin typeface="Bahnschrift SemiBold Condensed" panose="020B0502040204020203" pitchFamily="34" charset="0"/>
              </a:rPr>
              <a:t>terapötik</a:t>
            </a:r>
            <a:r>
              <a:rPr lang="tr-TR" dirty="0">
                <a:latin typeface="Bahnschrift SemiBold Condensed" panose="020B0502040204020203" pitchFamily="34" charset="0"/>
              </a:rPr>
              <a:t> yaklaşımda </a:t>
            </a:r>
            <a:r>
              <a:rPr lang="tr-TR" dirty="0" smtClean="0">
                <a:latin typeface="Bahnschrift SemiBold Condensed" panose="020B0502040204020203" pitchFamily="34" charset="0"/>
              </a:rPr>
              <a:t>bir takım </a:t>
            </a:r>
            <a:r>
              <a:rPr lang="tr-TR" dirty="0">
                <a:latin typeface="Bahnschrift SemiBold Condensed" panose="020B0502040204020203" pitchFamily="34" charset="0"/>
              </a:rPr>
              <a:t>değişikliğe yol açmıştır.</a:t>
            </a:r>
          </a:p>
        </p:txBody>
      </p:sp>
    </p:spTree>
    <p:extLst>
      <p:ext uri="{BB962C8B-B14F-4D97-AF65-F5344CB8AC3E}">
        <p14:creationId xmlns:p14="http://schemas.microsoft.com/office/powerpoint/2010/main" val="21517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Yüksek hasta sayısına sahip merkezlerde sürveyansın ana yönetim olarak uygulanma oranları , düşük hasta sayısına sahip merkezlere göre daha fazladır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Evre I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Seminom</a:t>
            </a:r>
            <a:r>
              <a:rPr lang="tr-TR" dirty="0" smtClean="0">
                <a:latin typeface="Bahnschrift SemiBold Condensed" panose="020B0502040204020203" pitchFamily="34" charset="0"/>
              </a:rPr>
              <a:t> </a:t>
            </a:r>
            <a:r>
              <a:rPr lang="tr-TR" dirty="0">
                <a:latin typeface="Bahnschrift SemiBold Condensed" panose="020B0502040204020203" pitchFamily="34" charset="0"/>
              </a:rPr>
              <a:t>için sürveyansın yüksek benimsenme oranları, daha fazla kaynak </a:t>
            </a:r>
            <a:r>
              <a:rPr lang="tr-TR" dirty="0" smtClean="0">
                <a:latin typeface="Bahnschrift SemiBold Condensed" panose="020B0502040204020203" pitchFamily="34" charset="0"/>
              </a:rPr>
              <a:t> gerektirebilecek diğer </a:t>
            </a:r>
            <a:r>
              <a:rPr lang="tr-TR" dirty="0">
                <a:latin typeface="Bahnschrift SemiBold Condensed" panose="020B0502040204020203" pitchFamily="34" charset="0"/>
              </a:rPr>
              <a:t>tavsiyelerle karşılaştırıldığında uygulama kolaylığına da bağlanabilir. Nüfusa dayalı yönetim eğilimlerinin araştırılması, kanıta dayalı sağlık politikası konularında kullanılabilecek önemli bilgiler sağlamaya devam etmektedir.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51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hnschrift SemiBold Condensed" panose="020B0502040204020203" pitchFamily="34" charset="0"/>
              </a:rPr>
              <a:t>Tümör boyutuna ve </a:t>
            </a:r>
            <a:r>
              <a:rPr lang="tr-TR" dirty="0" err="1">
                <a:latin typeface="Bahnschrift SemiBold Condensed" panose="020B0502040204020203" pitchFamily="34" charset="0"/>
              </a:rPr>
              <a:t>rete</a:t>
            </a:r>
            <a:r>
              <a:rPr lang="tr-TR" dirty="0">
                <a:latin typeface="Bahnschrift SemiBold Condensed" panose="020B0502040204020203" pitchFamily="34" charset="0"/>
              </a:rPr>
              <a:t> testis </a:t>
            </a:r>
            <a:r>
              <a:rPr lang="tr-TR" dirty="0" err="1">
                <a:latin typeface="Bahnschrift SemiBold Condensed" panose="020B0502040204020203" pitchFamily="34" charset="0"/>
              </a:rPr>
              <a:t>invazyonuna</a:t>
            </a:r>
            <a:r>
              <a:rPr lang="tr-TR" dirty="0">
                <a:latin typeface="Bahnschrift SemiBold Condensed" panose="020B0502040204020203" pitchFamily="34" charset="0"/>
              </a:rPr>
              <a:t> göre daha fazla risk sınıflandırmasının evre 1 </a:t>
            </a:r>
            <a:r>
              <a:rPr lang="tr-TR" dirty="0" err="1">
                <a:latin typeface="Bahnschrift SemiBold Condensed" panose="020B0502040204020203" pitchFamily="34" charset="0"/>
              </a:rPr>
              <a:t>seminomda</a:t>
            </a:r>
            <a:r>
              <a:rPr lang="tr-TR" dirty="0">
                <a:latin typeface="Bahnschrift SemiBold Condensed" panose="020B0502040204020203" pitchFamily="34" charset="0"/>
              </a:rPr>
              <a:t> </a:t>
            </a:r>
            <a:r>
              <a:rPr lang="tr-TR" dirty="0" err="1">
                <a:latin typeface="Bahnschrift SemiBold Condensed" panose="020B0502040204020203" pitchFamily="34" charset="0"/>
              </a:rPr>
              <a:t>prognostik</a:t>
            </a:r>
            <a:r>
              <a:rPr lang="tr-TR" dirty="0">
                <a:latin typeface="Bahnschrift SemiBold Condensed" panose="020B0502040204020203" pitchFamily="34" charset="0"/>
              </a:rPr>
              <a:t> değer sunabileceğine dair kanıtlar vardır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</a:p>
          <a:p>
            <a:r>
              <a:rPr lang="tr-TR" dirty="0">
                <a:latin typeface="Bahnschrift SemiBold Condensed" panose="020B0502040204020203" pitchFamily="34" charset="0"/>
              </a:rPr>
              <a:t>Bu verilerin sonraki analizi, bu amaç için yararlılıklarını sorgulamıştır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NCCN </a:t>
            </a:r>
            <a:r>
              <a:rPr lang="tr-TR" dirty="0">
                <a:latin typeface="Bahnschrift SemiBold Condensed" panose="020B0502040204020203" pitchFamily="34" charset="0"/>
              </a:rPr>
              <a:t>kılavuzlarında yer almamakla birlikte, bu klinik belirteçler, evre 1A/B </a:t>
            </a:r>
            <a:r>
              <a:rPr lang="tr-TR" dirty="0" err="1">
                <a:latin typeface="Bahnschrift SemiBold Condensed" panose="020B0502040204020203" pitchFamily="34" charset="0"/>
              </a:rPr>
              <a:t>seminomlu</a:t>
            </a:r>
            <a:r>
              <a:rPr lang="tr-TR" dirty="0">
                <a:latin typeface="Bahnschrift SemiBold Condensed" panose="020B0502040204020203" pitchFamily="34" charset="0"/>
              </a:rPr>
              <a:t> bazı hastalarda tedaviyi doğrulamak için kullanılabilir.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79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hnschrift SemiBold Condensed" panose="020B0502040204020203" pitchFamily="34" charset="0"/>
              </a:rPr>
              <a:t>Ayrıca, bazı hastalar </a:t>
            </a:r>
            <a:r>
              <a:rPr lang="tr-TR" dirty="0" err="1">
                <a:latin typeface="Bahnschrift SemiBold Condensed" panose="020B0502040204020203" pitchFamily="34" charset="0"/>
              </a:rPr>
              <a:t>sürveyans</a:t>
            </a:r>
            <a:r>
              <a:rPr lang="tr-TR" dirty="0">
                <a:latin typeface="Bahnschrift SemiBold Condensed" panose="020B0502040204020203" pitchFamily="34" charset="0"/>
              </a:rPr>
              <a:t> protokollerine uyma konusundaki endişeler nedeniyle tedavi görmektedir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</a:p>
          <a:p>
            <a:r>
              <a:rPr lang="tr-TR" dirty="0">
                <a:latin typeface="Bahnschrift SemiBold Condensed" panose="020B0502040204020203" pitchFamily="34" charset="0"/>
              </a:rPr>
              <a:t>Amerika Birleşik Devletleri'nde </a:t>
            </a:r>
            <a:r>
              <a:rPr lang="tr-TR" dirty="0" smtClean="0">
                <a:latin typeface="Bahnschrift SemiBold Condensed" panose="020B0502040204020203" pitchFamily="34" charset="0"/>
              </a:rPr>
              <a:t>Evre IA/IB </a:t>
            </a:r>
            <a:r>
              <a:rPr lang="tr-TR" dirty="0" err="1">
                <a:latin typeface="Bahnschrift SemiBold Condensed" panose="020B0502040204020203" pitchFamily="34" charset="0"/>
              </a:rPr>
              <a:t>seminomu</a:t>
            </a:r>
            <a:r>
              <a:rPr lang="tr-TR" dirty="0">
                <a:latin typeface="Bahnschrift SemiBold Condensed" panose="020B0502040204020203" pitchFamily="34" charset="0"/>
              </a:rPr>
              <a:t> olan hastalar için </a:t>
            </a:r>
            <a:r>
              <a:rPr lang="tr-TR" dirty="0" err="1">
                <a:latin typeface="Bahnschrift SemiBold Condensed" panose="020B0502040204020203" pitchFamily="34" charset="0"/>
              </a:rPr>
              <a:t>sürveyans</a:t>
            </a:r>
            <a:r>
              <a:rPr lang="tr-TR" dirty="0">
                <a:latin typeface="Bahnschrift SemiBold Condensed" panose="020B0502040204020203" pitchFamily="34" charset="0"/>
              </a:rPr>
              <a:t> tercih edilen strateji olmaya devam ederken, bazı istisnai hastalara belki de ön </a:t>
            </a:r>
            <a:r>
              <a:rPr lang="tr-TR" dirty="0" err="1">
                <a:latin typeface="Bahnschrift SemiBold Condensed" panose="020B0502040204020203" pitchFamily="34" charset="0"/>
              </a:rPr>
              <a:t>adjuvan</a:t>
            </a:r>
            <a:r>
              <a:rPr lang="tr-TR" dirty="0">
                <a:latin typeface="Bahnschrift SemiBold Condensed" panose="020B0502040204020203" pitchFamily="34" charset="0"/>
              </a:rPr>
              <a:t> tedavi ile daha iyi </a:t>
            </a:r>
            <a:r>
              <a:rPr lang="tr-TR" dirty="0" smtClean="0">
                <a:latin typeface="Bahnschrift SemiBold Condensed" panose="020B0502040204020203" pitchFamily="34" charset="0"/>
              </a:rPr>
              <a:t>yönetim sağlanabilmektedir. </a:t>
            </a:r>
            <a:r>
              <a:rPr lang="tr-TR" dirty="0">
                <a:latin typeface="Bahnschrift SemiBold Condensed" panose="020B0502040204020203" pitchFamily="34" charset="0"/>
              </a:rPr>
              <a:t>verilmektedir.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26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Bu araştırmada 5 ve 10 yıllık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sağkalım</a:t>
            </a:r>
            <a:r>
              <a:rPr lang="tr-TR" dirty="0" smtClean="0">
                <a:latin typeface="Bahnschrift SemiBold Condensed" panose="020B0502040204020203" pitchFamily="34" charset="0"/>
              </a:rPr>
              <a:t> oranları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adjuvan</a:t>
            </a:r>
            <a:r>
              <a:rPr lang="tr-TR" dirty="0" smtClean="0">
                <a:latin typeface="Bahnschrift SemiBold Condensed" panose="020B0502040204020203" pitchFamily="34" charset="0"/>
              </a:rPr>
              <a:t> kemoterapi ve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konusunda karşılaştırıldı.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Bu veriler SVENOTECA çalışmasına benzer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göstermektedir.Bu</a:t>
            </a:r>
            <a:r>
              <a:rPr lang="tr-TR" dirty="0" smtClean="0">
                <a:latin typeface="Bahnschrift SemiBold Condensed" panose="020B0502040204020203" pitchFamily="34" charset="0"/>
              </a:rPr>
              <a:t> çalışmada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adjuvan</a:t>
            </a:r>
            <a:r>
              <a:rPr lang="tr-TR" dirty="0" smtClean="0">
                <a:latin typeface="Bahnschrift SemiBold Condensed" panose="020B0502040204020203" pitchFamily="34" charset="0"/>
              </a:rPr>
              <a:t>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karboplatin</a:t>
            </a:r>
            <a:r>
              <a:rPr lang="tr-TR" dirty="0" smtClean="0">
                <a:latin typeface="Bahnschrift SemiBold Condensed" panose="020B0502040204020203" pitchFamily="34" charset="0"/>
              </a:rPr>
              <a:t> tedavisinin 10 yıllık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sağkalımları</a:t>
            </a:r>
            <a:r>
              <a:rPr lang="tr-TR" dirty="0" smtClean="0">
                <a:latin typeface="Bahnschrift SemiBold Condensed" panose="020B0502040204020203" pitchFamily="34" charset="0"/>
              </a:rPr>
              <a:t> %98.5 iken , 10 yıllık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sağkalım</a:t>
            </a:r>
            <a:r>
              <a:rPr lang="tr-TR" dirty="0" smtClean="0">
                <a:latin typeface="Bahnschrift SemiBold Condensed" panose="020B0502040204020203" pitchFamily="34" charset="0"/>
              </a:rPr>
              <a:t>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kolunda %96.7dir.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Bu çalışmada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için 60 gün sınırının belirlenmesinin nedeni efektif bir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sağlayabilmektedir.</a:t>
            </a:r>
          </a:p>
          <a:p>
            <a:pPr lvl="0">
              <a:buClr>
                <a:srgbClr val="83992A"/>
              </a:buClr>
            </a:pP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Bold Condensed" panose="020B0502040204020203" pitchFamily="34" charset="0"/>
              </a:rPr>
              <a:t>Yine aynı şekilde Evre 1A’da NCDB de hastalığın kendisine bağlı ölüme rastlanmamıştır</a:t>
            </a:r>
          </a:p>
          <a:p>
            <a:endParaRPr lang="tr-TR" dirty="0" smtClean="0">
              <a:latin typeface="Bahnschrift SemiBold Condensed" panose="020B0502040204020203" pitchFamily="34" charset="0"/>
            </a:endParaRPr>
          </a:p>
          <a:p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85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tr-TR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BENİ DİNLEDİĞİNİZ İÇİN TEŞEKKÜR EDERİM.</a:t>
            </a:r>
            <a:endParaRPr lang="tr-TR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SEMİNOM EVRELENDİRMESİ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2179"/>
            <a:ext cx="5743575" cy="4751995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9" y="2085974"/>
            <a:ext cx="69108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9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SEMİNOM EVRELENDİRMESİ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2000251"/>
            <a:ext cx="7915275" cy="4048124"/>
          </a:xfrm>
        </p:spPr>
      </p:pic>
      <p:sp>
        <p:nvSpPr>
          <p:cNvPr id="6" name="Dikdörtgen 5"/>
          <p:cNvSpPr/>
          <p:nvPr/>
        </p:nvSpPr>
        <p:spPr>
          <a:xfrm>
            <a:off x="2905125" y="2466975"/>
            <a:ext cx="657225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93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TEDAVİ YAKLAŞIMINDAKİ DEĞİŞİM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hnschrift SemiBold Condensed" panose="020B0502040204020203" pitchFamily="34" charset="0"/>
              </a:rPr>
              <a:t>Yönetim stratejisindeki bu değişiklik, </a:t>
            </a:r>
            <a:r>
              <a:rPr lang="tr-TR" dirty="0" err="1">
                <a:latin typeface="Bahnschrift SemiBold Condensed" panose="020B0502040204020203" pitchFamily="34" charset="0"/>
              </a:rPr>
              <a:t>testiküler</a:t>
            </a:r>
            <a:r>
              <a:rPr lang="tr-TR" dirty="0">
                <a:latin typeface="Bahnschrift SemiBold Condensed" panose="020B0502040204020203" pitchFamily="34" charset="0"/>
              </a:rPr>
              <a:t> </a:t>
            </a:r>
            <a:r>
              <a:rPr lang="tr-TR" dirty="0" err="1">
                <a:latin typeface="Bahnschrift SemiBold Condensed" panose="020B0502040204020203" pitchFamily="34" charset="0"/>
              </a:rPr>
              <a:t>seminomlu</a:t>
            </a:r>
            <a:r>
              <a:rPr lang="tr-TR" dirty="0">
                <a:latin typeface="Bahnschrift SemiBold Condensed" panose="020B0502040204020203" pitchFamily="34" charset="0"/>
              </a:rPr>
              <a:t> hastaların </a:t>
            </a:r>
            <a:r>
              <a:rPr lang="tr-TR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%80'inden </a:t>
            </a:r>
            <a:r>
              <a:rPr lang="tr-TR" dirty="0">
                <a:latin typeface="Bahnschrift SemiBold Condensed" panose="020B0502040204020203" pitchFamily="34" charset="0"/>
              </a:rPr>
              <a:t>fazlasının tek başına </a:t>
            </a:r>
            <a:r>
              <a:rPr lang="tr-TR" dirty="0" err="1">
                <a:latin typeface="Bahnschrift SemiBold Condensed" panose="020B0502040204020203" pitchFamily="34" charset="0"/>
              </a:rPr>
              <a:t>orşiektomi</a:t>
            </a:r>
            <a:r>
              <a:rPr lang="tr-TR" dirty="0">
                <a:latin typeface="Bahnschrift SemiBold Condensed" panose="020B0502040204020203" pitchFamily="34" charset="0"/>
              </a:rPr>
              <a:t> ile tedavi edildiğini ve </a:t>
            </a:r>
            <a:r>
              <a:rPr lang="tr-TR" dirty="0" err="1">
                <a:latin typeface="Bahnschrift SemiBold Condensed" panose="020B0502040204020203" pitchFamily="34" charset="0"/>
              </a:rPr>
              <a:t>nüks</a:t>
            </a:r>
            <a:r>
              <a:rPr lang="tr-TR" dirty="0">
                <a:latin typeface="Bahnschrift SemiBold Condensed" panose="020B0502040204020203" pitchFamily="34" charset="0"/>
              </a:rPr>
              <a:t> eden hastaların çoğunun sonraki tedavi ile iyileştirilebileceğini gösteren çağdaş kanıtlara dayanmaktadır</a:t>
            </a:r>
            <a:r>
              <a:rPr lang="tr-TR" dirty="0" smtClean="0">
                <a:latin typeface="Bahnschrift SemiBold Condensed" panose="020B0502040204020203" pitchFamily="34" charset="0"/>
              </a:rPr>
              <a:t>.</a:t>
            </a:r>
          </a:p>
          <a:p>
            <a:r>
              <a:rPr lang="tr-TR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NCCN </a:t>
            </a:r>
            <a:r>
              <a:rPr lang="tr-TR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kılavuzları</a:t>
            </a:r>
            <a:r>
              <a:rPr lang="tr-TR" dirty="0">
                <a:latin typeface="Bahnschrift SemiBold Condensed" panose="020B0502040204020203" pitchFamily="34" charset="0"/>
              </a:rPr>
              <a:t>, evre 1A ve 1B </a:t>
            </a:r>
            <a:r>
              <a:rPr lang="tr-TR" dirty="0" err="1">
                <a:latin typeface="Bahnschrift SemiBold Condensed" panose="020B0502040204020203" pitchFamily="34" charset="0"/>
              </a:rPr>
              <a:t>seminomlu</a:t>
            </a:r>
            <a:r>
              <a:rPr lang="tr-TR" dirty="0">
                <a:latin typeface="Bahnschrift SemiBold Condensed" panose="020B0502040204020203" pitchFamily="34" charset="0"/>
              </a:rPr>
              <a:t> hastalar için tercih edilen yönetim stratejisi olarak </a:t>
            </a:r>
            <a:r>
              <a:rPr lang="tr-TR" dirty="0" err="1">
                <a:latin typeface="Bahnschrift SemiBold Condensed" panose="020B0502040204020203" pitchFamily="34" charset="0"/>
              </a:rPr>
              <a:t>orşiektomi</a:t>
            </a:r>
            <a:r>
              <a:rPr lang="tr-TR" dirty="0">
                <a:latin typeface="Bahnschrift SemiBold Condensed" panose="020B0502040204020203" pitchFamily="34" charset="0"/>
              </a:rPr>
              <a:t> sonrası </a:t>
            </a:r>
            <a:r>
              <a:rPr lang="tr-TR" dirty="0" err="1">
                <a:latin typeface="Bahnschrift SemiBold Condensed" panose="020B0502040204020203" pitchFamily="34" charset="0"/>
              </a:rPr>
              <a:t>sürveyansı</a:t>
            </a:r>
            <a:r>
              <a:rPr lang="tr-TR" dirty="0">
                <a:latin typeface="Bahnschrift SemiBold Condensed" panose="020B0502040204020203" pitchFamily="34" charset="0"/>
              </a:rPr>
              <a:t> önererek bunu yansıtmaktadır.</a:t>
            </a:r>
          </a:p>
        </p:txBody>
      </p:sp>
    </p:spTree>
    <p:extLst>
      <p:ext uri="{BB962C8B-B14F-4D97-AF65-F5344CB8AC3E}">
        <p14:creationId xmlns:p14="http://schemas.microsoft.com/office/powerpoint/2010/main" val="38331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SADECE İZLEM?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ile takibin önünde bir takım engeller vardır. Yapılan bir çok çalışmada radyasyon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onkologlarının</a:t>
            </a:r>
            <a:r>
              <a:rPr lang="tr-TR" dirty="0" smtClean="0">
                <a:latin typeface="Bahnschrift SemiBold Condensed" panose="020B0502040204020203" pitchFamily="34" charset="0"/>
              </a:rPr>
              <a:t> 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ile takip ettiği hasta bağımlı uyumsuzluğun beklenenden fazla olduğunu göstermiştir.</a:t>
            </a:r>
          </a:p>
          <a:p>
            <a:pPr marL="0" indent="0">
              <a:buNone/>
            </a:pPr>
            <a:r>
              <a:rPr lang="tr-TR" dirty="0" smtClean="0">
                <a:latin typeface="Bahnschrift SemiBold Condensed" panose="020B0502040204020203" pitchFamily="34" charset="0"/>
              </a:rPr>
              <a:t>Yine araştırmalar bir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sürveyans</a:t>
            </a:r>
            <a:r>
              <a:rPr lang="tr-TR" dirty="0" smtClean="0">
                <a:latin typeface="Bahnschrift SemiBold Condensed" panose="020B0502040204020203" pitchFamily="34" charset="0"/>
              </a:rPr>
              <a:t> döneminden sonraki takiplerde genel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sağkalımda</a:t>
            </a:r>
            <a:r>
              <a:rPr lang="tr-TR" dirty="0" smtClean="0">
                <a:latin typeface="Bahnschrift SemiBold Condensed" panose="020B0502040204020203" pitchFamily="34" charset="0"/>
              </a:rPr>
              <a:t> düşüşe dikkat çekmektedir.</a:t>
            </a:r>
          </a:p>
          <a:p>
            <a:pPr marL="0" indent="0">
              <a:buNone/>
            </a:pP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0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ÇALIŞMANIN AMACI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hnschrift SemiBold Condensed" panose="020B0502040204020203" pitchFamily="34" charset="0"/>
              </a:rPr>
              <a:t>Bu çalışmada, Ulusal Kanser </a:t>
            </a:r>
            <a:r>
              <a:rPr lang="tr-TR" dirty="0" smtClean="0">
                <a:latin typeface="Bahnschrift SemiBold Condensed" panose="020B0502040204020203" pitchFamily="34" charset="0"/>
              </a:rPr>
              <a:t>Veri tabanını </a:t>
            </a:r>
            <a:r>
              <a:rPr lang="tr-TR" dirty="0">
                <a:latin typeface="Bahnschrift SemiBold Condensed" panose="020B0502040204020203" pitchFamily="34" charset="0"/>
              </a:rPr>
              <a:t>(NCDB) kullanarak 2004 ve 2016 yılları arasında Amerika Birleşik Devletleri'nde evre 1A ve 1B </a:t>
            </a:r>
            <a:r>
              <a:rPr lang="tr-TR" dirty="0" err="1">
                <a:latin typeface="Bahnschrift SemiBold Condensed" panose="020B0502040204020203" pitchFamily="34" charset="0"/>
              </a:rPr>
              <a:t>seminom</a:t>
            </a:r>
            <a:r>
              <a:rPr lang="tr-TR" dirty="0">
                <a:latin typeface="Bahnschrift SemiBold Condensed" panose="020B0502040204020203" pitchFamily="34" charset="0"/>
              </a:rPr>
              <a:t> için </a:t>
            </a:r>
            <a:r>
              <a:rPr lang="tr-TR" dirty="0" err="1">
                <a:latin typeface="Bahnschrift SemiBold Condensed" panose="020B0502040204020203" pitchFamily="34" charset="0"/>
              </a:rPr>
              <a:t>adjuvan</a:t>
            </a:r>
            <a:r>
              <a:rPr lang="tr-TR" dirty="0">
                <a:latin typeface="Bahnschrift SemiBold Condensed" panose="020B0502040204020203" pitchFamily="34" charset="0"/>
              </a:rPr>
              <a:t> yönetimindeki çağdaş eğilimleri anlamaya </a:t>
            </a:r>
            <a:r>
              <a:rPr lang="tr-TR" dirty="0" smtClean="0">
                <a:latin typeface="Bahnschrift SemiBold Condensed" panose="020B0502040204020203" pitchFamily="34" charset="0"/>
              </a:rPr>
              <a:t>çalışılmıştır.</a:t>
            </a:r>
          </a:p>
          <a:p>
            <a:r>
              <a:rPr lang="tr-TR" dirty="0">
                <a:latin typeface="Bahnschrift SemiBold Condensed" panose="020B0502040204020203" pitchFamily="34" charset="0"/>
              </a:rPr>
              <a:t>NCDB, Amerika Birleşik Devletleri'nde yeni teşhis edilen tüm kanserlerin %70'ini </a:t>
            </a:r>
            <a:r>
              <a:rPr lang="tr-TR" dirty="0" smtClean="0">
                <a:latin typeface="Bahnschrift SemiBold Condensed" panose="020B0502040204020203" pitchFamily="34" charset="0"/>
              </a:rPr>
              <a:t>kapsamakta olup ABD </a:t>
            </a:r>
            <a:r>
              <a:rPr lang="tr-TR" dirty="0">
                <a:latin typeface="Bahnschrift SemiBold Condensed" panose="020B0502040204020203" pitchFamily="34" charset="0"/>
              </a:rPr>
              <a:t>nüfusunun %27,8'ini örnekleyen SEER veri tabanından daha iyi temsil </a:t>
            </a:r>
            <a:r>
              <a:rPr lang="tr-TR" dirty="0" smtClean="0">
                <a:latin typeface="Bahnschrift SemiBold Condensed" panose="020B0502040204020203" pitchFamily="34" charset="0"/>
              </a:rPr>
              <a:t>ettiği için NCDB veri tabanı baz alınmıştır.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VAKA SEÇİMİ</a:t>
            </a:r>
            <a:endParaRPr lang="tr-TR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Vaka kaynağı olarak </a:t>
            </a:r>
            <a:r>
              <a:rPr lang="en-US" dirty="0">
                <a:latin typeface="Bahnschrift SemiBold Condensed" panose="020B0502040204020203" pitchFamily="34" charset="0"/>
              </a:rPr>
              <a:t>American College of Surgeons </a:t>
            </a:r>
            <a:r>
              <a:rPr lang="tr-TR" dirty="0" smtClean="0">
                <a:latin typeface="Bahnschrift SemiBold Condensed" panose="020B0502040204020203" pitchFamily="34" charset="0"/>
              </a:rPr>
              <a:t>ve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r>
              <a:rPr lang="en-US" dirty="0">
                <a:latin typeface="Bahnschrift SemiBold Condensed" panose="020B0502040204020203" pitchFamily="34" charset="0"/>
              </a:rPr>
              <a:t>American Cancer </a:t>
            </a:r>
            <a:r>
              <a:rPr lang="en-US" dirty="0" smtClean="0">
                <a:latin typeface="Bahnschrift SemiBold Condensed" panose="020B0502040204020203" pitchFamily="34" charset="0"/>
              </a:rPr>
              <a:t>Society</a:t>
            </a:r>
            <a:r>
              <a:rPr lang="tr-TR" dirty="0" smtClean="0">
                <a:latin typeface="Bahnschrift SemiBold Condensed" panose="020B0502040204020203" pitchFamily="34" charset="0"/>
              </a:rPr>
              <a:t>’in desteklediği NCDB veri tabanı kullanılmıştır.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NCDB veri tabanı  ABD’deki 1500 e yakın kurumdan verileri içermektedir.</a:t>
            </a:r>
          </a:p>
          <a:p>
            <a:r>
              <a:rPr lang="tr-TR" dirty="0" smtClean="0">
                <a:latin typeface="Bahnschrift SemiBold Condensed" panose="020B0502040204020203" pitchFamily="34" charset="0"/>
              </a:rPr>
              <a:t>NCDB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testiküler</a:t>
            </a:r>
            <a:r>
              <a:rPr lang="tr-TR" dirty="0" smtClean="0">
                <a:latin typeface="Bahnschrift SemiBold Condensed" panose="020B0502040204020203" pitchFamily="34" charset="0"/>
              </a:rPr>
              <a:t> </a:t>
            </a:r>
            <a:r>
              <a:rPr lang="tr-TR" dirty="0" err="1" smtClean="0">
                <a:latin typeface="Bahnschrift SemiBold Condensed" panose="020B0502040204020203" pitchFamily="34" charset="0"/>
              </a:rPr>
              <a:t>karsinom</a:t>
            </a:r>
            <a:r>
              <a:rPr lang="tr-TR" dirty="0" smtClean="0">
                <a:latin typeface="Bahnschrift SemiBold Condensed" panose="020B0502040204020203" pitchFamily="34" charset="0"/>
              </a:rPr>
              <a:t> verileri retrospektif bir yöntem ile tarandı.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090" y="867986"/>
            <a:ext cx="2397652" cy="15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11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6200</TotalTime>
  <Words>1250</Words>
  <Application>Microsoft Office PowerPoint</Application>
  <PresentationFormat>Geniş ekran</PresentationFormat>
  <Paragraphs>92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Arial</vt:lpstr>
      <vt:lpstr>Bahnschrift SemiBold Condensed</vt:lpstr>
      <vt:lpstr>Garamond</vt:lpstr>
      <vt:lpstr>Organik</vt:lpstr>
      <vt:lpstr>EVRE 1 SEMİNOM OLGULARINDA GÜNCEL YAKLAŞIMLAR</vt:lpstr>
      <vt:lpstr>PowerPoint Sunusu</vt:lpstr>
      <vt:lpstr>SEMİNOM</vt:lpstr>
      <vt:lpstr>SEMİNOM EVRELENDİRMESİ</vt:lpstr>
      <vt:lpstr>SEMİNOM EVRELENDİRMESİ</vt:lpstr>
      <vt:lpstr>TEDAVİ YAKLAŞIMINDAKİ DEĞİŞİM</vt:lpstr>
      <vt:lpstr>SADECE İZLEM?</vt:lpstr>
      <vt:lpstr>ÇALIŞMANIN AMACI</vt:lpstr>
      <vt:lpstr>VAKA SEÇİMİ</vt:lpstr>
      <vt:lpstr>PowerPoint Sunusu</vt:lpstr>
      <vt:lpstr>VAKA SEÇİMİ</vt:lpstr>
      <vt:lpstr>VAKA SEÇİMİ</vt:lpstr>
      <vt:lpstr>ANALİZ YÖNTEMİ</vt:lpstr>
      <vt:lpstr>ANALİZ YÖNTEMİ</vt:lpstr>
      <vt:lpstr>SONUÇLAR</vt:lpstr>
      <vt:lpstr>SONUÇLAR</vt:lpstr>
      <vt:lpstr>SONUÇLAR</vt:lpstr>
      <vt:lpstr>CHARLSON KOMORBİDİTE SKORU NEDİR ?</vt:lpstr>
      <vt:lpstr>CHARLSON KOMORBİDİTE İNDEKSİ</vt:lpstr>
      <vt:lpstr>SONUÇLAR</vt:lpstr>
      <vt:lpstr>PowerPoint Sunusu</vt:lpstr>
      <vt:lpstr>SONUÇLAR</vt:lpstr>
      <vt:lpstr>SONUÇLAR</vt:lpstr>
      <vt:lpstr>SONUÇLAR</vt:lpstr>
      <vt:lpstr>PowerPoint Sunusu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EVRE 1 SEMİNOM OLGULARINDA GÜNCEL YAKLAŞIMLAR</dc:title>
  <dc:creator>BERKE BARUT</dc:creator>
  <cp:lastModifiedBy>BERKE BARUT</cp:lastModifiedBy>
  <cp:revision>29</cp:revision>
  <dcterms:created xsi:type="dcterms:W3CDTF">2022-05-15T10:42:02Z</dcterms:created>
  <dcterms:modified xsi:type="dcterms:W3CDTF">2022-05-24T20:10:05Z</dcterms:modified>
</cp:coreProperties>
</file>