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42" autoAdjust="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outlineViewPr>
    <p:cViewPr>
      <p:scale>
        <a:sx n="33" d="100"/>
        <a:sy n="33" d="100"/>
      </p:scale>
      <p:origin x="0" y="-80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7BABD-9D5C-4F14-AE53-D3003E273CEF}" type="datetimeFigureOut">
              <a:rPr lang="tr-TR" smtClean="0"/>
              <a:t>14.02.2022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B3A77-5437-4895-81FC-B7AE5D1D38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697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Dsc</a:t>
            </a:r>
            <a:r>
              <a:rPr lang="tr-TR" dirty="0"/>
              <a:t> : konturlar arasındaki uzaysal örtüşme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B3A77-5437-4895-81FC-B7AE5D1D3827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099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45B84D9-FB0F-481D-99BB-20E6940952DC}" type="datetimeFigureOut">
              <a:rPr lang="tr-TR" smtClean="0"/>
              <a:t>14.02.2022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18DF8B8-F900-4F29-9B74-E5D40DA20D3E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77563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84D9-FB0F-481D-99BB-20E6940952DC}" type="datetimeFigureOut">
              <a:rPr lang="tr-TR" smtClean="0"/>
              <a:t>14.02.2022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DF8B8-F900-4F29-9B74-E5D40DA20D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3054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84D9-FB0F-481D-99BB-20E6940952DC}" type="datetimeFigureOut">
              <a:rPr lang="tr-TR" smtClean="0"/>
              <a:t>14.02.2022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DF8B8-F900-4F29-9B74-E5D40DA20D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941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84D9-FB0F-481D-99BB-20E6940952DC}" type="datetimeFigureOut">
              <a:rPr lang="tr-TR" smtClean="0"/>
              <a:t>14.02.2022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DF8B8-F900-4F29-9B74-E5D40DA20D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7048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5B84D9-FB0F-481D-99BB-20E6940952DC}" type="datetimeFigureOut">
              <a:rPr lang="tr-TR" smtClean="0"/>
              <a:t>14.02.2022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8DF8B8-F900-4F29-9B74-E5D40DA20D3E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69702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84D9-FB0F-481D-99BB-20E6940952DC}" type="datetimeFigureOut">
              <a:rPr lang="tr-TR" smtClean="0"/>
              <a:t>14.02.2022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DF8B8-F900-4F29-9B74-E5D40DA20D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7619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84D9-FB0F-481D-99BB-20E6940952DC}" type="datetimeFigureOut">
              <a:rPr lang="tr-TR" smtClean="0"/>
              <a:t>14.02.2022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DF8B8-F900-4F29-9B74-E5D40DA20D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6949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84D9-FB0F-481D-99BB-20E6940952DC}" type="datetimeFigureOut">
              <a:rPr lang="tr-TR" smtClean="0"/>
              <a:t>14.02.2022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DF8B8-F900-4F29-9B74-E5D40DA20D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0675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B84D9-FB0F-481D-99BB-20E6940952DC}" type="datetimeFigureOut">
              <a:rPr lang="tr-TR" smtClean="0"/>
              <a:t>14.02.2022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DF8B8-F900-4F29-9B74-E5D40DA20D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2913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5B84D9-FB0F-481D-99BB-20E6940952DC}" type="datetimeFigureOut">
              <a:rPr lang="tr-TR" smtClean="0"/>
              <a:t>14.02.2022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8DF8B8-F900-4F29-9B74-E5D40DA20D3E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2221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5B84D9-FB0F-481D-99BB-20E6940952DC}" type="datetimeFigureOut">
              <a:rPr lang="tr-TR" smtClean="0"/>
              <a:t>14.02.2022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8DF8B8-F900-4F29-9B74-E5D40DA20D3E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8900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45B84D9-FB0F-481D-99BB-20E6940952DC}" type="datetimeFigureOut">
              <a:rPr lang="tr-TR" smtClean="0"/>
              <a:t>14.02.2022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18DF8B8-F900-4F29-9B74-E5D40DA20D3E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285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9937986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D1926CC-A66F-4C16-9CFA-DEA76ED4A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04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7BD9582-9510-4BBA-A44E-6CA477EEA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69851"/>
            <a:ext cx="5252484" cy="550766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b="1" dirty="0"/>
              <a:t>SEROMA FORMASYONU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>
                <a:latin typeface="Comic Sans MS" panose="030F0702030302020204" pitchFamily="66" charset="0"/>
              </a:rPr>
              <a:t>Seroma</a:t>
            </a:r>
            <a:r>
              <a:rPr lang="tr-TR" dirty="0">
                <a:latin typeface="Comic Sans MS" panose="030F0702030302020204" pitchFamily="66" charset="0"/>
              </a:rPr>
              <a:t> sıvısı </a:t>
            </a:r>
            <a:r>
              <a:rPr lang="tr-TR" dirty="0" err="1">
                <a:latin typeface="Comic Sans MS" panose="030F0702030302020204" pitchFamily="66" charset="0"/>
              </a:rPr>
              <a:t>lumpektomiden</a:t>
            </a:r>
            <a:r>
              <a:rPr lang="tr-TR" dirty="0">
                <a:latin typeface="Comic Sans MS" panose="030F0702030302020204" pitchFamily="66" charset="0"/>
              </a:rPr>
              <a:t> sonra CT üzerinden görülebilir.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>
                <a:latin typeface="Comic Sans MS" panose="030F0702030302020204" pitchFamily="66" charset="0"/>
              </a:rPr>
              <a:t>Seroma</a:t>
            </a:r>
            <a:r>
              <a:rPr lang="tr-TR" dirty="0">
                <a:latin typeface="Comic Sans MS" panose="030F0702030302020204" pitchFamily="66" charset="0"/>
              </a:rPr>
              <a:t> her zaman tümör </a:t>
            </a:r>
            <a:r>
              <a:rPr lang="tr-TR" dirty="0" err="1">
                <a:latin typeface="Comic Sans MS" panose="030F0702030302020204" pitchFamily="66" charset="0"/>
              </a:rPr>
              <a:t>kavitesinde</a:t>
            </a:r>
            <a:r>
              <a:rPr lang="tr-TR" dirty="0">
                <a:latin typeface="Comic Sans MS" panose="030F0702030302020204" pitchFamily="66" charset="0"/>
              </a:rPr>
              <a:t> bulunmamaktadır ve miktarı bireysel farklılıklar göstermektedir.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>
                <a:latin typeface="Comic Sans MS" panose="030F0702030302020204" pitchFamily="66" charset="0"/>
              </a:rPr>
              <a:t>Seroma</a:t>
            </a:r>
            <a:r>
              <a:rPr lang="tr-TR" dirty="0">
                <a:latin typeface="Comic Sans MS" panose="030F0702030302020204" pitchFamily="66" charset="0"/>
              </a:rPr>
              <a:t> oluşması çoğunlukla </a:t>
            </a:r>
            <a:r>
              <a:rPr lang="tr-TR" dirty="0" err="1">
                <a:latin typeface="Comic Sans MS" panose="030F0702030302020204" pitchFamily="66" charset="0"/>
              </a:rPr>
              <a:t>eksizyon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kavitesinin</a:t>
            </a:r>
            <a:r>
              <a:rPr lang="tr-TR" dirty="0">
                <a:latin typeface="Comic Sans MS" panose="030F0702030302020204" pitchFamily="66" charset="0"/>
              </a:rPr>
              <a:t> nasıl kapatıldığı ile ilgilidir.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Sadece </a:t>
            </a:r>
            <a:r>
              <a:rPr lang="tr-TR" dirty="0" err="1">
                <a:latin typeface="Comic Sans MS" panose="030F0702030302020204" pitchFamily="66" charset="0"/>
              </a:rPr>
              <a:t>seroma</a:t>
            </a:r>
            <a:r>
              <a:rPr lang="tr-TR" dirty="0">
                <a:latin typeface="Comic Sans MS" panose="030F0702030302020204" pitchFamily="66" charset="0"/>
              </a:rPr>
              <a:t> formasyonuna bağlı kalınması kesin olmayan tümör yatağının belirlenmesi ile sonuçlanır.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8031124-D05A-4E34-A7CB-1E7D3DA89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283" y="669851"/>
            <a:ext cx="4742121" cy="295585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67B9424-2BD0-44F3-9E02-F4EAB48D4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283" y="3625702"/>
            <a:ext cx="4742121" cy="256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51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CF846A-82C1-4CF5-B624-021D7F3EF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91116"/>
            <a:ext cx="9601200" cy="5176284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>
                <a:latin typeface="Comic Sans MS" panose="030F0702030302020204" pitchFamily="66" charset="0"/>
              </a:rPr>
              <a:t>Coles</a:t>
            </a:r>
            <a:r>
              <a:rPr lang="tr-TR" dirty="0">
                <a:latin typeface="Comic Sans MS" panose="030F0702030302020204" pitchFamily="66" charset="0"/>
              </a:rPr>
              <a:t> ve ark.  yaptığı bir çalışmada BCS sonrası çekilen CT de  30 </a:t>
            </a:r>
            <a:r>
              <a:rPr lang="tr-TR" dirty="0" err="1">
                <a:latin typeface="Comic Sans MS" panose="030F0702030302020204" pitchFamily="66" charset="0"/>
              </a:rPr>
              <a:t>seromalı</a:t>
            </a:r>
            <a:r>
              <a:rPr lang="tr-TR" dirty="0">
                <a:latin typeface="Comic Sans MS" panose="030F0702030302020204" pitchFamily="66" charset="0"/>
              </a:rPr>
              <a:t> hasta 2 radyasyon </a:t>
            </a:r>
            <a:r>
              <a:rPr lang="tr-TR" dirty="0" err="1">
                <a:latin typeface="Comic Sans MS" panose="030F0702030302020204" pitchFamily="66" charset="0"/>
              </a:rPr>
              <a:t>onkoloğu</a:t>
            </a:r>
            <a:r>
              <a:rPr lang="tr-TR" dirty="0">
                <a:latin typeface="Comic Sans MS" panose="030F0702030302020204" pitchFamily="66" charset="0"/>
              </a:rPr>
              <a:t> tarafından değerlendirildiğinde, 8 hasta için oldukça görülebilir , 10 hastanın görülebilir, 6 hastanın neredeyse/gizli görülebilir ve 6 hastanın ise </a:t>
            </a:r>
            <a:r>
              <a:rPr lang="tr-TR" dirty="0" err="1">
                <a:latin typeface="Comic Sans MS" panose="030F0702030302020204" pitchFamily="66" charset="0"/>
              </a:rPr>
              <a:t>seromasının</a:t>
            </a:r>
            <a:r>
              <a:rPr lang="tr-TR" dirty="0">
                <a:latin typeface="Comic Sans MS" panose="030F0702030302020204" pitchFamily="66" charset="0"/>
              </a:rPr>
              <a:t> görünmediği sonucuna ulaşmışlardır.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Bir başka çalışmada araştırmacılar BCS sonrası CT de  ortalama 35 gün içinde sadece %65 hastada görülebileceğini önermişlerdir.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>
                <a:latin typeface="Comic Sans MS" panose="030F0702030302020204" pitchFamily="66" charset="0"/>
              </a:rPr>
              <a:t>Seromanın</a:t>
            </a:r>
            <a:r>
              <a:rPr lang="tr-TR" dirty="0">
                <a:latin typeface="Comic Sans MS" panose="030F0702030302020204" pitchFamily="66" charset="0"/>
              </a:rPr>
              <a:t> tümör </a:t>
            </a:r>
            <a:r>
              <a:rPr lang="tr-TR" dirty="0" err="1">
                <a:latin typeface="Comic Sans MS" panose="030F0702030302020204" pitchFamily="66" charset="0"/>
              </a:rPr>
              <a:t>kavitesini</a:t>
            </a:r>
            <a:r>
              <a:rPr lang="tr-TR" dirty="0">
                <a:latin typeface="Comic Sans MS" panose="030F0702030302020204" pitchFamily="66" charset="0"/>
              </a:rPr>
              <a:t> belirlemede yetersiz olduğu sonucuna varılmış.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Herhangi bir marker( klipler ) kullanılmadan , </a:t>
            </a: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tümör yatağının yetersiz doz alması</a:t>
            </a:r>
            <a:r>
              <a:rPr lang="tr-TR" dirty="0">
                <a:latin typeface="Comic Sans MS" panose="030F0702030302020204" pitchFamily="66" charset="0"/>
              </a:rPr>
              <a:t> ve </a:t>
            </a: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sağlıklı dokunun ise gerekende fazla doz alması </a:t>
            </a:r>
            <a:r>
              <a:rPr lang="tr-TR" dirty="0">
                <a:latin typeface="Comic Sans MS" panose="030F0702030302020204" pitchFamily="66" charset="0"/>
              </a:rPr>
              <a:t>sonucuna varılmıştır.</a:t>
            </a:r>
          </a:p>
        </p:txBody>
      </p:sp>
    </p:spTree>
    <p:extLst>
      <p:ext uri="{BB962C8B-B14F-4D97-AF65-F5344CB8AC3E}">
        <p14:creationId xmlns:p14="http://schemas.microsoft.com/office/powerpoint/2010/main" val="2248180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BD99F4-BDAF-4419-B915-597B528DB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35935"/>
            <a:ext cx="5613991" cy="60711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b="1" dirty="0"/>
              <a:t>TİTANYUM KLİPLER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Bir çok cerrah </a:t>
            </a:r>
            <a:r>
              <a:rPr lang="tr-TR" dirty="0" err="1">
                <a:latin typeface="Comic Sans MS" panose="030F0702030302020204" pitchFamily="66" charset="0"/>
              </a:rPr>
              <a:t>kaviteyi</a:t>
            </a:r>
            <a:r>
              <a:rPr lang="tr-TR" dirty="0">
                <a:latin typeface="Comic Sans MS" panose="030F0702030302020204" pitchFamily="66" charset="0"/>
              </a:rPr>
              <a:t> kapatmadan önce </a:t>
            </a:r>
            <a:r>
              <a:rPr lang="tr-TR" dirty="0" err="1">
                <a:latin typeface="Comic Sans MS" panose="030F0702030302020204" pitchFamily="66" charset="0"/>
              </a:rPr>
              <a:t>kaviteye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radyoopak</a:t>
            </a:r>
            <a:r>
              <a:rPr lang="tr-TR" dirty="0">
                <a:latin typeface="Comic Sans MS" panose="030F0702030302020204" pitchFamily="66" charset="0"/>
              </a:rPr>
              <a:t> titanyum klip yerleştirir.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Yerleştirilen kliplerin sayısı cerrahlara bağlı olarak değişmektedir.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>
                <a:latin typeface="Comic Sans MS" panose="030F0702030302020204" pitchFamily="66" charset="0"/>
              </a:rPr>
              <a:t>Kirby</a:t>
            </a:r>
            <a:r>
              <a:rPr lang="tr-TR" dirty="0">
                <a:latin typeface="Comic Sans MS" panose="030F0702030302020204" pitchFamily="66" charset="0"/>
              </a:rPr>
              <a:t> ve ark. 5 adet </a:t>
            </a:r>
            <a:r>
              <a:rPr lang="tr-TR" dirty="0" err="1">
                <a:latin typeface="Comic Sans MS" panose="030F0702030302020204" pitchFamily="66" charset="0"/>
              </a:rPr>
              <a:t>klibin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kavitenin</a:t>
            </a:r>
            <a:r>
              <a:rPr lang="tr-TR" dirty="0">
                <a:latin typeface="Comic Sans MS" panose="030F0702030302020204" pitchFamily="66" charset="0"/>
              </a:rPr>
              <a:t> 6 alanının belirlenmesinde yeterli bulmuştur.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5 klip  kullanıldığında CTV ye verilen marjın 8 mm den 2 mm ye düştüğü gözlenmiştir.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Kliplerin kullanımı aynı kurumda çalışan cerrahlar arasında da farklılık göstermektedir.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C166CC5-5FE6-4A82-80A0-6087019E8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279" y="435935"/>
            <a:ext cx="3721395" cy="299306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6F87EF1-0698-4251-8383-AB28F9B91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279" y="3429000"/>
            <a:ext cx="3721395" cy="307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75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063AB7-BA67-462B-907B-A4D00C520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281223"/>
            <a:ext cx="9601200" cy="429555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Tümör </a:t>
            </a:r>
            <a:r>
              <a:rPr lang="tr-TR" dirty="0" err="1">
                <a:latin typeface="Comic Sans MS" panose="030F0702030302020204" pitchFamily="66" charset="0"/>
              </a:rPr>
              <a:t>kavitesinin</a:t>
            </a:r>
            <a:r>
              <a:rPr lang="tr-TR" dirty="0">
                <a:latin typeface="Comic Sans MS" panose="030F0702030302020204" pitchFamily="66" charset="0"/>
              </a:rPr>
              <a:t> çiziminde ,özellikle  </a:t>
            </a:r>
            <a:r>
              <a:rPr lang="tr-TR" dirty="0" err="1">
                <a:latin typeface="Comic Sans MS" panose="030F0702030302020204" pitchFamily="66" charset="0"/>
              </a:rPr>
              <a:t>lumpektomi</a:t>
            </a:r>
            <a:r>
              <a:rPr lang="tr-TR" dirty="0">
                <a:latin typeface="Comic Sans MS" panose="030F0702030302020204" pitchFamily="66" charset="0"/>
              </a:rPr>
              <a:t> ve radyoterapi arasındaki anlamlı bir süre geçtiği düşünüldüğünde klipler kritik bir öneme sahiptir.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Zamanla tümör </a:t>
            </a:r>
            <a:r>
              <a:rPr lang="tr-TR" dirty="0" err="1">
                <a:latin typeface="Comic Sans MS" panose="030F0702030302020204" pitchFamily="66" charset="0"/>
              </a:rPr>
              <a:t>kavitesi</a:t>
            </a:r>
            <a:r>
              <a:rPr lang="tr-TR" dirty="0">
                <a:latin typeface="Comic Sans MS" panose="030F0702030302020204" pitchFamily="66" charset="0"/>
              </a:rPr>
              <a:t> değişmekte ve cerrahi sonrası alınan kemoterapide de bu duruma sık rastlanmaktadır.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Klipler  daha karalı bir tümör </a:t>
            </a:r>
            <a:r>
              <a:rPr lang="tr-TR" dirty="0" err="1">
                <a:latin typeface="Comic Sans MS" panose="030F0702030302020204" pitchFamily="66" charset="0"/>
              </a:rPr>
              <a:t>kavitesi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konturlaması</a:t>
            </a:r>
            <a:r>
              <a:rPr lang="tr-TR" dirty="0">
                <a:latin typeface="Comic Sans MS" panose="030F0702030302020204" pitchFamily="66" charset="0"/>
              </a:rPr>
              <a:t> sağlayabilir ve </a:t>
            </a:r>
            <a:r>
              <a:rPr lang="tr-TR" dirty="0" err="1">
                <a:latin typeface="Comic Sans MS" panose="030F0702030302020204" pitchFamily="66" charset="0"/>
              </a:rPr>
              <a:t>klinisyenler</a:t>
            </a:r>
            <a:r>
              <a:rPr lang="tr-TR" dirty="0">
                <a:latin typeface="Comic Sans MS" panose="030F0702030302020204" pitchFamily="66" charset="0"/>
              </a:rPr>
              <a:t> arasındaki farklılığı azaltabilir.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Buna rağmen kliplerin sadece nokta işaretlemek için kullanıldığı ve </a:t>
            </a:r>
            <a:r>
              <a:rPr lang="tr-TR" dirty="0" err="1">
                <a:latin typeface="Comic Sans MS" panose="030F0702030302020204" pitchFamily="66" charset="0"/>
              </a:rPr>
              <a:t>klinisyenin</a:t>
            </a:r>
            <a:r>
              <a:rPr lang="tr-TR" dirty="0">
                <a:latin typeface="Comic Sans MS" panose="030F0702030302020204" pitchFamily="66" charset="0"/>
              </a:rPr>
              <a:t> bu </a:t>
            </a:r>
            <a:r>
              <a:rPr lang="tr-TR" dirty="0" err="1">
                <a:latin typeface="Comic Sans MS" panose="030F0702030302020204" pitchFamily="66" charset="0"/>
              </a:rPr>
              <a:t>markerlar</a:t>
            </a:r>
            <a:r>
              <a:rPr lang="tr-TR" dirty="0">
                <a:latin typeface="Comic Sans MS" panose="030F0702030302020204" pitchFamily="66" charset="0"/>
              </a:rPr>
              <a:t> arasından tümör </a:t>
            </a:r>
            <a:r>
              <a:rPr lang="tr-TR" dirty="0" err="1">
                <a:latin typeface="Comic Sans MS" panose="030F0702030302020204" pitchFamily="66" charset="0"/>
              </a:rPr>
              <a:t>kavitesini</a:t>
            </a:r>
            <a:r>
              <a:rPr lang="tr-TR" dirty="0">
                <a:latin typeface="Comic Sans MS" panose="030F0702030302020204" pitchFamily="66" charset="0"/>
              </a:rPr>
              <a:t> çizmeye çalıştığı unutulmamalıdır.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1877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8DC1A1B-3B0C-4B56-8B3B-FDB24434F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74158"/>
            <a:ext cx="9601200" cy="5293242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2009 </a:t>
            </a:r>
            <a:r>
              <a:rPr lang="tr-TR" dirty="0" err="1">
                <a:latin typeface="Comic Sans MS" panose="030F0702030302020204" pitchFamily="66" charset="0"/>
              </a:rPr>
              <a:t>yılıda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Dzhugashvili</a:t>
            </a:r>
            <a:r>
              <a:rPr lang="tr-TR" dirty="0">
                <a:latin typeface="Comic Sans MS" panose="030F0702030302020204" pitchFamily="66" charset="0"/>
              </a:rPr>
              <a:t> ve ark. Yaptığı bir çalışmada klip kullanımının </a:t>
            </a:r>
            <a:r>
              <a:rPr lang="tr-TR" dirty="0" err="1">
                <a:latin typeface="Comic Sans MS" panose="030F0702030302020204" pitchFamily="66" charset="0"/>
              </a:rPr>
              <a:t>kavite</a:t>
            </a:r>
            <a:r>
              <a:rPr lang="tr-TR" dirty="0">
                <a:latin typeface="Comic Sans MS" panose="030F0702030302020204" pitchFamily="66" charset="0"/>
              </a:rPr>
              <a:t> çizimini anlamlı bir şekilde iyileştirdiğini bulmuşlardır.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40 </a:t>
            </a:r>
            <a:r>
              <a:rPr lang="tr-TR" dirty="0" err="1">
                <a:latin typeface="Comic Sans MS" panose="030F0702030302020204" pitchFamily="66" charset="0"/>
              </a:rPr>
              <a:t>lumpektomi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kavitesinin</a:t>
            </a:r>
            <a:r>
              <a:rPr lang="tr-TR" dirty="0">
                <a:latin typeface="Comic Sans MS" panose="030F0702030302020204" pitchFamily="66" charset="0"/>
              </a:rPr>
              <a:t>(klip var/yok ) her biri 4 ayrı radyasyon </a:t>
            </a:r>
            <a:r>
              <a:rPr lang="tr-TR" dirty="0" err="1">
                <a:latin typeface="Comic Sans MS" panose="030F0702030302020204" pitchFamily="66" charset="0"/>
              </a:rPr>
              <a:t>onkoloğu</a:t>
            </a:r>
            <a:r>
              <a:rPr lang="tr-TR" dirty="0">
                <a:latin typeface="Comic Sans MS" panose="030F0702030302020204" pitchFamily="66" charset="0"/>
              </a:rPr>
              <a:t> tarafından ayrı ayrı </a:t>
            </a:r>
            <a:r>
              <a:rPr lang="tr-TR" dirty="0" err="1">
                <a:latin typeface="Comic Sans MS" panose="030F0702030302020204" pitchFamily="66" charset="0"/>
              </a:rPr>
              <a:t>konturlanmış</a:t>
            </a:r>
            <a:r>
              <a:rPr lang="tr-TR" dirty="0">
                <a:latin typeface="Comic Sans MS" panose="030F0702030302020204" pitchFamily="66" charset="0"/>
              </a:rPr>
              <a:t> ve </a:t>
            </a:r>
            <a:r>
              <a:rPr lang="tr-TR" dirty="0" err="1">
                <a:latin typeface="Comic Sans MS" panose="030F0702030302020204" pitchFamily="66" charset="0"/>
              </a:rPr>
              <a:t>kavitede</a:t>
            </a:r>
            <a:r>
              <a:rPr lang="tr-TR" dirty="0">
                <a:latin typeface="Comic Sans MS" panose="030F0702030302020204" pitchFamily="66" charset="0"/>
              </a:rPr>
              <a:t> kip kullanımının </a:t>
            </a:r>
            <a:r>
              <a:rPr lang="tr-TR" dirty="0" err="1">
                <a:latin typeface="Comic Sans MS" panose="030F0702030302020204" pitchFamily="66" charset="0"/>
              </a:rPr>
              <a:t>konformite</a:t>
            </a:r>
            <a:r>
              <a:rPr lang="tr-TR" dirty="0">
                <a:latin typeface="Comic Sans MS" panose="030F0702030302020204" pitchFamily="66" charset="0"/>
              </a:rPr>
              <a:t> indeksini %16 oranında geliştirdiği gözlenmiştir.( %49 dan %65 e 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Bazı cerrahlar ise </a:t>
            </a:r>
            <a:r>
              <a:rPr lang="tr-TR" dirty="0" err="1">
                <a:latin typeface="Comic Sans MS" panose="030F0702030302020204" pitchFamily="66" charset="0"/>
              </a:rPr>
              <a:t>hemostazı</a:t>
            </a:r>
            <a:r>
              <a:rPr lang="tr-TR" dirty="0">
                <a:latin typeface="Comic Sans MS" panose="030F0702030302020204" pitchFamily="66" charset="0"/>
              </a:rPr>
              <a:t> sağlamak için kullandıkları </a:t>
            </a:r>
            <a:r>
              <a:rPr lang="tr-TR" dirty="0" err="1">
                <a:latin typeface="Comic Sans MS" panose="030F0702030302020204" pitchFamily="66" charset="0"/>
              </a:rPr>
              <a:t>ligasyon</a:t>
            </a:r>
            <a:r>
              <a:rPr lang="tr-TR" dirty="0">
                <a:latin typeface="Comic Sans MS" panose="030F0702030302020204" pitchFamily="66" charset="0"/>
              </a:rPr>
              <a:t> kliplerini radyasyon </a:t>
            </a:r>
            <a:r>
              <a:rPr lang="tr-TR" dirty="0" err="1">
                <a:latin typeface="Comic Sans MS" panose="030F0702030302020204" pitchFamily="66" charset="0"/>
              </a:rPr>
              <a:t>onkologlarının</a:t>
            </a:r>
            <a:r>
              <a:rPr lang="tr-TR" dirty="0">
                <a:latin typeface="Comic Sans MS" panose="030F0702030302020204" pitchFamily="66" charset="0"/>
              </a:rPr>
              <a:t> tümörün </a:t>
            </a:r>
            <a:r>
              <a:rPr lang="tr-TR" dirty="0" err="1">
                <a:latin typeface="Comic Sans MS" panose="030F0702030302020204" pitchFamily="66" charset="0"/>
              </a:rPr>
              <a:t>vasküler</a:t>
            </a:r>
            <a:r>
              <a:rPr lang="tr-TR" dirty="0">
                <a:latin typeface="Comic Sans MS" panose="030F0702030302020204" pitchFamily="66" charset="0"/>
              </a:rPr>
              <a:t> yapısına göre </a:t>
            </a:r>
            <a:r>
              <a:rPr lang="tr-TR" dirty="0" err="1">
                <a:latin typeface="Comic Sans MS" panose="030F0702030302020204" pitchFamily="66" charset="0"/>
              </a:rPr>
              <a:t>kavite</a:t>
            </a:r>
            <a:r>
              <a:rPr lang="tr-TR" dirty="0">
                <a:latin typeface="Comic Sans MS" panose="030F0702030302020204" pitchFamily="66" charset="0"/>
              </a:rPr>
              <a:t> yerini tahmin etmesini sağlamak için bırakmaktadırlar 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Klip yerleştirilmesinin özellikle </a:t>
            </a:r>
            <a:r>
              <a:rPr lang="tr-TR" dirty="0" err="1">
                <a:latin typeface="Comic Sans MS" panose="030F0702030302020204" pitchFamily="66" charset="0"/>
              </a:rPr>
              <a:t>onkoplastik</a:t>
            </a:r>
            <a:r>
              <a:rPr lang="tr-TR" dirty="0">
                <a:latin typeface="Comic Sans MS" panose="030F0702030302020204" pitchFamily="66" charset="0"/>
              </a:rPr>
              <a:t> cerrahi sonrası </a:t>
            </a:r>
            <a:r>
              <a:rPr lang="tr-TR" dirty="0" err="1">
                <a:latin typeface="Comic Sans MS" panose="030F0702030302020204" pitchFamily="66" charset="0"/>
              </a:rPr>
              <a:t>kavite</a:t>
            </a:r>
            <a:r>
              <a:rPr lang="tr-TR" dirty="0">
                <a:latin typeface="Comic Sans MS" panose="030F0702030302020204" pitchFamily="66" charset="0"/>
              </a:rPr>
              <a:t> yerini belirlemede etkili olduğu gösterilmiş fakat </a:t>
            </a:r>
            <a:r>
              <a:rPr lang="tr-TR" dirty="0" err="1">
                <a:latin typeface="Comic Sans MS" panose="030F0702030302020204" pitchFamily="66" charset="0"/>
              </a:rPr>
              <a:t>sağkalımı</a:t>
            </a:r>
            <a:r>
              <a:rPr lang="tr-TR" dirty="0">
                <a:latin typeface="Comic Sans MS" panose="030F0702030302020204" pitchFamily="66" charset="0"/>
              </a:rPr>
              <a:t> artırdığı gösterilmemiş.</a:t>
            </a:r>
          </a:p>
        </p:txBody>
      </p:sp>
    </p:spTree>
    <p:extLst>
      <p:ext uri="{BB962C8B-B14F-4D97-AF65-F5344CB8AC3E}">
        <p14:creationId xmlns:p14="http://schemas.microsoft.com/office/powerpoint/2010/main" val="4196043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A9BB7B-BED9-4DE3-B070-45EDF2FB0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71870"/>
            <a:ext cx="9601200" cy="4995530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CERRAHİ KLİP REHBERLİĞİNİN EKSİKLİKLERİ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Radyoterapi planında tümör </a:t>
            </a:r>
            <a:r>
              <a:rPr lang="tr-TR" dirty="0" err="1">
                <a:latin typeface="Comic Sans MS" panose="030F0702030302020204" pitchFamily="66" charset="0"/>
              </a:rPr>
              <a:t>kavite</a:t>
            </a:r>
            <a:r>
              <a:rPr lang="tr-TR" dirty="0">
                <a:latin typeface="Comic Sans MS" panose="030F0702030302020204" pitchFamily="66" charset="0"/>
              </a:rPr>
              <a:t> konturundaki doğruluk </a:t>
            </a:r>
            <a:r>
              <a:rPr lang="tr-TR" dirty="0" err="1">
                <a:latin typeface="Comic Sans MS" panose="030F0702030302020204" pitchFamily="66" charset="0"/>
              </a:rPr>
              <a:t>akselere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parsiyel</a:t>
            </a:r>
            <a:r>
              <a:rPr lang="tr-TR" dirty="0">
                <a:latin typeface="Comic Sans MS" panose="030F0702030302020204" pitchFamily="66" charset="0"/>
              </a:rPr>
              <a:t> meme ışınlaması ve WBI sonrası </a:t>
            </a:r>
            <a:r>
              <a:rPr lang="tr-TR" dirty="0" err="1">
                <a:latin typeface="Comic Sans MS" panose="030F0702030302020204" pitchFamily="66" charset="0"/>
              </a:rPr>
              <a:t>kaviteye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boost</a:t>
            </a:r>
            <a:r>
              <a:rPr lang="tr-TR" dirty="0">
                <a:latin typeface="Comic Sans MS" panose="030F0702030302020204" pitchFamily="66" charset="0"/>
              </a:rPr>
              <a:t> radyoterapisi için önemlidir.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 err="1">
                <a:latin typeface="Comic Sans MS" panose="030F0702030302020204" pitchFamily="66" charset="0"/>
              </a:rPr>
              <a:t>Lumpektomi</a:t>
            </a:r>
            <a:r>
              <a:rPr lang="tr-TR" dirty="0">
                <a:latin typeface="Comic Sans MS" panose="030F0702030302020204" pitchFamily="66" charset="0"/>
              </a:rPr>
              <a:t> sırasında yerleştirilen </a:t>
            </a:r>
            <a:r>
              <a:rPr lang="tr-TR" dirty="0" err="1">
                <a:latin typeface="Comic Sans MS" panose="030F0702030302020204" pitchFamily="66" charset="0"/>
              </a:rPr>
              <a:t>markerlara</a:t>
            </a:r>
            <a:r>
              <a:rPr lang="tr-TR" dirty="0">
                <a:latin typeface="Comic Sans MS" panose="030F0702030302020204" pitchFamily="66" charset="0"/>
              </a:rPr>
              <a:t> dayalı olarak </a:t>
            </a:r>
            <a:r>
              <a:rPr lang="tr-TR" dirty="0" err="1">
                <a:latin typeface="Comic Sans MS" panose="030F0702030302020204" pitchFamily="66" charset="0"/>
              </a:rPr>
              <a:t>kavite</a:t>
            </a:r>
            <a:r>
              <a:rPr lang="tr-TR" dirty="0">
                <a:latin typeface="Comic Sans MS" panose="030F0702030302020204" pitchFamily="66" charset="0"/>
              </a:rPr>
              <a:t> net bir şekilde tanımlanamıyorsa, radyasyon </a:t>
            </a:r>
            <a:r>
              <a:rPr lang="tr-TR" dirty="0" err="1">
                <a:latin typeface="Comic Sans MS" panose="030F0702030302020204" pitchFamily="66" charset="0"/>
              </a:rPr>
              <a:t>onkologları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boost'u</a:t>
            </a:r>
            <a:r>
              <a:rPr lang="tr-TR" dirty="0">
                <a:latin typeface="Comic Sans MS" panose="030F0702030302020204" pitchFamily="66" charset="0"/>
              </a:rPr>
              <a:t>  atladıklarını bildirmiştir.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 err="1">
                <a:latin typeface="Comic Sans MS" panose="030F0702030302020204" pitchFamily="66" charset="0"/>
              </a:rPr>
              <a:t>Wang</a:t>
            </a:r>
            <a:r>
              <a:rPr lang="tr-TR" dirty="0">
                <a:latin typeface="Comic Sans MS" panose="030F0702030302020204" pitchFamily="66" charset="0"/>
              </a:rPr>
              <a:t> ve ark. Radyasyon </a:t>
            </a:r>
            <a:r>
              <a:rPr lang="tr-TR" dirty="0" err="1">
                <a:latin typeface="Comic Sans MS" panose="030F0702030302020204" pitchFamily="66" charset="0"/>
              </a:rPr>
              <a:t>onkologları</a:t>
            </a:r>
            <a:r>
              <a:rPr lang="tr-TR" dirty="0">
                <a:latin typeface="Comic Sans MS" panose="030F0702030302020204" pitchFamily="66" charset="0"/>
              </a:rPr>
              <a:t> arasında cerrahi kliplere dayanılarak çizilen tümör </a:t>
            </a:r>
            <a:r>
              <a:rPr lang="tr-TR" dirty="0" err="1">
                <a:latin typeface="Comic Sans MS" panose="030F0702030302020204" pitchFamily="66" charset="0"/>
              </a:rPr>
              <a:t>kavitesindeki</a:t>
            </a:r>
            <a:r>
              <a:rPr lang="tr-TR" dirty="0">
                <a:latin typeface="Comic Sans MS" panose="030F0702030302020204" pitchFamily="66" charset="0"/>
              </a:rPr>
              <a:t> farklılıkları analiz etmişlerdir. Her </a:t>
            </a:r>
            <a:r>
              <a:rPr lang="tr-TR" dirty="0" err="1">
                <a:latin typeface="Comic Sans MS" panose="030F0702030302020204" pitchFamily="66" charset="0"/>
              </a:rPr>
              <a:t>lumpektomi</a:t>
            </a:r>
            <a:r>
              <a:rPr lang="tr-TR" dirty="0">
                <a:latin typeface="Comic Sans MS" panose="030F0702030302020204" pitchFamily="66" charset="0"/>
              </a:rPr>
              <a:t> hastasında tümör yatağına 5 veya daha fazla klip yerleştirilmiş ve CT  üzerinden radyasyon </a:t>
            </a:r>
            <a:r>
              <a:rPr lang="tr-TR" dirty="0" err="1">
                <a:latin typeface="Comic Sans MS" panose="030F0702030302020204" pitchFamily="66" charset="0"/>
              </a:rPr>
              <a:t>onkologları</a:t>
            </a:r>
            <a:r>
              <a:rPr lang="tr-TR" dirty="0">
                <a:latin typeface="Comic Sans MS" panose="030F0702030302020204" pitchFamily="66" charset="0"/>
              </a:rPr>
              <a:t> tarafından </a:t>
            </a:r>
            <a:r>
              <a:rPr lang="tr-TR" dirty="0" err="1">
                <a:latin typeface="Comic Sans MS" panose="030F0702030302020204" pitchFamily="66" charset="0"/>
              </a:rPr>
              <a:t>konturlamıştır</a:t>
            </a:r>
            <a:r>
              <a:rPr lang="tr-TR" dirty="0">
                <a:latin typeface="Comic Sans MS" panose="030F0702030302020204" pitchFamily="66" charset="0"/>
              </a:rPr>
              <a:t>. Kontur değişkenliği DSC  olarak sunulmuş 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DSC</a:t>
            </a:r>
            <a:r>
              <a:rPr lang="tr-TR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intra</a:t>
            </a:r>
            <a:r>
              <a:rPr lang="tr-TR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 %86,1 ve </a:t>
            </a:r>
            <a:r>
              <a:rPr lang="tr-TR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DCS</a:t>
            </a:r>
            <a:r>
              <a:rPr lang="tr-TR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inter</a:t>
            </a:r>
            <a:r>
              <a:rPr lang="tr-TR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 %73,5 bulunmuş.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 err="1">
                <a:latin typeface="Comic Sans MS" panose="030F0702030302020204" pitchFamily="66" charset="0"/>
              </a:rPr>
              <a:t>Wang</a:t>
            </a:r>
            <a:r>
              <a:rPr lang="tr-TR" dirty="0">
                <a:latin typeface="Comic Sans MS" panose="030F0702030302020204" pitchFamily="66" charset="0"/>
              </a:rPr>
              <a:t> ve ark. tümör yatağı </a:t>
            </a:r>
            <a:r>
              <a:rPr lang="tr-TR" dirty="0" err="1">
                <a:latin typeface="Comic Sans MS" panose="030F0702030302020204" pitchFamily="66" charset="0"/>
              </a:rPr>
              <a:t>konturlanmasında</a:t>
            </a:r>
            <a:r>
              <a:rPr lang="tr-TR" dirty="0">
                <a:latin typeface="Comic Sans MS" panose="030F0702030302020204" pitchFamily="66" charset="0"/>
              </a:rPr>
              <a:t> cerrahi kliplerin yüksek farklılık gösterdiğini öner sürmüşlerdir.</a:t>
            </a:r>
          </a:p>
        </p:txBody>
      </p:sp>
    </p:spTree>
    <p:extLst>
      <p:ext uri="{BB962C8B-B14F-4D97-AF65-F5344CB8AC3E}">
        <p14:creationId xmlns:p14="http://schemas.microsoft.com/office/powerpoint/2010/main" val="1174533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27AF94-CC27-4B3D-A12A-BBCAB9CE7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80720"/>
            <a:ext cx="9601200" cy="518668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>
                <a:latin typeface="Comic Sans MS" panose="030F0702030302020204" pitchFamily="66" charset="0"/>
              </a:rPr>
              <a:t>Esserman</a:t>
            </a:r>
            <a:r>
              <a:rPr lang="tr-TR" dirty="0">
                <a:latin typeface="Comic Sans MS" panose="030F0702030302020204" pitchFamily="66" charset="0"/>
              </a:rPr>
              <a:t> ve ark. </a:t>
            </a:r>
            <a:r>
              <a:rPr lang="tr-TR" dirty="0" err="1">
                <a:latin typeface="Comic Sans MS" panose="030F0702030302020204" pitchFamily="66" charset="0"/>
              </a:rPr>
              <a:t>ligasyon</a:t>
            </a:r>
            <a:r>
              <a:rPr lang="tr-TR" dirty="0">
                <a:latin typeface="Comic Sans MS" panose="030F0702030302020204" pitchFamily="66" charset="0"/>
              </a:rPr>
              <a:t> kliplerinin meme yağ dokusu içindeki hareketini değerlendirmişleridir. Klipler yağ dokusuna yerleştirildiklerinde  meme içinde hareket edebileceğini ve </a:t>
            </a:r>
            <a:r>
              <a:rPr lang="tr-TR" dirty="0" err="1">
                <a:latin typeface="Comic Sans MS" panose="030F0702030302020204" pitchFamily="66" charset="0"/>
              </a:rPr>
              <a:t>seroma</a:t>
            </a:r>
            <a:r>
              <a:rPr lang="tr-TR" dirty="0">
                <a:latin typeface="Comic Sans MS" panose="030F0702030302020204" pitchFamily="66" charset="0"/>
              </a:rPr>
              <a:t> ve </a:t>
            </a:r>
            <a:r>
              <a:rPr lang="tr-TR" dirty="0" err="1">
                <a:latin typeface="Comic Sans MS" panose="030F0702030302020204" pitchFamily="66" charset="0"/>
              </a:rPr>
              <a:t>hematom</a:t>
            </a:r>
            <a:r>
              <a:rPr lang="tr-TR" dirty="0">
                <a:latin typeface="Comic Sans MS" panose="030F0702030302020204" pitchFamily="66" charset="0"/>
              </a:rPr>
              <a:t> formasyonlarının bu durumu kolaylaştırdıklarını tanımlamışlardır.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tr-TR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Demircioğlu ve ark. 121 meme kanserli hastada BSC sonrası klip hareketini değerlendirmişler. Tüm hastalar cerrahi sonrası radyoterapi almışlardır. Değerlendirme son radyoterapi seansından 6 ay sonra ilk radyolojik görüntüleme ile yapılmış ve klip hareketi cerrahi </a:t>
            </a:r>
            <a:r>
              <a:rPr lang="tr-TR" dirty="0" err="1">
                <a:latin typeface="Comic Sans MS" panose="030F0702030302020204" pitchFamily="66" charset="0"/>
              </a:rPr>
              <a:t>skar</a:t>
            </a:r>
            <a:r>
              <a:rPr lang="tr-TR" dirty="0">
                <a:latin typeface="Comic Sans MS" panose="030F0702030302020204" pitchFamily="66" charset="0"/>
              </a:rPr>
              <a:t> merkezi ve klip kullanılarak oluşturulan alan merkezi arasındaki uzaklık dikkate alınmıştır. </a:t>
            </a:r>
            <a:r>
              <a:rPr lang="tr-TR" dirty="0" err="1">
                <a:highlight>
                  <a:srgbClr val="FFFF00"/>
                </a:highlight>
                <a:latin typeface="Comic Sans MS" panose="030F0702030302020204" pitchFamily="66" charset="0"/>
              </a:rPr>
              <a:t>Kranio-kaudal</a:t>
            </a:r>
            <a:r>
              <a:rPr lang="tr-TR" dirty="0">
                <a:highlight>
                  <a:srgbClr val="FFFF00"/>
                </a:highlight>
                <a:latin typeface="Comic Sans MS" panose="030F0702030302020204" pitchFamily="66" charset="0"/>
              </a:rPr>
              <a:t> planda %32.2 hastada  klip hareketi gözlenmiş ( 11mm-56 mm , </a:t>
            </a:r>
            <a:r>
              <a:rPr lang="tr-TR" dirty="0" err="1">
                <a:highlight>
                  <a:srgbClr val="FFFF00"/>
                </a:highlight>
                <a:latin typeface="Comic Sans MS" panose="030F0702030302020204" pitchFamily="66" charset="0"/>
              </a:rPr>
              <a:t>mean</a:t>
            </a:r>
            <a:r>
              <a:rPr lang="tr-TR" dirty="0">
                <a:highlight>
                  <a:srgbClr val="FFFF00"/>
                </a:highlight>
                <a:latin typeface="Comic Sans MS" panose="030F0702030302020204" pitchFamily="66" charset="0"/>
              </a:rPr>
              <a:t> 24,38 mm ) . </a:t>
            </a:r>
            <a:r>
              <a:rPr lang="tr-TR" dirty="0" err="1">
                <a:highlight>
                  <a:srgbClr val="FFFF00"/>
                </a:highlight>
                <a:latin typeface="Comic Sans MS" panose="030F0702030302020204" pitchFamily="66" charset="0"/>
              </a:rPr>
              <a:t>Medio-lateral</a:t>
            </a:r>
            <a:r>
              <a:rPr lang="tr-TR" dirty="0">
                <a:highlight>
                  <a:srgbClr val="FFFF00"/>
                </a:highlight>
                <a:latin typeface="Comic Sans MS" panose="030F0702030302020204" pitchFamily="66" charset="0"/>
              </a:rPr>
              <a:t> </a:t>
            </a:r>
            <a:r>
              <a:rPr lang="tr-TR" dirty="0" err="1">
                <a:highlight>
                  <a:srgbClr val="FFFF00"/>
                </a:highlight>
                <a:latin typeface="Comic Sans MS" panose="030F0702030302020204" pitchFamily="66" charset="0"/>
              </a:rPr>
              <a:t>oblik</a:t>
            </a:r>
            <a:r>
              <a:rPr lang="tr-TR" dirty="0">
                <a:highlight>
                  <a:srgbClr val="FFFF00"/>
                </a:highlight>
                <a:latin typeface="Comic Sans MS" panose="030F0702030302020204" pitchFamily="66" charset="0"/>
              </a:rPr>
              <a:t> planda ise klip hareketi %64,5 oranında gözlenmiş . (11mm-66mm, </a:t>
            </a:r>
            <a:r>
              <a:rPr lang="tr-TR" dirty="0" err="1">
                <a:highlight>
                  <a:srgbClr val="FFFF00"/>
                </a:highlight>
                <a:latin typeface="Comic Sans MS" panose="030F0702030302020204" pitchFamily="66" charset="0"/>
              </a:rPr>
              <a:t>mean</a:t>
            </a:r>
            <a:r>
              <a:rPr lang="tr-TR" dirty="0">
                <a:highlight>
                  <a:srgbClr val="FFFF00"/>
                </a:highlight>
                <a:latin typeface="Comic Sans MS" panose="030F0702030302020204" pitchFamily="66" charset="0"/>
              </a:rPr>
              <a:t> 24,42 mm ) 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Demircioğlu ve ark. güncel kullanılan kliplerin ( titanyum klipler ) tümör yatağını belirlemede çok da güvenilir olmadıklarını önermişlerdir</a:t>
            </a:r>
            <a:r>
              <a:rPr lang="tr-TR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1123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2094A63-EFD7-4984-AB54-B8AB3FB8E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84480"/>
            <a:ext cx="9601200" cy="5582920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RADYOTERAPİ PLAN REHBERLİĞİ İÇİN ALTERNATİF ÇÖZÜMLER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lnSpc>
                <a:spcPct val="250000"/>
              </a:lnSpc>
              <a:buNone/>
            </a:pPr>
            <a:r>
              <a:rPr lang="tr-TR" dirty="0"/>
              <a:t>1- GOLD FIDUCIAL(altın </a:t>
            </a:r>
            <a:r>
              <a:rPr lang="tr-TR" dirty="0" err="1"/>
              <a:t>markerlar</a:t>
            </a:r>
            <a:r>
              <a:rPr lang="tr-TR" dirty="0"/>
              <a:t>)</a:t>
            </a:r>
          </a:p>
          <a:p>
            <a:pPr marL="0" indent="0">
              <a:lnSpc>
                <a:spcPct val="250000"/>
              </a:lnSpc>
              <a:buNone/>
            </a:pPr>
            <a:endParaRPr lang="tr-TR" dirty="0"/>
          </a:p>
          <a:p>
            <a:pPr marL="0" indent="0">
              <a:lnSpc>
                <a:spcPct val="250000"/>
              </a:lnSpc>
              <a:buNone/>
            </a:pPr>
            <a:r>
              <a:rPr lang="tr-TR" dirty="0"/>
              <a:t>2- İMPLANTLAR(</a:t>
            </a:r>
            <a:r>
              <a:rPr lang="tr-TR" dirty="0" err="1"/>
              <a:t>BioZorb</a:t>
            </a:r>
            <a:r>
              <a:rPr lang="tr-TR" dirty="0"/>
              <a:t>)</a:t>
            </a:r>
          </a:p>
          <a:p>
            <a:pPr marL="0" indent="0">
              <a:lnSpc>
                <a:spcPct val="250000"/>
              </a:lnSpc>
              <a:buNone/>
            </a:pPr>
            <a:endParaRPr lang="tr-TR" dirty="0"/>
          </a:p>
          <a:p>
            <a:pPr marL="0" indent="0">
              <a:lnSpc>
                <a:spcPct val="250000"/>
              </a:lnSpc>
              <a:buNone/>
            </a:pPr>
            <a:r>
              <a:rPr lang="tr-TR" dirty="0"/>
              <a:t>3-LIQUİD FIDUCIAL MARKERS(sıvı </a:t>
            </a:r>
            <a:r>
              <a:rPr lang="tr-TR" dirty="0" err="1"/>
              <a:t>markerlar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4525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7D3562C2-C31E-4387-B642-841C44E7B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88963"/>
            <a:ext cx="9601200" cy="5334317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GOLD FIDUCIAL ( altın </a:t>
            </a:r>
            <a:r>
              <a:rPr lang="tr-TR" b="1" dirty="0" err="1"/>
              <a:t>markerlar</a:t>
            </a:r>
            <a:r>
              <a:rPr lang="tr-TR" b="1" dirty="0"/>
              <a:t> 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Altın </a:t>
            </a:r>
            <a:r>
              <a:rPr lang="tr-TR" dirty="0" err="1">
                <a:latin typeface="Comic Sans MS" panose="030F0702030302020204" pitchFamily="66" charset="0"/>
              </a:rPr>
              <a:t>markerlar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lumpektomi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kavitesini</a:t>
            </a:r>
            <a:r>
              <a:rPr lang="tr-TR" dirty="0">
                <a:latin typeface="Comic Sans MS" panose="030F0702030302020204" pitchFamily="66" charset="0"/>
              </a:rPr>
              <a:t> işaretlemede alternatif olarak kullanılmaktadır.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APBI için kullanımı denetlenmiştir.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İğne yardımı ile yerleştirilebilir veya direk olarak </a:t>
            </a:r>
            <a:r>
              <a:rPr lang="tr-TR" dirty="0" err="1">
                <a:latin typeface="Comic Sans MS" panose="030F0702030302020204" pitchFamily="66" charset="0"/>
              </a:rPr>
              <a:t>kavite</a:t>
            </a:r>
            <a:r>
              <a:rPr lang="tr-TR" dirty="0">
                <a:latin typeface="Comic Sans MS" panose="030F0702030302020204" pitchFamily="66" charset="0"/>
              </a:rPr>
              <a:t> duvarına </a:t>
            </a:r>
            <a:r>
              <a:rPr lang="tr-TR" dirty="0" err="1">
                <a:latin typeface="Comic Sans MS" panose="030F0702030302020204" pitchFamily="66" charset="0"/>
              </a:rPr>
              <a:t>sütüre</a:t>
            </a:r>
            <a:r>
              <a:rPr lang="tr-TR" dirty="0">
                <a:latin typeface="Comic Sans MS" panose="030F0702030302020204" pitchFamily="66" charset="0"/>
              </a:rPr>
              <a:t> edilebilir.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>
                <a:latin typeface="Comic Sans MS" panose="030F0702030302020204" pitchFamily="66" charset="0"/>
              </a:rPr>
              <a:t>Sferik,silindirik</a:t>
            </a:r>
            <a:r>
              <a:rPr lang="tr-TR" dirty="0">
                <a:latin typeface="Comic Sans MS" panose="030F0702030302020204" pitchFamily="66" charset="0"/>
              </a:rPr>
              <a:t> ve lineer şekillerde ve farklı boyutlarda olabilir.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>
                <a:latin typeface="Comic Sans MS" panose="030F0702030302020204" pitchFamily="66" charset="0"/>
              </a:rPr>
              <a:t>Klinisyenler</a:t>
            </a:r>
            <a:r>
              <a:rPr lang="tr-TR" dirty="0">
                <a:latin typeface="Comic Sans MS" panose="030F0702030302020204" pitchFamily="66" charset="0"/>
              </a:rPr>
              <a:t> altın </a:t>
            </a:r>
            <a:r>
              <a:rPr lang="tr-TR" dirty="0" err="1">
                <a:latin typeface="Comic Sans MS" panose="030F0702030302020204" pitchFamily="66" charset="0"/>
              </a:rPr>
              <a:t>markerların</a:t>
            </a:r>
            <a:r>
              <a:rPr lang="tr-TR" dirty="0">
                <a:latin typeface="Comic Sans MS" panose="030F0702030302020204" pitchFamily="66" charset="0"/>
              </a:rPr>
              <a:t> ,titanyum kliplere oranla standart MV görüntülemede ve </a:t>
            </a:r>
            <a:r>
              <a:rPr lang="tr-TR" dirty="0" err="1">
                <a:latin typeface="Comic Sans MS" panose="030F0702030302020204" pitchFamily="66" charset="0"/>
              </a:rPr>
              <a:t>ayn</a:t>
            </a:r>
            <a:r>
              <a:rPr lang="tr-TR" dirty="0">
                <a:latin typeface="Comic Sans MS" panose="030F0702030302020204" pitchFamily="66" charset="0"/>
              </a:rPr>
              <a:t> zamanda KV (x-ray ) görüntülemede de daha iyi göründüğünü bildirmişlerdir.</a:t>
            </a:r>
          </a:p>
        </p:txBody>
      </p:sp>
    </p:spTree>
    <p:extLst>
      <p:ext uri="{BB962C8B-B14F-4D97-AF65-F5344CB8AC3E}">
        <p14:creationId xmlns:p14="http://schemas.microsoft.com/office/powerpoint/2010/main" val="2260680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0025F44-0E41-435A-97A6-5E24CD05D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29920"/>
            <a:ext cx="9601200" cy="5237480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err="1">
                <a:latin typeface="Comic Sans MS" panose="030F0702030302020204" pitchFamily="66" charset="0"/>
              </a:rPr>
              <a:t>Pirlamarla</a:t>
            </a:r>
            <a:r>
              <a:rPr lang="tr-TR" dirty="0">
                <a:latin typeface="Comic Sans MS" panose="030F0702030302020204" pitchFamily="66" charset="0"/>
              </a:rPr>
              <a:t> ve ark. </a:t>
            </a:r>
            <a:r>
              <a:rPr lang="tr-TR" dirty="0" err="1">
                <a:latin typeface="Comic Sans MS" panose="030F0702030302020204" pitchFamily="66" charset="0"/>
              </a:rPr>
              <a:t>seroma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kavitesini</a:t>
            </a:r>
            <a:r>
              <a:rPr lang="tr-TR" dirty="0">
                <a:latin typeface="Comic Sans MS" panose="030F0702030302020204" pitchFamily="66" charset="0"/>
              </a:rPr>
              <a:t> belirlemede altın </a:t>
            </a:r>
            <a:r>
              <a:rPr lang="tr-TR" dirty="0" err="1">
                <a:latin typeface="Comic Sans MS" panose="030F0702030302020204" pitchFamily="66" charset="0"/>
              </a:rPr>
              <a:t>markerların</a:t>
            </a:r>
            <a:r>
              <a:rPr lang="tr-TR" dirty="0">
                <a:latin typeface="Comic Sans MS" panose="030F0702030302020204" pitchFamily="66" charset="0"/>
              </a:rPr>
              <a:t> diğer kullanılan cerrahi kliplere(titanyum ) oranla daha başarılı olduklarını göstermişlerdir.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Bu markerlerin optimal yerleşimi </a:t>
            </a:r>
            <a:r>
              <a:rPr lang="tr-TR" dirty="0" err="1">
                <a:latin typeface="Comic Sans MS" panose="030F0702030302020204" pitchFamily="66" charset="0"/>
              </a:rPr>
              <a:t>sütür</a:t>
            </a:r>
            <a:r>
              <a:rPr lang="tr-TR" dirty="0">
                <a:latin typeface="Comic Sans MS" panose="030F0702030302020204" pitchFamily="66" charset="0"/>
              </a:rPr>
              <a:t> yoluyla olması nedeni ile cerrahlara ekstra zaman gerektirmektedir.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Ayrıca post </a:t>
            </a:r>
            <a:r>
              <a:rPr lang="tr-TR" dirty="0" err="1">
                <a:latin typeface="Comic Sans MS" panose="030F0702030302020204" pitchFamily="66" charset="0"/>
              </a:rPr>
              <a:t>operatif</a:t>
            </a:r>
            <a:r>
              <a:rPr lang="tr-TR" dirty="0">
                <a:latin typeface="Comic Sans MS" panose="030F0702030302020204" pitchFamily="66" charset="0"/>
              </a:rPr>
              <a:t> CT de </a:t>
            </a:r>
            <a:r>
              <a:rPr lang="tr-TR" dirty="0" err="1">
                <a:latin typeface="Comic Sans MS" panose="030F0702030302020204" pitchFamily="66" charset="0"/>
              </a:rPr>
              <a:t>gold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fiducial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markerlar</a:t>
            </a:r>
            <a:r>
              <a:rPr lang="tr-TR" dirty="0">
                <a:latin typeface="Comic Sans MS" panose="030F0702030302020204" pitchFamily="66" charset="0"/>
              </a:rPr>
              <a:t> titanyum klipler gibi iki boyutlu görünmekte ve </a:t>
            </a:r>
            <a:r>
              <a:rPr lang="tr-TR" dirty="0" err="1">
                <a:latin typeface="Comic Sans MS" panose="030F0702030302020204" pitchFamily="66" charset="0"/>
              </a:rPr>
              <a:t>klinisyenin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kaviteyi</a:t>
            </a:r>
            <a:r>
              <a:rPr lang="tr-TR" dirty="0">
                <a:latin typeface="Comic Sans MS" panose="030F0702030302020204" pitchFamily="66" charset="0"/>
              </a:rPr>
              <a:t> tanımlamasına yardımcı olmaktadırlar ,yani tümör </a:t>
            </a:r>
            <a:r>
              <a:rPr lang="tr-TR" dirty="0" err="1">
                <a:latin typeface="Comic Sans MS" panose="030F0702030302020204" pitchFamily="66" charset="0"/>
              </a:rPr>
              <a:t>kavitesinin</a:t>
            </a:r>
            <a:r>
              <a:rPr lang="tr-TR" dirty="0">
                <a:latin typeface="Comic Sans MS" panose="030F0702030302020204" pitchFamily="66" charset="0"/>
              </a:rPr>
              <a:t> çizimi yine   </a:t>
            </a:r>
            <a:r>
              <a:rPr lang="tr-TR" dirty="0" err="1">
                <a:latin typeface="Comic Sans MS" panose="030F0702030302020204" pitchFamily="66" charset="0"/>
              </a:rPr>
              <a:t>klinisyenin</a:t>
            </a:r>
            <a:r>
              <a:rPr lang="tr-TR" dirty="0">
                <a:latin typeface="Comic Sans MS" panose="030F0702030302020204" pitchFamily="66" charset="0"/>
              </a:rPr>
              <a:t> öngörüsüne bağlıdır.</a:t>
            </a:r>
          </a:p>
        </p:txBody>
      </p:sp>
    </p:spTree>
    <p:extLst>
      <p:ext uri="{BB962C8B-B14F-4D97-AF65-F5344CB8AC3E}">
        <p14:creationId xmlns:p14="http://schemas.microsoft.com/office/powerpoint/2010/main" val="2045941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8CF62D-C2C0-40CC-AF93-94AEB71D2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5521"/>
            <a:ext cx="10515600" cy="4706957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Amerika’da yer yıl 260 000 kadın meme kanseri tanısı almaktadır.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Bu hastaların %60 ı meme koruyucu cerrahi veya </a:t>
            </a:r>
            <a:r>
              <a:rPr lang="tr-TR" dirty="0" err="1">
                <a:latin typeface="Comic Sans MS" panose="030F0702030302020204" pitchFamily="66" charset="0"/>
              </a:rPr>
              <a:t>lumpektomi</a:t>
            </a:r>
            <a:r>
              <a:rPr lang="tr-TR" dirty="0">
                <a:latin typeface="Comic Sans MS" panose="030F0702030302020204" pitchFamily="66" charset="0"/>
              </a:rPr>
              <a:t> ve ardından radyoterapi tedavisi almaktadır.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Meme koruyucu cerrahi yapılan 30 000 hastaya </a:t>
            </a:r>
            <a:r>
              <a:rPr lang="tr-TR" dirty="0" err="1">
                <a:latin typeface="Comic Sans MS" panose="030F0702030302020204" pitchFamily="66" charset="0"/>
              </a:rPr>
              <a:t>lumpektomi</a:t>
            </a:r>
            <a:r>
              <a:rPr lang="tr-TR" dirty="0">
                <a:latin typeface="Comic Sans MS" panose="030F0702030302020204" pitchFamily="66" charset="0"/>
              </a:rPr>
              <a:t> sonrası </a:t>
            </a:r>
            <a:r>
              <a:rPr lang="tr-TR" dirty="0" err="1">
                <a:latin typeface="Comic Sans MS" panose="030F0702030302020204" pitchFamily="66" charset="0"/>
              </a:rPr>
              <a:t>onkoplastik</a:t>
            </a:r>
            <a:r>
              <a:rPr lang="tr-TR" dirty="0">
                <a:latin typeface="Comic Sans MS" panose="030F0702030302020204" pitchFamily="66" charset="0"/>
              </a:rPr>
              <a:t> cerrahi yapılmaktadır.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Bu prosedürlerin cerrahinin hemen ardından yapılması giderek yaygınlaşmaktadır.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Cerrahi prosedürlerden haftalar sonra radyasyon </a:t>
            </a:r>
            <a:r>
              <a:rPr lang="tr-TR" dirty="0" err="1">
                <a:latin typeface="Comic Sans MS" panose="030F0702030302020204" pitchFamily="66" charset="0"/>
              </a:rPr>
              <a:t>onkoloğu</a:t>
            </a:r>
            <a:r>
              <a:rPr lang="tr-TR" dirty="0">
                <a:latin typeface="Comic Sans MS" panose="030F0702030302020204" pitchFamily="66" charset="0"/>
              </a:rPr>
              <a:t> mevcut görsel </a:t>
            </a:r>
            <a:r>
              <a:rPr lang="tr-TR" dirty="0" err="1">
                <a:latin typeface="Comic Sans MS" panose="030F0702030302020204" pitchFamily="66" charset="0"/>
              </a:rPr>
              <a:t>markerlar</a:t>
            </a:r>
            <a:r>
              <a:rPr lang="tr-TR" dirty="0">
                <a:latin typeface="Comic Sans MS" panose="030F0702030302020204" pitchFamily="66" charset="0"/>
              </a:rPr>
              <a:t> ile tümör </a:t>
            </a:r>
            <a:r>
              <a:rPr lang="tr-TR" dirty="0" err="1">
                <a:latin typeface="Comic Sans MS" panose="030F0702030302020204" pitchFamily="66" charset="0"/>
              </a:rPr>
              <a:t>kavitesinin</a:t>
            </a:r>
            <a:r>
              <a:rPr lang="tr-TR" dirty="0">
                <a:latin typeface="Comic Sans MS" panose="030F0702030302020204" pitchFamily="66" charset="0"/>
              </a:rPr>
              <a:t> yeri ve hacmini belirleyerek hedefe yönelik radyoterapi planı yapmaktadır.</a:t>
            </a:r>
          </a:p>
        </p:txBody>
      </p:sp>
    </p:spTree>
    <p:extLst>
      <p:ext uri="{BB962C8B-B14F-4D97-AF65-F5344CB8AC3E}">
        <p14:creationId xmlns:p14="http://schemas.microsoft.com/office/powerpoint/2010/main" val="3032529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B48FA1-C3C4-4AF5-9F2D-5B0674EFF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23900"/>
            <a:ext cx="9601200" cy="5172075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İMPLANTLAR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BioZorb</a:t>
            </a:r>
            <a:r>
              <a:rPr lang="tr-TR" dirty="0"/>
              <a:t>(</a:t>
            </a:r>
            <a:r>
              <a:rPr lang="tr-TR" dirty="0" err="1"/>
              <a:t>Hologic</a:t>
            </a:r>
            <a:r>
              <a:rPr lang="tr-TR" dirty="0"/>
              <a:t>) , 3 boyutlu </a:t>
            </a:r>
            <a:r>
              <a:rPr lang="tr-TR" dirty="0" err="1"/>
              <a:t>biyoabsorbabl</a:t>
            </a:r>
            <a:r>
              <a:rPr lang="tr-TR" dirty="0"/>
              <a:t> post </a:t>
            </a:r>
            <a:r>
              <a:rPr lang="tr-TR" dirty="0" err="1"/>
              <a:t>operatif</a:t>
            </a:r>
            <a:r>
              <a:rPr lang="tr-TR" dirty="0"/>
              <a:t> tümör yatağı hacmi için kullanılan  bir </a:t>
            </a:r>
            <a:r>
              <a:rPr lang="tr-TR" dirty="0" err="1"/>
              <a:t>implanttır</a:t>
            </a:r>
            <a:r>
              <a:rPr lang="tr-TR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BioZorb</a:t>
            </a:r>
            <a:r>
              <a:rPr lang="tr-TR" dirty="0"/>
              <a:t> </a:t>
            </a:r>
            <a:r>
              <a:rPr lang="tr-TR" dirty="0" err="1"/>
              <a:t>coil</a:t>
            </a:r>
            <a:r>
              <a:rPr lang="tr-TR" dirty="0"/>
              <a:t> benzeri bir yapı içerir ve post </a:t>
            </a:r>
            <a:r>
              <a:rPr lang="tr-TR" dirty="0" err="1"/>
              <a:t>operatif</a:t>
            </a:r>
            <a:r>
              <a:rPr lang="tr-TR" dirty="0"/>
              <a:t> tümör yatağını doldurur, 1 yıl içinde de </a:t>
            </a:r>
            <a:r>
              <a:rPr lang="tr-TR" dirty="0" err="1"/>
              <a:t>absorbe</a:t>
            </a:r>
            <a:r>
              <a:rPr lang="tr-TR" dirty="0"/>
              <a:t> olur 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1A8EE2E-2429-4978-82BD-FBD6CD7A4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266" y="2320814"/>
            <a:ext cx="3962534" cy="3575161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D0CD7FD-32D6-4969-948B-8B9E58F86EDC}"/>
              </a:ext>
            </a:extLst>
          </p:cNvPr>
          <p:cNvSpPr txBox="1"/>
          <p:nvPr/>
        </p:nvSpPr>
        <p:spPr>
          <a:xfrm>
            <a:off x="1171441" y="2822518"/>
            <a:ext cx="58388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/>
              <a:t>Bu </a:t>
            </a:r>
            <a:r>
              <a:rPr lang="tr-TR" dirty="0" err="1"/>
              <a:t>coil</a:t>
            </a:r>
            <a:r>
              <a:rPr lang="tr-TR" dirty="0"/>
              <a:t> üstünde 6 adet titanyum klip bulunur ve bu            şekilde cerrahiden sonra uzun bir süre </a:t>
            </a:r>
            <a:r>
              <a:rPr lang="tr-TR" dirty="0" err="1"/>
              <a:t>klinisyene</a:t>
            </a:r>
            <a:r>
              <a:rPr lang="tr-TR" dirty="0"/>
              <a:t> 3 boyutlu görüntü sağlar.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err="1"/>
              <a:t>BioZorb’un</a:t>
            </a:r>
            <a:r>
              <a:rPr lang="tr-TR" dirty="0"/>
              <a:t> etkinliğini araştıran çalışmalarda bu </a:t>
            </a:r>
            <a:r>
              <a:rPr lang="tr-TR" dirty="0" err="1"/>
              <a:t>implantın</a:t>
            </a:r>
            <a:r>
              <a:rPr lang="tr-TR" dirty="0"/>
              <a:t> kullanılması ile birlikte daha küçük volümlerde tümör yatağı hacmi elde ettiklerini bulmuşlardır.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err="1"/>
              <a:t>BioZorb</a:t>
            </a:r>
            <a:r>
              <a:rPr lang="tr-TR" dirty="0"/>
              <a:t> kullanımı ile birlikte </a:t>
            </a:r>
            <a:r>
              <a:rPr lang="tr-TR" dirty="0" err="1"/>
              <a:t>onkoplastik</a:t>
            </a:r>
            <a:r>
              <a:rPr lang="tr-TR" dirty="0"/>
              <a:t> cerrahiler sonrasında bile CTV ve PTV </a:t>
            </a:r>
            <a:r>
              <a:rPr lang="tr-TR" dirty="0" err="1"/>
              <a:t>boost</a:t>
            </a:r>
            <a:r>
              <a:rPr lang="tr-TR" dirty="0"/>
              <a:t> hacimlerinin dozlarını sırasıyla 5,9 </a:t>
            </a:r>
            <a:r>
              <a:rPr lang="tr-TR" dirty="0" err="1"/>
              <a:t>Gy</a:t>
            </a:r>
            <a:r>
              <a:rPr lang="tr-TR" dirty="0"/>
              <a:t> ve 13,4Gy kadar düşürüldüğü görüşmüştür. Fakat </a:t>
            </a:r>
            <a:r>
              <a:rPr lang="tr-TR" dirty="0" err="1"/>
              <a:t>ipsilateral</a:t>
            </a:r>
            <a:r>
              <a:rPr lang="tr-TR" dirty="0"/>
              <a:t> ortalama akciğer dozunda yaklaşık 2,6 </a:t>
            </a:r>
            <a:r>
              <a:rPr lang="tr-TR" dirty="0" err="1"/>
              <a:t>Gy</a:t>
            </a:r>
            <a:r>
              <a:rPr lang="tr-TR" dirty="0"/>
              <a:t> yükselme </a:t>
            </a:r>
            <a:r>
              <a:rPr lang="tr-TR" dirty="0" err="1"/>
              <a:t>görülmüştür.</a:t>
            </a:r>
            <a:r>
              <a:rPr lang="tr-TR" dirty="0" err="1">
                <a:hlinkClick r:id="rId3"/>
              </a:rPr>
              <a:t>https</a:t>
            </a:r>
            <a:r>
              <a:rPr lang="tr-TR" dirty="0">
                <a:hlinkClick r:id="rId3"/>
              </a:rPr>
              <a:t>://pubmed.ncbi.nlm.nih.gov/29937986/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6258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BF660AA-4BFE-42E4-A828-1E2F416F1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0"/>
            <a:ext cx="6642217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9CE7E41-8998-4055-B0F5-510FF5526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371" y="0"/>
            <a:ext cx="4854458" cy="247970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485AEB30-2CA2-4CB9-AA29-3FC7CE9C0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371" y="2479708"/>
            <a:ext cx="4854457" cy="437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06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EB0796-44A1-40B1-A7B3-924717500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00075"/>
            <a:ext cx="9601200" cy="52673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b="1" dirty="0"/>
              <a:t>SIVI FIDUCIAL MARKERLAR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Sıvı bazlı </a:t>
            </a:r>
            <a:r>
              <a:rPr lang="tr-TR" dirty="0" err="1">
                <a:latin typeface="Comic Sans MS" panose="030F0702030302020204" pitchFamily="66" charset="0"/>
              </a:rPr>
              <a:t>fiducial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markerlar</a:t>
            </a:r>
            <a:r>
              <a:rPr lang="tr-TR" dirty="0">
                <a:latin typeface="Comic Sans MS" panose="030F0702030302020204" pitchFamily="66" charset="0"/>
              </a:rPr>
              <a:t> öncelikle prostat kanserinde bir </a:t>
            </a:r>
            <a:r>
              <a:rPr lang="tr-TR" dirty="0" err="1">
                <a:latin typeface="Comic Sans MS" panose="030F0702030302020204" pitchFamily="66" charset="0"/>
              </a:rPr>
              <a:t>spacer</a:t>
            </a:r>
            <a:r>
              <a:rPr lang="tr-TR" dirty="0">
                <a:latin typeface="Comic Sans MS" panose="030F0702030302020204" pitchFamily="66" charset="0"/>
              </a:rPr>
              <a:t> olarak kullanıma sunulmuştur.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Meme kanserli hastalarda ise tümör yatağı çiziminde marker olarak önerilmiştir.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En güncel olarak kullanılan sıvı bazlı </a:t>
            </a:r>
            <a:r>
              <a:rPr lang="tr-TR" dirty="0" err="1">
                <a:latin typeface="Comic Sans MS" panose="030F0702030302020204" pitchFamily="66" charset="0"/>
              </a:rPr>
              <a:t>fiducial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markerın</a:t>
            </a:r>
            <a:r>
              <a:rPr lang="tr-TR" dirty="0">
                <a:latin typeface="Comic Sans MS" panose="030F0702030302020204" pitchFamily="66" charset="0"/>
              </a:rPr>
              <a:t> ( </a:t>
            </a:r>
            <a:r>
              <a:rPr lang="tr-TR" dirty="0" err="1">
                <a:latin typeface="Comic Sans MS" panose="030F0702030302020204" pitchFamily="66" charset="0"/>
              </a:rPr>
              <a:t>BioXmark</a:t>
            </a:r>
            <a:r>
              <a:rPr lang="tr-TR" dirty="0">
                <a:latin typeface="Comic Sans MS" panose="030F0702030302020204" pitchFamily="66" charset="0"/>
              </a:rPr>
              <a:t>(</a:t>
            </a:r>
            <a:r>
              <a:rPr lang="tr-TR" dirty="0" err="1">
                <a:latin typeface="Comic Sans MS" panose="030F0702030302020204" pitchFamily="66" charset="0"/>
              </a:rPr>
              <a:t>Nanovi</a:t>
            </a:r>
            <a:r>
              <a:rPr lang="tr-TR" dirty="0">
                <a:latin typeface="Comic Sans MS" panose="030F0702030302020204" pitchFamily="66" charset="0"/>
              </a:rPr>
              <a:t>) </a:t>
            </a:r>
            <a:r>
              <a:rPr lang="tr-TR" dirty="0" err="1">
                <a:latin typeface="Comic Sans MS" panose="030F0702030302020204" pitchFamily="66" charset="0"/>
              </a:rPr>
              <a:t>kaviteyi</a:t>
            </a:r>
            <a:r>
              <a:rPr lang="tr-TR" dirty="0">
                <a:latin typeface="Comic Sans MS" panose="030F0702030302020204" pitchFamily="66" charset="0"/>
              </a:rPr>
              <a:t> göstermede başarılı olduğu kanıtlanmıştır.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>
                <a:latin typeface="Comic Sans MS" panose="030F0702030302020204" pitchFamily="66" charset="0"/>
              </a:rPr>
              <a:t>BioXmark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hidrojel</a:t>
            </a:r>
            <a:r>
              <a:rPr lang="tr-TR" dirty="0">
                <a:latin typeface="Comic Sans MS" panose="030F0702030302020204" pitchFamily="66" charset="0"/>
              </a:rPr>
              <a:t> marker </a:t>
            </a:r>
            <a:r>
              <a:rPr lang="tr-TR" dirty="0" err="1">
                <a:latin typeface="Comic Sans MS" panose="030F0702030302020204" pitchFamily="66" charset="0"/>
              </a:rPr>
              <a:t>sukroz</a:t>
            </a:r>
            <a:r>
              <a:rPr lang="tr-TR" dirty="0">
                <a:latin typeface="Comic Sans MS" panose="030F0702030302020204" pitchFamily="66" charset="0"/>
              </a:rPr>
              <a:t> asetat </a:t>
            </a:r>
            <a:r>
              <a:rPr lang="tr-TR" dirty="0" err="1">
                <a:latin typeface="Comic Sans MS" panose="030F0702030302020204" pitchFamily="66" charset="0"/>
              </a:rPr>
              <a:t>izobutirat</a:t>
            </a:r>
            <a:r>
              <a:rPr lang="tr-TR" dirty="0">
                <a:latin typeface="Comic Sans MS" panose="030F0702030302020204" pitchFamily="66" charset="0"/>
              </a:rPr>
              <a:t> ( elektron dense analog) ve etanol (</a:t>
            </a:r>
            <a:r>
              <a:rPr lang="tr-TR" dirty="0" err="1">
                <a:latin typeface="Comic Sans MS" panose="030F0702030302020204" pitchFamily="66" charset="0"/>
              </a:rPr>
              <a:t>diffüzyon</a:t>
            </a:r>
            <a:r>
              <a:rPr lang="tr-TR" dirty="0">
                <a:latin typeface="Comic Sans MS" panose="030F0702030302020204" pitchFamily="66" charset="0"/>
              </a:rPr>
              <a:t> için yüksek viskozite ) bileşenlerinden oluşur.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MR ve CT de görülebilen </a:t>
            </a:r>
            <a:r>
              <a:rPr lang="tr-TR" dirty="0" err="1">
                <a:latin typeface="Comic Sans MS" panose="030F0702030302020204" pitchFamily="66" charset="0"/>
              </a:rPr>
              <a:t>BioXmarkerın</a:t>
            </a:r>
            <a:r>
              <a:rPr lang="tr-TR" dirty="0">
                <a:latin typeface="Comic Sans MS" panose="030F0702030302020204" pitchFamily="66" charset="0"/>
              </a:rPr>
              <a:t> birkaç ay içinde emilir ve tümör </a:t>
            </a:r>
            <a:r>
              <a:rPr lang="tr-TR" dirty="0" err="1">
                <a:latin typeface="Comic Sans MS" panose="030F0702030302020204" pitchFamily="66" charset="0"/>
              </a:rPr>
              <a:t>kavitesinin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konturund</a:t>
            </a:r>
            <a:r>
              <a:rPr lang="tr-TR" dirty="0">
                <a:latin typeface="Comic Sans MS" panose="030F0702030302020204" pitchFamily="66" charset="0"/>
              </a:rPr>
              <a:t> standart kliplere göre daha iyi sonuçlar sağlamıştır.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Bu sonuçlar bir diğer sıvı bazlı </a:t>
            </a:r>
            <a:r>
              <a:rPr lang="tr-TR" dirty="0" err="1">
                <a:latin typeface="Comic Sans MS" panose="030F0702030302020204" pitchFamily="66" charset="0"/>
              </a:rPr>
              <a:t>fiducial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markerda</a:t>
            </a:r>
            <a:r>
              <a:rPr lang="tr-TR" dirty="0">
                <a:latin typeface="Comic Sans MS" panose="030F0702030302020204" pitchFamily="66" charset="0"/>
              </a:rPr>
              <a:t> da (</a:t>
            </a:r>
            <a:r>
              <a:rPr lang="tr-TR" dirty="0" err="1">
                <a:latin typeface="Comic Sans MS" panose="030F0702030302020204" pitchFamily="66" charset="0"/>
              </a:rPr>
              <a:t>TraceIT-Augmenix</a:t>
            </a:r>
            <a:r>
              <a:rPr lang="tr-TR" dirty="0">
                <a:latin typeface="Comic Sans MS" panose="030F0702030302020204" pitchFamily="66" charset="0"/>
              </a:rPr>
              <a:t>) ile benzerdir.</a:t>
            </a:r>
          </a:p>
        </p:txBody>
      </p:sp>
    </p:spTree>
    <p:extLst>
      <p:ext uri="{BB962C8B-B14F-4D97-AF65-F5344CB8AC3E}">
        <p14:creationId xmlns:p14="http://schemas.microsoft.com/office/powerpoint/2010/main" val="404827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6EF0D9-0ADF-4F85-AA0A-CA02C4B15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38175"/>
            <a:ext cx="9601200" cy="5229225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Yapılan çalışmalarda planlama CT sinde </a:t>
            </a:r>
            <a:r>
              <a:rPr lang="tr-TR" dirty="0" err="1">
                <a:latin typeface="Comic Sans MS" panose="030F0702030302020204" pitchFamily="66" charset="0"/>
              </a:rPr>
              <a:t>kavite</a:t>
            </a:r>
            <a:r>
              <a:rPr lang="tr-TR" dirty="0">
                <a:latin typeface="Comic Sans MS" panose="030F0702030302020204" pitchFamily="66" charset="0"/>
              </a:rPr>
              <a:t> çizimi sonrası sıvı </a:t>
            </a:r>
            <a:r>
              <a:rPr lang="tr-TR" dirty="0" err="1">
                <a:latin typeface="Comic Sans MS" panose="030F0702030302020204" pitchFamily="66" charset="0"/>
              </a:rPr>
              <a:t>markerların</a:t>
            </a:r>
            <a:r>
              <a:rPr lang="tr-TR" dirty="0">
                <a:latin typeface="Comic Sans MS" panose="030F0702030302020204" pitchFamily="66" charset="0"/>
              </a:rPr>
              <a:t> fizyolojik yumuşak dokulara benzer </a:t>
            </a:r>
            <a:r>
              <a:rPr lang="tr-TR" dirty="0" err="1">
                <a:latin typeface="Comic Sans MS" panose="030F0702030302020204" pitchFamily="66" charset="0"/>
              </a:rPr>
              <a:t>dansitede</a:t>
            </a:r>
            <a:r>
              <a:rPr lang="tr-TR" dirty="0">
                <a:latin typeface="Comic Sans MS" panose="030F0702030302020204" pitchFamily="66" charset="0"/>
              </a:rPr>
              <a:t> olması nedeni </a:t>
            </a:r>
            <a:r>
              <a:rPr lang="tr-TR" dirty="0" err="1">
                <a:latin typeface="Comic Sans MS" panose="030F0702030302020204" pitchFamily="66" charset="0"/>
              </a:rPr>
              <a:t>kavite</a:t>
            </a:r>
            <a:r>
              <a:rPr lang="tr-TR" dirty="0">
                <a:latin typeface="Comic Sans MS" panose="030F0702030302020204" pitchFamily="66" charset="0"/>
              </a:rPr>
              <a:t> çiziminde çevre yumuşak doku(</a:t>
            </a:r>
            <a:r>
              <a:rPr lang="tr-TR" dirty="0" err="1">
                <a:latin typeface="Comic Sans MS" panose="030F0702030302020204" pitchFamily="66" charset="0"/>
              </a:rPr>
              <a:t>duktal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komp</a:t>
            </a:r>
            <a:r>
              <a:rPr lang="tr-TR" dirty="0">
                <a:latin typeface="Comic Sans MS" panose="030F0702030302020204" pitchFamily="66" charset="0"/>
              </a:rPr>
              <a:t>.) düzenlenmesi için manuel düzeltmeler gerekmektedir.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err="1">
                <a:latin typeface="Comic Sans MS" panose="030F0702030302020204" pitchFamily="66" charset="0"/>
              </a:rPr>
              <a:t>Ciernik</a:t>
            </a:r>
            <a:r>
              <a:rPr lang="tr-TR" dirty="0">
                <a:latin typeface="Comic Sans MS" panose="030F0702030302020204" pitchFamily="66" charset="0"/>
              </a:rPr>
              <a:t> ve </a:t>
            </a:r>
            <a:r>
              <a:rPr lang="tr-TR" dirty="0" err="1">
                <a:latin typeface="Comic Sans MS" panose="030F0702030302020204" pitchFamily="66" charset="0"/>
              </a:rPr>
              <a:t>Greiss</a:t>
            </a:r>
            <a:r>
              <a:rPr lang="tr-TR" dirty="0">
                <a:latin typeface="Comic Sans MS" panose="030F0702030302020204" pitchFamily="66" charset="0"/>
              </a:rPr>
              <a:t> aynı zamanda metal bazlı </a:t>
            </a:r>
            <a:r>
              <a:rPr lang="tr-TR" dirty="0" err="1">
                <a:latin typeface="Comic Sans MS" panose="030F0702030302020204" pitchFamily="66" charset="0"/>
              </a:rPr>
              <a:t>fiducial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markerlara</a:t>
            </a:r>
            <a:r>
              <a:rPr lang="tr-TR" dirty="0">
                <a:latin typeface="Comic Sans MS" panose="030F0702030302020204" pitchFamily="66" charset="0"/>
              </a:rPr>
              <a:t> kıyasla sıvı bazlı </a:t>
            </a:r>
            <a:r>
              <a:rPr lang="tr-TR" dirty="0" err="1">
                <a:latin typeface="Comic Sans MS" panose="030F0702030302020204" pitchFamily="66" charset="0"/>
              </a:rPr>
              <a:t>fiducial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markerların</a:t>
            </a:r>
            <a:r>
              <a:rPr lang="tr-TR" dirty="0">
                <a:latin typeface="Comic Sans MS" panose="030F0702030302020204" pitchFamily="66" charset="0"/>
              </a:rPr>
              <a:t> daha az görüntü </a:t>
            </a:r>
            <a:r>
              <a:rPr lang="tr-TR" dirty="0" err="1">
                <a:latin typeface="Comic Sans MS" panose="030F0702030302020204" pitchFamily="66" charset="0"/>
              </a:rPr>
              <a:t>distorsiyonu</a:t>
            </a:r>
            <a:r>
              <a:rPr lang="tr-TR" dirty="0">
                <a:latin typeface="Comic Sans MS" panose="030F0702030302020204" pitchFamily="66" charset="0"/>
              </a:rPr>
              <a:t> ve </a:t>
            </a:r>
            <a:r>
              <a:rPr lang="tr-TR" dirty="0" err="1">
                <a:latin typeface="Comic Sans MS" panose="030F0702030302020204" pitchFamily="66" charset="0"/>
              </a:rPr>
              <a:t>artefakt</a:t>
            </a:r>
            <a:r>
              <a:rPr lang="tr-TR" dirty="0">
                <a:latin typeface="Comic Sans MS" panose="030F0702030302020204" pitchFamily="66" charset="0"/>
              </a:rPr>
              <a:t> oluşturduğunu göstermiştir.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err="1">
                <a:latin typeface="Comic Sans MS" panose="030F0702030302020204" pitchFamily="66" charset="0"/>
              </a:rPr>
              <a:t>Toksisite</a:t>
            </a:r>
            <a:r>
              <a:rPr lang="tr-TR" dirty="0">
                <a:latin typeface="Comic Sans MS" panose="030F0702030302020204" pitchFamily="66" charset="0"/>
              </a:rPr>
              <a:t> her iki </a:t>
            </a:r>
            <a:r>
              <a:rPr lang="tr-TR" dirty="0" err="1">
                <a:latin typeface="Comic Sans MS" panose="030F0702030302020204" pitchFamily="66" charset="0"/>
              </a:rPr>
              <a:t>markerda</a:t>
            </a:r>
            <a:r>
              <a:rPr lang="tr-TR" dirty="0">
                <a:latin typeface="Comic Sans MS" panose="030F0702030302020204" pitchFamily="66" charset="0"/>
              </a:rPr>
              <a:t> da izlenmemiştir fakat, </a:t>
            </a:r>
            <a:r>
              <a:rPr lang="tr-TR" dirty="0" err="1">
                <a:latin typeface="Comic Sans MS" panose="030F0702030302020204" pitchFamily="66" charset="0"/>
              </a:rPr>
              <a:t>rezorbsiyona</a:t>
            </a:r>
            <a:r>
              <a:rPr lang="tr-TR" dirty="0">
                <a:latin typeface="Comic Sans MS" panose="030F0702030302020204" pitchFamily="66" charset="0"/>
              </a:rPr>
              <a:t> uğrayan sıvı bazlı </a:t>
            </a:r>
            <a:r>
              <a:rPr lang="tr-TR" dirty="0" err="1">
                <a:latin typeface="Comic Sans MS" panose="030F0702030302020204" pitchFamily="66" charset="0"/>
              </a:rPr>
              <a:t>markerın</a:t>
            </a:r>
            <a:r>
              <a:rPr lang="tr-TR" dirty="0">
                <a:latin typeface="Comic Sans MS" panose="030F0702030302020204" pitchFamily="66" charset="0"/>
              </a:rPr>
              <a:t> radyografilerde </a:t>
            </a:r>
            <a:r>
              <a:rPr lang="tr-TR" dirty="0" err="1">
                <a:latin typeface="Comic Sans MS" panose="030F0702030302020204" pitchFamily="66" charset="0"/>
              </a:rPr>
              <a:t>mikrokasifikasyona</a:t>
            </a:r>
            <a:r>
              <a:rPr lang="tr-TR" dirty="0">
                <a:latin typeface="Comic Sans MS" panose="030F0702030302020204" pitchFamily="66" charset="0"/>
              </a:rPr>
              <a:t> benzer görüntü oluşturduğu , </a:t>
            </a:r>
            <a:r>
              <a:rPr lang="tr-TR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nüks</a:t>
            </a: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 veya </a:t>
            </a:r>
            <a:r>
              <a:rPr lang="tr-TR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intraduktal</a:t>
            </a: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karsinomayı</a:t>
            </a: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 düşündüğü rapor edilmiştir.</a:t>
            </a:r>
          </a:p>
        </p:txBody>
      </p:sp>
    </p:spTree>
    <p:extLst>
      <p:ext uri="{BB962C8B-B14F-4D97-AF65-F5344CB8AC3E}">
        <p14:creationId xmlns:p14="http://schemas.microsoft.com/office/powerpoint/2010/main" val="4127559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0945B3A-CCC9-47AE-8177-985AAD8A6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0"/>
            <a:ext cx="11468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5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ECBA2D-88C4-4580-8DC6-1CE53A42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SONUÇ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EDF2D6-2CC7-4D2B-BB85-DA3736E87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33525"/>
            <a:ext cx="9601200" cy="43338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Bu derleme, RT planlamasına yardımcı olmak için mevcut olan mevcut standart ve diğer </a:t>
            </a:r>
            <a:r>
              <a:rPr lang="tr-TR" dirty="0" err="1"/>
              <a:t>fiducial</a:t>
            </a:r>
            <a:r>
              <a:rPr lang="tr-TR" dirty="0"/>
              <a:t> marker teknolojilerini değerlendirdi.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Tümör </a:t>
            </a:r>
            <a:r>
              <a:rPr lang="tr-TR" dirty="0" err="1"/>
              <a:t>kavite</a:t>
            </a:r>
            <a:r>
              <a:rPr lang="tr-TR" dirty="0"/>
              <a:t> sınırlarını tam olarak tanımlama yeteneği ile ilgili olarak tartışılan teknolojilerin çoğu yetersiz kaldı.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5F5CF956-488E-4A3E-9C7D-6DBFCE371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19425"/>
            <a:ext cx="9601200" cy="3838575"/>
          </a:xfrm>
          <a:prstGeom prst="rect">
            <a:avLst/>
          </a:prstGeom>
        </p:spPr>
      </p:pic>
      <p:sp>
        <p:nvSpPr>
          <p:cNvPr id="25" name="Dikdörtgen 24">
            <a:extLst>
              <a:ext uri="{FF2B5EF4-FFF2-40B4-BE49-F238E27FC236}">
                <a16:creationId xmlns:a16="http://schemas.microsoft.com/office/drawing/2014/main" id="{6AA26280-4C75-456D-AB0E-E8815E2DF29C}"/>
              </a:ext>
            </a:extLst>
          </p:cNvPr>
          <p:cNvSpPr/>
          <p:nvPr/>
        </p:nvSpPr>
        <p:spPr>
          <a:xfrm>
            <a:off x="2533650" y="4200525"/>
            <a:ext cx="409575" cy="2286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BB6DAFD1-F3EF-45C4-A902-609DE1D61307}"/>
              </a:ext>
            </a:extLst>
          </p:cNvPr>
          <p:cNvSpPr/>
          <p:nvPr/>
        </p:nvSpPr>
        <p:spPr>
          <a:xfrm>
            <a:off x="5715000" y="4200525"/>
            <a:ext cx="1247775" cy="40005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F3375826-0B38-40A8-A441-D216591CC04E}"/>
              </a:ext>
            </a:extLst>
          </p:cNvPr>
          <p:cNvSpPr/>
          <p:nvPr/>
        </p:nvSpPr>
        <p:spPr>
          <a:xfrm>
            <a:off x="7172324" y="4200524"/>
            <a:ext cx="1247775" cy="6000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41F06D75-3814-4EE2-A8D5-87A4AA4BCA65}"/>
              </a:ext>
            </a:extLst>
          </p:cNvPr>
          <p:cNvSpPr/>
          <p:nvPr/>
        </p:nvSpPr>
        <p:spPr>
          <a:xfrm>
            <a:off x="9734550" y="4200525"/>
            <a:ext cx="1085850" cy="9525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AC3F1AC5-665C-4EEC-91DE-DF8EFFD0F46F}"/>
              </a:ext>
            </a:extLst>
          </p:cNvPr>
          <p:cNvSpPr/>
          <p:nvPr/>
        </p:nvSpPr>
        <p:spPr>
          <a:xfrm>
            <a:off x="2457450" y="6162675"/>
            <a:ext cx="581025" cy="3333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7C292EE8-2D69-4FD7-AD95-B6F459465BE4}"/>
              </a:ext>
            </a:extLst>
          </p:cNvPr>
          <p:cNvSpPr/>
          <p:nvPr/>
        </p:nvSpPr>
        <p:spPr>
          <a:xfrm>
            <a:off x="5715000" y="6172200"/>
            <a:ext cx="1247775" cy="4286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8167787F-26FF-40E5-8470-DF8C5E313D31}"/>
              </a:ext>
            </a:extLst>
          </p:cNvPr>
          <p:cNvSpPr/>
          <p:nvPr/>
        </p:nvSpPr>
        <p:spPr>
          <a:xfrm>
            <a:off x="7172324" y="6162675"/>
            <a:ext cx="581025" cy="3333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>
            <a:extLst>
              <a:ext uri="{FF2B5EF4-FFF2-40B4-BE49-F238E27FC236}">
                <a16:creationId xmlns:a16="http://schemas.microsoft.com/office/drawing/2014/main" id="{3B9966F8-C8CD-4701-8A4C-05029615685A}"/>
              </a:ext>
            </a:extLst>
          </p:cNvPr>
          <p:cNvSpPr/>
          <p:nvPr/>
        </p:nvSpPr>
        <p:spPr>
          <a:xfrm>
            <a:off x="9734550" y="6172200"/>
            <a:ext cx="962025" cy="6191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9548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BC08D3-1701-4766-B1CC-5790C445B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175" y="1352550"/>
            <a:ext cx="9601200" cy="3429000"/>
          </a:xfrm>
        </p:spPr>
        <p:txBody>
          <a:bodyPr/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Tümör </a:t>
            </a:r>
            <a:r>
              <a:rPr lang="tr-TR" dirty="0" err="1">
                <a:latin typeface="Comic Sans MS" panose="030F0702030302020204" pitchFamily="66" charset="0"/>
              </a:rPr>
              <a:t>kavitesini</a:t>
            </a:r>
            <a:r>
              <a:rPr lang="tr-TR" dirty="0">
                <a:latin typeface="Comic Sans MS" panose="030F0702030302020204" pitchFamily="66" charset="0"/>
              </a:rPr>
              <a:t> tanımlamada en etkili </a:t>
            </a:r>
            <a:r>
              <a:rPr lang="tr-TR" dirty="0" err="1">
                <a:latin typeface="Comic Sans MS" panose="030F0702030302020204" pitchFamily="66" charset="0"/>
              </a:rPr>
              <a:t>markerın</a:t>
            </a:r>
            <a:r>
              <a:rPr lang="tr-TR" dirty="0">
                <a:latin typeface="Comic Sans MS" panose="030F0702030302020204" pitchFamily="66" charset="0"/>
              </a:rPr>
              <a:t> sıvı bazlı </a:t>
            </a:r>
            <a:r>
              <a:rPr lang="tr-TR" dirty="0" err="1">
                <a:latin typeface="Comic Sans MS" panose="030F0702030302020204" pitchFamily="66" charset="0"/>
              </a:rPr>
              <a:t>markerlar</a:t>
            </a:r>
            <a:r>
              <a:rPr lang="tr-TR" dirty="0">
                <a:latin typeface="Comic Sans MS" panose="030F0702030302020204" pitchFamily="66" charset="0"/>
              </a:rPr>
              <a:t>  olduğu görüldü.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Gelecekteki çözümler, radyasyon </a:t>
            </a:r>
            <a:r>
              <a:rPr lang="tr-TR" dirty="0" err="1">
                <a:latin typeface="Comic Sans MS" panose="030F0702030302020204" pitchFamily="66" charset="0"/>
              </a:rPr>
              <a:t>onkologlarının</a:t>
            </a:r>
            <a:r>
              <a:rPr lang="tr-TR" dirty="0">
                <a:latin typeface="Comic Sans MS" panose="030F0702030302020204" pitchFamily="66" charset="0"/>
              </a:rPr>
              <a:t> tümör </a:t>
            </a:r>
            <a:r>
              <a:rPr lang="tr-TR" dirty="0" err="1">
                <a:latin typeface="Comic Sans MS" panose="030F0702030302020204" pitchFamily="66" charset="0"/>
              </a:rPr>
              <a:t>kavitesini</a:t>
            </a:r>
            <a:r>
              <a:rPr lang="tr-TR" dirty="0">
                <a:latin typeface="Comic Sans MS" panose="030F0702030302020204" pitchFamily="66" charset="0"/>
              </a:rPr>
              <a:t> tutarlı bir şekilde tanımlamaları için sıvı bazlı </a:t>
            </a:r>
            <a:r>
              <a:rPr lang="tr-TR" dirty="0" err="1">
                <a:latin typeface="Comic Sans MS" panose="030F0702030302020204" pitchFamily="66" charset="0"/>
              </a:rPr>
              <a:t>fiducial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markerları</a:t>
            </a:r>
            <a:r>
              <a:rPr lang="tr-TR" dirty="0">
                <a:latin typeface="Comic Sans MS" panose="030F0702030302020204" pitchFamily="66" charset="0"/>
              </a:rPr>
              <a:t> veya diğer teknolojileri geliştirmeyi hedef almalıdır.</a:t>
            </a:r>
          </a:p>
        </p:txBody>
      </p:sp>
    </p:spTree>
    <p:extLst>
      <p:ext uri="{BB962C8B-B14F-4D97-AF65-F5344CB8AC3E}">
        <p14:creationId xmlns:p14="http://schemas.microsoft.com/office/powerpoint/2010/main" val="2717419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DB220A-8F37-47E5-B6BC-C399B908B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47725"/>
            <a:ext cx="9601200" cy="5019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4000" dirty="0"/>
          </a:p>
          <a:p>
            <a:pPr marL="0" indent="0" algn="ctr">
              <a:buNone/>
            </a:pPr>
            <a:endParaRPr lang="tr-TR" sz="4000" dirty="0"/>
          </a:p>
          <a:p>
            <a:pPr marL="0" indent="0" algn="ctr">
              <a:buNone/>
            </a:pPr>
            <a:endParaRPr lang="tr-TR" sz="4000" dirty="0"/>
          </a:p>
          <a:p>
            <a:pPr marL="0" indent="0" algn="ctr">
              <a:buNone/>
            </a:pPr>
            <a:r>
              <a:rPr lang="tr-TR" sz="4000" dirty="0"/>
              <a:t>DİNLEDİĞİNİZ İÇİN TEŞEKKÜR EDERİM.</a:t>
            </a:r>
          </a:p>
        </p:txBody>
      </p:sp>
    </p:spTree>
    <p:extLst>
      <p:ext uri="{BB962C8B-B14F-4D97-AF65-F5344CB8AC3E}">
        <p14:creationId xmlns:p14="http://schemas.microsoft.com/office/powerpoint/2010/main" val="936028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C21673-D3C3-4596-95B2-1A02E324F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02535"/>
            <a:ext cx="9601200" cy="4616067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Radyasyon </a:t>
            </a:r>
            <a:r>
              <a:rPr lang="tr-TR" dirty="0" err="1">
                <a:latin typeface="Comic Sans MS" panose="030F0702030302020204" pitchFamily="66" charset="0"/>
              </a:rPr>
              <a:t>onkoloğu</a:t>
            </a:r>
            <a:r>
              <a:rPr lang="tr-TR" dirty="0">
                <a:latin typeface="Comic Sans MS" panose="030F0702030302020204" pitchFamily="66" charset="0"/>
              </a:rPr>
              <a:t>  </a:t>
            </a:r>
            <a:r>
              <a:rPr lang="tr-TR" dirty="0" err="1">
                <a:latin typeface="Comic Sans MS" panose="030F0702030302020204" pitchFamily="66" charset="0"/>
              </a:rPr>
              <a:t>lumpektomi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kavitesini</a:t>
            </a:r>
            <a:r>
              <a:rPr lang="tr-TR" dirty="0">
                <a:latin typeface="Comic Sans MS" panose="030F0702030302020204" pitchFamily="66" charset="0"/>
              </a:rPr>
              <a:t> çizmek ve akciğer ve kalp gibi önemli organların gereksiz radyasyon dozu almamasını sağlamak için planlama CT sini kullanır.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>
                <a:latin typeface="Comic Sans MS" panose="030F0702030302020204" pitchFamily="66" charset="0"/>
              </a:rPr>
              <a:t>Marjinlerin</a:t>
            </a:r>
            <a:r>
              <a:rPr lang="tr-TR" dirty="0">
                <a:latin typeface="Comic Sans MS" panose="030F0702030302020204" pitchFamily="66" charset="0"/>
              </a:rPr>
              <a:t> ve tümör yatağı etrafındaki yumuşak dokuların </a:t>
            </a:r>
            <a:r>
              <a:rPr lang="tr-TR" dirty="0" err="1">
                <a:latin typeface="Comic Sans MS" panose="030F0702030302020204" pitchFamily="66" charset="0"/>
              </a:rPr>
              <a:t>onkoplastik</a:t>
            </a:r>
            <a:r>
              <a:rPr lang="tr-TR" dirty="0">
                <a:latin typeface="Comic Sans MS" panose="030F0702030302020204" pitchFamily="66" charset="0"/>
              </a:rPr>
              <a:t> rekonstrüksiyon sonrası yerlerinin değişmesi , radyasyon </a:t>
            </a:r>
            <a:r>
              <a:rPr lang="tr-TR" dirty="0" err="1">
                <a:latin typeface="Comic Sans MS" panose="030F0702030302020204" pitchFamily="66" charset="0"/>
              </a:rPr>
              <a:t>onkoloğunun</a:t>
            </a:r>
            <a:r>
              <a:rPr lang="tr-TR" dirty="0">
                <a:latin typeface="Comic Sans MS" panose="030F0702030302020204" pitchFamily="66" charset="0"/>
              </a:rPr>
              <a:t> tümör </a:t>
            </a:r>
            <a:r>
              <a:rPr lang="tr-TR" dirty="0" err="1">
                <a:latin typeface="Comic Sans MS" panose="030F0702030302020204" pitchFamily="66" charset="0"/>
              </a:rPr>
              <a:t>kavitesini</a:t>
            </a:r>
            <a:r>
              <a:rPr lang="tr-TR" dirty="0">
                <a:latin typeface="Comic Sans MS" panose="030F0702030302020204" pitchFamily="66" charset="0"/>
              </a:rPr>
              <a:t> çizimini zorlaştırmaktadır.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Post-</a:t>
            </a:r>
            <a:r>
              <a:rPr lang="tr-TR" dirty="0" err="1">
                <a:latin typeface="Comic Sans MS" panose="030F0702030302020204" pitchFamily="66" charset="0"/>
              </a:rPr>
              <a:t>lumpektomi</a:t>
            </a:r>
            <a:r>
              <a:rPr lang="tr-TR" dirty="0">
                <a:latin typeface="Comic Sans MS" panose="030F0702030302020204" pitchFamily="66" charset="0"/>
              </a:rPr>
              <a:t> tümör </a:t>
            </a:r>
            <a:r>
              <a:rPr lang="tr-TR" dirty="0" err="1">
                <a:latin typeface="Comic Sans MS" panose="030F0702030302020204" pitchFamily="66" charset="0"/>
              </a:rPr>
              <a:t>kavitesinin</a:t>
            </a:r>
            <a:r>
              <a:rPr lang="tr-TR" dirty="0">
                <a:latin typeface="Comic Sans MS" panose="030F0702030302020204" pitchFamily="66" charset="0"/>
              </a:rPr>
              <a:t> uygun olmayan çizimi  gerçek tümör </a:t>
            </a:r>
            <a:r>
              <a:rPr lang="tr-TR" dirty="0" err="1">
                <a:latin typeface="Comic Sans MS" panose="030F0702030302020204" pitchFamily="66" charset="0"/>
              </a:rPr>
              <a:t>kavitesine</a:t>
            </a:r>
            <a:r>
              <a:rPr lang="tr-TR" dirty="0">
                <a:latin typeface="Comic Sans MS" panose="030F0702030302020204" pitchFamily="66" charset="0"/>
              </a:rPr>
              <a:t> uygun olmayan bir radyoterapi verilmesini sağlar.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>
                <a:latin typeface="Comic Sans MS" panose="030F0702030302020204" pitchFamily="66" charset="0"/>
              </a:rPr>
              <a:t>Boost</a:t>
            </a:r>
            <a:r>
              <a:rPr lang="tr-TR" dirty="0">
                <a:latin typeface="Comic Sans MS" panose="030F0702030302020204" pitchFamily="66" charset="0"/>
              </a:rPr>
              <a:t> radyoterapi alanının uygunsuz çizimi hem yan etkide artışa hem de kanser </a:t>
            </a:r>
            <a:r>
              <a:rPr lang="tr-TR" dirty="0" err="1">
                <a:latin typeface="Comic Sans MS" panose="030F0702030302020204" pitchFamily="66" charset="0"/>
              </a:rPr>
              <a:t>nüksünün</a:t>
            </a:r>
            <a:r>
              <a:rPr lang="tr-TR" dirty="0">
                <a:latin typeface="Comic Sans MS" panose="030F0702030302020204" pitchFamily="66" charset="0"/>
              </a:rPr>
              <a:t> artmasına neden olur.</a:t>
            </a:r>
          </a:p>
        </p:txBody>
      </p:sp>
    </p:spTree>
    <p:extLst>
      <p:ext uri="{BB962C8B-B14F-4D97-AF65-F5344CB8AC3E}">
        <p14:creationId xmlns:p14="http://schemas.microsoft.com/office/powerpoint/2010/main" val="3192426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2084EB-A40F-4AF9-87A5-29B9AD1DB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360967"/>
            <a:ext cx="9601200" cy="425302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Meme koruyucu cerrahi yapılan  hastalarda %10-20 civarında en az bir CS pozitifliği ve re-</a:t>
            </a:r>
            <a:r>
              <a:rPr lang="tr-TR" dirty="0" err="1">
                <a:latin typeface="Comic Sans MS" panose="030F0702030302020204" pitchFamily="66" charset="0"/>
              </a:rPr>
              <a:t>eksizyon</a:t>
            </a:r>
            <a:r>
              <a:rPr lang="tr-TR" dirty="0">
                <a:latin typeface="Comic Sans MS" panose="030F0702030302020204" pitchFamily="66" charset="0"/>
              </a:rPr>
              <a:t> gerekmektedir.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Tüm cerrahi sınırla negatif ise hasta radyoterapiye adaydır.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Hastaların %75-85 i tüm meme radyoterapisi ( WBI) ve </a:t>
            </a:r>
            <a:r>
              <a:rPr lang="tr-TR" dirty="0" err="1">
                <a:latin typeface="Comic Sans MS" panose="030F0702030302020204" pitchFamily="66" charset="0"/>
              </a:rPr>
              <a:t>kaviteye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boost</a:t>
            </a:r>
            <a:r>
              <a:rPr lang="tr-TR" dirty="0">
                <a:latin typeface="Comic Sans MS" panose="030F0702030302020204" pitchFamily="66" charset="0"/>
              </a:rPr>
              <a:t> radyoterapi almaktadır.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Diğer %15-25 i ise sadece </a:t>
            </a:r>
            <a:r>
              <a:rPr lang="tr-TR" dirty="0" err="1">
                <a:latin typeface="Comic Sans MS" panose="030F0702030302020204" pitchFamily="66" charset="0"/>
              </a:rPr>
              <a:t>kaviteye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parsiyel</a:t>
            </a:r>
            <a:r>
              <a:rPr lang="tr-TR" dirty="0">
                <a:latin typeface="Comic Sans MS" panose="030F0702030302020204" pitchFamily="66" charset="0"/>
              </a:rPr>
              <a:t> meme radyoterapisi (PBI) almaktadır.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184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F65A53-DF10-439F-80FE-8DE981CD6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27961"/>
            <a:ext cx="9601200" cy="52394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Genel olarak kanser </a:t>
            </a:r>
            <a:r>
              <a:rPr lang="tr-TR" dirty="0" err="1"/>
              <a:t>rekürrenslerinin</a:t>
            </a:r>
            <a:r>
              <a:rPr lang="tr-TR" dirty="0"/>
              <a:t> %70 i </a:t>
            </a:r>
            <a:r>
              <a:rPr lang="tr-TR" dirty="0" err="1"/>
              <a:t>orjinal</a:t>
            </a:r>
            <a:r>
              <a:rPr lang="tr-TR" dirty="0"/>
              <a:t> tümör </a:t>
            </a:r>
            <a:r>
              <a:rPr lang="tr-TR" dirty="0" err="1"/>
              <a:t>kavitesinden</a:t>
            </a:r>
            <a:r>
              <a:rPr lang="tr-TR" dirty="0"/>
              <a:t> gelişmektedir.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Bu nedenle radyoterapiden sonra </a:t>
            </a:r>
            <a:r>
              <a:rPr lang="tr-TR" dirty="0" err="1"/>
              <a:t>kavite</a:t>
            </a:r>
            <a:r>
              <a:rPr lang="tr-TR" dirty="0"/>
              <a:t> alanının takibi kritik öneme sahiptir.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Başarılı bir meme koruyucu cerrahisi için 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>
                <a:highlight>
                  <a:srgbClr val="808000"/>
                </a:highlight>
              </a:rPr>
              <a:t>tümör lokalizasyonunun düzgün bir şekilde belirlenmesi 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>
                <a:highlight>
                  <a:srgbClr val="808000"/>
                </a:highlight>
              </a:rPr>
              <a:t>cerrahi sınırların temiz olması 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>
                <a:highlight>
                  <a:srgbClr val="808000"/>
                </a:highlight>
              </a:rPr>
              <a:t>tümör </a:t>
            </a:r>
            <a:r>
              <a:rPr lang="tr-TR" dirty="0" err="1">
                <a:highlight>
                  <a:srgbClr val="808000"/>
                </a:highlight>
              </a:rPr>
              <a:t>kavitasyonunun</a:t>
            </a:r>
            <a:r>
              <a:rPr lang="tr-TR" dirty="0">
                <a:highlight>
                  <a:srgbClr val="808000"/>
                </a:highlight>
              </a:rPr>
              <a:t> uygun bir şekilde işaretlenmesi (klip yerleştirme)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>
                <a:highlight>
                  <a:srgbClr val="808000"/>
                </a:highlight>
              </a:rPr>
              <a:t>(+) CS varlığında re-</a:t>
            </a:r>
            <a:r>
              <a:rPr lang="tr-TR" dirty="0" err="1">
                <a:highlight>
                  <a:srgbClr val="808000"/>
                </a:highlight>
              </a:rPr>
              <a:t>eksizyon</a:t>
            </a:r>
            <a:endParaRPr lang="tr-TR" dirty="0">
              <a:highlight>
                <a:srgbClr val="808000"/>
              </a:highlight>
            </a:endParaRPr>
          </a:p>
          <a:p>
            <a:pPr marL="0" indent="0">
              <a:buNone/>
            </a:pPr>
            <a:r>
              <a:rPr lang="tr-TR" dirty="0"/>
              <a:t>          gerekmektedir.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Bu şartların sağlanması durumunda radyoterapiye başlanabilir.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Bu derleme, daha iyi bir </a:t>
            </a:r>
            <a:r>
              <a:rPr lang="tr-TR" dirty="0" err="1"/>
              <a:t>konturlama</a:t>
            </a:r>
            <a:r>
              <a:rPr lang="tr-TR" dirty="0"/>
              <a:t> için tümör </a:t>
            </a:r>
            <a:r>
              <a:rPr lang="tr-TR" dirty="0" err="1"/>
              <a:t>kavitesini</a:t>
            </a:r>
            <a:r>
              <a:rPr lang="tr-TR" dirty="0"/>
              <a:t> işaretlemek için kullanılan mevcut yöntemlere genel bir bakış sunacak ve mevcut klinik uygulamalardaki eksikliklerini ele alacaktır.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7116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7B9763-8663-4C74-9A36-037999AF0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METOD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206330-C0AE-44F6-9CBC-530D8904A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11480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err="1">
                <a:latin typeface="Comic Sans MS" panose="030F0702030302020204" pitchFamily="66" charset="0"/>
              </a:rPr>
              <a:t>PubMed'deki</a:t>
            </a:r>
            <a:r>
              <a:rPr lang="tr-TR" dirty="0">
                <a:latin typeface="Comic Sans MS" panose="030F0702030302020204" pitchFamily="66" charset="0"/>
              </a:rPr>
              <a:t> ilgili makaleleri derlemek için bir anahtar kelime arama ve analiz yaklaşımı kullanıldı.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Makale aramak için kullanılan bazı anahtar kelimeler ve kelime öbekleri ; meme koruyucu cerrahi, </a:t>
            </a:r>
            <a:r>
              <a:rPr lang="tr-TR" dirty="0" err="1">
                <a:latin typeface="Comic Sans MS" panose="030F0702030302020204" pitchFamily="66" charset="0"/>
              </a:rPr>
              <a:t>lumpektomi</a:t>
            </a:r>
            <a:r>
              <a:rPr lang="tr-TR" dirty="0">
                <a:latin typeface="Comic Sans MS" panose="030F0702030302020204" pitchFamily="66" charset="0"/>
              </a:rPr>
              <a:t>, </a:t>
            </a:r>
            <a:r>
              <a:rPr lang="tr-TR" dirty="0" err="1">
                <a:latin typeface="Comic Sans MS" panose="030F0702030302020204" pitchFamily="66" charset="0"/>
              </a:rPr>
              <a:t>markerlar</a:t>
            </a:r>
            <a:r>
              <a:rPr lang="tr-TR" dirty="0">
                <a:latin typeface="Comic Sans MS" panose="030F0702030302020204" pitchFamily="66" charset="0"/>
              </a:rPr>
              <a:t>, meme boşluğu dahil tümör boşluğu tanımlaması ile ilgili </a:t>
            </a:r>
            <a:r>
              <a:rPr lang="tr-TR" dirty="0" err="1">
                <a:latin typeface="Comic Sans MS" panose="030F0702030302020204" pitchFamily="66" charset="0"/>
              </a:rPr>
              <a:t>markerlar</a:t>
            </a:r>
            <a:r>
              <a:rPr lang="tr-TR" dirty="0">
                <a:latin typeface="Comic Sans MS" panose="030F0702030302020204" pitchFamily="66" charset="0"/>
              </a:rPr>
              <a:t>, doku </a:t>
            </a:r>
            <a:r>
              <a:rPr lang="tr-TR" dirty="0" err="1">
                <a:latin typeface="Comic Sans MS" panose="030F0702030302020204" pitchFamily="66" charset="0"/>
              </a:rPr>
              <a:t>markerları</a:t>
            </a:r>
            <a:r>
              <a:rPr lang="tr-TR" dirty="0">
                <a:latin typeface="Comic Sans MS" panose="030F0702030302020204" pitchFamily="66" charset="0"/>
              </a:rPr>
              <a:t>, cerrahi klipler ve tümör </a:t>
            </a:r>
            <a:r>
              <a:rPr lang="tr-TR" dirty="0" err="1">
                <a:latin typeface="Comic Sans MS" panose="030F0702030302020204" pitchFamily="66" charset="0"/>
              </a:rPr>
              <a:t>kavitesi</a:t>
            </a:r>
            <a:r>
              <a:rPr lang="tr-TR" dirty="0">
                <a:latin typeface="Comic Sans MS" panose="030F0702030302020204" pitchFamily="66" charset="0"/>
              </a:rPr>
              <a:t> idi.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Beş araştırmacı tarafından, derlenmiş makale dizinini incelendi ve ardından sunulan teknolojinin veya yöntemin klinik olarak değerlendirilip değerlendirilmediğine göre filtrelendi.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596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E7AD3D-A26A-4999-8746-B9D0D6B9C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90880"/>
            <a:ext cx="9601200" cy="504952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Yayın yılı 2000 ve sonrası , orijinal </a:t>
            </a:r>
            <a:r>
              <a:rPr lang="tr-TR" dirty="0" err="1">
                <a:latin typeface="Comic Sans MS" panose="030F0702030302020204" pitchFamily="66" charset="0"/>
              </a:rPr>
              <a:t>ingilizce</a:t>
            </a:r>
            <a:r>
              <a:rPr lang="tr-TR" dirty="0">
                <a:latin typeface="Comic Sans MS" panose="030F0702030302020204" pitchFamily="66" charset="0"/>
              </a:rPr>
              <a:t> dilinde olan , akademik dergilerde hakemler tarafından denetlenmiş olması da dahil edilme kriterlerindendi.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Bu alanda klinik olarak kullanılan tüm teknolojileri ve yöntemleri değerlendirmek için, çalışmalardaki  hasta sayısı  bir dışlama kriteri olarak belirlenmedi.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Yukarıda bahsedilen sistematik süreçlerin birikimi, bu derlemenin oluşturulması ve yazılmasıyla sonuçlandı.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Bu derleme, atıfta bulunulan literatür tarafından tamamen desteklenmektedir ve tümör </a:t>
            </a:r>
            <a:r>
              <a:rPr lang="tr-TR" dirty="0" err="1">
                <a:latin typeface="Comic Sans MS" panose="030F0702030302020204" pitchFamily="66" charset="0"/>
              </a:rPr>
              <a:t>kavitesini</a:t>
            </a:r>
            <a:r>
              <a:rPr lang="tr-TR" dirty="0">
                <a:latin typeface="Comic Sans MS" panose="030F0702030302020204" pitchFamily="66" charset="0"/>
              </a:rPr>
              <a:t> tanımlama tekniklerinin kullanımı yoluyla ameliyat sonrası tümör </a:t>
            </a:r>
            <a:r>
              <a:rPr lang="tr-TR" dirty="0" err="1">
                <a:latin typeface="Comic Sans MS" panose="030F0702030302020204" pitchFamily="66" charset="0"/>
              </a:rPr>
              <a:t>kavitesi</a:t>
            </a:r>
            <a:r>
              <a:rPr lang="tr-TR" dirty="0">
                <a:latin typeface="Comic Sans MS" panose="030F0702030302020204" pitchFamily="66" charset="0"/>
              </a:rPr>
              <a:t> tanımlamasına genel bir bakış sunmaktadır.</a:t>
            </a:r>
          </a:p>
        </p:txBody>
      </p:sp>
    </p:spTree>
    <p:extLst>
      <p:ext uri="{BB962C8B-B14F-4D97-AF65-F5344CB8AC3E}">
        <p14:creationId xmlns:p14="http://schemas.microsoft.com/office/powerpoint/2010/main" val="2870112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B47943-A2E8-4156-A406-3CAA7245A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latin typeface="Comic Sans MS" panose="030F0702030302020204" pitchFamily="66" charset="0"/>
              </a:rPr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6AC679-9C92-417C-9621-D22C86CEA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86270"/>
            <a:ext cx="9601200" cy="4081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TÜMÖR KAVİTESİNİN TANIMLANMASI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Henüz </a:t>
            </a:r>
            <a:r>
              <a:rPr lang="tr-TR" dirty="0" err="1">
                <a:latin typeface="Comic Sans MS" panose="030F0702030302020204" pitchFamily="66" charset="0"/>
              </a:rPr>
              <a:t>lumpektomi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kavitesinin</a:t>
            </a:r>
            <a:r>
              <a:rPr lang="tr-TR" dirty="0">
                <a:latin typeface="Comic Sans MS" panose="030F0702030302020204" pitchFamily="66" charset="0"/>
              </a:rPr>
              <a:t> sınırlarının belirlenmesi için standart protokol bulunmamaktadır.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>
                <a:latin typeface="Comic Sans MS" panose="030F0702030302020204" pitchFamily="66" charset="0"/>
              </a:rPr>
              <a:t>Kavitenin</a:t>
            </a:r>
            <a:r>
              <a:rPr lang="tr-TR" dirty="0">
                <a:latin typeface="Comic Sans MS" panose="030F0702030302020204" pitchFamily="66" charset="0"/>
              </a:rPr>
              <a:t> tanımlanmasındaki mevcut </a:t>
            </a:r>
            <a:r>
              <a:rPr lang="tr-TR" dirty="0" err="1">
                <a:latin typeface="Comic Sans MS" panose="030F0702030302020204" pitchFamily="66" charset="0"/>
              </a:rPr>
              <a:t>metodlar</a:t>
            </a:r>
            <a:r>
              <a:rPr lang="tr-TR" dirty="0">
                <a:latin typeface="Comic Sans MS" panose="030F0702030302020204" pitchFamily="66" charset="0"/>
              </a:rPr>
              <a:t> ; klinik bulgular , </a:t>
            </a:r>
            <a:r>
              <a:rPr lang="tr-TR" dirty="0" err="1">
                <a:latin typeface="Comic Sans MS" panose="030F0702030302020204" pitchFamily="66" charset="0"/>
              </a:rPr>
              <a:t>seroma</a:t>
            </a:r>
            <a:r>
              <a:rPr lang="tr-TR" dirty="0">
                <a:latin typeface="Comic Sans MS" panose="030F0702030302020204" pitchFamily="66" charset="0"/>
              </a:rPr>
              <a:t> </a:t>
            </a:r>
            <a:r>
              <a:rPr lang="tr-TR" dirty="0" err="1">
                <a:latin typeface="Comic Sans MS" panose="030F0702030302020204" pitchFamily="66" charset="0"/>
              </a:rPr>
              <a:t>formasyonu,ligasyon</a:t>
            </a:r>
            <a:r>
              <a:rPr lang="tr-TR" dirty="0">
                <a:latin typeface="Comic Sans MS" panose="030F0702030302020204" pitchFamily="66" charset="0"/>
              </a:rPr>
              <a:t> kliplerinin yerleştirilmesi ve </a:t>
            </a:r>
            <a:r>
              <a:rPr lang="tr-TR" dirty="0" err="1">
                <a:latin typeface="Comic Sans MS" panose="030F0702030302020204" pitchFamily="66" charset="0"/>
              </a:rPr>
              <a:t>skar</a:t>
            </a:r>
            <a:r>
              <a:rPr lang="tr-TR" dirty="0">
                <a:latin typeface="Comic Sans MS" panose="030F0702030302020204" pitchFamily="66" charset="0"/>
              </a:rPr>
              <a:t> pozisyonudur.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Tüm bu </a:t>
            </a:r>
            <a:r>
              <a:rPr lang="tr-TR" dirty="0" err="1">
                <a:latin typeface="Comic Sans MS" panose="030F0702030302020204" pitchFamily="66" charset="0"/>
              </a:rPr>
              <a:t>metodların</a:t>
            </a:r>
            <a:r>
              <a:rPr lang="tr-TR" dirty="0">
                <a:latin typeface="Comic Sans MS" panose="030F0702030302020204" pitchFamily="66" charset="0"/>
              </a:rPr>
              <a:t> mevcut dezavantajları vardır.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latin typeface="Comic Sans MS" panose="030F0702030302020204" pitchFamily="66" charset="0"/>
              </a:rPr>
              <a:t>Bu derlemede </a:t>
            </a:r>
            <a:r>
              <a:rPr lang="tr-TR" dirty="0" err="1">
                <a:latin typeface="Comic Sans MS" panose="030F0702030302020204" pitchFamily="66" charset="0"/>
              </a:rPr>
              <a:t>kavite</a:t>
            </a:r>
            <a:r>
              <a:rPr lang="tr-TR" dirty="0">
                <a:latin typeface="Comic Sans MS" panose="030F0702030302020204" pitchFamily="66" charset="0"/>
              </a:rPr>
              <a:t> çiziminde kullanılan 3 ana yöntem tanımlanmıştır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800" dirty="0" err="1">
                <a:highlight>
                  <a:srgbClr val="808000"/>
                </a:highlight>
                <a:latin typeface="Comic Sans MS" panose="030F0702030302020204" pitchFamily="66" charset="0"/>
              </a:rPr>
              <a:t>Klinisyen</a:t>
            </a:r>
            <a:r>
              <a:rPr lang="tr-TR" sz="1800" dirty="0">
                <a:highlight>
                  <a:srgbClr val="808000"/>
                </a:highlight>
                <a:latin typeface="Comic Sans MS" panose="030F0702030302020204" pitchFamily="66" charset="0"/>
              </a:rPr>
              <a:t> kararı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800" dirty="0" err="1">
                <a:highlight>
                  <a:srgbClr val="808000"/>
                </a:highlight>
                <a:latin typeface="Comic Sans MS" panose="030F0702030302020204" pitchFamily="66" charset="0"/>
              </a:rPr>
              <a:t>Seroma</a:t>
            </a:r>
            <a:r>
              <a:rPr lang="tr-TR" sz="1800" dirty="0">
                <a:highlight>
                  <a:srgbClr val="808000"/>
                </a:highlight>
                <a:latin typeface="Comic Sans MS" panose="030F0702030302020204" pitchFamily="66" charset="0"/>
              </a:rPr>
              <a:t> formasyonu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1800" dirty="0" err="1">
                <a:highlight>
                  <a:srgbClr val="808000"/>
                </a:highlight>
                <a:latin typeface="Comic Sans MS" panose="030F0702030302020204" pitchFamily="66" charset="0"/>
              </a:rPr>
              <a:t>Ligasyon</a:t>
            </a:r>
            <a:r>
              <a:rPr lang="tr-TR" sz="1800" dirty="0">
                <a:highlight>
                  <a:srgbClr val="808000"/>
                </a:highlight>
                <a:latin typeface="Comic Sans MS" panose="030F0702030302020204" pitchFamily="66" charset="0"/>
              </a:rPr>
              <a:t> klipleri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tr-TR" sz="1200" dirty="0"/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9049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9D36CD-1459-4CF9-B9A9-283EDFF96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89098"/>
            <a:ext cx="9601200" cy="55395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/>
              <a:t>MARKER KULLANILMADAN YAPILAN CERRAHİLER</a:t>
            </a:r>
          </a:p>
          <a:p>
            <a:pPr marL="0" indent="0">
              <a:buNone/>
            </a:pPr>
            <a:endParaRPr lang="tr-TR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latin typeface="Comic Sans MS" panose="030F0702030302020204" pitchFamily="66" charset="0"/>
              </a:rPr>
              <a:t>Bazı radyasyon </a:t>
            </a:r>
            <a:r>
              <a:rPr lang="tr-TR" sz="1800" dirty="0" err="1">
                <a:latin typeface="Comic Sans MS" panose="030F0702030302020204" pitchFamily="66" charset="0"/>
              </a:rPr>
              <a:t>onkologları</a:t>
            </a:r>
            <a:r>
              <a:rPr lang="tr-TR" sz="1800" dirty="0">
                <a:latin typeface="Comic Sans MS" panose="030F0702030302020204" pitchFamily="66" charset="0"/>
              </a:rPr>
              <a:t> tümör </a:t>
            </a:r>
            <a:r>
              <a:rPr lang="tr-TR" sz="1800" dirty="0" err="1">
                <a:latin typeface="Comic Sans MS" panose="030F0702030302020204" pitchFamily="66" charset="0"/>
              </a:rPr>
              <a:t>kavitesini</a:t>
            </a:r>
            <a:r>
              <a:rPr lang="tr-TR" sz="1800" dirty="0">
                <a:latin typeface="Comic Sans MS" panose="030F0702030302020204" pitchFamily="66" charset="0"/>
              </a:rPr>
              <a:t> çizmek için </a:t>
            </a:r>
            <a:r>
              <a:rPr lang="tr-TR" sz="1800" dirty="0" err="1">
                <a:latin typeface="Comic Sans MS" panose="030F0702030302020204" pitchFamily="66" charset="0"/>
              </a:rPr>
              <a:t>insizyon</a:t>
            </a:r>
            <a:r>
              <a:rPr lang="tr-TR" sz="1800" dirty="0">
                <a:latin typeface="Comic Sans MS" panose="030F0702030302020204" pitchFamily="66" charset="0"/>
              </a:rPr>
              <a:t> </a:t>
            </a:r>
            <a:r>
              <a:rPr lang="tr-TR" sz="1800" dirty="0" err="1">
                <a:latin typeface="Comic Sans MS" panose="030F0702030302020204" pitchFamily="66" charset="0"/>
              </a:rPr>
              <a:t>skarını</a:t>
            </a:r>
            <a:r>
              <a:rPr lang="tr-TR" sz="1800" dirty="0">
                <a:latin typeface="Comic Sans MS" panose="030F0702030302020204" pitchFamily="66" charset="0"/>
              </a:rPr>
              <a:t> yol gösterici olarak kullanırlar. Fakat bu durum tümör </a:t>
            </a:r>
            <a:r>
              <a:rPr lang="tr-TR" sz="1800" dirty="0" err="1">
                <a:latin typeface="Comic Sans MS" panose="030F0702030302020204" pitchFamily="66" charset="0"/>
              </a:rPr>
              <a:t>kavitesini</a:t>
            </a:r>
            <a:r>
              <a:rPr lang="tr-TR" sz="1800" dirty="0">
                <a:latin typeface="Comic Sans MS" panose="030F0702030302020204" pitchFamily="66" charset="0"/>
              </a:rPr>
              <a:t> çizmede hataya neden olabilir.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 err="1">
                <a:latin typeface="Comic Sans MS" panose="030F0702030302020204" pitchFamily="66" charset="0"/>
              </a:rPr>
              <a:t>Krawczyk</a:t>
            </a:r>
            <a:r>
              <a:rPr lang="tr-TR" sz="1800" dirty="0">
                <a:latin typeface="Comic Sans MS" panose="030F0702030302020204" pitchFamily="66" charset="0"/>
              </a:rPr>
              <a:t> ve Engel </a:t>
            </a:r>
            <a:r>
              <a:rPr lang="tr-TR" sz="1800" dirty="0" err="1">
                <a:latin typeface="Comic Sans MS" panose="030F0702030302020204" pitchFamily="66" charset="0"/>
              </a:rPr>
              <a:t>insizyon</a:t>
            </a:r>
            <a:r>
              <a:rPr lang="tr-TR" sz="1800" dirty="0">
                <a:latin typeface="Comic Sans MS" panose="030F0702030302020204" pitchFamily="66" charset="0"/>
              </a:rPr>
              <a:t> </a:t>
            </a:r>
            <a:r>
              <a:rPr lang="tr-TR" sz="1800" dirty="0" err="1">
                <a:latin typeface="Comic Sans MS" panose="030F0702030302020204" pitchFamily="66" charset="0"/>
              </a:rPr>
              <a:t>skarını</a:t>
            </a:r>
            <a:r>
              <a:rPr lang="tr-TR" sz="1800" dirty="0">
                <a:latin typeface="Comic Sans MS" panose="030F0702030302020204" pitchFamily="66" charset="0"/>
              </a:rPr>
              <a:t> baz alınarak çizilen tümör </a:t>
            </a:r>
            <a:r>
              <a:rPr lang="tr-TR" sz="1800" dirty="0" err="1">
                <a:latin typeface="Comic Sans MS" panose="030F0702030302020204" pitchFamily="66" charset="0"/>
              </a:rPr>
              <a:t>kavitelerinin</a:t>
            </a:r>
            <a:r>
              <a:rPr lang="tr-TR" sz="1800" dirty="0">
                <a:latin typeface="Comic Sans MS" panose="030F0702030302020204" pitchFamily="66" charset="0"/>
              </a:rPr>
              <a:t> , </a:t>
            </a:r>
            <a:r>
              <a:rPr lang="tr-TR" sz="1800" dirty="0" err="1">
                <a:latin typeface="Comic Sans MS" panose="030F0702030302020204" pitchFamily="66" charset="0"/>
              </a:rPr>
              <a:t>skar</a:t>
            </a:r>
            <a:r>
              <a:rPr lang="tr-TR" sz="1800" dirty="0">
                <a:latin typeface="Comic Sans MS" panose="030F0702030302020204" pitchFamily="66" charset="0"/>
              </a:rPr>
              <a:t> ile tümör </a:t>
            </a:r>
            <a:r>
              <a:rPr lang="tr-TR" sz="1800" dirty="0" err="1">
                <a:latin typeface="Comic Sans MS" panose="030F0702030302020204" pitchFamily="66" charset="0"/>
              </a:rPr>
              <a:t>kavitesi</a:t>
            </a:r>
            <a:r>
              <a:rPr lang="tr-TR" sz="1800" dirty="0">
                <a:latin typeface="Comic Sans MS" panose="030F0702030302020204" pitchFamily="66" charset="0"/>
              </a:rPr>
              <a:t> ilişkili olsa bile uygunsuz doz kapsamasına neden olduğunu belirtmişlerdir.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latin typeface="Comic Sans MS" panose="030F0702030302020204" pitchFamily="66" charset="0"/>
              </a:rPr>
              <a:t>Bu nedenle sadece </a:t>
            </a:r>
            <a:r>
              <a:rPr lang="tr-TR" sz="1800" dirty="0" err="1">
                <a:latin typeface="Comic Sans MS" panose="030F0702030302020204" pitchFamily="66" charset="0"/>
              </a:rPr>
              <a:t>lumpektomi</a:t>
            </a:r>
            <a:r>
              <a:rPr lang="tr-TR" sz="1800" dirty="0">
                <a:latin typeface="Comic Sans MS" panose="030F0702030302020204" pitchFamily="66" charset="0"/>
              </a:rPr>
              <a:t> </a:t>
            </a:r>
            <a:r>
              <a:rPr lang="tr-TR" sz="1800" dirty="0" err="1">
                <a:latin typeface="Comic Sans MS" panose="030F0702030302020204" pitchFamily="66" charset="0"/>
              </a:rPr>
              <a:t>skarına</a:t>
            </a:r>
            <a:r>
              <a:rPr lang="tr-TR" sz="1800" dirty="0">
                <a:latin typeface="Comic Sans MS" panose="030F0702030302020204" pitchFamily="66" charset="0"/>
              </a:rPr>
              <a:t> göre </a:t>
            </a:r>
            <a:r>
              <a:rPr lang="tr-TR" sz="1800" dirty="0" err="1">
                <a:latin typeface="Comic Sans MS" panose="030F0702030302020204" pitchFamily="66" charset="0"/>
              </a:rPr>
              <a:t>kavite</a:t>
            </a:r>
            <a:r>
              <a:rPr lang="tr-TR" sz="1800" dirty="0">
                <a:latin typeface="Comic Sans MS" panose="030F0702030302020204" pitchFamily="66" charset="0"/>
              </a:rPr>
              <a:t> çizimi yapılması </a:t>
            </a:r>
            <a:r>
              <a:rPr lang="tr-TR" sz="1800" dirty="0" err="1">
                <a:latin typeface="Comic Sans MS" panose="030F0702030302020204" pitchFamily="66" charset="0"/>
              </a:rPr>
              <a:t>lumpektomi</a:t>
            </a:r>
            <a:r>
              <a:rPr lang="tr-TR" sz="1800" dirty="0">
                <a:latin typeface="Comic Sans MS" panose="030F0702030302020204" pitchFamily="66" charset="0"/>
              </a:rPr>
              <a:t> </a:t>
            </a:r>
            <a:r>
              <a:rPr lang="tr-TR" sz="1800" dirty="0" err="1">
                <a:latin typeface="Comic Sans MS" panose="030F0702030302020204" pitchFamily="66" charset="0"/>
              </a:rPr>
              <a:t>kavitesinin</a:t>
            </a:r>
            <a:r>
              <a:rPr lang="tr-TR" sz="1800" dirty="0">
                <a:latin typeface="Comic Sans MS" panose="030F0702030302020204" pitchFamily="66" charset="0"/>
              </a:rPr>
              <a:t> uygunsuz doz almasına yol açar 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 err="1">
                <a:latin typeface="Comic Sans MS" panose="030F0702030302020204" pitchFamily="66" charset="0"/>
              </a:rPr>
              <a:t>Fox</a:t>
            </a:r>
            <a:r>
              <a:rPr lang="tr-TR" sz="1800" dirty="0">
                <a:latin typeface="Comic Sans MS" panose="030F0702030302020204" pitchFamily="66" charset="0"/>
              </a:rPr>
              <a:t> Chase Kanser Merkezi’nde yapılan bir çalışmada 4 farklı </a:t>
            </a:r>
            <a:r>
              <a:rPr lang="tr-TR" sz="1800" dirty="0" err="1">
                <a:latin typeface="Comic Sans MS" panose="030F0702030302020204" pitchFamily="66" charset="0"/>
              </a:rPr>
              <a:t>varsayımsal</a:t>
            </a:r>
            <a:r>
              <a:rPr lang="tr-TR" sz="1800" dirty="0">
                <a:latin typeface="Comic Sans MS" panose="030F0702030302020204" pitchFamily="66" charset="0"/>
              </a:rPr>
              <a:t> alan , cerrahi kliplerle işaretlenmiş gerçek tümör </a:t>
            </a:r>
            <a:r>
              <a:rPr lang="tr-TR" sz="1800" dirty="0" err="1">
                <a:latin typeface="Comic Sans MS" panose="030F0702030302020204" pitchFamily="66" charset="0"/>
              </a:rPr>
              <a:t>kavitesi</a:t>
            </a:r>
            <a:r>
              <a:rPr lang="tr-TR" sz="1800" dirty="0">
                <a:latin typeface="Comic Sans MS" panose="030F0702030302020204" pitchFamily="66" charset="0"/>
              </a:rPr>
              <a:t> ile karşılaştırıldı. </a:t>
            </a:r>
            <a:r>
              <a:rPr lang="tr-TR" sz="1800" dirty="0" err="1">
                <a:latin typeface="Comic Sans MS" panose="030F0702030302020204" pitchFamily="66" charset="0"/>
              </a:rPr>
              <a:t>Varsayımsal</a:t>
            </a:r>
            <a:r>
              <a:rPr lang="tr-TR" sz="1800" dirty="0">
                <a:latin typeface="Comic Sans MS" panose="030F0702030302020204" pitchFamily="66" charset="0"/>
              </a:rPr>
              <a:t> alanın merkezi </a:t>
            </a:r>
            <a:r>
              <a:rPr lang="tr-TR" sz="1800" dirty="0" err="1">
                <a:latin typeface="Comic Sans MS" panose="030F0702030302020204" pitchFamily="66" charset="0"/>
              </a:rPr>
              <a:t>skar</a:t>
            </a:r>
            <a:r>
              <a:rPr lang="tr-TR" sz="1800" dirty="0">
                <a:latin typeface="Comic Sans MS" panose="030F0702030302020204" pitchFamily="66" charset="0"/>
              </a:rPr>
              <a:t> merkezi olarak belirlendi. </a:t>
            </a:r>
            <a:r>
              <a:rPr lang="tr-TR" sz="1800" dirty="0" err="1">
                <a:latin typeface="Comic Sans MS" panose="030F0702030302020204" pitchFamily="66" charset="0"/>
              </a:rPr>
              <a:t>Kaviteye</a:t>
            </a:r>
            <a:r>
              <a:rPr lang="tr-TR" sz="1800" dirty="0">
                <a:latin typeface="Comic Sans MS" panose="030F0702030302020204" pitchFamily="66" charset="0"/>
              </a:rPr>
              <a:t> verilen marj , </a:t>
            </a:r>
            <a:r>
              <a:rPr lang="tr-TR" sz="1800" dirty="0" err="1">
                <a:latin typeface="Comic Sans MS" panose="030F0702030302020204" pitchFamily="66" charset="0"/>
              </a:rPr>
              <a:t>skar</a:t>
            </a:r>
            <a:r>
              <a:rPr lang="tr-TR" sz="1800" dirty="0">
                <a:latin typeface="Comic Sans MS" panose="030F0702030302020204" pitchFamily="66" charset="0"/>
              </a:rPr>
              <a:t> uzunluğunun yarısı kadar iken uygunsuz doz sarımı %51 olarak bulundu.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800" dirty="0">
                <a:highlight>
                  <a:srgbClr val="C0C0C0"/>
                </a:highlight>
                <a:latin typeface="Comic Sans MS" panose="030F0702030302020204" pitchFamily="66" charset="0"/>
              </a:rPr>
              <a:t>Sonuç olarak  </a:t>
            </a:r>
            <a:r>
              <a:rPr lang="tr-TR" sz="1800" dirty="0" err="1">
                <a:highlight>
                  <a:srgbClr val="C0C0C0"/>
                </a:highlight>
                <a:latin typeface="Comic Sans MS" panose="030F0702030302020204" pitchFamily="66" charset="0"/>
              </a:rPr>
              <a:t>lumpektomi</a:t>
            </a:r>
            <a:r>
              <a:rPr lang="tr-TR" sz="1800" dirty="0">
                <a:highlight>
                  <a:srgbClr val="C0C0C0"/>
                </a:highlight>
                <a:latin typeface="Comic Sans MS" panose="030F0702030302020204" pitchFamily="66" charset="0"/>
              </a:rPr>
              <a:t> </a:t>
            </a:r>
            <a:r>
              <a:rPr lang="tr-TR" sz="1800" dirty="0" err="1">
                <a:highlight>
                  <a:srgbClr val="C0C0C0"/>
                </a:highlight>
                <a:latin typeface="Comic Sans MS" panose="030F0702030302020204" pitchFamily="66" charset="0"/>
              </a:rPr>
              <a:t>skarının</a:t>
            </a:r>
            <a:r>
              <a:rPr lang="tr-TR" sz="1800" dirty="0">
                <a:highlight>
                  <a:srgbClr val="C0C0C0"/>
                </a:highlight>
                <a:latin typeface="Comic Sans MS" panose="030F0702030302020204" pitchFamily="66" charset="0"/>
              </a:rPr>
              <a:t> </a:t>
            </a:r>
            <a:r>
              <a:rPr lang="tr-TR" sz="1800" dirty="0" err="1">
                <a:highlight>
                  <a:srgbClr val="C0C0C0"/>
                </a:highlight>
                <a:latin typeface="Comic Sans MS" panose="030F0702030302020204" pitchFamily="66" charset="0"/>
              </a:rPr>
              <a:t>kavite</a:t>
            </a:r>
            <a:r>
              <a:rPr lang="tr-TR" sz="1800" dirty="0">
                <a:highlight>
                  <a:srgbClr val="C0C0C0"/>
                </a:highlight>
                <a:latin typeface="Comic Sans MS" panose="030F0702030302020204" pitchFamily="66" charset="0"/>
              </a:rPr>
              <a:t> yerinin belirlenmesinde zayıf bir indikatör olduğu sonucuna varılmış</a:t>
            </a:r>
            <a:r>
              <a:rPr lang="tr-TR" sz="18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7419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ırpma">
  <a:themeElements>
    <a:clrScheme name="Kırpma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Kırpma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ırpm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TM10001105[[fn=Kırpma]]</Template>
  <TotalTime>912</TotalTime>
  <Words>1809</Words>
  <Application>Microsoft Office PowerPoint</Application>
  <PresentationFormat>Geniş ekran</PresentationFormat>
  <Paragraphs>123</Paragraphs>
  <Slides>27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Calibri</vt:lpstr>
      <vt:lpstr>Comic Sans MS</vt:lpstr>
      <vt:lpstr>Franklin Gothic Book</vt:lpstr>
      <vt:lpstr>Wingdings</vt:lpstr>
      <vt:lpstr>Kırpma</vt:lpstr>
      <vt:lpstr>PowerPoint Sunusu</vt:lpstr>
      <vt:lpstr>PowerPoint Sunusu</vt:lpstr>
      <vt:lpstr>PowerPoint Sunusu</vt:lpstr>
      <vt:lpstr>PowerPoint Sunusu</vt:lpstr>
      <vt:lpstr>PowerPoint Sunusu</vt:lpstr>
      <vt:lpstr>METOD</vt:lpstr>
      <vt:lpstr>PowerPoint Sunusu</vt:lpstr>
      <vt:lpstr>TARTIŞMA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SONUÇ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emre</dc:creator>
  <cp:lastModifiedBy>emre</cp:lastModifiedBy>
  <cp:revision>26</cp:revision>
  <dcterms:created xsi:type="dcterms:W3CDTF">2022-02-12T10:00:56Z</dcterms:created>
  <dcterms:modified xsi:type="dcterms:W3CDTF">2022-02-14T19:34:10Z</dcterms:modified>
</cp:coreProperties>
</file>