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2" r:id="rId17"/>
    <p:sldId id="275" r:id="rId18"/>
    <p:sldId id="276" r:id="rId19"/>
    <p:sldId id="278" r:id="rId20"/>
    <p:sldId id="277" r:id="rId21"/>
    <p:sldId id="274" r:id="rId22"/>
    <p:sldId id="279" r:id="rId23"/>
    <p:sldId id="270" r:id="rId24"/>
    <p:sldId id="280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2CD-4FF3-4BF3-BDF5-B37F57848622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D9DD-1270-426D-BA4F-948ABEB529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13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2CD-4FF3-4BF3-BDF5-B37F57848622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D9DD-1270-426D-BA4F-948ABEB529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56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2CD-4FF3-4BF3-BDF5-B37F57848622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D9DD-1270-426D-BA4F-948ABEB529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76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2CD-4FF3-4BF3-BDF5-B37F57848622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D9DD-1270-426D-BA4F-948ABEB529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70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2CD-4FF3-4BF3-BDF5-B37F57848622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D9DD-1270-426D-BA4F-948ABEB529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32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2CD-4FF3-4BF3-BDF5-B37F57848622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D9DD-1270-426D-BA4F-948ABEB529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27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2CD-4FF3-4BF3-BDF5-B37F57848622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D9DD-1270-426D-BA4F-948ABEB529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96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2CD-4FF3-4BF3-BDF5-B37F57848622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D9DD-1270-426D-BA4F-948ABEB529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39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2CD-4FF3-4BF3-BDF5-B37F57848622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D9DD-1270-426D-BA4F-948ABEB529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838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2CD-4FF3-4BF3-BDF5-B37F57848622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D9DD-1270-426D-BA4F-948ABEB529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91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2CD-4FF3-4BF3-BDF5-B37F57848622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D9DD-1270-426D-BA4F-948ABEB529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79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E2CD-4FF3-4BF3-BDF5-B37F57848622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4D9DD-1270-426D-BA4F-948ABEB529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30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RADYOFİZİK 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endParaRPr lang="tr-TR" dirty="0"/>
          </a:p>
          <a:p>
            <a:r>
              <a:rPr lang="tr-TR" dirty="0" err="1"/>
              <a:t>Öğr</a:t>
            </a:r>
            <a:r>
              <a:rPr lang="tr-TR" dirty="0"/>
              <a:t>. Gör. Özge BOZDOĞAN</a:t>
            </a:r>
          </a:p>
        </p:txBody>
      </p:sp>
    </p:spTree>
    <p:extLst>
      <p:ext uri="{BB962C8B-B14F-4D97-AF65-F5344CB8AC3E}">
        <p14:creationId xmlns:p14="http://schemas.microsoft.com/office/powerpoint/2010/main" val="330538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Radyoaktif </a:t>
            </a:r>
            <a:r>
              <a:rPr lang="tr-TR" dirty="0" err="1"/>
              <a:t>bozunma</a:t>
            </a:r>
            <a:r>
              <a:rPr lang="tr-TR" dirty="0"/>
              <a:t> türleri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Alfa bozunumu  :  z&gt;82, </a:t>
            </a:r>
          </a:p>
          <a:p>
            <a:pPr marL="0" indent="0">
              <a:buNone/>
            </a:pPr>
            <a:r>
              <a:rPr lang="tr-TR" dirty="0"/>
              <a:t>                                   en büyük kütle ve enerji kaybı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Beta bozunumu : + veya – e çıkması, </a:t>
            </a:r>
          </a:p>
          <a:p>
            <a:pPr marL="0" indent="0">
              <a:buNone/>
            </a:pPr>
            <a:r>
              <a:rPr lang="tr-TR" dirty="0"/>
              <a:t>                                  n↑ ise ẞ-  </a:t>
            </a:r>
          </a:p>
          <a:p>
            <a:pPr marL="0" indent="0">
              <a:buNone/>
            </a:pPr>
            <a:r>
              <a:rPr lang="tr-TR" dirty="0"/>
              <a:t>                                  p↑ ise ẞ+ ve elektron yakalama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Elektron yakalama : atom çekirdeğine yakın yörüngedeki bir </a:t>
            </a:r>
            <a:r>
              <a:rPr lang="tr-TR" dirty="0" err="1"/>
              <a:t>e’nun</a:t>
            </a:r>
            <a:r>
              <a:rPr lang="tr-TR" dirty="0"/>
              <a:t> çekirdek tarafından yakalanmasıdır.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9156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tr-TR" dirty="0"/>
              <a:t>X-IŞINI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194692" cy="4351338"/>
          </a:xfrm>
        </p:spPr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u="sng" dirty="0"/>
              <a:t>X – ışın Tüpü</a:t>
            </a:r>
          </a:p>
          <a:p>
            <a:r>
              <a:rPr lang="tr-TR" dirty="0"/>
              <a:t>Koruyucu metalik muhafaza</a:t>
            </a:r>
          </a:p>
          <a:p>
            <a:r>
              <a:rPr lang="tr-TR" dirty="0"/>
              <a:t>Cam tüp</a:t>
            </a:r>
          </a:p>
          <a:p>
            <a:r>
              <a:rPr lang="tr-TR" dirty="0"/>
              <a:t>Katot</a:t>
            </a:r>
          </a:p>
          <a:p>
            <a:r>
              <a:rPr lang="tr-TR" dirty="0"/>
              <a:t>Anot</a:t>
            </a:r>
          </a:p>
          <a:p>
            <a:endParaRPr lang="tr-TR" dirty="0"/>
          </a:p>
        </p:txBody>
      </p:sp>
      <p:pic>
        <p:nvPicPr>
          <p:cNvPr id="3076" name="Picture 4" descr="1- X IŞINLARININ TARİHÇES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89" y="3477929"/>
            <a:ext cx="3651781" cy="27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go Türki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1446" y="1392092"/>
            <a:ext cx="3850740" cy="220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X-ışını oluşumu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425485" cy="4351338"/>
          </a:xfrm>
        </p:spPr>
        <p:txBody>
          <a:bodyPr/>
          <a:lstStyle/>
          <a:p>
            <a:r>
              <a:rPr lang="tr-TR" dirty="0"/>
              <a:t>Katottan çıkan potansiyel fark ile hızlandırılmış e‾’</a:t>
            </a:r>
            <a:r>
              <a:rPr lang="tr-TR" dirty="0" err="1"/>
              <a:t>ların</a:t>
            </a:r>
            <a:r>
              <a:rPr lang="tr-TR" dirty="0"/>
              <a:t> anodun hedefine çarpması sonucu kinetik enerjileri, termal enerjiye ve x-ışını şeklinde elektromanyetik enerjiye dönüşmektedir.</a:t>
            </a:r>
          </a:p>
          <a:p>
            <a:endParaRPr lang="tr-TR" dirty="0"/>
          </a:p>
          <a:p>
            <a:r>
              <a:rPr lang="tr-TR" dirty="0"/>
              <a:t>Bu x ışınları karakteristik ya da </a:t>
            </a:r>
            <a:r>
              <a:rPr lang="tr-TR" dirty="0" err="1"/>
              <a:t>bremsstrahlung</a:t>
            </a:r>
            <a:r>
              <a:rPr lang="tr-TR" dirty="0"/>
              <a:t> şeklinde olabilir.</a:t>
            </a:r>
          </a:p>
        </p:txBody>
      </p:sp>
      <p:pic>
        <p:nvPicPr>
          <p:cNvPr id="4098" name="Picture 2" descr="Crookes tüp X-ışını Bremsstrahlung Katot ışını Anot, diğerleri, kimyasal  element, açı, metin png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28" y="4001294"/>
            <a:ext cx="4114566" cy="1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RÇACIK HIZLANDIRICILARININ TIP UYGULAM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51" y="1089161"/>
            <a:ext cx="4887628" cy="26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5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51" t="32334" r="32915" b="7583"/>
          <a:stretch/>
        </p:blipFill>
        <p:spPr>
          <a:xfrm>
            <a:off x="6413678" y="1825625"/>
            <a:ext cx="5778322" cy="46547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33140" t="34111" r="29642" b="12368"/>
          <a:stretch/>
        </p:blipFill>
        <p:spPr>
          <a:xfrm>
            <a:off x="838200" y="1825625"/>
            <a:ext cx="4842456" cy="391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0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01FC-3DAB-481E-8E2C-99FA61F2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C3C27A-3660-45DE-832A-BE152E7FFC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72" y="1827006"/>
            <a:ext cx="4618576" cy="358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3A330D6-78FE-48CD-A208-81E4A9BFEC72}"/>
              </a:ext>
            </a:extLst>
          </p:cNvPr>
          <p:cNvSpPr txBox="1"/>
          <p:nvPr/>
        </p:nvSpPr>
        <p:spPr>
          <a:xfrm>
            <a:off x="838200" y="2304288"/>
            <a:ext cx="477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Bremsstrahlung</a:t>
            </a:r>
            <a:r>
              <a:rPr lang="tr-TR" dirty="0"/>
              <a:t> sürekli ve geniş bir spektruma sahipken, karakteristik x-ışınının pik şeklinde bir spektrumu vardır.</a:t>
            </a:r>
          </a:p>
        </p:txBody>
      </p:sp>
    </p:spTree>
    <p:extLst>
      <p:ext uri="{BB962C8B-B14F-4D97-AF65-F5344CB8AC3E}">
        <p14:creationId xmlns:p14="http://schemas.microsoft.com/office/powerpoint/2010/main" val="222700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X-ışın demetlerinin kalitesi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Radyasyonun </a:t>
            </a:r>
            <a:r>
              <a:rPr lang="tr-TR" dirty="0" err="1"/>
              <a:t>giricilik</a:t>
            </a:r>
            <a:r>
              <a:rPr lang="tr-TR" dirty="0"/>
              <a:t> yeteneği, genellikle radyasyonun kalitesi olarak tarif edilir.</a:t>
            </a:r>
          </a:p>
          <a:p>
            <a:pPr marL="0" indent="0">
              <a:buNone/>
            </a:pPr>
            <a:r>
              <a:rPr lang="tr-TR" dirty="0"/>
              <a:t>Demetin kalitesini belirlerken HVL yani radyasyon demetinin şiddetinin yarıya düşmesi için gerekli olan soğurucu materyal kalınlığı yöntemi kullanılır.</a:t>
            </a:r>
          </a:p>
          <a:p>
            <a:pPr marL="0" indent="0">
              <a:buNone/>
            </a:pPr>
            <a:r>
              <a:rPr lang="tr-TR" dirty="0"/>
              <a:t>Radyasyon demetinin niceliği, demet içindeki fotonların sayısını gösterir. Foton sayısı ↑ ise demet şiddeti artar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182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E7FAE0-9CD7-40AA-A143-2BC89819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A5848D-E309-4D49-B3CA-8F4468D4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598"/>
            <a:ext cx="11231880" cy="448627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Ayrıca kalite ve nicelik, </a:t>
            </a:r>
          </a:p>
          <a:p>
            <a:r>
              <a:rPr lang="tr-TR" dirty="0"/>
              <a:t>Hedef materyalin atom no.su,                             kalite ↑, nicelik değişmez</a:t>
            </a:r>
          </a:p>
          <a:p>
            <a:r>
              <a:rPr lang="tr-TR" dirty="0"/>
              <a:t>Filtrasyondaki değişimler,                                     demet </a:t>
            </a:r>
            <a:r>
              <a:rPr lang="tr-TR" dirty="0" err="1"/>
              <a:t>ort</a:t>
            </a:r>
            <a:r>
              <a:rPr lang="tr-TR" dirty="0"/>
              <a:t> en ↑</a:t>
            </a:r>
          </a:p>
          <a:p>
            <a:r>
              <a:rPr lang="tr-TR" dirty="0"/>
              <a:t>Pik voltaj değerindeki değişimler (</a:t>
            </a:r>
            <a:r>
              <a:rPr lang="tr-TR" dirty="0" err="1"/>
              <a:t>kVp</a:t>
            </a:r>
            <a:r>
              <a:rPr lang="tr-TR" dirty="0"/>
              <a:t>)              demet </a:t>
            </a:r>
            <a:r>
              <a:rPr lang="tr-TR" dirty="0" err="1"/>
              <a:t>ort</a:t>
            </a:r>
            <a:r>
              <a:rPr lang="tr-TR" dirty="0"/>
              <a:t> ve </a:t>
            </a:r>
            <a:r>
              <a:rPr lang="tr-TR" dirty="0" err="1"/>
              <a:t>max</a:t>
            </a:r>
            <a:r>
              <a:rPr lang="tr-TR" dirty="0"/>
              <a:t> en. ↑</a:t>
            </a:r>
          </a:p>
          <a:p>
            <a:r>
              <a:rPr lang="tr-TR" dirty="0"/>
              <a:t>Uygulanan dalga formunun tipi                           kalite ve nicelik ↑</a:t>
            </a:r>
          </a:p>
          <a:p>
            <a:r>
              <a:rPr lang="tr-TR" dirty="0"/>
              <a:t>Tüp akımı                                                                 kalite ve nicelik ↑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1209AD95-15AA-4FE9-B7D2-78505B130B64}"/>
              </a:ext>
            </a:extLst>
          </p:cNvPr>
          <p:cNvSpPr/>
          <p:nvPr/>
        </p:nvSpPr>
        <p:spPr>
          <a:xfrm>
            <a:off x="7040104" y="2902930"/>
            <a:ext cx="414068" cy="340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22735EA8-B8E0-4D76-A781-3AB07D64D23B}"/>
              </a:ext>
            </a:extLst>
          </p:cNvPr>
          <p:cNvSpPr/>
          <p:nvPr/>
        </p:nvSpPr>
        <p:spPr>
          <a:xfrm>
            <a:off x="7052497" y="2389506"/>
            <a:ext cx="414068" cy="340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4EDE1349-5B3C-4E23-9FC1-AFE960EE76C8}"/>
              </a:ext>
            </a:extLst>
          </p:cNvPr>
          <p:cNvSpPr/>
          <p:nvPr/>
        </p:nvSpPr>
        <p:spPr>
          <a:xfrm>
            <a:off x="7062194" y="3369593"/>
            <a:ext cx="414068" cy="340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AA0A8A38-9BD4-4C9F-914A-4BF47B28D813}"/>
              </a:ext>
            </a:extLst>
          </p:cNvPr>
          <p:cNvSpPr/>
          <p:nvPr/>
        </p:nvSpPr>
        <p:spPr>
          <a:xfrm>
            <a:off x="7062194" y="3899703"/>
            <a:ext cx="414068" cy="340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5C84138D-12F0-4490-B9A2-DF9465434D54}"/>
              </a:ext>
            </a:extLst>
          </p:cNvPr>
          <p:cNvSpPr/>
          <p:nvPr/>
        </p:nvSpPr>
        <p:spPr>
          <a:xfrm>
            <a:off x="7040104" y="4439945"/>
            <a:ext cx="414068" cy="340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9623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EEC00A-4BCF-4531-AE17-5D8BC417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İyonlaştırıcı Radyasyonun Ölçülmesinde kullanılan </a:t>
            </a:r>
            <a:r>
              <a:rPr lang="tr-TR" dirty="0" err="1"/>
              <a:t>dedektörler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4EF50F-E14E-445C-AE07-1BF1CC5C6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İyon odaları</a:t>
            </a:r>
          </a:p>
          <a:p>
            <a:r>
              <a:rPr lang="tr-TR" dirty="0" err="1"/>
              <a:t>Geiger</a:t>
            </a:r>
            <a:r>
              <a:rPr lang="tr-TR" dirty="0"/>
              <a:t> </a:t>
            </a:r>
            <a:r>
              <a:rPr lang="tr-TR" dirty="0" err="1"/>
              <a:t>Müller</a:t>
            </a:r>
            <a:r>
              <a:rPr lang="tr-TR" dirty="0"/>
              <a:t> </a:t>
            </a:r>
            <a:r>
              <a:rPr lang="tr-TR" dirty="0" err="1"/>
              <a:t>dedektörler</a:t>
            </a:r>
            <a:endParaRPr lang="tr-TR" dirty="0"/>
          </a:p>
          <a:p>
            <a:r>
              <a:rPr lang="tr-TR" dirty="0" err="1"/>
              <a:t>Sintilasyon</a:t>
            </a:r>
            <a:r>
              <a:rPr lang="tr-TR" dirty="0"/>
              <a:t> </a:t>
            </a:r>
            <a:r>
              <a:rPr lang="tr-TR" dirty="0" err="1"/>
              <a:t>dedektörü</a:t>
            </a:r>
            <a:endParaRPr lang="tr-TR" dirty="0"/>
          </a:p>
          <a:p>
            <a:r>
              <a:rPr lang="tr-TR" dirty="0"/>
              <a:t>Yarı iletken </a:t>
            </a:r>
            <a:r>
              <a:rPr lang="tr-TR" dirty="0" err="1"/>
              <a:t>dedektörler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746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B9E936-FD44-4BCF-A056-CEEE40B0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İyon odası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9B0115B-A02C-4388-8CB7-9AF242905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16" t="34489" r="60951" b="25866"/>
          <a:stretch/>
        </p:blipFill>
        <p:spPr>
          <a:xfrm>
            <a:off x="7199376" y="240152"/>
            <a:ext cx="4328160" cy="494964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C507959-CCEB-4504-8E8B-5CF63D640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3" r="26459"/>
          <a:stretch/>
        </p:blipFill>
        <p:spPr bwMode="auto">
          <a:xfrm>
            <a:off x="7412736" y="2074266"/>
            <a:ext cx="2255520" cy="128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0228259-3F7F-455C-99E7-D37FF6BAC4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62" t="43501" r="35849" b="26222"/>
          <a:stretch/>
        </p:blipFill>
        <p:spPr>
          <a:xfrm>
            <a:off x="1072896" y="4409534"/>
            <a:ext cx="4328160" cy="207638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4CE4FBE-7F9B-4647-B406-89A4580764D8}"/>
              </a:ext>
            </a:extLst>
          </p:cNvPr>
          <p:cNvSpPr txBox="1"/>
          <p:nvPr/>
        </p:nvSpPr>
        <p:spPr>
          <a:xfrm>
            <a:off x="829056" y="1410272"/>
            <a:ext cx="6291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Gaz dolu bir ortama </a:t>
            </a:r>
            <a:r>
              <a:rPr lang="tr-TR"/>
              <a:t>gelen radyasyon, </a:t>
            </a:r>
            <a:r>
              <a:rPr lang="tr-TR" dirty="0"/>
              <a:t>elektrik alanı uygulanmış anot katot arasındaki bölümde gaz atomları ile etkileşir. Bu uyarma ya da </a:t>
            </a:r>
            <a:r>
              <a:rPr lang="tr-TR" dirty="0" err="1"/>
              <a:t>iyonizasyon</a:t>
            </a:r>
            <a:r>
              <a:rPr lang="tr-TR" dirty="0"/>
              <a:t> şeklinde olabilir.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İyonizasyon</a:t>
            </a:r>
            <a:r>
              <a:rPr lang="tr-TR" dirty="0"/>
              <a:t> ile serbest kalan elektronlar ve pozitif iyonlar </a:t>
            </a:r>
            <a:r>
              <a:rPr lang="tr-TR" dirty="0" err="1"/>
              <a:t>anota</a:t>
            </a:r>
            <a:r>
              <a:rPr lang="tr-TR" dirty="0"/>
              <a:t> ve </a:t>
            </a:r>
            <a:r>
              <a:rPr lang="tr-TR" dirty="0" err="1"/>
              <a:t>katota</a:t>
            </a:r>
            <a:r>
              <a:rPr lang="tr-TR" dirty="0"/>
              <a:t> doğru hareket eder.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Bu hareket bir akım oluşturur.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Şiddet ölçümünde kullanılır.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Çoğunlukla akım </a:t>
            </a:r>
            <a:r>
              <a:rPr lang="tr-TR" dirty="0" err="1"/>
              <a:t>modunda</a:t>
            </a:r>
            <a:r>
              <a:rPr lang="tr-TR" dirty="0"/>
              <a:t> çalışırlar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Elde edilen akım düşük olduğu için yükseltilmesi gerekir bu da maliyetini arttırır.</a:t>
            </a:r>
          </a:p>
        </p:txBody>
      </p:sp>
      <p:pic>
        <p:nvPicPr>
          <p:cNvPr id="2052" name="Picture 4" descr="İyon Odaları | Meditel Medikal Teknik Elektronik A.Ş.">
            <a:extLst>
              <a:ext uri="{FF2B5EF4-FFF2-40B4-BE49-F238E27FC236}">
                <a16:creationId xmlns:a16="http://schemas.microsoft.com/office/drawing/2014/main" id="{DDC1BB39-1ABF-49DB-829C-F5F99E90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76" y="5211463"/>
            <a:ext cx="1817606" cy="12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90F0F00-37F9-47B2-A650-BF334F8DD5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45" t="61738" r="68315" b="28313"/>
          <a:stretch/>
        </p:blipFill>
        <p:spPr>
          <a:xfrm>
            <a:off x="9104117" y="5024847"/>
            <a:ext cx="2149099" cy="1593001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F482EAF4-E5B1-4061-8308-0C14F18EDB29}"/>
              </a:ext>
            </a:extLst>
          </p:cNvPr>
          <p:cNvSpPr txBox="1"/>
          <p:nvPr/>
        </p:nvSpPr>
        <p:spPr>
          <a:xfrm>
            <a:off x="7120128" y="6486260"/>
            <a:ext cx="340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(e) Kuyu tipi iyon odası</a:t>
            </a:r>
          </a:p>
        </p:txBody>
      </p:sp>
    </p:spTree>
    <p:extLst>
      <p:ext uri="{BB962C8B-B14F-4D97-AF65-F5344CB8AC3E}">
        <p14:creationId xmlns:p14="http://schemas.microsoft.com/office/powerpoint/2010/main" val="4122233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F7DE5F-D61E-4598-8CBC-C6B6662C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Orantılı Sayaçlar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5D61184-D736-4361-AB9C-36E7F5F3E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57" t="58072" r="36551" b="14190"/>
          <a:stretch/>
        </p:blipFill>
        <p:spPr>
          <a:xfrm>
            <a:off x="6534911" y="1597153"/>
            <a:ext cx="5222605" cy="2779776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5B30A1-DCB0-4F73-9319-85E08FD376E7}"/>
              </a:ext>
            </a:extLst>
          </p:cNvPr>
          <p:cNvSpPr txBox="1"/>
          <p:nvPr/>
        </p:nvSpPr>
        <p:spPr>
          <a:xfrm>
            <a:off x="838200" y="1828800"/>
            <a:ext cx="5574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Gaz doldurulmuş </a:t>
            </a:r>
            <a:r>
              <a:rPr lang="tr-TR" dirty="0" err="1"/>
              <a:t>ded</a:t>
            </a:r>
            <a:r>
              <a:rPr lang="tr-TR" dirty="0"/>
              <a:t>. olup iyon odalarına çok benzerler.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Gelen </a:t>
            </a:r>
            <a:r>
              <a:rPr lang="tr-TR" dirty="0" err="1"/>
              <a:t>rad.nun</a:t>
            </a:r>
            <a:r>
              <a:rPr lang="tr-TR" dirty="0"/>
              <a:t> oluşturduğu iyon çiftlerinin gaz atomları ile etkileşmeleri prensibine göre her zaman </a:t>
            </a:r>
            <a:r>
              <a:rPr lang="tr-TR" dirty="0" err="1"/>
              <a:t>puls</a:t>
            </a:r>
            <a:r>
              <a:rPr lang="tr-TR" dirty="0"/>
              <a:t> </a:t>
            </a:r>
            <a:r>
              <a:rPr lang="tr-TR" dirty="0" err="1"/>
              <a:t>modunda</a:t>
            </a:r>
            <a:r>
              <a:rPr lang="tr-TR" dirty="0"/>
              <a:t> çalışır.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Pulsların</a:t>
            </a:r>
            <a:r>
              <a:rPr lang="tr-TR" dirty="0"/>
              <a:t> genlikleri aynı şartlardaki çalışan iyon odasında elde edilen </a:t>
            </a:r>
            <a:r>
              <a:rPr lang="tr-TR" dirty="0" err="1"/>
              <a:t>pulslara</a:t>
            </a:r>
            <a:r>
              <a:rPr lang="tr-TR" dirty="0"/>
              <a:t> göre daha büyüktür. Bu nedenle daha çok alçak enerjideki x ışınlarının </a:t>
            </a:r>
            <a:r>
              <a:rPr lang="tr-TR" dirty="0" err="1"/>
              <a:t>dedeksiyonu</a:t>
            </a:r>
            <a:r>
              <a:rPr lang="tr-TR" dirty="0"/>
              <a:t> ve spektroskopisinde ve nötron </a:t>
            </a:r>
            <a:r>
              <a:rPr lang="tr-TR" dirty="0" err="1"/>
              <a:t>dedeksiyonunda</a:t>
            </a:r>
            <a:r>
              <a:rPr lang="tr-TR" dirty="0"/>
              <a:t> kullanılırlar.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Diğer bir amaç da alfa beta radyasyonlarının </a:t>
            </a:r>
            <a:r>
              <a:rPr lang="tr-TR" dirty="0" err="1"/>
              <a:t>dedeksiyonudur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7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ATOM</a:t>
            </a:r>
          </a:p>
        </p:txBody>
      </p:sp>
      <p:pic>
        <p:nvPicPr>
          <p:cNvPr id="1026" name="Picture 2" descr="Atomun Yapısı (İzotop, İzobar, İzoton ve İzoelektronik) Nasıldır? -  Ogreniyo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690688"/>
            <a:ext cx="50196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95460" y="1690688"/>
            <a:ext cx="4340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Atom; bir elementi meydana </a:t>
            </a:r>
            <a:r>
              <a:rPr lang="tr-TR" dirty="0" err="1"/>
              <a:t>meydana</a:t>
            </a:r>
            <a:r>
              <a:rPr lang="tr-TR" dirty="0"/>
              <a:t> getiren ve o elementin bütün fiziksel ve kimyasal özelliklerini taşıyan en temel yapıtaşıdır. </a:t>
            </a:r>
          </a:p>
          <a:p>
            <a:endParaRPr lang="tr-TR" dirty="0"/>
          </a:p>
          <a:p>
            <a:r>
              <a:rPr lang="tr-TR" dirty="0" err="1"/>
              <a:t>Yunanca’da</a:t>
            </a:r>
            <a:r>
              <a:rPr lang="tr-TR" dirty="0"/>
              <a:t> bölünmez anlamına gelir.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7658638" y="5618899"/>
            <a:ext cx="174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ATOMUN YAPISI</a:t>
            </a:r>
          </a:p>
        </p:txBody>
      </p:sp>
    </p:spTree>
    <p:extLst>
      <p:ext uri="{BB962C8B-B14F-4D97-AF65-F5344CB8AC3E}">
        <p14:creationId xmlns:p14="http://schemas.microsoft.com/office/powerpoint/2010/main" val="1375095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2403FB-0D6B-4AD3-8B4E-0914EFBB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Geiger</a:t>
            </a:r>
            <a:r>
              <a:rPr lang="tr-TR" dirty="0"/>
              <a:t> </a:t>
            </a:r>
            <a:r>
              <a:rPr lang="tr-TR" dirty="0" err="1"/>
              <a:t>Müller</a:t>
            </a:r>
            <a:r>
              <a:rPr lang="tr-TR" dirty="0"/>
              <a:t> </a:t>
            </a:r>
            <a:r>
              <a:rPr lang="tr-TR" dirty="0" err="1"/>
              <a:t>Dedektörü</a:t>
            </a:r>
            <a:endParaRPr lang="tr-TR" dirty="0"/>
          </a:p>
        </p:txBody>
      </p:sp>
      <p:pic>
        <p:nvPicPr>
          <p:cNvPr id="3074" name="Picture 2" descr="Geiger sayacı - Vikipedi">
            <a:extLst>
              <a:ext uri="{FF2B5EF4-FFF2-40B4-BE49-F238E27FC236}">
                <a16:creationId xmlns:a16="http://schemas.microsoft.com/office/drawing/2014/main" id="{3FEF3D39-5300-4FD2-91E4-595565703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818" y="1615087"/>
            <a:ext cx="2733294" cy="181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iger Sayacı Nükleer Radyasyon Dedektörü, Kişisel Dozimetreler Bir Ekran  Ile Mermer Dedektörü Nükleer Radyasyon Test Çinden Sayaçlar Satıcı Shijianz  | DHgate.Com">
            <a:extLst>
              <a:ext uri="{FF2B5EF4-FFF2-40B4-BE49-F238E27FC236}">
                <a16:creationId xmlns:a16="http://schemas.microsoft.com/office/drawing/2014/main" id="{57960E62-40EE-4F8D-B8BA-79B602A4E8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55" y="36073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eiger sayacı - Vikipedi">
            <a:extLst>
              <a:ext uri="{FF2B5EF4-FFF2-40B4-BE49-F238E27FC236}">
                <a16:creationId xmlns:a16="http://schemas.microsoft.com/office/drawing/2014/main" id="{D5E43884-F84B-4504-A431-5865F0AC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371" y="3759799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4669679-71B0-4F7F-9675-71168DE30FB2}"/>
              </a:ext>
            </a:extLst>
          </p:cNvPr>
          <p:cNvSpPr txBox="1"/>
          <p:nvPr/>
        </p:nvSpPr>
        <p:spPr>
          <a:xfrm>
            <a:off x="719328" y="1914144"/>
            <a:ext cx="6108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Çalışma prensibi </a:t>
            </a:r>
            <a:r>
              <a:rPr lang="tr-TR" dirty="0" err="1"/>
              <a:t>iyonizasyona</a:t>
            </a:r>
            <a:r>
              <a:rPr lang="tr-TR" dirty="0"/>
              <a:t> dayanan diğer bir gaz odası sistemidir.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GM tüpte tek bir etkileşmenin sonrasında çığlar tüpü sarar ve sonuçta oluşan </a:t>
            </a:r>
            <a:r>
              <a:rPr lang="tr-TR" dirty="0" err="1"/>
              <a:t>pulsların</a:t>
            </a:r>
            <a:r>
              <a:rPr lang="tr-TR" dirty="0"/>
              <a:t> genlikleri birbirine eşit olup başlangıçtaki iyon çifti sayısına bağlı değildir.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Bu nedenle spektroskopi amaçlı değil sadece basit radyasyon </a:t>
            </a:r>
            <a:r>
              <a:rPr lang="tr-TR" dirty="0" err="1"/>
              <a:t>dedeksiyonu</a:t>
            </a:r>
            <a:r>
              <a:rPr lang="tr-TR" dirty="0"/>
              <a:t> için kullanılır.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 Ön yükselteç kullanılmadığı için daha basit tasarıma sahip ve ucuzdurlar.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Düşük şiddette parçacık sayımında kullanabilirler.</a:t>
            </a:r>
          </a:p>
        </p:txBody>
      </p:sp>
    </p:spTree>
    <p:extLst>
      <p:ext uri="{BB962C8B-B14F-4D97-AF65-F5344CB8AC3E}">
        <p14:creationId xmlns:p14="http://schemas.microsoft.com/office/powerpoint/2010/main" val="4256370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089E04-57A3-4B24-B100-653EA296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Sintilasyon</a:t>
            </a:r>
            <a:r>
              <a:rPr lang="tr-TR" dirty="0"/>
              <a:t> </a:t>
            </a:r>
            <a:r>
              <a:rPr lang="tr-TR" dirty="0" err="1"/>
              <a:t>Dedektörü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8EE6549-8B67-4994-BC5A-98F8A7405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08" t="43825" r="12566" b="17214"/>
          <a:stretch/>
        </p:blipFill>
        <p:spPr>
          <a:xfrm>
            <a:off x="5815583" y="1792224"/>
            <a:ext cx="6295747" cy="359664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5DDF168-73E6-4FBC-A139-76782DD8DEE2}"/>
              </a:ext>
            </a:extLst>
          </p:cNvPr>
          <p:cNvSpPr txBox="1"/>
          <p:nvPr/>
        </p:nvSpPr>
        <p:spPr>
          <a:xfrm>
            <a:off x="926592" y="1792224"/>
            <a:ext cx="48889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Kristal (</a:t>
            </a:r>
            <a:r>
              <a:rPr lang="tr-TR" dirty="0" err="1"/>
              <a:t>NaI</a:t>
            </a:r>
            <a:r>
              <a:rPr lang="tr-TR" dirty="0"/>
              <a:t> en yaygını) yüzeyine gelen radyasyon, kristalden bir çok foton salınmasına sebep olur.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Oluşan bu ışığın yüksek etkinlikle foto çoğaltıcı tüpe ulaşması için kristal ile </a:t>
            </a:r>
            <a:r>
              <a:rPr lang="tr-TR" dirty="0" err="1"/>
              <a:t>fotoçoğaltıcı</a:t>
            </a:r>
            <a:r>
              <a:rPr lang="tr-TR" dirty="0"/>
              <a:t> tüp arasına bir ışık </a:t>
            </a:r>
            <a:r>
              <a:rPr lang="tr-TR" dirty="0" err="1"/>
              <a:t>klavuzu</a:t>
            </a:r>
            <a:r>
              <a:rPr lang="tr-TR" dirty="0"/>
              <a:t> koyulur.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Işık </a:t>
            </a:r>
            <a:r>
              <a:rPr lang="tr-TR" dirty="0" err="1"/>
              <a:t>klavuzundan</a:t>
            </a:r>
            <a:r>
              <a:rPr lang="tr-TR" dirty="0"/>
              <a:t> çıkan fotonlar bir yük pulsuna çevrilmesi için </a:t>
            </a:r>
            <a:r>
              <a:rPr lang="tr-TR" dirty="0" err="1"/>
              <a:t>fotoçoğaltıcı</a:t>
            </a:r>
            <a:r>
              <a:rPr lang="tr-TR" dirty="0"/>
              <a:t> tüpün foto katoduna gönderilerek elektrona dönüştürülür.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Fotoçoğaltıcı</a:t>
            </a:r>
            <a:r>
              <a:rPr lang="tr-TR" dirty="0"/>
              <a:t> tüpte artırılan elektronlar tüp anodunda bir yük pulsu elde edilmesini sağlar.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Enerji ayrımında kullanılabilirler</a:t>
            </a:r>
          </a:p>
        </p:txBody>
      </p:sp>
    </p:spTree>
    <p:extLst>
      <p:ext uri="{BB962C8B-B14F-4D97-AF65-F5344CB8AC3E}">
        <p14:creationId xmlns:p14="http://schemas.microsoft.com/office/powerpoint/2010/main" val="119691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E84AC4-6E46-42D1-962A-95FFDCA6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Yarı iletken </a:t>
            </a:r>
            <a:r>
              <a:rPr lang="tr-TR" dirty="0" err="1"/>
              <a:t>dedektörler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D22D16-29D3-402A-A4E6-34215C75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3304" cy="435133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Bu </a:t>
            </a:r>
            <a:r>
              <a:rPr lang="tr-TR" dirty="0" err="1"/>
              <a:t>dedektörlerin</a:t>
            </a:r>
            <a:r>
              <a:rPr lang="tr-TR" dirty="0"/>
              <a:t> çalışma şekilleri iyon odalarına benzer ancak yük taşıyıcı olarak elektron ve pozitif iyonlar değil, yarı iletkenden elde edilen elektron ve deşikler kullanılır.</a:t>
            </a:r>
          </a:p>
          <a:p>
            <a:r>
              <a:rPr lang="tr-TR" dirty="0"/>
              <a:t>En yaygın kullanılanı silikon ve germanyumdan yapılanıdır.</a:t>
            </a:r>
          </a:p>
          <a:p>
            <a:r>
              <a:rPr lang="tr-TR" dirty="0"/>
              <a:t>Yüksek çözünürlüklü gama spektroskopisi için kullanılır.</a:t>
            </a:r>
          </a:p>
          <a:p>
            <a:r>
              <a:rPr lang="tr-TR" dirty="0"/>
              <a:t>En önemli özellikleri diğer detektörlerden çok daha yüksek ayırma gücüne sahip olmalarıdır.</a:t>
            </a:r>
          </a:p>
          <a:p>
            <a:r>
              <a:rPr lang="tr-TR" dirty="0" err="1"/>
              <a:t>Puls</a:t>
            </a:r>
            <a:r>
              <a:rPr lang="tr-TR" dirty="0"/>
              <a:t> doğma zamanları gaz detektörlere göre hızlıdır.</a:t>
            </a:r>
          </a:p>
          <a:p>
            <a:r>
              <a:rPr lang="tr-TR" dirty="0"/>
              <a:t>Vakum altında çalışırlar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8B020D9-FE40-40C0-822A-18B0E157A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0" t="46933" r="31654" b="21244"/>
          <a:stretch/>
        </p:blipFill>
        <p:spPr>
          <a:xfrm>
            <a:off x="8631936" y="1524000"/>
            <a:ext cx="2889504" cy="218236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34DEEFE-2C6E-4BA3-AC08-B6042EF1E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80" t="28623" r="27387" b="37599"/>
          <a:stretch/>
        </p:blipFill>
        <p:spPr>
          <a:xfrm>
            <a:off x="8339328" y="3706368"/>
            <a:ext cx="347472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06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EC1C2D3-71ED-4545-991E-52AE20EDC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02" t="23111" r="14160" b="9931"/>
          <a:stretch/>
        </p:blipFill>
        <p:spPr>
          <a:xfrm>
            <a:off x="838200" y="130378"/>
            <a:ext cx="9643872" cy="65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B78E19-9BF3-45B9-9BE0-4D0AEA2B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9DF466-AB15-43BA-8C92-270B7D888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914400" lvl="2" indent="0">
              <a:buNone/>
            </a:pPr>
            <a:r>
              <a:rPr lang="tr-TR" sz="3200" dirty="0"/>
              <a:t>                                                                                                                               							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193182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63675"/>
            <a:ext cx="10515600" cy="4351338"/>
          </a:xfrm>
        </p:spPr>
        <p:txBody>
          <a:bodyPr/>
          <a:lstStyle/>
          <a:p>
            <a:r>
              <a:rPr lang="tr-TR" dirty="0"/>
              <a:t>Yüksüz (nötr) atom: p=e ise</a:t>
            </a:r>
          </a:p>
          <a:p>
            <a:r>
              <a:rPr lang="tr-TR" dirty="0"/>
              <a:t>İyon: </a:t>
            </a:r>
            <a:r>
              <a:rPr lang="tr-TR" dirty="0" err="1"/>
              <a:t>p≠e</a:t>
            </a:r>
            <a:r>
              <a:rPr lang="tr-TR" dirty="0"/>
              <a:t> ise</a:t>
            </a:r>
          </a:p>
          <a:p>
            <a:endParaRPr lang="tr-TR" dirty="0"/>
          </a:p>
          <a:p>
            <a:r>
              <a:rPr lang="tr-TR" dirty="0"/>
              <a:t>Kararlı çekirdek: </a:t>
            </a:r>
          </a:p>
          <a:p>
            <a:pPr marL="0" indent="0">
              <a:buNone/>
            </a:pPr>
            <a:r>
              <a:rPr lang="tr-TR" dirty="0"/>
              <a:t>Nötron ve proton sayılarının oranına </a:t>
            </a:r>
          </a:p>
          <a:p>
            <a:pPr marL="0" indent="0">
              <a:buNone/>
            </a:pPr>
            <a:r>
              <a:rPr lang="tr-TR" dirty="0"/>
              <a:t>(n/p) bağlıdır</a:t>
            </a:r>
          </a:p>
          <a:p>
            <a:pPr marL="0" indent="0">
              <a:buNone/>
            </a:pPr>
            <a:r>
              <a:rPr lang="tr-TR" dirty="0"/>
              <a:t>Proton sayısı arttıkça çekirdek kararsız</a:t>
            </a:r>
          </a:p>
          <a:p>
            <a:pPr marL="0" indent="0">
              <a:buNone/>
            </a:pPr>
            <a:r>
              <a:rPr lang="tr-TR" dirty="0"/>
              <a:t>(radyoaktif) olma eğilimindedir. </a:t>
            </a:r>
          </a:p>
        </p:txBody>
      </p:sp>
      <p:pic>
        <p:nvPicPr>
          <p:cNvPr id="2050" name="Picture 2" descr="Çekirdek Kararlılığı Nedir? | Kimya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5"/>
          <a:stretch/>
        </p:blipFill>
        <p:spPr bwMode="auto">
          <a:xfrm>
            <a:off x="6809974" y="1287878"/>
            <a:ext cx="5115864" cy="43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3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Atomik Enerji Seviyeleri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93" t="33814" r="62203" b="43100"/>
          <a:stretch/>
        </p:blipFill>
        <p:spPr>
          <a:xfrm>
            <a:off x="6748529" y="2038964"/>
            <a:ext cx="4919730" cy="339592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38200" y="2038964"/>
            <a:ext cx="63750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/>
              <a:t>Bohr</a:t>
            </a:r>
            <a:r>
              <a:rPr lang="tr-TR" sz="2000" dirty="0"/>
              <a:t> Atom Modeli ne göre elektronlar, çekirdek etrafında ışıma yapmadan, çekirdeğin çevresinde klasik fizik kurallarının gerektirdiği gibi </a:t>
            </a:r>
            <a:r>
              <a:rPr lang="tr-TR" sz="2000" dirty="0" err="1"/>
              <a:t>çembersel</a:t>
            </a:r>
            <a:r>
              <a:rPr lang="tr-TR" sz="2000" dirty="0"/>
              <a:t> bir yörüngede hareket eder. Bu yörüngelere “enerji seviyesi (katman)” adı verilir.</a:t>
            </a:r>
          </a:p>
          <a:p>
            <a:endParaRPr lang="tr-TR" sz="2000" dirty="0"/>
          </a:p>
          <a:p>
            <a:r>
              <a:rPr lang="tr-TR" sz="2000" dirty="0"/>
              <a:t>Çekirdek etrafında dolanan elektronun enerjisi elektronun kinetik ve elektriksel potansiyel enerjisinin toplamı ile bulunur.</a:t>
            </a:r>
          </a:p>
          <a:p>
            <a:endParaRPr lang="tr-TR" sz="2000" dirty="0"/>
          </a:p>
          <a:p>
            <a:r>
              <a:rPr lang="tr-TR" sz="2000" dirty="0"/>
              <a:t>n ↑ toplam enerji ↑</a:t>
            </a:r>
          </a:p>
        </p:txBody>
      </p:sp>
    </p:spTree>
    <p:extLst>
      <p:ext uri="{BB962C8B-B14F-4D97-AF65-F5344CB8AC3E}">
        <p14:creationId xmlns:p14="http://schemas.microsoft.com/office/powerpoint/2010/main" val="40888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D01DDF-3BAE-4BE9-9518-644CFC2E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AA51AF-6798-41D4-802D-D78DCD294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Elektronu bulunduğu yörüngeden koparmak için gerekli enerjiye bağlanma enerjisi denir. </a:t>
            </a:r>
          </a:p>
          <a:p>
            <a:r>
              <a:rPr lang="tr-TR" dirty="0"/>
              <a:t>Enerji ile atomun yörünge elektronlarından birinin koparılması olayına </a:t>
            </a:r>
            <a:r>
              <a:rPr lang="tr-TR" dirty="0" err="1"/>
              <a:t>iyonizasyon</a:t>
            </a:r>
            <a:r>
              <a:rPr lang="tr-TR" dirty="0"/>
              <a:t> denir. </a:t>
            </a:r>
            <a:r>
              <a:rPr lang="tr-TR" dirty="0" err="1"/>
              <a:t>İyonizasyon</a:t>
            </a:r>
            <a:r>
              <a:rPr lang="tr-TR" dirty="0"/>
              <a:t> olayı için elektrona en az bağlanma enerjisi kadar enerji uygulanması gerekli.</a:t>
            </a:r>
          </a:p>
          <a:p>
            <a:r>
              <a:rPr lang="tr-TR" dirty="0"/>
              <a:t>Elektronların bağlanma enerjileri, atom numarası arttıkça artmaktadır. </a:t>
            </a:r>
          </a:p>
        </p:txBody>
      </p:sp>
    </p:spTree>
    <p:extLst>
      <p:ext uri="{BB962C8B-B14F-4D97-AF65-F5344CB8AC3E}">
        <p14:creationId xmlns:p14="http://schemas.microsoft.com/office/powerpoint/2010/main" val="76729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Radyoaktivite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Kararsız çekirdeklerin dış etkiler olmaksızın kendiliğinden parçalanmaları sonucu çevrelerine parçacık (alfa, beta), elektromanyetik (gama) ya da her ikisi şeklinde radyasyon vererek daha kararlı hale geçmeleri olayına denir.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447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Radyoaktif </a:t>
            </a:r>
            <a:r>
              <a:rPr lang="tr-TR" dirty="0" err="1"/>
              <a:t>bozunma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Birim zamana göre atom sayısındaki değişikliğin (∆N/∆t), mevcut radyoaktif atomların sayısı (N) ile orantılı olduğu gerçeğine dayanır.</a:t>
            </a:r>
          </a:p>
          <a:p>
            <a:endParaRPr lang="tr-TR" dirty="0"/>
          </a:p>
          <a:p>
            <a:r>
              <a:rPr lang="tr-TR" dirty="0"/>
              <a:t>Radyoaktif </a:t>
            </a:r>
            <a:r>
              <a:rPr lang="tr-TR" dirty="0" err="1"/>
              <a:t>bozunma</a:t>
            </a:r>
            <a:r>
              <a:rPr lang="tr-TR" dirty="0"/>
              <a:t> : ∆N/∆t </a:t>
            </a:r>
            <a:r>
              <a:rPr lang="el-GR" dirty="0"/>
              <a:t>α</a:t>
            </a:r>
            <a:r>
              <a:rPr lang="tr-TR" dirty="0"/>
              <a:t> N  veya ∆N/∆t=-</a:t>
            </a:r>
            <a:r>
              <a:rPr lang="el-GR" dirty="0"/>
              <a:t>λ</a:t>
            </a:r>
            <a:r>
              <a:rPr lang="tr-TR" dirty="0"/>
              <a:t>N</a:t>
            </a:r>
          </a:p>
          <a:p>
            <a:endParaRPr lang="tr-TR" dirty="0"/>
          </a:p>
          <a:p>
            <a:r>
              <a:rPr lang="tr-TR" dirty="0"/>
              <a:t>λ: </a:t>
            </a:r>
            <a:r>
              <a:rPr lang="tr-TR" dirty="0" err="1"/>
              <a:t>bozunma</a:t>
            </a:r>
            <a:r>
              <a:rPr lang="tr-TR" dirty="0"/>
              <a:t> sabiti (- işaretli olması radyoaktif atomların sayısının zamanla azalacağı anlamına gelir)</a:t>
            </a:r>
          </a:p>
        </p:txBody>
      </p:sp>
    </p:spTree>
    <p:extLst>
      <p:ext uri="{BB962C8B-B14F-4D97-AF65-F5344CB8AC3E}">
        <p14:creationId xmlns:p14="http://schemas.microsoft.com/office/powerpoint/2010/main" val="218332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Aktivite 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Birim zamandaki parçalanma sayısına bir radyoaktif maddenin aktivitesi denir.</a:t>
                </a:r>
              </a:p>
              <a:p>
                <a:endParaRPr lang="tr-TR" dirty="0"/>
              </a:p>
              <a:p>
                <a:r>
                  <a:rPr lang="tr-TR" dirty="0"/>
                  <a:t>A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tr-TR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: başlangıçtaki aktivite</a:t>
                </a:r>
              </a:p>
              <a:p>
                <a:pPr marL="0" indent="0">
                  <a:buNone/>
                </a:pPr>
                <a:r>
                  <a:rPr lang="tr-TR" dirty="0"/>
                  <a:t>                              t: geçen süre</a:t>
                </a:r>
              </a:p>
              <a:p>
                <a:pPr marL="0" indent="0">
                  <a:buNone/>
                </a:pPr>
                <a:r>
                  <a:rPr lang="tr-TR" dirty="0"/>
                  <a:t>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tr-TR" dirty="0"/>
                  <a:t>: </a:t>
                </a:r>
                <a:r>
                  <a:rPr lang="tr-TR" dirty="0" err="1"/>
                  <a:t>bozunma</a:t>
                </a:r>
                <a:r>
                  <a:rPr lang="tr-TR" dirty="0"/>
                  <a:t> sabiti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28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Yarı ömür (T</a:t>
            </a:r>
            <a:r>
              <a:rPr lang="tr-TR" sz="2000" dirty="0"/>
              <a:t>1/2</a:t>
            </a:r>
            <a:r>
              <a:rPr lang="tr-T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Radyoaktif atomların sayısının başlangıç değerinin yarısına kadar azalması için gereken süre olarak tanımlanır.</a:t>
                </a:r>
              </a:p>
              <a:p>
                <a:endParaRPr lang="tr-TR" dirty="0"/>
              </a:p>
              <a:p>
                <a:r>
                  <a:rPr lang="tr-TR" dirty="0"/>
                  <a:t>T</a:t>
                </a:r>
                <a:r>
                  <a:rPr lang="tr-TR" sz="1600" dirty="0"/>
                  <a:t>1/2</a:t>
                </a:r>
                <a:r>
                  <a:rPr lang="tr-T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dirty="0" smtClean="0"/>
                          <m:t>0,693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tr-TR" dirty="0"/>
                  <a:t>                            Co-60 </a:t>
                </a:r>
                <a:r>
                  <a:rPr lang="tr-TR" dirty="0">
                    <a:sym typeface="Wingdings" panose="05000000000000000000" pitchFamily="2" charset="2"/>
                  </a:rPr>
                  <a:t> </a:t>
                </a:r>
                <a:r>
                  <a:rPr lang="tr-TR" dirty="0"/>
                  <a:t>5,25yıl</a:t>
                </a:r>
              </a:p>
              <a:p>
                <a:pPr marL="0" indent="0">
                  <a:buNone/>
                </a:pPr>
                <a:r>
                  <a:rPr lang="tr-TR" dirty="0"/>
                  <a:t>                                                            </a:t>
                </a:r>
                <a:r>
                  <a:rPr lang="tr-TR" dirty="0" err="1"/>
                  <a:t>Iyot</a:t>
                </a:r>
                <a:r>
                  <a:rPr lang="tr-TR" dirty="0"/>
                  <a:t> 131 </a:t>
                </a:r>
                <a:r>
                  <a:rPr lang="tr-TR" dirty="0">
                    <a:sym typeface="Wingdings" panose="05000000000000000000" pitchFamily="2" charset="2"/>
                  </a:rPr>
                  <a:t> </a:t>
                </a:r>
                <a:r>
                  <a:rPr lang="tr-TR" dirty="0"/>
                  <a:t>8,1 gün</a:t>
                </a:r>
              </a:p>
              <a:p>
                <a:r>
                  <a:rPr lang="tr-TR" dirty="0"/>
                  <a:t>A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0,693</m:t>
                                </m:r>
                              </m:num>
                              <m:den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den>
                            </m:f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box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tr-TR" dirty="0"/>
                  <a:t>                               Iridyum 192 </a:t>
                </a:r>
                <a:r>
                  <a:rPr lang="tr-TR" dirty="0">
                    <a:sym typeface="Wingdings" panose="05000000000000000000" pitchFamily="2" charset="2"/>
                  </a:rPr>
                  <a:t></a:t>
                </a:r>
                <a:r>
                  <a:rPr lang="tr-TR" dirty="0"/>
                  <a:t>74gün</a:t>
                </a:r>
              </a:p>
              <a:p>
                <a:pPr marL="0" indent="0">
                  <a:buNone/>
                </a:pPr>
                <a:r>
                  <a:rPr lang="tr-TR" dirty="0"/>
                  <a:t>                                                            Altın 198 </a:t>
                </a:r>
                <a:r>
                  <a:rPr lang="tr-TR" dirty="0">
                    <a:sym typeface="Wingdings" panose="05000000000000000000" pitchFamily="2" charset="2"/>
                  </a:rPr>
                  <a:t> 2,7gün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52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957</Words>
  <Application>Microsoft Office PowerPoint</Application>
  <PresentationFormat>Geniş ekran</PresentationFormat>
  <Paragraphs>124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Teması</vt:lpstr>
      <vt:lpstr>RADYOFİZİK I</vt:lpstr>
      <vt:lpstr>ATOM</vt:lpstr>
      <vt:lpstr>PowerPoint Sunusu</vt:lpstr>
      <vt:lpstr>Atomik Enerji Seviyeleri</vt:lpstr>
      <vt:lpstr>PowerPoint Sunusu</vt:lpstr>
      <vt:lpstr>Radyoaktivite</vt:lpstr>
      <vt:lpstr>Radyoaktif bozunma</vt:lpstr>
      <vt:lpstr>Aktivite (A)</vt:lpstr>
      <vt:lpstr>Yarı ömür (T1/2)</vt:lpstr>
      <vt:lpstr>Radyoaktif bozunma türleri</vt:lpstr>
      <vt:lpstr>X-IŞINI</vt:lpstr>
      <vt:lpstr>X-ışını oluşumu</vt:lpstr>
      <vt:lpstr>PowerPoint Sunusu</vt:lpstr>
      <vt:lpstr>PowerPoint Sunusu</vt:lpstr>
      <vt:lpstr>X-ışın demetlerinin kalitesi</vt:lpstr>
      <vt:lpstr>PowerPoint Sunusu</vt:lpstr>
      <vt:lpstr>İyonlaştırıcı Radyasyonun Ölçülmesinde kullanılan dedektörler</vt:lpstr>
      <vt:lpstr>İyon odası</vt:lpstr>
      <vt:lpstr>Orantılı Sayaçlar</vt:lpstr>
      <vt:lpstr>Geiger Müller Dedektörü</vt:lpstr>
      <vt:lpstr>Sintilasyon Dedektörü</vt:lpstr>
      <vt:lpstr>Yarı iletken dedektörler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RADYOFİZİK</dc:title>
  <dc:creator>Windows Kullanıcısı</dc:creator>
  <cp:lastModifiedBy>Windows10</cp:lastModifiedBy>
  <cp:revision>36</cp:revision>
  <dcterms:created xsi:type="dcterms:W3CDTF">2021-10-20T14:50:38Z</dcterms:created>
  <dcterms:modified xsi:type="dcterms:W3CDTF">2021-10-22T06:59:40Z</dcterms:modified>
</cp:coreProperties>
</file>