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93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4" r:id="rId32"/>
    <p:sldId id="284" r:id="rId33"/>
    <p:sldId id="295" r:id="rId34"/>
    <p:sldId id="285" r:id="rId35"/>
    <p:sldId id="287" r:id="rId36"/>
    <p:sldId id="296" r:id="rId37"/>
    <p:sldId id="288" r:id="rId38"/>
    <p:sldId id="289" r:id="rId39"/>
    <p:sldId id="290" r:id="rId40"/>
    <p:sldId id="291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2A024-0A55-4063-AE8D-C9912C21F66B}" v="194" dt="2022-03-22T17:49:13.261"/>
    <p1510:client id="{E6224BF1-16FB-4604-8931-FDB62D99A662}" v="1098" dt="2022-04-21T18:50:13.8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4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77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54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67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9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8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67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7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7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4/22/2022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48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4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Dijital numaralar ve grafikler">
            <a:extLst>
              <a:ext uri="{FF2B5EF4-FFF2-40B4-BE49-F238E27FC236}">
                <a16:creationId xmlns:a16="http://schemas.microsoft.com/office/drawing/2014/main" id="{FA98BB3C-2A03-A2E0-4A34-A1D521A66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5" r="1" b="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B4F75AE3-A3AC-DE4C-98FE-EC9DC3BF8D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5267217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65151" y="768334"/>
            <a:ext cx="4134538" cy="2866405"/>
          </a:xfrm>
        </p:spPr>
        <p:txBody>
          <a:bodyPr>
            <a:normAutofit/>
          </a:bodyPr>
          <a:lstStyle/>
          <a:p>
            <a:r>
              <a:rPr lang="tr-TR" sz="4600" dirty="0"/>
              <a:t>ANAL KANAL TÜMÖRLERİ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65151" y="4283239"/>
            <a:ext cx="4134538" cy="14751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dirty="0"/>
              <a:t>DR.EREN YILDIZ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C79BB7-CCAB-2243-9830-5569626C4D0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425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B3833D-FD08-59E0-A0BA-88646D2C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BİYOLOJİK DAVRANIŞ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6356FF-983A-D288-B969-3EC73F7BF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tr-TR" dirty="0">
                <a:ea typeface="+mn-lt"/>
                <a:cs typeface="+mn-lt"/>
              </a:rPr>
              <a:t>Lokal kontrol ve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 ile tutarlı bir şekilde ilişkili olan anal </a:t>
            </a:r>
            <a:r>
              <a:rPr lang="tr-TR" dirty="0" smtClean="0">
                <a:ea typeface="+mn-lt"/>
                <a:cs typeface="+mn-lt"/>
              </a:rPr>
              <a:t>tümörlerin </a:t>
            </a:r>
            <a:r>
              <a:rPr lang="tr-TR" dirty="0">
                <a:ea typeface="+mn-lt"/>
                <a:cs typeface="+mn-lt"/>
              </a:rPr>
              <a:t>özellikleri,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boyutu ve kapsamı ile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ve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nodlarının</a:t>
            </a:r>
            <a:r>
              <a:rPr lang="tr-TR" dirty="0">
                <a:ea typeface="+mn-lt"/>
                <a:cs typeface="+mn-lt"/>
              </a:rPr>
              <a:t> durumudur.</a:t>
            </a:r>
          </a:p>
          <a:p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cerrahi ile tedavi edilen hastalarda,  2 cm veya daha küçük çaplı tümörleri olan hastalarda 5 yıllık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 yaklaşık %80'dir, ancak tümör 2 cm ila 5 cm olduğunda %55 ila %65'e </a:t>
            </a:r>
            <a:r>
              <a:rPr lang="tr-TR" dirty="0" smtClean="0">
                <a:ea typeface="+mn-lt"/>
                <a:cs typeface="+mn-lt"/>
              </a:rPr>
              <a:t>, tümör </a:t>
            </a:r>
            <a:r>
              <a:rPr lang="tr-TR" dirty="0">
                <a:ea typeface="+mn-lt"/>
                <a:cs typeface="+mn-lt"/>
              </a:rPr>
              <a:t>5 cm'den büyük olduğunda %40 ila %55'e düşer.</a:t>
            </a:r>
          </a:p>
          <a:p>
            <a:r>
              <a:rPr lang="tr-TR" dirty="0" err="1" smtClean="0">
                <a:ea typeface="+mn-lt"/>
                <a:cs typeface="+mn-lt"/>
              </a:rPr>
              <a:t>Primer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radyoterapi ve kemoterapi ile tedavi edilen hastalarda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</a:t>
            </a:r>
            <a:r>
              <a:rPr lang="tr-TR" dirty="0">
                <a:solidFill>
                  <a:srgbClr val="FF0000"/>
                </a:solidFill>
                <a:ea typeface="+mn-lt"/>
                <a:cs typeface="+mn-lt"/>
              </a:rPr>
              <a:t>boyutu ve yaygınlığı</a:t>
            </a:r>
            <a:r>
              <a:rPr lang="tr-TR" dirty="0">
                <a:ea typeface="+mn-lt"/>
                <a:cs typeface="+mn-lt"/>
              </a:rPr>
              <a:t> tedaviye yanıt, lokal kontrol ve hayatta kalma açısından </a:t>
            </a:r>
            <a:r>
              <a:rPr lang="tr-TR" dirty="0" err="1">
                <a:ea typeface="+mn-lt"/>
                <a:cs typeface="+mn-lt"/>
              </a:rPr>
              <a:t>prognostiktir</a:t>
            </a:r>
            <a:r>
              <a:rPr lang="tr-TR" dirty="0">
                <a:ea typeface="+mn-lt"/>
                <a:cs typeface="+mn-lt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60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5CD953-C533-E0C0-C3A9-C6BCF35C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BİYOLOJİK DAVRANIŞ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AB5E07-AAE0-394D-570D-F69CF2C00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Bölgesel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metastazları olan ve </a:t>
            </a:r>
            <a:r>
              <a:rPr lang="tr-TR" dirty="0" err="1">
                <a:ea typeface="+mn-lt"/>
                <a:cs typeface="+mn-lt"/>
              </a:rPr>
              <a:t>adjuvan</a:t>
            </a:r>
            <a:r>
              <a:rPr lang="tr-TR" dirty="0">
                <a:ea typeface="+mn-lt"/>
                <a:cs typeface="+mn-lt"/>
              </a:rPr>
              <a:t> tedavili veya </a:t>
            </a:r>
            <a:r>
              <a:rPr lang="tr-TR" dirty="0" err="1">
                <a:ea typeface="+mn-lt"/>
                <a:cs typeface="+mn-lt"/>
              </a:rPr>
              <a:t>adjuvan</a:t>
            </a:r>
            <a:r>
              <a:rPr lang="tr-TR" dirty="0">
                <a:ea typeface="+mn-lt"/>
                <a:cs typeface="+mn-lt"/>
              </a:rPr>
              <a:t> tedavisiz cerrahi prosedürlerle tedavi edilen hastalarda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nodal</a:t>
            </a:r>
            <a:r>
              <a:rPr lang="tr-TR" dirty="0">
                <a:ea typeface="+mn-lt"/>
                <a:cs typeface="+mn-lt"/>
              </a:rPr>
              <a:t> metastazı olmayan  hastalarda gözlenenin yaklaşık yarısı kadardır.</a:t>
            </a:r>
          </a:p>
          <a:p>
            <a:r>
              <a:rPr lang="tr-TR" dirty="0">
                <a:ea typeface="+mn-lt"/>
                <a:cs typeface="+mn-lt"/>
              </a:rPr>
              <a:t>Benzer şekilde, lenf 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 tutulumu kombine radyoterapi ve kemoterapi  tedavisi alan hastalar için olumsuz bir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faktördür. 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463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DF860F-A5D2-8F6D-EE46-54686B27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BİYOLOJİK DAVRANIŞ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40C173-4528-C237-D1C5-E90227F08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Anal </a:t>
            </a:r>
            <a:r>
              <a:rPr lang="tr-TR" dirty="0" smtClean="0">
                <a:ea typeface="+mn-lt"/>
                <a:cs typeface="+mn-lt"/>
              </a:rPr>
              <a:t>tümörlerde </a:t>
            </a:r>
            <a:r>
              <a:rPr lang="tr-TR" dirty="0">
                <a:ea typeface="+mn-lt"/>
                <a:cs typeface="+mn-lt"/>
              </a:rPr>
              <a:t>hastalarda lokal kontrol ve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 için potansiyel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faktörler olarak değerlendirilen hastayla ilgili değişkenler arasında yaş, cinsiyet, ırk, performans durumu, hemoglobin seviyeleri ve </a:t>
            </a:r>
            <a:r>
              <a:rPr lang="tr-TR" dirty="0" smtClean="0">
                <a:ea typeface="+mn-lt"/>
                <a:cs typeface="+mn-lt"/>
              </a:rPr>
              <a:t>lökosit sayıları </a:t>
            </a:r>
            <a:r>
              <a:rPr lang="tr-TR" dirty="0">
                <a:ea typeface="+mn-lt"/>
                <a:cs typeface="+mn-lt"/>
              </a:rPr>
              <a:t>yer alır.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Yaş </a:t>
            </a:r>
            <a:r>
              <a:rPr lang="tr-TR" dirty="0">
                <a:ea typeface="+mn-lt"/>
                <a:cs typeface="+mn-lt"/>
              </a:rPr>
              <a:t>muhtemelen hastalık kontrolüne ilişkin herhangi bir son nokta için bağımsız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öneme sahip değildir.</a:t>
            </a:r>
          </a:p>
          <a:p>
            <a:r>
              <a:rPr lang="tr-TR" dirty="0">
                <a:ea typeface="+mn-lt"/>
                <a:cs typeface="+mn-lt"/>
              </a:rPr>
              <a:t>Radyoterapi veya kombine radyoterapi ve kemoterapi ile tedavi edilen hastalarda yapılan birkaç çalışma, erkek hastalarda daha kötü sonuçlar bildirmiştir.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RTOG </a:t>
            </a:r>
            <a:r>
              <a:rPr lang="tr-TR" dirty="0">
                <a:ea typeface="+mn-lt"/>
                <a:cs typeface="+mn-lt"/>
              </a:rPr>
              <a:t>98-11 çalışmasında tedavi edilen hastaların bir analizinde, erkek cinsiyet, daha kötü hastalıksız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 (p = 0.02) ve OS (p = 0.016) ile ilişkilendirilmiştir.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1802541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EEE676-544B-4DAB-9425-E9FD6CBB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BİYOLOJİK DAVRANIŞ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97999D-0D76-44E9-F517-26E3132D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Anal kanserli hastalarda çeşitli </a:t>
            </a:r>
            <a:r>
              <a:rPr lang="tr-TR" dirty="0" err="1">
                <a:ea typeface="+mn-lt"/>
                <a:cs typeface="+mn-lt"/>
              </a:rPr>
              <a:t>histopatolojik</a:t>
            </a:r>
            <a:r>
              <a:rPr lang="tr-TR" dirty="0">
                <a:ea typeface="+mn-lt"/>
                <a:cs typeface="+mn-lt"/>
              </a:rPr>
              <a:t> değişkenler potansiyel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faktörler olarak değerlendirilmiştir.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Kombine </a:t>
            </a:r>
            <a:r>
              <a:rPr lang="tr-TR" dirty="0">
                <a:ea typeface="+mn-lt"/>
                <a:cs typeface="+mn-lt"/>
              </a:rPr>
              <a:t>radyoterapi ve kemoterapi ile tedavi edilen hastalarda histolojik alt tip (</a:t>
            </a:r>
            <a:r>
              <a:rPr lang="tr-TR" dirty="0" err="1">
                <a:ea typeface="+mn-lt"/>
                <a:cs typeface="+mn-lt"/>
              </a:rPr>
              <a:t>skuamöz</a:t>
            </a:r>
            <a:r>
              <a:rPr lang="tr-TR" dirty="0">
                <a:ea typeface="+mn-lt"/>
                <a:cs typeface="+mn-lt"/>
              </a:rPr>
              <a:t> hücreli kansere karşı </a:t>
            </a:r>
            <a:r>
              <a:rPr lang="tr-TR" dirty="0" err="1">
                <a:ea typeface="+mn-lt"/>
                <a:cs typeface="+mn-lt"/>
              </a:rPr>
              <a:t>kloakojenik</a:t>
            </a:r>
            <a:r>
              <a:rPr lang="tr-TR" dirty="0">
                <a:ea typeface="+mn-lt"/>
                <a:cs typeface="+mn-lt"/>
              </a:rPr>
              <a:t> alt tip) ve farklılaşma veya </a:t>
            </a:r>
            <a:r>
              <a:rPr lang="tr-TR" dirty="0" err="1">
                <a:ea typeface="+mn-lt"/>
                <a:cs typeface="+mn-lt"/>
              </a:rPr>
              <a:t>keratinizasyon</a:t>
            </a:r>
            <a:r>
              <a:rPr lang="tr-TR" dirty="0">
                <a:ea typeface="+mn-lt"/>
                <a:cs typeface="+mn-lt"/>
              </a:rPr>
              <a:t> derecesinin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önemi olduğu tutarlı bir şekilde gösterilmemiştir.</a:t>
            </a:r>
          </a:p>
          <a:p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cerrahi rezeksiyon ile tedavi edilen hastalarda, derinlik </a:t>
            </a:r>
            <a:r>
              <a:rPr lang="tr-TR" dirty="0" err="1">
                <a:ea typeface="+mn-lt"/>
                <a:cs typeface="+mn-lt"/>
              </a:rPr>
              <a:t>invazyon</a:t>
            </a:r>
            <a:r>
              <a:rPr lang="tr-TR" dirty="0">
                <a:ea typeface="+mn-lt"/>
                <a:cs typeface="+mn-lt"/>
              </a:rPr>
              <a:t> ve DNA </a:t>
            </a:r>
            <a:r>
              <a:rPr lang="tr-TR" dirty="0" err="1">
                <a:ea typeface="+mn-lt"/>
                <a:cs typeface="+mn-lt"/>
              </a:rPr>
              <a:t>ploidisinin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öneme sahip olduğu bildirilmiştir.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2996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254EB8-C0A6-A46C-FED8-610AAA34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BİYOLOJİK DAVRANIŞ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58288D5-6592-43A1-3256-FC8E7A9C0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Son zamanlarda, birkaç retrospektif çalışma, tümör numunesi içinde </a:t>
            </a:r>
            <a:r>
              <a:rPr lang="tr-TR" dirty="0" err="1">
                <a:ea typeface="+mn-lt"/>
                <a:cs typeface="+mn-lt"/>
              </a:rPr>
              <a:t>polimeraz</a:t>
            </a:r>
            <a:r>
              <a:rPr lang="tr-TR" dirty="0">
                <a:ea typeface="+mn-lt"/>
                <a:cs typeface="+mn-lt"/>
              </a:rPr>
              <a:t> zincir reaksiyonu (PCR) ve/veya </a:t>
            </a:r>
            <a:r>
              <a:rPr lang="tr-TR" dirty="0" err="1">
                <a:ea typeface="+mn-lt"/>
                <a:cs typeface="+mn-lt"/>
              </a:rPr>
              <a:t>immünohistokimya</a:t>
            </a:r>
            <a:r>
              <a:rPr lang="tr-TR" dirty="0">
                <a:ea typeface="+mn-lt"/>
                <a:cs typeface="+mn-lt"/>
              </a:rPr>
              <a:t> (IHC) ile p16 ekspresyonu ile HPV DNA'nın saptanmasının, eşzamanlı kemoterapi olsun veya olmasın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radyoterapi ile tedavi edilen hastalarda </a:t>
            </a:r>
            <a:r>
              <a:rPr lang="tr-TR" dirty="0" err="1">
                <a:ea typeface="+mn-lt"/>
                <a:cs typeface="+mn-lt"/>
              </a:rPr>
              <a:t>prognostik</a:t>
            </a:r>
            <a:r>
              <a:rPr lang="tr-TR" dirty="0">
                <a:ea typeface="+mn-lt"/>
                <a:cs typeface="+mn-lt"/>
              </a:rPr>
              <a:t> öneme sahip olduğunu bildirmiştir.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93213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B49191-9BA6-2E86-37F0-F25092BEC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BİYOLOJİK DAVRANIŞ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D45FF0-6A07-0415-B07A-C29A9F96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>
                <a:ea typeface="+mn-lt"/>
                <a:cs typeface="+mn-lt"/>
              </a:rPr>
              <a:t>Anal </a:t>
            </a:r>
            <a:r>
              <a:rPr lang="tr-TR" dirty="0" smtClean="0">
                <a:ea typeface="+mn-lt"/>
                <a:cs typeface="+mn-lt"/>
              </a:rPr>
              <a:t>kanal tümörleri</a:t>
            </a:r>
            <a:r>
              <a:rPr lang="tr-TR" dirty="0">
                <a:ea typeface="+mn-lt"/>
                <a:cs typeface="+mn-lt"/>
              </a:rPr>
              <a:t>, çevre dokulara doğrudan yayılım,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ve </a:t>
            </a:r>
            <a:r>
              <a:rPr lang="tr-TR" dirty="0" err="1" smtClean="0">
                <a:ea typeface="+mn-lt"/>
                <a:cs typeface="+mn-lt"/>
              </a:rPr>
              <a:t>inguinal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lenf </a:t>
            </a:r>
            <a:r>
              <a:rPr lang="tr-TR" dirty="0" err="1" smtClean="0">
                <a:ea typeface="+mn-lt"/>
                <a:cs typeface="+mn-lt"/>
              </a:rPr>
              <a:t>nodlarına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lenfatik yayılım veya uzak iç organlara </a:t>
            </a:r>
            <a:r>
              <a:rPr lang="tr-TR" dirty="0" err="1">
                <a:ea typeface="+mn-lt"/>
                <a:cs typeface="+mn-lt"/>
              </a:rPr>
              <a:t>hematojen</a:t>
            </a:r>
            <a:r>
              <a:rPr lang="tr-TR" dirty="0">
                <a:ea typeface="+mn-lt"/>
                <a:cs typeface="+mn-lt"/>
              </a:rPr>
              <a:t> yayılım yoluyla yayılır. </a:t>
            </a:r>
          </a:p>
          <a:p>
            <a:r>
              <a:rPr lang="tr-TR" dirty="0">
                <a:ea typeface="+mn-lt"/>
                <a:cs typeface="+mn-lt"/>
              </a:rPr>
              <a:t>Tanı anında, tüm anal </a:t>
            </a:r>
            <a:r>
              <a:rPr lang="tr-TR" dirty="0" smtClean="0">
                <a:ea typeface="+mn-lt"/>
                <a:cs typeface="+mn-lt"/>
              </a:rPr>
              <a:t>tümörlerin </a:t>
            </a:r>
            <a:r>
              <a:rPr lang="tr-TR" dirty="0">
                <a:ea typeface="+mn-lt"/>
                <a:cs typeface="+mn-lt"/>
              </a:rPr>
              <a:t>yaklaşık yarısının anal </a:t>
            </a:r>
            <a:r>
              <a:rPr lang="tr-TR" dirty="0" err="1">
                <a:ea typeface="+mn-lt"/>
                <a:cs typeface="+mn-lt"/>
              </a:rPr>
              <a:t>sfinkter</a:t>
            </a:r>
            <a:r>
              <a:rPr lang="tr-TR" dirty="0">
                <a:ea typeface="+mn-lt"/>
                <a:cs typeface="+mn-lt"/>
              </a:rPr>
              <a:t> veya çevresindeki yumuşak dokuyu istila ettiği </a:t>
            </a:r>
            <a:r>
              <a:rPr lang="tr-TR" dirty="0" smtClean="0">
                <a:ea typeface="+mn-lt"/>
                <a:cs typeface="+mn-lt"/>
              </a:rPr>
              <a:t>görülmüştür.</a:t>
            </a:r>
          </a:p>
          <a:p>
            <a:r>
              <a:rPr lang="tr-TR" dirty="0" err="1" smtClean="0">
                <a:ea typeface="+mn-lt"/>
                <a:cs typeface="+mn-lt"/>
              </a:rPr>
              <a:t>Denonvilliers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fasyası</a:t>
            </a:r>
            <a:r>
              <a:rPr lang="tr-TR" dirty="0">
                <a:ea typeface="+mn-lt"/>
                <a:cs typeface="+mn-lt"/>
              </a:rPr>
              <a:t> genellikle erkeklerde prostat </a:t>
            </a:r>
            <a:r>
              <a:rPr lang="tr-TR" dirty="0" err="1">
                <a:ea typeface="+mn-lt"/>
                <a:cs typeface="+mn-lt"/>
              </a:rPr>
              <a:t>invazyonuna</a:t>
            </a:r>
            <a:r>
              <a:rPr lang="tr-TR" dirty="0">
                <a:ea typeface="+mn-lt"/>
                <a:cs typeface="+mn-lt"/>
              </a:rPr>
              <a:t> karşı etkili bir bariyer olmasına rağmen, kadınlarda </a:t>
            </a:r>
            <a:r>
              <a:rPr lang="tr-TR" dirty="0" err="1">
                <a:ea typeface="+mn-lt"/>
                <a:cs typeface="+mn-lt"/>
              </a:rPr>
              <a:t>rektovajinal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septuma</a:t>
            </a:r>
            <a:r>
              <a:rPr lang="tr-TR" dirty="0">
                <a:ea typeface="+mn-lt"/>
                <a:cs typeface="+mn-lt"/>
              </a:rPr>
              <a:t> doğrudan uzanım sık görülen bir durumdur.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430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3A2883-9F4B-25C6-C9FA-6F93AE91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5DB8CC-85E3-7228-A498-C8D5789F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>
                <a:ea typeface="+mn-lt"/>
                <a:cs typeface="+mn-lt"/>
              </a:rPr>
              <a:t>Anal kanalın birkaç potansiyel lenfatik drenaj yolu vardır. Yüzeysel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, anal kanalın </a:t>
            </a:r>
            <a:r>
              <a:rPr lang="tr-TR" dirty="0" err="1">
                <a:ea typeface="+mn-lt"/>
                <a:cs typeface="+mn-lt"/>
              </a:rPr>
              <a:t>dentat</a:t>
            </a:r>
            <a:r>
              <a:rPr lang="tr-TR" dirty="0">
                <a:ea typeface="+mn-lt"/>
                <a:cs typeface="+mn-lt"/>
              </a:rPr>
              <a:t> çizginin </a:t>
            </a:r>
            <a:r>
              <a:rPr lang="tr-TR" dirty="0" err="1">
                <a:ea typeface="+mn-lt"/>
                <a:cs typeface="+mn-lt"/>
              </a:rPr>
              <a:t>distalindeki</a:t>
            </a:r>
            <a:r>
              <a:rPr lang="tr-TR" dirty="0">
                <a:ea typeface="+mn-lt"/>
                <a:cs typeface="+mn-lt"/>
              </a:rPr>
              <a:t> bölümü için birincil drenaj havzasıdır. </a:t>
            </a:r>
          </a:p>
          <a:p>
            <a:r>
              <a:rPr lang="tr-TR" dirty="0" err="1">
                <a:ea typeface="+mn-lt"/>
                <a:cs typeface="+mn-lt"/>
              </a:rPr>
              <a:t>Dentat</a:t>
            </a:r>
            <a:r>
              <a:rPr lang="tr-TR" dirty="0">
                <a:ea typeface="+mn-lt"/>
                <a:cs typeface="+mn-lt"/>
              </a:rPr>
              <a:t> hattın etrafındaki lenfatik drenaj, </a:t>
            </a:r>
            <a:r>
              <a:rPr lang="tr-TR" dirty="0" err="1">
                <a:ea typeface="+mn-lt"/>
                <a:cs typeface="+mn-lt"/>
              </a:rPr>
              <a:t>perirektal</a:t>
            </a:r>
            <a:r>
              <a:rPr lang="tr-TR" dirty="0">
                <a:ea typeface="+mn-lt"/>
                <a:cs typeface="+mn-lt"/>
              </a:rPr>
              <a:t> lenf düğümlerine ve alt ve orta </a:t>
            </a:r>
            <a:r>
              <a:rPr lang="tr-TR" dirty="0" err="1">
                <a:ea typeface="+mn-lt"/>
                <a:cs typeface="+mn-lt"/>
              </a:rPr>
              <a:t>hemoroidal</a:t>
            </a:r>
            <a:r>
              <a:rPr lang="tr-TR" dirty="0">
                <a:ea typeface="+mn-lt"/>
                <a:cs typeface="+mn-lt"/>
              </a:rPr>
              <a:t> damarların </a:t>
            </a:r>
            <a:r>
              <a:rPr lang="tr-TR" dirty="0" err="1">
                <a:ea typeface="+mn-lt"/>
                <a:cs typeface="+mn-lt"/>
              </a:rPr>
              <a:t>obturator</a:t>
            </a:r>
            <a:r>
              <a:rPr lang="tr-TR" dirty="0">
                <a:ea typeface="+mn-lt"/>
                <a:cs typeface="+mn-lt"/>
              </a:rPr>
              <a:t> ve </a:t>
            </a:r>
            <a:r>
              <a:rPr lang="tr-TR" dirty="0" err="1">
                <a:ea typeface="+mn-lt"/>
                <a:cs typeface="+mn-lt"/>
              </a:rPr>
              <a:t>hipogastrik</a:t>
            </a:r>
            <a:r>
              <a:rPr lang="tr-TR" dirty="0">
                <a:ea typeface="+mn-lt"/>
                <a:cs typeface="+mn-lt"/>
              </a:rPr>
              <a:t> lenf düğümlerine giden yolu boyunca oluşur. </a:t>
            </a:r>
            <a:endParaRPr lang="tr-TR">
              <a:ea typeface="+mn-lt"/>
              <a:cs typeface="+mn-lt"/>
            </a:endParaRPr>
          </a:p>
          <a:p>
            <a:r>
              <a:rPr lang="tr-TR" dirty="0">
                <a:ea typeface="+mn-lt"/>
                <a:cs typeface="+mn-lt"/>
              </a:rPr>
              <a:t>Lenfatik bağlantılar ayrıca </a:t>
            </a:r>
            <a:r>
              <a:rPr lang="tr-TR" dirty="0" err="1">
                <a:ea typeface="+mn-lt"/>
                <a:cs typeface="+mn-lt"/>
              </a:rPr>
              <a:t>anusu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presakral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eksternal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iliak</a:t>
            </a:r>
            <a:r>
              <a:rPr lang="tr-TR" dirty="0">
                <a:ea typeface="+mn-lt"/>
                <a:cs typeface="+mn-lt"/>
              </a:rPr>
              <a:t> ve derin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nodlarına</a:t>
            </a:r>
            <a:r>
              <a:rPr lang="tr-TR" dirty="0">
                <a:ea typeface="+mn-lt"/>
                <a:cs typeface="+mn-lt"/>
              </a:rPr>
              <a:t> bağlar.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633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98DCD-3643-E1CA-8AD9-C83E2786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D7C46DB-3567-91E5-5BB8-1C9758CF9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>
                <a:ea typeface="+mn-lt"/>
                <a:cs typeface="+mn-lt"/>
              </a:rPr>
              <a:t>Cerrahi serilerde,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tutulumu riski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boyutuna ve yaygınlığına bağlıdır.</a:t>
            </a:r>
            <a:endParaRPr lang="tr-TR" dirty="0"/>
          </a:p>
          <a:p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nodlarının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metastatik</a:t>
            </a:r>
            <a:r>
              <a:rPr lang="tr-TR" dirty="0">
                <a:ea typeface="+mn-lt"/>
                <a:cs typeface="+mn-lt"/>
              </a:rPr>
              <a:t> tutulumu,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olarak </a:t>
            </a:r>
            <a:r>
              <a:rPr lang="tr-TR" dirty="0" err="1">
                <a:ea typeface="+mn-lt"/>
                <a:cs typeface="+mn-lt"/>
              </a:rPr>
              <a:t>abdominoperineal</a:t>
            </a:r>
            <a:r>
              <a:rPr lang="tr-TR" dirty="0">
                <a:ea typeface="+mn-lt"/>
                <a:cs typeface="+mn-lt"/>
              </a:rPr>
              <a:t> rezeksiyon ile tedavi edilen hastaların %25 ila %35'inde rapor edilirken,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metastazları tanı anında hastaların yaklaşık %10'unda bulunur.</a:t>
            </a:r>
            <a:endParaRPr lang="tr-TR" dirty="0"/>
          </a:p>
          <a:p>
            <a:r>
              <a:rPr lang="tr-TR" dirty="0">
                <a:ea typeface="+mn-lt"/>
                <a:cs typeface="+mn-lt"/>
              </a:rPr>
              <a:t>Klinik olarak negatif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 smtClean="0">
                <a:ea typeface="+mn-lt"/>
                <a:cs typeface="+mn-lt"/>
              </a:rPr>
              <a:t>nodları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ile cerrahi olarak tedavi edilen hastaların %13'ünde </a:t>
            </a:r>
            <a:r>
              <a:rPr lang="tr-TR" dirty="0" err="1">
                <a:ea typeface="+mn-lt"/>
                <a:cs typeface="+mn-lt"/>
              </a:rPr>
              <a:t>disseke</a:t>
            </a:r>
            <a:r>
              <a:rPr lang="tr-TR" dirty="0">
                <a:ea typeface="+mn-lt"/>
                <a:cs typeface="+mn-lt"/>
              </a:rPr>
              <a:t> edilmemiş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nodlarında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 bildirilmiştir.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77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873FBD-9E5B-35E5-D71F-F2ED08C9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SEMPTOMLAR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3B436B-153B-45E9-A924-EC951A8F0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 err="1">
                <a:ea typeface="+mn-lt"/>
                <a:cs typeface="+mn-lt"/>
              </a:rPr>
              <a:t>Rektal</a:t>
            </a:r>
            <a:r>
              <a:rPr lang="tr-TR" dirty="0">
                <a:ea typeface="+mn-lt"/>
                <a:cs typeface="+mn-lt"/>
              </a:rPr>
              <a:t> kanama, anal kanal tümörlerinin en sık görülen semptomudur. Perine ağrısı, anüste kitle hissi ve bağırsak alışkanlıklarında değişiklik de sıklıkla bildirilmektedir</a:t>
            </a:r>
          </a:p>
          <a:p>
            <a:r>
              <a:rPr lang="tr-TR" dirty="0">
                <a:ea typeface="+mn-lt"/>
                <a:cs typeface="+mn-lt"/>
              </a:rPr>
              <a:t>Bilinen veya şüphelenilen anal kanserli hastanın değerlendirilmesi, ayrıntılı bir öykü ve fizik muayene ile başlamalıdır. </a:t>
            </a:r>
          </a:p>
          <a:p>
            <a:r>
              <a:rPr lang="tr-TR" dirty="0">
                <a:ea typeface="+mn-lt"/>
                <a:cs typeface="+mn-lt"/>
              </a:rPr>
              <a:t>Hasta, anal </a:t>
            </a:r>
            <a:r>
              <a:rPr lang="tr-TR" dirty="0" err="1">
                <a:ea typeface="+mn-lt"/>
                <a:cs typeface="+mn-lt"/>
              </a:rPr>
              <a:t>sfinkter</a:t>
            </a:r>
            <a:r>
              <a:rPr lang="tr-TR" dirty="0">
                <a:ea typeface="+mn-lt"/>
                <a:cs typeface="+mn-lt"/>
              </a:rPr>
              <a:t> işlevi ve HIV enfeksiyonu için herhangi bir risk faktörü (</a:t>
            </a:r>
            <a:r>
              <a:rPr lang="tr-TR" dirty="0" err="1">
                <a:ea typeface="+mn-lt"/>
                <a:cs typeface="+mn-lt"/>
              </a:rPr>
              <a:t>şct</a:t>
            </a:r>
            <a:r>
              <a:rPr lang="tr-TR" dirty="0">
                <a:ea typeface="+mn-lt"/>
                <a:cs typeface="+mn-lt"/>
              </a:rPr>
              <a:t> veya ilaç kötüye kullanımı) öyküsü hakkında sorgulanmalıdır.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207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D2A35F-F896-3952-87DB-1B7E87974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FİZİK MUAYENE VE GÖRÜNTÜLEME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0FBDD7-E94D-29EF-3AC5-C8092EE6A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Tam bir genel fizik muayeneye ek olarak karın, </a:t>
            </a:r>
            <a:r>
              <a:rPr lang="tr-TR" dirty="0" err="1" smtClean="0">
                <a:ea typeface="+mn-lt"/>
                <a:cs typeface="+mn-lt"/>
              </a:rPr>
              <a:t>inguinal</a:t>
            </a:r>
            <a:r>
              <a:rPr lang="tr-TR" dirty="0" smtClean="0">
                <a:ea typeface="+mn-lt"/>
                <a:cs typeface="+mn-lt"/>
              </a:rPr>
              <a:t> bölge, </a:t>
            </a:r>
            <a:r>
              <a:rPr lang="tr-TR" dirty="0">
                <a:ea typeface="+mn-lt"/>
                <a:cs typeface="+mn-lt"/>
              </a:rPr>
              <a:t>anüs ve rektumun detaylı muayenesi yapılmalıdır. </a:t>
            </a:r>
          </a:p>
          <a:p>
            <a:r>
              <a:rPr lang="tr-TR" dirty="0">
                <a:ea typeface="+mn-lt"/>
                <a:cs typeface="+mn-lt"/>
              </a:rPr>
              <a:t>Kadınlar için, </a:t>
            </a:r>
            <a:r>
              <a:rPr lang="tr-TR" dirty="0" err="1">
                <a:ea typeface="+mn-lt"/>
                <a:cs typeface="+mn-lt"/>
              </a:rPr>
              <a:t>genital</a:t>
            </a:r>
            <a:r>
              <a:rPr lang="tr-TR" dirty="0">
                <a:ea typeface="+mn-lt"/>
                <a:cs typeface="+mn-lt"/>
              </a:rPr>
              <a:t> sistemin anal kanser tarafından tutulup tutulmadığının yanı sıra eş zamanlı bir </a:t>
            </a:r>
            <a:r>
              <a:rPr lang="tr-TR" dirty="0" err="1">
                <a:ea typeface="+mn-lt"/>
                <a:cs typeface="+mn-lt"/>
              </a:rPr>
              <a:t>genital</a:t>
            </a:r>
            <a:r>
              <a:rPr lang="tr-TR" dirty="0">
                <a:ea typeface="+mn-lt"/>
                <a:cs typeface="+mn-lt"/>
              </a:rPr>
              <a:t> sistem kanseri taraması için jinekolojik muayene yapılmalıdır. </a:t>
            </a:r>
          </a:p>
          <a:p>
            <a:r>
              <a:rPr lang="tr-TR" dirty="0">
                <a:ea typeface="+mn-lt"/>
                <a:cs typeface="+mn-lt"/>
              </a:rPr>
              <a:t>Anal kanalın çevresel tutulumunun kapsamı not edilmeli ve birincil tümörün boyutu, yaygınlığı ve lokalizasyonu belirlenmelidir.</a:t>
            </a:r>
          </a:p>
          <a:p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Palpe</a:t>
            </a:r>
            <a:r>
              <a:rPr lang="tr-TR" dirty="0">
                <a:ea typeface="+mn-lt"/>
                <a:cs typeface="+mn-lt"/>
              </a:rPr>
              <a:t> edilebilen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nodlarının</a:t>
            </a:r>
            <a:r>
              <a:rPr lang="tr-TR" dirty="0">
                <a:ea typeface="+mn-lt"/>
                <a:cs typeface="+mn-lt"/>
              </a:rPr>
              <a:t> boyutu, yeri ve hareketliliği not edilmelidir.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err="1" smtClean="0">
                <a:ea typeface="+mn-lt"/>
                <a:cs typeface="+mn-lt"/>
              </a:rPr>
              <a:t>Perirektal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lenf 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 tutulabilir, ancak bunlar nadiren dijital </a:t>
            </a:r>
            <a:r>
              <a:rPr lang="tr-TR" dirty="0" err="1">
                <a:ea typeface="+mn-lt"/>
                <a:cs typeface="+mn-lt"/>
              </a:rPr>
              <a:t>rektal</a:t>
            </a:r>
            <a:r>
              <a:rPr lang="tr-TR" dirty="0">
                <a:ea typeface="+mn-lt"/>
                <a:cs typeface="+mn-lt"/>
              </a:rPr>
              <a:t> muayene ile </a:t>
            </a:r>
            <a:r>
              <a:rPr lang="tr-TR" dirty="0" err="1">
                <a:ea typeface="+mn-lt"/>
                <a:cs typeface="+mn-lt"/>
              </a:rPr>
              <a:t>palpe</a:t>
            </a:r>
            <a:r>
              <a:rPr lang="tr-TR" dirty="0">
                <a:ea typeface="+mn-lt"/>
                <a:cs typeface="+mn-lt"/>
              </a:rPr>
              <a:t> edilebilir.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2240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EB27C99-8A3C-F1A2-BBFF-53A61B72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EPİDEMİYOLOJİ VE ETYOLOJİ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D5EE42-1E40-3A83-D05E-A0C318EE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tr-TR" dirty="0">
                <a:ea typeface="+mn-lt"/>
                <a:cs typeface="+mn-lt"/>
              </a:rPr>
              <a:t>Anal </a:t>
            </a:r>
            <a:r>
              <a:rPr lang="tr-TR" dirty="0" smtClean="0">
                <a:ea typeface="+mn-lt"/>
                <a:cs typeface="+mn-lt"/>
              </a:rPr>
              <a:t>kanal tümörleri, </a:t>
            </a:r>
            <a:r>
              <a:rPr lang="tr-TR" dirty="0">
                <a:ea typeface="+mn-lt"/>
                <a:cs typeface="+mn-lt"/>
              </a:rPr>
              <a:t>Amerika Birleşik Devletleri'ndeki hastalarda sindirim sisteminin tüm </a:t>
            </a:r>
            <a:r>
              <a:rPr lang="tr-TR" dirty="0" err="1">
                <a:ea typeface="+mn-lt"/>
                <a:cs typeface="+mn-lt"/>
              </a:rPr>
              <a:t>malign</a:t>
            </a:r>
            <a:r>
              <a:rPr lang="tr-TR" dirty="0">
                <a:ea typeface="+mn-lt"/>
                <a:cs typeface="+mn-lt"/>
              </a:rPr>
              <a:t> tümörlerinin yaklaşık %2,7'sini oluşturur</a:t>
            </a:r>
          </a:p>
          <a:p>
            <a:r>
              <a:rPr lang="tr-TR" dirty="0" smtClean="0">
                <a:ea typeface="+mn-lt"/>
                <a:cs typeface="+mn-lt"/>
              </a:rPr>
              <a:t>2018'de 8580 </a:t>
            </a:r>
            <a:r>
              <a:rPr lang="tr-TR" dirty="0">
                <a:ea typeface="+mn-lt"/>
                <a:cs typeface="+mn-lt"/>
              </a:rPr>
              <a:t>yeni vaka ve 1160 </a:t>
            </a:r>
            <a:r>
              <a:rPr lang="tr-TR" dirty="0" smtClean="0">
                <a:ea typeface="+mn-lt"/>
                <a:cs typeface="+mn-lt"/>
              </a:rPr>
              <a:t>ölüm kaydedilmiştir.</a:t>
            </a:r>
          </a:p>
          <a:p>
            <a:r>
              <a:rPr lang="tr-TR" dirty="0" smtClean="0">
                <a:ea typeface="+mn-lt"/>
                <a:cs typeface="+mn-lt"/>
              </a:rPr>
              <a:t>Amerika </a:t>
            </a:r>
            <a:r>
              <a:rPr lang="tr-TR" dirty="0">
                <a:ea typeface="+mn-lt"/>
                <a:cs typeface="+mn-lt"/>
              </a:rPr>
              <a:t>Birleşik Devletleri'nde, yıllık </a:t>
            </a:r>
            <a:r>
              <a:rPr lang="tr-TR" dirty="0" err="1">
                <a:ea typeface="+mn-lt"/>
                <a:cs typeface="+mn-lt"/>
              </a:rPr>
              <a:t>insidans</a:t>
            </a:r>
            <a:r>
              <a:rPr lang="tr-TR" dirty="0">
                <a:ea typeface="+mn-lt"/>
                <a:cs typeface="+mn-lt"/>
              </a:rPr>
              <a:t> 100.000 beyaz erkekte 1.5 ve 100.000 beyaz kadında 2.3'tür. </a:t>
            </a:r>
          </a:p>
          <a:p>
            <a:r>
              <a:rPr lang="tr-TR" dirty="0">
                <a:ea typeface="+mn-lt"/>
                <a:cs typeface="+mn-lt"/>
              </a:rPr>
              <a:t>Tanı anındaki medyan yaş 61'dir.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0771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A5302B-C907-B954-0D95-71296BE38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GÖRÜNTÜLEME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7347CB-45A7-6656-3B3D-6090ED852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Radyografik değerlendirme </a:t>
            </a:r>
            <a:r>
              <a:rPr lang="tr-TR" dirty="0" err="1" smtClean="0">
                <a:ea typeface="+mn-lt"/>
                <a:cs typeface="+mn-lt"/>
              </a:rPr>
              <a:t>toraks</a:t>
            </a:r>
            <a:r>
              <a:rPr lang="tr-TR" dirty="0" smtClean="0">
                <a:ea typeface="+mn-lt"/>
                <a:cs typeface="+mn-lt"/>
              </a:rPr>
              <a:t>, abdomen </a:t>
            </a:r>
            <a:r>
              <a:rPr lang="tr-TR" dirty="0">
                <a:ea typeface="+mn-lt"/>
                <a:cs typeface="+mn-lt"/>
              </a:rPr>
              <a:t>ve </a:t>
            </a:r>
            <a:r>
              <a:rPr lang="tr-TR" dirty="0" err="1">
                <a:ea typeface="+mn-lt"/>
                <a:cs typeface="+mn-lt"/>
              </a:rPr>
              <a:t>pelvisin</a:t>
            </a:r>
            <a:r>
              <a:rPr lang="tr-TR" dirty="0">
                <a:ea typeface="+mn-lt"/>
                <a:cs typeface="+mn-lt"/>
              </a:rPr>
              <a:t> BT taramasını içermelidir.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BT </a:t>
            </a:r>
            <a:r>
              <a:rPr lang="tr-TR" dirty="0">
                <a:ea typeface="+mn-lt"/>
                <a:cs typeface="+mn-lt"/>
              </a:rPr>
              <a:t>taraması,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tümörlerin </a:t>
            </a:r>
            <a:r>
              <a:rPr lang="tr-TR" dirty="0" err="1">
                <a:ea typeface="+mn-lt"/>
                <a:cs typeface="+mn-lt"/>
              </a:rPr>
              <a:t>karakterizasyonu</a:t>
            </a:r>
            <a:r>
              <a:rPr lang="tr-TR" dirty="0">
                <a:ea typeface="+mn-lt"/>
                <a:cs typeface="+mn-lt"/>
              </a:rPr>
              <a:t> için genellikle fizik muayeneden daha düşüktür, ancak karaciğer ve </a:t>
            </a:r>
            <a:r>
              <a:rPr lang="tr-TR" dirty="0" err="1">
                <a:ea typeface="+mn-lt"/>
                <a:cs typeface="+mn-lt"/>
              </a:rPr>
              <a:t>perirektal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 smtClean="0">
                <a:ea typeface="+mn-lt"/>
                <a:cs typeface="+mn-lt"/>
              </a:rPr>
              <a:t>inguinal</a:t>
            </a:r>
            <a:r>
              <a:rPr lang="tr-TR" dirty="0" smtClean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ve </a:t>
            </a:r>
            <a:r>
              <a:rPr lang="tr-TR" dirty="0" err="1">
                <a:ea typeface="+mn-lt"/>
                <a:cs typeface="+mn-lt"/>
              </a:rPr>
              <a:t>paraaortik</a:t>
            </a:r>
            <a:r>
              <a:rPr lang="tr-TR" dirty="0">
                <a:ea typeface="+mn-lt"/>
                <a:cs typeface="+mn-lt"/>
              </a:rPr>
              <a:t> lenf düğümlerinin değerlendirilmesi için yararlıdır. </a:t>
            </a:r>
            <a:endParaRPr lang="tr-TR" dirty="0"/>
          </a:p>
          <a:p>
            <a:r>
              <a:rPr lang="tr-TR" dirty="0" err="1">
                <a:ea typeface="+mn-lt"/>
                <a:cs typeface="+mn-lt"/>
              </a:rPr>
              <a:t>Pelvisin</a:t>
            </a:r>
            <a:r>
              <a:rPr lang="tr-TR" dirty="0">
                <a:ea typeface="+mn-lt"/>
                <a:cs typeface="+mn-lt"/>
              </a:rPr>
              <a:t> manyetik rezonans görüntülemesi (MRI),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bölgesel </a:t>
            </a:r>
            <a:r>
              <a:rPr lang="tr-TR" dirty="0" err="1">
                <a:ea typeface="+mn-lt"/>
                <a:cs typeface="+mn-lt"/>
              </a:rPr>
              <a:t>evrelemesinde</a:t>
            </a:r>
            <a:r>
              <a:rPr lang="tr-TR" dirty="0">
                <a:ea typeface="+mn-lt"/>
                <a:cs typeface="+mn-lt"/>
              </a:rPr>
              <a:t> ve radyoterapi planlamasında faydalı olabilir.</a:t>
            </a:r>
            <a:endParaRPr lang="tr-TR" dirty="0"/>
          </a:p>
          <a:p>
            <a:r>
              <a:rPr lang="tr-TR" dirty="0">
                <a:ea typeface="+mn-lt"/>
                <a:cs typeface="+mn-lt"/>
              </a:rPr>
              <a:t>FDG-PET görüntülemesi,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kapsamını ve bölgesel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metastazlarının ve uzak metastazların varlığını daha iyi değerlendirmede ve ayrıca tedaviye yanıtı değerlendirmede yararlıdır.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1765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CCA69E-AAEC-5539-3E4A-371BFDCA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22B20950-1609-6B66-B7DB-83B619DEC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53" t="11213" r="11370" b="1144"/>
          <a:stretch/>
        </p:blipFill>
        <p:spPr>
          <a:xfrm>
            <a:off x="73546" y="741"/>
            <a:ext cx="10777647" cy="6030141"/>
          </a:xfrm>
        </p:spPr>
      </p:pic>
    </p:spTree>
    <p:extLst>
      <p:ext uri="{BB962C8B-B14F-4D97-AF65-F5344CB8AC3E}">
        <p14:creationId xmlns:p14="http://schemas.microsoft.com/office/powerpoint/2010/main" val="1909772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BE47E4-BA7A-8C09-ED22-361F02E7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SADECE CERRAHİ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424992-9644-3DB3-95A7-8EDD2C5F6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1980'lerde </a:t>
            </a:r>
            <a:r>
              <a:rPr lang="tr-TR" dirty="0" err="1">
                <a:ea typeface="+mn-lt"/>
                <a:cs typeface="+mn-lt"/>
              </a:rPr>
              <a:t>epidermoid</a:t>
            </a:r>
            <a:r>
              <a:rPr lang="tr-TR" dirty="0">
                <a:ea typeface="+mn-lt"/>
                <a:cs typeface="+mn-lt"/>
              </a:rPr>
              <a:t> anal kanser için standart bakım olarak </a:t>
            </a:r>
            <a:r>
              <a:rPr lang="tr-TR" dirty="0" err="1">
                <a:ea typeface="+mn-lt"/>
                <a:cs typeface="+mn-lt"/>
              </a:rPr>
              <a:t>sfinkter</a:t>
            </a:r>
            <a:r>
              <a:rPr lang="tr-TR" dirty="0">
                <a:ea typeface="+mn-lt"/>
                <a:cs typeface="+mn-lt"/>
              </a:rPr>
              <a:t> koruyucu tedavinin benimsenmesinden önce, Kuzey Amerika'da anal kanserli hastaların çoğu cerrahi olarak APR ile tedavi edildi. </a:t>
            </a:r>
            <a:endParaRPr lang="tr-TR" dirty="0"/>
          </a:p>
          <a:p>
            <a:r>
              <a:rPr lang="tr-TR" dirty="0">
                <a:ea typeface="+mn-lt"/>
                <a:cs typeface="+mn-lt"/>
              </a:rPr>
              <a:t>Anal kanser için </a:t>
            </a:r>
            <a:r>
              <a:rPr lang="tr-TR" dirty="0" err="1">
                <a:ea typeface="+mn-lt"/>
                <a:cs typeface="+mn-lt"/>
              </a:rPr>
              <a:t>APR'den</a:t>
            </a:r>
            <a:r>
              <a:rPr lang="tr-TR" dirty="0">
                <a:ea typeface="+mn-lt"/>
                <a:cs typeface="+mn-lt"/>
              </a:rPr>
              <a:t> sonra bildirilen 5 yıllık OS %25 ila %70 (ortalama, %50) arasında değişmektedir. </a:t>
            </a:r>
            <a:endParaRPr lang="tr-TR">
              <a:ea typeface="+mn-lt"/>
              <a:cs typeface="+mn-lt"/>
            </a:endParaRPr>
          </a:p>
          <a:p>
            <a:r>
              <a:rPr lang="tr-TR" dirty="0">
                <a:ea typeface="+mn-lt"/>
                <a:cs typeface="+mn-lt"/>
              </a:rPr>
              <a:t>Hastaların %25 ila %35'inde bölgesel 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 ve %10'unda uzak metastaz gelişti.</a:t>
            </a:r>
            <a:endParaRPr lang="tr-TR"/>
          </a:p>
          <a:p>
            <a:r>
              <a:rPr lang="tr-TR" dirty="0" err="1">
                <a:ea typeface="+mn-lt"/>
                <a:cs typeface="+mn-lt"/>
              </a:rPr>
              <a:t>APR'den</a:t>
            </a:r>
            <a:r>
              <a:rPr lang="tr-TR" dirty="0">
                <a:ea typeface="+mn-lt"/>
                <a:cs typeface="+mn-lt"/>
              </a:rPr>
              <a:t> sonra en yüksek lokal 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 riski olan hastalar,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anal </a:t>
            </a:r>
            <a:r>
              <a:rPr lang="tr-TR" dirty="0" err="1">
                <a:ea typeface="+mn-lt"/>
                <a:cs typeface="+mn-lt"/>
              </a:rPr>
              <a:t>sfinkter</a:t>
            </a:r>
            <a:r>
              <a:rPr lang="tr-TR" dirty="0">
                <a:ea typeface="+mn-lt"/>
                <a:cs typeface="+mn-lt"/>
              </a:rPr>
              <a:t> dışına yayılımı 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veya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nodlarına</a:t>
            </a:r>
            <a:r>
              <a:rPr lang="tr-TR" dirty="0">
                <a:ea typeface="+mn-lt"/>
                <a:cs typeface="+mn-lt"/>
              </a:rPr>
              <a:t> metastazları olan hastalardır.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694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FB004B-2A8C-019A-52A3-6178B66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SADECE CERRAHİ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43821B-5877-5141-A652-C00E015E1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tr-TR" dirty="0" err="1">
                <a:ea typeface="+mn-lt"/>
                <a:cs typeface="+mn-lt"/>
              </a:rPr>
              <a:t>APR'den</a:t>
            </a:r>
            <a:r>
              <a:rPr lang="tr-TR" dirty="0">
                <a:ea typeface="+mn-lt"/>
                <a:cs typeface="+mn-lt"/>
              </a:rPr>
              <a:t> sonra 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 olan hastaların %84'ünde bölgesel hastalığın bir bileşeni mevcuttur.</a:t>
            </a:r>
          </a:p>
          <a:p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 lenf 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 tutulduğunda, 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 cerrahi tedaviden sonraki 5 yıllık OS sadece %10 ila %20'dir.</a:t>
            </a:r>
          </a:p>
          <a:p>
            <a:r>
              <a:rPr lang="tr-TR" dirty="0">
                <a:ea typeface="+mn-lt"/>
                <a:cs typeface="+mn-lt"/>
              </a:rPr>
              <a:t>APR şu anda hala kullanılabilir olmasına rağmen başlangıçta nadiren kullanılır, ancak </a:t>
            </a:r>
            <a:r>
              <a:rPr lang="tr-TR" dirty="0" err="1">
                <a:ea typeface="+mn-lt"/>
                <a:cs typeface="+mn-lt"/>
              </a:rPr>
              <a:t>kemoradyoterapi</a:t>
            </a:r>
            <a:r>
              <a:rPr lang="tr-TR" dirty="0">
                <a:ea typeface="+mn-lt"/>
                <a:cs typeface="+mn-lt"/>
              </a:rPr>
              <a:t> sonrası lokal </a:t>
            </a:r>
            <a:r>
              <a:rPr lang="tr-TR" dirty="0" err="1">
                <a:ea typeface="+mn-lt"/>
                <a:cs typeface="+mn-lt"/>
              </a:rPr>
              <a:t>nüksü</a:t>
            </a:r>
            <a:r>
              <a:rPr lang="tr-TR" dirty="0">
                <a:ea typeface="+mn-lt"/>
                <a:cs typeface="+mn-lt"/>
              </a:rPr>
              <a:t> olan hastaların tedavisi ve </a:t>
            </a:r>
            <a:r>
              <a:rPr lang="tr-TR" dirty="0" err="1">
                <a:ea typeface="+mn-lt"/>
                <a:cs typeface="+mn-lt"/>
              </a:rPr>
              <a:t>kemoradyoterapi</a:t>
            </a:r>
            <a:r>
              <a:rPr lang="tr-TR" dirty="0">
                <a:ea typeface="+mn-lt"/>
                <a:cs typeface="+mn-lt"/>
              </a:rPr>
              <a:t> sonrası komplikasyonların yönetimi için hala önemlidir.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267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DA2F17-7A95-EABB-4F7C-E810ED6F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001D09-AB4D-13F2-306B-82AAABC7F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Cerrahi rezeksiyon veya diğer </a:t>
            </a:r>
            <a:r>
              <a:rPr lang="tr-TR" dirty="0" err="1">
                <a:ea typeface="+mn-lt"/>
                <a:cs typeface="+mn-lt"/>
              </a:rPr>
              <a:t>adjuvan</a:t>
            </a:r>
            <a:r>
              <a:rPr lang="tr-TR" dirty="0">
                <a:ea typeface="+mn-lt"/>
                <a:cs typeface="+mn-lt"/>
              </a:rPr>
              <a:t> tedavi olmaksızın yüksek doz radyoterapi,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tutulumu olmayan küçük, </a:t>
            </a:r>
            <a:r>
              <a:rPr lang="tr-TR" dirty="0" smtClean="0">
                <a:ea typeface="+mn-lt"/>
                <a:cs typeface="+mn-lt"/>
              </a:rPr>
              <a:t>T1 </a:t>
            </a:r>
            <a:r>
              <a:rPr lang="tr-TR" dirty="0">
                <a:ea typeface="+mn-lt"/>
                <a:cs typeface="+mn-lt"/>
              </a:rPr>
              <a:t>tümörler için etkili bir tedavidir.</a:t>
            </a:r>
          </a:p>
          <a:p>
            <a:r>
              <a:rPr lang="tr-TR" dirty="0">
                <a:ea typeface="+mn-lt"/>
                <a:cs typeface="+mn-lt"/>
              </a:rPr>
              <a:t>Çapı 2 cm veya daha küçük olan anal kanserli hastalar için, birkaç küçük seride kemoterapisiz radyoterapiden 5 yıl sonra %100 lokal kontrol bildirilmiştir.</a:t>
            </a:r>
          </a:p>
          <a:p>
            <a:r>
              <a:rPr lang="tr-TR" dirty="0">
                <a:ea typeface="+mn-lt"/>
                <a:cs typeface="+mn-lt"/>
              </a:rPr>
              <a:t>Bununla birlikte, daha geniş bir Fransız retrospektif serisinde, 1 cm veya daha büyük </a:t>
            </a:r>
            <a:r>
              <a:rPr lang="tr-TR" dirty="0" smtClean="0">
                <a:ea typeface="+mn-lt"/>
                <a:cs typeface="+mn-lt"/>
              </a:rPr>
              <a:t>tedavi </a:t>
            </a:r>
            <a:r>
              <a:rPr lang="tr-TR" dirty="0">
                <a:ea typeface="+mn-lt"/>
                <a:cs typeface="+mn-lt"/>
              </a:rPr>
              <a:t>edilen T1 </a:t>
            </a:r>
            <a:r>
              <a:rPr lang="tr-TR" dirty="0" smtClean="0">
                <a:ea typeface="+mn-lt"/>
                <a:cs typeface="+mn-lt"/>
              </a:rPr>
              <a:t>tümörlerde </a:t>
            </a:r>
            <a:r>
              <a:rPr lang="tr-TR" dirty="0">
                <a:ea typeface="+mn-lt"/>
                <a:cs typeface="+mn-lt"/>
              </a:rPr>
              <a:t>66 hastadan 6'sında </a:t>
            </a:r>
            <a:r>
              <a:rPr lang="tr-TR" dirty="0" err="1">
                <a:ea typeface="+mn-lt"/>
                <a:cs typeface="+mn-lt"/>
              </a:rPr>
              <a:t>median</a:t>
            </a:r>
            <a:r>
              <a:rPr lang="tr-TR" dirty="0">
                <a:ea typeface="+mn-lt"/>
                <a:cs typeface="+mn-lt"/>
              </a:rPr>
              <a:t> 50 aylık bir takipte lokal 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 gelişmiştir.</a:t>
            </a:r>
          </a:p>
          <a:p>
            <a:r>
              <a:rPr lang="tr-TR" dirty="0">
                <a:ea typeface="+mn-lt"/>
                <a:cs typeface="+mn-lt"/>
              </a:rPr>
              <a:t>2 ila 5 cm tümörleri olan hastalarda 5 yılda lokal kontrol oranları daha düşüktür (%57 ila %76).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628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B45B7B-2F48-DB40-29D8-2E246FF4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53D395B8-C6AC-50A6-5024-21F2B6940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0" t="4400" r="34978" b="1200"/>
          <a:stretch/>
        </p:blipFill>
        <p:spPr>
          <a:xfrm>
            <a:off x="1289201" y="346067"/>
            <a:ext cx="7659286" cy="5814940"/>
          </a:xfrm>
        </p:spPr>
      </p:pic>
    </p:spTree>
    <p:extLst>
      <p:ext uri="{BB962C8B-B14F-4D97-AF65-F5344CB8AC3E}">
        <p14:creationId xmlns:p14="http://schemas.microsoft.com/office/powerpoint/2010/main" val="1806735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A1C5D-2219-14B8-4780-0EEE3596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Eş zamanlı </a:t>
            </a:r>
            <a:r>
              <a:rPr lang="tr-TR" dirty="0" err="1" smtClean="0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D27B7E-369A-0594-6E38-ACDC85F45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Erken evre anal </a:t>
            </a:r>
            <a:r>
              <a:rPr lang="tr-TR" dirty="0" smtClean="0">
                <a:ea typeface="+mn-lt"/>
                <a:cs typeface="+mn-lt"/>
              </a:rPr>
              <a:t>tümörlü </a:t>
            </a:r>
            <a:r>
              <a:rPr lang="tr-TR" dirty="0">
                <a:ea typeface="+mn-lt"/>
                <a:cs typeface="+mn-lt"/>
              </a:rPr>
              <a:t>hastalarda (T1 ila T2, N0) tek başına radyoterapiyi radyoterapi ve kemoterapi kombinasyonu ile karşılaştıran tek </a:t>
            </a:r>
            <a:r>
              <a:rPr lang="tr-TR" dirty="0" err="1">
                <a:ea typeface="+mn-lt"/>
                <a:cs typeface="+mn-lt"/>
              </a:rPr>
              <a:t>prospektif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randomize</a:t>
            </a:r>
            <a:r>
              <a:rPr lang="tr-TR" dirty="0">
                <a:ea typeface="+mn-lt"/>
                <a:cs typeface="+mn-lt"/>
              </a:rPr>
              <a:t> çalışma UKCCCR Anal </a:t>
            </a:r>
            <a:r>
              <a:rPr lang="tr-TR" dirty="0" err="1">
                <a:ea typeface="+mn-lt"/>
                <a:cs typeface="+mn-lt"/>
              </a:rPr>
              <a:t>Cancer</a:t>
            </a:r>
            <a:r>
              <a:rPr lang="tr-TR" dirty="0">
                <a:ea typeface="+mn-lt"/>
                <a:cs typeface="+mn-lt"/>
              </a:rPr>
              <a:t> Trial </a:t>
            </a:r>
            <a:r>
              <a:rPr lang="tr-TR" dirty="0" err="1">
                <a:ea typeface="+mn-lt"/>
                <a:cs typeface="+mn-lt"/>
              </a:rPr>
              <a:t>Working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Party</a:t>
            </a:r>
            <a:r>
              <a:rPr lang="tr-TR" dirty="0">
                <a:ea typeface="+mn-lt"/>
                <a:cs typeface="+mn-lt"/>
              </a:rPr>
              <a:t> tarafından gerçekleştirilmiştir.</a:t>
            </a:r>
          </a:p>
          <a:p>
            <a:r>
              <a:rPr lang="tr-TR" dirty="0">
                <a:ea typeface="+mn-lt"/>
                <a:cs typeface="+mn-lt"/>
              </a:rPr>
              <a:t>Bu çalışmada, 585 hastanın 223'ünde T1 veya T2, N0 anal </a:t>
            </a:r>
            <a:r>
              <a:rPr lang="tr-TR" dirty="0" smtClean="0">
                <a:ea typeface="+mn-lt"/>
                <a:cs typeface="+mn-lt"/>
              </a:rPr>
              <a:t>tümör </a:t>
            </a:r>
            <a:r>
              <a:rPr lang="tr-TR" dirty="0">
                <a:ea typeface="+mn-lt"/>
                <a:cs typeface="+mn-lt"/>
              </a:rPr>
              <a:t>vardı ve </a:t>
            </a:r>
            <a:r>
              <a:rPr lang="tr-TR" dirty="0" err="1">
                <a:ea typeface="+mn-lt"/>
                <a:cs typeface="+mn-lt"/>
              </a:rPr>
              <a:t>pelvise</a:t>
            </a:r>
            <a:r>
              <a:rPr lang="tr-TR" dirty="0">
                <a:ea typeface="+mn-lt"/>
                <a:cs typeface="+mn-lt"/>
              </a:rPr>
              <a:t> 40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ila 45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EBRT ardından </a:t>
            </a:r>
            <a:r>
              <a:rPr lang="tr-TR" dirty="0" err="1">
                <a:ea typeface="+mn-lt"/>
                <a:cs typeface="+mn-lt"/>
              </a:rPr>
              <a:t>perineal</a:t>
            </a:r>
            <a:r>
              <a:rPr lang="tr-TR" dirty="0">
                <a:ea typeface="+mn-lt"/>
                <a:cs typeface="+mn-lt"/>
              </a:rPr>
              <a:t> alan veya </a:t>
            </a:r>
            <a:r>
              <a:rPr lang="tr-TR" dirty="0" err="1">
                <a:ea typeface="+mn-lt"/>
                <a:cs typeface="+mn-lt"/>
              </a:rPr>
              <a:t>interstisyel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implant</a:t>
            </a:r>
            <a:r>
              <a:rPr lang="tr-TR" dirty="0">
                <a:ea typeface="+mn-lt"/>
                <a:cs typeface="+mn-lt"/>
              </a:rPr>
              <a:t> bölgesine 15 ila 25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boost</a:t>
            </a:r>
            <a:r>
              <a:rPr lang="tr-TR" dirty="0">
                <a:ea typeface="+mn-lt"/>
                <a:cs typeface="+mn-lt"/>
              </a:rPr>
              <a:t> uygulandı. Eş zamanlı iki kez 4- veya 5 günlük 5-FU </a:t>
            </a:r>
            <a:r>
              <a:rPr lang="tr-TR" dirty="0" err="1">
                <a:ea typeface="+mn-lt"/>
                <a:cs typeface="+mn-lt"/>
              </a:rPr>
              <a:t>infüzyonu</a:t>
            </a:r>
            <a:r>
              <a:rPr lang="tr-TR" dirty="0">
                <a:ea typeface="+mn-lt"/>
                <a:cs typeface="+mn-lt"/>
              </a:rPr>
              <a:t> ve tek bir </a:t>
            </a:r>
            <a:r>
              <a:rPr lang="tr-TR" dirty="0" err="1">
                <a:ea typeface="+mn-lt"/>
                <a:cs typeface="+mn-lt"/>
              </a:rPr>
              <a:t>bolus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mitomisin</a:t>
            </a:r>
            <a:r>
              <a:rPr lang="tr-TR" dirty="0">
                <a:ea typeface="+mn-lt"/>
                <a:cs typeface="+mn-lt"/>
              </a:rPr>
              <a:t> C (MMC) enjeksiyonu yapılan ve yapılmayan grup karşılaştırıldı.</a:t>
            </a:r>
          </a:p>
          <a:p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endpoint</a:t>
            </a:r>
            <a:r>
              <a:rPr lang="tr-TR" dirty="0">
                <a:ea typeface="+mn-lt"/>
                <a:cs typeface="+mn-lt"/>
              </a:rPr>
              <a:t> olarak lokal kontrolü kullanan alt küme analizi, T1N0 veya T2N0 anal kanserli hastalarda kombine </a:t>
            </a:r>
            <a:r>
              <a:rPr lang="tr-TR" dirty="0" err="1">
                <a:ea typeface="+mn-lt"/>
                <a:cs typeface="+mn-lt"/>
              </a:rPr>
              <a:t>modalite</a:t>
            </a:r>
            <a:r>
              <a:rPr lang="tr-TR" dirty="0">
                <a:ea typeface="+mn-lt"/>
                <a:cs typeface="+mn-lt"/>
              </a:rPr>
              <a:t> tedavisi için istatistiksel olarak önemli bir avantaj gösterdi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2179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FC983A-BB07-3C97-2B91-E12B529D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BD42E7A-9E61-16F6-9592-B9039520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Radyoterapi ve kemoterapi ile kombine </a:t>
            </a:r>
            <a:r>
              <a:rPr lang="tr-TR" dirty="0" err="1">
                <a:ea typeface="+mn-lt"/>
                <a:cs typeface="+mn-lt"/>
              </a:rPr>
              <a:t>modalite</a:t>
            </a:r>
            <a:r>
              <a:rPr lang="tr-TR" dirty="0">
                <a:ea typeface="+mn-lt"/>
                <a:cs typeface="+mn-lt"/>
              </a:rPr>
              <a:t> tedavisi, anal kanserli çoğu hasta için uygundur ve bakım standardı haline gelmiştir. </a:t>
            </a:r>
            <a:endParaRPr lang="tr-TR"/>
          </a:p>
          <a:p>
            <a:r>
              <a:rPr lang="tr-TR" dirty="0">
                <a:ea typeface="+mn-lt"/>
                <a:cs typeface="+mn-lt"/>
              </a:rPr>
              <a:t>ABD Ulusal Kanser </a:t>
            </a:r>
            <a:r>
              <a:rPr lang="tr-TR" dirty="0" err="1">
                <a:ea typeface="+mn-lt"/>
                <a:cs typeface="+mn-lt"/>
              </a:rPr>
              <a:t>Veritabanından</a:t>
            </a:r>
            <a:r>
              <a:rPr lang="tr-TR" dirty="0">
                <a:ea typeface="+mn-lt"/>
                <a:cs typeface="+mn-lt"/>
              </a:rPr>
              <a:t> 1988 ve 1993 istatistikleri, kemoterapi kullanımının arttığını ve birincil tedavi olarak rezeksiyon kullanımının azaldığını göstermektedir.</a:t>
            </a:r>
            <a:endParaRPr lang="tr-TR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602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ECFB10B-7F91-792A-ED94-EDA45C140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51142F-6D17-26E5-3186-05EE92706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Cerrahi olmayan tedavi ile kombine </a:t>
            </a:r>
            <a:r>
              <a:rPr lang="tr-TR" dirty="0" err="1">
                <a:ea typeface="+mn-lt"/>
                <a:cs typeface="+mn-lt"/>
              </a:rPr>
              <a:t>modalite</a:t>
            </a:r>
            <a:r>
              <a:rPr lang="tr-TR" dirty="0">
                <a:ea typeface="+mn-lt"/>
                <a:cs typeface="+mn-lt"/>
              </a:rPr>
              <a:t> tedavisinin benimsenmesine yol açan ilk çalışmalar </a:t>
            </a:r>
            <a:r>
              <a:rPr lang="tr-TR" dirty="0" err="1">
                <a:ea typeface="+mn-lt"/>
                <a:cs typeface="+mn-lt"/>
              </a:rPr>
              <a:t>Wayne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State</a:t>
            </a:r>
            <a:r>
              <a:rPr lang="tr-TR" dirty="0">
                <a:ea typeface="+mn-lt"/>
                <a:cs typeface="+mn-lt"/>
              </a:rPr>
              <a:t> Üniversitesi'nde yapıldı. </a:t>
            </a:r>
            <a:endParaRPr lang="tr-TR" dirty="0"/>
          </a:p>
          <a:p>
            <a:r>
              <a:rPr lang="tr-TR" dirty="0">
                <a:ea typeface="+mn-lt"/>
                <a:cs typeface="+mn-lt"/>
              </a:rPr>
              <a:t>Planlı cerrahi rezeksiyondan önce </a:t>
            </a:r>
            <a:r>
              <a:rPr lang="tr-TR" dirty="0" err="1">
                <a:ea typeface="+mn-lt"/>
                <a:cs typeface="+mn-lt"/>
              </a:rPr>
              <a:t>pelvise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medial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nodlarına</a:t>
            </a:r>
            <a:r>
              <a:rPr lang="tr-TR" dirty="0">
                <a:ea typeface="+mn-lt"/>
                <a:cs typeface="+mn-lt"/>
              </a:rPr>
              <a:t> ve anal kanala totalde 15 fraksiyonda 30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 RT verildi. Sürekli </a:t>
            </a:r>
            <a:r>
              <a:rPr lang="tr-TR" dirty="0" err="1">
                <a:ea typeface="+mn-lt"/>
                <a:cs typeface="+mn-lt"/>
              </a:rPr>
              <a:t>infüzyon</a:t>
            </a:r>
            <a:r>
              <a:rPr lang="tr-TR" dirty="0">
                <a:ea typeface="+mn-lt"/>
                <a:cs typeface="+mn-lt"/>
              </a:rPr>
              <a:t> olarak 4 gün boyunca her 24 saatte bir 5-FU ile birlikte (1000 mg/m2) 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15 mg/m2'lik tek </a:t>
            </a:r>
            <a:r>
              <a:rPr lang="tr-TR" dirty="0" err="1">
                <a:ea typeface="+mn-lt"/>
                <a:cs typeface="+mn-lt"/>
              </a:rPr>
              <a:t>bolus</a:t>
            </a:r>
            <a:r>
              <a:rPr lang="tr-TR" dirty="0">
                <a:ea typeface="+mn-lt"/>
                <a:cs typeface="+mn-lt"/>
              </a:rPr>
              <a:t> enjeksiyonda MMC </a:t>
            </a:r>
            <a:r>
              <a:rPr lang="tr-TR" dirty="0" smtClean="0">
                <a:ea typeface="+mn-lt"/>
                <a:cs typeface="+mn-lt"/>
              </a:rPr>
              <a:t>verildi.</a:t>
            </a:r>
          </a:p>
          <a:p>
            <a:r>
              <a:rPr lang="tr-TR" dirty="0" smtClean="0">
                <a:ea typeface="+mn-lt"/>
                <a:cs typeface="+mn-lt"/>
              </a:rPr>
              <a:t>İlk </a:t>
            </a:r>
            <a:r>
              <a:rPr lang="tr-TR" dirty="0">
                <a:ea typeface="+mn-lt"/>
                <a:cs typeface="+mn-lt"/>
              </a:rPr>
              <a:t>altı hastanın beşinde radyoterapinin tamamlanmasından 4 ila 6 hafta sonra APR </a:t>
            </a:r>
            <a:r>
              <a:rPr lang="tr-TR" dirty="0" err="1">
                <a:ea typeface="+mn-lt"/>
                <a:cs typeface="+mn-lt"/>
              </a:rPr>
              <a:t>spesmeninde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rezidüel</a:t>
            </a:r>
            <a:r>
              <a:rPr lang="tr-TR" dirty="0">
                <a:ea typeface="+mn-lt"/>
                <a:cs typeface="+mn-lt"/>
              </a:rPr>
              <a:t> tümör bulunmadığı tespit edildikten sonra, cerrahi tedavi radyoterapi ve eşzamanlı kemoterapi sonrası </a:t>
            </a:r>
            <a:r>
              <a:rPr lang="tr-TR" dirty="0" err="1" smtClean="0">
                <a:ea typeface="+mn-lt"/>
                <a:cs typeface="+mn-lt"/>
              </a:rPr>
              <a:t>rezidü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veya 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 hastalık için ayrılmıştır.</a:t>
            </a:r>
          </a:p>
          <a:p>
            <a:r>
              <a:rPr lang="tr-TR" dirty="0">
                <a:ea typeface="+mn-lt"/>
                <a:cs typeface="+mn-lt"/>
              </a:rPr>
              <a:t>Genel olarak, hastaların %86'sı (28'den 24'ü) </a:t>
            </a:r>
            <a:r>
              <a:rPr lang="tr-TR" dirty="0" err="1">
                <a:ea typeface="+mn-lt"/>
                <a:cs typeface="+mn-lt"/>
              </a:rPr>
              <a:t>kemoradyasyona</a:t>
            </a:r>
            <a:r>
              <a:rPr lang="tr-TR" dirty="0">
                <a:ea typeface="+mn-lt"/>
                <a:cs typeface="+mn-lt"/>
              </a:rPr>
              <a:t> klinik olarak tam bir yanıta sahipti ve APR olan 12 hastanın 7'sinde (%58) tam bir patolojik yanıt vardı.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869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0DB68C-0FB2-A34F-D46E-46B137F1B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6106B1-A312-A849-6BF6-8943B045B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EORTC59 ve UKCCCR Anal Kanser Deneme Çalışma Grubu tarafından tek başına radyoterapi ile eşzamanlı radyoterapi artı 5-FU ve </a:t>
            </a:r>
            <a:r>
              <a:rPr lang="tr-TR" dirty="0" err="1">
                <a:ea typeface="+mn-lt"/>
                <a:cs typeface="+mn-lt"/>
              </a:rPr>
              <a:t>MMC'yi</a:t>
            </a:r>
            <a:r>
              <a:rPr lang="tr-TR" dirty="0">
                <a:ea typeface="+mn-lt"/>
                <a:cs typeface="+mn-lt"/>
              </a:rPr>
              <a:t> karşılaştıran iki </a:t>
            </a:r>
            <a:r>
              <a:rPr lang="tr-TR" dirty="0" err="1">
                <a:ea typeface="+mn-lt"/>
                <a:cs typeface="+mn-lt"/>
              </a:rPr>
              <a:t>randomize</a:t>
            </a:r>
            <a:r>
              <a:rPr lang="tr-TR" dirty="0">
                <a:ea typeface="+mn-lt"/>
                <a:cs typeface="+mn-lt"/>
              </a:rPr>
              <a:t> çalışma yapılmıştır.</a:t>
            </a:r>
          </a:p>
          <a:p>
            <a:r>
              <a:rPr lang="tr-TR" dirty="0">
                <a:ea typeface="+mn-lt"/>
                <a:cs typeface="+mn-lt"/>
              </a:rPr>
              <a:t>Hasta uygunluğu için, EORTC denemesinde lokal olarak ilerlemiş bir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 (T3 veya T4 kategorisi) veya bölgesel lenf </a:t>
            </a:r>
            <a:r>
              <a:rPr lang="tr-TR" dirty="0" err="1">
                <a:ea typeface="+mn-lt"/>
                <a:cs typeface="+mn-lt"/>
              </a:rPr>
              <a:t>nodlarının</a:t>
            </a:r>
            <a:r>
              <a:rPr lang="tr-TR" dirty="0">
                <a:ea typeface="+mn-lt"/>
                <a:cs typeface="+mn-lt"/>
              </a:rPr>
              <a:t> tutulumu gerekliyken, UKCCCR denemesi, uzak metastazlar dahil olmak üzere herhangi bir hastalık evresine sahip </a:t>
            </a:r>
            <a:r>
              <a:rPr lang="tr-TR" dirty="0" smtClean="0">
                <a:ea typeface="+mn-lt"/>
                <a:cs typeface="+mn-lt"/>
              </a:rPr>
              <a:t>hastalar seçilmiştir</a:t>
            </a:r>
            <a:r>
              <a:rPr lang="tr-TR" dirty="0">
                <a:ea typeface="+mn-lt"/>
                <a:cs typeface="+mn-lt"/>
              </a:rPr>
              <a:t>.</a:t>
            </a:r>
          </a:p>
          <a:p>
            <a:r>
              <a:rPr lang="tr-TR" dirty="0">
                <a:ea typeface="+mn-lt"/>
                <a:cs typeface="+mn-lt"/>
              </a:rPr>
              <a:t>Başlangıç tedavisi her iki çalışmada da benzerdi ve 4 ila 5 hafta boyunca </a:t>
            </a:r>
            <a:r>
              <a:rPr lang="tr-TR" dirty="0" err="1">
                <a:ea typeface="+mn-lt"/>
                <a:cs typeface="+mn-lt"/>
              </a:rPr>
              <a:t>pelvise</a:t>
            </a:r>
            <a:r>
              <a:rPr lang="tr-TR" dirty="0">
                <a:ea typeface="+mn-lt"/>
                <a:cs typeface="+mn-lt"/>
              </a:rPr>
              <a:t> 45 </a:t>
            </a:r>
            <a:r>
              <a:rPr lang="tr-TR" dirty="0" err="1">
                <a:ea typeface="+mn-lt"/>
                <a:cs typeface="+mn-lt"/>
              </a:rPr>
              <a:t>Gy'den</a:t>
            </a:r>
            <a:r>
              <a:rPr lang="tr-TR" dirty="0">
                <a:ea typeface="+mn-lt"/>
                <a:cs typeface="+mn-lt"/>
              </a:rPr>
              <a:t> oluşuyordu.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654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45D2BE-6FEC-100A-2FB2-CD0C1C8B4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EPİDEMİYOLOJİ VE ETYOLOJİ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CB2627-96F3-D97B-6F88-72D4530EE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Kentlerde anal kanser </a:t>
            </a:r>
            <a:r>
              <a:rPr lang="tr-TR" dirty="0" err="1">
                <a:ea typeface="+mn-lt"/>
                <a:cs typeface="+mn-lt"/>
              </a:rPr>
              <a:t>insidansı</a:t>
            </a:r>
            <a:r>
              <a:rPr lang="tr-TR" dirty="0">
                <a:ea typeface="+mn-lt"/>
                <a:cs typeface="+mn-lt"/>
              </a:rPr>
              <a:t> kırsal popülasyonlara göre daha yüksek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Cinsel davranışlardaki değişiklikler, anal kanalda HPV enfeksiyonunun </a:t>
            </a:r>
            <a:r>
              <a:rPr lang="tr-TR" dirty="0" err="1">
                <a:ea typeface="+mn-lt"/>
                <a:cs typeface="+mn-lt"/>
              </a:rPr>
              <a:t>insidansının</a:t>
            </a:r>
            <a:r>
              <a:rPr lang="tr-TR" dirty="0">
                <a:ea typeface="+mn-lt"/>
                <a:cs typeface="+mn-lt"/>
              </a:rPr>
              <a:t> artması ve HIV enfeksiyonu </a:t>
            </a:r>
            <a:r>
              <a:rPr lang="tr-TR" dirty="0" err="1">
                <a:ea typeface="+mn-lt"/>
                <a:cs typeface="+mn-lt"/>
              </a:rPr>
              <a:t>prevalansının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smtClean="0">
                <a:ea typeface="+mn-lt"/>
                <a:cs typeface="+mn-lt"/>
              </a:rPr>
              <a:t>artışı </a:t>
            </a:r>
            <a:r>
              <a:rPr lang="tr-TR" dirty="0">
                <a:ea typeface="+mn-lt"/>
                <a:cs typeface="+mn-lt"/>
              </a:rPr>
              <a:t>son 30 ila 40 yıl içinde anal kanser </a:t>
            </a:r>
            <a:r>
              <a:rPr lang="tr-TR" dirty="0" err="1">
                <a:ea typeface="+mn-lt"/>
                <a:cs typeface="+mn-lt"/>
              </a:rPr>
              <a:t>insidansındaki</a:t>
            </a:r>
            <a:r>
              <a:rPr lang="tr-TR" dirty="0">
                <a:ea typeface="+mn-lt"/>
                <a:cs typeface="+mn-lt"/>
              </a:rPr>
              <a:t> artıştan sorumlu tutulmuştur.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163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0428B8-564B-5F62-4193-B252063B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F329F-59D4-4C79-5201-40851B92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EORTC çalışmasında, indüksiyon tedavisinden 6 hafta sonra kısmi yanıt verenlere 20 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boost</a:t>
            </a:r>
            <a:r>
              <a:rPr lang="tr-TR" dirty="0">
                <a:ea typeface="+mn-lt"/>
                <a:cs typeface="+mn-lt"/>
              </a:rPr>
              <a:t> yapılırken tam yanıt verenlere 15 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 verildi.</a:t>
            </a:r>
          </a:p>
          <a:p>
            <a:r>
              <a:rPr lang="tr-TR" dirty="0" smtClean="0">
                <a:ea typeface="+mn-lt"/>
                <a:cs typeface="+mn-lt"/>
              </a:rPr>
              <a:t>UKCCCR çalışmasında, </a:t>
            </a:r>
            <a:r>
              <a:rPr lang="tr-TR" dirty="0">
                <a:ea typeface="+mn-lt"/>
                <a:cs typeface="+mn-lt"/>
              </a:rPr>
              <a:t>%50'den fazla tümör yanıtı olan hastalara 15-Gy ila 25-Gy arasında bir </a:t>
            </a:r>
            <a:r>
              <a:rPr lang="tr-TR" dirty="0" err="1">
                <a:ea typeface="+mn-lt"/>
                <a:cs typeface="+mn-lt"/>
              </a:rPr>
              <a:t>boost</a:t>
            </a:r>
            <a:r>
              <a:rPr lang="tr-TR" dirty="0">
                <a:ea typeface="+mn-lt"/>
                <a:cs typeface="+mn-lt"/>
              </a:rPr>
              <a:t> uygulandı; %50'den az yanıt veren hastalara radikal cerrahi uygulandı.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120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4FDAEE-BA6B-9E5E-91A3-7F4710A4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D770CE-DB92-CF04-C8DC-3E943F2AA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EORTC çalışmasında eş zamanlı kemoterapi, 1. günde tek bir doz 15 mg/m2 MMC ile 1. ve 5. günler arasında ve 29 ile  33. Günler arasında 24 saatte bir 5-FU (750 mg/m2'den) oluşuyordu.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UKCCCR çalışmasında kemoterapi, radyoterapinin ilk gününde verilen 12 mg/m2  tek bir doz MMC ile 1 ila 4. günlerde 24 saatte bir 1000 mg/m2 ve 29 ila 32. günlerde 24 saatte bir 5-FU'dan oluşuyordu.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1139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F91571-11A7-E253-21A2-7EC3BBE4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F191AB-7D05-9FEE-1078-0A22F706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tr-TR" dirty="0">
                <a:ea typeface="+mn-lt"/>
                <a:cs typeface="+mn-lt"/>
              </a:rPr>
              <a:t>EORTC çalışmasında, </a:t>
            </a:r>
            <a:r>
              <a:rPr lang="tr-TR" dirty="0" err="1">
                <a:ea typeface="+mn-lt"/>
                <a:cs typeface="+mn-lt"/>
              </a:rPr>
              <a:t>boost</a:t>
            </a:r>
            <a:r>
              <a:rPr lang="tr-TR" dirty="0">
                <a:ea typeface="+mn-lt"/>
                <a:cs typeface="+mn-lt"/>
              </a:rPr>
              <a:t> radyoterapisinin tamamlanmasından 6 hafta sonra tam yanıt oranı, kemoterapinin eklenmesiyle önemli ölçüde daha iyi bulundu (%80'e karşı %54; p = 0.02).</a:t>
            </a:r>
          </a:p>
          <a:p>
            <a:r>
              <a:rPr lang="tr-TR" dirty="0">
                <a:ea typeface="+mn-lt"/>
                <a:cs typeface="+mn-lt"/>
              </a:rPr>
              <a:t>Her iki çalışmada da, eşzamanlı kemoterapinin eklenmesiyle lokal kontrol önemli ölçüde iyileştirildi. </a:t>
            </a:r>
          </a:p>
          <a:p>
            <a:r>
              <a:rPr lang="tr-TR" dirty="0">
                <a:ea typeface="+mn-lt"/>
                <a:cs typeface="+mn-lt"/>
              </a:rPr>
              <a:t>UKCCCR çalışmasında sadece radyoterapi ile lokal kontrol şaşırtıcı derecede düşüktü (3 yılda %39).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290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542980-85D3-319A-B249-B2E8926D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2AF69B-F077-6F23-EAEB-86182131C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Lokal başarısızlığın tanımı, 45 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 ışınlamadan 6 hafta sonra %50'den az tümör küçülmesini, </a:t>
            </a:r>
            <a:r>
              <a:rPr lang="tr-TR" dirty="0" err="1">
                <a:ea typeface="+mn-lt"/>
                <a:cs typeface="+mn-lt"/>
              </a:rPr>
              <a:t>morbidite</a:t>
            </a:r>
            <a:r>
              <a:rPr lang="tr-TR" dirty="0">
                <a:ea typeface="+mn-lt"/>
                <a:cs typeface="+mn-lt"/>
              </a:rPr>
              <a:t> cerrahisini ve tedavi öncesi </a:t>
            </a:r>
            <a:r>
              <a:rPr lang="tr-TR" dirty="0" err="1">
                <a:ea typeface="+mn-lt"/>
                <a:cs typeface="+mn-lt"/>
              </a:rPr>
              <a:t>kolostominin</a:t>
            </a:r>
            <a:r>
              <a:rPr lang="tr-TR" dirty="0">
                <a:ea typeface="+mn-lt"/>
                <a:cs typeface="+mn-lt"/>
              </a:rPr>
              <a:t> herhangi bir nedenle kapatılmamasını içeriyordu.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Tersine, EORTC araştırmacıları, radyoterapinin bitiminde tam bir yanıt elde etmek için hastanın cerrahi gereksinimi olsa bile hastalarda hastalığın lokal olarak kontrol edildiğini </a:t>
            </a:r>
            <a:r>
              <a:rPr lang="tr-TR" dirty="0" smtClean="0">
                <a:ea typeface="+mn-lt"/>
                <a:cs typeface="+mn-lt"/>
              </a:rPr>
              <a:t>kabul ettiler.</a:t>
            </a:r>
            <a:endParaRPr lang="tr-TR" dirty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>
                <a:ea typeface="+mn-lt"/>
                <a:cs typeface="+mn-lt"/>
              </a:rPr>
              <a:t>Her iki çalışmada da 3 yıllık mutlak genel 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 sayısal olarak </a:t>
            </a:r>
            <a:r>
              <a:rPr lang="tr-TR" dirty="0" err="1">
                <a:ea typeface="+mn-lt"/>
                <a:cs typeface="+mn-lt"/>
              </a:rPr>
              <a:t>kemoradyasyon</a:t>
            </a:r>
            <a:r>
              <a:rPr lang="tr-TR" dirty="0">
                <a:ea typeface="+mn-lt"/>
                <a:cs typeface="+mn-lt"/>
              </a:rPr>
              <a:t> kolunu desteklese de, hiçbir çalışmada kemoterapinin uzak metastaz </a:t>
            </a:r>
            <a:r>
              <a:rPr lang="tr-TR" dirty="0" err="1">
                <a:ea typeface="+mn-lt"/>
                <a:cs typeface="+mn-lt"/>
              </a:rPr>
              <a:t>insidansı</a:t>
            </a:r>
            <a:r>
              <a:rPr lang="tr-TR" dirty="0">
                <a:ea typeface="+mn-lt"/>
                <a:cs typeface="+mn-lt"/>
              </a:rPr>
              <a:t> veya OS üzerinde önemli bir etkisi rapor edilmedi.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358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9457F7-AE1D-1C32-066F-371DBCE6F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Eş zamanlı </a:t>
            </a:r>
            <a:r>
              <a:rPr lang="tr-TR" dirty="0" err="1"/>
              <a:t>kemoradyoterapi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96F363-6791-A6AB-A1D3-66509885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EORTC ve UKCCCR denemeleri, anal kanserli hastalar için standart bakım olarak eş zamanlı kemoterapi ile radyoterapiyi belirledi</a:t>
            </a:r>
            <a:r>
              <a:rPr lang="tr-TR" dirty="0" smtClean="0">
                <a:ea typeface="+mn-lt"/>
                <a:cs typeface="+mn-lt"/>
              </a:rPr>
              <a:t>.</a:t>
            </a:r>
          </a:p>
          <a:p>
            <a:r>
              <a:rPr lang="tr-TR" dirty="0" smtClean="0">
                <a:ea typeface="+mn-lt"/>
                <a:cs typeface="+mn-lt"/>
              </a:rPr>
              <a:t>Optimal </a:t>
            </a:r>
            <a:r>
              <a:rPr lang="tr-TR" dirty="0">
                <a:ea typeface="+mn-lt"/>
                <a:cs typeface="+mn-lt"/>
              </a:rPr>
              <a:t>tedavinin anlaşılmasında daha fazla iyileştirme, RTOG ve </a:t>
            </a:r>
            <a:r>
              <a:rPr lang="tr-TR" dirty="0" err="1">
                <a:ea typeface="+mn-lt"/>
                <a:cs typeface="+mn-lt"/>
              </a:rPr>
              <a:t>Eastern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Cooperative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Oncology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Group</a:t>
            </a:r>
            <a:r>
              <a:rPr lang="tr-TR" dirty="0">
                <a:ea typeface="+mn-lt"/>
                <a:cs typeface="+mn-lt"/>
              </a:rPr>
              <a:t> (ECOG) tarafından yürütülen bir Faz III çalışmasının sonuçlarıyla </a:t>
            </a:r>
            <a:r>
              <a:rPr lang="tr-TR" dirty="0" smtClean="0">
                <a:ea typeface="+mn-lt"/>
                <a:cs typeface="+mn-lt"/>
              </a:rPr>
              <a:t>elde edildi</a:t>
            </a:r>
            <a:r>
              <a:rPr lang="tr-TR" dirty="0" smtClean="0">
                <a:ea typeface="+mn-lt"/>
                <a:cs typeface="+mn-lt"/>
              </a:rPr>
              <a:t>. </a:t>
            </a:r>
          </a:p>
          <a:p>
            <a:r>
              <a:rPr lang="tr-TR" dirty="0" smtClean="0">
                <a:ea typeface="+mn-lt"/>
                <a:cs typeface="+mn-lt"/>
              </a:rPr>
              <a:t>RTOG/ECOG </a:t>
            </a:r>
            <a:r>
              <a:rPr lang="tr-TR" dirty="0">
                <a:ea typeface="+mn-lt"/>
                <a:cs typeface="+mn-lt"/>
              </a:rPr>
              <a:t>çalışmasında </a:t>
            </a:r>
            <a:r>
              <a:rPr lang="tr-TR" dirty="0" smtClean="0">
                <a:ea typeface="+mn-lt"/>
                <a:cs typeface="+mn-lt"/>
              </a:rPr>
              <a:t>hastalar </a:t>
            </a:r>
            <a:r>
              <a:rPr lang="tr-TR" dirty="0">
                <a:ea typeface="+mn-lt"/>
                <a:cs typeface="+mn-lt"/>
              </a:rPr>
              <a:t>radyoterapi (25 ila 28 fraksiyonda 45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ila 50.4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) ve 5-FU ile tedavi edilmiş ve MMC almak veya almamak üzere </a:t>
            </a:r>
            <a:r>
              <a:rPr lang="tr-TR" dirty="0" err="1">
                <a:ea typeface="+mn-lt"/>
                <a:cs typeface="+mn-lt"/>
              </a:rPr>
              <a:t>randomize</a:t>
            </a:r>
            <a:r>
              <a:rPr lang="tr-TR" dirty="0">
                <a:ea typeface="+mn-lt"/>
                <a:cs typeface="+mn-lt"/>
              </a:rPr>
              <a:t> edilmiştir</a:t>
            </a:r>
            <a:r>
              <a:rPr lang="tr-TR" dirty="0" smtClean="0">
                <a:ea typeface="+mn-lt"/>
                <a:cs typeface="+mn-lt"/>
              </a:rPr>
              <a:t>.</a:t>
            </a:r>
          </a:p>
          <a:p>
            <a:r>
              <a:rPr lang="tr-TR" dirty="0">
                <a:ea typeface="+mn-lt"/>
                <a:cs typeface="+mn-lt"/>
              </a:rPr>
              <a:t>D</a:t>
            </a:r>
            <a:r>
              <a:rPr lang="tr-TR" dirty="0" smtClean="0">
                <a:ea typeface="+mn-lt"/>
                <a:cs typeface="+mn-lt"/>
              </a:rPr>
              <a:t>aha </a:t>
            </a:r>
            <a:r>
              <a:rPr lang="tr-TR" dirty="0">
                <a:ea typeface="+mn-lt"/>
                <a:cs typeface="+mn-lt"/>
              </a:rPr>
              <a:t>az </a:t>
            </a:r>
            <a:r>
              <a:rPr lang="tr-TR" dirty="0" err="1" smtClean="0">
                <a:ea typeface="+mn-lt"/>
                <a:cs typeface="+mn-lt"/>
              </a:rPr>
              <a:t>kolostomi</a:t>
            </a:r>
            <a:r>
              <a:rPr lang="tr-TR" dirty="0" smtClean="0">
                <a:ea typeface="+mn-lt"/>
                <a:cs typeface="+mn-lt"/>
              </a:rPr>
              <a:t> ihtiyacı, </a:t>
            </a:r>
            <a:r>
              <a:rPr lang="tr-TR" dirty="0">
                <a:ea typeface="+mn-lt"/>
                <a:cs typeface="+mn-lt"/>
              </a:rPr>
              <a:t>daha yüksek lokal kontrol ve daha iyi hastalıksız </a:t>
            </a:r>
            <a:r>
              <a:rPr lang="tr-TR" dirty="0" err="1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 (DFS</a:t>
            </a:r>
            <a:r>
              <a:rPr lang="tr-TR" dirty="0">
                <a:ea typeface="+mn-lt"/>
                <a:cs typeface="+mn-lt"/>
              </a:rPr>
              <a:t>) MMC ilavesi ile ilişkili bulunmuştur. </a:t>
            </a:r>
            <a:r>
              <a:rPr lang="tr-TR" dirty="0" err="1">
                <a:ea typeface="+mn-lt"/>
                <a:cs typeface="+mn-lt"/>
              </a:rPr>
              <a:t>MMC'nin</a:t>
            </a:r>
            <a:r>
              <a:rPr lang="tr-TR" dirty="0">
                <a:ea typeface="+mn-lt"/>
                <a:cs typeface="+mn-lt"/>
              </a:rPr>
              <a:t> eklenmesi ayrıca majör </a:t>
            </a:r>
            <a:r>
              <a:rPr lang="tr-TR" dirty="0" err="1">
                <a:ea typeface="+mn-lt"/>
                <a:cs typeface="+mn-lt"/>
              </a:rPr>
              <a:t>toksisite</a:t>
            </a:r>
            <a:r>
              <a:rPr lang="tr-TR" dirty="0">
                <a:ea typeface="+mn-lt"/>
                <a:cs typeface="+mn-lt"/>
              </a:rPr>
              <a:t> riskini önemli ölçüde artırdı.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err="1" smtClean="0">
                <a:ea typeface="+mn-lt"/>
                <a:cs typeface="+mn-lt"/>
              </a:rPr>
              <a:t>Sağkalım</a:t>
            </a:r>
            <a:r>
              <a:rPr lang="tr-TR" dirty="0">
                <a:ea typeface="+mn-lt"/>
                <a:cs typeface="+mn-lt"/>
              </a:rPr>
              <a:t>, çalışmanın MMC kolunda biraz daha yüksekti, ancak fark istatistiksel olarak anlamlı değildi.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Bu çalışmadaki </a:t>
            </a:r>
            <a:r>
              <a:rPr lang="tr-TR" dirty="0">
                <a:ea typeface="+mn-lt"/>
                <a:cs typeface="+mn-lt"/>
              </a:rPr>
              <a:t>kemoterapi rejimi, Avrupa denemelerinden farklıydı çünkü 1. günde 12 ila 15 mg/m2'lik tek bir doz yerine 1. ve 29. günde iki doz 10 mg/m2 MMC verildi.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MMC </a:t>
            </a:r>
            <a:r>
              <a:rPr lang="tr-TR" dirty="0">
                <a:ea typeface="+mn-lt"/>
                <a:cs typeface="+mn-lt"/>
              </a:rPr>
              <a:t>kolundaki tedaviyle ilişkili ölümlerin, ikinci MMC dozu için protokol doz azaltma yönergelerine uyulmamasından kaynaklandığı </a:t>
            </a:r>
            <a:r>
              <a:rPr lang="tr-TR" dirty="0" smtClean="0">
                <a:ea typeface="+mn-lt"/>
                <a:cs typeface="+mn-lt"/>
              </a:rPr>
              <a:t>varsayılmıştır.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1165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C0ABFE-5D62-EDC2-6CAD-3C578675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Konturlama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68A49-5C74-5716-B42A-09117DDAA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987488"/>
            <a:ext cx="7335835" cy="377374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Radyoterapi alan tasarımı, anal kanserin yayılmasının anlaşılmasına dayanmalıdır. </a:t>
            </a:r>
          </a:p>
          <a:p>
            <a:r>
              <a:rPr lang="tr-TR" dirty="0">
                <a:ea typeface="+mn-lt"/>
                <a:cs typeface="+mn-lt"/>
              </a:rPr>
              <a:t>APR ile tedavi edilen hastalardan elde edilen deneyimler, %35 ila %46'sının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nodlarının</a:t>
            </a:r>
            <a:r>
              <a:rPr lang="tr-TR" dirty="0">
                <a:ea typeface="+mn-lt"/>
                <a:cs typeface="+mn-lt"/>
              </a:rPr>
              <a:t> tutulduğunu ve %13 ila %16'sının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düğümlerinde </a:t>
            </a:r>
            <a:r>
              <a:rPr lang="tr-TR" dirty="0" err="1">
                <a:ea typeface="+mn-lt"/>
                <a:cs typeface="+mn-lt"/>
              </a:rPr>
              <a:t>nüks</a:t>
            </a:r>
            <a:r>
              <a:rPr lang="tr-TR" dirty="0">
                <a:ea typeface="+mn-lt"/>
                <a:cs typeface="+mn-lt"/>
              </a:rPr>
              <a:t> olduğunu göstermektedir.</a:t>
            </a:r>
          </a:p>
          <a:p>
            <a:r>
              <a:rPr lang="tr-TR" dirty="0">
                <a:ea typeface="+mn-lt"/>
                <a:cs typeface="+mn-lt"/>
              </a:rPr>
              <a:t>Bu nedenle,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ve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 alana dahil edilmelidir. </a:t>
            </a:r>
          </a:p>
          <a:p>
            <a:r>
              <a:rPr lang="tr-TR" dirty="0">
                <a:ea typeface="+mn-lt"/>
                <a:cs typeface="+mn-lt"/>
              </a:rPr>
              <a:t>Radyoterapi alanlarında (TROG 99.02) bir Faz II çalışması, </a:t>
            </a:r>
            <a:r>
              <a:rPr lang="tr-TR" dirty="0" err="1">
                <a:ea typeface="+mn-lt"/>
                <a:cs typeface="+mn-lt"/>
              </a:rPr>
              <a:t>kemoradyoterapi</a:t>
            </a:r>
            <a:r>
              <a:rPr lang="tr-TR" dirty="0">
                <a:ea typeface="+mn-lt"/>
                <a:cs typeface="+mn-lt"/>
              </a:rPr>
              <a:t> ile tedavi edilen klinik T1-2N0 </a:t>
            </a:r>
            <a:r>
              <a:rPr lang="tr-TR" dirty="0" err="1">
                <a:ea typeface="+mn-lt"/>
                <a:cs typeface="+mn-lt"/>
              </a:rPr>
              <a:t>skuamöz</a:t>
            </a:r>
            <a:r>
              <a:rPr lang="tr-TR" dirty="0">
                <a:ea typeface="+mn-lt"/>
                <a:cs typeface="+mn-lt"/>
              </a:rPr>
              <a:t> hücreli </a:t>
            </a:r>
            <a:r>
              <a:rPr lang="tr-TR" dirty="0" err="1">
                <a:ea typeface="+mn-lt"/>
                <a:cs typeface="+mn-lt"/>
              </a:rPr>
              <a:t>karsinomalı</a:t>
            </a:r>
            <a:r>
              <a:rPr lang="tr-TR" dirty="0">
                <a:ea typeface="+mn-lt"/>
                <a:cs typeface="+mn-lt"/>
              </a:rPr>
              <a:t> hastalarda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ışınlamasının ihmal edilmesiyle ilişkili sonuçları incelemiştir.</a:t>
            </a:r>
          </a:p>
          <a:p>
            <a:r>
              <a:rPr lang="tr-TR" dirty="0" err="1" smtClean="0">
                <a:ea typeface="+mn-lt"/>
                <a:cs typeface="+mn-lt"/>
              </a:rPr>
              <a:t>Inguinal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nüksü</a:t>
            </a:r>
            <a:r>
              <a:rPr lang="tr-TR" dirty="0">
                <a:ea typeface="+mn-lt"/>
                <a:cs typeface="+mn-lt"/>
              </a:rPr>
              <a:t> oranı %22,5'tir. </a:t>
            </a:r>
          </a:p>
          <a:p>
            <a:r>
              <a:rPr lang="tr-TR" dirty="0" err="1">
                <a:ea typeface="+mn-lt"/>
                <a:cs typeface="+mn-lt"/>
              </a:rPr>
              <a:t>Otörler</a:t>
            </a:r>
            <a:r>
              <a:rPr lang="tr-TR" dirty="0">
                <a:ea typeface="+mn-lt"/>
                <a:cs typeface="+mn-lt"/>
              </a:rPr>
              <a:t> mevcut </a:t>
            </a:r>
            <a:r>
              <a:rPr lang="tr-TR" dirty="0" err="1">
                <a:ea typeface="+mn-lt"/>
                <a:cs typeface="+mn-lt"/>
              </a:rPr>
              <a:t>evreleme</a:t>
            </a:r>
            <a:r>
              <a:rPr lang="tr-TR" dirty="0">
                <a:ea typeface="+mn-lt"/>
                <a:cs typeface="+mn-lt"/>
              </a:rPr>
              <a:t> tekniklerindeki sınırlamalar göz önüne alındığında, </a:t>
            </a:r>
            <a:r>
              <a:rPr lang="tr-TR" dirty="0">
                <a:solidFill>
                  <a:srgbClr val="FF0000"/>
                </a:solidFill>
                <a:ea typeface="+mn-lt"/>
                <a:cs typeface="+mn-lt"/>
              </a:rPr>
              <a:t>tüm hastaların </a:t>
            </a:r>
            <a:r>
              <a:rPr lang="tr-TR" dirty="0" err="1">
                <a:solidFill>
                  <a:srgbClr val="FF0000"/>
                </a:solidFill>
                <a:ea typeface="+mn-lt"/>
                <a:cs typeface="+mn-lt"/>
              </a:rPr>
              <a:t>elektif</a:t>
            </a:r>
            <a:r>
              <a:rPr lang="tr-TR" dirty="0">
                <a:solidFill>
                  <a:srgbClr val="FF0000"/>
                </a:solidFill>
                <a:ea typeface="+mn-lt"/>
                <a:cs typeface="+mn-lt"/>
              </a:rPr>
              <a:t> olarak </a:t>
            </a:r>
            <a:r>
              <a:rPr lang="tr-TR" dirty="0" err="1">
                <a:solidFill>
                  <a:srgbClr val="FF0000"/>
                </a:solidFill>
                <a:ea typeface="+mn-lt"/>
                <a:cs typeface="+mn-lt"/>
              </a:rPr>
              <a:t>inguinal</a:t>
            </a:r>
            <a:r>
              <a:rPr lang="tr-TR" dirty="0">
                <a:solidFill>
                  <a:srgbClr val="FF0000"/>
                </a:solidFill>
                <a:ea typeface="+mn-lt"/>
                <a:cs typeface="+mn-lt"/>
              </a:rPr>
              <a:t> lenf </a:t>
            </a:r>
            <a:r>
              <a:rPr lang="tr-TR" dirty="0" err="1">
                <a:solidFill>
                  <a:srgbClr val="FF0000"/>
                </a:solidFill>
                <a:ea typeface="+mn-lt"/>
                <a:cs typeface="+mn-lt"/>
              </a:rPr>
              <a:t>nodlarının</a:t>
            </a:r>
            <a:r>
              <a:rPr lang="tr-TR" dirty="0">
                <a:solidFill>
                  <a:srgbClr val="FF0000"/>
                </a:solidFill>
                <a:ea typeface="+mn-lt"/>
                <a:cs typeface="+mn-lt"/>
              </a:rPr>
              <a:t> ışınlanmasını önermektedir.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33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3590B5-1151-9F8F-0091-EE6386DD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Planlama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3DD9CD-BA72-B764-5929-CD0C17BC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,Sans-Serif" panose="020B0604020202020204" pitchFamily="34" charset="0"/>
            </a:pPr>
            <a:r>
              <a:rPr lang="tr-TR" dirty="0" err="1" smtClean="0">
                <a:ea typeface="+mn-lt"/>
                <a:cs typeface="+mn-lt"/>
              </a:rPr>
              <a:t>İnguinal</a:t>
            </a:r>
            <a:r>
              <a:rPr lang="tr-TR" dirty="0" smtClean="0">
                <a:ea typeface="+mn-lt"/>
                <a:cs typeface="+mn-lt"/>
              </a:rPr>
              <a:t> lenf </a:t>
            </a:r>
            <a:r>
              <a:rPr lang="tr-TR" dirty="0" err="1" smtClean="0">
                <a:ea typeface="+mn-lt"/>
                <a:cs typeface="+mn-lt"/>
              </a:rPr>
              <a:t>nodu</a:t>
            </a:r>
            <a:r>
              <a:rPr lang="tr-TR" dirty="0" smtClean="0">
                <a:ea typeface="+mn-lt"/>
                <a:cs typeface="+mn-lt"/>
              </a:rPr>
              <a:t> </a:t>
            </a:r>
            <a:r>
              <a:rPr lang="tr-TR" dirty="0">
                <a:ea typeface="+mn-lt"/>
                <a:cs typeface="+mn-lt"/>
              </a:rPr>
              <a:t>zincirinin bir kısmı </a:t>
            </a:r>
            <a:r>
              <a:rPr lang="tr-TR" dirty="0" err="1">
                <a:ea typeface="+mn-lt"/>
                <a:cs typeface="+mn-lt"/>
              </a:rPr>
              <a:t>femur</a:t>
            </a:r>
            <a:r>
              <a:rPr lang="tr-TR" dirty="0">
                <a:ea typeface="+mn-lt"/>
                <a:cs typeface="+mn-lt"/>
              </a:rPr>
              <a:t> başı ve boynunda yüzeyseldir. Bu yapılara radyasyon dozunu azaltan radyoterapi alanlarının kullanılması önemlidir. </a:t>
            </a:r>
            <a:endParaRPr lang="tr-TR" dirty="0" smtClean="0"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 smtClean="0">
                <a:ea typeface="+mn-lt"/>
                <a:cs typeface="+mn-lt"/>
              </a:rPr>
              <a:t>Kasık </a:t>
            </a:r>
            <a:r>
              <a:rPr lang="tr-TR" dirty="0">
                <a:ea typeface="+mn-lt"/>
                <a:cs typeface="+mn-lt"/>
              </a:rPr>
              <a:t>lenf düğümlerini içeren geniş ön-arka/arka-ön foton alanları, tam radyasyon dozunu </a:t>
            </a:r>
            <a:r>
              <a:rPr lang="tr-TR" dirty="0" err="1">
                <a:ea typeface="+mn-lt"/>
                <a:cs typeface="+mn-lt"/>
              </a:rPr>
              <a:t>femur</a:t>
            </a:r>
            <a:r>
              <a:rPr lang="tr-TR" dirty="0">
                <a:ea typeface="+mn-lt"/>
                <a:cs typeface="+mn-lt"/>
              </a:rPr>
              <a:t> başı ve boynuna iletecektir. Bu şekilde tedavi edilen hastalar radyasyona bağlı kırık riski altında </a:t>
            </a:r>
            <a:r>
              <a:rPr lang="tr-TR" dirty="0" smtClean="0">
                <a:ea typeface="+mn-lt"/>
                <a:cs typeface="+mn-lt"/>
              </a:rPr>
              <a:t>olabilir.</a:t>
            </a:r>
          </a:p>
          <a:p>
            <a:pPr marL="285750" indent="-285750">
              <a:buFont typeface="Arial,Sans-Serif" panose="020B0604020202020204" pitchFamily="34" charset="0"/>
            </a:pPr>
            <a:r>
              <a:rPr lang="tr-TR" dirty="0" err="1" smtClean="0">
                <a:ea typeface="+mn-lt"/>
                <a:cs typeface="+mn-lt"/>
              </a:rPr>
              <a:t>Lateral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 lenf </a:t>
            </a:r>
            <a:r>
              <a:rPr lang="tr-TR" dirty="0" err="1">
                <a:ea typeface="+mn-lt"/>
                <a:cs typeface="+mn-lt"/>
              </a:rPr>
              <a:t>nodlarını</a:t>
            </a:r>
            <a:r>
              <a:rPr lang="tr-TR" dirty="0">
                <a:ea typeface="+mn-lt"/>
                <a:cs typeface="+mn-lt"/>
              </a:rPr>
              <a:t> sadece ön alanlardan tedavi eden radyoterapi teknikleri, </a:t>
            </a:r>
            <a:r>
              <a:rPr lang="tr-TR" dirty="0" err="1">
                <a:ea typeface="+mn-lt"/>
                <a:cs typeface="+mn-lt"/>
              </a:rPr>
              <a:t>femur</a:t>
            </a:r>
            <a:r>
              <a:rPr lang="tr-TR" dirty="0">
                <a:ea typeface="+mn-lt"/>
                <a:cs typeface="+mn-lt"/>
              </a:rPr>
              <a:t> başı ve boynuna verilen dozu en aza indirecektir.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3854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AECF4E-261A-105C-861A-FAD0CD01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Konturlama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D730CF-0C4D-1232-AB88-C4BD3264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tr-TR" dirty="0" err="1">
                <a:ea typeface="+mn-lt"/>
                <a:cs typeface="+mn-lt"/>
              </a:rPr>
              <a:t>Gros</a:t>
            </a:r>
            <a:r>
              <a:rPr lang="tr-TR" dirty="0">
                <a:ea typeface="+mn-lt"/>
                <a:cs typeface="+mn-lt"/>
              </a:rPr>
              <a:t> tümör hacmi, fizik muayene, endoskopik bulgular ve tanısal görüntüleme çalışmalarının birlikte değerlendirilmesine dayalı olarak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ve klinik olarak tutulan lenf </a:t>
            </a:r>
            <a:r>
              <a:rPr lang="tr-TR" dirty="0" err="1">
                <a:ea typeface="+mn-lt"/>
                <a:cs typeface="+mn-lt"/>
              </a:rPr>
              <a:t>nodlarının</a:t>
            </a:r>
            <a:r>
              <a:rPr lang="tr-TR" dirty="0">
                <a:ea typeface="+mn-lt"/>
                <a:cs typeface="+mn-lt"/>
              </a:rPr>
              <a:t> maksimum kapsamını temsil eder. </a:t>
            </a:r>
          </a:p>
          <a:p>
            <a:r>
              <a:rPr lang="tr-TR" dirty="0">
                <a:ea typeface="+mn-lt"/>
                <a:cs typeface="+mn-lt"/>
              </a:rPr>
              <a:t>Klinik hedef hacim (CTV),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tümörün boyuna veya </a:t>
            </a:r>
            <a:r>
              <a:rPr lang="tr-TR" dirty="0" err="1">
                <a:ea typeface="+mn-lt"/>
                <a:cs typeface="+mn-lt"/>
              </a:rPr>
              <a:t>radyal</a:t>
            </a:r>
            <a:r>
              <a:rPr lang="tr-TR" dirty="0">
                <a:ea typeface="+mn-lt"/>
                <a:cs typeface="+mn-lt"/>
              </a:rPr>
              <a:t> mikroskobik uzantısı riski olan dokuları ve risk altındaki </a:t>
            </a:r>
            <a:r>
              <a:rPr lang="tr-TR" dirty="0" err="1">
                <a:ea typeface="+mn-lt"/>
                <a:cs typeface="+mn-lt"/>
              </a:rPr>
              <a:t>nodal</a:t>
            </a:r>
            <a:r>
              <a:rPr lang="tr-TR" dirty="0">
                <a:ea typeface="+mn-lt"/>
                <a:cs typeface="+mn-lt"/>
              </a:rPr>
              <a:t> alanları içerir. </a:t>
            </a:r>
            <a:endParaRPr lang="tr-TR">
              <a:ea typeface="+mn-lt"/>
              <a:cs typeface="+mn-lt"/>
            </a:endParaRPr>
          </a:p>
          <a:p>
            <a:r>
              <a:rPr lang="tr-TR" dirty="0">
                <a:ea typeface="+mn-lt"/>
                <a:cs typeface="+mn-lt"/>
              </a:rPr>
              <a:t>Bu lenf </a:t>
            </a:r>
            <a:r>
              <a:rPr lang="tr-TR" dirty="0" err="1">
                <a:ea typeface="+mn-lt"/>
                <a:cs typeface="+mn-lt"/>
              </a:rPr>
              <a:t>nodu</a:t>
            </a:r>
            <a:r>
              <a:rPr lang="tr-TR" dirty="0">
                <a:ea typeface="+mn-lt"/>
                <a:cs typeface="+mn-lt"/>
              </a:rPr>
              <a:t> bölgeleri, </a:t>
            </a:r>
            <a:r>
              <a:rPr lang="tr-TR" dirty="0" err="1">
                <a:ea typeface="+mn-lt"/>
                <a:cs typeface="+mn-lt"/>
              </a:rPr>
              <a:t>perirektal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 (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tabana kadar tüm </a:t>
            </a:r>
            <a:r>
              <a:rPr lang="tr-TR" dirty="0" err="1">
                <a:ea typeface="+mn-lt"/>
                <a:cs typeface="+mn-lt"/>
              </a:rPr>
              <a:t>mezorektum</a:t>
            </a:r>
            <a:r>
              <a:rPr lang="tr-TR" dirty="0">
                <a:ea typeface="+mn-lt"/>
                <a:cs typeface="+mn-lt"/>
              </a:rPr>
              <a:t> dahil),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 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presakral</a:t>
            </a:r>
            <a:r>
              <a:rPr lang="tr-TR" dirty="0">
                <a:ea typeface="+mn-lt"/>
                <a:cs typeface="+mn-lt"/>
              </a:rPr>
              <a:t> lenf 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 ve </a:t>
            </a:r>
            <a:r>
              <a:rPr lang="tr-TR" dirty="0" err="1">
                <a:ea typeface="+mn-lt"/>
                <a:cs typeface="+mn-lt"/>
              </a:rPr>
              <a:t>eksternal-ınternal</a:t>
            </a:r>
            <a:r>
              <a:rPr lang="tr-TR" dirty="0">
                <a:ea typeface="+mn-lt"/>
                <a:cs typeface="+mn-lt"/>
              </a:rPr>
              <a:t>  </a:t>
            </a:r>
            <a:r>
              <a:rPr lang="tr-TR" dirty="0" err="1">
                <a:ea typeface="+mn-lt"/>
                <a:cs typeface="+mn-lt"/>
              </a:rPr>
              <a:t>iliak</a:t>
            </a:r>
            <a:r>
              <a:rPr lang="tr-TR" dirty="0">
                <a:ea typeface="+mn-lt"/>
                <a:cs typeface="+mn-lt"/>
              </a:rPr>
              <a:t> lenf </a:t>
            </a:r>
            <a:r>
              <a:rPr lang="tr-TR" dirty="0" err="1">
                <a:ea typeface="+mn-lt"/>
                <a:cs typeface="+mn-lt"/>
              </a:rPr>
              <a:t>nodlarını</a:t>
            </a:r>
            <a:r>
              <a:rPr lang="tr-TR" dirty="0">
                <a:ea typeface="+mn-lt"/>
                <a:cs typeface="+mn-lt"/>
              </a:rPr>
              <a:t> içerir. </a:t>
            </a:r>
          </a:p>
          <a:p>
            <a:r>
              <a:rPr lang="tr-TR" dirty="0">
                <a:ea typeface="+mn-lt"/>
                <a:cs typeface="+mn-lt"/>
              </a:rPr>
              <a:t>Tedavinin </a:t>
            </a:r>
            <a:r>
              <a:rPr lang="tr-TR" dirty="0" err="1">
                <a:ea typeface="+mn-lt"/>
                <a:cs typeface="+mn-lt"/>
              </a:rPr>
              <a:t>elektif</a:t>
            </a:r>
            <a:r>
              <a:rPr lang="tr-TR" dirty="0">
                <a:ea typeface="+mn-lt"/>
                <a:cs typeface="+mn-lt"/>
              </a:rPr>
              <a:t> bölgelerine planlanan doz uygulamasındaki farklılıklara dayalı olarak çoklu </a:t>
            </a:r>
            <a:r>
              <a:rPr lang="tr-TR" dirty="0" err="1">
                <a:ea typeface="+mn-lt"/>
                <a:cs typeface="+mn-lt"/>
              </a:rPr>
              <a:t>CTV'ler</a:t>
            </a:r>
            <a:r>
              <a:rPr lang="tr-TR" dirty="0">
                <a:ea typeface="+mn-lt"/>
                <a:cs typeface="+mn-lt"/>
              </a:rPr>
              <a:t> oluşturulabilir. </a:t>
            </a:r>
            <a:endParaRPr lang="tr-TR">
              <a:ea typeface="+mn-lt"/>
              <a:cs typeface="+mn-lt"/>
            </a:endParaRPr>
          </a:p>
          <a:p>
            <a:r>
              <a:rPr lang="tr-TR" dirty="0" err="1">
                <a:ea typeface="+mn-lt"/>
                <a:cs typeface="+mn-lt"/>
              </a:rPr>
              <a:t>Elektif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nodal</a:t>
            </a:r>
            <a:r>
              <a:rPr lang="tr-TR" dirty="0">
                <a:ea typeface="+mn-lt"/>
                <a:cs typeface="+mn-lt"/>
              </a:rPr>
              <a:t> bölgenin üst sınırı genellikle en azından </a:t>
            </a:r>
            <a:r>
              <a:rPr lang="tr-TR" dirty="0" err="1">
                <a:ea typeface="+mn-lt"/>
                <a:cs typeface="+mn-lt"/>
              </a:rPr>
              <a:t>iliak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bifurkasyon</a:t>
            </a:r>
            <a:r>
              <a:rPr lang="tr-TR" dirty="0">
                <a:ea typeface="+mn-lt"/>
                <a:cs typeface="+mn-lt"/>
              </a:rPr>
              <a:t> veya </a:t>
            </a:r>
            <a:r>
              <a:rPr lang="tr-TR" dirty="0" err="1">
                <a:ea typeface="+mn-lt"/>
                <a:cs typeface="+mn-lt"/>
              </a:rPr>
              <a:t>sakral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promontoryum</a:t>
            </a:r>
            <a:r>
              <a:rPr lang="tr-TR" dirty="0">
                <a:ea typeface="+mn-lt"/>
                <a:cs typeface="+mn-lt"/>
              </a:rPr>
              <a:t> olmalıdır.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3281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7372AC-8614-C6B7-A3FC-592AC4CC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Konturlama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AED33A7-090C-9A98-B47A-C69971514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MD </a:t>
            </a:r>
            <a:r>
              <a:rPr lang="tr-TR" dirty="0" err="1">
                <a:ea typeface="+mn-lt"/>
                <a:cs typeface="+mn-lt"/>
              </a:rPr>
              <a:t>Anderson</a:t>
            </a:r>
            <a:r>
              <a:rPr lang="tr-TR" dirty="0">
                <a:ea typeface="+mn-lt"/>
                <a:cs typeface="+mn-lt"/>
              </a:rPr>
              <a:t> Kanser Merkezi'nde </a:t>
            </a:r>
            <a:r>
              <a:rPr lang="tr-TR" dirty="0" err="1">
                <a:ea typeface="+mn-lt"/>
                <a:cs typeface="+mn-lt"/>
              </a:rPr>
              <a:t>definitif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kemoradyasyonla</a:t>
            </a:r>
            <a:r>
              <a:rPr lang="tr-TR" dirty="0">
                <a:ea typeface="+mn-lt"/>
                <a:cs typeface="+mn-lt"/>
              </a:rPr>
              <a:t> tedavi edilen 167 hastanın retrospektif bir incelemesinde, tüm bölgesel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başarısızlıkların (</a:t>
            </a:r>
            <a:r>
              <a:rPr lang="tr-TR" dirty="0" err="1">
                <a:ea typeface="+mn-lt"/>
                <a:cs typeface="+mn-lt"/>
              </a:rPr>
              <a:t>nükslerin</a:t>
            </a:r>
            <a:r>
              <a:rPr lang="tr-TR" dirty="0">
                <a:ea typeface="+mn-lt"/>
                <a:cs typeface="+mn-lt"/>
              </a:rPr>
              <a:t> %21'i), üst alan sınırı </a:t>
            </a:r>
            <a:r>
              <a:rPr lang="tr-TR" dirty="0" err="1">
                <a:ea typeface="+mn-lt"/>
                <a:cs typeface="+mn-lt"/>
              </a:rPr>
              <a:t>sakroiliak</a:t>
            </a:r>
            <a:r>
              <a:rPr lang="tr-TR" dirty="0">
                <a:ea typeface="+mn-lt"/>
                <a:cs typeface="+mn-lt"/>
              </a:rPr>
              <a:t> eklemin altında olan hastalarda meydana geldiğini bildirdi. </a:t>
            </a:r>
            <a:endParaRPr lang="tr-TR" dirty="0"/>
          </a:p>
          <a:p>
            <a:r>
              <a:rPr lang="tr-TR" dirty="0" err="1">
                <a:ea typeface="+mn-lt"/>
                <a:cs typeface="+mn-lt"/>
              </a:rPr>
              <a:t>Otörler</a:t>
            </a:r>
            <a:r>
              <a:rPr lang="tr-TR" dirty="0">
                <a:ea typeface="+mn-lt"/>
                <a:cs typeface="+mn-lt"/>
              </a:rPr>
              <a:t>, L5/S1  hedef sınırının bu tür </a:t>
            </a:r>
            <a:r>
              <a:rPr lang="tr-TR" dirty="0" err="1">
                <a:ea typeface="+mn-lt"/>
                <a:cs typeface="+mn-lt"/>
              </a:rPr>
              <a:t>nüksleri</a:t>
            </a:r>
            <a:r>
              <a:rPr lang="tr-TR" dirty="0">
                <a:ea typeface="+mn-lt"/>
                <a:cs typeface="+mn-lt"/>
              </a:rPr>
              <a:t> azaltabileceği sonucuna vardılar.</a:t>
            </a:r>
            <a:endParaRPr lang="tr-TR"/>
          </a:p>
          <a:p>
            <a:r>
              <a:rPr lang="tr-TR" dirty="0">
                <a:ea typeface="+mn-lt"/>
                <a:cs typeface="+mn-lt"/>
              </a:rPr>
              <a:t>Planlama sürecinde risk altındaki organlar, </a:t>
            </a:r>
            <a:r>
              <a:rPr lang="tr-TR" dirty="0" err="1">
                <a:ea typeface="+mn-lt"/>
                <a:cs typeface="+mn-lt"/>
              </a:rPr>
              <a:t>bilateral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femur</a:t>
            </a:r>
            <a:r>
              <a:rPr lang="tr-TR" dirty="0">
                <a:ea typeface="+mn-lt"/>
                <a:cs typeface="+mn-lt"/>
              </a:rPr>
              <a:t> başları mesane, bağırsak ve </a:t>
            </a:r>
            <a:r>
              <a:rPr lang="tr-TR" dirty="0" err="1">
                <a:ea typeface="+mn-lt"/>
                <a:cs typeface="+mn-lt"/>
              </a:rPr>
              <a:t>genital</a:t>
            </a:r>
            <a:r>
              <a:rPr lang="tr-TR" dirty="0">
                <a:ea typeface="+mn-lt"/>
                <a:cs typeface="+mn-lt"/>
              </a:rPr>
              <a:t> elemanları içerir.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2203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7FD262-FF18-9EE6-6148-49F9C40D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Doz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DAE021-0EF7-DC13-E88B-81B636CA2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RTOG çalışmaları, eşzamanlı 5-FU (1 ila 4. günlerde ve 29 ila 32. günlerde 1000 mg/m2/gün) ve MMC (1. ve 29. günlerde 10 mg/m2) ile kullanılan standart radyasyon dozları hakkında faydalı bilgiler sağlar.</a:t>
            </a:r>
          </a:p>
          <a:p>
            <a:r>
              <a:rPr lang="tr-TR" dirty="0">
                <a:ea typeface="+mn-lt"/>
                <a:cs typeface="+mn-lt"/>
              </a:rPr>
              <a:t>RTOG/ECOG çalışması,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tümör, </a:t>
            </a:r>
            <a:r>
              <a:rPr lang="tr-TR" dirty="0" err="1">
                <a:ea typeface="+mn-lt"/>
                <a:cs typeface="+mn-lt"/>
              </a:rPr>
              <a:t>pelvik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 ve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nodlarını</a:t>
            </a:r>
            <a:r>
              <a:rPr lang="tr-TR" dirty="0">
                <a:ea typeface="+mn-lt"/>
                <a:cs typeface="+mn-lt"/>
              </a:rPr>
              <a:t> içerecek şekilde  20 fraksiyonda toplam 36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eksternal</a:t>
            </a:r>
            <a:r>
              <a:rPr lang="tr-TR" dirty="0">
                <a:ea typeface="+mn-lt"/>
                <a:cs typeface="+mn-lt"/>
              </a:rPr>
              <a:t> RT aldı, ardından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tümörü içerecek şekilde bir </a:t>
            </a:r>
            <a:r>
              <a:rPr lang="tr-TR" dirty="0" err="1">
                <a:ea typeface="+mn-lt"/>
                <a:cs typeface="+mn-lt"/>
              </a:rPr>
              <a:t>boost</a:t>
            </a:r>
            <a:r>
              <a:rPr lang="tr-TR" dirty="0">
                <a:ea typeface="+mn-lt"/>
                <a:cs typeface="+mn-lt"/>
              </a:rPr>
              <a:t> yapıldı. </a:t>
            </a:r>
          </a:p>
          <a:p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tümöre toplam doz olarak 25 fraksiyonda 45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 olacak şekilde 5 fraksiyonda ek 9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uygulandı. </a:t>
            </a:r>
          </a:p>
          <a:p>
            <a:r>
              <a:rPr lang="tr-TR" dirty="0">
                <a:ea typeface="+mn-lt"/>
                <a:cs typeface="+mn-lt"/>
              </a:rPr>
              <a:t>45 </a:t>
            </a:r>
            <a:r>
              <a:rPr lang="tr-TR" dirty="0" err="1">
                <a:ea typeface="+mn-lt"/>
                <a:cs typeface="+mn-lt"/>
              </a:rPr>
              <a:t>Gy'den</a:t>
            </a:r>
            <a:r>
              <a:rPr lang="tr-TR" dirty="0">
                <a:ea typeface="+mn-lt"/>
                <a:cs typeface="+mn-lt"/>
              </a:rPr>
              <a:t> sonra </a:t>
            </a:r>
            <a:r>
              <a:rPr lang="tr-TR" dirty="0" err="1">
                <a:ea typeface="+mn-lt"/>
                <a:cs typeface="+mn-lt"/>
              </a:rPr>
              <a:t>rezidü</a:t>
            </a:r>
            <a:r>
              <a:rPr lang="tr-TR" dirty="0">
                <a:ea typeface="+mn-lt"/>
                <a:cs typeface="+mn-lt"/>
              </a:rPr>
              <a:t> tümörü olan hastalara, 28 fraksiyonda toplam 50.4 </a:t>
            </a:r>
            <a:r>
              <a:rPr lang="tr-TR" dirty="0" err="1">
                <a:ea typeface="+mn-lt"/>
                <a:cs typeface="+mn-lt"/>
              </a:rPr>
              <a:t>Gy'lik</a:t>
            </a:r>
            <a:r>
              <a:rPr lang="tr-TR" dirty="0">
                <a:ea typeface="+mn-lt"/>
                <a:cs typeface="+mn-lt"/>
              </a:rPr>
              <a:t> toplam kümülatif </a:t>
            </a:r>
            <a:r>
              <a:rPr lang="tr-TR" dirty="0" err="1">
                <a:ea typeface="+mn-lt"/>
                <a:cs typeface="+mn-lt"/>
              </a:rPr>
              <a:t>primer</a:t>
            </a:r>
            <a:r>
              <a:rPr lang="tr-TR" dirty="0">
                <a:ea typeface="+mn-lt"/>
                <a:cs typeface="+mn-lt"/>
              </a:rPr>
              <a:t> tümör dozu için 3 fraksiyonda 5.4 </a:t>
            </a:r>
            <a:r>
              <a:rPr lang="tr-TR" dirty="0" err="1">
                <a:ea typeface="+mn-lt"/>
                <a:cs typeface="+mn-lt"/>
              </a:rPr>
              <a:t>Gy'lik</a:t>
            </a:r>
            <a:r>
              <a:rPr lang="tr-TR" dirty="0">
                <a:ea typeface="+mn-lt"/>
                <a:cs typeface="+mn-lt"/>
              </a:rPr>
              <a:t> ek bir doz verildi. </a:t>
            </a:r>
            <a:endParaRPr lang="tr-TR">
              <a:ea typeface="+mn-lt"/>
              <a:cs typeface="+mn-lt"/>
            </a:endParaRPr>
          </a:p>
          <a:p>
            <a:r>
              <a:rPr lang="tr-TR" dirty="0" err="1">
                <a:ea typeface="+mn-lt"/>
                <a:cs typeface="+mn-lt"/>
              </a:rPr>
              <a:t>Medial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lenf </a:t>
            </a:r>
            <a:r>
              <a:rPr lang="tr-TR" dirty="0" err="1">
                <a:ea typeface="+mn-lt"/>
                <a:cs typeface="+mn-lt"/>
              </a:rPr>
              <a:t>nodları</a:t>
            </a:r>
            <a:r>
              <a:rPr lang="tr-TR" dirty="0">
                <a:ea typeface="+mn-lt"/>
                <a:cs typeface="+mn-lt"/>
              </a:rPr>
              <a:t> klinik olarak negatifse 45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 veya klinik olarak pozitifse 50.4 </a:t>
            </a:r>
            <a:r>
              <a:rPr lang="tr-TR" dirty="0" err="1">
                <a:ea typeface="+mn-lt"/>
                <a:cs typeface="+mn-lt"/>
              </a:rPr>
              <a:t>Gy</a:t>
            </a:r>
            <a:r>
              <a:rPr lang="tr-TR" dirty="0">
                <a:ea typeface="+mn-lt"/>
                <a:cs typeface="+mn-lt"/>
              </a:rPr>
              <a:t> verilmelidir.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51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F681F4-9F06-3F2C-A55D-1AAA58C2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RİSK FAKTÖRLERİ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B18732-C2D4-CAA7-5FEB-B13F9A361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>
                <a:ea typeface="+mn-lt"/>
                <a:cs typeface="+mn-lt"/>
              </a:rPr>
              <a:t>Anal kanserin </a:t>
            </a:r>
            <a:r>
              <a:rPr lang="tr-TR" dirty="0" err="1">
                <a:ea typeface="+mn-lt"/>
                <a:cs typeface="+mn-lt"/>
              </a:rPr>
              <a:t>patogenezi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multifaktöriyeldir</a:t>
            </a:r>
            <a:r>
              <a:rPr lang="tr-TR" dirty="0">
                <a:ea typeface="+mn-lt"/>
                <a:cs typeface="+mn-lt"/>
              </a:rPr>
              <a:t> ve muhtemelen çoklu çevresel ve konakçı faktörlerin etkileşiminin </a:t>
            </a:r>
            <a:r>
              <a:rPr lang="tr-TR" dirty="0" smtClean="0">
                <a:ea typeface="+mn-lt"/>
                <a:cs typeface="+mn-lt"/>
              </a:rPr>
              <a:t>bir sonucu olarak karşımıza çıkar.</a:t>
            </a:r>
          </a:p>
          <a:p>
            <a:r>
              <a:rPr lang="tr-TR" dirty="0" smtClean="0">
                <a:ea typeface="+mn-lt"/>
                <a:cs typeface="+mn-lt"/>
              </a:rPr>
              <a:t>Anal </a:t>
            </a:r>
            <a:r>
              <a:rPr lang="tr-TR" dirty="0">
                <a:ea typeface="+mn-lt"/>
                <a:cs typeface="+mn-lt"/>
              </a:rPr>
              <a:t>kanserli hastaların, vulva, vajina, </a:t>
            </a:r>
            <a:r>
              <a:rPr lang="tr-TR" dirty="0" err="1">
                <a:ea typeface="+mn-lt"/>
                <a:cs typeface="+mn-lt"/>
              </a:rPr>
              <a:t>serviks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smtClean="0">
                <a:ea typeface="+mn-lt"/>
                <a:cs typeface="+mn-lt"/>
              </a:rPr>
              <a:t>veya </a:t>
            </a:r>
            <a:r>
              <a:rPr lang="tr-TR" dirty="0" err="1" smtClean="0">
                <a:ea typeface="+mn-lt"/>
                <a:cs typeface="+mn-lt"/>
              </a:rPr>
              <a:t>lenfoma</a:t>
            </a:r>
            <a:r>
              <a:rPr lang="tr-TR" dirty="0">
                <a:ea typeface="+mn-lt"/>
                <a:cs typeface="+mn-lt"/>
              </a:rPr>
              <a:t>, lösemi  dahil olmak üzere önceden bir </a:t>
            </a:r>
            <a:r>
              <a:rPr lang="tr-TR" dirty="0" err="1">
                <a:ea typeface="+mn-lt"/>
                <a:cs typeface="+mn-lt"/>
              </a:rPr>
              <a:t>malign</a:t>
            </a:r>
            <a:r>
              <a:rPr lang="tr-TR" dirty="0">
                <a:ea typeface="+mn-lt"/>
                <a:cs typeface="+mn-lt"/>
              </a:rPr>
              <a:t> hastalık tanısı almış olmaları, kontrol hastalarına göre daha olasıdır.</a:t>
            </a:r>
            <a:endParaRPr lang="tr-TR" dirty="0"/>
          </a:p>
          <a:p>
            <a:r>
              <a:rPr lang="tr-TR" dirty="0">
                <a:ea typeface="+mn-lt"/>
                <a:cs typeface="+mn-lt"/>
              </a:rPr>
              <a:t>c-</a:t>
            </a:r>
            <a:r>
              <a:rPr lang="tr-TR" dirty="0" err="1">
                <a:ea typeface="+mn-lt"/>
                <a:cs typeface="+mn-lt"/>
              </a:rPr>
              <a:t>myc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onkogeninin</a:t>
            </a:r>
            <a:r>
              <a:rPr lang="tr-TR" dirty="0">
                <a:ea typeface="+mn-lt"/>
                <a:cs typeface="+mn-lt"/>
              </a:rPr>
              <a:t> aşırı ekspresyonu, diğer </a:t>
            </a:r>
            <a:r>
              <a:rPr lang="tr-TR" dirty="0" err="1">
                <a:ea typeface="+mn-lt"/>
                <a:cs typeface="+mn-lt"/>
              </a:rPr>
              <a:t>malignitelerin</a:t>
            </a:r>
            <a:r>
              <a:rPr lang="tr-TR" dirty="0">
                <a:ea typeface="+mn-lt"/>
                <a:cs typeface="+mn-lt"/>
              </a:rPr>
              <a:t> yanı sıra anal </a:t>
            </a:r>
            <a:r>
              <a:rPr lang="tr-TR" dirty="0" err="1">
                <a:ea typeface="+mn-lt"/>
                <a:cs typeface="+mn-lt"/>
              </a:rPr>
              <a:t>skuamöz</a:t>
            </a:r>
            <a:r>
              <a:rPr lang="tr-TR" dirty="0">
                <a:ea typeface="+mn-lt"/>
                <a:cs typeface="+mn-lt"/>
              </a:rPr>
              <a:t> hücreli </a:t>
            </a:r>
            <a:r>
              <a:rPr lang="tr-TR" dirty="0" err="1">
                <a:ea typeface="+mn-lt"/>
                <a:cs typeface="+mn-lt"/>
              </a:rPr>
              <a:t>neoplazinin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patogenezinde</a:t>
            </a:r>
            <a:r>
              <a:rPr lang="tr-TR" dirty="0">
                <a:ea typeface="+mn-lt"/>
                <a:cs typeface="+mn-lt"/>
              </a:rPr>
              <a:t> de </a:t>
            </a:r>
            <a:r>
              <a:rPr lang="tr-TR" dirty="0" smtClean="0">
                <a:ea typeface="+mn-lt"/>
                <a:cs typeface="+mn-lt"/>
              </a:rPr>
              <a:t>yer almaktadır.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810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1EE829-5AD7-4ADE-FB41-D5B21752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676ABB3C-C1DD-9CD9-C310-24D6253FC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04" r="21973" b="13600"/>
          <a:stretch/>
        </p:blipFill>
        <p:spPr>
          <a:xfrm>
            <a:off x="1798829" y="240453"/>
            <a:ext cx="8507361" cy="6389485"/>
          </a:xfrm>
        </p:spPr>
      </p:pic>
    </p:spTree>
    <p:extLst>
      <p:ext uri="{BB962C8B-B14F-4D97-AF65-F5344CB8AC3E}">
        <p14:creationId xmlns:p14="http://schemas.microsoft.com/office/powerpoint/2010/main" val="317649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E7CC2C-10AC-E856-DE94-4E4B865C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RİSK FAKTÖRLERİ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175FC5-C11F-BA26-E8B7-315A8319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tr-TR" dirty="0">
                <a:ea typeface="+mn-lt"/>
                <a:cs typeface="+mn-lt"/>
              </a:rPr>
              <a:t>Anal </a:t>
            </a:r>
            <a:r>
              <a:rPr lang="tr-TR" dirty="0" smtClean="0">
                <a:ea typeface="+mn-lt"/>
                <a:cs typeface="+mn-lt"/>
              </a:rPr>
              <a:t>tümörler </a:t>
            </a:r>
            <a:r>
              <a:rPr lang="tr-TR" dirty="0">
                <a:ea typeface="+mn-lt"/>
                <a:cs typeface="+mn-lt"/>
              </a:rPr>
              <a:t>ve kadın </a:t>
            </a:r>
            <a:r>
              <a:rPr lang="tr-TR" dirty="0" err="1">
                <a:ea typeface="+mn-lt"/>
                <a:cs typeface="+mn-lt"/>
              </a:rPr>
              <a:t>genital</a:t>
            </a:r>
            <a:r>
              <a:rPr lang="tr-TR" dirty="0">
                <a:ea typeface="+mn-lt"/>
                <a:cs typeface="+mn-lt"/>
              </a:rPr>
              <a:t> sistem </a:t>
            </a:r>
            <a:r>
              <a:rPr lang="tr-TR" dirty="0" smtClean="0">
                <a:ea typeface="+mn-lt"/>
                <a:cs typeface="+mn-lt"/>
              </a:rPr>
              <a:t>tümörleri ortak </a:t>
            </a:r>
            <a:r>
              <a:rPr lang="tr-TR" dirty="0">
                <a:ea typeface="+mn-lt"/>
                <a:cs typeface="+mn-lt"/>
              </a:rPr>
              <a:t>bir </a:t>
            </a:r>
            <a:r>
              <a:rPr lang="tr-TR" dirty="0" err="1">
                <a:ea typeface="+mn-lt"/>
                <a:cs typeface="+mn-lt"/>
              </a:rPr>
              <a:t>patogenezi</a:t>
            </a:r>
            <a:r>
              <a:rPr lang="tr-TR" dirty="0">
                <a:ea typeface="+mn-lt"/>
                <a:cs typeface="+mn-lt"/>
              </a:rPr>
              <a:t> paylaşır.</a:t>
            </a:r>
          </a:p>
          <a:p>
            <a:r>
              <a:rPr lang="tr-TR" dirty="0">
                <a:ea typeface="+mn-lt"/>
                <a:cs typeface="+mn-lt"/>
              </a:rPr>
              <a:t>Anal kanserli kadın hastaların, kolon veya mide kanserli kadınlara göre önceden </a:t>
            </a:r>
            <a:r>
              <a:rPr lang="tr-TR" dirty="0" err="1">
                <a:ea typeface="+mn-lt"/>
                <a:cs typeface="+mn-lt"/>
              </a:rPr>
              <a:t>servikal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intraepitelyal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neoplazi</a:t>
            </a:r>
            <a:r>
              <a:rPr lang="tr-TR" dirty="0">
                <a:ea typeface="+mn-lt"/>
                <a:cs typeface="+mn-lt"/>
              </a:rPr>
              <a:t> tanısı almış olma olasılığı daha yüksektir.</a:t>
            </a:r>
          </a:p>
          <a:p>
            <a:r>
              <a:rPr lang="tr-TR" dirty="0">
                <a:ea typeface="+mn-lt"/>
                <a:cs typeface="+mn-lt"/>
              </a:rPr>
              <a:t>Vaka-kontrol çalışmaları, anal kanser ile cinsel partner sayısı, ilk cinsel ilişki yaşı ve alıcı anal ilişki pratiği arasında bir ilişki olduğunu göstermiştir.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162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58D45C-2E45-3395-5C20-0AA1A652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RİSK FAKTÖRLERİ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9886E2A-C4DD-555F-9A6A-66918317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Cinsel yolla bulaşan  ajanlar arasında, HPV, en kapsamlı şekilde incelenen ve anal kanser için potansiyel bir </a:t>
            </a:r>
            <a:r>
              <a:rPr lang="tr-TR" dirty="0" err="1">
                <a:ea typeface="+mn-lt"/>
                <a:cs typeface="+mn-lt"/>
              </a:rPr>
              <a:t>nedensel</a:t>
            </a:r>
            <a:r>
              <a:rPr lang="tr-TR" dirty="0">
                <a:ea typeface="+mn-lt"/>
                <a:cs typeface="+mn-lt"/>
              </a:rPr>
              <a:t> ajan olarak birçok araştırmaya konu olmuştur.</a:t>
            </a:r>
          </a:p>
          <a:p>
            <a:r>
              <a:rPr lang="tr-TR" dirty="0">
                <a:ea typeface="+mn-lt"/>
                <a:cs typeface="+mn-lt"/>
              </a:rPr>
              <a:t>60'tan fazla HPV tipi olmasına rağmen, en yaygın </a:t>
            </a:r>
            <a:r>
              <a:rPr lang="tr-TR" dirty="0" smtClean="0">
                <a:ea typeface="+mn-lt"/>
                <a:cs typeface="+mn-lt"/>
              </a:rPr>
              <a:t>olan tipler iyi </a:t>
            </a:r>
            <a:r>
              <a:rPr lang="tr-TR" dirty="0">
                <a:ea typeface="+mn-lt"/>
                <a:cs typeface="+mn-lt"/>
              </a:rPr>
              <a:t>huylu </a:t>
            </a:r>
            <a:r>
              <a:rPr lang="tr-TR" dirty="0" err="1">
                <a:ea typeface="+mn-lt"/>
                <a:cs typeface="+mn-lt"/>
              </a:rPr>
              <a:t>genital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kondiloma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aküminata</a:t>
            </a:r>
            <a:r>
              <a:rPr lang="tr-TR" dirty="0">
                <a:ea typeface="+mn-lt"/>
                <a:cs typeface="+mn-lt"/>
              </a:rPr>
              <a:t> ile ilişkili </a:t>
            </a:r>
            <a:r>
              <a:rPr lang="tr-TR" dirty="0" smtClean="0">
                <a:ea typeface="+mn-lt"/>
                <a:cs typeface="+mn-lt"/>
              </a:rPr>
              <a:t>olanlardır.( </a:t>
            </a:r>
            <a:r>
              <a:rPr lang="tr-TR" dirty="0">
                <a:ea typeface="+mn-lt"/>
                <a:cs typeface="+mn-lt"/>
              </a:rPr>
              <a:t>HPV 6 ve </a:t>
            </a:r>
            <a:r>
              <a:rPr lang="tr-TR" dirty="0" smtClean="0">
                <a:ea typeface="+mn-lt"/>
                <a:cs typeface="+mn-lt"/>
              </a:rPr>
              <a:t>11)</a:t>
            </a:r>
          </a:p>
          <a:p>
            <a:r>
              <a:rPr lang="tr-TR" dirty="0" smtClean="0">
                <a:ea typeface="+mn-lt"/>
                <a:cs typeface="+mn-lt"/>
              </a:rPr>
              <a:t>HPV </a:t>
            </a:r>
            <a:r>
              <a:rPr lang="tr-TR" dirty="0">
                <a:ea typeface="+mn-lt"/>
                <a:cs typeface="+mn-lt"/>
              </a:rPr>
              <a:t>16, 18, 31 ve 33 ise </a:t>
            </a:r>
            <a:r>
              <a:rPr lang="tr-TR" dirty="0" err="1">
                <a:ea typeface="+mn-lt"/>
                <a:cs typeface="+mn-lt"/>
              </a:rPr>
              <a:t>malignite</a:t>
            </a:r>
            <a:r>
              <a:rPr lang="tr-TR" dirty="0">
                <a:ea typeface="+mn-lt"/>
                <a:cs typeface="+mn-lt"/>
              </a:rPr>
              <a:t> veya yüksek dereceli </a:t>
            </a:r>
            <a:r>
              <a:rPr lang="tr-TR" dirty="0" err="1">
                <a:ea typeface="+mn-lt"/>
                <a:cs typeface="+mn-lt"/>
              </a:rPr>
              <a:t>displazi</a:t>
            </a:r>
            <a:r>
              <a:rPr lang="tr-TR" dirty="0">
                <a:ea typeface="+mn-lt"/>
                <a:cs typeface="+mn-lt"/>
              </a:rPr>
              <a:t> ile ilişkilidir.</a:t>
            </a:r>
          </a:p>
          <a:p>
            <a:r>
              <a:rPr lang="tr-TR" dirty="0">
                <a:ea typeface="+mn-lt"/>
                <a:cs typeface="+mn-lt"/>
              </a:rPr>
              <a:t>Birkaç araştırmacı ayrıca </a:t>
            </a:r>
            <a:r>
              <a:rPr lang="tr-TR" dirty="0" err="1">
                <a:ea typeface="+mn-lt"/>
                <a:cs typeface="+mn-lt"/>
              </a:rPr>
              <a:t>genital</a:t>
            </a:r>
            <a:r>
              <a:rPr lang="tr-TR" dirty="0">
                <a:ea typeface="+mn-lt"/>
                <a:cs typeface="+mn-lt"/>
              </a:rPr>
              <a:t> siğiller ve anal </a:t>
            </a:r>
            <a:r>
              <a:rPr lang="tr-TR" dirty="0" smtClean="0">
                <a:ea typeface="+mn-lt"/>
                <a:cs typeface="+mn-lt"/>
              </a:rPr>
              <a:t>tümörler </a:t>
            </a:r>
            <a:r>
              <a:rPr lang="tr-TR" dirty="0">
                <a:ea typeface="+mn-lt"/>
                <a:cs typeface="+mn-lt"/>
              </a:rPr>
              <a:t>arasında bir ilişki olduğunu bildirmiştir.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727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16DC15-2917-E056-421B-D57A820F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RİSK FAKTÖRLERİ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0CA3AE-C466-54CA-4979-83D5DBC2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>
                <a:ea typeface="+mn-lt"/>
                <a:cs typeface="+mn-lt"/>
              </a:rPr>
              <a:t>HIV enfeksiyonu, özellikle </a:t>
            </a:r>
            <a:r>
              <a:rPr lang="tr-TR" dirty="0" err="1" smtClean="0">
                <a:ea typeface="+mn-lt"/>
                <a:cs typeface="+mn-lt"/>
              </a:rPr>
              <a:t>homosexual</a:t>
            </a:r>
            <a:r>
              <a:rPr lang="tr-TR" dirty="0" smtClean="0">
                <a:ea typeface="+mn-lt"/>
                <a:cs typeface="+mn-lt"/>
              </a:rPr>
              <a:t> erkeklerde hem </a:t>
            </a:r>
            <a:r>
              <a:rPr lang="tr-TR" dirty="0">
                <a:ea typeface="+mn-lt"/>
                <a:cs typeface="+mn-lt"/>
              </a:rPr>
              <a:t>anal </a:t>
            </a:r>
            <a:r>
              <a:rPr lang="tr-TR" dirty="0" err="1">
                <a:ea typeface="+mn-lt"/>
                <a:cs typeface="+mn-lt"/>
              </a:rPr>
              <a:t>intraepitelyal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err="1">
                <a:ea typeface="+mn-lt"/>
                <a:cs typeface="+mn-lt"/>
              </a:rPr>
              <a:t>neoplazi</a:t>
            </a:r>
            <a:r>
              <a:rPr lang="tr-TR" dirty="0">
                <a:ea typeface="+mn-lt"/>
                <a:cs typeface="+mn-lt"/>
              </a:rPr>
              <a:t> (AIN) hem de anal kanser gelişimi için önemli ölçüde artan risk ile ilişkilidir.</a:t>
            </a:r>
          </a:p>
          <a:p>
            <a:r>
              <a:rPr lang="tr-TR" dirty="0">
                <a:ea typeface="+mn-lt"/>
                <a:cs typeface="+mn-lt"/>
              </a:rPr>
              <a:t>Yüksek düzeyde aktif </a:t>
            </a:r>
            <a:r>
              <a:rPr lang="tr-TR" dirty="0" err="1">
                <a:ea typeface="+mn-lt"/>
                <a:cs typeface="+mn-lt"/>
              </a:rPr>
              <a:t>antiretroviral</a:t>
            </a:r>
            <a:r>
              <a:rPr lang="tr-TR" dirty="0">
                <a:ea typeface="+mn-lt"/>
                <a:cs typeface="+mn-lt"/>
              </a:rPr>
              <a:t> tedavinin kullanılmaya başlanmasıyla, </a:t>
            </a:r>
            <a:r>
              <a:rPr lang="tr-TR" dirty="0" err="1">
                <a:ea typeface="+mn-lt"/>
                <a:cs typeface="+mn-lt"/>
              </a:rPr>
              <a:t>Kaposi</a:t>
            </a:r>
            <a:r>
              <a:rPr lang="tr-TR" dirty="0">
                <a:ea typeface="+mn-lt"/>
                <a:cs typeface="+mn-lt"/>
              </a:rPr>
              <a:t> sarkomu ve </a:t>
            </a:r>
            <a:r>
              <a:rPr lang="tr-TR" dirty="0" err="1">
                <a:ea typeface="+mn-lt"/>
                <a:cs typeface="+mn-lt"/>
              </a:rPr>
              <a:t>Hodgkin</a:t>
            </a:r>
            <a:r>
              <a:rPr lang="tr-TR" dirty="0">
                <a:ea typeface="+mn-lt"/>
                <a:cs typeface="+mn-lt"/>
              </a:rPr>
              <a:t> dışı </a:t>
            </a:r>
            <a:r>
              <a:rPr lang="tr-TR" dirty="0" err="1">
                <a:ea typeface="+mn-lt"/>
                <a:cs typeface="+mn-lt"/>
              </a:rPr>
              <a:t>lenfoma</a:t>
            </a:r>
            <a:r>
              <a:rPr lang="tr-TR" dirty="0">
                <a:ea typeface="+mn-lt"/>
                <a:cs typeface="+mn-lt"/>
              </a:rPr>
              <a:t> dahil olmak üzere AIDS ile ilişkili bazı kanserlerin görülme sıklığı azalmış olsa </a:t>
            </a:r>
            <a:r>
              <a:rPr lang="tr-TR" dirty="0" err="1" smtClean="0">
                <a:ea typeface="+mn-lt"/>
                <a:cs typeface="+mn-lt"/>
              </a:rPr>
              <a:t>da,anal</a:t>
            </a:r>
            <a:r>
              <a:rPr lang="tr-TR" dirty="0" smtClean="0">
                <a:ea typeface="+mn-lt"/>
                <a:cs typeface="+mn-lt"/>
              </a:rPr>
              <a:t> tümörlerin </a:t>
            </a:r>
            <a:r>
              <a:rPr lang="tr-TR" dirty="0" err="1">
                <a:ea typeface="+mn-lt"/>
                <a:cs typeface="+mn-lt"/>
              </a:rPr>
              <a:t>insidansı</a:t>
            </a:r>
            <a:r>
              <a:rPr lang="tr-TR" dirty="0">
                <a:ea typeface="+mn-lt"/>
                <a:cs typeface="+mn-lt"/>
              </a:rPr>
              <a:t> azalmamıştır.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5377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0FB7D-B6C8-AF8D-FE59-D8DB9ABC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+mj-lt"/>
                <a:cs typeface="+mj-lt"/>
              </a:rPr>
              <a:t>RİSK FAKTÖRLERİ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D171310-90C4-6013-2480-3A586BF29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 err="1"/>
              <a:t>Transplant</a:t>
            </a:r>
            <a:r>
              <a:rPr lang="tr-TR" dirty="0"/>
              <a:t> hastaları</a:t>
            </a:r>
          </a:p>
          <a:p>
            <a:r>
              <a:rPr lang="tr-TR" dirty="0"/>
              <a:t>Sigara </a:t>
            </a:r>
          </a:p>
          <a:p>
            <a:r>
              <a:rPr lang="tr-TR" dirty="0" err="1">
                <a:ea typeface="+mn-lt"/>
                <a:cs typeface="+mn-lt"/>
              </a:rPr>
              <a:t>Benign</a:t>
            </a:r>
            <a:r>
              <a:rPr lang="tr-TR" dirty="0">
                <a:ea typeface="+mn-lt"/>
                <a:cs typeface="+mn-lt"/>
              </a:rPr>
              <a:t> Anal Durumlar </a:t>
            </a:r>
            <a:endParaRPr lang="tr-TR" dirty="0" smtClean="0">
              <a:ea typeface="+mn-lt"/>
              <a:cs typeface="+mn-lt"/>
            </a:endParaRPr>
          </a:p>
          <a:p>
            <a:r>
              <a:rPr lang="tr-TR" dirty="0" smtClean="0">
                <a:ea typeface="+mn-lt"/>
                <a:cs typeface="+mn-lt"/>
              </a:rPr>
              <a:t>Geçmişte</a:t>
            </a:r>
            <a:r>
              <a:rPr lang="tr-TR" dirty="0">
                <a:ea typeface="+mn-lt"/>
                <a:cs typeface="+mn-lt"/>
              </a:rPr>
              <a:t>, </a:t>
            </a:r>
            <a:r>
              <a:rPr lang="tr-TR" dirty="0" err="1">
                <a:ea typeface="+mn-lt"/>
                <a:cs typeface="+mn-lt"/>
              </a:rPr>
              <a:t>benign</a:t>
            </a:r>
            <a:r>
              <a:rPr lang="tr-TR" dirty="0">
                <a:ea typeface="+mn-lt"/>
                <a:cs typeface="+mn-lt"/>
              </a:rPr>
              <a:t> anal durumlardan (örneğin </a:t>
            </a:r>
            <a:r>
              <a:rPr lang="tr-TR" dirty="0" err="1">
                <a:ea typeface="+mn-lt"/>
                <a:cs typeface="+mn-lt"/>
              </a:rPr>
              <a:t>hemoroid</a:t>
            </a:r>
            <a:r>
              <a:rPr lang="tr-TR" dirty="0">
                <a:ea typeface="+mn-lt"/>
                <a:cs typeface="+mn-lt"/>
              </a:rPr>
              <a:t>, anal </a:t>
            </a:r>
            <a:r>
              <a:rPr lang="tr-TR" dirty="0" err="1">
                <a:ea typeface="+mn-lt"/>
                <a:cs typeface="+mn-lt"/>
              </a:rPr>
              <a:t>fissür</a:t>
            </a:r>
            <a:r>
              <a:rPr lang="tr-TR" dirty="0">
                <a:ea typeface="+mn-lt"/>
                <a:cs typeface="+mn-lt"/>
              </a:rPr>
              <a:t>, fistül veya </a:t>
            </a:r>
            <a:r>
              <a:rPr lang="tr-TR" dirty="0" err="1">
                <a:ea typeface="+mn-lt"/>
                <a:cs typeface="+mn-lt"/>
              </a:rPr>
              <a:t>inflamatuar</a:t>
            </a:r>
            <a:r>
              <a:rPr lang="tr-TR" dirty="0">
                <a:ea typeface="+mn-lt"/>
                <a:cs typeface="+mn-lt"/>
              </a:rPr>
              <a:t> barsak hastalığı) kaynaklanan kronik </a:t>
            </a:r>
            <a:r>
              <a:rPr lang="tr-TR" dirty="0" err="1">
                <a:ea typeface="+mn-lt"/>
                <a:cs typeface="+mn-lt"/>
              </a:rPr>
              <a:t>inflamasyon</a:t>
            </a:r>
            <a:r>
              <a:rPr lang="tr-TR" dirty="0">
                <a:ea typeface="+mn-lt"/>
                <a:cs typeface="+mn-lt"/>
              </a:rPr>
              <a:t> veya </a:t>
            </a:r>
            <a:r>
              <a:rPr lang="tr-TR" dirty="0" err="1">
                <a:ea typeface="+mn-lt"/>
                <a:cs typeface="+mn-lt"/>
              </a:rPr>
              <a:t>irritasyon</a:t>
            </a:r>
            <a:r>
              <a:rPr lang="tr-TR" dirty="0">
                <a:ea typeface="+mn-lt"/>
                <a:cs typeface="+mn-lt"/>
              </a:rPr>
              <a:t> anal kanserle ilişkilendirilmişti</a:t>
            </a:r>
            <a:r>
              <a:rPr lang="tr-TR" dirty="0" smtClean="0">
                <a:ea typeface="+mn-lt"/>
                <a:cs typeface="+mn-lt"/>
              </a:rPr>
              <a:t>.</a:t>
            </a:r>
          </a:p>
          <a:p>
            <a:r>
              <a:rPr lang="tr-TR" dirty="0" smtClean="0">
                <a:ea typeface="+mn-lt"/>
                <a:cs typeface="+mn-lt"/>
              </a:rPr>
              <a:t>Bununla </a:t>
            </a:r>
            <a:r>
              <a:rPr lang="tr-TR" dirty="0">
                <a:ea typeface="+mn-lt"/>
                <a:cs typeface="+mn-lt"/>
              </a:rPr>
              <a:t>birlikte, daha yakın zamanda yayınlanan vaka kontrollü seriler, iyi huylu anal durumlar ile anal kanser arasında bir ilişkinin </a:t>
            </a:r>
            <a:r>
              <a:rPr lang="tr-TR" dirty="0" smtClean="0">
                <a:ea typeface="+mn-lt"/>
                <a:cs typeface="+mn-lt"/>
              </a:rPr>
              <a:t>olmadığı gösterilmiştir.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2920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F25BB3-25AF-3BF1-EF49-B60012C2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BİYOLOJİK DAVRANIŞ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FFC710-5004-89BB-AD05-F257D78A9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tr-TR" dirty="0">
                <a:ea typeface="+mn-lt"/>
                <a:cs typeface="+mn-lt"/>
              </a:rPr>
              <a:t>Çoğu </a:t>
            </a:r>
            <a:r>
              <a:rPr lang="tr-TR" dirty="0" err="1">
                <a:ea typeface="+mn-lt"/>
                <a:cs typeface="+mn-lt"/>
              </a:rPr>
              <a:t>gastrointestinal</a:t>
            </a:r>
            <a:r>
              <a:rPr lang="tr-TR" dirty="0">
                <a:ea typeface="+mn-lt"/>
                <a:cs typeface="+mn-lt"/>
              </a:rPr>
              <a:t> sistem </a:t>
            </a:r>
            <a:r>
              <a:rPr lang="tr-TR" dirty="0" err="1">
                <a:ea typeface="+mn-lt"/>
                <a:cs typeface="+mn-lt"/>
              </a:rPr>
              <a:t>malign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smtClean="0">
                <a:ea typeface="+mn-lt"/>
                <a:cs typeface="+mn-lt"/>
              </a:rPr>
              <a:t>tümörlerinden </a:t>
            </a:r>
            <a:r>
              <a:rPr lang="tr-TR" dirty="0">
                <a:ea typeface="+mn-lt"/>
                <a:cs typeface="+mn-lt"/>
              </a:rPr>
              <a:t>farklı olarak, anal </a:t>
            </a:r>
            <a:r>
              <a:rPr lang="tr-TR" dirty="0" smtClean="0">
                <a:ea typeface="+mn-lt"/>
                <a:cs typeface="+mn-lt"/>
              </a:rPr>
              <a:t>tümörler </a:t>
            </a:r>
            <a:r>
              <a:rPr lang="tr-TR" dirty="0">
                <a:ea typeface="+mn-lt"/>
                <a:cs typeface="+mn-lt"/>
              </a:rPr>
              <a:t>ağırlıklı olarak lokal bir hastalıktır ve uzak metastaz nispeten </a:t>
            </a:r>
            <a:r>
              <a:rPr lang="tr-TR" dirty="0" smtClean="0">
                <a:ea typeface="+mn-lt"/>
                <a:cs typeface="+mn-lt"/>
              </a:rPr>
              <a:t>daha azdır.</a:t>
            </a:r>
            <a:endParaRPr lang="tr-TR" dirty="0">
              <a:ea typeface="+mn-lt"/>
              <a:cs typeface="+mn-lt"/>
            </a:endParaRPr>
          </a:p>
          <a:p>
            <a:r>
              <a:rPr lang="tr-TR" dirty="0" err="1">
                <a:ea typeface="+mn-lt"/>
                <a:cs typeface="+mn-lt"/>
              </a:rPr>
              <a:t>Küratif</a:t>
            </a:r>
            <a:r>
              <a:rPr lang="tr-TR" dirty="0">
                <a:ea typeface="+mn-lt"/>
                <a:cs typeface="+mn-lt"/>
              </a:rPr>
              <a:t> tedaviden sonra </a:t>
            </a:r>
            <a:r>
              <a:rPr lang="tr-TR" dirty="0" err="1">
                <a:ea typeface="+mn-lt"/>
                <a:cs typeface="+mn-lt"/>
              </a:rPr>
              <a:t>nükslerin</a:t>
            </a:r>
            <a:r>
              <a:rPr lang="tr-TR" dirty="0">
                <a:ea typeface="+mn-lt"/>
                <a:cs typeface="+mn-lt"/>
              </a:rPr>
              <a:t> çoğu </a:t>
            </a:r>
            <a:r>
              <a:rPr lang="tr-TR" dirty="0" err="1">
                <a:ea typeface="+mn-lt"/>
                <a:cs typeface="+mn-lt"/>
              </a:rPr>
              <a:t>pelvis</a:t>
            </a:r>
            <a:r>
              <a:rPr lang="tr-TR" dirty="0">
                <a:ea typeface="+mn-lt"/>
                <a:cs typeface="+mn-lt"/>
              </a:rPr>
              <a:t>, perine veya </a:t>
            </a:r>
            <a:r>
              <a:rPr lang="tr-TR" dirty="0" err="1">
                <a:ea typeface="+mn-lt"/>
                <a:cs typeface="+mn-lt"/>
              </a:rPr>
              <a:t>inguinal</a:t>
            </a:r>
            <a:r>
              <a:rPr lang="tr-TR" dirty="0">
                <a:ea typeface="+mn-lt"/>
                <a:cs typeface="+mn-lt"/>
              </a:rPr>
              <a:t> bölgede görülür.</a:t>
            </a:r>
          </a:p>
          <a:p>
            <a:r>
              <a:rPr lang="tr-TR" dirty="0">
                <a:ea typeface="+mn-lt"/>
                <a:cs typeface="+mn-lt"/>
              </a:rPr>
              <a:t>Hastaların sadece %10 ila %15'inde tanı anında </a:t>
            </a:r>
            <a:r>
              <a:rPr lang="tr-TR" dirty="0" err="1">
                <a:ea typeface="+mn-lt"/>
                <a:cs typeface="+mn-lt"/>
              </a:rPr>
              <a:t>pelvis</a:t>
            </a:r>
            <a:r>
              <a:rPr lang="tr-TR" dirty="0">
                <a:ea typeface="+mn-lt"/>
                <a:cs typeface="+mn-lt"/>
              </a:rPr>
              <a:t> dışına yayılmış hastalık saptanmıştır ve hastaların %</a:t>
            </a:r>
            <a:r>
              <a:rPr lang="tr-TR" dirty="0" smtClean="0">
                <a:ea typeface="+mn-lt"/>
                <a:cs typeface="+mn-lt"/>
              </a:rPr>
              <a:t>10-30’unda</a:t>
            </a:r>
            <a:r>
              <a:rPr lang="tr-TR" dirty="0">
                <a:ea typeface="+mn-lt"/>
                <a:cs typeface="+mn-lt"/>
              </a:rPr>
              <a:t> </a:t>
            </a:r>
            <a:r>
              <a:rPr lang="tr-TR" dirty="0" err="1">
                <a:ea typeface="+mn-lt"/>
                <a:cs typeface="+mn-lt"/>
              </a:rPr>
              <a:t>küratif</a:t>
            </a:r>
            <a:r>
              <a:rPr lang="tr-TR" dirty="0">
                <a:ea typeface="+mn-lt"/>
                <a:cs typeface="+mn-lt"/>
              </a:rPr>
              <a:t> lokal tedaviden sonra uzak </a:t>
            </a:r>
            <a:r>
              <a:rPr lang="tr-TR" dirty="0" smtClean="0">
                <a:ea typeface="+mn-lt"/>
                <a:cs typeface="+mn-lt"/>
              </a:rPr>
              <a:t>bölgelerde </a:t>
            </a:r>
            <a:r>
              <a:rPr lang="tr-TR" dirty="0" err="1" smtClean="0">
                <a:ea typeface="+mn-lt"/>
                <a:cs typeface="+mn-lt"/>
              </a:rPr>
              <a:t>nüks</a:t>
            </a:r>
            <a:r>
              <a:rPr lang="tr-TR" dirty="0" smtClean="0">
                <a:ea typeface="+mn-lt"/>
                <a:cs typeface="+mn-lt"/>
              </a:rPr>
              <a:t> görülmektedir.</a:t>
            </a:r>
          </a:p>
          <a:p>
            <a:r>
              <a:rPr lang="tr-TR" dirty="0" smtClean="0">
                <a:ea typeface="+mn-lt"/>
                <a:cs typeface="+mn-lt"/>
              </a:rPr>
              <a:t>Kemoterapi </a:t>
            </a:r>
            <a:r>
              <a:rPr lang="tr-TR" dirty="0">
                <a:ea typeface="+mn-lt"/>
                <a:cs typeface="+mn-lt"/>
              </a:rPr>
              <a:t>anal </a:t>
            </a:r>
            <a:r>
              <a:rPr lang="tr-TR" dirty="0" smtClean="0">
                <a:ea typeface="+mn-lt"/>
                <a:cs typeface="+mn-lt"/>
              </a:rPr>
              <a:t>tümörler </a:t>
            </a:r>
            <a:r>
              <a:rPr lang="tr-TR" dirty="0">
                <a:ea typeface="+mn-lt"/>
                <a:cs typeface="+mn-lt"/>
              </a:rPr>
              <a:t>için standart tedavinin bir bileşeni olarak kabul edilse de, </a:t>
            </a:r>
            <a:r>
              <a:rPr lang="tr-TR" dirty="0" smtClean="0">
                <a:ea typeface="+mn-lt"/>
                <a:cs typeface="+mn-lt"/>
              </a:rPr>
              <a:t>tedaviye eklenmesi </a:t>
            </a:r>
            <a:r>
              <a:rPr lang="tr-TR" dirty="0">
                <a:ea typeface="+mn-lt"/>
                <a:cs typeface="+mn-lt"/>
              </a:rPr>
              <a:t>uzak metastaz gelişen hasta sayısını azaltmamıştır.</a:t>
            </a:r>
          </a:p>
          <a:p>
            <a:r>
              <a:rPr lang="tr-TR" dirty="0" err="1">
                <a:ea typeface="+mn-lt"/>
                <a:cs typeface="+mn-lt"/>
              </a:rPr>
              <a:t>Metastatik</a:t>
            </a:r>
            <a:r>
              <a:rPr lang="tr-TR" dirty="0">
                <a:ea typeface="+mn-lt"/>
                <a:cs typeface="+mn-lt"/>
              </a:rPr>
              <a:t> </a:t>
            </a:r>
            <a:r>
              <a:rPr lang="tr-TR" dirty="0" smtClean="0">
                <a:ea typeface="+mn-lt"/>
                <a:cs typeface="+mn-lt"/>
              </a:rPr>
              <a:t>lenf </a:t>
            </a:r>
            <a:r>
              <a:rPr lang="tr-TR" dirty="0" err="1" smtClean="0">
                <a:ea typeface="+mn-lt"/>
                <a:cs typeface="+mn-lt"/>
              </a:rPr>
              <a:t>nodları</a:t>
            </a:r>
            <a:r>
              <a:rPr lang="tr-TR" dirty="0" smtClean="0">
                <a:ea typeface="+mn-lt"/>
                <a:cs typeface="+mn-lt"/>
              </a:rPr>
              <a:t> arttıkça </a:t>
            </a:r>
            <a:r>
              <a:rPr lang="tr-TR" dirty="0">
                <a:ea typeface="+mn-lt"/>
                <a:cs typeface="+mn-lt"/>
              </a:rPr>
              <a:t>uzak metastaz riski de artar. </a:t>
            </a:r>
          </a:p>
          <a:p>
            <a:r>
              <a:rPr lang="tr-TR" dirty="0">
                <a:ea typeface="+mn-lt"/>
                <a:cs typeface="+mn-lt"/>
              </a:rPr>
              <a:t>Uzak metastazların en sık görüldüğü yer karaciğerdir.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7303320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1867</Words>
  <Application>Microsoft Office PowerPoint</Application>
  <PresentationFormat>Geniş ekran</PresentationFormat>
  <Paragraphs>161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Arial,Sans-Serif</vt:lpstr>
      <vt:lpstr>Avenir Next</vt:lpstr>
      <vt:lpstr>Neue Haas Grotesk Text Pro</vt:lpstr>
      <vt:lpstr>PunchcardVTI</vt:lpstr>
      <vt:lpstr>ANAL KANAL TÜMÖRLERİ</vt:lpstr>
      <vt:lpstr>EPİDEMİYOLOJİ VE ETYOLOJİ</vt:lpstr>
      <vt:lpstr>EPİDEMİYOLOJİ VE ETYOLOJİ</vt:lpstr>
      <vt:lpstr>RİSK FAKTÖRLERİ</vt:lpstr>
      <vt:lpstr>RİSK FAKTÖRLERİ</vt:lpstr>
      <vt:lpstr>RİSK FAKTÖRLERİ</vt:lpstr>
      <vt:lpstr>RİSK FAKTÖRLERİ</vt:lpstr>
      <vt:lpstr>RİSK FAKTÖRLERİ</vt:lpstr>
      <vt:lpstr>BİYOLOJİK DAVRANIŞ</vt:lpstr>
      <vt:lpstr>BİYOLOJİK DAVRANIŞ</vt:lpstr>
      <vt:lpstr>BİYOLOJİK DAVRANIŞ</vt:lpstr>
      <vt:lpstr>BİYOLOJİK DAVRANIŞ</vt:lpstr>
      <vt:lpstr>BİYOLOJİK DAVRANIŞ</vt:lpstr>
      <vt:lpstr>BİYOLOJİK DAVRANIŞ</vt:lpstr>
      <vt:lpstr>BİYOLOJİK DAVRANIŞ</vt:lpstr>
      <vt:lpstr>PowerPoint Sunusu</vt:lpstr>
      <vt:lpstr>PowerPoint Sunusu</vt:lpstr>
      <vt:lpstr>SEMPTOMLAR</vt:lpstr>
      <vt:lpstr>FİZİK MUAYENE VE GÖRÜNTÜLEME</vt:lpstr>
      <vt:lpstr>GÖRÜNTÜLEME</vt:lpstr>
      <vt:lpstr>PowerPoint Sunusu</vt:lpstr>
      <vt:lpstr>SADECE CERRAHİ</vt:lpstr>
      <vt:lpstr>SADECE CERRAHİ</vt:lpstr>
      <vt:lpstr>Radyoterapi</vt:lpstr>
      <vt:lpstr>PowerPoint Sunusu</vt:lpstr>
      <vt:lpstr>Eş zamanlı kemoradyoterapi</vt:lpstr>
      <vt:lpstr>Eş zamanlı kemoradyoterapi</vt:lpstr>
      <vt:lpstr>Eş zamanlı kemoradyoterapi</vt:lpstr>
      <vt:lpstr>Eş zamanlı kemoradyoterapi</vt:lpstr>
      <vt:lpstr>Eş zamanlı kemoradyoterapi</vt:lpstr>
      <vt:lpstr>Eş zamanlı kemoradyoterapi</vt:lpstr>
      <vt:lpstr>Eş zamanlı kemoradyoterapi</vt:lpstr>
      <vt:lpstr>Eş zamanlı kemoradyoterapi</vt:lpstr>
      <vt:lpstr>Eş zamanlı kemoradyoterapi</vt:lpstr>
      <vt:lpstr>Konturlama</vt:lpstr>
      <vt:lpstr>Planlama</vt:lpstr>
      <vt:lpstr>Konturlama</vt:lpstr>
      <vt:lpstr>Konturlama</vt:lpstr>
      <vt:lpstr>Doz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/>
  <cp:lastModifiedBy>STATION791</cp:lastModifiedBy>
  <cp:revision>471</cp:revision>
  <dcterms:created xsi:type="dcterms:W3CDTF">2022-03-22T16:18:29Z</dcterms:created>
  <dcterms:modified xsi:type="dcterms:W3CDTF">2022-04-22T05:51:06Z</dcterms:modified>
</cp:coreProperties>
</file>