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6" r:id="rId2"/>
    <p:sldId id="319" r:id="rId3"/>
    <p:sldId id="257" r:id="rId4"/>
    <p:sldId id="320" r:id="rId5"/>
    <p:sldId id="259" r:id="rId6"/>
    <p:sldId id="260" r:id="rId7"/>
    <p:sldId id="261" r:id="rId8"/>
    <p:sldId id="262" r:id="rId9"/>
    <p:sldId id="263" r:id="rId10"/>
    <p:sldId id="258" r:id="rId11"/>
    <p:sldId id="264" r:id="rId12"/>
    <p:sldId id="265" r:id="rId13"/>
    <p:sldId id="266" r:id="rId14"/>
    <p:sldId id="267" r:id="rId15"/>
    <p:sldId id="327" r:id="rId16"/>
    <p:sldId id="321" r:id="rId17"/>
    <p:sldId id="268" r:id="rId18"/>
    <p:sldId id="269" r:id="rId19"/>
    <p:sldId id="270" r:id="rId20"/>
    <p:sldId id="271" r:id="rId21"/>
    <p:sldId id="272" r:id="rId22"/>
    <p:sldId id="273" r:id="rId23"/>
    <p:sldId id="322" r:id="rId24"/>
    <p:sldId id="274" r:id="rId25"/>
    <p:sldId id="323" r:id="rId26"/>
    <p:sldId id="275" r:id="rId27"/>
    <p:sldId id="324" r:id="rId28"/>
    <p:sldId id="276" r:id="rId29"/>
    <p:sldId id="325" r:id="rId30"/>
    <p:sldId id="277" r:id="rId31"/>
    <p:sldId id="278" r:id="rId32"/>
    <p:sldId id="326" r:id="rId33"/>
    <p:sldId id="279" r:id="rId34"/>
    <p:sldId id="280" r:id="rId35"/>
    <p:sldId id="281" r:id="rId36"/>
    <p:sldId id="282" r:id="rId37"/>
    <p:sldId id="283" r:id="rId38"/>
    <p:sldId id="284" r:id="rId39"/>
    <p:sldId id="285" r:id="rId40"/>
    <p:sldId id="286" r:id="rId41"/>
    <p:sldId id="287" r:id="rId42"/>
    <p:sldId id="290" r:id="rId43"/>
    <p:sldId id="288" r:id="rId44"/>
    <p:sldId id="289" r:id="rId45"/>
    <p:sldId id="291" r:id="rId46"/>
    <p:sldId id="292" r:id="rId47"/>
    <p:sldId id="293" r:id="rId48"/>
    <p:sldId id="294" r:id="rId49"/>
    <p:sldId id="295" r:id="rId50"/>
    <p:sldId id="296" r:id="rId51"/>
    <p:sldId id="297" r:id="rId52"/>
    <p:sldId id="298" r:id="rId53"/>
    <p:sldId id="299" r:id="rId54"/>
    <p:sldId id="301" r:id="rId55"/>
    <p:sldId id="302" r:id="rId56"/>
    <p:sldId id="303" r:id="rId57"/>
    <p:sldId id="304" r:id="rId58"/>
    <p:sldId id="305" r:id="rId59"/>
    <p:sldId id="307" r:id="rId60"/>
    <p:sldId id="308" r:id="rId61"/>
    <p:sldId id="313" r:id="rId62"/>
    <p:sldId id="317" r:id="rId63"/>
    <p:sldId id="314" r:id="rId64"/>
    <p:sldId id="315" r:id="rId65"/>
    <p:sldId id="331" r:id="rId66"/>
    <p:sldId id="316" r:id="rId67"/>
    <p:sldId id="318" r:id="rId68"/>
    <p:sldId id="330" r:id="rId6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D319A-7463-474B-8590-A023C91540D9}" v="106" dt="2022-10-20T13:45:23.137"/>
    <p1510:client id="{7968A028-6612-4894-86DD-B9D95B2EBFD4}" v="618" dt="2022-10-20T13:32:15.553"/>
    <p1510:client id="{8B12027D-AEAA-44BE-A838-24EDA974E0EE}" v="522" dt="2022-10-20T10:55:49.915"/>
    <p1510:client id="{9CC92A11-426E-449F-A40A-3A4B2F3ABA98}" v="38" dt="2022-10-21T05:54:02.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EF103-0C94-425D-8068-E9CEBC72F12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9ACE083-0454-4F37-B941-17F5AA05ED51}">
      <dgm:prSet/>
      <dgm:spPr/>
      <dgm:t>
        <a:bodyPr/>
        <a:lstStyle/>
        <a:p>
          <a:r>
            <a:rPr lang="tr-TR"/>
            <a:t>2018 FIGO kılavuzlarından önce, klinik muayene birincil yöntem olduğu için kesitsel görüntüleme hastalığın evrelemesinde bir yöntem olarak kabul görmemiş</a:t>
          </a:r>
          <a:endParaRPr lang="en-US"/>
        </a:p>
      </dgm:t>
    </dgm:pt>
    <dgm:pt modelId="{B219FD27-9145-4F16-88A4-BD92322B307A}" type="parTrans" cxnId="{30D180A1-3609-4E9E-B32D-0507293EEE74}">
      <dgm:prSet/>
      <dgm:spPr/>
      <dgm:t>
        <a:bodyPr/>
        <a:lstStyle/>
        <a:p>
          <a:endParaRPr lang="en-US"/>
        </a:p>
      </dgm:t>
    </dgm:pt>
    <dgm:pt modelId="{4E5B8A5D-0918-4DDC-85A3-E7E3E7D5003B}" type="sibTrans" cxnId="{30D180A1-3609-4E9E-B32D-0507293EEE74}">
      <dgm:prSet/>
      <dgm:spPr/>
      <dgm:t>
        <a:bodyPr/>
        <a:lstStyle/>
        <a:p>
          <a:endParaRPr lang="en-US"/>
        </a:p>
      </dgm:t>
    </dgm:pt>
    <dgm:pt modelId="{D08B0576-66DB-40E7-B64D-C4D0CF39BD19}">
      <dgm:prSet/>
      <dgm:spPr/>
      <dgm:t>
        <a:bodyPr/>
        <a:lstStyle/>
        <a:p>
          <a:r>
            <a:rPr lang="tr-TR"/>
            <a:t>Bununla birlikte, güncellenmiş FIGO evrelemesinde , MR görüntüleme -parametrial tutulum varlığı dahil olmak üzere- tümör boyutunun ve invazyonun kapsamının saptanabilmesi için oldukça değerli </a:t>
          </a:r>
          <a:endParaRPr lang="en-US"/>
        </a:p>
      </dgm:t>
    </dgm:pt>
    <dgm:pt modelId="{E4EC0563-ED54-4D76-83A1-C1982EA53344}" type="parTrans" cxnId="{74830FF8-0FA9-4ABE-88C6-7FD23EBD9A17}">
      <dgm:prSet/>
      <dgm:spPr/>
      <dgm:t>
        <a:bodyPr/>
        <a:lstStyle/>
        <a:p>
          <a:endParaRPr lang="en-US"/>
        </a:p>
      </dgm:t>
    </dgm:pt>
    <dgm:pt modelId="{2AD5DE8C-84F1-4D81-A3CE-31E85BB1D9D9}" type="sibTrans" cxnId="{74830FF8-0FA9-4ABE-88C6-7FD23EBD9A17}">
      <dgm:prSet/>
      <dgm:spPr/>
      <dgm:t>
        <a:bodyPr/>
        <a:lstStyle/>
        <a:p>
          <a:endParaRPr lang="en-US"/>
        </a:p>
      </dgm:t>
    </dgm:pt>
    <dgm:pt modelId="{70AF7A45-C3F3-4CAB-814D-7096988D4688}" type="pres">
      <dgm:prSet presAssocID="{570EF103-0C94-425D-8068-E9CEBC72F121}" presName="hierChild1" presStyleCnt="0">
        <dgm:presLayoutVars>
          <dgm:chPref val="1"/>
          <dgm:dir/>
          <dgm:animOne val="branch"/>
          <dgm:animLvl val="lvl"/>
          <dgm:resizeHandles/>
        </dgm:presLayoutVars>
      </dgm:prSet>
      <dgm:spPr/>
    </dgm:pt>
    <dgm:pt modelId="{EBBC2480-B38E-4B30-9299-3C19BAD69F9E}" type="pres">
      <dgm:prSet presAssocID="{39ACE083-0454-4F37-B941-17F5AA05ED51}" presName="hierRoot1" presStyleCnt="0"/>
      <dgm:spPr/>
    </dgm:pt>
    <dgm:pt modelId="{9D576BE1-46F5-4164-A18A-E03590A56CE7}" type="pres">
      <dgm:prSet presAssocID="{39ACE083-0454-4F37-B941-17F5AA05ED51}" presName="composite" presStyleCnt="0"/>
      <dgm:spPr/>
    </dgm:pt>
    <dgm:pt modelId="{04D6D9B2-D4DC-4EEA-9ED7-C67369FFEE8C}" type="pres">
      <dgm:prSet presAssocID="{39ACE083-0454-4F37-B941-17F5AA05ED51}" presName="background" presStyleLbl="node0" presStyleIdx="0" presStyleCnt="2"/>
      <dgm:spPr/>
    </dgm:pt>
    <dgm:pt modelId="{E108210B-E556-4D1A-A8AD-26FC666F0582}" type="pres">
      <dgm:prSet presAssocID="{39ACE083-0454-4F37-B941-17F5AA05ED51}" presName="text" presStyleLbl="fgAcc0" presStyleIdx="0" presStyleCnt="2">
        <dgm:presLayoutVars>
          <dgm:chPref val="3"/>
        </dgm:presLayoutVars>
      </dgm:prSet>
      <dgm:spPr/>
    </dgm:pt>
    <dgm:pt modelId="{86C3ACB9-B72C-4D1A-8E0C-E5862FFBA897}" type="pres">
      <dgm:prSet presAssocID="{39ACE083-0454-4F37-B941-17F5AA05ED51}" presName="hierChild2" presStyleCnt="0"/>
      <dgm:spPr/>
    </dgm:pt>
    <dgm:pt modelId="{07CFDD1A-7D35-4697-949D-85A6AEB4016C}" type="pres">
      <dgm:prSet presAssocID="{D08B0576-66DB-40E7-B64D-C4D0CF39BD19}" presName="hierRoot1" presStyleCnt="0"/>
      <dgm:spPr/>
    </dgm:pt>
    <dgm:pt modelId="{C7D24A42-6FE7-4006-9F52-4EAA2B4BE4F3}" type="pres">
      <dgm:prSet presAssocID="{D08B0576-66DB-40E7-B64D-C4D0CF39BD19}" presName="composite" presStyleCnt="0"/>
      <dgm:spPr/>
    </dgm:pt>
    <dgm:pt modelId="{F19B0BBB-2FFB-450B-978D-47DF8B61AC97}" type="pres">
      <dgm:prSet presAssocID="{D08B0576-66DB-40E7-B64D-C4D0CF39BD19}" presName="background" presStyleLbl="node0" presStyleIdx="1" presStyleCnt="2"/>
      <dgm:spPr/>
    </dgm:pt>
    <dgm:pt modelId="{AD2C9D25-6D28-4379-B982-2580947E0282}" type="pres">
      <dgm:prSet presAssocID="{D08B0576-66DB-40E7-B64D-C4D0CF39BD19}" presName="text" presStyleLbl="fgAcc0" presStyleIdx="1" presStyleCnt="2">
        <dgm:presLayoutVars>
          <dgm:chPref val="3"/>
        </dgm:presLayoutVars>
      </dgm:prSet>
      <dgm:spPr/>
    </dgm:pt>
    <dgm:pt modelId="{97FCEE8A-15DB-4FF2-904A-65B86082E7C0}" type="pres">
      <dgm:prSet presAssocID="{D08B0576-66DB-40E7-B64D-C4D0CF39BD19}" presName="hierChild2" presStyleCnt="0"/>
      <dgm:spPr/>
    </dgm:pt>
  </dgm:ptLst>
  <dgm:cxnLst>
    <dgm:cxn modelId="{F339831D-4E7A-4EB7-A941-9AF301C57AFD}" type="presOf" srcId="{D08B0576-66DB-40E7-B64D-C4D0CF39BD19}" destId="{AD2C9D25-6D28-4379-B982-2580947E0282}" srcOrd="0" destOrd="0" presId="urn:microsoft.com/office/officeart/2005/8/layout/hierarchy1"/>
    <dgm:cxn modelId="{D135A261-AA72-49F4-A637-37FBF86BD32E}" type="presOf" srcId="{570EF103-0C94-425D-8068-E9CEBC72F121}" destId="{70AF7A45-C3F3-4CAB-814D-7096988D4688}" srcOrd="0" destOrd="0" presId="urn:microsoft.com/office/officeart/2005/8/layout/hierarchy1"/>
    <dgm:cxn modelId="{AF5B838F-450C-4B36-88AB-188BF846A57B}" type="presOf" srcId="{39ACE083-0454-4F37-B941-17F5AA05ED51}" destId="{E108210B-E556-4D1A-A8AD-26FC666F0582}" srcOrd="0" destOrd="0" presId="urn:microsoft.com/office/officeart/2005/8/layout/hierarchy1"/>
    <dgm:cxn modelId="{30D180A1-3609-4E9E-B32D-0507293EEE74}" srcId="{570EF103-0C94-425D-8068-E9CEBC72F121}" destId="{39ACE083-0454-4F37-B941-17F5AA05ED51}" srcOrd="0" destOrd="0" parTransId="{B219FD27-9145-4F16-88A4-BD92322B307A}" sibTransId="{4E5B8A5D-0918-4DDC-85A3-E7E3E7D5003B}"/>
    <dgm:cxn modelId="{74830FF8-0FA9-4ABE-88C6-7FD23EBD9A17}" srcId="{570EF103-0C94-425D-8068-E9CEBC72F121}" destId="{D08B0576-66DB-40E7-B64D-C4D0CF39BD19}" srcOrd="1" destOrd="0" parTransId="{E4EC0563-ED54-4D76-83A1-C1982EA53344}" sibTransId="{2AD5DE8C-84F1-4D81-A3CE-31E85BB1D9D9}"/>
    <dgm:cxn modelId="{DC5F2544-9D55-4764-8742-A8E81F86A971}" type="presParOf" srcId="{70AF7A45-C3F3-4CAB-814D-7096988D4688}" destId="{EBBC2480-B38E-4B30-9299-3C19BAD69F9E}" srcOrd="0" destOrd="0" presId="urn:microsoft.com/office/officeart/2005/8/layout/hierarchy1"/>
    <dgm:cxn modelId="{7245CF62-BDA4-412D-97A4-368CA845327B}" type="presParOf" srcId="{EBBC2480-B38E-4B30-9299-3C19BAD69F9E}" destId="{9D576BE1-46F5-4164-A18A-E03590A56CE7}" srcOrd="0" destOrd="0" presId="urn:microsoft.com/office/officeart/2005/8/layout/hierarchy1"/>
    <dgm:cxn modelId="{731792A2-8C12-4E78-8F2C-2D77D52C9BEC}" type="presParOf" srcId="{9D576BE1-46F5-4164-A18A-E03590A56CE7}" destId="{04D6D9B2-D4DC-4EEA-9ED7-C67369FFEE8C}" srcOrd="0" destOrd="0" presId="urn:microsoft.com/office/officeart/2005/8/layout/hierarchy1"/>
    <dgm:cxn modelId="{D7AC7D5C-789D-4976-BCF2-F7F54B38748D}" type="presParOf" srcId="{9D576BE1-46F5-4164-A18A-E03590A56CE7}" destId="{E108210B-E556-4D1A-A8AD-26FC666F0582}" srcOrd="1" destOrd="0" presId="urn:microsoft.com/office/officeart/2005/8/layout/hierarchy1"/>
    <dgm:cxn modelId="{557CDDE4-58BF-4002-882D-54B2E251E065}" type="presParOf" srcId="{EBBC2480-B38E-4B30-9299-3C19BAD69F9E}" destId="{86C3ACB9-B72C-4D1A-8E0C-E5862FFBA897}" srcOrd="1" destOrd="0" presId="urn:microsoft.com/office/officeart/2005/8/layout/hierarchy1"/>
    <dgm:cxn modelId="{EA1E4E42-7411-43E3-8341-291BFF88B4D8}" type="presParOf" srcId="{70AF7A45-C3F3-4CAB-814D-7096988D4688}" destId="{07CFDD1A-7D35-4697-949D-85A6AEB4016C}" srcOrd="1" destOrd="0" presId="urn:microsoft.com/office/officeart/2005/8/layout/hierarchy1"/>
    <dgm:cxn modelId="{7354AC0C-A55C-4C01-8A1D-F163C9F70EA2}" type="presParOf" srcId="{07CFDD1A-7D35-4697-949D-85A6AEB4016C}" destId="{C7D24A42-6FE7-4006-9F52-4EAA2B4BE4F3}" srcOrd="0" destOrd="0" presId="urn:microsoft.com/office/officeart/2005/8/layout/hierarchy1"/>
    <dgm:cxn modelId="{32AF45DB-C23E-4D50-9E12-6CFA677AE169}" type="presParOf" srcId="{C7D24A42-6FE7-4006-9F52-4EAA2B4BE4F3}" destId="{F19B0BBB-2FFB-450B-978D-47DF8B61AC97}" srcOrd="0" destOrd="0" presId="urn:microsoft.com/office/officeart/2005/8/layout/hierarchy1"/>
    <dgm:cxn modelId="{1A8F8DC8-B0F8-4744-87B8-46A11DA509F8}" type="presParOf" srcId="{C7D24A42-6FE7-4006-9F52-4EAA2B4BE4F3}" destId="{AD2C9D25-6D28-4379-B982-2580947E0282}" srcOrd="1" destOrd="0" presId="urn:microsoft.com/office/officeart/2005/8/layout/hierarchy1"/>
    <dgm:cxn modelId="{64350CE4-07CE-4A22-9FD9-08FC79B8208C}" type="presParOf" srcId="{07CFDD1A-7D35-4697-949D-85A6AEB4016C}" destId="{97FCEE8A-15DB-4FF2-904A-65B86082E7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6D9B2-D4DC-4EEA-9ED7-C67369FFEE8C}">
      <dsp:nvSpPr>
        <dsp:cNvPr id="0" name=""/>
        <dsp:cNvSpPr/>
      </dsp:nvSpPr>
      <dsp:spPr>
        <a:xfrm>
          <a:off x="1320" y="21270"/>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8210B-E556-4D1A-A8AD-26FC666F0582}">
      <dsp:nvSpPr>
        <dsp:cNvPr id="0" name=""/>
        <dsp:cNvSpPr/>
      </dsp:nvSpPr>
      <dsp:spPr>
        <a:xfrm>
          <a:off x="516452" y="510645"/>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t>2018 FIGO kılavuzlarından önce, klinik muayene birincil yöntem olduğu için kesitsel görüntüleme hastalığın evrelemesinde bir yöntem olarak kabul görmemiş</a:t>
          </a:r>
          <a:endParaRPr lang="en-US" sz="2400" kern="1200"/>
        </a:p>
      </dsp:txBody>
      <dsp:txXfrm>
        <a:off x="602678" y="596871"/>
        <a:ext cx="4463730" cy="2771523"/>
      </dsp:txXfrm>
    </dsp:sp>
    <dsp:sp modelId="{F19B0BBB-2FFB-450B-978D-47DF8B61AC97}">
      <dsp:nvSpPr>
        <dsp:cNvPr id="0" name=""/>
        <dsp:cNvSpPr/>
      </dsp:nvSpPr>
      <dsp:spPr>
        <a:xfrm>
          <a:off x="5667765" y="21270"/>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C9D25-6D28-4379-B982-2580947E0282}">
      <dsp:nvSpPr>
        <dsp:cNvPr id="0" name=""/>
        <dsp:cNvSpPr/>
      </dsp:nvSpPr>
      <dsp:spPr>
        <a:xfrm>
          <a:off x="6182897" y="510645"/>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t>Bununla birlikte, güncellenmiş FIGO evrelemesinde , MR görüntüleme -parametrial tutulum varlığı dahil olmak üzere- tümör boyutunun ve invazyonun kapsamının saptanabilmesi için oldukça değerli </a:t>
          </a:r>
          <a:endParaRPr lang="en-US" sz="2400" kern="1200"/>
        </a:p>
      </dsp:txBody>
      <dsp:txXfrm>
        <a:off x="6269123" y="596871"/>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10/21/2022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60988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10/21/2022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5656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10/21/2022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1132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10/21/2022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5975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10/21/2022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6490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10/21/2022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3031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10/21/2022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2314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10/21/2022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8836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10/21/2022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5267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10/21/2022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4184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10/21/2022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2136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10/21/2022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429675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A3233C5A-8508-CF38-EF86-9A9B179171C0}"/>
              </a:ext>
            </a:extLst>
          </p:cNvPr>
          <p:cNvPicPr>
            <a:picLocks noChangeAspect="1"/>
          </p:cNvPicPr>
          <p:nvPr/>
        </p:nvPicPr>
        <p:blipFill rotWithShape="1">
          <a:blip r:embed="rId2"/>
          <a:srcRect l="12894" r="17669" b="11"/>
          <a:stretch/>
        </p:blipFill>
        <p:spPr>
          <a:xfrm>
            <a:off x="20" y="10"/>
            <a:ext cx="4762480" cy="6857989"/>
          </a:xfrm>
          <a:prstGeom prst="rect">
            <a:avLst/>
          </a:prstGeom>
        </p:spPr>
      </p:pic>
      <p:sp>
        <p:nvSpPr>
          <p:cNvPr id="10" name="Rectangle 9">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5549662" y="5095335"/>
            <a:ext cx="5840802" cy="778920"/>
          </a:xfrm>
        </p:spPr>
        <p:txBody>
          <a:bodyPr vert="horz" lIns="91440" tIns="45720" rIns="91440" bIns="45720" rtlCol="0" anchor="b">
            <a:noAutofit/>
          </a:bodyPr>
          <a:lstStyle/>
          <a:p>
            <a:br>
              <a:rPr lang="en-US" sz="3200" dirty="0"/>
            </a:br>
            <a:r>
              <a:rPr lang="tr-TR" sz="3200" b="1" dirty="0">
                <a:latin typeface="Calibri"/>
                <a:ea typeface="+mj-lt"/>
                <a:cs typeface="+mj-lt"/>
              </a:rPr>
              <a:t>Çağdaş görüntü kılavuzluğunda serviks kanseri brakiterapisi: </a:t>
            </a:r>
            <a:br>
              <a:rPr lang="tr-TR" sz="3200" b="1" dirty="0">
                <a:latin typeface="Calibri"/>
                <a:ea typeface="+mj-lt"/>
                <a:cs typeface="+mj-lt"/>
              </a:rPr>
            </a:br>
            <a:r>
              <a:rPr lang="tr-TR" sz="3200" b="1" dirty="0">
                <a:latin typeface="Calibri"/>
                <a:ea typeface="+mj-lt"/>
                <a:cs typeface="+mj-lt"/>
              </a:rPr>
              <a:t>  Abdominal Radyoloji Derneği      </a:t>
            </a:r>
            <a:br>
              <a:rPr lang="tr-TR" sz="3200" b="1" dirty="0">
                <a:latin typeface="Calibri"/>
                <a:ea typeface="+mj-lt"/>
                <a:cs typeface="+mj-lt"/>
              </a:rPr>
            </a:br>
            <a:r>
              <a:rPr lang="tr-TR" sz="3200" b="1" dirty="0">
                <a:latin typeface="Calibri"/>
                <a:ea typeface="+mj-lt"/>
                <a:cs typeface="+mj-lt"/>
              </a:rPr>
              <a:t>ve </a:t>
            </a:r>
            <a:br>
              <a:rPr lang="tr-TR" sz="3200" b="1" dirty="0">
                <a:latin typeface="Calibri"/>
                <a:ea typeface="+mj-lt"/>
                <a:cs typeface="+mj-lt"/>
              </a:rPr>
            </a:br>
            <a:r>
              <a:rPr lang="tr-TR" sz="3200" b="1" dirty="0">
                <a:latin typeface="Calibri"/>
                <a:ea typeface="+mj-lt"/>
                <a:cs typeface="+mj-lt"/>
              </a:rPr>
              <a:t>Amerikan Brakiterapi Derneği'nden görüntüleme önerileri konsensusu</a:t>
            </a:r>
            <a:endParaRPr lang="tr-TR" sz="3200" b="1">
              <a:latin typeface="Calibri"/>
              <a:cs typeface="Calibri"/>
            </a:endParaRPr>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C3BEC0-30E8-04DB-89CB-29EAE968E790}"/>
              </a:ext>
            </a:extLst>
          </p:cNvPr>
          <p:cNvSpPr>
            <a:spLocks noGrp="1"/>
          </p:cNvSpPr>
          <p:nvPr>
            <p:ph type="title"/>
          </p:nvPr>
        </p:nvSpPr>
        <p:spPr/>
        <p:txBody>
          <a:bodyPr/>
          <a:lstStyle/>
          <a:p>
            <a:r>
              <a:rPr lang="tr-TR" dirty="0">
                <a:latin typeface="Calibri"/>
                <a:cs typeface="Calibri"/>
              </a:rPr>
              <a:t>GİRİŞ</a:t>
            </a:r>
          </a:p>
        </p:txBody>
      </p:sp>
      <p:sp>
        <p:nvSpPr>
          <p:cNvPr id="3" name="İçerik Yer Tutucusu 2">
            <a:extLst>
              <a:ext uri="{FF2B5EF4-FFF2-40B4-BE49-F238E27FC236}">
                <a16:creationId xmlns:a16="http://schemas.microsoft.com/office/drawing/2014/main" id="{4C27E42E-8CFF-47B9-68FA-B3D1A4E1CCF5}"/>
              </a:ext>
            </a:extLst>
          </p:cNvPr>
          <p:cNvSpPr>
            <a:spLocks noGrp="1"/>
          </p:cNvSpPr>
          <p:nvPr>
            <p:ph idx="1"/>
          </p:nvPr>
        </p:nvSpPr>
        <p:spPr/>
        <p:txBody>
          <a:bodyPr vert="horz" lIns="91440" tIns="45720" rIns="91440" bIns="45720" rtlCol="0" anchor="t">
            <a:normAutofit/>
          </a:bodyPr>
          <a:lstStyle/>
          <a:p>
            <a:r>
              <a:rPr lang="tr-TR" b="1" dirty="0" err="1">
                <a:latin typeface="Calibri"/>
                <a:cs typeface="Calibri"/>
              </a:rPr>
              <a:t>Uterin</a:t>
            </a:r>
            <a:r>
              <a:rPr lang="tr-TR" b="1" dirty="0">
                <a:latin typeface="Calibri"/>
                <a:cs typeface="Calibri"/>
              </a:rPr>
              <a:t> servikse sınırlı veya 4 cm'den küçük tümörler için cerrahi birinci basamak tedavi yöntemi olmaya devam etmekte</a:t>
            </a:r>
          </a:p>
          <a:p>
            <a:pPr marL="0" indent="0">
              <a:buNone/>
            </a:pPr>
            <a:endParaRPr lang="tr-TR" dirty="0">
              <a:latin typeface="Calibri"/>
              <a:ea typeface="+mj-lt"/>
              <a:cs typeface="Calibri"/>
            </a:endParaRPr>
          </a:p>
          <a:p>
            <a:r>
              <a:rPr lang="tr-TR" b="1" dirty="0">
                <a:latin typeface="Calibri"/>
                <a:ea typeface="+mj-lt"/>
                <a:cs typeface="+mj-lt"/>
              </a:rPr>
              <a:t>Lokal ileri serviks </a:t>
            </a:r>
            <a:r>
              <a:rPr lang="tr-TR" b="1" err="1">
                <a:latin typeface="Calibri"/>
                <a:ea typeface="+mj-lt"/>
                <a:cs typeface="+mj-lt"/>
              </a:rPr>
              <a:t>ca</a:t>
            </a:r>
            <a:r>
              <a:rPr lang="tr-TR" b="1" dirty="0">
                <a:latin typeface="Calibri"/>
                <a:ea typeface="+mj-lt"/>
                <a:cs typeface="+mj-lt"/>
              </a:rPr>
              <a:t> (Evre IB3 ve üstü) vakaları ise </a:t>
            </a:r>
            <a:r>
              <a:rPr lang="tr-TR" b="1" err="1">
                <a:latin typeface="Calibri"/>
                <a:ea typeface="+mj-lt"/>
                <a:cs typeface="+mj-lt"/>
              </a:rPr>
              <a:t>eksternal</a:t>
            </a:r>
            <a:r>
              <a:rPr lang="tr-TR" b="1" dirty="0">
                <a:latin typeface="Calibri"/>
                <a:ea typeface="+mj-lt"/>
                <a:cs typeface="+mj-lt"/>
              </a:rPr>
              <a:t> radyoterapi + eş zamanlı platin tabanlı kemoterapi (KRT- </a:t>
            </a:r>
            <a:r>
              <a:rPr lang="tr-TR" b="1" err="1">
                <a:latin typeface="Calibri"/>
                <a:ea typeface="+mj-lt"/>
                <a:cs typeface="+mj-lt"/>
              </a:rPr>
              <a:t>kemoradyoterapi</a:t>
            </a:r>
            <a:r>
              <a:rPr lang="tr-TR" b="1" dirty="0">
                <a:latin typeface="Calibri"/>
                <a:ea typeface="+mj-lt"/>
                <a:cs typeface="+mj-lt"/>
              </a:rPr>
              <a:t>)  ve ardından interstisyel iğneli veya iğnesiz görüntü kılavuzluğunda </a:t>
            </a:r>
            <a:r>
              <a:rPr lang="tr-TR" b="1" dirty="0" err="1">
                <a:latin typeface="Calibri"/>
                <a:ea typeface="+mj-lt"/>
                <a:cs typeface="+mj-lt"/>
              </a:rPr>
              <a:t>intrakaviter</a:t>
            </a:r>
            <a:r>
              <a:rPr lang="tr-TR" b="1" dirty="0">
                <a:latin typeface="Calibri"/>
                <a:ea typeface="+mj-lt"/>
                <a:cs typeface="+mj-lt"/>
              </a:rPr>
              <a:t> brakiterapi (BRT) ile tedavi edilir.</a:t>
            </a:r>
            <a:endParaRPr lang="tr-TR" b="1" dirty="0">
              <a:latin typeface="Calibri"/>
            </a:endParaRPr>
          </a:p>
        </p:txBody>
      </p:sp>
    </p:spTree>
    <p:extLst>
      <p:ext uri="{BB962C8B-B14F-4D97-AF65-F5344CB8AC3E}">
        <p14:creationId xmlns:p14="http://schemas.microsoft.com/office/powerpoint/2010/main" val="389226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2B3141-7409-399A-CFBF-27D26834A35D}"/>
              </a:ext>
            </a:extLst>
          </p:cNvPr>
          <p:cNvSpPr>
            <a:spLocks noGrp="1"/>
          </p:cNvSpPr>
          <p:nvPr>
            <p:ph type="title"/>
          </p:nvPr>
        </p:nvSpPr>
        <p:spPr/>
        <p:txBody>
          <a:bodyPr/>
          <a:lstStyle/>
          <a:p>
            <a:r>
              <a:rPr lang="tr-TR" dirty="0"/>
              <a:t>Brakiterapi(BRT)</a:t>
            </a:r>
          </a:p>
        </p:txBody>
      </p:sp>
      <p:sp>
        <p:nvSpPr>
          <p:cNvPr id="3" name="İçerik Yer Tutucusu 2">
            <a:extLst>
              <a:ext uri="{FF2B5EF4-FFF2-40B4-BE49-F238E27FC236}">
                <a16:creationId xmlns:a16="http://schemas.microsoft.com/office/drawing/2014/main" id="{28885EC9-FFF8-8486-0D28-82A887C279B1}"/>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ASTRO kılavuzları,  Evre IB3 veya daha ileri evre serviks </a:t>
            </a:r>
            <a:r>
              <a:rPr lang="tr-TR" b="1" dirty="0" err="1">
                <a:latin typeface="Calibri"/>
                <a:ea typeface="+mj-lt"/>
                <a:cs typeface="+mj-lt"/>
              </a:rPr>
              <a:t>ca</a:t>
            </a:r>
            <a:r>
              <a:rPr lang="tr-TR" b="1" dirty="0">
                <a:latin typeface="Calibri"/>
                <a:ea typeface="+mj-lt"/>
                <a:cs typeface="+mj-lt"/>
              </a:rPr>
              <a:t> vakalarında ve postoperatif adjuvan EBRT sonrası pozitif vajinal marjı olan vakalarda BRT kullanılmasını önermektedir.</a:t>
            </a:r>
          </a:p>
          <a:p>
            <a:pPr marL="0" indent="0">
              <a:buNone/>
            </a:pPr>
            <a:endParaRPr lang="tr-TR" b="1" dirty="0">
              <a:latin typeface="Calibri"/>
              <a:ea typeface="+mj-lt"/>
              <a:cs typeface="+mj-lt"/>
            </a:endParaRPr>
          </a:p>
          <a:p>
            <a:r>
              <a:rPr lang="tr-TR" b="1" dirty="0">
                <a:latin typeface="Calibri"/>
                <a:ea typeface="+mj-lt"/>
                <a:cs typeface="+mj-lt"/>
              </a:rPr>
              <a:t>Ayrıca, sisplatin bazlı kemoterapi + </a:t>
            </a:r>
            <a:r>
              <a:rPr lang="tr-TR" b="1" dirty="0" err="1">
                <a:latin typeface="Calibri"/>
                <a:ea typeface="+mj-lt"/>
                <a:cs typeface="+mj-lt"/>
              </a:rPr>
              <a:t>EBRT'den</a:t>
            </a:r>
            <a:r>
              <a:rPr lang="tr-TR" b="1" dirty="0">
                <a:latin typeface="Calibri"/>
                <a:ea typeface="+mj-lt"/>
                <a:cs typeface="+mj-lt"/>
              </a:rPr>
              <a:t> sonra kalan tümör dokusuna BRT yapılması , tek başına EBRT ile karşılaştırıldığında, lokal ileri serviks vakalarında 4 yıllık nedene özgü sağkalım ve genel sağkalımı önemli ölçüde iyileştirmektedir.</a:t>
            </a:r>
            <a:endParaRPr lang="tr-TR" b="1">
              <a:latin typeface="Calibri"/>
              <a:cs typeface="Calibri"/>
            </a:endParaRPr>
          </a:p>
        </p:txBody>
      </p:sp>
    </p:spTree>
    <p:extLst>
      <p:ext uri="{BB962C8B-B14F-4D97-AF65-F5344CB8AC3E}">
        <p14:creationId xmlns:p14="http://schemas.microsoft.com/office/powerpoint/2010/main" val="301062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B02F3C-EFB0-62DF-4B47-20BFB689F7B2}"/>
              </a:ext>
            </a:extLst>
          </p:cNvPr>
          <p:cNvSpPr>
            <a:spLocks noGrp="1"/>
          </p:cNvSpPr>
          <p:nvPr>
            <p:ph type="title"/>
          </p:nvPr>
        </p:nvSpPr>
        <p:spPr/>
        <p:txBody>
          <a:bodyPr/>
          <a:lstStyle/>
          <a:p>
            <a:r>
              <a:rPr lang="tr-TR" dirty="0"/>
              <a:t>Brakiterapi(BRT)</a:t>
            </a:r>
          </a:p>
        </p:txBody>
      </p:sp>
      <p:sp>
        <p:nvSpPr>
          <p:cNvPr id="3" name="İçerik Yer Tutucusu 2">
            <a:extLst>
              <a:ext uri="{FF2B5EF4-FFF2-40B4-BE49-F238E27FC236}">
                <a16:creationId xmlns:a16="http://schemas.microsoft.com/office/drawing/2014/main" id="{ED77C6F2-6053-BDAD-53F6-2E4E69BDD43E}"/>
              </a:ext>
            </a:extLst>
          </p:cNvPr>
          <p:cNvSpPr>
            <a:spLocks noGrp="1"/>
          </p:cNvSpPr>
          <p:nvPr>
            <p:ph sz="half" idx="1"/>
          </p:nvPr>
        </p:nvSpPr>
        <p:spPr>
          <a:xfrm>
            <a:off x="622211" y="1841740"/>
            <a:ext cx="5031521" cy="4119563"/>
          </a:xfrm>
        </p:spPr>
        <p:txBody>
          <a:bodyPr vert="horz" lIns="91440" tIns="45720" rIns="91440" bIns="45720" rtlCol="0" anchor="t">
            <a:normAutofit fontScale="92500"/>
          </a:bodyPr>
          <a:lstStyle/>
          <a:p>
            <a:r>
              <a:rPr lang="tr-TR" b="1" dirty="0">
                <a:latin typeface="Calibri"/>
                <a:ea typeface="+mj-lt"/>
                <a:cs typeface="+mj-lt"/>
              </a:rPr>
              <a:t>Bu sağkalım avantajı, yüksek riskli hedef hacme verilen yüksek radyasyon dozları ile ilişkili</a:t>
            </a:r>
            <a:endParaRPr lang="tr-TR" b="1">
              <a:latin typeface="Calibri"/>
              <a:cs typeface="Calibri"/>
            </a:endParaRPr>
          </a:p>
          <a:p>
            <a:r>
              <a:rPr lang="tr-TR" b="1" dirty="0">
                <a:latin typeface="Calibri"/>
                <a:ea typeface="+mj-lt"/>
                <a:cs typeface="+mj-lt"/>
              </a:rPr>
              <a:t>HR-CTV----tüm serviks artı tüm </a:t>
            </a:r>
            <a:r>
              <a:rPr lang="tr-TR" b="1" dirty="0" err="1">
                <a:latin typeface="Calibri"/>
                <a:ea typeface="+mj-lt"/>
                <a:cs typeface="+mj-lt"/>
              </a:rPr>
              <a:t>palpe</a:t>
            </a:r>
            <a:r>
              <a:rPr lang="tr-TR" b="1" dirty="0">
                <a:latin typeface="Calibri"/>
                <a:ea typeface="+mj-lt"/>
                <a:cs typeface="+mj-lt"/>
              </a:rPr>
              <a:t> edilebilen hastalık ve </a:t>
            </a:r>
            <a:r>
              <a:rPr lang="tr-TR" b="1" dirty="0" err="1">
                <a:latin typeface="Calibri"/>
                <a:ea typeface="+mj-lt"/>
                <a:cs typeface="+mj-lt"/>
              </a:rPr>
              <a:t>MRI'da</a:t>
            </a:r>
            <a:r>
              <a:rPr lang="tr-TR" b="1" dirty="0">
                <a:latin typeface="Calibri"/>
                <a:ea typeface="+mj-lt"/>
                <a:cs typeface="+mj-lt"/>
              </a:rPr>
              <a:t> görünen </a:t>
            </a:r>
            <a:r>
              <a:rPr lang="tr-TR" b="1" dirty="0" err="1">
                <a:latin typeface="Calibri"/>
                <a:ea typeface="+mj-lt"/>
                <a:cs typeface="+mj-lt"/>
              </a:rPr>
              <a:t>gross</a:t>
            </a:r>
            <a:r>
              <a:rPr lang="tr-TR" b="1" dirty="0">
                <a:latin typeface="Calibri"/>
                <a:ea typeface="+mj-lt"/>
                <a:cs typeface="+mj-lt"/>
              </a:rPr>
              <a:t> hastalık olarak tanımlanıyor.</a:t>
            </a:r>
            <a:endParaRPr lang="tr-TR" b="1">
              <a:latin typeface="Calibri"/>
              <a:cs typeface="Calibri"/>
            </a:endParaRPr>
          </a:p>
        </p:txBody>
      </p:sp>
      <p:sp>
        <p:nvSpPr>
          <p:cNvPr id="4" name="İçerik Yer Tutucusu 3">
            <a:extLst>
              <a:ext uri="{FF2B5EF4-FFF2-40B4-BE49-F238E27FC236}">
                <a16:creationId xmlns:a16="http://schemas.microsoft.com/office/drawing/2014/main" id="{CD3729A4-7347-CAB9-0A6A-896AFE80FCEE}"/>
              </a:ext>
            </a:extLst>
          </p:cNvPr>
          <p:cNvSpPr>
            <a:spLocks noGrp="1"/>
          </p:cNvSpPr>
          <p:nvPr>
            <p:ph sz="half" idx="2"/>
          </p:nvPr>
        </p:nvSpPr>
        <p:spPr>
          <a:xfrm>
            <a:off x="6092880" y="1971137"/>
            <a:ext cx="5189362" cy="4464618"/>
          </a:xfrm>
        </p:spPr>
        <p:txBody>
          <a:bodyPr vert="horz" lIns="91440" tIns="45720" rIns="91440" bIns="45720" rtlCol="0" anchor="t">
            <a:normAutofit fontScale="92500"/>
          </a:bodyPr>
          <a:lstStyle/>
          <a:p>
            <a:pPr marL="285750" indent="-285750">
              <a:buFont typeface="Arial,Sans-Serif" panose="020B0604020202020204" pitchFamily="34" charset="0"/>
            </a:pPr>
            <a:r>
              <a:rPr lang="tr-TR" b="1" dirty="0">
                <a:latin typeface="Calibri"/>
                <a:ea typeface="+mj-lt"/>
                <a:cs typeface="+mj-lt"/>
              </a:rPr>
              <a:t>Optimal görüntü kılavuzluğunda tedavi, lokal tümör dozunun yükseltilmesine izin verirken,  risk altındaki organlara (</a:t>
            </a:r>
            <a:r>
              <a:rPr lang="tr-TR" b="1" dirty="0" err="1">
                <a:latin typeface="Calibri"/>
                <a:ea typeface="+mj-lt"/>
                <a:cs typeface="+mj-lt"/>
              </a:rPr>
              <a:t>OAR'ler</a:t>
            </a:r>
            <a:r>
              <a:rPr lang="tr-TR" b="1" dirty="0">
                <a:latin typeface="Calibri"/>
                <a:ea typeface="+mj-lt"/>
                <a:cs typeface="+mj-lt"/>
              </a:rPr>
              <a:t>) verilen dozu en aza indirir: (mesane, rektum, ince bağırsak, tutulmamış vajina ve sigmoid kolon.)</a:t>
            </a:r>
            <a:endParaRPr lang="en-US" b="1">
              <a:latin typeface="Calibri"/>
              <a:ea typeface="+mj-lt"/>
              <a:cs typeface="+mj-lt"/>
            </a:endParaRPr>
          </a:p>
          <a:p>
            <a:pPr marL="285750" indent="-285750">
              <a:buFont typeface="Arial,Sans-Serif" panose="020B0604020202020204" pitchFamily="34" charset="0"/>
            </a:pPr>
            <a:r>
              <a:rPr lang="tr-TR" b="1" dirty="0">
                <a:latin typeface="Calibri"/>
                <a:ea typeface="+mj-lt"/>
                <a:cs typeface="+mj-lt"/>
              </a:rPr>
              <a:t>Tedavi sırasında, tipik olarak iridyum-192 olan bir radyoaktif kaynak, tümör içine veya yakınına yerleştirilmiş </a:t>
            </a:r>
            <a:r>
              <a:rPr lang="tr-TR" b="1" dirty="0" err="1">
                <a:latin typeface="Calibri"/>
                <a:ea typeface="+mj-lt"/>
                <a:cs typeface="+mj-lt"/>
              </a:rPr>
              <a:t>intrakaviter</a:t>
            </a:r>
            <a:r>
              <a:rPr lang="tr-TR" b="1" dirty="0">
                <a:latin typeface="Calibri"/>
                <a:ea typeface="+mj-lt"/>
                <a:cs typeface="+mj-lt"/>
              </a:rPr>
              <a:t> aplikatörlere veya interstisyel implantlara yönlendirilir.</a:t>
            </a:r>
          </a:p>
          <a:p>
            <a:endParaRPr lang="tr-TR" b="1" dirty="0">
              <a:latin typeface="Calibri"/>
              <a:cs typeface="Calibri"/>
            </a:endParaRPr>
          </a:p>
        </p:txBody>
      </p:sp>
    </p:spTree>
    <p:extLst>
      <p:ext uri="{BB962C8B-B14F-4D97-AF65-F5344CB8AC3E}">
        <p14:creationId xmlns:p14="http://schemas.microsoft.com/office/powerpoint/2010/main" val="367938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4075BD-504B-0FAA-7813-5CBA7B15AD62}"/>
              </a:ext>
            </a:extLst>
          </p:cNvPr>
          <p:cNvSpPr>
            <a:spLocks noGrp="1"/>
          </p:cNvSpPr>
          <p:nvPr>
            <p:ph type="title"/>
          </p:nvPr>
        </p:nvSpPr>
        <p:spPr/>
        <p:txBody>
          <a:bodyPr/>
          <a:lstStyle/>
          <a:p>
            <a:r>
              <a:rPr lang="tr-TR" dirty="0"/>
              <a:t>BRAKİTERAPİ</a:t>
            </a:r>
          </a:p>
        </p:txBody>
      </p:sp>
      <p:sp>
        <p:nvSpPr>
          <p:cNvPr id="3" name="İçerik Yer Tutucusu 2">
            <a:extLst>
              <a:ext uri="{FF2B5EF4-FFF2-40B4-BE49-F238E27FC236}">
                <a16:creationId xmlns:a16="http://schemas.microsoft.com/office/drawing/2014/main" id="{2FCD230E-0729-DAC2-D06A-15670CD41DCB}"/>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Lokal ileri serviks kanserinde (evre ≥IB3), HR-CTV için önerilen toplam EBRT ve brakiterapi dozu, fraksiyon başına 2 </a:t>
            </a:r>
            <a:r>
              <a:rPr lang="tr-TR" b="1" dirty="0" err="1">
                <a:latin typeface="Calibri"/>
                <a:ea typeface="+mj-lt"/>
                <a:cs typeface="+mj-lt"/>
              </a:rPr>
              <a:t>Gy</a:t>
            </a:r>
            <a:r>
              <a:rPr lang="tr-TR" b="1" dirty="0">
                <a:latin typeface="Calibri"/>
                <a:ea typeface="+mj-lt"/>
                <a:cs typeface="+mj-lt"/>
              </a:rPr>
              <a:t> (EQD2) eşdeğerinde hedef hacmin %90'ı D90 = 85 </a:t>
            </a:r>
            <a:r>
              <a:rPr lang="tr-TR" b="1" dirty="0" err="1">
                <a:latin typeface="Calibri"/>
                <a:ea typeface="+mj-lt"/>
                <a:cs typeface="+mj-lt"/>
              </a:rPr>
              <a:t>Gy</a:t>
            </a:r>
            <a:r>
              <a:rPr lang="tr-TR" b="1" dirty="0">
                <a:latin typeface="Calibri"/>
                <a:ea typeface="+mj-lt"/>
                <a:cs typeface="+mj-lt"/>
              </a:rPr>
              <a:t> olmalı. </a:t>
            </a:r>
          </a:p>
          <a:p>
            <a:r>
              <a:rPr lang="tr-TR" b="1" dirty="0">
                <a:latin typeface="Calibri"/>
                <a:ea typeface="+mj-lt"/>
                <a:cs typeface="+mj-lt"/>
              </a:rPr>
              <a:t>Başlangıç EBRT yanıtı zayıf olan veya kemoradyoterapiden sonra büyük hacimli rezidüel hastalığı olan hastalar, tümörün konumuna ve OAR dozuna bağlı olarak brakiterapi sırasında HR-CTV D90'ı 90 </a:t>
            </a:r>
            <a:r>
              <a:rPr lang="tr-TR" b="1" dirty="0" err="1">
                <a:latin typeface="Calibri"/>
                <a:ea typeface="+mj-lt"/>
                <a:cs typeface="+mj-lt"/>
              </a:rPr>
              <a:t>Gy'e</a:t>
            </a:r>
            <a:r>
              <a:rPr lang="tr-TR" b="1" dirty="0">
                <a:latin typeface="Calibri"/>
                <a:ea typeface="+mj-lt"/>
                <a:cs typeface="+mj-lt"/>
              </a:rPr>
              <a:t>  çıkarmaktan fayda görebilir.</a:t>
            </a:r>
          </a:p>
          <a:p>
            <a:r>
              <a:rPr lang="tr-TR" b="1" dirty="0">
                <a:latin typeface="Calibri"/>
                <a:ea typeface="+mj-lt"/>
                <a:cs typeface="+mj-lt"/>
              </a:rPr>
              <a:t>Primer serviks tümör kontrolü, eşzamanlı </a:t>
            </a:r>
            <a:r>
              <a:rPr lang="tr-TR" b="1" dirty="0" err="1">
                <a:latin typeface="Calibri"/>
                <a:ea typeface="+mj-lt"/>
                <a:cs typeface="+mj-lt"/>
              </a:rPr>
              <a:t>kemoradyoterapi</a:t>
            </a:r>
            <a:r>
              <a:rPr lang="tr-TR" b="1" dirty="0">
                <a:latin typeface="Calibri"/>
                <a:ea typeface="+mj-lt"/>
                <a:cs typeface="+mj-lt"/>
              </a:rPr>
              <a:t> ve MRG tabanlı brakiterapi kullanıldığında yaklaşık %90'dır.</a:t>
            </a:r>
            <a:endParaRPr lang="tr-TR" b="1" dirty="0">
              <a:latin typeface="Calibri"/>
            </a:endParaRPr>
          </a:p>
        </p:txBody>
      </p:sp>
    </p:spTree>
    <p:extLst>
      <p:ext uri="{BB962C8B-B14F-4D97-AF65-F5344CB8AC3E}">
        <p14:creationId xmlns:p14="http://schemas.microsoft.com/office/powerpoint/2010/main" val="239441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C8EEC6-10D9-19FC-1365-9E6182EBA9A2}"/>
              </a:ext>
            </a:extLst>
          </p:cNvPr>
          <p:cNvSpPr>
            <a:spLocks noGrp="1"/>
          </p:cNvSpPr>
          <p:nvPr>
            <p:ph type="title"/>
          </p:nvPr>
        </p:nvSpPr>
        <p:spPr/>
        <p:txBody>
          <a:bodyPr/>
          <a:lstStyle/>
          <a:p>
            <a:r>
              <a:rPr lang="tr-TR" dirty="0"/>
              <a:t>JİNEKOLOJİK BRAKİTERAPİ APLİKATÖRLERİ</a:t>
            </a:r>
          </a:p>
        </p:txBody>
      </p:sp>
      <p:sp>
        <p:nvSpPr>
          <p:cNvPr id="3" name="İçerik Yer Tutucusu 2">
            <a:extLst>
              <a:ext uri="{FF2B5EF4-FFF2-40B4-BE49-F238E27FC236}">
                <a16:creationId xmlns:a16="http://schemas.microsoft.com/office/drawing/2014/main" id="{B93FC7EF-EF08-DA38-639B-E25BA40761CD}"/>
              </a:ext>
            </a:extLst>
          </p:cNvPr>
          <p:cNvSpPr>
            <a:spLocks noGrp="1"/>
          </p:cNvSpPr>
          <p:nvPr>
            <p:ph idx="1"/>
          </p:nvPr>
        </p:nvSpPr>
        <p:spPr>
          <a:xfrm>
            <a:off x="1098430" y="2167840"/>
            <a:ext cx="9846334" cy="4363795"/>
          </a:xfrm>
        </p:spPr>
        <p:txBody>
          <a:bodyPr vert="horz" lIns="91440" tIns="45720" rIns="91440" bIns="45720" rtlCol="0" anchor="t">
            <a:normAutofit/>
          </a:bodyPr>
          <a:lstStyle/>
          <a:p>
            <a:r>
              <a:rPr lang="tr-TR" b="1" dirty="0">
                <a:latin typeface="Calibri"/>
                <a:cs typeface="Calibri"/>
              </a:rPr>
              <a:t>Serviks </a:t>
            </a:r>
            <a:r>
              <a:rPr lang="tr-TR" b="1" dirty="0" err="1">
                <a:latin typeface="Calibri"/>
                <a:cs typeface="Calibri"/>
              </a:rPr>
              <a:t>ca</a:t>
            </a:r>
            <a:r>
              <a:rPr lang="tr-TR" b="1" dirty="0">
                <a:latin typeface="Calibri"/>
                <a:cs typeface="Calibri"/>
              </a:rPr>
              <a:t> da dahil jinekolojik malignitelerin brakiterapisinde tandem </a:t>
            </a:r>
            <a:r>
              <a:rPr lang="tr-TR" b="1" dirty="0" err="1">
                <a:latin typeface="Calibri"/>
                <a:cs typeface="Calibri"/>
              </a:rPr>
              <a:t>ovoid</a:t>
            </a:r>
            <a:r>
              <a:rPr lang="tr-TR" b="1" dirty="0">
                <a:latin typeface="Calibri"/>
                <a:cs typeface="Calibri"/>
              </a:rPr>
              <a:t> , ring ve silindir aplikatörler kullanılmaktadır. </a:t>
            </a:r>
          </a:p>
          <a:p>
            <a:endParaRPr lang="tr-TR" b="1" dirty="0">
              <a:latin typeface="Calibri"/>
              <a:ea typeface="+mj-lt"/>
              <a:cs typeface="Calibri"/>
            </a:endParaRPr>
          </a:p>
          <a:p>
            <a:pPr marL="0" indent="0">
              <a:buNone/>
            </a:pPr>
            <a:endParaRPr lang="tr-TR" b="1" dirty="0">
              <a:latin typeface="Calibri"/>
              <a:ea typeface="+mj-lt"/>
              <a:cs typeface="Calibri"/>
            </a:endParaRPr>
          </a:p>
          <a:p>
            <a:r>
              <a:rPr lang="tr-TR" b="1" dirty="0">
                <a:latin typeface="Calibri"/>
                <a:ea typeface="+mj-lt"/>
                <a:cs typeface="+mj-lt"/>
              </a:rPr>
              <a:t>Bu aplikatörlerin içi boştur ve HDR veya PDR brakiterapi için uzak bir art yükleyici tarafından radyoaktif bir kaynağın yerleştirilmesini sağlar. </a:t>
            </a:r>
          </a:p>
          <a:p>
            <a:endParaRPr lang="tr-TR" b="1" dirty="0">
              <a:latin typeface="Calibri"/>
            </a:endParaRPr>
          </a:p>
        </p:txBody>
      </p:sp>
    </p:spTree>
    <p:extLst>
      <p:ext uri="{BB962C8B-B14F-4D97-AF65-F5344CB8AC3E}">
        <p14:creationId xmlns:p14="http://schemas.microsoft.com/office/powerpoint/2010/main" val="233031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753ACD-8389-4A4D-8E6D-14DCDB250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82DE2A2-EA86-5A26-9927-E88B499468C9}"/>
              </a:ext>
            </a:extLst>
          </p:cNvPr>
          <p:cNvSpPr>
            <a:spLocks noGrp="1"/>
          </p:cNvSpPr>
          <p:nvPr>
            <p:ph type="title"/>
          </p:nvPr>
        </p:nvSpPr>
        <p:spPr>
          <a:xfrm>
            <a:off x="1181686" y="1371600"/>
            <a:ext cx="3048734" cy="4114800"/>
          </a:xfrm>
        </p:spPr>
        <p:txBody>
          <a:bodyPr anchor="ctr">
            <a:normAutofit/>
          </a:bodyPr>
          <a:lstStyle/>
          <a:p>
            <a:pPr algn="ctr"/>
            <a:r>
              <a:rPr lang="tr-TR" sz="2200">
                <a:ea typeface="+mj-lt"/>
                <a:cs typeface="+mj-lt"/>
              </a:rPr>
              <a:t>JİNEKOLOJİK BRAKİTERAPİ APLİKATÖRLERİ</a:t>
            </a:r>
          </a:p>
        </p:txBody>
      </p:sp>
      <p:pic>
        <p:nvPicPr>
          <p:cNvPr id="4" name="Resim 4" descr="metin içeren bir resim&#10;&#10;Açıklama otomatik olarak oluşturuldu">
            <a:extLst>
              <a:ext uri="{FF2B5EF4-FFF2-40B4-BE49-F238E27FC236}">
                <a16:creationId xmlns:a16="http://schemas.microsoft.com/office/drawing/2014/main" id="{C1A3005A-F895-5460-6383-8BB46FC7D347}"/>
              </a:ext>
            </a:extLst>
          </p:cNvPr>
          <p:cNvPicPr>
            <a:picLocks noChangeAspect="1"/>
          </p:cNvPicPr>
          <p:nvPr/>
        </p:nvPicPr>
        <p:blipFill>
          <a:blip r:embed="rId2"/>
          <a:stretch>
            <a:fillRect/>
          </a:stretch>
        </p:blipFill>
        <p:spPr>
          <a:xfrm>
            <a:off x="5015739" y="225726"/>
            <a:ext cx="6944080" cy="3217054"/>
          </a:xfrm>
          <a:prstGeom prst="rect">
            <a:avLst/>
          </a:prstGeom>
        </p:spPr>
      </p:pic>
      <p:sp>
        <p:nvSpPr>
          <p:cNvPr id="3" name="İçerik Yer Tutucusu 2">
            <a:extLst>
              <a:ext uri="{FF2B5EF4-FFF2-40B4-BE49-F238E27FC236}">
                <a16:creationId xmlns:a16="http://schemas.microsoft.com/office/drawing/2014/main" id="{5337D4B8-A581-3D0D-EDD6-11BC4AE80509}"/>
              </a:ext>
            </a:extLst>
          </p:cNvPr>
          <p:cNvSpPr>
            <a:spLocks noGrp="1"/>
          </p:cNvSpPr>
          <p:nvPr>
            <p:ph idx="1"/>
          </p:nvPr>
        </p:nvSpPr>
        <p:spPr>
          <a:xfrm>
            <a:off x="5410200" y="3429000"/>
            <a:ext cx="6083272" cy="2793609"/>
          </a:xfrm>
        </p:spPr>
        <p:txBody>
          <a:bodyPr vert="horz" lIns="91440" tIns="45720" rIns="91440" bIns="45720" rtlCol="0">
            <a:normAutofit/>
          </a:bodyPr>
          <a:lstStyle/>
          <a:p>
            <a:r>
              <a:rPr lang="tr-TR" b="1" dirty="0">
                <a:latin typeface="Calibri"/>
                <a:ea typeface="+mj-lt"/>
                <a:cs typeface="+mj-lt"/>
              </a:rPr>
              <a:t>Uterusa tandem yerleştirildikten sonra servikse </a:t>
            </a:r>
            <a:r>
              <a:rPr lang="tr-TR" b="1" dirty="0" err="1">
                <a:latin typeface="Calibri"/>
                <a:ea typeface="+mj-lt"/>
                <a:cs typeface="+mj-lt"/>
              </a:rPr>
              <a:t>ovoidler</a:t>
            </a:r>
            <a:r>
              <a:rPr lang="tr-TR" b="1" dirty="0">
                <a:latin typeface="Calibri"/>
                <a:ea typeface="+mj-lt"/>
                <a:cs typeface="+mj-lt"/>
              </a:rPr>
              <a:t> veya vajinal ring yerleştirilir. Bu tip aplikatörlerin doğru yerleştirilmesinden elde edilen doz dağılımı, uterus, serviks ve vajinanın üst kısmını kapsayan bir morfolojiye atıfta bulunarak “armut şeklinde” olarak adlandırılmıştır.</a:t>
            </a:r>
            <a:endParaRPr lang="tr-TR" dirty="0">
              <a:latin typeface="Calibri"/>
            </a:endParaRPr>
          </a:p>
        </p:txBody>
      </p:sp>
    </p:spTree>
    <p:extLst>
      <p:ext uri="{BB962C8B-B14F-4D97-AF65-F5344CB8AC3E}">
        <p14:creationId xmlns:p14="http://schemas.microsoft.com/office/powerpoint/2010/main" val="273886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7677D5-53B0-0C07-CA9F-EB3C74C160B6}"/>
              </a:ext>
            </a:extLst>
          </p:cNvPr>
          <p:cNvSpPr>
            <a:spLocks noGrp="1"/>
          </p:cNvSpPr>
          <p:nvPr>
            <p:ph type="title"/>
          </p:nvPr>
        </p:nvSpPr>
        <p:spPr/>
        <p:txBody>
          <a:bodyPr/>
          <a:lstStyle/>
          <a:p>
            <a:r>
              <a:rPr lang="tr-TR" dirty="0">
                <a:ea typeface="+mj-lt"/>
                <a:cs typeface="+mj-lt"/>
              </a:rPr>
              <a:t>JİNEKOLOJİK BRAKİTERAPİ APLİKATÖRLERİ</a:t>
            </a:r>
            <a:endParaRPr lang="tr-TR" dirty="0"/>
          </a:p>
        </p:txBody>
      </p:sp>
      <p:sp>
        <p:nvSpPr>
          <p:cNvPr id="3" name="İçerik Yer Tutucusu 2">
            <a:extLst>
              <a:ext uri="{FF2B5EF4-FFF2-40B4-BE49-F238E27FC236}">
                <a16:creationId xmlns:a16="http://schemas.microsoft.com/office/drawing/2014/main" id="{3ED6266D-7CAD-F4EA-8019-0E6D7E75C857}"/>
              </a:ext>
            </a:extLst>
          </p:cNvPr>
          <p:cNvSpPr>
            <a:spLocks noGrp="1"/>
          </p:cNvSpPr>
          <p:nvPr>
            <p:ph idx="1"/>
          </p:nvPr>
        </p:nvSpPr>
        <p:spPr/>
        <p:txBody>
          <a:bodyPr vert="horz" lIns="91440" tIns="45720" rIns="91440" bIns="45720" rtlCol="0" anchor="t">
            <a:normAutofit lnSpcReduction="10000"/>
          </a:bodyPr>
          <a:lstStyle/>
          <a:p>
            <a:pPr marL="285750" indent="-285750">
              <a:buFont typeface="Arial,Sans-Serif" panose="020B0604020202020204" pitchFamily="34" charset="0"/>
            </a:pPr>
            <a:r>
              <a:rPr lang="tr-TR" b="1" dirty="0">
                <a:latin typeface="Calibri"/>
                <a:ea typeface="+mj-lt"/>
                <a:cs typeface="+mj-lt"/>
              </a:rPr>
              <a:t>Geniş </a:t>
            </a:r>
            <a:r>
              <a:rPr lang="tr-TR" b="1" dirty="0" err="1">
                <a:latin typeface="Calibri"/>
                <a:ea typeface="+mj-lt"/>
                <a:cs typeface="+mj-lt"/>
              </a:rPr>
              <a:t>parametrial</a:t>
            </a:r>
            <a:r>
              <a:rPr lang="tr-TR" b="1" dirty="0">
                <a:latin typeface="Calibri"/>
                <a:ea typeface="+mj-lt"/>
                <a:cs typeface="+mj-lt"/>
              </a:rPr>
              <a:t> tutulumu olan servikal tümörler veya tek başına </a:t>
            </a:r>
            <a:r>
              <a:rPr lang="tr-TR" b="1" dirty="0" err="1">
                <a:latin typeface="Calibri"/>
                <a:ea typeface="+mj-lt"/>
                <a:cs typeface="+mj-lt"/>
              </a:rPr>
              <a:t>intrakaviter</a:t>
            </a:r>
            <a:r>
              <a:rPr lang="tr-TR" b="1" dirty="0">
                <a:latin typeface="Calibri"/>
                <a:ea typeface="+mj-lt"/>
                <a:cs typeface="+mj-lt"/>
              </a:rPr>
              <a:t> brakiterapi ile HR-</a:t>
            </a:r>
            <a:r>
              <a:rPr lang="tr-TR" b="1" dirty="0" err="1">
                <a:latin typeface="Calibri"/>
                <a:ea typeface="+mj-lt"/>
                <a:cs typeface="+mj-lt"/>
              </a:rPr>
              <a:t>CTV'ye</a:t>
            </a:r>
            <a:r>
              <a:rPr lang="tr-TR" b="1" dirty="0">
                <a:latin typeface="Calibri"/>
                <a:ea typeface="+mj-lt"/>
                <a:cs typeface="+mj-lt"/>
              </a:rPr>
              <a:t> yeterli doz alamayan eksantrik veya asimetrik tümörler için, interstisyel aplikatörler, radyasyon doz dağılımını ayarlayarak kaynağa ek kanallar sağlamak için kullanılabilir. </a:t>
            </a:r>
            <a:endParaRPr lang="tr-TR" b="1">
              <a:latin typeface="Calibri"/>
              <a:cs typeface="Calibri"/>
            </a:endParaRPr>
          </a:p>
          <a:p>
            <a:pPr marL="285750" indent="-285750">
              <a:buFont typeface="Arial,Sans-Serif" panose="020B0604020202020204" pitchFamily="34" charset="0"/>
            </a:pPr>
            <a:r>
              <a:rPr lang="tr-TR" b="1" dirty="0">
                <a:latin typeface="Calibri"/>
                <a:ea typeface="+mj-lt"/>
                <a:cs typeface="+mj-lt"/>
              </a:rPr>
              <a:t>İnterstisyel aplikatörler, </a:t>
            </a:r>
            <a:r>
              <a:rPr lang="tr-TR" b="1" err="1">
                <a:latin typeface="Calibri"/>
                <a:ea typeface="+mj-lt"/>
                <a:cs typeface="+mj-lt"/>
              </a:rPr>
              <a:t>transperineal</a:t>
            </a:r>
            <a:r>
              <a:rPr lang="tr-TR" b="1" dirty="0">
                <a:latin typeface="Calibri"/>
                <a:ea typeface="+mj-lt"/>
                <a:cs typeface="+mj-lt"/>
              </a:rPr>
              <a:t> bir şablon aracılığıyla veya özel </a:t>
            </a:r>
            <a:r>
              <a:rPr lang="tr-TR" b="1" err="1">
                <a:latin typeface="Calibri"/>
                <a:ea typeface="+mj-lt"/>
                <a:cs typeface="+mj-lt"/>
              </a:rPr>
              <a:t>fenestralı</a:t>
            </a:r>
            <a:r>
              <a:rPr lang="tr-TR" b="1" dirty="0">
                <a:latin typeface="Calibri"/>
                <a:ea typeface="+mj-lt"/>
                <a:cs typeface="+mj-lt"/>
              </a:rPr>
              <a:t> aplikatörler aracılığıyla  yerleştirilebilir </a:t>
            </a:r>
          </a:p>
          <a:p>
            <a:pPr marL="285750" indent="-285750">
              <a:buFont typeface="Arial,Sans-Serif" panose="020B0604020202020204" pitchFamily="34" charset="0"/>
            </a:pPr>
            <a:r>
              <a:rPr lang="tr-TR" b="1" dirty="0">
                <a:latin typeface="Calibri"/>
                <a:ea typeface="+mj-lt"/>
                <a:cs typeface="+mj-lt"/>
              </a:rPr>
              <a:t>Bu, HR-</a:t>
            </a:r>
            <a:r>
              <a:rPr lang="tr-TR" b="1" err="1">
                <a:latin typeface="Calibri"/>
                <a:ea typeface="+mj-lt"/>
                <a:cs typeface="+mj-lt"/>
              </a:rPr>
              <a:t>CTV'ye</a:t>
            </a:r>
            <a:r>
              <a:rPr lang="tr-TR" b="1" dirty="0">
                <a:latin typeface="Calibri"/>
                <a:ea typeface="+mj-lt"/>
                <a:cs typeface="+mj-lt"/>
              </a:rPr>
              <a:t> daha yüksek bir doz elde etmek için kullanılabilirken, </a:t>
            </a:r>
            <a:r>
              <a:rPr lang="tr-TR" b="1" err="1">
                <a:latin typeface="Calibri"/>
                <a:ea typeface="+mj-lt"/>
                <a:cs typeface="+mj-lt"/>
              </a:rPr>
              <a:t>OAR'lara</a:t>
            </a:r>
            <a:r>
              <a:rPr lang="tr-TR" b="1" dirty="0">
                <a:latin typeface="Calibri"/>
                <a:ea typeface="+mj-lt"/>
                <a:cs typeface="+mj-lt"/>
              </a:rPr>
              <a:t> verilen dozu en aza indirgemek için kullanılabilir.</a:t>
            </a:r>
            <a:endParaRPr lang="tr-TR" b="1"/>
          </a:p>
          <a:p>
            <a:endParaRPr lang="tr-TR" dirty="0"/>
          </a:p>
        </p:txBody>
      </p:sp>
    </p:spTree>
    <p:extLst>
      <p:ext uri="{BB962C8B-B14F-4D97-AF65-F5344CB8AC3E}">
        <p14:creationId xmlns:p14="http://schemas.microsoft.com/office/powerpoint/2010/main" val="371592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AB46A8-9A3C-885A-1E17-A8C417F93165}"/>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ABBBAA7D-37DD-A68F-9D9A-2A2057B00608}"/>
              </a:ext>
            </a:extLst>
          </p:cNvPr>
          <p:cNvPicPr>
            <a:picLocks noGrp="1" noChangeAspect="1"/>
          </p:cNvPicPr>
          <p:nvPr>
            <p:ph idx="1"/>
          </p:nvPr>
        </p:nvPicPr>
        <p:blipFill rotWithShape="1">
          <a:blip r:embed="rId2"/>
          <a:srcRect l="14433" t="23077" r="13608" b="12088"/>
          <a:stretch/>
        </p:blipFill>
        <p:spPr>
          <a:xfrm>
            <a:off x="-302572" y="-303198"/>
            <a:ext cx="12807280" cy="6853514"/>
          </a:xfrm>
        </p:spPr>
      </p:pic>
    </p:spTree>
    <p:extLst>
      <p:ext uri="{BB962C8B-B14F-4D97-AF65-F5344CB8AC3E}">
        <p14:creationId xmlns:p14="http://schemas.microsoft.com/office/powerpoint/2010/main" val="234268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7CF9993-308D-0DD3-1A68-16FF9F031755}"/>
              </a:ext>
            </a:extLst>
          </p:cNvPr>
          <p:cNvPicPr>
            <a:picLocks noGrp="1" noChangeAspect="1"/>
          </p:cNvPicPr>
          <p:nvPr>
            <p:ph idx="1"/>
          </p:nvPr>
        </p:nvPicPr>
        <p:blipFill rotWithShape="1">
          <a:blip r:embed="rId2"/>
          <a:srcRect l="22680" t="10623" r="29278" b="16117"/>
          <a:stretch/>
        </p:blipFill>
        <p:spPr>
          <a:xfrm>
            <a:off x="132456" y="83995"/>
            <a:ext cx="6856030" cy="5860894"/>
          </a:xfrm>
        </p:spPr>
      </p:pic>
      <p:sp>
        <p:nvSpPr>
          <p:cNvPr id="5" name="Metin kutusu 4">
            <a:extLst>
              <a:ext uri="{FF2B5EF4-FFF2-40B4-BE49-F238E27FC236}">
                <a16:creationId xmlns:a16="http://schemas.microsoft.com/office/drawing/2014/main" id="{B107855F-3C5A-04FA-C19E-A0F35FFE7055}"/>
              </a:ext>
            </a:extLst>
          </p:cNvPr>
          <p:cNvSpPr txBox="1"/>
          <p:nvPr/>
        </p:nvSpPr>
        <p:spPr>
          <a:xfrm>
            <a:off x="7659836" y="610139"/>
            <a:ext cx="309682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b="1" dirty="0">
                <a:latin typeface="Calibri"/>
                <a:ea typeface="+mn-lt"/>
                <a:cs typeface="+mn-lt"/>
              </a:rPr>
              <a:t>Eksantrik bir tümörde </a:t>
            </a:r>
            <a:r>
              <a:rPr lang="tr-TR" sz="2400" b="1" dirty="0" err="1">
                <a:latin typeface="Calibri"/>
                <a:ea typeface="+mn-lt"/>
                <a:cs typeface="+mn-lt"/>
              </a:rPr>
              <a:t>uterin</a:t>
            </a:r>
            <a:r>
              <a:rPr lang="tr-TR" sz="2400" b="1" dirty="0">
                <a:latin typeface="Calibri"/>
                <a:ea typeface="+mn-lt"/>
                <a:cs typeface="+mn-lt"/>
              </a:rPr>
              <a:t> tandem (dolu ok ucu) ve interstisyel iğne (açık ok ucu) ile ring (açık ok) yerleşiminin </a:t>
            </a:r>
            <a:r>
              <a:rPr lang="tr-TR" sz="2400" b="1" dirty="0" err="1">
                <a:latin typeface="Calibri"/>
                <a:ea typeface="+mn-lt"/>
                <a:cs typeface="+mn-lt"/>
              </a:rPr>
              <a:t>sagital</a:t>
            </a:r>
            <a:r>
              <a:rPr lang="tr-TR" sz="2400" b="1" dirty="0">
                <a:latin typeface="Calibri"/>
                <a:ea typeface="+mn-lt"/>
                <a:cs typeface="+mn-lt"/>
              </a:rPr>
              <a:t> illüstrasyonu. </a:t>
            </a:r>
          </a:p>
          <a:p>
            <a:r>
              <a:rPr lang="tr-TR" sz="2400" b="1" dirty="0">
                <a:latin typeface="Calibri"/>
                <a:ea typeface="+mn-lt"/>
                <a:cs typeface="+mn-lt"/>
              </a:rPr>
              <a:t>Tandem uç, üst vajina veya vajinal </a:t>
            </a:r>
            <a:r>
              <a:rPr lang="tr-TR" sz="2400" b="1" dirty="0" err="1">
                <a:latin typeface="Calibri"/>
                <a:ea typeface="+mn-lt"/>
                <a:cs typeface="+mn-lt"/>
              </a:rPr>
              <a:t>fornikste</a:t>
            </a:r>
            <a:r>
              <a:rPr lang="tr-TR" sz="2400" b="1" dirty="0">
                <a:latin typeface="Calibri"/>
                <a:ea typeface="+mn-lt"/>
                <a:cs typeface="+mn-lt"/>
              </a:rPr>
              <a:t> uterus </a:t>
            </a:r>
            <a:r>
              <a:rPr lang="tr-TR" sz="2400" b="1" dirty="0" err="1">
                <a:latin typeface="Calibri"/>
                <a:ea typeface="+mn-lt"/>
                <a:cs typeface="+mn-lt"/>
              </a:rPr>
              <a:t>fundusuna</a:t>
            </a:r>
            <a:r>
              <a:rPr lang="tr-TR" sz="2400" b="1" dirty="0">
                <a:latin typeface="Calibri"/>
                <a:ea typeface="+mn-lt"/>
                <a:cs typeface="+mn-lt"/>
              </a:rPr>
              <a:t>, ring veya </a:t>
            </a:r>
            <a:r>
              <a:rPr lang="tr-TR" sz="2400" b="1" dirty="0" err="1">
                <a:latin typeface="Calibri"/>
                <a:ea typeface="+mn-lt"/>
                <a:cs typeface="+mn-lt"/>
              </a:rPr>
              <a:t>ovoidlere</a:t>
            </a:r>
            <a:r>
              <a:rPr lang="tr-TR" sz="2400" b="1" dirty="0">
                <a:latin typeface="Calibri"/>
                <a:ea typeface="+mn-lt"/>
                <a:cs typeface="+mn-lt"/>
              </a:rPr>
              <a:t> yakın olmalı ve interstisyel iğneler bir kılavuz aracılığıyla tümörün içine yerleştirilmelidir</a:t>
            </a:r>
            <a:r>
              <a:rPr lang="tr-TR" b="1" dirty="0">
                <a:ea typeface="+mn-lt"/>
                <a:cs typeface="+mn-lt"/>
              </a:rPr>
              <a:t>.</a:t>
            </a:r>
            <a:endParaRPr lang="tr-TR" b="1" dirty="0"/>
          </a:p>
        </p:txBody>
      </p:sp>
    </p:spTree>
    <p:extLst>
      <p:ext uri="{BB962C8B-B14F-4D97-AF65-F5344CB8AC3E}">
        <p14:creationId xmlns:p14="http://schemas.microsoft.com/office/powerpoint/2010/main" val="65834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1E91C5E-2051-1058-B18A-AB6C4490CEDD}"/>
              </a:ext>
            </a:extLst>
          </p:cNvPr>
          <p:cNvPicPr>
            <a:picLocks noGrp="1" noChangeAspect="1"/>
          </p:cNvPicPr>
          <p:nvPr>
            <p:ph idx="1"/>
          </p:nvPr>
        </p:nvPicPr>
        <p:blipFill rotWithShape="1">
          <a:blip r:embed="rId2"/>
          <a:srcRect l="1443" t="10989" r="2680" b="13553"/>
          <a:stretch/>
        </p:blipFill>
        <p:spPr>
          <a:xfrm>
            <a:off x="689737" y="170711"/>
            <a:ext cx="9326973" cy="4135459"/>
          </a:xfrm>
        </p:spPr>
      </p:pic>
      <p:sp>
        <p:nvSpPr>
          <p:cNvPr id="5" name="Metin kutusu 4">
            <a:extLst>
              <a:ext uri="{FF2B5EF4-FFF2-40B4-BE49-F238E27FC236}">
                <a16:creationId xmlns:a16="http://schemas.microsoft.com/office/drawing/2014/main" id="{FC59A1B0-9D47-860E-DDB5-3B6B1AD84530}"/>
              </a:ext>
            </a:extLst>
          </p:cNvPr>
          <p:cNvSpPr txBox="1"/>
          <p:nvPr/>
        </p:nvSpPr>
        <p:spPr>
          <a:xfrm>
            <a:off x="356738" y="4717272"/>
            <a:ext cx="1088515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b="1" dirty="0">
                <a:latin typeface="Calibri"/>
                <a:cs typeface="Calibri"/>
              </a:rPr>
              <a:t>B- </a:t>
            </a:r>
            <a:r>
              <a:rPr lang="tr-TR" sz="2800" b="1" dirty="0" err="1">
                <a:latin typeface="Calibri"/>
                <a:ea typeface="+mn-lt"/>
                <a:cs typeface="+mn-lt"/>
              </a:rPr>
              <a:t>Transabdominal</a:t>
            </a:r>
            <a:r>
              <a:rPr lang="tr-TR" sz="2800" b="1" dirty="0">
                <a:latin typeface="Calibri"/>
                <a:ea typeface="+mn-lt"/>
                <a:cs typeface="+mn-lt"/>
              </a:rPr>
              <a:t> ultrason, uterusta tandem (dolu ok başları) pozisyonunun doğrulanması</a:t>
            </a:r>
          </a:p>
          <a:p>
            <a:r>
              <a:rPr lang="tr-TR" sz="2800" b="1" dirty="0">
                <a:latin typeface="Calibri"/>
                <a:cs typeface="Calibri"/>
              </a:rPr>
              <a:t>C-</a:t>
            </a:r>
            <a:r>
              <a:rPr lang="tr-TR" sz="2800" b="1" dirty="0" err="1">
                <a:latin typeface="Calibri"/>
                <a:cs typeface="Calibri"/>
              </a:rPr>
              <a:t>Hipoekoik</a:t>
            </a:r>
            <a:r>
              <a:rPr lang="tr-TR" sz="2800" b="1" dirty="0">
                <a:latin typeface="Calibri"/>
                <a:ea typeface="+mn-lt"/>
                <a:cs typeface="+mn-lt"/>
              </a:rPr>
              <a:t> tümörde interstisyel iğne (açık ok başı) yerleşiminin ultrasonla doğrulanması</a:t>
            </a:r>
            <a:endParaRPr lang="tr-TR" sz="2800" b="1" dirty="0">
              <a:latin typeface="Calibri"/>
            </a:endParaRPr>
          </a:p>
        </p:txBody>
      </p:sp>
    </p:spTree>
    <p:extLst>
      <p:ext uri="{BB962C8B-B14F-4D97-AF65-F5344CB8AC3E}">
        <p14:creationId xmlns:p14="http://schemas.microsoft.com/office/powerpoint/2010/main" val="51729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4CB97-1D8E-444E-7F88-0ADD58C5A2CD}"/>
              </a:ext>
            </a:extLst>
          </p:cNvPr>
          <p:cNvSpPr>
            <a:spLocks noGrp="1"/>
          </p:cNvSpPr>
          <p:nvPr>
            <p:ph type="title"/>
          </p:nvPr>
        </p:nvSpPr>
        <p:spPr/>
        <p:txBody>
          <a:bodyPr/>
          <a:lstStyle/>
          <a:p>
            <a:endParaRPr lang="tr-TR"/>
          </a:p>
        </p:txBody>
      </p:sp>
      <p:pic>
        <p:nvPicPr>
          <p:cNvPr id="4" name="Resim 4" descr="metin içeren bir resim&#10;&#10;Açıklama otomatik olarak oluşturuldu">
            <a:extLst>
              <a:ext uri="{FF2B5EF4-FFF2-40B4-BE49-F238E27FC236}">
                <a16:creationId xmlns:a16="http://schemas.microsoft.com/office/drawing/2014/main" id="{F67100E2-CAA4-DBD1-FB24-FA02A92F7E93}"/>
              </a:ext>
            </a:extLst>
          </p:cNvPr>
          <p:cNvPicPr>
            <a:picLocks noGrp="1" noChangeAspect="1"/>
          </p:cNvPicPr>
          <p:nvPr>
            <p:ph idx="1"/>
          </p:nvPr>
        </p:nvPicPr>
        <p:blipFill rotWithShape="1">
          <a:blip r:embed="rId2"/>
          <a:srcRect l="18350" t="10256" r="18350" b="19780"/>
          <a:stretch/>
        </p:blipFill>
        <p:spPr>
          <a:xfrm>
            <a:off x="712434" y="112298"/>
            <a:ext cx="10449741" cy="6493726"/>
          </a:xfrm>
        </p:spPr>
      </p:pic>
    </p:spTree>
    <p:extLst>
      <p:ext uri="{BB962C8B-B14F-4D97-AF65-F5344CB8AC3E}">
        <p14:creationId xmlns:p14="http://schemas.microsoft.com/office/powerpoint/2010/main" val="43453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A156C5-D6A2-BFCC-5889-4DFFA4F4C670}"/>
              </a:ext>
            </a:extLst>
          </p:cNvPr>
          <p:cNvSpPr>
            <a:spLocks noGrp="1"/>
          </p:cNvSpPr>
          <p:nvPr>
            <p:ph type="title"/>
          </p:nvPr>
        </p:nvSpPr>
        <p:spPr/>
        <p:txBody>
          <a:bodyPr/>
          <a:lstStyle/>
          <a:p>
            <a:endParaRPr lang="tr-TR"/>
          </a:p>
        </p:txBody>
      </p:sp>
      <p:pic>
        <p:nvPicPr>
          <p:cNvPr id="5" name="Resim 5">
            <a:extLst>
              <a:ext uri="{FF2B5EF4-FFF2-40B4-BE49-F238E27FC236}">
                <a16:creationId xmlns:a16="http://schemas.microsoft.com/office/drawing/2014/main" id="{329E123C-80C7-BBBD-19C0-20F4520A8536}"/>
              </a:ext>
            </a:extLst>
          </p:cNvPr>
          <p:cNvPicPr>
            <a:picLocks noGrp="1" noChangeAspect="1"/>
          </p:cNvPicPr>
          <p:nvPr>
            <p:ph idx="1"/>
          </p:nvPr>
        </p:nvPicPr>
        <p:blipFill rotWithShape="1">
          <a:blip r:embed="rId2"/>
          <a:srcRect l="25408" t="8131" r="20047" b="12033"/>
          <a:stretch/>
        </p:blipFill>
        <p:spPr>
          <a:xfrm>
            <a:off x="5460010" y="550808"/>
            <a:ext cx="6529676" cy="5372732"/>
          </a:xfrm>
        </p:spPr>
      </p:pic>
      <p:sp>
        <p:nvSpPr>
          <p:cNvPr id="4" name="Metin Yer Tutucusu 3">
            <a:extLst>
              <a:ext uri="{FF2B5EF4-FFF2-40B4-BE49-F238E27FC236}">
                <a16:creationId xmlns:a16="http://schemas.microsoft.com/office/drawing/2014/main" id="{92963A3C-9C7C-A21E-C151-75BD50D2623D}"/>
              </a:ext>
            </a:extLst>
          </p:cNvPr>
          <p:cNvSpPr>
            <a:spLocks noGrp="1"/>
          </p:cNvSpPr>
          <p:nvPr>
            <p:ph type="body" sz="half" idx="2"/>
          </p:nvPr>
        </p:nvSpPr>
        <p:spPr/>
        <p:txBody>
          <a:bodyPr vert="horz" lIns="91440" tIns="45720" rIns="91440" bIns="45720" rtlCol="0" anchor="t">
            <a:normAutofit/>
          </a:bodyPr>
          <a:lstStyle/>
          <a:p>
            <a:endParaRPr lang="tr-TR" sz="2400" b="1" dirty="0">
              <a:latin typeface="Calibri"/>
              <a:cs typeface="Calibri"/>
            </a:endParaRPr>
          </a:p>
          <a:p>
            <a:r>
              <a:rPr lang="tr" sz="2400" b="1" dirty="0">
                <a:latin typeface="Calibri"/>
                <a:ea typeface="+mj-lt"/>
                <a:cs typeface="+mj-lt"/>
              </a:rPr>
              <a:t>Tümöre bitişik (beyaz ok) tandem (dolu ok başı) ve ring (açık ok) yerleşimini gösteren </a:t>
            </a:r>
            <a:r>
              <a:rPr lang="tr" sz="2400" b="1" dirty="0" err="1">
                <a:latin typeface="Calibri"/>
                <a:ea typeface="+mj-lt"/>
                <a:cs typeface="+mj-lt"/>
              </a:rPr>
              <a:t>sagital</a:t>
            </a:r>
            <a:r>
              <a:rPr lang="tr" sz="2400" b="1" dirty="0">
                <a:latin typeface="Calibri"/>
                <a:ea typeface="+mj-lt"/>
                <a:cs typeface="+mj-lt"/>
              </a:rPr>
              <a:t> T2 ağırlıklı MRG,</a:t>
            </a:r>
            <a:endParaRPr lang="tr-TR" sz="2400" b="1" dirty="0">
              <a:latin typeface="Calibri"/>
            </a:endParaRPr>
          </a:p>
          <a:p>
            <a:endParaRPr lang="tr-TR" dirty="0"/>
          </a:p>
        </p:txBody>
      </p:sp>
    </p:spTree>
    <p:extLst>
      <p:ext uri="{BB962C8B-B14F-4D97-AF65-F5344CB8AC3E}">
        <p14:creationId xmlns:p14="http://schemas.microsoft.com/office/powerpoint/2010/main" val="309006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B4E85D-0665-7959-F8AD-238475D16DEB}"/>
              </a:ext>
            </a:extLst>
          </p:cNvPr>
          <p:cNvSpPr>
            <a:spLocks noGrp="1"/>
          </p:cNvSpPr>
          <p:nvPr>
            <p:ph type="title"/>
          </p:nvPr>
        </p:nvSpPr>
        <p:spPr/>
        <p:txBody>
          <a:bodyPr/>
          <a:lstStyle/>
          <a:p>
            <a:endParaRPr lang="tr-TR"/>
          </a:p>
        </p:txBody>
      </p:sp>
      <p:pic>
        <p:nvPicPr>
          <p:cNvPr id="5" name="Resim 5" descr="metin, farklı içeren bir resim&#10;&#10;Açıklama otomatik olarak oluşturuldu">
            <a:extLst>
              <a:ext uri="{FF2B5EF4-FFF2-40B4-BE49-F238E27FC236}">
                <a16:creationId xmlns:a16="http://schemas.microsoft.com/office/drawing/2014/main" id="{831FD7CD-0900-7ABA-2863-4676F5D851A9}"/>
              </a:ext>
            </a:extLst>
          </p:cNvPr>
          <p:cNvPicPr>
            <a:picLocks noGrp="1" noChangeAspect="1"/>
          </p:cNvPicPr>
          <p:nvPr>
            <p:ph idx="1"/>
          </p:nvPr>
        </p:nvPicPr>
        <p:blipFill rotWithShape="1">
          <a:blip r:embed="rId2"/>
          <a:srcRect l="2797" t="8546" r="5128" b="20332"/>
          <a:stretch/>
        </p:blipFill>
        <p:spPr>
          <a:xfrm>
            <a:off x="1031061" y="-81344"/>
            <a:ext cx="9737445" cy="4682159"/>
          </a:xfrm>
        </p:spPr>
      </p:pic>
      <p:sp>
        <p:nvSpPr>
          <p:cNvPr id="4" name="Metin Yer Tutucusu 3">
            <a:extLst>
              <a:ext uri="{FF2B5EF4-FFF2-40B4-BE49-F238E27FC236}">
                <a16:creationId xmlns:a16="http://schemas.microsoft.com/office/drawing/2014/main" id="{B92AD744-BC47-45EA-E04A-32109E1CA566}"/>
              </a:ext>
            </a:extLst>
          </p:cNvPr>
          <p:cNvSpPr>
            <a:spLocks noGrp="1"/>
          </p:cNvSpPr>
          <p:nvPr>
            <p:ph type="body" sz="half" idx="2"/>
          </p:nvPr>
        </p:nvSpPr>
        <p:spPr>
          <a:xfrm>
            <a:off x="1026694" y="4832230"/>
            <a:ext cx="10790237" cy="1281173"/>
          </a:xfrm>
        </p:spPr>
        <p:txBody>
          <a:bodyPr vert="horz" lIns="91440" tIns="45720" rIns="91440" bIns="45720" rtlCol="0" anchor="t">
            <a:normAutofit fontScale="85000" lnSpcReduction="10000"/>
          </a:bodyPr>
          <a:lstStyle/>
          <a:p>
            <a:r>
              <a:rPr lang="tr-TR" sz="2400" b="1" dirty="0">
                <a:latin typeface="Calibri"/>
                <a:ea typeface="+mj-lt"/>
                <a:cs typeface="+mj-lt"/>
              </a:rPr>
              <a:t>E- tümörde interstisyel iğne (açık ok başı) pozisyonunu gösteren </a:t>
            </a:r>
            <a:r>
              <a:rPr lang="tr-TR" sz="2400" b="1" dirty="0" err="1">
                <a:latin typeface="Calibri"/>
                <a:ea typeface="+mj-lt"/>
                <a:cs typeface="+mj-lt"/>
              </a:rPr>
              <a:t>sagital</a:t>
            </a:r>
            <a:r>
              <a:rPr lang="tr-TR" sz="2400" b="1" dirty="0">
                <a:latin typeface="Calibri"/>
                <a:ea typeface="+mj-lt"/>
                <a:cs typeface="+mj-lt"/>
              </a:rPr>
              <a:t> T2 ağırlıklı MR (beyaz ok)</a:t>
            </a:r>
          </a:p>
          <a:p>
            <a:r>
              <a:rPr lang="tr-TR" sz="2400" b="1" dirty="0">
                <a:latin typeface="Calibri"/>
                <a:cs typeface="Calibri"/>
              </a:rPr>
              <a:t>F- </a:t>
            </a:r>
            <a:r>
              <a:rPr lang="tr-TR" sz="2400" b="1" dirty="0" err="1">
                <a:latin typeface="Calibri"/>
                <a:cs typeface="Calibri"/>
              </a:rPr>
              <a:t>aksiyel</a:t>
            </a:r>
            <a:r>
              <a:rPr lang="tr-TR" sz="2400" b="1" dirty="0">
                <a:latin typeface="Calibri"/>
                <a:ea typeface="+mj-lt"/>
                <a:cs typeface="+mj-lt"/>
              </a:rPr>
              <a:t> T2 ağırlıklı MRI, tandeme (dolu ok başı) ek olarak tümör boyunca çok sayıda interstisyel iğnenin (açık daireler) son konumunu doğrular.</a:t>
            </a:r>
            <a:endParaRPr lang="tr-TR" sz="2400" b="1" dirty="0">
              <a:latin typeface="Calibri"/>
            </a:endParaRPr>
          </a:p>
        </p:txBody>
      </p:sp>
    </p:spTree>
    <p:extLst>
      <p:ext uri="{BB962C8B-B14F-4D97-AF65-F5344CB8AC3E}">
        <p14:creationId xmlns:p14="http://schemas.microsoft.com/office/powerpoint/2010/main" val="137043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C8A534-A0C6-FDE3-6AE0-CD555E4DA24F}"/>
              </a:ext>
            </a:extLst>
          </p:cNvPr>
          <p:cNvSpPr>
            <a:spLocks noGrp="1"/>
          </p:cNvSpPr>
          <p:nvPr>
            <p:ph type="title"/>
          </p:nvPr>
        </p:nvSpPr>
        <p:spPr/>
        <p:txBody>
          <a:bodyPr/>
          <a:lstStyle/>
          <a:p>
            <a:r>
              <a:rPr lang="tr-TR" dirty="0">
                <a:ea typeface="+mj-lt"/>
                <a:cs typeface="+mj-lt"/>
              </a:rPr>
              <a:t>2D ve 3D brakiterapi tedavi planlamasının faydaları</a:t>
            </a:r>
            <a:endParaRPr lang="tr-TR" dirty="0"/>
          </a:p>
        </p:txBody>
      </p:sp>
      <p:sp>
        <p:nvSpPr>
          <p:cNvPr id="3" name="İçerik Yer Tutucusu 2">
            <a:extLst>
              <a:ext uri="{FF2B5EF4-FFF2-40B4-BE49-F238E27FC236}">
                <a16:creationId xmlns:a16="http://schemas.microsoft.com/office/drawing/2014/main" id="{2CF5EF6D-D2F3-A712-852B-F935E666897C}"/>
              </a:ext>
            </a:extLst>
          </p:cNvPr>
          <p:cNvSpPr>
            <a:spLocks noGrp="1"/>
          </p:cNvSpPr>
          <p:nvPr>
            <p:ph idx="1"/>
          </p:nvPr>
        </p:nvSpPr>
        <p:spPr/>
        <p:txBody>
          <a:bodyPr vert="horz" lIns="91440" tIns="45720" rIns="91440" bIns="45720" rtlCol="0" anchor="t">
            <a:normAutofit lnSpcReduction="10000"/>
          </a:bodyPr>
          <a:lstStyle/>
          <a:p>
            <a:r>
              <a:rPr lang="tr-TR" b="1" dirty="0">
                <a:latin typeface="Calibri"/>
                <a:ea typeface="+mj-lt"/>
                <a:cs typeface="+mj-lt"/>
              </a:rPr>
              <a:t>Görüntüleme eşliğinde brakiterapi aplikatörünün yerleştirilmesi, uygun aplikatör pozisyonunun doğrulanmasını sağlar ve yerleştirme sırasında uterus perforasyonu riskini azaltır.</a:t>
            </a:r>
          </a:p>
          <a:p>
            <a:r>
              <a:rPr lang="tr-TR" b="1" dirty="0">
                <a:latin typeface="Calibri"/>
                <a:ea typeface="+mj-lt"/>
                <a:cs typeface="+mj-lt"/>
              </a:rPr>
              <a:t>Ultrason (US), aplikatör yerleştirme sırasında gerçek zamanlı görüntü rehberliğine izin vererek ve uterus perforasyonu riskini azaltarak </a:t>
            </a:r>
            <a:r>
              <a:rPr lang="tr-TR" b="1" dirty="0" err="1">
                <a:latin typeface="Calibri"/>
                <a:ea typeface="+mj-lt"/>
                <a:cs typeface="+mj-lt"/>
              </a:rPr>
              <a:t>intrauterin</a:t>
            </a:r>
            <a:r>
              <a:rPr lang="tr-TR" b="1" dirty="0">
                <a:latin typeface="Calibri"/>
                <a:ea typeface="+mj-lt"/>
                <a:cs typeface="+mj-lt"/>
              </a:rPr>
              <a:t> tandem yerleştirme için BT veya </a:t>
            </a:r>
            <a:r>
              <a:rPr lang="tr-TR" b="1" dirty="0" err="1">
                <a:latin typeface="Calibri"/>
                <a:ea typeface="+mj-lt"/>
                <a:cs typeface="+mj-lt"/>
              </a:rPr>
              <a:t>MRG'yi</a:t>
            </a:r>
            <a:r>
              <a:rPr lang="tr-TR" b="1" dirty="0">
                <a:latin typeface="Calibri"/>
                <a:ea typeface="+mj-lt"/>
                <a:cs typeface="+mj-lt"/>
              </a:rPr>
              <a:t> tamamlayıcı bir modalite olarak düşünülmeli</a:t>
            </a:r>
            <a:endParaRPr lang="tr-TR" b="1">
              <a:latin typeface="Calibri"/>
              <a:cs typeface="Calibri"/>
            </a:endParaRPr>
          </a:p>
          <a:p>
            <a:r>
              <a:rPr lang="tr-TR" b="1" dirty="0" err="1">
                <a:latin typeface="Calibri"/>
                <a:ea typeface="+mj-lt"/>
                <a:cs typeface="+mj-lt"/>
              </a:rPr>
              <a:t>Transabdominal</a:t>
            </a:r>
            <a:r>
              <a:rPr lang="tr-TR" b="1" dirty="0">
                <a:latin typeface="Calibri"/>
                <a:ea typeface="+mj-lt"/>
                <a:cs typeface="+mj-lt"/>
              </a:rPr>
              <a:t> veya </a:t>
            </a:r>
            <a:r>
              <a:rPr lang="tr-TR" b="1" dirty="0" err="1">
                <a:latin typeface="Calibri"/>
                <a:ea typeface="+mj-lt"/>
                <a:cs typeface="+mj-lt"/>
              </a:rPr>
              <a:t>transrektal</a:t>
            </a:r>
            <a:r>
              <a:rPr lang="tr-TR" b="1" dirty="0">
                <a:latin typeface="Calibri"/>
                <a:ea typeface="+mj-lt"/>
                <a:cs typeface="+mj-lt"/>
              </a:rPr>
              <a:t> US ayrıca interstisyel aplikatörlerin dağılımını iyileştirebilir ve mesane veya rektuma yerleştirilen iğne sayısını en aza indirebilir </a:t>
            </a:r>
          </a:p>
          <a:p>
            <a:endParaRPr lang="tr-TR"/>
          </a:p>
        </p:txBody>
      </p:sp>
    </p:spTree>
    <p:extLst>
      <p:ext uri="{BB962C8B-B14F-4D97-AF65-F5344CB8AC3E}">
        <p14:creationId xmlns:p14="http://schemas.microsoft.com/office/powerpoint/2010/main" val="246321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E4F10A-A0D3-0137-5006-48731735E83B}"/>
              </a:ext>
            </a:extLst>
          </p:cNvPr>
          <p:cNvSpPr>
            <a:spLocks noGrp="1"/>
          </p:cNvSpPr>
          <p:nvPr>
            <p:ph type="title"/>
          </p:nvPr>
        </p:nvSpPr>
        <p:spPr/>
        <p:txBody>
          <a:bodyPr/>
          <a:lstStyle/>
          <a:p>
            <a:r>
              <a:rPr lang="tr-TR" dirty="0">
                <a:ea typeface="+mj-lt"/>
                <a:cs typeface="+mj-lt"/>
              </a:rPr>
              <a:t>2D VE 3D BRAKİTERAPİ TEDAVİ PLANLAMASININ FAYDALARI</a:t>
            </a:r>
            <a:endParaRPr lang="tr-TR" dirty="0"/>
          </a:p>
        </p:txBody>
      </p:sp>
      <p:sp>
        <p:nvSpPr>
          <p:cNvPr id="3" name="İçerik Yer Tutucusu 2">
            <a:extLst>
              <a:ext uri="{FF2B5EF4-FFF2-40B4-BE49-F238E27FC236}">
                <a16:creationId xmlns:a16="http://schemas.microsoft.com/office/drawing/2014/main" id="{C671D87D-3663-D385-A6B8-EE4403C2F8D3}"/>
              </a:ext>
            </a:extLst>
          </p:cNvPr>
          <p:cNvSpPr>
            <a:spLocks noGrp="1"/>
          </p:cNvSpPr>
          <p:nvPr>
            <p:ph idx="1"/>
          </p:nvPr>
        </p:nvSpPr>
        <p:spPr/>
        <p:txBody>
          <a:bodyPr vert="horz" lIns="91440" tIns="45720" rIns="91440" bIns="45720" rtlCol="0" anchor="t">
            <a:normAutofit fontScale="92500"/>
          </a:bodyPr>
          <a:lstStyle/>
          <a:p>
            <a:pPr marL="285750" indent="-285750">
              <a:buFont typeface="Arial,Sans-Serif" panose="020B0604020202020204" pitchFamily="34" charset="0"/>
            </a:pPr>
            <a:r>
              <a:rPr lang="tr-TR" b="1" dirty="0">
                <a:latin typeface="Calibri"/>
                <a:ea typeface="+mj-lt"/>
                <a:cs typeface="+mj-lt"/>
              </a:rPr>
              <a:t>Tarihsel olarak, metalik implantların kemik işaretlerine göre konumunu görselleştirmek için ortogonal radyografiler kullanılmış.</a:t>
            </a:r>
          </a:p>
          <a:p>
            <a:pPr marL="285750" indent="-285750">
              <a:buFont typeface="Arial,Sans-Serif" panose="020B0604020202020204" pitchFamily="34" charset="0"/>
            </a:pPr>
            <a:r>
              <a:rPr lang="tr-TR" b="1" dirty="0">
                <a:latin typeface="Calibri"/>
                <a:ea typeface="+mj-lt"/>
                <a:cs typeface="+mj-lt"/>
              </a:rPr>
              <a:t>İmplant sonrası </a:t>
            </a:r>
            <a:r>
              <a:rPr lang="tr-TR" b="1" dirty="0" err="1">
                <a:latin typeface="Calibri"/>
                <a:ea typeface="+mj-lt"/>
                <a:cs typeface="+mj-lt"/>
              </a:rPr>
              <a:t>dozimetrik</a:t>
            </a:r>
            <a:r>
              <a:rPr lang="tr-TR" b="1" dirty="0">
                <a:latin typeface="Calibri"/>
                <a:ea typeface="+mj-lt"/>
                <a:cs typeface="+mj-lt"/>
              </a:rPr>
              <a:t> planlama için iki boyutlu radyografinin birincil, önemli sınırlaması; rezidüel tümörü, risk altındaki komşu organları ve diğer önemli pelvik anatomik yapıları tanımlayamamasıdır. </a:t>
            </a:r>
          </a:p>
          <a:p>
            <a:pPr marL="285750" indent="-285750">
              <a:buFont typeface="Arial,Sans-Serif" panose="020B0604020202020204" pitchFamily="34" charset="0"/>
            </a:pPr>
            <a:r>
              <a:rPr lang="tr-TR" b="1" dirty="0">
                <a:latin typeface="Calibri"/>
                <a:ea typeface="+mj-lt"/>
                <a:cs typeface="+mj-lt"/>
              </a:rPr>
              <a:t>Sonuç olarak, radyografik planlama  hastaya özel anatomik hususları hesaba katamayan </a:t>
            </a:r>
            <a:r>
              <a:rPr lang="tr-TR" b="1" dirty="0" err="1">
                <a:latin typeface="Calibri"/>
                <a:ea typeface="+mj-lt"/>
                <a:cs typeface="+mj-lt"/>
              </a:rPr>
              <a:t>intrauterin</a:t>
            </a:r>
            <a:r>
              <a:rPr lang="tr-TR" b="1" dirty="0">
                <a:latin typeface="Calibri"/>
                <a:ea typeface="+mj-lt"/>
                <a:cs typeface="+mj-lt"/>
              </a:rPr>
              <a:t> tandem ve </a:t>
            </a:r>
            <a:r>
              <a:rPr lang="tr-TR" b="1" dirty="0" err="1">
                <a:latin typeface="Calibri"/>
                <a:ea typeface="+mj-lt"/>
                <a:cs typeface="+mj-lt"/>
              </a:rPr>
              <a:t>ovoidlerden</a:t>
            </a:r>
            <a:r>
              <a:rPr lang="tr-TR" b="1" dirty="0">
                <a:latin typeface="Calibri"/>
                <a:ea typeface="+mj-lt"/>
                <a:cs typeface="+mj-lt"/>
              </a:rPr>
              <a:t> sabit mesafeleri ölçüt alan doz reçetelerine dayanmıştır.</a:t>
            </a:r>
          </a:p>
          <a:p>
            <a:pPr marL="285750" indent="-285750">
              <a:buFont typeface="Arial,Sans-Serif" panose="020B0604020202020204" pitchFamily="34" charset="0"/>
            </a:pPr>
            <a:r>
              <a:rPr lang="tr-TR" b="1" dirty="0">
                <a:solidFill>
                  <a:srgbClr val="FF0000"/>
                </a:solidFill>
                <a:latin typeface="Calibri"/>
                <a:ea typeface="+mj-lt"/>
                <a:cs typeface="+mj-lt"/>
              </a:rPr>
              <a:t>BT ve/veya MRI mevcut olduğu sürece tedavi planlaması için primer olarak önerilmez.</a:t>
            </a:r>
            <a:endParaRPr lang="tr-TR" b="1">
              <a:solidFill>
                <a:srgbClr val="FF0000"/>
              </a:solidFill>
              <a:latin typeface="Calibri"/>
              <a:cs typeface="Calibri"/>
            </a:endParaRPr>
          </a:p>
          <a:p>
            <a:endParaRPr lang="tr-TR" dirty="0"/>
          </a:p>
        </p:txBody>
      </p:sp>
    </p:spTree>
    <p:extLst>
      <p:ext uri="{BB962C8B-B14F-4D97-AF65-F5344CB8AC3E}">
        <p14:creationId xmlns:p14="http://schemas.microsoft.com/office/powerpoint/2010/main" val="359388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1D60E7-BEDC-5644-EC57-D7504246FA6A}"/>
              </a:ext>
            </a:extLst>
          </p:cNvPr>
          <p:cNvSpPr>
            <a:spLocks noGrp="1"/>
          </p:cNvSpPr>
          <p:nvPr>
            <p:ph type="title"/>
          </p:nvPr>
        </p:nvSpPr>
        <p:spPr/>
        <p:txBody>
          <a:bodyPr/>
          <a:lstStyle/>
          <a:p>
            <a:r>
              <a:rPr lang="tr-TR" dirty="0">
                <a:ea typeface="+mj-lt"/>
                <a:cs typeface="+mj-lt"/>
              </a:rPr>
              <a:t>2D VE 3D BRAKİTERAPİ TEDAVİ PLANLAMASININ FAYDALARI</a:t>
            </a:r>
            <a:endParaRPr lang="tr-TR" dirty="0"/>
          </a:p>
        </p:txBody>
      </p:sp>
      <p:sp>
        <p:nvSpPr>
          <p:cNvPr id="3" name="İçerik Yer Tutucusu 2">
            <a:extLst>
              <a:ext uri="{FF2B5EF4-FFF2-40B4-BE49-F238E27FC236}">
                <a16:creationId xmlns:a16="http://schemas.microsoft.com/office/drawing/2014/main" id="{95C4162F-320D-A69C-4E87-FF9F2BD07543}"/>
              </a:ext>
            </a:extLst>
          </p:cNvPr>
          <p:cNvSpPr>
            <a:spLocks noGrp="1"/>
          </p:cNvSpPr>
          <p:nvPr>
            <p:ph idx="1"/>
          </p:nvPr>
        </p:nvSpPr>
        <p:spPr/>
        <p:txBody>
          <a:bodyPr vert="horz" lIns="91440" tIns="45720" rIns="91440" bIns="45720" rtlCol="0" anchor="t">
            <a:normAutofit/>
          </a:bodyPr>
          <a:lstStyle/>
          <a:p>
            <a:pPr marL="0" indent="0"/>
            <a:r>
              <a:rPr lang="tr-TR" b="1" dirty="0">
                <a:latin typeface="Calibri"/>
                <a:ea typeface="+mj-lt"/>
                <a:cs typeface="+mj-lt"/>
              </a:rPr>
              <a:t>Bilgisayarlı tomografi (BT) tabanlı planlamanın ortaya çıkışı, gerçek üç boyutlu (3B) tedavi planlaması için hastaya özel </a:t>
            </a:r>
            <a:r>
              <a:rPr lang="tr-TR" b="1" dirty="0" err="1">
                <a:latin typeface="Calibri"/>
                <a:ea typeface="+mj-lt"/>
                <a:cs typeface="+mj-lt"/>
              </a:rPr>
              <a:t>CTV'lerin</a:t>
            </a:r>
            <a:r>
              <a:rPr lang="tr-TR" b="1" dirty="0">
                <a:latin typeface="Calibri"/>
                <a:ea typeface="+mj-lt"/>
                <a:cs typeface="+mj-lt"/>
              </a:rPr>
              <a:t> ve </a:t>
            </a:r>
            <a:r>
              <a:rPr lang="tr-TR" b="1" dirty="0" err="1">
                <a:latin typeface="Calibri"/>
                <a:ea typeface="+mj-lt"/>
                <a:cs typeface="+mj-lt"/>
              </a:rPr>
              <a:t>OAR'lerin</a:t>
            </a:r>
            <a:r>
              <a:rPr lang="tr-TR" b="1" dirty="0">
                <a:latin typeface="Calibri"/>
                <a:ea typeface="+mj-lt"/>
                <a:cs typeface="+mj-lt"/>
              </a:rPr>
              <a:t> 3 boyutlu olarak tanımlanmasına olanak sağladı.</a:t>
            </a:r>
          </a:p>
          <a:p>
            <a:pPr marL="0" indent="0">
              <a:buNone/>
            </a:pPr>
            <a:endParaRPr lang="tr-TR" b="1" dirty="0">
              <a:latin typeface="Calibri"/>
              <a:ea typeface="+mj-lt"/>
              <a:cs typeface="+mj-lt"/>
            </a:endParaRPr>
          </a:p>
          <a:p>
            <a:pPr marL="0" indent="0"/>
            <a:r>
              <a:rPr lang="tr-TR" b="1" dirty="0">
                <a:latin typeface="Calibri"/>
                <a:ea typeface="+mj-lt"/>
                <a:cs typeface="+mj-lt"/>
              </a:rPr>
              <a:t>Bu yöntem, doz hacim histogramlarının hesaplanmasını, hedef kapsamını geliştirmeyi ve normal doku toksisitesi riskini azaltmayı mümkün kılmıştır </a:t>
            </a:r>
            <a:endParaRPr lang="tr-TR" b="1" dirty="0">
              <a:latin typeface="Calibri"/>
            </a:endParaRPr>
          </a:p>
        </p:txBody>
      </p:sp>
    </p:spTree>
    <p:extLst>
      <p:ext uri="{BB962C8B-B14F-4D97-AF65-F5344CB8AC3E}">
        <p14:creationId xmlns:p14="http://schemas.microsoft.com/office/powerpoint/2010/main" val="247899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3F8813-8503-67E5-FD2C-1D2CEFE03F3C}"/>
              </a:ext>
            </a:extLst>
          </p:cNvPr>
          <p:cNvSpPr>
            <a:spLocks noGrp="1"/>
          </p:cNvSpPr>
          <p:nvPr>
            <p:ph type="title"/>
          </p:nvPr>
        </p:nvSpPr>
        <p:spPr/>
        <p:txBody>
          <a:bodyPr/>
          <a:lstStyle/>
          <a:p>
            <a:r>
              <a:rPr lang="tr-TR" dirty="0">
                <a:ea typeface="+mj-lt"/>
                <a:cs typeface="+mj-lt"/>
              </a:rPr>
              <a:t>2D VE 3D BRAKİTERAPİ TEDAVİ PLANLAMASININ FAYDALARI</a:t>
            </a:r>
            <a:endParaRPr lang="tr-TR" dirty="0"/>
          </a:p>
        </p:txBody>
      </p:sp>
      <p:sp>
        <p:nvSpPr>
          <p:cNvPr id="3" name="İçerik Yer Tutucusu 2">
            <a:extLst>
              <a:ext uri="{FF2B5EF4-FFF2-40B4-BE49-F238E27FC236}">
                <a16:creationId xmlns:a16="http://schemas.microsoft.com/office/drawing/2014/main" id="{725B15DA-6369-0C01-8289-994B8E462BB0}"/>
              </a:ext>
            </a:extLst>
          </p:cNvPr>
          <p:cNvSpPr>
            <a:spLocks noGrp="1"/>
          </p:cNvSpPr>
          <p:nvPr>
            <p:ph idx="1"/>
          </p:nvPr>
        </p:nvSpPr>
        <p:spPr/>
        <p:txBody>
          <a:bodyPr vert="horz" lIns="91440" tIns="45720" rIns="91440" bIns="45720" rtlCol="0" anchor="t">
            <a:normAutofit/>
          </a:bodyPr>
          <a:lstStyle/>
          <a:p>
            <a:pPr marL="285750" indent="-285750">
              <a:buFont typeface="Arial,Sans-Serif" panose="020B0604020202020204" pitchFamily="34" charset="0"/>
            </a:pPr>
            <a:r>
              <a:rPr lang="tr-TR" b="1" dirty="0">
                <a:latin typeface="Calibri"/>
                <a:ea typeface="+mj-lt"/>
                <a:cs typeface="+mj-lt"/>
              </a:rPr>
              <a:t>BT ile karşılaştırıldığında, </a:t>
            </a:r>
            <a:r>
              <a:rPr lang="tr-TR" b="1" dirty="0" err="1">
                <a:latin typeface="Calibri"/>
                <a:ea typeface="+mj-lt"/>
                <a:cs typeface="+mj-lt"/>
              </a:rPr>
              <a:t>MR'ın</a:t>
            </a:r>
            <a:r>
              <a:rPr lang="tr-TR" b="1" dirty="0">
                <a:latin typeface="Calibri"/>
                <a:ea typeface="+mj-lt"/>
                <a:cs typeface="+mj-lt"/>
              </a:rPr>
              <a:t> üstün yumuşak doku kontrastı özellikle T2 ağırlıklı sekansları ile, 3D planlamayı daha da geliştirmiştir ve şu anda görüntü kılavuzluğunda serviks kanseri brakiterapisi için tercih edilen görüntüleme yöntemidir </a:t>
            </a:r>
            <a:endParaRPr lang="en-US" b="1" dirty="0">
              <a:latin typeface="Calibri"/>
              <a:ea typeface="+mj-lt"/>
              <a:cs typeface="+mj-lt"/>
            </a:endParaRPr>
          </a:p>
          <a:p>
            <a:pPr marL="285750" indent="-285750">
              <a:buFont typeface="Arial,Sans-Serif" panose="020B0604020202020204" pitchFamily="34" charset="0"/>
            </a:pPr>
            <a:r>
              <a:rPr lang="tr-TR" b="1" dirty="0" err="1">
                <a:latin typeface="Calibri"/>
                <a:ea typeface="+mj-lt"/>
                <a:cs typeface="+mj-lt"/>
              </a:rPr>
              <a:t>RetroEMBRACE</a:t>
            </a:r>
            <a:r>
              <a:rPr lang="tr-TR" b="1" dirty="0">
                <a:latin typeface="Calibri"/>
                <a:ea typeface="+mj-lt"/>
                <a:cs typeface="+mj-lt"/>
              </a:rPr>
              <a:t> çok merkezli retrospektif analizi, MRG veya hibrit MRG/BT'ye dayalı 3D tedavi planlamasının, geleneksel brakiterapiye kıyasla daha düşük lokal ve bölgesel nüks oranları ile sonuçlandığını göstermiştir.</a:t>
            </a:r>
          </a:p>
          <a:p>
            <a:endParaRPr lang="tr-TR" dirty="0"/>
          </a:p>
        </p:txBody>
      </p:sp>
    </p:spTree>
    <p:extLst>
      <p:ext uri="{BB962C8B-B14F-4D97-AF65-F5344CB8AC3E}">
        <p14:creationId xmlns:p14="http://schemas.microsoft.com/office/powerpoint/2010/main" val="61898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0E7AAD-8EE2-4EA1-6CEE-352AD952DE35}"/>
              </a:ext>
            </a:extLst>
          </p:cNvPr>
          <p:cNvSpPr>
            <a:spLocks noGrp="1"/>
          </p:cNvSpPr>
          <p:nvPr>
            <p:ph type="title"/>
          </p:nvPr>
        </p:nvSpPr>
        <p:spPr/>
        <p:txBody>
          <a:bodyPr/>
          <a:lstStyle/>
          <a:p>
            <a:r>
              <a:rPr lang="tr-TR" dirty="0">
                <a:ea typeface="+mj-lt"/>
                <a:cs typeface="+mj-lt"/>
              </a:rPr>
              <a:t>BRAKİTERAPİ İŞ AKIŞINDA GÖRÜNTÜLEMENİN ROLÜ</a:t>
            </a:r>
            <a:endParaRPr lang="tr-TR" dirty="0"/>
          </a:p>
        </p:txBody>
      </p:sp>
      <p:sp>
        <p:nvSpPr>
          <p:cNvPr id="3" name="İçerik Yer Tutucusu 2">
            <a:extLst>
              <a:ext uri="{FF2B5EF4-FFF2-40B4-BE49-F238E27FC236}">
                <a16:creationId xmlns:a16="http://schemas.microsoft.com/office/drawing/2014/main" id="{98CFA2BB-7258-D865-C22C-0ECAB85BC085}"/>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Standart brakiterapi iş akışı, brakiterapiye başlamadan önce eş zamanlı </a:t>
            </a:r>
            <a:r>
              <a:rPr lang="tr-TR" b="1" dirty="0" err="1">
                <a:latin typeface="Calibri"/>
                <a:ea typeface="+mj-lt"/>
                <a:cs typeface="+mj-lt"/>
              </a:rPr>
              <a:t>kemoradyoterapiye</a:t>
            </a:r>
            <a:r>
              <a:rPr lang="tr-TR" b="1" dirty="0">
                <a:latin typeface="Calibri"/>
                <a:ea typeface="+mj-lt"/>
                <a:cs typeface="+mj-lt"/>
              </a:rPr>
              <a:t> verilen hastalık yanıtını değerlendirmek için BRT öncesi görüntüleme ve klinik muayeneyi içerir. </a:t>
            </a:r>
            <a:endParaRPr lang="tr-TR" b="1">
              <a:latin typeface="Calibri"/>
              <a:cs typeface="Calibri"/>
            </a:endParaRPr>
          </a:p>
          <a:p>
            <a:r>
              <a:rPr lang="tr-TR" b="1" dirty="0">
                <a:latin typeface="Calibri"/>
                <a:ea typeface="+mj-lt"/>
                <a:cs typeface="+mj-lt"/>
              </a:rPr>
              <a:t>İdeal olarak, tedavi yanıtı MRG kullanılarak değerlendirilir, ancak BT, </a:t>
            </a:r>
            <a:r>
              <a:rPr lang="tr-TR" b="1" dirty="0" err="1">
                <a:latin typeface="Calibri"/>
                <a:ea typeface="+mj-lt"/>
                <a:cs typeface="+mj-lt"/>
              </a:rPr>
              <a:t>MRG'ye</a:t>
            </a:r>
            <a:r>
              <a:rPr lang="tr-TR" b="1" dirty="0">
                <a:latin typeface="Calibri"/>
                <a:ea typeface="+mj-lt"/>
                <a:cs typeface="+mj-lt"/>
              </a:rPr>
              <a:t> sınırlı erişimi olan bölgeler için de bir seçenektir. </a:t>
            </a:r>
          </a:p>
          <a:p>
            <a:r>
              <a:rPr lang="tr-TR" b="1" dirty="0">
                <a:latin typeface="Calibri"/>
                <a:ea typeface="+mj-lt"/>
                <a:cs typeface="+mj-lt"/>
              </a:rPr>
              <a:t>Uygun brakiterapi aplikatörünü seçmek için kalan tümör yükü değerlendirilmelidir.</a:t>
            </a:r>
            <a:endParaRPr lang="tr-TR" b="1" dirty="0">
              <a:latin typeface="Calibri"/>
            </a:endParaRPr>
          </a:p>
        </p:txBody>
      </p:sp>
    </p:spTree>
    <p:extLst>
      <p:ext uri="{BB962C8B-B14F-4D97-AF65-F5344CB8AC3E}">
        <p14:creationId xmlns:p14="http://schemas.microsoft.com/office/powerpoint/2010/main" val="2515299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D52FBA-87BD-817A-E21B-D9F8B5964A66}"/>
              </a:ext>
            </a:extLst>
          </p:cNvPr>
          <p:cNvSpPr>
            <a:spLocks noGrp="1"/>
          </p:cNvSpPr>
          <p:nvPr>
            <p:ph type="title"/>
          </p:nvPr>
        </p:nvSpPr>
        <p:spPr/>
        <p:txBody>
          <a:bodyPr/>
          <a:lstStyle/>
          <a:p>
            <a:r>
              <a:rPr lang="tr-TR" dirty="0">
                <a:ea typeface="+mj-lt"/>
                <a:cs typeface="+mj-lt"/>
              </a:rPr>
              <a:t>BRAKİTERAPİ İŞ AKIŞINDA GÖRÜNTÜLEMENİN ROLÜ</a:t>
            </a:r>
            <a:endParaRPr lang="tr-TR" dirty="0"/>
          </a:p>
        </p:txBody>
      </p:sp>
      <p:sp>
        <p:nvSpPr>
          <p:cNvPr id="3" name="İçerik Yer Tutucusu 2">
            <a:extLst>
              <a:ext uri="{FF2B5EF4-FFF2-40B4-BE49-F238E27FC236}">
                <a16:creationId xmlns:a16="http://schemas.microsoft.com/office/drawing/2014/main" id="{427A27F2-9198-58EF-A4FA-DA4299164336}"/>
              </a:ext>
            </a:extLst>
          </p:cNvPr>
          <p:cNvSpPr>
            <a:spLocks noGrp="1"/>
          </p:cNvSpPr>
          <p:nvPr>
            <p:ph idx="1"/>
          </p:nvPr>
        </p:nvSpPr>
        <p:spPr/>
        <p:txBody>
          <a:bodyPr vert="horz" lIns="91440" tIns="45720" rIns="91440" bIns="45720" rtlCol="0" anchor="t">
            <a:normAutofit/>
          </a:bodyPr>
          <a:lstStyle/>
          <a:p>
            <a:pPr marL="285750" indent="-285750">
              <a:buFont typeface="Arial,Sans-Serif" panose="020B0604020202020204" pitchFamily="34" charset="0"/>
            </a:pPr>
            <a:r>
              <a:rPr lang="tr-TR" b="1" dirty="0">
                <a:latin typeface="Calibri"/>
                <a:ea typeface="+mj-lt"/>
                <a:cs typeface="+mj-lt"/>
              </a:rPr>
              <a:t>İlerlemiş hastalığı veya eksantrik tümörleri olan hastalarda, yeterli doz kapsamını sağlamak için </a:t>
            </a:r>
            <a:r>
              <a:rPr lang="tr-TR" b="1" dirty="0" err="1">
                <a:latin typeface="Calibri"/>
                <a:ea typeface="+mj-lt"/>
                <a:cs typeface="+mj-lt"/>
              </a:rPr>
              <a:t>intrakaviter</a:t>
            </a:r>
            <a:r>
              <a:rPr lang="tr-TR" b="1" dirty="0">
                <a:latin typeface="Calibri"/>
                <a:ea typeface="+mj-lt"/>
                <a:cs typeface="+mj-lt"/>
              </a:rPr>
              <a:t> aplikatörlere ek olarak interstisyel iğneler yerleştirilebilir. </a:t>
            </a:r>
            <a:endParaRPr lang="en-US" b="1">
              <a:latin typeface="Calibri"/>
              <a:ea typeface="+mj-lt"/>
              <a:cs typeface="+mj-lt"/>
            </a:endParaRPr>
          </a:p>
          <a:p>
            <a:pPr marL="285750" indent="-285750">
              <a:buFont typeface="Arial,Sans-Serif" panose="020B0604020202020204" pitchFamily="34" charset="0"/>
            </a:pPr>
            <a:r>
              <a:rPr lang="tr-TR" b="1" dirty="0">
                <a:latin typeface="Calibri"/>
                <a:ea typeface="+mj-lt"/>
                <a:cs typeface="+mj-lt"/>
              </a:rPr>
              <a:t>Preoperatif 3 boyutlu görüntüleme ayrıca radyasyon </a:t>
            </a:r>
            <a:r>
              <a:rPr lang="tr-TR" b="1" err="1">
                <a:latin typeface="Calibri"/>
                <a:ea typeface="+mj-lt"/>
                <a:cs typeface="+mj-lt"/>
              </a:rPr>
              <a:t>onkoloğunun</a:t>
            </a:r>
            <a:r>
              <a:rPr lang="tr-TR" b="1" dirty="0">
                <a:latin typeface="Calibri"/>
                <a:ea typeface="+mj-lt"/>
                <a:cs typeface="+mj-lt"/>
              </a:rPr>
              <a:t>, eksantrik bir tümöre optimal konformal brakiterapi uygulamak için gerekirse interstisyel iğnelerin sayısını ve yönünü dikkate almasına olanak tanır.</a:t>
            </a:r>
            <a:endParaRPr lang="en-US" b="1">
              <a:latin typeface="Calibri"/>
              <a:ea typeface="+mj-lt"/>
              <a:cs typeface="+mj-lt"/>
            </a:endParaRPr>
          </a:p>
          <a:p>
            <a:endParaRPr lang="tr-TR" dirty="0"/>
          </a:p>
        </p:txBody>
      </p:sp>
    </p:spTree>
    <p:extLst>
      <p:ext uri="{BB962C8B-B14F-4D97-AF65-F5344CB8AC3E}">
        <p14:creationId xmlns:p14="http://schemas.microsoft.com/office/powerpoint/2010/main" val="55524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614BF-AF42-E2BC-8759-3F5A61DEFD28}"/>
              </a:ext>
            </a:extLst>
          </p:cNvPr>
          <p:cNvSpPr>
            <a:spLocks noGrp="1"/>
          </p:cNvSpPr>
          <p:nvPr>
            <p:ph type="title"/>
          </p:nvPr>
        </p:nvSpPr>
        <p:spPr/>
        <p:txBody>
          <a:bodyPr/>
          <a:lstStyle/>
          <a:p>
            <a:r>
              <a:rPr lang="tr-TR"/>
              <a:t>Iş akışı</a:t>
            </a:r>
          </a:p>
        </p:txBody>
      </p:sp>
      <p:sp>
        <p:nvSpPr>
          <p:cNvPr id="3" name="İçerik Yer Tutucusu 2">
            <a:extLst>
              <a:ext uri="{FF2B5EF4-FFF2-40B4-BE49-F238E27FC236}">
                <a16:creationId xmlns:a16="http://schemas.microsoft.com/office/drawing/2014/main" id="{E44EC1D6-1637-962E-C9B0-157C96E10826}"/>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BRT öncesi görüntülemeden sonra hastaya aplikatör yerleştirme </a:t>
            </a:r>
            <a:r>
              <a:rPr lang="tr-TR" b="1" dirty="0" err="1">
                <a:latin typeface="Calibri"/>
                <a:ea typeface="+mj-lt"/>
                <a:cs typeface="+mj-lt"/>
              </a:rPr>
              <a:t>yapılır.Bir</a:t>
            </a:r>
            <a:r>
              <a:rPr lang="tr-TR" b="1" dirty="0">
                <a:latin typeface="Calibri"/>
                <a:ea typeface="+mj-lt"/>
                <a:cs typeface="+mj-lt"/>
              </a:rPr>
              <a:t> </a:t>
            </a:r>
            <a:r>
              <a:rPr lang="tr-TR" b="1" dirty="0" err="1">
                <a:latin typeface="Calibri"/>
                <a:ea typeface="+mj-lt"/>
                <a:cs typeface="+mj-lt"/>
              </a:rPr>
              <a:t>Foley</a:t>
            </a:r>
            <a:r>
              <a:rPr lang="tr-TR" b="1" dirty="0">
                <a:latin typeface="Calibri"/>
                <a:ea typeface="+mj-lt"/>
                <a:cs typeface="+mj-lt"/>
              </a:rPr>
              <a:t> kateteri yerleştirilir ve bir tandem yerleştiriliyorsa, gerektiğinde ultrason rehberliğinde tandem uzunluğunu ve açısını belirlemek gerekebilir.</a:t>
            </a:r>
          </a:p>
          <a:p>
            <a:r>
              <a:rPr lang="tr-TR" b="1" dirty="0">
                <a:latin typeface="Calibri"/>
                <a:ea typeface="+mj-lt"/>
                <a:cs typeface="+mj-lt"/>
              </a:rPr>
              <a:t> Tandem uç, endometriyal kavitenin </a:t>
            </a:r>
            <a:r>
              <a:rPr lang="tr-TR" b="1" dirty="0" err="1">
                <a:latin typeface="Calibri"/>
                <a:ea typeface="+mj-lt"/>
                <a:cs typeface="+mj-lt"/>
              </a:rPr>
              <a:t>fundal</a:t>
            </a:r>
            <a:r>
              <a:rPr lang="tr-TR" b="1" dirty="0">
                <a:latin typeface="Calibri"/>
                <a:ea typeface="+mj-lt"/>
                <a:cs typeface="+mj-lt"/>
              </a:rPr>
              <a:t>  yönü içinde, </a:t>
            </a:r>
            <a:r>
              <a:rPr lang="tr-TR" b="1" dirty="0" err="1">
                <a:latin typeface="Calibri"/>
                <a:ea typeface="+mj-lt"/>
                <a:cs typeface="+mj-lt"/>
              </a:rPr>
              <a:t>miyometriyum</a:t>
            </a:r>
            <a:r>
              <a:rPr lang="tr-TR" b="1" dirty="0">
                <a:latin typeface="Calibri"/>
                <a:ea typeface="+mj-lt"/>
                <a:cs typeface="+mj-lt"/>
              </a:rPr>
              <a:t> içine gömülmeden veya perforasyon yapmadan yerleştirilmelidir </a:t>
            </a:r>
          </a:p>
          <a:p>
            <a:r>
              <a:rPr lang="tr-TR" b="1" dirty="0">
                <a:latin typeface="Calibri"/>
                <a:ea typeface="+mj-lt"/>
                <a:cs typeface="+mj-lt"/>
              </a:rPr>
              <a:t>Tandem yerleştirildikten sonra, </a:t>
            </a:r>
            <a:r>
              <a:rPr lang="tr-TR" b="1" dirty="0" err="1">
                <a:latin typeface="Calibri"/>
                <a:ea typeface="+mj-lt"/>
                <a:cs typeface="+mj-lt"/>
              </a:rPr>
              <a:t>ovoidler</a:t>
            </a:r>
            <a:r>
              <a:rPr lang="tr-TR" b="1" dirty="0">
                <a:latin typeface="Calibri"/>
                <a:ea typeface="+mj-lt"/>
                <a:cs typeface="+mj-lt"/>
              </a:rPr>
              <a:t> veya ring vajinaya yerleştirilir ve servikal </a:t>
            </a:r>
            <a:r>
              <a:rPr lang="tr-TR" b="1" dirty="0" err="1">
                <a:latin typeface="Calibri"/>
                <a:ea typeface="+mj-lt"/>
                <a:cs typeface="+mj-lt"/>
              </a:rPr>
              <a:t>os'a</a:t>
            </a:r>
            <a:r>
              <a:rPr lang="tr-TR" b="1" dirty="0">
                <a:latin typeface="Calibri"/>
                <a:ea typeface="+mj-lt"/>
                <a:cs typeface="+mj-lt"/>
              </a:rPr>
              <a:t> bitişik olarak konumlandırılır. </a:t>
            </a:r>
            <a:endParaRPr lang="tr-TR" b="1">
              <a:latin typeface="Calibri"/>
            </a:endParaRPr>
          </a:p>
        </p:txBody>
      </p:sp>
    </p:spTree>
    <p:extLst>
      <p:ext uri="{BB962C8B-B14F-4D97-AF65-F5344CB8AC3E}">
        <p14:creationId xmlns:p14="http://schemas.microsoft.com/office/powerpoint/2010/main" val="153574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AEDB11-5338-5C0B-7FC9-3BD726C2F8AC}"/>
              </a:ext>
            </a:extLst>
          </p:cNvPr>
          <p:cNvSpPr>
            <a:spLocks noGrp="1"/>
          </p:cNvSpPr>
          <p:nvPr>
            <p:ph type="title"/>
          </p:nvPr>
        </p:nvSpPr>
        <p:spPr/>
        <p:txBody>
          <a:bodyPr/>
          <a:lstStyle/>
          <a:p>
            <a:r>
              <a:rPr lang="tr-TR" dirty="0">
                <a:ea typeface="+mj-lt"/>
                <a:cs typeface="+mj-lt"/>
              </a:rPr>
              <a:t>IŞ AKIŞI</a:t>
            </a:r>
            <a:endParaRPr lang="tr-TR" dirty="0"/>
          </a:p>
        </p:txBody>
      </p:sp>
      <p:sp>
        <p:nvSpPr>
          <p:cNvPr id="3" name="İçerik Yer Tutucusu 2">
            <a:extLst>
              <a:ext uri="{FF2B5EF4-FFF2-40B4-BE49-F238E27FC236}">
                <a16:creationId xmlns:a16="http://schemas.microsoft.com/office/drawing/2014/main" id="{BCA10426-D393-6B54-C648-AEA2395DA9C8}"/>
              </a:ext>
            </a:extLst>
          </p:cNvPr>
          <p:cNvSpPr>
            <a:spLocks noGrp="1"/>
          </p:cNvSpPr>
          <p:nvPr>
            <p:ph idx="1"/>
          </p:nvPr>
        </p:nvSpPr>
        <p:spPr/>
        <p:txBody>
          <a:bodyPr vert="horz" lIns="91440" tIns="45720" rIns="91440" bIns="45720" rtlCol="0" anchor="t">
            <a:normAutofit/>
          </a:bodyPr>
          <a:lstStyle/>
          <a:p>
            <a:pPr marL="342900" indent="-342900"/>
            <a:r>
              <a:rPr lang="tr-TR" b="1" dirty="0">
                <a:latin typeface="Calibri"/>
                <a:ea typeface="+mj-lt"/>
                <a:cs typeface="+mj-lt"/>
              </a:rPr>
              <a:t>Görüntüler, aplikatörlerin ve interstisyel iğnelerin yerleştirilmesine rehberlik etmek için, çoğunlukla ultrasonla ve giderek artan şekilde BT veya MRI ile gerçek zamanlı olarak elde edilebilir ve uygun aplikatör konumlandırmasının doğrulanmasını sağlar. </a:t>
            </a:r>
            <a:endParaRPr lang="tr-TR" b="1">
              <a:latin typeface="Calibri"/>
              <a:cs typeface="Calibri"/>
            </a:endParaRPr>
          </a:p>
          <a:p>
            <a:pPr marL="342900" indent="-342900"/>
            <a:r>
              <a:rPr lang="tr-TR" b="1" dirty="0">
                <a:latin typeface="Calibri"/>
                <a:ea typeface="+mj-lt"/>
                <a:cs typeface="+mj-lt"/>
              </a:rPr>
              <a:t>İmplant sonrası görüntüler, tedavi planlamasının temelini sağlamak için BT veya MRI ile elde edilir. BT veya MRI mevcut değilse, implantasyon sonrası radyografi alınabilir, ancak radyografi kesin tandem yerleşimini belirleyemez veya uterus perforasyonunu dışlayamaz. </a:t>
            </a:r>
            <a:endParaRPr lang="tr-TR" dirty="0">
              <a:latin typeface="Calibri"/>
            </a:endParaRPr>
          </a:p>
          <a:p>
            <a:endParaRPr lang="tr-TR" dirty="0"/>
          </a:p>
        </p:txBody>
      </p:sp>
    </p:spTree>
    <p:extLst>
      <p:ext uri="{BB962C8B-B14F-4D97-AF65-F5344CB8AC3E}">
        <p14:creationId xmlns:p14="http://schemas.microsoft.com/office/powerpoint/2010/main" val="370028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2546713-DF96-41B2-8180-3EEC5B802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3A4DA0F-9A88-E418-E400-186FE4A13672}"/>
              </a:ext>
            </a:extLst>
          </p:cNvPr>
          <p:cNvSpPr>
            <a:spLocks noGrp="1"/>
          </p:cNvSpPr>
          <p:nvPr>
            <p:ph type="title"/>
          </p:nvPr>
        </p:nvSpPr>
        <p:spPr>
          <a:xfrm>
            <a:off x="698528" y="511126"/>
            <a:ext cx="6083272" cy="1031634"/>
          </a:xfrm>
        </p:spPr>
        <p:txBody>
          <a:bodyPr>
            <a:normAutofit/>
          </a:bodyPr>
          <a:lstStyle/>
          <a:p>
            <a:pPr algn="ctr"/>
            <a:r>
              <a:rPr lang="tr-TR" b="1" dirty="0">
                <a:latin typeface="Calibri"/>
                <a:cs typeface="Calibri"/>
              </a:rPr>
              <a:t>giriş</a:t>
            </a:r>
            <a:endParaRPr lang="tr-TR" b="1">
              <a:latin typeface="Calibri"/>
              <a:cs typeface="Calibri"/>
            </a:endParaRPr>
          </a:p>
        </p:txBody>
      </p:sp>
      <p:sp>
        <p:nvSpPr>
          <p:cNvPr id="3" name="İçerik Yer Tutucusu 2">
            <a:extLst>
              <a:ext uri="{FF2B5EF4-FFF2-40B4-BE49-F238E27FC236}">
                <a16:creationId xmlns:a16="http://schemas.microsoft.com/office/drawing/2014/main" id="{2DFF31F9-82F4-AE48-7C70-080DED907F8B}"/>
              </a:ext>
            </a:extLst>
          </p:cNvPr>
          <p:cNvSpPr>
            <a:spLocks noGrp="1"/>
          </p:cNvSpPr>
          <p:nvPr>
            <p:ph idx="1"/>
          </p:nvPr>
        </p:nvSpPr>
        <p:spPr>
          <a:xfrm>
            <a:off x="685801" y="1829287"/>
            <a:ext cx="6083272" cy="4342914"/>
          </a:xfrm>
        </p:spPr>
        <p:txBody>
          <a:bodyPr vert="horz" lIns="91440" tIns="45720" rIns="91440" bIns="45720" rtlCol="0">
            <a:normAutofit/>
          </a:bodyPr>
          <a:lstStyle/>
          <a:p>
            <a:r>
              <a:rPr lang="tr-TR" b="1" dirty="0">
                <a:latin typeface="Calibri"/>
                <a:ea typeface="+mj-lt"/>
                <a:cs typeface="+mj-lt"/>
              </a:rPr>
              <a:t>Serviks </a:t>
            </a:r>
            <a:r>
              <a:rPr lang="tr-TR" b="1" dirty="0" err="1">
                <a:latin typeface="Calibri"/>
                <a:ea typeface="+mj-lt"/>
                <a:cs typeface="+mj-lt"/>
              </a:rPr>
              <a:t>ca</a:t>
            </a:r>
            <a:r>
              <a:rPr lang="tr-TR" b="1" dirty="0">
                <a:latin typeface="Calibri"/>
                <a:ea typeface="+mj-lt"/>
                <a:cs typeface="+mj-lt"/>
              </a:rPr>
              <a:t> dünya çapında en sık görülen 2. malignite</a:t>
            </a:r>
            <a:endParaRPr lang="tr-TR" b="1">
              <a:latin typeface="Calibri"/>
              <a:ea typeface="+mj-lt"/>
              <a:cs typeface="Calibri"/>
            </a:endParaRPr>
          </a:p>
          <a:p>
            <a:endParaRPr lang="tr-TR" b="1">
              <a:latin typeface="Calibri"/>
              <a:ea typeface="+mj-lt"/>
              <a:cs typeface="+mj-lt"/>
            </a:endParaRPr>
          </a:p>
          <a:p>
            <a:r>
              <a:rPr lang="tr-TR" b="1" dirty="0">
                <a:latin typeface="Calibri"/>
                <a:ea typeface="+mj-lt"/>
                <a:cs typeface="+mj-lt"/>
              </a:rPr>
              <a:t> ABD'de en sık 3.jinekolojik malignite</a:t>
            </a:r>
            <a:endParaRPr lang="tr-TR" b="1">
              <a:latin typeface="Calibri"/>
              <a:ea typeface="+mj-lt"/>
              <a:cs typeface="Calibri"/>
            </a:endParaRPr>
          </a:p>
          <a:p>
            <a:pPr marL="0" indent="0">
              <a:buNone/>
            </a:pPr>
            <a:endParaRPr lang="tr-TR" b="1">
              <a:latin typeface="Calibri"/>
              <a:ea typeface="+mj-lt"/>
              <a:cs typeface="+mj-lt"/>
            </a:endParaRPr>
          </a:p>
          <a:p>
            <a:r>
              <a:rPr lang="tr-TR" b="1" dirty="0">
                <a:latin typeface="Calibri"/>
                <a:ea typeface="+mj-lt"/>
                <a:cs typeface="+mj-lt"/>
              </a:rPr>
              <a:t>Serviks </a:t>
            </a:r>
            <a:r>
              <a:rPr lang="tr-TR" b="1" dirty="0" err="1">
                <a:latin typeface="Calibri"/>
                <a:ea typeface="+mj-lt"/>
                <a:cs typeface="+mj-lt"/>
              </a:rPr>
              <a:t>ca</a:t>
            </a:r>
            <a:r>
              <a:rPr lang="tr-TR" b="1" dirty="0">
                <a:latin typeface="Calibri"/>
                <a:ea typeface="+mj-lt"/>
                <a:cs typeface="+mj-lt"/>
              </a:rPr>
              <a:t> evrelemesi MR bulguları, klinik muayene ve </a:t>
            </a:r>
            <a:r>
              <a:rPr lang="tr-TR" b="1" dirty="0" err="1">
                <a:latin typeface="Calibri"/>
                <a:ea typeface="+mj-lt"/>
                <a:cs typeface="+mj-lt"/>
              </a:rPr>
              <a:t>histopatoloji</a:t>
            </a:r>
            <a:r>
              <a:rPr lang="tr-TR" b="1" dirty="0">
                <a:latin typeface="Calibri"/>
                <a:ea typeface="+mj-lt"/>
                <a:cs typeface="+mj-lt"/>
              </a:rPr>
              <a:t> bulgularını içeren en son 2018'de güncellenen  (FIGO) kılavuzu ile cx biyopsisinden elde edilen histolojik sonuçlara göre yapılmakta</a:t>
            </a:r>
            <a:endParaRPr lang="tr-TR" b="1">
              <a:latin typeface="Calibri"/>
              <a:cs typeface="Calibri"/>
            </a:endParaRPr>
          </a:p>
        </p:txBody>
      </p:sp>
      <p:pic>
        <p:nvPicPr>
          <p:cNvPr id="5" name="Resim 5">
            <a:extLst>
              <a:ext uri="{FF2B5EF4-FFF2-40B4-BE49-F238E27FC236}">
                <a16:creationId xmlns:a16="http://schemas.microsoft.com/office/drawing/2014/main" id="{FAAD4FAC-CBE7-7154-9616-5E9050E4D6B7}"/>
              </a:ext>
            </a:extLst>
          </p:cNvPr>
          <p:cNvPicPr>
            <a:picLocks noChangeAspect="1"/>
          </p:cNvPicPr>
          <p:nvPr/>
        </p:nvPicPr>
        <p:blipFill>
          <a:blip r:embed="rId2"/>
          <a:stretch>
            <a:fillRect/>
          </a:stretch>
        </p:blipFill>
        <p:spPr>
          <a:xfrm>
            <a:off x="7562280" y="3998206"/>
            <a:ext cx="4533392" cy="1946850"/>
          </a:xfrm>
          <a:prstGeom prst="rect">
            <a:avLst/>
          </a:prstGeom>
        </p:spPr>
      </p:pic>
      <p:pic>
        <p:nvPicPr>
          <p:cNvPr id="4" name="Resim 4">
            <a:extLst>
              <a:ext uri="{FF2B5EF4-FFF2-40B4-BE49-F238E27FC236}">
                <a16:creationId xmlns:a16="http://schemas.microsoft.com/office/drawing/2014/main" id="{1998AE0B-17F3-3A75-ADD9-BAE2E437921F}"/>
              </a:ext>
            </a:extLst>
          </p:cNvPr>
          <p:cNvPicPr>
            <a:picLocks noChangeAspect="1"/>
          </p:cNvPicPr>
          <p:nvPr/>
        </p:nvPicPr>
        <p:blipFill>
          <a:blip r:embed="rId3"/>
          <a:stretch>
            <a:fillRect/>
          </a:stretch>
        </p:blipFill>
        <p:spPr>
          <a:xfrm>
            <a:off x="8614669" y="1128603"/>
            <a:ext cx="2586761" cy="2586761"/>
          </a:xfrm>
          <a:prstGeom prst="rect">
            <a:avLst/>
          </a:prstGeom>
        </p:spPr>
      </p:pic>
    </p:spTree>
    <p:extLst>
      <p:ext uri="{BB962C8B-B14F-4D97-AF65-F5344CB8AC3E}">
        <p14:creationId xmlns:p14="http://schemas.microsoft.com/office/powerpoint/2010/main" val="3545409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22097C-F71A-2E77-C469-FC6385C601C9}"/>
              </a:ext>
            </a:extLst>
          </p:cNvPr>
          <p:cNvSpPr>
            <a:spLocks noGrp="1"/>
          </p:cNvSpPr>
          <p:nvPr>
            <p:ph type="title"/>
          </p:nvPr>
        </p:nvSpPr>
        <p:spPr/>
        <p:txBody>
          <a:bodyPr/>
          <a:lstStyle/>
          <a:p>
            <a:r>
              <a:rPr lang="tr-TR" dirty="0" err="1"/>
              <a:t>usg</a:t>
            </a:r>
          </a:p>
        </p:txBody>
      </p:sp>
      <p:sp>
        <p:nvSpPr>
          <p:cNvPr id="3" name="İçerik Yer Tutucusu 2">
            <a:extLst>
              <a:ext uri="{FF2B5EF4-FFF2-40B4-BE49-F238E27FC236}">
                <a16:creationId xmlns:a16="http://schemas.microsoft.com/office/drawing/2014/main" id="{ED6045B9-D2D3-3077-1E33-C51242CBF2EB}"/>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Ultrason, yaygın ve nispeten daha ucuz ve gerçek zamanlı rehberlik sağladığından, </a:t>
            </a:r>
            <a:r>
              <a:rPr lang="tr-TR" b="1" dirty="0" err="1">
                <a:latin typeface="Calibri"/>
                <a:ea typeface="+mj-lt"/>
                <a:cs typeface="+mj-lt"/>
              </a:rPr>
              <a:t>intrakaviter</a:t>
            </a:r>
            <a:r>
              <a:rPr lang="tr-TR" b="1" dirty="0">
                <a:latin typeface="Calibri"/>
                <a:ea typeface="+mj-lt"/>
                <a:cs typeface="+mj-lt"/>
              </a:rPr>
              <a:t> brakiterapi aplikatörünü yerleştirmenin </a:t>
            </a:r>
            <a:r>
              <a:rPr lang="tr-TR" b="1" dirty="0" err="1">
                <a:latin typeface="Calibri"/>
                <a:ea typeface="+mj-lt"/>
                <a:cs typeface="+mj-lt"/>
              </a:rPr>
              <a:t>intraprosedürel</a:t>
            </a:r>
            <a:r>
              <a:rPr lang="tr-TR" b="1" dirty="0">
                <a:latin typeface="Calibri"/>
                <a:ea typeface="+mj-lt"/>
                <a:cs typeface="+mj-lt"/>
              </a:rPr>
              <a:t> rehberliği için birincil modalitedir </a:t>
            </a:r>
            <a:endParaRPr lang="tr-TR" b="1">
              <a:latin typeface="Calibri"/>
              <a:cs typeface="Calibri"/>
            </a:endParaRPr>
          </a:p>
          <a:p>
            <a:r>
              <a:rPr lang="tr-TR" b="1" dirty="0">
                <a:latin typeface="Calibri"/>
                <a:ea typeface="+mj-lt"/>
                <a:cs typeface="+mj-lt"/>
              </a:rPr>
              <a:t>Ultrason, endometriyal kavite içindeki </a:t>
            </a:r>
            <a:r>
              <a:rPr lang="tr-TR" b="1" dirty="0" err="1">
                <a:latin typeface="Calibri"/>
                <a:ea typeface="+mj-lt"/>
                <a:cs typeface="+mj-lt"/>
              </a:rPr>
              <a:t>intrauterin</a:t>
            </a:r>
            <a:r>
              <a:rPr lang="tr-TR" b="1" dirty="0">
                <a:latin typeface="Calibri"/>
                <a:ea typeface="+mj-lt"/>
                <a:cs typeface="+mj-lt"/>
              </a:rPr>
              <a:t> tandem pozisyonunu belirleyebilir, ucun </a:t>
            </a:r>
            <a:r>
              <a:rPr lang="tr-TR" b="1" dirty="0" err="1">
                <a:latin typeface="Calibri"/>
                <a:ea typeface="+mj-lt"/>
                <a:cs typeface="+mj-lt"/>
              </a:rPr>
              <a:t>fundal</a:t>
            </a:r>
            <a:r>
              <a:rPr lang="tr-TR" b="1" dirty="0">
                <a:latin typeface="Calibri"/>
                <a:ea typeface="+mj-lt"/>
                <a:cs typeface="+mj-lt"/>
              </a:rPr>
              <a:t> konumunu doğrulayabilir ve uterus perforasyonunu dışlayabilir</a:t>
            </a:r>
          </a:p>
          <a:p>
            <a:r>
              <a:rPr lang="tr-TR" b="1" dirty="0">
                <a:latin typeface="Calibri"/>
                <a:ea typeface="+mj-lt"/>
                <a:cs typeface="+mj-lt"/>
              </a:rPr>
              <a:t>Çoklu retrospektif çalışmalar, ultrason rehberliği ile tandem tarafından </a:t>
            </a:r>
            <a:r>
              <a:rPr lang="tr-TR" b="1" dirty="0" err="1">
                <a:latin typeface="Calibri"/>
                <a:ea typeface="+mj-lt"/>
                <a:cs typeface="+mj-lt"/>
              </a:rPr>
              <a:t>uterin</a:t>
            </a:r>
            <a:r>
              <a:rPr lang="tr-TR" b="1" dirty="0">
                <a:latin typeface="Calibri"/>
                <a:ea typeface="+mj-lt"/>
                <a:cs typeface="+mj-lt"/>
              </a:rPr>
              <a:t> perforasyon oranının, ultrason olmadan gerçekleştirilen vakalara göre önemli ölçüde daha düşük olduğunu göstermiştir </a:t>
            </a:r>
            <a:endParaRPr lang="tr-TR" dirty="0">
              <a:latin typeface="Calibri"/>
            </a:endParaRPr>
          </a:p>
        </p:txBody>
      </p:sp>
    </p:spTree>
    <p:extLst>
      <p:ext uri="{BB962C8B-B14F-4D97-AF65-F5344CB8AC3E}">
        <p14:creationId xmlns:p14="http://schemas.microsoft.com/office/powerpoint/2010/main" val="209306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1C4FB-6A97-D1C2-DC7E-F3E5A2078D76}"/>
              </a:ext>
            </a:extLst>
          </p:cNvPr>
          <p:cNvSpPr>
            <a:spLocks noGrp="1"/>
          </p:cNvSpPr>
          <p:nvPr>
            <p:ph type="title"/>
          </p:nvPr>
        </p:nvSpPr>
        <p:spPr/>
        <p:txBody>
          <a:bodyPr/>
          <a:lstStyle/>
          <a:p>
            <a:r>
              <a:rPr lang="tr-TR" dirty="0" err="1"/>
              <a:t>usg</a:t>
            </a:r>
          </a:p>
        </p:txBody>
      </p:sp>
      <p:sp>
        <p:nvSpPr>
          <p:cNvPr id="3" name="İçerik Yer Tutucusu 2">
            <a:extLst>
              <a:ext uri="{FF2B5EF4-FFF2-40B4-BE49-F238E27FC236}">
                <a16:creationId xmlns:a16="http://schemas.microsoft.com/office/drawing/2014/main" id="{0C618675-E0D5-5E81-73E4-5C84D29DC4F9}"/>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Görüntü kılavuzluğu olmadan rapor edilen perforasyon oranları, USG kılavuzluğunda  %0-1,4'e kıyasla yerleştirme başına USG olmadan %2,3 ila %34 aralığındadır. </a:t>
            </a:r>
            <a:endParaRPr lang="tr-TR" b="1" dirty="0">
              <a:latin typeface="Calibri"/>
              <a:cs typeface="Calibri"/>
            </a:endParaRPr>
          </a:p>
          <a:p>
            <a:r>
              <a:rPr lang="tr-TR" b="1" dirty="0" err="1">
                <a:latin typeface="Calibri"/>
                <a:ea typeface="+mj-lt"/>
                <a:cs typeface="+mj-lt"/>
              </a:rPr>
              <a:t>Sapienza</a:t>
            </a:r>
            <a:r>
              <a:rPr lang="tr-TR" b="1" dirty="0">
                <a:latin typeface="Calibri"/>
                <a:ea typeface="+mj-lt"/>
                <a:cs typeface="+mj-lt"/>
              </a:rPr>
              <a:t> ve arkadaşları tarafından 2018 yılında yapılan bir </a:t>
            </a:r>
            <a:r>
              <a:rPr lang="tr-TR" b="1" dirty="0" err="1">
                <a:latin typeface="Calibri"/>
                <a:ea typeface="+mj-lt"/>
                <a:cs typeface="+mj-lt"/>
              </a:rPr>
              <a:t>metaanalizde</a:t>
            </a:r>
            <a:r>
              <a:rPr lang="tr-TR" b="1" dirty="0">
                <a:latin typeface="Calibri"/>
                <a:ea typeface="+mj-lt"/>
                <a:cs typeface="+mj-lt"/>
              </a:rPr>
              <a:t>, USG rehberliğinde tandem yerleştirmenin, USG rehberliği olmadan gerçekleştirilen prosedürlere kıyasla hem yerleştirme başına hem de hasta bazında uterus perforasyon oranlarında istatistiksel olarak anlamlı düşüşlerle sonuçlandığı bulunmuştur.</a:t>
            </a:r>
            <a:endParaRPr lang="tr-TR" b="1">
              <a:latin typeface="Calibri"/>
            </a:endParaRPr>
          </a:p>
          <a:p>
            <a:pPr marL="0" indent="0">
              <a:buNone/>
            </a:pPr>
            <a:endParaRPr lang="tr-TR" dirty="0"/>
          </a:p>
        </p:txBody>
      </p:sp>
    </p:spTree>
    <p:extLst>
      <p:ext uri="{BB962C8B-B14F-4D97-AF65-F5344CB8AC3E}">
        <p14:creationId xmlns:p14="http://schemas.microsoft.com/office/powerpoint/2010/main" val="2486120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F9EF73-2598-7E7D-C193-043EB91BB273}"/>
              </a:ext>
            </a:extLst>
          </p:cNvPr>
          <p:cNvSpPr>
            <a:spLocks noGrp="1"/>
          </p:cNvSpPr>
          <p:nvPr>
            <p:ph type="title"/>
          </p:nvPr>
        </p:nvSpPr>
        <p:spPr/>
        <p:txBody>
          <a:bodyPr/>
          <a:lstStyle/>
          <a:p>
            <a:r>
              <a:rPr lang="tr-TR" dirty="0" err="1"/>
              <a:t>usg</a:t>
            </a:r>
          </a:p>
        </p:txBody>
      </p:sp>
      <p:sp>
        <p:nvSpPr>
          <p:cNvPr id="3" name="İçerik Yer Tutucusu 2">
            <a:extLst>
              <a:ext uri="{FF2B5EF4-FFF2-40B4-BE49-F238E27FC236}">
                <a16:creationId xmlns:a16="http://schemas.microsoft.com/office/drawing/2014/main" id="{29E953C4-637E-C7AA-C84A-92F39A2D4558}"/>
              </a:ext>
            </a:extLst>
          </p:cNvPr>
          <p:cNvSpPr>
            <a:spLocks noGrp="1"/>
          </p:cNvSpPr>
          <p:nvPr>
            <p:ph idx="1"/>
          </p:nvPr>
        </p:nvSpPr>
        <p:spPr/>
        <p:txBody>
          <a:bodyPr vert="horz" lIns="91440" tIns="45720" rIns="91440" bIns="45720" rtlCol="0" anchor="t">
            <a:normAutofit/>
          </a:bodyPr>
          <a:lstStyle/>
          <a:p>
            <a:pPr marL="285750" indent="-285750">
              <a:buFont typeface="Arial,Sans-Serif" panose="020B0604020202020204" pitchFamily="34" charset="0"/>
            </a:pPr>
            <a:r>
              <a:rPr lang="tr-TR" b="1" dirty="0" err="1">
                <a:latin typeface="Calibri"/>
                <a:ea typeface="+mj-lt"/>
                <a:cs typeface="+mj-lt"/>
              </a:rPr>
              <a:t>Pareek</a:t>
            </a:r>
            <a:r>
              <a:rPr lang="tr-TR" b="1" dirty="0">
                <a:latin typeface="Calibri"/>
                <a:ea typeface="+mj-lt"/>
                <a:cs typeface="+mj-lt"/>
              </a:rPr>
              <a:t> ve arkadaşları tarafından, intraoperatif US rehberliği olan veya ultrason rehberliği olmayan bir kola randomize edilen hastalarla yakın zamanda yapılan bir prospektif çalışma, US rehberliği kullanıldığında %1,25 (1/80) ultrason rehberliği olmadan  %12,5 (10/80)  perforasyon oranı bulunmuştur.</a:t>
            </a:r>
          </a:p>
          <a:p>
            <a:pPr marL="285750" indent="-285750">
              <a:buFont typeface="Arial,Sans-Serif" panose="020B0604020202020204" pitchFamily="34" charset="0"/>
            </a:pPr>
            <a:r>
              <a:rPr lang="tr-TR" b="1" dirty="0" err="1">
                <a:latin typeface="Calibri"/>
                <a:ea typeface="+mj-lt"/>
                <a:cs typeface="+mj-lt"/>
              </a:rPr>
              <a:t>Parek</a:t>
            </a:r>
            <a:r>
              <a:rPr lang="tr-TR" b="1" dirty="0">
                <a:latin typeface="Calibri"/>
                <a:ea typeface="+mj-lt"/>
                <a:cs typeface="+mj-lt"/>
              </a:rPr>
              <a:t> et al. ayrıca vakaların %40'ında (32/40), başlangıçta seçilen tandemin uzunluğu veya açısının USG görüntüleme sonrasında değiştirildiğini saptamıştır.</a:t>
            </a:r>
            <a:endParaRPr lang="tr-TR" b="1" dirty="0">
              <a:latin typeface="Calibri"/>
            </a:endParaRPr>
          </a:p>
        </p:txBody>
      </p:sp>
    </p:spTree>
    <p:extLst>
      <p:ext uri="{BB962C8B-B14F-4D97-AF65-F5344CB8AC3E}">
        <p14:creationId xmlns:p14="http://schemas.microsoft.com/office/powerpoint/2010/main" val="268809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5E202-04B8-D7A4-8A53-5370C12A8480}"/>
              </a:ext>
            </a:extLst>
          </p:cNvPr>
          <p:cNvSpPr>
            <a:spLocks noGrp="1"/>
          </p:cNvSpPr>
          <p:nvPr>
            <p:ph type="title"/>
          </p:nvPr>
        </p:nvSpPr>
        <p:spPr/>
        <p:txBody>
          <a:bodyPr/>
          <a:lstStyle/>
          <a:p>
            <a:r>
              <a:rPr lang="tr-TR" dirty="0" err="1"/>
              <a:t>usg</a:t>
            </a:r>
          </a:p>
        </p:txBody>
      </p:sp>
      <p:sp>
        <p:nvSpPr>
          <p:cNvPr id="3" name="İçerik Yer Tutucusu 2">
            <a:extLst>
              <a:ext uri="{FF2B5EF4-FFF2-40B4-BE49-F238E27FC236}">
                <a16:creationId xmlns:a16="http://schemas.microsoft.com/office/drawing/2014/main" id="{44072840-9F7C-00D4-D179-B8CFADC5ABCB}"/>
              </a:ext>
            </a:extLst>
          </p:cNvPr>
          <p:cNvSpPr>
            <a:spLocks noGrp="1"/>
          </p:cNvSpPr>
          <p:nvPr>
            <p:ph idx="1"/>
          </p:nvPr>
        </p:nvSpPr>
        <p:spPr/>
        <p:txBody>
          <a:bodyPr vert="horz" lIns="91440" tIns="45720" rIns="91440" bIns="45720" rtlCol="0" anchor="t">
            <a:normAutofit fontScale="92500"/>
          </a:bodyPr>
          <a:lstStyle/>
          <a:p>
            <a:r>
              <a:rPr lang="tr-TR" b="1" dirty="0" err="1">
                <a:latin typeface="Calibri"/>
                <a:ea typeface="+mj-lt"/>
                <a:cs typeface="+mj-lt"/>
              </a:rPr>
              <a:t>Suboptimal</a:t>
            </a:r>
            <a:r>
              <a:rPr lang="tr-TR" b="1" dirty="0">
                <a:latin typeface="Calibri"/>
                <a:ea typeface="+mj-lt"/>
                <a:cs typeface="+mj-lt"/>
              </a:rPr>
              <a:t> uzunluk ve/veya açıya sahip bir tandemin yeniden konumlandırılması veya değiştirilmesi, HR-CTV ve/veya </a:t>
            </a:r>
            <a:r>
              <a:rPr lang="tr-TR" b="1" dirty="0" err="1">
                <a:latin typeface="Calibri"/>
                <a:ea typeface="+mj-lt"/>
                <a:cs typeface="+mj-lt"/>
              </a:rPr>
              <a:t>OAR'lerde</a:t>
            </a:r>
            <a:r>
              <a:rPr lang="tr-TR" b="1" dirty="0">
                <a:latin typeface="Calibri"/>
                <a:ea typeface="+mj-lt"/>
                <a:cs typeface="+mj-lt"/>
              </a:rPr>
              <a:t> uterus perforasyonu veya kabul edilemez dozimetri gibi olumsuz olayları önleyebilir </a:t>
            </a:r>
            <a:endParaRPr lang="tr-TR" b="1">
              <a:latin typeface="Calibri"/>
              <a:cs typeface="Calibri"/>
            </a:endParaRPr>
          </a:p>
          <a:p>
            <a:r>
              <a:rPr lang="tr-TR" b="1" dirty="0">
                <a:latin typeface="Calibri"/>
                <a:ea typeface="+mj-lt"/>
                <a:cs typeface="+mj-lt"/>
              </a:rPr>
              <a:t>Tandem yerleştirme nedeniyle uterus perforasyonu meydana geldiğinde, posterior perforasyonlar daha yüksek rektal doz ile sonuçlanırken, anterior perforasyonlar mesane dozunu artırabilir.</a:t>
            </a:r>
            <a:endParaRPr lang="tr-TR" b="1">
              <a:latin typeface="Calibri"/>
              <a:cs typeface="Calibri"/>
            </a:endParaRPr>
          </a:p>
          <a:p>
            <a:r>
              <a:rPr lang="tr-TR" b="1" dirty="0">
                <a:latin typeface="Calibri"/>
                <a:ea typeface="+mj-lt"/>
                <a:cs typeface="+mj-lt"/>
              </a:rPr>
              <a:t>İğne pozisyonları hakkında gerçek zamanlı geri bildirim sağlamak, </a:t>
            </a:r>
            <a:r>
              <a:rPr lang="tr-TR" b="1" dirty="0" err="1">
                <a:latin typeface="Calibri"/>
                <a:ea typeface="+mj-lt"/>
                <a:cs typeface="+mj-lt"/>
              </a:rPr>
              <a:t>OAR'lerin</a:t>
            </a:r>
            <a:r>
              <a:rPr lang="tr-TR" b="1" dirty="0">
                <a:latin typeface="Calibri"/>
                <a:ea typeface="+mj-lt"/>
                <a:cs typeface="+mj-lt"/>
              </a:rPr>
              <a:t> perforasyonunu önlemek ve önceden planlanmış iğne derinliklerini doğrulamak veya ayarlamak için interstisyel iğneler ultrason rehberliğinde yerleştirilebilir </a:t>
            </a:r>
            <a:endParaRPr lang="tr-TR" b="1" dirty="0">
              <a:latin typeface="Calibri"/>
            </a:endParaRPr>
          </a:p>
        </p:txBody>
      </p:sp>
    </p:spTree>
    <p:extLst>
      <p:ext uri="{BB962C8B-B14F-4D97-AF65-F5344CB8AC3E}">
        <p14:creationId xmlns:p14="http://schemas.microsoft.com/office/powerpoint/2010/main" val="2923878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A5EF87-2392-30D5-A4D4-920D4ACE04B9}"/>
              </a:ext>
            </a:extLst>
          </p:cNvPr>
          <p:cNvSpPr>
            <a:spLocks noGrp="1"/>
          </p:cNvSpPr>
          <p:nvPr>
            <p:ph type="title"/>
          </p:nvPr>
        </p:nvSpPr>
        <p:spPr/>
        <p:txBody>
          <a:bodyPr/>
          <a:lstStyle/>
          <a:p>
            <a:r>
              <a:rPr lang="tr-TR" dirty="0" err="1"/>
              <a:t>usg</a:t>
            </a:r>
          </a:p>
        </p:txBody>
      </p:sp>
      <p:sp>
        <p:nvSpPr>
          <p:cNvPr id="3" name="İçerik Yer Tutucusu 2">
            <a:extLst>
              <a:ext uri="{FF2B5EF4-FFF2-40B4-BE49-F238E27FC236}">
                <a16:creationId xmlns:a16="http://schemas.microsoft.com/office/drawing/2014/main" id="{D983590D-5E13-41B2-F3D3-70CC63649755}"/>
              </a:ext>
            </a:extLst>
          </p:cNvPr>
          <p:cNvSpPr>
            <a:spLocks noGrp="1"/>
          </p:cNvSpPr>
          <p:nvPr>
            <p:ph idx="1"/>
          </p:nvPr>
        </p:nvSpPr>
        <p:spPr/>
        <p:txBody>
          <a:bodyPr vert="horz" lIns="91440" tIns="45720" rIns="91440" bIns="45720" rtlCol="0" anchor="t">
            <a:normAutofit lnSpcReduction="10000"/>
          </a:bodyPr>
          <a:lstStyle/>
          <a:p>
            <a:r>
              <a:rPr lang="tr-TR" b="1" dirty="0">
                <a:latin typeface="Calibri"/>
                <a:ea typeface="+mj-lt"/>
                <a:cs typeface="+mj-lt"/>
              </a:rPr>
              <a:t>Tandem ve interstisyel iğneler arasındaki mesafeleri ölçmek için ultrason rehberliği de kullanılmıştır  ve  yine interstisyel iğne yerleştirmeden önce kan damarlarını tanımlamak için Doppler ultrason kullanılmıştır </a:t>
            </a:r>
          </a:p>
          <a:p>
            <a:r>
              <a:rPr lang="tr-TR" b="1" dirty="0" err="1">
                <a:latin typeface="Calibri"/>
                <a:ea typeface="+mj-lt"/>
                <a:cs typeface="+mj-lt"/>
              </a:rPr>
              <a:t>Knot</a:t>
            </a:r>
            <a:r>
              <a:rPr lang="tr-TR" b="1" dirty="0">
                <a:latin typeface="Calibri"/>
                <a:ea typeface="+mj-lt"/>
                <a:cs typeface="+mj-lt"/>
              </a:rPr>
              <a:t> ve ark. Yaptığı çalışmada %79.3 (149/188) interstisyel iğnenin </a:t>
            </a:r>
            <a:r>
              <a:rPr lang="tr-TR" b="1" dirty="0" err="1">
                <a:latin typeface="Calibri"/>
                <a:ea typeface="+mj-lt"/>
                <a:cs typeface="+mj-lt"/>
              </a:rPr>
              <a:t>TRUS'ta</a:t>
            </a:r>
            <a:r>
              <a:rPr lang="tr-TR" b="1" dirty="0">
                <a:latin typeface="Calibri"/>
                <a:ea typeface="+mj-lt"/>
                <a:cs typeface="+mj-lt"/>
              </a:rPr>
              <a:t> iyi görüntülenebildiğini bulmuştur </a:t>
            </a:r>
          </a:p>
          <a:p>
            <a:r>
              <a:rPr lang="tr-TR" b="1" dirty="0">
                <a:latin typeface="Calibri"/>
                <a:ea typeface="+mj-lt"/>
                <a:cs typeface="+mj-lt"/>
              </a:rPr>
              <a:t>İğne yerleştirme için TRUS kullanmanın dezavantajları arasında sınırlı görüş alanı, iğnelerin diğer patolojilerden (</a:t>
            </a:r>
            <a:r>
              <a:rPr lang="tr-TR" b="1" dirty="0" err="1">
                <a:latin typeface="Calibri"/>
                <a:ea typeface="+mj-lt"/>
                <a:cs typeface="+mj-lt"/>
              </a:rPr>
              <a:t>örn</a:t>
            </a:r>
            <a:r>
              <a:rPr lang="tr-TR" b="1" dirty="0">
                <a:latin typeface="Calibri"/>
                <a:ea typeface="+mj-lt"/>
                <a:cs typeface="+mj-lt"/>
              </a:rPr>
              <a:t>., miyomlar) dolayı maskelenmesi, kötü görüntü kalitesi ve yetersiz bağırsak hazırlığı sayılabilir.</a:t>
            </a:r>
          </a:p>
          <a:p>
            <a:endParaRPr lang="tr-TR" dirty="0"/>
          </a:p>
        </p:txBody>
      </p:sp>
    </p:spTree>
    <p:extLst>
      <p:ext uri="{BB962C8B-B14F-4D97-AF65-F5344CB8AC3E}">
        <p14:creationId xmlns:p14="http://schemas.microsoft.com/office/powerpoint/2010/main" val="1585787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7A4299-1DF6-A47E-1DE9-3F75BCA42ADA}"/>
              </a:ext>
            </a:extLst>
          </p:cNvPr>
          <p:cNvSpPr>
            <a:spLocks noGrp="1"/>
          </p:cNvSpPr>
          <p:nvPr>
            <p:ph type="title"/>
          </p:nvPr>
        </p:nvSpPr>
        <p:spPr/>
        <p:txBody>
          <a:bodyPr/>
          <a:lstStyle/>
          <a:p>
            <a:r>
              <a:rPr lang="tr-TR" dirty="0"/>
              <a:t>USG- </a:t>
            </a:r>
          </a:p>
        </p:txBody>
      </p:sp>
      <p:sp>
        <p:nvSpPr>
          <p:cNvPr id="3" name="İçerik Yer Tutucusu 2">
            <a:extLst>
              <a:ext uri="{FF2B5EF4-FFF2-40B4-BE49-F238E27FC236}">
                <a16:creationId xmlns:a16="http://schemas.microsoft.com/office/drawing/2014/main" id="{3B3B44A5-6831-3406-CA89-FA2A5582F851}"/>
              </a:ext>
            </a:extLst>
          </p:cNvPr>
          <p:cNvSpPr>
            <a:spLocks noGrp="1"/>
          </p:cNvSpPr>
          <p:nvPr>
            <p:ph idx="1"/>
          </p:nvPr>
        </p:nvSpPr>
        <p:spPr/>
        <p:txBody>
          <a:bodyPr vert="horz" lIns="91440" tIns="45720" rIns="91440" bIns="45720" rtlCol="0" anchor="t">
            <a:normAutofit fontScale="92500" lnSpcReduction="10000"/>
          </a:bodyPr>
          <a:lstStyle/>
          <a:p>
            <a:r>
              <a:rPr lang="tr-TR" b="1" dirty="0">
                <a:latin typeface="Calibri"/>
                <a:ea typeface="+mj-lt"/>
                <a:cs typeface="+mj-lt"/>
              </a:rPr>
              <a:t>Literatürde hem TAUS hem de TRUS kullanılarak jinekolojik brakiterapi için ultrason tabanlı tedavi planlaması bildirilmiştir ancak dozimetri amaçlı OAR tanımı araştırılmamıştır.</a:t>
            </a:r>
          </a:p>
          <a:p>
            <a:r>
              <a:rPr lang="tr-TR" b="1" dirty="0">
                <a:latin typeface="Calibri"/>
                <a:ea typeface="+mj-lt"/>
                <a:cs typeface="+mj-lt"/>
              </a:rPr>
              <a:t> Genel olarak, ultrason tabanlı dozimetri iki boyutludur ve radyografi ile karşılaştırılabilir. </a:t>
            </a:r>
            <a:r>
              <a:rPr lang="tr-TR" b="1" dirty="0" err="1">
                <a:latin typeface="Calibri"/>
                <a:ea typeface="+mj-lt"/>
                <a:cs typeface="+mj-lt"/>
              </a:rPr>
              <a:t>US'deki</a:t>
            </a:r>
            <a:r>
              <a:rPr lang="tr-TR" b="1" dirty="0">
                <a:latin typeface="Calibri"/>
                <a:ea typeface="+mj-lt"/>
                <a:cs typeface="+mj-lt"/>
              </a:rPr>
              <a:t> tandeme göre ölçülen uterus ve servikal boyutlar, genellikle </a:t>
            </a:r>
            <a:r>
              <a:rPr lang="tr-TR" b="1" dirty="0" err="1">
                <a:latin typeface="Calibri"/>
                <a:ea typeface="+mj-lt"/>
                <a:cs typeface="+mj-lt"/>
              </a:rPr>
              <a:t>sagital</a:t>
            </a:r>
            <a:r>
              <a:rPr lang="tr-TR" b="1" dirty="0">
                <a:latin typeface="Calibri"/>
                <a:ea typeface="+mj-lt"/>
                <a:cs typeface="+mj-lt"/>
              </a:rPr>
              <a:t> düzlemde 3 mm içinde kabul edilen mesafelerle  MRG ile iyi korelasyon gösterir, bu nedenle nokta tabanlı dozimetri radyografi ile karşılaştırılabilir. </a:t>
            </a:r>
          </a:p>
          <a:p>
            <a:r>
              <a:rPr lang="tr-TR" b="1" dirty="0">
                <a:latin typeface="Calibri"/>
                <a:ea typeface="+mj-lt"/>
                <a:cs typeface="+mj-lt"/>
              </a:rPr>
              <a:t>Bununla birlikte, toksisiteyi en aza indirmek ve tümör kapsamını iyileştirmek için ultrason yerine BT veya MRI kullanan üç boyutlu dozimetri yöntemleri tercih edilir.</a:t>
            </a:r>
            <a:endParaRPr lang="tr-TR" b="1" dirty="0">
              <a:latin typeface="Calibri"/>
            </a:endParaRPr>
          </a:p>
        </p:txBody>
      </p:sp>
    </p:spTree>
    <p:extLst>
      <p:ext uri="{BB962C8B-B14F-4D97-AF65-F5344CB8AC3E}">
        <p14:creationId xmlns:p14="http://schemas.microsoft.com/office/powerpoint/2010/main" val="2382200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AAEB61-FD95-CD0D-A7A4-81D7C616C3DC}"/>
              </a:ext>
            </a:extLst>
          </p:cNvPr>
          <p:cNvSpPr>
            <a:spLocks noGrp="1"/>
          </p:cNvSpPr>
          <p:nvPr>
            <p:ph type="title"/>
          </p:nvPr>
        </p:nvSpPr>
        <p:spPr/>
        <p:txBody>
          <a:bodyPr/>
          <a:lstStyle/>
          <a:p>
            <a:r>
              <a:rPr lang="tr-TR" dirty="0" err="1"/>
              <a:t>Usg</a:t>
            </a:r>
            <a:r>
              <a:rPr lang="tr-TR" dirty="0"/>
              <a:t>-öneriler</a:t>
            </a:r>
          </a:p>
        </p:txBody>
      </p:sp>
      <p:sp>
        <p:nvSpPr>
          <p:cNvPr id="3" name="İçerik Yer Tutucusu 2">
            <a:extLst>
              <a:ext uri="{FF2B5EF4-FFF2-40B4-BE49-F238E27FC236}">
                <a16:creationId xmlns:a16="http://schemas.microsoft.com/office/drawing/2014/main" id="{543AFF47-3A71-0978-8DE9-1CC1BCEF0D29}"/>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Uterus perforasyon oranlarını azaltmak adına tandem yerleştirme için ultrason rehberliği önerilir. (Sınıf I öneri, Kanıt düzeyi: B-R) </a:t>
            </a:r>
          </a:p>
          <a:p>
            <a:r>
              <a:rPr lang="tr-TR" b="1" dirty="0">
                <a:latin typeface="Calibri"/>
                <a:ea typeface="+mj-lt"/>
                <a:cs typeface="+mj-lt"/>
              </a:rPr>
              <a:t>Ultrason rehberliği, uygun tandem uzunluğu ve eğriliği elde etmek için tandem seçimini iyileştirebilir. (Sınıf I öneri, Kanıt Düzeyi: B-R) </a:t>
            </a:r>
          </a:p>
          <a:p>
            <a:r>
              <a:rPr lang="tr-TR" b="1" dirty="0">
                <a:latin typeface="Calibri"/>
                <a:ea typeface="+mj-lt"/>
                <a:cs typeface="+mj-lt"/>
              </a:rPr>
              <a:t>İnterstisyel iğne yerleştirme için gerçek zamanlı ultrason rehberliği, hem </a:t>
            </a:r>
            <a:r>
              <a:rPr lang="tr-TR" b="1" dirty="0" err="1">
                <a:latin typeface="Calibri"/>
                <a:ea typeface="+mj-lt"/>
                <a:cs typeface="+mj-lt"/>
              </a:rPr>
              <a:t>transabdominal</a:t>
            </a:r>
            <a:r>
              <a:rPr lang="tr-TR" b="1" dirty="0">
                <a:latin typeface="Calibri"/>
                <a:ea typeface="+mj-lt"/>
                <a:cs typeface="+mj-lt"/>
              </a:rPr>
              <a:t> hem de </a:t>
            </a:r>
            <a:r>
              <a:rPr lang="tr-TR" b="1" dirty="0" err="1">
                <a:latin typeface="Calibri"/>
                <a:ea typeface="+mj-lt"/>
                <a:cs typeface="+mj-lt"/>
              </a:rPr>
              <a:t>transrektal</a:t>
            </a:r>
            <a:r>
              <a:rPr lang="tr-TR" b="1" dirty="0">
                <a:latin typeface="Calibri"/>
                <a:ea typeface="+mj-lt"/>
                <a:cs typeface="+mj-lt"/>
              </a:rPr>
              <a:t> problarla yapılabilir ve diğer görüntü yönlendirme modaliteleri mevcut olmadığında tercih edilir. </a:t>
            </a:r>
            <a:r>
              <a:rPr lang="tr-TR" b="1" dirty="0" err="1">
                <a:latin typeface="Calibri"/>
                <a:ea typeface="+mj-lt"/>
                <a:cs typeface="+mj-lt"/>
              </a:rPr>
              <a:t>Postimplant</a:t>
            </a:r>
            <a:r>
              <a:rPr lang="tr-TR" b="1" dirty="0">
                <a:latin typeface="Calibri"/>
                <a:ea typeface="+mj-lt"/>
                <a:cs typeface="+mj-lt"/>
              </a:rPr>
              <a:t> 3D görüntüleme, tedavi planlaması için önerilir. (Sınıf </a:t>
            </a:r>
            <a:r>
              <a:rPr lang="tr-TR" b="1" dirty="0" err="1">
                <a:latin typeface="Calibri"/>
                <a:ea typeface="+mj-lt"/>
                <a:cs typeface="+mj-lt"/>
              </a:rPr>
              <a:t>IIa</a:t>
            </a:r>
            <a:r>
              <a:rPr lang="tr-TR" b="1" dirty="0">
                <a:latin typeface="Calibri"/>
                <a:ea typeface="+mj-lt"/>
                <a:cs typeface="+mj-lt"/>
              </a:rPr>
              <a:t> öneri, Kanıt düzeyi: C-EO)</a:t>
            </a:r>
            <a:endParaRPr lang="tr-TR" b="1">
              <a:latin typeface="Calibri"/>
            </a:endParaRPr>
          </a:p>
        </p:txBody>
      </p:sp>
    </p:spTree>
    <p:extLst>
      <p:ext uri="{BB962C8B-B14F-4D97-AF65-F5344CB8AC3E}">
        <p14:creationId xmlns:p14="http://schemas.microsoft.com/office/powerpoint/2010/main" val="340542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ED59E-A552-C58A-616D-E79538E89E59}"/>
              </a:ext>
            </a:extLst>
          </p:cNvPr>
          <p:cNvSpPr>
            <a:spLocks noGrp="1"/>
          </p:cNvSpPr>
          <p:nvPr>
            <p:ph type="title"/>
          </p:nvPr>
        </p:nvSpPr>
        <p:spPr/>
        <p:txBody>
          <a:bodyPr/>
          <a:lstStyle/>
          <a:p>
            <a:endParaRPr lang="tr-TR"/>
          </a:p>
        </p:txBody>
      </p:sp>
      <p:pic>
        <p:nvPicPr>
          <p:cNvPr id="4" name="Resim 4" descr="tablo içeren bir resim&#10;&#10;Açıklama otomatik olarak oluşturuldu">
            <a:extLst>
              <a:ext uri="{FF2B5EF4-FFF2-40B4-BE49-F238E27FC236}">
                <a16:creationId xmlns:a16="http://schemas.microsoft.com/office/drawing/2014/main" id="{A1D158C6-9A3F-5B31-B542-D45322F4F7E4}"/>
              </a:ext>
            </a:extLst>
          </p:cNvPr>
          <p:cNvPicPr>
            <a:picLocks noGrp="1" noChangeAspect="1"/>
          </p:cNvPicPr>
          <p:nvPr>
            <p:ph idx="1"/>
          </p:nvPr>
        </p:nvPicPr>
        <p:blipFill>
          <a:blip r:embed="rId2"/>
          <a:stretch>
            <a:fillRect/>
          </a:stretch>
        </p:blipFill>
        <p:spPr>
          <a:xfrm>
            <a:off x="75420" y="66882"/>
            <a:ext cx="12119463" cy="6556875"/>
          </a:xfrm>
        </p:spPr>
      </p:pic>
      <p:sp>
        <p:nvSpPr>
          <p:cNvPr id="3" name="Dikdörtgen 2">
            <a:extLst>
              <a:ext uri="{FF2B5EF4-FFF2-40B4-BE49-F238E27FC236}">
                <a16:creationId xmlns:a16="http://schemas.microsoft.com/office/drawing/2014/main" id="{9A465A60-F399-4039-142E-29844A995EA9}"/>
              </a:ext>
            </a:extLst>
          </p:cNvPr>
          <p:cNvSpPr/>
          <p:nvPr/>
        </p:nvSpPr>
        <p:spPr>
          <a:xfrm>
            <a:off x="6098876" y="5085271"/>
            <a:ext cx="3968149" cy="445698"/>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 name="Dikdörtgen 4">
            <a:extLst>
              <a:ext uri="{FF2B5EF4-FFF2-40B4-BE49-F238E27FC236}">
                <a16:creationId xmlns:a16="http://schemas.microsoft.com/office/drawing/2014/main" id="{1D8D45C4-833A-F1B2-206F-35CBEE4E95D6}"/>
              </a:ext>
            </a:extLst>
          </p:cNvPr>
          <p:cNvSpPr/>
          <p:nvPr/>
        </p:nvSpPr>
        <p:spPr>
          <a:xfrm>
            <a:off x="6040468" y="3833543"/>
            <a:ext cx="4025659" cy="531962"/>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782276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C88F06-82BF-3D21-B078-F2864CD35584}"/>
              </a:ext>
            </a:extLst>
          </p:cNvPr>
          <p:cNvSpPr>
            <a:spLocks noGrp="1"/>
          </p:cNvSpPr>
          <p:nvPr>
            <p:ph type="title"/>
          </p:nvPr>
        </p:nvSpPr>
        <p:spPr/>
        <p:txBody>
          <a:bodyPr/>
          <a:lstStyle/>
          <a:p>
            <a:endParaRPr lang="tr-TR"/>
          </a:p>
        </p:txBody>
      </p:sp>
      <p:pic>
        <p:nvPicPr>
          <p:cNvPr id="4" name="Resim 4" descr="tablo içeren bir resim&#10;&#10;Açıklama otomatik olarak oluşturuldu">
            <a:extLst>
              <a:ext uri="{FF2B5EF4-FFF2-40B4-BE49-F238E27FC236}">
                <a16:creationId xmlns:a16="http://schemas.microsoft.com/office/drawing/2014/main" id="{A24EA470-69D8-986E-B83C-12E6A6F8D4B6}"/>
              </a:ext>
            </a:extLst>
          </p:cNvPr>
          <p:cNvPicPr>
            <a:picLocks noGrp="1" noChangeAspect="1"/>
          </p:cNvPicPr>
          <p:nvPr>
            <p:ph idx="1"/>
          </p:nvPr>
        </p:nvPicPr>
        <p:blipFill rotWithShape="1">
          <a:blip r:embed="rId2"/>
          <a:srcRect l="-249" t="21813" b="7649"/>
          <a:stretch/>
        </p:blipFill>
        <p:spPr>
          <a:xfrm>
            <a:off x="225778" y="143313"/>
            <a:ext cx="11725744" cy="6572361"/>
          </a:xfrm>
        </p:spPr>
      </p:pic>
    </p:spTree>
    <p:extLst>
      <p:ext uri="{BB962C8B-B14F-4D97-AF65-F5344CB8AC3E}">
        <p14:creationId xmlns:p14="http://schemas.microsoft.com/office/powerpoint/2010/main" val="2026986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0EDC6E-A66D-B055-56BC-583D8D49C111}"/>
              </a:ext>
            </a:extLst>
          </p:cNvPr>
          <p:cNvSpPr>
            <a:spLocks noGrp="1"/>
          </p:cNvSpPr>
          <p:nvPr>
            <p:ph type="title"/>
          </p:nvPr>
        </p:nvSpPr>
        <p:spPr/>
        <p:txBody>
          <a:bodyPr/>
          <a:lstStyle/>
          <a:p>
            <a:r>
              <a:rPr lang="tr-TR" dirty="0"/>
              <a:t>radyografi</a:t>
            </a:r>
          </a:p>
        </p:txBody>
      </p:sp>
      <p:sp>
        <p:nvSpPr>
          <p:cNvPr id="3" name="İçerik Yer Tutucusu 2">
            <a:extLst>
              <a:ext uri="{FF2B5EF4-FFF2-40B4-BE49-F238E27FC236}">
                <a16:creationId xmlns:a16="http://schemas.microsoft.com/office/drawing/2014/main" id="{D4C46BF9-12DA-1D4E-E519-D1BC1394BD2F}"/>
              </a:ext>
            </a:extLst>
          </p:cNvPr>
          <p:cNvSpPr>
            <a:spLocks noGrp="1"/>
          </p:cNvSpPr>
          <p:nvPr>
            <p:ph idx="1"/>
          </p:nvPr>
        </p:nvSpPr>
        <p:spPr/>
        <p:txBody>
          <a:bodyPr vert="horz" lIns="91440" tIns="45720" rIns="91440" bIns="45720" rtlCol="0" anchor="t">
            <a:normAutofit fontScale="85000" lnSpcReduction="10000"/>
          </a:bodyPr>
          <a:lstStyle/>
          <a:p>
            <a:r>
              <a:rPr lang="tr-TR" b="1" dirty="0">
                <a:latin typeface="Calibri"/>
                <a:ea typeface="+mj-lt"/>
                <a:cs typeface="+mj-lt"/>
              </a:rPr>
              <a:t>Konvansiyonel </a:t>
            </a:r>
            <a:r>
              <a:rPr lang="tr-TR" b="1" dirty="0" err="1">
                <a:latin typeface="Calibri"/>
                <a:ea typeface="+mj-lt"/>
                <a:cs typeface="+mj-lt"/>
              </a:rPr>
              <a:t>intrakaviter</a:t>
            </a:r>
            <a:r>
              <a:rPr lang="tr-TR" b="1" dirty="0">
                <a:latin typeface="Calibri"/>
                <a:ea typeface="+mj-lt"/>
                <a:cs typeface="+mj-lt"/>
              </a:rPr>
              <a:t> brakiterapide, hem aplikatörlerin kemik işaretlerine göre uygun şekilde konumlandırıldığını doğrulamak hem de 2D dozimetri gerçekleştirmek için tarihsel olarak pelvisin ortogonal radyografileri implant yerleştirilmesinden sonra elde edilmiştir. </a:t>
            </a:r>
            <a:endParaRPr lang="tr-TR" b="1">
              <a:latin typeface="Calibri"/>
              <a:cs typeface="Calibri"/>
            </a:endParaRPr>
          </a:p>
          <a:p>
            <a:r>
              <a:rPr lang="tr-TR" b="1" dirty="0">
                <a:latin typeface="Calibri"/>
                <a:ea typeface="+mj-lt"/>
                <a:cs typeface="+mj-lt"/>
              </a:rPr>
              <a:t>Uygun aplikatör yerleşimini doğrulamak için tek başına radyografi kullanımının, takip BT'sinde gösterildiği gibi, uterus perforasyon oranlarını azaltmak için yetersiz olduğu gösterilmiştir</a:t>
            </a:r>
          </a:p>
          <a:p>
            <a:r>
              <a:rPr lang="tr-TR" b="1" dirty="0">
                <a:latin typeface="Calibri"/>
                <a:ea typeface="+mj-lt"/>
                <a:cs typeface="+mj-lt"/>
              </a:rPr>
              <a:t>Tandem yerleştirme sırasında ultrason rehberliği, uterus perforasyon oranlarını azaltmak için tavsiye edilir.</a:t>
            </a:r>
            <a:endParaRPr lang="tr-TR" b="1">
              <a:latin typeface="Calibri"/>
              <a:cs typeface="Calibri"/>
            </a:endParaRPr>
          </a:p>
          <a:p>
            <a:r>
              <a:rPr lang="tr-TR" b="1" dirty="0">
                <a:latin typeface="Calibri"/>
                <a:ea typeface="+mj-lt"/>
                <a:cs typeface="+mj-lt"/>
              </a:rPr>
              <a:t>Rezidü tümör ortogonal radyografide görüntülenemediğinden, radyografik görüntülere dayalı implant sonrası </a:t>
            </a:r>
            <a:r>
              <a:rPr lang="tr-TR" b="1" dirty="0" err="1">
                <a:latin typeface="Calibri"/>
                <a:ea typeface="+mj-lt"/>
                <a:cs typeface="+mj-lt"/>
              </a:rPr>
              <a:t>dozimetrik</a:t>
            </a:r>
            <a:r>
              <a:rPr lang="tr-TR" b="1" dirty="0">
                <a:latin typeface="Calibri"/>
                <a:ea typeface="+mj-lt"/>
                <a:cs typeface="+mj-lt"/>
              </a:rPr>
              <a:t> planlama, uterus tandeminden sabit mesafelerde tanımlanan anatomik referans noktaları kullanılarak hesaplanmıştır.</a:t>
            </a:r>
          </a:p>
        </p:txBody>
      </p:sp>
    </p:spTree>
    <p:extLst>
      <p:ext uri="{BB962C8B-B14F-4D97-AF65-F5344CB8AC3E}">
        <p14:creationId xmlns:p14="http://schemas.microsoft.com/office/powerpoint/2010/main" val="14686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40CBAA4-5487-002D-3EAD-2CCDCB0C58A3}"/>
              </a:ext>
            </a:extLst>
          </p:cNvPr>
          <p:cNvSpPr>
            <a:spLocks noGrp="1"/>
          </p:cNvSpPr>
          <p:nvPr>
            <p:ph type="title"/>
          </p:nvPr>
        </p:nvSpPr>
        <p:spPr>
          <a:xfrm>
            <a:off x="1395045" y="947223"/>
            <a:ext cx="9394874" cy="928467"/>
          </a:xfrm>
        </p:spPr>
        <p:txBody>
          <a:bodyPr anchor="ctr">
            <a:normAutofit/>
          </a:bodyPr>
          <a:lstStyle/>
          <a:p>
            <a:pPr algn="ctr"/>
            <a:r>
              <a:rPr lang="tr-TR" dirty="0">
                <a:ea typeface="+mj-lt"/>
                <a:cs typeface="+mj-lt"/>
              </a:rPr>
              <a:t>GİRİŞ</a:t>
            </a:r>
            <a:endParaRPr lang="tr-TR"/>
          </a:p>
        </p:txBody>
      </p:sp>
      <p:graphicFrame>
        <p:nvGraphicFramePr>
          <p:cNvPr id="5" name="İçerik Yer Tutucusu 2">
            <a:extLst>
              <a:ext uri="{FF2B5EF4-FFF2-40B4-BE49-F238E27FC236}">
                <a16:creationId xmlns:a16="http://schemas.microsoft.com/office/drawing/2014/main" id="{0F3FB283-7139-0D57-6715-B084E54B3636}"/>
              </a:ext>
            </a:extLst>
          </p:cNvPr>
          <p:cNvGraphicFramePr>
            <a:graphicFrameLocks noGrp="1"/>
          </p:cNvGraphicFramePr>
          <p:nvPr>
            <p:ph idx="1"/>
            <p:extLst>
              <p:ext uri="{D42A27DB-BD31-4B8C-83A1-F6EECF244321}">
                <p14:modId xmlns:p14="http://schemas.microsoft.com/office/powerpoint/2010/main" val="3024398491"/>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600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0478A9-3047-E8AF-47E0-2EA92824DEDD}"/>
              </a:ext>
            </a:extLst>
          </p:cNvPr>
          <p:cNvSpPr>
            <a:spLocks noGrp="1"/>
          </p:cNvSpPr>
          <p:nvPr>
            <p:ph type="title"/>
          </p:nvPr>
        </p:nvSpPr>
        <p:spPr/>
        <p:txBody>
          <a:bodyPr/>
          <a:lstStyle/>
          <a:p>
            <a:r>
              <a:rPr lang="tr-TR" dirty="0"/>
              <a:t>radyografi</a:t>
            </a:r>
          </a:p>
        </p:txBody>
      </p:sp>
      <p:sp>
        <p:nvSpPr>
          <p:cNvPr id="3" name="İçerik Yer Tutucusu 2">
            <a:extLst>
              <a:ext uri="{FF2B5EF4-FFF2-40B4-BE49-F238E27FC236}">
                <a16:creationId xmlns:a16="http://schemas.microsoft.com/office/drawing/2014/main" id="{5D45DA8B-9282-A6EA-AE66-F1897884D520}"/>
              </a:ext>
            </a:extLst>
          </p:cNvPr>
          <p:cNvSpPr>
            <a:spLocks noGrp="1"/>
          </p:cNvSpPr>
          <p:nvPr>
            <p:ph idx="1"/>
          </p:nvPr>
        </p:nvSpPr>
        <p:spPr/>
        <p:txBody>
          <a:bodyPr vert="horz" lIns="91440" tIns="45720" rIns="91440" bIns="45720" rtlCol="0" anchor="t">
            <a:normAutofit lnSpcReduction="10000"/>
          </a:bodyPr>
          <a:lstStyle/>
          <a:p>
            <a:r>
              <a:rPr lang="tr-TR" b="1" dirty="0">
                <a:latin typeface="Calibri"/>
                <a:ea typeface="+mj-lt"/>
                <a:cs typeface="+mj-lt"/>
              </a:rPr>
              <a:t>A ve B noktaları başlangıçta Manchester sisteminin bir parçası olarak tanımlanmış, A Noktası uterusun merkezi kanalının 2 cm laterali ve uterus eksenindeki lateral </a:t>
            </a:r>
            <a:r>
              <a:rPr lang="tr-TR" b="1" dirty="0" err="1">
                <a:latin typeface="Calibri"/>
                <a:ea typeface="+mj-lt"/>
                <a:cs typeface="+mj-lt"/>
              </a:rPr>
              <a:t>fornikslerin</a:t>
            </a:r>
            <a:r>
              <a:rPr lang="tr-TR" b="1" dirty="0">
                <a:latin typeface="Calibri"/>
                <a:ea typeface="+mj-lt"/>
                <a:cs typeface="+mj-lt"/>
              </a:rPr>
              <a:t> 2 cm </a:t>
            </a:r>
            <a:r>
              <a:rPr lang="tr-TR" b="1" dirty="0" err="1">
                <a:latin typeface="Calibri"/>
                <a:ea typeface="+mj-lt"/>
                <a:cs typeface="+mj-lt"/>
              </a:rPr>
              <a:t>kraniyali</a:t>
            </a:r>
            <a:r>
              <a:rPr lang="tr-TR" b="1" dirty="0">
                <a:latin typeface="Calibri"/>
                <a:ea typeface="+mj-lt"/>
                <a:cs typeface="+mj-lt"/>
              </a:rPr>
              <a:t> olarak tanımlanmış.</a:t>
            </a:r>
          </a:p>
          <a:p>
            <a:r>
              <a:rPr lang="tr-TR" b="1" dirty="0">
                <a:latin typeface="Calibri"/>
                <a:ea typeface="+mj-lt"/>
                <a:cs typeface="+mj-lt"/>
              </a:rPr>
              <a:t>A Noktası daha sonra radyografide noktanın lokalize edilmesi için revize edilmiş ve tandem kenarından 2 cm kranial ve tandem merkezinden 2 cm lateral olarak tanımlanmış</a:t>
            </a:r>
          </a:p>
          <a:p>
            <a:r>
              <a:rPr lang="tr-TR" b="1" dirty="0">
                <a:latin typeface="Calibri"/>
                <a:ea typeface="+mj-lt"/>
                <a:cs typeface="+mj-lt"/>
              </a:rPr>
              <a:t>B noktası orta hattan 5 cm ve lateral </a:t>
            </a:r>
            <a:r>
              <a:rPr lang="tr-TR" b="1" dirty="0" err="1">
                <a:latin typeface="Calibri"/>
                <a:ea typeface="+mj-lt"/>
                <a:cs typeface="+mj-lt"/>
              </a:rPr>
              <a:t>fornikslere</a:t>
            </a:r>
            <a:r>
              <a:rPr lang="tr-TR" b="1" dirty="0">
                <a:latin typeface="Calibri"/>
                <a:ea typeface="+mj-lt"/>
                <a:cs typeface="+mj-lt"/>
              </a:rPr>
              <a:t> 2 cm </a:t>
            </a:r>
            <a:r>
              <a:rPr lang="tr-TR" b="1" dirty="0" err="1">
                <a:latin typeface="Calibri"/>
                <a:ea typeface="+mj-lt"/>
                <a:cs typeface="+mj-lt"/>
              </a:rPr>
              <a:t>kraniyal</a:t>
            </a:r>
            <a:r>
              <a:rPr lang="tr-TR" b="1" dirty="0">
                <a:latin typeface="Calibri"/>
                <a:ea typeface="+mj-lt"/>
                <a:cs typeface="+mj-lt"/>
              </a:rPr>
              <a:t> olarak tanımlanmış, </a:t>
            </a:r>
            <a:r>
              <a:rPr lang="tr-TR" b="1" dirty="0" err="1">
                <a:latin typeface="Calibri"/>
                <a:ea typeface="+mj-lt"/>
                <a:cs typeface="+mj-lt"/>
              </a:rPr>
              <a:t>obturator</a:t>
            </a:r>
            <a:r>
              <a:rPr lang="tr-TR" b="1" dirty="0">
                <a:latin typeface="Calibri"/>
                <a:ea typeface="+mj-lt"/>
                <a:cs typeface="+mj-lt"/>
              </a:rPr>
              <a:t> lenf nodlarının çevresinde doz için bir temsil anlamına gelmekte</a:t>
            </a:r>
            <a:endParaRPr lang="tr-TR" b="1" dirty="0">
              <a:latin typeface="Calibri"/>
            </a:endParaRPr>
          </a:p>
        </p:txBody>
      </p:sp>
    </p:spTree>
    <p:extLst>
      <p:ext uri="{BB962C8B-B14F-4D97-AF65-F5344CB8AC3E}">
        <p14:creationId xmlns:p14="http://schemas.microsoft.com/office/powerpoint/2010/main" val="3952668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B43D0A-0975-4160-8760-97EA3CA54788}"/>
              </a:ext>
            </a:extLst>
          </p:cNvPr>
          <p:cNvSpPr>
            <a:spLocks noGrp="1"/>
          </p:cNvSpPr>
          <p:nvPr>
            <p:ph type="title"/>
          </p:nvPr>
        </p:nvSpPr>
        <p:spPr/>
        <p:txBody>
          <a:bodyPr/>
          <a:lstStyle/>
          <a:p>
            <a:r>
              <a:rPr lang="tr-TR" dirty="0"/>
              <a:t>radyografi</a:t>
            </a:r>
          </a:p>
        </p:txBody>
      </p:sp>
      <p:sp>
        <p:nvSpPr>
          <p:cNvPr id="3" name="İçerik Yer Tutucusu 2">
            <a:extLst>
              <a:ext uri="{FF2B5EF4-FFF2-40B4-BE49-F238E27FC236}">
                <a16:creationId xmlns:a16="http://schemas.microsoft.com/office/drawing/2014/main" id="{65DFFD44-3BD6-C4D6-5F53-4545509DB46A}"/>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Uluslararası Radyasyon Birimleri ve Ölçümleri Komisyonu (ICRU), radyografik görüntülemede tek noktalarda tahmin edilen, mesane ve rektumun aldığı dozun değerlendirilmesi ve raporlanması için 38 tavsiyenin kullanıldığını bildirmektedir.</a:t>
            </a:r>
          </a:p>
          <a:p>
            <a:r>
              <a:rPr lang="tr-TR" b="1" dirty="0">
                <a:latin typeface="Calibri"/>
                <a:ea typeface="+mj-lt"/>
                <a:cs typeface="+mj-lt"/>
              </a:rPr>
              <a:t>ICRU (mesane) noktası, lateral radyografide görüldüğü gibi 7 cc kontrastla doldurulmuş mesanenin tabanına yerleştirilmiş bir </a:t>
            </a:r>
            <a:r>
              <a:rPr lang="tr-TR" b="1" dirty="0" err="1">
                <a:latin typeface="Calibri"/>
                <a:ea typeface="+mj-lt"/>
                <a:cs typeface="+mj-lt"/>
              </a:rPr>
              <a:t>Foley</a:t>
            </a:r>
            <a:r>
              <a:rPr lang="tr-TR" b="1" dirty="0">
                <a:latin typeface="Calibri"/>
                <a:ea typeface="+mj-lt"/>
                <a:cs typeface="+mj-lt"/>
              </a:rPr>
              <a:t> kateter balonunun en arka noktasında yer alır </a:t>
            </a:r>
          </a:p>
          <a:p>
            <a:r>
              <a:rPr lang="tr-TR" b="1" dirty="0">
                <a:latin typeface="Calibri"/>
                <a:ea typeface="+mj-lt"/>
                <a:cs typeface="+mj-lt"/>
              </a:rPr>
              <a:t>ICRU rektum noktası, arka vajinal duvardan 5 mm tandem alt ucundan bir </a:t>
            </a:r>
            <a:r>
              <a:rPr lang="tr-TR" b="1" err="1">
                <a:latin typeface="Calibri"/>
                <a:ea typeface="+mj-lt"/>
                <a:cs typeface="+mj-lt"/>
              </a:rPr>
              <a:t>anteroposterior</a:t>
            </a:r>
            <a:r>
              <a:rPr lang="tr-TR" b="1" dirty="0">
                <a:latin typeface="Calibri"/>
                <a:ea typeface="+mj-lt"/>
                <a:cs typeface="+mj-lt"/>
              </a:rPr>
              <a:t> çizgi boyunca yer alır.</a:t>
            </a:r>
            <a:endParaRPr lang="tr-TR" b="1" dirty="0">
              <a:latin typeface="Calibri"/>
            </a:endParaRPr>
          </a:p>
        </p:txBody>
      </p:sp>
    </p:spTree>
    <p:extLst>
      <p:ext uri="{BB962C8B-B14F-4D97-AF65-F5344CB8AC3E}">
        <p14:creationId xmlns:p14="http://schemas.microsoft.com/office/powerpoint/2010/main" val="959075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6F32D7-09E7-3D9F-B81F-79310EC03F0C}"/>
              </a:ext>
            </a:extLst>
          </p:cNvPr>
          <p:cNvSpPr>
            <a:spLocks noGrp="1"/>
          </p:cNvSpPr>
          <p:nvPr>
            <p:ph type="title"/>
          </p:nvPr>
        </p:nvSpPr>
        <p:spPr/>
        <p:txBody>
          <a:bodyPr/>
          <a:lstStyle/>
          <a:p>
            <a:endParaRPr lang="tr-TR"/>
          </a:p>
        </p:txBody>
      </p:sp>
      <p:pic>
        <p:nvPicPr>
          <p:cNvPr id="4" name="Resim 4" descr="metin, farklı, ekran görüntüsü içeren bir resim&#10;&#10;Açıklama otomatik olarak oluşturuldu">
            <a:extLst>
              <a:ext uri="{FF2B5EF4-FFF2-40B4-BE49-F238E27FC236}">
                <a16:creationId xmlns:a16="http://schemas.microsoft.com/office/drawing/2014/main" id="{A7FF9E0A-B8C3-8368-749A-36AAE468CF2B}"/>
              </a:ext>
            </a:extLst>
          </p:cNvPr>
          <p:cNvPicPr>
            <a:picLocks noGrp="1" noChangeAspect="1"/>
          </p:cNvPicPr>
          <p:nvPr>
            <p:ph idx="1"/>
          </p:nvPr>
        </p:nvPicPr>
        <p:blipFill rotWithShape="1">
          <a:blip r:embed="rId2"/>
          <a:srcRect l="9312" r="11336" b="360"/>
          <a:stretch/>
        </p:blipFill>
        <p:spPr>
          <a:xfrm>
            <a:off x="101225" y="69571"/>
            <a:ext cx="11823546" cy="6782670"/>
          </a:xfrm>
        </p:spPr>
      </p:pic>
    </p:spTree>
    <p:extLst>
      <p:ext uri="{BB962C8B-B14F-4D97-AF65-F5344CB8AC3E}">
        <p14:creationId xmlns:p14="http://schemas.microsoft.com/office/powerpoint/2010/main" val="3192265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62996E-0109-72A4-38BE-8A2A3A52E39B}"/>
              </a:ext>
            </a:extLst>
          </p:cNvPr>
          <p:cNvSpPr>
            <a:spLocks noGrp="1"/>
          </p:cNvSpPr>
          <p:nvPr>
            <p:ph type="title"/>
          </p:nvPr>
        </p:nvSpPr>
        <p:spPr/>
        <p:txBody>
          <a:bodyPr/>
          <a:lstStyle/>
          <a:p>
            <a:r>
              <a:rPr lang="tr-TR" dirty="0"/>
              <a:t>radyografi</a:t>
            </a:r>
          </a:p>
        </p:txBody>
      </p:sp>
      <p:sp>
        <p:nvSpPr>
          <p:cNvPr id="3" name="İçerik Yer Tutucusu 2">
            <a:extLst>
              <a:ext uri="{FF2B5EF4-FFF2-40B4-BE49-F238E27FC236}">
                <a16:creationId xmlns:a16="http://schemas.microsoft.com/office/drawing/2014/main" id="{4CB412F9-A8AA-E743-92F6-18D576A72FDD}"/>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Çağdaş uygulamada, bu </a:t>
            </a:r>
            <a:r>
              <a:rPr lang="tr-TR" b="1" dirty="0" err="1">
                <a:latin typeface="Calibri"/>
                <a:ea typeface="+mj-lt"/>
                <a:cs typeface="+mj-lt"/>
              </a:rPr>
              <a:t>dozimetrik</a:t>
            </a:r>
            <a:r>
              <a:rPr lang="tr-TR" b="1" dirty="0">
                <a:latin typeface="Calibri"/>
                <a:ea typeface="+mj-lt"/>
                <a:cs typeface="+mj-lt"/>
              </a:rPr>
              <a:t> yaklaşımlar, doğrudan görüntüleme görselleştirmesinin olmaması ve hastaya özel anatomik hususları hesaba katamaması nedeniyle optimal olmaktan uzaktır.</a:t>
            </a:r>
          </a:p>
          <a:p>
            <a:r>
              <a:rPr lang="tr-TR" b="1" dirty="0">
                <a:latin typeface="Calibri"/>
                <a:ea typeface="+mj-lt"/>
                <a:cs typeface="+mj-lt"/>
              </a:rPr>
              <a:t>Rezidüel tümör ve </a:t>
            </a:r>
            <a:r>
              <a:rPr lang="tr-TR" b="1" dirty="0" err="1">
                <a:latin typeface="Calibri"/>
                <a:ea typeface="+mj-lt"/>
                <a:cs typeface="+mj-lt"/>
              </a:rPr>
              <a:t>OAR'lerin</a:t>
            </a:r>
            <a:r>
              <a:rPr lang="tr-TR" b="1" dirty="0">
                <a:latin typeface="Calibri"/>
                <a:ea typeface="+mj-lt"/>
                <a:cs typeface="+mj-lt"/>
              </a:rPr>
              <a:t> doğrudan görselleştirilmemesine ek olarak, nokta dozlar sıklıkla yüksek doz gradyanına sahip alanlarda bulunur. </a:t>
            </a:r>
          </a:p>
          <a:p>
            <a:r>
              <a:rPr lang="tr-TR" b="1" dirty="0">
                <a:latin typeface="Calibri"/>
                <a:ea typeface="+mj-lt"/>
                <a:cs typeface="+mj-lt"/>
              </a:rPr>
              <a:t>Sonuç olarak, implant sonrası BT veya </a:t>
            </a:r>
            <a:r>
              <a:rPr lang="tr-TR" b="1" dirty="0" err="1">
                <a:latin typeface="Calibri"/>
                <a:ea typeface="+mj-lt"/>
                <a:cs typeface="+mj-lt"/>
              </a:rPr>
              <a:t>MRI'da</a:t>
            </a:r>
            <a:r>
              <a:rPr lang="tr-TR" b="1" dirty="0">
                <a:latin typeface="Calibri"/>
                <a:ea typeface="+mj-lt"/>
                <a:cs typeface="+mj-lt"/>
              </a:rPr>
              <a:t> elde edilen 3D </a:t>
            </a:r>
            <a:r>
              <a:rPr lang="tr-TR" b="1" dirty="0" err="1">
                <a:latin typeface="Calibri"/>
                <a:ea typeface="+mj-lt"/>
                <a:cs typeface="+mj-lt"/>
              </a:rPr>
              <a:t>konturlu</a:t>
            </a:r>
            <a:r>
              <a:rPr lang="tr-TR" b="1" dirty="0">
                <a:latin typeface="Calibri"/>
                <a:ea typeface="+mj-lt"/>
                <a:cs typeface="+mj-lt"/>
              </a:rPr>
              <a:t> hacimlerle karşılaştırıldığında OAR komplikasyon oranları da nispeten daha yüksektir.</a:t>
            </a:r>
            <a:endParaRPr lang="tr-TR" b="1" dirty="0">
              <a:latin typeface="Calibri"/>
            </a:endParaRPr>
          </a:p>
        </p:txBody>
      </p:sp>
    </p:spTree>
    <p:extLst>
      <p:ext uri="{BB962C8B-B14F-4D97-AF65-F5344CB8AC3E}">
        <p14:creationId xmlns:p14="http://schemas.microsoft.com/office/powerpoint/2010/main" val="332057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34AD6C-20FD-5905-87B5-AC5E7A47EF12}"/>
              </a:ext>
            </a:extLst>
          </p:cNvPr>
          <p:cNvSpPr>
            <a:spLocks noGrp="1"/>
          </p:cNvSpPr>
          <p:nvPr>
            <p:ph type="title"/>
          </p:nvPr>
        </p:nvSpPr>
        <p:spPr/>
        <p:txBody>
          <a:bodyPr/>
          <a:lstStyle/>
          <a:p>
            <a:r>
              <a:rPr lang="tr-TR" dirty="0"/>
              <a:t>Radyografi -öneriler</a:t>
            </a:r>
          </a:p>
        </p:txBody>
      </p:sp>
      <p:sp>
        <p:nvSpPr>
          <p:cNvPr id="3" name="İçerik Yer Tutucusu 2">
            <a:extLst>
              <a:ext uri="{FF2B5EF4-FFF2-40B4-BE49-F238E27FC236}">
                <a16:creationId xmlns:a16="http://schemas.microsoft.com/office/drawing/2014/main" id="{FD995850-8DB3-FFF5-264A-5B634405CF04}"/>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BT veya </a:t>
            </a:r>
            <a:r>
              <a:rPr lang="tr-TR" b="1" dirty="0" err="1">
                <a:latin typeface="Calibri"/>
                <a:ea typeface="+mj-lt"/>
                <a:cs typeface="+mj-lt"/>
              </a:rPr>
              <a:t>MRG'ye</a:t>
            </a:r>
            <a:r>
              <a:rPr lang="tr-TR" b="1" dirty="0">
                <a:latin typeface="Calibri"/>
                <a:ea typeface="+mj-lt"/>
                <a:cs typeface="+mj-lt"/>
              </a:rPr>
              <a:t> erişimi olmayan merkezlerde tedavi planlaması için ortogonal radyografi önerilir (Sınıf I öneri, Kanıt Düzeyi: B-NR).</a:t>
            </a:r>
            <a:endParaRPr lang="tr-TR" dirty="0">
              <a:latin typeface="Calibri"/>
              <a:cs typeface="Calibri"/>
            </a:endParaRPr>
          </a:p>
        </p:txBody>
      </p:sp>
    </p:spTree>
    <p:extLst>
      <p:ext uri="{BB962C8B-B14F-4D97-AF65-F5344CB8AC3E}">
        <p14:creationId xmlns:p14="http://schemas.microsoft.com/office/powerpoint/2010/main" val="1428954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D045B7-9901-64BA-0EBD-82F3450D2E58}"/>
              </a:ext>
            </a:extLst>
          </p:cNvPr>
          <p:cNvSpPr>
            <a:spLocks noGrp="1"/>
          </p:cNvSpPr>
          <p:nvPr>
            <p:ph type="title"/>
          </p:nvPr>
        </p:nvSpPr>
        <p:spPr/>
        <p:txBody>
          <a:bodyPr/>
          <a:lstStyle/>
          <a:p>
            <a:r>
              <a:rPr lang="tr-TR" dirty="0"/>
              <a:t>Bilgisayarlı tomografi (</a:t>
            </a:r>
            <a:r>
              <a:rPr lang="tr-TR" dirty="0" err="1"/>
              <a:t>bt</a:t>
            </a:r>
            <a:r>
              <a:rPr lang="tr-TR" dirty="0"/>
              <a:t>)</a:t>
            </a:r>
          </a:p>
        </p:txBody>
      </p:sp>
      <p:sp>
        <p:nvSpPr>
          <p:cNvPr id="3" name="İçerik Yer Tutucusu 2">
            <a:extLst>
              <a:ext uri="{FF2B5EF4-FFF2-40B4-BE49-F238E27FC236}">
                <a16:creationId xmlns:a16="http://schemas.microsoft.com/office/drawing/2014/main" id="{047D5406-E7B9-B4EC-2465-7DB1990363F9}"/>
              </a:ext>
            </a:extLst>
          </p:cNvPr>
          <p:cNvSpPr>
            <a:spLocks noGrp="1"/>
          </p:cNvSpPr>
          <p:nvPr>
            <p:ph idx="1"/>
          </p:nvPr>
        </p:nvSpPr>
        <p:spPr/>
        <p:txBody>
          <a:bodyPr vert="horz" lIns="91440" tIns="45720" rIns="91440" bIns="45720" rtlCol="0" anchor="t">
            <a:normAutofit fontScale="92500" lnSpcReduction="20000"/>
          </a:bodyPr>
          <a:lstStyle/>
          <a:p>
            <a:r>
              <a:rPr lang="tr-TR" b="1" dirty="0">
                <a:latin typeface="Calibri"/>
                <a:ea typeface="+mj-lt"/>
                <a:cs typeface="+mj-lt"/>
              </a:rPr>
              <a:t>BT yaygın olarak </a:t>
            </a:r>
            <a:r>
              <a:rPr lang="tr-TR" b="1" dirty="0" err="1">
                <a:latin typeface="Calibri"/>
                <a:ea typeface="+mj-lt"/>
                <a:cs typeface="+mj-lt"/>
              </a:rPr>
              <a:t>postimplant</a:t>
            </a:r>
            <a:r>
              <a:rPr lang="tr-TR" b="1" dirty="0">
                <a:latin typeface="Calibri"/>
                <a:ea typeface="+mj-lt"/>
                <a:cs typeface="+mj-lt"/>
              </a:rPr>
              <a:t> </a:t>
            </a:r>
            <a:r>
              <a:rPr lang="tr-TR" b="1" dirty="0" err="1">
                <a:latin typeface="Calibri"/>
                <a:ea typeface="+mj-lt"/>
                <a:cs typeface="+mj-lt"/>
              </a:rPr>
              <a:t>görüntüleme,tedavi</a:t>
            </a:r>
            <a:r>
              <a:rPr lang="tr-TR" b="1" dirty="0">
                <a:latin typeface="Calibri"/>
                <a:ea typeface="+mj-lt"/>
                <a:cs typeface="+mj-lt"/>
              </a:rPr>
              <a:t> planlaması ve simülasyon için ve ayrıca interstisyel iğne yerleşiminin gerçek zamanlı rehberliği için kullanılır </a:t>
            </a:r>
          </a:p>
          <a:p>
            <a:r>
              <a:rPr lang="tr-TR" b="1" dirty="0">
                <a:latin typeface="Calibri"/>
                <a:ea typeface="+mj-lt"/>
                <a:cs typeface="+mj-lt"/>
              </a:rPr>
              <a:t>BT'nin anatomik görselleştirmesi ve 3 boyutlu yapısının, özellikle ≥ Derece 3 </a:t>
            </a:r>
            <a:r>
              <a:rPr lang="tr-TR" b="1" dirty="0" err="1">
                <a:latin typeface="Calibri"/>
                <a:ea typeface="+mj-lt"/>
                <a:cs typeface="+mj-lt"/>
              </a:rPr>
              <a:t>genitoüriner</a:t>
            </a:r>
            <a:r>
              <a:rPr lang="tr-TR" b="1" dirty="0">
                <a:latin typeface="Calibri"/>
                <a:ea typeface="+mj-lt"/>
                <a:cs typeface="+mj-lt"/>
              </a:rPr>
              <a:t> veya </a:t>
            </a:r>
            <a:r>
              <a:rPr lang="tr-TR" b="1" dirty="0" err="1">
                <a:latin typeface="Calibri"/>
                <a:ea typeface="+mj-lt"/>
                <a:cs typeface="+mj-lt"/>
              </a:rPr>
              <a:t>gastrointestinal</a:t>
            </a:r>
            <a:r>
              <a:rPr lang="tr-TR" b="1" dirty="0">
                <a:latin typeface="Calibri"/>
                <a:ea typeface="+mj-lt"/>
                <a:cs typeface="+mj-lt"/>
              </a:rPr>
              <a:t> komplikasyon oranları göz önüne alındığında hasta sonuçlarını iyileştirdiği gösterilmiştir.</a:t>
            </a:r>
          </a:p>
          <a:p>
            <a:r>
              <a:rPr lang="tr-TR" b="1" dirty="0">
                <a:latin typeface="Calibri"/>
                <a:ea typeface="+mj-lt"/>
                <a:cs typeface="+mj-lt"/>
              </a:rPr>
              <a:t>Ek olarak, </a:t>
            </a:r>
            <a:r>
              <a:rPr lang="tr-TR" b="1" dirty="0" err="1">
                <a:latin typeface="Calibri"/>
                <a:ea typeface="+mj-lt"/>
                <a:cs typeface="+mj-lt"/>
              </a:rPr>
              <a:t>postimplant</a:t>
            </a:r>
            <a:r>
              <a:rPr lang="tr-TR" b="1" dirty="0">
                <a:latin typeface="Calibri"/>
                <a:ea typeface="+mj-lt"/>
                <a:cs typeface="+mj-lt"/>
              </a:rPr>
              <a:t> CT, tümöre verilen dozu azaltabilen veya </a:t>
            </a:r>
            <a:r>
              <a:rPr lang="tr-TR" b="1" dirty="0" err="1">
                <a:latin typeface="Calibri"/>
                <a:ea typeface="+mj-lt"/>
                <a:cs typeface="+mj-lt"/>
              </a:rPr>
              <a:t>OAR'lere</a:t>
            </a:r>
            <a:r>
              <a:rPr lang="tr-TR" b="1" dirty="0">
                <a:latin typeface="Calibri"/>
                <a:ea typeface="+mj-lt"/>
                <a:cs typeface="+mj-lt"/>
              </a:rPr>
              <a:t> verilen dozu artırabilen hava boşlukları veya yanlış yerleştirilmiş packing gibi durumlarda HR-</a:t>
            </a:r>
            <a:r>
              <a:rPr lang="tr-TR" b="1" dirty="0" err="1">
                <a:latin typeface="Calibri"/>
                <a:ea typeface="+mj-lt"/>
                <a:cs typeface="+mj-lt"/>
              </a:rPr>
              <a:t>CTV'ye</a:t>
            </a:r>
            <a:r>
              <a:rPr lang="tr-TR" b="1" dirty="0">
                <a:latin typeface="Calibri"/>
                <a:ea typeface="+mj-lt"/>
                <a:cs typeface="+mj-lt"/>
              </a:rPr>
              <a:t> göre aplikatörlerin </a:t>
            </a:r>
            <a:r>
              <a:rPr lang="tr-TR" b="1" dirty="0" err="1">
                <a:latin typeface="Calibri"/>
                <a:ea typeface="+mj-lt"/>
                <a:cs typeface="+mj-lt"/>
              </a:rPr>
              <a:t>suboptimal</a:t>
            </a:r>
            <a:r>
              <a:rPr lang="tr-TR" b="1" dirty="0">
                <a:latin typeface="Calibri"/>
                <a:ea typeface="+mj-lt"/>
                <a:cs typeface="+mj-lt"/>
              </a:rPr>
              <a:t>  konumlandırmasını belirleyebilir.</a:t>
            </a:r>
          </a:p>
          <a:p>
            <a:r>
              <a:rPr lang="tr-TR" b="1" dirty="0">
                <a:latin typeface="Calibri"/>
                <a:ea typeface="+mj-lt"/>
                <a:cs typeface="+mj-lt"/>
              </a:rPr>
              <a:t>BT görüntülemenin kullanılması, hastalar anestezi altındayken kullanıldığında aplikatör pozisyonunun ayarlanmasına da izin verir.</a:t>
            </a:r>
            <a:endParaRPr lang="tr-TR" b="1" dirty="0">
              <a:latin typeface="Calibri"/>
            </a:endParaRPr>
          </a:p>
        </p:txBody>
      </p:sp>
    </p:spTree>
    <p:extLst>
      <p:ext uri="{BB962C8B-B14F-4D97-AF65-F5344CB8AC3E}">
        <p14:creationId xmlns:p14="http://schemas.microsoft.com/office/powerpoint/2010/main" val="1791322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5B2AAD-6C43-F78D-26E1-8F07C0BE1491}"/>
              </a:ext>
            </a:extLst>
          </p:cNvPr>
          <p:cNvSpPr>
            <a:spLocks noGrp="1"/>
          </p:cNvSpPr>
          <p:nvPr>
            <p:ph type="title"/>
          </p:nvPr>
        </p:nvSpPr>
        <p:spPr/>
        <p:txBody>
          <a:bodyPr/>
          <a:lstStyle/>
          <a:p>
            <a:r>
              <a:rPr lang="tr-TR" dirty="0" err="1"/>
              <a:t>bt</a:t>
            </a:r>
          </a:p>
        </p:txBody>
      </p:sp>
      <p:sp>
        <p:nvSpPr>
          <p:cNvPr id="3" name="İçerik Yer Tutucusu 2">
            <a:extLst>
              <a:ext uri="{FF2B5EF4-FFF2-40B4-BE49-F238E27FC236}">
                <a16:creationId xmlns:a16="http://schemas.microsoft.com/office/drawing/2014/main" id="{41178C6D-5AF7-ED32-2A14-6BACA70AE2F1}"/>
              </a:ext>
            </a:extLst>
          </p:cNvPr>
          <p:cNvSpPr>
            <a:spLocks noGrp="1"/>
          </p:cNvSpPr>
          <p:nvPr>
            <p:ph idx="1"/>
          </p:nvPr>
        </p:nvSpPr>
        <p:spPr/>
        <p:txBody>
          <a:bodyPr vert="horz" lIns="91440" tIns="45720" rIns="91440" bIns="45720" rtlCol="0" anchor="t">
            <a:normAutofit lnSpcReduction="10000"/>
          </a:bodyPr>
          <a:lstStyle/>
          <a:p>
            <a:r>
              <a:rPr lang="tr-TR" b="1" dirty="0">
                <a:latin typeface="Calibri"/>
                <a:ea typeface="+mj-lt"/>
                <a:cs typeface="+mj-lt"/>
              </a:rPr>
              <a:t>Bununla birlikte, hem kontrastsız hem de kontrastlı incelemelerde servikal tümörler normal dokuya göre tipik olarak </a:t>
            </a:r>
            <a:r>
              <a:rPr lang="tr-TR" b="1" dirty="0" err="1">
                <a:latin typeface="Calibri"/>
                <a:ea typeface="+mj-lt"/>
                <a:cs typeface="+mj-lt"/>
              </a:rPr>
              <a:t>izointens</a:t>
            </a:r>
            <a:r>
              <a:rPr lang="tr-TR" b="1" dirty="0">
                <a:latin typeface="Calibri"/>
                <a:ea typeface="+mj-lt"/>
                <a:cs typeface="+mj-lt"/>
              </a:rPr>
              <a:t> olduğundan, tümör yükünün tanımlanmasının BT ile değerlendirilmesi zor olabilir.</a:t>
            </a:r>
          </a:p>
          <a:p>
            <a:r>
              <a:rPr lang="tr-TR" b="1" dirty="0">
                <a:latin typeface="Calibri"/>
                <a:ea typeface="+mj-lt"/>
                <a:cs typeface="+mj-lt"/>
              </a:rPr>
              <a:t>İmplant sonrası görüntülemede MRG mevcut değilse, BT ikame edilebilir ve doğru tümör tanımlaması için referans olarak </a:t>
            </a:r>
            <a:r>
              <a:rPr lang="tr-TR" b="1" dirty="0" err="1">
                <a:latin typeface="Calibri"/>
                <a:ea typeface="+mj-lt"/>
                <a:cs typeface="+mj-lt"/>
              </a:rPr>
              <a:t>prebrakiterapi</a:t>
            </a:r>
            <a:r>
              <a:rPr lang="tr-TR" b="1" dirty="0">
                <a:latin typeface="Calibri"/>
                <a:ea typeface="+mj-lt"/>
                <a:cs typeface="+mj-lt"/>
              </a:rPr>
              <a:t> MRG kullanılabilir. </a:t>
            </a:r>
          </a:p>
          <a:p>
            <a:r>
              <a:rPr lang="tr-TR" b="1" err="1">
                <a:latin typeface="Calibri"/>
                <a:ea typeface="+mj-lt"/>
                <a:cs typeface="+mj-lt"/>
              </a:rPr>
              <a:t>Deformable</a:t>
            </a:r>
            <a:r>
              <a:rPr lang="tr-TR" b="1" dirty="0">
                <a:latin typeface="Calibri"/>
                <a:ea typeface="+mj-lt"/>
                <a:cs typeface="+mj-lt"/>
              </a:rPr>
              <a:t> görüntü kayıt algoritmaları, brakiterapi öncesi </a:t>
            </a:r>
            <a:r>
              <a:rPr lang="tr-TR" b="1" err="1">
                <a:latin typeface="Calibri"/>
                <a:ea typeface="+mj-lt"/>
                <a:cs typeface="+mj-lt"/>
              </a:rPr>
              <a:t>MRG'yi</a:t>
            </a:r>
            <a:r>
              <a:rPr lang="tr-TR" b="1" dirty="0">
                <a:latin typeface="Calibri"/>
                <a:ea typeface="+mj-lt"/>
                <a:cs typeface="+mj-lt"/>
              </a:rPr>
              <a:t> simülasyon BT'ye kaydetmek için araştırılmıştır, ancak bunlar devam eden araştırma alanları olmaya devam etmektedir </a:t>
            </a:r>
            <a:endParaRPr lang="tr-TR" b="1" dirty="0"/>
          </a:p>
        </p:txBody>
      </p:sp>
    </p:spTree>
    <p:extLst>
      <p:ext uri="{BB962C8B-B14F-4D97-AF65-F5344CB8AC3E}">
        <p14:creationId xmlns:p14="http://schemas.microsoft.com/office/powerpoint/2010/main" val="1593221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4C6914-A879-5996-3E7E-5EA17D5724AB}"/>
              </a:ext>
            </a:extLst>
          </p:cNvPr>
          <p:cNvSpPr>
            <a:spLocks noGrp="1"/>
          </p:cNvSpPr>
          <p:nvPr>
            <p:ph type="title"/>
          </p:nvPr>
        </p:nvSpPr>
        <p:spPr/>
        <p:txBody>
          <a:bodyPr/>
          <a:lstStyle/>
          <a:p>
            <a:r>
              <a:rPr lang="tr-TR" dirty="0" err="1"/>
              <a:t>bt</a:t>
            </a:r>
          </a:p>
        </p:txBody>
      </p:sp>
      <p:sp>
        <p:nvSpPr>
          <p:cNvPr id="3" name="İçerik Yer Tutucusu 2">
            <a:extLst>
              <a:ext uri="{FF2B5EF4-FFF2-40B4-BE49-F238E27FC236}">
                <a16:creationId xmlns:a16="http://schemas.microsoft.com/office/drawing/2014/main" id="{A1B4044A-73F8-BBA3-BEF4-9E745D757BE0}"/>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Hastalar, pelvis boyunca ışın sertleşmesi artefaktını azaltmak için kollar göğüs üzerinde katlanmış şekilde sırtüstü yatırılmalıdır. </a:t>
            </a:r>
            <a:endParaRPr lang="tr-TR" b="1">
              <a:latin typeface="Calibri"/>
              <a:ea typeface="+mj-lt"/>
              <a:cs typeface="+mj-lt"/>
            </a:endParaRPr>
          </a:p>
          <a:p>
            <a:r>
              <a:rPr lang="tr-TR" b="1" dirty="0">
                <a:latin typeface="Calibri"/>
                <a:ea typeface="+mj-lt"/>
                <a:cs typeface="+mj-lt"/>
              </a:rPr>
              <a:t>Metal aplikatörlerin veya rektal ve mesane koruyucularla ilişkili adaptif aplikatörlerin kullanıldığı durumlarda artefakt tedavi planlamasında önemli bir sınırlama olabilir.</a:t>
            </a:r>
          </a:p>
          <a:p>
            <a:r>
              <a:rPr lang="tr-TR" b="1" dirty="0">
                <a:latin typeface="Calibri"/>
                <a:ea typeface="+mj-lt"/>
                <a:cs typeface="+mj-lt"/>
              </a:rPr>
              <a:t>Işın sertleşmesi ve foton açlığının neden olduğu çizgi artefaktları, tedavi planlamasını engelleyebilecek görüntü kalitesinde önemli bozulmalara neden olabilir.</a:t>
            </a:r>
          </a:p>
        </p:txBody>
      </p:sp>
    </p:spTree>
    <p:extLst>
      <p:ext uri="{BB962C8B-B14F-4D97-AF65-F5344CB8AC3E}">
        <p14:creationId xmlns:p14="http://schemas.microsoft.com/office/powerpoint/2010/main" val="2803634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938B1B-B278-0159-916F-5063D3789174}"/>
              </a:ext>
            </a:extLst>
          </p:cNvPr>
          <p:cNvSpPr>
            <a:spLocks noGrp="1"/>
          </p:cNvSpPr>
          <p:nvPr>
            <p:ph type="title"/>
          </p:nvPr>
        </p:nvSpPr>
        <p:spPr/>
        <p:txBody>
          <a:bodyPr/>
          <a:lstStyle/>
          <a:p>
            <a:r>
              <a:rPr lang="tr-TR" dirty="0"/>
              <a:t>BT</a:t>
            </a:r>
          </a:p>
        </p:txBody>
      </p:sp>
      <p:sp>
        <p:nvSpPr>
          <p:cNvPr id="3" name="İçerik Yer Tutucusu 2">
            <a:extLst>
              <a:ext uri="{FF2B5EF4-FFF2-40B4-BE49-F238E27FC236}">
                <a16:creationId xmlns:a16="http://schemas.microsoft.com/office/drawing/2014/main" id="{F251E546-BAF0-21B3-24CD-D39BBF42E84F}"/>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Metal artefaktı azaltmak için kullanılabilecek birkaç edinim ve yeniden yapılandırma tabanlı yöntem mevcut</a:t>
            </a:r>
            <a:endParaRPr lang="tr-TR" b="1" dirty="0">
              <a:latin typeface="Calibri"/>
              <a:cs typeface="Calibri"/>
            </a:endParaRPr>
          </a:p>
          <a:p>
            <a:r>
              <a:rPr lang="tr-TR" b="1" dirty="0">
                <a:latin typeface="Calibri"/>
                <a:ea typeface="+mj-lt"/>
                <a:cs typeface="+mj-lt"/>
              </a:rPr>
              <a:t>Kullanılabilecek ilk teknik, BT </a:t>
            </a:r>
            <a:r>
              <a:rPr lang="tr-TR" b="1" dirty="0" err="1">
                <a:latin typeface="Calibri"/>
                <a:ea typeface="+mj-lt"/>
                <a:cs typeface="+mj-lt"/>
              </a:rPr>
              <a:t>gantrisinin</a:t>
            </a:r>
            <a:r>
              <a:rPr lang="tr-TR" b="1" dirty="0">
                <a:latin typeface="Calibri"/>
                <a:ea typeface="+mj-lt"/>
                <a:cs typeface="+mj-lt"/>
              </a:rPr>
              <a:t> fiziksel olarak eğilmesidir.</a:t>
            </a:r>
            <a:endParaRPr lang="tr-TR" b="1" dirty="0">
              <a:latin typeface="Calibri"/>
              <a:ea typeface="+mj-lt"/>
              <a:cs typeface="Calibri"/>
            </a:endParaRPr>
          </a:p>
          <a:p>
            <a:r>
              <a:rPr lang="tr-TR" b="1" dirty="0">
                <a:latin typeface="Calibri"/>
                <a:ea typeface="+mj-lt"/>
                <a:cs typeface="+mj-lt"/>
              </a:rPr>
              <a:t>Bu, özellikle </a:t>
            </a:r>
            <a:r>
              <a:rPr lang="tr-TR" b="1" dirty="0" err="1">
                <a:latin typeface="Calibri"/>
                <a:ea typeface="+mj-lt"/>
                <a:cs typeface="+mj-lt"/>
              </a:rPr>
              <a:t>intrakaviter</a:t>
            </a:r>
            <a:r>
              <a:rPr lang="tr-TR" b="1" dirty="0">
                <a:latin typeface="Calibri"/>
                <a:ea typeface="+mj-lt"/>
                <a:cs typeface="+mj-lt"/>
              </a:rPr>
              <a:t> </a:t>
            </a:r>
            <a:r>
              <a:rPr lang="tr-TR" b="1" dirty="0" err="1">
                <a:latin typeface="Calibri"/>
                <a:ea typeface="+mj-lt"/>
                <a:cs typeface="+mj-lt"/>
              </a:rPr>
              <a:t>ovoidlerle</a:t>
            </a:r>
            <a:r>
              <a:rPr lang="tr-TR" b="1" dirty="0">
                <a:latin typeface="Calibri"/>
                <a:ea typeface="+mj-lt"/>
                <a:cs typeface="+mj-lt"/>
              </a:rPr>
              <a:t> ilişkili  aksiyal bir görüntüleme düzleminde önemli artefaktlara neden oluyorsa yararlıdır.</a:t>
            </a:r>
            <a:endParaRPr lang="tr-TR" b="1" dirty="0">
              <a:latin typeface="Calibri"/>
              <a:cs typeface="Calibri"/>
            </a:endParaRPr>
          </a:p>
          <a:p>
            <a:endParaRPr lang="tr-TR" dirty="0"/>
          </a:p>
          <a:p>
            <a:endParaRPr lang="tr-TR" dirty="0"/>
          </a:p>
        </p:txBody>
      </p:sp>
    </p:spTree>
    <p:extLst>
      <p:ext uri="{BB962C8B-B14F-4D97-AF65-F5344CB8AC3E}">
        <p14:creationId xmlns:p14="http://schemas.microsoft.com/office/powerpoint/2010/main" val="2198248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0F1D1-6ECC-CDDA-D1AB-5AB33402C7EB}"/>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85F77ABB-98D4-AD73-EC33-9BAAFF351F2C}"/>
              </a:ext>
            </a:extLst>
          </p:cNvPr>
          <p:cNvPicPr>
            <a:picLocks noGrp="1" noChangeAspect="1"/>
          </p:cNvPicPr>
          <p:nvPr>
            <p:ph idx="1"/>
          </p:nvPr>
        </p:nvPicPr>
        <p:blipFill rotWithShape="1">
          <a:blip r:embed="rId2"/>
          <a:srcRect l="28660" t="10623" r="27010" b="16117"/>
          <a:stretch/>
        </p:blipFill>
        <p:spPr>
          <a:xfrm>
            <a:off x="332474" y="-2270"/>
            <a:ext cx="10134223" cy="6464743"/>
          </a:xfrm>
        </p:spPr>
      </p:pic>
    </p:spTree>
    <p:extLst>
      <p:ext uri="{BB962C8B-B14F-4D97-AF65-F5344CB8AC3E}">
        <p14:creationId xmlns:p14="http://schemas.microsoft.com/office/powerpoint/2010/main" val="409537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840550-9628-C119-FE9B-1A0FFEFB15A7}"/>
              </a:ext>
            </a:extLst>
          </p:cNvPr>
          <p:cNvSpPr>
            <a:spLocks noGrp="1"/>
          </p:cNvSpPr>
          <p:nvPr>
            <p:ph type="title"/>
          </p:nvPr>
        </p:nvSpPr>
        <p:spPr/>
        <p:txBody>
          <a:bodyPr/>
          <a:lstStyle/>
          <a:p>
            <a:endParaRPr lang="tr-TR"/>
          </a:p>
        </p:txBody>
      </p:sp>
      <p:pic>
        <p:nvPicPr>
          <p:cNvPr id="4" name="Resim 4" descr="tablo içeren bir resim&#10;&#10;Açıklama otomatik olarak oluşturuldu">
            <a:extLst>
              <a:ext uri="{FF2B5EF4-FFF2-40B4-BE49-F238E27FC236}">
                <a16:creationId xmlns:a16="http://schemas.microsoft.com/office/drawing/2014/main" id="{4018479A-F559-BB54-5E82-85632735AB74}"/>
              </a:ext>
            </a:extLst>
          </p:cNvPr>
          <p:cNvPicPr>
            <a:picLocks noGrp="1" noChangeAspect="1"/>
          </p:cNvPicPr>
          <p:nvPr>
            <p:ph idx="1"/>
          </p:nvPr>
        </p:nvPicPr>
        <p:blipFill rotWithShape="1">
          <a:blip r:embed="rId2"/>
          <a:srcRect l="3711" t="12820" r="4124" b="17216"/>
          <a:stretch/>
        </p:blipFill>
        <p:spPr>
          <a:xfrm>
            <a:off x="4596" y="444"/>
            <a:ext cx="11785648" cy="6608745"/>
          </a:xfrm>
        </p:spPr>
      </p:pic>
    </p:spTree>
    <p:extLst>
      <p:ext uri="{BB962C8B-B14F-4D97-AF65-F5344CB8AC3E}">
        <p14:creationId xmlns:p14="http://schemas.microsoft.com/office/powerpoint/2010/main" val="712522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6218F-3786-2988-4894-15BD1D8BC5F2}"/>
              </a:ext>
            </a:extLst>
          </p:cNvPr>
          <p:cNvSpPr>
            <a:spLocks noGrp="1"/>
          </p:cNvSpPr>
          <p:nvPr>
            <p:ph type="title"/>
          </p:nvPr>
        </p:nvSpPr>
        <p:spPr/>
        <p:txBody>
          <a:bodyPr/>
          <a:lstStyle/>
          <a:p>
            <a:r>
              <a:rPr lang="tr-TR" dirty="0"/>
              <a:t>BT</a:t>
            </a:r>
          </a:p>
        </p:txBody>
      </p:sp>
      <p:sp>
        <p:nvSpPr>
          <p:cNvPr id="3" name="İçerik Yer Tutucusu 2">
            <a:extLst>
              <a:ext uri="{FF2B5EF4-FFF2-40B4-BE49-F238E27FC236}">
                <a16:creationId xmlns:a16="http://schemas.microsoft.com/office/drawing/2014/main" id="{8A238441-41A7-72B1-A231-203215AC4B4C}"/>
              </a:ext>
            </a:extLst>
          </p:cNvPr>
          <p:cNvSpPr>
            <a:spLocks noGrp="1"/>
          </p:cNvSpPr>
          <p:nvPr>
            <p:ph idx="1"/>
          </p:nvPr>
        </p:nvSpPr>
        <p:spPr/>
        <p:txBody>
          <a:bodyPr vert="horz" lIns="91440" tIns="45720" rIns="91440" bIns="45720" rtlCol="0" anchor="t">
            <a:normAutofit fontScale="92500"/>
          </a:bodyPr>
          <a:lstStyle/>
          <a:p>
            <a:r>
              <a:rPr lang="tr-TR" b="1" dirty="0">
                <a:latin typeface="Calibri"/>
                <a:ea typeface="+mj-lt"/>
                <a:cs typeface="+mj-lt"/>
              </a:rPr>
              <a:t>Metal artefaktını azaltmak için ikinci yöntem, metal artefaktı azaltma yazılımının kullanılmasını içerir.</a:t>
            </a:r>
          </a:p>
          <a:p>
            <a:r>
              <a:rPr lang="tr-TR" b="1" dirty="0">
                <a:latin typeface="Calibri"/>
                <a:ea typeface="+mj-lt"/>
                <a:cs typeface="+mj-lt"/>
              </a:rPr>
              <a:t>Metal artefakt azaltma yazılımı tüm büyük BT üreticilerinden ticari olarak temin edilebilir ve pelvik BT sırasında artefakt şiddetini azalttığı gösterilmiştir.</a:t>
            </a:r>
          </a:p>
          <a:p>
            <a:r>
              <a:rPr lang="tr-TR" b="1" dirty="0">
                <a:latin typeface="Calibri"/>
                <a:ea typeface="+mj-lt"/>
                <a:cs typeface="+mj-lt"/>
              </a:rPr>
              <a:t>Mevcut olduğunda metal artefaktı azaltmak için çift enerjili BT gibi gelişmiş görüntüleme uygulamaları da kullanılabilir. </a:t>
            </a:r>
          </a:p>
          <a:p>
            <a:r>
              <a:rPr lang="tr-TR" b="1" dirty="0">
                <a:latin typeface="Calibri"/>
                <a:ea typeface="+mj-lt"/>
                <a:cs typeface="+mj-lt"/>
              </a:rPr>
              <a:t>Çift enerjili BT taramaları, teorik olarak ışın sertleştirme artefaktlarını  ortadan kaldırabilen sanal bir </a:t>
            </a:r>
            <a:r>
              <a:rPr lang="tr-TR" b="1" dirty="0" err="1">
                <a:latin typeface="Calibri"/>
                <a:ea typeface="+mj-lt"/>
                <a:cs typeface="+mj-lt"/>
              </a:rPr>
              <a:t>monoenerjetik</a:t>
            </a:r>
            <a:r>
              <a:rPr lang="tr-TR" b="1" dirty="0">
                <a:latin typeface="Calibri"/>
                <a:ea typeface="+mj-lt"/>
                <a:cs typeface="+mj-lt"/>
              </a:rPr>
              <a:t> görüntü olarak yeniden oluşturulabilir ve bu görüntüler, görüntü kalitesini daha da iyileştirmek için metal artefakt azaltma yazılımı ile birleştirilebilir.</a:t>
            </a:r>
            <a:endParaRPr lang="tr-TR" b="1">
              <a:latin typeface="Calibri"/>
            </a:endParaRPr>
          </a:p>
        </p:txBody>
      </p:sp>
    </p:spTree>
    <p:extLst>
      <p:ext uri="{BB962C8B-B14F-4D97-AF65-F5344CB8AC3E}">
        <p14:creationId xmlns:p14="http://schemas.microsoft.com/office/powerpoint/2010/main" val="1780382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A8602B-FC50-431D-291F-1227A4EA750F}"/>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57D09BF7-6A6E-B4A4-D5EE-0138503896B4}"/>
              </a:ext>
            </a:extLst>
          </p:cNvPr>
          <p:cNvPicPr>
            <a:picLocks noGrp="1" noChangeAspect="1"/>
          </p:cNvPicPr>
          <p:nvPr>
            <p:ph idx="1"/>
          </p:nvPr>
        </p:nvPicPr>
        <p:blipFill rotWithShape="1">
          <a:blip r:embed="rId2"/>
          <a:srcRect l="27423" t="12820" r="27835" b="13919"/>
          <a:stretch/>
        </p:blipFill>
        <p:spPr>
          <a:xfrm>
            <a:off x="674818" y="444"/>
            <a:ext cx="10450509" cy="6752291"/>
          </a:xfrm>
        </p:spPr>
      </p:pic>
    </p:spTree>
    <p:extLst>
      <p:ext uri="{BB962C8B-B14F-4D97-AF65-F5344CB8AC3E}">
        <p14:creationId xmlns:p14="http://schemas.microsoft.com/office/powerpoint/2010/main" val="4086413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65DD1-9265-D74E-3F88-0EA31525D0E9}"/>
              </a:ext>
            </a:extLst>
          </p:cNvPr>
          <p:cNvSpPr>
            <a:spLocks noGrp="1"/>
          </p:cNvSpPr>
          <p:nvPr>
            <p:ph type="title"/>
          </p:nvPr>
        </p:nvSpPr>
        <p:spPr/>
        <p:txBody>
          <a:bodyPr/>
          <a:lstStyle/>
          <a:p>
            <a:r>
              <a:rPr lang="tr-TR" dirty="0"/>
              <a:t>BT-ÖNERİLER</a:t>
            </a:r>
          </a:p>
        </p:txBody>
      </p:sp>
      <p:sp>
        <p:nvSpPr>
          <p:cNvPr id="3" name="İçerik Yer Tutucusu 2">
            <a:extLst>
              <a:ext uri="{FF2B5EF4-FFF2-40B4-BE49-F238E27FC236}">
                <a16:creationId xmlns:a16="http://schemas.microsoft.com/office/drawing/2014/main" id="{B6A9D4FE-CB69-28CB-9897-438D15660CA0}"/>
              </a:ext>
            </a:extLst>
          </p:cNvPr>
          <p:cNvSpPr>
            <a:spLocks noGrp="1"/>
          </p:cNvSpPr>
          <p:nvPr>
            <p:ph idx="1"/>
          </p:nvPr>
        </p:nvSpPr>
        <p:spPr/>
        <p:txBody>
          <a:bodyPr vert="horz" lIns="91440" tIns="45720" rIns="91440" bIns="45720" rtlCol="0" anchor="t">
            <a:normAutofit fontScale="92500" lnSpcReduction="20000"/>
          </a:bodyPr>
          <a:lstStyle/>
          <a:p>
            <a:r>
              <a:rPr lang="tr-TR" b="1" dirty="0">
                <a:latin typeface="Calibri"/>
                <a:ea typeface="+mj-lt"/>
                <a:cs typeface="+mj-lt"/>
              </a:rPr>
              <a:t>Ortogonal radyografi ile tedavi planlamasına kıyasla </a:t>
            </a:r>
            <a:r>
              <a:rPr lang="tr-TR" b="1" dirty="0" err="1">
                <a:latin typeface="Calibri"/>
                <a:ea typeface="+mj-lt"/>
                <a:cs typeface="+mj-lt"/>
              </a:rPr>
              <a:t>genitoüriner</a:t>
            </a:r>
            <a:r>
              <a:rPr lang="tr-TR" b="1" dirty="0">
                <a:latin typeface="Calibri"/>
                <a:ea typeface="+mj-lt"/>
                <a:cs typeface="+mj-lt"/>
              </a:rPr>
              <a:t> ve </a:t>
            </a:r>
            <a:r>
              <a:rPr lang="tr-TR" b="1" dirty="0" err="1">
                <a:latin typeface="Calibri"/>
                <a:ea typeface="+mj-lt"/>
                <a:cs typeface="+mj-lt"/>
              </a:rPr>
              <a:t>gastrointestinal</a:t>
            </a:r>
            <a:r>
              <a:rPr lang="tr-TR" b="1" dirty="0">
                <a:latin typeface="Calibri"/>
                <a:ea typeface="+mj-lt"/>
                <a:cs typeface="+mj-lt"/>
              </a:rPr>
              <a:t> komplikasyonları en aza indirmek için tedavi planlaması için implant sonrası BT görüntüleme önerilir (Sınıf </a:t>
            </a:r>
            <a:r>
              <a:rPr lang="tr-TR" b="1" dirty="0" err="1">
                <a:latin typeface="Calibri"/>
                <a:ea typeface="+mj-lt"/>
                <a:cs typeface="+mj-lt"/>
              </a:rPr>
              <a:t>IIa</a:t>
            </a:r>
            <a:r>
              <a:rPr lang="tr-TR" b="1" dirty="0">
                <a:latin typeface="Calibri"/>
                <a:ea typeface="+mj-lt"/>
                <a:cs typeface="+mj-lt"/>
              </a:rPr>
              <a:t> öneri, Kanıt düzeyi: B-NR)</a:t>
            </a:r>
          </a:p>
          <a:p>
            <a:r>
              <a:rPr lang="tr-TR" b="1" dirty="0">
                <a:latin typeface="Calibri"/>
                <a:ea typeface="+mj-lt"/>
                <a:cs typeface="+mj-lt"/>
              </a:rPr>
              <a:t>BT, uterus perforasyonu da dahil olmak üzere aplikatörlerin yanlış konumlandırılmasını belirleyebilir ve volümetrik tedavi planlaması kullanılmadığında bile aplikatör konumlandırmasını değerlendirmek için kullanılmalıdır. (Sınıf I öneri, Kanıt Düzeyi: B-NR)</a:t>
            </a:r>
          </a:p>
          <a:p>
            <a:r>
              <a:rPr lang="tr-TR" b="1" dirty="0">
                <a:latin typeface="Calibri"/>
                <a:ea typeface="+mj-lt"/>
                <a:cs typeface="+mj-lt"/>
              </a:rPr>
              <a:t>BT'de HR-</a:t>
            </a:r>
            <a:r>
              <a:rPr lang="tr-TR" b="1" err="1">
                <a:latin typeface="Calibri"/>
                <a:ea typeface="+mj-lt"/>
                <a:cs typeface="+mj-lt"/>
              </a:rPr>
              <a:t>CTV'yi</a:t>
            </a:r>
            <a:r>
              <a:rPr lang="tr-TR" b="1" dirty="0">
                <a:latin typeface="Calibri"/>
                <a:ea typeface="+mj-lt"/>
                <a:cs typeface="+mj-lt"/>
              </a:rPr>
              <a:t> şekillendirirken, mümkün olduğunda, </a:t>
            </a:r>
            <a:r>
              <a:rPr lang="tr-TR" b="1" err="1">
                <a:latin typeface="Calibri"/>
                <a:ea typeface="+mj-lt"/>
                <a:cs typeface="+mj-lt"/>
              </a:rPr>
              <a:t>prebrakiterapi</a:t>
            </a:r>
            <a:r>
              <a:rPr lang="tr-TR" b="1" dirty="0">
                <a:latin typeface="Calibri"/>
                <a:ea typeface="+mj-lt"/>
                <a:cs typeface="+mj-lt"/>
              </a:rPr>
              <a:t> T2 ağırlıklı MRG referans olarak kullanılmalıdır. (Sınıf I öneri, Kanıt Düzeyi: B-NR)</a:t>
            </a:r>
          </a:p>
          <a:p>
            <a:r>
              <a:rPr lang="tr-TR" b="1" err="1">
                <a:latin typeface="Calibri"/>
                <a:ea typeface="+mj-lt"/>
                <a:cs typeface="+mj-lt"/>
              </a:rPr>
              <a:t>Ovoidlerden</a:t>
            </a:r>
            <a:r>
              <a:rPr lang="tr-TR" b="1" dirty="0">
                <a:latin typeface="Calibri"/>
                <a:ea typeface="+mj-lt"/>
                <a:cs typeface="+mj-lt"/>
              </a:rPr>
              <a:t> kaynaklanan artefakt, tümör ve </a:t>
            </a:r>
            <a:r>
              <a:rPr lang="tr-TR" b="1" err="1">
                <a:latin typeface="Calibri"/>
                <a:ea typeface="+mj-lt"/>
                <a:cs typeface="+mj-lt"/>
              </a:rPr>
              <a:t>OAR'ler</a:t>
            </a:r>
            <a:r>
              <a:rPr lang="tr-TR" b="1" dirty="0">
                <a:latin typeface="Calibri"/>
                <a:ea typeface="+mj-lt"/>
                <a:cs typeface="+mj-lt"/>
              </a:rPr>
              <a:t> dahil olmak üzere hasta anatomisini engellediğinde metal artefakt azaltma teknikleri düşünülmelidir. (Sınıf </a:t>
            </a:r>
            <a:r>
              <a:rPr lang="tr-TR" b="1" err="1">
                <a:latin typeface="Calibri"/>
                <a:ea typeface="+mj-lt"/>
                <a:cs typeface="+mj-lt"/>
              </a:rPr>
              <a:t>IIb</a:t>
            </a:r>
            <a:r>
              <a:rPr lang="tr-TR" b="1" dirty="0">
                <a:latin typeface="Calibri"/>
                <a:ea typeface="+mj-lt"/>
                <a:cs typeface="+mj-lt"/>
              </a:rPr>
              <a:t> öneri, Kanıt Düzeyi: C-EO Düzeyi)</a:t>
            </a:r>
          </a:p>
        </p:txBody>
      </p:sp>
    </p:spTree>
    <p:extLst>
      <p:ext uri="{BB962C8B-B14F-4D97-AF65-F5344CB8AC3E}">
        <p14:creationId xmlns:p14="http://schemas.microsoft.com/office/powerpoint/2010/main" val="2520375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353EED-4C4B-B6AC-A8BA-F4B4A279573E}"/>
              </a:ext>
            </a:extLst>
          </p:cNvPr>
          <p:cNvSpPr>
            <a:spLocks noGrp="1"/>
          </p:cNvSpPr>
          <p:nvPr>
            <p:ph type="title"/>
          </p:nvPr>
        </p:nvSpPr>
        <p:spPr/>
        <p:txBody>
          <a:bodyPr/>
          <a:lstStyle/>
          <a:p>
            <a:r>
              <a:rPr lang="tr-TR" dirty="0"/>
              <a:t>Magnetik rezonans görüntüleme(</a:t>
            </a:r>
            <a:r>
              <a:rPr lang="tr-TR" dirty="0" err="1"/>
              <a:t>mr</a:t>
            </a:r>
            <a:r>
              <a:rPr lang="tr-TR" dirty="0"/>
              <a:t>)</a:t>
            </a:r>
          </a:p>
        </p:txBody>
      </p:sp>
      <p:sp>
        <p:nvSpPr>
          <p:cNvPr id="3" name="İçerik Yer Tutucusu 2">
            <a:extLst>
              <a:ext uri="{FF2B5EF4-FFF2-40B4-BE49-F238E27FC236}">
                <a16:creationId xmlns:a16="http://schemas.microsoft.com/office/drawing/2014/main" id="{0A610C89-B0AD-0608-53A0-14B7B3F6DDC2}"/>
              </a:ext>
            </a:extLst>
          </p:cNvPr>
          <p:cNvSpPr>
            <a:spLocks noGrp="1"/>
          </p:cNvSpPr>
          <p:nvPr>
            <p:ph idx="1"/>
          </p:nvPr>
        </p:nvSpPr>
        <p:spPr/>
        <p:txBody>
          <a:bodyPr vert="horz" lIns="91440" tIns="45720" rIns="91440" bIns="45720" rtlCol="0" anchor="t">
            <a:normAutofit fontScale="92500" lnSpcReduction="10000"/>
          </a:bodyPr>
          <a:lstStyle/>
          <a:p>
            <a:r>
              <a:rPr lang="tr-TR" b="1" dirty="0">
                <a:latin typeface="Calibri"/>
                <a:ea typeface="+mj-lt"/>
                <a:cs typeface="+mj-lt"/>
              </a:rPr>
              <a:t>MRG, görüntü rehberliğinde brakiterapide eğer mümkünse tercih edilmesi gereken modalitedir.</a:t>
            </a:r>
            <a:endParaRPr lang="tr-TR" b="1">
              <a:latin typeface="Calibri"/>
              <a:cs typeface="Calibri"/>
            </a:endParaRPr>
          </a:p>
          <a:p>
            <a:r>
              <a:rPr lang="tr-TR" b="1" dirty="0">
                <a:latin typeface="Calibri"/>
                <a:ea typeface="+mj-lt"/>
                <a:cs typeface="+mj-lt"/>
              </a:rPr>
              <a:t>BT, brakiterapi için 3D tedavi planlamasına olanak tanısa da, yumuşak doku kontrastı, tümörü normal serviks, uterus, vajina, vulva ve üretra gibi çevreleyen yumuşak dokulardan ayırmak için optimal değildir.</a:t>
            </a:r>
            <a:endParaRPr lang="tr-TR" b="1">
              <a:latin typeface="Calibri"/>
              <a:cs typeface="Calibri"/>
            </a:endParaRPr>
          </a:p>
          <a:p>
            <a:r>
              <a:rPr lang="tr-TR" b="1" dirty="0">
                <a:latin typeface="Calibri"/>
                <a:ea typeface="+mj-lt"/>
                <a:cs typeface="+mj-lt"/>
              </a:rPr>
              <a:t>EBRT sonrası ve brakiterapi öncesi tanısal pelvik MRG, tümör boyutunun doğru bir şekilde değerlendirilmesini sağlar.</a:t>
            </a:r>
          </a:p>
          <a:p>
            <a:r>
              <a:rPr lang="tr-TR" b="1" dirty="0">
                <a:latin typeface="Calibri"/>
                <a:ea typeface="+mj-lt"/>
                <a:cs typeface="+mj-lt"/>
              </a:rPr>
              <a:t>ACRIN 6651/GOG 183 </a:t>
            </a:r>
            <a:r>
              <a:rPr lang="tr-TR" b="1" dirty="0" err="1">
                <a:latin typeface="Calibri"/>
                <a:ea typeface="+mj-lt"/>
                <a:cs typeface="+mj-lt"/>
              </a:rPr>
              <a:t>intergroup</a:t>
            </a:r>
            <a:r>
              <a:rPr lang="tr-TR" b="1" dirty="0">
                <a:latin typeface="Calibri"/>
                <a:ea typeface="+mj-lt"/>
                <a:cs typeface="+mj-lt"/>
              </a:rPr>
              <a:t> </a:t>
            </a:r>
            <a:r>
              <a:rPr lang="tr-TR" b="1" dirty="0" err="1">
                <a:latin typeface="Calibri"/>
                <a:ea typeface="+mj-lt"/>
                <a:cs typeface="+mj-lt"/>
              </a:rPr>
              <a:t>multicenter</a:t>
            </a:r>
            <a:r>
              <a:rPr lang="tr-TR" b="1" dirty="0">
                <a:latin typeface="Calibri"/>
                <a:ea typeface="+mj-lt"/>
                <a:cs typeface="+mj-lt"/>
              </a:rPr>
              <a:t> prospektif çalışmada ve diğer yayınlarda gösterildiği gibi, MRG tümör görselleştirmesi, </a:t>
            </a:r>
            <a:r>
              <a:rPr lang="tr-TR" b="1" dirty="0" err="1">
                <a:latin typeface="Calibri"/>
                <a:ea typeface="+mj-lt"/>
                <a:cs typeface="+mj-lt"/>
              </a:rPr>
              <a:t>parametriyal</a:t>
            </a:r>
            <a:r>
              <a:rPr lang="tr-TR" b="1" dirty="0">
                <a:latin typeface="Calibri"/>
                <a:ea typeface="+mj-lt"/>
                <a:cs typeface="+mj-lt"/>
              </a:rPr>
              <a:t> invazyon ve pelvik yan duvar invazyonu tespiti için BT'ye göre üstün doğruluk gösterir.</a:t>
            </a:r>
            <a:endParaRPr lang="tr-TR" dirty="0">
              <a:latin typeface="Calibri"/>
              <a:cs typeface="Calibri"/>
            </a:endParaRPr>
          </a:p>
          <a:p>
            <a:endParaRPr lang="tr-TR" dirty="0"/>
          </a:p>
        </p:txBody>
      </p:sp>
    </p:spTree>
    <p:extLst>
      <p:ext uri="{BB962C8B-B14F-4D97-AF65-F5344CB8AC3E}">
        <p14:creationId xmlns:p14="http://schemas.microsoft.com/office/powerpoint/2010/main" val="1797454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83727C-B2DC-3E35-1C88-A216E57E7FEB}"/>
              </a:ext>
            </a:extLst>
          </p:cNvPr>
          <p:cNvSpPr>
            <a:spLocks noGrp="1"/>
          </p:cNvSpPr>
          <p:nvPr>
            <p:ph type="title"/>
          </p:nvPr>
        </p:nvSpPr>
        <p:spPr/>
        <p:txBody>
          <a:bodyPr/>
          <a:lstStyle/>
          <a:p>
            <a:r>
              <a:rPr lang="tr-TR" dirty="0"/>
              <a:t>MR</a:t>
            </a:r>
          </a:p>
        </p:txBody>
      </p:sp>
      <p:sp>
        <p:nvSpPr>
          <p:cNvPr id="3" name="İçerik Yer Tutucusu 2">
            <a:extLst>
              <a:ext uri="{FF2B5EF4-FFF2-40B4-BE49-F238E27FC236}">
                <a16:creationId xmlns:a16="http://schemas.microsoft.com/office/drawing/2014/main" id="{03499FAC-A9BE-1E31-1548-B767A48B2DE8}"/>
              </a:ext>
            </a:extLst>
          </p:cNvPr>
          <p:cNvSpPr>
            <a:spLocks noGrp="1"/>
          </p:cNvSpPr>
          <p:nvPr>
            <p:ph idx="1"/>
          </p:nvPr>
        </p:nvSpPr>
        <p:spPr/>
        <p:txBody>
          <a:bodyPr vert="horz" lIns="91440" tIns="45720" rIns="91440" bIns="45720" rtlCol="0" anchor="t">
            <a:normAutofit fontScale="85000" lnSpcReduction="20000"/>
          </a:bodyPr>
          <a:lstStyle/>
          <a:p>
            <a:r>
              <a:rPr lang="tr-TR" b="1" dirty="0">
                <a:latin typeface="Calibri"/>
                <a:ea typeface="+mj-lt"/>
                <a:cs typeface="+mj-lt"/>
              </a:rPr>
              <a:t>Hastalığın optimal tespiti ve tanımlanması için özel jinekolojik MRG protokolleri önerilir.</a:t>
            </a:r>
          </a:p>
          <a:p>
            <a:r>
              <a:rPr lang="tr-TR" b="1" dirty="0">
                <a:latin typeface="Calibri"/>
                <a:ea typeface="+mj-lt"/>
                <a:cs typeface="+mj-lt"/>
              </a:rPr>
              <a:t>Tedavi öncesi için vajinal jel kullanımı MRG, vajinal </a:t>
            </a:r>
            <a:r>
              <a:rPr lang="tr-TR" b="1" err="1">
                <a:latin typeface="Calibri"/>
                <a:ea typeface="+mj-lt"/>
                <a:cs typeface="+mj-lt"/>
              </a:rPr>
              <a:t>forniks</a:t>
            </a:r>
            <a:r>
              <a:rPr lang="tr-TR" b="1" dirty="0">
                <a:latin typeface="Calibri"/>
                <a:ea typeface="+mj-lt"/>
                <a:cs typeface="+mj-lt"/>
              </a:rPr>
              <a:t> ve serviksi tanımlayarak serviks kanserinin </a:t>
            </a:r>
            <a:r>
              <a:rPr lang="tr-TR" b="1" dirty="0" err="1">
                <a:latin typeface="Calibri"/>
                <a:ea typeface="+mj-lt"/>
                <a:cs typeface="+mj-lt"/>
              </a:rPr>
              <a:t>evrelenmesine</a:t>
            </a:r>
            <a:r>
              <a:rPr lang="tr-TR" b="1" dirty="0">
                <a:latin typeface="Calibri"/>
                <a:ea typeface="+mj-lt"/>
                <a:cs typeface="+mj-lt"/>
              </a:rPr>
              <a:t> yardımcı olabilir.</a:t>
            </a:r>
          </a:p>
          <a:p>
            <a:r>
              <a:rPr lang="tr-TR" b="1" dirty="0">
                <a:latin typeface="Calibri"/>
                <a:ea typeface="+mj-lt"/>
                <a:cs typeface="+mj-lt"/>
              </a:rPr>
              <a:t>Bağırsak peristaltizmine bağlı hareket artefaktını en aza indirmek için, muayeneden önce bir </a:t>
            </a:r>
            <a:r>
              <a:rPr lang="tr-TR" b="1" err="1">
                <a:latin typeface="Calibri"/>
                <a:ea typeface="+mj-lt"/>
                <a:cs typeface="+mj-lt"/>
              </a:rPr>
              <a:t>antiperistaltik</a:t>
            </a:r>
            <a:r>
              <a:rPr lang="tr-TR" b="1" dirty="0">
                <a:latin typeface="Calibri"/>
                <a:ea typeface="+mj-lt"/>
                <a:cs typeface="+mj-lt"/>
              </a:rPr>
              <a:t> ajan (</a:t>
            </a:r>
            <a:r>
              <a:rPr lang="tr-TR" b="1" err="1">
                <a:latin typeface="Calibri"/>
                <a:ea typeface="+mj-lt"/>
                <a:cs typeface="+mj-lt"/>
              </a:rPr>
              <a:t>örn</a:t>
            </a:r>
            <a:r>
              <a:rPr lang="tr-TR" b="1" dirty="0">
                <a:latin typeface="Calibri"/>
                <a:ea typeface="+mj-lt"/>
                <a:cs typeface="+mj-lt"/>
              </a:rPr>
              <a:t>., glukagon veya </a:t>
            </a:r>
            <a:r>
              <a:rPr lang="tr-TR" b="1" err="1">
                <a:latin typeface="Calibri"/>
                <a:ea typeface="+mj-lt"/>
                <a:cs typeface="+mj-lt"/>
              </a:rPr>
              <a:t>hiyosiyamin</a:t>
            </a:r>
            <a:r>
              <a:rPr lang="tr-TR" b="1" dirty="0">
                <a:latin typeface="Calibri"/>
                <a:ea typeface="+mj-lt"/>
                <a:cs typeface="+mj-lt"/>
              </a:rPr>
              <a:t>) uygulanabilir.</a:t>
            </a:r>
          </a:p>
          <a:p>
            <a:r>
              <a:rPr lang="tr-TR" b="1" dirty="0">
                <a:latin typeface="Calibri"/>
                <a:ea typeface="+mj-lt"/>
                <a:cs typeface="+mj-lt"/>
              </a:rPr>
              <a:t>Görüntüleme, bir anterior spin dizisi bobini ile birlikte özel bir anterior pelvik, kardiyak veya gövde bobini ile 1.5-T veya 3-T mıknatıslarda gerçekleştirilebilir.</a:t>
            </a:r>
          </a:p>
          <a:p>
            <a:r>
              <a:rPr lang="tr-TR" b="1" dirty="0">
                <a:latin typeface="Calibri"/>
                <a:ea typeface="+mj-lt"/>
                <a:cs typeface="+mj-lt"/>
              </a:rPr>
              <a:t>Modern MRI sistemleriyle, önerilen her sekans genellikle 4-6 dakika içinde elde edilebilir.</a:t>
            </a:r>
          </a:p>
          <a:p>
            <a:r>
              <a:rPr lang="tr-TR" b="1" dirty="0">
                <a:latin typeface="Calibri"/>
                <a:ea typeface="+mj-lt"/>
                <a:cs typeface="+mj-lt"/>
              </a:rPr>
              <a:t>Toplam görüntüleme süresi, seçilen sekanslara, istenen anatomik kapsama ve görüntü kalitesine ve MRI sisteminin donanım ve yazılım özelliklerine bağlıdır.</a:t>
            </a:r>
          </a:p>
        </p:txBody>
      </p:sp>
    </p:spTree>
    <p:extLst>
      <p:ext uri="{BB962C8B-B14F-4D97-AF65-F5344CB8AC3E}">
        <p14:creationId xmlns:p14="http://schemas.microsoft.com/office/powerpoint/2010/main" val="3004404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E4FA87-C015-B857-CEF2-7CDCA84CB363}"/>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20C7868F-C077-0313-4C08-506AF4D606FE}"/>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Kapsamlı bir serviks kanseri protokolü,</a:t>
            </a:r>
          </a:p>
          <a:p>
            <a:pPr marL="342900" indent="-342900">
              <a:buFont typeface="Wingdings" panose="020B0604020202020204" pitchFamily="34" charset="0"/>
              <a:buChar char="q"/>
            </a:pPr>
            <a:r>
              <a:rPr lang="tr-TR" b="1" dirty="0">
                <a:latin typeface="Calibri"/>
                <a:ea typeface="+mj-lt"/>
                <a:cs typeface="+mj-lt"/>
              </a:rPr>
              <a:t> Aksiyal/aksiyal oblik ve </a:t>
            </a:r>
            <a:r>
              <a:rPr lang="tr-TR" b="1" err="1">
                <a:latin typeface="Calibri"/>
                <a:ea typeface="+mj-lt"/>
                <a:cs typeface="+mj-lt"/>
              </a:rPr>
              <a:t>sagital</a:t>
            </a:r>
            <a:r>
              <a:rPr lang="tr-TR" b="1" dirty="0">
                <a:latin typeface="Calibri"/>
                <a:ea typeface="+mj-lt"/>
                <a:cs typeface="+mj-lt"/>
              </a:rPr>
              <a:t>/</a:t>
            </a:r>
            <a:r>
              <a:rPr lang="tr-TR" b="1" err="1">
                <a:latin typeface="Calibri"/>
                <a:ea typeface="+mj-lt"/>
                <a:cs typeface="+mj-lt"/>
              </a:rPr>
              <a:t>sagital</a:t>
            </a:r>
            <a:r>
              <a:rPr lang="tr-TR" b="1" dirty="0">
                <a:latin typeface="Calibri"/>
                <a:ea typeface="+mj-lt"/>
                <a:cs typeface="+mj-lt"/>
              </a:rPr>
              <a:t> oblik yağ </a:t>
            </a:r>
            <a:r>
              <a:rPr lang="tr-TR" b="1" err="1">
                <a:latin typeface="Calibri"/>
                <a:ea typeface="+mj-lt"/>
                <a:cs typeface="+mj-lt"/>
              </a:rPr>
              <a:t>baskılamasız</a:t>
            </a:r>
            <a:r>
              <a:rPr lang="tr-TR" b="1" dirty="0">
                <a:latin typeface="Calibri"/>
                <a:ea typeface="+mj-lt"/>
                <a:cs typeface="+mj-lt"/>
              </a:rPr>
              <a:t> T2 ağırlıklı FSE(</a:t>
            </a:r>
            <a:r>
              <a:rPr lang="tr-TR" b="1" err="1">
                <a:latin typeface="Calibri"/>
                <a:ea typeface="+mj-lt"/>
                <a:cs typeface="+mj-lt"/>
              </a:rPr>
              <a:t>fast</a:t>
            </a:r>
            <a:r>
              <a:rPr lang="tr-TR" b="1" dirty="0">
                <a:latin typeface="Calibri"/>
                <a:ea typeface="+mj-lt"/>
                <a:cs typeface="+mj-lt"/>
              </a:rPr>
              <a:t> spin </a:t>
            </a:r>
            <a:r>
              <a:rPr lang="tr-TR" b="1" err="1">
                <a:latin typeface="Calibri"/>
                <a:ea typeface="+mj-lt"/>
                <a:cs typeface="+mj-lt"/>
              </a:rPr>
              <a:t>echo</a:t>
            </a:r>
            <a:r>
              <a:rPr lang="tr-TR" b="1" dirty="0">
                <a:latin typeface="Calibri"/>
                <a:ea typeface="+mj-lt"/>
                <a:cs typeface="+mj-lt"/>
              </a:rPr>
              <a:t>) </a:t>
            </a:r>
          </a:p>
          <a:p>
            <a:pPr marL="342900" indent="-342900">
              <a:buFont typeface="Wingdings" panose="020B0604020202020204" pitchFamily="34" charset="0"/>
              <a:buChar char="q"/>
            </a:pPr>
            <a:r>
              <a:rPr lang="tr-TR" b="1" dirty="0">
                <a:latin typeface="Calibri"/>
                <a:cs typeface="Calibri"/>
              </a:rPr>
              <a:t>Aksiyal yağ </a:t>
            </a:r>
            <a:r>
              <a:rPr lang="tr-TR" b="1" err="1">
                <a:latin typeface="Calibri"/>
                <a:cs typeface="Calibri"/>
              </a:rPr>
              <a:t>baskılamasız</a:t>
            </a:r>
            <a:r>
              <a:rPr lang="tr-TR" b="1" dirty="0">
                <a:latin typeface="Calibri"/>
                <a:cs typeface="Calibri"/>
              </a:rPr>
              <a:t> T1 ağırlıklı FSE sekansı </a:t>
            </a:r>
          </a:p>
          <a:p>
            <a:pPr marL="342900" indent="-342900">
              <a:buFont typeface="Wingdings" panose="020B0604020202020204" pitchFamily="34" charset="0"/>
              <a:buChar char="q"/>
            </a:pPr>
            <a:r>
              <a:rPr lang="tr-TR" b="1" dirty="0">
                <a:latin typeface="Calibri"/>
                <a:cs typeface="Calibri"/>
              </a:rPr>
              <a:t>Aksiyal </a:t>
            </a:r>
            <a:r>
              <a:rPr lang="tr-TR" b="1" err="1">
                <a:latin typeface="Calibri"/>
                <a:cs typeface="Calibri"/>
              </a:rPr>
              <a:t>diffüzyon</a:t>
            </a:r>
            <a:r>
              <a:rPr lang="tr-TR" b="1" dirty="0">
                <a:latin typeface="Calibri"/>
                <a:cs typeface="Calibri"/>
              </a:rPr>
              <a:t> ağırlıklı ( DWI)</a:t>
            </a:r>
          </a:p>
          <a:p>
            <a:pPr marL="342900" indent="-342900">
              <a:buFont typeface="Wingdings" panose="020B0604020202020204" pitchFamily="34" charset="0"/>
              <a:buChar char="q"/>
            </a:pPr>
            <a:r>
              <a:rPr lang="tr-TR" b="1" err="1">
                <a:latin typeface="Calibri"/>
                <a:cs typeface="Calibri"/>
              </a:rPr>
              <a:t>Postkontrast</a:t>
            </a:r>
            <a:r>
              <a:rPr lang="tr-TR" b="1" dirty="0">
                <a:latin typeface="Calibri"/>
                <a:cs typeface="Calibri"/>
              </a:rPr>
              <a:t> aksiyal ve </a:t>
            </a:r>
            <a:r>
              <a:rPr lang="tr-TR" b="1" err="1">
                <a:latin typeface="Calibri"/>
                <a:cs typeface="Calibri"/>
              </a:rPr>
              <a:t>sagittal</a:t>
            </a:r>
            <a:r>
              <a:rPr lang="tr-TR" b="1" dirty="0">
                <a:latin typeface="Calibri"/>
                <a:cs typeface="Calibri"/>
              </a:rPr>
              <a:t> yağ baskılamalı T1 ağırlıklı </a:t>
            </a:r>
          </a:p>
          <a:p>
            <a:pPr marL="342900" indent="-342900">
              <a:buFont typeface="Wingdings" panose="020B0604020202020204" pitchFamily="34" charset="0"/>
              <a:buChar char="q"/>
            </a:pPr>
            <a:endParaRPr lang="tr-TR" dirty="0"/>
          </a:p>
        </p:txBody>
      </p:sp>
    </p:spTree>
    <p:extLst>
      <p:ext uri="{BB962C8B-B14F-4D97-AF65-F5344CB8AC3E}">
        <p14:creationId xmlns:p14="http://schemas.microsoft.com/office/powerpoint/2010/main" val="2900858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2A61AC-9AFB-3ECB-D615-DBB340F63F72}"/>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0B534472-B5FF-2795-A4EF-62610A919855}"/>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Birçok uzman, serviksin gerçek aksiyal oblik görüntülerinin önemini vurgularken, diğerleri daha fazla basitlik ve tekrarlanabilirliği nedeniyle bu görüntülemeyi gerçek aksiyal düzlemde almayı tercih ediyor.</a:t>
            </a:r>
          </a:p>
          <a:p>
            <a:r>
              <a:rPr lang="tr-TR" b="1" dirty="0">
                <a:latin typeface="Calibri"/>
                <a:ea typeface="+mj-lt"/>
                <a:cs typeface="+mj-lt"/>
              </a:rPr>
              <a:t>3D T2 ağırlıklı bir dizinin elde edilmesi, elde edilen görüntü oryantasyonu istenmiyorsa, </a:t>
            </a:r>
            <a:r>
              <a:rPr lang="tr-TR" b="1" dirty="0" err="1">
                <a:latin typeface="Calibri"/>
                <a:ea typeface="+mj-lt"/>
                <a:cs typeface="+mj-lt"/>
              </a:rPr>
              <a:t>MRG'den</a:t>
            </a:r>
            <a:r>
              <a:rPr lang="tr-TR" b="1" dirty="0">
                <a:latin typeface="Calibri"/>
                <a:ea typeface="+mj-lt"/>
                <a:cs typeface="+mj-lt"/>
              </a:rPr>
              <a:t> sonra işlem sonrası </a:t>
            </a:r>
            <a:r>
              <a:rPr lang="tr-TR" b="1" dirty="0" err="1">
                <a:latin typeface="Calibri"/>
                <a:ea typeface="+mj-lt"/>
                <a:cs typeface="+mj-lt"/>
              </a:rPr>
              <a:t>multiplanar</a:t>
            </a:r>
            <a:r>
              <a:rPr lang="tr-TR" b="1" dirty="0">
                <a:latin typeface="Calibri"/>
                <a:ea typeface="+mj-lt"/>
                <a:cs typeface="+mj-lt"/>
              </a:rPr>
              <a:t> yeniden biçimlendirmelere izin verir.</a:t>
            </a:r>
          </a:p>
          <a:p>
            <a:r>
              <a:rPr lang="tr-TR" b="1" dirty="0">
                <a:latin typeface="Calibri"/>
                <a:ea typeface="+mj-lt"/>
                <a:cs typeface="+mj-lt"/>
              </a:rPr>
              <a:t>Tümör, servikal stromaya kıyasla, nispeten hiperintens olduğu için T2 ağırlıklı </a:t>
            </a:r>
            <a:r>
              <a:rPr lang="tr-TR" b="1" dirty="0" err="1">
                <a:latin typeface="Calibri"/>
                <a:ea typeface="+mj-lt"/>
                <a:cs typeface="+mj-lt"/>
              </a:rPr>
              <a:t>pulse</a:t>
            </a:r>
            <a:r>
              <a:rPr lang="tr-TR" b="1" dirty="0">
                <a:latin typeface="Calibri"/>
                <a:ea typeface="+mj-lt"/>
                <a:cs typeface="+mj-lt"/>
              </a:rPr>
              <a:t> sekanslarında normal dokudan en iyi şekilde ayırt edilir.</a:t>
            </a:r>
          </a:p>
          <a:p>
            <a:endParaRPr lang="tr-TR" b="1" dirty="0">
              <a:latin typeface="Calibri"/>
            </a:endParaRPr>
          </a:p>
        </p:txBody>
      </p:sp>
    </p:spTree>
    <p:extLst>
      <p:ext uri="{BB962C8B-B14F-4D97-AF65-F5344CB8AC3E}">
        <p14:creationId xmlns:p14="http://schemas.microsoft.com/office/powerpoint/2010/main" val="3238238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55FE9A-C901-8B31-59AE-F4410B40D2C7}"/>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B4D07F3C-F8A5-F283-48A3-B83DEF699FB7}"/>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DW-</a:t>
            </a:r>
            <a:r>
              <a:rPr lang="tr-TR" b="1" dirty="0" err="1">
                <a:latin typeface="Calibri"/>
                <a:ea typeface="+mj-lt"/>
                <a:cs typeface="+mj-lt"/>
              </a:rPr>
              <a:t>MRI'deki</a:t>
            </a:r>
            <a:r>
              <a:rPr lang="tr-TR" b="1" dirty="0">
                <a:latin typeface="Calibri"/>
                <a:ea typeface="+mj-lt"/>
                <a:cs typeface="+mj-lt"/>
              </a:rPr>
              <a:t> anormallikler, </a:t>
            </a:r>
            <a:r>
              <a:rPr lang="tr-TR" b="1" dirty="0" err="1">
                <a:latin typeface="Calibri"/>
                <a:ea typeface="+mj-lt"/>
                <a:cs typeface="+mj-lt"/>
              </a:rPr>
              <a:t>parametriyal</a:t>
            </a:r>
            <a:r>
              <a:rPr lang="tr-TR" b="1" dirty="0">
                <a:latin typeface="Calibri"/>
                <a:ea typeface="+mj-lt"/>
                <a:cs typeface="+mj-lt"/>
              </a:rPr>
              <a:t> invazyonun saptanmasını  kolaylaştırmak ve tedavi yanıtını değerlendirmek için de kullanılmıştır.</a:t>
            </a:r>
          </a:p>
          <a:p>
            <a:r>
              <a:rPr lang="tr-TR" b="1" dirty="0">
                <a:latin typeface="Calibri"/>
                <a:ea typeface="+mj-lt"/>
                <a:cs typeface="+mj-lt"/>
              </a:rPr>
              <a:t>Kontrast öncesi ve sonrası T1 ağırlıklı MRG, küçük kontrastlı rezidüel tümörün tanımlanmasına, kontrastsız alanlar olarak görünecek olan tümör nekrotik alanlarının belirlenmesine ve </a:t>
            </a:r>
            <a:r>
              <a:rPr lang="tr-TR" b="1" dirty="0" err="1">
                <a:latin typeface="Calibri"/>
                <a:ea typeface="+mj-lt"/>
                <a:cs typeface="+mj-lt"/>
              </a:rPr>
              <a:t>EBRT'den</a:t>
            </a:r>
            <a:r>
              <a:rPr lang="tr-TR" b="1" dirty="0">
                <a:latin typeface="Calibri"/>
                <a:ea typeface="+mj-lt"/>
                <a:cs typeface="+mj-lt"/>
              </a:rPr>
              <a:t> sonra nadiren fistül </a:t>
            </a:r>
            <a:r>
              <a:rPr lang="tr-TR" b="1" dirty="0" err="1">
                <a:latin typeface="Calibri"/>
                <a:ea typeface="+mj-lt"/>
                <a:cs typeface="+mj-lt"/>
              </a:rPr>
              <a:t>traktlarının</a:t>
            </a:r>
            <a:r>
              <a:rPr lang="tr-TR" b="1" dirty="0">
                <a:latin typeface="Calibri"/>
                <a:ea typeface="+mj-lt"/>
                <a:cs typeface="+mj-lt"/>
              </a:rPr>
              <a:t> saptanmasına izin verir.</a:t>
            </a:r>
            <a:endParaRPr lang="tr-TR" b="1" dirty="0">
              <a:latin typeface="Calibri"/>
            </a:endParaRPr>
          </a:p>
        </p:txBody>
      </p:sp>
    </p:spTree>
    <p:extLst>
      <p:ext uri="{BB962C8B-B14F-4D97-AF65-F5344CB8AC3E}">
        <p14:creationId xmlns:p14="http://schemas.microsoft.com/office/powerpoint/2010/main" val="3649911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CD2039-EF09-E4C7-2367-5CB4F0327AAF}"/>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D95B496D-3360-3232-D5CE-8A02EFDFB555}"/>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Brakiterapi implant yerleştirilmesinden hemen sonra alındığında, kontrastsız MRG tipik olarak </a:t>
            </a:r>
            <a:r>
              <a:rPr lang="tr-TR" b="1" dirty="0" err="1">
                <a:latin typeface="Calibri"/>
                <a:ea typeface="+mj-lt"/>
                <a:cs typeface="+mj-lt"/>
              </a:rPr>
              <a:t>sagital</a:t>
            </a:r>
            <a:r>
              <a:rPr lang="tr-TR" b="1" dirty="0">
                <a:latin typeface="Calibri"/>
                <a:ea typeface="+mj-lt"/>
                <a:cs typeface="+mj-lt"/>
              </a:rPr>
              <a:t> ve aksiyal T2 ağırlıklı görüntülerden oluşan odaklanmış bir protokol kullanılarak tedavi planlama simülasyonu için elde edilir </a:t>
            </a:r>
          </a:p>
          <a:p>
            <a:endParaRPr lang="tr-TR" dirty="0"/>
          </a:p>
        </p:txBody>
      </p:sp>
    </p:spTree>
    <p:extLst>
      <p:ext uri="{BB962C8B-B14F-4D97-AF65-F5344CB8AC3E}">
        <p14:creationId xmlns:p14="http://schemas.microsoft.com/office/powerpoint/2010/main" val="1752784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B4785F-F273-9063-37A7-0079CDC55A9F}"/>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D92E5EC3-14F2-3C79-7802-921DC98F56AE}"/>
              </a:ext>
            </a:extLst>
          </p:cNvPr>
          <p:cNvSpPr>
            <a:spLocks noGrp="1"/>
          </p:cNvSpPr>
          <p:nvPr>
            <p:ph idx="1"/>
          </p:nvPr>
        </p:nvSpPr>
        <p:spPr/>
        <p:txBody>
          <a:bodyPr vert="horz" lIns="91440" tIns="45720" rIns="91440" bIns="45720" rtlCol="0" anchor="t">
            <a:normAutofit/>
          </a:bodyPr>
          <a:lstStyle/>
          <a:p>
            <a:pPr marL="285750" indent="-285750"/>
            <a:r>
              <a:rPr lang="tr-TR" b="1" dirty="0" err="1">
                <a:latin typeface="Calibri"/>
                <a:ea typeface="+mj-lt"/>
                <a:cs typeface="+mj-lt"/>
              </a:rPr>
              <a:t>Sagital</a:t>
            </a:r>
            <a:r>
              <a:rPr lang="tr-TR" b="1" dirty="0">
                <a:latin typeface="Calibri"/>
                <a:ea typeface="+mj-lt"/>
                <a:cs typeface="+mj-lt"/>
              </a:rPr>
              <a:t> ve </a:t>
            </a:r>
            <a:r>
              <a:rPr lang="tr-TR" b="1" dirty="0" err="1">
                <a:latin typeface="Calibri"/>
                <a:ea typeface="+mj-lt"/>
                <a:cs typeface="+mj-lt"/>
              </a:rPr>
              <a:t>aksiyel</a:t>
            </a:r>
            <a:r>
              <a:rPr lang="tr-TR" b="1" dirty="0">
                <a:latin typeface="Calibri"/>
                <a:ea typeface="+mj-lt"/>
                <a:cs typeface="+mj-lt"/>
              </a:rPr>
              <a:t> görüntüler, sırasıyla tandeme paralel ve dik olan oblikler olarak elde edilebilir.</a:t>
            </a:r>
            <a:endParaRPr lang="tr-TR"/>
          </a:p>
          <a:p>
            <a:pPr marL="0" indent="0"/>
            <a:r>
              <a:rPr lang="tr-TR" b="1" dirty="0">
                <a:latin typeface="Calibri"/>
                <a:ea typeface="+mj-lt"/>
                <a:cs typeface="+mj-lt"/>
              </a:rPr>
              <a:t>Sıklıkla, </a:t>
            </a:r>
            <a:r>
              <a:rPr lang="tr-TR" b="1" dirty="0" err="1">
                <a:latin typeface="Calibri"/>
                <a:ea typeface="+mj-lt"/>
                <a:cs typeface="+mj-lt"/>
              </a:rPr>
              <a:t>aksiyel</a:t>
            </a:r>
            <a:r>
              <a:rPr lang="tr-TR" b="1" dirty="0">
                <a:latin typeface="Calibri"/>
                <a:ea typeface="+mj-lt"/>
                <a:cs typeface="+mj-lt"/>
              </a:rPr>
              <a:t> T2 ağırlıklı dizi, 90° "geri dönüş" darbesi olan veya olmayan izotropik </a:t>
            </a:r>
            <a:r>
              <a:rPr lang="tr-TR" b="1" dirty="0" err="1">
                <a:latin typeface="Calibri"/>
                <a:ea typeface="+mj-lt"/>
                <a:cs typeface="+mj-lt"/>
              </a:rPr>
              <a:t>vokseller</a:t>
            </a:r>
            <a:r>
              <a:rPr lang="tr-TR" b="1" dirty="0">
                <a:latin typeface="Calibri"/>
                <a:ea typeface="+mj-lt"/>
                <a:cs typeface="+mj-lt"/>
              </a:rPr>
              <a:t> ile bir 3D hızlı dönüş ekosu(FSE) kullanılarak elde edilir.</a:t>
            </a:r>
          </a:p>
          <a:p>
            <a:pPr marL="0" indent="0"/>
            <a:r>
              <a:rPr lang="tr-TR" b="1" dirty="0">
                <a:latin typeface="Calibri"/>
                <a:ea typeface="+mj-lt"/>
                <a:cs typeface="+mj-lt"/>
              </a:rPr>
              <a:t>3D FSE, tüm satıcılardan çeşitli isimler altında temin edilebilir, ancak hepsinde uzun yankı dizileri, çok kısa yankı aralığı ve radyo frekansının neden olduğu doku ısınmasını en aza indiren azaltılmış veya değişken çevirme açıları vardır.</a:t>
            </a:r>
            <a:endParaRPr lang="tr-TR" b="1" dirty="0">
              <a:latin typeface="Calibri"/>
            </a:endParaRPr>
          </a:p>
          <a:p>
            <a:endParaRPr lang="tr-TR" dirty="0"/>
          </a:p>
        </p:txBody>
      </p:sp>
    </p:spTree>
    <p:extLst>
      <p:ext uri="{BB962C8B-B14F-4D97-AF65-F5344CB8AC3E}">
        <p14:creationId xmlns:p14="http://schemas.microsoft.com/office/powerpoint/2010/main" val="368499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metin, ekran görüntüsü, farklı içeren bir resim&#10;&#10;Açıklama otomatik olarak oluşturuldu">
            <a:extLst>
              <a:ext uri="{FF2B5EF4-FFF2-40B4-BE49-F238E27FC236}">
                <a16:creationId xmlns:a16="http://schemas.microsoft.com/office/drawing/2014/main" id="{00B4853B-3E5C-569B-B4A2-F776B9EF2674}"/>
              </a:ext>
            </a:extLst>
          </p:cNvPr>
          <p:cNvPicPr>
            <a:picLocks noGrp="1" noChangeAspect="1"/>
          </p:cNvPicPr>
          <p:nvPr>
            <p:ph type="pic" idx="1"/>
          </p:nvPr>
        </p:nvPicPr>
        <p:blipFill rotWithShape="1">
          <a:blip r:embed="rId2"/>
          <a:srcRect l="17940" t="20059" r="17276" b="22896"/>
          <a:stretch/>
        </p:blipFill>
        <p:spPr>
          <a:xfrm>
            <a:off x="375217" y="464362"/>
            <a:ext cx="6550238" cy="5094900"/>
          </a:xfrm>
        </p:spPr>
      </p:pic>
      <p:sp>
        <p:nvSpPr>
          <p:cNvPr id="5" name="Metin Yer Tutucusu 4">
            <a:extLst>
              <a:ext uri="{FF2B5EF4-FFF2-40B4-BE49-F238E27FC236}">
                <a16:creationId xmlns:a16="http://schemas.microsoft.com/office/drawing/2014/main" id="{B60B1FA5-78A2-1E49-FC56-F868C473A90C}"/>
              </a:ext>
            </a:extLst>
          </p:cNvPr>
          <p:cNvSpPr>
            <a:spLocks noGrp="1"/>
          </p:cNvSpPr>
          <p:nvPr>
            <p:ph type="body" sz="half" idx="2"/>
          </p:nvPr>
        </p:nvSpPr>
        <p:spPr>
          <a:xfrm>
            <a:off x="7093939" y="2057400"/>
            <a:ext cx="4708614" cy="3811588"/>
          </a:xfrm>
        </p:spPr>
        <p:txBody>
          <a:bodyPr vert="horz" lIns="91440" tIns="45720" rIns="91440" bIns="45720" rtlCol="0" anchor="t">
            <a:noAutofit/>
          </a:bodyPr>
          <a:lstStyle/>
          <a:p>
            <a:r>
              <a:rPr lang="tr-TR" sz="2800" b="1" dirty="0">
                <a:latin typeface="Calibri"/>
                <a:cs typeface="Calibri"/>
              </a:rPr>
              <a:t>A- 4 </a:t>
            </a:r>
            <a:r>
              <a:rPr lang="tr-TR" sz="2800" b="1" dirty="0" err="1">
                <a:latin typeface="Calibri"/>
                <a:cs typeface="Calibri"/>
              </a:rPr>
              <a:t>cm'ni̇n</a:t>
            </a:r>
            <a:r>
              <a:rPr lang="tr-TR" sz="2800" b="1" dirty="0">
                <a:latin typeface="Calibri"/>
                <a:cs typeface="Calibri"/>
              </a:rPr>
              <a:t> </a:t>
            </a:r>
            <a:r>
              <a:rPr lang="tr-TR" sz="2800" b="1" dirty="0" err="1">
                <a:latin typeface="Calibri"/>
                <a:cs typeface="Calibri"/>
              </a:rPr>
              <a:t>altinda</a:t>
            </a:r>
            <a:r>
              <a:rPr lang="tr-TR" sz="2800" b="1" dirty="0">
                <a:latin typeface="Calibri"/>
                <a:cs typeface="Calibri"/>
              </a:rPr>
              <a:t> ve </a:t>
            </a:r>
            <a:r>
              <a:rPr lang="tr-TR" sz="2800" b="1" dirty="0" err="1">
                <a:latin typeface="Calibri"/>
                <a:cs typeface="Calibri"/>
              </a:rPr>
              <a:t>servi̇kse</a:t>
            </a:r>
            <a:r>
              <a:rPr lang="tr-TR" sz="2800" b="1" dirty="0">
                <a:latin typeface="Calibri"/>
                <a:cs typeface="Calibri"/>
              </a:rPr>
              <a:t> sınırlı tümör(Evre I)</a:t>
            </a:r>
          </a:p>
          <a:p>
            <a:r>
              <a:rPr lang="tr-TR" sz="2800" b="1" dirty="0">
                <a:latin typeface="Calibri"/>
                <a:cs typeface="Calibri"/>
              </a:rPr>
              <a:t>B- </a:t>
            </a:r>
            <a:r>
              <a:rPr lang="tr-TR" sz="2800" b="1" dirty="0" err="1">
                <a:latin typeface="Calibri"/>
                <a:ea typeface="+mj-lt"/>
                <a:cs typeface="Calibri"/>
              </a:rPr>
              <a:t>S</a:t>
            </a:r>
            <a:r>
              <a:rPr lang="tr-TR" sz="2800" b="1" dirty="0" err="1">
                <a:latin typeface="Calibri"/>
                <a:ea typeface="+mj-lt"/>
                <a:cs typeface="+mj-lt"/>
              </a:rPr>
              <a:t>agittal</a:t>
            </a:r>
            <a:r>
              <a:rPr lang="tr-TR" sz="2800" b="1" dirty="0">
                <a:latin typeface="Calibri"/>
                <a:ea typeface="+mj-lt"/>
                <a:cs typeface="+mj-lt"/>
              </a:rPr>
              <a:t> T2 ağırlıklı MR görüntüsü- servikse sınırlı  4.6 cm'lik bir tümör (Evre IB3)</a:t>
            </a:r>
          </a:p>
        </p:txBody>
      </p:sp>
    </p:spTree>
    <p:extLst>
      <p:ext uri="{BB962C8B-B14F-4D97-AF65-F5344CB8AC3E}">
        <p14:creationId xmlns:p14="http://schemas.microsoft.com/office/powerpoint/2010/main" val="519743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F8CF70-8D60-6536-74D9-337D0E287757}"/>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73EF1253-76D5-D8F8-217E-C1C17945C741}"/>
              </a:ext>
            </a:extLst>
          </p:cNvPr>
          <p:cNvSpPr>
            <a:spLocks noGrp="1"/>
          </p:cNvSpPr>
          <p:nvPr>
            <p:ph idx="1"/>
          </p:nvPr>
        </p:nvSpPr>
        <p:spPr/>
        <p:txBody>
          <a:bodyPr vert="horz" lIns="91440" tIns="45720" rIns="91440" bIns="45720" rtlCol="0" anchor="t">
            <a:normAutofit/>
          </a:bodyPr>
          <a:lstStyle/>
          <a:p>
            <a:pPr marL="0" indent="0">
              <a:buNone/>
            </a:pPr>
            <a:endParaRPr lang="tr-TR" b="1" dirty="0">
              <a:latin typeface="Calibri"/>
              <a:cs typeface="Calibri"/>
            </a:endParaRPr>
          </a:p>
          <a:p>
            <a:pPr marL="342900" indent="-342900"/>
            <a:r>
              <a:rPr lang="tr-TR" b="1" dirty="0">
                <a:latin typeface="Calibri"/>
                <a:ea typeface="+mj-lt"/>
                <a:cs typeface="+mj-lt"/>
              </a:rPr>
              <a:t>Aplikatörün kendisi, implantın çok düşük T2 sinyali nedeniyle hem T1 hem de T2 ağırlıklı görüntülerde </a:t>
            </a:r>
            <a:r>
              <a:rPr lang="tr-TR" b="1" dirty="0" err="1">
                <a:latin typeface="Calibri"/>
                <a:ea typeface="+mj-lt"/>
                <a:cs typeface="+mj-lt"/>
              </a:rPr>
              <a:t>hipointens</a:t>
            </a:r>
            <a:r>
              <a:rPr lang="tr-TR" b="1" dirty="0">
                <a:latin typeface="Calibri"/>
                <a:ea typeface="+mj-lt"/>
                <a:cs typeface="+mj-lt"/>
              </a:rPr>
              <a:t> görünecektir. Bu görünüm, tümörün orta ila hiperintens T2 sinyali ile iyi bir tezat oluşturur</a:t>
            </a:r>
            <a:r>
              <a:rPr lang="tr-TR" dirty="0">
                <a:ea typeface="+mj-lt"/>
                <a:cs typeface="+mj-lt"/>
              </a:rPr>
              <a:t>.</a:t>
            </a:r>
            <a:endParaRPr lang="tr-TR" dirty="0"/>
          </a:p>
          <a:p>
            <a:pPr marL="342900" indent="-342900"/>
            <a:endParaRPr lang="tr-TR" dirty="0"/>
          </a:p>
          <a:p>
            <a:endParaRPr lang="tr-TR" dirty="0"/>
          </a:p>
        </p:txBody>
      </p:sp>
    </p:spTree>
    <p:extLst>
      <p:ext uri="{BB962C8B-B14F-4D97-AF65-F5344CB8AC3E}">
        <p14:creationId xmlns:p14="http://schemas.microsoft.com/office/powerpoint/2010/main" val="3663337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880C8-CFDB-8002-9D69-09CE93FBBC20}"/>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34959577-CDF8-7559-37A3-1AE9796D5BAC}"/>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MRG ayrıca aplikatör yerleştirme için oda içi MRG rehberliği sağlamak için de kullanılabilir; bu, özellikle geniş </a:t>
            </a:r>
            <a:r>
              <a:rPr lang="tr-TR" b="1" dirty="0" err="1">
                <a:latin typeface="Calibri"/>
                <a:ea typeface="+mj-lt"/>
                <a:cs typeface="+mj-lt"/>
              </a:rPr>
              <a:t>parametriyal</a:t>
            </a:r>
            <a:r>
              <a:rPr lang="tr-TR" b="1" dirty="0">
                <a:latin typeface="Calibri"/>
                <a:ea typeface="+mj-lt"/>
                <a:cs typeface="+mj-lt"/>
              </a:rPr>
              <a:t> tümör invazyonu veya eksantrik tümörleri olan hastalar için faydalı olabilir; bu, HR-</a:t>
            </a:r>
            <a:r>
              <a:rPr lang="tr-TR" b="1" dirty="0" err="1">
                <a:latin typeface="Calibri"/>
                <a:ea typeface="+mj-lt"/>
                <a:cs typeface="+mj-lt"/>
              </a:rPr>
              <a:t>CTV'nin</a:t>
            </a:r>
            <a:r>
              <a:rPr lang="tr-TR" b="1" dirty="0">
                <a:latin typeface="Calibri"/>
                <a:ea typeface="+mj-lt"/>
                <a:cs typeface="+mj-lt"/>
              </a:rPr>
              <a:t> hem </a:t>
            </a:r>
            <a:r>
              <a:rPr lang="tr-TR" b="1" dirty="0" err="1">
                <a:latin typeface="Calibri"/>
                <a:ea typeface="+mj-lt"/>
                <a:cs typeface="+mj-lt"/>
              </a:rPr>
              <a:t>intrakaviter</a:t>
            </a:r>
            <a:r>
              <a:rPr lang="tr-TR" b="1" dirty="0">
                <a:latin typeface="Calibri"/>
                <a:ea typeface="+mj-lt"/>
                <a:cs typeface="+mj-lt"/>
              </a:rPr>
              <a:t> hem de interstisyel implantlarla daha iyi kapsanması kritik önem taşır.</a:t>
            </a:r>
          </a:p>
          <a:p>
            <a:r>
              <a:rPr lang="tr-TR" b="1" dirty="0">
                <a:latin typeface="Calibri"/>
                <a:ea typeface="+mj-lt"/>
                <a:cs typeface="+mj-lt"/>
              </a:rPr>
              <a:t>İnterstisyel iğne yerleştirme için gerçek zamanlı MRG rehberliği şu anda seçili bölgelerde ileriye dönük olarak araştırılmaktadır.</a:t>
            </a:r>
            <a:endParaRPr lang="tr-TR" b="1" dirty="0">
              <a:latin typeface="Calibri"/>
            </a:endParaRPr>
          </a:p>
          <a:p>
            <a:pPr marL="0" indent="0">
              <a:buNone/>
            </a:pPr>
            <a:endParaRPr lang="tr-TR" b="1" dirty="0">
              <a:latin typeface="Calibri"/>
              <a:ea typeface="+mj-lt"/>
              <a:cs typeface="+mj-lt"/>
            </a:endParaRPr>
          </a:p>
          <a:p>
            <a:endParaRPr lang="tr-TR" dirty="0"/>
          </a:p>
        </p:txBody>
      </p:sp>
    </p:spTree>
    <p:extLst>
      <p:ext uri="{BB962C8B-B14F-4D97-AF65-F5344CB8AC3E}">
        <p14:creationId xmlns:p14="http://schemas.microsoft.com/office/powerpoint/2010/main" val="3267624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864A05-9EF0-86EA-E9A6-22B540CC0B5C}"/>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EEB09376-BB54-674F-D3F5-C411B4C4CE7F}"/>
              </a:ext>
            </a:extLst>
          </p:cNvPr>
          <p:cNvPicPr>
            <a:picLocks noGrp="1" noChangeAspect="1"/>
          </p:cNvPicPr>
          <p:nvPr>
            <p:ph idx="1"/>
          </p:nvPr>
        </p:nvPicPr>
        <p:blipFill rotWithShape="1">
          <a:blip r:embed="rId2"/>
          <a:srcRect l="17975" t="8456" r="19215" b="5909"/>
          <a:stretch/>
        </p:blipFill>
        <p:spPr>
          <a:xfrm>
            <a:off x="363287" y="2570"/>
            <a:ext cx="11321436" cy="6848938"/>
          </a:xfrm>
        </p:spPr>
      </p:pic>
    </p:spTree>
    <p:extLst>
      <p:ext uri="{BB962C8B-B14F-4D97-AF65-F5344CB8AC3E}">
        <p14:creationId xmlns:p14="http://schemas.microsoft.com/office/powerpoint/2010/main" val="812540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57F264-E614-5E77-8896-80E028A40C39}"/>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5CC0091B-DDC4-9565-026E-AB5B48A2D7FC}"/>
              </a:ext>
            </a:extLst>
          </p:cNvPr>
          <p:cNvSpPr>
            <a:spLocks noGrp="1"/>
          </p:cNvSpPr>
          <p:nvPr>
            <p:ph idx="1"/>
          </p:nvPr>
        </p:nvSpPr>
        <p:spPr/>
        <p:txBody>
          <a:bodyPr vert="horz" lIns="91440" tIns="45720" rIns="91440" bIns="45720" rtlCol="0" anchor="t">
            <a:normAutofit fontScale="92500"/>
          </a:bodyPr>
          <a:lstStyle/>
          <a:p>
            <a:r>
              <a:rPr lang="tr-TR" b="1" dirty="0">
                <a:latin typeface="Calibri"/>
                <a:ea typeface="+mj-lt"/>
                <a:cs typeface="+mj-lt"/>
              </a:rPr>
              <a:t>İmplant sonrası MRG veya brakiterapi implant yerleştirme sırasında oda içi MRG rehberliği için kullanırken, hem hastalar hem de ilgili personel için bir öncelik olan MRG güvenlik ilkelerinin farkında olmak çok önemlidir.</a:t>
            </a:r>
          </a:p>
          <a:p>
            <a:r>
              <a:rPr lang="tr-TR" b="1" dirty="0">
                <a:latin typeface="Calibri"/>
                <a:ea typeface="+mj-lt"/>
                <a:cs typeface="+mj-lt"/>
              </a:rPr>
              <a:t>Birçok </a:t>
            </a:r>
            <a:r>
              <a:rPr lang="tr-TR" b="1" dirty="0" err="1">
                <a:latin typeface="Calibri"/>
                <a:ea typeface="+mj-lt"/>
                <a:cs typeface="+mj-lt"/>
              </a:rPr>
              <a:t>intrakaviter</a:t>
            </a:r>
            <a:r>
              <a:rPr lang="tr-TR" b="1" dirty="0">
                <a:latin typeface="Calibri"/>
                <a:ea typeface="+mj-lt"/>
                <a:cs typeface="+mj-lt"/>
              </a:rPr>
              <a:t> ve interstisyel aplikatör MRI uyumlu veya güvenli olarak kabul edilse de, birkaç yaygın istisna vardır.</a:t>
            </a:r>
          </a:p>
          <a:p>
            <a:r>
              <a:rPr lang="tr-TR" b="1" dirty="0">
                <a:latin typeface="Calibri"/>
                <a:ea typeface="+mj-lt"/>
                <a:cs typeface="+mj-lt"/>
              </a:rPr>
              <a:t>Paslanmaz çelik aplikatörlerin MRI ortamında güvenli olduğu varsayılamaz.</a:t>
            </a:r>
          </a:p>
          <a:p>
            <a:r>
              <a:rPr lang="tr-TR" b="1" dirty="0">
                <a:latin typeface="Calibri"/>
                <a:ea typeface="+mj-lt"/>
                <a:cs typeface="+mj-lt"/>
              </a:rPr>
              <a:t>Hasta, MRG odasına girmeden önce üzerinde ferromanyetik nesne kalmadığından emin olmak için işlem sonrası ve implant sonrası </a:t>
            </a:r>
            <a:r>
              <a:rPr lang="tr-TR" b="1" dirty="0" err="1">
                <a:latin typeface="Calibri"/>
                <a:ea typeface="+mj-lt"/>
                <a:cs typeface="+mj-lt"/>
              </a:rPr>
              <a:t>MRG'den</a:t>
            </a:r>
            <a:r>
              <a:rPr lang="tr-TR" b="1" dirty="0">
                <a:latin typeface="Calibri"/>
                <a:ea typeface="+mj-lt"/>
                <a:cs typeface="+mj-lt"/>
              </a:rPr>
              <a:t> önce kontrol edilmelidir.</a:t>
            </a:r>
            <a:endParaRPr lang="tr-TR" b="1" dirty="0">
              <a:latin typeface="Calibri"/>
            </a:endParaRPr>
          </a:p>
        </p:txBody>
      </p:sp>
    </p:spTree>
    <p:extLst>
      <p:ext uri="{BB962C8B-B14F-4D97-AF65-F5344CB8AC3E}">
        <p14:creationId xmlns:p14="http://schemas.microsoft.com/office/powerpoint/2010/main" val="2951354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32A9DD-5AD4-0DBF-EEBC-06E2AF76422C}"/>
              </a:ext>
            </a:extLst>
          </p:cNvPr>
          <p:cNvSpPr>
            <a:spLocks noGrp="1"/>
          </p:cNvSpPr>
          <p:nvPr>
            <p:ph type="title"/>
          </p:nvPr>
        </p:nvSpPr>
        <p:spPr/>
        <p:txBody>
          <a:bodyPr/>
          <a:lstStyle/>
          <a:p>
            <a:r>
              <a:rPr lang="tr-TR" dirty="0" err="1"/>
              <a:t>mr</a:t>
            </a:r>
          </a:p>
        </p:txBody>
      </p:sp>
      <p:sp>
        <p:nvSpPr>
          <p:cNvPr id="3" name="İçerik Yer Tutucusu 2">
            <a:extLst>
              <a:ext uri="{FF2B5EF4-FFF2-40B4-BE49-F238E27FC236}">
                <a16:creationId xmlns:a16="http://schemas.microsoft.com/office/drawing/2014/main" id="{8B0A99B2-C874-2450-19F3-53B81FA5E254}"/>
              </a:ext>
            </a:extLst>
          </p:cNvPr>
          <p:cNvSpPr>
            <a:spLocks noGrp="1"/>
          </p:cNvSpPr>
          <p:nvPr>
            <p:ph idx="1"/>
          </p:nvPr>
        </p:nvSpPr>
        <p:spPr/>
        <p:txBody>
          <a:bodyPr vert="horz" lIns="91440" tIns="45720" rIns="91440" bIns="45720" rtlCol="0" anchor="t">
            <a:normAutofit/>
          </a:bodyPr>
          <a:lstStyle/>
          <a:p>
            <a:r>
              <a:rPr lang="tr-TR" b="1" dirty="0">
                <a:latin typeface="Calibri"/>
                <a:ea typeface="+mj-lt"/>
                <a:cs typeface="+mj-lt"/>
              </a:rPr>
              <a:t>Görüntüleme sırasında olası kazalar ve radyofrekans kaynaklı ısınmadan hastaya yönelik riski en aza indirmek için işlemden önce ve sonra kullanılan ekipmanı belirlemeye ve saymaya özen gösterilmelidir. </a:t>
            </a:r>
            <a:endParaRPr lang="tr-TR" b="1" dirty="0">
              <a:latin typeface="Calibri"/>
              <a:cs typeface="Calibri"/>
            </a:endParaRPr>
          </a:p>
          <a:p>
            <a:r>
              <a:rPr lang="tr-TR" b="1" dirty="0">
                <a:latin typeface="Calibri"/>
                <a:ea typeface="+mj-lt"/>
                <a:cs typeface="+mj-lt"/>
              </a:rPr>
              <a:t>Ek olarak, MRI odasına giren tüm personel, kurumlarının MRI güvenlik eğitimi ve taramasından geçmelidir </a:t>
            </a:r>
          </a:p>
        </p:txBody>
      </p:sp>
    </p:spTree>
    <p:extLst>
      <p:ext uri="{BB962C8B-B14F-4D97-AF65-F5344CB8AC3E}">
        <p14:creationId xmlns:p14="http://schemas.microsoft.com/office/powerpoint/2010/main" val="914450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538804-CE0B-AA6B-84E8-740C42460B9D}"/>
              </a:ext>
            </a:extLst>
          </p:cNvPr>
          <p:cNvSpPr>
            <a:spLocks noGrp="1"/>
          </p:cNvSpPr>
          <p:nvPr>
            <p:ph type="title"/>
          </p:nvPr>
        </p:nvSpPr>
        <p:spPr/>
        <p:txBody>
          <a:bodyPr/>
          <a:lstStyle/>
          <a:p>
            <a:r>
              <a:rPr lang="tr-TR" dirty="0" err="1"/>
              <a:t>mr</a:t>
            </a:r>
            <a:endParaRPr lang="tr-TR" dirty="0"/>
          </a:p>
        </p:txBody>
      </p:sp>
      <p:sp>
        <p:nvSpPr>
          <p:cNvPr id="3" name="İçerik Yer Tutucusu 2">
            <a:extLst>
              <a:ext uri="{FF2B5EF4-FFF2-40B4-BE49-F238E27FC236}">
                <a16:creationId xmlns:a16="http://schemas.microsoft.com/office/drawing/2014/main" id="{8594D0AE-6395-7584-193A-FA8267F09D1E}"/>
              </a:ext>
            </a:extLst>
          </p:cNvPr>
          <p:cNvSpPr>
            <a:spLocks noGrp="1"/>
          </p:cNvSpPr>
          <p:nvPr>
            <p:ph idx="1"/>
          </p:nvPr>
        </p:nvSpPr>
        <p:spPr/>
        <p:txBody>
          <a:bodyPr/>
          <a:lstStyle/>
          <a:p>
            <a:r>
              <a:rPr lang="tr-TR" b="1" dirty="0">
                <a:latin typeface="Calibri"/>
                <a:ea typeface="+mj-lt"/>
                <a:cs typeface="+mj-lt"/>
              </a:rPr>
              <a:t>MRI odasına getirilen tüm ekipman, implant donanımı, forseps, </a:t>
            </a:r>
            <a:r>
              <a:rPr lang="tr-TR" b="1" dirty="0" err="1">
                <a:latin typeface="Calibri"/>
                <a:ea typeface="+mj-lt"/>
                <a:cs typeface="+mj-lt"/>
              </a:rPr>
              <a:t>spekül</a:t>
            </a:r>
            <a:r>
              <a:rPr lang="tr-TR" b="1" dirty="0">
                <a:latin typeface="Calibri"/>
                <a:ea typeface="+mj-lt"/>
                <a:cs typeface="+mj-lt"/>
              </a:rPr>
              <a:t>, mekanik kesiciler, hasta konumlandırıcılar ve malzeme arabaları dahil MRI için güvenli veya MRI uyumlu olmalıdır.</a:t>
            </a:r>
            <a:endParaRPr lang="tr-TR" b="1" dirty="0">
              <a:latin typeface="Calibri"/>
            </a:endParaRPr>
          </a:p>
          <a:p>
            <a:endParaRPr lang="tr-TR" dirty="0"/>
          </a:p>
        </p:txBody>
      </p:sp>
    </p:spTree>
    <p:extLst>
      <p:ext uri="{BB962C8B-B14F-4D97-AF65-F5344CB8AC3E}">
        <p14:creationId xmlns:p14="http://schemas.microsoft.com/office/powerpoint/2010/main" val="1405856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2AAF6F-BF84-3502-4B1E-1972FF8973E7}"/>
              </a:ext>
            </a:extLst>
          </p:cNvPr>
          <p:cNvSpPr>
            <a:spLocks noGrp="1"/>
          </p:cNvSpPr>
          <p:nvPr>
            <p:ph type="title"/>
          </p:nvPr>
        </p:nvSpPr>
        <p:spPr/>
        <p:txBody>
          <a:bodyPr/>
          <a:lstStyle/>
          <a:p>
            <a:r>
              <a:rPr lang="tr-TR" dirty="0" err="1"/>
              <a:t>Mr</a:t>
            </a:r>
            <a:r>
              <a:rPr lang="tr-TR" dirty="0"/>
              <a:t>-öneriler</a:t>
            </a:r>
          </a:p>
        </p:txBody>
      </p:sp>
      <p:sp>
        <p:nvSpPr>
          <p:cNvPr id="3" name="İçerik Yer Tutucusu 2">
            <a:extLst>
              <a:ext uri="{FF2B5EF4-FFF2-40B4-BE49-F238E27FC236}">
                <a16:creationId xmlns:a16="http://schemas.microsoft.com/office/drawing/2014/main" id="{3FB55176-E478-8586-CD0B-4EB7052C4937}"/>
              </a:ext>
            </a:extLst>
          </p:cNvPr>
          <p:cNvSpPr>
            <a:spLocks noGrp="1"/>
          </p:cNvSpPr>
          <p:nvPr>
            <p:ph idx="1"/>
          </p:nvPr>
        </p:nvSpPr>
        <p:spPr/>
        <p:txBody>
          <a:bodyPr vert="horz" lIns="91440" tIns="45720" rIns="91440" bIns="45720" rtlCol="0" anchor="t">
            <a:normAutofit fontScale="85000" lnSpcReduction="10000"/>
          </a:bodyPr>
          <a:lstStyle/>
          <a:p>
            <a:r>
              <a:rPr lang="tr-TR" b="1" dirty="0">
                <a:latin typeface="Calibri"/>
                <a:ea typeface="+mj-lt"/>
                <a:cs typeface="+mj-lt"/>
              </a:rPr>
              <a:t>MRG, üstün tümör görselleştirmesi, </a:t>
            </a:r>
            <a:r>
              <a:rPr lang="tr-TR" b="1" dirty="0" err="1">
                <a:latin typeface="Calibri"/>
                <a:ea typeface="+mj-lt"/>
                <a:cs typeface="+mj-lt"/>
              </a:rPr>
              <a:t>parametriyal</a:t>
            </a:r>
            <a:r>
              <a:rPr lang="tr-TR" b="1" dirty="0">
                <a:latin typeface="Calibri"/>
                <a:ea typeface="+mj-lt"/>
                <a:cs typeface="+mj-lt"/>
              </a:rPr>
              <a:t> ve pelvik duvar invazyonunun tanımlanması ve risk altındaki organların net bir şekilde tanımlanmasını sağlayan görüntü kontrastı nedeniyle mevcut olduğunda tedavi planlaması için tercih edilen modalitedir. (Kanıt Düzeyi: Sınıf I öneri, Kanıt Düzeyi: B-NR)</a:t>
            </a:r>
          </a:p>
          <a:p>
            <a:r>
              <a:rPr lang="tr-TR" b="1" dirty="0">
                <a:latin typeface="Calibri"/>
                <a:ea typeface="+mj-lt"/>
                <a:cs typeface="+mj-lt"/>
              </a:rPr>
              <a:t>MRG güvenliği, hem tedavi planlaması için implant sonrası </a:t>
            </a:r>
            <a:r>
              <a:rPr lang="tr-TR" b="1" dirty="0" err="1">
                <a:latin typeface="Calibri"/>
                <a:ea typeface="+mj-lt"/>
                <a:cs typeface="+mj-lt"/>
              </a:rPr>
              <a:t>MRG'yi</a:t>
            </a:r>
            <a:r>
              <a:rPr lang="tr-TR" b="1" dirty="0">
                <a:latin typeface="Calibri"/>
                <a:ea typeface="+mj-lt"/>
                <a:cs typeface="+mj-lt"/>
              </a:rPr>
              <a:t> gerçekleştirirken hem de brakiterapi aplikatörünün yerleştirilmesi için oda içi </a:t>
            </a:r>
            <a:r>
              <a:rPr lang="tr-TR" b="1" dirty="0" err="1">
                <a:latin typeface="Calibri"/>
                <a:ea typeface="+mj-lt"/>
                <a:cs typeface="+mj-lt"/>
              </a:rPr>
              <a:t>MRG'yi</a:t>
            </a:r>
            <a:r>
              <a:rPr lang="tr-TR" b="1" dirty="0">
                <a:latin typeface="Calibri"/>
                <a:ea typeface="+mj-lt"/>
                <a:cs typeface="+mj-lt"/>
              </a:rPr>
              <a:t> kullanırken çok önemlidir. Rutin güvenlik prosedürleri, hastanın MRI kılavuzluğundaki prosedürler için uygunluğunu, aplikatör ve yardımcı ekipmanın MRI uyumluluğunu ve personel MRI güvenlik eğitiminin sağlanmasını içermelidir.</a:t>
            </a:r>
          </a:p>
          <a:p>
            <a:r>
              <a:rPr lang="tr-TR" b="1" dirty="0">
                <a:latin typeface="Calibri"/>
                <a:ea typeface="+mj-lt"/>
                <a:cs typeface="+mj-lt"/>
              </a:rPr>
              <a:t>Tedavi planlaması için yerinde brakiterapi aplikatörleri ile aksiyal ve </a:t>
            </a:r>
            <a:r>
              <a:rPr lang="tr-TR" b="1" dirty="0" err="1">
                <a:latin typeface="Calibri"/>
                <a:ea typeface="+mj-lt"/>
                <a:cs typeface="+mj-lt"/>
              </a:rPr>
              <a:t>sagital</a:t>
            </a:r>
            <a:r>
              <a:rPr lang="tr-TR" b="1" dirty="0">
                <a:latin typeface="Calibri"/>
                <a:ea typeface="+mj-lt"/>
                <a:cs typeface="+mj-lt"/>
              </a:rPr>
              <a:t> T2 ağırlıklı görüntüler önerilir. İzotropik 3D T2 ağırlıklı görüntüleme, görüntü kalitesi yeterliyse 2D eksenel ve </a:t>
            </a:r>
            <a:r>
              <a:rPr lang="tr-TR" b="1" dirty="0" err="1">
                <a:latin typeface="Calibri"/>
                <a:ea typeface="+mj-lt"/>
                <a:cs typeface="+mj-lt"/>
              </a:rPr>
              <a:t>sagital</a:t>
            </a:r>
            <a:r>
              <a:rPr lang="tr-TR" b="1" dirty="0">
                <a:latin typeface="Calibri"/>
                <a:ea typeface="+mj-lt"/>
                <a:cs typeface="+mj-lt"/>
              </a:rPr>
              <a:t> görüntülemenin yerine kullanılabilir.</a:t>
            </a:r>
          </a:p>
          <a:p>
            <a:pPr marL="0" indent="0"/>
            <a:endParaRPr lang="tr-TR" b="1" dirty="0">
              <a:latin typeface="Calibri"/>
              <a:ea typeface="+mj-lt"/>
              <a:cs typeface="+mj-lt"/>
            </a:endParaRPr>
          </a:p>
        </p:txBody>
      </p:sp>
    </p:spTree>
    <p:extLst>
      <p:ext uri="{BB962C8B-B14F-4D97-AF65-F5344CB8AC3E}">
        <p14:creationId xmlns:p14="http://schemas.microsoft.com/office/powerpoint/2010/main" val="2599314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9416DF-3CFA-3B2B-7044-365885A8865F}"/>
              </a:ext>
            </a:extLst>
          </p:cNvPr>
          <p:cNvSpPr>
            <a:spLocks noGrp="1"/>
          </p:cNvSpPr>
          <p:nvPr>
            <p:ph type="title"/>
          </p:nvPr>
        </p:nvSpPr>
        <p:spPr/>
        <p:txBody>
          <a:bodyPr>
            <a:normAutofit fontScale="90000"/>
          </a:bodyPr>
          <a:lstStyle/>
          <a:p>
            <a:r>
              <a:rPr lang="tr-TR" dirty="0">
                <a:ea typeface="+mj-lt"/>
                <a:cs typeface="+mj-lt"/>
              </a:rPr>
              <a:t>Görüntü kılavuzluğunda brakiterapi için yapılandırılmış raporlamanın rolü</a:t>
            </a:r>
            <a:endParaRPr lang="tr-TR" dirty="0"/>
          </a:p>
        </p:txBody>
      </p:sp>
      <p:sp>
        <p:nvSpPr>
          <p:cNvPr id="3" name="İçerik Yer Tutucusu 2">
            <a:extLst>
              <a:ext uri="{FF2B5EF4-FFF2-40B4-BE49-F238E27FC236}">
                <a16:creationId xmlns:a16="http://schemas.microsoft.com/office/drawing/2014/main" id="{5CB4DB26-610A-7D58-28B4-8A7C2FEEF7CC}"/>
              </a:ext>
            </a:extLst>
          </p:cNvPr>
          <p:cNvSpPr>
            <a:spLocks noGrp="1"/>
          </p:cNvSpPr>
          <p:nvPr>
            <p:ph idx="1"/>
          </p:nvPr>
        </p:nvSpPr>
        <p:spPr/>
        <p:txBody>
          <a:bodyPr vert="horz" lIns="91440" tIns="45720" rIns="91440" bIns="45720" rtlCol="0" anchor="t">
            <a:normAutofit fontScale="85000" lnSpcReduction="10000"/>
          </a:bodyPr>
          <a:lstStyle/>
          <a:p>
            <a:r>
              <a:rPr lang="tr-TR" b="1" dirty="0">
                <a:latin typeface="Calibri"/>
                <a:ea typeface="+mj-lt"/>
                <a:cs typeface="+mj-lt"/>
              </a:rPr>
              <a:t>Brakiterapi, serviks kanserinin optimal yönetiminin ayrılmaz bir parçasıdır ve lokal olarak ilerlemiş hastalığı olan hastalarda tek başına </a:t>
            </a:r>
            <a:r>
              <a:rPr lang="tr-TR" b="1" dirty="0" err="1">
                <a:latin typeface="Calibri"/>
                <a:ea typeface="+mj-lt"/>
                <a:cs typeface="+mj-lt"/>
              </a:rPr>
              <a:t>EBRT'ye</a:t>
            </a:r>
            <a:r>
              <a:rPr lang="tr-TR" b="1" dirty="0">
                <a:latin typeface="Calibri"/>
                <a:ea typeface="+mj-lt"/>
                <a:cs typeface="+mj-lt"/>
              </a:rPr>
              <a:t> kıyasla genel sağkalımı önemli ölçüde iyileştirir. </a:t>
            </a:r>
            <a:endParaRPr lang="tr-TR" b="1" dirty="0">
              <a:latin typeface="Calibri"/>
              <a:ea typeface="+mj-lt"/>
              <a:cs typeface="Calibri"/>
            </a:endParaRPr>
          </a:p>
          <a:p>
            <a:r>
              <a:rPr lang="tr-TR" b="1" dirty="0">
                <a:latin typeface="Calibri"/>
                <a:ea typeface="+mj-lt"/>
                <a:cs typeface="+mj-lt"/>
              </a:rPr>
              <a:t>BT ve MRG kullanan serviks kanseri için görüntü kılavuzluğunda brakiterapi, genel sağkalımda iyileşmeler ve 2D tedavi planlamasına göre ciddi toksisite oranlarının azalmasıyla bağlantılı olarak son yıllarda standart bakım haline geldi. </a:t>
            </a:r>
            <a:endParaRPr lang="tr-TR" b="1" dirty="0">
              <a:latin typeface="Calibri"/>
              <a:ea typeface="+mj-lt"/>
              <a:cs typeface="Calibri"/>
            </a:endParaRPr>
          </a:p>
          <a:p>
            <a:r>
              <a:rPr lang="tr-TR" b="1" dirty="0">
                <a:latin typeface="Calibri"/>
                <a:ea typeface="+mj-lt"/>
                <a:cs typeface="+mj-lt"/>
              </a:rPr>
              <a:t>Abdominal Radyoloji Derneği ve Amerikan Brakiterapi Derneği'nin bu fikir birliği açıklaması, literatürü özetlemekte ve görüntü kılavuzluğunda brakiterapi için multidisipliner bir yaklaşım kullanan öneriler sunmaktadır. </a:t>
            </a:r>
            <a:endParaRPr lang="tr-TR" b="1" dirty="0">
              <a:latin typeface="Calibri"/>
              <a:ea typeface="+mj-lt"/>
              <a:cs typeface="Calibri"/>
            </a:endParaRPr>
          </a:p>
          <a:p>
            <a:r>
              <a:rPr lang="tr-TR" b="1" dirty="0">
                <a:latin typeface="Calibri"/>
                <a:ea typeface="+mj-lt"/>
                <a:cs typeface="+mj-lt"/>
              </a:rPr>
              <a:t>Serviks kanseri hastalarının yönetiminin gelecekte gelişmesi beklense de, yüksek kaliteli görüntüleme rehberliğinin optimal klinik sonuçlar için kritik olmaya devam edeceği tahmin edilmektedir.</a:t>
            </a:r>
            <a:endParaRPr lang="tr-TR" b="1" dirty="0">
              <a:latin typeface="Calibri"/>
              <a:cs typeface="Calibri"/>
            </a:endParaRPr>
          </a:p>
        </p:txBody>
      </p:sp>
    </p:spTree>
    <p:extLst>
      <p:ext uri="{BB962C8B-B14F-4D97-AF65-F5344CB8AC3E}">
        <p14:creationId xmlns:p14="http://schemas.microsoft.com/office/powerpoint/2010/main" val="24646680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E7C400-1AC7-31AE-9047-A6F3010198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A1E4830-6BC3-AC91-6CC7-DF341081CBA4}"/>
              </a:ext>
            </a:extLst>
          </p:cNvPr>
          <p:cNvSpPr>
            <a:spLocks noGrp="1"/>
          </p:cNvSpPr>
          <p:nvPr>
            <p:ph idx="1"/>
          </p:nvPr>
        </p:nvSpPr>
        <p:spPr/>
        <p:txBody>
          <a:bodyPr vert="horz" lIns="91440" tIns="45720" rIns="91440" bIns="45720" rtlCol="0" anchor="t">
            <a:normAutofit/>
          </a:bodyPr>
          <a:lstStyle/>
          <a:p>
            <a:pPr marL="0" indent="0">
              <a:buNone/>
            </a:pPr>
            <a:r>
              <a:rPr lang="tr-TR" b="1" dirty="0">
                <a:latin typeface="Arial Nova"/>
              </a:rPr>
              <a:t>DİNLEDİĞİNİZ İÇİN TEŞEKKÜR EDERİM </a:t>
            </a:r>
          </a:p>
          <a:p>
            <a:pPr marL="0" indent="0">
              <a:buNone/>
            </a:pPr>
            <a:endParaRPr lang="tr-TR" dirty="0"/>
          </a:p>
          <a:p>
            <a:pPr marL="0" indent="0">
              <a:buNone/>
            </a:pPr>
            <a:endParaRPr lang="tr-TR" dirty="0"/>
          </a:p>
          <a:p>
            <a:pPr marL="0" indent="0">
              <a:buNone/>
            </a:pPr>
            <a:endParaRPr lang="tr-TR" dirty="0"/>
          </a:p>
          <a:p>
            <a:pPr marL="0" indent="0">
              <a:buNone/>
            </a:pPr>
            <a:r>
              <a:rPr lang="tr-TR" dirty="0"/>
              <a:t>                                                                  </a:t>
            </a:r>
            <a:r>
              <a:rPr lang="tr-TR" b="1" dirty="0">
                <a:latin typeface="Calibri"/>
                <a:cs typeface="Calibri"/>
              </a:rPr>
              <a:t>    ARŞ.GÖR.DR.EREN YILDIZ </a:t>
            </a:r>
          </a:p>
        </p:txBody>
      </p:sp>
    </p:spTree>
    <p:extLst>
      <p:ext uri="{BB962C8B-B14F-4D97-AF65-F5344CB8AC3E}">
        <p14:creationId xmlns:p14="http://schemas.microsoft.com/office/powerpoint/2010/main" val="250806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444ADD-7758-AA00-EECE-F8E265011221}"/>
              </a:ext>
            </a:extLst>
          </p:cNvPr>
          <p:cNvSpPr>
            <a:spLocks noGrp="1"/>
          </p:cNvSpPr>
          <p:nvPr>
            <p:ph type="title"/>
          </p:nvPr>
        </p:nvSpPr>
        <p:spPr/>
        <p:txBody>
          <a:bodyPr/>
          <a:lstStyle/>
          <a:p>
            <a:endParaRPr lang="tr-TR"/>
          </a:p>
        </p:txBody>
      </p:sp>
      <p:pic>
        <p:nvPicPr>
          <p:cNvPr id="5" name="Resim 5" descr="metin, farklı, elektronik eşyalar, vitrin içeren bir resim&#10;&#10;Açıklama otomatik olarak oluşturuldu">
            <a:extLst>
              <a:ext uri="{FF2B5EF4-FFF2-40B4-BE49-F238E27FC236}">
                <a16:creationId xmlns:a16="http://schemas.microsoft.com/office/drawing/2014/main" id="{1452010F-6C4A-5380-5481-2A6A94BA3C26}"/>
              </a:ext>
            </a:extLst>
          </p:cNvPr>
          <p:cNvPicPr>
            <a:picLocks noGrp="1" noChangeAspect="1"/>
          </p:cNvPicPr>
          <p:nvPr>
            <p:ph type="pic" idx="1"/>
          </p:nvPr>
        </p:nvPicPr>
        <p:blipFill rotWithShape="1">
          <a:blip r:embed="rId2"/>
          <a:srcRect l="14428" t="27219" r="21393" b="17427"/>
          <a:stretch/>
        </p:blipFill>
        <p:spPr>
          <a:xfrm>
            <a:off x="134238" y="456586"/>
            <a:ext cx="7576098" cy="5428960"/>
          </a:xfrm>
        </p:spPr>
      </p:pic>
      <p:sp>
        <p:nvSpPr>
          <p:cNvPr id="4" name="Metin Yer Tutucusu 3">
            <a:extLst>
              <a:ext uri="{FF2B5EF4-FFF2-40B4-BE49-F238E27FC236}">
                <a16:creationId xmlns:a16="http://schemas.microsoft.com/office/drawing/2014/main" id="{719059AC-1FA5-5FC6-0688-BCEDE08773E4}"/>
              </a:ext>
            </a:extLst>
          </p:cNvPr>
          <p:cNvSpPr>
            <a:spLocks noGrp="1"/>
          </p:cNvSpPr>
          <p:nvPr>
            <p:ph type="body" sz="half" idx="2"/>
          </p:nvPr>
        </p:nvSpPr>
        <p:spPr>
          <a:xfrm>
            <a:off x="7712165" y="1928003"/>
            <a:ext cx="4564840" cy="3135852"/>
          </a:xfrm>
        </p:spPr>
        <p:txBody>
          <a:bodyPr vert="horz" lIns="91440" tIns="45720" rIns="91440" bIns="45720" rtlCol="0" anchor="t">
            <a:normAutofit/>
          </a:bodyPr>
          <a:lstStyle/>
          <a:p>
            <a:r>
              <a:rPr lang="tr-TR" sz="2000" b="1" dirty="0">
                <a:latin typeface="Calibri"/>
                <a:cs typeface="Calibri"/>
              </a:rPr>
              <a:t>C- </a:t>
            </a:r>
            <a:r>
              <a:rPr lang="tr-TR" sz="2000" b="1" dirty="0">
                <a:latin typeface="Calibri"/>
                <a:ea typeface="+mj-lt"/>
                <a:cs typeface="+mj-lt"/>
              </a:rPr>
              <a:t>Üst </a:t>
            </a:r>
            <a:r>
              <a:rPr lang="tr-TR" sz="2000" b="1" dirty="0" err="1">
                <a:latin typeface="Calibri"/>
                <a:ea typeface="+mj-lt"/>
                <a:cs typeface="+mj-lt"/>
              </a:rPr>
              <a:t>vajen</a:t>
            </a:r>
            <a:r>
              <a:rPr lang="tr-TR" sz="2000" b="1" dirty="0">
                <a:latin typeface="Calibri"/>
                <a:ea typeface="+mj-lt"/>
                <a:cs typeface="+mj-lt"/>
              </a:rPr>
              <a:t>  ve </a:t>
            </a:r>
            <a:r>
              <a:rPr lang="tr-TR" sz="2000" b="1" dirty="0" err="1">
                <a:latin typeface="Calibri"/>
                <a:ea typeface="+mj-lt"/>
                <a:cs typeface="+mj-lt"/>
              </a:rPr>
              <a:t>parametriyal</a:t>
            </a:r>
            <a:r>
              <a:rPr lang="tr-TR" sz="2000" b="1" dirty="0">
                <a:latin typeface="Calibri"/>
                <a:ea typeface="+mj-lt"/>
                <a:cs typeface="+mj-lt"/>
              </a:rPr>
              <a:t> tutulum nedeniyle  FIGO evre IIB</a:t>
            </a:r>
          </a:p>
          <a:p>
            <a:r>
              <a:rPr lang="tr-TR" sz="2000" b="1" dirty="0">
                <a:latin typeface="Calibri"/>
                <a:cs typeface="Calibri"/>
              </a:rPr>
              <a:t>D- </a:t>
            </a:r>
            <a:r>
              <a:rPr lang="tr-TR" sz="2000" b="1" dirty="0">
                <a:latin typeface="Calibri"/>
                <a:ea typeface="+mj-lt"/>
                <a:cs typeface="+mj-lt"/>
              </a:rPr>
              <a:t>Üst vajinal (ok) ve </a:t>
            </a:r>
            <a:r>
              <a:rPr lang="tr-TR" sz="2000" b="1" dirty="0" err="1">
                <a:latin typeface="Calibri"/>
                <a:ea typeface="+mj-lt"/>
                <a:cs typeface="+mj-lt"/>
              </a:rPr>
              <a:t>parametrial</a:t>
            </a:r>
            <a:r>
              <a:rPr lang="tr-TR" sz="2000" b="1" dirty="0">
                <a:latin typeface="Calibri"/>
                <a:ea typeface="+mj-lt"/>
                <a:cs typeface="+mj-lt"/>
              </a:rPr>
              <a:t> (yıldız) tutulumu olan FIGO IIB serviks kanserinde </a:t>
            </a:r>
            <a:r>
              <a:rPr lang="tr-TR" sz="2000" b="1" dirty="0" err="1">
                <a:latin typeface="Calibri"/>
                <a:ea typeface="+mj-lt"/>
                <a:cs typeface="+mj-lt"/>
              </a:rPr>
              <a:t>sagittal</a:t>
            </a:r>
            <a:r>
              <a:rPr lang="tr-TR" sz="2000" b="1" dirty="0">
                <a:latin typeface="Calibri"/>
                <a:ea typeface="+mj-lt"/>
                <a:cs typeface="+mj-lt"/>
              </a:rPr>
              <a:t> T2 ağırlıklı </a:t>
            </a:r>
            <a:r>
              <a:rPr lang="tr-TR" sz="2000" b="1" dirty="0" err="1">
                <a:latin typeface="Calibri"/>
                <a:ea typeface="+mj-lt"/>
                <a:cs typeface="+mj-lt"/>
              </a:rPr>
              <a:t>MRG'de</a:t>
            </a:r>
            <a:r>
              <a:rPr lang="tr-TR" sz="2000" b="1" dirty="0">
                <a:latin typeface="Calibri"/>
                <a:ea typeface="+mj-lt"/>
                <a:cs typeface="+mj-lt"/>
              </a:rPr>
              <a:t> karşılık gelen bulgular.</a:t>
            </a:r>
          </a:p>
        </p:txBody>
      </p:sp>
    </p:spTree>
    <p:extLst>
      <p:ext uri="{BB962C8B-B14F-4D97-AF65-F5344CB8AC3E}">
        <p14:creationId xmlns:p14="http://schemas.microsoft.com/office/powerpoint/2010/main" val="98444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3B09E9-22F7-BF63-449A-CE65371A5496}"/>
              </a:ext>
            </a:extLst>
          </p:cNvPr>
          <p:cNvSpPr>
            <a:spLocks noGrp="1"/>
          </p:cNvSpPr>
          <p:nvPr>
            <p:ph type="title"/>
          </p:nvPr>
        </p:nvSpPr>
        <p:spPr/>
        <p:txBody>
          <a:bodyPr/>
          <a:lstStyle/>
          <a:p>
            <a:endParaRPr lang="tr-TR"/>
          </a:p>
        </p:txBody>
      </p:sp>
      <p:pic>
        <p:nvPicPr>
          <p:cNvPr id="5" name="Resim 5">
            <a:extLst>
              <a:ext uri="{FF2B5EF4-FFF2-40B4-BE49-F238E27FC236}">
                <a16:creationId xmlns:a16="http://schemas.microsoft.com/office/drawing/2014/main" id="{ACB69B91-06B7-3BB9-A420-2F5377C37988}"/>
              </a:ext>
            </a:extLst>
          </p:cNvPr>
          <p:cNvPicPr>
            <a:picLocks noGrp="1" noChangeAspect="1"/>
          </p:cNvPicPr>
          <p:nvPr>
            <p:ph type="pic" idx="1"/>
          </p:nvPr>
        </p:nvPicPr>
        <p:blipFill rotWithShape="1">
          <a:blip r:embed="rId2"/>
          <a:srcRect l="5638" t="13111" r="6633" b="12033"/>
          <a:stretch/>
        </p:blipFill>
        <p:spPr>
          <a:xfrm>
            <a:off x="139031" y="354950"/>
            <a:ext cx="8050268" cy="4926771"/>
          </a:xfrm>
        </p:spPr>
      </p:pic>
      <p:sp>
        <p:nvSpPr>
          <p:cNvPr id="4" name="Metin Yer Tutucusu 3">
            <a:extLst>
              <a:ext uri="{FF2B5EF4-FFF2-40B4-BE49-F238E27FC236}">
                <a16:creationId xmlns:a16="http://schemas.microsoft.com/office/drawing/2014/main" id="{CD5A332B-76CB-2DE6-34A2-0A144140CF66}"/>
              </a:ext>
            </a:extLst>
          </p:cNvPr>
          <p:cNvSpPr>
            <a:spLocks noGrp="1"/>
          </p:cNvSpPr>
          <p:nvPr>
            <p:ph type="body" sz="half" idx="2"/>
          </p:nvPr>
        </p:nvSpPr>
        <p:spPr>
          <a:xfrm>
            <a:off x="8402279" y="1525438"/>
            <a:ext cx="3932237" cy="3811588"/>
          </a:xfrm>
        </p:spPr>
        <p:txBody>
          <a:bodyPr vert="horz" lIns="91440" tIns="45720" rIns="91440" bIns="45720" rtlCol="0" anchor="t">
            <a:normAutofit/>
          </a:bodyPr>
          <a:lstStyle/>
          <a:p>
            <a:r>
              <a:rPr lang="tr-TR" sz="2400" b="1" dirty="0">
                <a:latin typeface="Calibri"/>
                <a:cs typeface="Calibri"/>
              </a:rPr>
              <a:t>E- </a:t>
            </a:r>
            <a:r>
              <a:rPr lang="tr-TR" sz="2400" b="1" dirty="0" err="1">
                <a:latin typeface="Calibri"/>
                <a:cs typeface="Calibri"/>
              </a:rPr>
              <a:t>Vajen</a:t>
            </a:r>
            <a:r>
              <a:rPr lang="tr-TR" sz="2400" b="1" dirty="0">
                <a:latin typeface="Calibri"/>
                <a:cs typeface="Calibri"/>
              </a:rPr>
              <a:t> alt 1/3 invazyonu nedeniyle FIGO evre III hastalık </a:t>
            </a:r>
          </a:p>
          <a:p>
            <a:r>
              <a:rPr lang="tr-TR" sz="2400" b="1" dirty="0">
                <a:latin typeface="Calibri"/>
                <a:cs typeface="Calibri"/>
              </a:rPr>
              <a:t>F- Evre IIIA MR görüntüsü</a:t>
            </a:r>
            <a:r>
              <a:rPr lang="tr-TR" sz="2400" dirty="0">
                <a:latin typeface="Calibri"/>
                <a:cs typeface="Calibri"/>
              </a:rPr>
              <a:t> </a:t>
            </a:r>
          </a:p>
        </p:txBody>
      </p:sp>
    </p:spTree>
    <p:extLst>
      <p:ext uri="{BB962C8B-B14F-4D97-AF65-F5344CB8AC3E}">
        <p14:creationId xmlns:p14="http://schemas.microsoft.com/office/powerpoint/2010/main" val="28438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5B0579-3696-44A0-F75A-8A02C134200B}"/>
              </a:ext>
            </a:extLst>
          </p:cNvPr>
          <p:cNvSpPr>
            <a:spLocks noGrp="1"/>
          </p:cNvSpPr>
          <p:nvPr>
            <p:ph type="title"/>
          </p:nvPr>
        </p:nvSpPr>
        <p:spPr/>
        <p:txBody>
          <a:bodyPr/>
          <a:lstStyle/>
          <a:p>
            <a:endParaRPr lang="tr-TR"/>
          </a:p>
        </p:txBody>
      </p:sp>
      <p:pic>
        <p:nvPicPr>
          <p:cNvPr id="5" name="Resim 5" descr="metin, farklı, ekran görüntüsü içeren bir resim&#10;&#10;Açıklama otomatik olarak oluşturuldu">
            <a:extLst>
              <a:ext uri="{FF2B5EF4-FFF2-40B4-BE49-F238E27FC236}">
                <a16:creationId xmlns:a16="http://schemas.microsoft.com/office/drawing/2014/main" id="{EF1A105F-7C73-A4F2-9797-6E9775C6176D}"/>
              </a:ext>
            </a:extLst>
          </p:cNvPr>
          <p:cNvPicPr>
            <a:picLocks noGrp="1" noChangeAspect="1"/>
          </p:cNvPicPr>
          <p:nvPr>
            <p:ph type="pic" idx="1"/>
          </p:nvPr>
        </p:nvPicPr>
        <p:blipFill rotWithShape="1">
          <a:blip r:embed="rId2"/>
          <a:srcRect l="8789" t="15600" r="18076" b="22821"/>
          <a:stretch/>
        </p:blipFill>
        <p:spPr>
          <a:xfrm>
            <a:off x="147621" y="70116"/>
            <a:ext cx="8093580" cy="4911700"/>
          </a:xfrm>
        </p:spPr>
      </p:pic>
      <p:sp>
        <p:nvSpPr>
          <p:cNvPr id="4" name="Metin Yer Tutucusu 3">
            <a:extLst>
              <a:ext uri="{FF2B5EF4-FFF2-40B4-BE49-F238E27FC236}">
                <a16:creationId xmlns:a16="http://schemas.microsoft.com/office/drawing/2014/main" id="{5D92830B-BE15-9A14-22C2-A960E427FB97}"/>
              </a:ext>
            </a:extLst>
          </p:cNvPr>
          <p:cNvSpPr>
            <a:spLocks noGrp="1"/>
          </p:cNvSpPr>
          <p:nvPr>
            <p:ph type="body" sz="half" idx="2"/>
          </p:nvPr>
        </p:nvSpPr>
        <p:spPr>
          <a:xfrm>
            <a:off x="8258505" y="1180381"/>
            <a:ext cx="3932237" cy="3811588"/>
          </a:xfrm>
        </p:spPr>
        <p:txBody>
          <a:bodyPr vert="horz" lIns="91440" tIns="45720" rIns="91440" bIns="45720" rtlCol="0" anchor="t">
            <a:normAutofit/>
          </a:bodyPr>
          <a:lstStyle/>
          <a:p>
            <a:r>
              <a:rPr lang="tr-TR" sz="2400" b="1" i="1" dirty="0">
                <a:latin typeface="Calibri"/>
                <a:cs typeface="Calibri"/>
              </a:rPr>
              <a:t>G- Mesane ve rektum invazyonu nedeniyle FIGO Evre IV hastalık </a:t>
            </a:r>
          </a:p>
          <a:p>
            <a:r>
              <a:rPr lang="tr-TR" sz="2400" b="1" i="1" dirty="0">
                <a:latin typeface="Calibri"/>
                <a:cs typeface="Calibri"/>
              </a:rPr>
              <a:t>H- Mesane invazyonu – FIGO Evre IV</a:t>
            </a:r>
          </a:p>
        </p:txBody>
      </p:sp>
    </p:spTree>
    <p:extLst>
      <p:ext uri="{BB962C8B-B14F-4D97-AF65-F5344CB8AC3E}">
        <p14:creationId xmlns:p14="http://schemas.microsoft.com/office/powerpoint/2010/main" val="2599882355"/>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F2D37"/>
      </a:dk2>
      <a:lt2>
        <a:srgbClr val="E2E8E2"/>
      </a:lt2>
      <a:accent1>
        <a:srgbClr val="C34DBC"/>
      </a:accent1>
      <a:accent2>
        <a:srgbClr val="873BB1"/>
      </a:accent2>
      <a:accent3>
        <a:srgbClr val="684DC3"/>
      </a:accent3>
      <a:accent4>
        <a:srgbClr val="3B51B1"/>
      </a:accent4>
      <a:accent5>
        <a:srgbClr val="4D94C3"/>
      </a:accent5>
      <a:accent6>
        <a:srgbClr val="3BB1AF"/>
      </a:accent6>
      <a:hlink>
        <a:srgbClr val="3F77BF"/>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0</TotalTime>
  <Words>3748</Words>
  <Application>Microsoft Office PowerPoint</Application>
  <PresentationFormat>Geniş ekran</PresentationFormat>
  <Paragraphs>217</Paragraphs>
  <Slides>68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68</vt:i4>
      </vt:variant>
    </vt:vector>
  </HeadingPairs>
  <TitlesOfParts>
    <vt:vector size="76" baseType="lpstr">
      <vt:lpstr>Arial</vt:lpstr>
      <vt:lpstr>Arial Nova</vt:lpstr>
      <vt:lpstr>Arial,Sans-Serif</vt:lpstr>
      <vt:lpstr>Calibri</vt:lpstr>
      <vt:lpstr>Gill Sans MT</vt:lpstr>
      <vt:lpstr>Goudy Old Style</vt:lpstr>
      <vt:lpstr>Wingdings</vt:lpstr>
      <vt:lpstr>ClassicFrameVTI</vt:lpstr>
      <vt:lpstr> Çağdaş görüntü kılavuzluğunda serviks kanseri brakiterapisi:    Abdominal Radyoloji Derneği       ve  Amerikan Brakiterapi Derneği'nden görüntüleme önerileri konsensusu</vt:lpstr>
      <vt:lpstr>PowerPoint Sunusu</vt:lpstr>
      <vt:lpstr>giriş</vt:lpstr>
      <vt:lpstr>GİRİŞ</vt:lpstr>
      <vt:lpstr>PowerPoint Sunusu</vt:lpstr>
      <vt:lpstr>PowerPoint Sunusu</vt:lpstr>
      <vt:lpstr>PowerPoint Sunusu</vt:lpstr>
      <vt:lpstr>PowerPoint Sunusu</vt:lpstr>
      <vt:lpstr>PowerPoint Sunusu</vt:lpstr>
      <vt:lpstr>GİRİŞ</vt:lpstr>
      <vt:lpstr>Brakiterapi(BRT)</vt:lpstr>
      <vt:lpstr>Brakiterapi(BRT)</vt:lpstr>
      <vt:lpstr>BRAKİTERAPİ</vt:lpstr>
      <vt:lpstr>JİNEKOLOJİK BRAKİTERAPİ APLİKATÖRLERİ</vt:lpstr>
      <vt:lpstr>JİNEKOLOJİK BRAKİTERAPİ APLİKATÖRLERİ</vt:lpstr>
      <vt:lpstr>JİNEKOLOJİK BRAKİTERAPİ APLİKATÖRLERİ</vt:lpstr>
      <vt:lpstr>PowerPoint Sunusu</vt:lpstr>
      <vt:lpstr>PowerPoint Sunusu</vt:lpstr>
      <vt:lpstr>PowerPoint Sunusu</vt:lpstr>
      <vt:lpstr>PowerPoint Sunusu</vt:lpstr>
      <vt:lpstr>PowerPoint Sunusu</vt:lpstr>
      <vt:lpstr>2D ve 3D brakiterapi tedavi planlamasının faydaları</vt:lpstr>
      <vt:lpstr>2D VE 3D BRAKİTERAPİ TEDAVİ PLANLAMASININ FAYDALARI</vt:lpstr>
      <vt:lpstr>2D VE 3D BRAKİTERAPİ TEDAVİ PLANLAMASININ FAYDALARI</vt:lpstr>
      <vt:lpstr>2D VE 3D BRAKİTERAPİ TEDAVİ PLANLAMASININ FAYDALARI</vt:lpstr>
      <vt:lpstr>BRAKİTERAPİ İŞ AKIŞINDA GÖRÜNTÜLEMENİN ROLÜ</vt:lpstr>
      <vt:lpstr>BRAKİTERAPİ İŞ AKIŞINDA GÖRÜNTÜLEMENİN ROLÜ</vt:lpstr>
      <vt:lpstr>Iş akışı</vt:lpstr>
      <vt:lpstr>IŞ AKIŞI</vt:lpstr>
      <vt:lpstr>usg</vt:lpstr>
      <vt:lpstr>usg</vt:lpstr>
      <vt:lpstr>usg</vt:lpstr>
      <vt:lpstr>usg</vt:lpstr>
      <vt:lpstr>usg</vt:lpstr>
      <vt:lpstr>USG- </vt:lpstr>
      <vt:lpstr>Usg-öneriler</vt:lpstr>
      <vt:lpstr>PowerPoint Sunusu</vt:lpstr>
      <vt:lpstr>PowerPoint Sunusu</vt:lpstr>
      <vt:lpstr>radyografi</vt:lpstr>
      <vt:lpstr>radyografi</vt:lpstr>
      <vt:lpstr>radyografi</vt:lpstr>
      <vt:lpstr>PowerPoint Sunusu</vt:lpstr>
      <vt:lpstr>radyografi</vt:lpstr>
      <vt:lpstr>Radyografi -öneriler</vt:lpstr>
      <vt:lpstr>Bilgisayarlı tomografi (bt)</vt:lpstr>
      <vt:lpstr>bt</vt:lpstr>
      <vt:lpstr>bt</vt:lpstr>
      <vt:lpstr>BT</vt:lpstr>
      <vt:lpstr>PowerPoint Sunusu</vt:lpstr>
      <vt:lpstr>BT</vt:lpstr>
      <vt:lpstr>PowerPoint Sunusu</vt:lpstr>
      <vt:lpstr>BT-ÖNERİLER</vt:lpstr>
      <vt:lpstr>Magnetik rezonans görüntüleme(mr)</vt:lpstr>
      <vt:lpstr>MR</vt:lpstr>
      <vt:lpstr>mr</vt:lpstr>
      <vt:lpstr>mr</vt:lpstr>
      <vt:lpstr>mr</vt:lpstr>
      <vt:lpstr>mr</vt:lpstr>
      <vt:lpstr>mr</vt:lpstr>
      <vt:lpstr>mr</vt:lpstr>
      <vt:lpstr>mr</vt:lpstr>
      <vt:lpstr>PowerPoint Sunusu</vt:lpstr>
      <vt:lpstr>mr</vt:lpstr>
      <vt:lpstr>mr</vt:lpstr>
      <vt:lpstr>mr</vt:lpstr>
      <vt:lpstr>Mr-öneriler</vt:lpstr>
      <vt:lpstr>Görüntü kılavuzluğunda brakiterapi için yapılandırılmış raporlamanın rolü</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1249</cp:revision>
  <dcterms:created xsi:type="dcterms:W3CDTF">2012-08-15T22:53:30Z</dcterms:created>
  <dcterms:modified xsi:type="dcterms:W3CDTF">2022-10-21T07:28:10Z</dcterms:modified>
</cp:coreProperties>
</file>