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5eRJcJ7jkD2rG6MaED4tJPM95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5"/>
          <p:cNvSpPr/>
          <p:nvPr>
            <p:ph idx="2" type="pic"/>
          </p:nvPr>
        </p:nvSpPr>
        <p:spPr>
          <a:xfrm>
            <a:off x="5183188" y="987425"/>
            <a:ext cx="6172200" cy="4873625"/>
          </a:xfrm>
          <a:prstGeom prst="rect">
            <a:avLst/>
          </a:prstGeom>
          <a:noFill/>
          <a:ln>
            <a:noFill/>
          </a:ln>
        </p:spPr>
      </p:sp>
      <p:sp>
        <p:nvSpPr>
          <p:cNvPr id="64" name="Google Shape;64;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3D-återgivning av celler" id="85" name="Google Shape;85;p1"/>
          <p:cNvPicPr preferRelativeResize="0"/>
          <p:nvPr/>
        </p:nvPicPr>
        <p:blipFill rotWithShape="1">
          <a:blip r:embed="rId3">
            <a:alphaModFix/>
          </a:blip>
          <a:srcRect b="0" l="4875" r="29746" t="8049"/>
          <a:stretch/>
        </p:blipFill>
        <p:spPr>
          <a:xfrm>
            <a:off x="3523488" y="10"/>
            <a:ext cx="8668512" cy="6857990"/>
          </a:xfrm>
          <a:prstGeom prst="rect">
            <a:avLst/>
          </a:prstGeom>
          <a:noFill/>
          <a:ln>
            <a:noFill/>
          </a:ln>
        </p:spPr>
      </p:pic>
      <p:sp>
        <p:nvSpPr>
          <p:cNvPr id="86" name="Google Shape;86;p1"/>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477981" y="978590"/>
            <a:ext cx="3678304" cy="339103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4800"/>
              <a:buFont typeface="Avenir"/>
              <a:buNone/>
            </a:pPr>
            <a:r>
              <a:rPr b="1" lang="tr-TR" sz="4800">
                <a:solidFill>
                  <a:srgbClr val="FF0000"/>
                </a:solidFill>
                <a:latin typeface="Avenir"/>
                <a:ea typeface="Avenir"/>
                <a:cs typeface="Avenir"/>
                <a:sym typeface="Avenir"/>
              </a:rPr>
              <a:t>MALİGN MELANOM </a:t>
            </a:r>
            <a:br>
              <a:rPr b="1" lang="tr-TR" sz="4800"/>
            </a:br>
            <a:endParaRPr b="1" sz="4800"/>
          </a:p>
        </p:txBody>
      </p:sp>
      <p:sp>
        <p:nvSpPr>
          <p:cNvPr id="88" name="Google Shape;88;p1"/>
          <p:cNvSpPr txBox="1"/>
          <p:nvPr>
            <p:ph idx="1" type="subTitle"/>
          </p:nvPr>
        </p:nvSpPr>
        <p:spPr>
          <a:xfrm>
            <a:off x="477980" y="4872922"/>
            <a:ext cx="4023359" cy="12081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rPr lang="tr-TR" sz="2000"/>
              <a:t>      </a:t>
            </a:r>
            <a:r>
              <a:rPr b="1" lang="tr-TR" sz="2000"/>
              <a:t>ARŞ.GÖR.DR. EREN YILDIZ</a:t>
            </a:r>
            <a:endParaRPr/>
          </a:p>
        </p:txBody>
      </p:sp>
      <p:sp>
        <p:nvSpPr>
          <p:cNvPr id="89" name="Google Shape;89;p1"/>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0" name="Google Shape;90;p1"/>
          <p:cNvSpPr/>
          <p:nvPr/>
        </p:nvSpPr>
        <p:spPr>
          <a:xfrm>
            <a:off x="481029" y="4546920"/>
            <a:ext cx="3977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7"/>
                                        </p:tgtEl>
                                        <p:attrNameLst>
                                          <p:attrName>style.visibility</p:attrName>
                                        </p:attrNameLst>
                                      </p:cBhvr>
                                      <p:to>
                                        <p:strVal val="visible"/>
                                      </p:to>
                                    </p:set>
                                    <p:animEffect filter="fade" transition="in">
                                      <p:cBhvr>
                                        <p:cTn dur="4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idx="1" type="body"/>
          </p:nvPr>
        </p:nvSpPr>
        <p:spPr>
          <a:xfrm>
            <a:off x="527033" y="326831"/>
            <a:ext cx="4619145" cy="332317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400"/>
              <a:buChar char="•"/>
            </a:pPr>
            <a:r>
              <a:rPr b="1" lang="tr-TR" sz="2400">
                <a:latin typeface="Avenir"/>
                <a:ea typeface="Avenir"/>
                <a:cs typeface="Avenir"/>
                <a:sym typeface="Avenir"/>
              </a:rPr>
              <a:t>Lentigo maligna ,malign melanom lezyonlarının %10'dan azını oluşturmakta</a:t>
            </a:r>
            <a:endParaRPr/>
          </a:p>
          <a:p>
            <a:pPr indent="-228600" lvl="0" marL="228600" rtl="0" algn="l">
              <a:lnSpc>
                <a:spcPct val="100000"/>
              </a:lnSpc>
              <a:spcBef>
                <a:spcPts val="1000"/>
              </a:spcBef>
              <a:spcAft>
                <a:spcPts val="0"/>
              </a:spcAft>
              <a:buClr>
                <a:schemeClr val="dk1"/>
              </a:buClr>
              <a:buSzPts val="2400"/>
              <a:buChar char="•"/>
            </a:pPr>
            <a:r>
              <a:rPr b="1" lang="tr-TR" sz="2400">
                <a:latin typeface="Avenir"/>
                <a:ea typeface="Avenir"/>
                <a:cs typeface="Avenir"/>
                <a:sym typeface="Avenir"/>
              </a:rPr>
              <a:t> Bu varyant en sık 50 yaşından büyük beyazların yüzünde veya boynunda görülür </a:t>
            </a:r>
            <a:endParaRPr/>
          </a:p>
          <a:p>
            <a:pPr indent="-228600" lvl="0" marL="228600" rtl="0" algn="l">
              <a:lnSpc>
                <a:spcPct val="100000"/>
              </a:lnSpc>
              <a:spcBef>
                <a:spcPts val="1000"/>
              </a:spcBef>
              <a:spcAft>
                <a:spcPts val="0"/>
              </a:spcAft>
              <a:buClr>
                <a:schemeClr val="dk1"/>
              </a:buClr>
              <a:buSzPts val="2400"/>
              <a:buChar char="•"/>
            </a:pPr>
            <a:r>
              <a:rPr b="1" lang="tr-TR" sz="2400">
                <a:latin typeface="Avenir"/>
                <a:ea typeface="Avenir"/>
                <a:cs typeface="Avenir"/>
                <a:sym typeface="Avenir"/>
              </a:rPr>
              <a:t>Göreceli olarak büyük (&gt; 3 cm), yassı, ten rengi (kahverenginin farklı tonlarında) bir lezyon olarak ortaya çıkar ve genellikle 5 yıldan uzun süredir mevcuttur. </a:t>
            </a:r>
            <a:endParaRPr b="1" sz="2400">
              <a:latin typeface="Avenir"/>
              <a:ea typeface="Avenir"/>
              <a:cs typeface="Avenir"/>
              <a:sym typeface="Avenir"/>
            </a:endParaRPr>
          </a:p>
          <a:p>
            <a:pPr indent="-228600" lvl="0" marL="228600" rtl="0" algn="l">
              <a:lnSpc>
                <a:spcPct val="100000"/>
              </a:lnSpc>
              <a:spcBef>
                <a:spcPts val="1000"/>
              </a:spcBef>
              <a:spcAft>
                <a:spcPts val="0"/>
              </a:spcAft>
              <a:buClr>
                <a:schemeClr val="dk1"/>
              </a:buClr>
              <a:buSzPts val="2400"/>
              <a:buChar char="•"/>
            </a:pPr>
            <a:r>
              <a:rPr b="1" lang="tr-TR" sz="2400">
                <a:latin typeface="Avenir"/>
                <a:ea typeface="Avenir"/>
                <a:cs typeface="Avenir"/>
                <a:sym typeface="Avenir"/>
              </a:rPr>
              <a:t>Lezyon büyüdükçe sınır düzensizleşir. </a:t>
            </a:r>
            <a:endParaRPr b="1" sz="2400">
              <a:latin typeface="Avenir"/>
              <a:ea typeface="Avenir"/>
              <a:cs typeface="Avenir"/>
              <a:sym typeface="Avenir"/>
            </a:endParaRPr>
          </a:p>
        </p:txBody>
      </p:sp>
      <p:pic>
        <p:nvPicPr>
          <p:cNvPr descr="iç mekan, memeli, kapat, bulanık içeren bir resim&#10;&#10;Açıklama otomatik olarak oluşturuldu" id="159" name="Google Shape;159;p10"/>
          <p:cNvPicPr preferRelativeResize="0"/>
          <p:nvPr/>
        </p:nvPicPr>
        <p:blipFill rotWithShape="1">
          <a:blip r:embed="rId3">
            <a:alphaModFix/>
          </a:blip>
          <a:srcRect b="1" l="22193" r="1" t="0"/>
          <a:stretch/>
        </p:blipFill>
        <p:spPr>
          <a:xfrm>
            <a:off x="6626806" y="2590801"/>
            <a:ext cx="4817466" cy="34238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idx="1" type="body"/>
          </p:nvPr>
        </p:nvSpPr>
        <p:spPr>
          <a:xfrm>
            <a:off x="5323277" y="1423774"/>
            <a:ext cx="6470871" cy="434576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sz="2400">
                <a:latin typeface="Avenir"/>
                <a:ea typeface="Avenir"/>
                <a:cs typeface="Avenir"/>
                <a:sym typeface="Avenir"/>
              </a:rPr>
              <a:t>Akral lentiginöz melanom tipik olarak avuç içlerinde ve ayak tabanlarında veya tırnak yataklarının altında oluşur.</a:t>
            </a:r>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Akral lentiginöz melanomun nispi sıklığı, büyük ölçüde ırka göre değişir. </a:t>
            </a:r>
            <a:endParaRPr sz="2400">
              <a:latin typeface="Avenir"/>
              <a:ea typeface="Avenir"/>
              <a:cs typeface="Avenir"/>
              <a:sym typeface="Avenir"/>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Beyazlarda melanomların yaklaşık %5'ini ve koyu tenli kişilerde %35 ila %60'ını oluşturur.</a:t>
            </a:r>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Akral lentiginöz melanomların çoğu 60 yaşından büyük kişilerde ayak tabanında görülür.</a:t>
            </a:r>
            <a:endParaRPr sz="2400">
              <a:latin typeface="Avenir"/>
              <a:ea typeface="Avenir"/>
              <a:cs typeface="Avenir"/>
              <a:sym typeface="Avenir"/>
            </a:endParaRPr>
          </a:p>
        </p:txBody>
      </p:sp>
      <p:pic>
        <p:nvPicPr>
          <p:cNvPr id="165" name="Google Shape;165;p11"/>
          <p:cNvPicPr preferRelativeResize="0"/>
          <p:nvPr/>
        </p:nvPicPr>
        <p:blipFill rotWithShape="1">
          <a:blip r:embed="rId3">
            <a:alphaModFix/>
          </a:blip>
          <a:srcRect b="0" l="0" r="0" t="0"/>
          <a:stretch/>
        </p:blipFill>
        <p:spPr>
          <a:xfrm>
            <a:off x="1182233" y="613741"/>
            <a:ext cx="3573038" cy="57168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55A11"/>
            </a:gs>
            <a:gs pos="22000">
              <a:srgbClr val="A9BEE4"/>
            </a:gs>
            <a:gs pos="48000">
              <a:srgbClr val="F5F7FC"/>
            </a:gs>
            <a:gs pos="100000">
              <a:srgbClr val="F5F7FC"/>
            </a:gs>
          </a:gsLst>
          <a:lin ang="2700000" scaled="0"/>
        </a:gradFill>
      </p:bgPr>
    </p:bg>
    <p:spTree>
      <p:nvGrpSpPr>
        <p:cNvPr id="169" name="Shape 169"/>
        <p:cNvGrpSpPr/>
        <p:nvPr/>
      </p:nvGrpSpPr>
      <p:grpSpPr>
        <a:xfrm>
          <a:off x="0" y="0"/>
          <a:ext cx="0" cy="0"/>
          <a:chOff x="0" y="0"/>
          <a:chExt cx="0" cy="0"/>
        </a:xfrm>
      </p:grpSpPr>
      <p:sp>
        <p:nvSpPr>
          <p:cNvPr id="170" name="Google Shape;17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BİYOLOJİ VE YAYILMA YOLLARI</a:t>
            </a:r>
            <a:endParaRPr/>
          </a:p>
        </p:txBody>
      </p:sp>
      <p:sp>
        <p:nvSpPr>
          <p:cNvPr id="171" name="Google Shape;171;p12"/>
          <p:cNvSpPr txBox="1"/>
          <p:nvPr>
            <p:ph idx="1" type="body"/>
          </p:nvPr>
        </p:nvSpPr>
        <p:spPr>
          <a:xfrm>
            <a:off x="300544" y="1474998"/>
            <a:ext cx="11432762" cy="46702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latin typeface="Avenir"/>
                <a:ea typeface="Avenir"/>
                <a:cs typeface="Avenir"/>
                <a:sym typeface="Avenir"/>
              </a:rPr>
              <a:t>Yüzeyel yayılan ve lentigo maligna melanomları genellikle uzun yıllar boyunca yavaş büyür (radyal büyüme).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ts val="2800"/>
              <a:buChar char="•"/>
            </a:pPr>
            <a:r>
              <a:rPr lang="tr-TR">
                <a:latin typeface="Avenir"/>
                <a:ea typeface="Avenir"/>
                <a:cs typeface="Avenir"/>
                <a:sym typeface="Avenir"/>
              </a:rPr>
              <a:t>Bununla birlikte, tedavi edilmeden bırakıldığında, bu lezyonlar yavaş yavaş dermisi ve subcutisi (vertikal büyüme fazı) istila eder ve metastatik potansiyel kazanır. </a:t>
            </a:r>
            <a:endParaRPr/>
          </a:p>
          <a:p>
            <a:pPr indent="-228600" lvl="0" marL="228600" rtl="0" algn="l">
              <a:lnSpc>
                <a:spcPct val="90000"/>
              </a:lnSpc>
              <a:spcBef>
                <a:spcPts val="1000"/>
              </a:spcBef>
              <a:spcAft>
                <a:spcPts val="0"/>
              </a:spcAft>
              <a:buClr>
                <a:schemeClr val="dk1"/>
              </a:buClr>
              <a:buSzPts val="2800"/>
              <a:buChar char="•"/>
            </a:pPr>
            <a:r>
              <a:rPr lang="tr-TR">
                <a:latin typeface="Avenir"/>
                <a:ea typeface="Avenir"/>
                <a:cs typeface="Avenir"/>
                <a:sym typeface="Avenir"/>
              </a:rPr>
              <a:t>Akral lentiginöz melanomlar - özellikle nodüler melanomlar – vertikal büyüme paternine sahip hızlı ilerleme ile daha kötü prognoza sahiptir.</a:t>
            </a:r>
            <a:endParaRPr/>
          </a:p>
          <a:p>
            <a:pPr indent="-50800" lvl="0" marL="228600" rtl="0" algn="l">
              <a:lnSpc>
                <a:spcPct val="90000"/>
              </a:lnSpc>
              <a:spcBef>
                <a:spcPts val="1000"/>
              </a:spcBef>
              <a:spcAft>
                <a:spcPts val="0"/>
              </a:spcAft>
              <a:buClr>
                <a:schemeClr val="dk1"/>
              </a:buClr>
              <a:buSzPts val="2800"/>
              <a:buNone/>
            </a:pPr>
            <a:r>
              <a:t/>
            </a:r>
            <a:endParaRPr>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gs>
            <a:gs pos="22000">
              <a:srgbClr val="A9BEE4"/>
            </a:gs>
            <a:gs pos="48000">
              <a:srgbClr val="F5F7FC"/>
            </a:gs>
            <a:gs pos="92000">
              <a:srgbClr val="C55A11"/>
            </a:gs>
            <a:gs pos="100000">
              <a:srgbClr val="C55A11"/>
            </a:gs>
          </a:gsLst>
          <a:lin ang="2700000" scaled="0"/>
        </a:gradFill>
      </p:bgPr>
    </p:bg>
    <p:spTree>
      <p:nvGrpSpPr>
        <p:cNvPr id="175" name="Shape 175"/>
        <p:cNvGrpSpPr/>
        <p:nvPr/>
      </p:nvGrpSpPr>
      <p:grpSpPr>
        <a:xfrm>
          <a:off x="0" y="0"/>
          <a:ext cx="0" cy="0"/>
          <a:chOff x="0" y="0"/>
          <a:chExt cx="0" cy="0"/>
        </a:xfrm>
      </p:grpSpPr>
      <p:sp>
        <p:nvSpPr>
          <p:cNvPr id="176" name="Google Shape;17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venir"/>
              <a:buNone/>
            </a:pPr>
            <a:r>
              <a:rPr lang="tr-TR">
                <a:latin typeface="Avenir"/>
                <a:ea typeface="Avenir"/>
                <a:cs typeface="Avenir"/>
                <a:sym typeface="Avenir"/>
              </a:rPr>
              <a:t>HASTA DEĞERLENDİRMESİ VE EVRELENDİRME</a:t>
            </a:r>
            <a:r>
              <a:rPr lang="tr-TR">
                <a:latin typeface="Consolas"/>
                <a:ea typeface="Consolas"/>
                <a:cs typeface="Consolas"/>
                <a:sym typeface="Consolas"/>
              </a:rPr>
              <a:t> </a:t>
            </a:r>
            <a:endParaRPr/>
          </a:p>
        </p:txBody>
      </p:sp>
      <p:sp>
        <p:nvSpPr>
          <p:cNvPr id="177" name="Google Shape;17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tr-TR">
                <a:latin typeface="Avenir"/>
                <a:ea typeface="Avenir"/>
                <a:cs typeface="Avenir"/>
                <a:sym typeface="Avenir"/>
              </a:rPr>
              <a:t>Melanomlu hastaların klinik değerlendirmesi, ilgili cilt bölgesinin ve bölgesel lenf nodlarının muayenesi ve palpasyonundan oluşur.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Primer lezyonları 1 mm veya daha kalın olan hastalar genellikle sentinel lenf nodu biyopsisi ile geniş lokal eksizyon sırasında evrelendirilir.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Daha ince lezyonları olan hastalar hala nodal hastalık riski altında olabilir ve primer lezyon ülserliyse, satellitozla ilişkiliyse veya Clark level 4 veya 5 ise sentinel lenf nodu biyopsisinden fayda görebilir.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Toraks, abdomen ve pelvis BT temel değerlendirme olarak kabul edilir.</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PET ve beyin MR çoklu veya klinik olarak palpe edilebilen nodal metastazları olan hastalar için endikedir.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83" name="Google Shape;183;p14"/>
          <p:cNvPicPr preferRelativeResize="0"/>
          <p:nvPr>
            <p:ph idx="1" type="body"/>
          </p:nvPr>
        </p:nvPicPr>
        <p:blipFill rotWithShape="1">
          <a:blip r:embed="rId3">
            <a:alphaModFix/>
          </a:blip>
          <a:srcRect b="30956" l="49314" r="24264" t="16833"/>
          <a:stretch/>
        </p:blipFill>
        <p:spPr>
          <a:xfrm>
            <a:off x="644007" y="191848"/>
            <a:ext cx="8802072" cy="57865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343675" y="221986"/>
            <a:ext cx="108951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Nodal ve Bölgesel Hastalık Patolojisi</a:t>
            </a:r>
            <a:endParaRPr/>
          </a:p>
        </p:txBody>
      </p:sp>
      <p:sp>
        <p:nvSpPr>
          <p:cNvPr id="189" name="Google Shape;189;p15"/>
          <p:cNvSpPr txBox="1"/>
          <p:nvPr>
            <p:ph idx="1" type="body"/>
          </p:nvPr>
        </p:nvSpPr>
        <p:spPr>
          <a:xfrm>
            <a:off x="257411" y="1460620"/>
            <a:ext cx="11475895" cy="468459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t/>
            </a:r>
            <a:endParaRPr b="1">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t>Nodal metastazlı hastalar arasında (evre III), klinik nodal durum (palpabl veya palpe edilemeyen) ve metastatik nodların sayısı sağkalımın en önemli belirleyicileridir.</a:t>
            </a:r>
            <a:endParaRPr/>
          </a:p>
          <a:p>
            <a:pPr indent="-228600" lvl="0" marL="228600" rtl="0" algn="l">
              <a:lnSpc>
                <a:spcPct val="90000"/>
              </a:lnSpc>
              <a:spcBef>
                <a:spcPts val="1000"/>
              </a:spcBef>
              <a:spcAft>
                <a:spcPts val="0"/>
              </a:spcAft>
              <a:buClr>
                <a:schemeClr val="dk1"/>
              </a:buClr>
              <a:buSzPct val="100000"/>
              <a:buChar char="•"/>
            </a:pPr>
            <a:r>
              <a:rPr lang="tr-TR"/>
              <a:t>AJCC evreleme sistemine göre patolojik evre III melanomda </a:t>
            </a:r>
            <a:endParaRPr/>
          </a:p>
          <a:p>
            <a:pPr indent="-228600" lvl="0" marL="228600" rtl="0" algn="l">
              <a:lnSpc>
                <a:spcPct val="90000"/>
              </a:lnSpc>
              <a:spcBef>
                <a:spcPts val="1000"/>
              </a:spcBef>
              <a:spcAft>
                <a:spcPts val="0"/>
              </a:spcAft>
              <a:buClr>
                <a:schemeClr val="dk1"/>
              </a:buClr>
              <a:buSzPct val="100000"/>
              <a:buChar char="•"/>
            </a:pPr>
            <a:r>
              <a:rPr lang="tr-TR"/>
              <a:t>Pozitif SLN'li hastalar için prognostik faktörler pozitif nod sayısı, sentinel noddaki tümör yükü, primer tümör kalınlığı, mitotik hız ,ülserasyon ve hasta yaşıdır. </a:t>
            </a:r>
            <a:endParaRPr/>
          </a:p>
          <a:p>
            <a:pPr indent="-228600" lvl="0" marL="228600" rtl="0" algn="l">
              <a:lnSpc>
                <a:spcPct val="90000"/>
              </a:lnSpc>
              <a:spcBef>
                <a:spcPts val="1000"/>
              </a:spcBef>
              <a:spcAft>
                <a:spcPts val="0"/>
              </a:spcAft>
              <a:buClr>
                <a:schemeClr val="dk1"/>
              </a:buClr>
              <a:buSzPct val="100000"/>
              <a:buChar char="•"/>
            </a:pPr>
            <a:r>
              <a:rPr lang="tr-TR"/>
              <a:t>Klinik olarak  pozitif düğümlerde ise prognostik faktörler arasında pozitif düğüm sayısı, ekstranodal uzanım, primer tümör ülserasyonu ve hasta yaşı yer alır.</a:t>
            </a:r>
            <a:endParaRPr/>
          </a:p>
          <a:p>
            <a:pPr indent="-228600" lvl="0" marL="228600" rtl="0" algn="l">
              <a:lnSpc>
                <a:spcPct val="90000"/>
              </a:lnSpc>
              <a:spcBef>
                <a:spcPts val="1000"/>
              </a:spcBef>
              <a:spcAft>
                <a:spcPts val="0"/>
              </a:spcAft>
              <a:buClr>
                <a:schemeClr val="dk1"/>
              </a:buClr>
              <a:buSzPct val="100000"/>
              <a:buChar char="•"/>
            </a:pPr>
            <a:r>
              <a:rPr lang="tr-TR"/>
              <a:t>Transit metastaz, primer tümörden 2 cm'den daha uzak fakat en yakın bölgesel lenf nodu havzasının ötesinde olmayan deri veya subkutan dokudaki intralenfatik tümör olarak tanımlanır.</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156769" y="-309976"/>
            <a:ext cx="10895106" cy="1325563"/>
          </a:xfrm>
          <a:prstGeom prst="rect">
            <a:avLst/>
          </a:prstGeom>
          <a:noFill/>
          <a:ln>
            <a:noFill/>
          </a:ln>
        </p:spPr>
        <p:txBody>
          <a:bodyPr anchorCtr="0" anchor="ctr" bIns="45700" lIns="91425" spcFirstLastPara="1" rIns="91425" wrap="square" tIns="45700">
            <a:normAutofit fontScale="90000"/>
          </a:bodyPr>
          <a:lstStyle/>
          <a:p>
            <a:pPr indent="-34290" lvl="0" marL="285750" rtl="0" algn="l">
              <a:lnSpc>
                <a:spcPct val="110000"/>
              </a:lnSpc>
              <a:spcBef>
                <a:spcPts val="0"/>
              </a:spcBef>
              <a:spcAft>
                <a:spcPts val="0"/>
              </a:spcAft>
              <a:buClr>
                <a:schemeClr val="dk1"/>
              </a:buClr>
              <a:buSzPct val="100000"/>
              <a:buFont typeface="Arial"/>
              <a:buNone/>
            </a:pPr>
            <a:r>
              <a:t/>
            </a:r>
            <a:endParaRPr/>
          </a:p>
          <a:p>
            <a:pPr indent="-285750" lvl="0" marL="285750" rtl="0" algn="l">
              <a:lnSpc>
                <a:spcPct val="110000"/>
              </a:lnSpc>
              <a:spcBef>
                <a:spcPts val="1000"/>
              </a:spcBef>
              <a:spcAft>
                <a:spcPts val="0"/>
              </a:spcAft>
              <a:buClr>
                <a:schemeClr val="dk1"/>
              </a:buClr>
              <a:buSzPct val="100000"/>
              <a:buFont typeface="Arial"/>
              <a:buChar char="•"/>
            </a:pPr>
            <a:r>
              <a:rPr lang="tr-TR"/>
              <a:t>Metastatik Hastalığın Klinik Karakterizasyonu </a:t>
            </a:r>
            <a:endParaRPr/>
          </a:p>
        </p:txBody>
      </p:sp>
      <p:sp>
        <p:nvSpPr>
          <p:cNvPr id="195" name="Google Shape;195;p16"/>
          <p:cNvSpPr txBox="1"/>
          <p:nvPr>
            <p:ph idx="1" type="body"/>
          </p:nvPr>
        </p:nvSpPr>
        <p:spPr>
          <a:xfrm>
            <a:off x="257411" y="1474998"/>
            <a:ext cx="11274612" cy="41957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t>Uzak metastatik melanomlu hastalarda (evre IV), metastaz bölgesi prognozun en önemli belirleyicisidir.  </a:t>
            </a:r>
            <a:endParaRPr/>
          </a:p>
          <a:p>
            <a:pPr indent="-228600" lvl="0" marL="228600" rtl="0" algn="l">
              <a:lnSpc>
                <a:spcPct val="90000"/>
              </a:lnSpc>
              <a:spcBef>
                <a:spcPts val="1000"/>
              </a:spcBef>
              <a:spcAft>
                <a:spcPts val="0"/>
              </a:spcAft>
              <a:buClr>
                <a:schemeClr val="dk1"/>
              </a:buClr>
              <a:buSzPct val="100000"/>
              <a:buChar char="•"/>
            </a:pPr>
            <a:r>
              <a:rPr lang="tr-TR"/>
              <a:t>AJCC tarafından tanınan üç risk kategorisi cilt, yumuşak doku ve uzak lenf nodları (M1a);  visseral-pulmoner (M1b);  ve visseral-pulmoner olmayan (M1c)</a:t>
            </a:r>
            <a:endParaRPr/>
          </a:p>
          <a:p>
            <a:pPr indent="-228600" lvl="0" marL="228600" rtl="0" algn="l">
              <a:lnSpc>
                <a:spcPct val="90000"/>
              </a:lnSpc>
              <a:spcBef>
                <a:spcPts val="1000"/>
              </a:spcBef>
              <a:spcAft>
                <a:spcPts val="0"/>
              </a:spcAft>
              <a:buClr>
                <a:schemeClr val="dk1"/>
              </a:buClr>
              <a:buSzPct val="100000"/>
              <a:buChar char="•"/>
            </a:pPr>
            <a:r>
              <a:rPr lang="tr-TR"/>
              <a:t>Yüksek laktat dehidrojenaz (LDH), muhtemelen genel tümör yükünün bir göstergesi, aynı zamanda kötü sonucun bağımsız bir belirtecidir.</a:t>
            </a:r>
            <a:endParaRPr/>
          </a:p>
          <a:p>
            <a:pPr indent="-228600" lvl="0" marL="228600" rtl="0" algn="l">
              <a:lnSpc>
                <a:spcPct val="90000"/>
              </a:lnSpc>
              <a:spcBef>
                <a:spcPts val="1000"/>
              </a:spcBef>
              <a:spcAft>
                <a:spcPts val="0"/>
              </a:spcAft>
              <a:buClr>
                <a:schemeClr val="dk1"/>
              </a:buClr>
              <a:buSzPct val="100000"/>
              <a:buChar char="•"/>
            </a:pPr>
            <a:r>
              <a:rPr lang="tr-TR"/>
              <a:t> Metastatik melanomlu hastaların prognozu, birkaç etkili sistemik tedavinin ortaya çıkmasıyla önemli ölçüde iyileşmiştir  ve bazı hastalarda uzun süreli sağkalım sağlanmıştır.</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Sentinel Lenf Nodu Biyopsisi</a:t>
            </a:r>
            <a:endParaRPr/>
          </a:p>
        </p:txBody>
      </p:sp>
      <p:sp>
        <p:nvSpPr>
          <p:cNvPr id="201" name="Google Shape;201;p17"/>
          <p:cNvSpPr txBox="1"/>
          <p:nvPr>
            <p:ph idx="1" type="body"/>
          </p:nvPr>
        </p:nvSpPr>
        <p:spPr>
          <a:xfrm>
            <a:off x="185525" y="1446243"/>
            <a:ext cx="11547781" cy="4698970"/>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dk1"/>
              </a:buClr>
              <a:buSzPts val="2800"/>
              <a:buFont typeface="Arial"/>
              <a:buChar char="•"/>
            </a:pPr>
            <a:r>
              <a:rPr lang="tr-TR"/>
              <a:t>Bu tanı prosedürü, tümörün drene olduğu ilk  lenf noduna veya nodlara lokalize olan bir boya ve radyoizleyici etiketli kolloid ile birincil bölgeye enjeksiyonu içerir.  </a:t>
            </a:r>
            <a:endParaRPr b="1"/>
          </a:p>
          <a:p>
            <a:pPr indent="-285750" lvl="0" marL="285750" rtl="0" algn="l">
              <a:lnSpc>
                <a:spcPct val="90000"/>
              </a:lnSpc>
              <a:spcBef>
                <a:spcPts val="1000"/>
              </a:spcBef>
              <a:spcAft>
                <a:spcPts val="0"/>
              </a:spcAft>
              <a:buClr>
                <a:schemeClr val="dk1"/>
              </a:buClr>
              <a:buSzPts val="2800"/>
              <a:buFont typeface="Arial"/>
              <a:buChar char="•"/>
            </a:pPr>
            <a:r>
              <a:rPr lang="tr-TR"/>
              <a:t>Bu lenf nodları daha sonra çıkarılır ve immünohistokimyasal boyama teknikleriyle incelenir.  </a:t>
            </a:r>
            <a:endParaRPr b="1"/>
          </a:p>
          <a:p>
            <a:pPr indent="-285750" lvl="0" marL="285750" rtl="0" algn="l">
              <a:lnSpc>
                <a:spcPct val="90000"/>
              </a:lnSpc>
              <a:spcBef>
                <a:spcPts val="1000"/>
              </a:spcBef>
              <a:spcAft>
                <a:spcPts val="0"/>
              </a:spcAft>
              <a:buClr>
                <a:schemeClr val="dk1"/>
              </a:buClr>
              <a:buSzPts val="2800"/>
              <a:buFont typeface="Arial"/>
              <a:buChar char="•"/>
            </a:pPr>
            <a:r>
              <a:rPr lang="tr-TR"/>
              <a:t>Bu sayede lenf nodları tutulu olmayan hastalar, kapsamlı bir lenf nodu diseksiyonundan kurtulur.  </a:t>
            </a:r>
            <a:endParaRPr b="1"/>
          </a:p>
          <a:p>
            <a:pPr indent="-285750" lvl="0" marL="285750" rtl="0" algn="l">
              <a:lnSpc>
                <a:spcPct val="90000"/>
              </a:lnSpc>
              <a:spcBef>
                <a:spcPts val="1000"/>
              </a:spcBef>
              <a:spcAft>
                <a:spcPts val="0"/>
              </a:spcAft>
              <a:buClr>
                <a:schemeClr val="dk1"/>
              </a:buClr>
              <a:buSzPts val="2800"/>
              <a:buFont typeface="Arial"/>
              <a:buChar char="•"/>
            </a:pPr>
            <a:r>
              <a:rPr lang="tr-TR"/>
              <a:t>Prosedür sadece doğru nodal evreleme sağlamakla kalmaz, aynı zamanda pozitif sentinel nodu olan hastaların tam lenf nodu diseksiyonu veya nodal radyoterapi yerine seri ultrason takip değerlendirmesinden geçmesine izin vermek için yeterince terapötik olabilir. </a:t>
            </a:r>
            <a:br>
              <a:rPr b="1" lang="tr-TR"/>
            </a:br>
            <a:endParaRPr b="1"/>
          </a:p>
          <a:p>
            <a:pPr indent="-50800" lvl="0" marL="228600" rtl="0" algn="l">
              <a:lnSpc>
                <a:spcPct val="90000"/>
              </a:lnSpc>
              <a:spcBef>
                <a:spcPts val="1000"/>
              </a:spcBef>
              <a:spcAft>
                <a:spcPts val="0"/>
              </a:spcAft>
              <a:buClr>
                <a:schemeClr val="dk1"/>
              </a:buClr>
              <a:buSzPts val="2800"/>
              <a:buNone/>
            </a:pPr>
            <a:r>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Sentinel Lenf Nodu Biyopsisi</a:t>
            </a:r>
            <a:endParaRPr/>
          </a:p>
        </p:txBody>
      </p:sp>
      <p:sp>
        <p:nvSpPr>
          <p:cNvPr id="207" name="Google Shape;207;p18"/>
          <p:cNvSpPr txBox="1"/>
          <p:nvPr>
            <p:ph idx="1" type="body"/>
          </p:nvPr>
        </p:nvSpPr>
        <p:spPr>
          <a:xfrm>
            <a:off x="185525" y="1474998"/>
            <a:ext cx="11547781" cy="46702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SLNB, klinik evre I-II melanomlu hastaları subklinik nodal metastazların varlığına veya yokluğuna göre daha fazla risk sınıflandırmak için geliştirilmiş minimal invaziv bir evreleme prosedürüdür.  </a:t>
            </a:r>
            <a:endParaRPr/>
          </a:p>
          <a:p>
            <a:pPr indent="-228600" lvl="0" marL="228600" rtl="0" algn="l">
              <a:lnSpc>
                <a:spcPct val="90000"/>
              </a:lnSpc>
              <a:spcBef>
                <a:spcPts val="1000"/>
              </a:spcBef>
              <a:spcAft>
                <a:spcPts val="0"/>
              </a:spcAft>
              <a:buClr>
                <a:schemeClr val="dk1"/>
              </a:buClr>
              <a:buSzPts val="2800"/>
              <a:buChar char="•"/>
            </a:pPr>
            <a:r>
              <a:rPr lang="tr-TR"/>
              <a:t>Pozitif SLNB'si olan hastalar daha yüksek nüks riski altındadır ve tam lenf nodu diseksiyonu (CLND) ve/veya adjuvan sistemik tedaviye aday olabilirler.</a:t>
            </a:r>
            <a:endParaRPr/>
          </a:p>
          <a:p>
            <a:pPr indent="0" lvl="0" marL="0" rtl="0" algn="l">
              <a:lnSpc>
                <a:spcPct val="90000"/>
              </a:lnSpc>
              <a:spcBef>
                <a:spcPts val="1000"/>
              </a:spcBef>
              <a:spcAft>
                <a:spcPts val="0"/>
              </a:spcAft>
              <a:buClr>
                <a:schemeClr val="dk1"/>
              </a:buClr>
              <a:buSzPts val="2800"/>
              <a:buNone/>
            </a:pPr>
            <a:br>
              <a:rPr lang="tr-TR"/>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Sentinel Lenf Nodu Biyopsisi</a:t>
            </a:r>
            <a:endParaRPr/>
          </a:p>
        </p:txBody>
      </p:sp>
      <p:sp>
        <p:nvSpPr>
          <p:cNvPr id="213" name="Google Shape;21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tr-TR">
                <a:latin typeface="Avenir"/>
                <a:ea typeface="Avenir"/>
                <a:cs typeface="Avenir"/>
                <a:sym typeface="Avenir"/>
              </a:rPr>
              <a:t>SLNB uygulanan hastaların %5 ila %40'ı, SLN'deki subklinik mikrometastatik hastalığa dayalı olarak klinik evre I-II'den patolojik evre III'e yükselmekte</a:t>
            </a:r>
            <a:endParaRPr/>
          </a:p>
          <a:p>
            <a:pPr indent="-228600" lvl="0" marL="228600" rtl="0" algn="l">
              <a:lnSpc>
                <a:spcPct val="90000"/>
              </a:lnSpc>
              <a:spcBef>
                <a:spcPts val="1000"/>
              </a:spcBef>
              <a:spcAft>
                <a:spcPts val="0"/>
              </a:spcAft>
              <a:buClr>
                <a:schemeClr val="dk1"/>
              </a:buClr>
              <a:buSzPts val="2800"/>
              <a:buChar char="•"/>
            </a:pPr>
            <a:r>
              <a:rPr lang="tr-TR">
                <a:latin typeface="Avenir"/>
                <a:ea typeface="Avenir"/>
                <a:cs typeface="Avenir"/>
                <a:sym typeface="Avenir"/>
              </a:rPr>
              <a:t> Çok değişkenli analizler, pozitif bir SLN'yi bağımsız olarak öngören faktörleri tanımlamıştır.  </a:t>
            </a:r>
            <a:endParaRPr/>
          </a:p>
          <a:p>
            <a:pPr indent="-228600" lvl="0" marL="228600" rtl="0" algn="l">
              <a:lnSpc>
                <a:spcPct val="90000"/>
              </a:lnSpc>
              <a:spcBef>
                <a:spcPts val="1000"/>
              </a:spcBef>
              <a:spcAft>
                <a:spcPts val="0"/>
              </a:spcAft>
              <a:buClr>
                <a:srgbClr val="FF0000"/>
              </a:buClr>
              <a:buSzPts val="2800"/>
              <a:buChar char="•"/>
            </a:pPr>
            <a:r>
              <a:rPr lang="tr-TR">
                <a:solidFill>
                  <a:srgbClr val="FF0000"/>
                </a:solidFill>
                <a:latin typeface="Avenir"/>
                <a:ea typeface="Avenir"/>
                <a:cs typeface="Avenir"/>
                <a:sym typeface="Avenir"/>
              </a:rPr>
              <a:t>Artmış primer tümör kalınlığı ile SLN pozitifliği arasındaki ilişki iyi bilinmektedir.</a:t>
            </a:r>
            <a:endParaRPr/>
          </a:p>
          <a:p>
            <a:pPr indent="-228600" lvl="0" marL="228600" rtl="0" algn="l">
              <a:lnSpc>
                <a:spcPct val="90000"/>
              </a:lnSpc>
              <a:spcBef>
                <a:spcPts val="1000"/>
              </a:spcBef>
              <a:spcAft>
                <a:spcPts val="0"/>
              </a:spcAft>
              <a:buClr>
                <a:schemeClr val="dk1"/>
              </a:buClr>
              <a:buSzPts val="2800"/>
              <a:buChar char="•"/>
            </a:pPr>
            <a:r>
              <a:rPr lang="tr-TR">
                <a:latin typeface="Avenir"/>
                <a:ea typeface="Avenir"/>
                <a:cs typeface="Avenir"/>
                <a:sym typeface="Avenir"/>
              </a:rPr>
              <a:t>Kısmen ince primer melanomlu (≤1 mm) hastalarda pozitif sentinel nod bulma olasılığının düşük olması nedeniyle, bu durumda SLNB'nin faydası  </a:t>
            </a:r>
            <a:r>
              <a:rPr lang="tr-TR">
                <a:solidFill>
                  <a:srgbClr val="FF0000"/>
                </a:solidFill>
                <a:latin typeface="Avenir"/>
                <a:ea typeface="Avenir"/>
                <a:cs typeface="Avenir"/>
                <a:sym typeface="Avenir"/>
              </a:rPr>
              <a:t>tartışmalıdır</a:t>
            </a:r>
            <a:r>
              <a:rPr lang="tr-TR">
                <a:solidFill>
                  <a:srgbClr val="FF0000"/>
                </a:solidFill>
              </a:rPr>
              <a:t> </a:t>
            </a:r>
            <a:br>
              <a:rPr lang="tr-TR"/>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ph type="title"/>
          </p:nvPr>
        </p:nvSpPr>
        <p:spPr>
          <a:xfrm>
            <a:off x="838201" y="365125"/>
            <a:ext cx="5251200" cy="1807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ETYOLOJİ VE EPİDEMİYOLOJİ</a:t>
            </a:r>
            <a:endParaRPr/>
          </a:p>
        </p:txBody>
      </p:sp>
      <p:sp>
        <p:nvSpPr>
          <p:cNvPr id="97" name="Google Shape;97;p2"/>
          <p:cNvSpPr txBox="1"/>
          <p:nvPr>
            <p:ph idx="1" type="body"/>
          </p:nvPr>
        </p:nvSpPr>
        <p:spPr>
          <a:xfrm>
            <a:off x="334992" y="2275788"/>
            <a:ext cx="5985470" cy="44043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tr-TR" sz="1800"/>
              <a:t>2018 için Amerika Birleşik Devletleri'nde 91.270 yeni kutanöz malign melanom vakası (Teşhis edilen kanserlerin %5'i)</a:t>
            </a:r>
            <a:endParaRPr/>
          </a:p>
          <a:p>
            <a:pPr indent="-228600" lvl="0" marL="228600" rtl="0" algn="l">
              <a:lnSpc>
                <a:spcPct val="90000"/>
              </a:lnSpc>
              <a:spcBef>
                <a:spcPts val="1000"/>
              </a:spcBef>
              <a:spcAft>
                <a:spcPts val="0"/>
              </a:spcAft>
              <a:buClr>
                <a:schemeClr val="dk1"/>
              </a:buClr>
              <a:buSzPts val="1800"/>
              <a:buChar char="•"/>
            </a:pPr>
            <a:r>
              <a:rPr lang="tr-TR" sz="1800"/>
              <a:t>Malign melanom insidansı 1975 ile 2000 arasında iki kattan fazla artmasına rağmen, yeni melanom vakaları halkın bilinçlenmesi nedeniyle daha erken teşhis edilmekte ve bu da mortalitenin azalmasını sağlamış</a:t>
            </a:r>
            <a:endParaRPr/>
          </a:p>
          <a:p>
            <a:pPr indent="-228600" lvl="0" marL="228600" rtl="0" algn="l">
              <a:lnSpc>
                <a:spcPct val="90000"/>
              </a:lnSpc>
              <a:spcBef>
                <a:spcPts val="1000"/>
              </a:spcBef>
              <a:spcAft>
                <a:spcPts val="0"/>
              </a:spcAft>
              <a:buClr>
                <a:schemeClr val="dk1"/>
              </a:buClr>
              <a:buSzPts val="1800"/>
              <a:buChar char="•"/>
            </a:pPr>
            <a:r>
              <a:rPr lang="tr-TR" sz="1800"/>
              <a:t>2018'de melanomdan kaynaklanan ölümlerin sayısının 9320 olduğu tahmin edilmekte</a:t>
            </a:r>
            <a:endParaRPr/>
          </a:p>
          <a:p>
            <a:pPr indent="-228600" lvl="0" marL="228600" rtl="0" algn="l">
              <a:lnSpc>
                <a:spcPct val="90000"/>
              </a:lnSpc>
              <a:spcBef>
                <a:spcPts val="1000"/>
              </a:spcBef>
              <a:spcAft>
                <a:spcPts val="0"/>
              </a:spcAft>
              <a:buClr>
                <a:schemeClr val="dk1"/>
              </a:buClr>
              <a:buSzPts val="1800"/>
              <a:buChar char="•"/>
            </a:pPr>
            <a:r>
              <a:rPr lang="tr-TR" sz="1800"/>
              <a:t>Familyal melanom (CDKN2A ve CDK4)  </a:t>
            </a:r>
            <a:endParaRPr/>
          </a:p>
          <a:p>
            <a:pPr indent="-228600" lvl="0" marL="228600" rtl="0" algn="l">
              <a:lnSpc>
                <a:spcPct val="90000"/>
              </a:lnSpc>
              <a:spcBef>
                <a:spcPts val="1000"/>
              </a:spcBef>
              <a:spcAft>
                <a:spcPts val="0"/>
              </a:spcAft>
              <a:buClr>
                <a:schemeClr val="dk1"/>
              </a:buClr>
              <a:buSzPts val="1800"/>
              <a:buChar char="•"/>
            </a:pPr>
            <a:r>
              <a:rPr lang="tr-TR" sz="1800"/>
              <a:t>CDKN2A mutasyonu taşıyıcılarının 80 yaşına kadar melanom geliştirme ihtimali %70 civarı</a:t>
            </a:r>
            <a:endParaRPr sz="1800"/>
          </a:p>
        </p:txBody>
      </p:sp>
      <p:pic>
        <p:nvPicPr>
          <p:cNvPr id="98" name="Google Shape;98;p2"/>
          <p:cNvPicPr preferRelativeResize="0"/>
          <p:nvPr/>
        </p:nvPicPr>
        <p:blipFill rotWithShape="1">
          <a:blip r:embed="rId3">
            <a:alphaModFix/>
          </a:blip>
          <a:srcRect b="-1" l="17478" r="24920"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Primer Tedavi</a:t>
            </a:r>
            <a:endParaRPr/>
          </a:p>
        </p:txBody>
      </p:sp>
      <p:sp>
        <p:nvSpPr>
          <p:cNvPr id="219" name="Google Shape;21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Lokalize melanom için standart tedavi (evre I ve II) geniş lokal eksizyondur.  Geniş lokal eksizyon terapötik bir müdahaledir, ancak aynı zamanda doku teşhisini sağlar ve doğru mikro evreleme sağlar.  </a:t>
            </a:r>
            <a:endParaRPr/>
          </a:p>
          <a:p>
            <a:pPr indent="-228600" lvl="0" marL="228600" rtl="0" algn="l">
              <a:lnSpc>
                <a:spcPct val="90000"/>
              </a:lnSpc>
              <a:spcBef>
                <a:spcPts val="1000"/>
              </a:spcBef>
              <a:spcAft>
                <a:spcPts val="0"/>
              </a:spcAft>
              <a:buClr>
                <a:schemeClr val="dk1"/>
              </a:buClr>
              <a:buSzPts val="2800"/>
              <a:buChar char="•"/>
            </a:pPr>
            <a:r>
              <a:rPr lang="tr-TR"/>
              <a:t>Altı randomize çalışma, primer melanom için uygun eksizyon genişliğini incelemiştir.,</a:t>
            </a:r>
            <a:endParaRPr/>
          </a:p>
          <a:p>
            <a:pPr indent="-228600" lvl="0" marL="228600" rtl="0" algn="l">
              <a:lnSpc>
                <a:spcPct val="90000"/>
              </a:lnSpc>
              <a:spcBef>
                <a:spcPts val="1000"/>
              </a:spcBef>
              <a:spcAft>
                <a:spcPts val="0"/>
              </a:spcAft>
              <a:buClr>
                <a:schemeClr val="dk1"/>
              </a:buClr>
              <a:buSzPts val="2800"/>
              <a:buChar char="•"/>
            </a:pPr>
            <a:r>
              <a:rPr lang="tr-TR"/>
              <a:t>Önerilen cilt sınırları lezyon kalınlığına ve konumuna bağlı olarak 1 cm ile 2 cm arasında değişmektedir.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Primer Tedavi</a:t>
            </a:r>
            <a:endParaRPr/>
          </a:p>
        </p:txBody>
      </p:sp>
      <p:sp>
        <p:nvSpPr>
          <p:cNvPr id="225" name="Google Shape;225;p21"/>
          <p:cNvSpPr txBox="1"/>
          <p:nvPr>
            <p:ph idx="1" type="body"/>
          </p:nvPr>
        </p:nvSpPr>
        <p:spPr>
          <a:xfrm>
            <a:off x="458694" y="1608364"/>
            <a:ext cx="11274612" cy="49969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Radyoterapi, primer malign melanomun kesin tedavisi olarak endike değildir. </a:t>
            </a:r>
            <a:endParaRPr/>
          </a:p>
          <a:p>
            <a:pPr indent="-228600" lvl="0" marL="228600" rtl="0" algn="l">
              <a:lnSpc>
                <a:spcPct val="90000"/>
              </a:lnSpc>
              <a:spcBef>
                <a:spcPts val="1000"/>
              </a:spcBef>
              <a:spcAft>
                <a:spcPts val="0"/>
              </a:spcAft>
              <a:buClr>
                <a:schemeClr val="dk1"/>
              </a:buClr>
              <a:buSzPts val="2800"/>
              <a:buFont typeface="Arial"/>
              <a:buChar char="•"/>
            </a:pPr>
            <a:r>
              <a:rPr lang="tr-TR"/>
              <a:t>Bu kuralın bir istisnası, geniş cerrahi rezeksiyonun kapsamlı rekonstrüksiyon gerektirebileceği yüzde lokalize büyük lentigo maligna melanomlarıdır.   </a:t>
            </a:r>
            <a:endParaRPr/>
          </a:p>
          <a:p>
            <a:pPr indent="-228600" lvl="0" marL="228600" rtl="0" algn="l">
              <a:lnSpc>
                <a:spcPct val="90000"/>
              </a:lnSpc>
              <a:spcBef>
                <a:spcPts val="1000"/>
              </a:spcBef>
              <a:spcAft>
                <a:spcPts val="0"/>
              </a:spcAft>
              <a:buClr>
                <a:schemeClr val="dk1"/>
              </a:buClr>
              <a:buSzPts val="2800"/>
              <a:buFont typeface="Arial"/>
              <a:buChar char="•"/>
            </a:pPr>
            <a:r>
              <a:rPr lang="tr-TR"/>
              <a:t>Lokal nüks oranları genellikle düşük olduğundan (&lt; %10) radyoterapi, geniş lokal eksizyona adjuvan olarak nadiren tavsiye edilir.  </a:t>
            </a:r>
            <a:endParaRPr/>
          </a:p>
          <a:p>
            <a:pPr indent="-228600" lvl="0" marL="228600" rtl="0" algn="l">
              <a:lnSpc>
                <a:spcPct val="90000"/>
              </a:lnSpc>
              <a:spcBef>
                <a:spcPts val="1000"/>
              </a:spcBef>
              <a:spcAft>
                <a:spcPts val="0"/>
              </a:spcAft>
              <a:buClr>
                <a:schemeClr val="dk1"/>
              </a:buClr>
              <a:buSzPts val="2800"/>
              <a:buFont typeface="Arial"/>
              <a:buChar char="•"/>
            </a:pPr>
            <a:r>
              <a:rPr lang="tr-TR"/>
              <a:t>ANCAK 4 mm'den büyük primer kalınlık, baş veya boyun primer bölgesi ve primer ülserasyon ve satellitoz gibi yüksek riskli özelliklerin lokal nüks riskini önemli ölçüde artırdığı bildirilmiştir,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Elektif nodal tedavi</a:t>
            </a:r>
            <a:endParaRPr/>
          </a:p>
        </p:txBody>
      </p:sp>
      <p:sp>
        <p:nvSpPr>
          <p:cNvPr id="231" name="Google Shape;231;p22"/>
          <p:cNvSpPr txBox="1"/>
          <p:nvPr>
            <p:ph idx="1" type="body"/>
          </p:nvPr>
        </p:nvSpPr>
        <p:spPr>
          <a:xfrm>
            <a:off x="694426" y="2141928"/>
            <a:ext cx="10860656" cy="4250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tr-TR" sz="1800"/>
              <a:t>Elektif lenf nodu diseksiyonunun savunucuları, melanomun birincil lezyondan bölgesel nodlara ve daha sonra uzak bölgelere adım adım ilerlediğini öne sürerken, bir kısım otörler pozitif bölgesel lenf nodlarının sadece sistemik yayılımın göstergeleri olduğunu öne sürdüler.  </a:t>
            </a:r>
            <a:endParaRPr sz="1800"/>
          </a:p>
          <a:p>
            <a:pPr indent="-114300" lvl="0" marL="22860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chemeClr val="dk1"/>
              </a:buClr>
              <a:buSzPts val="1800"/>
              <a:buChar char="•"/>
            </a:pPr>
            <a:r>
              <a:rPr lang="tr-TR" sz="1800"/>
              <a:t>Sydney Melanoma Unit69 tarafından 1319 hastayı kapsayan randomize olmayan bir çalışmanın sonuçları, elektif lenf nodu diseksiyonunun orta kalınlıkta melanomlu (0,76-4,0 mm) hastaların sağkalım oranlarını iyileştirdiğini göstermiş ancak dört prospektif Faz III çalışması bu sonuçları doğrulamamış.</a:t>
            </a:r>
            <a:endParaRPr/>
          </a:p>
          <a:p>
            <a:pPr indent="0" lvl="0" marL="0" rtl="0" algn="l">
              <a:lnSpc>
                <a:spcPct val="90000"/>
              </a:lnSpc>
              <a:spcBef>
                <a:spcPts val="1000"/>
              </a:spcBef>
              <a:spcAft>
                <a:spcPts val="0"/>
              </a:spcAft>
              <a:buClr>
                <a:schemeClr val="dk1"/>
              </a:buClr>
              <a:buSzPts val="1800"/>
              <a:buNone/>
            </a:pPr>
            <a:r>
              <a:t/>
            </a:r>
            <a:endParaRPr sz="1800">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Elektif nodal tedavi</a:t>
            </a:r>
            <a:endParaRPr/>
          </a:p>
        </p:txBody>
      </p:sp>
      <p:sp>
        <p:nvSpPr>
          <p:cNvPr id="237" name="Google Shape;23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lnSpc>
                <a:spcPct val="90000"/>
              </a:lnSpc>
              <a:spcBef>
                <a:spcPts val="0"/>
              </a:spcBef>
              <a:spcAft>
                <a:spcPts val="0"/>
              </a:spcAft>
              <a:buClr>
                <a:schemeClr val="dk1"/>
              </a:buClr>
              <a:buSzPct val="100000"/>
              <a:buFont typeface="Arial"/>
              <a:buChar char="•"/>
            </a:pPr>
            <a:r>
              <a:rPr lang="tr-TR"/>
              <a:t>Cerrahi topluluk, OS açısından rapor edilmiş hiçbir terapötik fayda olmamasına rağmen, elektif lenf nodu diseksiyonunun yerine selektif lenf nodu diseksiyonu ile sentinel lenf nodu biyopsisini benimsemiştir.  Bu seçim, çeşitli akıl yürütmelere bağlıdır.</a:t>
            </a:r>
            <a:endParaRPr/>
          </a:p>
          <a:p>
            <a:pPr indent="-285750" lvl="0" marL="285750" rtl="0" algn="l">
              <a:lnSpc>
                <a:spcPct val="90000"/>
              </a:lnSpc>
              <a:spcBef>
                <a:spcPts val="1000"/>
              </a:spcBef>
              <a:spcAft>
                <a:spcPts val="0"/>
              </a:spcAft>
              <a:buClr>
                <a:schemeClr val="dk1"/>
              </a:buClr>
              <a:buSzPct val="100000"/>
              <a:buFont typeface="Arial"/>
              <a:buChar char="•"/>
            </a:pPr>
            <a:r>
              <a:rPr lang="tr-TR"/>
              <a:t>Sentinel lenf düğümünün durumu, sonraki sağkalımın güçlü bir belirleyicisidir ve hastaya prognostik bilgi sağlar;  ileri bölgesel nüksü önlemenin bir yolu olarak nodal diseksiyondan fayda görebilecek erken bölgesel lenf nodu metastazları olan hastaları tanımlar;  ve araştırma amaçlı sistemik tedavi denemeleri için aday olabilecek hastaları tanımlar.</a:t>
            </a:r>
            <a:br>
              <a:rPr lang="tr-TR"/>
            </a:b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43" name="Google Shape;243;p24"/>
          <p:cNvPicPr preferRelativeResize="0"/>
          <p:nvPr>
            <p:ph idx="1" type="body"/>
          </p:nvPr>
        </p:nvPicPr>
        <p:blipFill rotWithShape="1">
          <a:blip r:embed="rId3">
            <a:alphaModFix/>
          </a:blip>
          <a:srcRect b="25998" l="40558" r="21863" t="40834"/>
          <a:stretch/>
        </p:blipFill>
        <p:spPr>
          <a:xfrm>
            <a:off x="838200" y="365125"/>
            <a:ext cx="9584675" cy="47560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Elektif nodal tedavi</a:t>
            </a:r>
            <a:endParaRPr/>
          </a:p>
        </p:txBody>
      </p:sp>
      <p:sp>
        <p:nvSpPr>
          <p:cNvPr id="249" name="Google Shape;249;p25"/>
          <p:cNvSpPr txBox="1"/>
          <p:nvPr>
            <p:ph idx="1" type="body"/>
          </p:nvPr>
        </p:nvSpPr>
        <p:spPr>
          <a:xfrm>
            <a:off x="458694" y="1949450"/>
            <a:ext cx="11274612" cy="46702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sz="2400">
                <a:latin typeface="Avenir"/>
                <a:ea typeface="Avenir"/>
                <a:cs typeface="Avenir"/>
                <a:sym typeface="Avenir"/>
              </a:rPr>
              <a:t>Erken evre melanomlu hastalarda sentinel lenf nodu biyopsisi standart yaklaşım olmaya devam etse de, önemli tıbbi komorbiditeleri olan hastalara elektif nodal diseksiyon yapma ihtimali düşüktür.</a:t>
            </a:r>
            <a:endParaRPr sz="2400">
              <a:latin typeface="Consolas"/>
              <a:ea typeface="Consolas"/>
              <a:cs typeface="Consolas"/>
              <a:sym typeface="Consolas"/>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Bu hastalar için, elektif nodal ışınlama, hastaları gereksiz bölgesel nüks riskine sokan gözlemden üstündür. </a:t>
            </a:r>
            <a:endParaRPr sz="2400">
              <a:latin typeface="Consolas"/>
              <a:ea typeface="Consolas"/>
              <a:cs typeface="Consolas"/>
              <a:sym typeface="Consolas"/>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MD Anderson Kanser Merkezi'nden geriye dönük bir analizde, Bonnen ve ark evre I veya II kutanöz melanomlu 157 hastayı gözden geçirmiş.</a:t>
            </a:r>
            <a:endParaRPr>
              <a:latin typeface="Consolas"/>
              <a:ea typeface="Consolas"/>
              <a:cs typeface="Consolas"/>
              <a:sym typeface="Consolas"/>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 Primer bölgenin geniş lokal eksizyonundan sonra lenf nodu diseksiyonu yerine elektif bölgesel ışınlama alan baş ve boyun hastaları calısmaya dahil edilmiş.</a:t>
            </a:r>
            <a:endParaRPr>
              <a:latin typeface="Consolas"/>
              <a:ea typeface="Consolas"/>
              <a:cs typeface="Consolas"/>
              <a:sym typeface="Consola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55" name="Google Shape;255;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dk1"/>
              </a:buClr>
              <a:buSzPts val="2800"/>
              <a:buFont typeface="Arial"/>
              <a:buChar char="•"/>
            </a:pPr>
            <a:r>
              <a:rPr lang="tr-TR"/>
              <a:t>Elektif ışınlama endikasyonları, 1.5 mm veya daha fazla kalınlık veya Clark level 4 ve 5 hastalığı içeriyordu.  </a:t>
            </a:r>
            <a:endParaRPr/>
          </a:p>
          <a:p>
            <a:pPr indent="-285750" lvl="0" marL="285750" rtl="0" algn="l">
              <a:lnSpc>
                <a:spcPct val="90000"/>
              </a:lnSpc>
              <a:spcBef>
                <a:spcPts val="1000"/>
              </a:spcBef>
              <a:spcAft>
                <a:spcPts val="0"/>
              </a:spcAft>
              <a:buClr>
                <a:schemeClr val="dk1"/>
              </a:buClr>
              <a:buSzPts val="2800"/>
              <a:buFont typeface="Arial"/>
              <a:buChar char="•"/>
            </a:pPr>
            <a:r>
              <a:rPr lang="tr-TR"/>
              <a:t>33 ila 40 hastanın mikroskobik olarak tutulmuş bölgesel lenf nodları olduğu tahminine rağmen 15 lokal başarısızlık vardı (10 yılda 89 bölgesel kontrol). </a:t>
            </a:r>
            <a:endParaRPr/>
          </a:p>
          <a:p>
            <a:pPr indent="-285750" lvl="0" marL="285750" rtl="0" algn="l">
              <a:lnSpc>
                <a:spcPct val="90000"/>
              </a:lnSpc>
              <a:spcBef>
                <a:spcPts val="1000"/>
              </a:spcBef>
              <a:spcAft>
                <a:spcPts val="0"/>
              </a:spcAft>
              <a:buClr>
                <a:schemeClr val="dk1"/>
              </a:buClr>
              <a:buSzPts val="2800"/>
              <a:buFont typeface="Arial"/>
              <a:buChar char="•"/>
            </a:pPr>
            <a:r>
              <a:rPr lang="tr-TR"/>
              <a:t>Elektif nodal ışınlama, elektif lenf nodu diseksiyonu ile aynı sınırlamalara sahip olsa da, cerrahi diseksiyondan kaçınırken, bölgesel nüks riski taşıyan hastalar için etkili bir şekilde bölgesel kontrol sağlayabilir.</a:t>
            </a:r>
            <a:br>
              <a:rPr lang="tr-TR"/>
            </a:br>
            <a:br>
              <a:rPr lang="tr-TR"/>
            </a:b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Terapötik nodal yaklasim</a:t>
            </a:r>
            <a:endParaRPr/>
          </a:p>
        </p:txBody>
      </p:sp>
      <p:sp>
        <p:nvSpPr>
          <p:cNvPr id="261" name="Google Shape;261;p27"/>
          <p:cNvSpPr txBox="1"/>
          <p:nvPr>
            <p:ph idx="1" type="body"/>
          </p:nvPr>
        </p:nvSpPr>
        <p:spPr>
          <a:xfrm>
            <a:off x="421257" y="1911889"/>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sz="2400">
                <a:latin typeface="Avenir"/>
                <a:ea typeface="Avenir"/>
                <a:cs typeface="Avenir"/>
                <a:sym typeface="Avenir"/>
              </a:rPr>
              <a:t>Çoğu hasta için, nodal diseksiyon, %80'den fazla lokal kontrol sağlar. </a:t>
            </a:r>
            <a:endParaRPr sz="24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Bununla birlikte, belirli klinikopatolojik özelliklere sahip hastalar için cerrahi literatür, %80'e varan bölgesel nüks oranları ve bu nedenle ek bölgesel tedaviye ihtiyaç olduğunu öne sürmektedir.  </a:t>
            </a:r>
            <a:endParaRPr sz="2400"/>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Nodal ekstrakapsüler genişleme, tek başına cerrahiden sonra bölgesel nüksün en güçlü belirleyicisi olmaya devam etse de, birkaç seri, en az dört lenf nodu tutulmuşsa, lenf nodlarının çapı en az 3 cm ise, servikal havzada yer alıyorsa yüksek rekürrens oranları bildirmiştir.  </a:t>
            </a:r>
            <a:endParaRPr/>
          </a:p>
          <a:p>
            <a:pPr indent="-228600" lvl="0" marL="228600" rtl="0" algn="l">
              <a:lnSpc>
                <a:spcPct val="90000"/>
              </a:lnSpc>
              <a:spcBef>
                <a:spcPts val="1000"/>
              </a:spcBef>
              <a:spcAft>
                <a:spcPts val="0"/>
              </a:spcAft>
              <a:buClr>
                <a:schemeClr val="dk1"/>
              </a:buClr>
              <a:buSzPts val="2400"/>
              <a:buChar char="•"/>
            </a:pPr>
            <a:r>
              <a:rPr lang="tr-TR" sz="2400">
                <a:latin typeface="Avenir"/>
                <a:ea typeface="Avenir"/>
                <a:cs typeface="Avenir"/>
                <a:sym typeface="Avenir"/>
              </a:rPr>
              <a:t> Bu klinikopatolojik özellikten birine sahip hastalarda, yalnızca nodal diseksiyondan sonra %30 ila %50'lik bir  bölgesel nüks oranı vardır.</a:t>
            </a:r>
            <a:endParaRPr sz="2400">
              <a:latin typeface="Consolas"/>
              <a:ea typeface="Consolas"/>
              <a:cs typeface="Consolas"/>
              <a:sym typeface="Consola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tablo içeren bir resim&#10;&#10;Açıklama otomatik olarak oluşturuldu" id="267" name="Google Shape;267;p28"/>
          <p:cNvPicPr preferRelativeResize="0"/>
          <p:nvPr>
            <p:ph idx="1" type="body"/>
          </p:nvPr>
        </p:nvPicPr>
        <p:blipFill rotWithShape="1">
          <a:blip r:embed="rId3">
            <a:alphaModFix/>
          </a:blip>
          <a:srcRect b="6164" l="31599" r="19267" t="342"/>
          <a:stretch/>
        </p:blipFill>
        <p:spPr>
          <a:xfrm>
            <a:off x="1817636" y="3793"/>
            <a:ext cx="7692348" cy="61656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Terapötik nodal yaklasim</a:t>
            </a:r>
            <a:endParaRPr/>
          </a:p>
        </p:txBody>
      </p:sp>
      <p:sp>
        <p:nvSpPr>
          <p:cNvPr id="273" name="Google Shape;27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tr-TR"/>
              <a:t> Bahsedilen yüksek risk özelliklerinden birine sahip hastalarda bölgesel radyoterapinin etkinliğini destekleyen önemli retrospektif veriler bulunmaktadır. </a:t>
            </a:r>
            <a:endParaRPr/>
          </a:p>
          <a:p>
            <a:pPr indent="-228600" lvl="0" marL="228600" rtl="0" algn="l">
              <a:lnSpc>
                <a:spcPct val="90000"/>
              </a:lnSpc>
              <a:spcBef>
                <a:spcPts val="1000"/>
              </a:spcBef>
              <a:spcAft>
                <a:spcPts val="0"/>
              </a:spcAft>
              <a:buClr>
                <a:schemeClr val="dk1"/>
              </a:buClr>
              <a:buSzPct val="100000"/>
              <a:buChar char="•"/>
            </a:pPr>
            <a:r>
              <a:rPr lang="tr-TR"/>
              <a:t>Adjuvan radyoterapi sonrası nüks oranları, adjuvan ışınlama olmadan görülen nüks oranlarından %20 daha az bulunmuştur.</a:t>
            </a:r>
            <a:endParaRPr/>
          </a:p>
          <a:p>
            <a:pPr indent="-228600" lvl="0" marL="228600" rtl="0" algn="l">
              <a:lnSpc>
                <a:spcPct val="90000"/>
              </a:lnSpc>
              <a:spcBef>
                <a:spcPts val="1000"/>
              </a:spcBef>
              <a:spcAft>
                <a:spcPts val="0"/>
              </a:spcAft>
              <a:buClr>
                <a:schemeClr val="dk1"/>
              </a:buClr>
              <a:buSzPct val="100000"/>
              <a:buChar char="•"/>
            </a:pPr>
            <a:r>
              <a:rPr lang="tr-TR"/>
              <a:t>Trans-Tasman Radyasyon Onkolojisi Grubu ve Avustralya ve Yeni Zelanda Melanom Çalışmaları (TROG/ANZMTG) grubu  palpabl nodal hastalığı ve yüksek risk özellikleri olan hastalarda lenfadenektomi sonrası radyoterapi ile nodal gözlemi karşılaştıran randomize bir çalışma yapmış.</a:t>
            </a:r>
            <a:endParaRPr/>
          </a:p>
          <a:p>
            <a:pPr indent="-228600" lvl="0" marL="228600" rtl="0" algn="l">
              <a:lnSpc>
                <a:spcPct val="90000"/>
              </a:lnSpc>
              <a:spcBef>
                <a:spcPts val="1000"/>
              </a:spcBef>
              <a:spcAft>
                <a:spcPts val="0"/>
              </a:spcAft>
              <a:buClr>
                <a:schemeClr val="dk1"/>
              </a:buClr>
              <a:buSzPct val="100000"/>
              <a:buChar char="•"/>
            </a:pPr>
            <a:r>
              <a:rPr lang="tr-TR"/>
              <a:t>Hastalar standart konvansiyonel alanlara 4 hafta boyunca 20 fraksiyonda 48 Gy aldı. </a:t>
            </a:r>
            <a:endParaRPr/>
          </a:p>
          <a:p>
            <a:pPr indent="-228600" lvl="0" marL="228600" rtl="0" algn="l">
              <a:lnSpc>
                <a:spcPct val="90000"/>
              </a:lnSpc>
              <a:spcBef>
                <a:spcPts val="1000"/>
              </a:spcBef>
              <a:spcAft>
                <a:spcPts val="0"/>
              </a:spcAft>
              <a:buClr>
                <a:schemeClr val="dk1"/>
              </a:buClr>
              <a:buSzPct val="100000"/>
              <a:buChar char="•"/>
            </a:pPr>
            <a:r>
              <a:rPr lang="tr-TR"/>
              <a:t>OS'de herhangi bir değişiklik olmamasına rağmen, bu çalışmada radyoterapi ile 5 yıllık bölgesel kontrol %77 olarak bildirilmiş.</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Risk Faktörleri</a:t>
            </a:r>
            <a:endParaRPr/>
          </a:p>
        </p:txBody>
      </p:sp>
      <p:sp>
        <p:nvSpPr>
          <p:cNvPr id="104" name="Google Shape;104;p3"/>
          <p:cNvSpPr/>
          <p:nvPr/>
        </p:nvSpPr>
        <p:spPr>
          <a:xfrm>
            <a:off x="838200" y="1825625"/>
            <a:ext cx="5181600" cy="621792"/>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i="0" lang="tr-TR" sz="1800" u="none" cap="none" strike="noStrike">
                <a:solidFill>
                  <a:schemeClr val="lt1"/>
                </a:solidFill>
                <a:latin typeface="Calibri"/>
                <a:ea typeface="Calibri"/>
                <a:cs typeface="Calibri"/>
                <a:sym typeface="Calibri"/>
              </a:rPr>
              <a:t>Cilt tipi, </a:t>
            </a:r>
            <a:endParaRPr b="0" i="0" sz="1800" u="none" cap="none" strike="noStrike">
              <a:solidFill>
                <a:schemeClr val="lt1"/>
              </a:solidFill>
              <a:latin typeface="Calibri"/>
              <a:ea typeface="Calibri"/>
              <a:cs typeface="Calibri"/>
              <a:sym typeface="Calibri"/>
            </a:endParaRPr>
          </a:p>
        </p:txBody>
      </p:sp>
      <p:sp>
        <p:nvSpPr>
          <p:cNvPr id="105" name="Google Shape;105;p3"/>
          <p:cNvSpPr/>
          <p:nvPr/>
        </p:nvSpPr>
        <p:spPr>
          <a:xfrm>
            <a:off x="838200" y="2540685"/>
            <a:ext cx="5181600" cy="621792"/>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i="0" lang="tr-TR" sz="1800" u="none" cap="none" strike="noStrike">
                <a:solidFill>
                  <a:schemeClr val="lt1"/>
                </a:solidFill>
                <a:latin typeface="Calibri"/>
                <a:ea typeface="Calibri"/>
                <a:cs typeface="Calibri"/>
                <a:sym typeface="Calibri"/>
              </a:rPr>
              <a:t>Geçmişte melanom öyküsü, </a:t>
            </a:r>
            <a:endParaRPr b="0" i="0" sz="1800" u="none" cap="none" strike="noStrike">
              <a:solidFill>
                <a:schemeClr val="lt1"/>
              </a:solidFill>
              <a:latin typeface="Calibri"/>
              <a:ea typeface="Calibri"/>
              <a:cs typeface="Calibri"/>
              <a:sym typeface="Calibri"/>
            </a:endParaRPr>
          </a:p>
        </p:txBody>
      </p:sp>
      <p:sp>
        <p:nvSpPr>
          <p:cNvPr id="106" name="Google Shape;106;p3"/>
          <p:cNvSpPr/>
          <p:nvPr/>
        </p:nvSpPr>
        <p:spPr>
          <a:xfrm>
            <a:off x="838200" y="3255745"/>
            <a:ext cx="5181600" cy="621792"/>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i="0" lang="tr-TR" sz="1800" u="none" cap="none" strike="noStrike">
                <a:solidFill>
                  <a:schemeClr val="lt1"/>
                </a:solidFill>
                <a:latin typeface="Calibri"/>
                <a:ea typeface="Calibri"/>
                <a:cs typeface="Calibri"/>
                <a:sym typeface="Calibri"/>
              </a:rPr>
              <a:t>Klinik olarak çok sayıda atipik veya displastik nevüs, </a:t>
            </a:r>
            <a:endParaRPr b="0" i="0" sz="1800" u="none" cap="none" strike="noStrike">
              <a:solidFill>
                <a:schemeClr val="lt1"/>
              </a:solidFill>
              <a:latin typeface="Calibri"/>
              <a:ea typeface="Calibri"/>
              <a:cs typeface="Calibri"/>
              <a:sym typeface="Calibri"/>
            </a:endParaRPr>
          </a:p>
        </p:txBody>
      </p:sp>
      <p:sp>
        <p:nvSpPr>
          <p:cNvPr id="107" name="Google Shape;107;p3"/>
          <p:cNvSpPr/>
          <p:nvPr/>
        </p:nvSpPr>
        <p:spPr>
          <a:xfrm>
            <a:off x="838200" y="3970805"/>
            <a:ext cx="5181600" cy="621792"/>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i="0" lang="tr-TR" sz="1800" u="none" cap="none" strike="noStrike">
                <a:solidFill>
                  <a:schemeClr val="lt1"/>
                </a:solidFill>
                <a:latin typeface="Calibri"/>
                <a:ea typeface="Calibri"/>
                <a:cs typeface="Calibri"/>
                <a:sym typeface="Calibri"/>
              </a:rPr>
              <a:t>Pozitif bir familyal melanom öyküsü</a:t>
            </a:r>
            <a:endParaRPr b="0" i="0" sz="1800" u="none" cap="none" strike="noStrike">
              <a:solidFill>
                <a:schemeClr val="lt1"/>
              </a:solidFill>
              <a:latin typeface="Calibri"/>
              <a:ea typeface="Calibri"/>
              <a:cs typeface="Calibri"/>
              <a:sym typeface="Calibri"/>
            </a:endParaRPr>
          </a:p>
        </p:txBody>
      </p:sp>
      <p:sp>
        <p:nvSpPr>
          <p:cNvPr id="108" name="Google Shape;108;p3"/>
          <p:cNvSpPr txBox="1"/>
          <p:nvPr>
            <p:ph idx="2" type="body"/>
          </p:nvPr>
        </p:nvSpPr>
        <p:spPr>
          <a:xfrm>
            <a:off x="6287219" y="2760153"/>
            <a:ext cx="5632991" cy="44807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tr-TR">
                <a:latin typeface="Avenir"/>
                <a:ea typeface="Avenir"/>
                <a:cs typeface="Avenir"/>
                <a:sym typeface="Avenir"/>
              </a:rPr>
              <a:t> </a:t>
            </a:r>
            <a:r>
              <a:rPr b="1" lang="tr-TR"/>
              <a:t>Genetik faktörlerin yanı sıra aşırı güneşe maruz kalma ve UV bazlı suni bronzlaşma gibi çevresel faktörler de melanom gelişimine katkıda bulunur</a:t>
            </a:r>
            <a:r>
              <a:rPr b="1" lang="tr-TR">
                <a:latin typeface="Avenir"/>
                <a:ea typeface="Avenir"/>
                <a:cs typeface="Avenir"/>
                <a:sym typeface="Avenir"/>
              </a:rPr>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LOKAL İLERİ HASTALIK VE PALYASYON</a:t>
            </a:r>
            <a:endParaRPr/>
          </a:p>
        </p:txBody>
      </p:sp>
      <p:sp>
        <p:nvSpPr>
          <p:cNvPr id="279" name="Google Shape;27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tr-TR"/>
              <a:t>Radyoterapi, ilerlemiş inoperabl veya metastatik hastalığı olan hastaların %80'inden fazlasında semptomları azaltabilir.  </a:t>
            </a:r>
            <a:endParaRPr/>
          </a:p>
          <a:p>
            <a:pPr indent="-228600" lvl="0" marL="228600" rtl="0" algn="l">
              <a:lnSpc>
                <a:spcPct val="90000"/>
              </a:lnSpc>
              <a:spcBef>
                <a:spcPts val="1000"/>
              </a:spcBef>
              <a:spcAft>
                <a:spcPts val="0"/>
              </a:spcAft>
              <a:buClr>
                <a:schemeClr val="dk1"/>
              </a:buClr>
              <a:buSzPct val="100000"/>
              <a:buChar char="•"/>
            </a:pPr>
            <a:r>
              <a:rPr lang="tr-TR"/>
              <a:t>Eksternal radyoterapi için önerilen doz-fraksiyonlama programı, tümörün konumuna ve hastanın yaşam beklentisine bağlıdır.  </a:t>
            </a:r>
            <a:endParaRPr/>
          </a:p>
          <a:p>
            <a:pPr indent="-228600" lvl="0" marL="228600" rtl="0" algn="l">
              <a:lnSpc>
                <a:spcPct val="90000"/>
              </a:lnSpc>
              <a:spcBef>
                <a:spcPts val="1000"/>
              </a:spcBef>
              <a:spcAft>
                <a:spcPts val="0"/>
              </a:spcAft>
              <a:buClr>
                <a:schemeClr val="dk1"/>
              </a:buClr>
              <a:buSzPct val="100000"/>
              <a:buChar char="•"/>
            </a:pPr>
            <a:r>
              <a:rPr lang="tr-TR"/>
              <a:t>En sık kullanılan rejimler, iskelet veya multipl serebral metastaz için 2 hafta boyunca 10 fraksiyonda verilen 30 Gy, ekstremite kemiklerinin patolojik kırığı için 12 fraksiyonda 36 Gy </a:t>
            </a:r>
            <a:endParaRPr/>
          </a:p>
          <a:p>
            <a:pPr indent="-228600" lvl="0" marL="228600" rtl="0" algn="l">
              <a:lnSpc>
                <a:spcPct val="90000"/>
              </a:lnSpc>
              <a:spcBef>
                <a:spcPts val="1000"/>
              </a:spcBef>
              <a:spcAft>
                <a:spcPts val="0"/>
              </a:spcAft>
              <a:buClr>
                <a:schemeClr val="dk1"/>
              </a:buClr>
              <a:buSzPct val="100000"/>
              <a:buChar char="•"/>
            </a:pPr>
            <a:r>
              <a:rPr lang="tr-TR"/>
              <a:t>Tümör kritik yapıların yakınındaysa, geleneksel fraksiyonlama programları her zaman düşünülebilir.  </a:t>
            </a:r>
            <a:endParaRPr/>
          </a:p>
          <a:p>
            <a:pPr indent="-228600" lvl="0" marL="228600" rtl="0" algn="l">
              <a:lnSpc>
                <a:spcPct val="90000"/>
              </a:lnSpc>
              <a:spcBef>
                <a:spcPts val="1000"/>
              </a:spcBef>
              <a:spcAft>
                <a:spcPts val="0"/>
              </a:spcAft>
              <a:buClr>
                <a:schemeClr val="dk1"/>
              </a:buClr>
              <a:buSzPct val="100000"/>
              <a:buChar char="•"/>
            </a:pPr>
            <a:r>
              <a:rPr lang="tr-TR"/>
              <a:t>Stereotaktik ablatif radyoterapinin kullanımı, beyin, akciğer, kemikler, omurga ve karaciğerdeki melanomdan kaynaklanan oligometastazların tedavisi için son zamanlarda büyük ilgi görmüştür.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Radyoterapi Teknikleri</a:t>
            </a:r>
            <a:endParaRPr/>
          </a:p>
        </p:txBody>
      </p:sp>
      <p:sp>
        <p:nvSpPr>
          <p:cNvPr id="285" name="Google Shape;285;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tr-TR">
                <a:latin typeface="Avenir"/>
                <a:ea typeface="Avenir"/>
                <a:cs typeface="Avenir"/>
                <a:sym typeface="Avenir"/>
              </a:rPr>
              <a:t>Servikal hastalığı olan hastalar için, open neck pozisyonu, birincil bölgeye ve parotis ve servikal lenfatiklere erişim sağlayarak, uygun enerjiye sahip elektronlarla tedavi verilmesine izin verir.  </a:t>
            </a: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Frontal, temporal ve preauriküler alanların lezyonları;  kulak kepçesi;  ve yanak, primer tümör ve parotis düğümleri arasındaki mesafeye bağlı olarak genellikle iki veya üç alanla tedavi edilir.  Eşleşen elektron alanları, birincil bölgeyi, parotis ve alt boyun düğümlerini tedavi etmek için kullanılır.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 Temporal lobu korumak için lateral kantus ile mastoid ucu birleştiren bir çizgi üzerine doku eşdeğeri eğimli bir bolus yerleştirilir ve larinks üzerine ek bir bolus parçası yerleştirilebilir.  Bu bolusun kalınlığı kullanılan elektron enerjisine bağlıdır.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Elektif veya adjuvan radyoterapi, 20 fraksiyonda (Pazartesiden Cumaya) toplam 48 Gy’den veya 2.5 hafta boyunca haftada iki kez (Pazartesi ve Perşembe veya Salı ve Cuma) fraksiyon başına 6 Gy'den 30 Gy olacak şekilde uygulanır.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Elektron dozları maksimum derinlik dozunda (Dmax) belirlenir ve omuriliğe verilen dozun fraksiyon başına 2.4 Gy'de 40 Gy'yi veya fraksiyon başına 6 Gy'de 24 Gy'yi geçmemesine daima özen gösterilir.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Radyoterapi Teknikleri</a:t>
            </a:r>
            <a:endParaRPr/>
          </a:p>
        </p:txBody>
      </p:sp>
      <p:sp>
        <p:nvSpPr>
          <p:cNvPr id="291" name="Google Shape;291;p32"/>
          <p:cNvSpPr txBox="1"/>
          <p:nvPr>
            <p:ph idx="1" type="body"/>
          </p:nvPr>
        </p:nvSpPr>
        <p:spPr>
          <a:xfrm>
            <a:off x="838200" y="1825625"/>
            <a:ext cx="6036129" cy="3775075"/>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tr-TR"/>
              <a:t>Aksiller tedavi için hasta, tedavi kolu akimbo pozisyonunda sırtüstü pozisyonda immobilize edilir.  Üst ve alt gövdeyi içeren lazer çizgileri, tekrarlanabilir bir tedavi düzeni sağlar.  </a:t>
            </a:r>
            <a:endParaRPr/>
          </a:p>
          <a:p>
            <a:pPr indent="-228600" lvl="0" marL="228600" rtl="0" algn="l">
              <a:lnSpc>
                <a:spcPct val="90000"/>
              </a:lnSpc>
              <a:spcBef>
                <a:spcPts val="1000"/>
              </a:spcBef>
              <a:spcAft>
                <a:spcPts val="0"/>
              </a:spcAft>
              <a:buClr>
                <a:schemeClr val="dk1"/>
              </a:buClr>
              <a:buSzPct val="100000"/>
              <a:buChar char="•"/>
            </a:pPr>
            <a:r>
              <a:rPr lang="tr-TR"/>
              <a:t>Tipik olarak, ön ve arka foton alanları, dozu 1, 2 ve 3 aksiller lenf düğümlerine iletmek için kullanılır.  </a:t>
            </a:r>
            <a:endParaRPr/>
          </a:p>
          <a:p>
            <a:pPr indent="-228600" lvl="0" marL="228600" rtl="0" algn="l">
              <a:lnSpc>
                <a:spcPct val="90000"/>
              </a:lnSpc>
              <a:spcBef>
                <a:spcPts val="1000"/>
              </a:spcBef>
              <a:spcAft>
                <a:spcPts val="0"/>
              </a:spcAft>
              <a:buClr>
                <a:schemeClr val="dk1"/>
              </a:buClr>
              <a:buSzPct val="100000"/>
              <a:buChar char="•"/>
            </a:pPr>
            <a:r>
              <a:rPr lang="tr-TR"/>
              <a:t>Doz homojenliği, alan içinde alan tekniği (FİF) kullanılarak sağlanır.  </a:t>
            </a:r>
            <a:endParaRPr/>
          </a:p>
          <a:p>
            <a:pPr indent="-228600" lvl="0" marL="228600" rtl="0" algn="l">
              <a:lnSpc>
                <a:spcPct val="90000"/>
              </a:lnSpc>
              <a:spcBef>
                <a:spcPts val="1000"/>
              </a:spcBef>
              <a:spcAft>
                <a:spcPts val="0"/>
              </a:spcAft>
              <a:buClr>
                <a:schemeClr val="dk1"/>
              </a:buClr>
              <a:buSzPct val="100000"/>
              <a:buChar char="•"/>
            </a:pPr>
            <a:r>
              <a:rPr lang="tr-TR"/>
              <a:t>Elektif veya adjuvan radyoterapi, 20 fraksiyonda (Pazartesiden Cumaya) toplam 48 Gy’den veya 2.5 hafta boyunca haftada iki kez (Pazartesi ve Perşembe veya Salı ve Cuma) fraksiyon başına 6 Gy'den 30 Gy olacak şekilde uygulanır.  </a:t>
            </a:r>
            <a:endParaRPr/>
          </a:p>
          <a:p>
            <a:pPr indent="0" lvl="0" marL="0" rtl="0" algn="l">
              <a:lnSpc>
                <a:spcPct val="90000"/>
              </a:lnSpc>
              <a:spcBef>
                <a:spcPts val="1000"/>
              </a:spcBef>
              <a:spcAft>
                <a:spcPts val="0"/>
              </a:spcAft>
              <a:buClr>
                <a:schemeClr val="dk1"/>
              </a:buClr>
              <a:buSzPct val="100000"/>
              <a:buNone/>
            </a:pPr>
            <a:br>
              <a:rPr lang="tr-TR"/>
            </a:br>
            <a:r>
              <a:rPr lang="tr-TR"/>
              <a:t> </a:t>
            </a:r>
            <a:endParaRPr/>
          </a:p>
        </p:txBody>
      </p:sp>
      <p:pic>
        <p:nvPicPr>
          <p:cNvPr id="292" name="Google Shape;292;p32"/>
          <p:cNvPicPr preferRelativeResize="0"/>
          <p:nvPr/>
        </p:nvPicPr>
        <p:blipFill rotWithShape="1">
          <a:blip r:embed="rId3">
            <a:alphaModFix/>
          </a:blip>
          <a:srcRect b="0" l="0" r="0" t="0"/>
          <a:stretch/>
        </p:blipFill>
        <p:spPr>
          <a:xfrm>
            <a:off x="7135586" y="710293"/>
            <a:ext cx="4351602" cy="502103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8" name="Google Shape;298;p33"/>
          <p:cNvSpPr txBox="1"/>
          <p:nvPr>
            <p:ph idx="1" type="body"/>
          </p:nvPr>
        </p:nvSpPr>
        <p:spPr>
          <a:xfrm>
            <a:off x="715736" y="1804988"/>
            <a:ext cx="5072743" cy="4351338"/>
          </a:xfrm>
          <a:prstGeom prst="rect">
            <a:avLst/>
          </a:prstGeom>
          <a:noFill/>
          <a:ln>
            <a:noFill/>
          </a:ln>
        </p:spPr>
        <p:txBody>
          <a:bodyPr anchorCtr="0" anchor="t" bIns="45700" lIns="91425" spcFirstLastPara="1" rIns="91425" wrap="square" tIns="45700">
            <a:normAutofit fontScale="55000" lnSpcReduction="20000"/>
          </a:bodyPr>
          <a:lstStyle/>
          <a:p>
            <a:pPr indent="-457200" lvl="0" marL="457200" rtl="0" algn="l">
              <a:lnSpc>
                <a:spcPct val="90000"/>
              </a:lnSpc>
              <a:spcBef>
                <a:spcPts val="0"/>
              </a:spcBef>
              <a:spcAft>
                <a:spcPts val="0"/>
              </a:spcAft>
              <a:buClr>
                <a:schemeClr val="dk1"/>
              </a:buClr>
              <a:buSzPct val="100000"/>
              <a:buChar char="•"/>
            </a:pPr>
            <a:r>
              <a:rPr lang="tr-TR"/>
              <a:t>Kasıkları ışınlamak için, hastalar tek taraflı frog-leg pozisyonunda hareketsiz hale getirilerek kasık derisi kıvrımı ortadan kaldırılır.  Hastanın konturuna, cerrahi yatağın boyutuna ve pelvik düğümlerin hedef hacmin bir parçası olarak dahil edilip edilmediğine bağlı olarak fotonlar veya elektronlar kullanılabilir.  </a:t>
            </a:r>
            <a:endParaRPr/>
          </a:p>
          <a:p>
            <a:pPr indent="-457200" lvl="0" marL="457200" rtl="0" algn="l">
              <a:lnSpc>
                <a:spcPct val="90000"/>
              </a:lnSpc>
              <a:spcBef>
                <a:spcPts val="1000"/>
              </a:spcBef>
              <a:spcAft>
                <a:spcPts val="0"/>
              </a:spcAft>
              <a:buClr>
                <a:schemeClr val="dk1"/>
              </a:buClr>
              <a:buSzPct val="100000"/>
              <a:buChar char="•"/>
            </a:pPr>
            <a:r>
              <a:rPr lang="tr-TR"/>
              <a:t>İnce bağırsak dozunu fraksiyon başına 2.4 Gy'de 40 Gy veya fraksiyon başına 6 Gy'de 24 Gy ile sınırlamak için uygun düzenlemeler yapılır.</a:t>
            </a:r>
            <a:br>
              <a:rPr lang="tr-TR"/>
            </a:br>
            <a:endParaRPr/>
          </a:p>
          <a:p>
            <a:pPr indent="-457200" lvl="0" marL="457200" rtl="0" algn="l">
              <a:lnSpc>
                <a:spcPct val="90000"/>
              </a:lnSpc>
              <a:spcBef>
                <a:spcPts val="1000"/>
              </a:spcBef>
              <a:spcAft>
                <a:spcPts val="0"/>
              </a:spcAft>
              <a:buClr>
                <a:schemeClr val="dk1"/>
              </a:buClr>
              <a:buSzPct val="100000"/>
              <a:buChar char="•"/>
            </a:pPr>
            <a:r>
              <a:rPr lang="tr-TR"/>
              <a:t>Bölgesel hastalığın tüm bölgeleri için, yukarıda belirtilen bölgeleri kapsamak üzere yoğunluk ayarlı radyoterapi (IMRT) de kullanılabilir.</a:t>
            </a:r>
            <a:endParaRPr/>
          </a:p>
          <a:p>
            <a:pPr indent="-457200" lvl="0" marL="457200" rtl="0" algn="l">
              <a:lnSpc>
                <a:spcPct val="90000"/>
              </a:lnSpc>
              <a:spcBef>
                <a:spcPts val="1000"/>
              </a:spcBef>
              <a:spcAft>
                <a:spcPts val="0"/>
              </a:spcAft>
              <a:buClr>
                <a:schemeClr val="dk1"/>
              </a:buClr>
              <a:buSzPct val="100000"/>
              <a:buChar char="•"/>
            </a:pPr>
            <a:r>
              <a:rPr lang="tr-TR"/>
              <a:t> Tıpkı melanom dışı tanılarda olduğu gibi, IMRT sürekli olarak daha düşük doz heterojenliği ve kritik yapılara daha düşük dozlar göstermiştir.  Bununla birlikte, bu dozimetrik avantajlar henüz klinik toksisitede gerçekten anlamlı azalmalara dönüşmemiştir;  bu nedenle, bir tekniği diğerine tercih etme kararı, klinisyenin deneyimine göre belirlenmelidir.</a:t>
            </a:r>
            <a:endParaRPr/>
          </a:p>
          <a:p>
            <a:pPr indent="-130810" lvl="0" marL="228600" rtl="0" algn="l">
              <a:lnSpc>
                <a:spcPct val="90000"/>
              </a:lnSpc>
              <a:spcBef>
                <a:spcPts val="1000"/>
              </a:spcBef>
              <a:spcAft>
                <a:spcPts val="0"/>
              </a:spcAft>
              <a:buClr>
                <a:schemeClr val="dk1"/>
              </a:buClr>
              <a:buSzPct val="100000"/>
              <a:buNone/>
            </a:pPr>
            <a:r>
              <a:t/>
            </a:r>
            <a:endParaRPr/>
          </a:p>
        </p:txBody>
      </p:sp>
      <p:pic>
        <p:nvPicPr>
          <p:cNvPr id="299" name="Google Shape;299;p33"/>
          <p:cNvPicPr preferRelativeResize="0"/>
          <p:nvPr/>
        </p:nvPicPr>
        <p:blipFill rotWithShape="1">
          <a:blip r:embed="rId3">
            <a:alphaModFix/>
          </a:blip>
          <a:srcRect b="0" l="0" r="0" t="0"/>
          <a:stretch/>
        </p:blipFill>
        <p:spPr>
          <a:xfrm>
            <a:off x="7086600" y="739409"/>
            <a:ext cx="3649435" cy="541691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05" name="Google Shape;305;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tr-TR">
                <a:latin typeface="Avenir"/>
                <a:ea typeface="Avenir"/>
                <a:cs typeface="Avenir"/>
                <a:sym typeface="Avenir"/>
              </a:rPr>
              <a:t>Hastalar, servikal bölge ışınlanmasından sonra mukozit ve parotit gibi tedavinin spesifik akut yan etkileri hakkında bilgilendirilmelidir</a:t>
            </a: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Aksilla veya kasıkta ışınlamadan sonra nemli soyulma,  nemli kabuklanma meydana geldiğinde, ikincil enfeksiyonu önlemek için bölgeyi yumuşak sabun ve su ile temizleme önerilmeli</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En yaygın geç yan etkiler arasında hipopigmentasyon, hiperpigmentasyon, telenjiektazi ve deri - deri altı doku atrofisi </a:t>
            </a: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Servikal ışınlama sonrası subklinik hipotiroidi </a:t>
            </a:r>
            <a:endParaRPr/>
          </a:p>
          <a:p>
            <a:pPr indent="-228600" lvl="0" marL="228600" rtl="0" algn="l">
              <a:lnSpc>
                <a:spcPct val="90000"/>
              </a:lnSpc>
              <a:spcBef>
                <a:spcPts val="1000"/>
              </a:spcBef>
              <a:spcAft>
                <a:spcPts val="0"/>
              </a:spcAft>
              <a:buClr>
                <a:schemeClr val="dk1"/>
              </a:buClr>
              <a:buSzPct val="100000"/>
              <a:buChar char="•"/>
            </a:pPr>
            <a:r>
              <a:rPr lang="tr-TR">
                <a:latin typeface="Avenir"/>
                <a:ea typeface="Avenir"/>
                <a:cs typeface="Avenir"/>
                <a:sym typeface="Avenir"/>
              </a:rPr>
              <a:t>Akut lenfödem, kronik lenfödemden kaçınmak için fizik tedavi ve kompresif cihazlarla erken ve agresif bir şekilde tedavi edilmeli</a:t>
            </a:r>
            <a:endParaRPr>
              <a:latin typeface="Avenir"/>
              <a:ea typeface="Avenir"/>
              <a:cs typeface="Avenir"/>
              <a:sym typeface="Aveni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11" name="Google Shape;3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VAKTİNİZİ AYIRDIĞINIZ İÇİN TEŞEKKÜR EDERİM.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ERKEN TEŞHİS VE ÖNLEME</a:t>
            </a:r>
            <a:endParaRPr/>
          </a:p>
        </p:txBody>
      </p:sp>
      <p:sp>
        <p:nvSpPr>
          <p:cNvPr id="114" name="Google Shape;114;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tr-TR">
                <a:latin typeface="Arial"/>
                <a:ea typeface="Arial"/>
                <a:cs typeface="Arial"/>
                <a:sym typeface="Arial"/>
              </a:rPr>
              <a:t>Erken teşhis ve tarama programlarının savunucuları, genel olarak erken teşhis ve tedavinin ölüm oranını ve yaşam kalitesini, özellikle tümör kalınlığı ve sağkalım arasındaki ilişkinin iyi belgelendiği melanomda, önemli ölçüde etkileyeceğini varsaymakta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tr-TR">
                <a:latin typeface="Arial"/>
                <a:ea typeface="Arial"/>
                <a:cs typeface="Arial"/>
                <a:sym typeface="Arial"/>
              </a:rPr>
              <a:t>Ne yazık ki, genel popülasyonun rutin taramasını destekleyen hiçbir randomize klinik çalışma bulunmuyor</a:t>
            </a:r>
            <a:endParaRPr/>
          </a:p>
          <a:p>
            <a:pPr indent="-64135" lvl="0" marL="228600" rtl="0" algn="l">
              <a:lnSpc>
                <a:spcPct val="90000"/>
              </a:lnSpc>
              <a:spcBef>
                <a:spcPts val="1000"/>
              </a:spcBef>
              <a:spcAft>
                <a:spcPts val="0"/>
              </a:spcAft>
              <a:buClr>
                <a:schemeClr val="dk1"/>
              </a:buClr>
              <a:buSzPct val="100000"/>
              <a:buNone/>
            </a:pPr>
            <a:r>
              <a:t/>
            </a:r>
            <a:endParaRPr>
              <a:latin typeface="Consolas"/>
              <a:ea typeface="Consolas"/>
              <a:cs typeface="Consolas"/>
              <a:sym typeface="Consolas"/>
            </a:endParaRPr>
          </a:p>
        </p:txBody>
      </p:sp>
      <p:sp>
        <p:nvSpPr>
          <p:cNvPr id="115" name="Google Shape;115;p4"/>
          <p:cNvSpPr txBox="1"/>
          <p:nvPr>
            <p:ph idx="2" type="body"/>
          </p:nvPr>
        </p:nvSpPr>
        <p:spPr>
          <a:xfrm>
            <a:off x="6408962" y="2269670"/>
            <a:ext cx="5396595" cy="4294415"/>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lnSpc>
                <a:spcPct val="90000"/>
              </a:lnSpc>
              <a:spcBef>
                <a:spcPts val="0"/>
              </a:spcBef>
              <a:spcAft>
                <a:spcPts val="0"/>
              </a:spcAft>
              <a:buClr>
                <a:schemeClr val="dk1"/>
              </a:buClr>
              <a:buSzPct val="100000"/>
              <a:buFont typeface="Arial"/>
              <a:buChar char="•"/>
            </a:pPr>
            <a:r>
              <a:rPr lang="tr-TR"/>
              <a:t>******Erken tanının ABCD'si*****</a:t>
            </a:r>
            <a:endParaRPr/>
          </a:p>
          <a:p>
            <a:pPr indent="-285750" lvl="0" marL="285750" rtl="0" algn="l">
              <a:lnSpc>
                <a:spcPct val="90000"/>
              </a:lnSpc>
              <a:spcBef>
                <a:spcPts val="1000"/>
              </a:spcBef>
              <a:spcAft>
                <a:spcPts val="0"/>
              </a:spcAft>
              <a:buClr>
                <a:schemeClr val="dk1"/>
              </a:buClr>
              <a:buSzPct val="100000"/>
              <a:buFont typeface="Noto Sans Symbols"/>
              <a:buChar char="❖"/>
            </a:pPr>
            <a:r>
              <a:rPr lang="tr-TR"/>
              <a:t>A, asimetri; </a:t>
            </a:r>
            <a:endParaRPr/>
          </a:p>
          <a:p>
            <a:pPr indent="-285750" lvl="0" marL="285750" rtl="0" algn="l">
              <a:lnSpc>
                <a:spcPct val="90000"/>
              </a:lnSpc>
              <a:spcBef>
                <a:spcPts val="1000"/>
              </a:spcBef>
              <a:spcAft>
                <a:spcPts val="0"/>
              </a:spcAft>
              <a:buClr>
                <a:schemeClr val="dk1"/>
              </a:buClr>
              <a:buSzPct val="100000"/>
              <a:buFont typeface="Noto Sans Symbols"/>
              <a:buChar char="❖"/>
            </a:pPr>
            <a:r>
              <a:rPr lang="tr-TR"/>
              <a:t>B, sınır düzensizliği; </a:t>
            </a:r>
            <a:endParaRPr/>
          </a:p>
          <a:p>
            <a:pPr indent="-285750" lvl="0" marL="285750" rtl="0" algn="l">
              <a:lnSpc>
                <a:spcPct val="90000"/>
              </a:lnSpc>
              <a:spcBef>
                <a:spcPts val="1000"/>
              </a:spcBef>
              <a:spcAft>
                <a:spcPts val="0"/>
              </a:spcAft>
              <a:buClr>
                <a:schemeClr val="dk1"/>
              </a:buClr>
              <a:buSzPct val="100000"/>
              <a:buFont typeface="Noto Sans Symbols"/>
              <a:buChar char="❖"/>
            </a:pPr>
            <a:r>
              <a:rPr lang="tr-TR"/>
              <a:t>C, renk değişimi; ve </a:t>
            </a:r>
            <a:endParaRPr/>
          </a:p>
          <a:p>
            <a:pPr indent="-285750" lvl="0" marL="285750" rtl="0" algn="l">
              <a:lnSpc>
                <a:spcPct val="90000"/>
              </a:lnSpc>
              <a:spcBef>
                <a:spcPts val="1000"/>
              </a:spcBef>
              <a:spcAft>
                <a:spcPts val="0"/>
              </a:spcAft>
              <a:buClr>
                <a:schemeClr val="dk1"/>
              </a:buClr>
              <a:buSzPct val="100000"/>
              <a:buFont typeface="Noto Sans Symbols"/>
              <a:buChar char="❖"/>
            </a:pPr>
            <a:r>
              <a:rPr lang="tr-TR"/>
              <a:t>D, 6 mm'den büyük bir çap.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PROGNOZ</a:t>
            </a:r>
            <a:endParaRPr/>
          </a:p>
        </p:txBody>
      </p:sp>
      <p:sp>
        <p:nvSpPr>
          <p:cNvPr id="121" name="Google Shape;121;p5"/>
          <p:cNvSpPr txBox="1"/>
          <p:nvPr>
            <p:ph idx="1" type="body"/>
          </p:nvPr>
        </p:nvSpPr>
        <p:spPr>
          <a:xfrm>
            <a:off x="287398" y="1385986"/>
            <a:ext cx="6323105" cy="49264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b="1" lang="tr-TR"/>
              <a:t>Genel olarak prognoz, lokalize hastalığı ve kalınlığı 1.0 mm veya daha az olan primer tümörleri olan hastalar için mükemmeldir ve hastaların 5 yıllık sağkalımı %90'ın üzerindedir.</a:t>
            </a:r>
            <a:endParaRPr/>
          </a:p>
          <a:p>
            <a:pPr indent="-50800" lvl="0" marL="228600" rtl="0" algn="l">
              <a:lnSpc>
                <a:spcPct val="90000"/>
              </a:lnSpc>
              <a:spcBef>
                <a:spcPts val="100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a:p>
        </p:txBody>
      </p:sp>
      <p:sp>
        <p:nvSpPr>
          <p:cNvPr id="122" name="Google Shape;122;p5"/>
          <p:cNvSpPr txBox="1"/>
          <p:nvPr>
            <p:ph idx="2" type="body"/>
          </p:nvPr>
        </p:nvSpPr>
        <p:spPr>
          <a:xfrm>
            <a:off x="6096000" y="3767559"/>
            <a:ext cx="5805519" cy="4753904"/>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b="1" lang="tr-TR"/>
              <a:t> Kalınlığı 1.0 mm'den fazla olan lokalize melanomlu hastalar için, sağkalım oranları   tümör kalınlığına, ülserasyona ve mitotik orana bağlı olarak değişir</a:t>
            </a:r>
            <a:endParaRPr/>
          </a:p>
          <a:p>
            <a:pPr indent="-107950" lvl="0" marL="285750" rtl="0" algn="l">
              <a:lnSpc>
                <a:spcPct val="90000"/>
              </a:lnSpc>
              <a:spcBef>
                <a:spcPts val="1000"/>
              </a:spcBef>
              <a:spcAft>
                <a:spcPts val="0"/>
              </a:spcAft>
              <a:buClr>
                <a:schemeClr val="dk1"/>
              </a:buClr>
              <a:buSzPts val="2800"/>
              <a:buFont typeface="Arial"/>
              <a:buNone/>
            </a:pPr>
            <a:r>
              <a:t/>
            </a:r>
            <a:endParaRPr b="1"/>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PROGNOZ</a:t>
            </a:r>
            <a:endParaRPr/>
          </a:p>
        </p:txBody>
      </p:sp>
      <p:sp>
        <p:nvSpPr>
          <p:cNvPr id="128" name="Google Shape;12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tr-TR"/>
              <a:t>Bölgesel nodal tutulum olasılığı, artan tümör kalınlığının yanı sıra ülserasyon ve mitotik oranın varlığı ile artar. </a:t>
            </a:r>
            <a:endParaRPr/>
          </a:p>
          <a:p>
            <a:pPr indent="-228600" lvl="0" marL="228600" rtl="0" algn="l">
              <a:lnSpc>
                <a:spcPct val="90000"/>
              </a:lnSpc>
              <a:spcBef>
                <a:spcPts val="1000"/>
              </a:spcBef>
              <a:spcAft>
                <a:spcPts val="0"/>
              </a:spcAft>
              <a:buClr>
                <a:schemeClr val="dk1"/>
              </a:buClr>
              <a:buSzPts val="2800"/>
              <a:buChar char="•"/>
            </a:pPr>
            <a:r>
              <a:rPr b="1" lang="tr-TR"/>
              <a:t>Bölgesel lenfatikler tutulduğunda, hayatta kalma oranları kabaca yarı yarıya azalır.  </a:t>
            </a:r>
            <a:endParaRPr/>
          </a:p>
          <a:p>
            <a:pPr indent="-228600" lvl="0" marL="228600" rtl="0" algn="l">
              <a:lnSpc>
                <a:spcPct val="90000"/>
              </a:lnSpc>
              <a:spcBef>
                <a:spcPts val="1000"/>
              </a:spcBef>
              <a:spcAft>
                <a:spcPts val="0"/>
              </a:spcAft>
              <a:buClr>
                <a:schemeClr val="dk1"/>
              </a:buClr>
              <a:buSzPts val="2800"/>
              <a:buChar char="•"/>
            </a:pPr>
            <a:r>
              <a:rPr b="1" lang="tr-TR"/>
              <a:t>Bununla birlikte, evre III için, 5 yıllık sağkalım oranları esas olarak nodal tümör yüküne bağlı olarak %20 ile %70 arasında değişmektedir.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Kalabalığın içinde tek biri" id="134" name="Google Shape;134;p7"/>
          <p:cNvPicPr preferRelativeResize="0"/>
          <p:nvPr/>
        </p:nvPicPr>
        <p:blipFill rotWithShape="1">
          <a:blip r:embed="rId3">
            <a:alphaModFix/>
          </a:blip>
          <a:srcRect b="5757" l="0" r="13812" t="3328"/>
          <a:stretch/>
        </p:blipFill>
        <p:spPr>
          <a:xfrm>
            <a:off x="3523488" y="10"/>
            <a:ext cx="8668512" cy="6857990"/>
          </a:xfrm>
          <a:prstGeom prst="rect">
            <a:avLst/>
          </a:prstGeom>
          <a:noFill/>
          <a:ln>
            <a:noFill/>
          </a:ln>
        </p:spPr>
      </p:pic>
      <p:sp>
        <p:nvSpPr>
          <p:cNvPr id="135" name="Google Shape;135;p7"/>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7"/>
          <p:cNvSpPr txBox="1"/>
          <p:nvPr>
            <p:ph type="title"/>
          </p:nvPr>
        </p:nvSpPr>
        <p:spPr>
          <a:xfrm>
            <a:off x="371094" y="1161288"/>
            <a:ext cx="3438144" cy="11247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tr-TR" sz="2800"/>
              <a:t>PROGNOZ</a:t>
            </a:r>
            <a:endParaRPr sz="2800"/>
          </a:p>
        </p:txBody>
      </p:sp>
      <p:sp>
        <p:nvSpPr>
          <p:cNvPr id="137" name="Google Shape;137;p7"/>
          <p:cNvSpPr/>
          <p:nvPr/>
        </p:nvSpPr>
        <p:spPr>
          <a:xfrm rot="5400000">
            <a:off x="662559" y="605790"/>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 name="Google Shape;138;p7"/>
          <p:cNvSpPr/>
          <p:nvPr/>
        </p:nvSpPr>
        <p:spPr>
          <a:xfrm>
            <a:off x="428244" y="2443480"/>
            <a:ext cx="3300984" cy="9144"/>
          </a:xfrm>
          <a:prstGeom prst="rect">
            <a:avLst/>
          </a:prstGeom>
          <a:solidFill>
            <a:srgbClr val="D5D5D5"/>
          </a:solidFill>
          <a:ln cap="flat" cmpd="sng" w="9525">
            <a:solidFill>
              <a:srgbClr val="D5D5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9" name="Google Shape;139;p7"/>
          <p:cNvSpPr txBox="1"/>
          <p:nvPr>
            <p:ph idx="1" type="body"/>
          </p:nvPr>
        </p:nvSpPr>
        <p:spPr>
          <a:xfrm>
            <a:off x="371094" y="2358621"/>
            <a:ext cx="5034792" cy="3566691"/>
          </a:xfrm>
          <a:prstGeom prst="rect">
            <a:avLst/>
          </a:prstGeom>
          <a:noFill/>
          <a:ln>
            <a:noFill/>
          </a:ln>
        </p:spPr>
        <p:txBody>
          <a:bodyPr anchorCtr="0" anchor="t" bIns="45700" lIns="91425" spcFirstLastPara="1" rIns="91425" wrap="square" tIns="45700">
            <a:normAutofit/>
          </a:bodyPr>
          <a:lstStyle/>
          <a:p>
            <a:pPr indent="-114300" lvl="0" marL="0" rtl="0" algn="l">
              <a:lnSpc>
                <a:spcPct val="90000"/>
              </a:lnSpc>
              <a:spcBef>
                <a:spcPts val="0"/>
              </a:spcBef>
              <a:spcAft>
                <a:spcPts val="0"/>
              </a:spcAft>
              <a:buClr>
                <a:schemeClr val="dk1"/>
              </a:buClr>
              <a:buSzPts val="1800"/>
              <a:buChar char="•"/>
            </a:pPr>
            <a:r>
              <a:rPr b="1" lang="tr-TR" sz="1800">
                <a:latin typeface="Avenir"/>
                <a:ea typeface="Avenir"/>
                <a:cs typeface="Avenir"/>
                <a:sym typeface="Avenir"/>
              </a:rPr>
              <a:t>Uzak metastatik melanomlu hastalarda uzun vadeli sağkalım daha az olmuştur. </a:t>
            </a:r>
            <a:endParaRPr sz="1800">
              <a:latin typeface="Avenir"/>
              <a:ea typeface="Avenir"/>
              <a:cs typeface="Avenir"/>
              <a:sym typeface="Avenir"/>
            </a:endParaRPr>
          </a:p>
          <a:p>
            <a:pPr indent="-114300" lvl="0" marL="0" rtl="0" algn="l">
              <a:lnSpc>
                <a:spcPct val="90000"/>
              </a:lnSpc>
              <a:spcBef>
                <a:spcPts val="1000"/>
              </a:spcBef>
              <a:spcAft>
                <a:spcPts val="0"/>
              </a:spcAft>
              <a:buClr>
                <a:schemeClr val="dk1"/>
              </a:buClr>
              <a:buSzPts val="1800"/>
              <a:buChar char="•"/>
            </a:pPr>
            <a:r>
              <a:rPr b="1" lang="tr-TR" sz="1800">
                <a:latin typeface="Avenir"/>
                <a:ea typeface="Avenir"/>
                <a:cs typeface="Avenir"/>
                <a:sym typeface="Avenir"/>
              </a:rPr>
              <a:t>Bununla birlikte, evre IV'te bile bazı hastalar erken evre hastalığa sahip çoğu hastadan biyolojik olarak oldukça farklı, daha sakin bir klinik gidişe sahiptir. </a:t>
            </a:r>
            <a:endParaRPr sz="1800">
              <a:latin typeface="Avenir"/>
              <a:ea typeface="Avenir"/>
              <a:cs typeface="Avenir"/>
              <a:sym typeface="Avenir"/>
            </a:endParaRPr>
          </a:p>
          <a:p>
            <a:pPr indent="-114300" lvl="0" marL="0" rtl="0" algn="l">
              <a:lnSpc>
                <a:spcPct val="90000"/>
              </a:lnSpc>
              <a:spcBef>
                <a:spcPts val="1000"/>
              </a:spcBef>
              <a:spcAft>
                <a:spcPts val="0"/>
              </a:spcAft>
              <a:buClr>
                <a:schemeClr val="dk1"/>
              </a:buClr>
              <a:buSzPts val="1800"/>
              <a:buChar char="•"/>
            </a:pPr>
            <a:r>
              <a:rPr b="1" lang="tr-TR" sz="1800">
                <a:latin typeface="Avenir"/>
                <a:ea typeface="Avenir"/>
                <a:cs typeface="Avenir"/>
                <a:sym typeface="Avenir"/>
              </a:rPr>
              <a:t> Ayrıca, ortaya çıkan etkili sistemik tedavilerin, evre IV melanomlu hastaların sağkalımları üzerindeki etkisi yadsınamayacak düzeydedir.</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838200" y="461339"/>
            <a:ext cx="10606072" cy="19008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venir"/>
              <a:buNone/>
            </a:pPr>
            <a:r>
              <a:rPr lang="tr-TR">
                <a:latin typeface="Avenir"/>
                <a:ea typeface="Avenir"/>
                <a:cs typeface="Avenir"/>
                <a:sym typeface="Avenir"/>
              </a:rPr>
              <a:t>KLİNİK GÖRÜNÜM VE PATOLOJİ</a:t>
            </a:r>
            <a:endParaRPr>
              <a:latin typeface="Avenir"/>
              <a:ea typeface="Avenir"/>
              <a:cs typeface="Avenir"/>
              <a:sym typeface="Avenir"/>
            </a:endParaRPr>
          </a:p>
        </p:txBody>
      </p:sp>
      <p:sp>
        <p:nvSpPr>
          <p:cNvPr id="145" name="Google Shape;145;p8"/>
          <p:cNvSpPr txBox="1"/>
          <p:nvPr>
            <p:ph idx="1" type="body"/>
          </p:nvPr>
        </p:nvSpPr>
        <p:spPr>
          <a:xfrm>
            <a:off x="148087" y="1958199"/>
            <a:ext cx="5812467" cy="468901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tr-TR" sz="2000">
                <a:latin typeface="Avenir"/>
                <a:ea typeface="Avenir"/>
                <a:cs typeface="Avenir"/>
                <a:sym typeface="Avenir"/>
              </a:rPr>
              <a:t>Melanom klinik olarak dört ana büyüme paterninde ortaya çıkar</a:t>
            </a:r>
            <a:endParaRPr/>
          </a:p>
          <a:p>
            <a:pPr indent="-228600" lvl="0" marL="228600" rtl="0" algn="l">
              <a:lnSpc>
                <a:spcPct val="100000"/>
              </a:lnSpc>
              <a:spcBef>
                <a:spcPts val="1000"/>
              </a:spcBef>
              <a:spcAft>
                <a:spcPts val="0"/>
              </a:spcAft>
              <a:buClr>
                <a:schemeClr val="dk1"/>
              </a:buClr>
              <a:buSzPts val="2000"/>
              <a:buChar char="•"/>
            </a:pPr>
            <a:r>
              <a:rPr b="1" lang="tr-TR" sz="2000">
                <a:latin typeface="Avenir"/>
                <a:ea typeface="Avenir"/>
                <a:cs typeface="Avenir"/>
                <a:sym typeface="Avenir"/>
              </a:rPr>
              <a:t>En yaygın varyant yüzeyel yayılan  (vakaların yaklaşık %70'i)</a:t>
            </a:r>
            <a:endParaRPr/>
          </a:p>
          <a:p>
            <a:pPr indent="-228600" lvl="0" marL="228600" rtl="0" algn="l">
              <a:lnSpc>
                <a:spcPct val="100000"/>
              </a:lnSpc>
              <a:spcBef>
                <a:spcPts val="1000"/>
              </a:spcBef>
              <a:spcAft>
                <a:spcPts val="0"/>
              </a:spcAft>
              <a:buClr>
                <a:schemeClr val="dk1"/>
              </a:buClr>
              <a:buSzPts val="2000"/>
              <a:buChar char="•"/>
            </a:pPr>
            <a:r>
              <a:rPr b="1" lang="tr-TR" sz="2000">
                <a:latin typeface="Avenir"/>
                <a:ea typeface="Avenir"/>
                <a:cs typeface="Avenir"/>
                <a:sym typeface="Avenir"/>
              </a:rPr>
              <a:t>Yüzeysel yayılan melanom sıklıkla, ilk olarak derin pigmentli bir alan olarak görünen, genellikle birkaç yıl içinde kademeli olarak düz bir sertliğe doğru ilerleyen bir junctional nevüs tipinde ortaya çıkar. </a:t>
            </a:r>
            <a:endParaRPr/>
          </a:p>
        </p:txBody>
      </p:sp>
      <p:pic>
        <p:nvPicPr>
          <p:cNvPr id="146" name="Google Shape;146;p8"/>
          <p:cNvPicPr preferRelativeResize="0"/>
          <p:nvPr/>
        </p:nvPicPr>
        <p:blipFill rotWithShape="1">
          <a:blip r:embed="rId3">
            <a:alphaModFix/>
          </a:blip>
          <a:srcRect b="5966" l="0" r="-2" t="0"/>
          <a:stretch/>
        </p:blipFill>
        <p:spPr>
          <a:xfrm>
            <a:off x="6483033" y="2073216"/>
            <a:ext cx="5550711" cy="39413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52" name="Google Shape;152;p9"/>
          <p:cNvSpPr txBox="1"/>
          <p:nvPr>
            <p:ph idx="1" type="body"/>
          </p:nvPr>
        </p:nvSpPr>
        <p:spPr>
          <a:xfrm>
            <a:off x="0" y="1923519"/>
            <a:ext cx="7594009" cy="428202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latin typeface="Avenir"/>
                <a:ea typeface="Avenir"/>
                <a:cs typeface="Avenir"/>
                <a:sym typeface="Avenir"/>
              </a:rPr>
              <a:t>Nodüler melanom ikinci en yaygın varyanttır (melanom lezyonlarının %15-%25'i).</a:t>
            </a:r>
            <a:endParaRPr/>
          </a:p>
          <a:p>
            <a:pPr indent="-228600" lvl="0" marL="228600" rtl="0" algn="l">
              <a:lnSpc>
                <a:spcPct val="90000"/>
              </a:lnSpc>
              <a:spcBef>
                <a:spcPts val="1000"/>
              </a:spcBef>
              <a:spcAft>
                <a:spcPts val="0"/>
              </a:spcAft>
              <a:buClr>
                <a:schemeClr val="dk1"/>
              </a:buClr>
              <a:buSzPts val="2800"/>
              <a:buChar char="•"/>
            </a:pPr>
            <a:r>
              <a:rPr lang="tr-TR">
                <a:latin typeface="Avenir"/>
                <a:ea typeface="Avenir"/>
                <a:cs typeface="Avenir"/>
                <a:sym typeface="Avenir"/>
              </a:rPr>
              <a:t>Nodüler melanom, orta yaşlı bireylerin gövde, baş ve boynunda daha sık de novo gelişir. </a:t>
            </a:r>
            <a:endParaRPr>
              <a:latin typeface="Avenir"/>
              <a:ea typeface="Avenir"/>
              <a:cs typeface="Avenir"/>
              <a:sym typeface="Avenir"/>
            </a:endParaRPr>
          </a:p>
          <a:p>
            <a:pPr indent="-228600" lvl="0" marL="228600" rtl="0" algn="l">
              <a:lnSpc>
                <a:spcPct val="90000"/>
              </a:lnSpc>
              <a:spcBef>
                <a:spcPts val="1000"/>
              </a:spcBef>
              <a:spcAft>
                <a:spcPts val="0"/>
              </a:spcAft>
              <a:buClr>
                <a:schemeClr val="dk1"/>
              </a:buClr>
              <a:buSzPts val="2800"/>
              <a:buChar char="•"/>
            </a:pPr>
            <a:r>
              <a:rPr lang="tr-TR">
                <a:latin typeface="Avenir"/>
                <a:ea typeface="Avenir"/>
                <a:cs typeface="Avenir"/>
                <a:sym typeface="Avenir"/>
              </a:rPr>
              <a:t>Genellikle yüzeysel yayılan melanomdan daha koyu olan kabarık veya kubbe şeklinde, mavi-siyah bir lezyon olarak kendini gösterir. </a:t>
            </a:r>
            <a:endParaRPr>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latin typeface="Avenir"/>
              <a:ea typeface="Avenir"/>
              <a:cs typeface="Avenir"/>
              <a:sym typeface="Avenir"/>
            </a:endParaRPr>
          </a:p>
        </p:txBody>
      </p:sp>
      <p:pic>
        <p:nvPicPr>
          <p:cNvPr descr="kapat içeren bir resim&#10;&#10;Açıklama otomatik olarak oluşturuldu" id="153" name="Google Shape;153;p9"/>
          <p:cNvPicPr preferRelativeResize="0"/>
          <p:nvPr/>
        </p:nvPicPr>
        <p:blipFill rotWithShape="1">
          <a:blip r:embed="rId3">
            <a:alphaModFix/>
          </a:blip>
          <a:srcRect b="0" l="0" r="0" t="0"/>
          <a:stretch/>
        </p:blipFill>
        <p:spPr>
          <a:xfrm>
            <a:off x="7945801" y="2041212"/>
            <a:ext cx="3670226" cy="29063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2021-12-22T07:57:25Z</dcterms:created>
</cp:coreProperties>
</file>