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7" roundtripDataSignature="AMtx7mgjOtiuYYTwDpoqZGUzgQ8s4Q3o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7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72" name="Shape 72"/>
        <p:cNvGrpSpPr/>
        <p:nvPr/>
      </p:nvGrpSpPr>
      <p:grpSpPr>
        <a:xfrm>
          <a:off x="0" y="0"/>
          <a:ext cx="0" cy="0"/>
          <a:chOff x="0" y="0"/>
          <a:chExt cx="0" cy="0"/>
        </a:xfrm>
      </p:grpSpPr>
      <p:sp>
        <p:nvSpPr>
          <p:cNvPr id="73" name="Google Shape;73;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8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79" name="Shape 79"/>
        <p:cNvGrpSpPr/>
        <p:nvPr/>
      </p:nvGrpSpPr>
      <p:grpSpPr>
        <a:xfrm>
          <a:off x="0" y="0"/>
          <a:ext cx="0" cy="0"/>
          <a:chOff x="0" y="0"/>
          <a:chExt cx="0" cy="0"/>
        </a:xfrm>
      </p:grpSpPr>
      <p:sp>
        <p:nvSpPr>
          <p:cNvPr id="80" name="Google Shape;80;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84"/>
          <p:cNvSpPr/>
          <p:nvPr>
            <p:ph idx="2" type="pic"/>
          </p:nvPr>
        </p:nvSpPr>
        <p:spPr>
          <a:xfrm>
            <a:off x="5183188" y="987425"/>
            <a:ext cx="6172200" cy="4873625"/>
          </a:xfrm>
          <a:prstGeom prst="rect">
            <a:avLst/>
          </a:prstGeom>
          <a:noFill/>
          <a:ln>
            <a:noFill/>
          </a:ln>
        </p:spPr>
      </p:sp>
      <p:sp>
        <p:nvSpPr>
          <p:cNvPr id="82" name="Google Shape;82;p8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86" name="Shape 86"/>
        <p:cNvGrpSpPr/>
        <p:nvPr/>
      </p:nvGrpSpPr>
      <p:grpSpPr>
        <a:xfrm>
          <a:off x="0" y="0"/>
          <a:ext cx="0" cy="0"/>
          <a:chOff x="0" y="0"/>
          <a:chExt cx="0" cy="0"/>
        </a:xfrm>
      </p:grpSpPr>
      <p:sp>
        <p:nvSpPr>
          <p:cNvPr id="87" name="Google Shape;87;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8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92" name="Shape 92"/>
        <p:cNvGrpSpPr/>
        <p:nvPr/>
      </p:nvGrpSpPr>
      <p:grpSpPr>
        <a:xfrm>
          <a:off x="0" y="0"/>
          <a:ext cx="0" cy="0"/>
          <a:chOff x="0" y="0"/>
          <a:chExt cx="0" cy="0"/>
        </a:xfrm>
      </p:grpSpPr>
      <p:sp>
        <p:nvSpPr>
          <p:cNvPr id="93" name="Google Shape;93;p8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8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9" name="Shape 29"/>
        <p:cNvGrpSpPr/>
        <p:nvPr/>
      </p:nvGrpSpPr>
      <p:grpSpPr>
        <a:xfrm>
          <a:off x="0" y="0"/>
          <a:ext cx="0" cy="0"/>
          <a:chOff x="0" y="0"/>
          <a:chExt cx="0" cy="0"/>
        </a:xfrm>
      </p:grpSpPr>
      <p:sp>
        <p:nvSpPr>
          <p:cNvPr id="30" name="Google Shape;30;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5" name="Shape 35"/>
        <p:cNvGrpSpPr/>
        <p:nvPr/>
      </p:nvGrpSpPr>
      <p:grpSpPr>
        <a:xfrm>
          <a:off x="0" y="0"/>
          <a:ext cx="0" cy="0"/>
          <a:chOff x="0" y="0"/>
          <a:chExt cx="0" cy="0"/>
        </a:xfrm>
      </p:grpSpPr>
      <p:sp>
        <p:nvSpPr>
          <p:cNvPr id="36" name="Google Shape;36;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42" name="Shape 42"/>
        <p:cNvGrpSpPr/>
        <p:nvPr/>
      </p:nvGrpSpPr>
      <p:grpSpPr>
        <a:xfrm>
          <a:off x="0" y="0"/>
          <a:ext cx="0" cy="0"/>
          <a:chOff x="0" y="0"/>
          <a:chExt cx="0" cy="0"/>
        </a:xfrm>
      </p:grpSpPr>
      <p:sp>
        <p:nvSpPr>
          <p:cNvPr id="43" name="Google Shape;43;p7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48" name="Shape 48"/>
        <p:cNvGrpSpPr/>
        <p:nvPr/>
      </p:nvGrpSpPr>
      <p:grpSpPr>
        <a:xfrm>
          <a:off x="0" y="0"/>
          <a:ext cx="0" cy="0"/>
          <a:chOff x="0" y="0"/>
          <a:chExt cx="0" cy="0"/>
        </a:xfrm>
      </p:grpSpPr>
      <p:sp>
        <p:nvSpPr>
          <p:cNvPr id="49" name="Google Shape;49;p7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54" name="Shape 54"/>
        <p:cNvGrpSpPr/>
        <p:nvPr/>
      </p:nvGrpSpPr>
      <p:grpSpPr>
        <a:xfrm>
          <a:off x="0" y="0"/>
          <a:ext cx="0" cy="0"/>
          <a:chOff x="0" y="0"/>
          <a:chExt cx="0" cy="0"/>
        </a:xfrm>
      </p:grpSpPr>
      <p:sp>
        <p:nvSpPr>
          <p:cNvPr id="55" name="Google Shape;55;p8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8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63" name="Shape 63"/>
        <p:cNvGrpSpPr/>
        <p:nvPr/>
      </p:nvGrpSpPr>
      <p:grpSpPr>
        <a:xfrm>
          <a:off x="0" y="0"/>
          <a:ext cx="0" cy="0"/>
          <a:chOff x="0" y="0"/>
          <a:chExt cx="0" cy="0"/>
        </a:xfrm>
      </p:grpSpPr>
      <p:sp>
        <p:nvSpPr>
          <p:cNvPr id="64" name="Google Shape;64;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68" name="Shape 68"/>
        <p:cNvGrpSpPr/>
        <p:nvPr/>
      </p:nvGrpSpPr>
      <p:grpSpPr>
        <a:xfrm>
          <a:off x="0" y="0"/>
          <a:ext cx="0" cy="0"/>
          <a:chOff x="0" y="0"/>
          <a:chExt cx="0" cy="0"/>
        </a:xfrm>
      </p:grpSpPr>
      <p:sp>
        <p:nvSpPr>
          <p:cNvPr id="69" name="Google Shape;69;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3.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5.jpg"/><Relationship Id="rId4" Type="http://schemas.openxmlformats.org/officeDocument/2006/relationships/image" Target="../media/image2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sp>
        <p:nvSpPr>
          <p:cNvPr id="102" name="Google Shape;102;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3" name="Google Shape;103;p1"/>
          <p:cNvPicPr preferRelativeResize="0"/>
          <p:nvPr/>
        </p:nvPicPr>
        <p:blipFill rotWithShape="1">
          <a:blip r:embed="rId3">
            <a:alphaModFix amt="45000"/>
          </a:blip>
          <a:srcRect b="931" l="0" r="0" t="14799"/>
          <a:stretch/>
        </p:blipFill>
        <p:spPr>
          <a:xfrm>
            <a:off x="20" y="38480"/>
            <a:ext cx="12191980" cy="6857990"/>
          </a:xfrm>
          <a:prstGeom prst="rect">
            <a:avLst/>
          </a:prstGeom>
          <a:noFill/>
          <a:ln>
            <a:noFill/>
          </a:ln>
        </p:spPr>
      </p:pic>
      <p:sp>
        <p:nvSpPr>
          <p:cNvPr id="104" name="Google Shape;104;p1"/>
          <p:cNvSpPr/>
          <p:nvPr/>
        </p:nvSpPr>
        <p:spPr>
          <a:xfrm>
            <a:off x="1307870" y="1267730"/>
            <a:ext cx="9576262" cy="4307950"/>
          </a:xfrm>
          <a:prstGeom prst="rect">
            <a:avLst/>
          </a:prstGeom>
          <a:noFill/>
          <a:ln cap="sq" cmpd="sng" w="9525">
            <a:solidFill>
              <a:srgbClr val="FEFEF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txBox="1"/>
          <p:nvPr>
            <p:ph type="ctrTitle"/>
          </p:nvPr>
        </p:nvSpPr>
        <p:spPr>
          <a:xfrm>
            <a:off x="1769532" y="1695576"/>
            <a:ext cx="8652938" cy="285719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Calibri"/>
              <a:buNone/>
            </a:pPr>
            <a:r>
              <a:rPr lang="tr-TR" sz="8000"/>
              <a:t>Rektum Kanseri </a:t>
            </a:r>
            <a:endParaRPr sz="8000"/>
          </a:p>
        </p:txBody>
      </p:sp>
      <p:sp>
        <p:nvSpPr>
          <p:cNvPr id="106" name="Google Shape;106;p1"/>
          <p:cNvSpPr txBox="1"/>
          <p:nvPr>
            <p:ph idx="1" type="subTitle"/>
          </p:nvPr>
        </p:nvSpPr>
        <p:spPr>
          <a:xfrm>
            <a:off x="1769532" y="4165600"/>
            <a:ext cx="8655200" cy="104139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tr-TR"/>
              <a:t>DR.EREN YILDIZ </a:t>
            </a:r>
            <a:endParaRPr/>
          </a:p>
        </p:txBody>
      </p:sp>
      <p:sp>
        <p:nvSpPr>
          <p:cNvPr id="107" name="Google Shape;107;p1"/>
          <p:cNvSpPr/>
          <p:nvPr/>
        </p:nvSpPr>
        <p:spPr>
          <a:xfrm>
            <a:off x="1447801" y="1411615"/>
            <a:ext cx="9296400" cy="4034770"/>
          </a:xfrm>
          <a:prstGeom prst="rect">
            <a:avLst/>
          </a:prstGeom>
          <a:noFill/>
          <a:ln cap="sq" cmpd="sng" w="9525">
            <a:solidFill>
              <a:srgbClr val="FEFEFE">
                <a:alpha val="80000"/>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32" name="Google Shape;232;p10"/>
          <p:cNvPicPr preferRelativeResize="0"/>
          <p:nvPr>
            <p:ph idx="1" type="body"/>
          </p:nvPr>
        </p:nvPicPr>
        <p:blipFill rotWithShape="1">
          <a:blip r:embed="rId3">
            <a:alphaModFix/>
          </a:blip>
          <a:srcRect b="0" l="0" r="0" t="0"/>
          <a:stretch/>
        </p:blipFill>
        <p:spPr>
          <a:xfrm>
            <a:off x="1031930" y="143474"/>
            <a:ext cx="10530705" cy="656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38" name="Google Shape;238;p11"/>
          <p:cNvGrpSpPr/>
          <p:nvPr/>
        </p:nvGrpSpPr>
        <p:grpSpPr>
          <a:xfrm>
            <a:off x="-2848" y="0"/>
            <a:ext cx="12188949" cy="6858000"/>
            <a:chOff x="-2848" y="0"/>
            <a:chExt cx="12188949" cy="6858000"/>
          </a:xfrm>
        </p:grpSpPr>
        <p:sp>
          <p:nvSpPr>
            <p:cNvPr id="239" name="Google Shape;239;p11"/>
            <p:cNvSpPr/>
            <p:nvPr/>
          </p:nvSpPr>
          <p:spPr>
            <a:xfrm>
              <a:off x="-2848" y="0"/>
              <a:ext cx="12188949" cy="6858000"/>
            </a:xfrm>
            <a:prstGeom prst="rect">
              <a:avLst/>
            </a:prstGeom>
            <a:solidFill>
              <a:schemeClr val="accent5">
                <a:alpha val="4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11"/>
            <p:cNvSpPr/>
            <p:nvPr/>
          </p:nvSpPr>
          <p:spPr>
            <a:xfrm>
              <a:off x="-2848" y="0"/>
              <a:ext cx="12188949" cy="6858000"/>
            </a:xfrm>
            <a:prstGeom prst="rect">
              <a:avLst/>
            </a:prstGeom>
            <a:solidFill>
              <a:schemeClr val="accent6">
                <a:alpha val="1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41" name="Google Shape;241;p11"/>
          <p:cNvGrpSpPr/>
          <p:nvPr/>
        </p:nvGrpSpPr>
        <p:grpSpPr>
          <a:xfrm>
            <a:off x="651279" y="598259"/>
            <a:ext cx="10889442" cy="5680742"/>
            <a:chOff x="651279" y="598259"/>
            <a:chExt cx="10889442" cy="5680742"/>
          </a:xfrm>
        </p:grpSpPr>
        <p:sp>
          <p:nvSpPr>
            <p:cNvPr id="242" name="Google Shape;242;p1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3" name="Google Shape;243;p11"/>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mor, kumaş, okyanus zemini içeren bir resim&#10;&#10;Açıklama otomatik olarak oluşturuldu" id="244" name="Google Shape;244;p11"/>
          <p:cNvPicPr preferRelativeResize="0"/>
          <p:nvPr/>
        </p:nvPicPr>
        <p:blipFill rotWithShape="1">
          <a:blip r:embed="rId3">
            <a:alphaModFix/>
          </a:blip>
          <a:srcRect b="0" l="0" r="0" t="0"/>
          <a:stretch/>
        </p:blipFill>
        <p:spPr>
          <a:xfrm>
            <a:off x="6677026" y="1622857"/>
            <a:ext cx="4571936" cy="3588969"/>
          </a:xfrm>
          <a:prstGeom prst="rect">
            <a:avLst/>
          </a:prstGeom>
          <a:noFill/>
          <a:ln>
            <a:noFill/>
          </a:ln>
        </p:spPr>
      </p:pic>
      <p:grpSp>
        <p:nvGrpSpPr>
          <p:cNvPr id="245" name="Google Shape;245;p11"/>
          <p:cNvGrpSpPr/>
          <p:nvPr/>
        </p:nvGrpSpPr>
        <p:grpSpPr>
          <a:xfrm>
            <a:off x="1524" y="0"/>
            <a:ext cx="12188952" cy="6858000"/>
            <a:chOff x="0" y="0"/>
            <a:chExt cx="12188952" cy="6858000"/>
          </a:xfrm>
        </p:grpSpPr>
        <p:sp>
          <p:nvSpPr>
            <p:cNvPr id="246" name="Google Shape;246;p1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p1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1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p1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1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1" name="Google Shape;251;p1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2" name="Google Shape;252;p1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53" name="Google Shape;253;p11"/>
          <p:cNvSpPr txBox="1"/>
          <p:nvPr>
            <p:ph type="title"/>
          </p:nvPr>
        </p:nvSpPr>
        <p:spPr>
          <a:xfrm>
            <a:off x="7053476" y="-489325"/>
            <a:ext cx="3546228" cy="24683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0000"/>
              </a:buClr>
              <a:buSzPts val="4800"/>
              <a:buFont typeface="Calibri"/>
              <a:buNone/>
            </a:pPr>
            <a:r>
              <a:rPr b="1" lang="tr-TR" sz="4800">
                <a:solidFill>
                  <a:srgbClr val="FF0000"/>
                </a:solidFill>
                <a:latin typeface="Calibri"/>
                <a:ea typeface="Calibri"/>
                <a:cs typeface="Calibri"/>
                <a:sym typeface="Calibri"/>
              </a:rPr>
              <a:t>Histopatoloji </a:t>
            </a:r>
            <a:endParaRPr b="1" sz="4800">
              <a:solidFill>
                <a:srgbClr val="FF0000"/>
              </a:solidFill>
              <a:latin typeface="Calibri"/>
              <a:ea typeface="Calibri"/>
              <a:cs typeface="Calibri"/>
              <a:sym typeface="Calibri"/>
            </a:endParaRPr>
          </a:p>
        </p:txBody>
      </p:sp>
      <p:sp>
        <p:nvSpPr>
          <p:cNvPr id="254" name="Google Shape;254;p11"/>
          <p:cNvSpPr txBox="1"/>
          <p:nvPr>
            <p:ph idx="1" type="body"/>
          </p:nvPr>
        </p:nvSpPr>
        <p:spPr>
          <a:xfrm>
            <a:off x="310494" y="696014"/>
            <a:ext cx="6881774" cy="583723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b="1" lang="tr-TR">
                <a:solidFill>
                  <a:srgbClr val="FF0000"/>
                </a:solidFill>
              </a:rPr>
              <a:t>Adenokarsinom( %90)</a:t>
            </a:r>
            <a:endParaRPr/>
          </a:p>
          <a:p>
            <a:pPr indent="-228600" lvl="0" marL="228600" rtl="0" algn="l">
              <a:lnSpc>
                <a:spcPct val="90000"/>
              </a:lnSpc>
              <a:spcBef>
                <a:spcPts val="1000"/>
              </a:spcBef>
              <a:spcAft>
                <a:spcPts val="0"/>
              </a:spcAft>
              <a:buClr>
                <a:srgbClr val="0C0C0C"/>
              </a:buClr>
              <a:buSzPts val="2800"/>
              <a:buFont typeface="Noto Sans Symbols"/>
              <a:buChar char="✔"/>
            </a:pPr>
            <a:r>
              <a:rPr lang="tr-TR">
                <a:solidFill>
                  <a:srgbClr val="0C0C0C"/>
                </a:solidFill>
              </a:rPr>
              <a:t>Çoğunlukla müsin ihtiva eder</a:t>
            </a:r>
            <a:endParaRPr/>
          </a:p>
          <a:p>
            <a:pPr indent="-228600" lvl="0" marL="228600" rtl="0" algn="l">
              <a:lnSpc>
                <a:spcPct val="90000"/>
              </a:lnSpc>
              <a:spcBef>
                <a:spcPts val="1000"/>
              </a:spcBef>
              <a:spcAft>
                <a:spcPts val="0"/>
              </a:spcAft>
              <a:buClr>
                <a:srgbClr val="0C0C0C"/>
              </a:buClr>
              <a:buSzPts val="2800"/>
              <a:buFont typeface="Noto Sans Symbols"/>
              <a:buChar char="✔"/>
            </a:pPr>
            <a:r>
              <a:rPr lang="tr-TR">
                <a:solidFill>
                  <a:srgbClr val="0C0C0C"/>
                </a:solidFill>
              </a:rPr>
              <a:t>Müsinöz içerik extraselüler yerleşimli ise kolloid , intraselüler yerleşimli ise taşlı yüzük hücreli olarak adlandırılıyor.</a:t>
            </a:r>
            <a:endParaRPr/>
          </a:p>
          <a:p>
            <a:pPr indent="-228600" lvl="0" marL="228600" rtl="0" algn="l">
              <a:lnSpc>
                <a:spcPct val="90000"/>
              </a:lnSpc>
              <a:spcBef>
                <a:spcPts val="1000"/>
              </a:spcBef>
              <a:spcAft>
                <a:spcPts val="0"/>
              </a:spcAft>
              <a:buClr>
                <a:srgbClr val="0C0C0C"/>
              </a:buClr>
              <a:buSzPts val="2800"/>
              <a:buFont typeface="Noto Sans Symbols"/>
              <a:buChar char="✔"/>
            </a:pPr>
            <a:r>
              <a:rPr lang="tr-TR">
                <a:solidFill>
                  <a:srgbClr val="0C0C0C"/>
                </a:solidFill>
              </a:rPr>
              <a:t>Kolloid bağımsız bir prognostik faktör değilken, taşlı yüzük morfolojisi kötü prognozla ilişkili ***</a:t>
            </a:r>
            <a:endParaRPr/>
          </a:p>
          <a:p>
            <a:pPr indent="0" lvl="0" marL="0" rtl="0" algn="l">
              <a:lnSpc>
                <a:spcPct val="90000"/>
              </a:lnSpc>
              <a:spcBef>
                <a:spcPts val="1000"/>
              </a:spcBef>
              <a:spcAft>
                <a:spcPts val="0"/>
              </a:spcAft>
              <a:buClr>
                <a:schemeClr val="dk1"/>
              </a:buClr>
              <a:buSzPts val="2800"/>
              <a:buNone/>
            </a:pPr>
            <a:r>
              <a:t/>
            </a:r>
            <a:endParaRPr>
              <a:solidFill>
                <a:srgbClr val="FF0000"/>
              </a:solidFill>
            </a:endParaRPr>
          </a:p>
          <a:p>
            <a:pPr indent="-228600" lvl="0" marL="228600" rtl="0" algn="l">
              <a:lnSpc>
                <a:spcPct val="90000"/>
              </a:lnSpc>
              <a:spcBef>
                <a:spcPts val="1000"/>
              </a:spcBef>
              <a:spcAft>
                <a:spcPts val="0"/>
              </a:spcAft>
              <a:buClr>
                <a:srgbClr val="FF0000"/>
              </a:buClr>
              <a:buSzPts val="2800"/>
              <a:buChar char="•"/>
            </a:pPr>
            <a:r>
              <a:rPr b="1" lang="tr-TR">
                <a:solidFill>
                  <a:srgbClr val="FF0000"/>
                </a:solidFill>
              </a:rPr>
              <a:t>Karsinoid tümörler</a:t>
            </a:r>
            <a:endParaRPr/>
          </a:p>
          <a:p>
            <a:pPr indent="-228600" lvl="0" marL="228600" rtl="0" algn="l">
              <a:lnSpc>
                <a:spcPct val="90000"/>
              </a:lnSpc>
              <a:spcBef>
                <a:spcPts val="1000"/>
              </a:spcBef>
              <a:spcAft>
                <a:spcPts val="0"/>
              </a:spcAft>
              <a:buClr>
                <a:srgbClr val="FF0000"/>
              </a:buClr>
              <a:buSzPts val="2800"/>
              <a:buChar char="•"/>
            </a:pPr>
            <a:r>
              <a:rPr b="1" lang="tr-TR">
                <a:solidFill>
                  <a:srgbClr val="FF0000"/>
                </a:solidFill>
              </a:rPr>
              <a:t>Leiomyosarkom</a:t>
            </a:r>
            <a:endParaRPr b="1">
              <a:solidFill>
                <a:srgbClr val="FF0000"/>
              </a:solidFill>
            </a:endParaRPr>
          </a:p>
          <a:p>
            <a:pPr indent="-228600" lvl="0" marL="228600" rtl="0" algn="l">
              <a:lnSpc>
                <a:spcPct val="90000"/>
              </a:lnSpc>
              <a:spcBef>
                <a:spcPts val="1000"/>
              </a:spcBef>
              <a:spcAft>
                <a:spcPts val="0"/>
              </a:spcAft>
              <a:buClr>
                <a:srgbClr val="FF0000"/>
              </a:buClr>
              <a:buSzPts val="2800"/>
              <a:buChar char="•"/>
            </a:pPr>
            <a:r>
              <a:rPr b="1" lang="tr-TR">
                <a:solidFill>
                  <a:srgbClr val="FF0000"/>
                </a:solidFill>
              </a:rPr>
              <a:t>Lenfoma</a:t>
            </a:r>
            <a:endParaRPr b="1">
              <a:solidFill>
                <a:srgbClr val="FF0000"/>
              </a:solidFill>
            </a:endParaRPr>
          </a:p>
          <a:p>
            <a:pPr indent="-228600" lvl="0" marL="228600" rtl="0" algn="l">
              <a:lnSpc>
                <a:spcPct val="90000"/>
              </a:lnSpc>
              <a:spcBef>
                <a:spcPts val="1000"/>
              </a:spcBef>
              <a:spcAft>
                <a:spcPts val="0"/>
              </a:spcAft>
              <a:buClr>
                <a:srgbClr val="FF0000"/>
              </a:buClr>
              <a:buSzPts val="2800"/>
              <a:buChar char="•"/>
            </a:pPr>
            <a:r>
              <a:rPr b="1" lang="tr-TR">
                <a:solidFill>
                  <a:srgbClr val="FF0000"/>
                </a:solidFill>
              </a:rPr>
              <a:t>Skuamoz hücreli karsinom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Anatomi </a:t>
            </a:r>
            <a:endParaRPr/>
          </a:p>
        </p:txBody>
      </p:sp>
      <p:sp>
        <p:nvSpPr>
          <p:cNvPr id="260" name="Google Shape;260;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tr-TR"/>
              <a:t>Rektum yaklaşık 15 cm uzunluğundadır.</a:t>
            </a:r>
            <a:endParaRPr/>
          </a:p>
          <a:p>
            <a:pPr indent="-228600" lvl="0" marL="228600" rtl="0" algn="l">
              <a:lnSpc>
                <a:spcPct val="90000"/>
              </a:lnSpc>
              <a:spcBef>
                <a:spcPts val="1000"/>
              </a:spcBef>
              <a:spcAft>
                <a:spcPts val="0"/>
              </a:spcAft>
              <a:buClr>
                <a:schemeClr val="dk1"/>
              </a:buClr>
              <a:buSzPct val="100000"/>
              <a:buChar char="•"/>
            </a:pPr>
            <a:r>
              <a:rPr lang="tr-TR"/>
              <a:t>Tedavi ve prognozdaki farklılıklar nedeniyle, tümörün alt sınırının anal vergeden uzaklığına göre üç bölüme ayrılır (rijit sigmoidoskopi ile değerlendirilir)</a:t>
            </a:r>
            <a:endParaRPr/>
          </a:p>
          <a:p>
            <a:pPr indent="-457200" lvl="0" marL="457200" rtl="0" algn="l">
              <a:lnSpc>
                <a:spcPct val="90000"/>
              </a:lnSpc>
              <a:spcBef>
                <a:spcPts val="1000"/>
              </a:spcBef>
              <a:spcAft>
                <a:spcPts val="0"/>
              </a:spcAft>
              <a:buClr>
                <a:schemeClr val="dk1"/>
              </a:buClr>
              <a:buSzPct val="100000"/>
              <a:buFont typeface="Noto Sans Symbols"/>
              <a:buChar char="▪"/>
            </a:pPr>
            <a:r>
              <a:rPr lang="tr-TR"/>
              <a:t>Üst 1/3 -&gt; Anal verge'den 12-16 cm uzaklıkta</a:t>
            </a:r>
            <a:endParaRPr/>
          </a:p>
          <a:p>
            <a:pPr indent="-457200" lvl="0" marL="457200" rtl="0" algn="l">
              <a:lnSpc>
                <a:spcPct val="90000"/>
              </a:lnSpc>
              <a:spcBef>
                <a:spcPts val="1000"/>
              </a:spcBef>
              <a:spcAft>
                <a:spcPts val="0"/>
              </a:spcAft>
              <a:buClr>
                <a:schemeClr val="dk1"/>
              </a:buClr>
              <a:buSzPct val="100000"/>
              <a:buFont typeface="Noto Sans Symbols"/>
              <a:buChar char="▪"/>
            </a:pPr>
            <a:r>
              <a:rPr lang="tr-TR"/>
              <a:t>Orta 1/3 -&gt; 6-12 cm</a:t>
            </a:r>
            <a:endParaRPr/>
          </a:p>
          <a:p>
            <a:pPr indent="-457200" lvl="0" marL="457200" rtl="0" algn="l">
              <a:lnSpc>
                <a:spcPct val="90000"/>
              </a:lnSpc>
              <a:spcBef>
                <a:spcPts val="1000"/>
              </a:spcBef>
              <a:spcAft>
                <a:spcPts val="0"/>
              </a:spcAft>
              <a:buClr>
                <a:schemeClr val="dk1"/>
              </a:buClr>
              <a:buSzPct val="100000"/>
              <a:buFont typeface="Noto Sans Symbols"/>
              <a:buChar char="▪"/>
            </a:pPr>
            <a:r>
              <a:rPr lang="tr-TR"/>
              <a:t>Alt 1/3 -&gt; 6 cm'den daha az </a:t>
            </a:r>
            <a:endParaRPr/>
          </a:p>
          <a:p>
            <a:pPr indent="-457200" lvl="0" marL="457200" rtl="0" algn="l">
              <a:lnSpc>
                <a:spcPct val="90000"/>
              </a:lnSpc>
              <a:spcBef>
                <a:spcPts val="1000"/>
              </a:spcBef>
              <a:spcAft>
                <a:spcPts val="0"/>
              </a:spcAft>
              <a:buClr>
                <a:schemeClr val="dk1"/>
              </a:buClr>
              <a:buSzPct val="100000"/>
              <a:buChar char="•"/>
            </a:pPr>
            <a:r>
              <a:rPr lang="tr-TR"/>
              <a:t>Sonuçlar raporlanırken referans noktası (anal verge, dentat çizgi veya anorektal halka olarak) belirtilmelidir.</a:t>
            </a:r>
            <a:endParaRPr/>
          </a:p>
          <a:p>
            <a:pPr indent="-457200" lvl="0" marL="457200" rtl="0" algn="l">
              <a:lnSpc>
                <a:spcPct val="90000"/>
              </a:lnSpc>
              <a:spcBef>
                <a:spcPts val="1000"/>
              </a:spcBef>
              <a:spcAft>
                <a:spcPts val="0"/>
              </a:spcAft>
              <a:buClr>
                <a:schemeClr val="dk1"/>
              </a:buClr>
              <a:buSzPct val="100000"/>
              <a:buChar char="•"/>
            </a:pPr>
            <a:r>
              <a:rPr lang="tr-TR"/>
              <a:t>Anal verge'den ölçülen mesafe, dentat çizgiden ölçülen mesafeden genelde 2-3 cm daha uzundur.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txBox="1"/>
          <p:nvPr>
            <p:ph type="title"/>
          </p:nvPr>
        </p:nvSpPr>
        <p:spPr>
          <a:xfrm>
            <a:off x="6921500" y="457200"/>
            <a:ext cx="4432300" cy="541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66" name="Google Shape;266;p13"/>
          <p:cNvPicPr preferRelativeResize="0"/>
          <p:nvPr/>
        </p:nvPicPr>
        <p:blipFill rotWithShape="1">
          <a:blip r:embed="rId3">
            <a:alphaModFix/>
          </a:blip>
          <a:srcRect b="0" l="0" r="0" t="0"/>
          <a:stretch/>
        </p:blipFill>
        <p:spPr>
          <a:xfrm>
            <a:off x="687388" y="158750"/>
            <a:ext cx="7166244" cy="6184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KLİNİK BULGULAR</a:t>
            </a:r>
            <a:endParaRPr/>
          </a:p>
        </p:txBody>
      </p:sp>
      <p:sp>
        <p:nvSpPr>
          <p:cNvPr id="272" name="Google Shape;27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tr-TR"/>
              <a:t>Hastalar genellikle tanıdan önce semptomatiktir.</a:t>
            </a:r>
            <a:endParaRPr/>
          </a:p>
          <a:p>
            <a:pPr indent="-228600" lvl="0" marL="228600" rtl="0" algn="l">
              <a:lnSpc>
                <a:spcPct val="90000"/>
              </a:lnSpc>
              <a:spcBef>
                <a:spcPts val="1000"/>
              </a:spcBef>
              <a:spcAft>
                <a:spcPts val="0"/>
              </a:spcAft>
              <a:buClr>
                <a:schemeClr val="dk1"/>
              </a:buClr>
              <a:buSzPct val="100000"/>
              <a:buChar char="•"/>
            </a:pPr>
            <a:r>
              <a:rPr lang="tr-TR"/>
              <a:t>Yaygın semptomlar -&gt; dışkıda kan, mukus, açıklanamayan kabızlık veya ishal, dışkı kalibresinde azalma, bağırsak alışkanlıklarında değişiklik </a:t>
            </a:r>
            <a:endParaRPr/>
          </a:p>
          <a:p>
            <a:pPr indent="-228600" lvl="0" marL="228600" rtl="0" algn="l">
              <a:lnSpc>
                <a:spcPct val="90000"/>
              </a:lnSpc>
              <a:spcBef>
                <a:spcPts val="1000"/>
              </a:spcBef>
              <a:spcAft>
                <a:spcPts val="0"/>
              </a:spcAft>
              <a:buClr>
                <a:schemeClr val="dk1"/>
              </a:buClr>
              <a:buSzPct val="100000"/>
              <a:buChar char="•"/>
            </a:pPr>
            <a:r>
              <a:rPr lang="tr-TR"/>
              <a:t>Hemoroidal kanama mutlaka dışlanmalı </a:t>
            </a:r>
            <a:endParaRPr/>
          </a:p>
          <a:p>
            <a:pPr indent="-228600" lvl="0" marL="228600" rtl="0" algn="l">
              <a:lnSpc>
                <a:spcPct val="90000"/>
              </a:lnSpc>
              <a:spcBef>
                <a:spcPts val="1000"/>
              </a:spcBef>
              <a:spcAft>
                <a:spcPts val="0"/>
              </a:spcAft>
              <a:buClr>
                <a:schemeClr val="dk1"/>
              </a:buClr>
              <a:buSzPct val="100000"/>
              <a:buChar char="•"/>
            </a:pPr>
            <a:r>
              <a:rPr lang="tr-TR"/>
              <a:t>Obstruktif rektum kanserleri genellikle kabızlık yerine daha çok ishal ile kendini gösterir </a:t>
            </a:r>
            <a:endParaRPr/>
          </a:p>
          <a:p>
            <a:pPr indent="-228600" lvl="0" marL="228600" rtl="0" algn="l">
              <a:lnSpc>
                <a:spcPct val="90000"/>
              </a:lnSpc>
              <a:spcBef>
                <a:spcPts val="1000"/>
              </a:spcBef>
              <a:spcAft>
                <a:spcPts val="0"/>
              </a:spcAft>
              <a:buClr>
                <a:schemeClr val="dk1"/>
              </a:buClr>
              <a:buSzPct val="100000"/>
              <a:buChar char="•"/>
            </a:pPr>
            <a:r>
              <a:rPr lang="tr-TR"/>
              <a:t>Lokal ileri rektum kanserlerinde urge, yetersiz boşalma ve tenesmus görülebilir</a:t>
            </a:r>
            <a:endParaRPr/>
          </a:p>
          <a:p>
            <a:pPr indent="-228600" lvl="0" marL="228600" rtl="0" algn="l">
              <a:lnSpc>
                <a:spcPct val="90000"/>
              </a:lnSpc>
              <a:spcBef>
                <a:spcPts val="1000"/>
              </a:spcBef>
              <a:spcAft>
                <a:spcPts val="0"/>
              </a:spcAft>
              <a:buClr>
                <a:schemeClr val="dk1"/>
              </a:buClr>
              <a:buSzPct val="100000"/>
              <a:buChar char="•"/>
            </a:pPr>
            <a:r>
              <a:rPr lang="tr-TR"/>
              <a:t>İdrar semptomları ve perine ağrısı ciddi semptomlardır ve genellikle ileri evre hastalığı gösterir </a:t>
            </a:r>
            <a:endParaRPr/>
          </a:p>
          <a:p>
            <a:pPr indent="-228600" lvl="0" marL="228600" rtl="0" algn="l">
              <a:lnSpc>
                <a:spcPct val="90000"/>
              </a:lnSpc>
              <a:spcBef>
                <a:spcPts val="1000"/>
              </a:spcBef>
              <a:spcAft>
                <a:spcPts val="0"/>
              </a:spcAft>
              <a:buClr>
                <a:schemeClr val="dk1"/>
              </a:buClr>
              <a:buSzPct val="100000"/>
              <a:buChar char="•"/>
            </a:pPr>
            <a:r>
              <a:rPr lang="tr-TR"/>
              <a:t>Siyatik ağrısı, siyatik n. İnvazyonu ****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HASTA DEĞERLENDİRMESİ </a:t>
            </a:r>
            <a:endParaRPr/>
          </a:p>
        </p:txBody>
      </p:sp>
      <p:sp>
        <p:nvSpPr>
          <p:cNvPr id="278" name="Google Shape;278;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İyi bir anamnez ve fizik muayene! </a:t>
            </a:r>
            <a:endParaRPr/>
          </a:p>
          <a:p>
            <a:pPr indent="-228600" lvl="0" marL="228600" rtl="0" algn="l">
              <a:lnSpc>
                <a:spcPct val="90000"/>
              </a:lnSpc>
              <a:spcBef>
                <a:spcPts val="1000"/>
              </a:spcBef>
              <a:spcAft>
                <a:spcPts val="0"/>
              </a:spcAft>
              <a:buClr>
                <a:schemeClr val="dk1"/>
              </a:buClr>
              <a:buSzPts val="2800"/>
              <a:buChar char="•"/>
            </a:pPr>
            <a:r>
              <a:rPr lang="tr-TR"/>
              <a:t>CBC, KCFT,BFT ve CEA düzeyleri mutlaka bakılmalı </a:t>
            </a:r>
            <a:endParaRPr/>
          </a:p>
          <a:p>
            <a:pPr indent="-228600" lvl="0" marL="228600" rtl="0" algn="l">
              <a:lnSpc>
                <a:spcPct val="90000"/>
              </a:lnSpc>
              <a:spcBef>
                <a:spcPts val="1000"/>
              </a:spcBef>
              <a:spcAft>
                <a:spcPts val="0"/>
              </a:spcAft>
              <a:buClr>
                <a:schemeClr val="dk1"/>
              </a:buClr>
              <a:buSzPts val="2800"/>
              <a:buChar char="•"/>
            </a:pPr>
            <a:r>
              <a:rPr lang="tr-TR"/>
              <a:t>Rektal tuşe -&gt; </a:t>
            </a:r>
            <a:endParaRPr/>
          </a:p>
          <a:p>
            <a:pPr indent="-228600" lvl="0" marL="228600" rtl="0" algn="l">
              <a:lnSpc>
                <a:spcPct val="90000"/>
              </a:lnSpc>
              <a:spcBef>
                <a:spcPts val="1000"/>
              </a:spcBef>
              <a:spcAft>
                <a:spcPts val="0"/>
              </a:spcAft>
              <a:buClr>
                <a:schemeClr val="dk1"/>
              </a:buClr>
              <a:buSzPts val="2800"/>
              <a:buFont typeface="Noto Sans Symbols"/>
              <a:buChar char="✔"/>
            </a:pPr>
            <a:r>
              <a:rPr lang="tr-TR"/>
              <a:t>Ortalama 7-8 cmlik segment muayene edilebilir.</a:t>
            </a:r>
            <a:endParaRPr/>
          </a:p>
          <a:p>
            <a:pPr indent="-228600" lvl="0" marL="228600" rtl="0" algn="l">
              <a:lnSpc>
                <a:spcPct val="90000"/>
              </a:lnSpc>
              <a:spcBef>
                <a:spcPts val="1000"/>
              </a:spcBef>
              <a:spcAft>
                <a:spcPts val="0"/>
              </a:spcAft>
              <a:buClr>
                <a:schemeClr val="dk1"/>
              </a:buClr>
              <a:buSzPts val="2800"/>
              <a:buFont typeface="Noto Sans Symbols"/>
              <a:buChar char="✔"/>
            </a:pPr>
            <a:r>
              <a:rPr lang="tr-TR"/>
              <a:t>Tümörün büyüklüğü, ülserasyon varlığı ve çevre yapılara fiksasyonu değerlendirilebilir. </a:t>
            </a:r>
            <a:endParaRPr/>
          </a:p>
          <a:p>
            <a:pPr indent="-228600" lvl="0" marL="228600" rtl="0" algn="l">
              <a:lnSpc>
                <a:spcPct val="90000"/>
              </a:lnSpc>
              <a:spcBef>
                <a:spcPts val="1000"/>
              </a:spcBef>
              <a:spcAft>
                <a:spcPts val="0"/>
              </a:spcAft>
              <a:buClr>
                <a:schemeClr val="dk1"/>
              </a:buClr>
              <a:buSzPts val="2800"/>
              <a:buFont typeface="Noto Sans Symbols"/>
              <a:buChar char="✔"/>
            </a:pPr>
            <a:r>
              <a:rPr lang="tr-TR"/>
              <a:t>Sfinkter fonksiyonu (sfinkter koruyucu cerrahiye uygunluk.)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HASTA DEĞERLENDİRMESİ</a:t>
            </a:r>
            <a:endParaRPr/>
          </a:p>
        </p:txBody>
      </p:sp>
      <p:sp>
        <p:nvSpPr>
          <p:cNvPr id="284" name="Google Shape;284;p16"/>
          <p:cNvSpPr txBox="1"/>
          <p:nvPr>
            <p:ph idx="1" type="body"/>
          </p:nvPr>
        </p:nvSpPr>
        <p:spPr>
          <a:xfrm>
            <a:off x="838200" y="1825625"/>
            <a:ext cx="51943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tr-TR"/>
              <a:t>Rijit proktosigmoidoskopi - &gt; </a:t>
            </a:r>
            <a:endParaRPr/>
          </a:p>
          <a:p>
            <a:pPr indent="-228600" lvl="0" marL="228600" rtl="0" algn="l">
              <a:lnSpc>
                <a:spcPct val="90000"/>
              </a:lnSpc>
              <a:spcBef>
                <a:spcPts val="1000"/>
              </a:spcBef>
              <a:spcAft>
                <a:spcPts val="0"/>
              </a:spcAft>
              <a:buClr>
                <a:schemeClr val="dk1"/>
              </a:buClr>
              <a:buSzPct val="100000"/>
              <a:buFont typeface="Noto Sans Symbols"/>
              <a:buChar char="✔"/>
            </a:pPr>
            <a:r>
              <a:rPr lang="tr-TR"/>
              <a:t>Lezyonu doğrudan görüntüleme, lezyonun boyutu ve obstrüksiyon derecesi hakkında bilgi </a:t>
            </a:r>
            <a:endParaRPr/>
          </a:p>
          <a:p>
            <a:pPr indent="-228600" lvl="0" marL="228600" rtl="0" algn="l">
              <a:lnSpc>
                <a:spcPct val="90000"/>
              </a:lnSpc>
              <a:spcBef>
                <a:spcPts val="1000"/>
              </a:spcBef>
              <a:spcAft>
                <a:spcPts val="0"/>
              </a:spcAft>
              <a:buClr>
                <a:schemeClr val="dk1"/>
              </a:buClr>
              <a:buSzPct val="100000"/>
              <a:buFont typeface="Noto Sans Symbols"/>
              <a:buChar char="✔"/>
            </a:pPr>
            <a:r>
              <a:rPr lang="tr-TR"/>
              <a:t>Doku tanısı şansı ***</a:t>
            </a:r>
            <a:endParaRPr/>
          </a:p>
          <a:p>
            <a:pPr indent="-228600" lvl="0" marL="228600" rtl="0" algn="l">
              <a:lnSpc>
                <a:spcPct val="90000"/>
              </a:lnSpc>
              <a:spcBef>
                <a:spcPts val="1000"/>
              </a:spcBef>
              <a:spcAft>
                <a:spcPts val="0"/>
              </a:spcAft>
              <a:buClr>
                <a:schemeClr val="dk1"/>
              </a:buClr>
              <a:buSzPct val="100000"/>
              <a:buFont typeface="Noto Sans Symbols"/>
              <a:buChar char="✔"/>
            </a:pPr>
            <a:r>
              <a:rPr lang="tr-TR"/>
              <a:t>Anal verge’den uzaklığı saptama</a:t>
            </a:r>
            <a:endParaRPr/>
          </a:p>
          <a:p>
            <a:pPr indent="-90804" lvl="0" marL="228600" rtl="0" algn="l">
              <a:lnSpc>
                <a:spcPct val="90000"/>
              </a:lnSpc>
              <a:spcBef>
                <a:spcPts val="1000"/>
              </a:spcBef>
              <a:spcAft>
                <a:spcPts val="0"/>
              </a:spcAft>
              <a:buClr>
                <a:schemeClr val="dk1"/>
              </a:buClr>
              <a:buSzPct val="100000"/>
              <a:buFont typeface="Noto Sans Symbols"/>
              <a:buNone/>
            </a:pPr>
            <a:r>
              <a:t/>
            </a:r>
            <a:endParaRPr/>
          </a:p>
          <a:p>
            <a:pPr indent="-228600" lvl="0" marL="228600" rtl="0" algn="l">
              <a:lnSpc>
                <a:spcPct val="90000"/>
              </a:lnSpc>
              <a:spcBef>
                <a:spcPts val="1000"/>
              </a:spcBef>
              <a:spcAft>
                <a:spcPts val="0"/>
              </a:spcAft>
              <a:buClr>
                <a:schemeClr val="dk1"/>
              </a:buClr>
              <a:buSzPct val="100000"/>
              <a:buChar char="•"/>
            </a:pPr>
            <a:r>
              <a:rPr lang="tr-TR"/>
              <a:t>Senkronize neoplazmları ekartasyon açısından rehberler kolonoskopi öneriyor. </a:t>
            </a:r>
            <a:endParaRPr/>
          </a:p>
          <a:p>
            <a:pPr indent="-228600" lvl="0" marL="228600" rtl="0" algn="l">
              <a:lnSpc>
                <a:spcPct val="90000"/>
              </a:lnSpc>
              <a:spcBef>
                <a:spcPts val="1000"/>
              </a:spcBef>
              <a:spcAft>
                <a:spcPts val="0"/>
              </a:spcAft>
              <a:buClr>
                <a:schemeClr val="dk1"/>
              </a:buClr>
              <a:buSzPct val="100000"/>
              <a:buChar char="•"/>
            </a:pPr>
            <a:r>
              <a:rPr lang="tr-TR"/>
              <a:t>Ameliyat öncesi kolonoskopi yapılamadıysa ameliyattan sonraki 6 ay içinde tamamlama kolonoskopisi önemli </a:t>
            </a:r>
            <a:endParaRPr/>
          </a:p>
        </p:txBody>
      </p:sp>
      <p:pic>
        <p:nvPicPr>
          <p:cNvPr id="285" name="Google Shape;285;p16"/>
          <p:cNvPicPr preferRelativeResize="0"/>
          <p:nvPr/>
        </p:nvPicPr>
        <p:blipFill rotWithShape="1">
          <a:blip r:embed="rId3">
            <a:alphaModFix/>
          </a:blip>
          <a:srcRect b="0" l="0" r="0" t="0"/>
          <a:stretch/>
        </p:blipFill>
        <p:spPr>
          <a:xfrm>
            <a:off x="6096000" y="1190625"/>
            <a:ext cx="5867400" cy="518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RADYOLOJİK DEĞERLENDİRME</a:t>
            </a:r>
            <a:endParaRPr/>
          </a:p>
        </p:txBody>
      </p:sp>
      <p:sp>
        <p:nvSpPr>
          <p:cNvPr id="291" name="Google Shape;291;p17"/>
          <p:cNvSpPr txBox="1"/>
          <p:nvPr>
            <p:ph idx="1" type="body"/>
          </p:nvPr>
        </p:nvSpPr>
        <p:spPr>
          <a:xfrm>
            <a:off x="838200" y="1825624"/>
            <a:ext cx="5651500" cy="4587875"/>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tr-TR"/>
              <a:t>Endorektal Ultrason(ERUS) ,BT, MR, PET-CT </a:t>
            </a:r>
            <a:endParaRPr/>
          </a:p>
          <a:p>
            <a:pPr indent="-228600" lvl="0" marL="228600" rtl="0" algn="l">
              <a:lnSpc>
                <a:spcPct val="90000"/>
              </a:lnSpc>
              <a:spcBef>
                <a:spcPts val="1000"/>
              </a:spcBef>
              <a:spcAft>
                <a:spcPts val="0"/>
              </a:spcAft>
              <a:buClr>
                <a:schemeClr val="dk1"/>
              </a:buClr>
              <a:buSzPct val="100000"/>
              <a:buChar char="•"/>
            </a:pPr>
            <a:r>
              <a:rPr lang="tr-TR"/>
              <a:t>ERUS ve Pelvik MR hastanın T evrelemesini belirlemek için en uygun iki görütüleme yöntemidir.</a:t>
            </a:r>
            <a:endParaRPr/>
          </a:p>
          <a:p>
            <a:pPr indent="-228600" lvl="0" marL="228600" rtl="0" algn="l">
              <a:lnSpc>
                <a:spcPct val="90000"/>
              </a:lnSpc>
              <a:spcBef>
                <a:spcPts val="1000"/>
              </a:spcBef>
              <a:spcAft>
                <a:spcPts val="0"/>
              </a:spcAft>
              <a:buClr>
                <a:schemeClr val="dk1"/>
              </a:buClr>
              <a:buSzPct val="100000"/>
              <a:buChar char="•"/>
            </a:pPr>
            <a:r>
              <a:rPr lang="tr-TR"/>
              <a:t>ERUS rektal duvarın katmanlarını ayırt eder ve transanal eksizyon için uygun olan T1 tümörleri saptamada oldukça başarılıdır. </a:t>
            </a:r>
            <a:endParaRPr/>
          </a:p>
          <a:p>
            <a:pPr indent="-228600" lvl="0" marL="228600" rtl="0" algn="l">
              <a:lnSpc>
                <a:spcPct val="90000"/>
              </a:lnSpc>
              <a:spcBef>
                <a:spcPts val="1000"/>
              </a:spcBef>
              <a:spcAft>
                <a:spcPts val="0"/>
              </a:spcAft>
              <a:buClr>
                <a:schemeClr val="dk1"/>
              </a:buClr>
              <a:buSzPct val="100000"/>
              <a:buChar char="•"/>
            </a:pPr>
            <a:r>
              <a:rPr lang="tr-TR"/>
              <a:t>T aşaması belirlemede ERUS’un doğruluğu %80-97 arasında değişiyor.</a:t>
            </a:r>
            <a:endParaRPr/>
          </a:p>
          <a:p>
            <a:pPr indent="-228600" lvl="0" marL="228600" rtl="0" algn="l">
              <a:lnSpc>
                <a:spcPct val="90000"/>
              </a:lnSpc>
              <a:spcBef>
                <a:spcPts val="1000"/>
              </a:spcBef>
              <a:spcAft>
                <a:spcPts val="0"/>
              </a:spcAft>
              <a:buClr>
                <a:schemeClr val="dk1"/>
              </a:buClr>
              <a:buSzPct val="100000"/>
              <a:buChar char="•"/>
            </a:pPr>
            <a:r>
              <a:rPr lang="tr-TR"/>
              <a:t>Ancak T2 tümörleri minimal T3 tümörlerden ayırt etmede yetersiz</a:t>
            </a:r>
            <a:endParaRPr/>
          </a:p>
          <a:p>
            <a:pPr indent="-228600" lvl="0" marL="228600" rtl="0" algn="l">
              <a:lnSpc>
                <a:spcPct val="90000"/>
              </a:lnSpc>
              <a:spcBef>
                <a:spcPts val="1000"/>
              </a:spcBef>
              <a:spcAft>
                <a:spcPts val="0"/>
              </a:spcAft>
              <a:buClr>
                <a:schemeClr val="dk1"/>
              </a:buClr>
              <a:buSzPct val="100000"/>
              <a:buChar char="•"/>
            </a:pPr>
            <a:r>
              <a:rPr lang="tr-TR"/>
              <a:t>Ayrıca ileri tümörlerde görüş alanı sınırlı olması nedeniyle mezorektal fasya tutulumu ve mezorektal yayılımın değerlendirilmesinde yanıltabilir. </a:t>
            </a:r>
            <a:endParaRPr/>
          </a:p>
        </p:txBody>
      </p:sp>
      <p:pic>
        <p:nvPicPr>
          <p:cNvPr id="292" name="Google Shape;292;p17"/>
          <p:cNvPicPr preferRelativeResize="0"/>
          <p:nvPr/>
        </p:nvPicPr>
        <p:blipFill rotWithShape="1">
          <a:blip r:embed="rId3">
            <a:alphaModFix/>
          </a:blip>
          <a:srcRect b="0" l="0" r="0" t="0"/>
          <a:stretch/>
        </p:blipFill>
        <p:spPr>
          <a:xfrm>
            <a:off x="6589746" y="1332986"/>
            <a:ext cx="5335553" cy="47503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RADYOLOJİK DEĞERLENDİRME</a:t>
            </a:r>
            <a:endParaRPr/>
          </a:p>
        </p:txBody>
      </p:sp>
      <p:sp>
        <p:nvSpPr>
          <p:cNvPr id="298" name="Google Shape;29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tr-TR"/>
              <a:t>Lokorejyonel klinik evrelemede yüksek çözünürlüklü Pelvik MRG tercih edilmekte. </a:t>
            </a:r>
            <a:endParaRPr/>
          </a:p>
          <a:p>
            <a:pPr indent="-228600" lvl="0" marL="228600" rtl="0" algn="l">
              <a:lnSpc>
                <a:spcPct val="90000"/>
              </a:lnSpc>
              <a:spcBef>
                <a:spcPts val="1000"/>
              </a:spcBef>
              <a:spcAft>
                <a:spcPts val="0"/>
              </a:spcAft>
              <a:buClr>
                <a:schemeClr val="dk1"/>
              </a:buClr>
              <a:buSzPct val="100000"/>
              <a:buChar char="•"/>
            </a:pPr>
            <a:r>
              <a:rPr lang="tr-TR"/>
              <a:t>21 çalışmadan oluşan bir meta-analizde tanı koymada %75 özgüllük , T evresi ve mezorektal fasya tutulumu için %94 özgüllük </a:t>
            </a:r>
            <a:endParaRPr/>
          </a:p>
          <a:p>
            <a:pPr indent="-228600" lvl="0" marL="228600" rtl="0" algn="l">
              <a:lnSpc>
                <a:spcPct val="90000"/>
              </a:lnSpc>
              <a:spcBef>
                <a:spcPts val="1000"/>
              </a:spcBef>
              <a:spcAft>
                <a:spcPts val="0"/>
              </a:spcAft>
              <a:buClr>
                <a:schemeClr val="dk1"/>
              </a:buClr>
              <a:buSzPct val="100000"/>
              <a:buChar char="•"/>
            </a:pPr>
            <a:r>
              <a:rPr lang="tr-TR"/>
              <a:t>Pozitif lenf nodlarının tespiti daha zor. </a:t>
            </a:r>
            <a:endParaRPr/>
          </a:p>
          <a:p>
            <a:pPr indent="-228600" lvl="0" marL="228600" rtl="0" algn="l">
              <a:lnSpc>
                <a:spcPct val="90000"/>
              </a:lnSpc>
              <a:spcBef>
                <a:spcPts val="1000"/>
              </a:spcBef>
              <a:spcAft>
                <a:spcPts val="0"/>
              </a:spcAft>
              <a:buClr>
                <a:schemeClr val="dk1"/>
              </a:buClr>
              <a:buSzPct val="100000"/>
              <a:buChar char="•"/>
            </a:pPr>
            <a:r>
              <a:rPr lang="tr-TR"/>
              <a:t>ERUS tümörün hemen yakınındaki mezorektal lenf nodları ile sınırlı ve genel doğruluk oranı %62 ile %83 arasında değişmekte </a:t>
            </a:r>
            <a:endParaRPr/>
          </a:p>
          <a:p>
            <a:pPr indent="-228600" lvl="0" marL="228600" rtl="0" algn="l">
              <a:lnSpc>
                <a:spcPct val="90000"/>
              </a:lnSpc>
              <a:spcBef>
                <a:spcPts val="1000"/>
              </a:spcBef>
              <a:spcAft>
                <a:spcPts val="0"/>
              </a:spcAft>
              <a:buClr>
                <a:schemeClr val="dk1"/>
              </a:buClr>
              <a:buSzPct val="100000"/>
              <a:buChar char="•"/>
            </a:pPr>
            <a:r>
              <a:rPr lang="tr-TR"/>
              <a:t>BT için doğruluk oranı %56-84</a:t>
            </a:r>
            <a:endParaRPr/>
          </a:p>
          <a:p>
            <a:pPr indent="-228600" lvl="0" marL="228600" rtl="0" algn="l">
              <a:lnSpc>
                <a:spcPct val="90000"/>
              </a:lnSpc>
              <a:spcBef>
                <a:spcPts val="1000"/>
              </a:spcBef>
              <a:spcAft>
                <a:spcPts val="0"/>
              </a:spcAft>
              <a:buClr>
                <a:schemeClr val="dk1"/>
              </a:buClr>
              <a:buSzPct val="100000"/>
              <a:buChar char="•"/>
            </a:pPr>
            <a:r>
              <a:rPr lang="tr-TR"/>
              <a:t>MR için doğruluk oranı %59-83 </a:t>
            </a:r>
            <a:endParaRPr/>
          </a:p>
          <a:p>
            <a:pPr indent="-228600" lvl="0" marL="228600" rtl="0" algn="l">
              <a:lnSpc>
                <a:spcPct val="90000"/>
              </a:lnSpc>
              <a:spcBef>
                <a:spcPts val="1000"/>
              </a:spcBef>
              <a:spcAft>
                <a:spcPts val="0"/>
              </a:spcAft>
              <a:buClr>
                <a:schemeClr val="dk1"/>
              </a:buClr>
              <a:buSzPct val="100000"/>
              <a:buChar char="•"/>
            </a:pPr>
            <a:r>
              <a:rPr lang="tr-TR"/>
              <a:t>Bu nedenle ERUS,BT ve MR birlikte kullanıldığında bile lenf nodu evrelemesi %100 doğru sonuç vermez.</a:t>
            </a:r>
            <a:endParaRPr/>
          </a:p>
          <a:p>
            <a:pPr indent="-228600" lvl="0" marL="228600" rtl="0" algn="l">
              <a:lnSpc>
                <a:spcPct val="90000"/>
              </a:lnSpc>
              <a:spcBef>
                <a:spcPts val="1000"/>
              </a:spcBef>
              <a:spcAft>
                <a:spcPts val="0"/>
              </a:spcAft>
              <a:buClr>
                <a:schemeClr val="dk1"/>
              </a:buClr>
              <a:buSzPct val="100000"/>
              <a:buChar char="•"/>
            </a:pPr>
            <a:r>
              <a:rPr lang="tr-TR"/>
              <a:t>PET-BT ilk evrelemede rutinde yeri yok, primer tümör ve nodal evreleme için değeri belirlenememiştir. *****</a:t>
            </a:r>
            <a:endParaRPr/>
          </a:p>
          <a:p>
            <a:pPr indent="-228600" lvl="0" marL="228600" rtl="0" algn="l">
              <a:lnSpc>
                <a:spcPct val="90000"/>
              </a:lnSpc>
              <a:spcBef>
                <a:spcPts val="1000"/>
              </a:spcBef>
              <a:spcAft>
                <a:spcPts val="0"/>
              </a:spcAft>
              <a:buClr>
                <a:schemeClr val="dk1"/>
              </a:buClr>
              <a:buSzPct val="100000"/>
              <a:buChar char="•"/>
            </a:pPr>
            <a:r>
              <a:rPr lang="tr-TR"/>
              <a:t>Uzak metastatik hastalık taraması BT ve/veya MR ile yapılmalı </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304" name="Google Shape;304;p19"/>
          <p:cNvSpPr txBox="1"/>
          <p:nvPr>
            <p:ph idx="1" type="subTitle"/>
          </p:nvPr>
        </p:nvSpPr>
        <p:spPr>
          <a:xfrm>
            <a:off x="-1" y="4394200"/>
            <a:ext cx="5664201" cy="1905000"/>
          </a:xfrm>
          <a:prstGeom prst="rect">
            <a:avLst/>
          </a:prstGeom>
          <a:noFill/>
          <a:ln>
            <a:noFill/>
          </a:ln>
        </p:spPr>
        <p:txBody>
          <a:bodyPr anchorCtr="0" anchor="t" bIns="45700" lIns="91425" spcFirstLastPara="1" rIns="91425" wrap="square" tIns="45700">
            <a:normAutofit/>
          </a:bodyPr>
          <a:lstStyle/>
          <a:p>
            <a:pPr indent="-342900" lvl="0" marL="342900" rtl="0" algn="ctr">
              <a:lnSpc>
                <a:spcPct val="90000"/>
              </a:lnSpc>
              <a:spcBef>
                <a:spcPts val="0"/>
              </a:spcBef>
              <a:spcAft>
                <a:spcPts val="0"/>
              </a:spcAft>
              <a:buClr>
                <a:schemeClr val="dk1"/>
              </a:buClr>
              <a:buSzPts val="2400"/>
              <a:buFont typeface="Arial"/>
              <a:buChar char="•"/>
            </a:pPr>
            <a:r>
              <a:rPr lang="tr-TR"/>
              <a:t>Doğru N evresi değerlendirilebilmesi için en az 12 adet lenf nodu </a:t>
            </a:r>
            <a:endParaRPr/>
          </a:p>
          <a:p>
            <a:pPr indent="0" lvl="0" marL="0" rtl="0" algn="ctr">
              <a:lnSpc>
                <a:spcPct val="90000"/>
              </a:lnSpc>
              <a:spcBef>
                <a:spcPts val="1000"/>
              </a:spcBef>
              <a:spcAft>
                <a:spcPts val="0"/>
              </a:spcAft>
              <a:buClr>
                <a:schemeClr val="dk1"/>
              </a:buClr>
              <a:buSzPts val="2400"/>
              <a:buNone/>
            </a:pPr>
            <a:r>
              <a:rPr lang="tr-TR"/>
              <a:t>çıkarılması gerekli*</a:t>
            </a:r>
            <a:endParaRPr/>
          </a:p>
        </p:txBody>
      </p:sp>
      <p:pic>
        <p:nvPicPr>
          <p:cNvPr id="305" name="Google Shape;305;p19"/>
          <p:cNvPicPr preferRelativeResize="0"/>
          <p:nvPr>
            <p:ph idx="4294967295" type="body"/>
          </p:nvPr>
        </p:nvPicPr>
        <p:blipFill rotWithShape="1">
          <a:blip r:embed="rId3">
            <a:alphaModFix/>
          </a:blip>
          <a:srcRect b="5070" l="13079" r="31210" t="26341"/>
          <a:stretch/>
        </p:blipFill>
        <p:spPr>
          <a:xfrm>
            <a:off x="0" y="365125"/>
            <a:ext cx="5356225" cy="3724275"/>
          </a:xfrm>
          <a:prstGeom prst="rect">
            <a:avLst/>
          </a:prstGeom>
          <a:noFill/>
          <a:ln>
            <a:noFill/>
          </a:ln>
        </p:spPr>
      </p:pic>
      <p:pic>
        <p:nvPicPr>
          <p:cNvPr id="306" name="Google Shape;306;p19"/>
          <p:cNvPicPr preferRelativeResize="0"/>
          <p:nvPr/>
        </p:nvPicPr>
        <p:blipFill rotWithShape="1">
          <a:blip r:embed="rId4">
            <a:alphaModFix/>
          </a:blip>
          <a:srcRect b="13193" l="21862" r="35687" t="16145"/>
          <a:stretch/>
        </p:blipFill>
        <p:spPr>
          <a:xfrm>
            <a:off x="5981700" y="365125"/>
            <a:ext cx="5499100" cy="5168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2"/>
          <p:cNvSpPr txBox="1"/>
          <p:nvPr>
            <p:ph type="title"/>
          </p:nvPr>
        </p:nvSpPr>
        <p:spPr>
          <a:xfrm>
            <a:off x="6513788" y="365125"/>
            <a:ext cx="4840010" cy="18073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kişi, geniş, kalabalık, büyük içeren bir resim&#10;&#10;Açıklama otomatik olarak oluşturuldu" id="114" name="Google Shape;114;p2"/>
          <p:cNvPicPr preferRelativeResize="0"/>
          <p:nvPr/>
        </p:nvPicPr>
        <p:blipFill rotWithShape="1">
          <a:blip r:embed="rId3">
            <a:alphaModFix/>
          </a:blip>
          <a:srcRect b="-1" l="18297" r="22169"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15" name="Google Shape;115;p2"/>
          <p:cNvSpPr txBox="1"/>
          <p:nvPr>
            <p:ph idx="1" type="body"/>
          </p:nvPr>
        </p:nvSpPr>
        <p:spPr>
          <a:xfrm>
            <a:off x="6513788" y="2333297"/>
            <a:ext cx="4840010" cy="384366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b="1" lang="tr-TR" sz="2000">
                <a:latin typeface="Times New Roman"/>
                <a:ea typeface="Times New Roman"/>
                <a:cs typeface="Times New Roman"/>
                <a:sym typeface="Times New Roman"/>
              </a:rPr>
              <a:t>Kolorektal kanser, dünya çapında en yaygın </a:t>
            </a:r>
            <a:r>
              <a:rPr b="1" lang="tr-TR" sz="2000">
                <a:solidFill>
                  <a:srgbClr val="FF0000"/>
                </a:solidFill>
                <a:latin typeface="Times New Roman"/>
                <a:ea typeface="Times New Roman"/>
                <a:cs typeface="Times New Roman"/>
                <a:sym typeface="Times New Roman"/>
              </a:rPr>
              <a:t>4.</a:t>
            </a:r>
            <a:r>
              <a:rPr b="1" lang="tr-TR" sz="2000">
                <a:latin typeface="Times New Roman"/>
                <a:ea typeface="Times New Roman"/>
                <a:cs typeface="Times New Roman"/>
                <a:sym typeface="Times New Roman"/>
              </a:rPr>
              <a:t> kanser türü</a:t>
            </a:r>
            <a:endParaRPr b="1" sz="2000">
              <a:latin typeface="Times New Roman"/>
              <a:ea typeface="Times New Roman"/>
              <a:cs typeface="Times New Roman"/>
              <a:sym typeface="Times New Roman"/>
            </a:endParaRPr>
          </a:p>
          <a:p>
            <a:pPr indent="-120650" lvl="0" marL="228600" rtl="0" algn="l">
              <a:lnSpc>
                <a:spcPct val="90000"/>
              </a:lnSpc>
              <a:spcBef>
                <a:spcPts val="1000"/>
              </a:spcBef>
              <a:spcAft>
                <a:spcPts val="0"/>
              </a:spcAft>
              <a:buClr>
                <a:schemeClr val="dk1"/>
              </a:buClr>
              <a:buSzPct val="100000"/>
              <a:buNone/>
            </a:pPr>
            <a:r>
              <a:t/>
            </a:r>
            <a:endParaRPr b="1"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Char char="•"/>
            </a:pPr>
            <a:r>
              <a:rPr b="1" lang="tr-TR" sz="2000">
                <a:latin typeface="Times New Roman"/>
                <a:ea typeface="Times New Roman"/>
                <a:cs typeface="Times New Roman"/>
                <a:sym typeface="Times New Roman"/>
              </a:rPr>
              <a:t>Kanserden ölümlerde ise 2.sırada</a:t>
            </a:r>
            <a:endParaRPr/>
          </a:p>
          <a:p>
            <a:pPr indent="-228600" lvl="0" marL="228600" rtl="0" algn="l">
              <a:lnSpc>
                <a:spcPct val="90000"/>
              </a:lnSpc>
              <a:spcBef>
                <a:spcPts val="1000"/>
              </a:spcBef>
              <a:spcAft>
                <a:spcPts val="0"/>
              </a:spcAft>
              <a:buClr>
                <a:schemeClr val="dk1"/>
              </a:buClr>
              <a:buSzPct val="100000"/>
              <a:buChar char="•"/>
            </a:pPr>
            <a:r>
              <a:rPr b="1" lang="tr-TR" sz="2000">
                <a:latin typeface="Times New Roman"/>
                <a:ea typeface="Times New Roman"/>
                <a:cs typeface="Times New Roman"/>
                <a:sym typeface="Times New Roman"/>
              </a:rPr>
              <a:t>(Ancak Tarama programları sayesinde son yıllarda mortalitede kayda değer bir düşüş mevcut)</a:t>
            </a:r>
            <a:endParaRPr/>
          </a:p>
          <a:p>
            <a:pPr indent="-120650" lvl="0" marL="228600" rtl="0" algn="l">
              <a:lnSpc>
                <a:spcPct val="90000"/>
              </a:lnSpc>
              <a:spcBef>
                <a:spcPts val="1000"/>
              </a:spcBef>
              <a:spcAft>
                <a:spcPts val="0"/>
              </a:spcAft>
              <a:buClr>
                <a:schemeClr val="dk1"/>
              </a:buClr>
              <a:buSzPct val="100000"/>
              <a:buNone/>
            </a:pPr>
            <a:r>
              <a:t/>
            </a:r>
            <a:endParaRPr b="1"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Char char="•"/>
            </a:pPr>
            <a:r>
              <a:rPr b="1" lang="tr-TR" sz="2000">
                <a:latin typeface="Times New Roman"/>
                <a:ea typeface="Times New Roman"/>
                <a:cs typeface="Times New Roman"/>
                <a:sym typeface="Times New Roman"/>
              </a:rPr>
              <a:t>Her yıl </a:t>
            </a:r>
            <a:r>
              <a:rPr b="1" lang="tr-TR" sz="2000">
                <a:solidFill>
                  <a:srgbClr val="FF0000"/>
                </a:solidFill>
                <a:latin typeface="Times New Roman"/>
                <a:ea typeface="Times New Roman"/>
                <a:cs typeface="Times New Roman"/>
                <a:sym typeface="Times New Roman"/>
              </a:rPr>
              <a:t>800.000</a:t>
            </a:r>
            <a:r>
              <a:rPr b="1" lang="tr-TR" sz="2000">
                <a:latin typeface="Times New Roman"/>
                <a:ea typeface="Times New Roman"/>
                <a:cs typeface="Times New Roman"/>
                <a:sym typeface="Times New Roman"/>
              </a:rPr>
              <a:t> yeni vaka</a:t>
            </a:r>
            <a:endParaRPr b="1"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b="1"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Char char="•"/>
            </a:pPr>
            <a:r>
              <a:rPr b="1" lang="tr-TR" sz="2000">
                <a:latin typeface="Times New Roman"/>
                <a:ea typeface="Times New Roman"/>
                <a:cs typeface="Times New Roman"/>
                <a:sym typeface="Times New Roman"/>
              </a:rPr>
              <a:t>Tüm kanserlerin yaklaşık </a:t>
            </a:r>
            <a:r>
              <a:rPr b="1" lang="tr-TR" sz="2000">
                <a:solidFill>
                  <a:srgbClr val="FF0000"/>
                </a:solidFill>
                <a:latin typeface="Times New Roman"/>
                <a:ea typeface="Times New Roman"/>
                <a:cs typeface="Times New Roman"/>
                <a:sym typeface="Times New Roman"/>
              </a:rPr>
              <a:t>%10</a:t>
            </a:r>
            <a:r>
              <a:rPr b="1" lang="tr-TR" sz="2000">
                <a:latin typeface="Times New Roman"/>
                <a:ea typeface="Times New Roman"/>
                <a:cs typeface="Times New Roman"/>
                <a:sym typeface="Times New Roman"/>
              </a:rPr>
              <a:t>'u</a:t>
            </a:r>
            <a:endParaRPr b="1"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t/>
            </a:r>
            <a:endParaRPr b="1" sz="20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Char char="•"/>
            </a:pPr>
            <a:r>
              <a:rPr b="1" lang="tr-TR" sz="2000">
                <a:latin typeface="Times New Roman"/>
                <a:ea typeface="Times New Roman"/>
                <a:cs typeface="Times New Roman"/>
                <a:sym typeface="Times New Roman"/>
              </a:rPr>
              <a:t>Vakaların yaklaşık üçte ikisi kolonda ve </a:t>
            </a:r>
            <a:r>
              <a:rPr b="1" lang="tr-TR" sz="2000">
                <a:solidFill>
                  <a:srgbClr val="FF0000"/>
                </a:solidFill>
                <a:latin typeface="Times New Roman"/>
                <a:ea typeface="Times New Roman"/>
                <a:cs typeface="Times New Roman"/>
                <a:sym typeface="Times New Roman"/>
              </a:rPr>
              <a:t>üçte biri</a:t>
            </a:r>
            <a:r>
              <a:rPr b="1" lang="tr-TR" sz="2000">
                <a:latin typeface="Times New Roman"/>
                <a:ea typeface="Times New Roman"/>
                <a:cs typeface="Times New Roman"/>
                <a:sym typeface="Times New Roman"/>
              </a:rPr>
              <a:t> rektumda</a:t>
            </a:r>
            <a:endParaRPr/>
          </a:p>
          <a:p>
            <a:pPr indent="-120650" lvl="0" marL="228600" rtl="0" algn="l">
              <a:lnSpc>
                <a:spcPct val="90000"/>
              </a:lnSpc>
              <a:spcBef>
                <a:spcPts val="1000"/>
              </a:spcBef>
              <a:spcAft>
                <a:spcPts val="0"/>
              </a:spcAft>
              <a:buClr>
                <a:schemeClr val="dk1"/>
              </a:buClr>
              <a:buSzPct val="100000"/>
              <a:buNone/>
            </a:pPr>
            <a:r>
              <a:t/>
            </a:r>
            <a:endParaRPr sz="2000">
              <a:latin typeface="Consolas"/>
              <a:ea typeface="Consolas"/>
              <a:cs typeface="Consolas"/>
              <a:sym typeface="Consola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Cerrahi sınırlar </a:t>
            </a:r>
            <a:endParaRPr/>
          </a:p>
        </p:txBody>
      </p:sp>
      <p:sp>
        <p:nvSpPr>
          <p:cNvPr id="312" name="Google Shape;312;p20"/>
          <p:cNvSpPr txBox="1"/>
          <p:nvPr>
            <p:ph idx="1" type="body"/>
          </p:nvPr>
        </p:nvSpPr>
        <p:spPr>
          <a:xfrm>
            <a:off x="205597" y="1351173"/>
            <a:ext cx="5522103" cy="449705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tr-TR"/>
              <a:t>Tanımlanan cerrahi sınırlardan en önemlisi mezorektum çevresinde oluşan sınırdır.(Circumferential Resection Margin- CRM) </a:t>
            </a:r>
            <a:endParaRPr/>
          </a:p>
          <a:p>
            <a:pPr indent="-228600" lvl="0" marL="228600" rtl="0" algn="l">
              <a:lnSpc>
                <a:spcPct val="90000"/>
              </a:lnSpc>
              <a:spcBef>
                <a:spcPts val="1000"/>
              </a:spcBef>
              <a:spcAft>
                <a:spcPts val="0"/>
              </a:spcAft>
              <a:buClr>
                <a:schemeClr val="dk1"/>
              </a:buClr>
              <a:buSzPct val="100000"/>
              <a:buChar char="•"/>
            </a:pPr>
            <a:r>
              <a:rPr lang="tr-TR"/>
              <a:t>Quirke ve arkadaşları tümörün radyal cerrahi rezeksiyon içerisinde veya 1mm yakınında görülmesinin(pCRM+) lokal nüks riskini büyük ölçüde arttırdığını ve sağ kalımın yarıya indiğini göstermişlerdir. </a:t>
            </a:r>
            <a:endParaRPr/>
          </a:p>
          <a:p>
            <a:pPr indent="-228600" lvl="0" marL="228600" rtl="0" algn="l">
              <a:lnSpc>
                <a:spcPct val="90000"/>
              </a:lnSpc>
              <a:spcBef>
                <a:spcPts val="1000"/>
              </a:spcBef>
              <a:spcAft>
                <a:spcPts val="0"/>
              </a:spcAft>
              <a:buClr>
                <a:schemeClr val="dk1"/>
              </a:buClr>
              <a:buSzPct val="100000"/>
              <a:buChar char="•"/>
            </a:pPr>
            <a:r>
              <a:rPr lang="tr-TR"/>
              <a:t>Birkaç retrospektif çalışma, tümörün distal intramural yayılımının 1.5 cm'nin ötesinde nadir olduğunu göstermiş.</a:t>
            </a:r>
            <a:endParaRPr/>
          </a:p>
          <a:p>
            <a:pPr indent="-228600" lvl="0" marL="228600" rtl="0" algn="l">
              <a:lnSpc>
                <a:spcPct val="90000"/>
              </a:lnSpc>
              <a:spcBef>
                <a:spcPts val="1000"/>
              </a:spcBef>
              <a:spcAft>
                <a:spcPts val="0"/>
              </a:spcAft>
              <a:buClr>
                <a:schemeClr val="dk1"/>
              </a:buClr>
              <a:buSzPct val="100000"/>
              <a:buChar char="•"/>
            </a:pPr>
            <a:r>
              <a:rPr lang="tr-TR"/>
              <a:t>Bu nedenle, kötü diferansiye veya yaygın metastatik hastalık dışında 2 cm'lik bir distal sınır genellikle kabul edilebilir***</a:t>
            </a:r>
            <a:endParaRPr/>
          </a:p>
        </p:txBody>
      </p:sp>
      <p:pic>
        <p:nvPicPr>
          <p:cNvPr id="313" name="Google Shape;313;p20"/>
          <p:cNvPicPr preferRelativeResize="0"/>
          <p:nvPr/>
        </p:nvPicPr>
        <p:blipFill rotWithShape="1">
          <a:blip r:embed="rId3">
            <a:alphaModFix/>
          </a:blip>
          <a:srcRect b="20139" l="8529" r="61667" t="33333"/>
          <a:stretch/>
        </p:blipFill>
        <p:spPr>
          <a:xfrm>
            <a:off x="6261100" y="950578"/>
            <a:ext cx="5829300" cy="50438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7" name="Shape 317"/>
        <p:cNvGrpSpPr/>
        <p:nvPr/>
      </p:nvGrpSpPr>
      <p:grpSpPr>
        <a:xfrm>
          <a:off x="0" y="0"/>
          <a:ext cx="0" cy="0"/>
          <a:chOff x="0" y="0"/>
          <a:chExt cx="0" cy="0"/>
        </a:xfrm>
      </p:grpSpPr>
      <p:sp>
        <p:nvSpPr>
          <p:cNvPr id="318" name="Google Shape;318;p21"/>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9" name="Google Shape;319;p21"/>
          <p:cNvSpPr/>
          <p:nvPr/>
        </p:nvSpPr>
        <p:spPr>
          <a:xfrm rot="10800000">
            <a:off x="960120" y="0"/>
            <a:ext cx="11218661" cy="6858000"/>
          </a:xfrm>
          <a:custGeom>
            <a:rect b="b" l="l" r="r" t="t"/>
            <a:pathLst>
              <a:path extrusionOk="0" h="6858000" w="11218661">
                <a:moveTo>
                  <a:pt x="0" y="0"/>
                </a:moveTo>
                <a:lnTo>
                  <a:pt x="8042507" y="0"/>
                </a:lnTo>
                <a:lnTo>
                  <a:pt x="11218661"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Google Shape;320;p21"/>
          <p:cNvSpPr/>
          <p:nvPr/>
        </p:nvSpPr>
        <p:spPr>
          <a:xfrm rot="10800000">
            <a:off x="1420248" y="0"/>
            <a:ext cx="10771752" cy="6858000"/>
          </a:xfrm>
          <a:custGeom>
            <a:rect b="b" l="l" r="r" t="t"/>
            <a:pathLst>
              <a:path extrusionOk="0" h="6858000" w="10771752">
                <a:moveTo>
                  <a:pt x="0" y="0"/>
                </a:moveTo>
                <a:lnTo>
                  <a:pt x="7595598" y="0"/>
                </a:lnTo>
                <a:lnTo>
                  <a:pt x="10771752"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21"/>
          <p:cNvSpPr txBox="1"/>
          <p:nvPr>
            <p:ph type="title"/>
          </p:nvPr>
        </p:nvSpPr>
        <p:spPr>
          <a:xfrm>
            <a:off x="228982" y="-324988"/>
            <a:ext cx="716449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lang="tr-TR">
                <a:solidFill>
                  <a:srgbClr val="FF0000"/>
                </a:solidFill>
              </a:rPr>
              <a:t>CERRAHİ - Lokal eksizyon </a:t>
            </a:r>
            <a:endParaRPr>
              <a:solidFill>
                <a:srgbClr val="FF0000"/>
              </a:solidFill>
            </a:endParaRPr>
          </a:p>
        </p:txBody>
      </p:sp>
      <p:pic>
        <p:nvPicPr>
          <p:cNvPr descr="iç mekan içeren bir resim&#10;&#10;Açıklama otomatik olarak oluşturuldu" id="322" name="Google Shape;322;p21"/>
          <p:cNvPicPr preferRelativeResize="0"/>
          <p:nvPr/>
        </p:nvPicPr>
        <p:blipFill rotWithShape="1">
          <a:blip r:embed="rId3">
            <a:alphaModFix/>
          </a:blip>
          <a:srcRect b="-1" l="14870" r="8447" t="0"/>
          <a:stretch/>
        </p:blipFill>
        <p:spPr>
          <a:xfrm>
            <a:off x="5608" y="1336911"/>
            <a:ext cx="3943541" cy="3781131"/>
          </a:xfrm>
          <a:prstGeom prst="rect">
            <a:avLst/>
          </a:prstGeom>
          <a:noFill/>
          <a:ln>
            <a:noFill/>
          </a:ln>
        </p:spPr>
      </p:pic>
      <p:sp>
        <p:nvSpPr>
          <p:cNvPr id="323" name="Google Shape;323;p21"/>
          <p:cNvSpPr txBox="1"/>
          <p:nvPr>
            <p:ph idx="1" type="body"/>
          </p:nvPr>
        </p:nvSpPr>
        <p:spPr>
          <a:xfrm>
            <a:off x="3898685" y="599243"/>
            <a:ext cx="8383091" cy="616719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Char char="•"/>
            </a:pPr>
            <a:r>
              <a:rPr lang="tr-TR" sz="2400"/>
              <a:t>Erken evre rektum tümörleri lokal eksizyon ile majör cerrahi ve kolostomiden kaçınılarak rezeke edilebilir, ancak hastalar bu prosedürler için dikkatlice seçilmelidir.</a:t>
            </a:r>
            <a:endParaRPr/>
          </a:p>
          <a:p>
            <a:pPr indent="-152400" lvl="0" marL="0" rtl="0" algn="l">
              <a:lnSpc>
                <a:spcPct val="90000"/>
              </a:lnSpc>
              <a:spcBef>
                <a:spcPts val="1000"/>
              </a:spcBef>
              <a:spcAft>
                <a:spcPts val="0"/>
              </a:spcAft>
              <a:buClr>
                <a:schemeClr val="lt1"/>
              </a:buClr>
              <a:buSzPts val="2400"/>
              <a:buChar char="•"/>
            </a:pPr>
            <a:r>
              <a:rPr lang="tr-TR" sz="2400"/>
              <a:t> Lokal eksizyona uygun olması için tümör genellikle anal sınırdan &lt;8 cm uzakta olması gerekir.</a:t>
            </a:r>
            <a:endParaRPr/>
          </a:p>
          <a:p>
            <a:pPr indent="-152400" lvl="0" marL="0" rtl="0" algn="l">
              <a:lnSpc>
                <a:spcPct val="90000"/>
              </a:lnSpc>
              <a:spcBef>
                <a:spcPts val="1000"/>
              </a:spcBef>
              <a:spcAft>
                <a:spcPts val="0"/>
              </a:spcAft>
              <a:buClr>
                <a:schemeClr val="lt1"/>
              </a:buClr>
              <a:buSzPts val="2400"/>
              <a:buChar char="•"/>
            </a:pPr>
            <a:r>
              <a:rPr lang="tr-TR" sz="2400"/>
              <a:t> Tümör en az 1 cm'lik bir sınır ile kesintisiz bir şekilde çıkarılmalı</a:t>
            </a:r>
            <a:endParaRPr/>
          </a:p>
          <a:p>
            <a:pPr indent="-152400" lvl="0" marL="0" rtl="0" algn="l">
              <a:lnSpc>
                <a:spcPct val="90000"/>
              </a:lnSpc>
              <a:spcBef>
                <a:spcPts val="1000"/>
              </a:spcBef>
              <a:spcAft>
                <a:spcPts val="0"/>
              </a:spcAft>
              <a:buClr>
                <a:schemeClr val="lt1"/>
              </a:buClr>
              <a:buSzPts val="2400"/>
              <a:buChar char="•"/>
            </a:pPr>
            <a:r>
              <a:rPr lang="tr-TR" sz="2400"/>
              <a:t>Perirektal ve mezenterik lenf düğümlerinin örneklenememesi, kanser evresinin olduğundan az tahmin edilmesine neden olabilir. </a:t>
            </a:r>
            <a:endParaRPr/>
          </a:p>
          <a:p>
            <a:pPr indent="-152400" lvl="0" marL="0" rtl="0" algn="l">
              <a:lnSpc>
                <a:spcPct val="90000"/>
              </a:lnSpc>
              <a:spcBef>
                <a:spcPts val="1000"/>
              </a:spcBef>
              <a:spcAft>
                <a:spcPts val="0"/>
              </a:spcAft>
              <a:buClr>
                <a:schemeClr val="lt1"/>
              </a:buClr>
              <a:buSzPts val="2400"/>
              <a:buChar char="•"/>
            </a:pPr>
            <a:r>
              <a:rPr lang="tr-TR" sz="2400"/>
              <a:t>T1 lezyonu olan hastaların %5 ila %10'unda ve T2 lezyonu olan hastaların %20 ila %35'inde lenf nodu metastazı gözlenmiştir</a:t>
            </a:r>
            <a:endParaRPr/>
          </a:p>
          <a:p>
            <a:pPr indent="-152400" lvl="0" marL="0" rtl="0" algn="l">
              <a:lnSpc>
                <a:spcPct val="90000"/>
              </a:lnSpc>
              <a:spcBef>
                <a:spcPts val="1000"/>
              </a:spcBef>
              <a:spcAft>
                <a:spcPts val="0"/>
              </a:spcAft>
              <a:buClr>
                <a:schemeClr val="lt1"/>
              </a:buClr>
              <a:buSzPts val="2400"/>
              <a:buChar char="•"/>
            </a:pPr>
            <a:r>
              <a:rPr lang="tr-TR" sz="2400"/>
              <a:t>Potansiyel lenf nodu yayılımı riski göz önüne alındığında, lokal eksizyonun nüks riski düşük olan hastalarla( sınırlı sayıda T1 evre hasta) sınırlandırılması gerekir.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RTOG- 8902</a:t>
            </a:r>
            <a:endParaRPr/>
          </a:p>
        </p:txBody>
      </p:sp>
      <p:pic>
        <p:nvPicPr>
          <p:cNvPr descr="metin içeren bir resim&#10;&#10;Açıklama otomatik olarak oluşturuldu" id="329" name="Google Shape;329;p22"/>
          <p:cNvPicPr preferRelativeResize="0"/>
          <p:nvPr>
            <p:ph idx="1" type="body"/>
          </p:nvPr>
        </p:nvPicPr>
        <p:blipFill rotWithShape="1">
          <a:blip r:embed="rId3">
            <a:alphaModFix/>
          </a:blip>
          <a:srcRect b="0" l="0" r="213" t="3629"/>
          <a:stretch/>
        </p:blipFill>
        <p:spPr>
          <a:xfrm>
            <a:off x="531981" y="1629516"/>
            <a:ext cx="7868980" cy="49266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txBox="1"/>
          <p:nvPr>
            <p:ph type="title"/>
          </p:nvPr>
        </p:nvSpPr>
        <p:spPr>
          <a:xfrm>
            <a:off x="708804" y="632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Lokal eksizyon – RTOG 8902 </a:t>
            </a:r>
            <a:endParaRPr/>
          </a:p>
        </p:txBody>
      </p:sp>
      <p:sp>
        <p:nvSpPr>
          <p:cNvPr id="335" name="Google Shape;335;p23"/>
          <p:cNvSpPr txBox="1"/>
          <p:nvPr>
            <p:ph idx="1" type="body"/>
          </p:nvPr>
        </p:nvSpPr>
        <p:spPr>
          <a:xfrm>
            <a:off x="622540" y="1451814"/>
            <a:ext cx="11248844" cy="527148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tr-TR"/>
              <a:t>Distal rektal kanserli 65 hasta üzerinde yapılan bir çalışmada lokal eksizyonun etkinliği incelenmiş</a:t>
            </a:r>
            <a:endParaRPr/>
          </a:p>
          <a:p>
            <a:pPr indent="-228600" lvl="0" marL="228600" rtl="0" algn="l">
              <a:lnSpc>
                <a:spcPct val="90000"/>
              </a:lnSpc>
              <a:spcBef>
                <a:spcPts val="1000"/>
              </a:spcBef>
              <a:spcAft>
                <a:spcPts val="0"/>
              </a:spcAft>
              <a:buClr>
                <a:schemeClr val="dk1"/>
              </a:buClr>
              <a:buSzPct val="100000"/>
              <a:buChar char="•"/>
            </a:pPr>
            <a:r>
              <a:rPr lang="tr-TR"/>
              <a:t>Tümörlerin gözlem için uygun olması için grade 1 veya 2 olması ,sınırları ≥3 mm, lenfovasküler invazyon (LVI) olmaması ve BT taramasında ≥2 cm bölgesel lenf nodu olmaması gerekiyordu.</a:t>
            </a:r>
            <a:endParaRPr/>
          </a:p>
          <a:p>
            <a:pPr indent="-228600" lvl="0" marL="228600" rtl="0" algn="l">
              <a:lnSpc>
                <a:spcPct val="90000"/>
              </a:lnSpc>
              <a:spcBef>
                <a:spcPts val="1000"/>
              </a:spcBef>
              <a:spcAft>
                <a:spcPts val="0"/>
              </a:spcAft>
              <a:buClr>
                <a:schemeClr val="dk1"/>
              </a:buClr>
              <a:buSzPct val="100000"/>
              <a:buChar char="•"/>
            </a:pPr>
            <a:r>
              <a:rPr lang="tr-TR"/>
              <a:t>Ameliyattan sonra T1 tümörlü 14 hastaya gözlem , T1 tümörlü 13 hasta, T2 tümörlü 25 hasta ve T3 tümörlü 13 hastaya postoperatif 50 ila 65 Gy + 5-FU (1000 mg/m2) eş zamanlı kemoradyoterapi aldı. </a:t>
            </a:r>
            <a:endParaRPr/>
          </a:p>
          <a:p>
            <a:pPr indent="-228600" lvl="0" marL="228600" rtl="0" algn="l">
              <a:lnSpc>
                <a:spcPct val="90000"/>
              </a:lnSpc>
              <a:spcBef>
                <a:spcPts val="1000"/>
              </a:spcBef>
              <a:spcAft>
                <a:spcPts val="0"/>
              </a:spcAft>
              <a:buClr>
                <a:schemeClr val="dk1"/>
              </a:buClr>
              <a:buSzPct val="100000"/>
              <a:buChar char="•"/>
            </a:pPr>
            <a:r>
              <a:rPr lang="tr-TR"/>
              <a:t>T1 gözlem kolundaki uzak met ve lokal rekurrens acısından karşılaştırıldığında, postoperatif tedavi alan T1 tümörlerin hiçbiri nüks etmedi. </a:t>
            </a:r>
            <a:endParaRPr/>
          </a:p>
          <a:p>
            <a:pPr indent="-228600" lvl="0" marL="228600" rtl="0" algn="l">
              <a:lnSpc>
                <a:spcPct val="90000"/>
              </a:lnSpc>
              <a:spcBef>
                <a:spcPts val="1000"/>
              </a:spcBef>
              <a:spcAft>
                <a:spcPts val="0"/>
              </a:spcAft>
              <a:buClr>
                <a:schemeClr val="dk1"/>
              </a:buClr>
              <a:buSzPct val="100000"/>
              <a:buChar char="•"/>
            </a:pPr>
            <a:r>
              <a:rPr lang="tr-TR"/>
              <a:t>T2 grubundaki 5 hastada nüks (2 lokal, 1 uzak, 2 her ikisi) ve T3 grubunda 4 hastada nüks (1 uzak, 3 her ikisi) vardı</a:t>
            </a:r>
            <a:endParaRPr/>
          </a:p>
          <a:p>
            <a:pPr indent="-228600" lvl="0" marL="228600" rtl="0" algn="l">
              <a:lnSpc>
                <a:spcPct val="90000"/>
              </a:lnSpc>
              <a:spcBef>
                <a:spcPts val="1000"/>
              </a:spcBef>
              <a:spcAft>
                <a:spcPts val="0"/>
              </a:spcAft>
              <a:buClr>
                <a:schemeClr val="dk1"/>
              </a:buClr>
              <a:buSzPct val="100000"/>
              <a:buChar char="•"/>
            </a:pPr>
            <a:r>
              <a:rPr lang="tr-TR"/>
              <a:t>Bu nedenle, seçilmiş T2 ve sınırlı T3 tümörlerin lokal eksizyon ve postoperatif adjuvan tedavi ile tedavi edilebilmesi mümkün olsa da, yüksek LR(lokal rekurrens) oranı, bunu potansiyel olarak daha az tercih edilesi bir yaklaşım haline getirmekte.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1" name="Google Shape;341;p2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2" name="Google Shape;342;p24"/>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3" name="Google Shape;343;p24"/>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4" name="Google Shape;344;p24"/>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5" name="Google Shape;345;p24"/>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6" name="Google Shape;346;p24"/>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7" name="Google Shape;347;p24"/>
          <p:cNvSpPr txBox="1"/>
          <p:nvPr>
            <p:ph type="title"/>
          </p:nvPr>
        </p:nvSpPr>
        <p:spPr>
          <a:xfrm>
            <a:off x="452345" y="586855"/>
            <a:ext cx="3172611" cy="2841158"/>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tr-TR" sz="4000">
                <a:solidFill>
                  <a:srgbClr val="FFFFFF"/>
                </a:solidFill>
              </a:rPr>
              <a:t>CERRAHİ- Low Anterior Rezeksiyon</a:t>
            </a:r>
            <a:endParaRPr sz="4000">
              <a:solidFill>
                <a:srgbClr val="FFFFFF"/>
              </a:solidFill>
            </a:endParaRPr>
          </a:p>
        </p:txBody>
      </p:sp>
      <p:sp>
        <p:nvSpPr>
          <p:cNvPr id="348" name="Google Shape;348;p24"/>
          <p:cNvSpPr txBox="1"/>
          <p:nvPr>
            <p:ph idx="1" type="body"/>
          </p:nvPr>
        </p:nvSpPr>
        <p:spPr>
          <a:xfrm>
            <a:off x="4810259" y="10138"/>
            <a:ext cx="6555347" cy="618538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tr-TR" sz="2000"/>
              <a:t>Dairesel zımbalama cihazlarının mevcudiyeti, rektum kanserlerinde sfinkter koruyucu cerrahi seçeneklerin rolünü genişletmiştir ve LAR artık sadece rektumun üst üçte birindeki kanserler için değil, aynı zamanda orta ve alt üçte birlik kanserler için de uygulanmaktadır. </a:t>
            </a:r>
            <a:endParaRPr/>
          </a:p>
          <a:p>
            <a:pPr indent="-228600" lvl="0" marL="228600" rtl="0" algn="l">
              <a:lnSpc>
                <a:spcPct val="90000"/>
              </a:lnSpc>
              <a:spcBef>
                <a:spcPts val="1000"/>
              </a:spcBef>
              <a:spcAft>
                <a:spcPts val="0"/>
              </a:spcAft>
              <a:buClr>
                <a:schemeClr val="dk1"/>
              </a:buClr>
              <a:buSzPts val="2000"/>
              <a:buChar char="•"/>
            </a:pPr>
            <a:r>
              <a:rPr lang="tr-TR" sz="2000"/>
              <a:t>Yeterli anorektal fonksiyonu korumak, anorektal anastomozun seviyesi ne kadar distaldeyse o kadar zorlaşır.Sfinkter koruyucu seçenekleri düşünmeden önce hastalarda iyi anal sfinkter kontinans olmalıdır. </a:t>
            </a:r>
            <a:endParaRPr/>
          </a:p>
          <a:p>
            <a:pPr indent="-228600" lvl="0" marL="228600" rtl="0" algn="l">
              <a:lnSpc>
                <a:spcPct val="90000"/>
              </a:lnSpc>
              <a:spcBef>
                <a:spcPts val="1000"/>
              </a:spcBef>
              <a:spcAft>
                <a:spcPts val="0"/>
              </a:spcAft>
              <a:buClr>
                <a:schemeClr val="dk1"/>
              </a:buClr>
              <a:buSzPts val="2000"/>
              <a:buChar char="•"/>
            </a:pPr>
            <a:r>
              <a:rPr lang="tr-TR" sz="2000"/>
              <a:t>Hastanın yaşı, pelvik anatomisi, cinsiyeti ve vücut yapısı sfinkter korunmasına uygunluğu etkileyebilir.</a:t>
            </a:r>
            <a:endParaRPr/>
          </a:p>
          <a:p>
            <a:pPr indent="-228600" lvl="0" marL="228600" rtl="0" algn="l">
              <a:lnSpc>
                <a:spcPct val="90000"/>
              </a:lnSpc>
              <a:spcBef>
                <a:spcPts val="1000"/>
              </a:spcBef>
              <a:spcAft>
                <a:spcPts val="0"/>
              </a:spcAft>
              <a:buClr>
                <a:schemeClr val="dk1"/>
              </a:buClr>
              <a:buSzPts val="2000"/>
              <a:buChar char="•"/>
            </a:pPr>
            <a:r>
              <a:rPr lang="tr-TR" sz="2000"/>
              <a:t>Korunmuş normal rektumun 2 cm distal sınırı, yeterli bağırsak fonksiyonunun korunması için optimal kabul edilir.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CERRAHİ- Abdominoperineal Rezeksiyon</a:t>
            </a:r>
            <a:endParaRPr/>
          </a:p>
        </p:txBody>
      </p:sp>
      <p:sp>
        <p:nvSpPr>
          <p:cNvPr id="354" name="Google Shape;35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177800" lvl="0" marL="0" rtl="0" algn="l">
              <a:lnSpc>
                <a:spcPct val="90000"/>
              </a:lnSpc>
              <a:spcBef>
                <a:spcPts val="0"/>
              </a:spcBef>
              <a:spcAft>
                <a:spcPts val="0"/>
              </a:spcAft>
              <a:buClr>
                <a:schemeClr val="dk1"/>
              </a:buClr>
              <a:buSzPts val="2800"/>
              <a:buChar char="•"/>
            </a:pPr>
            <a:r>
              <a:rPr lang="tr-TR"/>
              <a:t>APR, distal rektal cerrahi rezeksiyonu için altın standart olarak kabul edilmiştir.</a:t>
            </a:r>
            <a:endParaRPr/>
          </a:p>
          <a:p>
            <a:pPr indent="-177800" lvl="0" marL="0" rtl="0" algn="l">
              <a:lnSpc>
                <a:spcPct val="90000"/>
              </a:lnSpc>
              <a:spcBef>
                <a:spcPts val="1000"/>
              </a:spcBef>
              <a:spcAft>
                <a:spcPts val="0"/>
              </a:spcAft>
              <a:buClr>
                <a:schemeClr val="dk1"/>
              </a:buClr>
              <a:buSzPts val="2800"/>
              <a:buChar char="•"/>
            </a:pPr>
            <a:r>
              <a:rPr lang="tr-TR"/>
              <a:t>Kalıcı bir kolostomiye yol açan tam bir proktektomi ile birlikte  tümörün çıkarılması aşamalarını içermekte.</a:t>
            </a:r>
            <a:endParaRPr/>
          </a:p>
          <a:p>
            <a:pPr indent="-177800" lvl="0" marL="0" rtl="0" algn="l">
              <a:lnSpc>
                <a:spcPct val="90000"/>
              </a:lnSpc>
              <a:spcBef>
                <a:spcPts val="1000"/>
              </a:spcBef>
              <a:spcAft>
                <a:spcPts val="0"/>
              </a:spcAft>
              <a:buClr>
                <a:schemeClr val="dk1"/>
              </a:buClr>
              <a:buSzPts val="2800"/>
              <a:buChar char="•"/>
            </a:pPr>
            <a:r>
              <a:rPr lang="tr-TR"/>
              <a:t> APR, LAR'dan biraz daha yüksek morbidite ve mortalite oranlarına sahip.</a:t>
            </a:r>
            <a:endParaRPr/>
          </a:p>
          <a:p>
            <a:pPr indent="-177800" lvl="0" marL="0" rtl="0" algn="l">
              <a:lnSpc>
                <a:spcPct val="90000"/>
              </a:lnSpc>
              <a:spcBef>
                <a:spcPts val="1000"/>
              </a:spcBef>
              <a:spcAft>
                <a:spcPts val="0"/>
              </a:spcAft>
              <a:buClr>
                <a:schemeClr val="dk1"/>
              </a:buClr>
              <a:buSzPts val="2800"/>
              <a:buChar char="•"/>
            </a:pPr>
            <a:r>
              <a:rPr lang="tr-TR"/>
              <a:t>Kolostomi varlığı nedeniyle daha kötü bir yaşam kalitesi ile ilişkili</a:t>
            </a:r>
            <a:endParaRPr/>
          </a:p>
          <a:p>
            <a:pPr indent="-177800" lvl="0" marL="0" rtl="0" algn="l">
              <a:lnSpc>
                <a:spcPct val="90000"/>
              </a:lnSpc>
              <a:spcBef>
                <a:spcPts val="1000"/>
              </a:spcBef>
              <a:spcAft>
                <a:spcPts val="0"/>
              </a:spcAft>
              <a:buClr>
                <a:schemeClr val="dk1"/>
              </a:buClr>
              <a:buSzPts val="2800"/>
              <a:buChar char="•"/>
            </a:pPr>
            <a:r>
              <a:rPr lang="tr-TR"/>
              <a:t> APR ile pozitif sınır riski daha yüksektir çünkü mezorektum rektumun distal segmentinde ince ve sınırlar genellikle prostat veya vajinanın yakınlığı ile sınırlanır.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CERRAHİ - Total mezorektal eksizyon</a:t>
            </a:r>
            <a:endParaRPr/>
          </a:p>
        </p:txBody>
      </p:sp>
      <p:sp>
        <p:nvSpPr>
          <p:cNvPr id="360" name="Google Shape;360;p26"/>
          <p:cNvSpPr txBox="1"/>
          <p:nvPr>
            <p:ph idx="1" type="body"/>
          </p:nvPr>
        </p:nvSpPr>
        <p:spPr>
          <a:xfrm>
            <a:off x="838200" y="1451814"/>
            <a:ext cx="10328695" cy="527148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tr-TR"/>
              <a:t>Standart APR veya LAR yapılan hastalarda yüksek  LR'sinin (%15 ila %30 veya daha fazla) bazıları tarafından mezorektal çevrenin düzlemlerini ihlal eden künt diseksiyona bağlı olduğu düşünülmüştür.</a:t>
            </a:r>
            <a:endParaRPr/>
          </a:p>
          <a:p>
            <a:pPr indent="-228600" lvl="0" marL="228600" rtl="0" algn="l">
              <a:lnSpc>
                <a:spcPct val="90000"/>
              </a:lnSpc>
              <a:spcBef>
                <a:spcPts val="1000"/>
              </a:spcBef>
              <a:spcAft>
                <a:spcPts val="0"/>
              </a:spcAft>
              <a:buClr>
                <a:schemeClr val="dk1"/>
              </a:buClr>
              <a:buSzPct val="100000"/>
              <a:buChar char="•"/>
            </a:pPr>
            <a:r>
              <a:rPr lang="tr-TR"/>
              <a:t>Hastalığın lateral yayılımının meydana geldiği gösterilmiştir, sadece tümör seviyesinde değil,aynı zamanda mezorektum içinde de distal olarak.</a:t>
            </a:r>
            <a:endParaRPr/>
          </a:p>
          <a:p>
            <a:pPr indent="-228600" lvl="0" marL="228600" rtl="0" algn="l">
              <a:lnSpc>
                <a:spcPct val="90000"/>
              </a:lnSpc>
              <a:spcBef>
                <a:spcPts val="1000"/>
              </a:spcBef>
              <a:spcAft>
                <a:spcPts val="0"/>
              </a:spcAft>
              <a:buClr>
                <a:schemeClr val="dk1"/>
              </a:buClr>
              <a:buSzPct val="100000"/>
              <a:buChar char="•"/>
            </a:pPr>
            <a:r>
              <a:rPr lang="tr-TR"/>
              <a:t>Heald ve ark.hastalığın yeterli lateral klerensini sağlamak ve LR olasılığını azaltmak için endopelvik fasya zarfı içinde tümörün toplu olarak çıkarılmasını tavsiye etti. </a:t>
            </a:r>
            <a:endParaRPr/>
          </a:p>
          <a:p>
            <a:pPr indent="-228600" lvl="0" marL="228600" rtl="0" algn="l">
              <a:lnSpc>
                <a:spcPct val="90000"/>
              </a:lnSpc>
              <a:spcBef>
                <a:spcPts val="1000"/>
              </a:spcBef>
              <a:spcAft>
                <a:spcPts val="0"/>
              </a:spcAft>
              <a:buClr>
                <a:schemeClr val="dk1"/>
              </a:buClr>
              <a:buSzPct val="100000"/>
              <a:buChar char="•"/>
            </a:pPr>
            <a:r>
              <a:rPr lang="tr-TR"/>
              <a:t>TME, tanımladıkları gibi, tüm radikal rektal kanser rezeksiyonları için yerleşik standart haline gelmiştir ve viseral ile parietal pelvik fasyayı ayıran düzlem boyunca keskin bir diseksiyon gerektirir, böylece tüm rektal mezenterin spesmen içinde kalması için rektumun tamamen çıkarılması gerekir. </a:t>
            </a:r>
            <a:endParaRPr/>
          </a:p>
          <a:p>
            <a:pPr indent="-228600" lvl="0" marL="228600" rtl="0" algn="l">
              <a:lnSpc>
                <a:spcPct val="90000"/>
              </a:lnSpc>
              <a:spcBef>
                <a:spcPts val="1000"/>
              </a:spcBef>
              <a:spcAft>
                <a:spcPts val="0"/>
              </a:spcAft>
              <a:buClr>
                <a:schemeClr val="dk1"/>
              </a:buClr>
              <a:buSzPct val="100000"/>
              <a:buChar char="•"/>
            </a:pPr>
            <a:r>
              <a:rPr lang="tr-TR"/>
              <a:t>TME,yapılan hastalarda daha düşük LR ve yüksek OS saptanırken, daha fazla anastomoz kaçağı ile ilgili olduğu görülmüştür.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metin içeren bir resim&#10;&#10;Açıklama otomatik olarak oluşturuldu" id="366" name="Google Shape;366;p27"/>
          <p:cNvPicPr preferRelativeResize="0"/>
          <p:nvPr>
            <p:ph idx="1" type="body"/>
          </p:nvPr>
        </p:nvPicPr>
        <p:blipFill rotWithShape="1">
          <a:blip r:embed="rId3">
            <a:alphaModFix/>
          </a:blip>
          <a:srcRect b="34323" l="58813" r="23190" t="29042"/>
          <a:stretch/>
        </p:blipFill>
        <p:spPr>
          <a:xfrm>
            <a:off x="6194310" y="-3446"/>
            <a:ext cx="5993584" cy="5993529"/>
          </a:xfrm>
          <a:prstGeom prst="rect">
            <a:avLst/>
          </a:prstGeom>
          <a:noFill/>
          <a:ln>
            <a:noFill/>
          </a:ln>
        </p:spPr>
      </p:pic>
      <p:pic>
        <p:nvPicPr>
          <p:cNvPr id="367" name="Google Shape;367;p27"/>
          <p:cNvPicPr preferRelativeResize="0"/>
          <p:nvPr/>
        </p:nvPicPr>
        <p:blipFill rotWithShape="1">
          <a:blip r:embed="rId4">
            <a:alphaModFix/>
          </a:blip>
          <a:srcRect b="38583" l="75831" r="8426" t="21391"/>
          <a:stretch/>
        </p:blipFill>
        <p:spPr>
          <a:xfrm>
            <a:off x="1265" y="-6873"/>
            <a:ext cx="5448573" cy="618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373" name="Google Shape;373;p28"/>
          <p:cNvPicPr preferRelativeResize="0"/>
          <p:nvPr>
            <p:ph idx="1" type="body"/>
          </p:nvPr>
        </p:nvPicPr>
        <p:blipFill rotWithShape="1">
          <a:blip r:embed="rId3">
            <a:alphaModFix/>
          </a:blip>
          <a:srcRect b="0" l="0" r="0" t="0"/>
          <a:stretch/>
        </p:blipFill>
        <p:spPr>
          <a:xfrm>
            <a:off x="392592" y="368226"/>
            <a:ext cx="5929042" cy="62453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 - </a:t>
            </a:r>
            <a:endParaRPr/>
          </a:p>
        </p:txBody>
      </p:sp>
      <p:sp>
        <p:nvSpPr>
          <p:cNvPr id="379" name="Google Shape;37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latin typeface="Calibri"/>
                <a:ea typeface="Calibri"/>
                <a:cs typeface="Calibri"/>
                <a:sym typeface="Calibri"/>
              </a:rPr>
              <a:t>Ameliyattan sonra kabul edilemez oranda yüksek LR postoperatif adjuvan tedavinin potansiyel yararını araştırmak için birçok çalışmaya yol açmıştır.</a:t>
            </a:r>
            <a:endParaRPr/>
          </a:p>
          <a:p>
            <a:pPr indent="-228600" lvl="0" marL="228600" rtl="0" algn="l">
              <a:lnSpc>
                <a:spcPct val="90000"/>
              </a:lnSpc>
              <a:spcBef>
                <a:spcPts val="1000"/>
              </a:spcBef>
              <a:spcAft>
                <a:spcPts val="0"/>
              </a:spcAft>
              <a:buClr>
                <a:schemeClr val="dk1"/>
              </a:buClr>
              <a:buSzPts val="2800"/>
              <a:buChar char="•"/>
            </a:pPr>
            <a:r>
              <a:rPr lang="tr-TR">
                <a:latin typeface="Calibri"/>
                <a:ea typeface="Calibri"/>
                <a:cs typeface="Calibri"/>
                <a:sym typeface="Calibri"/>
              </a:rPr>
              <a:t>Bu çalışmalarda, tek başına radyoterapi ile LF'nin azaldığı gösterilmiş; ancak DFS, uzak metastaz veya OS'de herhangi bir değişiklik bulunmamış.</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3"/>
          <p:cNvSpPr/>
          <p:nvPr/>
        </p:nvSpPr>
        <p:spPr>
          <a:xfrm>
            <a:off x="0" y="0"/>
            <a:ext cx="405905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 name="Google Shape;121;p3"/>
          <p:cNvSpPr txBox="1"/>
          <p:nvPr>
            <p:ph type="title"/>
          </p:nvPr>
        </p:nvSpPr>
        <p:spPr>
          <a:xfrm>
            <a:off x="838200" y="1412488"/>
            <a:ext cx="2899189" cy="43638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3700"/>
              <a:buFont typeface="Calibri"/>
              <a:buNone/>
            </a:pPr>
            <a:r>
              <a:rPr lang="tr-TR" sz="3700">
                <a:solidFill>
                  <a:srgbClr val="FFFFFF"/>
                </a:solidFill>
              </a:rPr>
              <a:t>Etyoloji ve Epidemiyoloji </a:t>
            </a:r>
            <a:endParaRPr sz="3700">
              <a:solidFill>
                <a:srgbClr val="FFFFFF"/>
              </a:solidFill>
            </a:endParaRPr>
          </a:p>
        </p:txBody>
      </p:sp>
      <p:sp>
        <p:nvSpPr>
          <p:cNvPr id="122" name="Google Shape;122;p3"/>
          <p:cNvSpPr txBox="1"/>
          <p:nvPr>
            <p:ph idx="1" type="body"/>
          </p:nvPr>
        </p:nvSpPr>
        <p:spPr>
          <a:xfrm>
            <a:off x="4380855" y="607357"/>
            <a:ext cx="3427283" cy="56721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2400"/>
              <a:t>Etyoloji multifaktöriyel ( Hem çevresel hem genetik)</a:t>
            </a:r>
            <a:endParaRPr/>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tr-TR" sz="2400"/>
              <a:t> %20 oranında pozitif aile öyküsü + </a:t>
            </a:r>
            <a:endParaRPr/>
          </a:p>
          <a:p>
            <a:pPr indent="0" lvl="0" marL="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tr-TR" sz="2400"/>
              <a:t>50 yaşından önce tanı almış 1 birinci dereceden akraba veya herhangi bir yaşta tanı almış 2 tane birinci dereceden akraba </a:t>
            </a:r>
            <a:endParaRPr/>
          </a:p>
          <a:p>
            <a:pPr indent="-228600" lvl="0" marL="228600" rtl="0" algn="l">
              <a:lnSpc>
                <a:spcPct val="90000"/>
              </a:lnSpc>
              <a:spcBef>
                <a:spcPts val="1000"/>
              </a:spcBef>
              <a:spcAft>
                <a:spcPts val="0"/>
              </a:spcAft>
              <a:buClr>
                <a:srgbClr val="FF0000"/>
              </a:buClr>
              <a:buSzPts val="2400"/>
              <a:buChar char="•"/>
            </a:pPr>
            <a:r>
              <a:rPr lang="tr-TR" sz="2400">
                <a:solidFill>
                  <a:srgbClr val="FF0000"/>
                </a:solidFill>
              </a:rPr>
              <a:t>6 yılda bir kolonoskopi öneriliyor********</a:t>
            </a:r>
            <a:endParaRPr sz="2400">
              <a:solidFill>
                <a:srgbClr val="FF0000"/>
              </a:solidFill>
            </a:endParaRPr>
          </a:p>
          <a:p>
            <a:pPr indent="0" lvl="0" marL="0" rtl="0" algn="l">
              <a:lnSpc>
                <a:spcPct val="90000"/>
              </a:lnSpc>
              <a:spcBef>
                <a:spcPts val="1000"/>
              </a:spcBef>
              <a:spcAft>
                <a:spcPts val="0"/>
              </a:spcAft>
              <a:buClr>
                <a:schemeClr val="dk1"/>
              </a:buClr>
              <a:buSzPts val="2400"/>
              <a:buNone/>
            </a:pPr>
            <a:r>
              <a:t/>
            </a:r>
            <a:endParaRPr sz="2400"/>
          </a:p>
          <a:p>
            <a:pPr indent="-101600" lvl="0" marL="228600" rtl="0" algn="l">
              <a:lnSpc>
                <a:spcPct val="90000"/>
              </a:lnSpc>
              <a:spcBef>
                <a:spcPts val="1000"/>
              </a:spcBef>
              <a:spcAft>
                <a:spcPts val="0"/>
              </a:spcAft>
              <a:buClr>
                <a:schemeClr val="dk1"/>
              </a:buClr>
              <a:buSzPts val="2000"/>
              <a:buNone/>
            </a:pPr>
            <a:r>
              <a:t/>
            </a:r>
            <a:endParaRPr sz="2000"/>
          </a:p>
        </p:txBody>
      </p:sp>
      <p:cxnSp>
        <p:nvCxnSpPr>
          <p:cNvPr id="123" name="Google Shape;123;p3"/>
          <p:cNvCxnSpPr/>
          <p:nvPr/>
        </p:nvCxnSpPr>
        <p:spPr>
          <a:xfrm>
            <a:off x="8129871" y="14124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124" name="Google Shape;124;p3"/>
          <p:cNvSpPr txBox="1"/>
          <p:nvPr>
            <p:ph idx="2" type="body"/>
          </p:nvPr>
        </p:nvSpPr>
        <p:spPr>
          <a:xfrm>
            <a:off x="8451604" y="607357"/>
            <a:ext cx="3197701" cy="5168976"/>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a:t>
            </a:r>
            <a:endParaRPr/>
          </a:p>
        </p:txBody>
      </p:sp>
      <p:sp>
        <p:nvSpPr>
          <p:cNvPr id="385" name="Google Shape;38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Bu göz önüne alındığında, adjuvan KRT'nin rolü, tedavi sonuçlarını iyileştirme çabası içinde değerlendirildi.</a:t>
            </a:r>
            <a:endParaRPr/>
          </a:p>
          <a:p>
            <a:pPr indent="-228600" lvl="0" marL="228600" rtl="0" algn="l">
              <a:lnSpc>
                <a:spcPct val="90000"/>
              </a:lnSpc>
              <a:spcBef>
                <a:spcPts val="1000"/>
              </a:spcBef>
              <a:spcAft>
                <a:spcPts val="0"/>
              </a:spcAft>
              <a:buClr>
                <a:schemeClr val="dk1"/>
              </a:buClr>
              <a:buSzPts val="2800"/>
              <a:buChar char="•"/>
            </a:pPr>
            <a:r>
              <a:rPr lang="tr-TR"/>
              <a:t>Genel olarak,  tek başına cerrahi T3-T4 veya lenf nodu pozitif hastalarda %25 LF oranı ve %40 ila %50 OS ile sonuçlanırken, KRT %10 ila %15 arasında daha düşük bir LF oranı ve %50 ila 60 arasında daha yüksek bir OS sağlamıştır.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a:t>
            </a:r>
            <a:endParaRPr/>
          </a:p>
        </p:txBody>
      </p:sp>
      <p:sp>
        <p:nvSpPr>
          <p:cNvPr id="391" name="Google Shape;391;p31"/>
          <p:cNvSpPr txBox="1"/>
          <p:nvPr>
            <p:ph idx="1" type="body"/>
          </p:nvPr>
        </p:nvSpPr>
        <p:spPr>
          <a:xfrm>
            <a:off x="838200" y="1536700"/>
            <a:ext cx="5918200" cy="4640263"/>
          </a:xfrm>
          <a:prstGeom prst="rect">
            <a:avLst/>
          </a:prstGeom>
          <a:noFill/>
          <a:ln>
            <a:noFill/>
          </a:ln>
        </p:spPr>
        <p:txBody>
          <a:bodyPr anchorCtr="0" anchor="t" bIns="45700" lIns="91425" spcFirstLastPara="1" rIns="91425" wrap="square" tIns="45700">
            <a:normAutofit fontScale="92500" lnSpcReduction="20000"/>
          </a:bodyPr>
          <a:lstStyle/>
          <a:p>
            <a:pPr indent="-164465" lvl="0" marL="0" rtl="0" algn="l">
              <a:lnSpc>
                <a:spcPct val="90000"/>
              </a:lnSpc>
              <a:spcBef>
                <a:spcPts val="0"/>
              </a:spcBef>
              <a:spcAft>
                <a:spcPts val="0"/>
              </a:spcAft>
              <a:buClr>
                <a:schemeClr val="dk1"/>
              </a:buClr>
              <a:buSzPct val="100000"/>
              <a:buChar char="•"/>
            </a:pPr>
            <a:r>
              <a:rPr lang="tr-TR"/>
              <a:t>Gastrointestinal Tümör Çalışma Grubu (GITSG) ve Kuzey Merkezi Kanser Tedavi Grubu (NCCTG)'nun yaptıkları 2 çalışmada KRT ile OS'da iyileşme saptandı.</a:t>
            </a:r>
            <a:endParaRPr/>
          </a:p>
          <a:p>
            <a:pPr indent="-164465" lvl="0" marL="0" rtl="0" algn="l">
              <a:lnSpc>
                <a:spcPct val="90000"/>
              </a:lnSpc>
              <a:spcBef>
                <a:spcPts val="1000"/>
              </a:spcBef>
              <a:spcAft>
                <a:spcPts val="0"/>
              </a:spcAft>
              <a:buClr>
                <a:schemeClr val="dk1"/>
              </a:buClr>
              <a:buSzPct val="100000"/>
              <a:buChar char="•"/>
            </a:pPr>
            <a:r>
              <a:rPr lang="tr-TR"/>
              <a:t>GITSG çalışması, R0 rezeksiyonu yapılan 270 hastayı randomize eden 4 kollu bir çalışma. </a:t>
            </a:r>
            <a:endParaRPr/>
          </a:p>
          <a:p>
            <a:pPr indent="-514350" lvl="0" marL="514350" rtl="0" algn="l">
              <a:lnSpc>
                <a:spcPct val="90000"/>
              </a:lnSpc>
              <a:spcBef>
                <a:spcPts val="1000"/>
              </a:spcBef>
              <a:spcAft>
                <a:spcPts val="0"/>
              </a:spcAft>
              <a:buClr>
                <a:schemeClr val="dk1"/>
              </a:buClr>
              <a:buSzPct val="100000"/>
              <a:buAutoNum type="arabicPeriod"/>
            </a:pPr>
            <a:r>
              <a:rPr lang="tr-TR"/>
              <a:t>Sadece cerrahi </a:t>
            </a:r>
            <a:endParaRPr/>
          </a:p>
          <a:p>
            <a:pPr indent="-514350" lvl="0" marL="514350" rtl="0" algn="l">
              <a:lnSpc>
                <a:spcPct val="90000"/>
              </a:lnSpc>
              <a:spcBef>
                <a:spcPts val="1000"/>
              </a:spcBef>
              <a:spcAft>
                <a:spcPts val="0"/>
              </a:spcAft>
              <a:buClr>
                <a:schemeClr val="dk1"/>
              </a:buClr>
              <a:buSzPct val="100000"/>
              <a:buAutoNum type="arabicPeriod"/>
            </a:pPr>
            <a:r>
              <a:rPr lang="tr-TR"/>
              <a:t>Postoperatif kemoterapi( 5-FU bolus + semustin) </a:t>
            </a:r>
            <a:endParaRPr/>
          </a:p>
          <a:p>
            <a:pPr indent="-514350" lvl="0" marL="514350" rtl="0" algn="l">
              <a:lnSpc>
                <a:spcPct val="90000"/>
              </a:lnSpc>
              <a:spcBef>
                <a:spcPts val="1000"/>
              </a:spcBef>
              <a:spcAft>
                <a:spcPts val="0"/>
              </a:spcAft>
              <a:buClr>
                <a:schemeClr val="dk1"/>
              </a:buClr>
              <a:buSzPct val="100000"/>
              <a:buAutoNum type="arabicPeriod"/>
            </a:pPr>
            <a:r>
              <a:rPr lang="tr-TR"/>
              <a:t>Postoperatif Radyoterapi(40-48 Gy)</a:t>
            </a:r>
            <a:endParaRPr/>
          </a:p>
          <a:p>
            <a:pPr indent="-514350" lvl="0" marL="514350" rtl="0" algn="l">
              <a:lnSpc>
                <a:spcPct val="90000"/>
              </a:lnSpc>
              <a:spcBef>
                <a:spcPts val="1000"/>
              </a:spcBef>
              <a:spcAft>
                <a:spcPts val="0"/>
              </a:spcAft>
              <a:buClr>
                <a:schemeClr val="dk1"/>
              </a:buClr>
              <a:buSzPct val="100000"/>
              <a:buAutoNum type="arabicPeriod"/>
            </a:pPr>
            <a:r>
              <a:rPr lang="tr-TR"/>
              <a:t>Postoperatif Kemoradyoterapi(40-44 Gy + 5-FU bolus)</a:t>
            </a:r>
            <a:endParaRPr/>
          </a:p>
        </p:txBody>
      </p:sp>
      <p:pic>
        <p:nvPicPr>
          <p:cNvPr id="392" name="Google Shape;392;p31"/>
          <p:cNvPicPr preferRelativeResize="0"/>
          <p:nvPr/>
        </p:nvPicPr>
        <p:blipFill rotWithShape="1">
          <a:blip r:embed="rId3">
            <a:alphaModFix/>
          </a:blip>
          <a:srcRect b="17535" l="26470" r="27451" t="38715"/>
          <a:stretch/>
        </p:blipFill>
        <p:spPr>
          <a:xfrm>
            <a:off x="6642100" y="520700"/>
            <a:ext cx="5353151" cy="345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a:t>
            </a:r>
            <a:endParaRPr/>
          </a:p>
        </p:txBody>
      </p:sp>
      <p:sp>
        <p:nvSpPr>
          <p:cNvPr id="398" name="Google Shape;398;p32"/>
          <p:cNvSpPr txBox="1"/>
          <p:nvPr>
            <p:ph idx="1" type="body"/>
          </p:nvPr>
        </p:nvSpPr>
        <p:spPr>
          <a:xfrm>
            <a:off x="838200" y="1825625"/>
            <a:ext cx="1087503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latin typeface="Calibri"/>
                <a:ea typeface="Calibri"/>
                <a:cs typeface="Calibri"/>
                <a:sym typeface="Calibri"/>
              </a:rPr>
              <a:t>Şiddetli akut toksisite, kombine modalite tedavi kolunda %61 iken, bu oran sadece kemoterapi ile %31 ve sadece RT kolunda %18 bulunmuştur.</a:t>
            </a:r>
            <a:endParaRPr/>
          </a:p>
          <a:p>
            <a:pPr indent="-228600" lvl="0" marL="228600" rtl="0" algn="l">
              <a:lnSpc>
                <a:spcPct val="90000"/>
              </a:lnSpc>
              <a:spcBef>
                <a:spcPts val="1000"/>
              </a:spcBef>
              <a:spcAft>
                <a:spcPts val="0"/>
              </a:spcAft>
              <a:buClr>
                <a:schemeClr val="dk1"/>
              </a:buClr>
              <a:buSzPts val="2800"/>
              <a:buChar char="•"/>
            </a:pPr>
            <a:r>
              <a:rPr lang="tr-TR">
                <a:latin typeface="Calibri"/>
                <a:ea typeface="Calibri"/>
                <a:cs typeface="Calibri"/>
                <a:sym typeface="Calibri"/>
              </a:rPr>
              <a:t>Bu çalışma, KRT ile görülen önemli fayda göz önüne alındığında erken sonlandırıldı.</a:t>
            </a:r>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50800" lvl="0" marL="228600" rtl="0" algn="l">
              <a:lnSpc>
                <a:spcPct val="90000"/>
              </a:lnSpc>
              <a:spcBef>
                <a:spcPts val="1000"/>
              </a:spcBef>
              <a:spcAft>
                <a:spcPts val="0"/>
              </a:spcAft>
              <a:buClr>
                <a:schemeClr val="dk1"/>
              </a:buClr>
              <a:buSzPts val="2800"/>
              <a:buNone/>
            </a:pPr>
            <a:r>
              <a:t/>
            </a:r>
            <a:endParaRPr>
              <a:latin typeface="Consolas"/>
              <a:ea typeface="Consolas"/>
              <a:cs typeface="Consolas"/>
              <a:sym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a:t>
            </a:r>
            <a:endParaRPr/>
          </a:p>
        </p:txBody>
      </p:sp>
      <p:sp>
        <p:nvSpPr>
          <p:cNvPr id="404" name="Google Shape;40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Postoperatif KRT, ameliyat sonrası gözlemle karşılaştırıldığında -&gt;10 yıllık OS %45'e karşı %27 </a:t>
            </a:r>
            <a:endParaRPr/>
          </a:p>
          <a:p>
            <a:pPr indent="-228600" lvl="0" marL="228600" rtl="0" algn="l">
              <a:lnSpc>
                <a:spcPct val="90000"/>
              </a:lnSpc>
              <a:spcBef>
                <a:spcPts val="1000"/>
              </a:spcBef>
              <a:spcAft>
                <a:spcPts val="0"/>
              </a:spcAft>
              <a:buClr>
                <a:schemeClr val="dk1"/>
              </a:buClr>
              <a:buSzPts val="2800"/>
              <a:buChar char="•"/>
            </a:pPr>
            <a:r>
              <a:rPr lang="tr-TR"/>
              <a:t>Nüks için oran -&gt; %33 - %55</a:t>
            </a:r>
            <a:endParaRPr/>
          </a:p>
          <a:p>
            <a:pPr indent="-228600" lvl="0" marL="228600" rtl="0" algn="l">
              <a:lnSpc>
                <a:spcPct val="90000"/>
              </a:lnSpc>
              <a:spcBef>
                <a:spcPts val="1000"/>
              </a:spcBef>
              <a:spcAft>
                <a:spcPts val="0"/>
              </a:spcAft>
              <a:buClr>
                <a:schemeClr val="dk1"/>
              </a:buClr>
              <a:buSzPts val="2800"/>
              <a:buChar char="•"/>
            </a:pPr>
            <a:r>
              <a:rPr lang="tr-TR"/>
              <a:t>Lokal başarısızlık oranı -&gt; %10 - %25</a:t>
            </a:r>
            <a:endParaRPr/>
          </a:p>
          <a:p>
            <a:pPr indent="-228600" lvl="0" marL="228600" rtl="0" algn="l">
              <a:lnSpc>
                <a:spcPct val="90000"/>
              </a:lnSpc>
              <a:spcBef>
                <a:spcPts val="1000"/>
              </a:spcBef>
              <a:spcAft>
                <a:spcPts val="0"/>
              </a:spcAft>
              <a:buClr>
                <a:schemeClr val="dk1"/>
              </a:buClr>
              <a:buSzPts val="2800"/>
              <a:buChar char="•"/>
            </a:pPr>
            <a:r>
              <a:rPr lang="tr-TR"/>
              <a:t>Bu nedenle, bu çalışmada cerrahi rezeksiyondan sonra KRT uygulanan hastalarda önemli bir OS avantajı (hayatta kalma süresinin neredeyse iki katına çıkması) olduğu sonucuna varılmıştır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a:t>
            </a:r>
            <a:endParaRPr/>
          </a:p>
        </p:txBody>
      </p:sp>
      <p:sp>
        <p:nvSpPr>
          <p:cNvPr id="410" name="Google Shape;41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tr-TR">
                <a:latin typeface="Calibri"/>
                <a:ea typeface="Calibri"/>
                <a:cs typeface="Calibri"/>
                <a:sym typeface="Calibri"/>
              </a:rPr>
              <a:t>Mayo–NCCTG çalışması, postoperatif RT tedavisini postoperatif KRT ile karşılaştırdı.</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0000"/>
              <a:buChar char="•"/>
            </a:pPr>
            <a:r>
              <a:rPr lang="tr-TR">
                <a:latin typeface="Calibri"/>
                <a:ea typeface="Calibri"/>
                <a:cs typeface="Calibri"/>
                <a:sym typeface="Calibri"/>
              </a:rPr>
              <a:t>T3/T4 veya nod pozitif tümörleri olan 204 hasta randomizasyondan önce bir döngü 5-FU ve semustin aldı.</a:t>
            </a:r>
            <a:endParaRPr/>
          </a:p>
          <a:p>
            <a:pPr indent="-228600" lvl="0" marL="228600" rtl="0" algn="l">
              <a:lnSpc>
                <a:spcPct val="90000"/>
              </a:lnSpc>
              <a:spcBef>
                <a:spcPts val="1000"/>
              </a:spcBef>
              <a:spcAft>
                <a:spcPts val="0"/>
              </a:spcAft>
              <a:buClr>
                <a:schemeClr val="dk1"/>
              </a:buClr>
              <a:buSzPct val="100000"/>
              <a:buChar char="•"/>
            </a:pPr>
            <a:r>
              <a:rPr lang="tr-TR">
                <a:latin typeface="Calibri"/>
                <a:ea typeface="Calibri"/>
                <a:cs typeface="Calibri"/>
                <a:sym typeface="Calibri"/>
              </a:rPr>
              <a:t>Radyasyon dozu, tümör yatağına ve komşu lenf nodu bölgelerine 45 ila 50.4 Gy idi. Radyoterapi ile birlikte bolus 5-FU (500 mg/m2) uygulandı.</a:t>
            </a:r>
            <a:endParaRPr/>
          </a:p>
          <a:p>
            <a:pPr indent="-228600" lvl="0" marL="228600" rtl="0" algn="l">
              <a:lnSpc>
                <a:spcPct val="90000"/>
              </a:lnSpc>
              <a:spcBef>
                <a:spcPts val="1000"/>
              </a:spcBef>
              <a:spcAft>
                <a:spcPts val="0"/>
              </a:spcAft>
              <a:buClr>
                <a:schemeClr val="dk1"/>
              </a:buClr>
              <a:buSzPct val="100000"/>
              <a:buChar char="•"/>
            </a:pPr>
            <a:r>
              <a:rPr lang="tr-TR">
                <a:latin typeface="Calibri"/>
                <a:ea typeface="Calibri"/>
                <a:cs typeface="Calibri"/>
                <a:sym typeface="Calibri"/>
              </a:rPr>
              <a:t>5 yıllık LF sadece RT kolunda daha yüksekti(%13'e karşı %25) ve 5 yıllık OS %55'e karşı %40'tı (KRT lehine).</a:t>
            </a:r>
            <a:endParaRPr/>
          </a:p>
          <a:p>
            <a:pPr indent="-228600" lvl="0" marL="228600" rtl="0" algn="l">
              <a:lnSpc>
                <a:spcPct val="90000"/>
              </a:lnSpc>
              <a:spcBef>
                <a:spcPts val="1000"/>
              </a:spcBef>
              <a:spcAft>
                <a:spcPts val="0"/>
              </a:spcAft>
              <a:buClr>
                <a:schemeClr val="dk1"/>
              </a:buClr>
              <a:buSzPct val="100000"/>
              <a:buChar char="•"/>
            </a:pPr>
            <a:r>
              <a:rPr lang="tr-TR">
                <a:latin typeface="Calibri"/>
                <a:ea typeface="Calibri"/>
                <a:cs typeface="Calibri"/>
                <a:sym typeface="Calibri"/>
              </a:rPr>
              <a:t>Postoperatif KRT, nüksü %47, LR'yi %46 ve DM'yi %37 oranında azalttı. Kanserden ölümler %36, genel ölümler ise %29 azaldı.</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 </a:t>
            </a:r>
            <a:endParaRPr/>
          </a:p>
        </p:txBody>
      </p:sp>
      <p:sp>
        <p:nvSpPr>
          <p:cNvPr id="416" name="Google Shape;416;p35"/>
          <p:cNvSpPr txBox="1"/>
          <p:nvPr>
            <p:ph idx="1" type="body"/>
          </p:nvPr>
        </p:nvSpPr>
        <p:spPr>
          <a:xfrm>
            <a:off x="663994" y="1859172"/>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tr-TR" sz="2000">
                <a:latin typeface="Calibri"/>
                <a:ea typeface="Calibri"/>
                <a:cs typeface="Calibri"/>
                <a:sym typeface="Calibri"/>
              </a:rPr>
              <a:t>NCCTG 86-47-51 çalışması, postoperatif radyasyon tedavisine eklenecek kemoterapi rejimlerini karşılaştırdı.</a:t>
            </a:r>
            <a:endParaRPr/>
          </a:p>
          <a:p>
            <a:pPr indent="-228600" lvl="0" marL="228600" rtl="0" algn="l">
              <a:lnSpc>
                <a:spcPct val="90000"/>
              </a:lnSpc>
              <a:spcBef>
                <a:spcPts val="1000"/>
              </a:spcBef>
              <a:spcAft>
                <a:spcPts val="0"/>
              </a:spcAft>
              <a:buClr>
                <a:schemeClr val="dk1"/>
              </a:buClr>
              <a:buSzPts val="2000"/>
              <a:buChar char="•"/>
            </a:pPr>
            <a:r>
              <a:rPr lang="tr-TR" sz="2000">
                <a:latin typeface="Calibri"/>
                <a:ea typeface="Calibri"/>
                <a:cs typeface="Calibri"/>
                <a:sym typeface="Calibri"/>
              </a:rPr>
              <a:t>660 evre 2 ve 3 rektum ca'lı hasta.</a:t>
            </a:r>
            <a:endParaRPr/>
          </a:p>
          <a:p>
            <a:pPr indent="-228600" lvl="0" marL="228600" rtl="0" algn="l">
              <a:lnSpc>
                <a:spcPct val="90000"/>
              </a:lnSpc>
              <a:spcBef>
                <a:spcPts val="1000"/>
              </a:spcBef>
              <a:spcAft>
                <a:spcPts val="0"/>
              </a:spcAft>
              <a:buClr>
                <a:schemeClr val="dk1"/>
              </a:buClr>
              <a:buSzPts val="2000"/>
              <a:buChar char="•"/>
            </a:pPr>
            <a:r>
              <a:rPr lang="tr-TR" sz="2000">
                <a:latin typeface="Calibri"/>
                <a:ea typeface="Calibri"/>
                <a:cs typeface="Calibri"/>
                <a:sym typeface="Calibri"/>
              </a:rPr>
              <a:t>(5-FU vs. 5-FU + semustin) ve ( Bolus vs. Kontinü)</a:t>
            </a:r>
            <a:endParaRPr/>
          </a:p>
          <a:p>
            <a:pPr indent="-228600" lvl="0" marL="228600" rtl="0" algn="l">
              <a:lnSpc>
                <a:spcPct val="90000"/>
              </a:lnSpc>
              <a:spcBef>
                <a:spcPts val="1000"/>
              </a:spcBef>
              <a:spcAft>
                <a:spcPts val="0"/>
              </a:spcAft>
              <a:buClr>
                <a:schemeClr val="dk1"/>
              </a:buClr>
              <a:buSzPts val="2000"/>
              <a:buChar char="•"/>
            </a:pPr>
            <a:r>
              <a:rPr lang="tr-TR" sz="2000">
                <a:latin typeface="Calibri"/>
                <a:ea typeface="Calibri"/>
                <a:cs typeface="Calibri"/>
                <a:sym typeface="Calibri"/>
              </a:rPr>
              <a:t>Dokuz hafta kemoterapi verildi, ardından 50.4 ila 54 Gy RT  ve eş zamanlı KT ve ardından ek kemoterapi verildi.</a:t>
            </a:r>
            <a:endParaRPr/>
          </a:p>
          <a:p>
            <a:pPr indent="-228600" lvl="0" marL="228600" rtl="0" algn="l">
              <a:lnSpc>
                <a:spcPct val="90000"/>
              </a:lnSpc>
              <a:spcBef>
                <a:spcPts val="1000"/>
              </a:spcBef>
              <a:spcAft>
                <a:spcPts val="0"/>
              </a:spcAft>
              <a:buClr>
                <a:schemeClr val="dk1"/>
              </a:buClr>
              <a:buSzPts val="2000"/>
              <a:buChar char="•"/>
            </a:pPr>
            <a:r>
              <a:rPr lang="tr-TR" sz="2000">
                <a:latin typeface="Calibri"/>
                <a:ea typeface="Calibri"/>
                <a:cs typeface="Calibri"/>
                <a:sym typeface="Calibri"/>
              </a:rPr>
              <a:t>Bolus 5-FU dozu, 1. ve 5. haftalarda 1. ila 5. günlerde 500 mg/m2 ve kontinü 5-FU, 225 mg/m2/gün olmuştur.</a:t>
            </a:r>
            <a:endParaRPr sz="20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 </a:t>
            </a:r>
            <a:endParaRPr/>
          </a:p>
        </p:txBody>
      </p:sp>
      <p:sp>
        <p:nvSpPr>
          <p:cNvPr id="422" name="Google Shape;422;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46 aylık medyan takip </a:t>
            </a:r>
            <a:endParaRPr/>
          </a:p>
          <a:p>
            <a:pPr indent="-228600" lvl="0" marL="228600" rtl="0" algn="l">
              <a:lnSpc>
                <a:spcPct val="90000"/>
              </a:lnSpc>
              <a:spcBef>
                <a:spcPts val="1000"/>
              </a:spcBef>
              <a:spcAft>
                <a:spcPts val="0"/>
              </a:spcAft>
              <a:buClr>
                <a:schemeClr val="dk1"/>
              </a:buClr>
              <a:buSzPts val="2800"/>
              <a:buChar char="•"/>
            </a:pPr>
            <a:r>
              <a:rPr lang="tr-TR"/>
              <a:t>Kontinü KT lehine RFS-&gt; ( %63'e %53 oranı mevcut.)(%27lik iyileşme.)</a:t>
            </a:r>
            <a:endParaRPr/>
          </a:p>
          <a:p>
            <a:pPr indent="-228600" lvl="0" marL="228600" rtl="0" algn="l">
              <a:lnSpc>
                <a:spcPct val="90000"/>
              </a:lnSpc>
              <a:spcBef>
                <a:spcPts val="1000"/>
              </a:spcBef>
              <a:spcAft>
                <a:spcPts val="0"/>
              </a:spcAft>
              <a:buClr>
                <a:schemeClr val="dk1"/>
              </a:buClr>
              <a:buSzPts val="2800"/>
              <a:buChar char="•"/>
            </a:pPr>
            <a:r>
              <a:rPr lang="tr-TR"/>
              <a:t>4 yıllık OS ( %70'e %60 kontinü KT lehine)</a:t>
            </a:r>
            <a:endParaRPr/>
          </a:p>
          <a:p>
            <a:pPr indent="-228600" lvl="0" marL="228600" rtl="0" algn="l">
              <a:lnSpc>
                <a:spcPct val="90000"/>
              </a:lnSpc>
              <a:spcBef>
                <a:spcPts val="1000"/>
              </a:spcBef>
              <a:spcAft>
                <a:spcPts val="0"/>
              </a:spcAft>
              <a:buClr>
                <a:schemeClr val="dk1"/>
              </a:buClr>
              <a:buSzPts val="2800"/>
              <a:buChar char="•"/>
            </a:pPr>
            <a:r>
              <a:rPr lang="tr-TR"/>
              <a:t>LR'de fark yok </a:t>
            </a:r>
            <a:endParaRPr/>
          </a:p>
          <a:p>
            <a:pPr indent="-228600" lvl="0" marL="228600" rtl="0" algn="l">
              <a:lnSpc>
                <a:spcPct val="90000"/>
              </a:lnSpc>
              <a:spcBef>
                <a:spcPts val="1000"/>
              </a:spcBef>
              <a:spcAft>
                <a:spcPts val="0"/>
              </a:spcAft>
              <a:buClr>
                <a:schemeClr val="dk1"/>
              </a:buClr>
              <a:buSzPts val="2800"/>
              <a:buChar char="•"/>
            </a:pPr>
            <a:r>
              <a:rPr lang="tr-TR"/>
              <a:t>Bolus 5-FU daha yüksek bir lökopeni oranına sahipken, kontinü tedavi daha fazla akut şiddetli diyareye sahipti.</a:t>
            </a:r>
            <a:endParaRPr/>
          </a:p>
          <a:p>
            <a:pPr indent="-228600" lvl="0" marL="228600" rtl="0" algn="l">
              <a:lnSpc>
                <a:spcPct val="90000"/>
              </a:lnSpc>
              <a:spcBef>
                <a:spcPts val="1000"/>
              </a:spcBef>
              <a:spcAft>
                <a:spcPts val="0"/>
              </a:spcAft>
              <a:buClr>
                <a:schemeClr val="dk1"/>
              </a:buClr>
              <a:buSzPts val="2800"/>
              <a:buChar char="•"/>
            </a:pPr>
            <a:r>
              <a:rPr lang="tr-TR"/>
              <a:t> Semustin, 5-FU kemoterapisine eklenmesi ek fayda sağlamadı.</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Adjuvan Tedavi </a:t>
            </a:r>
            <a:endParaRPr/>
          </a:p>
        </p:txBody>
      </p:sp>
      <p:sp>
        <p:nvSpPr>
          <p:cNvPr id="428" name="Google Shape;428;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164465" lvl="0" marL="0" rtl="0" algn="l">
              <a:lnSpc>
                <a:spcPct val="90000"/>
              </a:lnSpc>
              <a:spcBef>
                <a:spcPts val="0"/>
              </a:spcBef>
              <a:spcAft>
                <a:spcPts val="0"/>
              </a:spcAft>
              <a:buClr>
                <a:schemeClr val="dk1"/>
              </a:buClr>
              <a:buSzPct val="100000"/>
              <a:buChar char="•"/>
            </a:pPr>
            <a:r>
              <a:rPr lang="tr-TR"/>
              <a:t>Inter group 0114 çalışması, 1.695 hastada  es zamanlı farklı kemoterapi rejimlerini  karşılaştırdı.</a:t>
            </a:r>
            <a:endParaRPr/>
          </a:p>
          <a:p>
            <a:pPr indent="-164465" lvl="0" marL="0" rtl="0" algn="l">
              <a:lnSpc>
                <a:spcPct val="90000"/>
              </a:lnSpc>
              <a:spcBef>
                <a:spcPts val="1000"/>
              </a:spcBef>
              <a:spcAft>
                <a:spcPts val="0"/>
              </a:spcAft>
              <a:buClr>
                <a:schemeClr val="dk1"/>
              </a:buClr>
              <a:buSzPct val="100000"/>
              <a:buChar char="•"/>
            </a:pPr>
            <a:r>
              <a:rPr lang="tr-TR"/>
              <a:t>Hastalar dört koldan birine randomize edildi: (a) tek başına bolus 5-FU, (b) 5-FU ve LV, (c) 5-FU artı levamizol ve (d) 5-FU, LV ve levamizol. </a:t>
            </a:r>
            <a:endParaRPr/>
          </a:p>
          <a:p>
            <a:pPr indent="-164465" lvl="0" marL="0" rtl="0" algn="l">
              <a:lnSpc>
                <a:spcPct val="90000"/>
              </a:lnSpc>
              <a:spcBef>
                <a:spcPts val="1000"/>
              </a:spcBef>
              <a:spcAft>
                <a:spcPts val="0"/>
              </a:spcAft>
              <a:buClr>
                <a:schemeClr val="dk1"/>
              </a:buClr>
              <a:buSzPct val="100000"/>
              <a:buChar char="•"/>
            </a:pPr>
            <a:r>
              <a:rPr lang="tr-TR"/>
              <a:t>RT tedavisi sırasında levamizol verilmedi. Radyasyon tedavisi dozu, toplam 50.4 ila 54 Gy'di.</a:t>
            </a:r>
            <a:endParaRPr/>
          </a:p>
          <a:p>
            <a:pPr indent="-164465" lvl="0" marL="0" rtl="0" algn="l">
              <a:lnSpc>
                <a:spcPct val="90000"/>
              </a:lnSpc>
              <a:spcBef>
                <a:spcPts val="1000"/>
              </a:spcBef>
              <a:spcAft>
                <a:spcPts val="0"/>
              </a:spcAft>
              <a:buClr>
                <a:schemeClr val="dk1"/>
              </a:buClr>
              <a:buSzPct val="100000"/>
              <a:buChar char="•"/>
            </a:pPr>
            <a:r>
              <a:rPr lang="tr-TR"/>
              <a:t> 7.4 yıllık medyan takip ile</a:t>
            </a:r>
            <a:endParaRPr/>
          </a:p>
          <a:p>
            <a:pPr indent="-228600" lvl="0" marL="228600" rtl="0" algn="l">
              <a:lnSpc>
                <a:spcPct val="90000"/>
              </a:lnSpc>
              <a:spcBef>
                <a:spcPts val="1000"/>
              </a:spcBef>
              <a:spcAft>
                <a:spcPts val="0"/>
              </a:spcAft>
              <a:buClr>
                <a:schemeClr val="dk1"/>
              </a:buClr>
              <a:buSzPct val="100000"/>
              <a:buChar char="•"/>
            </a:pPr>
            <a:r>
              <a:rPr lang="tr-TR"/>
              <a:t>Dört grup arasında OS veya DFS farkı görülmedi.</a:t>
            </a:r>
            <a:endParaRPr/>
          </a:p>
          <a:p>
            <a:pPr indent="-228600" lvl="0" marL="228600" rtl="0" algn="l">
              <a:lnSpc>
                <a:spcPct val="90000"/>
              </a:lnSpc>
              <a:spcBef>
                <a:spcPts val="1000"/>
              </a:spcBef>
              <a:spcAft>
                <a:spcPts val="0"/>
              </a:spcAft>
              <a:buClr>
                <a:schemeClr val="dk1"/>
              </a:buClr>
              <a:buSzPct val="100000"/>
              <a:buChar char="•"/>
            </a:pPr>
            <a:r>
              <a:rPr lang="tr-TR"/>
              <a:t>Üç ilaç rejimine randomize edilen hastalarda daha fazla toksisite görüldü</a:t>
            </a:r>
            <a:endParaRPr/>
          </a:p>
          <a:p>
            <a:pPr indent="-228600" lvl="0" marL="228600" rtl="0" algn="l">
              <a:lnSpc>
                <a:spcPct val="90000"/>
              </a:lnSpc>
              <a:spcBef>
                <a:spcPts val="1000"/>
              </a:spcBef>
              <a:spcAft>
                <a:spcPts val="0"/>
              </a:spcAft>
              <a:buClr>
                <a:schemeClr val="dk1"/>
              </a:buClr>
              <a:buSzPct val="100000"/>
              <a:buChar char="•"/>
            </a:pPr>
            <a:r>
              <a:rPr lang="tr-TR"/>
              <a:t>Levamisol ilavesinin 5-FU'ya herhangi bir fayda sağlamadığı görüldü</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Radyoterapi </a:t>
            </a:r>
            <a:endParaRPr/>
          </a:p>
        </p:txBody>
      </p:sp>
      <p:sp>
        <p:nvSpPr>
          <p:cNvPr id="434" name="Google Shape;434;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Hem ameliyat öncesi hem de ameliyat sonrası adjuvan tedaviler etkili olabilse de, neoadjuvan tedavi standart bakım olarak ortaya çıkmıştır. </a:t>
            </a:r>
            <a:endParaRPr/>
          </a:p>
          <a:p>
            <a:pPr indent="-228600" lvl="0" marL="228600" rtl="0" algn="l">
              <a:lnSpc>
                <a:spcPct val="90000"/>
              </a:lnSpc>
              <a:spcBef>
                <a:spcPts val="1000"/>
              </a:spcBef>
              <a:spcAft>
                <a:spcPts val="0"/>
              </a:spcAft>
              <a:buClr>
                <a:schemeClr val="dk1"/>
              </a:buClr>
              <a:buSzPts val="2800"/>
              <a:buChar char="•"/>
            </a:pPr>
            <a:r>
              <a:rPr lang="tr-TR"/>
              <a:t>Neoadjuvan tedavi, tümörün evrelemesinde azalma, iyileştirilmiş rezektabilite ve tolerans (hem akut hem de kronik) ve distal rektumda genişletilmiş sfinkter koruma seçenekleri potansiyeli ile ilişkilidir.</a:t>
            </a:r>
            <a:endParaRPr/>
          </a:p>
          <a:p>
            <a:pPr indent="-228600" lvl="0" marL="228600" rtl="0" algn="l">
              <a:lnSpc>
                <a:spcPct val="90000"/>
              </a:lnSpc>
              <a:spcBef>
                <a:spcPts val="1000"/>
              </a:spcBef>
              <a:spcAft>
                <a:spcPts val="0"/>
              </a:spcAft>
              <a:buClr>
                <a:schemeClr val="dk1"/>
              </a:buClr>
              <a:buSzPts val="2800"/>
              <a:buChar char="•"/>
            </a:pPr>
            <a:r>
              <a:rPr lang="tr-TR"/>
              <a:t>Avrupa'da yapılan çalışmalar, uygun neoadjuvan preoperatif RT'nin hem LC hem de OS'de iyileşme ile sonuçlandığını ve bu sonuçların bu hastalığın mevcut yönetimi üzerinde önemli bir etkisi olduğunu göstermiştir.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Radyoterapi </a:t>
            </a:r>
            <a:endParaRPr/>
          </a:p>
        </p:txBody>
      </p:sp>
      <p:sp>
        <p:nvSpPr>
          <p:cNvPr id="440" name="Google Shape;440;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tr-TR">
                <a:latin typeface="Calibri"/>
                <a:ea typeface="Calibri"/>
                <a:cs typeface="Calibri"/>
                <a:sym typeface="Calibri"/>
              </a:rPr>
              <a:t>İsveç Rektum Kanseri Çalışması, 1987'den 1990'a kadar rezektabl Dukes A ila C rektum kanseri olan 1.168 hastayı içeriyordu.</a:t>
            </a:r>
            <a:endParaRPr/>
          </a:p>
          <a:p>
            <a:pPr indent="-228600" lvl="0" marL="228600" rtl="0" algn="l">
              <a:lnSpc>
                <a:spcPct val="90000"/>
              </a:lnSpc>
              <a:spcBef>
                <a:spcPts val="1000"/>
              </a:spcBef>
              <a:spcAft>
                <a:spcPts val="0"/>
              </a:spcAft>
              <a:buClr>
                <a:schemeClr val="dk1"/>
              </a:buClr>
              <a:buSzPct val="100000"/>
              <a:buChar char="•"/>
            </a:pPr>
            <a:r>
              <a:rPr lang="tr-TR">
                <a:latin typeface="Calibri"/>
                <a:ea typeface="Calibri"/>
                <a:cs typeface="Calibri"/>
                <a:sym typeface="Calibri"/>
              </a:rPr>
              <a:t>Tek başına cerrahi yapılan hastalar ile cerrahiden 1 hafta önce 25 Gy 5 fraksiyonda RT verilen ardından cerrahi yapılan hastalar randomize edildi.</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0000"/>
              <a:buChar char="•"/>
            </a:pPr>
            <a:r>
              <a:rPr lang="tr-TR">
                <a:latin typeface="Calibri"/>
                <a:ea typeface="Calibri"/>
                <a:cs typeface="Calibri"/>
                <a:sym typeface="Calibri"/>
              </a:rPr>
              <a:t>Sınırlar negatifse ameliyat küratif olarak değerlendirildi.</a:t>
            </a:r>
            <a:endParaRPr/>
          </a:p>
          <a:p>
            <a:pPr indent="-228600" lvl="0" marL="228600" rtl="0" algn="l">
              <a:lnSpc>
                <a:spcPct val="90000"/>
              </a:lnSpc>
              <a:spcBef>
                <a:spcPts val="1000"/>
              </a:spcBef>
              <a:spcAft>
                <a:spcPts val="0"/>
              </a:spcAft>
              <a:buClr>
                <a:schemeClr val="dk1"/>
              </a:buClr>
              <a:buSzPct val="100000"/>
              <a:buFont typeface="Arial"/>
              <a:buChar char="•"/>
            </a:pPr>
            <a:r>
              <a:rPr lang="tr-TR">
                <a:latin typeface="Calibri"/>
                <a:ea typeface="Calibri"/>
                <a:cs typeface="Calibri"/>
                <a:sym typeface="Calibri"/>
              </a:rPr>
              <a:t>5 yıllık LR (%11'e karşı %27) ve OS (%58'e karşı %48), tek başına cerrahiye kıyasla preoperatif RT tedavisi ile üstündü.</a:t>
            </a:r>
            <a:endParaRPr/>
          </a:p>
          <a:p>
            <a:pPr indent="-228600" lvl="0" marL="228600" rtl="0" algn="l">
              <a:lnSpc>
                <a:spcPct val="90000"/>
              </a:lnSpc>
              <a:spcBef>
                <a:spcPts val="1000"/>
              </a:spcBef>
              <a:spcAft>
                <a:spcPts val="0"/>
              </a:spcAft>
              <a:buClr>
                <a:schemeClr val="dk1"/>
              </a:buClr>
              <a:buSzPct val="100000"/>
              <a:buFont typeface="Arial"/>
              <a:buChar char="•"/>
            </a:pPr>
            <a:r>
              <a:rPr lang="tr-TR"/>
              <a:t>13 yıllık bir takip süresinde , LR %26'ya karşı %9 ve OS %38'e karşı %30'du ve her ikisi de preoperatif radyoterapi lehine tüm aşamalardan fayda gördü.</a:t>
            </a:r>
            <a:endParaRPr>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4"/>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4"/>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1" name="Google Shape;131;p4"/>
          <p:cNvGrpSpPr/>
          <p:nvPr/>
        </p:nvGrpSpPr>
        <p:grpSpPr>
          <a:xfrm>
            <a:off x="0" y="12929"/>
            <a:ext cx="12188952" cy="3490956"/>
            <a:chOff x="651279" y="598259"/>
            <a:chExt cx="10889442" cy="5680742"/>
          </a:xfrm>
        </p:grpSpPr>
        <p:sp>
          <p:nvSpPr>
            <p:cNvPr id="132" name="Google Shape;132;p4"/>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134" name="Google Shape;134;p4"/>
          <p:cNvPicPr preferRelativeResize="0"/>
          <p:nvPr/>
        </p:nvPicPr>
        <p:blipFill rotWithShape="1">
          <a:blip r:embed="rId3">
            <a:alphaModFix/>
          </a:blip>
          <a:srcRect b="0" l="0" r="0" t="0"/>
          <a:stretch/>
        </p:blipFill>
        <p:spPr>
          <a:xfrm>
            <a:off x="7076817" y="2339121"/>
            <a:ext cx="4730214" cy="3157417"/>
          </a:xfrm>
          <a:prstGeom prst="rect">
            <a:avLst/>
          </a:prstGeom>
          <a:noFill/>
          <a:ln>
            <a:noFill/>
          </a:ln>
        </p:spPr>
      </p:pic>
      <p:grpSp>
        <p:nvGrpSpPr>
          <p:cNvPr id="135" name="Google Shape;135;p4"/>
          <p:cNvGrpSpPr/>
          <p:nvPr/>
        </p:nvGrpSpPr>
        <p:grpSpPr>
          <a:xfrm>
            <a:off x="1524" y="0"/>
            <a:ext cx="12188952" cy="6858000"/>
            <a:chOff x="0" y="0"/>
            <a:chExt cx="12188952" cy="6858000"/>
          </a:xfrm>
        </p:grpSpPr>
        <p:sp>
          <p:nvSpPr>
            <p:cNvPr id="136" name="Google Shape;136;p4"/>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4"/>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4"/>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4"/>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4"/>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4"/>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3" name="Google Shape;143;p4"/>
          <p:cNvSpPr txBox="1"/>
          <p:nvPr>
            <p:ph idx="1" type="body"/>
          </p:nvPr>
        </p:nvSpPr>
        <p:spPr>
          <a:xfrm>
            <a:off x="398195" y="4328810"/>
            <a:ext cx="5692953" cy="2651110"/>
          </a:xfrm>
          <a:prstGeom prst="rect">
            <a:avLst/>
          </a:prstGeom>
          <a:noFill/>
          <a:ln>
            <a:noFill/>
          </a:ln>
        </p:spPr>
        <p:txBody>
          <a:bodyPr anchorCtr="0" anchor="ctr" bIns="45700" lIns="91425" spcFirstLastPara="1" rIns="91425" wrap="square" tIns="45700">
            <a:noAutofit/>
          </a:bodyPr>
          <a:lstStyle/>
          <a:p>
            <a:pPr indent="-285750" lvl="0" marL="285750" rtl="0" algn="l">
              <a:lnSpc>
                <a:spcPct val="90000"/>
              </a:lnSpc>
              <a:spcBef>
                <a:spcPts val="0"/>
              </a:spcBef>
              <a:spcAft>
                <a:spcPts val="0"/>
              </a:spcAft>
              <a:buClr>
                <a:srgbClr val="FF0000"/>
              </a:buClr>
              <a:buSzPts val="2400"/>
              <a:buFont typeface="Arial"/>
              <a:buChar char="•"/>
            </a:pPr>
            <a:r>
              <a:rPr b="1" lang="tr-TR" sz="2400">
                <a:solidFill>
                  <a:srgbClr val="FF0000"/>
                </a:solidFill>
              </a:rPr>
              <a:t>HNPCC (LYNCH SYN)</a:t>
            </a:r>
            <a:endParaRPr b="1" sz="2400">
              <a:solidFill>
                <a:srgbClr val="FF0000"/>
              </a:solidFill>
            </a:endParaRPr>
          </a:p>
          <a:p>
            <a:pPr indent="-285750" lvl="0" marL="285750" rtl="0" algn="l">
              <a:lnSpc>
                <a:spcPct val="90000"/>
              </a:lnSpc>
              <a:spcBef>
                <a:spcPts val="1000"/>
              </a:spcBef>
              <a:spcAft>
                <a:spcPts val="0"/>
              </a:spcAft>
              <a:buClr>
                <a:schemeClr val="dk1"/>
              </a:buClr>
              <a:buSzPts val="2400"/>
              <a:buFont typeface="Noto Sans Symbols"/>
              <a:buChar char="❖"/>
            </a:pPr>
            <a:r>
              <a:rPr b="1" lang="tr-TR" sz="2400"/>
              <a:t>Tüm kolorektal kanser vakalarının %2-4 'ünü oluşturur</a:t>
            </a:r>
            <a:endParaRPr/>
          </a:p>
          <a:p>
            <a:pPr indent="-285750" lvl="0" marL="285750" rtl="0" algn="l">
              <a:lnSpc>
                <a:spcPct val="90000"/>
              </a:lnSpc>
              <a:spcBef>
                <a:spcPts val="1000"/>
              </a:spcBef>
              <a:spcAft>
                <a:spcPts val="0"/>
              </a:spcAft>
              <a:buClr>
                <a:schemeClr val="dk1"/>
              </a:buClr>
              <a:buSzPts val="2400"/>
              <a:buFont typeface="Noto Sans Symbols"/>
              <a:buChar char="❖"/>
            </a:pPr>
            <a:r>
              <a:rPr b="1" lang="tr-TR" sz="2400"/>
              <a:t>DNA mismatch repair genlerindeki germline mutasyonlara bağlı olarak gelişir.(OD)</a:t>
            </a:r>
            <a:endParaRPr/>
          </a:p>
          <a:p>
            <a:pPr indent="-285750" lvl="0" marL="285750" rtl="0" algn="l">
              <a:lnSpc>
                <a:spcPct val="90000"/>
              </a:lnSpc>
              <a:spcBef>
                <a:spcPts val="1000"/>
              </a:spcBef>
              <a:spcAft>
                <a:spcPts val="0"/>
              </a:spcAft>
              <a:buClr>
                <a:schemeClr val="dk1"/>
              </a:buClr>
              <a:buSzPts val="2400"/>
              <a:buFont typeface="Noto Sans Symbols"/>
              <a:buChar char="❖"/>
            </a:pPr>
            <a:r>
              <a:rPr b="1" lang="tr-TR" sz="2400"/>
              <a:t>MLH1, MSH1</a:t>
            </a:r>
            <a:endParaRPr/>
          </a:p>
          <a:p>
            <a:pPr indent="-285750" lvl="0" marL="285750" rtl="0" algn="l">
              <a:lnSpc>
                <a:spcPct val="90000"/>
              </a:lnSpc>
              <a:spcBef>
                <a:spcPts val="1000"/>
              </a:spcBef>
              <a:spcAft>
                <a:spcPts val="0"/>
              </a:spcAft>
              <a:buClr>
                <a:srgbClr val="000000"/>
              </a:buClr>
              <a:buSzPts val="2400"/>
              <a:buFont typeface="Noto Sans Symbols"/>
              <a:buChar char="❖"/>
            </a:pPr>
            <a:r>
              <a:rPr b="1" lang="tr-TR" sz="2400">
                <a:solidFill>
                  <a:srgbClr val="000000"/>
                </a:solidFill>
              </a:rPr>
              <a:t>Endometrium ca </a:t>
            </a:r>
            <a:endParaRPr/>
          </a:p>
          <a:p>
            <a:pPr indent="0" lvl="0" marL="0" rtl="0" algn="l">
              <a:lnSpc>
                <a:spcPct val="90000"/>
              </a:lnSpc>
              <a:spcBef>
                <a:spcPts val="1000"/>
              </a:spcBef>
              <a:spcAft>
                <a:spcPts val="0"/>
              </a:spcAft>
              <a:buClr>
                <a:schemeClr val="dk1"/>
              </a:buClr>
              <a:buSzPts val="2400"/>
              <a:buNone/>
            </a:pPr>
            <a:r>
              <a:t/>
            </a:r>
            <a:endParaRPr b="1" sz="2400">
              <a:solidFill>
                <a:srgbClr val="FF0000"/>
              </a:solidFill>
            </a:endParaRPr>
          </a:p>
          <a:p>
            <a:pPr indent="-133350" lvl="0" marL="285750" rtl="0" algn="l">
              <a:lnSpc>
                <a:spcPct val="90000"/>
              </a:lnSpc>
              <a:spcBef>
                <a:spcPts val="1000"/>
              </a:spcBef>
              <a:spcAft>
                <a:spcPts val="0"/>
              </a:spcAft>
              <a:buClr>
                <a:schemeClr val="dk1"/>
              </a:buClr>
              <a:buSzPts val="2400"/>
              <a:buFont typeface="Arial"/>
              <a:buNone/>
            </a:pPr>
            <a:r>
              <a:t/>
            </a:r>
            <a:endParaRPr b="1" sz="2400">
              <a:solidFill>
                <a:srgbClr val="FF0000"/>
              </a:solidFill>
            </a:endParaRPr>
          </a:p>
        </p:txBody>
      </p:sp>
      <p:sp>
        <p:nvSpPr>
          <p:cNvPr id="144" name="Google Shape;144;p4"/>
          <p:cNvSpPr/>
          <p:nvPr/>
        </p:nvSpPr>
        <p:spPr>
          <a:xfrm flipH="1">
            <a:off x="2949457" y="6361607"/>
            <a:ext cx="186905" cy="345056"/>
          </a:xfrm>
          <a:prstGeom prst="up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Radyoterapi </a:t>
            </a:r>
            <a:endParaRPr/>
          </a:p>
        </p:txBody>
      </p:sp>
      <p:sp>
        <p:nvSpPr>
          <p:cNvPr id="446" name="Google Shape;446;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tr-TR">
                <a:latin typeface="Calibri"/>
                <a:ea typeface="Calibri"/>
                <a:cs typeface="Calibri"/>
                <a:sym typeface="Calibri"/>
              </a:rPr>
              <a:t>Bu çalışmanındikkat edilmesi gereken nokta, tek başına cerrahi yapılan kolda TME yapılmamış olmasıdır, bu da kabul edilemez derecede yüksek bir 5 yıllık LF oranına neden olabilir</a:t>
            </a:r>
            <a:r>
              <a:rPr lang="tr-TR"/>
              <a:t>. (%27)</a:t>
            </a:r>
            <a:endParaRPr>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tr-TR">
                <a:latin typeface="Calibri"/>
                <a:ea typeface="Calibri"/>
                <a:cs typeface="Calibri"/>
                <a:sym typeface="Calibri"/>
              </a:rPr>
              <a:t>Geç etkiler, genel yaşam kalitesi iyi olarak derecelendirilse de, ameliyat öncesi RT kolunda daha fazla bağırsak hareketi sıklığı, idrar kaçırma, sıkışma ve kirlenme olduğunu gösterdi.</a:t>
            </a:r>
            <a:endParaRPr/>
          </a:p>
          <a:p>
            <a:pPr indent="-228600" lvl="0" marL="228600" rtl="0" algn="l">
              <a:lnSpc>
                <a:spcPct val="90000"/>
              </a:lnSpc>
              <a:spcBef>
                <a:spcPts val="1000"/>
              </a:spcBef>
              <a:spcAft>
                <a:spcPts val="0"/>
              </a:spcAft>
              <a:buClr>
                <a:schemeClr val="dk1"/>
              </a:buClr>
              <a:buSzPts val="2800"/>
              <a:buChar char="•"/>
            </a:pPr>
            <a:r>
              <a:rPr lang="tr-TR">
                <a:latin typeface="Calibri"/>
                <a:ea typeface="Calibri"/>
                <a:cs typeface="Calibri"/>
                <a:sym typeface="Calibri"/>
              </a:rPr>
              <a:t>Bu çalışma, birçok Avrupa merkezinde bakım standardını belirledi, ancak 5 Gy'lik beş fraksiyon dozu potansiyel olarak geç toksisiteye katkıda bulunabilir ve radyasyon ve cerrahi arasındaki kısa aralık, iyileşme için tümör gerilemesi (düşürme) sfinkter korunması için yeterli zamana izin vermemiş olabilir.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1"/>
          <p:cNvSpPr txBox="1"/>
          <p:nvPr>
            <p:ph type="title"/>
          </p:nvPr>
        </p:nvSpPr>
        <p:spPr>
          <a:xfrm>
            <a:off x="215900" y="1365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Radyoterapi </a:t>
            </a:r>
            <a:endParaRPr/>
          </a:p>
        </p:txBody>
      </p:sp>
      <p:sp>
        <p:nvSpPr>
          <p:cNvPr id="452" name="Google Shape;452;p41"/>
          <p:cNvSpPr txBox="1"/>
          <p:nvPr>
            <p:ph idx="1" type="body"/>
          </p:nvPr>
        </p:nvSpPr>
        <p:spPr>
          <a:xfrm>
            <a:off x="215900" y="1320800"/>
            <a:ext cx="7010400" cy="54355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Heald ve ark. TME deneyimi, düşük LR oranlarına ulaşmak için tek başına TME'nin yeterli olabileceğini öne sürdü.</a:t>
            </a:r>
            <a:endParaRPr/>
          </a:p>
          <a:p>
            <a:pPr indent="-228600" lvl="0" marL="228600" rtl="0" algn="l">
              <a:lnSpc>
                <a:spcPct val="90000"/>
              </a:lnSpc>
              <a:spcBef>
                <a:spcPts val="1000"/>
              </a:spcBef>
              <a:spcAft>
                <a:spcPts val="0"/>
              </a:spcAft>
              <a:buClr>
                <a:schemeClr val="dk1"/>
              </a:buClr>
              <a:buSzPts val="2800"/>
              <a:buChar char="•"/>
            </a:pPr>
            <a:r>
              <a:rPr lang="tr-TR"/>
              <a:t>TME ile ameliyat öncesi kısa süreli radyasyonun rolünü değerlendirmek için 1.861 hasta üzerinde bir Hollanda (CKVO 95-04) çok merkezli, faz III çalışması yapılmıştır.</a:t>
            </a:r>
            <a:endParaRPr/>
          </a:p>
          <a:p>
            <a:pPr indent="-228600" lvl="0" marL="228600" rtl="0" algn="l">
              <a:lnSpc>
                <a:spcPct val="90000"/>
              </a:lnSpc>
              <a:spcBef>
                <a:spcPts val="1000"/>
              </a:spcBef>
              <a:spcAft>
                <a:spcPts val="0"/>
              </a:spcAft>
              <a:buClr>
                <a:schemeClr val="dk1"/>
              </a:buClr>
              <a:buSzPts val="2800"/>
              <a:buChar char="•"/>
            </a:pPr>
            <a:r>
              <a:rPr lang="tr-TR"/>
              <a:t>Hastalar beş fraksiyonda 25 Gy'ye karşı tek başına TME'ye ve ardından TME cerrahisine randomize edildi.</a:t>
            </a:r>
            <a:endParaRPr/>
          </a:p>
          <a:p>
            <a:pPr indent="-228600" lvl="0" marL="228600" rtl="0" algn="l">
              <a:lnSpc>
                <a:spcPct val="90000"/>
              </a:lnSpc>
              <a:spcBef>
                <a:spcPts val="1000"/>
              </a:spcBef>
              <a:spcAft>
                <a:spcPts val="0"/>
              </a:spcAft>
              <a:buClr>
                <a:schemeClr val="dk1"/>
              </a:buClr>
              <a:buSzPts val="2800"/>
              <a:buChar char="•"/>
            </a:pPr>
            <a:r>
              <a:rPr lang="tr-TR"/>
              <a:t>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453" name="Google Shape;453;p41"/>
          <p:cNvPicPr preferRelativeResize="0"/>
          <p:nvPr/>
        </p:nvPicPr>
        <p:blipFill rotWithShape="1">
          <a:blip r:embed="rId3">
            <a:alphaModFix/>
          </a:blip>
          <a:srcRect b="44792" l="12450" r="34314" t="24132"/>
          <a:stretch/>
        </p:blipFill>
        <p:spPr>
          <a:xfrm>
            <a:off x="7137400" y="279400"/>
            <a:ext cx="5054600" cy="5905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Radyoterapi </a:t>
            </a:r>
            <a:endParaRPr/>
          </a:p>
        </p:txBody>
      </p:sp>
      <p:sp>
        <p:nvSpPr>
          <p:cNvPr id="459" name="Google Shape;45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2 yıllık OS, çalışmanın her iki kolunda %82 idi; bununla birlikte, 2 yıllık LR, ameliyat öncesi RT grubunda %2,4'e kıyasla sadece TME kolunda %8.2 idi.Bu, TME yapılmasına rağmen RT’nin değerini gösterdi.</a:t>
            </a:r>
            <a:endParaRPr/>
          </a:p>
          <a:p>
            <a:pPr indent="-228600" lvl="0" marL="228600" rtl="0" algn="l">
              <a:lnSpc>
                <a:spcPct val="90000"/>
              </a:lnSpc>
              <a:spcBef>
                <a:spcPts val="1000"/>
              </a:spcBef>
              <a:spcAft>
                <a:spcPts val="0"/>
              </a:spcAft>
              <a:buClr>
                <a:schemeClr val="dk1"/>
              </a:buClr>
              <a:buSzPts val="2800"/>
              <a:buChar char="•"/>
            </a:pPr>
            <a:r>
              <a:rPr lang="tr-TR"/>
              <a:t>Sfinkter korunma oranı her iki kolda da aynıydı ve herhangi bir evreleme etkisine dair net bir kanıt yoktu. </a:t>
            </a:r>
            <a:endParaRPr/>
          </a:p>
          <a:p>
            <a:pPr indent="-228600" lvl="0" marL="228600" rtl="0" algn="l">
              <a:lnSpc>
                <a:spcPct val="90000"/>
              </a:lnSpc>
              <a:spcBef>
                <a:spcPts val="1000"/>
              </a:spcBef>
              <a:spcAft>
                <a:spcPts val="0"/>
              </a:spcAft>
              <a:buClr>
                <a:schemeClr val="dk1"/>
              </a:buClr>
              <a:buSzPts val="2800"/>
              <a:buChar char="•"/>
            </a:pPr>
            <a:r>
              <a:rPr lang="tr-TR"/>
              <a:t>Perineal komplikasyon oranı preoperatif RT kolunda %26'ya karşılık TME kolunda %18‘ olarak bulundu.</a:t>
            </a:r>
            <a:endParaRPr/>
          </a:p>
          <a:p>
            <a:pPr indent="-228600" lvl="0" marL="228600" rtl="0" algn="l">
              <a:lnSpc>
                <a:spcPct val="90000"/>
              </a:lnSpc>
              <a:spcBef>
                <a:spcPts val="1000"/>
              </a:spcBef>
              <a:spcAft>
                <a:spcPts val="0"/>
              </a:spcAft>
              <a:buClr>
                <a:schemeClr val="dk1"/>
              </a:buClr>
              <a:buSzPts val="2800"/>
              <a:buChar char="•"/>
            </a:pPr>
            <a:r>
              <a:rPr lang="tr-TR"/>
              <a:t>On yıllık takip, LR'de %11'e (RT) karşı %5'lik (tek başına TME) kalıcı fayda olduğunu gösterir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Kemoradyoterapi </a:t>
            </a:r>
            <a:endParaRPr/>
          </a:p>
        </p:txBody>
      </p:sp>
      <p:sp>
        <p:nvSpPr>
          <p:cNvPr id="465" name="Google Shape;465;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Postoperatif ortamda KRT ile sonuçlardaki iyileşme, bu hastalığın tedavisinde bu yaklaşımın benimsenmesine yol açmıştır. </a:t>
            </a:r>
            <a:endParaRPr/>
          </a:p>
          <a:p>
            <a:pPr indent="-228600" lvl="0" marL="228600" rtl="0" algn="l">
              <a:lnSpc>
                <a:spcPct val="90000"/>
              </a:lnSpc>
              <a:spcBef>
                <a:spcPts val="1000"/>
              </a:spcBef>
              <a:spcAft>
                <a:spcPts val="0"/>
              </a:spcAft>
              <a:buClr>
                <a:schemeClr val="dk1"/>
              </a:buClr>
              <a:buSzPts val="2800"/>
              <a:buChar char="•"/>
            </a:pPr>
            <a:r>
              <a:rPr lang="tr-TR"/>
              <a:t>Amerika Birleşik Devletleri'nde neoadjuvan KRT geniş çapta kabul görmüştür, ancak dünyanın diğer bölgelerinde birkaç grup, tek başına radyasyona kıyasla neoadjuvan KRT'nin potansiyel faydasını incelemek için çalışmalar yapmıştır.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Kemoradyoterapi </a:t>
            </a:r>
            <a:endParaRPr/>
          </a:p>
        </p:txBody>
      </p:sp>
      <p:sp>
        <p:nvSpPr>
          <p:cNvPr id="471" name="Google Shape;471;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151130" lvl="0" marL="0" rtl="0" algn="l">
              <a:lnSpc>
                <a:spcPct val="90000"/>
              </a:lnSpc>
              <a:spcBef>
                <a:spcPts val="0"/>
              </a:spcBef>
              <a:spcAft>
                <a:spcPts val="0"/>
              </a:spcAft>
              <a:buClr>
                <a:schemeClr val="dk1"/>
              </a:buClr>
              <a:buSzPct val="100000"/>
              <a:buChar char="•"/>
            </a:pPr>
            <a:r>
              <a:rPr lang="tr-TR"/>
              <a:t>Bir Fransız çalışmasında (Fédération Francophone de la Canérologie Digestive 9203) preoperatif radyasyon tedavisi kombine preoperatif KRT ile karşılaştırıldı.</a:t>
            </a:r>
            <a:endParaRPr/>
          </a:p>
          <a:p>
            <a:pPr indent="-151130" lvl="0" marL="0" rtl="0" algn="l">
              <a:lnSpc>
                <a:spcPct val="90000"/>
              </a:lnSpc>
              <a:spcBef>
                <a:spcPts val="1000"/>
              </a:spcBef>
              <a:spcAft>
                <a:spcPts val="0"/>
              </a:spcAft>
              <a:buClr>
                <a:schemeClr val="dk1"/>
              </a:buClr>
              <a:buSzPct val="100000"/>
              <a:buChar char="•"/>
            </a:pPr>
            <a:r>
              <a:rPr lang="tr-TR"/>
              <a:t> T3 ve T4 tümörleri olan 733 hasta</a:t>
            </a:r>
            <a:endParaRPr/>
          </a:p>
          <a:p>
            <a:pPr indent="-228600" lvl="0" marL="228600" rtl="0" algn="l">
              <a:lnSpc>
                <a:spcPct val="90000"/>
              </a:lnSpc>
              <a:spcBef>
                <a:spcPts val="1000"/>
              </a:spcBef>
              <a:spcAft>
                <a:spcPts val="0"/>
              </a:spcAft>
              <a:buClr>
                <a:schemeClr val="dk1"/>
              </a:buClr>
              <a:buSzPct val="100000"/>
              <a:buChar char="•"/>
            </a:pPr>
            <a:r>
              <a:rPr lang="tr-TR"/>
              <a:t>Tek başına 45 Gy radyoterapiye karşı eş zamanlı bolus 5-FU + LV kemoradyoterapi karşılaştırıldı.</a:t>
            </a:r>
            <a:endParaRPr/>
          </a:p>
          <a:p>
            <a:pPr indent="-228600" lvl="0" marL="228600" rtl="0" algn="l">
              <a:lnSpc>
                <a:spcPct val="90000"/>
              </a:lnSpc>
              <a:spcBef>
                <a:spcPts val="1000"/>
              </a:spcBef>
              <a:spcAft>
                <a:spcPts val="0"/>
              </a:spcAft>
              <a:buClr>
                <a:schemeClr val="dk1"/>
              </a:buClr>
              <a:buSzPct val="100000"/>
              <a:buChar char="•"/>
            </a:pPr>
            <a:r>
              <a:rPr lang="tr-TR"/>
              <a:t>Ameliyattan sonra, dört siklus adjuvan kemoterapi verildi. </a:t>
            </a:r>
            <a:endParaRPr/>
          </a:p>
          <a:p>
            <a:pPr indent="-228600" lvl="0" marL="228600" rtl="0" algn="l">
              <a:lnSpc>
                <a:spcPct val="90000"/>
              </a:lnSpc>
              <a:spcBef>
                <a:spcPts val="1000"/>
              </a:spcBef>
              <a:spcAft>
                <a:spcPts val="0"/>
              </a:spcAft>
              <a:buClr>
                <a:schemeClr val="dk1"/>
              </a:buClr>
              <a:buSzPct val="100000"/>
              <a:buChar char="•"/>
            </a:pPr>
            <a:r>
              <a:rPr lang="tr-TR"/>
              <a:t>Birincil son nokta OS idi. </a:t>
            </a:r>
            <a:endParaRPr/>
          </a:p>
          <a:p>
            <a:pPr indent="-228600" lvl="0" marL="228600" rtl="0" algn="l">
              <a:lnSpc>
                <a:spcPct val="90000"/>
              </a:lnSpc>
              <a:spcBef>
                <a:spcPts val="1000"/>
              </a:spcBef>
              <a:spcAft>
                <a:spcPts val="0"/>
              </a:spcAft>
              <a:buClr>
                <a:schemeClr val="dk1"/>
              </a:buClr>
              <a:buSzPct val="100000"/>
              <a:buChar char="•"/>
            </a:pPr>
            <a:r>
              <a:rPr lang="tr-TR"/>
              <a:t>İki kol arasında 5 yıllık OS açısından fark olmamasına rağmen, KRT ile pCR(patolojik tam yanıt) oranları (%11,4'e karşı %3,6) daha yüksek ve LR oranları (%8,1'e karşı %16,5) daha düşüktü. </a:t>
            </a:r>
            <a:endParaRPr/>
          </a:p>
          <a:p>
            <a:pPr indent="-228600" lvl="0" marL="228600" rtl="0" algn="l">
              <a:lnSpc>
                <a:spcPct val="90000"/>
              </a:lnSpc>
              <a:spcBef>
                <a:spcPts val="1000"/>
              </a:spcBef>
              <a:spcAft>
                <a:spcPts val="0"/>
              </a:spcAft>
              <a:buClr>
                <a:schemeClr val="dk1"/>
              </a:buClr>
              <a:buSzPct val="100000"/>
              <a:buChar char="•"/>
            </a:pPr>
            <a:r>
              <a:rPr lang="tr-TR"/>
              <a:t>Grade 3/4 akut toksisite, KRT alan hastalarda %2,7'ye karşı %14.6 ile daha sıktı</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45"/>
          <p:cNvPicPr preferRelativeResize="0"/>
          <p:nvPr/>
        </p:nvPicPr>
        <p:blipFill rotWithShape="1">
          <a:blip r:embed="rId3">
            <a:alphaModFix/>
          </a:blip>
          <a:srcRect b="21701" l="8725" r="31371" t="38368"/>
          <a:stretch/>
        </p:blipFill>
        <p:spPr>
          <a:xfrm>
            <a:off x="7162800" y="711200"/>
            <a:ext cx="5029200" cy="4419599"/>
          </a:xfrm>
          <a:prstGeom prst="rect">
            <a:avLst/>
          </a:prstGeom>
          <a:noFill/>
          <a:ln>
            <a:noFill/>
          </a:ln>
        </p:spPr>
      </p:pic>
      <p:sp>
        <p:nvSpPr>
          <p:cNvPr id="477" name="Google Shape;477;p45"/>
          <p:cNvSpPr txBox="1"/>
          <p:nvPr>
            <p:ph type="title"/>
          </p:nvPr>
        </p:nvSpPr>
        <p:spPr>
          <a:xfrm>
            <a:off x="0" y="349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Kemoradyoterapi </a:t>
            </a:r>
            <a:endParaRPr/>
          </a:p>
        </p:txBody>
      </p:sp>
      <p:sp>
        <p:nvSpPr>
          <p:cNvPr id="478" name="Google Shape;478;p45"/>
          <p:cNvSpPr txBox="1"/>
          <p:nvPr>
            <p:ph idx="1" type="body"/>
          </p:nvPr>
        </p:nvSpPr>
        <p:spPr>
          <a:xfrm>
            <a:off x="838200" y="1825625"/>
            <a:ext cx="6426200" cy="4841875"/>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tr-TR"/>
              <a:t>EORTC -22921 tarafından yürütülen benzer bir çalışma, </a:t>
            </a:r>
            <a:endParaRPr/>
          </a:p>
          <a:p>
            <a:pPr indent="-228600" lvl="0" marL="228600" rtl="0" algn="l">
              <a:lnSpc>
                <a:spcPct val="90000"/>
              </a:lnSpc>
              <a:spcBef>
                <a:spcPts val="1000"/>
              </a:spcBef>
              <a:spcAft>
                <a:spcPts val="0"/>
              </a:spcAft>
              <a:buClr>
                <a:schemeClr val="dk1"/>
              </a:buClr>
              <a:buSzPct val="100000"/>
              <a:buChar char="•"/>
            </a:pPr>
            <a:r>
              <a:rPr lang="tr-TR"/>
              <a:t>&gt;1.000 hastayı dört kola randomize etti (2 × 2 tasarım): </a:t>
            </a:r>
            <a:endParaRPr/>
          </a:p>
          <a:p>
            <a:pPr indent="-228600" lvl="0" marL="228600" rtl="0" algn="l">
              <a:lnSpc>
                <a:spcPct val="90000"/>
              </a:lnSpc>
              <a:spcBef>
                <a:spcPts val="1000"/>
              </a:spcBef>
              <a:spcAft>
                <a:spcPts val="0"/>
              </a:spcAft>
              <a:buClr>
                <a:schemeClr val="dk1"/>
              </a:buClr>
              <a:buSzPct val="100000"/>
              <a:buChar char="•"/>
            </a:pPr>
            <a:r>
              <a:rPr lang="tr-TR"/>
              <a:t>Tek başına 45 Gy'ye karşı – 45 Gy+ 5-FU(350 mg/m2) (ardından cerrahi)</a:t>
            </a:r>
            <a:endParaRPr/>
          </a:p>
          <a:p>
            <a:pPr indent="-228600" lvl="0" marL="228600" rtl="0" algn="l">
              <a:lnSpc>
                <a:spcPct val="90000"/>
              </a:lnSpc>
              <a:spcBef>
                <a:spcPts val="1000"/>
              </a:spcBef>
              <a:spcAft>
                <a:spcPts val="0"/>
              </a:spcAft>
              <a:buClr>
                <a:schemeClr val="dk1"/>
              </a:buClr>
              <a:buSzPct val="100000"/>
              <a:buChar char="•"/>
            </a:pPr>
            <a:r>
              <a:rPr lang="tr-TR"/>
              <a:t>Hastalar 5-FU/LV ile adjuvan tedaviye randomize edildi veya adjuvan tedavi uygulanmadı. </a:t>
            </a:r>
            <a:endParaRPr/>
          </a:p>
          <a:p>
            <a:pPr indent="-228600" lvl="0" marL="228600" rtl="0" algn="l">
              <a:lnSpc>
                <a:spcPct val="90000"/>
              </a:lnSpc>
              <a:spcBef>
                <a:spcPts val="1000"/>
              </a:spcBef>
              <a:spcAft>
                <a:spcPts val="0"/>
              </a:spcAft>
              <a:buClr>
                <a:schemeClr val="dk1"/>
              </a:buClr>
              <a:buSzPct val="100000"/>
              <a:buChar char="•"/>
            </a:pPr>
            <a:r>
              <a:rPr lang="tr-TR"/>
              <a:t>Çalışmanın sonuçları, artan tümör downstaging (%14'e karşı %5.3; P = .0001) ve daha düşük LR oranları (%9'a karşı %17) ile Fransız çalışmasının sonuçlarına benzerdi (CRT lehine)</a:t>
            </a:r>
            <a:endParaRPr/>
          </a:p>
          <a:p>
            <a:pPr indent="-228600" lvl="0" marL="228600" rtl="0" algn="l">
              <a:lnSpc>
                <a:spcPct val="90000"/>
              </a:lnSpc>
              <a:spcBef>
                <a:spcPts val="1000"/>
              </a:spcBef>
              <a:spcAft>
                <a:spcPts val="0"/>
              </a:spcAft>
              <a:buClr>
                <a:schemeClr val="dk1"/>
              </a:buClr>
              <a:buSzPct val="100000"/>
              <a:buChar char="•"/>
            </a:pPr>
            <a:r>
              <a:rPr lang="tr-TR"/>
              <a:t>Ancak OS 5 yıllık dönemde fark yoktu. (her iki kolda %65).</a:t>
            </a:r>
            <a:endParaRPr/>
          </a:p>
          <a:p>
            <a:pPr indent="-228600" lvl="0" marL="228600" rtl="0" algn="l">
              <a:lnSpc>
                <a:spcPct val="90000"/>
              </a:lnSpc>
              <a:spcBef>
                <a:spcPts val="1000"/>
              </a:spcBef>
              <a:spcAft>
                <a:spcPts val="0"/>
              </a:spcAft>
              <a:buClr>
                <a:schemeClr val="dk1"/>
              </a:buClr>
              <a:buSzPct val="100000"/>
              <a:buChar char="•"/>
            </a:pPr>
            <a:r>
              <a:rPr lang="tr-TR"/>
              <a:t>Bu bilgi, daha düşük nüks oranları olmasına rağmen, neoadjuvan ortamda tek başına radyasyona kıyasla kombine tedavinin hayatta kalma avantajı sunduğuna dair kesin bir kanıt olmadığını düşündürmektedir. </a:t>
            </a:r>
            <a:endParaRPr/>
          </a:p>
          <a:p>
            <a:pPr indent="-228600" lvl="0" marL="228600" rtl="0" algn="l">
              <a:lnSpc>
                <a:spcPct val="90000"/>
              </a:lnSpc>
              <a:spcBef>
                <a:spcPts val="1000"/>
              </a:spcBef>
              <a:spcAft>
                <a:spcPts val="0"/>
              </a:spcAft>
              <a:buClr>
                <a:schemeClr val="dk1"/>
              </a:buClr>
              <a:buSzPct val="100000"/>
              <a:buChar char="•"/>
            </a:pPr>
            <a:r>
              <a:rPr lang="tr-TR"/>
              <a:t>Bununla birlikte, kombine KRT ile ilişkili daha yüksek bir akut toksisite insidansı vardır.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Kemoradyoterapi </a:t>
            </a:r>
            <a:endParaRPr/>
          </a:p>
        </p:txBody>
      </p:sp>
      <p:sp>
        <p:nvSpPr>
          <p:cNvPr id="484" name="Google Shape;484;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tr-TR"/>
              <a:t>Sonraki bir meta-analiz, dört çalışmayı bir araya topladı ve rezektabl evre II veya III rektum kanseri olan hastalarda ameliyat öncesi CRT ile ameliyat öncesi radyoterapinin sonuçlarını karşılaştırdı.</a:t>
            </a:r>
            <a:endParaRPr/>
          </a:p>
          <a:p>
            <a:pPr indent="-228600" lvl="0" marL="228600" rtl="0" algn="l">
              <a:lnSpc>
                <a:spcPct val="90000"/>
              </a:lnSpc>
              <a:spcBef>
                <a:spcPts val="1000"/>
              </a:spcBef>
              <a:spcAft>
                <a:spcPts val="0"/>
              </a:spcAft>
              <a:buClr>
                <a:schemeClr val="dk1"/>
              </a:buClr>
              <a:buSzPct val="100000"/>
              <a:buChar char="•"/>
            </a:pPr>
            <a:r>
              <a:rPr lang="tr-TR"/>
              <a:t>Kemoterapinin eklenmesi, derece 3/4 akut toksisite oranlarını önemli ölçüde artırdı (olasılık oranı [OR], 1,68 ila 10) ve daha yüksek pCR oranları görüldü (OR, 2,52 ila 5,27) aynı zamanda LR (OR, 0,39 ila 0,72) insidansını da düşürdü. </a:t>
            </a:r>
            <a:endParaRPr/>
          </a:p>
          <a:p>
            <a:pPr indent="-228600" lvl="0" marL="228600" rtl="0" algn="l">
              <a:lnSpc>
                <a:spcPct val="90000"/>
              </a:lnSpc>
              <a:spcBef>
                <a:spcPts val="1000"/>
              </a:spcBef>
              <a:spcAft>
                <a:spcPts val="0"/>
              </a:spcAft>
              <a:buClr>
                <a:schemeClr val="dk1"/>
              </a:buClr>
              <a:buSzPct val="100000"/>
              <a:buChar char="•"/>
            </a:pPr>
            <a:r>
              <a:rPr lang="tr-TR"/>
              <a:t>5 yıllık DFS veya OS'de hiçbir fark görülmedi. </a:t>
            </a:r>
            <a:endParaRPr/>
          </a:p>
          <a:p>
            <a:pPr indent="-228600" lvl="0" marL="228600" rtl="0" algn="l">
              <a:lnSpc>
                <a:spcPct val="90000"/>
              </a:lnSpc>
              <a:spcBef>
                <a:spcPts val="1000"/>
              </a:spcBef>
              <a:spcAft>
                <a:spcPts val="0"/>
              </a:spcAft>
              <a:buClr>
                <a:schemeClr val="dk1"/>
              </a:buClr>
              <a:buSzPct val="100000"/>
              <a:buChar char="•"/>
            </a:pPr>
            <a:r>
              <a:rPr lang="tr-TR"/>
              <a:t>Yukarıda bahsedilen çalışmalar ve meta-analiz, neoadjuvan RT'ye kemoterapinin eklenmesiyle bir DFS veya OS yararı göstermese de, daha yüksek pCR ve gelişmiş LC görüldüğünden, neoadjuvan KRT makul bir tedavi modalitesini temsil eder.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Long course vs. Short course ışınlama</a:t>
            </a:r>
            <a:endParaRPr/>
          </a:p>
        </p:txBody>
      </p:sp>
      <p:sp>
        <p:nvSpPr>
          <p:cNvPr id="490" name="Google Shape;490;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Avrupa'nın hipofraksiyone preoperatif radyoterapi rejiminin tercih edildiği bazı bölgelerinde, neoadjuvan tedavide 25 Gy’lik 5 fraksiyon rejim ile 50,4 Gy’lik 28 fraksiyon + 5-FU eş zamanlı KRT karşılaştırılan çalışmalar yapılmış. </a:t>
            </a:r>
            <a:endParaRPr/>
          </a:p>
          <a:p>
            <a:pPr indent="-228600" lvl="0" marL="228600" rtl="0" algn="l">
              <a:lnSpc>
                <a:spcPct val="90000"/>
              </a:lnSpc>
              <a:spcBef>
                <a:spcPts val="1000"/>
              </a:spcBef>
              <a:spcAft>
                <a:spcPts val="0"/>
              </a:spcAft>
              <a:buClr>
                <a:schemeClr val="dk1"/>
              </a:buClr>
              <a:buSzPts val="2800"/>
              <a:buChar char="•"/>
            </a:pPr>
            <a:r>
              <a:rPr lang="tr-TR"/>
              <a:t>CRT ile daha yüksek bir pCR oranı (%16'ya karşı %1) ve daha az pozitif radyal marj (%4'e karşı %13) ve tümörün boyutunda önemli bir azalma (~1.9 cm) görülmesine rağmen, sfinkter koruması, LC veya OS’da herhangi bir fark görülmedi.</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Long course vs. Short course ışınlama</a:t>
            </a:r>
            <a:endParaRPr/>
          </a:p>
        </p:txBody>
      </p:sp>
      <p:sp>
        <p:nvSpPr>
          <p:cNvPr id="496" name="Google Shape;496;p48"/>
          <p:cNvSpPr txBox="1"/>
          <p:nvPr>
            <p:ph idx="1" type="body"/>
          </p:nvPr>
        </p:nvSpPr>
        <p:spPr>
          <a:xfrm>
            <a:off x="838200" y="1825625"/>
            <a:ext cx="4902200" cy="2555875"/>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tr-TR"/>
              <a:t>Polonya rektum kanseri grubunun yaptığı bir çalışmada T3 ve T4  hastalar iki kola randomize edildi.</a:t>
            </a:r>
            <a:endParaRPr/>
          </a:p>
          <a:p>
            <a:pPr indent="-228600" lvl="0" marL="228600" rtl="0" algn="l">
              <a:lnSpc>
                <a:spcPct val="90000"/>
              </a:lnSpc>
              <a:spcBef>
                <a:spcPts val="1000"/>
              </a:spcBef>
              <a:spcAft>
                <a:spcPts val="0"/>
              </a:spcAft>
              <a:buClr>
                <a:schemeClr val="dk1"/>
              </a:buClr>
              <a:buSzPct val="100000"/>
              <a:buChar char="•"/>
            </a:pPr>
            <a:r>
              <a:rPr lang="tr-TR"/>
              <a:t>Grup A (261 hasta)- &gt; 25 Gy( 5 Gy x 5 fr) + 3 siklus FOLFOX4</a:t>
            </a:r>
            <a:endParaRPr/>
          </a:p>
          <a:p>
            <a:pPr indent="-228600" lvl="0" marL="228600" rtl="0" algn="l">
              <a:lnSpc>
                <a:spcPct val="90000"/>
              </a:lnSpc>
              <a:spcBef>
                <a:spcPts val="1000"/>
              </a:spcBef>
              <a:spcAft>
                <a:spcPts val="0"/>
              </a:spcAft>
              <a:buClr>
                <a:schemeClr val="dk1"/>
              </a:buClr>
              <a:buSzPct val="100000"/>
              <a:buChar char="•"/>
            </a:pPr>
            <a:r>
              <a:rPr lang="tr-TR"/>
              <a:t>Grup B (254 hasta)-&gt; 50.4 Gy( 1.8 Gy x 28 fr) + 2 sikluslu 5 günlük 5-FU+LV + tedavinin beşinci haftasında 5 günlük oxaliplatin </a:t>
            </a:r>
            <a:endParaRPr/>
          </a:p>
        </p:txBody>
      </p:sp>
      <p:pic>
        <p:nvPicPr>
          <p:cNvPr id="497" name="Google Shape;497;p48"/>
          <p:cNvPicPr preferRelativeResize="0"/>
          <p:nvPr/>
        </p:nvPicPr>
        <p:blipFill rotWithShape="1">
          <a:blip r:embed="rId3">
            <a:alphaModFix/>
          </a:blip>
          <a:srcRect b="47395" l="12058" r="34020" t="23264"/>
          <a:stretch/>
        </p:blipFill>
        <p:spPr>
          <a:xfrm>
            <a:off x="5892800" y="1587500"/>
            <a:ext cx="6083300" cy="4216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Long course vs. Short course ışınlama</a:t>
            </a:r>
            <a:endParaRPr/>
          </a:p>
        </p:txBody>
      </p:sp>
      <p:sp>
        <p:nvSpPr>
          <p:cNvPr id="503" name="Google Shape;50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tr-TR"/>
              <a:t>Ameliyat öncesi tedavi akut toksisitesi grup A'da grup B'den daha düşüktü(sırasıyla %75'e karşı %83)</a:t>
            </a:r>
            <a:endParaRPr/>
          </a:p>
          <a:p>
            <a:pPr indent="-228600" lvl="0" marL="228600" rtl="0" algn="l">
              <a:lnSpc>
                <a:spcPct val="90000"/>
              </a:lnSpc>
              <a:spcBef>
                <a:spcPts val="1000"/>
              </a:spcBef>
              <a:spcAft>
                <a:spcPts val="0"/>
              </a:spcAft>
              <a:buClr>
                <a:schemeClr val="dk1"/>
              </a:buClr>
              <a:buSzPts val="2800"/>
              <a:buChar char="•"/>
            </a:pPr>
            <a:r>
              <a:rPr lang="tr-TR"/>
              <a:t>R0 rezeksiyon( primer sonlanım noktası) - &gt; (%77 - %71)</a:t>
            </a:r>
            <a:endParaRPr/>
          </a:p>
          <a:p>
            <a:pPr indent="-228600" lvl="0" marL="228600" rtl="0" algn="l">
              <a:lnSpc>
                <a:spcPct val="90000"/>
              </a:lnSpc>
              <a:spcBef>
                <a:spcPts val="1000"/>
              </a:spcBef>
              <a:spcAft>
                <a:spcPts val="0"/>
              </a:spcAft>
              <a:buClr>
                <a:schemeClr val="dk1"/>
              </a:buClr>
              <a:buSzPts val="2800"/>
              <a:buChar char="•"/>
            </a:pPr>
            <a:r>
              <a:rPr lang="tr-TR"/>
              <a:t>pCR-&gt; (%16- %12)</a:t>
            </a:r>
            <a:endParaRPr/>
          </a:p>
          <a:p>
            <a:pPr indent="-228600" lvl="0" marL="228600" rtl="0" algn="l">
              <a:lnSpc>
                <a:spcPct val="90000"/>
              </a:lnSpc>
              <a:spcBef>
                <a:spcPts val="1000"/>
              </a:spcBef>
              <a:spcAft>
                <a:spcPts val="0"/>
              </a:spcAft>
              <a:buClr>
                <a:schemeClr val="dk1"/>
              </a:buClr>
              <a:buSzPts val="2800"/>
              <a:buChar char="•"/>
            </a:pPr>
            <a:r>
              <a:rPr lang="tr-TR"/>
              <a:t>3 yıllık OS-&gt; (%73-%65) , DFS-&gt; (%53-%52)</a:t>
            </a:r>
            <a:endParaRPr/>
          </a:p>
          <a:p>
            <a:pPr indent="-228600" lvl="0" marL="228600" rtl="0" algn="l">
              <a:lnSpc>
                <a:spcPct val="90000"/>
              </a:lnSpc>
              <a:spcBef>
                <a:spcPts val="1000"/>
              </a:spcBef>
              <a:spcAft>
                <a:spcPts val="0"/>
              </a:spcAft>
              <a:buClr>
                <a:schemeClr val="dk1"/>
              </a:buClr>
              <a:buSzPts val="2800"/>
              <a:buChar char="•"/>
            </a:pPr>
            <a:r>
              <a:rPr lang="tr-TR"/>
              <a:t>Postoperatif komplikasyon -&gt; (%29-%25) , geç komplikasyon-&gt; (%20-%22)</a:t>
            </a:r>
            <a:endParaRPr/>
          </a:p>
          <a:p>
            <a:pPr indent="-228600" lvl="0" marL="228600" rtl="0" algn="l">
              <a:lnSpc>
                <a:spcPct val="90000"/>
              </a:lnSpc>
              <a:spcBef>
                <a:spcPts val="1000"/>
              </a:spcBef>
              <a:spcAft>
                <a:spcPts val="0"/>
              </a:spcAft>
              <a:buClr>
                <a:schemeClr val="dk1"/>
              </a:buClr>
              <a:buSzPts val="2800"/>
              <a:buChar char="•"/>
            </a:pPr>
            <a:r>
              <a:rPr lang="tr-TR"/>
              <a:t>Her iki grupta lokal etkinlik açısından fark gözlenmedi.</a:t>
            </a:r>
            <a:endParaRPr/>
          </a:p>
          <a:p>
            <a:pPr indent="-228600" lvl="0" marL="228600" rtl="0" algn="l">
              <a:lnSpc>
                <a:spcPct val="90000"/>
              </a:lnSpc>
              <a:spcBef>
                <a:spcPts val="1000"/>
              </a:spcBef>
              <a:spcAft>
                <a:spcPts val="0"/>
              </a:spcAft>
              <a:buClr>
                <a:schemeClr val="dk1"/>
              </a:buClr>
              <a:buSzPts val="2800"/>
              <a:buChar char="•"/>
            </a:pPr>
            <a:r>
              <a:rPr lang="tr-TR"/>
              <a:t>Daha iyi bir OS ve daha düşük akut toksisite nedeniyle short course daha çok tercih edilebilir.*****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5"/>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5"/>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1" name="Google Shape;151;p5"/>
          <p:cNvGrpSpPr/>
          <p:nvPr/>
        </p:nvGrpSpPr>
        <p:grpSpPr>
          <a:xfrm>
            <a:off x="0" y="12929"/>
            <a:ext cx="12188952" cy="3490956"/>
            <a:chOff x="651279" y="598259"/>
            <a:chExt cx="10889442" cy="5680742"/>
          </a:xfrm>
        </p:grpSpPr>
        <p:sp>
          <p:nvSpPr>
            <p:cNvPr id="152" name="Google Shape;152;p5"/>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5"/>
            <p:cNvSpPr/>
            <p:nvPr/>
          </p:nvSpPr>
          <p:spPr>
            <a:xfrm>
              <a:off x="651279" y="598259"/>
              <a:ext cx="10889442" cy="5680742"/>
            </a:xfrm>
            <a:prstGeom prst="rect">
              <a:avLst/>
            </a:pr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iç mekan, raf, fırın, kapat içeren bir resim&#10;&#10;Açıklama otomatik olarak oluşturuldu" id="154" name="Google Shape;154;p5"/>
          <p:cNvPicPr preferRelativeResize="0"/>
          <p:nvPr/>
        </p:nvPicPr>
        <p:blipFill rotWithShape="1">
          <a:blip r:embed="rId3">
            <a:alphaModFix/>
          </a:blip>
          <a:srcRect b="0" l="0" r="0" t="0"/>
          <a:stretch/>
        </p:blipFill>
        <p:spPr>
          <a:xfrm>
            <a:off x="6803647" y="1353619"/>
            <a:ext cx="4730214" cy="4150762"/>
          </a:xfrm>
          <a:prstGeom prst="rect">
            <a:avLst/>
          </a:prstGeom>
          <a:noFill/>
          <a:ln>
            <a:noFill/>
          </a:ln>
        </p:spPr>
      </p:pic>
      <p:grpSp>
        <p:nvGrpSpPr>
          <p:cNvPr id="155" name="Google Shape;155;p5"/>
          <p:cNvGrpSpPr/>
          <p:nvPr/>
        </p:nvGrpSpPr>
        <p:grpSpPr>
          <a:xfrm>
            <a:off x="1524" y="0"/>
            <a:ext cx="12188952" cy="6858000"/>
            <a:chOff x="0" y="0"/>
            <a:chExt cx="12188952" cy="6858000"/>
          </a:xfrm>
        </p:grpSpPr>
        <p:sp>
          <p:nvSpPr>
            <p:cNvPr id="156" name="Google Shape;156;p5"/>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5"/>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5"/>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5"/>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p5"/>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5"/>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5"/>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3" name="Google Shape;163;p5"/>
          <p:cNvSpPr txBox="1"/>
          <p:nvPr>
            <p:ph idx="1" type="body"/>
          </p:nvPr>
        </p:nvSpPr>
        <p:spPr>
          <a:xfrm>
            <a:off x="196911" y="4213792"/>
            <a:ext cx="6454953" cy="265111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b="1" lang="tr-TR">
                <a:solidFill>
                  <a:srgbClr val="FF0000"/>
                </a:solidFill>
              </a:rPr>
              <a:t>FAP(Familyal Adenomatöz Polipozis)</a:t>
            </a:r>
            <a:endParaRPr/>
          </a:p>
          <a:p>
            <a:pPr indent="-285750" lvl="0" marL="285750" rtl="0" algn="l">
              <a:lnSpc>
                <a:spcPct val="90000"/>
              </a:lnSpc>
              <a:spcBef>
                <a:spcPts val="1000"/>
              </a:spcBef>
              <a:spcAft>
                <a:spcPts val="0"/>
              </a:spcAft>
              <a:buClr>
                <a:schemeClr val="dk2"/>
              </a:buClr>
              <a:buSzPts val="2800"/>
              <a:buFont typeface="Noto Sans Symbols"/>
              <a:buChar char="❖"/>
            </a:pPr>
            <a:r>
              <a:rPr b="1" lang="tr-TR">
                <a:solidFill>
                  <a:schemeClr val="dk2"/>
                </a:solidFill>
              </a:rPr>
              <a:t>OD kalıtım</a:t>
            </a:r>
            <a:endParaRPr/>
          </a:p>
          <a:p>
            <a:pPr indent="-285750" lvl="0" marL="285750" rtl="0" algn="l">
              <a:lnSpc>
                <a:spcPct val="90000"/>
              </a:lnSpc>
              <a:spcBef>
                <a:spcPts val="1000"/>
              </a:spcBef>
              <a:spcAft>
                <a:spcPts val="0"/>
              </a:spcAft>
              <a:buClr>
                <a:schemeClr val="dk2"/>
              </a:buClr>
              <a:buSzPts val="2800"/>
              <a:buFont typeface="Noto Sans Symbols"/>
              <a:buChar char="❖"/>
            </a:pPr>
            <a:r>
              <a:rPr b="1" lang="tr-TR">
                <a:solidFill>
                  <a:schemeClr val="dk2"/>
                </a:solidFill>
              </a:rPr>
              <a:t>APC gen mutasyonu </a:t>
            </a:r>
            <a:endParaRPr/>
          </a:p>
          <a:p>
            <a:pPr indent="-285750" lvl="0" marL="285750" rtl="0" algn="l">
              <a:lnSpc>
                <a:spcPct val="90000"/>
              </a:lnSpc>
              <a:spcBef>
                <a:spcPts val="1000"/>
              </a:spcBef>
              <a:spcAft>
                <a:spcPts val="0"/>
              </a:spcAft>
              <a:buClr>
                <a:schemeClr val="dk2"/>
              </a:buClr>
              <a:buSzPts val="2800"/>
              <a:buFont typeface="Noto Sans Symbols"/>
              <a:buChar char="❖"/>
            </a:pPr>
            <a:r>
              <a:rPr b="1" lang="tr-TR">
                <a:solidFill>
                  <a:schemeClr val="dk2"/>
                </a:solidFill>
              </a:rPr>
              <a:t>Kolonda 20-100 arası polip </a:t>
            </a:r>
            <a:endParaRPr/>
          </a:p>
          <a:p>
            <a:pPr indent="-285750" lvl="0" marL="285750" rtl="0" algn="l">
              <a:lnSpc>
                <a:spcPct val="90000"/>
              </a:lnSpc>
              <a:spcBef>
                <a:spcPts val="1000"/>
              </a:spcBef>
              <a:spcAft>
                <a:spcPts val="0"/>
              </a:spcAft>
              <a:buClr>
                <a:schemeClr val="dk2"/>
              </a:buClr>
              <a:buSzPts val="2800"/>
              <a:buFont typeface="Noto Sans Symbols"/>
              <a:buChar char="❖"/>
            </a:pPr>
            <a:r>
              <a:rPr b="1" lang="tr-TR">
                <a:solidFill>
                  <a:schemeClr val="dk2"/>
                </a:solidFill>
              </a:rPr>
              <a:t>18 yaştan itibaren yıllık veya yılda 2 defa kolonoskopi</a:t>
            </a:r>
            <a:endParaRPr b="1">
              <a:solidFill>
                <a:schemeClr val="dk2"/>
              </a:solidFill>
            </a:endParaRPr>
          </a:p>
          <a:p>
            <a:pPr indent="-285750" lvl="0" marL="285750" rtl="0" algn="l">
              <a:lnSpc>
                <a:spcPct val="90000"/>
              </a:lnSpc>
              <a:spcBef>
                <a:spcPts val="1000"/>
              </a:spcBef>
              <a:spcAft>
                <a:spcPts val="0"/>
              </a:spcAft>
              <a:buClr>
                <a:schemeClr val="dk2"/>
              </a:buClr>
              <a:buSzPts val="2800"/>
              <a:buFont typeface="Noto Sans Symbols"/>
              <a:buChar char="❖"/>
            </a:pPr>
            <a:r>
              <a:rPr b="1" lang="tr-TR">
                <a:solidFill>
                  <a:schemeClr val="dk2"/>
                </a:solidFill>
              </a:rPr>
              <a:t>Profilaktik kolektomi **</a:t>
            </a:r>
            <a:endParaRPr/>
          </a:p>
          <a:p>
            <a:pPr indent="-114300" lvl="0" marL="228600" rtl="0" algn="l">
              <a:lnSpc>
                <a:spcPct val="90000"/>
              </a:lnSpc>
              <a:spcBef>
                <a:spcPts val="1000"/>
              </a:spcBef>
              <a:spcAft>
                <a:spcPts val="0"/>
              </a:spcAft>
              <a:buClr>
                <a:schemeClr val="dk1"/>
              </a:buClr>
              <a:buSzPts val="1800"/>
              <a:buNone/>
            </a:pPr>
            <a:r>
              <a:t/>
            </a:r>
            <a:endParaRPr b="1" sz="1800">
              <a:solidFill>
                <a:schemeClr val="dk2"/>
              </a:solidFill>
            </a:endParaRPr>
          </a:p>
          <a:p>
            <a:pPr indent="-114300" lvl="0" marL="228600" rtl="0" algn="l">
              <a:lnSpc>
                <a:spcPct val="90000"/>
              </a:lnSpc>
              <a:spcBef>
                <a:spcPts val="1000"/>
              </a:spcBef>
              <a:spcAft>
                <a:spcPts val="0"/>
              </a:spcAft>
              <a:buClr>
                <a:schemeClr val="dk1"/>
              </a:buClr>
              <a:buSzPts val="1800"/>
              <a:buNone/>
            </a:pPr>
            <a:r>
              <a:t/>
            </a:r>
            <a:endParaRPr b="1" sz="1800">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Long course vs. Short course ışınlama</a:t>
            </a:r>
            <a:endParaRPr/>
          </a:p>
        </p:txBody>
      </p:sp>
      <p:sp>
        <p:nvSpPr>
          <p:cNvPr id="509" name="Google Shape;509;p50"/>
          <p:cNvSpPr txBox="1"/>
          <p:nvPr>
            <p:ph idx="1" type="body"/>
          </p:nvPr>
        </p:nvSpPr>
        <p:spPr>
          <a:xfrm>
            <a:off x="838200" y="1825625"/>
            <a:ext cx="48387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tr-TR"/>
              <a:t>Daha yakın zamanda yayınlanan Stockholm III çalışması, radyoterapiden cerrahiye kadar hem fraksiyonasyonu hem de zamanlamayı değerlendirdi.</a:t>
            </a:r>
            <a:endParaRPr/>
          </a:p>
          <a:p>
            <a:pPr indent="-228600" lvl="0" marL="228600" rtl="0" algn="l">
              <a:lnSpc>
                <a:spcPct val="90000"/>
              </a:lnSpc>
              <a:spcBef>
                <a:spcPts val="1000"/>
              </a:spcBef>
              <a:spcAft>
                <a:spcPts val="0"/>
              </a:spcAft>
              <a:buClr>
                <a:schemeClr val="dk1"/>
              </a:buClr>
              <a:buSzPct val="100000"/>
              <a:buChar char="•"/>
            </a:pPr>
            <a:r>
              <a:rPr lang="tr-TR"/>
              <a:t>Rezektabl rektum tümörü olan hastalar 3 kola randomize edildi. </a:t>
            </a:r>
            <a:endParaRPr/>
          </a:p>
          <a:p>
            <a:pPr indent="-228600" lvl="0" marL="228600" rtl="0" algn="l">
              <a:lnSpc>
                <a:spcPct val="90000"/>
              </a:lnSpc>
              <a:spcBef>
                <a:spcPts val="1000"/>
              </a:spcBef>
              <a:spcAft>
                <a:spcPts val="0"/>
              </a:spcAft>
              <a:buClr>
                <a:schemeClr val="dk1"/>
              </a:buClr>
              <a:buSzPct val="100000"/>
              <a:buFont typeface="Noto Sans Symbols"/>
              <a:buChar char="✔"/>
            </a:pPr>
            <a:r>
              <a:rPr lang="tr-TR"/>
              <a:t>Short course ışınlama-  1 hafta sonra cerrahi </a:t>
            </a:r>
            <a:endParaRPr/>
          </a:p>
          <a:p>
            <a:pPr indent="-228600" lvl="0" marL="228600" rtl="0" algn="l">
              <a:lnSpc>
                <a:spcPct val="90000"/>
              </a:lnSpc>
              <a:spcBef>
                <a:spcPts val="1000"/>
              </a:spcBef>
              <a:spcAft>
                <a:spcPts val="0"/>
              </a:spcAft>
              <a:buClr>
                <a:schemeClr val="dk1"/>
              </a:buClr>
              <a:buSzPct val="100000"/>
              <a:buFont typeface="Noto Sans Symbols"/>
              <a:buChar char="✔"/>
            </a:pPr>
            <a:r>
              <a:rPr lang="tr-TR"/>
              <a:t>Shourt course ışınlama-  4-8 hafta sonra cerrahi </a:t>
            </a:r>
            <a:endParaRPr/>
          </a:p>
          <a:p>
            <a:pPr indent="-228600" lvl="0" marL="228600" rtl="0" algn="l">
              <a:lnSpc>
                <a:spcPct val="90000"/>
              </a:lnSpc>
              <a:spcBef>
                <a:spcPts val="1000"/>
              </a:spcBef>
              <a:spcAft>
                <a:spcPts val="0"/>
              </a:spcAft>
              <a:buClr>
                <a:schemeClr val="dk1"/>
              </a:buClr>
              <a:buSzPct val="100000"/>
              <a:buFont typeface="Noto Sans Symbols"/>
              <a:buChar char="✔"/>
            </a:pPr>
            <a:r>
              <a:rPr lang="tr-TR"/>
              <a:t>Long course ışınlama-  4-8 hafta sonra cerrahi </a:t>
            </a:r>
            <a:endParaRPr/>
          </a:p>
        </p:txBody>
      </p:sp>
      <p:pic>
        <p:nvPicPr>
          <p:cNvPr id="510" name="Google Shape;510;p50"/>
          <p:cNvPicPr preferRelativeResize="0"/>
          <p:nvPr/>
        </p:nvPicPr>
        <p:blipFill rotWithShape="1">
          <a:blip r:embed="rId3">
            <a:alphaModFix/>
          </a:blip>
          <a:srcRect b="38715" l="15882" r="36960" t="40799"/>
          <a:stretch/>
        </p:blipFill>
        <p:spPr>
          <a:xfrm>
            <a:off x="5676900" y="1825625"/>
            <a:ext cx="6108700" cy="38639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Long course vs. Short course ışınlama</a:t>
            </a:r>
            <a:endParaRPr/>
          </a:p>
        </p:txBody>
      </p:sp>
      <p:sp>
        <p:nvSpPr>
          <p:cNvPr id="516" name="Google Shape;516;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Primer sonlanım noktası LR</a:t>
            </a:r>
            <a:endParaRPr/>
          </a:p>
          <a:p>
            <a:pPr indent="-228600" lvl="0" marL="228600" rtl="0" algn="l">
              <a:lnSpc>
                <a:spcPct val="90000"/>
              </a:lnSpc>
              <a:spcBef>
                <a:spcPts val="1000"/>
              </a:spcBef>
              <a:spcAft>
                <a:spcPts val="0"/>
              </a:spcAft>
              <a:buClr>
                <a:schemeClr val="dk1"/>
              </a:buClr>
              <a:buSzPts val="2800"/>
              <a:buChar char="•"/>
            </a:pPr>
            <a:r>
              <a:rPr lang="tr-TR"/>
              <a:t>Sonuçlar her üç tedavi kolu arasında benzerdi.</a:t>
            </a:r>
            <a:endParaRPr/>
          </a:p>
          <a:p>
            <a:pPr indent="-228600" lvl="0" marL="228600" rtl="0" algn="l">
              <a:lnSpc>
                <a:spcPct val="90000"/>
              </a:lnSpc>
              <a:spcBef>
                <a:spcPts val="1000"/>
              </a:spcBef>
              <a:spcAft>
                <a:spcPts val="0"/>
              </a:spcAft>
              <a:buClr>
                <a:schemeClr val="dk1"/>
              </a:buClr>
              <a:buSzPts val="2800"/>
              <a:buChar char="•"/>
            </a:pPr>
            <a:r>
              <a:rPr lang="tr-TR"/>
              <a:t>Kısa süreli RT kolunda radyasyona bağlı toksisitelerde cerrahiye gecikme ile birlikte bir artış olmasına rağmen, bu hastalarda postoperatif komplikasyonlarda önemli bir azalma oldu. </a:t>
            </a:r>
            <a:endParaRPr/>
          </a:p>
          <a:p>
            <a:pPr indent="-228600" lvl="1" marL="685800" rtl="0" algn="l">
              <a:lnSpc>
                <a:spcPct val="90000"/>
              </a:lnSpc>
              <a:spcBef>
                <a:spcPts val="500"/>
              </a:spcBef>
              <a:spcAft>
                <a:spcPts val="0"/>
              </a:spcAft>
              <a:buClr>
                <a:schemeClr val="dk1"/>
              </a:buClr>
              <a:buSzPts val="2400"/>
              <a:buChar char="•"/>
            </a:pPr>
            <a:r>
              <a:rPr lang="tr-TR"/>
              <a:t>Bu çalışmaya dayanarak Otörler gecikmeli kısa süreli RT'nin geleneksel kısa süreli RT'ye ve ardından acil cerrahiye bir alternatif olabileceğini öne sürüyorlar.</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Short-course Radyoterapi </a:t>
            </a:r>
            <a:endParaRPr/>
          </a:p>
        </p:txBody>
      </p:sp>
      <p:sp>
        <p:nvSpPr>
          <p:cNvPr id="522" name="Google Shape;522;p52"/>
          <p:cNvSpPr txBox="1"/>
          <p:nvPr>
            <p:ph idx="1" type="body"/>
          </p:nvPr>
        </p:nvSpPr>
        <p:spPr>
          <a:xfrm>
            <a:off x="558800" y="1523207"/>
            <a:ext cx="4546600" cy="4765675"/>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tr-TR"/>
              <a:t>Pre-op kısa süreli RT ile ilgili 12 randomize çalışma bulunmaktadır. </a:t>
            </a:r>
            <a:endParaRPr/>
          </a:p>
          <a:p>
            <a:pPr indent="-228600" lvl="0" marL="228600" rtl="0" algn="l">
              <a:lnSpc>
                <a:spcPct val="90000"/>
              </a:lnSpc>
              <a:spcBef>
                <a:spcPts val="1000"/>
              </a:spcBef>
              <a:spcAft>
                <a:spcPts val="0"/>
              </a:spcAft>
              <a:buClr>
                <a:schemeClr val="dk1"/>
              </a:buClr>
              <a:buSzPct val="100000"/>
              <a:buChar char="•"/>
            </a:pPr>
            <a:r>
              <a:rPr lang="tr-TR"/>
              <a:t>Hepsinde düşük veya orta dozda RT kemoterapi olmaksızın verildi. (Hollanda TMJ çalışması hariç) Hepsi TME öncesinde tamamlandı.</a:t>
            </a:r>
            <a:endParaRPr/>
          </a:p>
          <a:p>
            <a:pPr indent="-228600" lvl="0" marL="228600" rtl="0" algn="l">
              <a:lnSpc>
                <a:spcPct val="90000"/>
              </a:lnSpc>
              <a:spcBef>
                <a:spcPts val="1000"/>
              </a:spcBef>
              <a:spcAft>
                <a:spcPts val="0"/>
              </a:spcAft>
              <a:buClr>
                <a:schemeClr val="dk1"/>
              </a:buClr>
              <a:buSzPct val="100000"/>
              <a:buChar char="•"/>
            </a:pPr>
            <a:r>
              <a:rPr lang="tr-TR"/>
              <a:t>Çalışmaların çoğunda lokal nüks oranında bir azalma gözlendi. Bu fark çalışmaların 5’inde istatistiksel anlamlılığa ulaştı. </a:t>
            </a:r>
            <a:endParaRPr/>
          </a:p>
          <a:p>
            <a:pPr indent="-228600" lvl="0" marL="228600" rtl="0" algn="l">
              <a:lnSpc>
                <a:spcPct val="90000"/>
              </a:lnSpc>
              <a:spcBef>
                <a:spcPts val="1000"/>
              </a:spcBef>
              <a:spcAft>
                <a:spcPts val="0"/>
              </a:spcAft>
              <a:buClr>
                <a:schemeClr val="dk1"/>
              </a:buClr>
              <a:buSzPct val="100000"/>
              <a:buChar char="•"/>
            </a:pPr>
            <a:r>
              <a:rPr lang="tr-TR"/>
              <a:t>Bazı çalışmalarda bir alt küme analizi hayatta kalma oranlarında önemli bir iyileşme ortaya çıkarsa da İsveç Rektal Kanser Çalışması toplam tedavi grupları içinde sağ kalım avantajı bildiren tek çalışmadır. </a:t>
            </a:r>
            <a:endParaRPr/>
          </a:p>
          <a:p>
            <a:pPr indent="-228600" lvl="0" marL="228600" rtl="0" algn="l">
              <a:lnSpc>
                <a:spcPct val="90000"/>
              </a:lnSpc>
              <a:spcBef>
                <a:spcPts val="1000"/>
              </a:spcBef>
              <a:spcAft>
                <a:spcPts val="0"/>
              </a:spcAft>
              <a:buClr>
                <a:schemeClr val="dk1"/>
              </a:buClr>
              <a:buSzPct val="100000"/>
              <a:buChar char="•"/>
            </a:pPr>
            <a:r>
              <a:rPr lang="tr-TR"/>
              <a:t>İsveç çalışmasında 13 yıllık sağ kalımda bile anlamlı farklılık var.( %38 - %30)</a:t>
            </a:r>
            <a:endParaRPr/>
          </a:p>
        </p:txBody>
      </p:sp>
      <p:pic>
        <p:nvPicPr>
          <p:cNvPr id="523" name="Google Shape;523;p52"/>
          <p:cNvPicPr preferRelativeResize="0"/>
          <p:nvPr/>
        </p:nvPicPr>
        <p:blipFill rotWithShape="1">
          <a:blip r:embed="rId3">
            <a:alphaModFix/>
          </a:blip>
          <a:srcRect b="37326" l="9412" r="32941" t="27778"/>
          <a:stretch/>
        </p:blipFill>
        <p:spPr>
          <a:xfrm>
            <a:off x="5384800" y="1193800"/>
            <a:ext cx="6692900" cy="4927600"/>
          </a:xfrm>
          <a:prstGeom prst="rect">
            <a:avLst/>
          </a:prstGeom>
          <a:noFill/>
          <a:ln>
            <a:noFill/>
          </a:ln>
        </p:spPr>
      </p:pic>
      <p:sp>
        <p:nvSpPr>
          <p:cNvPr id="524" name="Google Shape;524;p52"/>
          <p:cNvSpPr/>
          <p:nvPr/>
        </p:nvSpPr>
        <p:spPr>
          <a:xfrm>
            <a:off x="8458200" y="4140200"/>
            <a:ext cx="241300" cy="292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5" name="Google Shape;525;p52"/>
          <p:cNvSpPr/>
          <p:nvPr/>
        </p:nvSpPr>
        <p:spPr>
          <a:xfrm>
            <a:off x="8477250" y="4521200"/>
            <a:ext cx="241300" cy="292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6" name="Google Shape;526;p52"/>
          <p:cNvSpPr/>
          <p:nvPr/>
        </p:nvSpPr>
        <p:spPr>
          <a:xfrm>
            <a:off x="10915650" y="4521200"/>
            <a:ext cx="241300" cy="2921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7" name="Google Shape;527;p52"/>
          <p:cNvSpPr/>
          <p:nvPr/>
        </p:nvSpPr>
        <p:spPr>
          <a:xfrm>
            <a:off x="11226800" y="4495800"/>
            <a:ext cx="260350" cy="266700"/>
          </a:xfrm>
          <a:prstGeom prst="star5">
            <a:avLst>
              <a:gd fmla="val 19098" name="adj"/>
              <a:gd fmla="val 105146" name="hf"/>
              <a:gd fmla="val 110557" name="vf"/>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8" name="Google Shape;528;p52"/>
          <p:cNvSpPr/>
          <p:nvPr/>
        </p:nvSpPr>
        <p:spPr>
          <a:xfrm>
            <a:off x="10915650" y="5175250"/>
            <a:ext cx="438150" cy="75565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Non-operatif Tedavi Yaklaşımı</a:t>
            </a:r>
            <a:endParaRPr/>
          </a:p>
        </p:txBody>
      </p:sp>
      <p:sp>
        <p:nvSpPr>
          <p:cNvPr id="534" name="Google Shape;534;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TME’nin onkolojik faydaları bilinmesine rağmen bu prosedürle ilişkili vasküler yaralanma, enfeksiyon, yara komplikasyonları, üreter yaralanması ve cinsel işlev bozukluğu gibi potansiyel olarak ciddi komplikasyonlar vardır.</a:t>
            </a:r>
            <a:endParaRPr/>
          </a:p>
          <a:p>
            <a:pPr indent="-228600" lvl="0" marL="228600" rtl="0" algn="l">
              <a:lnSpc>
                <a:spcPct val="90000"/>
              </a:lnSpc>
              <a:spcBef>
                <a:spcPts val="1000"/>
              </a:spcBef>
              <a:spcAft>
                <a:spcPts val="0"/>
              </a:spcAft>
              <a:buClr>
                <a:schemeClr val="dk1"/>
              </a:buClr>
              <a:buSzPts val="2800"/>
              <a:buChar char="•"/>
            </a:pPr>
            <a:r>
              <a:rPr lang="tr-TR"/>
              <a:t>Bu risklere rağmen, rektum kanserli hastaların çoğu ameliyat edilir. </a:t>
            </a:r>
            <a:endParaRPr/>
          </a:p>
          <a:p>
            <a:pPr indent="-228600" lvl="0" marL="228600" rtl="0" algn="l">
              <a:lnSpc>
                <a:spcPct val="90000"/>
              </a:lnSpc>
              <a:spcBef>
                <a:spcPts val="1000"/>
              </a:spcBef>
              <a:spcAft>
                <a:spcPts val="0"/>
              </a:spcAft>
              <a:buClr>
                <a:schemeClr val="dk1"/>
              </a:buClr>
              <a:buSzPts val="2800"/>
              <a:buChar char="•"/>
            </a:pPr>
            <a:r>
              <a:rPr lang="tr-TR"/>
              <a:t>Bununla birlikte, özellikle APR gerektiren distal rektal kanserli hastalarda, yaşlı hastalarda veya önemli tıbbi komorbiditeleri olan hastalarda non-operatif tedavi yaklaşımına artan bir ilgi vardır.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Non-operatif Tedavi Yaklaşımı</a:t>
            </a:r>
            <a:endParaRPr/>
          </a:p>
        </p:txBody>
      </p:sp>
      <p:sp>
        <p:nvSpPr>
          <p:cNvPr id="540" name="Google Shape;54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São Paulo Üniversitesi Tıp Fakültesi'nden araştırmacılar, potansiyel olarak rezektabl rektum kanseri olan hastalar için non-operatif tedavi yaklaşımını değerlendirdi.</a:t>
            </a:r>
            <a:endParaRPr/>
          </a:p>
          <a:p>
            <a:pPr indent="-228600" lvl="0" marL="228600" rtl="0" algn="l">
              <a:lnSpc>
                <a:spcPct val="90000"/>
              </a:lnSpc>
              <a:spcBef>
                <a:spcPts val="1000"/>
              </a:spcBef>
              <a:spcAft>
                <a:spcPts val="0"/>
              </a:spcAft>
              <a:buClr>
                <a:schemeClr val="dk1"/>
              </a:buClr>
              <a:buSzPts val="2800"/>
              <a:buChar char="•"/>
            </a:pPr>
            <a:r>
              <a:rPr lang="tr-TR"/>
              <a:t>Çalışma, eşzamanlı 5-FU ile 50.4 Gy neoadjuvan KRT alan T2-4 ve N0-1 hastalığı olan hastaları içeriyordu.</a:t>
            </a:r>
            <a:endParaRPr/>
          </a:p>
          <a:p>
            <a:pPr indent="-228600" lvl="0" marL="228600" rtl="0" algn="l">
              <a:lnSpc>
                <a:spcPct val="90000"/>
              </a:lnSpc>
              <a:spcBef>
                <a:spcPts val="1000"/>
              </a:spcBef>
              <a:spcAft>
                <a:spcPts val="0"/>
              </a:spcAft>
              <a:buClr>
                <a:schemeClr val="dk1"/>
              </a:buClr>
              <a:buSzPts val="2800"/>
              <a:buChar char="•"/>
            </a:pPr>
            <a:r>
              <a:rPr lang="tr-TR"/>
              <a:t>Hastalar RT sonrası 8. hafta yeniden değerlendirildi. Yanıt, endoskopik biyopsiler yoluyla radyografik ve patolojik olarak değerlendirildi. Eksik yanıt veren hastalar hemen rezeksiyona gönderildi.</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Non-operatif Tedavi Yaklaşımı</a:t>
            </a:r>
            <a:endParaRPr/>
          </a:p>
        </p:txBody>
      </p:sp>
      <p:sp>
        <p:nvSpPr>
          <p:cNvPr id="546" name="Google Shape;54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Klinik tam yanıtı belirlemek için, ilk yıl boyunca yılda 2 kez fizik muayene, şüpheli alanlardan biyopsiler ile sık proktoskopi, seri CEA izleme ve abdominopelvik BT taramaları ile yakından takip edildi.</a:t>
            </a:r>
            <a:endParaRPr/>
          </a:p>
          <a:p>
            <a:pPr indent="-228600" lvl="0" marL="228600" rtl="0" algn="l">
              <a:lnSpc>
                <a:spcPct val="90000"/>
              </a:lnSpc>
              <a:spcBef>
                <a:spcPts val="1000"/>
              </a:spcBef>
              <a:spcAft>
                <a:spcPts val="0"/>
              </a:spcAft>
              <a:buClr>
                <a:schemeClr val="dk1"/>
              </a:buClr>
              <a:buSzPts val="2800"/>
              <a:buChar char="•"/>
            </a:pPr>
            <a:r>
              <a:rPr lang="tr-TR"/>
              <a:t>1 yıl boyunca hastalık kanıtı olmayan hastaların klinik tam yanıtlı olduğu kabul edildi. Daha geniş bir hasta kohortuyla güncellenmiş sonuçlar da yayınlandı.</a:t>
            </a:r>
            <a:endParaRPr/>
          </a:p>
          <a:p>
            <a:pPr indent="-228600" lvl="0" marL="228600" rtl="0" algn="l">
              <a:lnSpc>
                <a:spcPct val="90000"/>
              </a:lnSpc>
              <a:spcBef>
                <a:spcPts val="1000"/>
              </a:spcBef>
              <a:spcAft>
                <a:spcPts val="0"/>
              </a:spcAft>
              <a:buClr>
                <a:schemeClr val="dk1"/>
              </a:buClr>
              <a:buSzPts val="2800"/>
              <a:buChar char="•"/>
            </a:pPr>
            <a:r>
              <a:rPr lang="tr-TR"/>
              <a:t>Klinik yanıtlı olan hastaların %31'inde LR görüldüğü  ve çoğunluğunun ilk 12 ay içinde meydana geldiği görüldü. Bu hastaların sadece %7'si kurtarma cerrahisine uygun değildi.</a:t>
            </a:r>
            <a:endParaRPr/>
          </a:p>
          <a:p>
            <a:pPr indent="-228600" lvl="0" marL="228600" rtl="0" algn="l">
              <a:lnSpc>
                <a:spcPct val="90000"/>
              </a:lnSpc>
              <a:spcBef>
                <a:spcPts val="1000"/>
              </a:spcBef>
              <a:spcAft>
                <a:spcPts val="0"/>
              </a:spcAft>
              <a:buClr>
                <a:schemeClr val="dk1"/>
              </a:buClr>
              <a:buSzPts val="2800"/>
              <a:buChar char="•"/>
            </a:pPr>
            <a:r>
              <a:rPr lang="tr-TR"/>
              <a:t>Beş yıllık nedene spesifik OS ve DFS sırasıyla %91 ve %68 idi</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Non-operatif Tedavi Yaklaşımı</a:t>
            </a:r>
            <a:endParaRPr/>
          </a:p>
        </p:txBody>
      </p:sp>
      <p:sp>
        <p:nvSpPr>
          <p:cNvPr id="552" name="Google Shape;552;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Daha yakın zamanlarda, Danimarka'da yapılan prospektif bir çalışmada, 5-Gy endorektal brakiterapi desteği ve oral tegafur-urasil ile 30 fraksiyonda 60 Gy'ye yüksek doz radyasyonla tedavi edilen rezektabl T2-3 primerleri ve N0-1 hastalığı olan hastaları değerlendirdi. </a:t>
            </a:r>
            <a:endParaRPr/>
          </a:p>
          <a:p>
            <a:pPr indent="-228600" lvl="0" marL="228600" rtl="0" algn="l">
              <a:lnSpc>
                <a:spcPct val="90000"/>
              </a:lnSpc>
              <a:spcBef>
                <a:spcPts val="1000"/>
              </a:spcBef>
              <a:spcAft>
                <a:spcPts val="0"/>
              </a:spcAft>
              <a:buClr>
                <a:schemeClr val="dk1"/>
              </a:buClr>
              <a:buSzPts val="2800"/>
              <a:buChar char="•"/>
            </a:pPr>
            <a:r>
              <a:rPr lang="tr-TR"/>
              <a:t>Yanıt, endoskopi ve MRI/CT ile değerlendirildi. Hastalar bir klinik tam yanıt elde ettiyse, muayeneler, endoskopi ve PET taramaları ile yakından takip edildi. </a:t>
            </a:r>
            <a:endParaRPr/>
          </a:p>
          <a:p>
            <a:pPr indent="-228600" lvl="0" marL="228600" rtl="0" algn="l">
              <a:lnSpc>
                <a:spcPct val="90000"/>
              </a:lnSpc>
              <a:spcBef>
                <a:spcPts val="1000"/>
              </a:spcBef>
              <a:spcAft>
                <a:spcPts val="0"/>
              </a:spcAft>
              <a:buClr>
                <a:schemeClr val="dk1"/>
              </a:buClr>
              <a:buSzPts val="2800"/>
              <a:buChar char="•"/>
            </a:pPr>
            <a:r>
              <a:rPr lang="tr-TR"/>
              <a:t>2 yılda hastaların sadece %26'sında LR başarısızlığı vardı ve tüm hastalar cerrahi olarak kurtarıldı</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kemoterapi + RT</a:t>
            </a:r>
            <a:endParaRPr/>
          </a:p>
        </p:txBody>
      </p:sp>
      <p:sp>
        <p:nvSpPr>
          <p:cNvPr id="558" name="Google Shape;558;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tr-TR"/>
              <a:t>Rektum kanserli hastalarda indüksiyon kemoterapisinin rolü, İspanya'da yapılan bir faz II denemesinde (GCR-3) incelenmiştir. </a:t>
            </a:r>
            <a:endParaRPr/>
          </a:p>
          <a:p>
            <a:pPr indent="-228600" lvl="0" marL="228600" rtl="0" algn="l">
              <a:lnSpc>
                <a:spcPct val="90000"/>
              </a:lnSpc>
              <a:spcBef>
                <a:spcPts val="1000"/>
              </a:spcBef>
              <a:spcAft>
                <a:spcPts val="0"/>
              </a:spcAft>
              <a:buClr>
                <a:schemeClr val="dk1"/>
              </a:buClr>
              <a:buSzPct val="100000"/>
              <a:buChar char="•"/>
            </a:pPr>
            <a:r>
              <a:rPr lang="tr-TR"/>
              <a:t>Klinik evre T3/4 tümörleri ve rektumun distal veya orta üçte birinde lezyonları olan lenf nodu pozitif hastalığı olan hastalar, neoadjuvan CRT'ye, ardından cerrahi ve adjuvan CAPOX veya dört döngü indüksiyon CAPOX'a, ardından kemoradyasyona ve ardından cerrahiye randomize edildi. </a:t>
            </a:r>
            <a:endParaRPr/>
          </a:p>
          <a:p>
            <a:pPr indent="-228600" lvl="0" marL="228600" rtl="0" algn="l">
              <a:lnSpc>
                <a:spcPct val="90000"/>
              </a:lnSpc>
              <a:spcBef>
                <a:spcPts val="1000"/>
              </a:spcBef>
              <a:spcAft>
                <a:spcPts val="0"/>
              </a:spcAft>
              <a:buClr>
                <a:schemeClr val="dk1"/>
              </a:buClr>
              <a:buSzPct val="100000"/>
              <a:buChar char="•"/>
            </a:pPr>
            <a:r>
              <a:rPr lang="tr-TR"/>
              <a:t>Klinik sonlanım noktaları (LR, DM, DFS ve OS) 5 yılda iki grup arasında benzerdi. </a:t>
            </a:r>
            <a:endParaRPr/>
          </a:p>
          <a:p>
            <a:pPr indent="-228600" lvl="0" marL="228600" rtl="0" algn="l">
              <a:lnSpc>
                <a:spcPct val="90000"/>
              </a:lnSpc>
              <a:spcBef>
                <a:spcPts val="1000"/>
              </a:spcBef>
              <a:spcAft>
                <a:spcPts val="0"/>
              </a:spcAft>
              <a:buClr>
                <a:schemeClr val="dk1"/>
              </a:buClr>
              <a:buSzPct val="100000"/>
              <a:buChar char="•"/>
            </a:pPr>
            <a:r>
              <a:rPr lang="tr-TR"/>
              <a:t>İndüksiyon kemoterapisi uygulanan hastalarda uyumda iyileşme ve daha düşük akut toksisite oranları vardı. Yazarlar, bu rejimin bir faz III ortamında daha fazla değerlendirmeyi hak ettiğini savundular.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Neoadjuvan kemoterapi + RT</a:t>
            </a:r>
            <a:endParaRPr/>
          </a:p>
        </p:txBody>
      </p:sp>
      <p:sp>
        <p:nvSpPr>
          <p:cNvPr id="564" name="Google Shape;564;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tr-TR"/>
              <a:t>Daha yeni bir prospektif faz II çalışması , neoadjuvan kemoradyasyondan sonra ve ameliyattan önce ek mFOLFOX6 KT’sini takiben patolojik tam yanıt oranları bildirmiştir.</a:t>
            </a:r>
            <a:endParaRPr/>
          </a:p>
          <a:p>
            <a:pPr indent="-228600" lvl="0" marL="228600" rtl="0" algn="l">
              <a:lnSpc>
                <a:spcPct val="90000"/>
              </a:lnSpc>
              <a:spcBef>
                <a:spcPts val="1000"/>
              </a:spcBef>
              <a:spcAft>
                <a:spcPts val="0"/>
              </a:spcAft>
              <a:buClr>
                <a:schemeClr val="dk1"/>
              </a:buClr>
              <a:buSzPts val="2800"/>
              <a:buChar char="•"/>
            </a:pPr>
            <a:r>
              <a:rPr lang="tr-TR"/>
              <a:t>Neoadjuvan KRT sonrası 6-8 hafta sonra cerrahi yapılan hastalar ile ile aynı şekilde neoadjuvan KRT sonrası 2-4 veya 6 sikluslu FOLFOX6 KT’si alan ve ardından TME yapılan hastalar randomize edilmiş.</a:t>
            </a:r>
            <a:endParaRPr/>
          </a:p>
          <a:p>
            <a:pPr indent="-228600" lvl="0" marL="228600" rtl="0" algn="l">
              <a:lnSpc>
                <a:spcPct val="90000"/>
              </a:lnSpc>
              <a:spcBef>
                <a:spcPts val="1000"/>
              </a:spcBef>
              <a:spcAft>
                <a:spcPts val="0"/>
              </a:spcAft>
              <a:buClr>
                <a:schemeClr val="dk1"/>
              </a:buClr>
              <a:buSzPts val="2800"/>
              <a:buChar char="•"/>
            </a:pPr>
            <a:r>
              <a:rPr lang="tr-TR"/>
              <a:t>Artan mFOLFOX6 döngüleri, pCR oranını iyileştirdi ve bu yaklaşım şu anda bir faz III ortamında değerlendiriliyor.</a:t>
            </a:r>
            <a:endParaRPr/>
          </a:p>
          <a:p>
            <a:pPr indent="-228600" lvl="0" marL="228600" rtl="0" algn="l">
              <a:lnSpc>
                <a:spcPct val="90000"/>
              </a:lnSpc>
              <a:spcBef>
                <a:spcPts val="1000"/>
              </a:spcBef>
              <a:spcAft>
                <a:spcPts val="0"/>
              </a:spcAft>
              <a:buClr>
                <a:schemeClr val="dk1"/>
              </a:buClr>
              <a:buSzPts val="2800"/>
              <a:buChar char="•"/>
            </a:pPr>
            <a:r>
              <a:rPr lang="tr-TR"/>
              <a:t>Bununla birlikte, bu denemede kemoradyasyondan sonra cerrahiye kadar geçen sürenin uzatılması da pCR'de iyileşmeye katkıda bulunmuş olabilir.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RT teknikleri</a:t>
            </a:r>
            <a:endParaRPr/>
          </a:p>
        </p:txBody>
      </p:sp>
      <p:sp>
        <p:nvSpPr>
          <p:cNvPr id="570" name="Google Shape;570;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Rektal karsinom EBRT’de tedavi alanı, presakral boşluk, primer tümör bölgesi ve (APR sonrası vakalar için) perine dahil olmak üzere, hastalık barındırma riski en yüksek olan potansiyel bölgeleri kapsamalıdır.</a:t>
            </a:r>
            <a:endParaRPr/>
          </a:p>
          <a:p>
            <a:pPr indent="-228600" lvl="0" marL="228600" rtl="0" algn="l">
              <a:lnSpc>
                <a:spcPct val="90000"/>
              </a:lnSpc>
              <a:spcBef>
                <a:spcPts val="1000"/>
              </a:spcBef>
              <a:spcAft>
                <a:spcPts val="0"/>
              </a:spcAft>
              <a:buClr>
                <a:schemeClr val="dk1"/>
              </a:buClr>
              <a:buSzPts val="2800"/>
              <a:buChar char="•"/>
            </a:pPr>
            <a:r>
              <a:rPr lang="tr-TR"/>
              <a:t>Risk altındaki diğer alanlar, internal iliak ve distal common iliyak lenf nodlarıdır.</a:t>
            </a:r>
            <a:endParaRPr/>
          </a:p>
          <a:p>
            <a:pPr indent="-228600" lvl="0" marL="228600" rtl="0" algn="l">
              <a:lnSpc>
                <a:spcPct val="90000"/>
              </a:lnSpc>
              <a:spcBef>
                <a:spcPts val="1000"/>
              </a:spcBef>
              <a:spcAft>
                <a:spcPts val="0"/>
              </a:spcAft>
              <a:buClr>
                <a:schemeClr val="dk1"/>
              </a:buClr>
              <a:buSzPts val="2800"/>
              <a:buChar char="•"/>
            </a:pPr>
            <a:r>
              <a:rPr lang="tr-TR"/>
              <a:t>Genel olarak, para-aortik bölgenin hastalık tutulum riski düşüktür ve tedaviden kaynaklanan morbidite artış riski nedeniyle, bu bölge alanın dışında tutulabilir. </a:t>
            </a:r>
            <a:endParaRPr/>
          </a:p>
          <a:p>
            <a:pPr indent="-228600" lvl="0" marL="228600" rtl="0" algn="l">
              <a:lnSpc>
                <a:spcPct val="90000"/>
              </a:lnSpc>
              <a:spcBef>
                <a:spcPts val="1000"/>
              </a:spcBef>
              <a:spcAft>
                <a:spcPts val="0"/>
              </a:spcAft>
              <a:buClr>
                <a:schemeClr val="dk1"/>
              </a:buClr>
              <a:buSzPts val="2800"/>
              <a:buChar char="•"/>
            </a:pPr>
            <a:r>
              <a:rPr lang="tr-TR"/>
              <a:t>External iliak lenf nodları, mesane, prostat ve vajen dahil olmak üzere ön yapıları içeren lezyonlar için alana dahil edilebilir.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9" name="Google Shape;169;p6"/>
          <p:cNvPicPr preferRelativeResize="0"/>
          <p:nvPr>
            <p:ph idx="1" type="body"/>
          </p:nvPr>
        </p:nvPicPr>
        <p:blipFill rotWithShape="1">
          <a:blip r:embed="rId3">
            <a:alphaModFix/>
          </a:blip>
          <a:srcRect b="0" l="0" r="0" t="0"/>
          <a:stretch/>
        </p:blipFill>
        <p:spPr>
          <a:xfrm>
            <a:off x="1367639" y="42833"/>
            <a:ext cx="8910384" cy="5012697"/>
          </a:xfrm>
          <a:prstGeom prst="rect">
            <a:avLst/>
          </a:prstGeom>
          <a:noFill/>
          <a:ln>
            <a:noFill/>
          </a:ln>
        </p:spPr>
      </p:pic>
      <p:pic>
        <p:nvPicPr>
          <p:cNvPr id="170" name="Google Shape;170;p6"/>
          <p:cNvPicPr preferRelativeResize="0"/>
          <p:nvPr/>
        </p:nvPicPr>
        <p:blipFill rotWithShape="1">
          <a:blip r:embed="rId4">
            <a:alphaModFix/>
          </a:blip>
          <a:srcRect b="28621" l="7943" r="41955" t="52649"/>
          <a:stretch/>
        </p:blipFill>
        <p:spPr>
          <a:xfrm>
            <a:off x="1891482" y="5053626"/>
            <a:ext cx="7489175" cy="163706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tr-TR"/>
              <a:t>RT teknikleri</a:t>
            </a:r>
            <a:endParaRPr/>
          </a:p>
        </p:txBody>
      </p:sp>
      <p:sp>
        <p:nvSpPr>
          <p:cNvPr id="576" name="Google Shape;576;p60"/>
          <p:cNvSpPr txBox="1"/>
          <p:nvPr>
            <p:ph idx="1" type="body"/>
          </p:nvPr>
        </p:nvSpPr>
        <p:spPr>
          <a:xfrm>
            <a:off x="571500" y="1690688"/>
            <a:ext cx="65659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tr-TR"/>
              <a:t>Genellikle hastalar alan içindeki ince bağırsak hacmini azaltmak için pron pozisyonda yatırılarak tedavi edilir. </a:t>
            </a:r>
            <a:endParaRPr/>
          </a:p>
          <a:p>
            <a:pPr indent="-228600" lvl="0" marL="228600" rtl="0" algn="l">
              <a:lnSpc>
                <a:spcPct val="90000"/>
              </a:lnSpc>
              <a:spcBef>
                <a:spcPts val="1000"/>
              </a:spcBef>
              <a:spcAft>
                <a:spcPts val="0"/>
              </a:spcAft>
              <a:buClr>
                <a:schemeClr val="dk1"/>
              </a:buClr>
              <a:buSzPct val="100000"/>
              <a:buChar char="•"/>
            </a:pPr>
            <a:r>
              <a:rPr lang="tr-TR"/>
              <a:t>Dolu mesane ve belly board ince bağırsak toksisitesini azaltmak için yapılan hamlelerdir.Aynı zamanda şekillendirilmiş lateral alanların kullanımı, pelvisin ön ve üst kısımlarında yer alan ince bağırsağa verilen dozu azaltır.</a:t>
            </a:r>
            <a:endParaRPr/>
          </a:p>
          <a:p>
            <a:pPr indent="-228600" lvl="0" marL="228600" rtl="0" algn="l">
              <a:lnSpc>
                <a:spcPct val="90000"/>
              </a:lnSpc>
              <a:spcBef>
                <a:spcPts val="1000"/>
              </a:spcBef>
              <a:spcAft>
                <a:spcPts val="0"/>
              </a:spcAft>
              <a:buClr>
                <a:schemeClr val="dk1"/>
              </a:buClr>
              <a:buSzPct val="100000"/>
              <a:buChar char="•"/>
            </a:pPr>
            <a:r>
              <a:rPr lang="tr-TR"/>
              <a:t>Genellikle anal verge’e bir işaretleyici yerleştirilir,doğru hedef ve normal doku tanımlaması için simülasyon sırasında sıklıkla intravenöz, rektal ve ince bağırsak kontrastı uygulanır.</a:t>
            </a:r>
            <a:endParaRPr/>
          </a:p>
        </p:txBody>
      </p:sp>
      <p:pic>
        <p:nvPicPr>
          <p:cNvPr id="577" name="Google Shape;577;p60"/>
          <p:cNvPicPr preferRelativeResize="0"/>
          <p:nvPr/>
        </p:nvPicPr>
        <p:blipFill rotWithShape="1">
          <a:blip r:embed="rId3">
            <a:alphaModFix/>
          </a:blip>
          <a:srcRect b="0" l="0" r="0" t="0"/>
          <a:stretch/>
        </p:blipFill>
        <p:spPr>
          <a:xfrm>
            <a:off x="7046658" y="4003675"/>
            <a:ext cx="5145342" cy="2320925"/>
          </a:xfrm>
          <a:prstGeom prst="rect">
            <a:avLst/>
          </a:prstGeom>
          <a:noFill/>
          <a:ln>
            <a:noFill/>
          </a:ln>
        </p:spPr>
      </p:pic>
      <p:pic>
        <p:nvPicPr>
          <p:cNvPr id="578" name="Google Shape;578;p60"/>
          <p:cNvPicPr preferRelativeResize="0"/>
          <p:nvPr/>
        </p:nvPicPr>
        <p:blipFill rotWithShape="1">
          <a:blip r:embed="rId4">
            <a:alphaModFix/>
          </a:blip>
          <a:srcRect b="0" l="0" r="0" t="0"/>
          <a:stretch/>
        </p:blipFill>
        <p:spPr>
          <a:xfrm>
            <a:off x="7046658" y="365125"/>
            <a:ext cx="5145342" cy="34417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584" name="Google Shape;584;p61"/>
          <p:cNvPicPr preferRelativeResize="0"/>
          <p:nvPr>
            <p:ph idx="1" type="body"/>
          </p:nvPr>
        </p:nvPicPr>
        <p:blipFill rotWithShape="1">
          <a:blip r:embed="rId3">
            <a:alphaModFix/>
          </a:blip>
          <a:srcRect b="44765" l="20498" r="19838" t="22254"/>
          <a:stretch/>
        </p:blipFill>
        <p:spPr>
          <a:xfrm>
            <a:off x="139699" y="1168400"/>
            <a:ext cx="11557001" cy="3607572"/>
          </a:xfrm>
          <a:prstGeom prst="rect">
            <a:avLst/>
          </a:prstGeom>
          <a:noFill/>
          <a:ln>
            <a:noFill/>
          </a:ln>
        </p:spPr>
      </p:pic>
      <p:sp>
        <p:nvSpPr>
          <p:cNvPr id="585" name="Google Shape;585;p61"/>
          <p:cNvSpPr/>
          <p:nvPr/>
        </p:nvSpPr>
        <p:spPr>
          <a:xfrm>
            <a:off x="139699" y="3505200"/>
            <a:ext cx="11379201" cy="1270772"/>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62"/>
          <p:cNvPicPr preferRelativeResize="0"/>
          <p:nvPr>
            <p:ph idx="1" type="body"/>
          </p:nvPr>
        </p:nvPicPr>
        <p:blipFill rotWithShape="1">
          <a:blip r:embed="rId3">
            <a:alphaModFix/>
          </a:blip>
          <a:srcRect b="21815" l="26961" r="24509" t="47803"/>
          <a:stretch/>
        </p:blipFill>
        <p:spPr>
          <a:xfrm>
            <a:off x="5918200" y="292100"/>
            <a:ext cx="5956300" cy="3470275"/>
          </a:xfrm>
          <a:prstGeom prst="rect">
            <a:avLst/>
          </a:prstGeom>
          <a:noFill/>
          <a:ln>
            <a:noFill/>
          </a:ln>
        </p:spPr>
      </p:pic>
      <p:sp>
        <p:nvSpPr>
          <p:cNvPr id="591" name="Google Shape;591;p62"/>
          <p:cNvSpPr txBox="1"/>
          <p:nvPr>
            <p:ph idx="2" type="body"/>
          </p:nvPr>
        </p:nvSpPr>
        <p:spPr>
          <a:xfrm>
            <a:off x="139700" y="3609975"/>
            <a:ext cx="6921500" cy="270668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tr-TR"/>
              <a:t>CTVA gross hastalığın 2 cm kaudaline kadar konturlanmalı </a:t>
            </a:r>
            <a:endParaRPr/>
          </a:p>
          <a:p>
            <a:pPr indent="-228600" lvl="0" marL="228600" rtl="0" algn="l">
              <a:lnSpc>
                <a:spcPct val="90000"/>
              </a:lnSpc>
              <a:spcBef>
                <a:spcPts val="1000"/>
              </a:spcBef>
              <a:spcAft>
                <a:spcPts val="0"/>
              </a:spcAft>
              <a:buClr>
                <a:schemeClr val="dk1"/>
              </a:buClr>
              <a:buSzPct val="100000"/>
              <a:buChar char="•"/>
            </a:pPr>
            <a:r>
              <a:rPr lang="tr-TR"/>
              <a:t>İskiorektal fossaya uzanım yoksa levator kaslarının ötesine geçmeye gerek yok.</a:t>
            </a:r>
            <a:endParaRPr/>
          </a:p>
          <a:p>
            <a:pPr indent="-228600" lvl="0" marL="228600" rtl="0" algn="l">
              <a:lnSpc>
                <a:spcPct val="90000"/>
              </a:lnSpc>
              <a:spcBef>
                <a:spcPts val="1000"/>
              </a:spcBef>
              <a:spcAft>
                <a:spcPts val="0"/>
              </a:spcAft>
              <a:buClr>
                <a:schemeClr val="dk1"/>
              </a:buClr>
              <a:buSzPct val="100000"/>
              <a:buChar char="•"/>
            </a:pPr>
            <a:r>
              <a:rPr lang="tr-TR"/>
              <a:t>Mezorektum veya levatorler boyunca uzanan çok ileri anal veya rektum kanserleri için tümörün olağan kompartmanların ötesine uzandığı her yerde kemiğe kadar ~ 1-2 cm marj eklemek tavsiye edilir.</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97" name="Google Shape;597;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tr-TR"/>
              <a:t>CTVA'nın arka ve yan kenarları, lateral pelvik yan duvar kas sistemine veyahut kemiğe kadar uzanmalıdır.</a:t>
            </a:r>
            <a:endParaRPr/>
          </a:p>
          <a:p>
            <a:pPr indent="-228600" lvl="0" marL="228600" rtl="0" algn="l">
              <a:lnSpc>
                <a:spcPct val="90000"/>
              </a:lnSpc>
              <a:spcBef>
                <a:spcPts val="1000"/>
              </a:spcBef>
              <a:spcAft>
                <a:spcPts val="0"/>
              </a:spcAft>
              <a:buClr>
                <a:schemeClr val="dk1"/>
              </a:buClr>
              <a:buSzPts val="2800"/>
              <a:buChar char="•"/>
            </a:pPr>
            <a:r>
              <a:rPr lang="tr-TR"/>
              <a:t>Bu, distal kolonun ne kadarının CTVA içinde olması gerektiğini tanımlar. </a:t>
            </a:r>
            <a:endParaRPr/>
          </a:p>
          <a:p>
            <a:pPr indent="-228600" lvl="0" marL="228600" rtl="0" algn="l">
              <a:lnSpc>
                <a:spcPct val="90000"/>
              </a:lnSpc>
              <a:spcBef>
                <a:spcPts val="1000"/>
              </a:spcBef>
              <a:spcAft>
                <a:spcPts val="0"/>
              </a:spcAft>
              <a:buClr>
                <a:schemeClr val="dk1"/>
              </a:buClr>
              <a:buSzPts val="2800"/>
              <a:buChar char="•"/>
            </a:pPr>
            <a:r>
              <a:rPr lang="tr-TR"/>
              <a:t>İnternal iliak ve presakral bölgeleri düzgün bir şekilde kaplamak için CTVA'nın en sefali genişliği peri-rektal bileşenden daha yüksek olacaktır. </a:t>
            </a:r>
            <a:endParaRPr/>
          </a:p>
          <a:p>
            <a:pPr indent="-228600" lvl="0" marL="228600" rtl="0" algn="l">
              <a:lnSpc>
                <a:spcPct val="90000"/>
              </a:lnSpc>
              <a:spcBef>
                <a:spcPts val="1000"/>
              </a:spcBef>
              <a:spcAft>
                <a:spcPts val="0"/>
              </a:spcAft>
              <a:buClr>
                <a:schemeClr val="dk1"/>
              </a:buClr>
              <a:buSzPts val="2800"/>
              <a:buChar char="•"/>
            </a:pPr>
            <a:r>
              <a:rPr lang="tr-TR"/>
              <a:t>CTVA'nın en sefalik yönü, common iliak damarların eksternal/internal iliaklara çatallandığı yerde olmalıdır (yaklaşık seviye: sakral promontoryum).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03" name="Google Shape;603;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tr-TR"/>
              <a:t>İnguinal ve eksternal iliak lenf nodları ( CTVB ve CTVC) anal kanal tümörlerinde alana rutin dahil edilir.</a:t>
            </a:r>
            <a:endParaRPr/>
          </a:p>
          <a:p>
            <a:pPr indent="-228600" lvl="0" marL="228600" rtl="0" algn="l">
              <a:lnSpc>
                <a:spcPct val="90000"/>
              </a:lnSpc>
              <a:spcBef>
                <a:spcPts val="1000"/>
              </a:spcBef>
              <a:spcAft>
                <a:spcPts val="0"/>
              </a:spcAft>
              <a:buClr>
                <a:schemeClr val="dk1"/>
              </a:buClr>
              <a:buSzPts val="2800"/>
              <a:buChar char="•"/>
            </a:pPr>
            <a:r>
              <a:rPr lang="tr-TR"/>
              <a:t>Rektum ca’da rutin değil * GU uzanım olması durumunda dahil edilmeli</a:t>
            </a:r>
            <a:endParaRPr/>
          </a:p>
          <a:p>
            <a:pPr indent="-228600" lvl="0" marL="228600" rtl="0" algn="l">
              <a:lnSpc>
                <a:spcPct val="90000"/>
              </a:lnSpc>
              <a:spcBef>
                <a:spcPts val="1000"/>
              </a:spcBef>
              <a:spcAft>
                <a:spcPts val="0"/>
              </a:spcAft>
              <a:buClr>
                <a:schemeClr val="dk1"/>
              </a:buClr>
              <a:buSzPts val="2800"/>
              <a:buChar char="•"/>
            </a:pPr>
            <a:r>
              <a:rPr lang="tr-TR"/>
              <a:t>Anal kanala uzanan rektum tümörlerinde eksternal iliak LN alana dahil edilebilir. </a:t>
            </a:r>
            <a:endParaRPr/>
          </a:p>
          <a:p>
            <a:pPr indent="-228600" lvl="0" marL="228600" rtl="0" algn="l">
              <a:lnSpc>
                <a:spcPct val="90000"/>
              </a:lnSpc>
              <a:spcBef>
                <a:spcPts val="1000"/>
              </a:spcBef>
              <a:spcAft>
                <a:spcPts val="0"/>
              </a:spcAft>
              <a:buClr>
                <a:schemeClr val="dk1"/>
              </a:buClr>
              <a:buSzPts val="2800"/>
              <a:buChar char="•"/>
            </a:pPr>
            <a:r>
              <a:rPr lang="tr-TR"/>
              <a:t>İnguinal lenf nodu safen/femoral bileşkenin 2 cm kaudaline kadar konturlanmalı </a:t>
            </a:r>
            <a:endParaRPr/>
          </a:p>
          <a:p>
            <a:pPr indent="-228600" lvl="0" marL="228600" rtl="0" algn="l">
              <a:lnSpc>
                <a:spcPct val="90000"/>
              </a:lnSpc>
              <a:spcBef>
                <a:spcPts val="1000"/>
              </a:spcBef>
              <a:spcAft>
                <a:spcPts val="0"/>
              </a:spcAft>
              <a:buClr>
                <a:schemeClr val="dk1"/>
              </a:buClr>
              <a:buSzPts val="2800"/>
              <a:buChar char="•"/>
            </a:pPr>
            <a:r>
              <a:rPr lang="tr-TR"/>
              <a:t>İnguinal ve eksternal iliak geçişi klinisyene bağlı olsa da kabaca sınır ramus pubisin üst kenarı olarak belirlenebilir.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09" name="Google Shape;609;p65"/>
          <p:cNvPicPr preferRelativeResize="0"/>
          <p:nvPr>
            <p:ph idx="1" type="body"/>
          </p:nvPr>
        </p:nvPicPr>
        <p:blipFill rotWithShape="1">
          <a:blip r:embed="rId3">
            <a:alphaModFix/>
          </a:blip>
          <a:srcRect b="6822" l="15717" r="22476" t="20795"/>
          <a:stretch/>
        </p:blipFill>
        <p:spPr>
          <a:xfrm>
            <a:off x="114300" y="212725"/>
            <a:ext cx="11671300" cy="624449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15" name="Google Shape;615;p66"/>
          <p:cNvPicPr preferRelativeResize="0"/>
          <p:nvPr>
            <p:ph idx="1" type="body"/>
          </p:nvPr>
        </p:nvPicPr>
        <p:blipFill rotWithShape="1">
          <a:blip r:embed="rId3">
            <a:alphaModFix/>
          </a:blip>
          <a:srcRect b="5948" l="15883" r="22147" t="19918"/>
          <a:stretch/>
        </p:blipFill>
        <p:spPr>
          <a:xfrm>
            <a:off x="266700" y="177800"/>
            <a:ext cx="11760200" cy="63881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21" name="Google Shape;621;p67"/>
          <p:cNvPicPr preferRelativeResize="0"/>
          <p:nvPr>
            <p:ph idx="1" type="body"/>
          </p:nvPr>
        </p:nvPicPr>
        <p:blipFill rotWithShape="1">
          <a:blip r:embed="rId3">
            <a:alphaModFix/>
          </a:blip>
          <a:srcRect b="3903" l="22970" r="32858" t="21380"/>
          <a:stretch/>
        </p:blipFill>
        <p:spPr>
          <a:xfrm>
            <a:off x="0" y="88900"/>
            <a:ext cx="11645900" cy="6489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27" name="Google Shape;627;p68"/>
          <p:cNvPicPr preferRelativeResize="0"/>
          <p:nvPr>
            <p:ph idx="1" type="body"/>
          </p:nvPr>
        </p:nvPicPr>
        <p:blipFill rotWithShape="1">
          <a:blip r:embed="rId3">
            <a:alphaModFix/>
          </a:blip>
          <a:srcRect b="20539" l="21982" r="32199" t="20213"/>
          <a:stretch/>
        </p:blipFill>
        <p:spPr>
          <a:xfrm>
            <a:off x="558800" y="365125"/>
            <a:ext cx="10515600" cy="621340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33" name="Google Shape;633;p69"/>
          <p:cNvPicPr preferRelativeResize="0"/>
          <p:nvPr>
            <p:ph idx="1" type="body"/>
          </p:nvPr>
        </p:nvPicPr>
        <p:blipFill rotWithShape="1">
          <a:blip r:embed="rId3">
            <a:alphaModFix/>
          </a:blip>
          <a:srcRect b="4780" l="22805" r="32200" t="20211"/>
          <a:stretch/>
        </p:blipFill>
        <p:spPr>
          <a:xfrm>
            <a:off x="977900" y="365124"/>
            <a:ext cx="9867900" cy="637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7"/>
          <p:cNvSpPr/>
          <p:nvPr/>
        </p:nvSpPr>
        <p:spPr>
          <a:xfrm>
            <a:off x="327546" y="321732"/>
            <a:ext cx="7058307" cy="1964266"/>
          </a:xfrm>
          <a:prstGeom prst="rect">
            <a:avLst/>
          </a:prstGeom>
          <a:solidFill>
            <a:srgbClr val="935F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 name="Google Shape;176;p7"/>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tr-TR">
                <a:solidFill>
                  <a:srgbClr val="FFFFFF"/>
                </a:solidFill>
              </a:rPr>
              <a:t>Diğer risk faktörleri </a:t>
            </a:r>
            <a:endParaRPr/>
          </a:p>
        </p:txBody>
      </p:sp>
      <p:sp>
        <p:nvSpPr>
          <p:cNvPr id="177" name="Google Shape;177;p7"/>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8" name="Google Shape;178;p7"/>
          <p:cNvPicPr preferRelativeResize="0"/>
          <p:nvPr/>
        </p:nvPicPr>
        <p:blipFill rotWithShape="1">
          <a:blip r:embed="rId3">
            <a:alphaModFix/>
          </a:blip>
          <a:srcRect b="0" l="0" r="0" t="0"/>
          <a:stretch/>
        </p:blipFill>
        <p:spPr>
          <a:xfrm>
            <a:off x="586267" y="2660287"/>
            <a:ext cx="6655882" cy="3646887"/>
          </a:xfrm>
          <a:prstGeom prst="rect">
            <a:avLst/>
          </a:prstGeom>
          <a:noFill/>
          <a:ln>
            <a:noFill/>
          </a:ln>
        </p:spPr>
      </p:pic>
      <p:sp>
        <p:nvSpPr>
          <p:cNvPr id="179" name="Google Shape;179;p7"/>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0" name="Google Shape;180;p7"/>
          <p:cNvGrpSpPr/>
          <p:nvPr/>
        </p:nvGrpSpPr>
        <p:grpSpPr>
          <a:xfrm>
            <a:off x="8187470" y="324900"/>
            <a:ext cx="3424739" cy="6210539"/>
            <a:chOff x="0" y="140419"/>
            <a:chExt cx="3424739" cy="6210539"/>
          </a:xfrm>
        </p:grpSpPr>
        <p:sp>
          <p:nvSpPr>
            <p:cNvPr id="181" name="Google Shape;181;p7"/>
            <p:cNvSpPr/>
            <p:nvPr/>
          </p:nvSpPr>
          <p:spPr>
            <a:xfrm>
              <a:off x="0" y="140419"/>
              <a:ext cx="3424739" cy="835379"/>
            </a:xfrm>
            <a:prstGeom prst="roundRect">
              <a:avLst>
                <a:gd fmla="val 16667" name="adj"/>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txBox="1"/>
            <p:nvPr/>
          </p:nvSpPr>
          <p:spPr>
            <a:xfrm>
              <a:off x="40780" y="18119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İnflamatuar bağırsak hastalığı( ÜK,Chron)</a:t>
              </a:r>
              <a:endParaRPr/>
            </a:p>
          </p:txBody>
        </p:sp>
        <p:sp>
          <p:nvSpPr>
            <p:cNvPr id="183" name="Google Shape;183;p7"/>
            <p:cNvSpPr/>
            <p:nvPr/>
          </p:nvSpPr>
          <p:spPr>
            <a:xfrm>
              <a:off x="0" y="1036279"/>
              <a:ext cx="3424739" cy="835379"/>
            </a:xfrm>
            <a:prstGeom prst="roundRect">
              <a:avLst>
                <a:gd fmla="val 16667" name="adj"/>
              </a:avLst>
            </a:prstGeom>
            <a:solidFill>
              <a:srgbClr val="55BACE"/>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txBox="1"/>
            <p:nvPr/>
          </p:nvSpPr>
          <p:spPr>
            <a:xfrm>
              <a:off x="40780" y="107705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Yüksek yağlı ve düşük lifli diyet</a:t>
              </a:r>
              <a:endParaRPr b="0" i="0" sz="2100" u="none" cap="none" strike="noStrike">
                <a:solidFill>
                  <a:schemeClr val="lt1"/>
                </a:solidFill>
                <a:latin typeface="Calibri"/>
                <a:ea typeface="Calibri"/>
                <a:cs typeface="Calibri"/>
                <a:sym typeface="Calibri"/>
              </a:endParaRPr>
            </a:p>
          </p:txBody>
        </p:sp>
        <p:sp>
          <p:nvSpPr>
            <p:cNvPr id="185" name="Google Shape;185;p7"/>
            <p:cNvSpPr/>
            <p:nvPr/>
          </p:nvSpPr>
          <p:spPr>
            <a:xfrm>
              <a:off x="0" y="1932139"/>
              <a:ext cx="3424739" cy="835379"/>
            </a:xfrm>
            <a:prstGeom prst="roundRect">
              <a:avLst>
                <a:gd fmla="val 16667" name="adj"/>
              </a:avLst>
            </a:prstGeom>
            <a:solidFill>
              <a:srgbClr val="50C9B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txBox="1"/>
            <p:nvPr/>
          </p:nvSpPr>
          <p:spPr>
            <a:xfrm>
              <a:off x="40780" y="197291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Sedanter yaşam</a:t>
              </a:r>
              <a:endParaRPr b="0" i="0" sz="2100" u="none" cap="none" strike="noStrike">
                <a:solidFill>
                  <a:schemeClr val="lt1"/>
                </a:solidFill>
                <a:latin typeface="Calibri"/>
                <a:ea typeface="Calibri"/>
                <a:cs typeface="Calibri"/>
                <a:sym typeface="Calibri"/>
              </a:endParaRPr>
            </a:p>
          </p:txBody>
        </p:sp>
        <p:sp>
          <p:nvSpPr>
            <p:cNvPr id="187" name="Google Shape;187;p7"/>
            <p:cNvSpPr/>
            <p:nvPr/>
          </p:nvSpPr>
          <p:spPr>
            <a:xfrm>
              <a:off x="0" y="2827999"/>
              <a:ext cx="3424739" cy="835379"/>
            </a:xfrm>
            <a:prstGeom prst="roundRect">
              <a:avLst>
                <a:gd fmla="val 16667" name="adj"/>
              </a:avLst>
            </a:prstGeom>
            <a:solidFill>
              <a:srgbClr val="4CC38C"/>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txBox="1"/>
            <p:nvPr/>
          </p:nvSpPr>
          <p:spPr>
            <a:xfrm>
              <a:off x="40780" y="286877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Obezite</a:t>
              </a:r>
              <a:endParaRPr b="0" i="0" sz="2100" u="none" cap="none" strike="noStrike">
                <a:solidFill>
                  <a:schemeClr val="lt1"/>
                </a:solidFill>
                <a:latin typeface="Calibri"/>
                <a:ea typeface="Calibri"/>
                <a:cs typeface="Calibri"/>
                <a:sym typeface="Calibri"/>
              </a:endParaRPr>
            </a:p>
          </p:txBody>
        </p:sp>
        <p:sp>
          <p:nvSpPr>
            <p:cNvPr id="189" name="Google Shape;189;p7"/>
            <p:cNvSpPr/>
            <p:nvPr/>
          </p:nvSpPr>
          <p:spPr>
            <a:xfrm>
              <a:off x="0" y="3723859"/>
              <a:ext cx="3424739" cy="835379"/>
            </a:xfrm>
            <a:prstGeom prst="roundRect">
              <a:avLst>
                <a:gd fmla="val 16667" name="adj"/>
              </a:avLst>
            </a:prstGeom>
            <a:solidFill>
              <a:srgbClr val="48BD6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txBox="1"/>
            <p:nvPr/>
          </p:nvSpPr>
          <p:spPr>
            <a:xfrm>
              <a:off x="40780" y="376463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Sigara</a:t>
              </a:r>
              <a:endParaRPr b="0" i="0" sz="2100" u="none" cap="none" strike="noStrike">
                <a:solidFill>
                  <a:schemeClr val="lt1"/>
                </a:solidFill>
                <a:latin typeface="Calibri"/>
                <a:ea typeface="Calibri"/>
                <a:cs typeface="Calibri"/>
                <a:sym typeface="Calibri"/>
              </a:endParaRPr>
            </a:p>
          </p:txBody>
        </p:sp>
        <p:sp>
          <p:nvSpPr>
            <p:cNvPr id="191" name="Google Shape;191;p7"/>
            <p:cNvSpPr/>
            <p:nvPr/>
          </p:nvSpPr>
          <p:spPr>
            <a:xfrm>
              <a:off x="0" y="4619719"/>
              <a:ext cx="3424739" cy="835379"/>
            </a:xfrm>
            <a:prstGeom prst="roundRect">
              <a:avLst>
                <a:gd fmla="val 16667" name="adj"/>
              </a:avLst>
            </a:prstGeom>
            <a:solidFill>
              <a:srgbClr val="4FB54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txBox="1"/>
            <p:nvPr/>
          </p:nvSpPr>
          <p:spPr>
            <a:xfrm>
              <a:off x="40780" y="466049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Alkol kullanımı </a:t>
              </a:r>
              <a:endParaRPr b="0" i="0" sz="2100" u="none" cap="none" strike="noStrike">
                <a:solidFill>
                  <a:schemeClr val="lt1"/>
                </a:solidFill>
                <a:latin typeface="Calibri"/>
                <a:ea typeface="Calibri"/>
                <a:cs typeface="Calibri"/>
                <a:sym typeface="Calibri"/>
              </a:endParaRPr>
            </a:p>
          </p:txBody>
        </p:sp>
        <p:sp>
          <p:nvSpPr>
            <p:cNvPr id="193" name="Google Shape;193;p7"/>
            <p:cNvSpPr/>
            <p:nvPr/>
          </p:nvSpPr>
          <p:spPr>
            <a:xfrm>
              <a:off x="0" y="5515579"/>
              <a:ext cx="3424739" cy="835379"/>
            </a:xfrm>
            <a:prstGeom prst="roundRect">
              <a:avLst>
                <a:gd fmla="val 16667" name="adj"/>
              </a:avLst>
            </a:prstGeom>
            <a:solidFill>
              <a:srgbClr val="6FAB4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txBox="1"/>
            <p:nvPr/>
          </p:nvSpPr>
          <p:spPr>
            <a:xfrm>
              <a:off x="40780" y="5556359"/>
              <a:ext cx="3343179" cy="753819"/>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None/>
              </a:pPr>
              <a:r>
                <a:rPr b="0" i="0" lang="tr-TR" sz="2100" u="none" cap="none" strike="noStrike">
                  <a:solidFill>
                    <a:schemeClr val="lt1"/>
                  </a:solidFill>
                  <a:latin typeface="Calibri"/>
                  <a:ea typeface="Calibri"/>
                  <a:cs typeface="Calibri"/>
                  <a:sym typeface="Calibri"/>
                </a:rPr>
                <a:t>İşlenmiş ve kırmızı et tüketimi</a:t>
              </a:r>
              <a:endParaRPr/>
            </a:p>
          </p:txBody>
        </p:sp>
      </p:grpSp>
      <p:sp>
        <p:nvSpPr>
          <p:cNvPr id="195" name="Google Shape;195;p7"/>
          <p:cNvSpPr/>
          <p:nvPr/>
        </p:nvSpPr>
        <p:spPr>
          <a:xfrm>
            <a:off x="3352024" y="1473307"/>
            <a:ext cx="733245" cy="1063923"/>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7"/>
          <p:cNvSpPr/>
          <p:nvPr/>
        </p:nvSpPr>
        <p:spPr>
          <a:xfrm>
            <a:off x="5897592" y="2655498"/>
            <a:ext cx="1222074" cy="1049546"/>
          </a:xfrm>
          <a:prstGeom prst="smileyFace">
            <a:avLst>
              <a:gd fmla="val 4653" name="adj"/>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39" name="Google Shape;639;p70"/>
          <p:cNvPicPr preferRelativeResize="0"/>
          <p:nvPr>
            <p:ph idx="1" type="body"/>
          </p:nvPr>
        </p:nvPicPr>
        <p:blipFill rotWithShape="1">
          <a:blip r:embed="rId3">
            <a:alphaModFix/>
          </a:blip>
          <a:srcRect b="23164" l="22640" r="32365" t="19337"/>
          <a:stretch/>
        </p:blipFill>
        <p:spPr>
          <a:xfrm>
            <a:off x="952500" y="114300"/>
            <a:ext cx="9969500" cy="66421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645" name="Google Shape;645;p71"/>
          <p:cNvPicPr preferRelativeResize="0"/>
          <p:nvPr>
            <p:ph idx="1" type="body"/>
          </p:nvPr>
        </p:nvPicPr>
        <p:blipFill rotWithShape="1">
          <a:blip r:embed="rId3">
            <a:alphaModFix/>
          </a:blip>
          <a:srcRect b="4486" l="29233" r="36812" t="20212"/>
          <a:stretch/>
        </p:blipFill>
        <p:spPr>
          <a:xfrm>
            <a:off x="1003300" y="215900"/>
            <a:ext cx="10350500" cy="648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00" name="Shape 200"/>
        <p:cNvGrpSpPr/>
        <p:nvPr/>
      </p:nvGrpSpPr>
      <p:grpSpPr>
        <a:xfrm>
          <a:off x="0" y="0"/>
          <a:ext cx="0" cy="0"/>
          <a:chOff x="0" y="0"/>
          <a:chExt cx="0" cy="0"/>
        </a:xfrm>
      </p:grpSpPr>
      <p:sp>
        <p:nvSpPr>
          <p:cNvPr id="201" name="Google Shape;201;p8"/>
          <p:cNvSpPr/>
          <p:nvPr/>
        </p:nvSpPr>
        <p:spPr>
          <a:xfrm>
            <a:off x="0" y="-3324"/>
            <a:ext cx="12192000" cy="6861324"/>
          </a:xfrm>
          <a:prstGeom prst="rect">
            <a:avLst/>
          </a:prstGeom>
          <a:solidFill>
            <a:schemeClr val="dk1">
              <a:alpha val="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8"/>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chemeClr val="dk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8"/>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chemeClr val="dk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8"/>
          <p:cNvSpPr txBox="1"/>
          <p:nvPr>
            <p:ph type="title"/>
          </p:nvPr>
        </p:nvSpPr>
        <p:spPr>
          <a:xfrm>
            <a:off x="833002" y="448253"/>
            <a:ext cx="1052070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sp>
        <p:nvSpPr>
          <p:cNvPr id="205" name="Google Shape;205;p8"/>
          <p:cNvSpPr txBox="1"/>
          <p:nvPr>
            <p:ph idx="1" type="body"/>
          </p:nvPr>
        </p:nvSpPr>
        <p:spPr>
          <a:xfrm>
            <a:off x="838200" y="1717355"/>
            <a:ext cx="5324255" cy="48190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sz="2400"/>
          </a:p>
          <a:p>
            <a:pPr indent="-228600" lvl="0" marL="228600" rtl="0" algn="l">
              <a:lnSpc>
                <a:spcPct val="90000"/>
              </a:lnSpc>
              <a:spcBef>
                <a:spcPts val="1000"/>
              </a:spcBef>
              <a:spcAft>
                <a:spcPts val="0"/>
              </a:spcAft>
              <a:buClr>
                <a:schemeClr val="lt1"/>
              </a:buClr>
              <a:buSzPts val="2400"/>
              <a:buChar char="•"/>
            </a:pPr>
            <a:r>
              <a:rPr lang="tr-TR" sz="2400"/>
              <a:t>Düşük doz aspirin kullanımı </a:t>
            </a:r>
            <a:endParaRPr/>
          </a:p>
          <a:p>
            <a:pPr indent="0" lvl="0" marL="0" rtl="0" algn="l">
              <a:lnSpc>
                <a:spcPct val="90000"/>
              </a:lnSpc>
              <a:spcBef>
                <a:spcPts val="1000"/>
              </a:spcBef>
              <a:spcAft>
                <a:spcPts val="0"/>
              </a:spcAft>
              <a:buClr>
                <a:schemeClr val="lt1"/>
              </a:buClr>
              <a:buSzPts val="2400"/>
              <a:buNone/>
            </a:pPr>
            <a:r>
              <a:t/>
            </a:r>
            <a:endParaRPr sz="2400"/>
          </a:p>
          <a:p>
            <a:pPr indent="0" lvl="0" marL="0" rtl="0" algn="l">
              <a:lnSpc>
                <a:spcPct val="90000"/>
              </a:lnSpc>
              <a:spcBef>
                <a:spcPts val="1000"/>
              </a:spcBef>
              <a:spcAft>
                <a:spcPts val="0"/>
              </a:spcAft>
              <a:buClr>
                <a:schemeClr val="lt1"/>
              </a:buClr>
              <a:buSzPts val="2400"/>
              <a:buNone/>
            </a:pPr>
            <a:r>
              <a:t/>
            </a:r>
            <a:endParaRPr sz="2400"/>
          </a:p>
          <a:p>
            <a:pPr indent="-228600" lvl="0" marL="228600" rtl="0" algn="l">
              <a:lnSpc>
                <a:spcPct val="90000"/>
              </a:lnSpc>
              <a:spcBef>
                <a:spcPts val="1000"/>
              </a:spcBef>
              <a:spcAft>
                <a:spcPts val="0"/>
              </a:spcAft>
              <a:buClr>
                <a:schemeClr val="lt1"/>
              </a:buClr>
              <a:buSzPts val="2400"/>
              <a:buChar char="•"/>
            </a:pPr>
            <a:r>
              <a:rPr lang="tr-TR" sz="2400"/>
              <a:t>Ayrıca kolorektal kanserli 2330 hastayı kapsayan sistematik bir derleme ve meta analizde D vitamini seviyelerine göre OS bakılmış ve D vitamini düzeyi yüksek olan hastalarda daha iyi OS saptanmış.</a:t>
            </a:r>
            <a:endParaRPr/>
          </a:p>
        </p:txBody>
      </p:sp>
      <p:pic>
        <p:nvPicPr>
          <p:cNvPr descr="metin, yazı tahtası içeren bir resim&#10;&#10;Açıklama otomatik olarak oluşturuldu" id="206" name="Google Shape;206;p8"/>
          <p:cNvPicPr preferRelativeResize="0"/>
          <p:nvPr/>
        </p:nvPicPr>
        <p:blipFill rotWithShape="1">
          <a:blip r:embed="rId3">
            <a:alphaModFix/>
          </a:blip>
          <a:srcRect b="-912" l="0" r="2457" t="0"/>
          <a:stretch/>
        </p:blipFill>
        <p:spPr>
          <a:xfrm>
            <a:off x="6173319" y="1858336"/>
            <a:ext cx="5453555" cy="45514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9"/>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Times New Roman"/>
              <a:buNone/>
            </a:pPr>
            <a:r>
              <a:rPr b="1" lang="tr-TR" sz="4000">
                <a:latin typeface="Times New Roman"/>
                <a:ea typeface="Times New Roman"/>
                <a:cs typeface="Times New Roman"/>
                <a:sym typeface="Times New Roman"/>
              </a:rPr>
              <a:t>Tarama ve erken teşhis</a:t>
            </a:r>
            <a:endParaRPr b="1" sz="4000">
              <a:latin typeface="Times New Roman"/>
              <a:ea typeface="Times New Roman"/>
              <a:cs typeface="Times New Roman"/>
              <a:sym typeface="Times New Roman"/>
            </a:endParaRPr>
          </a:p>
        </p:txBody>
      </p:sp>
      <p:sp>
        <p:nvSpPr>
          <p:cNvPr id="213" name="Google Shape;213;p9"/>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14" name="Google Shape;214;p9"/>
          <p:cNvGrpSpPr/>
          <p:nvPr/>
        </p:nvGrpSpPr>
        <p:grpSpPr>
          <a:xfrm>
            <a:off x="4346093" y="453916"/>
            <a:ext cx="7619379" cy="5938706"/>
            <a:chOff x="0" y="0"/>
            <a:chExt cx="7619379" cy="5938706"/>
          </a:xfrm>
        </p:grpSpPr>
        <p:cxnSp>
          <p:nvCxnSpPr>
            <p:cNvPr id="215" name="Google Shape;215;p9"/>
            <p:cNvCxnSpPr/>
            <p:nvPr/>
          </p:nvCxnSpPr>
          <p:spPr>
            <a:xfrm>
              <a:off x="0" y="0"/>
              <a:ext cx="7619379"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216" name="Google Shape;216;p9"/>
            <p:cNvSpPr/>
            <p:nvPr/>
          </p:nvSpPr>
          <p:spPr>
            <a:xfrm>
              <a:off x="0" y="0"/>
              <a:ext cx="7619379" cy="14846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txBox="1"/>
            <p:nvPr/>
          </p:nvSpPr>
          <p:spPr>
            <a:xfrm>
              <a:off x="0" y="0"/>
              <a:ext cx="7619379" cy="148467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tr-TR" sz="2400" u="none" cap="none" strike="noStrike">
                  <a:solidFill>
                    <a:schemeClr val="dk1"/>
                  </a:solidFill>
                  <a:latin typeface="Calibri"/>
                  <a:ea typeface="Calibri"/>
                  <a:cs typeface="Calibri"/>
                  <a:sym typeface="Calibri"/>
                </a:rPr>
                <a:t>Adenomdan karsinoma dönüş süreci genelde birkaç yıl alır.</a:t>
              </a:r>
              <a:endParaRPr b="0" i="0" sz="2400" u="none" cap="none" strike="noStrike">
                <a:solidFill>
                  <a:schemeClr val="dk1"/>
                </a:solidFill>
                <a:latin typeface="Calibri"/>
                <a:ea typeface="Calibri"/>
                <a:cs typeface="Calibri"/>
                <a:sym typeface="Calibri"/>
              </a:endParaRPr>
            </a:p>
          </p:txBody>
        </p:sp>
        <p:cxnSp>
          <p:nvCxnSpPr>
            <p:cNvPr id="218" name="Google Shape;218;p9"/>
            <p:cNvCxnSpPr/>
            <p:nvPr/>
          </p:nvCxnSpPr>
          <p:spPr>
            <a:xfrm>
              <a:off x="0" y="1484676"/>
              <a:ext cx="7619379"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219" name="Google Shape;219;p9"/>
            <p:cNvSpPr/>
            <p:nvPr/>
          </p:nvSpPr>
          <p:spPr>
            <a:xfrm>
              <a:off x="0" y="1484676"/>
              <a:ext cx="7619379" cy="14846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txBox="1"/>
            <p:nvPr/>
          </p:nvSpPr>
          <p:spPr>
            <a:xfrm>
              <a:off x="0" y="1484676"/>
              <a:ext cx="7619379" cy="148467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tr-TR" sz="2400" u="none" cap="none" strike="noStrike">
                  <a:solidFill>
                    <a:schemeClr val="dk1"/>
                  </a:solidFill>
                  <a:latin typeface="Calibri"/>
                  <a:ea typeface="Calibri"/>
                  <a:cs typeface="Calibri"/>
                  <a:sym typeface="Calibri"/>
                </a:rPr>
                <a:t>Aile öyküsü, geçmişte adenom veya kanser öyküsü ve inflamatuar barsak hastalığı hikayesi bulunmayan hastalarda 50 yaşından sonra taramaya başlanması öneriliyor.</a:t>
              </a:r>
              <a:endParaRPr b="0" i="0" sz="2400" u="none" cap="none" strike="noStrike">
                <a:solidFill>
                  <a:schemeClr val="dk1"/>
                </a:solidFill>
                <a:latin typeface="Calibri"/>
                <a:ea typeface="Calibri"/>
                <a:cs typeface="Calibri"/>
                <a:sym typeface="Calibri"/>
              </a:endParaRPr>
            </a:p>
          </p:txBody>
        </p:sp>
        <p:cxnSp>
          <p:nvCxnSpPr>
            <p:cNvPr id="221" name="Google Shape;221;p9"/>
            <p:cNvCxnSpPr/>
            <p:nvPr/>
          </p:nvCxnSpPr>
          <p:spPr>
            <a:xfrm>
              <a:off x="0" y="2969353"/>
              <a:ext cx="7619379"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222" name="Google Shape;222;p9"/>
            <p:cNvSpPr/>
            <p:nvPr/>
          </p:nvSpPr>
          <p:spPr>
            <a:xfrm>
              <a:off x="0" y="2969353"/>
              <a:ext cx="7619379" cy="14846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txBox="1"/>
            <p:nvPr/>
          </p:nvSpPr>
          <p:spPr>
            <a:xfrm>
              <a:off x="0" y="2969353"/>
              <a:ext cx="7619379" cy="148467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tr-TR" sz="2400" u="none" cap="none" strike="noStrike">
                  <a:solidFill>
                    <a:schemeClr val="dk1"/>
                  </a:solidFill>
                  <a:latin typeface="Calibri"/>
                  <a:ea typeface="Calibri"/>
                  <a:cs typeface="Calibri"/>
                  <a:sym typeface="Calibri"/>
                </a:rPr>
                <a:t>Kolonoskopi, gaitada gizli kan, fleksible sigmoidoskopi, BT(kolonografi)</a:t>
              </a:r>
              <a:endParaRPr b="0" i="0" sz="2400" u="none" cap="none" strike="noStrike">
                <a:solidFill>
                  <a:schemeClr val="dk1"/>
                </a:solidFill>
                <a:latin typeface="Calibri"/>
                <a:ea typeface="Calibri"/>
                <a:cs typeface="Calibri"/>
                <a:sym typeface="Calibri"/>
              </a:endParaRPr>
            </a:p>
          </p:txBody>
        </p:sp>
        <p:cxnSp>
          <p:nvCxnSpPr>
            <p:cNvPr id="224" name="Google Shape;224;p9"/>
            <p:cNvCxnSpPr/>
            <p:nvPr/>
          </p:nvCxnSpPr>
          <p:spPr>
            <a:xfrm>
              <a:off x="0" y="4454030"/>
              <a:ext cx="7619379"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25" name="Google Shape;225;p9"/>
            <p:cNvSpPr/>
            <p:nvPr/>
          </p:nvSpPr>
          <p:spPr>
            <a:xfrm>
              <a:off x="0" y="4454030"/>
              <a:ext cx="7619379" cy="14846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txBox="1"/>
            <p:nvPr/>
          </p:nvSpPr>
          <p:spPr>
            <a:xfrm>
              <a:off x="0" y="4454030"/>
              <a:ext cx="7619379" cy="1484676"/>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0" i="0" lang="tr-TR" sz="2400" u="none" cap="none" strike="noStrike">
                  <a:solidFill>
                    <a:schemeClr val="dk1"/>
                  </a:solidFill>
                  <a:latin typeface="Calibri"/>
                  <a:ea typeface="Calibri"/>
                  <a:cs typeface="Calibri"/>
                  <a:sym typeface="Calibri"/>
                </a:rPr>
                <a:t>Ancak risk faktörü mevcutsa 40 yaşında başlanması önerilmekte.( FAP,HNPCC gibi durumlarda daha erken yaşlarda!) </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2022-02-14T16:59:42Z</dcterms:created>
  <dc:creator>STATION176_2</dc:creator>
</cp:coreProperties>
</file>