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1" r:id="rId1"/>
  </p:sldMasterIdLst>
  <p:sldIdLst>
    <p:sldId id="256" r:id="rId2"/>
    <p:sldId id="277" r:id="rId3"/>
    <p:sldId id="257" r:id="rId4"/>
    <p:sldId id="258" r:id="rId5"/>
    <p:sldId id="259" r:id="rId6"/>
    <p:sldId id="278" r:id="rId7"/>
    <p:sldId id="260" r:id="rId8"/>
    <p:sldId id="261" r:id="rId9"/>
    <p:sldId id="262" r:id="rId10"/>
    <p:sldId id="263" r:id="rId11"/>
    <p:sldId id="264" r:id="rId12"/>
    <p:sldId id="265" r:id="rId13"/>
    <p:sldId id="266" r:id="rId14"/>
    <p:sldId id="267" r:id="rId15"/>
    <p:sldId id="268" r:id="rId16"/>
    <p:sldId id="269" r:id="rId17"/>
    <p:sldId id="270" r:id="rId18"/>
    <p:sldId id="272" r:id="rId19"/>
    <p:sldId id="273" r:id="rId20"/>
    <p:sldId id="274" r:id="rId21"/>
    <p:sldId id="275" r:id="rId22"/>
    <p:sldId id="27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104" d="100"/>
          <a:sy n="104" d="100"/>
        </p:scale>
        <p:origin x="50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stafa yücel" userId="493e82c3bd26b036" providerId="LiveId" clId="{99641555-B56E-4C99-8C98-A2D714B10363}"/>
    <pc:docChg chg="custSel modSld">
      <pc:chgData name="mustafa yücel" userId="493e82c3bd26b036" providerId="LiveId" clId="{99641555-B56E-4C99-8C98-A2D714B10363}" dt="2022-12-16T07:21:18.692" v="21" actId="20577"/>
      <pc:docMkLst>
        <pc:docMk/>
      </pc:docMkLst>
      <pc:sldChg chg="modSp mod">
        <pc:chgData name="mustafa yücel" userId="493e82c3bd26b036" providerId="LiveId" clId="{99641555-B56E-4C99-8C98-A2D714B10363}" dt="2022-12-16T07:21:18.692" v="21" actId="20577"/>
        <pc:sldMkLst>
          <pc:docMk/>
          <pc:sldMk cId="3490495660" sldId="257"/>
        </pc:sldMkLst>
        <pc:spChg chg="mod">
          <ac:chgData name="mustafa yücel" userId="493e82c3bd26b036" providerId="LiveId" clId="{99641555-B56E-4C99-8C98-A2D714B10363}" dt="2022-12-16T07:21:18.692" v="21" actId="20577"/>
          <ac:spMkLst>
            <pc:docMk/>
            <pc:sldMk cId="3490495660" sldId="257"/>
            <ac:spMk id="3" creationId="{81F59CD4-EF9B-A8FF-9B4D-1535C962E3B9}"/>
          </ac:spMkLst>
        </pc:spChg>
      </pc:sldChg>
      <pc:sldChg chg="modSp mod">
        <pc:chgData name="mustafa yücel" userId="493e82c3bd26b036" providerId="LiveId" clId="{99641555-B56E-4C99-8C98-A2D714B10363}" dt="2022-12-16T06:21:11.804" v="14" actId="20577"/>
        <pc:sldMkLst>
          <pc:docMk/>
          <pc:sldMk cId="206346786" sldId="265"/>
        </pc:sldMkLst>
        <pc:spChg chg="mod">
          <ac:chgData name="mustafa yücel" userId="493e82c3bd26b036" providerId="LiveId" clId="{99641555-B56E-4C99-8C98-A2D714B10363}" dt="2022-12-16T06:21:11.804" v="14" actId="20577"/>
          <ac:spMkLst>
            <pc:docMk/>
            <pc:sldMk cId="206346786" sldId="265"/>
            <ac:spMk id="3" creationId="{7175CADF-9E66-C8E5-969E-4D21CC4BB009}"/>
          </ac:spMkLst>
        </pc:spChg>
      </pc:sldChg>
      <pc:sldChg chg="modSp mod">
        <pc:chgData name="mustafa yücel" userId="493e82c3bd26b036" providerId="LiveId" clId="{99641555-B56E-4C99-8C98-A2D714B10363}" dt="2022-12-16T06:21:32.863" v="20" actId="20577"/>
        <pc:sldMkLst>
          <pc:docMk/>
          <pc:sldMk cId="3685440624" sldId="269"/>
        </pc:sldMkLst>
        <pc:spChg chg="mod">
          <ac:chgData name="mustafa yücel" userId="493e82c3bd26b036" providerId="LiveId" clId="{99641555-B56E-4C99-8C98-A2D714B10363}" dt="2022-12-16T06:21:32.863" v="20" actId="20577"/>
          <ac:spMkLst>
            <pc:docMk/>
            <pc:sldMk cId="3685440624" sldId="269"/>
            <ac:spMk id="3" creationId="{AD5C31F7-10F3-AAF3-BA01-B61AFAB4EEDD}"/>
          </ac:spMkLst>
        </pc:spChg>
      </pc:sldChg>
      <pc:sldChg chg="modSp mod">
        <pc:chgData name="mustafa yücel" userId="493e82c3bd26b036" providerId="LiveId" clId="{99641555-B56E-4C99-8C98-A2D714B10363}" dt="2022-12-16T06:20:26.109" v="1" actId="27636"/>
        <pc:sldMkLst>
          <pc:docMk/>
          <pc:sldMk cId="3310677359" sldId="278"/>
        </pc:sldMkLst>
        <pc:spChg chg="mod">
          <ac:chgData name="mustafa yücel" userId="493e82c3bd26b036" providerId="LiveId" clId="{99641555-B56E-4C99-8C98-A2D714B10363}" dt="2022-12-16T06:20:26.109" v="1" actId="27636"/>
          <ac:spMkLst>
            <pc:docMk/>
            <pc:sldMk cId="3310677359" sldId="278"/>
            <ac:spMk id="3" creationId="{4905B11E-6520-8226-C1D4-5A2956C4BDF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Friday, December 16,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97115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Friday, December 16,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210839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Friday, December 16,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31767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Friday, December 16,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085750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Friday, December 16,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281653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Friday, December 16,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570952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Friday, December 16, 2022</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55954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Friday, December 16, 2022</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452483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Friday, December 16, 2022</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67461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Friday, December 16,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013571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Friday, December 16,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8208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Friday, December 16, 2022</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66071848"/>
      </p:ext>
    </p:extLst>
  </p:cSld>
  <p:clrMap bg1="dk1" tx1="lt1" bg2="dk2" tx2="lt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44" r:id="rId6"/>
    <p:sldLayoutId id="2147483840" r:id="rId7"/>
    <p:sldLayoutId id="2147483841" r:id="rId8"/>
    <p:sldLayoutId id="2147483842" r:id="rId9"/>
    <p:sldLayoutId id="2147483843" r:id="rId10"/>
    <p:sldLayoutId id="2147483845"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4CA1620-2C02-4B4E-97C8-06FCE85EEB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657DE79-27F8-4881-BE3B-5321D18014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DB733608-1322-485D-B942-B827E6997F0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43527" y="954724"/>
            <a:ext cx="10904945" cy="3364228"/>
            <a:chOff x="643527" y="954724"/>
            <a:chExt cx="10904945" cy="3364228"/>
          </a:xfrm>
        </p:grpSpPr>
        <p:sp>
          <p:nvSpPr>
            <p:cNvPr id="13" name="Freeform 78">
              <a:extLst>
                <a:ext uri="{FF2B5EF4-FFF2-40B4-BE49-F238E27FC236}">
                  <a16:creationId xmlns:a16="http://schemas.microsoft.com/office/drawing/2014/main" id="{7975F1CD-7143-447F-AC1A-8D3EA46ECA4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800114">
              <a:off x="1083914" y="3331230"/>
              <a:ext cx="879143" cy="903430"/>
            </a:xfrm>
            <a:custGeom>
              <a:avLst/>
              <a:gdLst>
                <a:gd name="T0" fmla="*/ 32 w 58"/>
                <a:gd name="T1" fmla="*/ 56 h 60"/>
                <a:gd name="T2" fmla="*/ 24 w 58"/>
                <a:gd name="T3" fmla="*/ 48 h 60"/>
                <a:gd name="T4" fmla="*/ 14 w 58"/>
                <a:gd name="T5" fmla="*/ 36 h 60"/>
                <a:gd name="T6" fmla="*/ 7 w 58"/>
                <a:gd name="T7" fmla="*/ 29 h 60"/>
                <a:gd name="T8" fmla="*/ 1 w 58"/>
                <a:gd name="T9" fmla="*/ 17 h 60"/>
                <a:gd name="T10" fmla="*/ 7 w 58"/>
                <a:gd name="T11" fmla="*/ 4 h 60"/>
                <a:gd name="T12" fmla="*/ 17 w 58"/>
                <a:gd name="T13" fmla="*/ 1 h 60"/>
                <a:gd name="T14" fmla="*/ 29 w 58"/>
                <a:gd name="T15" fmla="*/ 6 h 60"/>
                <a:gd name="T16" fmla="*/ 31 w 58"/>
                <a:gd name="T17" fmla="*/ 8 h 60"/>
                <a:gd name="T18" fmla="*/ 38 w 58"/>
                <a:gd name="T19" fmla="*/ 15 h 60"/>
                <a:gd name="T20" fmla="*/ 44 w 58"/>
                <a:gd name="T21" fmla="*/ 22 h 60"/>
                <a:gd name="T22" fmla="*/ 54 w 58"/>
                <a:gd name="T23" fmla="*/ 33 h 60"/>
                <a:gd name="T24" fmla="*/ 58 w 58"/>
                <a:gd name="T25" fmla="*/ 44 h 60"/>
                <a:gd name="T26" fmla="*/ 53 w 58"/>
                <a:gd name="T27" fmla="*/ 54 h 60"/>
                <a:gd name="T28" fmla="*/ 42 w 58"/>
                <a:gd name="T29" fmla="*/ 60 h 60"/>
                <a:gd name="T30" fmla="*/ 32 w 58"/>
                <a:gd name="T31"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8" h="60">
                  <a:moveTo>
                    <a:pt x="32" y="56"/>
                  </a:moveTo>
                  <a:cubicBezTo>
                    <a:pt x="30" y="54"/>
                    <a:pt x="31" y="55"/>
                    <a:pt x="24" y="48"/>
                  </a:cubicBezTo>
                  <a:cubicBezTo>
                    <a:pt x="17" y="40"/>
                    <a:pt x="14" y="36"/>
                    <a:pt x="14" y="36"/>
                  </a:cubicBezTo>
                  <a:cubicBezTo>
                    <a:pt x="8" y="30"/>
                    <a:pt x="14" y="37"/>
                    <a:pt x="7" y="29"/>
                  </a:cubicBezTo>
                  <a:cubicBezTo>
                    <a:pt x="3" y="24"/>
                    <a:pt x="1" y="20"/>
                    <a:pt x="1" y="17"/>
                  </a:cubicBezTo>
                  <a:cubicBezTo>
                    <a:pt x="0" y="13"/>
                    <a:pt x="3" y="9"/>
                    <a:pt x="7" y="4"/>
                  </a:cubicBezTo>
                  <a:cubicBezTo>
                    <a:pt x="10" y="2"/>
                    <a:pt x="13" y="0"/>
                    <a:pt x="17" y="1"/>
                  </a:cubicBezTo>
                  <a:cubicBezTo>
                    <a:pt x="21" y="1"/>
                    <a:pt x="25" y="3"/>
                    <a:pt x="29" y="6"/>
                  </a:cubicBezTo>
                  <a:cubicBezTo>
                    <a:pt x="31" y="8"/>
                    <a:pt x="31" y="8"/>
                    <a:pt x="31" y="8"/>
                  </a:cubicBezTo>
                  <a:cubicBezTo>
                    <a:pt x="33" y="11"/>
                    <a:pt x="37" y="15"/>
                    <a:pt x="38" y="15"/>
                  </a:cubicBezTo>
                  <a:cubicBezTo>
                    <a:pt x="42" y="20"/>
                    <a:pt x="40" y="18"/>
                    <a:pt x="44" y="22"/>
                  </a:cubicBezTo>
                  <a:cubicBezTo>
                    <a:pt x="51" y="29"/>
                    <a:pt x="50" y="29"/>
                    <a:pt x="54" y="33"/>
                  </a:cubicBezTo>
                  <a:cubicBezTo>
                    <a:pt x="57" y="37"/>
                    <a:pt x="58" y="40"/>
                    <a:pt x="58" y="44"/>
                  </a:cubicBezTo>
                  <a:cubicBezTo>
                    <a:pt x="58" y="47"/>
                    <a:pt x="56" y="50"/>
                    <a:pt x="53" y="54"/>
                  </a:cubicBezTo>
                  <a:cubicBezTo>
                    <a:pt x="49" y="58"/>
                    <a:pt x="45" y="60"/>
                    <a:pt x="42" y="60"/>
                  </a:cubicBezTo>
                  <a:cubicBezTo>
                    <a:pt x="39" y="60"/>
                    <a:pt x="36" y="59"/>
                    <a:pt x="32" y="56"/>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14" name="Freeform 79">
              <a:extLst>
                <a:ext uri="{FF2B5EF4-FFF2-40B4-BE49-F238E27FC236}">
                  <a16:creationId xmlns:a16="http://schemas.microsoft.com/office/drawing/2014/main" id="{501A6B8C-11DF-404A-89DD-354DA4C1932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800114">
              <a:off x="869193" y="1989904"/>
              <a:ext cx="743890" cy="1195221"/>
            </a:xfrm>
            <a:custGeom>
              <a:avLst/>
              <a:gdLst>
                <a:gd name="T0" fmla="*/ 15 w 49"/>
                <a:gd name="T1" fmla="*/ 65 h 79"/>
                <a:gd name="T2" fmla="*/ 12 w 49"/>
                <a:gd name="T3" fmla="*/ 54 h 79"/>
                <a:gd name="T4" fmla="*/ 8 w 49"/>
                <a:gd name="T5" fmla="*/ 33 h 79"/>
                <a:gd name="T6" fmla="*/ 38 w 49"/>
                <a:gd name="T7" fmla="*/ 24 h 79"/>
                <a:gd name="T8" fmla="*/ 45 w 49"/>
                <a:gd name="T9" fmla="*/ 70 h 79"/>
                <a:gd name="T10" fmla="*/ 15 w 49"/>
                <a:gd name="T11" fmla="*/ 65 h 79"/>
              </a:gdLst>
              <a:ahLst/>
              <a:cxnLst>
                <a:cxn ang="0">
                  <a:pos x="T0" y="T1"/>
                </a:cxn>
                <a:cxn ang="0">
                  <a:pos x="T2" y="T3"/>
                </a:cxn>
                <a:cxn ang="0">
                  <a:pos x="T4" y="T5"/>
                </a:cxn>
                <a:cxn ang="0">
                  <a:pos x="T6" y="T7"/>
                </a:cxn>
                <a:cxn ang="0">
                  <a:pos x="T8" y="T9"/>
                </a:cxn>
                <a:cxn ang="0">
                  <a:pos x="T10" y="T11"/>
                </a:cxn>
              </a:cxnLst>
              <a:rect l="0" t="0" r="r" b="b"/>
              <a:pathLst>
                <a:path w="49" h="79">
                  <a:moveTo>
                    <a:pt x="15" y="65"/>
                  </a:moveTo>
                  <a:cubicBezTo>
                    <a:pt x="14" y="59"/>
                    <a:pt x="13" y="58"/>
                    <a:pt x="12" y="54"/>
                  </a:cubicBezTo>
                  <a:cubicBezTo>
                    <a:pt x="11" y="45"/>
                    <a:pt x="10" y="40"/>
                    <a:pt x="8" y="33"/>
                  </a:cubicBezTo>
                  <a:cubicBezTo>
                    <a:pt x="0" y="9"/>
                    <a:pt x="34" y="0"/>
                    <a:pt x="38" y="24"/>
                  </a:cubicBezTo>
                  <a:cubicBezTo>
                    <a:pt x="43" y="43"/>
                    <a:pt x="49" y="60"/>
                    <a:pt x="45" y="70"/>
                  </a:cubicBezTo>
                  <a:cubicBezTo>
                    <a:pt x="38" y="77"/>
                    <a:pt x="19" y="79"/>
                    <a:pt x="15" y="65"/>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15" name="Freeform 85">
              <a:extLst>
                <a:ext uri="{FF2B5EF4-FFF2-40B4-BE49-F238E27FC236}">
                  <a16:creationId xmlns:a16="http://schemas.microsoft.com/office/drawing/2014/main" id="{14D1F65C-CD34-4E1F-8743-D3879A8712C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800114">
              <a:off x="1316205" y="967005"/>
              <a:ext cx="541011" cy="981989"/>
            </a:xfrm>
            <a:custGeom>
              <a:avLst/>
              <a:gdLst>
                <a:gd name="T0" fmla="*/ 36 w 36"/>
                <a:gd name="T1" fmla="*/ 15 h 65"/>
                <a:gd name="T2" fmla="*/ 34 w 36"/>
                <a:gd name="T3" fmla="*/ 5 h 65"/>
                <a:gd name="T4" fmla="*/ 28 w 36"/>
                <a:gd name="T5" fmla="*/ 1 h 65"/>
                <a:gd name="T6" fmla="*/ 23 w 36"/>
                <a:gd name="T7" fmla="*/ 0 h 65"/>
                <a:gd name="T8" fmla="*/ 13 w 36"/>
                <a:gd name="T9" fmla="*/ 1 h 65"/>
                <a:gd name="T10" fmla="*/ 7 w 36"/>
                <a:gd name="T11" fmla="*/ 9 h 65"/>
                <a:gd name="T12" fmla="*/ 4 w 36"/>
                <a:gd name="T13" fmla="*/ 19 h 65"/>
                <a:gd name="T14" fmla="*/ 0 w 36"/>
                <a:gd name="T15" fmla="*/ 44 h 65"/>
                <a:gd name="T16" fmla="*/ 1 w 36"/>
                <a:gd name="T17" fmla="*/ 58 h 65"/>
                <a:gd name="T18" fmla="*/ 8 w 36"/>
                <a:gd name="T19" fmla="*/ 64 h 65"/>
                <a:gd name="T20" fmla="*/ 16 w 36"/>
                <a:gd name="T21" fmla="*/ 65 h 65"/>
                <a:gd name="T22" fmla="*/ 25 w 36"/>
                <a:gd name="T23" fmla="*/ 63 h 65"/>
                <a:gd name="T24" fmla="*/ 31 w 36"/>
                <a:gd name="T25" fmla="*/ 55 h 65"/>
                <a:gd name="T26" fmla="*/ 34 w 36"/>
                <a:gd name="T27" fmla="*/ 40 h 65"/>
                <a:gd name="T28" fmla="*/ 36 w 36"/>
                <a:gd name="T29" fmla="*/ 1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 h="65">
                  <a:moveTo>
                    <a:pt x="36" y="15"/>
                  </a:moveTo>
                  <a:cubicBezTo>
                    <a:pt x="36" y="10"/>
                    <a:pt x="35" y="7"/>
                    <a:pt x="34" y="5"/>
                  </a:cubicBezTo>
                  <a:cubicBezTo>
                    <a:pt x="33" y="3"/>
                    <a:pt x="31" y="2"/>
                    <a:pt x="28" y="1"/>
                  </a:cubicBezTo>
                  <a:cubicBezTo>
                    <a:pt x="27" y="1"/>
                    <a:pt x="25" y="1"/>
                    <a:pt x="23" y="0"/>
                  </a:cubicBezTo>
                  <a:cubicBezTo>
                    <a:pt x="19" y="0"/>
                    <a:pt x="16" y="0"/>
                    <a:pt x="13" y="1"/>
                  </a:cubicBezTo>
                  <a:cubicBezTo>
                    <a:pt x="11" y="2"/>
                    <a:pt x="9" y="4"/>
                    <a:pt x="7" y="9"/>
                  </a:cubicBezTo>
                  <a:cubicBezTo>
                    <a:pt x="6" y="13"/>
                    <a:pt x="5" y="17"/>
                    <a:pt x="4" y="19"/>
                  </a:cubicBezTo>
                  <a:cubicBezTo>
                    <a:pt x="2" y="29"/>
                    <a:pt x="0" y="44"/>
                    <a:pt x="0" y="44"/>
                  </a:cubicBezTo>
                  <a:cubicBezTo>
                    <a:pt x="0" y="50"/>
                    <a:pt x="0" y="55"/>
                    <a:pt x="1" y="58"/>
                  </a:cubicBezTo>
                  <a:cubicBezTo>
                    <a:pt x="2" y="61"/>
                    <a:pt x="5" y="63"/>
                    <a:pt x="8" y="64"/>
                  </a:cubicBezTo>
                  <a:cubicBezTo>
                    <a:pt x="11" y="65"/>
                    <a:pt x="13" y="65"/>
                    <a:pt x="16" y="65"/>
                  </a:cubicBezTo>
                  <a:cubicBezTo>
                    <a:pt x="19" y="65"/>
                    <a:pt x="22" y="64"/>
                    <a:pt x="25" y="63"/>
                  </a:cubicBezTo>
                  <a:cubicBezTo>
                    <a:pt x="28" y="61"/>
                    <a:pt x="30" y="59"/>
                    <a:pt x="31" y="55"/>
                  </a:cubicBezTo>
                  <a:cubicBezTo>
                    <a:pt x="32" y="50"/>
                    <a:pt x="31" y="54"/>
                    <a:pt x="34" y="40"/>
                  </a:cubicBezTo>
                  <a:lnTo>
                    <a:pt x="36" y="15"/>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16" name="Freeform 80">
              <a:extLst>
                <a:ext uri="{FF2B5EF4-FFF2-40B4-BE49-F238E27FC236}">
                  <a16:creationId xmlns:a16="http://schemas.microsoft.com/office/drawing/2014/main" id="{E5C58F66-1B6C-4935-9BB4-583D612CD2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562739" y="2385730"/>
              <a:ext cx="985733" cy="504616"/>
            </a:xfrm>
            <a:custGeom>
              <a:avLst/>
              <a:gdLst>
                <a:gd name="T0" fmla="*/ 53 w 66"/>
                <a:gd name="T1" fmla="*/ 33 h 34"/>
                <a:gd name="T2" fmla="*/ 39 w 66"/>
                <a:gd name="T3" fmla="*/ 33 h 34"/>
                <a:gd name="T4" fmla="*/ 21 w 66"/>
                <a:gd name="T5" fmla="*/ 33 h 34"/>
                <a:gd name="T6" fmla="*/ 12 w 66"/>
                <a:gd name="T7" fmla="*/ 32 h 34"/>
                <a:gd name="T8" fmla="*/ 3 w 66"/>
                <a:gd name="T9" fmla="*/ 28 h 34"/>
                <a:gd name="T10" fmla="*/ 0 w 66"/>
                <a:gd name="T11" fmla="*/ 21 h 34"/>
                <a:gd name="T12" fmla="*/ 0 w 66"/>
                <a:gd name="T13" fmla="*/ 16 h 34"/>
                <a:gd name="T14" fmla="*/ 3 w 66"/>
                <a:gd name="T15" fmla="*/ 7 h 34"/>
                <a:gd name="T16" fmla="*/ 11 w 66"/>
                <a:gd name="T17" fmla="*/ 3 h 34"/>
                <a:gd name="T18" fmla="*/ 23 w 66"/>
                <a:gd name="T19" fmla="*/ 2 h 34"/>
                <a:gd name="T20" fmla="*/ 43 w 66"/>
                <a:gd name="T21" fmla="*/ 0 h 34"/>
                <a:gd name="T22" fmla="*/ 48 w 66"/>
                <a:gd name="T23" fmla="*/ 0 h 34"/>
                <a:gd name="T24" fmla="*/ 62 w 66"/>
                <a:gd name="T25" fmla="*/ 4 h 34"/>
                <a:gd name="T26" fmla="*/ 66 w 66"/>
                <a:gd name="T27" fmla="*/ 13 h 34"/>
                <a:gd name="T28" fmla="*/ 66 w 66"/>
                <a:gd name="T29" fmla="*/ 20 h 34"/>
                <a:gd name="T30" fmla="*/ 62 w 66"/>
                <a:gd name="T31" fmla="*/ 29 h 34"/>
                <a:gd name="T32" fmla="*/ 53 w 66"/>
                <a:gd name="T33" fmla="*/ 3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 h="34">
                  <a:moveTo>
                    <a:pt x="53" y="33"/>
                  </a:moveTo>
                  <a:cubicBezTo>
                    <a:pt x="47" y="33"/>
                    <a:pt x="53" y="34"/>
                    <a:pt x="39" y="33"/>
                  </a:cubicBezTo>
                  <a:cubicBezTo>
                    <a:pt x="24" y="33"/>
                    <a:pt x="21" y="33"/>
                    <a:pt x="21" y="33"/>
                  </a:cubicBezTo>
                  <a:cubicBezTo>
                    <a:pt x="12" y="32"/>
                    <a:pt x="12" y="32"/>
                    <a:pt x="12" y="32"/>
                  </a:cubicBezTo>
                  <a:cubicBezTo>
                    <a:pt x="7" y="31"/>
                    <a:pt x="4" y="30"/>
                    <a:pt x="3" y="28"/>
                  </a:cubicBezTo>
                  <a:cubicBezTo>
                    <a:pt x="1" y="26"/>
                    <a:pt x="0" y="24"/>
                    <a:pt x="0" y="21"/>
                  </a:cubicBezTo>
                  <a:cubicBezTo>
                    <a:pt x="0" y="21"/>
                    <a:pt x="0" y="19"/>
                    <a:pt x="0" y="16"/>
                  </a:cubicBezTo>
                  <a:cubicBezTo>
                    <a:pt x="0" y="13"/>
                    <a:pt x="1" y="10"/>
                    <a:pt x="3" y="7"/>
                  </a:cubicBezTo>
                  <a:cubicBezTo>
                    <a:pt x="4" y="5"/>
                    <a:pt x="7" y="3"/>
                    <a:pt x="11" y="3"/>
                  </a:cubicBezTo>
                  <a:cubicBezTo>
                    <a:pt x="16" y="2"/>
                    <a:pt x="20" y="2"/>
                    <a:pt x="23" y="2"/>
                  </a:cubicBezTo>
                  <a:cubicBezTo>
                    <a:pt x="32" y="1"/>
                    <a:pt x="37" y="0"/>
                    <a:pt x="43" y="0"/>
                  </a:cubicBezTo>
                  <a:cubicBezTo>
                    <a:pt x="48" y="0"/>
                    <a:pt x="48" y="0"/>
                    <a:pt x="48" y="0"/>
                  </a:cubicBezTo>
                  <a:cubicBezTo>
                    <a:pt x="54" y="1"/>
                    <a:pt x="59" y="3"/>
                    <a:pt x="62" y="4"/>
                  </a:cubicBezTo>
                  <a:cubicBezTo>
                    <a:pt x="65" y="6"/>
                    <a:pt x="66" y="9"/>
                    <a:pt x="66" y="13"/>
                  </a:cubicBezTo>
                  <a:cubicBezTo>
                    <a:pt x="66" y="15"/>
                    <a:pt x="66" y="17"/>
                    <a:pt x="66" y="20"/>
                  </a:cubicBezTo>
                  <a:cubicBezTo>
                    <a:pt x="65" y="23"/>
                    <a:pt x="64" y="26"/>
                    <a:pt x="62" y="29"/>
                  </a:cubicBezTo>
                  <a:cubicBezTo>
                    <a:pt x="60" y="31"/>
                    <a:pt x="57" y="32"/>
                    <a:pt x="53" y="33"/>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17" name="Freeform 84">
              <a:extLst>
                <a:ext uri="{FF2B5EF4-FFF2-40B4-BE49-F238E27FC236}">
                  <a16:creationId xmlns:a16="http://schemas.microsoft.com/office/drawing/2014/main" id="{F41F116D-556B-4BC2-9DCD-46DA7CCC0E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874527">
              <a:off x="10288245" y="954724"/>
              <a:ext cx="852074" cy="892781"/>
            </a:xfrm>
            <a:custGeom>
              <a:avLst/>
              <a:gdLst>
                <a:gd name="T0" fmla="*/ 4 w 57"/>
                <a:gd name="T1" fmla="*/ 34 h 60"/>
                <a:gd name="T2" fmla="*/ 17 w 57"/>
                <a:gd name="T3" fmla="*/ 18 h 60"/>
                <a:gd name="T4" fmla="*/ 26 w 57"/>
                <a:gd name="T5" fmla="*/ 8 h 60"/>
                <a:gd name="T6" fmla="*/ 29 w 57"/>
                <a:gd name="T7" fmla="*/ 5 h 60"/>
                <a:gd name="T8" fmla="*/ 41 w 57"/>
                <a:gd name="T9" fmla="*/ 0 h 60"/>
                <a:gd name="T10" fmla="*/ 51 w 57"/>
                <a:gd name="T11" fmla="*/ 6 h 60"/>
                <a:gd name="T12" fmla="*/ 56 w 57"/>
                <a:gd name="T13" fmla="*/ 16 h 60"/>
                <a:gd name="T14" fmla="*/ 51 w 57"/>
                <a:gd name="T15" fmla="*/ 28 h 60"/>
                <a:gd name="T16" fmla="*/ 29 w 57"/>
                <a:gd name="T17" fmla="*/ 53 h 60"/>
                <a:gd name="T18" fmla="*/ 17 w 57"/>
                <a:gd name="T19" fmla="*/ 59 h 60"/>
                <a:gd name="T20" fmla="*/ 5 w 57"/>
                <a:gd name="T21" fmla="*/ 54 h 60"/>
                <a:gd name="T22" fmla="*/ 0 w 57"/>
                <a:gd name="T23" fmla="*/ 45 h 60"/>
                <a:gd name="T24" fmla="*/ 4 w 57"/>
                <a:gd name="T25"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 h="60">
                  <a:moveTo>
                    <a:pt x="4" y="34"/>
                  </a:moveTo>
                  <a:cubicBezTo>
                    <a:pt x="5" y="33"/>
                    <a:pt x="17" y="18"/>
                    <a:pt x="17" y="18"/>
                  </a:cubicBezTo>
                  <a:cubicBezTo>
                    <a:pt x="21" y="14"/>
                    <a:pt x="24" y="10"/>
                    <a:pt x="26" y="8"/>
                  </a:cubicBezTo>
                  <a:cubicBezTo>
                    <a:pt x="29" y="5"/>
                    <a:pt x="29" y="5"/>
                    <a:pt x="29" y="5"/>
                  </a:cubicBezTo>
                  <a:cubicBezTo>
                    <a:pt x="34" y="2"/>
                    <a:pt x="38" y="0"/>
                    <a:pt x="41" y="0"/>
                  </a:cubicBezTo>
                  <a:cubicBezTo>
                    <a:pt x="44" y="1"/>
                    <a:pt x="47" y="2"/>
                    <a:pt x="51" y="6"/>
                  </a:cubicBezTo>
                  <a:cubicBezTo>
                    <a:pt x="55" y="10"/>
                    <a:pt x="57" y="13"/>
                    <a:pt x="56" y="16"/>
                  </a:cubicBezTo>
                  <a:cubicBezTo>
                    <a:pt x="56" y="19"/>
                    <a:pt x="54" y="23"/>
                    <a:pt x="51" y="28"/>
                  </a:cubicBezTo>
                  <a:cubicBezTo>
                    <a:pt x="51" y="28"/>
                    <a:pt x="33" y="48"/>
                    <a:pt x="29" y="53"/>
                  </a:cubicBezTo>
                  <a:cubicBezTo>
                    <a:pt x="25" y="57"/>
                    <a:pt x="21" y="59"/>
                    <a:pt x="17" y="59"/>
                  </a:cubicBezTo>
                  <a:cubicBezTo>
                    <a:pt x="13" y="60"/>
                    <a:pt x="9" y="58"/>
                    <a:pt x="5" y="54"/>
                  </a:cubicBezTo>
                  <a:cubicBezTo>
                    <a:pt x="2" y="51"/>
                    <a:pt x="0" y="48"/>
                    <a:pt x="0" y="45"/>
                  </a:cubicBezTo>
                  <a:cubicBezTo>
                    <a:pt x="0" y="42"/>
                    <a:pt x="2" y="38"/>
                    <a:pt x="4" y="34"/>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18" name="Freeform 87">
              <a:extLst>
                <a:ext uri="{FF2B5EF4-FFF2-40B4-BE49-F238E27FC236}">
                  <a16:creationId xmlns:a16="http://schemas.microsoft.com/office/drawing/2014/main" id="{DE46F0F4-2435-4BDC-A92C-EB13608804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20630858">
              <a:off x="10224385" y="3437261"/>
              <a:ext cx="824227" cy="881691"/>
            </a:xfrm>
            <a:custGeom>
              <a:avLst/>
              <a:gdLst>
                <a:gd name="T0" fmla="*/ 0 w 55"/>
                <a:gd name="T1" fmla="*/ 17 h 59"/>
                <a:gd name="T2" fmla="*/ 1 w 55"/>
                <a:gd name="T3" fmla="*/ 11 h 59"/>
                <a:gd name="T4" fmla="*/ 4 w 55"/>
                <a:gd name="T5" fmla="*/ 6 h 59"/>
                <a:gd name="T6" fmla="*/ 7 w 55"/>
                <a:gd name="T7" fmla="*/ 4 h 59"/>
                <a:gd name="T8" fmla="*/ 14 w 55"/>
                <a:gd name="T9" fmla="*/ 0 h 59"/>
                <a:gd name="T10" fmla="*/ 23 w 55"/>
                <a:gd name="T11" fmla="*/ 3 h 59"/>
                <a:gd name="T12" fmla="*/ 31 w 55"/>
                <a:gd name="T13" fmla="*/ 11 h 59"/>
                <a:gd name="T14" fmla="*/ 38 w 55"/>
                <a:gd name="T15" fmla="*/ 20 h 59"/>
                <a:gd name="T16" fmla="*/ 48 w 55"/>
                <a:gd name="T17" fmla="*/ 31 h 59"/>
                <a:gd name="T18" fmla="*/ 55 w 55"/>
                <a:gd name="T19" fmla="*/ 43 h 59"/>
                <a:gd name="T20" fmla="*/ 49 w 55"/>
                <a:gd name="T21" fmla="*/ 55 h 59"/>
                <a:gd name="T22" fmla="*/ 38 w 55"/>
                <a:gd name="T23" fmla="*/ 59 h 59"/>
                <a:gd name="T24" fmla="*/ 33 w 55"/>
                <a:gd name="T25" fmla="*/ 58 h 59"/>
                <a:gd name="T26" fmla="*/ 26 w 55"/>
                <a:gd name="T27" fmla="*/ 53 h 59"/>
                <a:gd name="T28" fmla="*/ 5 w 55"/>
                <a:gd name="T29" fmla="*/ 27 h 59"/>
                <a:gd name="T30" fmla="*/ 0 w 55"/>
                <a:gd name="T31" fmla="*/ 17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5" h="59">
                  <a:moveTo>
                    <a:pt x="0" y="17"/>
                  </a:moveTo>
                  <a:cubicBezTo>
                    <a:pt x="0" y="14"/>
                    <a:pt x="0" y="12"/>
                    <a:pt x="1" y="11"/>
                  </a:cubicBezTo>
                  <a:cubicBezTo>
                    <a:pt x="2" y="9"/>
                    <a:pt x="3" y="8"/>
                    <a:pt x="4" y="6"/>
                  </a:cubicBezTo>
                  <a:cubicBezTo>
                    <a:pt x="6" y="5"/>
                    <a:pt x="7" y="4"/>
                    <a:pt x="7" y="4"/>
                  </a:cubicBezTo>
                  <a:cubicBezTo>
                    <a:pt x="9" y="2"/>
                    <a:pt x="12" y="1"/>
                    <a:pt x="14" y="0"/>
                  </a:cubicBezTo>
                  <a:cubicBezTo>
                    <a:pt x="17" y="0"/>
                    <a:pt x="20" y="1"/>
                    <a:pt x="23" y="3"/>
                  </a:cubicBezTo>
                  <a:cubicBezTo>
                    <a:pt x="26" y="4"/>
                    <a:pt x="29" y="7"/>
                    <a:pt x="31" y="11"/>
                  </a:cubicBezTo>
                  <a:cubicBezTo>
                    <a:pt x="38" y="20"/>
                    <a:pt x="38" y="20"/>
                    <a:pt x="38" y="20"/>
                  </a:cubicBezTo>
                  <a:cubicBezTo>
                    <a:pt x="48" y="31"/>
                    <a:pt x="48" y="31"/>
                    <a:pt x="48" y="31"/>
                  </a:cubicBezTo>
                  <a:cubicBezTo>
                    <a:pt x="52" y="36"/>
                    <a:pt x="54" y="40"/>
                    <a:pt x="55" y="43"/>
                  </a:cubicBezTo>
                  <a:cubicBezTo>
                    <a:pt x="55" y="47"/>
                    <a:pt x="54" y="52"/>
                    <a:pt x="49" y="55"/>
                  </a:cubicBezTo>
                  <a:cubicBezTo>
                    <a:pt x="45" y="58"/>
                    <a:pt x="41" y="59"/>
                    <a:pt x="38" y="59"/>
                  </a:cubicBezTo>
                  <a:cubicBezTo>
                    <a:pt x="37" y="59"/>
                    <a:pt x="35" y="59"/>
                    <a:pt x="33" y="58"/>
                  </a:cubicBezTo>
                  <a:cubicBezTo>
                    <a:pt x="31" y="57"/>
                    <a:pt x="29" y="55"/>
                    <a:pt x="26" y="53"/>
                  </a:cubicBezTo>
                  <a:cubicBezTo>
                    <a:pt x="23" y="50"/>
                    <a:pt x="5" y="27"/>
                    <a:pt x="5" y="27"/>
                  </a:cubicBezTo>
                  <a:cubicBezTo>
                    <a:pt x="2" y="23"/>
                    <a:pt x="0" y="19"/>
                    <a:pt x="0" y="17"/>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grpSp>
      <p:sp>
        <p:nvSpPr>
          <p:cNvPr id="2" name="Title 1">
            <a:extLst>
              <a:ext uri="{FF2B5EF4-FFF2-40B4-BE49-F238E27FC236}">
                <a16:creationId xmlns:a16="http://schemas.microsoft.com/office/drawing/2014/main" id="{42F17718-8519-9157-15A9-B75D28D7455F}"/>
              </a:ext>
            </a:extLst>
          </p:cNvPr>
          <p:cNvSpPr>
            <a:spLocks noGrp="1"/>
          </p:cNvSpPr>
          <p:nvPr>
            <p:ph type="ctrTitle"/>
          </p:nvPr>
        </p:nvSpPr>
        <p:spPr>
          <a:xfrm>
            <a:off x="2640014" y="1334791"/>
            <a:ext cx="6911974" cy="2803071"/>
          </a:xfrm>
        </p:spPr>
        <p:txBody>
          <a:bodyPr vert="horz" wrap="square" lIns="0" tIns="0" rIns="0" bIns="0" rtlCol="0" anchor="ctr" anchorCtr="0">
            <a:noAutofit/>
          </a:bodyPr>
          <a:lstStyle/>
          <a:p>
            <a:r>
              <a:rPr lang="tr" sz="4000" dirty="0" err="1">
                <a:ea typeface="+mj-lt"/>
                <a:cs typeface="+mj-lt"/>
              </a:rPr>
              <a:t>KHDAK'de</a:t>
            </a:r>
            <a:r>
              <a:rPr lang="tr" sz="4000" dirty="0">
                <a:ea typeface="+mj-lt"/>
                <a:cs typeface="+mj-lt"/>
              </a:rPr>
              <a:t> Kemik Ağrısına Yönelik Palyatif Radyoterapiden Sonra Hasta Tarafından Bildirilen Semptomlarla EGFR ve ALK Mutasyon Durumu Arasındaki İlişki</a:t>
            </a:r>
            <a:endParaRPr lang="en-US" sz="4000"/>
          </a:p>
        </p:txBody>
      </p:sp>
      <p:sp>
        <p:nvSpPr>
          <p:cNvPr id="3" name="Subtitle 2">
            <a:extLst>
              <a:ext uri="{FF2B5EF4-FFF2-40B4-BE49-F238E27FC236}">
                <a16:creationId xmlns:a16="http://schemas.microsoft.com/office/drawing/2014/main" id="{FC5F7624-2294-00FA-346C-B54348D840B3}"/>
              </a:ext>
            </a:extLst>
          </p:cNvPr>
          <p:cNvSpPr>
            <a:spLocks noGrp="1"/>
          </p:cNvSpPr>
          <p:nvPr>
            <p:ph type="subTitle" idx="1"/>
          </p:nvPr>
        </p:nvSpPr>
        <p:spPr>
          <a:xfrm>
            <a:off x="2640014" y="5020605"/>
            <a:ext cx="6911974" cy="990143"/>
          </a:xfrm>
        </p:spPr>
        <p:txBody>
          <a:bodyPr vert="horz" lIns="0" tIns="0" rIns="0" bIns="0" rtlCol="0" anchor="t">
            <a:normAutofit/>
          </a:bodyPr>
          <a:lstStyle/>
          <a:p>
            <a:r>
              <a:rPr lang="en-US" sz="2500" dirty="0">
                <a:solidFill>
                  <a:schemeClr val="tx2">
                    <a:lumMod val="90000"/>
                  </a:schemeClr>
                </a:solidFill>
              </a:rPr>
              <a:t>HAZIRLAYAN : ARŞ. GÖR. DR. ERGİN ERDEN</a:t>
            </a:r>
          </a:p>
        </p:txBody>
      </p:sp>
      <p:sp useBgFill="1">
        <p:nvSpPr>
          <p:cNvPr id="20" name="Freeform: Shape 19">
            <a:extLst>
              <a:ext uri="{FF2B5EF4-FFF2-40B4-BE49-F238E27FC236}">
                <a16:creationId xmlns:a16="http://schemas.microsoft.com/office/drawing/2014/main" id="{085AB271-571D-4C19-9FCC-C760834A89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a:off x="5693226" y="359229"/>
            <a:ext cx="805544" cy="12191999"/>
          </a:xfrm>
          <a:custGeom>
            <a:avLst/>
            <a:gdLst>
              <a:gd name="connsiteX0" fmla="*/ 0 w 1214924"/>
              <a:gd name="connsiteY0" fmla="*/ 12191999 h 12191999"/>
              <a:gd name="connsiteX1" fmla="*/ 32 w 1214924"/>
              <a:gd name="connsiteY1" fmla="*/ 12166053 h 12191999"/>
              <a:gd name="connsiteX2" fmla="*/ 59979 w 1214924"/>
              <a:gd name="connsiteY2" fmla="*/ 9224089 h 12191999"/>
              <a:gd name="connsiteX3" fmla="*/ 120877 w 1214924"/>
              <a:gd name="connsiteY3" fmla="*/ 8004225 h 12191999"/>
              <a:gd name="connsiteX4" fmla="*/ 59979 w 1214924"/>
              <a:gd name="connsiteY4" fmla="*/ 7211315 h 12191999"/>
              <a:gd name="connsiteX5" fmla="*/ 59979 w 1214924"/>
              <a:gd name="connsiteY5" fmla="*/ 6601383 h 12191999"/>
              <a:gd name="connsiteX6" fmla="*/ 59979 w 1214924"/>
              <a:gd name="connsiteY6" fmla="*/ 5015562 h 12191999"/>
              <a:gd name="connsiteX7" fmla="*/ 120877 w 1214924"/>
              <a:gd name="connsiteY7" fmla="*/ 3185768 h 12191999"/>
              <a:gd name="connsiteX8" fmla="*/ 74847 w 1214924"/>
              <a:gd name="connsiteY8" fmla="*/ 4714 h 12191999"/>
              <a:gd name="connsiteX9" fmla="*/ 74778 w 1214924"/>
              <a:gd name="connsiteY9" fmla="*/ 0 h 12191999"/>
              <a:gd name="connsiteX10" fmla="*/ 1214924 w 1214924"/>
              <a:gd name="connsiteY10" fmla="*/ 0 h 12191999"/>
              <a:gd name="connsiteX11" fmla="*/ 1214924 w 1214924"/>
              <a:gd name="connsiteY11" fmla="*/ 12191999 h 12191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4924" h="12191999">
                <a:moveTo>
                  <a:pt x="0" y="12191999"/>
                </a:moveTo>
                <a:lnTo>
                  <a:pt x="32" y="12166053"/>
                </a:lnTo>
                <a:cubicBezTo>
                  <a:pt x="2886" y="11339787"/>
                  <a:pt x="14305" y="10367710"/>
                  <a:pt x="59979" y="9224089"/>
                </a:cubicBezTo>
                <a:cubicBezTo>
                  <a:pt x="120877" y="8004225"/>
                  <a:pt x="120877" y="8004225"/>
                  <a:pt x="120877" y="8004225"/>
                </a:cubicBezTo>
                <a:cubicBezTo>
                  <a:pt x="120877" y="7760253"/>
                  <a:pt x="59979" y="7516280"/>
                  <a:pt x="59979" y="7211315"/>
                </a:cubicBezTo>
                <a:cubicBezTo>
                  <a:pt x="59979" y="6906349"/>
                  <a:pt x="59979" y="6662377"/>
                  <a:pt x="59979" y="6601383"/>
                </a:cubicBezTo>
                <a:cubicBezTo>
                  <a:pt x="59979" y="5015562"/>
                  <a:pt x="59979" y="5015562"/>
                  <a:pt x="59979" y="5015562"/>
                </a:cubicBezTo>
                <a:cubicBezTo>
                  <a:pt x="120877" y="3185768"/>
                  <a:pt x="120877" y="3185768"/>
                  <a:pt x="120877" y="3185768"/>
                </a:cubicBezTo>
                <a:cubicBezTo>
                  <a:pt x="98040" y="1607571"/>
                  <a:pt x="83767" y="621197"/>
                  <a:pt x="74847" y="4714"/>
                </a:cubicBezTo>
                <a:lnTo>
                  <a:pt x="74778" y="0"/>
                </a:lnTo>
                <a:lnTo>
                  <a:pt x="1214924" y="0"/>
                </a:lnTo>
                <a:lnTo>
                  <a:pt x="1214924" y="12191999"/>
                </a:lnTo>
                <a:close/>
              </a:path>
            </a:pathLst>
          </a:custGeom>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131025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E9D6223-8D87-4038-BE74-D5224B024F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46FBF49-EC0D-4E09-A77B-DB4E8257E7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63AA13D0-BF0A-4B8F-9FD6-CAE2DCD939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9705717" cy="6858000"/>
          </a:xfrm>
          <a:custGeom>
            <a:avLst/>
            <a:gdLst>
              <a:gd name="connsiteX0" fmla="*/ 0 w 9705717"/>
              <a:gd name="connsiteY0" fmla="*/ 0 h 6858000"/>
              <a:gd name="connsiteX1" fmla="*/ 8892014 w 9705717"/>
              <a:gd name="connsiteY1" fmla="*/ 0 h 6858000"/>
              <a:gd name="connsiteX2" fmla="*/ 8948109 w 9705717"/>
              <a:gd name="connsiteY2" fmla="*/ 119185 h 6858000"/>
              <a:gd name="connsiteX3" fmla="*/ 9361712 w 9705717"/>
              <a:gd name="connsiteY3" fmla="*/ 1009060 h 6858000"/>
              <a:gd name="connsiteX4" fmla="*/ 9569814 w 9705717"/>
              <a:gd name="connsiteY4" fmla="*/ 4722415 h 6858000"/>
              <a:gd name="connsiteX5" fmla="*/ 8937785 w 9705717"/>
              <a:gd name="connsiteY5" fmla="*/ 6619105 h 6858000"/>
              <a:gd name="connsiteX6" fmla="*/ 8749280 w 9705717"/>
              <a:gd name="connsiteY6" fmla="*/ 6858000 h 6858000"/>
              <a:gd name="connsiteX7" fmla="*/ 0 w 9705717"/>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05717" h="6858000">
                <a:moveTo>
                  <a:pt x="0" y="0"/>
                </a:moveTo>
                <a:lnTo>
                  <a:pt x="8892014" y="0"/>
                </a:lnTo>
                <a:lnTo>
                  <a:pt x="8948109" y="119185"/>
                </a:lnTo>
                <a:cubicBezTo>
                  <a:pt x="9080774" y="406683"/>
                  <a:pt x="9216041" y="706568"/>
                  <a:pt x="9361712" y="1009060"/>
                </a:cubicBezTo>
                <a:cubicBezTo>
                  <a:pt x="9986018" y="2093861"/>
                  <a:pt x="9569814" y="4346908"/>
                  <a:pt x="9569814" y="4722415"/>
                </a:cubicBezTo>
                <a:cubicBezTo>
                  <a:pt x="9569814" y="5635108"/>
                  <a:pt x="9260912" y="6189243"/>
                  <a:pt x="8937785" y="6619105"/>
                </a:cubicBezTo>
                <a:lnTo>
                  <a:pt x="8749280"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A9945D55-11DB-2AA8-CE2D-A6768D9CDFFC}"/>
              </a:ext>
            </a:extLst>
          </p:cNvPr>
          <p:cNvSpPr>
            <a:spLocks noGrp="1"/>
          </p:cNvSpPr>
          <p:nvPr>
            <p:ph type="title"/>
          </p:nvPr>
        </p:nvSpPr>
        <p:spPr>
          <a:xfrm>
            <a:off x="720000" y="619200"/>
            <a:ext cx="6911974" cy="1477328"/>
          </a:xfrm>
        </p:spPr>
        <p:txBody>
          <a:bodyPr wrap="square" anchor="ctr">
            <a:normAutofit/>
          </a:bodyPr>
          <a:lstStyle/>
          <a:p>
            <a:r>
              <a:rPr lang="en-US" dirty="0"/>
              <a:t>SONUÇLAR</a:t>
            </a:r>
          </a:p>
        </p:txBody>
      </p:sp>
      <p:sp>
        <p:nvSpPr>
          <p:cNvPr id="3" name="Content Placeholder 2">
            <a:extLst>
              <a:ext uri="{FF2B5EF4-FFF2-40B4-BE49-F238E27FC236}">
                <a16:creationId xmlns:a16="http://schemas.microsoft.com/office/drawing/2014/main" id="{0AA91832-CF3B-9EFD-9497-90DF979DB77D}"/>
              </a:ext>
            </a:extLst>
          </p:cNvPr>
          <p:cNvSpPr>
            <a:spLocks noGrp="1"/>
          </p:cNvSpPr>
          <p:nvPr>
            <p:ph idx="1"/>
          </p:nvPr>
        </p:nvSpPr>
        <p:spPr>
          <a:xfrm>
            <a:off x="720000" y="2541600"/>
            <a:ext cx="6911975" cy="3216273"/>
          </a:xfrm>
        </p:spPr>
        <p:txBody>
          <a:bodyPr vert="horz" lIns="0" tIns="0" rIns="0" bIns="0" rtlCol="0" anchor="t">
            <a:normAutofit fontScale="92500" lnSpcReduction="20000"/>
          </a:bodyPr>
          <a:lstStyle/>
          <a:p>
            <a:r>
              <a:rPr lang="tr" b="1" u="sng" dirty="0">
                <a:ea typeface="+mn-lt"/>
                <a:cs typeface="+mn-lt"/>
              </a:rPr>
              <a:t>Hasta ve Tedavi Özellikleri :</a:t>
            </a:r>
            <a:endParaRPr lang="en-US" b="1" u="sng" dirty="0">
              <a:solidFill>
                <a:srgbClr val="FFFFFF">
                  <a:alpha val="58000"/>
                </a:srgbClr>
              </a:solidFill>
              <a:ea typeface="+mn-lt"/>
              <a:cs typeface="+mn-lt"/>
            </a:endParaRPr>
          </a:p>
          <a:p>
            <a:pPr lvl="1"/>
            <a:r>
              <a:rPr lang="tr" dirty="0">
                <a:ea typeface="+mn-lt"/>
                <a:cs typeface="+mn-lt"/>
              </a:rPr>
              <a:t>Haziran 2013 ile Haziran 2016 arasında, kemik metastazları için eksiksiz başlangıç ve takip anketleri bildirilen 2272 palyatif RT kursu vardı. Bu 2272 tedavi kursunun 444'ünün primeri akciğerdi. KHDAK olmayan primerler nedeniyle 52 tedavi kursu hariç tutuldu. Nihai kohort, 329 hastanın 388 tedavi kursundan oluşuyordu. 388 kurstan 180'i WT, 63'ü EGFR(+) ve 9'u ALK(+)'ti.  EGFR ve ALK mutasyon durumunun bilinmediği 92 kurs vardı.</a:t>
            </a:r>
            <a:endParaRPr lang="tr" b="1" u="sng" dirty="0">
              <a:solidFill>
                <a:srgbClr val="FFFFFF">
                  <a:alpha val="58000"/>
                </a:srgbClr>
              </a:solidFill>
            </a:endParaRPr>
          </a:p>
        </p:txBody>
      </p:sp>
      <p:sp>
        <p:nvSpPr>
          <p:cNvPr id="14" name="Freeform 10">
            <a:extLst>
              <a:ext uri="{FF2B5EF4-FFF2-40B4-BE49-F238E27FC236}">
                <a16:creationId xmlns:a16="http://schemas.microsoft.com/office/drawing/2014/main" id="{15BE2CF8-7196-4BC3-B312-B0EE486D9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5824556">
            <a:off x="8226571" y="2916066"/>
            <a:ext cx="3518890" cy="3293724"/>
          </a:xfrm>
          <a:custGeom>
            <a:avLst/>
            <a:gdLst>
              <a:gd name="T0" fmla="*/ 43 w 250"/>
              <a:gd name="T1" fmla="*/ 167 h 234"/>
              <a:gd name="T2" fmla="*/ 70 w 250"/>
              <a:gd name="T3" fmla="*/ 133 h 234"/>
              <a:gd name="T4" fmla="*/ 48 w 250"/>
              <a:gd name="T5" fmla="*/ 134 h 234"/>
              <a:gd name="T6" fmla="*/ 19 w 250"/>
              <a:gd name="T7" fmla="*/ 130 h 234"/>
              <a:gd name="T8" fmla="*/ 6 w 250"/>
              <a:gd name="T9" fmla="*/ 123 h 234"/>
              <a:gd name="T10" fmla="*/ 1 w 250"/>
              <a:gd name="T11" fmla="*/ 103 h 234"/>
              <a:gd name="T12" fmla="*/ 11 w 250"/>
              <a:gd name="T13" fmla="*/ 81 h 234"/>
              <a:gd name="T14" fmla="*/ 23 w 250"/>
              <a:gd name="T15" fmla="*/ 76 h 234"/>
              <a:gd name="T16" fmla="*/ 81 w 250"/>
              <a:gd name="T17" fmla="*/ 78 h 234"/>
              <a:gd name="T18" fmla="*/ 65 w 250"/>
              <a:gd name="T19" fmla="*/ 49 h 234"/>
              <a:gd name="T20" fmla="*/ 57 w 250"/>
              <a:gd name="T21" fmla="*/ 27 h 234"/>
              <a:gd name="T22" fmla="*/ 67 w 250"/>
              <a:gd name="T23" fmla="*/ 12 h 234"/>
              <a:gd name="T24" fmla="*/ 85 w 250"/>
              <a:gd name="T25" fmla="*/ 1 h 234"/>
              <a:gd name="T26" fmla="*/ 101 w 250"/>
              <a:gd name="T27" fmla="*/ 8 h 234"/>
              <a:gd name="T28" fmla="*/ 107 w 250"/>
              <a:gd name="T29" fmla="*/ 15 h 234"/>
              <a:gd name="T30" fmla="*/ 120 w 250"/>
              <a:gd name="T31" fmla="*/ 37 h 234"/>
              <a:gd name="T32" fmla="*/ 131 w 250"/>
              <a:gd name="T33" fmla="*/ 60 h 234"/>
              <a:gd name="T34" fmla="*/ 164 w 250"/>
              <a:gd name="T35" fmla="*/ 25 h 234"/>
              <a:gd name="T36" fmla="*/ 187 w 250"/>
              <a:gd name="T37" fmla="*/ 11 h 234"/>
              <a:gd name="T38" fmla="*/ 205 w 250"/>
              <a:gd name="T39" fmla="*/ 19 h 234"/>
              <a:gd name="T40" fmla="*/ 214 w 250"/>
              <a:gd name="T41" fmla="*/ 34 h 234"/>
              <a:gd name="T42" fmla="*/ 203 w 250"/>
              <a:gd name="T43" fmla="*/ 57 h 234"/>
              <a:gd name="T44" fmla="*/ 166 w 250"/>
              <a:gd name="T45" fmla="*/ 100 h 234"/>
              <a:gd name="T46" fmla="*/ 217 w 250"/>
              <a:gd name="T47" fmla="*/ 98 h 234"/>
              <a:gd name="T48" fmla="*/ 244 w 250"/>
              <a:gd name="T49" fmla="*/ 104 h 234"/>
              <a:gd name="T50" fmla="*/ 249 w 250"/>
              <a:gd name="T51" fmla="*/ 115 h 234"/>
              <a:gd name="T52" fmla="*/ 247 w 250"/>
              <a:gd name="T53" fmla="*/ 129 h 234"/>
              <a:gd name="T54" fmla="*/ 245 w 250"/>
              <a:gd name="T55" fmla="*/ 134 h 234"/>
              <a:gd name="T56" fmla="*/ 241 w 250"/>
              <a:gd name="T57" fmla="*/ 141 h 234"/>
              <a:gd name="T58" fmla="*/ 227 w 250"/>
              <a:gd name="T59" fmla="*/ 147 h 234"/>
              <a:gd name="T60" fmla="*/ 187 w 250"/>
              <a:gd name="T61" fmla="*/ 151 h 234"/>
              <a:gd name="T62" fmla="*/ 160 w 250"/>
              <a:gd name="T63" fmla="*/ 148 h 234"/>
              <a:gd name="T64" fmla="*/ 168 w 250"/>
              <a:gd name="T65" fmla="*/ 168 h 234"/>
              <a:gd name="T66" fmla="*/ 176 w 250"/>
              <a:gd name="T67" fmla="*/ 194 h 234"/>
              <a:gd name="T68" fmla="*/ 176 w 250"/>
              <a:gd name="T69" fmla="*/ 211 h 234"/>
              <a:gd name="T70" fmla="*/ 170 w 250"/>
              <a:gd name="T71" fmla="*/ 221 h 234"/>
              <a:gd name="T72" fmla="*/ 156 w 250"/>
              <a:gd name="T73" fmla="*/ 230 h 234"/>
              <a:gd name="T74" fmla="*/ 130 w 250"/>
              <a:gd name="T75" fmla="*/ 226 h 234"/>
              <a:gd name="T76" fmla="*/ 122 w 250"/>
              <a:gd name="T77" fmla="*/ 213 h 234"/>
              <a:gd name="T78" fmla="*/ 110 w 250"/>
              <a:gd name="T79" fmla="*/ 169 h 234"/>
              <a:gd name="T80" fmla="*/ 92 w 250"/>
              <a:gd name="T81" fmla="*/ 192 h 234"/>
              <a:gd name="T82" fmla="*/ 87 w 250"/>
              <a:gd name="T83" fmla="*/ 197 h 234"/>
              <a:gd name="T84" fmla="*/ 84 w 250"/>
              <a:gd name="T85" fmla="*/ 201 h 234"/>
              <a:gd name="T86" fmla="*/ 65 w 250"/>
              <a:gd name="T87" fmla="*/ 212 h 234"/>
              <a:gd name="T88" fmla="*/ 50 w 250"/>
              <a:gd name="T89" fmla="*/ 204 h 234"/>
              <a:gd name="T90" fmla="*/ 44 w 250"/>
              <a:gd name="T91" fmla="*/ 198 h 234"/>
              <a:gd name="T92" fmla="*/ 38 w 250"/>
              <a:gd name="T93" fmla="*/ 185 h 234"/>
              <a:gd name="T94" fmla="*/ 43 w 250"/>
              <a:gd name="T95" fmla="*/ 167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0" h="234">
                <a:moveTo>
                  <a:pt x="43" y="167"/>
                </a:moveTo>
                <a:cubicBezTo>
                  <a:pt x="70" y="133"/>
                  <a:pt x="70" y="133"/>
                  <a:pt x="70" y="133"/>
                </a:cubicBezTo>
                <a:cubicBezTo>
                  <a:pt x="60" y="134"/>
                  <a:pt x="61" y="134"/>
                  <a:pt x="48" y="134"/>
                </a:cubicBezTo>
                <a:cubicBezTo>
                  <a:pt x="34" y="133"/>
                  <a:pt x="24" y="132"/>
                  <a:pt x="19" y="130"/>
                </a:cubicBezTo>
                <a:cubicBezTo>
                  <a:pt x="13" y="128"/>
                  <a:pt x="9" y="126"/>
                  <a:pt x="6" y="123"/>
                </a:cubicBezTo>
                <a:cubicBezTo>
                  <a:pt x="1" y="119"/>
                  <a:pt x="0" y="112"/>
                  <a:pt x="1" y="103"/>
                </a:cubicBezTo>
                <a:cubicBezTo>
                  <a:pt x="2" y="93"/>
                  <a:pt x="6" y="86"/>
                  <a:pt x="11" y="81"/>
                </a:cubicBezTo>
                <a:cubicBezTo>
                  <a:pt x="15" y="77"/>
                  <a:pt x="18" y="76"/>
                  <a:pt x="23" y="76"/>
                </a:cubicBezTo>
                <a:cubicBezTo>
                  <a:pt x="81" y="78"/>
                  <a:pt x="81" y="78"/>
                  <a:pt x="81" y="78"/>
                </a:cubicBezTo>
                <a:cubicBezTo>
                  <a:pt x="65" y="49"/>
                  <a:pt x="65" y="49"/>
                  <a:pt x="65" y="49"/>
                </a:cubicBezTo>
                <a:cubicBezTo>
                  <a:pt x="58" y="40"/>
                  <a:pt x="56" y="33"/>
                  <a:pt x="57" y="27"/>
                </a:cubicBezTo>
                <a:cubicBezTo>
                  <a:pt x="58" y="21"/>
                  <a:pt x="62" y="16"/>
                  <a:pt x="67" y="12"/>
                </a:cubicBezTo>
                <a:cubicBezTo>
                  <a:pt x="74" y="6"/>
                  <a:pt x="80" y="2"/>
                  <a:pt x="85" y="1"/>
                </a:cubicBezTo>
                <a:cubicBezTo>
                  <a:pt x="90" y="0"/>
                  <a:pt x="95" y="2"/>
                  <a:pt x="101" y="8"/>
                </a:cubicBezTo>
                <a:cubicBezTo>
                  <a:pt x="104" y="11"/>
                  <a:pt x="106" y="13"/>
                  <a:pt x="107" y="15"/>
                </a:cubicBezTo>
                <a:cubicBezTo>
                  <a:pt x="110" y="19"/>
                  <a:pt x="112" y="20"/>
                  <a:pt x="120" y="37"/>
                </a:cubicBezTo>
                <a:cubicBezTo>
                  <a:pt x="129" y="55"/>
                  <a:pt x="128" y="51"/>
                  <a:pt x="131" y="60"/>
                </a:cubicBezTo>
                <a:cubicBezTo>
                  <a:pt x="164" y="25"/>
                  <a:pt x="164" y="25"/>
                  <a:pt x="164" y="25"/>
                </a:cubicBezTo>
                <a:cubicBezTo>
                  <a:pt x="173" y="16"/>
                  <a:pt x="180" y="11"/>
                  <a:pt x="187" y="11"/>
                </a:cubicBezTo>
                <a:cubicBezTo>
                  <a:pt x="193" y="10"/>
                  <a:pt x="200" y="13"/>
                  <a:pt x="205" y="19"/>
                </a:cubicBezTo>
                <a:cubicBezTo>
                  <a:pt x="210" y="24"/>
                  <a:pt x="213" y="29"/>
                  <a:pt x="214" y="34"/>
                </a:cubicBezTo>
                <a:cubicBezTo>
                  <a:pt x="214" y="39"/>
                  <a:pt x="211" y="47"/>
                  <a:pt x="203" y="57"/>
                </a:cubicBezTo>
                <a:cubicBezTo>
                  <a:pt x="166" y="100"/>
                  <a:pt x="166" y="100"/>
                  <a:pt x="166" y="100"/>
                </a:cubicBezTo>
                <a:cubicBezTo>
                  <a:pt x="217" y="98"/>
                  <a:pt x="217" y="98"/>
                  <a:pt x="217" y="98"/>
                </a:cubicBezTo>
                <a:cubicBezTo>
                  <a:pt x="229" y="96"/>
                  <a:pt x="238" y="98"/>
                  <a:pt x="244" y="104"/>
                </a:cubicBezTo>
                <a:cubicBezTo>
                  <a:pt x="247" y="107"/>
                  <a:pt x="249" y="111"/>
                  <a:pt x="249" y="115"/>
                </a:cubicBezTo>
                <a:cubicBezTo>
                  <a:pt x="250" y="120"/>
                  <a:pt x="249" y="124"/>
                  <a:pt x="247" y="129"/>
                </a:cubicBezTo>
                <a:cubicBezTo>
                  <a:pt x="247" y="130"/>
                  <a:pt x="246" y="132"/>
                  <a:pt x="245" y="134"/>
                </a:cubicBezTo>
                <a:cubicBezTo>
                  <a:pt x="244" y="137"/>
                  <a:pt x="243" y="140"/>
                  <a:pt x="241" y="141"/>
                </a:cubicBezTo>
                <a:cubicBezTo>
                  <a:pt x="239" y="144"/>
                  <a:pt x="234" y="146"/>
                  <a:pt x="227" y="147"/>
                </a:cubicBezTo>
                <a:cubicBezTo>
                  <a:pt x="221" y="149"/>
                  <a:pt x="207" y="150"/>
                  <a:pt x="187" y="151"/>
                </a:cubicBezTo>
                <a:cubicBezTo>
                  <a:pt x="175" y="152"/>
                  <a:pt x="161" y="148"/>
                  <a:pt x="160" y="148"/>
                </a:cubicBezTo>
                <a:cubicBezTo>
                  <a:pt x="161" y="151"/>
                  <a:pt x="165" y="161"/>
                  <a:pt x="168" y="168"/>
                </a:cubicBezTo>
                <a:cubicBezTo>
                  <a:pt x="168" y="171"/>
                  <a:pt x="173" y="181"/>
                  <a:pt x="176" y="194"/>
                </a:cubicBezTo>
                <a:cubicBezTo>
                  <a:pt x="179" y="206"/>
                  <a:pt x="176" y="203"/>
                  <a:pt x="176" y="211"/>
                </a:cubicBezTo>
                <a:cubicBezTo>
                  <a:pt x="176" y="214"/>
                  <a:pt x="174" y="217"/>
                  <a:pt x="170" y="221"/>
                </a:cubicBezTo>
                <a:cubicBezTo>
                  <a:pt x="166" y="226"/>
                  <a:pt x="161" y="228"/>
                  <a:pt x="156" y="230"/>
                </a:cubicBezTo>
                <a:cubicBezTo>
                  <a:pt x="147" y="234"/>
                  <a:pt x="137" y="233"/>
                  <a:pt x="130" y="226"/>
                </a:cubicBezTo>
                <a:cubicBezTo>
                  <a:pt x="127" y="223"/>
                  <a:pt x="125" y="219"/>
                  <a:pt x="122" y="213"/>
                </a:cubicBezTo>
                <a:cubicBezTo>
                  <a:pt x="118" y="188"/>
                  <a:pt x="117" y="189"/>
                  <a:pt x="110" y="169"/>
                </a:cubicBezTo>
                <a:cubicBezTo>
                  <a:pt x="92" y="192"/>
                  <a:pt x="92" y="192"/>
                  <a:pt x="92" y="192"/>
                </a:cubicBezTo>
                <a:cubicBezTo>
                  <a:pt x="90" y="193"/>
                  <a:pt x="88" y="195"/>
                  <a:pt x="87" y="197"/>
                </a:cubicBezTo>
                <a:cubicBezTo>
                  <a:pt x="86" y="198"/>
                  <a:pt x="85" y="200"/>
                  <a:pt x="84" y="201"/>
                </a:cubicBezTo>
                <a:cubicBezTo>
                  <a:pt x="76" y="209"/>
                  <a:pt x="70" y="212"/>
                  <a:pt x="65" y="212"/>
                </a:cubicBezTo>
                <a:cubicBezTo>
                  <a:pt x="60" y="211"/>
                  <a:pt x="55" y="209"/>
                  <a:pt x="50" y="204"/>
                </a:cubicBezTo>
                <a:cubicBezTo>
                  <a:pt x="50" y="203"/>
                  <a:pt x="48" y="202"/>
                  <a:pt x="44" y="198"/>
                </a:cubicBezTo>
                <a:cubicBezTo>
                  <a:pt x="41" y="195"/>
                  <a:pt x="39" y="191"/>
                  <a:pt x="38" y="185"/>
                </a:cubicBezTo>
                <a:cubicBezTo>
                  <a:pt x="37" y="179"/>
                  <a:pt x="39" y="173"/>
                  <a:pt x="43" y="16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836462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5" name="Rectangle 20">
            <a:extLst>
              <a:ext uri="{FF2B5EF4-FFF2-40B4-BE49-F238E27FC236}">
                <a16:creationId xmlns:a16="http://schemas.microsoft.com/office/drawing/2014/main" id="{438E27F7-3F29-47F0-B30F-585059182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22">
            <a:extLst>
              <a:ext uri="{FF2B5EF4-FFF2-40B4-BE49-F238E27FC236}">
                <a16:creationId xmlns:a16="http://schemas.microsoft.com/office/drawing/2014/main" id="{6B16CD8D-2899-43D9-995B-DD1278D6B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7" name="Freeform: Shape 24">
            <a:extLst>
              <a:ext uri="{FF2B5EF4-FFF2-40B4-BE49-F238E27FC236}">
                <a16:creationId xmlns:a16="http://schemas.microsoft.com/office/drawing/2014/main" id="{7F38A32B-CAD5-4D19-8E90-F63EB6902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342615" y="342615"/>
            <a:ext cx="6858000" cy="6172768"/>
          </a:xfrm>
          <a:custGeom>
            <a:avLst/>
            <a:gdLst>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4440498 w 6858000"/>
              <a:gd name="connsiteY4" fmla="*/ 5734742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0" fmla="*/ 6858000 w 6858000"/>
              <a:gd name="connsiteY0" fmla="*/ 0 h 5878098"/>
              <a:gd name="connsiteX1" fmla="*/ 6858000 w 6858000"/>
              <a:gd name="connsiteY1" fmla="*/ 5780582 h 5878098"/>
              <a:gd name="connsiteX2" fmla="*/ 6766523 w 6858000"/>
              <a:gd name="connsiteY2" fmla="*/ 5777266 h 5878098"/>
              <a:gd name="connsiteX3" fmla="*/ 5437222 w 6858000"/>
              <a:gd name="connsiteY3" fmla="*/ 5734742 h 5878098"/>
              <a:gd name="connsiteX4" fmla="*/ 4440498 w 6858000"/>
              <a:gd name="connsiteY4" fmla="*/ 5734742 h 5878098"/>
              <a:gd name="connsiteX5" fmla="*/ 582209 w 6858000"/>
              <a:gd name="connsiteY5" fmla="*/ 4121983 h 5878098"/>
              <a:gd name="connsiteX6" fmla="*/ 73548 w 6858000"/>
              <a:gd name="connsiteY6" fmla="*/ 3184291 h 5878098"/>
              <a:gd name="connsiteX7" fmla="*/ 0 w 6858000"/>
              <a:gd name="connsiteY7" fmla="*/ 2994994 h 5878098"/>
              <a:gd name="connsiteX8" fmla="*/ 0 w 6858000"/>
              <a:gd name="connsiteY8" fmla="*/ 0 h 5878098"/>
              <a:gd name="connsiteX9" fmla="*/ 6858000 w 6858000"/>
              <a:gd name="connsiteY9" fmla="*/ 0 h 5878098"/>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959581 w 6858000"/>
              <a:gd name="connsiteY5" fmla="*/ 4373609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3010841 w 6858000"/>
              <a:gd name="connsiteY3" fmla="*/ 5469518 h 5780582"/>
              <a:gd name="connsiteX4" fmla="*/ 959581 w 6858000"/>
              <a:gd name="connsiteY4" fmla="*/ 4373609 h 5780582"/>
              <a:gd name="connsiteX5" fmla="*/ 0 w 6858000"/>
              <a:gd name="connsiteY5" fmla="*/ 2994994 h 5780582"/>
              <a:gd name="connsiteX6" fmla="*/ 0 w 6858000"/>
              <a:gd name="connsiteY6" fmla="*/ 0 h 5780582"/>
              <a:gd name="connsiteX7" fmla="*/ 6858000 w 6858000"/>
              <a:gd name="connsiteY7"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264841 w 6858000"/>
              <a:gd name="connsiteY2" fmla="*/ 5442316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4516"/>
              <a:gd name="connsiteX1" fmla="*/ 6858000 w 6858000"/>
              <a:gd name="connsiteY1" fmla="*/ 5780582 h 5784516"/>
              <a:gd name="connsiteX2" fmla="*/ 3264841 w 6858000"/>
              <a:gd name="connsiteY2" fmla="*/ 5442316 h 5784516"/>
              <a:gd name="connsiteX3" fmla="*/ 959581 w 6858000"/>
              <a:gd name="connsiteY3" fmla="*/ 4373609 h 5784516"/>
              <a:gd name="connsiteX4" fmla="*/ 0 w 6858000"/>
              <a:gd name="connsiteY4" fmla="*/ 2994994 h 5784516"/>
              <a:gd name="connsiteX5" fmla="*/ 0 w 6858000"/>
              <a:gd name="connsiteY5" fmla="*/ 0 h 5784516"/>
              <a:gd name="connsiteX6" fmla="*/ 6858000 w 6858000"/>
              <a:gd name="connsiteY6" fmla="*/ 0 h 5784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58000" h="5784516">
                <a:moveTo>
                  <a:pt x="6858000" y="0"/>
                </a:moveTo>
                <a:lnTo>
                  <a:pt x="6858000" y="5780582"/>
                </a:lnTo>
                <a:cubicBezTo>
                  <a:pt x="4704756" y="5812908"/>
                  <a:pt x="4198884" y="5641214"/>
                  <a:pt x="3264841" y="5442316"/>
                </a:cubicBezTo>
                <a:cubicBezTo>
                  <a:pt x="2330798" y="5243418"/>
                  <a:pt x="1503721" y="4781496"/>
                  <a:pt x="959581" y="4373609"/>
                </a:cubicBezTo>
                <a:cubicBezTo>
                  <a:pt x="415441" y="3965722"/>
                  <a:pt x="198635" y="3573180"/>
                  <a:pt x="0" y="2994994"/>
                </a:cubicBezTo>
                <a:lnTo>
                  <a:pt x="0" y="0"/>
                </a:lnTo>
                <a:lnTo>
                  <a:pt x="6858000" y="0"/>
                </a:lnTo>
                <a:close/>
              </a:path>
            </a:pathLst>
          </a:custGeom>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38354884-D9E0-AF6E-F60C-04350D62E5B8}"/>
              </a:ext>
            </a:extLst>
          </p:cNvPr>
          <p:cNvSpPr>
            <a:spLocks noGrp="1"/>
          </p:cNvSpPr>
          <p:nvPr>
            <p:ph type="title"/>
          </p:nvPr>
        </p:nvSpPr>
        <p:spPr>
          <a:xfrm>
            <a:off x="720000" y="619201"/>
            <a:ext cx="5003800" cy="1477328"/>
          </a:xfrm>
        </p:spPr>
        <p:txBody>
          <a:bodyPr>
            <a:normAutofit/>
          </a:bodyPr>
          <a:lstStyle/>
          <a:p>
            <a:endParaRPr lang="en-US"/>
          </a:p>
        </p:txBody>
      </p:sp>
      <p:sp>
        <p:nvSpPr>
          <p:cNvPr id="38" name="Content Placeholder 17">
            <a:extLst>
              <a:ext uri="{FF2B5EF4-FFF2-40B4-BE49-F238E27FC236}">
                <a16:creationId xmlns:a16="http://schemas.microsoft.com/office/drawing/2014/main" id="{45E772F5-CFD2-A33C-1D8A-AC892471B7AF}"/>
              </a:ext>
            </a:extLst>
          </p:cNvPr>
          <p:cNvSpPr>
            <a:spLocks noGrp="1"/>
          </p:cNvSpPr>
          <p:nvPr>
            <p:ph idx="1"/>
          </p:nvPr>
        </p:nvSpPr>
        <p:spPr>
          <a:xfrm>
            <a:off x="6480000" y="633600"/>
            <a:ext cx="4991962" cy="5135374"/>
          </a:xfrm>
        </p:spPr>
        <p:txBody>
          <a:bodyPr vert="horz" lIns="0" tIns="0" rIns="0" bIns="0" rtlCol="0" anchor="t">
            <a:normAutofit/>
          </a:bodyPr>
          <a:lstStyle/>
          <a:p>
            <a:r>
              <a:rPr lang="tr" dirty="0">
                <a:ea typeface="+mn-lt"/>
                <a:cs typeface="+mn-lt"/>
              </a:rPr>
              <a:t>En yaygın tedavi kursu tek fraksiyonda 8 </a:t>
            </a:r>
            <a:r>
              <a:rPr lang="tr" dirty="0" err="1">
                <a:ea typeface="+mn-lt"/>
                <a:cs typeface="+mn-lt"/>
              </a:rPr>
              <a:t>Gy</a:t>
            </a:r>
            <a:r>
              <a:rPr lang="tr" dirty="0">
                <a:ea typeface="+mn-lt"/>
                <a:cs typeface="+mn-lt"/>
              </a:rPr>
              <a:t> (388'in 188'i) ve ardından beş fraksiyonda (388'in 160'ı) 20 </a:t>
            </a:r>
            <a:r>
              <a:rPr lang="tr" dirty="0" err="1">
                <a:ea typeface="+mn-lt"/>
                <a:cs typeface="+mn-lt"/>
              </a:rPr>
              <a:t>Gy</a:t>
            </a:r>
            <a:r>
              <a:rPr lang="tr" dirty="0">
                <a:ea typeface="+mn-lt"/>
                <a:cs typeface="+mn-lt"/>
              </a:rPr>
              <a:t> idi.</a:t>
            </a:r>
          </a:p>
          <a:p>
            <a:r>
              <a:rPr lang="tr" dirty="0">
                <a:ea typeface="+mn-lt"/>
                <a:cs typeface="+mn-lt"/>
              </a:rPr>
              <a:t>Tedavi edilen bölgeler arasında vertebra (%35), ekstremiteler (%21), pelvis (%13), </a:t>
            </a:r>
            <a:r>
              <a:rPr lang="tr" dirty="0" err="1">
                <a:ea typeface="+mn-lt"/>
                <a:cs typeface="+mn-lt"/>
              </a:rPr>
              <a:t>kostalar</a:t>
            </a:r>
            <a:r>
              <a:rPr lang="tr" dirty="0">
                <a:ea typeface="+mn-lt"/>
                <a:cs typeface="+mn-lt"/>
              </a:rPr>
              <a:t>(%7) ve diğer (%6) yer almıştır.</a:t>
            </a:r>
          </a:p>
          <a:p>
            <a:r>
              <a:rPr lang="tr" dirty="0">
                <a:ea typeface="+mn-lt"/>
                <a:cs typeface="+mn-lt"/>
              </a:rPr>
              <a:t>Yeniden tedavi oranları, mutasyon durumu bazında önemli ölçüde farklı değildi (p = 0.4).</a:t>
            </a:r>
          </a:p>
        </p:txBody>
      </p:sp>
      <p:pic>
        <p:nvPicPr>
          <p:cNvPr id="5" name="Picture 5" descr="Table&#10;&#10;Description automatically generated">
            <a:extLst>
              <a:ext uri="{FF2B5EF4-FFF2-40B4-BE49-F238E27FC236}">
                <a16:creationId xmlns:a16="http://schemas.microsoft.com/office/drawing/2014/main" id="{0B4A8D17-7BB2-EAEF-DCD7-767428EF2586}"/>
              </a:ext>
            </a:extLst>
          </p:cNvPr>
          <p:cNvPicPr>
            <a:picLocks noChangeAspect="1"/>
          </p:cNvPicPr>
          <p:nvPr/>
        </p:nvPicPr>
        <p:blipFill>
          <a:blip r:embed="rId2"/>
          <a:stretch>
            <a:fillRect/>
          </a:stretch>
        </p:blipFill>
        <p:spPr>
          <a:xfrm>
            <a:off x="62752" y="2146669"/>
            <a:ext cx="6385113" cy="2306925"/>
          </a:xfrm>
          <a:prstGeom prst="rect">
            <a:avLst/>
          </a:prstGeom>
        </p:spPr>
      </p:pic>
    </p:spTree>
    <p:extLst>
      <p:ext uri="{BB962C8B-B14F-4D97-AF65-F5344CB8AC3E}">
        <p14:creationId xmlns:p14="http://schemas.microsoft.com/office/powerpoint/2010/main" val="726027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438E27F7-3F29-47F0-B30F-585059182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6B16CD8D-2899-43D9-995B-DD1278D6B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Freeform: Shape 22">
            <a:extLst>
              <a:ext uri="{FF2B5EF4-FFF2-40B4-BE49-F238E27FC236}">
                <a16:creationId xmlns:a16="http://schemas.microsoft.com/office/drawing/2014/main" id="{7F38A32B-CAD5-4D19-8E90-F63EB6902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342615" y="342615"/>
            <a:ext cx="6858000" cy="6172768"/>
          </a:xfrm>
          <a:custGeom>
            <a:avLst/>
            <a:gdLst>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4440498 w 6858000"/>
              <a:gd name="connsiteY4" fmla="*/ 5734742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0" fmla="*/ 6858000 w 6858000"/>
              <a:gd name="connsiteY0" fmla="*/ 0 h 5878098"/>
              <a:gd name="connsiteX1" fmla="*/ 6858000 w 6858000"/>
              <a:gd name="connsiteY1" fmla="*/ 5780582 h 5878098"/>
              <a:gd name="connsiteX2" fmla="*/ 6766523 w 6858000"/>
              <a:gd name="connsiteY2" fmla="*/ 5777266 h 5878098"/>
              <a:gd name="connsiteX3" fmla="*/ 5437222 w 6858000"/>
              <a:gd name="connsiteY3" fmla="*/ 5734742 h 5878098"/>
              <a:gd name="connsiteX4" fmla="*/ 4440498 w 6858000"/>
              <a:gd name="connsiteY4" fmla="*/ 5734742 h 5878098"/>
              <a:gd name="connsiteX5" fmla="*/ 582209 w 6858000"/>
              <a:gd name="connsiteY5" fmla="*/ 4121983 h 5878098"/>
              <a:gd name="connsiteX6" fmla="*/ 73548 w 6858000"/>
              <a:gd name="connsiteY6" fmla="*/ 3184291 h 5878098"/>
              <a:gd name="connsiteX7" fmla="*/ 0 w 6858000"/>
              <a:gd name="connsiteY7" fmla="*/ 2994994 h 5878098"/>
              <a:gd name="connsiteX8" fmla="*/ 0 w 6858000"/>
              <a:gd name="connsiteY8" fmla="*/ 0 h 5878098"/>
              <a:gd name="connsiteX9" fmla="*/ 6858000 w 6858000"/>
              <a:gd name="connsiteY9" fmla="*/ 0 h 5878098"/>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959581 w 6858000"/>
              <a:gd name="connsiteY5" fmla="*/ 4373609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3010841 w 6858000"/>
              <a:gd name="connsiteY3" fmla="*/ 5469518 h 5780582"/>
              <a:gd name="connsiteX4" fmla="*/ 959581 w 6858000"/>
              <a:gd name="connsiteY4" fmla="*/ 4373609 h 5780582"/>
              <a:gd name="connsiteX5" fmla="*/ 0 w 6858000"/>
              <a:gd name="connsiteY5" fmla="*/ 2994994 h 5780582"/>
              <a:gd name="connsiteX6" fmla="*/ 0 w 6858000"/>
              <a:gd name="connsiteY6" fmla="*/ 0 h 5780582"/>
              <a:gd name="connsiteX7" fmla="*/ 6858000 w 6858000"/>
              <a:gd name="connsiteY7"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264841 w 6858000"/>
              <a:gd name="connsiteY2" fmla="*/ 5442316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4516"/>
              <a:gd name="connsiteX1" fmla="*/ 6858000 w 6858000"/>
              <a:gd name="connsiteY1" fmla="*/ 5780582 h 5784516"/>
              <a:gd name="connsiteX2" fmla="*/ 3264841 w 6858000"/>
              <a:gd name="connsiteY2" fmla="*/ 5442316 h 5784516"/>
              <a:gd name="connsiteX3" fmla="*/ 959581 w 6858000"/>
              <a:gd name="connsiteY3" fmla="*/ 4373609 h 5784516"/>
              <a:gd name="connsiteX4" fmla="*/ 0 w 6858000"/>
              <a:gd name="connsiteY4" fmla="*/ 2994994 h 5784516"/>
              <a:gd name="connsiteX5" fmla="*/ 0 w 6858000"/>
              <a:gd name="connsiteY5" fmla="*/ 0 h 5784516"/>
              <a:gd name="connsiteX6" fmla="*/ 6858000 w 6858000"/>
              <a:gd name="connsiteY6" fmla="*/ 0 h 5784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58000" h="5784516">
                <a:moveTo>
                  <a:pt x="6858000" y="0"/>
                </a:moveTo>
                <a:lnTo>
                  <a:pt x="6858000" y="5780582"/>
                </a:lnTo>
                <a:cubicBezTo>
                  <a:pt x="4704756" y="5812908"/>
                  <a:pt x="4198884" y="5641214"/>
                  <a:pt x="3264841" y="5442316"/>
                </a:cubicBezTo>
                <a:cubicBezTo>
                  <a:pt x="2330798" y="5243418"/>
                  <a:pt x="1503721" y="4781496"/>
                  <a:pt x="959581" y="4373609"/>
                </a:cubicBezTo>
                <a:cubicBezTo>
                  <a:pt x="415441" y="3965722"/>
                  <a:pt x="198635" y="3573180"/>
                  <a:pt x="0" y="2994994"/>
                </a:cubicBezTo>
                <a:lnTo>
                  <a:pt x="0" y="0"/>
                </a:lnTo>
                <a:lnTo>
                  <a:pt x="6858000" y="0"/>
                </a:lnTo>
                <a:close/>
              </a:path>
            </a:pathLst>
          </a:custGeom>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F028808C-6AB6-3E43-7DAA-BCC6B1BFB337}"/>
              </a:ext>
            </a:extLst>
          </p:cNvPr>
          <p:cNvSpPr>
            <a:spLocks noGrp="1"/>
          </p:cNvSpPr>
          <p:nvPr>
            <p:ph type="title"/>
          </p:nvPr>
        </p:nvSpPr>
        <p:spPr>
          <a:xfrm>
            <a:off x="720000" y="619201"/>
            <a:ext cx="5003800" cy="1477328"/>
          </a:xfrm>
        </p:spPr>
        <p:txBody>
          <a:bodyPr>
            <a:normAutofit/>
          </a:bodyPr>
          <a:lstStyle/>
          <a:p>
            <a:endParaRPr lang="en-US"/>
          </a:p>
        </p:txBody>
      </p:sp>
      <p:sp>
        <p:nvSpPr>
          <p:cNvPr id="3" name="Content Placeholder 2">
            <a:extLst>
              <a:ext uri="{FF2B5EF4-FFF2-40B4-BE49-F238E27FC236}">
                <a16:creationId xmlns:a16="http://schemas.microsoft.com/office/drawing/2014/main" id="{7175CADF-9E66-C8E5-969E-4D21CC4BB009}"/>
              </a:ext>
            </a:extLst>
          </p:cNvPr>
          <p:cNvSpPr>
            <a:spLocks noGrp="1"/>
          </p:cNvSpPr>
          <p:nvPr>
            <p:ph idx="1"/>
          </p:nvPr>
        </p:nvSpPr>
        <p:spPr>
          <a:xfrm>
            <a:off x="6480000" y="633600"/>
            <a:ext cx="4991962" cy="5135374"/>
          </a:xfrm>
        </p:spPr>
        <p:txBody>
          <a:bodyPr vert="horz" lIns="0" tIns="0" rIns="0" bIns="0" rtlCol="0" anchor="t">
            <a:normAutofit/>
          </a:bodyPr>
          <a:lstStyle/>
          <a:p>
            <a:pPr>
              <a:lnSpc>
                <a:spcPct val="110000"/>
              </a:lnSpc>
            </a:pPr>
            <a:r>
              <a:rPr lang="en-US" sz="1300" b="1" u="sng" dirty="0" err="1"/>
              <a:t>Ağrı</a:t>
            </a:r>
            <a:r>
              <a:rPr lang="en-US" sz="1300" b="1" u="sng" dirty="0"/>
              <a:t> </a:t>
            </a:r>
            <a:r>
              <a:rPr lang="en-US" sz="1300" b="1" u="sng" dirty="0" err="1"/>
              <a:t>Yanıtı</a:t>
            </a:r>
            <a:r>
              <a:rPr lang="en-US" sz="1300" b="1" u="sng" dirty="0"/>
              <a:t> :</a:t>
            </a:r>
          </a:p>
          <a:p>
            <a:pPr lvl="1">
              <a:lnSpc>
                <a:spcPct val="110000"/>
              </a:lnSpc>
            </a:pPr>
            <a:r>
              <a:rPr lang="tr" sz="1300" dirty="0">
                <a:ea typeface="+mn-lt"/>
                <a:cs typeface="+mn-lt"/>
              </a:rPr>
              <a:t>Tüm gruplarda, tedavilerin %66'sı ağrı yanıtıyla sonuçlandı. Tedavilerin geri kalan %34'ünde, hastalar takipte ağrıda herhangi bir değişiklik veya kötüleşme bildirmedi.</a:t>
            </a:r>
            <a:endParaRPr lang="tr" sz="1300" dirty="0">
              <a:solidFill>
                <a:srgbClr val="FFFFFF">
                  <a:alpha val="58000"/>
                </a:srgbClr>
              </a:solidFill>
              <a:ea typeface="+mn-lt"/>
              <a:cs typeface="+mn-lt"/>
            </a:endParaRPr>
          </a:p>
          <a:p>
            <a:pPr lvl="1">
              <a:lnSpc>
                <a:spcPct val="110000"/>
              </a:lnSpc>
            </a:pPr>
            <a:r>
              <a:rPr lang="tr" sz="1300" dirty="0">
                <a:ea typeface="+mn-lt"/>
                <a:cs typeface="+mn-lt"/>
              </a:rPr>
              <a:t>Mutasyon durumuna göre parsiyel ağrı yanıtı oranları: WT %63, EGFR+ %75 ve ALK+ %78. Yapılan analize göre mutasyon durumu, yaş ve başlangıç ağrı skoru anlamlıydı.</a:t>
            </a:r>
            <a:endParaRPr lang="tr" sz="1300" dirty="0">
              <a:solidFill>
                <a:srgbClr val="FFFFFF">
                  <a:alpha val="58000"/>
                </a:srgbClr>
              </a:solidFill>
              <a:ea typeface="+mn-lt"/>
              <a:cs typeface="+mn-lt"/>
            </a:endParaRPr>
          </a:p>
          <a:p>
            <a:pPr lvl="1">
              <a:lnSpc>
                <a:spcPct val="110000"/>
              </a:lnSpc>
            </a:pPr>
            <a:r>
              <a:rPr lang="tr" sz="1300" dirty="0" err="1">
                <a:ea typeface="+mn-lt"/>
                <a:cs typeface="+mn-lt"/>
              </a:rPr>
              <a:t>RT'den</a:t>
            </a:r>
            <a:r>
              <a:rPr lang="tr" sz="1300" dirty="0">
                <a:ea typeface="+mn-lt"/>
                <a:cs typeface="+mn-lt"/>
              </a:rPr>
              <a:t> önce yeni sistemik ajanın başlaması, takip arasında sistemik ajanın başlaması, cinsiyet, çok fraksiyonlu RT veya yeniden tedavi (tümü p &gt; 0.05) anlamlı bulunmayan değişkenler oldu.</a:t>
            </a:r>
            <a:endParaRPr lang="tr" sz="1300" dirty="0">
              <a:solidFill>
                <a:srgbClr val="FFFFFF">
                  <a:alpha val="58000"/>
                </a:srgbClr>
              </a:solidFill>
              <a:ea typeface="+mn-lt"/>
              <a:cs typeface="+mn-lt"/>
            </a:endParaRPr>
          </a:p>
          <a:p>
            <a:pPr lvl="1">
              <a:lnSpc>
                <a:spcPct val="110000"/>
              </a:lnSpc>
            </a:pPr>
            <a:r>
              <a:rPr lang="tr" sz="1300" i="1" u="sng" dirty="0">
                <a:ea typeface="+mn-lt"/>
                <a:cs typeface="+mn-lt"/>
              </a:rPr>
              <a:t>WT grubuyla karşılaştırıldığında EGFR+ mutasyon durumu (OR = 5.4, p &lt; 0.001) ve ALK+ mutasyon durumu (OR = 12.8, p = 0.008) daha yüksek oranda ağrı yanıtı ile ilişkilendirildi. Mutasyon durumu bilinmeyen grup için kısmi yanıt oranı %68 idi ve istatistiksel olarak anlamlı bir fark yoktu.</a:t>
            </a:r>
            <a:endParaRPr lang="tr" sz="1300" i="1" u="sng" dirty="0">
              <a:solidFill>
                <a:srgbClr val="FFFFFF">
                  <a:alpha val="58000"/>
                </a:srgbClr>
              </a:solidFill>
              <a:ea typeface="+mn-lt"/>
              <a:cs typeface="+mn-lt"/>
            </a:endParaRPr>
          </a:p>
          <a:p>
            <a:pPr lvl="1">
              <a:lnSpc>
                <a:spcPct val="110000"/>
              </a:lnSpc>
            </a:pPr>
            <a:r>
              <a:rPr lang="tr" sz="1300" dirty="0">
                <a:ea typeface="+mn-lt"/>
                <a:cs typeface="+mn-lt"/>
              </a:rPr>
              <a:t>Daha yüksek bir başlangıç ağrı skoru, daha yüksek bir ağrı yanıtı oranı ile ilişkilendirilmiştir.</a:t>
            </a:r>
            <a:endParaRPr lang="tr" sz="1300" dirty="0"/>
          </a:p>
        </p:txBody>
      </p:sp>
      <p:pic>
        <p:nvPicPr>
          <p:cNvPr id="5" name="Picture 5" descr="Table&#10;&#10;Description automatically generated">
            <a:extLst>
              <a:ext uri="{FF2B5EF4-FFF2-40B4-BE49-F238E27FC236}">
                <a16:creationId xmlns:a16="http://schemas.microsoft.com/office/drawing/2014/main" id="{6C11CEB3-E84E-FA9C-92FA-A38137E0F72F}"/>
              </a:ext>
            </a:extLst>
          </p:cNvPr>
          <p:cNvPicPr>
            <a:picLocks noChangeAspect="1"/>
          </p:cNvPicPr>
          <p:nvPr/>
        </p:nvPicPr>
        <p:blipFill>
          <a:blip r:embed="rId2"/>
          <a:stretch>
            <a:fillRect/>
          </a:stretch>
        </p:blipFill>
        <p:spPr>
          <a:xfrm>
            <a:off x="85165" y="2477610"/>
            <a:ext cx="6407522" cy="1891574"/>
          </a:xfrm>
          <a:prstGeom prst="rect">
            <a:avLst/>
          </a:prstGeom>
        </p:spPr>
      </p:pic>
    </p:spTree>
    <p:extLst>
      <p:ext uri="{BB962C8B-B14F-4D97-AF65-F5344CB8AC3E}">
        <p14:creationId xmlns:p14="http://schemas.microsoft.com/office/powerpoint/2010/main" val="2063467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438E27F7-3F29-47F0-B30F-585059182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6B16CD8D-2899-43D9-995B-DD1278D6B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Freeform: Shape 22">
            <a:extLst>
              <a:ext uri="{FF2B5EF4-FFF2-40B4-BE49-F238E27FC236}">
                <a16:creationId xmlns:a16="http://schemas.microsoft.com/office/drawing/2014/main" id="{7F38A32B-CAD5-4D19-8E90-F63EB6902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342615" y="342615"/>
            <a:ext cx="6858000" cy="6172768"/>
          </a:xfrm>
          <a:custGeom>
            <a:avLst/>
            <a:gdLst>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4440498 w 6858000"/>
              <a:gd name="connsiteY4" fmla="*/ 5734742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0" fmla="*/ 6858000 w 6858000"/>
              <a:gd name="connsiteY0" fmla="*/ 0 h 5878098"/>
              <a:gd name="connsiteX1" fmla="*/ 6858000 w 6858000"/>
              <a:gd name="connsiteY1" fmla="*/ 5780582 h 5878098"/>
              <a:gd name="connsiteX2" fmla="*/ 6766523 w 6858000"/>
              <a:gd name="connsiteY2" fmla="*/ 5777266 h 5878098"/>
              <a:gd name="connsiteX3" fmla="*/ 5437222 w 6858000"/>
              <a:gd name="connsiteY3" fmla="*/ 5734742 h 5878098"/>
              <a:gd name="connsiteX4" fmla="*/ 4440498 w 6858000"/>
              <a:gd name="connsiteY4" fmla="*/ 5734742 h 5878098"/>
              <a:gd name="connsiteX5" fmla="*/ 582209 w 6858000"/>
              <a:gd name="connsiteY5" fmla="*/ 4121983 h 5878098"/>
              <a:gd name="connsiteX6" fmla="*/ 73548 w 6858000"/>
              <a:gd name="connsiteY6" fmla="*/ 3184291 h 5878098"/>
              <a:gd name="connsiteX7" fmla="*/ 0 w 6858000"/>
              <a:gd name="connsiteY7" fmla="*/ 2994994 h 5878098"/>
              <a:gd name="connsiteX8" fmla="*/ 0 w 6858000"/>
              <a:gd name="connsiteY8" fmla="*/ 0 h 5878098"/>
              <a:gd name="connsiteX9" fmla="*/ 6858000 w 6858000"/>
              <a:gd name="connsiteY9" fmla="*/ 0 h 5878098"/>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959581 w 6858000"/>
              <a:gd name="connsiteY5" fmla="*/ 4373609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3010841 w 6858000"/>
              <a:gd name="connsiteY3" fmla="*/ 5469518 h 5780582"/>
              <a:gd name="connsiteX4" fmla="*/ 959581 w 6858000"/>
              <a:gd name="connsiteY4" fmla="*/ 4373609 h 5780582"/>
              <a:gd name="connsiteX5" fmla="*/ 0 w 6858000"/>
              <a:gd name="connsiteY5" fmla="*/ 2994994 h 5780582"/>
              <a:gd name="connsiteX6" fmla="*/ 0 w 6858000"/>
              <a:gd name="connsiteY6" fmla="*/ 0 h 5780582"/>
              <a:gd name="connsiteX7" fmla="*/ 6858000 w 6858000"/>
              <a:gd name="connsiteY7"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264841 w 6858000"/>
              <a:gd name="connsiteY2" fmla="*/ 5442316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4516"/>
              <a:gd name="connsiteX1" fmla="*/ 6858000 w 6858000"/>
              <a:gd name="connsiteY1" fmla="*/ 5780582 h 5784516"/>
              <a:gd name="connsiteX2" fmla="*/ 3264841 w 6858000"/>
              <a:gd name="connsiteY2" fmla="*/ 5442316 h 5784516"/>
              <a:gd name="connsiteX3" fmla="*/ 959581 w 6858000"/>
              <a:gd name="connsiteY3" fmla="*/ 4373609 h 5784516"/>
              <a:gd name="connsiteX4" fmla="*/ 0 w 6858000"/>
              <a:gd name="connsiteY4" fmla="*/ 2994994 h 5784516"/>
              <a:gd name="connsiteX5" fmla="*/ 0 w 6858000"/>
              <a:gd name="connsiteY5" fmla="*/ 0 h 5784516"/>
              <a:gd name="connsiteX6" fmla="*/ 6858000 w 6858000"/>
              <a:gd name="connsiteY6" fmla="*/ 0 h 5784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58000" h="5784516">
                <a:moveTo>
                  <a:pt x="6858000" y="0"/>
                </a:moveTo>
                <a:lnTo>
                  <a:pt x="6858000" y="5780582"/>
                </a:lnTo>
                <a:cubicBezTo>
                  <a:pt x="4704756" y="5812908"/>
                  <a:pt x="4198884" y="5641214"/>
                  <a:pt x="3264841" y="5442316"/>
                </a:cubicBezTo>
                <a:cubicBezTo>
                  <a:pt x="2330798" y="5243418"/>
                  <a:pt x="1503721" y="4781496"/>
                  <a:pt x="959581" y="4373609"/>
                </a:cubicBezTo>
                <a:cubicBezTo>
                  <a:pt x="415441" y="3965722"/>
                  <a:pt x="198635" y="3573180"/>
                  <a:pt x="0" y="2994994"/>
                </a:cubicBezTo>
                <a:lnTo>
                  <a:pt x="0" y="0"/>
                </a:lnTo>
                <a:lnTo>
                  <a:pt x="6858000" y="0"/>
                </a:lnTo>
                <a:close/>
              </a:path>
            </a:pathLst>
          </a:custGeom>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3DB80D12-56BD-ED67-F5D0-F99C73280F37}"/>
              </a:ext>
            </a:extLst>
          </p:cNvPr>
          <p:cNvSpPr>
            <a:spLocks noGrp="1"/>
          </p:cNvSpPr>
          <p:nvPr>
            <p:ph type="title"/>
          </p:nvPr>
        </p:nvSpPr>
        <p:spPr>
          <a:xfrm>
            <a:off x="720000" y="619201"/>
            <a:ext cx="5003800" cy="1477328"/>
          </a:xfrm>
        </p:spPr>
        <p:txBody>
          <a:bodyPr>
            <a:normAutofit/>
          </a:bodyPr>
          <a:lstStyle/>
          <a:p>
            <a:endParaRPr lang="en-US"/>
          </a:p>
        </p:txBody>
      </p:sp>
      <p:pic>
        <p:nvPicPr>
          <p:cNvPr id="4" name="Picture 4" descr="Table&#10;&#10;Description automatically generated">
            <a:extLst>
              <a:ext uri="{FF2B5EF4-FFF2-40B4-BE49-F238E27FC236}">
                <a16:creationId xmlns:a16="http://schemas.microsoft.com/office/drawing/2014/main" id="{B32DB3CF-9C9A-1751-C188-ED796D95FF54}"/>
              </a:ext>
            </a:extLst>
          </p:cNvPr>
          <p:cNvPicPr>
            <a:picLocks noChangeAspect="1"/>
          </p:cNvPicPr>
          <p:nvPr/>
        </p:nvPicPr>
        <p:blipFill>
          <a:blip r:embed="rId2"/>
          <a:stretch>
            <a:fillRect/>
          </a:stretch>
        </p:blipFill>
        <p:spPr>
          <a:xfrm>
            <a:off x="159705" y="3947902"/>
            <a:ext cx="6382756" cy="1943592"/>
          </a:xfrm>
          <a:custGeom>
            <a:avLst/>
            <a:gdLst/>
            <a:ahLst/>
            <a:cxnLst/>
            <a:rect l="l" t="t" r="r" b="b"/>
            <a:pathLst>
              <a:path w="5015639" h="3501162">
                <a:moveTo>
                  <a:pt x="0" y="0"/>
                </a:moveTo>
                <a:lnTo>
                  <a:pt x="5015639" y="0"/>
                </a:lnTo>
                <a:lnTo>
                  <a:pt x="5015639" y="3501162"/>
                </a:lnTo>
                <a:lnTo>
                  <a:pt x="0" y="3501162"/>
                </a:lnTo>
                <a:close/>
              </a:path>
            </a:pathLst>
          </a:custGeom>
        </p:spPr>
      </p:pic>
      <p:sp>
        <p:nvSpPr>
          <p:cNvPr id="3" name="Content Placeholder 2">
            <a:extLst>
              <a:ext uri="{FF2B5EF4-FFF2-40B4-BE49-F238E27FC236}">
                <a16:creationId xmlns:a16="http://schemas.microsoft.com/office/drawing/2014/main" id="{DCA0541E-123D-A54D-0901-57067745EEA6}"/>
              </a:ext>
            </a:extLst>
          </p:cNvPr>
          <p:cNvSpPr>
            <a:spLocks noGrp="1"/>
          </p:cNvSpPr>
          <p:nvPr>
            <p:ph idx="1"/>
          </p:nvPr>
        </p:nvSpPr>
        <p:spPr>
          <a:xfrm>
            <a:off x="6894617" y="1171482"/>
            <a:ext cx="4991962" cy="5135374"/>
          </a:xfrm>
        </p:spPr>
        <p:txBody>
          <a:bodyPr vert="horz" lIns="0" tIns="0" rIns="0" bIns="0" rtlCol="0" anchor="t">
            <a:normAutofit/>
          </a:bodyPr>
          <a:lstStyle/>
          <a:p>
            <a:pPr>
              <a:lnSpc>
                <a:spcPct val="110000"/>
              </a:lnSpc>
            </a:pPr>
            <a:r>
              <a:rPr lang="en-US" sz="1100" b="1" u="sng" dirty="0"/>
              <a:t>Tam </a:t>
            </a:r>
            <a:r>
              <a:rPr lang="en-US" sz="1100" b="1" u="sng" dirty="0" err="1"/>
              <a:t>Ağrı</a:t>
            </a:r>
            <a:r>
              <a:rPr lang="en-US" sz="1100" b="1" u="sng" dirty="0"/>
              <a:t> </a:t>
            </a:r>
            <a:r>
              <a:rPr lang="en-US" sz="1100" b="1" u="sng" dirty="0" err="1"/>
              <a:t>Yanıtı</a:t>
            </a:r>
            <a:r>
              <a:rPr lang="en-US" sz="1100" b="1" u="sng" dirty="0"/>
              <a:t> :</a:t>
            </a:r>
          </a:p>
          <a:p>
            <a:pPr lvl="1">
              <a:lnSpc>
                <a:spcPct val="110000"/>
              </a:lnSpc>
            </a:pPr>
            <a:r>
              <a:rPr lang="tr" sz="1100" i="1" u="sng" dirty="0">
                <a:ea typeface="+mn-lt"/>
                <a:cs typeface="+mn-lt"/>
              </a:rPr>
              <a:t>Genel olarak, ağrıya tam yanıt oranı (takipte ağrı skoru 0) %25 idi. Mutasyon durumuna göre tam yanıt oranları şu şekildeydi: WT %20.5, EGFR+ %35 ve ALK+ %67.</a:t>
            </a:r>
            <a:endParaRPr lang="tr" sz="1100" i="1" u="sng" dirty="0">
              <a:solidFill>
                <a:srgbClr val="FFFFFF">
                  <a:alpha val="58000"/>
                </a:srgbClr>
              </a:solidFill>
              <a:ea typeface="+mn-lt"/>
              <a:cs typeface="+mn-lt"/>
            </a:endParaRPr>
          </a:p>
          <a:p>
            <a:pPr lvl="1">
              <a:lnSpc>
                <a:spcPct val="110000"/>
              </a:lnSpc>
            </a:pPr>
            <a:r>
              <a:rPr lang="tr" sz="1100" dirty="0">
                <a:ea typeface="+mn-lt"/>
                <a:cs typeface="+mn-lt"/>
              </a:rPr>
              <a:t>Analiz modeline mutasyon durumu, başlangıç ağrı skoru ve palyatif </a:t>
            </a:r>
            <a:r>
              <a:rPr lang="tr" sz="1100" dirty="0" err="1">
                <a:ea typeface="+mn-lt"/>
                <a:cs typeface="+mn-lt"/>
              </a:rPr>
              <a:t>RT'den</a:t>
            </a:r>
            <a:r>
              <a:rPr lang="tr" sz="1100" dirty="0">
                <a:ea typeface="+mn-lt"/>
                <a:cs typeface="+mn-lt"/>
              </a:rPr>
              <a:t> önce yeni bir kemoterapi başlangıcı dahil edildi.</a:t>
            </a:r>
            <a:endParaRPr lang="tr" sz="1100" dirty="0">
              <a:solidFill>
                <a:srgbClr val="FFFFFF">
                  <a:alpha val="58000"/>
                </a:srgbClr>
              </a:solidFill>
              <a:ea typeface="+mn-lt"/>
              <a:cs typeface="+mn-lt"/>
            </a:endParaRPr>
          </a:p>
          <a:p>
            <a:pPr lvl="1">
              <a:lnSpc>
                <a:spcPct val="110000"/>
              </a:lnSpc>
            </a:pPr>
            <a:r>
              <a:rPr lang="tr" sz="1100" dirty="0">
                <a:ea typeface="+mn-lt"/>
                <a:cs typeface="+mn-lt"/>
              </a:rPr>
              <a:t>Modelde anlamlı bulunmayan değişkenler: </a:t>
            </a:r>
            <a:r>
              <a:rPr lang="tr" sz="1100" dirty="0" err="1">
                <a:ea typeface="+mn-lt"/>
                <a:cs typeface="+mn-lt"/>
              </a:rPr>
              <a:t>RT'den</a:t>
            </a:r>
            <a:r>
              <a:rPr lang="tr" sz="1100" dirty="0">
                <a:ea typeface="+mn-lt"/>
                <a:cs typeface="+mn-lt"/>
              </a:rPr>
              <a:t> önce yeni hedefe yönelik ajan başlanması, takip arasında sistemik ajan başlanması, cinsiyet, çok fraksiyonlu RT veya yeniden tedavi (tümü p &gt; 0.05). </a:t>
            </a:r>
          </a:p>
          <a:p>
            <a:pPr lvl="1">
              <a:lnSpc>
                <a:spcPct val="110000"/>
              </a:lnSpc>
            </a:pPr>
            <a:r>
              <a:rPr lang="tr" sz="1100" i="1" u="sng" dirty="0">
                <a:ea typeface="+mn-lt"/>
                <a:cs typeface="+mn-lt"/>
              </a:rPr>
              <a:t>EGFR+ mutasyon durumu ile artan tam ağrı yanıtı oranı arasında bir eğilim vardı (OR = 1.6, p = 0.127). </a:t>
            </a:r>
            <a:endParaRPr lang="tr" sz="1100" i="1" u="sng">
              <a:solidFill>
                <a:srgbClr val="FFFFFF">
                  <a:alpha val="58000"/>
                </a:srgbClr>
              </a:solidFill>
              <a:ea typeface="+mn-lt"/>
              <a:cs typeface="+mn-lt"/>
            </a:endParaRPr>
          </a:p>
          <a:p>
            <a:pPr lvl="1">
              <a:lnSpc>
                <a:spcPct val="110000"/>
              </a:lnSpc>
            </a:pPr>
            <a:r>
              <a:rPr lang="tr" sz="1100" i="1" u="sng" dirty="0">
                <a:ea typeface="+mn-lt"/>
                <a:cs typeface="+mn-lt"/>
              </a:rPr>
              <a:t>ALK+ mutasyon durumu, WT ile karşılaştırıldığında daha yüksek tam yanıt oranı ile ilişkilendirilmiştir (OR = 5.2, p = 0.031).</a:t>
            </a:r>
            <a:endParaRPr lang="tr" sz="1100" i="1" u="sng">
              <a:solidFill>
                <a:srgbClr val="FFFFFF">
                  <a:alpha val="58000"/>
                </a:srgbClr>
              </a:solidFill>
              <a:ea typeface="+mn-lt"/>
              <a:cs typeface="+mn-lt"/>
            </a:endParaRPr>
          </a:p>
          <a:p>
            <a:pPr lvl="1">
              <a:lnSpc>
                <a:spcPct val="110000"/>
              </a:lnSpc>
            </a:pPr>
            <a:r>
              <a:rPr lang="tr" sz="1100" dirty="0">
                <a:ea typeface="+mn-lt"/>
                <a:cs typeface="+mn-lt"/>
              </a:rPr>
              <a:t>Daha yüksek bir temel ağrı skoru, daha düşük bir tam ağrı yanıtı oranı ile ilişkilendirilmiştir (OR = 0.56, p &lt; 0.001).</a:t>
            </a:r>
          </a:p>
          <a:p>
            <a:pPr lvl="1">
              <a:lnSpc>
                <a:spcPct val="110000"/>
              </a:lnSpc>
            </a:pPr>
            <a:r>
              <a:rPr lang="tr" sz="1100" dirty="0">
                <a:ea typeface="+mn-lt"/>
                <a:cs typeface="+mn-lt"/>
              </a:rPr>
              <a:t>Bilinmeyen mutasyon durumu grubu için tam yanıt oranı %23 idi ve bu hastalar, WT grubuyla karşılaştırıldığında anlamlı derecede farklı bir ağrı yanıtı oranına sahip değildi.</a:t>
            </a:r>
            <a:endParaRPr lang="tr" sz="1100" dirty="0"/>
          </a:p>
        </p:txBody>
      </p:sp>
      <p:pic>
        <p:nvPicPr>
          <p:cNvPr id="5" name="Picture 5" descr="Table&#10;&#10;Description automatically generated">
            <a:extLst>
              <a:ext uri="{FF2B5EF4-FFF2-40B4-BE49-F238E27FC236}">
                <a16:creationId xmlns:a16="http://schemas.microsoft.com/office/drawing/2014/main" id="{27A6840A-6374-5CE3-7B42-72A01D4CCB22}"/>
              </a:ext>
            </a:extLst>
          </p:cNvPr>
          <p:cNvPicPr>
            <a:picLocks noChangeAspect="1"/>
          </p:cNvPicPr>
          <p:nvPr/>
        </p:nvPicPr>
        <p:blipFill>
          <a:blip r:embed="rId3"/>
          <a:stretch>
            <a:fillRect/>
          </a:stretch>
        </p:blipFill>
        <p:spPr>
          <a:xfrm>
            <a:off x="163605" y="1269422"/>
            <a:ext cx="6396317" cy="2044364"/>
          </a:xfrm>
          <a:prstGeom prst="rect">
            <a:avLst/>
          </a:prstGeom>
        </p:spPr>
      </p:pic>
    </p:spTree>
    <p:extLst>
      <p:ext uri="{BB962C8B-B14F-4D97-AF65-F5344CB8AC3E}">
        <p14:creationId xmlns:p14="http://schemas.microsoft.com/office/powerpoint/2010/main" val="997767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E9D6223-8D87-4038-BE74-D5224B024F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46FBF49-EC0D-4E09-A77B-DB4E8257E7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63AA13D0-BF0A-4B8F-9FD6-CAE2DCD939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9705717" cy="6858000"/>
          </a:xfrm>
          <a:custGeom>
            <a:avLst/>
            <a:gdLst>
              <a:gd name="connsiteX0" fmla="*/ 0 w 9705717"/>
              <a:gd name="connsiteY0" fmla="*/ 0 h 6858000"/>
              <a:gd name="connsiteX1" fmla="*/ 8892014 w 9705717"/>
              <a:gd name="connsiteY1" fmla="*/ 0 h 6858000"/>
              <a:gd name="connsiteX2" fmla="*/ 8948109 w 9705717"/>
              <a:gd name="connsiteY2" fmla="*/ 119185 h 6858000"/>
              <a:gd name="connsiteX3" fmla="*/ 9361712 w 9705717"/>
              <a:gd name="connsiteY3" fmla="*/ 1009060 h 6858000"/>
              <a:gd name="connsiteX4" fmla="*/ 9569814 w 9705717"/>
              <a:gd name="connsiteY4" fmla="*/ 4722415 h 6858000"/>
              <a:gd name="connsiteX5" fmla="*/ 8937785 w 9705717"/>
              <a:gd name="connsiteY5" fmla="*/ 6619105 h 6858000"/>
              <a:gd name="connsiteX6" fmla="*/ 8749280 w 9705717"/>
              <a:gd name="connsiteY6" fmla="*/ 6858000 h 6858000"/>
              <a:gd name="connsiteX7" fmla="*/ 0 w 9705717"/>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05717" h="6858000">
                <a:moveTo>
                  <a:pt x="0" y="0"/>
                </a:moveTo>
                <a:lnTo>
                  <a:pt x="8892014" y="0"/>
                </a:lnTo>
                <a:lnTo>
                  <a:pt x="8948109" y="119185"/>
                </a:lnTo>
                <a:cubicBezTo>
                  <a:pt x="9080774" y="406683"/>
                  <a:pt x="9216041" y="706568"/>
                  <a:pt x="9361712" y="1009060"/>
                </a:cubicBezTo>
                <a:cubicBezTo>
                  <a:pt x="9986018" y="2093861"/>
                  <a:pt x="9569814" y="4346908"/>
                  <a:pt x="9569814" y="4722415"/>
                </a:cubicBezTo>
                <a:cubicBezTo>
                  <a:pt x="9569814" y="5635108"/>
                  <a:pt x="9260912" y="6189243"/>
                  <a:pt x="8937785" y="6619105"/>
                </a:cubicBezTo>
                <a:lnTo>
                  <a:pt x="8749280"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AD494380-4313-8AD0-2CED-4CED7D041A30}"/>
              </a:ext>
            </a:extLst>
          </p:cNvPr>
          <p:cNvSpPr>
            <a:spLocks noGrp="1"/>
          </p:cNvSpPr>
          <p:nvPr>
            <p:ph type="title"/>
          </p:nvPr>
        </p:nvSpPr>
        <p:spPr>
          <a:xfrm>
            <a:off x="720000" y="619200"/>
            <a:ext cx="6911974" cy="1477328"/>
          </a:xfrm>
        </p:spPr>
        <p:txBody>
          <a:bodyPr wrap="square" anchor="ctr">
            <a:normAutofit/>
          </a:bodyPr>
          <a:lstStyle/>
          <a:p>
            <a:endParaRPr lang="en-US"/>
          </a:p>
        </p:txBody>
      </p:sp>
      <p:sp>
        <p:nvSpPr>
          <p:cNvPr id="3" name="Content Placeholder 2">
            <a:extLst>
              <a:ext uri="{FF2B5EF4-FFF2-40B4-BE49-F238E27FC236}">
                <a16:creationId xmlns:a16="http://schemas.microsoft.com/office/drawing/2014/main" id="{9C9A5983-1603-35FE-ED54-5C418DFA7918}"/>
              </a:ext>
            </a:extLst>
          </p:cNvPr>
          <p:cNvSpPr>
            <a:spLocks noGrp="1"/>
          </p:cNvSpPr>
          <p:nvPr>
            <p:ph idx="1"/>
          </p:nvPr>
        </p:nvSpPr>
        <p:spPr>
          <a:xfrm>
            <a:off x="720000" y="2541600"/>
            <a:ext cx="6911975" cy="3216273"/>
          </a:xfrm>
        </p:spPr>
        <p:txBody>
          <a:bodyPr vert="horz" lIns="0" tIns="0" rIns="0" bIns="0" rtlCol="0" anchor="t">
            <a:normAutofit/>
          </a:bodyPr>
          <a:lstStyle/>
          <a:p>
            <a:r>
              <a:rPr lang="tr" b="1" u="sng" dirty="0" err="1">
                <a:ea typeface="+mn-lt"/>
                <a:cs typeface="+mn-lt"/>
              </a:rPr>
              <a:t>Skuamöz</a:t>
            </a:r>
            <a:r>
              <a:rPr lang="tr" b="1" u="sng" dirty="0">
                <a:ea typeface="+mn-lt"/>
                <a:cs typeface="+mn-lt"/>
              </a:rPr>
              <a:t> Hücreli Karsinom ve Ağrı Yanıtı :</a:t>
            </a:r>
            <a:endParaRPr lang="en-US" b="1" u="sng" dirty="0">
              <a:solidFill>
                <a:srgbClr val="FFFFFF">
                  <a:alpha val="58000"/>
                </a:srgbClr>
              </a:solidFill>
              <a:ea typeface="+mn-lt"/>
              <a:cs typeface="+mn-lt"/>
            </a:endParaRPr>
          </a:p>
          <a:p>
            <a:pPr lvl="1"/>
            <a:r>
              <a:rPr lang="tr" dirty="0">
                <a:ea typeface="+mn-lt"/>
                <a:cs typeface="+mn-lt"/>
              </a:rPr>
              <a:t>WT grubu, hem adenokarsinom (n= 180) hem de </a:t>
            </a:r>
            <a:r>
              <a:rPr lang="tr" dirty="0" err="1">
                <a:ea typeface="+mn-lt"/>
                <a:cs typeface="+mn-lt"/>
              </a:rPr>
              <a:t>skuamöz</a:t>
            </a:r>
            <a:r>
              <a:rPr lang="tr" dirty="0">
                <a:ea typeface="+mn-lt"/>
                <a:cs typeface="+mn-lt"/>
              </a:rPr>
              <a:t> hücreli karsinom (SCC, n=42) gruplarından oluşuyordu. Bu iki grubu karşılaştırarak primer ve sekonder sonlanımların bir analizini yaptık. Hem parsiyel hem de tam yanıt açısından WT adenokarsinomu ile SCC arasında anlamlı bir fark yoktu.</a:t>
            </a:r>
            <a:endParaRPr lang="tr" dirty="0">
              <a:solidFill>
                <a:srgbClr val="FFFFFF">
                  <a:alpha val="58000"/>
                </a:srgbClr>
              </a:solidFill>
            </a:endParaRPr>
          </a:p>
        </p:txBody>
      </p:sp>
      <p:sp>
        <p:nvSpPr>
          <p:cNvPr id="14" name="Freeform 10">
            <a:extLst>
              <a:ext uri="{FF2B5EF4-FFF2-40B4-BE49-F238E27FC236}">
                <a16:creationId xmlns:a16="http://schemas.microsoft.com/office/drawing/2014/main" id="{15BE2CF8-7196-4BC3-B312-B0EE486D9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5824556">
            <a:off x="8226571" y="2916066"/>
            <a:ext cx="3518890" cy="3293724"/>
          </a:xfrm>
          <a:custGeom>
            <a:avLst/>
            <a:gdLst>
              <a:gd name="T0" fmla="*/ 43 w 250"/>
              <a:gd name="T1" fmla="*/ 167 h 234"/>
              <a:gd name="T2" fmla="*/ 70 w 250"/>
              <a:gd name="T3" fmla="*/ 133 h 234"/>
              <a:gd name="T4" fmla="*/ 48 w 250"/>
              <a:gd name="T5" fmla="*/ 134 h 234"/>
              <a:gd name="T6" fmla="*/ 19 w 250"/>
              <a:gd name="T7" fmla="*/ 130 h 234"/>
              <a:gd name="T8" fmla="*/ 6 w 250"/>
              <a:gd name="T9" fmla="*/ 123 h 234"/>
              <a:gd name="T10" fmla="*/ 1 w 250"/>
              <a:gd name="T11" fmla="*/ 103 h 234"/>
              <a:gd name="T12" fmla="*/ 11 w 250"/>
              <a:gd name="T13" fmla="*/ 81 h 234"/>
              <a:gd name="T14" fmla="*/ 23 w 250"/>
              <a:gd name="T15" fmla="*/ 76 h 234"/>
              <a:gd name="T16" fmla="*/ 81 w 250"/>
              <a:gd name="T17" fmla="*/ 78 h 234"/>
              <a:gd name="T18" fmla="*/ 65 w 250"/>
              <a:gd name="T19" fmla="*/ 49 h 234"/>
              <a:gd name="T20" fmla="*/ 57 w 250"/>
              <a:gd name="T21" fmla="*/ 27 h 234"/>
              <a:gd name="T22" fmla="*/ 67 w 250"/>
              <a:gd name="T23" fmla="*/ 12 h 234"/>
              <a:gd name="T24" fmla="*/ 85 w 250"/>
              <a:gd name="T25" fmla="*/ 1 h 234"/>
              <a:gd name="T26" fmla="*/ 101 w 250"/>
              <a:gd name="T27" fmla="*/ 8 h 234"/>
              <a:gd name="T28" fmla="*/ 107 w 250"/>
              <a:gd name="T29" fmla="*/ 15 h 234"/>
              <a:gd name="T30" fmla="*/ 120 w 250"/>
              <a:gd name="T31" fmla="*/ 37 h 234"/>
              <a:gd name="T32" fmla="*/ 131 w 250"/>
              <a:gd name="T33" fmla="*/ 60 h 234"/>
              <a:gd name="T34" fmla="*/ 164 w 250"/>
              <a:gd name="T35" fmla="*/ 25 h 234"/>
              <a:gd name="T36" fmla="*/ 187 w 250"/>
              <a:gd name="T37" fmla="*/ 11 h 234"/>
              <a:gd name="T38" fmla="*/ 205 w 250"/>
              <a:gd name="T39" fmla="*/ 19 h 234"/>
              <a:gd name="T40" fmla="*/ 214 w 250"/>
              <a:gd name="T41" fmla="*/ 34 h 234"/>
              <a:gd name="T42" fmla="*/ 203 w 250"/>
              <a:gd name="T43" fmla="*/ 57 h 234"/>
              <a:gd name="T44" fmla="*/ 166 w 250"/>
              <a:gd name="T45" fmla="*/ 100 h 234"/>
              <a:gd name="T46" fmla="*/ 217 w 250"/>
              <a:gd name="T47" fmla="*/ 98 h 234"/>
              <a:gd name="T48" fmla="*/ 244 w 250"/>
              <a:gd name="T49" fmla="*/ 104 h 234"/>
              <a:gd name="T50" fmla="*/ 249 w 250"/>
              <a:gd name="T51" fmla="*/ 115 h 234"/>
              <a:gd name="T52" fmla="*/ 247 w 250"/>
              <a:gd name="T53" fmla="*/ 129 h 234"/>
              <a:gd name="T54" fmla="*/ 245 w 250"/>
              <a:gd name="T55" fmla="*/ 134 h 234"/>
              <a:gd name="T56" fmla="*/ 241 w 250"/>
              <a:gd name="T57" fmla="*/ 141 h 234"/>
              <a:gd name="T58" fmla="*/ 227 w 250"/>
              <a:gd name="T59" fmla="*/ 147 h 234"/>
              <a:gd name="T60" fmla="*/ 187 w 250"/>
              <a:gd name="T61" fmla="*/ 151 h 234"/>
              <a:gd name="T62" fmla="*/ 160 w 250"/>
              <a:gd name="T63" fmla="*/ 148 h 234"/>
              <a:gd name="T64" fmla="*/ 168 w 250"/>
              <a:gd name="T65" fmla="*/ 168 h 234"/>
              <a:gd name="T66" fmla="*/ 176 w 250"/>
              <a:gd name="T67" fmla="*/ 194 h 234"/>
              <a:gd name="T68" fmla="*/ 176 w 250"/>
              <a:gd name="T69" fmla="*/ 211 h 234"/>
              <a:gd name="T70" fmla="*/ 170 w 250"/>
              <a:gd name="T71" fmla="*/ 221 h 234"/>
              <a:gd name="T72" fmla="*/ 156 w 250"/>
              <a:gd name="T73" fmla="*/ 230 h 234"/>
              <a:gd name="T74" fmla="*/ 130 w 250"/>
              <a:gd name="T75" fmla="*/ 226 h 234"/>
              <a:gd name="T76" fmla="*/ 122 w 250"/>
              <a:gd name="T77" fmla="*/ 213 h 234"/>
              <a:gd name="T78" fmla="*/ 110 w 250"/>
              <a:gd name="T79" fmla="*/ 169 h 234"/>
              <a:gd name="T80" fmla="*/ 92 w 250"/>
              <a:gd name="T81" fmla="*/ 192 h 234"/>
              <a:gd name="T82" fmla="*/ 87 w 250"/>
              <a:gd name="T83" fmla="*/ 197 h 234"/>
              <a:gd name="T84" fmla="*/ 84 w 250"/>
              <a:gd name="T85" fmla="*/ 201 h 234"/>
              <a:gd name="T86" fmla="*/ 65 w 250"/>
              <a:gd name="T87" fmla="*/ 212 h 234"/>
              <a:gd name="T88" fmla="*/ 50 w 250"/>
              <a:gd name="T89" fmla="*/ 204 h 234"/>
              <a:gd name="T90" fmla="*/ 44 w 250"/>
              <a:gd name="T91" fmla="*/ 198 h 234"/>
              <a:gd name="T92" fmla="*/ 38 w 250"/>
              <a:gd name="T93" fmla="*/ 185 h 234"/>
              <a:gd name="T94" fmla="*/ 43 w 250"/>
              <a:gd name="T95" fmla="*/ 167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0" h="234">
                <a:moveTo>
                  <a:pt x="43" y="167"/>
                </a:moveTo>
                <a:cubicBezTo>
                  <a:pt x="70" y="133"/>
                  <a:pt x="70" y="133"/>
                  <a:pt x="70" y="133"/>
                </a:cubicBezTo>
                <a:cubicBezTo>
                  <a:pt x="60" y="134"/>
                  <a:pt x="61" y="134"/>
                  <a:pt x="48" y="134"/>
                </a:cubicBezTo>
                <a:cubicBezTo>
                  <a:pt x="34" y="133"/>
                  <a:pt x="24" y="132"/>
                  <a:pt x="19" y="130"/>
                </a:cubicBezTo>
                <a:cubicBezTo>
                  <a:pt x="13" y="128"/>
                  <a:pt x="9" y="126"/>
                  <a:pt x="6" y="123"/>
                </a:cubicBezTo>
                <a:cubicBezTo>
                  <a:pt x="1" y="119"/>
                  <a:pt x="0" y="112"/>
                  <a:pt x="1" y="103"/>
                </a:cubicBezTo>
                <a:cubicBezTo>
                  <a:pt x="2" y="93"/>
                  <a:pt x="6" y="86"/>
                  <a:pt x="11" y="81"/>
                </a:cubicBezTo>
                <a:cubicBezTo>
                  <a:pt x="15" y="77"/>
                  <a:pt x="18" y="76"/>
                  <a:pt x="23" y="76"/>
                </a:cubicBezTo>
                <a:cubicBezTo>
                  <a:pt x="81" y="78"/>
                  <a:pt x="81" y="78"/>
                  <a:pt x="81" y="78"/>
                </a:cubicBezTo>
                <a:cubicBezTo>
                  <a:pt x="65" y="49"/>
                  <a:pt x="65" y="49"/>
                  <a:pt x="65" y="49"/>
                </a:cubicBezTo>
                <a:cubicBezTo>
                  <a:pt x="58" y="40"/>
                  <a:pt x="56" y="33"/>
                  <a:pt x="57" y="27"/>
                </a:cubicBezTo>
                <a:cubicBezTo>
                  <a:pt x="58" y="21"/>
                  <a:pt x="62" y="16"/>
                  <a:pt x="67" y="12"/>
                </a:cubicBezTo>
                <a:cubicBezTo>
                  <a:pt x="74" y="6"/>
                  <a:pt x="80" y="2"/>
                  <a:pt x="85" y="1"/>
                </a:cubicBezTo>
                <a:cubicBezTo>
                  <a:pt x="90" y="0"/>
                  <a:pt x="95" y="2"/>
                  <a:pt x="101" y="8"/>
                </a:cubicBezTo>
                <a:cubicBezTo>
                  <a:pt x="104" y="11"/>
                  <a:pt x="106" y="13"/>
                  <a:pt x="107" y="15"/>
                </a:cubicBezTo>
                <a:cubicBezTo>
                  <a:pt x="110" y="19"/>
                  <a:pt x="112" y="20"/>
                  <a:pt x="120" y="37"/>
                </a:cubicBezTo>
                <a:cubicBezTo>
                  <a:pt x="129" y="55"/>
                  <a:pt x="128" y="51"/>
                  <a:pt x="131" y="60"/>
                </a:cubicBezTo>
                <a:cubicBezTo>
                  <a:pt x="164" y="25"/>
                  <a:pt x="164" y="25"/>
                  <a:pt x="164" y="25"/>
                </a:cubicBezTo>
                <a:cubicBezTo>
                  <a:pt x="173" y="16"/>
                  <a:pt x="180" y="11"/>
                  <a:pt x="187" y="11"/>
                </a:cubicBezTo>
                <a:cubicBezTo>
                  <a:pt x="193" y="10"/>
                  <a:pt x="200" y="13"/>
                  <a:pt x="205" y="19"/>
                </a:cubicBezTo>
                <a:cubicBezTo>
                  <a:pt x="210" y="24"/>
                  <a:pt x="213" y="29"/>
                  <a:pt x="214" y="34"/>
                </a:cubicBezTo>
                <a:cubicBezTo>
                  <a:pt x="214" y="39"/>
                  <a:pt x="211" y="47"/>
                  <a:pt x="203" y="57"/>
                </a:cubicBezTo>
                <a:cubicBezTo>
                  <a:pt x="166" y="100"/>
                  <a:pt x="166" y="100"/>
                  <a:pt x="166" y="100"/>
                </a:cubicBezTo>
                <a:cubicBezTo>
                  <a:pt x="217" y="98"/>
                  <a:pt x="217" y="98"/>
                  <a:pt x="217" y="98"/>
                </a:cubicBezTo>
                <a:cubicBezTo>
                  <a:pt x="229" y="96"/>
                  <a:pt x="238" y="98"/>
                  <a:pt x="244" y="104"/>
                </a:cubicBezTo>
                <a:cubicBezTo>
                  <a:pt x="247" y="107"/>
                  <a:pt x="249" y="111"/>
                  <a:pt x="249" y="115"/>
                </a:cubicBezTo>
                <a:cubicBezTo>
                  <a:pt x="250" y="120"/>
                  <a:pt x="249" y="124"/>
                  <a:pt x="247" y="129"/>
                </a:cubicBezTo>
                <a:cubicBezTo>
                  <a:pt x="247" y="130"/>
                  <a:pt x="246" y="132"/>
                  <a:pt x="245" y="134"/>
                </a:cubicBezTo>
                <a:cubicBezTo>
                  <a:pt x="244" y="137"/>
                  <a:pt x="243" y="140"/>
                  <a:pt x="241" y="141"/>
                </a:cubicBezTo>
                <a:cubicBezTo>
                  <a:pt x="239" y="144"/>
                  <a:pt x="234" y="146"/>
                  <a:pt x="227" y="147"/>
                </a:cubicBezTo>
                <a:cubicBezTo>
                  <a:pt x="221" y="149"/>
                  <a:pt x="207" y="150"/>
                  <a:pt x="187" y="151"/>
                </a:cubicBezTo>
                <a:cubicBezTo>
                  <a:pt x="175" y="152"/>
                  <a:pt x="161" y="148"/>
                  <a:pt x="160" y="148"/>
                </a:cubicBezTo>
                <a:cubicBezTo>
                  <a:pt x="161" y="151"/>
                  <a:pt x="165" y="161"/>
                  <a:pt x="168" y="168"/>
                </a:cubicBezTo>
                <a:cubicBezTo>
                  <a:pt x="168" y="171"/>
                  <a:pt x="173" y="181"/>
                  <a:pt x="176" y="194"/>
                </a:cubicBezTo>
                <a:cubicBezTo>
                  <a:pt x="179" y="206"/>
                  <a:pt x="176" y="203"/>
                  <a:pt x="176" y="211"/>
                </a:cubicBezTo>
                <a:cubicBezTo>
                  <a:pt x="176" y="214"/>
                  <a:pt x="174" y="217"/>
                  <a:pt x="170" y="221"/>
                </a:cubicBezTo>
                <a:cubicBezTo>
                  <a:pt x="166" y="226"/>
                  <a:pt x="161" y="228"/>
                  <a:pt x="156" y="230"/>
                </a:cubicBezTo>
                <a:cubicBezTo>
                  <a:pt x="147" y="234"/>
                  <a:pt x="137" y="233"/>
                  <a:pt x="130" y="226"/>
                </a:cubicBezTo>
                <a:cubicBezTo>
                  <a:pt x="127" y="223"/>
                  <a:pt x="125" y="219"/>
                  <a:pt x="122" y="213"/>
                </a:cubicBezTo>
                <a:cubicBezTo>
                  <a:pt x="118" y="188"/>
                  <a:pt x="117" y="189"/>
                  <a:pt x="110" y="169"/>
                </a:cubicBezTo>
                <a:cubicBezTo>
                  <a:pt x="92" y="192"/>
                  <a:pt x="92" y="192"/>
                  <a:pt x="92" y="192"/>
                </a:cubicBezTo>
                <a:cubicBezTo>
                  <a:pt x="90" y="193"/>
                  <a:pt x="88" y="195"/>
                  <a:pt x="87" y="197"/>
                </a:cubicBezTo>
                <a:cubicBezTo>
                  <a:pt x="86" y="198"/>
                  <a:pt x="85" y="200"/>
                  <a:pt x="84" y="201"/>
                </a:cubicBezTo>
                <a:cubicBezTo>
                  <a:pt x="76" y="209"/>
                  <a:pt x="70" y="212"/>
                  <a:pt x="65" y="212"/>
                </a:cubicBezTo>
                <a:cubicBezTo>
                  <a:pt x="60" y="211"/>
                  <a:pt x="55" y="209"/>
                  <a:pt x="50" y="204"/>
                </a:cubicBezTo>
                <a:cubicBezTo>
                  <a:pt x="50" y="203"/>
                  <a:pt x="48" y="202"/>
                  <a:pt x="44" y="198"/>
                </a:cubicBezTo>
                <a:cubicBezTo>
                  <a:pt x="41" y="195"/>
                  <a:pt x="39" y="191"/>
                  <a:pt x="38" y="185"/>
                </a:cubicBezTo>
                <a:cubicBezTo>
                  <a:pt x="37" y="179"/>
                  <a:pt x="39" y="173"/>
                  <a:pt x="43" y="16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7354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E9D6223-8D87-4038-BE74-D5224B024F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46FBF49-EC0D-4E09-A77B-DB4E8257E7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63AA13D0-BF0A-4B8F-9FD6-CAE2DCD939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9705717" cy="6858000"/>
          </a:xfrm>
          <a:custGeom>
            <a:avLst/>
            <a:gdLst>
              <a:gd name="connsiteX0" fmla="*/ 0 w 9705717"/>
              <a:gd name="connsiteY0" fmla="*/ 0 h 6858000"/>
              <a:gd name="connsiteX1" fmla="*/ 8892014 w 9705717"/>
              <a:gd name="connsiteY1" fmla="*/ 0 h 6858000"/>
              <a:gd name="connsiteX2" fmla="*/ 8948109 w 9705717"/>
              <a:gd name="connsiteY2" fmla="*/ 119185 h 6858000"/>
              <a:gd name="connsiteX3" fmla="*/ 9361712 w 9705717"/>
              <a:gd name="connsiteY3" fmla="*/ 1009060 h 6858000"/>
              <a:gd name="connsiteX4" fmla="*/ 9569814 w 9705717"/>
              <a:gd name="connsiteY4" fmla="*/ 4722415 h 6858000"/>
              <a:gd name="connsiteX5" fmla="*/ 8937785 w 9705717"/>
              <a:gd name="connsiteY5" fmla="*/ 6619105 h 6858000"/>
              <a:gd name="connsiteX6" fmla="*/ 8749280 w 9705717"/>
              <a:gd name="connsiteY6" fmla="*/ 6858000 h 6858000"/>
              <a:gd name="connsiteX7" fmla="*/ 0 w 9705717"/>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05717" h="6858000">
                <a:moveTo>
                  <a:pt x="0" y="0"/>
                </a:moveTo>
                <a:lnTo>
                  <a:pt x="8892014" y="0"/>
                </a:lnTo>
                <a:lnTo>
                  <a:pt x="8948109" y="119185"/>
                </a:lnTo>
                <a:cubicBezTo>
                  <a:pt x="9080774" y="406683"/>
                  <a:pt x="9216041" y="706568"/>
                  <a:pt x="9361712" y="1009060"/>
                </a:cubicBezTo>
                <a:cubicBezTo>
                  <a:pt x="9986018" y="2093861"/>
                  <a:pt x="9569814" y="4346908"/>
                  <a:pt x="9569814" y="4722415"/>
                </a:cubicBezTo>
                <a:cubicBezTo>
                  <a:pt x="9569814" y="5635108"/>
                  <a:pt x="9260912" y="6189243"/>
                  <a:pt x="8937785" y="6619105"/>
                </a:cubicBezTo>
                <a:lnTo>
                  <a:pt x="8749280"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F9644F15-DA65-5595-9FE4-3B96B0EBC034}"/>
              </a:ext>
            </a:extLst>
          </p:cNvPr>
          <p:cNvSpPr>
            <a:spLocks noGrp="1"/>
          </p:cNvSpPr>
          <p:nvPr>
            <p:ph type="title"/>
          </p:nvPr>
        </p:nvSpPr>
        <p:spPr>
          <a:xfrm>
            <a:off x="720000" y="619200"/>
            <a:ext cx="6911974" cy="1477328"/>
          </a:xfrm>
        </p:spPr>
        <p:txBody>
          <a:bodyPr wrap="square" anchor="ctr">
            <a:normAutofit/>
          </a:bodyPr>
          <a:lstStyle/>
          <a:p>
            <a:endParaRPr lang="en-US"/>
          </a:p>
        </p:txBody>
      </p:sp>
      <p:sp>
        <p:nvSpPr>
          <p:cNvPr id="3" name="Content Placeholder 2">
            <a:extLst>
              <a:ext uri="{FF2B5EF4-FFF2-40B4-BE49-F238E27FC236}">
                <a16:creationId xmlns:a16="http://schemas.microsoft.com/office/drawing/2014/main" id="{A6B7C44A-BEF8-EAA0-4B2B-7D13A7C3010E}"/>
              </a:ext>
            </a:extLst>
          </p:cNvPr>
          <p:cNvSpPr>
            <a:spLocks noGrp="1"/>
          </p:cNvSpPr>
          <p:nvPr>
            <p:ph idx="1"/>
          </p:nvPr>
        </p:nvSpPr>
        <p:spPr>
          <a:xfrm>
            <a:off x="720000" y="2541600"/>
            <a:ext cx="6911975" cy="3216273"/>
          </a:xfrm>
        </p:spPr>
        <p:txBody>
          <a:bodyPr vert="horz" lIns="0" tIns="0" rIns="0" bIns="0" rtlCol="0" anchor="t">
            <a:normAutofit fontScale="77500" lnSpcReduction="20000"/>
          </a:bodyPr>
          <a:lstStyle/>
          <a:p>
            <a:r>
              <a:rPr lang="tr" b="1" u="sng" dirty="0">
                <a:ea typeface="+mn-lt"/>
                <a:cs typeface="+mn-lt"/>
              </a:rPr>
              <a:t>Kemoterapi veya TKİ'nin Mutasyon Pozitif Hastalar Üzerine Etkisi :</a:t>
            </a:r>
            <a:endParaRPr lang="en-US" b="1" u="sng" dirty="0">
              <a:solidFill>
                <a:srgbClr val="FFFFFF">
                  <a:alpha val="58000"/>
                </a:srgbClr>
              </a:solidFill>
              <a:ea typeface="+mn-lt"/>
              <a:cs typeface="+mn-lt"/>
            </a:endParaRPr>
          </a:p>
          <a:p>
            <a:pPr lvl="1"/>
            <a:r>
              <a:rPr lang="tr" dirty="0">
                <a:ea typeface="+mn-lt"/>
                <a:cs typeface="+mn-lt"/>
              </a:rPr>
              <a:t>EGFR+ kemik metastazı tedavilerinin bir alt grup analizini yaptık (n= 63). </a:t>
            </a:r>
            <a:r>
              <a:rPr lang="tr" dirty="0" err="1">
                <a:ea typeface="+mn-lt"/>
                <a:cs typeface="+mn-lt"/>
              </a:rPr>
              <a:t>RT'den</a:t>
            </a:r>
            <a:r>
              <a:rPr lang="tr" dirty="0">
                <a:ea typeface="+mn-lt"/>
                <a:cs typeface="+mn-lt"/>
              </a:rPr>
              <a:t> önce bir TKI kullanımının, takip penceresinde yeni bir </a:t>
            </a:r>
            <a:r>
              <a:rPr lang="tr" dirty="0" err="1">
                <a:ea typeface="+mn-lt"/>
                <a:cs typeface="+mn-lt"/>
              </a:rPr>
              <a:t>TKI'ye</a:t>
            </a:r>
            <a:r>
              <a:rPr lang="tr" dirty="0">
                <a:ea typeface="+mn-lt"/>
                <a:cs typeface="+mn-lt"/>
              </a:rPr>
              <a:t> başlamanın veya takip penceresinde yeni bir kemoterapiye başlamanın, parsiyel veya tam ağrı yanıtı oranlarını önemli ölçüde etkilemediğini bulduk (tümü p &gt; 0.05).</a:t>
            </a:r>
          </a:p>
          <a:p>
            <a:pPr lvl="1"/>
            <a:r>
              <a:rPr lang="tr" dirty="0">
                <a:ea typeface="+mn-lt"/>
                <a:cs typeface="+mn-lt"/>
              </a:rPr>
              <a:t>ALK+ tümörlerin 9 tedavi kürünün 7'sinde, hastalar RT uygulaması ile takip değerlendirmesi arasında önceden hedefe yönelik tedavi görmüş veya başlamıştır. TKI tedavisi almayan iki hastadan birinde kısmi ağrı yanıtı varken, diğerinde </a:t>
            </a:r>
            <a:r>
              <a:rPr lang="tr" dirty="0" err="1">
                <a:ea typeface="+mn-lt"/>
                <a:cs typeface="+mn-lt"/>
              </a:rPr>
              <a:t>RT'ye</a:t>
            </a:r>
            <a:r>
              <a:rPr lang="tr" dirty="0">
                <a:ea typeface="+mn-lt"/>
                <a:cs typeface="+mn-lt"/>
              </a:rPr>
              <a:t> ağrı yanıtı yoktu.</a:t>
            </a:r>
            <a:endParaRPr lang="tr" dirty="0">
              <a:solidFill>
                <a:srgbClr val="FFFFFF">
                  <a:alpha val="58000"/>
                </a:srgbClr>
              </a:solidFill>
            </a:endParaRPr>
          </a:p>
        </p:txBody>
      </p:sp>
      <p:sp>
        <p:nvSpPr>
          <p:cNvPr id="14" name="Freeform 10">
            <a:extLst>
              <a:ext uri="{FF2B5EF4-FFF2-40B4-BE49-F238E27FC236}">
                <a16:creationId xmlns:a16="http://schemas.microsoft.com/office/drawing/2014/main" id="{15BE2CF8-7196-4BC3-B312-B0EE486D9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5824556">
            <a:off x="8226571" y="2916066"/>
            <a:ext cx="3518890" cy="3293724"/>
          </a:xfrm>
          <a:custGeom>
            <a:avLst/>
            <a:gdLst>
              <a:gd name="T0" fmla="*/ 43 w 250"/>
              <a:gd name="T1" fmla="*/ 167 h 234"/>
              <a:gd name="T2" fmla="*/ 70 w 250"/>
              <a:gd name="T3" fmla="*/ 133 h 234"/>
              <a:gd name="T4" fmla="*/ 48 w 250"/>
              <a:gd name="T5" fmla="*/ 134 h 234"/>
              <a:gd name="T6" fmla="*/ 19 w 250"/>
              <a:gd name="T7" fmla="*/ 130 h 234"/>
              <a:gd name="T8" fmla="*/ 6 w 250"/>
              <a:gd name="T9" fmla="*/ 123 h 234"/>
              <a:gd name="T10" fmla="*/ 1 w 250"/>
              <a:gd name="T11" fmla="*/ 103 h 234"/>
              <a:gd name="T12" fmla="*/ 11 w 250"/>
              <a:gd name="T13" fmla="*/ 81 h 234"/>
              <a:gd name="T14" fmla="*/ 23 w 250"/>
              <a:gd name="T15" fmla="*/ 76 h 234"/>
              <a:gd name="T16" fmla="*/ 81 w 250"/>
              <a:gd name="T17" fmla="*/ 78 h 234"/>
              <a:gd name="T18" fmla="*/ 65 w 250"/>
              <a:gd name="T19" fmla="*/ 49 h 234"/>
              <a:gd name="T20" fmla="*/ 57 w 250"/>
              <a:gd name="T21" fmla="*/ 27 h 234"/>
              <a:gd name="T22" fmla="*/ 67 w 250"/>
              <a:gd name="T23" fmla="*/ 12 h 234"/>
              <a:gd name="T24" fmla="*/ 85 w 250"/>
              <a:gd name="T25" fmla="*/ 1 h 234"/>
              <a:gd name="T26" fmla="*/ 101 w 250"/>
              <a:gd name="T27" fmla="*/ 8 h 234"/>
              <a:gd name="T28" fmla="*/ 107 w 250"/>
              <a:gd name="T29" fmla="*/ 15 h 234"/>
              <a:gd name="T30" fmla="*/ 120 w 250"/>
              <a:gd name="T31" fmla="*/ 37 h 234"/>
              <a:gd name="T32" fmla="*/ 131 w 250"/>
              <a:gd name="T33" fmla="*/ 60 h 234"/>
              <a:gd name="T34" fmla="*/ 164 w 250"/>
              <a:gd name="T35" fmla="*/ 25 h 234"/>
              <a:gd name="T36" fmla="*/ 187 w 250"/>
              <a:gd name="T37" fmla="*/ 11 h 234"/>
              <a:gd name="T38" fmla="*/ 205 w 250"/>
              <a:gd name="T39" fmla="*/ 19 h 234"/>
              <a:gd name="T40" fmla="*/ 214 w 250"/>
              <a:gd name="T41" fmla="*/ 34 h 234"/>
              <a:gd name="T42" fmla="*/ 203 w 250"/>
              <a:gd name="T43" fmla="*/ 57 h 234"/>
              <a:gd name="T44" fmla="*/ 166 w 250"/>
              <a:gd name="T45" fmla="*/ 100 h 234"/>
              <a:gd name="T46" fmla="*/ 217 w 250"/>
              <a:gd name="T47" fmla="*/ 98 h 234"/>
              <a:gd name="T48" fmla="*/ 244 w 250"/>
              <a:gd name="T49" fmla="*/ 104 h 234"/>
              <a:gd name="T50" fmla="*/ 249 w 250"/>
              <a:gd name="T51" fmla="*/ 115 h 234"/>
              <a:gd name="T52" fmla="*/ 247 w 250"/>
              <a:gd name="T53" fmla="*/ 129 h 234"/>
              <a:gd name="T54" fmla="*/ 245 w 250"/>
              <a:gd name="T55" fmla="*/ 134 h 234"/>
              <a:gd name="T56" fmla="*/ 241 w 250"/>
              <a:gd name="T57" fmla="*/ 141 h 234"/>
              <a:gd name="T58" fmla="*/ 227 w 250"/>
              <a:gd name="T59" fmla="*/ 147 h 234"/>
              <a:gd name="T60" fmla="*/ 187 w 250"/>
              <a:gd name="T61" fmla="*/ 151 h 234"/>
              <a:gd name="T62" fmla="*/ 160 w 250"/>
              <a:gd name="T63" fmla="*/ 148 h 234"/>
              <a:gd name="T64" fmla="*/ 168 w 250"/>
              <a:gd name="T65" fmla="*/ 168 h 234"/>
              <a:gd name="T66" fmla="*/ 176 w 250"/>
              <a:gd name="T67" fmla="*/ 194 h 234"/>
              <a:gd name="T68" fmla="*/ 176 w 250"/>
              <a:gd name="T69" fmla="*/ 211 h 234"/>
              <a:gd name="T70" fmla="*/ 170 w 250"/>
              <a:gd name="T71" fmla="*/ 221 h 234"/>
              <a:gd name="T72" fmla="*/ 156 w 250"/>
              <a:gd name="T73" fmla="*/ 230 h 234"/>
              <a:gd name="T74" fmla="*/ 130 w 250"/>
              <a:gd name="T75" fmla="*/ 226 h 234"/>
              <a:gd name="T76" fmla="*/ 122 w 250"/>
              <a:gd name="T77" fmla="*/ 213 h 234"/>
              <a:gd name="T78" fmla="*/ 110 w 250"/>
              <a:gd name="T79" fmla="*/ 169 h 234"/>
              <a:gd name="T80" fmla="*/ 92 w 250"/>
              <a:gd name="T81" fmla="*/ 192 h 234"/>
              <a:gd name="T82" fmla="*/ 87 w 250"/>
              <a:gd name="T83" fmla="*/ 197 h 234"/>
              <a:gd name="T84" fmla="*/ 84 w 250"/>
              <a:gd name="T85" fmla="*/ 201 h 234"/>
              <a:gd name="T86" fmla="*/ 65 w 250"/>
              <a:gd name="T87" fmla="*/ 212 h 234"/>
              <a:gd name="T88" fmla="*/ 50 w 250"/>
              <a:gd name="T89" fmla="*/ 204 h 234"/>
              <a:gd name="T90" fmla="*/ 44 w 250"/>
              <a:gd name="T91" fmla="*/ 198 h 234"/>
              <a:gd name="T92" fmla="*/ 38 w 250"/>
              <a:gd name="T93" fmla="*/ 185 h 234"/>
              <a:gd name="T94" fmla="*/ 43 w 250"/>
              <a:gd name="T95" fmla="*/ 167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0" h="234">
                <a:moveTo>
                  <a:pt x="43" y="167"/>
                </a:moveTo>
                <a:cubicBezTo>
                  <a:pt x="70" y="133"/>
                  <a:pt x="70" y="133"/>
                  <a:pt x="70" y="133"/>
                </a:cubicBezTo>
                <a:cubicBezTo>
                  <a:pt x="60" y="134"/>
                  <a:pt x="61" y="134"/>
                  <a:pt x="48" y="134"/>
                </a:cubicBezTo>
                <a:cubicBezTo>
                  <a:pt x="34" y="133"/>
                  <a:pt x="24" y="132"/>
                  <a:pt x="19" y="130"/>
                </a:cubicBezTo>
                <a:cubicBezTo>
                  <a:pt x="13" y="128"/>
                  <a:pt x="9" y="126"/>
                  <a:pt x="6" y="123"/>
                </a:cubicBezTo>
                <a:cubicBezTo>
                  <a:pt x="1" y="119"/>
                  <a:pt x="0" y="112"/>
                  <a:pt x="1" y="103"/>
                </a:cubicBezTo>
                <a:cubicBezTo>
                  <a:pt x="2" y="93"/>
                  <a:pt x="6" y="86"/>
                  <a:pt x="11" y="81"/>
                </a:cubicBezTo>
                <a:cubicBezTo>
                  <a:pt x="15" y="77"/>
                  <a:pt x="18" y="76"/>
                  <a:pt x="23" y="76"/>
                </a:cubicBezTo>
                <a:cubicBezTo>
                  <a:pt x="81" y="78"/>
                  <a:pt x="81" y="78"/>
                  <a:pt x="81" y="78"/>
                </a:cubicBezTo>
                <a:cubicBezTo>
                  <a:pt x="65" y="49"/>
                  <a:pt x="65" y="49"/>
                  <a:pt x="65" y="49"/>
                </a:cubicBezTo>
                <a:cubicBezTo>
                  <a:pt x="58" y="40"/>
                  <a:pt x="56" y="33"/>
                  <a:pt x="57" y="27"/>
                </a:cubicBezTo>
                <a:cubicBezTo>
                  <a:pt x="58" y="21"/>
                  <a:pt x="62" y="16"/>
                  <a:pt x="67" y="12"/>
                </a:cubicBezTo>
                <a:cubicBezTo>
                  <a:pt x="74" y="6"/>
                  <a:pt x="80" y="2"/>
                  <a:pt x="85" y="1"/>
                </a:cubicBezTo>
                <a:cubicBezTo>
                  <a:pt x="90" y="0"/>
                  <a:pt x="95" y="2"/>
                  <a:pt x="101" y="8"/>
                </a:cubicBezTo>
                <a:cubicBezTo>
                  <a:pt x="104" y="11"/>
                  <a:pt x="106" y="13"/>
                  <a:pt x="107" y="15"/>
                </a:cubicBezTo>
                <a:cubicBezTo>
                  <a:pt x="110" y="19"/>
                  <a:pt x="112" y="20"/>
                  <a:pt x="120" y="37"/>
                </a:cubicBezTo>
                <a:cubicBezTo>
                  <a:pt x="129" y="55"/>
                  <a:pt x="128" y="51"/>
                  <a:pt x="131" y="60"/>
                </a:cubicBezTo>
                <a:cubicBezTo>
                  <a:pt x="164" y="25"/>
                  <a:pt x="164" y="25"/>
                  <a:pt x="164" y="25"/>
                </a:cubicBezTo>
                <a:cubicBezTo>
                  <a:pt x="173" y="16"/>
                  <a:pt x="180" y="11"/>
                  <a:pt x="187" y="11"/>
                </a:cubicBezTo>
                <a:cubicBezTo>
                  <a:pt x="193" y="10"/>
                  <a:pt x="200" y="13"/>
                  <a:pt x="205" y="19"/>
                </a:cubicBezTo>
                <a:cubicBezTo>
                  <a:pt x="210" y="24"/>
                  <a:pt x="213" y="29"/>
                  <a:pt x="214" y="34"/>
                </a:cubicBezTo>
                <a:cubicBezTo>
                  <a:pt x="214" y="39"/>
                  <a:pt x="211" y="47"/>
                  <a:pt x="203" y="57"/>
                </a:cubicBezTo>
                <a:cubicBezTo>
                  <a:pt x="166" y="100"/>
                  <a:pt x="166" y="100"/>
                  <a:pt x="166" y="100"/>
                </a:cubicBezTo>
                <a:cubicBezTo>
                  <a:pt x="217" y="98"/>
                  <a:pt x="217" y="98"/>
                  <a:pt x="217" y="98"/>
                </a:cubicBezTo>
                <a:cubicBezTo>
                  <a:pt x="229" y="96"/>
                  <a:pt x="238" y="98"/>
                  <a:pt x="244" y="104"/>
                </a:cubicBezTo>
                <a:cubicBezTo>
                  <a:pt x="247" y="107"/>
                  <a:pt x="249" y="111"/>
                  <a:pt x="249" y="115"/>
                </a:cubicBezTo>
                <a:cubicBezTo>
                  <a:pt x="250" y="120"/>
                  <a:pt x="249" y="124"/>
                  <a:pt x="247" y="129"/>
                </a:cubicBezTo>
                <a:cubicBezTo>
                  <a:pt x="247" y="130"/>
                  <a:pt x="246" y="132"/>
                  <a:pt x="245" y="134"/>
                </a:cubicBezTo>
                <a:cubicBezTo>
                  <a:pt x="244" y="137"/>
                  <a:pt x="243" y="140"/>
                  <a:pt x="241" y="141"/>
                </a:cubicBezTo>
                <a:cubicBezTo>
                  <a:pt x="239" y="144"/>
                  <a:pt x="234" y="146"/>
                  <a:pt x="227" y="147"/>
                </a:cubicBezTo>
                <a:cubicBezTo>
                  <a:pt x="221" y="149"/>
                  <a:pt x="207" y="150"/>
                  <a:pt x="187" y="151"/>
                </a:cubicBezTo>
                <a:cubicBezTo>
                  <a:pt x="175" y="152"/>
                  <a:pt x="161" y="148"/>
                  <a:pt x="160" y="148"/>
                </a:cubicBezTo>
                <a:cubicBezTo>
                  <a:pt x="161" y="151"/>
                  <a:pt x="165" y="161"/>
                  <a:pt x="168" y="168"/>
                </a:cubicBezTo>
                <a:cubicBezTo>
                  <a:pt x="168" y="171"/>
                  <a:pt x="173" y="181"/>
                  <a:pt x="176" y="194"/>
                </a:cubicBezTo>
                <a:cubicBezTo>
                  <a:pt x="179" y="206"/>
                  <a:pt x="176" y="203"/>
                  <a:pt x="176" y="211"/>
                </a:cubicBezTo>
                <a:cubicBezTo>
                  <a:pt x="176" y="214"/>
                  <a:pt x="174" y="217"/>
                  <a:pt x="170" y="221"/>
                </a:cubicBezTo>
                <a:cubicBezTo>
                  <a:pt x="166" y="226"/>
                  <a:pt x="161" y="228"/>
                  <a:pt x="156" y="230"/>
                </a:cubicBezTo>
                <a:cubicBezTo>
                  <a:pt x="147" y="234"/>
                  <a:pt x="137" y="233"/>
                  <a:pt x="130" y="226"/>
                </a:cubicBezTo>
                <a:cubicBezTo>
                  <a:pt x="127" y="223"/>
                  <a:pt x="125" y="219"/>
                  <a:pt x="122" y="213"/>
                </a:cubicBezTo>
                <a:cubicBezTo>
                  <a:pt x="118" y="188"/>
                  <a:pt x="117" y="189"/>
                  <a:pt x="110" y="169"/>
                </a:cubicBezTo>
                <a:cubicBezTo>
                  <a:pt x="92" y="192"/>
                  <a:pt x="92" y="192"/>
                  <a:pt x="92" y="192"/>
                </a:cubicBezTo>
                <a:cubicBezTo>
                  <a:pt x="90" y="193"/>
                  <a:pt x="88" y="195"/>
                  <a:pt x="87" y="197"/>
                </a:cubicBezTo>
                <a:cubicBezTo>
                  <a:pt x="86" y="198"/>
                  <a:pt x="85" y="200"/>
                  <a:pt x="84" y="201"/>
                </a:cubicBezTo>
                <a:cubicBezTo>
                  <a:pt x="76" y="209"/>
                  <a:pt x="70" y="212"/>
                  <a:pt x="65" y="212"/>
                </a:cubicBezTo>
                <a:cubicBezTo>
                  <a:pt x="60" y="211"/>
                  <a:pt x="55" y="209"/>
                  <a:pt x="50" y="204"/>
                </a:cubicBezTo>
                <a:cubicBezTo>
                  <a:pt x="50" y="203"/>
                  <a:pt x="48" y="202"/>
                  <a:pt x="44" y="198"/>
                </a:cubicBezTo>
                <a:cubicBezTo>
                  <a:pt x="41" y="195"/>
                  <a:pt x="39" y="191"/>
                  <a:pt x="38" y="185"/>
                </a:cubicBezTo>
                <a:cubicBezTo>
                  <a:pt x="37" y="179"/>
                  <a:pt x="39" y="173"/>
                  <a:pt x="43" y="16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8881363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E9D6223-8D87-4038-BE74-D5224B024F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46FBF49-EC0D-4E09-A77B-DB4E8257E7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63AA13D0-BF0A-4B8F-9FD6-CAE2DCD939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9705717" cy="6858000"/>
          </a:xfrm>
          <a:custGeom>
            <a:avLst/>
            <a:gdLst>
              <a:gd name="connsiteX0" fmla="*/ 0 w 9705717"/>
              <a:gd name="connsiteY0" fmla="*/ 0 h 6858000"/>
              <a:gd name="connsiteX1" fmla="*/ 8892014 w 9705717"/>
              <a:gd name="connsiteY1" fmla="*/ 0 h 6858000"/>
              <a:gd name="connsiteX2" fmla="*/ 8948109 w 9705717"/>
              <a:gd name="connsiteY2" fmla="*/ 119185 h 6858000"/>
              <a:gd name="connsiteX3" fmla="*/ 9361712 w 9705717"/>
              <a:gd name="connsiteY3" fmla="*/ 1009060 h 6858000"/>
              <a:gd name="connsiteX4" fmla="*/ 9569814 w 9705717"/>
              <a:gd name="connsiteY4" fmla="*/ 4722415 h 6858000"/>
              <a:gd name="connsiteX5" fmla="*/ 8937785 w 9705717"/>
              <a:gd name="connsiteY5" fmla="*/ 6619105 h 6858000"/>
              <a:gd name="connsiteX6" fmla="*/ 8749280 w 9705717"/>
              <a:gd name="connsiteY6" fmla="*/ 6858000 h 6858000"/>
              <a:gd name="connsiteX7" fmla="*/ 0 w 9705717"/>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05717" h="6858000">
                <a:moveTo>
                  <a:pt x="0" y="0"/>
                </a:moveTo>
                <a:lnTo>
                  <a:pt x="8892014" y="0"/>
                </a:lnTo>
                <a:lnTo>
                  <a:pt x="8948109" y="119185"/>
                </a:lnTo>
                <a:cubicBezTo>
                  <a:pt x="9080774" y="406683"/>
                  <a:pt x="9216041" y="706568"/>
                  <a:pt x="9361712" y="1009060"/>
                </a:cubicBezTo>
                <a:cubicBezTo>
                  <a:pt x="9986018" y="2093861"/>
                  <a:pt x="9569814" y="4346908"/>
                  <a:pt x="9569814" y="4722415"/>
                </a:cubicBezTo>
                <a:cubicBezTo>
                  <a:pt x="9569814" y="5635108"/>
                  <a:pt x="9260912" y="6189243"/>
                  <a:pt x="8937785" y="6619105"/>
                </a:cubicBezTo>
                <a:lnTo>
                  <a:pt x="8749280"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38F93DDF-9245-F9C1-B266-A0C7AA0EF126}"/>
              </a:ext>
            </a:extLst>
          </p:cNvPr>
          <p:cNvSpPr>
            <a:spLocks noGrp="1"/>
          </p:cNvSpPr>
          <p:nvPr>
            <p:ph type="title"/>
          </p:nvPr>
        </p:nvSpPr>
        <p:spPr>
          <a:xfrm>
            <a:off x="720000" y="619200"/>
            <a:ext cx="6911974" cy="1477328"/>
          </a:xfrm>
        </p:spPr>
        <p:txBody>
          <a:bodyPr wrap="square" anchor="ctr">
            <a:normAutofit/>
          </a:bodyPr>
          <a:lstStyle/>
          <a:p>
            <a:r>
              <a:rPr lang="en-US" dirty="0"/>
              <a:t>TARTIŞMA</a:t>
            </a:r>
          </a:p>
        </p:txBody>
      </p:sp>
      <p:sp>
        <p:nvSpPr>
          <p:cNvPr id="3" name="Content Placeholder 2">
            <a:extLst>
              <a:ext uri="{FF2B5EF4-FFF2-40B4-BE49-F238E27FC236}">
                <a16:creationId xmlns:a16="http://schemas.microsoft.com/office/drawing/2014/main" id="{AD5C31F7-10F3-AAF3-BA01-B61AFAB4EEDD}"/>
              </a:ext>
            </a:extLst>
          </p:cNvPr>
          <p:cNvSpPr>
            <a:spLocks noGrp="1"/>
          </p:cNvSpPr>
          <p:nvPr>
            <p:ph idx="1"/>
          </p:nvPr>
        </p:nvSpPr>
        <p:spPr>
          <a:xfrm>
            <a:off x="720000" y="2541600"/>
            <a:ext cx="6911975" cy="3216273"/>
          </a:xfrm>
        </p:spPr>
        <p:txBody>
          <a:bodyPr vert="horz" lIns="0" tIns="0" rIns="0" bIns="0" rtlCol="0" anchor="t">
            <a:normAutofit fontScale="62500" lnSpcReduction="20000"/>
          </a:bodyPr>
          <a:lstStyle/>
          <a:p>
            <a:r>
              <a:rPr lang="tr" dirty="0">
                <a:ea typeface="+mn-lt"/>
                <a:cs typeface="+mn-lt"/>
              </a:rPr>
              <a:t>Bu çalışmada, EGFR+ ve ALK+ KHDAK kemik metastazları için palyatif RT alan hastaların, EGFR ve ALK WT hastalara kıyasla daha yüksek ağrı yanıtı oranları bildirdiklerini bulduk. Ayrıca, daha yüksek bir başlangıç ağrısı ve ileri yaşın daha yüksek yanıt oranlarıyla ilişkili olduğunu gözlemledik.</a:t>
            </a:r>
          </a:p>
          <a:p>
            <a:r>
              <a:rPr lang="tr" dirty="0">
                <a:ea typeface="+mn-lt"/>
                <a:cs typeface="+mn-lt"/>
              </a:rPr>
              <a:t>Genel kohort için ağrı yanıtı oranı %66 idi. </a:t>
            </a:r>
          </a:p>
          <a:p>
            <a:r>
              <a:rPr lang="tr" dirty="0">
                <a:ea typeface="+mn-lt"/>
                <a:cs typeface="+mn-lt"/>
              </a:rPr>
              <a:t>Aynı QOL değerlendirme aracını ve takip süresini kullanan önceki çalışmada gözlemlenen %75 yanıt oranından daha düşüktü. Düşük yanıt oranı, %63 ile WT grubu için daha da belirgindi. </a:t>
            </a:r>
            <a:endParaRPr lang="tr" dirty="0">
              <a:solidFill>
                <a:srgbClr val="FFFFFF">
                  <a:alpha val="58000"/>
                </a:srgbClr>
              </a:solidFill>
              <a:ea typeface="+mn-lt"/>
              <a:cs typeface="+mn-lt"/>
            </a:endParaRPr>
          </a:p>
          <a:p>
            <a:r>
              <a:rPr lang="tr" dirty="0">
                <a:ea typeface="+mn-lt"/>
                <a:cs typeface="+mn-lt"/>
              </a:rPr>
              <a:t>Van der </a:t>
            </a:r>
            <a:r>
              <a:rPr lang="tr" dirty="0" err="1">
                <a:ea typeface="+mn-lt"/>
                <a:cs typeface="+mn-lt"/>
              </a:rPr>
              <a:t>Velden</a:t>
            </a:r>
            <a:r>
              <a:rPr lang="tr" dirty="0">
                <a:ea typeface="+mn-lt"/>
                <a:cs typeface="+mn-lt"/>
              </a:rPr>
              <a:t> ve ark. akciğer kanseri kemik metastazlarının meme veya prostat kanseri kemik metastazlarıyla karşılaştırıldığında 0.50'lik bir RT ağrı yanıtı OR'sine sahip olduğunu bildirmiştir (p &lt; 0.001).</a:t>
            </a:r>
            <a:endParaRPr lang="tr" dirty="0">
              <a:solidFill>
                <a:srgbClr val="FFFFFF">
                  <a:alpha val="58000"/>
                </a:srgbClr>
              </a:solidFill>
              <a:ea typeface="+mn-lt"/>
              <a:cs typeface="+mn-lt"/>
            </a:endParaRPr>
          </a:p>
          <a:p>
            <a:r>
              <a:rPr lang="tr" dirty="0">
                <a:ea typeface="+mn-lt"/>
                <a:cs typeface="+mn-lt"/>
              </a:rPr>
              <a:t> Bu çalışmadaki tam ağrı yanıtı oranlarının genel oranı, diğer histolojilerin kemik metastazları için gözlemlenen tam yanıt oranlarına benzerdi.</a:t>
            </a:r>
            <a:endParaRPr lang="tr" dirty="0">
              <a:solidFill>
                <a:srgbClr val="FFFFFF">
                  <a:alpha val="58000"/>
                </a:srgbClr>
              </a:solidFill>
            </a:endParaRPr>
          </a:p>
        </p:txBody>
      </p:sp>
      <p:sp>
        <p:nvSpPr>
          <p:cNvPr id="14" name="Freeform 10">
            <a:extLst>
              <a:ext uri="{FF2B5EF4-FFF2-40B4-BE49-F238E27FC236}">
                <a16:creationId xmlns:a16="http://schemas.microsoft.com/office/drawing/2014/main" id="{15BE2CF8-7196-4BC3-B312-B0EE486D9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5824556">
            <a:off x="8226571" y="2916066"/>
            <a:ext cx="3518890" cy="3293724"/>
          </a:xfrm>
          <a:custGeom>
            <a:avLst/>
            <a:gdLst>
              <a:gd name="T0" fmla="*/ 43 w 250"/>
              <a:gd name="T1" fmla="*/ 167 h 234"/>
              <a:gd name="T2" fmla="*/ 70 w 250"/>
              <a:gd name="T3" fmla="*/ 133 h 234"/>
              <a:gd name="T4" fmla="*/ 48 w 250"/>
              <a:gd name="T5" fmla="*/ 134 h 234"/>
              <a:gd name="T6" fmla="*/ 19 w 250"/>
              <a:gd name="T7" fmla="*/ 130 h 234"/>
              <a:gd name="T8" fmla="*/ 6 w 250"/>
              <a:gd name="T9" fmla="*/ 123 h 234"/>
              <a:gd name="T10" fmla="*/ 1 w 250"/>
              <a:gd name="T11" fmla="*/ 103 h 234"/>
              <a:gd name="T12" fmla="*/ 11 w 250"/>
              <a:gd name="T13" fmla="*/ 81 h 234"/>
              <a:gd name="T14" fmla="*/ 23 w 250"/>
              <a:gd name="T15" fmla="*/ 76 h 234"/>
              <a:gd name="T16" fmla="*/ 81 w 250"/>
              <a:gd name="T17" fmla="*/ 78 h 234"/>
              <a:gd name="T18" fmla="*/ 65 w 250"/>
              <a:gd name="T19" fmla="*/ 49 h 234"/>
              <a:gd name="T20" fmla="*/ 57 w 250"/>
              <a:gd name="T21" fmla="*/ 27 h 234"/>
              <a:gd name="T22" fmla="*/ 67 w 250"/>
              <a:gd name="T23" fmla="*/ 12 h 234"/>
              <a:gd name="T24" fmla="*/ 85 w 250"/>
              <a:gd name="T25" fmla="*/ 1 h 234"/>
              <a:gd name="T26" fmla="*/ 101 w 250"/>
              <a:gd name="T27" fmla="*/ 8 h 234"/>
              <a:gd name="T28" fmla="*/ 107 w 250"/>
              <a:gd name="T29" fmla="*/ 15 h 234"/>
              <a:gd name="T30" fmla="*/ 120 w 250"/>
              <a:gd name="T31" fmla="*/ 37 h 234"/>
              <a:gd name="T32" fmla="*/ 131 w 250"/>
              <a:gd name="T33" fmla="*/ 60 h 234"/>
              <a:gd name="T34" fmla="*/ 164 w 250"/>
              <a:gd name="T35" fmla="*/ 25 h 234"/>
              <a:gd name="T36" fmla="*/ 187 w 250"/>
              <a:gd name="T37" fmla="*/ 11 h 234"/>
              <a:gd name="T38" fmla="*/ 205 w 250"/>
              <a:gd name="T39" fmla="*/ 19 h 234"/>
              <a:gd name="T40" fmla="*/ 214 w 250"/>
              <a:gd name="T41" fmla="*/ 34 h 234"/>
              <a:gd name="T42" fmla="*/ 203 w 250"/>
              <a:gd name="T43" fmla="*/ 57 h 234"/>
              <a:gd name="T44" fmla="*/ 166 w 250"/>
              <a:gd name="T45" fmla="*/ 100 h 234"/>
              <a:gd name="T46" fmla="*/ 217 w 250"/>
              <a:gd name="T47" fmla="*/ 98 h 234"/>
              <a:gd name="T48" fmla="*/ 244 w 250"/>
              <a:gd name="T49" fmla="*/ 104 h 234"/>
              <a:gd name="T50" fmla="*/ 249 w 250"/>
              <a:gd name="T51" fmla="*/ 115 h 234"/>
              <a:gd name="T52" fmla="*/ 247 w 250"/>
              <a:gd name="T53" fmla="*/ 129 h 234"/>
              <a:gd name="T54" fmla="*/ 245 w 250"/>
              <a:gd name="T55" fmla="*/ 134 h 234"/>
              <a:gd name="T56" fmla="*/ 241 w 250"/>
              <a:gd name="T57" fmla="*/ 141 h 234"/>
              <a:gd name="T58" fmla="*/ 227 w 250"/>
              <a:gd name="T59" fmla="*/ 147 h 234"/>
              <a:gd name="T60" fmla="*/ 187 w 250"/>
              <a:gd name="T61" fmla="*/ 151 h 234"/>
              <a:gd name="T62" fmla="*/ 160 w 250"/>
              <a:gd name="T63" fmla="*/ 148 h 234"/>
              <a:gd name="T64" fmla="*/ 168 w 250"/>
              <a:gd name="T65" fmla="*/ 168 h 234"/>
              <a:gd name="T66" fmla="*/ 176 w 250"/>
              <a:gd name="T67" fmla="*/ 194 h 234"/>
              <a:gd name="T68" fmla="*/ 176 w 250"/>
              <a:gd name="T69" fmla="*/ 211 h 234"/>
              <a:gd name="T70" fmla="*/ 170 w 250"/>
              <a:gd name="T71" fmla="*/ 221 h 234"/>
              <a:gd name="T72" fmla="*/ 156 w 250"/>
              <a:gd name="T73" fmla="*/ 230 h 234"/>
              <a:gd name="T74" fmla="*/ 130 w 250"/>
              <a:gd name="T75" fmla="*/ 226 h 234"/>
              <a:gd name="T76" fmla="*/ 122 w 250"/>
              <a:gd name="T77" fmla="*/ 213 h 234"/>
              <a:gd name="T78" fmla="*/ 110 w 250"/>
              <a:gd name="T79" fmla="*/ 169 h 234"/>
              <a:gd name="T80" fmla="*/ 92 w 250"/>
              <a:gd name="T81" fmla="*/ 192 h 234"/>
              <a:gd name="T82" fmla="*/ 87 w 250"/>
              <a:gd name="T83" fmla="*/ 197 h 234"/>
              <a:gd name="T84" fmla="*/ 84 w 250"/>
              <a:gd name="T85" fmla="*/ 201 h 234"/>
              <a:gd name="T86" fmla="*/ 65 w 250"/>
              <a:gd name="T87" fmla="*/ 212 h 234"/>
              <a:gd name="T88" fmla="*/ 50 w 250"/>
              <a:gd name="T89" fmla="*/ 204 h 234"/>
              <a:gd name="T90" fmla="*/ 44 w 250"/>
              <a:gd name="T91" fmla="*/ 198 h 234"/>
              <a:gd name="T92" fmla="*/ 38 w 250"/>
              <a:gd name="T93" fmla="*/ 185 h 234"/>
              <a:gd name="T94" fmla="*/ 43 w 250"/>
              <a:gd name="T95" fmla="*/ 167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0" h="234">
                <a:moveTo>
                  <a:pt x="43" y="167"/>
                </a:moveTo>
                <a:cubicBezTo>
                  <a:pt x="70" y="133"/>
                  <a:pt x="70" y="133"/>
                  <a:pt x="70" y="133"/>
                </a:cubicBezTo>
                <a:cubicBezTo>
                  <a:pt x="60" y="134"/>
                  <a:pt x="61" y="134"/>
                  <a:pt x="48" y="134"/>
                </a:cubicBezTo>
                <a:cubicBezTo>
                  <a:pt x="34" y="133"/>
                  <a:pt x="24" y="132"/>
                  <a:pt x="19" y="130"/>
                </a:cubicBezTo>
                <a:cubicBezTo>
                  <a:pt x="13" y="128"/>
                  <a:pt x="9" y="126"/>
                  <a:pt x="6" y="123"/>
                </a:cubicBezTo>
                <a:cubicBezTo>
                  <a:pt x="1" y="119"/>
                  <a:pt x="0" y="112"/>
                  <a:pt x="1" y="103"/>
                </a:cubicBezTo>
                <a:cubicBezTo>
                  <a:pt x="2" y="93"/>
                  <a:pt x="6" y="86"/>
                  <a:pt x="11" y="81"/>
                </a:cubicBezTo>
                <a:cubicBezTo>
                  <a:pt x="15" y="77"/>
                  <a:pt x="18" y="76"/>
                  <a:pt x="23" y="76"/>
                </a:cubicBezTo>
                <a:cubicBezTo>
                  <a:pt x="81" y="78"/>
                  <a:pt x="81" y="78"/>
                  <a:pt x="81" y="78"/>
                </a:cubicBezTo>
                <a:cubicBezTo>
                  <a:pt x="65" y="49"/>
                  <a:pt x="65" y="49"/>
                  <a:pt x="65" y="49"/>
                </a:cubicBezTo>
                <a:cubicBezTo>
                  <a:pt x="58" y="40"/>
                  <a:pt x="56" y="33"/>
                  <a:pt x="57" y="27"/>
                </a:cubicBezTo>
                <a:cubicBezTo>
                  <a:pt x="58" y="21"/>
                  <a:pt x="62" y="16"/>
                  <a:pt x="67" y="12"/>
                </a:cubicBezTo>
                <a:cubicBezTo>
                  <a:pt x="74" y="6"/>
                  <a:pt x="80" y="2"/>
                  <a:pt x="85" y="1"/>
                </a:cubicBezTo>
                <a:cubicBezTo>
                  <a:pt x="90" y="0"/>
                  <a:pt x="95" y="2"/>
                  <a:pt x="101" y="8"/>
                </a:cubicBezTo>
                <a:cubicBezTo>
                  <a:pt x="104" y="11"/>
                  <a:pt x="106" y="13"/>
                  <a:pt x="107" y="15"/>
                </a:cubicBezTo>
                <a:cubicBezTo>
                  <a:pt x="110" y="19"/>
                  <a:pt x="112" y="20"/>
                  <a:pt x="120" y="37"/>
                </a:cubicBezTo>
                <a:cubicBezTo>
                  <a:pt x="129" y="55"/>
                  <a:pt x="128" y="51"/>
                  <a:pt x="131" y="60"/>
                </a:cubicBezTo>
                <a:cubicBezTo>
                  <a:pt x="164" y="25"/>
                  <a:pt x="164" y="25"/>
                  <a:pt x="164" y="25"/>
                </a:cubicBezTo>
                <a:cubicBezTo>
                  <a:pt x="173" y="16"/>
                  <a:pt x="180" y="11"/>
                  <a:pt x="187" y="11"/>
                </a:cubicBezTo>
                <a:cubicBezTo>
                  <a:pt x="193" y="10"/>
                  <a:pt x="200" y="13"/>
                  <a:pt x="205" y="19"/>
                </a:cubicBezTo>
                <a:cubicBezTo>
                  <a:pt x="210" y="24"/>
                  <a:pt x="213" y="29"/>
                  <a:pt x="214" y="34"/>
                </a:cubicBezTo>
                <a:cubicBezTo>
                  <a:pt x="214" y="39"/>
                  <a:pt x="211" y="47"/>
                  <a:pt x="203" y="57"/>
                </a:cubicBezTo>
                <a:cubicBezTo>
                  <a:pt x="166" y="100"/>
                  <a:pt x="166" y="100"/>
                  <a:pt x="166" y="100"/>
                </a:cubicBezTo>
                <a:cubicBezTo>
                  <a:pt x="217" y="98"/>
                  <a:pt x="217" y="98"/>
                  <a:pt x="217" y="98"/>
                </a:cubicBezTo>
                <a:cubicBezTo>
                  <a:pt x="229" y="96"/>
                  <a:pt x="238" y="98"/>
                  <a:pt x="244" y="104"/>
                </a:cubicBezTo>
                <a:cubicBezTo>
                  <a:pt x="247" y="107"/>
                  <a:pt x="249" y="111"/>
                  <a:pt x="249" y="115"/>
                </a:cubicBezTo>
                <a:cubicBezTo>
                  <a:pt x="250" y="120"/>
                  <a:pt x="249" y="124"/>
                  <a:pt x="247" y="129"/>
                </a:cubicBezTo>
                <a:cubicBezTo>
                  <a:pt x="247" y="130"/>
                  <a:pt x="246" y="132"/>
                  <a:pt x="245" y="134"/>
                </a:cubicBezTo>
                <a:cubicBezTo>
                  <a:pt x="244" y="137"/>
                  <a:pt x="243" y="140"/>
                  <a:pt x="241" y="141"/>
                </a:cubicBezTo>
                <a:cubicBezTo>
                  <a:pt x="239" y="144"/>
                  <a:pt x="234" y="146"/>
                  <a:pt x="227" y="147"/>
                </a:cubicBezTo>
                <a:cubicBezTo>
                  <a:pt x="221" y="149"/>
                  <a:pt x="207" y="150"/>
                  <a:pt x="187" y="151"/>
                </a:cubicBezTo>
                <a:cubicBezTo>
                  <a:pt x="175" y="152"/>
                  <a:pt x="161" y="148"/>
                  <a:pt x="160" y="148"/>
                </a:cubicBezTo>
                <a:cubicBezTo>
                  <a:pt x="161" y="151"/>
                  <a:pt x="165" y="161"/>
                  <a:pt x="168" y="168"/>
                </a:cubicBezTo>
                <a:cubicBezTo>
                  <a:pt x="168" y="171"/>
                  <a:pt x="173" y="181"/>
                  <a:pt x="176" y="194"/>
                </a:cubicBezTo>
                <a:cubicBezTo>
                  <a:pt x="179" y="206"/>
                  <a:pt x="176" y="203"/>
                  <a:pt x="176" y="211"/>
                </a:cubicBezTo>
                <a:cubicBezTo>
                  <a:pt x="176" y="214"/>
                  <a:pt x="174" y="217"/>
                  <a:pt x="170" y="221"/>
                </a:cubicBezTo>
                <a:cubicBezTo>
                  <a:pt x="166" y="226"/>
                  <a:pt x="161" y="228"/>
                  <a:pt x="156" y="230"/>
                </a:cubicBezTo>
                <a:cubicBezTo>
                  <a:pt x="147" y="234"/>
                  <a:pt x="137" y="233"/>
                  <a:pt x="130" y="226"/>
                </a:cubicBezTo>
                <a:cubicBezTo>
                  <a:pt x="127" y="223"/>
                  <a:pt x="125" y="219"/>
                  <a:pt x="122" y="213"/>
                </a:cubicBezTo>
                <a:cubicBezTo>
                  <a:pt x="118" y="188"/>
                  <a:pt x="117" y="189"/>
                  <a:pt x="110" y="169"/>
                </a:cubicBezTo>
                <a:cubicBezTo>
                  <a:pt x="92" y="192"/>
                  <a:pt x="92" y="192"/>
                  <a:pt x="92" y="192"/>
                </a:cubicBezTo>
                <a:cubicBezTo>
                  <a:pt x="90" y="193"/>
                  <a:pt x="88" y="195"/>
                  <a:pt x="87" y="197"/>
                </a:cubicBezTo>
                <a:cubicBezTo>
                  <a:pt x="86" y="198"/>
                  <a:pt x="85" y="200"/>
                  <a:pt x="84" y="201"/>
                </a:cubicBezTo>
                <a:cubicBezTo>
                  <a:pt x="76" y="209"/>
                  <a:pt x="70" y="212"/>
                  <a:pt x="65" y="212"/>
                </a:cubicBezTo>
                <a:cubicBezTo>
                  <a:pt x="60" y="211"/>
                  <a:pt x="55" y="209"/>
                  <a:pt x="50" y="204"/>
                </a:cubicBezTo>
                <a:cubicBezTo>
                  <a:pt x="50" y="203"/>
                  <a:pt x="48" y="202"/>
                  <a:pt x="44" y="198"/>
                </a:cubicBezTo>
                <a:cubicBezTo>
                  <a:pt x="41" y="195"/>
                  <a:pt x="39" y="191"/>
                  <a:pt x="38" y="185"/>
                </a:cubicBezTo>
                <a:cubicBezTo>
                  <a:pt x="37" y="179"/>
                  <a:pt x="39" y="173"/>
                  <a:pt x="43" y="16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6854406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E9D6223-8D87-4038-BE74-D5224B024F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46FBF49-EC0D-4E09-A77B-DB4E8257E7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63AA13D0-BF0A-4B8F-9FD6-CAE2DCD939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9705717" cy="6858000"/>
          </a:xfrm>
          <a:custGeom>
            <a:avLst/>
            <a:gdLst>
              <a:gd name="connsiteX0" fmla="*/ 0 w 9705717"/>
              <a:gd name="connsiteY0" fmla="*/ 0 h 6858000"/>
              <a:gd name="connsiteX1" fmla="*/ 8892014 w 9705717"/>
              <a:gd name="connsiteY1" fmla="*/ 0 h 6858000"/>
              <a:gd name="connsiteX2" fmla="*/ 8948109 w 9705717"/>
              <a:gd name="connsiteY2" fmla="*/ 119185 h 6858000"/>
              <a:gd name="connsiteX3" fmla="*/ 9361712 w 9705717"/>
              <a:gd name="connsiteY3" fmla="*/ 1009060 h 6858000"/>
              <a:gd name="connsiteX4" fmla="*/ 9569814 w 9705717"/>
              <a:gd name="connsiteY4" fmla="*/ 4722415 h 6858000"/>
              <a:gd name="connsiteX5" fmla="*/ 8937785 w 9705717"/>
              <a:gd name="connsiteY5" fmla="*/ 6619105 h 6858000"/>
              <a:gd name="connsiteX6" fmla="*/ 8749280 w 9705717"/>
              <a:gd name="connsiteY6" fmla="*/ 6858000 h 6858000"/>
              <a:gd name="connsiteX7" fmla="*/ 0 w 9705717"/>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05717" h="6858000">
                <a:moveTo>
                  <a:pt x="0" y="0"/>
                </a:moveTo>
                <a:lnTo>
                  <a:pt x="8892014" y="0"/>
                </a:lnTo>
                <a:lnTo>
                  <a:pt x="8948109" y="119185"/>
                </a:lnTo>
                <a:cubicBezTo>
                  <a:pt x="9080774" y="406683"/>
                  <a:pt x="9216041" y="706568"/>
                  <a:pt x="9361712" y="1009060"/>
                </a:cubicBezTo>
                <a:cubicBezTo>
                  <a:pt x="9986018" y="2093861"/>
                  <a:pt x="9569814" y="4346908"/>
                  <a:pt x="9569814" y="4722415"/>
                </a:cubicBezTo>
                <a:cubicBezTo>
                  <a:pt x="9569814" y="5635108"/>
                  <a:pt x="9260912" y="6189243"/>
                  <a:pt x="8937785" y="6619105"/>
                </a:cubicBezTo>
                <a:lnTo>
                  <a:pt x="8749280"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EEAB5F65-42BF-9987-70F0-9E0B78A72148}"/>
              </a:ext>
            </a:extLst>
          </p:cNvPr>
          <p:cNvSpPr>
            <a:spLocks noGrp="1"/>
          </p:cNvSpPr>
          <p:nvPr>
            <p:ph type="title"/>
          </p:nvPr>
        </p:nvSpPr>
        <p:spPr>
          <a:xfrm>
            <a:off x="720000" y="619200"/>
            <a:ext cx="6911974" cy="1477328"/>
          </a:xfrm>
        </p:spPr>
        <p:txBody>
          <a:bodyPr wrap="square" anchor="ctr">
            <a:normAutofit/>
          </a:bodyPr>
          <a:lstStyle/>
          <a:p>
            <a:endParaRPr lang="en-US"/>
          </a:p>
        </p:txBody>
      </p:sp>
      <p:sp>
        <p:nvSpPr>
          <p:cNvPr id="3" name="Content Placeholder 2">
            <a:extLst>
              <a:ext uri="{FF2B5EF4-FFF2-40B4-BE49-F238E27FC236}">
                <a16:creationId xmlns:a16="http://schemas.microsoft.com/office/drawing/2014/main" id="{0B0F8B2B-6C9B-785A-2E0E-5156C767A543}"/>
              </a:ext>
            </a:extLst>
          </p:cNvPr>
          <p:cNvSpPr>
            <a:spLocks noGrp="1"/>
          </p:cNvSpPr>
          <p:nvPr>
            <p:ph idx="1"/>
          </p:nvPr>
        </p:nvSpPr>
        <p:spPr>
          <a:xfrm>
            <a:off x="720000" y="2541600"/>
            <a:ext cx="6911975" cy="3216273"/>
          </a:xfrm>
        </p:spPr>
        <p:txBody>
          <a:bodyPr vert="horz" lIns="0" tIns="0" rIns="0" bIns="0" rtlCol="0" anchor="t">
            <a:normAutofit fontScale="70000" lnSpcReduction="20000"/>
          </a:bodyPr>
          <a:lstStyle/>
          <a:p>
            <a:r>
              <a:rPr lang="tr" dirty="0">
                <a:ea typeface="+mn-lt"/>
                <a:cs typeface="+mn-lt"/>
              </a:rPr>
              <a:t>Bu çalışmada, EGFR+ kemik metastazları için palyatif RT kursları, yüksek oranda ağrı yanıtı (%75) ve tam ağrı yanıtı (%35) ile sonuçlandı. </a:t>
            </a:r>
            <a:endParaRPr lang="en-US" dirty="0">
              <a:ea typeface="+mn-lt"/>
              <a:cs typeface="+mn-lt"/>
            </a:endParaRPr>
          </a:p>
          <a:p>
            <a:r>
              <a:rPr lang="tr" dirty="0">
                <a:ea typeface="+mn-lt"/>
                <a:cs typeface="+mn-lt"/>
              </a:rPr>
              <a:t>Bu çalışmadan önce, EGFR mutasyon durumunun intratorasik radyasyon yanıt oranları üzerindeki etkisine ilişkin çelişkili raporlar vardı. Örneğin, </a:t>
            </a:r>
            <a:r>
              <a:rPr lang="tr" dirty="0" err="1">
                <a:ea typeface="+mn-lt"/>
                <a:cs typeface="+mn-lt"/>
              </a:rPr>
              <a:t>kemoradyoterapi</a:t>
            </a:r>
            <a:r>
              <a:rPr lang="tr" dirty="0">
                <a:ea typeface="+mn-lt"/>
                <a:cs typeface="+mn-lt"/>
              </a:rPr>
              <a:t> sonrası lokal ileri </a:t>
            </a:r>
            <a:r>
              <a:rPr lang="tr" dirty="0" err="1">
                <a:ea typeface="+mn-lt"/>
                <a:cs typeface="+mn-lt"/>
              </a:rPr>
              <a:t>KHDAK'de</a:t>
            </a:r>
            <a:r>
              <a:rPr lang="tr" dirty="0">
                <a:ea typeface="+mn-lt"/>
                <a:cs typeface="+mn-lt"/>
              </a:rPr>
              <a:t>, </a:t>
            </a:r>
            <a:r>
              <a:rPr lang="tr" dirty="0" err="1">
                <a:ea typeface="+mn-lt"/>
                <a:cs typeface="+mn-lt"/>
              </a:rPr>
              <a:t>Tanaka</a:t>
            </a:r>
            <a:r>
              <a:rPr lang="tr" dirty="0">
                <a:ea typeface="+mn-lt"/>
                <a:cs typeface="+mn-lt"/>
              </a:rPr>
              <a:t> ve ark. EGFR+ ve EGFR WT tümörleri arasında benzer yanıt oranları bildirdi (%72.4'e karşı %72.0). Buna karşılık, </a:t>
            </a:r>
            <a:r>
              <a:rPr lang="tr" dirty="0" err="1">
                <a:ea typeface="+mn-lt"/>
                <a:cs typeface="+mn-lt"/>
              </a:rPr>
              <a:t>Lim</a:t>
            </a:r>
            <a:r>
              <a:rPr lang="tr" dirty="0">
                <a:ea typeface="+mn-lt"/>
                <a:cs typeface="+mn-lt"/>
              </a:rPr>
              <a:t> ve ark. lokal olarak ilerlemiş KHDAK için </a:t>
            </a:r>
            <a:r>
              <a:rPr lang="tr" dirty="0" err="1">
                <a:ea typeface="+mn-lt"/>
                <a:cs typeface="+mn-lt"/>
              </a:rPr>
              <a:t>kemoradyoterapi</a:t>
            </a:r>
            <a:r>
              <a:rPr lang="tr" dirty="0">
                <a:ea typeface="+mn-lt"/>
                <a:cs typeface="+mn-lt"/>
              </a:rPr>
              <a:t> sonrası EGFR+ tümörlerin, EGFR </a:t>
            </a:r>
            <a:r>
              <a:rPr lang="tr" dirty="0" err="1">
                <a:ea typeface="+mn-lt"/>
                <a:cs typeface="+mn-lt"/>
              </a:rPr>
              <a:t>WT'ye</a:t>
            </a:r>
            <a:r>
              <a:rPr lang="tr" dirty="0">
                <a:ea typeface="+mn-lt"/>
                <a:cs typeface="+mn-lt"/>
              </a:rPr>
              <a:t> kıyasla artan yanıt oranları ile ilişkili olduğunu bildirmiştir (%89'a karşı %64, p = 0.023). İntratorasik hastalık yanıtının EGFR durumu ile gerçekten </a:t>
            </a:r>
            <a:r>
              <a:rPr lang="tr" dirty="0" err="1">
                <a:ea typeface="+mn-lt"/>
                <a:cs typeface="+mn-lt"/>
              </a:rPr>
              <a:t>korele</a:t>
            </a:r>
            <a:r>
              <a:rPr lang="tr" dirty="0">
                <a:ea typeface="+mn-lt"/>
                <a:cs typeface="+mn-lt"/>
              </a:rPr>
              <a:t> olup olmadığı belirsiz olsa da, hasta tarafından bildirilen ağrı yanıtında EGFR durumunun önemini değerlendiren ilk çalışma olduğu için çalışmamız yine de değerlidir.</a:t>
            </a:r>
            <a:endParaRPr lang="en-US">
              <a:solidFill>
                <a:srgbClr val="FFFFFF">
                  <a:alpha val="58000"/>
                </a:srgbClr>
              </a:solidFill>
            </a:endParaRPr>
          </a:p>
        </p:txBody>
      </p:sp>
      <p:sp>
        <p:nvSpPr>
          <p:cNvPr id="14" name="Freeform 10">
            <a:extLst>
              <a:ext uri="{FF2B5EF4-FFF2-40B4-BE49-F238E27FC236}">
                <a16:creationId xmlns:a16="http://schemas.microsoft.com/office/drawing/2014/main" id="{15BE2CF8-7196-4BC3-B312-B0EE486D9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5824556">
            <a:off x="8226571" y="2916066"/>
            <a:ext cx="3518890" cy="3293724"/>
          </a:xfrm>
          <a:custGeom>
            <a:avLst/>
            <a:gdLst>
              <a:gd name="T0" fmla="*/ 43 w 250"/>
              <a:gd name="T1" fmla="*/ 167 h 234"/>
              <a:gd name="T2" fmla="*/ 70 w 250"/>
              <a:gd name="T3" fmla="*/ 133 h 234"/>
              <a:gd name="T4" fmla="*/ 48 w 250"/>
              <a:gd name="T5" fmla="*/ 134 h 234"/>
              <a:gd name="T6" fmla="*/ 19 w 250"/>
              <a:gd name="T7" fmla="*/ 130 h 234"/>
              <a:gd name="T8" fmla="*/ 6 w 250"/>
              <a:gd name="T9" fmla="*/ 123 h 234"/>
              <a:gd name="T10" fmla="*/ 1 w 250"/>
              <a:gd name="T11" fmla="*/ 103 h 234"/>
              <a:gd name="T12" fmla="*/ 11 w 250"/>
              <a:gd name="T13" fmla="*/ 81 h 234"/>
              <a:gd name="T14" fmla="*/ 23 w 250"/>
              <a:gd name="T15" fmla="*/ 76 h 234"/>
              <a:gd name="T16" fmla="*/ 81 w 250"/>
              <a:gd name="T17" fmla="*/ 78 h 234"/>
              <a:gd name="T18" fmla="*/ 65 w 250"/>
              <a:gd name="T19" fmla="*/ 49 h 234"/>
              <a:gd name="T20" fmla="*/ 57 w 250"/>
              <a:gd name="T21" fmla="*/ 27 h 234"/>
              <a:gd name="T22" fmla="*/ 67 w 250"/>
              <a:gd name="T23" fmla="*/ 12 h 234"/>
              <a:gd name="T24" fmla="*/ 85 w 250"/>
              <a:gd name="T25" fmla="*/ 1 h 234"/>
              <a:gd name="T26" fmla="*/ 101 w 250"/>
              <a:gd name="T27" fmla="*/ 8 h 234"/>
              <a:gd name="T28" fmla="*/ 107 w 250"/>
              <a:gd name="T29" fmla="*/ 15 h 234"/>
              <a:gd name="T30" fmla="*/ 120 w 250"/>
              <a:gd name="T31" fmla="*/ 37 h 234"/>
              <a:gd name="T32" fmla="*/ 131 w 250"/>
              <a:gd name="T33" fmla="*/ 60 h 234"/>
              <a:gd name="T34" fmla="*/ 164 w 250"/>
              <a:gd name="T35" fmla="*/ 25 h 234"/>
              <a:gd name="T36" fmla="*/ 187 w 250"/>
              <a:gd name="T37" fmla="*/ 11 h 234"/>
              <a:gd name="T38" fmla="*/ 205 w 250"/>
              <a:gd name="T39" fmla="*/ 19 h 234"/>
              <a:gd name="T40" fmla="*/ 214 w 250"/>
              <a:gd name="T41" fmla="*/ 34 h 234"/>
              <a:gd name="T42" fmla="*/ 203 w 250"/>
              <a:gd name="T43" fmla="*/ 57 h 234"/>
              <a:gd name="T44" fmla="*/ 166 w 250"/>
              <a:gd name="T45" fmla="*/ 100 h 234"/>
              <a:gd name="T46" fmla="*/ 217 w 250"/>
              <a:gd name="T47" fmla="*/ 98 h 234"/>
              <a:gd name="T48" fmla="*/ 244 w 250"/>
              <a:gd name="T49" fmla="*/ 104 h 234"/>
              <a:gd name="T50" fmla="*/ 249 w 250"/>
              <a:gd name="T51" fmla="*/ 115 h 234"/>
              <a:gd name="T52" fmla="*/ 247 w 250"/>
              <a:gd name="T53" fmla="*/ 129 h 234"/>
              <a:gd name="T54" fmla="*/ 245 w 250"/>
              <a:gd name="T55" fmla="*/ 134 h 234"/>
              <a:gd name="T56" fmla="*/ 241 w 250"/>
              <a:gd name="T57" fmla="*/ 141 h 234"/>
              <a:gd name="T58" fmla="*/ 227 w 250"/>
              <a:gd name="T59" fmla="*/ 147 h 234"/>
              <a:gd name="T60" fmla="*/ 187 w 250"/>
              <a:gd name="T61" fmla="*/ 151 h 234"/>
              <a:gd name="T62" fmla="*/ 160 w 250"/>
              <a:gd name="T63" fmla="*/ 148 h 234"/>
              <a:gd name="T64" fmla="*/ 168 w 250"/>
              <a:gd name="T65" fmla="*/ 168 h 234"/>
              <a:gd name="T66" fmla="*/ 176 w 250"/>
              <a:gd name="T67" fmla="*/ 194 h 234"/>
              <a:gd name="T68" fmla="*/ 176 w 250"/>
              <a:gd name="T69" fmla="*/ 211 h 234"/>
              <a:gd name="T70" fmla="*/ 170 w 250"/>
              <a:gd name="T71" fmla="*/ 221 h 234"/>
              <a:gd name="T72" fmla="*/ 156 w 250"/>
              <a:gd name="T73" fmla="*/ 230 h 234"/>
              <a:gd name="T74" fmla="*/ 130 w 250"/>
              <a:gd name="T75" fmla="*/ 226 h 234"/>
              <a:gd name="T76" fmla="*/ 122 w 250"/>
              <a:gd name="T77" fmla="*/ 213 h 234"/>
              <a:gd name="T78" fmla="*/ 110 w 250"/>
              <a:gd name="T79" fmla="*/ 169 h 234"/>
              <a:gd name="T80" fmla="*/ 92 w 250"/>
              <a:gd name="T81" fmla="*/ 192 h 234"/>
              <a:gd name="T82" fmla="*/ 87 w 250"/>
              <a:gd name="T83" fmla="*/ 197 h 234"/>
              <a:gd name="T84" fmla="*/ 84 w 250"/>
              <a:gd name="T85" fmla="*/ 201 h 234"/>
              <a:gd name="T86" fmla="*/ 65 w 250"/>
              <a:gd name="T87" fmla="*/ 212 h 234"/>
              <a:gd name="T88" fmla="*/ 50 w 250"/>
              <a:gd name="T89" fmla="*/ 204 h 234"/>
              <a:gd name="T90" fmla="*/ 44 w 250"/>
              <a:gd name="T91" fmla="*/ 198 h 234"/>
              <a:gd name="T92" fmla="*/ 38 w 250"/>
              <a:gd name="T93" fmla="*/ 185 h 234"/>
              <a:gd name="T94" fmla="*/ 43 w 250"/>
              <a:gd name="T95" fmla="*/ 167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0" h="234">
                <a:moveTo>
                  <a:pt x="43" y="167"/>
                </a:moveTo>
                <a:cubicBezTo>
                  <a:pt x="70" y="133"/>
                  <a:pt x="70" y="133"/>
                  <a:pt x="70" y="133"/>
                </a:cubicBezTo>
                <a:cubicBezTo>
                  <a:pt x="60" y="134"/>
                  <a:pt x="61" y="134"/>
                  <a:pt x="48" y="134"/>
                </a:cubicBezTo>
                <a:cubicBezTo>
                  <a:pt x="34" y="133"/>
                  <a:pt x="24" y="132"/>
                  <a:pt x="19" y="130"/>
                </a:cubicBezTo>
                <a:cubicBezTo>
                  <a:pt x="13" y="128"/>
                  <a:pt x="9" y="126"/>
                  <a:pt x="6" y="123"/>
                </a:cubicBezTo>
                <a:cubicBezTo>
                  <a:pt x="1" y="119"/>
                  <a:pt x="0" y="112"/>
                  <a:pt x="1" y="103"/>
                </a:cubicBezTo>
                <a:cubicBezTo>
                  <a:pt x="2" y="93"/>
                  <a:pt x="6" y="86"/>
                  <a:pt x="11" y="81"/>
                </a:cubicBezTo>
                <a:cubicBezTo>
                  <a:pt x="15" y="77"/>
                  <a:pt x="18" y="76"/>
                  <a:pt x="23" y="76"/>
                </a:cubicBezTo>
                <a:cubicBezTo>
                  <a:pt x="81" y="78"/>
                  <a:pt x="81" y="78"/>
                  <a:pt x="81" y="78"/>
                </a:cubicBezTo>
                <a:cubicBezTo>
                  <a:pt x="65" y="49"/>
                  <a:pt x="65" y="49"/>
                  <a:pt x="65" y="49"/>
                </a:cubicBezTo>
                <a:cubicBezTo>
                  <a:pt x="58" y="40"/>
                  <a:pt x="56" y="33"/>
                  <a:pt x="57" y="27"/>
                </a:cubicBezTo>
                <a:cubicBezTo>
                  <a:pt x="58" y="21"/>
                  <a:pt x="62" y="16"/>
                  <a:pt x="67" y="12"/>
                </a:cubicBezTo>
                <a:cubicBezTo>
                  <a:pt x="74" y="6"/>
                  <a:pt x="80" y="2"/>
                  <a:pt x="85" y="1"/>
                </a:cubicBezTo>
                <a:cubicBezTo>
                  <a:pt x="90" y="0"/>
                  <a:pt x="95" y="2"/>
                  <a:pt x="101" y="8"/>
                </a:cubicBezTo>
                <a:cubicBezTo>
                  <a:pt x="104" y="11"/>
                  <a:pt x="106" y="13"/>
                  <a:pt x="107" y="15"/>
                </a:cubicBezTo>
                <a:cubicBezTo>
                  <a:pt x="110" y="19"/>
                  <a:pt x="112" y="20"/>
                  <a:pt x="120" y="37"/>
                </a:cubicBezTo>
                <a:cubicBezTo>
                  <a:pt x="129" y="55"/>
                  <a:pt x="128" y="51"/>
                  <a:pt x="131" y="60"/>
                </a:cubicBezTo>
                <a:cubicBezTo>
                  <a:pt x="164" y="25"/>
                  <a:pt x="164" y="25"/>
                  <a:pt x="164" y="25"/>
                </a:cubicBezTo>
                <a:cubicBezTo>
                  <a:pt x="173" y="16"/>
                  <a:pt x="180" y="11"/>
                  <a:pt x="187" y="11"/>
                </a:cubicBezTo>
                <a:cubicBezTo>
                  <a:pt x="193" y="10"/>
                  <a:pt x="200" y="13"/>
                  <a:pt x="205" y="19"/>
                </a:cubicBezTo>
                <a:cubicBezTo>
                  <a:pt x="210" y="24"/>
                  <a:pt x="213" y="29"/>
                  <a:pt x="214" y="34"/>
                </a:cubicBezTo>
                <a:cubicBezTo>
                  <a:pt x="214" y="39"/>
                  <a:pt x="211" y="47"/>
                  <a:pt x="203" y="57"/>
                </a:cubicBezTo>
                <a:cubicBezTo>
                  <a:pt x="166" y="100"/>
                  <a:pt x="166" y="100"/>
                  <a:pt x="166" y="100"/>
                </a:cubicBezTo>
                <a:cubicBezTo>
                  <a:pt x="217" y="98"/>
                  <a:pt x="217" y="98"/>
                  <a:pt x="217" y="98"/>
                </a:cubicBezTo>
                <a:cubicBezTo>
                  <a:pt x="229" y="96"/>
                  <a:pt x="238" y="98"/>
                  <a:pt x="244" y="104"/>
                </a:cubicBezTo>
                <a:cubicBezTo>
                  <a:pt x="247" y="107"/>
                  <a:pt x="249" y="111"/>
                  <a:pt x="249" y="115"/>
                </a:cubicBezTo>
                <a:cubicBezTo>
                  <a:pt x="250" y="120"/>
                  <a:pt x="249" y="124"/>
                  <a:pt x="247" y="129"/>
                </a:cubicBezTo>
                <a:cubicBezTo>
                  <a:pt x="247" y="130"/>
                  <a:pt x="246" y="132"/>
                  <a:pt x="245" y="134"/>
                </a:cubicBezTo>
                <a:cubicBezTo>
                  <a:pt x="244" y="137"/>
                  <a:pt x="243" y="140"/>
                  <a:pt x="241" y="141"/>
                </a:cubicBezTo>
                <a:cubicBezTo>
                  <a:pt x="239" y="144"/>
                  <a:pt x="234" y="146"/>
                  <a:pt x="227" y="147"/>
                </a:cubicBezTo>
                <a:cubicBezTo>
                  <a:pt x="221" y="149"/>
                  <a:pt x="207" y="150"/>
                  <a:pt x="187" y="151"/>
                </a:cubicBezTo>
                <a:cubicBezTo>
                  <a:pt x="175" y="152"/>
                  <a:pt x="161" y="148"/>
                  <a:pt x="160" y="148"/>
                </a:cubicBezTo>
                <a:cubicBezTo>
                  <a:pt x="161" y="151"/>
                  <a:pt x="165" y="161"/>
                  <a:pt x="168" y="168"/>
                </a:cubicBezTo>
                <a:cubicBezTo>
                  <a:pt x="168" y="171"/>
                  <a:pt x="173" y="181"/>
                  <a:pt x="176" y="194"/>
                </a:cubicBezTo>
                <a:cubicBezTo>
                  <a:pt x="179" y="206"/>
                  <a:pt x="176" y="203"/>
                  <a:pt x="176" y="211"/>
                </a:cubicBezTo>
                <a:cubicBezTo>
                  <a:pt x="176" y="214"/>
                  <a:pt x="174" y="217"/>
                  <a:pt x="170" y="221"/>
                </a:cubicBezTo>
                <a:cubicBezTo>
                  <a:pt x="166" y="226"/>
                  <a:pt x="161" y="228"/>
                  <a:pt x="156" y="230"/>
                </a:cubicBezTo>
                <a:cubicBezTo>
                  <a:pt x="147" y="234"/>
                  <a:pt x="137" y="233"/>
                  <a:pt x="130" y="226"/>
                </a:cubicBezTo>
                <a:cubicBezTo>
                  <a:pt x="127" y="223"/>
                  <a:pt x="125" y="219"/>
                  <a:pt x="122" y="213"/>
                </a:cubicBezTo>
                <a:cubicBezTo>
                  <a:pt x="118" y="188"/>
                  <a:pt x="117" y="189"/>
                  <a:pt x="110" y="169"/>
                </a:cubicBezTo>
                <a:cubicBezTo>
                  <a:pt x="92" y="192"/>
                  <a:pt x="92" y="192"/>
                  <a:pt x="92" y="192"/>
                </a:cubicBezTo>
                <a:cubicBezTo>
                  <a:pt x="90" y="193"/>
                  <a:pt x="88" y="195"/>
                  <a:pt x="87" y="197"/>
                </a:cubicBezTo>
                <a:cubicBezTo>
                  <a:pt x="86" y="198"/>
                  <a:pt x="85" y="200"/>
                  <a:pt x="84" y="201"/>
                </a:cubicBezTo>
                <a:cubicBezTo>
                  <a:pt x="76" y="209"/>
                  <a:pt x="70" y="212"/>
                  <a:pt x="65" y="212"/>
                </a:cubicBezTo>
                <a:cubicBezTo>
                  <a:pt x="60" y="211"/>
                  <a:pt x="55" y="209"/>
                  <a:pt x="50" y="204"/>
                </a:cubicBezTo>
                <a:cubicBezTo>
                  <a:pt x="50" y="203"/>
                  <a:pt x="48" y="202"/>
                  <a:pt x="44" y="198"/>
                </a:cubicBezTo>
                <a:cubicBezTo>
                  <a:pt x="41" y="195"/>
                  <a:pt x="39" y="191"/>
                  <a:pt x="38" y="185"/>
                </a:cubicBezTo>
                <a:cubicBezTo>
                  <a:pt x="37" y="179"/>
                  <a:pt x="39" y="173"/>
                  <a:pt x="43" y="16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693229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E9D6223-8D87-4038-BE74-D5224B024F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46FBF49-EC0D-4E09-A77B-DB4E8257E7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63AA13D0-BF0A-4B8F-9FD6-CAE2DCD939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9705717" cy="6858000"/>
          </a:xfrm>
          <a:custGeom>
            <a:avLst/>
            <a:gdLst>
              <a:gd name="connsiteX0" fmla="*/ 0 w 9705717"/>
              <a:gd name="connsiteY0" fmla="*/ 0 h 6858000"/>
              <a:gd name="connsiteX1" fmla="*/ 8892014 w 9705717"/>
              <a:gd name="connsiteY1" fmla="*/ 0 h 6858000"/>
              <a:gd name="connsiteX2" fmla="*/ 8948109 w 9705717"/>
              <a:gd name="connsiteY2" fmla="*/ 119185 h 6858000"/>
              <a:gd name="connsiteX3" fmla="*/ 9361712 w 9705717"/>
              <a:gd name="connsiteY3" fmla="*/ 1009060 h 6858000"/>
              <a:gd name="connsiteX4" fmla="*/ 9569814 w 9705717"/>
              <a:gd name="connsiteY4" fmla="*/ 4722415 h 6858000"/>
              <a:gd name="connsiteX5" fmla="*/ 8937785 w 9705717"/>
              <a:gd name="connsiteY5" fmla="*/ 6619105 h 6858000"/>
              <a:gd name="connsiteX6" fmla="*/ 8749280 w 9705717"/>
              <a:gd name="connsiteY6" fmla="*/ 6858000 h 6858000"/>
              <a:gd name="connsiteX7" fmla="*/ 0 w 9705717"/>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05717" h="6858000">
                <a:moveTo>
                  <a:pt x="0" y="0"/>
                </a:moveTo>
                <a:lnTo>
                  <a:pt x="8892014" y="0"/>
                </a:lnTo>
                <a:lnTo>
                  <a:pt x="8948109" y="119185"/>
                </a:lnTo>
                <a:cubicBezTo>
                  <a:pt x="9080774" y="406683"/>
                  <a:pt x="9216041" y="706568"/>
                  <a:pt x="9361712" y="1009060"/>
                </a:cubicBezTo>
                <a:cubicBezTo>
                  <a:pt x="9986018" y="2093861"/>
                  <a:pt x="9569814" y="4346908"/>
                  <a:pt x="9569814" y="4722415"/>
                </a:cubicBezTo>
                <a:cubicBezTo>
                  <a:pt x="9569814" y="5635108"/>
                  <a:pt x="9260912" y="6189243"/>
                  <a:pt x="8937785" y="6619105"/>
                </a:cubicBezTo>
                <a:lnTo>
                  <a:pt x="8749280"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088EBB74-D446-F022-CF96-E93F38B9A3CC}"/>
              </a:ext>
            </a:extLst>
          </p:cNvPr>
          <p:cNvSpPr>
            <a:spLocks noGrp="1"/>
          </p:cNvSpPr>
          <p:nvPr>
            <p:ph type="title"/>
          </p:nvPr>
        </p:nvSpPr>
        <p:spPr>
          <a:xfrm>
            <a:off x="720000" y="619200"/>
            <a:ext cx="6911974" cy="1477328"/>
          </a:xfrm>
        </p:spPr>
        <p:txBody>
          <a:bodyPr wrap="square" anchor="ctr">
            <a:normAutofit/>
          </a:bodyPr>
          <a:lstStyle/>
          <a:p>
            <a:endParaRPr lang="en-US"/>
          </a:p>
        </p:txBody>
      </p:sp>
      <p:sp>
        <p:nvSpPr>
          <p:cNvPr id="3" name="Content Placeholder 2">
            <a:extLst>
              <a:ext uri="{FF2B5EF4-FFF2-40B4-BE49-F238E27FC236}">
                <a16:creationId xmlns:a16="http://schemas.microsoft.com/office/drawing/2014/main" id="{460C2935-3C30-6901-39AA-ECA1A7F1CCF0}"/>
              </a:ext>
            </a:extLst>
          </p:cNvPr>
          <p:cNvSpPr>
            <a:spLocks noGrp="1"/>
          </p:cNvSpPr>
          <p:nvPr>
            <p:ph idx="1"/>
          </p:nvPr>
        </p:nvSpPr>
        <p:spPr>
          <a:xfrm>
            <a:off x="720000" y="2541600"/>
            <a:ext cx="6911975" cy="3216273"/>
          </a:xfrm>
        </p:spPr>
        <p:txBody>
          <a:bodyPr vert="horz" lIns="0" tIns="0" rIns="0" bIns="0" rtlCol="0" anchor="t">
            <a:normAutofit fontScale="92500"/>
          </a:bodyPr>
          <a:lstStyle/>
          <a:p>
            <a:r>
              <a:rPr lang="tr" dirty="0">
                <a:ea typeface="+mn-lt"/>
                <a:cs typeface="+mn-lt"/>
              </a:rPr>
              <a:t>Bu çalışmadaki ALK+ kohortunda 9 kursun 7'si ağrı yanıtıyla; 6'sı, ağrının tamamen çözülmesiyle sonuçlandı. Önceki çalışma, </a:t>
            </a:r>
            <a:r>
              <a:rPr lang="tr" dirty="0" err="1">
                <a:ea typeface="+mn-lt"/>
                <a:cs typeface="+mn-lt"/>
              </a:rPr>
              <a:t>krizotinib</a:t>
            </a:r>
            <a:r>
              <a:rPr lang="tr" dirty="0">
                <a:ea typeface="+mn-lt"/>
                <a:cs typeface="+mn-lt"/>
              </a:rPr>
              <a:t> ile sinerjistik bir etki ile ALK+ tümörlerde artan RT yanıtı için potansiyel bir mekanizma ortaya çıkarmıştır. İlginç bir şekilde, palyatif </a:t>
            </a:r>
            <a:r>
              <a:rPr lang="tr" dirty="0" err="1">
                <a:ea typeface="+mn-lt"/>
                <a:cs typeface="+mn-lt"/>
              </a:rPr>
              <a:t>RT'ye</a:t>
            </a:r>
            <a:r>
              <a:rPr lang="tr" dirty="0">
                <a:ea typeface="+mn-lt"/>
                <a:cs typeface="+mn-lt"/>
              </a:rPr>
              <a:t> yanıt vermeyen iki hastanın </a:t>
            </a:r>
            <a:r>
              <a:rPr lang="tr" dirty="0" err="1">
                <a:ea typeface="+mn-lt"/>
                <a:cs typeface="+mn-lt"/>
              </a:rPr>
              <a:t>RT'den</a:t>
            </a:r>
            <a:r>
              <a:rPr lang="tr" dirty="0">
                <a:ea typeface="+mn-lt"/>
                <a:cs typeface="+mn-lt"/>
              </a:rPr>
              <a:t> önce veya sonra </a:t>
            </a:r>
            <a:r>
              <a:rPr lang="tr" dirty="0" err="1">
                <a:ea typeface="+mn-lt"/>
                <a:cs typeface="+mn-lt"/>
              </a:rPr>
              <a:t>krizotinib</a:t>
            </a:r>
            <a:r>
              <a:rPr lang="tr" dirty="0">
                <a:ea typeface="+mn-lt"/>
                <a:cs typeface="+mn-lt"/>
              </a:rPr>
              <a:t> uygulama öyküsü yoktu. Bununla birlikte, küçük hasta sayıları göz önüne alındığında, bu gözlemleri doğrulamak için gelecekteki çalışmalara ihtiyaç vardır.</a:t>
            </a:r>
            <a:endParaRPr lang="en-US" dirty="0">
              <a:ea typeface="+mn-lt"/>
              <a:cs typeface="+mn-lt"/>
            </a:endParaRPr>
          </a:p>
        </p:txBody>
      </p:sp>
      <p:sp>
        <p:nvSpPr>
          <p:cNvPr id="14" name="Freeform 10">
            <a:extLst>
              <a:ext uri="{FF2B5EF4-FFF2-40B4-BE49-F238E27FC236}">
                <a16:creationId xmlns:a16="http://schemas.microsoft.com/office/drawing/2014/main" id="{15BE2CF8-7196-4BC3-B312-B0EE486D9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5824556">
            <a:off x="8226571" y="2916066"/>
            <a:ext cx="3518890" cy="3293724"/>
          </a:xfrm>
          <a:custGeom>
            <a:avLst/>
            <a:gdLst>
              <a:gd name="T0" fmla="*/ 43 w 250"/>
              <a:gd name="T1" fmla="*/ 167 h 234"/>
              <a:gd name="T2" fmla="*/ 70 w 250"/>
              <a:gd name="T3" fmla="*/ 133 h 234"/>
              <a:gd name="T4" fmla="*/ 48 w 250"/>
              <a:gd name="T5" fmla="*/ 134 h 234"/>
              <a:gd name="T6" fmla="*/ 19 w 250"/>
              <a:gd name="T7" fmla="*/ 130 h 234"/>
              <a:gd name="T8" fmla="*/ 6 w 250"/>
              <a:gd name="T9" fmla="*/ 123 h 234"/>
              <a:gd name="T10" fmla="*/ 1 w 250"/>
              <a:gd name="T11" fmla="*/ 103 h 234"/>
              <a:gd name="T12" fmla="*/ 11 w 250"/>
              <a:gd name="T13" fmla="*/ 81 h 234"/>
              <a:gd name="T14" fmla="*/ 23 w 250"/>
              <a:gd name="T15" fmla="*/ 76 h 234"/>
              <a:gd name="T16" fmla="*/ 81 w 250"/>
              <a:gd name="T17" fmla="*/ 78 h 234"/>
              <a:gd name="T18" fmla="*/ 65 w 250"/>
              <a:gd name="T19" fmla="*/ 49 h 234"/>
              <a:gd name="T20" fmla="*/ 57 w 250"/>
              <a:gd name="T21" fmla="*/ 27 h 234"/>
              <a:gd name="T22" fmla="*/ 67 w 250"/>
              <a:gd name="T23" fmla="*/ 12 h 234"/>
              <a:gd name="T24" fmla="*/ 85 w 250"/>
              <a:gd name="T25" fmla="*/ 1 h 234"/>
              <a:gd name="T26" fmla="*/ 101 w 250"/>
              <a:gd name="T27" fmla="*/ 8 h 234"/>
              <a:gd name="T28" fmla="*/ 107 w 250"/>
              <a:gd name="T29" fmla="*/ 15 h 234"/>
              <a:gd name="T30" fmla="*/ 120 w 250"/>
              <a:gd name="T31" fmla="*/ 37 h 234"/>
              <a:gd name="T32" fmla="*/ 131 w 250"/>
              <a:gd name="T33" fmla="*/ 60 h 234"/>
              <a:gd name="T34" fmla="*/ 164 w 250"/>
              <a:gd name="T35" fmla="*/ 25 h 234"/>
              <a:gd name="T36" fmla="*/ 187 w 250"/>
              <a:gd name="T37" fmla="*/ 11 h 234"/>
              <a:gd name="T38" fmla="*/ 205 w 250"/>
              <a:gd name="T39" fmla="*/ 19 h 234"/>
              <a:gd name="T40" fmla="*/ 214 w 250"/>
              <a:gd name="T41" fmla="*/ 34 h 234"/>
              <a:gd name="T42" fmla="*/ 203 w 250"/>
              <a:gd name="T43" fmla="*/ 57 h 234"/>
              <a:gd name="T44" fmla="*/ 166 w 250"/>
              <a:gd name="T45" fmla="*/ 100 h 234"/>
              <a:gd name="T46" fmla="*/ 217 w 250"/>
              <a:gd name="T47" fmla="*/ 98 h 234"/>
              <a:gd name="T48" fmla="*/ 244 w 250"/>
              <a:gd name="T49" fmla="*/ 104 h 234"/>
              <a:gd name="T50" fmla="*/ 249 w 250"/>
              <a:gd name="T51" fmla="*/ 115 h 234"/>
              <a:gd name="T52" fmla="*/ 247 w 250"/>
              <a:gd name="T53" fmla="*/ 129 h 234"/>
              <a:gd name="T54" fmla="*/ 245 w 250"/>
              <a:gd name="T55" fmla="*/ 134 h 234"/>
              <a:gd name="T56" fmla="*/ 241 w 250"/>
              <a:gd name="T57" fmla="*/ 141 h 234"/>
              <a:gd name="T58" fmla="*/ 227 w 250"/>
              <a:gd name="T59" fmla="*/ 147 h 234"/>
              <a:gd name="T60" fmla="*/ 187 w 250"/>
              <a:gd name="T61" fmla="*/ 151 h 234"/>
              <a:gd name="T62" fmla="*/ 160 w 250"/>
              <a:gd name="T63" fmla="*/ 148 h 234"/>
              <a:gd name="T64" fmla="*/ 168 w 250"/>
              <a:gd name="T65" fmla="*/ 168 h 234"/>
              <a:gd name="T66" fmla="*/ 176 w 250"/>
              <a:gd name="T67" fmla="*/ 194 h 234"/>
              <a:gd name="T68" fmla="*/ 176 w 250"/>
              <a:gd name="T69" fmla="*/ 211 h 234"/>
              <a:gd name="T70" fmla="*/ 170 w 250"/>
              <a:gd name="T71" fmla="*/ 221 h 234"/>
              <a:gd name="T72" fmla="*/ 156 w 250"/>
              <a:gd name="T73" fmla="*/ 230 h 234"/>
              <a:gd name="T74" fmla="*/ 130 w 250"/>
              <a:gd name="T75" fmla="*/ 226 h 234"/>
              <a:gd name="T76" fmla="*/ 122 w 250"/>
              <a:gd name="T77" fmla="*/ 213 h 234"/>
              <a:gd name="T78" fmla="*/ 110 w 250"/>
              <a:gd name="T79" fmla="*/ 169 h 234"/>
              <a:gd name="T80" fmla="*/ 92 w 250"/>
              <a:gd name="T81" fmla="*/ 192 h 234"/>
              <a:gd name="T82" fmla="*/ 87 w 250"/>
              <a:gd name="T83" fmla="*/ 197 h 234"/>
              <a:gd name="T84" fmla="*/ 84 w 250"/>
              <a:gd name="T85" fmla="*/ 201 h 234"/>
              <a:gd name="T86" fmla="*/ 65 w 250"/>
              <a:gd name="T87" fmla="*/ 212 h 234"/>
              <a:gd name="T88" fmla="*/ 50 w 250"/>
              <a:gd name="T89" fmla="*/ 204 h 234"/>
              <a:gd name="T90" fmla="*/ 44 w 250"/>
              <a:gd name="T91" fmla="*/ 198 h 234"/>
              <a:gd name="T92" fmla="*/ 38 w 250"/>
              <a:gd name="T93" fmla="*/ 185 h 234"/>
              <a:gd name="T94" fmla="*/ 43 w 250"/>
              <a:gd name="T95" fmla="*/ 167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0" h="234">
                <a:moveTo>
                  <a:pt x="43" y="167"/>
                </a:moveTo>
                <a:cubicBezTo>
                  <a:pt x="70" y="133"/>
                  <a:pt x="70" y="133"/>
                  <a:pt x="70" y="133"/>
                </a:cubicBezTo>
                <a:cubicBezTo>
                  <a:pt x="60" y="134"/>
                  <a:pt x="61" y="134"/>
                  <a:pt x="48" y="134"/>
                </a:cubicBezTo>
                <a:cubicBezTo>
                  <a:pt x="34" y="133"/>
                  <a:pt x="24" y="132"/>
                  <a:pt x="19" y="130"/>
                </a:cubicBezTo>
                <a:cubicBezTo>
                  <a:pt x="13" y="128"/>
                  <a:pt x="9" y="126"/>
                  <a:pt x="6" y="123"/>
                </a:cubicBezTo>
                <a:cubicBezTo>
                  <a:pt x="1" y="119"/>
                  <a:pt x="0" y="112"/>
                  <a:pt x="1" y="103"/>
                </a:cubicBezTo>
                <a:cubicBezTo>
                  <a:pt x="2" y="93"/>
                  <a:pt x="6" y="86"/>
                  <a:pt x="11" y="81"/>
                </a:cubicBezTo>
                <a:cubicBezTo>
                  <a:pt x="15" y="77"/>
                  <a:pt x="18" y="76"/>
                  <a:pt x="23" y="76"/>
                </a:cubicBezTo>
                <a:cubicBezTo>
                  <a:pt x="81" y="78"/>
                  <a:pt x="81" y="78"/>
                  <a:pt x="81" y="78"/>
                </a:cubicBezTo>
                <a:cubicBezTo>
                  <a:pt x="65" y="49"/>
                  <a:pt x="65" y="49"/>
                  <a:pt x="65" y="49"/>
                </a:cubicBezTo>
                <a:cubicBezTo>
                  <a:pt x="58" y="40"/>
                  <a:pt x="56" y="33"/>
                  <a:pt x="57" y="27"/>
                </a:cubicBezTo>
                <a:cubicBezTo>
                  <a:pt x="58" y="21"/>
                  <a:pt x="62" y="16"/>
                  <a:pt x="67" y="12"/>
                </a:cubicBezTo>
                <a:cubicBezTo>
                  <a:pt x="74" y="6"/>
                  <a:pt x="80" y="2"/>
                  <a:pt x="85" y="1"/>
                </a:cubicBezTo>
                <a:cubicBezTo>
                  <a:pt x="90" y="0"/>
                  <a:pt x="95" y="2"/>
                  <a:pt x="101" y="8"/>
                </a:cubicBezTo>
                <a:cubicBezTo>
                  <a:pt x="104" y="11"/>
                  <a:pt x="106" y="13"/>
                  <a:pt x="107" y="15"/>
                </a:cubicBezTo>
                <a:cubicBezTo>
                  <a:pt x="110" y="19"/>
                  <a:pt x="112" y="20"/>
                  <a:pt x="120" y="37"/>
                </a:cubicBezTo>
                <a:cubicBezTo>
                  <a:pt x="129" y="55"/>
                  <a:pt x="128" y="51"/>
                  <a:pt x="131" y="60"/>
                </a:cubicBezTo>
                <a:cubicBezTo>
                  <a:pt x="164" y="25"/>
                  <a:pt x="164" y="25"/>
                  <a:pt x="164" y="25"/>
                </a:cubicBezTo>
                <a:cubicBezTo>
                  <a:pt x="173" y="16"/>
                  <a:pt x="180" y="11"/>
                  <a:pt x="187" y="11"/>
                </a:cubicBezTo>
                <a:cubicBezTo>
                  <a:pt x="193" y="10"/>
                  <a:pt x="200" y="13"/>
                  <a:pt x="205" y="19"/>
                </a:cubicBezTo>
                <a:cubicBezTo>
                  <a:pt x="210" y="24"/>
                  <a:pt x="213" y="29"/>
                  <a:pt x="214" y="34"/>
                </a:cubicBezTo>
                <a:cubicBezTo>
                  <a:pt x="214" y="39"/>
                  <a:pt x="211" y="47"/>
                  <a:pt x="203" y="57"/>
                </a:cubicBezTo>
                <a:cubicBezTo>
                  <a:pt x="166" y="100"/>
                  <a:pt x="166" y="100"/>
                  <a:pt x="166" y="100"/>
                </a:cubicBezTo>
                <a:cubicBezTo>
                  <a:pt x="217" y="98"/>
                  <a:pt x="217" y="98"/>
                  <a:pt x="217" y="98"/>
                </a:cubicBezTo>
                <a:cubicBezTo>
                  <a:pt x="229" y="96"/>
                  <a:pt x="238" y="98"/>
                  <a:pt x="244" y="104"/>
                </a:cubicBezTo>
                <a:cubicBezTo>
                  <a:pt x="247" y="107"/>
                  <a:pt x="249" y="111"/>
                  <a:pt x="249" y="115"/>
                </a:cubicBezTo>
                <a:cubicBezTo>
                  <a:pt x="250" y="120"/>
                  <a:pt x="249" y="124"/>
                  <a:pt x="247" y="129"/>
                </a:cubicBezTo>
                <a:cubicBezTo>
                  <a:pt x="247" y="130"/>
                  <a:pt x="246" y="132"/>
                  <a:pt x="245" y="134"/>
                </a:cubicBezTo>
                <a:cubicBezTo>
                  <a:pt x="244" y="137"/>
                  <a:pt x="243" y="140"/>
                  <a:pt x="241" y="141"/>
                </a:cubicBezTo>
                <a:cubicBezTo>
                  <a:pt x="239" y="144"/>
                  <a:pt x="234" y="146"/>
                  <a:pt x="227" y="147"/>
                </a:cubicBezTo>
                <a:cubicBezTo>
                  <a:pt x="221" y="149"/>
                  <a:pt x="207" y="150"/>
                  <a:pt x="187" y="151"/>
                </a:cubicBezTo>
                <a:cubicBezTo>
                  <a:pt x="175" y="152"/>
                  <a:pt x="161" y="148"/>
                  <a:pt x="160" y="148"/>
                </a:cubicBezTo>
                <a:cubicBezTo>
                  <a:pt x="161" y="151"/>
                  <a:pt x="165" y="161"/>
                  <a:pt x="168" y="168"/>
                </a:cubicBezTo>
                <a:cubicBezTo>
                  <a:pt x="168" y="171"/>
                  <a:pt x="173" y="181"/>
                  <a:pt x="176" y="194"/>
                </a:cubicBezTo>
                <a:cubicBezTo>
                  <a:pt x="179" y="206"/>
                  <a:pt x="176" y="203"/>
                  <a:pt x="176" y="211"/>
                </a:cubicBezTo>
                <a:cubicBezTo>
                  <a:pt x="176" y="214"/>
                  <a:pt x="174" y="217"/>
                  <a:pt x="170" y="221"/>
                </a:cubicBezTo>
                <a:cubicBezTo>
                  <a:pt x="166" y="226"/>
                  <a:pt x="161" y="228"/>
                  <a:pt x="156" y="230"/>
                </a:cubicBezTo>
                <a:cubicBezTo>
                  <a:pt x="147" y="234"/>
                  <a:pt x="137" y="233"/>
                  <a:pt x="130" y="226"/>
                </a:cubicBezTo>
                <a:cubicBezTo>
                  <a:pt x="127" y="223"/>
                  <a:pt x="125" y="219"/>
                  <a:pt x="122" y="213"/>
                </a:cubicBezTo>
                <a:cubicBezTo>
                  <a:pt x="118" y="188"/>
                  <a:pt x="117" y="189"/>
                  <a:pt x="110" y="169"/>
                </a:cubicBezTo>
                <a:cubicBezTo>
                  <a:pt x="92" y="192"/>
                  <a:pt x="92" y="192"/>
                  <a:pt x="92" y="192"/>
                </a:cubicBezTo>
                <a:cubicBezTo>
                  <a:pt x="90" y="193"/>
                  <a:pt x="88" y="195"/>
                  <a:pt x="87" y="197"/>
                </a:cubicBezTo>
                <a:cubicBezTo>
                  <a:pt x="86" y="198"/>
                  <a:pt x="85" y="200"/>
                  <a:pt x="84" y="201"/>
                </a:cubicBezTo>
                <a:cubicBezTo>
                  <a:pt x="76" y="209"/>
                  <a:pt x="70" y="212"/>
                  <a:pt x="65" y="212"/>
                </a:cubicBezTo>
                <a:cubicBezTo>
                  <a:pt x="60" y="211"/>
                  <a:pt x="55" y="209"/>
                  <a:pt x="50" y="204"/>
                </a:cubicBezTo>
                <a:cubicBezTo>
                  <a:pt x="50" y="203"/>
                  <a:pt x="48" y="202"/>
                  <a:pt x="44" y="198"/>
                </a:cubicBezTo>
                <a:cubicBezTo>
                  <a:pt x="41" y="195"/>
                  <a:pt x="39" y="191"/>
                  <a:pt x="38" y="185"/>
                </a:cubicBezTo>
                <a:cubicBezTo>
                  <a:pt x="37" y="179"/>
                  <a:pt x="39" y="173"/>
                  <a:pt x="43" y="16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275225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E9D6223-8D87-4038-BE74-D5224B024F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46FBF49-EC0D-4E09-A77B-DB4E8257E7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63AA13D0-BF0A-4B8F-9FD6-CAE2DCD939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9705717" cy="6858000"/>
          </a:xfrm>
          <a:custGeom>
            <a:avLst/>
            <a:gdLst>
              <a:gd name="connsiteX0" fmla="*/ 0 w 9705717"/>
              <a:gd name="connsiteY0" fmla="*/ 0 h 6858000"/>
              <a:gd name="connsiteX1" fmla="*/ 8892014 w 9705717"/>
              <a:gd name="connsiteY1" fmla="*/ 0 h 6858000"/>
              <a:gd name="connsiteX2" fmla="*/ 8948109 w 9705717"/>
              <a:gd name="connsiteY2" fmla="*/ 119185 h 6858000"/>
              <a:gd name="connsiteX3" fmla="*/ 9361712 w 9705717"/>
              <a:gd name="connsiteY3" fmla="*/ 1009060 h 6858000"/>
              <a:gd name="connsiteX4" fmla="*/ 9569814 w 9705717"/>
              <a:gd name="connsiteY4" fmla="*/ 4722415 h 6858000"/>
              <a:gd name="connsiteX5" fmla="*/ 8937785 w 9705717"/>
              <a:gd name="connsiteY5" fmla="*/ 6619105 h 6858000"/>
              <a:gd name="connsiteX6" fmla="*/ 8749280 w 9705717"/>
              <a:gd name="connsiteY6" fmla="*/ 6858000 h 6858000"/>
              <a:gd name="connsiteX7" fmla="*/ 0 w 9705717"/>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05717" h="6858000">
                <a:moveTo>
                  <a:pt x="0" y="0"/>
                </a:moveTo>
                <a:lnTo>
                  <a:pt x="8892014" y="0"/>
                </a:lnTo>
                <a:lnTo>
                  <a:pt x="8948109" y="119185"/>
                </a:lnTo>
                <a:cubicBezTo>
                  <a:pt x="9080774" y="406683"/>
                  <a:pt x="9216041" y="706568"/>
                  <a:pt x="9361712" y="1009060"/>
                </a:cubicBezTo>
                <a:cubicBezTo>
                  <a:pt x="9986018" y="2093861"/>
                  <a:pt x="9569814" y="4346908"/>
                  <a:pt x="9569814" y="4722415"/>
                </a:cubicBezTo>
                <a:cubicBezTo>
                  <a:pt x="9569814" y="5635108"/>
                  <a:pt x="9260912" y="6189243"/>
                  <a:pt x="8937785" y="6619105"/>
                </a:cubicBezTo>
                <a:lnTo>
                  <a:pt x="8749280"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F9954546-5498-A75C-FBC3-EC04F2EBD19C}"/>
              </a:ext>
            </a:extLst>
          </p:cNvPr>
          <p:cNvSpPr>
            <a:spLocks noGrp="1"/>
          </p:cNvSpPr>
          <p:nvPr>
            <p:ph type="title"/>
          </p:nvPr>
        </p:nvSpPr>
        <p:spPr>
          <a:xfrm>
            <a:off x="720000" y="619200"/>
            <a:ext cx="6911974" cy="1477328"/>
          </a:xfrm>
        </p:spPr>
        <p:txBody>
          <a:bodyPr wrap="square" anchor="ctr">
            <a:normAutofit/>
          </a:bodyPr>
          <a:lstStyle/>
          <a:p>
            <a:endParaRPr lang="en-US"/>
          </a:p>
        </p:txBody>
      </p:sp>
      <p:sp>
        <p:nvSpPr>
          <p:cNvPr id="3" name="Content Placeholder 2">
            <a:extLst>
              <a:ext uri="{FF2B5EF4-FFF2-40B4-BE49-F238E27FC236}">
                <a16:creationId xmlns:a16="http://schemas.microsoft.com/office/drawing/2014/main" id="{EC1190AC-F6D6-669E-5368-508E091D275D}"/>
              </a:ext>
            </a:extLst>
          </p:cNvPr>
          <p:cNvSpPr>
            <a:spLocks noGrp="1"/>
          </p:cNvSpPr>
          <p:nvPr>
            <p:ph idx="1"/>
          </p:nvPr>
        </p:nvSpPr>
        <p:spPr>
          <a:xfrm>
            <a:off x="720000" y="2541600"/>
            <a:ext cx="6911975" cy="3216273"/>
          </a:xfrm>
        </p:spPr>
        <p:txBody>
          <a:bodyPr vert="horz" lIns="0" tIns="0" rIns="0" bIns="0" rtlCol="0" anchor="t">
            <a:normAutofit fontScale="92500" lnSpcReduction="10000"/>
          </a:bodyPr>
          <a:lstStyle/>
          <a:p>
            <a:r>
              <a:rPr lang="tr" dirty="0">
                <a:ea typeface="+mn-lt"/>
                <a:cs typeface="+mn-lt"/>
              </a:rPr>
              <a:t>Adenokarsinomlarda </a:t>
            </a:r>
            <a:r>
              <a:rPr lang="tr" dirty="0" err="1">
                <a:ea typeface="+mn-lt"/>
                <a:cs typeface="+mn-lt"/>
              </a:rPr>
              <a:t>SCC'lere</a:t>
            </a:r>
            <a:r>
              <a:rPr lang="tr" dirty="0">
                <a:ea typeface="+mn-lt"/>
                <a:cs typeface="+mn-lt"/>
              </a:rPr>
              <a:t> kıyasla daha yüksek oranda EGFR ve ALK mutasyonları meydana geldiğinden, ağrı yanıtındaki farklılığın olası bir açıklaması tümör mutasyonundan ziyade histolojik tipe bağlı olabilir. Bunu ele almak için, WT adenokarsinomları ve </a:t>
            </a:r>
            <a:r>
              <a:rPr lang="tr" dirty="0" err="1">
                <a:ea typeface="+mn-lt"/>
                <a:cs typeface="+mn-lt"/>
              </a:rPr>
              <a:t>SCC'leri</a:t>
            </a:r>
            <a:r>
              <a:rPr lang="tr" dirty="0">
                <a:ea typeface="+mn-lt"/>
                <a:cs typeface="+mn-lt"/>
              </a:rPr>
              <a:t> olan hastaların ağrı yanıtı oranlarını karşılaştırdık ve yanıt oranlarında anlamlı bir fark bulamadık. Bu nedenle, WT grubunda gözlenen daha düşük ağrı yanıtı oranlarından SCC histolojik tipinin sorumlu olması pek olası görünmemektedir.</a:t>
            </a:r>
            <a:endParaRPr lang="en-US" dirty="0"/>
          </a:p>
        </p:txBody>
      </p:sp>
      <p:sp>
        <p:nvSpPr>
          <p:cNvPr id="14" name="Freeform 10">
            <a:extLst>
              <a:ext uri="{FF2B5EF4-FFF2-40B4-BE49-F238E27FC236}">
                <a16:creationId xmlns:a16="http://schemas.microsoft.com/office/drawing/2014/main" id="{15BE2CF8-7196-4BC3-B312-B0EE486D9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5824556">
            <a:off x="8226571" y="2916066"/>
            <a:ext cx="3518890" cy="3293724"/>
          </a:xfrm>
          <a:custGeom>
            <a:avLst/>
            <a:gdLst>
              <a:gd name="T0" fmla="*/ 43 w 250"/>
              <a:gd name="T1" fmla="*/ 167 h 234"/>
              <a:gd name="T2" fmla="*/ 70 w 250"/>
              <a:gd name="T3" fmla="*/ 133 h 234"/>
              <a:gd name="T4" fmla="*/ 48 w 250"/>
              <a:gd name="T5" fmla="*/ 134 h 234"/>
              <a:gd name="T6" fmla="*/ 19 w 250"/>
              <a:gd name="T7" fmla="*/ 130 h 234"/>
              <a:gd name="T8" fmla="*/ 6 w 250"/>
              <a:gd name="T9" fmla="*/ 123 h 234"/>
              <a:gd name="T10" fmla="*/ 1 w 250"/>
              <a:gd name="T11" fmla="*/ 103 h 234"/>
              <a:gd name="T12" fmla="*/ 11 w 250"/>
              <a:gd name="T13" fmla="*/ 81 h 234"/>
              <a:gd name="T14" fmla="*/ 23 w 250"/>
              <a:gd name="T15" fmla="*/ 76 h 234"/>
              <a:gd name="T16" fmla="*/ 81 w 250"/>
              <a:gd name="T17" fmla="*/ 78 h 234"/>
              <a:gd name="T18" fmla="*/ 65 w 250"/>
              <a:gd name="T19" fmla="*/ 49 h 234"/>
              <a:gd name="T20" fmla="*/ 57 w 250"/>
              <a:gd name="T21" fmla="*/ 27 h 234"/>
              <a:gd name="T22" fmla="*/ 67 w 250"/>
              <a:gd name="T23" fmla="*/ 12 h 234"/>
              <a:gd name="T24" fmla="*/ 85 w 250"/>
              <a:gd name="T25" fmla="*/ 1 h 234"/>
              <a:gd name="T26" fmla="*/ 101 w 250"/>
              <a:gd name="T27" fmla="*/ 8 h 234"/>
              <a:gd name="T28" fmla="*/ 107 w 250"/>
              <a:gd name="T29" fmla="*/ 15 h 234"/>
              <a:gd name="T30" fmla="*/ 120 w 250"/>
              <a:gd name="T31" fmla="*/ 37 h 234"/>
              <a:gd name="T32" fmla="*/ 131 w 250"/>
              <a:gd name="T33" fmla="*/ 60 h 234"/>
              <a:gd name="T34" fmla="*/ 164 w 250"/>
              <a:gd name="T35" fmla="*/ 25 h 234"/>
              <a:gd name="T36" fmla="*/ 187 w 250"/>
              <a:gd name="T37" fmla="*/ 11 h 234"/>
              <a:gd name="T38" fmla="*/ 205 w 250"/>
              <a:gd name="T39" fmla="*/ 19 h 234"/>
              <a:gd name="T40" fmla="*/ 214 w 250"/>
              <a:gd name="T41" fmla="*/ 34 h 234"/>
              <a:gd name="T42" fmla="*/ 203 w 250"/>
              <a:gd name="T43" fmla="*/ 57 h 234"/>
              <a:gd name="T44" fmla="*/ 166 w 250"/>
              <a:gd name="T45" fmla="*/ 100 h 234"/>
              <a:gd name="T46" fmla="*/ 217 w 250"/>
              <a:gd name="T47" fmla="*/ 98 h 234"/>
              <a:gd name="T48" fmla="*/ 244 w 250"/>
              <a:gd name="T49" fmla="*/ 104 h 234"/>
              <a:gd name="T50" fmla="*/ 249 w 250"/>
              <a:gd name="T51" fmla="*/ 115 h 234"/>
              <a:gd name="T52" fmla="*/ 247 w 250"/>
              <a:gd name="T53" fmla="*/ 129 h 234"/>
              <a:gd name="T54" fmla="*/ 245 w 250"/>
              <a:gd name="T55" fmla="*/ 134 h 234"/>
              <a:gd name="T56" fmla="*/ 241 w 250"/>
              <a:gd name="T57" fmla="*/ 141 h 234"/>
              <a:gd name="T58" fmla="*/ 227 w 250"/>
              <a:gd name="T59" fmla="*/ 147 h 234"/>
              <a:gd name="T60" fmla="*/ 187 w 250"/>
              <a:gd name="T61" fmla="*/ 151 h 234"/>
              <a:gd name="T62" fmla="*/ 160 w 250"/>
              <a:gd name="T63" fmla="*/ 148 h 234"/>
              <a:gd name="T64" fmla="*/ 168 w 250"/>
              <a:gd name="T65" fmla="*/ 168 h 234"/>
              <a:gd name="T66" fmla="*/ 176 w 250"/>
              <a:gd name="T67" fmla="*/ 194 h 234"/>
              <a:gd name="T68" fmla="*/ 176 w 250"/>
              <a:gd name="T69" fmla="*/ 211 h 234"/>
              <a:gd name="T70" fmla="*/ 170 w 250"/>
              <a:gd name="T71" fmla="*/ 221 h 234"/>
              <a:gd name="T72" fmla="*/ 156 w 250"/>
              <a:gd name="T73" fmla="*/ 230 h 234"/>
              <a:gd name="T74" fmla="*/ 130 w 250"/>
              <a:gd name="T75" fmla="*/ 226 h 234"/>
              <a:gd name="T76" fmla="*/ 122 w 250"/>
              <a:gd name="T77" fmla="*/ 213 h 234"/>
              <a:gd name="T78" fmla="*/ 110 w 250"/>
              <a:gd name="T79" fmla="*/ 169 h 234"/>
              <a:gd name="T80" fmla="*/ 92 w 250"/>
              <a:gd name="T81" fmla="*/ 192 h 234"/>
              <a:gd name="T82" fmla="*/ 87 w 250"/>
              <a:gd name="T83" fmla="*/ 197 h 234"/>
              <a:gd name="T84" fmla="*/ 84 w 250"/>
              <a:gd name="T85" fmla="*/ 201 h 234"/>
              <a:gd name="T86" fmla="*/ 65 w 250"/>
              <a:gd name="T87" fmla="*/ 212 h 234"/>
              <a:gd name="T88" fmla="*/ 50 w 250"/>
              <a:gd name="T89" fmla="*/ 204 h 234"/>
              <a:gd name="T90" fmla="*/ 44 w 250"/>
              <a:gd name="T91" fmla="*/ 198 h 234"/>
              <a:gd name="T92" fmla="*/ 38 w 250"/>
              <a:gd name="T93" fmla="*/ 185 h 234"/>
              <a:gd name="T94" fmla="*/ 43 w 250"/>
              <a:gd name="T95" fmla="*/ 167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0" h="234">
                <a:moveTo>
                  <a:pt x="43" y="167"/>
                </a:moveTo>
                <a:cubicBezTo>
                  <a:pt x="70" y="133"/>
                  <a:pt x="70" y="133"/>
                  <a:pt x="70" y="133"/>
                </a:cubicBezTo>
                <a:cubicBezTo>
                  <a:pt x="60" y="134"/>
                  <a:pt x="61" y="134"/>
                  <a:pt x="48" y="134"/>
                </a:cubicBezTo>
                <a:cubicBezTo>
                  <a:pt x="34" y="133"/>
                  <a:pt x="24" y="132"/>
                  <a:pt x="19" y="130"/>
                </a:cubicBezTo>
                <a:cubicBezTo>
                  <a:pt x="13" y="128"/>
                  <a:pt x="9" y="126"/>
                  <a:pt x="6" y="123"/>
                </a:cubicBezTo>
                <a:cubicBezTo>
                  <a:pt x="1" y="119"/>
                  <a:pt x="0" y="112"/>
                  <a:pt x="1" y="103"/>
                </a:cubicBezTo>
                <a:cubicBezTo>
                  <a:pt x="2" y="93"/>
                  <a:pt x="6" y="86"/>
                  <a:pt x="11" y="81"/>
                </a:cubicBezTo>
                <a:cubicBezTo>
                  <a:pt x="15" y="77"/>
                  <a:pt x="18" y="76"/>
                  <a:pt x="23" y="76"/>
                </a:cubicBezTo>
                <a:cubicBezTo>
                  <a:pt x="81" y="78"/>
                  <a:pt x="81" y="78"/>
                  <a:pt x="81" y="78"/>
                </a:cubicBezTo>
                <a:cubicBezTo>
                  <a:pt x="65" y="49"/>
                  <a:pt x="65" y="49"/>
                  <a:pt x="65" y="49"/>
                </a:cubicBezTo>
                <a:cubicBezTo>
                  <a:pt x="58" y="40"/>
                  <a:pt x="56" y="33"/>
                  <a:pt x="57" y="27"/>
                </a:cubicBezTo>
                <a:cubicBezTo>
                  <a:pt x="58" y="21"/>
                  <a:pt x="62" y="16"/>
                  <a:pt x="67" y="12"/>
                </a:cubicBezTo>
                <a:cubicBezTo>
                  <a:pt x="74" y="6"/>
                  <a:pt x="80" y="2"/>
                  <a:pt x="85" y="1"/>
                </a:cubicBezTo>
                <a:cubicBezTo>
                  <a:pt x="90" y="0"/>
                  <a:pt x="95" y="2"/>
                  <a:pt x="101" y="8"/>
                </a:cubicBezTo>
                <a:cubicBezTo>
                  <a:pt x="104" y="11"/>
                  <a:pt x="106" y="13"/>
                  <a:pt x="107" y="15"/>
                </a:cubicBezTo>
                <a:cubicBezTo>
                  <a:pt x="110" y="19"/>
                  <a:pt x="112" y="20"/>
                  <a:pt x="120" y="37"/>
                </a:cubicBezTo>
                <a:cubicBezTo>
                  <a:pt x="129" y="55"/>
                  <a:pt x="128" y="51"/>
                  <a:pt x="131" y="60"/>
                </a:cubicBezTo>
                <a:cubicBezTo>
                  <a:pt x="164" y="25"/>
                  <a:pt x="164" y="25"/>
                  <a:pt x="164" y="25"/>
                </a:cubicBezTo>
                <a:cubicBezTo>
                  <a:pt x="173" y="16"/>
                  <a:pt x="180" y="11"/>
                  <a:pt x="187" y="11"/>
                </a:cubicBezTo>
                <a:cubicBezTo>
                  <a:pt x="193" y="10"/>
                  <a:pt x="200" y="13"/>
                  <a:pt x="205" y="19"/>
                </a:cubicBezTo>
                <a:cubicBezTo>
                  <a:pt x="210" y="24"/>
                  <a:pt x="213" y="29"/>
                  <a:pt x="214" y="34"/>
                </a:cubicBezTo>
                <a:cubicBezTo>
                  <a:pt x="214" y="39"/>
                  <a:pt x="211" y="47"/>
                  <a:pt x="203" y="57"/>
                </a:cubicBezTo>
                <a:cubicBezTo>
                  <a:pt x="166" y="100"/>
                  <a:pt x="166" y="100"/>
                  <a:pt x="166" y="100"/>
                </a:cubicBezTo>
                <a:cubicBezTo>
                  <a:pt x="217" y="98"/>
                  <a:pt x="217" y="98"/>
                  <a:pt x="217" y="98"/>
                </a:cubicBezTo>
                <a:cubicBezTo>
                  <a:pt x="229" y="96"/>
                  <a:pt x="238" y="98"/>
                  <a:pt x="244" y="104"/>
                </a:cubicBezTo>
                <a:cubicBezTo>
                  <a:pt x="247" y="107"/>
                  <a:pt x="249" y="111"/>
                  <a:pt x="249" y="115"/>
                </a:cubicBezTo>
                <a:cubicBezTo>
                  <a:pt x="250" y="120"/>
                  <a:pt x="249" y="124"/>
                  <a:pt x="247" y="129"/>
                </a:cubicBezTo>
                <a:cubicBezTo>
                  <a:pt x="247" y="130"/>
                  <a:pt x="246" y="132"/>
                  <a:pt x="245" y="134"/>
                </a:cubicBezTo>
                <a:cubicBezTo>
                  <a:pt x="244" y="137"/>
                  <a:pt x="243" y="140"/>
                  <a:pt x="241" y="141"/>
                </a:cubicBezTo>
                <a:cubicBezTo>
                  <a:pt x="239" y="144"/>
                  <a:pt x="234" y="146"/>
                  <a:pt x="227" y="147"/>
                </a:cubicBezTo>
                <a:cubicBezTo>
                  <a:pt x="221" y="149"/>
                  <a:pt x="207" y="150"/>
                  <a:pt x="187" y="151"/>
                </a:cubicBezTo>
                <a:cubicBezTo>
                  <a:pt x="175" y="152"/>
                  <a:pt x="161" y="148"/>
                  <a:pt x="160" y="148"/>
                </a:cubicBezTo>
                <a:cubicBezTo>
                  <a:pt x="161" y="151"/>
                  <a:pt x="165" y="161"/>
                  <a:pt x="168" y="168"/>
                </a:cubicBezTo>
                <a:cubicBezTo>
                  <a:pt x="168" y="171"/>
                  <a:pt x="173" y="181"/>
                  <a:pt x="176" y="194"/>
                </a:cubicBezTo>
                <a:cubicBezTo>
                  <a:pt x="179" y="206"/>
                  <a:pt x="176" y="203"/>
                  <a:pt x="176" y="211"/>
                </a:cubicBezTo>
                <a:cubicBezTo>
                  <a:pt x="176" y="214"/>
                  <a:pt x="174" y="217"/>
                  <a:pt x="170" y="221"/>
                </a:cubicBezTo>
                <a:cubicBezTo>
                  <a:pt x="166" y="226"/>
                  <a:pt x="161" y="228"/>
                  <a:pt x="156" y="230"/>
                </a:cubicBezTo>
                <a:cubicBezTo>
                  <a:pt x="147" y="234"/>
                  <a:pt x="137" y="233"/>
                  <a:pt x="130" y="226"/>
                </a:cubicBezTo>
                <a:cubicBezTo>
                  <a:pt x="127" y="223"/>
                  <a:pt x="125" y="219"/>
                  <a:pt x="122" y="213"/>
                </a:cubicBezTo>
                <a:cubicBezTo>
                  <a:pt x="118" y="188"/>
                  <a:pt x="117" y="189"/>
                  <a:pt x="110" y="169"/>
                </a:cubicBezTo>
                <a:cubicBezTo>
                  <a:pt x="92" y="192"/>
                  <a:pt x="92" y="192"/>
                  <a:pt x="92" y="192"/>
                </a:cubicBezTo>
                <a:cubicBezTo>
                  <a:pt x="90" y="193"/>
                  <a:pt x="88" y="195"/>
                  <a:pt x="87" y="197"/>
                </a:cubicBezTo>
                <a:cubicBezTo>
                  <a:pt x="86" y="198"/>
                  <a:pt x="85" y="200"/>
                  <a:pt x="84" y="201"/>
                </a:cubicBezTo>
                <a:cubicBezTo>
                  <a:pt x="76" y="209"/>
                  <a:pt x="70" y="212"/>
                  <a:pt x="65" y="212"/>
                </a:cubicBezTo>
                <a:cubicBezTo>
                  <a:pt x="60" y="211"/>
                  <a:pt x="55" y="209"/>
                  <a:pt x="50" y="204"/>
                </a:cubicBezTo>
                <a:cubicBezTo>
                  <a:pt x="50" y="203"/>
                  <a:pt x="48" y="202"/>
                  <a:pt x="44" y="198"/>
                </a:cubicBezTo>
                <a:cubicBezTo>
                  <a:pt x="41" y="195"/>
                  <a:pt x="39" y="191"/>
                  <a:pt x="38" y="185"/>
                </a:cubicBezTo>
                <a:cubicBezTo>
                  <a:pt x="37" y="179"/>
                  <a:pt x="39" y="173"/>
                  <a:pt x="43" y="16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450888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1ED55-8DD7-05CF-C2DA-09FA3EFDABC7}"/>
              </a:ext>
            </a:extLst>
          </p:cNvPr>
          <p:cNvSpPr>
            <a:spLocks noGrp="1"/>
          </p:cNvSpPr>
          <p:nvPr>
            <p:ph type="title"/>
          </p:nvPr>
        </p:nvSpPr>
        <p:spPr/>
        <p:txBody>
          <a:bodyPr/>
          <a:lstStyle/>
          <a:p>
            <a:endParaRPr lang="en-US"/>
          </a:p>
        </p:txBody>
      </p:sp>
      <p:pic>
        <p:nvPicPr>
          <p:cNvPr id="4" name="Picture 4" descr="Text&#10;&#10;Description automatically generated">
            <a:extLst>
              <a:ext uri="{FF2B5EF4-FFF2-40B4-BE49-F238E27FC236}">
                <a16:creationId xmlns:a16="http://schemas.microsoft.com/office/drawing/2014/main" id="{139071B3-13CE-CE5B-22A1-0A864C8CFA4F}"/>
              </a:ext>
            </a:extLst>
          </p:cNvPr>
          <p:cNvPicPr>
            <a:picLocks noGrp="1" noChangeAspect="1"/>
          </p:cNvPicPr>
          <p:nvPr>
            <p:ph idx="1"/>
          </p:nvPr>
        </p:nvPicPr>
        <p:blipFill>
          <a:blip r:embed="rId2"/>
          <a:stretch>
            <a:fillRect/>
          </a:stretch>
        </p:blipFill>
        <p:spPr>
          <a:xfrm>
            <a:off x="1272162" y="1096041"/>
            <a:ext cx="9646412" cy="4672933"/>
          </a:xfrm>
        </p:spPr>
      </p:pic>
    </p:spTree>
    <p:extLst>
      <p:ext uri="{BB962C8B-B14F-4D97-AF65-F5344CB8AC3E}">
        <p14:creationId xmlns:p14="http://schemas.microsoft.com/office/powerpoint/2010/main" val="38070691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E9D6223-8D87-4038-BE74-D5224B024F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46FBF49-EC0D-4E09-A77B-DB4E8257E7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63AA13D0-BF0A-4B8F-9FD6-CAE2DCD939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9705717" cy="6858000"/>
          </a:xfrm>
          <a:custGeom>
            <a:avLst/>
            <a:gdLst>
              <a:gd name="connsiteX0" fmla="*/ 0 w 9705717"/>
              <a:gd name="connsiteY0" fmla="*/ 0 h 6858000"/>
              <a:gd name="connsiteX1" fmla="*/ 8892014 w 9705717"/>
              <a:gd name="connsiteY1" fmla="*/ 0 h 6858000"/>
              <a:gd name="connsiteX2" fmla="*/ 8948109 w 9705717"/>
              <a:gd name="connsiteY2" fmla="*/ 119185 h 6858000"/>
              <a:gd name="connsiteX3" fmla="*/ 9361712 w 9705717"/>
              <a:gd name="connsiteY3" fmla="*/ 1009060 h 6858000"/>
              <a:gd name="connsiteX4" fmla="*/ 9569814 w 9705717"/>
              <a:gd name="connsiteY4" fmla="*/ 4722415 h 6858000"/>
              <a:gd name="connsiteX5" fmla="*/ 8937785 w 9705717"/>
              <a:gd name="connsiteY5" fmla="*/ 6619105 h 6858000"/>
              <a:gd name="connsiteX6" fmla="*/ 8749280 w 9705717"/>
              <a:gd name="connsiteY6" fmla="*/ 6858000 h 6858000"/>
              <a:gd name="connsiteX7" fmla="*/ 0 w 9705717"/>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05717" h="6858000">
                <a:moveTo>
                  <a:pt x="0" y="0"/>
                </a:moveTo>
                <a:lnTo>
                  <a:pt x="8892014" y="0"/>
                </a:lnTo>
                <a:lnTo>
                  <a:pt x="8948109" y="119185"/>
                </a:lnTo>
                <a:cubicBezTo>
                  <a:pt x="9080774" y="406683"/>
                  <a:pt x="9216041" y="706568"/>
                  <a:pt x="9361712" y="1009060"/>
                </a:cubicBezTo>
                <a:cubicBezTo>
                  <a:pt x="9986018" y="2093861"/>
                  <a:pt x="9569814" y="4346908"/>
                  <a:pt x="9569814" y="4722415"/>
                </a:cubicBezTo>
                <a:cubicBezTo>
                  <a:pt x="9569814" y="5635108"/>
                  <a:pt x="9260912" y="6189243"/>
                  <a:pt x="8937785" y="6619105"/>
                </a:cubicBezTo>
                <a:lnTo>
                  <a:pt x="8749280"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1DC841A0-C8D7-6B16-2012-8CD7DB665136}"/>
              </a:ext>
            </a:extLst>
          </p:cNvPr>
          <p:cNvSpPr>
            <a:spLocks noGrp="1"/>
          </p:cNvSpPr>
          <p:nvPr>
            <p:ph type="title"/>
          </p:nvPr>
        </p:nvSpPr>
        <p:spPr>
          <a:xfrm>
            <a:off x="720000" y="619200"/>
            <a:ext cx="6911974" cy="1477328"/>
          </a:xfrm>
        </p:spPr>
        <p:txBody>
          <a:bodyPr wrap="square" anchor="ctr">
            <a:normAutofit/>
          </a:bodyPr>
          <a:lstStyle/>
          <a:p>
            <a:endParaRPr lang="en-US"/>
          </a:p>
        </p:txBody>
      </p:sp>
      <p:sp>
        <p:nvSpPr>
          <p:cNvPr id="3" name="Content Placeholder 2">
            <a:extLst>
              <a:ext uri="{FF2B5EF4-FFF2-40B4-BE49-F238E27FC236}">
                <a16:creationId xmlns:a16="http://schemas.microsoft.com/office/drawing/2014/main" id="{2F632477-D10D-E164-29DE-25B28626C999}"/>
              </a:ext>
            </a:extLst>
          </p:cNvPr>
          <p:cNvSpPr>
            <a:spLocks noGrp="1"/>
          </p:cNvSpPr>
          <p:nvPr>
            <p:ph idx="1"/>
          </p:nvPr>
        </p:nvSpPr>
        <p:spPr>
          <a:xfrm>
            <a:off x="720000" y="2541600"/>
            <a:ext cx="6911975" cy="3216273"/>
          </a:xfrm>
        </p:spPr>
        <p:txBody>
          <a:bodyPr vert="horz" lIns="0" tIns="0" rIns="0" bIns="0" rtlCol="0" anchor="t">
            <a:normAutofit fontScale="55000" lnSpcReduction="20000"/>
          </a:bodyPr>
          <a:lstStyle/>
          <a:p>
            <a:r>
              <a:rPr lang="tr" dirty="0">
                <a:ea typeface="+mn-lt"/>
                <a:cs typeface="+mn-lt"/>
              </a:rPr>
              <a:t>Çalışmamızda bazı kısıtlılıklar bulunmaktadır. EGFR veya ALK mutasyon testi olmayan 96 (%25) hasta vardı.  EGFR WT grubu içindeki yanlılığı en aza indirmek için, mutasyon testi olmayanları WT kohortu ile birleştirmedik. Bilinmeyen grupta ve WT kohortunda ağrı tepkisi oranları benzerdi ve bu nedenle WT analiz grubuna dahil edilip edilmemesinin sonuçlarımızı değiştirmesi pek olası değildir. </a:t>
            </a:r>
            <a:endParaRPr lang="en-US" dirty="0">
              <a:ea typeface="+mn-lt"/>
              <a:cs typeface="+mn-lt"/>
            </a:endParaRPr>
          </a:p>
          <a:p>
            <a:r>
              <a:rPr lang="tr" dirty="0">
                <a:ea typeface="+mn-lt"/>
                <a:cs typeface="+mn-lt"/>
              </a:rPr>
              <a:t>Diğer bir sınırlama, komplike kemik metastazı oranlarına ilişkin veri eksikliğidir. MFRT oranları hasta kohortları arasında benzer olduğundan ve başlangıçtaki ağrı oranları istatistiksel olarak anlamlı bir şekilde farklı olmadığından, komplike kemik metastazı oranlarının gruplar arasında nispeten eşit olması beklenmektedir. </a:t>
            </a:r>
            <a:endParaRPr lang="en-US">
              <a:ea typeface="+mn-lt"/>
              <a:cs typeface="+mn-lt"/>
            </a:endParaRPr>
          </a:p>
          <a:p>
            <a:r>
              <a:rPr lang="tr" dirty="0">
                <a:ea typeface="+mn-lt"/>
                <a:cs typeface="+mn-lt"/>
              </a:rPr>
              <a:t>Son bir sınırlama, analjezik bilgisinin analiz için mevcut olmamasıydı. Bu çalışmada toplanan hasta tarafından bildirilen sonuçlarla analjezik bilgilerini içeren diğer çalışmalara benzer olduğunu ortaya koydu; ancak, RT öncesi ve sonrası analjezi kullanımından elde edilen bilgileri içeren gelecekteki çalışmalar bilgilendirici olacaktır. </a:t>
            </a:r>
            <a:endParaRPr lang="en-US">
              <a:ea typeface="+mn-lt"/>
              <a:cs typeface="+mn-lt"/>
            </a:endParaRPr>
          </a:p>
          <a:p>
            <a:r>
              <a:rPr lang="tr" dirty="0">
                <a:ea typeface="+mn-lt"/>
                <a:cs typeface="+mn-lt"/>
              </a:rPr>
              <a:t>Çalışmamızda </a:t>
            </a:r>
            <a:r>
              <a:rPr lang="tr" dirty="0" err="1">
                <a:ea typeface="+mn-lt"/>
                <a:cs typeface="+mn-lt"/>
              </a:rPr>
              <a:t>KHDAK'de</a:t>
            </a:r>
            <a:r>
              <a:rPr lang="tr" dirty="0">
                <a:ea typeface="+mn-lt"/>
                <a:cs typeface="+mn-lt"/>
              </a:rPr>
              <a:t> en sık görülen mutasyonlar olan EGFR ve ALK mutasyonları değerlendirilmiş; ancak, </a:t>
            </a:r>
            <a:r>
              <a:rPr lang="tr" dirty="0" err="1">
                <a:ea typeface="+mn-lt"/>
                <a:cs typeface="+mn-lt"/>
              </a:rPr>
              <a:t>RT'ye</a:t>
            </a:r>
            <a:r>
              <a:rPr lang="tr" dirty="0">
                <a:ea typeface="+mn-lt"/>
                <a:cs typeface="+mn-lt"/>
              </a:rPr>
              <a:t> farklı yanıtları olabileceğinden diğer mutasyonlar gelecekte değerlendirilmelidir.</a:t>
            </a:r>
            <a:endParaRPr lang="en-US">
              <a:solidFill>
                <a:srgbClr val="FFFFFF">
                  <a:alpha val="58000"/>
                </a:srgbClr>
              </a:solidFill>
            </a:endParaRPr>
          </a:p>
        </p:txBody>
      </p:sp>
      <p:sp>
        <p:nvSpPr>
          <p:cNvPr id="14" name="Freeform 10">
            <a:extLst>
              <a:ext uri="{FF2B5EF4-FFF2-40B4-BE49-F238E27FC236}">
                <a16:creationId xmlns:a16="http://schemas.microsoft.com/office/drawing/2014/main" id="{15BE2CF8-7196-4BC3-B312-B0EE486D9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5824556">
            <a:off x="8226571" y="2916066"/>
            <a:ext cx="3518890" cy="3293724"/>
          </a:xfrm>
          <a:custGeom>
            <a:avLst/>
            <a:gdLst>
              <a:gd name="T0" fmla="*/ 43 w 250"/>
              <a:gd name="T1" fmla="*/ 167 h 234"/>
              <a:gd name="T2" fmla="*/ 70 w 250"/>
              <a:gd name="T3" fmla="*/ 133 h 234"/>
              <a:gd name="T4" fmla="*/ 48 w 250"/>
              <a:gd name="T5" fmla="*/ 134 h 234"/>
              <a:gd name="T6" fmla="*/ 19 w 250"/>
              <a:gd name="T7" fmla="*/ 130 h 234"/>
              <a:gd name="T8" fmla="*/ 6 w 250"/>
              <a:gd name="T9" fmla="*/ 123 h 234"/>
              <a:gd name="T10" fmla="*/ 1 w 250"/>
              <a:gd name="T11" fmla="*/ 103 h 234"/>
              <a:gd name="T12" fmla="*/ 11 w 250"/>
              <a:gd name="T13" fmla="*/ 81 h 234"/>
              <a:gd name="T14" fmla="*/ 23 w 250"/>
              <a:gd name="T15" fmla="*/ 76 h 234"/>
              <a:gd name="T16" fmla="*/ 81 w 250"/>
              <a:gd name="T17" fmla="*/ 78 h 234"/>
              <a:gd name="T18" fmla="*/ 65 w 250"/>
              <a:gd name="T19" fmla="*/ 49 h 234"/>
              <a:gd name="T20" fmla="*/ 57 w 250"/>
              <a:gd name="T21" fmla="*/ 27 h 234"/>
              <a:gd name="T22" fmla="*/ 67 w 250"/>
              <a:gd name="T23" fmla="*/ 12 h 234"/>
              <a:gd name="T24" fmla="*/ 85 w 250"/>
              <a:gd name="T25" fmla="*/ 1 h 234"/>
              <a:gd name="T26" fmla="*/ 101 w 250"/>
              <a:gd name="T27" fmla="*/ 8 h 234"/>
              <a:gd name="T28" fmla="*/ 107 w 250"/>
              <a:gd name="T29" fmla="*/ 15 h 234"/>
              <a:gd name="T30" fmla="*/ 120 w 250"/>
              <a:gd name="T31" fmla="*/ 37 h 234"/>
              <a:gd name="T32" fmla="*/ 131 w 250"/>
              <a:gd name="T33" fmla="*/ 60 h 234"/>
              <a:gd name="T34" fmla="*/ 164 w 250"/>
              <a:gd name="T35" fmla="*/ 25 h 234"/>
              <a:gd name="T36" fmla="*/ 187 w 250"/>
              <a:gd name="T37" fmla="*/ 11 h 234"/>
              <a:gd name="T38" fmla="*/ 205 w 250"/>
              <a:gd name="T39" fmla="*/ 19 h 234"/>
              <a:gd name="T40" fmla="*/ 214 w 250"/>
              <a:gd name="T41" fmla="*/ 34 h 234"/>
              <a:gd name="T42" fmla="*/ 203 w 250"/>
              <a:gd name="T43" fmla="*/ 57 h 234"/>
              <a:gd name="T44" fmla="*/ 166 w 250"/>
              <a:gd name="T45" fmla="*/ 100 h 234"/>
              <a:gd name="T46" fmla="*/ 217 w 250"/>
              <a:gd name="T47" fmla="*/ 98 h 234"/>
              <a:gd name="T48" fmla="*/ 244 w 250"/>
              <a:gd name="T49" fmla="*/ 104 h 234"/>
              <a:gd name="T50" fmla="*/ 249 w 250"/>
              <a:gd name="T51" fmla="*/ 115 h 234"/>
              <a:gd name="T52" fmla="*/ 247 w 250"/>
              <a:gd name="T53" fmla="*/ 129 h 234"/>
              <a:gd name="T54" fmla="*/ 245 w 250"/>
              <a:gd name="T55" fmla="*/ 134 h 234"/>
              <a:gd name="T56" fmla="*/ 241 w 250"/>
              <a:gd name="T57" fmla="*/ 141 h 234"/>
              <a:gd name="T58" fmla="*/ 227 w 250"/>
              <a:gd name="T59" fmla="*/ 147 h 234"/>
              <a:gd name="T60" fmla="*/ 187 w 250"/>
              <a:gd name="T61" fmla="*/ 151 h 234"/>
              <a:gd name="T62" fmla="*/ 160 w 250"/>
              <a:gd name="T63" fmla="*/ 148 h 234"/>
              <a:gd name="T64" fmla="*/ 168 w 250"/>
              <a:gd name="T65" fmla="*/ 168 h 234"/>
              <a:gd name="T66" fmla="*/ 176 w 250"/>
              <a:gd name="T67" fmla="*/ 194 h 234"/>
              <a:gd name="T68" fmla="*/ 176 w 250"/>
              <a:gd name="T69" fmla="*/ 211 h 234"/>
              <a:gd name="T70" fmla="*/ 170 w 250"/>
              <a:gd name="T71" fmla="*/ 221 h 234"/>
              <a:gd name="T72" fmla="*/ 156 w 250"/>
              <a:gd name="T73" fmla="*/ 230 h 234"/>
              <a:gd name="T74" fmla="*/ 130 w 250"/>
              <a:gd name="T75" fmla="*/ 226 h 234"/>
              <a:gd name="T76" fmla="*/ 122 w 250"/>
              <a:gd name="T77" fmla="*/ 213 h 234"/>
              <a:gd name="T78" fmla="*/ 110 w 250"/>
              <a:gd name="T79" fmla="*/ 169 h 234"/>
              <a:gd name="T80" fmla="*/ 92 w 250"/>
              <a:gd name="T81" fmla="*/ 192 h 234"/>
              <a:gd name="T82" fmla="*/ 87 w 250"/>
              <a:gd name="T83" fmla="*/ 197 h 234"/>
              <a:gd name="T84" fmla="*/ 84 w 250"/>
              <a:gd name="T85" fmla="*/ 201 h 234"/>
              <a:gd name="T86" fmla="*/ 65 w 250"/>
              <a:gd name="T87" fmla="*/ 212 h 234"/>
              <a:gd name="T88" fmla="*/ 50 w 250"/>
              <a:gd name="T89" fmla="*/ 204 h 234"/>
              <a:gd name="T90" fmla="*/ 44 w 250"/>
              <a:gd name="T91" fmla="*/ 198 h 234"/>
              <a:gd name="T92" fmla="*/ 38 w 250"/>
              <a:gd name="T93" fmla="*/ 185 h 234"/>
              <a:gd name="T94" fmla="*/ 43 w 250"/>
              <a:gd name="T95" fmla="*/ 167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0" h="234">
                <a:moveTo>
                  <a:pt x="43" y="167"/>
                </a:moveTo>
                <a:cubicBezTo>
                  <a:pt x="70" y="133"/>
                  <a:pt x="70" y="133"/>
                  <a:pt x="70" y="133"/>
                </a:cubicBezTo>
                <a:cubicBezTo>
                  <a:pt x="60" y="134"/>
                  <a:pt x="61" y="134"/>
                  <a:pt x="48" y="134"/>
                </a:cubicBezTo>
                <a:cubicBezTo>
                  <a:pt x="34" y="133"/>
                  <a:pt x="24" y="132"/>
                  <a:pt x="19" y="130"/>
                </a:cubicBezTo>
                <a:cubicBezTo>
                  <a:pt x="13" y="128"/>
                  <a:pt x="9" y="126"/>
                  <a:pt x="6" y="123"/>
                </a:cubicBezTo>
                <a:cubicBezTo>
                  <a:pt x="1" y="119"/>
                  <a:pt x="0" y="112"/>
                  <a:pt x="1" y="103"/>
                </a:cubicBezTo>
                <a:cubicBezTo>
                  <a:pt x="2" y="93"/>
                  <a:pt x="6" y="86"/>
                  <a:pt x="11" y="81"/>
                </a:cubicBezTo>
                <a:cubicBezTo>
                  <a:pt x="15" y="77"/>
                  <a:pt x="18" y="76"/>
                  <a:pt x="23" y="76"/>
                </a:cubicBezTo>
                <a:cubicBezTo>
                  <a:pt x="81" y="78"/>
                  <a:pt x="81" y="78"/>
                  <a:pt x="81" y="78"/>
                </a:cubicBezTo>
                <a:cubicBezTo>
                  <a:pt x="65" y="49"/>
                  <a:pt x="65" y="49"/>
                  <a:pt x="65" y="49"/>
                </a:cubicBezTo>
                <a:cubicBezTo>
                  <a:pt x="58" y="40"/>
                  <a:pt x="56" y="33"/>
                  <a:pt x="57" y="27"/>
                </a:cubicBezTo>
                <a:cubicBezTo>
                  <a:pt x="58" y="21"/>
                  <a:pt x="62" y="16"/>
                  <a:pt x="67" y="12"/>
                </a:cubicBezTo>
                <a:cubicBezTo>
                  <a:pt x="74" y="6"/>
                  <a:pt x="80" y="2"/>
                  <a:pt x="85" y="1"/>
                </a:cubicBezTo>
                <a:cubicBezTo>
                  <a:pt x="90" y="0"/>
                  <a:pt x="95" y="2"/>
                  <a:pt x="101" y="8"/>
                </a:cubicBezTo>
                <a:cubicBezTo>
                  <a:pt x="104" y="11"/>
                  <a:pt x="106" y="13"/>
                  <a:pt x="107" y="15"/>
                </a:cubicBezTo>
                <a:cubicBezTo>
                  <a:pt x="110" y="19"/>
                  <a:pt x="112" y="20"/>
                  <a:pt x="120" y="37"/>
                </a:cubicBezTo>
                <a:cubicBezTo>
                  <a:pt x="129" y="55"/>
                  <a:pt x="128" y="51"/>
                  <a:pt x="131" y="60"/>
                </a:cubicBezTo>
                <a:cubicBezTo>
                  <a:pt x="164" y="25"/>
                  <a:pt x="164" y="25"/>
                  <a:pt x="164" y="25"/>
                </a:cubicBezTo>
                <a:cubicBezTo>
                  <a:pt x="173" y="16"/>
                  <a:pt x="180" y="11"/>
                  <a:pt x="187" y="11"/>
                </a:cubicBezTo>
                <a:cubicBezTo>
                  <a:pt x="193" y="10"/>
                  <a:pt x="200" y="13"/>
                  <a:pt x="205" y="19"/>
                </a:cubicBezTo>
                <a:cubicBezTo>
                  <a:pt x="210" y="24"/>
                  <a:pt x="213" y="29"/>
                  <a:pt x="214" y="34"/>
                </a:cubicBezTo>
                <a:cubicBezTo>
                  <a:pt x="214" y="39"/>
                  <a:pt x="211" y="47"/>
                  <a:pt x="203" y="57"/>
                </a:cubicBezTo>
                <a:cubicBezTo>
                  <a:pt x="166" y="100"/>
                  <a:pt x="166" y="100"/>
                  <a:pt x="166" y="100"/>
                </a:cubicBezTo>
                <a:cubicBezTo>
                  <a:pt x="217" y="98"/>
                  <a:pt x="217" y="98"/>
                  <a:pt x="217" y="98"/>
                </a:cubicBezTo>
                <a:cubicBezTo>
                  <a:pt x="229" y="96"/>
                  <a:pt x="238" y="98"/>
                  <a:pt x="244" y="104"/>
                </a:cubicBezTo>
                <a:cubicBezTo>
                  <a:pt x="247" y="107"/>
                  <a:pt x="249" y="111"/>
                  <a:pt x="249" y="115"/>
                </a:cubicBezTo>
                <a:cubicBezTo>
                  <a:pt x="250" y="120"/>
                  <a:pt x="249" y="124"/>
                  <a:pt x="247" y="129"/>
                </a:cubicBezTo>
                <a:cubicBezTo>
                  <a:pt x="247" y="130"/>
                  <a:pt x="246" y="132"/>
                  <a:pt x="245" y="134"/>
                </a:cubicBezTo>
                <a:cubicBezTo>
                  <a:pt x="244" y="137"/>
                  <a:pt x="243" y="140"/>
                  <a:pt x="241" y="141"/>
                </a:cubicBezTo>
                <a:cubicBezTo>
                  <a:pt x="239" y="144"/>
                  <a:pt x="234" y="146"/>
                  <a:pt x="227" y="147"/>
                </a:cubicBezTo>
                <a:cubicBezTo>
                  <a:pt x="221" y="149"/>
                  <a:pt x="207" y="150"/>
                  <a:pt x="187" y="151"/>
                </a:cubicBezTo>
                <a:cubicBezTo>
                  <a:pt x="175" y="152"/>
                  <a:pt x="161" y="148"/>
                  <a:pt x="160" y="148"/>
                </a:cubicBezTo>
                <a:cubicBezTo>
                  <a:pt x="161" y="151"/>
                  <a:pt x="165" y="161"/>
                  <a:pt x="168" y="168"/>
                </a:cubicBezTo>
                <a:cubicBezTo>
                  <a:pt x="168" y="171"/>
                  <a:pt x="173" y="181"/>
                  <a:pt x="176" y="194"/>
                </a:cubicBezTo>
                <a:cubicBezTo>
                  <a:pt x="179" y="206"/>
                  <a:pt x="176" y="203"/>
                  <a:pt x="176" y="211"/>
                </a:cubicBezTo>
                <a:cubicBezTo>
                  <a:pt x="176" y="214"/>
                  <a:pt x="174" y="217"/>
                  <a:pt x="170" y="221"/>
                </a:cubicBezTo>
                <a:cubicBezTo>
                  <a:pt x="166" y="226"/>
                  <a:pt x="161" y="228"/>
                  <a:pt x="156" y="230"/>
                </a:cubicBezTo>
                <a:cubicBezTo>
                  <a:pt x="147" y="234"/>
                  <a:pt x="137" y="233"/>
                  <a:pt x="130" y="226"/>
                </a:cubicBezTo>
                <a:cubicBezTo>
                  <a:pt x="127" y="223"/>
                  <a:pt x="125" y="219"/>
                  <a:pt x="122" y="213"/>
                </a:cubicBezTo>
                <a:cubicBezTo>
                  <a:pt x="118" y="188"/>
                  <a:pt x="117" y="189"/>
                  <a:pt x="110" y="169"/>
                </a:cubicBezTo>
                <a:cubicBezTo>
                  <a:pt x="92" y="192"/>
                  <a:pt x="92" y="192"/>
                  <a:pt x="92" y="192"/>
                </a:cubicBezTo>
                <a:cubicBezTo>
                  <a:pt x="90" y="193"/>
                  <a:pt x="88" y="195"/>
                  <a:pt x="87" y="197"/>
                </a:cubicBezTo>
                <a:cubicBezTo>
                  <a:pt x="86" y="198"/>
                  <a:pt x="85" y="200"/>
                  <a:pt x="84" y="201"/>
                </a:cubicBezTo>
                <a:cubicBezTo>
                  <a:pt x="76" y="209"/>
                  <a:pt x="70" y="212"/>
                  <a:pt x="65" y="212"/>
                </a:cubicBezTo>
                <a:cubicBezTo>
                  <a:pt x="60" y="211"/>
                  <a:pt x="55" y="209"/>
                  <a:pt x="50" y="204"/>
                </a:cubicBezTo>
                <a:cubicBezTo>
                  <a:pt x="50" y="203"/>
                  <a:pt x="48" y="202"/>
                  <a:pt x="44" y="198"/>
                </a:cubicBezTo>
                <a:cubicBezTo>
                  <a:pt x="41" y="195"/>
                  <a:pt x="39" y="191"/>
                  <a:pt x="38" y="185"/>
                </a:cubicBezTo>
                <a:cubicBezTo>
                  <a:pt x="37" y="179"/>
                  <a:pt x="39" y="173"/>
                  <a:pt x="43" y="16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3359063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E9D6223-8D87-4038-BE74-D5224B024F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46FBF49-EC0D-4E09-A77B-DB4E8257E7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63AA13D0-BF0A-4B8F-9FD6-CAE2DCD939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9705717" cy="6858000"/>
          </a:xfrm>
          <a:custGeom>
            <a:avLst/>
            <a:gdLst>
              <a:gd name="connsiteX0" fmla="*/ 0 w 9705717"/>
              <a:gd name="connsiteY0" fmla="*/ 0 h 6858000"/>
              <a:gd name="connsiteX1" fmla="*/ 8892014 w 9705717"/>
              <a:gd name="connsiteY1" fmla="*/ 0 h 6858000"/>
              <a:gd name="connsiteX2" fmla="*/ 8948109 w 9705717"/>
              <a:gd name="connsiteY2" fmla="*/ 119185 h 6858000"/>
              <a:gd name="connsiteX3" fmla="*/ 9361712 w 9705717"/>
              <a:gd name="connsiteY3" fmla="*/ 1009060 h 6858000"/>
              <a:gd name="connsiteX4" fmla="*/ 9569814 w 9705717"/>
              <a:gd name="connsiteY4" fmla="*/ 4722415 h 6858000"/>
              <a:gd name="connsiteX5" fmla="*/ 8937785 w 9705717"/>
              <a:gd name="connsiteY5" fmla="*/ 6619105 h 6858000"/>
              <a:gd name="connsiteX6" fmla="*/ 8749280 w 9705717"/>
              <a:gd name="connsiteY6" fmla="*/ 6858000 h 6858000"/>
              <a:gd name="connsiteX7" fmla="*/ 0 w 9705717"/>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05717" h="6858000">
                <a:moveTo>
                  <a:pt x="0" y="0"/>
                </a:moveTo>
                <a:lnTo>
                  <a:pt x="8892014" y="0"/>
                </a:lnTo>
                <a:lnTo>
                  <a:pt x="8948109" y="119185"/>
                </a:lnTo>
                <a:cubicBezTo>
                  <a:pt x="9080774" y="406683"/>
                  <a:pt x="9216041" y="706568"/>
                  <a:pt x="9361712" y="1009060"/>
                </a:cubicBezTo>
                <a:cubicBezTo>
                  <a:pt x="9986018" y="2093861"/>
                  <a:pt x="9569814" y="4346908"/>
                  <a:pt x="9569814" y="4722415"/>
                </a:cubicBezTo>
                <a:cubicBezTo>
                  <a:pt x="9569814" y="5635108"/>
                  <a:pt x="9260912" y="6189243"/>
                  <a:pt x="8937785" y="6619105"/>
                </a:cubicBezTo>
                <a:lnTo>
                  <a:pt x="8749280"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7D15FA10-ECD6-1E66-4BCE-CEA83B9AC1EC}"/>
              </a:ext>
            </a:extLst>
          </p:cNvPr>
          <p:cNvSpPr>
            <a:spLocks noGrp="1"/>
          </p:cNvSpPr>
          <p:nvPr>
            <p:ph type="title"/>
          </p:nvPr>
        </p:nvSpPr>
        <p:spPr>
          <a:xfrm>
            <a:off x="720000" y="619200"/>
            <a:ext cx="6911974" cy="1477328"/>
          </a:xfrm>
        </p:spPr>
        <p:txBody>
          <a:bodyPr wrap="square" anchor="ctr">
            <a:normAutofit/>
          </a:bodyPr>
          <a:lstStyle/>
          <a:p>
            <a:r>
              <a:rPr lang="en-US" dirty="0"/>
              <a:t>SONUÇ</a:t>
            </a:r>
          </a:p>
        </p:txBody>
      </p:sp>
      <p:sp>
        <p:nvSpPr>
          <p:cNvPr id="3" name="Content Placeholder 2">
            <a:extLst>
              <a:ext uri="{FF2B5EF4-FFF2-40B4-BE49-F238E27FC236}">
                <a16:creationId xmlns:a16="http://schemas.microsoft.com/office/drawing/2014/main" id="{A4AA7021-C34F-3AF5-BA5A-F8AB1E854F16}"/>
              </a:ext>
            </a:extLst>
          </p:cNvPr>
          <p:cNvSpPr>
            <a:spLocks noGrp="1"/>
          </p:cNvSpPr>
          <p:nvPr>
            <p:ph idx="1"/>
          </p:nvPr>
        </p:nvSpPr>
        <p:spPr>
          <a:xfrm>
            <a:off x="720000" y="2541600"/>
            <a:ext cx="6911975" cy="3216273"/>
          </a:xfrm>
        </p:spPr>
        <p:txBody>
          <a:bodyPr vert="horz" lIns="0" tIns="0" rIns="0" bIns="0" rtlCol="0" anchor="t">
            <a:normAutofit fontScale="92500" lnSpcReduction="20000"/>
          </a:bodyPr>
          <a:lstStyle/>
          <a:p>
            <a:r>
              <a:rPr lang="tr" dirty="0">
                <a:ea typeface="+mn-lt"/>
                <a:cs typeface="+mn-lt"/>
              </a:rPr>
              <a:t>EGFR veya ALK genetik mutasyonları olan </a:t>
            </a:r>
            <a:r>
              <a:rPr lang="tr" dirty="0" err="1">
                <a:ea typeface="+mn-lt"/>
                <a:cs typeface="+mn-lt"/>
              </a:rPr>
              <a:t>KHDAK'li</a:t>
            </a:r>
            <a:r>
              <a:rPr lang="tr" dirty="0">
                <a:ea typeface="+mn-lt"/>
                <a:cs typeface="+mn-lt"/>
              </a:rPr>
              <a:t> hastalar, kemik ağrısı için palyatif </a:t>
            </a:r>
            <a:r>
              <a:rPr lang="tr" dirty="0" err="1">
                <a:ea typeface="+mn-lt"/>
                <a:cs typeface="+mn-lt"/>
              </a:rPr>
              <a:t>RT'den</a:t>
            </a:r>
            <a:r>
              <a:rPr lang="tr" dirty="0">
                <a:ea typeface="+mn-lt"/>
                <a:cs typeface="+mn-lt"/>
              </a:rPr>
              <a:t> sonra daha yüksek ağrı yanıtı oranlarına sahipti. </a:t>
            </a:r>
            <a:endParaRPr lang="en-US" dirty="0">
              <a:ea typeface="+mn-lt"/>
              <a:cs typeface="+mn-lt"/>
            </a:endParaRPr>
          </a:p>
          <a:p>
            <a:r>
              <a:rPr lang="tr" dirty="0">
                <a:ea typeface="+mn-lt"/>
                <a:cs typeface="+mn-lt"/>
              </a:rPr>
              <a:t>Bildiğimiz kadarıyla bu, </a:t>
            </a:r>
            <a:r>
              <a:rPr lang="tr" dirty="0" err="1">
                <a:ea typeface="+mn-lt"/>
                <a:cs typeface="+mn-lt"/>
              </a:rPr>
              <a:t>KHDAK'li</a:t>
            </a:r>
            <a:r>
              <a:rPr lang="tr" dirty="0">
                <a:ea typeface="+mn-lt"/>
                <a:cs typeface="+mn-lt"/>
              </a:rPr>
              <a:t> hastalardaki genetik değişiklikler ile RT sonrası hasta tarafından bildirilen sonuç arasındaki ilişkiyi araştıran ilk çalışmadır. </a:t>
            </a:r>
            <a:endParaRPr lang="en-US">
              <a:ea typeface="+mn-lt"/>
              <a:cs typeface="+mn-lt"/>
            </a:endParaRPr>
          </a:p>
          <a:p>
            <a:r>
              <a:rPr lang="tr" dirty="0">
                <a:ea typeface="+mn-lt"/>
                <a:cs typeface="+mn-lt"/>
              </a:rPr>
              <a:t>EGFR veya ALK WT </a:t>
            </a:r>
            <a:r>
              <a:rPr lang="tr" dirty="0" err="1">
                <a:ea typeface="+mn-lt"/>
                <a:cs typeface="+mn-lt"/>
              </a:rPr>
              <a:t>KHDAK'li</a:t>
            </a:r>
            <a:r>
              <a:rPr lang="tr" dirty="0">
                <a:ea typeface="+mn-lt"/>
                <a:cs typeface="+mn-lt"/>
              </a:rPr>
              <a:t> hastalarda daha düşük ağrı giderme oranları göz önüne alındığında, bu hasta popülasyonu için başarılı palyatif tedavilerin geliştirilmesi özellikle kritik öneme sahiptir.</a:t>
            </a:r>
            <a:endParaRPr lang="en-US" dirty="0">
              <a:solidFill>
                <a:srgbClr val="FFFFFF">
                  <a:alpha val="58000"/>
                </a:srgbClr>
              </a:solidFill>
            </a:endParaRPr>
          </a:p>
        </p:txBody>
      </p:sp>
      <p:sp>
        <p:nvSpPr>
          <p:cNvPr id="14" name="Freeform 10">
            <a:extLst>
              <a:ext uri="{FF2B5EF4-FFF2-40B4-BE49-F238E27FC236}">
                <a16:creationId xmlns:a16="http://schemas.microsoft.com/office/drawing/2014/main" id="{15BE2CF8-7196-4BC3-B312-B0EE486D9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5824556">
            <a:off x="8226571" y="2916066"/>
            <a:ext cx="3518890" cy="3293724"/>
          </a:xfrm>
          <a:custGeom>
            <a:avLst/>
            <a:gdLst>
              <a:gd name="T0" fmla="*/ 43 w 250"/>
              <a:gd name="T1" fmla="*/ 167 h 234"/>
              <a:gd name="T2" fmla="*/ 70 w 250"/>
              <a:gd name="T3" fmla="*/ 133 h 234"/>
              <a:gd name="T4" fmla="*/ 48 w 250"/>
              <a:gd name="T5" fmla="*/ 134 h 234"/>
              <a:gd name="T6" fmla="*/ 19 w 250"/>
              <a:gd name="T7" fmla="*/ 130 h 234"/>
              <a:gd name="T8" fmla="*/ 6 w 250"/>
              <a:gd name="T9" fmla="*/ 123 h 234"/>
              <a:gd name="T10" fmla="*/ 1 w 250"/>
              <a:gd name="T11" fmla="*/ 103 h 234"/>
              <a:gd name="T12" fmla="*/ 11 w 250"/>
              <a:gd name="T13" fmla="*/ 81 h 234"/>
              <a:gd name="T14" fmla="*/ 23 w 250"/>
              <a:gd name="T15" fmla="*/ 76 h 234"/>
              <a:gd name="T16" fmla="*/ 81 w 250"/>
              <a:gd name="T17" fmla="*/ 78 h 234"/>
              <a:gd name="T18" fmla="*/ 65 w 250"/>
              <a:gd name="T19" fmla="*/ 49 h 234"/>
              <a:gd name="T20" fmla="*/ 57 w 250"/>
              <a:gd name="T21" fmla="*/ 27 h 234"/>
              <a:gd name="T22" fmla="*/ 67 w 250"/>
              <a:gd name="T23" fmla="*/ 12 h 234"/>
              <a:gd name="T24" fmla="*/ 85 w 250"/>
              <a:gd name="T25" fmla="*/ 1 h 234"/>
              <a:gd name="T26" fmla="*/ 101 w 250"/>
              <a:gd name="T27" fmla="*/ 8 h 234"/>
              <a:gd name="T28" fmla="*/ 107 w 250"/>
              <a:gd name="T29" fmla="*/ 15 h 234"/>
              <a:gd name="T30" fmla="*/ 120 w 250"/>
              <a:gd name="T31" fmla="*/ 37 h 234"/>
              <a:gd name="T32" fmla="*/ 131 w 250"/>
              <a:gd name="T33" fmla="*/ 60 h 234"/>
              <a:gd name="T34" fmla="*/ 164 w 250"/>
              <a:gd name="T35" fmla="*/ 25 h 234"/>
              <a:gd name="T36" fmla="*/ 187 w 250"/>
              <a:gd name="T37" fmla="*/ 11 h 234"/>
              <a:gd name="T38" fmla="*/ 205 w 250"/>
              <a:gd name="T39" fmla="*/ 19 h 234"/>
              <a:gd name="T40" fmla="*/ 214 w 250"/>
              <a:gd name="T41" fmla="*/ 34 h 234"/>
              <a:gd name="T42" fmla="*/ 203 w 250"/>
              <a:gd name="T43" fmla="*/ 57 h 234"/>
              <a:gd name="T44" fmla="*/ 166 w 250"/>
              <a:gd name="T45" fmla="*/ 100 h 234"/>
              <a:gd name="T46" fmla="*/ 217 w 250"/>
              <a:gd name="T47" fmla="*/ 98 h 234"/>
              <a:gd name="T48" fmla="*/ 244 w 250"/>
              <a:gd name="T49" fmla="*/ 104 h 234"/>
              <a:gd name="T50" fmla="*/ 249 w 250"/>
              <a:gd name="T51" fmla="*/ 115 h 234"/>
              <a:gd name="T52" fmla="*/ 247 w 250"/>
              <a:gd name="T53" fmla="*/ 129 h 234"/>
              <a:gd name="T54" fmla="*/ 245 w 250"/>
              <a:gd name="T55" fmla="*/ 134 h 234"/>
              <a:gd name="T56" fmla="*/ 241 w 250"/>
              <a:gd name="T57" fmla="*/ 141 h 234"/>
              <a:gd name="T58" fmla="*/ 227 w 250"/>
              <a:gd name="T59" fmla="*/ 147 h 234"/>
              <a:gd name="T60" fmla="*/ 187 w 250"/>
              <a:gd name="T61" fmla="*/ 151 h 234"/>
              <a:gd name="T62" fmla="*/ 160 w 250"/>
              <a:gd name="T63" fmla="*/ 148 h 234"/>
              <a:gd name="T64" fmla="*/ 168 w 250"/>
              <a:gd name="T65" fmla="*/ 168 h 234"/>
              <a:gd name="T66" fmla="*/ 176 w 250"/>
              <a:gd name="T67" fmla="*/ 194 h 234"/>
              <a:gd name="T68" fmla="*/ 176 w 250"/>
              <a:gd name="T69" fmla="*/ 211 h 234"/>
              <a:gd name="T70" fmla="*/ 170 w 250"/>
              <a:gd name="T71" fmla="*/ 221 h 234"/>
              <a:gd name="T72" fmla="*/ 156 w 250"/>
              <a:gd name="T73" fmla="*/ 230 h 234"/>
              <a:gd name="T74" fmla="*/ 130 w 250"/>
              <a:gd name="T75" fmla="*/ 226 h 234"/>
              <a:gd name="T76" fmla="*/ 122 w 250"/>
              <a:gd name="T77" fmla="*/ 213 h 234"/>
              <a:gd name="T78" fmla="*/ 110 w 250"/>
              <a:gd name="T79" fmla="*/ 169 h 234"/>
              <a:gd name="T80" fmla="*/ 92 w 250"/>
              <a:gd name="T81" fmla="*/ 192 h 234"/>
              <a:gd name="T82" fmla="*/ 87 w 250"/>
              <a:gd name="T83" fmla="*/ 197 h 234"/>
              <a:gd name="T84" fmla="*/ 84 w 250"/>
              <a:gd name="T85" fmla="*/ 201 h 234"/>
              <a:gd name="T86" fmla="*/ 65 w 250"/>
              <a:gd name="T87" fmla="*/ 212 h 234"/>
              <a:gd name="T88" fmla="*/ 50 w 250"/>
              <a:gd name="T89" fmla="*/ 204 h 234"/>
              <a:gd name="T90" fmla="*/ 44 w 250"/>
              <a:gd name="T91" fmla="*/ 198 h 234"/>
              <a:gd name="T92" fmla="*/ 38 w 250"/>
              <a:gd name="T93" fmla="*/ 185 h 234"/>
              <a:gd name="T94" fmla="*/ 43 w 250"/>
              <a:gd name="T95" fmla="*/ 167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0" h="234">
                <a:moveTo>
                  <a:pt x="43" y="167"/>
                </a:moveTo>
                <a:cubicBezTo>
                  <a:pt x="70" y="133"/>
                  <a:pt x="70" y="133"/>
                  <a:pt x="70" y="133"/>
                </a:cubicBezTo>
                <a:cubicBezTo>
                  <a:pt x="60" y="134"/>
                  <a:pt x="61" y="134"/>
                  <a:pt x="48" y="134"/>
                </a:cubicBezTo>
                <a:cubicBezTo>
                  <a:pt x="34" y="133"/>
                  <a:pt x="24" y="132"/>
                  <a:pt x="19" y="130"/>
                </a:cubicBezTo>
                <a:cubicBezTo>
                  <a:pt x="13" y="128"/>
                  <a:pt x="9" y="126"/>
                  <a:pt x="6" y="123"/>
                </a:cubicBezTo>
                <a:cubicBezTo>
                  <a:pt x="1" y="119"/>
                  <a:pt x="0" y="112"/>
                  <a:pt x="1" y="103"/>
                </a:cubicBezTo>
                <a:cubicBezTo>
                  <a:pt x="2" y="93"/>
                  <a:pt x="6" y="86"/>
                  <a:pt x="11" y="81"/>
                </a:cubicBezTo>
                <a:cubicBezTo>
                  <a:pt x="15" y="77"/>
                  <a:pt x="18" y="76"/>
                  <a:pt x="23" y="76"/>
                </a:cubicBezTo>
                <a:cubicBezTo>
                  <a:pt x="81" y="78"/>
                  <a:pt x="81" y="78"/>
                  <a:pt x="81" y="78"/>
                </a:cubicBezTo>
                <a:cubicBezTo>
                  <a:pt x="65" y="49"/>
                  <a:pt x="65" y="49"/>
                  <a:pt x="65" y="49"/>
                </a:cubicBezTo>
                <a:cubicBezTo>
                  <a:pt x="58" y="40"/>
                  <a:pt x="56" y="33"/>
                  <a:pt x="57" y="27"/>
                </a:cubicBezTo>
                <a:cubicBezTo>
                  <a:pt x="58" y="21"/>
                  <a:pt x="62" y="16"/>
                  <a:pt x="67" y="12"/>
                </a:cubicBezTo>
                <a:cubicBezTo>
                  <a:pt x="74" y="6"/>
                  <a:pt x="80" y="2"/>
                  <a:pt x="85" y="1"/>
                </a:cubicBezTo>
                <a:cubicBezTo>
                  <a:pt x="90" y="0"/>
                  <a:pt x="95" y="2"/>
                  <a:pt x="101" y="8"/>
                </a:cubicBezTo>
                <a:cubicBezTo>
                  <a:pt x="104" y="11"/>
                  <a:pt x="106" y="13"/>
                  <a:pt x="107" y="15"/>
                </a:cubicBezTo>
                <a:cubicBezTo>
                  <a:pt x="110" y="19"/>
                  <a:pt x="112" y="20"/>
                  <a:pt x="120" y="37"/>
                </a:cubicBezTo>
                <a:cubicBezTo>
                  <a:pt x="129" y="55"/>
                  <a:pt x="128" y="51"/>
                  <a:pt x="131" y="60"/>
                </a:cubicBezTo>
                <a:cubicBezTo>
                  <a:pt x="164" y="25"/>
                  <a:pt x="164" y="25"/>
                  <a:pt x="164" y="25"/>
                </a:cubicBezTo>
                <a:cubicBezTo>
                  <a:pt x="173" y="16"/>
                  <a:pt x="180" y="11"/>
                  <a:pt x="187" y="11"/>
                </a:cubicBezTo>
                <a:cubicBezTo>
                  <a:pt x="193" y="10"/>
                  <a:pt x="200" y="13"/>
                  <a:pt x="205" y="19"/>
                </a:cubicBezTo>
                <a:cubicBezTo>
                  <a:pt x="210" y="24"/>
                  <a:pt x="213" y="29"/>
                  <a:pt x="214" y="34"/>
                </a:cubicBezTo>
                <a:cubicBezTo>
                  <a:pt x="214" y="39"/>
                  <a:pt x="211" y="47"/>
                  <a:pt x="203" y="57"/>
                </a:cubicBezTo>
                <a:cubicBezTo>
                  <a:pt x="166" y="100"/>
                  <a:pt x="166" y="100"/>
                  <a:pt x="166" y="100"/>
                </a:cubicBezTo>
                <a:cubicBezTo>
                  <a:pt x="217" y="98"/>
                  <a:pt x="217" y="98"/>
                  <a:pt x="217" y="98"/>
                </a:cubicBezTo>
                <a:cubicBezTo>
                  <a:pt x="229" y="96"/>
                  <a:pt x="238" y="98"/>
                  <a:pt x="244" y="104"/>
                </a:cubicBezTo>
                <a:cubicBezTo>
                  <a:pt x="247" y="107"/>
                  <a:pt x="249" y="111"/>
                  <a:pt x="249" y="115"/>
                </a:cubicBezTo>
                <a:cubicBezTo>
                  <a:pt x="250" y="120"/>
                  <a:pt x="249" y="124"/>
                  <a:pt x="247" y="129"/>
                </a:cubicBezTo>
                <a:cubicBezTo>
                  <a:pt x="247" y="130"/>
                  <a:pt x="246" y="132"/>
                  <a:pt x="245" y="134"/>
                </a:cubicBezTo>
                <a:cubicBezTo>
                  <a:pt x="244" y="137"/>
                  <a:pt x="243" y="140"/>
                  <a:pt x="241" y="141"/>
                </a:cubicBezTo>
                <a:cubicBezTo>
                  <a:pt x="239" y="144"/>
                  <a:pt x="234" y="146"/>
                  <a:pt x="227" y="147"/>
                </a:cubicBezTo>
                <a:cubicBezTo>
                  <a:pt x="221" y="149"/>
                  <a:pt x="207" y="150"/>
                  <a:pt x="187" y="151"/>
                </a:cubicBezTo>
                <a:cubicBezTo>
                  <a:pt x="175" y="152"/>
                  <a:pt x="161" y="148"/>
                  <a:pt x="160" y="148"/>
                </a:cubicBezTo>
                <a:cubicBezTo>
                  <a:pt x="161" y="151"/>
                  <a:pt x="165" y="161"/>
                  <a:pt x="168" y="168"/>
                </a:cubicBezTo>
                <a:cubicBezTo>
                  <a:pt x="168" y="171"/>
                  <a:pt x="173" y="181"/>
                  <a:pt x="176" y="194"/>
                </a:cubicBezTo>
                <a:cubicBezTo>
                  <a:pt x="179" y="206"/>
                  <a:pt x="176" y="203"/>
                  <a:pt x="176" y="211"/>
                </a:cubicBezTo>
                <a:cubicBezTo>
                  <a:pt x="176" y="214"/>
                  <a:pt x="174" y="217"/>
                  <a:pt x="170" y="221"/>
                </a:cubicBezTo>
                <a:cubicBezTo>
                  <a:pt x="166" y="226"/>
                  <a:pt x="161" y="228"/>
                  <a:pt x="156" y="230"/>
                </a:cubicBezTo>
                <a:cubicBezTo>
                  <a:pt x="147" y="234"/>
                  <a:pt x="137" y="233"/>
                  <a:pt x="130" y="226"/>
                </a:cubicBezTo>
                <a:cubicBezTo>
                  <a:pt x="127" y="223"/>
                  <a:pt x="125" y="219"/>
                  <a:pt x="122" y="213"/>
                </a:cubicBezTo>
                <a:cubicBezTo>
                  <a:pt x="118" y="188"/>
                  <a:pt x="117" y="189"/>
                  <a:pt x="110" y="169"/>
                </a:cubicBezTo>
                <a:cubicBezTo>
                  <a:pt x="92" y="192"/>
                  <a:pt x="92" y="192"/>
                  <a:pt x="92" y="192"/>
                </a:cubicBezTo>
                <a:cubicBezTo>
                  <a:pt x="90" y="193"/>
                  <a:pt x="88" y="195"/>
                  <a:pt x="87" y="197"/>
                </a:cubicBezTo>
                <a:cubicBezTo>
                  <a:pt x="86" y="198"/>
                  <a:pt x="85" y="200"/>
                  <a:pt x="84" y="201"/>
                </a:cubicBezTo>
                <a:cubicBezTo>
                  <a:pt x="76" y="209"/>
                  <a:pt x="70" y="212"/>
                  <a:pt x="65" y="212"/>
                </a:cubicBezTo>
                <a:cubicBezTo>
                  <a:pt x="60" y="211"/>
                  <a:pt x="55" y="209"/>
                  <a:pt x="50" y="204"/>
                </a:cubicBezTo>
                <a:cubicBezTo>
                  <a:pt x="50" y="203"/>
                  <a:pt x="48" y="202"/>
                  <a:pt x="44" y="198"/>
                </a:cubicBezTo>
                <a:cubicBezTo>
                  <a:pt x="41" y="195"/>
                  <a:pt x="39" y="191"/>
                  <a:pt x="38" y="185"/>
                </a:cubicBezTo>
                <a:cubicBezTo>
                  <a:pt x="37" y="179"/>
                  <a:pt x="39" y="173"/>
                  <a:pt x="43" y="16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8876884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E9D6223-8D87-4038-BE74-D5224B024F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46FBF49-EC0D-4E09-A77B-DB4E8257E7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63AA13D0-BF0A-4B8F-9FD6-CAE2DCD939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9705717" cy="6858000"/>
          </a:xfrm>
          <a:custGeom>
            <a:avLst/>
            <a:gdLst>
              <a:gd name="connsiteX0" fmla="*/ 0 w 9705717"/>
              <a:gd name="connsiteY0" fmla="*/ 0 h 6858000"/>
              <a:gd name="connsiteX1" fmla="*/ 8892014 w 9705717"/>
              <a:gd name="connsiteY1" fmla="*/ 0 h 6858000"/>
              <a:gd name="connsiteX2" fmla="*/ 8948109 w 9705717"/>
              <a:gd name="connsiteY2" fmla="*/ 119185 h 6858000"/>
              <a:gd name="connsiteX3" fmla="*/ 9361712 w 9705717"/>
              <a:gd name="connsiteY3" fmla="*/ 1009060 h 6858000"/>
              <a:gd name="connsiteX4" fmla="*/ 9569814 w 9705717"/>
              <a:gd name="connsiteY4" fmla="*/ 4722415 h 6858000"/>
              <a:gd name="connsiteX5" fmla="*/ 8937785 w 9705717"/>
              <a:gd name="connsiteY5" fmla="*/ 6619105 h 6858000"/>
              <a:gd name="connsiteX6" fmla="*/ 8749280 w 9705717"/>
              <a:gd name="connsiteY6" fmla="*/ 6858000 h 6858000"/>
              <a:gd name="connsiteX7" fmla="*/ 0 w 9705717"/>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05717" h="6858000">
                <a:moveTo>
                  <a:pt x="0" y="0"/>
                </a:moveTo>
                <a:lnTo>
                  <a:pt x="8892014" y="0"/>
                </a:lnTo>
                <a:lnTo>
                  <a:pt x="8948109" y="119185"/>
                </a:lnTo>
                <a:cubicBezTo>
                  <a:pt x="9080774" y="406683"/>
                  <a:pt x="9216041" y="706568"/>
                  <a:pt x="9361712" y="1009060"/>
                </a:cubicBezTo>
                <a:cubicBezTo>
                  <a:pt x="9986018" y="2093861"/>
                  <a:pt x="9569814" y="4346908"/>
                  <a:pt x="9569814" y="4722415"/>
                </a:cubicBezTo>
                <a:cubicBezTo>
                  <a:pt x="9569814" y="5635108"/>
                  <a:pt x="9260912" y="6189243"/>
                  <a:pt x="8937785" y="6619105"/>
                </a:cubicBezTo>
                <a:lnTo>
                  <a:pt x="8749280"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966CA2B2-F586-0E43-A460-54EC274A39C3}"/>
              </a:ext>
            </a:extLst>
          </p:cNvPr>
          <p:cNvSpPr>
            <a:spLocks noGrp="1"/>
          </p:cNvSpPr>
          <p:nvPr>
            <p:ph type="title"/>
          </p:nvPr>
        </p:nvSpPr>
        <p:spPr>
          <a:xfrm>
            <a:off x="720000" y="619200"/>
            <a:ext cx="6911974" cy="1477328"/>
          </a:xfrm>
        </p:spPr>
        <p:txBody>
          <a:bodyPr wrap="square" anchor="ctr">
            <a:normAutofit/>
          </a:bodyPr>
          <a:lstStyle/>
          <a:p>
            <a:endParaRPr lang="en-US"/>
          </a:p>
        </p:txBody>
      </p:sp>
      <p:sp>
        <p:nvSpPr>
          <p:cNvPr id="3" name="Content Placeholder 2">
            <a:extLst>
              <a:ext uri="{FF2B5EF4-FFF2-40B4-BE49-F238E27FC236}">
                <a16:creationId xmlns:a16="http://schemas.microsoft.com/office/drawing/2014/main" id="{06EB8681-A3AF-E929-0627-E62650E1EA43}"/>
              </a:ext>
            </a:extLst>
          </p:cNvPr>
          <p:cNvSpPr>
            <a:spLocks noGrp="1"/>
          </p:cNvSpPr>
          <p:nvPr>
            <p:ph idx="1"/>
          </p:nvPr>
        </p:nvSpPr>
        <p:spPr>
          <a:xfrm>
            <a:off x="720000" y="2541600"/>
            <a:ext cx="6911975" cy="3216273"/>
          </a:xfrm>
        </p:spPr>
        <p:txBody>
          <a:bodyPr vert="horz" lIns="0" tIns="0" rIns="0" bIns="0" rtlCol="0" anchor="t">
            <a:normAutofit/>
          </a:bodyPr>
          <a:lstStyle/>
          <a:p>
            <a:r>
              <a:rPr lang="en-US" dirty="0" err="1">
                <a:solidFill>
                  <a:srgbClr val="FFFFFF">
                    <a:alpha val="58000"/>
                  </a:srgbClr>
                </a:solidFill>
              </a:rPr>
              <a:t>Dinlediğiniz</a:t>
            </a:r>
            <a:r>
              <a:rPr lang="en-US" dirty="0">
                <a:solidFill>
                  <a:srgbClr val="FFFFFF">
                    <a:alpha val="58000"/>
                  </a:srgbClr>
                </a:solidFill>
              </a:rPr>
              <a:t> </a:t>
            </a:r>
            <a:r>
              <a:rPr lang="en-US" dirty="0" err="1">
                <a:solidFill>
                  <a:srgbClr val="FFFFFF">
                    <a:alpha val="58000"/>
                  </a:srgbClr>
                </a:solidFill>
              </a:rPr>
              <a:t>için</a:t>
            </a:r>
            <a:r>
              <a:rPr lang="en-US" dirty="0">
                <a:solidFill>
                  <a:srgbClr val="FFFFFF">
                    <a:alpha val="58000"/>
                  </a:srgbClr>
                </a:solidFill>
              </a:rPr>
              <a:t> </a:t>
            </a:r>
            <a:r>
              <a:rPr lang="en-US" dirty="0" err="1">
                <a:solidFill>
                  <a:srgbClr val="FFFFFF">
                    <a:alpha val="58000"/>
                  </a:srgbClr>
                </a:solidFill>
              </a:rPr>
              <a:t>teşekkür</a:t>
            </a:r>
            <a:r>
              <a:rPr lang="en-US" dirty="0">
                <a:solidFill>
                  <a:srgbClr val="FFFFFF">
                    <a:alpha val="58000"/>
                  </a:srgbClr>
                </a:solidFill>
              </a:rPr>
              <a:t> </a:t>
            </a:r>
            <a:r>
              <a:rPr lang="en-US" dirty="0" err="1">
                <a:solidFill>
                  <a:srgbClr val="FFFFFF">
                    <a:alpha val="58000"/>
                  </a:srgbClr>
                </a:solidFill>
              </a:rPr>
              <a:t>ederim</a:t>
            </a:r>
            <a:r>
              <a:rPr lang="en-US" dirty="0">
                <a:solidFill>
                  <a:srgbClr val="FFFFFF">
                    <a:alpha val="58000"/>
                  </a:srgbClr>
                </a:solidFill>
              </a:rPr>
              <a:t>..</a:t>
            </a:r>
            <a:endParaRPr lang="en-US" dirty="0"/>
          </a:p>
        </p:txBody>
      </p:sp>
      <p:sp>
        <p:nvSpPr>
          <p:cNvPr id="14" name="Freeform 10">
            <a:extLst>
              <a:ext uri="{FF2B5EF4-FFF2-40B4-BE49-F238E27FC236}">
                <a16:creationId xmlns:a16="http://schemas.microsoft.com/office/drawing/2014/main" id="{15BE2CF8-7196-4BC3-B312-B0EE486D9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5824556">
            <a:off x="8226571" y="2916066"/>
            <a:ext cx="3518890" cy="3293724"/>
          </a:xfrm>
          <a:custGeom>
            <a:avLst/>
            <a:gdLst>
              <a:gd name="T0" fmla="*/ 43 w 250"/>
              <a:gd name="T1" fmla="*/ 167 h 234"/>
              <a:gd name="T2" fmla="*/ 70 w 250"/>
              <a:gd name="T3" fmla="*/ 133 h 234"/>
              <a:gd name="T4" fmla="*/ 48 w 250"/>
              <a:gd name="T5" fmla="*/ 134 h 234"/>
              <a:gd name="T6" fmla="*/ 19 w 250"/>
              <a:gd name="T7" fmla="*/ 130 h 234"/>
              <a:gd name="T8" fmla="*/ 6 w 250"/>
              <a:gd name="T9" fmla="*/ 123 h 234"/>
              <a:gd name="T10" fmla="*/ 1 w 250"/>
              <a:gd name="T11" fmla="*/ 103 h 234"/>
              <a:gd name="T12" fmla="*/ 11 w 250"/>
              <a:gd name="T13" fmla="*/ 81 h 234"/>
              <a:gd name="T14" fmla="*/ 23 w 250"/>
              <a:gd name="T15" fmla="*/ 76 h 234"/>
              <a:gd name="T16" fmla="*/ 81 w 250"/>
              <a:gd name="T17" fmla="*/ 78 h 234"/>
              <a:gd name="T18" fmla="*/ 65 w 250"/>
              <a:gd name="T19" fmla="*/ 49 h 234"/>
              <a:gd name="T20" fmla="*/ 57 w 250"/>
              <a:gd name="T21" fmla="*/ 27 h 234"/>
              <a:gd name="T22" fmla="*/ 67 w 250"/>
              <a:gd name="T23" fmla="*/ 12 h 234"/>
              <a:gd name="T24" fmla="*/ 85 w 250"/>
              <a:gd name="T25" fmla="*/ 1 h 234"/>
              <a:gd name="T26" fmla="*/ 101 w 250"/>
              <a:gd name="T27" fmla="*/ 8 h 234"/>
              <a:gd name="T28" fmla="*/ 107 w 250"/>
              <a:gd name="T29" fmla="*/ 15 h 234"/>
              <a:gd name="T30" fmla="*/ 120 w 250"/>
              <a:gd name="T31" fmla="*/ 37 h 234"/>
              <a:gd name="T32" fmla="*/ 131 w 250"/>
              <a:gd name="T33" fmla="*/ 60 h 234"/>
              <a:gd name="T34" fmla="*/ 164 w 250"/>
              <a:gd name="T35" fmla="*/ 25 h 234"/>
              <a:gd name="T36" fmla="*/ 187 w 250"/>
              <a:gd name="T37" fmla="*/ 11 h 234"/>
              <a:gd name="T38" fmla="*/ 205 w 250"/>
              <a:gd name="T39" fmla="*/ 19 h 234"/>
              <a:gd name="T40" fmla="*/ 214 w 250"/>
              <a:gd name="T41" fmla="*/ 34 h 234"/>
              <a:gd name="T42" fmla="*/ 203 w 250"/>
              <a:gd name="T43" fmla="*/ 57 h 234"/>
              <a:gd name="T44" fmla="*/ 166 w 250"/>
              <a:gd name="T45" fmla="*/ 100 h 234"/>
              <a:gd name="T46" fmla="*/ 217 w 250"/>
              <a:gd name="T47" fmla="*/ 98 h 234"/>
              <a:gd name="T48" fmla="*/ 244 w 250"/>
              <a:gd name="T49" fmla="*/ 104 h 234"/>
              <a:gd name="T50" fmla="*/ 249 w 250"/>
              <a:gd name="T51" fmla="*/ 115 h 234"/>
              <a:gd name="T52" fmla="*/ 247 w 250"/>
              <a:gd name="T53" fmla="*/ 129 h 234"/>
              <a:gd name="T54" fmla="*/ 245 w 250"/>
              <a:gd name="T55" fmla="*/ 134 h 234"/>
              <a:gd name="T56" fmla="*/ 241 w 250"/>
              <a:gd name="T57" fmla="*/ 141 h 234"/>
              <a:gd name="T58" fmla="*/ 227 w 250"/>
              <a:gd name="T59" fmla="*/ 147 h 234"/>
              <a:gd name="T60" fmla="*/ 187 w 250"/>
              <a:gd name="T61" fmla="*/ 151 h 234"/>
              <a:gd name="T62" fmla="*/ 160 w 250"/>
              <a:gd name="T63" fmla="*/ 148 h 234"/>
              <a:gd name="T64" fmla="*/ 168 w 250"/>
              <a:gd name="T65" fmla="*/ 168 h 234"/>
              <a:gd name="T66" fmla="*/ 176 w 250"/>
              <a:gd name="T67" fmla="*/ 194 h 234"/>
              <a:gd name="T68" fmla="*/ 176 w 250"/>
              <a:gd name="T69" fmla="*/ 211 h 234"/>
              <a:gd name="T70" fmla="*/ 170 w 250"/>
              <a:gd name="T71" fmla="*/ 221 h 234"/>
              <a:gd name="T72" fmla="*/ 156 w 250"/>
              <a:gd name="T73" fmla="*/ 230 h 234"/>
              <a:gd name="T74" fmla="*/ 130 w 250"/>
              <a:gd name="T75" fmla="*/ 226 h 234"/>
              <a:gd name="T76" fmla="*/ 122 w 250"/>
              <a:gd name="T77" fmla="*/ 213 h 234"/>
              <a:gd name="T78" fmla="*/ 110 w 250"/>
              <a:gd name="T79" fmla="*/ 169 h 234"/>
              <a:gd name="T80" fmla="*/ 92 w 250"/>
              <a:gd name="T81" fmla="*/ 192 h 234"/>
              <a:gd name="T82" fmla="*/ 87 w 250"/>
              <a:gd name="T83" fmla="*/ 197 h 234"/>
              <a:gd name="T84" fmla="*/ 84 w 250"/>
              <a:gd name="T85" fmla="*/ 201 h 234"/>
              <a:gd name="T86" fmla="*/ 65 w 250"/>
              <a:gd name="T87" fmla="*/ 212 h 234"/>
              <a:gd name="T88" fmla="*/ 50 w 250"/>
              <a:gd name="T89" fmla="*/ 204 h 234"/>
              <a:gd name="T90" fmla="*/ 44 w 250"/>
              <a:gd name="T91" fmla="*/ 198 h 234"/>
              <a:gd name="T92" fmla="*/ 38 w 250"/>
              <a:gd name="T93" fmla="*/ 185 h 234"/>
              <a:gd name="T94" fmla="*/ 43 w 250"/>
              <a:gd name="T95" fmla="*/ 167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0" h="234">
                <a:moveTo>
                  <a:pt x="43" y="167"/>
                </a:moveTo>
                <a:cubicBezTo>
                  <a:pt x="70" y="133"/>
                  <a:pt x="70" y="133"/>
                  <a:pt x="70" y="133"/>
                </a:cubicBezTo>
                <a:cubicBezTo>
                  <a:pt x="60" y="134"/>
                  <a:pt x="61" y="134"/>
                  <a:pt x="48" y="134"/>
                </a:cubicBezTo>
                <a:cubicBezTo>
                  <a:pt x="34" y="133"/>
                  <a:pt x="24" y="132"/>
                  <a:pt x="19" y="130"/>
                </a:cubicBezTo>
                <a:cubicBezTo>
                  <a:pt x="13" y="128"/>
                  <a:pt x="9" y="126"/>
                  <a:pt x="6" y="123"/>
                </a:cubicBezTo>
                <a:cubicBezTo>
                  <a:pt x="1" y="119"/>
                  <a:pt x="0" y="112"/>
                  <a:pt x="1" y="103"/>
                </a:cubicBezTo>
                <a:cubicBezTo>
                  <a:pt x="2" y="93"/>
                  <a:pt x="6" y="86"/>
                  <a:pt x="11" y="81"/>
                </a:cubicBezTo>
                <a:cubicBezTo>
                  <a:pt x="15" y="77"/>
                  <a:pt x="18" y="76"/>
                  <a:pt x="23" y="76"/>
                </a:cubicBezTo>
                <a:cubicBezTo>
                  <a:pt x="81" y="78"/>
                  <a:pt x="81" y="78"/>
                  <a:pt x="81" y="78"/>
                </a:cubicBezTo>
                <a:cubicBezTo>
                  <a:pt x="65" y="49"/>
                  <a:pt x="65" y="49"/>
                  <a:pt x="65" y="49"/>
                </a:cubicBezTo>
                <a:cubicBezTo>
                  <a:pt x="58" y="40"/>
                  <a:pt x="56" y="33"/>
                  <a:pt x="57" y="27"/>
                </a:cubicBezTo>
                <a:cubicBezTo>
                  <a:pt x="58" y="21"/>
                  <a:pt x="62" y="16"/>
                  <a:pt x="67" y="12"/>
                </a:cubicBezTo>
                <a:cubicBezTo>
                  <a:pt x="74" y="6"/>
                  <a:pt x="80" y="2"/>
                  <a:pt x="85" y="1"/>
                </a:cubicBezTo>
                <a:cubicBezTo>
                  <a:pt x="90" y="0"/>
                  <a:pt x="95" y="2"/>
                  <a:pt x="101" y="8"/>
                </a:cubicBezTo>
                <a:cubicBezTo>
                  <a:pt x="104" y="11"/>
                  <a:pt x="106" y="13"/>
                  <a:pt x="107" y="15"/>
                </a:cubicBezTo>
                <a:cubicBezTo>
                  <a:pt x="110" y="19"/>
                  <a:pt x="112" y="20"/>
                  <a:pt x="120" y="37"/>
                </a:cubicBezTo>
                <a:cubicBezTo>
                  <a:pt x="129" y="55"/>
                  <a:pt x="128" y="51"/>
                  <a:pt x="131" y="60"/>
                </a:cubicBezTo>
                <a:cubicBezTo>
                  <a:pt x="164" y="25"/>
                  <a:pt x="164" y="25"/>
                  <a:pt x="164" y="25"/>
                </a:cubicBezTo>
                <a:cubicBezTo>
                  <a:pt x="173" y="16"/>
                  <a:pt x="180" y="11"/>
                  <a:pt x="187" y="11"/>
                </a:cubicBezTo>
                <a:cubicBezTo>
                  <a:pt x="193" y="10"/>
                  <a:pt x="200" y="13"/>
                  <a:pt x="205" y="19"/>
                </a:cubicBezTo>
                <a:cubicBezTo>
                  <a:pt x="210" y="24"/>
                  <a:pt x="213" y="29"/>
                  <a:pt x="214" y="34"/>
                </a:cubicBezTo>
                <a:cubicBezTo>
                  <a:pt x="214" y="39"/>
                  <a:pt x="211" y="47"/>
                  <a:pt x="203" y="57"/>
                </a:cubicBezTo>
                <a:cubicBezTo>
                  <a:pt x="166" y="100"/>
                  <a:pt x="166" y="100"/>
                  <a:pt x="166" y="100"/>
                </a:cubicBezTo>
                <a:cubicBezTo>
                  <a:pt x="217" y="98"/>
                  <a:pt x="217" y="98"/>
                  <a:pt x="217" y="98"/>
                </a:cubicBezTo>
                <a:cubicBezTo>
                  <a:pt x="229" y="96"/>
                  <a:pt x="238" y="98"/>
                  <a:pt x="244" y="104"/>
                </a:cubicBezTo>
                <a:cubicBezTo>
                  <a:pt x="247" y="107"/>
                  <a:pt x="249" y="111"/>
                  <a:pt x="249" y="115"/>
                </a:cubicBezTo>
                <a:cubicBezTo>
                  <a:pt x="250" y="120"/>
                  <a:pt x="249" y="124"/>
                  <a:pt x="247" y="129"/>
                </a:cubicBezTo>
                <a:cubicBezTo>
                  <a:pt x="247" y="130"/>
                  <a:pt x="246" y="132"/>
                  <a:pt x="245" y="134"/>
                </a:cubicBezTo>
                <a:cubicBezTo>
                  <a:pt x="244" y="137"/>
                  <a:pt x="243" y="140"/>
                  <a:pt x="241" y="141"/>
                </a:cubicBezTo>
                <a:cubicBezTo>
                  <a:pt x="239" y="144"/>
                  <a:pt x="234" y="146"/>
                  <a:pt x="227" y="147"/>
                </a:cubicBezTo>
                <a:cubicBezTo>
                  <a:pt x="221" y="149"/>
                  <a:pt x="207" y="150"/>
                  <a:pt x="187" y="151"/>
                </a:cubicBezTo>
                <a:cubicBezTo>
                  <a:pt x="175" y="152"/>
                  <a:pt x="161" y="148"/>
                  <a:pt x="160" y="148"/>
                </a:cubicBezTo>
                <a:cubicBezTo>
                  <a:pt x="161" y="151"/>
                  <a:pt x="165" y="161"/>
                  <a:pt x="168" y="168"/>
                </a:cubicBezTo>
                <a:cubicBezTo>
                  <a:pt x="168" y="171"/>
                  <a:pt x="173" y="181"/>
                  <a:pt x="176" y="194"/>
                </a:cubicBezTo>
                <a:cubicBezTo>
                  <a:pt x="179" y="206"/>
                  <a:pt x="176" y="203"/>
                  <a:pt x="176" y="211"/>
                </a:cubicBezTo>
                <a:cubicBezTo>
                  <a:pt x="176" y="214"/>
                  <a:pt x="174" y="217"/>
                  <a:pt x="170" y="221"/>
                </a:cubicBezTo>
                <a:cubicBezTo>
                  <a:pt x="166" y="226"/>
                  <a:pt x="161" y="228"/>
                  <a:pt x="156" y="230"/>
                </a:cubicBezTo>
                <a:cubicBezTo>
                  <a:pt x="147" y="234"/>
                  <a:pt x="137" y="233"/>
                  <a:pt x="130" y="226"/>
                </a:cubicBezTo>
                <a:cubicBezTo>
                  <a:pt x="127" y="223"/>
                  <a:pt x="125" y="219"/>
                  <a:pt x="122" y="213"/>
                </a:cubicBezTo>
                <a:cubicBezTo>
                  <a:pt x="118" y="188"/>
                  <a:pt x="117" y="189"/>
                  <a:pt x="110" y="169"/>
                </a:cubicBezTo>
                <a:cubicBezTo>
                  <a:pt x="92" y="192"/>
                  <a:pt x="92" y="192"/>
                  <a:pt x="92" y="192"/>
                </a:cubicBezTo>
                <a:cubicBezTo>
                  <a:pt x="90" y="193"/>
                  <a:pt x="88" y="195"/>
                  <a:pt x="87" y="197"/>
                </a:cubicBezTo>
                <a:cubicBezTo>
                  <a:pt x="86" y="198"/>
                  <a:pt x="85" y="200"/>
                  <a:pt x="84" y="201"/>
                </a:cubicBezTo>
                <a:cubicBezTo>
                  <a:pt x="76" y="209"/>
                  <a:pt x="70" y="212"/>
                  <a:pt x="65" y="212"/>
                </a:cubicBezTo>
                <a:cubicBezTo>
                  <a:pt x="60" y="211"/>
                  <a:pt x="55" y="209"/>
                  <a:pt x="50" y="204"/>
                </a:cubicBezTo>
                <a:cubicBezTo>
                  <a:pt x="50" y="203"/>
                  <a:pt x="48" y="202"/>
                  <a:pt x="44" y="198"/>
                </a:cubicBezTo>
                <a:cubicBezTo>
                  <a:pt x="41" y="195"/>
                  <a:pt x="39" y="191"/>
                  <a:pt x="38" y="185"/>
                </a:cubicBezTo>
                <a:cubicBezTo>
                  <a:pt x="37" y="179"/>
                  <a:pt x="39" y="173"/>
                  <a:pt x="43" y="16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499673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useBgFill="1">
        <p:nvSpPr>
          <p:cNvPr id="62" name="Rectangle 48">
            <a:extLst>
              <a:ext uri="{FF2B5EF4-FFF2-40B4-BE49-F238E27FC236}">
                <a16:creationId xmlns:a16="http://schemas.microsoft.com/office/drawing/2014/main" id="{6E9D6223-8D87-4038-BE74-D5224B024F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50">
            <a:extLst>
              <a:ext uri="{FF2B5EF4-FFF2-40B4-BE49-F238E27FC236}">
                <a16:creationId xmlns:a16="http://schemas.microsoft.com/office/drawing/2014/main" id="{A46FBF49-EC0D-4E09-A77B-DB4E8257E7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52">
            <a:extLst>
              <a:ext uri="{FF2B5EF4-FFF2-40B4-BE49-F238E27FC236}">
                <a16:creationId xmlns:a16="http://schemas.microsoft.com/office/drawing/2014/main" id="{63AA13D0-BF0A-4B8F-9FD6-CAE2DCD939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9705717" cy="6858000"/>
          </a:xfrm>
          <a:custGeom>
            <a:avLst/>
            <a:gdLst>
              <a:gd name="connsiteX0" fmla="*/ 0 w 9705717"/>
              <a:gd name="connsiteY0" fmla="*/ 0 h 6858000"/>
              <a:gd name="connsiteX1" fmla="*/ 8892014 w 9705717"/>
              <a:gd name="connsiteY1" fmla="*/ 0 h 6858000"/>
              <a:gd name="connsiteX2" fmla="*/ 8948109 w 9705717"/>
              <a:gd name="connsiteY2" fmla="*/ 119185 h 6858000"/>
              <a:gd name="connsiteX3" fmla="*/ 9361712 w 9705717"/>
              <a:gd name="connsiteY3" fmla="*/ 1009060 h 6858000"/>
              <a:gd name="connsiteX4" fmla="*/ 9569814 w 9705717"/>
              <a:gd name="connsiteY4" fmla="*/ 4722415 h 6858000"/>
              <a:gd name="connsiteX5" fmla="*/ 8937785 w 9705717"/>
              <a:gd name="connsiteY5" fmla="*/ 6619105 h 6858000"/>
              <a:gd name="connsiteX6" fmla="*/ 8749280 w 9705717"/>
              <a:gd name="connsiteY6" fmla="*/ 6858000 h 6858000"/>
              <a:gd name="connsiteX7" fmla="*/ 0 w 9705717"/>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05717" h="6858000">
                <a:moveTo>
                  <a:pt x="0" y="0"/>
                </a:moveTo>
                <a:lnTo>
                  <a:pt x="8892014" y="0"/>
                </a:lnTo>
                <a:lnTo>
                  <a:pt x="8948109" y="119185"/>
                </a:lnTo>
                <a:cubicBezTo>
                  <a:pt x="9080774" y="406683"/>
                  <a:pt x="9216041" y="706568"/>
                  <a:pt x="9361712" y="1009060"/>
                </a:cubicBezTo>
                <a:cubicBezTo>
                  <a:pt x="9986018" y="2093861"/>
                  <a:pt x="9569814" y="4346908"/>
                  <a:pt x="9569814" y="4722415"/>
                </a:cubicBezTo>
                <a:cubicBezTo>
                  <a:pt x="9569814" y="5635108"/>
                  <a:pt x="9260912" y="6189243"/>
                  <a:pt x="8937785" y="6619105"/>
                </a:cubicBezTo>
                <a:lnTo>
                  <a:pt x="8749280"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EBBF5675-1745-530B-1913-2A0BA9AAEC1A}"/>
              </a:ext>
            </a:extLst>
          </p:cNvPr>
          <p:cNvSpPr>
            <a:spLocks noGrp="1"/>
          </p:cNvSpPr>
          <p:nvPr>
            <p:ph type="title"/>
          </p:nvPr>
        </p:nvSpPr>
        <p:spPr>
          <a:xfrm>
            <a:off x="720000" y="619200"/>
            <a:ext cx="6911974" cy="1477328"/>
          </a:xfrm>
        </p:spPr>
        <p:txBody>
          <a:bodyPr wrap="square" anchor="ctr">
            <a:normAutofit/>
          </a:bodyPr>
          <a:lstStyle/>
          <a:p>
            <a:r>
              <a:rPr lang="en-US" b="1" dirty="0"/>
              <a:t>GİRİŞ</a:t>
            </a:r>
          </a:p>
        </p:txBody>
      </p:sp>
      <p:sp>
        <p:nvSpPr>
          <p:cNvPr id="3" name="Content Placeholder 2">
            <a:extLst>
              <a:ext uri="{FF2B5EF4-FFF2-40B4-BE49-F238E27FC236}">
                <a16:creationId xmlns:a16="http://schemas.microsoft.com/office/drawing/2014/main" id="{81F59CD4-EF9B-A8FF-9B4D-1535C962E3B9}"/>
              </a:ext>
            </a:extLst>
          </p:cNvPr>
          <p:cNvSpPr>
            <a:spLocks noGrp="1"/>
          </p:cNvSpPr>
          <p:nvPr>
            <p:ph idx="1"/>
          </p:nvPr>
        </p:nvSpPr>
        <p:spPr>
          <a:xfrm>
            <a:off x="720000" y="2541600"/>
            <a:ext cx="6911975" cy="3216273"/>
          </a:xfrm>
        </p:spPr>
        <p:txBody>
          <a:bodyPr vert="horz" lIns="0" tIns="0" rIns="0" bIns="0" rtlCol="0" anchor="t">
            <a:normAutofit/>
          </a:bodyPr>
          <a:lstStyle/>
          <a:p>
            <a:pPr>
              <a:lnSpc>
                <a:spcPct val="110000"/>
              </a:lnSpc>
            </a:pPr>
            <a:r>
              <a:rPr lang="tr" sz="1700" dirty="0">
                <a:ea typeface="+mn-lt"/>
                <a:cs typeface="+mn-lt"/>
              </a:rPr>
              <a:t>Konvansiyonel palyatif radyoterapi (RT), çoğu kemik metastazı için etkili bir tedavidir; ancak, hastalar %20 ila %40'a varan oranlarda hiç fayda görmeyebilir.</a:t>
            </a:r>
          </a:p>
          <a:p>
            <a:pPr>
              <a:lnSpc>
                <a:spcPct val="110000"/>
              </a:lnSpc>
            </a:pPr>
            <a:r>
              <a:rPr lang="tr" sz="1700" dirty="0">
                <a:ea typeface="+mn-lt"/>
                <a:cs typeface="+mn-lt"/>
              </a:rPr>
              <a:t>Sonuçlarda iyileşme olmamasıyla ilişkili faktörlerin belirlenmesi, fayda sağlayabilecek metastazların belirlenmesine yardımcı olabilir.</a:t>
            </a:r>
            <a:endParaRPr lang="tr" sz="1700" dirty="0">
              <a:solidFill>
                <a:srgbClr val="FFFFFF">
                  <a:alpha val="58000"/>
                </a:srgbClr>
              </a:solidFill>
              <a:ea typeface="+mn-lt"/>
              <a:cs typeface="+mn-lt"/>
            </a:endParaRPr>
          </a:p>
          <a:p>
            <a:pPr>
              <a:lnSpc>
                <a:spcPct val="110000"/>
              </a:lnSpc>
            </a:pPr>
            <a:r>
              <a:rPr lang="tr" sz="1700" dirty="0">
                <a:ea typeface="+mn-lt"/>
                <a:cs typeface="+mn-lt"/>
              </a:rPr>
              <a:t>KHDAK ilişkili kemik metastazları, </a:t>
            </a:r>
            <a:r>
              <a:rPr lang="tr" sz="1700" dirty="0" err="1">
                <a:ea typeface="+mn-lt"/>
                <a:cs typeface="+mn-lt"/>
              </a:rPr>
              <a:t>RT'ye</a:t>
            </a:r>
            <a:r>
              <a:rPr lang="tr" sz="1700" dirty="0">
                <a:ea typeface="+mn-lt"/>
                <a:cs typeface="+mn-lt"/>
              </a:rPr>
              <a:t> daha düşük bir yanıt oranı ile ilişkilendirilmiştir, ancak kesin olarak hangi metastazların yanıt verme olasılığının düşük olduğu belirlenememiştir.</a:t>
            </a:r>
            <a:endParaRPr lang="tr" sz="1700" dirty="0"/>
          </a:p>
        </p:txBody>
      </p:sp>
      <p:sp>
        <p:nvSpPr>
          <p:cNvPr id="65" name="Freeform 10">
            <a:extLst>
              <a:ext uri="{FF2B5EF4-FFF2-40B4-BE49-F238E27FC236}">
                <a16:creationId xmlns:a16="http://schemas.microsoft.com/office/drawing/2014/main" id="{15BE2CF8-7196-4BC3-B312-B0EE486D9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5824556">
            <a:off x="8226571" y="2916066"/>
            <a:ext cx="3518890" cy="3293724"/>
          </a:xfrm>
          <a:custGeom>
            <a:avLst/>
            <a:gdLst>
              <a:gd name="T0" fmla="*/ 43 w 250"/>
              <a:gd name="T1" fmla="*/ 167 h 234"/>
              <a:gd name="T2" fmla="*/ 70 w 250"/>
              <a:gd name="T3" fmla="*/ 133 h 234"/>
              <a:gd name="T4" fmla="*/ 48 w 250"/>
              <a:gd name="T5" fmla="*/ 134 h 234"/>
              <a:gd name="T6" fmla="*/ 19 w 250"/>
              <a:gd name="T7" fmla="*/ 130 h 234"/>
              <a:gd name="T8" fmla="*/ 6 w 250"/>
              <a:gd name="T9" fmla="*/ 123 h 234"/>
              <a:gd name="T10" fmla="*/ 1 w 250"/>
              <a:gd name="T11" fmla="*/ 103 h 234"/>
              <a:gd name="T12" fmla="*/ 11 w 250"/>
              <a:gd name="T13" fmla="*/ 81 h 234"/>
              <a:gd name="T14" fmla="*/ 23 w 250"/>
              <a:gd name="T15" fmla="*/ 76 h 234"/>
              <a:gd name="T16" fmla="*/ 81 w 250"/>
              <a:gd name="T17" fmla="*/ 78 h 234"/>
              <a:gd name="T18" fmla="*/ 65 w 250"/>
              <a:gd name="T19" fmla="*/ 49 h 234"/>
              <a:gd name="T20" fmla="*/ 57 w 250"/>
              <a:gd name="T21" fmla="*/ 27 h 234"/>
              <a:gd name="T22" fmla="*/ 67 w 250"/>
              <a:gd name="T23" fmla="*/ 12 h 234"/>
              <a:gd name="T24" fmla="*/ 85 w 250"/>
              <a:gd name="T25" fmla="*/ 1 h 234"/>
              <a:gd name="T26" fmla="*/ 101 w 250"/>
              <a:gd name="T27" fmla="*/ 8 h 234"/>
              <a:gd name="T28" fmla="*/ 107 w 250"/>
              <a:gd name="T29" fmla="*/ 15 h 234"/>
              <a:gd name="T30" fmla="*/ 120 w 250"/>
              <a:gd name="T31" fmla="*/ 37 h 234"/>
              <a:gd name="T32" fmla="*/ 131 w 250"/>
              <a:gd name="T33" fmla="*/ 60 h 234"/>
              <a:gd name="T34" fmla="*/ 164 w 250"/>
              <a:gd name="T35" fmla="*/ 25 h 234"/>
              <a:gd name="T36" fmla="*/ 187 w 250"/>
              <a:gd name="T37" fmla="*/ 11 h 234"/>
              <a:gd name="T38" fmla="*/ 205 w 250"/>
              <a:gd name="T39" fmla="*/ 19 h 234"/>
              <a:gd name="T40" fmla="*/ 214 w 250"/>
              <a:gd name="T41" fmla="*/ 34 h 234"/>
              <a:gd name="T42" fmla="*/ 203 w 250"/>
              <a:gd name="T43" fmla="*/ 57 h 234"/>
              <a:gd name="T44" fmla="*/ 166 w 250"/>
              <a:gd name="T45" fmla="*/ 100 h 234"/>
              <a:gd name="T46" fmla="*/ 217 w 250"/>
              <a:gd name="T47" fmla="*/ 98 h 234"/>
              <a:gd name="T48" fmla="*/ 244 w 250"/>
              <a:gd name="T49" fmla="*/ 104 h 234"/>
              <a:gd name="T50" fmla="*/ 249 w 250"/>
              <a:gd name="T51" fmla="*/ 115 h 234"/>
              <a:gd name="T52" fmla="*/ 247 w 250"/>
              <a:gd name="T53" fmla="*/ 129 h 234"/>
              <a:gd name="T54" fmla="*/ 245 w 250"/>
              <a:gd name="T55" fmla="*/ 134 h 234"/>
              <a:gd name="T56" fmla="*/ 241 w 250"/>
              <a:gd name="T57" fmla="*/ 141 h 234"/>
              <a:gd name="T58" fmla="*/ 227 w 250"/>
              <a:gd name="T59" fmla="*/ 147 h 234"/>
              <a:gd name="T60" fmla="*/ 187 w 250"/>
              <a:gd name="T61" fmla="*/ 151 h 234"/>
              <a:gd name="T62" fmla="*/ 160 w 250"/>
              <a:gd name="T63" fmla="*/ 148 h 234"/>
              <a:gd name="T64" fmla="*/ 168 w 250"/>
              <a:gd name="T65" fmla="*/ 168 h 234"/>
              <a:gd name="T66" fmla="*/ 176 w 250"/>
              <a:gd name="T67" fmla="*/ 194 h 234"/>
              <a:gd name="T68" fmla="*/ 176 w 250"/>
              <a:gd name="T69" fmla="*/ 211 h 234"/>
              <a:gd name="T70" fmla="*/ 170 w 250"/>
              <a:gd name="T71" fmla="*/ 221 h 234"/>
              <a:gd name="T72" fmla="*/ 156 w 250"/>
              <a:gd name="T73" fmla="*/ 230 h 234"/>
              <a:gd name="T74" fmla="*/ 130 w 250"/>
              <a:gd name="T75" fmla="*/ 226 h 234"/>
              <a:gd name="T76" fmla="*/ 122 w 250"/>
              <a:gd name="T77" fmla="*/ 213 h 234"/>
              <a:gd name="T78" fmla="*/ 110 w 250"/>
              <a:gd name="T79" fmla="*/ 169 h 234"/>
              <a:gd name="T80" fmla="*/ 92 w 250"/>
              <a:gd name="T81" fmla="*/ 192 h 234"/>
              <a:gd name="T82" fmla="*/ 87 w 250"/>
              <a:gd name="T83" fmla="*/ 197 h 234"/>
              <a:gd name="T84" fmla="*/ 84 w 250"/>
              <a:gd name="T85" fmla="*/ 201 h 234"/>
              <a:gd name="T86" fmla="*/ 65 w 250"/>
              <a:gd name="T87" fmla="*/ 212 h 234"/>
              <a:gd name="T88" fmla="*/ 50 w 250"/>
              <a:gd name="T89" fmla="*/ 204 h 234"/>
              <a:gd name="T90" fmla="*/ 44 w 250"/>
              <a:gd name="T91" fmla="*/ 198 h 234"/>
              <a:gd name="T92" fmla="*/ 38 w 250"/>
              <a:gd name="T93" fmla="*/ 185 h 234"/>
              <a:gd name="T94" fmla="*/ 43 w 250"/>
              <a:gd name="T95" fmla="*/ 167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0" h="234">
                <a:moveTo>
                  <a:pt x="43" y="167"/>
                </a:moveTo>
                <a:cubicBezTo>
                  <a:pt x="70" y="133"/>
                  <a:pt x="70" y="133"/>
                  <a:pt x="70" y="133"/>
                </a:cubicBezTo>
                <a:cubicBezTo>
                  <a:pt x="60" y="134"/>
                  <a:pt x="61" y="134"/>
                  <a:pt x="48" y="134"/>
                </a:cubicBezTo>
                <a:cubicBezTo>
                  <a:pt x="34" y="133"/>
                  <a:pt x="24" y="132"/>
                  <a:pt x="19" y="130"/>
                </a:cubicBezTo>
                <a:cubicBezTo>
                  <a:pt x="13" y="128"/>
                  <a:pt x="9" y="126"/>
                  <a:pt x="6" y="123"/>
                </a:cubicBezTo>
                <a:cubicBezTo>
                  <a:pt x="1" y="119"/>
                  <a:pt x="0" y="112"/>
                  <a:pt x="1" y="103"/>
                </a:cubicBezTo>
                <a:cubicBezTo>
                  <a:pt x="2" y="93"/>
                  <a:pt x="6" y="86"/>
                  <a:pt x="11" y="81"/>
                </a:cubicBezTo>
                <a:cubicBezTo>
                  <a:pt x="15" y="77"/>
                  <a:pt x="18" y="76"/>
                  <a:pt x="23" y="76"/>
                </a:cubicBezTo>
                <a:cubicBezTo>
                  <a:pt x="81" y="78"/>
                  <a:pt x="81" y="78"/>
                  <a:pt x="81" y="78"/>
                </a:cubicBezTo>
                <a:cubicBezTo>
                  <a:pt x="65" y="49"/>
                  <a:pt x="65" y="49"/>
                  <a:pt x="65" y="49"/>
                </a:cubicBezTo>
                <a:cubicBezTo>
                  <a:pt x="58" y="40"/>
                  <a:pt x="56" y="33"/>
                  <a:pt x="57" y="27"/>
                </a:cubicBezTo>
                <a:cubicBezTo>
                  <a:pt x="58" y="21"/>
                  <a:pt x="62" y="16"/>
                  <a:pt x="67" y="12"/>
                </a:cubicBezTo>
                <a:cubicBezTo>
                  <a:pt x="74" y="6"/>
                  <a:pt x="80" y="2"/>
                  <a:pt x="85" y="1"/>
                </a:cubicBezTo>
                <a:cubicBezTo>
                  <a:pt x="90" y="0"/>
                  <a:pt x="95" y="2"/>
                  <a:pt x="101" y="8"/>
                </a:cubicBezTo>
                <a:cubicBezTo>
                  <a:pt x="104" y="11"/>
                  <a:pt x="106" y="13"/>
                  <a:pt x="107" y="15"/>
                </a:cubicBezTo>
                <a:cubicBezTo>
                  <a:pt x="110" y="19"/>
                  <a:pt x="112" y="20"/>
                  <a:pt x="120" y="37"/>
                </a:cubicBezTo>
                <a:cubicBezTo>
                  <a:pt x="129" y="55"/>
                  <a:pt x="128" y="51"/>
                  <a:pt x="131" y="60"/>
                </a:cubicBezTo>
                <a:cubicBezTo>
                  <a:pt x="164" y="25"/>
                  <a:pt x="164" y="25"/>
                  <a:pt x="164" y="25"/>
                </a:cubicBezTo>
                <a:cubicBezTo>
                  <a:pt x="173" y="16"/>
                  <a:pt x="180" y="11"/>
                  <a:pt x="187" y="11"/>
                </a:cubicBezTo>
                <a:cubicBezTo>
                  <a:pt x="193" y="10"/>
                  <a:pt x="200" y="13"/>
                  <a:pt x="205" y="19"/>
                </a:cubicBezTo>
                <a:cubicBezTo>
                  <a:pt x="210" y="24"/>
                  <a:pt x="213" y="29"/>
                  <a:pt x="214" y="34"/>
                </a:cubicBezTo>
                <a:cubicBezTo>
                  <a:pt x="214" y="39"/>
                  <a:pt x="211" y="47"/>
                  <a:pt x="203" y="57"/>
                </a:cubicBezTo>
                <a:cubicBezTo>
                  <a:pt x="166" y="100"/>
                  <a:pt x="166" y="100"/>
                  <a:pt x="166" y="100"/>
                </a:cubicBezTo>
                <a:cubicBezTo>
                  <a:pt x="217" y="98"/>
                  <a:pt x="217" y="98"/>
                  <a:pt x="217" y="98"/>
                </a:cubicBezTo>
                <a:cubicBezTo>
                  <a:pt x="229" y="96"/>
                  <a:pt x="238" y="98"/>
                  <a:pt x="244" y="104"/>
                </a:cubicBezTo>
                <a:cubicBezTo>
                  <a:pt x="247" y="107"/>
                  <a:pt x="249" y="111"/>
                  <a:pt x="249" y="115"/>
                </a:cubicBezTo>
                <a:cubicBezTo>
                  <a:pt x="250" y="120"/>
                  <a:pt x="249" y="124"/>
                  <a:pt x="247" y="129"/>
                </a:cubicBezTo>
                <a:cubicBezTo>
                  <a:pt x="247" y="130"/>
                  <a:pt x="246" y="132"/>
                  <a:pt x="245" y="134"/>
                </a:cubicBezTo>
                <a:cubicBezTo>
                  <a:pt x="244" y="137"/>
                  <a:pt x="243" y="140"/>
                  <a:pt x="241" y="141"/>
                </a:cubicBezTo>
                <a:cubicBezTo>
                  <a:pt x="239" y="144"/>
                  <a:pt x="234" y="146"/>
                  <a:pt x="227" y="147"/>
                </a:cubicBezTo>
                <a:cubicBezTo>
                  <a:pt x="221" y="149"/>
                  <a:pt x="207" y="150"/>
                  <a:pt x="187" y="151"/>
                </a:cubicBezTo>
                <a:cubicBezTo>
                  <a:pt x="175" y="152"/>
                  <a:pt x="161" y="148"/>
                  <a:pt x="160" y="148"/>
                </a:cubicBezTo>
                <a:cubicBezTo>
                  <a:pt x="161" y="151"/>
                  <a:pt x="165" y="161"/>
                  <a:pt x="168" y="168"/>
                </a:cubicBezTo>
                <a:cubicBezTo>
                  <a:pt x="168" y="171"/>
                  <a:pt x="173" y="181"/>
                  <a:pt x="176" y="194"/>
                </a:cubicBezTo>
                <a:cubicBezTo>
                  <a:pt x="179" y="206"/>
                  <a:pt x="176" y="203"/>
                  <a:pt x="176" y="211"/>
                </a:cubicBezTo>
                <a:cubicBezTo>
                  <a:pt x="176" y="214"/>
                  <a:pt x="174" y="217"/>
                  <a:pt x="170" y="221"/>
                </a:cubicBezTo>
                <a:cubicBezTo>
                  <a:pt x="166" y="226"/>
                  <a:pt x="161" y="228"/>
                  <a:pt x="156" y="230"/>
                </a:cubicBezTo>
                <a:cubicBezTo>
                  <a:pt x="147" y="234"/>
                  <a:pt x="137" y="233"/>
                  <a:pt x="130" y="226"/>
                </a:cubicBezTo>
                <a:cubicBezTo>
                  <a:pt x="127" y="223"/>
                  <a:pt x="125" y="219"/>
                  <a:pt x="122" y="213"/>
                </a:cubicBezTo>
                <a:cubicBezTo>
                  <a:pt x="118" y="188"/>
                  <a:pt x="117" y="189"/>
                  <a:pt x="110" y="169"/>
                </a:cubicBezTo>
                <a:cubicBezTo>
                  <a:pt x="92" y="192"/>
                  <a:pt x="92" y="192"/>
                  <a:pt x="92" y="192"/>
                </a:cubicBezTo>
                <a:cubicBezTo>
                  <a:pt x="90" y="193"/>
                  <a:pt x="88" y="195"/>
                  <a:pt x="87" y="197"/>
                </a:cubicBezTo>
                <a:cubicBezTo>
                  <a:pt x="86" y="198"/>
                  <a:pt x="85" y="200"/>
                  <a:pt x="84" y="201"/>
                </a:cubicBezTo>
                <a:cubicBezTo>
                  <a:pt x="76" y="209"/>
                  <a:pt x="70" y="212"/>
                  <a:pt x="65" y="212"/>
                </a:cubicBezTo>
                <a:cubicBezTo>
                  <a:pt x="60" y="211"/>
                  <a:pt x="55" y="209"/>
                  <a:pt x="50" y="204"/>
                </a:cubicBezTo>
                <a:cubicBezTo>
                  <a:pt x="50" y="203"/>
                  <a:pt x="48" y="202"/>
                  <a:pt x="44" y="198"/>
                </a:cubicBezTo>
                <a:cubicBezTo>
                  <a:pt x="41" y="195"/>
                  <a:pt x="39" y="191"/>
                  <a:pt x="38" y="185"/>
                </a:cubicBezTo>
                <a:cubicBezTo>
                  <a:pt x="37" y="179"/>
                  <a:pt x="39" y="173"/>
                  <a:pt x="43" y="16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490495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E9D6223-8D87-4038-BE74-D5224B024F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46FBF49-EC0D-4E09-A77B-DB4E8257E7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63AA13D0-BF0A-4B8F-9FD6-CAE2DCD939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9705717" cy="6858000"/>
          </a:xfrm>
          <a:custGeom>
            <a:avLst/>
            <a:gdLst>
              <a:gd name="connsiteX0" fmla="*/ 0 w 9705717"/>
              <a:gd name="connsiteY0" fmla="*/ 0 h 6858000"/>
              <a:gd name="connsiteX1" fmla="*/ 8892014 w 9705717"/>
              <a:gd name="connsiteY1" fmla="*/ 0 h 6858000"/>
              <a:gd name="connsiteX2" fmla="*/ 8948109 w 9705717"/>
              <a:gd name="connsiteY2" fmla="*/ 119185 h 6858000"/>
              <a:gd name="connsiteX3" fmla="*/ 9361712 w 9705717"/>
              <a:gd name="connsiteY3" fmla="*/ 1009060 h 6858000"/>
              <a:gd name="connsiteX4" fmla="*/ 9569814 w 9705717"/>
              <a:gd name="connsiteY4" fmla="*/ 4722415 h 6858000"/>
              <a:gd name="connsiteX5" fmla="*/ 8937785 w 9705717"/>
              <a:gd name="connsiteY5" fmla="*/ 6619105 h 6858000"/>
              <a:gd name="connsiteX6" fmla="*/ 8749280 w 9705717"/>
              <a:gd name="connsiteY6" fmla="*/ 6858000 h 6858000"/>
              <a:gd name="connsiteX7" fmla="*/ 0 w 9705717"/>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05717" h="6858000">
                <a:moveTo>
                  <a:pt x="0" y="0"/>
                </a:moveTo>
                <a:lnTo>
                  <a:pt x="8892014" y="0"/>
                </a:lnTo>
                <a:lnTo>
                  <a:pt x="8948109" y="119185"/>
                </a:lnTo>
                <a:cubicBezTo>
                  <a:pt x="9080774" y="406683"/>
                  <a:pt x="9216041" y="706568"/>
                  <a:pt x="9361712" y="1009060"/>
                </a:cubicBezTo>
                <a:cubicBezTo>
                  <a:pt x="9986018" y="2093861"/>
                  <a:pt x="9569814" y="4346908"/>
                  <a:pt x="9569814" y="4722415"/>
                </a:cubicBezTo>
                <a:cubicBezTo>
                  <a:pt x="9569814" y="5635108"/>
                  <a:pt x="9260912" y="6189243"/>
                  <a:pt x="8937785" y="6619105"/>
                </a:cubicBezTo>
                <a:lnTo>
                  <a:pt x="8749280"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897379FC-DBAF-E70E-68E3-5166CA894224}"/>
              </a:ext>
            </a:extLst>
          </p:cNvPr>
          <p:cNvSpPr>
            <a:spLocks noGrp="1"/>
          </p:cNvSpPr>
          <p:nvPr>
            <p:ph type="title"/>
          </p:nvPr>
        </p:nvSpPr>
        <p:spPr>
          <a:xfrm>
            <a:off x="720000" y="619200"/>
            <a:ext cx="6911974" cy="1477328"/>
          </a:xfrm>
        </p:spPr>
        <p:txBody>
          <a:bodyPr wrap="square" anchor="ctr">
            <a:normAutofit/>
          </a:bodyPr>
          <a:lstStyle/>
          <a:p>
            <a:endParaRPr lang="en-US"/>
          </a:p>
        </p:txBody>
      </p:sp>
      <p:sp>
        <p:nvSpPr>
          <p:cNvPr id="3" name="Content Placeholder 2">
            <a:extLst>
              <a:ext uri="{FF2B5EF4-FFF2-40B4-BE49-F238E27FC236}">
                <a16:creationId xmlns:a16="http://schemas.microsoft.com/office/drawing/2014/main" id="{085F0317-C5C2-9990-4473-2850F05BF12F}"/>
              </a:ext>
            </a:extLst>
          </p:cNvPr>
          <p:cNvSpPr>
            <a:spLocks noGrp="1"/>
          </p:cNvSpPr>
          <p:nvPr>
            <p:ph idx="1"/>
          </p:nvPr>
        </p:nvSpPr>
        <p:spPr>
          <a:xfrm>
            <a:off x="720000" y="2541600"/>
            <a:ext cx="6911975" cy="3216273"/>
          </a:xfrm>
        </p:spPr>
        <p:txBody>
          <a:bodyPr vert="horz" lIns="0" tIns="0" rIns="0" bIns="0" rtlCol="0" anchor="t">
            <a:normAutofit/>
          </a:bodyPr>
          <a:lstStyle/>
          <a:p>
            <a:r>
              <a:rPr lang="tr" dirty="0" err="1">
                <a:ea typeface="+mn-lt"/>
                <a:cs typeface="+mn-lt"/>
              </a:rPr>
              <a:t>KHDAK'lerin</a:t>
            </a:r>
            <a:r>
              <a:rPr lang="tr" dirty="0">
                <a:ea typeface="+mn-lt"/>
                <a:cs typeface="+mn-lt"/>
              </a:rPr>
              <a:t> %15'inde </a:t>
            </a:r>
            <a:r>
              <a:rPr lang="tr" dirty="0" err="1">
                <a:ea typeface="+mn-lt"/>
                <a:cs typeface="+mn-lt"/>
              </a:rPr>
              <a:t>EGFR'de</a:t>
            </a:r>
            <a:r>
              <a:rPr lang="tr" dirty="0">
                <a:ea typeface="+mn-lt"/>
                <a:cs typeface="+mn-lt"/>
              </a:rPr>
              <a:t> ve %3-5'inde </a:t>
            </a:r>
            <a:r>
              <a:rPr lang="tr" dirty="0" err="1">
                <a:ea typeface="+mn-lt"/>
                <a:cs typeface="+mn-lt"/>
              </a:rPr>
              <a:t>ALK'da</a:t>
            </a:r>
            <a:r>
              <a:rPr lang="tr" dirty="0">
                <a:ea typeface="+mn-lt"/>
                <a:cs typeface="+mn-lt"/>
              </a:rPr>
              <a:t> mutasyon olduğu bilinmekte ve hem EGFR hem de ALK mutasyonlarının, önceki preklinik ve klinik çalışmalar temelinde </a:t>
            </a:r>
            <a:r>
              <a:rPr lang="tr" dirty="0" err="1">
                <a:ea typeface="+mn-lt"/>
                <a:cs typeface="+mn-lt"/>
              </a:rPr>
              <a:t>RT'ye</a:t>
            </a:r>
            <a:r>
              <a:rPr lang="tr" dirty="0">
                <a:ea typeface="+mn-lt"/>
                <a:cs typeface="+mn-lt"/>
              </a:rPr>
              <a:t> farklı yanıtlar verdiği varsayılmıştır.</a:t>
            </a:r>
          </a:p>
          <a:p>
            <a:r>
              <a:rPr lang="tr" dirty="0">
                <a:ea typeface="+mn-lt"/>
                <a:cs typeface="+mn-lt"/>
              </a:rPr>
              <a:t>Bu çalışmanın amacı, </a:t>
            </a:r>
            <a:r>
              <a:rPr lang="tr" dirty="0" err="1">
                <a:ea typeface="+mn-lt"/>
                <a:cs typeface="+mn-lt"/>
              </a:rPr>
              <a:t>KHDAK'de</a:t>
            </a:r>
            <a:r>
              <a:rPr lang="tr" dirty="0">
                <a:ea typeface="+mn-lt"/>
                <a:cs typeface="+mn-lt"/>
              </a:rPr>
              <a:t> EGFR veya ALK mutasyonu varlığının, palyatif </a:t>
            </a:r>
            <a:r>
              <a:rPr lang="tr" dirty="0" err="1">
                <a:ea typeface="+mn-lt"/>
                <a:cs typeface="+mn-lt"/>
              </a:rPr>
              <a:t>RT'den</a:t>
            </a:r>
            <a:r>
              <a:rPr lang="tr" dirty="0">
                <a:ea typeface="+mn-lt"/>
                <a:cs typeface="+mn-lt"/>
              </a:rPr>
              <a:t> sonra farklı bir ağrı yanıtı oranı ile ilişkili olup olmadığını belirlemekti.</a:t>
            </a:r>
          </a:p>
        </p:txBody>
      </p:sp>
      <p:sp>
        <p:nvSpPr>
          <p:cNvPr id="14" name="Freeform 10">
            <a:extLst>
              <a:ext uri="{FF2B5EF4-FFF2-40B4-BE49-F238E27FC236}">
                <a16:creationId xmlns:a16="http://schemas.microsoft.com/office/drawing/2014/main" id="{15BE2CF8-7196-4BC3-B312-B0EE486D9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5824556">
            <a:off x="8226571" y="2916066"/>
            <a:ext cx="3518890" cy="3293724"/>
          </a:xfrm>
          <a:custGeom>
            <a:avLst/>
            <a:gdLst>
              <a:gd name="T0" fmla="*/ 43 w 250"/>
              <a:gd name="T1" fmla="*/ 167 h 234"/>
              <a:gd name="T2" fmla="*/ 70 w 250"/>
              <a:gd name="T3" fmla="*/ 133 h 234"/>
              <a:gd name="T4" fmla="*/ 48 w 250"/>
              <a:gd name="T5" fmla="*/ 134 h 234"/>
              <a:gd name="T6" fmla="*/ 19 w 250"/>
              <a:gd name="T7" fmla="*/ 130 h 234"/>
              <a:gd name="T8" fmla="*/ 6 w 250"/>
              <a:gd name="T9" fmla="*/ 123 h 234"/>
              <a:gd name="T10" fmla="*/ 1 w 250"/>
              <a:gd name="T11" fmla="*/ 103 h 234"/>
              <a:gd name="T12" fmla="*/ 11 w 250"/>
              <a:gd name="T13" fmla="*/ 81 h 234"/>
              <a:gd name="T14" fmla="*/ 23 w 250"/>
              <a:gd name="T15" fmla="*/ 76 h 234"/>
              <a:gd name="T16" fmla="*/ 81 w 250"/>
              <a:gd name="T17" fmla="*/ 78 h 234"/>
              <a:gd name="T18" fmla="*/ 65 w 250"/>
              <a:gd name="T19" fmla="*/ 49 h 234"/>
              <a:gd name="T20" fmla="*/ 57 w 250"/>
              <a:gd name="T21" fmla="*/ 27 h 234"/>
              <a:gd name="T22" fmla="*/ 67 w 250"/>
              <a:gd name="T23" fmla="*/ 12 h 234"/>
              <a:gd name="T24" fmla="*/ 85 w 250"/>
              <a:gd name="T25" fmla="*/ 1 h 234"/>
              <a:gd name="T26" fmla="*/ 101 w 250"/>
              <a:gd name="T27" fmla="*/ 8 h 234"/>
              <a:gd name="T28" fmla="*/ 107 w 250"/>
              <a:gd name="T29" fmla="*/ 15 h 234"/>
              <a:gd name="T30" fmla="*/ 120 w 250"/>
              <a:gd name="T31" fmla="*/ 37 h 234"/>
              <a:gd name="T32" fmla="*/ 131 w 250"/>
              <a:gd name="T33" fmla="*/ 60 h 234"/>
              <a:gd name="T34" fmla="*/ 164 w 250"/>
              <a:gd name="T35" fmla="*/ 25 h 234"/>
              <a:gd name="T36" fmla="*/ 187 w 250"/>
              <a:gd name="T37" fmla="*/ 11 h 234"/>
              <a:gd name="T38" fmla="*/ 205 w 250"/>
              <a:gd name="T39" fmla="*/ 19 h 234"/>
              <a:gd name="T40" fmla="*/ 214 w 250"/>
              <a:gd name="T41" fmla="*/ 34 h 234"/>
              <a:gd name="T42" fmla="*/ 203 w 250"/>
              <a:gd name="T43" fmla="*/ 57 h 234"/>
              <a:gd name="T44" fmla="*/ 166 w 250"/>
              <a:gd name="T45" fmla="*/ 100 h 234"/>
              <a:gd name="T46" fmla="*/ 217 w 250"/>
              <a:gd name="T47" fmla="*/ 98 h 234"/>
              <a:gd name="T48" fmla="*/ 244 w 250"/>
              <a:gd name="T49" fmla="*/ 104 h 234"/>
              <a:gd name="T50" fmla="*/ 249 w 250"/>
              <a:gd name="T51" fmla="*/ 115 h 234"/>
              <a:gd name="T52" fmla="*/ 247 w 250"/>
              <a:gd name="T53" fmla="*/ 129 h 234"/>
              <a:gd name="T54" fmla="*/ 245 w 250"/>
              <a:gd name="T55" fmla="*/ 134 h 234"/>
              <a:gd name="T56" fmla="*/ 241 w 250"/>
              <a:gd name="T57" fmla="*/ 141 h 234"/>
              <a:gd name="T58" fmla="*/ 227 w 250"/>
              <a:gd name="T59" fmla="*/ 147 h 234"/>
              <a:gd name="T60" fmla="*/ 187 w 250"/>
              <a:gd name="T61" fmla="*/ 151 h 234"/>
              <a:gd name="T62" fmla="*/ 160 w 250"/>
              <a:gd name="T63" fmla="*/ 148 h 234"/>
              <a:gd name="T64" fmla="*/ 168 w 250"/>
              <a:gd name="T65" fmla="*/ 168 h 234"/>
              <a:gd name="T66" fmla="*/ 176 w 250"/>
              <a:gd name="T67" fmla="*/ 194 h 234"/>
              <a:gd name="T68" fmla="*/ 176 w 250"/>
              <a:gd name="T69" fmla="*/ 211 h 234"/>
              <a:gd name="T70" fmla="*/ 170 w 250"/>
              <a:gd name="T71" fmla="*/ 221 h 234"/>
              <a:gd name="T72" fmla="*/ 156 w 250"/>
              <a:gd name="T73" fmla="*/ 230 h 234"/>
              <a:gd name="T74" fmla="*/ 130 w 250"/>
              <a:gd name="T75" fmla="*/ 226 h 234"/>
              <a:gd name="T76" fmla="*/ 122 w 250"/>
              <a:gd name="T77" fmla="*/ 213 h 234"/>
              <a:gd name="T78" fmla="*/ 110 w 250"/>
              <a:gd name="T79" fmla="*/ 169 h 234"/>
              <a:gd name="T80" fmla="*/ 92 w 250"/>
              <a:gd name="T81" fmla="*/ 192 h 234"/>
              <a:gd name="T82" fmla="*/ 87 w 250"/>
              <a:gd name="T83" fmla="*/ 197 h 234"/>
              <a:gd name="T84" fmla="*/ 84 w 250"/>
              <a:gd name="T85" fmla="*/ 201 h 234"/>
              <a:gd name="T86" fmla="*/ 65 w 250"/>
              <a:gd name="T87" fmla="*/ 212 h 234"/>
              <a:gd name="T88" fmla="*/ 50 w 250"/>
              <a:gd name="T89" fmla="*/ 204 h 234"/>
              <a:gd name="T90" fmla="*/ 44 w 250"/>
              <a:gd name="T91" fmla="*/ 198 h 234"/>
              <a:gd name="T92" fmla="*/ 38 w 250"/>
              <a:gd name="T93" fmla="*/ 185 h 234"/>
              <a:gd name="T94" fmla="*/ 43 w 250"/>
              <a:gd name="T95" fmla="*/ 167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0" h="234">
                <a:moveTo>
                  <a:pt x="43" y="167"/>
                </a:moveTo>
                <a:cubicBezTo>
                  <a:pt x="70" y="133"/>
                  <a:pt x="70" y="133"/>
                  <a:pt x="70" y="133"/>
                </a:cubicBezTo>
                <a:cubicBezTo>
                  <a:pt x="60" y="134"/>
                  <a:pt x="61" y="134"/>
                  <a:pt x="48" y="134"/>
                </a:cubicBezTo>
                <a:cubicBezTo>
                  <a:pt x="34" y="133"/>
                  <a:pt x="24" y="132"/>
                  <a:pt x="19" y="130"/>
                </a:cubicBezTo>
                <a:cubicBezTo>
                  <a:pt x="13" y="128"/>
                  <a:pt x="9" y="126"/>
                  <a:pt x="6" y="123"/>
                </a:cubicBezTo>
                <a:cubicBezTo>
                  <a:pt x="1" y="119"/>
                  <a:pt x="0" y="112"/>
                  <a:pt x="1" y="103"/>
                </a:cubicBezTo>
                <a:cubicBezTo>
                  <a:pt x="2" y="93"/>
                  <a:pt x="6" y="86"/>
                  <a:pt x="11" y="81"/>
                </a:cubicBezTo>
                <a:cubicBezTo>
                  <a:pt x="15" y="77"/>
                  <a:pt x="18" y="76"/>
                  <a:pt x="23" y="76"/>
                </a:cubicBezTo>
                <a:cubicBezTo>
                  <a:pt x="81" y="78"/>
                  <a:pt x="81" y="78"/>
                  <a:pt x="81" y="78"/>
                </a:cubicBezTo>
                <a:cubicBezTo>
                  <a:pt x="65" y="49"/>
                  <a:pt x="65" y="49"/>
                  <a:pt x="65" y="49"/>
                </a:cubicBezTo>
                <a:cubicBezTo>
                  <a:pt x="58" y="40"/>
                  <a:pt x="56" y="33"/>
                  <a:pt x="57" y="27"/>
                </a:cubicBezTo>
                <a:cubicBezTo>
                  <a:pt x="58" y="21"/>
                  <a:pt x="62" y="16"/>
                  <a:pt x="67" y="12"/>
                </a:cubicBezTo>
                <a:cubicBezTo>
                  <a:pt x="74" y="6"/>
                  <a:pt x="80" y="2"/>
                  <a:pt x="85" y="1"/>
                </a:cubicBezTo>
                <a:cubicBezTo>
                  <a:pt x="90" y="0"/>
                  <a:pt x="95" y="2"/>
                  <a:pt x="101" y="8"/>
                </a:cubicBezTo>
                <a:cubicBezTo>
                  <a:pt x="104" y="11"/>
                  <a:pt x="106" y="13"/>
                  <a:pt x="107" y="15"/>
                </a:cubicBezTo>
                <a:cubicBezTo>
                  <a:pt x="110" y="19"/>
                  <a:pt x="112" y="20"/>
                  <a:pt x="120" y="37"/>
                </a:cubicBezTo>
                <a:cubicBezTo>
                  <a:pt x="129" y="55"/>
                  <a:pt x="128" y="51"/>
                  <a:pt x="131" y="60"/>
                </a:cubicBezTo>
                <a:cubicBezTo>
                  <a:pt x="164" y="25"/>
                  <a:pt x="164" y="25"/>
                  <a:pt x="164" y="25"/>
                </a:cubicBezTo>
                <a:cubicBezTo>
                  <a:pt x="173" y="16"/>
                  <a:pt x="180" y="11"/>
                  <a:pt x="187" y="11"/>
                </a:cubicBezTo>
                <a:cubicBezTo>
                  <a:pt x="193" y="10"/>
                  <a:pt x="200" y="13"/>
                  <a:pt x="205" y="19"/>
                </a:cubicBezTo>
                <a:cubicBezTo>
                  <a:pt x="210" y="24"/>
                  <a:pt x="213" y="29"/>
                  <a:pt x="214" y="34"/>
                </a:cubicBezTo>
                <a:cubicBezTo>
                  <a:pt x="214" y="39"/>
                  <a:pt x="211" y="47"/>
                  <a:pt x="203" y="57"/>
                </a:cubicBezTo>
                <a:cubicBezTo>
                  <a:pt x="166" y="100"/>
                  <a:pt x="166" y="100"/>
                  <a:pt x="166" y="100"/>
                </a:cubicBezTo>
                <a:cubicBezTo>
                  <a:pt x="217" y="98"/>
                  <a:pt x="217" y="98"/>
                  <a:pt x="217" y="98"/>
                </a:cubicBezTo>
                <a:cubicBezTo>
                  <a:pt x="229" y="96"/>
                  <a:pt x="238" y="98"/>
                  <a:pt x="244" y="104"/>
                </a:cubicBezTo>
                <a:cubicBezTo>
                  <a:pt x="247" y="107"/>
                  <a:pt x="249" y="111"/>
                  <a:pt x="249" y="115"/>
                </a:cubicBezTo>
                <a:cubicBezTo>
                  <a:pt x="250" y="120"/>
                  <a:pt x="249" y="124"/>
                  <a:pt x="247" y="129"/>
                </a:cubicBezTo>
                <a:cubicBezTo>
                  <a:pt x="247" y="130"/>
                  <a:pt x="246" y="132"/>
                  <a:pt x="245" y="134"/>
                </a:cubicBezTo>
                <a:cubicBezTo>
                  <a:pt x="244" y="137"/>
                  <a:pt x="243" y="140"/>
                  <a:pt x="241" y="141"/>
                </a:cubicBezTo>
                <a:cubicBezTo>
                  <a:pt x="239" y="144"/>
                  <a:pt x="234" y="146"/>
                  <a:pt x="227" y="147"/>
                </a:cubicBezTo>
                <a:cubicBezTo>
                  <a:pt x="221" y="149"/>
                  <a:pt x="207" y="150"/>
                  <a:pt x="187" y="151"/>
                </a:cubicBezTo>
                <a:cubicBezTo>
                  <a:pt x="175" y="152"/>
                  <a:pt x="161" y="148"/>
                  <a:pt x="160" y="148"/>
                </a:cubicBezTo>
                <a:cubicBezTo>
                  <a:pt x="161" y="151"/>
                  <a:pt x="165" y="161"/>
                  <a:pt x="168" y="168"/>
                </a:cubicBezTo>
                <a:cubicBezTo>
                  <a:pt x="168" y="171"/>
                  <a:pt x="173" y="181"/>
                  <a:pt x="176" y="194"/>
                </a:cubicBezTo>
                <a:cubicBezTo>
                  <a:pt x="179" y="206"/>
                  <a:pt x="176" y="203"/>
                  <a:pt x="176" y="211"/>
                </a:cubicBezTo>
                <a:cubicBezTo>
                  <a:pt x="176" y="214"/>
                  <a:pt x="174" y="217"/>
                  <a:pt x="170" y="221"/>
                </a:cubicBezTo>
                <a:cubicBezTo>
                  <a:pt x="166" y="226"/>
                  <a:pt x="161" y="228"/>
                  <a:pt x="156" y="230"/>
                </a:cubicBezTo>
                <a:cubicBezTo>
                  <a:pt x="147" y="234"/>
                  <a:pt x="137" y="233"/>
                  <a:pt x="130" y="226"/>
                </a:cubicBezTo>
                <a:cubicBezTo>
                  <a:pt x="127" y="223"/>
                  <a:pt x="125" y="219"/>
                  <a:pt x="122" y="213"/>
                </a:cubicBezTo>
                <a:cubicBezTo>
                  <a:pt x="118" y="188"/>
                  <a:pt x="117" y="189"/>
                  <a:pt x="110" y="169"/>
                </a:cubicBezTo>
                <a:cubicBezTo>
                  <a:pt x="92" y="192"/>
                  <a:pt x="92" y="192"/>
                  <a:pt x="92" y="192"/>
                </a:cubicBezTo>
                <a:cubicBezTo>
                  <a:pt x="90" y="193"/>
                  <a:pt x="88" y="195"/>
                  <a:pt x="87" y="197"/>
                </a:cubicBezTo>
                <a:cubicBezTo>
                  <a:pt x="86" y="198"/>
                  <a:pt x="85" y="200"/>
                  <a:pt x="84" y="201"/>
                </a:cubicBezTo>
                <a:cubicBezTo>
                  <a:pt x="76" y="209"/>
                  <a:pt x="70" y="212"/>
                  <a:pt x="65" y="212"/>
                </a:cubicBezTo>
                <a:cubicBezTo>
                  <a:pt x="60" y="211"/>
                  <a:pt x="55" y="209"/>
                  <a:pt x="50" y="204"/>
                </a:cubicBezTo>
                <a:cubicBezTo>
                  <a:pt x="50" y="203"/>
                  <a:pt x="48" y="202"/>
                  <a:pt x="44" y="198"/>
                </a:cubicBezTo>
                <a:cubicBezTo>
                  <a:pt x="41" y="195"/>
                  <a:pt x="39" y="191"/>
                  <a:pt x="38" y="185"/>
                </a:cubicBezTo>
                <a:cubicBezTo>
                  <a:pt x="37" y="179"/>
                  <a:pt x="39" y="173"/>
                  <a:pt x="43" y="16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752864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E9D6223-8D87-4038-BE74-D5224B024F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46FBF49-EC0D-4E09-A77B-DB4E8257E7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63AA13D0-BF0A-4B8F-9FD6-CAE2DCD939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9705717" cy="6858000"/>
          </a:xfrm>
          <a:custGeom>
            <a:avLst/>
            <a:gdLst>
              <a:gd name="connsiteX0" fmla="*/ 0 w 9705717"/>
              <a:gd name="connsiteY0" fmla="*/ 0 h 6858000"/>
              <a:gd name="connsiteX1" fmla="*/ 8892014 w 9705717"/>
              <a:gd name="connsiteY1" fmla="*/ 0 h 6858000"/>
              <a:gd name="connsiteX2" fmla="*/ 8948109 w 9705717"/>
              <a:gd name="connsiteY2" fmla="*/ 119185 h 6858000"/>
              <a:gd name="connsiteX3" fmla="*/ 9361712 w 9705717"/>
              <a:gd name="connsiteY3" fmla="*/ 1009060 h 6858000"/>
              <a:gd name="connsiteX4" fmla="*/ 9569814 w 9705717"/>
              <a:gd name="connsiteY4" fmla="*/ 4722415 h 6858000"/>
              <a:gd name="connsiteX5" fmla="*/ 8937785 w 9705717"/>
              <a:gd name="connsiteY5" fmla="*/ 6619105 h 6858000"/>
              <a:gd name="connsiteX6" fmla="*/ 8749280 w 9705717"/>
              <a:gd name="connsiteY6" fmla="*/ 6858000 h 6858000"/>
              <a:gd name="connsiteX7" fmla="*/ 0 w 9705717"/>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05717" h="6858000">
                <a:moveTo>
                  <a:pt x="0" y="0"/>
                </a:moveTo>
                <a:lnTo>
                  <a:pt x="8892014" y="0"/>
                </a:lnTo>
                <a:lnTo>
                  <a:pt x="8948109" y="119185"/>
                </a:lnTo>
                <a:cubicBezTo>
                  <a:pt x="9080774" y="406683"/>
                  <a:pt x="9216041" y="706568"/>
                  <a:pt x="9361712" y="1009060"/>
                </a:cubicBezTo>
                <a:cubicBezTo>
                  <a:pt x="9986018" y="2093861"/>
                  <a:pt x="9569814" y="4346908"/>
                  <a:pt x="9569814" y="4722415"/>
                </a:cubicBezTo>
                <a:cubicBezTo>
                  <a:pt x="9569814" y="5635108"/>
                  <a:pt x="9260912" y="6189243"/>
                  <a:pt x="8937785" y="6619105"/>
                </a:cubicBezTo>
                <a:lnTo>
                  <a:pt x="8749280"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41671D73-2DC5-5872-24D7-D7AAF05F0706}"/>
              </a:ext>
            </a:extLst>
          </p:cNvPr>
          <p:cNvSpPr>
            <a:spLocks noGrp="1"/>
          </p:cNvSpPr>
          <p:nvPr>
            <p:ph type="title"/>
          </p:nvPr>
        </p:nvSpPr>
        <p:spPr>
          <a:xfrm>
            <a:off x="720000" y="619200"/>
            <a:ext cx="6911974" cy="1477328"/>
          </a:xfrm>
        </p:spPr>
        <p:txBody>
          <a:bodyPr wrap="square" anchor="ctr">
            <a:normAutofit/>
          </a:bodyPr>
          <a:lstStyle/>
          <a:p>
            <a:r>
              <a:rPr lang="en-US" dirty="0"/>
              <a:t>MATERYAL VE METOD</a:t>
            </a:r>
          </a:p>
        </p:txBody>
      </p:sp>
      <p:sp>
        <p:nvSpPr>
          <p:cNvPr id="3" name="Content Placeholder 2">
            <a:extLst>
              <a:ext uri="{FF2B5EF4-FFF2-40B4-BE49-F238E27FC236}">
                <a16:creationId xmlns:a16="http://schemas.microsoft.com/office/drawing/2014/main" id="{A6B2BC37-7F96-427A-B9DF-DAF1E093FD87}"/>
              </a:ext>
            </a:extLst>
          </p:cNvPr>
          <p:cNvSpPr>
            <a:spLocks noGrp="1"/>
          </p:cNvSpPr>
          <p:nvPr>
            <p:ph idx="1"/>
          </p:nvPr>
        </p:nvSpPr>
        <p:spPr>
          <a:xfrm>
            <a:off x="720000" y="2541600"/>
            <a:ext cx="6911975" cy="3216273"/>
          </a:xfrm>
        </p:spPr>
        <p:txBody>
          <a:bodyPr vert="horz" lIns="0" tIns="0" rIns="0" bIns="0" rtlCol="0" anchor="t">
            <a:normAutofit fontScale="85000" lnSpcReduction="10000"/>
          </a:bodyPr>
          <a:lstStyle/>
          <a:p>
            <a:r>
              <a:rPr lang="tr" b="1" u="sng" dirty="0">
                <a:ea typeface="+mn-lt"/>
                <a:cs typeface="+mn-lt"/>
              </a:rPr>
              <a:t>Veri Kaynağı ve Dahil Etme Kriterleri :</a:t>
            </a:r>
            <a:endParaRPr lang="en-US" b="1" u="sng" dirty="0">
              <a:ea typeface="+mn-lt"/>
              <a:cs typeface="+mn-lt"/>
            </a:endParaRPr>
          </a:p>
          <a:p>
            <a:pPr lvl="1"/>
            <a:r>
              <a:rPr lang="tr" dirty="0">
                <a:ea typeface="+mn-lt"/>
                <a:cs typeface="+mn-lt"/>
              </a:rPr>
              <a:t>Bu çalışma için Britanya </a:t>
            </a:r>
            <a:r>
              <a:rPr lang="tr" dirty="0" err="1">
                <a:ea typeface="+mn-lt"/>
                <a:cs typeface="+mn-lt"/>
              </a:rPr>
              <a:t>Kolumbiyası</a:t>
            </a:r>
            <a:r>
              <a:rPr lang="tr" dirty="0">
                <a:ea typeface="+mn-lt"/>
                <a:cs typeface="+mn-lt"/>
              </a:rPr>
              <a:t> eyaletinde 2013'ten 2016'ya kadar kemik metastazları için palyatif RT uygulanan tüm hastaların veri tabanına erişildi. Hasta tarafından bildirilen sonuçlar prospektif olarak başlangıçta palyatif </a:t>
            </a:r>
            <a:r>
              <a:rPr lang="tr" dirty="0" err="1">
                <a:ea typeface="+mn-lt"/>
                <a:cs typeface="+mn-lt"/>
              </a:rPr>
              <a:t>RT'den</a:t>
            </a:r>
            <a:r>
              <a:rPr lang="tr" dirty="0">
                <a:ea typeface="+mn-lt"/>
                <a:cs typeface="+mn-lt"/>
              </a:rPr>
              <a:t> önce ve RT uygulamasından 3 ila 4 hafta sonra toplandı. Toplanan sonuçlar, Kemik Ağrısı için Kanser Tedavisinin İşlevsel Değerlendirmesi anketine dayanan bir puanlama sisteminde değerlendirildi. Hastalar, sıfırdan dörde kadar sıralı bir ölçekte yanıt verdiler; sıfır, hiç kemik ağrısı olmadığını ve dört, mümkün olan en yüksek kemik ağrısını temsil ediyordu.</a:t>
            </a:r>
            <a:endParaRPr lang="tr" dirty="0">
              <a:solidFill>
                <a:srgbClr val="FFFFFF">
                  <a:alpha val="58000"/>
                </a:srgbClr>
              </a:solidFill>
              <a:ea typeface="+mn-lt"/>
              <a:cs typeface="+mn-lt"/>
            </a:endParaRPr>
          </a:p>
          <a:p>
            <a:pPr lvl="1"/>
            <a:endParaRPr lang="tr" dirty="0">
              <a:solidFill>
                <a:srgbClr val="FFFFFF">
                  <a:alpha val="58000"/>
                </a:srgbClr>
              </a:solidFill>
              <a:ea typeface="+mn-lt"/>
              <a:cs typeface="+mn-lt"/>
            </a:endParaRPr>
          </a:p>
        </p:txBody>
      </p:sp>
      <p:sp>
        <p:nvSpPr>
          <p:cNvPr id="14" name="Freeform 10">
            <a:extLst>
              <a:ext uri="{FF2B5EF4-FFF2-40B4-BE49-F238E27FC236}">
                <a16:creationId xmlns:a16="http://schemas.microsoft.com/office/drawing/2014/main" id="{15BE2CF8-7196-4BC3-B312-B0EE486D9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5824556">
            <a:off x="8226571" y="2916066"/>
            <a:ext cx="3518890" cy="3293724"/>
          </a:xfrm>
          <a:custGeom>
            <a:avLst/>
            <a:gdLst>
              <a:gd name="T0" fmla="*/ 43 w 250"/>
              <a:gd name="T1" fmla="*/ 167 h 234"/>
              <a:gd name="T2" fmla="*/ 70 w 250"/>
              <a:gd name="T3" fmla="*/ 133 h 234"/>
              <a:gd name="T4" fmla="*/ 48 w 250"/>
              <a:gd name="T5" fmla="*/ 134 h 234"/>
              <a:gd name="T6" fmla="*/ 19 w 250"/>
              <a:gd name="T7" fmla="*/ 130 h 234"/>
              <a:gd name="T8" fmla="*/ 6 w 250"/>
              <a:gd name="T9" fmla="*/ 123 h 234"/>
              <a:gd name="T10" fmla="*/ 1 w 250"/>
              <a:gd name="T11" fmla="*/ 103 h 234"/>
              <a:gd name="T12" fmla="*/ 11 w 250"/>
              <a:gd name="T13" fmla="*/ 81 h 234"/>
              <a:gd name="T14" fmla="*/ 23 w 250"/>
              <a:gd name="T15" fmla="*/ 76 h 234"/>
              <a:gd name="T16" fmla="*/ 81 w 250"/>
              <a:gd name="T17" fmla="*/ 78 h 234"/>
              <a:gd name="T18" fmla="*/ 65 w 250"/>
              <a:gd name="T19" fmla="*/ 49 h 234"/>
              <a:gd name="T20" fmla="*/ 57 w 250"/>
              <a:gd name="T21" fmla="*/ 27 h 234"/>
              <a:gd name="T22" fmla="*/ 67 w 250"/>
              <a:gd name="T23" fmla="*/ 12 h 234"/>
              <a:gd name="T24" fmla="*/ 85 w 250"/>
              <a:gd name="T25" fmla="*/ 1 h 234"/>
              <a:gd name="T26" fmla="*/ 101 w 250"/>
              <a:gd name="T27" fmla="*/ 8 h 234"/>
              <a:gd name="T28" fmla="*/ 107 w 250"/>
              <a:gd name="T29" fmla="*/ 15 h 234"/>
              <a:gd name="T30" fmla="*/ 120 w 250"/>
              <a:gd name="T31" fmla="*/ 37 h 234"/>
              <a:gd name="T32" fmla="*/ 131 w 250"/>
              <a:gd name="T33" fmla="*/ 60 h 234"/>
              <a:gd name="T34" fmla="*/ 164 w 250"/>
              <a:gd name="T35" fmla="*/ 25 h 234"/>
              <a:gd name="T36" fmla="*/ 187 w 250"/>
              <a:gd name="T37" fmla="*/ 11 h 234"/>
              <a:gd name="T38" fmla="*/ 205 w 250"/>
              <a:gd name="T39" fmla="*/ 19 h 234"/>
              <a:gd name="T40" fmla="*/ 214 w 250"/>
              <a:gd name="T41" fmla="*/ 34 h 234"/>
              <a:gd name="T42" fmla="*/ 203 w 250"/>
              <a:gd name="T43" fmla="*/ 57 h 234"/>
              <a:gd name="T44" fmla="*/ 166 w 250"/>
              <a:gd name="T45" fmla="*/ 100 h 234"/>
              <a:gd name="T46" fmla="*/ 217 w 250"/>
              <a:gd name="T47" fmla="*/ 98 h 234"/>
              <a:gd name="T48" fmla="*/ 244 w 250"/>
              <a:gd name="T49" fmla="*/ 104 h 234"/>
              <a:gd name="T50" fmla="*/ 249 w 250"/>
              <a:gd name="T51" fmla="*/ 115 h 234"/>
              <a:gd name="T52" fmla="*/ 247 w 250"/>
              <a:gd name="T53" fmla="*/ 129 h 234"/>
              <a:gd name="T54" fmla="*/ 245 w 250"/>
              <a:gd name="T55" fmla="*/ 134 h 234"/>
              <a:gd name="T56" fmla="*/ 241 w 250"/>
              <a:gd name="T57" fmla="*/ 141 h 234"/>
              <a:gd name="T58" fmla="*/ 227 w 250"/>
              <a:gd name="T59" fmla="*/ 147 h 234"/>
              <a:gd name="T60" fmla="*/ 187 w 250"/>
              <a:gd name="T61" fmla="*/ 151 h 234"/>
              <a:gd name="T62" fmla="*/ 160 w 250"/>
              <a:gd name="T63" fmla="*/ 148 h 234"/>
              <a:gd name="T64" fmla="*/ 168 w 250"/>
              <a:gd name="T65" fmla="*/ 168 h 234"/>
              <a:gd name="T66" fmla="*/ 176 w 250"/>
              <a:gd name="T67" fmla="*/ 194 h 234"/>
              <a:gd name="T68" fmla="*/ 176 w 250"/>
              <a:gd name="T69" fmla="*/ 211 h 234"/>
              <a:gd name="T70" fmla="*/ 170 w 250"/>
              <a:gd name="T71" fmla="*/ 221 h 234"/>
              <a:gd name="T72" fmla="*/ 156 w 250"/>
              <a:gd name="T73" fmla="*/ 230 h 234"/>
              <a:gd name="T74" fmla="*/ 130 w 250"/>
              <a:gd name="T75" fmla="*/ 226 h 234"/>
              <a:gd name="T76" fmla="*/ 122 w 250"/>
              <a:gd name="T77" fmla="*/ 213 h 234"/>
              <a:gd name="T78" fmla="*/ 110 w 250"/>
              <a:gd name="T79" fmla="*/ 169 h 234"/>
              <a:gd name="T80" fmla="*/ 92 w 250"/>
              <a:gd name="T81" fmla="*/ 192 h 234"/>
              <a:gd name="T82" fmla="*/ 87 w 250"/>
              <a:gd name="T83" fmla="*/ 197 h 234"/>
              <a:gd name="T84" fmla="*/ 84 w 250"/>
              <a:gd name="T85" fmla="*/ 201 h 234"/>
              <a:gd name="T86" fmla="*/ 65 w 250"/>
              <a:gd name="T87" fmla="*/ 212 h 234"/>
              <a:gd name="T88" fmla="*/ 50 w 250"/>
              <a:gd name="T89" fmla="*/ 204 h 234"/>
              <a:gd name="T90" fmla="*/ 44 w 250"/>
              <a:gd name="T91" fmla="*/ 198 h 234"/>
              <a:gd name="T92" fmla="*/ 38 w 250"/>
              <a:gd name="T93" fmla="*/ 185 h 234"/>
              <a:gd name="T94" fmla="*/ 43 w 250"/>
              <a:gd name="T95" fmla="*/ 167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0" h="234">
                <a:moveTo>
                  <a:pt x="43" y="167"/>
                </a:moveTo>
                <a:cubicBezTo>
                  <a:pt x="70" y="133"/>
                  <a:pt x="70" y="133"/>
                  <a:pt x="70" y="133"/>
                </a:cubicBezTo>
                <a:cubicBezTo>
                  <a:pt x="60" y="134"/>
                  <a:pt x="61" y="134"/>
                  <a:pt x="48" y="134"/>
                </a:cubicBezTo>
                <a:cubicBezTo>
                  <a:pt x="34" y="133"/>
                  <a:pt x="24" y="132"/>
                  <a:pt x="19" y="130"/>
                </a:cubicBezTo>
                <a:cubicBezTo>
                  <a:pt x="13" y="128"/>
                  <a:pt x="9" y="126"/>
                  <a:pt x="6" y="123"/>
                </a:cubicBezTo>
                <a:cubicBezTo>
                  <a:pt x="1" y="119"/>
                  <a:pt x="0" y="112"/>
                  <a:pt x="1" y="103"/>
                </a:cubicBezTo>
                <a:cubicBezTo>
                  <a:pt x="2" y="93"/>
                  <a:pt x="6" y="86"/>
                  <a:pt x="11" y="81"/>
                </a:cubicBezTo>
                <a:cubicBezTo>
                  <a:pt x="15" y="77"/>
                  <a:pt x="18" y="76"/>
                  <a:pt x="23" y="76"/>
                </a:cubicBezTo>
                <a:cubicBezTo>
                  <a:pt x="81" y="78"/>
                  <a:pt x="81" y="78"/>
                  <a:pt x="81" y="78"/>
                </a:cubicBezTo>
                <a:cubicBezTo>
                  <a:pt x="65" y="49"/>
                  <a:pt x="65" y="49"/>
                  <a:pt x="65" y="49"/>
                </a:cubicBezTo>
                <a:cubicBezTo>
                  <a:pt x="58" y="40"/>
                  <a:pt x="56" y="33"/>
                  <a:pt x="57" y="27"/>
                </a:cubicBezTo>
                <a:cubicBezTo>
                  <a:pt x="58" y="21"/>
                  <a:pt x="62" y="16"/>
                  <a:pt x="67" y="12"/>
                </a:cubicBezTo>
                <a:cubicBezTo>
                  <a:pt x="74" y="6"/>
                  <a:pt x="80" y="2"/>
                  <a:pt x="85" y="1"/>
                </a:cubicBezTo>
                <a:cubicBezTo>
                  <a:pt x="90" y="0"/>
                  <a:pt x="95" y="2"/>
                  <a:pt x="101" y="8"/>
                </a:cubicBezTo>
                <a:cubicBezTo>
                  <a:pt x="104" y="11"/>
                  <a:pt x="106" y="13"/>
                  <a:pt x="107" y="15"/>
                </a:cubicBezTo>
                <a:cubicBezTo>
                  <a:pt x="110" y="19"/>
                  <a:pt x="112" y="20"/>
                  <a:pt x="120" y="37"/>
                </a:cubicBezTo>
                <a:cubicBezTo>
                  <a:pt x="129" y="55"/>
                  <a:pt x="128" y="51"/>
                  <a:pt x="131" y="60"/>
                </a:cubicBezTo>
                <a:cubicBezTo>
                  <a:pt x="164" y="25"/>
                  <a:pt x="164" y="25"/>
                  <a:pt x="164" y="25"/>
                </a:cubicBezTo>
                <a:cubicBezTo>
                  <a:pt x="173" y="16"/>
                  <a:pt x="180" y="11"/>
                  <a:pt x="187" y="11"/>
                </a:cubicBezTo>
                <a:cubicBezTo>
                  <a:pt x="193" y="10"/>
                  <a:pt x="200" y="13"/>
                  <a:pt x="205" y="19"/>
                </a:cubicBezTo>
                <a:cubicBezTo>
                  <a:pt x="210" y="24"/>
                  <a:pt x="213" y="29"/>
                  <a:pt x="214" y="34"/>
                </a:cubicBezTo>
                <a:cubicBezTo>
                  <a:pt x="214" y="39"/>
                  <a:pt x="211" y="47"/>
                  <a:pt x="203" y="57"/>
                </a:cubicBezTo>
                <a:cubicBezTo>
                  <a:pt x="166" y="100"/>
                  <a:pt x="166" y="100"/>
                  <a:pt x="166" y="100"/>
                </a:cubicBezTo>
                <a:cubicBezTo>
                  <a:pt x="217" y="98"/>
                  <a:pt x="217" y="98"/>
                  <a:pt x="217" y="98"/>
                </a:cubicBezTo>
                <a:cubicBezTo>
                  <a:pt x="229" y="96"/>
                  <a:pt x="238" y="98"/>
                  <a:pt x="244" y="104"/>
                </a:cubicBezTo>
                <a:cubicBezTo>
                  <a:pt x="247" y="107"/>
                  <a:pt x="249" y="111"/>
                  <a:pt x="249" y="115"/>
                </a:cubicBezTo>
                <a:cubicBezTo>
                  <a:pt x="250" y="120"/>
                  <a:pt x="249" y="124"/>
                  <a:pt x="247" y="129"/>
                </a:cubicBezTo>
                <a:cubicBezTo>
                  <a:pt x="247" y="130"/>
                  <a:pt x="246" y="132"/>
                  <a:pt x="245" y="134"/>
                </a:cubicBezTo>
                <a:cubicBezTo>
                  <a:pt x="244" y="137"/>
                  <a:pt x="243" y="140"/>
                  <a:pt x="241" y="141"/>
                </a:cubicBezTo>
                <a:cubicBezTo>
                  <a:pt x="239" y="144"/>
                  <a:pt x="234" y="146"/>
                  <a:pt x="227" y="147"/>
                </a:cubicBezTo>
                <a:cubicBezTo>
                  <a:pt x="221" y="149"/>
                  <a:pt x="207" y="150"/>
                  <a:pt x="187" y="151"/>
                </a:cubicBezTo>
                <a:cubicBezTo>
                  <a:pt x="175" y="152"/>
                  <a:pt x="161" y="148"/>
                  <a:pt x="160" y="148"/>
                </a:cubicBezTo>
                <a:cubicBezTo>
                  <a:pt x="161" y="151"/>
                  <a:pt x="165" y="161"/>
                  <a:pt x="168" y="168"/>
                </a:cubicBezTo>
                <a:cubicBezTo>
                  <a:pt x="168" y="171"/>
                  <a:pt x="173" y="181"/>
                  <a:pt x="176" y="194"/>
                </a:cubicBezTo>
                <a:cubicBezTo>
                  <a:pt x="179" y="206"/>
                  <a:pt x="176" y="203"/>
                  <a:pt x="176" y="211"/>
                </a:cubicBezTo>
                <a:cubicBezTo>
                  <a:pt x="176" y="214"/>
                  <a:pt x="174" y="217"/>
                  <a:pt x="170" y="221"/>
                </a:cubicBezTo>
                <a:cubicBezTo>
                  <a:pt x="166" y="226"/>
                  <a:pt x="161" y="228"/>
                  <a:pt x="156" y="230"/>
                </a:cubicBezTo>
                <a:cubicBezTo>
                  <a:pt x="147" y="234"/>
                  <a:pt x="137" y="233"/>
                  <a:pt x="130" y="226"/>
                </a:cubicBezTo>
                <a:cubicBezTo>
                  <a:pt x="127" y="223"/>
                  <a:pt x="125" y="219"/>
                  <a:pt x="122" y="213"/>
                </a:cubicBezTo>
                <a:cubicBezTo>
                  <a:pt x="118" y="188"/>
                  <a:pt x="117" y="189"/>
                  <a:pt x="110" y="169"/>
                </a:cubicBezTo>
                <a:cubicBezTo>
                  <a:pt x="92" y="192"/>
                  <a:pt x="92" y="192"/>
                  <a:pt x="92" y="192"/>
                </a:cubicBezTo>
                <a:cubicBezTo>
                  <a:pt x="90" y="193"/>
                  <a:pt x="88" y="195"/>
                  <a:pt x="87" y="197"/>
                </a:cubicBezTo>
                <a:cubicBezTo>
                  <a:pt x="86" y="198"/>
                  <a:pt x="85" y="200"/>
                  <a:pt x="84" y="201"/>
                </a:cubicBezTo>
                <a:cubicBezTo>
                  <a:pt x="76" y="209"/>
                  <a:pt x="70" y="212"/>
                  <a:pt x="65" y="212"/>
                </a:cubicBezTo>
                <a:cubicBezTo>
                  <a:pt x="60" y="211"/>
                  <a:pt x="55" y="209"/>
                  <a:pt x="50" y="204"/>
                </a:cubicBezTo>
                <a:cubicBezTo>
                  <a:pt x="50" y="203"/>
                  <a:pt x="48" y="202"/>
                  <a:pt x="44" y="198"/>
                </a:cubicBezTo>
                <a:cubicBezTo>
                  <a:pt x="41" y="195"/>
                  <a:pt x="39" y="191"/>
                  <a:pt x="38" y="185"/>
                </a:cubicBezTo>
                <a:cubicBezTo>
                  <a:pt x="37" y="179"/>
                  <a:pt x="39" y="173"/>
                  <a:pt x="43" y="16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441473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E9D6223-8D87-4038-BE74-D5224B024F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46FBF49-EC0D-4E09-A77B-DB4E8257E7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63AA13D0-BF0A-4B8F-9FD6-CAE2DCD939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9705717" cy="6858000"/>
          </a:xfrm>
          <a:custGeom>
            <a:avLst/>
            <a:gdLst>
              <a:gd name="connsiteX0" fmla="*/ 0 w 9705717"/>
              <a:gd name="connsiteY0" fmla="*/ 0 h 6858000"/>
              <a:gd name="connsiteX1" fmla="*/ 8892014 w 9705717"/>
              <a:gd name="connsiteY1" fmla="*/ 0 h 6858000"/>
              <a:gd name="connsiteX2" fmla="*/ 8948109 w 9705717"/>
              <a:gd name="connsiteY2" fmla="*/ 119185 h 6858000"/>
              <a:gd name="connsiteX3" fmla="*/ 9361712 w 9705717"/>
              <a:gd name="connsiteY3" fmla="*/ 1009060 h 6858000"/>
              <a:gd name="connsiteX4" fmla="*/ 9569814 w 9705717"/>
              <a:gd name="connsiteY4" fmla="*/ 4722415 h 6858000"/>
              <a:gd name="connsiteX5" fmla="*/ 8937785 w 9705717"/>
              <a:gd name="connsiteY5" fmla="*/ 6619105 h 6858000"/>
              <a:gd name="connsiteX6" fmla="*/ 8749280 w 9705717"/>
              <a:gd name="connsiteY6" fmla="*/ 6858000 h 6858000"/>
              <a:gd name="connsiteX7" fmla="*/ 0 w 9705717"/>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05717" h="6858000">
                <a:moveTo>
                  <a:pt x="0" y="0"/>
                </a:moveTo>
                <a:lnTo>
                  <a:pt x="8892014" y="0"/>
                </a:lnTo>
                <a:lnTo>
                  <a:pt x="8948109" y="119185"/>
                </a:lnTo>
                <a:cubicBezTo>
                  <a:pt x="9080774" y="406683"/>
                  <a:pt x="9216041" y="706568"/>
                  <a:pt x="9361712" y="1009060"/>
                </a:cubicBezTo>
                <a:cubicBezTo>
                  <a:pt x="9986018" y="2093861"/>
                  <a:pt x="9569814" y="4346908"/>
                  <a:pt x="9569814" y="4722415"/>
                </a:cubicBezTo>
                <a:cubicBezTo>
                  <a:pt x="9569814" y="5635108"/>
                  <a:pt x="9260912" y="6189243"/>
                  <a:pt x="8937785" y="6619105"/>
                </a:cubicBezTo>
                <a:lnTo>
                  <a:pt x="8749280"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E4B9FF7C-25F1-40A8-BC4B-B29D99C008FC}"/>
              </a:ext>
            </a:extLst>
          </p:cNvPr>
          <p:cNvSpPr>
            <a:spLocks noGrp="1"/>
          </p:cNvSpPr>
          <p:nvPr>
            <p:ph type="title"/>
          </p:nvPr>
        </p:nvSpPr>
        <p:spPr>
          <a:xfrm>
            <a:off x="720000" y="619200"/>
            <a:ext cx="6911974" cy="1477328"/>
          </a:xfrm>
        </p:spPr>
        <p:txBody>
          <a:bodyPr wrap="square" anchor="ctr">
            <a:normAutofit/>
          </a:bodyPr>
          <a:lstStyle/>
          <a:p>
            <a:endParaRPr lang="en-US"/>
          </a:p>
        </p:txBody>
      </p:sp>
      <p:sp>
        <p:nvSpPr>
          <p:cNvPr id="3" name="Content Placeholder 2">
            <a:extLst>
              <a:ext uri="{FF2B5EF4-FFF2-40B4-BE49-F238E27FC236}">
                <a16:creationId xmlns:a16="http://schemas.microsoft.com/office/drawing/2014/main" id="{4905B11E-6520-8226-C1D4-5A2956C4BDF2}"/>
              </a:ext>
            </a:extLst>
          </p:cNvPr>
          <p:cNvSpPr>
            <a:spLocks noGrp="1"/>
          </p:cNvSpPr>
          <p:nvPr>
            <p:ph idx="1"/>
          </p:nvPr>
        </p:nvSpPr>
        <p:spPr>
          <a:xfrm>
            <a:off x="720000" y="2541600"/>
            <a:ext cx="6911975" cy="3216273"/>
          </a:xfrm>
        </p:spPr>
        <p:txBody>
          <a:bodyPr vert="horz" lIns="0" tIns="0" rIns="0" bIns="0" rtlCol="0" anchor="t">
            <a:normAutofit fontScale="85000" lnSpcReduction="20000"/>
          </a:bodyPr>
          <a:lstStyle/>
          <a:p>
            <a:pPr lvl="1"/>
            <a:r>
              <a:rPr lang="tr" dirty="0">
                <a:ea typeface="+mn-lt"/>
                <a:cs typeface="+mn-lt"/>
              </a:rPr>
              <a:t>Eksiksiz başlangıç ve takip anket katılımı olan palyatif RT ile tedavi edilen KHDAK kemik metastazlı vakalar dahil edildi. Çalışma devam ederken ikinci bir palyatif kemik </a:t>
            </a:r>
            <a:r>
              <a:rPr lang="tr" dirty="0" err="1">
                <a:ea typeface="+mn-lt"/>
                <a:cs typeface="+mn-lt"/>
              </a:rPr>
              <a:t>RT'si</a:t>
            </a:r>
            <a:r>
              <a:rPr lang="tr" dirty="0">
                <a:ea typeface="+mn-lt"/>
                <a:cs typeface="+mn-lt"/>
              </a:rPr>
              <a:t> uygulanan ve ilgili anketi yeniden dolduran hastalar çalışmaya tekrardan dahil edildi. Her tedavi süreci bağımsız olarak değerlendirildi. </a:t>
            </a:r>
            <a:endParaRPr lang="en-US" dirty="0">
              <a:ea typeface="+mn-lt"/>
              <a:cs typeface="+mn-lt"/>
            </a:endParaRPr>
          </a:p>
          <a:p>
            <a:pPr lvl="1"/>
            <a:r>
              <a:rPr lang="tr" dirty="0">
                <a:ea typeface="+mn-lt"/>
                <a:cs typeface="+mn-lt"/>
              </a:rPr>
              <a:t>Sistemik tedaviden </a:t>
            </a:r>
            <a:r>
              <a:rPr lang="tr" dirty="0" err="1">
                <a:ea typeface="+mn-lt"/>
                <a:cs typeface="+mn-lt"/>
              </a:rPr>
              <a:t>palyasyonun</a:t>
            </a:r>
            <a:r>
              <a:rPr lang="tr" dirty="0">
                <a:ea typeface="+mn-lt"/>
                <a:cs typeface="+mn-lt"/>
              </a:rPr>
              <a:t> etkisini kontrol etmek için, RT uygulamasından önce veya üç haftalık zaman penceresi içinde başlatılan kemoterapi, hedefe yönelik ajan veya </a:t>
            </a:r>
            <a:r>
              <a:rPr lang="tr" dirty="0" err="1">
                <a:ea typeface="+mn-lt"/>
                <a:cs typeface="+mn-lt"/>
              </a:rPr>
              <a:t>immünoterapiler</a:t>
            </a:r>
            <a:r>
              <a:rPr lang="tr" dirty="0">
                <a:ea typeface="+mn-lt"/>
                <a:cs typeface="+mn-lt"/>
              </a:rPr>
              <a:t> hakkında da veriler toplandı. Analjezik bilgileri tıbbi kayıtlarda standart olarak toplanmamıştır ve bu nedenle bu çalışma için mevcut değildir. </a:t>
            </a:r>
            <a:endParaRPr lang="en-US" dirty="0">
              <a:ea typeface="+mn-lt"/>
              <a:cs typeface="+mn-lt"/>
            </a:endParaRPr>
          </a:p>
        </p:txBody>
      </p:sp>
      <p:sp>
        <p:nvSpPr>
          <p:cNvPr id="14" name="Freeform 10">
            <a:extLst>
              <a:ext uri="{FF2B5EF4-FFF2-40B4-BE49-F238E27FC236}">
                <a16:creationId xmlns:a16="http://schemas.microsoft.com/office/drawing/2014/main" id="{15BE2CF8-7196-4BC3-B312-B0EE486D9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5824556">
            <a:off x="8226571" y="2916066"/>
            <a:ext cx="3518890" cy="3293724"/>
          </a:xfrm>
          <a:custGeom>
            <a:avLst/>
            <a:gdLst>
              <a:gd name="T0" fmla="*/ 43 w 250"/>
              <a:gd name="T1" fmla="*/ 167 h 234"/>
              <a:gd name="T2" fmla="*/ 70 w 250"/>
              <a:gd name="T3" fmla="*/ 133 h 234"/>
              <a:gd name="T4" fmla="*/ 48 w 250"/>
              <a:gd name="T5" fmla="*/ 134 h 234"/>
              <a:gd name="T6" fmla="*/ 19 w 250"/>
              <a:gd name="T7" fmla="*/ 130 h 234"/>
              <a:gd name="T8" fmla="*/ 6 w 250"/>
              <a:gd name="T9" fmla="*/ 123 h 234"/>
              <a:gd name="T10" fmla="*/ 1 w 250"/>
              <a:gd name="T11" fmla="*/ 103 h 234"/>
              <a:gd name="T12" fmla="*/ 11 w 250"/>
              <a:gd name="T13" fmla="*/ 81 h 234"/>
              <a:gd name="T14" fmla="*/ 23 w 250"/>
              <a:gd name="T15" fmla="*/ 76 h 234"/>
              <a:gd name="T16" fmla="*/ 81 w 250"/>
              <a:gd name="T17" fmla="*/ 78 h 234"/>
              <a:gd name="T18" fmla="*/ 65 w 250"/>
              <a:gd name="T19" fmla="*/ 49 h 234"/>
              <a:gd name="T20" fmla="*/ 57 w 250"/>
              <a:gd name="T21" fmla="*/ 27 h 234"/>
              <a:gd name="T22" fmla="*/ 67 w 250"/>
              <a:gd name="T23" fmla="*/ 12 h 234"/>
              <a:gd name="T24" fmla="*/ 85 w 250"/>
              <a:gd name="T25" fmla="*/ 1 h 234"/>
              <a:gd name="T26" fmla="*/ 101 w 250"/>
              <a:gd name="T27" fmla="*/ 8 h 234"/>
              <a:gd name="T28" fmla="*/ 107 w 250"/>
              <a:gd name="T29" fmla="*/ 15 h 234"/>
              <a:gd name="T30" fmla="*/ 120 w 250"/>
              <a:gd name="T31" fmla="*/ 37 h 234"/>
              <a:gd name="T32" fmla="*/ 131 w 250"/>
              <a:gd name="T33" fmla="*/ 60 h 234"/>
              <a:gd name="T34" fmla="*/ 164 w 250"/>
              <a:gd name="T35" fmla="*/ 25 h 234"/>
              <a:gd name="T36" fmla="*/ 187 w 250"/>
              <a:gd name="T37" fmla="*/ 11 h 234"/>
              <a:gd name="T38" fmla="*/ 205 w 250"/>
              <a:gd name="T39" fmla="*/ 19 h 234"/>
              <a:gd name="T40" fmla="*/ 214 w 250"/>
              <a:gd name="T41" fmla="*/ 34 h 234"/>
              <a:gd name="T42" fmla="*/ 203 w 250"/>
              <a:gd name="T43" fmla="*/ 57 h 234"/>
              <a:gd name="T44" fmla="*/ 166 w 250"/>
              <a:gd name="T45" fmla="*/ 100 h 234"/>
              <a:gd name="T46" fmla="*/ 217 w 250"/>
              <a:gd name="T47" fmla="*/ 98 h 234"/>
              <a:gd name="T48" fmla="*/ 244 w 250"/>
              <a:gd name="T49" fmla="*/ 104 h 234"/>
              <a:gd name="T50" fmla="*/ 249 w 250"/>
              <a:gd name="T51" fmla="*/ 115 h 234"/>
              <a:gd name="T52" fmla="*/ 247 w 250"/>
              <a:gd name="T53" fmla="*/ 129 h 234"/>
              <a:gd name="T54" fmla="*/ 245 w 250"/>
              <a:gd name="T55" fmla="*/ 134 h 234"/>
              <a:gd name="T56" fmla="*/ 241 w 250"/>
              <a:gd name="T57" fmla="*/ 141 h 234"/>
              <a:gd name="T58" fmla="*/ 227 w 250"/>
              <a:gd name="T59" fmla="*/ 147 h 234"/>
              <a:gd name="T60" fmla="*/ 187 w 250"/>
              <a:gd name="T61" fmla="*/ 151 h 234"/>
              <a:gd name="T62" fmla="*/ 160 w 250"/>
              <a:gd name="T63" fmla="*/ 148 h 234"/>
              <a:gd name="T64" fmla="*/ 168 w 250"/>
              <a:gd name="T65" fmla="*/ 168 h 234"/>
              <a:gd name="T66" fmla="*/ 176 w 250"/>
              <a:gd name="T67" fmla="*/ 194 h 234"/>
              <a:gd name="T68" fmla="*/ 176 w 250"/>
              <a:gd name="T69" fmla="*/ 211 h 234"/>
              <a:gd name="T70" fmla="*/ 170 w 250"/>
              <a:gd name="T71" fmla="*/ 221 h 234"/>
              <a:gd name="T72" fmla="*/ 156 w 250"/>
              <a:gd name="T73" fmla="*/ 230 h 234"/>
              <a:gd name="T74" fmla="*/ 130 w 250"/>
              <a:gd name="T75" fmla="*/ 226 h 234"/>
              <a:gd name="T76" fmla="*/ 122 w 250"/>
              <a:gd name="T77" fmla="*/ 213 h 234"/>
              <a:gd name="T78" fmla="*/ 110 w 250"/>
              <a:gd name="T79" fmla="*/ 169 h 234"/>
              <a:gd name="T80" fmla="*/ 92 w 250"/>
              <a:gd name="T81" fmla="*/ 192 h 234"/>
              <a:gd name="T82" fmla="*/ 87 w 250"/>
              <a:gd name="T83" fmla="*/ 197 h 234"/>
              <a:gd name="T84" fmla="*/ 84 w 250"/>
              <a:gd name="T85" fmla="*/ 201 h 234"/>
              <a:gd name="T86" fmla="*/ 65 w 250"/>
              <a:gd name="T87" fmla="*/ 212 h 234"/>
              <a:gd name="T88" fmla="*/ 50 w 250"/>
              <a:gd name="T89" fmla="*/ 204 h 234"/>
              <a:gd name="T90" fmla="*/ 44 w 250"/>
              <a:gd name="T91" fmla="*/ 198 h 234"/>
              <a:gd name="T92" fmla="*/ 38 w 250"/>
              <a:gd name="T93" fmla="*/ 185 h 234"/>
              <a:gd name="T94" fmla="*/ 43 w 250"/>
              <a:gd name="T95" fmla="*/ 167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0" h="234">
                <a:moveTo>
                  <a:pt x="43" y="167"/>
                </a:moveTo>
                <a:cubicBezTo>
                  <a:pt x="70" y="133"/>
                  <a:pt x="70" y="133"/>
                  <a:pt x="70" y="133"/>
                </a:cubicBezTo>
                <a:cubicBezTo>
                  <a:pt x="60" y="134"/>
                  <a:pt x="61" y="134"/>
                  <a:pt x="48" y="134"/>
                </a:cubicBezTo>
                <a:cubicBezTo>
                  <a:pt x="34" y="133"/>
                  <a:pt x="24" y="132"/>
                  <a:pt x="19" y="130"/>
                </a:cubicBezTo>
                <a:cubicBezTo>
                  <a:pt x="13" y="128"/>
                  <a:pt x="9" y="126"/>
                  <a:pt x="6" y="123"/>
                </a:cubicBezTo>
                <a:cubicBezTo>
                  <a:pt x="1" y="119"/>
                  <a:pt x="0" y="112"/>
                  <a:pt x="1" y="103"/>
                </a:cubicBezTo>
                <a:cubicBezTo>
                  <a:pt x="2" y="93"/>
                  <a:pt x="6" y="86"/>
                  <a:pt x="11" y="81"/>
                </a:cubicBezTo>
                <a:cubicBezTo>
                  <a:pt x="15" y="77"/>
                  <a:pt x="18" y="76"/>
                  <a:pt x="23" y="76"/>
                </a:cubicBezTo>
                <a:cubicBezTo>
                  <a:pt x="81" y="78"/>
                  <a:pt x="81" y="78"/>
                  <a:pt x="81" y="78"/>
                </a:cubicBezTo>
                <a:cubicBezTo>
                  <a:pt x="65" y="49"/>
                  <a:pt x="65" y="49"/>
                  <a:pt x="65" y="49"/>
                </a:cubicBezTo>
                <a:cubicBezTo>
                  <a:pt x="58" y="40"/>
                  <a:pt x="56" y="33"/>
                  <a:pt x="57" y="27"/>
                </a:cubicBezTo>
                <a:cubicBezTo>
                  <a:pt x="58" y="21"/>
                  <a:pt x="62" y="16"/>
                  <a:pt x="67" y="12"/>
                </a:cubicBezTo>
                <a:cubicBezTo>
                  <a:pt x="74" y="6"/>
                  <a:pt x="80" y="2"/>
                  <a:pt x="85" y="1"/>
                </a:cubicBezTo>
                <a:cubicBezTo>
                  <a:pt x="90" y="0"/>
                  <a:pt x="95" y="2"/>
                  <a:pt x="101" y="8"/>
                </a:cubicBezTo>
                <a:cubicBezTo>
                  <a:pt x="104" y="11"/>
                  <a:pt x="106" y="13"/>
                  <a:pt x="107" y="15"/>
                </a:cubicBezTo>
                <a:cubicBezTo>
                  <a:pt x="110" y="19"/>
                  <a:pt x="112" y="20"/>
                  <a:pt x="120" y="37"/>
                </a:cubicBezTo>
                <a:cubicBezTo>
                  <a:pt x="129" y="55"/>
                  <a:pt x="128" y="51"/>
                  <a:pt x="131" y="60"/>
                </a:cubicBezTo>
                <a:cubicBezTo>
                  <a:pt x="164" y="25"/>
                  <a:pt x="164" y="25"/>
                  <a:pt x="164" y="25"/>
                </a:cubicBezTo>
                <a:cubicBezTo>
                  <a:pt x="173" y="16"/>
                  <a:pt x="180" y="11"/>
                  <a:pt x="187" y="11"/>
                </a:cubicBezTo>
                <a:cubicBezTo>
                  <a:pt x="193" y="10"/>
                  <a:pt x="200" y="13"/>
                  <a:pt x="205" y="19"/>
                </a:cubicBezTo>
                <a:cubicBezTo>
                  <a:pt x="210" y="24"/>
                  <a:pt x="213" y="29"/>
                  <a:pt x="214" y="34"/>
                </a:cubicBezTo>
                <a:cubicBezTo>
                  <a:pt x="214" y="39"/>
                  <a:pt x="211" y="47"/>
                  <a:pt x="203" y="57"/>
                </a:cubicBezTo>
                <a:cubicBezTo>
                  <a:pt x="166" y="100"/>
                  <a:pt x="166" y="100"/>
                  <a:pt x="166" y="100"/>
                </a:cubicBezTo>
                <a:cubicBezTo>
                  <a:pt x="217" y="98"/>
                  <a:pt x="217" y="98"/>
                  <a:pt x="217" y="98"/>
                </a:cubicBezTo>
                <a:cubicBezTo>
                  <a:pt x="229" y="96"/>
                  <a:pt x="238" y="98"/>
                  <a:pt x="244" y="104"/>
                </a:cubicBezTo>
                <a:cubicBezTo>
                  <a:pt x="247" y="107"/>
                  <a:pt x="249" y="111"/>
                  <a:pt x="249" y="115"/>
                </a:cubicBezTo>
                <a:cubicBezTo>
                  <a:pt x="250" y="120"/>
                  <a:pt x="249" y="124"/>
                  <a:pt x="247" y="129"/>
                </a:cubicBezTo>
                <a:cubicBezTo>
                  <a:pt x="247" y="130"/>
                  <a:pt x="246" y="132"/>
                  <a:pt x="245" y="134"/>
                </a:cubicBezTo>
                <a:cubicBezTo>
                  <a:pt x="244" y="137"/>
                  <a:pt x="243" y="140"/>
                  <a:pt x="241" y="141"/>
                </a:cubicBezTo>
                <a:cubicBezTo>
                  <a:pt x="239" y="144"/>
                  <a:pt x="234" y="146"/>
                  <a:pt x="227" y="147"/>
                </a:cubicBezTo>
                <a:cubicBezTo>
                  <a:pt x="221" y="149"/>
                  <a:pt x="207" y="150"/>
                  <a:pt x="187" y="151"/>
                </a:cubicBezTo>
                <a:cubicBezTo>
                  <a:pt x="175" y="152"/>
                  <a:pt x="161" y="148"/>
                  <a:pt x="160" y="148"/>
                </a:cubicBezTo>
                <a:cubicBezTo>
                  <a:pt x="161" y="151"/>
                  <a:pt x="165" y="161"/>
                  <a:pt x="168" y="168"/>
                </a:cubicBezTo>
                <a:cubicBezTo>
                  <a:pt x="168" y="171"/>
                  <a:pt x="173" y="181"/>
                  <a:pt x="176" y="194"/>
                </a:cubicBezTo>
                <a:cubicBezTo>
                  <a:pt x="179" y="206"/>
                  <a:pt x="176" y="203"/>
                  <a:pt x="176" y="211"/>
                </a:cubicBezTo>
                <a:cubicBezTo>
                  <a:pt x="176" y="214"/>
                  <a:pt x="174" y="217"/>
                  <a:pt x="170" y="221"/>
                </a:cubicBezTo>
                <a:cubicBezTo>
                  <a:pt x="166" y="226"/>
                  <a:pt x="161" y="228"/>
                  <a:pt x="156" y="230"/>
                </a:cubicBezTo>
                <a:cubicBezTo>
                  <a:pt x="147" y="234"/>
                  <a:pt x="137" y="233"/>
                  <a:pt x="130" y="226"/>
                </a:cubicBezTo>
                <a:cubicBezTo>
                  <a:pt x="127" y="223"/>
                  <a:pt x="125" y="219"/>
                  <a:pt x="122" y="213"/>
                </a:cubicBezTo>
                <a:cubicBezTo>
                  <a:pt x="118" y="188"/>
                  <a:pt x="117" y="189"/>
                  <a:pt x="110" y="169"/>
                </a:cubicBezTo>
                <a:cubicBezTo>
                  <a:pt x="92" y="192"/>
                  <a:pt x="92" y="192"/>
                  <a:pt x="92" y="192"/>
                </a:cubicBezTo>
                <a:cubicBezTo>
                  <a:pt x="90" y="193"/>
                  <a:pt x="88" y="195"/>
                  <a:pt x="87" y="197"/>
                </a:cubicBezTo>
                <a:cubicBezTo>
                  <a:pt x="86" y="198"/>
                  <a:pt x="85" y="200"/>
                  <a:pt x="84" y="201"/>
                </a:cubicBezTo>
                <a:cubicBezTo>
                  <a:pt x="76" y="209"/>
                  <a:pt x="70" y="212"/>
                  <a:pt x="65" y="212"/>
                </a:cubicBezTo>
                <a:cubicBezTo>
                  <a:pt x="60" y="211"/>
                  <a:pt x="55" y="209"/>
                  <a:pt x="50" y="204"/>
                </a:cubicBezTo>
                <a:cubicBezTo>
                  <a:pt x="50" y="203"/>
                  <a:pt x="48" y="202"/>
                  <a:pt x="44" y="198"/>
                </a:cubicBezTo>
                <a:cubicBezTo>
                  <a:pt x="41" y="195"/>
                  <a:pt x="39" y="191"/>
                  <a:pt x="38" y="185"/>
                </a:cubicBezTo>
                <a:cubicBezTo>
                  <a:pt x="37" y="179"/>
                  <a:pt x="39" y="173"/>
                  <a:pt x="43" y="16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310677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E9D6223-8D87-4038-BE74-D5224B024F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46FBF49-EC0D-4E09-A77B-DB4E8257E7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63AA13D0-BF0A-4B8F-9FD6-CAE2DCD939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9705717" cy="6858000"/>
          </a:xfrm>
          <a:custGeom>
            <a:avLst/>
            <a:gdLst>
              <a:gd name="connsiteX0" fmla="*/ 0 w 9705717"/>
              <a:gd name="connsiteY0" fmla="*/ 0 h 6858000"/>
              <a:gd name="connsiteX1" fmla="*/ 8892014 w 9705717"/>
              <a:gd name="connsiteY1" fmla="*/ 0 h 6858000"/>
              <a:gd name="connsiteX2" fmla="*/ 8948109 w 9705717"/>
              <a:gd name="connsiteY2" fmla="*/ 119185 h 6858000"/>
              <a:gd name="connsiteX3" fmla="*/ 9361712 w 9705717"/>
              <a:gd name="connsiteY3" fmla="*/ 1009060 h 6858000"/>
              <a:gd name="connsiteX4" fmla="*/ 9569814 w 9705717"/>
              <a:gd name="connsiteY4" fmla="*/ 4722415 h 6858000"/>
              <a:gd name="connsiteX5" fmla="*/ 8937785 w 9705717"/>
              <a:gd name="connsiteY5" fmla="*/ 6619105 h 6858000"/>
              <a:gd name="connsiteX6" fmla="*/ 8749280 w 9705717"/>
              <a:gd name="connsiteY6" fmla="*/ 6858000 h 6858000"/>
              <a:gd name="connsiteX7" fmla="*/ 0 w 9705717"/>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05717" h="6858000">
                <a:moveTo>
                  <a:pt x="0" y="0"/>
                </a:moveTo>
                <a:lnTo>
                  <a:pt x="8892014" y="0"/>
                </a:lnTo>
                <a:lnTo>
                  <a:pt x="8948109" y="119185"/>
                </a:lnTo>
                <a:cubicBezTo>
                  <a:pt x="9080774" y="406683"/>
                  <a:pt x="9216041" y="706568"/>
                  <a:pt x="9361712" y="1009060"/>
                </a:cubicBezTo>
                <a:cubicBezTo>
                  <a:pt x="9986018" y="2093861"/>
                  <a:pt x="9569814" y="4346908"/>
                  <a:pt x="9569814" y="4722415"/>
                </a:cubicBezTo>
                <a:cubicBezTo>
                  <a:pt x="9569814" y="5635108"/>
                  <a:pt x="9260912" y="6189243"/>
                  <a:pt x="8937785" y="6619105"/>
                </a:cubicBezTo>
                <a:lnTo>
                  <a:pt x="8749280"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203C1B1B-3C8F-06C9-EF38-B32EBD98D022}"/>
              </a:ext>
            </a:extLst>
          </p:cNvPr>
          <p:cNvSpPr>
            <a:spLocks noGrp="1"/>
          </p:cNvSpPr>
          <p:nvPr>
            <p:ph type="title"/>
          </p:nvPr>
        </p:nvSpPr>
        <p:spPr>
          <a:xfrm>
            <a:off x="720000" y="619200"/>
            <a:ext cx="6911974" cy="1477328"/>
          </a:xfrm>
        </p:spPr>
        <p:txBody>
          <a:bodyPr wrap="square" anchor="ctr">
            <a:normAutofit/>
          </a:bodyPr>
          <a:lstStyle/>
          <a:p>
            <a:endParaRPr lang="en-US"/>
          </a:p>
        </p:txBody>
      </p:sp>
      <p:sp>
        <p:nvSpPr>
          <p:cNvPr id="3" name="Content Placeholder 2">
            <a:extLst>
              <a:ext uri="{FF2B5EF4-FFF2-40B4-BE49-F238E27FC236}">
                <a16:creationId xmlns:a16="http://schemas.microsoft.com/office/drawing/2014/main" id="{0D9445F8-B2F6-1CB9-C5E0-BB6DDA2E0EED}"/>
              </a:ext>
            </a:extLst>
          </p:cNvPr>
          <p:cNvSpPr>
            <a:spLocks noGrp="1"/>
          </p:cNvSpPr>
          <p:nvPr>
            <p:ph idx="1"/>
          </p:nvPr>
        </p:nvSpPr>
        <p:spPr>
          <a:xfrm>
            <a:off x="720000" y="2541600"/>
            <a:ext cx="6911975" cy="3216273"/>
          </a:xfrm>
        </p:spPr>
        <p:txBody>
          <a:bodyPr vert="horz" lIns="0" tIns="0" rIns="0" bIns="0" rtlCol="0" anchor="t">
            <a:normAutofit/>
          </a:bodyPr>
          <a:lstStyle/>
          <a:p>
            <a:r>
              <a:rPr lang="tr" b="1" u="sng" dirty="0">
                <a:ea typeface="+mn-lt"/>
                <a:cs typeface="+mn-lt"/>
              </a:rPr>
              <a:t>Analiz Grupları :</a:t>
            </a:r>
            <a:endParaRPr lang="en-US" b="1" u="sng" dirty="0">
              <a:solidFill>
                <a:srgbClr val="FFFFFF">
                  <a:alpha val="58000"/>
                </a:srgbClr>
              </a:solidFill>
              <a:ea typeface="+mn-lt"/>
              <a:cs typeface="+mn-lt"/>
            </a:endParaRPr>
          </a:p>
          <a:p>
            <a:pPr lvl="1"/>
            <a:r>
              <a:rPr lang="tr" dirty="0">
                <a:ea typeface="+mn-lt"/>
                <a:cs typeface="+mn-lt"/>
              </a:rPr>
              <a:t>Analiz için akciğer kanserleri mutasyon durumuna göre gruplandırıldı. EGFR ve ALK mutasyonu olmayanlar </a:t>
            </a:r>
            <a:r>
              <a:rPr lang="tr" dirty="0" err="1">
                <a:ea typeface="+mn-lt"/>
                <a:cs typeface="+mn-lt"/>
              </a:rPr>
              <a:t>wild</a:t>
            </a:r>
            <a:r>
              <a:rPr lang="tr" dirty="0">
                <a:ea typeface="+mn-lt"/>
                <a:cs typeface="+mn-lt"/>
              </a:rPr>
              <a:t> tip (WT) olarak gruplandırıldı. </a:t>
            </a:r>
            <a:r>
              <a:rPr lang="tr" dirty="0" err="1">
                <a:ea typeface="+mn-lt"/>
                <a:cs typeface="+mn-lt"/>
              </a:rPr>
              <a:t>WT'li</a:t>
            </a:r>
            <a:r>
              <a:rPr lang="tr" dirty="0">
                <a:ea typeface="+mn-lt"/>
                <a:cs typeface="+mn-lt"/>
              </a:rPr>
              <a:t> hastaların ağrı yanıtlarını, EGFR+ veya ALK+ olanlarla karşılaştırdık. EGFR veya ALK testi yapılmamış hastalar ayrı bir grupta (bilinmeyen) analiz edildi ve WT grubuyla karşılaştırıldı.</a:t>
            </a:r>
            <a:endParaRPr lang="tr" b="1" u="sng" dirty="0">
              <a:solidFill>
                <a:srgbClr val="FFFFFF">
                  <a:alpha val="58000"/>
                </a:srgbClr>
              </a:solidFill>
            </a:endParaRPr>
          </a:p>
          <a:p>
            <a:pPr lvl="1"/>
            <a:endParaRPr lang="tr" b="1" u="sng" dirty="0">
              <a:solidFill>
                <a:srgbClr val="FFFFFF">
                  <a:alpha val="58000"/>
                </a:srgbClr>
              </a:solidFill>
            </a:endParaRPr>
          </a:p>
        </p:txBody>
      </p:sp>
      <p:sp>
        <p:nvSpPr>
          <p:cNvPr id="14" name="Freeform 10">
            <a:extLst>
              <a:ext uri="{FF2B5EF4-FFF2-40B4-BE49-F238E27FC236}">
                <a16:creationId xmlns:a16="http://schemas.microsoft.com/office/drawing/2014/main" id="{15BE2CF8-7196-4BC3-B312-B0EE486D9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5824556">
            <a:off x="8226571" y="2916066"/>
            <a:ext cx="3518890" cy="3293724"/>
          </a:xfrm>
          <a:custGeom>
            <a:avLst/>
            <a:gdLst>
              <a:gd name="T0" fmla="*/ 43 w 250"/>
              <a:gd name="T1" fmla="*/ 167 h 234"/>
              <a:gd name="T2" fmla="*/ 70 w 250"/>
              <a:gd name="T3" fmla="*/ 133 h 234"/>
              <a:gd name="T4" fmla="*/ 48 w 250"/>
              <a:gd name="T5" fmla="*/ 134 h 234"/>
              <a:gd name="T6" fmla="*/ 19 w 250"/>
              <a:gd name="T7" fmla="*/ 130 h 234"/>
              <a:gd name="T8" fmla="*/ 6 w 250"/>
              <a:gd name="T9" fmla="*/ 123 h 234"/>
              <a:gd name="T10" fmla="*/ 1 w 250"/>
              <a:gd name="T11" fmla="*/ 103 h 234"/>
              <a:gd name="T12" fmla="*/ 11 w 250"/>
              <a:gd name="T13" fmla="*/ 81 h 234"/>
              <a:gd name="T14" fmla="*/ 23 w 250"/>
              <a:gd name="T15" fmla="*/ 76 h 234"/>
              <a:gd name="T16" fmla="*/ 81 w 250"/>
              <a:gd name="T17" fmla="*/ 78 h 234"/>
              <a:gd name="T18" fmla="*/ 65 w 250"/>
              <a:gd name="T19" fmla="*/ 49 h 234"/>
              <a:gd name="T20" fmla="*/ 57 w 250"/>
              <a:gd name="T21" fmla="*/ 27 h 234"/>
              <a:gd name="T22" fmla="*/ 67 w 250"/>
              <a:gd name="T23" fmla="*/ 12 h 234"/>
              <a:gd name="T24" fmla="*/ 85 w 250"/>
              <a:gd name="T25" fmla="*/ 1 h 234"/>
              <a:gd name="T26" fmla="*/ 101 w 250"/>
              <a:gd name="T27" fmla="*/ 8 h 234"/>
              <a:gd name="T28" fmla="*/ 107 w 250"/>
              <a:gd name="T29" fmla="*/ 15 h 234"/>
              <a:gd name="T30" fmla="*/ 120 w 250"/>
              <a:gd name="T31" fmla="*/ 37 h 234"/>
              <a:gd name="T32" fmla="*/ 131 w 250"/>
              <a:gd name="T33" fmla="*/ 60 h 234"/>
              <a:gd name="T34" fmla="*/ 164 w 250"/>
              <a:gd name="T35" fmla="*/ 25 h 234"/>
              <a:gd name="T36" fmla="*/ 187 w 250"/>
              <a:gd name="T37" fmla="*/ 11 h 234"/>
              <a:gd name="T38" fmla="*/ 205 w 250"/>
              <a:gd name="T39" fmla="*/ 19 h 234"/>
              <a:gd name="T40" fmla="*/ 214 w 250"/>
              <a:gd name="T41" fmla="*/ 34 h 234"/>
              <a:gd name="T42" fmla="*/ 203 w 250"/>
              <a:gd name="T43" fmla="*/ 57 h 234"/>
              <a:gd name="T44" fmla="*/ 166 w 250"/>
              <a:gd name="T45" fmla="*/ 100 h 234"/>
              <a:gd name="T46" fmla="*/ 217 w 250"/>
              <a:gd name="T47" fmla="*/ 98 h 234"/>
              <a:gd name="T48" fmla="*/ 244 w 250"/>
              <a:gd name="T49" fmla="*/ 104 h 234"/>
              <a:gd name="T50" fmla="*/ 249 w 250"/>
              <a:gd name="T51" fmla="*/ 115 h 234"/>
              <a:gd name="T52" fmla="*/ 247 w 250"/>
              <a:gd name="T53" fmla="*/ 129 h 234"/>
              <a:gd name="T54" fmla="*/ 245 w 250"/>
              <a:gd name="T55" fmla="*/ 134 h 234"/>
              <a:gd name="T56" fmla="*/ 241 w 250"/>
              <a:gd name="T57" fmla="*/ 141 h 234"/>
              <a:gd name="T58" fmla="*/ 227 w 250"/>
              <a:gd name="T59" fmla="*/ 147 h 234"/>
              <a:gd name="T60" fmla="*/ 187 w 250"/>
              <a:gd name="T61" fmla="*/ 151 h 234"/>
              <a:gd name="T62" fmla="*/ 160 w 250"/>
              <a:gd name="T63" fmla="*/ 148 h 234"/>
              <a:gd name="T64" fmla="*/ 168 w 250"/>
              <a:gd name="T65" fmla="*/ 168 h 234"/>
              <a:gd name="T66" fmla="*/ 176 w 250"/>
              <a:gd name="T67" fmla="*/ 194 h 234"/>
              <a:gd name="T68" fmla="*/ 176 w 250"/>
              <a:gd name="T69" fmla="*/ 211 h 234"/>
              <a:gd name="T70" fmla="*/ 170 w 250"/>
              <a:gd name="T71" fmla="*/ 221 h 234"/>
              <a:gd name="T72" fmla="*/ 156 w 250"/>
              <a:gd name="T73" fmla="*/ 230 h 234"/>
              <a:gd name="T74" fmla="*/ 130 w 250"/>
              <a:gd name="T75" fmla="*/ 226 h 234"/>
              <a:gd name="T76" fmla="*/ 122 w 250"/>
              <a:gd name="T77" fmla="*/ 213 h 234"/>
              <a:gd name="T78" fmla="*/ 110 w 250"/>
              <a:gd name="T79" fmla="*/ 169 h 234"/>
              <a:gd name="T80" fmla="*/ 92 w 250"/>
              <a:gd name="T81" fmla="*/ 192 h 234"/>
              <a:gd name="T82" fmla="*/ 87 w 250"/>
              <a:gd name="T83" fmla="*/ 197 h 234"/>
              <a:gd name="T84" fmla="*/ 84 w 250"/>
              <a:gd name="T85" fmla="*/ 201 h 234"/>
              <a:gd name="T86" fmla="*/ 65 w 250"/>
              <a:gd name="T87" fmla="*/ 212 h 234"/>
              <a:gd name="T88" fmla="*/ 50 w 250"/>
              <a:gd name="T89" fmla="*/ 204 h 234"/>
              <a:gd name="T90" fmla="*/ 44 w 250"/>
              <a:gd name="T91" fmla="*/ 198 h 234"/>
              <a:gd name="T92" fmla="*/ 38 w 250"/>
              <a:gd name="T93" fmla="*/ 185 h 234"/>
              <a:gd name="T94" fmla="*/ 43 w 250"/>
              <a:gd name="T95" fmla="*/ 167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0" h="234">
                <a:moveTo>
                  <a:pt x="43" y="167"/>
                </a:moveTo>
                <a:cubicBezTo>
                  <a:pt x="70" y="133"/>
                  <a:pt x="70" y="133"/>
                  <a:pt x="70" y="133"/>
                </a:cubicBezTo>
                <a:cubicBezTo>
                  <a:pt x="60" y="134"/>
                  <a:pt x="61" y="134"/>
                  <a:pt x="48" y="134"/>
                </a:cubicBezTo>
                <a:cubicBezTo>
                  <a:pt x="34" y="133"/>
                  <a:pt x="24" y="132"/>
                  <a:pt x="19" y="130"/>
                </a:cubicBezTo>
                <a:cubicBezTo>
                  <a:pt x="13" y="128"/>
                  <a:pt x="9" y="126"/>
                  <a:pt x="6" y="123"/>
                </a:cubicBezTo>
                <a:cubicBezTo>
                  <a:pt x="1" y="119"/>
                  <a:pt x="0" y="112"/>
                  <a:pt x="1" y="103"/>
                </a:cubicBezTo>
                <a:cubicBezTo>
                  <a:pt x="2" y="93"/>
                  <a:pt x="6" y="86"/>
                  <a:pt x="11" y="81"/>
                </a:cubicBezTo>
                <a:cubicBezTo>
                  <a:pt x="15" y="77"/>
                  <a:pt x="18" y="76"/>
                  <a:pt x="23" y="76"/>
                </a:cubicBezTo>
                <a:cubicBezTo>
                  <a:pt x="81" y="78"/>
                  <a:pt x="81" y="78"/>
                  <a:pt x="81" y="78"/>
                </a:cubicBezTo>
                <a:cubicBezTo>
                  <a:pt x="65" y="49"/>
                  <a:pt x="65" y="49"/>
                  <a:pt x="65" y="49"/>
                </a:cubicBezTo>
                <a:cubicBezTo>
                  <a:pt x="58" y="40"/>
                  <a:pt x="56" y="33"/>
                  <a:pt x="57" y="27"/>
                </a:cubicBezTo>
                <a:cubicBezTo>
                  <a:pt x="58" y="21"/>
                  <a:pt x="62" y="16"/>
                  <a:pt x="67" y="12"/>
                </a:cubicBezTo>
                <a:cubicBezTo>
                  <a:pt x="74" y="6"/>
                  <a:pt x="80" y="2"/>
                  <a:pt x="85" y="1"/>
                </a:cubicBezTo>
                <a:cubicBezTo>
                  <a:pt x="90" y="0"/>
                  <a:pt x="95" y="2"/>
                  <a:pt x="101" y="8"/>
                </a:cubicBezTo>
                <a:cubicBezTo>
                  <a:pt x="104" y="11"/>
                  <a:pt x="106" y="13"/>
                  <a:pt x="107" y="15"/>
                </a:cubicBezTo>
                <a:cubicBezTo>
                  <a:pt x="110" y="19"/>
                  <a:pt x="112" y="20"/>
                  <a:pt x="120" y="37"/>
                </a:cubicBezTo>
                <a:cubicBezTo>
                  <a:pt x="129" y="55"/>
                  <a:pt x="128" y="51"/>
                  <a:pt x="131" y="60"/>
                </a:cubicBezTo>
                <a:cubicBezTo>
                  <a:pt x="164" y="25"/>
                  <a:pt x="164" y="25"/>
                  <a:pt x="164" y="25"/>
                </a:cubicBezTo>
                <a:cubicBezTo>
                  <a:pt x="173" y="16"/>
                  <a:pt x="180" y="11"/>
                  <a:pt x="187" y="11"/>
                </a:cubicBezTo>
                <a:cubicBezTo>
                  <a:pt x="193" y="10"/>
                  <a:pt x="200" y="13"/>
                  <a:pt x="205" y="19"/>
                </a:cubicBezTo>
                <a:cubicBezTo>
                  <a:pt x="210" y="24"/>
                  <a:pt x="213" y="29"/>
                  <a:pt x="214" y="34"/>
                </a:cubicBezTo>
                <a:cubicBezTo>
                  <a:pt x="214" y="39"/>
                  <a:pt x="211" y="47"/>
                  <a:pt x="203" y="57"/>
                </a:cubicBezTo>
                <a:cubicBezTo>
                  <a:pt x="166" y="100"/>
                  <a:pt x="166" y="100"/>
                  <a:pt x="166" y="100"/>
                </a:cubicBezTo>
                <a:cubicBezTo>
                  <a:pt x="217" y="98"/>
                  <a:pt x="217" y="98"/>
                  <a:pt x="217" y="98"/>
                </a:cubicBezTo>
                <a:cubicBezTo>
                  <a:pt x="229" y="96"/>
                  <a:pt x="238" y="98"/>
                  <a:pt x="244" y="104"/>
                </a:cubicBezTo>
                <a:cubicBezTo>
                  <a:pt x="247" y="107"/>
                  <a:pt x="249" y="111"/>
                  <a:pt x="249" y="115"/>
                </a:cubicBezTo>
                <a:cubicBezTo>
                  <a:pt x="250" y="120"/>
                  <a:pt x="249" y="124"/>
                  <a:pt x="247" y="129"/>
                </a:cubicBezTo>
                <a:cubicBezTo>
                  <a:pt x="247" y="130"/>
                  <a:pt x="246" y="132"/>
                  <a:pt x="245" y="134"/>
                </a:cubicBezTo>
                <a:cubicBezTo>
                  <a:pt x="244" y="137"/>
                  <a:pt x="243" y="140"/>
                  <a:pt x="241" y="141"/>
                </a:cubicBezTo>
                <a:cubicBezTo>
                  <a:pt x="239" y="144"/>
                  <a:pt x="234" y="146"/>
                  <a:pt x="227" y="147"/>
                </a:cubicBezTo>
                <a:cubicBezTo>
                  <a:pt x="221" y="149"/>
                  <a:pt x="207" y="150"/>
                  <a:pt x="187" y="151"/>
                </a:cubicBezTo>
                <a:cubicBezTo>
                  <a:pt x="175" y="152"/>
                  <a:pt x="161" y="148"/>
                  <a:pt x="160" y="148"/>
                </a:cubicBezTo>
                <a:cubicBezTo>
                  <a:pt x="161" y="151"/>
                  <a:pt x="165" y="161"/>
                  <a:pt x="168" y="168"/>
                </a:cubicBezTo>
                <a:cubicBezTo>
                  <a:pt x="168" y="171"/>
                  <a:pt x="173" y="181"/>
                  <a:pt x="176" y="194"/>
                </a:cubicBezTo>
                <a:cubicBezTo>
                  <a:pt x="179" y="206"/>
                  <a:pt x="176" y="203"/>
                  <a:pt x="176" y="211"/>
                </a:cubicBezTo>
                <a:cubicBezTo>
                  <a:pt x="176" y="214"/>
                  <a:pt x="174" y="217"/>
                  <a:pt x="170" y="221"/>
                </a:cubicBezTo>
                <a:cubicBezTo>
                  <a:pt x="166" y="226"/>
                  <a:pt x="161" y="228"/>
                  <a:pt x="156" y="230"/>
                </a:cubicBezTo>
                <a:cubicBezTo>
                  <a:pt x="147" y="234"/>
                  <a:pt x="137" y="233"/>
                  <a:pt x="130" y="226"/>
                </a:cubicBezTo>
                <a:cubicBezTo>
                  <a:pt x="127" y="223"/>
                  <a:pt x="125" y="219"/>
                  <a:pt x="122" y="213"/>
                </a:cubicBezTo>
                <a:cubicBezTo>
                  <a:pt x="118" y="188"/>
                  <a:pt x="117" y="189"/>
                  <a:pt x="110" y="169"/>
                </a:cubicBezTo>
                <a:cubicBezTo>
                  <a:pt x="92" y="192"/>
                  <a:pt x="92" y="192"/>
                  <a:pt x="92" y="192"/>
                </a:cubicBezTo>
                <a:cubicBezTo>
                  <a:pt x="90" y="193"/>
                  <a:pt x="88" y="195"/>
                  <a:pt x="87" y="197"/>
                </a:cubicBezTo>
                <a:cubicBezTo>
                  <a:pt x="86" y="198"/>
                  <a:pt x="85" y="200"/>
                  <a:pt x="84" y="201"/>
                </a:cubicBezTo>
                <a:cubicBezTo>
                  <a:pt x="76" y="209"/>
                  <a:pt x="70" y="212"/>
                  <a:pt x="65" y="212"/>
                </a:cubicBezTo>
                <a:cubicBezTo>
                  <a:pt x="60" y="211"/>
                  <a:pt x="55" y="209"/>
                  <a:pt x="50" y="204"/>
                </a:cubicBezTo>
                <a:cubicBezTo>
                  <a:pt x="50" y="203"/>
                  <a:pt x="48" y="202"/>
                  <a:pt x="44" y="198"/>
                </a:cubicBezTo>
                <a:cubicBezTo>
                  <a:pt x="41" y="195"/>
                  <a:pt x="39" y="191"/>
                  <a:pt x="38" y="185"/>
                </a:cubicBezTo>
                <a:cubicBezTo>
                  <a:pt x="37" y="179"/>
                  <a:pt x="39" y="173"/>
                  <a:pt x="43" y="16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157640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E9D6223-8D87-4038-BE74-D5224B024F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46FBF49-EC0D-4E09-A77B-DB4E8257E7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63AA13D0-BF0A-4B8F-9FD6-CAE2DCD939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9705717" cy="6858000"/>
          </a:xfrm>
          <a:custGeom>
            <a:avLst/>
            <a:gdLst>
              <a:gd name="connsiteX0" fmla="*/ 0 w 9705717"/>
              <a:gd name="connsiteY0" fmla="*/ 0 h 6858000"/>
              <a:gd name="connsiteX1" fmla="*/ 8892014 w 9705717"/>
              <a:gd name="connsiteY1" fmla="*/ 0 h 6858000"/>
              <a:gd name="connsiteX2" fmla="*/ 8948109 w 9705717"/>
              <a:gd name="connsiteY2" fmla="*/ 119185 h 6858000"/>
              <a:gd name="connsiteX3" fmla="*/ 9361712 w 9705717"/>
              <a:gd name="connsiteY3" fmla="*/ 1009060 h 6858000"/>
              <a:gd name="connsiteX4" fmla="*/ 9569814 w 9705717"/>
              <a:gd name="connsiteY4" fmla="*/ 4722415 h 6858000"/>
              <a:gd name="connsiteX5" fmla="*/ 8937785 w 9705717"/>
              <a:gd name="connsiteY5" fmla="*/ 6619105 h 6858000"/>
              <a:gd name="connsiteX6" fmla="*/ 8749280 w 9705717"/>
              <a:gd name="connsiteY6" fmla="*/ 6858000 h 6858000"/>
              <a:gd name="connsiteX7" fmla="*/ 0 w 9705717"/>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05717" h="6858000">
                <a:moveTo>
                  <a:pt x="0" y="0"/>
                </a:moveTo>
                <a:lnTo>
                  <a:pt x="8892014" y="0"/>
                </a:lnTo>
                <a:lnTo>
                  <a:pt x="8948109" y="119185"/>
                </a:lnTo>
                <a:cubicBezTo>
                  <a:pt x="9080774" y="406683"/>
                  <a:pt x="9216041" y="706568"/>
                  <a:pt x="9361712" y="1009060"/>
                </a:cubicBezTo>
                <a:cubicBezTo>
                  <a:pt x="9986018" y="2093861"/>
                  <a:pt x="9569814" y="4346908"/>
                  <a:pt x="9569814" y="4722415"/>
                </a:cubicBezTo>
                <a:cubicBezTo>
                  <a:pt x="9569814" y="5635108"/>
                  <a:pt x="9260912" y="6189243"/>
                  <a:pt x="8937785" y="6619105"/>
                </a:cubicBezTo>
                <a:lnTo>
                  <a:pt x="8749280"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83B4CEAC-0228-6D54-01F9-948EAA7E4D49}"/>
              </a:ext>
            </a:extLst>
          </p:cNvPr>
          <p:cNvSpPr>
            <a:spLocks noGrp="1"/>
          </p:cNvSpPr>
          <p:nvPr>
            <p:ph type="title"/>
          </p:nvPr>
        </p:nvSpPr>
        <p:spPr>
          <a:xfrm>
            <a:off x="720000" y="619200"/>
            <a:ext cx="6911974" cy="1477328"/>
          </a:xfrm>
        </p:spPr>
        <p:txBody>
          <a:bodyPr wrap="square" anchor="ctr">
            <a:normAutofit/>
          </a:bodyPr>
          <a:lstStyle/>
          <a:p>
            <a:endParaRPr lang="en-US"/>
          </a:p>
        </p:txBody>
      </p:sp>
      <p:sp>
        <p:nvSpPr>
          <p:cNvPr id="3" name="Content Placeholder 2">
            <a:extLst>
              <a:ext uri="{FF2B5EF4-FFF2-40B4-BE49-F238E27FC236}">
                <a16:creationId xmlns:a16="http://schemas.microsoft.com/office/drawing/2014/main" id="{2D4083E7-4815-EF04-BD9D-DA1426C10D8F}"/>
              </a:ext>
            </a:extLst>
          </p:cNvPr>
          <p:cNvSpPr>
            <a:spLocks noGrp="1"/>
          </p:cNvSpPr>
          <p:nvPr>
            <p:ph idx="1"/>
          </p:nvPr>
        </p:nvSpPr>
        <p:spPr>
          <a:xfrm>
            <a:off x="720000" y="2541600"/>
            <a:ext cx="6911975" cy="3216273"/>
          </a:xfrm>
        </p:spPr>
        <p:txBody>
          <a:bodyPr vert="horz" lIns="0" tIns="0" rIns="0" bIns="0" rtlCol="0" anchor="t">
            <a:normAutofit/>
          </a:bodyPr>
          <a:lstStyle/>
          <a:p>
            <a:r>
              <a:rPr lang="en-US" b="1" u="sng" dirty="0">
                <a:solidFill>
                  <a:srgbClr val="FFFFFF">
                    <a:alpha val="58000"/>
                  </a:srgbClr>
                </a:solidFill>
              </a:rPr>
              <a:t>Primer </a:t>
            </a:r>
            <a:r>
              <a:rPr lang="en-US" b="1" u="sng" dirty="0" err="1">
                <a:solidFill>
                  <a:srgbClr val="FFFFFF">
                    <a:alpha val="58000"/>
                  </a:srgbClr>
                </a:solidFill>
              </a:rPr>
              <a:t>ve</a:t>
            </a:r>
            <a:r>
              <a:rPr lang="en-US" b="1" u="sng" dirty="0">
                <a:solidFill>
                  <a:srgbClr val="FFFFFF">
                    <a:alpha val="58000"/>
                  </a:srgbClr>
                </a:solidFill>
              </a:rPr>
              <a:t> </a:t>
            </a:r>
            <a:r>
              <a:rPr lang="en-US" b="1" u="sng" dirty="0" err="1">
                <a:solidFill>
                  <a:srgbClr val="FFFFFF">
                    <a:alpha val="58000"/>
                  </a:srgbClr>
                </a:solidFill>
              </a:rPr>
              <a:t>Sekonder</a:t>
            </a:r>
            <a:r>
              <a:rPr lang="en-US" b="1" u="sng" dirty="0">
                <a:solidFill>
                  <a:srgbClr val="FFFFFF">
                    <a:alpha val="58000"/>
                  </a:srgbClr>
                </a:solidFill>
              </a:rPr>
              <a:t> </a:t>
            </a:r>
            <a:r>
              <a:rPr lang="en-US" b="1" u="sng" dirty="0" err="1">
                <a:solidFill>
                  <a:srgbClr val="FFFFFF">
                    <a:alpha val="58000"/>
                  </a:srgbClr>
                </a:solidFill>
              </a:rPr>
              <a:t>Sonlanım</a:t>
            </a:r>
            <a:r>
              <a:rPr lang="en-US" b="1" u="sng" dirty="0">
                <a:solidFill>
                  <a:srgbClr val="FFFFFF">
                    <a:alpha val="58000"/>
                  </a:srgbClr>
                </a:solidFill>
              </a:rPr>
              <a:t> :</a:t>
            </a:r>
          </a:p>
          <a:p>
            <a:pPr lvl="1"/>
            <a:r>
              <a:rPr lang="tr" dirty="0">
                <a:ea typeface="+mn-lt"/>
                <a:cs typeface="+mn-lt"/>
              </a:rPr>
              <a:t>Başlangıçta ve RT sonrası takipte ağrı skorları alındı. Primer sonlanım, başlangıç ağrı skorundan daha düşük bir takip ağrı skoru olmasıydı. Sekonder sonlanım, sıfır nihai ağrı skoru olarak tanımlanan tam ağrı yanıtı oranıydı.</a:t>
            </a:r>
            <a:endParaRPr lang="en-US" b="1" u="sng" dirty="0">
              <a:solidFill>
                <a:srgbClr val="FFFFFF">
                  <a:alpha val="58000"/>
                </a:srgbClr>
              </a:solidFill>
            </a:endParaRPr>
          </a:p>
        </p:txBody>
      </p:sp>
      <p:sp>
        <p:nvSpPr>
          <p:cNvPr id="14" name="Freeform 10">
            <a:extLst>
              <a:ext uri="{FF2B5EF4-FFF2-40B4-BE49-F238E27FC236}">
                <a16:creationId xmlns:a16="http://schemas.microsoft.com/office/drawing/2014/main" id="{15BE2CF8-7196-4BC3-B312-B0EE486D9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5824556">
            <a:off x="8226571" y="2916066"/>
            <a:ext cx="3518890" cy="3293724"/>
          </a:xfrm>
          <a:custGeom>
            <a:avLst/>
            <a:gdLst>
              <a:gd name="T0" fmla="*/ 43 w 250"/>
              <a:gd name="T1" fmla="*/ 167 h 234"/>
              <a:gd name="T2" fmla="*/ 70 w 250"/>
              <a:gd name="T3" fmla="*/ 133 h 234"/>
              <a:gd name="T4" fmla="*/ 48 w 250"/>
              <a:gd name="T5" fmla="*/ 134 h 234"/>
              <a:gd name="T6" fmla="*/ 19 w 250"/>
              <a:gd name="T7" fmla="*/ 130 h 234"/>
              <a:gd name="T8" fmla="*/ 6 w 250"/>
              <a:gd name="T9" fmla="*/ 123 h 234"/>
              <a:gd name="T10" fmla="*/ 1 w 250"/>
              <a:gd name="T11" fmla="*/ 103 h 234"/>
              <a:gd name="T12" fmla="*/ 11 w 250"/>
              <a:gd name="T13" fmla="*/ 81 h 234"/>
              <a:gd name="T14" fmla="*/ 23 w 250"/>
              <a:gd name="T15" fmla="*/ 76 h 234"/>
              <a:gd name="T16" fmla="*/ 81 w 250"/>
              <a:gd name="T17" fmla="*/ 78 h 234"/>
              <a:gd name="T18" fmla="*/ 65 w 250"/>
              <a:gd name="T19" fmla="*/ 49 h 234"/>
              <a:gd name="T20" fmla="*/ 57 w 250"/>
              <a:gd name="T21" fmla="*/ 27 h 234"/>
              <a:gd name="T22" fmla="*/ 67 w 250"/>
              <a:gd name="T23" fmla="*/ 12 h 234"/>
              <a:gd name="T24" fmla="*/ 85 w 250"/>
              <a:gd name="T25" fmla="*/ 1 h 234"/>
              <a:gd name="T26" fmla="*/ 101 w 250"/>
              <a:gd name="T27" fmla="*/ 8 h 234"/>
              <a:gd name="T28" fmla="*/ 107 w 250"/>
              <a:gd name="T29" fmla="*/ 15 h 234"/>
              <a:gd name="T30" fmla="*/ 120 w 250"/>
              <a:gd name="T31" fmla="*/ 37 h 234"/>
              <a:gd name="T32" fmla="*/ 131 w 250"/>
              <a:gd name="T33" fmla="*/ 60 h 234"/>
              <a:gd name="T34" fmla="*/ 164 w 250"/>
              <a:gd name="T35" fmla="*/ 25 h 234"/>
              <a:gd name="T36" fmla="*/ 187 w 250"/>
              <a:gd name="T37" fmla="*/ 11 h 234"/>
              <a:gd name="T38" fmla="*/ 205 w 250"/>
              <a:gd name="T39" fmla="*/ 19 h 234"/>
              <a:gd name="T40" fmla="*/ 214 w 250"/>
              <a:gd name="T41" fmla="*/ 34 h 234"/>
              <a:gd name="T42" fmla="*/ 203 w 250"/>
              <a:gd name="T43" fmla="*/ 57 h 234"/>
              <a:gd name="T44" fmla="*/ 166 w 250"/>
              <a:gd name="T45" fmla="*/ 100 h 234"/>
              <a:gd name="T46" fmla="*/ 217 w 250"/>
              <a:gd name="T47" fmla="*/ 98 h 234"/>
              <a:gd name="T48" fmla="*/ 244 w 250"/>
              <a:gd name="T49" fmla="*/ 104 h 234"/>
              <a:gd name="T50" fmla="*/ 249 w 250"/>
              <a:gd name="T51" fmla="*/ 115 h 234"/>
              <a:gd name="T52" fmla="*/ 247 w 250"/>
              <a:gd name="T53" fmla="*/ 129 h 234"/>
              <a:gd name="T54" fmla="*/ 245 w 250"/>
              <a:gd name="T55" fmla="*/ 134 h 234"/>
              <a:gd name="T56" fmla="*/ 241 w 250"/>
              <a:gd name="T57" fmla="*/ 141 h 234"/>
              <a:gd name="T58" fmla="*/ 227 w 250"/>
              <a:gd name="T59" fmla="*/ 147 h 234"/>
              <a:gd name="T60" fmla="*/ 187 w 250"/>
              <a:gd name="T61" fmla="*/ 151 h 234"/>
              <a:gd name="T62" fmla="*/ 160 w 250"/>
              <a:gd name="T63" fmla="*/ 148 h 234"/>
              <a:gd name="T64" fmla="*/ 168 w 250"/>
              <a:gd name="T65" fmla="*/ 168 h 234"/>
              <a:gd name="T66" fmla="*/ 176 w 250"/>
              <a:gd name="T67" fmla="*/ 194 h 234"/>
              <a:gd name="T68" fmla="*/ 176 w 250"/>
              <a:gd name="T69" fmla="*/ 211 h 234"/>
              <a:gd name="T70" fmla="*/ 170 w 250"/>
              <a:gd name="T71" fmla="*/ 221 h 234"/>
              <a:gd name="T72" fmla="*/ 156 w 250"/>
              <a:gd name="T73" fmla="*/ 230 h 234"/>
              <a:gd name="T74" fmla="*/ 130 w 250"/>
              <a:gd name="T75" fmla="*/ 226 h 234"/>
              <a:gd name="T76" fmla="*/ 122 w 250"/>
              <a:gd name="T77" fmla="*/ 213 h 234"/>
              <a:gd name="T78" fmla="*/ 110 w 250"/>
              <a:gd name="T79" fmla="*/ 169 h 234"/>
              <a:gd name="T80" fmla="*/ 92 w 250"/>
              <a:gd name="T81" fmla="*/ 192 h 234"/>
              <a:gd name="T82" fmla="*/ 87 w 250"/>
              <a:gd name="T83" fmla="*/ 197 h 234"/>
              <a:gd name="T84" fmla="*/ 84 w 250"/>
              <a:gd name="T85" fmla="*/ 201 h 234"/>
              <a:gd name="T86" fmla="*/ 65 w 250"/>
              <a:gd name="T87" fmla="*/ 212 h 234"/>
              <a:gd name="T88" fmla="*/ 50 w 250"/>
              <a:gd name="T89" fmla="*/ 204 h 234"/>
              <a:gd name="T90" fmla="*/ 44 w 250"/>
              <a:gd name="T91" fmla="*/ 198 h 234"/>
              <a:gd name="T92" fmla="*/ 38 w 250"/>
              <a:gd name="T93" fmla="*/ 185 h 234"/>
              <a:gd name="T94" fmla="*/ 43 w 250"/>
              <a:gd name="T95" fmla="*/ 167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0" h="234">
                <a:moveTo>
                  <a:pt x="43" y="167"/>
                </a:moveTo>
                <a:cubicBezTo>
                  <a:pt x="70" y="133"/>
                  <a:pt x="70" y="133"/>
                  <a:pt x="70" y="133"/>
                </a:cubicBezTo>
                <a:cubicBezTo>
                  <a:pt x="60" y="134"/>
                  <a:pt x="61" y="134"/>
                  <a:pt x="48" y="134"/>
                </a:cubicBezTo>
                <a:cubicBezTo>
                  <a:pt x="34" y="133"/>
                  <a:pt x="24" y="132"/>
                  <a:pt x="19" y="130"/>
                </a:cubicBezTo>
                <a:cubicBezTo>
                  <a:pt x="13" y="128"/>
                  <a:pt x="9" y="126"/>
                  <a:pt x="6" y="123"/>
                </a:cubicBezTo>
                <a:cubicBezTo>
                  <a:pt x="1" y="119"/>
                  <a:pt x="0" y="112"/>
                  <a:pt x="1" y="103"/>
                </a:cubicBezTo>
                <a:cubicBezTo>
                  <a:pt x="2" y="93"/>
                  <a:pt x="6" y="86"/>
                  <a:pt x="11" y="81"/>
                </a:cubicBezTo>
                <a:cubicBezTo>
                  <a:pt x="15" y="77"/>
                  <a:pt x="18" y="76"/>
                  <a:pt x="23" y="76"/>
                </a:cubicBezTo>
                <a:cubicBezTo>
                  <a:pt x="81" y="78"/>
                  <a:pt x="81" y="78"/>
                  <a:pt x="81" y="78"/>
                </a:cubicBezTo>
                <a:cubicBezTo>
                  <a:pt x="65" y="49"/>
                  <a:pt x="65" y="49"/>
                  <a:pt x="65" y="49"/>
                </a:cubicBezTo>
                <a:cubicBezTo>
                  <a:pt x="58" y="40"/>
                  <a:pt x="56" y="33"/>
                  <a:pt x="57" y="27"/>
                </a:cubicBezTo>
                <a:cubicBezTo>
                  <a:pt x="58" y="21"/>
                  <a:pt x="62" y="16"/>
                  <a:pt x="67" y="12"/>
                </a:cubicBezTo>
                <a:cubicBezTo>
                  <a:pt x="74" y="6"/>
                  <a:pt x="80" y="2"/>
                  <a:pt x="85" y="1"/>
                </a:cubicBezTo>
                <a:cubicBezTo>
                  <a:pt x="90" y="0"/>
                  <a:pt x="95" y="2"/>
                  <a:pt x="101" y="8"/>
                </a:cubicBezTo>
                <a:cubicBezTo>
                  <a:pt x="104" y="11"/>
                  <a:pt x="106" y="13"/>
                  <a:pt x="107" y="15"/>
                </a:cubicBezTo>
                <a:cubicBezTo>
                  <a:pt x="110" y="19"/>
                  <a:pt x="112" y="20"/>
                  <a:pt x="120" y="37"/>
                </a:cubicBezTo>
                <a:cubicBezTo>
                  <a:pt x="129" y="55"/>
                  <a:pt x="128" y="51"/>
                  <a:pt x="131" y="60"/>
                </a:cubicBezTo>
                <a:cubicBezTo>
                  <a:pt x="164" y="25"/>
                  <a:pt x="164" y="25"/>
                  <a:pt x="164" y="25"/>
                </a:cubicBezTo>
                <a:cubicBezTo>
                  <a:pt x="173" y="16"/>
                  <a:pt x="180" y="11"/>
                  <a:pt x="187" y="11"/>
                </a:cubicBezTo>
                <a:cubicBezTo>
                  <a:pt x="193" y="10"/>
                  <a:pt x="200" y="13"/>
                  <a:pt x="205" y="19"/>
                </a:cubicBezTo>
                <a:cubicBezTo>
                  <a:pt x="210" y="24"/>
                  <a:pt x="213" y="29"/>
                  <a:pt x="214" y="34"/>
                </a:cubicBezTo>
                <a:cubicBezTo>
                  <a:pt x="214" y="39"/>
                  <a:pt x="211" y="47"/>
                  <a:pt x="203" y="57"/>
                </a:cubicBezTo>
                <a:cubicBezTo>
                  <a:pt x="166" y="100"/>
                  <a:pt x="166" y="100"/>
                  <a:pt x="166" y="100"/>
                </a:cubicBezTo>
                <a:cubicBezTo>
                  <a:pt x="217" y="98"/>
                  <a:pt x="217" y="98"/>
                  <a:pt x="217" y="98"/>
                </a:cubicBezTo>
                <a:cubicBezTo>
                  <a:pt x="229" y="96"/>
                  <a:pt x="238" y="98"/>
                  <a:pt x="244" y="104"/>
                </a:cubicBezTo>
                <a:cubicBezTo>
                  <a:pt x="247" y="107"/>
                  <a:pt x="249" y="111"/>
                  <a:pt x="249" y="115"/>
                </a:cubicBezTo>
                <a:cubicBezTo>
                  <a:pt x="250" y="120"/>
                  <a:pt x="249" y="124"/>
                  <a:pt x="247" y="129"/>
                </a:cubicBezTo>
                <a:cubicBezTo>
                  <a:pt x="247" y="130"/>
                  <a:pt x="246" y="132"/>
                  <a:pt x="245" y="134"/>
                </a:cubicBezTo>
                <a:cubicBezTo>
                  <a:pt x="244" y="137"/>
                  <a:pt x="243" y="140"/>
                  <a:pt x="241" y="141"/>
                </a:cubicBezTo>
                <a:cubicBezTo>
                  <a:pt x="239" y="144"/>
                  <a:pt x="234" y="146"/>
                  <a:pt x="227" y="147"/>
                </a:cubicBezTo>
                <a:cubicBezTo>
                  <a:pt x="221" y="149"/>
                  <a:pt x="207" y="150"/>
                  <a:pt x="187" y="151"/>
                </a:cubicBezTo>
                <a:cubicBezTo>
                  <a:pt x="175" y="152"/>
                  <a:pt x="161" y="148"/>
                  <a:pt x="160" y="148"/>
                </a:cubicBezTo>
                <a:cubicBezTo>
                  <a:pt x="161" y="151"/>
                  <a:pt x="165" y="161"/>
                  <a:pt x="168" y="168"/>
                </a:cubicBezTo>
                <a:cubicBezTo>
                  <a:pt x="168" y="171"/>
                  <a:pt x="173" y="181"/>
                  <a:pt x="176" y="194"/>
                </a:cubicBezTo>
                <a:cubicBezTo>
                  <a:pt x="179" y="206"/>
                  <a:pt x="176" y="203"/>
                  <a:pt x="176" y="211"/>
                </a:cubicBezTo>
                <a:cubicBezTo>
                  <a:pt x="176" y="214"/>
                  <a:pt x="174" y="217"/>
                  <a:pt x="170" y="221"/>
                </a:cubicBezTo>
                <a:cubicBezTo>
                  <a:pt x="166" y="226"/>
                  <a:pt x="161" y="228"/>
                  <a:pt x="156" y="230"/>
                </a:cubicBezTo>
                <a:cubicBezTo>
                  <a:pt x="147" y="234"/>
                  <a:pt x="137" y="233"/>
                  <a:pt x="130" y="226"/>
                </a:cubicBezTo>
                <a:cubicBezTo>
                  <a:pt x="127" y="223"/>
                  <a:pt x="125" y="219"/>
                  <a:pt x="122" y="213"/>
                </a:cubicBezTo>
                <a:cubicBezTo>
                  <a:pt x="118" y="188"/>
                  <a:pt x="117" y="189"/>
                  <a:pt x="110" y="169"/>
                </a:cubicBezTo>
                <a:cubicBezTo>
                  <a:pt x="92" y="192"/>
                  <a:pt x="92" y="192"/>
                  <a:pt x="92" y="192"/>
                </a:cubicBezTo>
                <a:cubicBezTo>
                  <a:pt x="90" y="193"/>
                  <a:pt x="88" y="195"/>
                  <a:pt x="87" y="197"/>
                </a:cubicBezTo>
                <a:cubicBezTo>
                  <a:pt x="86" y="198"/>
                  <a:pt x="85" y="200"/>
                  <a:pt x="84" y="201"/>
                </a:cubicBezTo>
                <a:cubicBezTo>
                  <a:pt x="76" y="209"/>
                  <a:pt x="70" y="212"/>
                  <a:pt x="65" y="212"/>
                </a:cubicBezTo>
                <a:cubicBezTo>
                  <a:pt x="60" y="211"/>
                  <a:pt x="55" y="209"/>
                  <a:pt x="50" y="204"/>
                </a:cubicBezTo>
                <a:cubicBezTo>
                  <a:pt x="50" y="203"/>
                  <a:pt x="48" y="202"/>
                  <a:pt x="44" y="198"/>
                </a:cubicBezTo>
                <a:cubicBezTo>
                  <a:pt x="41" y="195"/>
                  <a:pt x="39" y="191"/>
                  <a:pt x="38" y="185"/>
                </a:cubicBezTo>
                <a:cubicBezTo>
                  <a:pt x="37" y="179"/>
                  <a:pt x="39" y="173"/>
                  <a:pt x="43" y="16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813550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E9D6223-8D87-4038-BE74-D5224B024F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46FBF49-EC0D-4E09-A77B-DB4E8257E7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63AA13D0-BF0A-4B8F-9FD6-CAE2DCD939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9705717" cy="6858000"/>
          </a:xfrm>
          <a:custGeom>
            <a:avLst/>
            <a:gdLst>
              <a:gd name="connsiteX0" fmla="*/ 0 w 9705717"/>
              <a:gd name="connsiteY0" fmla="*/ 0 h 6858000"/>
              <a:gd name="connsiteX1" fmla="*/ 8892014 w 9705717"/>
              <a:gd name="connsiteY1" fmla="*/ 0 h 6858000"/>
              <a:gd name="connsiteX2" fmla="*/ 8948109 w 9705717"/>
              <a:gd name="connsiteY2" fmla="*/ 119185 h 6858000"/>
              <a:gd name="connsiteX3" fmla="*/ 9361712 w 9705717"/>
              <a:gd name="connsiteY3" fmla="*/ 1009060 h 6858000"/>
              <a:gd name="connsiteX4" fmla="*/ 9569814 w 9705717"/>
              <a:gd name="connsiteY4" fmla="*/ 4722415 h 6858000"/>
              <a:gd name="connsiteX5" fmla="*/ 8937785 w 9705717"/>
              <a:gd name="connsiteY5" fmla="*/ 6619105 h 6858000"/>
              <a:gd name="connsiteX6" fmla="*/ 8749280 w 9705717"/>
              <a:gd name="connsiteY6" fmla="*/ 6858000 h 6858000"/>
              <a:gd name="connsiteX7" fmla="*/ 0 w 9705717"/>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05717" h="6858000">
                <a:moveTo>
                  <a:pt x="0" y="0"/>
                </a:moveTo>
                <a:lnTo>
                  <a:pt x="8892014" y="0"/>
                </a:lnTo>
                <a:lnTo>
                  <a:pt x="8948109" y="119185"/>
                </a:lnTo>
                <a:cubicBezTo>
                  <a:pt x="9080774" y="406683"/>
                  <a:pt x="9216041" y="706568"/>
                  <a:pt x="9361712" y="1009060"/>
                </a:cubicBezTo>
                <a:cubicBezTo>
                  <a:pt x="9986018" y="2093861"/>
                  <a:pt x="9569814" y="4346908"/>
                  <a:pt x="9569814" y="4722415"/>
                </a:cubicBezTo>
                <a:cubicBezTo>
                  <a:pt x="9569814" y="5635108"/>
                  <a:pt x="9260912" y="6189243"/>
                  <a:pt x="8937785" y="6619105"/>
                </a:cubicBezTo>
                <a:lnTo>
                  <a:pt x="8749280" y="6858000"/>
                </a:lnTo>
                <a:lnTo>
                  <a:pt x="0" y="6858000"/>
                </a:lnTo>
                <a:close/>
              </a:path>
            </a:pathLst>
          </a:custGeom>
          <a:solidFill>
            <a:schemeClr val="bg2"/>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510A448D-E4D1-947E-126B-DE7E143411DF}"/>
              </a:ext>
            </a:extLst>
          </p:cNvPr>
          <p:cNvSpPr>
            <a:spLocks noGrp="1"/>
          </p:cNvSpPr>
          <p:nvPr>
            <p:ph type="title"/>
          </p:nvPr>
        </p:nvSpPr>
        <p:spPr>
          <a:xfrm>
            <a:off x="720000" y="619200"/>
            <a:ext cx="6911974" cy="1477328"/>
          </a:xfrm>
        </p:spPr>
        <p:txBody>
          <a:bodyPr wrap="square" anchor="ctr">
            <a:normAutofit/>
          </a:bodyPr>
          <a:lstStyle/>
          <a:p>
            <a:endParaRPr lang="en-US"/>
          </a:p>
        </p:txBody>
      </p:sp>
      <p:sp>
        <p:nvSpPr>
          <p:cNvPr id="3" name="Content Placeholder 2">
            <a:extLst>
              <a:ext uri="{FF2B5EF4-FFF2-40B4-BE49-F238E27FC236}">
                <a16:creationId xmlns:a16="http://schemas.microsoft.com/office/drawing/2014/main" id="{759ACAA3-2D3D-AA36-7512-309DE0A9483D}"/>
              </a:ext>
            </a:extLst>
          </p:cNvPr>
          <p:cNvSpPr>
            <a:spLocks noGrp="1"/>
          </p:cNvSpPr>
          <p:nvPr>
            <p:ph idx="1"/>
          </p:nvPr>
        </p:nvSpPr>
        <p:spPr>
          <a:xfrm>
            <a:off x="720000" y="2541600"/>
            <a:ext cx="6911975" cy="3216273"/>
          </a:xfrm>
        </p:spPr>
        <p:txBody>
          <a:bodyPr vert="horz" lIns="0" tIns="0" rIns="0" bIns="0" rtlCol="0" anchor="t">
            <a:normAutofit/>
          </a:bodyPr>
          <a:lstStyle/>
          <a:p>
            <a:r>
              <a:rPr lang="tr" b="1" u="sng" dirty="0">
                <a:ea typeface="+mn-lt"/>
                <a:cs typeface="+mn-lt"/>
              </a:rPr>
              <a:t>İstatistiksel Analiz :</a:t>
            </a:r>
            <a:endParaRPr lang="en-US" b="1" u="sng" dirty="0">
              <a:solidFill>
                <a:srgbClr val="FFFFFF">
                  <a:alpha val="58000"/>
                </a:srgbClr>
              </a:solidFill>
              <a:ea typeface="+mn-lt"/>
              <a:cs typeface="+mn-lt"/>
            </a:endParaRPr>
          </a:p>
          <a:p>
            <a:pPr lvl="1"/>
            <a:r>
              <a:rPr lang="tr" dirty="0">
                <a:ea typeface="+mn-lt"/>
                <a:cs typeface="+mn-lt"/>
              </a:rPr>
              <a:t>Hasta popülasyon özellikleri, </a:t>
            </a:r>
            <a:r>
              <a:rPr lang="tr" dirty="0" err="1">
                <a:ea typeface="+mn-lt"/>
                <a:cs typeface="+mn-lt"/>
              </a:rPr>
              <a:t>Pearson'un</a:t>
            </a:r>
            <a:r>
              <a:rPr lang="tr" dirty="0">
                <a:ea typeface="+mn-lt"/>
                <a:cs typeface="+mn-lt"/>
              </a:rPr>
              <a:t> ki-karesi veya varyans analizi kullanılarak mutasyon durum grupları ile karşılaştırıldı. Ağrı yanıtı oranı, çok değişkenli bir lojistik analiz kullanılarak karşılaştırıldı. 0.05'e eşit veya daha küçük bir p değeri, tüm istatistiksel testler için anlamlı kabul edildi.</a:t>
            </a:r>
            <a:endParaRPr lang="tr" b="1" u="sng" dirty="0">
              <a:ea typeface="+mn-lt"/>
              <a:cs typeface="+mn-lt"/>
            </a:endParaRPr>
          </a:p>
        </p:txBody>
      </p:sp>
      <p:sp>
        <p:nvSpPr>
          <p:cNvPr id="14" name="Freeform 10">
            <a:extLst>
              <a:ext uri="{FF2B5EF4-FFF2-40B4-BE49-F238E27FC236}">
                <a16:creationId xmlns:a16="http://schemas.microsoft.com/office/drawing/2014/main" id="{15BE2CF8-7196-4BC3-B312-B0EE486D9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5824556">
            <a:off x="8226571" y="2916066"/>
            <a:ext cx="3518890" cy="3293724"/>
          </a:xfrm>
          <a:custGeom>
            <a:avLst/>
            <a:gdLst>
              <a:gd name="T0" fmla="*/ 43 w 250"/>
              <a:gd name="T1" fmla="*/ 167 h 234"/>
              <a:gd name="T2" fmla="*/ 70 w 250"/>
              <a:gd name="T3" fmla="*/ 133 h 234"/>
              <a:gd name="T4" fmla="*/ 48 w 250"/>
              <a:gd name="T5" fmla="*/ 134 h 234"/>
              <a:gd name="T6" fmla="*/ 19 w 250"/>
              <a:gd name="T7" fmla="*/ 130 h 234"/>
              <a:gd name="T8" fmla="*/ 6 w 250"/>
              <a:gd name="T9" fmla="*/ 123 h 234"/>
              <a:gd name="T10" fmla="*/ 1 w 250"/>
              <a:gd name="T11" fmla="*/ 103 h 234"/>
              <a:gd name="T12" fmla="*/ 11 w 250"/>
              <a:gd name="T13" fmla="*/ 81 h 234"/>
              <a:gd name="T14" fmla="*/ 23 w 250"/>
              <a:gd name="T15" fmla="*/ 76 h 234"/>
              <a:gd name="T16" fmla="*/ 81 w 250"/>
              <a:gd name="T17" fmla="*/ 78 h 234"/>
              <a:gd name="T18" fmla="*/ 65 w 250"/>
              <a:gd name="T19" fmla="*/ 49 h 234"/>
              <a:gd name="T20" fmla="*/ 57 w 250"/>
              <a:gd name="T21" fmla="*/ 27 h 234"/>
              <a:gd name="T22" fmla="*/ 67 w 250"/>
              <a:gd name="T23" fmla="*/ 12 h 234"/>
              <a:gd name="T24" fmla="*/ 85 w 250"/>
              <a:gd name="T25" fmla="*/ 1 h 234"/>
              <a:gd name="T26" fmla="*/ 101 w 250"/>
              <a:gd name="T27" fmla="*/ 8 h 234"/>
              <a:gd name="T28" fmla="*/ 107 w 250"/>
              <a:gd name="T29" fmla="*/ 15 h 234"/>
              <a:gd name="T30" fmla="*/ 120 w 250"/>
              <a:gd name="T31" fmla="*/ 37 h 234"/>
              <a:gd name="T32" fmla="*/ 131 w 250"/>
              <a:gd name="T33" fmla="*/ 60 h 234"/>
              <a:gd name="T34" fmla="*/ 164 w 250"/>
              <a:gd name="T35" fmla="*/ 25 h 234"/>
              <a:gd name="T36" fmla="*/ 187 w 250"/>
              <a:gd name="T37" fmla="*/ 11 h 234"/>
              <a:gd name="T38" fmla="*/ 205 w 250"/>
              <a:gd name="T39" fmla="*/ 19 h 234"/>
              <a:gd name="T40" fmla="*/ 214 w 250"/>
              <a:gd name="T41" fmla="*/ 34 h 234"/>
              <a:gd name="T42" fmla="*/ 203 w 250"/>
              <a:gd name="T43" fmla="*/ 57 h 234"/>
              <a:gd name="T44" fmla="*/ 166 w 250"/>
              <a:gd name="T45" fmla="*/ 100 h 234"/>
              <a:gd name="T46" fmla="*/ 217 w 250"/>
              <a:gd name="T47" fmla="*/ 98 h 234"/>
              <a:gd name="T48" fmla="*/ 244 w 250"/>
              <a:gd name="T49" fmla="*/ 104 h 234"/>
              <a:gd name="T50" fmla="*/ 249 w 250"/>
              <a:gd name="T51" fmla="*/ 115 h 234"/>
              <a:gd name="T52" fmla="*/ 247 w 250"/>
              <a:gd name="T53" fmla="*/ 129 h 234"/>
              <a:gd name="T54" fmla="*/ 245 w 250"/>
              <a:gd name="T55" fmla="*/ 134 h 234"/>
              <a:gd name="T56" fmla="*/ 241 w 250"/>
              <a:gd name="T57" fmla="*/ 141 h 234"/>
              <a:gd name="T58" fmla="*/ 227 w 250"/>
              <a:gd name="T59" fmla="*/ 147 h 234"/>
              <a:gd name="T60" fmla="*/ 187 w 250"/>
              <a:gd name="T61" fmla="*/ 151 h 234"/>
              <a:gd name="T62" fmla="*/ 160 w 250"/>
              <a:gd name="T63" fmla="*/ 148 h 234"/>
              <a:gd name="T64" fmla="*/ 168 w 250"/>
              <a:gd name="T65" fmla="*/ 168 h 234"/>
              <a:gd name="T66" fmla="*/ 176 w 250"/>
              <a:gd name="T67" fmla="*/ 194 h 234"/>
              <a:gd name="T68" fmla="*/ 176 w 250"/>
              <a:gd name="T69" fmla="*/ 211 h 234"/>
              <a:gd name="T70" fmla="*/ 170 w 250"/>
              <a:gd name="T71" fmla="*/ 221 h 234"/>
              <a:gd name="T72" fmla="*/ 156 w 250"/>
              <a:gd name="T73" fmla="*/ 230 h 234"/>
              <a:gd name="T74" fmla="*/ 130 w 250"/>
              <a:gd name="T75" fmla="*/ 226 h 234"/>
              <a:gd name="T76" fmla="*/ 122 w 250"/>
              <a:gd name="T77" fmla="*/ 213 h 234"/>
              <a:gd name="T78" fmla="*/ 110 w 250"/>
              <a:gd name="T79" fmla="*/ 169 h 234"/>
              <a:gd name="T80" fmla="*/ 92 w 250"/>
              <a:gd name="T81" fmla="*/ 192 h 234"/>
              <a:gd name="T82" fmla="*/ 87 w 250"/>
              <a:gd name="T83" fmla="*/ 197 h 234"/>
              <a:gd name="T84" fmla="*/ 84 w 250"/>
              <a:gd name="T85" fmla="*/ 201 h 234"/>
              <a:gd name="T86" fmla="*/ 65 w 250"/>
              <a:gd name="T87" fmla="*/ 212 h 234"/>
              <a:gd name="T88" fmla="*/ 50 w 250"/>
              <a:gd name="T89" fmla="*/ 204 h 234"/>
              <a:gd name="T90" fmla="*/ 44 w 250"/>
              <a:gd name="T91" fmla="*/ 198 h 234"/>
              <a:gd name="T92" fmla="*/ 38 w 250"/>
              <a:gd name="T93" fmla="*/ 185 h 234"/>
              <a:gd name="T94" fmla="*/ 43 w 250"/>
              <a:gd name="T95" fmla="*/ 167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0" h="234">
                <a:moveTo>
                  <a:pt x="43" y="167"/>
                </a:moveTo>
                <a:cubicBezTo>
                  <a:pt x="70" y="133"/>
                  <a:pt x="70" y="133"/>
                  <a:pt x="70" y="133"/>
                </a:cubicBezTo>
                <a:cubicBezTo>
                  <a:pt x="60" y="134"/>
                  <a:pt x="61" y="134"/>
                  <a:pt x="48" y="134"/>
                </a:cubicBezTo>
                <a:cubicBezTo>
                  <a:pt x="34" y="133"/>
                  <a:pt x="24" y="132"/>
                  <a:pt x="19" y="130"/>
                </a:cubicBezTo>
                <a:cubicBezTo>
                  <a:pt x="13" y="128"/>
                  <a:pt x="9" y="126"/>
                  <a:pt x="6" y="123"/>
                </a:cubicBezTo>
                <a:cubicBezTo>
                  <a:pt x="1" y="119"/>
                  <a:pt x="0" y="112"/>
                  <a:pt x="1" y="103"/>
                </a:cubicBezTo>
                <a:cubicBezTo>
                  <a:pt x="2" y="93"/>
                  <a:pt x="6" y="86"/>
                  <a:pt x="11" y="81"/>
                </a:cubicBezTo>
                <a:cubicBezTo>
                  <a:pt x="15" y="77"/>
                  <a:pt x="18" y="76"/>
                  <a:pt x="23" y="76"/>
                </a:cubicBezTo>
                <a:cubicBezTo>
                  <a:pt x="81" y="78"/>
                  <a:pt x="81" y="78"/>
                  <a:pt x="81" y="78"/>
                </a:cubicBezTo>
                <a:cubicBezTo>
                  <a:pt x="65" y="49"/>
                  <a:pt x="65" y="49"/>
                  <a:pt x="65" y="49"/>
                </a:cubicBezTo>
                <a:cubicBezTo>
                  <a:pt x="58" y="40"/>
                  <a:pt x="56" y="33"/>
                  <a:pt x="57" y="27"/>
                </a:cubicBezTo>
                <a:cubicBezTo>
                  <a:pt x="58" y="21"/>
                  <a:pt x="62" y="16"/>
                  <a:pt x="67" y="12"/>
                </a:cubicBezTo>
                <a:cubicBezTo>
                  <a:pt x="74" y="6"/>
                  <a:pt x="80" y="2"/>
                  <a:pt x="85" y="1"/>
                </a:cubicBezTo>
                <a:cubicBezTo>
                  <a:pt x="90" y="0"/>
                  <a:pt x="95" y="2"/>
                  <a:pt x="101" y="8"/>
                </a:cubicBezTo>
                <a:cubicBezTo>
                  <a:pt x="104" y="11"/>
                  <a:pt x="106" y="13"/>
                  <a:pt x="107" y="15"/>
                </a:cubicBezTo>
                <a:cubicBezTo>
                  <a:pt x="110" y="19"/>
                  <a:pt x="112" y="20"/>
                  <a:pt x="120" y="37"/>
                </a:cubicBezTo>
                <a:cubicBezTo>
                  <a:pt x="129" y="55"/>
                  <a:pt x="128" y="51"/>
                  <a:pt x="131" y="60"/>
                </a:cubicBezTo>
                <a:cubicBezTo>
                  <a:pt x="164" y="25"/>
                  <a:pt x="164" y="25"/>
                  <a:pt x="164" y="25"/>
                </a:cubicBezTo>
                <a:cubicBezTo>
                  <a:pt x="173" y="16"/>
                  <a:pt x="180" y="11"/>
                  <a:pt x="187" y="11"/>
                </a:cubicBezTo>
                <a:cubicBezTo>
                  <a:pt x="193" y="10"/>
                  <a:pt x="200" y="13"/>
                  <a:pt x="205" y="19"/>
                </a:cubicBezTo>
                <a:cubicBezTo>
                  <a:pt x="210" y="24"/>
                  <a:pt x="213" y="29"/>
                  <a:pt x="214" y="34"/>
                </a:cubicBezTo>
                <a:cubicBezTo>
                  <a:pt x="214" y="39"/>
                  <a:pt x="211" y="47"/>
                  <a:pt x="203" y="57"/>
                </a:cubicBezTo>
                <a:cubicBezTo>
                  <a:pt x="166" y="100"/>
                  <a:pt x="166" y="100"/>
                  <a:pt x="166" y="100"/>
                </a:cubicBezTo>
                <a:cubicBezTo>
                  <a:pt x="217" y="98"/>
                  <a:pt x="217" y="98"/>
                  <a:pt x="217" y="98"/>
                </a:cubicBezTo>
                <a:cubicBezTo>
                  <a:pt x="229" y="96"/>
                  <a:pt x="238" y="98"/>
                  <a:pt x="244" y="104"/>
                </a:cubicBezTo>
                <a:cubicBezTo>
                  <a:pt x="247" y="107"/>
                  <a:pt x="249" y="111"/>
                  <a:pt x="249" y="115"/>
                </a:cubicBezTo>
                <a:cubicBezTo>
                  <a:pt x="250" y="120"/>
                  <a:pt x="249" y="124"/>
                  <a:pt x="247" y="129"/>
                </a:cubicBezTo>
                <a:cubicBezTo>
                  <a:pt x="247" y="130"/>
                  <a:pt x="246" y="132"/>
                  <a:pt x="245" y="134"/>
                </a:cubicBezTo>
                <a:cubicBezTo>
                  <a:pt x="244" y="137"/>
                  <a:pt x="243" y="140"/>
                  <a:pt x="241" y="141"/>
                </a:cubicBezTo>
                <a:cubicBezTo>
                  <a:pt x="239" y="144"/>
                  <a:pt x="234" y="146"/>
                  <a:pt x="227" y="147"/>
                </a:cubicBezTo>
                <a:cubicBezTo>
                  <a:pt x="221" y="149"/>
                  <a:pt x="207" y="150"/>
                  <a:pt x="187" y="151"/>
                </a:cubicBezTo>
                <a:cubicBezTo>
                  <a:pt x="175" y="152"/>
                  <a:pt x="161" y="148"/>
                  <a:pt x="160" y="148"/>
                </a:cubicBezTo>
                <a:cubicBezTo>
                  <a:pt x="161" y="151"/>
                  <a:pt x="165" y="161"/>
                  <a:pt x="168" y="168"/>
                </a:cubicBezTo>
                <a:cubicBezTo>
                  <a:pt x="168" y="171"/>
                  <a:pt x="173" y="181"/>
                  <a:pt x="176" y="194"/>
                </a:cubicBezTo>
                <a:cubicBezTo>
                  <a:pt x="179" y="206"/>
                  <a:pt x="176" y="203"/>
                  <a:pt x="176" y="211"/>
                </a:cubicBezTo>
                <a:cubicBezTo>
                  <a:pt x="176" y="214"/>
                  <a:pt x="174" y="217"/>
                  <a:pt x="170" y="221"/>
                </a:cubicBezTo>
                <a:cubicBezTo>
                  <a:pt x="166" y="226"/>
                  <a:pt x="161" y="228"/>
                  <a:pt x="156" y="230"/>
                </a:cubicBezTo>
                <a:cubicBezTo>
                  <a:pt x="147" y="234"/>
                  <a:pt x="137" y="233"/>
                  <a:pt x="130" y="226"/>
                </a:cubicBezTo>
                <a:cubicBezTo>
                  <a:pt x="127" y="223"/>
                  <a:pt x="125" y="219"/>
                  <a:pt x="122" y="213"/>
                </a:cubicBezTo>
                <a:cubicBezTo>
                  <a:pt x="118" y="188"/>
                  <a:pt x="117" y="189"/>
                  <a:pt x="110" y="169"/>
                </a:cubicBezTo>
                <a:cubicBezTo>
                  <a:pt x="92" y="192"/>
                  <a:pt x="92" y="192"/>
                  <a:pt x="92" y="192"/>
                </a:cubicBezTo>
                <a:cubicBezTo>
                  <a:pt x="90" y="193"/>
                  <a:pt x="88" y="195"/>
                  <a:pt x="87" y="197"/>
                </a:cubicBezTo>
                <a:cubicBezTo>
                  <a:pt x="86" y="198"/>
                  <a:pt x="85" y="200"/>
                  <a:pt x="84" y="201"/>
                </a:cubicBezTo>
                <a:cubicBezTo>
                  <a:pt x="76" y="209"/>
                  <a:pt x="70" y="212"/>
                  <a:pt x="65" y="212"/>
                </a:cubicBezTo>
                <a:cubicBezTo>
                  <a:pt x="60" y="211"/>
                  <a:pt x="55" y="209"/>
                  <a:pt x="50" y="204"/>
                </a:cubicBezTo>
                <a:cubicBezTo>
                  <a:pt x="50" y="203"/>
                  <a:pt x="48" y="202"/>
                  <a:pt x="44" y="198"/>
                </a:cubicBezTo>
                <a:cubicBezTo>
                  <a:pt x="41" y="195"/>
                  <a:pt x="39" y="191"/>
                  <a:pt x="38" y="185"/>
                </a:cubicBezTo>
                <a:cubicBezTo>
                  <a:pt x="37" y="179"/>
                  <a:pt x="39" y="173"/>
                  <a:pt x="43" y="16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548877197"/>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Rockwell Nova Light"/>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emplate>office theme</Template>
  <TotalTime>4</TotalTime>
  <Words>1849</Words>
  <Application>Microsoft Office PowerPoint</Application>
  <PresentationFormat>Geniş ekran</PresentationFormat>
  <Paragraphs>63</Paragraphs>
  <Slides>22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22</vt:i4>
      </vt:variant>
    </vt:vector>
  </HeadingPairs>
  <TitlesOfParts>
    <vt:vector size="27" baseType="lpstr">
      <vt:lpstr>Arial</vt:lpstr>
      <vt:lpstr>Avenir Next LT Pro</vt:lpstr>
      <vt:lpstr>Rockwell Nova Light</vt:lpstr>
      <vt:lpstr>The Hand Extrablack</vt:lpstr>
      <vt:lpstr>BlobVTI</vt:lpstr>
      <vt:lpstr>KHDAK'de Kemik Ağrısına Yönelik Palyatif Radyoterapiden Sonra Hasta Tarafından Bildirilen Semptomlarla EGFR ve ALK Mutasyon Durumu Arasındaki İlişki</vt:lpstr>
      <vt:lpstr>PowerPoint Sunusu</vt:lpstr>
      <vt:lpstr>GİRİŞ</vt:lpstr>
      <vt:lpstr>PowerPoint Sunusu</vt:lpstr>
      <vt:lpstr>MATERYAL VE METOD</vt:lpstr>
      <vt:lpstr>PowerPoint Sunusu</vt:lpstr>
      <vt:lpstr>PowerPoint Sunusu</vt:lpstr>
      <vt:lpstr>PowerPoint Sunusu</vt:lpstr>
      <vt:lpstr>PowerPoint Sunusu</vt:lpstr>
      <vt:lpstr>SONUÇLAR</vt:lpstr>
      <vt:lpstr>PowerPoint Sunusu</vt:lpstr>
      <vt:lpstr>PowerPoint Sunusu</vt:lpstr>
      <vt:lpstr>PowerPoint Sunusu</vt:lpstr>
      <vt:lpstr>PowerPoint Sunusu</vt:lpstr>
      <vt:lpstr>PowerPoint Sunusu</vt:lpstr>
      <vt:lpstr>TARTIŞMA</vt:lpstr>
      <vt:lpstr>PowerPoint Sunusu</vt:lpstr>
      <vt:lpstr>PowerPoint Sunusu</vt:lpstr>
      <vt:lpstr>PowerPoint Sunusu</vt:lpstr>
      <vt:lpstr>PowerPoint Sunusu</vt:lpstr>
      <vt:lpstr>SONUÇ</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mustafa yücel</cp:lastModifiedBy>
  <cp:revision>470</cp:revision>
  <dcterms:created xsi:type="dcterms:W3CDTF">2022-12-05T08:21:16Z</dcterms:created>
  <dcterms:modified xsi:type="dcterms:W3CDTF">2022-12-16T07:21:37Z</dcterms:modified>
</cp:coreProperties>
</file>