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</p:sldMasterIdLst>
  <p:notesMasterIdLst>
    <p:notesMasterId r:id="rId95"/>
  </p:notesMasterIdLst>
  <p:sldIdLst>
    <p:sldId id="256" r:id="rId2"/>
    <p:sldId id="257" r:id="rId3"/>
    <p:sldId id="386" r:id="rId4"/>
    <p:sldId id="387" r:id="rId5"/>
    <p:sldId id="385" r:id="rId6"/>
    <p:sldId id="303" r:id="rId7"/>
    <p:sldId id="389" r:id="rId8"/>
    <p:sldId id="388" r:id="rId9"/>
    <p:sldId id="309" r:id="rId10"/>
    <p:sldId id="310" r:id="rId11"/>
    <p:sldId id="311" r:id="rId12"/>
    <p:sldId id="312" r:id="rId13"/>
    <p:sldId id="411" r:id="rId14"/>
    <p:sldId id="313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92" r:id="rId23"/>
    <p:sldId id="325" r:id="rId24"/>
    <p:sldId id="326" r:id="rId25"/>
    <p:sldId id="329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83" r:id="rId35"/>
    <p:sldId id="339" r:id="rId36"/>
    <p:sldId id="340" r:id="rId37"/>
    <p:sldId id="341" r:id="rId38"/>
    <p:sldId id="342" r:id="rId39"/>
    <p:sldId id="343" r:id="rId40"/>
    <p:sldId id="314" r:id="rId41"/>
    <p:sldId id="344" r:id="rId42"/>
    <p:sldId id="315" r:id="rId43"/>
    <p:sldId id="316" r:id="rId44"/>
    <p:sldId id="345" r:id="rId45"/>
    <p:sldId id="348" r:id="rId46"/>
    <p:sldId id="346" r:id="rId47"/>
    <p:sldId id="347" r:id="rId48"/>
    <p:sldId id="349" r:id="rId49"/>
    <p:sldId id="350" r:id="rId50"/>
    <p:sldId id="351" r:id="rId51"/>
    <p:sldId id="412" r:id="rId52"/>
    <p:sldId id="401" r:id="rId53"/>
    <p:sldId id="402" r:id="rId54"/>
    <p:sldId id="405" r:id="rId55"/>
    <p:sldId id="407" r:id="rId56"/>
    <p:sldId id="410" r:id="rId57"/>
    <p:sldId id="408" r:id="rId58"/>
    <p:sldId id="406" r:id="rId59"/>
    <p:sldId id="403" r:id="rId60"/>
    <p:sldId id="404" r:id="rId61"/>
    <p:sldId id="384" r:id="rId62"/>
    <p:sldId id="390" r:id="rId63"/>
    <p:sldId id="395" r:id="rId64"/>
    <p:sldId id="396" r:id="rId65"/>
    <p:sldId id="394" r:id="rId66"/>
    <p:sldId id="354" r:id="rId67"/>
    <p:sldId id="355" r:id="rId68"/>
    <p:sldId id="391" r:id="rId69"/>
    <p:sldId id="397" r:id="rId70"/>
    <p:sldId id="398" r:id="rId71"/>
    <p:sldId id="399" r:id="rId72"/>
    <p:sldId id="368" r:id="rId73"/>
    <p:sldId id="362" r:id="rId74"/>
    <p:sldId id="356" r:id="rId75"/>
    <p:sldId id="359" r:id="rId76"/>
    <p:sldId id="360" r:id="rId77"/>
    <p:sldId id="361" r:id="rId78"/>
    <p:sldId id="370" r:id="rId79"/>
    <p:sldId id="363" r:id="rId80"/>
    <p:sldId id="364" r:id="rId81"/>
    <p:sldId id="367" r:id="rId82"/>
    <p:sldId id="366" r:id="rId83"/>
    <p:sldId id="365" r:id="rId84"/>
    <p:sldId id="371" r:id="rId85"/>
    <p:sldId id="372" r:id="rId86"/>
    <p:sldId id="400" r:id="rId87"/>
    <p:sldId id="376" r:id="rId88"/>
    <p:sldId id="373" r:id="rId89"/>
    <p:sldId id="374" r:id="rId90"/>
    <p:sldId id="378" r:id="rId91"/>
    <p:sldId id="317" r:id="rId92"/>
    <p:sldId id="381" r:id="rId93"/>
    <p:sldId id="382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22"/>
    <p:restoredTop sz="84709"/>
  </p:normalViewPr>
  <p:slideViewPr>
    <p:cSldViewPr snapToGrid="0" snapToObjects="1">
      <p:cViewPr varScale="1">
        <p:scale>
          <a:sx n="97" d="100"/>
          <a:sy n="97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F1DE3-71B4-774F-AA48-A5903A4ED289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36F51-4C48-4440-87AA-003F5D9B27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7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external-beam-radiation-therapy-for-localized-prostate-cancer/abstract/8,9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err="1"/>
              <a:t>By</a:t>
            </a:r>
            <a:r>
              <a:rPr lang="tr-TR" sz="1200" dirty="0"/>
              <a:t> </a:t>
            </a:r>
            <a:r>
              <a:rPr lang="tr-TR" sz="1200" dirty="0" err="1"/>
              <a:t>Family</a:t>
            </a:r>
            <a:r>
              <a:rPr lang="tr-TR" sz="1200" dirty="0"/>
              <a:t> </a:t>
            </a:r>
            <a:r>
              <a:rPr lang="tr-TR" sz="1200" dirty="0" err="1"/>
              <a:t>Historya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/</a:t>
            </a:r>
            <a:r>
              <a:rPr lang="tr-TR" sz="1200" dirty="0" err="1"/>
              <a:t>or</a:t>
            </a:r>
            <a:r>
              <a:rPr lang="tr-TR" sz="1200" dirty="0"/>
              <a:t> </a:t>
            </a:r>
            <a:r>
              <a:rPr lang="tr-TR" sz="1200" dirty="0" err="1"/>
              <a:t>Ancestry</a:t>
            </a:r>
            <a:endParaRPr lang="tr-TR" sz="1200" dirty="0"/>
          </a:p>
          <a:p>
            <a:r>
              <a:rPr lang="tr-TR" sz="1200" dirty="0"/>
              <a:t>≥1 </a:t>
            </a:r>
            <a:r>
              <a:rPr lang="tr-TR" sz="1200" dirty="0" err="1"/>
              <a:t>first</a:t>
            </a:r>
            <a:r>
              <a:rPr lang="tr-TR" sz="1200" dirty="0"/>
              <a:t>-, </a:t>
            </a:r>
            <a:r>
              <a:rPr lang="tr-TR" sz="1200" dirty="0" err="1"/>
              <a:t>second</a:t>
            </a:r>
            <a:r>
              <a:rPr lang="tr-TR" sz="1200" dirty="0"/>
              <a:t>-, </a:t>
            </a:r>
            <a:r>
              <a:rPr lang="tr-TR" sz="1200" dirty="0" err="1"/>
              <a:t>or</a:t>
            </a:r>
            <a:r>
              <a:rPr lang="tr-TR" sz="1200" dirty="0"/>
              <a:t> </a:t>
            </a:r>
            <a:r>
              <a:rPr lang="tr-TR" sz="1200" dirty="0" err="1"/>
              <a:t>third-degree</a:t>
            </a:r>
            <a:r>
              <a:rPr lang="tr-TR" sz="1200" dirty="0"/>
              <a:t> </a:t>
            </a:r>
            <a:r>
              <a:rPr lang="tr-TR" sz="1200" dirty="0" err="1"/>
              <a:t>relative</a:t>
            </a:r>
            <a:r>
              <a:rPr lang="tr-TR" sz="1200" dirty="0"/>
              <a:t> </a:t>
            </a:r>
            <a:r>
              <a:rPr lang="tr-TR" sz="1200" dirty="0" err="1"/>
              <a:t>with</a:t>
            </a:r>
            <a:r>
              <a:rPr lang="tr-TR" sz="1200" dirty="0"/>
              <a:t>:</a:t>
            </a:r>
          </a:p>
          <a:p>
            <a:r>
              <a:rPr lang="tr-TR" sz="1200" dirty="0"/>
              <a:t>◊ </a:t>
            </a:r>
            <a:r>
              <a:rPr lang="tr-TR" sz="1200" dirty="0" err="1"/>
              <a:t>breast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 at </a:t>
            </a:r>
            <a:r>
              <a:rPr lang="tr-TR" sz="1200" dirty="0" err="1"/>
              <a:t>age</a:t>
            </a:r>
            <a:r>
              <a:rPr lang="tr-TR" sz="1200" dirty="0"/>
              <a:t> ≤50 y</a:t>
            </a:r>
          </a:p>
          <a:p>
            <a:r>
              <a:rPr lang="tr-TR" sz="1200" dirty="0"/>
              <a:t>◊ </a:t>
            </a:r>
            <a:r>
              <a:rPr lang="tr-TR" sz="1200" dirty="0" err="1"/>
              <a:t>colorectal</a:t>
            </a:r>
            <a:r>
              <a:rPr lang="tr-TR" sz="1200" dirty="0"/>
              <a:t> </a:t>
            </a:r>
            <a:r>
              <a:rPr lang="tr-TR" sz="1200" dirty="0" err="1"/>
              <a:t>or</a:t>
            </a:r>
            <a:r>
              <a:rPr lang="tr-TR" sz="1200" dirty="0"/>
              <a:t> </a:t>
            </a:r>
            <a:r>
              <a:rPr lang="tr-TR" sz="1200" dirty="0" err="1"/>
              <a:t>endometrial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 at </a:t>
            </a:r>
            <a:r>
              <a:rPr lang="tr-TR" sz="1200" dirty="0" err="1"/>
              <a:t>age</a:t>
            </a:r>
            <a:r>
              <a:rPr lang="tr-TR" sz="1200" dirty="0"/>
              <a:t> ≤50 y</a:t>
            </a:r>
          </a:p>
          <a:p>
            <a:r>
              <a:rPr lang="tr-TR" sz="1200" dirty="0"/>
              <a:t>◊ </a:t>
            </a:r>
            <a:r>
              <a:rPr lang="tr-TR" sz="1200" dirty="0" err="1"/>
              <a:t>male</a:t>
            </a:r>
            <a:r>
              <a:rPr lang="tr-TR" sz="1200" dirty="0"/>
              <a:t> </a:t>
            </a:r>
            <a:r>
              <a:rPr lang="tr-TR" sz="1200" dirty="0" err="1"/>
              <a:t>breast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 at </a:t>
            </a:r>
            <a:r>
              <a:rPr lang="tr-TR" sz="1200" dirty="0" err="1"/>
              <a:t>any</a:t>
            </a:r>
            <a:r>
              <a:rPr lang="tr-TR" sz="1200" dirty="0"/>
              <a:t> </a:t>
            </a:r>
            <a:r>
              <a:rPr lang="tr-TR" sz="1200" dirty="0" err="1"/>
              <a:t>age</a:t>
            </a:r>
            <a:endParaRPr lang="tr-TR" sz="1200" dirty="0"/>
          </a:p>
          <a:p>
            <a:r>
              <a:rPr lang="tr-TR" sz="1200" dirty="0"/>
              <a:t>◊ </a:t>
            </a:r>
            <a:r>
              <a:rPr lang="tr-TR" sz="1200" dirty="0" err="1"/>
              <a:t>ovarian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 at </a:t>
            </a:r>
            <a:r>
              <a:rPr lang="tr-TR" sz="1200" dirty="0" err="1"/>
              <a:t>any</a:t>
            </a:r>
            <a:r>
              <a:rPr lang="tr-TR" sz="1200" dirty="0"/>
              <a:t> </a:t>
            </a:r>
            <a:r>
              <a:rPr lang="tr-TR" sz="1200" dirty="0" err="1"/>
              <a:t>age</a:t>
            </a:r>
            <a:endParaRPr lang="tr-TR" sz="1200" dirty="0"/>
          </a:p>
          <a:p>
            <a:r>
              <a:rPr lang="tr-TR" sz="1200" dirty="0"/>
              <a:t>◊ </a:t>
            </a:r>
            <a:r>
              <a:rPr lang="tr-TR" sz="1200" dirty="0" err="1"/>
              <a:t>exocrine</a:t>
            </a:r>
            <a:r>
              <a:rPr lang="tr-TR" sz="1200" dirty="0"/>
              <a:t> </a:t>
            </a:r>
            <a:r>
              <a:rPr lang="tr-TR" sz="1200" dirty="0" err="1"/>
              <a:t>pancreatic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 at </a:t>
            </a:r>
            <a:r>
              <a:rPr lang="tr-TR" sz="1200" dirty="0" err="1"/>
              <a:t>any</a:t>
            </a:r>
            <a:r>
              <a:rPr lang="tr-TR" sz="1200" dirty="0"/>
              <a:t> </a:t>
            </a:r>
            <a:r>
              <a:rPr lang="tr-TR" sz="1200" dirty="0" err="1"/>
              <a:t>age</a:t>
            </a:r>
            <a:endParaRPr lang="tr-TR" sz="1200" dirty="0"/>
          </a:p>
          <a:p>
            <a:r>
              <a:rPr lang="tr-TR" sz="1200" dirty="0"/>
              <a:t>◊ </a:t>
            </a:r>
            <a:r>
              <a:rPr lang="tr-TR" sz="1200" dirty="0" err="1"/>
              <a:t>metastatic</a:t>
            </a:r>
            <a:r>
              <a:rPr lang="tr-TR" sz="1200" dirty="0"/>
              <a:t>, </a:t>
            </a:r>
            <a:r>
              <a:rPr lang="tr-TR" sz="1200" dirty="0" err="1"/>
              <a:t>regional</a:t>
            </a:r>
            <a:r>
              <a:rPr lang="tr-TR" sz="1200" dirty="0"/>
              <a:t>, </a:t>
            </a:r>
            <a:r>
              <a:rPr lang="tr-TR" sz="1200" dirty="0" err="1"/>
              <a:t>very</a:t>
            </a:r>
            <a:r>
              <a:rPr lang="tr-TR" sz="1200" dirty="0"/>
              <a:t>-</a:t>
            </a:r>
            <a:r>
              <a:rPr lang="tr-TR" sz="1200" dirty="0" err="1"/>
              <a:t>high</a:t>
            </a:r>
            <a:r>
              <a:rPr lang="tr-TR" sz="1200" dirty="0"/>
              <a:t>-risk, </a:t>
            </a:r>
            <a:r>
              <a:rPr lang="tr-TR" sz="1200" dirty="0" err="1"/>
              <a:t>high</a:t>
            </a:r>
            <a:r>
              <a:rPr lang="tr-TR" sz="1200" dirty="0"/>
              <a:t>-risk </a:t>
            </a:r>
            <a:r>
              <a:rPr lang="tr-TR" sz="1200" dirty="0" err="1"/>
              <a:t>prostate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 at </a:t>
            </a:r>
            <a:r>
              <a:rPr lang="tr-TR" sz="1200" dirty="0" err="1"/>
              <a:t>any</a:t>
            </a:r>
            <a:r>
              <a:rPr lang="tr-TR" sz="1200" dirty="0"/>
              <a:t> </a:t>
            </a:r>
            <a:r>
              <a:rPr lang="tr-TR" sz="1200" dirty="0" err="1"/>
              <a:t>age</a:t>
            </a:r>
            <a:endParaRPr lang="tr-TR" sz="1200" dirty="0"/>
          </a:p>
          <a:p>
            <a:r>
              <a:rPr lang="tr-TR" sz="1200" dirty="0"/>
              <a:t>≥1 </a:t>
            </a:r>
            <a:r>
              <a:rPr lang="tr-TR" sz="1200" dirty="0" err="1"/>
              <a:t>first-degree</a:t>
            </a:r>
            <a:r>
              <a:rPr lang="tr-TR" sz="1200" dirty="0"/>
              <a:t> </a:t>
            </a:r>
            <a:r>
              <a:rPr lang="tr-TR" sz="1200" dirty="0" err="1"/>
              <a:t>relative</a:t>
            </a:r>
            <a:r>
              <a:rPr lang="tr-TR" sz="1200" dirty="0"/>
              <a:t> (</a:t>
            </a:r>
            <a:r>
              <a:rPr lang="tr-TR" sz="1200" dirty="0" err="1"/>
              <a:t>father</a:t>
            </a:r>
            <a:r>
              <a:rPr lang="tr-TR" sz="1200" dirty="0"/>
              <a:t> </a:t>
            </a:r>
            <a:r>
              <a:rPr lang="tr-TR" sz="1200" dirty="0" err="1"/>
              <a:t>or</a:t>
            </a:r>
            <a:r>
              <a:rPr lang="tr-TR" sz="1200" dirty="0"/>
              <a:t> </a:t>
            </a:r>
            <a:r>
              <a:rPr lang="tr-TR" sz="1200" dirty="0" err="1"/>
              <a:t>brother</a:t>
            </a:r>
            <a:r>
              <a:rPr lang="tr-TR" sz="1200" dirty="0"/>
              <a:t>) </a:t>
            </a:r>
            <a:r>
              <a:rPr lang="tr-TR" sz="1200" dirty="0" err="1"/>
              <a:t>with</a:t>
            </a:r>
            <a:r>
              <a:rPr lang="tr-TR" sz="1200" dirty="0"/>
              <a:t>:</a:t>
            </a:r>
          </a:p>
          <a:p>
            <a:r>
              <a:rPr lang="tr-TR" sz="1200" dirty="0"/>
              <a:t>◊ </a:t>
            </a:r>
            <a:r>
              <a:rPr lang="tr-TR" sz="1200" dirty="0" err="1"/>
              <a:t>prostate</a:t>
            </a:r>
            <a:r>
              <a:rPr lang="tr-TR" sz="1200" dirty="0"/>
              <a:t> </a:t>
            </a:r>
            <a:r>
              <a:rPr lang="tr-TR" sz="1200" dirty="0" err="1"/>
              <a:t>cancerb</a:t>
            </a:r>
            <a:r>
              <a:rPr lang="tr-TR" sz="1200" dirty="0"/>
              <a:t> at </a:t>
            </a:r>
            <a:r>
              <a:rPr lang="tr-TR" sz="1200" dirty="0" err="1"/>
              <a:t>age</a:t>
            </a:r>
            <a:r>
              <a:rPr lang="tr-TR" sz="1200" dirty="0"/>
              <a:t> ≤60 y</a:t>
            </a:r>
          </a:p>
          <a:p>
            <a:r>
              <a:rPr lang="tr-TR" sz="1200" dirty="0"/>
              <a:t>≥2 </a:t>
            </a:r>
            <a:r>
              <a:rPr lang="tr-TR" sz="1200" dirty="0" err="1"/>
              <a:t>first</a:t>
            </a:r>
            <a:r>
              <a:rPr lang="tr-TR" sz="1200" dirty="0"/>
              <a:t>-, </a:t>
            </a:r>
            <a:r>
              <a:rPr lang="tr-TR" sz="1200" dirty="0" err="1"/>
              <a:t>second</a:t>
            </a:r>
            <a:r>
              <a:rPr lang="tr-TR" sz="1200" dirty="0"/>
              <a:t>-, </a:t>
            </a:r>
            <a:r>
              <a:rPr lang="tr-TR" sz="1200" dirty="0" err="1"/>
              <a:t>or</a:t>
            </a:r>
            <a:r>
              <a:rPr lang="tr-TR" sz="1200" dirty="0"/>
              <a:t> </a:t>
            </a:r>
            <a:r>
              <a:rPr lang="tr-TR" sz="1200" dirty="0" err="1"/>
              <a:t>third-degree</a:t>
            </a:r>
            <a:r>
              <a:rPr lang="tr-TR" sz="1200" dirty="0"/>
              <a:t> </a:t>
            </a:r>
            <a:r>
              <a:rPr lang="tr-TR" sz="1200" dirty="0" err="1"/>
              <a:t>relatives</a:t>
            </a:r>
            <a:r>
              <a:rPr lang="tr-TR" sz="1200" dirty="0"/>
              <a:t> </a:t>
            </a:r>
            <a:r>
              <a:rPr lang="tr-TR" sz="1200" dirty="0" err="1"/>
              <a:t>with</a:t>
            </a:r>
            <a:r>
              <a:rPr lang="tr-TR" sz="1200" dirty="0"/>
              <a:t>:</a:t>
            </a:r>
          </a:p>
          <a:p>
            <a:r>
              <a:rPr lang="tr-TR" sz="1200" dirty="0"/>
              <a:t>◊ </a:t>
            </a:r>
            <a:r>
              <a:rPr lang="tr-TR" sz="1200" dirty="0" err="1"/>
              <a:t>breast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 at </a:t>
            </a:r>
            <a:r>
              <a:rPr lang="tr-TR" sz="1200" dirty="0" err="1"/>
              <a:t>any</a:t>
            </a:r>
            <a:r>
              <a:rPr lang="tr-TR" sz="1200" dirty="0"/>
              <a:t> </a:t>
            </a:r>
            <a:r>
              <a:rPr lang="tr-TR" sz="1200" dirty="0" err="1"/>
              <a:t>age</a:t>
            </a:r>
            <a:endParaRPr lang="tr-TR" sz="1200" dirty="0"/>
          </a:p>
          <a:p>
            <a:r>
              <a:rPr lang="tr-TR" sz="1200" dirty="0"/>
              <a:t>◊ </a:t>
            </a:r>
            <a:r>
              <a:rPr lang="tr-TR" sz="1200" dirty="0" err="1"/>
              <a:t>prostate</a:t>
            </a:r>
            <a:r>
              <a:rPr lang="tr-TR" sz="1200" dirty="0"/>
              <a:t> </a:t>
            </a:r>
            <a:r>
              <a:rPr lang="tr-TR" sz="1200" dirty="0" err="1"/>
              <a:t>cancerb</a:t>
            </a:r>
            <a:r>
              <a:rPr lang="tr-TR" sz="1200" dirty="0"/>
              <a:t> at </a:t>
            </a:r>
            <a:r>
              <a:rPr lang="tr-TR" sz="1200" dirty="0" err="1"/>
              <a:t>any</a:t>
            </a:r>
            <a:r>
              <a:rPr lang="tr-TR" sz="1200" dirty="0"/>
              <a:t> </a:t>
            </a:r>
            <a:r>
              <a:rPr lang="tr-TR" sz="1200" dirty="0" err="1"/>
              <a:t>age</a:t>
            </a:r>
            <a:endParaRPr lang="tr-TR" sz="1200" dirty="0"/>
          </a:p>
          <a:p>
            <a:r>
              <a:rPr lang="tr-TR" sz="1200" dirty="0"/>
              <a:t>≥3 </a:t>
            </a:r>
            <a:r>
              <a:rPr lang="tr-TR" sz="1200" dirty="0" err="1"/>
              <a:t>first</a:t>
            </a:r>
            <a:r>
              <a:rPr lang="tr-TR" sz="1200" dirty="0"/>
              <a:t>- </a:t>
            </a:r>
            <a:r>
              <a:rPr lang="tr-TR" sz="1200" dirty="0" err="1"/>
              <a:t>or</a:t>
            </a:r>
            <a:r>
              <a:rPr lang="tr-TR" sz="1200" dirty="0"/>
              <a:t> </a:t>
            </a:r>
            <a:r>
              <a:rPr lang="tr-TR" sz="1200" dirty="0" err="1"/>
              <a:t>second-degree</a:t>
            </a:r>
            <a:r>
              <a:rPr lang="tr-TR" sz="1200" dirty="0"/>
              <a:t> </a:t>
            </a:r>
            <a:r>
              <a:rPr lang="tr-TR" sz="1200" dirty="0" err="1"/>
              <a:t>relatives</a:t>
            </a:r>
            <a:r>
              <a:rPr lang="tr-TR" sz="1200" dirty="0"/>
              <a:t> </a:t>
            </a:r>
            <a:r>
              <a:rPr lang="tr-TR" sz="1200" dirty="0" err="1"/>
              <a:t>with</a:t>
            </a:r>
            <a:r>
              <a:rPr lang="tr-TR" sz="1200" dirty="0"/>
              <a:t>:</a:t>
            </a:r>
          </a:p>
          <a:p>
            <a:r>
              <a:rPr lang="tr-TR" sz="1200" dirty="0"/>
              <a:t>◊ Lynch </a:t>
            </a:r>
            <a:r>
              <a:rPr lang="tr-TR" sz="1200" dirty="0" err="1"/>
              <a:t>syndrome-related</a:t>
            </a:r>
            <a:r>
              <a:rPr lang="tr-TR" sz="1200" dirty="0"/>
              <a:t> </a:t>
            </a:r>
            <a:r>
              <a:rPr lang="tr-TR" sz="1200" dirty="0" err="1"/>
              <a:t>cancers</a:t>
            </a:r>
            <a:r>
              <a:rPr lang="tr-TR" sz="1200" dirty="0"/>
              <a:t>, </a:t>
            </a:r>
            <a:r>
              <a:rPr lang="tr-TR" sz="1200" dirty="0" err="1"/>
              <a:t>especially</a:t>
            </a:r>
            <a:r>
              <a:rPr lang="tr-TR" sz="1200" dirty="0"/>
              <a:t> </a:t>
            </a:r>
            <a:r>
              <a:rPr lang="tr-TR" sz="1200" dirty="0" err="1"/>
              <a:t>if</a:t>
            </a:r>
            <a:r>
              <a:rPr lang="tr-TR" sz="1200" dirty="0"/>
              <a:t> </a:t>
            </a:r>
            <a:r>
              <a:rPr lang="tr-TR" sz="1200" dirty="0" err="1"/>
              <a:t>diagnosed</a:t>
            </a:r>
            <a:r>
              <a:rPr lang="tr-TR" sz="1200" dirty="0"/>
              <a:t> &lt;50 y: </a:t>
            </a:r>
            <a:r>
              <a:rPr lang="tr-TR" sz="1200" dirty="0" err="1"/>
              <a:t>colorectal</a:t>
            </a:r>
            <a:r>
              <a:rPr lang="tr-TR" sz="1200" dirty="0"/>
              <a:t>, </a:t>
            </a:r>
            <a:r>
              <a:rPr lang="tr-TR" sz="1200" dirty="0" err="1"/>
              <a:t>endometrial</a:t>
            </a:r>
            <a:r>
              <a:rPr lang="tr-TR" sz="1200" dirty="0"/>
              <a:t>, </a:t>
            </a:r>
            <a:r>
              <a:rPr lang="tr-TR" sz="1200" dirty="0" err="1"/>
              <a:t>gastric</a:t>
            </a:r>
            <a:r>
              <a:rPr lang="tr-TR" sz="1200" dirty="0"/>
              <a:t>, </a:t>
            </a:r>
            <a:r>
              <a:rPr lang="tr-TR" sz="1200" dirty="0" err="1"/>
              <a:t>ovarian</a:t>
            </a:r>
            <a:r>
              <a:rPr lang="tr-TR" sz="1200" dirty="0"/>
              <a:t>, </a:t>
            </a:r>
            <a:r>
              <a:rPr lang="tr-TR" sz="1200" dirty="0" err="1"/>
              <a:t>exocrine</a:t>
            </a:r>
            <a:r>
              <a:rPr lang="tr-TR" sz="1200" dirty="0"/>
              <a:t> </a:t>
            </a:r>
            <a:r>
              <a:rPr lang="tr-TR" sz="1200" dirty="0" err="1"/>
              <a:t>pancreas</a:t>
            </a:r>
            <a:r>
              <a:rPr lang="tr-TR" sz="1200" dirty="0"/>
              <a:t>, </a:t>
            </a:r>
            <a:r>
              <a:rPr lang="tr-TR" sz="1200" dirty="0" err="1"/>
              <a:t>upper</a:t>
            </a:r>
            <a:endParaRPr lang="tr-TR" sz="1200" dirty="0"/>
          </a:p>
          <a:p>
            <a:r>
              <a:rPr lang="tr-TR" sz="1200" dirty="0" err="1"/>
              <a:t>tract</a:t>
            </a:r>
            <a:r>
              <a:rPr lang="tr-TR" sz="1200" dirty="0"/>
              <a:t> </a:t>
            </a:r>
            <a:r>
              <a:rPr lang="tr-TR" sz="1200" dirty="0" err="1"/>
              <a:t>urothelial</a:t>
            </a:r>
            <a:r>
              <a:rPr lang="tr-TR" sz="1200" dirty="0"/>
              <a:t>, </a:t>
            </a:r>
            <a:r>
              <a:rPr lang="tr-TR" sz="1200" dirty="0" err="1"/>
              <a:t>glioblastoma</a:t>
            </a:r>
            <a:r>
              <a:rPr lang="tr-TR" sz="1200" dirty="0"/>
              <a:t>, </a:t>
            </a:r>
            <a:r>
              <a:rPr lang="tr-TR" sz="1200" dirty="0" err="1"/>
              <a:t>biliary</a:t>
            </a:r>
            <a:r>
              <a:rPr lang="tr-TR" sz="1200" dirty="0"/>
              <a:t> </a:t>
            </a:r>
            <a:r>
              <a:rPr lang="tr-TR" sz="1200" dirty="0" err="1"/>
              <a:t>tract</a:t>
            </a:r>
            <a:r>
              <a:rPr lang="tr-TR" sz="1200" dirty="0"/>
              <a:t>,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small</a:t>
            </a:r>
            <a:r>
              <a:rPr lang="tr-TR" sz="1200" dirty="0"/>
              <a:t> </a:t>
            </a:r>
            <a:r>
              <a:rPr lang="tr-TR" sz="1200" dirty="0" err="1"/>
              <a:t>intestinal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endParaRPr lang="tr-TR" sz="1200" dirty="0"/>
          </a:p>
          <a:p>
            <a:r>
              <a:rPr lang="tr-TR" sz="1200" dirty="0"/>
              <a:t>A </a:t>
            </a:r>
            <a:r>
              <a:rPr lang="tr-TR" sz="1200" dirty="0" err="1"/>
              <a:t>known</a:t>
            </a:r>
            <a:r>
              <a:rPr lang="tr-TR" sz="1200" dirty="0"/>
              <a:t> </a:t>
            </a:r>
            <a:r>
              <a:rPr lang="tr-TR" sz="1200" dirty="0" err="1"/>
              <a:t>family</a:t>
            </a:r>
            <a:r>
              <a:rPr lang="tr-TR" sz="1200" dirty="0"/>
              <a:t> </a:t>
            </a:r>
            <a:r>
              <a:rPr lang="tr-TR" sz="1200" dirty="0" err="1"/>
              <a:t>history</a:t>
            </a:r>
            <a:r>
              <a:rPr lang="tr-TR" sz="1200" dirty="0"/>
              <a:t> of </a:t>
            </a:r>
            <a:r>
              <a:rPr lang="tr-TR" sz="1200" dirty="0" err="1"/>
              <a:t>familial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 risk </a:t>
            </a:r>
            <a:r>
              <a:rPr lang="tr-TR" sz="1200" dirty="0" err="1"/>
              <a:t>mutation</a:t>
            </a:r>
            <a:r>
              <a:rPr lang="tr-TR" sz="1200" dirty="0"/>
              <a:t> (</a:t>
            </a:r>
            <a:r>
              <a:rPr lang="tr-TR" sz="1200" dirty="0" err="1"/>
              <a:t>pathogenic</a:t>
            </a:r>
            <a:r>
              <a:rPr lang="tr-TR" sz="1200" dirty="0"/>
              <a:t>/</a:t>
            </a:r>
            <a:r>
              <a:rPr lang="tr-TR" sz="1200" dirty="0" err="1"/>
              <a:t>likely</a:t>
            </a:r>
            <a:r>
              <a:rPr lang="tr-TR" sz="1200" dirty="0"/>
              <a:t> </a:t>
            </a:r>
            <a:r>
              <a:rPr lang="tr-TR" sz="1200" dirty="0" err="1"/>
              <a:t>pathogenic</a:t>
            </a:r>
            <a:r>
              <a:rPr lang="tr-TR" sz="1200" dirty="0"/>
              <a:t> </a:t>
            </a:r>
            <a:r>
              <a:rPr lang="tr-TR" sz="1200" dirty="0" err="1"/>
              <a:t>variants</a:t>
            </a:r>
            <a:r>
              <a:rPr lang="tr-TR" sz="1200" dirty="0"/>
              <a:t>), </a:t>
            </a:r>
            <a:r>
              <a:rPr lang="tr-TR" sz="1200" dirty="0" err="1"/>
              <a:t>especially</a:t>
            </a:r>
            <a:r>
              <a:rPr lang="tr-TR" sz="1200" dirty="0"/>
              <a:t> in: BRCA1, BRCA2, ATM,</a:t>
            </a:r>
          </a:p>
          <a:p>
            <a:r>
              <a:rPr lang="tr-TR" sz="1200" dirty="0"/>
              <a:t>PALB2, CHEK2, MLH1, MSH2, MSH6, PMS2, EPCAM</a:t>
            </a:r>
          </a:p>
          <a:p>
            <a:r>
              <a:rPr lang="tr-TR" sz="1200" dirty="0" err="1"/>
              <a:t>Ashkenazi</a:t>
            </a:r>
            <a:r>
              <a:rPr lang="tr-TR" sz="1200" dirty="0"/>
              <a:t> </a:t>
            </a:r>
            <a:r>
              <a:rPr lang="tr-TR" sz="1200" dirty="0" err="1"/>
              <a:t>Jewish</a:t>
            </a:r>
            <a:r>
              <a:rPr lang="tr-TR" sz="1200" dirty="0"/>
              <a:t> </a:t>
            </a:r>
            <a:r>
              <a:rPr lang="tr-TR" sz="1200" dirty="0" err="1"/>
              <a:t>ancestry</a:t>
            </a:r>
            <a:endParaRPr lang="tr-TR" sz="1200" dirty="0"/>
          </a:p>
          <a:p>
            <a:r>
              <a:rPr lang="tr-TR" sz="1200" dirty="0"/>
              <a:t>• </a:t>
            </a:r>
            <a:r>
              <a:rPr lang="tr-TR" sz="1200" dirty="0" err="1"/>
              <a:t>Personal</a:t>
            </a:r>
            <a:r>
              <a:rPr lang="tr-TR" sz="1200" dirty="0"/>
              <a:t> </a:t>
            </a:r>
            <a:r>
              <a:rPr lang="tr-TR" sz="1200" dirty="0" err="1"/>
              <a:t>history</a:t>
            </a:r>
            <a:r>
              <a:rPr lang="tr-TR" sz="1200" dirty="0"/>
              <a:t> of </a:t>
            </a:r>
            <a:r>
              <a:rPr lang="tr-TR" sz="1200" dirty="0" err="1"/>
              <a:t>breast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endParaRPr lang="tr-TR" sz="1200" dirty="0"/>
          </a:p>
          <a:p>
            <a:endParaRPr lang="tr-TR" sz="120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9940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femoral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obturator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vasculature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bifurcation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Frozen-section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presence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life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expectancy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exceeding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RP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Gleason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 level.336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one-half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41%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64%)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organ-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pathologic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specimen,178,180,186,270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one-third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primarily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RP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cancer-directed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deprivation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years.642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İnkontinans</a:t>
            </a:r>
            <a:r>
              <a:rPr lang="tr-TR" dirty="0"/>
              <a:t> ilk 1 yıl içinde belli bir dereceye kadar düzelir.</a:t>
            </a:r>
          </a:p>
          <a:p>
            <a:r>
              <a:rPr lang="tr-TR" dirty="0" err="1"/>
              <a:t>İnkontinans</a:t>
            </a:r>
            <a:r>
              <a:rPr lang="tr-TR" dirty="0"/>
              <a:t> </a:t>
            </a:r>
            <a:r>
              <a:rPr lang="tr-TR" dirty="0" err="1"/>
              <a:t>derecese</a:t>
            </a:r>
            <a:r>
              <a:rPr lang="tr-TR" dirty="0"/>
              <a:t> çoğu zaman doktor tarafından hafife alınana ancak hasta için yaşanması zor olan bir süreçtir.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6814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Prostatectomy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greatest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urinary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short-term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deprivation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follow-up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3651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intracellular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dihydrogen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testosterone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ADT can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apoptotic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androgen-responsive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9137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vitamin 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(800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1000 IU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("1200 mg/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8708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short-term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suppression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long-term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suppression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toxicity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4%, 1%,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short-term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long-term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ADT,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toxicity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9%, 5%,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short-term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long-term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ADT, respectively.713 Grade 5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lethal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toxicity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3 of 2906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risk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0.1%.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2311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seriously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ADT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9335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Robotik </a:t>
            </a:r>
            <a:r>
              <a:rPr lang="tr-TR" dirty="0" err="1"/>
              <a:t>prostatektomi</a:t>
            </a:r>
            <a:r>
              <a:rPr lang="tr-TR" dirty="0"/>
              <a:t> ve ya IMRT </a:t>
            </a:r>
            <a:r>
              <a:rPr lang="tr-TR" dirty="0" err="1"/>
              <a:t>rt</a:t>
            </a:r>
            <a:r>
              <a:rPr lang="tr-TR" dirty="0"/>
              <a:t> </a:t>
            </a:r>
            <a:r>
              <a:rPr lang="tr-TR" dirty="0" err="1"/>
              <a:t>sonras</a:t>
            </a:r>
            <a:r>
              <a:rPr lang="tr-TR" dirty="0"/>
              <a:t> </a:t>
            </a:r>
            <a:r>
              <a:rPr lang="tr-TR" dirty="0" err="1"/>
              <a:t>tokssite</a:t>
            </a:r>
            <a:r>
              <a:rPr lang="tr-TR" dirty="0"/>
              <a:t> azalması da </a:t>
            </a:r>
            <a:r>
              <a:rPr lang="tr-TR" dirty="0" err="1"/>
              <a:t>metastatık</a:t>
            </a:r>
            <a:r>
              <a:rPr lang="tr-TR" dirty="0"/>
              <a:t> hastalıkta lokal tedavileri çekici hale </a:t>
            </a:r>
            <a:r>
              <a:rPr lang="tr-TR" dirty="0" err="1"/>
              <a:t>getirmistir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709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fossa,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therapeutic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eradicating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residual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therapy.738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preoperative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 level741,742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Gleason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score,741–745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margins,742,743,745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capsule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extraprostatic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),742,743,745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invasion,742–745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involvement.744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individualized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postoperative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recurrence.737,742,743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extraprostatic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adjuvant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made.738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prognostic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outcome,746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radiotherapeutic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outcome,747 but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routinely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adjuvant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yet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2286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9581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pathologic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extracapsular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440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 10 dan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yüskek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olmadıkça TAP CT ‘de odak görmek pek olası değildir.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serum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-life of PSA is 3.1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undetectable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weeks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prostatectomy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biochemical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PSA 0.2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subsequent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/mL,766 yet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720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vesicourethral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80%),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(15%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30%),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retrovesicular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1893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Miralbell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al.789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cm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3 cm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cylindrical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0.5 cm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0.3 cm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vesicourethral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“ideal”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nontarget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bone). Park et al.788 had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symphysis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904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Biyokimyasal </a:t>
            </a:r>
            <a:r>
              <a:rPr lang="tr-TR" dirty="0" err="1"/>
              <a:t>nüks</a:t>
            </a:r>
            <a:r>
              <a:rPr lang="tr-TR" dirty="0"/>
              <a:t> te 60-70 </a:t>
            </a:r>
            <a:r>
              <a:rPr lang="tr-TR" dirty="0" err="1"/>
              <a:t>Gy</a:t>
            </a:r>
            <a:r>
              <a:rPr lang="tr-TR" dirty="0"/>
              <a:t> arası doz veriliyor 10 yıllık </a:t>
            </a:r>
            <a:r>
              <a:rPr lang="tr-TR" dirty="0" err="1"/>
              <a:t>sağkalım</a:t>
            </a:r>
            <a:r>
              <a:rPr lang="tr-TR" dirty="0"/>
              <a:t> % 77 civarında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866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salvage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 PSA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0.5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greater.771,772,799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Oncology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Urological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Association,738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Urology.804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guidelines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prescribed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higher,738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70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beneficial.772,773,794–796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dose-escalation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randomized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controlled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pending.805</a:t>
            </a: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72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Neoadj</a:t>
            </a:r>
            <a:r>
              <a:rPr lang="tr-TR" dirty="0"/>
              <a:t> veya </a:t>
            </a:r>
            <a:r>
              <a:rPr lang="tr-TR" dirty="0" err="1"/>
              <a:t>konkomitan</a:t>
            </a:r>
            <a:r>
              <a:rPr lang="tr-TR" dirty="0"/>
              <a:t> veya sonra ADT, </a:t>
            </a:r>
            <a:r>
              <a:rPr lang="tr-TR" dirty="0" err="1"/>
              <a:t>salvaj</a:t>
            </a:r>
            <a:r>
              <a:rPr lang="tr-TR" dirty="0"/>
              <a:t> radyoterapiye katkı sağlıyor.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2155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persistent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diarrhea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tenesmus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/anal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strictures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hematochezia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8199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-severe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genitourinary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12%,815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years757,774;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severe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3)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2%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8%.757,770,774,815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(3%)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persistent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-severe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term.745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adjuvant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(vs.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nonconformal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693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RT’den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sonra hastaların % 50-60 ı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kalır.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bulb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dozu 50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geçere risk artar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kanal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cm ini korumak çok önemlidir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diabetes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mellitus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hemorrhoids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deprivation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abdominal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surgery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severe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toxicity.493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follow-up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Zelefsky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al.497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GI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toxicity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dropped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3D-CRT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IMRT (p&lt; 0.001)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86.3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prescribed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80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70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high-intensity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ultrasound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---HIFU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508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5634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000" b="1" u="sng" dirty="0" err="1">
                <a:latin typeface="Comic Sans MS" panose="030F0902030302020204" pitchFamily="66" charset="0"/>
                <a:sym typeface="Wingdings" pitchFamily="2" charset="2"/>
              </a:rPr>
              <a:t>Nüks’te</a:t>
            </a:r>
            <a:r>
              <a:rPr lang="tr-TR" sz="2000" b="1" u="sng" dirty="0">
                <a:latin typeface="Comic Sans MS" panose="030F0902030302020204" pitchFamily="66" charset="0"/>
                <a:sym typeface="Wingdings" pitchFamily="2" charset="2"/>
              </a:rPr>
              <a:t> PSA 5 ten yüksek ise </a:t>
            </a:r>
            <a:r>
              <a:rPr lang="tr-TR" sz="2000" b="1" u="sng" dirty="0" err="1">
                <a:latin typeface="Comic Sans MS" panose="030F0902030302020204" pitchFamily="66" charset="0"/>
                <a:sym typeface="Wingdings" pitchFamily="2" charset="2"/>
              </a:rPr>
              <a:t>pelvik</a:t>
            </a:r>
            <a:r>
              <a:rPr lang="tr-TR" sz="2000" b="1" u="sng" dirty="0">
                <a:latin typeface="Comic Sans MS" panose="030F0902030302020204" pitchFamily="66" charset="0"/>
                <a:sym typeface="Wingdings" pitchFamily="2" charset="2"/>
              </a:rPr>
              <a:t> LN olasılığı % 20-40 olduğu için RP önerilebilir ancak daha düşük olanlarda RP istemeyen hastalarda </a:t>
            </a:r>
            <a:r>
              <a:rPr lang="tr-TR" sz="2000" b="1" u="sng" dirty="0" err="1">
                <a:latin typeface="Comic Sans MS" panose="030F0902030302020204" pitchFamily="66" charset="0"/>
                <a:sym typeface="Wingdings" pitchFamily="2" charset="2"/>
              </a:rPr>
              <a:t>kriosurgery</a:t>
            </a:r>
            <a:r>
              <a:rPr lang="tr-TR" sz="2000" b="1" u="sng" dirty="0">
                <a:latin typeface="Comic Sans MS" panose="030F0902030302020204" pitchFamily="66" charset="0"/>
                <a:sym typeface="Wingdings" pitchFamily="2" charset="2"/>
              </a:rPr>
              <a:t> opsiyon olarak kalabilir.</a:t>
            </a:r>
            <a:endParaRPr lang="tr-TR" sz="2000" b="1" u="sng" dirty="0">
              <a:latin typeface="Comic Sans MS" panose="030F0902030302020204" pitchFamily="66" charset="0"/>
            </a:endParaRP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Cryosurgery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1960s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1970s, but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incontinence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urethral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necrosis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fistula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controlled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urethral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Subsequently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transrectal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ultrasound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urethral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developed.838,839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prostatectomy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biopsy-proven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metastasis.833,840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CT, MRI,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prostatectomy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40%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setting.833,840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salvage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RP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cryosurgery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survival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RP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cryosurgery.841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Cryosurgery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RP,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candidates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583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androgen-deprivation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(ADT)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(vs.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castration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estrogens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diethylstilbestrol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estramustine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progestational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cyproterone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medroxyprogesterone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megesterol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LHRH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agonists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goserelin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leuprolide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triptorelin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buserelin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histrelin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LHRH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antagonists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abarelix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degarelix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cyproterone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medroxyprogesterone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megestrol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nonsteroidal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bicalutamide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flutamide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nilutamide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antiandrogens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antiandrogen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downstream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testosterone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dihydrotestosterone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80%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ADT,853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transient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9009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Kombine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androjen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blokaj  (LHR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agonist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veya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orşiektomi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antiandrojen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in) OS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komibasyon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tedavilerde daha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arttığı iddia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edilese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metanalizde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komibine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blokajın OS ı artırmadığı tespit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eidlmiştir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antiandrogen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abiraterone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enzalutamide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apalutamide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b="1" u="sng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8600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95 testosteron testis %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uretılır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antiandrogen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abiraterone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enzalutamide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apalutamide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normal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physiologic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Leydig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95%</a:t>
            </a:r>
          </a:p>
          <a:p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testosterone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adrenal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androgen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androstenedione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peripheral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testosterone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6920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40623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prostatic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apex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3 mm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 mm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proximal</a:t>
            </a:r>
            <a:endParaRPr lang="tr-TR" sz="1200" b="1" u="sng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urogenital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diaphragm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urethrogram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Bu sırada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uretra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cok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sisrmemek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gerek pozisyon ve şekli değişir.</a:t>
            </a:r>
          </a:p>
          <a:p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Distandu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rektum olarak tedaviye girenlerde biyokimyasal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feilure</a:t>
            </a:r>
            <a:r>
              <a:rPr lang="tr-TR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daha sık karşımıza </a:t>
            </a:r>
            <a:r>
              <a:rPr lang="tr-TR" sz="1200" b="1" u="sng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cıkmaktadır</a:t>
            </a:r>
            <a:endParaRPr lang="tr-TR" sz="1200" b="1" u="sng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2490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Localization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IGRT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deliver SBRT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Real-time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fiducial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platforms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Cyberknife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Calypso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triggered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intrafraction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NRG GU005)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GTV = CTV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CT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MRI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●●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vesicles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■■ 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PTV = CTV + 0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mm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36.25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fx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Critical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RTOG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0938, NRG GU005).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8.5</a:t>
            </a: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15571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2188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0224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436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Prostat </a:t>
            </a:r>
            <a:r>
              <a:rPr lang="tr-TR" dirty="0" err="1"/>
              <a:t>ca</a:t>
            </a:r>
            <a:r>
              <a:rPr lang="tr-TR" dirty="0"/>
              <a:t> da T evre GS, tedavi öncesi ve tedavi sonrası PSA düzeyi</a:t>
            </a:r>
          </a:p>
          <a:p>
            <a:r>
              <a:rPr lang="tr-TR" dirty="0"/>
              <a:t>3 D de mesane ve rektum </a:t>
            </a:r>
            <a:r>
              <a:rPr lang="tr-TR" dirty="0" err="1"/>
              <a:t>toksisitesi</a:t>
            </a:r>
            <a:r>
              <a:rPr lang="tr-TR" dirty="0"/>
              <a:t> doz </a:t>
            </a:r>
            <a:r>
              <a:rPr lang="tr-TR" dirty="0" err="1"/>
              <a:t>arttırıldığınd</a:t>
            </a:r>
            <a:r>
              <a:rPr lang="tr-TR" dirty="0"/>
              <a:t> </a:t>
            </a:r>
            <a:r>
              <a:rPr lang="tr-TR" dirty="0" err="1"/>
              <a:t>aartar</a:t>
            </a:r>
            <a:r>
              <a:rPr lang="tr-TR" dirty="0"/>
              <a:t>.</a:t>
            </a:r>
          </a:p>
          <a:p>
            <a:r>
              <a:rPr lang="tr-TR" dirty="0"/>
              <a:t>IMRT ile mesane rektum f baş ve </a:t>
            </a:r>
            <a:r>
              <a:rPr lang="tr-TR" dirty="0" err="1"/>
              <a:t>penil</a:t>
            </a:r>
            <a:r>
              <a:rPr lang="tr-TR" dirty="0"/>
              <a:t> </a:t>
            </a:r>
            <a:r>
              <a:rPr lang="tr-TR" dirty="0" err="1"/>
              <a:t>bulb</a:t>
            </a:r>
            <a:r>
              <a:rPr lang="tr-TR" dirty="0"/>
              <a:t> </a:t>
            </a:r>
            <a:r>
              <a:rPr lang="tr-TR" dirty="0" err="1"/>
              <a:t>dıolzarı</a:t>
            </a:r>
            <a:r>
              <a:rPr lang="tr-TR" dirty="0"/>
              <a:t> azaltılabilmiştir.</a:t>
            </a:r>
          </a:p>
          <a:p>
            <a:r>
              <a:rPr lang="tr-TR" dirty="0" err="1"/>
              <a:t>Rejyonel</a:t>
            </a:r>
            <a:r>
              <a:rPr lang="tr-TR" dirty="0"/>
              <a:t> LN </a:t>
            </a:r>
            <a:r>
              <a:rPr lang="tr-TR" dirty="0" err="1"/>
              <a:t>relaps</a:t>
            </a:r>
            <a:r>
              <a:rPr lang="tr-TR" dirty="0"/>
              <a:t> </a:t>
            </a:r>
            <a:r>
              <a:rPr lang="tr-TR" dirty="0" err="1"/>
              <a:t>cok</a:t>
            </a:r>
            <a:r>
              <a:rPr lang="tr-TR" dirty="0"/>
              <a:t> daha az çalışılmıştır. Çalışmaların </a:t>
            </a:r>
            <a:r>
              <a:rPr lang="tr-TR" dirty="0" err="1"/>
              <a:t>sa</a:t>
            </a:r>
            <a:r>
              <a:rPr lang="tr-TR" dirty="0"/>
              <a:t> sadece % 3 </a:t>
            </a:r>
            <a:r>
              <a:rPr lang="tr-TR" dirty="0" err="1"/>
              <a:t>unde</a:t>
            </a:r>
            <a:r>
              <a:rPr lang="tr-TR" dirty="0"/>
              <a:t> bu konuya değinilmiştir GA 68 PSMA döneminde sonra bu daha belirlenir olacaktır.</a:t>
            </a:r>
          </a:p>
          <a:p>
            <a:r>
              <a:rPr lang="tr-TR" b="1" u="sng" dirty="0" err="1"/>
              <a:t>Metastik</a:t>
            </a:r>
            <a:r>
              <a:rPr lang="tr-TR" b="1" u="sng" dirty="0"/>
              <a:t> hastalık da ortalama </a:t>
            </a:r>
            <a:r>
              <a:rPr lang="tr-TR" b="1" u="sng" dirty="0" err="1"/>
              <a:t>sağkalım</a:t>
            </a:r>
            <a:r>
              <a:rPr lang="tr-TR" b="1" u="sng" dirty="0"/>
              <a:t> 2-5 yıl </a:t>
            </a:r>
            <a:r>
              <a:rPr lang="tr-TR" b="1" u="sng" dirty="0" err="1"/>
              <a:t>rasında</a:t>
            </a:r>
            <a:r>
              <a:rPr lang="tr-TR" b="1" u="sng" dirty="0"/>
              <a:t> değişir.</a:t>
            </a:r>
          </a:p>
          <a:p>
            <a:r>
              <a:rPr lang="tr-TR" b="1" u="sng" dirty="0"/>
              <a:t>Tüm </a:t>
            </a:r>
            <a:r>
              <a:rPr lang="tr-TR" b="1" u="sng" dirty="0" err="1"/>
              <a:t>meastazların</a:t>
            </a:r>
            <a:r>
              <a:rPr lang="tr-TR" b="1" u="sng" dirty="0"/>
              <a:t> yarısı lokal </a:t>
            </a:r>
            <a:r>
              <a:rPr lang="tr-TR" b="1" u="sng" dirty="0" err="1"/>
              <a:t>rekürrens</a:t>
            </a:r>
            <a:r>
              <a:rPr lang="tr-TR" b="1" u="sng" dirty="0"/>
              <a:t> sonrası gelişen metastazlardır.</a:t>
            </a:r>
          </a:p>
          <a:p>
            <a:r>
              <a:rPr lang="tr-TR" dirty="0"/>
              <a:t>Agresif lokal tedavi artmış </a:t>
            </a:r>
            <a:r>
              <a:rPr lang="tr-TR" dirty="0" err="1"/>
              <a:t>lokalkontrol</a:t>
            </a:r>
            <a:r>
              <a:rPr lang="tr-TR" dirty="0"/>
              <a:t> uzak met riskini belirgin azaltacaktır. O yüzden RT doz </a:t>
            </a:r>
            <a:r>
              <a:rPr lang="tr-TR" dirty="0" err="1"/>
              <a:t>artrrılmaldıır</a:t>
            </a:r>
            <a:r>
              <a:rPr lang="tr-TR" dirty="0"/>
              <a:t>..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97559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50470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66327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650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four-field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8.1)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●●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L5/S1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LNs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●●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ischial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tuberosity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1.5 cm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apex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urethrogram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●●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1.5 cm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brim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●●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femoral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genitalia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8.2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Sagittal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risk,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a CT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MRI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delineation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141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●●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 cm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symphysis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●●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S3/S4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●●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femoral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genitalia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modern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IMRT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normal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Definition.”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IMRT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Planning”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■■ LN CTV = 7 mm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obturators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presacral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8.3).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2476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95408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Definitive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is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delivered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gland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multifocal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inability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accurately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gland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noninvasive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individualized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vesicle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involvement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tr-T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8,9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lymphatic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drainage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gland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periprostatic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drains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referred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17549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Roach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formula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involvement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tr-T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estimating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empirically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nomogram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Partin et al.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demonstrating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pre-treatment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antigen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Gleason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predicting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metastasis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clinically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localized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(NS)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N+ = (2/3*PSA) + (GS - 6) X 10,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GS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pre-treatment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antigen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Gleason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is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constrained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O-65%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PSA &lt; 40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/ml (as in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nomogram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75310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ENI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obturator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accomplished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four-field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anteroposterior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(AP),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posteroanterior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landmarks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(1)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L5-S1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interspace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(2)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ischial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tuberosities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(3)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cm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inlet; (4)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cm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symphysis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S3-4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interspace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26628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collectively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(“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controversial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(“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cooler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magenta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variability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(1)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superior-most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(2)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inguinal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(3)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periprostatic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2a–d).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5651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MR üzerinden </a:t>
            </a:r>
            <a:r>
              <a:rPr lang="tr-TR" dirty="0" err="1"/>
              <a:t>konturlama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3252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u="sng" dirty="0"/>
              <a:t>Tüm tedavi süresi 52 gün </a:t>
            </a:r>
            <a:r>
              <a:rPr lang="tr-TR" b="1" u="sng" dirty="0" err="1"/>
              <a:t>altınd</a:t>
            </a:r>
            <a:r>
              <a:rPr lang="tr-TR" b="1" u="sng" dirty="0"/>
              <a:t> olmalıdır ( 70-72 </a:t>
            </a:r>
            <a:r>
              <a:rPr lang="tr-TR" b="1" u="sng" dirty="0" err="1"/>
              <a:t>Gy</a:t>
            </a:r>
            <a:r>
              <a:rPr lang="tr-TR" b="1" u="sng" dirty="0"/>
              <a:t> verilen tedavilerde)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88781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CT de </a:t>
            </a:r>
            <a:r>
              <a:rPr lang="tr-TR" dirty="0" err="1"/>
              <a:t>konturlama</a:t>
            </a:r>
            <a:endParaRPr lang="tr-TR" dirty="0"/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Prophylactic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contouring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node-negative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postoperative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3a–m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4a–g):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bifurcation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aorta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vena cava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whichever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L4-L5;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3a–b).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Contour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mm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circumference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Bone,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CTV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contour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CTV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generous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 mm).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psoas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vertebral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body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3c–d).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79834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Azalmaya başlamak </a:t>
            </a:r>
            <a:r>
              <a:rPr lang="tr-TR" dirty="0" err="1"/>
              <a:t>begin</a:t>
            </a:r>
            <a:r>
              <a:rPr lang="tr-TR" dirty="0"/>
              <a:t> </a:t>
            </a:r>
            <a:r>
              <a:rPr lang="tr-TR" dirty="0" err="1"/>
              <a:t>tapering</a:t>
            </a:r>
            <a:r>
              <a:rPr lang="tr-TR" dirty="0"/>
              <a:t> </a:t>
            </a:r>
            <a:r>
              <a:rPr lang="tr-TR" dirty="0" err="1"/>
              <a:t>off</a:t>
            </a:r>
            <a:endParaRPr lang="tr-TR" dirty="0"/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interspace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cm.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3e).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prevertebral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presacral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S3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3f</a:t>
            </a:r>
            <a:b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CTV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piriformis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pudendal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gluteal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3g–h).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15840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CTV tanımları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inguinal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beneath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inguinal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inguinal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tapering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inguinal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3i),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3j).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iliac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acetabulum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mid-femoral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fovea).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3k–l).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obturator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cm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obturator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3k).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obturator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vesicles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postoperative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cm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obturator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3k–l; MRI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obturator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vesicles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midportion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contoured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postoperative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CTV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3m).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7744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prescription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70.2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2.7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constraints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V50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V31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17%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V50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V31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less.474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99448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V70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V75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toxicity.491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82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3135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stabilize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equilibrium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buildup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al.933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100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consecutive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80% had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complaints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6% had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toxicity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absorbable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randomized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trial.934,935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CTV,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pushes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61.16).936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men had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toxicity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life scores.934,935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bulb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life.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84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32043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vesicourethral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urethrography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urogenital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diaphragm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not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mandatory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Immobilization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hips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90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57702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Iyot</a:t>
            </a:r>
            <a:r>
              <a:rPr lang="tr-TR" dirty="0"/>
              <a:t> 125 ve </a:t>
            </a:r>
            <a:r>
              <a:rPr lang="tr-TR" dirty="0" err="1"/>
              <a:t>palladyum</a:t>
            </a:r>
            <a:r>
              <a:rPr lang="tr-TR" dirty="0"/>
              <a:t> 103 kullanılabilir</a:t>
            </a:r>
          </a:p>
          <a:p>
            <a:r>
              <a:rPr lang="tr-TR" dirty="0"/>
              <a:t>Sezyum 131 de kullanılabilir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58949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recommending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surveillance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-risk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expectancies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expectancies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noncurative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patient’s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imminent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92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907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ÜRİNER OBSTRÜKTİF SEMPTOMU OLMAYANLARDA UYGULANABİLİR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0124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7538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36.25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7.25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toxicity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15%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29%,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post-RT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biopsy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</a:t>
            </a: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(1)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biopsy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justified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(2)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tumor-positive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biopsy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post-RT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interval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plateau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(3)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tumor-positive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biopsy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DFS; (4)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tumor-positive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biopsy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asymptomatic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particularly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DRE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PSA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doubling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is not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indolent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course.307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36F51-4C48-4440-87AA-003F5D9B27B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410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292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664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918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790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554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465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856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51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713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63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333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290AE-7FE2-244B-BDD6-1BE2C358AAB3}" type="datetimeFigureOut">
              <a:rPr lang="tr-TR" smtClean="0"/>
              <a:t>26.08.2022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33E74-DADC-7940-90D9-6D9B87071B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465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763543-5FF6-17C7-E52C-014AE2E038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PROSTAT KANSERİNDE RADYOTERAPİ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735A5E4-11A5-4245-A9F3-1020D0FFB5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Dr</a:t>
            </a:r>
            <a:r>
              <a:rPr lang="tr-TR" dirty="0">
                <a:latin typeface="Comic Sans MS" panose="030F0702030302020204" pitchFamily="66" charset="0"/>
              </a:rPr>
              <a:t> Durmuş ETİZ</a:t>
            </a:r>
          </a:p>
        </p:txBody>
      </p:sp>
    </p:spTree>
    <p:extLst>
      <p:ext uri="{BB962C8B-B14F-4D97-AF65-F5344CB8AC3E}">
        <p14:creationId xmlns:p14="http://schemas.microsoft.com/office/powerpoint/2010/main" val="3562512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CBAFF0-38BF-D5BB-2CFB-979A65C10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EFC89E-EBF6-9372-3684-E04C82E52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70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altı doz kabul edilemez</a:t>
            </a:r>
          </a:p>
          <a:p>
            <a:r>
              <a:rPr lang="tr-TR" dirty="0">
                <a:latin typeface="Comic Sans MS" panose="030F0702030302020204" pitchFamily="66" charset="0"/>
              </a:rPr>
              <a:t>70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 86.4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arasında doz arttıkça lokal kontrol artar.</a:t>
            </a:r>
          </a:p>
          <a:p>
            <a:r>
              <a:rPr lang="tr-TR" dirty="0">
                <a:latin typeface="Comic Sans MS" panose="030F0702030302020204" pitchFamily="66" charset="0"/>
              </a:rPr>
              <a:t>Alman çalışmasında sadece orta ve yüksek grup doz yükseltmek fayda verir*</a:t>
            </a:r>
          </a:p>
          <a:p>
            <a:r>
              <a:rPr lang="tr-TR" dirty="0">
                <a:latin typeface="Comic Sans MS" panose="030F0702030302020204" pitchFamily="66" charset="0"/>
              </a:rPr>
              <a:t>MD </a:t>
            </a:r>
            <a:r>
              <a:rPr lang="tr-TR" dirty="0" err="1">
                <a:latin typeface="Comic Sans MS" panose="030F0702030302020204" pitchFamily="66" charset="0"/>
              </a:rPr>
              <a:t>Anderson</a:t>
            </a:r>
            <a:r>
              <a:rPr lang="tr-TR" dirty="0">
                <a:latin typeface="Comic Sans MS" panose="030F0702030302020204" pitchFamily="66" charset="0"/>
              </a:rPr>
              <a:t> da ise 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</a:rPr>
              <a:t>başlangıç PSA 10 üzerinde </a:t>
            </a:r>
            <a:r>
              <a:rPr lang="tr-TR" dirty="0">
                <a:latin typeface="Comic Sans MS" panose="030F0702030302020204" pitchFamily="66" charset="0"/>
              </a:rPr>
              <a:t>olanlar yüksek doz dan fayda görür </a:t>
            </a:r>
            <a:r>
              <a:rPr lang="tr-TR" dirty="0" err="1">
                <a:latin typeface="Comic Sans MS" panose="030F0702030302020204" pitchFamily="66" charset="0"/>
              </a:rPr>
              <a:t>iddası</a:t>
            </a:r>
            <a:r>
              <a:rPr lang="tr-TR" dirty="0">
                <a:latin typeface="Comic Sans MS" panose="030F0702030302020204" pitchFamily="66" charset="0"/>
              </a:rPr>
              <a:t> var</a:t>
            </a:r>
          </a:p>
          <a:p>
            <a:r>
              <a:rPr lang="tr-TR" dirty="0">
                <a:latin typeface="Comic Sans MS" panose="030F0702030302020204" pitchFamily="66" charset="0"/>
              </a:rPr>
              <a:t>70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ile 87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arasında LF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 % 15 den % 7 e düşer</a:t>
            </a:r>
          </a:p>
          <a:p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Yüksek risk grubunda DM % 96 ‘dan % 83 e düşer (NCCN)</a:t>
            </a: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511EF41-F836-5965-2B0F-1EFA2C04F06D}"/>
              </a:ext>
            </a:extLst>
          </p:cNvPr>
          <p:cNvSpPr txBox="1"/>
          <p:nvPr/>
        </p:nvSpPr>
        <p:spPr>
          <a:xfrm>
            <a:off x="5416491" y="5711735"/>
            <a:ext cx="6775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Al-</a:t>
            </a:r>
            <a:r>
              <a:rPr lang="tr-TR" dirty="0" err="1"/>
              <a:t>Mamgani</a:t>
            </a:r>
            <a:r>
              <a:rPr lang="tr-TR" dirty="0"/>
              <a:t> A, et al. Update of </a:t>
            </a:r>
            <a:r>
              <a:rPr lang="tr-TR" dirty="0" err="1"/>
              <a:t>Dutch</a:t>
            </a:r>
            <a:r>
              <a:rPr lang="tr-TR" dirty="0"/>
              <a:t> </a:t>
            </a:r>
            <a:r>
              <a:rPr lang="tr-TR" dirty="0" err="1"/>
              <a:t>multicenter</a:t>
            </a:r>
            <a:r>
              <a:rPr lang="tr-TR" dirty="0"/>
              <a:t> </a:t>
            </a:r>
            <a:r>
              <a:rPr lang="tr-TR" dirty="0" err="1"/>
              <a:t>dose-escalation</a:t>
            </a:r>
            <a:r>
              <a:rPr lang="tr-TR" dirty="0"/>
              <a:t> </a:t>
            </a:r>
            <a:r>
              <a:rPr lang="tr-TR" dirty="0" err="1"/>
              <a:t>trial</a:t>
            </a:r>
            <a:endParaRPr lang="tr-TR" dirty="0"/>
          </a:p>
          <a:p>
            <a:r>
              <a:rPr lang="tr-TR" dirty="0"/>
              <a:t>of </a:t>
            </a:r>
            <a:r>
              <a:rPr lang="tr-TR" dirty="0" err="1"/>
              <a:t>radiotherapy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localized</a:t>
            </a:r>
            <a:r>
              <a:rPr lang="tr-TR" dirty="0"/>
              <a:t> </a:t>
            </a:r>
            <a:r>
              <a:rPr lang="tr-TR" dirty="0" err="1"/>
              <a:t>prostate</a:t>
            </a:r>
            <a:r>
              <a:rPr lang="tr-TR" dirty="0"/>
              <a:t> </a:t>
            </a:r>
            <a:r>
              <a:rPr lang="tr-TR" dirty="0" err="1"/>
              <a:t>cancer</a:t>
            </a:r>
            <a:r>
              <a:rPr lang="tr-TR" dirty="0"/>
              <a:t>. </a:t>
            </a:r>
            <a:r>
              <a:rPr lang="tr-TR" dirty="0" err="1"/>
              <a:t>Int</a:t>
            </a:r>
            <a:r>
              <a:rPr lang="tr-TR" dirty="0"/>
              <a:t> J </a:t>
            </a:r>
            <a:r>
              <a:rPr lang="tr-TR" dirty="0" err="1"/>
              <a:t>Radiat</a:t>
            </a:r>
            <a:r>
              <a:rPr lang="tr-TR" dirty="0"/>
              <a:t> </a:t>
            </a:r>
            <a:r>
              <a:rPr lang="tr-TR" dirty="0" err="1"/>
              <a:t>Oncol</a:t>
            </a:r>
            <a:r>
              <a:rPr lang="tr-TR" dirty="0"/>
              <a:t> </a:t>
            </a:r>
            <a:r>
              <a:rPr lang="tr-TR" dirty="0" err="1"/>
              <a:t>Biol</a:t>
            </a:r>
            <a:endParaRPr lang="tr-TR" dirty="0"/>
          </a:p>
          <a:p>
            <a:r>
              <a:rPr lang="tr-TR" dirty="0" err="1"/>
              <a:t>Phys</a:t>
            </a:r>
            <a:r>
              <a:rPr lang="tr-TR" dirty="0"/>
              <a:t>. 2008;72(4):980–988.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9619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45E457-391E-1AA5-9BCB-E90E5603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Hipofraksinasyon</a:t>
            </a:r>
            <a:endParaRPr lang="tr-TR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84EAB0-7D70-581C-26AD-93C599812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9771" cy="4351338"/>
          </a:xfrm>
        </p:spPr>
        <p:txBody>
          <a:bodyPr>
            <a:normAutofit fontScale="925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Prostat </a:t>
            </a:r>
            <a:r>
              <a:rPr lang="tr-TR" dirty="0" err="1">
                <a:latin typeface="Comic Sans MS" panose="030F0702030302020204" pitchFamily="66" charset="0"/>
              </a:rPr>
              <a:t>ca</a:t>
            </a:r>
            <a:r>
              <a:rPr lang="tr-TR" dirty="0">
                <a:latin typeface="Comic Sans MS" panose="030F0702030302020204" pitchFamily="66" charset="0"/>
              </a:rPr>
              <a:t> alfa/beta oranı diğer tümörlerden düşüktür (1.5), bu da 2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den yüksek </a:t>
            </a:r>
            <a:r>
              <a:rPr lang="tr-TR" dirty="0" err="1">
                <a:latin typeface="Comic Sans MS" panose="030F0702030302020204" pitchFamily="66" charset="0"/>
              </a:rPr>
              <a:t>fraks’ların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terapötik</a:t>
            </a:r>
            <a:r>
              <a:rPr lang="tr-TR" dirty="0">
                <a:latin typeface="Comic Sans MS" panose="030F0702030302020204" pitchFamily="66" charset="0"/>
              </a:rPr>
              <a:t> avantaj sağlayabileceğini ifade eder.</a:t>
            </a:r>
          </a:p>
          <a:p>
            <a:r>
              <a:rPr lang="tr-TR" dirty="0">
                <a:latin typeface="Comic Sans MS" panose="030F0702030302020204" pitchFamily="66" charset="0"/>
              </a:rPr>
              <a:t>«</a:t>
            </a:r>
            <a:r>
              <a:rPr lang="tr-TR" dirty="0" err="1">
                <a:latin typeface="Comic Sans MS" panose="030F0702030302020204" pitchFamily="66" charset="0"/>
              </a:rPr>
              <a:t>Nontreatment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day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ratio</a:t>
            </a:r>
            <a:r>
              <a:rPr lang="tr-TR" dirty="0">
                <a:latin typeface="Comic Sans MS" panose="030F0702030302020204" pitchFamily="66" charset="0"/>
              </a:rPr>
              <a:t>» (Tedavisiz günlerin tüm tedavi süresine oranı).NTDR 1/3’den az olanların % 82 vs. 1/3 fazla olanların % 57 (</a:t>
            </a:r>
            <a:r>
              <a:rPr lang="tr-TR" dirty="0" err="1">
                <a:latin typeface="Comic Sans MS" panose="030F0702030302020204" pitchFamily="66" charset="0"/>
              </a:rPr>
              <a:t>bDFS</a:t>
            </a:r>
            <a:r>
              <a:rPr lang="tr-TR" dirty="0">
                <a:latin typeface="Comic Sans MS" panose="030F0702030302020204" pitchFamily="66" charset="0"/>
              </a:rPr>
              <a:t>- düşük risk grubunda)</a:t>
            </a:r>
          </a:p>
          <a:p>
            <a:r>
              <a:rPr lang="tr-TR" dirty="0">
                <a:latin typeface="Comic Sans MS" panose="030F0702030302020204" pitchFamily="66" charset="0"/>
              </a:rPr>
              <a:t>Düşük ve orta riskli grupta </a:t>
            </a:r>
            <a:r>
              <a:rPr lang="tr-TR" b="1" u="sng" dirty="0">
                <a:latin typeface="Comic Sans MS" panose="030F0702030302020204" pitchFamily="66" charset="0"/>
              </a:rPr>
              <a:t>her uzayan hafta </a:t>
            </a:r>
            <a:r>
              <a:rPr lang="tr-TR" dirty="0">
                <a:latin typeface="Comic Sans MS" panose="030F0702030302020204" pitchFamily="66" charset="0"/>
              </a:rPr>
              <a:t>% 6 </a:t>
            </a:r>
            <a:r>
              <a:rPr lang="tr-TR" dirty="0" err="1">
                <a:latin typeface="Comic Sans MS" panose="030F0702030302020204" pitchFamily="66" charset="0"/>
              </a:rPr>
              <a:t>bDFS</a:t>
            </a:r>
            <a:r>
              <a:rPr lang="tr-TR" dirty="0">
                <a:latin typeface="Comic Sans MS" panose="030F0702030302020204" pitchFamily="66" charset="0"/>
              </a:rPr>
              <a:t> azaltır.</a:t>
            </a:r>
          </a:p>
          <a:p>
            <a:r>
              <a:rPr lang="tr-TR" b="1" u="sng" dirty="0">
                <a:latin typeface="Comic Sans MS" panose="030F0702030302020204" pitchFamily="66" charset="0"/>
              </a:rPr>
              <a:t>Total dozda her 6 </a:t>
            </a:r>
            <a:r>
              <a:rPr lang="tr-TR" b="1" u="sng" dirty="0" err="1">
                <a:latin typeface="Comic Sans MS" panose="030F0702030302020204" pitchFamily="66" charset="0"/>
              </a:rPr>
              <a:t>Gy</a:t>
            </a:r>
            <a:r>
              <a:rPr lang="tr-TR" b="1" u="sng" dirty="0">
                <a:latin typeface="Comic Sans MS" panose="030F0702030302020204" pitchFamily="66" charset="0"/>
              </a:rPr>
              <a:t> artış biyokimyasal </a:t>
            </a:r>
            <a:r>
              <a:rPr lang="tr-TR" b="1" u="sng" dirty="0" err="1">
                <a:latin typeface="Comic Sans MS" panose="030F0702030302020204" pitchFamily="66" charset="0"/>
              </a:rPr>
              <a:t>nüksü</a:t>
            </a:r>
            <a:r>
              <a:rPr lang="tr-TR" b="1" u="sng" dirty="0">
                <a:latin typeface="Comic Sans MS" panose="030F0702030302020204" pitchFamily="66" charset="0"/>
              </a:rPr>
              <a:t> % 15 azaltır</a:t>
            </a:r>
            <a:r>
              <a:rPr lang="tr-TR" dirty="0">
                <a:latin typeface="Comic Sans MS" panose="030F0702030302020204" pitchFamily="66" charset="0"/>
              </a:rPr>
              <a:t>.</a:t>
            </a:r>
          </a:p>
          <a:p>
            <a:r>
              <a:rPr lang="tr-TR" dirty="0">
                <a:latin typeface="Comic Sans MS" panose="030F0702030302020204" pitchFamily="66" charset="0"/>
              </a:rPr>
              <a:t>İki eski faz 3 </a:t>
            </a:r>
            <a:r>
              <a:rPr lang="tr-TR" dirty="0" err="1">
                <a:latin typeface="Comic Sans MS" panose="030F0702030302020204" pitchFamily="66" charset="0"/>
              </a:rPr>
              <a:t>hipofraks</a:t>
            </a:r>
            <a:r>
              <a:rPr lang="tr-TR" dirty="0">
                <a:latin typeface="Comic Sans MS" panose="030F0702030302020204" pitchFamily="66" charset="0"/>
              </a:rPr>
              <a:t>. çalışmasında </a:t>
            </a:r>
            <a:r>
              <a:rPr lang="tr-TR" dirty="0" err="1">
                <a:latin typeface="Comic Sans MS" panose="030F0702030302020204" pitchFamily="66" charset="0"/>
              </a:rPr>
              <a:t>hipofraksiyon’un</a:t>
            </a:r>
            <a:r>
              <a:rPr lang="tr-TR" dirty="0">
                <a:latin typeface="Comic Sans MS" panose="030F0702030302020204" pitchFamily="66" charset="0"/>
              </a:rPr>
              <a:t> konvansiyonele göre avantajı yoktur.</a:t>
            </a:r>
          </a:p>
          <a:p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5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5677AC-0249-F1EF-B4C3-EE670D0D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Hipofraksiyon</a:t>
            </a:r>
            <a:endParaRPr lang="tr-TR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306DE1-F61F-8A4E-863F-77A3E48D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9CF205F-DE9B-004C-028D-6E4B8D36D466}"/>
              </a:ext>
            </a:extLst>
          </p:cNvPr>
          <p:cNvSpPr txBox="1"/>
          <p:nvPr/>
        </p:nvSpPr>
        <p:spPr>
          <a:xfrm>
            <a:off x="838200" y="3429000"/>
            <a:ext cx="4729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Kısa </a:t>
            </a:r>
            <a:r>
              <a:rPr lang="tr-TR" dirty="0" err="1">
                <a:latin typeface="Comic Sans MS" panose="030F0702030302020204" pitchFamily="66" charset="0"/>
              </a:rPr>
              <a:t>course</a:t>
            </a:r>
            <a:r>
              <a:rPr lang="tr-TR" dirty="0">
                <a:latin typeface="Comic Sans MS" panose="030F0702030302020204" pitchFamily="66" charset="0"/>
              </a:rPr>
              <a:t> uygulamalar, sadece sınırlı merkez olan yerlerde uygulanmalıdır,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radyobiyolojik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avantaj düşünülerek yapılmamalıdır </a:t>
            </a:r>
            <a:r>
              <a:rPr lang="tr-TR" dirty="0">
                <a:latin typeface="Comic Sans MS" panose="030F0702030302020204" pitchFamily="66" charset="0"/>
              </a:rPr>
              <a:t>(GUNDERSON YORUM)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Elektif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pelvik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nodal</a:t>
            </a:r>
            <a:r>
              <a:rPr lang="tr-TR" dirty="0">
                <a:latin typeface="Comic Sans MS" panose="030F0702030302020204" pitchFamily="66" charset="0"/>
              </a:rPr>
              <a:t> ışınlamada kullanılabilir mi??</a:t>
            </a:r>
          </a:p>
          <a:p>
            <a:r>
              <a:rPr lang="tr-TR" dirty="0">
                <a:latin typeface="Comic Sans MS" panose="030F0702030302020204" pitchFamily="66" charset="0"/>
              </a:rPr>
              <a:t>(Önerilmiyor!)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DA0CA1F-C01D-CFEC-EFD2-0BD71AAF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080" y="145618"/>
            <a:ext cx="6152827" cy="6858000"/>
          </a:xfrm>
          <a:prstGeom prst="rect">
            <a:avLst/>
          </a:prstGeom>
        </p:spPr>
      </p:pic>
      <p:sp>
        <p:nvSpPr>
          <p:cNvPr id="4" name="Çerçeve 3">
            <a:extLst>
              <a:ext uri="{FF2B5EF4-FFF2-40B4-BE49-F238E27FC236}">
                <a16:creationId xmlns:a16="http://schemas.microsoft.com/office/drawing/2014/main" id="{C8F1B0E8-F60C-9E5E-4748-4E0DE093C2A3}"/>
              </a:ext>
            </a:extLst>
          </p:cNvPr>
          <p:cNvSpPr/>
          <p:nvPr/>
        </p:nvSpPr>
        <p:spPr>
          <a:xfrm>
            <a:off x="10807909" y="4886793"/>
            <a:ext cx="515911" cy="1828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7" name="Çerçeve 6">
            <a:extLst>
              <a:ext uri="{FF2B5EF4-FFF2-40B4-BE49-F238E27FC236}">
                <a16:creationId xmlns:a16="http://schemas.microsoft.com/office/drawing/2014/main" id="{00C6D80A-A068-56E0-D4BC-6C2F0CBFB344}"/>
              </a:ext>
            </a:extLst>
          </p:cNvPr>
          <p:cNvSpPr/>
          <p:nvPr/>
        </p:nvSpPr>
        <p:spPr>
          <a:xfrm rot="16200000">
            <a:off x="7863590" y="2587053"/>
            <a:ext cx="362888" cy="444645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8" name="Çerçeve 7">
            <a:extLst>
              <a:ext uri="{FF2B5EF4-FFF2-40B4-BE49-F238E27FC236}">
                <a16:creationId xmlns:a16="http://schemas.microsoft.com/office/drawing/2014/main" id="{6B2965C7-4448-3718-A3B4-B327B51770BE}"/>
              </a:ext>
            </a:extLst>
          </p:cNvPr>
          <p:cNvSpPr/>
          <p:nvPr/>
        </p:nvSpPr>
        <p:spPr>
          <a:xfrm rot="5400000">
            <a:off x="7967214" y="4837785"/>
            <a:ext cx="849561" cy="1828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4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A2BC77-4D70-5EBC-27C9-7BFF3811A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SBRT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9A5E7E-BE55-5B8F-C635-5F06209A1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err="1">
                <a:latin typeface="Comic Sans MS" panose="030F0902030302020204" pitchFamily="66" charset="0"/>
              </a:rPr>
              <a:t>İntakt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prostat’ta</a:t>
            </a:r>
            <a:r>
              <a:rPr lang="tr-TR" dirty="0">
                <a:latin typeface="Comic Sans MS" panose="030F0902030302020204" pitchFamily="66" charset="0"/>
              </a:rPr>
              <a:t> kullanılabilir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Endiks’lar</a:t>
            </a:r>
            <a:endParaRPr lang="tr-TR" dirty="0">
              <a:latin typeface="Comic Sans MS" panose="030F0902030302020204" pitchFamily="66" charset="0"/>
            </a:endParaRPr>
          </a:p>
          <a:p>
            <a:pPr lvl="1"/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Düşük veya orta riskli grupta</a:t>
            </a:r>
          </a:p>
          <a:p>
            <a:pPr lvl="1"/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Volüm 100 ml’den az</a:t>
            </a:r>
          </a:p>
          <a:p>
            <a:pPr lvl="1"/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</a:rPr>
              <a:t>Obstrüktif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 semptomlar olmayan</a:t>
            </a:r>
          </a:p>
          <a:p>
            <a:r>
              <a:rPr lang="tr-TR" dirty="0">
                <a:latin typeface="Comic Sans MS" panose="030F0902030302020204" pitchFamily="66" charset="0"/>
              </a:rPr>
              <a:t>MR füzyon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Fiducial</a:t>
            </a:r>
            <a:r>
              <a:rPr lang="tr-TR" dirty="0">
                <a:latin typeface="Comic Sans MS" panose="030F0902030302020204" pitchFamily="66" charset="0"/>
              </a:rPr>
              <a:t> marker önerilir ( Altın </a:t>
            </a:r>
            <a:r>
              <a:rPr lang="tr-TR" dirty="0" err="1">
                <a:latin typeface="Comic Sans MS" panose="030F0902030302020204" pitchFamily="66" charset="0"/>
              </a:rPr>
              <a:t>seed</a:t>
            </a:r>
            <a:r>
              <a:rPr lang="tr-TR" dirty="0">
                <a:latin typeface="Comic Sans MS" panose="030F0902030302020204" pitchFamily="66" charset="0"/>
              </a:rPr>
              <a:t> veya </a:t>
            </a:r>
            <a:r>
              <a:rPr lang="tr-TR" dirty="0" err="1">
                <a:latin typeface="Comic Sans MS" panose="030F0902030302020204" pitchFamily="66" charset="0"/>
              </a:rPr>
              <a:t>calypso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transponders</a:t>
            </a:r>
            <a:r>
              <a:rPr lang="tr-TR" dirty="0">
                <a:latin typeface="Comic Sans MS" panose="030F0902030302020204" pitchFamily="66" charset="0"/>
              </a:rPr>
              <a:t>)</a:t>
            </a:r>
          </a:p>
          <a:p>
            <a:r>
              <a:rPr lang="tr-TR" dirty="0">
                <a:latin typeface="Comic Sans MS" panose="030F0902030302020204" pitchFamily="66" charset="0"/>
              </a:rPr>
              <a:t>Dolu mesane (İnce </a:t>
            </a:r>
            <a:r>
              <a:rPr lang="tr-TR" dirty="0" err="1">
                <a:latin typeface="Comic Sans MS" panose="030F0902030302020204" pitchFamily="66" charset="0"/>
              </a:rPr>
              <a:t>bag</a:t>
            </a:r>
            <a:r>
              <a:rPr lang="tr-TR" dirty="0">
                <a:latin typeface="Comic Sans MS" panose="030F0902030302020204" pitchFamily="66" charset="0"/>
              </a:rPr>
              <a:t> ve mesane dozu azaltır)</a:t>
            </a:r>
          </a:p>
          <a:p>
            <a:r>
              <a:rPr lang="tr-TR" dirty="0">
                <a:latin typeface="Comic Sans MS" panose="030F0902030302020204" pitchFamily="66" charset="0"/>
              </a:rPr>
              <a:t>Kalıp önerilir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Hidrojel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spacer</a:t>
            </a:r>
            <a:r>
              <a:rPr lang="tr-TR" dirty="0">
                <a:latin typeface="Comic Sans MS" panose="030F0902030302020204" pitchFamily="66" charset="0"/>
              </a:rPr>
              <a:t> kullanılabilir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Rektal</a:t>
            </a:r>
            <a:r>
              <a:rPr lang="tr-TR" dirty="0">
                <a:latin typeface="Comic Sans MS" panose="030F0902030302020204" pitchFamily="66" charset="0"/>
              </a:rPr>
              <a:t> balon ( 60- 80 ml hava ile şişirilir).</a:t>
            </a:r>
          </a:p>
        </p:txBody>
      </p:sp>
    </p:spTree>
    <p:extLst>
      <p:ext uri="{BB962C8B-B14F-4D97-AF65-F5344CB8AC3E}">
        <p14:creationId xmlns:p14="http://schemas.microsoft.com/office/powerpoint/2010/main" val="167539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A0C161-7C9F-0DF0-6050-73C7D3DA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SBRT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65F1AA-E9A7-3E49-A2FB-9D6B58E3E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7.25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X 5 Fr. (36.25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)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Grad</a:t>
            </a:r>
            <a:r>
              <a:rPr lang="tr-TR" dirty="0">
                <a:latin typeface="Comic Sans MS" panose="030F0702030302020204" pitchFamily="66" charset="0"/>
              </a:rPr>
              <a:t> 2 ve üstü </a:t>
            </a:r>
            <a:r>
              <a:rPr lang="tr-TR" dirty="0" err="1">
                <a:latin typeface="Comic Sans MS" panose="030F0702030302020204" pitchFamily="66" charset="0"/>
              </a:rPr>
              <a:t>toksisite</a:t>
            </a:r>
            <a:r>
              <a:rPr lang="tr-TR" dirty="0">
                <a:latin typeface="Comic Sans MS" panose="030F0702030302020204" pitchFamily="66" charset="0"/>
              </a:rPr>
              <a:t> GIS % 15– GÜS % 29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4 yıl </a:t>
            </a:r>
            <a:r>
              <a:rPr lang="tr-TR" dirty="0" err="1">
                <a:latin typeface="Comic Sans MS" panose="030F0702030302020204" pitchFamily="66" charset="0"/>
              </a:rPr>
              <a:t>bRFS</a:t>
            </a:r>
            <a:r>
              <a:rPr lang="tr-TR" dirty="0">
                <a:latin typeface="Comic Sans MS" panose="030F0702030302020204" pitchFamily="66" charset="0"/>
              </a:rPr>
              <a:t> % 94 *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Akut </a:t>
            </a:r>
            <a:r>
              <a:rPr lang="tr-TR" dirty="0" err="1">
                <a:latin typeface="Comic Sans MS" panose="030F0702030302020204" pitchFamily="66" charset="0"/>
              </a:rPr>
              <a:t>üriner</a:t>
            </a:r>
            <a:r>
              <a:rPr lang="tr-TR" dirty="0">
                <a:latin typeface="Comic Sans MS" panose="030F0702030302020204" pitchFamily="66" charset="0"/>
              </a:rPr>
              <a:t> ve </a:t>
            </a:r>
            <a:r>
              <a:rPr lang="tr-TR" dirty="0" err="1">
                <a:latin typeface="Comic Sans MS" panose="030F0702030302020204" pitchFamily="66" charset="0"/>
              </a:rPr>
              <a:t>rektal</a:t>
            </a:r>
            <a:r>
              <a:rPr lang="tr-TR" dirty="0">
                <a:latin typeface="Comic Sans MS" panose="030F0702030302020204" pitchFamily="66" charset="0"/>
              </a:rPr>
              <a:t> şikayetler daha fazla, geç yan etkilerde fark yok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A827349-A725-00B9-E87F-1755DB7EC1E7}"/>
              </a:ext>
            </a:extLst>
          </p:cNvPr>
          <p:cNvSpPr txBox="1"/>
          <p:nvPr/>
        </p:nvSpPr>
        <p:spPr>
          <a:xfrm>
            <a:off x="4865914" y="5548134"/>
            <a:ext cx="6798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King</a:t>
            </a:r>
            <a:r>
              <a:rPr lang="tr-TR" dirty="0"/>
              <a:t> CR, et al. </a:t>
            </a:r>
            <a:r>
              <a:rPr lang="tr-TR" dirty="0" err="1"/>
              <a:t>Long-term</a:t>
            </a:r>
            <a:r>
              <a:rPr lang="tr-TR" dirty="0"/>
              <a:t> </a:t>
            </a:r>
            <a:r>
              <a:rPr lang="tr-TR" dirty="0" err="1"/>
              <a:t>outcomes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a </a:t>
            </a:r>
            <a:r>
              <a:rPr lang="tr-TR" dirty="0" err="1"/>
              <a:t>prospective</a:t>
            </a:r>
            <a:r>
              <a:rPr lang="tr-TR" dirty="0"/>
              <a:t> </a:t>
            </a:r>
            <a:r>
              <a:rPr lang="tr-TR" dirty="0" err="1"/>
              <a:t>trial</a:t>
            </a:r>
            <a:r>
              <a:rPr lang="tr-TR" dirty="0"/>
              <a:t> of</a:t>
            </a:r>
          </a:p>
          <a:p>
            <a:r>
              <a:rPr lang="tr-TR" dirty="0" err="1"/>
              <a:t>stereotactic</a:t>
            </a:r>
            <a:r>
              <a:rPr lang="tr-TR" dirty="0"/>
              <a:t> body </a:t>
            </a:r>
            <a:r>
              <a:rPr lang="tr-TR" dirty="0" err="1"/>
              <a:t>radiotherapy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-risk </a:t>
            </a:r>
            <a:r>
              <a:rPr lang="tr-TR" dirty="0" err="1"/>
              <a:t>prostate</a:t>
            </a:r>
            <a:r>
              <a:rPr lang="tr-TR" dirty="0"/>
              <a:t> </a:t>
            </a:r>
            <a:r>
              <a:rPr lang="tr-TR" dirty="0" err="1"/>
              <a:t>cancer</a:t>
            </a:r>
            <a:r>
              <a:rPr lang="tr-TR" dirty="0"/>
              <a:t>. </a:t>
            </a:r>
            <a:r>
              <a:rPr lang="tr-TR" dirty="0" err="1"/>
              <a:t>Int</a:t>
            </a:r>
            <a:r>
              <a:rPr lang="tr-TR" dirty="0"/>
              <a:t> J </a:t>
            </a:r>
            <a:r>
              <a:rPr lang="tr-TR" dirty="0" err="1"/>
              <a:t>Radiat</a:t>
            </a:r>
            <a:endParaRPr lang="tr-TR" dirty="0"/>
          </a:p>
          <a:p>
            <a:r>
              <a:rPr lang="tr-TR" dirty="0" err="1"/>
              <a:t>Oncol</a:t>
            </a:r>
            <a:r>
              <a:rPr lang="tr-TR" dirty="0"/>
              <a:t> </a:t>
            </a:r>
            <a:r>
              <a:rPr lang="tr-TR" dirty="0" err="1"/>
              <a:t>Biol</a:t>
            </a:r>
            <a:r>
              <a:rPr lang="tr-TR" dirty="0"/>
              <a:t> </a:t>
            </a:r>
            <a:r>
              <a:rPr lang="tr-TR" dirty="0" err="1"/>
              <a:t>Phys</a:t>
            </a:r>
            <a:r>
              <a:rPr lang="tr-TR" dirty="0"/>
              <a:t>. 2012;82(2):877–882.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47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A4CEF9-5200-17F0-26DA-40189940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RT SONRASI PROSTAT BİYOPSİ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583107-5E6A-3C8D-AE65-48F057B1D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RT sonrası biyopsi 2 yıl a kadar tümör pozitif gelebilir.</a:t>
            </a:r>
          </a:p>
          <a:p>
            <a:r>
              <a:rPr lang="tr-TR" dirty="0">
                <a:latin typeface="Comic Sans MS" panose="030F0702030302020204" pitchFamily="66" charset="0"/>
              </a:rPr>
              <a:t>1/3 vakada pozitif veya şüpheli sonuç gelse de ardışık biyopside negatif gelebilir.</a:t>
            </a:r>
          </a:p>
          <a:p>
            <a:pPr marL="0" indent="0">
              <a:buNone/>
            </a:pPr>
            <a:r>
              <a:rPr lang="tr-TR" dirty="0">
                <a:latin typeface="Comic Sans MS" panose="030F0702030302020204" pitchFamily="66" charset="0"/>
              </a:rPr>
              <a:t>1)Araştırma için yapılabilir</a:t>
            </a:r>
          </a:p>
          <a:p>
            <a:pPr marL="0" indent="0">
              <a:buNone/>
            </a:pPr>
            <a:r>
              <a:rPr lang="tr-TR" dirty="0">
                <a:latin typeface="Comic Sans MS" panose="030F0702030302020204" pitchFamily="66" charset="0"/>
              </a:rPr>
              <a:t>2)RT sonrası geçtikçe pozitif çıkma olasılığı azalır ( 3. yılda platoya ulaşır)</a:t>
            </a:r>
          </a:p>
          <a:p>
            <a:pPr marL="0" indent="0">
              <a:buNone/>
            </a:pPr>
            <a:r>
              <a:rPr lang="tr-TR" dirty="0">
                <a:latin typeface="Comic Sans MS" panose="030F0702030302020204" pitchFamily="66" charset="0"/>
              </a:rPr>
              <a:t>3)</a:t>
            </a:r>
            <a:r>
              <a:rPr lang="tr-TR" dirty="0" err="1">
                <a:highlight>
                  <a:srgbClr val="00FF00"/>
                </a:highlight>
                <a:latin typeface="Comic Sans MS" panose="030F0702030302020204" pitchFamily="66" charset="0"/>
              </a:rPr>
              <a:t>Asemptomatik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</a:rPr>
              <a:t>, DRE normal olan vakada biyopsi şart </a:t>
            </a:r>
            <a:r>
              <a:rPr lang="tr-TR" dirty="0" err="1">
                <a:highlight>
                  <a:srgbClr val="00FF00"/>
                </a:highlight>
                <a:latin typeface="Comic Sans MS" panose="030F0702030302020204" pitchFamily="66" charset="0"/>
              </a:rPr>
              <a:t>değildir</a:t>
            </a:r>
            <a:r>
              <a:rPr lang="tr-TR" dirty="0" err="1">
                <a:latin typeface="Comic Sans MS" panose="030F0702030302020204" pitchFamily="66" charset="0"/>
              </a:rPr>
              <a:t>zaten</a:t>
            </a:r>
            <a:r>
              <a:rPr lang="tr-TR" dirty="0">
                <a:latin typeface="Comic Sans MS" panose="030F0702030302020204" pitchFamily="66" charset="0"/>
              </a:rPr>
              <a:t> yavaş giden bir hastalıktır.</a:t>
            </a:r>
          </a:p>
        </p:txBody>
      </p:sp>
    </p:spTree>
    <p:extLst>
      <p:ext uri="{BB962C8B-B14F-4D97-AF65-F5344CB8AC3E}">
        <p14:creationId xmlns:p14="http://schemas.microsoft.com/office/powerpoint/2010/main" val="1026533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0AC68-0A06-3008-1ADC-56906058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Radikal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prostatektomi</a:t>
            </a:r>
            <a:endParaRPr lang="tr-TR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67A678-799B-A3DE-EBF6-8E3A7926E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10 yıl uzun </a:t>
            </a:r>
            <a:r>
              <a:rPr lang="tr-TR" dirty="0" err="1">
                <a:latin typeface="Comic Sans MS" panose="030F0702030302020204" pitchFamily="66" charset="0"/>
              </a:rPr>
              <a:t>sağkalım</a:t>
            </a:r>
            <a:r>
              <a:rPr lang="tr-TR" dirty="0">
                <a:latin typeface="Comic Sans MS" panose="030F0702030302020204" pitchFamily="66" charset="0"/>
              </a:rPr>
              <a:t> olan Evre I ve II hastalıkta tedavi seçimi olabilir.</a:t>
            </a:r>
          </a:p>
          <a:p>
            <a:r>
              <a:rPr lang="tr-TR" dirty="0">
                <a:latin typeface="Comic Sans MS" panose="030F0702030302020204" pitchFamily="66" charset="0"/>
              </a:rPr>
              <a:t>Ancak vakaların sadece 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</a:rPr>
              <a:t>yarısı</a:t>
            </a:r>
            <a:r>
              <a:rPr lang="tr-TR" dirty="0">
                <a:latin typeface="Comic Sans MS" panose="030F0702030302020204" pitchFamily="66" charset="0"/>
              </a:rPr>
              <a:t> (% 41-64), 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</a:rPr>
              <a:t>klinik prostat sınırlı </a:t>
            </a:r>
            <a:r>
              <a:rPr lang="tr-TR" dirty="0">
                <a:latin typeface="Comic Sans MS" panose="030F0702030302020204" pitchFamily="66" charset="0"/>
              </a:rPr>
              <a:t>olarak kalabilmektedir (Patolojik incelemede)</a:t>
            </a:r>
          </a:p>
          <a:p>
            <a:r>
              <a:rPr lang="tr-TR" dirty="0">
                <a:latin typeface="Comic Sans MS" panose="030F0702030302020204" pitchFamily="66" charset="0"/>
              </a:rPr>
              <a:t>1/3 RP sonrası RT ve/ veya ADT ‘ye ihtiyaç duymaktadır (cerrahiden sonraki 5 yıl içinde)</a:t>
            </a:r>
          </a:p>
          <a:p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109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F4F468-47F7-AD11-BFE0-428FBA486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433197-24BB-D01D-C2F2-64EFDC825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D1B2CC9-B2A4-1517-DD5C-3BEC00D6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168"/>
            <a:ext cx="12192000" cy="539766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9606337" y="2671281"/>
            <a:ext cx="2363056" cy="175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34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DA1172-186B-9745-7762-0DA5CFC78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Cerrahi Komplikasyonlar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AA1D32-C813-ACC2-B857-91F4CA01E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Transfüzyon ihtiyacı % 16</a:t>
            </a:r>
          </a:p>
          <a:p>
            <a:r>
              <a:rPr lang="tr-TR" dirty="0" err="1">
                <a:latin typeface="Comic Sans MS" panose="030F0702030302020204" pitchFamily="66" charset="0"/>
              </a:rPr>
              <a:t>Rektal</a:t>
            </a:r>
            <a:r>
              <a:rPr lang="tr-TR" dirty="0">
                <a:latin typeface="Comic Sans MS" panose="030F0702030302020204" pitchFamily="66" charset="0"/>
              </a:rPr>
              <a:t> yaralanma % 0.5 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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Kolostomi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ihtiyacı</a:t>
            </a:r>
          </a:p>
          <a:p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MI % 0.7</a:t>
            </a:r>
          </a:p>
          <a:p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Derin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ven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tromboz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% 0.8</a:t>
            </a:r>
          </a:p>
          <a:p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Pulmoner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Emboli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% 1</a:t>
            </a:r>
          </a:p>
          <a:p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Perioperatif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Mortalite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% 0.5</a:t>
            </a:r>
          </a:p>
          <a:p>
            <a:r>
              <a:rPr lang="tr-TR" dirty="0" err="1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Üriner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inkontinans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 EN SIK GÖRÜLEN CERRAHİ YAN ETKİDİR  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% 6-63 arasında değişir)</a:t>
            </a:r>
          </a:p>
          <a:p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% 97 vakada idrar yapmada anormallik bildirilmiştir</a:t>
            </a:r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74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572894-D594-3A6B-75C8-379878048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1/ 3 vakada </a:t>
            </a:r>
            <a:r>
              <a:rPr lang="tr-TR" dirty="0" err="1">
                <a:latin typeface="Comic Sans MS" panose="030F0702030302020204" pitchFamily="66" charset="0"/>
              </a:rPr>
              <a:t>diare</a:t>
            </a:r>
            <a:r>
              <a:rPr lang="tr-TR" dirty="0">
                <a:latin typeface="Comic Sans MS" panose="030F0702030302020204" pitchFamily="66" charset="0"/>
              </a:rPr>
              <a:t> ve </a:t>
            </a:r>
            <a:r>
              <a:rPr lang="tr-TR" dirty="0" err="1">
                <a:latin typeface="Comic Sans MS" panose="030F0702030302020204" pitchFamily="66" charset="0"/>
              </a:rPr>
              <a:t>rektal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urgency</a:t>
            </a:r>
            <a:r>
              <a:rPr lang="tr-TR" dirty="0">
                <a:latin typeface="Comic Sans MS" panose="030F0702030302020204" pitchFamily="66" charset="0"/>
              </a:rPr>
              <a:t> gelişir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</a:rPr>
              <a:t>1/5 vakada belli derecede </a:t>
            </a:r>
            <a:r>
              <a:rPr lang="tr-TR" dirty="0" err="1">
                <a:highlight>
                  <a:srgbClr val="00FF00"/>
                </a:highlight>
                <a:latin typeface="Comic Sans MS" panose="030F0702030302020204" pitchFamily="66" charset="0"/>
              </a:rPr>
              <a:t>fekal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00FF00"/>
                </a:highlight>
                <a:latin typeface="Comic Sans MS" panose="030F0702030302020204" pitchFamily="66" charset="0"/>
              </a:rPr>
              <a:t>inkontinans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>
                <a:latin typeface="Comic Sans MS" panose="030F0702030302020204" pitchFamily="66" charset="0"/>
              </a:rPr>
              <a:t>gelişir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Sadece % 21 vaka RP sonrası </a:t>
            </a:r>
            <a:r>
              <a:rPr lang="tr-TR" dirty="0" err="1">
                <a:latin typeface="Comic Sans MS" panose="030F0702030302020204" pitchFamily="66" charset="0"/>
              </a:rPr>
              <a:t>potent</a:t>
            </a:r>
            <a:r>
              <a:rPr lang="tr-TR" dirty="0">
                <a:latin typeface="Comic Sans MS" panose="030F0702030302020204" pitchFamily="66" charset="0"/>
              </a:rPr>
              <a:t> kalabilmektedir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CE67F54D-1E44-3FB1-BA3B-67984403A5A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Cerrahi Komplikasyonlar</a:t>
            </a:r>
          </a:p>
        </p:txBody>
      </p:sp>
    </p:spTree>
    <p:extLst>
      <p:ext uri="{BB962C8B-B14F-4D97-AF65-F5344CB8AC3E}">
        <p14:creationId xmlns:p14="http://schemas.microsoft.com/office/powerpoint/2010/main" val="98501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73B40B-B299-24FB-9805-7A7BAFB50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TANI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7D73E1-8424-4A23-17D7-4424BB83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25918" cy="4351338"/>
          </a:xfrm>
        </p:spPr>
        <p:txBody>
          <a:bodyPr>
            <a:normAutofit fontScale="85000" lnSpcReduction="200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Fizik </a:t>
            </a:r>
            <a:r>
              <a:rPr lang="tr-TR" dirty="0" err="1">
                <a:latin typeface="Comic Sans MS" panose="030F0702030302020204" pitchFamily="66" charset="0"/>
              </a:rPr>
              <a:t>muayane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DRE</a:t>
            </a:r>
          </a:p>
          <a:p>
            <a:r>
              <a:rPr lang="tr-TR" dirty="0">
                <a:latin typeface="Comic Sans MS" panose="030F0702030302020204" pitchFamily="66" charset="0"/>
              </a:rPr>
              <a:t>PSA – PSA </a:t>
            </a:r>
            <a:r>
              <a:rPr lang="tr-TR" dirty="0" err="1">
                <a:latin typeface="Comic Sans MS" panose="030F0702030302020204" pitchFamily="66" charset="0"/>
              </a:rPr>
              <a:t>dansite</a:t>
            </a:r>
            <a:r>
              <a:rPr lang="tr-TR" dirty="0">
                <a:latin typeface="Comic Sans MS" panose="030F0702030302020204" pitchFamily="66" charset="0"/>
              </a:rPr>
              <a:t> – PSA </a:t>
            </a:r>
            <a:r>
              <a:rPr lang="tr-TR" dirty="0" err="1">
                <a:latin typeface="Comic Sans MS" panose="030F0702030302020204" pitchFamily="66" charset="0"/>
              </a:rPr>
              <a:t>doubling</a:t>
            </a:r>
            <a:r>
              <a:rPr lang="tr-TR" dirty="0">
                <a:latin typeface="Comic Sans MS" panose="030F0702030302020204" pitchFamily="66" charset="0"/>
              </a:rPr>
              <a:t> time-İdrar </a:t>
            </a:r>
            <a:r>
              <a:rPr lang="tr-TR" dirty="0" err="1">
                <a:latin typeface="Comic Sans MS" panose="030F0702030302020204" pitchFamily="66" charset="0"/>
              </a:rPr>
              <a:t>biomarkers</a:t>
            </a:r>
            <a:r>
              <a:rPr lang="tr-TR" dirty="0">
                <a:latin typeface="Comic Sans MS" panose="030F0702030302020204" pitchFamily="66" charset="0"/>
              </a:rPr>
              <a:t>, (PCA3 düzeyi)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Biyopsi</a:t>
            </a:r>
          </a:p>
          <a:p>
            <a:r>
              <a:rPr lang="tr-TR" dirty="0">
                <a:latin typeface="Comic Sans MS" panose="030F0702030302020204" pitchFamily="66" charset="0"/>
              </a:rPr>
              <a:t>Yaşam beklentisi</a:t>
            </a:r>
          </a:p>
          <a:p>
            <a:r>
              <a:rPr lang="tr-TR" dirty="0" err="1">
                <a:latin typeface="Comic Sans MS" panose="030F0702030302020204" pitchFamily="66" charset="0"/>
              </a:rPr>
              <a:t>Germ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line</a:t>
            </a:r>
            <a:r>
              <a:rPr lang="tr-TR" dirty="0">
                <a:latin typeface="Comic Sans MS" panose="030F0702030302020204" pitchFamily="66" charset="0"/>
              </a:rPr>
              <a:t> mutasyon bilgileri</a:t>
            </a:r>
          </a:p>
          <a:p>
            <a:pPr marL="0" indent="0">
              <a:buNone/>
            </a:pPr>
            <a:r>
              <a:rPr lang="tr-TR" dirty="0">
                <a:latin typeface="Comic Sans MS" panose="030F0702030302020204" pitchFamily="66" charset="0"/>
              </a:rPr>
              <a:t>(BRCA1, BRCA2, ATM,</a:t>
            </a:r>
          </a:p>
          <a:p>
            <a:pPr marL="0" indent="0">
              <a:buNone/>
            </a:pPr>
            <a:r>
              <a:rPr lang="tr-TR" dirty="0">
                <a:latin typeface="Comic Sans MS" panose="030F0702030302020204" pitchFamily="66" charset="0"/>
              </a:rPr>
              <a:t>PALB2, CHEK2, MLH1, MSH2, MSH6, PMS2, EPCAM)</a:t>
            </a:r>
          </a:p>
          <a:p>
            <a:r>
              <a:rPr lang="tr-TR" dirty="0">
                <a:latin typeface="Comic Sans MS" panose="030F0702030302020204" pitchFamily="66" charset="0"/>
              </a:rPr>
              <a:t>Aile hikayesi (baba kardeş 60 yaş öncesi prostat </a:t>
            </a:r>
            <a:r>
              <a:rPr lang="tr-TR" dirty="0" err="1">
                <a:latin typeface="Comic Sans MS" panose="030F0702030302020204" pitchFamily="66" charset="0"/>
              </a:rPr>
              <a:t>ca</a:t>
            </a:r>
            <a:r>
              <a:rPr lang="tr-TR" dirty="0"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755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D04888-1675-E819-2E8C-AD4BDECF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98E067-931A-B4A1-C7A1-5CF6EBB6C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8B37EDE-27A3-F1CE-A296-CBEB78952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898" y="0"/>
            <a:ext cx="6408204" cy="6858000"/>
          </a:xfrm>
          <a:prstGeom prst="rect">
            <a:avLst/>
          </a:prstGeom>
        </p:spPr>
      </p:pic>
      <p:sp>
        <p:nvSpPr>
          <p:cNvPr id="5" name="Çerçeve 4">
            <a:extLst>
              <a:ext uri="{FF2B5EF4-FFF2-40B4-BE49-F238E27FC236}">
                <a16:creationId xmlns:a16="http://schemas.microsoft.com/office/drawing/2014/main" id="{78FEE788-2633-C834-66FA-9F559216143C}"/>
              </a:ext>
            </a:extLst>
          </p:cNvPr>
          <p:cNvSpPr/>
          <p:nvPr/>
        </p:nvSpPr>
        <p:spPr>
          <a:xfrm>
            <a:off x="2857500" y="2939143"/>
            <a:ext cx="4327071" cy="2775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Çerçeve 5">
            <a:extLst>
              <a:ext uri="{FF2B5EF4-FFF2-40B4-BE49-F238E27FC236}">
                <a16:creationId xmlns:a16="http://schemas.microsoft.com/office/drawing/2014/main" id="{2BC69950-51E0-232C-AF43-8A104D4D783C}"/>
              </a:ext>
            </a:extLst>
          </p:cNvPr>
          <p:cNvSpPr/>
          <p:nvPr/>
        </p:nvSpPr>
        <p:spPr>
          <a:xfrm>
            <a:off x="2903884" y="4284238"/>
            <a:ext cx="4327071" cy="2775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7" name="Çerçeve 6">
            <a:extLst>
              <a:ext uri="{FF2B5EF4-FFF2-40B4-BE49-F238E27FC236}">
                <a16:creationId xmlns:a16="http://schemas.microsoft.com/office/drawing/2014/main" id="{55CA7B58-DE11-9A51-4E7B-D3C3692A804C}"/>
              </a:ext>
            </a:extLst>
          </p:cNvPr>
          <p:cNvSpPr/>
          <p:nvPr/>
        </p:nvSpPr>
        <p:spPr>
          <a:xfrm>
            <a:off x="2844250" y="5629335"/>
            <a:ext cx="4327071" cy="2775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292090" y="640080"/>
            <a:ext cx="720090" cy="5266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EAF607C-AC1E-68EE-61FA-6D8117826AC0}"/>
              </a:ext>
            </a:extLst>
          </p:cNvPr>
          <p:cNvSpPr txBox="1"/>
          <p:nvPr/>
        </p:nvSpPr>
        <p:spPr>
          <a:xfrm>
            <a:off x="7576457" y="3216729"/>
            <a:ext cx="1337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HASTALIKSIZ</a:t>
            </a:r>
          </a:p>
          <a:p>
            <a:r>
              <a:rPr lang="tr-TR" dirty="0"/>
              <a:t>TAKİP</a:t>
            </a:r>
          </a:p>
        </p:txBody>
      </p:sp>
    </p:spTree>
    <p:extLst>
      <p:ext uri="{BB962C8B-B14F-4D97-AF65-F5344CB8AC3E}">
        <p14:creationId xmlns:p14="http://schemas.microsoft.com/office/powerpoint/2010/main" val="1161048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E9BACE-71AD-2F3B-FF67-4B5905CB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Radyoterapi mi? Cerrahi mi?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7DFEEF-5D44-D8EA-F40A-42A31C823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Barsak fonksiyonları RT sonrası kötüdür</a:t>
            </a:r>
          </a:p>
          <a:p>
            <a:r>
              <a:rPr lang="tr-TR" dirty="0" err="1">
                <a:latin typeface="Comic Sans MS" panose="030F0702030302020204" pitchFamily="66" charset="0"/>
              </a:rPr>
              <a:t>İnkontinans</a:t>
            </a:r>
            <a:r>
              <a:rPr lang="tr-TR" dirty="0">
                <a:latin typeface="Comic Sans MS" panose="030F0702030302020204" pitchFamily="66" charset="0"/>
              </a:rPr>
              <a:t> cerrahi sonrası kötüdür</a:t>
            </a:r>
          </a:p>
          <a:p>
            <a:r>
              <a:rPr lang="tr-TR" dirty="0">
                <a:latin typeface="Comic Sans MS" panose="030F0702030302020204" pitchFamily="66" charset="0"/>
              </a:rPr>
              <a:t>Seksüel fonksiyon eşittir (</a:t>
            </a:r>
            <a:r>
              <a:rPr lang="tr-TR" dirty="0" err="1">
                <a:latin typeface="Comic Sans MS" panose="030F0702030302020204" pitchFamily="66" charset="0"/>
              </a:rPr>
              <a:t>Impotans</a:t>
            </a:r>
            <a:r>
              <a:rPr lang="tr-TR" dirty="0">
                <a:latin typeface="Comic Sans MS" panose="030F0702030302020204" pitchFamily="66" charset="0"/>
              </a:rPr>
              <a:t> cerrahi de daha fazla)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RT ye bağlı barsak ve seksüel fonksiyonlar zamanla düzelirken, RP sonrası seksüel ve </a:t>
            </a:r>
            <a:r>
              <a:rPr lang="tr-TR" dirty="0" err="1">
                <a:latin typeface="Comic Sans MS" panose="030F0702030302020204" pitchFamily="66" charset="0"/>
              </a:rPr>
              <a:t>üriner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inkontinans</a:t>
            </a:r>
            <a:r>
              <a:rPr lang="tr-TR" dirty="0">
                <a:latin typeface="Comic Sans MS" panose="030F0702030302020204" pitchFamily="66" charset="0"/>
              </a:rPr>
              <a:t> zaman geçmesine rağmen daha belirgin kalır.</a:t>
            </a:r>
          </a:p>
        </p:txBody>
      </p:sp>
    </p:spTree>
    <p:extLst>
      <p:ext uri="{BB962C8B-B14F-4D97-AF65-F5344CB8AC3E}">
        <p14:creationId xmlns:p14="http://schemas.microsoft.com/office/powerpoint/2010/main" val="3176615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5884F1-6BCF-7BC4-2D01-E5E83DED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3" y="501444"/>
            <a:ext cx="10943303" cy="6145161"/>
          </a:xfr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92D94F8-C2F7-BB7B-3F23-CA0C39F2F636}"/>
              </a:ext>
            </a:extLst>
          </p:cNvPr>
          <p:cNvSpPr/>
          <p:nvPr/>
        </p:nvSpPr>
        <p:spPr>
          <a:xfrm>
            <a:off x="2122714" y="4552949"/>
            <a:ext cx="7233557" cy="137432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4769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3F6EC2-6650-2EC8-DF3A-CFCBB036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LOKAL İLERİ HASTALIK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537ECC-57CC-4DA9-87EB-24F9B00C0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Lokal ileri </a:t>
            </a:r>
            <a:r>
              <a:rPr lang="tr-TR" dirty="0" err="1">
                <a:latin typeface="Comic Sans MS" panose="030F0702030302020204" pitchFamily="66" charset="0"/>
              </a:rPr>
              <a:t>Bulky</a:t>
            </a:r>
            <a:r>
              <a:rPr lang="tr-TR" dirty="0">
                <a:latin typeface="Comic Sans MS" panose="030F0702030302020204" pitchFamily="66" charset="0"/>
              </a:rPr>
              <a:t> T</a:t>
            </a:r>
            <a:r>
              <a:rPr lang="tr-TR" baseline="-25000" dirty="0">
                <a:latin typeface="Comic Sans MS" panose="030F0702030302020204" pitchFamily="66" charset="0"/>
              </a:rPr>
              <a:t>2</a:t>
            </a:r>
            <a:r>
              <a:rPr lang="tr-TR" dirty="0">
                <a:latin typeface="Comic Sans MS" panose="030F0702030302020204" pitchFamily="66" charset="0"/>
              </a:rPr>
              <a:t>c- T</a:t>
            </a:r>
            <a:r>
              <a:rPr lang="tr-TR" baseline="-25000" dirty="0">
                <a:latin typeface="Comic Sans MS" panose="030F0702030302020204" pitchFamily="66" charset="0"/>
              </a:rPr>
              <a:t>3</a:t>
            </a:r>
            <a:r>
              <a:rPr lang="tr-TR" dirty="0">
                <a:latin typeface="Comic Sans MS" panose="030F0702030302020204" pitchFamily="66" charset="0"/>
              </a:rPr>
              <a:t> ve T</a:t>
            </a:r>
            <a:r>
              <a:rPr lang="tr-TR" baseline="-25000" dirty="0">
                <a:latin typeface="Comic Sans MS" panose="030F0702030302020204" pitchFamily="66" charset="0"/>
              </a:rPr>
              <a:t>4</a:t>
            </a:r>
            <a:r>
              <a:rPr lang="tr-TR" dirty="0">
                <a:latin typeface="Comic Sans MS" panose="030F0702030302020204" pitchFamily="66" charset="0"/>
              </a:rPr>
              <a:t> tümörler cerrahi olarak total çıkarılması mümkün olmadığı için RT tercih edilir.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Sonuçlar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 «POOR»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10 yıl içinde vakaların ½’sinde metastaz gelişir.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Sadece RT sonrası 5 yıl sonra biyokimyasal </a:t>
            </a:r>
            <a:r>
              <a:rPr lang="tr-TR" dirty="0" err="1">
                <a:latin typeface="Comic Sans MS" panose="030F0702030302020204" pitchFamily="66" charset="0"/>
              </a:rPr>
              <a:t>nüksüz</a:t>
            </a:r>
            <a:r>
              <a:rPr lang="tr-TR" dirty="0">
                <a:latin typeface="Comic Sans MS" panose="030F0702030302020204" pitchFamily="66" charset="0"/>
              </a:rPr>
              <a:t> vaka 1/3---10 yıl sonra sadece % 10’dur</a:t>
            </a:r>
          </a:p>
          <a:p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10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C5D594-5B9F-5F83-6140-DB060E20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DDAF19-B23C-1D0F-5E29-D3DB2F998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E104722-4C7F-9145-051B-EB9CEC9B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740"/>
            <a:ext cx="12192000" cy="5832519"/>
          </a:xfrm>
          <a:prstGeom prst="rect">
            <a:avLst/>
          </a:prstGeom>
        </p:spPr>
      </p:pic>
      <p:sp>
        <p:nvSpPr>
          <p:cNvPr id="5" name="Çerçeve 4">
            <a:extLst>
              <a:ext uri="{FF2B5EF4-FFF2-40B4-BE49-F238E27FC236}">
                <a16:creationId xmlns:a16="http://schemas.microsoft.com/office/drawing/2014/main" id="{633478A0-31BE-00F2-B604-58E6E3BAD856}"/>
              </a:ext>
            </a:extLst>
          </p:cNvPr>
          <p:cNvSpPr/>
          <p:nvPr/>
        </p:nvSpPr>
        <p:spPr>
          <a:xfrm>
            <a:off x="247651" y="929390"/>
            <a:ext cx="7037570" cy="404735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Çerçeve 5">
            <a:extLst>
              <a:ext uri="{FF2B5EF4-FFF2-40B4-BE49-F238E27FC236}">
                <a16:creationId xmlns:a16="http://schemas.microsoft.com/office/drawing/2014/main" id="{63AFCC2C-9533-1C7F-F672-27A39CDA8C08}"/>
              </a:ext>
            </a:extLst>
          </p:cNvPr>
          <p:cNvSpPr/>
          <p:nvPr/>
        </p:nvSpPr>
        <p:spPr>
          <a:xfrm>
            <a:off x="10283252" y="1334125"/>
            <a:ext cx="1798820" cy="4287186"/>
          </a:xfrm>
          <a:prstGeom prst="frame">
            <a:avLst>
              <a:gd name="adj1" fmla="val 333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068830" y="6345259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Lokal ileri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tm’de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RT ye AD tedavi eklenmesi OS arttırır</a:t>
            </a:r>
          </a:p>
        </p:txBody>
      </p:sp>
      <p:sp>
        <p:nvSpPr>
          <p:cNvPr id="8" name="Çerçeve 7">
            <a:extLst>
              <a:ext uri="{FF2B5EF4-FFF2-40B4-BE49-F238E27FC236}">
                <a16:creationId xmlns:a16="http://schemas.microsoft.com/office/drawing/2014/main" id="{67A18554-8E30-92E5-B1C6-B5310146CE59}"/>
              </a:ext>
            </a:extLst>
          </p:cNvPr>
          <p:cNvSpPr/>
          <p:nvPr/>
        </p:nvSpPr>
        <p:spPr>
          <a:xfrm>
            <a:off x="8458200" y="623171"/>
            <a:ext cx="3314700" cy="404735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2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918FDD-2A1F-163A-4A54-A9C76E91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Lokal ileri Prostat kanseri radyoterapi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2E811E-01AD-DA88-3EC7-1BAA5E849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err="1">
                <a:latin typeface="Comic Sans MS" panose="030F0702030302020204" pitchFamily="66" charset="0"/>
              </a:rPr>
              <a:t>Neoadj</a:t>
            </a:r>
            <a:r>
              <a:rPr lang="tr-TR" dirty="0">
                <a:latin typeface="Comic Sans MS" panose="030F0702030302020204" pitchFamily="66" charset="0"/>
              </a:rPr>
              <a:t> ve eşzamanlı Total </a:t>
            </a:r>
            <a:r>
              <a:rPr lang="tr-TR" dirty="0" err="1">
                <a:latin typeface="Comic Sans MS" panose="030F0702030302020204" pitchFamily="66" charset="0"/>
              </a:rPr>
              <a:t>androjen</a:t>
            </a:r>
            <a:r>
              <a:rPr lang="tr-TR" dirty="0">
                <a:latin typeface="Comic Sans MS" panose="030F0702030302020204" pitchFamily="66" charset="0"/>
              </a:rPr>
              <a:t> baskılama + </a:t>
            </a:r>
            <a:r>
              <a:rPr lang="tr-TR" dirty="0" err="1">
                <a:latin typeface="Comic Sans MS" panose="030F0702030302020204" pitchFamily="66" charset="0"/>
              </a:rPr>
              <a:t>pelvik</a:t>
            </a:r>
            <a:r>
              <a:rPr lang="tr-TR" dirty="0">
                <a:latin typeface="Comic Sans MS" panose="030F0702030302020204" pitchFamily="66" charset="0"/>
              </a:rPr>
              <a:t> + prostat radyoterapi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Lokal ileri prostat kanserinde </a:t>
            </a:r>
            <a:r>
              <a:rPr lang="tr-TR" dirty="0" err="1">
                <a:latin typeface="Comic Sans MS" panose="030F0702030302020204" pitchFamily="66" charset="0"/>
              </a:rPr>
              <a:t>neoadj</a:t>
            </a:r>
            <a:r>
              <a:rPr lang="tr-TR" dirty="0">
                <a:latin typeface="Comic Sans MS" panose="030F0702030302020204" pitchFamily="66" charset="0"/>
              </a:rPr>
              <a:t> ve eşzamanlı ADT </a:t>
            </a:r>
            <a:r>
              <a:rPr lang="tr-TR" dirty="0" err="1">
                <a:latin typeface="Comic Sans MS" panose="030F0702030302020204" pitchFamily="66" charset="0"/>
              </a:rPr>
              <a:t>Minumum</a:t>
            </a:r>
            <a:r>
              <a:rPr lang="tr-TR" dirty="0">
                <a:latin typeface="Comic Sans MS" panose="030F0702030302020204" pitchFamily="66" charset="0"/>
              </a:rPr>
              <a:t> 14 ay ( 18 Ay) kullanılmalıdır.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Yan etki</a:t>
            </a: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Sıcaklık hissi, libido azalması, </a:t>
            </a:r>
            <a:r>
              <a:rPr lang="tr-TR" dirty="0" err="1">
                <a:latin typeface="Comic Sans MS" panose="030F0702030302020204" pitchFamily="66" charset="0"/>
              </a:rPr>
              <a:t>subkutan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yag</a:t>
            </a:r>
            <a:r>
              <a:rPr lang="tr-TR" dirty="0">
                <a:latin typeface="Comic Sans MS" panose="030F0702030302020204" pitchFamily="66" charset="0"/>
              </a:rPr>
              <a:t> doku artması, kilo alma, artmış </a:t>
            </a:r>
            <a:r>
              <a:rPr lang="tr-TR" dirty="0" err="1">
                <a:latin typeface="Comic Sans MS" panose="030F0702030302020204" pitchFamily="66" charset="0"/>
              </a:rPr>
              <a:t>kardiyovasküler</a:t>
            </a:r>
            <a:r>
              <a:rPr lang="tr-TR" dirty="0">
                <a:latin typeface="Comic Sans MS" panose="030F0702030302020204" pitchFamily="66" charset="0"/>
              </a:rPr>
              <a:t> hastalık riski, </a:t>
            </a:r>
            <a:r>
              <a:rPr lang="tr-TR" dirty="0" err="1">
                <a:latin typeface="Comic Sans MS" panose="030F0702030302020204" pitchFamily="66" charset="0"/>
              </a:rPr>
              <a:t>diabet</a:t>
            </a:r>
            <a:endParaRPr lang="tr-TR" dirty="0">
              <a:latin typeface="Comic Sans MS" panose="030F0702030302020204" pitchFamily="66" charset="0"/>
            </a:endParaRPr>
          </a:p>
          <a:p>
            <a:pPr lvl="1"/>
            <a:endParaRPr lang="tr-TR" dirty="0">
              <a:latin typeface="Comic Sans MS" panose="030F0702030302020204" pitchFamily="66" charset="0"/>
            </a:endParaRP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Kemik </a:t>
            </a:r>
            <a:r>
              <a:rPr lang="tr-TR" dirty="0" err="1">
                <a:latin typeface="Comic Sans MS" panose="030F0702030302020204" pitchFamily="66" charset="0"/>
              </a:rPr>
              <a:t>dansite</a:t>
            </a:r>
            <a:r>
              <a:rPr lang="tr-TR" dirty="0">
                <a:latin typeface="Comic Sans MS" panose="030F0702030302020204" pitchFamily="66" charset="0"/>
              </a:rPr>
              <a:t> kaybı (D </a:t>
            </a:r>
            <a:r>
              <a:rPr lang="tr-TR" dirty="0" err="1">
                <a:latin typeface="Comic Sans MS" panose="030F0702030302020204" pitchFamily="66" charset="0"/>
              </a:rPr>
              <a:t>vit</a:t>
            </a:r>
            <a:r>
              <a:rPr lang="tr-TR" dirty="0">
                <a:latin typeface="Comic Sans MS" panose="030F0702030302020204" pitchFamily="66" charset="0"/>
              </a:rPr>
              <a:t> desteği, 800-1000 IU/gün)</a:t>
            </a:r>
          </a:p>
          <a:p>
            <a:pPr lvl="1"/>
            <a:endParaRPr lang="tr-TR" dirty="0">
              <a:latin typeface="Comic Sans MS" panose="030F0702030302020204" pitchFamily="66" charset="0"/>
            </a:endParaRP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Kalsiyum ( 1200 mg/ gün)</a:t>
            </a:r>
          </a:p>
        </p:txBody>
      </p:sp>
    </p:spTree>
    <p:extLst>
      <p:ext uri="{BB962C8B-B14F-4D97-AF65-F5344CB8AC3E}">
        <p14:creationId xmlns:p14="http://schemas.microsoft.com/office/powerpoint/2010/main" val="3274578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04A4D0-C92A-2C04-7713-4EF11109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Androjen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baskılama Radyoterapi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Toksisitesini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Arttırır mı?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2FB327-B9B6-5680-6659-D5BEE8E44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Pelvik</a:t>
            </a:r>
            <a:r>
              <a:rPr lang="tr-TR" dirty="0">
                <a:latin typeface="Comic Sans MS" panose="030F0702030302020204" pitchFamily="66" charset="0"/>
              </a:rPr>
              <a:t> 45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+ prostat 70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alan vakalarda + ADT (kısa dönem- uzun dönem)</a:t>
            </a:r>
          </a:p>
          <a:p>
            <a:r>
              <a:rPr lang="tr-TR" dirty="0">
                <a:latin typeface="Comic Sans MS" panose="030F0702030302020204" pitchFamily="66" charset="0"/>
              </a:rPr>
              <a:t>GIS </a:t>
            </a:r>
            <a:r>
              <a:rPr lang="tr-TR" dirty="0" err="1">
                <a:latin typeface="Comic Sans MS" panose="030F0702030302020204" pitchFamily="66" charset="0"/>
              </a:rPr>
              <a:t>Grad</a:t>
            </a:r>
            <a:r>
              <a:rPr lang="tr-TR" dirty="0">
                <a:latin typeface="Comic Sans MS" panose="030F0702030302020204" pitchFamily="66" charset="0"/>
              </a:rPr>
              <a:t> 3 ve ustu </a:t>
            </a:r>
            <a:r>
              <a:rPr lang="tr-TR" dirty="0" err="1">
                <a:latin typeface="Comic Sans MS" panose="030F0702030302020204" pitchFamily="66" charset="0"/>
              </a:rPr>
              <a:t>toksısıte</a:t>
            </a:r>
            <a:endParaRPr lang="tr-TR" dirty="0">
              <a:latin typeface="Comic Sans MS" panose="030F0702030302020204" pitchFamily="66" charset="0"/>
            </a:endParaRP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Sadece RT de % 4, kısa dönem ADT % 1, uzun dönem ADT % 3</a:t>
            </a:r>
          </a:p>
          <a:p>
            <a:r>
              <a:rPr lang="tr-TR" dirty="0">
                <a:latin typeface="Comic Sans MS" panose="030F0702030302020204" pitchFamily="66" charset="0"/>
              </a:rPr>
              <a:t>GÜS </a:t>
            </a:r>
            <a:r>
              <a:rPr lang="tr-TR" dirty="0" err="1">
                <a:latin typeface="Comic Sans MS" panose="030F0702030302020204" pitchFamily="66" charset="0"/>
              </a:rPr>
              <a:t>grad</a:t>
            </a:r>
            <a:r>
              <a:rPr lang="tr-TR" dirty="0">
                <a:latin typeface="Comic Sans MS" panose="030F0702030302020204" pitchFamily="66" charset="0"/>
              </a:rPr>
              <a:t> 3 ve ustu</a:t>
            </a: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% 9 </a:t>
            </a:r>
            <a:r>
              <a:rPr lang="tr-TR" dirty="0" err="1">
                <a:latin typeface="Comic Sans MS" panose="030F0702030302020204" pitchFamily="66" charset="0"/>
              </a:rPr>
              <a:t>vs</a:t>
            </a:r>
            <a:r>
              <a:rPr lang="tr-TR" dirty="0">
                <a:latin typeface="Comic Sans MS" panose="030F0702030302020204" pitchFamily="66" charset="0"/>
              </a:rPr>
              <a:t> % 5 </a:t>
            </a:r>
            <a:r>
              <a:rPr lang="tr-TR" dirty="0" err="1">
                <a:latin typeface="Comic Sans MS" panose="030F0702030302020204" pitchFamily="66" charset="0"/>
              </a:rPr>
              <a:t>vs</a:t>
            </a:r>
            <a:r>
              <a:rPr lang="tr-TR" dirty="0">
                <a:latin typeface="Comic Sans MS" panose="030F0702030302020204" pitchFamily="66" charset="0"/>
              </a:rPr>
              <a:t> % 6</a:t>
            </a:r>
          </a:p>
          <a:p>
            <a:r>
              <a:rPr lang="tr-TR" dirty="0">
                <a:latin typeface="Comic Sans MS" panose="030F0702030302020204" pitchFamily="66" charset="0"/>
              </a:rPr>
              <a:t>Ölümcül </a:t>
            </a:r>
            <a:r>
              <a:rPr lang="tr-TR" dirty="0" err="1">
                <a:latin typeface="Comic Sans MS" panose="030F0702030302020204" pitchFamily="66" charset="0"/>
              </a:rPr>
              <a:t>toksisite</a:t>
            </a:r>
            <a:r>
              <a:rPr lang="tr-TR" dirty="0">
                <a:latin typeface="Comic Sans MS" panose="030F0702030302020204" pitchFamily="66" charset="0"/>
              </a:rPr>
              <a:t> % 0.1 ( 2906 vaka da 3 vaka)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74CA246-DC26-A748-163F-F64FDCF93A8D}"/>
              </a:ext>
            </a:extLst>
          </p:cNvPr>
          <p:cNvSpPr txBox="1"/>
          <p:nvPr/>
        </p:nvSpPr>
        <p:spPr>
          <a:xfrm>
            <a:off x="838200" y="5671075"/>
            <a:ext cx="1066670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2400" dirty="0">
                <a:latin typeface="Comic Sans MS" panose="030F0902030302020204" pitchFamily="66" charset="0"/>
              </a:rPr>
              <a:t>HORMOTERAPİ RADYOTERAPİ TOKSİSİTESİ ÇOK DA ETKİLEMİYOR</a:t>
            </a:r>
          </a:p>
        </p:txBody>
      </p:sp>
    </p:spTree>
    <p:extLst>
      <p:ext uri="{BB962C8B-B14F-4D97-AF65-F5344CB8AC3E}">
        <p14:creationId xmlns:p14="http://schemas.microsoft.com/office/powerpoint/2010/main" val="42258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4D8E4D-0637-BC83-C82F-18BF2C7D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Lokal ileri prostat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ca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Adjuvan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Kemoterapi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54E406-D2E0-A85B-BA6F-F92F80B41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They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concluded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that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more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evidence</a:t>
            </a:r>
            <a:r>
              <a:rPr lang="tr-TR" dirty="0">
                <a:latin typeface="Comic Sans MS" panose="030F0702030302020204" pitchFamily="66" charset="0"/>
              </a:rPr>
              <a:t> on </a:t>
            </a:r>
            <a:r>
              <a:rPr lang="tr-TR" dirty="0" err="1">
                <a:latin typeface="Comic Sans MS" panose="030F0702030302020204" pitchFamily="66" charset="0"/>
              </a:rPr>
              <a:t>the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effects</a:t>
            </a:r>
            <a:r>
              <a:rPr lang="tr-TR" dirty="0">
                <a:latin typeface="Comic Sans MS" panose="030F0702030302020204" pitchFamily="66" charset="0"/>
              </a:rPr>
              <a:t> of </a:t>
            </a:r>
            <a:r>
              <a:rPr lang="tr-TR" dirty="0" err="1">
                <a:latin typeface="Comic Sans MS" panose="030F0702030302020204" pitchFamily="66" charset="0"/>
              </a:rPr>
              <a:t>docetaxel</a:t>
            </a:r>
            <a:r>
              <a:rPr lang="tr-TR" dirty="0">
                <a:latin typeface="Comic Sans MS" panose="030F0702030302020204" pitchFamily="66" charset="0"/>
              </a:rPr>
              <a:t> on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survival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is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needed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dirty="0">
                <a:latin typeface="Comic Sans MS" panose="030F0702030302020204" pitchFamily="66" charset="0"/>
              </a:rPr>
              <a:t>in </a:t>
            </a:r>
            <a:r>
              <a:rPr lang="tr-TR" dirty="0" err="1">
                <a:latin typeface="Comic Sans MS" panose="030F0702030302020204" pitchFamily="66" charset="0"/>
              </a:rPr>
              <a:t>the</a:t>
            </a:r>
            <a:r>
              <a:rPr lang="tr-TR" dirty="0">
                <a:latin typeface="Comic Sans MS" panose="030F0702030302020204" pitchFamily="66" charset="0"/>
              </a:rPr>
              <a:t> M0 </a:t>
            </a:r>
            <a:r>
              <a:rPr lang="tr-TR" dirty="0" err="1">
                <a:latin typeface="Comic Sans MS" panose="030F0702030302020204" pitchFamily="66" charset="0"/>
              </a:rPr>
              <a:t>setting</a:t>
            </a:r>
            <a:r>
              <a:rPr lang="tr-TR" dirty="0">
                <a:latin typeface="Comic Sans MS" panose="030F0702030302020204" pitchFamily="66" charset="0"/>
              </a:rPr>
              <a:t>.</a:t>
            </a:r>
          </a:p>
          <a:p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578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F783DF-33B5-64FD-0B25-4E352654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Rejyonel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Lenf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nodu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(+) hastalık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D82341-A825-D6CA-D4D6-F50D0DA51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Kötü kriter, ileride metastaz geleceğin habercisi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Okült</a:t>
            </a:r>
            <a:r>
              <a:rPr lang="tr-TR" dirty="0">
                <a:latin typeface="Comic Sans MS" panose="030F0702030302020204" pitchFamily="66" charset="0"/>
              </a:rPr>
              <a:t> met. Riski olduğu için </a:t>
            </a:r>
            <a:r>
              <a:rPr lang="tr-TR" dirty="0" err="1">
                <a:latin typeface="Comic Sans MS" panose="030F0702030302020204" pitchFamily="66" charset="0"/>
              </a:rPr>
              <a:t>lokorejyonel</a:t>
            </a:r>
            <a:r>
              <a:rPr lang="tr-TR" dirty="0">
                <a:latin typeface="Comic Sans MS" panose="030F0702030302020204" pitchFamily="66" charset="0"/>
              </a:rPr>
              <a:t> tedaviye sistemik bir tedavide eklenmelidir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N+ hastaya 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</a:rPr>
              <a:t>ADT tedavi </a:t>
            </a:r>
            <a:r>
              <a:rPr lang="tr-TR" dirty="0">
                <a:latin typeface="Comic Sans MS" panose="030F0702030302020204" pitchFamily="66" charset="0"/>
              </a:rPr>
              <a:t>eklenmelidir</a:t>
            </a:r>
          </a:p>
          <a:p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08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646940-67AF-CF99-B45C-87066CA6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Oligometastatik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hastalıkta lokal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846890-EAE8-0E56-E5D1-9A70B9800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Metastatik</a:t>
            </a:r>
            <a:r>
              <a:rPr lang="tr-TR" dirty="0">
                <a:latin typeface="Comic Sans MS" panose="030F0702030302020204" pitchFamily="66" charset="0"/>
              </a:rPr>
              <a:t> prostat </a:t>
            </a:r>
            <a:r>
              <a:rPr lang="tr-TR" dirty="0" err="1">
                <a:latin typeface="Comic Sans MS" panose="030F0702030302020204" pitchFamily="66" charset="0"/>
              </a:rPr>
              <a:t>ca</a:t>
            </a:r>
            <a:r>
              <a:rPr lang="tr-TR" dirty="0">
                <a:latin typeface="Comic Sans MS" panose="030F0702030302020204" pitchFamily="66" charset="0"/>
              </a:rPr>
              <a:t> klasik olarak sistemik tedavi ile tedavi edilir.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STAMPEDE çalışmasında, METASTATİK GRUPTA </a:t>
            </a:r>
            <a:r>
              <a:rPr lang="tr-TR" dirty="0" err="1">
                <a:latin typeface="Comic Sans MS" panose="030F0702030302020204" pitchFamily="66" charset="0"/>
              </a:rPr>
              <a:t>ADT+docetaxel</a:t>
            </a:r>
            <a:r>
              <a:rPr lang="tr-TR" dirty="0">
                <a:latin typeface="Comic Sans MS" panose="030F0702030302020204" pitchFamily="66" charset="0"/>
              </a:rPr>
              <a:t> sistemik tedavisine lokal prostat radyoterapisi eklenenlerde,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oligometastaz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olanlarda OS katkısı saptanmıştır. </a:t>
            </a:r>
          </a:p>
        </p:txBody>
      </p:sp>
    </p:spTree>
    <p:extLst>
      <p:ext uri="{BB962C8B-B14F-4D97-AF65-F5344CB8AC3E}">
        <p14:creationId xmlns:p14="http://schemas.microsoft.com/office/powerpoint/2010/main" val="4010954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D4AE09-C63E-433B-6217-8FCD4B138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tr-TR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DBB2A0B-4D56-20C8-1713-39F57CBF7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06"/>
          <a:stretch/>
        </p:blipFill>
        <p:spPr>
          <a:xfrm>
            <a:off x="481666" y="188998"/>
            <a:ext cx="8691830" cy="6026294"/>
          </a:xfrm>
          <a:prstGeom prst="rect">
            <a:avLst/>
          </a:prstGeom>
        </p:spPr>
      </p:pic>
      <p:cxnSp>
        <p:nvCxnSpPr>
          <p:cNvPr id="5" name="Düz Ok Bağlayıcısı 4"/>
          <p:cNvCxnSpPr/>
          <p:nvPr/>
        </p:nvCxnSpPr>
        <p:spPr>
          <a:xfrm flipH="1">
            <a:off x="7161088" y="2157573"/>
            <a:ext cx="863029" cy="236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 flipH="1">
            <a:off x="4703853" y="2965839"/>
            <a:ext cx="863029" cy="236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 flipH="1">
            <a:off x="7161087" y="3202145"/>
            <a:ext cx="863029" cy="236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69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6586E9-21EF-C314-68D0-995CA02EB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POSTOPERATİF RADYOTERAPİ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7462974-7022-A63C-4CB2-C7837B81E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Vakaların 1/3 ü başlangıç tedavisi olarak </a:t>
            </a:r>
            <a:r>
              <a:rPr lang="tr-TR" dirty="0" err="1">
                <a:latin typeface="Comic Sans MS" panose="030F0702030302020204" pitchFamily="66" charset="0"/>
              </a:rPr>
              <a:t>prostatektomi</a:t>
            </a:r>
            <a:r>
              <a:rPr lang="tr-TR" dirty="0">
                <a:latin typeface="Comic Sans MS" panose="030F0702030302020204" pitchFamily="66" charset="0"/>
              </a:rPr>
              <a:t> olmaktadır.</a:t>
            </a:r>
          </a:p>
          <a:p>
            <a:r>
              <a:rPr lang="tr-TR" dirty="0">
                <a:latin typeface="Comic Sans MS" panose="030F0702030302020204" pitchFamily="66" charset="0"/>
              </a:rPr>
              <a:t>Bunların da 1/3 ü 10 yıl içinde tedavide </a:t>
            </a:r>
            <a:r>
              <a:rPr lang="tr-TR" dirty="0" err="1">
                <a:latin typeface="Comic Sans MS" panose="030F0702030302020204" pitchFamily="66" charset="0"/>
              </a:rPr>
              <a:t>nüksler</a:t>
            </a:r>
            <a:r>
              <a:rPr lang="tr-TR" dirty="0">
                <a:latin typeface="Comic Sans MS" panose="030F0702030302020204" pitchFamily="66" charset="0"/>
              </a:rPr>
              <a:t> görülmektedir</a:t>
            </a:r>
          </a:p>
          <a:p>
            <a:pPr lvl="1"/>
            <a:r>
              <a:rPr lang="tr-TR" dirty="0">
                <a:highlight>
                  <a:srgbClr val="FF0000"/>
                </a:highlight>
                <a:latin typeface="Comic Sans MS" panose="030F0702030302020204" pitchFamily="66" charset="0"/>
              </a:rPr>
              <a:t>1)</a:t>
            </a:r>
            <a:r>
              <a:rPr lang="tr-TR" dirty="0" err="1">
                <a:highlight>
                  <a:srgbClr val="FF0000"/>
                </a:highlight>
                <a:latin typeface="Comic Sans MS" panose="030F0702030302020204" pitchFamily="66" charset="0"/>
              </a:rPr>
              <a:t>Advers</a:t>
            </a:r>
            <a:r>
              <a:rPr lang="tr-TR" dirty="0">
                <a:highlight>
                  <a:srgbClr val="FF0000"/>
                </a:highlight>
                <a:latin typeface="Comic Sans MS" panose="030F0702030302020204" pitchFamily="66" charset="0"/>
              </a:rPr>
              <a:t> risk faktörleri (Yüksek PSA </a:t>
            </a:r>
            <a:r>
              <a:rPr lang="tr-TR" dirty="0" err="1">
                <a:highlight>
                  <a:srgbClr val="FF0000"/>
                </a:highlight>
                <a:latin typeface="Comic Sans MS" panose="030F0702030302020204" pitchFamily="66" charset="0"/>
              </a:rPr>
              <a:t>preop</a:t>
            </a:r>
            <a:r>
              <a:rPr lang="tr-TR" dirty="0">
                <a:highlight>
                  <a:srgbClr val="FF0000"/>
                </a:highlight>
                <a:latin typeface="Comic Sans MS" panose="030F0702030302020204" pitchFamily="66" charset="0"/>
              </a:rPr>
              <a:t>, EPE, SV </a:t>
            </a:r>
            <a:r>
              <a:rPr lang="tr-TR" dirty="0" err="1">
                <a:highlight>
                  <a:srgbClr val="FF0000"/>
                </a:highlight>
                <a:latin typeface="Comic Sans MS" panose="030F0702030302020204" pitchFamily="66" charset="0"/>
              </a:rPr>
              <a:t>invaz</a:t>
            </a:r>
            <a:r>
              <a:rPr lang="tr-TR" dirty="0">
                <a:highlight>
                  <a:srgbClr val="FF0000"/>
                </a:highlight>
                <a:latin typeface="Comic Sans MS" panose="030F0702030302020204" pitchFamily="66" charset="0"/>
              </a:rPr>
              <a:t>.,CS+, GS, LN+)(Tümör gen mutasyonları??)</a:t>
            </a:r>
          </a:p>
          <a:p>
            <a:pPr lvl="1"/>
            <a:r>
              <a:rPr lang="tr-TR" dirty="0">
                <a:highlight>
                  <a:srgbClr val="FF0000"/>
                </a:highlight>
                <a:latin typeface="Comic Sans MS" panose="030F0702030302020204" pitchFamily="66" charset="0"/>
              </a:rPr>
              <a:t>2)PSA da artış</a:t>
            </a:r>
          </a:p>
          <a:p>
            <a:pPr lvl="1"/>
            <a:r>
              <a:rPr lang="tr-TR" dirty="0">
                <a:highlight>
                  <a:srgbClr val="FF0000"/>
                </a:highlight>
                <a:latin typeface="Comic Sans MS" panose="030F0702030302020204" pitchFamily="66" charset="0"/>
              </a:rPr>
              <a:t>3)Prostat </a:t>
            </a:r>
            <a:r>
              <a:rPr lang="tr-TR" dirty="0" err="1">
                <a:highlight>
                  <a:srgbClr val="FF0000"/>
                </a:highlight>
                <a:latin typeface="Comic Sans MS" panose="030F0702030302020204" pitchFamily="66" charset="0"/>
              </a:rPr>
              <a:t>loj</a:t>
            </a:r>
            <a:r>
              <a:rPr lang="tr-TR" dirty="0">
                <a:highlight>
                  <a:srgbClr val="FF0000"/>
                </a:highlight>
                <a:latin typeface="Comic Sans MS" panose="030F0702030302020204" pitchFamily="66" charset="0"/>
              </a:rPr>
              <a:t> da </a:t>
            </a:r>
            <a:r>
              <a:rPr lang="tr-TR" dirty="0" err="1">
                <a:highlight>
                  <a:srgbClr val="FF0000"/>
                </a:highlight>
                <a:latin typeface="Comic Sans MS" panose="030F0702030302020204" pitchFamily="66" charset="0"/>
              </a:rPr>
              <a:t>nüks</a:t>
            </a:r>
            <a:r>
              <a:rPr lang="tr-TR" dirty="0">
                <a:highlight>
                  <a:srgbClr val="FF0000"/>
                </a:highlight>
                <a:latin typeface="Comic Sans MS" panose="030F0702030302020204" pitchFamily="66" charset="0"/>
              </a:rPr>
              <a:t> tümör</a:t>
            </a:r>
          </a:p>
          <a:p>
            <a:pPr lvl="1"/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Prostate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cancer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may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become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more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aggressive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over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time,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and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this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implies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that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earlier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intervention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may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improve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local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tumor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control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and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prevent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subsequent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metastases</a:t>
            </a:r>
            <a:r>
              <a:rPr lang="tr-TR" dirty="0">
                <a:latin typeface="Comic Sans MS" panose="030F0702030302020204" pitchFamily="66" charset="0"/>
              </a:rPr>
              <a:t>.</a:t>
            </a:r>
          </a:p>
          <a:p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71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546B0C-96D4-337A-7146-169CD1EA7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1B82E8-BABC-E863-3EBE-17CB935EE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89C0677-3F65-2C73-FF5A-FE3A5C636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93"/>
            <a:ext cx="12192000" cy="5920614"/>
          </a:xfrm>
          <a:prstGeom prst="rect">
            <a:avLst/>
          </a:prstGeom>
        </p:spPr>
      </p:pic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FB79A13B-A48D-B6DD-615E-EA7FA44C394F}"/>
              </a:ext>
            </a:extLst>
          </p:cNvPr>
          <p:cNvSpPr/>
          <p:nvPr/>
        </p:nvSpPr>
        <p:spPr>
          <a:xfrm>
            <a:off x="3585029" y="3288672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182316E-E975-3801-87F3-0AEE3CA277E4}"/>
              </a:ext>
            </a:extLst>
          </p:cNvPr>
          <p:cNvSpPr/>
          <p:nvPr/>
        </p:nvSpPr>
        <p:spPr>
          <a:xfrm>
            <a:off x="3621313" y="3687813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CAE569D9-891C-2F0F-FD5B-098669899FE5}"/>
              </a:ext>
            </a:extLst>
          </p:cNvPr>
          <p:cNvSpPr/>
          <p:nvPr/>
        </p:nvSpPr>
        <p:spPr>
          <a:xfrm>
            <a:off x="3621313" y="4099006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69D855C5-3CC1-7B34-CAC7-71F57E90307B}"/>
              </a:ext>
            </a:extLst>
          </p:cNvPr>
          <p:cNvSpPr/>
          <p:nvPr/>
        </p:nvSpPr>
        <p:spPr>
          <a:xfrm>
            <a:off x="3621313" y="4501753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DD67D630-FD01-1FB7-F548-96C8ED82D2F5}"/>
              </a:ext>
            </a:extLst>
          </p:cNvPr>
          <p:cNvSpPr/>
          <p:nvPr/>
        </p:nvSpPr>
        <p:spPr>
          <a:xfrm>
            <a:off x="5119913" y="4118310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F6D415E2-EEB3-939F-4738-A23AF79BA054}"/>
              </a:ext>
            </a:extLst>
          </p:cNvPr>
          <p:cNvSpPr/>
          <p:nvPr/>
        </p:nvSpPr>
        <p:spPr>
          <a:xfrm>
            <a:off x="5119913" y="4504077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A6A29A42-376B-241C-FCE2-4BFCE1D76AB1}"/>
              </a:ext>
            </a:extLst>
          </p:cNvPr>
          <p:cNvSpPr/>
          <p:nvPr/>
        </p:nvSpPr>
        <p:spPr>
          <a:xfrm>
            <a:off x="6440713" y="4118310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3E606043-ED10-429A-CC27-87DD0D669785}"/>
              </a:ext>
            </a:extLst>
          </p:cNvPr>
          <p:cNvSpPr/>
          <p:nvPr/>
        </p:nvSpPr>
        <p:spPr>
          <a:xfrm>
            <a:off x="6440713" y="4482449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8463861B-016B-09FA-9418-7B635FA2C0DD}"/>
              </a:ext>
            </a:extLst>
          </p:cNvPr>
          <p:cNvSpPr/>
          <p:nvPr/>
        </p:nvSpPr>
        <p:spPr>
          <a:xfrm>
            <a:off x="7761513" y="4492101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9EEA4794-2BAE-49F5-A6E8-72C8915A6CA3}"/>
              </a:ext>
            </a:extLst>
          </p:cNvPr>
          <p:cNvSpPr/>
          <p:nvPr/>
        </p:nvSpPr>
        <p:spPr>
          <a:xfrm>
            <a:off x="9176655" y="4482449"/>
            <a:ext cx="1320800" cy="3834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AD46B44-D0BF-9233-5D6D-FDF8198F51CE}"/>
              </a:ext>
            </a:extLst>
          </p:cNvPr>
          <p:cNvSpPr txBox="1"/>
          <p:nvPr/>
        </p:nvSpPr>
        <p:spPr>
          <a:xfrm>
            <a:off x="952500" y="6278437"/>
            <a:ext cx="1075486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Cerrahi sonrası EPE, SV +, CS+ grupta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adj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RT’nin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OS e faydası var.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Median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surviye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2 yıl katkısı var.</a:t>
            </a:r>
          </a:p>
        </p:txBody>
      </p: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4B9CB4BA-DFEB-5BF4-CE93-73D1FDEED199}"/>
              </a:ext>
            </a:extLst>
          </p:cNvPr>
          <p:cNvCxnSpPr>
            <a:cxnSpLocks/>
          </p:cNvCxnSpPr>
          <p:nvPr/>
        </p:nvCxnSpPr>
        <p:spPr>
          <a:xfrm flipV="1">
            <a:off x="8754256" y="4885196"/>
            <a:ext cx="869429" cy="58621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6E0BA19B-0D62-1D69-0BF8-1765379C7703}"/>
              </a:ext>
            </a:extLst>
          </p:cNvPr>
          <p:cNvSpPr/>
          <p:nvPr/>
        </p:nvSpPr>
        <p:spPr>
          <a:xfrm>
            <a:off x="6613978" y="524207"/>
            <a:ext cx="5425621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9245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5D4C0D-629E-1051-7E6B-3DFE895B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SALVAGE RADYOTERAPİ (KURTARMA)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71D633-68B0-6CA5-4634-D5B49C2EA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PSA YARILANMA 3.1 GÜN</a:t>
            </a:r>
          </a:p>
          <a:p>
            <a:r>
              <a:rPr lang="tr-TR" dirty="0">
                <a:latin typeface="Comic Sans MS" panose="030F0702030302020204" pitchFamily="66" charset="0"/>
              </a:rPr>
              <a:t>Başarılı cerrahi sonrası 4 hafta sonrası </a:t>
            </a:r>
            <a:r>
              <a:rPr lang="tr-TR" dirty="0" err="1">
                <a:latin typeface="Comic Sans MS" panose="030F0702030302020204" pitchFamily="66" charset="0"/>
              </a:rPr>
              <a:t>undedektabıl</a:t>
            </a:r>
            <a:r>
              <a:rPr lang="tr-TR" dirty="0">
                <a:latin typeface="Comic Sans MS" panose="030F0702030302020204" pitchFamily="66" charset="0"/>
              </a:rPr>
              <a:t> seviyeye inmelidir.</a:t>
            </a:r>
          </a:p>
          <a:p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PSA 0.2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/ml ‘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nin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üstünde ise, yada bir önceki ölçümden 0.2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/ml daha fazla artıyorsa biyokimyasal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nüks’tür</a:t>
            </a:r>
            <a:r>
              <a:rPr lang="tr-TR" dirty="0">
                <a:latin typeface="Comic Sans MS" panose="030F0702030302020204" pitchFamily="66" charset="0"/>
              </a:rPr>
              <a:t>.</a:t>
            </a:r>
          </a:p>
          <a:p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Ne kadar düşük PSA da RT başlarsa RT </a:t>
            </a:r>
            <a:r>
              <a:rPr lang="tr-T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nin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 etkinliği o kadar fazla olur</a:t>
            </a:r>
            <a:r>
              <a:rPr lang="tr-TR" dirty="0">
                <a:latin typeface="Comic Sans MS" panose="030F0702030302020204" pitchFamily="66" charset="0"/>
              </a:rPr>
              <a:t>.</a:t>
            </a:r>
          </a:p>
          <a:p>
            <a:r>
              <a:rPr lang="tr-TR" dirty="0">
                <a:latin typeface="Comic Sans MS" panose="030F0702030302020204" pitchFamily="66" charset="0"/>
              </a:rPr>
              <a:t>PSA </a:t>
            </a:r>
            <a:r>
              <a:rPr lang="tr-TR" dirty="0" err="1">
                <a:latin typeface="Comic Sans MS" panose="030F0702030302020204" pitchFamily="66" charset="0"/>
              </a:rPr>
              <a:t>doubling</a:t>
            </a:r>
            <a:r>
              <a:rPr lang="tr-TR" dirty="0">
                <a:latin typeface="Comic Sans MS" panose="030F0702030302020204" pitchFamily="66" charset="0"/>
              </a:rPr>
              <a:t> time 15 </a:t>
            </a:r>
            <a:r>
              <a:rPr lang="tr-TR" dirty="0" err="1">
                <a:latin typeface="Comic Sans MS" panose="030F0702030302020204" pitchFamily="66" charset="0"/>
              </a:rPr>
              <a:t>ay’dan</a:t>
            </a:r>
            <a:r>
              <a:rPr lang="tr-TR" dirty="0">
                <a:latin typeface="Comic Sans MS" panose="030F0702030302020204" pitchFamily="66" charset="0"/>
              </a:rPr>
              <a:t> kısa olanlar da </a:t>
            </a:r>
            <a:r>
              <a:rPr lang="tr-TR" dirty="0" err="1">
                <a:latin typeface="Comic Sans MS" panose="030F0702030302020204" pitchFamily="66" charset="0"/>
              </a:rPr>
              <a:t>mortalite</a:t>
            </a:r>
            <a:r>
              <a:rPr lang="tr-TR" dirty="0">
                <a:latin typeface="Comic Sans MS" panose="030F0702030302020204" pitchFamily="66" charset="0"/>
              </a:rPr>
              <a:t> yüksek.</a:t>
            </a:r>
          </a:p>
          <a:p>
            <a:r>
              <a:rPr lang="tr-TR" dirty="0">
                <a:latin typeface="Comic Sans MS" panose="030F0702030302020204" pitchFamily="66" charset="0"/>
              </a:rPr>
              <a:t>PSA 10’dan yüksek değilse TAP </a:t>
            </a:r>
            <a:r>
              <a:rPr lang="tr-TR" dirty="0" err="1">
                <a:latin typeface="Comic Sans MS" panose="030F0702030302020204" pitchFamily="66" charset="0"/>
              </a:rPr>
              <a:t>CTde</a:t>
            </a:r>
            <a:r>
              <a:rPr lang="tr-TR" dirty="0">
                <a:latin typeface="Comic Sans MS" panose="030F0702030302020204" pitchFamily="66" charset="0"/>
              </a:rPr>
              <a:t> odak görmek olası değildir</a:t>
            </a:r>
          </a:p>
        </p:txBody>
      </p:sp>
    </p:spTree>
    <p:extLst>
      <p:ext uri="{BB962C8B-B14F-4D97-AF65-F5344CB8AC3E}">
        <p14:creationId xmlns:p14="http://schemas.microsoft.com/office/powerpoint/2010/main" val="910915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93BAB5-CC25-260B-F130-D8A4DFF3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Nüks</a:t>
            </a:r>
            <a:endParaRPr lang="tr-TR" dirty="0"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253894-015A-F0F5-BFCA-47A8BD79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err="1">
                <a:latin typeface="Comic Sans MS" panose="030F0902030302020204" pitchFamily="66" charset="0"/>
              </a:rPr>
              <a:t>Multiparametrik</a:t>
            </a:r>
            <a:r>
              <a:rPr lang="tr-TR" dirty="0">
                <a:latin typeface="Comic Sans MS" panose="030F0902030302020204" pitchFamily="66" charset="0"/>
              </a:rPr>
              <a:t> MR (özellikle </a:t>
            </a:r>
            <a:r>
              <a:rPr lang="tr-TR" dirty="0" err="1">
                <a:latin typeface="Comic Sans MS" panose="030F0902030302020204" pitchFamily="66" charset="0"/>
              </a:rPr>
              <a:t>endorektal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coil</a:t>
            </a:r>
            <a:r>
              <a:rPr lang="tr-TR" dirty="0">
                <a:latin typeface="Comic Sans MS" panose="030F0902030302020204" pitchFamily="66" charset="0"/>
              </a:rPr>
              <a:t> ile yapılan) prostat yatağında </a:t>
            </a:r>
            <a:r>
              <a:rPr lang="tr-TR" dirty="0" err="1">
                <a:latin typeface="Comic Sans MS" panose="030F0902030302020204" pitchFamily="66" charset="0"/>
              </a:rPr>
              <a:t>tm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rekürrensi</a:t>
            </a:r>
            <a:r>
              <a:rPr lang="tr-TR" dirty="0">
                <a:latin typeface="Comic Sans MS" panose="030F0902030302020204" pitchFamily="66" charset="0"/>
              </a:rPr>
              <a:t> belirlemede başarılıdır.</a:t>
            </a:r>
          </a:p>
          <a:p>
            <a:r>
              <a:rPr lang="tr-TR" dirty="0">
                <a:latin typeface="Comic Sans MS" panose="030F0902030302020204" pitchFamily="66" charset="0"/>
              </a:rPr>
              <a:t>T1 </a:t>
            </a:r>
            <a:r>
              <a:rPr lang="tr-TR" dirty="0" err="1">
                <a:latin typeface="Comic Sans MS" panose="030F0902030302020204" pitchFamily="66" charset="0"/>
              </a:rPr>
              <a:t>isointens</a:t>
            </a:r>
            <a:r>
              <a:rPr lang="tr-TR" dirty="0">
                <a:latin typeface="Comic Sans MS" panose="030F0902030302020204" pitchFamily="66" charset="0"/>
              </a:rPr>
              <a:t>, T2 </a:t>
            </a:r>
            <a:r>
              <a:rPr lang="tr-TR" dirty="0" err="1">
                <a:latin typeface="Comic Sans MS" panose="030F0902030302020204" pitchFamily="66" charset="0"/>
              </a:rPr>
              <a:t>hiperintens</a:t>
            </a:r>
            <a:r>
              <a:rPr lang="tr-TR" dirty="0">
                <a:latin typeface="Comic Sans MS" panose="030F0902030302020204" pitchFamily="66" charset="0"/>
              </a:rPr>
              <a:t> (erken faz kontrast uygulanmasında)</a:t>
            </a:r>
          </a:p>
          <a:p>
            <a:r>
              <a:rPr lang="tr-TR" dirty="0">
                <a:latin typeface="Comic Sans MS" panose="030F0902030302020204" pitchFamily="66" charset="0"/>
              </a:rPr>
              <a:t>Difüzyon imajlarda, </a:t>
            </a:r>
            <a:r>
              <a:rPr lang="tr-TR" dirty="0" err="1">
                <a:latin typeface="Comic Sans MS" panose="030F0902030302020204" pitchFamily="66" charset="0"/>
              </a:rPr>
              <a:t>dif</a:t>
            </a:r>
            <a:r>
              <a:rPr lang="tr-TR" dirty="0">
                <a:latin typeface="Comic Sans MS" panose="030F0902030302020204" pitchFamily="66" charset="0"/>
              </a:rPr>
              <a:t> kısıtlama görülür.</a:t>
            </a:r>
          </a:p>
          <a:p>
            <a:r>
              <a:rPr lang="tr-TR" dirty="0">
                <a:latin typeface="Comic Sans MS" panose="030F0902030302020204" pitchFamily="66" charset="0"/>
              </a:rPr>
              <a:t>En sık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% 50-80Vezikoüretaral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anastomoz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, mesane boynu ( %15-30) ve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retrovezikal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alanda olur.</a:t>
            </a:r>
            <a:endParaRPr lang="tr-TR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tr-TR" dirty="0">
                <a:latin typeface="Comic Sans MS" panose="030F0902030302020204" pitchFamily="66" charset="0"/>
              </a:rPr>
              <a:t>--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Studies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of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multiparametric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magnetic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resonance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suggest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that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combined</a:t>
            </a:r>
            <a:endParaRPr lang="tr-TR" dirty="0"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T2-weighted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and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dynamic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contrast-enhanced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images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have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the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highest</a:t>
            </a:r>
            <a:endParaRPr lang="tr-TR" dirty="0"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sensitivity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,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whereas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diffusion-weighted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sequences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may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not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add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further</a:t>
            </a:r>
            <a:endParaRPr lang="tr-TR" dirty="0"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to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detection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.</a:t>
            </a:r>
          </a:p>
          <a:p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01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100E6D-B828-D4D1-8C43-0DF98DAC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75FA05-7322-20A7-ED1E-FBACFD57D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6D162CC-71E6-2B02-1799-E74400E8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858"/>
          <a:stretch/>
        </p:blipFill>
        <p:spPr>
          <a:xfrm>
            <a:off x="93991" y="179881"/>
            <a:ext cx="6002009" cy="398738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F3C2D39-10BA-474B-D161-9E5317DB2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727"/>
          <a:stretch/>
        </p:blipFill>
        <p:spPr>
          <a:xfrm>
            <a:off x="5351791" y="3791146"/>
            <a:ext cx="6002009" cy="2761937"/>
          </a:xfrm>
          <a:prstGeom prst="rect">
            <a:avLst/>
          </a:prstGeom>
        </p:spPr>
      </p:pic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F223A46B-24B5-C5E8-1421-6791B24DF9E5}"/>
              </a:ext>
            </a:extLst>
          </p:cNvPr>
          <p:cNvCxnSpPr/>
          <p:nvPr/>
        </p:nvCxnSpPr>
        <p:spPr>
          <a:xfrm>
            <a:off x="5516380" y="5396459"/>
            <a:ext cx="530651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B605D7FB-CF94-57E4-EC90-25F37C2EFE43}"/>
              </a:ext>
            </a:extLst>
          </p:cNvPr>
          <p:cNvCxnSpPr>
            <a:cxnSpLocks/>
          </p:cNvCxnSpPr>
          <p:nvPr/>
        </p:nvCxnSpPr>
        <p:spPr>
          <a:xfrm>
            <a:off x="5516380" y="5593829"/>
            <a:ext cx="86943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773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9FB2FB-90B9-C1A9-7D7C-A909FF557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2E5D68-2D1B-6179-BD1D-1C196BB4B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902030302020204" pitchFamily="66" charset="0"/>
              </a:rPr>
              <a:t>Postop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nüks’te</a:t>
            </a:r>
            <a:r>
              <a:rPr lang="tr-TR" dirty="0">
                <a:latin typeface="Comic Sans MS" panose="030F0902030302020204" pitchFamily="66" charset="0"/>
              </a:rPr>
              <a:t> ışınlanacak alan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4 cm boyunda, 3 cm çapında (orta nokta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vezikoüretral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anastomoz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bölgesinden 5 mm post ve 3 mm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inf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 silindirik alan olmalıdır (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Mirabell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</a:t>
            </a:r>
          </a:p>
          <a:p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Ga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68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PET’te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nüks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alanı saptamada faydalıdır.</a:t>
            </a:r>
          </a:p>
          <a:p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PSA </a:t>
            </a:r>
            <a:r>
              <a:rPr lang="tr-TR" dirty="0" err="1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nın</a:t>
            </a:r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 1’den az olduğu durumlarda erken </a:t>
            </a:r>
            <a:r>
              <a:rPr lang="tr-TR" dirty="0" err="1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nüksü</a:t>
            </a:r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 yakalamada Ga68 PET önemli olabilir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, bu dönemde RT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nin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salvaj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etkisi daha belirgindir.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241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8F22A7-383C-CC15-7098-B350F0ED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3B3BF4-1DEF-B7F5-D32B-C0C1E1057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1173B39-79FF-1900-AE9B-E2D1ADECD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76" y="0"/>
            <a:ext cx="10090047" cy="6858000"/>
          </a:xfrm>
          <a:prstGeom prst="rect">
            <a:avLst/>
          </a:prstGeom>
        </p:spPr>
      </p:pic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1F72CCA6-50DE-D1BE-8817-92C1E08E52D1}"/>
              </a:ext>
            </a:extLst>
          </p:cNvPr>
          <p:cNvCxnSpPr/>
          <p:nvPr/>
        </p:nvCxnSpPr>
        <p:spPr>
          <a:xfrm>
            <a:off x="4766872" y="365125"/>
            <a:ext cx="589113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40261A93-044F-A9D0-704E-CB6C0D2555F2}"/>
              </a:ext>
            </a:extLst>
          </p:cNvPr>
          <p:cNvCxnSpPr>
            <a:cxnSpLocks/>
          </p:cNvCxnSpPr>
          <p:nvPr/>
        </p:nvCxnSpPr>
        <p:spPr>
          <a:xfrm>
            <a:off x="1171731" y="577486"/>
            <a:ext cx="149651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Çerçeve 8">
            <a:extLst>
              <a:ext uri="{FF2B5EF4-FFF2-40B4-BE49-F238E27FC236}">
                <a16:creationId xmlns:a16="http://schemas.microsoft.com/office/drawing/2014/main" id="{8FA288ED-A591-B86A-E291-AE3E4C6CF0BD}"/>
              </a:ext>
            </a:extLst>
          </p:cNvPr>
          <p:cNvSpPr/>
          <p:nvPr/>
        </p:nvSpPr>
        <p:spPr>
          <a:xfrm>
            <a:off x="3867462" y="569626"/>
            <a:ext cx="1738859" cy="3852471"/>
          </a:xfrm>
          <a:prstGeom prst="frame">
            <a:avLst>
              <a:gd name="adj1" fmla="val 3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Çerçeve 9">
            <a:extLst>
              <a:ext uri="{FF2B5EF4-FFF2-40B4-BE49-F238E27FC236}">
                <a16:creationId xmlns:a16="http://schemas.microsoft.com/office/drawing/2014/main" id="{49A48896-3B0D-B86D-696A-3670C789C049}"/>
              </a:ext>
            </a:extLst>
          </p:cNvPr>
          <p:cNvSpPr/>
          <p:nvPr/>
        </p:nvSpPr>
        <p:spPr>
          <a:xfrm>
            <a:off x="9086532" y="2863121"/>
            <a:ext cx="1901258" cy="565879"/>
          </a:xfrm>
          <a:prstGeom prst="frame">
            <a:avLst>
              <a:gd name="adj1" fmla="val 3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43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E1ED35-3793-B331-D8C8-784C7B0C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Postoperatif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nüks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Salvaj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5F5EEA-2AC8-C7F8-4FF2-18B95E876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Bazı merkezlere göre, </a:t>
            </a:r>
            <a:r>
              <a:rPr lang="tr-TR" dirty="0" err="1">
                <a:latin typeface="Comic Sans MS" panose="030F0902030302020204" pitchFamily="66" charset="0"/>
              </a:rPr>
              <a:t>postop</a:t>
            </a:r>
            <a:r>
              <a:rPr lang="tr-TR" dirty="0">
                <a:latin typeface="Comic Sans MS" panose="030F0902030302020204" pitchFamily="66" charset="0"/>
              </a:rPr>
              <a:t> PSA düzeyi 0.5 üzerine çıktığında erken </a:t>
            </a:r>
            <a:r>
              <a:rPr lang="tr-TR" dirty="0" err="1">
                <a:latin typeface="Comic Sans MS" panose="030F0902030302020204" pitchFamily="66" charset="0"/>
              </a:rPr>
              <a:t>salvaj</a:t>
            </a:r>
            <a:r>
              <a:rPr lang="tr-TR" dirty="0">
                <a:latin typeface="Comic Sans MS" panose="030F0902030302020204" pitchFamily="66" charset="0"/>
              </a:rPr>
              <a:t> RT başlamalıdır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 err="1">
                <a:solidFill>
                  <a:srgbClr val="FF0000"/>
                </a:solidFill>
                <a:latin typeface="Comic Sans MS" panose="030F0902030302020204" pitchFamily="66" charset="0"/>
              </a:rPr>
              <a:t>Salvaj</a:t>
            </a:r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</a:rPr>
              <a:t> RT ‘ye ADT eşlik etmelidir, ancak net süresi ve dozu bilinmemektedir.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>
                <a:latin typeface="Comic Sans MS" panose="030F0902030302020204" pitchFamily="66" charset="0"/>
              </a:rPr>
              <a:t>RT 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tr-TR" dirty="0">
                <a:latin typeface="Comic Sans MS" panose="030F0902030302020204" pitchFamily="66" charset="0"/>
              </a:rPr>
              <a:t>Doz ASCO/</a:t>
            </a:r>
            <a:r>
              <a:rPr lang="tr-TR" dirty="0" err="1">
                <a:latin typeface="Comic Sans MS" panose="030F0902030302020204" pitchFamily="66" charset="0"/>
              </a:rPr>
              <a:t>American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Urological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Association</a:t>
            </a:r>
            <a:r>
              <a:rPr lang="tr-TR" dirty="0">
                <a:latin typeface="Comic Sans MS" panose="030F0902030302020204" pitchFamily="66" charset="0"/>
              </a:rPr>
              <a:t>/</a:t>
            </a:r>
            <a:r>
              <a:rPr lang="tr-TR" dirty="0" err="1">
                <a:latin typeface="Comic Sans MS" panose="030F0902030302020204" pitchFamily="66" charset="0"/>
              </a:rPr>
              <a:t>European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Association</a:t>
            </a:r>
            <a:r>
              <a:rPr lang="tr-TR" dirty="0">
                <a:latin typeface="Comic Sans MS" panose="030F0902030302020204" pitchFamily="66" charset="0"/>
              </a:rPr>
              <a:t> of </a:t>
            </a:r>
            <a:r>
              <a:rPr lang="tr-TR" dirty="0" err="1">
                <a:latin typeface="Comic Sans MS" panose="030F0902030302020204" pitchFamily="66" charset="0"/>
              </a:rPr>
              <a:t>Urology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64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Gy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ve üstü doz almalıdır (Cerrahi sonrası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salvaj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RT), belki 70- 72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Gy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e çıkılmalıdır</a:t>
            </a:r>
            <a:r>
              <a:rPr lang="tr-TR" dirty="0">
                <a:latin typeface="Comic Sans MS" panose="030F09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436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C94E45-CCDF-117D-E9FF-BB4E96C1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829CE1-22F6-3F56-31D6-004539655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90A5D27-EEF0-DC5B-5A09-1C5DBE01E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0" y="679450"/>
            <a:ext cx="8242300" cy="54991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2C2D0330-8607-AE76-CFD1-9160FC554B9C}"/>
              </a:ext>
            </a:extLst>
          </p:cNvPr>
          <p:cNvSpPr txBox="1"/>
          <p:nvPr/>
        </p:nvSpPr>
        <p:spPr>
          <a:xfrm flipH="1">
            <a:off x="983410" y="6176963"/>
            <a:ext cx="659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latin typeface="Comic Sans MS" panose="030F0702030302020204" pitchFamily="66" charset="0"/>
              </a:rPr>
              <a:t>Stephenson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Predictive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Nomogram</a:t>
            </a:r>
            <a:r>
              <a:rPr lang="tr-TR" dirty="0">
                <a:latin typeface="Comic Sans MS" panose="030F0702030302020204" pitchFamily="66" charset="0"/>
              </a:rPr>
              <a:t> (</a:t>
            </a:r>
            <a:r>
              <a:rPr lang="tr-TR" dirty="0" err="1">
                <a:latin typeface="Comic Sans MS" panose="030F0702030302020204" pitchFamily="66" charset="0"/>
              </a:rPr>
              <a:t>salvaj</a:t>
            </a:r>
            <a:r>
              <a:rPr lang="tr-TR" dirty="0">
                <a:latin typeface="Comic Sans MS" panose="030F0702030302020204" pitchFamily="66" charset="0"/>
              </a:rPr>
              <a:t> RT </a:t>
            </a:r>
            <a:r>
              <a:rPr lang="tr-TR" dirty="0" err="1">
                <a:latin typeface="Comic Sans MS" panose="030F0702030302020204" pitchFamily="66" charset="0"/>
              </a:rPr>
              <a:t>nin</a:t>
            </a:r>
            <a:r>
              <a:rPr lang="tr-TR" dirty="0">
                <a:latin typeface="Comic Sans MS" panose="030F0702030302020204" pitchFamily="66" charset="0"/>
              </a:rPr>
              <a:t> biyokimyasal </a:t>
            </a:r>
            <a:r>
              <a:rPr lang="tr-TR" dirty="0" err="1">
                <a:latin typeface="Comic Sans MS" panose="030F0702030302020204" pitchFamily="66" charset="0"/>
              </a:rPr>
              <a:t>rekürrensi</a:t>
            </a:r>
            <a:r>
              <a:rPr lang="tr-TR" dirty="0">
                <a:latin typeface="Comic Sans MS" panose="030F0702030302020204" pitchFamily="66" charset="0"/>
              </a:rPr>
              <a:t> engelleme şansı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968154D-09E2-62C4-F91C-133A66C15558}"/>
              </a:ext>
            </a:extLst>
          </p:cNvPr>
          <p:cNvSpPr txBox="1"/>
          <p:nvPr/>
        </p:nvSpPr>
        <p:spPr>
          <a:xfrm>
            <a:off x="9765102" y="5106838"/>
            <a:ext cx="2225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Genomik</a:t>
            </a:r>
            <a:r>
              <a:rPr lang="tr-TR" dirty="0"/>
              <a:t> </a:t>
            </a:r>
            <a:r>
              <a:rPr lang="tr-TR" dirty="0" err="1"/>
              <a:t>marker’lar</a:t>
            </a:r>
            <a:r>
              <a:rPr lang="tr-TR" dirty="0"/>
              <a:t>?</a:t>
            </a:r>
          </a:p>
          <a:p>
            <a:r>
              <a:rPr lang="tr-TR" dirty="0" err="1"/>
              <a:t>Luminal</a:t>
            </a:r>
            <a:r>
              <a:rPr lang="tr-TR" dirty="0"/>
              <a:t> B alt tip, daha kötü </a:t>
            </a:r>
            <a:r>
              <a:rPr lang="tr-TR" dirty="0" err="1"/>
              <a:t>prognozla</a:t>
            </a:r>
            <a:r>
              <a:rPr lang="tr-TR" dirty="0"/>
              <a:t> ilişkili)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50FCB14A-A7D6-6047-7F98-AE4A3BE581E3}"/>
              </a:ext>
            </a:extLst>
          </p:cNvPr>
          <p:cNvCxnSpPr/>
          <p:nvPr/>
        </p:nvCxnSpPr>
        <p:spPr>
          <a:xfrm>
            <a:off x="6610662" y="1094282"/>
            <a:ext cx="0" cy="479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7D723FE2-7387-E574-A3A5-B336EF5995B6}"/>
              </a:ext>
            </a:extLst>
          </p:cNvPr>
          <p:cNvCxnSpPr>
            <a:cxnSpLocks/>
          </p:cNvCxnSpPr>
          <p:nvPr/>
        </p:nvCxnSpPr>
        <p:spPr>
          <a:xfrm>
            <a:off x="6853003" y="1094282"/>
            <a:ext cx="0" cy="886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6A9F1D5-C01E-230E-AAA7-82B1722D8DDE}"/>
              </a:ext>
            </a:extLst>
          </p:cNvPr>
          <p:cNvSpPr txBox="1"/>
          <p:nvPr/>
        </p:nvSpPr>
        <p:spPr>
          <a:xfrm>
            <a:off x="2199703" y="2758191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?</a:t>
            </a:r>
          </a:p>
        </p:txBody>
      </p: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70129BC5-7814-5C8C-5261-554EA1D9D9E0}"/>
              </a:ext>
            </a:extLst>
          </p:cNvPr>
          <p:cNvCxnSpPr>
            <a:cxnSpLocks/>
          </p:cNvCxnSpPr>
          <p:nvPr/>
        </p:nvCxnSpPr>
        <p:spPr>
          <a:xfrm>
            <a:off x="5596328" y="1094282"/>
            <a:ext cx="0" cy="1848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14FC4756-4D38-0EA1-98FA-1CA7452BE714}"/>
              </a:ext>
            </a:extLst>
          </p:cNvPr>
          <p:cNvCxnSpPr>
            <a:cxnSpLocks/>
          </p:cNvCxnSpPr>
          <p:nvPr/>
        </p:nvCxnSpPr>
        <p:spPr>
          <a:xfrm>
            <a:off x="5358984" y="1094282"/>
            <a:ext cx="0" cy="1403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62EE82C9-D107-4A98-E093-80A9B266BAAC}"/>
              </a:ext>
            </a:extLst>
          </p:cNvPr>
          <p:cNvCxnSpPr>
            <a:cxnSpLocks/>
          </p:cNvCxnSpPr>
          <p:nvPr/>
        </p:nvCxnSpPr>
        <p:spPr>
          <a:xfrm>
            <a:off x="7849850" y="1094282"/>
            <a:ext cx="0" cy="2826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66ED9449-32C7-4178-2EBB-CAA8E8C8E84A}"/>
              </a:ext>
            </a:extLst>
          </p:cNvPr>
          <p:cNvCxnSpPr>
            <a:cxnSpLocks/>
          </p:cNvCxnSpPr>
          <p:nvPr/>
        </p:nvCxnSpPr>
        <p:spPr>
          <a:xfrm>
            <a:off x="5139128" y="1094282"/>
            <a:ext cx="0" cy="3306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DED96760-3153-9FE6-1FEB-256A82601DCC}"/>
              </a:ext>
            </a:extLst>
          </p:cNvPr>
          <p:cNvCxnSpPr>
            <a:cxnSpLocks/>
          </p:cNvCxnSpPr>
          <p:nvPr/>
        </p:nvCxnSpPr>
        <p:spPr>
          <a:xfrm>
            <a:off x="9893508" y="1474286"/>
            <a:ext cx="0" cy="3306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4137E03B-C4E6-28E3-DA61-B5E4437C7636}"/>
              </a:ext>
            </a:extLst>
          </p:cNvPr>
          <p:cNvCxnSpPr>
            <a:cxnSpLocks/>
          </p:cNvCxnSpPr>
          <p:nvPr/>
        </p:nvCxnSpPr>
        <p:spPr>
          <a:xfrm>
            <a:off x="4278700" y="1094282"/>
            <a:ext cx="0" cy="2365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A6CBDD70-0C00-A576-E2F2-1A5680BA0FCE}"/>
              </a:ext>
            </a:extLst>
          </p:cNvPr>
          <p:cNvCxnSpPr>
            <a:cxnSpLocks/>
          </p:cNvCxnSpPr>
          <p:nvPr/>
        </p:nvCxnSpPr>
        <p:spPr>
          <a:xfrm>
            <a:off x="7252742" y="4931764"/>
            <a:ext cx="0" cy="929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/>
          <p:cNvSpPr txBox="1"/>
          <p:nvPr/>
        </p:nvSpPr>
        <p:spPr>
          <a:xfrm>
            <a:off x="9893508" y="1094282"/>
            <a:ext cx="191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Biyokimyasal </a:t>
            </a:r>
            <a:r>
              <a:rPr lang="tr-TR" dirty="0" err="1">
                <a:latin typeface="Comic Sans MS" panose="030F0702030302020204" pitchFamily="66" charset="0"/>
              </a:rPr>
              <a:t>nüksün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salvaj</a:t>
            </a:r>
            <a:r>
              <a:rPr lang="tr-TR" dirty="0">
                <a:latin typeface="Comic Sans MS" panose="030F0702030302020204" pitchFamily="66" charset="0"/>
              </a:rPr>
              <a:t> RT ile başarı olasılığı</a:t>
            </a:r>
          </a:p>
        </p:txBody>
      </p:sp>
    </p:spTree>
    <p:extLst>
      <p:ext uri="{BB962C8B-B14F-4D97-AF65-F5344CB8AC3E}">
        <p14:creationId xmlns:p14="http://schemas.microsoft.com/office/powerpoint/2010/main" val="2110724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5DC6A5-F58E-D266-D12B-D2197163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KLİNİK TANIMLI LOKAL REKÜRRENS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699731-92AF-BC40-044B-BB3FE817F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BİYOKİMYASAL REKÜRRENS ile klinik belirgin </a:t>
            </a:r>
            <a:r>
              <a:rPr lang="tr-TR" dirty="0" err="1">
                <a:latin typeface="Comic Sans MS" panose="030F0902030302020204" pitchFamily="66" charset="0"/>
              </a:rPr>
              <a:t>nüks</a:t>
            </a:r>
            <a:r>
              <a:rPr lang="tr-TR" dirty="0">
                <a:latin typeface="Comic Sans MS" panose="030F0902030302020204" pitchFamily="66" charset="0"/>
              </a:rPr>
              <a:t> tanımı günümüzde çok net değildir.</a:t>
            </a:r>
          </a:p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MR da saptamak</a:t>
            </a:r>
          </a:p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DR muayene ile saptamak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Salvaj</a:t>
            </a:r>
            <a:r>
              <a:rPr lang="tr-TR" dirty="0">
                <a:latin typeface="Comic Sans MS" panose="030F0902030302020204" pitchFamily="66" charset="0"/>
              </a:rPr>
              <a:t> RT başarı şansı </a:t>
            </a:r>
            <a:r>
              <a:rPr lang="tr-TR" dirty="0" err="1">
                <a:latin typeface="Comic Sans MS" panose="030F0902030302020204" pitchFamily="66" charset="0"/>
              </a:rPr>
              <a:t>az’dır</a:t>
            </a:r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>
                <a:latin typeface="Comic Sans MS" panose="030F0902030302020204" pitchFamily="66" charset="0"/>
              </a:rPr>
              <a:t>% 90 klinik yanıt elde edilse de biyokimyasal </a:t>
            </a:r>
            <a:r>
              <a:rPr lang="tr-TR" dirty="0" err="1">
                <a:latin typeface="Comic Sans MS" panose="030F0902030302020204" pitchFamily="66" charset="0"/>
              </a:rPr>
              <a:t>rekürrensiz</a:t>
            </a:r>
            <a:r>
              <a:rPr lang="tr-TR" dirty="0">
                <a:latin typeface="Comic Sans MS" panose="030F0902030302020204" pitchFamily="66" charset="0"/>
              </a:rPr>
              <a:t> yaşam yakalama şansı % 35’tir.</a:t>
            </a:r>
          </a:p>
        </p:txBody>
      </p:sp>
    </p:spTree>
    <p:extLst>
      <p:ext uri="{BB962C8B-B14F-4D97-AF65-F5344CB8AC3E}">
        <p14:creationId xmlns:p14="http://schemas.microsoft.com/office/powerpoint/2010/main" val="79601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C8377C-DA28-68AD-357D-45AD24EC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01FE39-A57E-E3AE-0D83-2D249C9C5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0F14B8-51BE-0FAB-E962-991A1997D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94"/>
          <a:stretch/>
        </p:blipFill>
        <p:spPr>
          <a:xfrm>
            <a:off x="888631" y="269353"/>
            <a:ext cx="8163233" cy="65134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4B3B0FD-E238-EEEC-ACB0-875D10F53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118" y="3429000"/>
            <a:ext cx="5080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64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BAFB94-7492-D1EE-C70B-3E2225E8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Radyoterapi YAN ETKİ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B7F544-2FD3-977F-7917-B72EA2CE7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902030302020204" pitchFamily="66" charset="0"/>
              </a:rPr>
              <a:t>İntestinal-üriner</a:t>
            </a:r>
            <a:r>
              <a:rPr lang="tr-TR" dirty="0">
                <a:latin typeface="Comic Sans MS" panose="030F0902030302020204" pitchFamily="66" charset="0"/>
              </a:rPr>
              <a:t>, seksüel, diğer</a:t>
            </a:r>
          </a:p>
          <a:p>
            <a:r>
              <a:rPr lang="tr-TR" dirty="0">
                <a:latin typeface="Comic Sans MS" panose="030F0902030302020204" pitchFamily="66" charset="0"/>
              </a:rPr>
              <a:t>Akut yan etkiler 2-4 haftada düzelir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Persistan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diare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tenesmus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rektal</a:t>
            </a:r>
            <a:r>
              <a:rPr lang="tr-TR" dirty="0">
                <a:latin typeface="Comic Sans MS" panose="030F0902030302020204" pitchFamily="66" charset="0"/>
              </a:rPr>
              <a:t>-anal </a:t>
            </a:r>
            <a:r>
              <a:rPr lang="tr-TR" dirty="0" err="1">
                <a:latin typeface="Comic Sans MS" panose="030F0902030302020204" pitchFamily="66" charset="0"/>
              </a:rPr>
              <a:t>striktür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hemotokezya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ülserasyon</a:t>
            </a:r>
            <a:r>
              <a:rPr lang="tr-TR" dirty="0">
                <a:latin typeface="Comic Sans MS" panose="030F0902030302020204" pitchFamily="66" charset="0"/>
              </a:rPr>
              <a:t>, obstrüksiyon, </a:t>
            </a:r>
            <a:r>
              <a:rPr lang="tr-TR" dirty="0" err="1">
                <a:latin typeface="Comic Sans MS" panose="030F0902030302020204" pitchFamily="66" charset="0"/>
              </a:rPr>
              <a:t>perforasyon</a:t>
            </a:r>
            <a:r>
              <a:rPr lang="tr-TR" dirty="0">
                <a:latin typeface="Comic Sans MS" panose="030F0902030302020204" pitchFamily="66" charset="0"/>
              </a:rPr>
              <a:t>.</a:t>
            </a:r>
          </a:p>
          <a:p>
            <a:r>
              <a:rPr lang="tr-TR" b="1" u="sng" dirty="0">
                <a:latin typeface="Comic Sans MS" panose="030F0902030302020204" pitchFamily="66" charset="0"/>
              </a:rPr>
              <a:t>IMRT ile % 13 olan GIS </a:t>
            </a:r>
            <a:r>
              <a:rPr lang="tr-TR" b="1" u="sng" dirty="0" err="1">
                <a:latin typeface="Comic Sans MS" panose="030F0902030302020204" pitchFamily="66" charset="0"/>
              </a:rPr>
              <a:t>toksisite</a:t>
            </a:r>
            <a:r>
              <a:rPr lang="tr-TR" b="1" u="sng" dirty="0">
                <a:latin typeface="Comic Sans MS" panose="030F0902030302020204" pitchFamily="66" charset="0"/>
              </a:rPr>
              <a:t> % 5 e düşürülmüştür</a:t>
            </a:r>
          </a:p>
          <a:p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4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6CB37D-1DCC-8AE0-35FA-B82F118F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Postoperatif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Radyoterapi YAN ETKİLER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8FF7A7-49A3-60E4-EEE8-AEF3B1326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</a:rPr>
              <a:t>CERRAHİ SONRASI, RT öncesi </a:t>
            </a:r>
            <a:r>
              <a:rPr lang="tr-TR" dirty="0" err="1">
                <a:solidFill>
                  <a:srgbClr val="FF0000"/>
                </a:solidFill>
                <a:latin typeface="Comic Sans MS" panose="030F0902030302020204" pitchFamily="66" charset="0"/>
              </a:rPr>
              <a:t>baseline</a:t>
            </a:r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</a:rPr>
              <a:t> durum iyi bilinmelidir (Hangisi cerrahi sebepli, hangisi RT sebepli)( Genelde tüm maliyet en son yapılan tedaviye atılır)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Disüri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urgency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sıklık,günlük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gayta</a:t>
            </a:r>
            <a:r>
              <a:rPr lang="tr-TR" dirty="0">
                <a:latin typeface="Comic Sans MS" panose="030F0902030302020204" pitchFamily="66" charset="0"/>
              </a:rPr>
              <a:t> sayısı, </a:t>
            </a:r>
            <a:r>
              <a:rPr lang="tr-TR" dirty="0" err="1">
                <a:latin typeface="Comic Sans MS" panose="030F0902030302020204" pitchFamily="66" charset="0"/>
              </a:rPr>
              <a:t>hematüri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hematokozya</a:t>
            </a:r>
            <a:r>
              <a:rPr lang="tr-TR" dirty="0">
                <a:latin typeface="Comic Sans MS" panose="030F0902030302020204" pitchFamily="66" charset="0"/>
              </a:rPr>
              <a:t> bilinmelidir.</a:t>
            </a:r>
          </a:p>
          <a:p>
            <a:r>
              <a:rPr lang="tr-TR" dirty="0">
                <a:latin typeface="Comic Sans MS" panose="030F0902030302020204" pitchFamily="66" charset="0"/>
              </a:rPr>
              <a:t>Grade 2-4 erken GU % 10</a:t>
            </a:r>
          </a:p>
          <a:p>
            <a:r>
              <a:rPr lang="tr-TR" dirty="0">
                <a:latin typeface="Comic Sans MS" panose="030F0902030302020204" pitchFamily="66" charset="0"/>
              </a:rPr>
              <a:t>GIS % 17 akut Yan etki görülür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Gec</a:t>
            </a:r>
            <a:r>
              <a:rPr lang="tr-TR" dirty="0">
                <a:latin typeface="Comic Sans MS" panose="030F0902030302020204" pitchFamily="66" charset="0"/>
              </a:rPr>
              <a:t> yan etki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Vezikoüretral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anastomik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striktür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urgency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, sıklık,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dizüri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hematüri</a:t>
            </a:r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Geç yan etki Grade2-4 GÜS 5 yıl da ye% 12</a:t>
            </a: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Grad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3 sadece % 2-8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25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6E58F6-6A35-0ACE-FFBB-73B24123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4615EE-5635-C989-7EBC-6E6FB1518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D831DF0-101D-0B43-A3C1-348A3C44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50" y="368300"/>
            <a:ext cx="4864100" cy="6121400"/>
          </a:xfrm>
          <a:prstGeom prst="rect">
            <a:avLst/>
          </a:prstGeom>
        </p:spPr>
      </p:pic>
      <p:sp>
        <p:nvSpPr>
          <p:cNvPr id="5" name="Çerçeve 4">
            <a:extLst>
              <a:ext uri="{FF2B5EF4-FFF2-40B4-BE49-F238E27FC236}">
                <a16:creationId xmlns:a16="http://schemas.microsoft.com/office/drawing/2014/main" id="{43B1AE14-5BFD-F4CC-9CB0-23D69186FAEE}"/>
              </a:ext>
            </a:extLst>
          </p:cNvPr>
          <p:cNvSpPr/>
          <p:nvPr/>
        </p:nvSpPr>
        <p:spPr>
          <a:xfrm>
            <a:off x="4287187" y="4586990"/>
            <a:ext cx="1469036" cy="23984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Çerçeve 5">
            <a:extLst>
              <a:ext uri="{FF2B5EF4-FFF2-40B4-BE49-F238E27FC236}">
                <a16:creationId xmlns:a16="http://schemas.microsoft.com/office/drawing/2014/main" id="{21466312-E09F-9857-ECFD-702C242ACC29}"/>
              </a:ext>
            </a:extLst>
          </p:cNvPr>
          <p:cNvSpPr/>
          <p:nvPr/>
        </p:nvSpPr>
        <p:spPr>
          <a:xfrm>
            <a:off x="4184757" y="5249054"/>
            <a:ext cx="1469036" cy="23984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663950" y="1825625"/>
            <a:ext cx="4864100" cy="951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3663950" y="3518289"/>
            <a:ext cx="4864100" cy="643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0564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3A9A43-13D5-C4D3-79B6-3562A1A1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EC42B4-8D1E-5307-E6A7-AF94CA9B4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BF62FAC-D463-1274-0F76-34F6CE0A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01" y="259729"/>
            <a:ext cx="11799597" cy="6338541"/>
          </a:xfrm>
          <a:prstGeom prst="rect">
            <a:avLst/>
          </a:prstGeom>
        </p:spPr>
      </p:pic>
      <p:sp>
        <p:nvSpPr>
          <p:cNvPr id="5" name="Çerçeve 4">
            <a:extLst>
              <a:ext uri="{FF2B5EF4-FFF2-40B4-BE49-F238E27FC236}">
                <a16:creationId xmlns:a16="http://schemas.microsoft.com/office/drawing/2014/main" id="{83839C12-079A-68CC-3662-FF44A07A1893}"/>
              </a:ext>
            </a:extLst>
          </p:cNvPr>
          <p:cNvSpPr/>
          <p:nvPr/>
        </p:nvSpPr>
        <p:spPr>
          <a:xfrm>
            <a:off x="1534886" y="2998033"/>
            <a:ext cx="6237514" cy="1229193"/>
          </a:xfrm>
          <a:prstGeom prst="frame">
            <a:avLst>
              <a:gd name="adj1" fmla="val 19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377690" y="2998033"/>
            <a:ext cx="1097280" cy="922457"/>
          </a:xfrm>
          <a:prstGeom prst="rect">
            <a:avLst/>
          </a:prstGeom>
          <a:solidFill>
            <a:srgbClr val="FF0000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8" name="Düz Ok Bağlayıcısı 7"/>
          <p:cNvCxnSpPr/>
          <p:nvPr/>
        </p:nvCxnSpPr>
        <p:spPr>
          <a:xfrm>
            <a:off x="838200" y="1543050"/>
            <a:ext cx="3356610" cy="18745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/>
          <p:cNvSpPr txBox="1"/>
          <p:nvPr/>
        </p:nvSpPr>
        <p:spPr>
          <a:xfrm>
            <a:off x="1040130" y="5920740"/>
            <a:ext cx="336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>
                <a:latin typeface="Comic Sans MS" panose="030F0702030302020204" pitchFamily="66" charset="0"/>
              </a:rPr>
              <a:t>Mean</a:t>
            </a:r>
            <a:r>
              <a:rPr lang="tr-TR" dirty="0">
                <a:latin typeface="Comic Sans MS" panose="030F0702030302020204" pitchFamily="66" charset="0"/>
              </a:rPr>
              <a:t> doz 50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i aşmamalıdır</a:t>
            </a:r>
          </a:p>
        </p:txBody>
      </p:sp>
    </p:spTree>
    <p:extLst>
      <p:ext uri="{BB962C8B-B14F-4D97-AF65-F5344CB8AC3E}">
        <p14:creationId xmlns:p14="http://schemas.microsoft.com/office/powerpoint/2010/main" val="1111446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625149-5542-EF7E-BA9D-B7B7A63C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Radyoterapi sonrası Lokal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salvaj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6D6C2ED-3FFB-C1CA-3749-13AD24145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62500" lnSpcReduction="20000"/>
          </a:bodyPr>
          <a:lstStyle/>
          <a:p>
            <a:r>
              <a:rPr lang="tr-TR" dirty="0">
                <a:latin typeface="Comic Sans MS" panose="030F0902030302020204" pitchFamily="66" charset="0"/>
              </a:rPr>
              <a:t>RT sonrası biyopsi ile doğrulanmış </a:t>
            </a:r>
            <a:r>
              <a:rPr lang="tr-TR" dirty="0" err="1">
                <a:latin typeface="Comic Sans MS" panose="030F0902030302020204" pitchFamily="66" charset="0"/>
              </a:rPr>
              <a:t>nükslerde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</a:rPr>
              <a:t>cerrahi</a:t>
            </a:r>
            <a:r>
              <a:rPr lang="tr-TR" dirty="0">
                <a:latin typeface="Comic Sans MS" panose="030F0902030302020204" pitchFamily="66" charset="0"/>
              </a:rPr>
              <a:t> seçilmiş hastalarda uygundur.</a:t>
            </a:r>
          </a:p>
          <a:p>
            <a:r>
              <a:rPr lang="tr-TR" dirty="0">
                <a:latin typeface="Comic Sans MS" panose="030F0902030302020204" pitchFamily="66" charset="0"/>
              </a:rPr>
              <a:t>Ancak uygun testler sonrası</a:t>
            </a:r>
          </a:p>
          <a:p>
            <a:pPr lvl="1"/>
            <a:r>
              <a:rPr lang="tr-TR" dirty="0" err="1">
                <a:latin typeface="Comic Sans MS" panose="030F0902030302020204" pitchFamily="66" charset="0"/>
              </a:rPr>
              <a:t>Sistoskopi</a:t>
            </a:r>
            <a:endParaRPr lang="tr-TR" dirty="0">
              <a:latin typeface="Comic Sans MS" panose="030F0902030302020204" pitchFamily="66" charset="0"/>
            </a:endParaRP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CT/MR Abdomen/</a:t>
            </a:r>
            <a:r>
              <a:rPr lang="tr-TR" dirty="0" err="1">
                <a:latin typeface="Comic Sans MS" panose="030F0902030302020204" pitchFamily="66" charset="0"/>
              </a:rPr>
              <a:t>pelvik</a:t>
            </a:r>
            <a:endParaRPr lang="tr-TR" dirty="0">
              <a:latin typeface="Comic Sans MS" panose="030F0902030302020204" pitchFamily="66" charset="0"/>
            </a:endParaRPr>
          </a:p>
          <a:p>
            <a:pPr lvl="1"/>
            <a:r>
              <a:rPr lang="tr-TR" dirty="0" err="1">
                <a:latin typeface="Comic Sans MS" panose="030F0902030302020204" pitchFamily="66" charset="0"/>
              </a:rPr>
              <a:t>Ac</a:t>
            </a:r>
            <a:r>
              <a:rPr lang="tr-TR" dirty="0">
                <a:latin typeface="Comic Sans MS" panose="030F0902030302020204" pitchFamily="66" charset="0"/>
              </a:rPr>
              <a:t> görüntüleme</a:t>
            </a: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Kemik tarama</a:t>
            </a: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Eşlik eden </a:t>
            </a:r>
            <a:r>
              <a:rPr lang="tr-TR" dirty="0" err="1">
                <a:latin typeface="Comic Sans MS" panose="030F0902030302020204" pitchFamily="66" charset="0"/>
              </a:rPr>
              <a:t>morbiditeler</a:t>
            </a:r>
            <a:endParaRPr lang="tr-TR" dirty="0">
              <a:latin typeface="Comic Sans MS" panose="030F0902030302020204" pitchFamily="66" charset="0"/>
            </a:endParaRP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Hayat beklentisi</a:t>
            </a: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Hastanın beklentileri</a:t>
            </a:r>
          </a:p>
          <a:p>
            <a:pPr lvl="1"/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Prostatektomi</a:t>
            </a:r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</a:rPr>
              <a:t>-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Anterior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ekzenterasyon</a:t>
            </a:r>
            <a:r>
              <a:rPr lang="tr-TR" dirty="0">
                <a:latin typeface="Comic Sans MS" panose="030F0902030302020204" pitchFamily="66" charset="0"/>
              </a:rPr>
              <a:t> ya da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 err="1">
                <a:solidFill>
                  <a:srgbClr val="FF0000"/>
                </a:solidFill>
                <a:latin typeface="Comic Sans MS" panose="030F0902030302020204" pitchFamily="66" charset="0"/>
              </a:rPr>
              <a:t>Sistoprostatektomi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tr-TR" dirty="0" err="1">
                <a:latin typeface="Comic Sans MS" panose="030F0902030302020204" pitchFamily="66" charset="0"/>
              </a:rPr>
              <a:t>Mesane</a:t>
            </a:r>
            <a:r>
              <a:rPr lang="tr-TR" dirty="0">
                <a:latin typeface="Comic Sans MS" panose="030F0902030302020204" pitchFamily="66" charset="0"/>
              </a:rPr>
              <a:t> boynu veya </a:t>
            </a:r>
            <a:r>
              <a:rPr lang="tr-TR" dirty="0" err="1">
                <a:latin typeface="Comic Sans MS" panose="030F0902030302020204" pitchFamily="66" charset="0"/>
              </a:rPr>
              <a:t>seminal</a:t>
            </a:r>
            <a:r>
              <a:rPr lang="tr-TR" dirty="0">
                <a:latin typeface="Comic Sans MS" panose="030F0902030302020204" pitchFamily="66" charset="0"/>
              </a:rPr>
              <a:t> vezikül </a:t>
            </a:r>
            <a:r>
              <a:rPr lang="tr-TR" dirty="0" err="1">
                <a:latin typeface="Comic Sans MS" panose="030F0902030302020204" pitchFamily="66" charset="0"/>
              </a:rPr>
              <a:t>invazyonu</a:t>
            </a:r>
            <a:r>
              <a:rPr lang="tr-TR" dirty="0">
                <a:latin typeface="Comic Sans MS" panose="030F0902030302020204" pitchFamily="66" charset="0"/>
              </a:rPr>
              <a:t> durumlarında, mesane kapasitesi düşüklüğü nedenli </a:t>
            </a:r>
            <a:r>
              <a:rPr lang="tr-TR" dirty="0" err="1">
                <a:latin typeface="Comic Sans MS" panose="030F0902030302020204" pitchFamily="66" charset="0"/>
              </a:rPr>
              <a:t>inkontinans</a:t>
            </a:r>
            <a:r>
              <a:rPr lang="tr-TR" dirty="0">
                <a:latin typeface="Comic Sans MS" panose="030F0902030302020204" pitchFamily="66" charset="0"/>
              </a:rPr>
              <a:t>, RT sebepli </a:t>
            </a:r>
            <a:r>
              <a:rPr lang="tr-TR" dirty="0" err="1">
                <a:latin typeface="Comic Sans MS" panose="030F0902030302020204" pitchFamily="66" charset="0"/>
              </a:rPr>
              <a:t>sistopati</a:t>
            </a:r>
            <a:r>
              <a:rPr lang="tr-TR" dirty="0">
                <a:latin typeface="Comic Sans MS" panose="030F0902030302020204" pitchFamily="66" charset="0"/>
              </a:rPr>
              <a:t> veya </a:t>
            </a:r>
            <a:r>
              <a:rPr lang="tr-TR" dirty="0" err="1">
                <a:latin typeface="Comic Sans MS" panose="030F0902030302020204" pitchFamily="66" charset="0"/>
              </a:rPr>
              <a:t>pelvik</a:t>
            </a:r>
            <a:r>
              <a:rPr lang="tr-TR" dirty="0">
                <a:latin typeface="Comic Sans MS" panose="030F0902030302020204" pitchFamily="66" charset="0"/>
              </a:rPr>
              <a:t> adezyonlar olan durumlarda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>
                <a:latin typeface="Comic Sans MS" panose="030F0902030302020204" pitchFamily="66" charset="0"/>
              </a:rPr>
              <a:t>Daha az </a:t>
            </a:r>
            <a:r>
              <a:rPr lang="tr-TR" dirty="0" err="1">
                <a:latin typeface="Comic Sans MS" panose="030F0902030302020204" pitchFamily="66" charset="0"/>
              </a:rPr>
              <a:t>invaziv</a:t>
            </a:r>
            <a:r>
              <a:rPr lang="tr-TR" dirty="0">
                <a:latin typeface="Comic Sans MS" panose="030F0902030302020204" pitchFamily="66" charset="0"/>
              </a:rPr>
              <a:t> işlemler (</a:t>
            </a:r>
            <a:r>
              <a:rPr lang="tr-TR" dirty="0" err="1">
                <a:latin typeface="Comic Sans MS" panose="030F0902030302020204" pitchFamily="66" charset="0"/>
              </a:rPr>
              <a:t>Krioablasyon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brakiterapi</a:t>
            </a:r>
            <a:r>
              <a:rPr lang="tr-TR" dirty="0">
                <a:latin typeface="Comic Sans MS" panose="030F0902030302020204" pitchFamily="66" charset="0"/>
              </a:rPr>
              <a:t>, HIFU)</a:t>
            </a:r>
          </a:p>
        </p:txBody>
      </p:sp>
    </p:spTree>
    <p:extLst>
      <p:ext uri="{BB962C8B-B14F-4D97-AF65-F5344CB8AC3E}">
        <p14:creationId xmlns:p14="http://schemas.microsoft.com/office/powerpoint/2010/main" val="301352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6A4292-6C2B-D8AE-A3CB-302FC79E8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Radyoterapi Sonrası </a:t>
            </a:r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nüks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cerrahilerinde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AC32EA-5D58-C0C4-CDC5-AFCAFF926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>
                <a:latin typeface="Comic Sans MS" panose="030F0902030302020204" pitchFamily="66" charset="0"/>
              </a:rPr>
              <a:t>Esas komplikasyon oranı </a:t>
            </a:r>
            <a:r>
              <a:rPr lang="tr-TR" dirty="0" err="1">
                <a:latin typeface="Comic Sans MS" panose="030F0902030302020204" pitchFamily="66" charset="0"/>
              </a:rPr>
              <a:t>rektal</a:t>
            </a:r>
            <a:r>
              <a:rPr lang="tr-TR" dirty="0">
                <a:latin typeface="Comic Sans MS" panose="030F0902030302020204" pitchFamily="66" charset="0"/>
              </a:rPr>
              <a:t> hasar da % 33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% 2 ye inmiştir</a:t>
            </a: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Uriner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ekstravasazyon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% 15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Mesane boynu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kontraktürü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% 22</a:t>
            </a:r>
          </a:p>
          <a:p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Ancak son yıllardaki teknik ilerlemesi ile bu oranlar sürekli azalmaktadır</a:t>
            </a:r>
          </a:p>
          <a:p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KRIOSURGERY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? 70’li yıllarda komplikasyon oranı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yuksekti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(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Uretra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nekroz ve fistül?) (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Nüks’te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PSA 5’ten düşükse opsiyon?)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Son yıllarda USG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guide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uretral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ısıtma nedeniyle bu oranlar azalmıştır. </a:t>
            </a:r>
          </a:p>
        </p:txBody>
      </p:sp>
    </p:spTree>
    <p:extLst>
      <p:ext uri="{BB962C8B-B14F-4D97-AF65-F5344CB8AC3E}">
        <p14:creationId xmlns:p14="http://schemas.microsoft.com/office/powerpoint/2010/main" val="3944712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B26CFE-140A-5003-7A33-5D24DDCB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METASTATİK HASTALIK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5C13A9-4BBB-04A0-4A94-0DC40B849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ADT</a:t>
            </a: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Medikal </a:t>
            </a:r>
          </a:p>
          <a:p>
            <a:pPr lvl="1"/>
            <a:r>
              <a:rPr lang="tr-TR" dirty="0" err="1">
                <a:latin typeface="Comic Sans MS" panose="030F0902030302020204" pitchFamily="66" charset="0"/>
              </a:rPr>
              <a:t>Estrojen</a:t>
            </a:r>
            <a:r>
              <a:rPr lang="tr-TR" dirty="0">
                <a:latin typeface="Comic Sans MS" panose="030F0902030302020204" pitchFamily="66" charset="0"/>
              </a:rPr>
              <a:t> (</a:t>
            </a:r>
            <a:r>
              <a:rPr lang="tr-TR" dirty="0" err="1">
                <a:latin typeface="Comic Sans MS" panose="030F0902030302020204" pitchFamily="66" charset="0"/>
              </a:rPr>
              <a:t>Dietilstilbesterol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estramustin</a:t>
            </a:r>
            <a:r>
              <a:rPr lang="tr-TR" dirty="0">
                <a:latin typeface="Comic Sans MS" panose="030F0902030302020204" pitchFamily="66" charset="0"/>
              </a:rPr>
              <a:t>)</a:t>
            </a:r>
          </a:p>
          <a:p>
            <a:pPr lvl="1"/>
            <a:r>
              <a:rPr lang="tr-TR" dirty="0" err="1">
                <a:latin typeface="Comic Sans MS" panose="030F0902030302020204" pitchFamily="66" charset="0"/>
              </a:rPr>
              <a:t>Progestanlar</a:t>
            </a:r>
            <a:r>
              <a:rPr lang="tr-TR" dirty="0">
                <a:latin typeface="Comic Sans MS" panose="030F0902030302020204" pitchFamily="66" charset="0"/>
              </a:rPr>
              <a:t> (</a:t>
            </a:r>
            <a:r>
              <a:rPr lang="tr-TR" dirty="0" err="1">
                <a:latin typeface="Comic Sans MS" panose="030F0902030302020204" pitchFamily="66" charset="0"/>
              </a:rPr>
              <a:t>Ciproteron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medroksiprogesteron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megestrol</a:t>
            </a:r>
            <a:r>
              <a:rPr lang="tr-TR" dirty="0">
                <a:latin typeface="Comic Sans MS" panose="030F0902030302020204" pitchFamily="66" charset="0"/>
              </a:rPr>
              <a:t>)</a:t>
            </a: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LHRH </a:t>
            </a:r>
            <a:r>
              <a:rPr lang="tr-TR" dirty="0" err="1">
                <a:latin typeface="Comic Sans MS" panose="030F0902030302020204" pitchFamily="66" charset="0"/>
              </a:rPr>
              <a:t>agonist</a:t>
            </a:r>
            <a:r>
              <a:rPr lang="tr-TR" dirty="0">
                <a:latin typeface="Comic Sans MS" panose="030F0902030302020204" pitchFamily="66" charset="0"/>
              </a:rPr>
              <a:t> (</a:t>
            </a:r>
            <a:r>
              <a:rPr lang="tr-TR" dirty="0" err="1">
                <a:latin typeface="Comic Sans MS" panose="030F0902030302020204" pitchFamily="66" charset="0"/>
              </a:rPr>
              <a:t>Goseralin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leuprolide</a:t>
            </a:r>
            <a:r>
              <a:rPr lang="tr-TR" dirty="0">
                <a:latin typeface="Comic Sans MS" panose="030F0902030302020204" pitchFamily="66" charset="0"/>
              </a:rPr>
              <a:t> (</a:t>
            </a:r>
            <a:r>
              <a:rPr lang="tr-TR" dirty="0" err="1">
                <a:solidFill>
                  <a:srgbClr val="FF0000"/>
                </a:solidFill>
                <a:latin typeface="Comic Sans MS" panose="030F0902030302020204" pitchFamily="66" charset="0"/>
              </a:rPr>
              <a:t>eligard</a:t>
            </a:r>
            <a:r>
              <a:rPr lang="tr-TR" dirty="0">
                <a:latin typeface="Comic Sans MS" panose="030F0902030302020204" pitchFamily="66" charset="0"/>
              </a:rPr>
              <a:t>), </a:t>
            </a:r>
            <a:r>
              <a:rPr lang="tr-TR" dirty="0" err="1">
                <a:latin typeface="Comic Sans MS" panose="030F0902030302020204" pitchFamily="66" charset="0"/>
              </a:rPr>
              <a:t>triptorelin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buseralin</a:t>
            </a:r>
            <a:r>
              <a:rPr lang="tr-TR" dirty="0">
                <a:latin typeface="Comic Sans MS" panose="030F0902030302020204" pitchFamily="66" charset="0"/>
              </a:rPr>
              <a:t>)</a:t>
            </a:r>
            <a:br>
              <a:rPr lang="tr-TR" dirty="0">
                <a:latin typeface="Comic Sans MS" panose="030F0902030302020204" pitchFamily="66" charset="0"/>
              </a:rPr>
            </a:br>
            <a:r>
              <a:rPr lang="tr-TR" dirty="0">
                <a:latin typeface="Comic Sans MS" panose="030F0902030302020204" pitchFamily="66" charset="0"/>
              </a:rPr>
              <a:t>LHRH antagonistler (</a:t>
            </a:r>
            <a:r>
              <a:rPr lang="tr-TR" dirty="0" err="1">
                <a:latin typeface="Comic Sans MS" panose="030F0902030302020204" pitchFamily="66" charset="0"/>
              </a:rPr>
              <a:t>abarelix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degarelix</a:t>
            </a:r>
            <a:r>
              <a:rPr lang="tr-TR" dirty="0">
                <a:latin typeface="Comic Sans MS" panose="030F0902030302020204" pitchFamily="66" charset="0"/>
              </a:rPr>
              <a:t>)</a:t>
            </a:r>
          </a:p>
          <a:p>
            <a:pPr lvl="1"/>
            <a:r>
              <a:rPr lang="tr-TR" dirty="0" err="1">
                <a:latin typeface="Comic Sans MS" panose="030F0902030302020204" pitchFamily="66" charset="0"/>
              </a:rPr>
              <a:t>Steroidler</a:t>
            </a:r>
            <a:r>
              <a:rPr lang="tr-TR" dirty="0">
                <a:latin typeface="Comic Sans MS" panose="030F0902030302020204" pitchFamily="66" charset="0"/>
              </a:rPr>
              <a:t> (</a:t>
            </a:r>
            <a:r>
              <a:rPr lang="tr-TR" dirty="0" err="1">
                <a:latin typeface="Comic Sans MS" panose="030F0902030302020204" pitchFamily="66" charset="0"/>
              </a:rPr>
              <a:t>sıproteron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medroksiprogesteron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megestrol</a:t>
            </a:r>
            <a:r>
              <a:rPr lang="tr-TR" dirty="0">
                <a:latin typeface="Comic Sans MS" panose="030F0902030302020204" pitchFamily="66" charset="0"/>
              </a:rPr>
              <a:t>)</a:t>
            </a:r>
          </a:p>
          <a:p>
            <a:pPr lvl="1"/>
            <a:r>
              <a:rPr lang="tr-TR" dirty="0" err="1">
                <a:latin typeface="Comic Sans MS" panose="030F0902030302020204" pitchFamily="66" charset="0"/>
              </a:rPr>
              <a:t>Nonsteroidal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antiandrojenler</a:t>
            </a:r>
            <a:r>
              <a:rPr lang="tr-TR" dirty="0">
                <a:latin typeface="Comic Sans MS" panose="030F0902030302020204" pitchFamily="66" charset="0"/>
              </a:rPr>
              <a:t> (</a:t>
            </a:r>
            <a:r>
              <a:rPr lang="tr-TR" dirty="0" err="1">
                <a:latin typeface="Comic Sans MS" panose="030F0902030302020204" pitchFamily="66" charset="0"/>
              </a:rPr>
              <a:t>Bikalutamid</a:t>
            </a:r>
            <a:r>
              <a:rPr lang="tr-TR" dirty="0">
                <a:latin typeface="Comic Sans MS" panose="030F0902030302020204" pitchFamily="66" charset="0"/>
              </a:rPr>
              <a:t>(</a:t>
            </a:r>
            <a:r>
              <a:rPr lang="tr-TR" dirty="0" err="1">
                <a:solidFill>
                  <a:srgbClr val="FF0000"/>
                </a:solidFill>
                <a:latin typeface="Comic Sans MS" panose="030F0902030302020204" pitchFamily="66" charset="0"/>
              </a:rPr>
              <a:t>Casodex</a:t>
            </a:r>
            <a:r>
              <a:rPr lang="tr-TR" dirty="0">
                <a:latin typeface="Comic Sans MS" panose="030F0902030302020204" pitchFamily="66" charset="0"/>
              </a:rPr>
              <a:t>), </a:t>
            </a:r>
            <a:r>
              <a:rPr lang="tr-TR" dirty="0" err="1">
                <a:latin typeface="Comic Sans MS" panose="030F0902030302020204" pitchFamily="66" charset="0"/>
              </a:rPr>
              <a:t>flutamid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nilutamid</a:t>
            </a:r>
            <a:r>
              <a:rPr lang="tr-TR" dirty="0">
                <a:latin typeface="Comic Sans MS" panose="030F0902030302020204" pitchFamily="66" charset="0"/>
              </a:rPr>
              <a:t>)</a:t>
            </a:r>
          </a:p>
          <a:p>
            <a:r>
              <a:rPr lang="tr-TR" dirty="0">
                <a:latin typeface="Comic Sans MS" panose="030F0902030302020204" pitchFamily="66" charset="0"/>
              </a:rPr>
              <a:t>% 80 yanıt vardır ancak bu yanıt geçicidir.</a:t>
            </a:r>
          </a:p>
        </p:txBody>
      </p:sp>
    </p:spTree>
    <p:extLst>
      <p:ext uri="{BB962C8B-B14F-4D97-AF65-F5344CB8AC3E}">
        <p14:creationId xmlns:p14="http://schemas.microsoft.com/office/powerpoint/2010/main" val="1596565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2D8CA2-F2A2-29C3-2014-AD7C30E95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METASTATİK HASTALIK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834E54-13EC-C3D4-6089-FA42F05F7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LHRH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</a:rPr>
              <a:t>agonistleri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>
                <a:latin typeface="Comic Sans MS" panose="030F0902030302020204" pitchFamily="66" charset="0"/>
              </a:rPr>
              <a:t>başlangıçta </a:t>
            </a:r>
            <a:r>
              <a:rPr lang="tr-TR" dirty="0" err="1">
                <a:latin typeface="Comic Sans MS" panose="030F0902030302020204" pitchFamily="66" charset="0"/>
              </a:rPr>
              <a:t>testiküler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androjen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ürtemini</a:t>
            </a:r>
            <a:r>
              <a:rPr lang="tr-TR" dirty="0">
                <a:latin typeface="Comic Sans MS" panose="030F0902030302020204" pitchFamily="66" charset="0"/>
              </a:rPr>
              <a:t> artırır. Sonra FSH ve LH </a:t>
            </a:r>
            <a:r>
              <a:rPr lang="tr-TR" dirty="0" err="1">
                <a:latin typeface="Comic Sans MS" panose="030F0902030302020204" pitchFamily="66" charset="0"/>
              </a:rPr>
              <a:t>inhibisyonu</a:t>
            </a:r>
            <a:r>
              <a:rPr lang="tr-TR" dirty="0">
                <a:latin typeface="Comic Sans MS" panose="030F0902030302020204" pitchFamily="66" charset="0"/>
              </a:rPr>
              <a:t> ile yaklaşık 3 </a:t>
            </a:r>
            <a:r>
              <a:rPr lang="tr-TR" dirty="0" err="1">
                <a:latin typeface="Comic Sans MS" panose="030F0902030302020204" pitchFamily="66" charset="0"/>
              </a:rPr>
              <a:t>hf</a:t>
            </a:r>
            <a:r>
              <a:rPr lang="tr-TR" dirty="0">
                <a:latin typeface="Comic Sans MS" panose="030F0902030302020204" pitchFamily="66" charset="0"/>
              </a:rPr>
              <a:t> sonra </a:t>
            </a:r>
            <a:r>
              <a:rPr lang="tr-TR" dirty="0" err="1">
                <a:latin typeface="Comic Sans MS" panose="030F0902030302020204" pitchFamily="66" charset="0"/>
              </a:rPr>
              <a:t>kastre</a:t>
            </a:r>
            <a:r>
              <a:rPr lang="tr-TR" dirty="0">
                <a:latin typeface="Comic Sans MS" panose="030F0902030302020204" pitchFamily="66" charset="0"/>
              </a:rPr>
              <a:t> seviyelere iner.</a:t>
            </a:r>
          </a:p>
          <a:p>
            <a:pPr>
              <a:lnSpc>
                <a:spcPct val="120000"/>
              </a:lnSpc>
            </a:pPr>
            <a:r>
              <a:rPr lang="tr-TR" dirty="0">
                <a:latin typeface="Comic Sans MS" panose="030F0902030302020204" pitchFamily="66" charset="0"/>
              </a:rPr>
              <a:t>Yan Etki: </a:t>
            </a:r>
            <a:r>
              <a:rPr lang="tr-TR" dirty="0" err="1">
                <a:latin typeface="Comic Sans MS" panose="030F0902030302020204" pitchFamily="66" charset="0"/>
              </a:rPr>
              <a:t>İmpotans</a:t>
            </a:r>
            <a:r>
              <a:rPr lang="tr-TR" dirty="0">
                <a:latin typeface="Comic Sans MS" panose="030F0902030302020204" pitchFamily="66" charset="0"/>
              </a:rPr>
              <a:t>, libido kaybı, cinsel organlarda </a:t>
            </a:r>
            <a:r>
              <a:rPr lang="tr-TR" dirty="0" err="1">
                <a:latin typeface="Comic Sans MS" panose="030F0902030302020204" pitchFamily="66" charset="0"/>
              </a:rPr>
              <a:t>atrofi</a:t>
            </a:r>
            <a:r>
              <a:rPr lang="tr-TR" dirty="0">
                <a:latin typeface="Comic Sans MS" panose="030F0902030302020204" pitchFamily="66" charset="0"/>
              </a:rPr>
              <a:t>, sıcak basması.</a:t>
            </a:r>
          </a:p>
          <a:p>
            <a:pPr>
              <a:lnSpc>
                <a:spcPct val="120000"/>
              </a:lnSpc>
            </a:pPr>
            <a:r>
              <a:rPr lang="tr-TR" dirty="0" err="1">
                <a:latin typeface="Comic Sans MS" panose="030F0902030302020204" pitchFamily="66" charset="0"/>
              </a:rPr>
              <a:t>Diabet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dislipidemi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osteopeni</a:t>
            </a:r>
            <a:r>
              <a:rPr lang="tr-TR" dirty="0">
                <a:latin typeface="Comic Sans MS" panose="030F0902030302020204" pitchFamily="66" charset="0"/>
              </a:rPr>
              <a:t> yapar.</a:t>
            </a:r>
          </a:p>
          <a:p>
            <a:pPr>
              <a:lnSpc>
                <a:spcPct val="120000"/>
              </a:lnSpc>
            </a:pP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</a:rPr>
              <a:t>Antiandrojenler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Hayat kalitesi daha iyidir, serum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testoteron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düzeyini azaltmazlar, libido kaybı yapmazlar. Bunlar da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estrojen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düzeyini artırır,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jinekomasti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yapar. % 70 olasılıkla.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Profilaktik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meme ışınlaması ya da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antiestrojen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tamoksifen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verilebilir (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Jinekomasti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için)</a:t>
            </a:r>
          </a:p>
          <a:p>
            <a:pPr>
              <a:lnSpc>
                <a:spcPct val="120000"/>
              </a:lnSpc>
            </a:pP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Intermitant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androjen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baskılanma kullanımını, sürekli kullanımdan farkı olmadığı ve yan etkileri daha az olduğu iddia edenler de mevcut.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60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1959EB-B055-C3C8-48DA-4BFA3A84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Metastatik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hastalık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7A752F-D994-5D70-ABB3-FB04B2A89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err="1">
                <a:latin typeface="Comic Sans MS" panose="030F0902030302020204" pitchFamily="66" charset="0"/>
              </a:rPr>
              <a:t>Metastatik</a:t>
            </a:r>
            <a:r>
              <a:rPr lang="tr-TR" dirty="0">
                <a:latin typeface="Comic Sans MS" panose="030F0902030302020204" pitchFamily="66" charset="0"/>
              </a:rPr>
              <a:t> veya </a:t>
            </a:r>
            <a:r>
              <a:rPr lang="tr-TR" dirty="0" err="1">
                <a:latin typeface="Comic Sans MS" panose="030F0902030302020204" pitchFamily="66" charset="0"/>
              </a:rPr>
              <a:t>rekürren</a:t>
            </a:r>
            <a:r>
              <a:rPr lang="tr-TR" dirty="0">
                <a:latin typeface="Comic Sans MS" panose="030F0902030302020204" pitchFamily="66" charset="0"/>
              </a:rPr>
              <a:t> hastalıkta </a:t>
            </a:r>
            <a:r>
              <a:rPr lang="tr-TR" dirty="0" err="1">
                <a:latin typeface="Comic Sans MS" panose="030F0902030302020204" pitchFamily="66" charset="0"/>
              </a:rPr>
              <a:t>kulanılan</a:t>
            </a:r>
            <a:r>
              <a:rPr lang="tr-TR" dirty="0">
                <a:latin typeface="Comic Sans MS" panose="030F0902030302020204" pitchFamily="66" charset="0"/>
              </a:rPr>
              <a:t> yeni nesil </a:t>
            </a:r>
            <a:r>
              <a:rPr lang="tr-TR" dirty="0" err="1">
                <a:latin typeface="Comic Sans MS" panose="030F0902030302020204" pitchFamily="66" charset="0"/>
              </a:rPr>
              <a:t>antiandrojenler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</a:rPr>
              <a:t>abiraterone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,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</a:rPr>
              <a:t>enzalutamide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, ve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</a:rPr>
              <a:t>apalutamide</a:t>
            </a:r>
            <a:endParaRPr lang="tr-TR" dirty="0">
              <a:highlight>
                <a:srgbClr val="00FF00"/>
              </a:highlight>
              <a:latin typeface="Comic Sans MS" panose="030F0902030302020204" pitchFamily="66" charset="0"/>
            </a:endParaRPr>
          </a:p>
          <a:p>
            <a:r>
              <a:rPr lang="tr-TR" dirty="0" err="1">
                <a:latin typeface="Comic Sans MS" panose="030F0902030302020204" pitchFamily="66" charset="0"/>
              </a:rPr>
              <a:t>Metastik</a:t>
            </a:r>
            <a:r>
              <a:rPr lang="tr-TR" dirty="0">
                <a:latin typeface="Comic Sans MS" panose="030F0902030302020204" pitchFamily="66" charset="0"/>
              </a:rPr>
              <a:t> hastalıkta KT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Docetaxo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standart’tır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.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Estramustine</a:t>
            </a:r>
            <a:r>
              <a:rPr lang="tr-TR" dirty="0">
                <a:latin typeface="Comic Sans MS" panose="030F0902030302020204" pitchFamily="66" charset="0"/>
              </a:rPr>
              <a:t> + </a:t>
            </a:r>
            <a:r>
              <a:rPr lang="tr-TR" dirty="0" err="1">
                <a:latin typeface="Comic Sans MS" panose="030F0902030302020204" pitchFamily="66" charset="0"/>
              </a:rPr>
              <a:t>mitoxantrone</a:t>
            </a:r>
            <a:r>
              <a:rPr lang="tr-TR" dirty="0">
                <a:latin typeface="Comic Sans MS" panose="030F0902030302020204" pitchFamily="66" charset="0"/>
              </a:rPr>
              <a:t> eklenebilir</a:t>
            </a:r>
          </a:p>
          <a:p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</a:rPr>
              <a:t>Cabazitaxel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 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Docetaxol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a dirençli vakalarda kullanılabilir. 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Kemik met için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bifosfonatlar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osteoklast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inhibitörleri (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Zoledronik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asit 4-8 mg 3 haftada bir)</a:t>
            </a:r>
          </a:p>
          <a:p>
            <a:r>
              <a:rPr lang="tr-TR" dirty="0">
                <a:latin typeface="Comic Sans MS" panose="030F0902030302020204" pitchFamily="66" charset="0"/>
              </a:rPr>
              <a:t>Sistemik radyoterapi </a:t>
            </a:r>
            <a:r>
              <a:rPr lang="tr-TR" dirty="0" err="1">
                <a:latin typeface="Comic Sans MS" panose="030F0902030302020204" pitchFamily="66" charset="0"/>
              </a:rPr>
              <a:t>Multipl</a:t>
            </a:r>
            <a:r>
              <a:rPr lang="tr-TR" dirty="0">
                <a:latin typeface="Comic Sans MS" panose="030F0902030302020204" pitchFamily="66" charset="0"/>
              </a:rPr>
              <a:t> ağrılı kemik metastazlarında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tr-TR" dirty="0">
                <a:latin typeface="Comic Sans MS" panose="030F0902030302020204" pitchFamily="66" charset="0"/>
              </a:rPr>
              <a:t>Radium-223, strontium-89, samarium-153 kullanılabilir.</a:t>
            </a:r>
          </a:p>
          <a:p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</a:rPr>
              <a:t>Denosumab</a:t>
            </a:r>
            <a:r>
              <a:rPr lang="tr-TR" dirty="0">
                <a:latin typeface="Comic Sans MS" panose="030F0902030302020204" pitchFamily="66" charset="0"/>
              </a:rPr>
              <a:t> (</a:t>
            </a:r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</a:rPr>
              <a:t>Prolia</a:t>
            </a:r>
            <a:r>
              <a:rPr lang="tr-TR" dirty="0">
                <a:latin typeface="Comic Sans MS" panose="030F0902030302020204" pitchFamily="66" charset="0"/>
              </a:rPr>
              <a:t>-60 mg-</a:t>
            </a:r>
            <a:r>
              <a:rPr lang="tr-TR" dirty="0" err="1">
                <a:latin typeface="Comic Sans MS" panose="030F0902030302020204" pitchFamily="66" charset="0"/>
              </a:rPr>
              <a:t>subkutan</a:t>
            </a:r>
            <a:r>
              <a:rPr lang="tr-TR" dirty="0">
                <a:latin typeface="Comic Sans MS" panose="030F0902030302020204" pitchFamily="66" charset="0"/>
              </a:rPr>
              <a:t>), </a:t>
            </a:r>
            <a:r>
              <a:rPr lang="tr-TR" dirty="0" err="1">
                <a:latin typeface="Comic Sans MS" panose="030F0902030302020204" pitchFamily="66" charset="0"/>
              </a:rPr>
              <a:t>human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monoclonal</a:t>
            </a:r>
            <a:r>
              <a:rPr lang="tr-TR" dirty="0">
                <a:latin typeface="Comic Sans MS" panose="030F0902030302020204" pitchFamily="66" charset="0"/>
              </a:rPr>
              <a:t> antikoru (</a:t>
            </a:r>
            <a:r>
              <a:rPr lang="tr-TR" dirty="0" err="1">
                <a:latin typeface="Comic Sans MS" panose="030F0902030302020204" pitchFamily="66" charset="0"/>
              </a:rPr>
              <a:t>reseptor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aktivator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nuklear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faktor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kappa</a:t>
            </a:r>
            <a:r>
              <a:rPr lang="tr-TR" dirty="0">
                <a:latin typeface="Comic Sans MS" panose="030F0902030302020204" pitchFamily="66" charset="0"/>
              </a:rPr>
              <a:t>-B </a:t>
            </a:r>
            <a:r>
              <a:rPr lang="tr-TR" dirty="0" err="1">
                <a:latin typeface="Comic Sans MS" panose="030F0902030302020204" pitchFamily="66" charset="0"/>
              </a:rPr>
              <a:t>ligand’a</a:t>
            </a:r>
            <a:r>
              <a:rPr lang="tr-TR" dirty="0">
                <a:latin typeface="Comic Sans MS" panose="030F0902030302020204" pitchFamily="66" charset="0"/>
              </a:rPr>
              <a:t> karşı), kemik olaylarını azaltıyor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endParaRPr lang="tr-TR" dirty="0">
              <a:latin typeface="Comic Sans MS" panose="030F0902030302020204" pitchFamily="66" charset="0"/>
            </a:endParaRPr>
          </a:p>
          <a:p>
            <a:endParaRPr lang="tr-TR" dirty="0">
              <a:latin typeface="Comic Sans MS" panose="030F0902030302020204" pitchFamily="66" charset="0"/>
            </a:endParaRPr>
          </a:p>
          <a:p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85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AA41B9-BC3B-C551-1E2D-D2BD5B0A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Palyatif RT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451E98-11D6-96C9-31FC-F9BAFA46F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% 80 hasta da başarılı sonuç verir.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>
                <a:latin typeface="Comic Sans MS" panose="030F0902030302020204" pitchFamily="66" charset="0"/>
              </a:rPr>
              <a:t>30 </a:t>
            </a:r>
            <a:r>
              <a:rPr lang="tr-TR" dirty="0" err="1">
                <a:latin typeface="Comic Sans MS" panose="030F0902030302020204" pitchFamily="66" charset="0"/>
              </a:rPr>
              <a:t>Gy</a:t>
            </a:r>
            <a:r>
              <a:rPr lang="tr-TR" dirty="0">
                <a:latin typeface="Comic Sans MS" panose="030F0902030302020204" pitchFamily="66" charset="0"/>
              </a:rPr>
              <a:t> ( 10fr) ile 8 </a:t>
            </a:r>
            <a:r>
              <a:rPr lang="tr-TR" dirty="0" err="1">
                <a:latin typeface="Comic Sans MS" panose="030F0902030302020204" pitchFamily="66" charset="0"/>
              </a:rPr>
              <a:t>Gy</a:t>
            </a:r>
            <a:r>
              <a:rPr lang="tr-TR" dirty="0">
                <a:latin typeface="Comic Sans MS" panose="030F0902030302020204" pitchFamily="66" charset="0"/>
              </a:rPr>
              <a:t> ( 1 </a:t>
            </a:r>
            <a:r>
              <a:rPr lang="tr-TR" dirty="0" err="1">
                <a:latin typeface="Comic Sans MS" panose="030F0902030302020204" pitchFamily="66" charset="0"/>
              </a:rPr>
              <a:t>fr</a:t>
            </a:r>
            <a:r>
              <a:rPr lang="tr-TR" dirty="0">
                <a:latin typeface="Comic Sans MS" panose="030F0902030302020204" pitchFamily="66" charset="0"/>
              </a:rPr>
              <a:t>) arasında dozlar seçilebilir.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 err="1">
                <a:latin typeface="Comic Sans MS" panose="030F0902030302020204" pitchFamily="66" charset="0"/>
              </a:rPr>
              <a:t>Multipl</a:t>
            </a:r>
            <a:r>
              <a:rPr lang="tr-TR" dirty="0">
                <a:latin typeface="Comic Sans MS" panose="030F0902030302020204" pitchFamily="66" charset="0"/>
              </a:rPr>
              <a:t> kemik met, </a:t>
            </a:r>
            <a:r>
              <a:rPr lang="tr-TR" dirty="0" err="1">
                <a:latin typeface="Comic Sans MS" panose="030F0902030302020204" pitchFamily="66" charset="0"/>
              </a:rPr>
              <a:t>hemibody</a:t>
            </a:r>
            <a:r>
              <a:rPr lang="tr-TR" dirty="0">
                <a:latin typeface="Comic Sans MS" panose="030F0902030302020204" pitchFamily="66" charset="0"/>
              </a:rPr>
              <a:t> RT (??) 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radyonüklid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 KT kullanılır genelde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6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4D7C74-F898-C653-0858-5B57A730A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B4D142-58AD-0D9A-1878-28A25C09B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8D0B3B0-4053-8113-483D-DD8CC5343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52400"/>
            <a:ext cx="11010900" cy="65532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EF62061-B6A0-B3E2-66FB-BDD4364C9B1C}"/>
              </a:ext>
            </a:extLst>
          </p:cNvPr>
          <p:cNvSpPr txBox="1"/>
          <p:nvPr/>
        </p:nvSpPr>
        <p:spPr>
          <a:xfrm>
            <a:off x="3366655" y="2410691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GS 6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3A2D576-60CA-72E1-5879-E15E0AF361CF}"/>
              </a:ext>
            </a:extLst>
          </p:cNvPr>
          <p:cNvSpPr txBox="1"/>
          <p:nvPr/>
        </p:nvSpPr>
        <p:spPr>
          <a:xfrm>
            <a:off x="3063527" y="407797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GS 7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1ABC872-9ECB-63D9-B2A8-AC29B912DF84}"/>
              </a:ext>
            </a:extLst>
          </p:cNvPr>
          <p:cNvSpPr txBox="1"/>
          <p:nvPr/>
        </p:nvSpPr>
        <p:spPr>
          <a:xfrm>
            <a:off x="4516583" y="5347854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GS 8 ve üstü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26D1DF3-9166-991B-757B-4D56B83BD054}"/>
              </a:ext>
            </a:extLst>
          </p:cNvPr>
          <p:cNvSpPr txBox="1"/>
          <p:nvPr/>
        </p:nvSpPr>
        <p:spPr>
          <a:xfrm>
            <a:off x="5017018" y="292805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GS 6- 7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F73B7D6-45EC-CDF6-C14A-AFB55241850C}"/>
              </a:ext>
            </a:extLst>
          </p:cNvPr>
          <p:cNvSpPr txBox="1"/>
          <p:nvPr/>
        </p:nvSpPr>
        <p:spPr>
          <a:xfrm>
            <a:off x="5185196" y="395328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GS 7 (4+3)</a:t>
            </a:r>
          </a:p>
        </p:txBody>
      </p:sp>
    </p:spTree>
    <p:extLst>
      <p:ext uri="{BB962C8B-B14F-4D97-AF65-F5344CB8AC3E}">
        <p14:creationId xmlns:p14="http://schemas.microsoft.com/office/powerpoint/2010/main" val="522888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183AE3-A8AB-C9B4-D0BB-10F708C9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EKSTERNAL RADYOTERAPİ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E0B477-1D52-C794-DC83-D6A86EF2E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Rahat, </a:t>
            </a:r>
            <a:r>
              <a:rPr lang="tr-TR" dirty="0" err="1">
                <a:latin typeface="Comic Sans MS" panose="030F0902030302020204" pitchFamily="66" charset="0"/>
              </a:rPr>
              <a:t>tekrarlabilir</a:t>
            </a:r>
            <a:r>
              <a:rPr lang="tr-TR" dirty="0">
                <a:latin typeface="Comic Sans MS" panose="030F0902030302020204" pitchFamily="66" charset="0"/>
              </a:rPr>
              <a:t> bir pozisyon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Pron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daha çok rektum korunur  (özellikle büyük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seminal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vezikül olanlar) Ancak prostat daha çok hareket eder (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Pron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da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kranıokaudal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1-10 mm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ıken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supınde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1 mm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cıvarındadır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). </a:t>
            </a: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Supin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daha rahat ve tekrarlanabilir</a:t>
            </a: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Uretrogram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prostat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apeksini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net gösterir.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DOLU MESANE - BOŞ REKTUM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RUTİN LAKSATİF KULLANIMI önerilebilir (rektum çok şişmez)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806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7D734C-58A1-8532-9E65-8E011140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SBRT LOKALİZASYON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06A0BF-6404-1822-FED2-6C489C7A8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Gerçek zamanlı takip ( </a:t>
            </a:r>
            <a:r>
              <a:rPr lang="tr-TR" dirty="0" err="1">
                <a:latin typeface="Comic Sans MS" panose="030F0902030302020204" pitchFamily="66" charset="0"/>
              </a:rPr>
              <a:t>fiducial</a:t>
            </a:r>
            <a:r>
              <a:rPr lang="tr-TR" dirty="0">
                <a:latin typeface="Comic Sans MS" panose="030F0902030302020204" pitchFamily="66" charset="0"/>
              </a:rPr>
              <a:t> marker– </a:t>
            </a:r>
            <a:r>
              <a:rPr lang="tr-TR" dirty="0" err="1">
                <a:latin typeface="Comic Sans MS" panose="030F0902030302020204" pitchFamily="66" charset="0"/>
              </a:rPr>
              <a:t>Cyberknife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calipso</a:t>
            </a:r>
            <a:r>
              <a:rPr lang="tr-TR" dirty="0">
                <a:latin typeface="Comic Sans MS" panose="030F0902030302020204" pitchFamily="66" charset="0"/>
              </a:rPr>
              <a:t> )</a:t>
            </a:r>
          </a:p>
          <a:p>
            <a:r>
              <a:rPr lang="tr-TR" dirty="0">
                <a:latin typeface="Comic Sans MS" panose="030F0902030302020204" pitchFamily="66" charset="0"/>
              </a:rPr>
              <a:t>GTV= CTV ( CT veya MR da görülen)</a:t>
            </a:r>
          </a:p>
          <a:p>
            <a:r>
              <a:rPr lang="tr-TR" dirty="0">
                <a:latin typeface="Comic Sans MS" panose="030F0902030302020204" pitchFamily="66" charset="0"/>
              </a:rPr>
              <a:t>Orta  riskte </a:t>
            </a:r>
            <a:r>
              <a:rPr lang="tr-TR" dirty="0" err="1">
                <a:latin typeface="Comic Sans MS" panose="030F0902030302020204" pitchFamily="66" charset="0"/>
              </a:rPr>
              <a:t>prox</a:t>
            </a:r>
            <a:r>
              <a:rPr lang="tr-TR" dirty="0">
                <a:latin typeface="Comic Sans MS" panose="030F0902030302020204" pitchFamily="66" charset="0"/>
              </a:rPr>
              <a:t> SV alana al</a:t>
            </a:r>
          </a:p>
          <a:p>
            <a:r>
              <a:rPr lang="tr-TR" dirty="0">
                <a:latin typeface="Comic Sans MS" panose="030F0902030302020204" pitchFamily="66" charset="0"/>
              </a:rPr>
              <a:t>PTV= CTV + 0-3 mm post, diğer yönlerde 3-5 mm’dir.</a:t>
            </a:r>
          </a:p>
          <a:p>
            <a:r>
              <a:rPr lang="tr-TR" dirty="0">
                <a:latin typeface="Comic Sans MS" panose="030F0902030302020204" pitchFamily="66" charset="0"/>
              </a:rPr>
              <a:t>Doz: 35- 40 </a:t>
            </a:r>
            <a:r>
              <a:rPr lang="tr-TR" dirty="0" err="1">
                <a:latin typeface="Comic Sans MS" panose="030F0902030302020204" pitchFamily="66" charset="0"/>
              </a:rPr>
              <a:t>Gy</a:t>
            </a:r>
            <a:r>
              <a:rPr lang="tr-TR" dirty="0">
                <a:latin typeface="Comic Sans MS" panose="030F0902030302020204" pitchFamily="66" charset="0"/>
              </a:rPr>
              <a:t> ( 5fr) ( genelde 36.25 </a:t>
            </a:r>
            <a:r>
              <a:rPr lang="tr-TR" dirty="0" err="1">
                <a:latin typeface="Comic Sans MS" panose="030F0902030302020204" pitchFamily="66" charset="0"/>
              </a:rPr>
              <a:t>gy</a:t>
            </a:r>
            <a:r>
              <a:rPr lang="tr-TR" dirty="0">
                <a:latin typeface="Comic Sans MS" panose="030F0902030302020204" pitchFamily="66" charset="0"/>
              </a:rPr>
              <a:t>), gün aşırı</a:t>
            </a:r>
          </a:p>
        </p:txBody>
      </p:sp>
    </p:spTree>
    <p:extLst>
      <p:ext uri="{BB962C8B-B14F-4D97-AF65-F5344CB8AC3E}">
        <p14:creationId xmlns:p14="http://schemas.microsoft.com/office/powerpoint/2010/main" val="393415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048A8E-763F-341C-C65E-18B0EFA06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Inktak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prostat Hedef tanımlama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C1DD3B-25A6-B903-510E-3820EE698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GTV: MR da görülen tüm </a:t>
            </a:r>
            <a:r>
              <a:rPr lang="tr-TR" dirty="0" err="1">
                <a:latin typeface="Comic Sans MS" panose="030F0902030302020204" pitchFamily="66" charset="0"/>
              </a:rPr>
              <a:t>gland</a:t>
            </a:r>
            <a:r>
              <a:rPr lang="tr-TR" dirty="0">
                <a:latin typeface="Comic Sans MS" panose="030F0902030302020204" pitchFamily="66" charset="0"/>
              </a:rPr>
              <a:t> tanımlanır. </a:t>
            </a:r>
          </a:p>
          <a:p>
            <a:r>
              <a:rPr lang="tr-TR" dirty="0">
                <a:latin typeface="Comic Sans MS" panose="030F0902030302020204" pitchFamily="66" charset="0"/>
              </a:rPr>
              <a:t>CT ve/veya MR </a:t>
            </a:r>
            <a:r>
              <a:rPr lang="tr-TR" dirty="0" err="1">
                <a:latin typeface="Comic Sans MS" panose="030F0902030302020204" pitchFamily="66" charset="0"/>
              </a:rPr>
              <a:t>daki</a:t>
            </a:r>
            <a:r>
              <a:rPr lang="tr-TR" dirty="0">
                <a:latin typeface="Comic Sans MS" panose="030F0902030302020204" pitchFamily="66" charset="0"/>
              </a:rPr>
              <a:t> (+) lenf </a:t>
            </a:r>
            <a:r>
              <a:rPr lang="tr-TR" dirty="0" err="1">
                <a:latin typeface="Comic Sans MS" panose="030F0902030302020204" pitchFamily="66" charset="0"/>
              </a:rPr>
              <a:t>nodları</a:t>
            </a:r>
            <a:r>
              <a:rPr lang="tr-TR" dirty="0">
                <a:latin typeface="Comic Sans MS" panose="030F0902030302020204" pitchFamily="66" charset="0"/>
              </a:rPr>
              <a:t> da eklenebilir.</a:t>
            </a:r>
          </a:p>
          <a:p>
            <a:r>
              <a:rPr lang="tr-TR" dirty="0">
                <a:latin typeface="Comic Sans MS" panose="030F0902030302020204" pitchFamily="66" charset="0"/>
              </a:rPr>
              <a:t>CTV: </a:t>
            </a: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Düşük risk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Sadece prostat</a:t>
            </a:r>
          </a:p>
          <a:p>
            <a:pPr lvl="1"/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Orta risk Prostat +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prox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1 cm SV</a:t>
            </a:r>
          </a:p>
          <a:p>
            <a:pPr lvl="1"/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Yüksek risk Prostat +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prox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2 cm SV (Ya da hepsi) +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Pelvik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LN ( L5 S1 e kadar) 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38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D0255D-C786-131F-B64D-2380E823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PTV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0AD38F-5168-9747-AA96-EC600C176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Kullanılan </a:t>
            </a:r>
            <a:r>
              <a:rPr lang="tr-TR" dirty="0" err="1">
                <a:latin typeface="Comic Sans MS" panose="030F0902030302020204" pitchFamily="66" charset="0"/>
              </a:rPr>
              <a:t>immoblizasyon</a:t>
            </a:r>
            <a:r>
              <a:rPr lang="tr-TR" dirty="0">
                <a:latin typeface="Comic Sans MS" panose="030F0902030302020204" pitchFamily="66" charset="0"/>
              </a:rPr>
              <a:t> veya IGRT tekniğe göre değişebilir</a:t>
            </a:r>
          </a:p>
          <a:p>
            <a:r>
              <a:rPr lang="tr-TR" dirty="0" err="1">
                <a:latin typeface="Comic Sans MS" panose="030F0902030302020204" pitchFamily="66" charset="0"/>
              </a:rPr>
              <a:t>Fiducial</a:t>
            </a:r>
            <a:r>
              <a:rPr lang="tr-TR" dirty="0">
                <a:latin typeface="Comic Sans MS" panose="030F0902030302020204" pitchFamily="66" charset="0"/>
              </a:rPr>
              <a:t> marker varsa ve gerçek zamanlı takip yapılıyorsa PTV için 5 mm yeterlidir (</a:t>
            </a:r>
            <a:r>
              <a:rPr lang="tr-TR" dirty="0" err="1">
                <a:latin typeface="Comic Sans MS" panose="030F0902030302020204" pitchFamily="66" charset="0"/>
              </a:rPr>
              <a:t>Post’da</a:t>
            </a:r>
            <a:r>
              <a:rPr lang="tr-TR" dirty="0">
                <a:latin typeface="Comic Sans MS" panose="030F0902030302020204" pitchFamily="66" charset="0"/>
              </a:rPr>
              <a:t> rektum a 3 mm yeterlidir).</a:t>
            </a:r>
          </a:p>
          <a:p>
            <a:r>
              <a:rPr lang="tr-TR" dirty="0">
                <a:latin typeface="Comic Sans MS" panose="030F0902030302020204" pitchFamily="66" charset="0"/>
              </a:rPr>
              <a:t>IGRT --&gt; 8-10 mm (Post ‘da 5-8 mm yeterlidir)</a:t>
            </a:r>
          </a:p>
          <a:p>
            <a:r>
              <a:rPr lang="tr-TR" dirty="0">
                <a:latin typeface="Comic Sans MS" panose="030F0902030302020204" pitchFamily="66" charset="0"/>
              </a:rPr>
              <a:t>ELEKTİF LENF NOD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Düşük ve orta riskli de gerek yoktur.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44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CA7DE2-D660-72D1-9CDD-DB26AA6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Inktakt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prostat DOZ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FB34FD-6C66-54E9-BD75-403BDEB3A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>
                <a:latin typeface="Comic Sans MS" panose="030F0902030302020204" pitchFamily="66" charset="0"/>
              </a:rPr>
              <a:t>Standart doz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75.6 – 79.2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(1.8- 2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Faz 1 de Prostat + SV+ LN  45- 50.4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e çıkılır. Daha sonra prostat ve tutulu lenf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nodlarında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daha yüksek doz a çıkılır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SV 54-66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e çıkılabilir (İnce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bag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. Pozisyonuna dikkat et)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Prostat Full doz</a:t>
            </a:r>
          </a:p>
          <a:p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Moderate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hipofraks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. 2.5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(70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 – 2.7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(70.2Gy)- 3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( 60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 </a:t>
            </a:r>
          </a:p>
          <a:p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Simultane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integre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boost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2.5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- 70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verirken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elektif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pelvik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LN 1.8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x 28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fr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(50.4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 verilebilir.</a:t>
            </a:r>
          </a:p>
          <a:p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Extreme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hipofraks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36.25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(7.25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/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fr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 ya da 40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( 8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fr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 verilebilir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387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0D114E-86C4-3F78-CCA5-465AAC7E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PROSTATEKTOMİ SONRASI HEDEF TANIMI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9095F-BC45-B3F3-A0C1-B2CCE9CB2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CTV: Prostat yatağı</a:t>
            </a:r>
          </a:p>
          <a:p>
            <a:r>
              <a:rPr lang="tr-TR" dirty="0">
                <a:latin typeface="Comic Sans MS" panose="030F0902030302020204" pitchFamily="66" charset="0"/>
              </a:rPr>
              <a:t>Mesane </a:t>
            </a:r>
            <a:r>
              <a:rPr lang="tr-TR" dirty="0" err="1">
                <a:latin typeface="Comic Sans MS" panose="030F0902030302020204" pitchFamily="66" charset="0"/>
              </a:rPr>
              <a:t>posterior</a:t>
            </a:r>
            <a:r>
              <a:rPr lang="tr-TR" dirty="0">
                <a:latin typeface="Comic Sans MS" panose="030F0902030302020204" pitchFamily="66" charset="0"/>
              </a:rPr>
              <a:t> 1 cm’de </a:t>
            </a:r>
            <a:r>
              <a:rPr lang="tr-TR" dirty="0" err="1">
                <a:latin typeface="Comic Sans MS" panose="030F0902030302020204" pitchFamily="66" charset="0"/>
              </a:rPr>
              <a:t>ctv</a:t>
            </a:r>
            <a:r>
              <a:rPr lang="tr-TR" dirty="0">
                <a:latin typeface="Comic Sans MS" panose="030F0902030302020204" pitchFamily="66" charset="0"/>
              </a:rPr>
              <a:t> ye alınabilir</a:t>
            </a:r>
          </a:p>
          <a:p>
            <a:r>
              <a:rPr lang="tr-TR" dirty="0">
                <a:latin typeface="Comic Sans MS" panose="030F0902030302020204" pitchFamily="66" charset="0"/>
              </a:rPr>
              <a:t>SV </a:t>
            </a:r>
            <a:r>
              <a:rPr lang="tr-TR" dirty="0" err="1">
                <a:latin typeface="Comic Sans MS" panose="030F0902030302020204" pitchFamily="66" charset="0"/>
              </a:rPr>
              <a:t>invazyonu</a:t>
            </a:r>
            <a:r>
              <a:rPr lang="tr-TR" dirty="0">
                <a:latin typeface="Comic Sans MS" panose="030F0902030302020204" pitchFamily="66" charset="0"/>
              </a:rPr>
              <a:t> olanlarda alan üst sınırı yukarı alınır.</a:t>
            </a:r>
          </a:p>
          <a:p>
            <a:r>
              <a:rPr lang="tr-TR" dirty="0">
                <a:latin typeface="Comic Sans MS" panose="030F0902030302020204" pitchFamily="66" charset="0"/>
              </a:rPr>
              <a:t>Rektum CTV ye alınmaz</a:t>
            </a:r>
          </a:p>
          <a:p>
            <a:r>
              <a:rPr lang="tr-TR" dirty="0">
                <a:latin typeface="Comic Sans MS" panose="030F0902030302020204" pitchFamily="66" charset="0"/>
              </a:rPr>
              <a:t>Klipsler alana alınır</a:t>
            </a:r>
          </a:p>
          <a:p>
            <a:r>
              <a:rPr lang="tr-TR" dirty="0">
                <a:latin typeface="Comic Sans MS" panose="030F0902030302020204" pitchFamily="66" charset="0"/>
              </a:rPr>
              <a:t>PTV= CTV 5-10 mm, post rektumda 3-5 mm e çekilir</a:t>
            </a:r>
          </a:p>
          <a:p>
            <a:r>
              <a:rPr lang="tr-TR" dirty="0">
                <a:latin typeface="Comic Sans MS" panose="030F0902030302020204" pitchFamily="66" charset="0"/>
              </a:rPr>
              <a:t>IGRT yapılıyorsa daha dar </a:t>
            </a:r>
            <a:r>
              <a:rPr lang="tr-TR" dirty="0" err="1">
                <a:latin typeface="Comic Sans MS" panose="030F0902030302020204" pitchFamily="66" charset="0"/>
              </a:rPr>
              <a:t>marjinler</a:t>
            </a:r>
            <a:r>
              <a:rPr lang="tr-TR" dirty="0">
                <a:latin typeface="Comic Sans MS" panose="030F0902030302020204" pitchFamily="66" charset="0"/>
              </a:rPr>
              <a:t> kullanılabilir</a:t>
            </a:r>
          </a:p>
          <a:p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38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15E7B2-6E5C-75E1-8640-B745399D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0D3CDD-C2C2-21EA-2205-46526FD73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A8BEF8C-2453-8A24-D6D0-66A22005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7" y="408477"/>
            <a:ext cx="8562109" cy="572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34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FC8596-55DE-001B-C793-A6275C9E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RT DOZ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6AC1A8-CAC7-8134-9950-ED620A848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902030302020204" pitchFamily="66" charset="0"/>
              </a:rPr>
              <a:t>Postop</a:t>
            </a:r>
            <a:r>
              <a:rPr lang="tr-TR" dirty="0">
                <a:latin typeface="Comic Sans MS" panose="030F0902030302020204" pitchFamily="66" charset="0"/>
              </a:rPr>
              <a:t>. 64-70 </a:t>
            </a:r>
            <a:r>
              <a:rPr lang="tr-TR" dirty="0" err="1">
                <a:latin typeface="Comic Sans MS" panose="030F0902030302020204" pitchFamily="66" charset="0"/>
              </a:rPr>
              <a:t>Gy</a:t>
            </a:r>
            <a:r>
              <a:rPr lang="tr-TR" dirty="0">
                <a:latin typeface="Comic Sans MS" panose="030F0902030302020204" pitchFamily="66" charset="0"/>
              </a:rPr>
              <a:t> ( 1.8-2 </a:t>
            </a:r>
            <a:r>
              <a:rPr lang="tr-TR" dirty="0" err="1">
                <a:latin typeface="Comic Sans MS" panose="030F0902030302020204" pitchFamily="66" charset="0"/>
              </a:rPr>
              <a:t>Gy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fr</a:t>
            </a:r>
            <a:r>
              <a:rPr lang="tr-TR" dirty="0">
                <a:latin typeface="Comic Sans MS" panose="030F0902030302020204" pitchFamily="66" charset="0"/>
              </a:rPr>
              <a:t>) 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 err="1">
                <a:latin typeface="Comic Sans MS" panose="030F0902030302020204" pitchFamily="66" charset="0"/>
              </a:rPr>
              <a:t>Adj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64-66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genelde seçilir</a:t>
            </a:r>
          </a:p>
          <a:p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Salvaj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66- 70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doz verilir</a:t>
            </a:r>
          </a:p>
          <a:p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Pelvik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LN 45- 50.4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Gy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verilir</a:t>
            </a:r>
          </a:p>
          <a:p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45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723F94-EF1C-C709-BE2D-3C2CF12C7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9C835-B72B-75E9-2A95-A9EB803CA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IMRT Standart yaklaşımdır</a:t>
            </a:r>
          </a:p>
          <a:p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Lateral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alanlarda kalça protezi varsa onu görmeyen açı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lar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seçilmelidir.</a:t>
            </a:r>
          </a:p>
          <a:p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Tanımlanan dozun % 100’ü, PTV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nin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% 95 ini kapsamalıdır.</a:t>
            </a:r>
          </a:p>
          <a:p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Sıcak noktaların rektum duvarında olmasından kaçınılmalıdır.</a:t>
            </a:r>
          </a:p>
          <a:p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Maks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% 107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nin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altında olmalıdır</a:t>
            </a:r>
          </a:p>
          <a:p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9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ED426D-4C9A-5750-4F44-FF451192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8F6D67-B3F6-35A6-A912-4FCA37F68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91AEFDF-F8B6-2332-60D0-9E8976581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20" y="-5184"/>
            <a:ext cx="8392160" cy="66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56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D61FBD-DCDD-2A99-F9B5-755EB1D1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F0F3AE-2B44-92B3-64FF-A1DACBDBF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5F55696-3942-D9C2-3665-03258C51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950" y="444500"/>
            <a:ext cx="51181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97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5C1EC4-4F2A-B056-E473-9BE78FA3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F287EE-B540-E471-157A-E02AFB09B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951E99-E11D-8E18-303F-782ADB8A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341" y="0"/>
            <a:ext cx="6777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070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C49531-80C8-BC44-AA40-AB10C259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65399A-4F86-D30F-0FC7-6CE27BA9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0AD4E1-A910-7B53-88DE-043AE281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0"/>
            <a:ext cx="4090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25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2BC6F5-B493-1261-1DD2-39B2B1B51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7" y="365126"/>
            <a:ext cx="10795819" cy="6183158"/>
          </a:xfrm>
        </p:spPr>
      </p:pic>
    </p:spTree>
    <p:extLst>
      <p:ext uri="{BB962C8B-B14F-4D97-AF65-F5344CB8AC3E}">
        <p14:creationId xmlns:p14="http://schemas.microsoft.com/office/powerpoint/2010/main" val="330604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B984BB-653C-B97D-E8F0-1BFB0485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Simulasyon</a:t>
            </a:r>
            <a:endParaRPr lang="tr-TR" dirty="0"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7640D9-1664-4A95-749E-C74FBA27F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>
                <a:latin typeface="Comic Sans MS" panose="030F0902030302020204" pitchFamily="66" charset="0"/>
              </a:rPr>
              <a:t>(</a:t>
            </a:r>
            <a:r>
              <a:rPr lang="tr-TR" dirty="0" err="1">
                <a:latin typeface="Comic Sans MS" panose="030F0902030302020204" pitchFamily="66" charset="0"/>
              </a:rPr>
              <a:t>Opsiyonel</a:t>
            </a:r>
            <a:r>
              <a:rPr lang="tr-TR" dirty="0">
                <a:latin typeface="Comic Sans MS" panose="030F0902030302020204" pitchFamily="66" charset="0"/>
              </a:rPr>
              <a:t>)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Transperineal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3 altın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fiducial</a:t>
            </a:r>
            <a:endParaRPr lang="tr-TR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Hidrojel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rektal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ayırıcı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Fiducial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yerleştiriken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konabilir, rektum dozunu azaltmak için. 6 Ay içinde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absorbe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olur.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RAHAT DOLU MESANE, boş rektum (Mesane ve rektum dozunu azaltmak için). Lavman,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supozituar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veya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rektal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tüp denenebilir</a:t>
            </a: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İmmoblizasyon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için Özellikle SBRT ‘de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vac-loc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 kalıp 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kullanılabilir</a:t>
            </a:r>
          </a:p>
          <a:p>
            <a:r>
              <a:rPr lang="tr-TR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Tarama  Abdomen ortası- </a:t>
            </a:r>
            <a:r>
              <a:rPr lang="tr-TR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femur</a:t>
            </a:r>
            <a:r>
              <a:rPr lang="tr-TR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 ortası (L4-5, Küçük </a:t>
            </a:r>
            <a:r>
              <a:rPr lang="tr-TR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trokanter</a:t>
            </a:r>
            <a:r>
              <a:rPr lang="tr-TR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 e kadar)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IV kontrast her zaman gerekmez. Oral kontrast ince barsak için gerekmeyebilir. Kontrastlı CT ile füzyon yapılabilir.</a:t>
            </a:r>
          </a:p>
          <a:p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Retograd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uretrogram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: 10 ml.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Üretral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kontrast verilir (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Uretra-penil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bulb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  <a:sym typeface="Wingdings" pitchFamily="2" charset="2"/>
              </a:rPr>
              <a:t> sınırı için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)</a:t>
            </a:r>
          </a:p>
          <a:p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MR T2 füzyon Prostat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apeks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ekstraprostatik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yayılım,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seminal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vezikül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invazyon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,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penil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bulb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ve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rektal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902030302020204" pitchFamily="66" charset="0"/>
                <a:sym typeface="Wingdings" pitchFamily="2" charset="2"/>
              </a:rPr>
              <a:t>spacer</a:t>
            </a:r>
            <a:r>
              <a:rPr lang="tr-TR" dirty="0">
                <a:latin typeface="Comic Sans MS" panose="030F0902030302020204" pitchFamily="66" charset="0"/>
                <a:sym typeface="Wingdings" pitchFamily="2" charset="2"/>
              </a:rPr>
              <a:t> i tanımlamak için.</a:t>
            </a:r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18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952BDC-2E84-0FF8-2D8C-33BB7E64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1E26C9-2B27-9289-B16C-C9B3879ED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5E4EDF5-AD11-1D6A-D3FE-30DEBE7EB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361950"/>
            <a:ext cx="98044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81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BE8123-1AEF-685B-EECC-00DB1ED4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FDDA95-E4F6-51A8-4459-C5362D255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5400" dirty="0">
                <a:highlight>
                  <a:srgbClr val="00FF00"/>
                </a:highlight>
                <a:latin typeface="Comic Sans MS" panose="030F0902030302020204" pitchFamily="66" charset="0"/>
              </a:rPr>
              <a:t>Prostat radyoterapisinde tüm prostat ışınlanmalıdır, hastalığın </a:t>
            </a:r>
            <a:r>
              <a:rPr lang="tr-TR" sz="5400" dirty="0" err="1">
                <a:highlight>
                  <a:srgbClr val="00FF00"/>
                </a:highlight>
                <a:latin typeface="Comic Sans MS" panose="030F0902030302020204" pitchFamily="66" charset="0"/>
              </a:rPr>
              <a:t>multifokal</a:t>
            </a:r>
            <a:r>
              <a:rPr lang="tr-TR" sz="5400" dirty="0">
                <a:highlight>
                  <a:srgbClr val="00FF00"/>
                </a:highlight>
                <a:latin typeface="Comic Sans MS" panose="030F0902030302020204" pitchFamily="66" charset="0"/>
              </a:rPr>
              <a:t> olması sebepli.</a:t>
            </a:r>
          </a:p>
        </p:txBody>
      </p:sp>
    </p:spTree>
    <p:extLst>
      <p:ext uri="{BB962C8B-B14F-4D97-AF65-F5344CB8AC3E}">
        <p14:creationId xmlns:p14="http://schemas.microsoft.com/office/powerpoint/2010/main" val="3615654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3EF4DD-2DED-76D7-49A8-8F794A6B7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902030302020204" pitchFamily="66" charset="0"/>
              </a:rPr>
              <a:t>Rejyonel</a:t>
            </a:r>
            <a:r>
              <a:rPr lang="tr-TR" dirty="0">
                <a:highlight>
                  <a:srgbClr val="FFFF00"/>
                </a:highlight>
                <a:latin typeface="Comic Sans MS" panose="030F0902030302020204" pitchFamily="66" charset="0"/>
              </a:rPr>
              <a:t> LN ışınlaması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28ABD8-2052-C1B0-2CAE-F1C4E448C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omic Sans MS" panose="030F0902030302020204" pitchFamily="66" charset="0"/>
              </a:rPr>
              <a:t>RTOG 94-13 çalışmasında bazı alt grup hastalarda </a:t>
            </a:r>
            <a:r>
              <a:rPr lang="tr-TR" dirty="0" err="1">
                <a:latin typeface="Comic Sans MS" panose="030F0902030302020204" pitchFamily="66" charset="0"/>
              </a:rPr>
              <a:t>elektif</a:t>
            </a:r>
            <a:r>
              <a:rPr lang="tr-TR" dirty="0">
                <a:latin typeface="Comic Sans MS" panose="030F0902030302020204" pitchFamily="66" charset="0"/>
              </a:rPr>
              <a:t> LN ışınlama kesinlikle faydası var (</a:t>
            </a:r>
            <a:r>
              <a:rPr lang="tr-TR" dirty="0">
                <a:highlight>
                  <a:srgbClr val="00FF00"/>
                </a:highlight>
                <a:latin typeface="Comic Sans MS" panose="030F0902030302020204" pitchFamily="66" charset="0"/>
              </a:rPr>
              <a:t>DFS süresi artıyor</a:t>
            </a:r>
            <a:r>
              <a:rPr lang="tr-TR" dirty="0">
                <a:latin typeface="Comic Sans MS" panose="030F0902030302020204" pitchFamily="66" charset="0"/>
              </a:rPr>
              <a:t>)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dirty="0">
                <a:latin typeface="Comic Sans MS" panose="030F0902030302020204" pitchFamily="66" charset="0"/>
              </a:rPr>
              <a:t>Risk % 15 ve üstünde ise alana al.</a:t>
            </a:r>
          </a:p>
          <a:p>
            <a:endParaRPr lang="tr-TR" dirty="0">
              <a:latin typeface="Comic Sans MS" panose="030F0902030302020204" pitchFamily="66" charset="0"/>
            </a:endParaRPr>
          </a:p>
          <a:p>
            <a:r>
              <a:rPr lang="tr-TR" sz="20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ROACH (LN TUTULUM FORMÜL): N+ = (2/3*PSA) + (GS - 6) X 10</a:t>
            </a:r>
          </a:p>
          <a:p>
            <a:endParaRPr lang="tr-TR" sz="2000" b="1" u="sng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r>
              <a:rPr lang="tr-TR" sz="20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(PSA 40 dan düşük durumlarda,  % 0- 65 arası olasılık verir) Formül doğru çalışır</a:t>
            </a:r>
          </a:p>
          <a:p>
            <a:pPr lvl="1"/>
            <a:endParaRPr lang="tr-TR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732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46BA2A-9AB2-76E4-598B-72F89B3C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5E64C0-9BD7-D454-EFA1-136C8363D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902030302020204" pitchFamily="66" charset="0"/>
              </a:rPr>
              <a:t>Obturatuar</a:t>
            </a:r>
            <a:r>
              <a:rPr lang="tr-TR" dirty="0">
                <a:latin typeface="Comic Sans MS" panose="030F0902030302020204" pitchFamily="66" charset="0"/>
              </a:rPr>
              <a:t>, </a:t>
            </a:r>
            <a:r>
              <a:rPr lang="tr-TR" dirty="0" err="1">
                <a:latin typeface="Comic Sans MS" panose="030F0902030302020204" pitchFamily="66" charset="0"/>
              </a:rPr>
              <a:t>internal</a:t>
            </a:r>
            <a:r>
              <a:rPr lang="tr-TR" dirty="0">
                <a:latin typeface="Comic Sans MS" panose="030F0902030302020204" pitchFamily="66" charset="0"/>
              </a:rPr>
              <a:t> ve </a:t>
            </a:r>
            <a:r>
              <a:rPr lang="tr-TR" dirty="0" err="1">
                <a:latin typeface="Comic Sans MS" panose="030F0902030302020204" pitchFamily="66" charset="0"/>
              </a:rPr>
              <a:t>eksternal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iliak</a:t>
            </a:r>
            <a:r>
              <a:rPr lang="tr-TR" dirty="0">
                <a:latin typeface="Comic Sans MS" panose="030F0902030302020204" pitchFamily="66" charset="0"/>
              </a:rPr>
              <a:t> LN alana alınır</a:t>
            </a:r>
          </a:p>
          <a:p>
            <a:r>
              <a:rPr lang="tr-TR" dirty="0">
                <a:solidFill>
                  <a:srgbClr val="FF0000"/>
                </a:solidFill>
                <a:latin typeface="Comic Sans MS" panose="030F0902030302020204" pitchFamily="66" charset="0"/>
              </a:rPr>
              <a:t>3 D de tanım</a:t>
            </a:r>
          </a:p>
          <a:p>
            <a:pPr lvl="1"/>
            <a:r>
              <a:rPr lang="tr-TR" dirty="0" err="1">
                <a:latin typeface="Comic Sans MS" panose="030F0902030302020204" pitchFamily="66" charset="0"/>
              </a:rPr>
              <a:t>Ust</a:t>
            </a:r>
            <a:r>
              <a:rPr lang="tr-TR" dirty="0">
                <a:latin typeface="Comic Sans MS" panose="030F0902030302020204" pitchFamily="66" charset="0"/>
              </a:rPr>
              <a:t> sınır L5S1 arası</a:t>
            </a: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Alt sınır </a:t>
            </a:r>
            <a:r>
              <a:rPr lang="tr-TR" dirty="0" err="1">
                <a:latin typeface="Comic Sans MS" panose="030F0902030302020204" pitchFamily="66" charset="0"/>
              </a:rPr>
              <a:t>tuber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iskiadikum</a:t>
            </a:r>
            <a:endParaRPr lang="tr-TR" dirty="0">
              <a:latin typeface="Comic Sans MS" panose="030F0902030302020204" pitchFamily="66" charset="0"/>
            </a:endParaRPr>
          </a:p>
          <a:p>
            <a:pPr lvl="1"/>
            <a:r>
              <a:rPr lang="tr-TR" dirty="0" err="1">
                <a:latin typeface="Comic Sans MS" panose="030F0902030302020204" pitchFamily="66" charset="0"/>
              </a:rPr>
              <a:t>Lateral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pelvik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rim</a:t>
            </a:r>
            <a:r>
              <a:rPr lang="tr-TR" dirty="0">
                <a:latin typeface="Comic Sans MS" panose="030F0902030302020204" pitchFamily="66" charset="0"/>
              </a:rPr>
              <a:t> 2 cm </a:t>
            </a:r>
            <a:r>
              <a:rPr lang="tr-TR" dirty="0" err="1">
                <a:latin typeface="Comic Sans MS" panose="030F0902030302020204" pitchFamily="66" charset="0"/>
              </a:rPr>
              <a:t>lateral</a:t>
            </a:r>
            <a:endParaRPr lang="tr-TR" dirty="0">
              <a:latin typeface="Comic Sans MS" panose="030F0902030302020204" pitchFamily="66" charset="0"/>
            </a:endParaRP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Ant Sim </a:t>
            </a:r>
            <a:r>
              <a:rPr lang="tr-TR" dirty="0" err="1">
                <a:latin typeface="Comic Sans MS" panose="030F0902030302020204" pitchFamily="66" charset="0"/>
              </a:rPr>
              <a:t>pubis</a:t>
            </a:r>
            <a:r>
              <a:rPr lang="tr-TR" dirty="0">
                <a:latin typeface="Comic Sans MS" panose="030F0902030302020204" pitchFamily="66" charset="0"/>
              </a:rPr>
              <a:t> ant sınır 1 cm önü</a:t>
            </a:r>
          </a:p>
          <a:p>
            <a:pPr lvl="1"/>
            <a:r>
              <a:rPr lang="tr-TR" dirty="0">
                <a:latin typeface="Comic Sans MS" panose="030F0902030302020204" pitchFamily="66" charset="0"/>
              </a:rPr>
              <a:t>Post S3-4 </a:t>
            </a:r>
            <a:r>
              <a:rPr lang="tr-TR" dirty="0" err="1">
                <a:latin typeface="Comic Sans MS" panose="030F0902030302020204" pitchFamily="66" charset="0"/>
              </a:rPr>
              <a:t>interspace</a:t>
            </a:r>
            <a:endParaRPr lang="tr-TR" dirty="0">
              <a:latin typeface="Comic Sans MS" panose="030F0902030302020204" pitchFamily="66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01A1695-9F70-9747-4755-9AE0D2582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4"/>
          <a:stretch/>
        </p:blipFill>
        <p:spPr bwMode="auto">
          <a:xfrm>
            <a:off x="2297430" y="4848944"/>
            <a:ext cx="9832868" cy="19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325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6BE4A9-72D0-FA34-031A-7A4D6069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5BB7CA-4353-AEA5-5806-2A1B49D85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8746FDF-FB93-9E4A-48CC-FA01FF176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1" t="5324" r="4276" b="43889"/>
          <a:stretch/>
        </p:blipFill>
        <p:spPr>
          <a:xfrm>
            <a:off x="266699" y="228601"/>
            <a:ext cx="5829301" cy="4516061"/>
          </a:xfrm>
          <a:prstGeom prst="rect">
            <a:avLst/>
          </a:prstGeom>
          <a:effectLst>
            <a:outerShdw dist="963757" dir="5400000" sx="98000" sy="98000" algn="ctr" rotWithShape="0">
              <a:srgbClr val="000000">
                <a:alpha val="1000"/>
              </a:srgbClr>
            </a:outerShdw>
            <a:reflection endPos="0" dist="50800" dir="5400000" sy="-100000" algn="bl" rotWithShape="0"/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148897B-91AB-5E24-F594-1385BDC95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1" t="56158" r="4276" b="3333"/>
          <a:stretch/>
        </p:blipFill>
        <p:spPr>
          <a:xfrm>
            <a:off x="5581650" y="2600128"/>
            <a:ext cx="6512802" cy="40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64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8CE561-FFA6-3AFE-27C8-1D9F46756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C11FA3-CA3E-9590-3174-0646A8CA8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6F2A904-F5A5-64B1-98D5-4D6DBDF0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530" y="0"/>
            <a:ext cx="7520940" cy="6858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89F27F45-A080-9980-3C70-421B0D02C8F5}"/>
              </a:ext>
            </a:extLst>
          </p:cNvPr>
          <p:cNvSpPr/>
          <p:nvPr/>
        </p:nvSpPr>
        <p:spPr>
          <a:xfrm>
            <a:off x="8943975" y="3429000"/>
            <a:ext cx="385763" cy="6000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6096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631C2E-984E-3889-667C-6AD7134E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Comic Sans MS" panose="030F0902030302020204" pitchFamily="66" charset="0"/>
              </a:rPr>
              <a:t>Evreleme</a:t>
            </a:r>
            <a:endParaRPr lang="tr-TR" dirty="0">
              <a:latin typeface="Comic Sans MS" panose="030F0902030302020204" pitchFamily="66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684CD7-1051-7E31-9663-6DF92FE34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Kemik tarama</a:t>
            </a:r>
          </a:p>
          <a:p>
            <a:r>
              <a:rPr lang="tr-TR" dirty="0">
                <a:latin typeface="Comic Sans MS" panose="030F0702030302020204" pitchFamily="66" charset="0"/>
              </a:rPr>
              <a:t>Abdomen-</a:t>
            </a:r>
            <a:r>
              <a:rPr lang="tr-TR" dirty="0" err="1">
                <a:latin typeface="Comic Sans MS" panose="030F0702030302020204" pitchFamily="66" charset="0"/>
              </a:rPr>
              <a:t>Pelvis</a:t>
            </a:r>
            <a:r>
              <a:rPr lang="tr-TR" dirty="0">
                <a:latin typeface="Comic Sans MS" panose="030F0702030302020204" pitchFamily="66" charset="0"/>
              </a:rPr>
              <a:t> CT</a:t>
            </a:r>
          </a:p>
          <a:p>
            <a:r>
              <a:rPr lang="tr-TR" dirty="0" err="1">
                <a:latin typeface="Comic Sans MS" panose="030F0702030302020204" pitchFamily="66" charset="0"/>
              </a:rPr>
              <a:t>Multiparametrik</a:t>
            </a:r>
            <a:r>
              <a:rPr lang="tr-TR" dirty="0">
                <a:latin typeface="Comic Sans MS" panose="030F0702030302020204" pitchFamily="66" charset="0"/>
              </a:rPr>
              <a:t> MR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Çok düşük ve düşük riskli grupta önerilmez</a:t>
            </a:r>
          </a:p>
          <a:p>
            <a:r>
              <a:rPr lang="tr-TR" dirty="0">
                <a:latin typeface="Comic Sans MS" panose="030F0702030302020204" pitchFamily="66" charset="0"/>
              </a:rPr>
              <a:t>Orta ve yüksek riskte önerilir (</a:t>
            </a:r>
            <a:r>
              <a:rPr lang="tr-TR" dirty="0" err="1">
                <a:latin typeface="Comic Sans MS" panose="030F0702030302020204" pitchFamily="66" charset="0"/>
              </a:rPr>
              <a:t>Sintigrafi-pelvis+abdomen</a:t>
            </a:r>
            <a:r>
              <a:rPr lang="tr-TR" dirty="0">
                <a:latin typeface="Comic Sans MS" panose="030F0702030302020204" pitchFamily="66" charset="0"/>
              </a:rPr>
              <a:t> görüntüleme)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Çok düşük ve düşük riskli grupta –Yüksek </a:t>
            </a:r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grade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olası bölge (Prostat içinde) saptanması için prostat MR istenebilir</a:t>
            </a:r>
          </a:p>
          <a:p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06CA402-2A85-7A5D-47DF-6784B877EC3D}"/>
              </a:ext>
            </a:extLst>
          </p:cNvPr>
          <p:cNvSpPr txBox="1"/>
          <p:nvPr/>
        </p:nvSpPr>
        <p:spPr>
          <a:xfrm>
            <a:off x="5486400" y="2152650"/>
            <a:ext cx="1824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EPE</a:t>
            </a:r>
          </a:p>
          <a:p>
            <a:r>
              <a:rPr lang="tr-TR" dirty="0" err="1"/>
              <a:t>Rejyonel</a:t>
            </a:r>
            <a:r>
              <a:rPr lang="tr-TR" dirty="0"/>
              <a:t> LAP riski</a:t>
            </a:r>
          </a:p>
          <a:p>
            <a:r>
              <a:rPr lang="tr-TR" dirty="0"/>
              <a:t>Met. Riski varsa</a:t>
            </a:r>
          </a:p>
        </p:txBody>
      </p:sp>
      <p:sp>
        <p:nvSpPr>
          <p:cNvPr id="5" name="Sağ Küme Ayracı 4">
            <a:extLst>
              <a:ext uri="{FF2B5EF4-FFF2-40B4-BE49-F238E27FC236}">
                <a16:creationId xmlns:a16="http://schemas.microsoft.com/office/drawing/2014/main" id="{0D3CA370-444B-CA8E-F9D9-6E97CA8BB5A4}"/>
              </a:ext>
            </a:extLst>
          </p:cNvPr>
          <p:cNvSpPr/>
          <p:nvPr/>
        </p:nvSpPr>
        <p:spPr>
          <a:xfrm>
            <a:off x="4572000" y="1825625"/>
            <a:ext cx="209550" cy="16033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4366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9C28A4-6AF2-0ECD-1C37-B58A1A98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80B096-3019-06CB-86EA-B2A7A85D8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CF15A18-747A-4A0D-2006-23B2C144E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500"/>
          <a:stretch/>
        </p:blipFill>
        <p:spPr>
          <a:xfrm>
            <a:off x="369259" y="207962"/>
            <a:ext cx="6296831" cy="78263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E61B7F9-5361-971D-3CF3-1B762C79A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6" t="18287" r="11968" b="13588"/>
          <a:stretch/>
        </p:blipFill>
        <p:spPr>
          <a:xfrm>
            <a:off x="8121303" y="7937"/>
            <a:ext cx="3936041" cy="574591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5B35FD5-9858-6DED-FFAF-D08EFBB7E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66"/>
          <a:stretch/>
        </p:blipFill>
        <p:spPr>
          <a:xfrm>
            <a:off x="418967" y="5562599"/>
            <a:ext cx="9251124" cy="100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90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ACD4FC-BB2E-A740-90A1-4F6D009F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EC466D-5F13-D2B2-36F2-2E22F030C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712995D-EF15-E4F5-9C27-208EDCE6C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57" t="11944" r="19675" b="5324"/>
          <a:stretch/>
        </p:blipFill>
        <p:spPr>
          <a:xfrm>
            <a:off x="2495550" y="154950"/>
            <a:ext cx="6419850" cy="65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476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CB9000-52ED-9FF8-2616-6FDB4FAF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7C4714-236C-87DC-8C9C-FBCC5C7D5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3E60C14-1761-B391-DF25-E4B3C3466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76" y="0"/>
            <a:ext cx="10768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423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900735-BFFA-0D47-AB29-5E36F72D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F74382-29F9-F423-DD55-CD4DCAE18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AC07ED6-2814-B0DD-A134-E95C04CDD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1600200"/>
            <a:ext cx="10083800" cy="36576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8C17743-1FC6-619D-254C-062FBF059B0E}"/>
              </a:ext>
            </a:extLst>
          </p:cNvPr>
          <p:cNvSpPr txBox="1"/>
          <p:nvPr/>
        </p:nvSpPr>
        <p:spPr>
          <a:xfrm>
            <a:off x="4114801" y="1456293"/>
            <a:ext cx="283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Common</a:t>
            </a:r>
            <a:r>
              <a:rPr lang="tr-TR" dirty="0"/>
              <a:t> </a:t>
            </a:r>
            <a:r>
              <a:rPr lang="tr-TR" dirty="0" err="1"/>
              <a:t>illiakların</a:t>
            </a:r>
            <a:r>
              <a:rPr lang="tr-TR" dirty="0"/>
              <a:t> üst sınır?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C74CE05-D2ED-D4D3-9217-CC26DAE5B5B0}"/>
              </a:ext>
            </a:extLst>
          </p:cNvPr>
          <p:cNvSpPr txBox="1"/>
          <p:nvPr/>
        </p:nvSpPr>
        <p:spPr>
          <a:xfrm>
            <a:off x="6096000" y="1960562"/>
            <a:ext cx="270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Ekst</a:t>
            </a:r>
            <a:r>
              <a:rPr lang="tr-TR" dirty="0"/>
              <a:t> </a:t>
            </a:r>
            <a:r>
              <a:rPr lang="tr-TR" dirty="0" err="1"/>
              <a:t>iliak</a:t>
            </a:r>
            <a:r>
              <a:rPr lang="tr-TR" dirty="0"/>
              <a:t> –</a:t>
            </a:r>
            <a:r>
              <a:rPr lang="tr-TR" dirty="0" err="1"/>
              <a:t>ing</a:t>
            </a:r>
            <a:r>
              <a:rPr lang="tr-TR" dirty="0"/>
              <a:t> LN geçiş sınır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813B24F-D605-A3C8-0869-D1A9547B92B0}"/>
              </a:ext>
            </a:extLst>
          </p:cNvPr>
          <p:cNvSpPr txBox="1"/>
          <p:nvPr/>
        </p:nvSpPr>
        <p:spPr>
          <a:xfrm>
            <a:off x="8301226" y="4001294"/>
            <a:ext cx="249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Periprostatik</a:t>
            </a:r>
            <a:r>
              <a:rPr lang="tr-TR" dirty="0"/>
              <a:t> lenf </a:t>
            </a:r>
            <a:r>
              <a:rPr lang="tr-TR" dirty="0" err="1"/>
              <a:t>nodları</a:t>
            </a:r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3C18D40-5F2F-EA8A-B394-5E9D934C4654}"/>
              </a:ext>
            </a:extLst>
          </p:cNvPr>
          <p:cNvSpPr txBox="1"/>
          <p:nvPr/>
        </p:nvSpPr>
        <p:spPr>
          <a:xfrm>
            <a:off x="4114801" y="5208071"/>
            <a:ext cx="433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Soğuk mavi görülen yerler tartışmalı kısımlar</a:t>
            </a:r>
          </a:p>
          <a:p>
            <a:r>
              <a:rPr lang="tr-TR" dirty="0"/>
              <a:t>Sarı </a:t>
            </a:r>
            <a:r>
              <a:rPr lang="tr-TR" dirty="0" err="1"/>
              <a:t>kızrmız</a:t>
            </a:r>
            <a:r>
              <a:rPr lang="tr-TR" dirty="0"/>
              <a:t> yerler konsensüs olan bölgeler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BD32CBF-A419-337C-A784-A2C136F82537}"/>
              </a:ext>
            </a:extLst>
          </p:cNvPr>
          <p:cNvSpPr txBox="1"/>
          <p:nvPr/>
        </p:nvSpPr>
        <p:spPr>
          <a:xfrm>
            <a:off x="1852801" y="3827780"/>
            <a:ext cx="220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Perirektal</a:t>
            </a:r>
            <a:r>
              <a:rPr lang="tr-TR" dirty="0"/>
              <a:t> lenf </a:t>
            </a:r>
            <a:r>
              <a:rPr lang="tr-TR" dirty="0" err="1"/>
              <a:t>nodları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12298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04335A-2597-C518-AB0B-BF96D591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90DBF9-45BB-D25D-9116-7DB4E3D8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5ACFEE-D841-B3D7-3E7C-F3C35B67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3"/>
            <a:ext cx="12192000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826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451241-0C3A-D45F-E70F-55371E46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D64BED-BC5F-B101-7653-A9CC6E5F2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6EDBAAF-07C3-261D-88AB-E2378943C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7"/>
          <a:stretch/>
        </p:blipFill>
        <p:spPr bwMode="auto">
          <a:xfrm>
            <a:off x="114195" y="111124"/>
            <a:ext cx="5902725" cy="54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F2F333B-5EBE-91FB-5E91-7DBCECDC1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403471" y="111124"/>
            <a:ext cx="5788529" cy="5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821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E166FC-EBE0-AEAD-47E9-9BFC6DA0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5ADC7C9-28BF-B6AB-C7C3-1884AB19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8C9455-E413-4942-8B67-5FD227989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035708" y="225467"/>
            <a:ext cx="9764563" cy="663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7091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5A0B69-E0C0-3DF2-FA8B-52255743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68BB89-CAEE-C9E2-DDE9-21A83CA99B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5"/>
          <a:stretch/>
        </p:blipFill>
        <p:spPr bwMode="auto">
          <a:xfrm>
            <a:off x="838200" y="182630"/>
            <a:ext cx="9756371" cy="66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442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C33FB7-0E3A-69F6-E029-44E6C927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B4407A-0BE4-0D77-CFC9-96E4CDBCA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3F8EF2F-FA98-C244-0CFC-CA08880C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4" y="0"/>
            <a:ext cx="11754952" cy="6858000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>
            <a:off x="2948683" y="3883631"/>
            <a:ext cx="256854" cy="328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67A7F3FD-69B8-DA84-1BD4-8FF3D263BA68}"/>
              </a:ext>
            </a:extLst>
          </p:cNvPr>
          <p:cNvCxnSpPr/>
          <p:nvPr/>
        </p:nvCxnSpPr>
        <p:spPr>
          <a:xfrm>
            <a:off x="3729038" y="6176963"/>
            <a:ext cx="6315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6350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E352AA-D807-82AD-8D9B-76832A106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637535-C0BC-1DA3-D01E-FC6084937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61B740C-AC6E-2958-A778-ABFB549D9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635"/>
          <a:stretch/>
        </p:blipFill>
        <p:spPr>
          <a:xfrm>
            <a:off x="105408" y="121754"/>
            <a:ext cx="6674954" cy="510179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1A1D0CC-5158-CAA9-CD52-A843FFDC4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1" t="56059" b="14758"/>
          <a:stretch/>
        </p:blipFill>
        <p:spPr>
          <a:xfrm>
            <a:off x="6456066" y="3429000"/>
            <a:ext cx="5630526" cy="28829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130157" y="5897366"/>
            <a:ext cx="393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Obturatuar</a:t>
            </a:r>
            <a:r>
              <a:rPr lang="tr-TR" dirty="0"/>
              <a:t> </a:t>
            </a:r>
            <a:r>
              <a:rPr lang="tr-TR" dirty="0" err="1"/>
              <a:t>kontur’u</a:t>
            </a:r>
            <a:r>
              <a:rPr lang="tr-TR" dirty="0"/>
              <a:t> SV görülünce kapat</a:t>
            </a:r>
          </a:p>
        </p:txBody>
      </p:sp>
    </p:spTree>
    <p:extLst>
      <p:ext uri="{BB962C8B-B14F-4D97-AF65-F5344CB8AC3E}">
        <p14:creationId xmlns:p14="http://schemas.microsoft.com/office/powerpoint/2010/main" val="382944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088386-4A68-4DB7-A379-85B0D28A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Lokalize Prostat Kanseri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A53E25-A751-A7BE-7CDE-EBA7D6980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Klinik </a:t>
            </a:r>
            <a:r>
              <a:rPr lang="tr-TR" dirty="0" err="1">
                <a:latin typeface="Comic Sans MS" panose="030F0702030302020204" pitchFamily="66" charset="0"/>
              </a:rPr>
              <a:t>LoPK</a:t>
            </a:r>
            <a:endParaRPr lang="tr-TR" dirty="0">
              <a:latin typeface="Comic Sans MS" panose="030F0702030302020204" pitchFamily="66" charset="0"/>
            </a:endParaRP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RT ve/veya </a:t>
            </a:r>
            <a:r>
              <a:rPr lang="tr-TR" dirty="0" err="1">
                <a:latin typeface="Comic Sans MS" panose="030F0702030302020204" pitchFamily="66" charset="0"/>
              </a:rPr>
              <a:t>Brakiterapi</a:t>
            </a:r>
            <a:r>
              <a:rPr lang="tr-TR" dirty="0">
                <a:latin typeface="Comic Sans MS" panose="030F0702030302020204" pitchFamily="66" charset="0"/>
              </a:rPr>
              <a:t> +- ADT</a:t>
            </a: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Radikal </a:t>
            </a:r>
            <a:r>
              <a:rPr lang="tr-TR" dirty="0" err="1">
                <a:latin typeface="Comic Sans MS" panose="030F0702030302020204" pitchFamily="66" charset="0"/>
              </a:rPr>
              <a:t>Prostatektomi</a:t>
            </a:r>
            <a:endParaRPr lang="tr-TR" dirty="0">
              <a:latin typeface="Comic Sans MS" panose="030F0702030302020204" pitchFamily="66" charset="0"/>
            </a:endParaRP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Takip (Seçilmiş vakalarda)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Halen az sayıda </a:t>
            </a:r>
            <a:r>
              <a:rPr lang="tr-TR" dirty="0" err="1">
                <a:latin typeface="Comic Sans MS" panose="030F0702030302020204" pitchFamily="66" charset="0"/>
              </a:rPr>
              <a:t>randomize</a:t>
            </a:r>
            <a:r>
              <a:rPr lang="tr-TR" dirty="0">
                <a:latin typeface="Comic Sans MS" panose="030F0702030302020204" pitchFamily="66" charset="0"/>
              </a:rPr>
              <a:t> çalışma olsa da (</a:t>
            </a:r>
            <a:r>
              <a:rPr lang="tr-TR" dirty="0" err="1">
                <a:latin typeface="Comic Sans MS" panose="030F0702030302020204" pitchFamily="66" charset="0"/>
              </a:rPr>
              <a:t>LoPK</a:t>
            </a:r>
            <a:r>
              <a:rPr lang="tr-TR" dirty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tr-TR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RT </a:t>
            </a:r>
            <a:r>
              <a:rPr lang="tr-TR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vs</a:t>
            </a:r>
            <a:r>
              <a:rPr lang="tr-TR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Radikal </a:t>
            </a:r>
            <a:r>
              <a:rPr lang="tr-TR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prostatektomi</a:t>
            </a:r>
            <a:r>
              <a:rPr lang="tr-TR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tr-TR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sym typeface="Wingdings" pitchFamily="2" charset="2"/>
              </a:rPr>
              <a:t> Fark yok 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( T evresine göre, Tedavi öncesi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Psa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düzeyi ve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Gleason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skoruna göre)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/>
            </a:r>
            <a:br>
              <a:rPr lang="tr-TR" dirty="0">
                <a:latin typeface="Comic Sans MS" panose="030F0702030302020204" pitchFamily="66" charset="0"/>
              </a:rPr>
            </a:b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A1AC8DF-025E-3196-9151-B1DBA6B42A73}"/>
              </a:ext>
            </a:extLst>
          </p:cNvPr>
          <p:cNvSpPr txBox="1"/>
          <p:nvPr/>
        </p:nvSpPr>
        <p:spPr>
          <a:xfrm>
            <a:off x="6096000" y="1951672"/>
            <a:ext cx="14269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Karar</a:t>
            </a:r>
          </a:p>
          <a:p>
            <a:r>
              <a:rPr lang="tr-TR" dirty="0"/>
              <a:t>-Risk grubu</a:t>
            </a:r>
          </a:p>
          <a:p>
            <a:r>
              <a:rPr lang="tr-TR" dirty="0"/>
              <a:t>-Hasta tercihi</a:t>
            </a:r>
          </a:p>
          <a:p>
            <a:r>
              <a:rPr lang="tr-TR" dirty="0"/>
              <a:t>-Klinik karar</a:t>
            </a:r>
          </a:p>
          <a:p>
            <a:r>
              <a:rPr lang="tr-TR" dirty="0"/>
              <a:t>-Kaynaklar</a:t>
            </a:r>
          </a:p>
        </p:txBody>
      </p:sp>
    </p:spTree>
    <p:extLst>
      <p:ext uri="{BB962C8B-B14F-4D97-AF65-F5344CB8AC3E}">
        <p14:creationId xmlns:p14="http://schemas.microsoft.com/office/powerpoint/2010/main" val="34635783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023C89-A331-FC52-890A-FDCEB8F4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DCA842-CC73-B0D6-6C3F-48EFBB195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8756724-47AB-A099-D7D3-45E08A01C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" r="14588"/>
          <a:stretch/>
        </p:blipFill>
        <p:spPr>
          <a:xfrm>
            <a:off x="0" y="0"/>
            <a:ext cx="7021902" cy="62738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A441C1B-C4A0-7A08-310A-393EF8C72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730"/>
          <a:stretch/>
        </p:blipFill>
        <p:spPr>
          <a:xfrm>
            <a:off x="5854222" y="584200"/>
            <a:ext cx="6283863" cy="61595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00380CD8-927D-CB8D-431F-5573DC5CDA13}"/>
              </a:ext>
            </a:extLst>
          </p:cNvPr>
          <p:cNvSpPr/>
          <p:nvPr/>
        </p:nvSpPr>
        <p:spPr>
          <a:xfrm>
            <a:off x="3715809" y="1088117"/>
            <a:ext cx="1957136" cy="341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52A00F3C-FF10-087B-1CA9-1E4AC7A511B2}"/>
              </a:ext>
            </a:extLst>
          </p:cNvPr>
          <p:cNvSpPr/>
          <p:nvPr/>
        </p:nvSpPr>
        <p:spPr>
          <a:xfrm>
            <a:off x="8976960" y="1088117"/>
            <a:ext cx="1957136" cy="341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34B2097-D62F-91C7-C142-BC9DC07C932C}"/>
              </a:ext>
            </a:extLst>
          </p:cNvPr>
          <p:cNvSpPr/>
          <p:nvPr/>
        </p:nvSpPr>
        <p:spPr>
          <a:xfrm>
            <a:off x="3715809" y="2152650"/>
            <a:ext cx="1957136" cy="341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F2404FD-951D-157E-2781-EE7B862AEAF0}"/>
              </a:ext>
            </a:extLst>
          </p:cNvPr>
          <p:cNvSpPr/>
          <p:nvPr/>
        </p:nvSpPr>
        <p:spPr>
          <a:xfrm>
            <a:off x="8976960" y="2494191"/>
            <a:ext cx="1957136" cy="341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5F71D560-1361-ACEF-F20E-7239C5D01103}"/>
              </a:ext>
            </a:extLst>
          </p:cNvPr>
          <p:cNvSpPr/>
          <p:nvPr/>
        </p:nvSpPr>
        <p:spPr>
          <a:xfrm>
            <a:off x="8976960" y="5227634"/>
            <a:ext cx="1957136" cy="341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D57BD21-174A-323B-7DA0-C6C17C53986C}"/>
              </a:ext>
            </a:extLst>
          </p:cNvPr>
          <p:cNvSpPr/>
          <p:nvPr/>
        </p:nvSpPr>
        <p:spPr>
          <a:xfrm>
            <a:off x="3715809" y="4894255"/>
            <a:ext cx="1957136" cy="341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/>
          <p:cNvSpPr txBox="1"/>
          <p:nvPr/>
        </p:nvSpPr>
        <p:spPr>
          <a:xfrm>
            <a:off x="1448657" y="718785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1.8 </a:t>
            </a:r>
            <a:r>
              <a:rPr lang="tr-TR" dirty="0" err="1"/>
              <a:t>Gy</a:t>
            </a:r>
            <a:r>
              <a:rPr lang="tr-TR" dirty="0"/>
              <a:t> / </a:t>
            </a:r>
            <a:r>
              <a:rPr lang="tr-TR" dirty="0" err="1"/>
              <a:t>fr</a:t>
            </a:r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7061048" y="760556"/>
            <a:ext cx="106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2.5 </a:t>
            </a:r>
            <a:r>
              <a:rPr lang="tr-TR" dirty="0" err="1"/>
              <a:t>Gy</a:t>
            </a:r>
            <a:r>
              <a:rPr lang="tr-TR" dirty="0"/>
              <a:t>/ </a:t>
            </a:r>
            <a:r>
              <a:rPr lang="tr-TR" dirty="0" err="1"/>
              <a:t>fr</a:t>
            </a:r>
            <a:endParaRPr lang="tr-TR" dirty="0"/>
          </a:p>
        </p:txBody>
      </p:sp>
      <p:cxnSp>
        <p:nvCxnSpPr>
          <p:cNvPr id="15" name="Düz Ok Bağlayıcısı 14">
            <a:extLst>
              <a:ext uri="{FF2B5EF4-FFF2-40B4-BE49-F238E27FC236}">
                <a16:creationId xmlns:a16="http://schemas.microsoft.com/office/drawing/2014/main" id="{D6D8162A-CF27-F1EF-D91F-D78483A2A356}"/>
              </a:ext>
            </a:extLst>
          </p:cNvPr>
          <p:cNvCxnSpPr/>
          <p:nvPr/>
        </p:nvCxnSpPr>
        <p:spPr>
          <a:xfrm>
            <a:off x="5672945" y="5135786"/>
            <a:ext cx="3128155" cy="2363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4618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023C89-A331-FC52-890A-FDCEB8F4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DCA842-CC73-B0D6-6C3F-48EFBB195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57E9EC9-C189-66F8-738F-219BBEA298A4}"/>
              </a:ext>
            </a:extLst>
          </p:cNvPr>
          <p:cNvSpPr txBox="1"/>
          <p:nvPr/>
        </p:nvSpPr>
        <p:spPr>
          <a:xfrm rot="21253797">
            <a:off x="1832853" y="2159379"/>
            <a:ext cx="85262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800" dirty="0">
                <a:effectLst/>
                <a:latin typeface="Times New Roman" panose="02020603050405020304" pitchFamily="18" charset="0"/>
              </a:rPr>
              <a:t>Normal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tissue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constraints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should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be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prioritized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by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the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radiation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oncologist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when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treating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pelvic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4800" dirty="0" err="1">
                <a:effectLst/>
                <a:latin typeface="Times New Roman" panose="02020603050405020304" pitchFamily="18" charset="0"/>
              </a:rPr>
              <a:t>nodes</a:t>
            </a:r>
            <a:r>
              <a:rPr lang="tr-TR" sz="4800" dirty="0">
                <a:effectLst/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504920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D986B8-428D-7B4C-3556-248DB56B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C3E711C-C883-456E-1935-4EE2DE8AA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6052E9C0-275F-C483-BBBA-3966FE55B31C}"/>
              </a:ext>
            </a:extLst>
          </p:cNvPr>
          <p:cNvGrpSpPr/>
          <p:nvPr/>
        </p:nvGrpSpPr>
        <p:grpSpPr>
          <a:xfrm>
            <a:off x="202961" y="198408"/>
            <a:ext cx="7352871" cy="6691372"/>
            <a:chOff x="202961" y="198408"/>
            <a:chExt cx="7352871" cy="6691372"/>
          </a:xfrm>
        </p:grpSpPr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B07F32F2-0187-1FE9-6C46-6DECA8B5D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826"/>
            <a:stretch/>
          </p:blipFill>
          <p:spPr>
            <a:xfrm>
              <a:off x="202961" y="198408"/>
              <a:ext cx="7352871" cy="2286000"/>
            </a:xfrm>
            <a:prstGeom prst="rect">
              <a:avLst/>
            </a:prstGeom>
          </p:spPr>
        </p:pic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A1CD3A58-2278-0BDE-C3C9-AC6BFBEC9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190" b="26621"/>
            <a:stretch/>
          </p:blipFill>
          <p:spPr>
            <a:xfrm>
              <a:off x="202961" y="1857405"/>
              <a:ext cx="6005334" cy="5032375"/>
            </a:xfrm>
            <a:prstGeom prst="rect">
              <a:avLst/>
            </a:prstGeom>
          </p:spPr>
        </p:pic>
      </p:grpSp>
      <p:pic>
        <p:nvPicPr>
          <p:cNvPr id="8" name="Resim 7">
            <a:extLst>
              <a:ext uri="{FF2B5EF4-FFF2-40B4-BE49-F238E27FC236}">
                <a16:creationId xmlns:a16="http://schemas.microsoft.com/office/drawing/2014/main" id="{0E1F12AE-380C-6831-8AE2-0F1C727895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" r="14588"/>
          <a:stretch/>
        </p:blipFill>
        <p:spPr>
          <a:xfrm>
            <a:off x="7094733" y="198408"/>
            <a:ext cx="5097267" cy="6294467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1177C94B-4089-D652-07A2-6F3DF4A3273B}"/>
              </a:ext>
            </a:extLst>
          </p:cNvPr>
          <p:cNvSpPr/>
          <p:nvPr/>
        </p:nvSpPr>
        <p:spPr>
          <a:xfrm>
            <a:off x="3753853" y="1524000"/>
            <a:ext cx="1957136" cy="4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CDD07797-F33D-F4B9-6540-B0656CE4A2A2}"/>
              </a:ext>
            </a:extLst>
          </p:cNvPr>
          <p:cNvSpPr/>
          <p:nvPr/>
        </p:nvSpPr>
        <p:spPr>
          <a:xfrm>
            <a:off x="9492917" y="1241509"/>
            <a:ext cx="1957136" cy="4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15D3B8F1-A07F-F078-E10D-B3B682661183}"/>
              </a:ext>
            </a:extLst>
          </p:cNvPr>
          <p:cNvSpPr/>
          <p:nvPr/>
        </p:nvSpPr>
        <p:spPr>
          <a:xfrm>
            <a:off x="3467157" y="2689171"/>
            <a:ext cx="1957136" cy="4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EE72330-9BD2-3ECE-9DA7-D3A9785E9B56}"/>
              </a:ext>
            </a:extLst>
          </p:cNvPr>
          <p:cNvSpPr/>
          <p:nvPr/>
        </p:nvSpPr>
        <p:spPr>
          <a:xfrm>
            <a:off x="9396664" y="2259818"/>
            <a:ext cx="1957136" cy="4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B8435383-E1B2-46C4-591D-1A81FA901E19}"/>
              </a:ext>
            </a:extLst>
          </p:cNvPr>
          <p:cNvSpPr/>
          <p:nvPr/>
        </p:nvSpPr>
        <p:spPr>
          <a:xfrm>
            <a:off x="3330799" y="4122531"/>
            <a:ext cx="1957136" cy="4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13DCCD8-D4D2-4631-AF7B-7BA9FCCEB890}"/>
              </a:ext>
            </a:extLst>
          </p:cNvPr>
          <p:cNvSpPr/>
          <p:nvPr/>
        </p:nvSpPr>
        <p:spPr>
          <a:xfrm>
            <a:off x="9396664" y="3332791"/>
            <a:ext cx="1957136" cy="4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4D75026E-B145-9F1C-7815-06ABBC5712B3}"/>
              </a:ext>
            </a:extLst>
          </p:cNvPr>
          <p:cNvSpPr/>
          <p:nvPr/>
        </p:nvSpPr>
        <p:spPr>
          <a:xfrm>
            <a:off x="9396664" y="5391901"/>
            <a:ext cx="1957136" cy="4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3934FFEA-3BFD-C096-BBFB-3ADDC17C9C20}"/>
              </a:ext>
            </a:extLst>
          </p:cNvPr>
          <p:cNvSpPr/>
          <p:nvPr/>
        </p:nvSpPr>
        <p:spPr>
          <a:xfrm>
            <a:off x="3330799" y="5291110"/>
            <a:ext cx="1957136" cy="4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A3C62F2D-A30C-6D10-1F42-51FA18224D47}"/>
              </a:ext>
            </a:extLst>
          </p:cNvPr>
          <p:cNvSpPr/>
          <p:nvPr/>
        </p:nvSpPr>
        <p:spPr>
          <a:xfrm>
            <a:off x="3330799" y="6492875"/>
            <a:ext cx="1957136" cy="341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9CFF9A34-8048-58C5-7AC2-7E4C4D51329B}"/>
              </a:ext>
            </a:extLst>
          </p:cNvPr>
          <p:cNvSpPr/>
          <p:nvPr/>
        </p:nvSpPr>
        <p:spPr>
          <a:xfrm>
            <a:off x="9492917" y="6138520"/>
            <a:ext cx="1957136" cy="341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15997B3-C632-D6A0-8F5B-ACEF4102E41E}"/>
              </a:ext>
            </a:extLst>
          </p:cNvPr>
          <p:cNvSpPr txBox="1"/>
          <p:nvPr/>
        </p:nvSpPr>
        <p:spPr>
          <a:xfrm>
            <a:off x="7555832" y="182562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V75 &lt; % 10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8542E0CD-DABF-73C5-3060-ECDEE6D8B346}"/>
              </a:ext>
            </a:extLst>
          </p:cNvPr>
          <p:cNvSpPr/>
          <p:nvPr/>
        </p:nvSpPr>
        <p:spPr>
          <a:xfrm>
            <a:off x="7555832" y="1593542"/>
            <a:ext cx="3797968" cy="5313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/>
          <p:cNvSpPr txBox="1"/>
          <p:nvPr/>
        </p:nvSpPr>
        <p:spPr>
          <a:xfrm>
            <a:off x="2383604" y="750013"/>
            <a:ext cx="89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3 </a:t>
            </a:r>
            <a:r>
              <a:rPr lang="tr-TR" dirty="0" err="1"/>
              <a:t>Gy</a:t>
            </a:r>
            <a:r>
              <a:rPr lang="tr-TR" dirty="0"/>
              <a:t>/ </a:t>
            </a:r>
            <a:r>
              <a:rPr lang="tr-TR" dirty="0" err="1"/>
              <a:t>fr</a:t>
            </a:r>
            <a:endParaRPr lang="tr-TR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8219326" y="1241509"/>
            <a:ext cx="101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1.8 </a:t>
            </a:r>
            <a:r>
              <a:rPr lang="tr-TR" dirty="0" err="1"/>
              <a:t>Gy</a:t>
            </a:r>
            <a:r>
              <a:rPr lang="tr-TR" dirty="0"/>
              <a:t>/</a:t>
            </a:r>
            <a:r>
              <a:rPr lang="tr-TR" dirty="0" err="1"/>
              <a:t>fr</a:t>
            </a:r>
            <a:endParaRPr lang="tr-TR" dirty="0"/>
          </a:p>
        </p:txBody>
      </p:sp>
      <p:cxnSp>
        <p:nvCxnSpPr>
          <p:cNvPr id="23" name="Düz Ok Bağlayıcısı 22"/>
          <p:cNvCxnSpPr/>
          <p:nvPr/>
        </p:nvCxnSpPr>
        <p:spPr>
          <a:xfrm flipV="1">
            <a:off x="5424293" y="2484408"/>
            <a:ext cx="3884094" cy="495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/>
          <p:cNvCxnSpPr>
            <a:endCxn id="16" idx="1"/>
          </p:cNvCxnSpPr>
          <p:nvPr/>
        </p:nvCxnSpPr>
        <p:spPr>
          <a:xfrm>
            <a:off x="5287935" y="5476126"/>
            <a:ext cx="4108729" cy="140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DA94AB42-19F9-64AD-2A25-97C623E9F771}"/>
              </a:ext>
            </a:extLst>
          </p:cNvPr>
          <p:cNvCxnSpPr>
            <a:cxnSpLocks/>
          </p:cNvCxnSpPr>
          <p:nvPr/>
        </p:nvCxnSpPr>
        <p:spPr>
          <a:xfrm flipV="1">
            <a:off x="5289948" y="3667335"/>
            <a:ext cx="4010463" cy="5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064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589213-1B6B-C2D7-0CFB-A9F28A3E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BBF32F-34E3-E725-8C41-23705A551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Fiducial markers in the treatment of prostate cancer: technique and short  term observation | Semantic Scholar">
            <a:extLst>
              <a:ext uri="{FF2B5EF4-FFF2-40B4-BE49-F238E27FC236}">
                <a16:creationId xmlns:a16="http://schemas.microsoft.com/office/drawing/2014/main" id="{BC46B9BC-0F53-4614-0F59-2F5F2F3B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26" y="514350"/>
            <a:ext cx="11843374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599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FB6F3F-AEE3-C03D-5521-0F36CAC22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A8983D-DB15-87FD-DE5C-3FC00F74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Endorectal</a:t>
            </a:r>
            <a:r>
              <a:rPr lang="tr-TR" dirty="0">
                <a:latin typeface="Comic Sans MS" panose="030F0702030302020204" pitchFamily="66" charset="0"/>
              </a:rPr>
              <a:t> balon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err="1">
                <a:latin typeface="Comic Sans MS" panose="030F0702030302020204" pitchFamily="66" charset="0"/>
              </a:rPr>
              <a:t>Perirektal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absorbe</a:t>
            </a:r>
            <a:endParaRPr lang="tr-TR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tr-TR" dirty="0">
                <a:latin typeface="Comic Sans MS" panose="030F0702030302020204" pitchFamily="66" charset="0"/>
              </a:rPr>
              <a:t>Edilen </a:t>
            </a:r>
            <a:r>
              <a:rPr lang="tr-TR" dirty="0" err="1">
                <a:latin typeface="Comic Sans MS" panose="030F0702030302020204" pitchFamily="66" charset="0"/>
              </a:rPr>
              <a:t>jej</a:t>
            </a:r>
            <a:endParaRPr lang="tr-TR" dirty="0">
              <a:latin typeface="Comic Sans MS" panose="030F0702030302020204" pitchFamily="66" charset="0"/>
            </a:endParaRP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(</a:t>
            </a:r>
            <a:r>
              <a:rPr lang="tr-TR" dirty="0" err="1">
                <a:latin typeface="Comic Sans MS" panose="030F0702030302020204" pitchFamily="66" charset="0"/>
              </a:rPr>
              <a:t>Rektal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toksisite</a:t>
            </a:r>
            <a:r>
              <a:rPr lang="tr-TR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tr-TR" dirty="0">
                <a:latin typeface="Comic Sans MS" panose="030F0702030302020204" pitchFamily="66" charset="0"/>
              </a:rPr>
              <a:t>belirgin azalıyor </a:t>
            </a:r>
          </a:p>
          <a:p>
            <a:pPr marL="0" indent="0">
              <a:buNone/>
            </a:pPr>
            <a:r>
              <a:rPr lang="tr-TR" dirty="0" err="1">
                <a:latin typeface="Comic Sans MS" panose="030F0702030302020204" pitchFamily="66" charset="0"/>
              </a:rPr>
              <a:t>grade</a:t>
            </a:r>
            <a:r>
              <a:rPr lang="tr-TR" dirty="0">
                <a:latin typeface="Comic Sans MS" panose="030F0702030302020204" pitchFamily="66" charset="0"/>
              </a:rPr>
              <a:t> 3-4 olmuyor)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FFE536F-6466-A04B-5AB4-5727BFB26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935" y="1027906"/>
            <a:ext cx="6756865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344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D0D2A5-04D2-017F-5091-A1FF5C6A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1842FF-967F-9816-1B38-D2922FE16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Absorbable Hydrogel Spacer Use in Prostate Radiotherapy: A Comprehensive  Review of Phase 3 Clinical Trial Published Data - ScienceDirect">
            <a:extLst>
              <a:ext uri="{FF2B5EF4-FFF2-40B4-BE49-F238E27FC236}">
                <a16:creationId xmlns:a16="http://schemas.microsoft.com/office/drawing/2014/main" id="{84EEF061-437D-B77F-5466-066B7E5A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4" y="358826"/>
            <a:ext cx="59690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rirectal hydrogel spacer placement prior to prostate radiation therapy  using a probe-mounted needle guide - ScienceDirect">
            <a:extLst>
              <a:ext uri="{FF2B5EF4-FFF2-40B4-BE49-F238E27FC236}">
                <a16:creationId xmlns:a16="http://schemas.microsoft.com/office/drawing/2014/main" id="{2BEF6438-AF6D-A55A-708C-224B17FA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5" y="4024363"/>
            <a:ext cx="98933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1997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BAB2A2-81E3-91B0-A90A-3994E32BA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EF99F1-C641-2EA4-9658-433F8B2D7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169E217-F648-8338-777A-1B0429691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22677"/>
            <a:ext cx="10229115" cy="56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531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5C74FF-1938-B8A7-2E72-5634E57E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A015CE-A2D1-2226-DB20-18E1A884F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ACC0D7B-F5CB-47F6-5ED9-43DE3635C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190500"/>
            <a:ext cx="115697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249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DE71ED-37CC-E75F-01A9-6EF1BFF6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TEDAVİ PLANLAMA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8F855F-5F94-7FEC-9D8A-9A1EF1107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B9C5AA-C79B-C213-C938-582364B5A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2"/>
          <a:stretch/>
        </p:blipFill>
        <p:spPr bwMode="auto">
          <a:xfrm>
            <a:off x="1056801" y="2225608"/>
            <a:ext cx="7899400" cy="39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9674C6F-8EA0-ABFC-87D8-117BB0840C80}"/>
              </a:ext>
            </a:extLst>
          </p:cNvPr>
          <p:cNvSpPr txBox="1"/>
          <p:nvPr/>
        </p:nvSpPr>
        <p:spPr>
          <a:xfrm>
            <a:off x="9766570" y="2509736"/>
            <a:ext cx="235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3 BOYUTLU PLANLAMA</a:t>
            </a:r>
          </a:p>
        </p:txBody>
      </p:sp>
    </p:spTree>
    <p:extLst>
      <p:ext uri="{BB962C8B-B14F-4D97-AF65-F5344CB8AC3E}">
        <p14:creationId xmlns:p14="http://schemas.microsoft.com/office/powerpoint/2010/main" val="33369404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CF7D9B-9400-B6C1-E98A-99A0ECF14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CA87A76-81A0-1560-9812-ED9089BD7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40CE88-F8A6-AE20-D1CE-822BFA81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19" y="463550"/>
            <a:ext cx="81280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E0A1579-5BCB-87FA-6755-A18E24A394EE}"/>
              </a:ext>
            </a:extLst>
          </p:cNvPr>
          <p:cNvSpPr txBox="1"/>
          <p:nvPr/>
        </p:nvSpPr>
        <p:spPr>
          <a:xfrm>
            <a:off x="10233498" y="2178996"/>
            <a:ext cx="146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VMAT prostat</a:t>
            </a:r>
          </a:p>
        </p:txBody>
      </p:sp>
    </p:spTree>
    <p:extLst>
      <p:ext uri="{BB962C8B-B14F-4D97-AF65-F5344CB8AC3E}">
        <p14:creationId xmlns:p14="http://schemas.microsoft.com/office/powerpoint/2010/main" val="1425697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232311-F9F5-BC47-A0E0-944901E3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ORGAN SINIRLI HASTALIK (T</a:t>
            </a:r>
            <a:r>
              <a:rPr lang="tr-TR" baseline="-25000" dirty="0">
                <a:highlight>
                  <a:srgbClr val="FFFF00"/>
                </a:highlight>
                <a:latin typeface="Comic Sans MS" panose="030F0702030302020204" pitchFamily="66" charset="0"/>
              </a:rPr>
              <a:t>1-2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F2C098-E13B-BE2A-6B61-DEBA20CC3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100 yıldır prostat </a:t>
            </a:r>
            <a:r>
              <a:rPr lang="tr-TR" dirty="0" err="1">
                <a:latin typeface="Comic Sans MS" panose="030F0702030302020204" pitchFamily="66" charset="0"/>
              </a:rPr>
              <a:t>ca</a:t>
            </a:r>
            <a:r>
              <a:rPr lang="tr-TR" dirty="0">
                <a:latin typeface="Comic Sans MS" panose="030F0702030302020204" pitchFamily="66" charset="0"/>
              </a:rPr>
              <a:t> tedavisinde RT kullanılır</a:t>
            </a:r>
          </a:p>
          <a:p>
            <a:r>
              <a:rPr lang="tr-TR" dirty="0">
                <a:latin typeface="Comic Sans MS" panose="030F0702030302020204" pitchFamily="66" charset="0"/>
              </a:rPr>
              <a:t>2 D tedavi döneminde</a:t>
            </a: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5 yıl OS % 80 </a:t>
            </a:r>
          </a:p>
          <a:p>
            <a:pPr lvl="1"/>
            <a:r>
              <a:rPr lang="tr-TR" dirty="0">
                <a:latin typeface="Comic Sans MS" panose="030F0702030302020204" pitchFamily="66" charset="0"/>
              </a:rPr>
              <a:t>10 yıl OS % 60 idi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 3 D dönemde % 70 e çıktı</a:t>
            </a:r>
          </a:p>
          <a:p>
            <a:pPr lvl="1"/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Hastaların bir kısmı yaş sebepli tümör dışı nedenden de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eks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olmaktadır.</a:t>
            </a:r>
          </a:p>
          <a:p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Belki de 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prostat </a:t>
            </a:r>
            <a:r>
              <a:rPr lang="tr-TR" dirty="0" err="1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ca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 RT tedavi başarısı lokal ile ölçülmelidir !!</a:t>
            </a:r>
          </a:p>
          <a:p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Geçmişte de klinik olarak hastada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hematüri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veya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üriner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obstrüksiyon şikayetleri olmaması olarak yorumlanırdı.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3-D de </a:t>
            </a:r>
            <a:r>
              <a:rPr lang="tr-TR" dirty="0" err="1">
                <a:latin typeface="Comic Sans MS" panose="030F0702030302020204" pitchFamily="66" charset="0"/>
              </a:rPr>
              <a:t>maks</a:t>
            </a:r>
            <a:r>
              <a:rPr lang="tr-TR" dirty="0">
                <a:latin typeface="Comic Sans MS" panose="030F0702030302020204" pitchFamily="66" charset="0"/>
              </a:rPr>
              <a:t> doz 70 </a:t>
            </a:r>
            <a:r>
              <a:rPr lang="tr-TR" dirty="0" err="1">
                <a:latin typeface="Comic Sans MS" panose="030F0702030302020204" pitchFamily="66" charset="0"/>
              </a:rPr>
              <a:t>Gy</a:t>
            </a:r>
            <a:r>
              <a:rPr lang="tr-TR" dirty="0">
                <a:latin typeface="Comic Sans MS" panose="030F0702030302020204" pitchFamily="66" charset="0"/>
              </a:rPr>
              <a:t> civarıdır.</a:t>
            </a:r>
          </a:p>
          <a:p>
            <a:r>
              <a:rPr lang="tr-TR" dirty="0">
                <a:latin typeface="Comic Sans MS" panose="030F0702030302020204" pitchFamily="66" charset="0"/>
              </a:rPr>
              <a:t>IMRT döneminde doz arttırılarak lokal kontrol şansı arttırılıyor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735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706A1B-3DCD-2B33-7CCD-6AD3E747B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79" y="18255"/>
            <a:ext cx="10515600" cy="1325563"/>
          </a:xfrm>
        </p:spPr>
        <p:txBody>
          <a:bodyPr/>
          <a:lstStyle/>
          <a:p>
            <a:r>
              <a:rPr lang="tr-TR" dirty="0" err="1">
                <a:highlight>
                  <a:srgbClr val="FFFF00"/>
                </a:highlight>
                <a:latin typeface="Comic Sans MS" panose="030F0702030302020204" pitchFamily="66" charset="0"/>
              </a:rPr>
              <a:t>Postoperatif</a:t>
            </a:r>
            <a:r>
              <a:rPr lang="tr-TR" dirty="0">
                <a:highlight>
                  <a:srgbClr val="FFFF00"/>
                </a:highlight>
                <a:latin typeface="Comic Sans MS" panose="030F0702030302020204" pitchFamily="66" charset="0"/>
              </a:rPr>
              <a:t> Radyoterapi teknik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13C22A-AF46-4FB6-7D0C-C0DBBC04C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79" y="1002258"/>
            <a:ext cx="10515600" cy="4351338"/>
          </a:xfrm>
        </p:spPr>
        <p:txBody>
          <a:bodyPr/>
          <a:lstStyle/>
          <a:p>
            <a:r>
              <a:rPr lang="tr-TR" dirty="0" err="1">
                <a:latin typeface="Comic Sans MS" panose="030F0702030302020204" pitchFamily="66" charset="0"/>
              </a:rPr>
              <a:t>Kalca</a:t>
            </a:r>
            <a:r>
              <a:rPr lang="tr-TR" dirty="0">
                <a:latin typeface="Comic Sans MS" panose="030F0702030302020204" pitchFamily="66" charset="0"/>
              </a:rPr>
              <a:t> ve dizlerin </a:t>
            </a:r>
            <a:r>
              <a:rPr lang="tr-TR" dirty="0" err="1">
                <a:latin typeface="Comic Sans MS" panose="030F0702030302020204" pitchFamily="66" charset="0"/>
              </a:rPr>
              <a:t>immobilizasyonu</a:t>
            </a:r>
            <a:r>
              <a:rPr lang="tr-TR" dirty="0">
                <a:latin typeface="Comic Sans MS" panose="030F0702030302020204" pitchFamily="66" charset="0"/>
              </a:rPr>
              <a:t> önemlidir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8F8A372-F2AB-040B-99BB-92146ABE5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1"/>
          <a:stretch/>
        </p:blipFill>
        <p:spPr bwMode="auto">
          <a:xfrm>
            <a:off x="579286" y="3014662"/>
            <a:ext cx="10035036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386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91168E-413B-57B8-8541-D0998F21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BRAKİTERAPİ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1C160E-3870-0DBC-3C41-48E532968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ASCO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 T1- T2a da , PSA 10 az, GS 6 ve az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monoterapi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brakiterapi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uygulabilir</a:t>
            </a:r>
            <a:endParaRPr lang="tr-TR" dirty="0">
              <a:latin typeface="Comic Sans MS" panose="030F0702030302020204" pitchFamily="66" charset="0"/>
              <a:sym typeface="Wingdings" pitchFamily="2" charset="2"/>
            </a:endParaRPr>
          </a:p>
          <a:p>
            <a:endParaRPr lang="tr-TR" dirty="0">
              <a:latin typeface="Comic Sans MS" panose="030F0702030302020204" pitchFamily="66" charset="0"/>
              <a:sym typeface="Wingdings" pitchFamily="2" charset="2"/>
            </a:endParaRPr>
          </a:p>
          <a:p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Yüksek risk hastalara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EBRT’ye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ek olarak </a:t>
            </a:r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uygulabilir</a:t>
            </a:r>
            <a:endParaRPr lang="tr-TR" dirty="0">
              <a:latin typeface="Comic Sans MS" panose="030F0702030302020204" pitchFamily="66" charset="0"/>
              <a:sym typeface="Wingdings" pitchFamily="2" charset="2"/>
            </a:endParaRPr>
          </a:p>
          <a:p>
            <a:endParaRPr lang="tr-TR" dirty="0">
              <a:latin typeface="Comic Sans MS" panose="030F0702030302020204" pitchFamily="66" charset="0"/>
              <a:sym typeface="Wingdings" pitchFamily="2" charset="2"/>
            </a:endParaRPr>
          </a:p>
          <a:p>
            <a:r>
              <a:rPr lang="tr-TR" dirty="0" err="1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Obstrüktif</a:t>
            </a:r>
            <a:r>
              <a:rPr lang="tr-TR" dirty="0">
                <a:highlight>
                  <a:srgbClr val="00FF00"/>
                </a:highlight>
                <a:latin typeface="Comic Sans MS" panose="030F0702030302020204" pitchFamily="66" charset="0"/>
                <a:sym typeface="Wingdings" pitchFamily="2" charset="2"/>
              </a:rPr>
              <a:t> semptomu olanlarda uygulanmamalıdır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.</a:t>
            </a:r>
          </a:p>
          <a:p>
            <a:endParaRPr lang="tr-TR" dirty="0">
              <a:latin typeface="Comic Sans MS" panose="030F0702030302020204" pitchFamily="66" charset="0"/>
              <a:sym typeface="Wingdings" pitchFamily="2" charset="2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I</a:t>
            </a:r>
            <a:r>
              <a:rPr lang="tr-TR" baseline="-25000" dirty="0">
                <a:latin typeface="Comic Sans MS" panose="030F0702030302020204" pitchFamily="66" charset="0"/>
              </a:rPr>
              <a:t>125</a:t>
            </a:r>
            <a:r>
              <a:rPr lang="tr-TR" dirty="0">
                <a:latin typeface="Comic Sans MS" panose="030F0702030302020204" pitchFamily="66" charset="0"/>
              </a:rPr>
              <a:t>, Pd</a:t>
            </a:r>
            <a:r>
              <a:rPr lang="tr-TR" baseline="-25000" dirty="0">
                <a:latin typeface="Comic Sans MS" panose="030F0702030302020204" pitchFamily="66" charset="0"/>
              </a:rPr>
              <a:t>103</a:t>
            </a:r>
            <a:r>
              <a:rPr lang="tr-TR" dirty="0">
                <a:latin typeface="Comic Sans MS" panose="030F0702030302020204" pitchFamily="66" charset="0"/>
              </a:rPr>
              <a:t> ve Cs</a:t>
            </a:r>
            <a:r>
              <a:rPr lang="tr-TR" baseline="-25000" dirty="0">
                <a:latin typeface="Comic Sans MS" panose="030F0702030302020204" pitchFamily="66" charset="0"/>
              </a:rPr>
              <a:t>131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seed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err="1">
                <a:latin typeface="Comic Sans MS" panose="030F0702030302020204" pitchFamily="66" charset="0"/>
              </a:rPr>
              <a:t>implant</a:t>
            </a:r>
            <a:r>
              <a:rPr lang="tr-TR" dirty="0">
                <a:latin typeface="Comic Sans MS" panose="030F0702030302020204" pitchFamily="66" charset="0"/>
              </a:rPr>
              <a:t> kullanılabilir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endParaRPr lang="tr-TR" dirty="0">
              <a:latin typeface="Comic Sans MS" panose="030F0702030302020204" pitchFamily="66" charset="0"/>
              <a:sym typeface="Wingdings" pitchFamily="2" charset="2"/>
            </a:endParaRPr>
          </a:p>
          <a:p>
            <a:r>
              <a:rPr lang="tr-TR" dirty="0" err="1">
                <a:latin typeface="Comic Sans MS" panose="030F0702030302020204" pitchFamily="66" charset="0"/>
                <a:sym typeface="Wingdings" pitchFamily="2" charset="2"/>
              </a:rPr>
              <a:t>Uretral</a:t>
            </a:r>
            <a:r>
              <a:rPr lang="tr-TR" dirty="0">
                <a:latin typeface="Comic Sans MS" panose="030F0702030302020204" pitchFamily="66" charset="0"/>
                <a:sym typeface="Wingdings" pitchFamily="2" charset="2"/>
              </a:rPr>
              <a:t> koruma avantajdır</a:t>
            </a:r>
            <a:endParaRPr lang="tr-TR" dirty="0">
              <a:latin typeface="Comic Sans MS" panose="030F0702030302020204" pitchFamily="66" charset="0"/>
            </a:endParaRPr>
          </a:p>
          <a:p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346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AD775E-0EC9-3B58-6E14-AAD13A564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757A90-EBAD-2273-734D-EBA4DB43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E5B098E-B4BA-AD93-7483-C6D4C1AF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63500"/>
            <a:ext cx="6057900" cy="6731000"/>
          </a:xfrm>
          <a:prstGeom prst="rect">
            <a:avLst/>
          </a:prstGeom>
        </p:spPr>
      </p:pic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8340CD46-BB18-D791-1FE0-A0B6F7F4A1BA}"/>
              </a:ext>
            </a:extLst>
          </p:cNvPr>
          <p:cNvCxnSpPr/>
          <p:nvPr/>
        </p:nvCxnSpPr>
        <p:spPr>
          <a:xfrm flipH="1">
            <a:off x="8315325" y="5157788"/>
            <a:ext cx="1185863" cy="814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4057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781A92-EF8C-1B11-7311-81DAFFEB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510739-CE23-0F67-27CB-7C1E0159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97A796C-1370-8228-88E4-A67E563C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412750"/>
            <a:ext cx="7023100" cy="6032500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 flipV="1">
            <a:off x="2034283" y="2866490"/>
            <a:ext cx="1119883" cy="123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006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13407</TotalTime>
  <Words>6820</Words>
  <Application>Microsoft Office PowerPoint</Application>
  <PresentationFormat>Geniş ekran</PresentationFormat>
  <Paragraphs>765</Paragraphs>
  <Slides>93</Slides>
  <Notes>58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93</vt:i4>
      </vt:variant>
    </vt:vector>
  </HeadingPairs>
  <TitlesOfParts>
    <vt:vector size="100" baseType="lpstr">
      <vt:lpstr>Arial</vt:lpstr>
      <vt:lpstr>Calibri</vt:lpstr>
      <vt:lpstr>Calibri Light</vt:lpstr>
      <vt:lpstr>Comic Sans MS</vt:lpstr>
      <vt:lpstr>Times New Roman</vt:lpstr>
      <vt:lpstr>Wingdings</vt:lpstr>
      <vt:lpstr>Office Teması</vt:lpstr>
      <vt:lpstr>PROSTAT KANSERİNDE RADYOTERAPİ</vt:lpstr>
      <vt:lpstr>TANI</vt:lpstr>
      <vt:lpstr>PowerPoint Sunusu</vt:lpstr>
      <vt:lpstr>PowerPoint Sunusu</vt:lpstr>
      <vt:lpstr>PowerPoint Sunusu</vt:lpstr>
      <vt:lpstr>PowerPoint Sunusu</vt:lpstr>
      <vt:lpstr>Evreleme</vt:lpstr>
      <vt:lpstr>Lokalize Prostat Kanseri</vt:lpstr>
      <vt:lpstr>ORGAN SINIRLI HASTALIK (T1-2)</vt:lpstr>
      <vt:lpstr>PowerPoint Sunusu</vt:lpstr>
      <vt:lpstr>Hipofraksinasyon</vt:lpstr>
      <vt:lpstr>Hipofraksiyon</vt:lpstr>
      <vt:lpstr>SBRT</vt:lpstr>
      <vt:lpstr>SBRT</vt:lpstr>
      <vt:lpstr>RT SONRASI PROSTAT BİYOPSİ</vt:lpstr>
      <vt:lpstr>Radikal prostatektomi</vt:lpstr>
      <vt:lpstr>PowerPoint Sunusu</vt:lpstr>
      <vt:lpstr>Cerrahi Komplikasyonlar</vt:lpstr>
      <vt:lpstr>PowerPoint Sunusu</vt:lpstr>
      <vt:lpstr>PowerPoint Sunusu</vt:lpstr>
      <vt:lpstr>Radyoterapi mi? Cerrahi mi?</vt:lpstr>
      <vt:lpstr>PowerPoint Sunusu</vt:lpstr>
      <vt:lpstr>LOKAL İLERİ HASTALIK</vt:lpstr>
      <vt:lpstr>PowerPoint Sunusu</vt:lpstr>
      <vt:lpstr>Lokal ileri Prostat kanseri radyoterapi</vt:lpstr>
      <vt:lpstr>Androjen baskılama Radyoterapi Toksisitesini Arttırır mı?</vt:lpstr>
      <vt:lpstr>Lokal ileri prostat ca Adjuvan Kemoterapi</vt:lpstr>
      <vt:lpstr>Rejyonel Lenf nodu (+) hastalık</vt:lpstr>
      <vt:lpstr>Oligometastatik hastalıkta lokal tedavi</vt:lpstr>
      <vt:lpstr>POSTOPERATİF RADYOTERAPİ</vt:lpstr>
      <vt:lpstr>PowerPoint Sunusu</vt:lpstr>
      <vt:lpstr>SALVAGE RADYOTERAPİ (KURTARMA)</vt:lpstr>
      <vt:lpstr>Nüks</vt:lpstr>
      <vt:lpstr>PowerPoint Sunusu</vt:lpstr>
      <vt:lpstr>PowerPoint Sunusu</vt:lpstr>
      <vt:lpstr>PowerPoint Sunusu</vt:lpstr>
      <vt:lpstr>Postoperatif nüks Salvaj Radyoterapi</vt:lpstr>
      <vt:lpstr>PowerPoint Sunusu</vt:lpstr>
      <vt:lpstr>KLİNİK TANIMLI LOKAL REKÜRRENS</vt:lpstr>
      <vt:lpstr>Radyoterapi YAN ETKİ</vt:lpstr>
      <vt:lpstr>Postoperatif Radyoterapi YAN ETKİLER</vt:lpstr>
      <vt:lpstr>PowerPoint Sunusu</vt:lpstr>
      <vt:lpstr>PowerPoint Sunusu</vt:lpstr>
      <vt:lpstr>Radyoterapi sonrası Lokal salvaj Tedavi</vt:lpstr>
      <vt:lpstr>Radyoterapi Sonrası nüks cerrahilerinde</vt:lpstr>
      <vt:lpstr>METASTATİK HASTALIK</vt:lpstr>
      <vt:lpstr>METASTATİK HASTALIK</vt:lpstr>
      <vt:lpstr>Metastatik hastalık</vt:lpstr>
      <vt:lpstr>Palyatif RT</vt:lpstr>
      <vt:lpstr>EKSTERNAL RADYOTERAPİ</vt:lpstr>
      <vt:lpstr>SBRT LOKALİZASYON</vt:lpstr>
      <vt:lpstr>Inktak prostat Hedef tanımlama</vt:lpstr>
      <vt:lpstr>PTV</vt:lpstr>
      <vt:lpstr>Inktakt prostat DOZ</vt:lpstr>
      <vt:lpstr>PROSTATEKTOMİ SONRASI HEDEF TANIMI</vt:lpstr>
      <vt:lpstr>PowerPoint Sunusu</vt:lpstr>
      <vt:lpstr>RT DOZ</vt:lpstr>
      <vt:lpstr>PowerPoint Sunusu</vt:lpstr>
      <vt:lpstr>PowerPoint Sunusu</vt:lpstr>
      <vt:lpstr>PowerPoint Sunusu</vt:lpstr>
      <vt:lpstr>PowerPoint Sunusu</vt:lpstr>
      <vt:lpstr>PowerPoint Sunusu</vt:lpstr>
      <vt:lpstr>Simulasyon</vt:lpstr>
      <vt:lpstr>PowerPoint Sunusu</vt:lpstr>
      <vt:lpstr>PowerPoint Sunusu</vt:lpstr>
      <vt:lpstr>Rejyonel LN ışınlaması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TEDAVİ PLANLAMA</vt:lpstr>
      <vt:lpstr>PowerPoint Sunusu</vt:lpstr>
      <vt:lpstr>Postoperatif Radyoterapi teknik</vt:lpstr>
      <vt:lpstr>BRAKİTERAPİ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PROSTAT KANSERİNDE RADYOTERAPİ</dc:title>
  <dc:creator>Durmuş Etiz2</dc:creator>
  <cp:lastModifiedBy>user</cp:lastModifiedBy>
  <cp:revision>222</cp:revision>
  <dcterms:created xsi:type="dcterms:W3CDTF">2022-07-18T17:49:08Z</dcterms:created>
  <dcterms:modified xsi:type="dcterms:W3CDTF">2022-08-26T13:14:50Z</dcterms:modified>
</cp:coreProperties>
</file>