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9" r:id="rId22"/>
    <p:sldId id="276" r:id="rId23"/>
    <p:sldId id="275" r:id="rId24"/>
    <p:sldId id="277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E8937-F31C-42CD-9E95-6D60D22A2F92}" v="5" dt="2022-12-07T15:35:02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yücel" userId="493e82c3bd26b036" providerId="LiveId" clId="{B2AE8937-F31C-42CD-9E95-6D60D22A2F92}"/>
    <pc:docChg chg="custSel addSld delSld modSld">
      <pc:chgData name="mustafa yücel" userId="493e82c3bd26b036" providerId="LiveId" clId="{B2AE8937-F31C-42CD-9E95-6D60D22A2F92}" dt="2022-12-08T16:08:24.183" v="1820" actId="20577"/>
      <pc:docMkLst>
        <pc:docMk/>
      </pc:docMkLst>
      <pc:sldChg chg="modSp mod">
        <pc:chgData name="mustafa yücel" userId="493e82c3bd26b036" providerId="LiveId" clId="{B2AE8937-F31C-42CD-9E95-6D60D22A2F92}" dt="2022-12-08T15:54:03.198" v="1704" actId="20577"/>
        <pc:sldMkLst>
          <pc:docMk/>
          <pc:sldMk cId="740991198" sldId="258"/>
        </pc:sldMkLst>
        <pc:spChg chg="mod">
          <ac:chgData name="mustafa yücel" userId="493e82c3bd26b036" providerId="LiveId" clId="{B2AE8937-F31C-42CD-9E95-6D60D22A2F92}" dt="2022-12-08T15:54:03.198" v="1704" actId="20577"/>
          <ac:spMkLst>
            <pc:docMk/>
            <pc:sldMk cId="740991198" sldId="258"/>
            <ac:spMk id="3" creationId="{CA5826B5-68C9-24F3-42FA-00AC93B453CD}"/>
          </ac:spMkLst>
        </pc:spChg>
      </pc:sldChg>
      <pc:sldChg chg="modSp mod">
        <pc:chgData name="mustafa yücel" userId="493e82c3bd26b036" providerId="LiveId" clId="{B2AE8937-F31C-42CD-9E95-6D60D22A2F92}" dt="2022-12-08T15:57:51.600" v="1708" actId="20577"/>
        <pc:sldMkLst>
          <pc:docMk/>
          <pc:sldMk cId="2402063169" sldId="262"/>
        </pc:sldMkLst>
        <pc:spChg chg="mod">
          <ac:chgData name="mustafa yücel" userId="493e82c3bd26b036" providerId="LiveId" clId="{B2AE8937-F31C-42CD-9E95-6D60D22A2F92}" dt="2022-12-08T15:57:51.600" v="1708" actId="20577"/>
          <ac:spMkLst>
            <pc:docMk/>
            <pc:sldMk cId="2402063169" sldId="262"/>
            <ac:spMk id="3" creationId="{A860BCC4-FD99-B544-11E4-3ABCDCA307CA}"/>
          </ac:spMkLst>
        </pc:spChg>
      </pc:sldChg>
      <pc:sldChg chg="modSp mod">
        <pc:chgData name="mustafa yücel" userId="493e82c3bd26b036" providerId="LiveId" clId="{B2AE8937-F31C-42CD-9E95-6D60D22A2F92}" dt="2022-12-08T16:00:29.726" v="1722" actId="20577"/>
        <pc:sldMkLst>
          <pc:docMk/>
          <pc:sldMk cId="3460395731" sldId="263"/>
        </pc:sldMkLst>
        <pc:spChg chg="mod">
          <ac:chgData name="mustafa yücel" userId="493e82c3bd26b036" providerId="LiveId" clId="{B2AE8937-F31C-42CD-9E95-6D60D22A2F92}" dt="2022-12-08T16:00:29.726" v="1722" actId="20577"/>
          <ac:spMkLst>
            <pc:docMk/>
            <pc:sldMk cId="3460395731" sldId="263"/>
            <ac:spMk id="3" creationId="{DF1B1C03-88D2-E9B5-1824-53526007B876}"/>
          </ac:spMkLst>
        </pc:spChg>
      </pc:sldChg>
      <pc:sldChg chg="modSp mod">
        <pc:chgData name="mustafa yücel" userId="493e82c3bd26b036" providerId="LiveId" clId="{B2AE8937-F31C-42CD-9E95-6D60D22A2F92}" dt="2022-12-08T16:01:34.121" v="1729" actId="20577"/>
        <pc:sldMkLst>
          <pc:docMk/>
          <pc:sldMk cId="1720023490" sldId="265"/>
        </pc:sldMkLst>
        <pc:spChg chg="mod">
          <ac:chgData name="mustafa yücel" userId="493e82c3bd26b036" providerId="LiveId" clId="{B2AE8937-F31C-42CD-9E95-6D60D22A2F92}" dt="2022-12-08T16:01:34.121" v="1729" actId="20577"/>
          <ac:spMkLst>
            <pc:docMk/>
            <pc:sldMk cId="1720023490" sldId="265"/>
            <ac:spMk id="3" creationId="{3CAF0EF5-5B19-7D45-2704-D5D072CDEF01}"/>
          </ac:spMkLst>
        </pc:spChg>
      </pc:sldChg>
      <pc:sldChg chg="modSp mod">
        <pc:chgData name="mustafa yücel" userId="493e82c3bd26b036" providerId="LiveId" clId="{B2AE8937-F31C-42CD-9E95-6D60D22A2F92}" dt="2022-12-08T16:08:24.183" v="1820" actId="20577"/>
        <pc:sldMkLst>
          <pc:docMk/>
          <pc:sldMk cId="2808501888" sldId="266"/>
        </pc:sldMkLst>
        <pc:spChg chg="mod">
          <ac:chgData name="mustafa yücel" userId="493e82c3bd26b036" providerId="LiveId" clId="{B2AE8937-F31C-42CD-9E95-6D60D22A2F92}" dt="2022-12-08T16:08:24.183" v="1820" actId="20577"/>
          <ac:spMkLst>
            <pc:docMk/>
            <pc:sldMk cId="2808501888" sldId="266"/>
            <ac:spMk id="3" creationId="{9337F7F6-D247-EA0A-48C0-CBBCE318B5E0}"/>
          </ac:spMkLst>
        </pc:spChg>
      </pc:sldChg>
      <pc:sldChg chg="modSp mod">
        <pc:chgData name="mustafa yücel" userId="493e82c3bd26b036" providerId="LiveId" clId="{B2AE8937-F31C-42CD-9E95-6D60D22A2F92}" dt="2022-12-08T16:02:12.169" v="1734" actId="313"/>
        <pc:sldMkLst>
          <pc:docMk/>
          <pc:sldMk cId="3363171474" sldId="269"/>
        </pc:sldMkLst>
        <pc:spChg chg="mod">
          <ac:chgData name="mustafa yücel" userId="493e82c3bd26b036" providerId="LiveId" clId="{B2AE8937-F31C-42CD-9E95-6D60D22A2F92}" dt="2022-12-08T16:02:12.169" v="1734" actId="313"/>
          <ac:spMkLst>
            <pc:docMk/>
            <pc:sldMk cId="3363171474" sldId="269"/>
            <ac:spMk id="3" creationId="{ECDFB1BF-3B92-2F33-76CB-086B9947F82B}"/>
          </ac:spMkLst>
        </pc:spChg>
      </pc:sldChg>
      <pc:sldChg chg="modSp mod">
        <pc:chgData name="mustafa yücel" userId="493e82c3bd26b036" providerId="LiveId" clId="{B2AE8937-F31C-42CD-9E95-6D60D22A2F92}" dt="2022-12-08T16:04:16.713" v="1745" actId="20577"/>
        <pc:sldMkLst>
          <pc:docMk/>
          <pc:sldMk cId="1165275274" sldId="272"/>
        </pc:sldMkLst>
        <pc:spChg chg="mod">
          <ac:chgData name="mustafa yücel" userId="493e82c3bd26b036" providerId="LiveId" clId="{B2AE8937-F31C-42CD-9E95-6D60D22A2F92}" dt="2022-12-08T16:04:16.713" v="1745" actId="20577"/>
          <ac:spMkLst>
            <pc:docMk/>
            <pc:sldMk cId="1165275274" sldId="272"/>
            <ac:spMk id="3" creationId="{1E9BA119-A51F-8A04-8419-6D6F7F01C9E2}"/>
          </ac:spMkLst>
        </pc:spChg>
      </pc:sldChg>
      <pc:sldChg chg="modSp mod">
        <pc:chgData name="mustafa yücel" userId="493e82c3bd26b036" providerId="LiveId" clId="{B2AE8937-F31C-42CD-9E95-6D60D22A2F92}" dt="2022-12-08T16:05:36.349" v="1747" actId="20577"/>
        <pc:sldMkLst>
          <pc:docMk/>
          <pc:sldMk cId="3372784906" sldId="276"/>
        </pc:sldMkLst>
        <pc:spChg chg="mod">
          <ac:chgData name="mustafa yücel" userId="493e82c3bd26b036" providerId="LiveId" clId="{B2AE8937-F31C-42CD-9E95-6D60D22A2F92}" dt="2022-12-08T16:05:36.349" v="1747" actId="20577"/>
          <ac:spMkLst>
            <pc:docMk/>
            <pc:sldMk cId="3372784906" sldId="276"/>
            <ac:spMk id="3" creationId="{47897FC6-F033-75C6-8725-4216762B8CE8}"/>
          </ac:spMkLst>
        </pc:spChg>
      </pc:sldChg>
      <pc:sldChg chg="new del">
        <pc:chgData name="mustafa yücel" userId="493e82c3bd26b036" providerId="LiveId" clId="{B2AE8937-F31C-42CD-9E95-6D60D22A2F92}" dt="2022-12-07T15:31:46.536" v="13" actId="47"/>
        <pc:sldMkLst>
          <pc:docMk/>
          <pc:sldMk cId="3296338552" sldId="278"/>
        </pc:sldMkLst>
      </pc:sldChg>
      <pc:sldChg chg="addSp delSp modSp new mod">
        <pc:chgData name="mustafa yücel" userId="493e82c3bd26b036" providerId="LiveId" clId="{B2AE8937-F31C-42CD-9E95-6D60D22A2F92}" dt="2022-12-07T15:35:27.931" v="39" actId="1076"/>
        <pc:sldMkLst>
          <pc:docMk/>
          <pc:sldMk cId="20831381" sldId="279"/>
        </pc:sldMkLst>
        <pc:spChg chg="del">
          <ac:chgData name="mustafa yücel" userId="493e82c3bd26b036" providerId="LiveId" clId="{B2AE8937-F31C-42CD-9E95-6D60D22A2F92}" dt="2022-12-07T15:29:52.607" v="2"/>
          <ac:spMkLst>
            <pc:docMk/>
            <pc:sldMk cId="20831381" sldId="279"/>
            <ac:spMk id="3" creationId="{C623E136-6A87-DD30-E396-E858944EB3A1}"/>
          </ac:spMkLst>
        </pc:spChg>
        <pc:spChg chg="add mod">
          <ac:chgData name="mustafa yücel" userId="493e82c3bd26b036" providerId="LiveId" clId="{B2AE8937-F31C-42CD-9E95-6D60D22A2F92}" dt="2022-12-07T15:33:47.204" v="21" actId="14100"/>
          <ac:spMkLst>
            <pc:docMk/>
            <pc:sldMk cId="20831381" sldId="279"/>
            <ac:spMk id="8" creationId="{21203DD3-1D8F-89E6-0A0F-787E0F197E50}"/>
          </ac:spMkLst>
        </pc:spChg>
        <pc:spChg chg="add mod">
          <ac:chgData name="mustafa yücel" userId="493e82c3bd26b036" providerId="LiveId" clId="{B2AE8937-F31C-42CD-9E95-6D60D22A2F92}" dt="2022-12-07T15:34:11.660" v="25" actId="1076"/>
          <ac:spMkLst>
            <pc:docMk/>
            <pc:sldMk cId="20831381" sldId="279"/>
            <ac:spMk id="9" creationId="{44FA81B4-D132-A945-8E34-B7957C25C89B}"/>
          </ac:spMkLst>
        </pc:spChg>
        <pc:spChg chg="add mod">
          <ac:chgData name="mustafa yücel" userId="493e82c3bd26b036" providerId="LiveId" clId="{B2AE8937-F31C-42CD-9E95-6D60D22A2F92}" dt="2022-12-07T15:34:54.038" v="32" actId="14100"/>
          <ac:spMkLst>
            <pc:docMk/>
            <pc:sldMk cId="20831381" sldId="279"/>
            <ac:spMk id="10" creationId="{90B59394-D419-AF9D-AB36-178D603EDE8B}"/>
          </ac:spMkLst>
        </pc:spChg>
        <pc:spChg chg="add mod">
          <ac:chgData name="mustafa yücel" userId="493e82c3bd26b036" providerId="LiveId" clId="{B2AE8937-F31C-42CD-9E95-6D60D22A2F92}" dt="2022-12-07T15:35:15.628" v="38" actId="14100"/>
          <ac:spMkLst>
            <pc:docMk/>
            <pc:sldMk cId="20831381" sldId="279"/>
            <ac:spMk id="11" creationId="{2BD1F720-DD5E-5968-A97C-8F379F2667FD}"/>
          </ac:spMkLst>
        </pc:spChg>
        <pc:picChg chg="add mod">
          <ac:chgData name="mustafa yücel" userId="493e82c3bd26b036" providerId="LiveId" clId="{B2AE8937-F31C-42CD-9E95-6D60D22A2F92}" dt="2022-12-07T15:35:27.931" v="39" actId="1076"/>
          <ac:picMkLst>
            <pc:docMk/>
            <pc:sldMk cId="20831381" sldId="279"/>
            <ac:picMk id="5" creationId="{077D2FFA-4EE5-14BE-A931-19B23D2E38E3}"/>
          </ac:picMkLst>
        </pc:picChg>
        <pc:picChg chg="add mod">
          <ac:chgData name="mustafa yücel" userId="493e82c3bd26b036" providerId="LiveId" clId="{B2AE8937-F31C-42CD-9E95-6D60D22A2F92}" dt="2022-12-07T15:31:25.677" v="11" actId="1076"/>
          <ac:picMkLst>
            <pc:docMk/>
            <pc:sldMk cId="20831381" sldId="279"/>
            <ac:picMk id="7" creationId="{AEE581AB-C5CE-3C7D-AF20-5DF94F2EADF7}"/>
          </ac:picMkLst>
        </pc:picChg>
      </pc:sldChg>
      <pc:sldChg chg="delSp modSp new mod">
        <pc:chgData name="mustafa yücel" userId="493e82c3bd26b036" providerId="LiveId" clId="{B2AE8937-F31C-42CD-9E95-6D60D22A2F92}" dt="2022-12-08T16:00:06.047" v="1720" actId="20577"/>
        <pc:sldMkLst>
          <pc:docMk/>
          <pc:sldMk cId="4111807374" sldId="280"/>
        </pc:sldMkLst>
        <pc:spChg chg="del">
          <ac:chgData name="mustafa yücel" userId="493e82c3bd26b036" providerId="LiveId" clId="{B2AE8937-F31C-42CD-9E95-6D60D22A2F92}" dt="2022-12-07T15:46:53.058" v="807" actId="478"/>
          <ac:spMkLst>
            <pc:docMk/>
            <pc:sldMk cId="4111807374" sldId="280"/>
            <ac:spMk id="2" creationId="{373587AE-88C0-9CEC-B5AD-A762697CF228}"/>
          </ac:spMkLst>
        </pc:spChg>
        <pc:spChg chg="mod">
          <ac:chgData name="mustafa yücel" userId="493e82c3bd26b036" providerId="LiveId" clId="{B2AE8937-F31C-42CD-9E95-6D60D22A2F92}" dt="2022-12-08T16:00:06.047" v="1720" actId="20577"/>
          <ac:spMkLst>
            <pc:docMk/>
            <pc:sldMk cId="4111807374" sldId="280"/>
            <ac:spMk id="3" creationId="{212AAD1C-5AFF-D5EC-7A7A-186BC2D7AC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64894B-3A8B-C695-091C-3B66997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24A81A-2A2B-3054-0031-1BFBDBD73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546506-BC48-6FFD-206D-82F1F0FF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888EC-91D8-AAA6-4C70-770AB3B8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23921F-8A38-C124-C457-B2998048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9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03072E-6E74-829E-2FE2-7E854BF7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04F16B-42C5-27CC-F921-8B833F152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508E19-1295-E776-A7D1-3C0B084B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F5F6A5-404A-2F59-87CB-C828A825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021DD4-1B48-DA19-E6A6-10E34D0D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8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D04EF8-0835-DFD5-274E-0C632CB04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8115FB-7519-599E-4A68-D9829D17F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45D05-C811-C9EF-12CB-A792BD1A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38566E-20C8-EE99-7CC6-EFDF223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89941D-E84D-17AA-4207-A36B5E4D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08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0F90D-8EE8-D6D9-DD33-75F5120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F82F2D-901D-AA43-6EF4-C95BE4BF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547F62-D6CD-81A3-B164-7C57C265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B5563F-6E8C-07CE-E0D1-07B7520D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550105-6765-3C5E-0C3E-0ACF3454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7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1B3145-EF3A-905D-20E9-BA954A3A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C258D0-35AA-0E5F-97B3-11A4E74D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886B48-0633-C4B8-0FF4-4694974C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5D40EA-7BB5-F703-591F-E563250E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249ADC-E148-B1A5-581F-7F6FC65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05098-A472-6756-0DDA-95AE2F7D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5299B8-386A-B99C-DFC2-AFAC27505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B5A7C4-3BD9-33FC-6EB1-EF6698DC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CB5400-FC93-3412-B9DC-79E2C3EF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B084C7-D3A1-4961-9805-7524D044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8A2B68-8E03-E942-AF9B-E2A8F7F8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27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FE1A16-621F-BCB3-6985-2B203329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78211C-2D46-FD6A-8A75-3A5D71F3E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5FE5DA-A8BC-91F9-7961-B59411EB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E42668-1CB3-98DE-7D8B-707EE72AC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262E5B6-3873-2DD5-B81B-358C4ECF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4BAE5E4-41CF-E2BB-2BF7-CB5AEC0B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D3C5F25-16B5-0D73-894F-3C3B26F4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25B2BC-AE54-A01F-949B-E0B64C4E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7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957363-291E-2723-6AC4-E4AADE3D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B0F0B0-F22F-8D8D-5002-65AEE33B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EBB8543-70FB-AF70-ED6F-2C195BBF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ED5710-25CE-FCA6-3F83-9BF0537C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0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8C51A2-DD44-C09B-17AE-C2D55BBF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DD49CF-FAD1-72DD-47B2-B001A00B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2F8948-3101-2F6F-338B-D7D9D3E8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7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B5BD9-D263-265F-4C48-97F5933B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5A40BC-71AE-36DB-9BF9-E84075F7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FFC49B-21B0-7FA4-AF12-153CAD382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F15F9-AC75-D7E9-1555-EA95EE0E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85B935-81E8-B78F-58E4-74C517E6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D67BCC-5556-8736-6903-2A22A2E2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73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708659-13CB-67BA-9F86-538E6146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193672B-F527-B363-8CD2-C8EF3744B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B75702-D1F2-3B94-9D8B-BAD31EF48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ED61BA-1011-6AA4-E02A-E1C2F4F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AC446C6-BEF1-5CD8-A665-0DFC6647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538379-89E5-4177-D9CF-8FC199DF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1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ECFD85C-04A0-E418-CAD8-36503FE1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99A06E-B95D-6662-27A0-1E1B6D84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197308-E3FF-FF5A-650F-9CB658604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DAD0-32D9-4C4E-9C43-9C180193275A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E3F882-82F1-4F4B-4D18-0093F383E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A994C0-F587-5DF2-AB77-63AA4E50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F34A-9610-4BA1-993F-F124EBE33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8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9931A9-FC7A-6BFB-CBE9-E400BA800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34B60EC-3229-63DA-2F23-A1D390AD0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A8F3CD-92FF-EC7E-60E7-A854C332E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5" y="0"/>
            <a:ext cx="9745435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7322FF-C80D-9B4D-B00C-5A93339F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2627AE-4F79-D051-AFEE-7715C50B3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Mevcut çalışma için relaps/</a:t>
            </a:r>
            <a:r>
              <a:rPr lang="tr-TR" dirty="0" err="1"/>
              <a:t>rekurrens</a:t>
            </a:r>
            <a:r>
              <a:rPr lang="tr-TR" dirty="0"/>
              <a:t> izlenen hastalar klinik çalışma veri tabanından belirlendi.</a:t>
            </a:r>
          </a:p>
          <a:p>
            <a:r>
              <a:rPr lang="tr-TR" dirty="0"/>
              <a:t>Bazal radyoterapi </a:t>
            </a:r>
            <a:r>
              <a:rPr lang="tr-TR" dirty="0" err="1"/>
              <a:t>structure</a:t>
            </a:r>
            <a:r>
              <a:rPr lang="tr-TR" dirty="0"/>
              <a:t> </a:t>
            </a:r>
            <a:r>
              <a:rPr lang="tr-TR" dirty="0" err="1"/>
              <a:t>seti,tedavi</a:t>
            </a:r>
            <a:r>
              <a:rPr lang="tr-TR" dirty="0"/>
              <a:t> </a:t>
            </a:r>
            <a:r>
              <a:rPr lang="tr-TR" dirty="0" err="1"/>
              <a:t>planları,diagnostik</a:t>
            </a:r>
            <a:r>
              <a:rPr lang="tr-TR" dirty="0"/>
              <a:t> görüntülemeler </a:t>
            </a:r>
            <a:r>
              <a:rPr lang="tr-TR" dirty="0" err="1"/>
              <a:t>Varian</a:t>
            </a:r>
            <a:r>
              <a:rPr lang="tr-TR" dirty="0"/>
              <a:t> </a:t>
            </a:r>
            <a:r>
              <a:rPr lang="tr-TR" dirty="0" err="1"/>
              <a:t>Eclipse</a:t>
            </a:r>
            <a:r>
              <a:rPr lang="tr-TR" dirty="0"/>
              <a:t> tedavi planlama sistemine aktarıldı.</a:t>
            </a:r>
          </a:p>
          <a:p>
            <a:r>
              <a:rPr lang="tr-TR" dirty="0"/>
              <a:t>Relaps zamanı diagnostik görüntülemelerdeki </a:t>
            </a:r>
            <a:r>
              <a:rPr lang="tr-TR" dirty="0" err="1"/>
              <a:t>gross</a:t>
            </a:r>
            <a:r>
              <a:rPr lang="tr-TR" dirty="0"/>
              <a:t> tümör hacmi </a:t>
            </a:r>
            <a:r>
              <a:rPr lang="tr-TR" dirty="0" err="1"/>
              <a:t>konturlandı</a:t>
            </a:r>
            <a:r>
              <a:rPr lang="tr-TR" dirty="0"/>
              <a:t> ve radyoterapi tedavi görüntülemeleriyle </a:t>
            </a:r>
            <a:r>
              <a:rPr lang="tr-TR" dirty="0" err="1"/>
              <a:t>süperimpose</a:t>
            </a:r>
            <a:r>
              <a:rPr lang="tr-TR" dirty="0"/>
              <a:t> edildi.</a:t>
            </a:r>
          </a:p>
          <a:p>
            <a:r>
              <a:rPr lang="tr-TR" dirty="0"/>
              <a:t>Pelvik </a:t>
            </a:r>
            <a:r>
              <a:rPr lang="tr-TR" dirty="0" err="1"/>
              <a:t>rekürrens</a:t>
            </a:r>
            <a:r>
              <a:rPr lang="tr-TR" dirty="0"/>
              <a:t> </a:t>
            </a:r>
            <a:r>
              <a:rPr lang="tr-TR" dirty="0" err="1"/>
              <a:t>sahası;’’eski</a:t>
            </a:r>
            <a:r>
              <a:rPr lang="tr-TR" dirty="0"/>
              <a:t> RTOG/PARCER hedef hacim </a:t>
            </a:r>
            <a:r>
              <a:rPr lang="tr-TR" dirty="0" err="1"/>
              <a:t>delineasyon</a:t>
            </a:r>
            <a:r>
              <a:rPr lang="tr-TR" dirty="0"/>
              <a:t> rehberi sahası içinde’’, ‘’yeni NRG/RTOG rehberi sahası içinde’’ veya iki rehberde tedavi planının %95 </a:t>
            </a:r>
            <a:r>
              <a:rPr lang="tr-TR" dirty="0" err="1"/>
              <a:t>izodoz</a:t>
            </a:r>
            <a:r>
              <a:rPr lang="tr-TR" dirty="0"/>
              <a:t> seviyesine dahil olan saha içindeyse ‘’her ikisi’’ olarak gruplandı.</a:t>
            </a:r>
          </a:p>
        </p:txBody>
      </p:sp>
    </p:spTree>
    <p:extLst>
      <p:ext uri="{BB962C8B-B14F-4D97-AF65-F5344CB8AC3E}">
        <p14:creationId xmlns:p14="http://schemas.microsoft.com/office/powerpoint/2010/main" val="17374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AF0EF5-5B19-7D45-2704-D5D072CD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316421"/>
            <a:ext cx="10515600" cy="4351338"/>
          </a:xfrm>
        </p:spPr>
        <p:txBody>
          <a:bodyPr/>
          <a:lstStyle/>
          <a:p>
            <a:r>
              <a:rPr lang="tr-TR" dirty="0"/>
              <a:t>Ayrıca sınırlı sayıda hasta için riskli organ dozlarının artıp artmadığını görmek için yeni rehberliğe göre İMRT tedavi planı oluşturuldu.</a:t>
            </a:r>
          </a:p>
          <a:p>
            <a:r>
              <a:rPr lang="tr-TR" dirty="0"/>
              <a:t>İstatistiksel anlamlı sayıda olan ve eski-yeni rehberlerin örtüşmeyen hedef hacim yerlerindeki relaps izlenmesi eski </a:t>
            </a:r>
            <a:r>
              <a:rPr lang="tr-TR" dirty="0" err="1"/>
              <a:t>delineasyon</a:t>
            </a:r>
            <a:r>
              <a:rPr lang="tr-TR" dirty="0"/>
              <a:t> rehberinden yeni rehbere geçiş yapılmasının doğru olması hipotezi öne sürüldü.</a:t>
            </a:r>
          </a:p>
        </p:txBody>
      </p:sp>
    </p:spTree>
    <p:extLst>
      <p:ext uri="{BB962C8B-B14F-4D97-AF65-F5344CB8AC3E}">
        <p14:creationId xmlns:p14="http://schemas.microsoft.com/office/powerpoint/2010/main" val="172002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40B8B1-4791-B0AF-1F71-4B8ECCE0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İstatistiksel Analiz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37F7F6-D247-EA0A-48C0-CBBCE318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Pelvik relaps sahası kranial olarak L4-L5 birleşiminden </a:t>
            </a:r>
            <a:r>
              <a:rPr lang="tr-TR" dirty="0" err="1"/>
              <a:t>kaudal</a:t>
            </a:r>
            <a:r>
              <a:rPr lang="tr-TR" dirty="0"/>
              <a:t> olarak </a:t>
            </a:r>
            <a:r>
              <a:rPr lang="tr-TR" dirty="0" err="1"/>
              <a:t>vaginal</a:t>
            </a:r>
            <a:r>
              <a:rPr lang="tr-TR" dirty="0"/>
              <a:t> açıklığa kadar </a:t>
            </a:r>
            <a:r>
              <a:rPr lang="tr-TR" dirty="0" err="1"/>
              <a:t>olan,lateralde</a:t>
            </a:r>
            <a:r>
              <a:rPr lang="tr-TR" dirty="0"/>
              <a:t> pelvik kenarlara kadar olan sahadaki relapslar olarak tanımlandı.</a:t>
            </a:r>
          </a:p>
          <a:p>
            <a:r>
              <a:rPr lang="tr-TR" dirty="0"/>
              <a:t>Pelvik </a:t>
            </a:r>
            <a:r>
              <a:rPr lang="tr-TR" dirty="0" err="1"/>
              <a:t>vaginal,pelvik</a:t>
            </a:r>
            <a:r>
              <a:rPr lang="tr-TR" dirty="0"/>
              <a:t> </a:t>
            </a:r>
            <a:r>
              <a:rPr lang="tr-TR" dirty="0" err="1"/>
              <a:t>nodal,uzak,para</a:t>
            </a:r>
            <a:r>
              <a:rPr lang="tr-TR" dirty="0"/>
              <a:t>-aortik olarak relaps sahaları tanımlandı.</a:t>
            </a:r>
          </a:p>
          <a:p>
            <a:r>
              <a:rPr lang="tr-TR" dirty="0"/>
              <a:t>Eski RTOG/PARCER hedef hacim sahasında olan ve yeni NRG/RTOG hedef hacim sahasında meydana gelen nükslerin oranı ki-kare testi kullanılarak elde edildi.</a:t>
            </a:r>
          </a:p>
          <a:p>
            <a:r>
              <a:rPr lang="tr-TR" dirty="0"/>
              <a:t>Güncellenmiş rehberleri kullanarak elde edilen hedef hacimlerin içinde kalan </a:t>
            </a:r>
            <a:r>
              <a:rPr lang="tr-TR" dirty="0" err="1"/>
              <a:t>rekürrens</a:t>
            </a:r>
            <a:r>
              <a:rPr lang="tr-TR" dirty="0"/>
              <a:t> oranının yüksek olması durumunda yeni </a:t>
            </a:r>
            <a:r>
              <a:rPr lang="tr-TR"/>
              <a:t>rehber kullanımı önerilebilir.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850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B78848-4BC8-0B33-A1CD-BD8BF7B3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E0375C-F0ED-AEA9-677B-9B7C09D8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2" y="1754604"/>
            <a:ext cx="5047695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2011 den 2019 a kadar olan faz 3 çalışmasından 300 hasta randomize </a:t>
            </a:r>
            <a:r>
              <a:rPr lang="tr-TR" dirty="0" err="1"/>
              <a:t>edildi.Bu</a:t>
            </a:r>
            <a:r>
              <a:rPr lang="tr-TR" dirty="0"/>
              <a:t> hastalar 3DCRT(n=149) veya IG-IMRT(n=151) alacak şekilde randomize edildi.</a:t>
            </a:r>
          </a:p>
          <a:p>
            <a:r>
              <a:rPr lang="tr-TR" dirty="0"/>
              <a:t>300 hastanın 283 ü tedaviyi tamamladı ve kontrollere uyum sağladı.17 hasta ya hiç tedavi almadı(n=11) ya da kontrollere uyum sağlamadı(n=6).</a:t>
            </a:r>
          </a:p>
          <a:p>
            <a:r>
              <a:rPr lang="tr-TR" dirty="0"/>
              <a:t>231 hastaya </a:t>
            </a:r>
            <a:r>
              <a:rPr lang="tr-TR" dirty="0" err="1"/>
              <a:t>kemorayoterapi</a:t>
            </a:r>
            <a:r>
              <a:rPr lang="tr-TR" dirty="0"/>
              <a:t> tedavisi uygulandı ve 69 hastaya risk faktörleri baz alınarak sadece radyoterapi uygulandı.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35B1BB-BF16-98A9-CC1C-D869D3A0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58" y="494934"/>
            <a:ext cx="5249008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020801-0F68-74AB-73DF-D472BBA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C63F3E-BD44-EEEC-5007-058C7395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4833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Medyan kontrol süresi olarak 46 ay içinde ,toplamda 24 pelvik,9 para-aortik,45 uzak metastaz izlendi.55 </a:t>
            </a:r>
            <a:r>
              <a:rPr lang="tr-TR" dirty="0" err="1"/>
              <a:t>rekürenssiz</a:t>
            </a:r>
            <a:r>
              <a:rPr lang="tr-TR" dirty="0"/>
              <a:t> sağkalım ve 60 hastalıksız sağkalım izlendi.</a:t>
            </a:r>
          </a:p>
          <a:p>
            <a:r>
              <a:rPr lang="tr-TR" dirty="0"/>
              <a:t>Uzak metastaz en sık relaps bölgesi olarak izlendi(n=45(%15)),uzak metastaz sahaları akciğer(N=16),karaciğer(n=7),kemik(n=4),</a:t>
            </a:r>
            <a:r>
              <a:rPr lang="tr-TR" dirty="0" err="1"/>
              <a:t>supraklavikular</a:t>
            </a:r>
            <a:r>
              <a:rPr lang="tr-TR" dirty="0"/>
              <a:t>(n=3), beyin(n=2), dalak(n=1),mediastinal lenf nodları(n=2),kolon(n=1),abdominal duvar/</a:t>
            </a:r>
            <a:r>
              <a:rPr lang="tr-TR" dirty="0" err="1"/>
              <a:t>skar</a:t>
            </a:r>
            <a:r>
              <a:rPr lang="tr-TR" dirty="0"/>
              <a:t> </a:t>
            </a:r>
            <a:r>
              <a:rPr lang="tr-TR" dirty="0" err="1"/>
              <a:t>loju</a:t>
            </a:r>
            <a:r>
              <a:rPr lang="tr-TR" dirty="0"/>
              <a:t>(n=17) olarak izlendi.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9CF039-5978-408B-6EBB-A5AA15A7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5" y="1424868"/>
            <a:ext cx="5525271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742AB1-200F-338A-8D1D-EF67F173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DFB1BF-3B92-2F33-76CB-086B9947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Toplamda 24 hastada(%8) pelvik relaps </a:t>
            </a:r>
            <a:r>
              <a:rPr lang="tr-TR" dirty="0" err="1"/>
              <a:t>gözlendi,bu</a:t>
            </a:r>
            <a:r>
              <a:rPr lang="tr-TR" dirty="0"/>
              <a:t> hastaların 13 ü 3DCRT kolundayken 11’i IG-IMRT kolundaydı.14 hastada </a:t>
            </a:r>
            <a:r>
              <a:rPr lang="tr-TR" dirty="0" err="1"/>
              <a:t>vaginal</a:t>
            </a:r>
            <a:r>
              <a:rPr lang="tr-TR" dirty="0"/>
              <a:t> veya </a:t>
            </a:r>
            <a:r>
              <a:rPr lang="tr-TR" dirty="0" err="1"/>
              <a:t>paravaginal</a:t>
            </a:r>
            <a:r>
              <a:rPr lang="tr-TR" dirty="0"/>
              <a:t> bölgede,8 hastada pelvik nodal bölgede,5 hastada diğer bölgelerde relaps izlendi.</a:t>
            </a:r>
          </a:p>
          <a:p>
            <a:r>
              <a:rPr lang="tr-TR" dirty="0"/>
              <a:t>Bu 24 hastada yeni NRG/RTOG rehberine göre de CTV </a:t>
            </a:r>
            <a:r>
              <a:rPr lang="tr-TR" dirty="0" err="1"/>
              <a:t>konturlanması</a:t>
            </a:r>
            <a:r>
              <a:rPr lang="tr-TR" dirty="0"/>
              <a:t> yapıldı.</a:t>
            </a:r>
          </a:p>
          <a:p>
            <a:r>
              <a:rPr lang="tr-TR" dirty="0"/>
              <a:t>Bu 3 </a:t>
            </a:r>
            <a:r>
              <a:rPr lang="tr-TR" dirty="0" err="1"/>
              <a:t>konturlama</a:t>
            </a:r>
            <a:r>
              <a:rPr lang="tr-TR" dirty="0"/>
              <a:t> metoduna(eski </a:t>
            </a:r>
            <a:r>
              <a:rPr lang="tr-TR" dirty="0" err="1"/>
              <a:t>RTOG,PARCER,yeni</a:t>
            </a:r>
            <a:r>
              <a:rPr lang="tr-TR" dirty="0"/>
              <a:t> RTOG) göre lokal relaps lokalizasyonunun açıklayıcı </a:t>
            </a:r>
            <a:r>
              <a:rPr lang="tr-TR" dirty="0" err="1"/>
              <a:t>analizi,hangi</a:t>
            </a:r>
            <a:r>
              <a:rPr lang="tr-TR" dirty="0"/>
              <a:t> metodun asıl relaps bölgelerini daha iyi dahil ettiğini görmek için yapıldı.</a:t>
            </a:r>
          </a:p>
        </p:txBody>
      </p:sp>
    </p:spTree>
    <p:extLst>
      <p:ext uri="{BB962C8B-B14F-4D97-AF65-F5344CB8AC3E}">
        <p14:creationId xmlns:p14="http://schemas.microsoft.com/office/powerpoint/2010/main" val="336317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895F27-C388-5F81-8275-6FE9F73F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31F488-20E7-237C-F456-C198342F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18" y="1939261"/>
            <a:ext cx="3248484" cy="4351338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dvOT1ef757c0"/>
              </a:rPr>
              <a:t>Example sites of local recurrence. Left column denotes the original radiation therapy simulation scan at time of adjuvant</a:t>
            </a:r>
            <a:r>
              <a:rPr lang="tr-TR" sz="1800" b="0" i="0" u="none" strike="noStrike" baseline="0" dirty="0">
                <a:latin typeface="AdvOT1ef757c0"/>
              </a:rPr>
              <a:t> </a:t>
            </a:r>
            <a:r>
              <a:rPr lang="en-US" sz="1800" b="0" i="0" u="none" strike="noStrike" baseline="0" dirty="0">
                <a:latin typeface="AdvOT1ef757c0"/>
              </a:rPr>
              <a:t>treatment and the right column depicts imaging at the time of recurrence. The pink contour represents the CTV delineation</a:t>
            </a:r>
            <a:r>
              <a:rPr lang="tr-TR" sz="1800" b="0" i="0" u="none" strike="noStrike" baseline="0" dirty="0">
                <a:latin typeface="AdvOT1ef757c0"/>
              </a:rPr>
              <a:t> </a:t>
            </a:r>
            <a:r>
              <a:rPr lang="en-US" sz="1800" b="0" i="0" u="none" strike="noStrike" baseline="0" dirty="0">
                <a:latin typeface="AdvOT1ef757c0"/>
              </a:rPr>
              <a:t>with NRG Oncology/Radiation Therapy Oncology Group 2021 contouring guidelines. The red contour represents </a:t>
            </a:r>
            <a:r>
              <a:rPr lang="en-US" sz="1800" b="0" i="0" u="none" strike="noStrike" baseline="0" dirty="0" err="1">
                <a:latin typeface="AdvOT1ef757c0"/>
              </a:rPr>
              <a:t>th</a:t>
            </a:r>
            <a:r>
              <a:rPr lang="tr-TR" sz="1800" b="0" i="0" u="none" strike="noStrike" baseline="0" dirty="0">
                <a:latin typeface="AdvOT1ef757c0"/>
              </a:rPr>
              <a:t>e </a:t>
            </a:r>
            <a:r>
              <a:rPr lang="tr-TR" sz="1800" b="0" i="0" u="none" strike="noStrike" baseline="0" dirty="0" err="1">
                <a:latin typeface="AdvOT1ef757c0"/>
              </a:rPr>
              <a:t>recurrent</a:t>
            </a:r>
            <a:r>
              <a:rPr lang="tr-TR" sz="1800" b="0" i="0" u="none" strike="noStrike" baseline="0" dirty="0">
                <a:latin typeface="AdvOT1ef757c0"/>
              </a:rPr>
              <a:t> </a:t>
            </a:r>
            <a:r>
              <a:rPr lang="tr-TR" sz="1800" b="0" i="0" u="none" strike="noStrike" baseline="0" dirty="0" err="1">
                <a:latin typeface="AdvOT1ef757c0"/>
              </a:rPr>
              <a:t>gross</a:t>
            </a:r>
            <a:r>
              <a:rPr lang="tr-TR" sz="1800" b="0" i="0" u="none" strike="noStrike" baseline="0" dirty="0">
                <a:latin typeface="AdvOT1ef757c0"/>
              </a:rPr>
              <a:t> </a:t>
            </a:r>
            <a:r>
              <a:rPr lang="tr-TR" sz="1800" b="0" i="0" u="none" strike="noStrike" baseline="0" dirty="0" err="1">
                <a:latin typeface="AdvOT1ef757c0"/>
              </a:rPr>
              <a:t>tumour</a:t>
            </a:r>
            <a:r>
              <a:rPr lang="tr-TR" sz="1800" b="0" i="0" u="none" strike="noStrike" baseline="0" dirty="0">
                <a:latin typeface="AdvOT1ef757c0"/>
              </a:rPr>
              <a:t>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34D9DA-D857-FE70-4473-32B0A511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7" y="-62144"/>
            <a:ext cx="8673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9F8110-DCCF-8B1A-CE1B-BE042E34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B3F914-1FEA-BE5B-8B2A-82EFC141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 relapsın 9 u eski RTOG ve aynı zamanda PARCER rehberi içinde kaldı,19 relapsın 12 si </a:t>
            </a:r>
            <a:r>
              <a:rPr lang="tr-TR" dirty="0" err="1"/>
              <a:t>yenı</a:t>
            </a:r>
            <a:r>
              <a:rPr lang="tr-TR" dirty="0"/>
              <a:t> RTOG 2021 rehberi içinde </a:t>
            </a:r>
            <a:r>
              <a:rPr lang="tr-TR" dirty="0" err="1"/>
              <a:t>kaldı.Bu</a:t>
            </a:r>
            <a:r>
              <a:rPr lang="tr-TR" dirty="0"/>
              <a:t> potansiyel %1 lokal relaps sayısının azalmasına karşılık geldi ve bu fark istatistiksel olarak anlamlı bulundu(P=.007).</a:t>
            </a:r>
          </a:p>
          <a:p>
            <a:r>
              <a:rPr lang="tr-TR" dirty="0"/>
              <a:t>Yeni rehberlerin </a:t>
            </a:r>
            <a:r>
              <a:rPr lang="tr-TR" dirty="0" err="1"/>
              <a:t>konturlamada</a:t>
            </a:r>
            <a:r>
              <a:rPr lang="tr-TR" dirty="0"/>
              <a:t> kullanımında örnek planlarda PTV hacmi artması nedenli riskli organ dozlarının artmasına neden </a:t>
            </a:r>
            <a:r>
              <a:rPr lang="tr-TR" dirty="0" err="1"/>
              <a:t>olmuştur.Rektum</a:t>
            </a:r>
            <a:r>
              <a:rPr lang="tr-TR" dirty="0"/>
              <a:t> dozları yeni rehberde </a:t>
            </a:r>
            <a:r>
              <a:rPr lang="tr-TR" dirty="0" err="1"/>
              <a:t>mezorektum</a:t>
            </a:r>
            <a:r>
              <a:rPr lang="tr-TR" dirty="0"/>
              <a:t> dahil edilmesiyle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rektum,Dmean</a:t>
            </a:r>
            <a:r>
              <a:rPr lang="tr-TR" dirty="0"/>
              <a:t> 36gy iken </a:t>
            </a:r>
            <a:r>
              <a:rPr lang="tr-TR" dirty="0" err="1"/>
              <a:t>mean</a:t>
            </a:r>
            <a:r>
              <a:rPr lang="tr-TR" dirty="0"/>
              <a:t> rektum </a:t>
            </a:r>
            <a:r>
              <a:rPr lang="tr-TR" dirty="0" err="1"/>
              <a:t>Dmean</a:t>
            </a:r>
            <a:r>
              <a:rPr lang="tr-TR" dirty="0"/>
              <a:t> 40 </a:t>
            </a:r>
            <a:r>
              <a:rPr lang="tr-TR" dirty="0" err="1"/>
              <a:t>gy</a:t>
            </a:r>
            <a:r>
              <a:rPr lang="tr-TR" dirty="0"/>
              <a:t> e </a:t>
            </a:r>
            <a:r>
              <a:rPr lang="tr-TR" dirty="0" err="1"/>
              <a:t>yükselmiştir.Bunun</a:t>
            </a:r>
            <a:r>
              <a:rPr lang="tr-TR" dirty="0"/>
              <a:t> dışında diğer riskli organlarda anlamlı doz artımı saptanmamıştır.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750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92352D-94FF-4E3F-925B-92016521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Relaps’ta</a:t>
            </a:r>
            <a:r>
              <a:rPr lang="tr-TR" dirty="0">
                <a:solidFill>
                  <a:srgbClr val="FF0000"/>
                </a:solidFill>
              </a:rPr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9BA119-A51F-8A04-8419-6D6F7F01C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Relaps sonrası tedavi kararı multidisipliner takım ve hastaların dahil olduğu bir ekipçe planlandı.</a:t>
            </a:r>
          </a:p>
          <a:p>
            <a:r>
              <a:rPr lang="tr-TR" dirty="0"/>
              <a:t>Relaps izlenen tüm hastalarda(n=60),25 hastaya kurtarma tedavisi </a:t>
            </a:r>
            <a:r>
              <a:rPr lang="tr-TR" dirty="0" err="1"/>
              <a:t>önerildi.Diğer</a:t>
            </a:r>
            <a:r>
              <a:rPr lang="tr-TR" dirty="0"/>
              <a:t> hastalara ya en iyi palyatif bakım önerildi(n=27) ya da hastalar ileri tedaviyi reddetti(N=6)</a:t>
            </a:r>
          </a:p>
          <a:p>
            <a:r>
              <a:rPr lang="tr-TR" dirty="0"/>
              <a:t>25 hastanın 12 sine sistemik tedavi ile birlikte veya tek başına lokal kurtarma tedavisi </a:t>
            </a:r>
            <a:r>
              <a:rPr lang="tr-TR" dirty="0" err="1"/>
              <a:t>verildi,relaps</a:t>
            </a:r>
            <a:r>
              <a:rPr lang="tr-TR" dirty="0"/>
              <a:t> sonrası ortalama sağkalım 27,2 ay olarak izlendi.13 hastaya ise progresyon izlenene kadar tek sistemik tedavi </a:t>
            </a:r>
            <a:r>
              <a:rPr lang="tr-TR" dirty="0" err="1"/>
              <a:t>verildi,relaps</a:t>
            </a:r>
            <a:r>
              <a:rPr lang="tr-TR" dirty="0"/>
              <a:t> sonrası ortalama sağ kalım 19 ay olarak </a:t>
            </a:r>
            <a:r>
              <a:rPr lang="tr-TR" dirty="0" err="1"/>
              <a:t>izlendi.Palyatif</a:t>
            </a:r>
            <a:r>
              <a:rPr lang="tr-TR" dirty="0"/>
              <a:t> tedavi alan veya ileri tedaviyi reddeden hastalarda relaps sonrası ortalama sağkalım 8 ay olarak izlendi.</a:t>
            </a:r>
          </a:p>
        </p:txBody>
      </p:sp>
    </p:spTree>
    <p:extLst>
      <p:ext uri="{BB962C8B-B14F-4D97-AF65-F5344CB8AC3E}">
        <p14:creationId xmlns:p14="http://schemas.microsoft.com/office/powerpoint/2010/main" val="116527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C13E3F-D66A-14BA-C129-E501411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58471CF8-6594-4350-D60C-F33EB6E54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2" y="0"/>
            <a:ext cx="10683177" cy="6858000"/>
          </a:xfrm>
        </p:spPr>
      </p:pic>
    </p:spTree>
    <p:extLst>
      <p:ext uri="{BB962C8B-B14F-4D97-AF65-F5344CB8AC3E}">
        <p14:creationId xmlns:p14="http://schemas.microsoft.com/office/powerpoint/2010/main" val="375989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A1F3C5-5B55-A252-CF7F-AE14F1E9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Dünya genelinde servikal kanser kadınlarda görülen en sık 4. kanser </a:t>
            </a:r>
            <a:r>
              <a:rPr lang="tr-TR" dirty="0" err="1"/>
              <a:t>türü.Erken</a:t>
            </a:r>
            <a:r>
              <a:rPr lang="tr-TR" dirty="0"/>
              <a:t> evre serviks kanserlerinin standart tedavisi histerektomi ve pelvik diseksiyon ya da </a:t>
            </a:r>
            <a:r>
              <a:rPr lang="tr-TR" dirty="0" err="1"/>
              <a:t>kemoradyoterapi</a:t>
            </a:r>
            <a:r>
              <a:rPr lang="tr-TR" dirty="0"/>
              <a:t> </a:t>
            </a:r>
            <a:r>
              <a:rPr lang="tr-TR" dirty="0" err="1"/>
              <a:t>seçenekleridir.Postoperatif</a:t>
            </a:r>
            <a:r>
              <a:rPr lang="tr-TR" dirty="0"/>
              <a:t> risk faktörlerinden birisi(derin </a:t>
            </a:r>
            <a:r>
              <a:rPr lang="tr-TR" dirty="0" err="1"/>
              <a:t>stromal</a:t>
            </a:r>
            <a:r>
              <a:rPr lang="tr-TR" dirty="0"/>
              <a:t> </a:t>
            </a:r>
            <a:r>
              <a:rPr lang="tr-TR" dirty="0" err="1"/>
              <a:t>invazyon,LVI,Tm</a:t>
            </a:r>
            <a:r>
              <a:rPr lang="tr-TR" dirty="0"/>
              <a:t>&gt;4cm) olan hastalar adjuvan radyoterapiden fayda </a:t>
            </a:r>
            <a:r>
              <a:rPr lang="tr-TR" dirty="0" err="1"/>
              <a:t>görebilir.Benzer</a:t>
            </a:r>
            <a:r>
              <a:rPr lang="tr-TR" dirty="0"/>
              <a:t> olarak yüksek risk özellikler taşıyan hastalarda(cerrahi sınır </a:t>
            </a:r>
            <a:r>
              <a:rPr lang="tr-TR" dirty="0" err="1"/>
              <a:t>pozitifliği,parametrial</a:t>
            </a:r>
            <a:r>
              <a:rPr lang="tr-TR" dirty="0"/>
              <a:t> tutulum) adjuvan </a:t>
            </a:r>
            <a:r>
              <a:rPr lang="tr-TR" dirty="0" err="1"/>
              <a:t>kemoradyoterapi</a:t>
            </a:r>
            <a:r>
              <a:rPr lang="tr-TR" dirty="0"/>
              <a:t> </a:t>
            </a:r>
            <a:r>
              <a:rPr lang="tr-TR" dirty="0" err="1"/>
              <a:t>progresyonsuz</a:t>
            </a:r>
            <a:r>
              <a:rPr lang="tr-TR" dirty="0"/>
              <a:t> sağkalımı olumlu yönde etkilediği </a:t>
            </a:r>
            <a:r>
              <a:rPr lang="tr-TR" dirty="0" err="1"/>
              <a:t>gösterilmiştir.Bu</a:t>
            </a:r>
            <a:r>
              <a:rPr lang="tr-TR" dirty="0"/>
              <a:t> nedenle postoperatif </a:t>
            </a:r>
            <a:r>
              <a:rPr lang="tr-TR" dirty="0" err="1"/>
              <a:t>kemoradyoterapi</a:t>
            </a:r>
            <a:r>
              <a:rPr lang="tr-TR" dirty="0"/>
              <a:t> rehberlerde 1. seviye kanıt olarak önerilmektedir.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91DA450-3C29-8686-46F7-B023B1405869}"/>
              </a:ext>
            </a:extLst>
          </p:cNvPr>
          <p:cNvSpPr txBox="1"/>
          <p:nvPr/>
        </p:nvSpPr>
        <p:spPr>
          <a:xfrm>
            <a:off x="958789" y="681037"/>
            <a:ext cx="85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162314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D4E28F-67D0-D772-4D7B-100554D8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C47883A-F809-54D8-360D-2DA2F18F4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4" y="0"/>
            <a:ext cx="11130196" cy="6858000"/>
          </a:xfrm>
        </p:spPr>
      </p:pic>
    </p:spTree>
    <p:extLst>
      <p:ext uri="{BB962C8B-B14F-4D97-AF65-F5344CB8AC3E}">
        <p14:creationId xmlns:p14="http://schemas.microsoft.com/office/powerpoint/2010/main" val="393876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508C22-6E2B-0858-349C-9790131B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77D2FFA-4EE5-14BE-A931-19B23D2E3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9027" cy="685800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E581AB-C5CE-3C7D-AF20-5DF94F2E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27" y="0"/>
            <a:ext cx="6302973" cy="6858000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1203DD3-1D8F-89E6-0A0F-787E0F197E50}"/>
              </a:ext>
            </a:extLst>
          </p:cNvPr>
          <p:cNvSpPr/>
          <p:nvPr/>
        </p:nvSpPr>
        <p:spPr>
          <a:xfrm>
            <a:off x="102358" y="1050878"/>
            <a:ext cx="5670645" cy="10049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4FA81B4-D132-A945-8E34-B7957C25C89B}"/>
              </a:ext>
            </a:extLst>
          </p:cNvPr>
          <p:cNvSpPr/>
          <p:nvPr/>
        </p:nvSpPr>
        <p:spPr>
          <a:xfrm>
            <a:off x="102357" y="4795363"/>
            <a:ext cx="5670645" cy="10049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0B59394-D419-AF9D-AB36-178D603EDE8B}"/>
              </a:ext>
            </a:extLst>
          </p:cNvPr>
          <p:cNvSpPr/>
          <p:nvPr/>
        </p:nvSpPr>
        <p:spPr>
          <a:xfrm>
            <a:off x="5889027" y="457200"/>
            <a:ext cx="5889027" cy="2934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BD1F720-DD5E-5968-A97C-8F379F2667FD}"/>
              </a:ext>
            </a:extLst>
          </p:cNvPr>
          <p:cNvSpPr/>
          <p:nvPr/>
        </p:nvSpPr>
        <p:spPr>
          <a:xfrm>
            <a:off x="5943600" y="4032913"/>
            <a:ext cx="5823045" cy="82569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16F2C8-CA54-6EB5-7538-BAC5A74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897FC6-F033-75C6-8725-4216762B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Bu çalışmada 5 yıllık hastalıksız sağkalım diğer yayımlanan serilere benzer olarak %75.6 </a:t>
            </a:r>
            <a:r>
              <a:rPr lang="tr-TR" dirty="0" err="1"/>
              <a:t>oranındadır.En</a:t>
            </a:r>
            <a:r>
              <a:rPr lang="tr-TR" dirty="0"/>
              <a:t> yaygın relaps sahası uzak metastaz sahaları olarak </a:t>
            </a:r>
            <a:r>
              <a:rPr lang="tr-TR" dirty="0" err="1"/>
              <a:t>görülmüştür.Bu</a:t>
            </a:r>
            <a:r>
              <a:rPr lang="tr-TR" dirty="0"/>
              <a:t> başarısız sonuçları iyileştirmek için geliştirilen stratejilerden biri olan </a:t>
            </a:r>
            <a:r>
              <a:rPr lang="tr-TR" dirty="0" err="1"/>
              <a:t>neoadjuvan</a:t>
            </a:r>
            <a:r>
              <a:rPr lang="tr-TR" dirty="0"/>
              <a:t> </a:t>
            </a:r>
            <a:r>
              <a:rPr lang="tr-TR" dirty="0" err="1"/>
              <a:t>kemoterapi,geçmişte</a:t>
            </a:r>
            <a:r>
              <a:rPr lang="tr-TR" dirty="0"/>
              <a:t> fayda </a:t>
            </a:r>
            <a:r>
              <a:rPr lang="tr-TR" dirty="0" err="1"/>
              <a:t>gösterememiştir.RTOG</a:t>
            </a:r>
            <a:r>
              <a:rPr lang="tr-TR" dirty="0"/>
              <a:t> 0724 sonuçları beklenmektedir.</a:t>
            </a:r>
          </a:p>
          <a:p>
            <a:r>
              <a:rPr lang="tr-TR" dirty="0"/>
              <a:t>Bu çalışmada çoğu lokal </a:t>
            </a:r>
            <a:r>
              <a:rPr lang="tr-TR" dirty="0" err="1"/>
              <a:t>rekürrensler</a:t>
            </a:r>
            <a:r>
              <a:rPr lang="tr-TR" dirty="0"/>
              <a:t> </a:t>
            </a:r>
            <a:r>
              <a:rPr lang="tr-TR" dirty="0" err="1"/>
              <a:t>vaginal</a:t>
            </a:r>
            <a:r>
              <a:rPr lang="tr-TR" dirty="0"/>
              <a:t> kanal ve </a:t>
            </a:r>
            <a:r>
              <a:rPr lang="tr-TR" dirty="0" err="1"/>
              <a:t>paravaginal</a:t>
            </a:r>
            <a:r>
              <a:rPr lang="tr-TR" dirty="0"/>
              <a:t> dokudan </a:t>
            </a:r>
            <a:r>
              <a:rPr lang="tr-TR" dirty="0" err="1"/>
              <a:t>kaynaklanmıştır.Anterior</a:t>
            </a:r>
            <a:r>
              <a:rPr lang="tr-TR" dirty="0"/>
              <a:t> para-</a:t>
            </a:r>
            <a:r>
              <a:rPr lang="tr-TR" dirty="0" err="1"/>
              <a:t>vaginal</a:t>
            </a:r>
            <a:r>
              <a:rPr lang="tr-TR" dirty="0"/>
              <a:t> tutulumla relaps mevcut çalışmada izlenmemiştir(PARCER çalışmasındaki anterior </a:t>
            </a:r>
            <a:r>
              <a:rPr lang="tr-TR" dirty="0" err="1"/>
              <a:t>vaginal</a:t>
            </a:r>
            <a:r>
              <a:rPr lang="tr-TR" dirty="0"/>
              <a:t> duvarın önündeki bölgenin dahil edilmesi nedenli olabilir.)</a:t>
            </a:r>
          </a:p>
          <a:p>
            <a:r>
              <a:rPr lang="tr-TR" dirty="0"/>
              <a:t>Mevcut çalışmada 6 adet </a:t>
            </a:r>
            <a:r>
              <a:rPr lang="tr-TR" dirty="0" err="1"/>
              <a:t>mesorektal</a:t>
            </a:r>
            <a:r>
              <a:rPr lang="tr-TR" dirty="0"/>
              <a:t> </a:t>
            </a:r>
            <a:r>
              <a:rPr lang="tr-TR" dirty="0" err="1"/>
              <a:t>rekurrens</a:t>
            </a:r>
            <a:r>
              <a:rPr lang="tr-TR" dirty="0"/>
              <a:t> </a:t>
            </a:r>
            <a:r>
              <a:rPr lang="tr-TR" dirty="0" err="1"/>
              <a:t>izlendi.Bunların</a:t>
            </a:r>
            <a:r>
              <a:rPr lang="tr-TR" dirty="0"/>
              <a:t> 3’ü yeni rehber kullanılsaydı tedavi alanının içinde olmuş olacaktı.</a:t>
            </a:r>
          </a:p>
          <a:p>
            <a:r>
              <a:rPr lang="tr-TR" dirty="0"/>
              <a:t>Relapsların önlenmesinde katkı sağlayacak diğer </a:t>
            </a:r>
            <a:r>
              <a:rPr lang="tr-TR" dirty="0" err="1"/>
              <a:t>faktörde,vaginal</a:t>
            </a:r>
            <a:r>
              <a:rPr lang="tr-TR" dirty="0"/>
              <a:t> apeksi ve post operatif </a:t>
            </a:r>
            <a:r>
              <a:rPr lang="tr-TR" dirty="0" err="1"/>
              <a:t>tumor</a:t>
            </a:r>
            <a:r>
              <a:rPr lang="tr-TR" dirty="0"/>
              <a:t> yatağını daha iyi kapsayan görüntü bazlı brakiterapi uygulaması olarak öngörülebilir.</a:t>
            </a:r>
          </a:p>
        </p:txBody>
      </p:sp>
    </p:spTree>
    <p:extLst>
      <p:ext uri="{BB962C8B-B14F-4D97-AF65-F5344CB8AC3E}">
        <p14:creationId xmlns:p14="http://schemas.microsoft.com/office/powerpoint/2010/main" val="337278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543E9-8DCE-63B0-6679-FC4EBE9E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5864BA-FAF9-D6EF-E229-5A3207E4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Mevcut çalışma histerektomi geçirmiş servikal kanser hastalarında yeni NRG/RTOG </a:t>
            </a:r>
            <a:r>
              <a:rPr lang="tr-TR" dirty="0" err="1"/>
              <a:t>konturlama</a:t>
            </a:r>
            <a:r>
              <a:rPr lang="tr-TR" dirty="0"/>
              <a:t> rehberinin kullanımını </a:t>
            </a:r>
            <a:r>
              <a:rPr lang="tr-TR" dirty="0" err="1"/>
              <a:t>destekliyor.Yeni</a:t>
            </a:r>
            <a:r>
              <a:rPr lang="tr-TR" dirty="0"/>
              <a:t> rehberlerin kullanımı pelvik relapslarda %1 azalmaya yol açabilir.</a:t>
            </a:r>
          </a:p>
          <a:p>
            <a:r>
              <a:rPr lang="tr-TR" dirty="0"/>
              <a:t>Uzak metastazlar relaps için önemli bir faktör olmaya devam </a:t>
            </a:r>
            <a:r>
              <a:rPr lang="tr-TR" dirty="0" err="1"/>
              <a:t>ederken,NRG</a:t>
            </a:r>
            <a:r>
              <a:rPr lang="tr-TR" dirty="0"/>
              <a:t> 0724 gibi çalışmalar sistemik tedavinin ek katkısının anlaşılmasında yardımcı olacaktır.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8D6A02-D52A-9622-8B9C-72F93363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7" y="4486797"/>
            <a:ext cx="9421540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9C24C-225E-BB52-1C70-B58CA1C4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240" y="4626406"/>
            <a:ext cx="7620726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Dinlediğiniz için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42537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5826B5-68C9-24F3-42FA-00AC93B4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Geleneksel olarak endometrium ve serviks kanserlerine yönelik postoperatif radyoterapi 3 boyutlu konformal radyoterapi ile tüm pelvik bölgeyi ve nodları kapsayarak uygulandığı için orta ve ağır </a:t>
            </a:r>
            <a:r>
              <a:rPr lang="tr-TR" dirty="0" err="1"/>
              <a:t>gastrointestinal</a:t>
            </a:r>
            <a:r>
              <a:rPr lang="tr-TR" dirty="0"/>
              <a:t> yan etkilerle </a:t>
            </a:r>
            <a:r>
              <a:rPr lang="tr-TR" dirty="0" err="1"/>
              <a:t>ilişkilendirilmiştir.Yakın</a:t>
            </a:r>
            <a:r>
              <a:rPr lang="tr-TR" dirty="0"/>
              <a:t> zamanda yapılan birkaç faz 3 çalışmasında IG-IMRT(</a:t>
            </a:r>
            <a:r>
              <a:rPr lang="tr-TR" dirty="0" err="1"/>
              <a:t>goruntu</a:t>
            </a:r>
            <a:r>
              <a:rPr lang="tr-TR" dirty="0"/>
              <a:t> </a:t>
            </a:r>
            <a:r>
              <a:rPr lang="tr-TR" dirty="0" err="1"/>
              <a:t>rehberliğinde,doz</a:t>
            </a:r>
            <a:r>
              <a:rPr lang="tr-TR" dirty="0"/>
              <a:t>/yoğunluk ayarlı radyoterapi)</a:t>
            </a:r>
            <a:r>
              <a:rPr lang="tr-TR" dirty="0" err="1"/>
              <a:t>nin</a:t>
            </a:r>
            <a:r>
              <a:rPr lang="tr-TR" dirty="0"/>
              <a:t> akut ve geç yan etkileri tedavi etkinliğini değiştirmeden azalttığı </a:t>
            </a:r>
            <a:r>
              <a:rPr lang="tr-TR" dirty="0" err="1"/>
              <a:t>gösterilmiştir.Bu</a:t>
            </a:r>
            <a:r>
              <a:rPr lang="tr-TR" dirty="0"/>
              <a:t> nedenle IMRT postoperatif radyoterapi için önerilen tedavi tekniği olmuştur.</a:t>
            </a:r>
          </a:p>
        </p:txBody>
      </p:sp>
    </p:spTree>
    <p:extLst>
      <p:ext uri="{BB962C8B-B14F-4D97-AF65-F5344CB8AC3E}">
        <p14:creationId xmlns:p14="http://schemas.microsoft.com/office/powerpoint/2010/main" val="7409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2AAD1C-5AFF-D5EC-7A7A-186BC2D7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587375"/>
            <a:ext cx="11210925" cy="553720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İlk yayımlanan RTOG rehberi </a:t>
            </a:r>
            <a:r>
              <a:rPr lang="tr-TR" dirty="0" err="1"/>
              <a:t>vaginal</a:t>
            </a:r>
            <a:r>
              <a:rPr lang="tr-TR" dirty="0"/>
              <a:t> CTV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apex’e</a:t>
            </a:r>
            <a:r>
              <a:rPr lang="tr-TR" dirty="0"/>
              <a:t> 0,5-2 cm </a:t>
            </a:r>
            <a:r>
              <a:rPr lang="tr-TR" dirty="0" err="1"/>
              <a:t>superior,kaudal</a:t>
            </a:r>
            <a:r>
              <a:rPr lang="tr-TR" dirty="0"/>
              <a:t> olarak da </a:t>
            </a:r>
            <a:r>
              <a:rPr lang="tr-TR" dirty="0" err="1"/>
              <a:t>vaginal</a:t>
            </a:r>
            <a:r>
              <a:rPr lang="tr-TR" dirty="0"/>
              <a:t> üst sınırdan 3 cm aşağıda veya </a:t>
            </a:r>
            <a:r>
              <a:rPr lang="tr-TR" dirty="0" err="1"/>
              <a:t>obturator</a:t>
            </a:r>
            <a:r>
              <a:rPr lang="tr-TR" dirty="0"/>
              <a:t> </a:t>
            </a:r>
            <a:r>
              <a:rPr lang="tr-TR" dirty="0" err="1"/>
              <a:t>foramenin</a:t>
            </a:r>
            <a:r>
              <a:rPr lang="tr-TR" dirty="0"/>
              <a:t> 1 cm </a:t>
            </a:r>
            <a:r>
              <a:rPr lang="tr-TR" dirty="0" err="1"/>
              <a:t>üstü,lateral</a:t>
            </a:r>
            <a:r>
              <a:rPr lang="tr-TR" dirty="0"/>
              <a:t> olarak da </a:t>
            </a:r>
            <a:r>
              <a:rPr lang="tr-TR" dirty="0" err="1"/>
              <a:t>parametrial</a:t>
            </a:r>
            <a:r>
              <a:rPr lang="tr-TR" dirty="0"/>
              <a:t> tutulum olan yerleri dahil edecek şekilde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obturator</a:t>
            </a:r>
            <a:r>
              <a:rPr lang="tr-TR" dirty="0"/>
              <a:t>/</a:t>
            </a:r>
            <a:r>
              <a:rPr lang="tr-TR" dirty="0" err="1"/>
              <a:t>iskial</a:t>
            </a:r>
            <a:r>
              <a:rPr lang="tr-TR" dirty="0"/>
              <a:t> kola kadar uzanım </a:t>
            </a:r>
            <a:r>
              <a:rPr lang="tr-TR" dirty="0" err="1"/>
              <a:t>belirlenmişti.CTV</a:t>
            </a:r>
            <a:r>
              <a:rPr lang="tr-TR" dirty="0"/>
              <a:t> 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err="1"/>
              <a:t>anteroposterior</a:t>
            </a:r>
            <a:r>
              <a:rPr lang="tr-TR" dirty="0"/>
              <a:t> </a:t>
            </a:r>
            <a:r>
              <a:rPr lang="tr-TR" dirty="0" err="1"/>
              <a:t>kalınlıgı</a:t>
            </a:r>
            <a:r>
              <a:rPr lang="tr-TR" dirty="0"/>
              <a:t> 1,5 cm olarak sağlanması haricinde rektumun ve mesanenin CTV den dışlanması önerildi.</a:t>
            </a:r>
          </a:p>
          <a:p>
            <a:r>
              <a:rPr lang="tr-TR" dirty="0"/>
              <a:t>Post-op servikal ve endometrial kanserlerde yeni yayımlanan rehberde para-aortik </a:t>
            </a:r>
            <a:r>
              <a:rPr lang="tr-TR" dirty="0" err="1"/>
              <a:t>delineasyon,tek</a:t>
            </a:r>
            <a:r>
              <a:rPr lang="tr-TR" dirty="0"/>
              <a:t> tek nodal </a:t>
            </a:r>
            <a:r>
              <a:rPr lang="tr-TR" dirty="0" err="1"/>
              <a:t>delineasyon</a:t>
            </a:r>
            <a:r>
              <a:rPr lang="tr-TR" dirty="0"/>
              <a:t> ve ayrıca primer CTV için güncellemeler getirildi. </a:t>
            </a:r>
          </a:p>
          <a:p>
            <a:r>
              <a:rPr lang="tr-TR" dirty="0"/>
              <a:t>Bu rehberlere göre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CTVye,proksimal</a:t>
            </a:r>
            <a:r>
              <a:rPr lang="tr-TR" dirty="0"/>
              <a:t> </a:t>
            </a:r>
            <a:r>
              <a:rPr lang="tr-TR" dirty="0" err="1"/>
              <a:t>vagina</a:t>
            </a:r>
            <a:r>
              <a:rPr lang="tr-TR" dirty="0"/>
              <a:t> ve her hangi </a:t>
            </a:r>
            <a:r>
              <a:rPr lang="tr-TR" dirty="0" err="1"/>
              <a:t>belirlenebilen,vaginal</a:t>
            </a:r>
            <a:r>
              <a:rPr lang="tr-TR" dirty="0"/>
              <a:t> </a:t>
            </a:r>
            <a:r>
              <a:rPr lang="tr-TR" dirty="0" err="1"/>
              <a:t>kaf’ın</a:t>
            </a:r>
            <a:r>
              <a:rPr lang="tr-TR" dirty="0"/>
              <a:t> </a:t>
            </a:r>
            <a:r>
              <a:rPr lang="tr-TR" dirty="0" err="1"/>
              <a:t>superolateraline</a:t>
            </a:r>
            <a:r>
              <a:rPr lang="tr-TR" dirty="0"/>
              <a:t> uzanım gösterebilen </a:t>
            </a:r>
            <a:r>
              <a:rPr lang="tr-TR" dirty="0" err="1"/>
              <a:t>parametrial</a:t>
            </a:r>
            <a:r>
              <a:rPr lang="tr-TR" dirty="0"/>
              <a:t> veya </a:t>
            </a:r>
            <a:r>
              <a:rPr lang="tr-TR" dirty="0" err="1"/>
              <a:t>paravaginal</a:t>
            </a:r>
            <a:r>
              <a:rPr lang="tr-TR" dirty="0"/>
              <a:t> doku dahil </a:t>
            </a:r>
            <a:r>
              <a:rPr lang="tr-TR" dirty="0" err="1"/>
              <a:t>edilmiştir.Bu</a:t>
            </a:r>
            <a:r>
              <a:rPr lang="tr-TR" dirty="0"/>
              <a:t> genellikle proksimal </a:t>
            </a:r>
            <a:r>
              <a:rPr lang="tr-TR" dirty="0" err="1"/>
              <a:t>vaginanın</a:t>
            </a:r>
            <a:r>
              <a:rPr lang="tr-TR" dirty="0"/>
              <a:t> 3,5-4 cm yukarısına denk gelmektedir.</a:t>
            </a:r>
          </a:p>
          <a:p>
            <a:r>
              <a:rPr lang="tr-TR" dirty="0" err="1"/>
              <a:t>Delineasyonun</a:t>
            </a:r>
            <a:r>
              <a:rPr lang="tr-TR" dirty="0"/>
              <a:t> lateral </a:t>
            </a:r>
            <a:r>
              <a:rPr lang="tr-TR" dirty="0" err="1"/>
              <a:t>sınırı,internal</a:t>
            </a:r>
            <a:r>
              <a:rPr lang="tr-TR" dirty="0"/>
              <a:t> </a:t>
            </a:r>
            <a:r>
              <a:rPr lang="tr-TR" dirty="0" err="1"/>
              <a:t>obturatorun</a:t>
            </a:r>
            <a:r>
              <a:rPr lang="tr-TR" dirty="0"/>
              <a:t> </a:t>
            </a:r>
            <a:r>
              <a:rPr lang="tr-TR" dirty="0" err="1"/>
              <a:t>medial</a:t>
            </a:r>
            <a:r>
              <a:rPr lang="tr-TR" dirty="0"/>
              <a:t> sınırı oluşturmaktadır.</a:t>
            </a:r>
          </a:p>
          <a:p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CTV,anterior</a:t>
            </a:r>
            <a:r>
              <a:rPr lang="tr-TR" dirty="0"/>
              <a:t> rektal duvar ve ön </a:t>
            </a:r>
            <a:r>
              <a:rPr lang="tr-TR" dirty="0" err="1"/>
              <a:t>mesorektumun</a:t>
            </a:r>
            <a:r>
              <a:rPr lang="tr-TR" dirty="0"/>
              <a:t> 1/3 üne uzanımı şeklinde </a:t>
            </a:r>
            <a:r>
              <a:rPr lang="tr-TR" dirty="0" err="1"/>
              <a:t>posteriore</a:t>
            </a:r>
            <a:r>
              <a:rPr lang="tr-TR" dirty="0"/>
              <a:t> doğru uzatıldı.</a:t>
            </a:r>
          </a:p>
          <a:p>
            <a:r>
              <a:rPr lang="tr-TR" dirty="0"/>
              <a:t>Servikal kanserlerde ve endometrial kanserlerde </a:t>
            </a:r>
            <a:r>
              <a:rPr lang="tr-TR" dirty="0" err="1"/>
              <a:t>parametrial</a:t>
            </a:r>
            <a:r>
              <a:rPr lang="tr-TR" dirty="0"/>
              <a:t> veya </a:t>
            </a:r>
            <a:r>
              <a:rPr lang="tr-TR" dirty="0" err="1"/>
              <a:t>gross</a:t>
            </a:r>
            <a:r>
              <a:rPr lang="tr-TR" dirty="0"/>
              <a:t> servikal uzanımı olması </a:t>
            </a:r>
            <a:r>
              <a:rPr lang="tr-TR" dirty="0" err="1"/>
              <a:t>durumunda,ek</a:t>
            </a:r>
            <a:r>
              <a:rPr lang="tr-TR" dirty="0"/>
              <a:t> </a:t>
            </a:r>
            <a:r>
              <a:rPr lang="tr-TR" dirty="0" err="1"/>
              <a:t>mesorektum</a:t>
            </a:r>
            <a:r>
              <a:rPr lang="tr-TR" dirty="0"/>
              <a:t> ve rezidü </a:t>
            </a:r>
            <a:r>
              <a:rPr lang="tr-TR" dirty="0" err="1"/>
              <a:t>uterosakral</a:t>
            </a:r>
            <a:r>
              <a:rPr lang="tr-TR" dirty="0"/>
              <a:t> ligaman dahil edilmesi </a:t>
            </a:r>
            <a:r>
              <a:rPr lang="tr-TR" dirty="0" err="1"/>
              <a:t>önerildi.Ancak</a:t>
            </a:r>
            <a:r>
              <a:rPr lang="tr-TR" dirty="0"/>
              <a:t> bu öneri </a:t>
            </a:r>
            <a:r>
              <a:rPr lang="tr-TR" dirty="0" err="1"/>
              <a:t>eksternal</a:t>
            </a:r>
            <a:r>
              <a:rPr lang="tr-TR" dirty="0"/>
              <a:t> kanıt ile doğrulanmadı.</a:t>
            </a:r>
          </a:p>
        </p:txBody>
      </p:sp>
    </p:spTree>
    <p:extLst>
      <p:ext uri="{BB962C8B-B14F-4D97-AF65-F5344CB8AC3E}">
        <p14:creationId xmlns:p14="http://schemas.microsoft.com/office/powerpoint/2010/main" val="411180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D6F18-3FA8-1A0A-8D14-B89FD0F8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848AFE-1EA1-FBA2-B1C5-AD34FD91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Yakın zamanda tamamlanmış çalışmaların Hedef hacimleri ve radyoterapi dozlarının sonuç veri tabanları(relaps paternleri) ve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İmaging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 in </a:t>
            </a:r>
            <a:r>
              <a:rPr lang="tr-TR" dirty="0" err="1"/>
              <a:t>Medicine</a:t>
            </a:r>
            <a:r>
              <a:rPr lang="tr-TR" dirty="0"/>
              <a:t>(DİCOM) data setleri yeni öne sürülen kontur rehberlerini doğrulamak için önemli bir kaynak </a:t>
            </a:r>
            <a:r>
              <a:rPr lang="tr-TR" dirty="0" err="1"/>
              <a:t>olabilir.bu</a:t>
            </a:r>
            <a:r>
              <a:rPr lang="tr-TR" dirty="0"/>
              <a:t> nedenle mevcut çalışma nüks paternlerini bildirmek ve ayrıca yeni yayımlanan </a:t>
            </a:r>
            <a:r>
              <a:rPr lang="tr-TR" dirty="0" err="1"/>
              <a:t>postoperative</a:t>
            </a:r>
            <a:r>
              <a:rPr lang="tr-TR" dirty="0"/>
              <a:t> radyoterapi için NRG </a:t>
            </a:r>
            <a:r>
              <a:rPr lang="tr-TR" dirty="0" err="1"/>
              <a:t>oncology</a:t>
            </a:r>
            <a:r>
              <a:rPr lang="tr-TR" dirty="0"/>
              <a:t>/RTOG </a:t>
            </a:r>
            <a:r>
              <a:rPr lang="tr-TR" dirty="0" err="1"/>
              <a:t>guideline’ı</a:t>
            </a:r>
            <a:r>
              <a:rPr lang="tr-TR" dirty="0"/>
              <a:t> doğrulamak için biçimlendirildi.</a:t>
            </a:r>
          </a:p>
        </p:txBody>
      </p:sp>
    </p:spTree>
    <p:extLst>
      <p:ext uri="{BB962C8B-B14F-4D97-AF65-F5344CB8AC3E}">
        <p14:creationId xmlns:p14="http://schemas.microsoft.com/office/powerpoint/2010/main" val="69576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DF9AAB-5FF2-ED14-210F-D0A7A453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Metodlar</a:t>
            </a:r>
            <a:r>
              <a:rPr lang="tr-TR" dirty="0">
                <a:solidFill>
                  <a:srgbClr val="FF0000"/>
                </a:solidFill>
              </a:rPr>
              <a:t> ve Materyaller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89C86B-F853-D686-D275-9AED89EA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PARCER(</a:t>
            </a:r>
            <a:r>
              <a:rPr lang="tr-TR" dirty="0" err="1"/>
              <a:t>postoperative</a:t>
            </a:r>
            <a:r>
              <a:rPr lang="tr-TR" dirty="0"/>
              <a:t> </a:t>
            </a:r>
            <a:r>
              <a:rPr lang="tr-TR" dirty="0" err="1"/>
              <a:t>adjuvant</a:t>
            </a:r>
            <a:r>
              <a:rPr lang="tr-TR" dirty="0"/>
              <a:t> </a:t>
            </a:r>
            <a:r>
              <a:rPr lang="tr-TR" dirty="0" err="1"/>
              <a:t>radiation</a:t>
            </a:r>
            <a:r>
              <a:rPr lang="tr-TR" dirty="0"/>
              <a:t> in </a:t>
            </a:r>
            <a:r>
              <a:rPr lang="tr-TR" dirty="0" err="1"/>
              <a:t>cervical</a:t>
            </a:r>
            <a:r>
              <a:rPr lang="tr-TR" dirty="0"/>
              <a:t> </a:t>
            </a:r>
            <a:r>
              <a:rPr lang="tr-TR" dirty="0" err="1"/>
              <a:t>cancer</a:t>
            </a:r>
            <a:r>
              <a:rPr lang="tr-TR" dirty="0"/>
              <a:t>) adlı servikal kansere yönelik postoperatif radyoterapi faz 3 randomize kontrollü çalışması için seçilen ve tüm planlanan tedavileri(histerektomi ve adjuvan (kemo)radyoterapi) tamamlayan hastalar çalışmaya dahil edildi.</a:t>
            </a:r>
          </a:p>
          <a:p>
            <a:r>
              <a:rPr lang="tr-TR" dirty="0"/>
              <a:t>Para-aortik nodal hastalığı </a:t>
            </a:r>
            <a:r>
              <a:rPr lang="tr-TR" dirty="0" err="1"/>
              <a:t>olan,daha</a:t>
            </a:r>
            <a:r>
              <a:rPr lang="tr-TR" dirty="0"/>
              <a:t> önce abdominal cerrahi </a:t>
            </a:r>
            <a:r>
              <a:rPr lang="tr-TR" dirty="0" err="1"/>
              <a:t>geçirmiş,daha</a:t>
            </a:r>
            <a:r>
              <a:rPr lang="tr-TR" dirty="0"/>
              <a:t> önce </a:t>
            </a:r>
            <a:r>
              <a:rPr lang="tr-TR" dirty="0" err="1"/>
              <a:t>abdominopelvik</a:t>
            </a:r>
            <a:r>
              <a:rPr lang="tr-TR" dirty="0"/>
              <a:t> radyoterapi almış hastalar çalışmaya dahil edilmedi.</a:t>
            </a:r>
          </a:p>
          <a:p>
            <a:r>
              <a:rPr lang="tr-TR" dirty="0"/>
              <a:t>Tüm hastalarda hedef hacim protokol rehberliğince </a:t>
            </a:r>
            <a:r>
              <a:rPr lang="tr-TR" dirty="0" err="1"/>
              <a:t>belirlendi,RTOG</a:t>
            </a:r>
            <a:r>
              <a:rPr lang="tr-TR" dirty="0"/>
              <a:t> postoperatif </a:t>
            </a:r>
            <a:r>
              <a:rPr lang="tr-TR" dirty="0" err="1"/>
              <a:t>tumor</a:t>
            </a:r>
            <a:r>
              <a:rPr lang="tr-TR" dirty="0"/>
              <a:t> yatağı rehberliğine uygun </a:t>
            </a:r>
            <a:r>
              <a:rPr lang="tr-TR"/>
              <a:t>şekilde adapte edildi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495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A53A73-EED5-BF13-941C-DA40B6FE6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hastalara tedavi planlama sisteminde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apexin</a:t>
            </a:r>
            <a:r>
              <a:rPr lang="tr-TR" dirty="0"/>
              <a:t> belirlenmesi için gümüş marker </a:t>
            </a:r>
            <a:r>
              <a:rPr lang="tr-TR" dirty="0" err="1"/>
              <a:t>verildi.Daha</a:t>
            </a:r>
            <a:r>
              <a:rPr lang="tr-TR" dirty="0"/>
              <a:t> sonra mesane ve </a:t>
            </a:r>
            <a:r>
              <a:rPr lang="tr-TR" dirty="0" err="1"/>
              <a:t>bagırsak</a:t>
            </a:r>
            <a:r>
              <a:rPr lang="tr-TR" dirty="0"/>
              <a:t> </a:t>
            </a:r>
            <a:r>
              <a:rPr lang="tr-TR" dirty="0" err="1"/>
              <a:t>protokoüyle</a:t>
            </a:r>
            <a:r>
              <a:rPr lang="tr-TR" dirty="0"/>
              <a:t> kontrastlı pelvik </a:t>
            </a:r>
            <a:r>
              <a:rPr lang="tr-TR" dirty="0" err="1"/>
              <a:t>ct</a:t>
            </a:r>
            <a:r>
              <a:rPr lang="tr-TR" dirty="0"/>
              <a:t> çekimi </a:t>
            </a:r>
            <a:r>
              <a:rPr lang="tr-TR" dirty="0" err="1"/>
              <a:t>yapıldı.Ek</a:t>
            </a:r>
            <a:r>
              <a:rPr lang="tr-TR" dirty="0"/>
              <a:t> olarak boş mesane ile </a:t>
            </a:r>
            <a:r>
              <a:rPr lang="tr-TR" dirty="0" err="1"/>
              <a:t>ct</a:t>
            </a:r>
            <a:r>
              <a:rPr lang="tr-TR" dirty="0"/>
              <a:t> çekimi de </a:t>
            </a:r>
            <a:r>
              <a:rPr lang="tr-TR" dirty="0" err="1"/>
              <a:t>yapıldı.Dolu</a:t>
            </a:r>
            <a:r>
              <a:rPr lang="tr-TR" dirty="0"/>
              <a:t> mesane </a:t>
            </a:r>
            <a:r>
              <a:rPr lang="tr-TR" dirty="0" err="1"/>
              <a:t>ct</a:t>
            </a:r>
            <a:r>
              <a:rPr lang="tr-TR" dirty="0"/>
              <a:t> si tüm hedef hacim ve risk altındaki organlar için yapılırken boş mesane </a:t>
            </a:r>
            <a:r>
              <a:rPr lang="tr-TR" dirty="0" err="1"/>
              <a:t>ct</a:t>
            </a:r>
            <a:r>
              <a:rPr lang="tr-TR" dirty="0"/>
              <a:t> çekimi mesane dolumunun aşırı aralığını varsayarak ITV </a:t>
            </a:r>
            <a:r>
              <a:rPr lang="tr-TR" dirty="0" err="1"/>
              <a:t>yi</a:t>
            </a:r>
            <a:r>
              <a:rPr lang="tr-TR" dirty="0"/>
              <a:t> tahmin etmek </a:t>
            </a:r>
            <a:r>
              <a:rPr lang="tr-TR" dirty="0" err="1"/>
              <a:t>amacıyla,vaginal</a:t>
            </a:r>
            <a:r>
              <a:rPr lang="tr-TR" dirty="0"/>
              <a:t> </a:t>
            </a:r>
            <a:r>
              <a:rPr lang="tr-TR" dirty="0" err="1"/>
              <a:t>ctv</a:t>
            </a:r>
            <a:r>
              <a:rPr lang="tr-TR" dirty="0"/>
              <a:t> elde etmek için kullanıldı.</a:t>
            </a:r>
          </a:p>
          <a:p>
            <a:r>
              <a:rPr lang="tr-TR" dirty="0" err="1"/>
              <a:t>Vaginal</a:t>
            </a:r>
            <a:r>
              <a:rPr lang="tr-TR" dirty="0"/>
              <a:t> CTV cerrahi yatağı dahil etmek için </a:t>
            </a:r>
            <a:r>
              <a:rPr lang="tr-TR" dirty="0" err="1"/>
              <a:t>vajen</a:t>
            </a:r>
            <a:r>
              <a:rPr lang="tr-TR" dirty="0"/>
              <a:t> üst yarımı(gümüş işaretleyicilerle belirlenen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apexin</a:t>
            </a:r>
            <a:r>
              <a:rPr lang="tr-TR" dirty="0"/>
              <a:t> </a:t>
            </a:r>
            <a:r>
              <a:rPr lang="tr-TR" dirty="0" err="1"/>
              <a:t>superiorune</a:t>
            </a:r>
            <a:r>
              <a:rPr lang="tr-TR" dirty="0"/>
              <a:t> 1 cm </a:t>
            </a:r>
            <a:r>
              <a:rPr lang="tr-TR" dirty="0" err="1"/>
              <a:t>marginle</a:t>
            </a:r>
            <a:r>
              <a:rPr lang="tr-TR" dirty="0"/>
              <a:t>) dahil edildi.</a:t>
            </a:r>
          </a:p>
        </p:txBody>
      </p:sp>
    </p:spTree>
    <p:extLst>
      <p:ext uri="{BB962C8B-B14F-4D97-AF65-F5344CB8AC3E}">
        <p14:creationId xmlns:p14="http://schemas.microsoft.com/office/powerpoint/2010/main" val="372483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4865DE-2706-EF5D-A10B-52355C25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60BCC4-FD99-B544-11E4-3ABCDCA3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kontura,anterior</a:t>
            </a:r>
            <a:r>
              <a:rPr lang="tr-TR" dirty="0"/>
              <a:t> </a:t>
            </a:r>
            <a:r>
              <a:rPr lang="tr-TR" dirty="0" err="1"/>
              <a:t>vesicovaginal</a:t>
            </a:r>
            <a:r>
              <a:rPr lang="tr-TR" dirty="0"/>
              <a:t> boşluğa cerrahi girişim olmasına </a:t>
            </a:r>
            <a:r>
              <a:rPr lang="tr-TR" dirty="0" err="1"/>
              <a:t>karşın,anterior</a:t>
            </a:r>
            <a:r>
              <a:rPr lang="tr-TR" dirty="0"/>
              <a:t> 1-1,5 cm marj verildi(RTOG rehberlerine zıt olarak konturlar posterior mesane duvarıyla kısıtlanmadı.)</a:t>
            </a:r>
          </a:p>
          <a:p>
            <a:r>
              <a:rPr lang="tr-TR" dirty="0" err="1"/>
              <a:t>Posteriorde,CTV</a:t>
            </a:r>
            <a:r>
              <a:rPr lang="tr-TR" dirty="0"/>
              <a:t>  anterior </a:t>
            </a:r>
            <a:r>
              <a:rPr lang="tr-TR" dirty="0" err="1"/>
              <a:t>mezorektal</a:t>
            </a:r>
            <a:r>
              <a:rPr lang="tr-TR" dirty="0"/>
              <a:t> </a:t>
            </a:r>
            <a:r>
              <a:rPr lang="tr-TR" dirty="0" err="1"/>
              <a:t>fasyaya</a:t>
            </a:r>
            <a:r>
              <a:rPr lang="tr-TR" dirty="0"/>
              <a:t> </a:t>
            </a:r>
            <a:r>
              <a:rPr lang="tr-TR" dirty="0" err="1"/>
              <a:t>genişletildi.Lateralde,internal</a:t>
            </a:r>
            <a:r>
              <a:rPr lang="tr-TR" dirty="0"/>
              <a:t> </a:t>
            </a:r>
            <a:r>
              <a:rPr lang="tr-TR" dirty="0" err="1"/>
              <a:t>obturator</a:t>
            </a:r>
            <a:r>
              <a:rPr lang="tr-TR" dirty="0"/>
              <a:t> kaslarının </a:t>
            </a:r>
            <a:r>
              <a:rPr lang="tr-TR" dirty="0" err="1"/>
              <a:t>medial</a:t>
            </a:r>
            <a:r>
              <a:rPr lang="tr-TR" dirty="0"/>
              <a:t> kısmına veya </a:t>
            </a:r>
            <a:r>
              <a:rPr lang="tr-TR" dirty="0" err="1"/>
              <a:t>levator</a:t>
            </a:r>
            <a:r>
              <a:rPr lang="tr-TR" dirty="0"/>
              <a:t> ani ye kadar genişletildi.</a:t>
            </a:r>
          </a:p>
          <a:p>
            <a:r>
              <a:rPr lang="tr-TR" dirty="0"/>
              <a:t>Dolu ve boş mesane </a:t>
            </a:r>
            <a:r>
              <a:rPr lang="tr-TR" dirty="0" err="1"/>
              <a:t>ct</a:t>
            </a:r>
            <a:r>
              <a:rPr lang="tr-TR" dirty="0"/>
              <a:t> çekimlerindeki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err="1"/>
              <a:t>ctv’ler</a:t>
            </a:r>
            <a:r>
              <a:rPr lang="tr-TR" dirty="0"/>
              <a:t> </a:t>
            </a:r>
            <a:r>
              <a:rPr lang="tr-TR" dirty="0" err="1"/>
              <a:t>itv</a:t>
            </a:r>
            <a:r>
              <a:rPr lang="tr-TR" dirty="0"/>
              <a:t> oluşturmak için </a:t>
            </a:r>
            <a:r>
              <a:rPr lang="tr-TR" dirty="0" err="1"/>
              <a:t>birleştirildi.Oluşturulan</a:t>
            </a:r>
            <a:r>
              <a:rPr lang="tr-TR" dirty="0"/>
              <a:t> ITV 7 mm daha marj verilerek primer hedef için PTV oluşturuldu.</a:t>
            </a:r>
          </a:p>
        </p:txBody>
      </p:sp>
    </p:spTree>
    <p:extLst>
      <p:ext uri="{BB962C8B-B14F-4D97-AF65-F5344CB8AC3E}">
        <p14:creationId xmlns:p14="http://schemas.microsoft.com/office/powerpoint/2010/main" val="240206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B1C03-88D2-E9B5-1824-53526007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493974"/>
            <a:ext cx="10515600" cy="574702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Pelvik nodal </a:t>
            </a:r>
            <a:r>
              <a:rPr lang="tr-TR" dirty="0" err="1"/>
              <a:t>CTV,kommon,eksternal,internal</a:t>
            </a:r>
            <a:r>
              <a:rPr lang="tr-TR" dirty="0"/>
              <a:t> </a:t>
            </a:r>
            <a:r>
              <a:rPr lang="tr-TR" dirty="0" err="1"/>
              <a:t>iliaklar,obturator</a:t>
            </a:r>
            <a:r>
              <a:rPr lang="tr-TR" dirty="0"/>
              <a:t> ve </a:t>
            </a:r>
            <a:r>
              <a:rPr lang="tr-TR" dirty="0" err="1"/>
              <a:t>presakral</a:t>
            </a:r>
            <a:r>
              <a:rPr lang="tr-TR" dirty="0"/>
              <a:t> lenf nodları dahil </a:t>
            </a:r>
            <a:r>
              <a:rPr lang="tr-TR" dirty="0" err="1"/>
              <a:t>edildi.Nodal</a:t>
            </a:r>
            <a:r>
              <a:rPr lang="tr-TR" dirty="0"/>
              <a:t> CTV </a:t>
            </a:r>
            <a:r>
              <a:rPr lang="tr-TR" dirty="0" err="1"/>
              <a:t>nin</a:t>
            </a:r>
            <a:r>
              <a:rPr lang="tr-TR" dirty="0"/>
              <a:t> kranial ucu L4-L5 vertebra hizasına kadar </a:t>
            </a:r>
            <a:r>
              <a:rPr lang="tr-TR" dirty="0" err="1"/>
              <a:t>çizildi.Nodal</a:t>
            </a:r>
            <a:r>
              <a:rPr lang="tr-TR" dirty="0"/>
              <a:t> </a:t>
            </a:r>
            <a:r>
              <a:rPr lang="tr-TR" dirty="0" err="1"/>
              <a:t>CTVden</a:t>
            </a:r>
            <a:r>
              <a:rPr lang="tr-TR" dirty="0"/>
              <a:t>  nodal PTV oluşturmak için 5mm marj verildi.</a:t>
            </a:r>
          </a:p>
          <a:p>
            <a:r>
              <a:rPr lang="tr-TR" dirty="0"/>
              <a:t>Son olarak primer PTV ve Nodal PTV birleştirilerek reçete edilen tedavi </a:t>
            </a:r>
            <a:r>
              <a:rPr lang="tr-TR" dirty="0" err="1"/>
              <a:t>PTVsi</a:t>
            </a:r>
            <a:r>
              <a:rPr lang="tr-TR" dirty="0"/>
              <a:t> oluşturuldu.</a:t>
            </a:r>
          </a:p>
          <a:p>
            <a:r>
              <a:rPr lang="tr-TR" dirty="0"/>
              <a:t>Oluşturulan PTV 2Gyx25 fraksiyon olmak üzere IG-IMRT veya 3DCRT ile 5 hafta içinde 50 </a:t>
            </a:r>
            <a:r>
              <a:rPr lang="tr-TR" dirty="0" err="1"/>
              <a:t>Gy</a:t>
            </a:r>
            <a:r>
              <a:rPr lang="tr-TR" dirty="0"/>
              <a:t> doz aldı.</a:t>
            </a:r>
          </a:p>
          <a:p>
            <a:r>
              <a:rPr lang="tr-TR" dirty="0"/>
              <a:t>Eş zamanlı kemoterapi </a:t>
            </a:r>
            <a:r>
              <a:rPr lang="tr-TR" dirty="0" err="1"/>
              <a:t>endike</a:t>
            </a:r>
            <a:r>
              <a:rPr lang="tr-TR" dirty="0"/>
              <a:t> olduğu zaman haftada 40mg/m2 olarak verildi.</a:t>
            </a:r>
          </a:p>
          <a:p>
            <a:r>
              <a:rPr lang="tr-TR" dirty="0"/>
              <a:t>Tedavi,6Gyx 2 fraksiyon olmak üzere HDR BRT ile </a:t>
            </a:r>
            <a:r>
              <a:rPr lang="tr-TR" dirty="0" err="1"/>
              <a:t>vaginal</a:t>
            </a:r>
            <a:r>
              <a:rPr lang="tr-TR" dirty="0"/>
              <a:t> üst 1/3üne(4cm i geçmeyecek şekilde) silindir aplikatör ile yüzeyden 5mm marj verilerek ve fraksiyonlar arası 1 hafta olmak üzere devam etti.</a:t>
            </a:r>
          </a:p>
          <a:p>
            <a:r>
              <a:rPr lang="tr-TR" dirty="0"/>
              <a:t>Tüm tedavi 8 hafta içinde tamamlandı.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039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1734</Words>
  <Application>Microsoft Office PowerPoint</Application>
  <PresentationFormat>Geniş ekran</PresentationFormat>
  <Paragraphs>61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AdvOT1ef757c0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Metodlar ve Materyaller</vt:lpstr>
      <vt:lpstr>PowerPoint Sunusu</vt:lpstr>
      <vt:lpstr>PowerPoint Sunusu</vt:lpstr>
      <vt:lpstr>PowerPoint Sunusu</vt:lpstr>
      <vt:lpstr>PowerPoint Sunusu</vt:lpstr>
      <vt:lpstr>PowerPoint Sunusu</vt:lpstr>
      <vt:lpstr>İstatistiksel Analiz</vt:lpstr>
      <vt:lpstr>Sonuçlar</vt:lpstr>
      <vt:lpstr>PowerPoint Sunusu</vt:lpstr>
      <vt:lpstr>PowerPoint Sunusu</vt:lpstr>
      <vt:lpstr>PowerPoint Sunusu</vt:lpstr>
      <vt:lpstr>PowerPoint Sunusu</vt:lpstr>
      <vt:lpstr>Relaps’ta tedavi</vt:lpstr>
      <vt:lpstr>PowerPoint Sunusu</vt:lpstr>
      <vt:lpstr>PowerPoint Sunusu</vt:lpstr>
      <vt:lpstr>PowerPoint Sunusu</vt:lpstr>
      <vt:lpstr>Tartışma</vt:lpstr>
      <vt:lpstr>Sonuç</vt:lpstr>
      <vt:lpstr>Dinlediğiniz için teşekkür ederim.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yücel</dc:creator>
  <cp:lastModifiedBy>mustafa yücel</cp:lastModifiedBy>
  <cp:revision>2</cp:revision>
  <dcterms:created xsi:type="dcterms:W3CDTF">2022-12-01T21:44:25Z</dcterms:created>
  <dcterms:modified xsi:type="dcterms:W3CDTF">2022-12-08T16:08:31Z</dcterms:modified>
</cp:coreProperties>
</file>