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88" r:id="rId3"/>
    <p:sldId id="257" r:id="rId4"/>
    <p:sldId id="258" r:id="rId5"/>
    <p:sldId id="259" r:id="rId6"/>
    <p:sldId id="260" r:id="rId7"/>
    <p:sldId id="261" r:id="rId8"/>
    <p:sldId id="262" r:id="rId9"/>
    <p:sldId id="263" r:id="rId10"/>
    <p:sldId id="264" r:id="rId11"/>
    <p:sldId id="284" r:id="rId12"/>
    <p:sldId id="265" r:id="rId13"/>
    <p:sldId id="266" r:id="rId14"/>
    <p:sldId id="282" r:id="rId15"/>
    <p:sldId id="267" r:id="rId16"/>
    <p:sldId id="289" r:id="rId17"/>
    <p:sldId id="268" r:id="rId18"/>
    <p:sldId id="269" r:id="rId19"/>
    <p:sldId id="270" r:id="rId20"/>
    <p:sldId id="285" r:id="rId21"/>
    <p:sldId id="271" r:id="rId22"/>
    <p:sldId id="272" r:id="rId23"/>
    <p:sldId id="286" r:id="rId24"/>
    <p:sldId id="273" r:id="rId25"/>
    <p:sldId id="287" r:id="rId26"/>
    <p:sldId id="274" r:id="rId27"/>
    <p:sldId id="275" r:id="rId28"/>
    <p:sldId id="276" r:id="rId29"/>
    <p:sldId id="277" r:id="rId30"/>
    <p:sldId id="278" r:id="rId31"/>
    <p:sldId id="279" r:id="rId32"/>
    <p:sldId id="281"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2A4B-A59F-48A8-AB22-99C9D897F8BA}" v="231" dt="2022-02-26T19:57:10.200"/>
    <p1510:client id="{095CBCD0-5ED3-42F2-9582-85FC41C25E33}" v="59" dt="2022-03-01T19:43:00.207"/>
    <p1510:client id="{0C509E65-BA3F-4476-BF2A-EBEDD3FFF053}" v="140" dt="2022-02-26T17:37:07.280"/>
    <p1510:client id="{0DAFD6DD-B9FC-42C0-AC88-3B864F4FEEBD}" v="71" dt="2022-03-06T10:33:53.940"/>
    <p1510:client id="{15000E70-3D58-4A4A-8573-EBA5B827488F}" v="143" dt="2022-03-05T15:03:58.735"/>
    <p1510:client id="{1808ADE0-4AE5-4592-BA4F-808D87C944C9}" v="184" dt="2022-03-02T20:07:07.653"/>
    <p1510:client id="{1A787E64-7FC0-4616-97FE-7F5D51E0BF99}" v="50" dt="2022-02-27T13:04:21.633"/>
    <p1510:client id="{1A875BB3-4160-4E6E-AF2A-C33F7EF0E1F8}" v="358" dt="2022-03-01T17:57:41.155"/>
    <p1510:client id="{2471D81F-A7EB-4DFA-88BC-90D61F253648}" v="397" dt="2022-02-26T18:59:51.465"/>
    <p1510:client id="{2A9A17E8-E8F6-47C9-B5A0-50E59AC7D577}" v="15" dt="2022-02-26T22:16:21.559"/>
    <p1510:client id="{3A64353A-9CB7-4E08-9B62-8EDDD50FB036}" v="231" dt="2022-03-02T19:12:26.892"/>
    <p1510:client id="{46A39CF9-6DE4-495B-B522-AD60E92E5CFD}" v="4" dt="2022-02-27T18:12:10.938"/>
    <p1510:client id="{4BE5D688-310F-4A30-892F-DCCA7708F77F}" v="164" dt="2022-02-26T16:36:58.771"/>
    <p1510:client id="{4FC25628-D870-466B-806A-E5B6115D059C}" v="212" dt="2022-02-28T19:04:20.964"/>
    <p1510:client id="{60A17D54-D45D-440F-82B2-4CC1BC55B2F7}" v="146" dt="2022-02-27T17:33:21.583"/>
    <p1510:client id="{63E7FF93-0A9C-4CE3-97E5-FC6919D1170B}" v="147" dt="2022-03-08T21:22:57.602"/>
    <p1510:client id="{715E2E13-4064-4B18-99E0-7CC5BD125C0C}" v="763" dt="2022-02-26T22:11:38.666"/>
    <p1510:client id="{8904ED64-F06C-425A-B193-9D7D6D08DC0A}" v="330" dt="2022-03-01T19:23:53.071"/>
    <p1510:client id="{8E530AC2-3247-4B5C-B973-0497A92C8AAB}" v="118" dt="2022-02-26T13:03:57.500"/>
    <p1510:client id="{929F466F-9970-4A1B-84DF-A50DF227E7D5}" v="145" dt="2022-02-27T16:08:08.054"/>
    <p1510:client id="{9488E259-7568-4C63-A70A-51325C491C66}" v="75" dt="2022-03-05T18:08:11.001"/>
    <p1510:client id="{95E2A9EF-6AB3-4664-8C76-9C3AC8A68CDA}" v="94" dt="2022-02-27T18:11:16.162"/>
    <p1510:client id="{9A0A920A-7914-437C-8945-81F139C6010F}" v="70" dt="2022-03-05T18:18:56.422"/>
    <p1510:client id="{AFC0692C-3EA8-4704-BA12-4D016D1FC70D}" v="11" dt="2022-03-08T19:46:19.252"/>
    <p1510:client id="{B02A7115-70ED-44AA-809A-6286977AA14B}" v="191" dt="2022-03-01T20:45:21.461"/>
    <p1510:client id="{B319F5EB-2046-45ED-A3D3-94F6E3B0E1BF}" v="167" dt="2022-02-27T15:46:29.172"/>
    <p1510:client id="{C05FCCDF-EEAD-4349-ACF3-905D3756C340}" v="104" dt="2022-02-26T16:01:57.262"/>
    <p1510:client id="{C48757A6-C0FA-4CE1-A557-C0A697B50F58}" v="91" dt="2022-02-28T20:36:53.818"/>
    <p1510:client id="{C9F83748-D951-4B18-8550-BE58E4352C1D}" v="30" dt="2022-02-27T17:10:12.878"/>
    <p1510:client id="{D41CEAE9-8C6A-4546-B658-44D21E11A14C}" v="129" dt="2022-02-27T12:17:11.001"/>
    <p1510:client id="{E11E468A-D945-44E0-B32A-9980C1D15010}" v="2" dt="2022-03-08T13:50:54.926"/>
    <p1510:client id="{F218C5F2-1D57-4AB4-BB1E-3EF32DA29357}" v="81" dt="2022-03-05T15:14:54.883"/>
    <p1510:client id="{FC768F6F-ABF4-4C5E-B657-B0158F52F736}" v="334" dt="2022-02-26T12:44:57.681"/>
    <p1510:client id="{FEEE10DE-6F91-411B-8BF0-87EDCD2954BC}" v="258" dt="2022-02-26T17:24:25.315"/>
    <p1510:client id="{FF977A19-F61B-4CC2-8809-8F2C79550CE8}" v="156" dt="2022-02-27T12:36:10.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3/8/2022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3156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3/8/2022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3983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3/8/2022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2131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3/8/2022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673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3/8/2022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405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3/8/2022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66909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3/8/2022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29305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3/8/2022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9341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3/8/2022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46505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3/8/2022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5965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3/8/2022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3035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3/8/2022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32304040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7" name="Picture 28" descr="Üzerinde doktorların kullandığı gereçler bulunan pembe bir masa">
            <a:extLst>
              <a:ext uri="{FF2B5EF4-FFF2-40B4-BE49-F238E27FC236}">
                <a16:creationId xmlns:a16="http://schemas.microsoft.com/office/drawing/2014/main" id="{82545A98-AE0B-4F8C-BB55-DFD8B4AE9A3A}"/>
              </a:ext>
            </a:extLst>
          </p:cNvPr>
          <p:cNvPicPr>
            <a:picLocks noChangeAspect="1"/>
          </p:cNvPicPr>
          <p:nvPr/>
        </p:nvPicPr>
        <p:blipFill rotWithShape="1">
          <a:blip r:embed="rId2"/>
          <a:srcRect t="15709" r="-1" b="-1"/>
          <a:stretch/>
        </p:blipFill>
        <p:spPr>
          <a:xfrm>
            <a:off x="20" y="10"/>
            <a:ext cx="12188932" cy="6857990"/>
          </a:xfrm>
          <a:prstGeom prst="rect">
            <a:avLst/>
          </a:prstGeom>
        </p:spPr>
      </p:pic>
      <p:sp>
        <p:nvSpPr>
          <p:cNvPr id="68" name="Rectangle 67">
            <a:extLst>
              <a:ext uri="{FF2B5EF4-FFF2-40B4-BE49-F238E27FC236}">
                <a16:creationId xmlns:a16="http://schemas.microsoft.com/office/drawing/2014/main" id="{948AEA76-67F2-4344-A189-9BFFE0076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Frame 69">
            <a:extLst>
              <a:ext uri="{FF2B5EF4-FFF2-40B4-BE49-F238E27FC236}">
                <a16:creationId xmlns:a16="http://schemas.microsoft.com/office/drawing/2014/main" id="{838456E0-BAD6-49AA-B7F3-846752A7E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frame">
            <a:avLst>
              <a:gd name="adj1" fmla="val 751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Subtitle 2"/>
          <p:cNvSpPr>
            <a:spLocks noGrp="1"/>
          </p:cNvSpPr>
          <p:nvPr>
            <p:ph type="subTitle" idx="1"/>
          </p:nvPr>
        </p:nvSpPr>
        <p:spPr>
          <a:xfrm>
            <a:off x="861428" y="3624760"/>
            <a:ext cx="5565648" cy="1633040"/>
          </a:xfrm>
        </p:spPr>
        <p:txBody>
          <a:bodyPr vert="horz" lIns="91440" tIns="45720" rIns="91440" bIns="45720" rtlCol="0">
            <a:normAutofit/>
          </a:bodyPr>
          <a:lstStyle/>
          <a:p>
            <a:r>
              <a:rPr lang="en-US">
                <a:solidFill>
                  <a:srgbClr val="FFFFFF"/>
                </a:solidFill>
              </a:rPr>
              <a:t>HAZIRLAYAN : ARŞ. GÖR. ERGİN ERDEN</a:t>
            </a:r>
          </a:p>
        </p:txBody>
      </p:sp>
      <p:sp>
        <p:nvSpPr>
          <p:cNvPr id="2" name="Title 1"/>
          <p:cNvSpPr>
            <a:spLocks noGrp="1"/>
          </p:cNvSpPr>
          <p:nvPr>
            <p:ph type="ctrTitle"/>
          </p:nvPr>
        </p:nvSpPr>
        <p:spPr>
          <a:xfrm>
            <a:off x="861428" y="799521"/>
            <a:ext cx="5565648" cy="2179601"/>
          </a:xfrm>
        </p:spPr>
        <p:txBody>
          <a:bodyPr>
            <a:normAutofit fontScale="90000"/>
          </a:bodyPr>
          <a:lstStyle/>
          <a:p>
            <a:pPr>
              <a:lnSpc>
                <a:spcPct val="90000"/>
              </a:lnSpc>
            </a:pPr>
            <a:r>
              <a:rPr lang="tr" sz="2800" i="0" dirty="0">
                <a:solidFill>
                  <a:srgbClr val="FFFFFF"/>
                </a:solidFill>
                <a:ea typeface="+mj-lt"/>
                <a:cs typeface="+mj-lt"/>
              </a:rPr>
              <a:t>SBRT ile Tedavi Edilen Pankreas Kanseri Hastalarının </a:t>
            </a:r>
            <a:r>
              <a:rPr lang="tr" sz="2800" i="0" dirty="0" err="1">
                <a:solidFill>
                  <a:srgbClr val="FFFFFF"/>
                </a:solidFill>
                <a:ea typeface="+mj-lt"/>
                <a:cs typeface="+mj-lt"/>
              </a:rPr>
              <a:t>Kohortuna</a:t>
            </a:r>
            <a:r>
              <a:rPr lang="tr" sz="2800" i="0" dirty="0">
                <a:solidFill>
                  <a:srgbClr val="FFFFFF"/>
                </a:solidFill>
                <a:ea typeface="+mj-lt"/>
                <a:cs typeface="+mj-lt"/>
              </a:rPr>
              <a:t> Yönelik Günlük Çevrimiçi Plan Adaptasyon Stratejilerinin Karşılaştırılması</a:t>
            </a:r>
            <a:r>
              <a:rPr lang="en-US" sz="2800" i="0" dirty="0">
                <a:solidFill>
                  <a:srgbClr val="FFFFFF"/>
                </a:solidFill>
                <a:ea typeface="+mj-lt"/>
                <a:cs typeface="+mj-lt"/>
              </a:rPr>
              <a:t> </a:t>
            </a:r>
            <a:endParaRPr lang="en-US" sz="2800" dirty="0">
              <a:solidFill>
                <a:srgbClr val="FFFFFF"/>
              </a:solidFill>
            </a:endParaRPr>
          </a:p>
        </p:txBody>
      </p:sp>
      <p:grpSp>
        <p:nvGrpSpPr>
          <p:cNvPr id="72"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301" y="3267662"/>
            <a:ext cx="972241" cy="45718"/>
            <a:chOff x="4886325" y="3371754"/>
            <a:chExt cx="2418492" cy="113728"/>
          </a:xfrm>
          <a:solidFill>
            <a:schemeClr val="accent1"/>
          </a:solidFill>
        </p:grpSpPr>
        <p:sp>
          <p:nvSpPr>
            <p:cNvPr id="73"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4"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5"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6"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7"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8"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80" name="Freeform: Shape 79">
            <a:extLst>
              <a:ext uri="{FF2B5EF4-FFF2-40B4-BE49-F238E27FC236}">
                <a16:creationId xmlns:a16="http://schemas.microsoft.com/office/drawing/2014/main" id="{ACFC1F4B-C7BE-44D2-8FA4-1CE2FCF06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2" name="Group 81">
            <a:extLst>
              <a:ext uri="{FF2B5EF4-FFF2-40B4-BE49-F238E27FC236}">
                <a16:creationId xmlns:a16="http://schemas.microsoft.com/office/drawing/2014/main" id="{BDA258B3-4238-403A-9CAC-51B872D452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83" name="Freeform: Shape 82">
              <a:extLst>
                <a:ext uri="{FF2B5EF4-FFF2-40B4-BE49-F238E27FC236}">
                  <a16:creationId xmlns:a16="http://schemas.microsoft.com/office/drawing/2014/main" id="{03387491-1998-42A5-9172-2AEFC5500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4" name="Freeform: Shape 83">
              <a:extLst>
                <a:ext uri="{FF2B5EF4-FFF2-40B4-BE49-F238E27FC236}">
                  <a16:creationId xmlns:a16="http://schemas.microsoft.com/office/drawing/2014/main" id="{D9E1E611-F0D3-480F-8EAB-5501C1DBE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5" name="Freeform: Shape 84">
              <a:extLst>
                <a:ext uri="{FF2B5EF4-FFF2-40B4-BE49-F238E27FC236}">
                  <a16:creationId xmlns:a16="http://schemas.microsoft.com/office/drawing/2014/main" id="{BB89B8F2-B71A-46C9-8992-CC8E36D1F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6" name="Graphic 12">
              <a:extLst>
                <a:ext uri="{FF2B5EF4-FFF2-40B4-BE49-F238E27FC236}">
                  <a16:creationId xmlns:a16="http://schemas.microsoft.com/office/drawing/2014/main" id="{F1B1692F-EBA9-47DC-9CFD-CEDDA87F6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87" name="Graphic 15">
              <a:extLst>
                <a:ext uri="{FF2B5EF4-FFF2-40B4-BE49-F238E27FC236}">
                  <a16:creationId xmlns:a16="http://schemas.microsoft.com/office/drawing/2014/main" id="{8B7DD913-FF3C-455C-80A4-FF89CB58C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8" name="Graphic 15">
              <a:extLst>
                <a:ext uri="{FF2B5EF4-FFF2-40B4-BE49-F238E27FC236}">
                  <a16:creationId xmlns:a16="http://schemas.microsoft.com/office/drawing/2014/main" id="{F742A451-31F5-45C9-850A-0AE74A35F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2C596C3-466C-4D79-BAA3-F21C02607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A86F-AEA8-4E3B-BFBE-C37A6AC306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68D0DD-843A-45EE-A64F-9178A02FE98A}"/>
              </a:ext>
            </a:extLst>
          </p:cNvPr>
          <p:cNvSpPr>
            <a:spLocks noGrp="1"/>
          </p:cNvSpPr>
          <p:nvPr>
            <p:ph idx="1"/>
          </p:nvPr>
        </p:nvSpPr>
        <p:spPr/>
        <p:txBody>
          <a:bodyPr vert="horz" lIns="91440" tIns="45720" rIns="91440" bIns="45720" rtlCol="0" anchor="t">
            <a:normAutofit/>
          </a:bodyPr>
          <a:lstStyle/>
          <a:p>
            <a:pPr marL="800100" lvl="2" indent="-342900">
              <a:buFont typeface="Wingdings" panose="020B0604020202020204" pitchFamily="34" charset="0"/>
              <a:buChar char="Ø"/>
            </a:pPr>
            <a:r>
              <a:rPr lang="tr" dirty="0">
                <a:ea typeface="+mn-lt"/>
                <a:cs typeface="+mn-lt"/>
              </a:rPr>
              <a:t>Birkaç optimizasyon parametresi, yeni bir plan oluştururken optimizasyon ve doz hesaplamaları için gerekli  süreyi etkiler, bunlardan en önemlisi hedef ve OAR hacimleri gibi RT </a:t>
            </a:r>
            <a:r>
              <a:rPr lang="tr" dirty="0" err="1">
                <a:ea typeface="+mn-lt"/>
                <a:cs typeface="+mn-lt"/>
              </a:rPr>
              <a:t>structurelarındaki</a:t>
            </a:r>
            <a:r>
              <a:rPr lang="tr" dirty="0">
                <a:ea typeface="+mn-lt"/>
                <a:cs typeface="+mn-lt"/>
              </a:rPr>
              <a:t> örnekleme yoğunluğu. Diğer etkileyen faktörler, optimizasyon sırasında mevcut olan </a:t>
            </a:r>
            <a:r>
              <a:rPr lang="tr" dirty="0" err="1">
                <a:ea typeface="+mn-lt"/>
                <a:cs typeface="+mn-lt"/>
              </a:rPr>
              <a:t>CyberKnife</a:t>
            </a:r>
            <a:r>
              <a:rPr lang="tr" dirty="0">
                <a:ea typeface="+mn-lt"/>
                <a:cs typeface="+mn-lt"/>
              </a:rPr>
              <a:t> </a:t>
            </a:r>
            <a:r>
              <a:rPr lang="tr" dirty="0" err="1">
                <a:ea typeface="+mn-lt"/>
                <a:cs typeface="+mn-lt"/>
              </a:rPr>
              <a:t>nodlarının</a:t>
            </a:r>
            <a:r>
              <a:rPr lang="tr" dirty="0">
                <a:ea typeface="+mn-lt"/>
                <a:cs typeface="+mn-lt"/>
              </a:rPr>
              <a:t> sayısı ve gerçekleştirilen çok yapraklı </a:t>
            </a:r>
            <a:r>
              <a:rPr lang="tr" dirty="0" err="1">
                <a:ea typeface="+mn-lt"/>
                <a:cs typeface="+mn-lt"/>
              </a:rPr>
              <a:t>kolimatör</a:t>
            </a:r>
            <a:r>
              <a:rPr lang="tr" dirty="0">
                <a:ea typeface="+mn-lt"/>
                <a:cs typeface="+mn-lt"/>
              </a:rPr>
              <a:t> adaptasyon yinelemelerinin sayısıydı. </a:t>
            </a:r>
            <a:endParaRPr lang="en-US" dirty="0">
              <a:ea typeface="+mn-lt"/>
              <a:cs typeface="+mn-lt"/>
            </a:endParaRPr>
          </a:p>
          <a:p>
            <a:pPr marL="800100" lvl="2" indent="-342900">
              <a:buFont typeface="Wingdings" panose="020B0604020202020204" pitchFamily="34" charset="0"/>
              <a:buChar char="Ø"/>
            </a:pPr>
            <a:r>
              <a:rPr lang="tr" dirty="0">
                <a:ea typeface="+mn-lt"/>
                <a:cs typeface="+mn-lt"/>
              </a:rPr>
              <a:t>Plan hesaplama sürelerini azaltmak için, kalite korunduğu müddetçe daha az sayıda </a:t>
            </a:r>
            <a:r>
              <a:rPr lang="tr" dirty="0" err="1">
                <a:ea typeface="+mn-lt"/>
                <a:cs typeface="+mn-lt"/>
              </a:rPr>
              <a:t>nod</a:t>
            </a:r>
            <a:r>
              <a:rPr lang="tr" dirty="0">
                <a:ea typeface="+mn-lt"/>
                <a:cs typeface="+mn-lt"/>
              </a:rPr>
              <a:t> ve yinelemeler ile ikinci plan grubu oluşturulmuştur. </a:t>
            </a:r>
            <a:endParaRPr lang="en-US" dirty="0">
              <a:ea typeface="+mn-lt"/>
              <a:cs typeface="+mn-lt"/>
            </a:endParaRPr>
          </a:p>
          <a:p>
            <a:pPr marL="800100" lvl="2" indent="-342900">
              <a:buFont typeface="Wingdings" panose="020B0604020202020204" pitchFamily="34" charset="0"/>
              <a:buChar char="Ø"/>
            </a:pPr>
            <a:r>
              <a:rPr lang="tr" dirty="0">
                <a:ea typeface="+mn-lt"/>
                <a:cs typeface="+mn-lt"/>
              </a:rPr>
              <a:t>Time-</a:t>
            </a:r>
            <a:r>
              <a:rPr lang="tr" dirty="0" err="1">
                <a:ea typeface="+mn-lt"/>
                <a:cs typeface="+mn-lt"/>
              </a:rPr>
              <a:t>restricted</a:t>
            </a:r>
            <a:r>
              <a:rPr lang="tr" dirty="0">
                <a:ea typeface="+mn-lt"/>
                <a:cs typeface="+mn-lt"/>
              </a:rPr>
              <a:t>  şablonlarla ortaya çıkan planlar, PTV kapsamı ve OAR maksimum dozları açısından </a:t>
            </a:r>
            <a:r>
              <a:rPr lang="tr" dirty="0" err="1">
                <a:ea typeface="+mn-lt"/>
                <a:cs typeface="+mn-lt"/>
              </a:rPr>
              <a:t>unrestricted</a:t>
            </a:r>
            <a:r>
              <a:rPr lang="tr" dirty="0">
                <a:ea typeface="+mn-lt"/>
                <a:cs typeface="+mn-lt"/>
              </a:rPr>
              <a:t> temel planlarla </a:t>
            </a:r>
            <a:r>
              <a:rPr lang="tr" dirty="0" err="1">
                <a:ea typeface="+mn-lt"/>
                <a:cs typeface="+mn-lt"/>
              </a:rPr>
              <a:t>dozimetrik</a:t>
            </a:r>
            <a:r>
              <a:rPr lang="tr" dirty="0">
                <a:ea typeface="+mn-lt"/>
                <a:cs typeface="+mn-lt"/>
              </a:rPr>
              <a:t> olarak karşılaştırılabilir olduğunda da kaydedilmiştir. </a:t>
            </a:r>
            <a:endParaRPr lang="en-US">
              <a:ea typeface="+mn-lt"/>
              <a:cs typeface="+mn-lt"/>
            </a:endParaRPr>
          </a:p>
          <a:p>
            <a:pPr marL="800100" lvl="2" indent="-342900">
              <a:buFont typeface="Wingdings" panose="020B0604020202020204" pitchFamily="34" charset="0"/>
              <a:buChar char="Ø"/>
            </a:pPr>
            <a:endParaRPr lang="tr" dirty="0">
              <a:ea typeface="+mn-lt"/>
              <a:cs typeface="+mn-lt"/>
            </a:endParaRPr>
          </a:p>
        </p:txBody>
      </p:sp>
    </p:spTree>
    <p:extLst>
      <p:ext uri="{BB962C8B-B14F-4D97-AF65-F5344CB8AC3E}">
        <p14:creationId xmlns:p14="http://schemas.microsoft.com/office/powerpoint/2010/main" val="254710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335A-48D7-4225-9B32-A02BAE1BAB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76FB91-F641-4833-988B-0363580AEB8B}"/>
              </a:ext>
            </a:extLst>
          </p:cNvPr>
          <p:cNvSpPr>
            <a:spLocks noGrp="1"/>
          </p:cNvSpPr>
          <p:nvPr>
            <p:ph idx="1"/>
          </p:nvPr>
        </p:nvSpPr>
        <p:spPr/>
        <p:txBody>
          <a:bodyPr vert="horz" lIns="91440" tIns="45720" rIns="91440" bIns="45720" rtlCol="0" anchor="t">
            <a:normAutofit/>
          </a:bodyPr>
          <a:lstStyle/>
          <a:p>
            <a:pPr marL="800100" lvl="2" indent="-342900">
              <a:buFont typeface="Wingdings,Sans-Serif"/>
              <a:buChar char="Ø"/>
            </a:pPr>
            <a:r>
              <a:rPr lang="tr" dirty="0">
                <a:ea typeface="+mn-lt"/>
                <a:cs typeface="+mn-lt"/>
              </a:rPr>
              <a:t>Her hasta için, </a:t>
            </a:r>
            <a:r>
              <a:rPr lang="tr" dirty="0" err="1">
                <a:ea typeface="+mn-lt"/>
                <a:cs typeface="+mn-lt"/>
              </a:rPr>
              <a:t>pCT'de</a:t>
            </a:r>
            <a:r>
              <a:rPr lang="tr" dirty="0">
                <a:ea typeface="+mn-lt"/>
                <a:cs typeface="+mn-lt"/>
              </a:rPr>
              <a:t> kullanılan tüm optimizasyon parametrelerini içeren hastaya özel iki şablon </a:t>
            </a:r>
            <a:r>
              <a:rPr lang="tr" dirty="0" err="1">
                <a:ea typeface="+mn-lt"/>
                <a:cs typeface="+mn-lt"/>
              </a:rPr>
              <a:t>Precision'da</a:t>
            </a:r>
            <a:r>
              <a:rPr lang="tr" dirty="0">
                <a:ea typeface="+mn-lt"/>
                <a:cs typeface="+mn-lt"/>
              </a:rPr>
              <a:t> saklanmıştır: (1) </a:t>
            </a:r>
            <a:r>
              <a:rPr lang="tr" dirty="0" err="1">
                <a:ea typeface="+mn-lt"/>
                <a:cs typeface="+mn-lt"/>
              </a:rPr>
              <a:t>unrestricted</a:t>
            </a:r>
            <a:r>
              <a:rPr lang="tr" dirty="0">
                <a:ea typeface="+mn-lt"/>
                <a:cs typeface="+mn-lt"/>
              </a:rPr>
              <a:t> temel plan şablonu ve (2) time-</a:t>
            </a:r>
            <a:r>
              <a:rPr lang="tr" dirty="0" err="1">
                <a:ea typeface="+mn-lt"/>
                <a:cs typeface="+mn-lt"/>
              </a:rPr>
              <a:t>restricted</a:t>
            </a:r>
            <a:r>
              <a:rPr lang="tr" dirty="0">
                <a:ea typeface="+mn-lt"/>
                <a:cs typeface="+mn-lt"/>
              </a:rPr>
              <a:t> plan şablonu. </a:t>
            </a:r>
            <a:r>
              <a:rPr lang="tr" dirty="0" err="1">
                <a:ea typeface="+mn-lt"/>
                <a:cs typeface="+mn-lt"/>
              </a:rPr>
              <a:t>pCT'deki</a:t>
            </a:r>
            <a:r>
              <a:rPr lang="tr" dirty="0">
                <a:ea typeface="+mn-lt"/>
                <a:cs typeface="+mn-lt"/>
              </a:rPr>
              <a:t> zamanlamanın günlük taramalarda beklenen hesaplama zamanlamasının bir göstergesi olup olmadığını kontrol etmek için her iki temel plan üzerinde medyan hesaplama süreleri toplanmıştır.</a:t>
            </a:r>
            <a:endParaRPr lang="en-US" dirty="0">
              <a:ea typeface="+mn-lt"/>
              <a:cs typeface="+mn-lt"/>
            </a:endParaRPr>
          </a:p>
          <a:p>
            <a:pPr marL="800100" lvl="2" indent="-342900">
              <a:buFont typeface="Wingdings,Sans-Serif"/>
              <a:buChar char="Ø"/>
            </a:pPr>
            <a:r>
              <a:rPr lang="tr" dirty="0" err="1">
                <a:ea typeface="+mn-lt"/>
                <a:cs typeface="+mn-lt"/>
              </a:rPr>
              <a:t>Unrestricted</a:t>
            </a:r>
            <a:r>
              <a:rPr lang="tr" dirty="0">
                <a:ea typeface="+mn-lt"/>
                <a:cs typeface="+mn-lt"/>
              </a:rPr>
              <a:t> temel planlar klinik planlarla, time-</a:t>
            </a:r>
            <a:r>
              <a:rPr lang="tr" dirty="0" err="1">
                <a:ea typeface="+mn-lt"/>
                <a:cs typeface="+mn-lt"/>
              </a:rPr>
              <a:t>restricted</a:t>
            </a:r>
            <a:r>
              <a:rPr lang="tr" dirty="0">
                <a:ea typeface="+mn-lt"/>
                <a:cs typeface="+mn-lt"/>
              </a:rPr>
              <a:t> planlar ise </a:t>
            </a:r>
            <a:r>
              <a:rPr lang="tr" dirty="0" err="1">
                <a:ea typeface="+mn-lt"/>
                <a:cs typeface="+mn-lt"/>
              </a:rPr>
              <a:t>unrestricted</a:t>
            </a:r>
            <a:r>
              <a:rPr lang="tr" dirty="0">
                <a:ea typeface="+mn-lt"/>
                <a:cs typeface="+mn-lt"/>
              </a:rPr>
              <a:t> temel planlar ile karşılaştırılmış ve P değeri &lt;.05 istatistiksel olarak anlamlı tanımlanmıştır.</a:t>
            </a:r>
            <a:endParaRPr lang="en-US" dirty="0">
              <a:ea typeface="+mn-lt"/>
              <a:cs typeface="+mn-lt"/>
            </a:endParaRPr>
          </a:p>
          <a:p>
            <a:endParaRPr lang="en-US" dirty="0"/>
          </a:p>
        </p:txBody>
      </p:sp>
    </p:spTree>
    <p:extLst>
      <p:ext uri="{BB962C8B-B14F-4D97-AF65-F5344CB8AC3E}">
        <p14:creationId xmlns:p14="http://schemas.microsoft.com/office/powerpoint/2010/main" val="202347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D07D-B0BF-4037-A174-08BF5B295F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D93F9A-ED4D-497C-ACD2-C71600EC1818}"/>
              </a:ext>
            </a:extLst>
          </p:cNvPr>
          <p:cNvSpPr>
            <a:spLocks noGrp="1"/>
          </p:cNvSpPr>
          <p:nvPr>
            <p:ph idx="1"/>
          </p:nvPr>
        </p:nvSpPr>
        <p:spPr>
          <a:xfrm>
            <a:off x="525717" y="2804913"/>
            <a:ext cx="4612929" cy="3266017"/>
          </a:xfrm>
        </p:spPr>
        <p:txBody>
          <a:bodyPr vert="horz" lIns="91440" tIns="45720" rIns="91440" bIns="45720" rtlCol="0" anchor="t">
            <a:normAutofit fontScale="92500" lnSpcReduction="20000"/>
          </a:bodyPr>
          <a:lstStyle/>
          <a:p>
            <a:pPr marL="342900" indent="-342900">
              <a:buFont typeface="Wingdings" panose="020B0604020202020204" pitchFamily="34" charset="0"/>
              <a:buChar char="v"/>
            </a:pPr>
            <a:r>
              <a:rPr lang="en-US" dirty="0" err="1"/>
              <a:t>Çevrimiçi</a:t>
            </a:r>
            <a:r>
              <a:rPr lang="en-US" dirty="0"/>
              <a:t> Plan </a:t>
            </a:r>
            <a:r>
              <a:rPr lang="en-US" dirty="0" err="1"/>
              <a:t>Adaptasyon</a:t>
            </a:r>
            <a:r>
              <a:rPr lang="en-US" dirty="0"/>
              <a:t> </a:t>
            </a:r>
            <a:r>
              <a:rPr lang="en-US" dirty="0" err="1"/>
              <a:t>Stratejileri</a:t>
            </a:r>
            <a:endParaRPr lang="en-US"/>
          </a:p>
          <a:p>
            <a:pPr marL="800100" lvl="2" indent="-342900">
              <a:buFont typeface="Wingdings" panose="020B0604020202020204" pitchFamily="34" charset="0"/>
              <a:buChar char="Ø"/>
            </a:pPr>
            <a:r>
              <a:rPr lang="tr" dirty="0">
                <a:ea typeface="+mn-lt"/>
                <a:cs typeface="+mn-lt"/>
              </a:rPr>
              <a:t>Üç plan adaptasyon stratejisi, manuel olarak önceden </a:t>
            </a:r>
            <a:r>
              <a:rPr lang="tr" dirty="0" err="1">
                <a:ea typeface="+mn-lt"/>
                <a:cs typeface="+mn-lt"/>
              </a:rPr>
              <a:t>konturlanmış</a:t>
            </a:r>
            <a:r>
              <a:rPr lang="tr" dirty="0">
                <a:ea typeface="+mn-lt"/>
                <a:cs typeface="+mn-lt"/>
              </a:rPr>
              <a:t> günlük anatomiler üzerinde test edildi. Tüm günlük OAR kontur setleri </a:t>
            </a:r>
            <a:r>
              <a:rPr lang="tr" dirty="0" err="1">
                <a:ea typeface="+mn-lt"/>
                <a:cs typeface="+mn-lt"/>
              </a:rPr>
              <a:t>pCT'ye</a:t>
            </a:r>
            <a:r>
              <a:rPr lang="tr" dirty="0">
                <a:ea typeface="+mn-lt"/>
                <a:cs typeface="+mn-lt"/>
              </a:rPr>
              <a:t> aktarıldı, bu da </a:t>
            </a:r>
            <a:r>
              <a:rPr lang="tr" dirty="0" err="1">
                <a:ea typeface="+mn-lt"/>
                <a:cs typeface="+mn-lt"/>
              </a:rPr>
              <a:t>adaptasyonsuz</a:t>
            </a:r>
            <a:r>
              <a:rPr lang="tr" dirty="0">
                <a:ea typeface="+mn-lt"/>
                <a:cs typeface="+mn-lt"/>
              </a:rPr>
              <a:t> plan veri setiyle sonuçlandı (Şekil 1C). Farklı plan adaptasyon stratejileri uygulandıktan sonra (Şekil 1D-F), elde edilen dozlar </a:t>
            </a:r>
            <a:r>
              <a:rPr lang="tr" dirty="0" err="1">
                <a:ea typeface="+mn-lt"/>
                <a:cs typeface="+mn-lt"/>
              </a:rPr>
              <a:t>unrestricted</a:t>
            </a:r>
            <a:r>
              <a:rPr lang="tr" dirty="0">
                <a:ea typeface="+mn-lt"/>
                <a:cs typeface="+mn-lt"/>
              </a:rPr>
              <a:t> başlangıç dozları (Şekil 1A) ile karşılaştırıldı ve tümü transfer edilen günlük OAR konturları üzerinde değerlendirildi.</a:t>
            </a:r>
            <a:endParaRPr lang="tr" dirty="0"/>
          </a:p>
        </p:txBody>
      </p:sp>
      <p:pic>
        <p:nvPicPr>
          <p:cNvPr id="5" name="Picture 4" descr="Timeline&#10;&#10;Description automatically generated">
            <a:extLst>
              <a:ext uri="{FF2B5EF4-FFF2-40B4-BE49-F238E27FC236}">
                <a16:creationId xmlns:a16="http://schemas.microsoft.com/office/drawing/2014/main" id="{A56F03D5-D1C7-4FA1-98F5-4A74247262FA}"/>
              </a:ext>
            </a:extLst>
          </p:cNvPr>
          <p:cNvPicPr>
            <a:picLocks noChangeAspect="1"/>
          </p:cNvPicPr>
          <p:nvPr/>
        </p:nvPicPr>
        <p:blipFill>
          <a:blip r:embed="rId2"/>
          <a:stretch>
            <a:fillRect/>
          </a:stretch>
        </p:blipFill>
        <p:spPr>
          <a:xfrm>
            <a:off x="5144301" y="682200"/>
            <a:ext cx="6686018" cy="7282846"/>
          </a:xfrm>
          <a:prstGeom prst="rect">
            <a:avLst/>
          </a:prstGeom>
        </p:spPr>
      </p:pic>
    </p:spTree>
    <p:extLst>
      <p:ext uri="{BB962C8B-B14F-4D97-AF65-F5344CB8AC3E}">
        <p14:creationId xmlns:p14="http://schemas.microsoft.com/office/powerpoint/2010/main" val="75761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3C59-F8A5-4C89-8732-31AB723F73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9623F9-15EE-496C-A072-85991D556BF5}"/>
              </a:ext>
            </a:extLst>
          </p:cNvPr>
          <p:cNvSpPr>
            <a:spLocks noGrp="1"/>
          </p:cNvSpPr>
          <p:nvPr>
            <p:ph idx="1"/>
          </p:nvPr>
        </p:nvSpPr>
        <p:spPr/>
        <p:txBody>
          <a:bodyPr vert="horz" lIns="91440" tIns="45720" rIns="91440" bIns="45720" rtlCol="0" anchor="t">
            <a:normAutofit/>
          </a:bodyPr>
          <a:lstStyle/>
          <a:p>
            <a:pPr marL="342900" indent="-342900">
              <a:buFont typeface="Wingdings,Sans-Serif"/>
              <a:buChar char="v"/>
            </a:pPr>
            <a:endParaRPr lang="en-US" dirty="0">
              <a:ea typeface="+mn-lt"/>
              <a:cs typeface="+mn-lt"/>
            </a:endParaRPr>
          </a:p>
          <a:p>
            <a:pPr marL="800100" lvl="2" indent="-342900">
              <a:buFont typeface="Wingdings,Sans-Serif"/>
              <a:buChar char="Ø"/>
            </a:pPr>
            <a:r>
              <a:rPr lang="tr" b="1" u="sng" dirty="0"/>
              <a:t>Strateji 1 - </a:t>
            </a:r>
            <a:r>
              <a:rPr lang="tr" b="1" u="sng" dirty="0" err="1"/>
              <a:t>Unrestricted</a:t>
            </a:r>
            <a:r>
              <a:rPr lang="tr" b="1" u="sng" dirty="0"/>
              <a:t> Temel şablon ile re-plan : </a:t>
            </a:r>
            <a:r>
              <a:rPr lang="tr" dirty="0">
                <a:ea typeface="+mn-lt"/>
                <a:cs typeface="+mn-lt"/>
              </a:rPr>
              <a:t>Günlük </a:t>
            </a:r>
            <a:r>
              <a:rPr lang="tr" dirty="0" err="1">
                <a:ea typeface="+mn-lt"/>
                <a:cs typeface="+mn-lt"/>
              </a:rPr>
              <a:t>OAR'lara</a:t>
            </a:r>
            <a:r>
              <a:rPr lang="tr" dirty="0">
                <a:ea typeface="+mn-lt"/>
                <a:cs typeface="+mn-lt"/>
              </a:rPr>
              <a:t> göre yeni </a:t>
            </a:r>
            <a:r>
              <a:rPr lang="tr" dirty="0" err="1">
                <a:ea typeface="+mn-lt"/>
                <a:cs typeface="+mn-lt"/>
              </a:rPr>
              <a:t>segmentler</a:t>
            </a:r>
            <a:r>
              <a:rPr lang="tr" dirty="0">
                <a:ea typeface="+mn-lt"/>
                <a:cs typeface="+mn-lt"/>
              </a:rPr>
              <a:t> ve yeni </a:t>
            </a:r>
            <a:r>
              <a:rPr lang="tr" dirty="0" err="1">
                <a:ea typeface="+mn-lt"/>
                <a:cs typeface="+mn-lt"/>
              </a:rPr>
              <a:t>nodlar</a:t>
            </a:r>
            <a:r>
              <a:rPr lang="tr" dirty="0">
                <a:ea typeface="+mn-lt"/>
                <a:cs typeface="+mn-lt"/>
              </a:rPr>
              <a:t> ile planlama yapmak için </a:t>
            </a:r>
            <a:r>
              <a:rPr lang="tr" dirty="0" err="1">
                <a:ea typeface="+mn-lt"/>
                <a:cs typeface="+mn-lt"/>
              </a:rPr>
              <a:t>unrestricted</a:t>
            </a:r>
            <a:r>
              <a:rPr lang="tr" dirty="0">
                <a:ea typeface="+mn-lt"/>
                <a:cs typeface="+mn-lt"/>
              </a:rPr>
              <a:t> temel plan şablonları kullanıldı. Bunlar, </a:t>
            </a:r>
            <a:r>
              <a:rPr lang="tr" dirty="0" err="1">
                <a:ea typeface="+mn-lt"/>
                <a:cs typeface="+mn-lt"/>
              </a:rPr>
              <a:t>unrestricted</a:t>
            </a:r>
            <a:r>
              <a:rPr lang="tr" dirty="0">
                <a:ea typeface="+mn-lt"/>
                <a:cs typeface="+mn-lt"/>
              </a:rPr>
              <a:t> re-plan seti (</a:t>
            </a:r>
            <a:r>
              <a:rPr lang="tr" dirty="0" err="1">
                <a:ea typeface="+mn-lt"/>
                <a:cs typeface="+mn-lt"/>
              </a:rPr>
              <a:t>UnRp</a:t>
            </a:r>
            <a:r>
              <a:rPr lang="tr" dirty="0">
                <a:ea typeface="+mn-lt"/>
                <a:cs typeface="+mn-lt"/>
              </a:rPr>
              <a:t>) ile sonuçlandı. </a:t>
            </a:r>
          </a:p>
          <a:p>
            <a:pPr marL="800100" lvl="2" indent="-342900">
              <a:buFont typeface="Wingdings,Sans-Serif"/>
              <a:buChar char="Ø"/>
            </a:pPr>
            <a:r>
              <a:rPr lang="tr" b="1" u="sng" dirty="0">
                <a:ea typeface="+mn-lt"/>
                <a:cs typeface="+mn-lt"/>
              </a:rPr>
              <a:t>Strateji 2 – Time-</a:t>
            </a:r>
            <a:r>
              <a:rPr lang="tr" b="1" u="sng" err="1">
                <a:ea typeface="+mn-lt"/>
                <a:cs typeface="+mn-lt"/>
              </a:rPr>
              <a:t>Restricted</a:t>
            </a:r>
            <a:r>
              <a:rPr lang="tr" b="1" u="sng" dirty="0">
                <a:ea typeface="+mn-lt"/>
                <a:cs typeface="+mn-lt"/>
              </a:rPr>
              <a:t> şablon aracılığıyla re-plan : </a:t>
            </a:r>
            <a:r>
              <a:rPr lang="tr" dirty="0">
                <a:ea typeface="+mn-lt"/>
                <a:cs typeface="+mn-lt"/>
              </a:rPr>
              <a:t>Yeni bölümler, yeni </a:t>
            </a:r>
            <a:r>
              <a:rPr lang="tr" err="1">
                <a:ea typeface="+mn-lt"/>
                <a:cs typeface="+mn-lt"/>
              </a:rPr>
              <a:t>nodlar</a:t>
            </a:r>
            <a:r>
              <a:rPr lang="tr" dirty="0">
                <a:ea typeface="+mn-lt"/>
                <a:cs typeface="+mn-lt"/>
              </a:rPr>
              <a:t> ve günlük azaltılmış OAR hacimlerinde (yani, günlük </a:t>
            </a:r>
            <a:r>
              <a:rPr lang="tr" err="1">
                <a:ea typeface="+mn-lt"/>
                <a:cs typeface="+mn-lt"/>
              </a:rPr>
              <a:t>OAR'nin</a:t>
            </a:r>
            <a:r>
              <a:rPr lang="tr" dirty="0">
                <a:ea typeface="+mn-lt"/>
                <a:cs typeface="+mn-lt"/>
              </a:rPr>
              <a:t> 3 cm genişletilmiş PTV ile kesişim hacmi) azaltılmış örnekleme ile  planlama gerçekleştirmek için time-</a:t>
            </a:r>
            <a:r>
              <a:rPr lang="tr" dirty="0" err="1">
                <a:ea typeface="+mn-lt"/>
                <a:cs typeface="+mn-lt"/>
              </a:rPr>
              <a:t>restricted</a:t>
            </a:r>
            <a:r>
              <a:rPr lang="tr" dirty="0">
                <a:ea typeface="+mn-lt"/>
                <a:cs typeface="+mn-lt"/>
              </a:rPr>
              <a:t> şablonlar kullanıldı. Bunlar, time-</a:t>
            </a:r>
            <a:r>
              <a:rPr lang="tr" dirty="0" err="1">
                <a:ea typeface="+mn-lt"/>
                <a:cs typeface="+mn-lt"/>
              </a:rPr>
              <a:t>restricted</a:t>
            </a:r>
            <a:r>
              <a:rPr lang="tr" dirty="0">
                <a:ea typeface="+mn-lt"/>
                <a:cs typeface="+mn-lt"/>
              </a:rPr>
              <a:t> re-plan seti (</a:t>
            </a:r>
            <a:r>
              <a:rPr lang="tr" dirty="0" err="1">
                <a:ea typeface="+mn-lt"/>
                <a:cs typeface="+mn-lt"/>
              </a:rPr>
              <a:t>TRRp</a:t>
            </a:r>
            <a:r>
              <a:rPr lang="tr" dirty="0">
                <a:ea typeface="+mn-lt"/>
                <a:cs typeface="+mn-lt"/>
              </a:rPr>
              <a:t>) ile sonuçlandı. </a:t>
            </a:r>
            <a:endParaRPr lang="tr" b="1" u="sng" dirty="0">
              <a:ea typeface="+mn-lt"/>
              <a:cs typeface="+mn-lt"/>
            </a:endParaRPr>
          </a:p>
          <a:p>
            <a:pPr marL="800100" lvl="2" indent="-342900">
              <a:buFont typeface="Wingdings,Sans-Serif"/>
              <a:buChar char="Ø"/>
            </a:pPr>
            <a:endParaRPr lang="tr" dirty="0">
              <a:ea typeface="+mn-lt"/>
              <a:cs typeface="+mn-lt"/>
            </a:endParaRPr>
          </a:p>
          <a:p>
            <a:pPr marL="800100" lvl="2" indent="-342900">
              <a:buFont typeface="Wingdings,Sans-Serif"/>
              <a:buChar char="Ø"/>
            </a:pPr>
            <a:endParaRPr lang="tr" dirty="0">
              <a:ea typeface="+mn-lt"/>
              <a:cs typeface="+mn-lt"/>
            </a:endParaRPr>
          </a:p>
          <a:p>
            <a:pPr marL="800100" lvl="2" indent="-342900">
              <a:buFont typeface="Wingdings,Sans-Serif"/>
              <a:buChar char="Ø"/>
            </a:pPr>
            <a:endParaRPr lang="tr" dirty="0"/>
          </a:p>
          <a:p>
            <a:pPr marL="800100" lvl="2">
              <a:buFont typeface="Wingdings" panose="020B0604020202020204" pitchFamily="34" charset="0"/>
              <a:buChar char="v"/>
            </a:pPr>
            <a:endParaRPr lang="en-US" dirty="0"/>
          </a:p>
        </p:txBody>
      </p:sp>
    </p:spTree>
    <p:extLst>
      <p:ext uri="{BB962C8B-B14F-4D97-AF65-F5344CB8AC3E}">
        <p14:creationId xmlns:p14="http://schemas.microsoft.com/office/powerpoint/2010/main" val="241791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9EF6-6536-4202-9658-539AE45E18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D512F1-2FCB-4352-89B6-E804C401083B}"/>
              </a:ext>
            </a:extLst>
          </p:cNvPr>
          <p:cNvSpPr>
            <a:spLocks noGrp="1"/>
          </p:cNvSpPr>
          <p:nvPr>
            <p:ph idx="1"/>
          </p:nvPr>
        </p:nvSpPr>
        <p:spPr>
          <a:xfrm>
            <a:off x="525717" y="2521885"/>
            <a:ext cx="7780672" cy="3549045"/>
          </a:xfrm>
        </p:spPr>
        <p:txBody>
          <a:bodyPr vert="horz" lIns="91440" tIns="45720" rIns="91440" bIns="45720" rtlCol="0" anchor="t">
            <a:normAutofit fontScale="77500" lnSpcReduction="20000"/>
          </a:bodyPr>
          <a:lstStyle/>
          <a:p>
            <a:pPr marL="342900" indent="-342900">
              <a:buFont typeface="Wingdings" panose="020B0604020202020204" pitchFamily="34" charset="0"/>
              <a:buChar char="v"/>
            </a:pPr>
            <a:r>
              <a:rPr lang="tr" b="1" u="sng" dirty="0">
                <a:ea typeface="+mn-lt"/>
                <a:cs typeface="+mn-lt"/>
              </a:rPr>
              <a:t>Strateji 3 - Dozun yeniden ayarlanması : </a:t>
            </a:r>
            <a:r>
              <a:rPr lang="tr" dirty="0">
                <a:ea typeface="+mn-lt"/>
                <a:cs typeface="+mn-lt"/>
              </a:rPr>
              <a:t>Doz yeniden ayarlanmasını (</a:t>
            </a:r>
            <a:r>
              <a:rPr lang="tr" dirty="0" err="1">
                <a:ea typeface="+mn-lt"/>
                <a:cs typeface="+mn-lt"/>
              </a:rPr>
              <a:t>DRe</a:t>
            </a:r>
            <a:r>
              <a:rPr lang="tr" dirty="0">
                <a:ea typeface="+mn-lt"/>
                <a:cs typeface="+mn-lt"/>
              </a:rPr>
              <a:t>) optimize etmek için bir algoritma tasarlanmıştır. Algoritma şu şekilde çalışır: </a:t>
            </a:r>
            <a:r>
              <a:rPr lang="tr" dirty="0" err="1">
                <a:ea typeface="+mn-lt"/>
                <a:cs typeface="+mn-lt"/>
              </a:rPr>
              <a:t>Unrestricted</a:t>
            </a:r>
            <a:r>
              <a:rPr lang="tr" dirty="0">
                <a:ea typeface="+mn-lt"/>
                <a:cs typeface="+mn-lt"/>
              </a:rPr>
              <a:t> temel doz, günlük aşımları değerlendirmek için günlük 3 ana </a:t>
            </a:r>
            <a:r>
              <a:rPr lang="tr" dirty="0" err="1">
                <a:ea typeface="+mn-lt"/>
                <a:cs typeface="+mn-lt"/>
              </a:rPr>
              <a:t>OAR'nin</a:t>
            </a:r>
            <a:r>
              <a:rPr lang="tr" dirty="0">
                <a:ea typeface="+mn-lt"/>
                <a:cs typeface="+mn-lt"/>
              </a:rPr>
              <a:t> (yani mide, </a:t>
            </a:r>
            <a:r>
              <a:rPr lang="tr" dirty="0" err="1">
                <a:ea typeface="+mn-lt"/>
                <a:cs typeface="+mn-lt"/>
              </a:rPr>
              <a:t>duodenum</a:t>
            </a:r>
            <a:r>
              <a:rPr lang="tr" dirty="0">
                <a:ea typeface="+mn-lt"/>
                <a:cs typeface="+mn-lt"/>
              </a:rPr>
              <a:t> ve bağırsak) üzerine bindirilir. Ardından, V35Gy </a:t>
            </a:r>
            <a:r>
              <a:rPr lang="tr" dirty="0" err="1">
                <a:ea typeface="+mn-lt"/>
                <a:cs typeface="+mn-lt"/>
              </a:rPr>
              <a:t>izodoz</a:t>
            </a:r>
            <a:r>
              <a:rPr lang="tr" dirty="0">
                <a:ea typeface="+mn-lt"/>
                <a:cs typeface="+mn-lt"/>
              </a:rPr>
              <a:t> hattı ve </a:t>
            </a:r>
            <a:r>
              <a:rPr lang="tr" dirty="0" err="1">
                <a:ea typeface="+mn-lt"/>
                <a:cs typeface="+mn-lt"/>
              </a:rPr>
              <a:t>OAR'ler</a:t>
            </a:r>
            <a:r>
              <a:rPr lang="tr" dirty="0">
                <a:ea typeface="+mn-lt"/>
                <a:cs typeface="+mn-lt"/>
              </a:rPr>
              <a:t> ile V35Gy arasındaki örtüşen hacimler, 3D yüzey ağlarına dönüştürülür. OAR ve V35Gy (Şekil 2, siyah oklar) arasındaki ağırlık merkezi mesafelerinin toplamından elde edilen vektör (Şekil 2, kırmızı kesikli çizgi), doz dağılımı kaymasının yönünü belirler (Şekil 2, kırmızı oklar). Adım adım bir süreçte, V35Gy ağı, tüm OAR kısıtlamaları karşılanana kadar bu yönde kaydırılır. Diğer OAR örtüşme hacimlerinde veya lokal bir minimum dış </a:t>
            </a:r>
            <a:r>
              <a:rPr lang="tr" dirty="0" err="1">
                <a:ea typeface="+mn-lt"/>
                <a:cs typeface="+mn-lt"/>
              </a:rPr>
              <a:t>constraintste</a:t>
            </a:r>
            <a:r>
              <a:rPr lang="tr" dirty="0">
                <a:ea typeface="+mn-lt"/>
                <a:cs typeface="+mn-lt"/>
              </a:rPr>
              <a:t> artış varsa varsa, elde edilen yön yeniden hesaplanır. Tüm OAR doz kısıtlamalarını karşılayan bir çözüm yoksa (bu, birden fazla günlük </a:t>
            </a:r>
            <a:r>
              <a:rPr lang="tr" dirty="0" err="1">
                <a:ea typeface="+mn-lt"/>
                <a:cs typeface="+mn-lt"/>
              </a:rPr>
              <a:t>OAR'nin</a:t>
            </a:r>
            <a:r>
              <a:rPr lang="tr" dirty="0">
                <a:ea typeface="+mn-lt"/>
                <a:cs typeface="+mn-lt"/>
              </a:rPr>
              <a:t> </a:t>
            </a:r>
            <a:r>
              <a:rPr lang="tr" dirty="0" err="1">
                <a:ea typeface="+mn-lt"/>
                <a:cs typeface="+mn-lt"/>
              </a:rPr>
              <a:t>GTV'ye</a:t>
            </a:r>
            <a:r>
              <a:rPr lang="tr" dirty="0">
                <a:ea typeface="+mn-lt"/>
                <a:cs typeface="+mn-lt"/>
              </a:rPr>
              <a:t> çok yakın olması durumunda meydana gelebilir) 35 </a:t>
            </a:r>
            <a:r>
              <a:rPr lang="tr" dirty="0" err="1">
                <a:ea typeface="+mn-lt"/>
                <a:cs typeface="+mn-lt"/>
              </a:rPr>
              <a:t>Gy</a:t>
            </a:r>
            <a:r>
              <a:rPr lang="tr" dirty="0">
                <a:ea typeface="+mn-lt"/>
                <a:cs typeface="+mn-lt"/>
              </a:rPr>
              <a:t> alan kombine </a:t>
            </a:r>
            <a:r>
              <a:rPr lang="tr" dirty="0" err="1">
                <a:ea typeface="+mn-lt"/>
                <a:cs typeface="+mn-lt"/>
              </a:rPr>
              <a:t>OAR'nin</a:t>
            </a:r>
            <a:r>
              <a:rPr lang="tr" dirty="0">
                <a:ea typeface="+mn-lt"/>
                <a:cs typeface="+mn-lt"/>
              </a:rPr>
              <a:t> en düşük örtüşme hacmiyle seçilir.</a:t>
            </a:r>
            <a:endParaRPr lang="tr" dirty="0"/>
          </a:p>
        </p:txBody>
      </p:sp>
      <p:pic>
        <p:nvPicPr>
          <p:cNvPr id="5" name="Picture 5" descr="Map&#10;&#10;Description automatically generated">
            <a:extLst>
              <a:ext uri="{FF2B5EF4-FFF2-40B4-BE49-F238E27FC236}">
                <a16:creationId xmlns:a16="http://schemas.microsoft.com/office/drawing/2014/main" id="{8AB1B4FD-E001-4BCC-B56A-6007E8B90FE7}"/>
              </a:ext>
            </a:extLst>
          </p:cNvPr>
          <p:cNvPicPr>
            <a:picLocks noChangeAspect="1"/>
          </p:cNvPicPr>
          <p:nvPr/>
        </p:nvPicPr>
        <p:blipFill>
          <a:blip r:embed="rId2"/>
          <a:stretch>
            <a:fillRect/>
          </a:stretch>
        </p:blipFill>
        <p:spPr>
          <a:xfrm>
            <a:off x="8349343" y="2525106"/>
            <a:ext cx="3233057" cy="4006702"/>
          </a:xfrm>
          <a:prstGeom prst="rect">
            <a:avLst/>
          </a:prstGeom>
        </p:spPr>
      </p:pic>
    </p:spTree>
    <p:extLst>
      <p:ext uri="{BB962C8B-B14F-4D97-AF65-F5344CB8AC3E}">
        <p14:creationId xmlns:p14="http://schemas.microsoft.com/office/powerpoint/2010/main" val="424405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4509-D592-4B0C-AA65-FFD92D9359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B11F07-9C4A-4577-AE5F-DC8881A2A4C9}"/>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a:ea typeface="+mn-lt"/>
                <a:cs typeface="+mn-lt"/>
              </a:rPr>
              <a:t>Strateji Karşılaştırması</a:t>
            </a:r>
            <a:r>
              <a:rPr lang="en-US" dirty="0">
                <a:ea typeface="+mn-lt"/>
                <a:cs typeface="+mn-lt"/>
              </a:rPr>
              <a:t> </a:t>
            </a:r>
            <a:endParaRPr lang="en-US" dirty="0"/>
          </a:p>
          <a:p>
            <a:pPr marL="800100" lvl="2" indent="-342900">
              <a:buFont typeface="Wingdings" panose="020B0604020202020204" pitchFamily="34" charset="0"/>
              <a:buChar char="Ø"/>
            </a:pPr>
            <a:r>
              <a:rPr lang="tr" dirty="0">
                <a:ea typeface="+mn-lt"/>
                <a:cs typeface="+mn-lt"/>
              </a:rPr>
              <a:t>Her strateji planından, OAR </a:t>
            </a:r>
            <a:r>
              <a:rPr lang="tr" dirty="0" err="1">
                <a:ea typeface="+mn-lt"/>
                <a:cs typeface="+mn-lt"/>
              </a:rPr>
              <a:t>constraintleri</a:t>
            </a:r>
            <a:r>
              <a:rPr lang="tr" dirty="0">
                <a:ea typeface="+mn-lt"/>
                <a:cs typeface="+mn-lt"/>
              </a:rPr>
              <a:t> içinde kalma yeteneğini ve hedefi kapsama sonuçlarını belirlemek için birtakım </a:t>
            </a:r>
            <a:r>
              <a:rPr lang="tr" dirty="0" err="1">
                <a:ea typeface="+mn-lt"/>
                <a:cs typeface="+mn-lt"/>
              </a:rPr>
              <a:t>dozimetrik</a:t>
            </a:r>
            <a:r>
              <a:rPr lang="tr" dirty="0">
                <a:ea typeface="+mn-lt"/>
                <a:cs typeface="+mn-lt"/>
              </a:rPr>
              <a:t> parametreler elde edildi. </a:t>
            </a:r>
            <a:endParaRPr lang="en-US">
              <a:ea typeface="+mn-lt"/>
              <a:cs typeface="+mn-lt"/>
            </a:endParaRPr>
          </a:p>
          <a:p>
            <a:pPr marL="800100" lvl="2" indent="-342900">
              <a:buFont typeface="Wingdings" panose="020B0604020202020204" pitchFamily="34" charset="0"/>
              <a:buChar char="Ø"/>
            </a:pPr>
            <a:r>
              <a:rPr lang="tr" dirty="0" err="1">
                <a:ea typeface="+mn-lt"/>
                <a:cs typeface="+mn-lt"/>
              </a:rPr>
              <a:t>Non-adaptif</a:t>
            </a:r>
            <a:r>
              <a:rPr lang="tr" dirty="0">
                <a:ea typeface="+mn-lt"/>
                <a:cs typeface="+mn-lt"/>
              </a:rPr>
              <a:t> planlar için de aynı parametreler toplandı (yani, günlük OAR konturlarında </a:t>
            </a:r>
            <a:r>
              <a:rPr lang="tr" dirty="0" err="1">
                <a:ea typeface="+mn-lt"/>
                <a:cs typeface="+mn-lt"/>
              </a:rPr>
              <a:t>unrestricted</a:t>
            </a:r>
            <a:r>
              <a:rPr lang="tr" dirty="0">
                <a:ea typeface="+mn-lt"/>
                <a:cs typeface="+mn-lt"/>
              </a:rPr>
              <a:t> temel dozları değerlendirilerek). Toplanan </a:t>
            </a:r>
            <a:r>
              <a:rPr lang="tr" dirty="0" err="1">
                <a:ea typeface="+mn-lt"/>
                <a:cs typeface="+mn-lt"/>
              </a:rPr>
              <a:t>dozimetrik</a:t>
            </a:r>
            <a:r>
              <a:rPr lang="tr" dirty="0">
                <a:ea typeface="+mn-lt"/>
                <a:cs typeface="+mn-lt"/>
              </a:rPr>
              <a:t> parametreler, GTV ve PTV kapsamının </a:t>
            </a:r>
            <a:r>
              <a:rPr lang="tr" dirty="0" err="1">
                <a:ea typeface="+mn-lt"/>
                <a:cs typeface="+mn-lt"/>
              </a:rPr>
              <a:t>medyanları</a:t>
            </a:r>
            <a:r>
              <a:rPr lang="tr" dirty="0">
                <a:ea typeface="+mn-lt"/>
                <a:cs typeface="+mn-lt"/>
              </a:rPr>
              <a:t> ve çeyrekler arası aralıkları (</a:t>
            </a:r>
            <a:r>
              <a:rPr lang="tr" dirty="0" err="1">
                <a:ea typeface="+mn-lt"/>
                <a:cs typeface="+mn-lt"/>
              </a:rPr>
              <a:t>IQR'ler</a:t>
            </a:r>
            <a:r>
              <a:rPr lang="tr" dirty="0">
                <a:ea typeface="+mn-lt"/>
                <a:cs typeface="+mn-lt"/>
              </a:rPr>
              <a:t>), PTV </a:t>
            </a:r>
            <a:r>
              <a:rPr lang="tr" dirty="0" err="1">
                <a:ea typeface="+mn-lt"/>
                <a:cs typeface="+mn-lt"/>
              </a:rPr>
              <a:t>min</a:t>
            </a:r>
            <a:r>
              <a:rPr lang="tr" dirty="0">
                <a:ea typeface="+mn-lt"/>
                <a:cs typeface="+mn-lt"/>
              </a:rPr>
              <a:t> ve </a:t>
            </a:r>
            <a:r>
              <a:rPr lang="tr" dirty="0" err="1">
                <a:ea typeface="+mn-lt"/>
                <a:cs typeface="+mn-lt"/>
              </a:rPr>
              <a:t>mean</a:t>
            </a:r>
            <a:r>
              <a:rPr lang="tr" dirty="0">
                <a:ea typeface="+mn-lt"/>
                <a:cs typeface="+mn-lt"/>
              </a:rPr>
              <a:t>, OAR </a:t>
            </a:r>
            <a:r>
              <a:rPr lang="tr" dirty="0" err="1">
                <a:ea typeface="+mn-lt"/>
                <a:cs typeface="+mn-lt"/>
              </a:rPr>
              <a:t>mean</a:t>
            </a:r>
            <a:r>
              <a:rPr lang="tr" dirty="0">
                <a:ea typeface="+mn-lt"/>
                <a:cs typeface="+mn-lt"/>
              </a:rPr>
              <a:t> ve </a:t>
            </a:r>
            <a:r>
              <a:rPr lang="tr" dirty="0" err="1">
                <a:ea typeface="+mn-lt"/>
                <a:cs typeface="+mn-lt"/>
              </a:rPr>
              <a:t>max</a:t>
            </a:r>
            <a:r>
              <a:rPr lang="tr" dirty="0">
                <a:ea typeface="+mn-lt"/>
                <a:cs typeface="+mn-lt"/>
              </a:rPr>
              <a:t> dozlarıydı. </a:t>
            </a:r>
            <a:endParaRPr lang="en-US">
              <a:ea typeface="+mn-lt"/>
              <a:cs typeface="+mn-lt"/>
            </a:endParaRPr>
          </a:p>
          <a:p>
            <a:pPr marL="800100" lvl="2" indent="-342900">
              <a:buFont typeface="Wingdings" panose="020B0604020202020204" pitchFamily="34" charset="0"/>
              <a:buChar char="Ø"/>
            </a:pPr>
            <a:r>
              <a:rPr lang="tr" dirty="0">
                <a:ea typeface="+mn-lt"/>
                <a:cs typeface="+mn-lt"/>
              </a:rPr>
              <a:t>Her bir yaklaşımın klinik ortamda kullanılabilirliğinin değerlendirilmesi adına hazırlanması için gerekli süreler de karşılaştırıldı.</a:t>
            </a:r>
            <a:endParaRPr lang="en-US">
              <a:ea typeface="+mn-lt"/>
              <a:cs typeface="+mn-lt"/>
            </a:endParaRPr>
          </a:p>
          <a:p>
            <a:pPr marL="800100" lvl="2" indent="-342900">
              <a:buFont typeface="Wingdings" panose="020B0604020202020204" pitchFamily="34" charset="0"/>
              <a:buChar char="Ø"/>
            </a:pPr>
            <a:endParaRPr lang="en-US" dirty="0">
              <a:ea typeface="+mn-lt"/>
              <a:cs typeface="+mn-lt"/>
            </a:endParaRPr>
          </a:p>
          <a:p>
            <a:pPr marL="800100" lvl="2" indent="-342900">
              <a:buFont typeface="Wingdings" panose="020B0604020202020204" pitchFamily="34" charset="0"/>
              <a:buChar char="Ø"/>
            </a:pPr>
            <a:endParaRPr lang="tr" dirty="0"/>
          </a:p>
          <a:p>
            <a:pPr marL="800100" lvl="2" indent="-342900">
              <a:buFont typeface="Wingdings" panose="020B0604020202020204" pitchFamily="34" charset="0"/>
              <a:buChar char="v"/>
            </a:pPr>
            <a:endParaRPr lang="en-US" dirty="0"/>
          </a:p>
          <a:p>
            <a:pPr marL="342900" indent="-342900">
              <a:buFont typeface="Wingdings" panose="020B0604020202020204" pitchFamily="34" charset="0"/>
              <a:buChar char="v"/>
            </a:pPr>
            <a:endParaRPr lang="en-US" dirty="0"/>
          </a:p>
        </p:txBody>
      </p:sp>
    </p:spTree>
    <p:extLst>
      <p:ext uri="{BB962C8B-B14F-4D97-AF65-F5344CB8AC3E}">
        <p14:creationId xmlns:p14="http://schemas.microsoft.com/office/powerpoint/2010/main" val="37196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46EFA-D18E-4CF3-851F-0743901A411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232EF00-2A5C-4B22-9F72-216868B66248}"/>
              </a:ext>
            </a:extLst>
          </p:cNvPr>
          <p:cNvSpPr>
            <a:spLocks noGrp="1"/>
          </p:cNvSpPr>
          <p:nvPr>
            <p:ph idx="1"/>
          </p:nvPr>
        </p:nvSpPr>
        <p:spPr/>
        <p:txBody>
          <a:bodyPr vert="horz" lIns="91440" tIns="45720" rIns="91440" bIns="45720" rtlCol="0" anchor="t">
            <a:normAutofit/>
          </a:bodyPr>
          <a:lstStyle/>
          <a:p>
            <a:pPr marL="800100" lvl="2" indent="-342900">
              <a:buFont typeface="Wingdings,Sans-Serif"/>
              <a:buChar char="Ø"/>
            </a:pPr>
            <a:r>
              <a:rPr lang="tr" dirty="0" err="1">
                <a:ea typeface="+mn-lt"/>
                <a:cs typeface="+mn-lt"/>
              </a:rPr>
              <a:t>Adaptif</a:t>
            </a:r>
            <a:r>
              <a:rPr lang="tr" dirty="0">
                <a:ea typeface="+mn-lt"/>
                <a:cs typeface="+mn-lt"/>
              </a:rPr>
              <a:t> ve </a:t>
            </a:r>
            <a:r>
              <a:rPr lang="tr" dirty="0" err="1">
                <a:ea typeface="+mn-lt"/>
                <a:cs typeface="+mn-lt"/>
              </a:rPr>
              <a:t>non-adaptif</a:t>
            </a:r>
            <a:r>
              <a:rPr lang="tr" dirty="0">
                <a:ea typeface="+mn-lt"/>
                <a:cs typeface="+mn-lt"/>
              </a:rPr>
              <a:t> planların daha iyi karşılaştırılması için günlük fraksiyonlar farklı gruplara ayrıldı: (1) Günlük </a:t>
            </a:r>
            <a:r>
              <a:rPr lang="tr" dirty="0" err="1">
                <a:ea typeface="+mn-lt"/>
                <a:cs typeface="+mn-lt"/>
              </a:rPr>
              <a:t>OAR'lerde</a:t>
            </a:r>
            <a:r>
              <a:rPr lang="tr" dirty="0">
                <a:ea typeface="+mn-lt"/>
                <a:cs typeface="+mn-lt"/>
              </a:rPr>
              <a:t> </a:t>
            </a:r>
            <a:r>
              <a:rPr lang="tr" dirty="0" err="1">
                <a:ea typeface="+mn-lt"/>
                <a:cs typeface="+mn-lt"/>
              </a:rPr>
              <a:t>unrestricted</a:t>
            </a:r>
            <a:r>
              <a:rPr lang="tr" dirty="0">
                <a:ea typeface="+mn-lt"/>
                <a:cs typeface="+mn-lt"/>
              </a:rPr>
              <a:t> temel planları değerlendirdikten sonra doz </a:t>
            </a:r>
            <a:r>
              <a:rPr lang="tr" dirty="0" err="1">
                <a:ea typeface="+mn-lt"/>
                <a:cs typeface="+mn-lt"/>
              </a:rPr>
              <a:t>constraint</a:t>
            </a:r>
            <a:r>
              <a:rPr lang="tr" dirty="0">
                <a:ea typeface="+mn-lt"/>
                <a:cs typeface="+mn-lt"/>
              </a:rPr>
              <a:t> aşımları göstermeyen fraksiyonlar alt grubu, plan uyarlaması gerektirmeyen olarak kategorize edildi ve (2) günlük </a:t>
            </a:r>
            <a:r>
              <a:rPr lang="tr" dirty="0" err="1">
                <a:ea typeface="+mn-lt"/>
                <a:cs typeface="+mn-lt"/>
              </a:rPr>
              <a:t>OAR'lerde</a:t>
            </a:r>
            <a:r>
              <a:rPr lang="tr" dirty="0">
                <a:ea typeface="+mn-lt"/>
                <a:cs typeface="+mn-lt"/>
              </a:rPr>
              <a:t> </a:t>
            </a:r>
            <a:r>
              <a:rPr lang="tr" dirty="0" err="1">
                <a:ea typeface="+mn-lt"/>
                <a:cs typeface="+mn-lt"/>
              </a:rPr>
              <a:t>unrestricted</a:t>
            </a:r>
            <a:r>
              <a:rPr lang="tr" dirty="0">
                <a:ea typeface="+mn-lt"/>
                <a:cs typeface="+mn-lt"/>
              </a:rPr>
              <a:t> </a:t>
            </a:r>
            <a:r>
              <a:rPr lang="tr" dirty="0" err="1">
                <a:ea typeface="+mn-lt"/>
                <a:cs typeface="+mn-lt"/>
              </a:rPr>
              <a:t>baseline</a:t>
            </a:r>
            <a:r>
              <a:rPr lang="tr" dirty="0">
                <a:ea typeface="+mn-lt"/>
                <a:cs typeface="+mn-lt"/>
              </a:rPr>
              <a:t> planları değerlendirdikten sonra doz </a:t>
            </a:r>
            <a:r>
              <a:rPr lang="tr" dirty="0" err="1">
                <a:ea typeface="+mn-lt"/>
                <a:cs typeface="+mn-lt"/>
              </a:rPr>
              <a:t>constraint</a:t>
            </a:r>
            <a:r>
              <a:rPr lang="tr" dirty="0">
                <a:ea typeface="+mn-lt"/>
                <a:cs typeface="+mn-lt"/>
              </a:rPr>
              <a:t> aşımları gösteren fraksiyonlar alt grubu, plan uyarlaması gerektiren olarak kategorize edildi. </a:t>
            </a:r>
            <a:endParaRPr lang="en-US" dirty="0">
              <a:ea typeface="+mn-lt"/>
              <a:cs typeface="+mn-lt"/>
            </a:endParaRPr>
          </a:p>
          <a:p>
            <a:pPr marL="800100" lvl="2" indent="-342900">
              <a:buFont typeface="Wingdings,Sans-Serif"/>
              <a:buChar char="Ø"/>
            </a:pPr>
            <a:r>
              <a:rPr lang="tr" dirty="0">
                <a:ea typeface="+mn-lt"/>
                <a:cs typeface="+mn-lt"/>
              </a:rPr>
              <a:t>Stratejilerin performansını karşılaştırmak için, ikinci alt grup ayrıca 2 gruba ayrıldı: üç stratejinin tümünün tüm OAR </a:t>
            </a:r>
            <a:r>
              <a:rPr lang="tr" dirty="0" err="1">
                <a:ea typeface="+mn-lt"/>
                <a:cs typeface="+mn-lt"/>
              </a:rPr>
              <a:t>constraintlerini</a:t>
            </a:r>
            <a:r>
              <a:rPr lang="tr" dirty="0">
                <a:ea typeface="+mn-lt"/>
                <a:cs typeface="+mn-lt"/>
              </a:rPr>
              <a:t> karşılayan bir çözüme yakınsadığı fraksiyonlar(2a) ile en az 1 stratejinin OAR </a:t>
            </a:r>
            <a:r>
              <a:rPr lang="tr" dirty="0" err="1">
                <a:ea typeface="+mn-lt"/>
                <a:cs typeface="+mn-lt"/>
              </a:rPr>
              <a:t>constraintlerini</a:t>
            </a:r>
            <a:r>
              <a:rPr lang="tr" dirty="0">
                <a:ea typeface="+mn-lt"/>
                <a:cs typeface="+mn-lt"/>
              </a:rPr>
              <a:t> karşılamadığı fraksiyonlar (2b) şeklinde. </a:t>
            </a:r>
            <a:endParaRPr lang="en-US">
              <a:ea typeface="+mn-lt"/>
              <a:cs typeface="+mn-lt"/>
            </a:endParaRPr>
          </a:p>
          <a:p>
            <a:pPr marL="800100" lvl="2" indent="-342900">
              <a:buFont typeface="Wingdings,Sans-Serif"/>
              <a:buChar char="Ø"/>
            </a:pPr>
            <a:r>
              <a:rPr lang="tr" dirty="0">
                <a:ea typeface="+mn-lt"/>
                <a:cs typeface="+mn-lt"/>
              </a:rPr>
              <a:t>Son olarak günlük adaptasyonun </a:t>
            </a:r>
            <a:r>
              <a:rPr lang="tr" dirty="0" err="1">
                <a:ea typeface="+mn-lt"/>
                <a:cs typeface="+mn-lt"/>
              </a:rPr>
              <a:t>dozimetrik</a:t>
            </a:r>
            <a:r>
              <a:rPr lang="tr" dirty="0">
                <a:ea typeface="+mn-lt"/>
                <a:cs typeface="+mn-lt"/>
              </a:rPr>
              <a:t> etkilerini değerlendirmek için </a:t>
            </a:r>
            <a:r>
              <a:rPr lang="tr" dirty="0" err="1">
                <a:ea typeface="+mn-lt"/>
                <a:cs typeface="+mn-lt"/>
              </a:rPr>
              <a:t>non-adaptif</a:t>
            </a:r>
            <a:r>
              <a:rPr lang="tr" dirty="0">
                <a:ea typeface="+mn-lt"/>
                <a:cs typeface="+mn-lt"/>
              </a:rPr>
              <a:t> ve 3 </a:t>
            </a:r>
            <a:r>
              <a:rPr lang="tr" dirty="0" err="1">
                <a:ea typeface="+mn-lt"/>
                <a:cs typeface="+mn-lt"/>
              </a:rPr>
              <a:t>adaptif</a:t>
            </a:r>
            <a:r>
              <a:rPr lang="tr" dirty="0">
                <a:ea typeface="+mn-lt"/>
                <a:cs typeface="+mn-lt"/>
              </a:rPr>
              <a:t> stratejinin OAR dozları arasında </a:t>
            </a:r>
            <a:r>
              <a:rPr lang="tr" dirty="0" err="1">
                <a:ea typeface="+mn-lt"/>
                <a:cs typeface="+mn-lt"/>
              </a:rPr>
              <a:t>subgrup</a:t>
            </a:r>
            <a:r>
              <a:rPr lang="tr" dirty="0">
                <a:ea typeface="+mn-lt"/>
                <a:cs typeface="+mn-lt"/>
              </a:rPr>
              <a:t> 2 içerisinde ek bir ikili karşılaştırma yapıldı.</a:t>
            </a:r>
            <a:endParaRPr lang="en-US" dirty="0">
              <a:ea typeface="+mn-lt"/>
              <a:cs typeface="+mn-lt"/>
            </a:endParaRPr>
          </a:p>
          <a:p>
            <a:pPr marL="800100" lvl="2" indent="-342900">
              <a:buFont typeface="Wingdings,Sans-Serif"/>
              <a:buChar char="Ø"/>
            </a:pPr>
            <a:endParaRPr lang="tr" dirty="0">
              <a:ea typeface="+mn-lt"/>
              <a:cs typeface="+mn-lt"/>
            </a:endParaRPr>
          </a:p>
          <a:p>
            <a:endParaRPr lang="en-US" dirty="0"/>
          </a:p>
        </p:txBody>
      </p:sp>
    </p:spTree>
    <p:extLst>
      <p:ext uri="{BB962C8B-B14F-4D97-AF65-F5344CB8AC3E}">
        <p14:creationId xmlns:p14="http://schemas.microsoft.com/office/powerpoint/2010/main" val="22322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948C-8DA3-49B1-9896-60CBF8991EC3}"/>
              </a:ext>
            </a:extLst>
          </p:cNvPr>
          <p:cNvSpPr>
            <a:spLocks noGrp="1"/>
          </p:cNvSpPr>
          <p:nvPr>
            <p:ph type="title"/>
          </p:nvPr>
        </p:nvSpPr>
        <p:spPr/>
        <p:txBody>
          <a:bodyPr/>
          <a:lstStyle/>
          <a:p>
            <a:r>
              <a:rPr lang="en-US" dirty="0"/>
              <a:t>SONUÇLAR</a:t>
            </a:r>
          </a:p>
        </p:txBody>
      </p:sp>
      <p:sp>
        <p:nvSpPr>
          <p:cNvPr id="3" name="Content Placeholder 2">
            <a:extLst>
              <a:ext uri="{FF2B5EF4-FFF2-40B4-BE49-F238E27FC236}">
                <a16:creationId xmlns:a16="http://schemas.microsoft.com/office/drawing/2014/main" id="{B83C8365-3D20-4AC2-BBEC-19CF005D548A}"/>
              </a:ext>
            </a:extLst>
          </p:cNvPr>
          <p:cNvSpPr>
            <a:spLocks noGrp="1"/>
          </p:cNvSpPr>
          <p:nvPr>
            <p:ph idx="1"/>
          </p:nvPr>
        </p:nvSpPr>
        <p:spPr/>
        <p:txBody>
          <a:bodyPr vert="horz" lIns="91440" tIns="45720" rIns="91440" bIns="45720" rtlCol="0" anchor="t">
            <a:normAutofit/>
          </a:bodyPr>
          <a:lstStyle/>
          <a:p>
            <a:pPr marL="342900" indent="-342900">
              <a:buFont typeface="Wingdings,Sans-Serif" panose="020B0604020202020204" pitchFamily="34" charset="0"/>
              <a:buChar char="v"/>
            </a:pPr>
            <a:r>
              <a:rPr lang="tr" dirty="0">
                <a:ea typeface="+mn-lt"/>
                <a:cs typeface="+mn-lt"/>
              </a:rPr>
              <a:t>Hasta Verilerine Genel Bakış</a:t>
            </a:r>
            <a:endParaRPr lang="en-US" dirty="0"/>
          </a:p>
          <a:p>
            <a:pPr marL="800100" lvl="2" indent="-342900">
              <a:buFont typeface="Wingdings,Sans-Serif" panose="020B0604020202020204" pitchFamily="34" charset="0"/>
              <a:buChar char="Ø"/>
            </a:pPr>
            <a:r>
              <a:rPr lang="tr" sz="2000" dirty="0"/>
              <a:t>Bu</a:t>
            </a:r>
            <a:r>
              <a:rPr lang="tr" sz="2000" dirty="0">
                <a:ea typeface="+mn-lt"/>
                <a:cs typeface="+mn-lt"/>
              </a:rPr>
              <a:t> çalışma, medyan yaşı 61 olan </a:t>
            </a:r>
            <a:r>
              <a:rPr lang="tr" sz="2000" dirty="0" err="1">
                <a:ea typeface="+mn-lt"/>
                <a:cs typeface="+mn-lt"/>
              </a:rPr>
              <a:t>LAPC'li</a:t>
            </a:r>
            <a:r>
              <a:rPr lang="tr" sz="2000" dirty="0">
                <a:ea typeface="+mn-lt"/>
                <a:cs typeface="+mn-lt"/>
              </a:rPr>
              <a:t> 19 kadın ve 16 erkek toplam 35 hastadan oluşan bir </a:t>
            </a:r>
            <a:r>
              <a:rPr lang="tr" sz="2000" dirty="0" err="1">
                <a:ea typeface="+mn-lt"/>
                <a:cs typeface="+mn-lt"/>
              </a:rPr>
              <a:t>kohortu</a:t>
            </a:r>
            <a:r>
              <a:rPr lang="tr" sz="2000" dirty="0">
                <a:ea typeface="+mn-lt"/>
                <a:cs typeface="+mn-lt"/>
              </a:rPr>
              <a:t> içermiştir. Medyan GTV boyutu 26.8 cm3 ve medyan tümör çapı 38 mm idi. Tümörler 19 hastada pankreas başında, 16 hastada ise pankreas gövdesinde yerleşimli idi.</a:t>
            </a:r>
          </a:p>
          <a:p>
            <a:pPr marL="800100" lvl="2">
              <a:buFont typeface="Wingdings" panose="020B0604020202020204" pitchFamily="34" charset="0"/>
              <a:buChar char="v"/>
            </a:pPr>
            <a:endParaRPr lang="en-US" dirty="0"/>
          </a:p>
          <a:p>
            <a:pPr marL="342900" indent="-342900">
              <a:buFont typeface="Wingdings" panose="020B0604020202020204" pitchFamily="34" charset="0"/>
              <a:buChar char="v"/>
            </a:pPr>
            <a:endParaRPr lang="en-US" dirty="0"/>
          </a:p>
        </p:txBody>
      </p:sp>
    </p:spTree>
    <p:extLst>
      <p:ext uri="{BB962C8B-B14F-4D97-AF65-F5344CB8AC3E}">
        <p14:creationId xmlns:p14="http://schemas.microsoft.com/office/powerpoint/2010/main" val="414678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36AA-7019-472F-AEDC-AE3D1BE988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7680F0-F192-462A-8C02-9A56317554BE}"/>
              </a:ext>
            </a:extLst>
          </p:cNvPr>
          <p:cNvSpPr>
            <a:spLocks noGrp="1"/>
          </p:cNvSpPr>
          <p:nvPr>
            <p:ph idx="1"/>
          </p:nvPr>
        </p:nvSpPr>
        <p:spPr/>
        <p:txBody>
          <a:bodyPr vert="horz" lIns="91440" tIns="45720" rIns="91440" bIns="45720" rtlCol="0" anchor="t">
            <a:normAutofit/>
          </a:bodyPr>
          <a:lstStyle/>
          <a:p>
            <a:pPr marL="342900" indent="-342900">
              <a:buFont typeface="Wingdings,Sans-Serif"/>
              <a:buChar char="v"/>
            </a:pPr>
            <a:r>
              <a:rPr lang="tr" dirty="0" err="1">
                <a:ea typeface="+mn-lt"/>
                <a:cs typeface="+mn-lt"/>
              </a:rPr>
              <a:t>pCT</a:t>
            </a:r>
            <a:r>
              <a:rPr lang="tr" dirty="0">
                <a:ea typeface="+mn-lt"/>
                <a:cs typeface="+mn-lt"/>
              </a:rPr>
              <a:t> </a:t>
            </a:r>
            <a:r>
              <a:rPr lang="tr" dirty="0" err="1">
                <a:ea typeface="+mn-lt"/>
                <a:cs typeface="+mn-lt"/>
              </a:rPr>
              <a:t>Baseline</a:t>
            </a:r>
            <a:r>
              <a:rPr lang="tr" dirty="0">
                <a:ea typeface="+mn-lt"/>
                <a:cs typeface="+mn-lt"/>
              </a:rPr>
              <a:t> Planları</a:t>
            </a:r>
          </a:p>
          <a:p>
            <a:pPr marL="800100" lvl="2" indent="-342900">
              <a:buFont typeface="Wingdings"/>
              <a:buChar char="Ø"/>
            </a:pPr>
            <a:r>
              <a:rPr lang="tr" dirty="0">
                <a:ea typeface="+mn-lt"/>
                <a:cs typeface="+mn-lt"/>
              </a:rPr>
              <a:t>VOLO ile optimize edilen </a:t>
            </a:r>
            <a:r>
              <a:rPr lang="tr" dirty="0" err="1">
                <a:ea typeface="+mn-lt"/>
                <a:cs typeface="+mn-lt"/>
              </a:rPr>
              <a:t>unrestricted</a:t>
            </a:r>
            <a:r>
              <a:rPr lang="tr" dirty="0">
                <a:ea typeface="+mn-lt"/>
                <a:cs typeface="+mn-lt"/>
              </a:rPr>
              <a:t> temel ve time-</a:t>
            </a:r>
            <a:r>
              <a:rPr lang="tr" dirty="0" err="1">
                <a:ea typeface="+mn-lt"/>
                <a:cs typeface="+mn-lt"/>
              </a:rPr>
              <a:t>restricted</a:t>
            </a:r>
            <a:r>
              <a:rPr lang="tr" dirty="0">
                <a:ea typeface="+mn-lt"/>
                <a:cs typeface="+mn-lt"/>
              </a:rPr>
              <a:t> planların her ikisi de iyileştirilmiş hedef kapsamı ve daha iyi OAR koruması bildirdi. TR'de PTV minimum dozunun (</a:t>
            </a:r>
            <a:r>
              <a:rPr lang="tr" dirty="0" err="1">
                <a:ea typeface="+mn-lt"/>
                <a:cs typeface="+mn-lt"/>
              </a:rPr>
              <a:t>Dmin</a:t>
            </a:r>
            <a:r>
              <a:rPr lang="tr" dirty="0">
                <a:ea typeface="+mn-lt"/>
                <a:cs typeface="+mn-lt"/>
              </a:rPr>
              <a:t>) medyan dozdan 0,4 </a:t>
            </a:r>
            <a:r>
              <a:rPr lang="tr" dirty="0" err="1">
                <a:ea typeface="+mn-lt"/>
                <a:cs typeface="+mn-lt"/>
              </a:rPr>
              <a:t>Gy</a:t>
            </a:r>
            <a:r>
              <a:rPr lang="tr" dirty="0">
                <a:ea typeface="+mn-lt"/>
                <a:cs typeface="+mn-lt"/>
              </a:rPr>
              <a:t> daha düşük olması dışında her iki plan grubunda da toplanan </a:t>
            </a:r>
            <a:r>
              <a:rPr lang="tr" dirty="0" err="1">
                <a:ea typeface="+mn-lt"/>
                <a:cs typeface="+mn-lt"/>
              </a:rPr>
              <a:t>dozimetrik</a:t>
            </a:r>
            <a:r>
              <a:rPr lang="tr" dirty="0">
                <a:ea typeface="+mn-lt"/>
                <a:cs typeface="+mn-lt"/>
              </a:rPr>
              <a:t> parametreler arasında anlamlı bir fark bulunmadı. </a:t>
            </a:r>
            <a:endParaRPr lang="tr"/>
          </a:p>
          <a:p>
            <a:pPr marL="800100" lvl="2" indent="-342900">
              <a:buFont typeface="Wingdings"/>
              <a:buChar char="Ø"/>
            </a:pPr>
            <a:r>
              <a:rPr lang="tr" dirty="0">
                <a:ea typeface="+mn-lt"/>
                <a:cs typeface="+mn-lt"/>
              </a:rPr>
              <a:t>Ortalama olarak, </a:t>
            </a:r>
            <a:r>
              <a:rPr lang="tr" dirty="0" err="1">
                <a:ea typeface="+mn-lt"/>
                <a:cs typeface="+mn-lt"/>
              </a:rPr>
              <a:t>unrestricted</a:t>
            </a:r>
            <a:r>
              <a:rPr lang="tr" dirty="0">
                <a:ea typeface="+mn-lt"/>
                <a:cs typeface="+mn-lt"/>
              </a:rPr>
              <a:t> </a:t>
            </a:r>
            <a:r>
              <a:rPr lang="tr" dirty="0" err="1">
                <a:ea typeface="+mn-lt"/>
                <a:cs typeface="+mn-lt"/>
              </a:rPr>
              <a:t>pCT</a:t>
            </a:r>
            <a:r>
              <a:rPr lang="tr" dirty="0">
                <a:ea typeface="+mn-lt"/>
                <a:cs typeface="+mn-lt"/>
              </a:rPr>
              <a:t> temel planları için fraksiyon başına tahmini tedavi süresi 16±3 dakikaydı ve 34±7 düğüm, 43±0 </a:t>
            </a:r>
            <a:r>
              <a:rPr lang="tr" dirty="0" err="1">
                <a:ea typeface="+mn-lt"/>
                <a:cs typeface="+mn-lt"/>
              </a:rPr>
              <a:t>segment</a:t>
            </a:r>
            <a:r>
              <a:rPr lang="tr" dirty="0">
                <a:ea typeface="+mn-lt"/>
                <a:cs typeface="+mn-lt"/>
              </a:rPr>
              <a:t> ve 12.000±3500 toplam MU gerektiriyordu. </a:t>
            </a:r>
            <a:endParaRPr lang="tr" dirty="0"/>
          </a:p>
          <a:p>
            <a:pPr marL="800100" lvl="2" indent="-342900">
              <a:buFont typeface="Wingdings,Sans-Serif"/>
              <a:buChar char="Ø"/>
            </a:pPr>
            <a:endParaRPr lang="tr" dirty="0"/>
          </a:p>
        </p:txBody>
      </p:sp>
    </p:spTree>
    <p:extLst>
      <p:ext uri="{BB962C8B-B14F-4D97-AF65-F5344CB8AC3E}">
        <p14:creationId xmlns:p14="http://schemas.microsoft.com/office/powerpoint/2010/main" val="2620520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1F7C5-D264-40C0-BE4F-11B2016FA1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B6C310-1788-4BBE-860A-C3E0581888C1}"/>
              </a:ext>
            </a:extLst>
          </p:cNvPr>
          <p:cNvSpPr>
            <a:spLocks noGrp="1"/>
          </p:cNvSpPr>
          <p:nvPr>
            <p:ph idx="1"/>
          </p:nvPr>
        </p:nvSpPr>
        <p:spPr/>
        <p:txBody>
          <a:bodyPr vert="horz" lIns="91440" tIns="45720" rIns="91440" bIns="45720" rtlCol="0" anchor="t">
            <a:normAutofit lnSpcReduction="10000"/>
          </a:bodyPr>
          <a:lstStyle/>
          <a:p>
            <a:pPr marL="342900" indent="-342900">
              <a:buFont typeface="Wingdings,Sans-Serif"/>
              <a:buChar char="v"/>
            </a:pPr>
            <a:r>
              <a:rPr lang="tr" dirty="0">
                <a:ea typeface="+mn-lt"/>
                <a:cs typeface="+mn-lt"/>
              </a:rPr>
              <a:t>Günlük plan adaptasyonu için strateji karşılaştırması</a:t>
            </a:r>
            <a:endParaRPr lang="tr" sz="2000" dirty="0">
              <a:ea typeface="+mn-lt"/>
              <a:cs typeface="+mn-lt"/>
            </a:endParaRPr>
          </a:p>
          <a:p>
            <a:pPr marL="800100" lvl="2" indent="-342900">
              <a:buFont typeface="Wingdings,Sans-Serif"/>
              <a:buChar char="Ø"/>
            </a:pPr>
            <a:r>
              <a:rPr lang="tr" dirty="0">
                <a:ea typeface="+mn-lt"/>
                <a:cs typeface="+mn-lt"/>
              </a:rPr>
              <a:t>Tüm fraksiyonlarda, planlanan dozların medyan PTV kapsamı %84'tür. Plan adaptasyonundan sonra PTV kapsamını; </a:t>
            </a:r>
            <a:r>
              <a:rPr lang="tr" dirty="0" err="1">
                <a:ea typeface="+mn-lt"/>
                <a:cs typeface="+mn-lt"/>
              </a:rPr>
              <a:t>unrestricted</a:t>
            </a:r>
            <a:r>
              <a:rPr lang="tr" dirty="0">
                <a:ea typeface="+mn-lt"/>
                <a:cs typeface="+mn-lt"/>
              </a:rPr>
              <a:t> re-plan %1, time-</a:t>
            </a:r>
            <a:r>
              <a:rPr lang="tr" dirty="0" err="1">
                <a:ea typeface="+mn-lt"/>
                <a:cs typeface="+mn-lt"/>
              </a:rPr>
              <a:t>restricted</a:t>
            </a:r>
            <a:r>
              <a:rPr lang="tr" dirty="0">
                <a:ea typeface="+mn-lt"/>
                <a:cs typeface="+mn-lt"/>
              </a:rPr>
              <a:t> re-plan %2 ve doz yeniden ayarlanması %2 azalttı. </a:t>
            </a:r>
            <a:endParaRPr lang="en-US" dirty="0">
              <a:ea typeface="+mn-lt"/>
              <a:cs typeface="+mn-lt"/>
            </a:endParaRPr>
          </a:p>
          <a:p>
            <a:pPr marL="800100" lvl="2" indent="-342900">
              <a:buFont typeface="Wingdings,Sans-Serif"/>
              <a:buChar char="Ø"/>
            </a:pPr>
            <a:r>
              <a:rPr lang="tr" dirty="0">
                <a:ea typeface="+mn-lt"/>
                <a:cs typeface="+mn-lt"/>
              </a:rPr>
              <a:t>Planlanan dozların medyan GTV kapsamı %96'dır. Plan adaptasyonundan sonra GTV kapsamı sırasıyla %0, %0 ve %1 azalmıştır. </a:t>
            </a:r>
            <a:endParaRPr lang="en-US" dirty="0">
              <a:ea typeface="+mn-lt"/>
              <a:cs typeface="+mn-lt"/>
            </a:endParaRPr>
          </a:p>
          <a:p>
            <a:pPr marL="800100" lvl="2" indent="-342900">
              <a:buFont typeface="Wingdings,Sans-Serif"/>
              <a:buChar char="Ø"/>
            </a:pPr>
            <a:r>
              <a:rPr lang="tr" dirty="0">
                <a:ea typeface="+mn-lt"/>
                <a:cs typeface="+mn-lt"/>
              </a:rPr>
              <a:t>PTV kapsamı, PTV ortalama dozu, GTV kapsamı ve GTV ortalama dozu için </a:t>
            </a:r>
            <a:r>
              <a:rPr lang="tr" dirty="0" err="1">
                <a:ea typeface="+mn-lt"/>
                <a:cs typeface="+mn-lt"/>
              </a:rPr>
              <a:t>TRRp</a:t>
            </a:r>
            <a:r>
              <a:rPr lang="tr" dirty="0">
                <a:ea typeface="+mn-lt"/>
                <a:cs typeface="+mn-lt"/>
              </a:rPr>
              <a:t> ve </a:t>
            </a:r>
            <a:r>
              <a:rPr lang="tr" dirty="0" err="1">
                <a:ea typeface="+mn-lt"/>
                <a:cs typeface="+mn-lt"/>
              </a:rPr>
              <a:t>UnRp</a:t>
            </a:r>
            <a:r>
              <a:rPr lang="tr" dirty="0">
                <a:ea typeface="+mn-lt"/>
                <a:cs typeface="+mn-lt"/>
              </a:rPr>
              <a:t> arasındaki medyan doz farkları sırasıyla -%0,6, -%0,2, -%0,4 ve %0 idi. </a:t>
            </a:r>
            <a:r>
              <a:rPr lang="tr" dirty="0" err="1">
                <a:ea typeface="+mn-lt"/>
                <a:cs typeface="+mn-lt"/>
              </a:rPr>
              <a:t>DRe</a:t>
            </a:r>
            <a:r>
              <a:rPr lang="tr" dirty="0">
                <a:ea typeface="+mn-lt"/>
                <a:cs typeface="+mn-lt"/>
              </a:rPr>
              <a:t> ve </a:t>
            </a:r>
            <a:r>
              <a:rPr lang="tr" dirty="0" err="1">
                <a:ea typeface="+mn-lt"/>
                <a:cs typeface="+mn-lt"/>
              </a:rPr>
              <a:t>UnRp</a:t>
            </a:r>
            <a:r>
              <a:rPr lang="tr" dirty="0">
                <a:ea typeface="+mn-lt"/>
                <a:cs typeface="+mn-lt"/>
              </a:rPr>
              <a:t> arasındaki medyan doz farklılıkları -%2.5, -%0.2, -%1.1 ve -%0.8 idi.</a:t>
            </a:r>
          </a:p>
          <a:p>
            <a:pPr marL="800100" lvl="2" indent="-342900">
              <a:buFont typeface="Wingdings,Sans-Serif"/>
              <a:buChar char="Ø"/>
            </a:pPr>
            <a:r>
              <a:rPr lang="tr" dirty="0">
                <a:ea typeface="+mn-lt"/>
                <a:cs typeface="+mn-lt"/>
              </a:rPr>
              <a:t>Toplamda, fraksiyonların %71'i (98'in 70'i) doz </a:t>
            </a:r>
            <a:r>
              <a:rPr lang="tr" dirty="0" err="1">
                <a:ea typeface="+mn-lt"/>
                <a:cs typeface="+mn-lt"/>
              </a:rPr>
              <a:t>constraint</a:t>
            </a:r>
            <a:r>
              <a:rPr lang="tr" dirty="0">
                <a:ea typeface="+mn-lt"/>
                <a:cs typeface="+mn-lt"/>
              </a:rPr>
              <a:t> aşımları gösterdi (yani, V35Gy &gt;0.5 cm3). Bu sonuç, 98 kişiden 28'inin OAR </a:t>
            </a:r>
            <a:r>
              <a:rPr lang="tr" dirty="0" err="1">
                <a:ea typeface="+mn-lt"/>
                <a:cs typeface="+mn-lt"/>
              </a:rPr>
              <a:t>constraint</a:t>
            </a:r>
            <a:r>
              <a:rPr lang="tr" dirty="0">
                <a:ea typeface="+mn-lt"/>
                <a:cs typeface="+mn-lt"/>
              </a:rPr>
              <a:t> aşımları için plan adaptasyonu gerektirmeyeceğini göstermektedir (</a:t>
            </a:r>
            <a:r>
              <a:rPr lang="tr" dirty="0" err="1">
                <a:ea typeface="+mn-lt"/>
                <a:cs typeface="+mn-lt"/>
              </a:rPr>
              <a:t>subgrup</a:t>
            </a:r>
            <a:r>
              <a:rPr lang="tr" dirty="0">
                <a:ea typeface="+mn-lt"/>
                <a:cs typeface="+mn-lt"/>
              </a:rPr>
              <a:t> 1).</a:t>
            </a:r>
          </a:p>
        </p:txBody>
      </p:sp>
    </p:spTree>
    <p:extLst>
      <p:ext uri="{BB962C8B-B14F-4D97-AF65-F5344CB8AC3E}">
        <p14:creationId xmlns:p14="http://schemas.microsoft.com/office/powerpoint/2010/main" val="328837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0FE8A-3C06-4F86-8C77-6F4D0E02E7AC}"/>
              </a:ext>
            </a:extLst>
          </p:cNvPr>
          <p:cNvSpPr>
            <a:spLocks noGrp="1"/>
          </p:cNvSpPr>
          <p:nvPr>
            <p:ph type="title"/>
          </p:nvPr>
        </p:nvSpPr>
        <p:spPr/>
        <p:txBody>
          <a:bodyPr/>
          <a:lstStyle/>
          <a:p>
            <a:endParaRPr lang="en-US"/>
          </a:p>
        </p:txBody>
      </p:sp>
      <p:pic>
        <p:nvPicPr>
          <p:cNvPr id="4" name="Picture 4" descr="Text, letter&#10;&#10;Description automatically generated">
            <a:extLst>
              <a:ext uri="{FF2B5EF4-FFF2-40B4-BE49-F238E27FC236}">
                <a16:creationId xmlns:a16="http://schemas.microsoft.com/office/drawing/2014/main" id="{4784D647-3D08-4830-B359-AA63CF73DD8B}"/>
              </a:ext>
            </a:extLst>
          </p:cNvPr>
          <p:cNvPicPr>
            <a:picLocks noGrp="1" noChangeAspect="1"/>
          </p:cNvPicPr>
          <p:nvPr>
            <p:ph idx="1"/>
          </p:nvPr>
        </p:nvPicPr>
        <p:blipFill>
          <a:blip r:embed="rId2"/>
          <a:stretch>
            <a:fillRect/>
          </a:stretch>
        </p:blipFill>
        <p:spPr>
          <a:xfrm>
            <a:off x="2001339" y="791056"/>
            <a:ext cx="8606768" cy="5138359"/>
          </a:xfrm>
        </p:spPr>
      </p:pic>
    </p:spTree>
    <p:extLst>
      <p:ext uri="{BB962C8B-B14F-4D97-AF65-F5344CB8AC3E}">
        <p14:creationId xmlns:p14="http://schemas.microsoft.com/office/powerpoint/2010/main" val="227997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A2A1-FF5E-4E43-9B08-E41931C2E4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129C8C7-8C01-475E-AF55-040FCD7835B2}"/>
              </a:ext>
            </a:extLst>
          </p:cNvPr>
          <p:cNvSpPr>
            <a:spLocks noGrp="1"/>
          </p:cNvSpPr>
          <p:nvPr>
            <p:ph idx="1"/>
          </p:nvPr>
        </p:nvSpPr>
        <p:spPr>
          <a:xfrm>
            <a:off x="405974" y="1270028"/>
            <a:ext cx="5157213" cy="5388730"/>
          </a:xfrm>
        </p:spPr>
        <p:txBody>
          <a:bodyPr vert="horz" lIns="91440" tIns="45720" rIns="91440" bIns="45720" rtlCol="0" anchor="t">
            <a:normAutofit/>
          </a:bodyPr>
          <a:lstStyle/>
          <a:p>
            <a:pPr marL="800100" lvl="2" indent="-342900">
              <a:buFont typeface="Wingdings,Sans-Serif"/>
              <a:buChar char="Ø"/>
            </a:pPr>
            <a:r>
              <a:rPr lang="tr" dirty="0">
                <a:ea typeface="+mn-lt"/>
                <a:cs typeface="+mn-lt"/>
              </a:rPr>
              <a:t>Doz </a:t>
            </a:r>
            <a:r>
              <a:rPr lang="tr" dirty="0" err="1">
                <a:ea typeface="+mn-lt"/>
                <a:cs typeface="+mn-lt"/>
              </a:rPr>
              <a:t>constraintlerini</a:t>
            </a:r>
            <a:r>
              <a:rPr lang="tr" dirty="0">
                <a:ea typeface="+mn-lt"/>
                <a:cs typeface="+mn-lt"/>
              </a:rPr>
              <a:t> aşmayan 98 günlük taramanın 28'i için, üç stratejinin tümü klinik olarak kabul edilebilir çözümlere yakınlaştı (yani, ortaya çıkan planlar hiçbir zaman OAR doz </a:t>
            </a:r>
            <a:r>
              <a:rPr lang="tr" dirty="0" err="1">
                <a:ea typeface="+mn-lt"/>
                <a:cs typeface="+mn-lt"/>
              </a:rPr>
              <a:t>constraintlerini</a:t>
            </a:r>
            <a:r>
              <a:rPr lang="tr" dirty="0">
                <a:ea typeface="+mn-lt"/>
                <a:cs typeface="+mn-lt"/>
              </a:rPr>
              <a:t> aşmadı). </a:t>
            </a:r>
            <a:endParaRPr lang="en-US" dirty="0">
              <a:ea typeface="+mn-lt"/>
              <a:cs typeface="+mn-lt"/>
            </a:endParaRPr>
          </a:p>
          <a:p>
            <a:pPr marL="800100" lvl="2" indent="-342900">
              <a:buFont typeface="Wingdings,Sans-Serif"/>
              <a:buChar char="Ø"/>
            </a:pPr>
            <a:r>
              <a:rPr lang="tr" dirty="0" err="1">
                <a:ea typeface="+mn-lt"/>
                <a:cs typeface="+mn-lt"/>
              </a:rPr>
              <a:t>Subgrup</a:t>
            </a:r>
            <a:r>
              <a:rPr lang="tr" dirty="0">
                <a:ea typeface="+mn-lt"/>
                <a:cs typeface="+mn-lt"/>
              </a:rPr>
              <a:t> 2 içindeki 70 vaka için; </a:t>
            </a:r>
            <a:r>
              <a:rPr lang="tr" dirty="0" err="1">
                <a:ea typeface="+mn-lt"/>
                <a:cs typeface="+mn-lt"/>
              </a:rPr>
              <a:t>unrestricted</a:t>
            </a:r>
            <a:r>
              <a:rPr lang="tr" dirty="0">
                <a:ea typeface="+mn-lt"/>
                <a:cs typeface="+mn-lt"/>
              </a:rPr>
              <a:t> re-plan 65'i için (%93), time-</a:t>
            </a:r>
            <a:r>
              <a:rPr lang="tr" dirty="0" err="1">
                <a:ea typeface="+mn-lt"/>
                <a:cs typeface="+mn-lt"/>
              </a:rPr>
              <a:t>restricted</a:t>
            </a:r>
            <a:r>
              <a:rPr lang="tr" dirty="0">
                <a:ea typeface="+mn-lt"/>
                <a:cs typeface="+mn-lt"/>
              </a:rPr>
              <a:t> re-plan 63'ü için (%90) ve dozun yeniden ayarlanması ise 52'si (%74) için klinik olarak kabul edilebilir bir çözüme ulaştı (yani, OAR </a:t>
            </a:r>
            <a:r>
              <a:rPr lang="tr" dirty="0" err="1">
                <a:ea typeface="+mn-lt"/>
                <a:cs typeface="+mn-lt"/>
              </a:rPr>
              <a:t>constraintleri</a:t>
            </a:r>
            <a:r>
              <a:rPr lang="tr" dirty="0">
                <a:ea typeface="+mn-lt"/>
                <a:cs typeface="+mn-lt"/>
              </a:rPr>
              <a:t> karşılandı). 70 fraksiyonun sadece 3'ünde önerilen çözümlerin hiçbiri, OAR doz kısıtlamalarını karşılayan bir planla sonuçlanmadı.</a:t>
            </a:r>
            <a:endParaRPr lang="en-US">
              <a:ea typeface="+mn-lt"/>
              <a:cs typeface="+mn-lt"/>
            </a:endParaRPr>
          </a:p>
          <a:p>
            <a:pPr marL="800100" lvl="2" indent="-342900">
              <a:buFont typeface="Wingdings,Sans-Serif"/>
              <a:buChar char="Ø"/>
            </a:pPr>
            <a:r>
              <a:rPr lang="tr" dirty="0">
                <a:ea typeface="+mn-lt"/>
                <a:cs typeface="+mn-lt"/>
              </a:rPr>
              <a:t>Her üç strateji de günlük anatomilerin 70'inin 49'unda (%70) çalıştı(</a:t>
            </a:r>
            <a:r>
              <a:rPr lang="tr" dirty="0" err="1">
                <a:ea typeface="+mn-lt"/>
                <a:cs typeface="+mn-lt"/>
              </a:rPr>
              <a:t>subgrup</a:t>
            </a:r>
            <a:r>
              <a:rPr lang="tr" dirty="0">
                <a:ea typeface="+mn-lt"/>
                <a:cs typeface="+mn-lt"/>
              </a:rPr>
              <a:t> 2a). </a:t>
            </a:r>
            <a:endParaRPr lang="en-US" dirty="0">
              <a:ea typeface="+mn-lt"/>
              <a:cs typeface="+mn-lt"/>
            </a:endParaRPr>
          </a:p>
          <a:p>
            <a:endParaRPr lang="en-US" dirty="0"/>
          </a:p>
        </p:txBody>
      </p:sp>
      <p:pic>
        <p:nvPicPr>
          <p:cNvPr id="4" name="Picture 4" descr="A picture containing graphical user interface&#10;&#10;Description automatically generated">
            <a:extLst>
              <a:ext uri="{FF2B5EF4-FFF2-40B4-BE49-F238E27FC236}">
                <a16:creationId xmlns:a16="http://schemas.microsoft.com/office/drawing/2014/main" id="{F7A546CA-2777-4937-B397-2D40907FE4E3}"/>
              </a:ext>
            </a:extLst>
          </p:cNvPr>
          <p:cNvPicPr>
            <a:picLocks noChangeAspect="1"/>
          </p:cNvPicPr>
          <p:nvPr/>
        </p:nvPicPr>
        <p:blipFill>
          <a:blip r:embed="rId2"/>
          <a:stretch>
            <a:fillRect/>
          </a:stretch>
        </p:blipFill>
        <p:spPr>
          <a:xfrm>
            <a:off x="5562600" y="532468"/>
            <a:ext cx="6368142" cy="6261150"/>
          </a:xfrm>
          <a:prstGeom prst="rect">
            <a:avLst/>
          </a:prstGeom>
        </p:spPr>
      </p:pic>
    </p:spTree>
    <p:extLst>
      <p:ext uri="{BB962C8B-B14F-4D97-AF65-F5344CB8AC3E}">
        <p14:creationId xmlns:p14="http://schemas.microsoft.com/office/powerpoint/2010/main" val="91328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151E-45F5-4A7A-9C05-0D9BED2769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0A76B-014C-4389-A7ED-E70533979433}"/>
              </a:ext>
            </a:extLst>
          </p:cNvPr>
          <p:cNvSpPr>
            <a:spLocks noGrp="1"/>
          </p:cNvSpPr>
          <p:nvPr>
            <p:ph idx="1"/>
          </p:nvPr>
        </p:nvSpPr>
        <p:spPr/>
        <p:txBody>
          <a:bodyPr vert="horz" lIns="91440" tIns="45720" rIns="91440" bIns="45720" rtlCol="0" anchor="t">
            <a:normAutofit/>
          </a:bodyPr>
          <a:lstStyle/>
          <a:p>
            <a:endParaRPr lang="tr" dirty="0">
              <a:ea typeface="+mn-lt"/>
              <a:cs typeface="+mn-lt"/>
            </a:endParaRPr>
          </a:p>
          <a:p>
            <a:pPr marL="800100" lvl="2" indent="-342900">
              <a:buFont typeface="Wingdings,Sans-Serif"/>
              <a:buChar char="Ø"/>
            </a:pPr>
            <a:endParaRPr lang="tr" dirty="0"/>
          </a:p>
        </p:txBody>
      </p:sp>
      <p:pic>
        <p:nvPicPr>
          <p:cNvPr id="4" name="Picture 4" descr="Table&#10;&#10;Description automatically generated">
            <a:extLst>
              <a:ext uri="{FF2B5EF4-FFF2-40B4-BE49-F238E27FC236}">
                <a16:creationId xmlns:a16="http://schemas.microsoft.com/office/drawing/2014/main" id="{7837608D-1861-4B28-9312-8F9253E3B0FA}"/>
              </a:ext>
            </a:extLst>
          </p:cNvPr>
          <p:cNvPicPr>
            <a:picLocks noChangeAspect="1"/>
          </p:cNvPicPr>
          <p:nvPr/>
        </p:nvPicPr>
        <p:blipFill>
          <a:blip r:embed="rId2"/>
          <a:stretch>
            <a:fillRect/>
          </a:stretch>
        </p:blipFill>
        <p:spPr>
          <a:xfrm>
            <a:off x="1230085" y="1448841"/>
            <a:ext cx="9372599" cy="4657004"/>
          </a:xfrm>
          <a:prstGeom prst="rect">
            <a:avLst/>
          </a:prstGeom>
        </p:spPr>
      </p:pic>
    </p:spTree>
    <p:extLst>
      <p:ext uri="{BB962C8B-B14F-4D97-AF65-F5344CB8AC3E}">
        <p14:creationId xmlns:p14="http://schemas.microsoft.com/office/powerpoint/2010/main" val="307520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1EE2-1AAE-4ECB-BC82-7243FEB182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224CE6-C031-43E6-B782-56D9F1909466}"/>
              </a:ext>
            </a:extLst>
          </p:cNvPr>
          <p:cNvSpPr>
            <a:spLocks noGrp="1"/>
          </p:cNvSpPr>
          <p:nvPr>
            <p:ph idx="1"/>
          </p:nvPr>
        </p:nvSpPr>
        <p:spPr/>
        <p:txBody>
          <a:bodyPr vert="horz" lIns="91440" tIns="45720" rIns="91440" bIns="45720" rtlCol="0" anchor="t">
            <a:normAutofit/>
          </a:bodyPr>
          <a:lstStyle/>
          <a:p>
            <a:pPr marL="342900" indent="-342900">
              <a:buFont typeface="Wingdings,Sans-Serif"/>
              <a:buChar char="v"/>
            </a:pPr>
            <a:endParaRPr lang="tr" dirty="0">
              <a:ea typeface="+mn-lt"/>
              <a:cs typeface="+mn-lt"/>
            </a:endParaRPr>
          </a:p>
          <a:p>
            <a:pPr marL="800100" lvl="2" indent="-342900">
              <a:buFont typeface="Wingdings,Sans-Serif"/>
              <a:buChar char="Ø"/>
            </a:pPr>
            <a:r>
              <a:rPr lang="tr" dirty="0" err="1">
                <a:ea typeface="+mn-lt"/>
                <a:cs typeface="+mn-lt"/>
              </a:rPr>
              <a:t>Unrestricted</a:t>
            </a:r>
            <a:r>
              <a:rPr lang="tr" dirty="0">
                <a:ea typeface="+mn-lt"/>
                <a:cs typeface="+mn-lt"/>
              </a:rPr>
              <a:t> re-planlar, hedef kapsamla ilgili olarak temel dozlara en çok benzeyen planlarla sonuçlandı; hem GTV hem de PTV dozlarındaki farklılıklar önemli değildi. </a:t>
            </a:r>
          </a:p>
          <a:p>
            <a:pPr marL="800100" lvl="2" indent="-342900">
              <a:buFont typeface="Wingdings,Sans-Serif"/>
              <a:buChar char="Ø"/>
            </a:pPr>
            <a:r>
              <a:rPr lang="tr" dirty="0">
                <a:ea typeface="+mn-lt"/>
                <a:cs typeface="+mn-lt"/>
              </a:rPr>
              <a:t>Time-</a:t>
            </a:r>
            <a:r>
              <a:rPr lang="tr" dirty="0" err="1">
                <a:ea typeface="+mn-lt"/>
                <a:cs typeface="+mn-lt"/>
              </a:rPr>
              <a:t>restricted</a:t>
            </a:r>
            <a:r>
              <a:rPr lang="tr" dirty="0">
                <a:ea typeface="+mn-lt"/>
                <a:cs typeface="+mn-lt"/>
              </a:rPr>
              <a:t> re-planlama, adaptasyondan sonra PTV hedef kapsamını biraz azalttı, ancak GTV kapsamında önemli bir azalma olmadı. </a:t>
            </a:r>
          </a:p>
          <a:p>
            <a:pPr marL="800100" lvl="2" indent="-342900">
              <a:buFont typeface="Wingdings,Sans-Serif"/>
              <a:buChar char="Ø"/>
            </a:pPr>
            <a:r>
              <a:rPr lang="tr" dirty="0">
                <a:ea typeface="+mn-lt"/>
                <a:cs typeface="+mn-lt"/>
              </a:rPr>
              <a:t>Ancak dozun yeniden ayarlanmasından sonra önemli farklılıklar vardı; medyan PTV kapsamı %3 ve medyan GTV kapsamı %2 oranında azaldı. OAR </a:t>
            </a:r>
            <a:r>
              <a:rPr lang="tr" dirty="0" err="1">
                <a:ea typeface="+mn-lt"/>
                <a:cs typeface="+mn-lt"/>
              </a:rPr>
              <a:t>constraintlerini</a:t>
            </a:r>
            <a:r>
              <a:rPr lang="tr" dirty="0">
                <a:ea typeface="+mn-lt"/>
                <a:cs typeface="+mn-lt"/>
              </a:rPr>
              <a:t> karşılamak için doz yeniden ayarlanmasının optimize edilmesi, ortalama olarak 3±2 </a:t>
            </a:r>
            <a:r>
              <a:rPr lang="tr" dirty="0" err="1">
                <a:ea typeface="+mn-lt"/>
                <a:cs typeface="+mn-lt"/>
              </a:rPr>
              <a:t>mm'lik</a:t>
            </a:r>
            <a:r>
              <a:rPr lang="tr" dirty="0">
                <a:ea typeface="+mn-lt"/>
                <a:cs typeface="+mn-lt"/>
              </a:rPr>
              <a:t> yer değiştirmeleriyle sonuçlandı.</a:t>
            </a:r>
            <a:endParaRPr lang="tr" dirty="0"/>
          </a:p>
        </p:txBody>
      </p:sp>
    </p:spTree>
    <p:extLst>
      <p:ext uri="{BB962C8B-B14F-4D97-AF65-F5344CB8AC3E}">
        <p14:creationId xmlns:p14="http://schemas.microsoft.com/office/powerpoint/2010/main" val="203084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048C23E7-3D49-4567-9E5D-1B797AA56819}"/>
              </a:ext>
            </a:extLst>
          </p:cNvPr>
          <p:cNvSpPr>
            <a:spLocks noGrp="1"/>
          </p:cNvSpPr>
          <p:nvPr>
            <p:ph type="title"/>
          </p:nvPr>
        </p:nvSpPr>
        <p:spPr>
          <a:xfrm>
            <a:off x="525717" y="787068"/>
            <a:ext cx="4663649" cy="1455091"/>
          </a:xfrm>
        </p:spPr>
        <p:txBody>
          <a:bodyPr>
            <a:normAutofit/>
          </a:bodyPr>
          <a:lstStyle/>
          <a:p>
            <a:endParaRPr lang="en-US"/>
          </a:p>
        </p:txBody>
      </p:sp>
      <p:sp>
        <p:nvSpPr>
          <p:cNvPr id="11" name="Freeform: Shape 10">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D8996F3A-DC30-46E7-B7F0-55B0EA0159C5}"/>
              </a:ext>
            </a:extLst>
          </p:cNvPr>
          <p:cNvSpPr>
            <a:spLocks noGrp="1"/>
          </p:cNvSpPr>
          <p:nvPr>
            <p:ph idx="1"/>
          </p:nvPr>
        </p:nvSpPr>
        <p:spPr>
          <a:xfrm>
            <a:off x="525717" y="2796427"/>
            <a:ext cx="4663649" cy="3274503"/>
          </a:xfrm>
        </p:spPr>
        <p:txBody>
          <a:bodyPr vert="horz" lIns="91440" tIns="45720" rIns="91440" bIns="45720" rtlCol="0" anchor="t">
            <a:normAutofit/>
          </a:bodyPr>
          <a:lstStyle/>
          <a:p>
            <a:pPr lvl="2">
              <a:lnSpc>
                <a:spcPct val="100000"/>
              </a:lnSpc>
            </a:pPr>
            <a:endParaRPr lang="tr" sz="1400">
              <a:ea typeface="+mn-lt"/>
              <a:cs typeface="+mn-lt"/>
            </a:endParaRPr>
          </a:p>
          <a:p>
            <a:pPr marL="800100" lvl="2" indent="-342900">
              <a:lnSpc>
                <a:spcPct val="100000"/>
              </a:lnSpc>
              <a:buFont typeface="Wingdings,Sans-Serif"/>
              <a:buChar char="Ø"/>
            </a:pPr>
            <a:r>
              <a:rPr lang="tr" sz="1400" dirty="0">
                <a:ea typeface="+mn-lt"/>
                <a:cs typeface="+mn-lt"/>
              </a:rPr>
              <a:t>Medyan PTV kapsamı, tüm stratejilerden sonra azaldı. </a:t>
            </a:r>
            <a:r>
              <a:rPr lang="tr" sz="1400" dirty="0" err="1">
                <a:ea typeface="+mn-lt"/>
                <a:cs typeface="+mn-lt"/>
              </a:rPr>
              <a:t>Unrestricted</a:t>
            </a:r>
            <a:r>
              <a:rPr lang="tr" sz="1400" dirty="0">
                <a:ea typeface="+mn-lt"/>
                <a:cs typeface="+mn-lt"/>
              </a:rPr>
              <a:t> re-planlama, time-</a:t>
            </a:r>
            <a:r>
              <a:rPr lang="tr" sz="1400" dirty="0" err="1">
                <a:ea typeface="+mn-lt"/>
                <a:cs typeface="+mn-lt"/>
              </a:rPr>
              <a:t>restricted</a:t>
            </a:r>
            <a:r>
              <a:rPr lang="tr" sz="1400" dirty="0">
                <a:ea typeface="+mn-lt"/>
                <a:cs typeface="+mn-lt"/>
              </a:rPr>
              <a:t> re-planlama ve doz yeniden düzenlemesinden sonra sırasıyla 55, 51 ve 40 fraksiyon için &lt;%5'lik bir düşüşle sonuçlandı. PTV kapsamı, </a:t>
            </a:r>
            <a:r>
              <a:rPr lang="tr" sz="1400" dirty="0" err="1">
                <a:ea typeface="+mn-lt"/>
                <a:cs typeface="+mn-lt"/>
              </a:rPr>
              <a:t>unrestricted</a:t>
            </a:r>
            <a:r>
              <a:rPr lang="tr" sz="1400" dirty="0">
                <a:ea typeface="+mn-lt"/>
                <a:cs typeface="+mn-lt"/>
              </a:rPr>
              <a:t> re-plandan sonra 8 fraksiyon için ve time-</a:t>
            </a:r>
            <a:r>
              <a:rPr lang="tr" sz="1400" dirty="0" err="1">
                <a:ea typeface="+mn-lt"/>
                <a:cs typeface="+mn-lt"/>
              </a:rPr>
              <a:t>restricted</a:t>
            </a:r>
            <a:r>
              <a:rPr lang="tr" sz="1400" dirty="0">
                <a:ea typeface="+mn-lt"/>
                <a:cs typeface="+mn-lt"/>
              </a:rPr>
              <a:t> re-plandan sonra 5 fraksiyon için temel plana kıyasla adaptasyondan sonra &gt;%2,5 arttı.</a:t>
            </a:r>
            <a:endParaRPr lang="en-US" sz="1400" dirty="0"/>
          </a:p>
        </p:txBody>
      </p:sp>
      <p:pic>
        <p:nvPicPr>
          <p:cNvPr id="4" name="Picture 4" descr="Chart&#10;&#10;Description automatically generated">
            <a:extLst>
              <a:ext uri="{FF2B5EF4-FFF2-40B4-BE49-F238E27FC236}">
                <a16:creationId xmlns:a16="http://schemas.microsoft.com/office/drawing/2014/main" id="{49ED826C-775E-4EE0-B168-4E965FB24CFD}"/>
              </a:ext>
            </a:extLst>
          </p:cNvPr>
          <p:cNvPicPr>
            <a:picLocks noChangeAspect="1"/>
          </p:cNvPicPr>
          <p:nvPr/>
        </p:nvPicPr>
        <p:blipFill>
          <a:blip r:embed="rId2"/>
          <a:stretch>
            <a:fillRect/>
          </a:stretch>
        </p:blipFill>
        <p:spPr>
          <a:xfrm>
            <a:off x="5921123" y="1023102"/>
            <a:ext cx="5660211" cy="4655523"/>
          </a:xfrm>
          <a:prstGeom prst="rect">
            <a:avLst/>
          </a:prstGeom>
        </p:spPr>
      </p:pic>
      <p:sp>
        <p:nvSpPr>
          <p:cNvPr id="21" name="Freeform: Shape 20">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3845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876E-0364-489F-B00E-C50B4E431A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2D804C-63DC-416F-855B-487D45DB3A89}"/>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en-US" dirty="0" err="1"/>
              <a:t>Hesaplama</a:t>
            </a:r>
            <a:r>
              <a:rPr lang="en-US" dirty="0"/>
              <a:t> </a:t>
            </a:r>
            <a:r>
              <a:rPr lang="en-US" dirty="0" err="1"/>
              <a:t>Süreleri</a:t>
            </a:r>
            <a:endParaRPr lang="en-US"/>
          </a:p>
          <a:p>
            <a:pPr marL="800100" lvl="2" indent="-342900">
              <a:buFont typeface="Wingdings" panose="020B0604020202020204" pitchFamily="34" charset="0"/>
              <a:buChar char="Ø"/>
            </a:pPr>
            <a:r>
              <a:rPr lang="tr" dirty="0" err="1">
                <a:ea typeface="+mn-lt"/>
                <a:cs typeface="+mn-lt"/>
              </a:rPr>
              <a:t>pCT'de</a:t>
            </a:r>
            <a:r>
              <a:rPr lang="tr" dirty="0">
                <a:ea typeface="+mn-lt"/>
                <a:cs typeface="+mn-lt"/>
              </a:rPr>
              <a:t> dozları hesaplamak için gereken medyan hesaplama süreleri </a:t>
            </a:r>
            <a:r>
              <a:rPr lang="tr" dirty="0" err="1">
                <a:ea typeface="+mn-lt"/>
                <a:cs typeface="+mn-lt"/>
              </a:rPr>
              <a:t>unrestricted</a:t>
            </a:r>
            <a:r>
              <a:rPr lang="tr" dirty="0">
                <a:ea typeface="+mn-lt"/>
                <a:cs typeface="+mn-lt"/>
              </a:rPr>
              <a:t> temel plan için 9 dakika iken time-</a:t>
            </a:r>
            <a:r>
              <a:rPr lang="tr" dirty="0" err="1">
                <a:ea typeface="+mn-lt"/>
                <a:cs typeface="+mn-lt"/>
              </a:rPr>
              <a:t>restricted</a:t>
            </a:r>
            <a:r>
              <a:rPr lang="tr" dirty="0">
                <a:ea typeface="+mn-lt"/>
                <a:cs typeface="+mn-lt"/>
              </a:rPr>
              <a:t> temel plan için 3.5 dakika idi. </a:t>
            </a:r>
            <a:endParaRPr lang="en-US" dirty="0">
              <a:ea typeface="+mn-lt"/>
              <a:cs typeface="+mn-lt"/>
            </a:endParaRPr>
          </a:p>
          <a:p>
            <a:pPr marL="800100" lvl="2" indent="-342900">
              <a:buFont typeface="Wingdings" panose="020B0604020202020204" pitchFamily="34" charset="0"/>
              <a:buChar char="Ø"/>
            </a:pPr>
            <a:r>
              <a:rPr lang="tr" dirty="0" err="1">
                <a:ea typeface="+mn-lt"/>
                <a:cs typeface="+mn-lt"/>
              </a:rPr>
              <a:t>FxCT'de</a:t>
            </a:r>
            <a:r>
              <a:rPr lang="tr" dirty="0">
                <a:ea typeface="+mn-lt"/>
                <a:cs typeface="+mn-lt"/>
              </a:rPr>
              <a:t>, planlı dozları her bir plan adaptasyon stratejisine göre uyarlamak için gereken medyan hesaplama süreleri, </a:t>
            </a:r>
            <a:r>
              <a:rPr lang="tr" dirty="0" err="1">
                <a:ea typeface="+mn-lt"/>
                <a:cs typeface="+mn-lt"/>
              </a:rPr>
              <a:t>unrestricted</a:t>
            </a:r>
            <a:r>
              <a:rPr lang="tr" dirty="0">
                <a:ea typeface="+mn-lt"/>
                <a:cs typeface="+mn-lt"/>
              </a:rPr>
              <a:t> re-plan için 8,5 dakika, time-</a:t>
            </a:r>
            <a:r>
              <a:rPr lang="tr" dirty="0" err="1">
                <a:ea typeface="+mn-lt"/>
                <a:cs typeface="+mn-lt"/>
              </a:rPr>
              <a:t>restricted</a:t>
            </a:r>
            <a:r>
              <a:rPr lang="tr" dirty="0">
                <a:ea typeface="+mn-lt"/>
                <a:cs typeface="+mn-lt"/>
              </a:rPr>
              <a:t> re-plan için 3 dakika ve doz yeniden ayarlanması için 30 saniye idi.</a:t>
            </a:r>
          </a:p>
          <a:p>
            <a:pPr lvl="2"/>
            <a:endParaRPr lang="tr" dirty="0"/>
          </a:p>
          <a:p>
            <a:pPr marL="800100" lvl="2" indent="-342900">
              <a:buFont typeface="Wingdings" panose="020B0604020202020204" pitchFamily="34" charset="0"/>
              <a:buChar char="Ø"/>
            </a:pPr>
            <a:endParaRPr lang="tr" dirty="0">
              <a:ea typeface="+mn-lt"/>
              <a:cs typeface="+mn-lt"/>
            </a:endParaRPr>
          </a:p>
        </p:txBody>
      </p:sp>
    </p:spTree>
    <p:extLst>
      <p:ext uri="{BB962C8B-B14F-4D97-AF65-F5344CB8AC3E}">
        <p14:creationId xmlns:p14="http://schemas.microsoft.com/office/powerpoint/2010/main" val="67144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EE6A4EC-D187-4EA5-ABB1-C134406360DB}"/>
              </a:ext>
            </a:extLst>
          </p:cNvPr>
          <p:cNvSpPr>
            <a:spLocks noGrp="1"/>
          </p:cNvSpPr>
          <p:nvPr>
            <p:ph type="title"/>
          </p:nvPr>
        </p:nvSpPr>
        <p:spPr>
          <a:xfrm>
            <a:off x="525717" y="787068"/>
            <a:ext cx="4663649" cy="1455091"/>
          </a:xfrm>
        </p:spPr>
        <p:txBody>
          <a:bodyPr>
            <a:normAutofit/>
          </a:bodyPr>
          <a:lstStyle/>
          <a:p>
            <a:endParaRPr lang="en-US"/>
          </a:p>
        </p:txBody>
      </p:sp>
      <p:sp>
        <p:nvSpPr>
          <p:cNvPr id="11" name="Freeform: Shape 10">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0CECFCDC-A6EF-4398-B411-C6BB942FADB2}"/>
              </a:ext>
            </a:extLst>
          </p:cNvPr>
          <p:cNvSpPr>
            <a:spLocks noGrp="1"/>
          </p:cNvSpPr>
          <p:nvPr>
            <p:ph idx="1"/>
          </p:nvPr>
        </p:nvSpPr>
        <p:spPr>
          <a:xfrm>
            <a:off x="525717" y="2796427"/>
            <a:ext cx="4663649" cy="3274503"/>
          </a:xfrm>
        </p:spPr>
        <p:txBody>
          <a:bodyPr vert="horz" lIns="91440" tIns="45720" rIns="91440" bIns="45720" rtlCol="0" anchor="t">
            <a:normAutofit/>
          </a:bodyPr>
          <a:lstStyle/>
          <a:p>
            <a:pPr marL="800100" lvl="2" indent="-342900">
              <a:lnSpc>
                <a:spcPct val="100000"/>
              </a:lnSpc>
              <a:buFont typeface="Wingdings,Sans-Serif"/>
              <a:buChar char="Ø"/>
            </a:pPr>
            <a:r>
              <a:rPr lang="tr" sz="1100" dirty="0" err="1">
                <a:ea typeface="+mn-lt"/>
                <a:cs typeface="+mn-lt"/>
              </a:rPr>
              <a:t>Unrestricted</a:t>
            </a:r>
            <a:r>
              <a:rPr lang="tr" sz="1100" dirty="0">
                <a:ea typeface="+mn-lt"/>
                <a:cs typeface="+mn-lt"/>
              </a:rPr>
              <a:t> ve time-</a:t>
            </a:r>
            <a:r>
              <a:rPr lang="tr" sz="1100" dirty="0" err="1">
                <a:ea typeface="+mn-lt"/>
                <a:cs typeface="+mn-lt"/>
              </a:rPr>
              <a:t>restricted</a:t>
            </a:r>
            <a:r>
              <a:rPr lang="tr" sz="1100" dirty="0">
                <a:ea typeface="+mn-lt"/>
                <a:cs typeface="+mn-lt"/>
              </a:rPr>
              <a:t> planlar arasındaki örnekleme noktalarının sayısı ortalama olarak %73±10 oranında azaltıldı. </a:t>
            </a:r>
            <a:endParaRPr lang="en-US" sz="1100" dirty="0">
              <a:ea typeface="+mn-lt"/>
              <a:cs typeface="+mn-lt"/>
            </a:endParaRPr>
          </a:p>
          <a:p>
            <a:pPr marL="800100" lvl="2" indent="-342900">
              <a:lnSpc>
                <a:spcPct val="100000"/>
              </a:lnSpc>
              <a:buFont typeface="Wingdings,Sans-Serif"/>
              <a:buChar char="Ø"/>
            </a:pPr>
            <a:r>
              <a:rPr lang="tr" sz="1100" dirty="0">
                <a:ea typeface="+mn-lt"/>
                <a:cs typeface="+mn-lt"/>
              </a:rPr>
              <a:t>Ayrıca örnekleme noktalarının sayısı ile hesaplama süreleri arasında önemli bir korelasyon ortaya çıktı (R2 = 0.92; P &lt; .001). Her iki değişken arasındaki ilişki, lineer regresyon modeli ile tanımlanmıştır; burada T, tahmin edilen optimizasyon zamanı ve x, optimizasyon için kullanılan örnekleme noktalarının sayısıdır.</a:t>
            </a:r>
            <a:endParaRPr lang="en-US" sz="1100">
              <a:ea typeface="+mn-lt"/>
              <a:cs typeface="+mn-lt"/>
            </a:endParaRPr>
          </a:p>
          <a:p>
            <a:pPr marL="1257300" lvl="4" indent="-342900">
              <a:lnSpc>
                <a:spcPct val="100000"/>
              </a:lnSpc>
              <a:buFont typeface="Wingdings,Sans-Serif"/>
              <a:buChar char="ü"/>
            </a:pPr>
            <a:r>
              <a:rPr lang="tr" sz="1100" dirty="0">
                <a:ea typeface="+mn-lt"/>
                <a:cs typeface="+mn-lt"/>
              </a:rPr>
              <a:t>" T = 0,000017x + 1,05 "</a:t>
            </a:r>
          </a:p>
          <a:p>
            <a:pPr marL="800100" lvl="2" indent="-342900">
              <a:lnSpc>
                <a:spcPct val="100000"/>
              </a:lnSpc>
              <a:buFont typeface="Wingdings,Sans-Serif"/>
              <a:buChar char="Ø"/>
            </a:pPr>
            <a:endParaRPr lang="tr" sz="1100">
              <a:ea typeface="+mn-lt"/>
              <a:cs typeface="+mn-lt"/>
            </a:endParaRPr>
          </a:p>
          <a:p>
            <a:pPr>
              <a:lnSpc>
                <a:spcPct val="100000"/>
              </a:lnSpc>
            </a:pPr>
            <a:endParaRPr lang="en-US" sz="1100"/>
          </a:p>
        </p:txBody>
      </p:sp>
      <p:pic>
        <p:nvPicPr>
          <p:cNvPr id="4" name="Picture 4" descr="Chart, scatter chart&#10;&#10;Description automatically generated">
            <a:extLst>
              <a:ext uri="{FF2B5EF4-FFF2-40B4-BE49-F238E27FC236}">
                <a16:creationId xmlns:a16="http://schemas.microsoft.com/office/drawing/2014/main" id="{00EBC8FF-F374-42F1-AB68-55C5C8C69840}"/>
              </a:ext>
            </a:extLst>
          </p:cNvPr>
          <p:cNvPicPr>
            <a:picLocks noChangeAspect="1"/>
          </p:cNvPicPr>
          <p:nvPr/>
        </p:nvPicPr>
        <p:blipFill>
          <a:blip r:embed="rId2"/>
          <a:stretch>
            <a:fillRect/>
          </a:stretch>
        </p:blipFill>
        <p:spPr>
          <a:xfrm>
            <a:off x="5953780" y="1904791"/>
            <a:ext cx="5660211" cy="2957460"/>
          </a:xfrm>
          <a:prstGeom prst="rect">
            <a:avLst/>
          </a:prstGeom>
        </p:spPr>
      </p:pic>
      <p:sp>
        <p:nvSpPr>
          <p:cNvPr id="21" name="Freeform: Shape 20">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5788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7626-0F96-4041-88B5-8A30ED600D0B}"/>
              </a:ext>
            </a:extLst>
          </p:cNvPr>
          <p:cNvSpPr>
            <a:spLocks noGrp="1"/>
          </p:cNvSpPr>
          <p:nvPr>
            <p:ph type="title"/>
          </p:nvPr>
        </p:nvSpPr>
        <p:spPr/>
        <p:txBody>
          <a:bodyPr/>
          <a:lstStyle/>
          <a:p>
            <a:r>
              <a:rPr lang="en-US" dirty="0"/>
              <a:t>TARTIŞMA</a:t>
            </a:r>
          </a:p>
        </p:txBody>
      </p:sp>
      <p:sp>
        <p:nvSpPr>
          <p:cNvPr id="3" name="Content Placeholder 2">
            <a:extLst>
              <a:ext uri="{FF2B5EF4-FFF2-40B4-BE49-F238E27FC236}">
                <a16:creationId xmlns:a16="http://schemas.microsoft.com/office/drawing/2014/main" id="{A7B30273-496E-4CE0-A7ED-5AC14B33BD87}"/>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a:ea typeface="+mn-lt"/>
                <a:cs typeface="+mn-lt"/>
              </a:rPr>
              <a:t>Bu çalışma, SBRT ile tedavi edilen pankreas kanseri için üç çevrimiçi </a:t>
            </a:r>
            <a:r>
              <a:rPr lang="tr" dirty="0" err="1">
                <a:ea typeface="+mn-lt"/>
                <a:cs typeface="+mn-lt"/>
              </a:rPr>
              <a:t>adaptif</a:t>
            </a:r>
            <a:r>
              <a:rPr lang="tr" dirty="0">
                <a:ea typeface="+mn-lt"/>
                <a:cs typeface="+mn-lt"/>
              </a:rPr>
              <a:t> plan yaklaşımının potansiyel avantaj-dezavantajlarını göstermektedir.</a:t>
            </a:r>
            <a:endParaRPr lang="en-US" dirty="0"/>
          </a:p>
          <a:p>
            <a:pPr marL="342900" indent="-342900">
              <a:buFont typeface="Wingdings" panose="020B0604020202020204" pitchFamily="34" charset="0"/>
              <a:buChar char="v"/>
            </a:pPr>
            <a:r>
              <a:rPr lang="tr" dirty="0" err="1">
                <a:ea typeface="+mn-lt"/>
                <a:cs typeface="+mn-lt"/>
              </a:rPr>
              <a:t>Unrestricted</a:t>
            </a:r>
            <a:r>
              <a:rPr lang="tr" dirty="0">
                <a:ea typeface="+mn-lt"/>
                <a:cs typeface="+mn-lt"/>
              </a:rPr>
              <a:t> re-plan fraksiyonların %93'ünde, time-</a:t>
            </a:r>
            <a:r>
              <a:rPr lang="tr" dirty="0" err="1">
                <a:ea typeface="+mn-lt"/>
                <a:cs typeface="+mn-lt"/>
              </a:rPr>
              <a:t>restricted</a:t>
            </a:r>
            <a:r>
              <a:rPr lang="tr" dirty="0">
                <a:ea typeface="+mn-lt"/>
                <a:cs typeface="+mn-lt"/>
              </a:rPr>
              <a:t> re-plan %90'ında, doz yeniden düzenlemesi ise %74'ünde OAR </a:t>
            </a:r>
            <a:r>
              <a:rPr lang="tr" dirty="0" err="1">
                <a:ea typeface="+mn-lt"/>
                <a:cs typeface="+mn-lt"/>
              </a:rPr>
              <a:t>constraintleri</a:t>
            </a:r>
            <a:r>
              <a:rPr lang="tr" dirty="0">
                <a:ea typeface="+mn-lt"/>
                <a:cs typeface="+mn-lt"/>
              </a:rPr>
              <a:t> karşılayan klinik olarak kabul edilebilir planlara ulaştı. Her biri için sırasıyla 8,5, 3 ve 0,5 dakikalık bir medyan hesaplama süresi gerekti. </a:t>
            </a:r>
            <a:endParaRPr lang="tr"/>
          </a:p>
          <a:p>
            <a:pPr marL="342900" indent="-342900">
              <a:buFont typeface="Wingdings" panose="020B0604020202020204" pitchFamily="34" charset="0"/>
              <a:buChar char="v"/>
            </a:pPr>
            <a:r>
              <a:rPr lang="tr" dirty="0">
                <a:ea typeface="+mn-lt"/>
                <a:cs typeface="+mn-lt"/>
              </a:rPr>
              <a:t>70 fraksiyonun yalnızca 3'ünde çevrimiçi plan adaptasyonu stratejileri klinik olarak kabul edilebilir bir planla sonuçlanmadı.  </a:t>
            </a:r>
          </a:p>
          <a:p>
            <a:pPr marL="342900" indent="-342900">
              <a:buFont typeface="Wingdings" panose="020B0604020202020204" pitchFamily="34" charset="0"/>
              <a:buChar char="v"/>
            </a:pPr>
            <a:r>
              <a:rPr lang="tr" dirty="0">
                <a:ea typeface="+mn-lt"/>
                <a:cs typeface="+mn-lt"/>
              </a:rPr>
              <a:t>En karmaşık ve zaman alıcı yöntem, en başarılı </a:t>
            </a:r>
            <a:r>
              <a:rPr lang="tr" dirty="0" err="1">
                <a:ea typeface="+mn-lt"/>
                <a:cs typeface="+mn-lt"/>
              </a:rPr>
              <a:t>adaptif</a:t>
            </a:r>
            <a:r>
              <a:rPr lang="tr" dirty="0">
                <a:ea typeface="+mn-lt"/>
                <a:cs typeface="+mn-lt"/>
              </a:rPr>
              <a:t> planı üretti. </a:t>
            </a:r>
            <a:endParaRPr lang="tr"/>
          </a:p>
        </p:txBody>
      </p:sp>
    </p:spTree>
    <p:extLst>
      <p:ext uri="{BB962C8B-B14F-4D97-AF65-F5344CB8AC3E}">
        <p14:creationId xmlns:p14="http://schemas.microsoft.com/office/powerpoint/2010/main" val="142498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704F-9716-4EB1-AB7D-268389DEE7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FAB6FE4-95A7-4EBF-997E-3313261A41F0}"/>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a:ea typeface="+mn-lt"/>
                <a:cs typeface="+mn-lt"/>
              </a:rPr>
              <a:t>LAPC tedavi bölgesi için en iyi uyarlanmış planlar, </a:t>
            </a:r>
            <a:r>
              <a:rPr lang="tr" dirty="0" err="1">
                <a:ea typeface="+mn-lt"/>
                <a:cs typeface="+mn-lt"/>
              </a:rPr>
              <a:t>unrestricted</a:t>
            </a:r>
            <a:r>
              <a:rPr lang="tr" dirty="0">
                <a:ea typeface="+mn-lt"/>
                <a:cs typeface="+mn-lt"/>
              </a:rPr>
              <a:t> ve time-</a:t>
            </a:r>
            <a:r>
              <a:rPr lang="tr" dirty="0" err="1">
                <a:ea typeface="+mn-lt"/>
                <a:cs typeface="+mn-lt"/>
              </a:rPr>
              <a:t>restricted</a:t>
            </a:r>
            <a:r>
              <a:rPr lang="tr" dirty="0">
                <a:ea typeface="+mn-lt"/>
                <a:cs typeface="+mn-lt"/>
              </a:rPr>
              <a:t> re-plan stratejileriyle elde edildi; her iki yöntem de günlük anatomiye göre şekillendirilmiş yeni bir plan oluşturdu. Genel olarak, OAR dozlarını düşürürken hedef kapsamını korumayı başardılar. </a:t>
            </a:r>
            <a:endParaRPr lang="tr" b="1" dirty="0">
              <a:ea typeface="+mn-lt"/>
              <a:cs typeface="+mn-lt"/>
            </a:endParaRPr>
          </a:p>
          <a:p>
            <a:pPr marL="342900" indent="-342900">
              <a:buFont typeface="Wingdings" panose="020B0604020202020204" pitchFamily="34" charset="0"/>
              <a:buChar char="v"/>
            </a:pPr>
            <a:r>
              <a:rPr lang="tr" dirty="0" err="1">
                <a:ea typeface="+mn-lt"/>
                <a:cs typeface="+mn-lt"/>
              </a:rPr>
              <a:t>pCT'lerde</a:t>
            </a:r>
            <a:r>
              <a:rPr lang="tr" dirty="0">
                <a:ea typeface="+mn-lt"/>
                <a:cs typeface="+mn-lt"/>
              </a:rPr>
              <a:t> </a:t>
            </a:r>
            <a:r>
              <a:rPr lang="tr" dirty="0" err="1">
                <a:ea typeface="+mn-lt"/>
                <a:cs typeface="+mn-lt"/>
              </a:rPr>
              <a:t>unrestricted</a:t>
            </a:r>
            <a:r>
              <a:rPr lang="tr" dirty="0">
                <a:ea typeface="+mn-lt"/>
                <a:cs typeface="+mn-lt"/>
              </a:rPr>
              <a:t> ve time-</a:t>
            </a:r>
            <a:r>
              <a:rPr lang="tr" dirty="0" err="1">
                <a:ea typeface="+mn-lt"/>
                <a:cs typeface="+mn-lt"/>
              </a:rPr>
              <a:t>restricted</a:t>
            </a:r>
            <a:r>
              <a:rPr lang="tr" dirty="0">
                <a:ea typeface="+mn-lt"/>
                <a:cs typeface="+mn-lt"/>
              </a:rPr>
              <a:t> planlar arasındaki doz farklılıkları, PTV </a:t>
            </a:r>
            <a:r>
              <a:rPr lang="tr" dirty="0" err="1">
                <a:ea typeface="+mn-lt"/>
                <a:cs typeface="+mn-lt"/>
              </a:rPr>
              <a:t>Dmin</a:t>
            </a:r>
            <a:r>
              <a:rPr lang="tr" dirty="0">
                <a:ea typeface="+mn-lt"/>
                <a:cs typeface="+mn-lt"/>
              </a:rPr>
              <a:t> dışında önemli değildi. </a:t>
            </a:r>
            <a:r>
              <a:rPr lang="tr" dirty="0" err="1">
                <a:ea typeface="+mn-lt"/>
                <a:cs typeface="+mn-lt"/>
              </a:rPr>
              <a:t>Unrestricted</a:t>
            </a:r>
            <a:r>
              <a:rPr lang="tr" dirty="0">
                <a:ea typeface="+mn-lt"/>
                <a:cs typeface="+mn-lt"/>
              </a:rPr>
              <a:t> ve time-</a:t>
            </a:r>
            <a:r>
              <a:rPr lang="tr" dirty="0" err="1">
                <a:ea typeface="+mn-lt"/>
                <a:cs typeface="+mn-lt"/>
              </a:rPr>
              <a:t>restricted</a:t>
            </a:r>
            <a:r>
              <a:rPr lang="tr" dirty="0">
                <a:ea typeface="+mn-lt"/>
                <a:cs typeface="+mn-lt"/>
              </a:rPr>
              <a:t> re-plan arasındaki PTV kapsamı farkı -%6, ortalama doz farkı -0.2 </a:t>
            </a:r>
            <a:r>
              <a:rPr lang="tr" dirty="0" err="1">
                <a:ea typeface="+mn-lt"/>
                <a:cs typeface="+mn-lt"/>
              </a:rPr>
              <a:t>Gy</a:t>
            </a:r>
            <a:r>
              <a:rPr lang="tr" dirty="0">
                <a:ea typeface="+mn-lt"/>
                <a:cs typeface="+mn-lt"/>
              </a:rPr>
              <a:t> idi. GTV kapsamındaki farklılıklar önemli değildi ve </a:t>
            </a:r>
            <a:r>
              <a:rPr lang="tr" dirty="0" err="1">
                <a:ea typeface="+mn-lt"/>
                <a:cs typeface="+mn-lt"/>
              </a:rPr>
              <a:t>GTV'de</a:t>
            </a:r>
            <a:r>
              <a:rPr lang="tr" dirty="0">
                <a:ea typeface="+mn-lt"/>
                <a:cs typeface="+mn-lt"/>
              </a:rPr>
              <a:t> ortalama doz sadece -0.3 </a:t>
            </a:r>
            <a:r>
              <a:rPr lang="tr" dirty="0" err="1">
                <a:ea typeface="+mn-lt"/>
                <a:cs typeface="+mn-lt"/>
              </a:rPr>
              <a:t>Gy</a:t>
            </a:r>
            <a:r>
              <a:rPr lang="tr" dirty="0">
                <a:ea typeface="+mn-lt"/>
                <a:cs typeface="+mn-lt"/>
              </a:rPr>
              <a:t> idi.</a:t>
            </a:r>
            <a:endParaRPr lang="tr" b="1" dirty="0">
              <a:ea typeface="+mn-lt"/>
              <a:cs typeface="+mn-lt"/>
            </a:endParaRPr>
          </a:p>
        </p:txBody>
      </p:sp>
    </p:spTree>
    <p:extLst>
      <p:ext uri="{BB962C8B-B14F-4D97-AF65-F5344CB8AC3E}">
        <p14:creationId xmlns:p14="http://schemas.microsoft.com/office/powerpoint/2010/main" val="127334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DA14-223C-440F-9433-BCFC4E1F31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A96494-6438-401D-87B4-0C72A02B53AA}"/>
              </a:ext>
            </a:extLst>
          </p:cNvPr>
          <p:cNvSpPr>
            <a:spLocks noGrp="1"/>
          </p:cNvSpPr>
          <p:nvPr>
            <p:ph idx="1"/>
          </p:nvPr>
        </p:nvSpPr>
        <p:spPr/>
        <p:txBody>
          <a:bodyPr vert="horz" lIns="91440" tIns="45720" rIns="91440" bIns="45720" rtlCol="0" anchor="t">
            <a:noAutofit/>
          </a:bodyPr>
          <a:lstStyle/>
          <a:p>
            <a:pPr marL="342900" indent="-342900">
              <a:buFont typeface="Wingdings" panose="020B0604020202020204" pitchFamily="34" charset="0"/>
              <a:buChar char="v"/>
            </a:pPr>
            <a:r>
              <a:rPr lang="tr" sz="1500" dirty="0" err="1">
                <a:ea typeface="+mn-lt"/>
                <a:cs typeface="+mn-lt"/>
              </a:rPr>
              <a:t>pCT</a:t>
            </a:r>
            <a:r>
              <a:rPr lang="tr" sz="1500" dirty="0">
                <a:ea typeface="+mn-lt"/>
                <a:cs typeface="+mn-lt"/>
              </a:rPr>
              <a:t> anatomisinde optimize edilen dozu </a:t>
            </a:r>
            <a:r>
              <a:rPr lang="tr" sz="1500" dirty="0" err="1">
                <a:ea typeface="+mn-lt"/>
                <a:cs typeface="+mn-lt"/>
              </a:rPr>
              <a:t>kullananarak</a:t>
            </a:r>
            <a:r>
              <a:rPr lang="tr" sz="1500" dirty="0">
                <a:ea typeface="+mn-lt"/>
                <a:cs typeface="+mn-lt"/>
              </a:rPr>
              <a:t> elde edilen doz yeniden düzenlenmesi stratejisi ile ortaya çıkan planlar, OAR </a:t>
            </a:r>
            <a:r>
              <a:rPr lang="tr" sz="1500" dirty="0" err="1">
                <a:ea typeface="+mn-lt"/>
                <a:cs typeface="+mn-lt"/>
              </a:rPr>
              <a:t>constraintlerini</a:t>
            </a:r>
            <a:r>
              <a:rPr lang="tr" sz="1500" dirty="0">
                <a:ea typeface="+mn-lt"/>
                <a:cs typeface="+mn-lt"/>
              </a:rPr>
              <a:t> elde etmek için hedef kapsamını tehlikeye attı. Dozun yeniden ayarlanmasının OAR </a:t>
            </a:r>
            <a:r>
              <a:rPr lang="tr" sz="1500" dirty="0" err="1">
                <a:ea typeface="+mn-lt"/>
                <a:cs typeface="+mn-lt"/>
              </a:rPr>
              <a:t>constraintlerinin</a:t>
            </a:r>
            <a:r>
              <a:rPr lang="tr" sz="1500" dirty="0">
                <a:ea typeface="+mn-lt"/>
                <a:cs typeface="+mn-lt"/>
              </a:rPr>
              <a:t> karşılandığı planlarla sonuçlandığı 70 vakanın 52'si göz önüne alındığında, </a:t>
            </a:r>
            <a:r>
              <a:rPr lang="tr" sz="1500" dirty="0" err="1">
                <a:ea typeface="+mn-lt"/>
                <a:cs typeface="+mn-lt"/>
              </a:rPr>
              <a:t>unrestricted</a:t>
            </a:r>
            <a:r>
              <a:rPr lang="tr" sz="1500" dirty="0">
                <a:ea typeface="+mn-lt"/>
                <a:cs typeface="+mn-lt"/>
              </a:rPr>
              <a:t> re-planlar ile karşılaştırıldığında medyan PTV kapsama kaybında %2,5'lik kayıp vardır. Kapsamdaki bu kayıp, günlük </a:t>
            </a:r>
            <a:r>
              <a:rPr lang="tr" sz="1500" dirty="0" err="1">
                <a:ea typeface="+mn-lt"/>
                <a:cs typeface="+mn-lt"/>
              </a:rPr>
              <a:t>OAR'ler</a:t>
            </a:r>
            <a:r>
              <a:rPr lang="tr" sz="1500" dirty="0">
                <a:ea typeface="+mn-lt"/>
                <a:cs typeface="+mn-lt"/>
              </a:rPr>
              <a:t> yerine planlama anatomisine göre şekillendirilmiş bir doz dağılımının kullanılmasından kaynaklanır. Benzer şekilde, dozun yeniden düzenlenmesinin klinik olarak kabul edilebilir bir çözüme yaklaşmadığı 70 fraksiyonun 18'inde, günlük </a:t>
            </a:r>
            <a:r>
              <a:rPr lang="tr" sz="1500" dirty="0" err="1">
                <a:ea typeface="+mn-lt"/>
                <a:cs typeface="+mn-lt"/>
              </a:rPr>
              <a:t>OAR'ler</a:t>
            </a:r>
            <a:r>
              <a:rPr lang="tr" sz="1500" dirty="0">
                <a:ea typeface="+mn-lt"/>
                <a:cs typeface="+mn-lt"/>
              </a:rPr>
              <a:t> </a:t>
            </a:r>
            <a:r>
              <a:rPr lang="tr" sz="1500" dirty="0" err="1">
                <a:ea typeface="+mn-lt"/>
                <a:cs typeface="+mn-lt"/>
              </a:rPr>
              <a:t>GTV'ye</a:t>
            </a:r>
            <a:r>
              <a:rPr lang="tr" sz="1500" dirty="0">
                <a:ea typeface="+mn-lt"/>
                <a:cs typeface="+mn-lt"/>
              </a:rPr>
              <a:t> çok yaklaşmış olabilir ve dozu değiştirmek için kısıtlamaya neden olmuş olabilir. </a:t>
            </a:r>
          </a:p>
          <a:p>
            <a:pPr marL="342900" indent="-342900">
              <a:buFont typeface="Wingdings" panose="020B0604020202020204" pitchFamily="34" charset="0"/>
              <a:buChar char="v"/>
            </a:pPr>
            <a:r>
              <a:rPr lang="tr" sz="1500" dirty="0">
                <a:ea typeface="+mn-lt"/>
                <a:cs typeface="+mn-lt"/>
              </a:rPr>
              <a:t>Dozun yeniden ayarlanması basit bir stratejidir ve herhangi bir lineer hızlandırıcı ve (oda içi) görüntüleme cihazı kombinasyonu ile kolayca uygulanabilir; ayrıca gözden geçirilmesi ve QA alması gereken yeni bir günlük plan oluşturmaktan da kaçınır.</a:t>
            </a:r>
          </a:p>
        </p:txBody>
      </p:sp>
    </p:spTree>
    <p:extLst>
      <p:ext uri="{BB962C8B-B14F-4D97-AF65-F5344CB8AC3E}">
        <p14:creationId xmlns:p14="http://schemas.microsoft.com/office/powerpoint/2010/main" val="412860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3532-EDAF-40A3-8299-57EE781D72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1861E-62E1-4218-903F-89A62B862B73}"/>
              </a:ext>
            </a:extLst>
          </p:cNvPr>
          <p:cNvSpPr>
            <a:spLocks noGrp="1"/>
          </p:cNvSpPr>
          <p:nvPr>
            <p:ph idx="1"/>
          </p:nvPr>
        </p:nvSpPr>
        <p:spPr/>
        <p:txBody>
          <a:bodyPr vert="horz" lIns="91440" tIns="45720" rIns="91440" bIns="45720" rtlCol="0" anchor="t">
            <a:normAutofit/>
          </a:bodyPr>
          <a:lstStyle/>
          <a:p>
            <a:endParaRPr lang="tr" dirty="0">
              <a:ea typeface="+mn-lt"/>
              <a:cs typeface="+mn-lt"/>
            </a:endParaRPr>
          </a:p>
          <a:p>
            <a:pPr marL="342900" indent="-342900">
              <a:buFont typeface="Wingdings" panose="020B0604020202020204" pitchFamily="34" charset="0"/>
              <a:buChar char="v"/>
            </a:pPr>
            <a:r>
              <a:rPr lang="tr" dirty="0">
                <a:ea typeface="+mn-lt"/>
                <a:cs typeface="+mn-lt"/>
              </a:rPr>
              <a:t>Plan adaptasyonunun ART iş akışındaki tek unsur olmadığı düşünüldüğünde, her bir stratejik yaklaşım için gereken hesaplama süresi önemli bir rol oynamaktadır. Stratejiler arasında plan kalitesi ve hesaplama süresi arasında bir denge bulunmalıdır, çünkü </a:t>
            </a:r>
            <a:r>
              <a:rPr lang="tr" dirty="0" err="1">
                <a:ea typeface="+mn-lt"/>
                <a:cs typeface="+mn-lt"/>
              </a:rPr>
              <a:t>unrestricted</a:t>
            </a:r>
            <a:r>
              <a:rPr lang="tr" dirty="0">
                <a:ea typeface="+mn-lt"/>
                <a:cs typeface="+mn-lt"/>
              </a:rPr>
              <a:t> re-planlama, en yüksek plan kalitesine ulaşılmasına rağmen klinik uygulamada kabul edilmesi için çok fazla zaman (yani &gt;8 dakika) gerektirir. Bu çalışmada, time-</a:t>
            </a:r>
            <a:r>
              <a:rPr lang="tr" dirty="0" err="1">
                <a:ea typeface="+mn-lt"/>
                <a:cs typeface="+mn-lt"/>
              </a:rPr>
              <a:t>restricted</a:t>
            </a:r>
            <a:r>
              <a:rPr lang="tr" dirty="0">
                <a:ea typeface="+mn-lt"/>
                <a:cs typeface="+mn-lt"/>
              </a:rPr>
              <a:t> re-planlama ve doz yeniden düzenlemenin </a:t>
            </a:r>
            <a:r>
              <a:rPr lang="tr" dirty="0" err="1">
                <a:ea typeface="+mn-lt"/>
                <a:cs typeface="+mn-lt"/>
              </a:rPr>
              <a:t>unrestricted</a:t>
            </a:r>
            <a:r>
              <a:rPr lang="tr" dirty="0">
                <a:ea typeface="+mn-lt"/>
                <a:cs typeface="+mn-lt"/>
              </a:rPr>
              <a:t> re-planlamaya iyi alternatifler olabileceği gözlendi.</a:t>
            </a:r>
          </a:p>
        </p:txBody>
      </p:sp>
    </p:spTree>
    <p:extLst>
      <p:ext uri="{BB962C8B-B14F-4D97-AF65-F5344CB8AC3E}">
        <p14:creationId xmlns:p14="http://schemas.microsoft.com/office/powerpoint/2010/main" val="170037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191A-D64B-475C-8D07-8E9188903087}"/>
              </a:ext>
            </a:extLst>
          </p:cNvPr>
          <p:cNvSpPr>
            <a:spLocks noGrp="1"/>
          </p:cNvSpPr>
          <p:nvPr>
            <p:ph type="title"/>
          </p:nvPr>
        </p:nvSpPr>
        <p:spPr/>
        <p:txBody>
          <a:bodyPr/>
          <a:lstStyle/>
          <a:p>
            <a:r>
              <a:rPr lang="en-US" dirty="0"/>
              <a:t>GİRİŞ</a:t>
            </a:r>
          </a:p>
        </p:txBody>
      </p:sp>
      <p:sp>
        <p:nvSpPr>
          <p:cNvPr id="3" name="Content Placeholder 2">
            <a:extLst>
              <a:ext uri="{FF2B5EF4-FFF2-40B4-BE49-F238E27FC236}">
                <a16:creationId xmlns:a16="http://schemas.microsoft.com/office/drawing/2014/main" id="{7E9064C9-5133-4753-8ACC-8CAA20E2B80C}"/>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a:ea typeface="+mn-lt"/>
                <a:cs typeface="+mn-lt"/>
              </a:rPr>
              <a:t>Radyoterapi sürecinde meydana gelen günlük anatomik değişiklikler, sağlıklı dokunun fazla doz almasına neden olabilir. Çevrimiçi ART, bir RT fraksiyonu uygulanmadan önce, tedavi planını yeni organ varyasyonlarına göre ayarlamak için günlük görüntüleme bilgilerinin kullanılmasını gerektirir.</a:t>
            </a:r>
            <a:endParaRPr lang="en-US" dirty="0"/>
          </a:p>
          <a:p>
            <a:pPr marL="342900" indent="-342900">
              <a:buFont typeface="Wingdings" panose="020B0604020202020204" pitchFamily="34" charset="0"/>
              <a:buChar char="v"/>
            </a:pPr>
            <a:r>
              <a:rPr lang="tr" dirty="0" err="1">
                <a:ea typeface="+mn-lt"/>
                <a:cs typeface="+mn-lt"/>
              </a:rPr>
              <a:t>Adaptif</a:t>
            </a:r>
            <a:r>
              <a:rPr lang="tr" dirty="0">
                <a:ea typeface="+mn-lt"/>
                <a:cs typeface="+mn-lt"/>
              </a:rPr>
              <a:t> çözümler, karın gibi vücudun dinamik bölgelerinde bulunan hedefler için ilgi çekicidir. Özellikle, </a:t>
            </a:r>
            <a:r>
              <a:rPr lang="tr" dirty="0" err="1">
                <a:ea typeface="+mn-lt"/>
                <a:cs typeface="+mn-lt"/>
              </a:rPr>
              <a:t>rezeke</a:t>
            </a:r>
            <a:r>
              <a:rPr lang="tr" dirty="0">
                <a:ea typeface="+mn-lt"/>
                <a:cs typeface="+mn-lt"/>
              </a:rPr>
              <a:t> edilemeyen lokal ileri pankreas </a:t>
            </a:r>
            <a:r>
              <a:rPr lang="tr" dirty="0" err="1">
                <a:ea typeface="+mn-lt"/>
                <a:cs typeface="+mn-lt"/>
              </a:rPr>
              <a:t>karsinomları</a:t>
            </a:r>
            <a:r>
              <a:rPr lang="tr" dirty="0">
                <a:ea typeface="+mn-lt"/>
                <a:cs typeface="+mn-lt"/>
              </a:rPr>
              <a:t> (</a:t>
            </a:r>
            <a:r>
              <a:rPr lang="tr" dirty="0" err="1">
                <a:ea typeface="+mn-lt"/>
                <a:cs typeface="+mn-lt"/>
              </a:rPr>
              <a:t>LAPC'ler</a:t>
            </a:r>
            <a:r>
              <a:rPr lang="tr" dirty="0">
                <a:ea typeface="+mn-lt"/>
                <a:cs typeface="+mn-lt"/>
              </a:rPr>
              <a:t>) potansiyel adaylardır. </a:t>
            </a:r>
            <a:r>
              <a:rPr lang="tr" dirty="0" err="1">
                <a:ea typeface="+mn-lt"/>
                <a:cs typeface="+mn-lt"/>
              </a:rPr>
              <a:t>Gastrointestinal</a:t>
            </a:r>
            <a:r>
              <a:rPr lang="tr" dirty="0">
                <a:ea typeface="+mn-lt"/>
                <a:cs typeface="+mn-lt"/>
              </a:rPr>
              <a:t> akut </a:t>
            </a:r>
            <a:r>
              <a:rPr lang="tr" dirty="0" err="1">
                <a:ea typeface="+mn-lt"/>
                <a:cs typeface="+mn-lt"/>
              </a:rPr>
              <a:t>toksisiteler</a:t>
            </a:r>
            <a:r>
              <a:rPr lang="tr" dirty="0">
                <a:ea typeface="+mn-lt"/>
                <a:cs typeface="+mn-lt"/>
              </a:rPr>
              <a:t>, bu hastalarda günlük risk altındaki organ (OAR) dozları ile ilişkilendirilmiştir. </a:t>
            </a:r>
            <a:endParaRPr lang="tr" b="1" dirty="0"/>
          </a:p>
        </p:txBody>
      </p:sp>
    </p:spTree>
    <p:extLst>
      <p:ext uri="{BB962C8B-B14F-4D97-AF65-F5344CB8AC3E}">
        <p14:creationId xmlns:p14="http://schemas.microsoft.com/office/powerpoint/2010/main" val="368481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96A6-0325-4DB9-9D03-EC203E6161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1B0D3A-CEC0-4BE0-984F-0D6E482F4882}"/>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a:ea typeface="+mn-lt"/>
                <a:cs typeface="+mn-lt"/>
              </a:rPr>
              <a:t>Çok değişkenli regresyon analizi, örnekleme yoğunluğu ile optimizasyon süresi arasında yüksek bir korelasyon buldu. </a:t>
            </a:r>
            <a:r>
              <a:rPr lang="tr" dirty="0" err="1">
                <a:ea typeface="+mn-lt"/>
                <a:cs typeface="+mn-lt"/>
              </a:rPr>
              <a:t>Nod</a:t>
            </a:r>
            <a:r>
              <a:rPr lang="tr" dirty="0">
                <a:ea typeface="+mn-lt"/>
                <a:cs typeface="+mn-lt"/>
              </a:rPr>
              <a:t> azaltma, </a:t>
            </a:r>
            <a:r>
              <a:rPr lang="tr" dirty="0" err="1">
                <a:ea typeface="+mn-lt"/>
                <a:cs typeface="+mn-lt"/>
              </a:rPr>
              <a:t>unrestricted</a:t>
            </a:r>
            <a:r>
              <a:rPr lang="tr" dirty="0">
                <a:ea typeface="+mn-lt"/>
                <a:cs typeface="+mn-lt"/>
              </a:rPr>
              <a:t> re-planların hesaplama sürelerini &gt;30 saniye azalttı. </a:t>
            </a:r>
            <a:endParaRPr lang="en-US" dirty="0">
              <a:ea typeface="+mn-lt"/>
              <a:cs typeface="+mn-lt"/>
            </a:endParaRPr>
          </a:p>
          <a:p>
            <a:pPr marL="342900" indent="-342900">
              <a:buFont typeface="Wingdings" panose="020B0604020202020204" pitchFamily="34" charset="0"/>
              <a:buChar char="v"/>
            </a:pPr>
            <a:r>
              <a:rPr lang="tr" dirty="0">
                <a:ea typeface="+mn-lt"/>
                <a:cs typeface="+mn-lt"/>
              </a:rPr>
              <a:t>Herhangi bir hasta için örnek noktalarının sayısı, </a:t>
            </a:r>
            <a:r>
              <a:rPr lang="tr" dirty="0" err="1">
                <a:ea typeface="+mn-lt"/>
                <a:cs typeface="+mn-lt"/>
              </a:rPr>
              <a:t>pCT</a:t>
            </a:r>
            <a:r>
              <a:rPr lang="tr" dirty="0">
                <a:ea typeface="+mn-lt"/>
                <a:cs typeface="+mn-lt"/>
              </a:rPr>
              <a:t> ve tüm fraksiyonlar arasında muhtemelen benzer olacaktır, bu nedenle adaptasyon için gereken süre, ilk plana dayalı olarak önceden tahmin edilebilir. </a:t>
            </a:r>
            <a:endParaRPr lang="en-US">
              <a:ea typeface="+mn-lt"/>
              <a:cs typeface="+mn-lt"/>
            </a:endParaRPr>
          </a:p>
          <a:p>
            <a:pPr marL="342900" indent="-342900">
              <a:buFont typeface="Wingdings" panose="020B0604020202020204" pitchFamily="34" charset="0"/>
              <a:buChar char="v"/>
            </a:pPr>
            <a:endParaRPr lang="tr" dirty="0">
              <a:ea typeface="+mn-lt"/>
              <a:cs typeface="+mn-lt"/>
            </a:endParaRPr>
          </a:p>
        </p:txBody>
      </p:sp>
    </p:spTree>
    <p:extLst>
      <p:ext uri="{BB962C8B-B14F-4D97-AF65-F5344CB8AC3E}">
        <p14:creationId xmlns:p14="http://schemas.microsoft.com/office/powerpoint/2010/main" val="877602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ABAC-46AF-4F2A-A7D8-942BCE56815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01340B-C1A6-4412-9F46-C79BFF845DA9}"/>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a:ea typeface="+mn-lt"/>
                <a:cs typeface="+mn-lt"/>
              </a:rPr>
              <a:t>Çalışmanın ana sınırlamalarından biri, manuel olarak önceden </a:t>
            </a:r>
            <a:r>
              <a:rPr lang="tr" dirty="0" err="1">
                <a:ea typeface="+mn-lt"/>
                <a:cs typeface="+mn-lt"/>
              </a:rPr>
              <a:t>konturlanmış</a:t>
            </a:r>
            <a:r>
              <a:rPr lang="tr" dirty="0">
                <a:ea typeface="+mn-lt"/>
                <a:cs typeface="+mn-lt"/>
              </a:rPr>
              <a:t> fraksiyon </a:t>
            </a:r>
            <a:r>
              <a:rPr lang="tr" dirty="0" err="1">
                <a:ea typeface="+mn-lt"/>
                <a:cs typeface="+mn-lt"/>
              </a:rPr>
              <a:t>BT'leri</a:t>
            </a:r>
            <a:r>
              <a:rPr lang="tr" dirty="0">
                <a:ea typeface="+mn-lt"/>
                <a:cs typeface="+mn-lt"/>
              </a:rPr>
              <a:t> kullanılmasıdır. Şu anda </a:t>
            </a:r>
            <a:r>
              <a:rPr lang="tr" dirty="0" err="1">
                <a:ea typeface="+mn-lt"/>
                <a:cs typeface="+mn-lt"/>
              </a:rPr>
              <a:t>CyberKnife</a:t>
            </a:r>
            <a:r>
              <a:rPr lang="tr" dirty="0">
                <a:ea typeface="+mn-lt"/>
                <a:cs typeface="+mn-lt"/>
              </a:rPr>
              <a:t> sistemi entegre bir </a:t>
            </a:r>
            <a:r>
              <a:rPr lang="tr" dirty="0" err="1">
                <a:ea typeface="+mn-lt"/>
                <a:cs typeface="+mn-lt"/>
              </a:rPr>
              <a:t>adaptif</a:t>
            </a:r>
            <a:r>
              <a:rPr lang="tr" dirty="0">
                <a:ea typeface="+mn-lt"/>
                <a:cs typeface="+mn-lt"/>
              </a:rPr>
              <a:t> çözüm sunmamakta, bu nedenle toplam adaptasyon prosedür süresini tahmin etmek zor olmakta.</a:t>
            </a:r>
            <a:endParaRPr lang="en-US" dirty="0">
              <a:ea typeface="+mn-lt"/>
              <a:cs typeface="+mn-lt"/>
            </a:endParaRPr>
          </a:p>
          <a:p>
            <a:pPr marL="342900" indent="-342900">
              <a:buFont typeface="Wingdings" panose="020B0604020202020204" pitchFamily="34" charset="0"/>
              <a:buChar char="v"/>
            </a:pPr>
            <a:r>
              <a:rPr lang="tr" dirty="0">
                <a:ea typeface="+mn-lt"/>
                <a:cs typeface="+mn-lt"/>
              </a:rPr>
              <a:t>Çalışmanın bir diğer sınırlaması, mevcut analizde 5 </a:t>
            </a:r>
            <a:r>
              <a:rPr lang="tr" dirty="0" err="1">
                <a:ea typeface="+mn-lt"/>
                <a:cs typeface="+mn-lt"/>
              </a:rPr>
              <a:t>FxCT'den</a:t>
            </a:r>
            <a:r>
              <a:rPr lang="tr" dirty="0">
                <a:ea typeface="+mn-lt"/>
                <a:cs typeface="+mn-lt"/>
              </a:rPr>
              <a:t> sadece 3'ünün mevcut olmasıdır. LAPC-1 çalışma protokolü başlangıçta plan adaptasyonu amaçları için tasarlanmamıştır ve hasta başına günlük BT tarama sayısı, gereksiz ışınlama ve kontrast madde enjeksiyonunu en aza indirmek için sınırlandırılmıştır.</a:t>
            </a:r>
            <a:r>
              <a:rPr lang="en-US" dirty="0">
                <a:ea typeface="+mn-lt"/>
                <a:cs typeface="+mn-lt"/>
              </a:rPr>
              <a:t> </a:t>
            </a:r>
            <a:endParaRPr lang="en-US" dirty="0"/>
          </a:p>
        </p:txBody>
      </p:sp>
    </p:spTree>
    <p:extLst>
      <p:ext uri="{BB962C8B-B14F-4D97-AF65-F5344CB8AC3E}">
        <p14:creationId xmlns:p14="http://schemas.microsoft.com/office/powerpoint/2010/main" val="2190261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7C55-36F6-4D5A-9AA3-2B9C7967B579}"/>
              </a:ext>
            </a:extLst>
          </p:cNvPr>
          <p:cNvSpPr>
            <a:spLocks noGrp="1"/>
          </p:cNvSpPr>
          <p:nvPr>
            <p:ph type="title"/>
          </p:nvPr>
        </p:nvSpPr>
        <p:spPr/>
        <p:txBody>
          <a:bodyPr/>
          <a:lstStyle/>
          <a:p>
            <a:r>
              <a:rPr lang="en-US" dirty="0"/>
              <a:t>SONUÇ</a:t>
            </a:r>
          </a:p>
        </p:txBody>
      </p:sp>
      <p:sp>
        <p:nvSpPr>
          <p:cNvPr id="3" name="Content Placeholder 2">
            <a:extLst>
              <a:ext uri="{FF2B5EF4-FFF2-40B4-BE49-F238E27FC236}">
                <a16:creationId xmlns:a16="http://schemas.microsoft.com/office/drawing/2014/main" id="{D6EC8A5B-84A0-4A18-B7FB-1BE784E1736D}"/>
              </a:ext>
            </a:extLst>
          </p:cNvPr>
          <p:cNvSpPr>
            <a:spLocks noGrp="1"/>
          </p:cNvSpPr>
          <p:nvPr>
            <p:ph idx="1"/>
          </p:nvPr>
        </p:nvSpPr>
        <p:spPr/>
        <p:txBody>
          <a:bodyPr vert="horz" lIns="91440" tIns="45720" rIns="91440" bIns="45720" rtlCol="0" anchor="t">
            <a:normAutofit lnSpcReduction="10000"/>
          </a:bodyPr>
          <a:lstStyle/>
          <a:p>
            <a:pPr marL="342900" indent="-342900">
              <a:buFont typeface="Wingdings" panose="020B0604020202020204" pitchFamily="34" charset="0"/>
              <a:buChar char="v"/>
            </a:pPr>
            <a:r>
              <a:rPr lang="tr" dirty="0">
                <a:ea typeface="+mn-lt"/>
                <a:cs typeface="+mn-lt"/>
              </a:rPr>
              <a:t>Online ART, </a:t>
            </a:r>
            <a:r>
              <a:rPr lang="tr" dirty="0" err="1">
                <a:ea typeface="+mn-lt"/>
                <a:cs typeface="+mn-lt"/>
              </a:rPr>
              <a:t>interfraksiyonel</a:t>
            </a:r>
            <a:r>
              <a:rPr lang="tr" dirty="0">
                <a:ea typeface="+mn-lt"/>
                <a:cs typeface="+mn-lt"/>
              </a:rPr>
              <a:t> anatomik değişiklikleri hesaba katarak OAR dozlarını azalttığı için </a:t>
            </a:r>
            <a:r>
              <a:rPr lang="tr" dirty="0" err="1">
                <a:ea typeface="+mn-lt"/>
                <a:cs typeface="+mn-lt"/>
              </a:rPr>
              <a:t>LAPC'li</a:t>
            </a:r>
            <a:r>
              <a:rPr lang="tr" dirty="0">
                <a:ea typeface="+mn-lt"/>
                <a:cs typeface="+mn-lt"/>
              </a:rPr>
              <a:t> hasta grubu için </a:t>
            </a:r>
            <a:r>
              <a:rPr lang="tr" dirty="0" err="1">
                <a:ea typeface="+mn-lt"/>
                <a:cs typeface="+mn-lt"/>
              </a:rPr>
              <a:t>dozimetrik</a:t>
            </a:r>
            <a:r>
              <a:rPr lang="tr" dirty="0">
                <a:ea typeface="+mn-lt"/>
                <a:cs typeface="+mn-lt"/>
              </a:rPr>
              <a:t> olarak faydalıdır. </a:t>
            </a:r>
            <a:endParaRPr lang="en-US">
              <a:ea typeface="+mn-lt"/>
              <a:cs typeface="+mn-lt"/>
            </a:endParaRPr>
          </a:p>
          <a:p>
            <a:pPr marL="342900" indent="-342900">
              <a:buFont typeface="Wingdings" panose="020B0604020202020204" pitchFamily="34" charset="0"/>
              <a:buChar char="v"/>
            </a:pPr>
            <a:r>
              <a:rPr lang="tr" dirty="0">
                <a:ea typeface="+mn-lt"/>
                <a:cs typeface="+mn-lt"/>
              </a:rPr>
              <a:t>Plan adaptasyonu, re-plan veya doz hacmi değiştirilerek uygulanabilir. </a:t>
            </a:r>
          </a:p>
          <a:p>
            <a:pPr marL="342900" indent="-342900">
              <a:buFont typeface="Wingdings" panose="020B0604020202020204" pitchFamily="34" charset="0"/>
              <a:buChar char="v"/>
            </a:pPr>
            <a:r>
              <a:rPr lang="tr" dirty="0">
                <a:ea typeface="+mn-lt"/>
                <a:cs typeface="+mn-lt"/>
              </a:rPr>
              <a:t>Mevcut kaynaklara bağlı olarak, bir veya daha fazla </a:t>
            </a:r>
            <a:r>
              <a:rPr lang="tr" dirty="0" err="1">
                <a:ea typeface="+mn-lt"/>
                <a:cs typeface="+mn-lt"/>
              </a:rPr>
              <a:t>adaptif</a:t>
            </a:r>
            <a:r>
              <a:rPr lang="tr" dirty="0">
                <a:ea typeface="+mn-lt"/>
                <a:cs typeface="+mn-lt"/>
              </a:rPr>
              <a:t> strateji klinik olarak uygulanabilir. </a:t>
            </a:r>
          </a:p>
          <a:p>
            <a:pPr marL="342900" indent="-342900">
              <a:buFont typeface="Wingdings" panose="020B0604020202020204" pitchFamily="34" charset="0"/>
              <a:buChar char="v"/>
            </a:pPr>
            <a:r>
              <a:rPr lang="tr" dirty="0">
                <a:ea typeface="+mn-lt"/>
                <a:cs typeface="+mn-lt"/>
              </a:rPr>
              <a:t>Stratejinin karmaşıklığındaki artış, </a:t>
            </a:r>
            <a:r>
              <a:rPr lang="tr" dirty="0" err="1">
                <a:ea typeface="+mn-lt"/>
                <a:cs typeface="+mn-lt"/>
              </a:rPr>
              <a:t>adaptif</a:t>
            </a:r>
            <a:r>
              <a:rPr lang="tr" dirty="0">
                <a:ea typeface="+mn-lt"/>
                <a:cs typeface="+mn-lt"/>
              </a:rPr>
              <a:t> planın başarısının artmasıyla orantılıdır.</a:t>
            </a:r>
          </a:p>
          <a:p>
            <a:pPr marL="342900" indent="-342900">
              <a:buFont typeface="Wingdings" panose="020B0604020202020204" pitchFamily="34" charset="0"/>
              <a:buChar char="v"/>
            </a:pPr>
            <a:r>
              <a:rPr lang="tr" dirty="0" err="1">
                <a:ea typeface="+mn-lt"/>
                <a:cs typeface="+mn-lt"/>
              </a:rPr>
              <a:t>LAPC'li</a:t>
            </a:r>
            <a:r>
              <a:rPr lang="tr" dirty="0">
                <a:ea typeface="+mn-lt"/>
                <a:cs typeface="+mn-lt"/>
              </a:rPr>
              <a:t> hastalar için plan adaptasyonunun kullanılması, her hastanın tedavileri sırasında günden güne meydana gelen anatomik değişikliklere uygun bir plan almasını sağlayacaktır. </a:t>
            </a:r>
          </a:p>
        </p:txBody>
      </p:sp>
    </p:spTree>
    <p:extLst>
      <p:ext uri="{BB962C8B-B14F-4D97-AF65-F5344CB8AC3E}">
        <p14:creationId xmlns:p14="http://schemas.microsoft.com/office/powerpoint/2010/main" val="204508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FF9E0-D124-43EE-BC50-539D3E0929F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C143CF-A22D-4725-972C-D60C5059F138}"/>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en-US" dirty="0"/>
              <a:t>Beni </a:t>
            </a:r>
            <a:r>
              <a:rPr lang="en-US" dirty="0" err="1"/>
              <a:t>dinlediğiniz</a:t>
            </a:r>
            <a:r>
              <a:rPr lang="en-US" dirty="0"/>
              <a:t> </a:t>
            </a:r>
            <a:r>
              <a:rPr lang="en-US" dirty="0" err="1"/>
              <a:t>için</a:t>
            </a:r>
            <a:r>
              <a:rPr lang="en-US" dirty="0"/>
              <a:t> </a:t>
            </a:r>
            <a:r>
              <a:rPr lang="en-US" dirty="0" err="1"/>
              <a:t>teşekkür</a:t>
            </a:r>
            <a:r>
              <a:rPr lang="en-US" dirty="0"/>
              <a:t> </a:t>
            </a:r>
            <a:r>
              <a:rPr lang="en-US" dirty="0" err="1"/>
              <a:t>ederim</a:t>
            </a:r>
            <a:r>
              <a:rPr lang="en-US" dirty="0"/>
              <a:t>..</a:t>
            </a:r>
            <a:endParaRPr lang="en-US"/>
          </a:p>
        </p:txBody>
      </p:sp>
    </p:spTree>
    <p:extLst>
      <p:ext uri="{BB962C8B-B14F-4D97-AF65-F5344CB8AC3E}">
        <p14:creationId xmlns:p14="http://schemas.microsoft.com/office/powerpoint/2010/main" val="110758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2C9B-848B-4D5F-B957-5036FB82B8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002B93-49C8-4A9B-8FEC-3EC1CC5497BA}"/>
              </a:ext>
            </a:extLst>
          </p:cNvPr>
          <p:cNvSpPr>
            <a:spLocks noGrp="1"/>
          </p:cNvSpPr>
          <p:nvPr>
            <p:ph idx="1"/>
          </p:nvPr>
        </p:nvSpPr>
        <p:spPr>
          <a:xfrm>
            <a:off x="525717" y="2521885"/>
            <a:ext cx="5819882" cy="3168045"/>
          </a:xfrm>
        </p:spPr>
        <p:txBody>
          <a:bodyPr vert="horz" lIns="91440" tIns="45720" rIns="91440" bIns="45720" rtlCol="0" anchor="t">
            <a:normAutofit fontScale="92500" lnSpcReduction="20000"/>
          </a:bodyPr>
          <a:lstStyle/>
          <a:p>
            <a:pPr marL="342900" indent="-342900">
              <a:buFont typeface="Wingdings" panose="020B0604020202020204" pitchFamily="34" charset="0"/>
              <a:buChar char="v"/>
            </a:pPr>
            <a:r>
              <a:rPr lang="tr" dirty="0">
                <a:ea typeface="+mn-lt"/>
                <a:cs typeface="+mn-lt"/>
              </a:rPr>
              <a:t>Çevrimiçi </a:t>
            </a:r>
            <a:r>
              <a:rPr lang="tr" dirty="0" err="1">
                <a:ea typeface="+mn-lt"/>
                <a:cs typeface="+mn-lt"/>
              </a:rPr>
              <a:t>ART'yi</a:t>
            </a:r>
            <a:r>
              <a:rPr lang="tr" dirty="0">
                <a:ea typeface="+mn-lt"/>
                <a:cs typeface="+mn-lt"/>
              </a:rPr>
              <a:t> pratikte uygulamak için; günlük 3D (oda içi) görüntüleme, hızlı </a:t>
            </a:r>
            <a:r>
              <a:rPr lang="tr" dirty="0" err="1">
                <a:ea typeface="+mn-lt"/>
                <a:cs typeface="+mn-lt"/>
              </a:rPr>
              <a:t>konturlama</a:t>
            </a:r>
            <a:r>
              <a:rPr lang="tr" dirty="0">
                <a:ea typeface="+mn-lt"/>
                <a:cs typeface="+mn-lt"/>
              </a:rPr>
              <a:t> (</a:t>
            </a:r>
            <a:r>
              <a:rPr lang="tr" dirty="0" err="1">
                <a:ea typeface="+mn-lt"/>
                <a:cs typeface="+mn-lt"/>
              </a:rPr>
              <a:t>örn</a:t>
            </a:r>
            <a:r>
              <a:rPr lang="tr" dirty="0">
                <a:ea typeface="+mn-lt"/>
                <a:cs typeface="+mn-lt"/>
              </a:rPr>
              <a:t>. </a:t>
            </a:r>
            <a:r>
              <a:rPr lang="tr" dirty="0" err="1">
                <a:ea typeface="+mn-lt"/>
                <a:cs typeface="+mn-lt"/>
              </a:rPr>
              <a:t>Deformable</a:t>
            </a:r>
            <a:r>
              <a:rPr lang="tr" dirty="0">
                <a:ea typeface="+mn-lt"/>
                <a:cs typeface="+mn-lt"/>
              </a:rPr>
              <a:t> Image </a:t>
            </a:r>
            <a:r>
              <a:rPr lang="tr" dirty="0" err="1">
                <a:ea typeface="+mn-lt"/>
                <a:cs typeface="+mn-lt"/>
              </a:rPr>
              <a:t>Registration</a:t>
            </a:r>
            <a:r>
              <a:rPr lang="tr" dirty="0">
                <a:ea typeface="+mn-lt"/>
                <a:cs typeface="+mn-lt"/>
              </a:rPr>
              <a:t> [DIR] ile) ve plan adaptasyonu gerekmektedir. Plan adaptasyonu farklı şekillerde uygulanabilir, ancak re-plan düşünülüyorsa, doz toplamı yapıldıktan sonra değerlendirilmeli ve yeni plandan önce hastaya özel kalite kontrol (QA) yapılmalıdır. </a:t>
            </a:r>
            <a:endParaRPr lang="tr">
              <a:ea typeface="+mn-lt"/>
              <a:cs typeface="+mn-lt"/>
            </a:endParaRPr>
          </a:p>
          <a:p>
            <a:pPr marL="342900" indent="-342900">
              <a:buFont typeface="Wingdings" panose="020B0604020202020204" pitchFamily="34" charset="0"/>
              <a:buChar char="v"/>
            </a:pPr>
            <a:r>
              <a:rPr lang="tr" dirty="0">
                <a:ea typeface="+mn-lt"/>
                <a:cs typeface="+mn-lt"/>
              </a:rPr>
              <a:t>İlgili kurumda </a:t>
            </a:r>
            <a:r>
              <a:rPr lang="tr" dirty="0" err="1">
                <a:ea typeface="+mn-lt"/>
                <a:cs typeface="+mn-lt"/>
              </a:rPr>
              <a:t>CyberKnife</a:t>
            </a:r>
            <a:r>
              <a:rPr lang="tr" dirty="0">
                <a:ea typeface="+mn-lt"/>
                <a:cs typeface="+mn-lt"/>
              </a:rPr>
              <a:t>, günlük 3D görüntüleme imkanı sunan bir oda içi CT sistemi ile entegre edilmiştir.</a:t>
            </a:r>
          </a:p>
        </p:txBody>
      </p:sp>
      <p:pic>
        <p:nvPicPr>
          <p:cNvPr id="4" name="Picture 4" descr="A picture containing appliance, indoor&#10;&#10;Description automatically generated">
            <a:extLst>
              <a:ext uri="{FF2B5EF4-FFF2-40B4-BE49-F238E27FC236}">
                <a16:creationId xmlns:a16="http://schemas.microsoft.com/office/drawing/2014/main" id="{D2BBAE4D-8E3E-4044-B0CE-A4391C615229}"/>
              </a:ext>
            </a:extLst>
          </p:cNvPr>
          <p:cNvPicPr>
            <a:picLocks noChangeAspect="1"/>
          </p:cNvPicPr>
          <p:nvPr/>
        </p:nvPicPr>
        <p:blipFill>
          <a:blip r:embed="rId2"/>
          <a:stretch>
            <a:fillRect/>
          </a:stretch>
        </p:blipFill>
        <p:spPr>
          <a:xfrm>
            <a:off x="7858125" y="790575"/>
            <a:ext cx="2743200" cy="2057400"/>
          </a:xfrm>
          <a:prstGeom prst="rect">
            <a:avLst/>
          </a:prstGeom>
        </p:spPr>
      </p:pic>
      <p:pic>
        <p:nvPicPr>
          <p:cNvPr id="6" name="Picture 6" descr="A picture containing surface chart&#10;&#10;Description automatically generated">
            <a:extLst>
              <a:ext uri="{FF2B5EF4-FFF2-40B4-BE49-F238E27FC236}">
                <a16:creationId xmlns:a16="http://schemas.microsoft.com/office/drawing/2014/main" id="{4A83EA65-DAE5-4D0D-A080-D98ACA3283D5}"/>
              </a:ext>
            </a:extLst>
          </p:cNvPr>
          <p:cNvPicPr>
            <a:picLocks noChangeAspect="1"/>
          </p:cNvPicPr>
          <p:nvPr/>
        </p:nvPicPr>
        <p:blipFill>
          <a:blip r:embed="rId3"/>
          <a:stretch>
            <a:fillRect/>
          </a:stretch>
        </p:blipFill>
        <p:spPr>
          <a:xfrm>
            <a:off x="7858125" y="3019806"/>
            <a:ext cx="2743200" cy="3675888"/>
          </a:xfrm>
          <a:prstGeom prst="rect">
            <a:avLst/>
          </a:prstGeom>
        </p:spPr>
      </p:pic>
    </p:spTree>
    <p:extLst>
      <p:ext uri="{BB962C8B-B14F-4D97-AF65-F5344CB8AC3E}">
        <p14:creationId xmlns:p14="http://schemas.microsoft.com/office/powerpoint/2010/main" val="186335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A67E-28DA-4B54-91BC-1C11E502CE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B0AC23-7686-48AD-BB99-758512D4971D}"/>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tr" dirty="0" err="1">
                <a:ea typeface="+mn-lt"/>
                <a:cs typeface="+mn-lt"/>
              </a:rPr>
              <a:t>LAPC'li</a:t>
            </a:r>
            <a:r>
              <a:rPr lang="tr" dirty="0">
                <a:ea typeface="+mn-lt"/>
                <a:cs typeface="+mn-lt"/>
              </a:rPr>
              <a:t> hastalar için üç çevrimiçi plan adaptasyon stratejisi, </a:t>
            </a:r>
            <a:r>
              <a:rPr lang="tr" dirty="0" err="1">
                <a:ea typeface="+mn-lt"/>
                <a:cs typeface="+mn-lt"/>
              </a:rPr>
              <a:t>adaptif</a:t>
            </a:r>
            <a:r>
              <a:rPr lang="tr" dirty="0">
                <a:ea typeface="+mn-lt"/>
                <a:cs typeface="+mn-lt"/>
              </a:rPr>
              <a:t> olmayan tedavi planlarına karşın potansiyel faydaları ve sınırlamaları yönünden test edilmiştir. Bunlar; </a:t>
            </a:r>
            <a:r>
              <a:rPr lang="tr" dirty="0" err="1">
                <a:ea typeface="+mn-lt"/>
                <a:cs typeface="+mn-lt"/>
              </a:rPr>
              <a:t>unrestricted</a:t>
            </a:r>
            <a:r>
              <a:rPr lang="tr" dirty="0">
                <a:ea typeface="+mn-lt"/>
                <a:cs typeface="+mn-lt"/>
              </a:rPr>
              <a:t> re-plan, time-</a:t>
            </a:r>
            <a:r>
              <a:rPr lang="tr" dirty="0" err="1">
                <a:ea typeface="+mn-lt"/>
                <a:cs typeface="+mn-lt"/>
              </a:rPr>
              <a:t>restricted</a:t>
            </a:r>
            <a:r>
              <a:rPr lang="tr" dirty="0">
                <a:ea typeface="+mn-lt"/>
                <a:cs typeface="+mn-lt"/>
              </a:rPr>
              <a:t> re-plan ve doz ayarlaması optimizasyonudur. İlk iki strateji, günlük OAR anatomik değişikliklerine göre ayarlanmış yeni bir plan oluşturabilirken, üçüncü strateji, plan oluşturmaktan ve </a:t>
            </a:r>
            <a:r>
              <a:rPr lang="tr" dirty="0" err="1">
                <a:ea typeface="+mn-lt"/>
                <a:cs typeface="+mn-lt"/>
              </a:rPr>
              <a:t>QA'dan</a:t>
            </a:r>
            <a:r>
              <a:rPr lang="tr" dirty="0">
                <a:ea typeface="+mn-lt"/>
                <a:cs typeface="+mn-lt"/>
              </a:rPr>
              <a:t> kaçındığı için daha basit ancak plan kalitesinden ödün veren bir stratejidir.</a:t>
            </a:r>
            <a:endParaRPr lang="en-US" dirty="0">
              <a:ea typeface="+mn-lt"/>
              <a:cs typeface="+mn-lt"/>
            </a:endParaRPr>
          </a:p>
        </p:txBody>
      </p:sp>
    </p:spTree>
    <p:extLst>
      <p:ext uri="{BB962C8B-B14F-4D97-AF65-F5344CB8AC3E}">
        <p14:creationId xmlns:p14="http://schemas.microsoft.com/office/powerpoint/2010/main" val="380673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1A5A-7FF8-4993-B9E5-D049FE52D70F}"/>
              </a:ext>
            </a:extLst>
          </p:cNvPr>
          <p:cNvSpPr>
            <a:spLocks noGrp="1"/>
          </p:cNvSpPr>
          <p:nvPr>
            <p:ph type="title"/>
          </p:nvPr>
        </p:nvSpPr>
        <p:spPr/>
        <p:txBody>
          <a:bodyPr/>
          <a:lstStyle/>
          <a:p>
            <a:r>
              <a:rPr lang="en-US" dirty="0"/>
              <a:t>METOD VE MATERYAL</a:t>
            </a:r>
          </a:p>
        </p:txBody>
      </p:sp>
      <p:sp>
        <p:nvSpPr>
          <p:cNvPr id="3" name="Content Placeholder 2">
            <a:extLst>
              <a:ext uri="{FF2B5EF4-FFF2-40B4-BE49-F238E27FC236}">
                <a16:creationId xmlns:a16="http://schemas.microsoft.com/office/drawing/2014/main" id="{D5406135-A811-4ED3-BC56-DCE0F3606643}"/>
              </a:ext>
            </a:extLst>
          </p:cNvPr>
          <p:cNvSpPr>
            <a:spLocks noGrp="1"/>
          </p:cNvSpPr>
          <p:nvPr>
            <p:ph idx="1"/>
          </p:nvPr>
        </p:nvSpPr>
        <p:spPr/>
        <p:txBody>
          <a:bodyPr vert="horz" lIns="91440" tIns="45720" rIns="91440" bIns="45720" rtlCol="0" anchor="t">
            <a:normAutofit fontScale="92500" lnSpcReduction="10000"/>
          </a:bodyPr>
          <a:lstStyle/>
          <a:p>
            <a:pPr marL="342900" indent="-342900">
              <a:buFont typeface="Wingdings" panose="020B0604020202020204" pitchFamily="34" charset="0"/>
              <a:buChar char="v"/>
            </a:pPr>
            <a:r>
              <a:rPr lang="en-US" dirty="0"/>
              <a:t>Hasta </a:t>
            </a:r>
            <a:r>
              <a:rPr lang="en-US" dirty="0" err="1"/>
              <a:t>Verileri</a:t>
            </a:r>
            <a:endParaRPr lang="en-US"/>
          </a:p>
          <a:p>
            <a:pPr marL="400050" lvl="1" indent="-285750">
              <a:buFont typeface="Wingdings" panose="020B0604020202020204" pitchFamily="34" charset="0"/>
              <a:buChar char="Ø"/>
            </a:pPr>
            <a:r>
              <a:rPr lang="tr" dirty="0">
                <a:ea typeface="+mn-lt"/>
                <a:cs typeface="+mn-lt"/>
              </a:rPr>
              <a:t>Kemoterapi (FOLFIRINOX) ve ardından 5 fraksiyonda 40 </a:t>
            </a:r>
            <a:r>
              <a:rPr lang="tr" dirty="0" err="1">
                <a:ea typeface="+mn-lt"/>
                <a:cs typeface="+mn-lt"/>
              </a:rPr>
              <a:t>Gy</a:t>
            </a:r>
            <a:r>
              <a:rPr lang="tr" dirty="0">
                <a:ea typeface="+mn-lt"/>
                <a:cs typeface="+mn-lt"/>
              </a:rPr>
              <a:t> </a:t>
            </a:r>
            <a:r>
              <a:rPr lang="tr" dirty="0" err="1">
                <a:ea typeface="+mn-lt"/>
                <a:cs typeface="+mn-lt"/>
              </a:rPr>
              <a:t>hipofraksiyone</a:t>
            </a:r>
            <a:r>
              <a:rPr lang="tr" dirty="0">
                <a:ea typeface="+mn-lt"/>
                <a:cs typeface="+mn-lt"/>
              </a:rPr>
              <a:t> SBRT tedavisi aldıktan sonra stabil hastalık yanıtı veren </a:t>
            </a:r>
            <a:r>
              <a:rPr lang="tr" dirty="0" err="1">
                <a:ea typeface="+mn-lt"/>
                <a:cs typeface="+mn-lt"/>
              </a:rPr>
              <a:t>metastatik</a:t>
            </a:r>
            <a:r>
              <a:rPr lang="tr" dirty="0">
                <a:ea typeface="+mn-lt"/>
                <a:cs typeface="+mn-lt"/>
              </a:rPr>
              <a:t> olmayan </a:t>
            </a:r>
            <a:r>
              <a:rPr lang="tr" dirty="0" err="1">
                <a:ea typeface="+mn-lt"/>
                <a:cs typeface="+mn-lt"/>
              </a:rPr>
              <a:t>inoperabl</a:t>
            </a:r>
            <a:r>
              <a:rPr lang="tr" dirty="0">
                <a:ea typeface="+mn-lt"/>
                <a:cs typeface="+mn-lt"/>
              </a:rPr>
              <a:t> </a:t>
            </a:r>
            <a:r>
              <a:rPr lang="tr" dirty="0" err="1">
                <a:ea typeface="+mn-lt"/>
                <a:cs typeface="+mn-lt"/>
              </a:rPr>
              <a:t>LAPC'li</a:t>
            </a:r>
            <a:r>
              <a:rPr lang="tr" dirty="0">
                <a:ea typeface="+mn-lt"/>
                <a:cs typeface="+mn-lt"/>
              </a:rPr>
              <a:t> toplam 35 hasta bu araştırmaya dahil edilmiştir. Hasta verileri Nisan 2015 ile Kasım 2017 arasında toplanmıştır. Tedavi öncesi her hastaya bir planlama </a:t>
            </a:r>
            <a:r>
              <a:rPr lang="tr" dirty="0" err="1">
                <a:ea typeface="+mn-lt"/>
                <a:cs typeface="+mn-lt"/>
              </a:rPr>
              <a:t>BT'si</a:t>
            </a:r>
            <a:r>
              <a:rPr lang="tr" dirty="0">
                <a:ea typeface="+mn-lt"/>
                <a:cs typeface="+mn-lt"/>
              </a:rPr>
              <a:t> (</a:t>
            </a:r>
            <a:r>
              <a:rPr lang="tr" dirty="0" err="1">
                <a:ea typeface="+mn-lt"/>
                <a:cs typeface="+mn-lt"/>
              </a:rPr>
              <a:t>pCT</a:t>
            </a:r>
            <a:r>
              <a:rPr lang="tr" dirty="0">
                <a:ea typeface="+mn-lt"/>
                <a:cs typeface="+mn-lt"/>
              </a:rPr>
              <a:t>) ve 3 gün kontrastlı BT (</a:t>
            </a:r>
            <a:r>
              <a:rPr lang="tr" dirty="0" err="1">
                <a:ea typeface="+mn-lt"/>
                <a:cs typeface="+mn-lt"/>
              </a:rPr>
              <a:t>FxCT</a:t>
            </a:r>
            <a:r>
              <a:rPr lang="tr" dirty="0">
                <a:ea typeface="+mn-lt"/>
                <a:cs typeface="+mn-lt"/>
              </a:rPr>
              <a:t>) çekilmiştir. Tüm hastalar için toplamda 98 fraksiyon mevcuttur. </a:t>
            </a:r>
            <a:endParaRPr lang="en-US" dirty="0">
              <a:ea typeface="+mn-lt"/>
              <a:cs typeface="+mn-lt"/>
            </a:endParaRPr>
          </a:p>
          <a:p>
            <a:pPr marL="400050" lvl="1" indent="-285750">
              <a:buFont typeface="Wingdings" panose="020B0604020202020204" pitchFamily="34" charset="0"/>
              <a:buChar char="Ø"/>
            </a:pPr>
            <a:r>
              <a:rPr lang="tr" dirty="0">
                <a:ea typeface="+mn-lt"/>
                <a:cs typeface="+mn-lt"/>
              </a:rPr>
              <a:t>SBRT, </a:t>
            </a:r>
            <a:r>
              <a:rPr lang="tr" dirty="0" err="1">
                <a:ea typeface="+mn-lt"/>
                <a:cs typeface="+mn-lt"/>
              </a:rPr>
              <a:t>CyberKnife</a:t>
            </a:r>
            <a:r>
              <a:rPr lang="tr" dirty="0">
                <a:ea typeface="+mn-lt"/>
                <a:cs typeface="+mn-lt"/>
              </a:rPr>
              <a:t> M6 sistemi ile verilmiş olup, pankreas tümörü içinde veya çevresinde yer alan </a:t>
            </a:r>
            <a:r>
              <a:rPr lang="tr" dirty="0" err="1">
                <a:ea typeface="+mn-lt"/>
                <a:cs typeface="+mn-lt"/>
              </a:rPr>
              <a:t>implante</a:t>
            </a:r>
            <a:r>
              <a:rPr lang="tr" dirty="0">
                <a:ea typeface="+mn-lt"/>
                <a:cs typeface="+mn-lt"/>
              </a:rPr>
              <a:t> 3 altın referans işaretinin medyanı hedef olarak kullanılmıştır. Tedavi öncesi </a:t>
            </a:r>
            <a:r>
              <a:rPr lang="tr" dirty="0" err="1">
                <a:ea typeface="+mn-lt"/>
                <a:cs typeface="+mn-lt"/>
              </a:rPr>
              <a:t>FxCT</a:t>
            </a:r>
            <a:r>
              <a:rPr lang="tr" dirty="0">
                <a:ea typeface="+mn-lt"/>
                <a:cs typeface="+mn-lt"/>
              </a:rPr>
              <a:t>, IV kontrast madde uygulandıktan sonra tedavi odasına entegre BT sistemi üzerinde elde edilmiştir.</a:t>
            </a:r>
          </a:p>
          <a:p>
            <a:pPr marL="400050" lvl="1" indent="-285750">
              <a:buFont typeface="Wingdings" panose="020B0604020202020204" pitchFamily="34" charset="0"/>
              <a:buChar char="Ø"/>
            </a:pPr>
            <a:r>
              <a:rPr lang="tr" dirty="0" err="1">
                <a:ea typeface="+mn-lt"/>
                <a:cs typeface="+mn-lt"/>
              </a:rPr>
              <a:t>GTV'ye</a:t>
            </a:r>
            <a:r>
              <a:rPr lang="tr" dirty="0">
                <a:ea typeface="+mn-lt"/>
                <a:cs typeface="+mn-lt"/>
              </a:rPr>
              <a:t> 5 mm marj vererek CTV oluşturulmuş ve ardından PTV için 2 mm daha marj verilmiştir.  </a:t>
            </a:r>
            <a:endParaRPr lang="tr" dirty="0"/>
          </a:p>
          <a:p>
            <a:pPr marL="400050" lvl="1" indent="-285750">
              <a:buFont typeface="Wingdings" panose="020B0604020202020204" pitchFamily="34" charset="0"/>
              <a:buChar char="Ø"/>
            </a:pPr>
            <a:r>
              <a:rPr lang="tr" dirty="0" err="1">
                <a:ea typeface="+mn-lt"/>
                <a:cs typeface="+mn-lt"/>
              </a:rPr>
              <a:t>FxCT'ler</a:t>
            </a:r>
            <a:r>
              <a:rPr lang="tr" dirty="0">
                <a:ea typeface="+mn-lt"/>
                <a:cs typeface="+mn-lt"/>
              </a:rPr>
              <a:t>, DIR yardımıyla manuel olarak </a:t>
            </a:r>
            <a:r>
              <a:rPr lang="tr" dirty="0" err="1">
                <a:ea typeface="+mn-lt"/>
                <a:cs typeface="+mn-lt"/>
              </a:rPr>
              <a:t>konturlanmıştır</a:t>
            </a:r>
            <a:r>
              <a:rPr lang="tr" dirty="0">
                <a:ea typeface="+mn-lt"/>
                <a:cs typeface="+mn-lt"/>
              </a:rPr>
              <a:t>. Tümör hacimleri </a:t>
            </a:r>
            <a:r>
              <a:rPr lang="tr" dirty="0" err="1">
                <a:ea typeface="+mn-lt"/>
                <a:cs typeface="+mn-lt"/>
              </a:rPr>
              <a:t>pCT'den</a:t>
            </a:r>
            <a:r>
              <a:rPr lang="tr" dirty="0">
                <a:ea typeface="+mn-lt"/>
                <a:cs typeface="+mn-lt"/>
              </a:rPr>
              <a:t> </a:t>
            </a:r>
            <a:r>
              <a:rPr lang="tr" dirty="0" err="1">
                <a:ea typeface="+mn-lt"/>
                <a:cs typeface="+mn-lt"/>
              </a:rPr>
              <a:t>FxCT'lere</a:t>
            </a:r>
            <a:r>
              <a:rPr lang="tr" dirty="0">
                <a:ea typeface="+mn-lt"/>
                <a:cs typeface="+mn-lt"/>
              </a:rPr>
              <a:t> aktarılırken, sağlıklı organlar </a:t>
            </a:r>
            <a:r>
              <a:rPr lang="tr" dirty="0" err="1">
                <a:ea typeface="+mn-lt"/>
                <a:cs typeface="+mn-lt"/>
              </a:rPr>
              <a:t>DIR'den</a:t>
            </a:r>
            <a:r>
              <a:rPr lang="tr" dirty="0">
                <a:ea typeface="+mn-lt"/>
                <a:cs typeface="+mn-lt"/>
              </a:rPr>
              <a:t> sonra manuel olarak düzeltilmiştir.</a:t>
            </a:r>
          </a:p>
          <a:p>
            <a:pPr marL="400050" lvl="1" indent="-285750">
              <a:buFont typeface="Wingdings" panose="020B0604020202020204" pitchFamily="34" charset="0"/>
              <a:buChar char="Ø"/>
            </a:pPr>
            <a:endParaRPr lang="en-US" dirty="0"/>
          </a:p>
        </p:txBody>
      </p:sp>
    </p:spTree>
    <p:extLst>
      <p:ext uri="{BB962C8B-B14F-4D97-AF65-F5344CB8AC3E}">
        <p14:creationId xmlns:p14="http://schemas.microsoft.com/office/powerpoint/2010/main" val="24023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B927-1803-43AA-A963-3ACD7834D2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24D0B8-16DB-451B-88F8-4C268A101B74}"/>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en-US" dirty="0"/>
              <a:t>Klinik </a:t>
            </a:r>
            <a:r>
              <a:rPr lang="en-US" dirty="0" err="1"/>
              <a:t>Protokol</a:t>
            </a:r>
            <a:endParaRPr lang="en-US"/>
          </a:p>
          <a:p>
            <a:pPr marL="800100" lvl="2" indent="-342900">
              <a:buFont typeface="Wingdings" panose="020B0604020202020204" pitchFamily="34" charset="0"/>
              <a:buChar char="Ø"/>
            </a:pPr>
            <a:r>
              <a:rPr lang="tr" dirty="0">
                <a:ea typeface="+mn-lt"/>
                <a:cs typeface="+mn-lt"/>
              </a:rPr>
              <a:t>PTV, başta mide, </a:t>
            </a:r>
            <a:r>
              <a:rPr lang="tr" err="1">
                <a:ea typeface="+mn-lt"/>
                <a:cs typeface="+mn-lt"/>
              </a:rPr>
              <a:t>duodenum</a:t>
            </a:r>
            <a:r>
              <a:rPr lang="tr" dirty="0">
                <a:ea typeface="+mn-lt"/>
                <a:cs typeface="+mn-lt"/>
              </a:rPr>
              <a:t> ve bağırsaklar olmak üzere çevredeki organların doz </a:t>
            </a:r>
            <a:r>
              <a:rPr lang="tr" err="1">
                <a:ea typeface="+mn-lt"/>
                <a:cs typeface="+mn-lt"/>
              </a:rPr>
              <a:t>constraintlerini</a:t>
            </a:r>
            <a:r>
              <a:rPr lang="tr" dirty="0">
                <a:ea typeface="+mn-lt"/>
                <a:cs typeface="+mn-lt"/>
              </a:rPr>
              <a:t> karşılamak için sıklıkla düşük dozda kalmaktaydı. Bu üç organ maksimum 35 </a:t>
            </a:r>
            <a:r>
              <a:rPr lang="tr" err="1">
                <a:ea typeface="+mn-lt"/>
                <a:cs typeface="+mn-lt"/>
              </a:rPr>
              <a:t>Gy</a:t>
            </a:r>
            <a:r>
              <a:rPr lang="tr" dirty="0">
                <a:ea typeface="+mn-lt"/>
                <a:cs typeface="+mn-lt"/>
              </a:rPr>
              <a:t> doz almakla sınırlıydı, bununla birlikte zor vakalarda V35Gy, 0.5 cm3'ü biraz aşabilmekteydi.</a:t>
            </a:r>
          </a:p>
          <a:p>
            <a:pPr marL="800100" lvl="2" indent="-342900">
              <a:buFont typeface="Wingdings" panose="020B0604020202020204" pitchFamily="34" charset="0"/>
              <a:buChar char="v"/>
            </a:pPr>
            <a:endParaRPr lang="en-US" dirty="0"/>
          </a:p>
        </p:txBody>
      </p:sp>
    </p:spTree>
    <p:extLst>
      <p:ext uri="{BB962C8B-B14F-4D97-AF65-F5344CB8AC3E}">
        <p14:creationId xmlns:p14="http://schemas.microsoft.com/office/powerpoint/2010/main" val="352248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5834-25DF-49B2-A4AD-020184ED72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A8C653-2DF9-4800-BC94-EE6B1A5CB8A3}"/>
              </a:ext>
            </a:extLst>
          </p:cNvPr>
          <p:cNvSpPr>
            <a:spLocks noGrp="1"/>
          </p:cNvSpPr>
          <p:nvPr>
            <p:ph idx="1"/>
          </p:nvPr>
        </p:nvSpPr>
        <p:spPr/>
        <p:txBody>
          <a:bodyPr vert="horz" lIns="91440" tIns="45720" rIns="91440" bIns="45720" rtlCol="0" anchor="t">
            <a:normAutofit/>
          </a:bodyPr>
          <a:lstStyle/>
          <a:p>
            <a:pPr marL="342900" indent="-342900">
              <a:buFont typeface="Wingdings" panose="020B0604020202020204" pitchFamily="34" charset="0"/>
              <a:buChar char="v"/>
            </a:pPr>
            <a:r>
              <a:rPr lang="en-US" dirty="0" err="1"/>
              <a:t>Başlangıç</a:t>
            </a:r>
            <a:r>
              <a:rPr lang="en-US" dirty="0"/>
              <a:t> </a:t>
            </a:r>
            <a:r>
              <a:rPr lang="en-US" dirty="0" err="1"/>
              <a:t>pCT</a:t>
            </a:r>
            <a:r>
              <a:rPr lang="en-US" dirty="0"/>
              <a:t> </a:t>
            </a:r>
            <a:endParaRPr lang="en-US"/>
          </a:p>
          <a:p>
            <a:pPr marL="800100" lvl="2" indent="-342900">
              <a:buFont typeface="Wingdings" panose="020B0604020202020204" pitchFamily="34" charset="0"/>
              <a:buChar char="Ø"/>
            </a:pPr>
            <a:r>
              <a:rPr lang="tr" dirty="0">
                <a:ea typeface="+mn-lt"/>
                <a:cs typeface="+mn-lt"/>
              </a:rPr>
              <a:t>Mevcut çalışma için, Precision tedavi planlama sisteminde mevcut olan yeni VOLO optimize edici kullanılmıştır. Yeni optimizasyon algoritması, daha kısa sürede daha kaliteli planlar üretmiştir. </a:t>
            </a:r>
            <a:r>
              <a:rPr lang="tr" dirty="0" err="1">
                <a:ea typeface="+mn-lt"/>
                <a:cs typeface="+mn-lt"/>
              </a:rPr>
              <a:t>Adaptif</a:t>
            </a:r>
            <a:r>
              <a:rPr lang="tr" dirty="0">
                <a:ea typeface="+mn-lt"/>
                <a:cs typeface="+mn-lt"/>
              </a:rPr>
              <a:t> plan deneyleri sırasında kullanımlarını sağlamak için planların çoğaltılması gerekliydi. Sonuçta ortaya çıkan </a:t>
            </a:r>
            <a:r>
              <a:rPr lang="tr" dirty="0" err="1">
                <a:ea typeface="+mn-lt"/>
                <a:cs typeface="+mn-lt"/>
              </a:rPr>
              <a:t>unrestricted</a:t>
            </a:r>
            <a:r>
              <a:rPr lang="tr" dirty="0">
                <a:ea typeface="+mn-lt"/>
                <a:cs typeface="+mn-lt"/>
              </a:rPr>
              <a:t> temel planlar (</a:t>
            </a:r>
            <a:r>
              <a:rPr lang="tr" dirty="0" err="1">
                <a:ea typeface="+mn-lt"/>
                <a:cs typeface="+mn-lt"/>
              </a:rPr>
              <a:t>UBL'ler</a:t>
            </a:r>
            <a:r>
              <a:rPr lang="tr" dirty="0">
                <a:ea typeface="+mn-lt"/>
                <a:cs typeface="+mn-lt"/>
              </a:rPr>
              <a:t>) seti, PTV kapsam kalitesi ve OAR maksimum dozları açısından klinik planlarla karşılaştırılmıştır.</a:t>
            </a:r>
          </a:p>
          <a:p>
            <a:pPr marL="800100" lvl="2" indent="-342900">
              <a:buFont typeface="Wingdings" panose="020B0604020202020204" pitchFamily="34" charset="0"/>
              <a:buChar char="Ø"/>
            </a:pPr>
            <a:r>
              <a:rPr lang="tr" dirty="0">
                <a:ea typeface="+mn-lt"/>
                <a:cs typeface="+mn-lt"/>
              </a:rPr>
              <a:t>Sistemi kısıtlamadan planlar optimize edilmiştir (yani tüm </a:t>
            </a:r>
            <a:r>
              <a:rPr lang="tr" dirty="0" err="1">
                <a:ea typeface="+mn-lt"/>
                <a:cs typeface="+mn-lt"/>
              </a:rPr>
              <a:t>non-coplanar</a:t>
            </a:r>
            <a:r>
              <a:rPr lang="tr" dirty="0">
                <a:ea typeface="+mn-lt"/>
                <a:cs typeface="+mn-lt"/>
              </a:rPr>
              <a:t> ışın yönlerinin kullanımına izin verilmiş ve optimizasyon yinelemelerinde herhangi bir kısıtlama uygulanmamıştır). Her hasta için, </a:t>
            </a:r>
            <a:r>
              <a:rPr lang="tr" dirty="0" err="1">
                <a:ea typeface="+mn-lt"/>
                <a:cs typeface="+mn-lt"/>
              </a:rPr>
              <a:t>pCT'de</a:t>
            </a:r>
            <a:r>
              <a:rPr lang="tr" dirty="0">
                <a:ea typeface="+mn-lt"/>
                <a:cs typeface="+mn-lt"/>
              </a:rPr>
              <a:t> kullanılan tüm optimizasyon parametrelerini içeren özel bir şablon saklanmıştır.</a:t>
            </a:r>
          </a:p>
          <a:p>
            <a:pPr marL="800100" lvl="2" indent="-342900">
              <a:buFont typeface="Wingdings" panose="020B0604020202020204" pitchFamily="34" charset="0"/>
              <a:buChar char="Ø"/>
            </a:pPr>
            <a:endParaRPr lang="en-US" dirty="0"/>
          </a:p>
        </p:txBody>
      </p:sp>
    </p:spTree>
    <p:extLst>
      <p:ext uri="{BB962C8B-B14F-4D97-AF65-F5344CB8AC3E}">
        <p14:creationId xmlns:p14="http://schemas.microsoft.com/office/powerpoint/2010/main" val="391536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1249-B433-422E-93AA-9938483784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DA8F7B-E2A2-41FC-9ADC-55AE792EDF3D}"/>
              </a:ext>
            </a:extLst>
          </p:cNvPr>
          <p:cNvSpPr>
            <a:spLocks noGrp="1"/>
          </p:cNvSpPr>
          <p:nvPr>
            <p:ph idx="1"/>
          </p:nvPr>
        </p:nvSpPr>
        <p:spPr/>
        <p:txBody>
          <a:bodyPr vert="horz" lIns="91440" tIns="45720" rIns="91440" bIns="45720" rtlCol="0" anchor="t">
            <a:normAutofit/>
          </a:bodyPr>
          <a:lstStyle/>
          <a:p>
            <a:pPr marL="800100" lvl="2" indent="-342900">
              <a:buFont typeface="Wingdings" panose="020B0604020202020204" pitchFamily="34" charset="0"/>
              <a:buChar char="Ø"/>
            </a:pPr>
            <a:r>
              <a:rPr lang="tr" dirty="0" err="1">
                <a:ea typeface="+mn-lt"/>
                <a:cs typeface="+mn-lt"/>
              </a:rPr>
              <a:t>OAR'lere</a:t>
            </a:r>
            <a:r>
              <a:rPr lang="tr" dirty="0">
                <a:ea typeface="+mn-lt"/>
                <a:cs typeface="+mn-lt"/>
              </a:rPr>
              <a:t> verilen dozu daha iyi kontrol etmek için PTV ile 2 mm genişletilen üç OAR arasındaki kesişme noktası olarak tanımlanan yeni bir </a:t>
            </a:r>
            <a:r>
              <a:rPr lang="tr" dirty="0" err="1">
                <a:ea typeface="+mn-lt"/>
                <a:cs typeface="+mn-lt"/>
              </a:rPr>
              <a:t>structrue</a:t>
            </a:r>
            <a:r>
              <a:rPr lang="tr" dirty="0">
                <a:ea typeface="+mn-lt"/>
                <a:cs typeface="+mn-lt"/>
              </a:rPr>
              <a:t> tanımlanmış ve sadece optimizasyon amacıyla kullanılmıştır. Bir optimizasyon hedefi olarak, bu ek hacim, minimum 30 </a:t>
            </a:r>
            <a:r>
              <a:rPr lang="tr" dirty="0" err="1">
                <a:ea typeface="+mn-lt"/>
                <a:cs typeface="+mn-lt"/>
              </a:rPr>
              <a:t>Gy</a:t>
            </a:r>
            <a:r>
              <a:rPr lang="tr" dirty="0">
                <a:ea typeface="+mn-lt"/>
                <a:cs typeface="+mn-lt"/>
              </a:rPr>
              <a:t> ve maksimum 35 </a:t>
            </a:r>
            <a:r>
              <a:rPr lang="tr" dirty="0" err="1">
                <a:ea typeface="+mn-lt"/>
                <a:cs typeface="+mn-lt"/>
              </a:rPr>
              <a:t>Gy</a:t>
            </a:r>
            <a:r>
              <a:rPr lang="tr" dirty="0">
                <a:ea typeface="+mn-lt"/>
                <a:cs typeface="+mn-lt"/>
              </a:rPr>
              <a:t> alacak şekilde sınırlandırılmıştır.</a:t>
            </a:r>
            <a:r>
              <a:rPr lang="en-US" dirty="0">
                <a:ea typeface="+mn-lt"/>
                <a:cs typeface="+mn-lt"/>
              </a:rPr>
              <a:t> </a:t>
            </a:r>
          </a:p>
          <a:p>
            <a:pPr marL="800100" lvl="2" indent="-342900">
              <a:buFont typeface="Wingdings" panose="020B0604020202020204" pitchFamily="34" charset="0"/>
              <a:buChar char="Ø"/>
            </a:pPr>
            <a:r>
              <a:rPr lang="tr" dirty="0">
                <a:ea typeface="+mn-lt"/>
                <a:cs typeface="+mn-lt"/>
              </a:rPr>
              <a:t>Plan adaptasyonu, çevrimiçi bir ART prosedüründeki unsurlardan yalnızca biri olduğundan ve </a:t>
            </a:r>
            <a:r>
              <a:rPr lang="tr" dirty="0" err="1">
                <a:ea typeface="+mn-lt"/>
                <a:cs typeface="+mn-lt"/>
              </a:rPr>
              <a:t>OAR'ler</a:t>
            </a:r>
            <a:r>
              <a:rPr lang="tr" dirty="0">
                <a:ea typeface="+mn-lt"/>
                <a:cs typeface="+mn-lt"/>
              </a:rPr>
              <a:t> hareket etmeye devam ettiğinden, iş akışının her adımını yürütmek için gereken süreyi en aza indirmek son derece önemlidir. Bu nedenle, plan kalitesinden ödün vermeden optimizasyon süresini kısıtlamayı amaçlayan ikinci bir hastaya özel şablon seti oluşturuldu. Temel konsept, daha kısa bir planlama süresi içerisinde, karşılaştırılabilir bir sonuç elde edebilecek alternatif bir optimizasyon yöntemi geliştirmek için </a:t>
            </a:r>
            <a:r>
              <a:rPr lang="tr" dirty="0" err="1">
                <a:ea typeface="+mn-lt"/>
                <a:cs typeface="+mn-lt"/>
              </a:rPr>
              <a:t>unrestricted</a:t>
            </a:r>
            <a:r>
              <a:rPr lang="tr" dirty="0">
                <a:ea typeface="+mn-lt"/>
                <a:cs typeface="+mn-lt"/>
              </a:rPr>
              <a:t> temel planları kullanmaktı. Bu plan grubuna zaman kısıtlamalı (time-</a:t>
            </a:r>
            <a:r>
              <a:rPr lang="tr" dirty="0" err="1">
                <a:ea typeface="+mn-lt"/>
                <a:cs typeface="+mn-lt"/>
              </a:rPr>
              <a:t>restricted</a:t>
            </a:r>
            <a:r>
              <a:rPr lang="tr" dirty="0">
                <a:ea typeface="+mn-lt"/>
                <a:cs typeface="+mn-lt"/>
              </a:rPr>
              <a:t>) planlar dendi.</a:t>
            </a:r>
            <a:endParaRPr lang="tr" dirty="0"/>
          </a:p>
        </p:txBody>
      </p:sp>
    </p:spTree>
    <p:extLst>
      <p:ext uri="{BB962C8B-B14F-4D97-AF65-F5344CB8AC3E}">
        <p14:creationId xmlns:p14="http://schemas.microsoft.com/office/powerpoint/2010/main" val="47534489"/>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RocaVTI</vt:lpstr>
      <vt:lpstr>SBRT ile Tedavi Edilen Pankreas Kanseri Hastalarının Kohortuna Yönelik Günlük Çevrimiçi Plan Adaptasyon Stratejilerinin Karşılaştırılması </vt:lpstr>
      <vt:lpstr>PowerPoint Presentation</vt:lpstr>
      <vt:lpstr>GİRİŞ</vt:lpstr>
      <vt:lpstr>PowerPoint Presentation</vt:lpstr>
      <vt:lpstr>PowerPoint Presentation</vt:lpstr>
      <vt:lpstr>METOD VE MATERYAL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SONUÇLAR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TARTIŞMA</vt:lpstr>
      <vt:lpstr>PowerPoint Presentation</vt:lpstr>
      <vt:lpstr>PowerPoint Presentation</vt:lpstr>
      <vt:lpstr>PowerPoint Presentation</vt:lpstr>
      <vt:lpstr>PowerPoint Presentation</vt:lpstr>
      <vt:lpstr>PowerPoint Presentation</vt:lpstr>
      <vt:lpstr>SONUÇ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1816</cp:revision>
  <dcterms:created xsi:type="dcterms:W3CDTF">2022-02-26T11:50:41Z</dcterms:created>
  <dcterms:modified xsi:type="dcterms:W3CDTF">2022-03-08T21:24:56Z</dcterms:modified>
</cp:coreProperties>
</file>