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2643F-2867-4E43-A92F-144850DC368C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F85C3-8AE0-4F88-AEA8-475263FD0E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74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tep.cancer.gov/protocoldevelopment/electronic_applications/docs/ctcae_v5_quick_reference_5x7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Common Terminology Criteria for Adverse Events (CTCAE)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F85C3-8AE0-4F88-AEA8-475263FD0E1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86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Roc</a:t>
            </a:r>
            <a:r>
              <a:rPr lang="tr-TR" dirty="0"/>
              <a:t> : </a:t>
            </a:r>
            <a:r>
              <a:rPr lang="tr-TR" dirty="0" err="1"/>
              <a:t>receiver</a:t>
            </a:r>
            <a:r>
              <a:rPr lang="tr-TR" dirty="0"/>
              <a:t> </a:t>
            </a:r>
            <a:r>
              <a:rPr lang="tr-TR" dirty="0" err="1"/>
              <a:t>operasting</a:t>
            </a:r>
            <a:r>
              <a:rPr lang="tr-TR" dirty="0"/>
              <a:t> </a:t>
            </a:r>
            <a:r>
              <a:rPr lang="tr-TR" dirty="0" err="1"/>
              <a:t>characteristics</a:t>
            </a:r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F85C3-8AE0-4F88-AEA8-475263FD0E1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27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3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67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92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80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1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93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21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262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1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03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64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91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95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9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8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549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DC8B8A-64BA-4D40-9C37-3589D89F03C1}" type="datetimeFigureOut">
              <a:rPr lang="tr-TR" smtClean="0"/>
              <a:t>11.12.2021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A47B27-A3FF-4B77-9BAD-EBA3AC855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608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85E26A-21B2-4C4B-8D49-387C97784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A103FD-022E-4ECF-98E3-FC40B934B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6728632-DFCE-4295-92D2-BECB120C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1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5D22F14-14C4-40A9-9BCB-89D75D654046}"/>
              </a:ext>
            </a:extLst>
          </p:cNvPr>
          <p:cNvSpPr/>
          <p:nvPr/>
        </p:nvSpPr>
        <p:spPr>
          <a:xfrm>
            <a:off x="3850640" y="497840"/>
            <a:ext cx="3789680" cy="579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İSTATİSTİKSEL ANALİZ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4EF09C0-06BD-4BA6-8910-97FA91ADE8FE}"/>
              </a:ext>
            </a:extLst>
          </p:cNvPr>
          <p:cNvSpPr txBox="1"/>
          <p:nvPr/>
        </p:nvSpPr>
        <p:spPr>
          <a:xfrm>
            <a:off x="457200" y="1361499"/>
            <a:ext cx="115112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Comic Sans MS" panose="030F0702030302020204" pitchFamily="66" charset="0"/>
              </a:rPr>
              <a:t>Tüm </a:t>
            </a:r>
            <a:r>
              <a:rPr lang="tr-TR" sz="2800" dirty="0" err="1">
                <a:latin typeface="Comic Sans MS" panose="030F0702030302020204" pitchFamily="66" charset="0"/>
              </a:rPr>
              <a:t>endpointler</a:t>
            </a:r>
            <a:r>
              <a:rPr lang="tr-TR" sz="2800" dirty="0">
                <a:latin typeface="Comic Sans MS" panose="030F0702030302020204" pitchFamily="66" charset="0"/>
              </a:rPr>
              <a:t> radyoterapinin başlangıcından itibaren hesaplandı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Comic Sans MS" panose="030F0702030302020204" pitchFamily="66" charset="0"/>
              </a:rPr>
              <a:t>OS </a:t>
            </a:r>
            <a:r>
              <a:rPr lang="tr-TR" sz="2800" dirty="0" err="1">
                <a:latin typeface="Comic Sans MS" panose="030F0702030302020204" pitchFamily="66" charset="0"/>
              </a:rPr>
              <a:t>tahminlemesinde</a:t>
            </a:r>
            <a:r>
              <a:rPr lang="tr-TR" sz="2800" dirty="0">
                <a:latin typeface="Comic Sans MS" panose="030F0702030302020204" pitchFamily="66" charset="0"/>
              </a:rPr>
              <a:t> Kaplan-</a:t>
            </a:r>
            <a:r>
              <a:rPr lang="tr-TR" sz="2800" dirty="0" err="1">
                <a:latin typeface="Comic Sans MS" panose="030F0702030302020204" pitchFamily="66" charset="0"/>
              </a:rPr>
              <a:t>Meier</a:t>
            </a:r>
            <a:r>
              <a:rPr lang="tr-TR" sz="2800" dirty="0">
                <a:latin typeface="Comic Sans MS" panose="030F0702030302020204" pitchFamily="66" charset="0"/>
              </a:rPr>
              <a:t> metodu kullanıldı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Comic Sans MS" panose="030F0702030302020204" pitchFamily="66" charset="0"/>
              </a:rPr>
              <a:t>Lokal </a:t>
            </a:r>
            <a:r>
              <a:rPr lang="tr-TR" sz="2800" dirty="0" err="1">
                <a:latin typeface="Comic Sans MS" panose="030F0702030302020204" pitchFamily="66" charset="0"/>
              </a:rPr>
              <a:t>progresyon,bölgesel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progresyon,uzak</a:t>
            </a:r>
            <a:r>
              <a:rPr lang="tr-TR" sz="2800" dirty="0">
                <a:latin typeface="Comic Sans MS" panose="030F0702030302020204" pitchFamily="66" charset="0"/>
              </a:rPr>
              <a:t> metastaz ve herhangi bir </a:t>
            </a:r>
            <a:r>
              <a:rPr lang="tr-TR" sz="2800" dirty="0" err="1">
                <a:latin typeface="Comic Sans MS" panose="030F0702030302020204" pitchFamily="66" charset="0"/>
              </a:rPr>
              <a:t>progresyon</a:t>
            </a:r>
            <a:r>
              <a:rPr lang="tr-TR" sz="2800" dirty="0">
                <a:latin typeface="Comic Sans MS" panose="030F0702030302020204" pitchFamily="66" charset="0"/>
              </a:rPr>
              <a:t> hesaplanmasında  </a:t>
            </a:r>
            <a:r>
              <a:rPr lang="tr-TR" sz="2800" dirty="0" err="1">
                <a:latin typeface="Comic Sans MS" panose="030F0702030302020204" pitchFamily="66" charset="0"/>
              </a:rPr>
              <a:t>Fine-Gray</a:t>
            </a:r>
            <a:r>
              <a:rPr lang="tr-TR" sz="2800" dirty="0">
                <a:latin typeface="Comic Sans MS" panose="030F0702030302020204" pitchFamily="66" charset="0"/>
              </a:rPr>
              <a:t> metodu kullanıldı 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2800" dirty="0" err="1">
                <a:latin typeface="Comic Sans MS" panose="030F0702030302020204" pitchFamily="66" charset="0"/>
              </a:rPr>
              <a:t>Progresyon</a:t>
            </a:r>
            <a:r>
              <a:rPr lang="tr-TR" sz="2800" dirty="0">
                <a:latin typeface="Comic Sans MS" panose="030F0702030302020204" pitchFamily="66" charset="0"/>
              </a:rPr>
              <a:t> verileri ve hasta faktörleri ve tedavi faktörleri arasındaki ilişki </a:t>
            </a:r>
            <a:r>
              <a:rPr lang="tr-TR" sz="2800" dirty="0" err="1">
                <a:latin typeface="Comic Sans MS" panose="030F0702030302020204" pitchFamily="66" charset="0"/>
              </a:rPr>
              <a:t>Cox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Proportional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Hazards</a:t>
            </a:r>
            <a:r>
              <a:rPr lang="tr-TR" sz="2800" dirty="0">
                <a:latin typeface="Comic Sans MS" panose="030F0702030302020204" pitchFamily="66" charset="0"/>
              </a:rPr>
              <a:t> modeli kullanıldı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Comic Sans MS" panose="030F0702030302020204" pitchFamily="66" charset="0"/>
              </a:rPr>
              <a:t>Optimal </a:t>
            </a:r>
            <a:r>
              <a:rPr lang="tr-TR" sz="2800" dirty="0" err="1">
                <a:latin typeface="Comic Sans MS" panose="030F0702030302020204" pitchFamily="66" charset="0"/>
              </a:rPr>
              <a:t>cuttoff</a:t>
            </a:r>
            <a:r>
              <a:rPr lang="tr-TR" sz="2800" dirty="0">
                <a:latin typeface="Comic Sans MS" panose="030F0702030302020204" pitchFamily="66" charset="0"/>
              </a:rPr>
              <a:t>  noktaları  ROC eğrisi kullanılarak hesaplandı.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2800" dirty="0" err="1">
                <a:latin typeface="Comic Sans MS" panose="030F0702030302020204" pitchFamily="66" charset="0"/>
              </a:rPr>
              <a:t>Sağkalım</a:t>
            </a:r>
            <a:r>
              <a:rPr lang="tr-TR" sz="2800" dirty="0">
                <a:latin typeface="Comic Sans MS" panose="030F0702030302020204" pitchFamily="66" charset="0"/>
              </a:rPr>
              <a:t> ve </a:t>
            </a:r>
            <a:r>
              <a:rPr lang="tr-TR" sz="2800" dirty="0" err="1">
                <a:latin typeface="Comic Sans MS" panose="030F0702030302020204" pitchFamily="66" charset="0"/>
              </a:rPr>
              <a:t>progreson</a:t>
            </a:r>
            <a:r>
              <a:rPr lang="tr-TR" sz="2800" dirty="0">
                <a:latin typeface="Comic Sans MS" panose="030F0702030302020204" pitchFamily="66" charset="0"/>
              </a:rPr>
              <a:t> için </a:t>
            </a:r>
            <a:r>
              <a:rPr lang="tr-TR" sz="2800" dirty="0" err="1">
                <a:latin typeface="Comic Sans MS" panose="030F0702030302020204" pitchFamily="66" charset="0"/>
              </a:rPr>
              <a:t>Contal</a:t>
            </a:r>
            <a:r>
              <a:rPr lang="tr-TR" sz="2800" dirty="0">
                <a:latin typeface="Comic Sans MS" panose="030F0702030302020204" pitchFamily="66" charset="0"/>
              </a:rPr>
              <a:t> ve </a:t>
            </a:r>
            <a:r>
              <a:rPr lang="tr-TR" sz="2800" dirty="0" err="1">
                <a:latin typeface="Comic Sans MS" panose="030F0702030302020204" pitchFamily="66" charset="0"/>
              </a:rPr>
              <a:t>O’Quigley</a:t>
            </a:r>
            <a:r>
              <a:rPr lang="tr-TR" sz="2800" dirty="0">
                <a:latin typeface="Comic Sans MS" panose="030F0702030302020204" pitchFamily="66" charset="0"/>
              </a:rPr>
              <a:t> metodu kullanıldı 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Comic Sans MS" panose="030F0702030302020204" pitchFamily="66" charset="0"/>
              </a:rPr>
              <a:t>Tüm analizler için p değeri &lt;0.05 istatistiksel olarak anlamlı kabul edildi</a:t>
            </a:r>
            <a:r>
              <a:rPr lang="tr-T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152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34B3255-AA73-492D-9277-1DCE463E3B2D}"/>
              </a:ext>
            </a:extLst>
          </p:cNvPr>
          <p:cNvSpPr/>
          <p:nvPr/>
        </p:nvSpPr>
        <p:spPr>
          <a:xfrm>
            <a:off x="3931920" y="162560"/>
            <a:ext cx="3393440" cy="55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SONUÇLAR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FB2D018-EA02-41BC-BF50-12776B124FA8}"/>
              </a:ext>
            </a:extLst>
          </p:cNvPr>
          <p:cNvSpPr txBox="1"/>
          <p:nvPr/>
        </p:nvSpPr>
        <p:spPr>
          <a:xfrm>
            <a:off x="924560" y="1275894"/>
            <a:ext cx="112674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110 hasta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%71 doku tanısı mevcut ( 54 hasta EBUS /24 hasta CT-</a:t>
            </a:r>
            <a:r>
              <a:rPr lang="tr-TR" sz="2400" dirty="0" err="1">
                <a:latin typeface="Comic Sans MS" panose="030F0702030302020204" pitchFamily="66" charset="0"/>
              </a:rPr>
              <a:t>Guided</a:t>
            </a:r>
            <a:r>
              <a:rPr lang="tr-TR" sz="2400" dirty="0">
                <a:latin typeface="Comic Sans MS" panose="030F0702030302020204" pitchFamily="66" charset="0"/>
              </a:rPr>
              <a:t> BX 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%29 hasta klinik tanı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err="1">
                <a:latin typeface="Comic Sans MS" panose="030F0702030302020204" pitchFamily="66" charset="0"/>
              </a:rPr>
              <a:t>Mediastinal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evrelemede</a:t>
            </a:r>
            <a:r>
              <a:rPr lang="tr-TR" sz="2400" dirty="0">
                <a:latin typeface="Comic Sans MS" panose="030F0702030302020204" pitchFamily="66" charset="0"/>
              </a:rPr>
              <a:t> EBUS ve PET-CT kullanılmış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VMAT %83  vakada kullanılmış, %10 vakada ise </a:t>
            </a:r>
            <a:r>
              <a:rPr lang="tr-TR" sz="2400" dirty="0" err="1">
                <a:latin typeface="Comic Sans MS" panose="030F0702030302020204" pitchFamily="66" charset="0"/>
              </a:rPr>
              <a:t>breath-hold</a:t>
            </a:r>
            <a:r>
              <a:rPr lang="tr-TR" sz="2400" dirty="0">
                <a:latin typeface="Comic Sans MS" panose="030F0702030302020204" pitchFamily="66" charset="0"/>
              </a:rPr>
              <a:t> tekniği kullanılmış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PTV ve GTV sırasıyla %76 ve %36 vakada  santral havayolu ile çakışmış veya bitişikmiş.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%12 vakada PTV </a:t>
            </a:r>
            <a:r>
              <a:rPr lang="tr-TR" sz="2400" dirty="0" err="1">
                <a:latin typeface="Comic Sans MS" panose="030F0702030302020204" pitchFamily="66" charset="0"/>
              </a:rPr>
              <a:t>özefagus</a:t>
            </a:r>
            <a:r>
              <a:rPr lang="tr-TR" sz="2400" dirty="0">
                <a:latin typeface="Comic Sans MS" panose="030F0702030302020204" pitchFamily="66" charset="0"/>
              </a:rPr>
              <a:t> ile çakışmış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Ortalama takip süresi 2.5 yıl (0.4-8.4 yıl 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Hastaların %50 si en son </a:t>
            </a:r>
            <a:r>
              <a:rPr lang="tr-TR" sz="2400" dirty="0" err="1">
                <a:latin typeface="Comic Sans MS" panose="030F0702030302020204" pitchFamily="66" charset="0"/>
              </a:rPr>
              <a:t>takipde</a:t>
            </a:r>
            <a:r>
              <a:rPr lang="tr-TR" sz="2400" dirty="0">
                <a:latin typeface="Comic Sans MS" panose="030F0702030302020204" pitchFamily="66" charset="0"/>
              </a:rPr>
              <a:t> sağ.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Ölümlerim %41 i onkolojik nedenler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1,2 ve 5 </a:t>
            </a:r>
            <a:r>
              <a:rPr lang="tr-TR" sz="2400" dirty="0" err="1">
                <a:latin typeface="Comic Sans MS" panose="030F0702030302020204" pitchFamily="66" charset="0"/>
              </a:rPr>
              <a:t>yıllıkı</a:t>
            </a:r>
            <a:r>
              <a:rPr lang="tr-TR" sz="2400" dirty="0">
                <a:latin typeface="Comic Sans MS" panose="030F0702030302020204" pitchFamily="66" charset="0"/>
              </a:rPr>
              <a:t> genel </a:t>
            </a:r>
            <a:r>
              <a:rPr lang="tr-TR" sz="2400" dirty="0" err="1">
                <a:latin typeface="Comic Sans MS" panose="030F0702030302020204" pitchFamily="66" charset="0"/>
              </a:rPr>
              <a:t>sağkalım</a:t>
            </a:r>
            <a:r>
              <a:rPr lang="tr-TR" sz="2400" dirty="0">
                <a:latin typeface="Comic Sans MS" panose="030F0702030302020204" pitchFamily="66" charset="0"/>
              </a:rPr>
              <a:t>  sırası ile %78 ,%57 ve %32 bulunmuş.</a:t>
            </a:r>
          </a:p>
        </p:txBody>
      </p:sp>
    </p:spTree>
    <p:extLst>
      <p:ext uri="{BB962C8B-B14F-4D97-AF65-F5344CB8AC3E}">
        <p14:creationId xmlns:p14="http://schemas.microsoft.com/office/powerpoint/2010/main" val="198734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9C4AA51-83AA-4D19-A013-3960F0BD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Yıldız: 5 Nokta 6">
            <a:extLst>
              <a:ext uri="{FF2B5EF4-FFF2-40B4-BE49-F238E27FC236}">
                <a16:creationId xmlns:a16="http://schemas.microsoft.com/office/drawing/2014/main" id="{1C3130D8-C31B-4BC1-AACC-394AF370B6A4}"/>
              </a:ext>
            </a:extLst>
          </p:cNvPr>
          <p:cNvSpPr/>
          <p:nvPr/>
        </p:nvSpPr>
        <p:spPr>
          <a:xfrm>
            <a:off x="6468601" y="4379664"/>
            <a:ext cx="254000" cy="1625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ıldız: 5 Nokta 7">
            <a:extLst>
              <a:ext uri="{FF2B5EF4-FFF2-40B4-BE49-F238E27FC236}">
                <a16:creationId xmlns:a16="http://schemas.microsoft.com/office/drawing/2014/main" id="{39FFF1CA-D504-49A5-A9CA-2A497797C662}"/>
              </a:ext>
            </a:extLst>
          </p:cNvPr>
          <p:cNvSpPr/>
          <p:nvPr/>
        </p:nvSpPr>
        <p:spPr>
          <a:xfrm>
            <a:off x="6918960" y="3850640"/>
            <a:ext cx="162560" cy="1727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ıldız: 5 Nokta 8">
            <a:extLst>
              <a:ext uri="{FF2B5EF4-FFF2-40B4-BE49-F238E27FC236}">
                <a16:creationId xmlns:a16="http://schemas.microsoft.com/office/drawing/2014/main" id="{63776AFE-D874-4AAB-83F4-0EAE00CD94F8}"/>
              </a:ext>
            </a:extLst>
          </p:cNvPr>
          <p:cNvSpPr/>
          <p:nvPr/>
        </p:nvSpPr>
        <p:spPr>
          <a:xfrm>
            <a:off x="5598160" y="2021840"/>
            <a:ext cx="172720" cy="1625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29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7132858-0715-40EE-AAC7-96E05AC3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0C1F49FA-4E7D-4BE2-BDD8-4D9A17BA1838}"/>
              </a:ext>
            </a:extLst>
          </p:cNvPr>
          <p:cNvSpPr/>
          <p:nvPr/>
        </p:nvSpPr>
        <p:spPr>
          <a:xfrm>
            <a:off x="213360" y="1706880"/>
            <a:ext cx="11663680" cy="172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927F08B-D1F1-4E9A-B09E-6B67C2188533}"/>
              </a:ext>
            </a:extLst>
          </p:cNvPr>
          <p:cNvSpPr/>
          <p:nvPr/>
        </p:nvSpPr>
        <p:spPr>
          <a:xfrm>
            <a:off x="213360" y="1249680"/>
            <a:ext cx="11663680" cy="172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E6740C7-F01E-482A-B1CA-EE6DDE4CF36C}"/>
              </a:ext>
            </a:extLst>
          </p:cNvPr>
          <p:cNvSpPr/>
          <p:nvPr/>
        </p:nvSpPr>
        <p:spPr>
          <a:xfrm>
            <a:off x="213360" y="2672080"/>
            <a:ext cx="11663680" cy="172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51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B56774D-3B65-4639-ACF1-861BD0D4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6F07715-C49A-499A-8ECF-3EF18841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7840" y="0"/>
            <a:ext cx="12689840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2FCC29B-DA8A-4ACF-A192-AF08B6E6999E}"/>
              </a:ext>
            </a:extLst>
          </p:cNvPr>
          <p:cNvSpPr/>
          <p:nvPr/>
        </p:nvSpPr>
        <p:spPr>
          <a:xfrm>
            <a:off x="2204720" y="2418080"/>
            <a:ext cx="3027680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F91457B-1908-479A-AB35-83150E2A2326}"/>
              </a:ext>
            </a:extLst>
          </p:cNvPr>
          <p:cNvSpPr/>
          <p:nvPr/>
        </p:nvSpPr>
        <p:spPr>
          <a:xfrm>
            <a:off x="2133600" y="4419600"/>
            <a:ext cx="309880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8A7CD7C-2681-4441-9D6D-FF445083C827}"/>
              </a:ext>
            </a:extLst>
          </p:cNvPr>
          <p:cNvSpPr/>
          <p:nvPr/>
        </p:nvSpPr>
        <p:spPr>
          <a:xfrm>
            <a:off x="8707120" y="2672080"/>
            <a:ext cx="261112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04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9167762-F2CB-497C-8073-00C37F0305A1}"/>
              </a:ext>
            </a:extLst>
          </p:cNvPr>
          <p:cNvSpPr/>
          <p:nvPr/>
        </p:nvSpPr>
        <p:spPr>
          <a:xfrm>
            <a:off x="3891280" y="203200"/>
            <a:ext cx="35052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TARTIŞMA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7247DC4-00B5-4D42-ACB9-74A9F76CE186}"/>
              </a:ext>
            </a:extLst>
          </p:cNvPr>
          <p:cNvSpPr txBox="1"/>
          <p:nvPr/>
        </p:nvSpPr>
        <p:spPr>
          <a:xfrm>
            <a:off x="386080" y="1391821"/>
            <a:ext cx="114198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Bu çalışma </a:t>
            </a:r>
            <a:r>
              <a:rPr lang="tr-TR" sz="2400" dirty="0" err="1">
                <a:latin typeface="Comic Sans MS" panose="030F0702030302020204" pitchFamily="66" charset="0"/>
              </a:rPr>
              <a:t>ultrasantral</a:t>
            </a:r>
            <a:r>
              <a:rPr lang="tr-TR" sz="2400" dirty="0">
                <a:latin typeface="Comic Sans MS" panose="030F0702030302020204" pitchFamily="66" charset="0"/>
              </a:rPr>
              <a:t> küçük hücre dışı akciğer kanserinde yapılan en büyük tek merkezli çalışmadır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Ölüm riski ile ilişkili faktörler 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 err="1">
                <a:latin typeface="Comic Sans MS" panose="030F0702030302020204" pitchFamily="66" charset="0"/>
              </a:rPr>
              <a:t>Endobronşial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tm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>
                <a:latin typeface="Comic Sans MS" panose="030F0702030302020204" pitchFamily="66" charset="0"/>
              </a:rPr>
              <a:t>PBT ile çakışan veya teğet geçen PTV ve GTV </a:t>
            </a:r>
            <a:r>
              <a:rPr lang="tr-TR" sz="2400" dirty="0" err="1">
                <a:latin typeface="Comic Sans MS" panose="030F0702030302020204" pitchFamily="66" charset="0"/>
              </a:rPr>
              <a:t>ler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>
                <a:latin typeface="Comic Sans MS" panose="030F0702030302020204" pitchFamily="66" charset="0"/>
              </a:rPr>
              <a:t>GTV den PBT e olan kısa mesafe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>
                <a:latin typeface="Comic Sans MS" panose="030F0702030302020204" pitchFamily="66" charset="0"/>
              </a:rPr>
              <a:t>GTV veya PTV den </a:t>
            </a:r>
            <a:r>
              <a:rPr lang="tr-TR" sz="2400" dirty="0" err="1">
                <a:latin typeface="Comic Sans MS" panose="030F0702030302020204" pitchFamily="66" charset="0"/>
              </a:rPr>
              <a:t>özefagusa</a:t>
            </a:r>
            <a:r>
              <a:rPr lang="tr-TR" sz="2400" dirty="0">
                <a:latin typeface="Comic Sans MS" panose="030F0702030302020204" pitchFamily="66" charset="0"/>
              </a:rPr>
              <a:t> olan kısa mesafe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>
                <a:latin typeface="Comic Sans MS" panose="030F0702030302020204" pitchFamily="66" charset="0"/>
              </a:rPr>
              <a:t>Yüksek PBT BED3(&gt;220 yüksek ölüm riski ,60Gy/8fr da PBT de 61.6 </a:t>
            </a:r>
            <a:r>
              <a:rPr lang="tr-TR" sz="2400" dirty="0" err="1">
                <a:latin typeface="Comic Sans MS" panose="030F0702030302020204" pitchFamily="66" charset="0"/>
              </a:rPr>
              <a:t>Gy</a:t>
            </a:r>
            <a:r>
              <a:rPr lang="tr-TR" sz="2400" dirty="0">
                <a:latin typeface="Comic Sans MS" panose="030F0702030302020204" pitchFamily="66" charset="0"/>
              </a:rPr>
              <a:t> e den gelmekte 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>
                <a:latin typeface="Comic Sans MS" panose="030F0702030302020204" pitchFamily="66" charset="0"/>
              </a:rPr>
              <a:t>Yüksek akciğer V20 ve yüksek akciğer </a:t>
            </a:r>
            <a:r>
              <a:rPr lang="tr-TR" sz="2400" dirty="0" err="1">
                <a:latin typeface="Comic Sans MS" panose="030F0702030302020204" pitchFamily="66" charset="0"/>
              </a:rPr>
              <a:t>mean</a:t>
            </a:r>
            <a:r>
              <a:rPr lang="tr-TR" sz="2400" dirty="0">
                <a:latin typeface="Comic Sans MS" panose="030F0702030302020204" pitchFamily="66" charset="0"/>
              </a:rPr>
              <a:t> doz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 err="1">
                <a:latin typeface="Comic Sans MS" panose="030F0702030302020204" pitchFamily="66" charset="0"/>
              </a:rPr>
              <a:t>Perikard</a:t>
            </a:r>
            <a:r>
              <a:rPr lang="tr-TR" sz="2400" dirty="0">
                <a:latin typeface="Comic Sans MS" panose="030F0702030302020204" pitchFamily="66" charset="0"/>
              </a:rPr>
              <a:t> BED</a:t>
            </a:r>
            <a:r>
              <a:rPr lang="tr-TR" sz="2400" baseline="-25000" dirty="0">
                <a:latin typeface="Comic Sans MS" panose="030F0702030302020204" pitchFamily="66" charset="0"/>
              </a:rPr>
              <a:t>3</a:t>
            </a:r>
            <a:r>
              <a:rPr lang="tr-TR" sz="2400" dirty="0">
                <a:latin typeface="Comic Sans MS" panose="030F0702030302020204" pitchFamily="66" charset="0"/>
              </a:rPr>
              <a:t>&gt;160 , yüksek ölüm riski ile ilişkili</a:t>
            </a:r>
          </a:p>
          <a:p>
            <a:pPr lvl="1"/>
            <a:endParaRPr lang="tr-T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34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7B5E29E-427C-40FC-A2B2-33A4797AB0AD}"/>
              </a:ext>
            </a:extLst>
          </p:cNvPr>
          <p:cNvSpPr txBox="1"/>
          <p:nvPr/>
        </p:nvSpPr>
        <p:spPr>
          <a:xfrm>
            <a:off x="833120" y="721420"/>
            <a:ext cx="10932160" cy="5894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Kümülatif  lokal </a:t>
            </a:r>
            <a:r>
              <a:rPr lang="tr-TR" sz="2400" dirty="0" err="1">
                <a:latin typeface="Comic Sans MS" panose="030F0702030302020204" pitchFamily="66" charset="0"/>
              </a:rPr>
              <a:t>progresyon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insidansı</a:t>
            </a:r>
            <a:r>
              <a:rPr lang="tr-TR" sz="2400" dirty="0">
                <a:latin typeface="Comic Sans MS" panose="030F0702030302020204" pitchFamily="66" charset="0"/>
              </a:rPr>
              <a:t> 1. ,2. ve 5. yıllarda sırasıyla %4,%16 ve %21 </a:t>
            </a:r>
            <a:r>
              <a:rPr lang="tr-TR" sz="2400" dirty="0" err="1">
                <a:latin typeface="Comic Sans MS" panose="030F0702030302020204" pitchFamily="66" charset="0"/>
              </a:rPr>
              <a:t>dir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Bu oranlar RTOG 0813 çalışması ile benzer ve 60Gy/8fr ve 50Gy/10 </a:t>
            </a:r>
            <a:r>
              <a:rPr lang="tr-TR" sz="2400" dirty="0" err="1">
                <a:latin typeface="Comic Sans MS" panose="030F0702030302020204" pitchFamily="66" charset="0"/>
              </a:rPr>
              <a:t>fr</a:t>
            </a:r>
            <a:r>
              <a:rPr lang="tr-TR" sz="2400" dirty="0">
                <a:latin typeface="Comic Sans MS" panose="030F0702030302020204" pitchFamily="66" charset="0"/>
              </a:rPr>
              <a:t>  doz-</a:t>
            </a:r>
            <a:r>
              <a:rPr lang="tr-TR" sz="2400" dirty="0" err="1">
                <a:latin typeface="Comic Sans MS" panose="030F0702030302020204" pitchFamily="66" charset="0"/>
              </a:rPr>
              <a:t>fraksiyonasyon</a:t>
            </a:r>
            <a:r>
              <a:rPr lang="tr-TR" sz="2400" dirty="0">
                <a:latin typeface="Comic Sans MS" panose="030F0702030302020204" pitchFamily="66" charset="0"/>
              </a:rPr>
              <a:t> şemasının kullanımını desteklemektedir.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Düşük GTV minimum dozu yüksek lokal </a:t>
            </a:r>
            <a:r>
              <a:rPr lang="tr-TR" sz="2400" dirty="0" err="1">
                <a:latin typeface="Comic Sans MS" panose="030F0702030302020204" pitchFamily="66" charset="0"/>
              </a:rPr>
              <a:t>progresyon</a:t>
            </a:r>
            <a:r>
              <a:rPr lang="tr-TR" sz="2400" dirty="0">
                <a:latin typeface="Comic Sans MS" panose="030F0702030302020204" pitchFamily="66" charset="0"/>
              </a:rPr>
              <a:t> ile ilişkili bulunmuş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400" dirty="0" err="1">
                <a:latin typeface="Comic Sans MS" panose="030F0702030302020204" pitchFamily="66" charset="0"/>
              </a:rPr>
              <a:t>Median</a:t>
            </a:r>
            <a:r>
              <a:rPr lang="tr-TR" sz="2400" dirty="0">
                <a:latin typeface="Comic Sans MS" panose="030F0702030302020204" pitchFamily="66" charset="0"/>
              </a:rPr>
              <a:t> BED</a:t>
            </a:r>
            <a:r>
              <a:rPr lang="tr-TR" sz="2400" baseline="-25000" dirty="0">
                <a:latin typeface="Comic Sans MS" panose="030F0702030302020204" pitchFamily="66" charset="0"/>
              </a:rPr>
              <a:t>10</a:t>
            </a:r>
            <a:r>
              <a:rPr lang="tr-TR" sz="2400" dirty="0">
                <a:latin typeface="Comic Sans MS" panose="030F0702030302020204" pitchFamily="66" charset="0"/>
              </a:rPr>
              <a:t>&gt;98 </a:t>
            </a:r>
            <a:r>
              <a:rPr lang="tr-TR" sz="2400" dirty="0" err="1">
                <a:latin typeface="Comic Sans MS" panose="030F0702030302020204" pitchFamily="66" charset="0"/>
              </a:rPr>
              <a:t>Gy</a:t>
            </a:r>
            <a:r>
              <a:rPr lang="tr-TR" sz="2400" dirty="0">
                <a:latin typeface="Comic Sans MS" panose="030F0702030302020204" pitchFamily="66" charset="0"/>
              </a:rPr>
              <a:t> olması gerektiği sonucuna varılmış.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latin typeface="Comic Sans MS" panose="030F0702030302020204" pitchFamily="66" charset="0"/>
              </a:rPr>
              <a:t>Yüksek GTV/PTV oranı artmış lokal </a:t>
            </a:r>
            <a:r>
              <a:rPr lang="tr-TR" sz="2400" dirty="0" err="1">
                <a:latin typeface="Comic Sans MS" panose="030F0702030302020204" pitchFamily="66" charset="0"/>
              </a:rPr>
              <a:t>progresyon</a:t>
            </a:r>
            <a:r>
              <a:rPr lang="tr-TR" sz="2400" dirty="0">
                <a:latin typeface="Comic Sans MS" panose="030F0702030302020204" pitchFamily="66" charset="0"/>
              </a:rPr>
              <a:t>, uzak </a:t>
            </a:r>
            <a:r>
              <a:rPr lang="tr-TR" sz="2400" dirty="0" err="1">
                <a:latin typeface="Comic Sans MS" panose="030F0702030302020204" pitchFamily="66" charset="0"/>
              </a:rPr>
              <a:t>metastaz,herhangi</a:t>
            </a:r>
            <a:r>
              <a:rPr lang="tr-TR" sz="2400" dirty="0">
                <a:latin typeface="Comic Sans MS" panose="030F0702030302020204" pitchFamily="66" charset="0"/>
              </a:rPr>
              <a:t> bir </a:t>
            </a:r>
            <a:r>
              <a:rPr lang="tr-TR" sz="2400" dirty="0" err="1">
                <a:latin typeface="Comic Sans MS" panose="030F0702030302020204" pitchFamily="66" charset="0"/>
              </a:rPr>
              <a:t>progresyon</a:t>
            </a:r>
            <a:r>
              <a:rPr lang="tr-TR" sz="2400" dirty="0">
                <a:latin typeface="Comic Sans MS" panose="030F0702030302020204" pitchFamily="66" charset="0"/>
              </a:rPr>
              <a:t> ve ölümle ilişkili bulunmuş.</a:t>
            </a:r>
          </a:p>
        </p:txBody>
      </p:sp>
    </p:spTree>
    <p:extLst>
      <p:ext uri="{BB962C8B-B14F-4D97-AF65-F5344CB8AC3E}">
        <p14:creationId xmlns:p14="http://schemas.microsoft.com/office/powerpoint/2010/main" val="47491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56ABEF4-CA89-4125-8800-7AC376F4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1788161"/>
            <a:ext cx="11409680" cy="23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7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77B44A1-0EC0-4D0A-9980-6A52745D4040}"/>
              </a:ext>
            </a:extLst>
          </p:cNvPr>
          <p:cNvSpPr/>
          <p:nvPr/>
        </p:nvSpPr>
        <p:spPr>
          <a:xfrm>
            <a:off x="4348480" y="518160"/>
            <a:ext cx="2397760" cy="782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SONUÇ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A92CD4E-3617-4FD9-99A8-0B928278C879}"/>
              </a:ext>
            </a:extLst>
          </p:cNvPr>
          <p:cNvSpPr txBox="1"/>
          <p:nvPr/>
        </p:nvSpPr>
        <p:spPr>
          <a:xfrm>
            <a:off x="755756" y="1951672"/>
            <a:ext cx="108266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Ultrasantral</a:t>
            </a:r>
            <a:r>
              <a:rPr lang="tr-TR" sz="2000" dirty="0">
                <a:latin typeface="Comic Sans MS" panose="030F0702030302020204" pitchFamily="66" charset="0"/>
              </a:rPr>
              <a:t> küçük hücre dışı akciğer kanserinde ablatif radyoterapi , hastaya kür şansı sağlamakla birlikte dar </a:t>
            </a:r>
            <a:r>
              <a:rPr lang="tr-TR" sz="2000" dirty="0" err="1">
                <a:latin typeface="Comic Sans MS" panose="030F0702030302020204" pitchFamily="66" charset="0"/>
              </a:rPr>
              <a:t>terapötik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marjin</a:t>
            </a:r>
            <a:r>
              <a:rPr lang="tr-TR" sz="2000" dirty="0">
                <a:latin typeface="Comic Sans MS" panose="030F0702030302020204" pitchFamily="66" charset="0"/>
              </a:rPr>
              <a:t> nedeni ile de dikkatli bir tedavi planlamasını  gerektirir.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GTV sarımı ve total akciğer dozuna lokal kontrol ve genel </a:t>
            </a:r>
            <a:r>
              <a:rPr lang="tr-TR" sz="2000" dirty="0" err="1">
                <a:latin typeface="Comic Sans MS" panose="030F0702030302020204" pitchFamily="66" charset="0"/>
              </a:rPr>
              <a:t>sağkalım</a:t>
            </a:r>
            <a:r>
              <a:rPr lang="tr-TR" sz="2000" dirty="0">
                <a:latin typeface="Comic Sans MS" panose="030F0702030302020204" pitchFamily="66" charset="0"/>
              </a:rPr>
              <a:t> açısından dikkat etmek gerekir.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Ultrasantral</a:t>
            </a:r>
            <a:r>
              <a:rPr lang="tr-TR" sz="2000" dirty="0">
                <a:latin typeface="Comic Sans MS" panose="030F0702030302020204" pitchFamily="66" charset="0"/>
              </a:rPr>
              <a:t> NSCLC  en iyi tedavi şeklinin anlaşılması için yaklaşan klinik çalışmaların sonuçları beklenmektedir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82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F9B786-8C60-46F2-9CEC-7D8BD07D1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Santral yerleşimli NSCLC yerleşimi nedeni ile tedavisi zordur.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Tümörün </a:t>
            </a:r>
            <a:r>
              <a:rPr lang="tr-TR" dirty="0" err="1">
                <a:latin typeface="Comic Sans MS" panose="030F0702030302020204" pitchFamily="66" charset="0"/>
              </a:rPr>
              <a:t>proksimal</a:t>
            </a:r>
            <a:r>
              <a:rPr lang="tr-TR" dirty="0">
                <a:latin typeface="Comic Sans MS" panose="030F0702030302020204" pitchFamily="66" charset="0"/>
              </a:rPr>
              <a:t> havayollarına </a:t>
            </a:r>
            <a:r>
              <a:rPr lang="tr-TR" dirty="0" err="1">
                <a:latin typeface="Comic Sans MS" panose="030F0702030302020204" pitchFamily="66" charset="0"/>
              </a:rPr>
              <a:t>invazyonu</a:t>
            </a:r>
            <a:r>
              <a:rPr lang="tr-TR" dirty="0">
                <a:latin typeface="Comic Sans MS" panose="030F0702030302020204" pitchFamily="66" charset="0"/>
              </a:rPr>
              <a:t> güvenli cerrahi rezeksiyonu zorlaştırmaktadır.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Bu nedenle belirli vakalarda radyoterapi tek mevcut tedavi seçeneği olarak kalmaktadır.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Erken evre NSCLC için SBRT </a:t>
            </a:r>
            <a:r>
              <a:rPr lang="tr-TR" dirty="0" err="1">
                <a:latin typeface="Comic Sans MS" panose="030F0702030302020204" pitchFamily="66" charset="0"/>
              </a:rPr>
              <a:t>nin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konvansiynel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fraksiyone</a:t>
            </a:r>
            <a:r>
              <a:rPr lang="tr-TR" dirty="0">
                <a:latin typeface="Comic Sans MS" panose="030F0702030302020204" pitchFamily="66" charset="0"/>
              </a:rPr>
              <a:t> RT ye kıyasla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>
                <a:latin typeface="Comic Sans MS" panose="030F0702030302020204" pitchFamily="66" charset="0"/>
              </a:rPr>
              <a:t>daha iyi tümör kontrol ve </a:t>
            </a:r>
            <a:r>
              <a:rPr lang="tr-TR" dirty="0" err="1">
                <a:latin typeface="Comic Sans MS" panose="030F0702030302020204" pitchFamily="66" charset="0"/>
              </a:rPr>
              <a:t>sağkalım</a:t>
            </a:r>
            <a:r>
              <a:rPr lang="tr-TR" dirty="0">
                <a:latin typeface="Comic Sans MS" panose="030F0702030302020204" pitchFamily="66" charset="0"/>
              </a:rPr>
              <a:t> gösterdiği </a:t>
            </a:r>
            <a:r>
              <a:rPr lang="tr-TR" dirty="0" err="1">
                <a:latin typeface="Comic Sans MS" panose="030F0702030302020204" pitchFamily="66" charset="0"/>
              </a:rPr>
              <a:t>prospektif</a:t>
            </a:r>
            <a:r>
              <a:rPr lang="tr-TR" dirty="0">
                <a:latin typeface="Comic Sans MS" panose="030F0702030302020204" pitchFamily="66" charset="0"/>
              </a:rPr>
              <a:t> olarak    gösterilmiştir.</a:t>
            </a:r>
          </a:p>
        </p:txBody>
      </p:sp>
    </p:spTree>
    <p:extLst>
      <p:ext uri="{BB962C8B-B14F-4D97-AF65-F5344CB8AC3E}">
        <p14:creationId xmlns:p14="http://schemas.microsoft.com/office/powerpoint/2010/main" val="3323616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ED6B25-E4A1-4C99-9F83-4CB02B279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84168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        </a:t>
            </a:r>
            <a:r>
              <a:rPr lang="tr-TR" sz="4000" dirty="0">
                <a:latin typeface="Comic Sans MS" panose="030F0702030302020204" pitchFamily="66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31101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A53CA-3746-48B6-8DBE-986E9FBF2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515600" cy="57096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Santral yerleşimli tümörlerde yüksek doz radyoterapi ile elde edilen tümör kontrolündeki artış , tümörün  OAR ‘a yakınlığı nedeni ile </a:t>
            </a:r>
            <a:r>
              <a:rPr lang="tr-TR" dirty="0" err="1">
                <a:latin typeface="Comic Sans MS" panose="030F0702030302020204" pitchFamily="66" charset="0"/>
              </a:rPr>
              <a:t>toksisite</a:t>
            </a:r>
            <a:r>
              <a:rPr lang="tr-TR" dirty="0">
                <a:latin typeface="Comic Sans MS" panose="030F0702030302020204" pitchFamily="66" charset="0"/>
              </a:rPr>
              <a:t> artışını beraberinde getirir.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Santral yerleşimli tümörler ,SBRT </a:t>
            </a:r>
            <a:r>
              <a:rPr lang="tr-TR" dirty="0" err="1">
                <a:latin typeface="Comic Sans MS" panose="030F0702030302020204" pitchFamily="66" charset="0"/>
              </a:rPr>
              <a:t>nin</a:t>
            </a:r>
            <a:r>
              <a:rPr lang="tr-TR" dirty="0">
                <a:latin typeface="Comic Sans MS" panose="030F0702030302020204" pitchFamily="66" charset="0"/>
              </a:rPr>
              <a:t> ilk çalışmalarında </a:t>
            </a:r>
            <a:r>
              <a:rPr lang="tr-TR" dirty="0" err="1">
                <a:latin typeface="Comic Sans MS" panose="030F0702030302020204" pitchFamily="66" charset="0"/>
              </a:rPr>
              <a:t>mediastene</a:t>
            </a:r>
            <a:r>
              <a:rPr lang="tr-TR" dirty="0">
                <a:latin typeface="Comic Sans MS" panose="030F0702030302020204" pitchFamily="66" charset="0"/>
              </a:rPr>
              <a:t> veya </a:t>
            </a:r>
            <a:r>
              <a:rPr lang="tr-TR" dirty="0" err="1">
                <a:latin typeface="Comic Sans MS" panose="030F0702030302020204" pitchFamily="66" charset="0"/>
              </a:rPr>
              <a:t>proksimal</a:t>
            </a:r>
            <a:r>
              <a:rPr lang="tr-TR" dirty="0">
                <a:latin typeface="Comic Sans MS" panose="030F0702030302020204" pitchFamily="66" charset="0"/>
              </a:rPr>
              <a:t> havayollarına 2 cm veya daha yakın tümörler olarak tanımlandı.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Bununla birlikte görüntüleme yöntemlerindeki ve radyoterapideki gelişmeler ile birlikte artık </a:t>
            </a:r>
            <a:r>
              <a:rPr lang="tr-TR" dirty="0" err="1">
                <a:latin typeface="Comic Sans MS" panose="030F0702030302020204" pitchFamily="66" charset="0"/>
              </a:rPr>
              <a:t>proksimal</a:t>
            </a:r>
            <a:r>
              <a:rPr lang="tr-TR" dirty="0">
                <a:latin typeface="Comic Sans MS" panose="030F0702030302020204" pitchFamily="66" charset="0"/>
              </a:rPr>
              <a:t> havayollarına  ≥ 1cm olan tümörler </a:t>
            </a:r>
            <a:r>
              <a:rPr lang="tr-TR" dirty="0" err="1">
                <a:latin typeface="Comic Sans MS" panose="030F0702030302020204" pitchFamily="66" charset="0"/>
              </a:rPr>
              <a:t>toksisitesi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periferik</a:t>
            </a:r>
            <a:r>
              <a:rPr lang="tr-TR" dirty="0">
                <a:latin typeface="Comic Sans MS" panose="030F0702030302020204" pitchFamily="66" charset="0"/>
              </a:rPr>
              <a:t> tümörlerle kıyaslanacak şekilde güvenli bir şekilde tedavi edilebilmektedir.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2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CD51465D-E783-4F10-9810-08BDA8D4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275"/>
            <a:ext cx="10515600" cy="58816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 sz="1800" dirty="0">
              <a:solidFill>
                <a:srgbClr val="000000"/>
              </a:solidFill>
              <a:latin typeface="AdvGulliv-R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Bununla birlikte görüntüleme yöntemlerindeki ve radyoterapideki gelişmeler ile birlikte artık </a:t>
            </a:r>
            <a:r>
              <a:rPr lang="tr-TR" dirty="0" err="1">
                <a:latin typeface="Comic Sans MS" panose="030F0702030302020204" pitchFamily="66" charset="0"/>
              </a:rPr>
              <a:t>proksimal</a:t>
            </a:r>
            <a:r>
              <a:rPr lang="tr-TR" dirty="0">
                <a:latin typeface="Comic Sans MS" panose="030F0702030302020204" pitchFamily="66" charset="0"/>
              </a:rPr>
              <a:t> havayollarına  ≥ 1cm olan tümörler </a:t>
            </a:r>
            <a:r>
              <a:rPr lang="tr-TR" dirty="0" err="1">
                <a:latin typeface="Comic Sans MS" panose="030F0702030302020204" pitchFamily="66" charset="0"/>
              </a:rPr>
              <a:t>toksisitesi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periferik</a:t>
            </a:r>
            <a:r>
              <a:rPr lang="tr-TR" dirty="0">
                <a:latin typeface="Comic Sans MS" panose="030F0702030302020204" pitchFamily="66" charset="0"/>
              </a:rPr>
              <a:t> tümörlerle kıyaslanacak şekilde güvenli bir şekilde tedavi edilebilmektedir.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1800" dirty="0">
              <a:solidFill>
                <a:srgbClr val="000000"/>
              </a:solidFill>
              <a:latin typeface="AdvGulliv-R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Bu çalışmada </a:t>
            </a: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dozimetrik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 ve anatomik faktörlerin ,onkolojik sonuçlar ve </a:t>
            </a: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toksisite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 ile ilişkisi araştırılmıştır. 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37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875A68-4657-43C2-B30C-DEFEF52E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467360"/>
            <a:ext cx="10805160" cy="570960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     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DF860DB-355D-49D2-96BE-582FDAB794E3}"/>
              </a:ext>
            </a:extLst>
          </p:cNvPr>
          <p:cNvSpPr/>
          <p:nvPr/>
        </p:nvSpPr>
        <p:spPr>
          <a:xfrm>
            <a:off x="914400" y="934720"/>
            <a:ext cx="4592320" cy="206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BF9FE68-D7CF-4D9A-A619-0F4612C864B4}"/>
              </a:ext>
            </a:extLst>
          </p:cNvPr>
          <p:cNvSpPr/>
          <p:nvPr/>
        </p:nvSpPr>
        <p:spPr>
          <a:xfrm>
            <a:off x="650240" y="1341120"/>
            <a:ext cx="3312160" cy="193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2008 Eylül-2019 Ağustos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Biyopsi +/-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NOD 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Erken evre UC NSCLC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110 hasta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0F21280-1BB2-48E3-A015-55A8F3983E63}"/>
              </a:ext>
            </a:extLst>
          </p:cNvPr>
          <p:cNvSpPr/>
          <p:nvPr/>
        </p:nvSpPr>
        <p:spPr>
          <a:xfrm>
            <a:off x="7868920" y="1341120"/>
            <a:ext cx="3484880" cy="193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Direkt olarak </a:t>
            </a:r>
            <a:r>
              <a:rPr lang="tr-TR" dirty="0" err="1">
                <a:latin typeface="Comic Sans MS" panose="030F0702030302020204" pitchFamily="66" charset="0"/>
              </a:rPr>
              <a:t>proksimal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bronşial</a:t>
            </a:r>
            <a:r>
              <a:rPr lang="tr-TR" dirty="0">
                <a:latin typeface="Comic Sans MS" panose="030F0702030302020204" pitchFamily="66" charset="0"/>
              </a:rPr>
              <a:t> ağaca veya </a:t>
            </a:r>
            <a:r>
              <a:rPr lang="tr-TR" dirty="0" err="1">
                <a:latin typeface="Comic Sans MS" panose="030F0702030302020204" pitchFamily="66" charset="0"/>
              </a:rPr>
              <a:t>trakeaya</a:t>
            </a:r>
            <a:r>
              <a:rPr lang="tr-TR" dirty="0">
                <a:latin typeface="Comic Sans MS" panose="030F0702030302020204" pitchFamily="66" charset="0"/>
              </a:rPr>
              <a:t> bitişik GTV </a:t>
            </a:r>
            <a:r>
              <a:rPr lang="tr-TR" dirty="0" err="1">
                <a:latin typeface="Comic Sans MS" panose="030F0702030302020204" pitchFamily="66" charset="0"/>
              </a:rPr>
              <a:t>ler</a:t>
            </a: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Trakea</a:t>
            </a:r>
            <a:r>
              <a:rPr lang="tr-TR" dirty="0">
                <a:latin typeface="Comic Sans MS" panose="030F0702030302020204" pitchFamily="66" charset="0"/>
              </a:rPr>
              <a:t> veya ana bronş ile çakışan PTV </a:t>
            </a:r>
            <a:r>
              <a:rPr lang="tr-TR" dirty="0" err="1">
                <a:latin typeface="Comic Sans MS" panose="030F0702030302020204" pitchFamily="66" charset="0"/>
              </a:rPr>
              <a:t>ler</a:t>
            </a: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Proksimal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bronşial</a:t>
            </a:r>
            <a:r>
              <a:rPr lang="tr-TR" dirty="0">
                <a:latin typeface="Comic Sans MS" panose="030F0702030302020204" pitchFamily="66" charset="0"/>
              </a:rPr>
              <a:t> ağacın 1 cm içindeki GTV </a:t>
            </a:r>
            <a:r>
              <a:rPr lang="tr-TR" dirty="0" err="1">
                <a:latin typeface="Comic Sans MS" panose="030F0702030302020204" pitchFamily="66" charset="0"/>
              </a:rPr>
              <a:t>ler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C4B73AA-4CF0-4090-8AD1-B8912D33E545}"/>
              </a:ext>
            </a:extLst>
          </p:cNvPr>
          <p:cNvSpPr/>
          <p:nvPr/>
        </p:nvSpPr>
        <p:spPr>
          <a:xfrm>
            <a:off x="4170680" y="3576320"/>
            <a:ext cx="3312160" cy="2600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RT dozu &lt;48Gy,&lt;4Gy/</a:t>
            </a:r>
            <a:r>
              <a:rPr lang="tr-TR" dirty="0" err="1">
                <a:latin typeface="Comic Sans MS" panose="030F0702030302020204" pitchFamily="66" charset="0"/>
              </a:rPr>
              <a:t>fr</a:t>
            </a: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Eş zamanlı </a:t>
            </a:r>
            <a:r>
              <a:rPr lang="tr-TR" dirty="0" err="1">
                <a:latin typeface="Comic Sans MS" panose="030F0702030302020204" pitchFamily="66" charset="0"/>
              </a:rPr>
              <a:t>kemoradyoterapi</a:t>
            </a: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Pozitif lenf </a:t>
            </a:r>
            <a:r>
              <a:rPr lang="tr-TR" dirty="0" err="1">
                <a:latin typeface="Comic Sans MS" panose="030F0702030302020204" pitchFamily="66" charset="0"/>
              </a:rPr>
              <a:t>nodu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Uzak metastaz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Mediastene</a:t>
            </a:r>
            <a:r>
              <a:rPr lang="tr-TR" dirty="0">
                <a:latin typeface="Comic Sans MS" panose="030F0702030302020204" pitchFamily="66" charset="0"/>
              </a:rPr>
              <a:t> veya çakışan alanlara daha önce RT öyküsü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311DC18-9ED4-4683-96DD-9A702BC185EC}"/>
              </a:ext>
            </a:extLst>
          </p:cNvPr>
          <p:cNvSpPr txBox="1"/>
          <p:nvPr/>
        </p:nvSpPr>
        <p:spPr>
          <a:xfrm>
            <a:off x="4663440" y="1936987"/>
            <a:ext cx="30299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Çalışmaya alınma kriterleri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8BC26919-0737-40FB-AE9F-752C18B5B615}"/>
              </a:ext>
            </a:extLst>
          </p:cNvPr>
          <p:cNvCxnSpPr/>
          <p:nvPr/>
        </p:nvCxnSpPr>
        <p:spPr>
          <a:xfrm>
            <a:off x="6228080" y="2458720"/>
            <a:ext cx="1412240" cy="490974"/>
          </a:xfrm>
          <a:prstGeom prst="bentConnector3">
            <a:avLst/>
          </a:prstGeom>
          <a:ln w="76200">
            <a:solidFill>
              <a:schemeClr val="accent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Bağlayıcı: Dirsek 14">
            <a:extLst>
              <a:ext uri="{FF2B5EF4-FFF2-40B4-BE49-F238E27FC236}">
                <a16:creationId xmlns:a16="http://schemas.microsoft.com/office/drawing/2014/main" id="{4971E373-B476-4E50-8AE7-57C072A46AC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70681" y="2458720"/>
            <a:ext cx="1710395" cy="538480"/>
          </a:xfrm>
          <a:prstGeom prst="bentConnector3">
            <a:avLst/>
          </a:prstGeom>
          <a:ln w="76200">
            <a:solidFill>
              <a:schemeClr val="accent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F79FF0E-9D9B-47BB-BDF5-E5E53F3381B8}"/>
              </a:ext>
            </a:extLst>
          </p:cNvPr>
          <p:cNvSpPr txBox="1"/>
          <p:nvPr/>
        </p:nvSpPr>
        <p:spPr>
          <a:xfrm>
            <a:off x="8809747" y="4778493"/>
            <a:ext cx="208582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Dışlama kriterleri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5E0D30C-B3FF-4A97-8C14-ADF39FF3B0B8}"/>
              </a:ext>
            </a:extLst>
          </p:cNvPr>
          <p:cNvSpPr txBox="1"/>
          <p:nvPr/>
        </p:nvSpPr>
        <p:spPr>
          <a:xfrm>
            <a:off x="761513" y="4778493"/>
            <a:ext cx="208582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Dışlama kriterleri</a:t>
            </a:r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EAF6FF7F-78F3-4787-A8AF-18F270BE6A73}"/>
              </a:ext>
            </a:extLst>
          </p:cNvPr>
          <p:cNvSpPr/>
          <p:nvPr/>
        </p:nvSpPr>
        <p:spPr>
          <a:xfrm>
            <a:off x="2987040" y="4714238"/>
            <a:ext cx="975360" cy="497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0168330D-06DC-46FF-9D92-D8D81936833F}"/>
              </a:ext>
            </a:extLst>
          </p:cNvPr>
          <p:cNvSpPr/>
          <p:nvPr/>
        </p:nvSpPr>
        <p:spPr>
          <a:xfrm rot="10800000">
            <a:off x="7762240" y="4714238"/>
            <a:ext cx="894080" cy="497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86288307-D955-409D-AAB1-BBE970307044}"/>
              </a:ext>
            </a:extLst>
          </p:cNvPr>
          <p:cNvSpPr/>
          <p:nvPr/>
        </p:nvSpPr>
        <p:spPr>
          <a:xfrm>
            <a:off x="4436967" y="147318"/>
            <a:ext cx="3149600" cy="497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MATERYAL VE METOD</a:t>
            </a:r>
          </a:p>
        </p:txBody>
      </p:sp>
    </p:spTree>
    <p:extLst>
      <p:ext uri="{BB962C8B-B14F-4D97-AF65-F5344CB8AC3E}">
        <p14:creationId xmlns:p14="http://schemas.microsoft.com/office/powerpoint/2010/main" val="4451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E22F7A-849F-45FC-B947-E54F7E6B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60"/>
            <a:ext cx="10515600" cy="5862003"/>
          </a:xfrm>
        </p:spPr>
        <p:txBody>
          <a:bodyPr/>
          <a:lstStyle/>
          <a:p>
            <a:pPr marL="0" indent="0">
              <a:buNone/>
            </a:pPr>
            <a:endParaRPr lang="tr-TR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1800" dirty="0">
                <a:latin typeface="Comic Sans MS" panose="030F0702030302020204" pitchFamily="66" charset="0"/>
              </a:rPr>
              <a:t>                   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Tüm hastalara 2 mm </a:t>
            </a:r>
            <a:r>
              <a:rPr lang="tr-TR" dirty="0" err="1">
                <a:latin typeface="Comic Sans MS" panose="030F0702030302020204" pitchFamily="66" charset="0"/>
              </a:rPr>
              <a:t>lik</a:t>
            </a:r>
            <a:r>
              <a:rPr lang="tr-TR" dirty="0">
                <a:latin typeface="Comic Sans MS" panose="030F0702030302020204" pitchFamily="66" charset="0"/>
              </a:rPr>
              <a:t> kesit ile 4D planlama CT si çekildi.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BodyFIX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immobilizasyon</a:t>
            </a:r>
            <a:r>
              <a:rPr lang="tr-TR" dirty="0">
                <a:latin typeface="Comic Sans MS" panose="030F0702030302020204" pitchFamily="66" charset="0"/>
              </a:rPr>
              <a:t> sistemi hem tedavide hem de planlamada kullanıldı.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PET-CT ile füzyon yapıldı.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4D-CT de </a:t>
            </a:r>
            <a:r>
              <a:rPr lang="tr-TR" dirty="0" err="1">
                <a:latin typeface="Comic Sans MS" panose="030F0702030302020204" pitchFamily="66" charset="0"/>
              </a:rPr>
              <a:t>iGTV</a:t>
            </a:r>
            <a:r>
              <a:rPr lang="tr-TR" dirty="0">
                <a:latin typeface="Comic Sans MS" panose="030F0702030302020204" pitchFamily="66" charset="0"/>
              </a:rPr>
              <a:t> oluşturuldu. </a:t>
            </a:r>
            <a:r>
              <a:rPr lang="tr-TR" dirty="0" err="1">
                <a:latin typeface="Comic Sans MS" panose="030F0702030302020204" pitchFamily="66" charset="0"/>
              </a:rPr>
              <a:t>iGTV</a:t>
            </a:r>
            <a:r>
              <a:rPr lang="tr-TR" dirty="0">
                <a:latin typeface="Comic Sans MS" panose="030F0702030302020204" pitchFamily="66" charset="0"/>
              </a:rPr>
              <a:t> + 5mm =PTV</a:t>
            </a:r>
          </a:p>
          <a:p>
            <a:pPr marL="0" indent="0">
              <a:buNone/>
            </a:pPr>
            <a:endParaRPr lang="tr-TR" sz="1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36D068A-948A-4C9A-867D-C40CE7637D63}"/>
              </a:ext>
            </a:extLst>
          </p:cNvPr>
          <p:cNvSpPr/>
          <p:nvPr/>
        </p:nvSpPr>
        <p:spPr>
          <a:xfrm>
            <a:off x="2926080" y="274637"/>
            <a:ext cx="5527040" cy="599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RADYOTERAPİ PLANLAMASI VE TEDAVİ</a:t>
            </a:r>
          </a:p>
        </p:txBody>
      </p:sp>
    </p:spTree>
    <p:extLst>
      <p:ext uri="{BB962C8B-B14F-4D97-AF65-F5344CB8AC3E}">
        <p14:creationId xmlns:p14="http://schemas.microsoft.com/office/powerpoint/2010/main" val="154808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CB5950AD-E92D-4C22-B0F3-73112B0947C2}"/>
              </a:ext>
            </a:extLst>
          </p:cNvPr>
          <p:cNvSpPr txBox="1"/>
          <p:nvPr/>
        </p:nvSpPr>
        <p:spPr>
          <a:xfrm>
            <a:off x="939800" y="527318"/>
            <a:ext cx="10312400" cy="5191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>
                <a:latin typeface="Comic Sans MS" panose="030F0702030302020204" pitchFamily="66" charset="0"/>
              </a:rPr>
              <a:t>OAR: </a:t>
            </a:r>
            <a:r>
              <a:rPr lang="tr-TR" sz="2800" dirty="0" err="1">
                <a:latin typeface="Comic Sans MS" panose="030F0702030302020204" pitchFamily="66" charset="0"/>
              </a:rPr>
              <a:t>Kalp,akciğerler,özefagus,trakea</a:t>
            </a:r>
            <a:r>
              <a:rPr lang="tr-TR" sz="2800" dirty="0">
                <a:latin typeface="Comic Sans MS" panose="030F0702030302020204" pitchFamily="66" charset="0"/>
              </a:rPr>
              <a:t> ve PBT(</a:t>
            </a:r>
            <a:r>
              <a:rPr lang="tr-TR" sz="2800" dirty="0" err="1">
                <a:latin typeface="Comic Sans MS" panose="030F0702030302020204" pitchFamily="66" charset="0"/>
              </a:rPr>
              <a:t>Distal</a:t>
            </a:r>
            <a:r>
              <a:rPr lang="tr-TR" sz="2800" dirty="0">
                <a:latin typeface="Comic Sans MS" panose="030F0702030302020204" pitchFamily="66" charset="0"/>
              </a:rPr>
              <a:t> 2cm </a:t>
            </a:r>
            <a:r>
              <a:rPr lang="tr-TR" sz="2800" dirty="0" err="1">
                <a:latin typeface="Comic Sans MS" panose="030F0702030302020204" pitchFamily="66" charset="0"/>
              </a:rPr>
              <a:t>trakea,karina,ana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bronş,üst</a:t>
            </a:r>
            <a:r>
              <a:rPr lang="tr-TR" sz="2800" dirty="0">
                <a:latin typeface="Comic Sans MS" panose="030F0702030302020204" pitchFamily="66" charset="0"/>
              </a:rPr>
              <a:t> lob </a:t>
            </a:r>
            <a:r>
              <a:rPr lang="tr-TR" sz="2800" dirty="0" err="1">
                <a:latin typeface="Comic Sans MS" panose="030F0702030302020204" pitchFamily="66" charset="0"/>
              </a:rPr>
              <a:t>bronşlar,orta</a:t>
            </a:r>
            <a:r>
              <a:rPr lang="tr-TR" sz="2800" dirty="0">
                <a:latin typeface="Comic Sans MS" panose="030F0702030302020204" pitchFamily="66" charset="0"/>
              </a:rPr>
              <a:t> lob </a:t>
            </a:r>
            <a:r>
              <a:rPr lang="tr-TR" sz="2800" dirty="0" err="1">
                <a:latin typeface="Comic Sans MS" panose="030F0702030302020204" pitchFamily="66" charset="0"/>
              </a:rPr>
              <a:t>bronşlar,alt</a:t>
            </a:r>
            <a:r>
              <a:rPr lang="tr-TR" sz="2800" dirty="0">
                <a:latin typeface="Comic Sans MS" panose="030F0702030302020204" pitchFamily="66" charset="0"/>
              </a:rPr>
              <a:t> lob bronşlar)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err="1">
                <a:latin typeface="Comic Sans MS" panose="030F0702030302020204" pitchFamily="66" charset="0"/>
              </a:rPr>
              <a:t>Pericard</a:t>
            </a:r>
            <a:r>
              <a:rPr lang="tr-TR" sz="2800" dirty="0">
                <a:latin typeface="Comic Sans MS" panose="030F0702030302020204" pitchFamily="66" charset="0"/>
              </a:rPr>
              <a:t> retrospektif olarak  eklendi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err="1">
                <a:latin typeface="Comic Sans MS" panose="030F0702030302020204" pitchFamily="66" charset="0"/>
              </a:rPr>
              <a:t>Dozimetrik</a:t>
            </a:r>
            <a:r>
              <a:rPr lang="tr-TR" sz="2800" dirty="0">
                <a:latin typeface="Comic Sans MS" panose="030F0702030302020204" pitchFamily="66" charset="0"/>
              </a:rPr>
              <a:t> analiz için EQD2 için a/ß oranı 10 (tümör),3(normal doku ) alındı.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>
                <a:latin typeface="Comic Sans MS" panose="030F0702030302020204" pitchFamily="66" charset="0"/>
              </a:rPr>
              <a:t>VMAT veya 3D </a:t>
            </a:r>
            <a:r>
              <a:rPr lang="tr-TR" sz="2800" dirty="0" err="1">
                <a:latin typeface="Comic Sans MS" panose="030F0702030302020204" pitchFamily="66" charset="0"/>
              </a:rPr>
              <a:t>modaliteleri</a:t>
            </a:r>
            <a:r>
              <a:rPr lang="tr-TR" sz="2800" dirty="0">
                <a:latin typeface="Comic Sans MS" panose="030F0702030302020204" pitchFamily="66" charset="0"/>
              </a:rPr>
              <a:t> kullanıldı.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>
                <a:latin typeface="Comic Sans MS" panose="030F0702030302020204" pitchFamily="66" charset="0"/>
              </a:rPr>
              <a:t>Günlük </a:t>
            </a:r>
            <a:r>
              <a:rPr lang="tr-TR" sz="2800" dirty="0" err="1">
                <a:latin typeface="Comic Sans MS" panose="030F0702030302020204" pitchFamily="66" charset="0"/>
              </a:rPr>
              <a:t>cone-beam</a:t>
            </a:r>
            <a:r>
              <a:rPr lang="tr-TR" sz="2800" dirty="0">
                <a:latin typeface="Comic Sans MS" panose="030F0702030302020204" pitchFamily="66" charset="0"/>
              </a:rPr>
              <a:t> CT alındı.</a:t>
            </a:r>
          </a:p>
        </p:txBody>
      </p:sp>
    </p:spTree>
    <p:extLst>
      <p:ext uri="{BB962C8B-B14F-4D97-AF65-F5344CB8AC3E}">
        <p14:creationId xmlns:p14="http://schemas.microsoft.com/office/powerpoint/2010/main" val="314751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2C6C81D-7F09-4BBB-9EA8-6193E2B5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336C660-51E5-4CC0-B02F-BC17868ED0E8}"/>
              </a:ext>
            </a:extLst>
          </p:cNvPr>
          <p:cNvSpPr/>
          <p:nvPr/>
        </p:nvSpPr>
        <p:spPr>
          <a:xfrm>
            <a:off x="2387600" y="447357"/>
            <a:ext cx="6045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HASTA DEĞERLENDİRİLMESİ VE TAKİBİ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78EA176-59DE-466B-A909-FD1F6611C6E8}"/>
              </a:ext>
            </a:extLst>
          </p:cNvPr>
          <p:cNvSpPr txBox="1"/>
          <p:nvPr/>
        </p:nvSpPr>
        <p:spPr>
          <a:xfrm>
            <a:off x="802640" y="1239520"/>
            <a:ext cx="11389360" cy="420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RT sonrası 3-6 ayda bir kontrastlı veya kontrastsız CT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Kararsız durumlarda veya </a:t>
            </a:r>
            <a:r>
              <a:rPr lang="tr-TR" dirty="0" err="1">
                <a:latin typeface="Comic Sans MS" panose="030F0702030302020204" pitchFamily="66" charset="0"/>
              </a:rPr>
              <a:t>progresyon</a:t>
            </a:r>
            <a:r>
              <a:rPr lang="tr-TR" dirty="0">
                <a:latin typeface="Comic Sans MS" panose="030F0702030302020204" pitchFamily="66" charset="0"/>
              </a:rPr>
              <a:t> şüphesinde PET-CT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Lokal </a:t>
            </a:r>
            <a:r>
              <a:rPr lang="tr-TR" dirty="0" err="1">
                <a:latin typeface="Comic Sans MS" panose="030F0702030302020204" pitchFamily="66" charset="0"/>
              </a:rPr>
              <a:t>progresyon</a:t>
            </a:r>
            <a:r>
              <a:rPr lang="tr-TR" dirty="0">
                <a:latin typeface="Comic Sans MS" panose="030F0702030302020204" pitchFamily="66" charset="0"/>
              </a:rPr>
              <a:t> PTV de veya ilk tümör sahasında </a:t>
            </a:r>
            <a:r>
              <a:rPr lang="tr-TR" dirty="0" err="1">
                <a:latin typeface="Comic Sans MS" panose="030F0702030302020204" pitchFamily="66" charset="0"/>
              </a:rPr>
              <a:t>nüks</a:t>
            </a:r>
            <a:r>
              <a:rPr lang="tr-TR" dirty="0">
                <a:latin typeface="Comic Sans MS" panose="030F0702030302020204" pitchFamily="66" charset="0"/>
              </a:rPr>
              <a:t> olarak tanımlanmış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Lokal </a:t>
            </a:r>
            <a:r>
              <a:rPr lang="tr-TR" dirty="0" err="1">
                <a:latin typeface="Comic Sans MS" panose="030F0702030302020204" pitchFamily="66" charset="0"/>
              </a:rPr>
              <a:t>progresyon</a:t>
            </a:r>
            <a:r>
              <a:rPr lang="tr-TR" dirty="0">
                <a:latin typeface="Comic Sans MS" panose="030F0702030302020204" pitchFamily="66" charset="0"/>
              </a:rPr>
              <a:t> düşünülen hastalardan mümkünse biyopsi yapılmış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Şüpheli biyopsi sonucu olan vakalarda lokal </a:t>
            </a:r>
            <a:r>
              <a:rPr lang="tr-TR" dirty="0" err="1">
                <a:latin typeface="Comic Sans MS" panose="030F0702030302020204" pitchFamily="66" charset="0"/>
              </a:rPr>
              <a:t>progresyon</a:t>
            </a:r>
            <a:r>
              <a:rPr lang="tr-TR" dirty="0">
                <a:latin typeface="Comic Sans MS" panose="030F0702030302020204" pitchFamily="66" charset="0"/>
              </a:rPr>
              <a:t> radyasyon </a:t>
            </a:r>
            <a:r>
              <a:rPr lang="tr-TR" dirty="0" err="1">
                <a:latin typeface="Comic Sans MS" panose="030F0702030302020204" pitchFamily="66" charset="0"/>
              </a:rPr>
              <a:t>onkoloğu</a:t>
            </a:r>
            <a:r>
              <a:rPr lang="tr-TR" dirty="0">
                <a:latin typeface="Comic Sans MS" panose="030F0702030302020204" pitchFamily="66" charset="0"/>
              </a:rPr>
              <a:t> ve radyolog tarafından tanımlanmış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Bölgesel </a:t>
            </a:r>
            <a:r>
              <a:rPr lang="tr-TR" dirty="0" err="1">
                <a:latin typeface="Comic Sans MS" panose="030F0702030302020204" pitchFamily="66" charset="0"/>
              </a:rPr>
              <a:t>progresyon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mediastinal</a:t>
            </a:r>
            <a:r>
              <a:rPr lang="tr-TR" dirty="0">
                <a:latin typeface="Comic Sans MS" panose="030F0702030302020204" pitchFamily="66" charset="0"/>
              </a:rPr>
              <a:t> veya </a:t>
            </a:r>
            <a:r>
              <a:rPr lang="tr-TR" dirty="0" err="1">
                <a:latin typeface="Comic Sans MS" panose="030F0702030302020204" pitchFamily="66" charset="0"/>
              </a:rPr>
              <a:t>supraklaviküler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nodal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rekürrens</a:t>
            </a:r>
            <a:r>
              <a:rPr lang="tr-TR" dirty="0">
                <a:latin typeface="Comic Sans MS" panose="030F0702030302020204" pitchFamily="66" charset="0"/>
              </a:rPr>
              <a:t>  olarak tanımlanmış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Uzak metastaz </a:t>
            </a:r>
            <a:r>
              <a:rPr lang="tr-TR" dirty="0" err="1">
                <a:latin typeface="Comic Sans MS" panose="030F0702030302020204" pitchFamily="66" charset="0"/>
              </a:rPr>
              <a:t>non-nodal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non</a:t>
            </a:r>
            <a:r>
              <a:rPr lang="tr-TR" dirty="0">
                <a:latin typeface="Comic Sans MS" panose="030F0702030302020204" pitchFamily="66" charset="0"/>
              </a:rPr>
              <a:t>-bölgesel </a:t>
            </a:r>
            <a:r>
              <a:rPr lang="tr-TR" dirty="0" err="1">
                <a:latin typeface="Comic Sans MS" panose="030F0702030302020204" pitchFamily="66" charset="0"/>
              </a:rPr>
              <a:t>rekürrens</a:t>
            </a:r>
            <a:r>
              <a:rPr lang="tr-TR" dirty="0">
                <a:latin typeface="Comic Sans MS" panose="030F0702030302020204" pitchFamily="66" charset="0"/>
              </a:rPr>
              <a:t> olarak tanımlanmış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Toksisite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prospektif</a:t>
            </a:r>
            <a:r>
              <a:rPr lang="tr-TR" dirty="0">
                <a:latin typeface="Comic Sans MS" panose="030F0702030302020204" pitchFamily="66" charset="0"/>
              </a:rPr>
              <a:t> olarak radyasyon </a:t>
            </a:r>
            <a:r>
              <a:rPr lang="tr-TR" dirty="0" err="1">
                <a:latin typeface="Comic Sans MS" panose="030F0702030302020204" pitchFamily="66" charset="0"/>
              </a:rPr>
              <a:t>onkoloğu</a:t>
            </a:r>
            <a:r>
              <a:rPr lang="tr-TR" dirty="0">
                <a:latin typeface="Comic Sans MS" panose="030F0702030302020204" pitchFamily="66" charset="0"/>
              </a:rPr>
              <a:t> tarafından CTCAE 5.0 kullanılarak değerlendirildi.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Akut </a:t>
            </a:r>
            <a:r>
              <a:rPr lang="tr-TR" dirty="0" err="1">
                <a:latin typeface="Comic Sans MS" panose="030F0702030302020204" pitchFamily="66" charset="0"/>
              </a:rPr>
              <a:t>toksisite</a:t>
            </a:r>
            <a:r>
              <a:rPr lang="tr-TR" dirty="0">
                <a:latin typeface="Comic Sans MS" panose="030F0702030302020204" pitchFamily="66" charset="0"/>
              </a:rPr>
              <a:t> &lt;90 gün ,geç </a:t>
            </a:r>
            <a:r>
              <a:rPr lang="tr-TR" dirty="0" err="1">
                <a:latin typeface="Comic Sans MS" panose="030F0702030302020204" pitchFamily="66" charset="0"/>
              </a:rPr>
              <a:t>toksisite</a:t>
            </a:r>
            <a:r>
              <a:rPr lang="tr-TR" dirty="0">
                <a:latin typeface="Comic Sans MS" panose="030F0702030302020204" pitchFamily="66" charset="0"/>
              </a:rPr>
              <a:t> &gt;90 gün olarak değerlendirildi</a:t>
            </a:r>
          </a:p>
        </p:txBody>
      </p:sp>
    </p:spTree>
    <p:extLst>
      <p:ext uri="{BB962C8B-B14F-4D97-AF65-F5344CB8AC3E}">
        <p14:creationId xmlns:p14="http://schemas.microsoft.com/office/powerpoint/2010/main" val="3881968801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Dilim</Template>
  <TotalTime>2865</TotalTime>
  <Words>870</Words>
  <Application>Microsoft Office PowerPoint</Application>
  <PresentationFormat>Geniş ekran</PresentationFormat>
  <Paragraphs>102</Paragraphs>
  <Slides>20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AdvGulliv-R</vt:lpstr>
      <vt:lpstr>arial</vt:lpstr>
      <vt:lpstr>Calibri</vt:lpstr>
      <vt:lpstr>Century Gothic</vt:lpstr>
      <vt:lpstr>Comic Sans MS</vt:lpstr>
      <vt:lpstr>Wingdings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emre</dc:creator>
  <cp:lastModifiedBy>mustafa yücel</cp:lastModifiedBy>
  <cp:revision>10</cp:revision>
  <dcterms:created xsi:type="dcterms:W3CDTF">2021-12-06T18:50:48Z</dcterms:created>
  <dcterms:modified xsi:type="dcterms:W3CDTF">2021-12-13T13:24:25Z</dcterms:modified>
</cp:coreProperties>
</file>