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57" r:id="rId4"/>
    <p:sldId id="258" r:id="rId5"/>
    <p:sldId id="259" r:id="rId6"/>
    <p:sldId id="260" r:id="rId7"/>
    <p:sldId id="261" r:id="rId8"/>
    <p:sldId id="263" r:id="rId9"/>
    <p:sldId id="264" r:id="rId10"/>
    <p:sldId id="262" r:id="rId11"/>
    <p:sldId id="265" r:id="rId12"/>
    <p:sldId id="266" r:id="rId13"/>
    <p:sldId id="267" r:id="rId14"/>
    <p:sldId id="273" r:id="rId15"/>
    <p:sldId id="270" r:id="rId16"/>
    <p:sldId id="271" r:id="rId17"/>
    <p:sldId id="272" r:id="rId18"/>
    <p:sldId id="275" r:id="rId19"/>
    <p:sldId id="276" r:id="rId20"/>
    <p:sldId id="277" r:id="rId21"/>
    <p:sldId id="282" r:id="rId22"/>
    <p:sldId id="278" r:id="rId23"/>
    <p:sldId id="279" r:id="rId24"/>
    <p:sldId id="280" r:id="rId25"/>
    <p:sldId id="281" r:id="rId26"/>
    <p:sldId id="283" r:id="rId27"/>
    <p:sldId id="284" r:id="rId28"/>
    <p:sldId id="285" r:id="rId29"/>
    <p:sldId id="286" r:id="rId30"/>
    <p:sldId id="287" r:id="rId31"/>
    <p:sldId id="288" r:id="rId32"/>
    <p:sldId id="289" r:id="rId33"/>
    <p:sldId id="290" r:id="rId34"/>
    <p:sldId id="292" r:id="rId35"/>
    <p:sldId id="293" r:id="rId36"/>
    <p:sldId id="294" r:id="rId37"/>
    <p:sldId id="296" r:id="rId38"/>
    <p:sldId id="297" r:id="rId39"/>
    <p:sldId id="298" r:id="rId40"/>
    <p:sldId id="295"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345AFBF-65D7-423B-9AE1-D5223203515C}" type="datetimeFigureOut">
              <a:rPr lang="tr-TR" smtClean="0"/>
              <a:t>07.01.2022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EB8AA9-F72B-461A-8385-71375CE6F657}" type="slidenum">
              <a:rPr lang="tr-TR" smtClean="0"/>
              <a:t>‹#›</a:t>
            </a:fld>
            <a:endParaRPr lang="tr-TR"/>
          </a:p>
        </p:txBody>
      </p:sp>
    </p:spTree>
    <p:extLst>
      <p:ext uri="{BB962C8B-B14F-4D97-AF65-F5344CB8AC3E}">
        <p14:creationId xmlns:p14="http://schemas.microsoft.com/office/powerpoint/2010/main" val="27245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45AFBF-65D7-423B-9AE1-D5223203515C}" type="datetimeFigureOut">
              <a:rPr lang="tr-TR" smtClean="0"/>
              <a:t>07.01.2022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EB8AA9-F72B-461A-8385-71375CE6F657}" type="slidenum">
              <a:rPr lang="tr-TR" smtClean="0"/>
              <a:t>‹#›</a:t>
            </a:fld>
            <a:endParaRPr lang="tr-TR"/>
          </a:p>
        </p:txBody>
      </p:sp>
    </p:spTree>
    <p:extLst>
      <p:ext uri="{BB962C8B-B14F-4D97-AF65-F5344CB8AC3E}">
        <p14:creationId xmlns:p14="http://schemas.microsoft.com/office/powerpoint/2010/main" val="178800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45AFBF-65D7-423B-9AE1-D5223203515C}" type="datetimeFigureOut">
              <a:rPr lang="tr-TR" smtClean="0"/>
              <a:t>07.01.2022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EB8AA9-F72B-461A-8385-71375CE6F657}" type="slidenum">
              <a:rPr lang="tr-TR" smtClean="0"/>
              <a:t>‹#›</a:t>
            </a:fld>
            <a:endParaRPr lang="tr-TR"/>
          </a:p>
        </p:txBody>
      </p:sp>
    </p:spTree>
    <p:extLst>
      <p:ext uri="{BB962C8B-B14F-4D97-AF65-F5344CB8AC3E}">
        <p14:creationId xmlns:p14="http://schemas.microsoft.com/office/powerpoint/2010/main" val="2716529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45AFBF-65D7-423B-9AE1-D5223203515C}" type="datetimeFigureOut">
              <a:rPr lang="tr-TR" smtClean="0"/>
              <a:t>07.01.2022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EB8AA9-F72B-461A-8385-71375CE6F657}" type="slidenum">
              <a:rPr lang="tr-TR" smtClean="0"/>
              <a:t>‹#›</a:t>
            </a:fld>
            <a:endParaRPr lang="tr-TR"/>
          </a:p>
        </p:txBody>
      </p:sp>
    </p:spTree>
    <p:extLst>
      <p:ext uri="{BB962C8B-B14F-4D97-AF65-F5344CB8AC3E}">
        <p14:creationId xmlns:p14="http://schemas.microsoft.com/office/powerpoint/2010/main" val="352368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345AFBF-65D7-423B-9AE1-D5223203515C}" type="datetimeFigureOut">
              <a:rPr lang="tr-TR" smtClean="0"/>
              <a:t>07.01.2022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EB8AA9-F72B-461A-8385-71375CE6F657}" type="slidenum">
              <a:rPr lang="tr-TR" smtClean="0"/>
              <a:t>‹#›</a:t>
            </a:fld>
            <a:endParaRPr lang="tr-TR"/>
          </a:p>
        </p:txBody>
      </p:sp>
    </p:spTree>
    <p:extLst>
      <p:ext uri="{BB962C8B-B14F-4D97-AF65-F5344CB8AC3E}">
        <p14:creationId xmlns:p14="http://schemas.microsoft.com/office/powerpoint/2010/main" val="322766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345AFBF-65D7-423B-9AE1-D5223203515C}" type="datetimeFigureOut">
              <a:rPr lang="tr-TR" smtClean="0"/>
              <a:t>07.01.2022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EB8AA9-F72B-461A-8385-71375CE6F657}" type="slidenum">
              <a:rPr lang="tr-TR" smtClean="0"/>
              <a:t>‹#›</a:t>
            </a:fld>
            <a:endParaRPr lang="tr-TR"/>
          </a:p>
        </p:txBody>
      </p:sp>
    </p:spTree>
    <p:extLst>
      <p:ext uri="{BB962C8B-B14F-4D97-AF65-F5344CB8AC3E}">
        <p14:creationId xmlns:p14="http://schemas.microsoft.com/office/powerpoint/2010/main" val="283701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345AFBF-65D7-423B-9AE1-D5223203515C}" type="datetimeFigureOut">
              <a:rPr lang="tr-TR" smtClean="0"/>
              <a:t>07.01.2022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FEB8AA9-F72B-461A-8385-71375CE6F657}" type="slidenum">
              <a:rPr lang="tr-TR" smtClean="0"/>
              <a:t>‹#›</a:t>
            </a:fld>
            <a:endParaRPr lang="tr-TR"/>
          </a:p>
        </p:txBody>
      </p:sp>
    </p:spTree>
    <p:extLst>
      <p:ext uri="{BB962C8B-B14F-4D97-AF65-F5344CB8AC3E}">
        <p14:creationId xmlns:p14="http://schemas.microsoft.com/office/powerpoint/2010/main" val="2078865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345AFBF-65D7-423B-9AE1-D5223203515C}" type="datetimeFigureOut">
              <a:rPr lang="tr-TR" smtClean="0"/>
              <a:t>07.01.2022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FEB8AA9-F72B-461A-8385-71375CE6F657}" type="slidenum">
              <a:rPr lang="tr-TR" smtClean="0"/>
              <a:t>‹#›</a:t>
            </a:fld>
            <a:endParaRPr lang="tr-TR"/>
          </a:p>
        </p:txBody>
      </p:sp>
    </p:spTree>
    <p:extLst>
      <p:ext uri="{BB962C8B-B14F-4D97-AF65-F5344CB8AC3E}">
        <p14:creationId xmlns:p14="http://schemas.microsoft.com/office/powerpoint/2010/main" val="110134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345AFBF-65D7-423B-9AE1-D5223203515C}" type="datetimeFigureOut">
              <a:rPr lang="tr-TR" smtClean="0"/>
              <a:t>07.01.2022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FEB8AA9-F72B-461A-8385-71375CE6F657}" type="slidenum">
              <a:rPr lang="tr-TR" smtClean="0"/>
              <a:t>‹#›</a:t>
            </a:fld>
            <a:endParaRPr lang="tr-TR"/>
          </a:p>
        </p:txBody>
      </p:sp>
    </p:spTree>
    <p:extLst>
      <p:ext uri="{BB962C8B-B14F-4D97-AF65-F5344CB8AC3E}">
        <p14:creationId xmlns:p14="http://schemas.microsoft.com/office/powerpoint/2010/main" val="315171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345AFBF-65D7-423B-9AE1-D5223203515C}" type="datetimeFigureOut">
              <a:rPr lang="tr-TR" smtClean="0"/>
              <a:t>07.01.2022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EB8AA9-F72B-461A-8385-71375CE6F657}" type="slidenum">
              <a:rPr lang="tr-TR" smtClean="0"/>
              <a:t>‹#›</a:t>
            </a:fld>
            <a:endParaRPr lang="tr-TR"/>
          </a:p>
        </p:txBody>
      </p:sp>
    </p:spTree>
    <p:extLst>
      <p:ext uri="{BB962C8B-B14F-4D97-AF65-F5344CB8AC3E}">
        <p14:creationId xmlns:p14="http://schemas.microsoft.com/office/powerpoint/2010/main" val="609439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345AFBF-65D7-423B-9AE1-D5223203515C}" type="datetimeFigureOut">
              <a:rPr lang="tr-TR" smtClean="0"/>
              <a:t>07.01.2022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EB8AA9-F72B-461A-8385-71375CE6F657}" type="slidenum">
              <a:rPr lang="tr-TR" smtClean="0"/>
              <a:t>‹#›</a:t>
            </a:fld>
            <a:endParaRPr lang="tr-TR"/>
          </a:p>
        </p:txBody>
      </p:sp>
    </p:spTree>
    <p:extLst>
      <p:ext uri="{BB962C8B-B14F-4D97-AF65-F5344CB8AC3E}">
        <p14:creationId xmlns:p14="http://schemas.microsoft.com/office/powerpoint/2010/main" val="115710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5AFBF-65D7-423B-9AE1-D5223203515C}" type="datetimeFigureOut">
              <a:rPr lang="tr-TR" smtClean="0"/>
              <a:t>07.01.2022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B8AA9-F72B-461A-8385-71375CE6F657}" type="slidenum">
              <a:rPr lang="tr-TR" smtClean="0"/>
              <a:t>‹#›</a:t>
            </a:fld>
            <a:endParaRPr lang="tr-TR"/>
          </a:p>
        </p:txBody>
      </p:sp>
    </p:spTree>
    <p:extLst>
      <p:ext uri="{BB962C8B-B14F-4D97-AF65-F5344CB8AC3E}">
        <p14:creationId xmlns:p14="http://schemas.microsoft.com/office/powerpoint/2010/main" val="1098973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b="1" dirty="0" smtClean="0"/>
              <a:t>RADYASYON </a:t>
            </a:r>
            <a:r>
              <a:rPr lang="tr-TR" sz="5400" b="1" dirty="0" smtClean="0"/>
              <a:t>ONKOLOJİSİNDE YAPAY </a:t>
            </a:r>
            <a:r>
              <a:rPr lang="tr-TR" sz="5400" b="1" dirty="0" smtClean="0"/>
              <a:t>ZEKA</a:t>
            </a:r>
            <a:endParaRPr lang="tr-TR" sz="5400" b="1" dirty="0"/>
          </a:p>
        </p:txBody>
      </p:sp>
      <p:sp>
        <p:nvSpPr>
          <p:cNvPr id="3" name="Alt Başlık 2"/>
          <p:cNvSpPr>
            <a:spLocks noGrp="1"/>
          </p:cNvSpPr>
          <p:nvPr>
            <p:ph type="subTitle" idx="1"/>
          </p:nvPr>
        </p:nvSpPr>
        <p:spPr/>
        <p:txBody>
          <a:bodyPr/>
          <a:lstStyle/>
          <a:p>
            <a:endParaRPr lang="tr-TR" dirty="0" smtClean="0"/>
          </a:p>
          <a:p>
            <a:endParaRPr lang="tr-TR" dirty="0"/>
          </a:p>
          <a:p>
            <a:r>
              <a:rPr lang="tr-TR" dirty="0" smtClean="0"/>
              <a:t>                                             </a:t>
            </a:r>
            <a:r>
              <a:rPr lang="tr-TR" sz="2800" dirty="0" smtClean="0"/>
              <a:t>07.01.2022</a:t>
            </a:r>
            <a:endParaRPr lang="tr-TR" sz="2800" dirty="0"/>
          </a:p>
        </p:txBody>
      </p:sp>
    </p:spTree>
    <p:extLst>
      <p:ext uri="{BB962C8B-B14F-4D97-AF65-F5344CB8AC3E}">
        <p14:creationId xmlns:p14="http://schemas.microsoft.com/office/powerpoint/2010/main" val="1430805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nSpc>
                <a:spcPct val="170000"/>
              </a:lnSpc>
            </a:pPr>
            <a:r>
              <a:rPr lang="tr-TR" dirty="0" smtClean="0"/>
              <a:t>Radyasyon </a:t>
            </a:r>
            <a:r>
              <a:rPr lang="tr-TR" dirty="0" err="1" smtClean="0"/>
              <a:t>onkoloğu</a:t>
            </a:r>
            <a:r>
              <a:rPr lang="tr-TR" dirty="0" smtClean="0"/>
              <a:t>, hastanın değerlendirilmesi sırasında birçok faktörü göz önünde bulundurmalı ve tedavi kararları verirken bunların etkileşimlerini dikkate almalıdır. Bu noktada veriye dayalı tahmin modelleri doktora rehberlik edebilir ve karar verme aşamasını daha hızlı ve daha doğru hale getirebilir. </a:t>
            </a:r>
          </a:p>
          <a:p>
            <a:pPr>
              <a:lnSpc>
                <a:spcPct val="170000"/>
              </a:lnSpc>
            </a:pPr>
            <a:r>
              <a:rPr lang="tr-TR" dirty="0" smtClean="0"/>
              <a:t>Örneğin akciğer kanseri teşhisi konan bir hasta </a:t>
            </a:r>
            <a:r>
              <a:rPr lang="tr-TR" dirty="0" err="1" smtClean="0"/>
              <a:t>stereotaktik</a:t>
            </a:r>
            <a:r>
              <a:rPr lang="tr-TR" dirty="0" smtClean="0"/>
              <a:t> RT için değerlendirilirken hastanın solunum fonksiyonları, akciğer kapasitesi, tümör boyutu, tümörün kritik organlara yakınlığı, eşlik eden hastalıkları ve hastanın performansı hem tedaviye yanıtı hem de performansı etkileyecektir. Bu ve benzeri faktörlerle modelleme yapılırsa tedaviye başlamadan önce yanıt ve </a:t>
            </a:r>
            <a:r>
              <a:rPr lang="tr-TR" dirty="0" err="1" smtClean="0"/>
              <a:t>toksisite</a:t>
            </a:r>
            <a:r>
              <a:rPr lang="tr-TR" dirty="0" smtClean="0"/>
              <a:t> oranları belirlenebilir.</a:t>
            </a:r>
            <a:endParaRPr lang="tr-TR" dirty="0"/>
          </a:p>
        </p:txBody>
      </p:sp>
    </p:spTree>
    <p:extLst>
      <p:ext uri="{BB962C8B-B14F-4D97-AF65-F5344CB8AC3E}">
        <p14:creationId xmlns:p14="http://schemas.microsoft.com/office/powerpoint/2010/main" val="1703140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150000"/>
              </a:lnSpc>
            </a:pPr>
            <a:r>
              <a:rPr lang="tr-TR" dirty="0" smtClean="0"/>
              <a:t>Sol meme kanseri tanısı konulan ve meme koruyucu cerrahi ile tedavi edilen bir olguda, hasta ile oluşturulan modelleme ve tedavi özellikleri ile nefes tutma tekniğinden fayda sağlayıp sağlayamayacağı tahmin edilebilir. Bu tahmin modellerini oluşturmak için büyük verilere ihtiyaç vardır. </a:t>
            </a:r>
          </a:p>
          <a:p>
            <a:pPr>
              <a:lnSpc>
                <a:spcPct val="150000"/>
              </a:lnSpc>
            </a:pPr>
            <a:r>
              <a:rPr lang="tr-TR" dirty="0" smtClean="0"/>
              <a:t>Yapay zeka kullanımına geçiş, veri toplama aşamasındaki merkezler arasındaki işbirliğini de artıracak ve tedavileri daha standart hale getirecektir. Ayrıca ülkedeki merkezlerde teknolojinin dağılımına bağlı olarak AI hastaları uygun tedavi merkezlerine yönlendirebilir. Örneğin proton tedavisi gerektiren pediatrik vakaları uzmanlaşmış bir merkeze, palyatif tedavi gerektiren vakaları ise geleneksel bir merkeze yönlendirebilir.</a:t>
            </a:r>
            <a:endParaRPr lang="tr-TR" dirty="0"/>
          </a:p>
        </p:txBody>
      </p:sp>
    </p:spTree>
    <p:extLst>
      <p:ext uri="{BB962C8B-B14F-4D97-AF65-F5344CB8AC3E}">
        <p14:creationId xmlns:p14="http://schemas.microsoft.com/office/powerpoint/2010/main" val="3372451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SİMÜLASYON</a:t>
            </a:r>
            <a:endParaRPr lang="tr-TR" b="1" dirty="0"/>
          </a:p>
        </p:txBody>
      </p:sp>
      <p:sp>
        <p:nvSpPr>
          <p:cNvPr id="3" name="İçerik Yer Tutucusu 2"/>
          <p:cNvSpPr>
            <a:spLocks noGrp="1"/>
          </p:cNvSpPr>
          <p:nvPr>
            <p:ph idx="1"/>
          </p:nvPr>
        </p:nvSpPr>
        <p:spPr/>
        <p:txBody>
          <a:bodyPr>
            <a:normAutofit fontScale="77500" lnSpcReduction="20000"/>
          </a:bodyPr>
          <a:lstStyle/>
          <a:p>
            <a:pPr>
              <a:lnSpc>
                <a:spcPct val="150000"/>
              </a:lnSpc>
            </a:pPr>
            <a:r>
              <a:rPr lang="tr-TR" dirty="0" smtClean="0"/>
              <a:t>RT kararı verildikten sonra doğru tedaviyi seçmek için iyi bir simülasyon gereklidir. </a:t>
            </a:r>
            <a:r>
              <a:rPr lang="tr-TR" dirty="0" err="1" smtClean="0"/>
              <a:t>İmmobilizasyon</a:t>
            </a:r>
            <a:r>
              <a:rPr lang="tr-TR" dirty="0" smtClean="0"/>
              <a:t> tekniği, tarama aralığı ve tedavi alanı doğru bir şekilde belirlenmelidir. Simülasyon için referans belirteçlerin kullanılması, dolu/boş mesane, boş rektumun gerekli olup olmadığı, böbrek fonksiyon testleri, açlık durumu gibi ön hazırlıklar (</a:t>
            </a:r>
            <a:r>
              <a:rPr lang="tr-TR" dirty="0" err="1" smtClean="0"/>
              <a:t>intravenöz</a:t>
            </a:r>
            <a:r>
              <a:rPr lang="tr-TR" dirty="0" smtClean="0"/>
              <a:t> kontrast uygulanacaksa) dikkatle değerlendirilmelidir. </a:t>
            </a:r>
          </a:p>
          <a:p>
            <a:pPr>
              <a:lnSpc>
                <a:spcPct val="150000"/>
              </a:lnSpc>
            </a:pPr>
            <a:r>
              <a:rPr lang="tr-TR" dirty="0" smtClean="0"/>
              <a:t>Klinik uygulamada, yetersiz tarama aralığı, yetersiz/yanlış </a:t>
            </a:r>
            <a:r>
              <a:rPr lang="tr-TR" dirty="0" err="1" smtClean="0"/>
              <a:t>immobilizasyon</a:t>
            </a:r>
            <a:r>
              <a:rPr lang="tr-TR" dirty="0" smtClean="0"/>
              <a:t> tekniği, uygun olmayan mesane/rektum içeriği gibi eksiklikler ve yanlışlıklar nedeniyle BT simülasyonu sırasında </a:t>
            </a:r>
            <a:r>
              <a:rPr lang="tr-TR" dirty="0" err="1" smtClean="0"/>
              <a:t>BT'nin</a:t>
            </a:r>
            <a:r>
              <a:rPr lang="tr-TR" dirty="0" smtClean="0"/>
              <a:t> tekrarlanması sık karşılaşılan bir durumdur.</a:t>
            </a:r>
          </a:p>
        </p:txBody>
      </p:sp>
    </p:spTree>
    <p:extLst>
      <p:ext uri="{BB962C8B-B14F-4D97-AF65-F5344CB8AC3E}">
        <p14:creationId xmlns:p14="http://schemas.microsoft.com/office/powerpoint/2010/main" val="1706675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nSpc>
                <a:spcPct val="150000"/>
              </a:lnSpc>
            </a:pPr>
            <a:r>
              <a:rPr lang="tr-TR" dirty="0" smtClean="0"/>
              <a:t>Simülasyon, </a:t>
            </a:r>
            <a:r>
              <a:rPr lang="tr-TR" dirty="0" err="1" smtClean="0"/>
              <a:t>RT'deki</a:t>
            </a:r>
            <a:r>
              <a:rPr lang="tr-TR" dirty="0" smtClean="0"/>
              <a:t> en önemli adımlardan biridir çünkü oluşan eksiklikler veya hataları tüm tedavi sürecine yansır. Simülasyonun doğruluğunu artırmak, hasta özelliklerine göre kişiselleştirmek ve tümörü daha iyi karakterize etmek için AI teknikleri kullanılabilir, ancak rutin klinik kullanımı için daha fazla çalışmaya ihtiyaç vardır.</a:t>
            </a:r>
            <a:endParaRPr lang="tr-TR" dirty="0"/>
          </a:p>
        </p:txBody>
      </p:sp>
    </p:spTree>
    <p:extLst>
      <p:ext uri="{BB962C8B-B14F-4D97-AF65-F5344CB8AC3E}">
        <p14:creationId xmlns:p14="http://schemas.microsoft.com/office/powerpoint/2010/main" val="4235298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150000"/>
              </a:lnSpc>
            </a:pPr>
            <a:r>
              <a:rPr lang="tr-TR" dirty="0" smtClean="0"/>
              <a:t>Simülasyonda BT hala birçok merkezde kullanılıyor ancak beyin ve prostat tümörleri manyetik rezonans (MR) ile daha iyi görülebiliyor.</a:t>
            </a:r>
          </a:p>
          <a:p>
            <a:pPr>
              <a:lnSpc>
                <a:spcPct val="150000"/>
              </a:lnSpc>
            </a:pPr>
            <a:r>
              <a:rPr lang="tr-TR" dirty="0" smtClean="0"/>
              <a:t>Çözüm olarak, atlas tabanlı veya öğrenme tabanlı yöntemler kullanılarak sentetik CT (</a:t>
            </a:r>
            <a:r>
              <a:rPr lang="tr-TR" dirty="0" err="1" smtClean="0"/>
              <a:t>sCT</a:t>
            </a:r>
            <a:r>
              <a:rPr lang="tr-TR" dirty="0" smtClean="0"/>
              <a:t>) taramaları olarak da adlandırılan MR verileri kullanılarak CT taramaları geliştirmek için çaba sarf edilmiştir.</a:t>
            </a:r>
          </a:p>
          <a:p>
            <a:pPr>
              <a:lnSpc>
                <a:spcPct val="150000"/>
              </a:lnSpc>
            </a:pPr>
            <a:r>
              <a:rPr lang="tr-TR" dirty="0" smtClean="0"/>
              <a:t>Daha az zaman alan ve daha verimli AI tabanlı yöntem olan </a:t>
            </a:r>
            <a:r>
              <a:rPr lang="tr-TR" dirty="0" err="1" smtClean="0"/>
              <a:t>konvolüsyonel</a:t>
            </a:r>
            <a:r>
              <a:rPr lang="tr-TR" dirty="0" smtClean="0"/>
              <a:t> sinir ağları (CNN'ler), MR verilerini </a:t>
            </a:r>
            <a:r>
              <a:rPr lang="tr-TR" dirty="0" err="1" smtClean="0"/>
              <a:t>sCT'ye</a:t>
            </a:r>
            <a:r>
              <a:rPr lang="tr-TR" dirty="0" smtClean="0"/>
              <a:t> dönüştürmek için giderek daha fazla kullanılmaktadır.</a:t>
            </a:r>
            <a:br>
              <a:rPr lang="tr-TR" dirty="0" smtClean="0"/>
            </a:br>
            <a:endParaRPr lang="tr-TR" dirty="0"/>
          </a:p>
        </p:txBody>
      </p:sp>
    </p:spTree>
    <p:extLst>
      <p:ext uri="{BB962C8B-B14F-4D97-AF65-F5344CB8AC3E}">
        <p14:creationId xmlns:p14="http://schemas.microsoft.com/office/powerpoint/2010/main" val="1989310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SEGMENTASYON</a:t>
            </a:r>
            <a:endParaRPr lang="tr-TR" b="1" dirty="0"/>
          </a:p>
        </p:txBody>
      </p:sp>
      <p:sp>
        <p:nvSpPr>
          <p:cNvPr id="3" name="İçerik Yer Tutucusu 2"/>
          <p:cNvSpPr>
            <a:spLocks noGrp="1"/>
          </p:cNvSpPr>
          <p:nvPr>
            <p:ph idx="1"/>
          </p:nvPr>
        </p:nvSpPr>
        <p:spPr/>
        <p:txBody>
          <a:bodyPr>
            <a:normAutofit fontScale="62500" lnSpcReduction="20000"/>
          </a:bodyPr>
          <a:lstStyle/>
          <a:p>
            <a:pPr>
              <a:lnSpc>
                <a:spcPct val="160000"/>
              </a:lnSpc>
            </a:pPr>
            <a:r>
              <a:rPr lang="tr-TR" dirty="0" smtClean="0"/>
              <a:t>Standart iş akışında, hedef hacim ve risk altındaki organlar (</a:t>
            </a:r>
            <a:r>
              <a:rPr lang="tr-TR" dirty="0" err="1" smtClean="0"/>
              <a:t>OAR'ler</a:t>
            </a:r>
            <a:r>
              <a:rPr lang="tr-TR" dirty="0" smtClean="0"/>
              <a:t>) radyasyon </a:t>
            </a:r>
            <a:r>
              <a:rPr lang="tr-TR" dirty="0" err="1" smtClean="0"/>
              <a:t>onkoloğu</a:t>
            </a:r>
            <a:r>
              <a:rPr lang="tr-TR" dirty="0" smtClean="0"/>
              <a:t> tarafından bir kesitte manuel olarak şekillendirilir. Sonuç olarak, süreç uzundur ve bireysel farklılıkların bir sonucu olarak yüksek derecede değişkenliğe sahiptir. </a:t>
            </a:r>
          </a:p>
          <a:p>
            <a:pPr>
              <a:lnSpc>
                <a:spcPct val="160000"/>
              </a:lnSpc>
            </a:pPr>
            <a:r>
              <a:rPr lang="tr-TR" dirty="0" smtClean="0"/>
              <a:t>Manuel </a:t>
            </a:r>
            <a:r>
              <a:rPr lang="tr-TR" dirty="0" err="1" smtClean="0"/>
              <a:t>segmentasyon</a:t>
            </a:r>
            <a:r>
              <a:rPr lang="tr-TR" dirty="0" smtClean="0"/>
              <a:t>, </a:t>
            </a:r>
            <a:r>
              <a:rPr lang="tr-TR" dirty="0" err="1" smtClean="0"/>
              <a:t>OAR'ler</a:t>
            </a:r>
            <a:r>
              <a:rPr lang="tr-TR" dirty="0" smtClean="0"/>
              <a:t> için tedavi planının kalitesini ve doz dağılımını doğrudan etkiler. Otomatik </a:t>
            </a:r>
            <a:r>
              <a:rPr lang="tr-TR" dirty="0" err="1" smtClean="0"/>
              <a:t>segmentasyon</a:t>
            </a:r>
            <a:r>
              <a:rPr lang="tr-TR" dirty="0" smtClean="0"/>
              <a:t> için bazı girişimlerde bulunulmuştur. Klinik kullanımda en yaygın olarak bulunan atlas tabanlı </a:t>
            </a:r>
            <a:r>
              <a:rPr lang="tr-TR" dirty="0" err="1" smtClean="0"/>
              <a:t>segmentasyondur</a:t>
            </a:r>
            <a:r>
              <a:rPr lang="tr-TR" dirty="0" smtClean="0"/>
              <a:t>. İlk olarak, hedef görüntü bir veya daha fazla seçilmiş referans görüntü ile eşleştirilir. Ardından referans görüntüdeki konturlar hedef görüntüye aktarılır. Atlas tabanlı yöntemler, atlas seçimine ve referans görüntülerin doğruluğuna bağlıdır. RT planlamasında hekimler arasındaki farklılıkları en aza indirmek ve bu adımın süresini kısaltmak için AI kullanılabilir.</a:t>
            </a:r>
            <a:endParaRPr lang="tr-TR" dirty="0"/>
          </a:p>
        </p:txBody>
      </p:sp>
    </p:spTree>
    <p:extLst>
      <p:ext uri="{BB962C8B-B14F-4D97-AF65-F5344CB8AC3E}">
        <p14:creationId xmlns:p14="http://schemas.microsoft.com/office/powerpoint/2010/main" val="314969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nSpc>
                <a:spcPct val="150000"/>
              </a:lnSpc>
            </a:pPr>
            <a:r>
              <a:rPr lang="tr-TR" dirty="0" smtClean="0"/>
              <a:t>Risk altındaki organların </a:t>
            </a:r>
            <a:r>
              <a:rPr lang="tr-TR" dirty="0" err="1" smtClean="0"/>
              <a:t>segmentasyonu</a:t>
            </a:r>
            <a:r>
              <a:rPr lang="tr-TR" dirty="0" smtClean="0"/>
              <a:t>: Risk altındaki organları korumak ve RT </a:t>
            </a:r>
            <a:r>
              <a:rPr lang="tr-TR" dirty="0" err="1" smtClean="0"/>
              <a:t>toksisitesini</a:t>
            </a:r>
            <a:r>
              <a:rPr lang="tr-TR" dirty="0" smtClean="0"/>
              <a:t> doğru bir şekilde değerlendirmek için </a:t>
            </a:r>
            <a:r>
              <a:rPr lang="tr-TR" dirty="0" err="1" smtClean="0"/>
              <a:t>OAR'lerin</a:t>
            </a:r>
            <a:r>
              <a:rPr lang="tr-TR" dirty="0" smtClean="0"/>
              <a:t> </a:t>
            </a:r>
            <a:r>
              <a:rPr lang="tr-TR" dirty="0" err="1" smtClean="0"/>
              <a:t>segmentasyonu</a:t>
            </a:r>
            <a:r>
              <a:rPr lang="tr-TR" dirty="0" smtClean="0"/>
              <a:t> doğru yapılmalıdır. Hasta yoğunluğunun çok olduğu kliniklerde bu adım hız sınırlayıcı olabilir. Ek olarak, uygulayıcılar arasında ve önemli anatomik değişikliklerden dolayı farklılıklar olabilir ( </a:t>
            </a:r>
            <a:r>
              <a:rPr lang="tr-TR" dirty="0" err="1" smtClean="0"/>
              <a:t>örn</a:t>
            </a:r>
            <a:r>
              <a:rPr lang="tr-TR" dirty="0" smtClean="0"/>
              <a:t>., ödem, tümör yanıtı, kilo kaybı vb..) tedavi sırasında yeni </a:t>
            </a:r>
            <a:r>
              <a:rPr lang="tr-TR" dirty="0" err="1" smtClean="0"/>
              <a:t>segmentasyon</a:t>
            </a:r>
            <a:r>
              <a:rPr lang="tr-TR" dirty="0" smtClean="0"/>
              <a:t> ile yeni bir plan gerekebilir. Son yıllarda, baş-boyun, akciğer, beyin ve prostat kanserlerinde organ </a:t>
            </a:r>
            <a:r>
              <a:rPr lang="tr-TR" dirty="0" err="1" smtClean="0"/>
              <a:t>segmentasyonu</a:t>
            </a:r>
            <a:r>
              <a:rPr lang="tr-TR" dirty="0" smtClean="0"/>
              <a:t> gibi tıbbi uygulamalarda DL yöntemleri yaygın olarak kullanılmaktadır.</a:t>
            </a:r>
            <a:endParaRPr lang="tr-TR" dirty="0"/>
          </a:p>
        </p:txBody>
      </p:sp>
    </p:spTree>
    <p:extLst>
      <p:ext uri="{BB962C8B-B14F-4D97-AF65-F5344CB8AC3E}">
        <p14:creationId xmlns:p14="http://schemas.microsoft.com/office/powerpoint/2010/main" val="2031473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nSpc>
                <a:spcPct val="160000"/>
              </a:lnSpc>
            </a:pPr>
            <a:r>
              <a:rPr lang="tr-TR" dirty="0" err="1" smtClean="0"/>
              <a:t>Ibragimov</a:t>
            </a:r>
            <a:r>
              <a:rPr lang="tr-TR" dirty="0" smtClean="0"/>
              <a:t> ve arkadaşlarının </a:t>
            </a:r>
            <a:r>
              <a:rPr lang="tr-TR" dirty="0" err="1" smtClean="0"/>
              <a:t>spinal</a:t>
            </a:r>
            <a:r>
              <a:rPr lang="tr-TR" dirty="0" smtClean="0"/>
              <a:t> </a:t>
            </a:r>
            <a:r>
              <a:rPr lang="tr-TR" dirty="0" err="1" smtClean="0"/>
              <a:t>kord</a:t>
            </a:r>
            <a:r>
              <a:rPr lang="tr-TR" dirty="0" smtClean="0"/>
              <a:t>, </a:t>
            </a:r>
            <a:r>
              <a:rPr lang="tr-TR" dirty="0" err="1" smtClean="0"/>
              <a:t>mandibula</a:t>
            </a:r>
            <a:r>
              <a:rPr lang="tr-TR" dirty="0" smtClean="0"/>
              <a:t>, </a:t>
            </a:r>
            <a:r>
              <a:rPr lang="tr-TR" dirty="0" err="1" smtClean="0"/>
              <a:t>parotis</a:t>
            </a:r>
            <a:r>
              <a:rPr lang="tr-TR" dirty="0" smtClean="0"/>
              <a:t> bezleri, </a:t>
            </a:r>
            <a:r>
              <a:rPr lang="tr-TR" dirty="0" err="1" smtClean="0"/>
              <a:t>submandibular</a:t>
            </a:r>
            <a:r>
              <a:rPr lang="tr-TR" dirty="0" smtClean="0"/>
              <a:t> bezler, </a:t>
            </a:r>
            <a:r>
              <a:rPr lang="tr-TR" dirty="0" err="1" smtClean="0"/>
              <a:t>larinks</a:t>
            </a:r>
            <a:r>
              <a:rPr lang="tr-TR" dirty="0" smtClean="0"/>
              <a:t>, </a:t>
            </a:r>
            <a:r>
              <a:rPr lang="tr-TR" dirty="0" err="1" smtClean="0"/>
              <a:t>farinks</a:t>
            </a:r>
            <a:r>
              <a:rPr lang="tr-TR" dirty="0" smtClean="0"/>
              <a:t>, gözler, optik sinirler ve optik </a:t>
            </a:r>
            <a:r>
              <a:rPr lang="tr-TR" dirty="0" err="1" smtClean="0"/>
              <a:t>kiazmayı</a:t>
            </a:r>
            <a:r>
              <a:rPr lang="tr-TR" dirty="0" smtClean="0"/>
              <a:t> </a:t>
            </a:r>
            <a:r>
              <a:rPr lang="tr-TR" dirty="0" err="1" smtClean="0"/>
              <a:t>konturlayan</a:t>
            </a:r>
            <a:r>
              <a:rPr lang="tr-TR" dirty="0" smtClean="0"/>
              <a:t> bir baş boyun kanseri çalışmasında 50 hastada BT görüntüleri kullanılarak DL ile yapıldı. %37.4 (optik </a:t>
            </a:r>
            <a:r>
              <a:rPr lang="tr-TR" dirty="0" err="1" smtClean="0"/>
              <a:t>kiazma</a:t>
            </a:r>
            <a:r>
              <a:rPr lang="tr-TR" dirty="0" smtClean="0"/>
              <a:t>) ile %89,5 (</a:t>
            </a:r>
            <a:r>
              <a:rPr lang="tr-TR" dirty="0" err="1" smtClean="0"/>
              <a:t>mandibula</a:t>
            </a:r>
            <a:r>
              <a:rPr lang="tr-TR" dirty="0" smtClean="0"/>
              <a:t>) arasında </a:t>
            </a:r>
            <a:r>
              <a:rPr lang="tr-TR" dirty="0" err="1" smtClean="0"/>
              <a:t>dice</a:t>
            </a:r>
            <a:r>
              <a:rPr lang="tr-TR" dirty="0" smtClean="0"/>
              <a:t> </a:t>
            </a:r>
            <a:r>
              <a:rPr lang="tr-TR" dirty="0" err="1" smtClean="0"/>
              <a:t>similarity</a:t>
            </a:r>
            <a:r>
              <a:rPr lang="tr-TR" dirty="0" smtClean="0"/>
              <a:t> </a:t>
            </a:r>
            <a:r>
              <a:rPr lang="tr-TR" dirty="0" err="1" smtClean="0"/>
              <a:t>coefficients</a:t>
            </a:r>
            <a:r>
              <a:rPr lang="tr-TR" dirty="0" smtClean="0"/>
              <a:t>(</a:t>
            </a:r>
            <a:r>
              <a:rPr lang="tr-TR" dirty="0" err="1" smtClean="0"/>
              <a:t>DSC'ler</a:t>
            </a:r>
            <a:r>
              <a:rPr lang="tr-TR" dirty="0" smtClean="0"/>
              <a:t>) elde ettiler. Mevcut ticari yazılımın </a:t>
            </a:r>
            <a:r>
              <a:rPr lang="tr-TR" dirty="0" err="1" smtClean="0"/>
              <a:t>konturlama</a:t>
            </a:r>
            <a:r>
              <a:rPr lang="tr-TR" dirty="0" smtClean="0"/>
              <a:t> algoritması ile karşılaştırıldığında, </a:t>
            </a:r>
            <a:r>
              <a:rPr lang="tr-TR" dirty="0" err="1" smtClean="0"/>
              <a:t>medulla</a:t>
            </a:r>
            <a:r>
              <a:rPr lang="tr-TR" dirty="0" smtClean="0"/>
              <a:t> </a:t>
            </a:r>
            <a:r>
              <a:rPr lang="tr-TR" dirty="0" err="1" smtClean="0"/>
              <a:t>spinalis</a:t>
            </a:r>
            <a:r>
              <a:rPr lang="tr-TR" dirty="0" smtClean="0"/>
              <a:t>, </a:t>
            </a:r>
            <a:r>
              <a:rPr lang="tr-TR" dirty="0" err="1" smtClean="0"/>
              <a:t>mandibular</a:t>
            </a:r>
            <a:r>
              <a:rPr lang="tr-TR" dirty="0" smtClean="0"/>
              <a:t> ve </a:t>
            </a:r>
            <a:r>
              <a:rPr lang="tr-TR" dirty="0" err="1" smtClean="0"/>
              <a:t>parotis</a:t>
            </a:r>
            <a:r>
              <a:rPr lang="tr-TR" dirty="0" smtClean="0"/>
              <a:t> bezleri, </a:t>
            </a:r>
            <a:r>
              <a:rPr lang="tr-TR" dirty="0" err="1" smtClean="0"/>
              <a:t>larinks</a:t>
            </a:r>
            <a:r>
              <a:rPr lang="tr-TR" dirty="0" smtClean="0"/>
              <a:t>, </a:t>
            </a:r>
            <a:r>
              <a:rPr lang="tr-TR" dirty="0" err="1" smtClean="0"/>
              <a:t>farinks</a:t>
            </a:r>
            <a:r>
              <a:rPr lang="tr-TR" dirty="0" smtClean="0"/>
              <a:t> ve göz kürelerinin </a:t>
            </a:r>
            <a:r>
              <a:rPr lang="tr-TR" dirty="0" err="1" smtClean="0"/>
              <a:t>konturlaması</a:t>
            </a:r>
            <a:r>
              <a:rPr lang="tr-TR" dirty="0" smtClean="0"/>
              <a:t> daha iyiydi, optik sinir, </a:t>
            </a:r>
            <a:r>
              <a:rPr lang="tr-TR" dirty="0" err="1" smtClean="0"/>
              <a:t>submandibular</a:t>
            </a:r>
            <a:r>
              <a:rPr lang="tr-TR" dirty="0" smtClean="0"/>
              <a:t> bez (SMG) ve optik </a:t>
            </a:r>
            <a:r>
              <a:rPr lang="tr-TR" dirty="0" err="1" smtClean="0"/>
              <a:t>kiazmanın</a:t>
            </a:r>
            <a:r>
              <a:rPr lang="tr-TR" dirty="0" smtClean="0"/>
              <a:t> daha kötüydü. Bu çalışmada BT görüntüleri kullanılmış ve MR görüntü desteği ile daha yüksek doğruluk oranları elde edilmiştir.</a:t>
            </a:r>
            <a:br>
              <a:rPr lang="tr-TR" dirty="0" smtClean="0"/>
            </a:br>
            <a:endParaRPr lang="tr-TR" dirty="0"/>
          </a:p>
        </p:txBody>
      </p:sp>
    </p:spTree>
    <p:extLst>
      <p:ext uri="{BB962C8B-B14F-4D97-AF65-F5344CB8AC3E}">
        <p14:creationId xmlns:p14="http://schemas.microsoft.com/office/powerpoint/2010/main" val="28368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150000"/>
              </a:lnSpc>
            </a:pPr>
            <a:r>
              <a:rPr lang="tr-TR" dirty="0" smtClean="0"/>
              <a:t>Başka bir çalışmada, </a:t>
            </a:r>
            <a:r>
              <a:rPr lang="tr-TR" dirty="0" err="1" smtClean="0"/>
              <a:t>Rooij</a:t>
            </a:r>
            <a:r>
              <a:rPr lang="tr-TR" dirty="0" smtClean="0"/>
              <a:t> ve ark. 157 baş boyun kanseri hastasının, (142 vaka eğitimi ve 15 test için) BT görüntülerini kullandı. Sağ ve sol </a:t>
            </a:r>
            <a:r>
              <a:rPr lang="tr-TR" dirty="0" err="1" smtClean="0"/>
              <a:t>SMG'ler</a:t>
            </a:r>
            <a:r>
              <a:rPr lang="tr-TR" dirty="0" smtClean="0"/>
              <a:t>, sağ ve sol </a:t>
            </a:r>
            <a:r>
              <a:rPr lang="tr-TR" dirty="0" err="1" smtClean="0"/>
              <a:t>parotis</a:t>
            </a:r>
            <a:r>
              <a:rPr lang="tr-TR" dirty="0" smtClean="0"/>
              <a:t> bezleri, </a:t>
            </a:r>
            <a:r>
              <a:rPr lang="tr-TR" dirty="0" err="1" smtClean="0"/>
              <a:t>larinks</a:t>
            </a:r>
            <a:r>
              <a:rPr lang="tr-TR" dirty="0" smtClean="0"/>
              <a:t>, </a:t>
            </a:r>
            <a:r>
              <a:rPr lang="tr-TR" dirty="0" err="1" smtClean="0"/>
              <a:t>krikofarinks</a:t>
            </a:r>
            <a:r>
              <a:rPr lang="tr-TR" dirty="0" smtClean="0"/>
              <a:t>, </a:t>
            </a:r>
            <a:r>
              <a:rPr lang="tr-TR" dirty="0" err="1" smtClean="0"/>
              <a:t>faringeal</a:t>
            </a:r>
            <a:r>
              <a:rPr lang="tr-TR" dirty="0" smtClean="0"/>
              <a:t> </a:t>
            </a:r>
            <a:r>
              <a:rPr lang="tr-TR" dirty="0" err="1" smtClean="0"/>
              <a:t>konstriktör</a:t>
            </a:r>
            <a:r>
              <a:rPr lang="tr-TR" dirty="0" smtClean="0"/>
              <a:t> kası, üst </a:t>
            </a:r>
            <a:r>
              <a:rPr lang="tr-TR" dirty="0" err="1" smtClean="0"/>
              <a:t>özefagus</a:t>
            </a:r>
            <a:r>
              <a:rPr lang="tr-TR" dirty="0" smtClean="0"/>
              <a:t> </a:t>
            </a:r>
            <a:r>
              <a:rPr lang="tr-TR" dirty="0" err="1" smtClean="0"/>
              <a:t>sfinkteri</a:t>
            </a:r>
            <a:r>
              <a:rPr lang="tr-TR" dirty="0" smtClean="0"/>
              <a:t>, beyin sapı, oral </a:t>
            </a:r>
            <a:r>
              <a:rPr lang="tr-TR" dirty="0" err="1" smtClean="0"/>
              <a:t>kavite</a:t>
            </a:r>
            <a:r>
              <a:rPr lang="tr-TR" dirty="0" smtClean="0"/>
              <a:t> ve </a:t>
            </a:r>
            <a:r>
              <a:rPr lang="tr-TR" dirty="0" err="1" smtClean="0"/>
              <a:t>özefagus</a:t>
            </a:r>
            <a:r>
              <a:rPr lang="tr-TR" dirty="0" smtClean="0"/>
              <a:t> </a:t>
            </a:r>
            <a:r>
              <a:rPr lang="tr-TR" dirty="0" err="1" smtClean="0"/>
              <a:t>konturlandı</a:t>
            </a:r>
            <a:r>
              <a:rPr lang="tr-TR" dirty="0" smtClean="0"/>
              <a:t>. DL ile, 11 </a:t>
            </a:r>
            <a:r>
              <a:rPr lang="tr-TR" dirty="0" err="1" smtClean="0"/>
              <a:t>OAR'nin</a:t>
            </a:r>
            <a:r>
              <a:rPr lang="tr-TR" dirty="0" smtClean="0"/>
              <a:t> </a:t>
            </a:r>
            <a:r>
              <a:rPr lang="tr-TR" dirty="0" err="1" smtClean="0"/>
              <a:t>konturlanması</a:t>
            </a:r>
            <a:r>
              <a:rPr lang="tr-TR" dirty="0" smtClean="0"/>
              <a:t> hasta başına &lt; 10 s idi. 11 </a:t>
            </a:r>
            <a:r>
              <a:rPr lang="tr-TR" dirty="0" err="1" smtClean="0"/>
              <a:t>konturlu</a:t>
            </a:r>
            <a:r>
              <a:rPr lang="tr-TR" dirty="0" smtClean="0"/>
              <a:t> organdan yedisinin ortalama </a:t>
            </a:r>
            <a:r>
              <a:rPr lang="tr-TR" dirty="0" err="1" smtClean="0"/>
              <a:t>DSC'si</a:t>
            </a:r>
            <a:r>
              <a:rPr lang="tr-TR" dirty="0" smtClean="0"/>
              <a:t> 0.78 ile 0.83 arasında değişmekteydi ve </a:t>
            </a:r>
            <a:r>
              <a:rPr lang="tr-TR" dirty="0" err="1" smtClean="0"/>
              <a:t>özofagus</a:t>
            </a:r>
            <a:r>
              <a:rPr lang="tr-TR" dirty="0" smtClean="0"/>
              <a:t>, beyin sapı, PMC ve </a:t>
            </a:r>
            <a:r>
              <a:rPr lang="tr-TR" dirty="0" err="1" smtClean="0"/>
              <a:t>krikofarinks</a:t>
            </a:r>
            <a:r>
              <a:rPr lang="tr-TR" dirty="0" smtClean="0"/>
              <a:t> için DSC değerleri sırasıyla 0.60, 0.64, 0.68 ve 0.73 idi. Çalışma, baş ve boyun OAR için, DL tabanlı </a:t>
            </a:r>
            <a:r>
              <a:rPr lang="tr-TR" dirty="0" err="1" smtClean="0"/>
              <a:t>segmentasyonun</a:t>
            </a:r>
            <a:r>
              <a:rPr lang="tr-TR" dirty="0" smtClean="0"/>
              <a:t> hızlı olduğunu ve çoğu organ ve çoğu hasta için tedavi planlama amaçları için yeterince iyi performans gösterdiğini buldu.</a:t>
            </a:r>
            <a:endParaRPr lang="tr-TR" dirty="0"/>
          </a:p>
        </p:txBody>
      </p:sp>
    </p:spTree>
    <p:extLst>
      <p:ext uri="{BB962C8B-B14F-4D97-AF65-F5344CB8AC3E}">
        <p14:creationId xmlns:p14="http://schemas.microsoft.com/office/powerpoint/2010/main" val="1935814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nSpc>
                <a:spcPct val="160000"/>
              </a:lnSpc>
            </a:pPr>
            <a:r>
              <a:rPr lang="tr-TR" dirty="0" err="1" smtClean="0"/>
              <a:t>Toraks</a:t>
            </a:r>
            <a:r>
              <a:rPr lang="tr-TR" dirty="0" smtClean="0"/>
              <a:t> bölgesindeki </a:t>
            </a:r>
            <a:r>
              <a:rPr lang="tr-TR" dirty="0" err="1" smtClean="0"/>
              <a:t>OAR'lar</a:t>
            </a:r>
            <a:r>
              <a:rPr lang="tr-TR" dirty="0" smtClean="0"/>
              <a:t> ayrıca AI ile RT için </a:t>
            </a:r>
            <a:r>
              <a:rPr lang="tr-TR" dirty="0" err="1" smtClean="0"/>
              <a:t>konturlanmıştır</a:t>
            </a:r>
            <a:r>
              <a:rPr lang="tr-TR" dirty="0" smtClean="0"/>
              <a:t> . </a:t>
            </a:r>
            <a:r>
              <a:rPr lang="tr-TR" dirty="0" err="1" smtClean="0"/>
              <a:t>Zhu</a:t>
            </a:r>
            <a:r>
              <a:rPr lang="tr-TR" dirty="0" smtClean="0"/>
              <a:t> ve diğerleri 66 akciğer kanseri vakasının, 30 vakanın eğitim için ve 36 vakanın test için BT görüntülerini kullandı. </a:t>
            </a:r>
            <a:r>
              <a:rPr lang="tr-TR" dirty="0" err="1" smtClean="0"/>
              <a:t>Segmentasyon</a:t>
            </a:r>
            <a:r>
              <a:rPr lang="tr-TR" dirty="0" smtClean="0"/>
              <a:t> için CNN kullanıldı ve atlas tabanlı otomatik </a:t>
            </a:r>
            <a:r>
              <a:rPr lang="tr-TR" dirty="0" err="1" smtClean="0"/>
              <a:t>segmentasyon</a:t>
            </a:r>
            <a:r>
              <a:rPr lang="tr-TR" dirty="0" smtClean="0"/>
              <a:t> (ABAS) ile karşılaştırıldı. Sonuçları değerlendirmek için DSC, ortalama yüzey mesafesi (MSD) ve %95 </a:t>
            </a:r>
            <a:r>
              <a:rPr lang="tr-TR" dirty="0" err="1" smtClean="0"/>
              <a:t>Hausdorff</a:t>
            </a:r>
            <a:r>
              <a:rPr lang="tr-TR" dirty="0" smtClean="0"/>
              <a:t> mesafesi (%95 HD) kullanıldı. CNN ve ABAS için MSD (mm) değerleri kalp için 2.92 ve 3.14, karaciğer için 3.21 ve 3.83, </a:t>
            </a:r>
            <a:r>
              <a:rPr lang="tr-TR" dirty="0" err="1" smtClean="0"/>
              <a:t>ms</a:t>
            </a:r>
            <a:r>
              <a:rPr lang="tr-TR" dirty="0" smtClean="0"/>
              <a:t> için 1.81 ve 3.03, yemek borusu için 2.65 ve 2.67 ve akciğerler için 1.93 ve 1.85 mm idi. CNN ve ABAS için %95 HD (mm) değerleri kalpte 7,98 ve 9,53, karaciğerde 10,0 ve 11,87, </a:t>
            </a:r>
            <a:r>
              <a:rPr lang="tr-TR" dirty="0" err="1" smtClean="0"/>
              <a:t>ms'de</a:t>
            </a:r>
            <a:r>
              <a:rPr lang="tr-TR" dirty="0" smtClean="0"/>
              <a:t> 8,74 ve 11,97, yemek borusunda 9,25 ve 9,45 ve akciğerlerde 7,96 ve 8,07 mm idi.</a:t>
            </a:r>
          </a:p>
          <a:p>
            <a:pPr>
              <a:lnSpc>
                <a:spcPct val="160000"/>
              </a:lnSpc>
            </a:pPr>
            <a:r>
              <a:rPr lang="tr-TR" dirty="0" smtClean="0"/>
              <a:t>Bu çalışmanın sonuçlarına göre, CNN, akciğer kanserinin </a:t>
            </a:r>
            <a:r>
              <a:rPr lang="tr-TR" dirty="0" err="1" smtClean="0"/>
              <a:t>RT'si</a:t>
            </a:r>
            <a:r>
              <a:rPr lang="tr-TR" dirty="0" smtClean="0"/>
              <a:t> için </a:t>
            </a:r>
            <a:r>
              <a:rPr lang="tr-TR" dirty="0" err="1" smtClean="0"/>
              <a:t>segmentasyonda</a:t>
            </a:r>
            <a:r>
              <a:rPr lang="tr-TR" dirty="0" smtClean="0"/>
              <a:t> kullanılabilir. </a:t>
            </a:r>
            <a:endParaRPr lang="tr-TR" dirty="0"/>
          </a:p>
        </p:txBody>
      </p:sp>
    </p:spTree>
    <p:extLst>
      <p:ext uri="{BB962C8B-B14F-4D97-AF65-F5344CB8AC3E}">
        <p14:creationId xmlns:p14="http://schemas.microsoft.com/office/powerpoint/2010/main" val="2267774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377108" y="742755"/>
            <a:ext cx="9694844" cy="5378784"/>
          </a:xfrm>
          <a:prstGeom prst="rect">
            <a:avLst/>
          </a:prstGeom>
        </p:spPr>
      </p:pic>
    </p:spTree>
    <p:extLst>
      <p:ext uri="{BB962C8B-B14F-4D97-AF65-F5344CB8AC3E}">
        <p14:creationId xmlns:p14="http://schemas.microsoft.com/office/powerpoint/2010/main" val="481870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150000"/>
              </a:lnSpc>
            </a:pPr>
            <a:r>
              <a:rPr lang="tr-TR" dirty="0" err="1" smtClean="0"/>
              <a:t>Pelvik</a:t>
            </a:r>
            <a:r>
              <a:rPr lang="tr-TR" dirty="0" smtClean="0"/>
              <a:t> bölgedeki OAR </a:t>
            </a:r>
            <a:r>
              <a:rPr lang="tr-TR" dirty="0" err="1" smtClean="0"/>
              <a:t>segmentasyonu</a:t>
            </a:r>
            <a:r>
              <a:rPr lang="tr-TR" dirty="0" smtClean="0"/>
              <a:t> üzerine çalışmalar genellikle </a:t>
            </a:r>
            <a:r>
              <a:rPr lang="tr-TR" dirty="0" err="1" smtClean="0"/>
              <a:t>serviks</a:t>
            </a:r>
            <a:r>
              <a:rPr lang="tr-TR" dirty="0" smtClean="0"/>
              <a:t> ve prostat kanseri ile yapılmıştır. Mesane, kemik iliği, sol </a:t>
            </a:r>
            <a:r>
              <a:rPr lang="tr-TR" dirty="0" err="1" smtClean="0"/>
              <a:t>femur</a:t>
            </a:r>
            <a:r>
              <a:rPr lang="tr-TR" dirty="0" smtClean="0"/>
              <a:t> başı, sağ </a:t>
            </a:r>
            <a:r>
              <a:rPr lang="tr-TR" dirty="0" err="1" smtClean="0"/>
              <a:t>femur</a:t>
            </a:r>
            <a:r>
              <a:rPr lang="tr-TR" dirty="0" smtClean="0"/>
              <a:t> başı, rektum, ince bağırsak ve </a:t>
            </a:r>
            <a:r>
              <a:rPr lang="tr-TR" dirty="0" err="1" smtClean="0"/>
              <a:t>ms</a:t>
            </a:r>
            <a:r>
              <a:rPr lang="tr-TR" dirty="0" smtClean="0"/>
              <a:t>, 105 lokal ileri </a:t>
            </a:r>
            <a:r>
              <a:rPr lang="tr-TR" dirty="0" err="1" smtClean="0"/>
              <a:t>serviks</a:t>
            </a:r>
            <a:r>
              <a:rPr lang="tr-TR" dirty="0" smtClean="0"/>
              <a:t> kanseri vakasının BT görüntüleri kullanılarak </a:t>
            </a:r>
            <a:r>
              <a:rPr lang="tr-TR" dirty="0" err="1" smtClean="0"/>
              <a:t>konturlandı</a:t>
            </a:r>
            <a:r>
              <a:rPr lang="tr-TR" dirty="0" smtClean="0"/>
              <a:t>. </a:t>
            </a:r>
            <a:r>
              <a:rPr lang="tr-TR" dirty="0" err="1" smtClean="0"/>
              <a:t>OAR'lerin</a:t>
            </a:r>
            <a:r>
              <a:rPr lang="tr-TR" dirty="0" smtClean="0"/>
              <a:t> </a:t>
            </a:r>
            <a:r>
              <a:rPr lang="tr-TR" dirty="0" err="1" smtClean="0"/>
              <a:t>DSC'si</a:t>
            </a:r>
            <a:r>
              <a:rPr lang="tr-TR" dirty="0" smtClean="0"/>
              <a:t> %92 ile %79 arasında değişmekte olup, en iyi sonuçlar mesanede ve en kötü sonuçlar rektumdadır. %95 HD değerleri 5,09 ile 1,39 mm arasında değişiyordu. </a:t>
            </a:r>
            <a:r>
              <a:rPr lang="tr-TR" dirty="0" err="1" smtClean="0"/>
              <a:t>Savenije</a:t>
            </a:r>
            <a:r>
              <a:rPr lang="tr-TR" dirty="0" smtClean="0"/>
              <a:t> ve ark, MR görüntülemeli 150 prostat kanseri vakasını içeriyordu. Modellemede </a:t>
            </a:r>
            <a:r>
              <a:rPr lang="tr-TR" dirty="0" err="1" smtClean="0"/>
              <a:t>DeepMedic</a:t>
            </a:r>
            <a:r>
              <a:rPr lang="tr-TR" dirty="0" smtClean="0"/>
              <a:t> ve V-net kullanılmıştır. </a:t>
            </a:r>
            <a:r>
              <a:rPr lang="tr-TR" dirty="0" err="1" smtClean="0"/>
              <a:t>DeepMedic</a:t>
            </a:r>
            <a:r>
              <a:rPr lang="tr-TR" dirty="0" smtClean="0"/>
              <a:t>, V-net ve atlas tabanlı </a:t>
            </a:r>
            <a:r>
              <a:rPr lang="tr-TR" dirty="0" err="1" smtClean="0"/>
              <a:t>segmentasyonun</a:t>
            </a:r>
            <a:r>
              <a:rPr lang="tr-TR" dirty="0" smtClean="0"/>
              <a:t> süresi sırasıyla 60 </a:t>
            </a:r>
            <a:r>
              <a:rPr lang="tr-TR" dirty="0" err="1" smtClean="0"/>
              <a:t>sn</a:t>
            </a:r>
            <a:r>
              <a:rPr lang="tr-TR" dirty="0" smtClean="0"/>
              <a:t>, 4 </a:t>
            </a:r>
            <a:r>
              <a:rPr lang="tr-TR" dirty="0" err="1" smtClean="0"/>
              <a:t>sn</a:t>
            </a:r>
            <a:r>
              <a:rPr lang="tr-TR" dirty="0" smtClean="0"/>
              <a:t> ve 10-15 </a:t>
            </a:r>
            <a:r>
              <a:rPr lang="tr-TR" dirty="0" err="1" smtClean="0"/>
              <a:t>dk</a:t>
            </a:r>
            <a:r>
              <a:rPr lang="tr-TR" dirty="0" smtClean="0"/>
              <a:t> idi.</a:t>
            </a:r>
            <a:endParaRPr lang="tr-TR" dirty="0"/>
          </a:p>
        </p:txBody>
      </p:sp>
    </p:spTree>
    <p:extLst>
      <p:ext uri="{BB962C8B-B14F-4D97-AF65-F5344CB8AC3E}">
        <p14:creationId xmlns:p14="http://schemas.microsoft.com/office/powerpoint/2010/main" val="870672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95251" y="157162"/>
            <a:ext cx="12001500" cy="6700838"/>
          </a:xfrm>
          <a:prstGeom prst="rect">
            <a:avLst/>
          </a:prstGeom>
        </p:spPr>
      </p:pic>
    </p:spTree>
    <p:extLst>
      <p:ext uri="{BB962C8B-B14F-4D97-AF65-F5344CB8AC3E}">
        <p14:creationId xmlns:p14="http://schemas.microsoft.com/office/powerpoint/2010/main" val="3589733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HEDEF HACİM KONTURLANMASI</a:t>
            </a:r>
            <a:endParaRPr lang="tr-TR" b="1" dirty="0"/>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smtClean="0"/>
              <a:t>Manuel </a:t>
            </a:r>
            <a:r>
              <a:rPr lang="tr-TR" dirty="0" err="1" smtClean="0"/>
              <a:t>konturlamadaki</a:t>
            </a:r>
            <a:r>
              <a:rPr lang="tr-TR" dirty="0" smtClean="0"/>
              <a:t> </a:t>
            </a:r>
            <a:r>
              <a:rPr lang="tr-TR" dirty="0"/>
              <a:t>farklılıklar, konturlar arasındaki değişkenlikten, radyasyon onkolojisi eğitimindeki farklılıklardan veya görüntüleme çalışmalarındaki kalite farklılıklarından kaynaklanır. Mevcut otomatik kontur oluşturma yöntemleri, manuel iş yükünü azaltmayı ve kontur tutarlılığını artırmayı amaçlar, ancak yine de önemli ölçüde manuel düzenleme </a:t>
            </a:r>
            <a:r>
              <a:rPr lang="tr-TR" dirty="0" smtClean="0"/>
              <a:t>gerektirir. </a:t>
            </a:r>
            <a:r>
              <a:rPr lang="tr-TR" dirty="0"/>
              <a:t>Son çalışmalar, hedef hacimlerin DL tabanlı otomatik </a:t>
            </a:r>
            <a:r>
              <a:rPr lang="tr-TR" dirty="0" err="1" smtClean="0"/>
              <a:t>konturlanmasının</a:t>
            </a:r>
            <a:r>
              <a:rPr lang="tr-TR" dirty="0" smtClean="0"/>
              <a:t>, </a:t>
            </a:r>
            <a:r>
              <a:rPr lang="tr-TR" dirty="0"/>
              <a:t>atlas tabanlı yöntemlere kıyasla daha fazla doğruluk ve zaman tasarrufu ile umut verici olduğunu göstermiştir</a:t>
            </a:r>
            <a:r>
              <a:rPr lang="tr-TR" dirty="0" smtClean="0"/>
              <a:t>.</a:t>
            </a:r>
            <a:endParaRPr lang="tr-TR" dirty="0"/>
          </a:p>
        </p:txBody>
      </p:sp>
    </p:spTree>
    <p:extLst>
      <p:ext uri="{BB962C8B-B14F-4D97-AF65-F5344CB8AC3E}">
        <p14:creationId xmlns:p14="http://schemas.microsoft.com/office/powerpoint/2010/main" val="1971762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2000" y="260350"/>
            <a:ext cx="10515600" cy="1325563"/>
          </a:xfrm>
        </p:spPr>
        <p:txBody>
          <a:bodyPr/>
          <a:lstStyle/>
          <a:p>
            <a:endParaRPr lang="tr-TR"/>
          </a:p>
        </p:txBody>
      </p:sp>
      <p:sp>
        <p:nvSpPr>
          <p:cNvPr id="3" name="İçerik Yer Tutucusu 2"/>
          <p:cNvSpPr>
            <a:spLocks noGrp="1"/>
          </p:cNvSpPr>
          <p:nvPr>
            <p:ph idx="1"/>
          </p:nvPr>
        </p:nvSpPr>
        <p:spPr>
          <a:xfrm>
            <a:off x="419101" y="1690688"/>
            <a:ext cx="10934700" cy="4767261"/>
          </a:xfrm>
        </p:spPr>
        <p:txBody>
          <a:bodyPr>
            <a:normAutofit fontScale="92500" lnSpcReduction="20000"/>
          </a:bodyPr>
          <a:lstStyle/>
          <a:p>
            <a:pPr>
              <a:lnSpc>
                <a:spcPct val="150000"/>
              </a:lnSpc>
            </a:pPr>
            <a:r>
              <a:rPr lang="tr-TR" dirty="0"/>
              <a:t>Bilgisayar destekli </a:t>
            </a:r>
            <a:r>
              <a:rPr lang="tr-TR" dirty="0" err="1" smtClean="0"/>
              <a:t>konturlamanın</a:t>
            </a:r>
            <a:r>
              <a:rPr lang="tr-TR" dirty="0" smtClean="0"/>
              <a:t> </a:t>
            </a:r>
            <a:r>
              <a:rPr lang="tr-TR" dirty="0"/>
              <a:t>gerekliliğinin birinci nedeni, aynı kişinin farklı zamanlarda </a:t>
            </a:r>
            <a:r>
              <a:rPr lang="tr-TR" dirty="0" err="1" smtClean="0"/>
              <a:t>konturler</a:t>
            </a:r>
            <a:r>
              <a:rPr lang="tr-TR" dirty="0" smtClean="0"/>
              <a:t> </a:t>
            </a:r>
            <a:r>
              <a:rPr lang="tr-TR" dirty="0"/>
              <a:t>arası </a:t>
            </a:r>
            <a:r>
              <a:rPr lang="tr-TR" dirty="0" smtClean="0"/>
              <a:t>değişkenlik </a:t>
            </a:r>
            <a:r>
              <a:rPr lang="tr-TR" dirty="0"/>
              <a:t>göstermesidir. </a:t>
            </a:r>
            <a:r>
              <a:rPr lang="tr-TR" dirty="0" err="1"/>
              <a:t>Chao</a:t>
            </a:r>
            <a:r>
              <a:rPr lang="tr-TR" dirty="0"/>
              <a:t> ve </a:t>
            </a:r>
            <a:r>
              <a:rPr lang="tr-TR" dirty="0" smtClean="0"/>
              <a:t>arkadaşları radyasyon </a:t>
            </a:r>
            <a:r>
              <a:rPr lang="tr-TR" dirty="0" err="1"/>
              <a:t>onkologları</a:t>
            </a:r>
            <a:r>
              <a:rPr lang="tr-TR" dirty="0"/>
              <a:t> arasında </a:t>
            </a:r>
            <a:r>
              <a:rPr lang="tr-TR" dirty="0" err="1"/>
              <a:t>CTV'leri</a:t>
            </a:r>
            <a:r>
              <a:rPr lang="tr-TR" dirty="0"/>
              <a:t> sıfırdan tanımlamadaki farklılıkların önemli olduğunu ve bilgisayar destekli yöntemlerin kullanılmasının hacimsel değişimi azalttığını ve geometrik tutarlılığı iyileştirdiğini </a:t>
            </a:r>
            <a:r>
              <a:rPr lang="tr-TR" dirty="0" smtClean="0"/>
              <a:t>bildirmiştir. </a:t>
            </a:r>
            <a:r>
              <a:rPr lang="tr-TR" dirty="0" err="1"/>
              <a:t>Chao</a:t>
            </a:r>
            <a:r>
              <a:rPr lang="tr-TR" dirty="0"/>
              <a:t> ve arkadaşlarının yaptığı bir çalışmada </a:t>
            </a:r>
            <a:r>
              <a:rPr lang="tr-TR" dirty="0" smtClean="0"/>
              <a:t> </a:t>
            </a:r>
            <a:r>
              <a:rPr lang="tr-TR" dirty="0"/>
              <a:t>bilgisayar destekli </a:t>
            </a:r>
            <a:r>
              <a:rPr lang="tr-TR" dirty="0" err="1" smtClean="0"/>
              <a:t>konturlama</a:t>
            </a:r>
            <a:r>
              <a:rPr lang="tr-TR" dirty="0" smtClean="0"/>
              <a:t> </a:t>
            </a:r>
            <a:r>
              <a:rPr lang="tr-TR" dirty="0"/>
              <a:t>deneyimli doktorlar için %36-29 ve daha az deneyimli doktorlar için %38-47 zaman tasarrufu </a:t>
            </a:r>
            <a:r>
              <a:rPr lang="tr-TR" dirty="0" smtClean="0"/>
              <a:t>sağlamıştır.</a:t>
            </a:r>
            <a:r>
              <a:rPr lang="tr-TR" dirty="0"/>
              <a:t/>
            </a:r>
            <a:br>
              <a:rPr lang="tr-TR" dirty="0"/>
            </a:br>
            <a:endParaRPr lang="tr-TR" dirty="0"/>
          </a:p>
        </p:txBody>
      </p:sp>
    </p:spTree>
    <p:extLst>
      <p:ext uri="{BB962C8B-B14F-4D97-AF65-F5344CB8AC3E}">
        <p14:creationId xmlns:p14="http://schemas.microsoft.com/office/powerpoint/2010/main" val="442529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nSpc>
                <a:spcPct val="150000"/>
              </a:lnSpc>
            </a:pPr>
            <a:r>
              <a:rPr lang="tr-TR" dirty="0" smtClean="0"/>
              <a:t>Baş boyun </a:t>
            </a:r>
            <a:r>
              <a:rPr lang="tr-TR" dirty="0"/>
              <a:t>kanserlerinde AI ile GTV ve CTV </a:t>
            </a:r>
            <a:r>
              <a:rPr lang="tr-TR" dirty="0" err="1" smtClean="0"/>
              <a:t>konturlama</a:t>
            </a:r>
            <a:r>
              <a:rPr lang="tr-TR" dirty="0" smtClean="0"/>
              <a:t> </a:t>
            </a:r>
            <a:r>
              <a:rPr lang="tr-TR" dirty="0"/>
              <a:t>çalışmaları da </a:t>
            </a:r>
            <a:r>
              <a:rPr lang="tr-TR" dirty="0" smtClean="0"/>
              <a:t>vardır. </a:t>
            </a:r>
            <a:r>
              <a:rPr lang="tr-TR" dirty="0" err="1"/>
              <a:t>Li</a:t>
            </a:r>
            <a:r>
              <a:rPr lang="tr-TR" dirty="0"/>
              <a:t> ve ark.</a:t>
            </a:r>
            <a:r>
              <a:rPr lang="tr-TR" dirty="0" smtClean="0"/>
              <a:t>'</a:t>
            </a:r>
            <a:r>
              <a:rPr lang="tr-TR" dirty="0" err="1" smtClean="0"/>
              <a:t>nın</a:t>
            </a:r>
            <a:r>
              <a:rPr lang="tr-TR" dirty="0" smtClean="0"/>
              <a:t> yaptığı </a:t>
            </a:r>
            <a:r>
              <a:rPr lang="tr-TR" dirty="0"/>
              <a:t>bir çalışmada , </a:t>
            </a:r>
            <a:r>
              <a:rPr lang="tr-TR" dirty="0" err="1"/>
              <a:t>nazofarenks</a:t>
            </a:r>
            <a:r>
              <a:rPr lang="tr-TR" dirty="0"/>
              <a:t> kanserinde BT görüntüleri kullanılarak tümör </a:t>
            </a:r>
            <a:r>
              <a:rPr lang="tr-TR" dirty="0" err="1"/>
              <a:t>segmentasyonu</a:t>
            </a:r>
            <a:r>
              <a:rPr lang="tr-TR" dirty="0"/>
              <a:t> yapıldı. U-Net modeli kullanılmış, eğitim için 302, doğrulama için 100 ve test için 100 vaka kullanılmıştır. U-Net modelinde DSC, lenf </a:t>
            </a:r>
            <a:r>
              <a:rPr lang="tr-TR" dirty="0" err="1" smtClean="0"/>
              <a:t>nodları</a:t>
            </a:r>
            <a:r>
              <a:rPr lang="tr-TR" dirty="0" smtClean="0"/>
              <a:t> </a:t>
            </a:r>
            <a:r>
              <a:rPr lang="tr-TR" dirty="0"/>
              <a:t>için %65.8 ve tümör </a:t>
            </a:r>
            <a:r>
              <a:rPr lang="tr-TR" dirty="0" err="1"/>
              <a:t>segmentasyonu</a:t>
            </a:r>
            <a:r>
              <a:rPr lang="tr-TR" dirty="0"/>
              <a:t> için %74.0 olarak bulundu. Otomatik </a:t>
            </a:r>
            <a:r>
              <a:rPr lang="tr-TR" dirty="0" err="1" smtClean="0"/>
              <a:t>segmenteasyon</a:t>
            </a:r>
            <a:r>
              <a:rPr lang="tr-TR" dirty="0" smtClean="0"/>
              <a:t> </a:t>
            </a:r>
            <a:r>
              <a:rPr lang="tr-TR" dirty="0"/>
              <a:t>hasta başına 2,6 saat ve manuel </a:t>
            </a:r>
            <a:r>
              <a:rPr lang="tr-TR" dirty="0" err="1" smtClean="0"/>
              <a:t>segmentasyon</a:t>
            </a:r>
            <a:r>
              <a:rPr lang="tr-TR" dirty="0" smtClean="0"/>
              <a:t> </a:t>
            </a:r>
            <a:r>
              <a:rPr lang="tr-TR" dirty="0"/>
              <a:t>3 saat olarak </a:t>
            </a:r>
            <a:r>
              <a:rPr lang="tr-TR" dirty="0" smtClean="0"/>
              <a:t>hesaplandı.</a:t>
            </a:r>
            <a:endParaRPr lang="tr-TR" dirty="0"/>
          </a:p>
        </p:txBody>
      </p:sp>
    </p:spTree>
    <p:extLst>
      <p:ext uri="{BB962C8B-B14F-4D97-AF65-F5344CB8AC3E}">
        <p14:creationId xmlns:p14="http://schemas.microsoft.com/office/powerpoint/2010/main" val="2084839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0100" y="241300"/>
            <a:ext cx="10515600" cy="1325563"/>
          </a:xfrm>
        </p:spPr>
        <p:txBody>
          <a:bodyPr/>
          <a:lstStyle/>
          <a:p>
            <a:endParaRPr lang="tr-TR" dirty="0"/>
          </a:p>
        </p:txBody>
      </p:sp>
      <p:sp>
        <p:nvSpPr>
          <p:cNvPr id="3" name="İçerik Yer Tutucusu 2"/>
          <p:cNvSpPr>
            <a:spLocks noGrp="1"/>
          </p:cNvSpPr>
          <p:nvPr>
            <p:ph idx="1"/>
          </p:nvPr>
        </p:nvSpPr>
        <p:spPr>
          <a:xfrm>
            <a:off x="590550" y="1771650"/>
            <a:ext cx="11068050" cy="4562475"/>
          </a:xfrm>
        </p:spPr>
        <p:txBody>
          <a:bodyPr>
            <a:normAutofit fontScale="85000" lnSpcReduction="10000"/>
          </a:bodyPr>
          <a:lstStyle/>
          <a:p>
            <a:pPr>
              <a:lnSpc>
                <a:spcPct val="150000"/>
              </a:lnSpc>
            </a:pPr>
            <a:r>
              <a:rPr lang="tr-TR" dirty="0"/>
              <a:t>Karaciğer tümörleri ile sağlıklı dokular arasındaki görüntü kontrastının düşük olması, sınırların bulanık olması ve karaciğer tümörünün görüntüleri karmaşık </a:t>
            </a:r>
            <a:r>
              <a:rPr lang="tr-TR" dirty="0" smtClean="0"/>
              <a:t>olması, </a:t>
            </a:r>
            <a:r>
              <a:rPr lang="tr-TR" dirty="0"/>
              <a:t>boyut, şekil ve konum açısından farklılık göstermesi nedeniyle BT ile karaciğer tümörü </a:t>
            </a:r>
            <a:r>
              <a:rPr lang="tr-TR" dirty="0" err="1"/>
              <a:t>segmentasyonu</a:t>
            </a:r>
            <a:r>
              <a:rPr lang="tr-TR" dirty="0"/>
              <a:t> zordur. Bu sorunları çözmek için </a:t>
            </a:r>
            <a:r>
              <a:rPr lang="tr-TR" dirty="0" err="1"/>
              <a:t>Meng</a:t>
            </a:r>
            <a:r>
              <a:rPr lang="tr-TR" dirty="0"/>
              <a:t> ve </a:t>
            </a:r>
            <a:r>
              <a:rPr lang="tr-TR" dirty="0" smtClean="0"/>
              <a:t>arkadaşları, CNN </a:t>
            </a:r>
            <a:r>
              <a:rPr lang="tr-TR" dirty="0"/>
              <a:t>ile karaciğer tümörü </a:t>
            </a:r>
            <a:r>
              <a:rPr lang="tr-TR" dirty="0" err="1"/>
              <a:t>segmentasyonu</a:t>
            </a:r>
            <a:r>
              <a:rPr lang="tr-TR" dirty="0"/>
              <a:t> gerçekleştirdi. Çalışmada eğitim için 81 CT görüntüsü, test için 25 görüntü kullanıldı. Deneyimli bir radyolog tarafından belirlenen tümör </a:t>
            </a:r>
            <a:r>
              <a:rPr lang="tr-TR" dirty="0" err="1"/>
              <a:t>segmentasyonu</a:t>
            </a:r>
            <a:r>
              <a:rPr lang="tr-TR" dirty="0"/>
              <a:t> referans olarak kullanıldı. Performans değerlendirmesi DSC, HD ortalama mesafe olarak belirlendi ve değerler 0.689, 7.69 ve </a:t>
            </a:r>
            <a:r>
              <a:rPr lang="tr-TR" dirty="0" smtClean="0"/>
              <a:t>1.07mm bulundu.</a:t>
            </a:r>
            <a:endParaRPr lang="tr-TR" dirty="0"/>
          </a:p>
        </p:txBody>
      </p:sp>
    </p:spTree>
    <p:extLst>
      <p:ext uri="{BB962C8B-B14F-4D97-AF65-F5344CB8AC3E}">
        <p14:creationId xmlns:p14="http://schemas.microsoft.com/office/powerpoint/2010/main" val="2017058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00050" y="1825624"/>
            <a:ext cx="11334750" cy="4727575"/>
          </a:xfrm>
        </p:spPr>
        <p:txBody>
          <a:bodyPr>
            <a:normAutofit/>
          </a:bodyPr>
          <a:lstStyle/>
          <a:p>
            <a:pPr>
              <a:lnSpc>
                <a:spcPct val="150000"/>
              </a:lnSpc>
            </a:pPr>
            <a:r>
              <a:rPr lang="tr-TR" dirty="0" err="1"/>
              <a:t>Pelvik</a:t>
            </a:r>
            <a:r>
              <a:rPr lang="tr-TR" dirty="0"/>
              <a:t> tümör ve CTV </a:t>
            </a:r>
            <a:r>
              <a:rPr lang="tr-TR" dirty="0" err="1" smtClean="0"/>
              <a:t>konturlamasında</a:t>
            </a:r>
            <a:r>
              <a:rPr lang="tr-TR" dirty="0" smtClean="0"/>
              <a:t> </a:t>
            </a:r>
            <a:r>
              <a:rPr lang="tr-TR" dirty="0"/>
              <a:t>AI kullanan çalışmalar da </a:t>
            </a:r>
            <a:r>
              <a:rPr lang="tr-TR" dirty="0" smtClean="0"/>
              <a:t>vardır. </a:t>
            </a:r>
            <a:r>
              <a:rPr lang="tr-TR" dirty="0"/>
              <a:t>Bir prostat kanseri çalışmasında, hedef hacim </a:t>
            </a:r>
            <a:r>
              <a:rPr lang="tr-TR" dirty="0" err="1"/>
              <a:t>segmentasyonu</a:t>
            </a:r>
            <a:r>
              <a:rPr lang="tr-TR" dirty="0"/>
              <a:t> için MR görüntüleri ve </a:t>
            </a:r>
            <a:r>
              <a:rPr lang="tr-TR" dirty="0" err="1" smtClean="0"/>
              <a:t>DeepLab</a:t>
            </a:r>
            <a:r>
              <a:rPr lang="tr-TR" dirty="0" smtClean="0"/>
              <a:t> </a:t>
            </a:r>
            <a:r>
              <a:rPr lang="tr-TR" dirty="0"/>
              <a:t>yöntemi kullanıldı. Performansı değerlendirmek için hacimsel DSC ve yüzey DSC kullanıldı ve bu değerler sırasıyla 0,83 ± 0,06 ve 0,85 ± 0,11 idi. Bu modele göre MR ile planlama iş akışı hızlandırılabilir.</a:t>
            </a:r>
            <a:br>
              <a:rPr lang="tr-TR" dirty="0"/>
            </a:br>
            <a:r>
              <a:rPr lang="tr-TR" dirty="0"/>
              <a:t/>
            </a:r>
            <a:br>
              <a:rPr lang="tr-TR" dirty="0"/>
            </a:br>
            <a:endParaRPr lang="tr-TR" dirty="0"/>
          </a:p>
        </p:txBody>
      </p:sp>
    </p:spTree>
    <p:extLst>
      <p:ext uri="{BB962C8B-B14F-4D97-AF65-F5344CB8AC3E}">
        <p14:creationId xmlns:p14="http://schemas.microsoft.com/office/powerpoint/2010/main" val="3224518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b="1" dirty="0" smtClean="0"/>
              <a:t>  RADYOTERAPİ PLANLAMASI</a:t>
            </a:r>
            <a:endParaRPr lang="tr-TR" b="1" dirty="0"/>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a:t>RT planlama süreci oldukça karmaşıktır. Planlama sırasında yapılacak bir hata, </a:t>
            </a:r>
            <a:r>
              <a:rPr lang="tr-TR" dirty="0" smtClean="0"/>
              <a:t>tümörü ıskalamaya veya </a:t>
            </a:r>
            <a:r>
              <a:rPr lang="tr-TR" dirty="0"/>
              <a:t>normal dokuya yüksek doz radyasyon verilmesi gibi hayatı tehdit eden durumlara yol açabilir. Teknoloji ilerledikçe tümöre verilen sınır da azalmakta, bu nedenle küçük bir hata payı ile bile tümörü coğrafi olarak </a:t>
            </a:r>
            <a:r>
              <a:rPr lang="tr-TR" dirty="0" smtClean="0"/>
              <a:t>kaçırmak </a:t>
            </a:r>
            <a:r>
              <a:rPr lang="tr-TR" dirty="0"/>
              <a:t>mümkündür. Hedef hacimler ve </a:t>
            </a:r>
            <a:r>
              <a:rPr lang="tr-TR" dirty="0" err="1"/>
              <a:t>OAR'ler</a:t>
            </a:r>
            <a:r>
              <a:rPr lang="tr-TR" dirty="0"/>
              <a:t> tanımlandıktan sonra, planlama süreci hedefler ve </a:t>
            </a:r>
            <a:r>
              <a:rPr lang="tr-TR" dirty="0" err="1"/>
              <a:t>OAR'ler</a:t>
            </a:r>
            <a:r>
              <a:rPr lang="tr-TR" dirty="0"/>
              <a:t> için </a:t>
            </a:r>
            <a:r>
              <a:rPr lang="tr-TR" dirty="0" err="1"/>
              <a:t>dozimetrik</a:t>
            </a:r>
            <a:r>
              <a:rPr lang="tr-TR" dirty="0"/>
              <a:t> hedeflerin belirlenmesi, uygun bir tedavi tekniğinin </a:t>
            </a:r>
            <a:r>
              <a:rPr lang="tr-TR" dirty="0" smtClean="0"/>
              <a:t>seçilmesi, planlama </a:t>
            </a:r>
            <a:r>
              <a:rPr lang="tr-TR" dirty="0"/>
              <a:t>hedeflerine </a:t>
            </a:r>
            <a:r>
              <a:rPr lang="tr-TR" dirty="0" smtClean="0"/>
              <a:t>ulaşılması, </a:t>
            </a:r>
            <a:r>
              <a:rPr lang="tr-TR" dirty="0"/>
              <a:t>planın değerlendirilmesi ve onaylanması</a:t>
            </a:r>
            <a:r>
              <a:rPr lang="tr-TR" dirty="0" smtClean="0"/>
              <a:t>.</a:t>
            </a:r>
            <a:endParaRPr lang="tr-TR" dirty="0"/>
          </a:p>
        </p:txBody>
      </p:sp>
    </p:spTree>
    <p:extLst>
      <p:ext uri="{BB962C8B-B14F-4D97-AF65-F5344CB8AC3E}">
        <p14:creationId xmlns:p14="http://schemas.microsoft.com/office/powerpoint/2010/main" val="23034862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1050" y="250825"/>
            <a:ext cx="10515600" cy="1325563"/>
          </a:xfrm>
        </p:spPr>
        <p:txBody>
          <a:bodyPr/>
          <a:lstStyle/>
          <a:p>
            <a:endParaRPr lang="tr-TR"/>
          </a:p>
        </p:txBody>
      </p:sp>
      <p:sp>
        <p:nvSpPr>
          <p:cNvPr id="3" name="İçerik Yer Tutucusu 2"/>
          <p:cNvSpPr>
            <a:spLocks noGrp="1"/>
          </p:cNvSpPr>
          <p:nvPr>
            <p:ph idx="1"/>
          </p:nvPr>
        </p:nvSpPr>
        <p:spPr>
          <a:xfrm>
            <a:off x="495299" y="1825624"/>
            <a:ext cx="11382375" cy="4708525"/>
          </a:xfrm>
        </p:spPr>
        <p:txBody>
          <a:bodyPr>
            <a:normAutofit fontScale="70000" lnSpcReduction="20000"/>
          </a:bodyPr>
          <a:lstStyle/>
          <a:p>
            <a:pPr>
              <a:lnSpc>
                <a:spcPct val="160000"/>
              </a:lnSpc>
            </a:pPr>
            <a:r>
              <a:rPr lang="tr-TR" dirty="0" err="1"/>
              <a:t>Zhang</a:t>
            </a:r>
            <a:r>
              <a:rPr lang="tr-TR" dirty="0"/>
              <a:t> ve ark. </a:t>
            </a:r>
            <a:r>
              <a:rPr lang="tr-TR" dirty="0" smtClean="0"/>
              <a:t> </a:t>
            </a:r>
            <a:r>
              <a:rPr lang="tr-TR" dirty="0"/>
              <a:t>planlama hedef hacmi (PTV) ve OAR arasındaki mesafe bilgisini ve ayrıca görüntü bilgilerini </a:t>
            </a:r>
            <a:r>
              <a:rPr lang="tr-TR" dirty="0" err="1"/>
              <a:t>DCNN'ye</a:t>
            </a:r>
            <a:r>
              <a:rPr lang="tr-TR" dirty="0"/>
              <a:t> entegre ederek </a:t>
            </a:r>
            <a:r>
              <a:rPr lang="tr-TR" dirty="0" err="1"/>
              <a:t>voksel</a:t>
            </a:r>
            <a:r>
              <a:rPr lang="tr-TR" dirty="0"/>
              <a:t> seviyesi dozlarını tahmin etmeyi amaçladı. İlk olarak, PTV görüntüsü, OAR görüntüsü, CT görüntüsü ve uzaklık görüntüsünden oluşan dört kanallı bir özellik haritası oluşturdular. </a:t>
            </a:r>
            <a:r>
              <a:rPr lang="tr-TR" dirty="0" err="1"/>
              <a:t>Voksel</a:t>
            </a:r>
            <a:r>
              <a:rPr lang="tr-TR" dirty="0"/>
              <a:t> seviyesinde doz tahmini için bir sinir ağı oluşturuldu ve eğitildi. </a:t>
            </a:r>
            <a:r>
              <a:rPr lang="tr-TR" dirty="0" err="1"/>
              <a:t>OAR'lerin</a:t>
            </a:r>
            <a:r>
              <a:rPr lang="tr-TR" dirty="0"/>
              <a:t> şekli ve boyutunun oldukça değişken olduğu göz önüne alındığında, çoklu ölçeklerden özellikleri yakalamak için genişletilmiş </a:t>
            </a:r>
            <a:r>
              <a:rPr lang="tr-TR" dirty="0" err="1"/>
              <a:t>evrişim</a:t>
            </a:r>
            <a:r>
              <a:rPr lang="tr-TR" dirty="0"/>
              <a:t> kullanıldı. Ağ, klinik olarak onaylanmış 98 tedavi planına dayalı olarak beş kat çapraz doğrulama ile değerlendirildi. </a:t>
            </a:r>
            <a:r>
              <a:rPr lang="tr-TR" dirty="0" err="1"/>
              <a:t>DCNN'nin</a:t>
            </a:r>
            <a:r>
              <a:rPr lang="tr-TR" dirty="0"/>
              <a:t> PTV, sol akciğer, sağ akciğer, kalp, omurilik ve vücut için </a:t>
            </a:r>
            <a:r>
              <a:rPr lang="tr-TR" dirty="0" err="1"/>
              <a:t>voksel</a:t>
            </a:r>
            <a:r>
              <a:rPr lang="tr-TR" dirty="0"/>
              <a:t> seviyesi ortalama mutlak hata değerleri sırasıyla %2.1, %4.6, %4.0, %5.1, %6.0 ve %3.4 </a:t>
            </a:r>
            <a:r>
              <a:rPr lang="tr-TR" dirty="0" smtClean="0"/>
              <a:t>idi. </a:t>
            </a:r>
            <a:r>
              <a:rPr lang="tr-TR" dirty="0"/>
              <a:t>Bu yöntem, DCNN modeli tarafından tahmin edilen doz dağılımının doğruluğunu önemli ölçüde </a:t>
            </a:r>
            <a:r>
              <a:rPr lang="tr-TR" dirty="0" smtClean="0"/>
              <a:t>geliştirdi.</a:t>
            </a:r>
            <a:endParaRPr lang="tr-TR" dirty="0"/>
          </a:p>
        </p:txBody>
      </p:sp>
    </p:spTree>
    <p:extLst>
      <p:ext uri="{BB962C8B-B14F-4D97-AF65-F5344CB8AC3E}">
        <p14:creationId xmlns:p14="http://schemas.microsoft.com/office/powerpoint/2010/main" val="2286232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825625"/>
            <a:ext cx="11468100" cy="4775200"/>
          </a:xfrm>
        </p:spPr>
        <p:txBody>
          <a:bodyPr>
            <a:normAutofit fontScale="55000" lnSpcReduction="20000"/>
          </a:bodyPr>
          <a:lstStyle/>
          <a:p>
            <a:pPr>
              <a:lnSpc>
                <a:spcPct val="170000"/>
              </a:lnSpc>
            </a:pPr>
            <a:r>
              <a:rPr lang="tr-TR" dirty="0"/>
              <a:t>Fan ve ark. </a:t>
            </a:r>
            <a:r>
              <a:rPr lang="tr-TR" dirty="0" err="1" smtClean="0"/>
              <a:t>DL'ye</a:t>
            </a:r>
            <a:r>
              <a:rPr lang="tr-TR" dirty="0" smtClean="0"/>
              <a:t> </a:t>
            </a:r>
            <a:r>
              <a:rPr lang="tr-TR" dirty="0"/>
              <a:t>dayalı </a:t>
            </a:r>
            <a:r>
              <a:rPr lang="tr-TR" dirty="0" smtClean="0"/>
              <a:t>bir </a:t>
            </a:r>
            <a:r>
              <a:rPr lang="tr-TR" dirty="0"/>
              <a:t>doz tahmin algoritması geliştirmeyi ve IMRT için doz dağılımına dayalı bir tedavi planı oluşturmayı amaçladı. DL modeli, hastaya özel geometri ve reçete dozuna dayalı bir doz dağılımını tahmin etmek için eğitildi. Eğitim veri setinde 195, </a:t>
            </a:r>
            <a:r>
              <a:rPr lang="tr-TR" dirty="0" err="1"/>
              <a:t>validasyon</a:t>
            </a:r>
            <a:r>
              <a:rPr lang="tr-TR" dirty="0"/>
              <a:t> setinde 25 ve test setinde 50 olmak üzere toplam 270 baş boyun kanseri vakası çalışmaya dahil edildi. Tüm olgular IMRT ile tedavi edildi. Model girişi, </a:t>
            </a:r>
            <a:r>
              <a:rPr lang="tr-TR" dirty="0" err="1"/>
              <a:t>OAR'yi</a:t>
            </a:r>
            <a:r>
              <a:rPr lang="tr-TR" dirty="0"/>
              <a:t> tanımlayan ve hedef hacimleri çizen CT görüntülerinden ve konturlardan oluşuyordu. Algoritma çıktısı, CT görüntü diliminden doz dağılımını tahmin etmek için eğitildi. Ortaya çıkan tahmin modeli, hasta doz dağılımını tahmin etmek için kullanıldı. Ardından, otomatik plan oluşturma için tahmini doz dağılımlarına dayalı olarak bir optimizasyon hedef işlevi oluşturuldu. Çalışmada, Tüm </a:t>
            </a:r>
            <a:r>
              <a:rPr lang="tr-TR" dirty="0" err="1"/>
              <a:t>OAR'ler</a:t>
            </a:r>
            <a:r>
              <a:rPr lang="tr-TR" dirty="0"/>
              <a:t> için </a:t>
            </a:r>
            <a:r>
              <a:rPr lang="tr-TR" dirty="0" err="1"/>
              <a:t>DVH'deki</a:t>
            </a:r>
            <a:r>
              <a:rPr lang="tr-TR" dirty="0"/>
              <a:t> tahmin ve gerçek klinik plan arasındaki farklar, beyin sapı, sağ ve sol lens dışında önemli değildi. </a:t>
            </a:r>
            <a:r>
              <a:rPr lang="tr-TR" dirty="0" err="1" smtClean="0"/>
              <a:t>PTV'ler</a:t>
            </a:r>
            <a:r>
              <a:rPr lang="tr-TR" dirty="0" smtClean="0"/>
              <a:t> </a:t>
            </a:r>
            <a:r>
              <a:rPr lang="tr-TR" dirty="0"/>
              <a:t>arasındaki farklar</a:t>
            </a:r>
            <a:r>
              <a:rPr lang="tr-TR" dirty="0" smtClean="0"/>
              <a:t> </a:t>
            </a:r>
            <a:r>
              <a:rPr lang="tr-TR" dirty="0"/>
              <a:t>(</a:t>
            </a:r>
            <a:r>
              <a:rPr lang="tr-TR" dirty="0" smtClean="0"/>
              <a:t>PTV 70.4 </a:t>
            </a:r>
            <a:r>
              <a:rPr lang="tr-TR" dirty="0"/>
              <a:t>, PTV 66 , PTV 60.8 , PTV 60 , PTV 56 , PTV 54 , PTV 51 ) tahmini ve fiili planda sadece PTV 70.4 için </a:t>
            </a:r>
            <a:r>
              <a:rPr lang="tr-TR" dirty="0" smtClean="0"/>
              <a:t>anlamlıydı. </a:t>
            </a:r>
            <a:r>
              <a:rPr lang="tr-TR" dirty="0"/>
              <a:t>Bu çalışmada, 3 boyutlu doz dağılımına dayalı optimizasyon ve 3 boyutlu doz tahminine dayalı otomatik bir RT planlama sistemi geliştirilmiştir. Model, gelecekte otomatik tedavi planlamasını gerçekleştirmek için umut verici bir yaklaşımdır</a:t>
            </a:r>
            <a:r>
              <a:rPr lang="tr-TR" dirty="0" smtClean="0"/>
              <a:t>.</a:t>
            </a:r>
            <a:endParaRPr lang="tr-TR" dirty="0"/>
          </a:p>
        </p:txBody>
      </p:sp>
    </p:spTree>
    <p:extLst>
      <p:ext uri="{BB962C8B-B14F-4D97-AF65-F5344CB8AC3E}">
        <p14:creationId xmlns:p14="http://schemas.microsoft.com/office/powerpoint/2010/main" val="1929800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nSpc>
                <a:spcPct val="150000"/>
              </a:lnSpc>
            </a:pPr>
            <a:r>
              <a:rPr lang="tr-TR" dirty="0" smtClean="0"/>
              <a:t>Yapay zeka (AI), belirli görevleri gerçekleştirmek için doğrudan insan girdisi olmaksızın bilgisayar yazılımı ve algoritmaları kullanan makinelerde insan benzeri zekayı taklit etmeye çalışan bir bilgisayar bilimi dalıdır. </a:t>
            </a:r>
          </a:p>
          <a:p>
            <a:pPr>
              <a:lnSpc>
                <a:spcPct val="150000"/>
              </a:lnSpc>
            </a:pPr>
            <a:r>
              <a:rPr lang="tr-TR" dirty="0" smtClean="0"/>
              <a:t>Makine öğrenimi (ML), önceki örnek veya deneyime dayalı olarak insan davranışını taklit etmeyi öğrenen veri odaklı algoritmaları kullanan bir AI alt birimidir.</a:t>
            </a:r>
          </a:p>
          <a:p>
            <a:pPr>
              <a:lnSpc>
                <a:spcPct val="150000"/>
              </a:lnSpc>
            </a:pPr>
            <a:r>
              <a:rPr lang="tr-TR" dirty="0" smtClean="0"/>
              <a:t>Derin öğrenme (DL), bir model oluşturmak için derin sinir ağlarını kullanan bir ML tekniğidir.</a:t>
            </a:r>
            <a:endParaRPr lang="tr-TR" dirty="0"/>
          </a:p>
        </p:txBody>
      </p:sp>
    </p:spTree>
    <p:extLst>
      <p:ext uri="{BB962C8B-B14F-4D97-AF65-F5344CB8AC3E}">
        <p14:creationId xmlns:p14="http://schemas.microsoft.com/office/powerpoint/2010/main" val="3410216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KALİTE KONTROL</a:t>
            </a:r>
            <a:endParaRPr lang="tr-TR" b="1" dirty="0"/>
          </a:p>
        </p:txBody>
      </p:sp>
      <p:sp>
        <p:nvSpPr>
          <p:cNvPr id="3" name="İçerik Yer Tutucusu 2"/>
          <p:cNvSpPr>
            <a:spLocks noGrp="1"/>
          </p:cNvSpPr>
          <p:nvPr>
            <p:ph idx="1"/>
          </p:nvPr>
        </p:nvSpPr>
        <p:spPr/>
        <p:txBody>
          <a:bodyPr>
            <a:normAutofit fontScale="77500" lnSpcReduction="20000"/>
          </a:bodyPr>
          <a:lstStyle/>
          <a:p>
            <a:pPr>
              <a:lnSpc>
                <a:spcPct val="150000"/>
              </a:lnSpc>
            </a:pPr>
            <a:r>
              <a:rPr lang="tr-TR" dirty="0"/>
              <a:t>RT planını değerlendirmek ve hataları tespit etmek ve raporlamak için kalite </a:t>
            </a:r>
            <a:r>
              <a:rPr lang="tr-TR" dirty="0" smtClean="0"/>
              <a:t>kontrol </a:t>
            </a:r>
            <a:r>
              <a:rPr lang="tr-TR" dirty="0"/>
              <a:t>(QA) çok önemlidir. RT </a:t>
            </a:r>
            <a:r>
              <a:rPr lang="tr-TR" dirty="0" smtClean="0"/>
              <a:t>QA </a:t>
            </a:r>
            <a:r>
              <a:rPr lang="tr-TR" dirty="0"/>
              <a:t>programlarının hata tespiti ve önleme gibi özellikleri ve tedavi cihazı </a:t>
            </a:r>
            <a:r>
              <a:rPr lang="tr-TR" dirty="0" err="1" smtClean="0"/>
              <a:t>QA'si</a:t>
            </a:r>
            <a:r>
              <a:rPr lang="tr-TR" dirty="0"/>
              <a:t>, AI uygulaması için çok </a:t>
            </a:r>
            <a:r>
              <a:rPr lang="tr-TR" dirty="0" smtClean="0"/>
              <a:t>uygundur. </a:t>
            </a:r>
            <a:r>
              <a:rPr lang="tr-TR" dirty="0" err="1"/>
              <a:t>Li</a:t>
            </a:r>
            <a:r>
              <a:rPr lang="tr-TR" dirty="0"/>
              <a:t> </a:t>
            </a:r>
            <a:r>
              <a:rPr lang="tr-TR" dirty="0" smtClean="0"/>
              <a:t>ve arkadaşları, lineer hızlandırıcıların zaman </a:t>
            </a:r>
            <a:r>
              <a:rPr lang="tr-TR" dirty="0"/>
              <a:t>içindeki performansını tahmin etmek için bir uygulama geliştirdi. Kanser tedavisinde günlük RT QA, </a:t>
            </a:r>
            <a:r>
              <a:rPr lang="tr-TR" dirty="0" err="1"/>
              <a:t>Linac</a:t>
            </a:r>
            <a:r>
              <a:rPr lang="tr-TR" dirty="0"/>
              <a:t> performansını yakından izler ve hasta güvenliğinin ve bakım kalitesinin sürekli iyileştirilmesi için kritik öneme sahiptir. Kümülatif QA önlemleri, </a:t>
            </a:r>
            <a:r>
              <a:rPr lang="tr-TR" dirty="0" err="1"/>
              <a:t>Linac</a:t>
            </a:r>
            <a:r>
              <a:rPr lang="tr-TR" dirty="0"/>
              <a:t> davranışını anlamak ve tıbbi fizikçilerin çıktıdaki bozuklukları tespit etmelerini ve önleyici tedbirler almalarını sağlamak için değerlidir</a:t>
            </a:r>
            <a:r>
              <a:rPr lang="tr-TR" dirty="0" smtClean="0"/>
              <a:t>.</a:t>
            </a:r>
            <a:endParaRPr lang="tr-TR" dirty="0"/>
          </a:p>
        </p:txBody>
      </p:sp>
    </p:spTree>
    <p:extLst>
      <p:ext uri="{BB962C8B-B14F-4D97-AF65-F5344CB8AC3E}">
        <p14:creationId xmlns:p14="http://schemas.microsoft.com/office/powerpoint/2010/main" val="3546489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nSpc>
                <a:spcPct val="150000"/>
              </a:lnSpc>
            </a:pPr>
            <a:r>
              <a:rPr lang="tr-TR" dirty="0" err="1"/>
              <a:t>Li</a:t>
            </a:r>
            <a:r>
              <a:rPr lang="tr-TR" dirty="0"/>
              <a:t> </a:t>
            </a:r>
            <a:r>
              <a:rPr lang="tr-TR" dirty="0" smtClean="0"/>
              <a:t>ve arkadaşları, </a:t>
            </a:r>
            <a:r>
              <a:rPr lang="tr-TR" dirty="0"/>
              <a:t>5 yıllık </a:t>
            </a:r>
            <a:r>
              <a:rPr lang="tr-TR" dirty="0" err="1"/>
              <a:t>Linac</a:t>
            </a:r>
            <a:r>
              <a:rPr lang="tr-TR" dirty="0"/>
              <a:t> QA verilerini analiz etmek için </a:t>
            </a:r>
            <a:r>
              <a:rPr lang="tr-TR" dirty="0" err="1"/>
              <a:t>YSA'ların</a:t>
            </a:r>
            <a:r>
              <a:rPr lang="tr-TR" dirty="0"/>
              <a:t> zaman serisi tahmin modelini ve </a:t>
            </a:r>
            <a:r>
              <a:rPr lang="tr-TR" dirty="0" err="1"/>
              <a:t>otoregresif</a:t>
            </a:r>
            <a:r>
              <a:rPr lang="tr-TR" dirty="0"/>
              <a:t> hareketli ortalamayı kullandı. Tüm modeller için doğrulama testleri ve diğer değerlendirmeler yapılmış ve YSA algoritmasının </a:t>
            </a:r>
            <a:r>
              <a:rPr lang="tr-TR" dirty="0" err="1"/>
              <a:t>dozimetri</a:t>
            </a:r>
            <a:r>
              <a:rPr lang="tr-TR" dirty="0"/>
              <a:t> ve kalite güvencesinde doğru ve etkin bir şekilde uygulanabileceğini </a:t>
            </a:r>
            <a:r>
              <a:rPr lang="tr-TR" dirty="0" smtClean="0"/>
              <a:t>bildirmişlerdir. </a:t>
            </a:r>
            <a:r>
              <a:rPr lang="tr-TR" dirty="0" err="1"/>
              <a:t>Valdes</a:t>
            </a:r>
            <a:r>
              <a:rPr lang="tr-TR" dirty="0"/>
              <a:t> ve </a:t>
            </a:r>
            <a:r>
              <a:rPr lang="tr-TR" dirty="0" smtClean="0"/>
              <a:t>arkadaşları, </a:t>
            </a:r>
            <a:r>
              <a:rPr lang="tr-TR" dirty="0"/>
              <a:t>IMRT QA geçiş oranlarını tahmin etmek ve </a:t>
            </a:r>
            <a:r>
              <a:rPr lang="tr-TR" dirty="0" err="1"/>
              <a:t>Linac</a:t>
            </a:r>
            <a:r>
              <a:rPr lang="tr-TR" dirty="0"/>
              <a:t> görüntüleme sistemindeki sorunları otomatik olarak tespit etmek için AI uygulamaları geliştirdi. </a:t>
            </a:r>
            <a:r>
              <a:rPr lang="tr-TR" dirty="0" err="1"/>
              <a:t>Carlson</a:t>
            </a:r>
            <a:r>
              <a:rPr lang="tr-TR" dirty="0"/>
              <a:t> ve </a:t>
            </a:r>
            <a:r>
              <a:rPr lang="tr-TR" dirty="0" smtClean="0"/>
              <a:t>arkadaşları çok </a:t>
            </a:r>
            <a:r>
              <a:rPr lang="tr-TR" dirty="0"/>
              <a:t>yapraklı </a:t>
            </a:r>
            <a:r>
              <a:rPr lang="tr-TR" dirty="0" err="1"/>
              <a:t>kolimatör</a:t>
            </a:r>
            <a:r>
              <a:rPr lang="tr-TR" dirty="0"/>
              <a:t> (MLC) konum hatalarını tahmin etmek için bir ML yaklaşımı geliştirdi</a:t>
            </a:r>
            <a:r>
              <a:rPr lang="tr-TR" dirty="0" smtClean="0"/>
              <a:t>.</a:t>
            </a:r>
            <a:endParaRPr lang="tr-TR" dirty="0"/>
          </a:p>
        </p:txBody>
      </p:sp>
    </p:spTree>
    <p:extLst>
      <p:ext uri="{BB962C8B-B14F-4D97-AF65-F5344CB8AC3E}">
        <p14:creationId xmlns:p14="http://schemas.microsoft.com/office/powerpoint/2010/main" val="672287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160000"/>
              </a:lnSpc>
            </a:pPr>
            <a:r>
              <a:rPr lang="tr-TR" dirty="0" smtClean="0"/>
              <a:t>MLC’ </a:t>
            </a:r>
            <a:r>
              <a:rPr lang="tr-TR" dirty="0" err="1" smtClean="0"/>
              <a:t>lerin</a:t>
            </a:r>
            <a:r>
              <a:rPr lang="tr-TR" dirty="0" smtClean="0"/>
              <a:t> planlanan </a:t>
            </a:r>
            <a:r>
              <a:rPr lang="tr-TR" dirty="0"/>
              <a:t>ve </a:t>
            </a:r>
            <a:r>
              <a:rPr lang="tr-TR" dirty="0" smtClean="0"/>
              <a:t>uygulanan </a:t>
            </a:r>
            <a:r>
              <a:rPr lang="tr-TR" dirty="0"/>
              <a:t>hareketleri arasındaki tutarsızlıklar, RT sırasında doz dağılımında önemli bir hata kaynağıdır. Yaptıkları çalışmada, AI tahmin modellerinin plan dosyalarından, yaprak </a:t>
            </a:r>
            <a:r>
              <a:rPr lang="tr-TR" dirty="0" smtClean="0"/>
              <a:t>hareketleri, </a:t>
            </a:r>
            <a:r>
              <a:rPr lang="tr-TR" dirty="0"/>
              <a:t>yaprak konumu ve hızı, </a:t>
            </a:r>
            <a:r>
              <a:rPr lang="tr-TR" dirty="0" err="1"/>
              <a:t>MLC'nin</a:t>
            </a:r>
            <a:r>
              <a:rPr lang="tr-TR" dirty="0"/>
              <a:t> </a:t>
            </a:r>
            <a:r>
              <a:rPr lang="tr-TR" dirty="0" err="1"/>
              <a:t>izomerkezine</a:t>
            </a:r>
            <a:r>
              <a:rPr lang="tr-TR" dirty="0"/>
              <a:t> doğru </a:t>
            </a:r>
            <a:r>
              <a:rPr lang="tr-TR" dirty="0" smtClean="0"/>
              <a:t>hareketi </a:t>
            </a:r>
            <a:r>
              <a:rPr lang="tr-TR" dirty="0"/>
              <a:t>gibi faktörler hesaplandı. Modelleri eğitmek için, senkronize DICOM-RT planlama dosyaları ile QA teslimi sırasında rapor edilen </a:t>
            </a:r>
            <a:r>
              <a:rPr lang="tr-TR" dirty="0" err="1"/>
              <a:t>DynaLog</a:t>
            </a:r>
            <a:r>
              <a:rPr lang="tr-TR" dirty="0"/>
              <a:t> dosyaları arasındaki konum farkları kullanıldı. Hasta üzerindeki etkisini değerlendirmek için tedavi edilen pozisyonlardaki DVH ile planlanan ve beklenen </a:t>
            </a:r>
            <a:r>
              <a:rPr lang="tr-TR" dirty="0" err="1"/>
              <a:t>DVH'ler</a:t>
            </a:r>
            <a:r>
              <a:rPr lang="tr-TR" dirty="0"/>
              <a:t> karşılaştırıldı. Tüm durumlarda, özellikle tedavi alanı çevresinde OAR için öngörülen DVH parametrelerinin, planlanan DVH parametrelerinden ziyade tedavi edilen pozisyondaki </a:t>
            </a:r>
            <a:r>
              <a:rPr lang="tr-TR" dirty="0" err="1"/>
              <a:t>DVH'lere</a:t>
            </a:r>
            <a:r>
              <a:rPr lang="tr-TR" dirty="0"/>
              <a:t> daha yakın olduğunu bulmuşlardır.</a:t>
            </a:r>
          </a:p>
        </p:txBody>
      </p:sp>
    </p:spTree>
    <p:extLst>
      <p:ext uri="{BB962C8B-B14F-4D97-AF65-F5344CB8AC3E}">
        <p14:creationId xmlns:p14="http://schemas.microsoft.com/office/powerpoint/2010/main" val="28796855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RT UYGULAMASI VE SETUP</a:t>
            </a:r>
            <a:endParaRPr lang="tr-TR" b="1" dirty="0"/>
          </a:p>
        </p:txBody>
      </p:sp>
      <p:sp>
        <p:nvSpPr>
          <p:cNvPr id="3" name="İçerik Yer Tutucusu 2"/>
          <p:cNvSpPr>
            <a:spLocks noGrp="1"/>
          </p:cNvSpPr>
          <p:nvPr>
            <p:ph idx="1"/>
          </p:nvPr>
        </p:nvSpPr>
        <p:spPr/>
        <p:txBody>
          <a:bodyPr>
            <a:normAutofit fontScale="70000" lnSpcReduction="20000"/>
          </a:bodyPr>
          <a:lstStyle/>
          <a:p>
            <a:pPr>
              <a:lnSpc>
                <a:spcPct val="150000"/>
              </a:lnSpc>
            </a:pPr>
            <a:r>
              <a:rPr lang="tr-TR" dirty="0" smtClean="0"/>
              <a:t>RT </a:t>
            </a:r>
            <a:r>
              <a:rPr lang="tr-TR" dirty="0"/>
              <a:t>sırasında, planın uygun şekilde uygulanmasını sağlamak için tedavinin </a:t>
            </a:r>
            <a:r>
              <a:rPr lang="tr-TR" dirty="0" err="1" smtClean="0"/>
              <a:t>düzenlernmesi</a:t>
            </a:r>
            <a:r>
              <a:rPr lang="tr-TR" dirty="0" smtClean="0"/>
              <a:t> gerekebilir. </a:t>
            </a:r>
            <a:r>
              <a:rPr lang="tr-TR" dirty="0"/>
              <a:t>Birçok modern </a:t>
            </a:r>
            <a:r>
              <a:rPr lang="tr-TR" dirty="0" err="1"/>
              <a:t>Linac</a:t>
            </a:r>
            <a:r>
              <a:rPr lang="tr-TR" dirty="0"/>
              <a:t> cihazında şu anda tedavi doğrulaması için mega </a:t>
            </a:r>
            <a:r>
              <a:rPr lang="tr-TR" dirty="0" smtClean="0"/>
              <a:t>voltaj </a:t>
            </a:r>
            <a:r>
              <a:rPr lang="tr-TR" dirty="0"/>
              <a:t>X-ışınları kullanan günlük </a:t>
            </a:r>
            <a:r>
              <a:rPr lang="tr-TR" dirty="0" err="1" smtClean="0"/>
              <a:t>cone</a:t>
            </a:r>
            <a:r>
              <a:rPr lang="tr-TR" dirty="0" err="1"/>
              <a:t>-</a:t>
            </a:r>
            <a:r>
              <a:rPr lang="tr-TR" dirty="0" err="1" smtClean="0"/>
              <a:t>beam</a:t>
            </a:r>
            <a:r>
              <a:rPr lang="tr-TR" dirty="0" smtClean="0"/>
              <a:t> </a:t>
            </a:r>
            <a:r>
              <a:rPr lang="tr-TR" dirty="0"/>
              <a:t>BT (CBCT) bulunmasına rağmen, bu görüntüleme yumuşak doku yapılarını ayırt etmek için yeterli değildir. Ancak bu görüntüler, tedavi planlarını hastanın günlük anatomisine uyarlamak ve </a:t>
            </a:r>
            <a:r>
              <a:rPr lang="tr-TR" dirty="0" err="1"/>
              <a:t>intrafraksiyonel</a:t>
            </a:r>
            <a:r>
              <a:rPr lang="tr-TR" dirty="0"/>
              <a:t> kaymaları azaltmak için kullanıldığından görüntü kılavuzluğunda RT için uygun kabul edilir. Günlük RT yaparken, CBCT her tedaviden önce gözden geçirilmelidir. Bu prosedür için iki veya en az bir deneyimli RT teknisyeni gereklidir</a:t>
            </a:r>
            <a:r>
              <a:rPr lang="tr-TR" dirty="0" smtClean="0"/>
              <a:t>.</a:t>
            </a:r>
          </a:p>
          <a:p>
            <a:pPr>
              <a:lnSpc>
                <a:spcPct val="150000"/>
              </a:lnSpc>
            </a:pPr>
            <a:r>
              <a:rPr lang="tr-TR" dirty="0"/>
              <a:t>RT teknisyeni </a:t>
            </a:r>
            <a:r>
              <a:rPr lang="tr-TR" dirty="0" smtClean="0"/>
              <a:t>CBCT </a:t>
            </a:r>
            <a:r>
              <a:rPr lang="tr-TR" dirty="0"/>
              <a:t>ile planlama BT arasında anatomik bir farklılık gördüğünde radyasyon </a:t>
            </a:r>
            <a:r>
              <a:rPr lang="tr-TR" dirty="0" err="1"/>
              <a:t>onkoloğuna</a:t>
            </a:r>
            <a:r>
              <a:rPr lang="tr-TR" dirty="0"/>
              <a:t> ve medikal fizikçiye haber vermelidir. Bu aşamada tedaviye farkla devam edilip edilmeyeceğine veya yeni bir </a:t>
            </a:r>
            <a:r>
              <a:rPr lang="tr-TR" dirty="0" smtClean="0"/>
              <a:t>CBCT </a:t>
            </a:r>
            <a:r>
              <a:rPr lang="tr-TR" dirty="0"/>
              <a:t>gerekip gerekmediğine karar vermek gerekir</a:t>
            </a:r>
            <a:r>
              <a:rPr lang="tr-TR" dirty="0" smtClean="0"/>
              <a:t>.</a:t>
            </a:r>
            <a:endParaRPr lang="tr-TR" dirty="0"/>
          </a:p>
        </p:txBody>
      </p:sp>
    </p:spTree>
    <p:extLst>
      <p:ext uri="{BB962C8B-B14F-4D97-AF65-F5344CB8AC3E}">
        <p14:creationId xmlns:p14="http://schemas.microsoft.com/office/powerpoint/2010/main" val="22305807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47659"/>
            <a:ext cx="10515600" cy="4351338"/>
          </a:xfrm>
        </p:spPr>
        <p:txBody>
          <a:bodyPr>
            <a:normAutofit fontScale="92500" lnSpcReduction="20000"/>
          </a:bodyPr>
          <a:lstStyle/>
          <a:p>
            <a:pPr>
              <a:lnSpc>
                <a:spcPct val="150000"/>
              </a:lnSpc>
            </a:pPr>
            <a:r>
              <a:rPr lang="tr-TR" dirty="0" err="1" smtClean="0"/>
              <a:t>Adaptif</a:t>
            </a:r>
            <a:r>
              <a:rPr lang="tr-TR" dirty="0" smtClean="0"/>
              <a:t> RT </a:t>
            </a:r>
            <a:r>
              <a:rPr lang="tr-TR" dirty="0"/>
              <a:t>adaylarını belirlemek için AI </a:t>
            </a:r>
            <a:r>
              <a:rPr lang="tr-TR" dirty="0" smtClean="0"/>
              <a:t>kullanılabilir. </a:t>
            </a:r>
            <a:r>
              <a:rPr lang="tr-TR" dirty="0"/>
              <a:t>Tümörün küçülmesi, hastanın zayıflaması veya ödem gibi anatomik ve </a:t>
            </a:r>
            <a:r>
              <a:rPr lang="tr-TR" dirty="0" err="1"/>
              <a:t>dozimetrik</a:t>
            </a:r>
            <a:r>
              <a:rPr lang="tr-TR" dirty="0"/>
              <a:t> varyasyonlara dayalı olarak, </a:t>
            </a:r>
            <a:r>
              <a:rPr lang="tr-TR" dirty="0" err="1"/>
              <a:t>fraksiyone</a:t>
            </a:r>
            <a:r>
              <a:rPr lang="tr-TR" dirty="0"/>
              <a:t> RT sırasında güncel planlardan en fazla yararlanacak hastaları tahmin etmek için </a:t>
            </a:r>
            <a:r>
              <a:rPr lang="tr-TR" dirty="0" smtClean="0"/>
              <a:t>algoritmalar </a:t>
            </a:r>
            <a:r>
              <a:rPr lang="tr-TR" dirty="0"/>
              <a:t>geliştirilmiştir. Bununla birlikte, algoritmanın yeniden planlama için ideal zamanı belirlemek yerine geçmiş protokolleri taklit edeceği de akılda tutulmalıdır çünkü AI önceki hastalar, planları ve </a:t>
            </a:r>
            <a:r>
              <a:rPr lang="tr-TR" dirty="0" err="1" smtClean="0"/>
              <a:t>adaptif</a:t>
            </a:r>
            <a:r>
              <a:rPr lang="tr-TR" dirty="0" smtClean="0"/>
              <a:t> </a:t>
            </a:r>
            <a:r>
              <a:rPr lang="tr-TR" dirty="0"/>
              <a:t>RT hakkındaki verilerden öğrenir.</a:t>
            </a:r>
          </a:p>
        </p:txBody>
      </p:sp>
    </p:spTree>
    <p:extLst>
      <p:ext uri="{BB962C8B-B14F-4D97-AF65-F5344CB8AC3E}">
        <p14:creationId xmlns:p14="http://schemas.microsoft.com/office/powerpoint/2010/main" val="583639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HASTA TAKİBİ</a:t>
            </a:r>
            <a:endParaRPr lang="tr-TR" b="1" dirty="0"/>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a:t>AI, radyasyon </a:t>
            </a:r>
            <a:r>
              <a:rPr lang="tr-TR" dirty="0" err="1"/>
              <a:t>onkologlarının</a:t>
            </a:r>
            <a:r>
              <a:rPr lang="tr-TR" dirty="0"/>
              <a:t> </a:t>
            </a:r>
            <a:r>
              <a:rPr lang="tr-TR" dirty="0" err="1" smtClean="0"/>
              <a:t>definitif</a:t>
            </a:r>
            <a:r>
              <a:rPr lang="tr-TR" dirty="0" smtClean="0"/>
              <a:t> </a:t>
            </a:r>
            <a:r>
              <a:rPr lang="tr-TR" dirty="0"/>
              <a:t>tedavi görmüş hastaları takip etme şeklini değiştirme potansiyeline sahiptir. Ameliyattan sonra tümör görüntüleme sırasında kaybolabilir ve tümör belirteçleri hızla normale dönebilir. </a:t>
            </a:r>
            <a:r>
              <a:rPr lang="tr-TR" dirty="0" smtClean="0"/>
              <a:t>Ancak, </a:t>
            </a:r>
            <a:r>
              <a:rPr lang="tr-TR" dirty="0"/>
              <a:t>kontrast artışı kaybı, PET </a:t>
            </a:r>
            <a:r>
              <a:rPr lang="tr-TR" dirty="0" smtClean="0"/>
              <a:t>tutulumları, </a:t>
            </a:r>
            <a:r>
              <a:rPr lang="tr-TR" dirty="0"/>
              <a:t>difüzyon kısıtlaması veya </a:t>
            </a:r>
            <a:r>
              <a:rPr lang="tr-TR" dirty="0" smtClean="0"/>
              <a:t>boyutta küçülme </a:t>
            </a:r>
            <a:r>
              <a:rPr lang="tr-TR" dirty="0"/>
              <a:t>gibi görüntüleme değişiklikleri ve RT sonrası tümör belirteçlerinin yanıtı kademelidir. Bu özellikler zaman içinde düzenli olarak </a:t>
            </a:r>
            <a:r>
              <a:rPr lang="tr-TR" dirty="0" smtClean="0"/>
              <a:t>izlenir ve yanıt </a:t>
            </a:r>
            <a:r>
              <a:rPr lang="tr-TR" dirty="0"/>
              <a:t>değerlendirmeleri yapılır. Bu değerlendirme için zaman gereklidir</a:t>
            </a:r>
            <a:r>
              <a:rPr lang="tr-TR" dirty="0" smtClean="0"/>
              <a:t>.</a:t>
            </a:r>
            <a:endParaRPr lang="tr-TR" dirty="0"/>
          </a:p>
        </p:txBody>
      </p:sp>
    </p:spTree>
    <p:extLst>
      <p:ext uri="{BB962C8B-B14F-4D97-AF65-F5344CB8AC3E}">
        <p14:creationId xmlns:p14="http://schemas.microsoft.com/office/powerpoint/2010/main" val="1841620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160000"/>
              </a:lnSpc>
            </a:pPr>
            <a:r>
              <a:rPr lang="tr-TR" dirty="0"/>
              <a:t>Bununla birlikte, tedaviye yanıt vermeyecek vakalar daha erken tahmin edilebilirse, onkolojik sonuçları iyileştirebilecek ek RT dozları veya ek sistemik tedaviler daha erken başlatılabilir. Bu içerikte, radyoloji alanındaki erken çalışmalar umut vericidir. Radyolojide, boyut ve şekil, görüntü yoğunluğu, doku, </a:t>
            </a:r>
            <a:r>
              <a:rPr lang="tr-TR" dirty="0" err="1"/>
              <a:t>vokseller</a:t>
            </a:r>
            <a:r>
              <a:rPr lang="tr-TR" dirty="0"/>
              <a:t> arasındaki ilişkiler ve bir görüntüyü tipikleştirmek için bazı özelliklere dayalı olarak nicel özellikler çıkarılır. AI algoritmaları, görüntü tabanlı özellikleri biyolojik gözlemler veya klinik sonuçlarla ilişkilendirmek için </a:t>
            </a:r>
            <a:r>
              <a:rPr lang="tr-TR" dirty="0" smtClean="0"/>
              <a:t>kullanılabilir. </a:t>
            </a:r>
            <a:r>
              <a:rPr lang="tr-TR" dirty="0"/>
              <a:t>RT hastalarında yanıt ve </a:t>
            </a:r>
            <a:r>
              <a:rPr lang="tr-TR" dirty="0" err="1"/>
              <a:t>sağkalım</a:t>
            </a:r>
            <a:r>
              <a:rPr lang="tr-TR" dirty="0"/>
              <a:t> tahmini için AI tekniklerinin kullanılması, karar destek sistemlerini daha da geliştirmek ve hastalar için çeşitli tedavi seçeneklerinin göreceli faydalarının objektif bir değerlendirmesini sağlamak için ciddi bir fırsattır</a:t>
            </a:r>
            <a:r>
              <a:rPr lang="tr-TR" dirty="0" smtClean="0"/>
              <a:t>.</a:t>
            </a:r>
            <a:endParaRPr lang="tr-TR" dirty="0"/>
          </a:p>
        </p:txBody>
      </p:sp>
    </p:spTree>
    <p:extLst>
      <p:ext uri="{BB962C8B-B14F-4D97-AF65-F5344CB8AC3E}">
        <p14:creationId xmlns:p14="http://schemas.microsoft.com/office/powerpoint/2010/main" val="41925613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a:t>72 </a:t>
            </a:r>
            <a:r>
              <a:rPr lang="tr-TR" dirty="0" err="1"/>
              <a:t>nazofaringeal</a:t>
            </a:r>
            <a:r>
              <a:rPr lang="tr-TR" dirty="0"/>
              <a:t> kanser vakası ile bir </a:t>
            </a:r>
            <a:r>
              <a:rPr lang="tr-TR" dirty="0" err="1"/>
              <a:t>prognoz</a:t>
            </a:r>
            <a:r>
              <a:rPr lang="tr-TR" dirty="0"/>
              <a:t> çalışmasında altı farklı ML algoritması değerlendirildi. Yaş, kilo kaybı, başlangıç ​​</a:t>
            </a:r>
            <a:r>
              <a:rPr lang="tr-TR" dirty="0" err="1"/>
              <a:t>nötrofil</a:t>
            </a:r>
            <a:r>
              <a:rPr lang="tr-TR" dirty="0"/>
              <a:t>/lenfosit oranı, başlangıç ​​</a:t>
            </a:r>
            <a:r>
              <a:rPr lang="tr-TR" dirty="0" err="1"/>
              <a:t>laktat</a:t>
            </a:r>
            <a:r>
              <a:rPr lang="tr-TR" dirty="0"/>
              <a:t> </a:t>
            </a:r>
            <a:r>
              <a:rPr lang="tr-TR" dirty="0" err="1"/>
              <a:t>dehidrogenaz</a:t>
            </a:r>
            <a:r>
              <a:rPr lang="tr-TR" dirty="0"/>
              <a:t> ve hemoglobin değerleri, RT süresi, tümör boyutu, eşzamanlı </a:t>
            </a:r>
            <a:r>
              <a:rPr lang="tr-TR" dirty="0" smtClean="0"/>
              <a:t>KT sayısı, </a:t>
            </a:r>
            <a:r>
              <a:rPr lang="tr-TR" dirty="0"/>
              <a:t>T ve N evresi kritik değişkenler olarak belirlendi. </a:t>
            </a:r>
            <a:r>
              <a:rPr lang="tr-TR" dirty="0" err="1"/>
              <a:t>logistic</a:t>
            </a:r>
            <a:r>
              <a:rPr lang="tr-TR" dirty="0"/>
              <a:t> </a:t>
            </a:r>
            <a:r>
              <a:rPr lang="tr-TR" dirty="0" err="1"/>
              <a:t>regression</a:t>
            </a:r>
            <a:r>
              <a:rPr lang="tr-TR" dirty="0"/>
              <a:t>, ANN, </a:t>
            </a:r>
            <a:r>
              <a:rPr lang="tr-TR" dirty="0" err="1"/>
              <a:t>XGBoost</a:t>
            </a:r>
            <a:r>
              <a:rPr lang="tr-TR" dirty="0"/>
              <a:t>, </a:t>
            </a:r>
            <a:r>
              <a:rPr lang="tr-TR" dirty="0" err="1"/>
              <a:t>support-vector</a:t>
            </a:r>
            <a:r>
              <a:rPr lang="tr-TR" dirty="0"/>
              <a:t> </a:t>
            </a:r>
            <a:r>
              <a:rPr lang="tr-TR" dirty="0" err="1"/>
              <a:t>clustering</a:t>
            </a:r>
            <a:r>
              <a:rPr lang="tr-TR" dirty="0"/>
              <a:t>, </a:t>
            </a:r>
            <a:r>
              <a:rPr lang="tr-TR" dirty="0" err="1"/>
              <a:t>random</a:t>
            </a:r>
            <a:r>
              <a:rPr lang="tr-TR" dirty="0"/>
              <a:t> </a:t>
            </a:r>
            <a:r>
              <a:rPr lang="tr-TR" dirty="0" err="1"/>
              <a:t>forest</a:t>
            </a:r>
            <a:r>
              <a:rPr lang="tr-TR" dirty="0"/>
              <a:t>, </a:t>
            </a:r>
            <a:r>
              <a:rPr lang="tr-TR" dirty="0" smtClean="0"/>
              <a:t>ve </a:t>
            </a:r>
            <a:r>
              <a:rPr lang="tr-TR" dirty="0" err="1"/>
              <a:t>Gaussian</a:t>
            </a:r>
            <a:r>
              <a:rPr lang="tr-TR" dirty="0"/>
              <a:t> </a:t>
            </a:r>
            <a:r>
              <a:rPr lang="tr-TR" dirty="0" err="1"/>
              <a:t>Naïve</a:t>
            </a:r>
            <a:r>
              <a:rPr lang="tr-TR" dirty="0"/>
              <a:t> </a:t>
            </a:r>
            <a:r>
              <a:rPr lang="tr-TR" dirty="0" err="1"/>
              <a:t>Bayes</a:t>
            </a:r>
            <a:r>
              <a:rPr lang="tr-TR" dirty="0"/>
              <a:t> </a:t>
            </a:r>
            <a:r>
              <a:rPr lang="tr-TR" dirty="0" smtClean="0"/>
              <a:t>algoritmaları </a:t>
            </a:r>
            <a:r>
              <a:rPr lang="tr-TR" dirty="0"/>
              <a:t>arasında en yüksek performans gösteren model </a:t>
            </a:r>
            <a:r>
              <a:rPr lang="tr-TR" dirty="0" err="1"/>
              <a:t>Gaussian</a:t>
            </a:r>
            <a:r>
              <a:rPr lang="tr-TR" dirty="0"/>
              <a:t> </a:t>
            </a:r>
            <a:r>
              <a:rPr lang="tr-TR" dirty="0" err="1"/>
              <a:t>Naive</a:t>
            </a:r>
            <a:r>
              <a:rPr lang="tr-TR" dirty="0"/>
              <a:t> </a:t>
            </a:r>
            <a:r>
              <a:rPr lang="tr-TR" dirty="0" err="1"/>
              <a:t>Bayes</a:t>
            </a:r>
            <a:r>
              <a:rPr lang="tr-TR" dirty="0"/>
              <a:t> olarak belirlenmiş ve doğruluk oranı %88 olarak </a:t>
            </a:r>
            <a:r>
              <a:rPr lang="tr-TR" dirty="0" smtClean="0"/>
              <a:t>bulunmuştur.</a:t>
            </a:r>
            <a:endParaRPr lang="tr-TR" dirty="0"/>
          </a:p>
        </p:txBody>
      </p:sp>
    </p:spTree>
    <p:extLst>
      <p:ext uri="{BB962C8B-B14F-4D97-AF65-F5344CB8AC3E}">
        <p14:creationId xmlns:p14="http://schemas.microsoft.com/office/powerpoint/2010/main" val="15920897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a:t>Onkolojik tedavide, karar verme sürecinde tahmin çok önemlidir, çünkü hayatta kalma tahmini, palyatif ve </a:t>
            </a:r>
            <a:r>
              <a:rPr lang="tr-TR" dirty="0" err="1" smtClean="0"/>
              <a:t>küratif</a:t>
            </a:r>
            <a:r>
              <a:rPr lang="tr-TR" dirty="0" smtClean="0"/>
              <a:t> tedavi kararı vermede kritik </a:t>
            </a:r>
            <a:r>
              <a:rPr lang="tr-TR" dirty="0"/>
              <a:t>öneme </a:t>
            </a:r>
            <a:r>
              <a:rPr lang="tr-TR" dirty="0" smtClean="0"/>
              <a:t>sahiptir. </a:t>
            </a:r>
            <a:r>
              <a:rPr lang="tr-TR" dirty="0"/>
              <a:t>Ek olarak, kalan yaşam beklentisinin tahmini, hastaları daha dolu veya daha doyurucu bir yaşam sürmeye teşvik edebilir. Aynı zamanda sağlık sigortası şirketlerinin de cevabını aradığı bir sorudur. Hayatta kalma istatistikleri, </a:t>
            </a:r>
            <a:r>
              <a:rPr lang="tr-TR" dirty="0" err="1"/>
              <a:t>onkologlara</a:t>
            </a:r>
            <a:r>
              <a:rPr lang="tr-TR" dirty="0"/>
              <a:t> tedavi kararları vermede yardımcı olur. Ancak bunlar büyük ve heterojen gruplardan gelen verilerdir ve belirli bir hastaya ne olacağını tahmin etmek için pek uygun değildir</a:t>
            </a:r>
            <a:r>
              <a:rPr lang="tr-TR" dirty="0" smtClean="0"/>
              <a:t>.</a:t>
            </a:r>
            <a:endParaRPr lang="tr-TR" dirty="0"/>
          </a:p>
        </p:txBody>
      </p:sp>
    </p:spTree>
    <p:extLst>
      <p:ext uri="{BB962C8B-B14F-4D97-AF65-F5344CB8AC3E}">
        <p14:creationId xmlns:p14="http://schemas.microsoft.com/office/powerpoint/2010/main" val="27826342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72877" y="1825624"/>
            <a:ext cx="10928733" cy="4630259"/>
          </a:xfrm>
        </p:spPr>
        <p:txBody>
          <a:bodyPr>
            <a:normAutofit fontScale="70000" lnSpcReduction="20000"/>
          </a:bodyPr>
          <a:lstStyle/>
          <a:p>
            <a:pPr>
              <a:lnSpc>
                <a:spcPct val="160000"/>
              </a:lnSpc>
            </a:pPr>
            <a:r>
              <a:rPr lang="tr-TR" dirty="0"/>
              <a:t>AI, radyasyon onkolojisinin hasta konsültasyonundan hasta takibine kadar her adımında yer </a:t>
            </a:r>
            <a:r>
              <a:rPr lang="tr-TR" dirty="0" smtClean="0"/>
              <a:t>alabilmesine, </a:t>
            </a:r>
            <a:r>
              <a:rPr lang="tr-TR" dirty="0" err="1" smtClean="0"/>
              <a:t>klinisyene</a:t>
            </a:r>
            <a:r>
              <a:rPr lang="tr-TR" dirty="0" smtClean="0"/>
              <a:t> </a:t>
            </a:r>
            <a:r>
              <a:rPr lang="tr-TR" dirty="0"/>
              <a:t>ve topluma katkıda bulunabilmesine rağmen, hala çözülmesi gereken birçok zorluk ve sorun vardır. Başlangıçta, AI için </a:t>
            </a:r>
            <a:r>
              <a:rPr lang="tr-TR" dirty="0" smtClean="0"/>
              <a:t>büyük </a:t>
            </a:r>
            <a:r>
              <a:rPr lang="tr-TR" dirty="0"/>
              <a:t>veri kümeleri oluşturulmalı ve ardından sürekli iyileştirme yapılmalıdır. Çok çeşitli değişkenler ve modeller ile tahmin araçlarının geliştirilmesi, mevcut çalışmaların </a:t>
            </a:r>
            <a:r>
              <a:rPr lang="tr-TR" dirty="0" err="1"/>
              <a:t>karşılaştırılabilirliğini</a:t>
            </a:r>
            <a:r>
              <a:rPr lang="tr-TR" dirty="0"/>
              <a:t> ve standartların kullanımını sınırlandırmaktadır. Tahmin algoritmaları, merkezler arasında veri paylaşımı, veri çeşitliliği ve </a:t>
            </a:r>
            <a:r>
              <a:rPr lang="tr-TR" dirty="0" smtClean="0"/>
              <a:t>veri </a:t>
            </a:r>
            <a:r>
              <a:rPr lang="tr-TR" dirty="0"/>
              <a:t>tabanları kurularak standartlaştırılabilir. Ayrıca modellere yeni verilerin girilmesi ile güncellenerek modeller klinik olarak uygulanabilir hale getirilebilir. Günümüzde, hiçbir AI algoritması eğitim verilerindeki sorunları çözemediğinden, verilerin doğruluğu ve kalitesi de büyük önem taşımaktadır</a:t>
            </a:r>
            <a:r>
              <a:rPr lang="tr-TR" dirty="0" smtClean="0"/>
              <a:t>.</a:t>
            </a:r>
            <a:endParaRPr lang="tr-TR" dirty="0"/>
          </a:p>
        </p:txBody>
      </p:sp>
    </p:spTree>
    <p:extLst>
      <p:ext uri="{BB962C8B-B14F-4D97-AF65-F5344CB8AC3E}">
        <p14:creationId xmlns:p14="http://schemas.microsoft.com/office/powerpoint/2010/main" val="3659687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nSpc>
                <a:spcPct val="150000"/>
              </a:lnSpc>
            </a:pPr>
            <a:r>
              <a:rPr lang="tr-TR" dirty="0" smtClean="0"/>
              <a:t>Artan bilgi işlem gücü ve finansal engellerin azaltılması, DL alanının ortaya çıkmasına zemin hazırladı. Verilerin büyümesi ve paylaşımı, artan bilgi işlem gücü ve yapay zekadaki gelişmeler sağlık hizmetlerinde bir dönüşüm başlattı. </a:t>
            </a:r>
          </a:p>
          <a:p>
            <a:pPr>
              <a:lnSpc>
                <a:spcPct val="150000"/>
              </a:lnSpc>
            </a:pPr>
            <a:r>
              <a:rPr lang="tr-TR" dirty="0" smtClean="0"/>
              <a:t>Radyasyon onkolojisi, artan vakalardan klinik, </a:t>
            </a:r>
            <a:r>
              <a:rPr lang="tr-TR" dirty="0" err="1" smtClean="0"/>
              <a:t>dozimetrik</a:t>
            </a:r>
            <a:r>
              <a:rPr lang="tr-TR" dirty="0" smtClean="0"/>
              <a:t> bilgiler ve her fraksiyon öncesi bilgisayarlı tomografi (BT) görüntülemedeki gelişmeler, büyük veri tabanlarında önemli miktarda bilgi birikimi ile sonuçlanmıştır.</a:t>
            </a:r>
            <a:endParaRPr lang="tr-TR" dirty="0"/>
          </a:p>
        </p:txBody>
      </p:sp>
    </p:spTree>
    <p:extLst>
      <p:ext uri="{BB962C8B-B14F-4D97-AF65-F5344CB8AC3E}">
        <p14:creationId xmlns:p14="http://schemas.microsoft.com/office/powerpoint/2010/main" val="63504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sz="3600" b="1" dirty="0" smtClean="0"/>
          </a:p>
          <a:p>
            <a:endParaRPr lang="tr-TR" sz="3600" b="1" dirty="0"/>
          </a:p>
          <a:p>
            <a:endParaRPr lang="tr-TR" sz="3600" b="1" dirty="0" smtClean="0"/>
          </a:p>
          <a:p>
            <a:endParaRPr lang="tr-TR" sz="3600" b="1" dirty="0"/>
          </a:p>
          <a:p>
            <a:pPr marL="0" indent="0">
              <a:buNone/>
            </a:pPr>
            <a:r>
              <a:rPr lang="tr-TR" sz="3600" b="1" smtClean="0"/>
              <a:t>                                                     </a:t>
            </a:r>
            <a:r>
              <a:rPr lang="tr-TR" sz="3600" b="1" dirty="0" smtClean="0"/>
              <a:t>TEŞEKKÜRLER</a:t>
            </a:r>
            <a:endParaRPr lang="tr-TR" sz="3600" b="1" dirty="0"/>
          </a:p>
        </p:txBody>
      </p:sp>
    </p:spTree>
    <p:extLst>
      <p:ext uri="{BB962C8B-B14F-4D97-AF65-F5344CB8AC3E}">
        <p14:creationId xmlns:p14="http://schemas.microsoft.com/office/powerpoint/2010/main" val="270321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nSpc>
                <a:spcPct val="170000"/>
              </a:lnSpc>
            </a:pPr>
            <a:r>
              <a:rPr lang="tr-TR" dirty="0" smtClean="0"/>
              <a:t>Kanıta dayalı tıp, geniş hasta popülasyonları için tasarlanmış </a:t>
            </a:r>
            <a:r>
              <a:rPr lang="tr-TR" dirty="0" err="1" smtClean="0"/>
              <a:t>randomize</a:t>
            </a:r>
            <a:r>
              <a:rPr lang="tr-TR" dirty="0" smtClean="0"/>
              <a:t> kontrollü çalışmalara dayanmaktadır. Ancak araştırılması gereken klinik ve biyolojik parametrelerin sayısının artması, çalışmaların tasarlanmasını zorlaştırmaktadır. Tüm hasta popülasyonları için yeni yaklaşımlar gereklidir. </a:t>
            </a:r>
            <a:r>
              <a:rPr lang="tr-TR" dirty="0" err="1" smtClean="0"/>
              <a:t>Klinisyenler</a:t>
            </a:r>
            <a:r>
              <a:rPr lang="tr-TR" dirty="0" smtClean="0"/>
              <a:t>, uygun tedavi kombinasyonuna (örneğin radyoterapi, kemoterapi, hedefe yönelik tedavi ve </a:t>
            </a:r>
            <a:r>
              <a:rPr lang="tr-TR" dirty="0" err="1" smtClean="0"/>
              <a:t>immünoterapi</a:t>
            </a:r>
            <a:r>
              <a:rPr lang="tr-TR" dirty="0" smtClean="0"/>
              <a:t>) karar vermek için tıbbi görüntüleme, kan testi ve genetik testler gibi tüm tanı araçlarını kullanmalıdır.</a:t>
            </a:r>
            <a:endParaRPr lang="tr-TR" dirty="0"/>
          </a:p>
        </p:txBody>
      </p:sp>
    </p:spTree>
    <p:extLst>
      <p:ext uri="{BB962C8B-B14F-4D97-AF65-F5344CB8AC3E}">
        <p14:creationId xmlns:p14="http://schemas.microsoft.com/office/powerpoint/2010/main" val="184240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smtClean="0"/>
              <a:t>Her hastanın hastalığından sorumlu olan veya tedaviye yanıt ve klinik sonuçla ilişkili bir dizi bireysel farklılık vardır. Kişiye özel tedavi konsepti, bu faktörlerin her hasta için belirlenmesi ve kullanılması üzerine kuruludur. Bu kadar büyük miktarda heterojen veriyi entegre etmek ve doğru modeller üretmek, insan beyni için zaman zaman zorluklar ve öznel bireysel farklılıklar ortaya çıkarabilir.</a:t>
            </a:r>
            <a:br>
              <a:rPr lang="tr-TR" dirty="0" smtClean="0"/>
            </a:br>
            <a:r>
              <a:rPr lang="tr-TR" dirty="0" smtClean="0"/>
              <a:t/>
            </a:r>
            <a:br>
              <a:rPr lang="tr-TR" dirty="0" smtClean="0"/>
            </a:br>
            <a:endParaRPr lang="tr-TR" dirty="0"/>
          </a:p>
        </p:txBody>
      </p:sp>
    </p:spTree>
    <p:extLst>
      <p:ext uri="{BB962C8B-B14F-4D97-AF65-F5344CB8AC3E}">
        <p14:creationId xmlns:p14="http://schemas.microsoft.com/office/powerpoint/2010/main" val="2848441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150000"/>
              </a:lnSpc>
            </a:pPr>
            <a:r>
              <a:rPr lang="tr-TR" dirty="0" smtClean="0"/>
              <a:t>İlk hasta görüşmesinden başlayarak AI, tedavi sonrası hastalık </a:t>
            </a:r>
            <a:r>
              <a:rPr lang="tr-TR" dirty="0" err="1" smtClean="0"/>
              <a:t>prognozunu</a:t>
            </a:r>
            <a:r>
              <a:rPr lang="tr-TR" dirty="0" smtClean="0"/>
              <a:t> ve </a:t>
            </a:r>
            <a:r>
              <a:rPr lang="tr-TR" dirty="0" err="1" smtClean="0"/>
              <a:t>toksisitesini</a:t>
            </a:r>
            <a:r>
              <a:rPr lang="tr-TR" dirty="0" smtClean="0"/>
              <a:t> tahmin etmeye yardımcı olabilir. Ek olarak, AI hem risk altındaki organların hem de hedef hacmin otomatik olarak </a:t>
            </a:r>
            <a:r>
              <a:rPr lang="tr-TR" dirty="0" err="1" smtClean="0"/>
              <a:t>segmentasyonuna</a:t>
            </a:r>
            <a:r>
              <a:rPr lang="tr-TR" dirty="0" smtClean="0"/>
              <a:t> ve gelişmiş doz optimizasyonu ile tedavi planlama sürecine yardımcı olabilir. AI, kalite kontrol (QA) sürecini optimize edebilir ve artan güvenlik, kalite ve bakım verimliliğini destekleyebilir.</a:t>
            </a:r>
          </a:p>
          <a:p>
            <a:pPr>
              <a:lnSpc>
                <a:spcPct val="150000"/>
              </a:lnSpc>
            </a:pPr>
            <a:r>
              <a:rPr lang="tr-TR" dirty="0" smtClean="0"/>
              <a:t>Bu derlemenin amacı, AI ile kalite ve verimliliğin iyileştirilebileceği alanları belirleyerek radyoterapi (RT) sürecini iş akışı düzeninde özetlemektir.</a:t>
            </a:r>
            <a:br>
              <a:rPr lang="tr-TR" dirty="0" smtClean="0"/>
            </a:br>
            <a:endParaRPr lang="tr-TR" dirty="0"/>
          </a:p>
        </p:txBody>
      </p:sp>
    </p:spTree>
    <p:extLst>
      <p:ext uri="{BB962C8B-B14F-4D97-AF65-F5344CB8AC3E}">
        <p14:creationId xmlns:p14="http://schemas.microsoft.com/office/powerpoint/2010/main" val="2093113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614514" y="576072"/>
            <a:ext cx="11405456" cy="5182171"/>
          </a:xfrm>
          <a:prstGeom prst="rect">
            <a:avLst/>
          </a:prstGeom>
        </p:spPr>
      </p:pic>
    </p:spTree>
    <p:extLst>
      <p:ext uri="{BB962C8B-B14F-4D97-AF65-F5344CB8AC3E}">
        <p14:creationId xmlns:p14="http://schemas.microsoft.com/office/powerpoint/2010/main" val="1997514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KLİNİK DEĞERLENDİRME</a:t>
            </a:r>
            <a:endParaRPr lang="tr-TR" b="1" dirty="0"/>
          </a:p>
        </p:txBody>
      </p:sp>
      <p:sp>
        <p:nvSpPr>
          <p:cNvPr id="3" name="İçerik Yer Tutucusu 2"/>
          <p:cNvSpPr>
            <a:spLocks noGrp="1"/>
          </p:cNvSpPr>
          <p:nvPr>
            <p:ph idx="1"/>
          </p:nvPr>
        </p:nvSpPr>
        <p:spPr/>
        <p:txBody>
          <a:bodyPr>
            <a:normAutofit fontScale="70000" lnSpcReduction="20000"/>
          </a:bodyPr>
          <a:lstStyle/>
          <a:p>
            <a:pPr>
              <a:lnSpc>
                <a:spcPct val="160000"/>
              </a:lnSpc>
            </a:pPr>
            <a:r>
              <a:rPr lang="tr-TR" dirty="0" smtClean="0"/>
              <a:t>Klinik radyasyon tedavisi iş akışı, hasta değerlendirmesiyle başlar. Bu adım tipik olarak radyasyon </a:t>
            </a:r>
            <a:r>
              <a:rPr lang="tr-TR" dirty="0" err="1" smtClean="0"/>
              <a:t>onkoloğunun</a:t>
            </a:r>
            <a:r>
              <a:rPr lang="tr-TR" dirty="0" smtClean="0"/>
              <a:t> hastanın semptomları, tıbbi öyküsü, fizik muayenesi, patolojik verileri, </a:t>
            </a:r>
            <a:r>
              <a:rPr lang="tr-TR" dirty="0" err="1" smtClean="0"/>
              <a:t>prognoz</a:t>
            </a:r>
            <a:r>
              <a:rPr lang="tr-TR" dirty="0" smtClean="0"/>
              <a:t>, </a:t>
            </a:r>
            <a:r>
              <a:rPr lang="tr-TR" dirty="0" err="1" smtClean="0"/>
              <a:t>komorbiditeler</a:t>
            </a:r>
            <a:r>
              <a:rPr lang="tr-TR" dirty="0" smtClean="0"/>
              <a:t> ve </a:t>
            </a:r>
            <a:r>
              <a:rPr lang="tr-TR" dirty="0" err="1" smtClean="0"/>
              <a:t>RT'den</a:t>
            </a:r>
            <a:r>
              <a:rPr lang="tr-TR" dirty="0" smtClean="0"/>
              <a:t> kaynaklanan </a:t>
            </a:r>
            <a:r>
              <a:rPr lang="tr-TR" dirty="0" err="1" smtClean="0"/>
              <a:t>toksisite</a:t>
            </a:r>
            <a:r>
              <a:rPr lang="tr-TR" dirty="0" smtClean="0"/>
              <a:t> riskine ilişkin tanısal çalışmaları hakkında incelemelerini içeren bir dizi konsültasyonu içerir. Radyasyon </a:t>
            </a:r>
            <a:r>
              <a:rPr lang="tr-TR" dirty="0" err="1" smtClean="0"/>
              <a:t>onkoloğu</a:t>
            </a:r>
            <a:r>
              <a:rPr lang="tr-TR" dirty="0" smtClean="0"/>
              <a:t> daha sonra bu verilerin sentezine dayalı bir tedavi planı önerir. Bu sürece dahil olan </a:t>
            </a:r>
            <a:r>
              <a:rPr lang="tr-TR" dirty="0" err="1" smtClean="0"/>
              <a:t>klinisyenler</a:t>
            </a:r>
            <a:r>
              <a:rPr lang="tr-TR" dirty="0" smtClean="0"/>
              <a:t> için, insanların hızla yorumlayabileceklerinin ötesinde büyük veri birikimi en büyük zorluktur. Rutin işleyişte kullanılabilecek yapay zeka tabanlı yöntemler, gelecekte </a:t>
            </a:r>
            <a:r>
              <a:rPr lang="tr-TR" dirty="0" err="1" smtClean="0"/>
              <a:t>klinisyenler</a:t>
            </a:r>
            <a:r>
              <a:rPr lang="tr-TR" dirty="0" smtClean="0"/>
              <a:t> için önemli karar destek araçları olabilir. Bu tür AI tabanlı modellerin </a:t>
            </a:r>
            <a:r>
              <a:rPr lang="tr-TR" dirty="0" err="1" smtClean="0"/>
              <a:t>prognozu</a:t>
            </a:r>
            <a:r>
              <a:rPr lang="tr-TR" dirty="0" smtClean="0"/>
              <a:t> iyileştirdiği ve tedavi sonuçlarını öngördüğü bildirilmiştir, ancak henüz rutin klinik uygulamada kullanılmamaktadır</a:t>
            </a:r>
            <a:endParaRPr lang="tr-TR" dirty="0"/>
          </a:p>
        </p:txBody>
      </p:sp>
    </p:spTree>
    <p:extLst>
      <p:ext uri="{BB962C8B-B14F-4D97-AF65-F5344CB8AC3E}">
        <p14:creationId xmlns:p14="http://schemas.microsoft.com/office/powerpoint/2010/main" val="12590752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7337</TotalTime>
  <Words>3438</Words>
  <Application>Microsoft Office PowerPoint</Application>
  <PresentationFormat>Geniş ekran</PresentationFormat>
  <Paragraphs>64</Paragraphs>
  <Slides>40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40</vt:i4>
      </vt:variant>
    </vt:vector>
  </HeadingPairs>
  <TitlesOfParts>
    <vt:vector size="44" baseType="lpstr">
      <vt:lpstr>Arial</vt:lpstr>
      <vt:lpstr>Calibri</vt:lpstr>
      <vt:lpstr>Calibri Light</vt:lpstr>
      <vt:lpstr>Office Teması</vt:lpstr>
      <vt:lpstr>RADYASYON ONKOLOJİSİNDE YAPAY ZEKA</vt:lpstr>
      <vt:lpstr>PowerPoint Sunusu</vt:lpstr>
      <vt:lpstr>PowerPoint Sunusu</vt:lpstr>
      <vt:lpstr>PowerPoint Sunusu</vt:lpstr>
      <vt:lpstr>PowerPoint Sunusu</vt:lpstr>
      <vt:lpstr>PowerPoint Sunusu</vt:lpstr>
      <vt:lpstr>PowerPoint Sunusu</vt:lpstr>
      <vt:lpstr>PowerPoint Sunusu</vt:lpstr>
      <vt:lpstr>KLİNİK DEĞERLENDİRME</vt:lpstr>
      <vt:lpstr>PowerPoint Sunusu</vt:lpstr>
      <vt:lpstr>PowerPoint Sunusu</vt:lpstr>
      <vt:lpstr>SİMÜLASYON</vt:lpstr>
      <vt:lpstr>PowerPoint Sunusu</vt:lpstr>
      <vt:lpstr>PowerPoint Sunusu</vt:lpstr>
      <vt:lpstr>SEGMENTASYON</vt:lpstr>
      <vt:lpstr>PowerPoint Sunusu</vt:lpstr>
      <vt:lpstr>PowerPoint Sunusu</vt:lpstr>
      <vt:lpstr>PowerPoint Sunusu</vt:lpstr>
      <vt:lpstr>PowerPoint Sunusu</vt:lpstr>
      <vt:lpstr>PowerPoint Sunusu</vt:lpstr>
      <vt:lpstr>PowerPoint Sunusu</vt:lpstr>
      <vt:lpstr>HEDEF HACİM KONTURLANMASI</vt:lpstr>
      <vt:lpstr>PowerPoint Sunusu</vt:lpstr>
      <vt:lpstr>PowerPoint Sunusu</vt:lpstr>
      <vt:lpstr>PowerPoint Sunusu</vt:lpstr>
      <vt:lpstr>PowerPoint Sunusu</vt:lpstr>
      <vt:lpstr>  RADYOTERAPİ PLANLAMASI</vt:lpstr>
      <vt:lpstr>PowerPoint Sunusu</vt:lpstr>
      <vt:lpstr>PowerPoint Sunusu</vt:lpstr>
      <vt:lpstr>KALİTE KONTROL</vt:lpstr>
      <vt:lpstr>PowerPoint Sunusu</vt:lpstr>
      <vt:lpstr>PowerPoint Sunusu</vt:lpstr>
      <vt:lpstr>RT UYGULAMASI VE SETUP</vt:lpstr>
      <vt:lpstr>PowerPoint Sunusu</vt:lpstr>
      <vt:lpstr>HASTA TAKİBİ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RADYASYON ONKOLOJİSİNDE YAPAY ZEKA</dc:title>
  <dc:creator>Windows Kullanıcısı</dc:creator>
  <cp:lastModifiedBy>baytuna</cp:lastModifiedBy>
  <cp:revision>40</cp:revision>
  <dcterms:created xsi:type="dcterms:W3CDTF">2021-12-26T17:17:18Z</dcterms:created>
  <dcterms:modified xsi:type="dcterms:W3CDTF">2022-01-07T06:26:06Z</dcterms:modified>
</cp:coreProperties>
</file>