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65" r:id="rId4"/>
    <p:sldId id="259" r:id="rId5"/>
    <p:sldId id="258" r:id="rId6"/>
    <p:sldId id="260" r:id="rId7"/>
    <p:sldId id="261" r:id="rId8"/>
    <p:sldId id="262" r:id="rId9"/>
    <p:sldId id="264" r:id="rId10"/>
    <p:sldId id="266" r:id="rId11"/>
    <p:sldId id="267" r:id="rId12"/>
    <p:sldId id="268" r:id="rId13"/>
    <p:sldId id="269" r:id="rId14"/>
    <p:sldId id="270" r:id="rId15"/>
    <p:sldId id="271" r:id="rId16"/>
    <p:sldId id="272" r:id="rId17"/>
    <p:sldId id="273" r:id="rId18"/>
    <p:sldId id="274" r:id="rId19"/>
    <p:sldId id="275" r:id="rId20"/>
    <p:sldId id="276" r:id="rId21"/>
    <p:sldId id="263" r:id="rId22"/>
    <p:sldId id="279" r:id="rId23"/>
    <p:sldId id="280" r:id="rId24"/>
    <p:sldId id="281" r:id="rId25"/>
    <p:sldId id="284" r:id="rId26"/>
    <p:sldId id="285" r:id="rId27"/>
    <p:sldId id="286" r:id="rId28"/>
    <p:sldId id="287" r:id="rId29"/>
    <p:sldId id="288" r:id="rId30"/>
    <p:sldId id="289" r:id="rId31"/>
    <p:sldId id="291" r:id="rId32"/>
    <p:sldId id="293" r:id="rId33"/>
    <p:sldId id="297" r:id="rId34"/>
    <p:sldId id="292" r:id="rId35"/>
    <p:sldId id="295" r:id="rId36"/>
    <p:sldId id="28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1007" autoAdjust="0"/>
  </p:normalViewPr>
  <p:slideViewPr>
    <p:cSldViewPr>
      <p:cViewPr varScale="1">
        <p:scale>
          <a:sx n="108" d="100"/>
          <a:sy n="108" d="100"/>
        </p:scale>
        <p:origin x="162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55.81395" units="1/cm"/>
          <inkml:channelProperty channel="Y" name="resolution" value="55.95855" units="1/cm"/>
        </inkml:channelProperties>
      </inkml:inkSource>
      <inkml:timestamp xml:id="ts0" timeString="2022-04-21T13:57:05.515"/>
    </inkml:context>
    <inkml:brush xml:id="br0">
      <inkml:brushProperty name="width" value="0.05292" units="cm"/>
      <inkml:brushProperty name="height" value="0.05292" units="cm"/>
      <inkml:brushProperty name="color" value="#FF0000"/>
    </inkml:brush>
  </inkml:definitions>
  <inkml:trace contextRef="#ctx0" brushRef="#br0">13300 19032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90866C-B91E-4AF9-9D8A-10CE68742FBC}" type="datetimeFigureOut">
              <a:rPr lang="en-US" smtClean="0"/>
              <a:t>6/6/2022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3C3FE-2635-4570-8D7D-EE6943A18CA2}" type="slidenum">
              <a:rPr lang="en-US" smtClean="0"/>
              <a:t>‹#›</a:t>
            </a:fld>
            <a:endParaRPr lang="en-US"/>
          </a:p>
        </p:txBody>
      </p:sp>
    </p:spTree>
    <p:extLst>
      <p:ext uri="{BB962C8B-B14F-4D97-AF65-F5344CB8AC3E}">
        <p14:creationId xmlns:p14="http://schemas.microsoft.com/office/powerpoint/2010/main" val="258729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3</a:t>
            </a:fld>
            <a:endParaRPr lang="en-US"/>
          </a:p>
        </p:txBody>
      </p:sp>
    </p:spTree>
    <p:extLst>
      <p:ext uri="{BB962C8B-B14F-4D97-AF65-F5344CB8AC3E}">
        <p14:creationId xmlns:p14="http://schemas.microsoft.com/office/powerpoint/2010/main" val="2237226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12</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13</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dirty="0" err="1"/>
              <a:t>Radyoterapide</a:t>
            </a:r>
            <a:r>
              <a:rPr lang="en-US" dirty="0"/>
              <a:t> </a:t>
            </a:r>
            <a:r>
              <a:rPr lang="en-US" dirty="0" err="1"/>
              <a:t>fraksiyonasyon</a:t>
            </a:r>
            <a:r>
              <a:rPr lang="en-US" dirty="0"/>
              <a:t> </a:t>
            </a:r>
            <a:r>
              <a:rPr lang="en-US" dirty="0" err="1"/>
              <a:t>çalışmaları</a:t>
            </a:r>
            <a:r>
              <a:rPr lang="en-US" dirty="0"/>
              <a:t> 90 </a:t>
            </a:r>
            <a:r>
              <a:rPr lang="en-US" dirty="0" err="1"/>
              <a:t>yılların</a:t>
            </a:r>
            <a:r>
              <a:rPr lang="en-US" dirty="0"/>
              <a:t> </a:t>
            </a:r>
            <a:r>
              <a:rPr lang="en-US" dirty="0" err="1"/>
              <a:t>ortalarında</a:t>
            </a:r>
            <a:r>
              <a:rPr lang="en-US" dirty="0"/>
              <a:t> </a:t>
            </a:r>
            <a:r>
              <a:rPr lang="en-US" dirty="0" err="1"/>
              <a:t>hız</a:t>
            </a:r>
            <a:r>
              <a:rPr lang="en-US" dirty="0"/>
              <a:t> </a:t>
            </a:r>
            <a:r>
              <a:rPr lang="en-US" dirty="0" err="1"/>
              <a:t>kazanmıştır</a:t>
            </a:r>
            <a:r>
              <a:rPr lang="en-US" dirty="0"/>
              <a:t>. The Prince of Wales Hospital, </a:t>
            </a:r>
            <a:r>
              <a:rPr lang="en-US" dirty="0" err="1"/>
              <a:t>Avusturalya’da</a:t>
            </a:r>
            <a:r>
              <a:rPr lang="en-US" dirty="0"/>
              <a:t> Delaney ve </a:t>
            </a:r>
            <a:r>
              <a:rPr lang="en-US" dirty="0" err="1"/>
              <a:t>arkadaşlarının</a:t>
            </a:r>
            <a:r>
              <a:rPr lang="en-US" dirty="0"/>
              <a:t> 1995 </a:t>
            </a:r>
            <a:r>
              <a:rPr lang="en-US" dirty="0" err="1"/>
              <a:t>yılında</a:t>
            </a:r>
            <a:r>
              <a:rPr lang="en-US" dirty="0"/>
              <a:t> </a:t>
            </a:r>
            <a:r>
              <a:rPr lang="en-US" dirty="0" err="1"/>
              <a:t>yapılmış</a:t>
            </a:r>
            <a:r>
              <a:rPr lang="en-US" dirty="0"/>
              <a:t> </a:t>
            </a:r>
            <a:r>
              <a:rPr lang="en-US" dirty="0" err="1"/>
              <a:t>bir</a:t>
            </a:r>
            <a:r>
              <a:rPr lang="en-US" dirty="0"/>
              <a:t> </a:t>
            </a:r>
            <a:r>
              <a:rPr lang="en-US" dirty="0" err="1"/>
              <a:t>çalışmada</a:t>
            </a:r>
            <a:r>
              <a:rPr lang="en-US" dirty="0"/>
              <a:t>,</a:t>
            </a:r>
          </a:p>
          <a:p>
            <a:r>
              <a:rPr lang="en-US" dirty="0"/>
              <a:t>28 </a:t>
            </a:r>
            <a:r>
              <a:rPr lang="en-US" dirty="0" err="1"/>
              <a:t>baş</a:t>
            </a:r>
            <a:r>
              <a:rPr lang="en-US" dirty="0"/>
              <a:t> </a:t>
            </a:r>
            <a:r>
              <a:rPr lang="en-US" dirty="0" err="1"/>
              <a:t>boyun</a:t>
            </a:r>
            <a:r>
              <a:rPr lang="en-US" dirty="0"/>
              <a:t> </a:t>
            </a:r>
            <a:r>
              <a:rPr lang="en-US" dirty="0" err="1"/>
              <a:t>hastasına</a:t>
            </a:r>
            <a:r>
              <a:rPr lang="en-US" dirty="0"/>
              <a:t> </a:t>
            </a:r>
            <a:r>
              <a:rPr lang="en-US" dirty="0" err="1"/>
              <a:t>günde</a:t>
            </a:r>
            <a:r>
              <a:rPr lang="en-US" dirty="0"/>
              <a:t> </a:t>
            </a:r>
            <a:r>
              <a:rPr lang="en-US" dirty="0" err="1"/>
              <a:t>iki</a:t>
            </a:r>
            <a:r>
              <a:rPr lang="en-US" dirty="0"/>
              <a:t> </a:t>
            </a:r>
            <a:r>
              <a:rPr lang="en-US" dirty="0" err="1"/>
              <a:t>fraksiyon</a:t>
            </a:r>
            <a:r>
              <a:rPr lang="en-US" dirty="0"/>
              <a:t>, </a:t>
            </a:r>
            <a:r>
              <a:rPr lang="en-US" dirty="0" err="1"/>
              <a:t>fraksiyon</a:t>
            </a:r>
            <a:r>
              <a:rPr lang="en-US" dirty="0"/>
              <a:t> </a:t>
            </a:r>
            <a:r>
              <a:rPr lang="en-US" dirty="0" err="1"/>
              <a:t>dozu</a:t>
            </a:r>
            <a:r>
              <a:rPr lang="en-US" dirty="0"/>
              <a:t> 1.8 </a:t>
            </a:r>
            <a:r>
              <a:rPr lang="en-US" dirty="0" err="1"/>
              <a:t>Gy</a:t>
            </a:r>
            <a:r>
              <a:rPr lang="en-US" dirty="0"/>
              <a:t> </a:t>
            </a:r>
            <a:r>
              <a:rPr lang="en-US" dirty="0" err="1"/>
              <a:t>ile</a:t>
            </a:r>
            <a:r>
              <a:rPr lang="en-US" dirty="0"/>
              <a:t> </a:t>
            </a:r>
            <a:r>
              <a:rPr lang="en-US" dirty="0" err="1"/>
              <a:t>ışınlanmış</a:t>
            </a:r>
            <a:r>
              <a:rPr lang="en-US" dirty="0"/>
              <a:t>, </a:t>
            </a:r>
            <a:r>
              <a:rPr lang="en-US" dirty="0" err="1"/>
              <a:t>fraksiyonlar</a:t>
            </a:r>
            <a:r>
              <a:rPr lang="en-US" dirty="0"/>
              <a:t> </a:t>
            </a:r>
            <a:r>
              <a:rPr lang="en-US" dirty="0" err="1"/>
              <a:t>arası</a:t>
            </a:r>
            <a:r>
              <a:rPr lang="en-US" dirty="0"/>
              <a:t> minimum 6 </a:t>
            </a:r>
            <a:r>
              <a:rPr lang="en-US" dirty="0" err="1"/>
              <a:t>saat</a:t>
            </a:r>
            <a:r>
              <a:rPr lang="en-US" dirty="0"/>
              <a:t> </a:t>
            </a:r>
            <a:r>
              <a:rPr lang="en-US" dirty="0" err="1"/>
              <a:t>olacak</a:t>
            </a:r>
            <a:r>
              <a:rPr lang="en-US" dirty="0"/>
              <a:t> </a:t>
            </a:r>
            <a:r>
              <a:rPr lang="en-US" dirty="0" err="1"/>
              <a:t>şekilde</a:t>
            </a:r>
            <a:r>
              <a:rPr lang="en-US" dirty="0"/>
              <a:t> 16 </a:t>
            </a:r>
            <a:r>
              <a:rPr lang="en-US" dirty="0" err="1"/>
              <a:t>fraksiyonu</a:t>
            </a:r>
            <a:r>
              <a:rPr lang="en-US" dirty="0"/>
              <a:t> </a:t>
            </a:r>
            <a:r>
              <a:rPr lang="en-US" dirty="0" err="1"/>
              <a:t>takiben</a:t>
            </a:r>
            <a:r>
              <a:rPr lang="en-US" dirty="0"/>
              <a:t> 5-12 </a:t>
            </a:r>
            <a:r>
              <a:rPr lang="en-US" dirty="0" err="1"/>
              <a:t>gün</a:t>
            </a:r>
            <a:r>
              <a:rPr lang="en-US" dirty="0"/>
              <a:t> </a:t>
            </a:r>
            <a:r>
              <a:rPr lang="en-US" dirty="0" err="1"/>
              <a:t>ara</a:t>
            </a:r>
            <a:r>
              <a:rPr lang="en-US" dirty="0"/>
              <a:t> </a:t>
            </a:r>
            <a:r>
              <a:rPr lang="en-US" dirty="0" err="1"/>
              <a:t>verilmiş</a:t>
            </a:r>
            <a:r>
              <a:rPr lang="en-US" dirty="0"/>
              <a:t>, </a:t>
            </a:r>
            <a:r>
              <a:rPr lang="en-US" dirty="0" err="1"/>
              <a:t>aradan</a:t>
            </a:r>
            <a:r>
              <a:rPr lang="en-US" dirty="0"/>
              <a:t> </a:t>
            </a:r>
            <a:r>
              <a:rPr lang="en-US" dirty="0" err="1"/>
              <a:t>sonra</a:t>
            </a:r>
            <a:r>
              <a:rPr lang="en-US" dirty="0"/>
              <a:t> 20-22</a:t>
            </a:r>
          </a:p>
          <a:p>
            <a:r>
              <a:rPr lang="en-US" dirty="0" err="1"/>
              <a:t>fraksiyon</a:t>
            </a:r>
            <a:r>
              <a:rPr lang="en-US" dirty="0"/>
              <a:t> </a:t>
            </a:r>
            <a:r>
              <a:rPr lang="en-US" dirty="0" err="1"/>
              <a:t>verilerek</a:t>
            </a:r>
            <a:r>
              <a:rPr lang="en-US" dirty="0"/>
              <a:t> 64.8-72 </a:t>
            </a:r>
            <a:r>
              <a:rPr lang="en-US" dirty="0" err="1"/>
              <a:t>Gy</a:t>
            </a:r>
            <a:r>
              <a:rPr lang="en-US" dirty="0"/>
              <a:t> total </a:t>
            </a:r>
            <a:r>
              <a:rPr lang="en-US" dirty="0" err="1"/>
              <a:t>doza</a:t>
            </a:r>
            <a:r>
              <a:rPr lang="en-US" dirty="0"/>
              <a:t> </a:t>
            </a:r>
            <a:r>
              <a:rPr lang="en-US" dirty="0" err="1"/>
              <a:t>çıkılmıştır</a:t>
            </a:r>
            <a:r>
              <a:rPr lang="en-US" dirty="0"/>
              <a:t>. </a:t>
            </a:r>
            <a:r>
              <a:rPr lang="en-US" dirty="0" err="1"/>
              <a:t>Çalışmanın</a:t>
            </a:r>
            <a:r>
              <a:rPr lang="en-US" dirty="0"/>
              <a:t> </a:t>
            </a:r>
            <a:r>
              <a:rPr lang="en-US" dirty="0" err="1"/>
              <a:t>sonunda</a:t>
            </a:r>
            <a:r>
              <a:rPr lang="en-US" dirty="0"/>
              <a:t>; </a:t>
            </a:r>
            <a:r>
              <a:rPr lang="en-US" dirty="0" err="1"/>
              <a:t>geç</a:t>
            </a:r>
            <a:r>
              <a:rPr lang="en-US" dirty="0"/>
              <a:t> </a:t>
            </a:r>
            <a:r>
              <a:rPr lang="en-US" dirty="0" err="1"/>
              <a:t>etkilerde</a:t>
            </a:r>
            <a:r>
              <a:rPr lang="en-US" dirty="0"/>
              <a:t> </a:t>
            </a:r>
            <a:r>
              <a:rPr lang="en-US" dirty="0" err="1"/>
              <a:t>belirgin</a:t>
            </a:r>
            <a:r>
              <a:rPr lang="en-US" dirty="0"/>
              <a:t> </a:t>
            </a:r>
            <a:r>
              <a:rPr lang="en-US" dirty="0" err="1"/>
              <a:t>artış</a:t>
            </a:r>
            <a:r>
              <a:rPr lang="en-US" dirty="0"/>
              <a:t> </a:t>
            </a:r>
            <a:r>
              <a:rPr lang="en-US" dirty="0" err="1"/>
              <a:t>gözlenmiş</a:t>
            </a:r>
            <a:r>
              <a:rPr lang="en-US" dirty="0"/>
              <a:t>, </a:t>
            </a:r>
            <a:r>
              <a:rPr lang="en-US" dirty="0" err="1"/>
              <a:t>klinikte</a:t>
            </a:r>
            <a:r>
              <a:rPr lang="en-US" dirty="0"/>
              <a:t> </a:t>
            </a:r>
            <a:r>
              <a:rPr lang="en-US" dirty="0" err="1"/>
              <a:t>kalış</a:t>
            </a:r>
            <a:r>
              <a:rPr lang="en-US" dirty="0"/>
              <a:t> </a:t>
            </a:r>
            <a:r>
              <a:rPr lang="en-US" dirty="0" err="1"/>
              <a:t>süreleri</a:t>
            </a:r>
            <a:r>
              <a:rPr lang="en-US" dirty="0"/>
              <a:t> </a:t>
            </a:r>
            <a:r>
              <a:rPr lang="en-US" dirty="0" err="1"/>
              <a:t>uzamış</a:t>
            </a:r>
            <a:r>
              <a:rPr lang="en-US" dirty="0"/>
              <a:t>, </a:t>
            </a:r>
            <a:r>
              <a:rPr lang="en-US" dirty="0" err="1"/>
              <a:t>ağrı</a:t>
            </a:r>
            <a:r>
              <a:rPr lang="en-US" dirty="0"/>
              <a:t> </a:t>
            </a:r>
            <a:r>
              <a:rPr lang="en-US" dirty="0" err="1"/>
              <a:t>gidermek</a:t>
            </a:r>
            <a:r>
              <a:rPr lang="en-US" dirty="0"/>
              <a:t> </a:t>
            </a:r>
            <a:r>
              <a:rPr lang="en-US" dirty="0" err="1"/>
              <a:t>için</a:t>
            </a:r>
            <a:r>
              <a:rPr lang="en-US" dirty="0"/>
              <a:t> </a:t>
            </a:r>
            <a:r>
              <a:rPr lang="en-US" dirty="0" err="1"/>
              <a:t>narkotik</a:t>
            </a:r>
            <a:r>
              <a:rPr lang="en-US" dirty="0"/>
              <a:t> </a:t>
            </a:r>
            <a:r>
              <a:rPr lang="en-US" dirty="0" err="1"/>
              <a:t>maddeler</a:t>
            </a:r>
            <a:r>
              <a:rPr lang="en-US" dirty="0"/>
              <a:t> </a:t>
            </a:r>
            <a:r>
              <a:rPr lang="en-US" dirty="0" err="1"/>
              <a:t>kullanmak</a:t>
            </a:r>
            <a:r>
              <a:rPr lang="en-US" dirty="0"/>
              <a:t> </a:t>
            </a:r>
            <a:r>
              <a:rPr lang="en-US" dirty="0" err="1"/>
              <a:t>zo</a:t>
            </a:r>
            <a:r>
              <a:rPr lang="en-US" dirty="0"/>
              <a:t>-</a:t>
            </a:r>
          </a:p>
          <a:p>
            <a:r>
              <a:rPr lang="en-US" dirty="0" err="1"/>
              <a:t>runda</a:t>
            </a:r>
            <a:r>
              <a:rPr lang="en-US" dirty="0"/>
              <a:t> </a:t>
            </a:r>
            <a:r>
              <a:rPr lang="en-US" dirty="0" err="1"/>
              <a:t>kalınmış</a:t>
            </a:r>
            <a:r>
              <a:rPr lang="en-US" dirty="0"/>
              <a:t>, </a:t>
            </a:r>
            <a:r>
              <a:rPr lang="en-US" dirty="0" err="1"/>
              <a:t>bu</a:t>
            </a:r>
            <a:r>
              <a:rPr lang="en-US" dirty="0"/>
              <a:t> </a:t>
            </a:r>
            <a:r>
              <a:rPr lang="en-US" dirty="0" err="1"/>
              <a:t>çalışmanın</a:t>
            </a:r>
            <a:r>
              <a:rPr lang="en-US" dirty="0"/>
              <a:t> </a:t>
            </a:r>
            <a:r>
              <a:rPr lang="en-US" dirty="0" err="1"/>
              <a:t>sonucunda</a:t>
            </a:r>
            <a:r>
              <a:rPr lang="en-US" dirty="0"/>
              <a:t> </a:t>
            </a:r>
            <a:r>
              <a:rPr lang="en-US" dirty="0" err="1"/>
              <a:t>akselere</a:t>
            </a:r>
            <a:r>
              <a:rPr lang="en-US" dirty="0"/>
              <a:t> </a:t>
            </a:r>
            <a:r>
              <a:rPr lang="en-US" dirty="0" err="1"/>
              <a:t>fraksiyonasyonda</a:t>
            </a:r>
            <a:r>
              <a:rPr lang="en-US" dirty="0"/>
              <a:t> 1.8 </a:t>
            </a:r>
            <a:r>
              <a:rPr lang="en-US" dirty="0" err="1"/>
              <a:t>Gy’den</a:t>
            </a:r>
            <a:r>
              <a:rPr lang="en-US" dirty="0"/>
              <a:t> </a:t>
            </a:r>
            <a:r>
              <a:rPr lang="en-US" dirty="0" err="1"/>
              <a:t>küçük</a:t>
            </a:r>
            <a:r>
              <a:rPr lang="en-US" dirty="0"/>
              <a:t> </a:t>
            </a:r>
            <a:r>
              <a:rPr lang="en-US" dirty="0" err="1"/>
              <a:t>dozların</a:t>
            </a:r>
            <a:r>
              <a:rPr lang="en-US" dirty="0"/>
              <a:t> </a:t>
            </a:r>
            <a:r>
              <a:rPr lang="en-US" dirty="0" err="1"/>
              <a:t>kullanılması</a:t>
            </a:r>
            <a:r>
              <a:rPr lang="en-US" dirty="0"/>
              <a:t> </a:t>
            </a:r>
            <a:r>
              <a:rPr lang="en-US" dirty="0" err="1"/>
              <a:t>gerektiği</a:t>
            </a:r>
            <a:r>
              <a:rPr lang="en-US" dirty="0"/>
              <a:t> </a:t>
            </a:r>
            <a:r>
              <a:rPr lang="en-US" dirty="0" err="1"/>
              <a:t>sonucuna</a:t>
            </a:r>
            <a:r>
              <a:rPr lang="en-US" dirty="0"/>
              <a:t> </a:t>
            </a:r>
            <a:r>
              <a:rPr lang="en-US" dirty="0" err="1"/>
              <a:t>varılmıştır</a:t>
            </a:r>
            <a:r>
              <a:rPr lang="en-US" dirty="0"/>
              <a:t>.</a:t>
            </a:r>
          </a:p>
        </p:txBody>
      </p:sp>
      <p:sp>
        <p:nvSpPr>
          <p:cNvPr id="4" name="Slide Number Placeholder 3"/>
          <p:cNvSpPr>
            <a:spLocks noGrp="1"/>
          </p:cNvSpPr>
          <p:nvPr>
            <p:ph type="sldNum" sz="quarter" idx="10"/>
          </p:nvPr>
        </p:nvSpPr>
        <p:spPr/>
        <p:txBody>
          <a:bodyPr/>
          <a:lstStyle/>
          <a:p>
            <a:fld id="{F863C3FE-2635-4570-8D7D-EE6943A18CA2}" type="slidenum">
              <a:rPr lang="en-US" smtClean="0"/>
              <a:t>14</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a:t>Tümör</a:t>
            </a:r>
            <a:r>
              <a:rPr lang="en-US" sz="1200" dirty="0"/>
              <a:t> </a:t>
            </a:r>
            <a:r>
              <a:rPr lang="en-US" sz="1200" dirty="0" err="1"/>
              <a:t>dozunun</a:t>
            </a:r>
            <a:r>
              <a:rPr lang="en-US" sz="1200" dirty="0"/>
              <a:t> </a:t>
            </a:r>
            <a:r>
              <a:rPr lang="en-US" sz="1200" dirty="0" err="1"/>
              <a:t>artmasıyla</a:t>
            </a:r>
            <a:r>
              <a:rPr lang="en-US" sz="1200" dirty="0"/>
              <a:t> </a:t>
            </a:r>
            <a:r>
              <a:rPr lang="en-US" sz="1200" dirty="0" err="1"/>
              <a:t>birlikte</a:t>
            </a:r>
            <a:r>
              <a:rPr lang="en-US" sz="1200" dirty="0"/>
              <a:t> </a:t>
            </a:r>
            <a:r>
              <a:rPr lang="en-US" sz="1200" dirty="0" err="1"/>
              <a:t>tümör</a:t>
            </a:r>
            <a:r>
              <a:rPr lang="en-US" sz="1200" dirty="0"/>
              <a:t> </a:t>
            </a:r>
            <a:r>
              <a:rPr lang="en-US" sz="1200" dirty="0" err="1"/>
              <a:t>kontrol</a:t>
            </a:r>
            <a:r>
              <a:rPr lang="en-US" sz="1200" dirty="0"/>
              <a:t> </a:t>
            </a:r>
            <a:r>
              <a:rPr lang="en-US" sz="1200" dirty="0" err="1"/>
              <a:t>olasılığında</a:t>
            </a:r>
            <a:r>
              <a:rPr lang="en-US" sz="1200" dirty="0"/>
              <a:t> da </a:t>
            </a:r>
            <a:r>
              <a:rPr lang="en-US" sz="1200" dirty="0" err="1"/>
              <a:t>artış</a:t>
            </a:r>
            <a:r>
              <a:rPr lang="en-US" sz="1200" dirty="0"/>
              <a:t> </a:t>
            </a:r>
            <a:r>
              <a:rPr lang="en-US" sz="1200" dirty="0" err="1"/>
              <a:t>görülür</a:t>
            </a:r>
            <a:r>
              <a:rPr lang="en-US" sz="1200" dirty="0"/>
              <a:t>. </a:t>
            </a:r>
            <a:r>
              <a:rPr lang="en-US" sz="1200" dirty="0" err="1"/>
              <a:t>Ancak</a:t>
            </a:r>
            <a:r>
              <a:rPr lang="en-US" sz="1200" dirty="0"/>
              <a:t> </a:t>
            </a:r>
            <a:r>
              <a:rPr lang="en-US" sz="1200" dirty="0" err="1"/>
              <a:t>doz</a:t>
            </a:r>
            <a:r>
              <a:rPr lang="en-US" sz="1200" dirty="0"/>
              <a:t> </a:t>
            </a:r>
            <a:r>
              <a:rPr lang="en-US" sz="1200" dirty="0" err="1"/>
              <a:t>artışı</a:t>
            </a:r>
            <a:r>
              <a:rPr lang="en-US" sz="1200" dirty="0"/>
              <a:t>, </a:t>
            </a:r>
            <a:r>
              <a:rPr lang="en-US" sz="1200" dirty="0" err="1"/>
              <a:t>klinik</a:t>
            </a:r>
            <a:r>
              <a:rPr lang="en-US" sz="1200" dirty="0"/>
              <a:t> </a:t>
            </a:r>
            <a:r>
              <a:rPr lang="en-US" sz="1200" dirty="0" err="1"/>
              <a:t>durumlarda</a:t>
            </a:r>
            <a:r>
              <a:rPr lang="en-US" sz="1200" dirty="0"/>
              <a:t> </a:t>
            </a:r>
            <a:r>
              <a:rPr lang="en-US" sz="1200" dirty="0" err="1"/>
              <a:t>sıklıkla</a:t>
            </a:r>
            <a:r>
              <a:rPr lang="en-US" sz="1200" dirty="0"/>
              <a:t> </a:t>
            </a:r>
            <a:r>
              <a:rPr lang="en-US" sz="1200" dirty="0" err="1"/>
              <a:t>sınırlayıcı</a:t>
            </a:r>
            <a:r>
              <a:rPr lang="en-US" sz="1200" dirty="0"/>
              <a:t> </a:t>
            </a:r>
            <a:r>
              <a:rPr lang="en-US" sz="1200" dirty="0" err="1"/>
              <a:t>faktör</a:t>
            </a:r>
            <a:r>
              <a:rPr lang="en-US" sz="1200" dirty="0"/>
              <a:t> </a:t>
            </a:r>
            <a:r>
              <a:rPr lang="en-US" sz="1200" dirty="0" err="1"/>
              <a:t>olan</a:t>
            </a:r>
            <a:r>
              <a:rPr lang="en-US" sz="1200" dirty="0"/>
              <a:t> normal </a:t>
            </a:r>
            <a:r>
              <a:rPr lang="en-US" sz="1200" dirty="0" err="1"/>
              <a:t>doku</a:t>
            </a:r>
            <a:r>
              <a:rPr lang="en-US" sz="1200" dirty="0"/>
              <a:t> </a:t>
            </a:r>
            <a:r>
              <a:rPr lang="en-US" sz="1200" dirty="0" err="1"/>
              <a:t>komplikasyon</a:t>
            </a:r>
            <a:r>
              <a:rPr lang="en-US" sz="1200" dirty="0"/>
              <a:t> </a:t>
            </a:r>
            <a:r>
              <a:rPr lang="en-US" sz="1200" dirty="0" err="1"/>
              <a:t>olasılığının</a:t>
            </a:r>
            <a:r>
              <a:rPr lang="en-US" sz="1200" dirty="0"/>
              <a:t> (NTCP) da </a:t>
            </a:r>
            <a:r>
              <a:rPr lang="en-US" sz="1200" dirty="0" err="1"/>
              <a:t>yükselmesine</a:t>
            </a:r>
            <a:r>
              <a:rPr lang="en-US" sz="1200" dirty="0"/>
              <a:t> </a:t>
            </a:r>
            <a:r>
              <a:rPr lang="en-US" sz="1200" dirty="0" err="1"/>
              <a:t>neden</a:t>
            </a:r>
            <a:r>
              <a:rPr lang="en-US" sz="1200" dirty="0"/>
              <a:t> </a:t>
            </a:r>
            <a:r>
              <a:rPr lang="en-US" sz="1200" dirty="0" err="1"/>
              <a:t>olur</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Her </a:t>
            </a:r>
            <a:r>
              <a:rPr lang="en-US" sz="1200" dirty="0" err="1"/>
              <a:t>iki</a:t>
            </a:r>
            <a:r>
              <a:rPr lang="en-US" sz="1200" dirty="0"/>
              <a:t> </a:t>
            </a:r>
            <a:r>
              <a:rPr lang="en-US" sz="1200" dirty="0" err="1"/>
              <a:t>eğri</a:t>
            </a:r>
            <a:r>
              <a:rPr lang="en-US" sz="1200" dirty="0"/>
              <a:t> </a:t>
            </a:r>
            <a:r>
              <a:rPr lang="en-US" sz="1200" dirty="0" err="1"/>
              <a:t>arasındaki</a:t>
            </a:r>
            <a:r>
              <a:rPr lang="en-US" sz="1200" dirty="0"/>
              <a:t> </a:t>
            </a:r>
            <a:r>
              <a:rPr lang="en-US" sz="1200" dirty="0" err="1"/>
              <a:t>terapötik</a:t>
            </a:r>
            <a:r>
              <a:rPr lang="en-US" sz="1200" dirty="0"/>
              <a:t> </a:t>
            </a:r>
            <a:r>
              <a:rPr lang="en-US" sz="1200" dirty="0" err="1"/>
              <a:t>pencere</a:t>
            </a:r>
            <a:r>
              <a:rPr lang="en-US" sz="1200" dirty="0"/>
              <a:t> (therapeutic window) </a:t>
            </a:r>
            <a:r>
              <a:rPr lang="en-US" sz="1200" dirty="0" err="1"/>
              <a:t>olarak</a:t>
            </a:r>
            <a:r>
              <a:rPr lang="en-US" sz="1200" dirty="0"/>
              <a:t> </a:t>
            </a:r>
            <a:r>
              <a:rPr lang="en-US" sz="1200" dirty="0" err="1"/>
              <a:t>adlandırılan</a:t>
            </a:r>
            <a:r>
              <a:rPr lang="en-US" sz="1200" dirty="0"/>
              <a:t> </a:t>
            </a:r>
            <a:r>
              <a:rPr lang="en-US" sz="1200" dirty="0" err="1"/>
              <a:t>bölgede</a:t>
            </a:r>
            <a:r>
              <a:rPr lang="en-US" sz="1200" dirty="0"/>
              <a:t>, </a:t>
            </a:r>
            <a:r>
              <a:rPr lang="en-US" sz="1200" dirty="0" err="1"/>
              <a:t>tümör</a:t>
            </a:r>
            <a:r>
              <a:rPr lang="en-US" sz="1200" dirty="0"/>
              <a:t> </a:t>
            </a:r>
            <a:r>
              <a:rPr lang="en-US" sz="1200" dirty="0" err="1"/>
              <a:t>kontrol</a:t>
            </a:r>
            <a:r>
              <a:rPr lang="en-US" sz="1200" dirty="0"/>
              <a:t> </a:t>
            </a:r>
            <a:r>
              <a:rPr lang="en-US" sz="1200" dirty="0" err="1"/>
              <a:t>olasılığı</a:t>
            </a:r>
            <a:r>
              <a:rPr lang="en-US" sz="1200" dirty="0"/>
              <a:t>, normal </a:t>
            </a:r>
            <a:r>
              <a:rPr lang="en-US" sz="1200" dirty="0" err="1"/>
              <a:t>doku</a:t>
            </a:r>
            <a:r>
              <a:rPr lang="en-US" sz="1200" dirty="0"/>
              <a:t> </a:t>
            </a:r>
            <a:r>
              <a:rPr lang="en-US" sz="1200" dirty="0" err="1"/>
              <a:t>komplikasyonları</a:t>
            </a:r>
            <a:r>
              <a:rPr lang="en-US" sz="1200" dirty="0"/>
              <a:t> </a:t>
            </a:r>
            <a:r>
              <a:rPr lang="en-US" sz="1200" dirty="0" err="1"/>
              <a:t>olmaksızın</a:t>
            </a:r>
            <a:r>
              <a:rPr lang="en-US" sz="1200" dirty="0"/>
              <a:t> optimum </a:t>
            </a:r>
            <a:r>
              <a:rPr lang="en-US" sz="1200" dirty="0" err="1"/>
              <a:t>dozunda</a:t>
            </a:r>
            <a:r>
              <a:rPr lang="en-US" sz="1200" dirty="0"/>
              <a:t> (</a:t>
            </a:r>
            <a:r>
              <a:rPr lang="en-US" sz="1200" dirty="0" err="1"/>
              <a:t>Dopt</a:t>
            </a:r>
            <a:r>
              <a:rPr lang="en-US" sz="1200" dirty="0"/>
              <a:t>.) </a:t>
            </a:r>
            <a:r>
              <a:rPr lang="en-US" sz="1200" dirty="0" err="1"/>
              <a:t>maksimuma</a:t>
            </a:r>
            <a:r>
              <a:rPr lang="en-US" sz="1200" dirty="0"/>
              <a:t> </a:t>
            </a:r>
            <a:r>
              <a:rPr lang="en-US" sz="1200" dirty="0" err="1"/>
              <a:t>ulaşır</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 </a:t>
            </a:r>
            <a:r>
              <a:rPr lang="en-US" sz="1200" dirty="0" err="1"/>
              <a:t>Bununla</a:t>
            </a:r>
            <a:r>
              <a:rPr lang="en-US" sz="1200" dirty="0"/>
              <a:t> </a:t>
            </a:r>
            <a:r>
              <a:rPr lang="en-US" sz="1200" dirty="0" err="1"/>
              <a:t>birlikte</a:t>
            </a:r>
            <a:r>
              <a:rPr lang="en-US" sz="1200" dirty="0"/>
              <a:t>, </a:t>
            </a:r>
            <a:r>
              <a:rPr lang="en-US" sz="1200" dirty="0" err="1"/>
              <a:t>ilgili</a:t>
            </a:r>
            <a:r>
              <a:rPr lang="en-US" sz="1200" dirty="0"/>
              <a:t> </a:t>
            </a:r>
            <a:r>
              <a:rPr lang="en-US" sz="1200" dirty="0" err="1"/>
              <a:t>komplikasyonların</a:t>
            </a:r>
            <a:r>
              <a:rPr lang="en-US" sz="1200" dirty="0"/>
              <a:t> tipi ve </a:t>
            </a:r>
            <a:r>
              <a:rPr lang="en-US" sz="1200" dirty="0" err="1"/>
              <a:t>olasılığı</a:t>
            </a:r>
            <a:r>
              <a:rPr lang="en-US" sz="1200" dirty="0"/>
              <a:t> </a:t>
            </a:r>
            <a:r>
              <a:rPr lang="en-US" sz="1200" dirty="0" err="1"/>
              <a:t>kabul</a:t>
            </a:r>
            <a:r>
              <a:rPr lang="en-US" sz="1200" dirty="0"/>
              <a:t> </a:t>
            </a:r>
            <a:r>
              <a:rPr lang="en-US" sz="1200" dirty="0" err="1"/>
              <a:t>edilebilir</a:t>
            </a:r>
            <a:r>
              <a:rPr lang="en-US" sz="1200" dirty="0"/>
              <a:t> </a:t>
            </a:r>
            <a:r>
              <a:rPr lang="en-US" sz="1200" dirty="0" err="1"/>
              <a:t>değilse</a:t>
            </a:r>
            <a:r>
              <a:rPr lang="en-US" sz="1200" dirty="0"/>
              <a:t>, </a:t>
            </a:r>
            <a:r>
              <a:rPr lang="en-US" sz="1200" dirty="0" err="1"/>
              <a:t>bu</a:t>
            </a:r>
            <a:r>
              <a:rPr lang="en-US" sz="1200" dirty="0"/>
              <a:t> optimum </a:t>
            </a:r>
            <a:r>
              <a:rPr lang="en-US" sz="1200" dirty="0" err="1"/>
              <a:t>dozun</a:t>
            </a:r>
            <a:r>
              <a:rPr lang="en-US" sz="1200" dirty="0"/>
              <a:t> </a:t>
            </a:r>
            <a:r>
              <a:rPr lang="en-US" sz="1200" dirty="0" err="1"/>
              <a:t>klinikte</a:t>
            </a:r>
            <a:r>
              <a:rPr lang="en-US" sz="1200" dirty="0"/>
              <a:t> </a:t>
            </a:r>
            <a:r>
              <a:rPr lang="en-US" sz="1200" dirty="0" err="1"/>
              <a:t>uygulanması</a:t>
            </a:r>
            <a:r>
              <a:rPr lang="en-US" sz="1200" dirty="0"/>
              <a:t> </a:t>
            </a:r>
            <a:r>
              <a:rPr lang="en-US" sz="1200" dirty="0" err="1"/>
              <a:t>uygun</a:t>
            </a:r>
            <a:r>
              <a:rPr lang="en-US" sz="1200" dirty="0"/>
              <a:t> </a:t>
            </a:r>
            <a:r>
              <a:rPr lang="en-US" sz="1200" dirty="0" err="1"/>
              <a:t>olmayabilir</a:t>
            </a:r>
            <a:r>
              <a:rPr lang="en-US" sz="1200" dirty="0"/>
              <a:t>. Bu </a:t>
            </a:r>
            <a:r>
              <a:rPr lang="en-US" sz="1200" dirty="0" err="1"/>
              <a:t>nedenle</a:t>
            </a:r>
            <a:r>
              <a:rPr lang="en-US" sz="1200" dirty="0"/>
              <a:t> </a:t>
            </a:r>
            <a:r>
              <a:rPr lang="en-US" sz="1200" dirty="0" err="1"/>
              <a:t>tümör</a:t>
            </a:r>
            <a:r>
              <a:rPr lang="en-US" sz="1200" dirty="0"/>
              <a:t> </a:t>
            </a:r>
            <a:r>
              <a:rPr lang="en-US" sz="1200" dirty="0" err="1"/>
              <a:t>kontrol</a:t>
            </a:r>
            <a:r>
              <a:rPr lang="en-US" sz="1200" dirty="0"/>
              <a:t> </a:t>
            </a:r>
            <a:r>
              <a:rPr lang="en-US" sz="1200" dirty="0" err="1"/>
              <a:t>olasılığı</a:t>
            </a:r>
            <a:r>
              <a:rPr lang="en-US" sz="1200" dirty="0"/>
              <a:t> </a:t>
            </a:r>
            <a:r>
              <a:rPr lang="en-US" sz="1200" dirty="0" err="1"/>
              <a:t>daha</a:t>
            </a:r>
            <a:r>
              <a:rPr lang="en-US" sz="1200" dirty="0"/>
              <a:t> </a:t>
            </a:r>
            <a:r>
              <a:rPr lang="en-US" sz="1200" dirty="0" err="1"/>
              <a:t>düşük</a:t>
            </a:r>
            <a:r>
              <a:rPr lang="en-US" sz="1200" dirty="0"/>
              <a:t> </a:t>
            </a:r>
            <a:r>
              <a:rPr lang="en-US" sz="1200" dirty="0" err="1"/>
              <a:t>olur</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15</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dirty="0">
                <a:solidFill>
                  <a:srgbClr val="C00000"/>
                </a:solidFill>
              </a:rPr>
              <a:t>Poisson </a:t>
            </a:r>
            <a:r>
              <a:rPr lang="en-US" sz="4800" dirty="0" err="1">
                <a:solidFill>
                  <a:srgbClr val="C00000"/>
                </a:solidFill>
              </a:rPr>
              <a:t>modeli</a:t>
            </a:r>
            <a:r>
              <a:rPr lang="en-US" sz="4800" dirty="0">
                <a:solidFill>
                  <a:srgbClr val="C00000"/>
                </a:solidFill>
              </a:rPr>
              <a:t>, </a:t>
            </a:r>
            <a:r>
              <a:rPr lang="en-US" sz="4800" dirty="0" err="1">
                <a:solidFill>
                  <a:srgbClr val="C00000"/>
                </a:solidFill>
              </a:rPr>
              <a:t>bir</a:t>
            </a:r>
            <a:r>
              <a:rPr lang="en-US" sz="4800" dirty="0">
                <a:solidFill>
                  <a:srgbClr val="C00000"/>
                </a:solidFill>
              </a:rPr>
              <a:t> </a:t>
            </a:r>
            <a:r>
              <a:rPr lang="en-US" sz="4800" dirty="0" err="1">
                <a:solidFill>
                  <a:srgbClr val="C00000"/>
                </a:solidFill>
              </a:rPr>
              <a:t>olayın</a:t>
            </a:r>
            <a:r>
              <a:rPr lang="en-US" sz="4800" dirty="0">
                <a:solidFill>
                  <a:srgbClr val="C00000"/>
                </a:solidFill>
              </a:rPr>
              <a:t> belli </a:t>
            </a:r>
            <a:r>
              <a:rPr lang="en-US" sz="4800" dirty="0" err="1">
                <a:solidFill>
                  <a:srgbClr val="C00000"/>
                </a:solidFill>
              </a:rPr>
              <a:t>bir</a:t>
            </a:r>
            <a:r>
              <a:rPr lang="en-US" sz="4800" dirty="0">
                <a:solidFill>
                  <a:srgbClr val="C00000"/>
                </a:solidFill>
              </a:rPr>
              <a:t> </a:t>
            </a:r>
            <a:r>
              <a:rPr lang="en-US" sz="4800" dirty="0" err="1">
                <a:solidFill>
                  <a:srgbClr val="C00000"/>
                </a:solidFill>
              </a:rPr>
              <a:t>zaman</a:t>
            </a:r>
            <a:r>
              <a:rPr lang="en-US" sz="4800" dirty="0">
                <a:solidFill>
                  <a:srgbClr val="C00000"/>
                </a:solidFill>
              </a:rPr>
              <a:t> </a:t>
            </a:r>
            <a:r>
              <a:rPr lang="en-US" sz="4800" dirty="0" err="1">
                <a:solidFill>
                  <a:srgbClr val="C00000"/>
                </a:solidFill>
              </a:rPr>
              <a:t>aralığında</a:t>
            </a:r>
            <a:r>
              <a:rPr lang="en-US" sz="4800" dirty="0">
                <a:solidFill>
                  <a:srgbClr val="C00000"/>
                </a:solidFill>
              </a:rPr>
              <a:t>, belli </a:t>
            </a:r>
            <a:r>
              <a:rPr lang="en-US" sz="4800" dirty="0" err="1">
                <a:solidFill>
                  <a:srgbClr val="C00000"/>
                </a:solidFill>
              </a:rPr>
              <a:t>bir</a:t>
            </a:r>
            <a:r>
              <a:rPr lang="en-US" sz="4800" dirty="0">
                <a:solidFill>
                  <a:srgbClr val="C00000"/>
                </a:solidFill>
              </a:rPr>
              <a:t> </a:t>
            </a:r>
            <a:r>
              <a:rPr lang="en-US" sz="4800" dirty="0" err="1">
                <a:solidFill>
                  <a:srgbClr val="C00000"/>
                </a:solidFill>
              </a:rPr>
              <a:t>kez</a:t>
            </a:r>
            <a:r>
              <a:rPr lang="en-US" sz="4800" dirty="0">
                <a:solidFill>
                  <a:srgbClr val="C00000"/>
                </a:solidFill>
              </a:rPr>
              <a:t> </a:t>
            </a:r>
            <a:r>
              <a:rPr lang="en-US" sz="4800" dirty="0" err="1">
                <a:solidFill>
                  <a:srgbClr val="C00000"/>
                </a:solidFill>
              </a:rPr>
              <a:t>gerçekleşme</a:t>
            </a:r>
            <a:r>
              <a:rPr lang="en-US" sz="4800" dirty="0">
                <a:solidFill>
                  <a:srgbClr val="C00000"/>
                </a:solidFill>
              </a:rPr>
              <a:t> </a:t>
            </a:r>
            <a:r>
              <a:rPr lang="en-US" sz="4800" dirty="0" err="1">
                <a:solidFill>
                  <a:srgbClr val="C00000"/>
                </a:solidFill>
              </a:rPr>
              <a:t>olasılığını</a:t>
            </a:r>
            <a:r>
              <a:rPr lang="en-US" sz="4800" dirty="0">
                <a:solidFill>
                  <a:srgbClr val="C00000"/>
                </a:solidFill>
              </a:rPr>
              <a:t> </a:t>
            </a:r>
            <a:r>
              <a:rPr lang="en-US" sz="4800" dirty="0" err="1">
                <a:solidFill>
                  <a:srgbClr val="C00000"/>
                </a:solidFill>
              </a:rPr>
              <a:t>veren</a:t>
            </a:r>
            <a:r>
              <a:rPr lang="en-US" sz="4800" dirty="0">
                <a:solidFill>
                  <a:srgbClr val="C00000"/>
                </a:solidFill>
              </a:rPr>
              <a:t> </a:t>
            </a:r>
            <a:r>
              <a:rPr lang="en-US" sz="4800" dirty="0" err="1">
                <a:solidFill>
                  <a:srgbClr val="C00000"/>
                </a:solidFill>
              </a:rPr>
              <a:t>dağılımdır</a:t>
            </a:r>
            <a:r>
              <a:rPr lang="en-US" sz="4800" dirty="0">
                <a:solidFill>
                  <a:srgbClr val="C00000"/>
                </a:solidFill>
              </a:rPr>
              <a:t>. </a:t>
            </a:r>
            <a:r>
              <a:rPr lang="en-US" sz="4800" dirty="0" err="1">
                <a:solidFill>
                  <a:srgbClr val="C00000"/>
                </a:solidFill>
              </a:rPr>
              <a:t>Yani</a:t>
            </a:r>
            <a:r>
              <a:rPr lang="en-US" sz="4800" dirty="0">
                <a:solidFill>
                  <a:srgbClr val="C00000"/>
                </a:solidFill>
              </a:rPr>
              <a:t> belli </a:t>
            </a:r>
            <a:r>
              <a:rPr lang="en-US" sz="4800" dirty="0" err="1">
                <a:solidFill>
                  <a:srgbClr val="C00000"/>
                </a:solidFill>
              </a:rPr>
              <a:t>bir</a:t>
            </a:r>
            <a:r>
              <a:rPr lang="en-US" sz="4800" dirty="0">
                <a:solidFill>
                  <a:srgbClr val="C00000"/>
                </a:solidFill>
              </a:rPr>
              <a:t> </a:t>
            </a:r>
            <a:r>
              <a:rPr lang="en-US" sz="4800" dirty="0" err="1">
                <a:solidFill>
                  <a:srgbClr val="C00000"/>
                </a:solidFill>
              </a:rPr>
              <a:t>za</a:t>
            </a:r>
            <a:r>
              <a:rPr lang="en-US" sz="4800" dirty="0">
                <a:solidFill>
                  <a:srgbClr val="C00000"/>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man </a:t>
            </a:r>
            <a:r>
              <a:rPr lang="en-US" dirty="0" err="1"/>
              <a:t>içerisinde</a:t>
            </a:r>
            <a:r>
              <a:rPr lang="en-US" dirty="0"/>
              <a:t>, </a:t>
            </a:r>
            <a:r>
              <a:rPr lang="en-US" dirty="0" err="1"/>
              <a:t>bir</a:t>
            </a:r>
            <a:r>
              <a:rPr lang="en-US" dirty="0"/>
              <a:t> </a:t>
            </a:r>
            <a:r>
              <a:rPr lang="en-US" dirty="0" err="1"/>
              <a:t>olayın</a:t>
            </a:r>
            <a:r>
              <a:rPr lang="en-US" dirty="0"/>
              <a:t> </a:t>
            </a:r>
            <a:r>
              <a:rPr lang="en-US" dirty="0" err="1"/>
              <a:t>kaç</a:t>
            </a:r>
            <a:r>
              <a:rPr lang="en-US" dirty="0"/>
              <a:t> </a:t>
            </a:r>
            <a:r>
              <a:rPr lang="en-US" dirty="0" err="1"/>
              <a:t>kez</a:t>
            </a:r>
            <a:r>
              <a:rPr lang="en-US" dirty="0"/>
              <a:t> </a:t>
            </a:r>
            <a:r>
              <a:rPr lang="en-US" dirty="0" err="1"/>
              <a:t>gerçekleşeceğinin</a:t>
            </a:r>
            <a:r>
              <a:rPr lang="en-US" dirty="0"/>
              <a:t> </a:t>
            </a:r>
            <a:r>
              <a:rPr lang="en-US" dirty="0" err="1"/>
              <a:t>olasılığını</a:t>
            </a:r>
            <a:r>
              <a:rPr lang="en-US" dirty="0"/>
              <a:t> </a:t>
            </a:r>
            <a:r>
              <a:rPr lang="en-US" dirty="0" err="1"/>
              <a:t>araştırır</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P (D), </a:t>
            </a:r>
            <a:r>
              <a:rPr lang="en-US" dirty="0" err="1"/>
              <a:t>seçilen</a:t>
            </a:r>
            <a:r>
              <a:rPr lang="en-US" dirty="0"/>
              <a:t> </a:t>
            </a:r>
            <a:r>
              <a:rPr lang="en-US" dirty="0" err="1"/>
              <a:t>bir</a:t>
            </a:r>
            <a:r>
              <a:rPr lang="en-US" dirty="0"/>
              <a:t> son </a:t>
            </a:r>
            <a:r>
              <a:rPr lang="en-US" dirty="0" err="1"/>
              <a:t>noktanın</a:t>
            </a:r>
            <a:r>
              <a:rPr lang="en-US" dirty="0"/>
              <a:t> (endpoint) “D” </a:t>
            </a:r>
            <a:r>
              <a:rPr lang="en-US" dirty="0" err="1"/>
              <a:t>doz</a:t>
            </a:r>
            <a:r>
              <a:rPr lang="en-US" dirty="0"/>
              <a:t> </a:t>
            </a:r>
            <a:r>
              <a:rPr lang="en-US" dirty="0" err="1"/>
              <a:t>seviyesinde</a:t>
            </a:r>
            <a:r>
              <a:rPr lang="en-US" dirty="0"/>
              <a:t> </a:t>
            </a:r>
            <a:r>
              <a:rPr lang="en-US" dirty="0" err="1"/>
              <a:t>meydana</a:t>
            </a:r>
            <a:r>
              <a:rPr lang="en-US" dirty="0"/>
              <a:t> </a:t>
            </a:r>
            <a:r>
              <a:rPr lang="en-US" dirty="0" err="1"/>
              <a:t>gelme</a:t>
            </a:r>
            <a:r>
              <a:rPr lang="en-US" dirty="0"/>
              <a:t> </a:t>
            </a:r>
            <a:r>
              <a:rPr lang="en-US" dirty="0" err="1"/>
              <a:t>ihtima</a:t>
            </a:r>
            <a:r>
              <a:rPr lang="en-US" dirty="0"/>
              <a:t> linin </a:t>
            </a:r>
            <a:r>
              <a:rPr lang="en-US" dirty="0" err="1"/>
              <a:t>beklenen</a:t>
            </a:r>
            <a:r>
              <a:rPr lang="en-US" dirty="0"/>
              <a:t> </a:t>
            </a:r>
            <a:r>
              <a:rPr lang="en-US" dirty="0" err="1"/>
              <a:t>değerini</a:t>
            </a:r>
            <a:r>
              <a:rPr lang="en-US" dirty="0"/>
              <a:t> </a:t>
            </a:r>
            <a:r>
              <a:rPr lang="en-US" dirty="0" err="1"/>
              <a:t>verir</a:t>
            </a:r>
            <a:r>
              <a:rPr lang="en-US" dirty="0"/>
              <a:t>. D50 (</a:t>
            </a:r>
            <a:r>
              <a:rPr lang="en-US" dirty="0" err="1"/>
              <a:t>genellikle</a:t>
            </a:r>
            <a:r>
              <a:rPr lang="en-US" dirty="0"/>
              <a:t> </a:t>
            </a:r>
            <a:r>
              <a:rPr lang="en-US" dirty="0" err="1"/>
              <a:t>tolerans</a:t>
            </a:r>
            <a:r>
              <a:rPr lang="en-US" dirty="0"/>
              <a:t> </a:t>
            </a:r>
            <a:r>
              <a:rPr lang="en-US" dirty="0" err="1"/>
              <a:t>dozu</a:t>
            </a:r>
            <a:r>
              <a:rPr lang="en-US" dirty="0"/>
              <a:t>, TD50 </a:t>
            </a:r>
            <a:r>
              <a:rPr lang="en-US" dirty="0" err="1"/>
              <a:t>veya</a:t>
            </a:r>
            <a:r>
              <a:rPr lang="en-US" dirty="0"/>
              <a:t> </a:t>
            </a:r>
            <a:r>
              <a:rPr lang="en-US" dirty="0" err="1"/>
              <a:t>eş</a:t>
            </a:r>
            <a:r>
              <a:rPr lang="en-US" dirty="0"/>
              <a:t> </a:t>
            </a:r>
            <a:r>
              <a:rPr lang="en-US" dirty="0" err="1"/>
              <a:t>değer</a:t>
            </a:r>
            <a:r>
              <a:rPr lang="en-US" dirty="0"/>
              <a:t> </a:t>
            </a:r>
            <a:r>
              <a:rPr lang="en-US" dirty="0" err="1"/>
              <a:t>doz</a:t>
            </a:r>
            <a:r>
              <a:rPr lang="en-US" dirty="0"/>
              <a:t> ED50 </a:t>
            </a:r>
            <a:r>
              <a:rPr lang="en-US" dirty="0" err="1"/>
              <a:t>olarak</a:t>
            </a:r>
            <a:r>
              <a:rPr lang="en-US" dirty="0"/>
              <a:t> </a:t>
            </a:r>
            <a:r>
              <a:rPr lang="en-US" dirty="0" err="1"/>
              <a:t>ifade</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edilir</a:t>
            </a:r>
            <a:r>
              <a:rPr lang="en-US" dirty="0"/>
              <a:t>), %50 </a:t>
            </a:r>
            <a:r>
              <a:rPr lang="en-US" dirty="0" err="1"/>
              <a:t>değerinde</a:t>
            </a:r>
            <a:r>
              <a:rPr lang="en-US" dirty="0"/>
              <a:t> </a:t>
            </a:r>
            <a:r>
              <a:rPr lang="en-US" dirty="0" err="1"/>
              <a:t>bir</a:t>
            </a:r>
            <a:r>
              <a:rPr lang="en-US" dirty="0"/>
              <a:t> </a:t>
            </a:r>
            <a:r>
              <a:rPr lang="en-US" dirty="0" err="1"/>
              <a:t>etki</a:t>
            </a:r>
            <a:r>
              <a:rPr lang="en-US" dirty="0"/>
              <a:t> </a:t>
            </a:r>
            <a:r>
              <a:rPr lang="en-US" dirty="0" err="1"/>
              <a:t>olasılığının</a:t>
            </a:r>
            <a:r>
              <a:rPr lang="en-US" dirty="0"/>
              <a:t> </a:t>
            </a:r>
            <a:r>
              <a:rPr lang="en-US" dirty="0" err="1"/>
              <a:t>oluşma</a:t>
            </a:r>
            <a:r>
              <a:rPr lang="en-US" dirty="0"/>
              <a:t> </a:t>
            </a:r>
            <a:r>
              <a:rPr lang="en-US" dirty="0" err="1"/>
              <a:t>ihtimalinin</a:t>
            </a:r>
            <a:r>
              <a:rPr lang="en-US" dirty="0"/>
              <a:t> </a:t>
            </a:r>
            <a:r>
              <a:rPr lang="en-US" dirty="0" err="1"/>
              <a:t>beklendiği</a:t>
            </a:r>
            <a:r>
              <a:rPr lang="en-US" dirty="0"/>
              <a:t> </a:t>
            </a:r>
            <a:r>
              <a:rPr lang="en-US" dirty="0" err="1"/>
              <a:t>dozdur</a:t>
            </a:r>
            <a:r>
              <a:rPr lang="en-US" dirty="0"/>
              <a:t>. “k” </a:t>
            </a:r>
            <a:r>
              <a:rPr lang="en-US" dirty="0" err="1"/>
              <a:t>parametresi</a:t>
            </a:r>
            <a:r>
              <a:rPr lang="en-US" dirty="0"/>
              <a:t>, </a:t>
            </a:r>
            <a:r>
              <a:rPr lang="en-US" dirty="0" err="1"/>
              <a:t>doz-cevap</a:t>
            </a:r>
            <a:r>
              <a:rPr lang="en-US" dirty="0"/>
              <a:t> </a:t>
            </a:r>
            <a:r>
              <a:rPr lang="en-US" dirty="0" err="1"/>
              <a:t>eğrisinin</a:t>
            </a:r>
            <a:r>
              <a:rPr lang="en-US" dirty="0"/>
              <a:t> </a:t>
            </a:r>
            <a:r>
              <a:rPr lang="en-US" dirty="0" err="1"/>
              <a:t>eğimi</a:t>
            </a:r>
            <a:r>
              <a:rPr lang="en-US" dirty="0"/>
              <a:t> </a:t>
            </a:r>
            <a:r>
              <a:rPr lang="en-US" dirty="0" err="1"/>
              <a:t>ile</a:t>
            </a:r>
            <a:r>
              <a:rPr lang="en-US" dirty="0"/>
              <a:t> </a:t>
            </a:r>
            <a:r>
              <a:rPr lang="en-US" dirty="0" err="1"/>
              <a:t>ilgilidir</a:t>
            </a:r>
            <a:r>
              <a:rPr lang="en-US" dirty="0"/>
              <a:t>. Normal </a:t>
            </a:r>
            <a:r>
              <a:rPr lang="en-US" dirty="0" err="1"/>
              <a:t>doku</a:t>
            </a:r>
            <a:r>
              <a:rPr lang="en-US" dirty="0"/>
              <a:t> </a:t>
            </a:r>
            <a:r>
              <a:rPr lang="en-US" dirty="0" err="1"/>
              <a:t>komplikasyonları</a:t>
            </a:r>
            <a:r>
              <a:rPr lang="en-US" dirty="0"/>
              <a:t> </a:t>
            </a:r>
            <a:r>
              <a:rPr lang="en-US" dirty="0" err="1"/>
              <a:t>için</a:t>
            </a:r>
            <a:r>
              <a:rPr lang="en-US" dirty="0"/>
              <a:t> </a:t>
            </a:r>
            <a:r>
              <a:rPr lang="en-US" dirty="0" err="1"/>
              <a:t>doz-cevap</a:t>
            </a:r>
            <a:r>
              <a:rPr lang="en-US" dirty="0"/>
              <a:t> </a:t>
            </a:r>
            <a:r>
              <a:rPr lang="en-US" dirty="0" err="1"/>
              <a:t>eğrileri</a:t>
            </a:r>
            <a:r>
              <a:rPr lang="en-US" dirty="0"/>
              <a:t>, </a:t>
            </a:r>
            <a:r>
              <a:rPr lang="en-US" dirty="0" err="1"/>
              <a:t>erken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ve </a:t>
            </a:r>
            <a:r>
              <a:rPr lang="en-US" dirty="0" err="1"/>
              <a:t>geç</a:t>
            </a:r>
            <a:r>
              <a:rPr lang="en-US" dirty="0"/>
              <a:t> </a:t>
            </a:r>
            <a:r>
              <a:rPr lang="en-US" dirty="0" err="1"/>
              <a:t>etkiler</a:t>
            </a:r>
            <a:r>
              <a:rPr lang="en-US" dirty="0"/>
              <a:t> </a:t>
            </a:r>
            <a:r>
              <a:rPr lang="en-US" dirty="0" err="1"/>
              <a:t>için</a:t>
            </a:r>
            <a:r>
              <a:rPr lang="en-US" dirty="0"/>
              <a:t> </a:t>
            </a:r>
            <a:r>
              <a:rPr lang="en-US" dirty="0" err="1"/>
              <a:t>farklı</a:t>
            </a:r>
            <a:r>
              <a:rPr lang="en-US" dirty="0"/>
              <a:t> </a:t>
            </a:r>
            <a:r>
              <a:rPr lang="en-US" dirty="0" err="1"/>
              <a:t>olacaktır</a:t>
            </a:r>
            <a:r>
              <a:rPr lang="en-US" dirty="0"/>
              <a:t>. </a:t>
            </a:r>
            <a:r>
              <a:rPr lang="en-US" dirty="0" err="1"/>
              <a:t>Tümör</a:t>
            </a:r>
            <a:r>
              <a:rPr lang="en-US" dirty="0"/>
              <a:t> </a:t>
            </a:r>
            <a:r>
              <a:rPr lang="en-US" dirty="0" err="1"/>
              <a:t>için</a:t>
            </a:r>
            <a:r>
              <a:rPr lang="en-US" dirty="0"/>
              <a:t> </a:t>
            </a:r>
            <a:r>
              <a:rPr lang="en-US" dirty="0" err="1"/>
              <a:t>doz-cevap</a:t>
            </a:r>
            <a:r>
              <a:rPr lang="en-US" dirty="0"/>
              <a:t> </a:t>
            </a:r>
            <a:r>
              <a:rPr lang="en-US" dirty="0" err="1"/>
              <a:t>eğrisi</a:t>
            </a:r>
            <a:r>
              <a:rPr lang="en-US" dirty="0"/>
              <a:t>, </a:t>
            </a:r>
            <a:r>
              <a:rPr lang="en-US" dirty="0" err="1"/>
              <a:t>tümör</a:t>
            </a:r>
            <a:r>
              <a:rPr lang="en-US" dirty="0"/>
              <a:t> </a:t>
            </a:r>
            <a:r>
              <a:rPr lang="en-US" dirty="0" err="1"/>
              <a:t>kontrol</a:t>
            </a:r>
            <a:r>
              <a:rPr lang="en-US" dirty="0"/>
              <a:t> </a:t>
            </a:r>
            <a:r>
              <a:rPr lang="en-US" dirty="0" err="1"/>
              <a:t>tanımına</a:t>
            </a:r>
            <a:r>
              <a:rPr lang="en-US" dirty="0"/>
              <a:t> </a:t>
            </a:r>
            <a:r>
              <a:rPr lang="en-US" dirty="0" err="1"/>
              <a:t>bağlıdır</a:t>
            </a:r>
            <a:r>
              <a:rPr lang="en-US" dirty="0"/>
              <a:t>.</a:t>
            </a:r>
          </a:p>
        </p:txBody>
      </p:sp>
      <p:sp>
        <p:nvSpPr>
          <p:cNvPr id="4" name="Slide Number Placeholder 3"/>
          <p:cNvSpPr>
            <a:spLocks noGrp="1"/>
          </p:cNvSpPr>
          <p:nvPr>
            <p:ph type="sldNum" sz="quarter" idx="10"/>
          </p:nvPr>
        </p:nvSpPr>
        <p:spPr/>
        <p:txBody>
          <a:bodyPr/>
          <a:lstStyle/>
          <a:p>
            <a:fld id="{F863C3FE-2635-4570-8D7D-EE6943A18CA2}" type="slidenum">
              <a:rPr lang="en-US" smtClean="0"/>
              <a:t>16</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17</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 </a:t>
            </a:r>
            <a:r>
              <a:rPr lang="en-US" dirty="0" err="1"/>
              <a:t>iki</a:t>
            </a:r>
            <a:r>
              <a:rPr lang="en-US" dirty="0"/>
              <a:t> </a:t>
            </a:r>
            <a:r>
              <a:rPr lang="en-US" dirty="0" err="1"/>
              <a:t>bileşen</a:t>
            </a:r>
            <a:r>
              <a:rPr lang="en-US" dirty="0"/>
              <a:t> </a:t>
            </a:r>
            <a:r>
              <a:rPr lang="en-US" dirty="0" err="1"/>
              <a:t>çarpıldığında</a:t>
            </a:r>
            <a:r>
              <a:rPr lang="en-US" dirty="0"/>
              <a:t> </a:t>
            </a:r>
            <a:r>
              <a:rPr lang="en-US" dirty="0" err="1"/>
              <a:t>tümör</a:t>
            </a:r>
            <a:r>
              <a:rPr lang="en-US" dirty="0"/>
              <a:t> </a:t>
            </a:r>
            <a:r>
              <a:rPr lang="en-US" dirty="0" err="1"/>
              <a:t>başına</a:t>
            </a:r>
            <a:r>
              <a:rPr lang="en-US" dirty="0"/>
              <a:t> </a:t>
            </a:r>
            <a:r>
              <a:rPr lang="en-US" dirty="0" err="1"/>
              <a:t>sağ</a:t>
            </a:r>
            <a:r>
              <a:rPr lang="en-US" dirty="0"/>
              <a:t> </a:t>
            </a:r>
            <a:r>
              <a:rPr lang="en-US" dirty="0" err="1"/>
              <a:t>kalan</a:t>
            </a:r>
            <a:r>
              <a:rPr lang="en-US" dirty="0"/>
              <a:t> </a:t>
            </a:r>
            <a:r>
              <a:rPr lang="en-US" dirty="0" err="1"/>
              <a:t>klonojen</a:t>
            </a:r>
            <a:r>
              <a:rPr lang="en-US" dirty="0"/>
              <a:t> </a:t>
            </a:r>
            <a:r>
              <a:rPr lang="en-US" dirty="0" err="1"/>
              <a:t>sayısı</a:t>
            </a:r>
            <a:r>
              <a:rPr lang="en-US" dirty="0"/>
              <a:t> </a:t>
            </a:r>
            <a:r>
              <a:rPr lang="en-US" dirty="0" err="1"/>
              <a:t>elde</a:t>
            </a:r>
            <a:r>
              <a:rPr lang="en-US" dirty="0"/>
              <a:t> </a:t>
            </a:r>
            <a:r>
              <a:rPr lang="en-US" dirty="0" err="1"/>
              <a:t>edilmiş</a:t>
            </a:r>
            <a:r>
              <a:rPr lang="en-US" dirty="0"/>
              <a:t> </a:t>
            </a:r>
            <a:r>
              <a:rPr lang="en-US" dirty="0" err="1"/>
              <a:t>olur</a:t>
            </a:r>
            <a:r>
              <a:rPr lang="en-US" dirty="0"/>
              <a:t>. </a:t>
            </a:r>
            <a:r>
              <a:rPr lang="en-US" sz="1200" dirty="0" err="1"/>
              <a:t>Literatürde</a:t>
            </a:r>
            <a:r>
              <a:rPr lang="en-US" sz="1200" dirty="0"/>
              <a:t> </a:t>
            </a:r>
            <a:r>
              <a:rPr lang="en-US" sz="1200" dirty="0" err="1"/>
              <a:t>birçok</a:t>
            </a:r>
            <a:r>
              <a:rPr lang="en-US" sz="1200" dirty="0"/>
              <a:t> </a:t>
            </a:r>
            <a:r>
              <a:rPr lang="en-US" sz="1200" dirty="0" err="1"/>
              <a:t>farklı</a:t>
            </a:r>
            <a:r>
              <a:rPr lang="en-US" sz="1200" dirty="0"/>
              <a:t> </a:t>
            </a:r>
            <a:r>
              <a:rPr lang="en-US" sz="1200" b="1" dirty="0">
                <a:solidFill>
                  <a:srgbClr val="C00000"/>
                </a:solidFill>
              </a:rPr>
              <a:t>TCP </a:t>
            </a:r>
            <a:r>
              <a:rPr lang="en-US" sz="1200" b="1" dirty="0" err="1">
                <a:solidFill>
                  <a:srgbClr val="C00000"/>
                </a:solidFill>
              </a:rPr>
              <a:t>modeli</a:t>
            </a:r>
            <a:r>
              <a:rPr lang="en-US" sz="1200" b="1" dirty="0">
                <a:solidFill>
                  <a:srgbClr val="C00000"/>
                </a:solidFill>
              </a:rPr>
              <a:t> </a:t>
            </a:r>
            <a:r>
              <a:rPr lang="en-US" sz="1200" dirty="0" err="1"/>
              <a:t>önerilmiştir</a:t>
            </a:r>
            <a:r>
              <a:rPr lang="en-US" sz="1200" dirty="0"/>
              <a:t>. </a:t>
            </a:r>
            <a:r>
              <a:rPr lang="en-US" sz="1200" dirty="0" err="1"/>
              <a:t>Tüm</a:t>
            </a:r>
            <a:r>
              <a:rPr lang="en-US" sz="1200" dirty="0"/>
              <a:t> </a:t>
            </a:r>
            <a:r>
              <a:rPr lang="en-US" sz="1200" dirty="0" err="1"/>
              <a:t>modeller</a:t>
            </a:r>
            <a:r>
              <a:rPr lang="en-US" sz="1200" dirty="0"/>
              <a:t>, </a:t>
            </a:r>
            <a:r>
              <a:rPr lang="en-US" sz="1200" dirty="0" err="1"/>
              <a:t>tümörün</a:t>
            </a:r>
            <a:r>
              <a:rPr lang="en-US" sz="1200" dirty="0"/>
              <a:t> </a:t>
            </a:r>
            <a:r>
              <a:rPr lang="en-US" sz="1200" dirty="0" err="1"/>
              <a:t>ışınlamaya</a:t>
            </a:r>
            <a:r>
              <a:rPr lang="en-US" sz="1200" dirty="0"/>
              <a:t> </a:t>
            </a:r>
            <a:r>
              <a:rPr lang="en-US" sz="1200" dirty="0" err="1"/>
              <a:t>bağımsız</a:t>
            </a:r>
            <a:r>
              <a:rPr lang="en-US" sz="1200" dirty="0"/>
              <a:t> </a:t>
            </a:r>
            <a:r>
              <a:rPr lang="en-US" sz="1200" dirty="0" err="1"/>
              <a:t>olarak</a:t>
            </a:r>
            <a:r>
              <a:rPr lang="en-US" sz="1200" dirty="0"/>
              <a:t> </a:t>
            </a:r>
            <a:r>
              <a:rPr lang="en-US" sz="1200" dirty="0" err="1"/>
              <a:t>tepki</a:t>
            </a:r>
            <a:r>
              <a:rPr lang="en-US" sz="1200" dirty="0"/>
              <a:t> </a:t>
            </a:r>
            <a:r>
              <a:rPr lang="en-US" sz="1200" dirty="0" err="1"/>
              <a:t>veren</a:t>
            </a:r>
            <a:r>
              <a:rPr lang="en-US" sz="1200" dirty="0"/>
              <a:t> </a:t>
            </a:r>
            <a:r>
              <a:rPr lang="en-US" sz="1200" dirty="0" err="1"/>
              <a:t>birtakım</a:t>
            </a:r>
            <a:r>
              <a:rPr lang="en-US" sz="1200" dirty="0"/>
              <a:t> </a:t>
            </a:r>
            <a:r>
              <a:rPr lang="en-US" sz="1200" dirty="0" err="1"/>
              <a:t>etkileşimsiz</a:t>
            </a:r>
            <a:r>
              <a:rPr lang="en-US" sz="1200" dirty="0"/>
              <a:t> </a:t>
            </a:r>
            <a:r>
              <a:rPr lang="en-US" sz="1200" dirty="0" err="1"/>
              <a:t>klonojenik</a:t>
            </a:r>
            <a:r>
              <a:rPr lang="en-US" sz="1200" dirty="0"/>
              <a:t> </a:t>
            </a:r>
            <a:r>
              <a:rPr lang="en-US" sz="1200" dirty="0" err="1"/>
              <a:t>hücrelerden</a:t>
            </a:r>
            <a:r>
              <a:rPr lang="en-US" sz="1200" dirty="0"/>
              <a:t> </a:t>
            </a:r>
            <a:r>
              <a:rPr lang="en-US" sz="1200" dirty="0" err="1"/>
              <a:t>oluştuğu</a:t>
            </a:r>
            <a:r>
              <a:rPr lang="en-US" sz="1200" dirty="0"/>
              <a:t> </a:t>
            </a:r>
            <a:r>
              <a:rPr lang="en-US" sz="1200" dirty="0" err="1"/>
              <a:t>varsayımına</a:t>
            </a:r>
            <a:r>
              <a:rPr lang="en-US" sz="1200" dirty="0"/>
              <a:t> </a:t>
            </a:r>
            <a:r>
              <a:rPr lang="en-US" sz="1200" dirty="0" err="1"/>
              <a:t>dayanmaktadır</a:t>
            </a:r>
            <a:r>
              <a:rPr lang="en-US" sz="1200" dirty="0"/>
              <a:t>. TCP, </a:t>
            </a:r>
            <a:r>
              <a:rPr lang="en-US" sz="1200" dirty="0" err="1"/>
              <a:t>ortalama</a:t>
            </a:r>
            <a:r>
              <a:rPr lang="en-US" sz="1200" dirty="0"/>
              <a:t> </a:t>
            </a:r>
            <a:r>
              <a:rPr lang="en-US" sz="1200" dirty="0" err="1"/>
              <a:t>doza</a:t>
            </a:r>
            <a:r>
              <a:rPr lang="en-US" sz="1200" dirty="0"/>
              <a:t> </a:t>
            </a:r>
            <a:r>
              <a:rPr lang="en-US" sz="1200" dirty="0" err="1"/>
              <a:t>göre</a:t>
            </a:r>
            <a:r>
              <a:rPr lang="en-US" sz="1200" dirty="0"/>
              <a:t> </a:t>
            </a:r>
            <a:r>
              <a:rPr lang="en-US" sz="1200" dirty="0" err="1"/>
              <a:t>artar</a:t>
            </a:r>
            <a:r>
              <a:rPr lang="en-US" sz="1200" dirty="0"/>
              <a:t> ve </a:t>
            </a:r>
            <a:r>
              <a:rPr lang="en-US" sz="1200" dirty="0" err="1"/>
              <a:t>doz</a:t>
            </a:r>
            <a:r>
              <a:rPr lang="en-US" sz="1200" dirty="0"/>
              <a:t> </a:t>
            </a:r>
            <a:r>
              <a:rPr lang="en-US" sz="1200" dirty="0" err="1"/>
              <a:t>değişkenliği</a:t>
            </a:r>
            <a:r>
              <a:rPr lang="en-US" sz="1200" dirty="0"/>
              <a:t> </a:t>
            </a:r>
            <a:r>
              <a:rPr lang="en-US" sz="1200" dirty="0" err="1"/>
              <a:t>oranıyla</a:t>
            </a:r>
            <a:r>
              <a:rPr lang="en-US" sz="1200" dirty="0"/>
              <a:t> </a:t>
            </a:r>
            <a:r>
              <a:rPr lang="en-US" sz="1200" dirty="0" err="1"/>
              <a:t>azalır</a:t>
            </a:r>
            <a:r>
              <a:rPr lang="en-US" sz="1200" dirty="0"/>
              <a:t>.</a:t>
            </a: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18</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19</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20</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Klinik</a:t>
            </a:r>
            <a:r>
              <a:rPr lang="en-US" dirty="0"/>
              <a:t> </a:t>
            </a:r>
            <a:r>
              <a:rPr lang="en-US" dirty="0" err="1"/>
              <a:t>eksternal</a:t>
            </a:r>
            <a:r>
              <a:rPr lang="en-US" dirty="0"/>
              <a:t> </a:t>
            </a:r>
            <a:r>
              <a:rPr lang="en-US" dirty="0" err="1"/>
              <a:t>ışınlama</a:t>
            </a:r>
            <a:r>
              <a:rPr lang="en-US" dirty="0"/>
              <a:t> </a:t>
            </a:r>
            <a:r>
              <a:rPr lang="en-US" dirty="0" err="1"/>
              <a:t>aralığındaki</a:t>
            </a:r>
            <a:r>
              <a:rPr lang="en-US" dirty="0"/>
              <a:t> </a:t>
            </a:r>
            <a:r>
              <a:rPr lang="en-US" dirty="0" err="1"/>
              <a:t>doz</a:t>
            </a:r>
            <a:r>
              <a:rPr lang="en-US" dirty="0"/>
              <a:t> </a:t>
            </a:r>
            <a:r>
              <a:rPr lang="en-US" dirty="0" err="1"/>
              <a:t>hızı</a:t>
            </a:r>
            <a:r>
              <a:rPr lang="en-US" dirty="0"/>
              <a:t> </a:t>
            </a:r>
            <a:r>
              <a:rPr lang="en-US" dirty="0" err="1"/>
              <a:t>değişimleri</a:t>
            </a:r>
            <a:r>
              <a:rPr lang="en-US" dirty="0"/>
              <a:t> </a:t>
            </a:r>
            <a:r>
              <a:rPr lang="en-US" dirty="0" err="1"/>
              <a:t>dahi</a:t>
            </a:r>
            <a:r>
              <a:rPr lang="en-US" dirty="0"/>
              <a:t> </a:t>
            </a:r>
            <a:r>
              <a:rPr lang="en-US" dirty="0" err="1"/>
              <a:t>biyolojik</a:t>
            </a:r>
            <a:r>
              <a:rPr lang="en-US" dirty="0"/>
              <a:t> </a:t>
            </a:r>
            <a:r>
              <a:rPr lang="en-US" dirty="0" err="1"/>
              <a:t>süreçlerdeki</a:t>
            </a:r>
            <a:r>
              <a:rPr lang="en-US" dirty="0"/>
              <a:t> </a:t>
            </a:r>
            <a:r>
              <a:rPr lang="en-US" dirty="0" err="1"/>
              <a:t>etkiyi</a:t>
            </a:r>
            <a:r>
              <a:rPr lang="en-US" dirty="0"/>
              <a:t> </a:t>
            </a:r>
            <a:r>
              <a:rPr lang="en-US" dirty="0" err="1"/>
              <a:t>değiştirebilir</a:t>
            </a:r>
            <a:r>
              <a:rPr lang="en-US" dirty="0"/>
              <a:t>. </a:t>
            </a:r>
            <a:r>
              <a:rPr lang="en-US" dirty="0" err="1"/>
              <a:t>Bunun</a:t>
            </a:r>
            <a:r>
              <a:rPr lang="en-US" dirty="0"/>
              <a:t> tam </a:t>
            </a:r>
            <a:r>
              <a:rPr lang="en-US" dirty="0" err="1"/>
              <a:t>tersi</a:t>
            </a:r>
            <a:r>
              <a:rPr lang="en-US" dirty="0"/>
              <a:t> </a:t>
            </a:r>
            <a:r>
              <a:rPr lang="en-US" dirty="0" err="1"/>
              <a:t>olarak</a:t>
            </a:r>
            <a:r>
              <a:rPr lang="en-US" dirty="0"/>
              <a:t> </a:t>
            </a:r>
            <a:r>
              <a:rPr lang="en-US" dirty="0" err="1"/>
              <a:t>yeniden</a:t>
            </a:r>
            <a:r>
              <a:rPr lang="en-US" dirty="0"/>
              <a:t> </a:t>
            </a:r>
            <a:r>
              <a:rPr lang="en-US" dirty="0" err="1"/>
              <a:t>çoğalma</a:t>
            </a:r>
            <a:r>
              <a:rPr lang="en-US" dirty="0"/>
              <a:t> </a:t>
            </a:r>
            <a:r>
              <a:rPr lang="en-US" dirty="0" err="1"/>
              <a:t>süreci</a:t>
            </a:r>
            <a:r>
              <a:rPr lang="en-US" dirty="0"/>
              <a:t> </a:t>
            </a:r>
            <a:r>
              <a:rPr lang="en-US" dirty="0" err="1"/>
              <a:t>oldukça</a:t>
            </a:r>
            <a:r>
              <a:rPr lang="en-US" dirty="0"/>
              <a:t> </a:t>
            </a:r>
            <a:r>
              <a:rPr lang="en-US" dirty="0" err="1"/>
              <a:t>yavaştır</a:t>
            </a:r>
            <a:r>
              <a:rPr lang="en-US" dirty="0"/>
              <a:t>. </a:t>
            </a:r>
            <a:r>
              <a:rPr lang="en-US" dirty="0" err="1"/>
              <a:t>İnsan</a:t>
            </a:r>
            <a:r>
              <a:rPr lang="en-US" dirty="0"/>
              <a:t> </a:t>
            </a:r>
            <a:r>
              <a:rPr lang="en-US" dirty="0" err="1"/>
              <a:t>tümörleri</a:t>
            </a:r>
            <a:r>
              <a:rPr lang="en-US" dirty="0"/>
              <a:t> </a:t>
            </a:r>
            <a:r>
              <a:rPr lang="en-US" dirty="0" err="1"/>
              <a:t>ya</a:t>
            </a:r>
            <a:r>
              <a:rPr lang="en-US" dirty="0"/>
              <a:t> da normal </a:t>
            </a:r>
            <a:r>
              <a:rPr lang="en-US" dirty="0" err="1"/>
              <a:t>dokularında</a:t>
            </a:r>
            <a:r>
              <a:rPr lang="en-US" dirty="0"/>
              <a:t> </a:t>
            </a:r>
            <a:r>
              <a:rPr lang="en-US" dirty="0" err="1"/>
              <a:t>yeniden</a:t>
            </a:r>
            <a:r>
              <a:rPr lang="en-US" dirty="0"/>
              <a:t> </a:t>
            </a:r>
            <a:r>
              <a:rPr lang="en-US" dirty="0" err="1"/>
              <a:t>çoğalma</a:t>
            </a:r>
            <a:r>
              <a:rPr lang="en-US" dirty="0"/>
              <a:t> </a:t>
            </a:r>
            <a:r>
              <a:rPr lang="en-US" dirty="0" err="1"/>
              <a:t>için</a:t>
            </a:r>
            <a:r>
              <a:rPr lang="en-US" dirty="0"/>
              <a:t> </a:t>
            </a:r>
            <a:r>
              <a:rPr lang="en-US" dirty="0" err="1"/>
              <a:t>ikile</a:t>
            </a:r>
            <a:r>
              <a:rPr lang="en-US" dirty="0"/>
              <a:t> me </a:t>
            </a:r>
            <a:r>
              <a:rPr lang="en-US" dirty="0" err="1"/>
              <a:t>süresi</a:t>
            </a:r>
            <a:r>
              <a:rPr lang="en-US" dirty="0"/>
              <a:t> (Doubling time) </a:t>
            </a:r>
            <a:r>
              <a:rPr lang="en-US" dirty="0" err="1"/>
              <a:t>bir</a:t>
            </a:r>
            <a:r>
              <a:rPr lang="en-US" dirty="0"/>
              <a:t> </a:t>
            </a:r>
            <a:r>
              <a:rPr lang="en-US" dirty="0" err="1"/>
              <a:t>günden</a:t>
            </a:r>
            <a:r>
              <a:rPr lang="en-US" dirty="0"/>
              <a:t> </a:t>
            </a:r>
            <a:r>
              <a:rPr lang="en-US" dirty="0" err="1"/>
              <a:t>az</a:t>
            </a:r>
            <a:r>
              <a:rPr lang="en-US" dirty="0"/>
              <a:t> </a:t>
            </a:r>
            <a:r>
              <a:rPr lang="en-US" dirty="0" err="1"/>
              <a:t>olamaz</a:t>
            </a:r>
            <a:r>
              <a:rPr lang="en-US" dirty="0"/>
              <a:t>; </a:t>
            </a:r>
            <a:r>
              <a:rPr lang="en-US" dirty="0" err="1"/>
              <a:t>birkaç</a:t>
            </a:r>
            <a:r>
              <a:rPr lang="en-US" dirty="0"/>
              <a:t> </a:t>
            </a:r>
            <a:r>
              <a:rPr lang="en-US" dirty="0" err="1"/>
              <a:t>gün</a:t>
            </a:r>
            <a:r>
              <a:rPr lang="en-US" dirty="0"/>
              <a:t> </a:t>
            </a:r>
            <a:r>
              <a:rPr lang="en-US" dirty="0" err="1"/>
              <a:t>ile</a:t>
            </a:r>
            <a:r>
              <a:rPr lang="en-US" dirty="0"/>
              <a:t> </a:t>
            </a:r>
            <a:r>
              <a:rPr lang="en-US" dirty="0" err="1"/>
              <a:t>birkaç</a:t>
            </a:r>
            <a:r>
              <a:rPr lang="en-US" dirty="0"/>
              <a:t> </a:t>
            </a:r>
            <a:r>
              <a:rPr lang="en-US" dirty="0" err="1"/>
              <a:t>hafta</a:t>
            </a:r>
            <a:r>
              <a:rPr lang="en-US" dirty="0"/>
              <a:t> </a:t>
            </a:r>
            <a:r>
              <a:rPr lang="en-US" dirty="0" err="1"/>
              <a:t>arasında</a:t>
            </a:r>
            <a:r>
              <a:rPr lang="en-US" dirty="0"/>
              <a:t> </a:t>
            </a:r>
            <a:r>
              <a:rPr lang="en-US" dirty="0" err="1"/>
              <a:t>değişir</a:t>
            </a:r>
            <a:r>
              <a:rPr lang="en-US" dirty="0"/>
              <a:t>. </a:t>
            </a:r>
            <a:r>
              <a:rPr lang="en-US" dirty="0" err="1"/>
              <a:t>Işınlama</a:t>
            </a:r>
            <a:r>
              <a:rPr lang="en-US" dirty="0"/>
              <a:t> </a:t>
            </a:r>
            <a:r>
              <a:rPr lang="en-US" dirty="0" err="1"/>
              <a:t>süresinin</a:t>
            </a:r>
            <a:r>
              <a:rPr lang="en-US" dirty="0"/>
              <a:t> </a:t>
            </a:r>
            <a:r>
              <a:rPr lang="en-US" dirty="0" err="1"/>
              <a:t>bir</a:t>
            </a:r>
            <a:r>
              <a:rPr lang="en-US" dirty="0"/>
              <a:t> </a:t>
            </a:r>
            <a:r>
              <a:rPr lang="en-US" dirty="0" err="1"/>
              <a:t>günü</a:t>
            </a:r>
            <a:r>
              <a:rPr lang="en-US" dirty="0"/>
              <a:t> </a:t>
            </a:r>
            <a:r>
              <a:rPr lang="en-US" dirty="0" err="1"/>
              <a:t>aşması</a:t>
            </a:r>
            <a:r>
              <a:rPr lang="en-US" dirty="0"/>
              <a:t> </a:t>
            </a:r>
            <a:r>
              <a:rPr lang="en-US" dirty="0" err="1"/>
              <a:t>durumunda</a:t>
            </a:r>
            <a:r>
              <a:rPr lang="en-US" dirty="0"/>
              <a:t> </a:t>
            </a:r>
            <a:r>
              <a:rPr lang="en-US" dirty="0" err="1"/>
              <a:t>yeniden</a:t>
            </a:r>
            <a:r>
              <a:rPr lang="en-US" dirty="0"/>
              <a:t> </a:t>
            </a:r>
            <a:r>
              <a:rPr lang="en-US" dirty="0" err="1"/>
              <a:t>çoğalma</a:t>
            </a:r>
            <a:r>
              <a:rPr lang="en-US" dirty="0"/>
              <a:t> </a:t>
            </a:r>
            <a:r>
              <a:rPr lang="en-US" dirty="0" err="1"/>
              <a:t>süreci</a:t>
            </a:r>
            <a:r>
              <a:rPr lang="en-US" dirty="0"/>
              <a:t> </a:t>
            </a:r>
            <a:r>
              <a:rPr lang="en-US" dirty="0" err="1"/>
              <a:t>ışınlama</a:t>
            </a:r>
            <a:r>
              <a:rPr lang="en-US" dirty="0"/>
              <a:t> </a:t>
            </a:r>
            <a:r>
              <a:rPr lang="en-US" dirty="0" err="1"/>
              <a:t>esnasında</a:t>
            </a:r>
            <a:r>
              <a:rPr lang="en-US" dirty="0"/>
              <a:t> </a:t>
            </a:r>
            <a:r>
              <a:rPr lang="en-US" dirty="0" err="1"/>
              <a:t>gerçekleşebilir</a:t>
            </a:r>
            <a:r>
              <a:rPr lang="en-US" dirty="0"/>
              <a:t>. Bu</a:t>
            </a:r>
          </a:p>
          <a:p>
            <a:r>
              <a:rPr lang="en-US" dirty="0" err="1"/>
              <a:t>yüzden</a:t>
            </a:r>
            <a:r>
              <a:rPr lang="en-US" dirty="0"/>
              <a:t> hem </a:t>
            </a:r>
            <a:r>
              <a:rPr lang="en-US" dirty="0" err="1"/>
              <a:t>tümör</a:t>
            </a:r>
            <a:r>
              <a:rPr lang="en-US" dirty="0"/>
              <a:t> hem de normal </a:t>
            </a:r>
            <a:r>
              <a:rPr lang="en-US" dirty="0" err="1"/>
              <a:t>dokular</a:t>
            </a:r>
            <a:r>
              <a:rPr lang="en-US" dirty="0"/>
              <a:t> </a:t>
            </a:r>
            <a:r>
              <a:rPr lang="en-US" dirty="0" err="1"/>
              <a:t>için</a:t>
            </a:r>
            <a:r>
              <a:rPr lang="en-US" dirty="0"/>
              <a:t> </a:t>
            </a:r>
            <a:r>
              <a:rPr lang="en-US" dirty="0" err="1"/>
              <a:t>yeniden</a:t>
            </a:r>
            <a:r>
              <a:rPr lang="en-US" dirty="0"/>
              <a:t> </a:t>
            </a:r>
            <a:r>
              <a:rPr lang="en-US" dirty="0" err="1"/>
              <a:t>çoğalma</a:t>
            </a:r>
            <a:r>
              <a:rPr lang="en-US" dirty="0"/>
              <a:t> </a:t>
            </a:r>
            <a:r>
              <a:rPr lang="en-US" dirty="0" err="1"/>
              <a:t>sürecinin</a:t>
            </a:r>
            <a:r>
              <a:rPr lang="en-US" dirty="0"/>
              <a:t> 2 </a:t>
            </a:r>
            <a:r>
              <a:rPr lang="en-US" dirty="0" err="1"/>
              <a:t>cGy</a:t>
            </a:r>
            <a:r>
              <a:rPr lang="en-US" dirty="0"/>
              <a:t>/</a:t>
            </a:r>
            <a:r>
              <a:rPr lang="en-US" dirty="0" err="1"/>
              <a:t>dakika</a:t>
            </a:r>
            <a:r>
              <a:rPr lang="en-US" dirty="0"/>
              <a:t> </a:t>
            </a:r>
            <a:r>
              <a:rPr lang="en-US" dirty="0" err="1"/>
              <a:t>ya</a:t>
            </a:r>
            <a:r>
              <a:rPr lang="en-US" dirty="0"/>
              <a:t> da </a:t>
            </a:r>
            <a:r>
              <a:rPr lang="en-US" dirty="0" err="1"/>
              <a:t>daha</a:t>
            </a:r>
            <a:r>
              <a:rPr lang="en-US" dirty="0"/>
              <a:t> </a:t>
            </a:r>
            <a:r>
              <a:rPr lang="en-US" dirty="0" err="1"/>
              <a:t>düşük</a:t>
            </a:r>
            <a:r>
              <a:rPr lang="en-US" dirty="0"/>
              <a:t> </a:t>
            </a:r>
            <a:r>
              <a:rPr lang="en-US" dirty="0" err="1"/>
              <a:t>doz</a:t>
            </a:r>
            <a:r>
              <a:rPr lang="en-US" dirty="0"/>
              <a:t> </a:t>
            </a:r>
            <a:r>
              <a:rPr lang="en-US" dirty="0" err="1"/>
              <a:t>hızlarında</a:t>
            </a:r>
            <a:r>
              <a:rPr lang="en-US" dirty="0"/>
              <a:t> </a:t>
            </a:r>
            <a:r>
              <a:rPr lang="en-US" dirty="0" err="1"/>
              <a:t>gerçekleşebileceği</a:t>
            </a:r>
            <a:r>
              <a:rPr lang="en-US" dirty="0"/>
              <a:t> </a:t>
            </a:r>
            <a:r>
              <a:rPr lang="en-US" dirty="0" err="1"/>
              <a:t>söylenebilir</a:t>
            </a:r>
            <a:r>
              <a:rPr lang="en-US" dirty="0"/>
              <a:t>. </a:t>
            </a:r>
            <a:r>
              <a:rPr lang="en-US" dirty="0" err="1"/>
              <a:t>Hücrenin</a:t>
            </a:r>
            <a:r>
              <a:rPr lang="en-US" dirty="0"/>
              <a:t> </a:t>
            </a:r>
            <a:r>
              <a:rPr lang="en-US" dirty="0" err="1"/>
              <a:t>hücre</a:t>
            </a:r>
            <a:r>
              <a:rPr lang="en-US" dirty="0"/>
              <a:t> </a:t>
            </a:r>
            <a:r>
              <a:rPr lang="en-US" dirty="0" err="1"/>
              <a:t>döngüsü</a:t>
            </a:r>
            <a:r>
              <a:rPr lang="en-US" dirty="0"/>
              <a:t> </a:t>
            </a:r>
            <a:r>
              <a:rPr lang="en-US" dirty="0" err="1"/>
              <a:t>içinde</a:t>
            </a:r>
            <a:r>
              <a:rPr lang="en-US" dirty="0"/>
              <a:t> </a:t>
            </a:r>
            <a:r>
              <a:rPr lang="en-US" dirty="0" err="1"/>
              <a:t>hareketi</a:t>
            </a:r>
            <a:r>
              <a:rPr lang="en-US" dirty="0"/>
              <a:t> </a:t>
            </a:r>
            <a:r>
              <a:rPr lang="en-US" dirty="0" err="1"/>
              <a:t>olarak</a:t>
            </a:r>
            <a:endParaRPr lang="en-US" dirty="0"/>
          </a:p>
          <a:p>
            <a:r>
              <a:rPr lang="en-US" dirty="0"/>
              <a:t>da </a:t>
            </a:r>
            <a:r>
              <a:rPr lang="en-US" dirty="0" err="1"/>
              <a:t>tanımlanan</a:t>
            </a:r>
            <a:r>
              <a:rPr lang="en-US" dirty="0"/>
              <a:t> </a:t>
            </a:r>
            <a:r>
              <a:rPr lang="en-US" dirty="0" err="1"/>
              <a:t>yeniden</a:t>
            </a:r>
            <a:r>
              <a:rPr lang="en-US" dirty="0"/>
              <a:t> </a:t>
            </a:r>
            <a:r>
              <a:rPr lang="en-US" dirty="0" err="1"/>
              <a:t>dizilme</a:t>
            </a:r>
            <a:r>
              <a:rPr lang="en-US" dirty="0"/>
              <a:t> </a:t>
            </a:r>
            <a:r>
              <a:rPr lang="en-US" dirty="0" err="1"/>
              <a:t>süreci</a:t>
            </a:r>
            <a:r>
              <a:rPr lang="en-US" dirty="0"/>
              <a:t> </a:t>
            </a:r>
            <a:r>
              <a:rPr lang="en-US" dirty="0" err="1"/>
              <a:t>ise</a:t>
            </a:r>
            <a:r>
              <a:rPr lang="en-US" dirty="0"/>
              <a:t> </a:t>
            </a:r>
            <a:r>
              <a:rPr lang="en-US" dirty="0" err="1"/>
              <a:t>yeniden</a:t>
            </a:r>
            <a:r>
              <a:rPr lang="en-US" dirty="0"/>
              <a:t> </a:t>
            </a:r>
            <a:r>
              <a:rPr lang="en-US" dirty="0" err="1"/>
              <a:t>oksijenleme</a:t>
            </a:r>
            <a:r>
              <a:rPr lang="en-US" dirty="0"/>
              <a:t> </a:t>
            </a:r>
            <a:r>
              <a:rPr lang="en-US" dirty="0" err="1"/>
              <a:t>süreci</a:t>
            </a:r>
            <a:r>
              <a:rPr lang="en-US" dirty="0"/>
              <a:t> </a:t>
            </a:r>
            <a:r>
              <a:rPr lang="en-US" dirty="0" err="1"/>
              <a:t>gibi</a:t>
            </a:r>
            <a:r>
              <a:rPr lang="en-US" dirty="0"/>
              <a:t> </a:t>
            </a:r>
            <a:r>
              <a:rPr lang="en-US" dirty="0" err="1"/>
              <a:t>orta</a:t>
            </a:r>
            <a:r>
              <a:rPr lang="en-US" dirty="0"/>
              <a:t> </a:t>
            </a:r>
            <a:r>
              <a:rPr lang="en-US" dirty="0" err="1"/>
              <a:t>doz</a:t>
            </a:r>
            <a:r>
              <a:rPr lang="en-US" dirty="0"/>
              <a:t> </a:t>
            </a:r>
            <a:r>
              <a:rPr lang="en-US" dirty="0" err="1"/>
              <a:t>hızlarında</a:t>
            </a:r>
            <a:r>
              <a:rPr lang="en-US" dirty="0"/>
              <a:t> </a:t>
            </a:r>
            <a:r>
              <a:rPr lang="en-US" dirty="0" err="1"/>
              <a:t>etkili</a:t>
            </a:r>
            <a:r>
              <a:rPr lang="en-US" dirty="0"/>
              <a:t> </a:t>
            </a:r>
            <a:r>
              <a:rPr lang="en-US" dirty="0" err="1"/>
              <a:t>olur</a:t>
            </a:r>
            <a:r>
              <a:rPr lang="en-US" dirty="0"/>
              <a:t>. </a:t>
            </a:r>
            <a:r>
              <a:rPr lang="en-US" dirty="0" err="1"/>
              <a:t>Yeniden</a:t>
            </a:r>
            <a:r>
              <a:rPr lang="en-US" dirty="0"/>
              <a:t> </a:t>
            </a:r>
            <a:r>
              <a:rPr lang="en-US" dirty="0" err="1"/>
              <a:t>oksijenlenme</a:t>
            </a:r>
            <a:r>
              <a:rPr lang="en-US" dirty="0"/>
              <a:t> </a:t>
            </a:r>
            <a:r>
              <a:rPr lang="en-US" dirty="0" err="1"/>
              <a:t>süreci</a:t>
            </a:r>
            <a:r>
              <a:rPr lang="en-US" dirty="0"/>
              <a:t> </a:t>
            </a:r>
            <a:r>
              <a:rPr lang="en-US" dirty="0" err="1"/>
              <a:t>tümör</a:t>
            </a:r>
            <a:r>
              <a:rPr lang="en-US" dirty="0"/>
              <a:t> </a:t>
            </a:r>
            <a:r>
              <a:rPr lang="en-US" dirty="0" err="1"/>
              <a:t>tipine</a:t>
            </a:r>
            <a:r>
              <a:rPr lang="en-US" dirty="0"/>
              <a:t> </a:t>
            </a:r>
            <a:r>
              <a:rPr lang="en-US" dirty="0" err="1"/>
              <a:t>bağlıdır</a:t>
            </a:r>
            <a:r>
              <a:rPr lang="en-US" dirty="0"/>
              <a:t> ve </a:t>
            </a:r>
            <a:r>
              <a:rPr lang="en-US" dirty="0" err="1"/>
              <a:t>birçok</a:t>
            </a:r>
            <a:r>
              <a:rPr lang="en-US" dirty="0"/>
              <a:t> </a:t>
            </a:r>
            <a:r>
              <a:rPr lang="en-US" dirty="0" err="1"/>
              <a:t>mekanizma</a:t>
            </a:r>
            <a:r>
              <a:rPr lang="en-US" dirty="0"/>
              <a:t> </a:t>
            </a:r>
            <a:r>
              <a:rPr lang="en-US" dirty="0" err="1"/>
              <a:t>içerir</a:t>
            </a:r>
            <a:r>
              <a:rPr lang="en-US" dirty="0"/>
              <a:t>; </a:t>
            </a:r>
            <a:r>
              <a:rPr lang="en-US" dirty="0" err="1"/>
              <a:t>ayrıca</a:t>
            </a:r>
            <a:r>
              <a:rPr lang="en-US" dirty="0"/>
              <a:t> </a:t>
            </a:r>
            <a:r>
              <a:rPr lang="en-US" dirty="0" err="1"/>
              <a:t>dozun</a:t>
            </a:r>
            <a:r>
              <a:rPr lang="en-US" dirty="0"/>
              <a:t> </a:t>
            </a:r>
            <a:r>
              <a:rPr lang="en-US" dirty="0" err="1"/>
              <a:t>hızlı</a:t>
            </a:r>
            <a:endParaRPr lang="en-US" dirty="0"/>
          </a:p>
          <a:p>
            <a:r>
              <a:rPr lang="en-US" dirty="0" err="1"/>
              <a:t>şekilde</a:t>
            </a:r>
            <a:r>
              <a:rPr lang="en-US" dirty="0"/>
              <a:t> </a:t>
            </a:r>
            <a:r>
              <a:rPr lang="en-US" dirty="0" err="1"/>
              <a:t>verildiği</a:t>
            </a:r>
            <a:r>
              <a:rPr lang="en-US" dirty="0"/>
              <a:t> </a:t>
            </a:r>
            <a:r>
              <a:rPr lang="en-US" dirty="0" err="1"/>
              <a:t>brakiterapi</a:t>
            </a:r>
            <a:r>
              <a:rPr lang="en-US" dirty="0"/>
              <a:t> </a:t>
            </a:r>
            <a:r>
              <a:rPr lang="en-US" dirty="0" err="1"/>
              <a:t>uygulamalarında</a:t>
            </a:r>
            <a:r>
              <a:rPr lang="en-US" dirty="0"/>
              <a:t> </a:t>
            </a:r>
            <a:r>
              <a:rPr lang="en-US" dirty="0" err="1"/>
              <a:t>tedavi</a:t>
            </a:r>
            <a:r>
              <a:rPr lang="en-US" dirty="0"/>
              <a:t> </a:t>
            </a:r>
            <a:r>
              <a:rPr lang="en-US" dirty="0" err="1"/>
              <a:t>verimini</a:t>
            </a:r>
            <a:r>
              <a:rPr lang="en-US" dirty="0"/>
              <a:t> </a:t>
            </a:r>
            <a:r>
              <a:rPr lang="en-US" dirty="0" err="1"/>
              <a:t>düşüren</a:t>
            </a:r>
            <a:r>
              <a:rPr lang="en-US" dirty="0"/>
              <a:t> </a:t>
            </a:r>
            <a:r>
              <a:rPr lang="en-US" dirty="0" err="1"/>
              <a:t>bir</a:t>
            </a:r>
            <a:r>
              <a:rPr lang="en-US" dirty="0"/>
              <a:t> </a:t>
            </a:r>
            <a:r>
              <a:rPr lang="en-US" dirty="0" err="1"/>
              <a:t>faktördür</a:t>
            </a:r>
            <a:r>
              <a:rPr lang="en-US" dirty="0"/>
              <a:t>.</a:t>
            </a:r>
          </a:p>
        </p:txBody>
      </p:sp>
      <p:sp>
        <p:nvSpPr>
          <p:cNvPr id="4" name="Slide Number Placeholder 3"/>
          <p:cNvSpPr>
            <a:spLocks noGrp="1"/>
          </p:cNvSpPr>
          <p:nvPr>
            <p:ph type="sldNum" sz="quarter" idx="10"/>
          </p:nvPr>
        </p:nvSpPr>
        <p:spPr/>
        <p:txBody>
          <a:bodyPr/>
          <a:lstStyle/>
          <a:p>
            <a:fld id="{F863C3FE-2635-4570-8D7D-EE6943A18CA2}" type="slidenum">
              <a:rPr lang="en-US" smtClean="0"/>
              <a:t>30</a:t>
            </a:fld>
            <a:endParaRPr lang="en-US"/>
          </a:p>
        </p:txBody>
      </p:sp>
    </p:spTree>
    <p:extLst>
      <p:ext uri="{BB962C8B-B14F-4D97-AF65-F5344CB8AC3E}">
        <p14:creationId xmlns:p14="http://schemas.microsoft.com/office/powerpoint/2010/main" val="35796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the advent of immunotherapy in cancer treatment, we propose a 6th R that stands for the Reactivation of the immune system by RT</a:t>
            </a:r>
          </a:p>
          <a:p>
            <a:r>
              <a:rPr lang="tr-TR" dirty="0"/>
              <a:t>RT, bağışıklık aktivasyonunu ve ayrıca bağışıklık bastırıcı yolları etkileyerek bağışıklık ortamını önemli ölçüde değiştirir. RT rejimi ve daha kesin olarak fraksiyon başına doz ve ardışık fraksiyonlar, bu bağışıklık düzenlemesi üzerinde gerçek bir etkiye sahiptir. Bu nedenle RT fraksiyonasyonunun immün yanıt aktivasyonu üzerindeki etkisi, “anti-tümör immün yanıtının yeniden aktivasyonunu” temsil eden 6. R radyobiyolojinin eklenmesini haklı çıkarabilir. İmmünoterapi çağında, çoklu yolları hedefleyen sinerjik ilaç tedavilerini tasarlamak ve uygulamak için her bir RT protokolünün immünosupresif engelleri nasıl artırdığını belirlemek gereklidir. Burada, benzersiz bir immünojenik RT rejimi olmadığını, bunun yerine spesifik bir RT rejimi ile spesifik bir immünoterapinin kombinasyonundan kaynaklanan immünojenik bir etki olduğunu öneriyoruz.</a:t>
            </a: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4</a:t>
            </a:fld>
            <a:endParaRPr lang="en-US"/>
          </a:p>
        </p:txBody>
      </p:sp>
    </p:spTree>
    <p:extLst>
      <p:ext uri="{BB962C8B-B14F-4D97-AF65-F5344CB8AC3E}">
        <p14:creationId xmlns:p14="http://schemas.microsoft.com/office/powerpoint/2010/main" val="3506169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Bu </a:t>
            </a:r>
            <a:r>
              <a:rPr lang="en-US" sz="1200" dirty="0" err="1"/>
              <a:t>ışınlama</a:t>
            </a:r>
            <a:r>
              <a:rPr lang="en-US" sz="1200" dirty="0"/>
              <a:t>, </a:t>
            </a:r>
            <a:r>
              <a:rPr lang="en-US" sz="1200" dirty="0" err="1"/>
              <a:t>hücre</a:t>
            </a:r>
            <a:r>
              <a:rPr lang="en-US" sz="1200" dirty="0"/>
              <a:t> </a:t>
            </a:r>
            <a:r>
              <a:rPr lang="en-US" sz="1200" dirty="0" err="1"/>
              <a:t>çoğalmasını</a:t>
            </a:r>
            <a:r>
              <a:rPr lang="en-US" sz="1200" dirty="0"/>
              <a:t> </a:t>
            </a:r>
            <a:r>
              <a:rPr lang="en-US" sz="1200" dirty="0" err="1"/>
              <a:t>minimuma</a:t>
            </a:r>
            <a:r>
              <a:rPr lang="en-US" sz="1200" dirty="0"/>
              <a:t> </a:t>
            </a:r>
            <a:r>
              <a:rPr lang="en-US" sz="1200" dirty="0" err="1"/>
              <a:t>indirdiği</a:t>
            </a:r>
            <a:r>
              <a:rPr lang="en-US" sz="1200" dirty="0"/>
              <a:t> </a:t>
            </a:r>
            <a:r>
              <a:rPr lang="en-US" sz="1200" dirty="0" err="1"/>
              <a:t>için</a:t>
            </a:r>
            <a:r>
              <a:rPr lang="en-US" sz="1200" dirty="0"/>
              <a:t> </a:t>
            </a:r>
            <a:r>
              <a:rPr lang="en-US" sz="1200" dirty="0" err="1"/>
              <a:t>tümör</a:t>
            </a:r>
            <a:r>
              <a:rPr lang="en-US" sz="1200" dirty="0"/>
              <a:t> </a:t>
            </a:r>
            <a:r>
              <a:rPr lang="en-US" sz="1200" dirty="0" err="1"/>
              <a:t>hücrelerinde</a:t>
            </a:r>
            <a:r>
              <a:rPr lang="en-US" sz="1200" dirty="0"/>
              <a:t> </a:t>
            </a:r>
            <a:r>
              <a:rPr lang="en-US" sz="1200" dirty="0" err="1"/>
              <a:t>hasar</a:t>
            </a:r>
            <a:r>
              <a:rPr lang="en-US" sz="1200" dirty="0"/>
              <a:t> </a:t>
            </a:r>
            <a:r>
              <a:rPr lang="en-US" sz="1200" dirty="0" err="1"/>
              <a:t>oluşturma</a:t>
            </a:r>
            <a:r>
              <a:rPr lang="en-US" sz="1200" dirty="0"/>
              <a:t> </a:t>
            </a:r>
            <a:r>
              <a:rPr lang="en-US" sz="1200" dirty="0" err="1"/>
              <a:t>bakımından</a:t>
            </a:r>
            <a:r>
              <a:rPr lang="en-US" sz="1200" dirty="0"/>
              <a:t> </a:t>
            </a:r>
            <a:r>
              <a:rPr lang="en-US" sz="1200" dirty="0" err="1"/>
              <a:t>avantajlıdır</a:t>
            </a:r>
            <a:r>
              <a:rPr lang="en-US" sz="1200" dirty="0"/>
              <a:t> </a:t>
            </a:r>
            <a:r>
              <a:rPr lang="en-US" sz="1200" dirty="0" err="1"/>
              <a:t>ancak</a:t>
            </a:r>
            <a:r>
              <a:rPr lang="en-US" sz="1200" dirty="0"/>
              <a:t> </a:t>
            </a:r>
            <a:r>
              <a:rPr lang="en-US" sz="1200" dirty="0" err="1"/>
              <a:t>hücre</a:t>
            </a:r>
            <a:r>
              <a:rPr lang="en-US" sz="1200" dirty="0"/>
              <a:t> </a:t>
            </a:r>
            <a:r>
              <a:rPr lang="en-US" sz="1200" dirty="0" err="1"/>
              <a:t>onarımdan</a:t>
            </a:r>
            <a:r>
              <a:rPr lang="en-US" sz="1200" dirty="0"/>
              <a:t> </a:t>
            </a:r>
            <a:r>
              <a:rPr lang="en-US" sz="1200" dirty="0" err="1"/>
              <a:t>daha</a:t>
            </a:r>
            <a:r>
              <a:rPr lang="en-US" sz="1200" dirty="0"/>
              <a:t> </a:t>
            </a:r>
            <a:r>
              <a:rPr lang="en-US" sz="1200" dirty="0" err="1"/>
              <a:t>çok</a:t>
            </a:r>
            <a:r>
              <a:rPr lang="en-US" sz="1200" dirty="0"/>
              <a:t> </a:t>
            </a:r>
            <a:r>
              <a:rPr lang="en-US" sz="1200" dirty="0" err="1"/>
              <a:t>yeniden</a:t>
            </a:r>
            <a:r>
              <a:rPr lang="en-US" sz="1200" dirty="0"/>
              <a:t> </a:t>
            </a:r>
            <a:r>
              <a:rPr lang="en-US" sz="1200" dirty="0" err="1"/>
              <a:t>çoğalmanın</a:t>
            </a:r>
            <a:r>
              <a:rPr lang="en-US" sz="1200" dirty="0"/>
              <a:t> </a:t>
            </a:r>
            <a:r>
              <a:rPr lang="en-US" sz="1200" dirty="0" err="1"/>
              <a:t>gerçekleştiği</a:t>
            </a:r>
            <a:r>
              <a:rPr lang="en-US" sz="1200" dirty="0"/>
              <a:t> </a:t>
            </a:r>
            <a:r>
              <a:rPr lang="en-US" sz="1200" dirty="0" err="1"/>
              <a:t>erken</a:t>
            </a:r>
            <a:r>
              <a:rPr lang="en-US" sz="1200" dirty="0"/>
              <a:t> </a:t>
            </a:r>
            <a:r>
              <a:rPr lang="en-US" sz="1200" dirty="0" err="1"/>
              <a:t>cevap</a:t>
            </a:r>
            <a:r>
              <a:rPr lang="en-US" sz="1200" dirty="0"/>
              <a:t> </a:t>
            </a:r>
            <a:r>
              <a:rPr lang="en-US" sz="1200" dirty="0" err="1"/>
              <a:t>veren</a:t>
            </a:r>
            <a:r>
              <a:rPr lang="en-US" sz="1200" dirty="0"/>
              <a:t> </a:t>
            </a:r>
            <a:r>
              <a:rPr lang="en-US" sz="1200" dirty="0" err="1"/>
              <a:t>dokularda</a:t>
            </a:r>
            <a:r>
              <a:rPr lang="en-US" sz="1200" dirty="0"/>
              <a:t> </a:t>
            </a:r>
            <a:r>
              <a:rPr lang="en-US" sz="1200" dirty="0" err="1"/>
              <a:t>bu</a:t>
            </a:r>
            <a:r>
              <a:rPr lang="en-US" sz="1200" dirty="0"/>
              <a:t> durum </a:t>
            </a:r>
            <a:r>
              <a:rPr lang="en-US" sz="1200" dirty="0" err="1"/>
              <a:t>bir</a:t>
            </a:r>
            <a:r>
              <a:rPr lang="en-US" sz="1200" dirty="0"/>
              <a:t>  </a:t>
            </a:r>
            <a:r>
              <a:rPr lang="en-US" sz="1200" dirty="0" err="1"/>
              <a:t>dezavantajdır</a:t>
            </a:r>
            <a:r>
              <a:rPr lang="en-US" sz="1200" dirty="0"/>
              <a:t>.</a:t>
            </a:r>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31</a:t>
            </a:fld>
            <a:endParaRPr lang="en-US"/>
          </a:p>
        </p:txBody>
      </p:sp>
    </p:spTree>
    <p:extLst>
      <p:ext uri="{BB962C8B-B14F-4D97-AF65-F5344CB8AC3E}">
        <p14:creationId xmlns:p14="http://schemas.microsoft.com/office/powerpoint/2010/main" val="3579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Bu </a:t>
            </a:r>
            <a:r>
              <a:rPr lang="en-US" sz="1200" dirty="0" err="1"/>
              <a:t>ışınlama</a:t>
            </a:r>
            <a:r>
              <a:rPr lang="en-US" sz="1200" dirty="0"/>
              <a:t>, </a:t>
            </a:r>
            <a:r>
              <a:rPr lang="en-US" sz="1200" dirty="0" err="1"/>
              <a:t>hücre</a:t>
            </a:r>
            <a:r>
              <a:rPr lang="en-US" sz="1200" dirty="0"/>
              <a:t> </a:t>
            </a:r>
            <a:r>
              <a:rPr lang="en-US" sz="1200" dirty="0" err="1"/>
              <a:t>çoğalmasını</a:t>
            </a:r>
            <a:r>
              <a:rPr lang="en-US" sz="1200" dirty="0"/>
              <a:t> </a:t>
            </a:r>
            <a:r>
              <a:rPr lang="en-US" sz="1200" dirty="0" err="1"/>
              <a:t>minimuma</a:t>
            </a:r>
            <a:r>
              <a:rPr lang="en-US" sz="1200" dirty="0"/>
              <a:t> </a:t>
            </a:r>
            <a:r>
              <a:rPr lang="en-US" sz="1200" dirty="0" err="1"/>
              <a:t>indirdiği</a:t>
            </a:r>
            <a:r>
              <a:rPr lang="en-US" sz="1200" dirty="0"/>
              <a:t> </a:t>
            </a:r>
            <a:r>
              <a:rPr lang="en-US" sz="1200" dirty="0" err="1"/>
              <a:t>için</a:t>
            </a:r>
            <a:r>
              <a:rPr lang="en-US" sz="1200" dirty="0"/>
              <a:t> </a:t>
            </a:r>
            <a:r>
              <a:rPr lang="en-US" sz="1200" dirty="0" err="1"/>
              <a:t>tümör</a:t>
            </a:r>
            <a:r>
              <a:rPr lang="en-US" sz="1200" dirty="0"/>
              <a:t> </a:t>
            </a:r>
            <a:r>
              <a:rPr lang="en-US" sz="1200" dirty="0" err="1"/>
              <a:t>hücrelerinde</a:t>
            </a:r>
            <a:r>
              <a:rPr lang="en-US" sz="1200" dirty="0"/>
              <a:t> </a:t>
            </a:r>
            <a:r>
              <a:rPr lang="en-US" sz="1200" dirty="0" err="1"/>
              <a:t>hasar</a:t>
            </a:r>
            <a:r>
              <a:rPr lang="en-US" sz="1200" dirty="0"/>
              <a:t> </a:t>
            </a:r>
            <a:r>
              <a:rPr lang="en-US" sz="1200" dirty="0" err="1"/>
              <a:t>oluşturma</a:t>
            </a:r>
            <a:r>
              <a:rPr lang="en-US" sz="1200" dirty="0"/>
              <a:t> </a:t>
            </a:r>
            <a:r>
              <a:rPr lang="en-US" sz="1200" dirty="0" err="1"/>
              <a:t>bakımından</a:t>
            </a:r>
            <a:r>
              <a:rPr lang="en-US" sz="1200" dirty="0"/>
              <a:t> </a:t>
            </a:r>
            <a:r>
              <a:rPr lang="en-US" sz="1200" dirty="0" err="1"/>
              <a:t>avantajlıdır</a:t>
            </a:r>
            <a:r>
              <a:rPr lang="en-US" sz="1200" dirty="0"/>
              <a:t> </a:t>
            </a:r>
            <a:r>
              <a:rPr lang="en-US" sz="1200" dirty="0" err="1"/>
              <a:t>ancak</a:t>
            </a:r>
            <a:r>
              <a:rPr lang="en-US" sz="1200" dirty="0"/>
              <a:t> </a:t>
            </a:r>
            <a:r>
              <a:rPr lang="en-US" sz="1200" dirty="0" err="1"/>
              <a:t>hücre</a:t>
            </a:r>
            <a:r>
              <a:rPr lang="en-US" sz="1200" dirty="0"/>
              <a:t> </a:t>
            </a:r>
            <a:r>
              <a:rPr lang="en-US" sz="1200" dirty="0" err="1"/>
              <a:t>onarımdan</a:t>
            </a:r>
            <a:r>
              <a:rPr lang="en-US" sz="1200" dirty="0"/>
              <a:t> </a:t>
            </a:r>
            <a:r>
              <a:rPr lang="en-US" sz="1200" dirty="0" err="1"/>
              <a:t>daha</a:t>
            </a:r>
            <a:r>
              <a:rPr lang="en-US" sz="1200" dirty="0"/>
              <a:t> </a:t>
            </a:r>
            <a:r>
              <a:rPr lang="en-US" sz="1200" dirty="0" err="1"/>
              <a:t>çok</a:t>
            </a:r>
            <a:r>
              <a:rPr lang="en-US" sz="1200" dirty="0"/>
              <a:t> </a:t>
            </a:r>
            <a:r>
              <a:rPr lang="en-US" sz="1200" dirty="0" err="1"/>
              <a:t>yeniden</a:t>
            </a:r>
            <a:r>
              <a:rPr lang="en-US" sz="1200" dirty="0"/>
              <a:t> </a:t>
            </a:r>
            <a:r>
              <a:rPr lang="en-US" sz="1200" dirty="0" err="1"/>
              <a:t>çoğalmanın</a:t>
            </a:r>
            <a:r>
              <a:rPr lang="en-US" sz="1200" dirty="0"/>
              <a:t> </a:t>
            </a:r>
            <a:r>
              <a:rPr lang="en-US" sz="1200" dirty="0" err="1"/>
              <a:t>gerçekleştiği</a:t>
            </a:r>
            <a:r>
              <a:rPr lang="en-US" sz="1200" dirty="0"/>
              <a:t> </a:t>
            </a:r>
            <a:r>
              <a:rPr lang="en-US" sz="1200" dirty="0" err="1"/>
              <a:t>erken</a:t>
            </a:r>
            <a:r>
              <a:rPr lang="en-US" sz="1200" dirty="0"/>
              <a:t> </a:t>
            </a:r>
            <a:r>
              <a:rPr lang="en-US" sz="1200" dirty="0" err="1"/>
              <a:t>cevap</a:t>
            </a:r>
            <a:r>
              <a:rPr lang="en-US" sz="1200" dirty="0"/>
              <a:t> </a:t>
            </a:r>
            <a:r>
              <a:rPr lang="en-US" sz="1200" dirty="0" err="1"/>
              <a:t>veren</a:t>
            </a:r>
            <a:r>
              <a:rPr lang="en-US" sz="1200" dirty="0"/>
              <a:t> </a:t>
            </a:r>
            <a:r>
              <a:rPr lang="en-US" sz="1200" dirty="0" err="1"/>
              <a:t>dokularda</a:t>
            </a:r>
            <a:r>
              <a:rPr lang="en-US" sz="1200" dirty="0"/>
              <a:t> </a:t>
            </a:r>
            <a:r>
              <a:rPr lang="en-US" sz="1200" dirty="0" err="1"/>
              <a:t>bu</a:t>
            </a:r>
            <a:r>
              <a:rPr lang="en-US" sz="1200" dirty="0"/>
              <a:t> durum </a:t>
            </a:r>
            <a:r>
              <a:rPr lang="en-US" sz="1200" dirty="0" err="1"/>
              <a:t>bir</a:t>
            </a:r>
            <a:r>
              <a:rPr lang="en-US" sz="1200" dirty="0"/>
              <a:t>  </a:t>
            </a:r>
            <a:r>
              <a:rPr lang="en-US" sz="1200" dirty="0" err="1"/>
              <a:t>dezavantajdır</a:t>
            </a:r>
            <a:r>
              <a:rPr lang="en-US" sz="1200" dirty="0"/>
              <a:t>.</a:t>
            </a:r>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32</a:t>
            </a:fld>
            <a:endParaRPr lang="en-US"/>
          </a:p>
        </p:txBody>
      </p:sp>
    </p:spTree>
    <p:extLst>
      <p:ext uri="{BB962C8B-B14F-4D97-AF65-F5344CB8AC3E}">
        <p14:creationId xmlns:p14="http://schemas.microsoft.com/office/powerpoint/2010/main" val="357964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33</a:t>
            </a:fld>
            <a:endParaRPr lang="en-US"/>
          </a:p>
        </p:txBody>
      </p:sp>
    </p:spTree>
    <p:extLst>
      <p:ext uri="{BB962C8B-B14F-4D97-AF65-F5344CB8AC3E}">
        <p14:creationId xmlns:p14="http://schemas.microsoft.com/office/powerpoint/2010/main" val="35796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a:t>Tümörün</a:t>
            </a:r>
            <a:r>
              <a:rPr lang="en-US" sz="1200" dirty="0"/>
              <a:t> </a:t>
            </a:r>
            <a:r>
              <a:rPr lang="en-US" sz="1200" dirty="0" err="1"/>
              <a:t>içine</a:t>
            </a:r>
            <a:r>
              <a:rPr lang="en-US" sz="1200" dirty="0"/>
              <a:t> </a:t>
            </a:r>
            <a:r>
              <a:rPr lang="en-US" sz="1200" dirty="0" err="1"/>
              <a:t>ya</a:t>
            </a:r>
            <a:r>
              <a:rPr lang="en-US" sz="1200" dirty="0"/>
              <a:t> da </a:t>
            </a:r>
            <a:r>
              <a:rPr lang="en-US" sz="1200" dirty="0" err="1"/>
              <a:t>yakınına</a:t>
            </a:r>
            <a:r>
              <a:rPr lang="en-US" sz="1200" dirty="0"/>
              <a:t> </a:t>
            </a:r>
            <a:r>
              <a:rPr lang="en-US" sz="1200" dirty="0" err="1"/>
              <a:t>yerleştirilen</a:t>
            </a:r>
            <a:r>
              <a:rPr lang="en-US" sz="1200" dirty="0"/>
              <a:t> </a:t>
            </a:r>
            <a:r>
              <a:rPr lang="en-US" sz="1200" dirty="0" err="1"/>
              <a:t>bir</a:t>
            </a:r>
            <a:r>
              <a:rPr lang="en-US" sz="1200" dirty="0"/>
              <a:t> </a:t>
            </a:r>
            <a:r>
              <a:rPr lang="en-US" sz="1200" dirty="0" err="1"/>
              <a:t>kaynakla</a:t>
            </a:r>
            <a:r>
              <a:rPr lang="en-US" sz="1200" dirty="0"/>
              <a:t> </a:t>
            </a:r>
            <a:r>
              <a:rPr lang="en-US" sz="1200" dirty="0" err="1"/>
              <a:t>yapılan</a:t>
            </a:r>
            <a:r>
              <a:rPr lang="en-US" sz="1200" dirty="0"/>
              <a:t> </a:t>
            </a:r>
            <a:r>
              <a:rPr lang="en-US" sz="1200" dirty="0" err="1"/>
              <a:t>ışınlamada</a:t>
            </a:r>
            <a:r>
              <a:rPr lang="en-US" sz="1200" dirty="0"/>
              <a:t> </a:t>
            </a:r>
            <a:r>
              <a:rPr lang="en-US" sz="1200" dirty="0" err="1"/>
              <a:t>çevre</a:t>
            </a:r>
            <a:r>
              <a:rPr lang="en-US" sz="1200" dirty="0"/>
              <a:t> normal </a:t>
            </a:r>
            <a:r>
              <a:rPr lang="en-US" sz="1200" dirty="0" err="1"/>
              <a:t>dokular</a:t>
            </a:r>
            <a:r>
              <a:rPr lang="en-US" sz="1200" dirty="0"/>
              <a:t> </a:t>
            </a:r>
            <a:r>
              <a:rPr lang="en-US" sz="1200" dirty="0" err="1"/>
              <a:t>düşük</a:t>
            </a:r>
            <a:r>
              <a:rPr lang="en-US" sz="1200" dirty="0"/>
              <a:t> </a:t>
            </a:r>
            <a:r>
              <a:rPr lang="en-US" sz="1200" dirty="0" err="1"/>
              <a:t>dozlara</a:t>
            </a:r>
            <a:r>
              <a:rPr lang="en-US" sz="1200" dirty="0"/>
              <a:t>, </a:t>
            </a:r>
            <a:r>
              <a:rPr lang="en-US" sz="1200" dirty="0" err="1"/>
              <a:t>düşük</a:t>
            </a:r>
            <a:r>
              <a:rPr lang="en-US" sz="1200" dirty="0"/>
              <a:t> </a:t>
            </a:r>
            <a:r>
              <a:rPr lang="en-US" sz="1200" dirty="0" err="1"/>
              <a:t>doz</a:t>
            </a:r>
            <a:r>
              <a:rPr lang="en-US" sz="1200" dirty="0"/>
              <a:t> </a:t>
            </a:r>
            <a:r>
              <a:rPr lang="en-US" sz="1200" dirty="0" err="1"/>
              <a:t>hızıyla</a:t>
            </a:r>
            <a:r>
              <a:rPr lang="en-US" sz="1200" dirty="0"/>
              <a:t> </a:t>
            </a:r>
            <a:r>
              <a:rPr lang="en-US" sz="1200" dirty="0" err="1"/>
              <a:t>maruz</a:t>
            </a:r>
            <a:r>
              <a:rPr lang="en-US" sz="1200" dirty="0"/>
              <a:t> </a:t>
            </a:r>
            <a:r>
              <a:rPr lang="en-US" sz="1200" dirty="0" err="1"/>
              <a:t>kalır</a:t>
            </a:r>
            <a:r>
              <a:rPr lang="en-US" sz="1200" dirty="0"/>
              <a:t>. </a:t>
            </a:r>
            <a:r>
              <a:rPr lang="en-US" sz="1200" dirty="0" err="1"/>
              <a:t>Radyoaktif</a:t>
            </a:r>
            <a:r>
              <a:rPr lang="en-US" sz="1200" dirty="0"/>
              <a:t> </a:t>
            </a:r>
            <a:r>
              <a:rPr lang="en-US" sz="1200" dirty="0" err="1"/>
              <a:t>kaynağın</a:t>
            </a:r>
            <a:r>
              <a:rPr lang="en-US" sz="1200" dirty="0"/>
              <a:t> </a:t>
            </a:r>
            <a:r>
              <a:rPr lang="en-US" sz="1200" dirty="0" err="1"/>
              <a:t>etrafında</a:t>
            </a:r>
            <a:r>
              <a:rPr lang="en-US" sz="1200" dirty="0"/>
              <a:t> </a:t>
            </a:r>
            <a:r>
              <a:rPr lang="en-US" sz="1200" dirty="0" err="1"/>
              <a:t>oluşan</a:t>
            </a:r>
            <a:r>
              <a:rPr lang="en-US" sz="1200" dirty="0"/>
              <a:t>, uniform </a:t>
            </a:r>
            <a:r>
              <a:rPr lang="en-US" sz="1200" dirty="0" err="1"/>
              <a:t>olmayan</a:t>
            </a:r>
            <a:r>
              <a:rPr lang="en-US" sz="1200" dirty="0"/>
              <a:t> </a:t>
            </a:r>
            <a:r>
              <a:rPr lang="en-US" sz="1200" dirty="0" err="1"/>
              <a:t>radyasyon</a:t>
            </a:r>
            <a:r>
              <a:rPr lang="en-US" sz="1200" dirty="0"/>
              <a:t> </a:t>
            </a:r>
            <a:r>
              <a:rPr lang="en-US" sz="1200" dirty="0" err="1"/>
              <a:t>alanı</a:t>
            </a:r>
            <a:r>
              <a:rPr lang="en-US" sz="1200" dirty="0"/>
              <a:t> </a:t>
            </a:r>
            <a:r>
              <a:rPr lang="en-US" sz="1200" dirty="0" err="1"/>
              <a:t>radyobiyolojik</a:t>
            </a:r>
            <a:r>
              <a:rPr lang="en-US" sz="1200" dirty="0"/>
              <a:t> </a:t>
            </a:r>
            <a:r>
              <a:rPr lang="en-US" sz="1200" dirty="0" err="1"/>
              <a:t>açıdan</a:t>
            </a:r>
            <a:r>
              <a:rPr lang="en-US" sz="1200" dirty="0"/>
              <a:t> </a:t>
            </a:r>
            <a:r>
              <a:rPr lang="en-US" sz="1200" dirty="0" err="1"/>
              <a:t>önemli</a:t>
            </a:r>
            <a:r>
              <a:rPr lang="en-US" sz="1200" dirty="0"/>
              <a:t> </a:t>
            </a:r>
            <a:r>
              <a:rPr lang="en-US" sz="1200" dirty="0" err="1"/>
              <a:t>özelliklere</a:t>
            </a:r>
            <a:r>
              <a:rPr lang="en-US" sz="1200" dirty="0"/>
              <a:t> </a:t>
            </a:r>
            <a:r>
              <a:rPr lang="en-US" sz="1200" dirty="0" err="1"/>
              <a:t>sahiptir</a:t>
            </a:r>
            <a:r>
              <a:rPr lang="en-US" sz="1200" dirty="0"/>
              <a:t>.</a:t>
            </a: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34</a:t>
            </a:fld>
            <a:endParaRPr lang="en-US"/>
          </a:p>
        </p:txBody>
      </p:sp>
    </p:spTree>
    <p:extLst>
      <p:ext uri="{BB962C8B-B14F-4D97-AF65-F5344CB8AC3E}">
        <p14:creationId xmlns:p14="http://schemas.microsoft.com/office/powerpoint/2010/main" val="357964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35</a:t>
            </a:fld>
            <a:endParaRPr lang="en-US"/>
          </a:p>
        </p:txBody>
      </p:sp>
    </p:spTree>
    <p:extLst>
      <p:ext uri="{BB962C8B-B14F-4D97-AF65-F5344CB8AC3E}">
        <p14:creationId xmlns:p14="http://schemas.microsoft.com/office/powerpoint/2010/main" val="35796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1960’lı </a:t>
            </a:r>
            <a:r>
              <a:rPr lang="en-US" dirty="0" err="1"/>
              <a:t>yıllarda</a:t>
            </a:r>
            <a:r>
              <a:rPr lang="en-US" dirty="0"/>
              <a:t> </a:t>
            </a:r>
            <a:r>
              <a:rPr lang="en-US" dirty="0" err="1"/>
              <a:t>yapılan</a:t>
            </a:r>
            <a:r>
              <a:rPr lang="en-US" dirty="0"/>
              <a:t> </a:t>
            </a:r>
            <a:r>
              <a:rPr lang="en-US" dirty="0" err="1"/>
              <a:t>az</a:t>
            </a:r>
            <a:r>
              <a:rPr lang="en-US" dirty="0"/>
              <a:t> </a:t>
            </a:r>
            <a:r>
              <a:rPr lang="en-US" dirty="0" err="1"/>
              <a:t>sayıdaki</a:t>
            </a:r>
            <a:r>
              <a:rPr lang="en-US" dirty="0"/>
              <a:t> </a:t>
            </a:r>
            <a:r>
              <a:rPr lang="en-US" dirty="0" err="1"/>
              <a:t>çalışmaların</a:t>
            </a:r>
            <a:r>
              <a:rPr lang="en-US" dirty="0"/>
              <a:t> </a:t>
            </a:r>
            <a:r>
              <a:rPr lang="en-US" dirty="0" err="1"/>
              <a:t>sonunda</a:t>
            </a:r>
            <a:r>
              <a:rPr lang="en-US" dirty="0"/>
              <a:t>, </a:t>
            </a:r>
            <a:r>
              <a:rPr lang="en-US" dirty="0" err="1"/>
              <a:t>geçerliliğini</a:t>
            </a:r>
            <a:r>
              <a:rPr lang="en-US" dirty="0"/>
              <a:t> </a:t>
            </a:r>
            <a:r>
              <a:rPr lang="en-US" dirty="0" err="1"/>
              <a:t>günümüzde</a:t>
            </a:r>
            <a:r>
              <a:rPr lang="en-US" dirty="0"/>
              <a:t> de </a:t>
            </a:r>
            <a:r>
              <a:rPr lang="en-US" dirty="0" err="1"/>
              <a:t>sürdüren</a:t>
            </a:r>
            <a:r>
              <a:rPr lang="en-US" dirty="0"/>
              <a:t> </a:t>
            </a:r>
            <a:r>
              <a:rPr lang="en-US" dirty="0" err="1"/>
              <a:t>radyobiyolojinin</a:t>
            </a:r>
            <a:r>
              <a:rPr lang="en-US" dirty="0"/>
              <a:t> 4R’si </a:t>
            </a:r>
            <a:r>
              <a:rPr lang="en-US" dirty="0" err="1"/>
              <a:t>olarak</a:t>
            </a:r>
            <a:r>
              <a:rPr lang="en-US" dirty="0"/>
              <a:t> </a:t>
            </a:r>
            <a:r>
              <a:rPr lang="en-US" dirty="0" err="1"/>
              <a:t>bilinen</a:t>
            </a:r>
            <a:r>
              <a:rPr lang="en-US" dirty="0"/>
              <a:t>, </a:t>
            </a:r>
            <a:r>
              <a:rPr lang="en-US" dirty="0" err="1"/>
              <a:t>radyasyonun</a:t>
            </a:r>
            <a:r>
              <a:rPr lang="en-US" dirty="0"/>
              <a:t> </a:t>
            </a:r>
            <a:r>
              <a:rPr lang="en-US" dirty="0" err="1"/>
              <a:t>biyolojik</a:t>
            </a:r>
            <a:r>
              <a:rPr lang="en-US" dirty="0"/>
              <a:t> </a:t>
            </a:r>
            <a:r>
              <a:rPr lang="en-US" dirty="0" err="1"/>
              <a:t>etkilerini</a:t>
            </a:r>
            <a:r>
              <a:rPr lang="en-US" dirty="0"/>
              <a:t> </a:t>
            </a:r>
            <a:r>
              <a:rPr lang="en-US" dirty="0" err="1"/>
              <a:t>anlamakta</a:t>
            </a:r>
            <a:r>
              <a:rPr lang="en-US" dirty="0"/>
              <a:t> </a:t>
            </a:r>
            <a:r>
              <a:rPr lang="en-US" dirty="0" err="1"/>
              <a:t>önemli</a:t>
            </a:r>
            <a:r>
              <a:rPr lang="en-US" dirty="0"/>
              <a:t> </a:t>
            </a:r>
            <a:r>
              <a:rPr lang="en-US" dirty="0" err="1"/>
              <a:t>rol</a:t>
            </a:r>
            <a:r>
              <a:rPr lang="en-US" dirty="0"/>
              <a:t> </a:t>
            </a:r>
            <a:r>
              <a:rPr lang="en-US" dirty="0" err="1"/>
              <a:t>oynayan</a:t>
            </a:r>
            <a:r>
              <a:rPr lang="en-US" dirty="0"/>
              <a:t>, Repair, Repopulation, Re-oxygenation, </a:t>
            </a:r>
            <a:r>
              <a:rPr lang="en-US" dirty="0" err="1"/>
              <a:t>Reassortment</a:t>
            </a:r>
            <a:r>
              <a:rPr lang="en-US" dirty="0"/>
              <a:t>, </a:t>
            </a:r>
            <a:r>
              <a:rPr lang="en-US" dirty="0" err="1"/>
              <a:t>gibi</a:t>
            </a:r>
            <a:r>
              <a:rPr lang="en-US" dirty="0"/>
              <a:t> </a:t>
            </a:r>
            <a:r>
              <a:rPr lang="en-US" dirty="0" err="1"/>
              <a:t>parametreler</a:t>
            </a:r>
            <a:r>
              <a:rPr lang="en-US" dirty="0"/>
              <a:t> </a:t>
            </a:r>
            <a:r>
              <a:rPr lang="en-US" dirty="0" err="1"/>
              <a:t>ortaya</a:t>
            </a:r>
            <a:r>
              <a:rPr lang="en-US" dirty="0"/>
              <a:t> </a:t>
            </a:r>
            <a:r>
              <a:rPr lang="en-US" dirty="0" err="1"/>
              <a:t>çıkmıştır</a:t>
            </a:r>
            <a:r>
              <a:rPr lang="en-US" dirty="0"/>
              <a:t>. Son </a:t>
            </a:r>
            <a:r>
              <a:rPr lang="en-US" dirty="0" err="1"/>
              <a:t>otuz</a:t>
            </a:r>
            <a:r>
              <a:rPr lang="en-US" dirty="0"/>
              <a:t> </a:t>
            </a:r>
            <a:r>
              <a:rPr lang="en-US" dirty="0" err="1"/>
              <a:t>yılda</a:t>
            </a:r>
            <a:r>
              <a:rPr lang="en-US" dirty="0"/>
              <a:t> </a:t>
            </a:r>
            <a:r>
              <a:rPr lang="en-US" dirty="0" err="1"/>
              <a:t>yapılan</a:t>
            </a:r>
            <a:r>
              <a:rPr lang="en-US" dirty="0"/>
              <a:t> </a:t>
            </a:r>
            <a:r>
              <a:rPr lang="en-US" dirty="0" err="1"/>
              <a:t>çalışmalar</a:t>
            </a:r>
            <a:r>
              <a:rPr lang="en-US" dirty="0"/>
              <a:t>- da </a:t>
            </a:r>
            <a:r>
              <a:rPr lang="en-US" dirty="0" err="1"/>
              <a:t>doz</a:t>
            </a:r>
            <a:r>
              <a:rPr lang="en-US" dirty="0"/>
              <a:t> </a:t>
            </a:r>
            <a:r>
              <a:rPr lang="en-US" dirty="0" err="1"/>
              <a:t>zaman</a:t>
            </a:r>
            <a:r>
              <a:rPr lang="en-US" dirty="0"/>
              <a:t> </a:t>
            </a:r>
            <a:r>
              <a:rPr lang="en-US" dirty="0" err="1"/>
              <a:t>ilişkileri</a:t>
            </a:r>
            <a:r>
              <a:rPr lang="en-US" dirty="0"/>
              <a:t> </a:t>
            </a:r>
            <a:r>
              <a:rPr lang="en-US" dirty="0" err="1"/>
              <a:t>konusunda</a:t>
            </a:r>
            <a:r>
              <a:rPr lang="en-US" dirty="0"/>
              <a:t> </a:t>
            </a:r>
            <a:r>
              <a:rPr lang="en-US" dirty="0" err="1"/>
              <a:t>önemli</a:t>
            </a:r>
            <a:r>
              <a:rPr lang="en-US" dirty="0"/>
              <a:t> </a:t>
            </a:r>
            <a:r>
              <a:rPr lang="en-US" dirty="0" err="1"/>
              <a:t>gelişmeler</a:t>
            </a:r>
            <a:r>
              <a:rPr lang="en-US" dirty="0"/>
              <a:t> </a:t>
            </a:r>
            <a:r>
              <a:rPr lang="en-US" dirty="0" err="1"/>
              <a:t>olmuştur</a:t>
            </a:r>
            <a:r>
              <a:rPr lang="en-US" dirty="0"/>
              <a:t> ve </a:t>
            </a:r>
            <a:r>
              <a:rPr lang="en-US" dirty="0" err="1"/>
              <a:t>bu</a:t>
            </a:r>
            <a:r>
              <a:rPr lang="en-US" dirty="0"/>
              <a:t> </a:t>
            </a:r>
            <a:r>
              <a:rPr lang="en-US" dirty="0" err="1"/>
              <a:t>çalışmaların</a:t>
            </a:r>
            <a:r>
              <a:rPr lang="en-US" dirty="0"/>
              <a:t> </a:t>
            </a:r>
            <a:r>
              <a:rPr lang="en-US" dirty="0" err="1"/>
              <a:t>sonunda</a:t>
            </a:r>
            <a:r>
              <a:rPr lang="en-US" dirty="0"/>
              <a:t>, </a:t>
            </a:r>
            <a:r>
              <a:rPr lang="en-US" dirty="0" err="1"/>
              <a:t>farklı</a:t>
            </a:r>
            <a:r>
              <a:rPr lang="en-US" dirty="0"/>
              <a:t> </a:t>
            </a:r>
            <a:r>
              <a:rPr lang="en-US" dirty="0" err="1"/>
              <a:t>tümörlerin</a:t>
            </a:r>
            <a:r>
              <a:rPr lang="en-US" dirty="0"/>
              <a:t> </a:t>
            </a:r>
            <a:r>
              <a:rPr lang="en-US" dirty="0" err="1"/>
              <a:t>radyasyona</a:t>
            </a:r>
            <a:r>
              <a:rPr lang="en-US" dirty="0"/>
              <a:t> </a:t>
            </a:r>
            <a:r>
              <a:rPr lang="en-US" dirty="0" err="1"/>
              <a:t>verdikleri</a:t>
            </a:r>
            <a:r>
              <a:rPr lang="en-US" dirty="0"/>
              <a:t> </a:t>
            </a:r>
            <a:r>
              <a:rPr lang="en-US" dirty="0" err="1"/>
              <a:t>cevapların</a:t>
            </a:r>
            <a:r>
              <a:rPr lang="en-US" dirty="0"/>
              <a:t> </a:t>
            </a:r>
            <a:r>
              <a:rPr lang="en-US" dirty="0" err="1"/>
              <a:t>farklılığı</a:t>
            </a:r>
            <a:r>
              <a:rPr lang="en-US" dirty="0"/>
              <a:t> </a:t>
            </a:r>
            <a:r>
              <a:rPr lang="en-US" dirty="0" err="1"/>
              <a:t>dikkate</a:t>
            </a:r>
            <a:r>
              <a:rPr lang="en-US" dirty="0"/>
              <a:t> </a:t>
            </a:r>
            <a:r>
              <a:rPr lang="en-US" dirty="0" err="1"/>
              <a:t>alınarak</a:t>
            </a:r>
            <a:r>
              <a:rPr lang="en-US" dirty="0"/>
              <a:t> </a:t>
            </a:r>
            <a:r>
              <a:rPr lang="en-US" dirty="0" err="1"/>
              <a:t>radyasyonun</a:t>
            </a:r>
            <a:r>
              <a:rPr lang="en-US" dirty="0"/>
              <a:t> 5.R’si </a:t>
            </a:r>
            <a:r>
              <a:rPr lang="en-US" dirty="0" err="1"/>
              <a:t>olarak</a:t>
            </a:r>
            <a:r>
              <a:rPr lang="en-US" dirty="0"/>
              <a:t> </a:t>
            </a:r>
            <a:r>
              <a:rPr lang="en-US" dirty="0" err="1"/>
              <a:t>bilinen</a:t>
            </a:r>
            <a:r>
              <a:rPr lang="en-US" dirty="0"/>
              <a:t> </a:t>
            </a:r>
            <a:r>
              <a:rPr lang="en-US" dirty="0" err="1"/>
              <a:t>Radiosensivity</a:t>
            </a:r>
            <a:r>
              <a:rPr lang="en-US" dirty="0"/>
              <a:t> </a:t>
            </a:r>
            <a:r>
              <a:rPr lang="en-US" dirty="0" err="1"/>
              <a:t>gündeme</a:t>
            </a:r>
            <a:r>
              <a:rPr lang="en-US" dirty="0"/>
              <a:t> </a:t>
            </a:r>
            <a:r>
              <a:rPr lang="en-US" dirty="0" err="1"/>
              <a:t>gelmiştir</a:t>
            </a:r>
            <a:r>
              <a:rPr lang="en-US" dirty="0"/>
              <a:t>.</a:t>
            </a:r>
          </a:p>
        </p:txBody>
      </p:sp>
      <p:sp>
        <p:nvSpPr>
          <p:cNvPr id="4" name="Slide Number Placeholder 3"/>
          <p:cNvSpPr>
            <a:spLocks noGrp="1"/>
          </p:cNvSpPr>
          <p:nvPr>
            <p:ph type="sldNum" sz="quarter" idx="10"/>
          </p:nvPr>
        </p:nvSpPr>
        <p:spPr/>
        <p:txBody>
          <a:bodyPr/>
          <a:lstStyle/>
          <a:p>
            <a:fld id="{F863C3FE-2635-4570-8D7D-EE6943A18CA2}" type="slidenum">
              <a:rPr lang="en-US" smtClean="0"/>
              <a:t>5</a:t>
            </a:fld>
            <a:endParaRPr lang="en-US"/>
          </a:p>
        </p:txBody>
      </p:sp>
    </p:spTree>
    <p:extLst>
      <p:ext uri="{BB962C8B-B14F-4D97-AF65-F5344CB8AC3E}">
        <p14:creationId xmlns:p14="http://schemas.microsoft.com/office/powerpoint/2010/main" val="2237226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Bu </a:t>
            </a:r>
            <a:r>
              <a:rPr lang="en-US" sz="1200" dirty="0" err="1"/>
              <a:t>grafikleri</a:t>
            </a:r>
            <a:r>
              <a:rPr lang="en-US" sz="1200" dirty="0"/>
              <a:t> </a:t>
            </a:r>
            <a:r>
              <a:rPr lang="en-US" sz="1200" dirty="0" err="1"/>
              <a:t>incelendiğinde</a:t>
            </a:r>
            <a:r>
              <a:rPr lang="en-US" sz="1200" dirty="0"/>
              <a:t> </a:t>
            </a:r>
            <a:r>
              <a:rPr lang="en-US" sz="1200" dirty="0" err="1"/>
              <a:t>birbirine</a:t>
            </a:r>
            <a:r>
              <a:rPr lang="en-US" sz="1200" dirty="0"/>
              <a:t> </a:t>
            </a:r>
            <a:r>
              <a:rPr lang="en-US" sz="1200" dirty="0" err="1"/>
              <a:t>paralel</a:t>
            </a:r>
            <a:r>
              <a:rPr lang="en-US" sz="1200" dirty="0"/>
              <a:t> </a:t>
            </a:r>
            <a:r>
              <a:rPr lang="en-US" sz="1200" dirty="0" err="1"/>
              <a:t>olduğu</a:t>
            </a:r>
            <a:r>
              <a:rPr lang="en-US" sz="1200" dirty="0"/>
              <a:t> ve </a:t>
            </a:r>
            <a:r>
              <a:rPr lang="en-US" sz="1200" dirty="0" err="1"/>
              <a:t>eğimin</a:t>
            </a:r>
            <a:r>
              <a:rPr lang="en-US" sz="1200" dirty="0"/>
              <a:t> 0,22 </a:t>
            </a:r>
            <a:r>
              <a:rPr lang="en-US" sz="1200" dirty="0" err="1"/>
              <a:t>olduğu</a:t>
            </a:r>
            <a:r>
              <a:rPr lang="en-US" sz="1200" dirty="0"/>
              <a:t> </a:t>
            </a:r>
            <a:r>
              <a:rPr lang="en-US" sz="1200" dirty="0" err="1"/>
              <a:t>görmüştür</a:t>
            </a:r>
            <a:r>
              <a:rPr lang="en-US" sz="1200" dirty="0"/>
              <a:t>. 1949 </a:t>
            </a:r>
            <a:r>
              <a:rPr lang="en-US" sz="1200" dirty="0" err="1"/>
              <a:t>yılında</a:t>
            </a:r>
            <a:r>
              <a:rPr lang="en-US" sz="1200" dirty="0"/>
              <a:t> Cohen </a:t>
            </a:r>
            <a:r>
              <a:rPr lang="en-US" sz="1200" dirty="0" err="1"/>
              <a:t>isimli</a:t>
            </a:r>
            <a:r>
              <a:rPr lang="en-US" sz="1200" dirty="0"/>
              <a:t> </a:t>
            </a:r>
            <a:r>
              <a:rPr lang="en-US" sz="1200" dirty="0" err="1"/>
              <a:t>araştırmacı</a:t>
            </a:r>
            <a:r>
              <a:rPr lang="en-US" sz="1200" dirty="0"/>
              <a:t> </a:t>
            </a:r>
            <a:r>
              <a:rPr lang="en-US" sz="1200" dirty="0" err="1"/>
              <a:t>Strandqvist’in</a:t>
            </a:r>
            <a:r>
              <a:rPr lang="en-US" sz="1200" dirty="0"/>
              <a:t> </a:t>
            </a:r>
            <a:r>
              <a:rPr lang="en-US" sz="1200" dirty="0" err="1"/>
              <a:t>verilerini</a:t>
            </a:r>
            <a:r>
              <a:rPr lang="en-US" sz="1200" dirty="0"/>
              <a:t> </a:t>
            </a:r>
            <a:r>
              <a:rPr lang="en-US" sz="1200" dirty="0" err="1"/>
              <a:t>tekrar</a:t>
            </a:r>
            <a:r>
              <a:rPr lang="en-US" sz="1200" dirty="0"/>
              <a:t> </a:t>
            </a:r>
            <a:r>
              <a:rPr lang="en-US" sz="1200" dirty="0" err="1"/>
              <a:t>değerlendirdiğinde</a:t>
            </a:r>
            <a:r>
              <a:rPr lang="en-US" sz="1200" dirty="0"/>
              <a:t> </a:t>
            </a:r>
            <a:r>
              <a:rPr lang="en-US" sz="1200" dirty="0" err="1"/>
              <a:t>cilt</a:t>
            </a:r>
            <a:r>
              <a:rPr lang="en-US" sz="1200" dirty="0"/>
              <a:t> </a:t>
            </a:r>
            <a:r>
              <a:rPr lang="en-US" sz="1200" dirty="0" err="1"/>
              <a:t>için</a:t>
            </a:r>
            <a:r>
              <a:rPr lang="en-US" sz="1200" dirty="0"/>
              <a:t> 0,33 </a:t>
            </a:r>
            <a:r>
              <a:rPr lang="en-US" sz="1200" dirty="0" err="1"/>
              <a:t>ancak</a:t>
            </a:r>
            <a:r>
              <a:rPr lang="en-US" sz="1200" dirty="0"/>
              <a:t> </a:t>
            </a:r>
            <a:r>
              <a:rPr lang="en-US" sz="1200" dirty="0" err="1"/>
              <a:t>squamoz</a:t>
            </a:r>
            <a:r>
              <a:rPr lang="en-US" sz="1200" dirty="0"/>
              <a:t> </a:t>
            </a:r>
            <a:r>
              <a:rPr lang="en-US" sz="1200" dirty="0" err="1"/>
              <a:t>karsinom</a:t>
            </a:r>
            <a:r>
              <a:rPr lang="en-US" sz="1200" dirty="0"/>
              <a:t> </a:t>
            </a:r>
            <a:r>
              <a:rPr lang="en-US" sz="1200" dirty="0" err="1"/>
              <a:t>için</a:t>
            </a:r>
            <a:r>
              <a:rPr lang="en-US" sz="1200" dirty="0"/>
              <a:t> 0,22 </a:t>
            </a:r>
            <a:r>
              <a:rPr lang="en-US" sz="1200" dirty="0" err="1"/>
              <a:t>olduğunu</a:t>
            </a:r>
            <a:r>
              <a:rPr lang="en-US" sz="1200" dirty="0"/>
              <a:t> </a:t>
            </a:r>
            <a:r>
              <a:rPr lang="en-US" sz="1200" dirty="0" err="1"/>
              <a:t>görmüştür</a:t>
            </a:r>
            <a:r>
              <a:rPr lang="en-US" sz="1200" dirty="0"/>
              <a:t>. Ellis 1967 </a:t>
            </a:r>
            <a:r>
              <a:rPr lang="en-US" sz="1200" dirty="0" err="1"/>
              <a:t>yılında</a:t>
            </a:r>
            <a:r>
              <a:rPr lang="en-US" sz="1200" dirty="0"/>
              <a:t> </a:t>
            </a:r>
            <a:r>
              <a:rPr lang="en-US" sz="1200" dirty="0" err="1"/>
              <a:t>Strandqvist</a:t>
            </a:r>
            <a:r>
              <a:rPr lang="en-US" sz="1200" dirty="0"/>
              <a:t> </a:t>
            </a:r>
            <a:r>
              <a:rPr lang="en-US" sz="1200" dirty="0" err="1"/>
              <a:t>eğrilerini</a:t>
            </a:r>
            <a:r>
              <a:rPr lang="en-US" sz="1200" dirty="0"/>
              <a:t> </a:t>
            </a:r>
            <a:r>
              <a:rPr lang="en-US" sz="1200" dirty="0" err="1"/>
              <a:t>değerlendirerek</a:t>
            </a:r>
            <a:r>
              <a:rPr lang="en-US" sz="1200" dirty="0"/>
              <a:t> </a:t>
            </a:r>
            <a:r>
              <a:rPr lang="en-US" sz="1200" dirty="0" err="1"/>
              <a:t>eğrilerden</a:t>
            </a:r>
            <a:r>
              <a:rPr lang="en-US" sz="1200" dirty="0"/>
              <a:t>, </a:t>
            </a:r>
            <a:r>
              <a:rPr lang="en-US" sz="1200" dirty="0" err="1"/>
              <a:t>toplam</a:t>
            </a:r>
            <a:r>
              <a:rPr lang="en-US" sz="1200" dirty="0"/>
              <a:t> </a:t>
            </a:r>
            <a:r>
              <a:rPr lang="en-US" sz="1200" dirty="0" err="1"/>
              <a:t>tedavi</a:t>
            </a:r>
            <a:r>
              <a:rPr lang="en-US" sz="1200" dirty="0"/>
              <a:t> </a:t>
            </a:r>
            <a:r>
              <a:rPr lang="en-US" sz="1200" dirty="0" err="1"/>
              <a:t>süresi</a:t>
            </a:r>
            <a:r>
              <a:rPr lang="en-US" sz="1200" dirty="0"/>
              <a:t> (T) ve </a:t>
            </a:r>
            <a:r>
              <a:rPr lang="en-US" sz="1200" dirty="0" err="1"/>
              <a:t>fraksiyon</a:t>
            </a:r>
            <a:r>
              <a:rPr lang="en-US" sz="1200" dirty="0"/>
              <a:t> </a:t>
            </a:r>
            <a:r>
              <a:rPr lang="en-US" sz="1200" dirty="0" err="1"/>
              <a:t>sayısı</a:t>
            </a:r>
            <a:r>
              <a:rPr lang="en-US" sz="1200" dirty="0"/>
              <a:t> (N) </a:t>
            </a:r>
            <a:r>
              <a:rPr lang="en-US" sz="1200" dirty="0" err="1"/>
              <a:t>eksponentinin</a:t>
            </a:r>
            <a:r>
              <a:rPr lang="en-US" sz="1200" dirty="0"/>
              <a:t> </a:t>
            </a:r>
            <a:r>
              <a:rPr lang="en-US" sz="1200" dirty="0" err="1"/>
              <a:t>birbirinden</a:t>
            </a:r>
            <a:r>
              <a:rPr lang="en-US" sz="1200" dirty="0"/>
              <a:t> </a:t>
            </a:r>
            <a:r>
              <a:rPr lang="en-US" sz="1200" dirty="0" err="1"/>
              <a:t>ayrıdüşünülmesi</a:t>
            </a:r>
            <a:r>
              <a:rPr lang="en-US" sz="1200" dirty="0"/>
              <a:t> </a:t>
            </a:r>
            <a:r>
              <a:rPr lang="en-US" sz="1200" dirty="0" err="1"/>
              <a:t>gerektiğini</a:t>
            </a:r>
            <a:r>
              <a:rPr lang="en-US" sz="1200" dirty="0"/>
              <a:t> </a:t>
            </a:r>
            <a:r>
              <a:rPr lang="en-US" sz="1200" dirty="0" err="1"/>
              <a:t>ortaya</a:t>
            </a:r>
            <a:r>
              <a:rPr lang="en-US" sz="1200" dirty="0"/>
              <a:t> </a:t>
            </a:r>
            <a:r>
              <a:rPr lang="en-US" sz="1200" dirty="0" err="1"/>
              <a:t>attı</a:t>
            </a:r>
            <a:r>
              <a:rPr lang="en-US" sz="1200" dirty="0"/>
              <a:t> ve </a:t>
            </a:r>
            <a:r>
              <a:rPr lang="en-US" sz="1200" dirty="0" err="1"/>
              <a:t>radyobiyolojide</a:t>
            </a:r>
            <a:r>
              <a:rPr lang="en-US" sz="1200" dirty="0"/>
              <a:t> ilk </a:t>
            </a:r>
            <a:r>
              <a:rPr lang="en-US" sz="1200" dirty="0" err="1"/>
              <a:t>başarılı</a:t>
            </a:r>
            <a:r>
              <a:rPr lang="en-US" sz="1200" dirty="0"/>
              <a:t> </a:t>
            </a:r>
            <a:r>
              <a:rPr lang="en-US" sz="1200" dirty="0" err="1"/>
              <a:t>doz-zaman-fraksiyon</a:t>
            </a:r>
            <a:r>
              <a:rPr lang="en-US" sz="1200" dirty="0"/>
              <a:t> </a:t>
            </a:r>
            <a:r>
              <a:rPr lang="en-US" sz="1200" dirty="0" err="1"/>
              <a:t>bağıntısını</a:t>
            </a:r>
            <a:r>
              <a:rPr lang="en-US" sz="1200" dirty="0"/>
              <a:t> </a:t>
            </a:r>
            <a:r>
              <a:rPr lang="en-US" sz="1200" dirty="0" err="1"/>
              <a:t>buldu</a:t>
            </a:r>
            <a:r>
              <a:rPr lang="en-US" sz="1200" dirty="0"/>
              <a:t>. Ellis, </a:t>
            </a:r>
            <a:r>
              <a:rPr lang="en-US" sz="1200" dirty="0" err="1"/>
              <a:t>yapmış</a:t>
            </a:r>
            <a:r>
              <a:rPr lang="en-US" sz="1200" dirty="0"/>
              <a:t> </a:t>
            </a:r>
            <a:r>
              <a:rPr lang="en-US" sz="1200" dirty="0" err="1"/>
              <a:t>olduğu</a:t>
            </a:r>
            <a:r>
              <a:rPr lang="en-US" sz="1200" dirty="0"/>
              <a:t> </a:t>
            </a:r>
            <a:r>
              <a:rPr lang="en-US" sz="1200" dirty="0" err="1"/>
              <a:t>klinik</a:t>
            </a:r>
            <a:r>
              <a:rPr lang="en-US" sz="1200" dirty="0"/>
              <a:t> </a:t>
            </a:r>
            <a:r>
              <a:rPr lang="en-US" sz="1200" dirty="0" err="1"/>
              <a:t>çalışmaların</a:t>
            </a:r>
            <a:r>
              <a:rPr lang="en-US" sz="1200" dirty="0"/>
              <a:t> </a:t>
            </a:r>
            <a:r>
              <a:rPr lang="en-US" sz="1200" dirty="0" err="1"/>
              <a:t>sonucunda</a:t>
            </a:r>
            <a:r>
              <a:rPr lang="en-US" sz="1200" dirty="0"/>
              <a:t>, </a:t>
            </a:r>
            <a:r>
              <a:rPr lang="en-US" sz="1200" dirty="0" err="1"/>
              <a:t>haftada</a:t>
            </a:r>
            <a:r>
              <a:rPr lang="en-US" sz="1200" dirty="0"/>
              <a:t> 5 </a:t>
            </a:r>
            <a:r>
              <a:rPr lang="en-US" sz="1200" dirty="0" err="1"/>
              <a:t>fraksiyon</a:t>
            </a:r>
            <a:r>
              <a:rPr lang="en-US" sz="1200" dirty="0"/>
              <a:t> </a:t>
            </a:r>
            <a:r>
              <a:rPr lang="en-US" sz="1200" dirty="0" err="1"/>
              <a:t>uygulamasında</a:t>
            </a:r>
            <a:r>
              <a:rPr lang="en-US" sz="1200" dirty="0"/>
              <a:t>, </a:t>
            </a:r>
            <a:r>
              <a:rPr lang="en-US" sz="1200" dirty="0" err="1"/>
              <a:t>eğimin</a:t>
            </a:r>
            <a:r>
              <a:rPr lang="en-US" sz="1200" dirty="0"/>
              <a:t> N </a:t>
            </a:r>
            <a:r>
              <a:rPr lang="en-US" sz="1200" dirty="0" err="1"/>
              <a:t>eksponenti</a:t>
            </a:r>
            <a:r>
              <a:rPr lang="en-US" sz="1200" dirty="0"/>
              <a:t> </a:t>
            </a:r>
            <a:r>
              <a:rPr lang="en-US" sz="1200" dirty="0" err="1"/>
              <a:t>için</a:t>
            </a:r>
            <a:r>
              <a:rPr lang="en-US" sz="1200" dirty="0"/>
              <a:t> 0,24, T </a:t>
            </a:r>
            <a:r>
              <a:rPr lang="en-US" sz="1200" dirty="0" err="1"/>
              <a:t>eksponenti</a:t>
            </a:r>
            <a:r>
              <a:rPr lang="en-US" sz="1200" dirty="0"/>
              <a:t> </a:t>
            </a:r>
            <a:r>
              <a:rPr lang="en-US" sz="1200" dirty="0" err="1"/>
              <a:t>için</a:t>
            </a:r>
            <a:r>
              <a:rPr lang="en-US" sz="1200" dirty="0"/>
              <a:t> 0,11 </a:t>
            </a:r>
            <a:r>
              <a:rPr lang="en-US" sz="1200" dirty="0" err="1"/>
              <a:t>olduğun</a:t>
            </a:r>
            <a:r>
              <a:rPr lang="en-US" sz="1200" dirty="0"/>
              <a:t> </a:t>
            </a:r>
            <a:r>
              <a:rPr lang="en-US" sz="1200" dirty="0" err="1"/>
              <a:t>gözlemledi</a:t>
            </a:r>
            <a:r>
              <a:rPr lang="en-US" sz="1200" dirty="0"/>
              <a:t>. Normal </a:t>
            </a:r>
            <a:r>
              <a:rPr lang="en-US" sz="1200" dirty="0" err="1"/>
              <a:t>dokuda</a:t>
            </a:r>
            <a:r>
              <a:rPr lang="en-US" sz="1200" dirty="0"/>
              <a:t> </a:t>
            </a:r>
            <a:r>
              <a:rPr lang="en-US" sz="1200" dirty="0" err="1"/>
              <a:t>cilt</a:t>
            </a:r>
            <a:r>
              <a:rPr lang="en-US" sz="1200" dirty="0"/>
              <a:t> </a:t>
            </a:r>
            <a:r>
              <a:rPr lang="en-US" sz="1200" dirty="0" err="1"/>
              <a:t>toleransı</a:t>
            </a:r>
            <a:r>
              <a:rPr lang="en-US" sz="1200" dirty="0"/>
              <a:t> </a:t>
            </a:r>
            <a:r>
              <a:rPr lang="en-US" sz="1200" dirty="0" err="1"/>
              <a:t>tek</a:t>
            </a:r>
            <a:r>
              <a:rPr lang="en-US" sz="1200" dirty="0"/>
              <a:t> </a:t>
            </a:r>
            <a:r>
              <a:rPr lang="en-US" sz="1200" dirty="0" err="1"/>
              <a:t>fraksiyon</a:t>
            </a:r>
            <a:r>
              <a:rPr lang="en-US" sz="1200" dirty="0"/>
              <a:t> </a:t>
            </a:r>
            <a:r>
              <a:rPr lang="en-US" sz="1200" dirty="0" err="1"/>
              <a:t>için</a:t>
            </a:r>
            <a:r>
              <a:rPr lang="en-US" sz="1200" dirty="0"/>
              <a:t> </a:t>
            </a:r>
            <a:r>
              <a:rPr lang="en-US" sz="1200" dirty="0" err="1"/>
              <a:t>sabit</a:t>
            </a:r>
            <a:r>
              <a:rPr lang="en-US" sz="1200" dirty="0"/>
              <a:t> </a:t>
            </a:r>
            <a:r>
              <a:rPr lang="en-US" sz="1200" dirty="0" err="1"/>
              <a:t>bir</a:t>
            </a:r>
            <a:r>
              <a:rPr lang="en-US" sz="1200" dirty="0"/>
              <a:t> </a:t>
            </a:r>
            <a:r>
              <a:rPr lang="en-US" sz="1200" dirty="0" err="1"/>
              <a:t>değer</a:t>
            </a:r>
            <a:r>
              <a:rPr lang="en-US" sz="1200" dirty="0"/>
              <a:t> </a:t>
            </a:r>
            <a:r>
              <a:rPr lang="en-US" sz="1200" dirty="0" err="1"/>
              <a:t>olduğunu</a:t>
            </a:r>
            <a:r>
              <a:rPr lang="en-US" sz="1200" dirty="0"/>
              <a:t> </a:t>
            </a:r>
            <a:r>
              <a:rPr lang="en-US" sz="1200" dirty="0" err="1"/>
              <a:t>düşündü</a:t>
            </a:r>
            <a:r>
              <a:rPr lang="en-US" sz="1200" dirty="0"/>
              <a:t> ve </a:t>
            </a:r>
            <a:r>
              <a:rPr lang="en-US" sz="1200" dirty="0" err="1"/>
              <a:t>bu</a:t>
            </a:r>
            <a:r>
              <a:rPr lang="en-US" sz="1200" dirty="0"/>
              <a:t> </a:t>
            </a:r>
            <a:r>
              <a:rPr lang="en-US" sz="1200" dirty="0" err="1"/>
              <a:t>değere</a:t>
            </a:r>
            <a:r>
              <a:rPr lang="en-US" sz="1200" dirty="0"/>
              <a:t> Nominal </a:t>
            </a:r>
            <a:r>
              <a:rPr lang="en-US" sz="1200" dirty="0" err="1"/>
              <a:t>Standart</a:t>
            </a:r>
            <a:r>
              <a:rPr lang="en-US" sz="1200" dirty="0"/>
              <a:t> </a:t>
            </a:r>
            <a:r>
              <a:rPr lang="en-US" sz="1200" dirty="0" err="1"/>
              <a:t>Doz</a:t>
            </a:r>
            <a:r>
              <a:rPr lang="en-US" sz="1200" dirty="0"/>
              <a:t> (NSD)</a:t>
            </a:r>
            <a:r>
              <a:rPr lang="en-US" sz="1200" dirty="0" err="1"/>
              <a:t>dedi</a:t>
            </a:r>
            <a:r>
              <a:rPr lang="en-US" sz="1200" dirty="0"/>
              <a:t>. NSD </a:t>
            </a:r>
            <a:r>
              <a:rPr lang="en-US" sz="1200" dirty="0" err="1"/>
              <a:t>maksimum</a:t>
            </a:r>
            <a:r>
              <a:rPr lang="en-US" sz="1200" dirty="0"/>
              <a:t> </a:t>
            </a:r>
            <a:r>
              <a:rPr lang="en-US" sz="1200" dirty="0" err="1"/>
              <a:t>tümör</a:t>
            </a:r>
            <a:r>
              <a:rPr lang="en-US" sz="1200" dirty="0"/>
              <a:t> </a:t>
            </a:r>
            <a:r>
              <a:rPr lang="en-US" sz="1200" dirty="0" err="1"/>
              <a:t>hasarı</a:t>
            </a:r>
            <a:r>
              <a:rPr lang="en-US" sz="1200" dirty="0"/>
              <a:t> </a:t>
            </a:r>
            <a:r>
              <a:rPr lang="en-US" sz="1200" dirty="0" err="1"/>
              <a:t>elde</a:t>
            </a:r>
            <a:r>
              <a:rPr lang="en-US" sz="1200" dirty="0"/>
              <a:t> </a:t>
            </a:r>
            <a:r>
              <a:rPr lang="en-US" sz="1200" dirty="0" err="1"/>
              <a:t>ederken</a:t>
            </a:r>
            <a:r>
              <a:rPr lang="en-US" sz="1200" dirty="0"/>
              <a:t> </a:t>
            </a:r>
            <a:r>
              <a:rPr lang="en-US" sz="1200" dirty="0" err="1"/>
              <a:t>sağlam</a:t>
            </a:r>
            <a:r>
              <a:rPr lang="en-US" sz="1200" dirty="0"/>
              <a:t> </a:t>
            </a:r>
            <a:r>
              <a:rPr lang="en-US" sz="1200" dirty="0" err="1"/>
              <a:t>dokuların</a:t>
            </a:r>
            <a:r>
              <a:rPr lang="en-US" sz="1200" dirty="0"/>
              <a:t> </a:t>
            </a:r>
            <a:r>
              <a:rPr lang="en-US" sz="1200" dirty="0" err="1"/>
              <a:t>tolerans</a:t>
            </a:r>
            <a:r>
              <a:rPr lang="en-US" sz="1200" dirty="0"/>
              <a:t> </a:t>
            </a:r>
            <a:r>
              <a:rPr lang="en-US" sz="1200" dirty="0" err="1"/>
              <a:t>seviyesini</a:t>
            </a:r>
            <a:r>
              <a:rPr lang="en-US" sz="1200" dirty="0"/>
              <a:t> </a:t>
            </a:r>
            <a:r>
              <a:rPr lang="en-US" sz="1200" dirty="0" err="1"/>
              <a:t>aşmamak</a:t>
            </a:r>
            <a:r>
              <a:rPr lang="en-US" sz="1200" dirty="0"/>
              <a:t> </a:t>
            </a:r>
            <a:r>
              <a:rPr lang="en-US" sz="1200" dirty="0" err="1"/>
              <a:t>için</a:t>
            </a:r>
            <a:r>
              <a:rPr lang="en-US" sz="1200" dirty="0"/>
              <a:t> </a:t>
            </a:r>
            <a:r>
              <a:rPr lang="en-US" sz="1200" dirty="0" err="1"/>
              <a:t>gerekli</a:t>
            </a:r>
            <a:r>
              <a:rPr lang="en-US" sz="1200" dirty="0"/>
              <a:t> </a:t>
            </a:r>
            <a:r>
              <a:rPr lang="en-US" sz="1200" dirty="0" err="1"/>
              <a:t>multifraksiyon</a:t>
            </a:r>
            <a:r>
              <a:rPr lang="en-US" sz="1200" dirty="0"/>
              <a:t> </a:t>
            </a:r>
            <a:r>
              <a:rPr lang="en-US" sz="1200" dirty="0" err="1"/>
              <a:t>tedavi</a:t>
            </a:r>
            <a:r>
              <a:rPr lang="en-US" sz="1200" dirty="0"/>
              <a:t> </a:t>
            </a:r>
            <a:r>
              <a:rPr lang="en-US" sz="1200" dirty="0" err="1"/>
              <a:t>etkisini</a:t>
            </a:r>
            <a:r>
              <a:rPr lang="en-US" sz="1200" dirty="0"/>
              <a:t> </a:t>
            </a:r>
            <a:r>
              <a:rPr lang="en-US" sz="1200" dirty="0" err="1"/>
              <a:t>yapan</a:t>
            </a:r>
            <a:r>
              <a:rPr lang="en-US" sz="1200" dirty="0"/>
              <a:t> </a:t>
            </a:r>
            <a:r>
              <a:rPr lang="en-US" sz="1200" dirty="0" err="1"/>
              <a:t>tek</a:t>
            </a:r>
            <a:r>
              <a:rPr lang="en-US" sz="1200" dirty="0"/>
              <a:t> </a:t>
            </a:r>
            <a:r>
              <a:rPr lang="en-US" sz="1200" dirty="0" err="1"/>
              <a:t>doz</a:t>
            </a:r>
            <a:r>
              <a:rPr lang="en-US" sz="1200" dirty="0"/>
              <a:t> </a:t>
            </a:r>
            <a:r>
              <a:rPr lang="en-US" sz="1200" dirty="0" err="1"/>
              <a:t>değeridir</a:t>
            </a:r>
            <a:r>
              <a:rPr lang="en-US" sz="1200" dirty="0"/>
              <a:t>. N </a:t>
            </a:r>
            <a:r>
              <a:rPr lang="en-US" sz="1200" dirty="0" err="1"/>
              <a:t>fraksiyon</a:t>
            </a:r>
            <a:r>
              <a:rPr lang="en-US" sz="1200" dirty="0"/>
              <a:t> </a:t>
            </a:r>
            <a:r>
              <a:rPr lang="en-US" sz="1200" dirty="0" err="1"/>
              <a:t>sayısı</a:t>
            </a:r>
            <a:r>
              <a:rPr lang="en-US" sz="1200" dirty="0"/>
              <a:t>, T </a:t>
            </a:r>
            <a:r>
              <a:rPr lang="en-US" sz="1200" dirty="0" err="1"/>
              <a:t>toplam</a:t>
            </a:r>
            <a:r>
              <a:rPr lang="en-US" sz="1200" dirty="0"/>
              <a:t> </a:t>
            </a:r>
            <a:r>
              <a:rPr lang="en-US" sz="1200" dirty="0" err="1"/>
              <a:t>tedavi</a:t>
            </a:r>
            <a:r>
              <a:rPr lang="en-US" sz="1200" dirty="0"/>
              <a:t> </a:t>
            </a:r>
            <a:r>
              <a:rPr lang="en-US" sz="1200" dirty="0" err="1"/>
              <a:t>süresi</a:t>
            </a:r>
            <a:r>
              <a:rPr lang="en-US" sz="1200" dirty="0"/>
              <a:t>, D </a:t>
            </a:r>
            <a:r>
              <a:rPr lang="en-US" sz="1200" dirty="0" err="1"/>
              <a:t>toplam</a:t>
            </a:r>
            <a:r>
              <a:rPr lang="en-US" sz="1200" dirty="0"/>
              <a:t> </a:t>
            </a:r>
            <a:r>
              <a:rPr lang="en-US" sz="1200" dirty="0" err="1"/>
              <a:t>doz</a:t>
            </a:r>
            <a:r>
              <a:rPr lang="en-US" sz="1200" dirty="0"/>
              <a:t> </a:t>
            </a:r>
            <a:r>
              <a:rPr lang="en-US" sz="1200" dirty="0" err="1"/>
              <a:t>olmak</a:t>
            </a:r>
            <a:r>
              <a:rPr lang="en-US" sz="1200" dirty="0"/>
              <a:t> </a:t>
            </a:r>
            <a:r>
              <a:rPr lang="en-US" sz="1200" dirty="0" err="1"/>
              <a:t>üzere</a:t>
            </a:r>
            <a:r>
              <a:rPr lang="en-US" sz="1200" dirty="0"/>
              <a:t> </a:t>
            </a:r>
            <a:r>
              <a:rPr lang="en-US" sz="1200" dirty="0" err="1"/>
              <a:t>aşağıdaki</a:t>
            </a:r>
            <a:r>
              <a:rPr lang="en-US" sz="1200" dirty="0"/>
              <a:t> </a:t>
            </a:r>
            <a:r>
              <a:rPr lang="en-US" sz="1200" dirty="0" err="1"/>
              <a:t>bağıntı</a:t>
            </a:r>
            <a:r>
              <a:rPr lang="en-US" sz="1200" dirty="0"/>
              <a:t> ilk </a:t>
            </a:r>
            <a:r>
              <a:rPr lang="en-US" sz="1200" dirty="0" err="1"/>
              <a:t>doz</a:t>
            </a:r>
            <a:r>
              <a:rPr lang="en-US" sz="1200" dirty="0"/>
              <a:t> </a:t>
            </a:r>
            <a:r>
              <a:rPr lang="en-US" sz="1200" dirty="0" err="1"/>
              <a:t>zaman</a:t>
            </a:r>
            <a:r>
              <a:rPr lang="en-US" sz="1200" dirty="0"/>
              <a:t> </a:t>
            </a:r>
            <a:r>
              <a:rPr lang="en-US" sz="1200" dirty="0" err="1"/>
              <a:t>bağıntısı</a:t>
            </a:r>
            <a:r>
              <a:rPr lang="en-US" sz="1200" dirty="0"/>
              <a:t> </a:t>
            </a:r>
            <a:r>
              <a:rPr lang="en-US" sz="1200" dirty="0" err="1"/>
              <a:t>oldu</a:t>
            </a:r>
            <a:r>
              <a:rPr lang="en-US" sz="1200" dirty="0"/>
              <a:t>. NSD </a:t>
            </a:r>
            <a:r>
              <a:rPr lang="en-US" sz="1200" dirty="0" err="1"/>
              <a:t>bilgileri</a:t>
            </a:r>
            <a:r>
              <a:rPr lang="en-US" sz="1200" dirty="0"/>
              <a:t> </a:t>
            </a:r>
            <a:r>
              <a:rPr lang="en-US" sz="1200" dirty="0" err="1"/>
              <a:t>yalnızca</a:t>
            </a:r>
            <a:r>
              <a:rPr lang="en-US" sz="1200" dirty="0"/>
              <a:t> </a:t>
            </a:r>
            <a:r>
              <a:rPr lang="en-US" sz="1200" dirty="0" err="1"/>
              <a:t>cilt</a:t>
            </a:r>
            <a:r>
              <a:rPr lang="en-US" sz="1200" dirty="0"/>
              <a:t> </a:t>
            </a:r>
            <a:r>
              <a:rPr lang="en-US" sz="1200" dirty="0" err="1"/>
              <a:t>tolerans</a:t>
            </a:r>
            <a:r>
              <a:rPr lang="en-US" sz="1200" dirty="0"/>
              <a:t> </a:t>
            </a:r>
            <a:r>
              <a:rPr lang="en-US" sz="1200" dirty="0" err="1"/>
              <a:t>seviyeleri</a:t>
            </a:r>
            <a:r>
              <a:rPr lang="en-US" sz="1200" dirty="0"/>
              <a:t> ve </a:t>
            </a:r>
            <a:r>
              <a:rPr lang="en-US" sz="1200" dirty="0" err="1"/>
              <a:t>tümör</a:t>
            </a:r>
            <a:r>
              <a:rPr lang="en-US" sz="1200" dirty="0"/>
              <a:t> </a:t>
            </a:r>
            <a:r>
              <a:rPr lang="en-US" sz="1200" dirty="0" err="1"/>
              <a:t>dokusu</a:t>
            </a:r>
            <a:r>
              <a:rPr lang="en-US" sz="1200" dirty="0"/>
              <a:t> </a:t>
            </a:r>
            <a:r>
              <a:rPr lang="en-US" sz="1200" dirty="0" err="1"/>
              <a:t>için</a:t>
            </a:r>
            <a:r>
              <a:rPr lang="en-US" sz="1200" dirty="0"/>
              <a:t> </a:t>
            </a:r>
            <a:r>
              <a:rPr lang="en-US" sz="1200" dirty="0" err="1"/>
              <a:t>elde</a:t>
            </a:r>
            <a:r>
              <a:rPr lang="en-US" sz="1200" dirty="0"/>
              <a:t> </a:t>
            </a:r>
            <a:r>
              <a:rPr lang="en-US" sz="1200" dirty="0" err="1"/>
              <a:t>edilmiştir</a:t>
            </a:r>
            <a:r>
              <a:rPr lang="en-US" sz="1200" dirty="0"/>
              <a:t>. </a:t>
            </a:r>
            <a:r>
              <a:rPr lang="en-US" sz="1200" dirty="0" err="1"/>
              <a:t>Geç</a:t>
            </a:r>
            <a:r>
              <a:rPr lang="en-US" sz="1200" dirty="0"/>
              <a:t> </a:t>
            </a:r>
            <a:r>
              <a:rPr lang="en-US" sz="1200" dirty="0" err="1"/>
              <a:t>cevap</a:t>
            </a:r>
            <a:r>
              <a:rPr lang="en-US" sz="1200" dirty="0"/>
              <a:t> </a:t>
            </a:r>
            <a:r>
              <a:rPr lang="en-US" sz="1200" dirty="0" err="1"/>
              <a:t>veren</a:t>
            </a:r>
            <a:r>
              <a:rPr lang="en-US" sz="1200" dirty="0"/>
              <a:t> </a:t>
            </a:r>
            <a:r>
              <a:rPr lang="en-US" sz="1200" dirty="0" err="1"/>
              <a:t>dokular</a:t>
            </a:r>
            <a:r>
              <a:rPr lang="en-US" sz="1200" dirty="0"/>
              <a:t> </a:t>
            </a:r>
            <a:r>
              <a:rPr lang="en-US" sz="1200" dirty="0" err="1"/>
              <a:t>için</a:t>
            </a:r>
            <a:r>
              <a:rPr lang="en-US" sz="1200" dirty="0"/>
              <a:t> </a:t>
            </a:r>
            <a:r>
              <a:rPr lang="en-US" sz="1200" dirty="0" err="1"/>
              <a:t>bilgi</a:t>
            </a:r>
            <a:r>
              <a:rPr lang="en-US" sz="1200" dirty="0"/>
              <a:t> </a:t>
            </a:r>
            <a:r>
              <a:rPr lang="en-US" sz="1200" dirty="0" err="1"/>
              <a:t>içermemekle</a:t>
            </a:r>
            <a:r>
              <a:rPr lang="en-US" sz="1200" dirty="0"/>
              <a:t> </a:t>
            </a:r>
            <a:r>
              <a:rPr lang="en-US" sz="1200" dirty="0" err="1"/>
              <a:t>birlikte</a:t>
            </a:r>
            <a:r>
              <a:rPr lang="en-US" sz="1200" dirty="0"/>
              <a:t> </a:t>
            </a:r>
            <a:r>
              <a:rPr lang="en-US" sz="1200" dirty="0" err="1"/>
              <a:t>uzun</a:t>
            </a:r>
            <a:r>
              <a:rPr lang="en-US" sz="1200" dirty="0"/>
              <a:t> </a:t>
            </a:r>
            <a:r>
              <a:rPr lang="en-US" sz="1200" dirty="0" err="1"/>
              <a:t>yıllar</a:t>
            </a:r>
            <a:r>
              <a:rPr lang="en-US" sz="1200" dirty="0"/>
              <a:t> </a:t>
            </a:r>
            <a:r>
              <a:rPr lang="en-US" sz="1200" dirty="0" err="1"/>
              <a:t>klinikte</a:t>
            </a:r>
            <a:r>
              <a:rPr lang="en-US" sz="1200" dirty="0"/>
              <a:t> </a:t>
            </a:r>
            <a:r>
              <a:rPr lang="en-US" sz="1200" dirty="0" err="1"/>
              <a:t>kullanılmıştır</a:t>
            </a:r>
            <a:r>
              <a:rPr lang="en-US" sz="1200" dirty="0"/>
              <a:t>. </a:t>
            </a:r>
            <a:r>
              <a:rPr lang="en-US" sz="1200" dirty="0" err="1"/>
              <a:t>Geç</a:t>
            </a:r>
            <a:r>
              <a:rPr lang="en-US" sz="1200" dirty="0"/>
              <a:t> </a:t>
            </a:r>
            <a:r>
              <a:rPr lang="en-US" sz="1200" dirty="0" err="1"/>
              <a:t>cevap</a:t>
            </a:r>
            <a:r>
              <a:rPr lang="en-US" sz="1200" dirty="0"/>
              <a:t> </a:t>
            </a:r>
            <a:r>
              <a:rPr lang="en-US" sz="1200" dirty="0" err="1"/>
              <a:t>veren</a:t>
            </a:r>
            <a:r>
              <a:rPr lang="en-US" sz="1200" dirty="0"/>
              <a:t> </a:t>
            </a:r>
            <a:r>
              <a:rPr lang="en-US" sz="1200" dirty="0" err="1"/>
              <a:t>dokular</a:t>
            </a:r>
            <a:r>
              <a:rPr lang="en-US" sz="1200" dirty="0"/>
              <a:t> </a:t>
            </a:r>
            <a:r>
              <a:rPr lang="en-US" sz="1200" dirty="0" err="1"/>
              <a:t>ile</a:t>
            </a:r>
            <a:r>
              <a:rPr lang="en-US" sz="1200" dirty="0"/>
              <a:t> </a:t>
            </a:r>
            <a:r>
              <a:rPr lang="en-US" sz="1200" dirty="0" err="1"/>
              <a:t>ilgili</a:t>
            </a:r>
            <a:r>
              <a:rPr lang="en-US" sz="1200" dirty="0"/>
              <a:t> </a:t>
            </a:r>
            <a:r>
              <a:rPr lang="en-US" sz="1200" dirty="0" err="1"/>
              <a:t>bilgi</a:t>
            </a:r>
            <a:r>
              <a:rPr lang="en-US" sz="1200" dirty="0"/>
              <a:t> </a:t>
            </a:r>
            <a:r>
              <a:rPr lang="en-US" sz="1200" dirty="0" err="1"/>
              <a:t>içermediği</a:t>
            </a:r>
            <a:r>
              <a:rPr lang="en-US" sz="1200" dirty="0"/>
              <a:t> </a:t>
            </a:r>
            <a:r>
              <a:rPr lang="en-US" sz="1200" dirty="0" err="1"/>
              <a:t>için</a:t>
            </a:r>
            <a:r>
              <a:rPr lang="en-US" sz="1200" dirty="0"/>
              <a:t> NSD model </a:t>
            </a:r>
            <a:r>
              <a:rPr lang="en-US" sz="1200" dirty="0" err="1"/>
              <a:t>yeni</a:t>
            </a:r>
            <a:r>
              <a:rPr lang="en-US" sz="1200" dirty="0"/>
              <a:t> </a:t>
            </a:r>
            <a:r>
              <a:rPr lang="en-US" sz="1200" dirty="0" err="1"/>
              <a:t>fraksiyon</a:t>
            </a:r>
            <a:r>
              <a:rPr lang="en-US" sz="1200" dirty="0"/>
              <a:t> </a:t>
            </a:r>
            <a:r>
              <a:rPr lang="en-US" sz="1200" dirty="0" err="1"/>
              <a:t>şemaları</a:t>
            </a:r>
            <a:r>
              <a:rPr lang="en-US" sz="1200" dirty="0"/>
              <a:t> </a:t>
            </a:r>
            <a:r>
              <a:rPr lang="en-US" sz="1200" dirty="0" err="1"/>
              <a:t>düzenlemek</a:t>
            </a:r>
            <a:r>
              <a:rPr lang="en-US" sz="1200" dirty="0"/>
              <a:t> </a:t>
            </a:r>
            <a:r>
              <a:rPr lang="en-US" sz="1200" dirty="0" err="1"/>
              <a:t>için</a:t>
            </a:r>
            <a:r>
              <a:rPr lang="en-US" sz="1200" dirty="0"/>
              <a:t> </a:t>
            </a:r>
            <a:r>
              <a:rPr lang="en-US" sz="1200" dirty="0" err="1"/>
              <a:t>uygun</a:t>
            </a:r>
            <a:r>
              <a:rPr lang="en-US" sz="1200" dirty="0"/>
              <a:t> </a:t>
            </a:r>
            <a:r>
              <a:rPr lang="en-US" sz="1200" dirty="0" err="1"/>
              <a:t>değildir</a:t>
            </a:r>
            <a:r>
              <a:rPr lang="en-US" sz="1200" dirty="0"/>
              <a:t>.</a:t>
            </a:r>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6</a:t>
            </a:fld>
            <a:endParaRPr lang="en-US"/>
          </a:p>
        </p:txBody>
      </p:sp>
    </p:spTree>
    <p:extLst>
      <p:ext uri="{BB962C8B-B14F-4D97-AF65-F5344CB8AC3E}">
        <p14:creationId xmlns:p14="http://schemas.microsoft.com/office/powerpoint/2010/main" val="2237226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1949 </a:t>
            </a:r>
            <a:r>
              <a:rPr lang="en-US" sz="1200" dirty="0" err="1"/>
              <a:t>yılında</a:t>
            </a:r>
            <a:r>
              <a:rPr lang="en-US" sz="1200" dirty="0"/>
              <a:t> Cohen </a:t>
            </a:r>
            <a:r>
              <a:rPr lang="en-US" sz="1200" dirty="0" err="1"/>
              <a:t>isimli</a:t>
            </a:r>
            <a:r>
              <a:rPr lang="en-US" sz="1200" dirty="0"/>
              <a:t> </a:t>
            </a:r>
            <a:r>
              <a:rPr lang="en-US" sz="1200" dirty="0" err="1"/>
              <a:t>araştırmacı</a:t>
            </a:r>
            <a:r>
              <a:rPr lang="en-US" sz="1200" dirty="0"/>
              <a:t> </a:t>
            </a:r>
            <a:r>
              <a:rPr lang="en-US" sz="1200" dirty="0" err="1"/>
              <a:t>Strandqvist’in</a:t>
            </a:r>
            <a:r>
              <a:rPr lang="en-US" sz="1200" dirty="0"/>
              <a:t> </a:t>
            </a:r>
            <a:r>
              <a:rPr lang="en-US" sz="1200" dirty="0" err="1"/>
              <a:t>verilerini</a:t>
            </a:r>
            <a:r>
              <a:rPr lang="en-US" sz="1200" dirty="0"/>
              <a:t> </a:t>
            </a:r>
            <a:r>
              <a:rPr lang="en-US" sz="1200" dirty="0" err="1"/>
              <a:t>tekrar</a:t>
            </a:r>
            <a:r>
              <a:rPr lang="en-US" sz="1200" dirty="0"/>
              <a:t> </a:t>
            </a:r>
            <a:r>
              <a:rPr lang="en-US" sz="1200" dirty="0" err="1"/>
              <a:t>değerlendirdiğinde</a:t>
            </a:r>
            <a:r>
              <a:rPr lang="en-US" sz="1200" dirty="0"/>
              <a:t> </a:t>
            </a:r>
            <a:r>
              <a:rPr lang="en-US" sz="1200" dirty="0" err="1"/>
              <a:t>cilt</a:t>
            </a:r>
            <a:r>
              <a:rPr lang="en-US" sz="1200" dirty="0"/>
              <a:t> </a:t>
            </a:r>
            <a:r>
              <a:rPr lang="en-US" sz="1200" dirty="0" err="1"/>
              <a:t>için</a:t>
            </a:r>
            <a:r>
              <a:rPr lang="en-US" sz="1200" dirty="0"/>
              <a:t> 0,33 </a:t>
            </a:r>
            <a:r>
              <a:rPr lang="en-US" sz="1200" dirty="0" err="1"/>
              <a:t>ancak</a:t>
            </a:r>
            <a:r>
              <a:rPr lang="en-US" sz="1200" dirty="0"/>
              <a:t> </a:t>
            </a:r>
            <a:r>
              <a:rPr lang="en-US" sz="1200" dirty="0" err="1"/>
              <a:t>squamoz</a:t>
            </a:r>
            <a:r>
              <a:rPr lang="en-US" sz="1200" dirty="0"/>
              <a:t> </a:t>
            </a:r>
            <a:r>
              <a:rPr lang="en-US" sz="1200" dirty="0" err="1"/>
              <a:t>karsinom</a:t>
            </a:r>
            <a:r>
              <a:rPr lang="en-US" sz="1200" dirty="0"/>
              <a:t> </a:t>
            </a:r>
            <a:r>
              <a:rPr lang="en-US" sz="1200" dirty="0" err="1"/>
              <a:t>için</a:t>
            </a:r>
            <a:r>
              <a:rPr lang="en-US" sz="1200" dirty="0"/>
              <a:t> 0,22 </a:t>
            </a:r>
            <a:r>
              <a:rPr lang="en-US" sz="1200" dirty="0" err="1"/>
              <a:t>olduğunu</a:t>
            </a:r>
            <a:r>
              <a:rPr lang="en-US" sz="1200" dirty="0"/>
              <a:t> </a:t>
            </a:r>
            <a:r>
              <a:rPr lang="en-US" sz="1200" dirty="0" err="1"/>
              <a:t>görmüştür</a:t>
            </a:r>
            <a:r>
              <a:rPr lang="en-US" sz="1200" dirty="0"/>
              <a:t>. NSD </a:t>
            </a:r>
            <a:r>
              <a:rPr lang="en-US" sz="1200" dirty="0" err="1"/>
              <a:t>bilgileri</a:t>
            </a:r>
            <a:r>
              <a:rPr lang="en-US" sz="1200" dirty="0"/>
              <a:t> </a:t>
            </a:r>
            <a:r>
              <a:rPr lang="en-US" sz="1200" dirty="0" err="1"/>
              <a:t>yalnızca</a:t>
            </a:r>
            <a:r>
              <a:rPr lang="en-US" sz="1200" dirty="0"/>
              <a:t> </a:t>
            </a:r>
            <a:r>
              <a:rPr lang="en-US" sz="1200" dirty="0" err="1"/>
              <a:t>cilt</a:t>
            </a:r>
            <a:r>
              <a:rPr lang="en-US" sz="1200" dirty="0"/>
              <a:t> </a:t>
            </a:r>
            <a:r>
              <a:rPr lang="en-US" sz="1200" dirty="0" err="1"/>
              <a:t>tolerans</a:t>
            </a:r>
            <a:r>
              <a:rPr lang="en-US" sz="1200" dirty="0"/>
              <a:t> </a:t>
            </a:r>
            <a:r>
              <a:rPr lang="en-US" sz="1200" dirty="0" err="1"/>
              <a:t>seviyeleri</a:t>
            </a:r>
            <a:r>
              <a:rPr lang="en-US" sz="1200" dirty="0"/>
              <a:t> ve </a:t>
            </a:r>
            <a:r>
              <a:rPr lang="en-US" sz="1200" dirty="0" err="1"/>
              <a:t>tümör</a:t>
            </a:r>
            <a:r>
              <a:rPr lang="en-US" sz="1200" dirty="0"/>
              <a:t> </a:t>
            </a:r>
            <a:r>
              <a:rPr lang="en-US" sz="1200" dirty="0" err="1"/>
              <a:t>dokusu</a:t>
            </a:r>
            <a:r>
              <a:rPr lang="en-US" sz="1200" dirty="0"/>
              <a:t> </a:t>
            </a:r>
            <a:r>
              <a:rPr lang="en-US" sz="1200" dirty="0" err="1"/>
              <a:t>için</a:t>
            </a:r>
            <a:r>
              <a:rPr lang="en-US" sz="1200" dirty="0"/>
              <a:t> </a:t>
            </a:r>
            <a:r>
              <a:rPr lang="en-US" sz="1200" dirty="0" err="1"/>
              <a:t>elde</a:t>
            </a:r>
            <a:r>
              <a:rPr lang="en-US" sz="1200" dirty="0"/>
              <a:t> </a:t>
            </a:r>
            <a:r>
              <a:rPr lang="en-US" sz="1200" dirty="0" err="1"/>
              <a:t>edilmiştir</a:t>
            </a:r>
            <a:r>
              <a:rPr lang="en-US" sz="1200" dirty="0"/>
              <a:t>. </a:t>
            </a:r>
            <a:r>
              <a:rPr lang="en-US" sz="1200" dirty="0" err="1"/>
              <a:t>Geç</a:t>
            </a:r>
            <a:r>
              <a:rPr lang="en-US" sz="1200" dirty="0"/>
              <a:t> </a:t>
            </a:r>
            <a:r>
              <a:rPr lang="en-US" sz="1200" dirty="0" err="1"/>
              <a:t>cevap</a:t>
            </a:r>
            <a:r>
              <a:rPr lang="en-US" sz="1200" dirty="0"/>
              <a:t> </a:t>
            </a:r>
            <a:r>
              <a:rPr lang="en-US" sz="1200" dirty="0" err="1"/>
              <a:t>veren</a:t>
            </a:r>
            <a:r>
              <a:rPr lang="en-US" sz="1200" dirty="0"/>
              <a:t> </a:t>
            </a:r>
            <a:r>
              <a:rPr lang="en-US" sz="1200" dirty="0" err="1"/>
              <a:t>dokular</a:t>
            </a:r>
            <a:r>
              <a:rPr lang="en-US" sz="1200" dirty="0"/>
              <a:t> </a:t>
            </a:r>
            <a:r>
              <a:rPr lang="en-US" sz="1200" dirty="0" err="1"/>
              <a:t>için</a:t>
            </a:r>
            <a:r>
              <a:rPr lang="en-US" sz="1200" dirty="0"/>
              <a:t> </a:t>
            </a:r>
            <a:r>
              <a:rPr lang="en-US" sz="1200" dirty="0" err="1"/>
              <a:t>bilgi</a:t>
            </a:r>
            <a:r>
              <a:rPr lang="en-US" sz="1200" dirty="0"/>
              <a:t> </a:t>
            </a:r>
            <a:r>
              <a:rPr lang="en-US" sz="1200" dirty="0" err="1"/>
              <a:t>içermemekle</a:t>
            </a:r>
            <a:r>
              <a:rPr lang="en-US" sz="1200" dirty="0"/>
              <a:t> </a:t>
            </a:r>
            <a:r>
              <a:rPr lang="en-US" sz="1200" dirty="0" err="1"/>
              <a:t>birlikte</a:t>
            </a:r>
            <a:r>
              <a:rPr lang="en-US" sz="1200" dirty="0"/>
              <a:t> </a:t>
            </a:r>
            <a:r>
              <a:rPr lang="en-US" sz="1200" dirty="0" err="1"/>
              <a:t>uzun</a:t>
            </a:r>
            <a:r>
              <a:rPr lang="en-US" sz="1200" dirty="0"/>
              <a:t> </a:t>
            </a:r>
            <a:r>
              <a:rPr lang="en-US" sz="1200" dirty="0" err="1"/>
              <a:t>yıllar</a:t>
            </a:r>
            <a:r>
              <a:rPr lang="en-US" sz="1200" dirty="0"/>
              <a:t> </a:t>
            </a:r>
            <a:r>
              <a:rPr lang="en-US" sz="1200" dirty="0" err="1"/>
              <a:t>klinikte</a:t>
            </a:r>
            <a:r>
              <a:rPr lang="en-US" sz="1200" dirty="0"/>
              <a:t> </a:t>
            </a:r>
            <a:r>
              <a:rPr lang="en-US" sz="1200" dirty="0" err="1"/>
              <a:t>kullanılmıştır</a:t>
            </a:r>
            <a:r>
              <a:rPr lang="en-US" sz="1200" dirty="0"/>
              <a:t>. </a:t>
            </a:r>
            <a:r>
              <a:rPr lang="en-US" sz="1200" dirty="0" err="1"/>
              <a:t>Geç</a:t>
            </a:r>
            <a:r>
              <a:rPr lang="en-US" sz="1200" dirty="0"/>
              <a:t> </a:t>
            </a:r>
            <a:r>
              <a:rPr lang="en-US" sz="1200" dirty="0" err="1"/>
              <a:t>cevap</a:t>
            </a:r>
            <a:r>
              <a:rPr lang="en-US" sz="1200" dirty="0"/>
              <a:t> </a:t>
            </a:r>
            <a:r>
              <a:rPr lang="en-US" sz="1200" dirty="0" err="1"/>
              <a:t>veren</a:t>
            </a:r>
            <a:r>
              <a:rPr lang="en-US" sz="1200" dirty="0"/>
              <a:t> </a:t>
            </a:r>
            <a:r>
              <a:rPr lang="en-US" sz="1200" dirty="0" err="1"/>
              <a:t>dokular</a:t>
            </a:r>
            <a:r>
              <a:rPr lang="en-US" sz="1200" dirty="0"/>
              <a:t> </a:t>
            </a:r>
            <a:r>
              <a:rPr lang="en-US" sz="1200" dirty="0" err="1"/>
              <a:t>ile</a:t>
            </a:r>
            <a:r>
              <a:rPr lang="en-US" sz="1200" dirty="0"/>
              <a:t> </a:t>
            </a:r>
            <a:r>
              <a:rPr lang="en-US" sz="1200" dirty="0" err="1"/>
              <a:t>ilgili</a:t>
            </a:r>
            <a:r>
              <a:rPr lang="en-US" sz="1200" dirty="0"/>
              <a:t> </a:t>
            </a:r>
            <a:r>
              <a:rPr lang="en-US" sz="1200" dirty="0" err="1"/>
              <a:t>bilgi</a:t>
            </a:r>
            <a:r>
              <a:rPr lang="en-US" sz="1200" dirty="0"/>
              <a:t> </a:t>
            </a:r>
            <a:r>
              <a:rPr lang="en-US" sz="1200" dirty="0" err="1"/>
              <a:t>içermediği</a:t>
            </a:r>
            <a:r>
              <a:rPr lang="en-US" sz="1200" dirty="0"/>
              <a:t> </a:t>
            </a:r>
            <a:r>
              <a:rPr lang="en-US" sz="1200" dirty="0" err="1"/>
              <a:t>için</a:t>
            </a:r>
            <a:r>
              <a:rPr lang="en-US" sz="1200" dirty="0"/>
              <a:t> NSD model </a:t>
            </a:r>
            <a:r>
              <a:rPr lang="en-US" sz="1200" dirty="0" err="1"/>
              <a:t>yeni</a:t>
            </a:r>
            <a:r>
              <a:rPr lang="en-US" sz="1200" dirty="0"/>
              <a:t> </a:t>
            </a:r>
            <a:r>
              <a:rPr lang="en-US" sz="1200" dirty="0" err="1"/>
              <a:t>fraksiyon</a:t>
            </a:r>
            <a:r>
              <a:rPr lang="en-US" sz="1200" dirty="0"/>
              <a:t> </a:t>
            </a:r>
            <a:r>
              <a:rPr lang="en-US" sz="1200" dirty="0" err="1"/>
              <a:t>şemaları</a:t>
            </a:r>
            <a:r>
              <a:rPr lang="en-US" sz="1200" dirty="0"/>
              <a:t> </a:t>
            </a:r>
            <a:r>
              <a:rPr lang="en-US" sz="1200" dirty="0" err="1"/>
              <a:t>düzenlemek</a:t>
            </a:r>
            <a:r>
              <a:rPr lang="en-US" sz="1200" dirty="0"/>
              <a:t> </a:t>
            </a:r>
            <a:r>
              <a:rPr lang="en-US" sz="1200" dirty="0" err="1"/>
              <a:t>için</a:t>
            </a:r>
            <a:r>
              <a:rPr lang="en-US" sz="1200" dirty="0"/>
              <a:t> </a:t>
            </a:r>
            <a:r>
              <a:rPr lang="en-US" sz="1200" dirty="0" err="1"/>
              <a:t>uygun</a:t>
            </a:r>
            <a:r>
              <a:rPr lang="en-US" sz="1200" dirty="0"/>
              <a:t> </a:t>
            </a:r>
            <a:r>
              <a:rPr lang="en-US" sz="1200" dirty="0" err="1"/>
              <a:t>değildir</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Ellis, </a:t>
            </a:r>
            <a:r>
              <a:rPr lang="en-US" sz="1200" dirty="0" err="1"/>
              <a:t>yapmış</a:t>
            </a:r>
            <a:r>
              <a:rPr lang="en-US" sz="1200" dirty="0"/>
              <a:t> </a:t>
            </a:r>
            <a:r>
              <a:rPr lang="en-US" sz="1200" dirty="0" err="1"/>
              <a:t>olduğu</a:t>
            </a:r>
            <a:r>
              <a:rPr lang="en-US" sz="1200" dirty="0"/>
              <a:t> </a:t>
            </a:r>
            <a:r>
              <a:rPr lang="en-US" sz="1200" dirty="0" err="1"/>
              <a:t>klinik</a:t>
            </a:r>
            <a:r>
              <a:rPr lang="en-US" sz="1200" dirty="0"/>
              <a:t> </a:t>
            </a:r>
            <a:r>
              <a:rPr lang="en-US" sz="1200" dirty="0" err="1"/>
              <a:t>çalışmaların</a:t>
            </a:r>
            <a:r>
              <a:rPr lang="en-US" sz="1200" dirty="0"/>
              <a:t> </a:t>
            </a:r>
            <a:r>
              <a:rPr lang="en-US" sz="1200" dirty="0" err="1"/>
              <a:t>sonucunda</a:t>
            </a:r>
            <a:r>
              <a:rPr lang="en-US" sz="1200" dirty="0"/>
              <a:t>, </a:t>
            </a:r>
            <a:r>
              <a:rPr lang="en-US" sz="1200" dirty="0" err="1"/>
              <a:t>haftada</a:t>
            </a:r>
            <a:r>
              <a:rPr lang="en-US" sz="1200" dirty="0"/>
              <a:t> 5 </a:t>
            </a:r>
            <a:r>
              <a:rPr lang="en-US" sz="1200" dirty="0" err="1"/>
              <a:t>fraksiyon</a:t>
            </a:r>
            <a:r>
              <a:rPr lang="en-US" sz="1200" dirty="0"/>
              <a:t> </a:t>
            </a:r>
            <a:r>
              <a:rPr lang="en-US" sz="1200" dirty="0" err="1"/>
              <a:t>uygulamasında</a:t>
            </a:r>
            <a:r>
              <a:rPr lang="en-US" sz="1200" dirty="0"/>
              <a:t>, </a:t>
            </a:r>
            <a:r>
              <a:rPr lang="en-US" sz="1200" dirty="0" err="1"/>
              <a:t>eğimin</a:t>
            </a:r>
            <a:r>
              <a:rPr lang="en-US" sz="1200" dirty="0"/>
              <a:t> N </a:t>
            </a:r>
            <a:r>
              <a:rPr lang="en-US" sz="1200" dirty="0" err="1"/>
              <a:t>eksponenti</a:t>
            </a:r>
            <a:r>
              <a:rPr lang="en-US" sz="1200" dirty="0"/>
              <a:t> </a:t>
            </a:r>
            <a:r>
              <a:rPr lang="en-US" sz="1200" dirty="0" err="1"/>
              <a:t>için</a:t>
            </a:r>
            <a:r>
              <a:rPr lang="en-US" sz="1200" dirty="0"/>
              <a:t> 0,24, T </a:t>
            </a:r>
            <a:r>
              <a:rPr lang="en-US" sz="1200" dirty="0" err="1"/>
              <a:t>eksponenti</a:t>
            </a:r>
            <a:r>
              <a:rPr lang="en-US" sz="1200" dirty="0"/>
              <a:t> </a:t>
            </a:r>
            <a:r>
              <a:rPr lang="en-US" sz="1200" dirty="0" err="1"/>
              <a:t>için</a:t>
            </a:r>
            <a:r>
              <a:rPr lang="en-US" sz="1200" dirty="0"/>
              <a:t> 0,11 </a:t>
            </a:r>
            <a:r>
              <a:rPr lang="en-US" sz="1200" dirty="0" err="1"/>
              <a:t>olduğun</a:t>
            </a:r>
            <a:r>
              <a:rPr lang="en-US" sz="1200" dirty="0"/>
              <a:t> </a:t>
            </a:r>
            <a:r>
              <a:rPr lang="en-US" sz="1200" dirty="0" err="1"/>
              <a:t>gözlemledi</a:t>
            </a:r>
            <a:r>
              <a:rPr lang="en-US" sz="1200" dirty="0"/>
              <a:t>. Normal </a:t>
            </a:r>
            <a:r>
              <a:rPr lang="en-US" sz="1200" dirty="0" err="1"/>
              <a:t>dokuda</a:t>
            </a:r>
            <a:r>
              <a:rPr lang="en-US" sz="1200" dirty="0"/>
              <a:t> </a:t>
            </a:r>
            <a:r>
              <a:rPr lang="en-US" sz="1200" dirty="0" err="1"/>
              <a:t>cilt</a:t>
            </a:r>
            <a:r>
              <a:rPr lang="en-US" sz="1200" dirty="0"/>
              <a:t> </a:t>
            </a:r>
            <a:r>
              <a:rPr lang="en-US" sz="1200" dirty="0" err="1"/>
              <a:t>toleransı</a:t>
            </a:r>
            <a:r>
              <a:rPr lang="en-US" sz="1200" dirty="0"/>
              <a:t> </a:t>
            </a:r>
            <a:r>
              <a:rPr lang="en-US" sz="1200" dirty="0" err="1"/>
              <a:t>tek</a:t>
            </a:r>
            <a:r>
              <a:rPr lang="en-US" sz="1200" dirty="0"/>
              <a:t> </a:t>
            </a:r>
            <a:r>
              <a:rPr lang="en-US" sz="1200" dirty="0" err="1"/>
              <a:t>fraksiyon</a:t>
            </a:r>
            <a:r>
              <a:rPr lang="en-US" sz="1200" dirty="0"/>
              <a:t> </a:t>
            </a:r>
            <a:r>
              <a:rPr lang="en-US" sz="1200" dirty="0" err="1"/>
              <a:t>için</a:t>
            </a:r>
            <a:r>
              <a:rPr lang="en-US" sz="1200" dirty="0"/>
              <a:t> </a:t>
            </a:r>
            <a:r>
              <a:rPr lang="en-US" sz="1200" dirty="0" err="1"/>
              <a:t>sabit</a:t>
            </a:r>
            <a:r>
              <a:rPr lang="en-US" sz="1200" dirty="0"/>
              <a:t> </a:t>
            </a:r>
            <a:r>
              <a:rPr lang="en-US" sz="1200" dirty="0" err="1"/>
              <a:t>bir</a:t>
            </a:r>
            <a:r>
              <a:rPr lang="en-US" sz="1200" dirty="0"/>
              <a:t> </a:t>
            </a:r>
            <a:r>
              <a:rPr lang="en-US" sz="1200" dirty="0" err="1"/>
              <a:t>değer</a:t>
            </a:r>
            <a:r>
              <a:rPr lang="en-US" sz="1200" dirty="0"/>
              <a:t> </a:t>
            </a:r>
            <a:r>
              <a:rPr lang="en-US" sz="1200" dirty="0" err="1"/>
              <a:t>olduğunu</a:t>
            </a:r>
            <a:r>
              <a:rPr lang="en-US" sz="1200" dirty="0"/>
              <a:t> </a:t>
            </a:r>
            <a:r>
              <a:rPr lang="en-US" sz="1200" dirty="0" err="1"/>
              <a:t>düşündü</a:t>
            </a:r>
            <a:r>
              <a:rPr lang="en-US" sz="1200" dirty="0"/>
              <a:t> ve </a:t>
            </a:r>
            <a:r>
              <a:rPr lang="en-US" sz="1200" dirty="0" err="1"/>
              <a:t>bu</a:t>
            </a:r>
            <a:r>
              <a:rPr lang="en-US" sz="1200" dirty="0"/>
              <a:t> </a:t>
            </a:r>
            <a:r>
              <a:rPr lang="en-US" sz="1200" dirty="0" err="1"/>
              <a:t>değere</a:t>
            </a:r>
            <a:r>
              <a:rPr lang="en-US" sz="1200" dirty="0"/>
              <a:t> Nominal </a:t>
            </a:r>
            <a:r>
              <a:rPr lang="en-US" sz="1200" dirty="0" err="1"/>
              <a:t>Standart</a:t>
            </a:r>
            <a:r>
              <a:rPr lang="en-US" sz="1200" dirty="0"/>
              <a:t> </a:t>
            </a:r>
            <a:r>
              <a:rPr lang="en-US" sz="1200" dirty="0" err="1"/>
              <a:t>Doz</a:t>
            </a:r>
            <a:r>
              <a:rPr lang="en-US" sz="1200" dirty="0"/>
              <a:t> (NSD)</a:t>
            </a:r>
            <a:r>
              <a:rPr lang="en-US" sz="1200" dirty="0" err="1"/>
              <a:t>dedi</a:t>
            </a:r>
            <a:r>
              <a:rPr lang="en-US" sz="1200" dirty="0"/>
              <a:t>. NSD </a:t>
            </a:r>
            <a:r>
              <a:rPr lang="en-US" sz="1200" dirty="0" err="1"/>
              <a:t>maksimum</a:t>
            </a:r>
            <a:r>
              <a:rPr lang="en-US" sz="1200" dirty="0"/>
              <a:t> </a:t>
            </a:r>
            <a:r>
              <a:rPr lang="en-US" sz="1200" dirty="0" err="1"/>
              <a:t>tümör</a:t>
            </a:r>
            <a:r>
              <a:rPr lang="en-US" sz="1200" dirty="0"/>
              <a:t> </a:t>
            </a:r>
            <a:r>
              <a:rPr lang="en-US" sz="1200" dirty="0" err="1"/>
              <a:t>hasarı</a:t>
            </a:r>
            <a:r>
              <a:rPr lang="en-US" sz="1200" dirty="0"/>
              <a:t> </a:t>
            </a:r>
            <a:r>
              <a:rPr lang="en-US" sz="1200" dirty="0" err="1"/>
              <a:t>elde</a:t>
            </a:r>
            <a:r>
              <a:rPr lang="en-US" sz="1200" dirty="0"/>
              <a:t> </a:t>
            </a:r>
            <a:r>
              <a:rPr lang="en-US" sz="1200" dirty="0" err="1"/>
              <a:t>ederken</a:t>
            </a:r>
            <a:r>
              <a:rPr lang="en-US" sz="1200" dirty="0"/>
              <a:t> </a:t>
            </a:r>
            <a:r>
              <a:rPr lang="en-US" sz="1200" dirty="0" err="1"/>
              <a:t>sağlam</a:t>
            </a:r>
            <a:r>
              <a:rPr lang="en-US" sz="1200" dirty="0"/>
              <a:t> </a:t>
            </a:r>
            <a:r>
              <a:rPr lang="en-US" sz="1200" dirty="0" err="1"/>
              <a:t>dokuların</a:t>
            </a:r>
            <a:r>
              <a:rPr lang="en-US" sz="1200" dirty="0"/>
              <a:t> </a:t>
            </a:r>
            <a:r>
              <a:rPr lang="en-US" sz="1200" dirty="0" err="1"/>
              <a:t>tolerans</a:t>
            </a:r>
            <a:r>
              <a:rPr lang="en-US" sz="1200" dirty="0"/>
              <a:t> </a:t>
            </a:r>
            <a:r>
              <a:rPr lang="en-US" sz="1200" dirty="0" err="1"/>
              <a:t>seviyesini</a:t>
            </a:r>
            <a:r>
              <a:rPr lang="en-US" sz="1200" dirty="0"/>
              <a:t> </a:t>
            </a:r>
            <a:r>
              <a:rPr lang="en-US" sz="1200" dirty="0" err="1"/>
              <a:t>aşmamak</a:t>
            </a:r>
            <a:r>
              <a:rPr lang="en-US" sz="1200" dirty="0"/>
              <a:t> </a:t>
            </a:r>
            <a:r>
              <a:rPr lang="en-US" sz="1200" dirty="0" err="1"/>
              <a:t>için</a:t>
            </a:r>
            <a:r>
              <a:rPr lang="en-US" sz="1200" dirty="0"/>
              <a:t> </a:t>
            </a:r>
            <a:r>
              <a:rPr lang="en-US" sz="1200" dirty="0" err="1"/>
              <a:t>gerekli</a:t>
            </a:r>
            <a:r>
              <a:rPr lang="en-US" sz="1200" dirty="0"/>
              <a:t> </a:t>
            </a:r>
            <a:r>
              <a:rPr lang="en-US" sz="1200" dirty="0" err="1"/>
              <a:t>multifraksiyon</a:t>
            </a:r>
            <a:r>
              <a:rPr lang="en-US" sz="1200" dirty="0"/>
              <a:t> </a:t>
            </a:r>
            <a:r>
              <a:rPr lang="en-US" sz="1200" dirty="0" err="1"/>
              <a:t>tedavi</a:t>
            </a:r>
            <a:r>
              <a:rPr lang="en-US" sz="1200" dirty="0"/>
              <a:t> </a:t>
            </a:r>
            <a:r>
              <a:rPr lang="en-US" sz="1200" dirty="0" err="1"/>
              <a:t>etkisini</a:t>
            </a:r>
            <a:r>
              <a:rPr lang="en-US" sz="1200" dirty="0"/>
              <a:t> </a:t>
            </a:r>
            <a:r>
              <a:rPr lang="en-US" sz="1200" dirty="0" err="1"/>
              <a:t>yapan</a:t>
            </a:r>
            <a:r>
              <a:rPr lang="en-US" sz="1200" dirty="0"/>
              <a:t> </a:t>
            </a:r>
            <a:r>
              <a:rPr lang="en-US" sz="1200" dirty="0" err="1"/>
              <a:t>tek</a:t>
            </a:r>
            <a:r>
              <a:rPr lang="en-US" sz="1200" dirty="0"/>
              <a:t> </a:t>
            </a:r>
            <a:r>
              <a:rPr lang="en-US" sz="1200" dirty="0" err="1"/>
              <a:t>doz</a:t>
            </a:r>
            <a:r>
              <a:rPr lang="en-US" sz="1200" dirty="0"/>
              <a:t> </a:t>
            </a:r>
            <a:r>
              <a:rPr lang="en-US" sz="1200" dirty="0" err="1"/>
              <a:t>değeridir</a:t>
            </a:r>
            <a:r>
              <a:rPr lang="en-US" sz="1200" dirty="0"/>
              <a:t>. N </a:t>
            </a:r>
            <a:r>
              <a:rPr lang="en-US" sz="1200" dirty="0" err="1"/>
              <a:t>fraksiyon</a:t>
            </a:r>
            <a:r>
              <a:rPr lang="en-US" sz="1200" dirty="0"/>
              <a:t> </a:t>
            </a:r>
            <a:r>
              <a:rPr lang="en-US" sz="1200" dirty="0" err="1"/>
              <a:t>sayısı</a:t>
            </a:r>
            <a:r>
              <a:rPr lang="en-US" sz="1200" dirty="0"/>
              <a:t>, T </a:t>
            </a:r>
            <a:r>
              <a:rPr lang="en-US" sz="1200" dirty="0" err="1"/>
              <a:t>toplam</a:t>
            </a:r>
            <a:r>
              <a:rPr lang="en-US" sz="1200" dirty="0"/>
              <a:t> </a:t>
            </a:r>
            <a:r>
              <a:rPr lang="en-US" sz="1200" dirty="0" err="1"/>
              <a:t>tedavi</a:t>
            </a:r>
            <a:r>
              <a:rPr lang="en-US" sz="1200" dirty="0"/>
              <a:t> </a:t>
            </a:r>
            <a:r>
              <a:rPr lang="en-US" sz="1200" dirty="0" err="1"/>
              <a:t>süresi</a:t>
            </a:r>
            <a:r>
              <a:rPr lang="en-US" sz="1200" dirty="0"/>
              <a:t>, D </a:t>
            </a:r>
            <a:r>
              <a:rPr lang="en-US" sz="1200" dirty="0" err="1"/>
              <a:t>toplam</a:t>
            </a:r>
            <a:r>
              <a:rPr lang="en-US" sz="1200" dirty="0"/>
              <a:t> </a:t>
            </a:r>
            <a:r>
              <a:rPr lang="en-US" sz="1200" dirty="0" err="1"/>
              <a:t>doz</a:t>
            </a:r>
            <a:r>
              <a:rPr lang="en-US" sz="1200" dirty="0"/>
              <a:t> </a:t>
            </a:r>
            <a:r>
              <a:rPr lang="en-US" sz="1200" dirty="0" err="1"/>
              <a:t>olmak</a:t>
            </a:r>
            <a:r>
              <a:rPr lang="en-US" sz="1200" dirty="0"/>
              <a:t> </a:t>
            </a:r>
            <a:r>
              <a:rPr lang="en-US" sz="1200" dirty="0" err="1"/>
              <a:t>üzere</a:t>
            </a:r>
            <a:r>
              <a:rPr lang="en-US" sz="1200" dirty="0"/>
              <a:t> </a:t>
            </a:r>
            <a:r>
              <a:rPr lang="en-US" sz="1200" dirty="0" err="1"/>
              <a:t>aşağıdaki</a:t>
            </a:r>
            <a:r>
              <a:rPr lang="en-US" sz="1200" dirty="0"/>
              <a:t> </a:t>
            </a:r>
            <a:r>
              <a:rPr lang="en-US" sz="1200" dirty="0" err="1"/>
              <a:t>bağıntı</a:t>
            </a:r>
            <a:r>
              <a:rPr lang="en-US" sz="1200" dirty="0"/>
              <a:t> ilk </a:t>
            </a:r>
            <a:r>
              <a:rPr lang="en-US" sz="1200" dirty="0" err="1"/>
              <a:t>doz</a:t>
            </a:r>
            <a:r>
              <a:rPr lang="en-US" sz="1200" dirty="0"/>
              <a:t> </a:t>
            </a:r>
            <a:r>
              <a:rPr lang="en-US" sz="1200" dirty="0" err="1"/>
              <a:t>zaman</a:t>
            </a:r>
            <a:r>
              <a:rPr lang="en-US" sz="1200" dirty="0"/>
              <a:t> </a:t>
            </a:r>
            <a:r>
              <a:rPr lang="en-US" sz="1200" dirty="0" err="1"/>
              <a:t>bağıntısı</a:t>
            </a:r>
            <a:r>
              <a:rPr lang="en-US" sz="1200" dirty="0"/>
              <a:t> </a:t>
            </a:r>
            <a:r>
              <a:rPr lang="en-US" sz="1200" dirty="0" err="1"/>
              <a:t>oldu</a:t>
            </a:r>
            <a:r>
              <a:rPr lang="en-US" sz="1200" dirty="0"/>
              <a:t>.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7</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8</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9</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10</a:t>
            </a:fld>
            <a:endParaRPr lang="en-US"/>
          </a:p>
        </p:txBody>
      </p:sp>
    </p:spTree>
    <p:extLst>
      <p:ext uri="{BB962C8B-B14F-4D97-AF65-F5344CB8AC3E}">
        <p14:creationId xmlns:p14="http://schemas.microsoft.com/office/powerpoint/2010/main" val="241279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F863C3FE-2635-4570-8D7D-EE6943A18CA2}" type="slidenum">
              <a:rPr lang="en-US" smtClean="0"/>
              <a:t>11</a:t>
            </a:fld>
            <a:endParaRPr lang="en-US"/>
          </a:p>
        </p:txBody>
      </p:sp>
    </p:spTree>
    <p:extLst>
      <p:ext uri="{BB962C8B-B14F-4D97-AF65-F5344CB8AC3E}">
        <p14:creationId xmlns:p14="http://schemas.microsoft.com/office/powerpoint/2010/main" val="24127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EAB0777-4C60-462E-A92C-CDAFD498799C}" type="datetimeFigureOut">
              <a:rPr lang="en-US" smtClean="0"/>
              <a:t>6/6/2022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6/6/2022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6/6/2022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0EAB0777-4C60-462E-A92C-CDAFD498799C}" type="datetimeFigureOut">
              <a:rPr lang="en-US" smtClean="0"/>
              <a:t>6/6/2022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6/6/2022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6/6/2022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6/6/2022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422634" cy="3524250"/>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971800" y="3505200"/>
            <a:ext cx="6781800" cy="1828800"/>
          </a:xfrm>
        </p:spPr>
        <p:txBody>
          <a:bodyPr/>
          <a:lstStyle/>
          <a:p>
            <a:pPr algn="ctr"/>
            <a:r>
              <a:rPr lang="en-US" dirty="0"/>
              <a:t>RADYOBİYOLOJİ</a:t>
            </a:r>
          </a:p>
        </p:txBody>
      </p:sp>
      <p:sp>
        <p:nvSpPr>
          <p:cNvPr id="3" name="Subtitle 2"/>
          <p:cNvSpPr>
            <a:spLocks noGrp="1"/>
          </p:cNvSpPr>
          <p:nvPr>
            <p:ph type="subTitle" idx="1"/>
          </p:nvPr>
        </p:nvSpPr>
        <p:spPr>
          <a:xfrm>
            <a:off x="5105400" y="5981700"/>
            <a:ext cx="5410200" cy="1752600"/>
          </a:xfrm>
          <a:effectLst>
            <a:outerShdw blurRad="50800" dist="38100" dir="2700000" algn="tl" rotWithShape="0">
              <a:prstClr val="black">
                <a:alpha val="40000"/>
              </a:prstClr>
            </a:outerShdw>
            <a:softEdge rad="317500"/>
          </a:effectLst>
        </p:spPr>
        <p:txBody>
          <a:bodyPr/>
          <a:lstStyle/>
          <a:p>
            <a:pPr algn="ctr"/>
            <a:r>
              <a:rPr lang="en-US" dirty="0" err="1"/>
              <a:t>Burak</a:t>
            </a:r>
            <a:r>
              <a:rPr lang="en-US" dirty="0"/>
              <a:t> ŞENGÜL</a:t>
            </a:r>
          </a:p>
          <a:p>
            <a:pPr algn="ctr"/>
            <a:r>
              <a:rPr lang="en-US" sz="1600" dirty="0" err="1"/>
              <a:t>Medikal</a:t>
            </a:r>
            <a:r>
              <a:rPr lang="en-US" sz="1600" dirty="0"/>
              <a:t> </a:t>
            </a:r>
            <a:r>
              <a:rPr lang="en-US" sz="1600" dirty="0" err="1"/>
              <a:t>Fizik</a:t>
            </a:r>
            <a:r>
              <a:rPr lang="en-US" sz="1600" dirty="0"/>
              <a:t> </a:t>
            </a:r>
            <a:r>
              <a:rPr lang="en-US" sz="1600" dirty="0" err="1"/>
              <a:t>Uzmanı</a:t>
            </a:r>
            <a:endParaRPr lang="en-US" sz="1600" dirty="0"/>
          </a:p>
          <a:p>
            <a:pPr algn="ctr"/>
            <a:endParaRPr lang="en-US"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788000" y="6851520"/>
              <a:ext cx="360" cy="360"/>
            </p14:xfrm>
          </p:contentPart>
        </mc:Choice>
        <mc:Fallback xmlns="">
          <p:pic>
            <p:nvPicPr>
              <p:cNvPr id="4" name="Ink 3"/>
              <p:cNvPicPr/>
              <p:nvPr/>
            </p:nvPicPr>
            <p:blipFill>
              <a:blip r:embed="rId4"/>
              <a:stretch>
                <a:fillRect/>
              </a:stretch>
            </p:blipFill>
            <p:spPr>
              <a:xfrm>
                <a:off x="4778640" y="6842160"/>
                <a:ext cx="19080" cy="19080"/>
              </a:xfrm>
              <a:prstGeom prst="rect">
                <a:avLst/>
              </a:prstGeom>
            </p:spPr>
          </p:pic>
        </mc:Fallback>
      </mc:AlternateContent>
    </p:spTree>
    <p:extLst>
      <p:ext uri="{BB962C8B-B14F-4D97-AF65-F5344CB8AC3E}">
        <p14:creationId xmlns:p14="http://schemas.microsoft.com/office/powerpoint/2010/main" val="3583853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algn="just"/>
            <a:endParaRPr lang="en-US" sz="1400" dirty="0"/>
          </a:p>
          <a:p>
            <a:pPr algn="just"/>
            <a:endParaRPr lang="en-US" sz="1400" dirty="0"/>
          </a:p>
          <a:p>
            <a:pPr algn="just"/>
            <a:r>
              <a:rPr lang="en-US" sz="1400" dirty="0" err="1"/>
              <a:t>Basit</a:t>
            </a:r>
            <a:r>
              <a:rPr lang="en-US" sz="1400" dirty="0"/>
              <a:t> </a:t>
            </a:r>
            <a:r>
              <a:rPr lang="en-US" sz="1400" dirty="0" err="1"/>
              <a:t>olarak</a:t>
            </a:r>
            <a:r>
              <a:rPr lang="en-US" sz="1400" dirty="0"/>
              <a:t> </a:t>
            </a:r>
            <a:r>
              <a:rPr lang="en-US" sz="1400" dirty="0" err="1"/>
              <a:t>açıklanan</a:t>
            </a:r>
            <a:r>
              <a:rPr lang="en-US" sz="1400" dirty="0"/>
              <a:t> LQ model, her </a:t>
            </a:r>
            <a:r>
              <a:rPr lang="en-US" sz="1400" dirty="0" err="1"/>
              <a:t>doz</a:t>
            </a:r>
            <a:r>
              <a:rPr lang="en-US" sz="1400" dirty="0"/>
              <a:t> </a:t>
            </a:r>
            <a:r>
              <a:rPr lang="en-US" sz="1400" dirty="0" err="1"/>
              <a:t>uygulamasından</a:t>
            </a:r>
            <a:r>
              <a:rPr lang="en-US" sz="1400" dirty="0"/>
              <a:t> </a:t>
            </a:r>
            <a:r>
              <a:rPr lang="en-US" sz="1400" dirty="0" err="1"/>
              <a:t>sonra</a:t>
            </a:r>
            <a:r>
              <a:rPr lang="en-US" sz="1400" dirty="0"/>
              <a:t> </a:t>
            </a:r>
            <a:r>
              <a:rPr lang="en-US" sz="1400" dirty="0" err="1"/>
              <a:t>meydana</a:t>
            </a:r>
            <a:r>
              <a:rPr lang="en-US" sz="1400" dirty="0"/>
              <a:t> </a:t>
            </a:r>
            <a:r>
              <a:rPr lang="en-US" sz="1400" dirty="0" err="1"/>
              <a:t>gelen</a:t>
            </a:r>
            <a:r>
              <a:rPr lang="en-US" sz="1400" dirty="0"/>
              <a:t> </a:t>
            </a:r>
            <a:r>
              <a:rPr lang="en-US" sz="1400" dirty="0" err="1"/>
              <a:t>subletal</a:t>
            </a:r>
            <a:r>
              <a:rPr lang="en-US" sz="1400" dirty="0"/>
              <a:t> </a:t>
            </a:r>
            <a:r>
              <a:rPr lang="en-US" sz="1400" dirty="0" err="1"/>
              <a:t>hasarın</a:t>
            </a:r>
            <a:r>
              <a:rPr lang="en-US" sz="1400" dirty="0"/>
              <a:t> tam </a:t>
            </a:r>
            <a:r>
              <a:rPr lang="en-US" sz="1400" dirty="0" err="1"/>
              <a:t>onarımı</a:t>
            </a:r>
            <a:r>
              <a:rPr lang="en-US" sz="1400" dirty="0"/>
              <a:t> </a:t>
            </a:r>
            <a:r>
              <a:rPr lang="en-US" sz="1400" dirty="0" err="1"/>
              <a:t>için</a:t>
            </a:r>
            <a:r>
              <a:rPr lang="en-US" sz="1400" dirty="0"/>
              <a:t> </a:t>
            </a:r>
            <a:r>
              <a:rPr lang="en-US" sz="1400" dirty="0" err="1"/>
              <a:t>fraksiyonlar</a:t>
            </a:r>
            <a:r>
              <a:rPr lang="en-US" sz="1400" dirty="0"/>
              <a:t> </a:t>
            </a:r>
            <a:r>
              <a:rPr lang="en-US" sz="1400" dirty="0" err="1"/>
              <a:t>arasında</a:t>
            </a:r>
            <a:r>
              <a:rPr lang="en-US" sz="1400" dirty="0"/>
              <a:t> </a:t>
            </a:r>
            <a:r>
              <a:rPr lang="en-US" sz="1400" dirty="0" err="1"/>
              <a:t>yeterli</a:t>
            </a:r>
            <a:r>
              <a:rPr lang="en-US" sz="1400" dirty="0"/>
              <a:t> </a:t>
            </a:r>
            <a:r>
              <a:rPr lang="en-US" sz="1400" dirty="0" err="1"/>
              <a:t>zamana</a:t>
            </a:r>
            <a:r>
              <a:rPr lang="en-US" sz="1400" dirty="0"/>
              <a:t> </a:t>
            </a:r>
            <a:r>
              <a:rPr lang="en-US" sz="1400" dirty="0" err="1"/>
              <a:t>izin</a:t>
            </a:r>
            <a:r>
              <a:rPr lang="en-US" sz="1400" dirty="0"/>
              <a:t> </a:t>
            </a:r>
            <a:r>
              <a:rPr lang="en-US" sz="1400" dirty="0" err="1"/>
              <a:t>verildiğini</a:t>
            </a:r>
            <a:r>
              <a:rPr lang="en-US" sz="1400" dirty="0"/>
              <a:t> </a:t>
            </a:r>
            <a:r>
              <a:rPr lang="en-US" sz="1400" dirty="0" err="1"/>
              <a:t>varsayar</a:t>
            </a:r>
            <a:r>
              <a:rPr lang="en-US" sz="1400" dirty="0"/>
              <a:t>. (En </a:t>
            </a:r>
            <a:r>
              <a:rPr lang="en-US" sz="1400" dirty="0" err="1"/>
              <a:t>az</a:t>
            </a:r>
            <a:r>
              <a:rPr lang="en-US" sz="1400" dirty="0"/>
              <a:t> 6 </a:t>
            </a:r>
            <a:r>
              <a:rPr lang="en-US" sz="1400" dirty="0" err="1"/>
              <a:t>saat</a:t>
            </a:r>
            <a:r>
              <a:rPr lang="en-US" sz="1400" dirty="0"/>
              <a:t>, </a:t>
            </a:r>
            <a:r>
              <a:rPr lang="en-US" sz="1400" dirty="0" err="1"/>
              <a:t>omur</a:t>
            </a:r>
            <a:r>
              <a:rPr lang="en-US" sz="1400" dirty="0"/>
              <a:t> </a:t>
            </a:r>
            <a:r>
              <a:rPr lang="en-US" sz="1400" dirty="0" err="1"/>
              <a:t>ilik</a:t>
            </a:r>
            <a:r>
              <a:rPr lang="en-US" sz="1400" dirty="0"/>
              <a:t> </a:t>
            </a:r>
            <a:r>
              <a:rPr lang="en-US" sz="1400" dirty="0" err="1"/>
              <a:t>için</a:t>
            </a:r>
            <a:r>
              <a:rPr lang="en-US" sz="1400" dirty="0"/>
              <a:t> 1 </a:t>
            </a:r>
            <a:r>
              <a:rPr lang="en-US" sz="1400" dirty="0" err="1"/>
              <a:t>gün</a:t>
            </a:r>
            <a:r>
              <a:rPr lang="en-US" sz="1400" dirty="0"/>
              <a:t>) </a:t>
            </a:r>
          </a:p>
          <a:p>
            <a:pPr algn="just"/>
            <a:r>
              <a:rPr lang="en-US" sz="1400" dirty="0" err="1"/>
              <a:t>Eğer</a:t>
            </a:r>
            <a:r>
              <a:rPr lang="en-US" sz="1400" dirty="0"/>
              <a:t> </a:t>
            </a:r>
            <a:r>
              <a:rPr lang="en-US" sz="1400" dirty="0" err="1"/>
              <a:t>fraksiyonlar</a:t>
            </a:r>
            <a:r>
              <a:rPr lang="en-US" sz="1400" dirty="0"/>
              <a:t> </a:t>
            </a:r>
            <a:r>
              <a:rPr lang="en-US" sz="1400" dirty="0" err="1"/>
              <a:t>arasında</a:t>
            </a:r>
            <a:r>
              <a:rPr lang="en-US" sz="1400" dirty="0"/>
              <a:t> </a:t>
            </a:r>
            <a:r>
              <a:rPr lang="en-US" sz="1400" dirty="0" err="1"/>
              <a:t>hasarın</a:t>
            </a:r>
            <a:r>
              <a:rPr lang="en-US" sz="1400" dirty="0"/>
              <a:t> </a:t>
            </a:r>
            <a:r>
              <a:rPr lang="en-US" sz="1400" dirty="0" err="1"/>
              <a:t>onarımı</a:t>
            </a:r>
            <a:r>
              <a:rPr lang="en-US" sz="1400" dirty="0"/>
              <a:t> </a:t>
            </a:r>
            <a:r>
              <a:rPr lang="en-US" sz="1400" dirty="0" err="1"/>
              <a:t>için</a:t>
            </a:r>
            <a:r>
              <a:rPr lang="en-US" sz="1400" dirty="0"/>
              <a:t> </a:t>
            </a:r>
            <a:r>
              <a:rPr lang="en-US" sz="1400" dirty="0" err="1"/>
              <a:t>yeterli</a:t>
            </a:r>
            <a:r>
              <a:rPr lang="en-US" sz="1400" dirty="0"/>
              <a:t> </a:t>
            </a:r>
            <a:r>
              <a:rPr lang="en-US" sz="1400" dirty="0" err="1"/>
              <a:t>zaman</a:t>
            </a:r>
            <a:r>
              <a:rPr lang="en-US" sz="1400" dirty="0"/>
              <a:t> </a:t>
            </a:r>
            <a:r>
              <a:rPr lang="en-US" sz="1400" dirty="0" err="1"/>
              <a:t>verilmezse</a:t>
            </a:r>
            <a:r>
              <a:rPr lang="en-US" sz="1400" dirty="0"/>
              <a:t> </a:t>
            </a:r>
            <a:r>
              <a:rPr lang="en-US" sz="1400" dirty="0" err="1"/>
              <a:t>hasar</a:t>
            </a:r>
            <a:r>
              <a:rPr lang="en-US" sz="1400" dirty="0"/>
              <a:t> </a:t>
            </a:r>
            <a:r>
              <a:rPr lang="en-US" sz="1400" dirty="0" err="1"/>
              <a:t>artar</a:t>
            </a:r>
            <a:r>
              <a:rPr lang="en-US" sz="1400" dirty="0"/>
              <a:t>. Bu durum </a:t>
            </a:r>
            <a:r>
              <a:rPr lang="en-US" sz="1400" dirty="0" err="1"/>
              <a:t>günde</a:t>
            </a:r>
            <a:r>
              <a:rPr lang="en-US" sz="1400" dirty="0"/>
              <a:t> </a:t>
            </a:r>
            <a:r>
              <a:rPr lang="en-US" sz="1400" dirty="0" err="1"/>
              <a:t>bir</a:t>
            </a:r>
            <a:r>
              <a:rPr lang="en-US" sz="1400" dirty="0"/>
              <a:t> </a:t>
            </a:r>
            <a:r>
              <a:rPr lang="en-US" sz="1400" dirty="0" err="1"/>
              <a:t>fraksiyondan</a:t>
            </a:r>
            <a:r>
              <a:rPr lang="en-US" sz="1400" dirty="0"/>
              <a:t> </a:t>
            </a:r>
            <a:r>
              <a:rPr lang="en-US" sz="1400" dirty="0" err="1"/>
              <a:t>fazla</a:t>
            </a:r>
            <a:r>
              <a:rPr lang="en-US" sz="1400" dirty="0"/>
              <a:t> </a:t>
            </a:r>
            <a:r>
              <a:rPr lang="en-US" sz="1400" dirty="0" err="1"/>
              <a:t>uygulamalar</a:t>
            </a:r>
            <a:r>
              <a:rPr lang="en-US" sz="1400" dirty="0"/>
              <a:t> </a:t>
            </a:r>
            <a:r>
              <a:rPr lang="en-US" sz="1400" dirty="0" err="1"/>
              <a:t>için</a:t>
            </a:r>
            <a:r>
              <a:rPr lang="en-US" sz="1400" dirty="0"/>
              <a:t> </a:t>
            </a:r>
            <a:r>
              <a:rPr lang="en-US" sz="1400" dirty="0" err="1"/>
              <a:t>önemlidir</a:t>
            </a:r>
            <a:r>
              <a:rPr lang="en-US" sz="1400" dirty="0"/>
              <a:t>. </a:t>
            </a:r>
            <a:r>
              <a:rPr lang="en-US" sz="1400" dirty="0" err="1"/>
              <a:t>Tamamlanmamış</a:t>
            </a:r>
            <a:r>
              <a:rPr lang="en-US" sz="1400" dirty="0"/>
              <a:t> </a:t>
            </a:r>
            <a:r>
              <a:rPr lang="en-US" sz="1400" dirty="0" err="1"/>
              <a:t>tamir</a:t>
            </a:r>
            <a:r>
              <a:rPr lang="en-US" sz="1400" dirty="0"/>
              <a:t> </a:t>
            </a:r>
            <a:r>
              <a:rPr lang="en-US" sz="1400" dirty="0" err="1"/>
              <a:t>etkisi</a:t>
            </a:r>
            <a:r>
              <a:rPr lang="en-US" sz="1400" dirty="0"/>
              <a:t> </a:t>
            </a:r>
            <a:r>
              <a:rPr lang="en-US" sz="1400" dirty="0" err="1"/>
              <a:t>tamir</a:t>
            </a:r>
            <a:r>
              <a:rPr lang="en-US" sz="1400" dirty="0"/>
              <a:t> </a:t>
            </a:r>
            <a:r>
              <a:rPr lang="en-US" sz="1400" dirty="0" err="1"/>
              <a:t>süresinin</a:t>
            </a:r>
            <a:r>
              <a:rPr lang="en-US" sz="1400" dirty="0"/>
              <a:t> </a:t>
            </a:r>
            <a:r>
              <a:rPr lang="en-US" sz="1400" dirty="0" err="1"/>
              <a:t>yarısı</a:t>
            </a:r>
            <a:r>
              <a:rPr lang="en-US" sz="1400" dirty="0"/>
              <a:t> </a:t>
            </a:r>
            <a:r>
              <a:rPr lang="en-US" sz="1400" dirty="0" err="1"/>
              <a:t>olan</a:t>
            </a:r>
            <a:r>
              <a:rPr lang="en-US" sz="1400" dirty="0"/>
              <a:t> (T1/2) </a:t>
            </a:r>
            <a:r>
              <a:rPr lang="en-US" sz="1400" dirty="0" err="1"/>
              <a:t>ile</a:t>
            </a:r>
            <a:r>
              <a:rPr lang="en-US" sz="1400" dirty="0"/>
              <a:t> </a:t>
            </a:r>
            <a:r>
              <a:rPr lang="en-US" sz="1400" dirty="0" err="1"/>
              <a:t>belirlenir</a:t>
            </a:r>
            <a:r>
              <a:rPr lang="en-US" sz="1400" dirty="0"/>
              <a:t>. Bu </a:t>
            </a:r>
            <a:r>
              <a:rPr lang="en-US" sz="1400" dirty="0" err="1"/>
              <a:t>tamamlanmamış</a:t>
            </a:r>
            <a:r>
              <a:rPr lang="en-US" sz="1400" dirty="0"/>
              <a:t> </a:t>
            </a:r>
            <a:r>
              <a:rPr lang="en-US" sz="1400" dirty="0" err="1"/>
              <a:t>tamirin</a:t>
            </a:r>
            <a:r>
              <a:rPr lang="en-US" sz="1400" dirty="0"/>
              <a:t> </a:t>
            </a:r>
            <a:r>
              <a:rPr lang="en-US" sz="1400" dirty="0" err="1"/>
              <a:t>etkisini</a:t>
            </a:r>
            <a:r>
              <a:rPr lang="en-US" sz="1400" dirty="0"/>
              <a:t> </a:t>
            </a:r>
            <a:r>
              <a:rPr lang="en-US" sz="1400" dirty="0" err="1"/>
              <a:t>ortadan</a:t>
            </a:r>
            <a:r>
              <a:rPr lang="en-US" sz="1400" dirty="0"/>
              <a:t> </a:t>
            </a:r>
            <a:r>
              <a:rPr lang="en-US" sz="1400" dirty="0" err="1"/>
              <a:t>kaldırmak</a:t>
            </a:r>
            <a:r>
              <a:rPr lang="en-US" sz="1400" dirty="0"/>
              <a:t> </a:t>
            </a:r>
            <a:r>
              <a:rPr lang="en-US" sz="1400" dirty="0" err="1"/>
              <a:t>için</a:t>
            </a:r>
            <a:r>
              <a:rPr lang="en-US" sz="1400" dirty="0"/>
              <a:t> </a:t>
            </a:r>
            <a:r>
              <a:rPr lang="en-US" sz="1400" dirty="0" err="1"/>
              <a:t>düzeltilme</a:t>
            </a:r>
            <a:r>
              <a:rPr lang="en-US" sz="1400" dirty="0"/>
              <a:t> </a:t>
            </a:r>
            <a:r>
              <a:rPr lang="en-US" sz="1400" dirty="0" err="1"/>
              <a:t>yapılması</a:t>
            </a:r>
            <a:r>
              <a:rPr lang="en-US" sz="1400" dirty="0"/>
              <a:t> </a:t>
            </a:r>
            <a:r>
              <a:rPr lang="en-US" sz="1400" dirty="0" err="1"/>
              <a:t>gerekir</a:t>
            </a:r>
            <a:r>
              <a:rPr lang="en-US" sz="1400" dirty="0"/>
              <a:t>.</a:t>
            </a:r>
          </a:p>
          <a:p>
            <a:pPr algn="just"/>
            <a:endParaRPr lang="en-US" sz="1400" dirty="0"/>
          </a:p>
          <a:p>
            <a:pPr algn="just"/>
            <a:endParaRPr lang="en-US" sz="1400" dirty="0"/>
          </a:p>
          <a:p>
            <a:pPr algn="just"/>
            <a:r>
              <a:rPr lang="en-US" sz="1400" dirty="0"/>
              <a:t>                                                                                                         </a:t>
            </a:r>
            <a:r>
              <a:rPr lang="en-US" sz="1400" dirty="0">
                <a:solidFill>
                  <a:srgbClr val="FF0000"/>
                </a:solidFill>
              </a:rPr>
              <a:t>D</a:t>
            </a:r>
            <a:r>
              <a:rPr lang="en-US" sz="1400" dirty="0"/>
              <a:t> </a:t>
            </a:r>
            <a:r>
              <a:rPr lang="en-US" sz="1400" dirty="0" err="1"/>
              <a:t>toplam</a:t>
            </a:r>
            <a:r>
              <a:rPr lang="en-US" sz="1400" dirty="0"/>
              <a:t> </a:t>
            </a:r>
            <a:r>
              <a:rPr lang="en-US" sz="1400" dirty="0" err="1"/>
              <a:t>doz</a:t>
            </a:r>
            <a:r>
              <a:rPr lang="en-US" sz="1400" dirty="0"/>
              <a:t>,</a:t>
            </a:r>
          </a:p>
          <a:p>
            <a:pPr marL="0" indent="0" algn="just">
              <a:buNone/>
            </a:pPr>
            <a:r>
              <a:rPr lang="en-US" sz="1400" dirty="0"/>
              <a:t>                                                                                                               </a:t>
            </a:r>
            <a:r>
              <a:rPr lang="en-US" sz="1400" dirty="0" err="1">
                <a:solidFill>
                  <a:srgbClr val="FF0000"/>
                </a:solidFill>
              </a:rPr>
              <a:t>Hm</a:t>
            </a:r>
            <a:r>
              <a:rPr lang="en-US" sz="1400" dirty="0">
                <a:solidFill>
                  <a:srgbClr val="FF0000"/>
                </a:solidFill>
              </a:rPr>
              <a:t> </a:t>
            </a:r>
            <a:r>
              <a:rPr lang="en-US" sz="1400" dirty="0" err="1"/>
              <a:t>tamamlanmamış</a:t>
            </a:r>
            <a:r>
              <a:rPr lang="en-US" sz="1400" dirty="0"/>
              <a:t> </a:t>
            </a:r>
            <a:r>
              <a:rPr lang="en-US" sz="1400" dirty="0" err="1"/>
              <a:t>tamir</a:t>
            </a:r>
            <a:r>
              <a:rPr lang="en-US" sz="1400" dirty="0"/>
              <a:t> </a:t>
            </a:r>
            <a:r>
              <a:rPr lang="en-US" sz="1400" dirty="0" err="1"/>
              <a:t>faktörü</a:t>
            </a:r>
            <a:endParaRPr lang="en-US" sz="1400" dirty="0"/>
          </a:p>
          <a:p>
            <a:pPr algn="just"/>
            <a:endParaRPr lang="en-US" sz="1400" dirty="0"/>
          </a:p>
          <a:p>
            <a:pPr algn="just"/>
            <a:endParaRPr lang="en-US" sz="1400" dirty="0"/>
          </a:p>
          <a:p>
            <a:pPr algn="just"/>
            <a:endParaRPr lang="en-US" sz="1400" dirty="0"/>
          </a:p>
          <a:p>
            <a:pPr algn="just"/>
            <a:r>
              <a:rPr lang="en-US" sz="1400" dirty="0" err="1"/>
              <a:t>Yapılan</a:t>
            </a:r>
            <a:r>
              <a:rPr lang="en-US" sz="1400" dirty="0"/>
              <a:t> </a:t>
            </a:r>
            <a:r>
              <a:rPr lang="en-US" sz="1400" dirty="0" err="1"/>
              <a:t>çalışmalar</a:t>
            </a:r>
            <a:r>
              <a:rPr lang="en-US" sz="1400" dirty="0"/>
              <a:t>, </a:t>
            </a:r>
            <a:r>
              <a:rPr lang="en-US" sz="1400" dirty="0" err="1"/>
              <a:t>tamir</a:t>
            </a:r>
            <a:r>
              <a:rPr lang="en-US" sz="1400" dirty="0"/>
              <a:t> </a:t>
            </a:r>
            <a:r>
              <a:rPr lang="en-US" sz="1400" dirty="0" err="1"/>
              <a:t>mekanizmasında</a:t>
            </a:r>
            <a:r>
              <a:rPr lang="en-US" sz="1400" dirty="0"/>
              <a:t> hem </a:t>
            </a:r>
            <a:r>
              <a:rPr lang="en-US" sz="1400" dirty="0" err="1"/>
              <a:t>hızlı</a:t>
            </a:r>
            <a:r>
              <a:rPr lang="en-US" sz="1400" dirty="0"/>
              <a:t> </a:t>
            </a:r>
            <a:r>
              <a:rPr lang="en-US" sz="1400" dirty="0" err="1"/>
              <a:t>tamir</a:t>
            </a:r>
            <a:r>
              <a:rPr lang="en-US" sz="1400" dirty="0"/>
              <a:t> </a:t>
            </a:r>
            <a:r>
              <a:rPr lang="en-US" sz="1400" dirty="0" err="1"/>
              <a:t>bileşeni</a:t>
            </a:r>
            <a:r>
              <a:rPr lang="en-US" sz="1400" dirty="0"/>
              <a:t> hem de </a:t>
            </a:r>
            <a:r>
              <a:rPr lang="en-US" sz="1400" dirty="0" err="1"/>
              <a:t>yavaş</a:t>
            </a:r>
            <a:r>
              <a:rPr lang="en-US" sz="1400" dirty="0"/>
              <a:t> </a:t>
            </a:r>
            <a:r>
              <a:rPr lang="en-US" sz="1400" dirty="0" err="1"/>
              <a:t>tamir</a:t>
            </a:r>
            <a:r>
              <a:rPr lang="en-US" sz="1400" dirty="0"/>
              <a:t> </a:t>
            </a:r>
            <a:r>
              <a:rPr lang="en-US" sz="1400" dirty="0" err="1"/>
              <a:t>bileşeni</a:t>
            </a:r>
            <a:endParaRPr lang="en-US" sz="1400" dirty="0"/>
          </a:p>
          <a:p>
            <a:pPr marL="0" indent="0" algn="just">
              <a:buNone/>
            </a:pPr>
            <a:r>
              <a:rPr lang="en-US" sz="1400" dirty="0" err="1"/>
              <a:t>olduğunu</a:t>
            </a:r>
            <a:r>
              <a:rPr lang="en-US" sz="1400" dirty="0"/>
              <a:t> </a:t>
            </a:r>
            <a:r>
              <a:rPr lang="en-US" sz="1400" dirty="0" err="1"/>
              <a:t>göstermiştir</a:t>
            </a:r>
            <a:r>
              <a:rPr lang="en-US" sz="1400" dirty="0"/>
              <a:t>. </a:t>
            </a:r>
            <a:r>
              <a:rPr lang="en-US" sz="1400" dirty="0" err="1"/>
              <a:t>Tamamlanmamış</a:t>
            </a:r>
            <a:r>
              <a:rPr lang="en-US" sz="1400" dirty="0"/>
              <a:t> </a:t>
            </a:r>
            <a:r>
              <a:rPr lang="en-US" sz="1400" dirty="0" err="1"/>
              <a:t>tamir</a:t>
            </a:r>
            <a:r>
              <a:rPr lang="en-US" sz="1400" dirty="0"/>
              <a:t> </a:t>
            </a:r>
            <a:r>
              <a:rPr lang="en-US" sz="1400" dirty="0" err="1"/>
              <a:t>oldukça</a:t>
            </a:r>
            <a:r>
              <a:rPr lang="en-US" sz="1400" dirty="0"/>
              <a:t> </a:t>
            </a:r>
            <a:r>
              <a:rPr lang="en-US" sz="1400" dirty="0" err="1"/>
              <a:t>karmaşıktır</a:t>
            </a:r>
            <a:r>
              <a:rPr lang="en-US" sz="1400" dirty="0"/>
              <a:t>. </a:t>
            </a:r>
            <a:r>
              <a:rPr lang="en-US" sz="1400" dirty="0" err="1"/>
              <a:t>Dokuların</a:t>
            </a:r>
            <a:r>
              <a:rPr lang="en-US" sz="1400" dirty="0"/>
              <a:t> </a:t>
            </a:r>
            <a:r>
              <a:rPr lang="en-US" sz="1400" dirty="0" err="1"/>
              <a:t>tamir</a:t>
            </a:r>
            <a:r>
              <a:rPr lang="en-US" sz="1400" dirty="0"/>
              <a:t> </a:t>
            </a:r>
            <a:r>
              <a:rPr lang="en-US" sz="1400" dirty="0" err="1"/>
              <a:t>süresinin</a:t>
            </a:r>
            <a:r>
              <a:rPr lang="en-US" sz="1400" dirty="0"/>
              <a:t> </a:t>
            </a:r>
            <a:r>
              <a:rPr lang="en-US" sz="1400" dirty="0" err="1"/>
              <a:t>yarı</a:t>
            </a:r>
            <a:r>
              <a:rPr lang="en-US" sz="1400" dirty="0"/>
              <a:t>-</a:t>
            </a:r>
          </a:p>
          <a:p>
            <a:pPr marL="0" indent="0" algn="just">
              <a:buNone/>
            </a:pPr>
            <a:r>
              <a:rPr lang="en-US" sz="1400" dirty="0" err="1"/>
              <a:t>sını</a:t>
            </a:r>
            <a:r>
              <a:rPr lang="en-US" sz="1400" dirty="0"/>
              <a:t> </a:t>
            </a:r>
            <a:r>
              <a:rPr lang="en-US" sz="1400" dirty="0" err="1"/>
              <a:t>ifade</a:t>
            </a:r>
            <a:r>
              <a:rPr lang="en-US" sz="1400" dirty="0"/>
              <a:t> </a:t>
            </a:r>
            <a:r>
              <a:rPr lang="en-US" sz="1400" dirty="0" err="1"/>
              <a:t>eden</a:t>
            </a:r>
            <a:r>
              <a:rPr lang="en-US" sz="1400" dirty="0"/>
              <a:t> T1/2 </a:t>
            </a:r>
            <a:r>
              <a:rPr lang="en-US" sz="1400" dirty="0" err="1"/>
              <a:t>değerini</a:t>
            </a:r>
            <a:r>
              <a:rPr lang="en-US" sz="1400" dirty="0"/>
              <a:t> </a:t>
            </a:r>
            <a:r>
              <a:rPr lang="en-US" sz="1400" dirty="0" err="1"/>
              <a:t>doğru</a:t>
            </a:r>
            <a:r>
              <a:rPr lang="en-US" sz="1400" dirty="0"/>
              <a:t> </a:t>
            </a:r>
            <a:r>
              <a:rPr lang="en-US" sz="1400" dirty="0" err="1"/>
              <a:t>tespit</a:t>
            </a:r>
            <a:r>
              <a:rPr lang="en-US" sz="1400" dirty="0"/>
              <a:t> </a:t>
            </a:r>
            <a:r>
              <a:rPr lang="en-US" sz="1400" dirty="0" err="1"/>
              <a:t>etmek</a:t>
            </a:r>
            <a:r>
              <a:rPr lang="en-US" sz="1400" dirty="0"/>
              <a:t> </a:t>
            </a:r>
            <a:r>
              <a:rPr lang="en-US" sz="1400" dirty="0" err="1"/>
              <a:t>zordur</a:t>
            </a:r>
            <a:r>
              <a:rPr lang="en-US" sz="1400" dirty="0"/>
              <a:t>, </a:t>
            </a:r>
            <a:r>
              <a:rPr lang="en-US" sz="1400" dirty="0" err="1"/>
              <a:t>bu</a:t>
            </a:r>
            <a:r>
              <a:rPr lang="en-US" sz="1400" dirty="0"/>
              <a:t> </a:t>
            </a:r>
            <a:r>
              <a:rPr lang="en-US" sz="1400" dirty="0" err="1"/>
              <a:t>nedenle</a:t>
            </a:r>
            <a:r>
              <a:rPr lang="en-US" sz="1400" dirty="0"/>
              <a:t> </a:t>
            </a:r>
            <a:r>
              <a:rPr lang="en-US" sz="1400" dirty="0" err="1"/>
              <a:t>bağıntının</a:t>
            </a:r>
            <a:r>
              <a:rPr lang="en-US" sz="1400" dirty="0"/>
              <a:t> </a:t>
            </a:r>
            <a:r>
              <a:rPr lang="en-US" sz="1400" dirty="0" err="1"/>
              <a:t>klinikte</a:t>
            </a:r>
            <a:r>
              <a:rPr lang="en-US" sz="1400" dirty="0"/>
              <a:t> </a:t>
            </a:r>
            <a:r>
              <a:rPr lang="en-US" sz="1400" dirty="0" err="1"/>
              <a:t>kullanılması</a:t>
            </a:r>
            <a:r>
              <a:rPr lang="en-US" sz="1400" dirty="0"/>
              <a:t>-</a:t>
            </a:r>
          </a:p>
          <a:p>
            <a:pPr marL="0" indent="0" algn="just">
              <a:buNone/>
            </a:pPr>
            <a:r>
              <a:rPr lang="en-US" sz="1400" dirty="0" err="1"/>
              <a:t>nın</a:t>
            </a:r>
            <a:r>
              <a:rPr lang="en-US" sz="1400" dirty="0"/>
              <a:t> </a:t>
            </a:r>
            <a:r>
              <a:rPr lang="en-US" sz="1400" dirty="0" err="1"/>
              <a:t>güvenliği</a:t>
            </a:r>
            <a:r>
              <a:rPr lang="en-US" sz="1400" dirty="0"/>
              <a:t> </a:t>
            </a:r>
            <a:r>
              <a:rPr lang="en-US" sz="1400" dirty="0" err="1"/>
              <a:t>tartışmalıdır</a:t>
            </a:r>
            <a:r>
              <a:rPr lang="en-US" sz="1400" dirty="0"/>
              <a:t>.</a:t>
            </a:r>
          </a:p>
          <a:p>
            <a:pPr algn="just"/>
            <a:endParaRPr lang="en-US" sz="1400" dirty="0"/>
          </a:p>
          <a:p>
            <a:pPr algn="just"/>
            <a:endParaRPr lang="en-US" sz="1400" dirty="0"/>
          </a:p>
          <a:p>
            <a:pPr algn="just"/>
            <a:endParaRPr lang="en-US" sz="1400" dirty="0"/>
          </a:p>
          <a:p>
            <a:pPr marL="0" indent="0" algn="just">
              <a:buNone/>
            </a:pPr>
            <a:endParaRPr lang="en-US" sz="1400" dirty="0"/>
          </a:p>
          <a:p>
            <a:pPr algn="just"/>
            <a:endParaRPr lang="en-US" sz="1400" dirty="0"/>
          </a:p>
          <a:p>
            <a:pPr marL="0" indent="0" algn="just">
              <a:buNone/>
            </a:pPr>
            <a:endParaRPr lang="en-US" sz="1400" dirty="0"/>
          </a:p>
          <a:p>
            <a:pPr algn="just"/>
            <a:endParaRPr lang="en-US" sz="1400" dirty="0"/>
          </a:p>
        </p:txBody>
      </p:sp>
      <p:sp>
        <p:nvSpPr>
          <p:cNvPr id="4" name="Title 1"/>
          <p:cNvSpPr>
            <a:spLocks noGrp="1"/>
          </p:cNvSpPr>
          <p:nvPr>
            <p:ph type="title"/>
          </p:nvPr>
        </p:nvSpPr>
        <p:spPr>
          <a:xfrm>
            <a:off x="762000" y="-1524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2" name="Rectangle 1"/>
          <p:cNvSpPr/>
          <p:nvPr/>
        </p:nvSpPr>
        <p:spPr>
          <a:xfrm>
            <a:off x="609600" y="1307068"/>
            <a:ext cx="6689436" cy="369332"/>
          </a:xfrm>
          <a:prstGeom prst="rect">
            <a:avLst/>
          </a:prstGeom>
        </p:spPr>
        <p:txBody>
          <a:bodyPr wrap="square">
            <a:spAutoFit/>
          </a:bodyPr>
          <a:lstStyle/>
          <a:p>
            <a:r>
              <a:rPr lang="es-ES" dirty="0">
                <a:solidFill>
                  <a:srgbClr val="FF0000"/>
                </a:solidFill>
              </a:rPr>
              <a:t>LQ </a:t>
            </a:r>
            <a:r>
              <a:rPr lang="es-ES" dirty="0" err="1">
                <a:solidFill>
                  <a:srgbClr val="FF0000"/>
                </a:solidFill>
              </a:rPr>
              <a:t>Model</a:t>
            </a:r>
            <a:r>
              <a:rPr lang="es-ES" dirty="0">
                <a:solidFill>
                  <a:srgbClr val="FF0000"/>
                </a:solidFill>
              </a:rPr>
              <a:t> ve </a:t>
            </a:r>
            <a:r>
              <a:rPr lang="es-ES" dirty="0" err="1">
                <a:solidFill>
                  <a:srgbClr val="FF0000"/>
                </a:solidFill>
              </a:rPr>
              <a:t>Tamamlanmamış</a:t>
            </a:r>
            <a:r>
              <a:rPr lang="es-ES" dirty="0">
                <a:solidFill>
                  <a:srgbClr val="FF0000"/>
                </a:solidFill>
              </a:rPr>
              <a:t> </a:t>
            </a:r>
            <a:r>
              <a:rPr lang="es-ES" dirty="0" err="1">
                <a:solidFill>
                  <a:srgbClr val="FF0000"/>
                </a:solidFill>
              </a:rPr>
              <a:t>Tamir</a:t>
            </a:r>
            <a:r>
              <a:rPr lang="es-ES" dirty="0">
                <a:solidFill>
                  <a:srgbClr val="FF0000"/>
                </a:solidFill>
              </a:rPr>
              <a:t> (</a:t>
            </a:r>
            <a:r>
              <a:rPr lang="es-ES" dirty="0" err="1">
                <a:solidFill>
                  <a:srgbClr val="FF0000"/>
                </a:solidFill>
              </a:rPr>
              <a:t>Incomplete</a:t>
            </a:r>
            <a:r>
              <a:rPr lang="es-ES" dirty="0">
                <a:solidFill>
                  <a:srgbClr val="FF0000"/>
                </a:solidFill>
              </a:rPr>
              <a:t> </a:t>
            </a:r>
            <a:r>
              <a:rPr lang="es-ES" dirty="0" err="1">
                <a:solidFill>
                  <a:srgbClr val="FF0000"/>
                </a:solidFill>
              </a:rPr>
              <a:t>Repair</a:t>
            </a:r>
            <a:r>
              <a:rPr lang="es-ES" dirty="0">
                <a:solidFill>
                  <a:srgbClr val="FF0000"/>
                </a:solidFill>
              </a:rPr>
              <a:t>)</a:t>
            </a:r>
            <a:endParaRPr lang="en-US" dirty="0">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81400"/>
            <a:ext cx="4572868"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338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algn="just"/>
            <a:endParaRPr lang="en-US" sz="1400" dirty="0"/>
          </a:p>
          <a:p>
            <a:pPr algn="just"/>
            <a:endParaRPr lang="en-US" sz="1400" dirty="0"/>
          </a:p>
          <a:p>
            <a:pPr algn="just"/>
            <a:r>
              <a:rPr lang="en-US" sz="1400" dirty="0"/>
              <a:t> </a:t>
            </a:r>
            <a:r>
              <a:rPr lang="en-US" sz="1400" dirty="0" err="1"/>
              <a:t>Radyasyon</a:t>
            </a:r>
            <a:r>
              <a:rPr lang="en-US" sz="1400" dirty="0"/>
              <a:t> </a:t>
            </a:r>
            <a:r>
              <a:rPr lang="en-US" sz="1400" dirty="0" err="1"/>
              <a:t>tedavisinin</a:t>
            </a:r>
            <a:r>
              <a:rPr lang="en-US" sz="1400" dirty="0"/>
              <a:t> ilk </a:t>
            </a:r>
            <a:r>
              <a:rPr lang="en-US" sz="1400" dirty="0" err="1"/>
              <a:t>yıllarından</a:t>
            </a:r>
            <a:r>
              <a:rPr lang="en-US" sz="1400" dirty="0"/>
              <a:t> </a:t>
            </a:r>
            <a:r>
              <a:rPr lang="en-US" sz="1400" dirty="0" err="1"/>
              <a:t>beri</a:t>
            </a:r>
            <a:r>
              <a:rPr lang="en-US" sz="1400" dirty="0"/>
              <a:t> </a:t>
            </a:r>
            <a:r>
              <a:rPr lang="en-US" sz="1400" dirty="0" err="1"/>
              <a:t>verilen</a:t>
            </a:r>
            <a:r>
              <a:rPr lang="en-US" sz="1400" dirty="0"/>
              <a:t> </a:t>
            </a:r>
            <a:r>
              <a:rPr lang="en-US" sz="1400" dirty="0" err="1"/>
              <a:t>radyasyon</a:t>
            </a:r>
            <a:r>
              <a:rPr lang="en-US" sz="1400" dirty="0"/>
              <a:t> </a:t>
            </a:r>
            <a:r>
              <a:rPr lang="en-US" sz="1400" dirty="0" err="1"/>
              <a:t>dozunun</a:t>
            </a:r>
            <a:r>
              <a:rPr lang="en-US" sz="1400" dirty="0"/>
              <a:t> </a:t>
            </a:r>
            <a:r>
              <a:rPr lang="en-US" sz="1400" dirty="0" err="1"/>
              <a:t>etkisinin</a:t>
            </a:r>
            <a:r>
              <a:rPr lang="en-US" sz="1400" dirty="0"/>
              <a:t> </a:t>
            </a:r>
            <a:r>
              <a:rPr lang="en-US" sz="1400" dirty="0" err="1"/>
              <a:t>zaman</a:t>
            </a:r>
            <a:r>
              <a:rPr lang="en-US" sz="1400" dirty="0"/>
              <a:t> </a:t>
            </a:r>
            <a:r>
              <a:rPr lang="en-US" sz="1400" dirty="0" err="1"/>
              <a:t>ile</a:t>
            </a:r>
            <a:r>
              <a:rPr lang="en-US" sz="1400" dirty="0"/>
              <a:t> </a:t>
            </a:r>
            <a:r>
              <a:rPr lang="en-US" sz="1400" dirty="0" err="1"/>
              <a:t>ilgili</a:t>
            </a:r>
            <a:r>
              <a:rPr lang="en-US" sz="1400" dirty="0"/>
              <a:t> </a:t>
            </a:r>
            <a:r>
              <a:rPr lang="en-US" sz="1400" dirty="0" err="1"/>
              <a:t>olduğu</a:t>
            </a:r>
            <a:r>
              <a:rPr lang="en-US" sz="1400" dirty="0"/>
              <a:t> </a:t>
            </a:r>
            <a:r>
              <a:rPr lang="en-US" sz="1400" dirty="0" err="1"/>
              <a:t>bilinmektedir</a:t>
            </a:r>
            <a:r>
              <a:rPr lang="en-US" sz="1400" dirty="0"/>
              <a:t>. </a:t>
            </a:r>
            <a:r>
              <a:rPr lang="en-US" sz="1400" dirty="0" err="1"/>
              <a:t>Uzun</a:t>
            </a:r>
            <a:r>
              <a:rPr lang="en-US" sz="1400" dirty="0"/>
              <a:t> </a:t>
            </a:r>
            <a:r>
              <a:rPr lang="en-US" sz="1400" dirty="0" err="1"/>
              <a:t>yıllar</a:t>
            </a:r>
            <a:r>
              <a:rPr lang="en-US" sz="1400" dirty="0"/>
              <a:t> </a:t>
            </a:r>
            <a:r>
              <a:rPr lang="en-US" sz="1400" dirty="0" err="1"/>
              <a:t>tümör</a:t>
            </a:r>
            <a:r>
              <a:rPr lang="en-US" sz="1400" dirty="0"/>
              <a:t> ve normal </a:t>
            </a:r>
            <a:r>
              <a:rPr lang="en-US" sz="1400" dirty="0" err="1"/>
              <a:t>doku</a:t>
            </a:r>
            <a:r>
              <a:rPr lang="en-US" sz="1400" dirty="0"/>
              <a:t> </a:t>
            </a:r>
            <a:r>
              <a:rPr lang="en-US" sz="1400" dirty="0" err="1"/>
              <a:t>arasındaki</a:t>
            </a:r>
            <a:r>
              <a:rPr lang="en-US" sz="1400" dirty="0"/>
              <a:t> </a:t>
            </a:r>
            <a:r>
              <a:rPr lang="en-US" sz="1400" dirty="0" err="1"/>
              <a:t>ilişkinin</a:t>
            </a:r>
            <a:r>
              <a:rPr lang="en-US" sz="1400" dirty="0"/>
              <a:t> </a:t>
            </a:r>
            <a:r>
              <a:rPr lang="en-US" sz="1400" dirty="0" err="1"/>
              <a:t>gözlenmesi</a:t>
            </a:r>
            <a:r>
              <a:rPr lang="en-US" sz="1400" dirty="0"/>
              <a:t> </a:t>
            </a:r>
            <a:r>
              <a:rPr lang="en-US" sz="1400" dirty="0" err="1"/>
              <a:t>radyasyon</a:t>
            </a:r>
            <a:r>
              <a:rPr lang="en-US" sz="1400" dirty="0"/>
              <a:t> </a:t>
            </a:r>
            <a:r>
              <a:rPr lang="en-US" sz="1400" dirty="0" err="1"/>
              <a:t>tedavisinin</a:t>
            </a:r>
            <a:r>
              <a:rPr lang="en-US" sz="1400" dirty="0"/>
              <a:t> </a:t>
            </a:r>
            <a:r>
              <a:rPr lang="en-US" sz="1400" dirty="0" err="1"/>
              <a:t>başarısı</a:t>
            </a:r>
            <a:r>
              <a:rPr lang="en-US" sz="1400" dirty="0"/>
              <a:t> </a:t>
            </a:r>
            <a:r>
              <a:rPr lang="en-US" sz="1400" dirty="0" err="1"/>
              <a:t>için</a:t>
            </a:r>
            <a:r>
              <a:rPr lang="en-US" sz="1400" dirty="0"/>
              <a:t> </a:t>
            </a:r>
            <a:r>
              <a:rPr lang="en-US" sz="1400" dirty="0" err="1"/>
              <a:t>önemli</a:t>
            </a:r>
            <a:r>
              <a:rPr lang="en-US" sz="1400" dirty="0"/>
              <a:t> </a:t>
            </a:r>
            <a:r>
              <a:rPr lang="en-US" sz="1400" dirty="0" err="1"/>
              <a:t>olduğu</a:t>
            </a:r>
            <a:r>
              <a:rPr lang="en-US" sz="1400" dirty="0"/>
              <a:t> </a:t>
            </a:r>
            <a:r>
              <a:rPr lang="en-US" sz="1400" dirty="0" err="1"/>
              <a:t>ortaya</a:t>
            </a:r>
            <a:r>
              <a:rPr lang="en-US" sz="1400" dirty="0"/>
              <a:t> </a:t>
            </a:r>
            <a:r>
              <a:rPr lang="en-US" sz="1400" dirty="0" err="1"/>
              <a:t>çıkmış</a:t>
            </a:r>
            <a:r>
              <a:rPr lang="en-US" sz="1400" dirty="0"/>
              <a:t> ve LQ </a:t>
            </a:r>
            <a:r>
              <a:rPr lang="en-US" sz="1400" dirty="0" err="1"/>
              <a:t>ile</a:t>
            </a:r>
            <a:r>
              <a:rPr lang="en-US" sz="1400" dirty="0"/>
              <a:t> </a:t>
            </a:r>
            <a:r>
              <a:rPr lang="en-US" sz="1400" dirty="0" err="1"/>
              <a:t>hesaplamalar</a:t>
            </a:r>
            <a:r>
              <a:rPr lang="en-US" sz="1400" dirty="0"/>
              <a:t> </a:t>
            </a:r>
            <a:r>
              <a:rPr lang="en-US" sz="1400" dirty="0" err="1"/>
              <a:t>yapmak</a:t>
            </a:r>
            <a:r>
              <a:rPr lang="en-US" sz="1400" dirty="0"/>
              <a:t> </a:t>
            </a:r>
            <a:r>
              <a:rPr lang="en-US" sz="1400" dirty="0" err="1"/>
              <a:t>için</a:t>
            </a:r>
            <a:r>
              <a:rPr lang="en-US" sz="1400" dirty="0"/>
              <a:t> </a:t>
            </a:r>
            <a:r>
              <a:rPr lang="en-US" sz="1400" dirty="0" err="1"/>
              <a:t>çeşitli</a:t>
            </a:r>
            <a:r>
              <a:rPr lang="en-US" sz="1400" dirty="0"/>
              <a:t> </a:t>
            </a:r>
            <a:r>
              <a:rPr lang="en-US" sz="1400" dirty="0" err="1"/>
              <a:t>matematiksel</a:t>
            </a:r>
            <a:r>
              <a:rPr lang="en-US" sz="1400" dirty="0"/>
              <a:t> </a:t>
            </a:r>
            <a:r>
              <a:rPr lang="en-US" sz="1400" dirty="0" err="1"/>
              <a:t>eş</a:t>
            </a:r>
            <a:r>
              <a:rPr lang="en-US" sz="1400" dirty="0"/>
              <a:t> </a:t>
            </a:r>
            <a:r>
              <a:rPr lang="en-US" sz="1400" dirty="0" err="1"/>
              <a:t>değer</a:t>
            </a:r>
            <a:r>
              <a:rPr lang="en-US" sz="1400" dirty="0"/>
              <a:t> </a:t>
            </a:r>
            <a:r>
              <a:rPr lang="en-US" sz="1400" dirty="0" err="1"/>
              <a:t>yöntemler</a:t>
            </a:r>
            <a:r>
              <a:rPr lang="en-US" sz="1400" dirty="0"/>
              <a:t> </a:t>
            </a:r>
            <a:r>
              <a:rPr lang="en-US" sz="1400" dirty="0" err="1"/>
              <a:t>geliştirilmiştir</a:t>
            </a:r>
            <a:r>
              <a:rPr lang="en-US" sz="1400" dirty="0"/>
              <a:t>. Bu </a:t>
            </a:r>
            <a:r>
              <a:rPr lang="en-US" sz="1400" dirty="0" err="1"/>
              <a:t>yöntemlerden</a:t>
            </a:r>
            <a:r>
              <a:rPr lang="en-US" sz="1400" dirty="0"/>
              <a:t> </a:t>
            </a:r>
            <a:r>
              <a:rPr lang="en-US" sz="1400" dirty="0" err="1"/>
              <a:t>biri</a:t>
            </a:r>
            <a:r>
              <a:rPr lang="en-US" sz="1400" dirty="0"/>
              <a:t>, </a:t>
            </a:r>
            <a:r>
              <a:rPr lang="en-US" sz="1400" dirty="0" err="1"/>
              <a:t>uygulanan</a:t>
            </a:r>
            <a:r>
              <a:rPr lang="en-US" sz="1400" dirty="0"/>
              <a:t> </a:t>
            </a:r>
            <a:r>
              <a:rPr lang="en-US" sz="1400" dirty="0" err="1"/>
              <a:t>doz</a:t>
            </a:r>
            <a:r>
              <a:rPr lang="en-US" sz="1400" dirty="0"/>
              <a:t> </a:t>
            </a:r>
            <a:r>
              <a:rPr lang="en-US" sz="1400" dirty="0" err="1"/>
              <a:t>reçetesini</a:t>
            </a:r>
            <a:r>
              <a:rPr lang="en-US" sz="1400" dirty="0"/>
              <a:t> 2 </a:t>
            </a:r>
            <a:r>
              <a:rPr lang="en-US" sz="1400" dirty="0" err="1"/>
              <a:t>Gy’lik</a:t>
            </a:r>
            <a:r>
              <a:rPr lang="en-US" sz="1400" dirty="0"/>
              <a:t> </a:t>
            </a:r>
            <a:r>
              <a:rPr lang="en-US" sz="1400" dirty="0" err="1"/>
              <a:t>fraksiyon</a:t>
            </a:r>
            <a:r>
              <a:rPr lang="en-US" sz="1400" dirty="0"/>
              <a:t> </a:t>
            </a:r>
            <a:r>
              <a:rPr lang="en-US" sz="1400" dirty="0" err="1"/>
              <a:t>dozuna</a:t>
            </a:r>
            <a:r>
              <a:rPr lang="en-US" sz="1400" dirty="0"/>
              <a:t> </a:t>
            </a:r>
            <a:r>
              <a:rPr lang="en-US" sz="1400" dirty="0" err="1"/>
              <a:t>eş</a:t>
            </a:r>
            <a:r>
              <a:rPr lang="en-US" sz="1400" dirty="0"/>
              <a:t> </a:t>
            </a:r>
            <a:r>
              <a:rPr lang="en-US" sz="1400" dirty="0" err="1"/>
              <a:t>değer</a:t>
            </a:r>
            <a:r>
              <a:rPr lang="en-US" sz="1400" dirty="0"/>
              <a:t> </a:t>
            </a:r>
            <a:r>
              <a:rPr lang="en-US" sz="1400" dirty="0" err="1"/>
              <a:t>doza</a:t>
            </a:r>
            <a:r>
              <a:rPr lang="en-US" sz="1400" dirty="0"/>
              <a:t> </a:t>
            </a:r>
            <a:r>
              <a:rPr lang="en-US" sz="1400" dirty="0" err="1"/>
              <a:t>dönüştürmektir</a:t>
            </a:r>
            <a:r>
              <a:rPr lang="en-US" sz="1400" dirty="0"/>
              <a:t>.</a:t>
            </a:r>
          </a:p>
          <a:p>
            <a:pPr marL="0" indent="0" algn="just">
              <a:buNone/>
            </a:pPr>
            <a:endParaRPr lang="en-US" sz="1400" dirty="0"/>
          </a:p>
          <a:p>
            <a:pPr algn="just"/>
            <a:r>
              <a:rPr lang="en-US" sz="1400" b="1" dirty="0" err="1">
                <a:solidFill>
                  <a:srgbClr val="FFC000"/>
                </a:solidFill>
              </a:rPr>
              <a:t>Toplam</a:t>
            </a:r>
            <a:r>
              <a:rPr lang="en-US" sz="1400" b="1" dirty="0">
                <a:solidFill>
                  <a:srgbClr val="FFC000"/>
                </a:solidFill>
              </a:rPr>
              <a:t> </a:t>
            </a:r>
            <a:r>
              <a:rPr lang="en-US" sz="1400" b="1" dirty="0" err="1">
                <a:solidFill>
                  <a:srgbClr val="FFC000"/>
                </a:solidFill>
              </a:rPr>
              <a:t>Tedavi</a:t>
            </a:r>
            <a:r>
              <a:rPr lang="en-US" sz="1400" b="1" dirty="0">
                <a:solidFill>
                  <a:srgbClr val="FFC000"/>
                </a:solidFill>
              </a:rPr>
              <a:t> </a:t>
            </a:r>
            <a:r>
              <a:rPr lang="en-US" sz="1400" b="1" dirty="0" err="1">
                <a:solidFill>
                  <a:srgbClr val="FFC000"/>
                </a:solidFill>
              </a:rPr>
              <a:t>Süresinin</a:t>
            </a:r>
            <a:r>
              <a:rPr lang="en-US" sz="1400" b="1" dirty="0">
                <a:solidFill>
                  <a:srgbClr val="FFC000"/>
                </a:solidFill>
              </a:rPr>
              <a:t> </a:t>
            </a:r>
            <a:r>
              <a:rPr lang="en-US" sz="1400" b="1" dirty="0" err="1">
                <a:solidFill>
                  <a:srgbClr val="FFC000"/>
                </a:solidFill>
              </a:rPr>
              <a:t>Etkisi</a:t>
            </a:r>
            <a:r>
              <a:rPr lang="en-US" sz="1400" b="1" dirty="0">
                <a:solidFill>
                  <a:srgbClr val="FFC000"/>
                </a:solidFill>
              </a:rPr>
              <a:t>: </a:t>
            </a:r>
            <a:r>
              <a:rPr lang="en-US" sz="1400" dirty="0" err="1"/>
              <a:t>Tedavi</a:t>
            </a:r>
            <a:r>
              <a:rPr lang="en-US" sz="1400" dirty="0"/>
              <a:t> </a:t>
            </a:r>
            <a:r>
              <a:rPr lang="en-US" sz="1400" dirty="0" err="1"/>
              <a:t>sırasında</a:t>
            </a:r>
            <a:r>
              <a:rPr lang="en-US" sz="1400" dirty="0"/>
              <a:t> </a:t>
            </a:r>
            <a:r>
              <a:rPr lang="en-US" sz="1400" dirty="0" err="1"/>
              <a:t>oluşan</a:t>
            </a:r>
            <a:r>
              <a:rPr lang="en-US" sz="1400" dirty="0"/>
              <a:t> </a:t>
            </a:r>
            <a:r>
              <a:rPr lang="en-US" sz="1400" dirty="0" err="1"/>
              <a:t>geç</a:t>
            </a:r>
            <a:r>
              <a:rPr lang="en-US" sz="1400" dirty="0"/>
              <a:t> </a:t>
            </a:r>
            <a:r>
              <a:rPr lang="en-US" sz="1400" dirty="0" err="1"/>
              <a:t>doku</a:t>
            </a:r>
            <a:r>
              <a:rPr lang="en-US" sz="1400" dirty="0"/>
              <a:t> </a:t>
            </a:r>
            <a:r>
              <a:rPr lang="en-US" sz="1400" dirty="0" err="1"/>
              <a:t>hasarını</a:t>
            </a:r>
            <a:r>
              <a:rPr lang="en-US" sz="1400" dirty="0"/>
              <a:t> </a:t>
            </a:r>
            <a:r>
              <a:rPr lang="en-US" sz="1400" dirty="0" err="1"/>
              <a:t>kompanse</a:t>
            </a:r>
            <a:r>
              <a:rPr lang="en-US" sz="1400" dirty="0"/>
              <a:t> </a:t>
            </a:r>
            <a:r>
              <a:rPr lang="en-US" sz="1400" dirty="0" err="1"/>
              <a:t>eden</a:t>
            </a:r>
            <a:r>
              <a:rPr lang="en-US" sz="1400" dirty="0"/>
              <a:t> </a:t>
            </a:r>
            <a:r>
              <a:rPr lang="en-US" sz="1400" dirty="0" err="1"/>
              <a:t>bir</a:t>
            </a:r>
            <a:r>
              <a:rPr lang="en-US" sz="1400" dirty="0"/>
              <a:t> </a:t>
            </a:r>
            <a:r>
              <a:rPr lang="en-US" sz="1400" dirty="0" err="1"/>
              <a:t>çoğalma</a:t>
            </a:r>
            <a:r>
              <a:rPr lang="en-US" sz="1400" dirty="0"/>
              <a:t> </a:t>
            </a:r>
            <a:r>
              <a:rPr lang="en-US" sz="1400" dirty="0" err="1"/>
              <a:t>yoktur</a:t>
            </a:r>
            <a:r>
              <a:rPr lang="en-US" sz="1400" dirty="0"/>
              <a:t>. Bu </a:t>
            </a:r>
            <a:r>
              <a:rPr lang="en-US" sz="1400" dirty="0" err="1"/>
              <a:t>nedenle</a:t>
            </a:r>
            <a:r>
              <a:rPr lang="en-US" sz="1400" dirty="0"/>
              <a:t> </a:t>
            </a:r>
            <a:r>
              <a:rPr lang="en-US" sz="1400" dirty="0" err="1"/>
              <a:t>tedavi</a:t>
            </a:r>
            <a:r>
              <a:rPr lang="en-US" sz="1400" dirty="0"/>
              <a:t> </a:t>
            </a:r>
            <a:r>
              <a:rPr lang="en-US" sz="1400" dirty="0" err="1"/>
              <a:t>zamanı</a:t>
            </a:r>
            <a:r>
              <a:rPr lang="en-US" sz="1400" dirty="0"/>
              <a:t> </a:t>
            </a:r>
            <a:r>
              <a:rPr lang="en-US" sz="1400" dirty="0" err="1"/>
              <a:t>iki</a:t>
            </a:r>
            <a:r>
              <a:rPr lang="en-US" sz="1400" dirty="0"/>
              <a:t> </a:t>
            </a:r>
            <a:r>
              <a:rPr lang="en-US" sz="1400" dirty="0" err="1"/>
              <a:t>katına</a:t>
            </a:r>
            <a:r>
              <a:rPr lang="en-US" sz="1400" dirty="0"/>
              <a:t> da </a:t>
            </a:r>
            <a:r>
              <a:rPr lang="en-US" sz="1400" dirty="0" err="1"/>
              <a:t>çıksa</a:t>
            </a:r>
            <a:r>
              <a:rPr lang="en-US" sz="1400" dirty="0"/>
              <a:t> </a:t>
            </a:r>
            <a:r>
              <a:rPr lang="en-US" sz="1400" dirty="0" err="1"/>
              <a:t>veya</a:t>
            </a:r>
            <a:r>
              <a:rPr lang="en-US" sz="1400" dirty="0"/>
              <a:t> </a:t>
            </a:r>
            <a:r>
              <a:rPr lang="en-US" sz="1400" dirty="0" err="1"/>
              <a:t>yarıya</a:t>
            </a:r>
            <a:r>
              <a:rPr lang="en-US" sz="1400" dirty="0"/>
              <a:t> da </a:t>
            </a:r>
            <a:r>
              <a:rPr lang="en-US" sz="1400" dirty="0" err="1"/>
              <a:t>indirilse</a:t>
            </a:r>
            <a:r>
              <a:rPr lang="en-US" sz="1400" dirty="0"/>
              <a:t>, </a:t>
            </a:r>
            <a:r>
              <a:rPr lang="en-US" sz="1400" dirty="0" err="1"/>
              <a:t>fraksiyon</a:t>
            </a:r>
            <a:r>
              <a:rPr lang="en-US" sz="1400" dirty="0"/>
              <a:t> </a:t>
            </a:r>
            <a:r>
              <a:rPr lang="en-US" sz="1400" dirty="0" err="1"/>
              <a:t>başına</a:t>
            </a:r>
            <a:endParaRPr lang="en-US" sz="1400" dirty="0"/>
          </a:p>
          <a:p>
            <a:pPr marL="0" indent="0" algn="just">
              <a:buNone/>
            </a:pPr>
            <a:r>
              <a:rPr lang="en-US" sz="1400" dirty="0"/>
              <a:t>      </a:t>
            </a:r>
            <a:r>
              <a:rPr lang="en-US" sz="1400" dirty="0" err="1"/>
              <a:t>doz</a:t>
            </a:r>
            <a:r>
              <a:rPr lang="en-US" sz="1400" dirty="0"/>
              <a:t> </a:t>
            </a:r>
            <a:r>
              <a:rPr lang="en-US" sz="1400" dirty="0" err="1"/>
              <a:t>değişmedikçe</a:t>
            </a:r>
            <a:r>
              <a:rPr lang="en-US" sz="1400" dirty="0"/>
              <a:t> </a:t>
            </a:r>
            <a:r>
              <a:rPr lang="en-US" sz="1400" dirty="0" err="1"/>
              <a:t>geç</a:t>
            </a:r>
            <a:r>
              <a:rPr lang="en-US" sz="1400" dirty="0"/>
              <a:t> </a:t>
            </a:r>
            <a:r>
              <a:rPr lang="en-US" sz="1400" dirty="0" err="1"/>
              <a:t>cevap</a:t>
            </a:r>
            <a:r>
              <a:rPr lang="en-US" sz="1400" dirty="0"/>
              <a:t> </a:t>
            </a:r>
            <a:r>
              <a:rPr lang="en-US" sz="1400" dirty="0" err="1"/>
              <a:t>veren</a:t>
            </a:r>
            <a:r>
              <a:rPr lang="en-US" sz="1400" dirty="0"/>
              <a:t> </a:t>
            </a:r>
            <a:r>
              <a:rPr lang="en-US" sz="1400" dirty="0" err="1"/>
              <a:t>dokular</a:t>
            </a:r>
            <a:r>
              <a:rPr lang="en-US" sz="1400" dirty="0"/>
              <a:t> </a:t>
            </a:r>
            <a:r>
              <a:rPr lang="en-US" sz="1400" dirty="0" err="1"/>
              <a:t>toplam</a:t>
            </a:r>
            <a:r>
              <a:rPr lang="en-US" sz="1400" dirty="0"/>
              <a:t> </a:t>
            </a:r>
            <a:r>
              <a:rPr lang="en-US" sz="1400" dirty="0" err="1"/>
              <a:t>tedavi</a:t>
            </a:r>
            <a:r>
              <a:rPr lang="en-US" sz="1400" dirty="0"/>
              <a:t> </a:t>
            </a:r>
            <a:r>
              <a:rPr lang="en-US" sz="1400" dirty="0" err="1"/>
              <a:t>süresinden</a:t>
            </a:r>
            <a:r>
              <a:rPr lang="en-US" sz="1400" dirty="0"/>
              <a:t> </a:t>
            </a:r>
            <a:r>
              <a:rPr lang="en-US" sz="1400" dirty="0" err="1"/>
              <a:t>az</a:t>
            </a:r>
            <a:r>
              <a:rPr lang="en-US" sz="1400" dirty="0"/>
              <a:t> </a:t>
            </a:r>
            <a:r>
              <a:rPr lang="en-US" sz="1400" dirty="0" err="1"/>
              <a:t>veya</a:t>
            </a:r>
            <a:r>
              <a:rPr lang="en-US" sz="1400" dirty="0"/>
              <a:t> </a:t>
            </a:r>
            <a:r>
              <a:rPr lang="en-US" sz="1400" dirty="0" err="1"/>
              <a:t>hiç</a:t>
            </a:r>
            <a:r>
              <a:rPr lang="en-US" sz="1400" dirty="0"/>
              <a:t> </a:t>
            </a:r>
            <a:r>
              <a:rPr lang="en-US" sz="1400" dirty="0" err="1"/>
              <a:t>etkilenmemektedir</a:t>
            </a:r>
            <a:r>
              <a:rPr lang="en-US" sz="1400" dirty="0"/>
              <a:t>.        </a:t>
            </a:r>
          </a:p>
          <a:p>
            <a:pPr marL="0" indent="0" algn="just">
              <a:buNone/>
            </a:pPr>
            <a:r>
              <a:rPr lang="en-US" sz="1400" dirty="0"/>
              <a:t>      </a:t>
            </a:r>
            <a:r>
              <a:rPr lang="en-US" sz="1400" dirty="0" err="1"/>
              <a:t>Toplam</a:t>
            </a:r>
            <a:r>
              <a:rPr lang="en-US" sz="1400" dirty="0"/>
              <a:t> </a:t>
            </a:r>
            <a:r>
              <a:rPr lang="en-US" sz="1400" dirty="0" err="1"/>
              <a:t>tedavi</a:t>
            </a:r>
            <a:r>
              <a:rPr lang="en-US" sz="1400" dirty="0"/>
              <a:t> </a:t>
            </a:r>
            <a:r>
              <a:rPr lang="en-US" sz="1400" dirty="0" err="1"/>
              <a:t>zamanı</a:t>
            </a:r>
            <a:r>
              <a:rPr lang="en-US" sz="1400" dirty="0"/>
              <a:t> </a:t>
            </a:r>
            <a:r>
              <a:rPr lang="en-US" sz="1400" dirty="0" err="1"/>
              <a:t>erken</a:t>
            </a:r>
            <a:r>
              <a:rPr lang="en-US" sz="1400" dirty="0"/>
              <a:t> </a:t>
            </a:r>
            <a:r>
              <a:rPr lang="en-US" sz="1400" dirty="0" err="1"/>
              <a:t>cevap</a:t>
            </a:r>
            <a:r>
              <a:rPr lang="en-US" sz="1400" dirty="0"/>
              <a:t> </a:t>
            </a:r>
            <a:r>
              <a:rPr lang="en-US" sz="1400" dirty="0" err="1"/>
              <a:t>veren</a:t>
            </a:r>
            <a:r>
              <a:rPr lang="en-US" sz="1400" dirty="0"/>
              <a:t> </a:t>
            </a:r>
            <a:r>
              <a:rPr lang="en-US" sz="1400" dirty="0" err="1"/>
              <a:t>dokular</a:t>
            </a:r>
            <a:r>
              <a:rPr lang="en-US" sz="1400" dirty="0"/>
              <a:t> ve </a:t>
            </a:r>
            <a:r>
              <a:rPr lang="en-US" sz="1400" dirty="0" err="1"/>
              <a:t>tümör</a:t>
            </a:r>
            <a:r>
              <a:rPr lang="en-US" sz="1400" dirty="0"/>
              <a:t> </a:t>
            </a:r>
            <a:r>
              <a:rPr lang="en-US" sz="1400" dirty="0" err="1"/>
              <a:t>için</a:t>
            </a:r>
            <a:r>
              <a:rPr lang="en-US" sz="1400" dirty="0"/>
              <a:t> </a:t>
            </a:r>
            <a:r>
              <a:rPr lang="en-US" sz="1400" dirty="0" err="1"/>
              <a:t>önemlidir</a:t>
            </a:r>
            <a:r>
              <a:rPr lang="en-US" sz="1400" dirty="0"/>
              <a:t>.</a:t>
            </a:r>
          </a:p>
          <a:p>
            <a:pPr algn="just"/>
            <a:endParaRPr lang="en-US" sz="1400" dirty="0"/>
          </a:p>
          <a:p>
            <a:pPr algn="just"/>
            <a:r>
              <a:rPr lang="en-US" sz="1400" dirty="0" err="1">
                <a:solidFill>
                  <a:srgbClr val="0070C0"/>
                </a:solidFill>
              </a:rPr>
              <a:t>Fraksiyon</a:t>
            </a:r>
            <a:r>
              <a:rPr lang="en-US" sz="1400" dirty="0">
                <a:solidFill>
                  <a:srgbClr val="0070C0"/>
                </a:solidFill>
              </a:rPr>
              <a:t> </a:t>
            </a:r>
            <a:r>
              <a:rPr lang="en-US" sz="1400" dirty="0" err="1">
                <a:solidFill>
                  <a:srgbClr val="0070C0"/>
                </a:solidFill>
              </a:rPr>
              <a:t>Büyüklüğünün</a:t>
            </a:r>
            <a:r>
              <a:rPr lang="en-US" sz="1400" dirty="0">
                <a:solidFill>
                  <a:srgbClr val="0070C0"/>
                </a:solidFill>
              </a:rPr>
              <a:t> </a:t>
            </a:r>
            <a:r>
              <a:rPr lang="en-US" sz="1400" dirty="0" err="1">
                <a:solidFill>
                  <a:srgbClr val="0070C0"/>
                </a:solidFill>
              </a:rPr>
              <a:t>Etkisi</a:t>
            </a:r>
            <a:r>
              <a:rPr lang="en-US" sz="1400" dirty="0">
                <a:solidFill>
                  <a:srgbClr val="0070C0"/>
                </a:solidFill>
              </a:rPr>
              <a:t>: </a:t>
            </a:r>
            <a:r>
              <a:rPr lang="en-US" sz="1400" dirty="0" err="1"/>
              <a:t>Fraksiyon</a:t>
            </a:r>
            <a:r>
              <a:rPr lang="en-US" sz="1400" dirty="0"/>
              <a:t> </a:t>
            </a:r>
            <a:r>
              <a:rPr lang="en-US" sz="1400" dirty="0" err="1"/>
              <a:t>büyüklüğü</a:t>
            </a:r>
            <a:r>
              <a:rPr lang="en-US" sz="1400" dirty="0"/>
              <a:t> </a:t>
            </a:r>
            <a:r>
              <a:rPr lang="en-US" sz="1400" dirty="0" err="1"/>
              <a:t>arttıkça</a:t>
            </a:r>
            <a:r>
              <a:rPr lang="en-US" sz="1400" dirty="0"/>
              <a:t> </a:t>
            </a:r>
            <a:r>
              <a:rPr lang="en-US" sz="1400" dirty="0" err="1"/>
              <a:t>geç</a:t>
            </a:r>
            <a:r>
              <a:rPr lang="en-US" sz="1400" dirty="0"/>
              <a:t> </a:t>
            </a:r>
            <a:r>
              <a:rPr lang="en-US" sz="1400" dirty="0" err="1"/>
              <a:t>etkiler</a:t>
            </a:r>
            <a:r>
              <a:rPr lang="en-US" sz="1400" dirty="0"/>
              <a:t> </a:t>
            </a:r>
            <a:r>
              <a:rPr lang="en-US" sz="1400" dirty="0" err="1"/>
              <a:t>artar</a:t>
            </a:r>
            <a:r>
              <a:rPr lang="en-US" sz="1400" dirty="0"/>
              <a:t>. </a:t>
            </a:r>
            <a:r>
              <a:rPr lang="en-US" sz="1400" dirty="0" err="1"/>
              <a:t>Farklı</a:t>
            </a:r>
            <a:r>
              <a:rPr lang="en-US" sz="1400" dirty="0"/>
              <a:t> </a:t>
            </a:r>
            <a:r>
              <a:rPr lang="en-US" sz="1400" dirty="0" err="1"/>
              <a:t>fraksiyonasyonlar</a:t>
            </a:r>
            <a:r>
              <a:rPr lang="en-US" sz="1400" dirty="0"/>
              <a:t> </a:t>
            </a:r>
            <a:r>
              <a:rPr lang="en-US" sz="1400" dirty="0" err="1"/>
              <a:t>kullanılarak</a:t>
            </a:r>
            <a:r>
              <a:rPr lang="en-US" sz="1400" dirty="0"/>
              <a:t> </a:t>
            </a:r>
            <a:r>
              <a:rPr lang="en-US" sz="1400" dirty="0" err="1"/>
              <a:t>geç</a:t>
            </a:r>
            <a:r>
              <a:rPr lang="en-US" sz="1400" dirty="0"/>
              <a:t> </a:t>
            </a:r>
            <a:r>
              <a:rPr lang="en-US" sz="1400" dirty="0" err="1"/>
              <a:t>etkiler</a:t>
            </a:r>
            <a:r>
              <a:rPr lang="en-US" sz="1400" dirty="0"/>
              <a:t> </a:t>
            </a:r>
            <a:r>
              <a:rPr lang="en-US" sz="1400" dirty="0" err="1"/>
              <a:t>arttırılmadan</a:t>
            </a:r>
            <a:r>
              <a:rPr lang="en-US" sz="1400" dirty="0"/>
              <a:t> </a:t>
            </a:r>
            <a:r>
              <a:rPr lang="en-US" sz="1400" dirty="0" err="1"/>
              <a:t>daha</a:t>
            </a:r>
            <a:r>
              <a:rPr lang="en-US" sz="1400" dirty="0"/>
              <a:t> </a:t>
            </a:r>
            <a:r>
              <a:rPr lang="en-US" sz="1400" dirty="0" err="1"/>
              <a:t>yüksek</a:t>
            </a:r>
            <a:r>
              <a:rPr lang="en-US" sz="1400" dirty="0"/>
              <a:t> </a:t>
            </a:r>
            <a:r>
              <a:rPr lang="en-US" sz="1400" dirty="0" err="1"/>
              <a:t>tümör</a:t>
            </a:r>
            <a:r>
              <a:rPr lang="en-US" sz="1400" dirty="0"/>
              <a:t> </a:t>
            </a:r>
            <a:r>
              <a:rPr lang="en-US" sz="1400" dirty="0" err="1"/>
              <a:t>dozuna</a:t>
            </a:r>
            <a:r>
              <a:rPr lang="en-US" sz="1400" dirty="0"/>
              <a:t> </a:t>
            </a:r>
            <a:r>
              <a:rPr lang="en-US" sz="1400" dirty="0" err="1"/>
              <a:t>çıkılarak</a:t>
            </a:r>
            <a:r>
              <a:rPr lang="en-US" sz="1400" dirty="0"/>
              <a:t> </a:t>
            </a:r>
            <a:r>
              <a:rPr lang="en-US" sz="1400" dirty="0" err="1"/>
              <a:t>tümör</a:t>
            </a:r>
            <a:r>
              <a:rPr lang="en-US" sz="1400" dirty="0"/>
              <a:t> </a:t>
            </a:r>
            <a:r>
              <a:rPr lang="en-US" sz="1400" dirty="0" err="1"/>
              <a:t>kontrolünde</a:t>
            </a:r>
            <a:r>
              <a:rPr lang="en-US" sz="1400" dirty="0"/>
              <a:t> </a:t>
            </a:r>
            <a:r>
              <a:rPr lang="en-US" sz="1400" dirty="0" err="1"/>
              <a:t>artış</a:t>
            </a:r>
            <a:r>
              <a:rPr lang="en-US" sz="1400" dirty="0"/>
              <a:t> </a:t>
            </a:r>
            <a:r>
              <a:rPr lang="en-US" sz="1400" dirty="0" err="1"/>
              <a:t>sağlanması</a:t>
            </a:r>
            <a:r>
              <a:rPr lang="en-US" sz="1400" dirty="0"/>
              <a:t> </a:t>
            </a:r>
            <a:r>
              <a:rPr lang="en-US" sz="1400" dirty="0" err="1"/>
              <a:t>mümkün</a:t>
            </a:r>
            <a:r>
              <a:rPr lang="en-US" sz="1400" dirty="0"/>
              <a:t> </a:t>
            </a:r>
            <a:r>
              <a:rPr lang="en-US" sz="1400" dirty="0" err="1"/>
              <a:t>olabilir</a:t>
            </a:r>
            <a:r>
              <a:rPr lang="en-US" sz="1400" dirty="0"/>
              <a:t>.    </a:t>
            </a:r>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marL="0" indent="0" algn="just">
              <a:buNone/>
            </a:pPr>
            <a:endParaRPr lang="en-US" sz="1400" dirty="0"/>
          </a:p>
          <a:p>
            <a:pPr algn="just"/>
            <a:endParaRPr lang="en-US" sz="1400" dirty="0"/>
          </a:p>
          <a:p>
            <a:pPr marL="0" indent="0" algn="just">
              <a:buNone/>
            </a:pPr>
            <a:endParaRPr lang="en-US" sz="1400" dirty="0"/>
          </a:p>
          <a:p>
            <a:pPr algn="just"/>
            <a:endParaRPr lang="en-US" sz="1400" dirty="0"/>
          </a:p>
        </p:txBody>
      </p:sp>
      <p:sp>
        <p:nvSpPr>
          <p:cNvPr id="4" name="Title 1"/>
          <p:cNvSpPr>
            <a:spLocks noGrp="1"/>
          </p:cNvSpPr>
          <p:nvPr>
            <p:ph type="title"/>
          </p:nvPr>
        </p:nvSpPr>
        <p:spPr>
          <a:xfrm>
            <a:off x="762000" y="-1524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2" name="Rectangle 1"/>
          <p:cNvSpPr/>
          <p:nvPr/>
        </p:nvSpPr>
        <p:spPr>
          <a:xfrm>
            <a:off x="609600" y="1307068"/>
            <a:ext cx="7391400" cy="369332"/>
          </a:xfrm>
          <a:prstGeom prst="rect">
            <a:avLst/>
          </a:prstGeom>
        </p:spPr>
        <p:txBody>
          <a:bodyPr wrap="square">
            <a:spAutoFit/>
          </a:bodyPr>
          <a:lstStyle/>
          <a:p>
            <a:r>
              <a:rPr lang="en-US" dirty="0">
                <a:solidFill>
                  <a:srgbClr val="FF0000"/>
                </a:solidFill>
              </a:rPr>
              <a:t>LQ </a:t>
            </a:r>
            <a:r>
              <a:rPr lang="en-US" dirty="0" err="1">
                <a:solidFill>
                  <a:srgbClr val="FF0000"/>
                </a:solidFill>
              </a:rPr>
              <a:t>Modelde</a:t>
            </a:r>
            <a:r>
              <a:rPr lang="en-US" dirty="0">
                <a:solidFill>
                  <a:srgbClr val="FF0000"/>
                </a:solidFill>
              </a:rPr>
              <a:t> </a:t>
            </a:r>
            <a:r>
              <a:rPr lang="en-US" dirty="0" err="1">
                <a:solidFill>
                  <a:srgbClr val="FF0000"/>
                </a:solidFill>
              </a:rPr>
              <a:t>Zaman</a:t>
            </a:r>
            <a:r>
              <a:rPr lang="en-US" dirty="0">
                <a:solidFill>
                  <a:srgbClr val="FF0000"/>
                </a:solidFill>
              </a:rPr>
              <a:t> </a:t>
            </a:r>
            <a:r>
              <a:rPr lang="en-US" dirty="0" err="1">
                <a:solidFill>
                  <a:srgbClr val="FF0000"/>
                </a:solidFill>
              </a:rPr>
              <a:t>Faktörü</a:t>
            </a:r>
            <a:r>
              <a:rPr lang="en-US" dirty="0">
                <a:solidFill>
                  <a:srgbClr val="FF0000"/>
                </a:solidFill>
              </a:rPr>
              <a:t> ve 2 </a:t>
            </a:r>
            <a:r>
              <a:rPr lang="en-US" dirty="0" err="1">
                <a:solidFill>
                  <a:srgbClr val="FF0000"/>
                </a:solidFill>
              </a:rPr>
              <a:t>Gy</a:t>
            </a:r>
            <a:r>
              <a:rPr lang="en-US" dirty="0">
                <a:solidFill>
                  <a:srgbClr val="FF0000"/>
                </a:solidFill>
              </a:rPr>
              <a:t> </a:t>
            </a:r>
            <a:r>
              <a:rPr lang="en-US" dirty="0" err="1">
                <a:solidFill>
                  <a:srgbClr val="FF0000"/>
                </a:solidFill>
              </a:rPr>
              <a:t>Fraksiyon</a:t>
            </a:r>
            <a:r>
              <a:rPr lang="en-US" dirty="0">
                <a:solidFill>
                  <a:srgbClr val="FF0000"/>
                </a:solidFill>
              </a:rPr>
              <a:t> </a:t>
            </a:r>
            <a:r>
              <a:rPr lang="en-US" dirty="0" err="1">
                <a:solidFill>
                  <a:srgbClr val="FF0000"/>
                </a:solidFill>
              </a:rPr>
              <a:t>Dozuna</a:t>
            </a:r>
            <a:r>
              <a:rPr lang="en-US" dirty="0">
                <a:solidFill>
                  <a:srgbClr val="FF0000"/>
                </a:solidFill>
              </a:rPr>
              <a:t> </a:t>
            </a:r>
            <a:r>
              <a:rPr lang="en-US" dirty="0" err="1">
                <a:solidFill>
                  <a:srgbClr val="FF0000"/>
                </a:solidFill>
              </a:rPr>
              <a:t>Eş</a:t>
            </a:r>
            <a:r>
              <a:rPr lang="en-US" dirty="0">
                <a:solidFill>
                  <a:srgbClr val="FF0000"/>
                </a:solidFill>
              </a:rPr>
              <a:t> </a:t>
            </a:r>
            <a:r>
              <a:rPr lang="en-US" dirty="0" err="1">
                <a:solidFill>
                  <a:srgbClr val="FF0000"/>
                </a:solidFill>
              </a:rPr>
              <a:t>Değer</a:t>
            </a:r>
            <a:r>
              <a:rPr lang="en-US" dirty="0">
                <a:solidFill>
                  <a:srgbClr val="FF0000"/>
                </a:solidFill>
              </a:rPr>
              <a:t> </a:t>
            </a:r>
            <a:r>
              <a:rPr lang="en-US" dirty="0" err="1">
                <a:solidFill>
                  <a:srgbClr val="FF0000"/>
                </a:solidFill>
              </a:rPr>
              <a:t>Doz</a:t>
            </a:r>
            <a:endParaRPr lang="en-US" dirty="0">
              <a:solidFill>
                <a:srgbClr val="FF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486400"/>
            <a:ext cx="310217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86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algn="just"/>
            <a:endParaRPr lang="en-US" sz="1400" dirty="0"/>
          </a:p>
          <a:p>
            <a:pPr algn="just"/>
            <a:endParaRPr lang="en-US" sz="1400" dirty="0"/>
          </a:p>
          <a:p>
            <a:pPr algn="just"/>
            <a:endParaRPr lang="en-US" sz="1400" dirty="0"/>
          </a:p>
          <a:p>
            <a:pPr algn="just"/>
            <a:r>
              <a:rPr lang="en-US" sz="1400" dirty="0"/>
              <a:t>L-Q </a:t>
            </a:r>
            <a:r>
              <a:rPr lang="en-US" sz="1400" dirty="0" err="1"/>
              <a:t>modelin</a:t>
            </a:r>
            <a:r>
              <a:rPr lang="en-US" sz="1400" dirty="0"/>
              <a:t> en </a:t>
            </a:r>
            <a:r>
              <a:rPr lang="en-US" sz="1400" dirty="0" err="1"/>
              <a:t>önemli</a:t>
            </a:r>
            <a:r>
              <a:rPr lang="en-US" sz="1400" dirty="0"/>
              <a:t> </a:t>
            </a:r>
            <a:r>
              <a:rPr lang="en-US" sz="1400" dirty="0" err="1"/>
              <a:t>özelliği</a:t>
            </a:r>
            <a:r>
              <a:rPr lang="en-US" sz="1400" dirty="0"/>
              <a:t> </a:t>
            </a:r>
            <a:r>
              <a:rPr lang="en-US" sz="1400" dirty="0" err="1"/>
              <a:t>yeni</a:t>
            </a:r>
            <a:r>
              <a:rPr lang="en-US" sz="1400" dirty="0"/>
              <a:t> </a:t>
            </a:r>
            <a:r>
              <a:rPr lang="en-US" sz="1400" dirty="0" err="1"/>
              <a:t>tedavi</a:t>
            </a:r>
            <a:r>
              <a:rPr lang="en-US" sz="1400" dirty="0"/>
              <a:t> </a:t>
            </a:r>
            <a:r>
              <a:rPr lang="en-US" sz="1400" dirty="0" err="1"/>
              <a:t>şemaları</a:t>
            </a:r>
            <a:r>
              <a:rPr lang="en-US" sz="1400" dirty="0"/>
              <a:t> </a:t>
            </a:r>
            <a:r>
              <a:rPr lang="en-US" sz="1400" dirty="0" err="1"/>
              <a:t>yaratmak</a:t>
            </a:r>
            <a:r>
              <a:rPr lang="en-US" sz="1400" dirty="0"/>
              <a:t> </a:t>
            </a:r>
            <a:r>
              <a:rPr lang="en-US" sz="1400" dirty="0" err="1"/>
              <a:t>için</a:t>
            </a:r>
            <a:r>
              <a:rPr lang="en-US" sz="1400" dirty="0"/>
              <a:t> </a:t>
            </a:r>
            <a:r>
              <a:rPr lang="en-US" sz="1400" dirty="0" err="1"/>
              <a:t>kullanılabilir</a:t>
            </a:r>
            <a:r>
              <a:rPr lang="en-US" sz="1400" dirty="0"/>
              <a:t> </a:t>
            </a:r>
            <a:r>
              <a:rPr lang="en-US" sz="1400" dirty="0" err="1"/>
              <a:t>olmasıdır</a:t>
            </a:r>
            <a:r>
              <a:rPr lang="en-US" sz="1400" dirty="0"/>
              <a:t>. </a:t>
            </a:r>
            <a:r>
              <a:rPr lang="en-US" sz="1400" dirty="0" err="1"/>
              <a:t>Konvansiyonel</a:t>
            </a:r>
            <a:r>
              <a:rPr lang="en-US" sz="1400" dirty="0"/>
              <a:t> </a:t>
            </a:r>
            <a:r>
              <a:rPr lang="en-US" sz="1400" dirty="0" err="1"/>
              <a:t>tedavideki</a:t>
            </a:r>
            <a:r>
              <a:rPr lang="en-US" sz="1400" dirty="0"/>
              <a:t> BED </a:t>
            </a:r>
            <a:r>
              <a:rPr lang="en-US" sz="1400" dirty="0" err="1"/>
              <a:t>değerlerini</a:t>
            </a:r>
            <a:r>
              <a:rPr lang="en-US" sz="1400" dirty="0"/>
              <a:t> </a:t>
            </a:r>
            <a:r>
              <a:rPr lang="en-US" sz="1400" dirty="0" err="1"/>
              <a:t>kullanarak</a:t>
            </a:r>
            <a:r>
              <a:rPr lang="en-US" sz="1400" dirty="0"/>
              <a:t>, </a:t>
            </a:r>
            <a:r>
              <a:rPr lang="en-US" sz="1400" dirty="0" err="1"/>
              <a:t>farklı</a:t>
            </a:r>
            <a:r>
              <a:rPr lang="en-US" sz="1400" dirty="0"/>
              <a:t> </a:t>
            </a:r>
            <a:r>
              <a:rPr lang="en-US" sz="1400" dirty="0" err="1"/>
              <a:t>fraksiyonasyonda</a:t>
            </a:r>
            <a:r>
              <a:rPr lang="en-US" sz="1400" dirty="0"/>
              <a:t> </a:t>
            </a:r>
            <a:r>
              <a:rPr lang="en-US" sz="1400" dirty="0" err="1"/>
              <a:t>kullanılacak</a:t>
            </a:r>
            <a:r>
              <a:rPr lang="en-US" sz="1400" dirty="0"/>
              <a:t> </a:t>
            </a:r>
            <a:r>
              <a:rPr lang="en-US" sz="1400" dirty="0" err="1"/>
              <a:t>doz</a:t>
            </a:r>
            <a:r>
              <a:rPr lang="en-US" sz="1400" dirty="0"/>
              <a:t> </a:t>
            </a:r>
            <a:r>
              <a:rPr lang="en-US" sz="1400" dirty="0" err="1"/>
              <a:t>değerlerini</a:t>
            </a:r>
            <a:r>
              <a:rPr lang="en-US" sz="1400" dirty="0"/>
              <a:t> </a:t>
            </a:r>
            <a:r>
              <a:rPr lang="en-US" sz="1400" dirty="0" err="1"/>
              <a:t>hesaplamak</a:t>
            </a:r>
            <a:r>
              <a:rPr lang="en-US" sz="1400" dirty="0"/>
              <a:t> ve </a:t>
            </a:r>
            <a:r>
              <a:rPr lang="en-US" sz="1400" dirty="0" err="1"/>
              <a:t>bu</a:t>
            </a:r>
            <a:r>
              <a:rPr lang="en-US" sz="1400" dirty="0"/>
              <a:t> </a:t>
            </a:r>
            <a:r>
              <a:rPr lang="en-US" sz="1400" dirty="0" err="1"/>
              <a:t>dozların</a:t>
            </a:r>
            <a:r>
              <a:rPr lang="en-US" sz="1400" dirty="0"/>
              <a:t> </a:t>
            </a:r>
            <a:r>
              <a:rPr lang="en-US" sz="1400" dirty="0" err="1"/>
              <a:t>geç</a:t>
            </a:r>
            <a:r>
              <a:rPr lang="en-US" sz="1400" dirty="0"/>
              <a:t> </a:t>
            </a:r>
            <a:r>
              <a:rPr lang="en-US" sz="1400" dirty="0" err="1"/>
              <a:t>etkileri</a:t>
            </a:r>
            <a:r>
              <a:rPr lang="en-US" sz="1400" dirty="0"/>
              <a:t> </a:t>
            </a:r>
            <a:r>
              <a:rPr lang="en-US" sz="1400" dirty="0" err="1"/>
              <a:t>hakkında</a:t>
            </a:r>
            <a:r>
              <a:rPr lang="en-US" sz="1400" dirty="0"/>
              <a:t> </a:t>
            </a:r>
            <a:r>
              <a:rPr lang="en-US" sz="1400" dirty="0" err="1"/>
              <a:t>fikir</a:t>
            </a:r>
            <a:r>
              <a:rPr lang="en-US" sz="1400" dirty="0"/>
              <a:t> </a:t>
            </a:r>
            <a:r>
              <a:rPr lang="en-US" sz="1400" dirty="0" err="1"/>
              <a:t>sahibi</a:t>
            </a:r>
            <a:r>
              <a:rPr lang="en-US" sz="1400" dirty="0"/>
              <a:t> </a:t>
            </a:r>
            <a:r>
              <a:rPr lang="en-US" sz="1400" dirty="0" err="1"/>
              <a:t>olmak</a:t>
            </a:r>
            <a:r>
              <a:rPr lang="en-US" sz="1400" dirty="0"/>
              <a:t> </a:t>
            </a:r>
            <a:r>
              <a:rPr lang="en-US" sz="1400" dirty="0" err="1"/>
              <a:t>mümkündür</a:t>
            </a:r>
            <a:r>
              <a:rPr lang="en-US" sz="1400" dirty="0"/>
              <a:t>. </a:t>
            </a:r>
          </a:p>
          <a:p>
            <a:pPr algn="just"/>
            <a:endParaRPr lang="en-US" sz="1400" dirty="0"/>
          </a:p>
          <a:p>
            <a:pPr algn="just"/>
            <a:endParaRPr lang="en-US" sz="1400" dirty="0"/>
          </a:p>
          <a:p>
            <a:pPr marL="0" indent="0" algn="just">
              <a:buNone/>
            </a:pPr>
            <a:r>
              <a:rPr lang="en-US" sz="1400" dirty="0"/>
              <a:t>                        </a:t>
            </a:r>
          </a:p>
          <a:p>
            <a:pPr marL="0" indent="0" algn="just">
              <a:buNone/>
            </a:pPr>
            <a:r>
              <a:rPr lang="en-US" sz="1400" dirty="0"/>
              <a:t>               </a:t>
            </a:r>
            <a:r>
              <a:rPr lang="en-US" sz="1400" dirty="0">
                <a:solidFill>
                  <a:srgbClr val="FF0000"/>
                </a:solidFill>
              </a:rPr>
              <a:t>D1</a:t>
            </a:r>
            <a:r>
              <a:rPr lang="en-US" sz="1400" dirty="0"/>
              <a:t> </a:t>
            </a:r>
            <a:r>
              <a:rPr lang="en-US" sz="1400" dirty="0" err="1"/>
              <a:t>toplam</a:t>
            </a:r>
            <a:r>
              <a:rPr lang="en-US" sz="1400" dirty="0"/>
              <a:t> </a:t>
            </a:r>
            <a:r>
              <a:rPr lang="en-US" sz="1400" dirty="0" err="1"/>
              <a:t>izoefekt</a:t>
            </a:r>
            <a:r>
              <a:rPr lang="en-US" sz="1400" dirty="0"/>
              <a:t> </a:t>
            </a:r>
            <a:r>
              <a:rPr lang="en-US" sz="1400" dirty="0" err="1"/>
              <a:t>doz</a:t>
            </a:r>
            <a:endParaRPr lang="en-US" sz="1400" dirty="0"/>
          </a:p>
          <a:p>
            <a:pPr marL="0" indent="0" algn="just">
              <a:buNone/>
            </a:pPr>
            <a:r>
              <a:rPr lang="en-US" sz="1400" dirty="0"/>
              <a:t>               </a:t>
            </a:r>
            <a:r>
              <a:rPr lang="en-US" sz="1400" dirty="0">
                <a:solidFill>
                  <a:srgbClr val="FF0000"/>
                </a:solidFill>
              </a:rPr>
              <a:t>d1</a:t>
            </a:r>
            <a:r>
              <a:rPr lang="en-US" sz="1400" dirty="0"/>
              <a:t> </a:t>
            </a:r>
            <a:r>
              <a:rPr lang="en-US" sz="1400" dirty="0" err="1"/>
              <a:t>fraksiyon</a:t>
            </a:r>
            <a:r>
              <a:rPr lang="en-US" sz="1400" dirty="0"/>
              <a:t> </a:t>
            </a:r>
            <a:r>
              <a:rPr lang="en-US" sz="1400" dirty="0" err="1"/>
              <a:t>dozu</a:t>
            </a:r>
            <a:endParaRPr lang="en-US" sz="1400" dirty="0"/>
          </a:p>
          <a:p>
            <a:pPr marL="0" indent="0" algn="just">
              <a:buNone/>
            </a:pPr>
            <a:r>
              <a:rPr lang="en-US" sz="1400" dirty="0"/>
              <a:t>               </a:t>
            </a:r>
            <a:r>
              <a:rPr lang="en-US" sz="1400" dirty="0">
                <a:solidFill>
                  <a:srgbClr val="FF0000"/>
                </a:solidFill>
              </a:rPr>
              <a:t>d2</a:t>
            </a:r>
            <a:r>
              <a:rPr lang="en-US" sz="1400" dirty="0"/>
              <a:t> </a:t>
            </a:r>
            <a:r>
              <a:rPr lang="en-US" sz="1400" dirty="0" err="1"/>
              <a:t>değiştirilen</a:t>
            </a:r>
            <a:r>
              <a:rPr lang="en-US" sz="1400" dirty="0"/>
              <a:t> </a:t>
            </a:r>
            <a:r>
              <a:rPr lang="en-US" sz="1400" dirty="0" err="1"/>
              <a:t>fraksiyon</a:t>
            </a:r>
            <a:r>
              <a:rPr lang="en-US" sz="1400" dirty="0"/>
              <a:t> </a:t>
            </a:r>
            <a:r>
              <a:rPr lang="en-US" sz="1400" dirty="0" err="1"/>
              <a:t>dozu</a:t>
            </a:r>
            <a:endParaRPr lang="en-US" sz="1400" dirty="0"/>
          </a:p>
          <a:p>
            <a:pPr marL="0" indent="0" algn="just">
              <a:buNone/>
            </a:pPr>
            <a:r>
              <a:rPr lang="en-US" sz="1400" dirty="0"/>
              <a:t>              </a:t>
            </a:r>
            <a:r>
              <a:rPr lang="en-US" sz="1400" dirty="0">
                <a:solidFill>
                  <a:srgbClr val="FF0000"/>
                </a:solidFill>
              </a:rPr>
              <a:t>D2</a:t>
            </a:r>
            <a:r>
              <a:rPr lang="en-US" sz="1400" dirty="0"/>
              <a:t> </a:t>
            </a:r>
            <a:r>
              <a:rPr lang="en-US" sz="1400" dirty="0" err="1"/>
              <a:t>değiştirilen</a:t>
            </a:r>
            <a:r>
              <a:rPr lang="en-US" sz="1400" dirty="0"/>
              <a:t> </a:t>
            </a:r>
            <a:r>
              <a:rPr lang="en-US" sz="1400" dirty="0" err="1"/>
              <a:t>fraksiyon</a:t>
            </a:r>
            <a:r>
              <a:rPr lang="en-US" sz="1400" dirty="0"/>
              <a:t> </a:t>
            </a:r>
            <a:r>
              <a:rPr lang="en-US" sz="1400" dirty="0" err="1"/>
              <a:t>dozuna</a:t>
            </a:r>
            <a:r>
              <a:rPr lang="en-US" sz="1400" dirty="0"/>
              <a:t> </a:t>
            </a:r>
            <a:r>
              <a:rPr lang="en-US" sz="1400" dirty="0" err="1"/>
              <a:t>bağlı</a:t>
            </a:r>
            <a:r>
              <a:rPr lang="en-US" sz="1400" dirty="0"/>
              <a:t> </a:t>
            </a:r>
            <a:r>
              <a:rPr lang="en-US" sz="1400" dirty="0" err="1"/>
              <a:t>değişen</a:t>
            </a:r>
            <a:r>
              <a:rPr lang="en-US" sz="1400" dirty="0"/>
              <a:t> </a:t>
            </a:r>
            <a:r>
              <a:rPr lang="en-US" sz="1400" dirty="0" err="1"/>
              <a:t>toplam</a:t>
            </a:r>
            <a:r>
              <a:rPr lang="en-US" sz="1400" dirty="0"/>
              <a:t> </a:t>
            </a:r>
            <a:r>
              <a:rPr lang="en-US" sz="1400" dirty="0" err="1"/>
              <a:t>doz</a:t>
            </a:r>
            <a:endParaRPr lang="en-US" sz="1400" dirty="0"/>
          </a:p>
          <a:p>
            <a:pPr marL="0" indent="0" algn="just">
              <a:buNone/>
            </a:pPr>
            <a:endParaRPr lang="en-US" sz="1400" dirty="0"/>
          </a:p>
          <a:p>
            <a:pPr marL="0" indent="0" algn="just">
              <a:buNone/>
            </a:pPr>
            <a:endParaRPr lang="en-US" sz="1400" dirty="0"/>
          </a:p>
          <a:p>
            <a:pPr algn="just"/>
            <a:endParaRPr lang="en-US" sz="1400" dirty="0"/>
          </a:p>
          <a:p>
            <a:pPr marL="0" indent="0" algn="just">
              <a:buNone/>
            </a:pPr>
            <a:endParaRPr lang="en-US" sz="1400" dirty="0"/>
          </a:p>
          <a:p>
            <a:pPr algn="just"/>
            <a:endParaRPr lang="en-US" sz="1400" dirty="0"/>
          </a:p>
        </p:txBody>
      </p:sp>
      <p:sp>
        <p:nvSpPr>
          <p:cNvPr id="4" name="Title 1"/>
          <p:cNvSpPr>
            <a:spLocks noGrp="1"/>
          </p:cNvSpPr>
          <p:nvPr>
            <p:ph type="title"/>
          </p:nvPr>
        </p:nvSpPr>
        <p:spPr>
          <a:xfrm>
            <a:off x="762000" y="-1524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2" name="Rectangle 1"/>
          <p:cNvSpPr/>
          <p:nvPr/>
        </p:nvSpPr>
        <p:spPr>
          <a:xfrm>
            <a:off x="609600" y="1307068"/>
            <a:ext cx="7391400" cy="369332"/>
          </a:xfrm>
          <a:prstGeom prst="rect">
            <a:avLst/>
          </a:prstGeom>
        </p:spPr>
        <p:txBody>
          <a:bodyPr wrap="square">
            <a:spAutoFit/>
          </a:bodyPr>
          <a:lstStyle/>
          <a:p>
            <a:r>
              <a:rPr lang="en-US" dirty="0">
                <a:solidFill>
                  <a:srgbClr val="FF0000"/>
                </a:solidFill>
              </a:rPr>
              <a:t>LQ </a:t>
            </a:r>
            <a:r>
              <a:rPr lang="en-US" dirty="0" err="1">
                <a:solidFill>
                  <a:srgbClr val="FF0000"/>
                </a:solidFill>
              </a:rPr>
              <a:t>Modelin</a:t>
            </a:r>
            <a:r>
              <a:rPr lang="en-US" dirty="0">
                <a:solidFill>
                  <a:srgbClr val="FF0000"/>
                </a:solidFill>
              </a:rPr>
              <a:t> </a:t>
            </a:r>
            <a:r>
              <a:rPr lang="en-US" dirty="0" err="1">
                <a:solidFill>
                  <a:srgbClr val="FF0000"/>
                </a:solidFill>
              </a:rPr>
              <a:t>Farklı</a:t>
            </a:r>
            <a:r>
              <a:rPr lang="en-US" dirty="0">
                <a:solidFill>
                  <a:srgbClr val="FF0000"/>
                </a:solidFill>
              </a:rPr>
              <a:t> </a:t>
            </a:r>
            <a:r>
              <a:rPr lang="en-US" dirty="0" err="1">
                <a:solidFill>
                  <a:srgbClr val="FF0000"/>
                </a:solidFill>
              </a:rPr>
              <a:t>Fraksiyon</a:t>
            </a:r>
            <a:r>
              <a:rPr lang="en-US" dirty="0">
                <a:solidFill>
                  <a:srgbClr val="FF0000"/>
                </a:solidFill>
              </a:rPr>
              <a:t> </a:t>
            </a:r>
            <a:r>
              <a:rPr lang="en-US" dirty="0" err="1">
                <a:solidFill>
                  <a:srgbClr val="FF0000"/>
                </a:solidFill>
              </a:rPr>
              <a:t>Şemaları</a:t>
            </a:r>
            <a:r>
              <a:rPr lang="en-US" dirty="0">
                <a:solidFill>
                  <a:srgbClr val="FF0000"/>
                </a:solidFill>
              </a:rPr>
              <a:t> </a:t>
            </a:r>
            <a:r>
              <a:rPr lang="en-US" dirty="0" err="1">
                <a:solidFill>
                  <a:srgbClr val="FF0000"/>
                </a:solidFill>
              </a:rPr>
              <a:t>Oluşturmak</a:t>
            </a:r>
            <a:r>
              <a:rPr lang="en-US" dirty="0">
                <a:solidFill>
                  <a:srgbClr val="FF0000"/>
                </a:solidFill>
              </a:rPr>
              <a:t> </a:t>
            </a:r>
            <a:r>
              <a:rPr lang="en-US" dirty="0" err="1">
                <a:solidFill>
                  <a:srgbClr val="FF0000"/>
                </a:solidFill>
              </a:rPr>
              <a:t>İçin</a:t>
            </a:r>
            <a:r>
              <a:rPr lang="en-US" dirty="0">
                <a:solidFill>
                  <a:srgbClr val="FF0000"/>
                </a:solidFill>
              </a:rPr>
              <a:t> </a:t>
            </a:r>
            <a:r>
              <a:rPr lang="en-US" dirty="0" err="1">
                <a:solidFill>
                  <a:srgbClr val="FF0000"/>
                </a:solidFill>
              </a:rPr>
              <a:t>Kullanılması</a:t>
            </a:r>
            <a:endParaRPr lang="en-US" dirty="0">
              <a:solidFill>
                <a:srgbClr val="FF0000"/>
              </a:solidFill>
            </a:endParaRPr>
          </a:p>
        </p:txBody>
      </p:sp>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3000" contrast="50000"/>
                    </a14:imgEffect>
                  </a14:imgLayer>
                </a14:imgProps>
              </a:ext>
              <a:ext uri="{28A0092B-C50C-407E-A947-70E740481C1C}">
                <a14:useLocalDpi xmlns:a14="http://schemas.microsoft.com/office/drawing/2010/main" val="0"/>
              </a:ext>
            </a:extLst>
          </a:blip>
          <a:srcRect/>
          <a:stretch>
            <a:fillRect/>
          </a:stretch>
        </p:blipFill>
        <p:spPr bwMode="auto">
          <a:xfrm>
            <a:off x="5486400" y="3124200"/>
            <a:ext cx="3352800" cy="213360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81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6096000"/>
          </a:xfrm>
        </p:spPr>
        <p:txBody>
          <a:bodyPr>
            <a:noAutofit/>
          </a:bodyPr>
          <a:lstStyle/>
          <a:p>
            <a:pPr algn="just"/>
            <a:endParaRPr lang="en-US" sz="1500" dirty="0"/>
          </a:p>
          <a:p>
            <a:pPr marL="0" indent="0" algn="just">
              <a:buNone/>
            </a:pPr>
            <a:endParaRPr lang="en-US" sz="1500" dirty="0"/>
          </a:p>
          <a:p>
            <a:pPr algn="just"/>
            <a:r>
              <a:rPr lang="en-US" sz="1500" dirty="0" err="1"/>
              <a:t>Radyoterapide</a:t>
            </a:r>
            <a:r>
              <a:rPr lang="en-US" sz="1500" dirty="0"/>
              <a:t> </a:t>
            </a:r>
            <a:r>
              <a:rPr lang="en-US" sz="1500" dirty="0" err="1"/>
              <a:t>farklı</a:t>
            </a:r>
            <a:r>
              <a:rPr lang="en-US" sz="1500" dirty="0"/>
              <a:t> </a:t>
            </a:r>
            <a:r>
              <a:rPr lang="en-US" sz="1500" dirty="0" err="1"/>
              <a:t>fraksiyonasyon</a:t>
            </a:r>
            <a:r>
              <a:rPr lang="en-US" sz="1500" dirty="0"/>
              <a:t> </a:t>
            </a:r>
            <a:r>
              <a:rPr lang="en-US" sz="1500" dirty="0" err="1"/>
              <a:t>tiplerinin</a:t>
            </a:r>
            <a:r>
              <a:rPr lang="en-US" sz="1500" dirty="0"/>
              <a:t> </a:t>
            </a:r>
            <a:r>
              <a:rPr lang="en-US" sz="1500" dirty="0" err="1"/>
              <a:t>kullanılmasının</a:t>
            </a:r>
            <a:r>
              <a:rPr lang="en-US" sz="1500" dirty="0"/>
              <a:t> </a:t>
            </a:r>
            <a:r>
              <a:rPr lang="en-US" sz="1500" dirty="0" err="1"/>
              <a:t>amacı</a:t>
            </a:r>
            <a:r>
              <a:rPr lang="en-US" sz="1500" dirty="0"/>
              <a:t>, </a:t>
            </a:r>
            <a:r>
              <a:rPr lang="en-US" sz="1500" dirty="0" err="1"/>
              <a:t>geç</a:t>
            </a:r>
            <a:r>
              <a:rPr lang="en-US" sz="1500" dirty="0"/>
              <a:t> </a:t>
            </a:r>
            <a:r>
              <a:rPr lang="en-US" sz="1500" dirty="0" err="1"/>
              <a:t>cevap</a:t>
            </a:r>
            <a:r>
              <a:rPr lang="en-US" sz="1500" dirty="0"/>
              <a:t> </a:t>
            </a:r>
            <a:r>
              <a:rPr lang="en-US" sz="1500" dirty="0" err="1"/>
              <a:t>veren</a:t>
            </a:r>
            <a:r>
              <a:rPr lang="en-US" sz="1500" dirty="0"/>
              <a:t> normal </a:t>
            </a:r>
            <a:r>
              <a:rPr lang="en-US" sz="1500" dirty="0" err="1"/>
              <a:t>doku</a:t>
            </a:r>
            <a:r>
              <a:rPr lang="en-US" sz="1500" dirty="0"/>
              <a:t> </a:t>
            </a:r>
            <a:r>
              <a:rPr lang="en-US" sz="1500" dirty="0" err="1"/>
              <a:t>toksitesini</a:t>
            </a:r>
            <a:r>
              <a:rPr lang="en-US" sz="1500" dirty="0"/>
              <a:t> </a:t>
            </a:r>
            <a:r>
              <a:rPr lang="en-US" sz="1500" dirty="0" err="1"/>
              <a:t>konvansiyonel</a:t>
            </a:r>
            <a:r>
              <a:rPr lang="en-US" sz="1500" dirty="0"/>
              <a:t> </a:t>
            </a:r>
            <a:r>
              <a:rPr lang="en-US" sz="1500" dirty="0" err="1"/>
              <a:t>tedavideki</a:t>
            </a:r>
            <a:r>
              <a:rPr lang="en-US" sz="1500" dirty="0"/>
              <a:t> </a:t>
            </a:r>
            <a:r>
              <a:rPr lang="en-US" sz="1500" dirty="0" err="1"/>
              <a:t>oranda</a:t>
            </a:r>
            <a:r>
              <a:rPr lang="en-US" sz="1500" dirty="0"/>
              <a:t> </a:t>
            </a:r>
            <a:r>
              <a:rPr lang="en-US" sz="1500" dirty="0" err="1"/>
              <a:t>tutarak</a:t>
            </a:r>
            <a:r>
              <a:rPr lang="en-US" sz="1500" dirty="0"/>
              <a:t>, </a:t>
            </a:r>
            <a:r>
              <a:rPr lang="en-US" sz="1500" dirty="0" err="1"/>
              <a:t>lokal</a:t>
            </a:r>
            <a:r>
              <a:rPr lang="en-US" sz="1500" dirty="0"/>
              <a:t> </a:t>
            </a:r>
            <a:r>
              <a:rPr lang="en-US" sz="1500" dirty="0" err="1"/>
              <a:t>tümör</a:t>
            </a:r>
            <a:r>
              <a:rPr lang="en-US" sz="1500" dirty="0"/>
              <a:t> </a:t>
            </a:r>
            <a:r>
              <a:rPr lang="en-US" sz="1500" dirty="0" err="1"/>
              <a:t>kontrolünü</a:t>
            </a:r>
            <a:r>
              <a:rPr lang="en-US" sz="1500" dirty="0"/>
              <a:t> </a:t>
            </a:r>
            <a:r>
              <a:rPr lang="en-US" sz="1500" dirty="0" err="1"/>
              <a:t>konvansiyonele</a:t>
            </a:r>
            <a:r>
              <a:rPr lang="en-US" sz="1500" dirty="0"/>
              <a:t> </a:t>
            </a:r>
            <a:r>
              <a:rPr lang="en-US" sz="1500" dirty="0" err="1"/>
              <a:t>oranla</a:t>
            </a:r>
            <a:r>
              <a:rPr lang="en-US" sz="1500" dirty="0"/>
              <a:t> </a:t>
            </a:r>
            <a:r>
              <a:rPr lang="en-US" sz="1500" dirty="0" err="1"/>
              <a:t>daha</a:t>
            </a:r>
            <a:r>
              <a:rPr lang="en-US" sz="1500" dirty="0"/>
              <a:t> </a:t>
            </a:r>
            <a:r>
              <a:rPr lang="en-US" sz="1500" dirty="0" err="1"/>
              <a:t>iyi</a:t>
            </a:r>
            <a:r>
              <a:rPr lang="en-US" sz="1500" dirty="0"/>
              <a:t> </a:t>
            </a:r>
            <a:r>
              <a:rPr lang="en-US" sz="1500" dirty="0" err="1"/>
              <a:t>duruma</a:t>
            </a:r>
            <a:r>
              <a:rPr lang="en-US" sz="1500" dirty="0"/>
              <a:t> </a:t>
            </a:r>
            <a:r>
              <a:rPr lang="en-US" sz="1500" dirty="0" err="1"/>
              <a:t>getirmektir</a:t>
            </a:r>
            <a:endParaRPr lang="en-US" sz="1500" dirty="0"/>
          </a:p>
          <a:p>
            <a:pPr marL="0" indent="0" algn="just">
              <a:buNone/>
            </a:pPr>
            <a:r>
              <a:rPr lang="en-US" sz="1500" b="1" dirty="0" err="1">
                <a:solidFill>
                  <a:srgbClr val="00B050"/>
                </a:solidFill>
              </a:rPr>
              <a:t>Konvansiyonel</a:t>
            </a:r>
            <a:r>
              <a:rPr lang="en-US" sz="1500" b="1" dirty="0">
                <a:solidFill>
                  <a:srgbClr val="00B050"/>
                </a:solidFill>
              </a:rPr>
              <a:t> </a:t>
            </a:r>
            <a:r>
              <a:rPr lang="en-US" sz="1500" b="1" dirty="0" err="1">
                <a:solidFill>
                  <a:srgbClr val="00B050"/>
                </a:solidFill>
              </a:rPr>
              <a:t>Fraksiyonasyon</a:t>
            </a:r>
            <a:r>
              <a:rPr lang="en-US" sz="1500" dirty="0">
                <a:solidFill>
                  <a:srgbClr val="FF0000"/>
                </a:solidFill>
              </a:rPr>
              <a:t>: </a:t>
            </a:r>
            <a:r>
              <a:rPr lang="en-US" sz="1500" dirty="0" err="1"/>
              <a:t>Uzun</a:t>
            </a:r>
            <a:r>
              <a:rPr lang="en-US" sz="1500" dirty="0"/>
              <a:t> </a:t>
            </a:r>
            <a:r>
              <a:rPr lang="en-US" sz="1500" dirty="0" err="1"/>
              <a:t>süreli</a:t>
            </a:r>
            <a:r>
              <a:rPr lang="en-US" sz="1500" dirty="0"/>
              <a:t> </a:t>
            </a:r>
            <a:r>
              <a:rPr lang="en-US" sz="1500" dirty="0" err="1"/>
              <a:t>klinik</a:t>
            </a:r>
            <a:r>
              <a:rPr lang="en-US" sz="1500" dirty="0"/>
              <a:t> </a:t>
            </a:r>
            <a:r>
              <a:rPr lang="en-US" sz="1500" dirty="0" err="1"/>
              <a:t>deneyimler</a:t>
            </a:r>
            <a:r>
              <a:rPr lang="en-US" sz="1500" dirty="0"/>
              <a:t> </a:t>
            </a:r>
            <a:r>
              <a:rPr lang="en-US" sz="1500" dirty="0" err="1"/>
              <a:t>sonucunda</a:t>
            </a:r>
            <a:r>
              <a:rPr lang="en-US" sz="1500" dirty="0"/>
              <a:t>, en </a:t>
            </a:r>
            <a:r>
              <a:rPr lang="en-US" sz="1500" dirty="0" err="1"/>
              <a:t>iyi</a:t>
            </a:r>
            <a:r>
              <a:rPr lang="en-US" sz="1500" dirty="0"/>
              <a:t> </a:t>
            </a:r>
            <a:r>
              <a:rPr lang="en-US" sz="1500" dirty="0" err="1"/>
              <a:t>erken</a:t>
            </a:r>
            <a:r>
              <a:rPr lang="en-US" sz="1500" dirty="0"/>
              <a:t> ve </a:t>
            </a:r>
            <a:r>
              <a:rPr lang="en-US" sz="1500" dirty="0" err="1"/>
              <a:t>geç</a:t>
            </a:r>
            <a:r>
              <a:rPr lang="en-US" sz="1500" dirty="0"/>
              <a:t> </a:t>
            </a:r>
            <a:r>
              <a:rPr lang="en-US" sz="1500" dirty="0" err="1"/>
              <a:t>doku</a:t>
            </a:r>
            <a:r>
              <a:rPr lang="en-US" sz="1500" dirty="0"/>
              <a:t> </a:t>
            </a:r>
            <a:r>
              <a:rPr lang="en-US" sz="1500" dirty="0" err="1"/>
              <a:t>toleransı</a:t>
            </a:r>
            <a:r>
              <a:rPr lang="en-US" sz="1500" dirty="0"/>
              <a:t> ve de </a:t>
            </a:r>
            <a:r>
              <a:rPr lang="en-US" sz="1500" dirty="0" err="1"/>
              <a:t>tümör</a:t>
            </a:r>
            <a:r>
              <a:rPr lang="en-US" sz="1500" dirty="0"/>
              <a:t> </a:t>
            </a:r>
            <a:r>
              <a:rPr lang="en-US" sz="1500" dirty="0" err="1"/>
              <a:t>kontrolü</a:t>
            </a:r>
            <a:r>
              <a:rPr lang="en-US" sz="1500" dirty="0"/>
              <a:t> </a:t>
            </a:r>
            <a:r>
              <a:rPr lang="en-US" sz="1500" dirty="0" err="1"/>
              <a:t>olarak</a:t>
            </a:r>
            <a:r>
              <a:rPr lang="en-US" sz="1500" dirty="0"/>
              <a:t> </a:t>
            </a:r>
            <a:r>
              <a:rPr lang="en-US" sz="1500" dirty="0" err="1"/>
              <a:t>gözlenmiş</a:t>
            </a:r>
            <a:r>
              <a:rPr lang="en-US" sz="1500" dirty="0"/>
              <a:t>, </a:t>
            </a:r>
            <a:r>
              <a:rPr lang="en-US" sz="1500" dirty="0" err="1"/>
              <a:t>kullanmakta</a:t>
            </a:r>
            <a:r>
              <a:rPr lang="en-US" sz="1500" dirty="0"/>
              <a:t> </a:t>
            </a:r>
            <a:r>
              <a:rPr lang="en-US" sz="1500" dirty="0" err="1"/>
              <a:t>olduğumuz</a:t>
            </a:r>
            <a:r>
              <a:rPr lang="en-US" sz="1500" dirty="0"/>
              <a:t> </a:t>
            </a:r>
            <a:r>
              <a:rPr lang="en-US" sz="1500" dirty="0" err="1"/>
              <a:t>haftada</a:t>
            </a:r>
            <a:r>
              <a:rPr lang="en-US" sz="1500" dirty="0"/>
              <a:t> 5 </a:t>
            </a:r>
            <a:r>
              <a:rPr lang="en-US" sz="1500" dirty="0" err="1"/>
              <a:t>fraksiyon</a:t>
            </a:r>
            <a:r>
              <a:rPr lang="en-US" sz="1500" dirty="0"/>
              <a:t> </a:t>
            </a:r>
            <a:r>
              <a:rPr lang="en-US" sz="1500" dirty="0" err="1"/>
              <a:t>olarak</a:t>
            </a:r>
            <a:r>
              <a:rPr lang="en-US" sz="1500" dirty="0"/>
              <a:t> ve </a:t>
            </a:r>
            <a:r>
              <a:rPr lang="en-US" sz="1500" dirty="0" err="1"/>
              <a:t>fraksiyon</a:t>
            </a:r>
            <a:r>
              <a:rPr lang="en-US" sz="1500" dirty="0"/>
              <a:t> </a:t>
            </a:r>
            <a:r>
              <a:rPr lang="en-US" sz="1500" dirty="0" err="1"/>
              <a:t>dozunun</a:t>
            </a:r>
            <a:r>
              <a:rPr lang="en-US" sz="1500" dirty="0"/>
              <a:t> 1.8-2 </a:t>
            </a:r>
            <a:r>
              <a:rPr lang="en-US" sz="1500" dirty="0" err="1"/>
              <a:t>Gy</a:t>
            </a:r>
            <a:r>
              <a:rPr lang="en-US" sz="1500" dirty="0"/>
              <a:t> </a:t>
            </a:r>
            <a:r>
              <a:rPr lang="en-US" sz="1500" dirty="0" err="1"/>
              <a:t>olarak</a:t>
            </a:r>
            <a:r>
              <a:rPr lang="en-US" sz="1500" dirty="0"/>
              <a:t> </a:t>
            </a:r>
            <a:r>
              <a:rPr lang="en-US" sz="1500" dirty="0" err="1"/>
              <a:t>uygulandığı</a:t>
            </a:r>
            <a:r>
              <a:rPr lang="en-US" sz="1500" dirty="0"/>
              <a:t> </a:t>
            </a:r>
            <a:r>
              <a:rPr lang="en-US" sz="1500" dirty="0" err="1"/>
              <a:t>doz</a:t>
            </a:r>
            <a:r>
              <a:rPr lang="en-US" sz="1500" dirty="0"/>
              <a:t> </a:t>
            </a:r>
            <a:r>
              <a:rPr lang="en-US" sz="1500" dirty="0" err="1"/>
              <a:t>fraksiyonasyon</a:t>
            </a:r>
            <a:r>
              <a:rPr lang="en-US" sz="1500" dirty="0"/>
              <a:t> </a:t>
            </a:r>
            <a:r>
              <a:rPr lang="en-US" sz="1500" dirty="0" err="1"/>
              <a:t>şemasıdır</a:t>
            </a:r>
            <a:r>
              <a:rPr lang="en-US" sz="1500" dirty="0"/>
              <a:t>.</a:t>
            </a:r>
          </a:p>
          <a:p>
            <a:pPr marL="0" indent="0" algn="just">
              <a:buNone/>
            </a:pPr>
            <a:endParaRPr lang="en-US" sz="1500" dirty="0"/>
          </a:p>
          <a:p>
            <a:pPr marL="0" indent="0" algn="just">
              <a:buNone/>
            </a:pPr>
            <a:r>
              <a:rPr lang="en-US" sz="1500" b="1" dirty="0" err="1">
                <a:solidFill>
                  <a:srgbClr val="FFC000"/>
                </a:solidFill>
              </a:rPr>
              <a:t>Hipofraksiyonasyon</a:t>
            </a:r>
            <a:r>
              <a:rPr lang="en-US" sz="1500" b="1" dirty="0">
                <a:solidFill>
                  <a:srgbClr val="FFC000"/>
                </a:solidFill>
              </a:rPr>
              <a:t>: </a:t>
            </a:r>
            <a:r>
              <a:rPr lang="en-US" sz="1500" dirty="0"/>
              <a:t>2 </a:t>
            </a:r>
            <a:r>
              <a:rPr lang="en-US" sz="1500" dirty="0" err="1"/>
              <a:t>Gy’den</a:t>
            </a:r>
            <a:r>
              <a:rPr lang="en-US" sz="1500" dirty="0"/>
              <a:t> </a:t>
            </a:r>
            <a:r>
              <a:rPr lang="en-US" sz="1500" dirty="0" err="1"/>
              <a:t>büyük</a:t>
            </a:r>
            <a:r>
              <a:rPr lang="en-US" sz="1500" dirty="0"/>
              <a:t> </a:t>
            </a:r>
            <a:r>
              <a:rPr lang="en-US" sz="1500" dirty="0" err="1"/>
              <a:t>fraksiyon</a:t>
            </a:r>
            <a:r>
              <a:rPr lang="en-US" sz="1500" dirty="0"/>
              <a:t> </a:t>
            </a:r>
            <a:r>
              <a:rPr lang="en-US" sz="1500" dirty="0" err="1"/>
              <a:t>dozu</a:t>
            </a:r>
            <a:r>
              <a:rPr lang="en-US" sz="1500" dirty="0"/>
              <a:t> </a:t>
            </a:r>
            <a:r>
              <a:rPr lang="en-US" sz="1500" dirty="0" err="1"/>
              <a:t>ile</a:t>
            </a:r>
            <a:r>
              <a:rPr lang="en-US" sz="1500" dirty="0"/>
              <a:t> </a:t>
            </a:r>
            <a:r>
              <a:rPr lang="en-US" sz="1500" dirty="0" err="1"/>
              <a:t>tümörde</a:t>
            </a:r>
            <a:r>
              <a:rPr lang="en-US" sz="1500" dirty="0"/>
              <a:t> </a:t>
            </a:r>
            <a:r>
              <a:rPr lang="en-US" sz="1500" dirty="0" err="1"/>
              <a:t>maksimum</a:t>
            </a:r>
            <a:r>
              <a:rPr lang="en-US" sz="1500" dirty="0"/>
              <a:t> </a:t>
            </a:r>
            <a:r>
              <a:rPr lang="en-US" sz="1500" dirty="0" err="1"/>
              <a:t>tahribat</a:t>
            </a:r>
            <a:r>
              <a:rPr lang="en-US" sz="1500" dirty="0"/>
              <a:t> </a:t>
            </a:r>
            <a:r>
              <a:rPr lang="en-US" sz="1500" dirty="0" err="1"/>
              <a:t>yapılırken</a:t>
            </a:r>
            <a:r>
              <a:rPr lang="en-US" sz="1500" dirty="0"/>
              <a:t> </a:t>
            </a:r>
            <a:r>
              <a:rPr lang="en-US" sz="1500" dirty="0" err="1"/>
              <a:t>fraksiyon</a:t>
            </a:r>
            <a:r>
              <a:rPr lang="en-US" sz="1500" dirty="0"/>
              <a:t> </a:t>
            </a:r>
            <a:r>
              <a:rPr lang="en-US" sz="1500" dirty="0" err="1"/>
              <a:t>araları</a:t>
            </a:r>
            <a:r>
              <a:rPr lang="en-US" sz="1500" dirty="0"/>
              <a:t> </a:t>
            </a:r>
            <a:r>
              <a:rPr lang="en-US" sz="1500" dirty="0" err="1"/>
              <a:t>uzatılarak</a:t>
            </a:r>
            <a:r>
              <a:rPr lang="en-US" sz="1500" dirty="0"/>
              <a:t> </a:t>
            </a:r>
            <a:r>
              <a:rPr lang="en-US" sz="1500" dirty="0" err="1"/>
              <a:t>tümör</a:t>
            </a:r>
            <a:r>
              <a:rPr lang="en-US" sz="1500" dirty="0"/>
              <a:t> </a:t>
            </a:r>
            <a:r>
              <a:rPr lang="en-US" sz="1500" dirty="0" err="1"/>
              <a:t>hücrelerinin</a:t>
            </a:r>
            <a:r>
              <a:rPr lang="en-US" sz="1500" dirty="0"/>
              <a:t> </a:t>
            </a:r>
            <a:r>
              <a:rPr lang="en-US" sz="1500" dirty="0" err="1"/>
              <a:t>yeniden</a:t>
            </a:r>
            <a:r>
              <a:rPr lang="en-US" sz="1500" dirty="0"/>
              <a:t> </a:t>
            </a:r>
            <a:r>
              <a:rPr lang="en-US" sz="1500" dirty="0" err="1"/>
              <a:t>oksijenlenmesinin</a:t>
            </a:r>
            <a:r>
              <a:rPr lang="en-US" sz="1500" dirty="0"/>
              <a:t> </a:t>
            </a:r>
            <a:r>
              <a:rPr lang="en-US" sz="1500" dirty="0" err="1"/>
              <a:t>sağlanması</a:t>
            </a:r>
            <a:r>
              <a:rPr lang="en-US" sz="1500" dirty="0"/>
              <a:t> </a:t>
            </a:r>
            <a:r>
              <a:rPr lang="en-US" sz="1500" dirty="0" err="1"/>
              <a:t>düşünülür</a:t>
            </a:r>
            <a:r>
              <a:rPr lang="en-US" sz="1500" dirty="0"/>
              <a:t>. </a:t>
            </a:r>
            <a:r>
              <a:rPr lang="en-US" sz="1500" dirty="0" err="1"/>
              <a:t>Konvansiyonel</a:t>
            </a:r>
            <a:r>
              <a:rPr lang="en-US" sz="1500" dirty="0"/>
              <a:t> </a:t>
            </a:r>
            <a:r>
              <a:rPr lang="en-US" sz="1500" dirty="0" err="1"/>
              <a:t>tedavideki</a:t>
            </a:r>
            <a:r>
              <a:rPr lang="en-US" sz="1500" dirty="0"/>
              <a:t> </a:t>
            </a:r>
            <a:r>
              <a:rPr lang="en-US" sz="1500" dirty="0" err="1"/>
              <a:t>düzeyde</a:t>
            </a:r>
            <a:r>
              <a:rPr lang="en-US" sz="1500" dirty="0"/>
              <a:t> </a:t>
            </a:r>
            <a:r>
              <a:rPr lang="en-US" sz="1500" dirty="0" err="1"/>
              <a:t>lokal</a:t>
            </a:r>
            <a:r>
              <a:rPr lang="en-US" sz="1500" dirty="0"/>
              <a:t> </a:t>
            </a:r>
            <a:r>
              <a:rPr lang="en-US" sz="1500" dirty="0" err="1"/>
              <a:t>tümör</a:t>
            </a:r>
            <a:r>
              <a:rPr lang="en-US" sz="1500" dirty="0"/>
              <a:t> </a:t>
            </a:r>
            <a:r>
              <a:rPr lang="en-US" sz="1500" dirty="0" err="1"/>
              <a:t>kontrolünü</a:t>
            </a:r>
            <a:r>
              <a:rPr lang="en-US" sz="1500" dirty="0"/>
              <a:t> </a:t>
            </a:r>
            <a:r>
              <a:rPr lang="en-US" sz="1500" dirty="0" err="1"/>
              <a:t>sağlayarak</a:t>
            </a:r>
            <a:r>
              <a:rPr lang="en-US" sz="1500" dirty="0"/>
              <a:t> normal </a:t>
            </a:r>
            <a:r>
              <a:rPr lang="en-US" sz="1500" dirty="0" err="1"/>
              <a:t>doku</a:t>
            </a:r>
            <a:r>
              <a:rPr lang="en-US" sz="1500" dirty="0"/>
              <a:t> </a:t>
            </a:r>
            <a:r>
              <a:rPr lang="en-US" sz="1500" dirty="0" err="1"/>
              <a:t>hasarını</a:t>
            </a:r>
            <a:r>
              <a:rPr lang="en-US" sz="1500" dirty="0"/>
              <a:t> </a:t>
            </a:r>
            <a:r>
              <a:rPr lang="en-US" sz="1500" dirty="0" err="1"/>
              <a:t>azaltmak</a:t>
            </a:r>
            <a:r>
              <a:rPr lang="en-US" sz="1500" dirty="0"/>
              <a:t> </a:t>
            </a:r>
            <a:r>
              <a:rPr lang="en-US" sz="1500" dirty="0" err="1"/>
              <a:t>veya</a:t>
            </a:r>
            <a:r>
              <a:rPr lang="en-US" sz="1500" dirty="0"/>
              <a:t> </a:t>
            </a:r>
            <a:r>
              <a:rPr lang="en-US" sz="1500" dirty="0" err="1"/>
              <a:t>biyolojik</a:t>
            </a:r>
            <a:r>
              <a:rPr lang="en-US" sz="1500" dirty="0"/>
              <a:t> </a:t>
            </a:r>
            <a:r>
              <a:rPr lang="en-US" sz="1500" dirty="0" err="1"/>
              <a:t>tümör</a:t>
            </a:r>
            <a:r>
              <a:rPr lang="en-US" sz="1500" dirty="0"/>
              <a:t> </a:t>
            </a:r>
            <a:r>
              <a:rPr lang="en-US" sz="1500" dirty="0" err="1"/>
              <a:t>dozunu</a:t>
            </a:r>
            <a:r>
              <a:rPr lang="en-US" sz="1500" dirty="0"/>
              <a:t> </a:t>
            </a:r>
            <a:r>
              <a:rPr lang="en-US" sz="1500" dirty="0" err="1"/>
              <a:t>arttırarak</a:t>
            </a:r>
            <a:r>
              <a:rPr lang="en-US" sz="1500" dirty="0"/>
              <a:t> </a:t>
            </a:r>
            <a:r>
              <a:rPr lang="en-US" sz="1500" dirty="0" err="1"/>
              <a:t>geç</a:t>
            </a:r>
            <a:r>
              <a:rPr lang="en-US" sz="1500" dirty="0"/>
              <a:t> </a:t>
            </a:r>
            <a:r>
              <a:rPr lang="en-US" sz="1500" dirty="0" err="1"/>
              <a:t>etkileri</a:t>
            </a:r>
            <a:r>
              <a:rPr lang="en-US" sz="1500" dirty="0"/>
              <a:t> </a:t>
            </a:r>
            <a:r>
              <a:rPr lang="en-US" sz="1500" dirty="0" err="1"/>
              <a:t>konvansiyonel</a:t>
            </a:r>
            <a:r>
              <a:rPr lang="en-US" sz="1500" dirty="0"/>
              <a:t> </a:t>
            </a:r>
            <a:r>
              <a:rPr lang="en-US" sz="1500" dirty="0" err="1"/>
              <a:t>tedavi</a:t>
            </a:r>
            <a:r>
              <a:rPr lang="en-US" sz="1500" dirty="0"/>
              <a:t> </a:t>
            </a:r>
            <a:r>
              <a:rPr lang="en-US" sz="1500" dirty="0" err="1"/>
              <a:t>düzeyinde</a:t>
            </a:r>
            <a:r>
              <a:rPr lang="en-US" sz="1500" dirty="0"/>
              <a:t> </a:t>
            </a:r>
            <a:r>
              <a:rPr lang="en-US" sz="1500" dirty="0" err="1"/>
              <a:t>tutmak</a:t>
            </a:r>
            <a:r>
              <a:rPr lang="en-US" sz="1500" dirty="0"/>
              <a:t> </a:t>
            </a:r>
            <a:r>
              <a:rPr lang="en-US" sz="1500" dirty="0" err="1"/>
              <a:t>hipofraksiyonun</a:t>
            </a:r>
            <a:r>
              <a:rPr lang="en-US" sz="1500" dirty="0"/>
              <a:t> </a:t>
            </a:r>
            <a:r>
              <a:rPr lang="en-US" sz="1500" dirty="0" err="1"/>
              <a:t>temel</a:t>
            </a:r>
            <a:r>
              <a:rPr lang="en-US" sz="1500" dirty="0"/>
              <a:t> </a:t>
            </a:r>
            <a:r>
              <a:rPr lang="en-US" sz="1500" dirty="0" err="1"/>
              <a:t>amacıdır</a:t>
            </a:r>
            <a:r>
              <a:rPr lang="en-US" sz="1500" dirty="0"/>
              <a:t>. </a:t>
            </a:r>
            <a:r>
              <a:rPr lang="en-US" sz="1500" dirty="0" err="1"/>
              <a:t>Hipofraksiyon</a:t>
            </a:r>
            <a:r>
              <a:rPr lang="en-US" sz="1500" dirty="0"/>
              <a:t> </a:t>
            </a:r>
            <a:r>
              <a:rPr lang="en-US" sz="1500" dirty="0" err="1"/>
              <a:t>kendi</a:t>
            </a:r>
            <a:r>
              <a:rPr lang="en-US" sz="1500" dirty="0"/>
              <a:t> </a:t>
            </a:r>
            <a:r>
              <a:rPr lang="en-US" sz="1500" dirty="0" err="1"/>
              <a:t>içinde</a:t>
            </a:r>
            <a:r>
              <a:rPr lang="en-US" sz="1500" dirty="0"/>
              <a:t> </a:t>
            </a:r>
            <a:r>
              <a:rPr lang="en-US" sz="1500" dirty="0" err="1"/>
              <a:t>iki</a:t>
            </a:r>
            <a:r>
              <a:rPr lang="en-US" sz="1500" dirty="0"/>
              <a:t> </a:t>
            </a:r>
            <a:r>
              <a:rPr lang="en-US" sz="1500" dirty="0" err="1"/>
              <a:t>gruba</a:t>
            </a:r>
            <a:r>
              <a:rPr lang="en-US" sz="1500" dirty="0"/>
              <a:t> </a:t>
            </a:r>
            <a:r>
              <a:rPr lang="en-US" sz="1500" dirty="0" err="1"/>
              <a:t>ayrılır</a:t>
            </a:r>
            <a:r>
              <a:rPr lang="en-US" sz="1500" dirty="0"/>
              <a:t>. </a:t>
            </a:r>
            <a:r>
              <a:rPr lang="en-US" sz="1500" dirty="0" err="1"/>
              <a:t>Orta</a:t>
            </a:r>
            <a:r>
              <a:rPr lang="en-US" sz="1500" dirty="0"/>
              <a:t> </a:t>
            </a:r>
            <a:r>
              <a:rPr lang="en-US" sz="1500" dirty="0" err="1"/>
              <a:t>derecede</a:t>
            </a:r>
            <a:r>
              <a:rPr lang="en-US" sz="1500" dirty="0"/>
              <a:t> </a:t>
            </a:r>
            <a:r>
              <a:rPr lang="en-US" sz="1500" dirty="0" err="1"/>
              <a:t>hipofraksiyon</a:t>
            </a:r>
            <a:r>
              <a:rPr lang="en-US" sz="1500" dirty="0"/>
              <a:t>, </a:t>
            </a:r>
            <a:r>
              <a:rPr lang="en-US" sz="1500" dirty="0" err="1"/>
              <a:t>tümör</a:t>
            </a:r>
            <a:r>
              <a:rPr lang="en-US" sz="1500" dirty="0"/>
              <a:t> </a:t>
            </a:r>
            <a:r>
              <a:rPr lang="en-US" sz="1500" dirty="0" err="1"/>
              <a:t>dozu</a:t>
            </a:r>
            <a:r>
              <a:rPr lang="en-US" sz="1500" dirty="0"/>
              <a:t> 2 </a:t>
            </a:r>
            <a:r>
              <a:rPr lang="en-US" sz="1500" dirty="0" err="1"/>
              <a:t>Gy’den</a:t>
            </a:r>
            <a:r>
              <a:rPr lang="en-US" sz="1500" dirty="0"/>
              <a:t> </a:t>
            </a:r>
            <a:r>
              <a:rPr lang="en-US" sz="1500" dirty="0" err="1"/>
              <a:t>büyük</a:t>
            </a:r>
            <a:r>
              <a:rPr lang="en-US" sz="1500" dirty="0"/>
              <a:t> 15-20 </a:t>
            </a:r>
            <a:r>
              <a:rPr lang="en-US" sz="1500" dirty="0" err="1"/>
              <a:t>fraksiyonda</a:t>
            </a:r>
            <a:r>
              <a:rPr lang="en-US" sz="1500" dirty="0"/>
              <a:t> </a:t>
            </a:r>
            <a:r>
              <a:rPr lang="en-US" sz="1500" dirty="0" err="1"/>
              <a:t>yapılan</a:t>
            </a:r>
            <a:r>
              <a:rPr lang="en-US" sz="1500" dirty="0"/>
              <a:t> </a:t>
            </a:r>
            <a:r>
              <a:rPr lang="en-US" sz="1500" dirty="0" err="1"/>
              <a:t>tedaviler</a:t>
            </a:r>
            <a:r>
              <a:rPr lang="en-US" sz="1500" dirty="0"/>
              <a:t>.  SRS,SBRT </a:t>
            </a:r>
            <a:r>
              <a:rPr lang="en-US" sz="1500" dirty="0" err="1"/>
              <a:t>tümör</a:t>
            </a:r>
            <a:r>
              <a:rPr lang="en-US" sz="1500" dirty="0"/>
              <a:t> </a:t>
            </a:r>
            <a:r>
              <a:rPr lang="en-US" sz="1500" dirty="0" err="1"/>
              <a:t>dozu</a:t>
            </a:r>
            <a:r>
              <a:rPr lang="en-US" sz="1500" dirty="0"/>
              <a:t> 5 </a:t>
            </a:r>
            <a:r>
              <a:rPr lang="en-US" sz="1500" dirty="0" err="1"/>
              <a:t>Gy</a:t>
            </a:r>
            <a:r>
              <a:rPr lang="en-US" sz="1500" dirty="0"/>
              <a:t> ve </a:t>
            </a:r>
            <a:r>
              <a:rPr lang="en-US" sz="1500" dirty="0" err="1"/>
              <a:t>üzeri</a:t>
            </a:r>
            <a:r>
              <a:rPr lang="en-US" sz="1500" dirty="0"/>
              <a:t> </a:t>
            </a:r>
            <a:r>
              <a:rPr lang="en-US" sz="1500" dirty="0" err="1"/>
              <a:t>olan</a:t>
            </a:r>
            <a:r>
              <a:rPr lang="en-US" sz="1500" dirty="0"/>
              <a:t> 1-5 </a:t>
            </a:r>
            <a:r>
              <a:rPr lang="en-US" sz="1500" dirty="0" err="1"/>
              <a:t>fraksiyon</a:t>
            </a:r>
            <a:r>
              <a:rPr lang="en-US" sz="1500" dirty="0"/>
              <a:t> </a:t>
            </a:r>
            <a:r>
              <a:rPr lang="en-US" sz="1500" dirty="0" err="1"/>
              <a:t>arasında</a:t>
            </a:r>
            <a:r>
              <a:rPr lang="en-US" sz="1500" dirty="0"/>
              <a:t> </a:t>
            </a:r>
            <a:r>
              <a:rPr lang="en-US" sz="1500" dirty="0" err="1"/>
              <a:t>yapılan</a:t>
            </a:r>
            <a:r>
              <a:rPr lang="en-US" sz="1500" dirty="0"/>
              <a:t> </a:t>
            </a:r>
            <a:r>
              <a:rPr lang="en-US" sz="1500" dirty="0" err="1"/>
              <a:t>tedaviler</a:t>
            </a:r>
            <a:r>
              <a:rPr lang="en-US" sz="1500" dirty="0"/>
              <a:t>. </a:t>
            </a:r>
            <a:r>
              <a:rPr lang="en-US" sz="1500" dirty="0" err="1">
                <a:solidFill>
                  <a:srgbClr val="FF0000"/>
                </a:solidFill>
              </a:rPr>
              <a:t>Yüksek</a:t>
            </a:r>
            <a:r>
              <a:rPr lang="en-US" sz="1500" dirty="0">
                <a:solidFill>
                  <a:srgbClr val="FF0000"/>
                </a:solidFill>
              </a:rPr>
              <a:t> </a:t>
            </a:r>
            <a:r>
              <a:rPr lang="en-US" sz="1500" dirty="0" err="1">
                <a:solidFill>
                  <a:srgbClr val="FF0000"/>
                </a:solidFill>
              </a:rPr>
              <a:t>fraksiyon</a:t>
            </a:r>
            <a:r>
              <a:rPr lang="en-US" sz="1500" dirty="0">
                <a:solidFill>
                  <a:srgbClr val="FF0000"/>
                </a:solidFill>
              </a:rPr>
              <a:t> </a:t>
            </a:r>
            <a:r>
              <a:rPr lang="en-US" sz="1500" dirty="0" err="1">
                <a:solidFill>
                  <a:srgbClr val="FF0000"/>
                </a:solidFill>
              </a:rPr>
              <a:t>dozları</a:t>
            </a:r>
            <a:r>
              <a:rPr lang="en-US" sz="1500" dirty="0">
                <a:solidFill>
                  <a:srgbClr val="FF0000"/>
                </a:solidFill>
              </a:rPr>
              <a:t> </a:t>
            </a:r>
            <a:r>
              <a:rPr lang="en-US" sz="1500" dirty="0" err="1">
                <a:solidFill>
                  <a:srgbClr val="FF0000"/>
                </a:solidFill>
              </a:rPr>
              <a:t>ile</a:t>
            </a:r>
            <a:r>
              <a:rPr lang="en-US" sz="1500" dirty="0">
                <a:solidFill>
                  <a:srgbClr val="FF0000"/>
                </a:solidFill>
              </a:rPr>
              <a:t> </a:t>
            </a:r>
            <a:r>
              <a:rPr lang="en-US" sz="1500" dirty="0" err="1">
                <a:solidFill>
                  <a:srgbClr val="FF0000"/>
                </a:solidFill>
              </a:rPr>
              <a:t>yapılan</a:t>
            </a:r>
            <a:r>
              <a:rPr lang="en-US" sz="1500" dirty="0">
                <a:solidFill>
                  <a:srgbClr val="FF0000"/>
                </a:solidFill>
              </a:rPr>
              <a:t> </a:t>
            </a:r>
            <a:r>
              <a:rPr lang="en-US" sz="1500" dirty="0" err="1">
                <a:solidFill>
                  <a:srgbClr val="FF0000"/>
                </a:solidFill>
              </a:rPr>
              <a:t>tedavilerde</a:t>
            </a:r>
            <a:r>
              <a:rPr lang="en-US" sz="1500" dirty="0">
                <a:solidFill>
                  <a:srgbClr val="FF0000"/>
                </a:solidFill>
              </a:rPr>
              <a:t> LQ </a:t>
            </a:r>
            <a:r>
              <a:rPr lang="en-US" sz="1500" dirty="0" err="1">
                <a:solidFill>
                  <a:srgbClr val="FF0000"/>
                </a:solidFill>
              </a:rPr>
              <a:t>modelin</a:t>
            </a:r>
            <a:r>
              <a:rPr lang="en-US" sz="1500" dirty="0">
                <a:solidFill>
                  <a:srgbClr val="FF0000"/>
                </a:solidFill>
              </a:rPr>
              <a:t> </a:t>
            </a:r>
            <a:r>
              <a:rPr lang="en-US" sz="1500" dirty="0" err="1">
                <a:solidFill>
                  <a:srgbClr val="FF0000"/>
                </a:solidFill>
              </a:rPr>
              <a:t>geçerliliği</a:t>
            </a:r>
            <a:r>
              <a:rPr lang="en-US" sz="1500" dirty="0">
                <a:solidFill>
                  <a:srgbClr val="FF0000"/>
                </a:solidFill>
              </a:rPr>
              <a:t> </a:t>
            </a:r>
            <a:r>
              <a:rPr lang="en-US" sz="1500" dirty="0" err="1">
                <a:solidFill>
                  <a:srgbClr val="FF0000"/>
                </a:solidFill>
              </a:rPr>
              <a:t>tartışmalıdır</a:t>
            </a:r>
            <a:r>
              <a:rPr lang="en-US" sz="1500" dirty="0">
                <a:solidFill>
                  <a:srgbClr val="FF0000"/>
                </a:solidFill>
              </a:rPr>
              <a:t>.</a:t>
            </a:r>
          </a:p>
          <a:p>
            <a:pPr marL="0" indent="0" algn="just">
              <a:buNone/>
            </a:pPr>
            <a:endParaRPr lang="en-US" sz="1500" dirty="0"/>
          </a:p>
          <a:p>
            <a:pPr marL="0" indent="0" algn="just">
              <a:buNone/>
            </a:pPr>
            <a:r>
              <a:rPr lang="en-US" sz="1500" b="1" dirty="0" err="1">
                <a:solidFill>
                  <a:srgbClr val="00B0F0"/>
                </a:solidFill>
              </a:rPr>
              <a:t>Hiperfraksiyonasyon</a:t>
            </a:r>
            <a:r>
              <a:rPr lang="en-US" sz="1500" b="1" dirty="0">
                <a:solidFill>
                  <a:srgbClr val="00B0F0"/>
                </a:solidFill>
              </a:rPr>
              <a:t>:</a:t>
            </a:r>
            <a:r>
              <a:rPr lang="en-US" sz="1500" b="1" dirty="0"/>
              <a:t> </a:t>
            </a:r>
            <a:r>
              <a:rPr lang="en-US" sz="1500" dirty="0"/>
              <a:t>Bu </a:t>
            </a:r>
            <a:r>
              <a:rPr lang="en-US" sz="1500" dirty="0" err="1"/>
              <a:t>şemada</a:t>
            </a:r>
            <a:r>
              <a:rPr lang="en-US" sz="1500" dirty="0"/>
              <a:t>, </a:t>
            </a:r>
            <a:r>
              <a:rPr lang="en-US" sz="1500" dirty="0" err="1"/>
              <a:t>radyoterapi</a:t>
            </a:r>
            <a:r>
              <a:rPr lang="en-US" sz="1500" dirty="0"/>
              <a:t> </a:t>
            </a:r>
            <a:r>
              <a:rPr lang="en-US" sz="1500" dirty="0" err="1"/>
              <a:t>günde</a:t>
            </a:r>
            <a:r>
              <a:rPr lang="en-US" sz="1500" dirty="0"/>
              <a:t> </a:t>
            </a:r>
            <a:r>
              <a:rPr lang="en-US" sz="1500" dirty="0" err="1"/>
              <a:t>iki</a:t>
            </a:r>
            <a:r>
              <a:rPr lang="en-US" sz="1500" dirty="0"/>
              <a:t> </a:t>
            </a:r>
            <a:r>
              <a:rPr lang="en-US" sz="1500" dirty="0" err="1"/>
              <a:t>veya</a:t>
            </a:r>
            <a:r>
              <a:rPr lang="en-US" sz="1500" dirty="0"/>
              <a:t> </a:t>
            </a:r>
            <a:r>
              <a:rPr lang="en-US" sz="1500" dirty="0" err="1"/>
              <a:t>daha</a:t>
            </a:r>
            <a:r>
              <a:rPr lang="en-US" sz="1500" dirty="0"/>
              <a:t> </a:t>
            </a:r>
            <a:r>
              <a:rPr lang="en-US" sz="1500" dirty="0" err="1"/>
              <a:t>fazla</a:t>
            </a:r>
            <a:r>
              <a:rPr lang="en-US" sz="1500" dirty="0"/>
              <a:t> </a:t>
            </a:r>
            <a:r>
              <a:rPr lang="en-US" sz="1500" dirty="0" err="1"/>
              <a:t>fraksiyon</a:t>
            </a:r>
            <a:r>
              <a:rPr lang="en-US" sz="1500" dirty="0"/>
              <a:t> </a:t>
            </a:r>
            <a:r>
              <a:rPr lang="en-US" sz="1500" dirty="0" err="1"/>
              <a:t>kullanılarak</a:t>
            </a:r>
            <a:r>
              <a:rPr lang="en-US" sz="1500" dirty="0"/>
              <a:t> </a:t>
            </a:r>
            <a:r>
              <a:rPr lang="en-US" sz="1500" dirty="0" err="1"/>
              <a:t>verilir</a:t>
            </a:r>
            <a:r>
              <a:rPr lang="en-US" sz="1500" dirty="0"/>
              <a:t>. </a:t>
            </a:r>
            <a:r>
              <a:rPr lang="en-US" sz="1500" dirty="0" err="1"/>
              <a:t>Toplam</a:t>
            </a:r>
            <a:r>
              <a:rPr lang="en-US" sz="1500" dirty="0"/>
              <a:t> </a:t>
            </a:r>
            <a:r>
              <a:rPr lang="en-US" sz="1500" dirty="0" err="1"/>
              <a:t>tedavi</a:t>
            </a:r>
            <a:r>
              <a:rPr lang="en-US" sz="1500" dirty="0"/>
              <a:t> </a:t>
            </a:r>
            <a:r>
              <a:rPr lang="en-US" sz="1500" dirty="0" err="1"/>
              <a:t>süresi</a:t>
            </a:r>
            <a:r>
              <a:rPr lang="en-US" sz="1500" dirty="0"/>
              <a:t> </a:t>
            </a:r>
            <a:r>
              <a:rPr lang="en-US" sz="1500" dirty="0" err="1"/>
              <a:t>konvansiyonel</a:t>
            </a:r>
            <a:r>
              <a:rPr lang="en-US" sz="1500" dirty="0"/>
              <a:t> </a:t>
            </a:r>
            <a:r>
              <a:rPr lang="en-US" sz="1500" dirty="0" err="1"/>
              <a:t>fraksiyonasyona</a:t>
            </a:r>
            <a:r>
              <a:rPr lang="en-US" sz="1500" dirty="0"/>
              <a:t> </a:t>
            </a:r>
            <a:r>
              <a:rPr lang="en-US" sz="1500" dirty="0" err="1"/>
              <a:t>eşittir</a:t>
            </a:r>
            <a:r>
              <a:rPr lang="en-US" sz="1500" dirty="0"/>
              <a:t>. </a:t>
            </a:r>
            <a:r>
              <a:rPr lang="en-US" sz="1500" dirty="0" err="1"/>
              <a:t>Fraksiyon</a:t>
            </a:r>
            <a:r>
              <a:rPr lang="en-US" sz="1500" dirty="0"/>
              <a:t> </a:t>
            </a:r>
            <a:r>
              <a:rPr lang="en-US" sz="1500" dirty="0" err="1"/>
              <a:t>sayısı</a:t>
            </a:r>
            <a:r>
              <a:rPr lang="en-US" sz="1500" dirty="0"/>
              <a:t> </a:t>
            </a:r>
            <a:r>
              <a:rPr lang="en-US" sz="1500" dirty="0" err="1"/>
              <a:t>iki</a:t>
            </a:r>
            <a:r>
              <a:rPr lang="en-US" sz="1500" dirty="0"/>
              <a:t> </a:t>
            </a:r>
            <a:r>
              <a:rPr lang="en-US" sz="1500" dirty="0" err="1"/>
              <a:t>katı</a:t>
            </a:r>
            <a:r>
              <a:rPr lang="en-US" sz="1500" dirty="0"/>
              <a:t> </a:t>
            </a:r>
            <a:r>
              <a:rPr lang="en-US" sz="1500" dirty="0" err="1"/>
              <a:t>veya</a:t>
            </a:r>
            <a:r>
              <a:rPr lang="en-US" sz="1500" dirty="0"/>
              <a:t> </a:t>
            </a:r>
            <a:r>
              <a:rPr lang="en-US" sz="1500" dirty="0" err="1"/>
              <a:t>daha</a:t>
            </a:r>
            <a:r>
              <a:rPr lang="en-US" sz="1500" dirty="0"/>
              <a:t> </a:t>
            </a:r>
            <a:r>
              <a:rPr lang="en-US" sz="1500" dirty="0" err="1"/>
              <a:t>fazlasıdır</a:t>
            </a:r>
            <a:r>
              <a:rPr lang="en-US" sz="1500" dirty="0"/>
              <a:t>. </a:t>
            </a:r>
            <a:r>
              <a:rPr lang="en-US" sz="1500" dirty="0" err="1"/>
              <a:t>Fraksiyon</a:t>
            </a:r>
            <a:r>
              <a:rPr lang="en-US" sz="1500" dirty="0"/>
              <a:t> </a:t>
            </a:r>
            <a:r>
              <a:rPr lang="en-US" sz="1500" dirty="0" err="1"/>
              <a:t>başına</a:t>
            </a:r>
            <a:r>
              <a:rPr lang="en-US" sz="1500" dirty="0"/>
              <a:t> </a:t>
            </a:r>
            <a:r>
              <a:rPr lang="en-US" sz="1500" dirty="0" err="1"/>
              <a:t>doz</a:t>
            </a:r>
            <a:r>
              <a:rPr lang="en-US" sz="1500" dirty="0"/>
              <a:t> </a:t>
            </a:r>
            <a:r>
              <a:rPr lang="en-US" sz="1500" dirty="0" err="1"/>
              <a:t>azaltılarak</a:t>
            </a:r>
            <a:r>
              <a:rPr lang="en-US" sz="1500" dirty="0"/>
              <a:t> </a:t>
            </a:r>
            <a:r>
              <a:rPr lang="en-US" sz="1500" dirty="0" err="1"/>
              <a:t>toplamda</a:t>
            </a:r>
            <a:r>
              <a:rPr lang="en-US" sz="1500" dirty="0"/>
              <a:t> </a:t>
            </a:r>
            <a:r>
              <a:rPr lang="en-US" sz="1500" dirty="0" err="1"/>
              <a:t>daha</a:t>
            </a:r>
            <a:r>
              <a:rPr lang="en-US" sz="1500" dirty="0"/>
              <a:t> </a:t>
            </a:r>
            <a:r>
              <a:rPr lang="en-US" sz="1500" dirty="0" err="1"/>
              <a:t>fazla</a:t>
            </a:r>
            <a:r>
              <a:rPr lang="en-US" sz="1500" dirty="0"/>
              <a:t> </a:t>
            </a:r>
            <a:r>
              <a:rPr lang="en-US" sz="1500" dirty="0" err="1"/>
              <a:t>doz</a:t>
            </a:r>
            <a:r>
              <a:rPr lang="en-US" sz="1500" dirty="0"/>
              <a:t> </a:t>
            </a:r>
            <a:r>
              <a:rPr lang="en-US" sz="1500" dirty="0" err="1"/>
              <a:t>verilir</a:t>
            </a:r>
            <a:r>
              <a:rPr lang="en-US" sz="1500" dirty="0"/>
              <a:t>. </a:t>
            </a:r>
            <a:r>
              <a:rPr lang="en-US" sz="1500" dirty="0" err="1"/>
              <a:t>Amaç</a:t>
            </a:r>
            <a:r>
              <a:rPr lang="en-US" sz="1500" dirty="0"/>
              <a:t> </a:t>
            </a:r>
            <a:r>
              <a:rPr lang="en-US" sz="1500" dirty="0" err="1"/>
              <a:t>aynı</a:t>
            </a:r>
            <a:r>
              <a:rPr lang="en-US" sz="1500" dirty="0"/>
              <a:t> </a:t>
            </a:r>
            <a:r>
              <a:rPr lang="en-US" sz="1500" dirty="0" err="1"/>
              <a:t>geç</a:t>
            </a:r>
            <a:r>
              <a:rPr lang="en-US" sz="1500" dirty="0"/>
              <a:t> </a:t>
            </a:r>
            <a:r>
              <a:rPr lang="en-US" sz="1500" dirty="0" err="1"/>
              <a:t>etkiyle</a:t>
            </a:r>
            <a:r>
              <a:rPr lang="en-US" sz="1500" dirty="0"/>
              <a:t> </a:t>
            </a:r>
            <a:r>
              <a:rPr lang="en-US" sz="1500" dirty="0" err="1"/>
              <a:t>daha</a:t>
            </a:r>
            <a:r>
              <a:rPr lang="en-US" sz="1500" dirty="0"/>
              <a:t> </a:t>
            </a:r>
            <a:r>
              <a:rPr lang="en-US" sz="1500" dirty="0" err="1"/>
              <a:t>iyi</a:t>
            </a:r>
            <a:r>
              <a:rPr lang="en-US" sz="1500" dirty="0"/>
              <a:t> </a:t>
            </a:r>
            <a:r>
              <a:rPr lang="en-US" sz="1500" dirty="0" err="1"/>
              <a:t>tümör</a:t>
            </a:r>
            <a:r>
              <a:rPr lang="en-US" sz="1500" dirty="0"/>
              <a:t> </a:t>
            </a:r>
            <a:r>
              <a:rPr lang="en-US" sz="1500" dirty="0" err="1"/>
              <a:t>kontrolü</a:t>
            </a:r>
            <a:r>
              <a:rPr lang="en-US" sz="1500" dirty="0"/>
              <a:t> </a:t>
            </a:r>
            <a:r>
              <a:rPr lang="en-US" sz="1500" dirty="0" err="1"/>
              <a:t>elde</a:t>
            </a:r>
            <a:r>
              <a:rPr lang="en-US" sz="1500" dirty="0"/>
              <a:t> </a:t>
            </a:r>
            <a:r>
              <a:rPr lang="en-US" sz="1500" dirty="0" err="1"/>
              <a:t>etmektir</a:t>
            </a:r>
            <a:r>
              <a:rPr lang="en-US" sz="1500" dirty="0"/>
              <a:t>. </a:t>
            </a:r>
            <a:r>
              <a:rPr lang="en-US" sz="1500" dirty="0" err="1"/>
              <a:t>Erken</a:t>
            </a:r>
            <a:r>
              <a:rPr lang="en-US" sz="1500" dirty="0"/>
              <a:t> </a:t>
            </a:r>
            <a:r>
              <a:rPr lang="en-US" sz="1500" dirty="0" err="1"/>
              <a:t>etkilerin</a:t>
            </a:r>
            <a:r>
              <a:rPr lang="en-US" sz="1500" dirty="0"/>
              <a:t> </a:t>
            </a:r>
            <a:r>
              <a:rPr lang="en-US" sz="1500" dirty="0" err="1"/>
              <a:t>konvansiyonele</a:t>
            </a:r>
            <a:r>
              <a:rPr lang="en-US" sz="1500" dirty="0"/>
              <a:t> </a:t>
            </a:r>
            <a:r>
              <a:rPr lang="en-US" sz="1500" dirty="0" err="1"/>
              <a:t>oranla</a:t>
            </a:r>
            <a:r>
              <a:rPr lang="en-US" sz="1500" dirty="0"/>
              <a:t> </a:t>
            </a:r>
            <a:r>
              <a:rPr lang="en-US" sz="1500" dirty="0" err="1"/>
              <a:t>biraz</a:t>
            </a:r>
            <a:r>
              <a:rPr lang="en-US" sz="1500" dirty="0"/>
              <a:t> </a:t>
            </a:r>
            <a:r>
              <a:rPr lang="en-US" sz="1500" dirty="0" err="1"/>
              <a:t>daha</a:t>
            </a:r>
            <a:r>
              <a:rPr lang="en-US" sz="1500" dirty="0"/>
              <a:t> </a:t>
            </a:r>
            <a:r>
              <a:rPr lang="en-US" sz="1500" dirty="0" err="1"/>
              <a:t>artması</a:t>
            </a:r>
            <a:r>
              <a:rPr lang="en-US" sz="1500" dirty="0"/>
              <a:t> </a:t>
            </a:r>
            <a:r>
              <a:rPr lang="en-US" sz="1500" dirty="0" err="1"/>
              <a:t>veya</a:t>
            </a:r>
            <a:r>
              <a:rPr lang="en-US" sz="1500" dirty="0"/>
              <a:t> </a:t>
            </a:r>
            <a:r>
              <a:rPr lang="en-US" sz="1500" dirty="0" err="1"/>
              <a:t>aynı</a:t>
            </a:r>
            <a:r>
              <a:rPr lang="en-US" sz="1500" dirty="0"/>
              <a:t> </a:t>
            </a:r>
            <a:r>
              <a:rPr lang="en-US" sz="1500" dirty="0" err="1"/>
              <a:t>kalması</a:t>
            </a:r>
            <a:r>
              <a:rPr lang="en-US" sz="1500" dirty="0"/>
              <a:t> </a:t>
            </a:r>
            <a:r>
              <a:rPr lang="en-US" sz="1500" dirty="0" err="1"/>
              <a:t>beklenir</a:t>
            </a:r>
            <a:r>
              <a:rPr lang="en-US" sz="1500" dirty="0"/>
              <a:t>. Total </a:t>
            </a:r>
            <a:r>
              <a:rPr lang="en-US" sz="1500" dirty="0" err="1"/>
              <a:t>doz</a:t>
            </a:r>
            <a:r>
              <a:rPr lang="en-US" sz="1500" dirty="0"/>
              <a:t> %10-20 </a:t>
            </a:r>
            <a:r>
              <a:rPr lang="en-US" sz="1500" dirty="0" err="1"/>
              <a:t>arasında</a:t>
            </a:r>
            <a:r>
              <a:rPr lang="en-US" sz="1500" dirty="0"/>
              <a:t> </a:t>
            </a:r>
            <a:r>
              <a:rPr lang="en-US" sz="1500" dirty="0" err="1"/>
              <a:t>artar</a:t>
            </a:r>
            <a:r>
              <a:rPr lang="en-US" sz="1500" dirty="0"/>
              <a:t> </a:t>
            </a:r>
            <a:r>
              <a:rPr lang="en-US" sz="1500" dirty="0" err="1"/>
              <a:t>buna</a:t>
            </a:r>
            <a:r>
              <a:rPr lang="en-US" sz="1500" dirty="0"/>
              <a:t> </a:t>
            </a:r>
            <a:r>
              <a:rPr lang="en-US" sz="1500" dirty="0" err="1"/>
              <a:t>bağlı</a:t>
            </a:r>
            <a:r>
              <a:rPr lang="en-US" sz="1500" dirty="0"/>
              <a:t> </a:t>
            </a:r>
            <a:r>
              <a:rPr lang="en-US" sz="1500" dirty="0" err="1"/>
              <a:t>olarak</a:t>
            </a:r>
            <a:r>
              <a:rPr lang="en-US" sz="1500" dirty="0"/>
              <a:t> </a:t>
            </a:r>
            <a:r>
              <a:rPr lang="en-US" sz="1500" dirty="0" err="1"/>
              <a:t>tümör</a:t>
            </a:r>
            <a:r>
              <a:rPr lang="en-US" sz="1500" dirty="0"/>
              <a:t> </a:t>
            </a:r>
            <a:r>
              <a:rPr lang="en-US" sz="1500" dirty="0" err="1"/>
              <a:t>kontrolünde</a:t>
            </a:r>
            <a:r>
              <a:rPr lang="en-US" sz="1500" dirty="0"/>
              <a:t> </a:t>
            </a:r>
            <a:r>
              <a:rPr lang="en-US" sz="1500" dirty="0" err="1"/>
              <a:t>artış</a:t>
            </a:r>
            <a:r>
              <a:rPr lang="en-US" sz="1500" dirty="0"/>
              <a:t> </a:t>
            </a:r>
            <a:r>
              <a:rPr lang="en-US" sz="1500" dirty="0" err="1"/>
              <a:t>beklenir</a:t>
            </a:r>
            <a:r>
              <a:rPr lang="en-US" sz="1500" dirty="0"/>
              <a:t>.</a:t>
            </a:r>
          </a:p>
          <a:p>
            <a:pPr marL="0" indent="0" algn="just">
              <a:buNone/>
            </a:pPr>
            <a:r>
              <a:rPr lang="en-US" sz="1500" dirty="0"/>
              <a:t>                        </a:t>
            </a:r>
          </a:p>
          <a:p>
            <a:pPr marL="0" indent="0" algn="just">
              <a:buNone/>
            </a:pPr>
            <a:r>
              <a:rPr lang="en-US" sz="1500" dirty="0"/>
              <a:t>               </a:t>
            </a:r>
          </a:p>
          <a:p>
            <a:pPr marL="0" indent="0" algn="just">
              <a:buNone/>
            </a:pPr>
            <a:endParaRPr lang="en-US" sz="1500" dirty="0"/>
          </a:p>
          <a:p>
            <a:pPr algn="just"/>
            <a:endParaRPr lang="en-US" sz="1500" dirty="0"/>
          </a:p>
          <a:p>
            <a:pPr marL="0" indent="0" algn="just">
              <a:buNone/>
            </a:pPr>
            <a:endParaRPr lang="en-US" sz="1500" dirty="0"/>
          </a:p>
          <a:p>
            <a:pPr algn="just"/>
            <a:endParaRPr lang="en-US" sz="1500" dirty="0"/>
          </a:p>
        </p:txBody>
      </p:sp>
      <p:sp>
        <p:nvSpPr>
          <p:cNvPr id="4" name="Title 1"/>
          <p:cNvSpPr>
            <a:spLocks noGrp="1"/>
          </p:cNvSpPr>
          <p:nvPr>
            <p:ph type="title"/>
          </p:nvPr>
        </p:nvSpPr>
        <p:spPr>
          <a:xfrm>
            <a:off x="762000" y="-1524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2" name="Rectangle 1"/>
          <p:cNvSpPr/>
          <p:nvPr/>
        </p:nvSpPr>
        <p:spPr>
          <a:xfrm>
            <a:off x="533400" y="914400"/>
            <a:ext cx="7391400" cy="369332"/>
          </a:xfrm>
          <a:prstGeom prst="rect">
            <a:avLst/>
          </a:prstGeom>
        </p:spPr>
        <p:txBody>
          <a:bodyPr wrap="square">
            <a:spAutoFit/>
          </a:bodyPr>
          <a:lstStyle/>
          <a:p>
            <a:r>
              <a:rPr lang="en-US" dirty="0" err="1">
                <a:solidFill>
                  <a:srgbClr val="FF0000"/>
                </a:solidFill>
              </a:rPr>
              <a:t>Fraksiyon</a:t>
            </a:r>
            <a:r>
              <a:rPr lang="en-US" dirty="0">
                <a:solidFill>
                  <a:srgbClr val="FF0000"/>
                </a:solidFill>
              </a:rPr>
              <a:t> </a:t>
            </a:r>
            <a:r>
              <a:rPr lang="en-US" dirty="0" err="1">
                <a:solidFill>
                  <a:srgbClr val="FF0000"/>
                </a:solidFill>
              </a:rPr>
              <a:t>Çeşitleri</a:t>
            </a:r>
            <a:endParaRPr lang="en-US" dirty="0">
              <a:solidFill>
                <a:srgbClr val="FF0000"/>
              </a:solidFill>
            </a:endParaRPr>
          </a:p>
        </p:txBody>
      </p:sp>
    </p:spTree>
    <p:extLst>
      <p:ext uri="{BB962C8B-B14F-4D97-AF65-F5344CB8AC3E}">
        <p14:creationId xmlns:p14="http://schemas.microsoft.com/office/powerpoint/2010/main" val="375242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0"/>
            <a:ext cx="8686800" cy="6096000"/>
          </a:xfrm>
        </p:spPr>
        <p:txBody>
          <a:bodyPr>
            <a:noAutofit/>
          </a:bodyPr>
          <a:lstStyle/>
          <a:p>
            <a:pPr algn="just"/>
            <a:endParaRPr lang="en-US" sz="1500" dirty="0"/>
          </a:p>
          <a:p>
            <a:pPr marL="0" indent="0" algn="just">
              <a:buNone/>
            </a:pPr>
            <a:endParaRPr lang="en-US" sz="1500" dirty="0"/>
          </a:p>
          <a:p>
            <a:pPr marL="0" indent="0" algn="just">
              <a:buNone/>
            </a:pPr>
            <a:r>
              <a:rPr lang="en-US" sz="1500" b="1" dirty="0">
                <a:solidFill>
                  <a:srgbClr val="7030A0"/>
                </a:solidFill>
              </a:rPr>
              <a:t> Split </a:t>
            </a:r>
            <a:r>
              <a:rPr lang="en-US" sz="1500" b="1" dirty="0" err="1">
                <a:solidFill>
                  <a:srgbClr val="7030A0"/>
                </a:solidFill>
              </a:rPr>
              <a:t>Radyoterapi</a:t>
            </a:r>
            <a:r>
              <a:rPr lang="en-US" sz="1500" b="1" dirty="0">
                <a:solidFill>
                  <a:srgbClr val="7030A0"/>
                </a:solidFill>
              </a:rPr>
              <a:t>: </a:t>
            </a:r>
            <a:r>
              <a:rPr lang="en-US" sz="1500" dirty="0"/>
              <a:t>Bu </a:t>
            </a:r>
            <a:r>
              <a:rPr lang="en-US" sz="1500" dirty="0" err="1"/>
              <a:t>fraksiyonasyon</a:t>
            </a:r>
            <a:r>
              <a:rPr lang="en-US" sz="1500" dirty="0"/>
              <a:t> </a:t>
            </a:r>
            <a:r>
              <a:rPr lang="en-US" sz="1500" dirty="0" err="1"/>
              <a:t>uygulamasında</a:t>
            </a:r>
            <a:r>
              <a:rPr lang="en-US" sz="1500" dirty="0"/>
              <a:t>, </a:t>
            </a:r>
            <a:r>
              <a:rPr lang="en-US" sz="1500" dirty="0" err="1"/>
              <a:t>hiperfraksiyonasyanda</a:t>
            </a:r>
            <a:r>
              <a:rPr lang="en-US" sz="1500" dirty="0"/>
              <a:t> </a:t>
            </a:r>
            <a:r>
              <a:rPr lang="en-US" sz="1500" dirty="0" err="1"/>
              <a:t>olduğu</a:t>
            </a:r>
            <a:r>
              <a:rPr lang="en-US" sz="1500" dirty="0"/>
              <a:t> </a:t>
            </a:r>
            <a:r>
              <a:rPr lang="en-US" sz="1500" dirty="0" err="1"/>
              <a:t>gibi</a:t>
            </a:r>
            <a:r>
              <a:rPr lang="en-US" sz="1500" dirty="0"/>
              <a:t> </a:t>
            </a:r>
            <a:r>
              <a:rPr lang="en-US" sz="1500" dirty="0" err="1"/>
              <a:t>toplam</a:t>
            </a:r>
            <a:r>
              <a:rPr lang="en-US" sz="1500" dirty="0"/>
              <a:t> </a:t>
            </a:r>
            <a:r>
              <a:rPr lang="en-US" sz="1500" dirty="0" err="1"/>
              <a:t>süre</a:t>
            </a:r>
            <a:r>
              <a:rPr lang="en-US" sz="1500" dirty="0"/>
              <a:t> </a:t>
            </a:r>
            <a:r>
              <a:rPr lang="en-US" sz="1500" dirty="0" err="1"/>
              <a:t>konvansiyonel</a:t>
            </a:r>
            <a:r>
              <a:rPr lang="en-US" sz="1500" dirty="0"/>
              <a:t> </a:t>
            </a:r>
            <a:r>
              <a:rPr lang="en-US" sz="1500" dirty="0" err="1"/>
              <a:t>fraksiyonasyonla</a:t>
            </a:r>
            <a:r>
              <a:rPr lang="en-US" sz="1500" dirty="0"/>
              <a:t> </a:t>
            </a:r>
            <a:r>
              <a:rPr lang="en-US" sz="1500" dirty="0" err="1"/>
              <a:t>aynıdır</a:t>
            </a:r>
            <a:r>
              <a:rPr lang="en-US" sz="1500" dirty="0"/>
              <a:t>. </a:t>
            </a:r>
            <a:r>
              <a:rPr lang="en-US" sz="1500" dirty="0" err="1"/>
              <a:t>Günde</a:t>
            </a:r>
            <a:r>
              <a:rPr lang="en-US" sz="1500" dirty="0"/>
              <a:t> </a:t>
            </a:r>
            <a:r>
              <a:rPr lang="en-US" sz="1500" dirty="0" err="1"/>
              <a:t>iki</a:t>
            </a:r>
            <a:r>
              <a:rPr lang="en-US" sz="1500" dirty="0"/>
              <a:t> </a:t>
            </a:r>
            <a:r>
              <a:rPr lang="en-US" sz="1500" dirty="0" err="1"/>
              <a:t>fraksiyon</a:t>
            </a:r>
            <a:r>
              <a:rPr lang="en-US" sz="1500" dirty="0"/>
              <a:t> </a:t>
            </a:r>
            <a:r>
              <a:rPr lang="en-US" sz="1500" dirty="0" err="1"/>
              <a:t>kullanılır</a:t>
            </a:r>
            <a:r>
              <a:rPr lang="en-US" sz="1500" dirty="0"/>
              <a:t> </a:t>
            </a:r>
            <a:r>
              <a:rPr lang="en-US" sz="1500" dirty="0" err="1"/>
              <a:t>tedavinin</a:t>
            </a:r>
            <a:r>
              <a:rPr lang="en-US" sz="1500" dirty="0"/>
              <a:t> tam </a:t>
            </a:r>
            <a:r>
              <a:rPr lang="en-US" sz="1500" dirty="0" err="1"/>
              <a:t>ortasında</a:t>
            </a:r>
            <a:r>
              <a:rPr lang="en-US" sz="1500" dirty="0"/>
              <a:t> 1 </a:t>
            </a:r>
            <a:r>
              <a:rPr lang="en-US" sz="1500" dirty="0" err="1"/>
              <a:t>veya</a:t>
            </a:r>
            <a:r>
              <a:rPr lang="en-US" sz="1500" dirty="0"/>
              <a:t> 2 </a:t>
            </a:r>
            <a:r>
              <a:rPr lang="en-US" sz="1500" dirty="0" err="1"/>
              <a:t>hafta</a:t>
            </a:r>
            <a:r>
              <a:rPr lang="en-US" sz="1500" dirty="0"/>
              <a:t> </a:t>
            </a:r>
            <a:r>
              <a:rPr lang="en-US" sz="1500" dirty="0" err="1"/>
              <a:t>ara</a:t>
            </a:r>
            <a:r>
              <a:rPr lang="en-US" sz="1500" dirty="0"/>
              <a:t> </a:t>
            </a:r>
            <a:r>
              <a:rPr lang="en-US" sz="1500" dirty="0" err="1"/>
              <a:t>verilir</a:t>
            </a:r>
            <a:r>
              <a:rPr lang="en-US" sz="1500" dirty="0"/>
              <a:t>. </a:t>
            </a:r>
            <a:r>
              <a:rPr lang="en-US" sz="1500" dirty="0" err="1"/>
              <a:t>Fraksiyon</a:t>
            </a:r>
            <a:r>
              <a:rPr lang="en-US" sz="1500" dirty="0"/>
              <a:t> </a:t>
            </a:r>
            <a:r>
              <a:rPr lang="en-US" sz="1500" dirty="0" err="1"/>
              <a:t>başına</a:t>
            </a:r>
            <a:r>
              <a:rPr lang="en-US" sz="1500" dirty="0"/>
              <a:t> </a:t>
            </a:r>
            <a:r>
              <a:rPr lang="en-US" sz="1500" dirty="0" err="1"/>
              <a:t>uygulanan</a:t>
            </a:r>
            <a:r>
              <a:rPr lang="en-US" sz="1500" dirty="0"/>
              <a:t> </a:t>
            </a:r>
            <a:r>
              <a:rPr lang="en-US" sz="1500" dirty="0" err="1"/>
              <a:t>doz</a:t>
            </a:r>
            <a:r>
              <a:rPr lang="en-US" sz="1500" dirty="0"/>
              <a:t> </a:t>
            </a:r>
            <a:r>
              <a:rPr lang="en-US" sz="1500" dirty="0" err="1"/>
              <a:t>hiperfraksiyone</a:t>
            </a:r>
            <a:r>
              <a:rPr lang="en-US" sz="1500" dirty="0"/>
              <a:t> </a:t>
            </a:r>
            <a:r>
              <a:rPr lang="en-US" sz="1500" dirty="0" err="1"/>
              <a:t>tedaviye</a:t>
            </a:r>
            <a:r>
              <a:rPr lang="en-US" sz="1500" dirty="0"/>
              <a:t> </a:t>
            </a:r>
            <a:r>
              <a:rPr lang="en-US" sz="1500" dirty="0" err="1"/>
              <a:t>oranla</a:t>
            </a:r>
            <a:r>
              <a:rPr lang="en-US" sz="1500" dirty="0"/>
              <a:t> </a:t>
            </a:r>
            <a:r>
              <a:rPr lang="en-US" sz="1500" dirty="0" err="1"/>
              <a:t>daha</a:t>
            </a:r>
            <a:r>
              <a:rPr lang="en-US" sz="1500" dirty="0"/>
              <a:t> </a:t>
            </a:r>
            <a:r>
              <a:rPr lang="en-US" sz="1500" dirty="0" err="1"/>
              <a:t>fazladır</a:t>
            </a:r>
            <a:r>
              <a:rPr lang="en-US" sz="1500" dirty="0"/>
              <a:t> (1,5-1,6 </a:t>
            </a:r>
            <a:r>
              <a:rPr lang="en-US" sz="1500" dirty="0" err="1"/>
              <a:t>Gy</a:t>
            </a:r>
            <a:r>
              <a:rPr lang="en-US" sz="1500" dirty="0"/>
              <a:t>).</a:t>
            </a:r>
          </a:p>
          <a:p>
            <a:pPr marL="0" indent="0" algn="just">
              <a:buNone/>
            </a:pPr>
            <a:endParaRPr lang="en-US" sz="1500" dirty="0"/>
          </a:p>
          <a:p>
            <a:pPr marL="0" indent="0" algn="just">
              <a:buNone/>
            </a:pPr>
            <a:r>
              <a:rPr lang="en-US" sz="1500" b="1" dirty="0" err="1">
                <a:solidFill>
                  <a:schemeClr val="accent4">
                    <a:lumMod val="75000"/>
                  </a:schemeClr>
                </a:solidFill>
              </a:rPr>
              <a:t>Akselere</a:t>
            </a:r>
            <a:r>
              <a:rPr lang="en-US" sz="1500" b="1" dirty="0">
                <a:solidFill>
                  <a:schemeClr val="accent4">
                    <a:lumMod val="75000"/>
                  </a:schemeClr>
                </a:solidFill>
              </a:rPr>
              <a:t> </a:t>
            </a:r>
            <a:r>
              <a:rPr lang="en-US" sz="1500" b="1" dirty="0" err="1">
                <a:solidFill>
                  <a:schemeClr val="accent4">
                    <a:lumMod val="75000"/>
                  </a:schemeClr>
                </a:solidFill>
              </a:rPr>
              <a:t>Fraksiyonasyon</a:t>
            </a:r>
            <a:r>
              <a:rPr lang="en-US" sz="1500" b="1" dirty="0">
                <a:solidFill>
                  <a:schemeClr val="accent4">
                    <a:lumMod val="75000"/>
                  </a:schemeClr>
                </a:solidFill>
              </a:rPr>
              <a:t>: </a:t>
            </a:r>
            <a:r>
              <a:rPr lang="en-US" sz="1500" dirty="0" err="1"/>
              <a:t>Toplam</a:t>
            </a:r>
            <a:r>
              <a:rPr lang="en-US" sz="1500" dirty="0"/>
              <a:t> </a:t>
            </a:r>
            <a:r>
              <a:rPr lang="en-US" sz="1500" dirty="0" err="1"/>
              <a:t>tedavi</a:t>
            </a:r>
            <a:r>
              <a:rPr lang="en-US" sz="1500" dirty="0"/>
              <a:t> </a:t>
            </a:r>
            <a:r>
              <a:rPr lang="en-US" sz="1500" dirty="0" err="1"/>
              <a:t>dozu</a:t>
            </a:r>
            <a:r>
              <a:rPr lang="en-US" sz="1500" dirty="0"/>
              <a:t> ve </a:t>
            </a:r>
            <a:r>
              <a:rPr lang="en-US" sz="1500" dirty="0" err="1"/>
              <a:t>fraksiyon</a:t>
            </a:r>
            <a:r>
              <a:rPr lang="en-US" sz="1500" dirty="0"/>
              <a:t> </a:t>
            </a:r>
            <a:r>
              <a:rPr lang="en-US" sz="1500" dirty="0" err="1"/>
              <a:t>sayısı</a:t>
            </a:r>
            <a:r>
              <a:rPr lang="en-US" sz="1500" dirty="0"/>
              <a:t> </a:t>
            </a:r>
            <a:r>
              <a:rPr lang="en-US" sz="1500" dirty="0" err="1"/>
              <a:t>konvansiyonel</a:t>
            </a:r>
            <a:r>
              <a:rPr lang="en-US" sz="1500" dirty="0"/>
              <a:t> </a:t>
            </a:r>
            <a:r>
              <a:rPr lang="en-US" sz="1500" dirty="0" err="1"/>
              <a:t>tedavi</a:t>
            </a:r>
            <a:r>
              <a:rPr lang="en-US" sz="1500" dirty="0"/>
              <a:t> </a:t>
            </a:r>
            <a:r>
              <a:rPr lang="en-US" sz="1500" dirty="0" err="1"/>
              <a:t>ile</a:t>
            </a:r>
            <a:r>
              <a:rPr lang="en-US" sz="1500" dirty="0"/>
              <a:t> </a:t>
            </a:r>
            <a:r>
              <a:rPr lang="en-US" sz="1500" dirty="0" err="1"/>
              <a:t>aynıdır</a:t>
            </a:r>
            <a:r>
              <a:rPr lang="en-US" sz="1500" dirty="0"/>
              <a:t>. </a:t>
            </a:r>
            <a:r>
              <a:rPr lang="en-US" sz="1500" dirty="0" err="1"/>
              <a:t>Günde</a:t>
            </a:r>
            <a:r>
              <a:rPr lang="en-US" sz="1500" dirty="0"/>
              <a:t> </a:t>
            </a:r>
            <a:r>
              <a:rPr lang="en-US" sz="1500" dirty="0" err="1"/>
              <a:t>iki</a:t>
            </a:r>
            <a:r>
              <a:rPr lang="en-US" sz="1500" dirty="0"/>
              <a:t> </a:t>
            </a:r>
            <a:r>
              <a:rPr lang="en-US" sz="1500" dirty="0" err="1"/>
              <a:t>veya</a:t>
            </a:r>
            <a:r>
              <a:rPr lang="en-US" sz="1500" dirty="0"/>
              <a:t> </a:t>
            </a:r>
            <a:r>
              <a:rPr lang="en-US" sz="1500" dirty="0" err="1"/>
              <a:t>daha</a:t>
            </a:r>
            <a:r>
              <a:rPr lang="en-US" sz="1500" dirty="0"/>
              <a:t> </a:t>
            </a:r>
            <a:r>
              <a:rPr lang="en-US" sz="1500" dirty="0" err="1"/>
              <a:t>fazla</a:t>
            </a:r>
            <a:r>
              <a:rPr lang="en-US" sz="1500" dirty="0"/>
              <a:t> </a:t>
            </a:r>
            <a:r>
              <a:rPr lang="en-US" sz="1500" dirty="0" err="1"/>
              <a:t>fraksiyon</a:t>
            </a:r>
            <a:r>
              <a:rPr lang="en-US" sz="1500" dirty="0"/>
              <a:t> </a:t>
            </a:r>
            <a:r>
              <a:rPr lang="en-US" sz="1500" dirty="0" err="1"/>
              <a:t>ile</a:t>
            </a:r>
            <a:r>
              <a:rPr lang="en-US" sz="1500" dirty="0"/>
              <a:t> </a:t>
            </a:r>
            <a:r>
              <a:rPr lang="en-US" sz="1500" dirty="0" err="1"/>
              <a:t>tedavi</a:t>
            </a:r>
            <a:r>
              <a:rPr lang="en-US" sz="1500" dirty="0"/>
              <a:t> </a:t>
            </a:r>
            <a:r>
              <a:rPr lang="en-US" sz="1500" dirty="0" err="1"/>
              <a:t>edilir</a:t>
            </a:r>
            <a:r>
              <a:rPr lang="en-US" sz="1500" dirty="0"/>
              <a:t>. </a:t>
            </a:r>
            <a:r>
              <a:rPr lang="en-US" sz="1500" dirty="0" err="1"/>
              <a:t>Toplam</a:t>
            </a:r>
            <a:r>
              <a:rPr lang="en-US" sz="1500" dirty="0"/>
              <a:t> </a:t>
            </a:r>
            <a:r>
              <a:rPr lang="en-US" sz="1500" dirty="0" err="1"/>
              <a:t>tedavi</a:t>
            </a:r>
            <a:r>
              <a:rPr lang="en-US" sz="1500" dirty="0"/>
              <a:t> </a:t>
            </a:r>
            <a:r>
              <a:rPr lang="en-US" sz="1500" dirty="0" err="1"/>
              <a:t>zamanı</a:t>
            </a:r>
            <a:r>
              <a:rPr lang="en-US" sz="1500" dirty="0"/>
              <a:t> </a:t>
            </a:r>
            <a:r>
              <a:rPr lang="en-US" sz="1500" dirty="0" err="1"/>
              <a:t>konvansiyonel</a:t>
            </a:r>
            <a:r>
              <a:rPr lang="en-US" sz="1500" dirty="0"/>
              <a:t> </a:t>
            </a:r>
            <a:r>
              <a:rPr lang="en-US" sz="1500" dirty="0" err="1"/>
              <a:t>tedavinin</a:t>
            </a:r>
            <a:r>
              <a:rPr lang="en-US" sz="1500" dirty="0"/>
              <a:t> </a:t>
            </a:r>
            <a:r>
              <a:rPr lang="en-US" sz="1500" dirty="0" err="1"/>
              <a:t>yarısı</a:t>
            </a:r>
            <a:r>
              <a:rPr lang="en-US" sz="1500" dirty="0"/>
              <a:t> </a:t>
            </a:r>
            <a:r>
              <a:rPr lang="en-US" sz="1500" dirty="0" err="1"/>
              <a:t>kadardır</a:t>
            </a:r>
            <a:r>
              <a:rPr lang="en-US" sz="1500" dirty="0"/>
              <a:t>. Bu </a:t>
            </a:r>
            <a:r>
              <a:rPr lang="en-US" sz="1500" dirty="0" err="1"/>
              <a:t>tedavi</a:t>
            </a:r>
            <a:r>
              <a:rPr lang="en-US" sz="1500" dirty="0"/>
              <a:t> </a:t>
            </a:r>
            <a:r>
              <a:rPr lang="en-US" sz="1500" dirty="0" err="1"/>
              <a:t>şemasının</a:t>
            </a:r>
            <a:r>
              <a:rPr lang="en-US" sz="1500" dirty="0"/>
              <a:t> </a:t>
            </a:r>
            <a:r>
              <a:rPr lang="en-US" sz="1500" dirty="0" err="1"/>
              <a:t>amacı</a:t>
            </a:r>
            <a:r>
              <a:rPr lang="en-US" sz="1500" dirty="0"/>
              <a:t>, </a:t>
            </a:r>
            <a:r>
              <a:rPr lang="en-US" sz="1500" dirty="0" err="1"/>
              <a:t>hızlı</a:t>
            </a:r>
            <a:r>
              <a:rPr lang="en-US" sz="1500" dirty="0"/>
              <a:t> </a:t>
            </a:r>
            <a:r>
              <a:rPr lang="en-US" sz="1500" dirty="0" err="1"/>
              <a:t>çoğalan</a:t>
            </a:r>
            <a:r>
              <a:rPr lang="en-US" sz="1500" dirty="0"/>
              <a:t> </a:t>
            </a:r>
            <a:r>
              <a:rPr lang="en-US" sz="1500" dirty="0" err="1"/>
              <a:t>tümörlerde</a:t>
            </a:r>
            <a:r>
              <a:rPr lang="en-US" sz="1500" dirty="0"/>
              <a:t> </a:t>
            </a:r>
            <a:r>
              <a:rPr lang="en-US" sz="1500" dirty="0" err="1"/>
              <a:t>repopülasyon</a:t>
            </a:r>
            <a:r>
              <a:rPr lang="en-US" sz="1500" dirty="0"/>
              <a:t> </a:t>
            </a:r>
            <a:r>
              <a:rPr lang="en-US" sz="1500" dirty="0" err="1"/>
              <a:t>etkisinin</a:t>
            </a:r>
            <a:r>
              <a:rPr lang="en-US" sz="1500" dirty="0"/>
              <a:t> </a:t>
            </a:r>
            <a:r>
              <a:rPr lang="en-US" sz="1500" dirty="0" err="1"/>
              <a:t>azaltılarak</a:t>
            </a:r>
            <a:r>
              <a:rPr lang="en-US" sz="1500" dirty="0"/>
              <a:t> ve </a:t>
            </a:r>
            <a:r>
              <a:rPr lang="en-US" sz="1500" dirty="0" err="1"/>
              <a:t>geç</a:t>
            </a:r>
            <a:r>
              <a:rPr lang="en-US" sz="1500" dirty="0"/>
              <a:t> </a:t>
            </a:r>
            <a:r>
              <a:rPr lang="en-US" sz="1500" dirty="0" err="1"/>
              <a:t>etkiler</a:t>
            </a:r>
            <a:r>
              <a:rPr lang="en-US" sz="1500" dirty="0"/>
              <a:t> </a:t>
            </a:r>
            <a:r>
              <a:rPr lang="en-US" sz="1500" dirty="0" err="1"/>
              <a:t>aynı</a:t>
            </a:r>
            <a:r>
              <a:rPr lang="en-US" sz="1500" dirty="0"/>
              <a:t> </a:t>
            </a:r>
            <a:r>
              <a:rPr lang="en-US" sz="1500" dirty="0" err="1"/>
              <a:t>kalarak</a:t>
            </a:r>
            <a:r>
              <a:rPr lang="en-US" sz="1500" dirty="0"/>
              <a:t> </a:t>
            </a:r>
            <a:r>
              <a:rPr lang="en-US" sz="1500" dirty="0" err="1"/>
              <a:t>konvansiyonel</a:t>
            </a:r>
            <a:r>
              <a:rPr lang="en-US" sz="1500" dirty="0"/>
              <a:t> </a:t>
            </a:r>
            <a:r>
              <a:rPr lang="en-US" sz="1500" dirty="0" err="1"/>
              <a:t>tedaviye</a:t>
            </a:r>
            <a:r>
              <a:rPr lang="en-US" sz="1500" dirty="0"/>
              <a:t> </a:t>
            </a:r>
            <a:r>
              <a:rPr lang="en-US" sz="1500" dirty="0" err="1"/>
              <a:t>oranla</a:t>
            </a:r>
            <a:r>
              <a:rPr lang="en-US" sz="1500" dirty="0"/>
              <a:t> </a:t>
            </a:r>
            <a:r>
              <a:rPr lang="en-US" sz="1500" dirty="0" err="1"/>
              <a:t>daha</a:t>
            </a:r>
            <a:r>
              <a:rPr lang="en-US" sz="1500" dirty="0"/>
              <a:t> </a:t>
            </a:r>
            <a:r>
              <a:rPr lang="en-US" sz="1500" dirty="0" err="1"/>
              <a:t>fazla</a:t>
            </a:r>
            <a:r>
              <a:rPr lang="en-US" sz="1500" dirty="0"/>
              <a:t> </a:t>
            </a:r>
            <a:r>
              <a:rPr lang="en-US" sz="1500" dirty="0" err="1"/>
              <a:t>tümör</a:t>
            </a:r>
            <a:r>
              <a:rPr lang="en-US" sz="1500" dirty="0"/>
              <a:t> </a:t>
            </a:r>
            <a:r>
              <a:rPr lang="en-US" sz="1500" dirty="0" err="1"/>
              <a:t>kontrolüösağlanmasıdır</a:t>
            </a:r>
            <a:r>
              <a:rPr lang="en-US" sz="1500" dirty="0"/>
              <a:t>. </a:t>
            </a:r>
            <a:r>
              <a:rPr lang="en-US" sz="1500" dirty="0" err="1"/>
              <a:t>Hiperfraksiyone</a:t>
            </a:r>
            <a:r>
              <a:rPr lang="en-US" sz="1500" dirty="0"/>
              <a:t> ve </a:t>
            </a:r>
            <a:r>
              <a:rPr lang="en-US" sz="1500" dirty="0" err="1"/>
              <a:t>akselere</a:t>
            </a:r>
            <a:r>
              <a:rPr lang="en-US" sz="1500" dirty="0"/>
              <a:t> </a:t>
            </a:r>
            <a:r>
              <a:rPr lang="en-US" sz="1500" dirty="0" err="1"/>
              <a:t>fraksiyone</a:t>
            </a:r>
            <a:r>
              <a:rPr lang="en-US" sz="1500" dirty="0"/>
              <a:t> </a:t>
            </a:r>
            <a:r>
              <a:rPr lang="en-US" sz="1500" dirty="0" err="1"/>
              <a:t>şemaları</a:t>
            </a:r>
            <a:r>
              <a:rPr lang="en-US" sz="1500" dirty="0"/>
              <a:t> </a:t>
            </a:r>
            <a:r>
              <a:rPr lang="en-US" sz="1500" dirty="0" err="1"/>
              <a:t>birlikte</a:t>
            </a:r>
            <a:r>
              <a:rPr lang="en-US" sz="1500" dirty="0"/>
              <a:t> </a:t>
            </a:r>
            <a:r>
              <a:rPr lang="en-US" sz="1500" dirty="0" err="1"/>
              <a:t>kullanılarak</a:t>
            </a:r>
            <a:r>
              <a:rPr lang="en-US" sz="1500" dirty="0"/>
              <a:t> </a:t>
            </a:r>
            <a:r>
              <a:rPr lang="en-US" sz="1500" dirty="0" err="1"/>
              <a:t>farklı</a:t>
            </a:r>
            <a:r>
              <a:rPr lang="en-US" sz="1500" dirty="0"/>
              <a:t> </a:t>
            </a:r>
            <a:r>
              <a:rPr lang="en-US" sz="1500" dirty="0" err="1"/>
              <a:t>şemalar</a:t>
            </a:r>
            <a:r>
              <a:rPr lang="en-US" sz="1500" dirty="0"/>
              <a:t> </a:t>
            </a:r>
            <a:r>
              <a:rPr lang="en-US" sz="1500" dirty="0" err="1"/>
              <a:t>geliştirilmiş</a:t>
            </a:r>
            <a:r>
              <a:rPr lang="en-US" sz="1500" dirty="0"/>
              <a:t> ve </a:t>
            </a:r>
            <a:r>
              <a:rPr lang="en-US" sz="1500" dirty="0" err="1"/>
              <a:t>klinik</a:t>
            </a:r>
            <a:r>
              <a:rPr lang="en-US" sz="1500" dirty="0"/>
              <a:t> </a:t>
            </a:r>
            <a:r>
              <a:rPr lang="en-US" sz="1500" dirty="0" err="1"/>
              <a:t>çalışmalarda</a:t>
            </a:r>
            <a:r>
              <a:rPr lang="en-US" sz="1500" dirty="0"/>
              <a:t> </a:t>
            </a:r>
            <a:r>
              <a:rPr lang="en-US" sz="1500" dirty="0" err="1"/>
              <a:t>kullanılmıştır</a:t>
            </a:r>
            <a:r>
              <a:rPr lang="en-US" sz="1500" dirty="0"/>
              <a:t>.</a:t>
            </a:r>
          </a:p>
          <a:p>
            <a:pPr marL="0" indent="0" algn="just">
              <a:buNone/>
            </a:pPr>
            <a:endParaRPr lang="en-US" sz="1500" dirty="0"/>
          </a:p>
          <a:p>
            <a:pPr marL="0" indent="0" algn="just">
              <a:buNone/>
            </a:pPr>
            <a:r>
              <a:rPr lang="en-US" sz="1500" b="1" dirty="0">
                <a:solidFill>
                  <a:srgbClr val="C00000"/>
                </a:solidFill>
              </a:rPr>
              <a:t>CHART (Continuous </a:t>
            </a:r>
            <a:r>
              <a:rPr lang="en-US" sz="1500" b="1" dirty="0" err="1">
                <a:solidFill>
                  <a:srgbClr val="C00000"/>
                </a:solidFill>
              </a:rPr>
              <a:t>Hyperfractioneted</a:t>
            </a:r>
            <a:r>
              <a:rPr lang="en-US" sz="1500" b="1" dirty="0">
                <a:solidFill>
                  <a:srgbClr val="C00000"/>
                </a:solidFill>
              </a:rPr>
              <a:t> </a:t>
            </a:r>
            <a:r>
              <a:rPr lang="en-US" sz="1500" b="1" dirty="0" err="1">
                <a:solidFill>
                  <a:srgbClr val="C00000"/>
                </a:solidFill>
              </a:rPr>
              <a:t>Accelereted</a:t>
            </a:r>
            <a:r>
              <a:rPr lang="en-US" sz="1500" b="1" dirty="0">
                <a:solidFill>
                  <a:srgbClr val="C00000"/>
                </a:solidFill>
              </a:rPr>
              <a:t> RT): </a:t>
            </a:r>
            <a:r>
              <a:rPr lang="en-US" sz="1500" dirty="0"/>
              <a:t>Bu </a:t>
            </a:r>
            <a:r>
              <a:rPr lang="en-US" sz="1500" dirty="0" err="1"/>
              <a:t>şemada</a:t>
            </a:r>
            <a:r>
              <a:rPr lang="en-US" sz="1500" dirty="0"/>
              <a:t>, hem </a:t>
            </a:r>
            <a:r>
              <a:rPr lang="en-US" sz="1500" dirty="0" err="1"/>
              <a:t>hiper</a:t>
            </a:r>
            <a:r>
              <a:rPr lang="en-US" sz="1500" dirty="0"/>
              <a:t> hem de </a:t>
            </a:r>
            <a:r>
              <a:rPr lang="en-US" sz="1500" dirty="0" err="1"/>
              <a:t>akselere</a:t>
            </a:r>
            <a:r>
              <a:rPr lang="en-US" sz="1500" dirty="0"/>
              <a:t> </a:t>
            </a:r>
            <a:r>
              <a:rPr lang="en-US" sz="1500" dirty="0" err="1"/>
              <a:t>fraksiyonasyon</a:t>
            </a:r>
            <a:r>
              <a:rPr lang="en-US" sz="1500" dirty="0"/>
              <a:t> </a:t>
            </a:r>
            <a:r>
              <a:rPr lang="en-US" sz="1500" dirty="0" err="1"/>
              <a:t>özellikleri</a:t>
            </a:r>
            <a:r>
              <a:rPr lang="en-US" sz="1500" dirty="0"/>
              <a:t> </a:t>
            </a:r>
            <a:r>
              <a:rPr lang="en-US" sz="1500" dirty="0" err="1"/>
              <a:t>birlikte</a:t>
            </a:r>
            <a:r>
              <a:rPr lang="en-US" sz="1500" dirty="0"/>
              <a:t> </a:t>
            </a:r>
            <a:r>
              <a:rPr lang="en-US" sz="1500" dirty="0" err="1"/>
              <a:t>kullanılır</a:t>
            </a:r>
            <a:r>
              <a:rPr lang="en-US" sz="1500" dirty="0"/>
              <a:t>. </a:t>
            </a:r>
            <a:r>
              <a:rPr lang="en-US" sz="1500" dirty="0" err="1"/>
              <a:t>Günde</a:t>
            </a:r>
            <a:r>
              <a:rPr lang="en-US" sz="1500" dirty="0"/>
              <a:t> 3 </a:t>
            </a:r>
            <a:r>
              <a:rPr lang="en-US" sz="1500" dirty="0" err="1"/>
              <a:t>fraksiyon</a:t>
            </a:r>
            <a:r>
              <a:rPr lang="en-US" sz="1500" dirty="0"/>
              <a:t>, </a:t>
            </a:r>
            <a:r>
              <a:rPr lang="en-US" sz="1500" dirty="0" err="1"/>
              <a:t>toplam</a:t>
            </a:r>
            <a:r>
              <a:rPr lang="en-US" sz="1500" dirty="0"/>
              <a:t> </a:t>
            </a:r>
            <a:r>
              <a:rPr lang="en-US" sz="1500" dirty="0" err="1"/>
              <a:t>aralıksız</a:t>
            </a:r>
            <a:r>
              <a:rPr lang="en-US" sz="1500" dirty="0"/>
              <a:t> 12 </a:t>
            </a:r>
            <a:r>
              <a:rPr lang="en-US" sz="1500" dirty="0" err="1"/>
              <a:t>gün</a:t>
            </a:r>
            <a:r>
              <a:rPr lang="en-US" sz="1500" dirty="0"/>
              <a:t>, </a:t>
            </a:r>
            <a:r>
              <a:rPr lang="en-US" sz="1500" dirty="0" err="1"/>
              <a:t>fraksiyonlar</a:t>
            </a:r>
            <a:r>
              <a:rPr lang="en-US" sz="1500" dirty="0"/>
              <a:t> </a:t>
            </a:r>
            <a:r>
              <a:rPr lang="en-US" sz="1500" dirty="0" err="1"/>
              <a:t>arası</a:t>
            </a:r>
            <a:r>
              <a:rPr lang="en-US" sz="1500" dirty="0"/>
              <a:t> </a:t>
            </a:r>
            <a:r>
              <a:rPr lang="en-US" sz="1500" dirty="0" err="1"/>
              <a:t>genellikle</a:t>
            </a:r>
            <a:r>
              <a:rPr lang="en-US" sz="1500" dirty="0"/>
              <a:t> 6 </a:t>
            </a:r>
            <a:r>
              <a:rPr lang="en-US" sz="1500" dirty="0" err="1"/>
              <a:t>saattir</a:t>
            </a:r>
            <a:r>
              <a:rPr lang="en-US" sz="1500" dirty="0"/>
              <a:t>. </a:t>
            </a:r>
            <a:r>
              <a:rPr lang="en-US" sz="1500" dirty="0" err="1"/>
              <a:t>Tümörün</a:t>
            </a:r>
            <a:r>
              <a:rPr lang="en-US" sz="1500" dirty="0"/>
              <a:t> </a:t>
            </a:r>
            <a:r>
              <a:rPr lang="en-US" sz="1500" dirty="0" err="1"/>
              <a:t>potansiyel</a:t>
            </a:r>
            <a:r>
              <a:rPr lang="en-US" sz="1500" dirty="0"/>
              <a:t> </a:t>
            </a:r>
            <a:r>
              <a:rPr lang="en-US" sz="1500" dirty="0" err="1"/>
              <a:t>iki</a:t>
            </a:r>
            <a:r>
              <a:rPr lang="en-US" sz="1500" dirty="0"/>
              <a:t> </a:t>
            </a:r>
            <a:r>
              <a:rPr lang="en-US" sz="1500" dirty="0" err="1"/>
              <a:t>katına</a:t>
            </a:r>
            <a:r>
              <a:rPr lang="en-US" sz="1500" dirty="0"/>
              <a:t> </a:t>
            </a:r>
            <a:r>
              <a:rPr lang="en-US" sz="1500" dirty="0" err="1"/>
              <a:t>çıkma</a:t>
            </a:r>
            <a:r>
              <a:rPr lang="en-US" sz="1500" dirty="0"/>
              <a:t> </a:t>
            </a:r>
            <a:r>
              <a:rPr lang="en-US" sz="1500" dirty="0" err="1"/>
              <a:t>zamanı</a:t>
            </a:r>
            <a:r>
              <a:rPr lang="en-US" sz="1500" dirty="0"/>
              <a:t> </a:t>
            </a:r>
            <a:r>
              <a:rPr lang="en-US" sz="1500" b="1" dirty="0"/>
              <a:t>(</a:t>
            </a:r>
            <a:r>
              <a:rPr lang="en-US" sz="1500" b="1" dirty="0" err="1"/>
              <a:t>Tp</a:t>
            </a:r>
            <a:r>
              <a:rPr lang="en-US" sz="1500" b="1" dirty="0"/>
              <a:t>), </a:t>
            </a:r>
            <a:r>
              <a:rPr lang="en-US" sz="1500" dirty="0" err="1"/>
              <a:t>fraksiyonasyon</a:t>
            </a:r>
            <a:r>
              <a:rPr lang="en-US" sz="1500" dirty="0"/>
              <a:t> </a:t>
            </a:r>
            <a:r>
              <a:rPr lang="en-US" sz="1500" dirty="0" err="1"/>
              <a:t>tipinin</a:t>
            </a:r>
            <a:r>
              <a:rPr lang="en-US" sz="1500" dirty="0"/>
              <a:t> </a:t>
            </a:r>
            <a:r>
              <a:rPr lang="en-US" sz="1500" dirty="0" err="1"/>
              <a:t>belirlenmesinde</a:t>
            </a:r>
            <a:r>
              <a:rPr lang="en-US" sz="1500" dirty="0"/>
              <a:t> </a:t>
            </a:r>
            <a:r>
              <a:rPr lang="en-US" sz="1500" dirty="0" err="1"/>
              <a:t>önemli</a:t>
            </a:r>
            <a:r>
              <a:rPr lang="en-US" sz="1500" dirty="0"/>
              <a:t> </a:t>
            </a:r>
            <a:r>
              <a:rPr lang="en-US" sz="1500" dirty="0" err="1"/>
              <a:t>bir</a:t>
            </a:r>
            <a:r>
              <a:rPr lang="en-US" sz="1500" dirty="0"/>
              <a:t> </a:t>
            </a:r>
            <a:r>
              <a:rPr lang="en-US" sz="1500" dirty="0" err="1"/>
              <a:t>parametredir</a:t>
            </a:r>
            <a:r>
              <a:rPr lang="en-US" sz="1500" dirty="0"/>
              <a:t>.</a:t>
            </a:r>
          </a:p>
          <a:p>
            <a:pPr marL="0" indent="0" algn="just">
              <a:buNone/>
            </a:pPr>
            <a:endParaRPr lang="en-US" sz="1500" dirty="0"/>
          </a:p>
          <a:p>
            <a:pPr marL="0" indent="0" algn="just">
              <a:buNone/>
            </a:pPr>
            <a:r>
              <a:rPr lang="en-US" sz="1500" b="1" dirty="0" err="1"/>
              <a:t>Tp</a:t>
            </a:r>
            <a:r>
              <a:rPr lang="en-US" sz="1500" b="1" dirty="0"/>
              <a:t> &gt; 10 </a:t>
            </a:r>
            <a:r>
              <a:rPr lang="en-US" sz="1500" dirty="0" err="1"/>
              <a:t>gün</a:t>
            </a:r>
            <a:r>
              <a:rPr lang="en-US" sz="1500" dirty="0"/>
              <a:t> </a:t>
            </a:r>
            <a:r>
              <a:rPr lang="en-US" sz="1500" dirty="0" err="1"/>
              <a:t>ise</a:t>
            </a:r>
            <a:r>
              <a:rPr lang="en-US" sz="1500" dirty="0"/>
              <a:t> </a:t>
            </a:r>
            <a:r>
              <a:rPr lang="en-US" sz="1500" dirty="0" err="1"/>
              <a:t>akselere</a:t>
            </a:r>
            <a:r>
              <a:rPr lang="en-US" sz="1500" dirty="0"/>
              <a:t> </a:t>
            </a:r>
            <a:r>
              <a:rPr lang="en-US" sz="1500" dirty="0" err="1"/>
              <a:t>tedavinin</a:t>
            </a:r>
            <a:r>
              <a:rPr lang="en-US" sz="1500" dirty="0"/>
              <a:t> </a:t>
            </a:r>
            <a:r>
              <a:rPr lang="en-US" sz="1500" dirty="0" err="1"/>
              <a:t>yararı</a:t>
            </a:r>
            <a:r>
              <a:rPr lang="en-US" sz="1500" dirty="0"/>
              <a:t> </a:t>
            </a:r>
            <a:r>
              <a:rPr lang="en-US" sz="1500" dirty="0" err="1"/>
              <a:t>olmayacaktır</a:t>
            </a:r>
            <a:r>
              <a:rPr lang="en-US" sz="1500" dirty="0"/>
              <a:t>. </a:t>
            </a:r>
            <a:r>
              <a:rPr lang="en-US" sz="1500" dirty="0" err="1"/>
              <a:t>Klinikte</a:t>
            </a:r>
            <a:r>
              <a:rPr lang="en-US" sz="1500" dirty="0"/>
              <a:t> </a:t>
            </a:r>
            <a:r>
              <a:rPr lang="en-US" sz="1500" dirty="0" err="1"/>
              <a:t>karşılaşılan</a:t>
            </a:r>
            <a:r>
              <a:rPr lang="en-US" sz="1500" dirty="0"/>
              <a:t> </a:t>
            </a:r>
            <a:r>
              <a:rPr lang="en-US" sz="1500" dirty="0" err="1"/>
              <a:t>tümörlerin</a:t>
            </a:r>
            <a:r>
              <a:rPr lang="en-US" sz="1500" dirty="0"/>
              <a:t> %38’ini </a:t>
            </a:r>
            <a:r>
              <a:rPr lang="en-US" sz="1500" dirty="0" err="1"/>
              <a:t>teşkil</a:t>
            </a:r>
            <a:r>
              <a:rPr lang="en-US" sz="1500" dirty="0"/>
              <a:t> </a:t>
            </a:r>
            <a:r>
              <a:rPr lang="en-US" sz="1500" dirty="0" err="1"/>
              <a:t>eder</a:t>
            </a:r>
            <a:r>
              <a:rPr lang="en-US" sz="1500" dirty="0"/>
              <a:t>.</a:t>
            </a:r>
          </a:p>
          <a:p>
            <a:pPr marL="0" indent="0" algn="just">
              <a:buNone/>
            </a:pPr>
            <a:r>
              <a:rPr lang="en-US" sz="1500" b="1" dirty="0" err="1"/>
              <a:t>Tp</a:t>
            </a:r>
            <a:r>
              <a:rPr lang="en-US" sz="1500" b="1" dirty="0"/>
              <a:t> &lt; 10 - 7 </a:t>
            </a:r>
            <a:r>
              <a:rPr lang="en-US" sz="1500" dirty="0" err="1"/>
              <a:t>gün</a:t>
            </a:r>
            <a:r>
              <a:rPr lang="en-US" sz="1500" dirty="0"/>
              <a:t> </a:t>
            </a:r>
            <a:r>
              <a:rPr lang="en-US" sz="1500" dirty="0" err="1"/>
              <a:t>ise</a:t>
            </a:r>
            <a:r>
              <a:rPr lang="en-US" sz="1500" dirty="0"/>
              <a:t> </a:t>
            </a:r>
            <a:r>
              <a:rPr lang="en-US" sz="1500" dirty="0" err="1"/>
              <a:t>akselere</a:t>
            </a:r>
            <a:r>
              <a:rPr lang="en-US" sz="1500" dirty="0"/>
              <a:t> </a:t>
            </a:r>
            <a:r>
              <a:rPr lang="en-US" sz="1500" dirty="0" err="1"/>
              <a:t>tedaviden</a:t>
            </a:r>
            <a:r>
              <a:rPr lang="en-US" sz="1500" dirty="0"/>
              <a:t> </a:t>
            </a:r>
            <a:r>
              <a:rPr lang="en-US" sz="1500" dirty="0" err="1"/>
              <a:t>yarar</a:t>
            </a:r>
            <a:r>
              <a:rPr lang="en-US" sz="1500" dirty="0"/>
              <a:t> </a:t>
            </a:r>
            <a:r>
              <a:rPr lang="en-US" sz="1500" dirty="0" err="1"/>
              <a:t>sağlanması</a:t>
            </a:r>
            <a:r>
              <a:rPr lang="en-US" sz="1500" dirty="0"/>
              <a:t> </a:t>
            </a:r>
            <a:r>
              <a:rPr lang="en-US" sz="1500" dirty="0" err="1"/>
              <a:t>mümkün</a:t>
            </a:r>
            <a:r>
              <a:rPr lang="en-US" sz="1500" dirty="0"/>
              <a:t> </a:t>
            </a:r>
            <a:r>
              <a:rPr lang="en-US" sz="1500" dirty="0" err="1"/>
              <a:t>olabilecektir</a:t>
            </a:r>
            <a:r>
              <a:rPr lang="en-US" sz="1500" dirty="0"/>
              <a:t>. Bu </a:t>
            </a:r>
            <a:r>
              <a:rPr lang="en-US" sz="1500" dirty="0" err="1"/>
              <a:t>grup</a:t>
            </a:r>
            <a:r>
              <a:rPr lang="en-US" sz="1500" dirty="0"/>
              <a:t> </a:t>
            </a:r>
            <a:r>
              <a:rPr lang="en-US" sz="1500" dirty="0" err="1"/>
              <a:t>klinikte</a:t>
            </a:r>
            <a:r>
              <a:rPr lang="en-US" sz="1500" dirty="0"/>
              <a:t> </a:t>
            </a:r>
            <a:r>
              <a:rPr lang="en-US" sz="1500" dirty="0" err="1"/>
              <a:t>karşılaşılan</a:t>
            </a:r>
            <a:r>
              <a:rPr lang="en-US" sz="1500" dirty="0"/>
              <a:t> </a:t>
            </a:r>
            <a:r>
              <a:rPr lang="en-US" sz="1500" dirty="0" err="1"/>
              <a:t>tümörlerin</a:t>
            </a:r>
            <a:r>
              <a:rPr lang="en-US" sz="1500" dirty="0"/>
              <a:t> %62’sini </a:t>
            </a:r>
            <a:r>
              <a:rPr lang="en-US" sz="1500" dirty="0" err="1"/>
              <a:t>oluşturmaktadır</a:t>
            </a:r>
            <a:r>
              <a:rPr lang="en-US" sz="1500" dirty="0"/>
              <a:t>.</a:t>
            </a:r>
          </a:p>
        </p:txBody>
      </p:sp>
      <p:sp>
        <p:nvSpPr>
          <p:cNvPr id="4" name="Title 1"/>
          <p:cNvSpPr>
            <a:spLocks noGrp="1"/>
          </p:cNvSpPr>
          <p:nvPr>
            <p:ph type="title"/>
          </p:nvPr>
        </p:nvSpPr>
        <p:spPr>
          <a:xfrm>
            <a:off x="762000" y="-1524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2" name="Rectangle 1"/>
          <p:cNvSpPr/>
          <p:nvPr/>
        </p:nvSpPr>
        <p:spPr>
          <a:xfrm>
            <a:off x="685800" y="914400"/>
            <a:ext cx="7391400" cy="369332"/>
          </a:xfrm>
          <a:prstGeom prst="rect">
            <a:avLst/>
          </a:prstGeom>
        </p:spPr>
        <p:txBody>
          <a:bodyPr wrap="square">
            <a:spAutoFit/>
          </a:bodyPr>
          <a:lstStyle/>
          <a:p>
            <a:r>
              <a:rPr lang="en-US" dirty="0" err="1">
                <a:solidFill>
                  <a:srgbClr val="FF0000"/>
                </a:solidFill>
              </a:rPr>
              <a:t>Fraksiyon</a:t>
            </a:r>
            <a:r>
              <a:rPr lang="en-US" dirty="0">
                <a:solidFill>
                  <a:srgbClr val="FF0000"/>
                </a:solidFill>
              </a:rPr>
              <a:t> </a:t>
            </a:r>
            <a:r>
              <a:rPr lang="en-US" dirty="0" err="1">
                <a:solidFill>
                  <a:srgbClr val="FF0000"/>
                </a:solidFill>
              </a:rPr>
              <a:t>Çeşitleri</a:t>
            </a:r>
            <a:endParaRPr lang="en-US" dirty="0">
              <a:solidFill>
                <a:srgbClr val="FF0000"/>
              </a:solidFill>
            </a:endParaRPr>
          </a:p>
        </p:txBody>
      </p:sp>
    </p:spTree>
    <p:extLst>
      <p:ext uri="{BB962C8B-B14F-4D97-AF65-F5344CB8AC3E}">
        <p14:creationId xmlns:p14="http://schemas.microsoft.com/office/powerpoint/2010/main" val="281028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40932"/>
            <a:ext cx="8686800" cy="4964668"/>
          </a:xfrm>
        </p:spPr>
        <p:txBody>
          <a:bodyPr>
            <a:noAutofit/>
          </a:bodyPr>
          <a:lstStyle/>
          <a:p>
            <a:pPr algn="just"/>
            <a:endParaRPr lang="en-US" sz="1500" dirty="0"/>
          </a:p>
          <a:p>
            <a:pPr marL="0" indent="0" algn="just">
              <a:buNone/>
            </a:pPr>
            <a:endParaRPr lang="en-US" sz="1500" dirty="0"/>
          </a:p>
          <a:p>
            <a:pPr marL="0" indent="0" algn="just">
              <a:buNone/>
            </a:pPr>
            <a:r>
              <a:rPr lang="en-US" sz="1500" b="1" dirty="0">
                <a:solidFill>
                  <a:srgbClr val="7030A0"/>
                </a:solidFill>
              </a:rPr>
              <a:t> </a:t>
            </a:r>
            <a:endParaRPr lang="en-US" sz="1500" dirty="0"/>
          </a:p>
        </p:txBody>
      </p:sp>
      <p:sp>
        <p:nvSpPr>
          <p:cNvPr id="4" name="Title 1"/>
          <p:cNvSpPr>
            <a:spLocks noGrp="1"/>
          </p:cNvSpPr>
          <p:nvPr>
            <p:ph type="title"/>
          </p:nvPr>
        </p:nvSpPr>
        <p:spPr>
          <a:xfrm>
            <a:off x="0" y="228600"/>
            <a:ext cx="8991600" cy="1143000"/>
          </a:xfrm>
        </p:spPr>
        <p:txBody>
          <a:bodyPr>
            <a:normAutofit/>
          </a:bodyPr>
          <a:lstStyle/>
          <a:p>
            <a:pPr algn="ctr"/>
            <a:r>
              <a:rPr lang="en-US" sz="3000" dirty="0"/>
              <a:t>TÜMÖR KONTROL OLASILIĞI (TCP), NORMAL DOKU KOMPLIKASYON OLASILIĞI (NTCP)</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6" name="Rectangle 5"/>
          <p:cNvSpPr/>
          <p:nvPr/>
        </p:nvSpPr>
        <p:spPr>
          <a:xfrm>
            <a:off x="685800" y="1371600"/>
            <a:ext cx="2519985" cy="369332"/>
          </a:xfrm>
          <a:prstGeom prst="rect">
            <a:avLst/>
          </a:prstGeom>
        </p:spPr>
        <p:txBody>
          <a:bodyPr wrap="none">
            <a:spAutoFit/>
          </a:bodyPr>
          <a:lstStyle/>
          <a:p>
            <a:r>
              <a:rPr lang="en-US" dirty="0">
                <a:solidFill>
                  <a:srgbClr val="C00000"/>
                </a:solidFill>
              </a:rPr>
              <a:t>DOZ-CEVAP EĞRİLERİ</a:t>
            </a:r>
          </a:p>
        </p:txBody>
      </p:sp>
      <p:sp>
        <p:nvSpPr>
          <p:cNvPr id="9" name="Content Placeholder 2"/>
          <p:cNvSpPr txBox="1">
            <a:spLocks/>
          </p:cNvSpPr>
          <p:nvPr/>
        </p:nvSpPr>
        <p:spPr>
          <a:xfrm>
            <a:off x="152400" y="17526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872" y="2000250"/>
            <a:ext cx="5524500" cy="325755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40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40932"/>
            <a:ext cx="8686800" cy="4964668"/>
          </a:xfrm>
        </p:spPr>
        <p:txBody>
          <a:bodyPr>
            <a:noAutofit/>
          </a:bodyPr>
          <a:lstStyle/>
          <a:p>
            <a:pPr algn="just"/>
            <a:endParaRPr lang="en-US" sz="1500" dirty="0"/>
          </a:p>
          <a:p>
            <a:pPr marL="0" indent="0" algn="just">
              <a:buNone/>
            </a:pPr>
            <a:endParaRPr lang="en-US" sz="1500" dirty="0"/>
          </a:p>
          <a:p>
            <a:pPr marL="0" indent="0" algn="just">
              <a:buNone/>
            </a:pPr>
            <a:r>
              <a:rPr lang="en-US" sz="1500" b="1" dirty="0">
                <a:solidFill>
                  <a:srgbClr val="7030A0"/>
                </a:solidFill>
              </a:rPr>
              <a:t> </a:t>
            </a:r>
            <a:endParaRPr lang="en-US" sz="1500" dirty="0"/>
          </a:p>
        </p:txBody>
      </p:sp>
      <p:sp>
        <p:nvSpPr>
          <p:cNvPr id="4" name="Title 1"/>
          <p:cNvSpPr>
            <a:spLocks noGrp="1"/>
          </p:cNvSpPr>
          <p:nvPr>
            <p:ph type="title"/>
          </p:nvPr>
        </p:nvSpPr>
        <p:spPr>
          <a:xfrm>
            <a:off x="0" y="228600"/>
            <a:ext cx="8991600" cy="1143000"/>
          </a:xfrm>
        </p:spPr>
        <p:txBody>
          <a:bodyPr>
            <a:normAutofit/>
          </a:bodyPr>
          <a:lstStyle/>
          <a:p>
            <a:pPr algn="ctr"/>
            <a:r>
              <a:rPr lang="en-US" sz="3000" dirty="0"/>
              <a:t>TÜMÖR KONTROL OLASILIĞI (TCP), NORMAL DOKU KOMPLIKASYON OLASILIĞI (NTCP)</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6" name="Rectangle 5"/>
          <p:cNvSpPr/>
          <p:nvPr/>
        </p:nvSpPr>
        <p:spPr>
          <a:xfrm>
            <a:off x="685800" y="1371600"/>
            <a:ext cx="2519985" cy="369332"/>
          </a:xfrm>
          <a:prstGeom prst="rect">
            <a:avLst/>
          </a:prstGeom>
        </p:spPr>
        <p:txBody>
          <a:bodyPr wrap="none">
            <a:spAutoFit/>
          </a:bodyPr>
          <a:lstStyle/>
          <a:p>
            <a:r>
              <a:rPr lang="en-US" dirty="0">
                <a:solidFill>
                  <a:srgbClr val="C00000"/>
                </a:solidFill>
              </a:rPr>
              <a:t>DOZ-CEVAP EĞRİLERİ</a:t>
            </a:r>
          </a:p>
        </p:txBody>
      </p:sp>
      <p:sp>
        <p:nvSpPr>
          <p:cNvPr id="9" name="Content Placeholder 2"/>
          <p:cNvSpPr txBox="1">
            <a:spLocks/>
          </p:cNvSpPr>
          <p:nvPr/>
        </p:nvSpPr>
        <p:spPr>
          <a:xfrm>
            <a:off x="152400" y="17526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5971172"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7720" y="5029200"/>
            <a:ext cx="2396080"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5257800"/>
            <a:ext cx="4572000" cy="646331"/>
          </a:xfrm>
          <a:prstGeom prst="rect">
            <a:avLst/>
          </a:prstGeom>
        </p:spPr>
        <p:txBody>
          <a:bodyPr>
            <a:spAutoFit/>
          </a:bodyPr>
          <a:lstStyle/>
          <a:p>
            <a:r>
              <a:rPr lang="en-US" dirty="0" err="1"/>
              <a:t>Doz-cevap</a:t>
            </a:r>
            <a:r>
              <a:rPr lang="en-US" dirty="0"/>
              <a:t> </a:t>
            </a:r>
            <a:r>
              <a:rPr lang="en-US" dirty="0" err="1"/>
              <a:t>eğrilerini</a:t>
            </a:r>
            <a:r>
              <a:rPr lang="en-US" dirty="0"/>
              <a:t> </a:t>
            </a:r>
            <a:r>
              <a:rPr lang="en-US" dirty="0" err="1"/>
              <a:t>ifade</a:t>
            </a:r>
            <a:r>
              <a:rPr lang="en-US" dirty="0"/>
              <a:t> </a:t>
            </a:r>
            <a:r>
              <a:rPr lang="en-US" dirty="0" err="1"/>
              <a:t>eden</a:t>
            </a:r>
            <a:r>
              <a:rPr lang="en-US" dirty="0"/>
              <a:t>, </a:t>
            </a:r>
            <a:r>
              <a:rPr lang="en-US" dirty="0" err="1"/>
              <a:t>sıklıkla</a:t>
            </a:r>
            <a:r>
              <a:rPr lang="en-US" dirty="0"/>
              <a:t> </a:t>
            </a:r>
            <a:r>
              <a:rPr lang="en-US" dirty="0" err="1"/>
              <a:t>kullanılan</a:t>
            </a:r>
            <a:r>
              <a:rPr lang="en-US" dirty="0"/>
              <a:t> en </a:t>
            </a:r>
            <a:r>
              <a:rPr lang="en-US" dirty="0" err="1"/>
              <a:t>sade</a:t>
            </a:r>
            <a:r>
              <a:rPr lang="en-US" dirty="0"/>
              <a:t> </a:t>
            </a:r>
            <a:r>
              <a:rPr lang="en-US" dirty="0" err="1"/>
              <a:t>formülizasyon</a:t>
            </a:r>
            <a:r>
              <a:rPr lang="en-US" dirty="0"/>
              <a:t>;</a:t>
            </a:r>
          </a:p>
        </p:txBody>
      </p:sp>
    </p:spTree>
    <p:extLst>
      <p:ext uri="{BB962C8B-B14F-4D97-AF65-F5344CB8AC3E}">
        <p14:creationId xmlns:p14="http://schemas.microsoft.com/office/powerpoint/2010/main" val="272962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17132"/>
            <a:ext cx="8382000" cy="4964668"/>
          </a:xfrm>
        </p:spPr>
        <p:txBody>
          <a:bodyPr>
            <a:noAutofit/>
          </a:bodyPr>
          <a:lstStyle/>
          <a:p>
            <a:pPr algn="just"/>
            <a:endParaRPr lang="en-US" sz="1500" dirty="0"/>
          </a:p>
          <a:p>
            <a:pPr marL="0" indent="0" algn="just">
              <a:buNone/>
            </a:pPr>
            <a:endParaRPr lang="en-US" sz="1500" dirty="0"/>
          </a:p>
          <a:p>
            <a:pPr marL="0" indent="0" algn="just">
              <a:buNone/>
            </a:pPr>
            <a:r>
              <a:rPr lang="en-US" sz="1500" b="1" dirty="0">
                <a:solidFill>
                  <a:srgbClr val="7030A0"/>
                </a:solidFill>
              </a:rPr>
              <a:t> </a:t>
            </a:r>
            <a:endParaRPr lang="en-US" sz="1500" dirty="0"/>
          </a:p>
        </p:txBody>
      </p:sp>
      <p:sp>
        <p:nvSpPr>
          <p:cNvPr id="4" name="Title 1"/>
          <p:cNvSpPr>
            <a:spLocks noGrp="1"/>
          </p:cNvSpPr>
          <p:nvPr>
            <p:ph type="title"/>
          </p:nvPr>
        </p:nvSpPr>
        <p:spPr>
          <a:xfrm>
            <a:off x="228600" y="228600"/>
            <a:ext cx="8991600" cy="1143000"/>
          </a:xfrm>
        </p:spPr>
        <p:txBody>
          <a:bodyPr>
            <a:normAutofit/>
          </a:bodyPr>
          <a:lstStyle/>
          <a:p>
            <a:pPr algn="ctr"/>
            <a:r>
              <a:rPr lang="en-US" sz="3000" dirty="0"/>
              <a:t>TÜMÖR KONTROL OLASILIĞI (TCP), NORMAL DOKU KOMPLIKASYON OLASILIĞI (NTCP)</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6" name="Rectangle 5"/>
          <p:cNvSpPr/>
          <p:nvPr/>
        </p:nvSpPr>
        <p:spPr>
          <a:xfrm>
            <a:off x="304800" y="1371600"/>
            <a:ext cx="7086600" cy="369332"/>
          </a:xfrm>
          <a:prstGeom prst="rect">
            <a:avLst/>
          </a:prstGeom>
        </p:spPr>
        <p:txBody>
          <a:bodyPr wrap="square">
            <a:spAutoFit/>
          </a:bodyPr>
          <a:lstStyle/>
          <a:p>
            <a:r>
              <a:rPr lang="en-US" dirty="0">
                <a:solidFill>
                  <a:srgbClr val="C00000"/>
                </a:solidFill>
              </a:rPr>
              <a:t>TÜMÖR KONTROL OLASILIĞI (TCP)</a:t>
            </a:r>
          </a:p>
        </p:txBody>
      </p:sp>
      <p:sp>
        <p:nvSpPr>
          <p:cNvPr id="9" name="Content Placeholder 2"/>
          <p:cNvSpPr txBox="1">
            <a:spLocks/>
          </p:cNvSpPr>
          <p:nvPr/>
        </p:nvSpPr>
        <p:spPr>
          <a:xfrm>
            <a:off x="152400" y="17526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p:txBody>
      </p:sp>
      <p:sp>
        <p:nvSpPr>
          <p:cNvPr id="2" name="Rectangle 1"/>
          <p:cNvSpPr/>
          <p:nvPr/>
        </p:nvSpPr>
        <p:spPr>
          <a:xfrm>
            <a:off x="76200" y="1752600"/>
            <a:ext cx="8763000" cy="1754326"/>
          </a:xfrm>
          <a:prstGeom prst="rect">
            <a:avLst/>
          </a:prstGeom>
        </p:spPr>
        <p:txBody>
          <a:bodyPr wrap="square">
            <a:spAutoFit/>
          </a:bodyPr>
          <a:lstStyle/>
          <a:p>
            <a:r>
              <a:rPr lang="en-US" dirty="0" err="1"/>
              <a:t>Tümör</a:t>
            </a:r>
            <a:r>
              <a:rPr lang="en-US" dirty="0"/>
              <a:t> </a:t>
            </a:r>
            <a:r>
              <a:rPr lang="en-US" dirty="0" err="1"/>
              <a:t>kontrol</a:t>
            </a:r>
            <a:r>
              <a:rPr lang="en-US" dirty="0"/>
              <a:t> </a:t>
            </a:r>
            <a:r>
              <a:rPr lang="en-US" dirty="0" err="1"/>
              <a:t>olasılığı</a:t>
            </a:r>
            <a:r>
              <a:rPr lang="en-US" dirty="0"/>
              <a:t> (TCP), </a:t>
            </a:r>
            <a:r>
              <a:rPr lang="en-US" dirty="0" err="1"/>
              <a:t>ilgili</a:t>
            </a:r>
            <a:r>
              <a:rPr lang="en-US" dirty="0"/>
              <a:t> </a:t>
            </a:r>
            <a:r>
              <a:rPr lang="en-US" dirty="0" err="1"/>
              <a:t>tümörde</a:t>
            </a:r>
            <a:r>
              <a:rPr lang="en-US" dirty="0"/>
              <a:t> </a:t>
            </a:r>
            <a:r>
              <a:rPr lang="en-US" dirty="0" err="1"/>
              <a:t>sıfır</a:t>
            </a:r>
            <a:r>
              <a:rPr lang="en-US" dirty="0"/>
              <a:t> </a:t>
            </a:r>
            <a:r>
              <a:rPr lang="en-US" dirty="0" err="1"/>
              <a:t>klonojenin</a:t>
            </a:r>
            <a:r>
              <a:rPr lang="en-US" dirty="0"/>
              <a:t> </a:t>
            </a:r>
            <a:r>
              <a:rPr lang="en-US" dirty="0" err="1"/>
              <a:t>hayatta</a:t>
            </a:r>
            <a:r>
              <a:rPr lang="en-US" dirty="0"/>
              <a:t> </a:t>
            </a:r>
            <a:r>
              <a:rPr lang="en-US" dirty="0" err="1"/>
              <a:t>kalma</a:t>
            </a:r>
            <a:r>
              <a:rPr lang="en-US" dirty="0"/>
              <a:t> </a:t>
            </a:r>
            <a:r>
              <a:rPr lang="en-US" dirty="0" err="1"/>
              <a:t>olasılığıdır</a:t>
            </a:r>
            <a:r>
              <a:rPr lang="en-US" dirty="0"/>
              <a:t>. TCP </a:t>
            </a:r>
            <a:r>
              <a:rPr lang="en-US" dirty="0" err="1"/>
              <a:t>modellerinin</a:t>
            </a:r>
            <a:r>
              <a:rPr lang="en-US" dirty="0"/>
              <a:t> </a:t>
            </a:r>
            <a:r>
              <a:rPr lang="en-US" dirty="0" err="1"/>
              <a:t>temel</a:t>
            </a:r>
            <a:r>
              <a:rPr lang="en-US" dirty="0"/>
              <a:t> </a:t>
            </a:r>
            <a:r>
              <a:rPr lang="en-US" dirty="0" err="1"/>
              <a:t>varsayımı</a:t>
            </a:r>
            <a:r>
              <a:rPr lang="en-US" dirty="0"/>
              <a:t>, </a:t>
            </a:r>
            <a:r>
              <a:rPr lang="en-US" dirty="0" err="1"/>
              <a:t>tüm</a:t>
            </a:r>
            <a:r>
              <a:rPr lang="en-US" dirty="0"/>
              <a:t> </a:t>
            </a:r>
            <a:r>
              <a:rPr lang="en-US" dirty="0" err="1"/>
              <a:t>yaşayan</a:t>
            </a:r>
            <a:r>
              <a:rPr lang="en-US" dirty="0"/>
              <a:t> </a:t>
            </a:r>
            <a:r>
              <a:rPr lang="en-US" dirty="0" err="1"/>
              <a:t>klonojenik</a:t>
            </a:r>
            <a:r>
              <a:rPr lang="en-US" dirty="0"/>
              <a:t> </a:t>
            </a:r>
            <a:r>
              <a:rPr lang="en-US" dirty="0" err="1"/>
              <a:t>hücreler</a:t>
            </a:r>
            <a:r>
              <a:rPr lang="en-US" dirty="0"/>
              <a:t> </a:t>
            </a:r>
            <a:r>
              <a:rPr lang="en-US" dirty="0" err="1"/>
              <a:t>öldürüldüğünde</a:t>
            </a:r>
            <a:r>
              <a:rPr lang="en-US" dirty="0"/>
              <a:t>, </a:t>
            </a:r>
            <a:r>
              <a:rPr lang="en-US" dirty="0" err="1"/>
              <a:t>bir</a:t>
            </a:r>
            <a:r>
              <a:rPr lang="en-US" dirty="0"/>
              <a:t> </a:t>
            </a:r>
            <a:r>
              <a:rPr lang="en-US" dirty="0" err="1"/>
              <a:t>tümörün</a:t>
            </a:r>
            <a:r>
              <a:rPr lang="en-US" dirty="0"/>
              <a:t> </a:t>
            </a:r>
            <a:r>
              <a:rPr lang="en-US" dirty="0" err="1"/>
              <a:t>yok</a:t>
            </a:r>
            <a:r>
              <a:rPr lang="en-US" dirty="0"/>
              <a:t> </a:t>
            </a:r>
            <a:r>
              <a:rPr lang="en-US" dirty="0" err="1"/>
              <a:t>edildiğidir</a:t>
            </a:r>
            <a:r>
              <a:rPr lang="en-US" dirty="0"/>
              <a:t>. Bu </a:t>
            </a:r>
            <a:r>
              <a:rPr lang="en-US" dirty="0" err="1"/>
              <a:t>modellerin</a:t>
            </a:r>
            <a:r>
              <a:rPr lang="en-US" dirty="0"/>
              <a:t> en </a:t>
            </a:r>
            <a:r>
              <a:rPr lang="en-US" dirty="0" err="1"/>
              <a:t>basit</a:t>
            </a:r>
            <a:r>
              <a:rPr lang="en-US" dirty="0"/>
              <a:t> </a:t>
            </a:r>
            <a:r>
              <a:rPr lang="en-US" dirty="0" err="1"/>
              <a:t>biçimi</a:t>
            </a:r>
            <a:r>
              <a:rPr lang="en-US" dirty="0"/>
              <a:t>, </a:t>
            </a:r>
            <a:r>
              <a:rPr lang="en-US" dirty="0" err="1"/>
              <a:t>bir</a:t>
            </a:r>
            <a:r>
              <a:rPr lang="en-US" dirty="0"/>
              <a:t> </a:t>
            </a:r>
            <a:r>
              <a:rPr lang="en-US" dirty="0" err="1"/>
              <a:t>tümördeki</a:t>
            </a:r>
            <a:r>
              <a:rPr lang="en-US" dirty="0"/>
              <a:t> </a:t>
            </a:r>
            <a:r>
              <a:rPr lang="en-US" dirty="0" err="1"/>
              <a:t>klonojenlerin</a:t>
            </a:r>
            <a:r>
              <a:rPr lang="en-US" dirty="0"/>
              <a:t> </a:t>
            </a:r>
            <a:r>
              <a:rPr lang="en-US" dirty="0" err="1"/>
              <a:t>aynı</a:t>
            </a:r>
            <a:r>
              <a:rPr lang="en-US" dirty="0"/>
              <a:t> </a:t>
            </a:r>
            <a:r>
              <a:rPr lang="en-US" dirty="0" err="1"/>
              <a:t>radyo</a:t>
            </a:r>
            <a:r>
              <a:rPr lang="en-US" dirty="0"/>
              <a:t> </a:t>
            </a:r>
            <a:r>
              <a:rPr lang="en-US" dirty="0" err="1"/>
              <a:t>duyarlılığına</a:t>
            </a:r>
            <a:r>
              <a:rPr lang="en-US" dirty="0"/>
              <a:t> </a:t>
            </a:r>
            <a:r>
              <a:rPr lang="en-US" dirty="0" err="1"/>
              <a:t>sahip</a:t>
            </a:r>
            <a:r>
              <a:rPr lang="en-US" dirty="0"/>
              <a:t> </a:t>
            </a:r>
            <a:r>
              <a:rPr lang="en-US" dirty="0" err="1"/>
              <a:t>olup</a:t>
            </a:r>
            <a:r>
              <a:rPr lang="en-US" dirty="0"/>
              <a:t> </a:t>
            </a:r>
            <a:r>
              <a:rPr lang="en-US" dirty="0" err="1"/>
              <a:t>tümör</a:t>
            </a:r>
            <a:r>
              <a:rPr lang="en-US" dirty="0"/>
              <a:t> </a:t>
            </a:r>
            <a:r>
              <a:rPr lang="en-US" dirty="0" err="1"/>
              <a:t>içerisinde</a:t>
            </a:r>
            <a:r>
              <a:rPr lang="en-US" dirty="0"/>
              <a:t> </a:t>
            </a:r>
            <a:r>
              <a:rPr lang="en-US" dirty="0" err="1"/>
              <a:t>üniform</a:t>
            </a:r>
            <a:r>
              <a:rPr lang="en-US" dirty="0"/>
              <a:t> </a:t>
            </a:r>
            <a:r>
              <a:rPr lang="en-US" dirty="0" err="1"/>
              <a:t>dağıldığını</a:t>
            </a:r>
            <a:r>
              <a:rPr lang="en-US" dirty="0"/>
              <a:t> varsayar1. Bu Poisson </a:t>
            </a:r>
            <a:r>
              <a:rPr lang="en-US" dirty="0" err="1"/>
              <a:t>dağılımının</a:t>
            </a:r>
            <a:r>
              <a:rPr lang="en-US" dirty="0"/>
              <a:t> </a:t>
            </a:r>
            <a:r>
              <a:rPr lang="en-US" dirty="0" err="1"/>
              <a:t>sıfır-derece</a:t>
            </a:r>
            <a:r>
              <a:rPr lang="en-US" dirty="0"/>
              <a:t> </a:t>
            </a:r>
            <a:r>
              <a:rPr lang="en-US" dirty="0" err="1"/>
              <a:t>terimi</a:t>
            </a:r>
            <a:r>
              <a:rPr lang="en-US" dirty="0"/>
              <a:t> </a:t>
            </a:r>
            <a:r>
              <a:rPr lang="en-US" dirty="0" err="1"/>
              <a:t>olarak</a:t>
            </a:r>
            <a:r>
              <a:rPr lang="en-US" dirty="0"/>
              <a:t> </a:t>
            </a:r>
            <a:r>
              <a:rPr lang="en-US" dirty="0" err="1"/>
              <a:t>adlandırılır</a:t>
            </a:r>
            <a:r>
              <a:rPr lang="en-US" dirty="0"/>
              <a:t> ve </a:t>
            </a:r>
            <a:r>
              <a:rPr lang="en-US" dirty="0" err="1"/>
              <a:t>eğer</a:t>
            </a:r>
            <a:r>
              <a:rPr lang="en-US" dirty="0"/>
              <a:t> </a:t>
            </a:r>
            <a:r>
              <a:rPr lang="el-GR" dirty="0"/>
              <a:t>λ, </a:t>
            </a:r>
            <a:r>
              <a:rPr lang="en-US" dirty="0" err="1"/>
              <a:t>ışınlama</a:t>
            </a:r>
            <a:r>
              <a:rPr lang="en-US" dirty="0"/>
              <a:t> </a:t>
            </a:r>
            <a:r>
              <a:rPr lang="en-US" dirty="0" err="1"/>
              <a:t>sonrası</a:t>
            </a:r>
            <a:r>
              <a:rPr lang="en-US" dirty="0"/>
              <a:t> </a:t>
            </a:r>
            <a:r>
              <a:rPr lang="en-US" dirty="0" err="1"/>
              <a:t>tümör</a:t>
            </a:r>
            <a:r>
              <a:rPr lang="en-US" dirty="0"/>
              <a:t> </a:t>
            </a:r>
            <a:r>
              <a:rPr lang="en-US" dirty="0" err="1"/>
              <a:t>başına</a:t>
            </a:r>
            <a:r>
              <a:rPr lang="en-US" dirty="0"/>
              <a:t> </a:t>
            </a:r>
            <a:r>
              <a:rPr lang="en-US" dirty="0" err="1"/>
              <a:t>ortalama</a:t>
            </a:r>
            <a:r>
              <a:rPr lang="en-US" dirty="0"/>
              <a:t> </a:t>
            </a:r>
            <a:r>
              <a:rPr lang="en-US" dirty="0" err="1"/>
              <a:t>klonojen</a:t>
            </a:r>
            <a:r>
              <a:rPr lang="en-US" dirty="0"/>
              <a:t> </a:t>
            </a:r>
            <a:r>
              <a:rPr lang="en-US" dirty="0" err="1"/>
              <a:t>sayısını</a:t>
            </a:r>
            <a:r>
              <a:rPr lang="en-US" dirty="0"/>
              <a:t> </a:t>
            </a:r>
            <a:r>
              <a:rPr lang="en-US" dirty="0" err="1"/>
              <a:t>belirtecek</a:t>
            </a:r>
            <a:r>
              <a:rPr lang="en-US" dirty="0"/>
              <a:t> </a:t>
            </a:r>
            <a:r>
              <a:rPr lang="en-US" dirty="0" err="1"/>
              <a:t>olursa</a:t>
            </a:r>
            <a:r>
              <a:rPr lang="en-US" dirty="0"/>
              <a:t>  TCP </a:t>
            </a:r>
            <a:r>
              <a:rPr lang="en-US" dirty="0" err="1"/>
              <a:t>basitçe</a:t>
            </a:r>
            <a:r>
              <a:rPr lang="en-US" dirty="0"/>
              <a: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06927"/>
            <a:ext cx="3861230" cy="312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381000" y="4419600"/>
            <a:ext cx="4572000" cy="923330"/>
          </a:xfrm>
          <a:prstGeom prst="rect">
            <a:avLst/>
          </a:prstGeom>
        </p:spPr>
        <p:txBody>
          <a:bodyPr>
            <a:spAutoFit/>
          </a:bodyPr>
          <a:lstStyle/>
          <a:p>
            <a:r>
              <a:rPr lang="en-US" dirty="0" err="1"/>
              <a:t>Ɣ’nın</a:t>
            </a:r>
            <a:r>
              <a:rPr lang="en-US" dirty="0"/>
              <a:t> </a:t>
            </a:r>
            <a:r>
              <a:rPr lang="en-US" dirty="0" err="1"/>
              <a:t>geometrik</a:t>
            </a:r>
            <a:r>
              <a:rPr lang="en-US" dirty="0"/>
              <a:t> </a:t>
            </a:r>
            <a:r>
              <a:rPr lang="en-US" dirty="0" err="1"/>
              <a:t>yorumu</a:t>
            </a:r>
            <a:r>
              <a:rPr lang="en-US" dirty="0"/>
              <a:t>. </a:t>
            </a:r>
            <a:r>
              <a:rPr lang="en-US" dirty="0" err="1"/>
              <a:t>Referans</a:t>
            </a:r>
            <a:r>
              <a:rPr lang="en-US" dirty="0"/>
              <a:t> D </a:t>
            </a:r>
            <a:r>
              <a:rPr lang="en-US" dirty="0" err="1"/>
              <a:t>doz</a:t>
            </a:r>
            <a:r>
              <a:rPr lang="en-US" dirty="0"/>
              <a:t> </a:t>
            </a:r>
            <a:r>
              <a:rPr lang="en-US" dirty="0" err="1"/>
              <a:t>değerinin</a:t>
            </a:r>
            <a:r>
              <a:rPr lang="en-US" dirty="0"/>
              <a:t> %1 </a:t>
            </a:r>
            <a:r>
              <a:rPr lang="en-US" dirty="0" err="1"/>
              <a:t>artışı</a:t>
            </a:r>
            <a:r>
              <a:rPr lang="en-US" dirty="0"/>
              <a:t>, (</a:t>
            </a:r>
            <a:r>
              <a:rPr lang="el-GR" dirty="0"/>
              <a:t>Δ</a:t>
            </a:r>
            <a:r>
              <a:rPr lang="en-US" dirty="0"/>
              <a:t>D) </a:t>
            </a:r>
            <a:r>
              <a:rPr lang="en-US" dirty="0" err="1"/>
              <a:t>doz</a:t>
            </a:r>
            <a:r>
              <a:rPr lang="en-US" dirty="0"/>
              <a:t> </a:t>
            </a:r>
            <a:r>
              <a:rPr lang="en-US" dirty="0" err="1"/>
              <a:t>cevabında</a:t>
            </a:r>
            <a:r>
              <a:rPr lang="en-US" dirty="0"/>
              <a:t> %Ɣ</a:t>
            </a:r>
          </a:p>
          <a:p>
            <a:r>
              <a:rPr lang="en-US" dirty="0" err="1"/>
              <a:t>değerine</a:t>
            </a:r>
            <a:r>
              <a:rPr lang="en-US" dirty="0"/>
              <a:t> </a:t>
            </a:r>
            <a:r>
              <a:rPr lang="en-US" dirty="0" err="1"/>
              <a:t>eş</a:t>
            </a:r>
            <a:r>
              <a:rPr lang="en-US" dirty="0"/>
              <a:t> </a:t>
            </a:r>
            <a:r>
              <a:rPr lang="en-US" dirty="0" err="1"/>
              <a:t>değer</a:t>
            </a:r>
            <a:r>
              <a:rPr lang="en-US" dirty="0"/>
              <a:t> </a:t>
            </a:r>
            <a:r>
              <a:rPr lang="en-US" dirty="0" err="1"/>
              <a:t>bir</a:t>
            </a:r>
            <a:r>
              <a:rPr lang="en-US" dirty="0"/>
              <a:t> </a:t>
            </a:r>
            <a:r>
              <a:rPr lang="en-US" dirty="0" err="1"/>
              <a:t>artışa</a:t>
            </a:r>
            <a:r>
              <a:rPr lang="en-US" dirty="0"/>
              <a:t> </a:t>
            </a:r>
            <a:r>
              <a:rPr lang="en-US" dirty="0" err="1"/>
              <a:t>neden</a:t>
            </a:r>
            <a:r>
              <a:rPr lang="en-US" dirty="0"/>
              <a:t> </a:t>
            </a:r>
            <a:r>
              <a:rPr lang="en-US" dirty="0" err="1"/>
              <a:t>olur</a:t>
            </a:r>
            <a:r>
              <a:rPr lang="en-US" dirty="0"/>
              <a:t>.</a:t>
            </a:r>
          </a:p>
        </p:txBody>
      </p:sp>
    </p:spTree>
    <p:extLst>
      <p:ext uri="{BB962C8B-B14F-4D97-AF65-F5344CB8AC3E}">
        <p14:creationId xmlns:p14="http://schemas.microsoft.com/office/powerpoint/2010/main" val="272962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17132"/>
            <a:ext cx="8382000" cy="4964668"/>
          </a:xfrm>
        </p:spPr>
        <p:txBody>
          <a:bodyPr>
            <a:noAutofit/>
          </a:bodyPr>
          <a:lstStyle/>
          <a:p>
            <a:pPr algn="just"/>
            <a:endParaRPr lang="en-US" sz="1500" dirty="0"/>
          </a:p>
          <a:p>
            <a:pPr marL="0" indent="0" algn="just">
              <a:buNone/>
            </a:pPr>
            <a:endParaRPr lang="en-US" sz="1500" dirty="0"/>
          </a:p>
          <a:p>
            <a:pPr marL="0" indent="0" algn="just">
              <a:buNone/>
            </a:pPr>
            <a:r>
              <a:rPr lang="en-US" sz="1500" b="1" dirty="0">
                <a:solidFill>
                  <a:srgbClr val="7030A0"/>
                </a:solidFill>
              </a:rPr>
              <a:t> </a:t>
            </a:r>
            <a:endParaRPr lang="en-US" sz="1500" dirty="0"/>
          </a:p>
        </p:txBody>
      </p:sp>
      <p:sp>
        <p:nvSpPr>
          <p:cNvPr id="4" name="Title 1"/>
          <p:cNvSpPr>
            <a:spLocks noGrp="1"/>
          </p:cNvSpPr>
          <p:nvPr>
            <p:ph type="title"/>
          </p:nvPr>
        </p:nvSpPr>
        <p:spPr>
          <a:xfrm>
            <a:off x="228600" y="228600"/>
            <a:ext cx="8991600" cy="1143000"/>
          </a:xfrm>
        </p:spPr>
        <p:txBody>
          <a:bodyPr>
            <a:normAutofit/>
          </a:bodyPr>
          <a:lstStyle/>
          <a:p>
            <a:pPr algn="ctr"/>
            <a:r>
              <a:rPr lang="en-US" sz="3000" dirty="0"/>
              <a:t>TÜMÖR KONTROL OLASILIĞI (TCP), NORMAL DOKU KOMPLIKASYON OLASILIĞI (NTCP)</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6" name="Rectangle 5"/>
          <p:cNvSpPr/>
          <p:nvPr/>
        </p:nvSpPr>
        <p:spPr>
          <a:xfrm>
            <a:off x="304800" y="1371600"/>
            <a:ext cx="7086600" cy="369332"/>
          </a:xfrm>
          <a:prstGeom prst="rect">
            <a:avLst/>
          </a:prstGeom>
        </p:spPr>
        <p:txBody>
          <a:bodyPr wrap="square">
            <a:spAutoFit/>
          </a:bodyPr>
          <a:lstStyle/>
          <a:p>
            <a:r>
              <a:rPr lang="en-US" dirty="0">
                <a:solidFill>
                  <a:srgbClr val="C00000"/>
                </a:solidFill>
              </a:rPr>
              <a:t>TÜMÖR KONTROL OLASILIĞI (TCP)</a:t>
            </a:r>
          </a:p>
        </p:txBody>
      </p:sp>
      <p:sp>
        <p:nvSpPr>
          <p:cNvPr id="9" name="Content Placeholder 2"/>
          <p:cNvSpPr txBox="1">
            <a:spLocks/>
          </p:cNvSpPr>
          <p:nvPr/>
        </p:nvSpPr>
        <p:spPr>
          <a:xfrm>
            <a:off x="152400" y="17526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p:txBody>
      </p:sp>
      <p:sp>
        <p:nvSpPr>
          <p:cNvPr id="2" name="Rectangle 1"/>
          <p:cNvSpPr/>
          <p:nvPr/>
        </p:nvSpPr>
        <p:spPr>
          <a:xfrm>
            <a:off x="76200" y="1752600"/>
            <a:ext cx="8763000" cy="4801314"/>
          </a:xfrm>
          <a:prstGeom prst="rect">
            <a:avLst/>
          </a:prstGeom>
        </p:spPr>
        <p:txBody>
          <a:bodyPr wrap="square">
            <a:spAutoFit/>
          </a:bodyPr>
          <a:lstStyle/>
          <a:p>
            <a:r>
              <a:rPr lang="en-US" dirty="0"/>
              <a:t>Munro ve Gilbert </a:t>
            </a:r>
            <a:r>
              <a:rPr lang="en-US" dirty="0" err="1"/>
              <a:t>tarafından</a:t>
            </a:r>
            <a:r>
              <a:rPr lang="en-US" dirty="0"/>
              <a:t> </a:t>
            </a:r>
            <a:r>
              <a:rPr lang="en-US" dirty="0" err="1"/>
              <a:t>türetilen</a:t>
            </a:r>
            <a:r>
              <a:rPr lang="en-US" dirty="0"/>
              <a:t> Poisson </a:t>
            </a:r>
            <a:r>
              <a:rPr lang="en-US" dirty="0" err="1"/>
              <a:t>doz-cevap</a:t>
            </a:r>
            <a:r>
              <a:rPr lang="en-US" dirty="0"/>
              <a:t> </a:t>
            </a:r>
            <a:r>
              <a:rPr lang="en-US" dirty="0" err="1"/>
              <a:t>modeli</a:t>
            </a:r>
            <a:r>
              <a:rPr lang="en-US" dirty="0"/>
              <a:t>, </a:t>
            </a:r>
            <a:r>
              <a:rPr lang="en-US" dirty="0" err="1"/>
              <a:t>teorik</a:t>
            </a:r>
            <a:r>
              <a:rPr lang="en-US" dirty="0"/>
              <a:t> </a:t>
            </a:r>
            <a:r>
              <a:rPr lang="en-US" dirty="0" err="1"/>
              <a:t>radyobiyoloji</a:t>
            </a:r>
            <a:r>
              <a:rPr lang="en-US" dirty="0"/>
              <a:t> </a:t>
            </a:r>
            <a:r>
              <a:rPr lang="en-US" dirty="0" err="1"/>
              <a:t>üzerinde</a:t>
            </a:r>
            <a:r>
              <a:rPr lang="en-US" dirty="0"/>
              <a:t> </a:t>
            </a:r>
            <a:r>
              <a:rPr lang="en-US" dirty="0" err="1"/>
              <a:t>önemli</a:t>
            </a:r>
            <a:r>
              <a:rPr lang="en-US" dirty="0"/>
              <a:t> </a:t>
            </a:r>
            <a:r>
              <a:rPr lang="en-US" dirty="0" err="1"/>
              <a:t>bir</a:t>
            </a:r>
            <a:r>
              <a:rPr lang="en-US" dirty="0"/>
              <a:t> </a:t>
            </a:r>
            <a:r>
              <a:rPr lang="en-US" dirty="0" err="1"/>
              <a:t>etkiye</a:t>
            </a:r>
            <a:r>
              <a:rPr lang="en-US" dirty="0"/>
              <a:t> </a:t>
            </a:r>
            <a:r>
              <a:rPr lang="en-US" dirty="0" err="1"/>
              <a:t>sahip</a:t>
            </a:r>
            <a:r>
              <a:rPr lang="en-US" dirty="0"/>
              <a:t> </a:t>
            </a:r>
            <a:r>
              <a:rPr lang="en-US" dirty="0" err="1"/>
              <a:t>olduğu</a:t>
            </a:r>
            <a:r>
              <a:rPr lang="en-US" dirty="0"/>
              <a:t> </a:t>
            </a:r>
            <a:r>
              <a:rPr lang="en-US" dirty="0" err="1"/>
              <a:t>söylenebilir</a:t>
            </a:r>
            <a:r>
              <a:rPr lang="en-US" dirty="0"/>
              <a:t>. </a:t>
            </a:r>
            <a:r>
              <a:rPr lang="en-US" dirty="0" err="1"/>
              <a:t>Basit</a:t>
            </a:r>
            <a:r>
              <a:rPr lang="en-US" dirty="0"/>
              <a:t> </a:t>
            </a:r>
            <a:r>
              <a:rPr lang="en-US" dirty="0" err="1"/>
              <a:t>eksponansiyel</a:t>
            </a:r>
            <a:r>
              <a:rPr lang="en-US" dirty="0"/>
              <a:t> </a:t>
            </a:r>
            <a:r>
              <a:rPr lang="en-US" dirty="0" err="1"/>
              <a:t>doz-sağkalım</a:t>
            </a:r>
            <a:r>
              <a:rPr lang="en-US" dirty="0"/>
              <a:t> </a:t>
            </a:r>
            <a:r>
              <a:rPr lang="en-US" dirty="0" err="1"/>
              <a:t>eğrisi</a:t>
            </a:r>
            <a:r>
              <a:rPr lang="en-US" dirty="0"/>
              <a:t> </a:t>
            </a:r>
            <a:r>
              <a:rPr lang="en-US" dirty="0" err="1"/>
              <a:t>daha</a:t>
            </a:r>
            <a:r>
              <a:rPr lang="en-US" dirty="0"/>
              <a:t> </a:t>
            </a:r>
            <a:r>
              <a:rPr lang="en-US" dirty="0" err="1"/>
              <a:t>sonra</a:t>
            </a:r>
            <a:r>
              <a:rPr lang="en-US" dirty="0"/>
              <a:t> </a:t>
            </a:r>
            <a:r>
              <a:rPr lang="en-US" dirty="0" err="1"/>
              <a:t>lineer-kuadratik</a:t>
            </a:r>
            <a:r>
              <a:rPr lang="en-US" dirty="0"/>
              <a:t> (LQ) </a:t>
            </a:r>
            <a:r>
              <a:rPr lang="en-US" dirty="0" err="1"/>
              <a:t>modelle</a:t>
            </a:r>
            <a:r>
              <a:rPr lang="en-US" dirty="0"/>
              <a:t> </a:t>
            </a:r>
            <a:r>
              <a:rPr lang="en-US" dirty="0" err="1"/>
              <a:t>yer</a:t>
            </a:r>
            <a:r>
              <a:rPr lang="en-US" dirty="0"/>
              <a:t> </a:t>
            </a:r>
            <a:r>
              <a:rPr lang="en-US" dirty="0" err="1"/>
              <a:t>değiştirdi</a:t>
            </a:r>
            <a:r>
              <a:rPr lang="en-US" dirty="0"/>
              <a:t> ve </a:t>
            </a:r>
            <a:r>
              <a:rPr lang="en-US" dirty="0" err="1"/>
              <a:t>böylece</a:t>
            </a:r>
            <a:r>
              <a:rPr lang="en-US" dirty="0"/>
              <a:t> </a:t>
            </a:r>
            <a:r>
              <a:rPr lang="en-US" dirty="0" err="1"/>
              <a:t>lokal</a:t>
            </a:r>
            <a:r>
              <a:rPr lang="en-US" dirty="0"/>
              <a:t> </a:t>
            </a:r>
            <a:r>
              <a:rPr lang="en-US" dirty="0" err="1"/>
              <a:t>tümör</a:t>
            </a:r>
            <a:r>
              <a:rPr lang="en-US" dirty="0"/>
              <a:t> </a:t>
            </a:r>
            <a:r>
              <a:rPr lang="en-US" dirty="0" err="1"/>
              <a:t>kontrolünün</a:t>
            </a:r>
            <a:r>
              <a:rPr lang="en-US" dirty="0"/>
              <a:t> </a:t>
            </a:r>
            <a:r>
              <a:rPr lang="en-US" dirty="0" err="1"/>
              <a:t>standart</a:t>
            </a:r>
            <a:r>
              <a:rPr lang="en-US" dirty="0"/>
              <a:t> </a:t>
            </a:r>
            <a:r>
              <a:rPr lang="en-US" dirty="0" err="1"/>
              <a:t>modeli</a:t>
            </a:r>
            <a:r>
              <a:rPr lang="en-US" dirty="0"/>
              <a:t> </a:t>
            </a:r>
            <a:r>
              <a:rPr lang="en-US" dirty="0" err="1"/>
              <a:t>olarak</a:t>
            </a:r>
            <a:r>
              <a:rPr lang="en-US" dirty="0"/>
              <a:t> </a:t>
            </a:r>
            <a:r>
              <a:rPr lang="en-US" dirty="0" err="1"/>
              <a:t>adlandırabileceğimiz</a:t>
            </a:r>
            <a:r>
              <a:rPr lang="en-US" dirty="0"/>
              <a:t> </a:t>
            </a:r>
            <a:r>
              <a:rPr lang="en-US" dirty="0" err="1"/>
              <a:t>noktaya</a:t>
            </a:r>
            <a:r>
              <a:rPr lang="en-US" dirty="0"/>
              <a:t> </a:t>
            </a:r>
            <a:r>
              <a:rPr lang="en-US" dirty="0" err="1"/>
              <a:t>ulaşıldı</a:t>
            </a:r>
            <a:r>
              <a:rPr lang="en-US" dirty="0"/>
              <a:t>. </a:t>
            </a:r>
          </a:p>
          <a:p>
            <a:r>
              <a:rPr lang="en-US" dirty="0"/>
              <a:t>                                     </a:t>
            </a:r>
          </a:p>
          <a:p>
            <a:endParaRPr lang="en-US" dirty="0"/>
          </a:p>
          <a:p>
            <a:endParaRPr lang="en-US" dirty="0"/>
          </a:p>
          <a:p>
            <a:r>
              <a:rPr lang="en-US" dirty="0"/>
              <a:t>                                 TCP;</a:t>
            </a:r>
          </a:p>
          <a:p>
            <a:endParaRPr lang="en-US" dirty="0"/>
          </a:p>
          <a:p>
            <a:endParaRPr lang="en-US" dirty="0"/>
          </a:p>
          <a:p>
            <a:pPr algn="just"/>
            <a:r>
              <a:rPr lang="en-US" dirty="0" err="1"/>
              <a:t>Burada</a:t>
            </a:r>
            <a:r>
              <a:rPr lang="en-US" dirty="0"/>
              <a:t>, N0, </a:t>
            </a:r>
            <a:r>
              <a:rPr lang="en-US" dirty="0" err="1"/>
              <a:t>ışınlama</a:t>
            </a:r>
            <a:r>
              <a:rPr lang="en-US" dirty="0"/>
              <a:t> </a:t>
            </a:r>
            <a:r>
              <a:rPr lang="en-US" dirty="0" err="1"/>
              <a:t>öncesi</a:t>
            </a:r>
            <a:r>
              <a:rPr lang="en-US" dirty="0"/>
              <a:t> </a:t>
            </a:r>
            <a:r>
              <a:rPr lang="en-US" dirty="0" err="1"/>
              <a:t>tümör</a:t>
            </a:r>
            <a:r>
              <a:rPr lang="en-US" dirty="0"/>
              <a:t> </a:t>
            </a:r>
            <a:r>
              <a:rPr lang="en-US" dirty="0" err="1"/>
              <a:t>başına</a:t>
            </a:r>
            <a:r>
              <a:rPr lang="en-US" dirty="0"/>
              <a:t> </a:t>
            </a:r>
            <a:r>
              <a:rPr lang="en-US" dirty="0" err="1"/>
              <a:t>düşen</a:t>
            </a:r>
            <a:r>
              <a:rPr lang="en-US" dirty="0"/>
              <a:t> </a:t>
            </a:r>
            <a:r>
              <a:rPr lang="en-US" dirty="0" err="1"/>
              <a:t>klonojen</a:t>
            </a:r>
            <a:r>
              <a:rPr lang="en-US" dirty="0"/>
              <a:t> </a:t>
            </a:r>
            <a:r>
              <a:rPr lang="en-US" dirty="0" err="1"/>
              <a:t>sayısıdır</a:t>
            </a:r>
            <a:r>
              <a:rPr lang="en-US" dirty="0"/>
              <a:t> ve </a:t>
            </a:r>
            <a:r>
              <a:rPr lang="en-US" dirty="0" err="1"/>
              <a:t>ikinci</a:t>
            </a:r>
            <a:r>
              <a:rPr lang="en-US" dirty="0"/>
              <a:t> </a:t>
            </a:r>
            <a:r>
              <a:rPr lang="en-US" dirty="0" err="1"/>
              <a:t>üstel</a:t>
            </a:r>
            <a:r>
              <a:rPr lang="en-US" dirty="0"/>
              <a:t> </a:t>
            </a:r>
            <a:r>
              <a:rPr lang="en-US" dirty="0" err="1"/>
              <a:t>ise</a:t>
            </a:r>
            <a:r>
              <a:rPr lang="en-US" dirty="0"/>
              <a:t>, LQ </a:t>
            </a:r>
            <a:r>
              <a:rPr lang="en-US" dirty="0" err="1"/>
              <a:t>modele</a:t>
            </a:r>
            <a:r>
              <a:rPr lang="en-US" dirty="0"/>
              <a:t> </a:t>
            </a:r>
            <a:r>
              <a:rPr lang="en-US" dirty="0" err="1"/>
              <a:t>göre</a:t>
            </a:r>
            <a:r>
              <a:rPr lang="en-US" dirty="0"/>
              <a:t>, </a:t>
            </a:r>
            <a:r>
              <a:rPr lang="en-US" dirty="0" err="1"/>
              <a:t>doz</a:t>
            </a:r>
            <a:r>
              <a:rPr lang="en-US" dirty="0"/>
              <a:t>/</a:t>
            </a:r>
            <a:r>
              <a:rPr lang="en-US" dirty="0" err="1"/>
              <a:t>fraksiyon</a:t>
            </a:r>
            <a:r>
              <a:rPr lang="en-US" dirty="0"/>
              <a:t> (d) </a:t>
            </a:r>
            <a:r>
              <a:rPr lang="en-US" dirty="0" err="1"/>
              <a:t>şeklinde</a:t>
            </a:r>
            <a:r>
              <a:rPr lang="en-US" dirty="0"/>
              <a:t> </a:t>
            </a:r>
            <a:r>
              <a:rPr lang="en-US" dirty="0" err="1"/>
              <a:t>verilen</a:t>
            </a:r>
            <a:r>
              <a:rPr lang="en-US" dirty="0"/>
              <a:t> </a:t>
            </a:r>
            <a:r>
              <a:rPr lang="en-US" dirty="0" err="1"/>
              <a:t>doz</a:t>
            </a:r>
            <a:r>
              <a:rPr lang="en-US" dirty="0"/>
              <a:t> (D) </a:t>
            </a:r>
            <a:r>
              <a:rPr lang="en-US" dirty="0" err="1"/>
              <a:t>sonrasındaki</a:t>
            </a:r>
            <a:r>
              <a:rPr lang="en-US" dirty="0"/>
              <a:t> </a:t>
            </a:r>
            <a:r>
              <a:rPr lang="en-US" dirty="0" err="1"/>
              <a:t>sağkalım</a:t>
            </a:r>
            <a:r>
              <a:rPr lang="en-US" dirty="0"/>
              <a:t> </a:t>
            </a:r>
            <a:r>
              <a:rPr lang="en-US" dirty="0" err="1"/>
              <a:t>oranıdır</a:t>
            </a:r>
            <a:r>
              <a:rPr lang="en-US" dirty="0"/>
              <a:t>. </a:t>
            </a:r>
            <a:r>
              <a:rPr lang="en-US" b="1" dirty="0">
                <a:solidFill>
                  <a:srgbClr val="C00000"/>
                </a:solidFill>
              </a:rPr>
              <a:t>Bu </a:t>
            </a:r>
            <a:r>
              <a:rPr lang="en-US" b="1" dirty="0" err="1">
                <a:solidFill>
                  <a:srgbClr val="C00000"/>
                </a:solidFill>
              </a:rPr>
              <a:t>denklemin</a:t>
            </a:r>
            <a:r>
              <a:rPr lang="en-US" b="1" dirty="0">
                <a:solidFill>
                  <a:srgbClr val="C00000"/>
                </a:solidFill>
              </a:rPr>
              <a:t> </a:t>
            </a:r>
            <a:r>
              <a:rPr lang="en-US" b="1" dirty="0" err="1">
                <a:solidFill>
                  <a:srgbClr val="C00000"/>
                </a:solidFill>
              </a:rPr>
              <a:t>anlamı</a:t>
            </a:r>
            <a:r>
              <a:rPr lang="en-US" b="1" dirty="0">
                <a:solidFill>
                  <a:srgbClr val="C00000"/>
                </a:solidFill>
              </a:rPr>
              <a:t>, </a:t>
            </a:r>
            <a:r>
              <a:rPr lang="en-US" dirty="0" err="1"/>
              <a:t>tümör</a:t>
            </a:r>
            <a:r>
              <a:rPr lang="en-US" dirty="0"/>
              <a:t> </a:t>
            </a:r>
            <a:r>
              <a:rPr lang="en-US" dirty="0" err="1"/>
              <a:t>için</a:t>
            </a:r>
            <a:r>
              <a:rPr lang="en-US" dirty="0"/>
              <a:t> </a:t>
            </a:r>
            <a:r>
              <a:rPr lang="en-US" dirty="0" err="1"/>
              <a:t>doz-cevap</a:t>
            </a:r>
            <a:r>
              <a:rPr lang="en-US" dirty="0"/>
              <a:t> </a:t>
            </a:r>
            <a:r>
              <a:rPr lang="en-US" dirty="0" err="1"/>
              <a:t>eğrisinin</a:t>
            </a:r>
            <a:r>
              <a:rPr lang="en-US" dirty="0"/>
              <a:t>, </a:t>
            </a:r>
            <a:r>
              <a:rPr lang="el-GR" dirty="0"/>
              <a:t>α </a:t>
            </a:r>
            <a:r>
              <a:rPr lang="en-US" dirty="0"/>
              <a:t>ve </a:t>
            </a:r>
            <a:r>
              <a:rPr lang="el-GR" dirty="0"/>
              <a:t>β </a:t>
            </a:r>
            <a:r>
              <a:rPr lang="en-US" dirty="0" err="1"/>
              <a:t>parametrelerinin</a:t>
            </a:r>
            <a:r>
              <a:rPr lang="en-US" dirty="0"/>
              <a:t> </a:t>
            </a:r>
            <a:r>
              <a:rPr lang="en-US" dirty="0" err="1"/>
              <a:t>yanı</a:t>
            </a:r>
            <a:r>
              <a:rPr lang="en-US" dirty="0"/>
              <a:t> </a:t>
            </a:r>
            <a:r>
              <a:rPr lang="en-US" dirty="0" err="1"/>
              <a:t>sıra</a:t>
            </a:r>
            <a:r>
              <a:rPr lang="en-US" dirty="0"/>
              <a:t>, </a:t>
            </a:r>
            <a:r>
              <a:rPr lang="en-US" dirty="0" err="1"/>
              <a:t>klonojenik</a:t>
            </a:r>
            <a:r>
              <a:rPr lang="en-US" dirty="0"/>
              <a:t> </a:t>
            </a:r>
            <a:r>
              <a:rPr lang="en-US" dirty="0" err="1"/>
              <a:t>hücre</a:t>
            </a:r>
            <a:r>
              <a:rPr lang="en-US" dirty="0"/>
              <a:t> </a:t>
            </a:r>
            <a:r>
              <a:rPr lang="en-US" dirty="0" err="1"/>
              <a:t>sayısı</a:t>
            </a:r>
            <a:r>
              <a:rPr lang="en-US" dirty="0"/>
              <a:t> </a:t>
            </a:r>
            <a:r>
              <a:rPr lang="en-US" dirty="0" err="1"/>
              <a:t>tarafından</a:t>
            </a:r>
            <a:r>
              <a:rPr lang="en-US" dirty="0"/>
              <a:t> da </a:t>
            </a:r>
            <a:r>
              <a:rPr lang="en-US" dirty="0" err="1"/>
              <a:t>belirlendiğidir</a:t>
            </a:r>
            <a:r>
              <a:rPr lang="en-US" dirty="0"/>
              <a:t>. N = </a:t>
            </a:r>
            <a:r>
              <a:rPr lang="el-GR" dirty="0"/>
              <a:t>ρ * </a:t>
            </a:r>
            <a:r>
              <a:rPr lang="en-US" dirty="0"/>
              <a:t>V </a:t>
            </a:r>
            <a:r>
              <a:rPr lang="en-US" dirty="0" err="1"/>
              <a:t>kullanıldığında</a:t>
            </a:r>
            <a:r>
              <a:rPr lang="en-US" dirty="0"/>
              <a:t>, </a:t>
            </a:r>
            <a:r>
              <a:rPr lang="el-GR" dirty="0"/>
              <a:t>ρ </a:t>
            </a:r>
            <a:r>
              <a:rPr lang="en-US" dirty="0" err="1"/>
              <a:t>klonojenik</a:t>
            </a:r>
            <a:r>
              <a:rPr lang="en-US" dirty="0"/>
              <a:t> </a:t>
            </a:r>
            <a:r>
              <a:rPr lang="en-US" dirty="0" err="1"/>
              <a:t>hücrelerin</a:t>
            </a:r>
            <a:r>
              <a:rPr lang="en-US" dirty="0"/>
              <a:t> </a:t>
            </a:r>
            <a:r>
              <a:rPr lang="en-US" dirty="0" err="1"/>
              <a:t>yoğunluğu</a:t>
            </a:r>
            <a:r>
              <a:rPr lang="en-US" dirty="0"/>
              <a:t> ve V </a:t>
            </a:r>
            <a:r>
              <a:rPr lang="en-US" dirty="0" err="1"/>
              <a:t>tümör</a:t>
            </a:r>
            <a:r>
              <a:rPr lang="en-US" dirty="0"/>
              <a:t> </a:t>
            </a:r>
            <a:r>
              <a:rPr lang="en-US" dirty="0" err="1"/>
              <a:t>hacmini</a:t>
            </a:r>
            <a:r>
              <a:rPr lang="en-US" dirty="0"/>
              <a:t> </a:t>
            </a:r>
            <a:r>
              <a:rPr lang="en-US" dirty="0" err="1"/>
              <a:t>ifade</a:t>
            </a:r>
            <a:r>
              <a:rPr lang="en-US" dirty="0"/>
              <a:t> </a:t>
            </a:r>
            <a:r>
              <a:rPr lang="en-US" dirty="0" err="1"/>
              <a:t>ederse</a:t>
            </a:r>
            <a:r>
              <a:rPr lang="en-US" dirty="0"/>
              <a:t>, </a:t>
            </a:r>
            <a:r>
              <a:rPr lang="en-US" dirty="0" err="1"/>
              <a:t>daha</a:t>
            </a:r>
            <a:r>
              <a:rPr lang="en-US" dirty="0"/>
              <a:t> </a:t>
            </a:r>
            <a:r>
              <a:rPr lang="en-US" dirty="0" err="1"/>
              <a:t>büyük</a:t>
            </a:r>
            <a:r>
              <a:rPr lang="en-US" dirty="0"/>
              <a:t> </a:t>
            </a:r>
            <a:r>
              <a:rPr lang="en-US" dirty="0" err="1"/>
              <a:t>bir</a:t>
            </a:r>
            <a:r>
              <a:rPr lang="en-US" dirty="0"/>
              <a:t> </a:t>
            </a:r>
            <a:r>
              <a:rPr lang="en-US" dirty="0" err="1"/>
              <a:t>tümör</a:t>
            </a:r>
            <a:r>
              <a:rPr lang="en-US" dirty="0"/>
              <a:t> </a:t>
            </a:r>
            <a:r>
              <a:rPr lang="en-US" dirty="0" err="1"/>
              <a:t>hacminin</a:t>
            </a:r>
            <a:r>
              <a:rPr lang="en-US" dirty="0"/>
              <a:t> </a:t>
            </a:r>
            <a:r>
              <a:rPr lang="en-US" dirty="0" err="1"/>
              <a:t>yanı</a:t>
            </a:r>
            <a:r>
              <a:rPr lang="en-US" dirty="0"/>
              <a:t> </a:t>
            </a:r>
            <a:r>
              <a:rPr lang="en-US" dirty="0" err="1"/>
              <a:t>sıra</a:t>
            </a:r>
            <a:r>
              <a:rPr lang="en-US" dirty="0"/>
              <a:t> </a:t>
            </a:r>
            <a:r>
              <a:rPr lang="en-US" dirty="0" err="1"/>
              <a:t>daha</a:t>
            </a:r>
            <a:r>
              <a:rPr lang="en-US" dirty="0"/>
              <a:t> </a:t>
            </a:r>
            <a:r>
              <a:rPr lang="en-US" dirty="0" err="1"/>
              <a:t>yüksek</a:t>
            </a:r>
            <a:r>
              <a:rPr lang="en-US" dirty="0"/>
              <a:t> </a:t>
            </a:r>
            <a:r>
              <a:rPr lang="en-US" dirty="0" err="1"/>
              <a:t>bir</a:t>
            </a:r>
            <a:r>
              <a:rPr lang="en-US" dirty="0"/>
              <a:t> </a:t>
            </a:r>
            <a:r>
              <a:rPr lang="en-US" dirty="0" err="1"/>
              <a:t>hücre</a:t>
            </a:r>
            <a:r>
              <a:rPr lang="en-US" dirty="0"/>
              <a:t> </a:t>
            </a:r>
            <a:r>
              <a:rPr lang="en-US" dirty="0" err="1"/>
              <a:t>yoğunluğunun</a:t>
            </a:r>
            <a:r>
              <a:rPr lang="en-US" dirty="0"/>
              <a:t> da </a:t>
            </a:r>
            <a:r>
              <a:rPr lang="en-US" dirty="0" err="1"/>
              <a:t>aynı</a:t>
            </a:r>
            <a:r>
              <a:rPr lang="en-US" dirty="0"/>
              <a:t> TCP </a:t>
            </a:r>
            <a:r>
              <a:rPr lang="en-US" dirty="0" err="1"/>
              <a:t>değerine</a:t>
            </a:r>
            <a:r>
              <a:rPr lang="en-US" dirty="0"/>
              <a:t> </a:t>
            </a:r>
            <a:r>
              <a:rPr lang="en-US" dirty="0" err="1"/>
              <a:t>ulaşması</a:t>
            </a:r>
            <a:r>
              <a:rPr lang="en-US" dirty="0"/>
              <a:t> </a:t>
            </a:r>
            <a:r>
              <a:rPr lang="en-US" dirty="0" err="1"/>
              <a:t>için</a:t>
            </a:r>
            <a:r>
              <a:rPr lang="en-US" dirty="0"/>
              <a:t> </a:t>
            </a:r>
            <a:r>
              <a:rPr lang="en-US" dirty="0" err="1"/>
              <a:t>daha</a:t>
            </a:r>
            <a:r>
              <a:rPr lang="en-US" dirty="0"/>
              <a:t> </a:t>
            </a:r>
            <a:r>
              <a:rPr lang="en-US" dirty="0" err="1"/>
              <a:t>yüksek</a:t>
            </a:r>
            <a:r>
              <a:rPr lang="en-US" dirty="0"/>
              <a:t> </a:t>
            </a:r>
            <a:r>
              <a:rPr lang="en-US" dirty="0" err="1"/>
              <a:t>bir</a:t>
            </a:r>
            <a:r>
              <a:rPr lang="en-US" dirty="0"/>
              <a:t> </a:t>
            </a:r>
            <a:r>
              <a:rPr lang="en-US" dirty="0" err="1"/>
              <a:t>doz</a:t>
            </a:r>
            <a:r>
              <a:rPr lang="en-US" dirty="0"/>
              <a:t> </a:t>
            </a:r>
            <a:r>
              <a:rPr lang="en-US" dirty="0" err="1"/>
              <a:t>gerektirdiği</a:t>
            </a:r>
            <a:r>
              <a:rPr lang="en-US" dirty="0"/>
              <a:t> </a:t>
            </a:r>
            <a:r>
              <a:rPr lang="en-US" dirty="0" err="1"/>
              <a:t>söylenebilir</a:t>
            </a:r>
            <a:r>
              <a:rPr lang="en-US" dirty="0"/>
              <a:t>.</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6575" y="3143250"/>
            <a:ext cx="276225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3141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17132"/>
            <a:ext cx="8382000" cy="4964668"/>
          </a:xfrm>
        </p:spPr>
        <p:txBody>
          <a:bodyPr>
            <a:noAutofit/>
          </a:bodyPr>
          <a:lstStyle/>
          <a:p>
            <a:pPr algn="just"/>
            <a:r>
              <a:rPr lang="en-US" sz="1800" dirty="0"/>
              <a:t>NTCP </a:t>
            </a:r>
            <a:r>
              <a:rPr lang="en-US" sz="1800" dirty="0" err="1"/>
              <a:t>modeli</a:t>
            </a:r>
            <a:r>
              <a:rPr lang="en-US" sz="1800" dirty="0"/>
              <a:t>, normal </a:t>
            </a:r>
            <a:r>
              <a:rPr lang="en-US" sz="1800" dirty="0" err="1"/>
              <a:t>dokulardaki</a:t>
            </a:r>
            <a:r>
              <a:rPr lang="en-US" sz="1800" dirty="0"/>
              <a:t> </a:t>
            </a:r>
            <a:r>
              <a:rPr lang="en-US" sz="1800" dirty="0" err="1"/>
              <a:t>komplikasyon</a:t>
            </a:r>
            <a:r>
              <a:rPr lang="en-US" sz="1800" dirty="0"/>
              <a:t> </a:t>
            </a:r>
            <a:r>
              <a:rPr lang="en-US" sz="1800" dirty="0" err="1"/>
              <a:t>olasılığını</a:t>
            </a:r>
            <a:r>
              <a:rPr lang="en-US" sz="1800" dirty="0"/>
              <a:t>, </a:t>
            </a:r>
            <a:r>
              <a:rPr lang="en-US" sz="1800" dirty="0" err="1"/>
              <a:t>dozun</a:t>
            </a:r>
            <a:r>
              <a:rPr lang="en-US" sz="1800" dirty="0"/>
              <a:t> ve </a:t>
            </a:r>
            <a:r>
              <a:rPr lang="en-US" sz="1800" dirty="0" err="1"/>
              <a:t>ışınlanmış</a:t>
            </a:r>
            <a:r>
              <a:rPr lang="en-US" sz="1800" dirty="0"/>
              <a:t> </a:t>
            </a:r>
            <a:r>
              <a:rPr lang="en-US" sz="1800" dirty="0" err="1"/>
              <a:t>hacmin</a:t>
            </a:r>
            <a:r>
              <a:rPr lang="en-US" sz="1800" dirty="0"/>
              <a:t> </a:t>
            </a:r>
            <a:r>
              <a:rPr lang="en-US" sz="1800" dirty="0" err="1"/>
              <a:t>bir</a:t>
            </a:r>
            <a:r>
              <a:rPr lang="en-US" sz="1800" dirty="0"/>
              <a:t> </a:t>
            </a:r>
            <a:r>
              <a:rPr lang="en-US" sz="1800" dirty="0" err="1"/>
              <a:t>fonksiyonu</a:t>
            </a:r>
            <a:r>
              <a:rPr lang="en-US" sz="1800" dirty="0"/>
              <a:t> </a:t>
            </a:r>
            <a:r>
              <a:rPr lang="en-US" sz="1800" dirty="0" err="1"/>
              <a:t>olarak</a:t>
            </a:r>
            <a:r>
              <a:rPr lang="en-US" sz="1800" dirty="0"/>
              <a:t> </a:t>
            </a:r>
            <a:r>
              <a:rPr lang="en-US" sz="1800" dirty="0" err="1"/>
              <a:t>yani</a:t>
            </a:r>
            <a:r>
              <a:rPr lang="en-US" sz="1800" dirty="0"/>
              <a:t> </a:t>
            </a:r>
            <a:r>
              <a:rPr lang="en-US" sz="1800" dirty="0" err="1"/>
              <a:t>doz-cevap</a:t>
            </a:r>
            <a:r>
              <a:rPr lang="en-US" sz="1800" dirty="0"/>
              <a:t> </a:t>
            </a:r>
            <a:r>
              <a:rPr lang="en-US" sz="1800" dirty="0" err="1"/>
              <a:t>eğrileri</a:t>
            </a:r>
            <a:r>
              <a:rPr lang="en-US" sz="1800" dirty="0"/>
              <a:t> </a:t>
            </a:r>
            <a:r>
              <a:rPr lang="en-US" sz="1800" dirty="0" err="1"/>
              <a:t>açısından</a:t>
            </a:r>
            <a:r>
              <a:rPr lang="en-US" sz="1800" dirty="0"/>
              <a:t> </a:t>
            </a:r>
            <a:r>
              <a:rPr lang="en-US" sz="1800" dirty="0" err="1"/>
              <a:t>tanımlamayı</a:t>
            </a:r>
            <a:r>
              <a:rPr lang="en-US" sz="1800" dirty="0"/>
              <a:t> </a:t>
            </a:r>
            <a:r>
              <a:rPr lang="en-US" sz="1800" dirty="0" err="1"/>
              <a:t>amaçlamaktadır</a:t>
            </a:r>
            <a:r>
              <a:rPr lang="en-US" sz="1800" dirty="0"/>
              <a:t>.  </a:t>
            </a:r>
            <a:r>
              <a:rPr lang="en-US" sz="1800" dirty="0" err="1"/>
              <a:t>Mevcut</a:t>
            </a:r>
            <a:r>
              <a:rPr lang="en-US" sz="1800" dirty="0"/>
              <a:t> NTCP </a:t>
            </a:r>
            <a:r>
              <a:rPr lang="en-US" sz="1800" dirty="0" err="1"/>
              <a:t>modelleri</a:t>
            </a:r>
            <a:r>
              <a:rPr lang="en-US" sz="1800" dirty="0"/>
              <a:t> </a:t>
            </a:r>
            <a:r>
              <a:rPr lang="en-US" sz="1800" dirty="0" err="1"/>
              <a:t>birbirinden</a:t>
            </a:r>
            <a:r>
              <a:rPr lang="en-US" sz="1800" dirty="0"/>
              <a:t> </a:t>
            </a:r>
            <a:r>
              <a:rPr lang="en-US" sz="1800" dirty="0" err="1"/>
              <a:t>hacim</a:t>
            </a:r>
            <a:r>
              <a:rPr lang="en-US" sz="1800" dirty="0"/>
              <a:t> </a:t>
            </a:r>
            <a:r>
              <a:rPr lang="en-US" sz="1800" dirty="0" err="1"/>
              <a:t>etkisini</a:t>
            </a:r>
            <a:r>
              <a:rPr lang="en-US" sz="1800" dirty="0"/>
              <a:t> </a:t>
            </a:r>
            <a:r>
              <a:rPr lang="en-US" sz="1800" dirty="0" err="1"/>
              <a:t>açıklama</a:t>
            </a:r>
            <a:r>
              <a:rPr lang="en-US" sz="1800" dirty="0"/>
              <a:t> </a:t>
            </a:r>
            <a:r>
              <a:rPr lang="en-US" sz="1800" dirty="0" err="1"/>
              <a:t>şekillerine</a:t>
            </a:r>
            <a:r>
              <a:rPr lang="en-US" sz="1800" dirty="0"/>
              <a:t> </a:t>
            </a:r>
            <a:r>
              <a:rPr lang="en-US" sz="1800" dirty="0" err="1"/>
              <a:t>göre</a:t>
            </a:r>
            <a:r>
              <a:rPr lang="en-US" sz="1800" dirty="0"/>
              <a:t> </a:t>
            </a:r>
            <a:r>
              <a:rPr lang="en-US" sz="1800" dirty="0" err="1"/>
              <a:t>ayrılabilir</a:t>
            </a:r>
            <a:r>
              <a:rPr lang="en-US" sz="1800" dirty="0"/>
              <a:t>. </a:t>
            </a:r>
            <a:r>
              <a:rPr lang="en-US" sz="1800" dirty="0" err="1"/>
              <a:t>Literatürde</a:t>
            </a:r>
            <a:r>
              <a:rPr lang="en-US" sz="1800" dirty="0"/>
              <a:t>, normal </a:t>
            </a:r>
            <a:r>
              <a:rPr lang="en-US" sz="1800" dirty="0" err="1"/>
              <a:t>dokular</a:t>
            </a:r>
            <a:r>
              <a:rPr lang="en-US" sz="1800" dirty="0"/>
              <a:t> </a:t>
            </a:r>
            <a:r>
              <a:rPr lang="en-US" sz="1800" dirty="0" err="1"/>
              <a:t>için</a:t>
            </a:r>
            <a:r>
              <a:rPr lang="en-US" sz="1800" dirty="0"/>
              <a:t> </a:t>
            </a:r>
            <a:r>
              <a:rPr lang="en-US" sz="1800" dirty="0" err="1"/>
              <a:t>birkaç</a:t>
            </a:r>
            <a:r>
              <a:rPr lang="en-US" sz="1800" dirty="0"/>
              <a:t> </a:t>
            </a:r>
            <a:r>
              <a:rPr lang="en-US" sz="1800" dirty="0" err="1"/>
              <a:t>doz</a:t>
            </a:r>
            <a:r>
              <a:rPr lang="en-US" sz="1800" dirty="0"/>
              <a:t> </a:t>
            </a:r>
            <a:r>
              <a:rPr lang="en-US" sz="1800" dirty="0" err="1"/>
              <a:t>hacim</a:t>
            </a:r>
            <a:r>
              <a:rPr lang="en-US" sz="1800" dirty="0"/>
              <a:t> </a:t>
            </a:r>
            <a:r>
              <a:rPr lang="en-US" sz="1800" dirty="0" err="1"/>
              <a:t>modeli</a:t>
            </a:r>
            <a:r>
              <a:rPr lang="en-US" sz="1800" dirty="0"/>
              <a:t> </a:t>
            </a:r>
            <a:r>
              <a:rPr lang="en-US" sz="1800" dirty="0" err="1"/>
              <a:t>önerilmektedir</a:t>
            </a:r>
            <a:r>
              <a:rPr lang="en-US" sz="1800" dirty="0"/>
              <a:t>. </a:t>
            </a:r>
            <a:r>
              <a:rPr lang="en-US" sz="1800" dirty="0" err="1"/>
              <a:t>Bunlardan</a:t>
            </a:r>
            <a:r>
              <a:rPr lang="en-US" sz="1800" dirty="0"/>
              <a:t> en </a:t>
            </a:r>
            <a:r>
              <a:rPr lang="en-US" sz="1800" dirty="0" err="1"/>
              <a:t>yaygın</a:t>
            </a:r>
            <a:r>
              <a:rPr lang="en-US" sz="1800" dirty="0"/>
              <a:t> </a:t>
            </a:r>
            <a:r>
              <a:rPr lang="en-US" sz="1800" dirty="0" err="1"/>
              <a:t>olarak</a:t>
            </a:r>
            <a:r>
              <a:rPr lang="en-US" sz="1800" dirty="0"/>
              <a:t> </a:t>
            </a:r>
            <a:r>
              <a:rPr lang="en-US" sz="1800" dirty="0" err="1"/>
              <a:t>kullanılan</a:t>
            </a:r>
            <a:r>
              <a:rPr lang="en-US" sz="1800" dirty="0"/>
              <a:t> model </a:t>
            </a:r>
            <a:r>
              <a:rPr lang="en-US" sz="1800" dirty="0" err="1"/>
              <a:t>olan</a:t>
            </a:r>
            <a:r>
              <a:rPr lang="en-US" sz="1800" dirty="0"/>
              <a:t> </a:t>
            </a:r>
            <a:r>
              <a:rPr lang="en-US" sz="1800" dirty="0">
                <a:solidFill>
                  <a:srgbClr val="FF0000"/>
                </a:solidFill>
              </a:rPr>
              <a:t>Lyman </a:t>
            </a:r>
            <a:r>
              <a:rPr lang="en-US" sz="1800" dirty="0" err="1">
                <a:solidFill>
                  <a:srgbClr val="FF0000"/>
                </a:solidFill>
              </a:rPr>
              <a:t>modeli</a:t>
            </a:r>
            <a:r>
              <a:rPr lang="en-US" sz="1800" dirty="0"/>
              <a:t>, Lyman, Kutcher ve </a:t>
            </a:r>
            <a:r>
              <a:rPr lang="en-US" sz="1800" dirty="0" err="1"/>
              <a:t>Burman</a:t>
            </a:r>
            <a:r>
              <a:rPr lang="en-US" sz="1800" dirty="0"/>
              <a:t> </a:t>
            </a:r>
            <a:r>
              <a:rPr lang="en-US" sz="1800" dirty="0" err="1"/>
              <a:t>tarafından</a:t>
            </a:r>
            <a:r>
              <a:rPr lang="en-US" sz="1800" dirty="0"/>
              <a:t> </a:t>
            </a:r>
            <a:r>
              <a:rPr lang="en-US" sz="1800" dirty="0" err="1"/>
              <a:t>geliştirilmiştir</a:t>
            </a:r>
            <a:r>
              <a:rPr lang="en-US" sz="1800" dirty="0"/>
              <a:t>. Bu model </a:t>
            </a:r>
            <a:r>
              <a:rPr lang="en-US" sz="1800" dirty="0" err="1"/>
              <a:t>tolerans</a:t>
            </a:r>
            <a:r>
              <a:rPr lang="en-US" sz="1800" dirty="0"/>
              <a:t> </a:t>
            </a:r>
            <a:r>
              <a:rPr lang="en-US" sz="1800" dirty="0" err="1"/>
              <a:t>dozlarını</a:t>
            </a:r>
            <a:r>
              <a:rPr lang="en-US" sz="1800" dirty="0"/>
              <a:t> ve </a:t>
            </a:r>
            <a:r>
              <a:rPr lang="en-US" sz="1800" dirty="0" err="1"/>
              <a:t>hacim</a:t>
            </a:r>
            <a:r>
              <a:rPr lang="en-US" sz="1800" dirty="0"/>
              <a:t> </a:t>
            </a:r>
            <a:r>
              <a:rPr lang="en-US" sz="1800" dirty="0" err="1"/>
              <a:t>etkilerini</a:t>
            </a:r>
            <a:r>
              <a:rPr lang="en-US" sz="1800" dirty="0"/>
              <a:t> </a:t>
            </a:r>
            <a:r>
              <a:rPr lang="en-US" sz="1800" dirty="0" err="1"/>
              <a:t>dört</a:t>
            </a:r>
            <a:r>
              <a:rPr lang="en-US" sz="1800" dirty="0"/>
              <a:t> </a:t>
            </a:r>
            <a:r>
              <a:rPr lang="en-US" sz="1800" dirty="0" err="1"/>
              <a:t>parametre</a:t>
            </a:r>
            <a:r>
              <a:rPr lang="en-US" sz="1800" dirty="0"/>
              <a:t> </a:t>
            </a:r>
            <a:r>
              <a:rPr lang="en-US" sz="1800" dirty="0" err="1"/>
              <a:t>ile</a:t>
            </a:r>
            <a:r>
              <a:rPr lang="en-US" sz="1800" dirty="0"/>
              <a:t> </a:t>
            </a:r>
            <a:r>
              <a:rPr lang="en-US" sz="1800" dirty="0" err="1"/>
              <a:t>tanımlamayı</a:t>
            </a:r>
            <a:r>
              <a:rPr lang="en-US" sz="1800" dirty="0"/>
              <a:t> </a:t>
            </a:r>
            <a:r>
              <a:rPr lang="en-US" sz="1800" dirty="0" err="1"/>
              <a:t>amaçlamaktadır</a:t>
            </a:r>
            <a:r>
              <a:rPr lang="en-US" sz="1800" dirty="0"/>
              <a:t>. </a:t>
            </a:r>
            <a:r>
              <a:rPr lang="en-US" sz="1800" dirty="0" err="1"/>
              <a:t>Hacim</a:t>
            </a:r>
            <a:r>
              <a:rPr lang="en-US" sz="1800" dirty="0"/>
              <a:t> ne </a:t>
            </a:r>
            <a:r>
              <a:rPr lang="en-US" sz="1800" dirty="0" err="1"/>
              <a:t>kadar</a:t>
            </a:r>
            <a:r>
              <a:rPr lang="en-US" sz="1800" dirty="0"/>
              <a:t> </a:t>
            </a:r>
            <a:r>
              <a:rPr lang="en-US" sz="1800" dirty="0" err="1"/>
              <a:t>küçük</a:t>
            </a:r>
            <a:r>
              <a:rPr lang="en-US" sz="1800" dirty="0"/>
              <a:t> </a:t>
            </a:r>
            <a:r>
              <a:rPr lang="en-US" sz="1800" dirty="0" err="1"/>
              <a:t>olursa</a:t>
            </a:r>
            <a:r>
              <a:rPr lang="en-US" sz="1800" dirty="0"/>
              <a:t> </a:t>
            </a:r>
            <a:r>
              <a:rPr lang="en-US" sz="1800" dirty="0" err="1"/>
              <a:t>olsun</a:t>
            </a:r>
            <a:r>
              <a:rPr lang="en-US" sz="1800" dirty="0"/>
              <a:t>, </a:t>
            </a:r>
            <a:r>
              <a:rPr lang="en-US" sz="1800" dirty="0" err="1"/>
              <a:t>komplikasyonun</a:t>
            </a:r>
            <a:r>
              <a:rPr lang="en-US" sz="1800" dirty="0"/>
              <a:t> </a:t>
            </a:r>
            <a:r>
              <a:rPr lang="en-US" sz="1800" dirty="0" err="1"/>
              <a:t>oluşacağı</a:t>
            </a:r>
            <a:r>
              <a:rPr lang="en-US" sz="1800" dirty="0"/>
              <a:t> </a:t>
            </a:r>
            <a:r>
              <a:rPr lang="en-US" sz="1800" dirty="0" err="1"/>
              <a:t>ihtimali</a:t>
            </a:r>
            <a:r>
              <a:rPr lang="en-US" sz="1800" dirty="0"/>
              <a:t> </a:t>
            </a:r>
            <a:r>
              <a:rPr lang="en-US" sz="1800" dirty="0" err="1"/>
              <a:t>olan</a:t>
            </a:r>
            <a:r>
              <a:rPr lang="en-US" sz="1800" dirty="0"/>
              <a:t> </a:t>
            </a:r>
            <a:r>
              <a:rPr lang="en-US" sz="1800" dirty="0" err="1"/>
              <a:t>parsiyel</a:t>
            </a:r>
            <a:r>
              <a:rPr lang="en-US" sz="1800" dirty="0"/>
              <a:t> </a:t>
            </a:r>
            <a:r>
              <a:rPr lang="en-US" sz="1800" dirty="0" err="1"/>
              <a:t>hacim</a:t>
            </a:r>
            <a:r>
              <a:rPr lang="en-US" sz="1800" dirty="0"/>
              <a:t> </a:t>
            </a:r>
            <a:r>
              <a:rPr lang="en-US" sz="1800" dirty="0" err="1"/>
              <a:t>dozu</a:t>
            </a:r>
            <a:r>
              <a:rPr lang="en-US" sz="1800" dirty="0"/>
              <a:t> </a:t>
            </a:r>
            <a:r>
              <a:rPr lang="en-US" sz="1800" dirty="0" err="1"/>
              <a:t>daima</a:t>
            </a:r>
            <a:r>
              <a:rPr lang="en-US" sz="1800" dirty="0"/>
              <a:t> </a:t>
            </a:r>
            <a:r>
              <a:rPr lang="en-US" sz="1800" dirty="0" err="1"/>
              <a:t>var</a:t>
            </a:r>
            <a:r>
              <a:rPr lang="en-US" sz="1800" dirty="0"/>
              <a:t> </a:t>
            </a:r>
            <a:r>
              <a:rPr lang="en-US" sz="1800" dirty="0" err="1"/>
              <a:t>olduğu</a:t>
            </a:r>
            <a:r>
              <a:rPr lang="en-US" sz="1800" dirty="0"/>
              <a:t> </a:t>
            </a:r>
            <a:r>
              <a:rPr lang="en-US" sz="1800" dirty="0" err="1"/>
              <a:t>düşünülmektedir</a:t>
            </a:r>
            <a:r>
              <a:rPr lang="en-US" sz="1800" dirty="0"/>
              <a:t>. Bu </a:t>
            </a:r>
            <a:r>
              <a:rPr lang="en-US" sz="1800" dirty="0" err="1"/>
              <a:t>modelde</a:t>
            </a:r>
            <a:r>
              <a:rPr lang="en-US" sz="1800" dirty="0"/>
              <a:t>, D </a:t>
            </a:r>
            <a:r>
              <a:rPr lang="en-US" sz="1800" dirty="0" err="1"/>
              <a:t>dozu</a:t>
            </a:r>
            <a:r>
              <a:rPr lang="en-US" sz="1800" dirty="0"/>
              <a:t> </a:t>
            </a:r>
            <a:r>
              <a:rPr lang="en-US" sz="1800" dirty="0" err="1"/>
              <a:t>ile</a:t>
            </a:r>
            <a:r>
              <a:rPr lang="en-US" sz="1800" dirty="0"/>
              <a:t> </a:t>
            </a:r>
            <a:r>
              <a:rPr lang="en-US" sz="1800" dirty="0" err="1"/>
              <a:t>üniform</a:t>
            </a:r>
            <a:r>
              <a:rPr lang="en-US" sz="1800" dirty="0"/>
              <a:t> </a:t>
            </a:r>
            <a:r>
              <a:rPr lang="en-US" sz="1800" dirty="0" err="1"/>
              <a:t>olarak</a:t>
            </a:r>
            <a:r>
              <a:rPr lang="en-US" sz="1800" dirty="0"/>
              <a:t> </a:t>
            </a:r>
            <a:r>
              <a:rPr lang="en-US" sz="1800" dirty="0" err="1"/>
              <a:t>ışınlanan</a:t>
            </a:r>
            <a:r>
              <a:rPr lang="en-US" sz="1800" dirty="0"/>
              <a:t> V </a:t>
            </a:r>
            <a:r>
              <a:rPr lang="en-US" sz="1800" dirty="0" err="1"/>
              <a:t>hacimli</a:t>
            </a:r>
            <a:r>
              <a:rPr lang="en-US" sz="1800" dirty="0"/>
              <a:t> normal </a:t>
            </a:r>
            <a:r>
              <a:rPr lang="en-US" sz="1800" dirty="0" err="1"/>
              <a:t>doku</a:t>
            </a:r>
            <a:r>
              <a:rPr lang="en-US" sz="1800" dirty="0"/>
              <a:t> </a:t>
            </a:r>
            <a:r>
              <a:rPr lang="en-US" sz="1800" dirty="0" err="1"/>
              <a:t>için</a:t>
            </a:r>
            <a:r>
              <a:rPr lang="en-US" sz="1800" dirty="0"/>
              <a:t> </a:t>
            </a:r>
            <a:r>
              <a:rPr lang="en-US" sz="1800" dirty="0" err="1"/>
              <a:t>komplikasyon</a:t>
            </a:r>
            <a:r>
              <a:rPr lang="en-US" sz="1800" dirty="0"/>
              <a:t> </a:t>
            </a:r>
            <a:r>
              <a:rPr lang="en-US" sz="1800" dirty="0" err="1"/>
              <a:t>olasılığı</a:t>
            </a:r>
            <a:r>
              <a:rPr lang="en-US" sz="1800" dirty="0"/>
              <a:t>;</a:t>
            </a:r>
          </a:p>
          <a:p>
            <a:pPr algn="just"/>
            <a:endParaRPr lang="en-US" sz="1500" dirty="0"/>
          </a:p>
          <a:p>
            <a:pPr algn="just"/>
            <a:endParaRPr lang="en-US" sz="1500" dirty="0"/>
          </a:p>
          <a:p>
            <a:pPr algn="just"/>
            <a:endParaRPr lang="en-US" sz="1500" dirty="0"/>
          </a:p>
          <a:p>
            <a:pPr algn="just"/>
            <a:endParaRPr lang="en-US" sz="1500" dirty="0"/>
          </a:p>
          <a:p>
            <a:pPr marL="0" indent="0" algn="just">
              <a:buNone/>
            </a:pPr>
            <a:endParaRPr lang="en-US" sz="1500" dirty="0"/>
          </a:p>
          <a:p>
            <a:pPr algn="just"/>
            <a:endParaRPr lang="en-US" sz="1500" dirty="0"/>
          </a:p>
          <a:p>
            <a:pPr algn="just"/>
            <a:endParaRPr lang="en-US" sz="1500" dirty="0"/>
          </a:p>
          <a:p>
            <a:pPr marL="0" indent="0" algn="just">
              <a:buNone/>
            </a:pPr>
            <a:endParaRPr lang="en-US" sz="1500" dirty="0"/>
          </a:p>
          <a:p>
            <a:pPr marL="0" indent="0" algn="just">
              <a:buNone/>
            </a:pPr>
            <a:r>
              <a:rPr lang="en-US" sz="1500" b="1" dirty="0">
                <a:solidFill>
                  <a:srgbClr val="7030A0"/>
                </a:solidFill>
              </a:rPr>
              <a:t> </a:t>
            </a:r>
            <a:endParaRPr lang="en-US" sz="1500" dirty="0"/>
          </a:p>
        </p:txBody>
      </p:sp>
      <p:sp>
        <p:nvSpPr>
          <p:cNvPr id="4" name="Title 1"/>
          <p:cNvSpPr>
            <a:spLocks noGrp="1"/>
          </p:cNvSpPr>
          <p:nvPr>
            <p:ph type="title"/>
          </p:nvPr>
        </p:nvSpPr>
        <p:spPr>
          <a:xfrm>
            <a:off x="228600" y="228600"/>
            <a:ext cx="8991600" cy="1143000"/>
          </a:xfrm>
        </p:spPr>
        <p:txBody>
          <a:bodyPr>
            <a:normAutofit/>
          </a:bodyPr>
          <a:lstStyle/>
          <a:p>
            <a:pPr algn="ctr"/>
            <a:r>
              <a:rPr lang="en-US" sz="3000" dirty="0"/>
              <a:t>TÜMÖR KONTROL OLASILIĞI (TCP), NORMAL DOKU KOMPLIKASYON OLASILIĞI (NTCP)</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6" name="Rectangle 5"/>
          <p:cNvSpPr/>
          <p:nvPr/>
        </p:nvSpPr>
        <p:spPr>
          <a:xfrm>
            <a:off x="304800" y="1371600"/>
            <a:ext cx="7086600" cy="369332"/>
          </a:xfrm>
          <a:prstGeom prst="rect">
            <a:avLst/>
          </a:prstGeom>
        </p:spPr>
        <p:txBody>
          <a:bodyPr wrap="square">
            <a:spAutoFit/>
          </a:bodyPr>
          <a:lstStyle/>
          <a:p>
            <a:r>
              <a:rPr lang="en-US" b="1" dirty="0">
                <a:solidFill>
                  <a:srgbClr val="C00000"/>
                </a:solidFill>
              </a:rPr>
              <a:t>NORMAL DOKU KOMPLİKASYON OLASILIĞI (NTCP)</a:t>
            </a:r>
          </a:p>
        </p:txBody>
      </p:sp>
      <p:sp>
        <p:nvSpPr>
          <p:cNvPr id="9" name="Content Placeholder 2"/>
          <p:cNvSpPr txBox="1">
            <a:spLocks/>
          </p:cNvSpPr>
          <p:nvPr/>
        </p:nvSpPr>
        <p:spPr>
          <a:xfrm>
            <a:off x="152400" y="17526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p:txBody>
      </p:sp>
      <p:sp>
        <p:nvSpPr>
          <p:cNvPr id="10" name="Content Placeholder 2"/>
          <p:cNvSpPr txBox="1">
            <a:spLocks/>
          </p:cNvSpPr>
          <p:nvPr/>
        </p:nvSpPr>
        <p:spPr>
          <a:xfrm>
            <a:off x="304800" y="16764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a:p>
            <a:pPr algn="just"/>
            <a:endParaRPr lang="en-US" sz="1400" dirty="0"/>
          </a:p>
          <a:p>
            <a:pPr algn="just"/>
            <a:endParaRPr lang="en-US" sz="14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7" y="5029200"/>
            <a:ext cx="5529263"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7768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228600" y="2362200"/>
            <a:ext cx="8229600" cy="4389120"/>
          </a:xfrm>
        </p:spPr>
        <p:txBody>
          <a:bodyPr>
            <a:normAutofit/>
          </a:bodyPr>
          <a:lstStyle/>
          <a:p>
            <a:r>
              <a:rPr lang="en-US" sz="2000" dirty="0"/>
              <a:t>DOZ-ZAMAN İLİŞKİLERİ VE FRAKSİYONASYON</a:t>
            </a:r>
          </a:p>
          <a:p>
            <a:pPr marL="0" indent="0">
              <a:buNone/>
            </a:pPr>
            <a:endParaRPr lang="en-US" sz="2000" dirty="0"/>
          </a:p>
          <a:p>
            <a:r>
              <a:rPr lang="en-US" sz="2000" dirty="0"/>
              <a:t>TÜMÖR KONTROL OLASILIĞI (TCP), NORMAL DOKU KOMPLIKASYON OLASILIĞI (NTCP)</a:t>
            </a:r>
          </a:p>
          <a:p>
            <a:endParaRPr lang="en-US" sz="2000" dirty="0"/>
          </a:p>
          <a:p>
            <a:r>
              <a:rPr lang="en-US" sz="2000" dirty="0"/>
              <a:t>RADYASYON HASARLARI VE DOZ HIZI ETKISI</a:t>
            </a:r>
          </a:p>
        </p:txBody>
      </p:sp>
    </p:spTree>
    <p:extLst>
      <p:ext uri="{BB962C8B-B14F-4D97-AF65-F5344CB8AC3E}">
        <p14:creationId xmlns:p14="http://schemas.microsoft.com/office/powerpoint/2010/main" val="3885294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52600"/>
            <a:ext cx="8382000" cy="4964668"/>
          </a:xfrm>
        </p:spPr>
        <p:txBody>
          <a:bodyPr>
            <a:noAutofit/>
          </a:bodyPr>
          <a:lstStyle/>
          <a:p>
            <a:pPr algn="just"/>
            <a:endParaRPr lang="en-US" sz="1800" dirty="0"/>
          </a:p>
          <a:p>
            <a:pPr algn="just"/>
            <a:r>
              <a:rPr lang="en-US" sz="1800" dirty="0"/>
              <a:t>NTCP </a:t>
            </a:r>
            <a:r>
              <a:rPr lang="en-US" sz="1800" dirty="0" err="1"/>
              <a:t>modelleri</a:t>
            </a:r>
            <a:r>
              <a:rPr lang="en-US" sz="1800" dirty="0"/>
              <a:t>, </a:t>
            </a:r>
            <a:r>
              <a:rPr lang="en-US" sz="1800" dirty="0" err="1"/>
              <a:t>karşılaştırmalı</a:t>
            </a:r>
            <a:r>
              <a:rPr lang="en-US" sz="1800" dirty="0"/>
              <a:t> </a:t>
            </a:r>
            <a:r>
              <a:rPr lang="en-US" sz="1800" dirty="0" err="1"/>
              <a:t>planlama</a:t>
            </a:r>
            <a:r>
              <a:rPr lang="en-US" sz="1800" dirty="0"/>
              <a:t> </a:t>
            </a:r>
            <a:r>
              <a:rPr lang="en-US" sz="1800" dirty="0" err="1"/>
              <a:t>çalışmalarına</a:t>
            </a:r>
            <a:r>
              <a:rPr lang="en-US" sz="1800" dirty="0"/>
              <a:t> </a:t>
            </a:r>
            <a:r>
              <a:rPr lang="en-US" sz="1800" dirty="0" err="1"/>
              <a:t>sıklıkla</a:t>
            </a:r>
            <a:r>
              <a:rPr lang="en-US" sz="1800" dirty="0"/>
              <a:t> </a:t>
            </a:r>
            <a:r>
              <a:rPr lang="en-US" sz="1800" dirty="0" err="1"/>
              <a:t>uygulanmaktadır</a:t>
            </a:r>
            <a:r>
              <a:rPr lang="en-US" sz="1800" dirty="0"/>
              <a:t>. Normal </a:t>
            </a:r>
            <a:r>
              <a:rPr lang="en-US" sz="1800" dirty="0" err="1"/>
              <a:t>dokuların</a:t>
            </a:r>
            <a:r>
              <a:rPr lang="en-US" sz="1800" dirty="0"/>
              <a:t> </a:t>
            </a:r>
            <a:r>
              <a:rPr lang="en-US" sz="1800" dirty="0" err="1"/>
              <a:t>radyasyona</a:t>
            </a:r>
            <a:r>
              <a:rPr lang="en-US" sz="1800" dirty="0"/>
              <a:t> </a:t>
            </a:r>
            <a:r>
              <a:rPr lang="en-US" sz="1800" dirty="0" err="1"/>
              <a:t>cevabına</a:t>
            </a:r>
            <a:r>
              <a:rPr lang="en-US" sz="1800" dirty="0"/>
              <a:t> </a:t>
            </a:r>
            <a:r>
              <a:rPr lang="en-US" sz="1800" dirty="0" err="1"/>
              <a:t>dair</a:t>
            </a:r>
            <a:r>
              <a:rPr lang="en-US" sz="1800" dirty="0"/>
              <a:t> </a:t>
            </a:r>
            <a:r>
              <a:rPr lang="en-US" sz="1800" dirty="0" err="1"/>
              <a:t>anlayışını</a:t>
            </a:r>
            <a:r>
              <a:rPr lang="en-US" sz="1800" dirty="0"/>
              <a:t> </a:t>
            </a:r>
            <a:r>
              <a:rPr lang="en-US" sz="1800" dirty="0" err="1"/>
              <a:t>geliştirmek</a:t>
            </a:r>
            <a:r>
              <a:rPr lang="en-US" sz="1800" dirty="0"/>
              <a:t> </a:t>
            </a:r>
            <a:r>
              <a:rPr lang="en-US" sz="1800" dirty="0" err="1"/>
              <a:t>için</a:t>
            </a:r>
            <a:r>
              <a:rPr lang="en-US" sz="1800" dirty="0"/>
              <a:t> </a:t>
            </a:r>
            <a:r>
              <a:rPr lang="en-US" sz="1800" dirty="0" err="1"/>
              <a:t>daha</a:t>
            </a:r>
            <a:r>
              <a:rPr lang="en-US" sz="1800" dirty="0"/>
              <a:t> </a:t>
            </a:r>
            <a:r>
              <a:rPr lang="en-US" sz="1800" dirty="0" err="1"/>
              <a:t>fazla</a:t>
            </a:r>
            <a:r>
              <a:rPr lang="en-US" sz="1800" dirty="0"/>
              <a:t> </a:t>
            </a:r>
            <a:r>
              <a:rPr lang="en-US" sz="1800" dirty="0" err="1"/>
              <a:t>radyobiyolojik</a:t>
            </a:r>
            <a:r>
              <a:rPr lang="en-US" sz="1800" dirty="0"/>
              <a:t> </a:t>
            </a:r>
            <a:r>
              <a:rPr lang="en-US" sz="1800" dirty="0" err="1"/>
              <a:t>ilkelere</a:t>
            </a:r>
            <a:r>
              <a:rPr lang="en-US" sz="1800" dirty="0"/>
              <a:t> </a:t>
            </a:r>
            <a:r>
              <a:rPr lang="en-US" sz="1800" dirty="0" err="1"/>
              <a:t>dayanan</a:t>
            </a:r>
            <a:r>
              <a:rPr lang="en-US" sz="1800" dirty="0"/>
              <a:t> NTCP </a:t>
            </a:r>
            <a:r>
              <a:rPr lang="en-US" sz="1800" dirty="0" err="1"/>
              <a:t>modelleri</a:t>
            </a:r>
            <a:r>
              <a:rPr lang="en-US" sz="1800" dirty="0"/>
              <a:t> </a:t>
            </a:r>
            <a:r>
              <a:rPr lang="en-US" sz="1800" dirty="0" err="1"/>
              <a:t>uygulanabilir</a:t>
            </a:r>
            <a:r>
              <a:rPr lang="en-US" sz="1800" dirty="0"/>
              <a:t>.</a:t>
            </a:r>
          </a:p>
          <a:p>
            <a:pPr algn="just"/>
            <a:endParaRPr lang="en-US" sz="1800" dirty="0"/>
          </a:p>
          <a:p>
            <a:pPr algn="just"/>
            <a:r>
              <a:rPr lang="en-US" sz="1800" dirty="0"/>
              <a:t> TCP/NTCP </a:t>
            </a:r>
            <a:r>
              <a:rPr lang="en-US" sz="1800" dirty="0" err="1"/>
              <a:t>modelleri</a:t>
            </a:r>
            <a:r>
              <a:rPr lang="en-US" sz="1800" dirty="0"/>
              <a:t> </a:t>
            </a:r>
            <a:r>
              <a:rPr lang="en-US" sz="1800" dirty="0" err="1"/>
              <a:t>henüz</a:t>
            </a:r>
            <a:r>
              <a:rPr lang="en-US" sz="1800" dirty="0"/>
              <a:t> tam </a:t>
            </a:r>
            <a:r>
              <a:rPr lang="en-US" sz="1800" dirty="0" err="1"/>
              <a:t>olarak</a:t>
            </a:r>
            <a:r>
              <a:rPr lang="en-US" sz="1800" dirty="0"/>
              <a:t> </a:t>
            </a:r>
            <a:r>
              <a:rPr lang="en-US" sz="1800" dirty="0" err="1"/>
              <a:t>doğrulanmadığından</a:t>
            </a:r>
            <a:r>
              <a:rPr lang="en-US" sz="1800" dirty="0"/>
              <a:t>, </a:t>
            </a:r>
            <a:r>
              <a:rPr lang="en-US" sz="1800" dirty="0" err="1"/>
              <a:t>bu</a:t>
            </a:r>
            <a:r>
              <a:rPr lang="en-US" sz="1800" dirty="0"/>
              <a:t> </a:t>
            </a:r>
            <a:r>
              <a:rPr lang="en-US" sz="1800" dirty="0" err="1"/>
              <a:t>modellerin</a:t>
            </a:r>
            <a:r>
              <a:rPr lang="en-US" sz="1800" dirty="0"/>
              <a:t> </a:t>
            </a:r>
            <a:r>
              <a:rPr lang="en-US" sz="1800" dirty="0" err="1"/>
              <a:t>doz</a:t>
            </a:r>
            <a:r>
              <a:rPr lang="en-US" sz="1800" dirty="0"/>
              <a:t> </a:t>
            </a:r>
            <a:r>
              <a:rPr lang="en-US" sz="1800" dirty="0" err="1"/>
              <a:t>optimizasyon</a:t>
            </a:r>
            <a:r>
              <a:rPr lang="en-US" sz="1800" dirty="0"/>
              <a:t> </a:t>
            </a:r>
            <a:r>
              <a:rPr lang="en-US" sz="1800" dirty="0" err="1"/>
              <a:t>algoritmalarına</a:t>
            </a:r>
            <a:r>
              <a:rPr lang="en-US" sz="1800" dirty="0"/>
              <a:t> </a:t>
            </a:r>
            <a:r>
              <a:rPr lang="en-US" sz="1800" dirty="0" err="1"/>
              <a:t>ilave</a:t>
            </a:r>
            <a:r>
              <a:rPr lang="en-US" sz="1800" dirty="0"/>
              <a:t> </a:t>
            </a:r>
            <a:r>
              <a:rPr lang="en-US" sz="1800" dirty="0" err="1"/>
              <a:t>edilerek</a:t>
            </a:r>
            <a:r>
              <a:rPr lang="en-US" sz="1800" dirty="0"/>
              <a:t> </a:t>
            </a:r>
            <a:r>
              <a:rPr lang="en-US" sz="1800" dirty="0" err="1"/>
              <a:t>kliniklerde</a:t>
            </a:r>
            <a:r>
              <a:rPr lang="en-US" sz="1800" dirty="0"/>
              <a:t> </a:t>
            </a:r>
            <a:r>
              <a:rPr lang="en-US" sz="1800" dirty="0" err="1"/>
              <a:t>kullanımı</a:t>
            </a:r>
            <a:r>
              <a:rPr lang="en-US" sz="1800" dirty="0"/>
              <a:t> </a:t>
            </a:r>
            <a:r>
              <a:rPr lang="en-US" sz="1800" dirty="0" err="1"/>
              <a:t>sınırlıdır</a:t>
            </a:r>
            <a:r>
              <a:rPr lang="en-US" sz="1800" dirty="0"/>
              <a:t>.</a:t>
            </a:r>
          </a:p>
          <a:p>
            <a:pPr algn="just"/>
            <a:endParaRPr lang="en-US" sz="1800" dirty="0"/>
          </a:p>
          <a:p>
            <a:pPr algn="just"/>
            <a:r>
              <a:rPr lang="en-US" sz="1800" dirty="0" err="1"/>
              <a:t>Günümüzde</a:t>
            </a:r>
            <a:r>
              <a:rPr lang="en-US" sz="1800" dirty="0"/>
              <a:t>, TCP/NTCP </a:t>
            </a:r>
            <a:r>
              <a:rPr lang="en-US" sz="1800" dirty="0" err="1"/>
              <a:t>modelleri</a:t>
            </a:r>
            <a:r>
              <a:rPr lang="en-US" sz="1800" dirty="0"/>
              <a:t> </a:t>
            </a:r>
            <a:r>
              <a:rPr lang="en-US" sz="1800" dirty="0" err="1"/>
              <a:t>geliştirilip</a:t>
            </a:r>
            <a:r>
              <a:rPr lang="en-US" sz="1800" dirty="0"/>
              <a:t> </a:t>
            </a:r>
            <a:r>
              <a:rPr lang="en-US" sz="1800" dirty="0" err="1"/>
              <a:t>doz</a:t>
            </a:r>
            <a:r>
              <a:rPr lang="en-US" sz="1800" dirty="0"/>
              <a:t> </a:t>
            </a:r>
            <a:r>
              <a:rPr lang="en-US" sz="1800" dirty="0" err="1"/>
              <a:t>optimizasyon</a:t>
            </a:r>
            <a:r>
              <a:rPr lang="en-US" sz="1800" dirty="0"/>
              <a:t> </a:t>
            </a:r>
            <a:r>
              <a:rPr lang="en-US" sz="1800" dirty="0" err="1"/>
              <a:t>algoritmalarına</a:t>
            </a:r>
            <a:r>
              <a:rPr lang="en-US" sz="1800" dirty="0"/>
              <a:t> </a:t>
            </a:r>
            <a:r>
              <a:rPr lang="en-US" sz="1800" dirty="0" err="1"/>
              <a:t>implante</a:t>
            </a:r>
            <a:r>
              <a:rPr lang="en-US" sz="1800" dirty="0"/>
              <a:t> </a:t>
            </a:r>
            <a:r>
              <a:rPr lang="en-US" sz="1800" dirty="0" err="1"/>
              <a:t>edilmiş</a:t>
            </a:r>
            <a:r>
              <a:rPr lang="en-US" sz="1800" dirty="0"/>
              <a:t> </a:t>
            </a:r>
            <a:r>
              <a:rPr lang="en-US" sz="1800" dirty="0" err="1"/>
              <a:t>olsalar</a:t>
            </a:r>
            <a:r>
              <a:rPr lang="en-US" sz="1800" dirty="0"/>
              <a:t> da, </a:t>
            </a:r>
            <a:r>
              <a:rPr lang="en-US" sz="1800" dirty="0" err="1"/>
              <a:t>biyolojik</a:t>
            </a:r>
            <a:r>
              <a:rPr lang="en-US" sz="1800" dirty="0"/>
              <a:t> </a:t>
            </a:r>
            <a:r>
              <a:rPr lang="en-US" sz="1800" dirty="0" err="1"/>
              <a:t>modellerin</a:t>
            </a:r>
            <a:r>
              <a:rPr lang="en-US" sz="1800" dirty="0"/>
              <a:t> </a:t>
            </a:r>
            <a:r>
              <a:rPr lang="en-US" sz="1800" dirty="0" err="1"/>
              <a:t>esas</a:t>
            </a:r>
            <a:r>
              <a:rPr lang="en-US" sz="1800" dirty="0"/>
              <a:t> </a:t>
            </a:r>
            <a:r>
              <a:rPr lang="en-US" sz="1800" dirty="0" err="1"/>
              <a:t>belirsizliklerinden</a:t>
            </a:r>
            <a:r>
              <a:rPr lang="en-US" sz="1800" dirty="0"/>
              <a:t> </a:t>
            </a:r>
            <a:r>
              <a:rPr lang="en-US" sz="1800" dirty="0" err="1"/>
              <a:t>dolayı</a:t>
            </a:r>
            <a:r>
              <a:rPr lang="en-US" sz="1800" dirty="0"/>
              <a:t> </a:t>
            </a:r>
            <a:r>
              <a:rPr lang="en-US" sz="1800" dirty="0" err="1"/>
              <a:t>klinikte</a:t>
            </a:r>
            <a:r>
              <a:rPr lang="en-US" sz="1800" dirty="0"/>
              <a:t> </a:t>
            </a:r>
            <a:r>
              <a:rPr lang="en-US" sz="1800" dirty="0" err="1"/>
              <a:t>uygulanan</a:t>
            </a:r>
            <a:r>
              <a:rPr lang="en-US" sz="1800" dirty="0"/>
              <a:t> </a:t>
            </a:r>
            <a:r>
              <a:rPr lang="en-US" sz="1800" dirty="0" err="1"/>
              <a:t>tedavi</a:t>
            </a:r>
            <a:r>
              <a:rPr lang="en-US" sz="1800" dirty="0"/>
              <a:t> </a:t>
            </a:r>
            <a:r>
              <a:rPr lang="en-US" sz="1800" dirty="0" err="1"/>
              <a:t>planları</a:t>
            </a:r>
            <a:r>
              <a:rPr lang="en-US" sz="1800" dirty="0"/>
              <a:t> </a:t>
            </a:r>
            <a:r>
              <a:rPr lang="en-US" sz="1800" dirty="0" err="1"/>
              <a:t>fiziksel</a:t>
            </a:r>
            <a:r>
              <a:rPr lang="en-US" sz="1800" dirty="0"/>
              <a:t> </a:t>
            </a:r>
            <a:r>
              <a:rPr lang="en-US" sz="1800" dirty="0" err="1"/>
              <a:t>doz</a:t>
            </a:r>
            <a:r>
              <a:rPr lang="en-US" sz="1800" dirty="0"/>
              <a:t> </a:t>
            </a:r>
            <a:r>
              <a:rPr lang="en-US" sz="1800" dirty="0" err="1"/>
              <a:t>açısından</a:t>
            </a:r>
            <a:r>
              <a:rPr lang="en-US" sz="1800" dirty="0"/>
              <a:t> optimize </a:t>
            </a:r>
            <a:r>
              <a:rPr lang="en-US" sz="1800" dirty="0" err="1"/>
              <a:t>edilmeye</a:t>
            </a:r>
            <a:r>
              <a:rPr lang="en-US" sz="1800" dirty="0"/>
              <a:t> </a:t>
            </a:r>
            <a:r>
              <a:rPr lang="en-US" sz="1800" dirty="0" err="1"/>
              <a:t>devam</a:t>
            </a:r>
            <a:r>
              <a:rPr lang="en-US" sz="1800" dirty="0"/>
              <a:t> </a:t>
            </a:r>
            <a:r>
              <a:rPr lang="en-US" sz="1800" dirty="0" err="1"/>
              <a:t>edilmektedir</a:t>
            </a:r>
            <a:r>
              <a:rPr lang="en-US" sz="1800" dirty="0"/>
              <a:t>.</a:t>
            </a:r>
          </a:p>
          <a:p>
            <a:pPr algn="just"/>
            <a:endParaRPr lang="en-US" sz="1800" dirty="0"/>
          </a:p>
          <a:p>
            <a:pPr algn="just"/>
            <a:r>
              <a:rPr lang="en-US" sz="1800" dirty="0" err="1">
                <a:solidFill>
                  <a:srgbClr val="C00000"/>
                </a:solidFill>
              </a:rPr>
              <a:t>Hiçbir</a:t>
            </a:r>
            <a:r>
              <a:rPr lang="en-US" sz="1800" dirty="0">
                <a:solidFill>
                  <a:srgbClr val="C00000"/>
                </a:solidFill>
              </a:rPr>
              <a:t> model </a:t>
            </a:r>
            <a:r>
              <a:rPr lang="en-US" sz="1800" dirty="0" err="1">
                <a:solidFill>
                  <a:srgbClr val="C00000"/>
                </a:solidFill>
              </a:rPr>
              <a:t>mükemmel</a:t>
            </a:r>
            <a:r>
              <a:rPr lang="en-US" sz="1800" dirty="0">
                <a:solidFill>
                  <a:srgbClr val="C00000"/>
                </a:solidFill>
              </a:rPr>
              <a:t> </a:t>
            </a:r>
            <a:r>
              <a:rPr lang="en-US" sz="1800" dirty="0" err="1">
                <a:solidFill>
                  <a:srgbClr val="C00000"/>
                </a:solidFill>
              </a:rPr>
              <a:t>değildir</a:t>
            </a:r>
            <a:r>
              <a:rPr lang="en-US" sz="1800" dirty="0">
                <a:solidFill>
                  <a:srgbClr val="C00000"/>
                </a:solidFill>
              </a:rPr>
              <a:t>. </a:t>
            </a:r>
            <a:r>
              <a:rPr lang="en-US" sz="1800" dirty="0" err="1">
                <a:solidFill>
                  <a:srgbClr val="C00000"/>
                </a:solidFill>
              </a:rPr>
              <a:t>Klinik</a:t>
            </a:r>
            <a:r>
              <a:rPr lang="en-US" sz="1800" dirty="0">
                <a:solidFill>
                  <a:srgbClr val="C00000"/>
                </a:solidFill>
              </a:rPr>
              <a:t> </a:t>
            </a:r>
            <a:r>
              <a:rPr lang="en-US" sz="1800" dirty="0" err="1">
                <a:solidFill>
                  <a:srgbClr val="C00000"/>
                </a:solidFill>
              </a:rPr>
              <a:t>uygulamalarda</a:t>
            </a:r>
            <a:r>
              <a:rPr lang="en-US" sz="1800" dirty="0">
                <a:solidFill>
                  <a:srgbClr val="C00000"/>
                </a:solidFill>
              </a:rPr>
              <a:t> </a:t>
            </a:r>
            <a:r>
              <a:rPr lang="en-US" sz="1800" dirty="0" err="1">
                <a:solidFill>
                  <a:srgbClr val="C00000"/>
                </a:solidFill>
              </a:rPr>
              <a:t>dikkat</a:t>
            </a:r>
            <a:r>
              <a:rPr lang="en-US" sz="1800" dirty="0">
                <a:solidFill>
                  <a:srgbClr val="C00000"/>
                </a:solidFill>
              </a:rPr>
              <a:t> </a:t>
            </a:r>
            <a:r>
              <a:rPr lang="en-US" sz="1800" dirty="0" err="1">
                <a:solidFill>
                  <a:srgbClr val="C00000"/>
                </a:solidFill>
              </a:rPr>
              <a:t>edilmelidir</a:t>
            </a:r>
            <a:r>
              <a:rPr lang="en-US" sz="1800" dirty="0">
                <a:solidFill>
                  <a:srgbClr val="C00000"/>
                </a:solidFill>
              </a:rPr>
              <a:t> !!!</a:t>
            </a:r>
          </a:p>
          <a:p>
            <a:pPr algn="just"/>
            <a:endParaRPr lang="en-US" sz="1800" dirty="0"/>
          </a:p>
          <a:p>
            <a:pPr algn="just"/>
            <a:endParaRPr lang="en-US" sz="1800" dirty="0"/>
          </a:p>
          <a:p>
            <a:pPr marL="0" indent="0" algn="just">
              <a:buNone/>
            </a:pPr>
            <a:endParaRPr lang="en-US" sz="1800" dirty="0"/>
          </a:p>
          <a:p>
            <a:pPr marL="0" indent="0" algn="just">
              <a:buNone/>
            </a:pPr>
            <a:r>
              <a:rPr lang="en-US" sz="1800" b="1" dirty="0">
                <a:solidFill>
                  <a:srgbClr val="7030A0"/>
                </a:solidFill>
              </a:rPr>
              <a:t> </a:t>
            </a:r>
            <a:endParaRPr lang="en-US" sz="1800" dirty="0"/>
          </a:p>
        </p:txBody>
      </p:sp>
      <p:sp>
        <p:nvSpPr>
          <p:cNvPr id="4" name="Title 1"/>
          <p:cNvSpPr>
            <a:spLocks noGrp="1"/>
          </p:cNvSpPr>
          <p:nvPr>
            <p:ph type="title"/>
          </p:nvPr>
        </p:nvSpPr>
        <p:spPr>
          <a:xfrm>
            <a:off x="228600" y="228600"/>
            <a:ext cx="8991600" cy="1143000"/>
          </a:xfrm>
        </p:spPr>
        <p:txBody>
          <a:bodyPr>
            <a:normAutofit/>
          </a:bodyPr>
          <a:lstStyle/>
          <a:p>
            <a:pPr algn="ctr"/>
            <a:r>
              <a:rPr lang="en-US" sz="3000" dirty="0"/>
              <a:t>TÜMÖR KONTROL OLASILIĞI (TCP), NORMAL DOKU KOMPLIKASYON OLASILIĞI (NTCP)</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6" name="Rectangle 5"/>
          <p:cNvSpPr/>
          <p:nvPr/>
        </p:nvSpPr>
        <p:spPr>
          <a:xfrm>
            <a:off x="304800" y="1371600"/>
            <a:ext cx="7086600" cy="369332"/>
          </a:xfrm>
          <a:prstGeom prst="rect">
            <a:avLst/>
          </a:prstGeom>
        </p:spPr>
        <p:txBody>
          <a:bodyPr wrap="square">
            <a:spAutoFit/>
          </a:bodyPr>
          <a:lstStyle/>
          <a:p>
            <a:r>
              <a:rPr lang="en-US" b="1" dirty="0">
                <a:solidFill>
                  <a:srgbClr val="C00000"/>
                </a:solidFill>
              </a:rPr>
              <a:t>NORMAL DOKU KOMPLİKASYON OLASILIĞI (NTCP)</a:t>
            </a:r>
          </a:p>
        </p:txBody>
      </p:sp>
      <p:sp>
        <p:nvSpPr>
          <p:cNvPr id="9" name="Content Placeholder 2"/>
          <p:cNvSpPr txBox="1">
            <a:spLocks/>
          </p:cNvSpPr>
          <p:nvPr/>
        </p:nvSpPr>
        <p:spPr>
          <a:xfrm>
            <a:off x="152400" y="17526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p:txBody>
      </p:sp>
      <p:sp>
        <p:nvSpPr>
          <p:cNvPr id="10" name="Content Placeholder 2"/>
          <p:cNvSpPr txBox="1">
            <a:spLocks/>
          </p:cNvSpPr>
          <p:nvPr/>
        </p:nvSpPr>
        <p:spPr>
          <a:xfrm>
            <a:off x="304800" y="1676400"/>
            <a:ext cx="8229600" cy="53340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a:endParaRPr lang="en-US" sz="1400" dirty="0"/>
          </a:p>
          <a:p>
            <a:pPr algn="just"/>
            <a:endParaRPr lang="en-US" sz="1400" dirty="0"/>
          </a:p>
          <a:p>
            <a:pPr algn="just"/>
            <a:endParaRPr lang="en-US" sz="1400" dirty="0"/>
          </a:p>
        </p:txBody>
      </p:sp>
    </p:spTree>
    <p:extLst>
      <p:ext uri="{BB962C8B-B14F-4D97-AF65-F5344CB8AC3E}">
        <p14:creationId xmlns:p14="http://schemas.microsoft.com/office/powerpoint/2010/main" val="3017641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3" name="Content Placeholder 2"/>
          <p:cNvSpPr>
            <a:spLocks noGrp="1"/>
          </p:cNvSpPr>
          <p:nvPr>
            <p:ph idx="1"/>
          </p:nvPr>
        </p:nvSpPr>
        <p:spPr>
          <a:xfrm>
            <a:off x="152400" y="1905000"/>
            <a:ext cx="4267200" cy="4389120"/>
          </a:xfrm>
        </p:spPr>
        <p:txBody>
          <a:bodyPr>
            <a:normAutofit/>
          </a:bodyPr>
          <a:lstStyle/>
          <a:p>
            <a:r>
              <a:rPr lang="en-US" sz="2000" dirty="0" err="1"/>
              <a:t>Hücrenin</a:t>
            </a:r>
            <a:r>
              <a:rPr lang="en-US" sz="2000" dirty="0"/>
              <a:t> </a:t>
            </a:r>
            <a:r>
              <a:rPr lang="en-US" sz="2000" dirty="0" err="1"/>
              <a:t>onarılamayacağı</a:t>
            </a:r>
            <a:r>
              <a:rPr lang="en-US" sz="2000" dirty="0"/>
              <a:t> ve </a:t>
            </a:r>
            <a:r>
              <a:rPr lang="en-US" sz="2000" dirty="0" err="1"/>
              <a:t>ölümle</a:t>
            </a:r>
            <a:r>
              <a:rPr lang="en-US" sz="2000" dirty="0"/>
              <a:t> </a:t>
            </a:r>
            <a:r>
              <a:rPr lang="en-US" sz="2000" dirty="0" err="1"/>
              <a:t>sonuçlanacağı</a:t>
            </a:r>
            <a:r>
              <a:rPr lang="en-US" sz="2000" dirty="0"/>
              <a:t> </a:t>
            </a:r>
            <a:r>
              <a:rPr lang="en-US" sz="2000" dirty="0">
                <a:solidFill>
                  <a:srgbClr val="FF0000"/>
                </a:solidFill>
              </a:rPr>
              <a:t>lethal (</a:t>
            </a:r>
            <a:r>
              <a:rPr lang="en-US" sz="2000" dirty="0" err="1">
                <a:solidFill>
                  <a:srgbClr val="FF0000"/>
                </a:solidFill>
              </a:rPr>
              <a:t>öldürücü</a:t>
            </a:r>
            <a:r>
              <a:rPr lang="en-US" sz="2000" dirty="0">
                <a:solidFill>
                  <a:srgbClr val="FF0000"/>
                </a:solidFill>
              </a:rPr>
              <a:t>) </a:t>
            </a:r>
            <a:r>
              <a:rPr lang="en-US" sz="2000" dirty="0" err="1">
                <a:solidFill>
                  <a:srgbClr val="FF0000"/>
                </a:solidFill>
              </a:rPr>
              <a:t>hasar</a:t>
            </a:r>
            <a:endParaRPr lang="en-US" sz="2000" dirty="0">
              <a:solidFill>
                <a:srgbClr val="FF0000"/>
              </a:solidFill>
            </a:endParaRPr>
          </a:p>
          <a:p>
            <a:r>
              <a:rPr lang="en-US" sz="2000" dirty="0"/>
              <a:t> </a:t>
            </a:r>
            <a:r>
              <a:rPr lang="en-US" sz="2000" dirty="0" err="1"/>
              <a:t>Işınlama</a:t>
            </a:r>
            <a:r>
              <a:rPr lang="en-US" sz="2000" dirty="0"/>
              <a:t> </a:t>
            </a:r>
            <a:r>
              <a:rPr lang="en-US" sz="2000" dirty="0" err="1"/>
              <a:t>sonrası</a:t>
            </a:r>
            <a:r>
              <a:rPr lang="en-US" sz="2000" dirty="0"/>
              <a:t> </a:t>
            </a:r>
            <a:r>
              <a:rPr lang="en-US" sz="2000" dirty="0" err="1"/>
              <a:t>çevresel</a:t>
            </a:r>
            <a:r>
              <a:rPr lang="en-US" sz="2000" dirty="0"/>
              <a:t> </a:t>
            </a:r>
            <a:r>
              <a:rPr lang="en-US" sz="2000" dirty="0" err="1"/>
              <a:t>etkenler</a:t>
            </a:r>
            <a:r>
              <a:rPr lang="en-US" sz="2000" dirty="0"/>
              <a:t> </a:t>
            </a:r>
            <a:r>
              <a:rPr lang="en-US" sz="2000" dirty="0" err="1"/>
              <a:t>ile</a:t>
            </a:r>
            <a:r>
              <a:rPr lang="en-US" sz="2000" dirty="0"/>
              <a:t> </a:t>
            </a:r>
            <a:r>
              <a:rPr lang="en-US" sz="2000" dirty="0" err="1"/>
              <a:t>radyasyon</a:t>
            </a:r>
            <a:r>
              <a:rPr lang="en-US" sz="2000" dirty="0"/>
              <a:t> </a:t>
            </a:r>
            <a:r>
              <a:rPr lang="en-US" sz="2000" dirty="0" err="1"/>
              <a:t>hasarının</a:t>
            </a:r>
            <a:r>
              <a:rPr lang="en-US" sz="2000" dirty="0"/>
              <a:t> </a:t>
            </a:r>
            <a:r>
              <a:rPr lang="en-US" sz="2000" dirty="0" err="1"/>
              <a:t>değişime</a:t>
            </a:r>
            <a:r>
              <a:rPr lang="en-US" sz="2000" dirty="0"/>
              <a:t> </a:t>
            </a:r>
            <a:r>
              <a:rPr lang="en-US" sz="2000" dirty="0" err="1"/>
              <a:t>uğratılabileceği</a:t>
            </a:r>
            <a:r>
              <a:rPr lang="en-US" sz="2000" dirty="0"/>
              <a:t> </a:t>
            </a:r>
            <a:r>
              <a:rPr lang="en-US" sz="2000" dirty="0" err="1">
                <a:solidFill>
                  <a:srgbClr val="FF0000"/>
                </a:solidFill>
              </a:rPr>
              <a:t>potansiyel</a:t>
            </a:r>
            <a:r>
              <a:rPr lang="en-US" sz="2000" dirty="0"/>
              <a:t> </a:t>
            </a:r>
            <a:r>
              <a:rPr lang="en-US" sz="2000" dirty="0">
                <a:solidFill>
                  <a:srgbClr val="FF0000"/>
                </a:solidFill>
              </a:rPr>
              <a:t>lethal </a:t>
            </a:r>
            <a:r>
              <a:rPr lang="en-US" sz="2000" dirty="0" err="1">
                <a:solidFill>
                  <a:srgbClr val="FF0000"/>
                </a:solidFill>
              </a:rPr>
              <a:t>hasar</a:t>
            </a:r>
            <a:r>
              <a:rPr lang="en-US" sz="2000" dirty="0">
                <a:solidFill>
                  <a:srgbClr val="FF0000"/>
                </a:solidFill>
              </a:rPr>
              <a:t> (PLH) </a:t>
            </a:r>
          </a:p>
          <a:p>
            <a:r>
              <a:rPr lang="en-US" sz="2000" dirty="0" err="1"/>
              <a:t>Sublethal</a:t>
            </a:r>
            <a:r>
              <a:rPr lang="en-US" sz="2000" dirty="0"/>
              <a:t> </a:t>
            </a:r>
            <a:r>
              <a:rPr lang="en-US" sz="2000" dirty="0" err="1"/>
              <a:t>hasar</a:t>
            </a:r>
            <a:r>
              <a:rPr lang="en-US" sz="2000" dirty="0"/>
              <a:t> </a:t>
            </a:r>
            <a:r>
              <a:rPr lang="en-US" sz="2000" dirty="0">
                <a:solidFill>
                  <a:srgbClr val="FF0000"/>
                </a:solidFill>
              </a:rPr>
              <a:t>(SLH). </a:t>
            </a:r>
          </a:p>
          <a:p>
            <a:r>
              <a:rPr lang="en-US" sz="2000" dirty="0"/>
              <a:t>SLH normal </a:t>
            </a:r>
            <a:r>
              <a:rPr lang="en-US" sz="2000" dirty="0" err="1"/>
              <a:t>koşullarda</a:t>
            </a:r>
            <a:r>
              <a:rPr lang="en-US" sz="2000" dirty="0"/>
              <a:t> </a:t>
            </a:r>
            <a:r>
              <a:rPr lang="en-US" sz="2000" dirty="0" err="1"/>
              <a:t>ikinci</a:t>
            </a:r>
            <a:r>
              <a:rPr lang="en-US" sz="2000" dirty="0"/>
              <a:t> </a:t>
            </a:r>
            <a:r>
              <a:rPr lang="en-US" sz="2000" dirty="0" err="1"/>
              <a:t>ek</a:t>
            </a:r>
            <a:r>
              <a:rPr lang="en-US" sz="2000" dirty="0"/>
              <a:t> </a:t>
            </a:r>
            <a:r>
              <a:rPr lang="en-US" sz="2000" dirty="0" err="1"/>
              <a:t>bir</a:t>
            </a:r>
            <a:r>
              <a:rPr lang="en-US" sz="2000" dirty="0"/>
              <a:t> </a:t>
            </a:r>
            <a:r>
              <a:rPr lang="en-US" sz="2000" dirty="0" err="1"/>
              <a:t>radyasyon</a:t>
            </a:r>
            <a:r>
              <a:rPr lang="en-US" sz="2000" dirty="0"/>
              <a:t> </a:t>
            </a:r>
            <a:r>
              <a:rPr lang="en-US" sz="2000" dirty="0" err="1"/>
              <a:t>dozu</a:t>
            </a:r>
            <a:r>
              <a:rPr lang="en-US" sz="2000" dirty="0"/>
              <a:t> </a:t>
            </a:r>
            <a:r>
              <a:rPr lang="en-US" sz="2000" dirty="0" err="1"/>
              <a:t>gibi</a:t>
            </a:r>
            <a:r>
              <a:rPr lang="en-US" sz="2000" dirty="0"/>
              <a:t> </a:t>
            </a:r>
            <a:r>
              <a:rPr lang="en-US" sz="2000" dirty="0" err="1"/>
              <a:t>başka</a:t>
            </a:r>
            <a:r>
              <a:rPr lang="en-US" sz="2000" dirty="0"/>
              <a:t> </a:t>
            </a:r>
            <a:r>
              <a:rPr lang="en-US" sz="2000" dirty="0" err="1"/>
              <a:t>bir</a:t>
            </a:r>
            <a:r>
              <a:rPr lang="en-US" sz="2000" dirty="0"/>
              <a:t> </a:t>
            </a:r>
            <a:r>
              <a:rPr lang="en-US" sz="2000" dirty="0" err="1"/>
              <a:t>SLH’nin</a:t>
            </a:r>
            <a:r>
              <a:rPr lang="en-US" sz="2000" dirty="0"/>
              <a:t> </a:t>
            </a:r>
            <a:r>
              <a:rPr lang="en-US" sz="2000" dirty="0" err="1"/>
              <a:t>gerçekleşmemesi</a:t>
            </a:r>
            <a:r>
              <a:rPr lang="en-US" sz="2000" dirty="0"/>
              <a:t> </a:t>
            </a:r>
            <a:r>
              <a:rPr lang="en-US" sz="2000" dirty="0" err="1"/>
              <a:t>durumunda</a:t>
            </a:r>
            <a:r>
              <a:rPr lang="en-US" sz="2000" dirty="0"/>
              <a:t> </a:t>
            </a:r>
            <a:r>
              <a:rPr lang="en-US" sz="2000" dirty="0" err="1"/>
              <a:t>birkaç</a:t>
            </a:r>
            <a:r>
              <a:rPr lang="en-US" sz="2000" dirty="0"/>
              <a:t> </a:t>
            </a:r>
            <a:r>
              <a:rPr lang="en-US" sz="2000" dirty="0" err="1"/>
              <a:t>saat</a:t>
            </a:r>
            <a:r>
              <a:rPr lang="en-US" sz="2000" dirty="0"/>
              <a:t> </a:t>
            </a:r>
            <a:r>
              <a:rPr lang="en-US" sz="2000" dirty="0" err="1"/>
              <a:t>içerisinde</a:t>
            </a:r>
            <a:r>
              <a:rPr lang="en-US" sz="2000" dirty="0"/>
              <a:t> </a:t>
            </a:r>
            <a:r>
              <a:rPr lang="en-US" sz="2000" dirty="0" err="1"/>
              <a:t>tamir</a:t>
            </a:r>
            <a:r>
              <a:rPr lang="en-US" sz="2000" dirty="0"/>
              <a:t> </a:t>
            </a:r>
            <a:r>
              <a:rPr lang="en-US" sz="2000" dirty="0" err="1"/>
              <a:t>edilebilir</a:t>
            </a:r>
            <a:r>
              <a:rPr lang="en-US" sz="2000" dirty="0"/>
              <a:t>.</a:t>
            </a:r>
          </a:p>
        </p:txBody>
      </p:sp>
      <p:sp>
        <p:nvSpPr>
          <p:cNvPr id="5" name="Rectangle 4"/>
          <p:cNvSpPr/>
          <p:nvPr/>
        </p:nvSpPr>
        <p:spPr>
          <a:xfrm>
            <a:off x="457200" y="1295400"/>
            <a:ext cx="2958246" cy="369332"/>
          </a:xfrm>
          <a:prstGeom prst="rect">
            <a:avLst/>
          </a:prstGeom>
        </p:spPr>
        <p:txBody>
          <a:bodyPr wrap="none">
            <a:spAutoFit/>
          </a:bodyPr>
          <a:lstStyle/>
          <a:p>
            <a:r>
              <a:rPr lang="en-US" b="1" dirty="0">
                <a:solidFill>
                  <a:srgbClr val="C00000"/>
                </a:solidFill>
              </a:rPr>
              <a:t>RADYASYON HASARLARI</a:t>
            </a:r>
          </a:p>
        </p:txBody>
      </p:sp>
      <p:pic>
        <p:nvPicPr>
          <p:cNvPr id="1028" name="Picture 4" descr="Radiation Effects on Cells &amp; DNA | Let's Talk Sci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76400"/>
            <a:ext cx="4407932" cy="470916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487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3" name="Content Placeholder 2"/>
          <p:cNvSpPr>
            <a:spLocks noGrp="1"/>
          </p:cNvSpPr>
          <p:nvPr>
            <p:ph idx="1"/>
          </p:nvPr>
        </p:nvSpPr>
        <p:spPr>
          <a:xfrm>
            <a:off x="152400" y="1905000"/>
            <a:ext cx="4191000" cy="4749164"/>
          </a:xfrm>
        </p:spPr>
        <p:txBody>
          <a:bodyPr>
            <a:normAutofit lnSpcReduction="10000"/>
          </a:bodyPr>
          <a:lstStyle/>
          <a:p>
            <a:pPr algn="just"/>
            <a:r>
              <a:rPr lang="en-US" sz="2000" dirty="0"/>
              <a:t>X- </a:t>
            </a:r>
            <a:r>
              <a:rPr lang="en-US" sz="2000" dirty="0" err="1"/>
              <a:t>ışınına</a:t>
            </a:r>
            <a:r>
              <a:rPr lang="en-US" sz="2000" dirty="0"/>
              <a:t> </a:t>
            </a:r>
            <a:r>
              <a:rPr lang="en-US" sz="2000" dirty="0" err="1"/>
              <a:t>maruziyet</a:t>
            </a:r>
            <a:r>
              <a:rPr lang="en-US" sz="2000" dirty="0"/>
              <a:t> </a:t>
            </a:r>
            <a:r>
              <a:rPr lang="en-US" sz="2000" dirty="0" err="1"/>
              <a:t>sonrası</a:t>
            </a:r>
            <a:r>
              <a:rPr lang="en-US" sz="2000" dirty="0"/>
              <a:t> </a:t>
            </a:r>
            <a:r>
              <a:rPr lang="en-US" sz="2000" dirty="0" err="1"/>
              <a:t>çevresel</a:t>
            </a:r>
            <a:r>
              <a:rPr lang="en-US" sz="2000" dirty="0"/>
              <a:t> </a:t>
            </a:r>
            <a:r>
              <a:rPr lang="en-US" sz="2000" dirty="0" err="1"/>
              <a:t>etkenlerdeki</a:t>
            </a:r>
            <a:r>
              <a:rPr lang="en-US" sz="2000" dirty="0"/>
              <a:t> </a:t>
            </a:r>
            <a:r>
              <a:rPr lang="en-US" sz="2000" dirty="0" err="1"/>
              <a:t>değişim</a:t>
            </a:r>
            <a:r>
              <a:rPr lang="en-US" sz="2000" dirty="0"/>
              <a:t> </a:t>
            </a:r>
            <a:r>
              <a:rPr lang="en-US" sz="2000" dirty="0" err="1"/>
              <a:t>canlı</a:t>
            </a:r>
            <a:r>
              <a:rPr lang="en-US" sz="2000" dirty="0"/>
              <a:t> </a:t>
            </a:r>
            <a:r>
              <a:rPr lang="en-US" sz="2000" dirty="0" err="1"/>
              <a:t>kalan</a:t>
            </a:r>
            <a:r>
              <a:rPr lang="en-US" sz="2000" dirty="0"/>
              <a:t> </a:t>
            </a:r>
            <a:r>
              <a:rPr lang="en-US" sz="2000" dirty="0" err="1"/>
              <a:t>hücrelerin</a:t>
            </a:r>
            <a:r>
              <a:rPr lang="en-US" sz="2000" dirty="0"/>
              <a:t> </a:t>
            </a:r>
            <a:r>
              <a:rPr lang="en-US" sz="2000" dirty="0" err="1"/>
              <a:t>sayısına</a:t>
            </a:r>
            <a:r>
              <a:rPr lang="en-US" sz="2000" dirty="0"/>
              <a:t> </a:t>
            </a:r>
            <a:r>
              <a:rPr lang="en-US" sz="2000" dirty="0" err="1"/>
              <a:t>etki</a:t>
            </a:r>
            <a:r>
              <a:rPr lang="en-US" sz="2000" dirty="0"/>
              <a:t> </a:t>
            </a:r>
            <a:r>
              <a:rPr lang="en-US" sz="2000" dirty="0" err="1"/>
              <a:t>edebilir</a:t>
            </a:r>
            <a:r>
              <a:rPr lang="en-US" sz="2000" dirty="0"/>
              <a:t>. Bu </a:t>
            </a:r>
            <a:r>
              <a:rPr lang="en-US" sz="2000" dirty="0" err="1"/>
              <a:t>etki</a:t>
            </a:r>
            <a:r>
              <a:rPr lang="en-US" sz="2000" dirty="0"/>
              <a:t> </a:t>
            </a:r>
            <a:r>
              <a:rPr lang="en-US" sz="2000" dirty="0" err="1"/>
              <a:t>PLH’nin</a:t>
            </a:r>
            <a:r>
              <a:rPr lang="en-US" sz="2000" dirty="0"/>
              <a:t> </a:t>
            </a:r>
            <a:r>
              <a:rPr lang="en-US" sz="2000" dirty="0" err="1"/>
              <a:t>baskılanması</a:t>
            </a:r>
            <a:r>
              <a:rPr lang="en-US" sz="2000" dirty="0"/>
              <a:t> </a:t>
            </a:r>
            <a:r>
              <a:rPr lang="en-US" sz="2000" dirty="0" err="1"/>
              <a:t>ya</a:t>
            </a:r>
            <a:r>
              <a:rPr lang="en-US" sz="2000" dirty="0"/>
              <a:t> da </a:t>
            </a:r>
            <a:r>
              <a:rPr lang="en-US" sz="2000" dirty="0" err="1"/>
              <a:t>onarımı</a:t>
            </a:r>
            <a:r>
              <a:rPr lang="en-US" sz="2000" dirty="0"/>
              <a:t> </a:t>
            </a:r>
            <a:r>
              <a:rPr lang="en-US" sz="2000" dirty="0" err="1"/>
              <a:t>şeklinde</a:t>
            </a:r>
            <a:r>
              <a:rPr lang="en-US" sz="2000" dirty="0"/>
              <a:t> </a:t>
            </a:r>
            <a:r>
              <a:rPr lang="en-US" sz="2000" dirty="0" err="1"/>
              <a:t>olur</a:t>
            </a:r>
            <a:r>
              <a:rPr lang="en-US" sz="2000" dirty="0"/>
              <a:t>. </a:t>
            </a:r>
          </a:p>
          <a:p>
            <a:pPr algn="just"/>
            <a:r>
              <a:rPr lang="en-US" sz="2000" dirty="0" err="1"/>
              <a:t>Işınlama</a:t>
            </a:r>
            <a:r>
              <a:rPr lang="en-US" sz="2000" dirty="0"/>
              <a:t> </a:t>
            </a:r>
            <a:r>
              <a:rPr lang="en-US" sz="2000" dirty="0" err="1"/>
              <a:t>sonrası</a:t>
            </a:r>
            <a:r>
              <a:rPr lang="en-US" sz="2000" dirty="0"/>
              <a:t> </a:t>
            </a:r>
            <a:r>
              <a:rPr lang="en-US" sz="2000" dirty="0" err="1"/>
              <a:t>çevre</a:t>
            </a:r>
            <a:r>
              <a:rPr lang="en-US" sz="2000" dirty="0"/>
              <a:t> </a:t>
            </a:r>
            <a:r>
              <a:rPr lang="en-US" sz="2000" dirty="0" err="1"/>
              <a:t>koşulların</a:t>
            </a:r>
            <a:r>
              <a:rPr lang="en-US" sz="2000" dirty="0"/>
              <a:t> </a:t>
            </a:r>
            <a:r>
              <a:rPr lang="en-US" sz="2000" dirty="0" err="1"/>
              <a:t>değiştirilmesiyle</a:t>
            </a:r>
            <a:r>
              <a:rPr lang="en-US" sz="2000" dirty="0"/>
              <a:t> </a:t>
            </a:r>
            <a:r>
              <a:rPr lang="en-US" sz="2000" dirty="0" err="1"/>
              <a:t>canlı</a:t>
            </a:r>
            <a:r>
              <a:rPr lang="en-US" sz="2000" dirty="0"/>
              <a:t> </a:t>
            </a:r>
            <a:r>
              <a:rPr lang="en-US" sz="2000" dirty="0" err="1"/>
              <a:t>kalan</a:t>
            </a:r>
            <a:r>
              <a:rPr lang="en-US" sz="2000" dirty="0"/>
              <a:t> </a:t>
            </a:r>
            <a:r>
              <a:rPr lang="en-US" sz="2000" dirty="0" err="1"/>
              <a:t>hücre</a:t>
            </a:r>
            <a:r>
              <a:rPr lang="en-US" sz="2000" dirty="0"/>
              <a:t> </a:t>
            </a:r>
            <a:r>
              <a:rPr lang="en-US" sz="2000" dirty="0" err="1"/>
              <a:t>sayısında</a:t>
            </a:r>
            <a:r>
              <a:rPr lang="en-US" sz="2000" dirty="0"/>
              <a:t> </a:t>
            </a:r>
            <a:r>
              <a:rPr lang="en-US" sz="2000" dirty="0" err="1"/>
              <a:t>artışın</a:t>
            </a:r>
            <a:r>
              <a:rPr lang="en-US" sz="2000" dirty="0"/>
              <a:t> </a:t>
            </a:r>
            <a:r>
              <a:rPr lang="en-US" sz="2000" dirty="0" err="1"/>
              <a:t>sağlanması</a:t>
            </a:r>
            <a:r>
              <a:rPr lang="en-US" sz="2000" dirty="0"/>
              <a:t> </a:t>
            </a:r>
            <a:r>
              <a:rPr lang="en-US" sz="2000" dirty="0" err="1"/>
              <a:t>PLH’nin</a:t>
            </a:r>
            <a:r>
              <a:rPr lang="en-US" sz="2000" dirty="0"/>
              <a:t> </a:t>
            </a:r>
            <a:r>
              <a:rPr lang="en-US" sz="2000" dirty="0" err="1"/>
              <a:t>onarılabileceği</a:t>
            </a:r>
            <a:r>
              <a:rPr lang="en-US" sz="2000" dirty="0"/>
              <a:t> </a:t>
            </a:r>
            <a:r>
              <a:rPr lang="en-US" sz="2000" dirty="0" err="1"/>
              <a:t>şeklinde</a:t>
            </a:r>
            <a:r>
              <a:rPr lang="en-US" sz="2000" dirty="0"/>
              <a:t> </a:t>
            </a:r>
            <a:r>
              <a:rPr lang="en-US" sz="2000" dirty="0" err="1"/>
              <a:t>yorumlanır</a:t>
            </a:r>
            <a:r>
              <a:rPr lang="en-US" sz="2000" dirty="0"/>
              <a:t>.</a:t>
            </a:r>
          </a:p>
          <a:p>
            <a:pPr algn="just"/>
            <a:r>
              <a:rPr lang="en-US" sz="2000" dirty="0"/>
              <a:t> </a:t>
            </a:r>
            <a:r>
              <a:rPr lang="en-US" sz="2000" dirty="0" err="1"/>
              <a:t>Örneğin</a:t>
            </a:r>
            <a:r>
              <a:rPr lang="en-US" sz="2000" dirty="0"/>
              <a:t>, </a:t>
            </a:r>
            <a:r>
              <a:rPr lang="en-US" sz="2000" dirty="0" err="1"/>
              <a:t>hücreler</a:t>
            </a:r>
            <a:r>
              <a:rPr lang="en-US" sz="2000" dirty="0"/>
              <a:t> </a:t>
            </a:r>
            <a:r>
              <a:rPr lang="en-US" sz="2000" dirty="0" err="1"/>
              <a:t>ışınlama</a:t>
            </a:r>
            <a:r>
              <a:rPr lang="en-US" sz="2000" dirty="0"/>
              <a:t> </a:t>
            </a:r>
            <a:r>
              <a:rPr lang="en-US" sz="2000" dirty="0" err="1"/>
              <a:t>sonrası</a:t>
            </a:r>
            <a:r>
              <a:rPr lang="en-US" sz="2000" dirty="0"/>
              <a:t> </a:t>
            </a:r>
            <a:r>
              <a:rPr lang="en-US" sz="2000" dirty="0" err="1"/>
              <a:t>birkaç</a:t>
            </a:r>
            <a:r>
              <a:rPr lang="en-US" sz="2000" dirty="0"/>
              <a:t> </a:t>
            </a:r>
            <a:r>
              <a:rPr lang="en-US" sz="2000" dirty="0" err="1"/>
              <a:t>saat</a:t>
            </a:r>
            <a:r>
              <a:rPr lang="en-US" sz="2000" dirty="0"/>
              <a:t> </a:t>
            </a:r>
            <a:r>
              <a:rPr lang="en-US" sz="2000" dirty="0" err="1"/>
              <a:t>süreyle</a:t>
            </a:r>
            <a:r>
              <a:rPr lang="en-US" sz="2000" dirty="0"/>
              <a:t> </a:t>
            </a:r>
            <a:r>
              <a:rPr lang="en-US" sz="2000" dirty="0" err="1"/>
              <a:t>büyüme</a:t>
            </a:r>
            <a:r>
              <a:rPr lang="en-US" sz="2000" dirty="0"/>
              <a:t> </a:t>
            </a:r>
            <a:r>
              <a:rPr lang="en-US" sz="2000" dirty="0" err="1"/>
              <a:t>ortamları</a:t>
            </a:r>
            <a:r>
              <a:rPr lang="en-US" sz="2000" dirty="0"/>
              <a:t> </a:t>
            </a:r>
            <a:r>
              <a:rPr lang="en-US" sz="2000" dirty="0" err="1"/>
              <a:t>yerine</a:t>
            </a:r>
            <a:r>
              <a:rPr lang="en-US" sz="2000" dirty="0"/>
              <a:t> </a:t>
            </a:r>
            <a:r>
              <a:rPr lang="en-US" sz="2000" dirty="0" err="1"/>
              <a:t>bir</a:t>
            </a:r>
            <a:r>
              <a:rPr lang="en-US" sz="2000" dirty="0"/>
              <a:t> </a:t>
            </a:r>
            <a:r>
              <a:rPr lang="en-US" sz="2000" dirty="0" err="1"/>
              <a:t>tuz</a:t>
            </a:r>
            <a:r>
              <a:rPr lang="en-US" sz="2000" dirty="0"/>
              <a:t> </a:t>
            </a:r>
            <a:r>
              <a:rPr lang="en-US" sz="2000" dirty="0" err="1"/>
              <a:t>özeltisi</a:t>
            </a:r>
            <a:r>
              <a:rPr lang="en-US" sz="2000" dirty="0"/>
              <a:t> </a:t>
            </a:r>
            <a:r>
              <a:rPr lang="en-US" sz="2000" dirty="0" err="1"/>
              <a:t>içine</a:t>
            </a:r>
            <a:r>
              <a:rPr lang="en-US" sz="2000" dirty="0"/>
              <a:t> </a:t>
            </a:r>
            <a:r>
              <a:rPr lang="en-US" sz="2000" dirty="0" err="1"/>
              <a:t>inkübe</a:t>
            </a:r>
            <a:r>
              <a:rPr lang="en-US" sz="2000" dirty="0"/>
              <a:t> </a:t>
            </a:r>
            <a:r>
              <a:rPr lang="en-US" sz="2000" dirty="0" err="1"/>
              <a:t>edilirse</a:t>
            </a:r>
            <a:r>
              <a:rPr lang="en-US" sz="2000" dirty="0"/>
              <a:t> PLH </a:t>
            </a:r>
            <a:r>
              <a:rPr lang="en-US" sz="2000" dirty="0" err="1"/>
              <a:t>onarılır</a:t>
            </a:r>
            <a:r>
              <a:rPr lang="en-US" sz="2000" dirty="0"/>
              <a:t>.</a:t>
            </a:r>
          </a:p>
        </p:txBody>
      </p:sp>
      <p:sp>
        <p:nvSpPr>
          <p:cNvPr id="5" name="Rectangle 4"/>
          <p:cNvSpPr/>
          <p:nvPr/>
        </p:nvSpPr>
        <p:spPr>
          <a:xfrm>
            <a:off x="304800" y="1459468"/>
            <a:ext cx="3971921" cy="369332"/>
          </a:xfrm>
          <a:prstGeom prst="rect">
            <a:avLst/>
          </a:prstGeom>
        </p:spPr>
        <p:txBody>
          <a:bodyPr wrap="none">
            <a:spAutoFit/>
          </a:bodyPr>
          <a:lstStyle/>
          <a:p>
            <a:r>
              <a:rPr lang="en-US" b="1" dirty="0" err="1">
                <a:solidFill>
                  <a:srgbClr val="C00000"/>
                </a:solidFill>
              </a:rPr>
              <a:t>Potansiyel</a:t>
            </a:r>
            <a:r>
              <a:rPr lang="en-US" b="1" dirty="0">
                <a:solidFill>
                  <a:srgbClr val="C00000"/>
                </a:solidFill>
              </a:rPr>
              <a:t> Lethal </a:t>
            </a:r>
            <a:r>
              <a:rPr lang="en-US" b="1" dirty="0" err="1">
                <a:solidFill>
                  <a:srgbClr val="C00000"/>
                </a:solidFill>
              </a:rPr>
              <a:t>Hasarın</a:t>
            </a:r>
            <a:r>
              <a:rPr lang="en-US" b="1" dirty="0">
                <a:solidFill>
                  <a:srgbClr val="C00000"/>
                </a:solidFill>
              </a:rPr>
              <a:t> </a:t>
            </a:r>
            <a:r>
              <a:rPr lang="en-US" b="1" dirty="0" err="1">
                <a:solidFill>
                  <a:srgbClr val="C00000"/>
                </a:solidFill>
              </a:rPr>
              <a:t>Onarımı</a:t>
            </a:r>
            <a:endParaRPr lang="en-US" b="1" dirty="0">
              <a:solidFill>
                <a:srgbClr val="C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7000" y="1752600"/>
            <a:ext cx="4013600" cy="4901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982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3" name="Content Placeholder 2"/>
          <p:cNvSpPr>
            <a:spLocks noGrp="1"/>
          </p:cNvSpPr>
          <p:nvPr>
            <p:ph idx="1"/>
          </p:nvPr>
        </p:nvSpPr>
        <p:spPr>
          <a:xfrm>
            <a:off x="0" y="1752600"/>
            <a:ext cx="8991600" cy="4800600"/>
          </a:xfrm>
        </p:spPr>
        <p:txBody>
          <a:bodyPr>
            <a:normAutofit/>
          </a:bodyPr>
          <a:lstStyle/>
          <a:p>
            <a:pPr algn="just"/>
            <a:r>
              <a:rPr lang="en-US" sz="1800" dirty="0"/>
              <a:t>SLH </a:t>
            </a:r>
            <a:r>
              <a:rPr lang="en-US" sz="1800" dirty="0" err="1"/>
              <a:t>onarımı</a:t>
            </a:r>
            <a:r>
              <a:rPr lang="en-US" sz="1800" dirty="0"/>
              <a:t>, </a:t>
            </a:r>
            <a:r>
              <a:rPr lang="en-US" sz="1800" dirty="0" err="1"/>
              <a:t>tanımlanmış</a:t>
            </a:r>
            <a:r>
              <a:rPr lang="en-US" sz="1800" dirty="0"/>
              <a:t> </a:t>
            </a:r>
            <a:r>
              <a:rPr lang="en-US" sz="1800" dirty="0" err="1"/>
              <a:t>radyasyon</a:t>
            </a:r>
            <a:r>
              <a:rPr lang="en-US" sz="1800" dirty="0"/>
              <a:t> </a:t>
            </a:r>
            <a:r>
              <a:rPr lang="en-US" sz="1800" dirty="0" err="1"/>
              <a:t>dozunun</a:t>
            </a:r>
            <a:r>
              <a:rPr lang="en-US" sz="1800" dirty="0"/>
              <a:t> </a:t>
            </a:r>
            <a:r>
              <a:rPr lang="en-US" sz="1800" dirty="0" err="1"/>
              <a:t>belirli</a:t>
            </a:r>
            <a:r>
              <a:rPr lang="en-US" sz="1800" dirty="0"/>
              <a:t> </a:t>
            </a:r>
            <a:r>
              <a:rPr lang="en-US" sz="1800" dirty="0" err="1"/>
              <a:t>bir</a:t>
            </a:r>
            <a:r>
              <a:rPr lang="en-US" sz="1800" dirty="0"/>
              <a:t> </a:t>
            </a:r>
            <a:r>
              <a:rPr lang="en-US" sz="1800" dirty="0" err="1"/>
              <a:t>zaman</a:t>
            </a:r>
            <a:r>
              <a:rPr lang="en-US" sz="1800" dirty="0"/>
              <a:t> </a:t>
            </a:r>
            <a:r>
              <a:rPr lang="en-US" sz="1800" dirty="0" err="1"/>
              <a:t>aralığı</a:t>
            </a:r>
            <a:r>
              <a:rPr lang="en-US" sz="1800" dirty="0"/>
              <a:t> </a:t>
            </a:r>
            <a:r>
              <a:rPr lang="en-US" sz="1800" dirty="0" err="1"/>
              <a:t>ile</a:t>
            </a:r>
            <a:r>
              <a:rPr lang="en-US" sz="1800" dirty="0"/>
              <a:t> </a:t>
            </a:r>
            <a:r>
              <a:rPr lang="en-US" sz="1800" dirty="0" err="1"/>
              <a:t>ayrılmış</a:t>
            </a:r>
            <a:r>
              <a:rPr lang="en-US" sz="1800" dirty="0"/>
              <a:t> </a:t>
            </a:r>
            <a:r>
              <a:rPr lang="en-US" sz="1800" dirty="0" err="1"/>
              <a:t>iki</a:t>
            </a:r>
            <a:r>
              <a:rPr lang="en-US" sz="1800" dirty="0"/>
              <a:t> </a:t>
            </a:r>
            <a:r>
              <a:rPr lang="en-US" sz="1800" dirty="0" err="1"/>
              <a:t>fraksiyona</a:t>
            </a:r>
            <a:r>
              <a:rPr lang="en-US" sz="1800" dirty="0"/>
              <a:t> </a:t>
            </a:r>
            <a:r>
              <a:rPr lang="en-US" sz="1800" dirty="0" err="1"/>
              <a:t>bölünmesi</a:t>
            </a:r>
            <a:r>
              <a:rPr lang="en-US" sz="1800" dirty="0"/>
              <a:t> </a:t>
            </a:r>
            <a:r>
              <a:rPr lang="en-US" sz="1800" dirty="0" err="1"/>
              <a:t>sonucu</a:t>
            </a:r>
            <a:r>
              <a:rPr lang="en-US" sz="1800" dirty="0"/>
              <a:t> </a:t>
            </a:r>
            <a:r>
              <a:rPr lang="en-US" sz="1800" dirty="0" err="1"/>
              <a:t>hücre</a:t>
            </a:r>
            <a:r>
              <a:rPr lang="en-US" sz="1800" dirty="0"/>
              <a:t> </a:t>
            </a:r>
            <a:r>
              <a:rPr lang="en-US" sz="1800" dirty="0" err="1"/>
              <a:t>sağkalımının</a:t>
            </a:r>
            <a:r>
              <a:rPr lang="en-US" sz="1800" dirty="0"/>
              <a:t> </a:t>
            </a:r>
            <a:r>
              <a:rPr lang="en-US" sz="1800" dirty="0" err="1"/>
              <a:t>artmasıyla</a:t>
            </a:r>
            <a:r>
              <a:rPr lang="en-US" sz="1800" dirty="0"/>
              <a:t> </a:t>
            </a:r>
            <a:r>
              <a:rPr lang="en-US" sz="1800" dirty="0" err="1"/>
              <a:t>açıklanır</a:t>
            </a:r>
            <a:r>
              <a:rPr lang="en-US" sz="1800" dirty="0"/>
              <a:t>. </a:t>
            </a:r>
            <a:r>
              <a:rPr lang="en-US" sz="1800" dirty="0" err="1"/>
              <a:t>Dozun</a:t>
            </a:r>
            <a:r>
              <a:rPr lang="en-US" sz="1800" dirty="0"/>
              <a:t> </a:t>
            </a:r>
            <a:r>
              <a:rPr lang="en-US" sz="1800" dirty="0" err="1"/>
              <a:t>bölünerek</a:t>
            </a:r>
            <a:r>
              <a:rPr lang="en-US" sz="1800" dirty="0"/>
              <a:t> </a:t>
            </a:r>
            <a:r>
              <a:rPr lang="en-US" sz="1800" dirty="0" err="1"/>
              <a:t>parçalı</a:t>
            </a:r>
            <a:r>
              <a:rPr lang="en-US" sz="1800" dirty="0"/>
              <a:t> </a:t>
            </a:r>
            <a:r>
              <a:rPr lang="en-US" sz="1800" dirty="0" err="1"/>
              <a:t>verilmesi</a:t>
            </a:r>
            <a:r>
              <a:rPr lang="en-US" sz="1800" dirty="0"/>
              <a:t> </a:t>
            </a:r>
            <a:r>
              <a:rPr lang="en-US" sz="1800" dirty="0" err="1"/>
              <a:t>durumunda</a:t>
            </a:r>
            <a:r>
              <a:rPr lang="en-US" sz="1800" dirty="0"/>
              <a:t> her </a:t>
            </a:r>
            <a:r>
              <a:rPr lang="en-US" sz="1800" dirty="0" err="1"/>
              <a:t>uygulamada</a:t>
            </a:r>
            <a:r>
              <a:rPr lang="en-US" sz="1800" dirty="0"/>
              <a:t> </a:t>
            </a:r>
            <a:r>
              <a:rPr lang="en-US" sz="1800" dirty="0" err="1"/>
              <a:t>hiç</a:t>
            </a:r>
            <a:r>
              <a:rPr lang="en-US" sz="1800" dirty="0"/>
              <a:t> </a:t>
            </a:r>
            <a:r>
              <a:rPr lang="en-US" sz="1800" dirty="0" err="1"/>
              <a:t>radyasyon</a:t>
            </a:r>
            <a:r>
              <a:rPr lang="en-US" sz="1800" dirty="0"/>
              <a:t> </a:t>
            </a:r>
            <a:r>
              <a:rPr lang="en-US" sz="1800" dirty="0" err="1"/>
              <a:t>uygulanmamış</a:t>
            </a:r>
            <a:r>
              <a:rPr lang="en-US" sz="1800" dirty="0"/>
              <a:t> </a:t>
            </a:r>
            <a:r>
              <a:rPr lang="en-US" sz="1800" dirty="0" err="1"/>
              <a:t>gibi</a:t>
            </a:r>
            <a:r>
              <a:rPr lang="en-US" sz="1800" dirty="0"/>
              <a:t> </a:t>
            </a:r>
            <a:r>
              <a:rPr lang="en-US" sz="1800" dirty="0" err="1"/>
              <a:t>sağkalım</a:t>
            </a:r>
            <a:r>
              <a:rPr lang="en-US" sz="1800" dirty="0"/>
              <a:t> </a:t>
            </a:r>
            <a:r>
              <a:rPr lang="en-US" sz="1800" dirty="0" err="1"/>
              <a:t>eğrisinde</a:t>
            </a:r>
            <a:r>
              <a:rPr lang="en-US" sz="1800" dirty="0"/>
              <a:t> </a:t>
            </a:r>
            <a:r>
              <a:rPr lang="en-US" sz="1800" dirty="0" err="1"/>
              <a:t>bir</a:t>
            </a:r>
            <a:r>
              <a:rPr lang="en-US" sz="1800" dirty="0"/>
              <a:t> </a:t>
            </a:r>
            <a:r>
              <a:rPr lang="en-US" sz="1800" dirty="0" err="1"/>
              <a:t>omuz</a:t>
            </a:r>
            <a:r>
              <a:rPr lang="en-US" sz="1800" dirty="0"/>
              <a:t> </a:t>
            </a:r>
            <a:r>
              <a:rPr lang="en-US" sz="1800" dirty="0" err="1"/>
              <a:t>bölgesi</a:t>
            </a:r>
            <a:r>
              <a:rPr lang="en-US" sz="1800" dirty="0"/>
              <a:t> </a:t>
            </a:r>
            <a:r>
              <a:rPr lang="en-US" sz="1800" dirty="0" err="1"/>
              <a:t>oluşur</a:t>
            </a:r>
            <a:r>
              <a:rPr lang="en-US" sz="1800" dirty="0"/>
              <a:t>.</a:t>
            </a:r>
          </a:p>
          <a:p>
            <a:pPr marL="0" indent="0" algn="just">
              <a:buNone/>
            </a:pPr>
            <a:endParaRPr lang="en-US" sz="1800" dirty="0"/>
          </a:p>
          <a:p>
            <a:pPr algn="just"/>
            <a:r>
              <a:rPr lang="en-US" sz="1800" dirty="0" err="1"/>
              <a:t>Elkind</a:t>
            </a:r>
            <a:r>
              <a:rPr lang="en-US" sz="1800" dirty="0"/>
              <a:t> ve </a:t>
            </a:r>
            <a:r>
              <a:rPr lang="en-US" sz="1800" dirty="0" err="1"/>
              <a:t>arkadaşları</a:t>
            </a:r>
            <a:r>
              <a:rPr lang="en-US" sz="1800" dirty="0"/>
              <a:t> </a:t>
            </a:r>
            <a:r>
              <a:rPr lang="en-US" sz="1800" dirty="0" err="1"/>
              <a:t>Çin</a:t>
            </a:r>
            <a:r>
              <a:rPr lang="en-US" sz="1800" dirty="0"/>
              <a:t> hamster </a:t>
            </a:r>
            <a:r>
              <a:rPr lang="en-US" sz="1800" dirty="0" err="1"/>
              <a:t>hücre</a:t>
            </a:r>
            <a:r>
              <a:rPr lang="en-US" sz="1800" dirty="0"/>
              <a:t> </a:t>
            </a:r>
            <a:r>
              <a:rPr lang="en-US" sz="1800" dirty="0" err="1"/>
              <a:t>kültürünü</a:t>
            </a:r>
            <a:r>
              <a:rPr lang="en-US" sz="1800" dirty="0"/>
              <a:t> 37 </a:t>
            </a:r>
            <a:r>
              <a:rPr lang="en-US" sz="1800" dirty="0" err="1"/>
              <a:t>derece</a:t>
            </a:r>
            <a:r>
              <a:rPr lang="en-US" sz="1800" dirty="0"/>
              <a:t> </a:t>
            </a:r>
            <a:r>
              <a:rPr lang="en-US" sz="1800" dirty="0" err="1"/>
              <a:t>sıcaklıkta</a:t>
            </a:r>
            <a:r>
              <a:rPr lang="en-US" sz="1800" dirty="0"/>
              <a:t> </a:t>
            </a:r>
            <a:r>
              <a:rPr lang="en-US" sz="1800" dirty="0" err="1"/>
              <a:t>tek</a:t>
            </a:r>
            <a:r>
              <a:rPr lang="en-US" sz="1800" dirty="0"/>
              <a:t> </a:t>
            </a:r>
            <a:r>
              <a:rPr lang="en-US" sz="1800" dirty="0" err="1"/>
              <a:t>seferde</a:t>
            </a:r>
            <a:r>
              <a:rPr lang="en-US" sz="1800" dirty="0"/>
              <a:t> 15.58 </a:t>
            </a:r>
            <a:r>
              <a:rPr lang="en-US" sz="1800" dirty="0" err="1"/>
              <a:t>Gy</a:t>
            </a:r>
            <a:r>
              <a:rPr lang="en-US" sz="1800" dirty="0"/>
              <a:t> </a:t>
            </a:r>
            <a:r>
              <a:rPr lang="en-US" sz="1800" dirty="0" err="1"/>
              <a:t>doz</a:t>
            </a:r>
            <a:r>
              <a:rPr lang="en-US" sz="1800" dirty="0"/>
              <a:t> </a:t>
            </a:r>
            <a:r>
              <a:rPr lang="en-US" sz="1800" dirty="0" err="1"/>
              <a:t>ile</a:t>
            </a:r>
            <a:r>
              <a:rPr lang="en-US" sz="1800" dirty="0"/>
              <a:t> </a:t>
            </a:r>
            <a:r>
              <a:rPr lang="en-US" sz="1800" dirty="0" err="1"/>
              <a:t>ışınlamış</a:t>
            </a:r>
            <a:r>
              <a:rPr lang="en-US" sz="1800" dirty="0"/>
              <a:t> ve </a:t>
            </a:r>
            <a:r>
              <a:rPr lang="en-US" sz="1800" dirty="0" err="1"/>
              <a:t>sağkalım</a:t>
            </a:r>
            <a:r>
              <a:rPr lang="en-US" sz="1800" dirty="0"/>
              <a:t> </a:t>
            </a:r>
            <a:r>
              <a:rPr lang="en-US" sz="1800" dirty="0" err="1"/>
              <a:t>oranını</a:t>
            </a:r>
            <a:r>
              <a:rPr lang="en-US" sz="1800" dirty="0"/>
              <a:t> 0.005 </a:t>
            </a:r>
            <a:r>
              <a:rPr lang="en-US" sz="1800" dirty="0" err="1"/>
              <a:t>olarak</a:t>
            </a:r>
            <a:r>
              <a:rPr lang="en-US" sz="1800" dirty="0"/>
              <a:t> </a:t>
            </a:r>
            <a:r>
              <a:rPr lang="en-US" sz="1800" dirty="0" err="1"/>
              <a:t>bulmuşlardır</a:t>
            </a:r>
            <a:r>
              <a:rPr lang="en-US" sz="1800" dirty="0"/>
              <a:t>. </a:t>
            </a:r>
            <a:r>
              <a:rPr lang="en-US" sz="1800" dirty="0" err="1"/>
              <a:t>Aynı</a:t>
            </a:r>
            <a:r>
              <a:rPr lang="en-US" sz="1800" dirty="0"/>
              <a:t> </a:t>
            </a:r>
            <a:r>
              <a:rPr lang="en-US" sz="1800" dirty="0" err="1"/>
              <a:t>dozun</a:t>
            </a:r>
            <a:r>
              <a:rPr lang="en-US" sz="1800" dirty="0"/>
              <a:t> 30 </a:t>
            </a:r>
            <a:r>
              <a:rPr lang="en-US" sz="1800" dirty="0" err="1"/>
              <a:t>dakika</a:t>
            </a:r>
            <a:r>
              <a:rPr lang="en-US" sz="1800" dirty="0"/>
              <a:t> </a:t>
            </a:r>
            <a:r>
              <a:rPr lang="en-US" sz="1800" dirty="0" err="1"/>
              <a:t>ara</a:t>
            </a:r>
            <a:r>
              <a:rPr lang="en-US" sz="1800" dirty="0"/>
              <a:t> </a:t>
            </a:r>
            <a:r>
              <a:rPr lang="en-US" sz="1800" dirty="0" err="1"/>
              <a:t>ile</a:t>
            </a:r>
            <a:r>
              <a:rPr lang="en-US" sz="1800" dirty="0"/>
              <a:t> </a:t>
            </a:r>
            <a:r>
              <a:rPr lang="en-US" sz="1800" dirty="0" err="1"/>
              <a:t>eşit</a:t>
            </a:r>
            <a:r>
              <a:rPr lang="en-US" sz="1800" dirty="0"/>
              <a:t> </a:t>
            </a:r>
            <a:r>
              <a:rPr lang="en-US" sz="1800" dirty="0" err="1"/>
              <a:t>miktarda</a:t>
            </a:r>
            <a:r>
              <a:rPr lang="en-US" sz="1800" dirty="0"/>
              <a:t> </a:t>
            </a:r>
            <a:r>
              <a:rPr lang="en-US" sz="1800" dirty="0" err="1"/>
              <a:t>iki</a:t>
            </a:r>
            <a:r>
              <a:rPr lang="en-US" sz="1800" dirty="0"/>
              <a:t> </a:t>
            </a:r>
            <a:r>
              <a:rPr lang="en-US" sz="1800" dirty="0" err="1"/>
              <a:t>fraksiyon</a:t>
            </a:r>
            <a:r>
              <a:rPr lang="en-US" sz="1800" dirty="0"/>
              <a:t> </a:t>
            </a:r>
            <a:r>
              <a:rPr lang="en-US" sz="1800" dirty="0" err="1"/>
              <a:t>hâlinde</a:t>
            </a:r>
            <a:r>
              <a:rPr lang="en-US" sz="1800" dirty="0"/>
              <a:t> </a:t>
            </a:r>
            <a:r>
              <a:rPr lang="en-US" sz="1800" dirty="0" err="1"/>
              <a:t>uygulandığında</a:t>
            </a:r>
            <a:r>
              <a:rPr lang="en-US" sz="1800" dirty="0"/>
              <a:t> </a:t>
            </a:r>
            <a:r>
              <a:rPr lang="en-US" sz="1800" dirty="0" err="1"/>
              <a:t>sağkalım</a:t>
            </a:r>
            <a:r>
              <a:rPr lang="en-US" sz="1800" dirty="0"/>
              <a:t> </a:t>
            </a:r>
            <a:r>
              <a:rPr lang="en-US" sz="1800" dirty="0" err="1"/>
              <a:t>oranında</a:t>
            </a:r>
            <a:r>
              <a:rPr lang="en-US" sz="1800" dirty="0"/>
              <a:t> </a:t>
            </a:r>
            <a:r>
              <a:rPr lang="en-US" sz="1800" dirty="0" err="1"/>
              <a:t>artış</a:t>
            </a:r>
            <a:r>
              <a:rPr lang="en-US" sz="1800" dirty="0"/>
              <a:t> </a:t>
            </a:r>
            <a:r>
              <a:rPr lang="en-US" sz="1800" dirty="0" err="1"/>
              <a:t>gözlemlenmiştir</a:t>
            </a:r>
            <a:r>
              <a:rPr lang="en-US" sz="1800" dirty="0"/>
              <a:t>. </a:t>
            </a:r>
            <a:r>
              <a:rPr lang="en-US" sz="1800" dirty="0" err="1"/>
              <a:t>İki</a:t>
            </a:r>
            <a:r>
              <a:rPr lang="en-US" sz="1800" dirty="0"/>
              <a:t> </a:t>
            </a:r>
            <a:r>
              <a:rPr lang="en-US" sz="1800" dirty="0" err="1"/>
              <a:t>fraksiyon</a:t>
            </a:r>
            <a:r>
              <a:rPr lang="en-US" sz="1800" dirty="0"/>
              <a:t> </a:t>
            </a:r>
            <a:r>
              <a:rPr lang="en-US" sz="1800" dirty="0" err="1"/>
              <a:t>arasındaki</a:t>
            </a:r>
            <a:r>
              <a:rPr lang="en-US" sz="1800" dirty="0"/>
              <a:t> </a:t>
            </a:r>
            <a:r>
              <a:rPr lang="en-US" sz="1800" dirty="0" err="1"/>
              <a:t>süre</a:t>
            </a:r>
            <a:r>
              <a:rPr lang="en-US" sz="1800" dirty="0"/>
              <a:t> </a:t>
            </a:r>
            <a:r>
              <a:rPr lang="en-US" sz="1800" dirty="0" err="1"/>
              <a:t>uzatıldığında</a:t>
            </a:r>
            <a:r>
              <a:rPr lang="en-US" sz="1800" dirty="0"/>
              <a:t>, </a:t>
            </a:r>
            <a:r>
              <a:rPr lang="en-US" sz="1800" dirty="0" err="1"/>
              <a:t>sağkalım</a:t>
            </a:r>
            <a:r>
              <a:rPr lang="en-US" sz="1800" dirty="0"/>
              <a:t> 0.02 </a:t>
            </a:r>
            <a:r>
              <a:rPr lang="en-US" sz="1800" dirty="0" err="1"/>
              <a:t>değerine</a:t>
            </a:r>
            <a:r>
              <a:rPr lang="en-US" sz="1800" dirty="0"/>
              <a:t> </a:t>
            </a:r>
            <a:r>
              <a:rPr lang="en-US" sz="1800" dirty="0" err="1"/>
              <a:t>ulaşmıştır</a:t>
            </a:r>
            <a:r>
              <a:rPr lang="en-US" sz="1800" dirty="0"/>
              <a:t> </a:t>
            </a:r>
            <a:r>
              <a:rPr lang="en-US" sz="1800" dirty="0" err="1"/>
              <a:t>tek</a:t>
            </a:r>
            <a:r>
              <a:rPr lang="en-US" sz="1800" dirty="0"/>
              <a:t> </a:t>
            </a:r>
            <a:r>
              <a:rPr lang="en-US" sz="1800" dirty="0" err="1"/>
              <a:t>seferde</a:t>
            </a:r>
            <a:r>
              <a:rPr lang="en-US" sz="1800" dirty="0"/>
              <a:t> </a:t>
            </a:r>
            <a:r>
              <a:rPr lang="en-US" sz="1800" dirty="0" err="1"/>
              <a:t>ışınlamaya</a:t>
            </a:r>
            <a:r>
              <a:rPr lang="en-US" sz="1800" dirty="0"/>
              <a:t> </a:t>
            </a:r>
            <a:r>
              <a:rPr lang="en-US" sz="1800" dirty="0" err="1"/>
              <a:t>oranla</a:t>
            </a:r>
            <a:r>
              <a:rPr lang="en-US" sz="1800" dirty="0"/>
              <a:t> </a:t>
            </a:r>
            <a:r>
              <a:rPr lang="en-US" sz="1800" dirty="0" err="1"/>
              <a:t>dört</a:t>
            </a:r>
            <a:r>
              <a:rPr lang="en-US" sz="1800" dirty="0"/>
              <a:t> </a:t>
            </a:r>
            <a:r>
              <a:rPr lang="en-US" sz="1800" dirty="0" err="1"/>
              <a:t>kat</a:t>
            </a:r>
            <a:r>
              <a:rPr lang="en-US" sz="1800" dirty="0"/>
              <a:t> </a:t>
            </a:r>
            <a:r>
              <a:rPr lang="en-US" sz="1800" dirty="0" err="1"/>
              <a:t>fazladır</a:t>
            </a:r>
            <a:r>
              <a:rPr lang="en-US" sz="1800" dirty="0"/>
              <a:t>. </a:t>
            </a:r>
            <a:r>
              <a:rPr lang="en-US" sz="1800" dirty="0" err="1"/>
              <a:t>Fraksiyonlar</a:t>
            </a:r>
            <a:r>
              <a:rPr lang="en-US" sz="1800" dirty="0"/>
              <a:t> </a:t>
            </a:r>
            <a:r>
              <a:rPr lang="en-US" sz="1800" dirty="0" err="1"/>
              <a:t>arasındaki</a:t>
            </a:r>
            <a:r>
              <a:rPr lang="en-US" sz="1800" dirty="0"/>
              <a:t> </a:t>
            </a:r>
            <a:r>
              <a:rPr lang="en-US" sz="1800" dirty="0" err="1"/>
              <a:t>süreçte</a:t>
            </a:r>
            <a:r>
              <a:rPr lang="en-US" sz="1800" dirty="0"/>
              <a:t> </a:t>
            </a:r>
            <a:r>
              <a:rPr lang="en-US" sz="1800" dirty="0" err="1"/>
              <a:t>hücrelerin</a:t>
            </a:r>
            <a:r>
              <a:rPr lang="en-US" sz="1800" dirty="0"/>
              <a:t> </a:t>
            </a:r>
            <a:r>
              <a:rPr lang="en-US" sz="1800" dirty="0" err="1"/>
              <a:t>hücre</a:t>
            </a:r>
            <a:r>
              <a:rPr lang="en-US" sz="1800" dirty="0"/>
              <a:t> </a:t>
            </a:r>
            <a:r>
              <a:rPr lang="en-US" sz="1800" dirty="0" err="1"/>
              <a:t>döngüsünde</a:t>
            </a:r>
            <a:r>
              <a:rPr lang="en-US" sz="1800" dirty="0"/>
              <a:t> </a:t>
            </a:r>
            <a:r>
              <a:rPr lang="en-US" sz="1800" dirty="0" err="1"/>
              <a:t>ilerlemesini</a:t>
            </a:r>
            <a:r>
              <a:rPr lang="en-US" sz="1800" dirty="0"/>
              <a:t> </a:t>
            </a:r>
            <a:r>
              <a:rPr lang="en-US" sz="1800" dirty="0" err="1"/>
              <a:t>önlemek</a:t>
            </a:r>
            <a:r>
              <a:rPr lang="en-US" sz="1800" dirty="0"/>
              <a:t> </a:t>
            </a:r>
            <a:r>
              <a:rPr lang="en-US" sz="1800" dirty="0" err="1"/>
              <a:t>için</a:t>
            </a:r>
            <a:r>
              <a:rPr lang="en-US" sz="1800" dirty="0"/>
              <a:t> </a:t>
            </a:r>
            <a:r>
              <a:rPr lang="en-US" sz="1800" dirty="0" err="1"/>
              <a:t>deney</a:t>
            </a:r>
            <a:r>
              <a:rPr lang="en-US" sz="1800" dirty="0"/>
              <a:t> </a:t>
            </a:r>
            <a:r>
              <a:rPr lang="en-US" sz="1800" dirty="0" err="1"/>
              <a:t>oda</a:t>
            </a:r>
            <a:r>
              <a:rPr lang="en-US" sz="1800" dirty="0"/>
              <a:t> </a:t>
            </a:r>
            <a:r>
              <a:rPr lang="en-US" sz="1800" dirty="0" err="1"/>
              <a:t>sıcaklığında</a:t>
            </a:r>
            <a:r>
              <a:rPr lang="en-US" sz="1800" dirty="0"/>
              <a:t> (24 </a:t>
            </a:r>
            <a:r>
              <a:rPr lang="en-US" sz="1800" dirty="0" err="1"/>
              <a:t>derece</a:t>
            </a:r>
            <a:r>
              <a:rPr lang="en-US" sz="1800" dirty="0"/>
              <a:t>) </a:t>
            </a:r>
            <a:r>
              <a:rPr lang="en-US" sz="1800" dirty="0" err="1"/>
              <a:t>gerçekleşmiştir</a:t>
            </a:r>
            <a:r>
              <a:rPr lang="en-US" sz="1800" dirty="0"/>
              <a:t>.</a:t>
            </a:r>
          </a:p>
          <a:p>
            <a:pPr algn="just"/>
            <a:endParaRPr lang="en-US" sz="1800" dirty="0"/>
          </a:p>
          <a:p>
            <a:pPr algn="just"/>
            <a:r>
              <a:rPr lang="en-US" sz="1800" dirty="0" err="1"/>
              <a:t>Dozun</a:t>
            </a:r>
            <a:r>
              <a:rPr lang="en-US" sz="1800" dirty="0"/>
              <a:t> </a:t>
            </a:r>
            <a:r>
              <a:rPr lang="en-US" sz="1800" dirty="0" err="1"/>
              <a:t>fraksiyonlar</a:t>
            </a:r>
            <a:r>
              <a:rPr lang="en-US" sz="1800" dirty="0"/>
              <a:t> </a:t>
            </a:r>
            <a:r>
              <a:rPr lang="en-US" sz="1800" dirty="0" err="1"/>
              <a:t>hâlinde</a:t>
            </a:r>
            <a:r>
              <a:rPr lang="en-US" sz="1800" dirty="0"/>
              <a:t> </a:t>
            </a:r>
            <a:r>
              <a:rPr lang="en-US" sz="1800" dirty="0" err="1"/>
              <a:t>uygulanmasıyla</a:t>
            </a:r>
            <a:r>
              <a:rPr lang="en-US" sz="1800" dirty="0"/>
              <a:t> </a:t>
            </a:r>
            <a:r>
              <a:rPr lang="en-US" sz="1800" dirty="0" err="1"/>
              <a:t>artan</a:t>
            </a:r>
            <a:r>
              <a:rPr lang="en-US" sz="1800" dirty="0"/>
              <a:t> </a:t>
            </a:r>
            <a:r>
              <a:rPr lang="en-US" sz="1800" dirty="0" err="1"/>
              <a:t>sağkalım</a:t>
            </a:r>
            <a:r>
              <a:rPr lang="en-US" sz="1800" dirty="0"/>
              <a:t> </a:t>
            </a:r>
            <a:r>
              <a:rPr lang="en-US" sz="1800" dirty="0" err="1"/>
              <a:t>oranı</a:t>
            </a:r>
            <a:r>
              <a:rPr lang="en-US" sz="1800" dirty="0"/>
              <a:t> </a:t>
            </a:r>
            <a:r>
              <a:rPr lang="en-US" sz="1800" dirty="0" err="1"/>
              <a:t>sublethal</a:t>
            </a:r>
            <a:r>
              <a:rPr lang="en-US" sz="1800" dirty="0"/>
              <a:t> </a:t>
            </a:r>
            <a:r>
              <a:rPr lang="en-US" sz="1800" dirty="0" err="1"/>
              <a:t>hasarın</a:t>
            </a:r>
            <a:r>
              <a:rPr lang="en-US" sz="1800" dirty="0"/>
              <a:t> </a:t>
            </a:r>
            <a:r>
              <a:rPr lang="en-US" sz="1800" dirty="0" err="1"/>
              <a:t>onarımı</a:t>
            </a:r>
            <a:r>
              <a:rPr lang="en-US" sz="1800" dirty="0"/>
              <a:t>  </a:t>
            </a:r>
            <a:r>
              <a:rPr lang="en-US" sz="1800" dirty="0" err="1"/>
              <a:t>olarak</a:t>
            </a:r>
            <a:r>
              <a:rPr lang="en-US" sz="1800" dirty="0"/>
              <a:t> </a:t>
            </a:r>
            <a:r>
              <a:rPr lang="en-US" sz="1800" dirty="0" err="1"/>
              <a:t>kabul</a:t>
            </a:r>
            <a:r>
              <a:rPr lang="en-US" sz="1800" dirty="0"/>
              <a:t> </a:t>
            </a:r>
            <a:r>
              <a:rPr lang="en-US" sz="1800" dirty="0" err="1"/>
              <a:t>edilmektedir</a:t>
            </a:r>
            <a:r>
              <a:rPr lang="en-US" sz="1800" dirty="0"/>
              <a:t>.</a:t>
            </a:r>
          </a:p>
        </p:txBody>
      </p:sp>
      <p:sp>
        <p:nvSpPr>
          <p:cNvPr id="5" name="Rectangle 4"/>
          <p:cNvSpPr/>
          <p:nvPr/>
        </p:nvSpPr>
        <p:spPr>
          <a:xfrm>
            <a:off x="296668" y="1371600"/>
            <a:ext cx="3132332" cy="369332"/>
          </a:xfrm>
          <a:prstGeom prst="rect">
            <a:avLst/>
          </a:prstGeom>
        </p:spPr>
        <p:txBody>
          <a:bodyPr wrap="none">
            <a:spAutoFit/>
          </a:bodyPr>
          <a:lstStyle/>
          <a:p>
            <a:r>
              <a:rPr lang="en-US" b="1" dirty="0" err="1">
                <a:solidFill>
                  <a:srgbClr val="C00000"/>
                </a:solidFill>
              </a:rPr>
              <a:t>Sublethal</a:t>
            </a:r>
            <a:r>
              <a:rPr lang="en-US" b="1" dirty="0">
                <a:solidFill>
                  <a:srgbClr val="C00000"/>
                </a:solidFill>
              </a:rPr>
              <a:t> </a:t>
            </a:r>
            <a:r>
              <a:rPr lang="en-US" b="1" dirty="0" err="1">
                <a:solidFill>
                  <a:srgbClr val="C00000"/>
                </a:solidFill>
              </a:rPr>
              <a:t>Hasarın</a:t>
            </a:r>
            <a:r>
              <a:rPr lang="en-US" b="1" dirty="0">
                <a:solidFill>
                  <a:srgbClr val="C00000"/>
                </a:solidFill>
              </a:rPr>
              <a:t> </a:t>
            </a:r>
            <a:r>
              <a:rPr lang="en-US" b="1" dirty="0" err="1">
                <a:solidFill>
                  <a:srgbClr val="C00000"/>
                </a:solidFill>
              </a:rPr>
              <a:t>Onarımı</a:t>
            </a:r>
            <a:endParaRPr lang="en-US" b="1" dirty="0">
              <a:solidFill>
                <a:srgbClr val="C00000"/>
              </a:solidFill>
            </a:endParaRPr>
          </a:p>
        </p:txBody>
      </p:sp>
    </p:spTree>
    <p:extLst>
      <p:ext uri="{BB962C8B-B14F-4D97-AF65-F5344CB8AC3E}">
        <p14:creationId xmlns:p14="http://schemas.microsoft.com/office/powerpoint/2010/main" val="685876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304800" y="1459468"/>
            <a:ext cx="3132332" cy="369332"/>
          </a:xfrm>
          <a:prstGeom prst="rect">
            <a:avLst/>
          </a:prstGeom>
        </p:spPr>
        <p:txBody>
          <a:bodyPr wrap="none">
            <a:spAutoFit/>
          </a:bodyPr>
          <a:lstStyle/>
          <a:p>
            <a:r>
              <a:rPr lang="en-US" b="1" dirty="0" err="1">
                <a:solidFill>
                  <a:srgbClr val="C00000"/>
                </a:solidFill>
              </a:rPr>
              <a:t>Sublethal</a:t>
            </a:r>
            <a:r>
              <a:rPr lang="en-US" b="1" dirty="0">
                <a:solidFill>
                  <a:srgbClr val="C00000"/>
                </a:solidFill>
              </a:rPr>
              <a:t> </a:t>
            </a:r>
            <a:r>
              <a:rPr lang="en-US" b="1" dirty="0" err="1">
                <a:solidFill>
                  <a:srgbClr val="C00000"/>
                </a:solidFill>
              </a:rPr>
              <a:t>Hasarın</a:t>
            </a:r>
            <a:r>
              <a:rPr lang="en-US" b="1" dirty="0">
                <a:solidFill>
                  <a:srgbClr val="C00000"/>
                </a:solidFill>
              </a:rPr>
              <a:t> </a:t>
            </a:r>
            <a:r>
              <a:rPr lang="en-US" b="1" dirty="0" err="1">
                <a:solidFill>
                  <a:srgbClr val="C00000"/>
                </a:solidFill>
              </a:rPr>
              <a:t>Onarımı</a:t>
            </a:r>
            <a:endParaRPr lang="en-US" b="1" dirty="0">
              <a:solidFill>
                <a:srgbClr val="C00000"/>
              </a:solidFill>
            </a:endParaRPr>
          </a:p>
        </p:txBody>
      </p:sp>
      <p:sp>
        <p:nvSpPr>
          <p:cNvPr id="4" name="Content Placeholder 3"/>
          <p:cNvSpPr>
            <a:spLocks noGrp="1"/>
          </p:cNvSpPr>
          <p:nvPr>
            <p:ph idx="1"/>
          </p:nvPr>
        </p:nvSpPr>
        <p:spPr>
          <a:xfrm>
            <a:off x="0" y="1935480"/>
            <a:ext cx="4419600" cy="4389120"/>
          </a:xfrm>
        </p:spPr>
        <p:txBody>
          <a:bodyPr>
            <a:noAutofit/>
          </a:bodyPr>
          <a:lstStyle/>
          <a:p>
            <a:pPr algn="just"/>
            <a:r>
              <a:rPr lang="en-US" sz="1700" dirty="0" err="1"/>
              <a:t>Benzer</a:t>
            </a:r>
            <a:r>
              <a:rPr lang="en-US" sz="1700" dirty="0"/>
              <a:t> </a:t>
            </a:r>
            <a:r>
              <a:rPr lang="en-US" sz="1700" dirty="0" err="1"/>
              <a:t>bir</a:t>
            </a:r>
            <a:r>
              <a:rPr lang="en-US" sz="1700" dirty="0"/>
              <a:t> </a:t>
            </a:r>
            <a:r>
              <a:rPr lang="en-US" sz="1700" dirty="0" err="1"/>
              <a:t>deney</a:t>
            </a:r>
            <a:r>
              <a:rPr lang="en-US" sz="1700" dirty="0"/>
              <a:t> 37 </a:t>
            </a:r>
            <a:r>
              <a:rPr lang="en-US" sz="1700" dirty="0" err="1"/>
              <a:t>derece</a:t>
            </a:r>
            <a:r>
              <a:rPr lang="en-US" sz="1700" dirty="0"/>
              <a:t> </a:t>
            </a:r>
            <a:r>
              <a:rPr lang="en-US" sz="1700" dirty="0" err="1"/>
              <a:t>sıcaklıkta</a:t>
            </a:r>
            <a:r>
              <a:rPr lang="en-US" sz="1700" dirty="0"/>
              <a:t> </a:t>
            </a:r>
            <a:r>
              <a:rPr lang="en-US" sz="1700" dirty="0" err="1"/>
              <a:t>yine</a:t>
            </a:r>
            <a:r>
              <a:rPr lang="en-US" sz="1700" dirty="0"/>
              <a:t> </a:t>
            </a:r>
            <a:r>
              <a:rPr lang="en-US" sz="1700" dirty="0" err="1"/>
              <a:t>dozun</a:t>
            </a:r>
            <a:r>
              <a:rPr lang="en-US" sz="1700" dirty="0"/>
              <a:t> </a:t>
            </a:r>
            <a:r>
              <a:rPr lang="en-US" sz="1700" dirty="0" err="1"/>
              <a:t>fraksiyonlar</a:t>
            </a:r>
            <a:r>
              <a:rPr lang="en-US" sz="1700" dirty="0"/>
              <a:t> </a:t>
            </a:r>
            <a:r>
              <a:rPr lang="en-US" sz="1700" dirty="0" err="1"/>
              <a:t>hâlinde</a:t>
            </a:r>
            <a:r>
              <a:rPr lang="en-US" sz="1700" dirty="0"/>
              <a:t> </a:t>
            </a:r>
            <a:r>
              <a:rPr lang="en-US" sz="1700" dirty="0" err="1"/>
              <a:t>uygulanmasıyla</a:t>
            </a:r>
            <a:r>
              <a:rPr lang="en-US" sz="1700" dirty="0"/>
              <a:t> </a:t>
            </a:r>
            <a:r>
              <a:rPr lang="en-US" sz="1700" dirty="0" err="1"/>
              <a:t>tekrarlanmıştır</a:t>
            </a:r>
            <a:r>
              <a:rPr lang="en-US" sz="1700" dirty="0"/>
              <a:t>. </a:t>
            </a:r>
            <a:r>
              <a:rPr lang="en-US" sz="1700" dirty="0" err="1"/>
              <a:t>Bulunan</a:t>
            </a:r>
            <a:r>
              <a:rPr lang="en-US" sz="1700" dirty="0"/>
              <a:t> </a:t>
            </a:r>
            <a:r>
              <a:rPr lang="en-US" sz="1700" dirty="0" err="1"/>
              <a:t>sağkalım</a:t>
            </a:r>
            <a:r>
              <a:rPr lang="en-US" sz="1700" dirty="0"/>
              <a:t> </a:t>
            </a:r>
            <a:r>
              <a:rPr lang="en-US" sz="1700" dirty="0" err="1"/>
              <a:t>değerleri</a:t>
            </a:r>
            <a:r>
              <a:rPr lang="en-US" sz="1700" dirty="0"/>
              <a:t> </a:t>
            </a:r>
            <a:r>
              <a:rPr lang="en-US" sz="1700" dirty="0" err="1"/>
              <a:t>oda</a:t>
            </a:r>
            <a:r>
              <a:rPr lang="en-US" sz="1700" dirty="0"/>
              <a:t> </a:t>
            </a:r>
            <a:r>
              <a:rPr lang="en-US" sz="1700" dirty="0" err="1"/>
              <a:t>sıcaklığında</a:t>
            </a:r>
            <a:r>
              <a:rPr lang="en-US" sz="1700" dirty="0"/>
              <a:t> </a:t>
            </a:r>
            <a:r>
              <a:rPr lang="en-US" sz="1700" dirty="0" err="1"/>
              <a:t>yapılan</a:t>
            </a:r>
            <a:r>
              <a:rPr lang="en-US" sz="1700" dirty="0"/>
              <a:t> ilk </a:t>
            </a:r>
            <a:r>
              <a:rPr lang="en-US" sz="1700" dirty="0" err="1"/>
              <a:t>deneyden</a:t>
            </a:r>
            <a:r>
              <a:rPr lang="en-US" sz="1700" dirty="0"/>
              <a:t> </a:t>
            </a:r>
            <a:r>
              <a:rPr lang="en-US" sz="1700" dirty="0" err="1"/>
              <a:t>farklıdır</a:t>
            </a:r>
            <a:r>
              <a:rPr lang="en-US" sz="1700" dirty="0"/>
              <a:t>. </a:t>
            </a:r>
            <a:r>
              <a:rPr lang="en-US" sz="1700" dirty="0" err="1"/>
              <a:t>Fraksiyonlar</a:t>
            </a:r>
            <a:r>
              <a:rPr lang="en-US" sz="1700" dirty="0"/>
              <a:t> </a:t>
            </a:r>
            <a:r>
              <a:rPr lang="en-US" sz="1700" dirty="0" err="1"/>
              <a:t>arası</a:t>
            </a:r>
            <a:r>
              <a:rPr lang="en-US" sz="1700" dirty="0"/>
              <a:t> </a:t>
            </a:r>
            <a:r>
              <a:rPr lang="en-US" sz="1700" dirty="0" err="1"/>
              <a:t>sürenin</a:t>
            </a:r>
            <a:r>
              <a:rPr lang="en-US" sz="1700" dirty="0"/>
              <a:t> ilk </a:t>
            </a:r>
            <a:r>
              <a:rPr lang="en-US" sz="1700" dirty="0" err="1"/>
              <a:t>bir</a:t>
            </a:r>
            <a:r>
              <a:rPr lang="en-US" sz="1700" dirty="0"/>
              <a:t> </a:t>
            </a:r>
            <a:r>
              <a:rPr lang="en-US" sz="1700" dirty="0" err="1"/>
              <a:t>kaç</a:t>
            </a:r>
            <a:r>
              <a:rPr lang="en-US" sz="1700" dirty="0"/>
              <a:t> </a:t>
            </a:r>
            <a:r>
              <a:rPr lang="en-US" sz="1700" dirty="0" err="1"/>
              <a:t>saatinde</a:t>
            </a:r>
            <a:r>
              <a:rPr lang="en-US" sz="1700" dirty="0"/>
              <a:t> </a:t>
            </a:r>
            <a:r>
              <a:rPr lang="en-US" sz="1700" dirty="0" err="1"/>
              <a:t>SLH’nin</a:t>
            </a:r>
            <a:r>
              <a:rPr lang="en-US" sz="1700" dirty="0"/>
              <a:t> </a:t>
            </a:r>
            <a:r>
              <a:rPr lang="en-US" sz="1700" dirty="0" err="1"/>
              <a:t>hızlı</a:t>
            </a:r>
            <a:r>
              <a:rPr lang="en-US" sz="1700" dirty="0"/>
              <a:t> </a:t>
            </a:r>
            <a:r>
              <a:rPr lang="en-US" sz="1700" dirty="0" err="1"/>
              <a:t>onarımı</a:t>
            </a:r>
            <a:r>
              <a:rPr lang="en-US" sz="1700" dirty="0"/>
              <a:t> </a:t>
            </a:r>
            <a:r>
              <a:rPr lang="en-US" sz="1700" dirty="0" err="1"/>
              <a:t>gözlenirken</a:t>
            </a:r>
            <a:r>
              <a:rPr lang="en-US" sz="1700" dirty="0"/>
              <a:t>, </a:t>
            </a:r>
            <a:r>
              <a:rPr lang="en-US" sz="1700" dirty="0" err="1"/>
              <a:t>verilen</a:t>
            </a:r>
            <a:r>
              <a:rPr lang="en-US" sz="1700" dirty="0"/>
              <a:t> </a:t>
            </a:r>
            <a:r>
              <a:rPr lang="en-US" sz="1700" dirty="0" err="1"/>
              <a:t>aranın</a:t>
            </a:r>
            <a:r>
              <a:rPr lang="en-US" sz="1700" dirty="0"/>
              <a:t> </a:t>
            </a:r>
            <a:r>
              <a:rPr lang="en-US" sz="1700" dirty="0" err="1"/>
              <a:t>uzaması</a:t>
            </a:r>
            <a:r>
              <a:rPr lang="en-US" sz="1700" dirty="0"/>
              <a:t> </a:t>
            </a:r>
            <a:r>
              <a:rPr lang="en-US" sz="1700" dirty="0" err="1"/>
              <a:t>durumunda</a:t>
            </a:r>
            <a:r>
              <a:rPr lang="en-US" sz="1700" dirty="0"/>
              <a:t> </a:t>
            </a:r>
            <a:r>
              <a:rPr lang="en-US" sz="1700" dirty="0" err="1"/>
              <a:t>sağkalım</a:t>
            </a:r>
            <a:r>
              <a:rPr lang="en-US" sz="1700" dirty="0"/>
              <a:t> </a:t>
            </a:r>
            <a:r>
              <a:rPr lang="en-US" sz="1700" dirty="0" err="1"/>
              <a:t>oranı</a:t>
            </a:r>
            <a:r>
              <a:rPr lang="en-US" sz="1700" dirty="0"/>
              <a:t> </a:t>
            </a:r>
            <a:r>
              <a:rPr lang="en-US" sz="1700" dirty="0" err="1"/>
              <a:t>azalmış</a:t>
            </a:r>
            <a:r>
              <a:rPr lang="en-US" sz="1700" dirty="0"/>
              <a:t> ve </a:t>
            </a:r>
            <a:r>
              <a:rPr lang="en-US" sz="1700" dirty="0" err="1"/>
              <a:t>yaklaşık</a:t>
            </a:r>
            <a:r>
              <a:rPr lang="en-US" sz="1700" dirty="0"/>
              <a:t> 6 </a:t>
            </a:r>
            <a:r>
              <a:rPr lang="en-US" sz="1700" dirty="0" err="1"/>
              <a:t>saatlik</a:t>
            </a:r>
            <a:r>
              <a:rPr lang="en-US" sz="1700" dirty="0"/>
              <a:t> </a:t>
            </a:r>
            <a:r>
              <a:rPr lang="en-US" sz="1700" dirty="0" err="1"/>
              <a:t>bir</a:t>
            </a:r>
            <a:r>
              <a:rPr lang="en-US" sz="1700" dirty="0"/>
              <a:t> </a:t>
            </a:r>
            <a:r>
              <a:rPr lang="en-US" sz="1700" dirty="0" err="1"/>
              <a:t>arada</a:t>
            </a:r>
            <a:r>
              <a:rPr lang="en-US" sz="1700" dirty="0"/>
              <a:t> </a:t>
            </a:r>
            <a:r>
              <a:rPr lang="en-US" sz="1700" dirty="0" err="1"/>
              <a:t>sağkalım</a:t>
            </a:r>
            <a:r>
              <a:rPr lang="en-US" sz="1700" dirty="0"/>
              <a:t> </a:t>
            </a:r>
            <a:r>
              <a:rPr lang="en-US" sz="1700" dirty="0" err="1"/>
              <a:t>minimuma</a:t>
            </a:r>
            <a:r>
              <a:rPr lang="en-US" sz="1700" dirty="0"/>
              <a:t> </a:t>
            </a:r>
            <a:r>
              <a:rPr lang="en-US" sz="1700" dirty="0" err="1"/>
              <a:t>düşmüştür</a:t>
            </a:r>
            <a:r>
              <a:rPr lang="en-US" sz="1700" dirty="0"/>
              <a:t>. </a:t>
            </a:r>
            <a:r>
              <a:rPr lang="en-US" sz="1700" dirty="0" err="1"/>
              <a:t>Hücre</a:t>
            </a:r>
            <a:r>
              <a:rPr lang="en-US" sz="1700" dirty="0"/>
              <a:t> </a:t>
            </a:r>
            <a:r>
              <a:rPr lang="en-US" sz="1700" dirty="0" err="1"/>
              <a:t>döngüsü</a:t>
            </a:r>
            <a:r>
              <a:rPr lang="en-US" sz="1700" dirty="0"/>
              <a:t> </a:t>
            </a:r>
            <a:r>
              <a:rPr lang="en-US" sz="1700" dirty="0" err="1"/>
              <a:t>incelendiğinde</a:t>
            </a:r>
            <a:r>
              <a:rPr lang="en-US" sz="1700" dirty="0"/>
              <a:t> ilk </a:t>
            </a:r>
            <a:r>
              <a:rPr lang="en-US" sz="1700" dirty="0" err="1"/>
              <a:t>dozun</a:t>
            </a:r>
            <a:r>
              <a:rPr lang="en-US" sz="1700" dirty="0"/>
              <a:t> </a:t>
            </a:r>
            <a:r>
              <a:rPr lang="en-US" sz="1700" dirty="0" err="1"/>
              <a:t>verilmesi</a:t>
            </a:r>
            <a:r>
              <a:rPr lang="en-US" sz="1700" dirty="0"/>
              <a:t> </a:t>
            </a:r>
            <a:r>
              <a:rPr lang="en-US" sz="1700" dirty="0" err="1"/>
              <a:t>sonucunda</a:t>
            </a:r>
            <a:r>
              <a:rPr lang="en-US" sz="1700" dirty="0"/>
              <a:t> </a:t>
            </a:r>
            <a:r>
              <a:rPr lang="en-US" sz="1700" dirty="0" err="1"/>
              <a:t>sağ</a:t>
            </a:r>
            <a:r>
              <a:rPr lang="en-US" sz="1700" dirty="0"/>
              <a:t> </a:t>
            </a:r>
            <a:r>
              <a:rPr lang="en-US" sz="1700" dirty="0" err="1"/>
              <a:t>kalan</a:t>
            </a:r>
            <a:r>
              <a:rPr lang="en-US" sz="1700" dirty="0"/>
              <a:t> </a:t>
            </a:r>
            <a:r>
              <a:rPr lang="en-US" sz="1700" dirty="0" err="1"/>
              <a:t>hücreler</a:t>
            </a:r>
            <a:r>
              <a:rPr lang="en-US" sz="1700" dirty="0"/>
              <a:t> </a:t>
            </a:r>
            <a:r>
              <a:rPr lang="en-US" sz="1700" dirty="0" err="1"/>
              <a:t>radyasyona</a:t>
            </a:r>
            <a:r>
              <a:rPr lang="en-US" sz="1700" dirty="0"/>
              <a:t> </a:t>
            </a:r>
            <a:r>
              <a:rPr lang="en-US" sz="1700" dirty="0" err="1"/>
              <a:t>dirençli</a:t>
            </a:r>
            <a:r>
              <a:rPr lang="en-US" sz="1700" dirty="0"/>
              <a:t> </a:t>
            </a:r>
            <a:r>
              <a:rPr lang="en-US" sz="1700" dirty="0" err="1"/>
              <a:t>olan</a:t>
            </a:r>
            <a:r>
              <a:rPr lang="en-US" sz="1700" dirty="0"/>
              <a:t> </a:t>
            </a:r>
            <a:r>
              <a:rPr lang="en-US" sz="1700" dirty="0" err="1"/>
              <a:t>geç</a:t>
            </a:r>
            <a:r>
              <a:rPr lang="en-US" sz="1700" dirty="0"/>
              <a:t> S </a:t>
            </a:r>
            <a:r>
              <a:rPr lang="en-US" sz="1700" dirty="0" err="1"/>
              <a:t>fazındadır</a:t>
            </a:r>
            <a:r>
              <a:rPr lang="en-US" sz="1700" dirty="0"/>
              <a:t>. </a:t>
            </a:r>
            <a:r>
              <a:rPr lang="en-US" sz="1700" dirty="0" err="1"/>
              <a:t>Fraksiyonlar</a:t>
            </a:r>
            <a:r>
              <a:rPr lang="en-US" sz="1700" dirty="0"/>
              <a:t> </a:t>
            </a:r>
            <a:r>
              <a:rPr lang="en-US" sz="1700" dirty="0" err="1"/>
              <a:t>arasındaki</a:t>
            </a:r>
            <a:r>
              <a:rPr lang="en-US" sz="1700" dirty="0"/>
              <a:t> </a:t>
            </a:r>
            <a:r>
              <a:rPr lang="en-US" sz="1700" dirty="0" err="1"/>
              <a:t>sürenin</a:t>
            </a:r>
            <a:r>
              <a:rPr lang="en-US" sz="1700" dirty="0"/>
              <a:t> 6 </a:t>
            </a:r>
            <a:r>
              <a:rPr lang="en-US" sz="1700" dirty="0" err="1"/>
              <a:t>saate</a:t>
            </a:r>
            <a:r>
              <a:rPr lang="en-US" sz="1700" dirty="0"/>
              <a:t> </a:t>
            </a:r>
            <a:r>
              <a:rPr lang="en-US" sz="1700" dirty="0" err="1"/>
              <a:t>kadar</a:t>
            </a:r>
            <a:r>
              <a:rPr lang="en-US" sz="1700" dirty="0"/>
              <a:t> </a:t>
            </a:r>
            <a:r>
              <a:rPr lang="en-US" sz="1700" dirty="0" err="1"/>
              <a:t>uzaması</a:t>
            </a:r>
            <a:r>
              <a:rPr lang="en-US" sz="1700" dirty="0"/>
              <a:t> </a:t>
            </a:r>
            <a:r>
              <a:rPr lang="en-US" sz="1700" dirty="0" err="1"/>
              <a:t>ile</a:t>
            </a:r>
            <a:r>
              <a:rPr lang="en-US" sz="1700" dirty="0"/>
              <a:t> </a:t>
            </a:r>
            <a:r>
              <a:rPr lang="en-US" sz="1700" dirty="0" err="1"/>
              <a:t>hücrelerin</a:t>
            </a:r>
            <a:r>
              <a:rPr lang="en-US" sz="1700" dirty="0"/>
              <a:t> </a:t>
            </a:r>
            <a:r>
              <a:rPr lang="en-US" sz="1700" dirty="0" err="1"/>
              <a:t>döngüde</a:t>
            </a:r>
            <a:r>
              <a:rPr lang="en-US" sz="1700" dirty="0"/>
              <a:t> </a:t>
            </a:r>
            <a:r>
              <a:rPr lang="en-US" sz="1700" dirty="0" err="1"/>
              <a:t>radyasyona</a:t>
            </a:r>
            <a:r>
              <a:rPr lang="en-US" sz="1700" dirty="0"/>
              <a:t> </a:t>
            </a:r>
            <a:r>
              <a:rPr lang="en-US" sz="1700" dirty="0" err="1"/>
              <a:t>duyarlı</a:t>
            </a:r>
            <a:r>
              <a:rPr lang="en-US" sz="1700" dirty="0"/>
              <a:t> G2/M </a:t>
            </a:r>
            <a:r>
              <a:rPr lang="en-US" sz="1700" dirty="0" err="1"/>
              <a:t>fazına</a:t>
            </a:r>
            <a:r>
              <a:rPr lang="en-US" sz="1700" dirty="0"/>
              <a:t> </a:t>
            </a:r>
            <a:r>
              <a:rPr lang="en-US" sz="1700" dirty="0" err="1"/>
              <a:t>hareketi</a:t>
            </a:r>
            <a:r>
              <a:rPr lang="en-US" sz="1700" dirty="0"/>
              <a:t> </a:t>
            </a:r>
            <a:r>
              <a:rPr lang="en-US" sz="1700" dirty="0" err="1"/>
              <a:t>gösterilmiştir</a:t>
            </a:r>
            <a:r>
              <a:rPr lang="en-US" sz="1700" dirty="0"/>
              <a:t>.</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495800" cy="3810000"/>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2190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304800" y="1459468"/>
            <a:ext cx="3132332" cy="369332"/>
          </a:xfrm>
          <a:prstGeom prst="rect">
            <a:avLst/>
          </a:prstGeom>
        </p:spPr>
        <p:txBody>
          <a:bodyPr wrap="none">
            <a:spAutoFit/>
          </a:bodyPr>
          <a:lstStyle/>
          <a:p>
            <a:r>
              <a:rPr lang="en-US" b="1" dirty="0" err="1">
                <a:solidFill>
                  <a:srgbClr val="C00000"/>
                </a:solidFill>
              </a:rPr>
              <a:t>Sublethal</a:t>
            </a:r>
            <a:r>
              <a:rPr lang="en-US" b="1" dirty="0">
                <a:solidFill>
                  <a:srgbClr val="C00000"/>
                </a:solidFill>
              </a:rPr>
              <a:t> </a:t>
            </a:r>
            <a:r>
              <a:rPr lang="en-US" b="1" dirty="0" err="1">
                <a:solidFill>
                  <a:srgbClr val="C00000"/>
                </a:solidFill>
              </a:rPr>
              <a:t>Hasarın</a:t>
            </a:r>
            <a:r>
              <a:rPr lang="en-US" b="1" dirty="0">
                <a:solidFill>
                  <a:srgbClr val="C00000"/>
                </a:solidFill>
              </a:rPr>
              <a:t> </a:t>
            </a:r>
            <a:r>
              <a:rPr lang="en-US" b="1" dirty="0" err="1">
                <a:solidFill>
                  <a:srgbClr val="C00000"/>
                </a:solidFill>
              </a:rPr>
              <a:t>Onarımı</a:t>
            </a:r>
            <a:endParaRPr lang="en-US" b="1" dirty="0">
              <a:solidFill>
                <a:srgbClr val="C00000"/>
              </a:solidFill>
            </a:endParaRPr>
          </a:p>
        </p:txBody>
      </p:sp>
      <p:sp>
        <p:nvSpPr>
          <p:cNvPr id="4" name="Content Placeholder 3"/>
          <p:cNvSpPr>
            <a:spLocks noGrp="1"/>
          </p:cNvSpPr>
          <p:nvPr>
            <p:ph idx="1"/>
          </p:nvPr>
        </p:nvSpPr>
        <p:spPr>
          <a:xfrm>
            <a:off x="0" y="1935480"/>
            <a:ext cx="8915400" cy="4389120"/>
          </a:xfrm>
        </p:spPr>
        <p:txBody>
          <a:bodyPr>
            <a:noAutofit/>
          </a:bodyPr>
          <a:lstStyle/>
          <a:p>
            <a:pPr algn="just"/>
            <a:r>
              <a:rPr lang="en-US" sz="1700" dirty="0"/>
              <a:t>Son </a:t>
            </a:r>
            <a:r>
              <a:rPr lang="en-US" sz="1700" dirty="0" err="1"/>
              <a:t>olarak</a:t>
            </a:r>
            <a:r>
              <a:rPr lang="en-US" sz="1700" dirty="0"/>
              <a:t>, </a:t>
            </a:r>
            <a:r>
              <a:rPr lang="en-US" sz="1700" dirty="0" err="1"/>
              <a:t>iki</a:t>
            </a:r>
            <a:r>
              <a:rPr lang="en-US" sz="1700" dirty="0"/>
              <a:t> </a:t>
            </a:r>
            <a:r>
              <a:rPr lang="en-US" sz="1700" dirty="0" err="1"/>
              <a:t>doz</a:t>
            </a:r>
            <a:r>
              <a:rPr lang="en-US" sz="1700" dirty="0"/>
              <a:t> </a:t>
            </a:r>
            <a:r>
              <a:rPr lang="en-US" sz="1700" dirty="0" err="1"/>
              <a:t>arasındaki</a:t>
            </a:r>
            <a:r>
              <a:rPr lang="en-US" sz="1700" dirty="0"/>
              <a:t> </a:t>
            </a:r>
            <a:r>
              <a:rPr lang="en-US" sz="1700" dirty="0" err="1"/>
              <a:t>sürenin</a:t>
            </a:r>
            <a:r>
              <a:rPr lang="en-US" sz="1700" dirty="0"/>
              <a:t> 10-12saatten </a:t>
            </a:r>
            <a:r>
              <a:rPr lang="en-US" sz="1700" dirty="0" err="1"/>
              <a:t>fazla</a:t>
            </a:r>
            <a:r>
              <a:rPr lang="en-US" sz="1700" dirty="0"/>
              <a:t> </a:t>
            </a:r>
            <a:r>
              <a:rPr lang="en-US" sz="1700" dirty="0" err="1"/>
              <a:t>olması</a:t>
            </a:r>
            <a:r>
              <a:rPr lang="en-US" sz="1700" dirty="0"/>
              <a:t> </a:t>
            </a:r>
            <a:r>
              <a:rPr lang="en-US" sz="1700" dirty="0" err="1"/>
              <a:t>hızlı</a:t>
            </a:r>
            <a:r>
              <a:rPr lang="en-US" sz="1700" dirty="0"/>
              <a:t> </a:t>
            </a:r>
            <a:r>
              <a:rPr lang="en-US" sz="1700" dirty="0" err="1"/>
              <a:t>büyüyen</a:t>
            </a:r>
            <a:r>
              <a:rPr lang="en-US" sz="1700" dirty="0"/>
              <a:t> </a:t>
            </a:r>
            <a:r>
              <a:rPr lang="en-US" sz="1700" dirty="0" err="1"/>
              <a:t>hücrelerin</a:t>
            </a:r>
            <a:r>
              <a:rPr lang="en-US" sz="1700" dirty="0"/>
              <a:t> </a:t>
            </a:r>
            <a:r>
              <a:rPr lang="en-US" sz="1700" dirty="0" err="1"/>
              <a:t>döngüyü</a:t>
            </a:r>
            <a:r>
              <a:rPr lang="en-US" sz="1700" dirty="0"/>
              <a:t> </a:t>
            </a:r>
            <a:r>
              <a:rPr lang="en-US" sz="1700" dirty="0" err="1"/>
              <a:t>tamamlaması</a:t>
            </a:r>
            <a:r>
              <a:rPr lang="en-US" sz="1700" dirty="0"/>
              <a:t> </a:t>
            </a:r>
            <a:r>
              <a:rPr lang="en-US" sz="1700" dirty="0" err="1"/>
              <a:t>anlamına</a:t>
            </a:r>
            <a:r>
              <a:rPr lang="en-US" sz="1700" dirty="0"/>
              <a:t> </a:t>
            </a:r>
            <a:r>
              <a:rPr lang="en-US" sz="1700" dirty="0" err="1"/>
              <a:t>gelir</a:t>
            </a:r>
            <a:r>
              <a:rPr lang="en-US" sz="1700" dirty="0"/>
              <a:t>. Bu da </a:t>
            </a:r>
            <a:r>
              <a:rPr lang="en-US" sz="1700" dirty="0" err="1"/>
              <a:t>hücre</a:t>
            </a:r>
            <a:r>
              <a:rPr lang="en-US" sz="1700" dirty="0"/>
              <a:t> </a:t>
            </a:r>
            <a:r>
              <a:rPr lang="en-US" sz="1700" dirty="0" err="1"/>
              <a:t>bölünmesi</a:t>
            </a:r>
            <a:r>
              <a:rPr lang="en-US" sz="1700" dirty="0"/>
              <a:t> </a:t>
            </a:r>
            <a:r>
              <a:rPr lang="en-US" sz="1700" dirty="0" err="1"/>
              <a:t>ya</a:t>
            </a:r>
            <a:r>
              <a:rPr lang="en-US" sz="1700" dirty="0"/>
              <a:t> da </a:t>
            </a:r>
            <a:r>
              <a:rPr lang="en-US" sz="1700" dirty="0" err="1"/>
              <a:t>yeniden</a:t>
            </a:r>
            <a:r>
              <a:rPr lang="en-US" sz="1700" dirty="0"/>
              <a:t> </a:t>
            </a:r>
            <a:r>
              <a:rPr lang="en-US" sz="1700" dirty="0" err="1"/>
              <a:t>çoğalma</a:t>
            </a:r>
            <a:r>
              <a:rPr lang="en-US" sz="1700" dirty="0"/>
              <a:t> </a:t>
            </a:r>
            <a:r>
              <a:rPr lang="en-US" sz="1700" dirty="0" err="1"/>
              <a:t>kaynaklı</a:t>
            </a:r>
            <a:r>
              <a:rPr lang="en-US" sz="1700" dirty="0"/>
              <a:t> </a:t>
            </a:r>
            <a:r>
              <a:rPr lang="en-US" sz="1700" dirty="0" err="1"/>
              <a:t>sağkalım</a:t>
            </a:r>
            <a:r>
              <a:rPr lang="en-US" sz="1700" dirty="0"/>
              <a:t> </a:t>
            </a:r>
            <a:r>
              <a:rPr lang="en-US" sz="1700" dirty="0" err="1"/>
              <a:t>oranını</a:t>
            </a:r>
            <a:r>
              <a:rPr lang="en-US" sz="1700" dirty="0"/>
              <a:t> </a:t>
            </a:r>
            <a:r>
              <a:rPr lang="en-US" sz="1700" dirty="0" err="1"/>
              <a:t>artırır</a:t>
            </a:r>
            <a:r>
              <a:rPr lang="en-US" sz="1700" dirty="0"/>
              <a:t>.</a:t>
            </a:r>
          </a:p>
          <a:p>
            <a:pPr algn="just"/>
            <a:endParaRPr lang="en-US" sz="1700" dirty="0"/>
          </a:p>
          <a:p>
            <a:pPr algn="just"/>
            <a:r>
              <a:rPr lang="en-US" sz="1700" dirty="0"/>
              <a:t> In vitro </a:t>
            </a:r>
            <a:r>
              <a:rPr lang="en-US" sz="1700" dirty="0" err="1"/>
              <a:t>gerçekleştirilen</a:t>
            </a:r>
            <a:r>
              <a:rPr lang="en-US" sz="1700" dirty="0"/>
              <a:t> </a:t>
            </a:r>
            <a:r>
              <a:rPr lang="en-US" sz="1700" dirty="0" err="1"/>
              <a:t>bu</a:t>
            </a:r>
            <a:r>
              <a:rPr lang="en-US" sz="1700" dirty="0"/>
              <a:t> </a:t>
            </a:r>
            <a:r>
              <a:rPr lang="en-US" sz="1700" dirty="0" err="1"/>
              <a:t>deneyler</a:t>
            </a:r>
            <a:r>
              <a:rPr lang="en-US" sz="1700" dirty="0"/>
              <a:t> </a:t>
            </a:r>
            <a:r>
              <a:rPr lang="en-US" sz="1700" dirty="0" err="1"/>
              <a:t>radyobiyolojinin</a:t>
            </a:r>
            <a:r>
              <a:rPr lang="en-US" sz="1700" dirty="0"/>
              <a:t> 4R’sinden </a:t>
            </a:r>
            <a:r>
              <a:rPr lang="en-US" sz="1700" dirty="0" err="1"/>
              <a:t>üçünü</a:t>
            </a:r>
            <a:r>
              <a:rPr lang="en-US" sz="1700" dirty="0"/>
              <a:t> </a:t>
            </a:r>
            <a:r>
              <a:rPr lang="en-US" sz="1700" dirty="0" err="1"/>
              <a:t>örneklemektedir</a:t>
            </a:r>
            <a:r>
              <a:rPr lang="en-US" sz="1700" dirty="0"/>
              <a:t>; </a:t>
            </a:r>
            <a:r>
              <a:rPr lang="en-US" sz="1700" b="1" dirty="0">
                <a:solidFill>
                  <a:srgbClr val="FF0000"/>
                </a:solidFill>
              </a:rPr>
              <a:t>Repair (</a:t>
            </a:r>
            <a:r>
              <a:rPr lang="en-US" sz="1700" b="1" dirty="0" err="1">
                <a:solidFill>
                  <a:srgbClr val="FF0000"/>
                </a:solidFill>
              </a:rPr>
              <a:t>onarım</a:t>
            </a:r>
            <a:r>
              <a:rPr lang="en-US" sz="1700" b="1" dirty="0">
                <a:solidFill>
                  <a:srgbClr val="FF0000"/>
                </a:solidFill>
              </a:rPr>
              <a:t>), Redistribution (</a:t>
            </a:r>
            <a:r>
              <a:rPr lang="en-US" sz="1700" b="1" dirty="0" err="1">
                <a:solidFill>
                  <a:srgbClr val="FF0000"/>
                </a:solidFill>
              </a:rPr>
              <a:t>yeniden</a:t>
            </a:r>
            <a:r>
              <a:rPr lang="en-US" sz="1700" b="1" dirty="0">
                <a:solidFill>
                  <a:srgbClr val="FF0000"/>
                </a:solidFill>
              </a:rPr>
              <a:t> </a:t>
            </a:r>
            <a:r>
              <a:rPr lang="en-US" sz="1700" b="1" dirty="0" err="1">
                <a:solidFill>
                  <a:srgbClr val="FF0000"/>
                </a:solidFill>
              </a:rPr>
              <a:t>dizilme</a:t>
            </a:r>
            <a:r>
              <a:rPr lang="en-US" sz="1700" b="1" dirty="0">
                <a:solidFill>
                  <a:srgbClr val="FF0000"/>
                </a:solidFill>
              </a:rPr>
              <a:t>), Repopulation (</a:t>
            </a:r>
            <a:r>
              <a:rPr lang="en-US" sz="1700" b="1" dirty="0" err="1">
                <a:solidFill>
                  <a:srgbClr val="FF0000"/>
                </a:solidFill>
              </a:rPr>
              <a:t>yeniden</a:t>
            </a:r>
            <a:r>
              <a:rPr lang="en-US" sz="1700" b="1" dirty="0">
                <a:solidFill>
                  <a:srgbClr val="FF0000"/>
                </a:solidFill>
              </a:rPr>
              <a:t> </a:t>
            </a:r>
            <a:r>
              <a:rPr lang="en-US" sz="1700" b="1" dirty="0" err="1">
                <a:solidFill>
                  <a:srgbClr val="FF0000"/>
                </a:solidFill>
              </a:rPr>
              <a:t>çoğalma</a:t>
            </a:r>
            <a:r>
              <a:rPr lang="en-US" sz="1700" b="1" dirty="0">
                <a:solidFill>
                  <a:srgbClr val="FF0000"/>
                </a:solidFill>
              </a:rPr>
              <a:t>).</a:t>
            </a:r>
          </a:p>
          <a:p>
            <a:pPr algn="just"/>
            <a:endParaRPr lang="en-US" sz="1700" b="1" dirty="0">
              <a:solidFill>
                <a:srgbClr val="FF0000"/>
              </a:solidFill>
            </a:endParaRPr>
          </a:p>
          <a:p>
            <a:pPr algn="just"/>
            <a:r>
              <a:rPr lang="en-US" sz="1700" dirty="0">
                <a:solidFill>
                  <a:srgbClr val="FF0000"/>
                </a:solidFill>
              </a:rPr>
              <a:t> </a:t>
            </a:r>
            <a:r>
              <a:rPr lang="en-US" sz="1700" dirty="0"/>
              <a:t>İlk </a:t>
            </a:r>
            <a:r>
              <a:rPr lang="en-US" sz="1700" dirty="0" err="1"/>
              <a:t>ışınlamadan</a:t>
            </a:r>
            <a:r>
              <a:rPr lang="en-US" sz="1700" dirty="0"/>
              <a:t> 6 </a:t>
            </a:r>
            <a:r>
              <a:rPr lang="en-US" sz="1700" dirty="0" err="1"/>
              <a:t>saat</a:t>
            </a:r>
            <a:r>
              <a:rPr lang="en-US" sz="1700" dirty="0"/>
              <a:t> </a:t>
            </a:r>
            <a:r>
              <a:rPr lang="en-US" sz="1700" dirty="0" err="1"/>
              <a:t>sonra</a:t>
            </a:r>
            <a:r>
              <a:rPr lang="en-US" sz="1700" dirty="0"/>
              <a:t> </a:t>
            </a:r>
            <a:r>
              <a:rPr lang="en-US" sz="1700" dirty="0" err="1"/>
              <a:t>yeniden</a:t>
            </a:r>
            <a:r>
              <a:rPr lang="en-US" sz="1700" dirty="0"/>
              <a:t> </a:t>
            </a:r>
            <a:r>
              <a:rPr lang="en-US" sz="1700" dirty="0" err="1"/>
              <a:t>dizilme</a:t>
            </a:r>
            <a:r>
              <a:rPr lang="en-US" sz="1700" dirty="0"/>
              <a:t> </a:t>
            </a:r>
            <a:r>
              <a:rPr lang="en-US" sz="1700" dirty="0" err="1"/>
              <a:t>nedeniyle</a:t>
            </a:r>
            <a:r>
              <a:rPr lang="en-US" sz="1700" dirty="0"/>
              <a:t> </a:t>
            </a:r>
            <a:r>
              <a:rPr lang="en-US" sz="1700" dirty="0" err="1"/>
              <a:t>meydana</a:t>
            </a:r>
            <a:r>
              <a:rPr lang="en-US" sz="1700" dirty="0"/>
              <a:t> </a:t>
            </a:r>
            <a:r>
              <a:rPr lang="en-US" sz="1700" dirty="0" err="1"/>
              <a:t>gelen</a:t>
            </a:r>
            <a:r>
              <a:rPr lang="en-US" sz="1700" dirty="0"/>
              <a:t> </a:t>
            </a:r>
            <a:r>
              <a:rPr lang="en-US" sz="1700" dirty="0" err="1"/>
              <a:t>sağkalım</a:t>
            </a:r>
            <a:r>
              <a:rPr lang="en-US" sz="1700" dirty="0"/>
              <a:t> </a:t>
            </a:r>
            <a:r>
              <a:rPr lang="en-US" sz="1700" dirty="0" err="1"/>
              <a:t>oranındaki</a:t>
            </a:r>
            <a:r>
              <a:rPr lang="en-US" sz="1700" dirty="0"/>
              <a:t> </a:t>
            </a:r>
            <a:r>
              <a:rPr lang="en-US" sz="1700" dirty="0" err="1"/>
              <a:t>düşüş</a:t>
            </a:r>
            <a:r>
              <a:rPr lang="en-US" sz="1700" dirty="0"/>
              <a:t> ve 12 </a:t>
            </a:r>
            <a:r>
              <a:rPr lang="en-US" sz="1700" dirty="0" err="1"/>
              <a:t>saat</a:t>
            </a:r>
            <a:r>
              <a:rPr lang="en-US" sz="1700" dirty="0"/>
              <a:t> </a:t>
            </a:r>
            <a:r>
              <a:rPr lang="en-US" sz="1700" dirty="0" err="1"/>
              <a:t>sonra</a:t>
            </a:r>
            <a:r>
              <a:rPr lang="en-US" sz="1700" dirty="0"/>
              <a:t> </a:t>
            </a:r>
            <a:r>
              <a:rPr lang="en-US" sz="1700" dirty="0" err="1"/>
              <a:t>yeniden</a:t>
            </a:r>
            <a:r>
              <a:rPr lang="en-US" sz="1700" dirty="0"/>
              <a:t> </a:t>
            </a:r>
            <a:r>
              <a:rPr lang="en-US" sz="1700" dirty="0" err="1"/>
              <a:t>çoğalmadan</a:t>
            </a:r>
            <a:r>
              <a:rPr lang="en-US" sz="1700" dirty="0"/>
              <a:t> </a:t>
            </a:r>
            <a:r>
              <a:rPr lang="en-US" sz="1700" dirty="0" err="1"/>
              <a:t>kaynaklanan</a:t>
            </a:r>
            <a:r>
              <a:rPr lang="en-US" sz="1700" dirty="0"/>
              <a:t> </a:t>
            </a:r>
            <a:r>
              <a:rPr lang="en-US" sz="1700" dirty="0" err="1"/>
              <a:t>sağkalımdaki</a:t>
            </a:r>
            <a:r>
              <a:rPr lang="en-US" sz="1700" dirty="0"/>
              <a:t> </a:t>
            </a:r>
            <a:r>
              <a:rPr lang="en-US" sz="1700" dirty="0" err="1"/>
              <a:t>artışı</a:t>
            </a:r>
            <a:r>
              <a:rPr lang="en-US" sz="1700" dirty="0"/>
              <a:t> </a:t>
            </a:r>
            <a:r>
              <a:rPr lang="en-US" sz="1700" dirty="0" err="1"/>
              <a:t>yalnızca</a:t>
            </a:r>
            <a:r>
              <a:rPr lang="en-US" sz="1700" dirty="0"/>
              <a:t> </a:t>
            </a:r>
            <a:r>
              <a:rPr lang="en-US" sz="1700" dirty="0" err="1"/>
              <a:t>hızlı</a:t>
            </a:r>
            <a:r>
              <a:rPr lang="en-US" sz="1700" dirty="0"/>
              <a:t> </a:t>
            </a:r>
            <a:r>
              <a:rPr lang="en-US" sz="1700" dirty="0" err="1"/>
              <a:t>çoğalan</a:t>
            </a:r>
            <a:r>
              <a:rPr lang="en-US" sz="1700" dirty="0"/>
              <a:t> </a:t>
            </a:r>
            <a:r>
              <a:rPr lang="en-US" sz="1700" dirty="0" err="1"/>
              <a:t>hücreler</a:t>
            </a:r>
            <a:r>
              <a:rPr lang="en-US" sz="1700" dirty="0"/>
              <a:t> </a:t>
            </a:r>
            <a:r>
              <a:rPr lang="en-US" sz="1700" dirty="0" err="1"/>
              <a:t>için</a:t>
            </a:r>
            <a:r>
              <a:rPr lang="en-US" sz="1700" dirty="0"/>
              <a:t> </a:t>
            </a:r>
            <a:r>
              <a:rPr lang="en-US" sz="1700" dirty="0" err="1"/>
              <a:t>geçerlidir</a:t>
            </a:r>
            <a:r>
              <a:rPr lang="en-US" sz="1700" dirty="0"/>
              <a:t>. Bu </a:t>
            </a:r>
            <a:r>
              <a:rPr lang="en-US" sz="1700" dirty="0" err="1"/>
              <a:t>deneydeki</a:t>
            </a:r>
            <a:r>
              <a:rPr lang="en-US" sz="1700" dirty="0"/>
              <a:t> hamster </a:t>
            </a:r>
            <a:r>
              <a:rPr lang="en-US" sz="1700" dirty="0" err="1"/>
              <a:t>hücreleri</a:t>
            </a:r>
            <a:r>
              <a:rPr lang="en-US" sz="1700" dirty="0"/>
              <a:t> </a:t>
            </a:r>
            <a:r>
              <a:rPr lang="en-US" sz="1700" dirty="0" err="1"/>
              <a:t>için</a:t>
            </a:r>
            <a:r>
              <a:rPr lang="en-US" sz="1700" dirty="0"/>
              <a:t> </a:t>
            </a:r>
            <a:r>
              <a:rPr lang="en-US" sz="1700" dirty="0" err="1"/>
              <a:t>hücre</a:t>
            </a:r>
            <a:r>
              <a:rPr lang="en-US" sz="1700" dirty="0"/>
              <a:t> </a:t>
            </a:r>
            <a:r>
              <a:rPr lang="en-US" sz="1700" dirty="0" err="1"/>
              <a:t>döngü</a:t>
            </a:r>
            <a:r>
              <a:rPr lang="en-US" sz="1700" dirty="0"/>
              <a:t> </a:t>
            </a:r>
            <a:r>
              <a:rPr lang="en-US" sz="1700" dirty="0" err="1"/>
              <a:t>süresi</a:t>
            </a:r>
            <a:r>
              <a:rPr lang="en-US" sz="1700" dirty="0"/>
              <a:t> 9-10 </a:t>
            </a:r>
            <a:r>
              <a:rPr lang="en-US" sz="1700" dirty="0" err="1"/>
              <a:t>saattir</a:t>
            </a:r>
            <a:r>
              <a:rPr lang="en-US" sz="1700" dirty="0"/>
              <a:t>. </a:t>
            </a:r>
            <a:r>
              <a:rPr lang="en-US" sz="1700" dirty="0" err="1"/>
              <a:t>Döngü</a:t>
            </a:r>
            <a:r>
              <a:rPr lang="en-US" sz="1700" dirty="0"/>
              <a:t> </a:t>
            </a:r>
            <a:r>
              <a:rPr lang="en-US" sz="1700" dirty="0" err="1"/>
              <a:t>süresi</a:t>
            </a:r>
            <a:r>
              <a:rPr lang="en-US" sz="1700" dirty="0"/>
              <a:t> ve </a:t>
            </a:r>
            <a:r>
              <a:rPr lang="en-US" sz="1700" dirty="0" err="1"/>
              <a:t>gerçekleşen</a:t>
            </a:r>
            <a:r>
              <a:rPr lang="en-US" sz="1700" dirty="0"/>
              <a:t> </a:t>
            </a:r>
            <a:r>
              <a:rPr lang="en-US" sz="1700" dirty="0" err="1"/>
              <a:t>radyobiyolojik</a:t>
            </a:r>
            <a:r>
              <a:rPr lang="en-US" sz="1700" dirty="0"/>
              <a:t> </a:t>
            </a:r>
            <a:r>
              <a:rPr lang="en-US" sz="1700" dirty="0" err="1"/>
              <a:t>olaylar</a:t>
            </a:r>
            <a:r>
              <a:rPr lang="en-US" sz="1700" dirty="0"/>
              <a:t>, </a:t>
            </a:r>
            <a:r>
              <a:rPr lang="en-US" sz="1700" dirty="0" err="1"/>
              <a:t>yavaş</a:t>
            </a:r>
            <a:r>
              <a:rPr lang="en-US" sz="1700" dirty="0"/>
              <a:t> </a:t>
            </a:r>
            <a:r>
              <a:rPr lang="en-US" sz="1700" dirty="0" err="1"/>
              <a:t>çoğalan</a:t>
            </a:r>
            <a:r>
              <a:rPr lang="en-US" sz="1700" dirty="0"/>
              <a:t> </a:t>
            </a:r>
            <a:r>
              <a:rPr lang="en-US" sz="1700" dirty="0" err="1"/>
              <a:t>hücre</a:t>
            </a:r>
            <a:r>
              <a:rPr lang="en-US" sz="1700" dirty="0"/>
              <a:t> </a:t>
            </a:r>
            <a:r>
              <a:rPr lang="en-US" sz="1700" dirty="0" err="1"/>
              <a:t>toplulukları</a:t>
            </a:r>
            <a:r>
              <a:rPr lang="en-US" sz="1700" dirty="0"/>
              <a:t> </a:t>
            </a:r>
            <a:r>
              <a:rPr lang="en-US" sz="1700" dirty="0" err="1"/>
              <a:t>için</a:t>
            </a:r>
            <a:r>
              <a:rPr lang="en-US" sz="1700" dirty="0"/>
              <a:t> </a:t>
            </a:r>
            <a:r>
              <a:rPr lang="en-US" sz="1700" dirty="0" err="1"/>
              <a:t>daha</a:t>
            </a:r>
            <a:r>
              <a:rPr lang="en-US" sz="1700" dirty="0"/>
              <a:t> </a:t>
            </a:r>
            <a:r>
              <a:rPr lang="en-US" sz="1700" dirty="0" err="1"/>
              <a:t>uzun</a:t>
            </a:r>
            <a:r>
              <a:rPr lang="en-US" sz="1700" dirty="0"/>
              <a:t> </a:t>
            </a:r>
            <a:r>
              <a:rPr lang="en-US" sz="1700" dirty="0" err="1"/>
              <a:t>olacaktır</a:t>
            </a:r>
            <a:r>
              <a:rPr lang="en-US" sz="1700" dirty="0"/>
              <a:t>.</a:t>
            </a:r>
          </a:p>
        </p:txBody>
      </p:sp>
    </p:spTree>
    <p:extLst>
      <p:ext uri="{BB962C8B-B14F-4D97-AF65-F5344CB8AC3E}">
        <p14:creationId xmlns:p14="http://schemas.microsoft.com/office/powerpoint/2010/main" val="35435112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304800" y="1459468"/>
            <a:ext cx="3132332" cy="369332"/>
          </a:xfrm>
          <a:prstGeom prst="rect">
            <a:avLst/>
          </a:prstGeom>
        </p:spPr>
        <p:txBody>
          <a:bodyPr wrap="none">
            <a:spAutoFit/>
          </a:bodyPr>
          <a:lstStyle/>
          <a:p>
            <a:r>
              <a:rPr lang="en-US" b="1" dirty="0" err="1">
                <a:solidFill>
                  <a:srgbClr val="C00000"/>
                </a:solidFill>
              </a:rPr>
              <a:t>Sublethal</a:t>
            </a:r>
            <a:r>
              <a:rPr lang="en-US" b="1" dirty="0">
                <a:solidFill>
                  <a:srgbClr val="C00000"/>
                </a:solidFill>
              </a:rPr>
              <a:t> </a:t>
            </a:r>
            <a:r>
              <a:rPr lang="en-US" b="1" dirty="0" err="1">
                <a:solidFill>
                  <a:srgbClr val="C00000"/>
                </a:solidFill>
              </a:rPr>
              <a:t>Hasarın</a:t>
            </a:r>
            <a:r>
              <a:rPr lang="en-US" b="1" dirty="0">
                <a:solidFill>
                  <a:srgbClr val="C00000"/>
                </a:solidFill>
              </a:rPr>
              <a:t> </a:t>
            </a:r>
            <a:r>
              <a:rPr lang="en-US" b="1" dirty="0" err="1">
                <a:solidFill>
                  <a:srgbClr val="C00000"/>
                </a:solidFill>
              </a:rPr>
              <a:t>Onarımı</a:t>
            </a:r>
            <a:endParaRPr lang="en-US" b="1" dirty="0">
              <a:solidFill>
                <a:srgbClr val="C00000"/>
              </a:solidFill>
            </a:endParaRPr>
          </a:p>
        </p:txBody>
      </p:sp>
      <p:sp>
        <p:nvSpPr>
          <p:cNvPr id="4" name="Content Placeholder 3"/>
          <p:cNvSpPr>
            <a:spLocks noGrp="1"/>
          </p:cNvSpPr>
          <p:nvPr>
            <p:ph idx="1"/>
          </p:nvPr>
        </p:nvSpPr>
        <p:spPr>
          <a:xfrm>
            <a:off x="0" y="1935480"/>
            <a:ext cx="4191000" cy="4389120"/>
          </a:xfrm>
        </p:spPr>
        <p:txBody>
          <a:bodyPr>
            <a:noAutofit/>
          </a:bodyPr>
          <a:lstStyle/>
          <a:p>
            <a:pPr algn="just"/>
            <a:r>
              <a:rPr lang="en-US" sz="1800" dirty="0" err="1"/>
              <a:t>Farelerde</a:t>
            </a:r>
            <a:r>
              <a:rPr lang="en-US" sz="1800" dirty="0"/>
              <a:t> P388 </a:t>
            </a:r>
            <a:r>
              <a:rPr lang="en-US" sz="1800" dirty="0" err="1"/>
              <a:t>lenfositik</a:t>
            </a:r>
            <a:r>
              <a:rPr lang="en-US" sz="1800" dirty="0"/>
              <a:t> </a:t>
            </a:r>
            <a:r>
              <a:rPr lang="en-US" sz="1800" dirty="0" err="1"/>
              <a:t>lösemi</a:t>
            </a:r>
            <a:r>
              <a:rPr lang="en-US" sz="1800" dirty="0"/>
              <a:t> </a:t>
            </a:r>
            <a:r>
              <a:rPr lang="en-US" sz="1800" dirty="0" err="1"/>
              <a:t>hücresi</a:t>
            </a:r>
            <a:r>
              <a:rPr lang="en-US" sz="1800" dirty="0"/>
              <a:t> </a:t>
            </a:r>
            <a:r>
              <a:rPr lang="en-US" sz="1800" dirty="0" err="1"/>
              <a:t>gibi</a:t>
            </a:r>
            <a:r>
              <a:rPr lang="en-US" sz="1800" dirty="0"/>
              <a:t> </a:t>
            </a:r>
            <a:r>
              <a:rPr lang="en-US" sz="1800" dirty="0" err="1"/>
              <a:t>bir</a:t>
            </a:r>
            <a:r>
              <a:rPr lang="en-US" sz="1800" dirty="0"/>
              <a:t> in vivo </a:t>
            </a:r>
            <a:r>
              <a:rPr lang="en-US" sz="1800" dirty="0" err="1"/>
              <a:t>sistem</a:t>
            </a:r>
            <a:r>
              <a:rPr lang="en-US" sz="1800" dirty="0"/>
              <a:t> </a:t>
            </a:r>
            <a:r>
              <a:rPr lang="en-US" sz="1800" dirty="0" err="1"/>
              <a:t>için</a:t>
            </a:r>
            <a:r>
              <a:rPr lang="en-US" sz="1800" dirty="0"/>
              <a:t> </a:t>
            </a:r>
            <a:r>
              <a:rPr lang="en-US" sz="1800" dirty="0" err="1"/>
              <a:t>SLH’nin</a:t>
            </a:r>
            <a:r>
              <a:rPr lang="en-US" sz="1800" dirty="0"/>
              <a:t> </a:t>
            </a:r>
            <a:r>
              <a:rPr lang="en-US" sz="1800" dirty="0" err="1"/>
              <a:t>onarımı</a:t>
            </a:r>
            <a:r>
              <a:rPr lang="en-US" sz="1800" dirty="0"/>
              <a:t> </a:t>
            </a:r>
            <a:r>
              <a:rPr lang="en-US" sz="1800" dirty="0" err="1"/>
              <a:t>yandaki</a:t>
            </a:r>
            <a:r>
              <a:rPr lang="en-US" sz="1800" dirty="0"/>
              <a:t> </a:t>
            </a:r>
            <a:r>
              <a:rPr lang="en-US" sz="1800" dirty="0" err="1"/>
              <a:t>şekilde</a:t>
            </a:r>
            <a:r>
              <a:rPr lang="en-US" sz="1800" dirty="0"/>
              <a:t> </a:t>
            </a:r>
            <a:r>
              <a:rPr lang="en-US" sz="1800" dirty="0" err="1"/>
              <a:t>görülmektedir</a:t>
            </a:r>
            <a:r>
              <a:rPr lang="en-US" sz="1800" dirty="0"/>
              <a:t>. </a:t>
            </a:r>
            <a:r>
              <a:rPr lang="en-US" sz="1800" dirty="0" err="1"/>
              <a:t>Onarım</a:t>
            </a:r>
            <a:r>
              <a:rPr lang="en-US" sz="1800" dirty="0"/>
              <a:t> </a:t>
            </a:r>
            <a:r>
              <a:rPr lang="en-US" sz="1800" dirty="0" err="1"/>
              <a:t>faktörü</a:t>
            </a:r>
            <a:r>
              <a:rPr lang="en-US" sz="1800" dirty="0"/>
              <a:t>, </a:t>
            </a:r>
            <a:r>
              <a:rPr lang="en-US" sz="1800" dirty="0" err="1"/>
              <a:t>tek</a:t>
            </a:r>
            <a:r>
              <a:rPr lang="en-US" sz="1800" dirty="0"/>
              <a:t> </a:t>
            </a:r>
            <a:r>
              <a:rPr lang="en-US" sz="1800" dirty="0" err="1"/>
              <a:t>eş</a:t>
            </a:r>
            <a:r>
              <a:rPr lang="en-US" sz="1800" dirty="0"/>
              <a:t> </a:t>
            </a:r>
            <a:r>
              <a:rPr lang="en-US" sz="1800" dirty="0" err="1"/>
              <a:t>değer</a:t>
            </a:r>
            <a:r>
              <a:rPr lang="en-US" sz="1800" dirty="0"/>
              <a:t> </a:t>
            </a:r>
            <a:r>
              <a:rPr lang="en-US" sz="1800" dirty="0" err="1"/>
              <a:t>dozun</a:t>
            </a:r>
            <a:r>
              <a:rPr lang="en-US" sz="1800" dirty="0"/>
              <a:t> </a:t>
            </a:r>
            <a:r>
              <a:rPr lang="en-US" sz="1800" dirty="0" err="1"/>
              <a:t>iki</a:t>
            </a:r>
            <a:r>
              <a:rPr lang="en-US" sz="1800" dirty="0"/>
              <a:t> </a:t>
            </a:r>
            <a:r>
              <a:rPr lang="en-US" sz="1800" dirty="0" err="1"/>
              <a:t>fraksiyon</a:t>
            </a:r>
            <a:r>
              <a:rPr lang="en-US" sz="1800" dirty="0"/>
              <a:t> </a:t>
            </a:r>
            <a:r>
              <a:rPr lang="en-US" sz="1800" dirty="0" err="1"/>
              <a:t>hâlinde</a:t>
            </a:r>
            <a:r>
              <a:rPr lang="en-US" sz="1800" dirty="0"/>
              <a:t> </a:t>
            </a:r>
            <a:r>
              <a:rPr lang="en-US" sz="1800" dirty="0" err="1"/>
              <a:t>verilmesi</a:t>
            </a:r>
            <a:r>
              <a:rPr lang="en-US" sz="1800" dirty="0"/>
              <a:t> </a:t>
            </a:r>
            <a:r>
              <a:rPr lang="en-US" sz="1800" dirty="0" err="1"/>
              <a:t>sonucu</a:t>
            </a:r>
            <a:r>
              <a:rPr lang="en-US" sz="1800" dirty="0"/>
              <a:t> </a:t>
            </a:r>
            <a:r>
              <a:rPr lang="en-US" sz="1800" dirty="0" err="1"/>
              <a:t>oluşan</a:t>
            </a:r>
            <a:r>
              <a:rPr lang="en-US" sz="1800" dirty="0"/>
              <a:t> </a:t>
            </a:r>
            <a:r>
              <a:rPr lang="en-US" sz="1800" dirty="0" err="1"/>
              <a:t>sağkalımı</a:t>
            </a:r>
            <a:r>
              <a:rPr lang="en-US" sz="1800" dirty="0"/>
              <a:t> </a:t>
            </a:r>
            <a:r>
              <a:rPr lang="en-US" sz="1800" dirty="0" err="1"/>
              <a:t>temsil</a:t>
            </a:r>
            <a:r>
              <a:rPr lang="en-US" sz="1800" dirty="0"/>
              <a:t> </a:t>
            </a:r>
            <a:r>
              <a:rPr lang="en-US" sz="1800" dirty="0" err="1"/>
              <a:t>etmektedir</a:t>
            </a:r>
            <a:r>
              <a:rPr lang="en-US" sz="1800" dirty="0"/>
              <a:t>. 1 </a:t>
            </a:r>
            <a:r>
              <a:rPr lang="en-US" sz="1800" dirty="0" err="1"/>
              <a:t>günlük</a:t>
            </a:r>
            <a:r>
              <a:rPr lang="en-US" sz="1800" dirty="0"/>
              <a:t> </a:t>
            </a:r>
            <a:r>
              <a:rPr lang="en-US" sz="1800" dirty="0" err="1"/>
              <a:t>tümörler</a:t>
            </a:r>
            <a:r>
              <a:rPr lang="en-US" sz="1800" dirty="0"/>
              <a:t> </a:t>
            </a:r>
            <a:r>
              <a:rPr lang="en-US" sz="1800" dirty="0" err="1"/>
              <a:t>oksijen</a:t>
            </a:r>
            <a:r>
              <a:rPr lang="en-US" sz="1800" dirty="0"/>
              <a:t> </a:t>
            </a:r>
            <a:r>
              <a:rPr lang="en-US" sz="1800" dirty="0" err="1"/>
              <a:t>bakımından</a:t>
            </a:r>
            <a:r>
              <a:rPr lang="en-US" sz="1800" dirty="0"/>
              <a:t> </a:t>
            </a:r>
            <a:r>
              <a:rPr lang="en-US" sz="1800" dirty="0" err="1"/>
              <a:t>zengin</a:t>
            </a:r>
            <a:r>
              <a:rPr lang="en-US" sz="1800" dirty="0"/>
              <a:t> </a:t>
            </a:r>
            <a:r>
              <a:rPr lang="en-US" sz="1800" dirty="0" err="1"/>
              <a:t>hücrelere</a:t>
            </a:r>
            <a:r>
              <a:rPr lang="en-US" sz="1800" dirty="0"/>
              <a:t>, 6 </a:t>
            </a:r>
            <a:r>
              <a:rPr lang="en-US" sz="1800" dirty="0" err="1"/>
              <a:t>günlük</a:t>
            </a:r>
            <a:r>
              <a:rPr lang="en-US" sz="1800" dirty="0"/>
              <a:t> </a:t>
            </a:r>
            <a:r>
              <a:rPr lang="en-US" sz="1800" dirty="0" err="1"/>
              <a:t>tümör</a:t>
            </a:r>
            <a:r>
              <a:rPr lang="en-US" sz="1800" dirty="0"/>
              <a:t> </a:t>
            </a:r>
            <a:r>
              <a:rPr lang="en-US" sz="1800" dirty="0" err="1"/>
              <a:t>ise</a:t>
            </a:r>
            <a:r>
              <a:rPr lang="en-US" sz="1800" dirty="0"/>
              <a:t> </a:t>
            </a:r>
            <a:r>
              <a:rPr lang="en-US" sz="1800" dirty="0" err="1"/>
              <a:t>hipoksik</a:t>
            </a:r>
            <a:r>
              <a:rPr lang="en-US" sz="1800" dirty="0"/>
              <a:t> </a:t>
            </a:r>
            <a:r>
              <a:rPr lang="en-US" sz="1800" dirty="0" err="1"/>
              <a:t>hücrelere</a:t>
            </a:r>
            <a:r>
              <a:rPr lang="en-US" sz="1800" dirty="0"/>
              <a:t> </a:t>
            </a:r>
            <a:r>
              <a:rPr lang="en-US" sz="1800" dirty="0" err="1"/>
              <a:t>sahiptir</a:t>
            </a:r>
            <a:r>
              <a:rPr lang="en-US" sz="1800" dirty="0"/>
              <a:t>. </a:t>
            </a:r>
            <a:r>
              <a:rPr lang="en-US" sz="1800" dirty="0" err="1"/>
              <a:t>Veriler</a:t>
            </a:r>
            <a:r>
              <a:rPr lang="en-US" sz="1800" dirty="0"/>
              <a:t> </a:t>
            </a:r>
            <a:r>
              <a:rPr lang="en-US" sz="1800" dirty="0" err="1"/>
              <a:t>incelendiğinde</a:t>
            </a:r>
            <a:r>
              <a:rPr lang="en-US" sz="1800" dirty="0"/>
              <a:t> 1 </a:t>
            </a:r>
            <a:r>
              <a:rPr lang="en-US" sz="1800" dirty="0" err="1"/>
              <a:t>günlük</a:t>
            </a:r>
            <a:r>
              <a:rPr lang="en-US" sz="1800" dirty="0"/>
              <a:t> </a:t>
            </a:r>
            <a:r>
              <a:rPr lang="en-US" sz="1800" dirty="0" err="1"/>
              <a:t>tümörün</a:t>
            </a:r>
            <a:r>
              <a:rPr lang="en-US" sz="1800" dirty="0"/>
              <a:t> </a:t>
            </a:r>
            <a:r>
              <a:rPr lang="en-US" sz="1800" dirty="0" err="1"/>
              <a:t>daha</a:t>
            </a:r>
            <a:r>
              <a:rPr lang="en-US" sz="1800" dirty="0"/>
              <a:t> </a:t>
            </a:r>
            <a:r>
              <a:rPr lang="en-US" sz="1800" dirty="0" err="1"/>
              <a:t>fazla</a:t>
            </a:r>
            <a:r>
              <a:rPr lang="en-US" sz="1800" dirty="0"/>
              <a:t> </a:t>
            </a:r>
            <a:r>
              <a:rPr lang="en-US" sz="1800" dirty="0" err="1"/>
              <a:t>onarıldığı</a:t>
            </a:r>
            <a:r>
              <a:rPr lang="en-US" sz="1800" dirty="0"/>
              <a:t> </a:t>
            </a:r>
            <a:r>
              <a:rPr lang="en-US" sz="1800" dirty="0" err="1"/>
              <a:t>görülmektedir</a:t>
            </a:r>
            <a:r>
              <a:rPr lang="en-US" sz="1800" dirty="0"/>
              <a:t>; </a:t>
            </a:r>
            <a:r>
              <a:rPr lang="en-US" sz="1800" dirty="0" err="1"/>
              <a:t>bu</a:t>
            </a:r>
            <a:r>
              <a:rPr lang="en-US" sz="1800" dirty="0"/>
              <a:t> durum </a:t>
            </a:r>
            <a:r>
              <a:rPr lang="en-US" sz="1800" dirty="0" err="1"/>
              <a:t>onarımın</a:t>
            </a:r>
            <a:r>
              <a:rPr lang="en-US" sz="1800" dirty="0"/>
              <a:t> </a:t>
            </a:r>
            <a:r>
              <a:rPr lang="en-US" sz="1800" dirty="0" err="1"/>
              <a:t>oksijen</a:t>
            </a:r>
            <a:r>
              <a:rPr lang="en-US" sz="1800" dirty="0"/>
              <a:t> ve </a:t>
            </a:r>
            <a:r>
              <a:rPr lang="en-US" sz="1800" dirty="0" err="1"/>
              <a:t>besine</a:t>
            </a:r>
            <a:r>
              <a:rPr lang="en-US" sz="1800" dirty="0"/>
              <a:t> </a:t>
            </a:r>
            <a:r>
              <a:rPr lang="en-US" sz="1800" dirty="0" err="1"/>
              <a:t>ihtiyaç</a:t>
            </a:r>
            <a:r>
              <a:rPr lang="en-US" sz="1800" dirty="0"/>
              <a:t> </a:t>
            </a:r>
            <a:r>
              <a:rPr lang="en-US" sz="1800" dirty="0" err="1"/>
              <a:t>duyan</a:t>
            </a:r>
            <a:r>
              <a:rPr lang="en-US" sz="1800" dirty="0"/>
              <a:t> </a:t>
            </a:r>
            <a:r>
              <a:rPr lang="en-US" sz="1800" dirty="0" err="1"/>
              <a:t>aktif</a:t>
            </a:r>
            <a:r>
              <a:rPr lang="en-US" sz="1800" dirty="0"/>
              <a:t> </a:t>
            </a:r>
            <a:r>
              <a:rPr lang="en-US" sz="1800" dirty="0" err="1"/>
              <a:t>bir</a:t>
            </a:r>
            <a:r>
              <a:rPr lang="en-US" sz="1800" dirty="0"/>
              <a:t> </a:t>
            </a:r>
            <a:r>
              <a:rPr lang="en-US" sz="1800" dirty="0" err="1"/>
              <a:t>işlem</a:t>
            </a:r>
            <a:r>
              <a:rPr lang="en-US" sz="1800" dirty="0"/>
              <a:t> </a:t>
            </a:r>
            <a:r>
              <a:rPr lang="en-US" sz="1800" dirty="0" err="1"/>
              <a:t>olduğunu</a:t>
            </a:r>
            <a:r>
              <a:rPr lang="en-US" sz="1800" dirty="0"/>
              <a:t> </a:t>
            </a:r>
            <a:r>
              <a:rPr lang="en-US" sz="1800" dirty="0" err="1"/>
              <a:t>göstermektedir</a:t>
            </a:r>
            <a:r>
              <a:rPr lang="en-US" sz="1800" dirty="0"/>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81843"/>
            <a:ext cx="4191000" cy="4261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5791200"/>
            <a:ext cx="14859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709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304800" y="1459468"/>
            <a:ext cx="3431132" cy="369332"/>
          </a:xfrm>
          <a:prstGeom prst="rect">
            <a:avLst/>
          </a:prstGeom>
        </p:spPr>
        <p:txBody>
          <a:bodyPr wrap="none">
            <a:spAutoFit/>
          </a:bodyPr>
          <a:lstStyle/>
          <a:p>
            <a:r>
              <a:rPr lang="en-US" b="1" dirty="0" err="1">
                <a:solidFill>
                  <a:srgbClr val="C00000"/>
                </a:solidFill>
              </a:rPr>
              <a:t>Onarım</a:t>
            </a:r>
            <a:r>
              <a:rPr lang="en-US" b="1" dirty="0">
                <a:solidFill>
                  <a:srgbClr val="C00000"/>
                </a:solidFill>
              </a:rPr>
              <a:t> ve </a:t>
            </a:r>
            <a:r>
              <a:rPr lang="en-US" b="1" dirty="0" err="1">
                <a:solidFill>
                  <a:srgbClr val="C00000"/>
                </a:solidFill>
              </a:rPr>
              <a:t>Radyasyon</a:t>
            </a:r>
            <a:r>
              <a:rPr lang="en-US" b="1" dirty="0">
                <a:solidFill>
                  <a:srgbClr val="C00000"/>
                </a:solidFill>
              </a:rPr>
              <a:t> </a:t>
            </a:r>
            <a:r>
              <a:rPr lang="en-US" b="1" dirty="0" err="1">
                <a:solidFill>
                  <a:srgbClr val="C00000"/>
                </a:solidFill>
              </a:rPr>
              <a:t>Kalitesi</a:t>
            </a:r>
            <a:endParaRPr lang="en-US" b="1" dirty="0">
              <a:solidFill>
                <a:srgbClr val="C00000"/>
              </a:solidFill>
            </a:endParaRPr>
          </a:p>
        </p:txBody>
      </p:sp>
      <p:sp>
        <p:nvSpPr>
          <p:cNvPr id="4" name="Content Placeholder 3"/>
          <p:cNvSpPr>
            <a:spLocks noGrp="1"/>
          </p:cNvSpPr>
          <p:nvPr>
            <p:ph idx="1"/>
          </p:nvPr>
        </p:nvSpPr>
        <p:spPr>
          <a:xfrm>
            <a:off x="0" y="1935480"/>
            <a:ext cx="4495800" cy="4389120"/>
          </a:xfrm>
        </p:spPr>
        <p:txBody>
          <a:bodyPr>
            <a:noAutofit/>
          </a:bodyPr>
          <a:lstStyle/>
          <a:p>
            <a:pPr algn="just"/>
            <a:r>
              <a:rPr lang="en-US" sz="1800" dirty="0"/>
              <a:t>X-</a:t>
            </a:r>
            <a:r>
              <a:rPr lang="en-US" sz="1800" dirty="0" err="1"/>
              <a:t>ışınları</a:t>
            </a:r>
            <a:r>
              <a:rPr lang="en-US" sz="1800" dirty="0"/>
              <a:t> ve </a:t>
            </a:r>
            <a:r>
              <a:rPr lang="en-US" sz="1800" dirty="0" err="1"/>
              <a:t>nötronlar</a:t>
            </a:r>
            <a:r>
              <a:rPr lang="en-US" sz="1800" dirty="0"/>
              <a:t> </a:t>
            </a:r>
            <a:r>
              <a:rPr lang="en-US" sz="1800" dirty="0" err="1"/>
              <a:t>için</a:t>
            </a:r>
            <a:r>
              <a:rPr lang="en-US" sz="1800" dirty="0"/>
              <a:t> </a:t>
            </a:r>
            <a:r>
              <a:rPr lang="en-US" sz="1800" dirty="0" err="1"/>
              <a:t>fraksiyonlar</a:t>
            </a:r>
            <a:r>
              <a:rPr lang="en-US" sz="1800" dirty="0"/>
              <a:t> </a:t>
            </a:r>
            <a:r>
              <a:rPr lang="en-US" sz="1800" dirty="0" err="1"/>
              <a:t>arası</a:t>
            </a:r>
            <a:r>
              <a:rPr lang="en-US" sz="1800" dirty="0"/>
              <a:t> </a:t>
            </a:r>
            <a:r>
              <a:rPr lang="en-US" sz="1800" dirty="0" err="1"/>
              <a:t>süre</a:t>
            </a:r>
            <a:r>
              <a:rPr lang="en-US" sz="1800" dirty="0"/>
              <a:t> </a:t>
            </a:r>
            <a:r>
              <a:rPr lang="en-US" sz="1800" dirty="0" err="1"/>
              <a:t>ile</a:t>
            </a:r>
            <a:r>
              <a:rPr lang="en-US" sz="1800" dirty="0"/>
              <a:t> </a:t>
            </a:r>
            <a:r>
              <a:rPr lang="en-US" sz="1800" dirty="0" err="1"/>
              <a:t>onarım</a:t>
            </a:r>
            <a:r>
              <a:rPr lang="en-US" sz="1800" dirty="0"/>
              <a:t> </a:t>
            </a:r>
            <a:r>
              <a:rPr lang="en-US" sz="1800" dirty="0" err="1"/>
              <a:t>faktörü</a:t>
            </a:r>
            <a:r>
              <a:rPr lang="en-US" sz="1800" dirty="0"/>
              <a:t> </a:t>
            </a:r>
            <a:r>
              <a:rPr lang="en-US" sz="1800" dirty="0" err="1"/>
              <a:t>arsındaki</a:t>
            </a:r>
            <a:r>
              <a:rPr lang="en-US" sz="1800" dirty="0"/>
              <a:t> </a:t>
            </a:r>
            <a:r>
              <a:rPr lang="en-US" sz="1800" dirty="0" err="1"/>
              <a:t>ilişkiyi</a:t>
            </a:r>
            <a:r>
              <a:rPr lang="en-US" sz="1800" dirty="0"/>
              <a:t> </a:t>
            </a:r>
            <a:r>
              <a:rPr lang="en-US" sz="1800" dirty="0" err="1"/>
              <a:t>gösteren</a:t>
            </a:r>
            <a:r>
              <a:rPr lang="en-US" sz="1800" dirty="0"/>
              <a:t> </a:t>
            </a:r>
            <a:r>
              <a:rPr lang="en-US" sz="1800" dirty="0" err="1"/>
              <a:t>çalışmanın</a:t>
            </a:r>
            <a:r>
              <a:rPr lang="en-US" sz="1800" dirty="0"/>
              <a:t> </a:t>
            </a:r>
            <a:r>
              <a:rPr lang="en-US" sz="1800" dirty="0" err="1"/>
              <a:t>sonucunda</a:t>
            </a:r>
            <a:r>
              <a:rPr lang="en-US" sz="1800" dirty="0"/>
              <a:t> X-</a:t>
            </a:r>
            <a:r>
              <a:rPr lang="en-US" sz="1800" dirty="0" err="1"/>
              <a:t>ışınları</a:t>
            </a:r>
            <a:r>
              <a:rPr lang="en-US" sz="1800" dirty="0"/>
              <a:t> </a:t>
            </a:r>
            <a:r>
              <a:rPr lang="en-US" sz="1800" dirty="0" err="1"/>
              <a:t>ile</a:t>
            </a:r>
            <a:r>
              <a:rPr lang="en-US" sz="1800" dirty="0"/>
              <a:t> 1-4 </a:t>
            </a:r>
            <a:r>
              <a:rPr lang="en-US" sz="1800" dirty="0" err="1"/>
              <a:t>saat</a:t>
            </a:r>
            <a:r>
              <a:rPr lang="en-US" sz="1800" dirty="0"/>
              <a:t> </a:t>
            </a:r>
            <a:r>
              <a:rPr lang="en-US" sz="1800" dirty="0" err="1"/>
              <a:t>aralıklarla</a:t>
            </a:r>
            <a:r>
              <a:rPr lang="en-US" sz="1800" dirty="0"/>
              <a:t> </a:t>
            </a:r>
            <a:r>
              <a:rPr lang="en-US" sz="1800" dirty="0" err="1"/>
              <a:t>yapılan</a:t>
            </a:r>
            <a:r>
              <a:rPr lang="en-US" sz="1800" dirty="0"/>
              <a:t> </a:t>
            </a:r>
            <a:r>
              <a:rPr lang="en-US" sz="1800" dirty="0" err="1"/>
              <a:t>ışınlamalarda</a:t>
            </a:r>
            <a:r>
              <a:rPr lang="en-US" sz="1800" dirty="0"/>
              <a:t> </a:t>
            </a:r>
            <a:r>
              <a:rPr lang="en-US" sz="1800" dirty="0" err="1"/>
              <a:t>SLH’nin</a:t>
            </a:r>
            <a:r>
              <a:rPr lang="en-US" sz="1800" dirty="0"/>
              <a:t> </a:t>
            </a:r>
            <a:r>
              <a:rPr lang="en-US" sz="1800" dirty="0" err="1"/>
              <a:t>hızlı</a:t>
            </a:r>
            <a:r>
              <a:rPr lang="en-US" sz="1800" dirty="0"/>
              <a:t> </a:t>
            </a:r>
            <a:r>
              <a:rPr lang="en-US" sz="1800" dirty="0" err="1"/>
              <a:t>onarımı</a:t>
            </a:r>
            <a:r>
              <a:rPr lang="en-US" sz="1800" dirty="0"/>
              <a:t> </a:t>
            </a:r>
            <a:r>
              <a:rPr lang="en-US" sz="1800" dirty="0" err="1"/>
              <a:t>ile</a:t>
            </a:r>
            <a:r>
              <a:rPr lang="en-US" sz="1800" dirty="0"/>
              <a:t> </a:t>
            </a:r>
            <a:r>
              <a:rPr lang="en-US" sz="1800" dirty="0" err="1"/>
              <a:t>sağkalım</a:t>
            </a:r>
            <a:r>
              <a:rPr lang="en-US" sz="1800" dirty="0"/>
              <a:t> </a:t>
            </a:r>
            <a:r>
              <a:rPr lang="en-US" sz="1800" dirty="0" err="1"/>
              <a:t>oranında</a:t>
            </a:r>
            <a:r>
              <a:rPr lang="en-US" sz="1800" dirty="0"/>
              <a:t> </a:t>
            </a:r>
            <a:r>
              <a:rPr lang="en-US" sz="1800" dirty="0" err="1"/>
              <a:t>belirgin</a:t>
            </a:r>
            <a:r>
              <a:rPr lang="en-US" sz="1800" dirty="0"/>
              <a:t> </a:t>
            </a:r>
            <a:r>
              <a:rPr lang="en-US" sz="1800" dirty="0" err="1"/>
              <a:t>bir</a:t>
            </a:r>
            <a:r>
              <a:rPr lang="en-US" sz="1800" dirty="0"/>
              <a:t> </a:t>
            </a:r>
            <a:r>
              <a:rPr lang="en-US" sz="1800" dirty="0" err="1"/>
              <a:t>artış</a:t>
            </a:r>
            <a:r>
              <a:rPr lang="en-US" sz="1800" dirty="0"/>
              <a:t> </a:t>
            </a:r>
            <a:r>
              <a:rPr lang="en-US" sz="1800" dirty="0" err="1"/>
              <a:t>vardır</a:t>
            </a:r>
            <a:r>
              <a:rPr lang="en-US" sz="1800" dirty="0"/>
              <a:t>. </a:t>
            </a:r>
            <a:r>
              <a:rPr lang="en-US" sz="1800" dirty="0" err="1"/>
              <a:t>Nötronlar</a:t>
            </a:r>
            <a:r>
              <a:rPr lang="en-US" sz="1800" dirty="0"/>
              <a:t> </a:t>
            </a:r>
            <a:r>
              <a:rPr lang="en-US" sz="1800" dirty="0" err="1"/>
              <a:t>kullanılarak</a:t>
            </a:r>
            <a:r>
              <a:rPr lang="en-US" sz="1800" dirty="0"/>
              <a:t> </a:t>
            </a:r>
            <a:r>
              <a:rPr lang="en-US" sz="1800" dirty="0" err="1"/>
              <a:t>yapılan</a:t>
            </a:r>
            <a:r>
              <a:rPr lang="en-US" sz="1800" dirty="0"/>
              <a:t> </a:t>
            </a:r>
            <a:r>
              <a:rPr lang="en-US" sz="1800" dirty="0" err="1"/>
              <a:t>ışınlamada</a:t>
            </a:r>
            <a:r>
              <a:rPr lang="en-US" sz="1800" dirty="0"/>
              <a:t> </a:t>
            </a:r>
            <a:r>
              <a:rPr lang="en-US" sz="1800" dirty="0" err="1"/>
              <a:t>ise</a:t>
            </a:r>
            <a:r>
              <a:rPr lang="en-US" sz="1800" dirty="0"/>
              <a:t>, SLH </a:t>
            </a:r>
            <a:r>
              <a:rPr lang="en-US" sz="1800" dirty="0" err="1"/>
              <a:t>onarımının</a:t>
            </a:r>
            <a:r>
              <a:rPr lang="en-US" sz="1800" dirty="0"/>
              <a:t> </a:t>
            </a:r>
            <a:r>
              <a:rPr lang="en-US" sz="1800" dirty="0" err="1"/>
              <a:t>az</a:t>
            </a:r>
            <a:r>
              <a:rPr lang="en-US" sz="1800" dirty="0"/>
              <a:t> </a:t>
            </a:r>
            <a:r>
              <a:rPr lang="en-US" sz="1800" dirty="0" err="1"/>
              <a:t>olması</a:t>
            </a:r>
            <a:r>
              <a:rPr lang="en-US" sz="1800" dirty="0"/>
              <a:t> </a:t>
            </a:r>
            <a:r>
              <a:rPr lang="en-US" sz="1800" dirty="0" err="1"/>
              <a:t>nedeniyle</a:t>
            </a:r>
            <a:r>
              <a:rPr lang="en-US" sz="1800" dirty="0"/>
              <a:t>, </a:t>
            </a:r>
            <a:r>
              <a:rPr lang="en-US" sz="1800" dirty="0" err="1"/>
              <a:t>dozun</a:t>
            </a:r>
            <a:r>
              <a:rPr lang="en-US" sz="1800" dirty="0"/>
              <a:t> </a:t>
            </a:r>
            <a:r>
              <a:rPr lang="en-US" sz="1800" dirty="0" err="1"/>
              <a:t>iki</a:t>
            </a:r>
            <a:r>
              <a:rPr lang="en-US" sz="1800" dirty="0"/>
              <a:t> </a:t>
            </a:r>
            <a:r>
              <a:rPr lang="en-US" sz="1800" dirty="0" err="1"/>
              <a:t>fraksiyonda</a:t>
            </a:r>
            <a:r>
              <a:rPr lang="en-US" sz="1800" dirty="0"/>
              <a:t> </a:t>
            </a:r>
            <a:r>
              <a:rPr lang="en-US" sz="1800" dirty="0" err="1"/>
              <a:t>verilmesinin</a:t>
            </a:r>
            <a:r>
              <a:rPr lang="en-US" sz="1800" dirty="0"/>
              <a:t> </a:t>
            </a:r>
            <a:r>
              <a:rPr lang="en-US" sz="1800" dirty="0" err="1"/>
              <a:t>sağkalım</a:t>
            </a:r>
            <a:r>
              <a:rPr lang="en-US" sz="1800" dirty="0"/>
              <a:t> </a:t>
            </a:r>
            <a:r>
              <a:rPr lang="en-US" sz="1800" dirty="0" err="1"/>
              <a:t>oranına</a:t>
            </a:r>
            <a:r>
              <a:rPr lang="en-US" sz="1800" dirty="0"/>
              <a:t> </a:t>
            </a:r>
            <a:r>
              <a:rPr lang="en-US" sz="1800" dirty="0" err="1"/>
              <a:t>etkisi</a:t>
            </a:r>
            <a:r>
              <a:rPr lang="en-US" sz="1800" dirty="0"/>
              <a:t> </a:t>
            </a:r>
            <a:r>
              <a:rPr lang="en-US" sz="1800" dirty="0" err="1"/>
              <a:t>oldukça</a:t>
            </a:r>
            <a:r>
              <a:rPr lang="en-US" sz="1800" dirty="0"/>
              <a:t> </a:t>
            </a:r>
            <a:r>
              <a:rPr lang="en-US" sz="1800" dirty="0" err="1"/>
              <a:t>azdır</a:t>
            </a:r>
            <a:r>
              <a:rPr lang="en-US" sz="1800" dirty="0"/>
              <a: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28800"/>
            <a:ext cx="37814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5" y="5029200"/>
            <a:ext cx="13620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875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228600" y="1371600"/>
            <a:ext cx="2056012" cy="369332"/>
          </a:xfrm>
          <a:prstGeom prst="rect">
            <a:avLst/>
          </a:prstGeom>
        </p:spPr>
        <p:txBody>
          <a:bodyPr wrap="none">
            <a:spAutoFit/>
          </a:bodyPr>
          <a:lstStyle/>
          <a:p>
            <a:r>
              <a:rPr lang="en-US" b="1" dirty="0">
                <a:solidFill>
                  <a:srgbClr val="C00000"/>
                </a:solidFill>
              </a:rPr>
              <a:t>DOZ HIZI ETKİSİ</a:t>
            </a:r>
          </a:p>
        </p:txBody>
      </p:sp>
      <p:sp>
        <p:nvSpPr>
          <p:cNvPr id="4" name="Content Placeholder 3"/>
          <p:cNvSpPr>
            <a:spLocks noGrp="1"/>
          </p:cNvSpPr>
          <p:nvPr>
            <p:ph idx="1"/>
          </p:nvPr>
        </p:nvSpPr>
        <p:spPr>
          <a:xfrm>
            <a:off x="-76200" y="1935480"/>
            <a:ext cx="9144000" cy="4693920"/>
          </a:xfrm>
        </p:spPr>
        <p:txBody>
          <a:bodyPr>
            <a:noAutofit/>
          </a:bodyPr>
          <a:lstStyle/>
          <a:p>
            <a:pPr algn="just"/>
            <a:r>
              <a:rPr lang="en-US" sz="1800" dirty="0" err="1"/>
              <a:t>Düşük</a:t>
            </a:r>
            <a:r>
              <a:rPr lang="en-US" sz="1800" dirty="0"/>
              <a:t> </a:t>
            </a:r>
            <a:r>
              <a:rPr lang="en-US" sz="1800" dirty="0" err="1"/>
              <a:t>doz</a:t>
            </a:r>
            <a:r>
              <a:rPr lang="en-US" sz="1800" dirty="0"/>
              <a:t> </a:t>
            </a:r>
            <a:r>
              <a:rPr lang="en-US" sz="1800" dirty="0" err="1"/>
              <a:t>hızı</a:t>
            </a:r>
            <a:r>
              <a:rPr lang="en-US" sz="1800" dirty="0"/>
              <a:t> (Low Dose Rate-LDR) </a:t>
            </a:r>
            <a:r>
              <a:rPr lang="en-US" sz="1800" dirty="0" err="1"/>
              <a:t>ile</a:t>
            </a:r>
            <a:r>
              <a:rPr lang="en-US" sz="1800" dirty="0"/>
              <a:t> </a:t>
            </a:r>
            <a:r>
              <a:rPr lang="en-US" sz="1800" dirty="0" err="1"/>
              <a:t>yapılan</a:t>
            </a:r>
            <a:r>
              <a:rPr lang="en-US" sz="1800" dirty="0"/>
              <a:t> </a:t>
            </a:r>
            <a:r>
              <a:rPr lang="en-US" sz="1800" dirty="0" err="1"/>
              <a:t>ışınlamalar</a:t>
            </a:r>
            <a:r>
              <a:rPr lang="en-US" sz="1800" dirty="0"/>
              <a:t> </a:t>
            </a:r>
            <a:r>
              <a:rPr lang="en-US" sz="1800" dirty="0" err="1"/>
              <a:t>fraksiyonasyonun</a:t>
            </a:r>
            <a:r>
              <a:rPr lang="en-US" sz="1800" dirty="0"/>
              <a:t> </a:t>
            </a:r>
            <a:r>
              <a:rPr lang="en-US" sz="1800" dirty="0" err="1"/>
              <a:t>nihai</a:t>
            </a:r>
            <a:r>
              <a:rPr lang="en-US" sz="1800" dirty="0"/>
              <a:t> </a:t>
            </a:r>
            <a:r>
              <a:rPr lang="en-US" sz="1800" dirty="0" err="1"/>
              <a:t>şekli</a:t>
            </a:r>
            <a:r>
              <a:rPr lang="en-US" sz="1800" dirty="0"/>
              <a:t> </a:t>
            </a:r>
            <a:r>
              <a:rPr lang="en-US" sz="1800" dirty="0" err="1"/>
              <a:t>olup</a:t>
            </a:r>
            <a:r>
              <a:rPr lang="en-US" sz="1800" dirty="0"/>
              <a:t> </a:t>
            </a:r>
            <a:r>
              <a:rPr lang="en-US" sz="1800" dirty="0" err="1"/>
              <a:t>aralıksız</a:t>
            </a:r>
            <a:r>
              <a:rPr lang="en-US" sz="1800" dirty="0"/>
              <a:t> </a:t>
            </a:r>
            <a:r>
              <a:rPr lang="en-US" sz="1800" dirty="0" err="1"/>
              <a:t>olarak</a:t>
            </a:r>
            <a:r>
              <a:rPr lang="en-US" sz="1800" dirty="0"/>
              <a:t> </a:t>
            </a:r>
            <a:r>
              <a:rPr lang="en-US" sz="1800" dirty="0" err="1"/>
              <a:t>verilen</a:t>
            </a:r>
            <a:r>
              <a:rPr lang="en-US" sz="1800" dirty="0"/>
              <a:t> </a:t>
            </a:r>
            <a:r>
              <a:rPr lang="en-US" sz="1800" dirty="0" err="1"/>
              <a:t>çok</a:t>
            </a:r>
            <a:r>
              <a:rPr lang="en-US" sz="1800" dirty="0"/>
              <a:t> </a:t>
            </a:r>
            <a:r>
              <a:rPr lang="en-US" sz="1800" dirty="0" err="1"/>
              <a:t>sayıda</a:t>
            </a:r>
            <a:r>
              <a:rPr lang="en-US" sz="1800" dirty="0"/>
              <a:t> </a:t>
            </a:r>
            <a:r>
              <a:rPr lang="en-US" sz="1800" dirty="0" err="1"/>
              <a:t>sonsuz</a:t>
            </a:r>
            <a:r>
              <a:rPr lang="en-US" sz="1800" dirty="0"/>
              <a:t> </a:t>
            </a:r>
            <a:r>
              <a:rPr lang="en-US" sz="1800" dirty="0" err="1"/>
              <a:t>küçüklükte</a:t>
            </a:r>
            <a:r>
              <a:rPr lang="en-US" sz="1800" dirty="0"/>
              <a:t> </a:t>
            </a:r>
            <a:r>
              <a:rPr lang="en-US" sz="1800" dirty="0" err="1"/>
              <a:t>fraksiyona</a:t>
            </a:r>
            <a:r>
              <a:rPr lang="en-US" sz="1800" dirty="0"/>
              <a:t> </a:t>
            </a:r>
            <a:r>
              <a:rPr lang="en-US" sz="1800" dirty="0" err="1"/>
              <a:t>eşittir</a:t>
            </a:r>
            <a:r>
              <a:rPr lang="en-US" sz="1800" dirty="0"/>
              <a:t> ve </a:t>
            </a:r>
            <a:r>
              <a:rPr lang="en-US" sz="1800" dirty="0" err="1"/>
              <a:t>bu</a:t>
            </a:r>
            <a:r>
              <a:rPr lang="en-US" sz="1800" dirty="0"/>
              <a:t> durum </a:t>
            </a:r>
            <a:r>
              <a:rPr lang="en-US" sz="1800" dirty="0" err="1"/>
              <a:t>radyasyonmhasarı</a:t>
            </a:r>
            <a:r>
              <a:rPr lang="en-US" sz="1800" dirty="0"/>
              <a:t> </a:t>
            </a:r>
            <a:r>
              <a:rPr lang="en-US" sz="1800" dirty="0" err="1"/>
              <a:t>ile</a:t>
            </a:r>
            <a:r>
              <a:rPr lang="en-US" sz="1800" dirty="0"/>
              <a:t> </a:t>
            </a:r>
            <a:r>
              <a:rPr lang="en-US" sz="1800" dirty="0" err="1"/>
              <a:t>hasarın</a:t>
            </a:r>
            <a:r>
              <a:rPr lang="en-US" sz="1800" dirty="0"/>
              <a:t> </a:t>
            </a:r>
            <a:r>
              <a:rPr lang="en-US" sz="1800" dirty="0" err="1"/>
              <a:t>onarımının</a:t>
            </a:r>
            <a:r>
              <a:rPr lang="en-US" sz="1800" dirty="0"/>
              <a:t> </a:t>
            </a:r>
            <a:r>
              <a:rPr lang="en-US" sz="1800" dirty="0" err="1"/>
              <a:t>aynı</a:t>
            </a:r>
            <a:r>
              <a:rPr lang="en-US" sz="1800" dirty="0"/>
              <a:t> </a:t>
            </a:r>
            <a:r>
              <a:rPr lang="en-US" sz="1800" dirty="0" err="1"/>
              <a:t>anda</a:t>
            </a:r>
            <a:r>
              <a:rPr lang="en-US" sz="1800" dirty="0"/>
              <a:t> </a:t>
            </a:r>
            <a:r>
              <a:rPr lang="en-US" sz="1800" dirty="0" err="1"/>
              <a:t>gerçekleşmesine</a:t>
            </a:r>
            <a:r>
              <a:rPr lang="en-US" sz="1800" dirty="0"/>
              <a:t> </a:t>
            </a:r>
            <a:r>
              <a:rPr lang="en-US" sz="1800" dirty="0" err="1"/>
              <a:t>neden</a:t>
            </a:r>
            <a:r>
              <a:rPr lang="en-US" sz="1800" dirty="0"/>
              <a:t> </a:t>
            </a:r>
            <a:r>
              <a:rPr lang="en-US" sz="1800" dirty="0" err="1"/>
              <a:t>olur</a:t>
            </a:r>
            <a:r>
              <a:rPr lang="en-US" sz="1800" dirty="0"/>
              <a:t>.</a:t>
            </a:r>
          </a:p>
          <a:p>
            <a:pPr marL="0" indent="0" algn="just">
              <a:buNone/>
            </a:pPr>
            <a:endParaRPr lang="en-US" sz="1800" dirty="0"/>
          </a:p>
          <a:p>
            <a:pPr algn="just"/>
            <a:r>
              <a:rPr lang="en-US" sz="1800" dirty="0"/>
              <a:t> </a:t>
            </a:r>
            <a:r>
              <a:rPr lang="en-US" sz="1800" dirty="0" err="1"/>
              <a:t>Düşük</a:t>
            </a:r>
            <a:r>
              <a:rPr lang="en-US" sz="1800" dirty="0"/>
              <a:t> </a:t>
            </a:r>
            <a:r>
              <a:rPr lang="en-US" sz="1800" dirty="0" err="1"/>
              <a:t>doz</a:t>
            </a:r>
            <a:r>
              <a:rPr lang="en-US" sz="1800" dirty="0"/>
              <a:t> </a:t>
            </a:r>
            <a:r>
              <a:rPr lang="en-US" sz="1800" dirty="0" err="1"/>
              <a:t>hızı</a:t>
            </a:r>
            <a:r>
              <a:rPr lang="en-US" sz="1800" dirty="0"/>
              <a:t> </a:t>
            </a:r>
            <a:r>
              <a:rPr lang="en-US" sz="1800" dirty="0" err="1"/>
              <a:t>ile</a:t>
            </a:r>
            <a:r>
              <a:rPr lang="en-US" sz="1800" dirty="0"/>
              <a:t> </a:t>
            </a:r>
            <a:r>
              <a:rPr lang="en-US" sz="1800" dirty="0" err="1"/>
              <a:t>ışınlama</a:t>
            </a:r>
            <a:r>
              <a:rPr lang="en-US" sz="1800" dirty="0"/>
              <a:t> </a:t>
            </a:r>
            <a:r>
              <a:rPr lang="en-US" sz="1800" dirty="0" err="1"/>
              <a:t>klinik</a:t>
            </a:r>
            <a:r>
              <a:rPr lang="en-US" sz="1800" dirty="0"/>
              <a:t> </a:t>
            </a:r>
            <a:r>
              <a:rPr lang="en-US" sz="1800" dirty="0" err="1"/>
              <a:t>radyoterapide</a:t>
            </a:r>
            <a:r>
              <a:rPr lang="en-US" sz="1800" dirty="0"/>
              <a:t> </a:t>
            </a:r>
            <a:r>
              <a:rPr lang="en-US" sz="1800" dirty="0" err="1"/>
              <a:t>tümörün</a:t>
            </a:r>
            <a:r>
              <a:rPr lang="en-US" sz="1800" dirty="0"/>
              <a:t> </a:t>
            </a:r>
            <a:r>
              <a:rPr lang="en-US" sz="1800" dirty="0" err="1"/>
              <a:t>içine</a:t>
            </a:r>
            <a:r>
              <a:rPr lang="en-US" sz="1800" dirty="0"/>
              <a:t> 125I ve 103Pd </a:t>
            </a:r>
            <a:r>
              <a:rPr lang="en-US" sz="1800" dirty="0" err="1"/>
              <a:t>gibi</a:t>
            </a:r>
            <a:r>
              <a:rPr lang="en-US" sz="1800" dirty="0"/>
              <a:t> </a:t>
            </a:r>
            <a:r>
              <a:rPr lang="en-US" sz="1800" dirty="0" err="1"/>
              <a:t>radyoaktif</a:t>
            </a:r>
            <a:r>
              <a:rPr lang="en-US" sz="1800" dirty="0"/>
              <a:t> </a:t>
            </a:r>
            <a:r>
              <a:rPr lang="en-US" sz="1800" dirty="0" err="1"/>
              <a:t>maddelerin</a:t>
            </a:r>
            <a:r>
              <a:rPr lang="en-US" sz="1800" dirty="0"/>
              <a:t> </a:t>
            </a:r>
            <a:r>
              <a:rPr lang="en-US" sz="1800" dirty="0" err="1"/>
              <a:t>geçici</a:t>
            </a:r>
            <a:r>
              <a:rPr lang="en-US" sz="1800" dirty="0"/>
              <a:t> </a:t>
            </a:r>
            <a:r>
              <a:rPr lang="en-US" sz="1800" dirty="0" err="1"/>
              <a:t>ya</a:t>
            </a:r>
            <a:r>
              <a:rPr lang="en-US" sz="1800" dirty="0"/>
              <a:t> da </a:t>
            </a:r>
            <a:r>
              <a:rPr lang="en-US" sz="1800" dirty="0" err="1"/>
              <a:t>kalıcı</a:t>
            </a:r>
            <a:r>
              <a:rPr lang="en-US" sz="1800" dirty="0"/>
              <a:t> </a:t>
            </a:r>
            <a:r>
              <a:rPr lang="en-US" sz="1800" dirty="0" err="1"/>
              <a:t>olarak</a:t>
            </a:r>
            <a:r>
              <a:rPr lang="en-US" sz="1800" dirty="0"/>
              <a:t> </a:t>
            </a:r>
            <a:r>
              <a:rPr lang="en-US" sz="1800" dirty="0" err="1"/>
              <a:t>yerleştirildiği</a:t>
            </a:r>
            <a:r>
              <a:rPr lang="en-US" sz="1800" dirty="0"/>
              <a:t> </a:t>
            </a:r>
            <a:r>
              <a:rPr lang="en-US" sz="1800" dirty="0" err="1"/>
              <a:t>brakiterapi</a:t>
            </a:r>
            <a:r>
              <a:rPr lang="en-US" sz="1800" dirty="0"/>
              <a:t> </a:t>
            </a:r>
            <a:r>
              <a:rPr lang="en-US" sz="1800" dirty="0" err="1"/>
              <a:t>uygulamalarında</a:t>
            </a:r>
            <a:r>
              <a:rPr lang="en-US" sz="1800" dirty="0"/>
              <a:t> </a:t>
            </a:r>
            <a:r>
              <a:rPr lang="en-US" sz="1800" dirty="0" err="1"/>
              <a:t>kullanılır</a:t>
            </a:r>
            <a:r>
              <a:rPr lang="en-US" sz="1800" dirty="0"/>
              <a:t>. 192Ir </a:t>
            </a:r>
            <a:r>
              <a:rPr lang="en-US" sz="1800" dirty="0" err="1"/>
              <a:t>gibi</a:t>
            </a:r>
            <a:r>
              <a:rPr lang="en-US" sz="1800" dirty="0"/>
              <a:t> </a:t>
            </a:r>
            <a:r>
              <a:rPr lang="en-US" sz="1800" dirty="0" err="1"/>
              <a:t>orta</a:t>
            </a:r>
            <a:r>
              <a:rPr lang="en-US" sz="1800" dirty="0"/>
              <a:t> </a:t>
            </a:r>
            <a:r>
              <a:rPr lang="en-US" sz="1800" dirty="0" err="1"/>
              <a:t>veya</a:t>
            </a:r>
            <a:r>
              <a:rPr lang="en-US" sz="1800" dirty="0"/>
              <a:t> </a:t>
            </a:r>
            <a:r>
              <a:rPr lang="en-US" sz="1800" dirty="0" err="1"/>
              <a:t>yüksek</a:t>
            </a:r>
            <a:r>
              <a:rPr lang="en-US" sz="1800" dirty="0"/>
              <a:t> </a:t>
            </a:r>
            <a:r>
              <a:rPr lang="en-US" sz="1800" dirty="0" err="1"/>
              <a:t>doz</a:t>
            </a:r>
            <a:r>
              <a:rPr lang="en-US" sz="1800" dirty="0"/>
              <a:t> </a:t>
            </a:r>
            <a:r>
              <a:rPr lang="en-US" sz="1800" dirty="0" err="1"/>
              <a:t>hızlı</a:t>
            </a:r>
            <a:r>
              <a:rPr lang="en-US" sz="1800" dirty="0"/>
              <a:t> </a:t>
            </a:r>
            <a:r>
              <a:rPr lang="en-US" sz="1800" dirty="0" err="1"/>
              <a:t>kaynakların</a:t>
            </a:r>
            <a:r>
              <a:rPr lang="en-US" sz="1800" dirty="0"/>
              <a:t> </a:t>
            </a:r>
            <a:r>
              <a:rPr lang="en-US" sz="1800" dirty="0" err="1"/>
              <a:t>uzaktan</a:t>
            </a:r>
            <a:r>
              <a:rPr lang="en-US" sz="1800" dirty="0"/>
              <a:t> </a:t>
            </a:r>
            <a:r>
              <a:rPr lang="en-US" sz="1800" dirty="0" err="1"/>
              <a:t>kontrollü</a:t>
            </a:r>
            <a:r>
              <a:rPr lang="en-US" sz="1800" dirty="0"/>
              <a:t> </a:t>
            </a:r>
            <a:r>
              <a:rPr lang="en-US" sz="1800" dirty="0" err="1"/>
              <a:t>sonradan</a:t>
            </a:r>
            <a:r>
              <a:rPr lang="en-US" sz="1800" dirty="0"/>
              <a:t> </a:t>
            </a:r>
            <a:r>
              <a:rPr lang="en-US" sz="1800" dirty="0" err="1"/>
              <a:t>yüklemeli</a:t>
            </a:r>
            <a:r>
              <a:rPr lang="en-US" sz="1800" dirty="0"/>
              <a:t> </a:t>
            </a:r>
            <a:r>
              <a:rPr lang="en-US" sz="1800" dirty="0" err="1"/>
              <a:t>cihazlar</a:t>
            </a:r>
            <a:r>
              <a:rPr lang="en-US" sz="1800" dirty="0"/>
              <a:t> </a:t>
            </a:r>
            <a:r>
              <a:rPr lang="en-US" sz="1800" dirty="0" err="1"/>
              <a:t>ile</a:t>
            </a:r>
            <a:r>
              <a:rPr lang="en-US" sz="1800" dirty="0"/>
              <a:t> </a:t>
            </a:r>
            <a:r>
              <a:rPr lang="en-US" sz="1800" dirty="0" err="1"/>
              <a:t>farklı</a:t>
            </a:r>
            <a:r>
              <a:rPr lang="en-US" sz="1800" dirty="0"/>
              <a:t> </a:t>
            </a:r>
            <a:r>
              <a:rPr lang="en-US" sz="1800" dirty="0" err="1"/>
              <a:t>uygulamalar</a:t>
            </a:r>
            <a:r>
              <a:rPr lang="en-US" sz="1800" dirty="0"/>
              <a:t> </a:t>
            </a:r>
            <a:r>
              <a:rPr lang="en-US" sz="1800" dirty="0" err="1"/>
              <a:t>yapılır</a:t>
            </a:r>
            <a:r>
              <a:rPr lang="en-US" sz="1800" dirty="0"/>
              <a:t>. Bu </a:t>
            </a:r>
            <a:r>
              <a:rPr lang="en-US" sz="1800" dirty="0" err="1"/>
              <a:t>bu</a:t>
            </a:r>
            <a:r>
              <a:rPr lang="en-US" sz="1800" dirty="0"/>
              <a:t> </a:t>
            </a:r>
            <a:r>
              <a:rPr lang="en-US" sz="1800" dirty="0" err="1"/>
              <a:t>uygulamalar</a:t>
            </a:r>
            <a:r>
              <a:rPr lang="en-US" sz="1800" dirty="0"/>
              <a:t> </a:t>
            </a:r>
            <a:r>
              <a:rPr lang="en-US" sz="1800" dirty="0" err="1"/>
              <a:t>atımlı</a:t>
            </a:r>
            <a:r>
              <a:rPr lang="en-US" sz="1800" dirty="0"/>
              <a:t> </a:t>
            </a:r>
            <a:r>
              <a:rPr lang="en-US" sz="1800" dirty="0" err="1"/>
              <a:t>doz</a:t>
            </a:r>
            <a:r>
              <a:rPr lang="en-US" sz="1800" dirty="0"/>
              <a:t> </a:t>
            </a:r>
            <a:r>
              <a:rPr lang="en-US" sz="1800" dirty="0" err="1"/>
              <a:t>hızlı</a:t>
            </a:r>
            <a:r>
              <a:rPr lang="en-US" sz="1800" dirty="0"/>
              <a:t> (Pulsed Dose Rate-PDR) </a:t>
            </a:r>
            <a:r>
              <a:rPr lang="en-US" sz="1800" dirty="0" err="1"/>
              <a:t>veya</a:t>
            </a:r>
            <a:r>
              <a:rPr lang="en-US" sz="1800" dirty="0"/>
              <a:t> </a:t>
            </a:r>
            <a:r>
              <a:rPr lang="en-US" sz="1800" dirty="0" err="1"/>
              <a:t>yüksek</a:t>
            </a:r>
            <a:r>
              <a:rPr lang="en-US" sz="1800" dirty="0"/>
              <a:t> </a:t>
            </a:r>
            <a:r>
              <a:rPr lang="en-US" sz="1800" dirty="0" err="1"/>
              <a:t>doz</a:t>
            </a:r>
            <a:r>
              <a:rPr lang="en-US" sz="1800" dirty="0"/>
              <a:t> </a:t>
            </a:r>
            <a:r>
              <a:rPr lang="en-US" sz="1800" dirty="0" err="1"/>
              <a:t>hızlı</a:t>
            </a:r>
            <a:r>
              <a:rPr lang="en-US" sz="1800" dirty="0"/>
              <a:t> (High Dose Rate-HDR) </a:t>
            </a:r>
            <a:r>
              <a:rPr lang="en-US" sz="1800" dirty="0" err="1"/>
              <a:t>brakiterapi</a:t>
            </a:r>
            <a:r>
              <a:rPr lang="en-US" sz="1800" dirty="0"/>
              <a:t> </a:t>
            </a:r>
            <a:r>
              <a:rPr lang="en-US" sz="1800" dirty="0" err="1"/>
              <a:t>uygulamaları</a:t>
            </a:r>
            <a:r>
              <a:rPr lang="en-US" sz="1800" dirty="0"/>
              <a:t> </a:t>
            </a:r>
            <a:r>
              <a:rPr lang="en-US" sz="1800" dirty="0" err="1"/>
              <a:t>şeklindedir</a:t>
            </a:r>
            <a:r>
              <a:rPr lang="en-US" sz="1800" dirty="0"/>
              <a:t>.</a:t>
            </a:r>
          </a:p>
          <a:p>
            <a:pPr marL="0" indent="0" algn="just">
              <a:buNone/>
            </a:pPr>
            <a:endParaRPr lang="en-US" sz="1800" dirty="0"/>
          </a:p>
          <a:p>
            <a:pPr algn="just"/>
            <a:r>
              <a:rPr lang="en-US" sz="1800" dirty="0"/>
              <a:t> </a:t>
            </a:r>
            <a:r>
              <a:rPr lang="en-US" sz="1800" dirty="0" err="1"/>
              <a:t>Yoğunluk</a:t>
            </a:r>
            <a:r>
              <a:rPr lang="en-US" sz="1800" dirty="0"/>
              <a:t> </a:t>
            </a:r>
            <a:r>
              <a:rPr lang="en-US" sz="1800" dirty="0" err="1"/>
              <a:t>ayarlı</a:t>
            </a:r>
            <a:r>
              <a:rPr lang="en-US" sz="1800" dirty="0"/>
              <a:t> </a:t>
            </a:r>
            <a:r>
              <a:rPr lang="en-US" sz="1800" dirty="0" err="1"/>
              <a:t>radyoterapi</a:t>
            </a:r>
            <a:r>
              <a:rPr lang="en-US" sz="1800" dirty="0"/>
              <a:t> (Intensity Modulated Radiotherapy-IMRT) </a:t>
            </a:r>
            <a:r>
              <a:rPr lang="en-US" sz="1800" dirty="0" err="1"/>
              <a:t>gibi</a:t>
            </a:r>
            <a:r>
              <a:rPr lang="en-US" sz="1800" dirty="0"/>
              <a:t> </a:t>
            </a:r>
            <a:r>
              <a:rPr lang="en-US" sz="1800" dirty="0" err="1"/>
              <a:t>tekniklerle</a:t>
            </a:r>
            <a:r>
              <a:rPr lang="en-US" sz="1800" dirty="0"/>
              <a:t> </a:t>
            </a:r>
            <a:r>
              <a:rPr lang="en-US" sz="1800" dirty="0" err="1"/>
              <a:t>uygulanan</a:t>
            </a:r>
            <a:r>
              <a:rPr lang="en-US" sz="1800" dirty="0"/>
              <a:t> </a:t>
            </a:r>
            <a:r>
              <a:rPr lang="en-US" sz="1800" dirty="0" err="1"/>
              <a:t>eksternal</a:t>
            </a:r>
            <a:r>
              <a:rPr lang="en-US" sz="1800" dirty="0"/>
              <a:t> </a:t>
            </a:r>
            <a:r>
              <a:rPr lang="en-US" sz="1800" dirty="0" err="1"/>
              <a:t>radyoterapide</a:t>
            </a:r>
            <a:r>
              <a:rPr lang="en-US" sz="1800" dirty="0"/>
              <a:t>, </a:t>
            </a:r>
            <a:r>
              <a:rPr lang="en-US" sz="1800" dirty="0" err="1"/>
              <a:t>günlük</a:t>
            </a:r>
            <a:r>
              <a:rPr lang="en-US" sz="1800" dirty="0"/>
              <a:t> </a:t>
            </a:r>
            <a:r>
              <a:rPr lang="en-US" sz="1800" dirty="0" err="1"/>
              <a:t>tedavinin</a:t>
            </a:r>
            <a:r>
              <a:rPr lang="en-US" sz="1800" dirty="0"/>
              <a:t> </a:t>
            </a:r>
            <a:r>
              <a:rPr lang="en-US" sz="1800" dirty="0" err="1"/>
              <a:t>uzun</a:t>
            </a:r>
            <a:r>
              <a:rPr lang="en-US" sz="1800" dirty="0"/>
              <a:t> </a:t>
            </a:r>
            <a:r>
              <a:rPr lang="en-US" sz="1800" dirty="0" err="1"/>
              <a:t>sürmesi</a:t>
            </a:r>
            <a:r>
              <a:rPr lang="en-US" sz="1800" dirty="0"/>
              <a:t> </a:t>
            </a:r>
            <a:r>
              <a:rPr lang="en-US" sz="1800" dirty="0" err="1"/>
              <a:t>doz</a:t>
            </a:r>
            <a:r>
              <a:rPr lang="en-US" sz="1800" dirty="0"/>
              <a:t> </a:t>
            </a:r>
            <a:r>
              <a:rPr lang="en-US" sz="1800" dirty="0" err="1"/>
              <a:t>hızı</a:t>
            </a:r>
            <a:r>
              <a:rPr lang="en-US" sz="1800" dirty="0"/>
              <a:t> </a:t>
            </a:r>
            <a:r>
              <a:rPr lang="en-US" sz="1800" dirty="0" err="1"/>
              <a:t>etkisinin</a:t>
            </a:r>
            <a:r>
              <a:rPr lang="en-US" sz="1800" dirty="0"/>
              <a:t> </a:t>
            </a:r>
            <a:r>
              <a:rPr lang="en-US" sz="1800" dirty="0" err="1"/>
              <a:t>önemini</a:t>
            </a:r>
            <a:r>
              <a:rPr lang="en-US" sz="1800" dirty="0"/>
              <a:t> </a:t>
            </a:r>
            <a:r>
              <a:rPr lang="en-US" sz="1800" dirty="0" err="1"/>
              <a:t>artırır</a:t>
            </a:r>
            <a:r>
              <a:rPr lang="en-US" sz="1800" dirty="0"/>
              <a:t>. IMRT </a:t>
            </a:r>
            <a:r>
              <a:rPr lang="en-US" sz="1800" dirty="0" err="1"/>
              <a:t>tekniği</a:t>
            </a:r>
            <a:r>
              <a:rPr lang="en-US" sz="1800" dirty="0"/>
              <a:t> </a:t>
            </a:r>
            <a:r>
              <a:rPr lang="en-US" sz="1800" dirty="0" err="1"/>
              <a:t>ile</a:t>
            </a:r>
            <a:r>
              <a:rPr lang="en-US" sz="1800" dirty="0"/>
              <a:t> </a:t>
            </a:r>
            <a:r>
              <a:rPr lang="en-US" sz="1800" dirty="0" err="1"/>
              <a:t>hazırlanan</a:t>
            </a:r>
            <a:r>
              <a:rPr lang="en-US" sz="1800" dirty="0"/>
              <a:t> </a:t>
            </a:r>
            <a:r>
              <a:rPr lang="en-US" sz="1800" dirty="0" err="1"/>
              <a:t>karmaşık</a:t>
            </a:r>
            <a:r>
              <a:rPr lang="en-US" sz="1800" dirty="0"/>
              <a:t> </a:t>
            </a:r>
            <a:r>
              <a:rPr lang="en-US" sz="1800" dirty="0" err="1"/>
              <a:t>planların</a:t>
            </a:r>
            <a:r>
              <a:rPr lang="en-US" sz="1800" dirty="0"/>
              <a:t> </a:t>
            </a:r>
            <a:r>
              <a:rPr lang="en-US" sz="1800" dirty="0" err="1"/>
              <a:t>tedavi</a:t>
            </a:r>
            <a:r>
              <a:rPr lang="en-US" sz="1800" dirty="0"/>
              <a:t> </a:t>
            </a:r>
            <a:r>
              <a:rPr lang="en-US" sz="1800" dirty="0" err="1"/>
              <a:t>cihazında</a:t>
            </a:r>
            <a:r>
              <a:rPr lang="en-US" sz="1800" dirty="0"/>
              <a:t> </a:t>
            </a:r>
            <a:r>
              <a:rPr lang="en-US" sz="1800" dirty="0" err="1"/>
              <a:t>uygulanması</a:t>
            </a:r>
            <a:r>
              <a:rPr lang="en-US" sz="1800" dirty="0"/>
              <a:t> </a:t>
            </a:r>
            <a:r>
              <a:rPr lang="en-US" sz="1800" dirty="0" err="1"/>
              <a:t>sırasında</a:t>
            </a:r>
            <a:r>
              <a:rPr lang="en-US" sz="1800" dirty="0"/>
              <a:t> </a:t>
            </a:r>
            <a:r>
              <a:rPr lang="en-US" sz="1800" dirty="0" err="1"/>
              <a:t>artan</a:t>
            </a:r>
            <a:r>
              <a:rPr lang="en-US" sz="1800" dirty="0"/>
              <a:t> </a:t>
            </a:r>
            <a:r>
              <a:rPr lang="en-US" sz="1800" dirty="0" err="1"/>
              <a:t>ışınlama</a:t>
            </a:r>
            <a:r>
              <a:rPr lang="en-US" sz="1800" dirty="0"/>
              <a:t> </a:t>
            </a:r>
            <a:r>
              <a:rPr lang="en-US" sz="1800" dirty="0" err="1"/>
              <a:t>süresi</a:t>
            </a:r>
            <a:r>
              <a:rPr lang="en-US" sz="1800" dirty="0"/>
              <a:t> </a:t>
            </a:r>
            <a:r>
              <a:rPr lang="en-US" sz="1800" dirty="0" err="1"/>
              <a:t>tedavinin</a:t>
            </a:r>
            <a:r>
              <a:rPr lang="en-US" sz="1800" dirty="0"/>
              <a:t> </a:t>
            </a:r>
            <a:r>
              <a:rPr lang="en-US" sz="1800" dirty="0" err="1"/>
              <a:t>verimini</a:t>
            </a:r>
            <a:r>
              <a:rPr lang="en-US" sz="1800" dirty="0"/>
              <a:t> </a:t>
            </a:r>
            <a:r>
              <a:rPr lang="en-US" sz="1800" dirty="0" err="1"/>
              <a:t>azaltabilir</a:t>
            </a:r>
            <a:r>
              <a:rPr lang="en-US" sz="1800" dirty="0"/>
              <a:t>.</a:t>
            </a:r>
          </a:p>
        </p:txBody>
      </p:sp>
    </p:spTree>
    <p:extLst>
      <p:ext uri="{BB962C8B-B14F-4D97-AF65-F5344CB8AC3E}">
        <p14:creationId xmlns:p14="http://schemas.microsoft.com/office/powerpoint/2010/main" val="963933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307068"/>
            <a:ext cx="3701078" cy="369332"/>
          </a:xfrm>
          <a:prstGeom prst="rect">
            <a:avLst/>
          </a:prstGeom>
        </p:spPr>
        <p:txBody>
          <a:bodyPr wrap="none">
            <a:spAutoFit/>
          </a:bodyPr>
          <a:lstStyle/>
          <a:p>
            <a:r>
              <a:rPr lang="en-US" b="1" dirty="0" err="1">
                <a:solidFill>
                  <a:srgbClr val="C00000"/>
                </a:solidFill>
              </a:rPr>
              <a:t>Doz</a:t>
            </a:r>
            <a:r>
              <a:rPr lang="en-US" b="1" dirty="0">
                <a:solidFill>
                  <a:srgbClr val="C00000"/>
                </a:solidFill>
              </a:rPr>
              <a:t> </a:t>
            </a:r>
            <a:r>
              <a:rPr lang="en-US" b="1" dirty="0" err="1">
                <a:solidFill>
                  <a:srgbClr val="C00000"/>
                </a:solidFill>
              </a:rPr>
              <a:t>Hızı</a:t>
            </a:r>
            <a:r>
              <a:rPr lang="en-US" b="1" dirty="0">
                <a:solidFill>
                  <a:srgbClr val="C00000"/>
                </a:solidFill>
              </a:rPr>
              <a:t> </a:t>
            </a:r>
            <a:r>
              <a:rPr lang="en-US" b="1" dirty="0" err="1">
                <a:solidFill>
                  <a:srgbClr val="C00000"/>
                </a:solidFill>
              </a:rPr>
              <a:t>Etkisinin</a:t>
            </a:r>
            <a:r>
              <a:rPr lang="en-US" b="1" dirty="0">
                <a:solidFill>
                  <a:srgbClr val="C00000"/>
                </a:solidFill>
              </a:rPr>
              <a:t> </a:t>
            </a:r>
            <a:r>
              <a:rPr lang="en-US" b="1" dirty="0" err="1">
                <a:solidFill>
                  <a:srgbClr val="C00000"/>
                </a:solidFill>
              </a:rPr>
              <a:t>Mekanizması</a:t>
            </a:r>
            <a:endParaRPr lang="en-US" b="1" dirty="0">
              <a:solidFill>
                <a:srgbClr val="C00000"/>
              </a:solidFill>
            </a:endParaRPr>
          </a:p>
        </p:txBody>
      </p:sp>
      <p:sp>
        <p:nvSpPr>
          <p:cNvPr id="4" name="Content Placeholder 3"/>
          <p:cNvSpPr>
            <a:spLocks noGrp="1"/>
          </p:cNvSpPr>
          <p:nvPr>
            <p:ph idx="1"/>
          </p:nvPr>
        </p:nvSpPr>
        <p:spPr>
          <a:xfrm>
            <a:off x="-76200" y="1676400"/>
            <a:ext cx="4419600" cy="4693920"/>
          </a:xfrm>
        </p:spPr>
        <p:txBody>
          <a:bodyPr>
            <a:noAutofit/>
          </a:bodyPr>
          <a:lstStyle/>
          <a:p>
            <a:pPr algn="just"/>
            <a:r>
              <a:rPr lang="en-US" sz="1800" dirty="0" err="1"/>
              <a:t>Doz</a:t>
            </a:r>
            <a:r>
              <a:rPr lang="en-US" sz="1800" dirty="0"/>
              <a:t> </a:t>
            </a:r>
            <a:r>
              <a:rPr lang="en-US" sz="1800" dirty="0" err="1"/>
              <a:t>hızının</a:t>
            </a:r>
            <a:r>
              <a:rPr lang="en-US" sz="1800" dirty="0"/>
              <a:t> </a:t>
            </a:r>
            <a:r>
              <a:rPr lang="en-US" sz="1800" dirty="0" err="1"/>
              <a:t>azaltılması</a:t>
            </a:r>
            <a:r>
              <a:rPr lang="en-US" sz="1800" dirty="0"/>
              <a:t> </a:t>
            </a:r>
            <a:r>
              <a:rPr lang="en-US" sz="1800" dirty="0" err="1"/>
              <a:t>ile</a:t>
            </a:r>
            <a:r>
              <a:rPr lang="en-US" sz="1800" dirty="0"/>
              <a:t> </a:t>
            </a:r>
            <a:r>
              <a:rPr lang="en-US" sz="1800" dirty="0" err="1"/>
              <a:t>belirli</a:t>
            </a:r>
            <a:r>
              <a:rPr lang="en-US" sz="1800" dirty="0"/>
              <a:t> </a:t>
            </a:r>
            <a:r>
              <a:rPr lang="en-US" sz="1800" dirty="0" err="1"/>
              <a:t>bir</a:t>
            </a:r>
            <a:r>
              <a:rPr lang="en-US" sz="1800" dirty="0"/>
              <a:t> </a:t>
            </a:r>
            <a:r>
              <a:rPr lang="en-US" sz="1800" dirty="0" err="1"/>
              <a:t>dozu</a:t>
            </a:r>
            <a:r>
              <a:rPr lang="en-US" sz="1800" dirty="0"/>
              <a:t> </a:t>
            </a:r>
            <a:r>
              <a:rPr lang="en-US" sz="1800" dirty="0" err="1"/>
              <a:t>vermek</a:t>
            </a:r>
            <a:r>
              <a:rPr lang="en-US" sz="1800" dirty="0"/>
              <a:t> </a:t>
            </a:r>
            <a:r>
              <a:rPr lang="en-US" sz="1800" dirty="0" err="1"/>
              <a:t>için</a:t>
            </a:r>
            <a:r>
              <a:rPr lang="en-US" sz="1800" dirty="0"/>
              <a:t> </a:t>
            </a:r>
            <a:r>
              <a:rPr lang="en-US" sz="1800" dirty="0" err="1"/>
              <a:t>gerekli</a:t>
            </a:r>
            <a:r>
              <a:rPr lang="en-US" sz="1800" dirty="0"/>
              <a:t> </a:t>
            </a:r>
            <a:r>
              <a:rPr lang="en-US" sz="1800" dirty="0" err="1"/>
              <a:t>olan</a:t>
            </a:r>
            <a:r>
              <a:rPr lang="en-US" sz="1800" dirty="0"/>
              <a:t> </a:t>
            </a:r>
            <a:r>
              <a:rPr lang="en-US" sz="1800" dirty="0" err="1"/>
              <a:t>ışınlama</a:t>
            </a:r>
            <a:r>
              <a:rPr lang="en-US" sz="1800" dirty="0"/>
              <a:t> </a:t>
            </a:r>
            <a:r>
              <a:rPr lang="en-US" sz="1800" dirty="0" err="1"/>
              <a:t>süresi</a:t>
            </a:r>
            <a:r>
              <a:rPr lang="en-US" sz="1800" dirty="0"/>
              <a:t> </a:t>
            </a:r>
            <a:r>
              <a:rPr lang="en-US" sz="1800" dirty="0" err="1"/>
              <a:t>artar</a:t>
            </a:r>
            <a:r>
              <a:rPr lang="en-US" sz="1800" dirty="0"/>
              <a:t>. Bu </a:t>
            </a:r>
            <a:r>
              <a:rPr lang="en-US" sz="1800" dirty="0" err="1"/>
              <a:t>durumda</a:t>
            </a:r>
            <a:r>
              <a:rPr lang="en-US" sz="1800" dirty="0"/>
              <a:t> </a:t>
            </a:r>
            <a:r>
              <a:rPr lang="en-US" sz="1800" dirty="0" err="1"/>
              <a:t>onarım</a:t>
            </a:r>
            <a:r>
              <a:rPr lang="en-US" sz="1800" dirty="0"/>
              <a:t>, </a:t>
            </a:r>
            <a:r>
              <a:rPr lang="en-US" sz="1800" dirty="0" err="1"/>
              <a:t>yeniden</a:t>
            </a:r>
            <a:r>
              <a:rPr lang="en-US" sz="1800" dirty="0"/>
              <a:t> </a:t>
            </a:r>
            <a:r>
              <a:rPr lang="en-US" sz="1800" dirty="0" err="1"/>
              <a:t>dizilme</a:t>
            </a:r>
            <a:r>
              <a:rPr lang="en-US" sz="1800" dirty="0"/>
              <a:t>, </a:t>
            </a:r>
            <a:r>
              <a:rPr lang="en-US" sz="1800" dirty="0" err="1"/>
              <a:t>çoğalma</a:t>
            </a:r>
            <a:r>
              <a:rPr lang="en-US" sz="1800" dirty="0"/>
              <a:t> ve </a:t>
            </a:r>
            <a:r>
              <a:rPr lang="en-US" sz="1800" dirty="0" err="1"/>
              <a:t>yeniden</a:t>
            </a:r>
            <a:r>
              <a:rPr lang="en-US" sz="1800" dirty="0"/>
              <a:t> </a:t>
            </a:r>
            <a:r>
              <a:rPr lang="en-US" sz="1800" dirty="0" err="1"/>
              <a:t>oksijenlenme</a:t>
            </a:r>
            <a:r>
              <a:rPr lang="en-US" sz="1800" dirty="0"/>
              <a:t> </a:t>
            </a:r>
            <a:r>
              <a:rPr lang="en-US" sz="1800" dirty="0" err="1"/>
              <a:t>gibi</a:t>
            </a:r>
            <a:r>
              <a:rPr lang="en-US" sz="1800" dirty="0"/>
              <a:t> </a:t>
            </a:r>
            <a:r>
              <a:rPr lang="en-US" sz="1800" dirty="0" err="1"/>
              <a:t>biyolojik</a:t>
            </a:r>
            <a:r>
              <a:rPr lang="en-US" sz="1800" dirty="0"/>
              <a:t> </a:t>
            </a:r>
            <a:r>
              <a:rPr lang="en-US" sz="1800" dirty="0" err="1"/>
              <a:t>süreçler</a:t>
            </a:r>
            <a:r>
              <a:rPr lang="en-US" sz="1800" dirty="0"/>
              <a:t> </a:t>
            </a:r>
            <a:r>
              <a:rPr lang="en-US" sz="1800" dirty="0" err="1"/>
              <a:t>ışınlama</a:t>
            </a:r>
            <a:r>
              <a:rPr lang="en-US" sz="1800" dirty="0"/>
              <a:t> </a:t>
            </a:r>
            <a:r>
              <a:rPr lang="en-US" sz="1800" dirty="0" err="1"/>
              <a:t>esnasında</a:t>
            </a:r>
            <a:r>
              <a:rPr lang="en-US" sz="1800" dirty="0"/>
              <a:t> </a:t>
            </a:r>
            <a:r>
              <a:rPr lang="en-US" sz="1800" dirty="0" err="1"/>
              <a:t>başlayabilir</a:t>
            </a:r>
            <a:r>
              <a:rPr lang="en-US" sz="1800" dirty="0"/>
              <a:t> ve </a:t>
            </a:r>
            <a:r>
              <a:rPr lang="en-US" sz="1800" dirty="0" err="1"/>
              <a:t>gözlemlenen</a:t>
            </a:r>
            <a:r>
              <a:rPr lang="en-US" sz="1800" dirty="0"/>
              <a:t> </a:t>
            </a:r>
            <a:r>
              <a:rPr lang="en-US" sz="1800" dirty="0" err="1"/>
              <a:t>radyasyon</a:t>
            </a:r>
            <a:r>
              <a:rPr lang="en-US" sz="1800" dirty="0"/>
              <a:t> </a:t>
            </a:r>
            <a:r>
              <a:rPr lang="en-US" sz="1800" dirty="0" err="1"/>
              <a:t>yanıtı</a:t>
            </a:r>
            <a:r>
              <a:rPr lang="en-US" sz="1800" dirty="0"/>
              <a:t> </a:t>
            </a:r>
            <a:r>
              <a:rPr lang="en-US" sz="1800" dirty="0" err="1"/>
              <a:t>değişebilir</a:t>
            </a:r>
            <a:r>
              <a:rPr lang="en-US" sz="1800" dirty="0"/>
              <a:t>.</a:t>
            </a:r>
          </a:p>
          <a:p>
            <a:pPr algn="just"/>
            <a:r>
              <a:rPr lang="en-US" sz="1800" dirty="0"/>
              <a:t>Her </a:t>
            </a:r>
            <a:r>
              <a:rPr lang="en-US" sz="1800" dirty="0" err="1"/>
              <a:t>bir</a:t>
            </a:r>
            <a:r>
              <a:rPr lang="en-US" sz="1800" dirty="0"/>
              <a:t> </a:t>
            </a:r>
            <a:r>
              <a:rPr lang="en-US" sz="1800" dirty="0" err="1"/>
              <a:t>sürecin</a:t>
            </a:r>
            <a:r>
              <a:rPr lang="en-US" sz="1800" dirty="0"/>
              <a:t> </a:t>
            </a:r>
            <a:r>
              <a:rPr lang="en-US" sz="1800" dirty="0" err="1"/>
              <a:t>etkilendiği</a:t>
            </a:r>
            <a:r>
              <a:rPr lang="en-US" sz="1800" dirty="0"/>
              <a:t> </a:t>
            </a:r>
            <a:r>
              <a:rPr lang="en-US" sz="1800" dirty="0" err="1"/>
              <a:t>doz</a:t>
            </a:r>
            <a:r>
              <a:rPr lang="en-US" sz="1800" dirty="0"/>
              <a:t> </a:t>
            </a:r>
            <a:r>
              <a:rPr lang="en-US" sz="1800" dirty="0" err="1"/>
              <a:t>hızı</a:t>
            </a:r>
            <a:r>
              <a:rPr lang="en-US" sz="1800" dirty="0"/>
              <a:t> </a:t>
            </a:r>
            <a:r>
              <a:rPr lang="en-US" sz="1800" dirty="0" err="1"/>
              <a:t>aralığı</a:t>
            </a:r>
            <a:r>
              <a:rPr lang="en-US" sz="1800" dirty="0"/>
              <a:t>, </a:t>
            </a:r>
            <a:r>
              <a:rPr lang="en-US" sz="1800" dirty="0" err="1"/>
              <a:t>süreçlerin</a:t>
            </a:r>
            <a:r>
              <a:rPr lang="en-US" sz="1800" dirty="0"/>
              <a:t> </a:t>
            </a:r>
            <a:r>
              <a:rPr lang="en-US" sz="1800" dirty="0" err="1"/>
              <a:t>gerçekleşme</a:t>
            </a:r>
            <a:r>
              <a:rPr lang="en-US" sz="1800" dirty="0"/>
              <a:t> </a:t>
            </a:r>
            <a:r>
              <a:rPr lang="en-US" sz="1800" dirty="0" err="1"/>
              <a:t>hızına</a:t>
            </a:r>
            <a:r>
              <a:rPr lang="en-US" sz="1800" dirty="0"/>
              <a:t> </a:t>
            </a:r>
            <a:r>
              <a:rPr lang="en-US" sz="1800" dirty="0" err="1"/>
              <a:t>bağladır</a:t>
            </a:r>
            <a:r>
              <a:rPr lang="en-US" sz="1800" dirty="0"/>
              <a:t>. </a:t>
            </a:r>
            <a:r>
              <a:rPr lang="en-US" sz="1800" dirty="0" err="1"/>
              <a:t>Hücre</a:t>
            </a:r>
            <a:r>
              <a:rPr lang="en-US" sz="1800" dirty="0"/>
              <a:t> </a:t>
            </a:r>
            <a:r>
              <a:rPr lang="en-US" sz="1800" dirty="0" err="1"/>
              <a:t>içi</a:t>
            </a:r>
            <a:r>
              <a:rPr lang="en-US" sz="1800" dirty="0"/>
              <a:t> </a:t>
            </a:r>
            <a:r>
              <a:rPr lang="en-US" sz="1800" dirty="0" err="1"/>
              <a:t>onarım</a:t>
            </a:r>
            <a:r>
              <a:rPr lang="en-US" sz="1800" dirty="0"/>
              <a:t> </a:t>
            </a:r>
            <a:r>
              <a:rPr lang="en-US" sz="1800" dirty="0" err="1"/>
              <a:t>bu</a:t>
            </a:r>
            <a:r>
              <a:rPr lang="en-US" sz="1800" dirty="0"/>
              <a:t> </a:t>
            </a:r>
            <a:r>
              <a:rPr lang="en-US" sz="1800" dirty="0" err="1"/>
              <a:t>süreçlerin</a:t>
            </a:r>
            <a:r>
              <a:rPr lang="en-US" sz="1800" dirty="0"/>
              <a:t> en </a:t>
            </a:r>
            <a:r>
              <a:rPr lang="en-US" sz="1800" dirty="0" err="1"/>
              <a:t>hızlısıdır</a:t>
            </a:r>
            <a:r>
              <a:rPr lang="en-US" sz="1800" dirty="0"/>
              <a:t>; </a:t>
            </a:r>
            <a:r>
              <a:rPr lang="en-US" sz="1800" dirty="0" err="1"/>
              <a:t>ışınlama</a:t>
            </a:r>
            <a:r>
              <a:rPr lang="en-US" sz="1800" dirty="0"/>
              <a:t> </a:t>
            </a:r>
            <a:r>
              <a:rPr lang="en-US" sz="1800" dirty="0" err="1"/>
              <a:t>süresinin</a:t>
            </a:r>
            <a:r>
              <a:rPr lang="en-US" sz="1800" dirty="0"/>
              <a:t> </a:t>
            </a:r>
            <a:r>
              <a:rPr lang="en-US" sz="1800" dirty="0" err="1"/>
              <a:t>bir</a:t>
            </a:r>
            <a:r>
              <a:rPr lang="en-US" sz="1800" dirty="0"/>
              <a:t> </a:t>
            </a:r>
            <a:r>
              <a:rPr lang="en-US" sz="1800" dirty="0" err="1"/>
              <a:t>saat</a:t>
            </a:r>
            <a:r>
              <a:rPr lang="en-US" sz="1800" dirty="0"/>
              <a:t> </a:t>
            </a:r>
            <a:r>
              <a:rPr lang="en-US" sz="1800" dirty="0" err="1"/>
              <a:t>civarında</a:t>
            </a:r>
            <a:r>
              <a:rPr lang="en-US" sz="1800" dirty="0"/>
              <a:t> </a:t>
            </a:r>
            <a:r>
              <a:rPr lang="en-US" sz="1800" dirty="0" err="1"/>
              <a:t>olması</a:t>
            </a:r>
            <a:r>
              <a:rPr lang="en-US" sz="1800" dirty="0"/>
              <a:t> </a:t>
            </a:r>
            <a:r>
              <a:rPr lang="en-US" sz="1800" dirty="0" err="1"/>
              <a:t>durumunda</a:t>
            </a:r>
            <a:r>
              <a:rPr lang="en-US" sz="1800" dirty="0"/>
              <a:t> </a:t>
            </a:r>
            <a:r>
              <a:rPr lang="en-US" sz="1800" dirty="0" err="1"/>
              <a:t>tamamlanabilir</a:t>
            </a:r>
            <a:r>
              <a:rPr lang="en-US" sz="1800" dirty="0"/>
              <a:t>. </a:t>
            </a:r>
            <a:r>
              <a:rPr lang="en-US" sz="1800" dirty="0" err="1"/>
              <a:t>Hesaplamalar</a:t>
            </a:r>
            <a:r>
              <a:rPr lang="en-US" sz="1800" dirty="0"/>
              <a:t> </a:t>
            </a:r>
            <a:r>
              <a:rPr lang="en-US" sz="1800" dirty="0" err="1"/>
              <a:t>bu</a:t>
            </a:r>
            <a:r>
              <a:rPr lang="en-US" sz="1800" dirty="0"/>
              <a:t> </a:t>
            </a:r>
            <a:r>
              <a:rPr lang="en-US" sz="1800" dirty="0" err="1"/>
              <a:t>hızdaki</a:t>
            </a:r>
            <a:r>
              <a:rPr lang="en-US" sz="1800" dirty="0"/>
              <a:t> </a:t>
            </a:r>
            <a:r>
              <a:rPr lang="en-US" sz="1800" dirty="0" err="1"/>
              <a:t>onarımın</a:t>
            </a:r>
            <a:r>
              <a:rPr lang="en-US" sz="1800" dirty="0"/>
              <a:t> </a:t>
            </a:r>
            <a:r>
              <a:rPr lang="en-US" sz="1800" dirty="0" err="1"/>
              <a:t>radyasyonun</a:t>
            </a:r>
            <a:r>
              <a:rPr lang="en-US" sz="1800" dirty="0"/>
              <a:t> </a:t>
            </a:r>
            <a:r>
              <a:rPr lang="en-US" sz="1800" dirty="0" err="1"/>
              <a:t>neden</a:t>
            </a:r>
            <a:r>
              <a:rPr lang="en-US" sz="1800" dirty="0"/>
              <a:t> </a:t>
            </a:r>
            <a:r>
              <a:rPr lang="en-US" sz="1800" dirty="0" err="1"/>
              <a:t>olduğu</a:t>
            </a:r>
            <a:r>
              <a:rPr lang="en-US" sz="1800" dirty="0"/>
              <a:t> </a:t>
            </a:r>
            <a:r>
              <a:rPr lang="en-US" sz="1800" dirty="0" err="1"/>
              <a:t>etkileri</a:t>
            </a:r>
            <a:r>
              <a:rPr lang="en-US" sz="1800" dirty="0"/>
              <a:t> 1 </a:t>
            </a:r>
            <a:r>
              <a:rPr lang="en-US" sz="1800" dirty="0" err="1"/>
              <a:t>Gy</a:t>
            </a:r>
            <a:r>
              <a:rPr lang="en-US" sz="1800" dirty="0"/>
              <a:t>/dakika-0.1 </a:t>
            </a:r>
            <a:r>
              <a:rPr lang="en-US" sz="1800" dirty="0" err="1"/>
              <a:t>cGy</a:t>
            </a:r>
            <a:r>
              <a:rPr lang="en-US" sz="1800" dirty="0"/>
              <a:t>/</a:t>
            </a:r>
            <a:r>
              <a:rPr lang="en-US" sz="1800" dirty="0" err="1"/>
              <a:t>dakika</a:t>
            </a:r>
            <a:r>
              <a:rPr lang="en-US" sz="1800" dirty="0"/>
              <a:t> </a:t>
            </a:r>
            <a:r>
              <a:rPr lang="en-US" sz="1800" dirty="0" err="1"/>
              <a:t>doz</a:t>
            </a:r>
            <a:r>
              <a:rPr lang="en-US" sz="1800" dirty="0"/>
              <a:t> </a:t>
            </a:r>
            <a:r>
              <a:rPr lang="en-US" sz="1800" dirty="0" err="1"/>
              <a:t>hızı</a:t>
            </a:r>
            <a:r>
              <a:rPr lang="en-US" sz="1800" dirty="0"/>
              <a:t> </a:t>
            </a:r>
            <a:r>
              <a:rPr lang="en-US" sz="1800" dirty="0" err="1"/>
              <a:t>aralığı</a:t>
            </a:r>
            <a:r>
              <a:rPr lang="en-US" sz="1800" dirty="0"/>
              <a:t> </a:t>
            </a:r>
            <a:r>
              <a:rPr lang="en-US" sz="1800" dirty="0" err="1"/>
              <a:t>için</a:t>
            </a:r>
            <a:r>
              <a:rPr lang="en-US" sz="1800" dirty="0"/>
              <a:t> </a:t>
            </a:r>
            <a:r>
              <a:rPr lang="en-US" sz="1800" dirty="0" err="1"/>
              <a:t>değiştireceğini</a:t>
            </a:r>
            <a:r>
              <a:rPr lang="en-US" sz="1800" dirty="0"/>
              <a:t> </a:t>
            </a:r>
            <a:r>
              <a:rPr lang="en-US" sz="1800" dirty="0" err="1"/>
              <a:t>göstermiştir</a:t>
            </a:r>
            <a:r>
              <a:rPr lang="en-US" sz="1800" dirty="0"/>
              <a:t>.</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740932"/>
            <a:ext cx="4495800" cy="397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1900" y="5686425"/>
            <a:ext cx="13335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15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dirty="0"/>
              <a:t>DOZ-ZAMAN İLİŞKİLERİ VE FRAKSİYONASYON</a:t>
            </a:r>
          </a:p>
        </p:txBody>
      </p:sp>
      <p:sp>
        <p:nvSpPr>
          <p:cNvPr id="3" name="Content Placeholder 2"/>
          <p:cNvSpPr>
            <a:spLocks noGrp="1"/>
          </p:cNvSpPr>
          <p:nvPr>
            <p:ph idx="1"/>
          </p:nvPr>
        </p:nvSpPr>
        <p:spPr>
          <a:xfrm>
            <a:off x="228600" y="1295400"/>
            <a:ext cx="4267200" cy="5334000"/>
          </a:xfrm>
        </p:spPr>
        <p:txBody>
          <a:bodyPr>
            <a:normAutofit/>
          </a:bodyPr>
          <a:lstStyle/>
          <a:p>
            <a:pPr marL="0" indent="0">
              <a:buNone/>
            </a:pPr>
            <a:endParaRPr lang="en-US" sz="1600" dirty="0">
              <a:solidFill>
                <a:srgbClr val="FF0000"/>
              </a:solidFill>
            </a:endParaRPr>
          </a:p>
          <a:p>
            <a:pPr marL="0" indent="0">
              <a:buNone/>
            </a:pPr>
            <a:r>
              <a:rPr lang="en-US" sz="1600" dirty="0" err="1">
                <a:solidFill>
                  <a:srgbClr val="FF0000"/>
                </a:solidFill>
              </a:rPr>
              <a:t>Fraksiyonasyon</a:t>
            </a:r>
            <a:endParaRPr lang="en-US" sz="1800" dirty="0"/>
          </a:p>
          <a:p>
            <a:pPr algn="just"/>
            <a:endParaRPr lang="en-US" sz="1800" dirty="0"/>
          </a:p>
          <a:p>
            <a:pPr algn="just"/>
            <a:r>
              <a:rPr lang="en-US" sz="1800" dirty="0" err="1"/>
              <a:t>Günümüzde</a:t>
            </a:r>
            <a:r>
              <a:rPr lang="en-US" sz="1800" dirty="0"/>
              <a:t> </a:t>
            </a:r>
            <a:r>
              <a:rPr lang="en-US" sz="1800" dirty="0" err="1"/>
              <a:t>yaygın</a:t>
            </a:r>
            <a:r>
              <a:rPr lang="en-US" sz="1800" dirty="0"/>
              <a:t> </a:t>
            </a:r>
            <a:r>
              <a:rPr lang="en-US" sz="1800" dirty="0" err="1"/>
              <a:t>olarak</a:t>
            </a:r>
            <a:r>
              <a:rPr lang="en-US" sz="1800" dirty="0"/>
              <a:t> </a:t>
            </a:r>
            <a:r>
              <a:rPr lang="en-US" sz="1800" dirty="0" err="1"/>
              <a:t>kullanılan</a:t>
            </a:r>
            <a:r>
              <a:rPr lang="en-US" sz="1800" dirty="0"/>
              <a:t> </a:t>
            </a:r>
            <a:r>
              <a:rPr lang="en-US" sz="1800" dirty="0" err="1"/>
              <a:t>multifraksiyon</a:t>
            </a:r>
            <a:r>
              <a:rPr lang="en-US" sz="1800" dirty="0"/>
              <a:t> </a:t>
            </a:r>
            <a:r>
              <a:rPr lang="en-US" sz="1800" dirty="0" err="1"/>
              <a:t>rejimleri</a:t>
            </a:r>
            <a:r>
              <a:rPr lang="en-US" sz="1800" dirty="0"/>
              <a:t> 20. </a:t>
            </a:r>
            <a:r>
              <a:rPr lang="en-US" sz="1800" dirty="0" err="1"/>
              <a:t>yüzyılın</a:t>
            </a:r>
            <a:r>
              <a:rPr lang="en-US" sz="1800" dirty="0"/>
              <a:t> </a:t>
            </a:r>
            <a:r>
              <a:rPr lang="en-US" sz="1800" dirty="0" err="1"/>
              <a:t>başlarında</a:t>
            </a:r>
            <a:r>
              <a:rPr lang="en-US" sz="1800" dirty="0"/>
              <a:t> </a:t>
            </a:r>
            <a:r>
              <a:rPr lang="en-US" sz="1800" dirty="0" err="1"/>
              <a:t>yapılan</a:t>
            </a:r>
            <a:r>
              <a:rPr lang="en-US" sz="1800" dirty="0"/>
              <a:t> </a:t>
            </a:r>
            <a:r>
              <a:rPr lang="en-US" sz="1800" dirty="0" err="1"/>
              <a:t>deneylerin</a:t>
            </a:r>
            <a:r>
              <a:rPr lang="en-US" sz="1800" dirty="0"/>
              <a:t> </a:t>
            </a:r>
            <a:r>
              <a:rPr lang="en-US" sz="1800" dirty="0" err="1"/>
              <a:t>bir</a:t>
            </a:r>
            <a:r>
              <a:rPr lang="en-US" sz="1800" dirty="0"/>
              <a:t> </a:t>
            </a:r>
            <a:r>
              <a:rPr lang="en-US" sz="1800" dirty="0" err="1"/>
              <a:t>sonucu</a:t>
            </a:r>
            <a:r>
              <a:rPr lang="en-US" sz="1800" dirty="0"/>
              <a:t> </a:t>
            </a:r>
            <a:r>
              <a:rPr lang="en-US" sz="1800" dirty="0" err="1"/>
              <a:t>olarak</a:t>
            </a:r>
            <a:r>
              <a:rPr lang="en-US" sz="1800" dirty="0"/>
              <a:t> </a:t>
            </a:r>
            <a:r>
              <a:rPr lang="en-US" sz="1800" dirty="0" err="1"/>
              <a:t>ortaya</a:t>
            </a:r>
            <a:r>
              <a:rPr lang="en-US" sz="1800" dirty="0"/>
              <a:t> </a:t>
            </a:r>
            <a:r>
              <a:rPr lang="en-US" sz="1800" dirty="0" err="1"/>
              <a:t>çıkmıştır</a:t>
            </a:r>
            <a:r>
              <a:rPr lang="en-US" sz="1800" dirty="0"/>
              <a:t>.</a:t>
            </a:r>
          </a:p>
          <a:p>
            <a:pPr marL="0" indent="0" algn="just">
              <a:buNone/>
            </a:pPr>
            <a:endParaRPr lang="en-US" sz="1800" dirty="0"/>
          </a:p>
          <a:p>
            <a:pPr algn="just"/>
            <a:r>
              <a:rPr lang="en-US" sz="1800" dirty="0" err="1"/>
              <a:t>Bir</a:t>
            </a:r>
            <a:r>
              <a:rPr lang="en-US" sz="1800" dirty="0"/>
              <a:t> </a:t>
            </a:r>
            <a:r>
              <a:rPr lang="en-US" sz="1800" dirty="0" err="1"/>
              <a:t>koçun</a:t>
            </a:r>
            <a:r>
              <a:rPr lang="en-US" sz="1800" dirty="0"/>
              <a:t> </a:t>
            </a:r>
            <a:r>
              <a:rPr lang="en-US" sz="1800" dirty="0" err="1"/>
              <a:t>testislerini</a:t>
            </a:r>
            <a:r>
              <a:rPr lang="en-US" sz="1800" dirty="0"/>
              <a:t> </a:t>
            </a:r>
            <a:r>
              <a:rPr lang="en-US" sz="1800" dirty="0" err="1"/>
              <a:t>tek</a:t>
            </a:r>
            <a:r>
              <a:rPr lang="en-US" sz="1800" dirty="0"/>
              <a:t> </a:t>
            </a:r>
            <a:r>
              <a:rPr lang="en-US" sz="1800" dirty="0" err="1"/>
              <a:t>doz</a:t>
            </a:r>
            <a:r>
              <a:rPr lang="en-US" sz="1800" dirty="0"/>
              <a:t> </a:t>
            </a:r>
            <a:r>
              <a:rPr lang="en-US" sz="1800" dirty="0" err="1"/>
              <a:t>radyasyona</a:t>
            </a:r>
            <a:r>
              <a:rPr lang="en-US" sz="1800" dirty="0"/>
              <a:t> </a:t>
            </a:r>
            <a:r>
              <a:rPr lang="en-US" sz="1800" dirty="0" err="1"/>
              <a:t>maruz</a:t>
            </a:r>
            <a:r>
              <a:rPr lang="en-US" sz="1800" dirty="0"/>
              <a:t> </a:t>
            </a:r>
            <a:r>
              <a:rPr lang="en-US" sz="1800" dirty="0" err="1"/>
              <a:t>bırakarak</a:t>
            </a:r>
            <a:r>
              <a:rPr lang="en-US" sz="1800" dirty="0"/>
              <a:t>, </a:t>
            </a:r>
            <a:r>
              <a:rPr lang="en-US" sz="1800" dirty="0" err="1"/>
              <a:t>skrotumu</a:t>
            </a:r>
            <a:r>
              <a:rPr lang="en-US" sz="1800" dirty="0"/>
              <a:t> </a:t>
            </a:r>
            <a:r>
              <a:rPr lang="en-US" sz="1800" dirty="0" err="1"/>
              <a:t>aşırı</a:t>
            </a:r>
            <a:r>
              <a:rPr lang="en-US" sz="1800" dirty="0"/>
              <a:t> </a:t>
            </a:r>
            <a:r>
              <a:rPr lang="en-US" sz="1800" dirty="0" err="1"/>
              <a:t>cilt</a:t>
            </a:r>
            <a:r>
              <a:rPr lang="en-US" sz="1800" dirty="0"/>
              <a:t> </a:t>
            </a:r>
            <a:r>
              <a:rPr lang="en-US" sz="1800" dirty="0" err="1"/>
              <a:t>hasarı</a:t>
            </a:r>
            <a:r>
              <a:rPr lang="en-US" sz="1800" dirty="0"/>
              <a:t> </a:t>
            </a:r>
            <a:r>
              <a:rPr lang="en-US" sz="1800" dirty="0" err="1"/>
              <a:t>olmadan</a:t>
            </a:r>
            <a:r>
              <a:rPr lang="en-US" sz="1800" dirty="0"/>
              <a:t> sterilize </a:t>
            </a:r>
            <a:r>
              <a:rPr lang="en-US" sz="1800" dirty="0" err="1"/>
              <a:t>edilemeyeceği</a:t>
            </a:r>
            <a:r>
              <a:rPr lang="en-US" sz="1800" dirty="0"/>
              <a:t>, </a:t>
            </a:r>
            <a:r>
              <a:rPr lang="en-US" sz="1800" dirty="0" err="1"/>
              <a:t>oysa</a:t>
            </a:r>
            <a:r>
              <a:rPr lang="en-US" sz="1800" dirty="0"/>
              <a:t> </a:t>
            </a:r>
            <a:r>
              <a:rPr lang="en-US" sz="1800" dirty="0" err="1"/>
              <a:t>radyasyon</a:t>
            </a:r>
            <a:r>
              <a:rPr lang="en-US" sz="1800" dirty="0"/>
              <a:t> </a:t>
            </a:r>
            <a:r>
              <a:rPr lang="en-US" sz="1800" dirty="0" err="1"/>
              <a:t>bir</a:t>
            </a:r>
            <a:r>
              <a:rPr lang="en-US" sz="1800" dirty="0"/>
              <a:t> </a:t>
            </a:r>
            <a:r>
              <a:rPr lang="en-US" sz="1800" dirty="0" err="1"/>
              <a:t>dizi</a:t>
            </a:r>
            <a:r>
              <a:rPr lang="en-US" sz="1800" dirty="0"/>
              <a:t> </a:t>
            </a:r>
            <a:r>
              <a:rPr lang="en-US" sz="1800" dirty="0" err="1"/>
              <a:t>günlük</a:t>
            </a:r>
            <a:r>
              <a:rPr lang="en-US" sz="1800" dirty="0"/>
              <a:t> </a:t>
            </a:r>
            <a:r>
              <a:rPr lang="en-US" sz="1800" dirty="0" err="1"/>
              <a:t>fraksiyonda</a:t>
            </a:r>
            <a:r>
              <a:rPr lang="en-US" sz="1800" dirty="0"/>
              <a:t> </a:t>
            </a:r>
            <a:r>
              <a:rPr lang="en-US" sz="1800" dirty="0" err="1"/>
              <a:t>haftalarca</a:t>
            </a:r>
            <a:r>
              <a:rPr lang="en-US" sz="1800" dirty="0"/>
              <a:t> </a:t>
            </a:r>
            <a:r>
              <a:rPr lang="en-US" sz="1800" dirty="0" err="1"/>
              <a:t>bir</a:t>
            </a:r>
            <a:r>
              <a:rPr lang="en-US" sz="1800" dirty="0"/>
              <a:t> </a:t>
            </a:r>
            <a:r>
              <a:rPr lang="en-US" sz="1800" dirty="0" err="1"/>
              <a:t>süreye</a:t>
            </a:r>
            <a:r>
              <a:rPr lang="en-US" sz="1800" dirty="0"/>
              <a:t> </a:t>
            </a:r>
            <a:r>
              <a:rPr lang="en-US" sz="1800" dirty="0" err="1"/>
              <a:t>yayılmışsa</a:t>
            </a:r>
            <a:r>
              <a:rPr lang="en-US" sz="1800" dirty="0"/>
              <a:t>, </a:t>
            </a:r>
            <a:r>
              <a:rPr lang="en-US" sz="1800" dirty="0" err="1"/>
              <a:t>sterilizasyonun</a:t>
            </a:r>
            <a:r>
              <a:rPr lang="en-US" sz="1800" dirty="0"/>
              <a:t> </a:t>
            </a:r>
            <a:r>
              <a:rPr lang="en-US" sz="1800" dirty="0" err="1"/>
              <a:t>mümkün</a:t>
            </a:r>
            <a:r>
              <a:rPr lang="en-US" sz="1800" dirty="0"/>
              <a:t> </a:t>
            </a:r>
            <a:r>
              <a:rPr lang="en-US" sz="1800" dirty="0" err="1"/>
              <a:t>olduğu</a:t>
            </a:r>
            <a:r>
              <a:rPr lang="en-US" sz="1800" dirty="0"/>
              <a:t> </a:t>
            </a:r>
            <a:r>
              <a:rPr lang="en-US" sz="1800" dirty="0" err="1"/>
              <a:t>görülmüştür</a:t>
            </a:r>
            <a:r>
              <a:rPr lang="en-US" sz="1800" dirty="0"/>
              <a:t>.(</a:t>
            </a:r>
            <a:r>
              <a:rPr lang="en-US" sz="1800" dirty="0" err="1"/>
              <a:t>Cilt</a:t>
            </a:r>
            <a:r>
              <a:rPr lang="en-US" sz="1800" dirty="0"/>
              <a:t> </a:t>
            </a:r>
            <a:r>
              <a:rPr lang="en-US" sz="1800" dirty="0" err="1"/>
              <a:t>hasarı</a:t>
            </a:r>
            <a:r>
              <a:rPr lang="en-US" sz="1800" dirty="0"/>
              <a:t> </a:t>
            </a:r>
            <a:r>
              <a:rPr lang="en-US" sz="1800" dirty="0" err="1"/>
              <a:t>olmadan</a:t>
            </a:r>
            <a:r>
              <a:rPr lang="en-US" sz="1800" dirty="0"/>
              <a:t>) </a:t>
            </a:r>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295400"/>
            <a:ext cx="4038600" cy="5181600"/>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4669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307068"/>
            <a:ext cx="3701078" cy="369332"/>
          </a:xfrm>
          <a:prstGeom prst="rect">
            <a:avLst/>
          </a:prstGeom>
        </p:spPr>
        <p:txBody>
          <a:bodyPr wrap="none">
            <a:spAutoFit/>
          </a:bodyPr>
          <a:lstStyle/>
          <a:p>
            <a:r>
              <a:rPr lang="en-US" b="1" dirty="0" err="1">
                <a:solidFill>
                  <a:srgbClr val="C00000"/>
                </a:solidFill>
              </a:rPr>
              <a:t>Doz</a:t>
            </a:r>
            <a:r>
              <a:rPr lang="en-US" b="1" dirty="0">
                <a:solidFill>
                  <a:srgbClr val="C00000"/>
                </a:solidFill>
              </a:rPr>
              <a:t> </a:t>
            </a:r>
            <a:r>
              <a:rPr lang="en-US" b="1" dirty="0" err="1">
                <a:solidFill>
                  <a:srgbClr val="C00000"/>
                </a:solidFill>
              </a:rPr>
              <a:t>Hızı</a:t>
            </a:r>
            <a:r>
              <a:rPr lang="en-US" b="1" dirty="0">
                <a:solidFill>
                  <a:srgbClr val="C00000"/>
                </a:solidFill>
              </a:rPr>
              <a:t> </a:t>
            </a:r>
            <a:r>
              <a:rPr lang="en-US" b="1" dirty="0" err="1">
                <a:solidFill>
                  <a:srgbClr val="C00000"/>
                </a:solidFill>
              </a:rPr>
              <a:t>Etkisinin</a:t>
            </a:r>
            <a:r>
              <a:rPr lang="en-US" b="1" dirty="0">
                <a:solidFill>
                  <a:srgbClr val="C00000"/>
                </a:solidFill>
              </a:rPr>
              <a:t> </a:t>
            </a:r>
            <a:r>
              <a:rPr lang="en-US" b="1" dirty="0" err="1">
                <a:solidFill>
                  <a:srgbClr val="C00000"/>
                </a:solidFill>
              </a:rPr>
              <a:t>Mekanizması</a:t>
            </a:r>
            <a:endParaRPr lang="en-US" b="1" dirty="0">
              <a:solidFill>
                <a:srgbClr val="C00000"/>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5943600"/>
            <a:ext cx="1333500" cy="25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1700" y="3173993"/>
            <a:ext cx="5829300" cy="2769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838200" y="6096000"/>
            <a:ext cx="7620000" cy="553998"/>
          </a:xfrm>
          <a:prstGeom prst="rect">
            <a:avLst/>
          </a:prstGeom>
        </p:spPr>
        <p:txBody>
          <a:bodyPr wrap="square">
            <a:spAutoFit/>
          </a:bodyPr>
          <a:lstStyle/>
          <a:p>
            <a:r>
              <a:rPr lang="en-US" sz="1500" dirty="0"/>
              <a:t>A) 150, 7.6 ve 1.6 </a:t>
            </a:r>
            <a:r>
              <a:rPr lang="en-US" sz="1500" dirty="0" err="1"/>
              <a:t>cGy</a:t>
            </a:r>
            <a:r>
              <a:rPr lang="en-US" sz="1500" dirty="0"/>
              <a:t>/</a:t>
            </a:r>
            <a:r>
              <a:rPr lang="en-US" sz="1500" dirty="0" err="1"/>
              <a:t>dakika</a:t>
            </a:r>
            <a:r>
              <a:rPr lang="en-US" sz="1500" dirty="0"/>
              <a:t> </a:t>
            </a:r>
            <a:r>
              <a:rPr lang="en-US" sz="1500" dirty="0" err="1"/>
              <a:t>doz</a:t>
            </a:r>
            <a:r>
              <a:rPr lang="en-US" sz="1500" dirty="0"/>
              <a:t> </a:t>
            </a:r>
            <a:r>
              <a:rPr lang="en-US" sz="1500" dirty="0" err="1"/>
              <a:t>hızları</a:t>
            </a:r>
            <a:r>
              <a:rPr lang="en-US" sz="1500" dirty="0"/>
              <a:t> </a:t>
            </a:r>
            <a:r>
              <a:rPr lang="en-US" sz="1500" dirty="0" err="1"/>
              <a:t>için</a:t>
            </a:r>
            <a:r>
              <a:rPr lang="en-US" sz="1500" dirty="0"/>
              <a:t> </a:t>
            </a:r>
            <a:r>
              <a:rPr lang="en-US" sz="1500" dirty="0" err="1"/>
              <a:t>insan</a:t>
            </a:r>
            <a:r>
              <a:rPr lang="en-US" sz="1500" dirty="0"/>
              <a:t> </a:t>
            </a:r>
            <a:r>
              <a:rPr lang="en-US" sz="1500" dirty="0" err="1"/>
              <a:t>melanom</a:t>
            </a:r>
            <a:r>
              <a:rPr lang="en-US" sz="1500" dirty="0"/>
              <a:t> </a:t>
            </a:r>
            <a:r>
              <a:rPr lang="en-US" sz="1500" dirty="0" err="1"/>
              <a:t>hücresinin</a:t>
            </a:r>
            <a:r>
              <a:rPr lang="en-US" sz="1500" dirty="0"/>
              <a:t> </a:t>
            </a:r>
            <a:r>
              <a:rPr lang="en-US" sz="1500" dirty="0" err="1"/>
              <a:t>sağ</a:t>
            </a:r>
            <a:r>
              <a:rPr lang="en-US" sz="1500" dirty="0"/>
              <a:t> </a:t>
            </a:r>
            <a:r>
              <a:rPr lang="en-US" sz="1500" dirty="0" err="1"/>
              <a:t>kalım</a:t>
            </a:r>
            <a:r>
              <a:rPr lang="en-US" sz="1500" dirty="0"/>
              <a:t> </a:t>
            </a:r>
            <a:r>
              <a:rPr lang="en-US" sz="1500" dirty="0" err="1"/>
              <a:t>eğrileri</a:t>
            </a:r>
            <a:r>
              <a:rPr lang="en-US" sz="1500" dirty="0"/>
              <a:t>. B) 1.6 </a:t>
            </a:r>
            <a:r>
              <a:rPr lang="en-US" sz="1500" dirty="0" err="1"/>
              <a:t>cGy</a:t>
            </a:r>
            <a:r>
              <a:rPr lang="en-US" sz="1500" dirty="0"/>
              <a:t>/</a:t>
            </a:r>
            <a:r>
              <a:rPr lang="en-US" sz="1500" dirty="0" err="1"/>
              <a:t>dakika’lık</a:t>
            </a:r>
            <a:r>
              <a:rPr lang="en-US" sz="1500" dirty="0"/>
              <a:t> </a:t>
            </a:r>
            <a:r>
              <a:rPr lang="en-US" sz="1500" dirty="0" err="1"/>
              <a:t>düşük</a:t>
            </a:r>
            <a:r>
              <a:rPr lang="en-US" sz="1500" dirty="0"/>
              <a:t> </a:t>
            </a:r>
            <a:r>
              <a:rPr lang="en-US" sz="1500" dirty="0" err="1"/>
              <a:t>doz</a:t>
            </a:r>
            <a:r>
              <a:rPr lang="en-US" sz="1500" dirty="0"/>
              <a:t> </a:t>
            </a:r>
            <a:r>
              <a:rPr lang="en-US" sz="1500" dirty="0" err="1"/>
              <a:t>hızı</a:t>
            </a:r>
            <a:r>
              <a:rPr lang="en-US" sz="1500" dirty="0"/>
              <a:t> </a:t>
            </a:r>
            <a:r>
              <a:rPr lang="en-US" sz="1500" dirty="0" err="1"/>
              <a:t>için</a:t>
            </a:r>
            <a:r>
              <a:rPr lang="en-US" sz="1500" dirty="0"/>
              <a:t> </a:t>
            </a:r>
            <a:r>
              <a:rPr lang="en-US" sz="1500" dirty="0" err="1"/>
              <a:t>üç</a:t>
            </a:r>
            <a:r>
              <a:rPr lang="en-US" sz="1500" dirty="0"/>
              <a:t> </a:t>
            </a:r>
            <a:r>
              <a:rPr lang="en-US" sz="1500" dirty="0" err="1"/>
              <a:t>farklı</a:t>
            </a:r>
            <a:r>
              <a:rPr lang="en-US" sz="1500" dirty="0"/>
              <a:t> </a:t>
            </a:r>
            <a:r>
              <a:rPr lang="en-US" sz="1500" dirty="0" err="1"/>
              <a:t>insan</a:t>
            </a:r>
            <a:r>
              <a:rPr lang="en-US" sz="1500" dirty="0"/>
              <a:t> </a:t>
            </a:r>
            <a:r>
              <a:rPr lang="en-US" sz="1500" dirty="0" err="1"/>
              <a:t>tümör</a:t>
            </a:r>
            <a:r>
              <a:rPr lang="en-US" sz="1500" dirty="0"/>
              <a:t> </a:t>
            </a:r>
            <a:r>
              <a:rPr lang="en-US" sz="1500" dirty="0" err="1"/>
              <a:t>hücresinin</a:t>
            </a:r>
            <a:r>
              <a:rPr lang="en-US" sz="1500" dirty="0"/>
              <a:t> </a:t>
            </a:r>
            <a:r>
              <a:rPr lang="en-US" sz="1500" dirty="0" err="1"/>
              <a:t>sağ</a:t>
            </a:r>
            <a:r>
              <a:rPr lang="en-US" sz="1500" dirty="0"/>
              <a:t> </a:t>
            </a:r>
            <a:r>
              <a:rPr lang="en-US" sz="1500" dirty="0" err="1"/>
              <a:t>kalım</a:t>
            </a:r>
            <a:r>
              <a:rPr lang="en-US" sz="1500" dirty="0"/>
              <a:t> </a:t>
            </a:r>
            <a:r>
              <a:rPr lang="en-US" sz="1500" dirty="0" err="1"/>
              <a:t>eğrileri</a:t>
            </a:r>
            <a:r>
              <a:rPr lang="en-US" sz="1500" dirty="0"/>
              <a:t> </a:t>
            </a:r>
          </a:p>
        </p:txBody>
      </p:sp>
      <p:sp>
        <p:nvSpPr>
          <p:cNvPr id="7" name="Rectangle 6"/>
          <p:cNvSpPr/>
          <p:nvPr/>
        </p:nvSpPr>
        <p:spPr>
          <a:xfrm>
            <a:off x="304800" y="1828800"/>
            <a:ext cx="8534400" cy="1477328"/>
          </a:xfrm>
          <a:prstGeom prst="rect">
            <a:avLst/>
          </a:prstGeom>
        </p:spPr>
        <p:txBody>
          <a:bodyPr wrap="square">
            <a:spAutoFit/>
          </a:bodyPr>
          <a:lstStyle/>
          <a:p>
            <a:r>
              <a:rPr lang="en-US" dirty="0" err="1"/>
              <a:t>Doz</a:t>
            </a:r>
            <a:r>
              <a:rPr lang="en-US" dirty="0"/>
              <a:t> </a:t>
            </a:r>
            <a:r>
              <a:rPr lang="en-US" dirty="0" err="1"/>
              <a:t>hızındaki</a:t>
            </a:r>
            <a:r>
              <a:rPr lang="en-US" dirty="0"/>
              <a:t> </a:t>
            </a:r>
            <a:r>
              <a:rPr lang="en-US" dirty="0" err="1"/>
              <a:t>azalma</a:t>
            </a:r>
            <a:r>
              <a:rPr lang="en-US" dirty="0"/>
              <a:t> </a:t>
            </a:r>
            <a:r>
              <a:rPr lang="en-US" dirty="0" err="1"/>
              <a:t>ile</a:t>
            </a:r>
            <a:r>
              <a:rPr lang="en-US" dirty="0"/>
              <a:t> </a:t>
            </a:r>
            <a:r>
              <a:rPr lang="en-US" dirty="0" err="1"/>
              <a:t>sağkalım</a:t>
            </a:r>
            <a:r>
              <a:rPr lang="en-US" dirty="0"/>
              <a:t> </a:t>
            </a:r>
            <a:r>
              <a:rPr lang="en-US" dirty="0" err="1"/>
              <a:t>oranı</a:t>
            </a:r>
            <a:r>
              <a:rPr lang="en-US" dirty="0"/>
              <a:t> </a:t>
            </a:r>
            <a:r>
              <a:rPr lang="en-US" dirty="0" err="1"/>
              <a:t>arasındaki</a:t>
            </a:r>
            <a:r>
              <a:rPr lang="en-US" dirty="0"/>
              <a:t> </a:t>
            </a:r>
            <a:r>
              <a:rPr lang="en-US" dirty="0" err="1"/>
              <a:t>ilişki</a:t>
            </a:r>
            <a:r>
              <a:rPr lang="en-US" dirty="0"/>
              <a:t>, </a:t>
            </a:r>
            <a:r>
              <a:rPr lang="en-US" dirty="0" err="1"/>
              <a:t>sabit</a:t>
            </a:r>
            <a:r>
              <a:rPr lang="en-US" dirty="0"/>
              <a:t> </a:t>
            </a:r>
            <a:r>
              <a:rPr lang="en-US" dirty="0" err="1"/>
              <a:t>bir</a:t>
            </a:r>
            <a:r>
              <a:rPr lang="en-US" dirty="0"/>
              <a:t> </a:t>
            </a:r>
            <a:r>
              <a:rPr lang="en-US" dirty="0" err="1"/>
              <a:t>sağkalım</a:t>
            </a:r>
            <a:r>
              <a:rPr lang="en-US" dirty="0"/>
              <a:t> </a:t>
            </a:r>
            <a:r>
              <a:rPr lang="en-US" dirty="0" err="1"/>
              <a:t>oranı</a:t>
            </a:r>
            <a:r>
              <a:rPr lang="en-US" dirty="0"/>
              <a:t> </a:t>
            </a:r>
            <a:r>
              <a:rPr lang="en-US" dirty="0" err="1"/>
              <a:t>için</a:t>
            </a:r>
            <a:r>
              <a:rPr lang="en-US" dirty="0"/>
              <a:t> </a:t>
            </a:r>
            <a:r>
              <a:rPr lang="en-US" dirty="0" err="1"/>
              <a:t>radyasyon</a:t>
            </a:r>
            <a:r>
              <a:rPr lang="en-US" dirty="0"/>
              <a:t> </a:t>
            </a:r>
            <a:r>
              <a:rPr lang="en-US" dirty="0" err="1"/>
              <a:t>dozlarının</a:t>
            </a:r>
            <a:r>
              <a:rPr lang="en-US" dirty="0"/>
              <a:t> </a:t>
            </a:r>
            <a:r>
              <a:rPr lang="en-US" dirty="0" err="1"/>
              <a:t>incelenmesiyle</a:t>
            </a:r>
            <a:r>
              <a:rPr lang="en-US" dirty="0"/>
              <a:t> </a:t>
            </a:r>
            <a:r>
              <a:rPr lang="en-US" dirty="0" err="1"/>
              <a:t>anlaşılabilir</a:t>
            </a:r>
            <a:r>
              <a:rPr lang="en-US" dirty="0"/>
              <a:t>; </a:t>
            </a:r>
            <a:r>
              <a:rPr lang="en-US" dirty="0" err="1"/>
              <a:t>örneğin</a:t>
            </a:r>
            <a:r>
              <a:rPr lang="en-US" dirty="0"/>
              <a:t> </a:t>
            </a:r>
            <a:r>
              <a:rPr lang="en-US" dirty="0" err="1"/>
              <a:t>sağkalım</a:t>
            </a:r>
            <a:r>
              <a:rPr lang="en-US" dirty="0"/>
              <a:t> </a:t>
            </a:r>
            <a:r>
              <a:rPr lang="en-US" dirty="0" err="1"/>
              <a:t>oranı</a:t>
            </a:r>
            <a:r>
              <a:rPr lang="en-US" dirty="0"/>
              <a:t> 0.01 </a:t>
            </a:r>
            <a:r>
              <a:rPr lang="en-US" dirty="0" err="1"/>
              <a:t>için</a:t>
            </a:r>
            <a:r>
              <a:rPr lang="en-US" dirty="0"/>
              <a:t>; 150 </a:t>
            </a:r>
            <a:r>
              <a:rPr lang="en-US" dirty="0" err="1"/>
              <a:t>cGy</a:t>
            </a:r>
            <a:r>
              <a:rPr lang="en-US" dirty="0"/>
              <a:t>/</a:t>
            </a:r>
            <a:r>
              <a:rPr lang="en-US" dirty="0" err="1"/>
              <a:t>dakikamdoz</a:t>
            </a:r>
            <a:r>
              <a:rPr lang="en-US" dirty="0"/>
              <a:t> </a:t>
            </a:r>
            <a:r>
              <a:rPr lang="en-US" dirty="0" err="1"/>
              <a:t>hızı</a:t>
            </a:r>
            <a:r>
              <a:rPr lang="en-US" dirty="0"/>
              <a:t> 7.7 </a:t>
            </a:r>
            <a:r>
              <a:rPr lang="en-US" dirty="0" err="1"/>
              <a:t>Gy</a:t>
            </a:r>
            <a:r>
              <a:rPr lang="en-US" dirty="0"/>
              <a:t> </a:t>
            </a:r>
            <a:r>
              <a:rPr lang="en-US" dirty="0" err="1"/>
              <a:t>doza</a:t>
            </a:r>
            <a:r>
              <a:rPr lang="en-US" dirty="0"/>
              <a:t>, 1.6 </a:t>
            </a:r>
            <a:r>
              <a:rPr lang="en-US" dirty="0" err="1"/>
              <a:t>cGy</a:t>
            </a:r>
            <a:r>
              <a:rPr lang="en-US" dirty="0"/>
              <a:t>/</a:t>
            </a:r>
            <a:r>
              <a:rPr lang="en-US" dirty="0" err="1"/>
              <a:t>dakika</a:t>
            </a:r>
            <a:r>
              <a:rPr lang="en-US" dirty="0"/>
              <a:t> </a:t>
            </a:r>
            <a:r>
              <a:rPr lang="en-US" dirty="0" err="1"/>
              <a:t>doz</a:t>
            </a:r>
            <a:r>
              <a:rPr lang="en-US" dirty="0"/>
              <a:t> </a:t>
            </a:r>
            <a:r>
              <a:rPr lang="en-US" dirty="0" err="1"/>
              <a:t>hızı</a:t>
            </a:r>
            <a:r>
              <a:rPr lang="en-US" dirty="0"/>
              <a:t> 12.8 </a:t>
            </a:r>
            <a:r>
              <a:rPr lang="en-US" dirty="0" err="1"/>
              <a:t>Gy</a:t>
            </a:r>
            <a:r>
              <a:rPr lang="en-US" dirty="0"/>
              <a:t> </a:t>
            </a:r>
            <a:r>
              <a:rPr lang="en-US" dirty="0" err="1"/>
              <a:t>doza</a:t>
            </a:r>
            <a:r>
              <a:rPr lang="en-US" dirty="0"/>
              <a:t> </a:t>
            </a:r>
            <a:r>
              <a:rPr lang="en-US" dirty="0" err="1"/>
              <a:t>tekabül</a:t>
            </a:r>
            <a:r>
              <a:rPr lang="en-US" dirty="0"/>
              <a:t> </a:t>
            </a:r>
            <a:r>
              <a:rPr lang="en-US" dirty="0" err="1"/>
              <a:t>eder</a:t>
            </a:r>
            <a:r>
              <a:rPr lang="en-US" dirty="0"/>
              <a:t>. Bu </a:t>
            </a:r>
            <a:r>
              <a:rPr lang="en-US" dirty="0" err="1"/>
              <a:t>iki</a:t>
            </a:r>
            <a:r>
              <a:rPr lang="en-US" dirty="0"/>
              <a:t> </a:t>
            </a:r>
            <a:r>
              <a:rPr lang="en-US" dirty="0" err="1"/>
              <a:t>radyasyon</a:t>
            </a:r>
            <a:r>
              <a:rPr lang="en-US" dirty="0"/>
              <a:t> </a:t>
            </a:r>
            <a:r>
              <a:rPr lang="en-US" dirty="0" err="1"/>
              <a:t>dozunun</a:t>
            </a:r>
            <a:r>
              <a:rPr lang="en-US" dirty="0"/>
              <a:t> </a:t>
            </a:r>
            <a:r>
              <a:rPr lang="en-US" dirty="0" err="1"/>
              <a:t>birbirine</a:t>
            </a:r>
            <a:r>
              <a:rPr lang="en-US" dirty="0"/>
              <a:t> </a:t>
            </a:r>
            <a:r>
              <a:rPr lang="en-US" dirty="0" err="1"/>
              <a:t>oranı</a:t>
            </a:r>
            <a:r>
              <a:rPr lang="en-US" dirty="0"/>
              <a:t> (12.8/7.7 = 1.6) </a:t>
            </a:r>
            <a:r>
              <a:rPr lang="en-US" dirty="0" err="1"/>
              <a:t>doz</a:t>
            </a:r>
            <a:r>
              <a:rPr lang="en-US" dirty="0"/>
              <a:t> </a:t>
            </a:r>
            <a:r>
              <a:rPr lang="en-US" dirty="0" err="1"/>
              <a:t>onarım</a:t>
            </a:r>
            <a:r>
              <a:rPr lang="en-US" dirty="0"/>
              <a:t> </a:t>
            </a:r>
            <a:r>
              <a:rPr lang="en-US" dirty="0" err="1"/>
              <a:t>faktörüdür</a:t>
            </a:r>
            <a:r>
              <a:rPr lang="en-US" dirty="0"/>
              <a:t> (Dose Recovery Factor-DRF).</a:t>
            </a:r>
          </a:p>
        </p:txBody>
      </p:sp>
    </p:spTree>
    <p:extLst>
      <p:ext uri="{BB962C8B-B14F-4D97-AF65-F5344CB8AC3E}">
        <p14:creationId xmlns:p14="http://schemas.microsoft.com/office/powerpoint/2010/main" val="3423900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459468"/>
            <a:ext cx="3911520" cy="369332"/>
          </a:xfrm>
          <a:prstGeom prst="rect">
            <a:avLst/>
          </a:prstGeom>
        </p:spPr>
        <p:txBody>
          <a:bodyPr wrap="none">
            <a:spAutoFit/>
          </a:bodyPr>
          <a:lstStyle/>
          <a:p>
            <a:r>
              <a:rPr lang="en-US" b="1" dirty="0">
                <a:solidFill>
                  <a:srgbClr val="C00000"/>
                </a:solidFill>
              </a:rPr>
              <a:t>Normal </a:t>
            </a:r>
            <a:r>
              <a:rPr lang="en-US" b="1" dirty="0" err="1">
                <a:solidFill>
                  <a:srgbClr val="C00000"/>
                </a:solidFill>
              </a:rPr>
              <a:t>Dokularda</a:t>
            </a:r>
            <a:r>
              <a:rPr lang="en-US" b="1" dirty="0">
                <a:solidFill>
                  <a:srgbClr val="C00000"/>
                </a:solidFill>
              </a:rPr>
              <a:t> </a:t>
            </a:r>
            <a:r>
              <a:rPr lang="en-US" b="1" dirty="0" err="1">
                <a:solidFill>
                  <a:srgbClr val="C00000"/>
                </a:solidFill>
              </a:rPr>
              <a:t>Doz</a:t>
            </a:r>
            <a:r>
              <a:rPr lang="en-US" b="1" dirty="0">
                <a:solidFill>
                  <a:srgbClr val="C00000"/>
                </a:solidFill>
              </a:rPr>
              <a:t> </a:t>
            </a:r>
            <a:r>
              <a:rPr lang="en-US" b="1" dirty="0" err="1">
                <a:solidFill>
                  <a:srgbClr val="C00000"/>
                </a:solidFill>
              </a:rPr>
              <a:t>Hızı</a:t>
            </a:r>
            <a:r>
              <a:rPr lang="en-US" b="1" dirty="0">
                <a:solidFill>
                  <a:srgbClr val="C00000"/>
                </a:solidFill>
              </a:rPr>
              <a:t> </a:t>
            </a:r>
            <a:r>
              <a:rPr lang="en-US" b="1" dirty="0" err="1">
                <a:solidFill>
                  <a:srgbClr val="C00000"/>
                </a:solidFill>
              </a:rPr>
              <a:t>Etkisi</a:t>
            </a:r>
            <a:endParaRPr lang="en-US" b="1" dirty="0">
              <a:solidFill>
                <a:srgbClr val="C00000"/>
              </a:solidFill>
            </a:endParaRPr>
          </a:p>
        </p:txBody>
      </p:sp>
      <p:sp>
        <p:nvSpPr>
          <p:cNvPr id="9" name="Content Placeholder 3"/>
          <p:cNvSpPr>
            <a:spLocks noGrp="1"/>
          </p:cNvSpPr>
          <p:nvPr>
            <p:ph idx="1"/>
          </p:nvPr>
        </p:nvSpPr>
        <p:spPr>
          <a:xfrm>
            <a:off x="-76200" y="1859280"/>
            <a:ext cx="9144000" cy="4846320"/>
          </a:xfrm>
        </p:spPr>
        <p:txBody>
          <a:bodyPr>
            <a:noAutofit/>
          </a:bodyPr>
          <a:lstStyle/>
          <a:p>
            <a:pPr algn="just"/>
            <a:r>
              <a:rPr lang="en-US" sz="1800" dirty="0" err="1"/>
              <a:t>Doz</a:t>
            </a:r>
            <a:r>
              <a:rPr lang="en-US" sz="1800" dirty="0"/>
              <a:t> </a:t>
            </a:r>
            <a:r>
              <a:rPr lang="en-US" sz="1800" dirty="0" err="1"/>
              <a:t>hızının</a:t>
            </a:r>
            <a:r>
              <a:rPr lang="en-US" sz="1800" dirty="0"/>
              <a:t> </a:t>
            </a:r>
            <a:r>
              <a:rPr lang="en-US" sz="1800" dirty="0" err="1"/>
              <a:t>düşürülmesi</a:t>
            </a:r>
            <a:r>
              <a:rPr lang="en-US" sz="1800" dirty="0"/>
              <a:t> normal </a:t>
            </a:r>
            <a:r>
              <a:rPr lang="en-US" sz="1800" dirty="0" err="1"/>
              <a:t>doku</a:t>
            </a:r>
            <a:r>
              <a:rPr lang="en-US" sz="1800" dirty="0"/>
              <a:t> </a:t>
            </a:r>
            <a:r>
              <a:rPr lang="en-US" sz="1800" dirty="0" err="1"/>
              <a:t>korumasını</a:t>
            </a:r>
            <a:r>
              <a:rPr lang="en-US" sz="1800" dirty="0"/>
              <a:t> </a:t>
            </a:r>
            <a:r>
              <a:rPr lang="en-US" sz="1800" dirty="0" err="1"/>
              <a:t>artırır</a:t>
            </a:r>
            <a:r>
              <a:rPr lang="en-US" sz="1800" dirty="0"/>
              <a:t>.</a:t>
            </a:r>
          </a:p>
          <a:p>
            <a:pPr algn="just"/>
            <a:r>
              <a:rPr lang="en-US" sz="1800" dirty="0"/>
              <a:t> </a:t>
            </a:r>
            <a:r>
              <a:rPr lang="en-US" sz="1800" dirty="0" err="1"/>
              <a:t>Kobalt</a:t>
            </a:r>
            <a:r>
              <a:rPr lang="en-US" sz="1800" dirty="0"/>
              <a:t> 60 gamma </a:t>
            </a:r>
            <a:r>
              <a:rPr lang="en-US" sz="1800" dirty="0" err="1"/>
              <a:t>kaynağı</a:t>
            </a:r>
            <a:r>
              <a:rPr lang="en-US" sz="1800" dirty="0"/>
              <a:t> </a:t>
            </a:r>
            <a:r>
              <a:rPr lang="en-US" sz="1800" dirty="0" err="1"/>
              <a:t>ile</a:t>
            </a:r>
            <a:r>
              <a:rPr lang="en-US" sz="1800" dirty="0"/>
              <a:t> </a:t>
            </a:r>
            <a:r>
              <a:rPr lang="en-US" sz="1800" dirty="0" err="1"/>
              <a:t>farelerin</a:t>
            </a:r>
            <a:r>
              <a:rPr lang="en-US" sz="1800" dirty="0"/>
              <a:t> </a:t>
            </a:r>
            <a:r>
              <a:rPr lang="en-US" sz="1800" dirty="0" err="1"/>
              <a:t>toraks</a:t>
            </a:r>
            <a:r>
              <a:rPr lang="en-US" sz="1800" dirty="0"/>
              <a:t> </a:t>
            </a:r>
            <a:r>
              <a:rPr lang="en-US" sz="1800" dirty="0" err="1"/>
              <a:t>bölgesinin</a:t>
            </a:r>
            <a:r>
              <a:rPr lang="en-US" sz="1800" dirty="0"/>
              <a:t> </a:t>
            </a:r>
            <a:r>
              <a:rPr lang="en-US" sz="1800" dirty="0" err="1"/>
              <a:t>ışınlandığı</a:t>
            </a:r>
            <a:r>
              <a:rPr lang="en-US" sz="1800" dirty="0"/>
              <a:t> </a:t>
            </a:r>
            <a:r>
              <a:rPr lang="en-US" sz="1800" dirty="0" err="1"/>
              <a:t>çalışmada</a:t>
            </a:r>
            <a:r>
              <a:rPr lang="en-US" sz="1800" dirty="0"/>
              <a:t> </a:t>
            </a:r>
            <a:r>
              <a:rPr lang="en-US" sz="1800" dirty="0" err="1"/>
              <a:t>akciğerde</a:t>
            </a:r>
            <a:r>
              <a:rPr lang="en-US" sz="1800" dirty="0"/>
              <a:t> </a:t>
            </a:r>
            <a:r>
              <a:rPr lang="en-US" sz="1800" dirty="0" err="1"/>
              <a:t>oluşan</a:t>
            </a:r>
            <a:r>
              <a:rPr lang="en-US" sz="1800" dirty="0"/>
              <a:t> </a:t>
            </a:r>
            <a:r>
              <a:rPr lang="en-US" sz="1800" dirty="0" err="1"/>
              <a:t>radyasyon</a:t>
            </a:r>
            <a:r>
              <a:rPr lang="en-US" sz="1800" dirty="0"/>
              <a:t> </a:t>
            </a:r>
            <a:r>
              <a:rPr lang="en-US" sz="1800" dirty="0" err="1"/>
              <a:t>hasarı</a:t>
            </a:r>
            <a:r>
              <a:rPr lang="en-US" sz="1800" dirty="0"/>
              <a:t> </a:t>
            </a:r>
            <a:r>
              <a:rPr lang="en-US" sz="1800" dirty="0" err="1"/>
              <a:t>incelendiğinde</a:t>
            </a:r>
            <a:r>
              <a:rPr lang="en-US" sz="1800" dirty="0"/>
              <a:t> </a:t>
            </a:r>
            <a:r>
              <a:rPr lang="en-US" sz="1800" dirty="0" err="1"/>
              <a:t>ışınlanan</a:t>
            </a:r>
            <a:r>
              <a:rPr lang="en-US" sz="1800" dirty="0"/>
              <a:t> </a:t>
            </a:r>
            <a:r>
              <a:rPr lang="en-US" sz="1800" dirty="0" err="1"/>
              <a:t>farelerin</a:t>
            </a:r>
            <a:r>
              <a:rPr lang="en-US" sz="1800" dirty="0"/>
              <a:t> %50’sinde </a:t>
            </a:r>
            <a:r>
              <a:rPr lang="en-US" sz="1800" dirty="0" err="1"/>
              <a:t>erken</a:t>
            </a:r>
            <a:r>
              <a:rPr lang="en-US" sz="1800" dirty="0"/>
              <a:t> </a:t>
            </a:r>
            <a:r>
              <a:rPr lang="en-US" sz="1800" dirty="0" err="1"/>
              <a:t>pnömoni</a:t>
            </a:r>
            <a:r>
              <a:rPr lang="en-US" sz="1800" dirty="0"/>
              <a:t> </a:t>
            </a:r>
            <a:r>
              <a:rPr lang="en-US" sz="1800" dirty="0" err="1"/>
              <a:t>oluşturan</a:t>
            </a:r>
            <a:r>
              <a:rPr lang="en-US" sz="1800" dirty="0"/>
              <a:t> </a:t>
            </a:r>
            <a:r>
              <a:rPr lang="en-US" sz="1800" dirty="0" err="1"/>
              <a:t>doz</a:t>
            </a:r>
            <a:r>
              <a:rPr lang="en-US" sz="1800" dirty="0"/>
              <a:t>, </a:t>
            </a:r>
            <a:r>
              <a:rPr lang="en-US" sz="1800" dirty="0">
                <a:solidFill>
                  <a:srgbClr val="FF0000"/>
                </a:solidFill>
              </a:rPr>
              <a:t>100 </a:t>
            </a:r>
            <a:r>
              <a:rPr lang="en-US" sz="1800" dirty="0" err="1">
                <a:solidFill>
                  <a:srgbClr val="FF0000"/>
                </a:solidFill>
              </a:rPr>
              <a:t>cGy</a:t>
            </a:r>
            <a:r>
              <a:rPr lang="en-US" sz="1800" dirty="0">
                <a:solidFill>
                  <a:srgbClr val="FF0000"/>
                </a:solidFill>
              </a:rPr>
              <a:t>/</a:t>
            </a:r>
            <a:r>
              <a:rPr lang="en-US" sz="1800" dirty="0" err="1">
                <a:solidFill>
                  <a:srgbClr val="FF0000"/>
                </a:solidFill>
              </a:rPr>
              <a:t>dakika</a:t>
            </a:r>
            <a:r>
              <a:rPr lang="en-US" sz="1800" dirty="0">
                <a:solidFill>
                  <a:srgbClr val="FF0000"/>
                </a:solidFill>
              </a:rPr>
              <a:t> </a:t>
            </a:r>
            <a:r>
              <a:rPr lang="en-US" sz="1800" dirty="0" err="1">
                <a:solidFill>
                  <a:srgbClr val="FF0000"/>
                </a:solidFill>
              </a:rPr>
              <a:t>doz</a:t>
            </a:r>
            <a:r>
              <a:rPr lang="en-US" sz="1800" dirty="0">
                <a:solidFill>
                  <a:srgbClr val="FF0000"/>
                </a:solidFill>
              </a:rPr>
              <a:t> </a:t>
            </a:r>
            <a:r>
              <a:rPr lang="en-US" sz="1800" dirty="0" err="1">
                <a:solidFill>
                  <a:srgbClr val="FF0000"/>
                </a:solidFill>
              </a:rPr>
              <a:t>hızı</a:t>
            </a:r>
            <a:r>
              <a:rPr lang="en-US" sz="1800" dirty="0">
                <a:solidFill>
                  <a:srgbClr val="FF0000"/>
                </a:solidFill>
              </a:rPr>
              <a:t> </a:t>
            </a:r>
            <a:r>
              <a:rPr lang="en-US" sz="1800" dirty="0" err="1">
                <a:solidFill>
                  <a:srgbClr val="FF0000"/>
                </a:solidFill>
              </a:rPr>
              <a:t>için</a:t>
            </a:r>
            <a:r>
              <a:rPr lang="en-US" sz="1800" dirty="0">
                <a:solidFill>
                  <a:srgbClr val="FF0000"/>
                </a:solidFill>
              </a:rPr>
              <a:t> 13.3 </a:t>
            </a:r>
            <a:r>
              <a:rPr lang="en-US" sz="1800" dirty="0" err="1">
                <a:solidFill>
                  <a:srgbClr val="FF0000"/>
                </a:solidFill>
              </a:rPr>
              <a:t>Gy</a:t>
            </a:r>
            <a:r>
              <a:rPr lang="en-US" sz="1800" dirty="0">
                <a:solidFill>
                  <a:srgbClr val="FF0000"/>
                </a:solidFill>
              </a:rPr>
              <a:t> </a:t>
            </a:r>
            <a:r>
              <a:rPr lang="en-US" sz="1800" dirty="0" err="1">
                <a:solidFill>
                  <a:srgbClr val="FF0000"/>
                </a:solidFill>
              </a:rPr>
              <a:t>iken</a:t>
            </a:r>
            <a:r>
              <a:rPr lang="en-US" sz="1800" dirty="0"/>
              <a:t>, </a:t>
            </a:r>
            <a:r>
              <a:rPr lang="en-US" sz="1800" dirty="0">
                <a:solidFill>
                  <a:schemeClr val="accent1">
                    <a:lumMod val="60000"/>
                    <a:lumOff val="40000"/>
                  </a:schemeClr>
                </a:solidFill>
              </a:rPr>
              <a:t>en </a:t>
            </a:r>
            <a:r>
              <a:rPr lang="en-US" sz="1800" dirty="0" err="1">
                <a:solidFill>
                  <a:schemeClr val="accent1">
                    <a:lumMod val="60000"/>
                    <a:lumOff val="40000"/>
                  </a:schemeClr>
                </a:solidFill>
              </a:rPr>
              <a:t>düşük</a:t>
            </a:r>
            <a:r>
              <a:rPr lang="en-US" sz="1800" dirty="0">
                <a:solidFill>
                  <a:schemeClr val="accent1">
                    <a:lumMod val="60000"/>
                    <a:lumOff val="40000"/>
                  </a:schemeClr>
                </a:solidFill>
              </a:rPr>
              <a:t> </a:t>
            </a:r>
            <a:r>
              <a:rPr lang="en-US" sz="1800" dirty="0" err="1">
                <a:solidFill>
                  <a:schemeClr val="accent1">
                    <a:lumMod val="60000"/>
                    <a:lumOff val="40000"/>
                  </a:schemeClr>
                </a:solidFill>
              </a:rPr>
              <a:t>doz</a:t>
            </a:r>
            <a:r>
              <a:rPr lang="en-US" sz="1800" dirty="0">
                <a:solidFill>
                  <a:schemeClr val="accent1">
                    <a:lumMod val="60000"/>
                    <a:lumOff val="40000"/>
                  </a:schemeClr>
                </a:solidFill>
              </a:rPr>
              <a:t> </a:t>
            </a:r>
            <a:r>
              <a:rPr lang="en-US" sz="1800" dirty="0" err="1">
                <a:solidFill>
                  <a:schemeClr val="accent1">
                    <a:lumMod val="60000"/>
                    <a:lumOff val="40000"/>
                  </a:schemeClr>
                </a:solidFill>
              </a:rPr>
              <a:t>hızı</a:t>
            </a:r>
            <a:r>
              <a:rPr lang="en-US" sz="1800" dirty="0">
                <a:solidFill>
                  <a:schemeClr val="accent1">
                    <a:lumMod val="60000"/>
                    <a:lumOff val="40000"/>
                  </a:schemeClr>
                </a:solidFill>
              </a:rPr>
              <a:t> </a:t>
            </a:r>
            <a:r>
              <a:rPr lang="en-US" sz="1800" dirty="0" err="1">
                <a:solidFill>
                  <a:schemeClr val="accent1">
                    <a:lumMod val="60000"/>
                    <a:lumOff val="40000"/>
                  </a:schemeClr>
                </a:solidFill>
              </a:rPr>
              <a:t>olan</a:t>
            </a:r>
            <a:r>
              <a:rPr lang="en-US" sz="1800" dirty="0">
                <a:solidFill>
                  <a:schemeClr val="accent1">
                    <a:lumMod val="60000"/>
                    <a:lumOff val="40000"/>
                  </a:schemeClr>
                </a:solidFill>
              </a:rPr>
              <a:t> 2 </a:t>
            </a:r>
            <a:r>
              <a:rPr lang="en-US" sz="1800" dirty="0" err="1">
                <a:solidFill>
                  <a:schemeClr val="accent1">
                    <a:lumMod val="60000"/>
                    <a:lumOff val="40000"/>
                  </a:schemeClr>
                </a:solidFill>
              </a:rPr>
              <a:t>cGy</a:t>
            </a:r>
            <a:r>
              <a:rPr lang="en-US" sz="1800" dirty="0">
                <a:solidFill>
                  <a:schemeClr val="accent1">
                    <a:lumMod val="60000"/>
                    <a:lumOff val="40000"/>
                  </a:schemeClr>
                </a:solidFill>
              </a:rPr>
              <a:t>/</a:t>
            </a:r>
            <a:r>
              <a:rPr lang="en-US" sz="1800" dirty="0" err="1">
                <a:solidFill>
                  <a:schemeClr val="accent1">
                    <a:lumMod val="60000"/>
                    <a:lumOff val="40000"/>
                  </a:schemeClr>
                </a:solidFill>
              </a:rPr>
              <a:t>dakika</a:t>
            </a:r>
            <a:r>
              <a:rPr lang="en-US" sz="1800" dirty="0">
                <a:solidFill>
                  <a:schemeClr val="accent1">
                    <a:lumMod val="60000"/>
                    <a:lumOff val="40000"/>
                  </a:schemeClr>
                </a:solidFill>
              </a:rPr>
              <a:t> </a:t>
            </a:r>
            <a:r>
              <a:rPr lang="en-US" sz="1800" dirty="0" err="1">
                <a:solidFill>
                  <a:schemeClr val="accent1">
                    <a:lumMod val="60000"/>
                    <a:lumOff val="40000"/>
                  </a:schemeClr>
                </a:solidFill>
              </a:rPr>
              <a:t>için</a:t>
            </a:r>
            <a:r>
              <a:rPr lang="en-US" sz="1800" dirty="0">
                <a:solidFill>
                  <a:schemeClr val="accent1">
                    <a:lumMod val="60000"/>
                    <a:lumOff val="40000"/>
                  </a:schemeClr>
                </a:solidFill>
              </a:rPr>
              <a:t> 34.2 </a:t>
            </a:r>
            <a:r>
              <a:rPr lang="en-US" sz="1800" dirty="0" err="1">
                <a:solidFill>
                  <a:schemeClr val="accent1">
                    <a:lumMod val="60000"/>
                    <a:lumOff val="40000"/>
                  </a:schemeClr>
                </a:solidFill>
              </a:rPr>
              <a:t>Gy’dir</a:t>
            </a:r>
            <a:r>
              <a:rPr lang="en-US" sz="1800" dirty="0">
                <a:solidFill>
                  <a:schemeClr val="accent1">
                    <a:lumMod val="60000"/>
                    <a:lumOff val="40000"/>
                  </a:schemeClr>
                </a:solidFill>
              </a:rPr>
              <a:t> (DRF = 2.6). </a:t>
            </a:r>
            <a:r>
              <a:rPr lang="en-US" sz="1800" dirty="0"/>
              <a:t>Bu </a:t>
            </a:r>
            <a:r>
              <a:rPr lang="en-US" sz="1800" dirty="0" err="1"/>
              <a:t>oranda</a:t>
            </a:r>
            <a:r>
              <a:rPr lang="en-US" sz="1800" dirty="0"/>
              <a:t> </a:t>
            </a:r>
            <a:r>
              <a:rPr lang="en-US" sz="1800" dirty="0" err="1"/>
              <a:t>bir</a:t>
            </a:r>
            <a:r>
              <a:rPr lang="en-US" sz="1800" dirty="0"/>
              <a:t> </a:t>
            </a:r>
            <a:r>
              <a:rPr lang="en-US" sz="1800" dirty="0" err="1"/>
              <a:t>koruma</a:t>
            </a:r>
            <a:r>
              <a:rPr lang="en-US" sz="1800" dirty="0"/>
              <a:t> </a:t>
            </a:r>
            <a:r>
              <a:rPr lang="en-US" sz="1800" dirty="0" err="1"/>
              <a:t>ancak</a:t>
            </a:r>
            <a:r>
              <a:rPr lang="en-US" sz="1800" dirty="0"/>
              <a:t> </a:t>
            </a:r>
            <a:r>
              <a:rPr lang="en-US" sz="1800" dirty="0" err="1"/>
              <a:t>fraksiyone</a:t>
            </a:r>
            <a:r>
              <a:rPr lang="en-US" sz="1800" dirty="0"/>
              <a:t> </a:t>
            </a:r>
            <a:r>
              <a:rPr lang="en-US" sz="1800" dirty="0" err="1"/>
              <a:t>tedavide</a:t>
            </a:r>
            <a:r>
              <a:rPr lang="en-US" sz="1800" dirty="0"/>
              <a:t> </a:t>
            </a:r>
            <a:r>
              <a:rPr lang="en-US" sz="1800" dirty="0" err="1"/>
              <a:t>mümkündür</a:t>
            </a:r>
            <a:r>
              <a:rPr lang="en-US" sz="1800" dirty="0"/>
              <a:t>. </a:t>
            </a:r>
            <a:r>
              <a:rPr lang="en-US" sz="1800" dirty="0" err="1"/>
              <a:t>Yüksek</a:t>
            </a:r>
            <a:r>
              <a:rPr lang="en-US" sz="1800" dirty="0"/>
              <a:t> </a:t>
            </a:r>
            <a:r>
              <a:rPr lang="en-US" sz="1800" dirty="0" err="1"/>
              <a:t>doz</a:t>
            </a:r>
            <a:r>
              <a:rPr lang="en-US" sz="1800" dirty="0"/>
              <a:t> </a:t>
            </a:r>
            <a:r>
              <a:rPr lang="en-US" sz="1800" dirty="0" err="1"/>
              <a:t>hızı</a:t>
            </a:r>
            <a:r>
              <a:rPr lang="en-US" sz="1800" dirty="0"/>
              <a:t> </a:t>
            </a:r>
            <a:r>
              <a:rPr lang="en-US" sz="1800" dirty="0" err="1"/>
              <a:t>ile</a:t>
            </a:r>
            <a:r>
              <a:rPr lang="en-US" sz="1800" dirty="0"/>
              <a:t> </a:t>
            </a:r>
            <a:r>
              <a:rPr lang="en-US" sz="1800" dirty="0" err="1"/>
              <a:t>yapılan</a:t>
            </a:r>
            <a:r>
              <a:rPr lang="en-US" sz="1800" dirty="0"/>
              <a:t> </a:t>
            </a:r>
            <a:r>
              <a:rPr lang="en-US" sz="1800" dirty="0" err="1"/>
              <a:t>fraksiyone</a:t>
            </a:r>
            <a:r>
              <a:rPr lang="en-US" sz="1800" dirty="0"/>
              <a:t> </a:t>
            </a:r>
            <a:r>
              <a:rPr lang="en-US" sz="1800" dirty="0" err="1"/>
              <a:t>bir</a:t>
            </a:r>
            <a:r>
              <a:rPr lang="en-US" sz="1800" dirty="0"/>
              <a:t> </a:t>
            </a:r>
            <a:r>
              <a:rPr lang="en-US" sz="1800" dirty="0" err="1"/>
              <a:t>ışınlamada</a:t>
            </a:r>
            <a:r>
              <a:rPr lang="en-US" sz="1800" dirty="0"/>
              <a:t> </a:t>
            </a:r>
            <a:r>
              <a:rPr lang="en-US" sz="1800" dirty="0" err="1"/>
              <a:t>fraksiyon</a:t>
            </a:r>
            <a:r>
              <a:rPr lang="en-US" sz="1800" dirty="0"/>
              <a:t> </a:t>
            </a:r>
            <a:r>
              <a:rPr lang="en-US" sz="1800" dirty="0" err="1"/>
              <a:t>başına</a:t>
            </a:r>
            <a:r>
              <a:rPr lang="en-US" sz="1800" dirty="0"/>
              <a:t> </a:t>
            </a:r>
            <a:r>
              <a:rPr lang="en-US" sz="1800" dirty="0" err="1"/>
              <a:t>dozun</a:t>
            </a:r>
            <a:r>
              <a:rPr lang="en-US" sz="1800" dirty="0"/>
              <a:t> 2 </a:t>
            </a:r>
            <a:r>
              <a:rPr lang="en-US" sz="1800" dirty="0" err="1"/>
              <a:t>Gy’e</a:t>
            </a:r>
            <a:r>
              <a:rPr lang="en-US" sz="1800" dirty="0"/>
              <a:t> </a:t>
            </a:r>
            <a:r>
              <a:rPr lang="en-US" sz="1800" dirty="0" err="1"/>
              <a:t>yükseltilmesiyle</a:t>
            </a:r>
            <a:r>
              <a:rPr lang="en-US" sz="1800" dirty="0"/>
              <a:t> </a:t>
            </a:r>
            <a:r>
              <a:rPr lang="en-US" sz="1800" dirty="0" err="1"/>
              <a:t>bu</a:t>
            </a:r>
            <a:r>
              <a:rPr lang="en-US" sz="1800" dirty="0"/>
              <a:t> </a:t>
            </a:r>
            <a:r>
              <a:rPr lang="en-US" sz="1800" dirty="0" err="1"/>
              <a:t>tür</a:t>
            </a:r>
            <a:r>
              <a:rPr lang="en-US" sz="1800" dirty="0"/>
              <a:t> </a:t>
            </a:r>
            <a:r>
              <a:rPr lang="en-US" sz="1800" dirty="0" err="1"/>
              <a:t>bir</a:t>
            </a:r>
            <a:r>
              <a:rPr lang="en-US" sz="1800" dirty="0"/>
              <a:t> </a:t>
            </a:r>
            <a:r>
              <a:rPr lang="en-US" sz="1800" dirty="0" err="1"/>
              <a:t>koruma</a:t>
            </a:r>
            <a:r>
              <a:rPr lang="en-US" sz="1800" dirty="0"/>
              <a:t> </a:t>
            </a:r>
            <a:r>
              <a:rPr lang="en-US" sz="1800" dirty="0" err="1"/>
              <a:t>gözlenebilir</a:t>
            </a:r>
            <a:r>
              <a:rPr lang="en-US" sz="1800" dirty="0"/>
              <a:t>.</a:t>
            </a:r>
          </a:p>
          <a:p>
            <a:pPr marL="0" indent="0" algn="just">
              <a:buNone/>
            </a:pPr>
            <a:endParaRPr lang="en-US" sz="1800" dirty="0"/>
          </a:p>
          <a:p>
            <a:pPr algn="just"/>
            <a:r>
              <a:rPr lang="en-US" sz="1800" dirty="0" err="1"/>
              <a:t>Tek</a:t>
            </a:r>
            <a:r>
              <a:rPr lang="en-US" sz="1800" dirty="0"/>
              <a:t> </a:t>
            </a:r>
            <a:r>
              <a:rPr lang="en-US" sz="1800" dirty="0" err="1"/>
              <a:t>seferde</a:t>
            </a:r>
            <a:r>
              <a:rPr lang="en-US" sz="1800" dirty="0"/>
              <a:t> </a:t>
            </a:r>
            <a:r>
              <a:rPr lang="en-US" sz="1800" dirty="0" err="1"/>
              <a:t>düşük</a:t>
            </a:r>
            <a:r>
              <a:rPr lang="en-US" sz="1800" dirty="0"/>
              <a:t> </a:t>
            </a:r>
            <a:r>
              <a:rPr lang="en-US" sz="1800" dirty="0" err="1"/>
              <a:t>doz</a:t>
            </a:r>
            <a:r>
              <a:rPr lang="en-US" sz="1800" dirty="0"/>
              <a:t> </a:t>
            </a:r>
            <a:r>
              <a:rPr lang="en-US" sz="1800" dirty="0" err="1"/>
              <a:t>hızı</a:t>
            </a:r>
            <a:r>
              <a:rPr lang="en-US" sz="1800" dirty="0"/>
              <a:t> </a:t>
            </a:r>
            <a:r>
              <a:rPr lang="en-US" sz="1800" dirty="0" err="1"/>
              <a:t>ile</a:t>
            </a:r>
            <a:r>
              <a:rPr lang="en-US" sz="1800" dirty="0"/>
              <a:t> </a:t>
            </a:r>
            <a:r>
              <a:rPr lang="en-US" sz="1800" dirty="0" err="1"/>
              <a:t>ışınlama</a:t>
            </a:r>
            <a:r>
              <a:rPr lang="en-US" sz="1800" dirty="0"/>
              <a:t> (2 </a:t>
            </a:r>
            <a:r>
              <a:rPr lang="en-US" sz="1800" dirty="0" err="1"/>
              <a:t>cGy</a:t>
            </a:r>
            <a:r>
              <a:rPr lang="en-US" sz="1800" dirty="0"/>
              <a:t>/</a:t>
            </a:r>
            <a:r>
              <a:rPr lang="en-US" sz="1800" dirty="0" err="1"/>
              <a:t>dakika</a:t>
            </a:r>
            <a:r>
              <a:rPr lang="en-US" sz="1800" dirty="0"/>
              <a:t>) ve </a:t>
            </a:r>
            <a:r>
              <a:rPr lang="en-US" sz="1800" dirty="0" err="1"/>
              <a:t>fraksiyone</a:t>
            </a:r>
            <a:r>
              <a:rPr lang="en-US" sz="1800" dirty="0"/>
              <a:t> </a:t>
            </a:r>
            <a:r>
              <a:rPr lang="en-US" sz="1800" dirty="0" err="1"/>
              <a:t>şekilde</a:t>
            </a:r>
            <a:r>
              <a:rPr lang="en-US" sz="1800" dirty="0"/>
              <a:t> </a:t>
            </a:r>
            <a:r>
              <a:rPr lang="en-US" sz="1800" dirty="0" err="1"/>
              <a:t>yüksek</a:t>
            </a:r>
            <a:r>
              <a:rPr lang="en-US" sz="1800" dirty="0"/>
              <a:t> </a:t>
            </a:r>
            <a:r>
              <a:rPr lang="en-US" sz="1800" dirty="0" err="1"/>
              <a:t>doz</a:t>
            </a:r>
            <a:r>
              <a:rPr lang="en-US" sz="1800" dirty="0"/>
              <a:t> </a:t>
            </a:r>
            <a:r>
              <a:rPr lang="en-US" sz="1800" dirty="0" err="1"/>
              <a:t>hızı</a:t>
            </a:r>
            <a:r>
              <a:rPr lang="en-US" sz="1800" dirty="0"/>
              <a:t> </a:t>
            </a:r>
            <a:r>
              <a:rPr lang="en-US" sz="1800" dirty="0" err="1"/>
              <a:t>ile</a:t>
            </a:r>
            <a:r>
              <a:rPr lang="en-US" sz="1800" dirty="0"/>
              <a:t> </a:t>
            </a:r>
            <a:r>
              <a:rPr lang="en-US" sz="1800" dirty="0" err="1"/>
              <a:t>ışınlama</a:t>
            </a:r>
            <a:r>
              <a:rPr lang="en-US" sz="1800" dirty="0"/>
              <a:t> (2 </a:t>
            </a:r>
            <a:r>
              <a:rPr lang="en-US" sz="1800" dirty="0" err="1"/>
              <a:t>Gy</a:t>
            </a:r>
            <a:r>
              <a:rPr lang="en-US" sz="1800" dirty="0"/>
              <a:t>/</a:t>
            </a:r>
            <a:r>
              <a:rPr lang="en-US" sz="1800" dirty="0" err="1"/>
              <a:t>fraksiyon</a:t>
            </a:r>
            <a:r>
              <a:rPr lang="en-US" sz="1800" dirty="0"/>
              <a:t>) </a:t>
            </a:r>
            <a:r>
              <a:rPr lang="en-US" sz="1800" dirty="0" err="1"/>
              <a:t>arasında</a:t>
            </a:r>
            <a:r>
              <a:rPr lang="en-US" sz="1800" dirty="0"/>
              <a:t> </a:t>
            </a:r>
            <a:r>
              <a:rPr lang="en-US" sz="1800" dirty="0" err="1"/>
              <a:t>önemli</a:t>
            </a:r>
            <a:r>
              <a:rPr lang="en-US" sz="1800" dirty="0"/>
              <a:t> </a:t>
            </a:r>
            <a:r>
              <a:rPr lang="en-US" sz="1800" dirty="0" err="1"/>
              <a:t>bir</a:t>
            </a:r>
            <a:r>
              <a:rPr lang="en-US" sz="1800" dirty="0"/>
              <a:t> </a:t>
            </a:r>
            <a:r>
              <a:rPr lang="en-US" sz="1800" dirty="0" err="1"/>
              <a:t>bağlantı</a:t>
            </a:r>
            <a:r>
              <a:rPr lang="en-US" sz="1800" dirty="0"/>
              <a:t> </a:t>
            </a:r>
            <a:r>
              <a:rPr lang="en-US" sz="1800" dirty="0" err="1"/>
              <a:t>vardır</a:t>
            </a:r>
            <a:r>
              <a:rPr lang="en-US" sz="1800" dirty="0"/>
              <a:t>. </a:t>
            </a:r>
            <a:r>
              <a:rPr lang="en-US" sz="1800" dirty="0" err="1"/>
              <a:t>Fraksiyonlar</a:t>
            </a:r>
            <a:r>
              <a:rPr lang="en-US" sz="1800" dirty="0"/>
              <a:t> </a:t>
            </a:r>
            <a:r>
              <a:rPr lang="en-US" sz="1800" dirty="0" err="1"/>
              <a:t>günde</a:t>
            </a:r>
            <a:r>
              <a:rPr lang="en-US" sz="1800" dirty="0"/>
              <a:t> </a:t>
            </a:r>
            <a:r>
              <a:rPr lang="en-US" sz="1800" dirty="0" err="1"/>
              <a:t>bir</a:t>
            </a:r>
            <a:r>
              <a:rPr lang="en-US" sz="1800" dirty="0"/>
              <a:t> </a:t>
            </a:r>
            <a:r>
              <a:rPr lang="en-US" sz="1800" dirty="0" err="1"/>
              <a:t>sefer</a:t>
            </a:r>
            <a:r>
              <a:rPr lang="en-US" sz="1800" dirty="0"/>
              <a:t> </a:t>
            </a:r>
            <a:r>
              <a:rPr lang="en-US" sz="1800" dirty="0" err="1"/>
              <a:t>olmak</a:t>
            </a:r>
            <a:r>
              <a:rPr lang="en-US" sz="1800" dirty="0"/>
              <a:t> </a:t>
            </a:r>
            <a:r>
              <a:rPr lang="en-US" sz="1800" dirty="0" err="1"/>
              <a:t>üzere</a:t>
            </a:r>
            <a:r>
              <a:rPr lang="en-US" sz="1800" dirty="0"/>
              <a:t> </a:t>
            </a:r>
            <a:r>
              <a:rPr lang="en-US" sz="1800" dirty="0" err="1"/>
              <a:t>uygulanırsa</a:t>
            </a:r>
            <a:r>
              <a:rPr lang="en-US" sz="1800" dirty="0"/>
              <a:t>, 34 </a:t>
            </a:r>
            <a:r>
              <a:rPr lang="en-US" sz="1800" dirty="0" err="1"/>
              <a:t>Gy’lik</a:t>
            </a:r>
            <a:r>
              <a:rPr lang="en-US" sz="1800" dirty="0"/>
              <a:t> %50 </a:t>
            </a:r>
            <a:r>
              <a:rPr lang="en-US" sz="1800" dirty="0" err="1"/>
              <a:t>etki</a:t>
            </a:r>
            <a:r>
              <a:rPr lang="en-US" sz="1800" dirty="0"/>
              <a:t> </a:t>
            </a:r>
            <a:r>
              <a:rPr lang="en-US" sz="1800" dirty="0" err="1"/>
              <a:t>dozu</a:t>
            </a:r>
            <a:r>
              <a:rPr lang="en-US" sz="1800" dirty="0"/>
              <a:t> 17 </a:t>
            </a:r>
            <a:r>
              <a:rPr lang="en-US" sz="1800" dirty="0" err="1"/>
              <a:t>günde</a:t>
            </a:r>
            <a:r>
              <a:rPr lang="en-US" sz="1800" dirty="0"/>
              <a:t> </a:t>
            </a:r>
            <a:r>
              <a:rPr lang="en-US" sz="1800" dirty="0" err="1"/>
              <a:t>verilir</a:t>
            </a:r>
            <a:r>
              <a:rPr lang="en-US" sz="1800" dirty="0"/>
              <a:t>; </a:t>
            </a:r>
            <a:r>
              <a:rPr lang="en-US" sz="1800" dirty="0" err="1"/>
              <a:t>aynı</a:t>
            </a:r>
            <a:r>
              <a:rPr lang="en-US" sz="1800" dirty="0"/>
              <a:t> </a:t>
            </a:r>
            <a:r>
              <a:rPr lang="en-US" sz="1800" dirty="0" err="1"/>
              <a:t>etki</a:t>
            </a:r>
            <a:r>
              <a:rPr lang="en-US" sz="1800" dirty="0"/>
              <a:t> </a:t>
            </a:r>
            <a:r>
              <a:rPr lang="en-US" sz="1800" dirty="0" err="1"/>
              <a:t>tek</a:t>
            </a:r>
            <a:r>
              <a:rPr lang="en-US" sz="1800" dirty="0"/>
              <a:t> </a:t>
            </a:r>
            <a:r>
              <a:rPr lang="en-US" sz="1800" dirty="0" err="1"/>
              <a:t>seferde</a:t>
            </a:r>
            <a:r>
              <a:rPr lang="en-US" sz="1800" dirty="0"/>
              <a:t> </a:t>
            </a:r>
            <a:r>
              <a:rPr lang="en-US" sz="1800" dirty="0" err="1"/>
              <a:t>düşük</a:t>
            </a:r>
            <a:r>
              <a:rPr lang="en-US" sz="1800" dirty="0"/>
              <a:t> </a:t>
            </a:r>
            <a:r>
              <a:rPr lang="en-US" sz="1800" dirty="0" err="1"/>
              <a:t>doz</a:t>
            </a:r>
            <a:r>
              <a:rPr lang="en-US" sz="1800" dirty="0"/>
              <a:t> </a:t>
            </a:r>
            <a:r>
              <a:rPr lang="en-US" sz="1800" dirty="0" err="1"/>
              <a:t>hızı</a:t>
            </a:r>
            <a:r>
              <a:rPr lang="en-US" sz="1800" dirty="0"/>
              <a:t> </a:t>
            </a:r>
            <a:r>
              <a:rPr lang="en-US" sz="1800" dirty="0" err="1"/>
              <a:t>ile</a:t>
            </a:r>
            <a:r>
              <a:rPr lang="en-US" sz="1800" dirty="0"/>
              <a:t> </a:t>
            </a:r>
            <a:r>
              <a:rPr lang="en-US" sz="1800" dirty="0" err="1"/>
              <a:t>ışınlama</a:t>
            </a:r>
            <a:r>
              <a:rPr lang="en-US" sz="1800" dirty="0"/>
              <a:t> </a:t>
            </a:r>
            <a:r>
              <a:rPr lang="en-US" sz="1800" dirty="0" err="1"/>
              <a:t>yapılarak</a:t>
            </a:r>
            <a:r>
              <a:rPr lang="en-US" sz="1800" dirty="0"/>
              <a:t> 28 </a:t>
            </a:r>
            <a:r>
              <a:rPr lang="en-US" sz="1800" dirty="0" err="1"/>
              <a:t>saatte</a:t>
            </a:r>
            <a:r>
              <a:rPr lang="en-US" sz="1800" dirty="0"/>
              <a:t> </a:t>
            </a:r>
            <a:r>
              <a:rPr lang="en-US" sz="1800" dirty="0" err="1"/>
              <a:t>sağlanır</a:t>
            </a:r>
            <a:r>
              <a:rPr lang="en-US" sz="1800" dirty="0"/>
              <a:t>. </a:t>
            </a:r>
            <a:r>
              <a:rPr lang="en-US" sz="1800" dirty="0" err="1"/>
              <a:t>Sürekli</a:t>
            </a:r>
            <a:r>
              <a:rPr lang="en-US" sz="1800" dirty="0"/>
              <a:t> </a:t>
            </a:r>
            <a:r>
              <a:rPr lang="en-US" sz="1800" dirty="0" err="1"/>
              <a:t>düşük</a:t>
            </a:r>
            <a:r>
              <a:rPr lang="en-US" sz="1800" dirty="0"/>
              <a:t> </a:t>
            </a:r>
            <a:r>
              <a:rPr lang="en-US" sz="1800" dirty="0" err="1"/>
              <a:t>doz</a:t>
            </a:r>
            <a:r>
              <a:rPr lang="en-US" sz="1800" dirty="0"/>
              <a:t> </a:t>
            </a:r>
            <a:r>
              <a:rPr lang="en-US" sz="1800" dirty="0" err="1"/>
              <a:t>hızı</a:t>
            </a:r>
            <a:r>
              <a:rPr lang="en-US" sz="1800" dirty="0"/>
              <a:t> </a:t>
            </a:r>
            <a:r>
              <a:rPr lang="en-US" sz="1800" dirty="0" err="1"/>
              <a:t>ile</a:t>
            </a:r>
            <a:r>
              <a:rPr lang="en-US" sz="1800" dirty="0"/>
              <a:t> </a:t>
            </a:r>
            <a:r>
              <a:rPr lang="en-US" sz="1800" dirty="0" err="1"/>
              <a:t>yapılan</a:t>
            </a:r>
            <a:r>
              <a:rPr lang="en-US" sz="1800" dirty="0"/>
              <a:t> </a:t>
            </a:r>
            <a:r>
              <a:rPr lang="en-US" sz="1800" dirty="0" err="1"/>
              <a:t>ışınlamalar</a:t>
            </a:r>
            <a:r>
              <a:rPr lang="en-US" sz="1800" dirty="0"/>
              <a:t> </a:t>
            </a:r>
            <a:r>
              <a:rPr lang="en-US" sz="1800" dirty="0" err="1"/>
              <a:t>bu</a:t>
            </a:r>
            <a:r>
              <a:rPr lang="en-US" sz="1800" dirty="0"/>
              <a:t> </a:t>
            </a:r>
            <a:r>
              <a:rPr lang="en-US" sz="1800" dirty="0" err="1"/>
              <a:t>nedenle</a:t>
            </a:r>
            <a:r>
              <a:rPr lang="en-US" sz="1800" dirty="0"/>
              <a:t>, </a:t>
            </a:r>
            <a:r>
              <a:rPr lang="en-US" sz="1800" dirty="0" err="1"/>
              <a:t>maksimum</a:t>
            </a:r>
            <a:r>
              <a:rPr lang="en-US" sz="1800" dirty="0"/>
              <a:t> organ </a:t>
            </a:r>
            <a:r>
              <a:rPr lang="en-US" sz="1800" dirty="0" err="1"/>
              <a:t>korumasının</a:t>
            </a:r>
            <a:r>
              <a:rPr lang="en-US" sz="1800" dirty="0"/>
              <a:t> en </a:t>
            </a:r>
            <a:r>
              <a:rPr lang="en-US" sz="1800" dirty="0" err="1"/>
              <a:t>etkili</a:t>
            </a:r>
            <a:r>
              <a:rPr lang="en-US" sz="1800" dirty="0"/>
              <a:t> </a:t>
            </a:r>
            <a:r>
              <a:rPr lang="en-US" sz="1800" dirty="0" err="1"/>
              <a:t>biçimde</a:t>
            </a:r>
            <a:r>
              <a:rPr lang="en-US" sz="1800" dirty="0"/>
              <a:t> </a:t>
            </a:r>
            <a:r>
              <a:rPr lang="en-US" sz="1800" dirty="0" err="1"/>
              <a:t>yapıldığı</a:t>
            </a:r>
            <a:r>
              <a:rPr lang="en-US" sz="1800" dirty="0"/>
              <a:t> en </a:t>
            </a:r>
            <a:r>
              <a:rPr lang="en-US" sz="1800" dirty="0" err="1"/>
              <a:t>kısa</a:t>
            </a:r>
            <a:r>
              <a:rPr lang="en-US" sz="1800" dirty="0"/>
              <a:t> </a:t>
            </a:r>
            <a:r>
              <a:rPr lang="en-US" sz="1800" dirty="0" err="1"/>
              <a:t>süren</a:t>
            </a:r>
            <a:r>
              <a:rPr lang="en-US" sz="1800" dirty="0"/>
              <a:t> </a:t>
            </a:r>
            <a:r>
              <a:rPr lang="en-US" sz="1800" dirty="0" err="1"/>
              <a:t>ışınlamadır</a:t>
            </a:r>
            <a:r>
              <a:rPr lang="en-US" sz="1800" dirty="0"/>
              <a:t>. </a:t>
            </a:r>
          </a:p>
        </p:txBody>
      </p:sp>
    </p:spTree>
    <p:extLst>
      <p:ext uri="{BB962C8B-B14F-4D97-AF65-F5344CB8AC3E}">
        <p14:creationId xmlns:p14="http://schemas.microsoft.com/office/powerpoint/2010/main" val="2793477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459468"/>
            <a:ext cx="3911520" cy="369332"/>
          </a:xfrm>
          <a:prstGeom prst="rect">
            <a:avLst/>
          </a:prstGeom>
        </p:spPr>
        <p:txBody>
          <a:bodyPr wrap="none">
            <a:spAutoFit/>
          </a:bodyPr>
          <a:lstStyle/>
          <a:p>
            <a:r>
              <a:rPr lang="en-US" b="1" dirty="0">
                <a:solidFill>
                  <a:srgbClr val="C00000"/>
                </a:solidFill>
              </a:rPr>
              <a:t>Normal </a:t>
            </a:r>
            <a:r>
              <a:rPr lang="en-US" b="1" dirty="0" err="1">
                <a:solidFill>
                  <a:srgbClr val="C00000"/>
                </a:solidFill>
              </a:rPr>
              <a:t>Dokularda</a:t>
            </a:r>
            <a:r>
              <a:rPr lang="en-US" b="1" dirty="0">
                <a:solidFill>
                  <a:srgbClr val="C00000"/>
                </a:solidFill>
              </a:rPr>
              <a:t> </a:t>
            </a:r>
            <a:r>
              <a:rPr lang="en-US" b="1" dirty="0" err="1">
                <a:solidFill>
                  <a:srgbClr val="C00000"/>
                </a:solidFill>
              </a:rPr>
              <a:t>Doz</a:t>
            </a:r>
            <a:r>
              <a:rPr lang="en-US" b="1" dirty="0">
                <a:solidFill>
                  <a:srgbClr val="C00000"/>
                </a:solidFill>
              </a:rPr>
              <a:t> </a:t>
            </a:r>
            <a:r>
              <a:rPr lang="en-US" b="1" dirty="0" err="1">
                <a:solidFill>
                  <a:srgbClr val="C00000"/>
                </a:solidFill>
              </a:rPr>
              <a:t>Hızı</a:t>
            </a:r>
            <a:r>
              <a:rPr lang="en-US" b="1" dirty="0">
                <a:solidFill>
                  <a:srgbClr val="C00000"/>
                </a:solidFill>
              </a:rPr>
              <a:t> </a:t>
            </a:r>
            <a:r>
              <a:rPr lang="en-US" b="1" dirty="0" err="1">
                <a:solidFill>
                  <a:srgbClr val="C00000"/>
                </a:solidFill>
              </a:rPr>
              <a:t>Etkisi</a:t>
            </a:r>
            <a:endParaRPr lang="en-US" b="1" dirty="0">
              <a:solidFill>
                <a:srgbClr val="C00000"/>
              </a:solidFill>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157" y="1828800"/>
            <a:ext cx="6413643"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867275"/>
            <a:ext cx="7172325"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5522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459468"/>
            <a:ext cx="3911520" cy="369332"/>
          </a:xfrm>
          <a:prstGeom prst="rect">
            <a:avLst/>
          </a:prstGeom>
        </p:spPr>
        <p:txBody>
          <a:bodyPr wrap="none">
            <a:spAutoFit/>
          </a:bodyPr>
          <a:lstStyle/>
          <a:p>
            <a:r>
              <a:rPr lang="en-US" b="1" dirty="0">
                <a:solidFill>
                  <a:srgbClr val="C00000"/>
                </a:solidFill>
              </a:rPr>
              <a:t>Normal </a:t>
            </a:r>
            <a:r>
              <a:rPr lang="en-US" b="1" dirty="0" err="1">
                <a:solidFill>
                  <a:srgbClr val="C00000"/>
                </a:solidFill>
              </a:rPr>
              <a:t>Dokularda</a:t>
            </a:r>
            <a:r>
              <a:rPr lang="en-US" b="1" dirty="0">
                <a:solidFill>
                  <a:srgbClr val="C00000"/>
                </a:solidFill>
              </a:rPr>
              <a:t> </a:t>
            </a:r>
            <a:r>
              <a:rPr lang="en-US" b="1" dirty="0" err="1">
                <a:solidFill>
                  <a:srgbClr val="C00000"/>
                </a:solidFill>
              </a:rPr>
              <a:t>Doz</a:t>
            </a:r>
            <a:r>
              <a:rPr lang="en-US" b="1" dirty="0">
                <a:solidFill>
                  <a:srgbClr val="C00000"/>
                </a:solidFill>
              </a:rPr>
              <a:t> </a:t>
            </a:r>
            <a:r>
              <a:rPr lang="en-US" b="1" dirty="0" err="1">
                <a:solidFill>
                  <a:srgbClr val="C00000"/>
                </a:solidFill>
              </a:rPr>
              <a:t>Hızı</a:t>
            </a:r>
            <a:r>
              <a:rPr lang="en-US" b="1" dirty="0">
                <a:solidFill>
                  <a:srgbClr val="C00000"/>
                </a:solidFill>
              </a:rPr>
              <a:t> </a:t>
            </a:r>
            <a:r>
              <a:rPr lang="en-US" b="1" dirty="0" err="1">
                <a:solidFill>
                  <a:srgbClr val="C00000"/>
                </a:solidFill>
              </a:rPr>
              <a:t>Etkisi</a:t>
            </a:r>
            <a:endParaRPr lang="en-US" b="1" dirty="0">
              <a:solidFill>
                <a:srgbClr val="C00000"/>
              </a:solidFill>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5019675"/>
            <a:ext cx="80772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24" y="1828801"/>
            <a:ext cx="6391276" cy="312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59092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447800"/>
            <a:ext cx="3368423" cy="369332"/>
          </a:xfrm>
          <a:prstGeom prst="rect">
            <a:avLst/>
          </a:prstGeom>
        </p:spPr>
        <p:txBody>
          <a:bodyPr wrap="none">
            <a:spAutoFit/>
          </a:bodyPr>
          <a:lstStyle/>
          <a:p>
            <a:r>
              <a:rPr lang="en-US" b="1" dirty="0" err="1">
                <a:solidFill>
                  <a:srgbClr val="C00000"/>
                </a:solidFill>
              </a:rPr>
              <a:t>Brakiterapide</a:t>
            </a:r>
            <a:r>
              <a:rPr lang="en-US" b="1" dirty="0">
                <a:solidFill>
                  <a:srgbClr val="C00000"/>
                </a:solidFill>
              </a:rPr>
              <a:t> </a:t>
            </a:r>
            <a:r>
              <a:rPr lang="en-US" b="1" dirty="0" err="1">
                <a:solidFill>
                  <a:srgbClr val="C00000"/>
                </a:solidFill>
              </a:rPr>
              <a:t>Doz</a:t>
            </a:r>
            <a:r>
              <a:rPr lang="en-US" b="1" dirty="0">
                <a:solidFill>
                  <a:srgbClr val="C00000"/>
                </a:solidFill>
              </a:rPr>
              <a:t> </a:t>
            </a:r>
            <a:r>
              <a:rPr lang="en-US" b="1" dirty="0" err="1">
                <a:solidFill>
                  <a:srgbClr val="C00000"/>
                </a:solidFill>
              </a:rPr>
              <a:t>Hızı</a:t>
            </a:r>
            <a:r>
              <a:rPr lang="en-US" b="1" dirty="0">
                <a:solidFill>
                  <a:srgbClr val="C00000"/>
                </a:solidFill>
              </a:rPr>
              <a:t> </a:t>
            </a:r>
            <a:r>
              <a:rPr lang="en-US" b="1" dirty="0" err="1">
                <a:solidFill>
                  <a:srgbClr val="C00000"/>
                </a:solidFill>
              </a:rPr>
              <a:t>Etkisi</a:t>
            </a:r>
            <a:endParaRPr lang="en-US" b="1" dirty="0">
              <a:solidFill>
                <a:srgbClr val="C00000"/>
              </a:solidFill>
            </a:endParaRPr>
          </a:p>
        </p:txBody>
      </p:sp>
      <p:sp>
        <p:nvSpPr>
          <p:cNvPr id="3" name="Content Placeholder 2"/>
          <p:cNvSpPr>
            <a:spLocks noGrp="1"/>
          </p:cNvSpPr>
          <p:nvPr>
            <p:ph idx="1"/>
          </p:nvPr>
        </p:nvSpPr>
        <p:spPr>
          <a:xfrm>
            <a:off x="-76200" y="1828800"/>
            <a:ext cx="5029200" cy="5029200"/>
          </a:xfrm>
        </p:spPr>
        <p:txBody>
          <a:bodyPr>
            <a:normAutofit/>
          </a:bodyPr>
          <a:lstStyle/>
          <a:p>
            <a:pPr algn="just"/>
            <a:r>
              <a:rPr lang="en-US" sz="1700" dirty="0" err="1"/>
              <a:t>Prensipte</a:t>
            </a:r>
            <a:r>
              <a:rPr lang="en-US" sz="1700" dirty="0"/>
              <a:t>, </a:t>
            </a:r>
            <a:r>
              <a:rPr lang="en-US" sz="1700" dirty="0" err="1"/>
              <a:t>interstisyel</a:t>
            </a:r>
            <a:r>
              <a:rPr lang="en-US" sz="1700" dirty="0"/>
              <a:t> </a:t>
            </a:r>
            <a:r>
              <a:rPr lang="en-US" sz="1700" dirty="0" err="1"/>
              <a:t>veya</a:t>
            </a:r>
            <a:r>
              <a:rPr lang="en-US" sz="1700" dirty="0"/>
              <a:t> </a:t>
            </a:r>
            <a:r>
              <a:rPr lang="en-US" sz="1700" dirty="0" err="1"/>
              <a:t>intrakaviter</a:t>
            </a:r>
            <a:r>
              <a:rPr lang="en-US" sz="1700" dirty="0"/>
              <a:t> </a:t>
            </a:r>
            <a:r>
              <a:rPr lang="en-US" sz="1700" dirty="0" err="1"/>
              <a:t>brakiterapinin</a:t>
            </a:r>
            <a:r>
              <a:rPr lang="en-US" sz="1700" dirty="0"/>
              <a:t> </a:t>
            </a:r>
            <a:r>
              <a:rPr lang="en-US" sz="1700" dirty="0" err="1"/>
              <a:t>tercih</a:t>
            </a:r>
            <a:r>
              <a:rPr lang="en-US" sz="1700" dirty="0"/>
              <a:t> </a:t>
            </a:r>
            <a:r>
              <a:rPr lang="en-US" sz="1700" dirty="0" err="1"/>
              <a:t>edilmesinin</a:t>
            </a:r>
            <a:r>
              <a:rPr lang="en-US" sz="1700" dirty="0"/>
              <a:t> </a:t>
            </a:r>
            <a:r>
              <a:rPr lang="en-US" sz="1700" dirty="0" err="1"/>
              <a:t>nedeni</a:t>
            </a:r>
            <a:r>
              <a:rPr lang="en-US" sz="1700" dirty="0"/>
              <a:t> </a:t>
            </a:r>
            <a:r>
              <a:rPr lang="en-US" sz="1700" dirty="0" err="1"/>
              <a:t>radyobiyolojik</a:t>
            </a:r>
            <a:r>
              <a:rPr lang="en-US" sz="1700" dirty="0"/>
              <a:t> </a:t>
            </a:r>
            <a:r>
              <a:rPr lang="en-US" sz="1700" dirty="0" err="1"/>
              <a:t>özellikleri</a:t>
            </a:r>
            <a:r>
              <a:rPr lang="en-US" sz="1700" dirty="0"/>
              <a:t> </a:t>
            </a:r>
            <a:r>
              <a:rPr lang="en-US" sz="1700" dirty="0" err="1"/>
              <a:t>değil</a:t>
            </a:r>
            <a:r>
              <a:rPr lang="en-US" sz="1700" dirty="0"/>
              <a:t>, </a:t>
            </a:r>
            <a:r>
              <a:rPr lang="en-US" sz="1700" dirty="0" err="1"/>
              <a:t>dozun</a:t>
            </a:r>
            <a:r>
              <a:rPr lang="en-US" sz="1700" dirty="0"/>
              <a:t> </a:t>
            </a:r>
            <a:r>
              <a:rPr lang="en-US" sz="1700" dirty="0" err="1"/>
              <a:t>veriliş</a:t>
            </a:r>
            <a:r>
              <a:rPr lang="en-US" sz="1700" dirty="0"/>
              <a:t> </a:t>
            </a:r>
            <a:r>
              <a:rPr lang="en-US" sz="1700" dirty="0" err="1"/>
              <a:t>biçimi</a:t>
            </a:r>
            <a:r>
              <a:rPr lang="en-US" sz="1700" dirty="0"/>
              <a:t> ve </a:t>
            </a:r>
            <a:r>
              <a:rPr lang="en-US" sz="1700" dirty="0" err="1"/>
              <a:t>dağılımıdır</a:t>
            </a:r>
            <a:r>
              <a:rPr lang="en-US" sz="1700" dirty="0"/>
              <a:t>. </a:t>
            </a:r>
            <a:r>
              <a:rPr lang="en-US" sz="1700" dirty="0" err="1"/>
              <a:t>Brakiterapide</a:t>
            </a:r>
            <a:r>
              <a:rPr lang="en-US" sz="1700" dirty="0"/>
              <a:t> </a:t>
            </a:r>
            <a:r>
              <a:rPr lang="en-US" sz="1700" dirty="0" err="1"/>
              <a:t>kaynağa</a:t>
            </a:r>
            <a:r>
              <a:rPr lang="en-US" sz="1700" dirty="0"/>
              <a:t> </a:t>
            </a:r>
            <a:r>
              <a:rPr lang="en-US" sz="1700" dirty="0" err="1"/>
              <a:t>yaklaştıkça</a:t>
            </a:r>
            <a:r>
              <a:rPr lang="en-US" sz="1700" dirty="0"/>
              <a:t> </a:t>
            </a:r>
            <a:r>
              <a:rPr lang="en-US" sz="1700" dirty="0" err="1"/>
              <a:t>doz</a:t>
            </a:r>
            <a:r>
              <a:rPr lang="en-US" sz="1700" dirty="0"/>
              <a:t> </a:t>
            </a:r>
            <a:r>
              <a:rPr lang="en-US" sz="1700" dirty="0" err="1"/>
              <a:t>hızı</a:t>
            </a:r>
            <a:r>
              <a:rPr lang="en-US" sz="1700" dirty="0"/>
              <a:t> </a:t>
            </a:r>
            <a:r>
              <a:rPr lang="en-US" sz="1700" dirty="0" err="1"/>
              <a:t>artar</a:t>
            </a:r>
            <a:r>
              <a:rPr lang="en-US" sz="1700" dirty="0"/>
              <a:t> ve </a:t>
            </a:r>
            <a:r>
              <a:rPr lang="en-US" sz="1700" dirty="0" err="1"/>
              <a:t>hücre</a:t>
            </a:r>
            <a:r>
              <a:rPr lang="en-US" sz="1700" dirty="0"/>
              <a:t> </a:t>
            </a:r>
            <a:r>
              <a:rPr lang="en-US" sz="1700" dirty="0" err="1"/>
              <a:t>öldürme</a:t>
            </a:r>
            <a:r>
              <a:rPr lang="en-US" sz="1700" dirty="0"/>
              <a:t> </a:t>
            </a:r>
            <a:r>
              <a:rPr lang="en-US" sz="1700" dirty="0" err="1"/>
              <a:t>oranı</a:t>
            </a:r>
            <a:r>
              <a:rPr lang="en-US" sz="1700" dirty="0"/>
              <a:t> </a:t>
            </a:r>
            <a:r>
              <a:rPr lang="en-US" sz="1700" dirty="0" err="1"/>
              <a:t>akut</a:t>
            </a:r>
            <a:r>
              <a:rPr lang="en-US" sz="1700" dirty="0"/>
              <a:t> </a:t>
            </a:r>
            <a:r>
              <a:rPr lang="en-US" sz="1700" dirty="0" err="1"/>
              <a:t>ışınlamalarda</a:t>
            </a:r>
            <a:r>
              <a:rPr lang="en-US" sz="1700" dirty="0"/>
              <a:t> </a:t>
            </a:r>
            <a:r>
              <a:rPr lang="en-US" sz="1700" dirty="0" err="1"/>
              <a:t>oluşan</a:t>
            </a:r>
            <a:r>
              <a:rPr lang="en-US" sz="1700" dirty="0"/>
              <a:t> </a:t>
            </a:r>
            <a:r>
              <a:rPr lang="en-US" sz="1700" dirty="0" err="1"/>
              <a:t>sağkalım</a:t>
            </a:r>
            <a:r>
              <a:rPr lang="en-US" sz="1700" dirty="0"/>
              <a:t> </a:t>
            </a:r>
            <a:r>
              <a:rPr lang="en-US" sz="1700" dirty="0" err="1"/>
              <a:t>eğrilerinde</a:t>
            </a:r>
            <a:r>
              <a:rPr lang="en-US" sz="1700" dirty="0"/>
              <a:t> </a:t>
            </a:r>
            <a:r>
              <a:rPr lang="en-US" sz="1700" dirty="0" err="1"/>
              <a:t>belirtilen</a:t>
            </a:r>
            <a:r>
              <a:rPr lang="en-US" sz="1700" dirty="0"/>
              <a:t> </a:t>
            </a:r>
            <a:r>
              <a:rPr lang="en-US" sz="1700" dirty="0" err="1"/>
              <a:t>değerlere</a:t>
            </a:r>
            <a:r>
              <a:rPr lang="en-US" sz="1700" dirty="0"/>
              <a:t> </a:t>
            </a:r>
            <a:r>
              <a:rPr lang="en-US" sz="1700" dirty="0" err="1"/>
              <a:t>benzerdir</a:t>
            </a:r>
            <a:r>
              <a:rPr lang="en-US" sz="1700" dirty="0"/>
              <a:t>.</a:t>
            </a:r>
          </a:p>
          <a:p>
            <a:pPr algn="just"/>
            <a:endParaRPr lang="en-US" sz="1700" dirty="0"/>
          </a:p>
          <a:p>
            <a:pPr algn="just"/>
            <a:r>
              <a:rPr lang="en-US" sz="1700" dirty="0" err="1"/>
              <a:t>Düşük</a:t>
            </a:r>
            <a:r>
              <a:rPr lang="en-US" sz="1700" dirty="0"/>
              <a:t> </a:t>
            </a:r>
            <a:r>
              <a:rPr lang="en-US" sz="1700" dirty="0" err="1"/>
              <a:t>doz</a:t>
            </a:r>
            <a:r>
              <a:rPr lang="en-US" sz="1700" dirty="0"/>
              <a:t> </a:t>
            </a:r>
            <a:r>
              <a:rPr lang="en-US" sz="1700" dirty="0" err="1"/>
              <a:t>hızı</a:t>
            </a:r>
            <a:r>
              <a:rPr lang="en-US" sz="1700" dirty="0"/>
              <a:t> </a:t>
            </a:r>
            <a:r>
              <a:rPr lang="en-US" sz="1700" dirty="0" err="1"/>
              <a:t>ile</a:t>
            </a:r>
            <a:r>
              <a:rPr lang="en-US" sz="1700" dirty="0"/>
              <a:t> </a:t>
            </a:r>
            <a:r>
              <a:rPr lang="en-US" sz="1700" dirty="0" err="1"/>
              <a:t>yapılan</a:t>
            </a:r>
            <a:r>
              <a:rPr lang="en-US" sz="1700" dirty="0"/>
              <a:t> </a:t>
            </a:r>
            <a:r>
              <a:rPr lang="en-US" sz="1700" dirty="0" err="1"/>
              <a:t>ışınlamanın</a:t>
            </a:r>
            <a:r>
              <a:rPr lang="en-US" sz="1700" dirty="0"/>
              <a:t> </a:t>
            </a:r>
            <a:r>
              <a:rPr lang="en-US" sz="1700" dirty="0" err="1"/>
              <a:t>avantajı</a:t>
            </a:r>
            <a:r>
              <a:rPr lang="en-US" sz="1700" dirty="0"/>
              <a:t>, </a:t>
            </a:r>
            <a:r>
              <a:rPr lang="en-US" sz="1700" dirty="0" err="1"/>
              <a:t>öldürülen</a:t>
            </a:r>
            <a:r>
              <a:rPr lang="en-US" sz="1700" dirty="0"/>
              <a:t> </a:t>
            </a:r>
            <a:r>
              <a:rPr lang="en-US" sz="1700" dirty="0" err="1"/>
              <a:t>hücre</a:t>
            </a:r>
            <a:r>
              <a:rPr lang="en-US" sz="1700" dirty="0"/>
              <a:t> </a:t>
            </a:r>
            <a:r>
              <a:rPr lang="en-US" sz="1700" dirty="0" err="1"/>
              <a:t>sayısına</a:t>
            </a:r>
            <a:r>
              <a:rPr lang="en-US" sz="1700" dirty="0"/>
              <a:t> </a:t>
            </a:r>
            <a:r>
              <a:rPr lang="en-US" sz="1700" dirty="0" err="1"/>
              <a:t>karşılık</a:t>
            </a:r>
            <a:r>
              <a:rPr lang="en-US" sz="1700" dirty="0"/>
              <a:t> </a:t>
            </a:r>
            <a:r>
              <a:rPr lang="en-US" sz="1700" dirty="0" err="1"/>
              <a:t>geç</a:t>
            </a:r>
            <a:r>
              <a:rPr lang="en-US" sz="1700" dirty="0"/>
              <a:t> </a:t>
            </a:r>
            <a:r>
              <a:rPr lang="en-US" sz="1700" dirty="0" err="1"/>
              <a:t>yanıt</a:t>
            </a:r>
            <a:r>
              <a:rPr lang="en-US" sz="1700" dirty="0"/>
              <a:t> </a:t>
            </a:r>
            <a:r>
              <a:rPr lang="en-US" sz="1700" dirty="0" err="1"/>
              <a:t>veren</a:t>
            </a:r>
            <a:r>
              <a:rPr lang="en-US" sz="1700" dirty="0"/>
              <a:t> normal </a:t>
            </a:r>
            <a:r>
              <a:rPr lang="en-US" sz="1700" dirty="0" err="1"/>
              <a:t>dokulara</a:t>
            </a:r>
            <a:r>
              <a:rPr lang="en-US" sz="1700" dirty="0"/>
              <a:t> </a:t>
            </a:r>
            <a:r>
              <a:rPr lang="en-US" sz="1700" dirty="0" err="1"/>
              <a:t>zarar</a:t>
            </a:r>
            <a:r>
              <a:rPr lang="en-US" sz="1700" dirty="0"/>
              <a:t> </a:t>
            </a:r>
            <a:r>
              <a:rPr lang="en-US" sz="1700" dirty="0" err="1"/>
              <a:t>vermemesidir</a:t>
            </a:r>
            <a:r>
              <a:rPr lang="en-US" sz="1700" dirty="0"/>
              <a:t>. Bu </a:t>
            </a:r>
            <a:r>
              <a:rPr lang="en-US" sz="1700" dirty="0" err="1"/>
              <a:t>durumda</a:t>
            </a:r>
            <a:r>
              <a:rPr lang="en-US" sz="1700" dirty="0"/>
              <a:t>, </a:t>
            </a:r>
            <a:r>
              <a:rPr lang="en-US" sz="1700" dirty="0" err="1"/>
              <a:t>tümör</a:t>
            </a:r>
            <a:r>
              <a:rPr lang="en-US" sz="1700" dirty="0"/>
              <a:t> </a:t>
            </a:r>
            <a:r>
              <a:rPr lang="en-US" sz="1700" dirty="0" err="1"/>
              <a:t>hücrelerinin</a:t>
            </a:r>
            <a:r>
              <a:rPr lang="en-US" sz="1700" dirty="0"/>
              <a:t> </a:t>
            </a:r>
            <a:r>
              <a:rPr lang="en-US" sz="1700" dirty="0" err="1"/>
              <a:t>yeniden</a:t>
            </a:r>
            <a:r>
              <a:rPr lang="en-US" sz="1700" dirty="0"/>
              <a:t> </a:t>
            </a:r>
            <a:r>
              <a:rPr lang="en-US" sz="1700" dirty="0" err="1"/>
              <a:t>çoğalması</a:t>
            </a:r>
            <a:r>
              <a:rPr lang="en-US" sz="1700" dirty="0"/>
              <a:t> </a:t>
            </a:r>
            <a:r>
              <a:rPr lang="en-US" sz="1700" dirty="0" err="1"/>
              <a:t>minimuma</a:t>
            </a:r>
            <a:r>
              <a:rPr lang="en-US" sz="1700" dirty="0"/>
              <a:t> </a:t>
            </a:r>
            <a:r>
              <a:rPr lang="en-US" sz="1700" dirty="0" err="1"/>
              <a:t>indirilir</a:t>
            </a:r>
            <a:r>
              <a:rPr lang="en-US" sz="1700" dirty="0"/>
              <a:t>, </a:t>
            </a:r>
            <a:r>
              <a:rPr lang="en-US" sz="1700" dirty="0" err="1"/>
              <a:t>hızlı</a:t>
            </a:r>
            <a:r>
              <a:rPr lang="en-US" sz="1700" dirty="0"/>
              <a:t> </a:t>
            </a:r>
            <a:r>
              <a:rPr lang="en-US" sz="1700" dirty="0" err="1"/>
              <a:t>çoğalan</a:t>
            </a:r>
            <a:r>
              <a:rPr lang="en-US" sz="1700" dirty="0"/>
              <a:t> </a:t>
            </a:r>
            <a:r>
              <a:rPr lang="en-US" sz="1700" dirty="0" err="1"/>
              <a:t>tümörlerin</a:t>
            </a:r>
            <a:r>
              <a:rPr lang="en-US" sz="1700" dirty="0"/>
              <a:t> </a:t>
            </a:r>
            <a:r>
              <a:rPr lang="en-US" sz="1700" dirty="0" err="1"/>
              <a:t>tedavisinde</a:t>
            </a:r>
            <a:r>
              <a:rPr lang="en-US" sz="1700" dirty="0"/>
              <a:t> </a:t>
            </a:r>
            <a:r>
              <a:rPr lang="en-US" sz="1700" dirty="0" err="1"/>
              <a:t>terapötik</a:t>
            </a:r>
            <a:r>
              <a:rPr lang="en-US" sz="1700" dirty="0"/>
              <a:t> </a:t>
            </a:r>
            <a:r>
              <a:rPr lang="en-US" sz="1700" dirty="0" err="1"/>
              <a:t>avantaj</a:t>
            </a:r>
            <a:r>
              <a:rPr lang="en-US" sz="1700" dirty="0"/>
              <a:t> </a:t>
            </a:r>
            <a:r>
              <a:rPr lang="en-US" sz="1700" dirty="0" err="1"/>
              <a:t>sağlanır</a:t>
            </a:r>
            <a:r>
              <a:rPr lang="en-US" sz="1700" dirty="0"/>
              <a: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9542" y="1495426"/>
            <a:ext cx="3647824" cy="5133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991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676400"/>
          </a:xfrm>
        </p:spPr>
        <p:txBody>
          <a:bodyPr>
            <a:normAutofit/>
          </a:bodyPr>
          <a:lstStyle/>
          <a:p>
            <a:pPr algn="ctr"/>
            <a:r>
              <a:rPr lang="en-US" sz="4000" dirty="0"/>
              <a:t>RADYASYON HASARLARI VE</a:t>
            </a:r>
            <a:br>
              <a:rPr lang="en-US" sz="4000" dirty="0"/>
            </a:br>
            <a:r>
              <a:rPr lang="en-US" sz="4000" dirty="0"/>
              <a:t>        DOZ HIZI ETKISI</a:t>
            </a:r>
          </a:p>
        </p:txBody>
      </p:sp>
      <p:sp>
        <p:nvSpPr>
          <p:cNvPr id="5" name="Rectangle 4"/>
          <p:cNvSpPr/>
          <p:nvPr/>
        </p:nvSpPr>
        <p:spPr>
          <a:xfrm>
            <a:off x="152400" y="1459468"/>
            <a:ext cx="4571316" cy="369332"/>
          </a:xfrm>
          <a:prstGeom prst="rect">
            <a:avLst/>
          </a:prstGeom>
        </p:spPr>
        <p:txBody>
          <a:bodyPr wrap="none">
            <a:spAutoFit/>
          </a:bodyPr>
          <a:lstStyle/>
          <a:p>
            <a:r>
              <a:rPr lang="en-US" b="1" dirty="0" err="1">
                <a:solidFill>
                  <a:srgbClr val="C00000"/>
                </a:solidFill>
              </a:rPr>
              <a:t>Yoğunluk</a:t>
            </a:r>
            <a:r>
              <a:rPr lang="en-US" b="1" dirty="0">
                <a:solidFill>
                  <a:srgbClr val="C00000"/>
                </a:solidFill>
              </a:rPr>
              <a:t> </a:t>
            </a:r>
            <a:r>
              <a:rPr lang="en-US" b="1" dirty="0" err="1">
                <a:solidFill>
                  <a:srgbClr val="C00000"/>
                </a:solidFill>
              </a:rPr>
              <a:t>Ayarlı</a:t>
            </a:r>
            <a:r>
              <a:rPr lang="en-US" b="1" dirty="0">
                <a:solidFill>
                  <a:srgbClr val="C00000"/>
                </a:solidFill>
              </a:rPr>
              <a:t> </a:t>
            </a:r>
            <a:r>
              <a:rPr lang="en-US" b="1" dirty="0" err="1">
                <a:solidFill>
                  <a:srgbClr val="C00000"/>
                </a:solidFill>
              </a:rPr>
              <a:t>Radyoterapi</a:t>
            </a:r>
            <a:r>
              <a:rPr lang="en-US" b="1" dirty="0">
                <a:solidFill>
                  <a:srgbClr val="C00000"/>
                </a:solidFill>
              </a:rPr>
              <a:t> ve </a:t>
            </a:r>
            <a:r>
              <a:rPr lang="en-US" b="1" dirty="0" err="1">
                <a:solidFill>
                  <a:srgbClr val="C00000"/>
                </a:solidFill>
              </a:rPr>
              <a:t>Doz</a:t>
            </a:r>
            <a:r>
              <a:rPr lang="en-US" b="1" dirty="0">
                <a:solidFill>
                  <a:srgbClr val="C00000"/>
                </a:solidFill>
              </a:rPr>
              <a:t> </a:t>
            </a:r>
            <a:r>
              <a:rPr lang="en-US" b="1" dirty="0" err="1">
                <a:solidFill>
                  <a:srgbClr val="C00000"/>
                </a:solidFill>
              </a:rPr>
              <a:t>Hızı</a:t>
            </a:r>
            <a:endParaRPr lang="en-US" b="1" dirty="0">
              <a:solidFill>
                <a:srgbClr val="C00000"/>
              </a:solidFill>
            </a:endParaRPr>
          </a:p>
        </p:txBody>
      </p:sp>
      <p:sp>
        <p:nvSpPr>
          <p:cNvPr id="3" name="Content Placeholder 2"/>
          <p:cNvSpPr>
            <a:spLocks noGrp="1"/>
          </p:cNvSpPr>
          <p:nvPr>
            <p:ph idx="1"/>
          </p:nvPr>
        </p:nvSpPr>
        <p:spPr>
          <a:xfrm>
            <a:off x="76200" y="1828800"/>
            <a:ext cx="4953000" cy="4876800"/>
          </a:xfrm>
        </p:spPr>
        <p:txBody>
          <a:bodyPr>
            <a:normAutofit lnSpcReduction="10000"/>
          </a:bodyPr>
          <a:lstStyle/>
          <a:p>
            <a:pPr algn="just"/>
            <a:r>
              <a:rPr lang="en-US" sz="1700" dirty="0"/>
              <a:t>IMRT, risk </a:t>
            </a:r>
            <a:r>
              <a:rPr lang="en-US" sz="1700" dirty="0" err="1"/>
              <a:t>altındaki</a:t>
            </a:r>
            <a:r>
              <a:rPr lang="en-US" sz="1700" dirty="0"/>
              <a:t> normal </a:t>
            </a:r>
            <a:r>
              <a:rPr lang="en-US" sz="1700" dirty="0" err="1"/>
              <a:t>dokuları</a:t>
            </a:r>
            <a:r>
              <a:rPr lang="en-US" sz="1700" dirty="0"/>
              <a:t> </a:t>
            </a:r>
            <a:r>
              <a:rPr lang="en-US" sz="1700" dirty="0" err="1"/>
              <a:t>korurken</a:t>
            </a:r>
            <a:r>
              <a:rPr lang="en-US" sz="1700" dirty="0"/>
              <a:t> </a:t>
            </a:r>
            <a:r>
              <a:rPr lang="en-US" sz="1700" dirty="0" err="1"/>
              <a:t>hedef</a:t>
            </a:r>
            <a:r>
              <a:rPr lang="en-US" sz="1700" dirty="0"/>
              <a:t> </a:t>
            </a:r>
            <a:r>
              <a:rPr lang="en-US" sz="1700" dirty="0" err="1"/>
              <a:t>hacimde</a:t>
            </a:r>
            <a:r>
              <a:rPr lang="en-US" sz="1700" dirty="0"/>
              <a:t> </a:t>
            </a:r>
            <a:r>
              <a:rPr lang="en-US" sz="1700" dirty="0" err="1"/>
              <a:t>dozun</a:t>
            </a:r>
            <a:r>
              <a:rPr lang="en-US" sz="1700" dirty="0"/>
              <a:t> </a:t>
            </a:r>
            <a:r>
              <a:rPr lang="en-US" sz="1700" dirty="0" err="1"/>
              <a:t>artırılmasını</a:t>
            </a:r>
            <a:r>
              <a:rPr lang="en-US" sz="1700" dirty="0"/>
              <a:t> </a:t>
            </a:r>
            <a:r>
              <a:rPr lang="en-US" sz="1700" dirty="0" err="1"/>
              <a:t>sağlayan</a:t>
            </a:r>
            <a:r>
              <a:rPr lang="en-US" sz="1700" dirty="0"/>
              <a:t> en </a:t>
            </a:r>
            <a:r>
              <a:rPr lang="en-US" sz="1700" dirty="0" err="1"/>
              <a:t>iyi</a:t>
            </a:r>
            <a:r>
              <a:rPr lang="en-US" sz="1700" dirty="0"/>
              <a:t> </a:t>
            </a:r>
            <a:r>
              <a:rPr lang="en-US" sz="1700" dirty="0" err="1"/>
              <a:t>yöntem</a:t>
            </a:r>
            <a:r>
              <a:rPr lang="en-US" sz="1700" dirty="0"/>
              <a:t> </a:t>
            </a:r>
            <a:r>
              <a:rPr lang="en-US" sz="1700" dirty="0" err="1"/>
              <a:t>olarak</a:t>
            </a:r>
            <a:r>
              <a:rPr lang="en-US" sz="1700" dirty="0"/>
              <a:t> </a:t>
            </a:r>
            <a:r>
              <a:rPr lang="en-US" sz="1700" dirty="0" err="1"/>
              <a:t>kabul</a:t>
            </a:r>
            <a:r>
              <a:rPr lang="en-US" sz="1700" dirty="0"/>
              <a:t> </a:t>
            </a:r>
            <a:r>
              <a:rPr lang="en-US" sz="1700" dirty="0" err="1"/>
              <a:t>edilir</a:t>
            </a:r>
            <a:r>
              <a:rPr lang="en-US" sz="1700" dirty="0"/>
              <a:t>. </a:t>
            </a:r>
            <a:r>
              <a:rPr lang="en-US" sz="1700" dirty="0" err="1"/>
              <a:t>Yöntemin</a:t>
            </a:r>
            <a:r>
              <a:rPr lang="en-US" sz="1700" dirty="0"/>
              <a:t> </a:t>
            </a:r>
            <a:r>
              <a:rPr lang="en-US" sz="1700" dirty="0" err="1"/>
              <a:t>bu</a:t>
            </a:r>
            <a:r>
              <a:rPr lang="en-US" sz="1700" dirty="0"/>
              <a:t> </a:t>
            </a:r>
            <a:r>
              <a:rPr lang="en-US" sz="1700" dirty="0" err="1"/>
              <a:t>kadar</a:t>
            </a:r>
            <a:r>
              <a:rPr lang="en-US" sz="1700" dirty="0"/>
              <a:t> </a:t>
            </a:r>
            <a:r>
              <a:rPr lang="en-US" sz="1700" dirty="0" err="1"/>
              <a:t>hassas</a:t>
            </a:r>
            <a:r>
              <a:rPr lang="en-US" sz="1700" dirty="0"/>
              <a:t> </a:t>
            </a:r>
            <a:r>
              <a:rPr lang="en-US" sz="1700" dirty="0" err="1"/>
              <a:t>olmasının</a:t>
            </a:r>
            <a:r>
              <a:rPr lang="en-US" sz="1700" dirty="0"/>
              <a:t> </a:t>
            </a:r>
            <a:r>
              <a:rPr lang="en-US" sz="1700" dirty="0" err="1"/>
              <a:t>altında</a:t>
            </a:r>
            <a:r>
              <a:rPr lang="en-US" sz="1700" dirty="0"/>
              <a:t> </a:t>
            </a:r>
            <a:r>
              <a:rPr lang="en-US" sz="1700" dirty="0" err="1"/>
              <a:t>gelişmiş</a:t>
            </a:r>
            <a:r>
              <a:rPr lang="en-US" sz="1700" dirty="0"/>
              <a:t> ve </a:t>
            </a:r>
            <a:r>
              <a:rPr lang="en-US" sz="1700" dirty="0" err="1"/>
              <a:t>karmaşık</a:t>
            </a:r>
            <a:r>
              <a:rPr lang="en-US" sz="1700" dirty="0"/>
              <a:t> </a:t>
            </a:r>
            <a:r>
              <a:rPr lang="en-US" sz="1700" dirty="0" err="1"/>
              <a:t>bir</a:t>
            </a:r>
            <a:r>
              <a:rPr lang="en-US" sz="1700" dirty="0"/>
              <a:t> </a:t>
            </a:r>
            <a:r>
              <a:rPr lang="en-US" sz="1700" dirty="0" err="1"/>
              <a:t>teknoloji</a:t>
            </a:r>
            <a:r>
              <a:rPr lang="en-US" sz="1700" dirty="0"/>
              <a:t> </a:t>
            </a:r>
            <a:r>
              <a:rPr lang="en-US" sz="1700" dirty="0" err="1"/>
              <a:t>yatmaktadır</a:t>
            </a:r>
            <a:r>
              <a:rPr lang="en-US" sz="1700" dirty="0"/>
              <a:t>. </a:t>
            </a:r>
            <a:r>
              <a:rPr lang="en-US" sz="1700" dirty="0" err="1"/>
              <a:t>Dozlar</a:t>
            </a:r>
            <a:r>
              <a:rPr lang="en-US" sz="1700" dirty="0"/>
              <a:t> </a:t>
            </a:r>
            <a:r>
              <a:rPr lang="en-US" sz="1700" dirty="0" err="1"/>
              <a:t>hedefe</a:t>
            </a:r>
            <a:r>
              <a:rPr lang="en-US" sz="1700" dirty="0"/>
              <a:t> </a:t>
            </a:r>
            <a:r>
              <a:rPr lang="en-US" sz="1700" dirty="0" err="1"/>
              <a:t>birçok</a:t>
            </a:r>
            <a:r>
              <a:rPr lang="en-US" sz="1700" dirty="0"/>
              <a:t> </a:t>
            </a:r>
            <a:r>
              <a:rPr lang="en-US" sz="1700" dirty="0" err="1"/>
              <a:t>segmentten</a:t>
            </a:r>
            <a:r>
              <a:rPr lang="en-US" sz="1700" dirty="0"/>
              <a:t> </a:t>
            </a:r>
            <a:r>
              <a:rPr lang="en-US" sz="1700" dirty="0" err="1"/>
              <a:t>verilir</a:t>
            </a:r>
            <a:r>
              <a:rPr lang="en-US" sz="1700" dirty="0"/>
              <a:t>. Segment </a:t>
            </a:r>
            <a:r>
              <a:rPr lang="en-US" sz="1700" dirty="0" err="1"/>
              <a:t>sayısının</a:t>
            </a:r>
            <a:r>
              <a:rPr lang="en-US" sz="1700" dirty="0"/>
              <a:t> </a:t>
            </a:r>
            <a:r>
              <a:rPr lang="en-US" sz="1700" dirty="0" err="1"/>
              <a:t>artması</a:t>
            </a:r>
            <a:r>
              <a:rPr lang="en-US" sz="1700" dirty="0"/>
              <a:t> </a:t>
            </a:r>
            <a:r>
              <a:rPr lang="en-US" sz="1700" dirty="0" err="1"/>
              <a:t>tedavi</a:t>
            </a:r>
            <a:r>
              <a:rPr lang="en-US" sz="1700" dirty="0"/>
              <a:t> </a:t>
            </a:r>
            <a:r>
              <a:rPr lang="en-US" sz="1700" dirty="0" err="1"/>
              <a:t>süresini</a:t>
            </a:r>
            <a:r>
              <a:rPr lang="en-US" sz="1700" dirty="0"/>
              <a:t> </a:t>
            </a:r>
            <a:r>
              <a:rPr lang="en-US" sz="1700" dirty="0" err="1"/>
              <a:t>artırmaktadır</a:t>
            </a:r>
            <a:r>
              <a:rPr lang="en-US" sz="1700" dirty="0"/>
              <a:t>; </a:t>
            </a:r>
            <a:r>
              <a:rPr lang="en-US" sz="1700" dirty="0" err="1"/>
              <a:t>fraksiyon</a:t>
            </a:r>
            <a:r>
              <a:rPr lang="en-US" sz="1700" dirty="0"/>
              <a:t> </a:t>
            </a:r>
            <a:r>
              <a:rPr lang="en-US" sz="1700" dirty="0" err="1"/>
              <a:t>başına</a:t>
            </a:r>
            <a:r>
              <a:rPr lang="en-US" sz="1700" dirty="0"/>
              <a:t> </a:t>
            </a:r>
            <a:r>
              <a:rPr lang="en-US" sz="1700" dirty="0" err="1"/>
              <a:t>tedavi</a:t>
            </a:r>
            <a:r>
              <a:rPr lang="en-US" sz="1700" dirty="0"/>
              <a:t> </a:t>
            </a:r>
            <a:r>
              <a:rPr lang="en-US" sz="1700" dirty="0" err="1"/>
              <a:t>süresi</a:t>
            </a:r>
            <a:r>
              <a:rPr lang="en-US" sz="1700" dirty="0"/>
              <a:t> 30 </a:t>
            </a:r>
            <a:r>
              <a:rPr lang="en-US" sz="1700" dirty="0" err="1"/>
              <a:t>dakikayı</a:t>
            </a:r>
            <a:r>
              <a:rPr lang="en-US" sz="1700" dirty="0"/>
              <a:t> </a:t>
            </a:r>
            <a:r>
              <a:rPr lang="en-US" sz="1700" dirty="0" err="1"/>
              <a:t>aşabilir</a:t>
            </a:r>
            <a:r>
              <a:rPr lang="en-US" sz="1700" dirty="0"/>
              <a:t>. Bu </a:t>
            </a:r>
            <a:r>
              <a:rPr lang="en-US" sz="1700" dirty="0" err="1"/>
              <a:t>nedenle</a:t>
            </a:r>
            <a:r>
              <a:rPr lang="en-US" sz="1700" dirty="0"/>
              <a:t>, </a:t>
            </a:r>
            <a:r>
              <a:rPr lang="en-US" sz="1700" dirty="0" err="1"/>
              <a:t>ileri</a:t>
            </a:r>
            <a:r>
              <a:rPr lang="en-US" sz="1700" dirty="0"/>
              <a:t> </a:t>
            </a:r>
            <a:r>
              <a:rPr lang="en-US" sz="1700" dirty="0" err="1"/>
              <a:t>teknolojilerin</a:t>
            </a:r>
            <a:r>
              <a:rPr lang="en-US" sz="1700" dirty="0"/>
              <a:t> </a:t>
            </a:r>
            <a:r>
              <a:rPr lang="en-US" sz="1700" dirty="0" err="1"/>
              <a:t>kullanıldığı</a:t>
            </a:r>
            <a:r>
              <a:rPr lang="en-US" sz="1700" dirty="0"/>
              <a:t> </a:t>
            </a:r>
            <a:r>
              <a:rPr lang="en-US" sz="1700" dirty="0" err="1"/>
              <a:t>yöntemler</a:t>
            </a:r>
            <a:r>
              <a:rPr lang="en-US" sz="1700" dirty="0"/>
              <a:t> </a:t>
            </a:r>
            <a:r>
              <a:rPr lang="en-US" sz="1700" dirty="0" err="1"/>
              <a:t>kullanılarak</a:t>
            </a:r>
            <a:r>
              <a:rPr lang="en-US" sz="1700" dirty="0"/>
              <a:t> </a:t>
            </a:r>
            <a:r>
              <a:rPr lang="en-US" sz="1700" dirty="0" err="1"/>
              <a:t>artırılan</a:t>
            </a:r>
            <a:r>
              <a:rPr lang="en-US" sz="1700" dirty="0"/>
              <a:t> </a:t>
            </a:r>
            <a:r>
              <a:rPr lang="en-US" sz="1700" dirty="0" err="1"/>
              <a:t>dozun</a:t>
            </a:r>
            <a:r>
              <a:rPr lang="en-US" sz="1700" dirty="0"/>
              <a:t> </a:t>
            </a:r>
            <a:r>
              <a:rPr lang="en-US" sz="1700" dirty="0" err="1"/>
              <a:t>bir</a:t>
            </a:r>
            <a:r>
              <a:rPr lang="en-US" sz="1700" dirty="0"/>
              <a:t> </a:t>
            </a:r>
            <a:r>
              <a:rPr lang="en-US" sz="1700" dirty="0" err="1"/>
              <a:t>kısmı</a:t>
            </a:r>
            <a:r>
              <a:rPr lang="en-US" sz="1700" dirty="0"/>
              <a:t> </a:t>
            </a:r>
            <a:r>
              <a:rPr lang="en-US" sz="1700" dirty="0" err="1"/>
              <a:t>tedavinin</a:t>
            </a:r>
            <a:r>
              <a:rPr lang="en-US" sz="1700" dirty="0"/>
              <a:t> </a:t>
            </a:r>
            <a:r>
              <a:rPr lang="en-US" sz="1700" dirty="0" err="1"/>
              <a:t>uzun</a:t>
            </a:r>
            <a:r>
              <a:rPr lang="en-US" sz="1700" dirty="0"/>
              <a:t> </a:t>
            </a:r>
            <a:r>
              <a:rPr lang="en-US" sz="1700" dirty="0" err="1"/>
              <a:t>sürmesi</a:t>
            </a:r>
            <a:r>
              <a:rPr lang="en-US" sz="1700" dirty="0"/>
              <a:t> </a:t>
            </a:r>
            <a:r>
              <a:rPr lang="en-US" sz="1700" dirty="0" err="1"/>
              <a:t>durumunda</a:t>
            </a:r>
            <a:r>
              <a:rPr lang="en-US" sz="1700" dirty="0"/>
              <a:t> </a:t>
            </a:r>
            <a:r>
              <a:rPr lang="en-US" sz="1700" dirty="0" err="1"/>
              <a:t>onarımın</a:t>
            </a:r>
            <a:r>
              <a:rPr lang="en-US" sz="1700" dirty="0"/>
              <a:t> </a:t>
            </a:r>
            <a:r>
              <a:rPr lang="en-US" sz="1700" dirty="0" err="1"/>
              <a:t>gerçekleşmesiyle</a:t>
            </a:r>
            <a:r>
              <a:rPr lang="en-US" sz="1700" dirty="0"/>
              <a:t> </a:t>
            </a:r>
            <a:r>
              <a:rPr lang="en-US" sz="1700" dirty="0" err="1"/>
              <a:t>biyolojik</a:t>
            </a:r>
            <a:r>
              <a:rPr lang="en-US" sz="1700" dirty="0"/>
              <a:t> </a:t>
            </a:r>
            <a:r>
              <a:rPr lang="en-US" sz="1700" dirty="0" err="1"/>
              <a:t>olarak</a:t>
            </a:r>
            <a:r>
              <a:rPr lang="en-US" sz="1700" dirty="0"/>
              <a:t> </a:t>
            </a:r>
            <a:r>
              <a:rPr lang="en-US" sz="1700" dirty="0" err="1"/>
              <a:t>kaybolabilir</a:t>
            </a:r>
            <a:r>
              <a:rPr lang="en-US" sz="1700" dirty="0"/>
              <a:t>.</a:t>
            </a:r>
          </a:p>
          <a:p>
            <a:pPr algn="just"/>
            <a:endParaRPr lang="en-US" sz="1700" dirty="0"/>
          </a:p>
          <a:p>
            <a:pPr algn="just"/>
            <a:r>
              <a:rPr lang="en-US" sz="1700" dirty="0"/>
              <a:t> </a:t>
            </a:r>
            <a:r>
              <a:rPr lang="en-US" sz="1700" dirty="0" err="1"/>
              <a:t>Işınlama</a:t>
            </a:r>
            <a:r>
              <a:rPr lang="en-US" sz="1700" dirty="0"/>
              <a:t> </a:t>
            </a:r>
            <a:r>
              <a:rPr lang="en-US" sz="1700" dirty="0" err="1"/>
              <a:t>süresinin</a:t>
            </a:r>
            <a:r>
              <a:rPr lang="en-US" sz="1700" dirty="0"/>
              <a:t> 20-30 </a:t>
            </a:r>
            <a:r>
              <a:rPr lang="en-US" sz="1700" dirty="0" err="1"/>
              <a:t>dakikaya</a:t>
            </a:r>
            <a:r>
              <a:rPr lang="en-US" sz="1700" dirty="0"/>
              <a:t> </a:t>
            </a:r>
            <a:r>
              <a:rPr lang="en-US" sz="1700" dirty="0" err="1"/>
              <a:t>çıkması</a:t>
            </a:r>
            <a:r>
              <a:rPr lang="en-US" sz="1700" dirty="0"/>
              <a:t> </a:t>
            </a:r>
            <a:r>
              <a:rPr lang="en-US" sz="1700" dirty="0" err="1"/>
              <a:t>durumunda</a:t>
            </a:r>
            <a:r>
              <a:rPr lang="en-US" sz="1700" dirty="0"/>
              <a:t> </a:t>
            </a:r>
            <a:r>
              <a:rPr lang="en-US" sz="1700" dirty="0" err="1"/>
              <a:t>tedavi</a:t>
            </a:r>
            <a:r>
              <a:rPr lang="en-US" sz="1700" dirty="0"/>
              <a:t> </a:t>
            </a:r>
            <a:r>
              <a:rPr lang="en-US" sz="1700" dirty="0" err="1"/>
              <a:t>veriminin</a:t>
            </a:r>
            <a:r>
              <a:rPr lang="en-US" sz="1700" dirty="0"/>
              <a:t> %20 </a:t>
            </a:r>
            <a:r>
              <a:rPr lang="en-US" sz="1700" dirty="0" err="1"/>
              <a:t>oranında</a:t>
            </a:r>
            <a:r>
              <a:rPr lang="en-US" sz="1700" dirty="0"/>
              <a:t> </a:t>
            </a:r>
            <a:r>
              <a:rPr lang="en-US" sz="1700" dirty="0" err="1"/>
              <a:t>azalacağı</a:t>
            </a:r>
            <a:r>
              <a:rPr lang="en-US" sz="1700" dirty="0"/>
              <a:t> </a:t>
            </a:r>
            <a:r>
              <a:rPr lang="en-US" sz="1700" dirty="0" err="1"/>
              <a:t>rapor</a:t>
            </a:r>
            <a:r>
              <a:rPr lang="en-US" sz="1700" dirty="0"/>
              <a:t> </a:t>
            </a:r>
            <a:r>
              <a:rPr lang="en-US" sz="1700" dirty="0" err="1"/>
              <a:t>edilmiştir</a:t>
            </a:r>
            <a:r>
              <a:rPr lang="en-US" sz="1700" dirty="0"/>
              <a:t>. Bu </a:t>
            </a:r>
            <a:r>
              <a:rPr lang="en-US" sz="1700" dirty="0" err="1"/>
              <a:t>rakamlar</a:t>
            </a:r>
            <a:r>
              <a:rPr lang="en-US" sz="1700" dirty="0"/>
              <a:t> </a:t>
            </a:r>
            <a:r>
              <a:rPr lang="en-US" sz="1700" dirty="0" err="1"/>
              <a:t>hücrelerin</a:t>
            </a:r>
            <a:r>
              <a:rPr lang="en-US" sz="1700" dirty="0"/>
              <a:t> </a:t>
            </a:r>
            <a:r>
              <a:rPr lang="en-US" sz="1700" dirty="0" err="1"/>
              <a:t>onarım</a:t>
            </a:r>
            <a:r>
              <a:rPr lang="en-US" sz="1700" dirty="0"/>
              <a:t> </a:t>
            </a:r>
            <a:r>
              <a:rPr lang="en-US" sz="1700" dirty="0" err="1"/>
              <a:t>kabiliyeti</a:t>
            </a:r>
            <a:r>
              <a:rPr lang="en-US" sz="1700" dirty="0"/>
              <a:t> </a:t>
            </a:r>
            <a:r>
              <a:rPr lang="en-US" sz="1700" dirty="0" err="1"/>
              <a:t>ile</a:t>
            </a:r>
            <a:r>
              <a:rPr lang="en-US" sz="1700" dirty="0"/>
              <a:t> </a:t>
            </a:r>
            <a:r>
              <a:rPr lang="en-US" sz="1700" dirty="0" err="1"/>
              <a:t>ilişkilidir</a:t>
            </a:r>
            <a:r>
              <a:rPr lang="en-US" sz="1700" dirty="0"/>
              <a:t>, </a:t>
            </a:r>
            <a:r>
              <a:rPr lang="en-US" sz="1700" dirty="0" err="1"/>
              <a:t>dolayısıyla</a:t>
            </a:r>
            <a:r>
              <a:rPr lang="en-US" sz="1700" dirty="0"/>
              <a:t> </a:t>
            </a:r>
            <a:r>
              <a:rPr lang="en-US" sz="1700" dirty="0" err="1"/>
              <a:t>farklı</a:t>
            </a:r>
            <a:r>
              <a:rPr lang="en-US" sz="1700" dirty="0"/>
              <a:t> </a:t>
            </a:r>
            <a:r>
              <a:rPr lang="en-US" sz="1700" dirty="0" err="1"/>
              <a:t>doku</a:t>
            </a:r>
            <a:r>
              <a:rPr lang="en-US" sz="1700" dirty="0"/>
              <a:t> </a:t>
            </a:r>
            <a:r>
              <a:rPr lang="en-US" sz="1700" dirty="0" err="1"/>
              <a:t>hücreleri</a:t>
            </a:r>
            <a:r>
              <a:rPr lang="en-US" sz="1700" dirty="0"/>
              <a:t> </a:t>
            </a:r>
            <a:r>
              <a:rPr lang="en-US" sz="1700" dirty="0" err="1"/>
              <a:t>için</a:t>
            </a:r>
            <a:r>
              <a:rPr lang="en-US" sz="1700" dirty="0"/>
              <a:t> </a:t>
            </a:r>
            <a:r>
              <a:rPr lang="en-US" sz="1700" dirty="0" err="1"/>
              <a:t>farklılık</a:t>
            </a:r>
            <a:r>
              <a:rPr lang="en-US" sz="1700" dirty="0"/>
              <a:t> </a:t>
            </a:r>
            <a:r>
              <a:rPr lang="en-US" sz="1700" dirty="0" err="1"/>
              <a:t>gösterebilirler</a:t>
            </a:r>
            <a:r>
              <a:rPr lang="en-US" sz="1700" dirty="0"/>
              <a:t>.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828800"/>
            <a:ext cx="371348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782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DİNLEDİĞİNİZ İÇİN TEŞEKKÜR EDERİM…</a:t>
            </a:r>
          </a:p>
        </p:txBody>
      </p:sp>
    </p:spTree>
    <p:extLst>
      <p:ext uri="{BB962C8B-B14F-4D97-AF65-F5344CB8AC3E}">
        <p14:creationId xmlns:p14="http://schemas.microsoft.com/office/powerpoint/2010/main" val="2052774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000" dirty="0"/>
              <a:t>DOZ-ZAMAN İLİŞKİLERİ VE FRAKSİYONASYON</a:t>
            </a:r>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781800" cy="41910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81000" y="5562600"/>
            <a:ext cx="8610600" cy="923330"/>
          </a:xfrm>
          <a:prstGeom prst="rect">
            <a:avLst/>
          </a:prstGeom>
        </p:spPr>
        <p:txBody>
          <a:bodyPr wrap="square">
            <a:spAutoFit/>
          </a:bodyPr>
          <a:lstStyle/>
          <a:p>
            <a:r>
              <a:rPr lang="en-US" dirty="0"/>
              <a:t>1960’lı </a:t>
            </a:r>
            <a:r>
              <a:rPr lang="en-US" dirty="0" err="1"/>
              <a:t>yıllarda</a:t>
            </a:r>
            <a:r>
              <a:rPr lang="en-US" dirty="0"/>
              <a:t> </a:t>
            </a:r>
            <a:r>
              <a:rPr lang="en-US" dirty="0" err="1"/>
              <a:t>yapılan</a:t>
            </a:r>
            <a:r>
              <a:rPr lang="en-US" dirty="0"/>
              <a:t> </a:t>
            </a:r>
            <a:r>
              <a:rPr lang="en-US" dirty="0" err="1"/>
              <a:t>az</a:t>
            </a:r>
            <a:r>
              <a:rPr lang="en-US" dirty="0"/>
              <a:t> </a:t>
            </a:r>
            <a:r>
              <a:rPr lang="en-US" dirty="0" err="1"/>
              <a:t>sayıdaki</a:t>
            </a:r>
            <a:r>
              <a:rPr lang="en-US" dirty="0"/>
              <a:t> </a:t>
            </a:r>
            <a:r>
              <a:rPr lang="en-US" dirty="0" err="1"/>
              <a:t>çalışmaların</a:t>
            </a:r>
            <a:r>
              <a:rPr lang="en-US" dirty="0"/>
              <a:t> </a:t>
            </a:r>
            <a:r>
              <a:rPr lang="en-US" dirty="0" err="1"/>
              <a:t>sonunda</a:t>
            </a:r>
            <a:r>
              <a:rPr lang="en-US" dirty="0"/>
              <a:t>, </a:t>
            </a:r>
            <a:r>
              <a:rPr lang="en-US" dirty="0" err="1"/>
              <a:t>geçerliliğini</a:t>
            </a:r>
            <a:r>
              <a:rPr lang="en-US" dirty="0"/>
              <a:t> </a:t>
            </a:r>
            <a:r>
              <a:rPr lang="en-US" dirty="0" err="1"/>
              <a:t>günümüzde</a:t>
            </a:r>
            <a:r>
              <a:rPr lang="en-US" dirty="0"/>
              <a:t> de </a:t>
            </a:r>
            <a:r>
              <a:rPr lang="en-US" dirty="0" err="1"/>
              <a:t>sürdüren</a:t>
            </a:r>
            <a:r>
              <a:rPr lang="en-US" dirty="0"/>
              <a:t> </a:t>
            </a:r>
            <a:r>
              <a:rPr lang="en-US" dirty="0" err="1"/>
              <a:t>radyobiyolojinin</a:t>
            </a:r>
            <a:r>
              <a:rPr lang="en-US" dirty="0"/>
              <a:t> 5R’si </a:t>
            </a:r>
            <a:r>
              <a:rPr lang="en-US" dirty="0" err="1"/>
              <a:t>olarak</a:t>
            </a:r>
            <a:r>
              <a:rPr lang="en-US" dirty="0"/>
              <a:t>  </a:t>
            </a:r>
            <a:r>
              <a:rPr lang="en-US" dirty="0" err="1"/>
              <a:t>bilinen</a:t>
            </a:r>
            <a:r>
              <a:rPr lang="en-US" dirty="0"/>
              <a:t>, </a:t>
            </a:r>
            <a:r>
              <a:rPr lang="en-US" dirty="0" err="1"/>
              <a:t>radyasyonun</a:t>
            </a:r>
            <a:r>
              <a:rPr lang="en-US" dirty="0"/>
              <a:t> </a:t>
            </a:r>
            <a:r>
              <a:rPr lang="en-US" dirty="0" err="1"/>
              <a:t>biyolojik</a:t>
            </a:r>
            <a:r>
              <a:rPr lang="en-US" dirty="0"/>
              <a:t> </a:t>
            </a:r>
            <a:r>
              <a:rPr lang="en-US" dirty="0" err="1"/>
              <a:t>etkilerini</a:t>
            </a:r>
            <a:r>
              <a:rPr lang="en-US" dirty="0"/>
              <a:t> </a:t>
            </a:r>
            <a:r>
              <a:rPr lang="en-US" dirty="0" err="1"/>
              <a:t>anlamakta</a:t>
            </a:r>
            <a:r>
              <a:rPr lang="en-US" dirty="0"/>
              <a:t> </a:t>
            </a:r>
            <a:r>
              <a:rPr lang="en-US" dirty="0" err="1"/>
              <a:t>önemli</a:t>
            </a:r>
            <a:r>
              <a:rPr lang="en-US" dirty="0"/>
              <a:t> </a:t>
            </a:r>
            <a:r>
              <a:rPr lang="en-US" dirty="0" err="1"/>
              <a:t>rol</a:t>
            </a:r>
            <a:r>
              <a:rPr lang="en-US" dirty="0"/>
              <a:t> </a:t>
            </a:r>
            <a:r>
              <a:rPr lang="en-US" dirty="0" err="1"/>
              <a:t>oynayan</a:t>
            </a:r>
            <a:r>
              <a:rPr lang="en-US" dirty="0"/>
              <a:t> </a:t>
            </a:r>
            <a:r>
              <a:rPr lang="en-US" dirty="0" err="1"/>
              <a:t>parametrelerdir</a:t>
            </a:r>
            <a:r>
              <a:rPr lang="en-US" dirty="0"/>
              <a:t>. </a:t>
            </a:r>
            <a:r>
              <a:rPr lang="en-US" dirty="0">
                <a:solidFill>
                  <a:srgbClr val="FF0000"/>
                </a:solidFill>
              </a:rPr>
              <a:t>6R ??</a:t>
            </a:r>
          </a:p>
        </p:txBody>
      </p:sp>
    </p:spTree>
    <p:extLst>
      <p:ext uri="{BB962C8B-B14F-4D97-AF65-F5344CB8AC3E}">
        <p14:creationId xmlns:p14="http://schemas.microsoft.com/office/powerpoint/2010/main" val="268891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dirty="0"/>
              <a:t>DOZ-ZAMAN İLİŞKİLERİ VE FRAKSİYONASYON</a:t>
            </a:r>
          </a:p>
        </p:txBody>
      </p:sp>
      <p:sp>
        <p:nvSpPr>
          <p:cNvPr id="3" name="Content Placeholder 2"/>
          <p:cNvSpPr>
            <a:spLocks noGrp="1"/>
          </p:cNvSpPr>
          <p:nvPr>
            <p:ph idx="1"/>
          </p:nvPr>
        </p:nvSpPr>
        <p:spPr>
          <a:xfrm>
            <a:off x="457200" y="1478280"/>
            <a:ext cx="8229600" cy="5151120"/>
          </a:xfrm>
        </p:spPr>
        <p:txBody>
          <a:bodyPr>
            <a:normAutofit fontScale="92500"/>
          </a:bodyPr>
          <a:lstStyle/>
          <a:p>
            <a:r>
              <a:rPr lang="en-US" sz="1800" dirty="0" err="1"/>
              <a:t>Radyoterapide</a:t>
            </a:r>
            <a:r>
              <a:rPr lang="en-US" sz="1800" dirty="0"/>
              <a:t> </a:t>
            </a:r>
            <a:r>
              <a:rPr lang="en-US" sz="1800" dirty="0" err="1"/>
              <a:t>doz</a:t>
            </a:r>
            <a:r>
              <a:rPr lang="en-US" sz="1800" dirty="0"/>
              <a:t> </a:t>
            </a:r>
            <a:r>
              <a:rPr lang="en-US" sz="1800" dirty="0" err="1"/>
              <a:t>zaman</a:t>
            </a:r>
            <a:r>
              <a:rPr lang="en-US" sz="1800" dirty="0"/>
              <a:t> ve </a:t>
            </a:r>
            <a:r>
              <a:rPr lang="en-US" sz="1800" dirty="0" err="1"/>
              <a:t>fraksiyonasyon</a:t>
            </a:r>
            <a:r>
              <a:rPr lang="en-US" sz="1800" dirty="0"/>
              <a:t> </a:t>
            </a:r>
            <a:r>
              <a:rPr lang="en-US" sz="1800" dirty="0" err="1"/>
              <a:t>ilişkileri</a:t>
            </a:r>
            <a:r>
              <a:rPr lang="en-US" sz="1800" dirty="0"/>
              <a:t> </a:t>
            </a:r>
            <a:r>
              <a:rPr lang="en-US" sz="1800" dirty="0" err="1"/>
              <a:t>radyobiyolojinin</a:t>
            </a:r>
            <a:r>
              <a:rPr lang="en-US" sz="1800" dirty="0"/>
              <a:t> 5 </a:t>
            </a:r>
            <a:r>
              <a:rPr lang="en-US" sz="1800" dirty="0" err="1"/>
              <a:t>R’si</a:t>
            </a:r>
            <a:r>
              <a:rPr lang="en-US" sz="1800" dirty="0"/>
              <a:t> </a:t>
            </a:r>
            <a:r>
              <a:rPr lang="en-US" sz="1800" dirty="0" err="1"/>
              <a:t>olarak</a:t>
            </a:r>
            <a:r>
              <a:rPr lang="en-US" sz="1800" dirty="0"/>
              <a:t> </a:t>
            </a:r>
            <a:r>
              <a:rPr lang="en-US" sz="1800" dirty="0" err="1"/>
              <a:t>bilinen</a:t>
            </a:r>
            <a:r>
              <a:rPr lang="en-US" sz="1800" dirty="0"/>
              <a:t> </a:t>
            </a:r>
            <a:r>
              <a:rPr lang="en-US" sz="1800" dirty="0" err="1"/>
              <a:t>temele</a:t>
            </a:r>
            <a:r>
              <a:rPr lang="en-US" sz="1800" dirty="0"/>
              <a:t> </a:t>
            </a:r>
            <a:r>
              <a:rPr lang="en-US" sz="1800" dirty="0" err="1"/>
              <a:t>dayandırılmaktadır</a:t>
            </a:r>
            <a:r>
              <a:rPr lang="en-US" sz="1800" dirty="0"/>
              <a:t>.</a:t>
            </a:r>
          </a:p>
          <a:p>
            <a:endParaRPr lang="en-US" sz="1800" dirty="0">
              <a:solidFill>
                <a:srgbClr val="FF0000"/>
              </a:solidFill>
            </a:endParaRPr>
          </a:p>
          <a:p>
            <a:r>
              <a:rPr lang="en-US" sz="1500" b="1" dirty="0" err="1">
                <a:solidFill>
                  <a:srgbClr val="FF0000"/>
                </a:solidFill>
              </a:rPr>
              <a:t>Rapair-Onarım</a:t>
            </a:r>
            <a:r>
              <a:rPr lang="en-US" sz="1500" b="1" dirty="0">
                <a:solidFill>
                  <a:srgbClr val="FF0000"/>
                </a:solidFill>
              </a:rPr>
              <a:t>: </a:t>
            </a:r>
            <a:r>
              <a:rPr lang="en-US" sz="1500" dirty="0" err="1"/>
              <a:t>Radyasyona</a:t>
            </a:r>
            <a:r>
              <a:rPr lang="en-US" sz="1500" dirty="0"/>
              <a:t> </a:t>
            </a:r>
            <a:r>
              <a:rPr lang="en-US" sz="1500" dirty="0" err="1"/>
              <a:t>maruz</a:t>
            </a:r>
            <a:r>
              <a:rPr lang="en-US" sz="1500" dirty="0"/>
              <a:t> </a:t>
            </a:r>
            <a:r>
              <a:rPr lang="en-US" sz="1500" dirty="0" err="1"/>
              <a:t>kalmış</a:t>
            </a:r>
            <a:r>
              <a:rPr lang="en-US" sz="1500" dirty="0"/>
              <a:t> </a:t>
            </a:r>
            <a:r>
              <a:rPr lang="en-US" sz="1500" dirty="0" err="1"/>
              <a:t>dokuda</a:t>
            </a:r>
            <a:r>
              <a:rPr lang="en-US" sz="1500" dirty="0"/>
              <a:t>, </a:t>
            </a:r>
            <a:r>
              <a:rPr lang="en-US" sz="1500" dirty="0" err="1"/>
              <a:t>sublethal</a:t>
            </a:r>
            <a:r>
              <a:rPr lang="en-US" sz="1500" dirty="0"/>
              <a:t> DNA </a:t>
            </a:r>
            <a:r>
              <a:rPr lang="en-US" sz="1500" dirty="0" err="1"/>
              <a:t>hasarının</a:t>
            </a:r>
            <a:r>
              <a:rPr lang="en-US" sz="1500" dirty="0"/>
              <a:t> </a:t>
            </a:r>
            <a:r>
              <a:rPr lang="en-US" sz="1500" dirty="0" err="1"/>
              <a:t>tamiri</a:t>
            </a:r>
            <a:r>
              <a:rPr lang="en-US" sz="1500" dirty="0"/>
              <a:t>, </a:t>
            </a:r>
            <a:r>
              <a:rPr lang="en-US" sz="1500" dirty="0" err="1"/>
              <a:t>radyasyona</a:t>
            </a:r>
            <a:r>
              <a:rPr lang="en-US" sz="1500" dirty="0"/>
              <a:t> </a:t>
            </a:r>
            <a:r>
              <a:rPr lang="en-US" sz="1500" dirty="0" err="1"/>
              <a:t>maruz</a:t>
            </a:r>
            <a:r>
              <a:rPr lang="en-US" sz="1500" dirty="0"/>
              <a:t> </a:t>
            </a:r>
            <a:r>
              <a:rPr lang="en-US" sz="1500" dirty="0" err="1"/>
              <a:t>kaldıktan</a:t>
            </a:r>
            <a:r>
              <a:rPr lang="en-US" sz="1500" dirty="0"/>
              <a:t> </a:t>
            </a:r>
            <a:r>
              <a:rPr lang="en-US" sz="1500" dirty="0" err="1"/>
              <a:t>hemen</a:t>
            </a:r>
            <a:r>
              <a:rPr lang="en-US" sz="1500" dirty="0"/>
              <a:t> </a:t>
            </a:r>
            <a:r>
              <a:rPr lang="en-US" sz="1500" dirty="0" err="1"/>
              <a:t>sonra</a:t>
            </a:r>
            <a:r>
              <a:rPr lang="en-US" sz="1500" dirty="0"/>
              <a:t> </a:t>
            </a:r>
            <a:r>
              <a:rPr lang="en-US" sz="1500" dirty="0" err="1"/>
              <a:t>başlar</a:t>
            </a:r>
            <a:r>
              <a:rPr lang="en-US" sz="1500" dirty="0"/>
              <a:t>. </a:t>
            </a:r>
            <a:r>
              <a:rPr lang="en-US" sz="1500" dirty="0" err="1"/>
              <a:t>Erken</a:t>
            </a:r>
            <a:r>
              <a:rPr lang="en-US" sz="1500" dirty="0"/>
              <a:t> </a:t>
            </a:r>
            <a:r>
              <a:rPr lang="en-US" sz="1500" dirty="0" err="1"/>
              <a:t>cevap</a:t>
            </a:r>
            <a:r>
              <a:rPr lang="en-US" sz="1500" dirty="0"/>
              <a:t> </a:t>
            </a:r>
            <a:r>
              <a:rPr lang="en-US" sz="1500" dirty="0" err="1"/>
              <a:t>veren</a:t>
            </a:r>
            <a:r>
              <a:rPr lang="en-US" sz="1500" dirty="0"/>
              <a:t> </a:t>
            </a:r>
            <a:r>
              <a:rPr lang="en-US" sz="1500" dirty="0" err="1"/>
              <a:t>dokular</a:t>
            </a:r>
            <a:r>
              <a:rPr lang="en-US" sz="1500" dirty="0"/>
              <a:t> </a:t>
            </a:r>
            <a:r>
              <a:rPr lang="en-US" sz="1500" dirty="0" err="1"/>
              <a:t>için</a:t>
            </a:r>
            <a:r>
              <a:rPr lang="en-US" sz="1500" dirty="0"/>
              <a:t> </a:t>
            </a:r>
            <a:r>
              <a:rPr lang="en-US" sz="1500" dirty="0" err="1"/>
              <a:t>genellikle</a:t>
            </a:r>
            <a:r>
              <a:rPr lang="en-US" sz="1500" dirty="0"/>
              <a:t> 6 </a:t>
            </a:r>
            <a:r>
              <a:rPr lang="en-US" sz="1500" dirty="0" err="1"/>
              <a:t>saat</a:t>
            </a:r>
            <a:r>
              <a:rPr lang="en-US" sz="1500" dirty="0"/>
              <a:t>, </a:t>
            </a:r>
            <a:r>
              <a:rPr lang="en-US" sz="1500" dirty="0" err="1"/>
              <a:t>geç</a:t>
            </a:r>
            <a:r>
              <a:rPr lang="en-US" sz="1500" dirty="0"/>
              <a:t> </a:t>
            </a:r>
            <a:r>
              <a:rPr lang="en-US" sz="1500" dirty="0" err="1"/>
              <a:t>cevap</a:t>
            </a:r>
            <a:r>
              <a:rPr lang="en-US" sz="1500" dirty="0"/>
              <a:t> </a:t>
            </a:r>
            <a:r>
              <a:rPr lang="en-US" sz="1500" dirty="0" err="1"/>
              <a:t>veren</a:t>
            </a:r>
            <a:r>
              <a:rPr lang="en-US" sz="1500" dirty="0"/>
              <a:t> </a:t>
            </a:r>
            <a:r>
              <a:rPr lang="en-US" sz="1500" dirty="0" err="1"/>
              <a:t>dokular</a:t>
            </a:r>
            <a:r>
              <a:rPr lang="en-US" sz="1500" dirty="0"/>
              <a:t> </a:t>
            </a:r>
            <a:r>
              <a:rPr lang="en-US" sz="1500" dirty="0" err="1"/>
              <a:t>için</a:t>
            </a:r>
            <a:r>
              <a:rPr lang="en-US" sz="1500" dirty="0"/>
              <a:t> 8-12 </a:t>
            </a:r>
            <a:r>
              <a:rPr lang="en-US" sz="1500" dirty="0" err="1"/>
              <a:t>saatte</a:t>
            </a:r>
            <a:r>
              <a:rPr lang="en-US" sz="1500" dirty="0"/>
              <a:t>  </a:t>
            </a:r>
            <a:r>
              <a:rPr lang="en-US" sz="1500" dirty="0" err="1"/>
              <a:t>tamamlanır</a:t>
            </a:r>
            <a:r>
              <a:rPr lang="en-US" sz="1500" dirty="0"/>
              <a:t>. </a:t>
            </a:r>
          </a:p>
          <a:p>
            <a:endParaRPr lang="en-US" sz="1500" dirty="0"/>
          </a:p>
          <a:p>
            <a:r>
              <a:rPr lang="en-US" sz="1500" b="1" dirty="0">
                <a:solidFill>
                  <a:srgbClr val="FF0000"/>
                </a:solidFill>
              </a:rPr>
              <a:t>Repopulation-</a:t>
            </a:r>
            <a:r>
              <a:rPr lang="en-US" sz="1500" b="1" dirty="0" err="1">
                <a:solidFill>
                  <a:srgbClr val="FF0000"/>
                </a:solidFill>
              </a:rPr>
              <a:t>Yeniden</a:t>
            </a:r>
            <a:r>
              <a:rPr lang="en-US" sz="1500" b="1" dirty="0">
                <a:solidFill>
                  <a:srgbClr val="FF0000"/>
                </a:solidFill>
              </a:rPr>
              <a:t> </a:t>
            </a:r>
            <a:r>
              <a:rPr lang="en-US" sz="1500" b="1" dirty="0" err="1">
                <a:solidFill>
                  <a:srgbClr val="FF0000"/>
                </a:solidFill>
              </a:rPr>
              <a:t>Çoğalma</a:t>
            </a:r>
            <a:r>
              <a:rPr lang="en-US" sz="1500" b="1" dirty="0">
                <a:solidFill>
                  <a:srgbClr val="FF0000"/>
                </a:solidFill>
              </a:rPr>
              <a:t>:  </a:t>
            </a:r>
            <a:r>
              <a:rPr lang="en-US" sz="1500" dirty="0"/>
              <a:t>F</a:t>
            </a:r>
            <a:r>
              <a:rPr lang="tr-TR" sz="1500" dirty="0"/>
              <a:t>raksiyonlar arasında hücre proliferasyonu.</a:t>
            </a:r>
            <a:r>
              <a:rPr lang="en-US" sz="1500" dirty="0"/>
              <a:t> </a:t>
            </a:r>
            <a:r>
              <a:rPr lang="en-US" sz="1500" dirty="0" err="1"/>
              <a:t>Toplam</a:t>
            </a:r>
            <a:r>
              <a:rPr lang="en-US" sz="1500" dirty="0"/>
              <a:t> </a:t>
            </a:r>
            <a:r>
              <a:rPr lang="en-US" sz="1500" dirty="0" err="1"/>
              <a:t>tedavi</a:t>
            </a:r>
            <a:r>
              <a:rPr lang="en-US" sz="1500" dirty="0"/>
              <a:t> </a:t>
            </a:r>
            <a:r>
              <a:rPr lang="en-US" sz="1500" dirty="0" err="1"/>
              <a:t>süresinin</a:t>
            </a:r>
            <a:r>
              <a:rPr lang="en-US" sz="1500" dirty="0"/>
              <a:t> </a:t>
            </a:r>
            <a:r>
              <a:rPr lang="en-US" sz="1500" dirty="0" err="1"/>
              <a:t>uzaması</a:t>
            </a:r>
            <a:r>
              <a:rPr lang="en-US" sz="1500" dirty="0"/>
              <a:t> </a:t>
            </a:r>
            <a:r>
              <a:rPr lang="en-US" sz="1500" dirty="0" err="1"/>
              <a:t>lokal</a:t>
            </a:r>
            <a:r>
              <a:rPr lang="en-US" sz="1500" dirty="0"/>
              <a:t> </a:t>
            </a:r>
            <a:r>
              <a:rPr lang="en-US" sz="1500" dirty="0" err="1"/>
              <a:t>tümör</a:t>
            </a:r>
            <a:r>
              <a:rPr lang="en-US" sz="1500" dirty="0"/>
              <a:t> </a:t>
            </a:r>
            <a:r>
              <a:rPr lang="en-US" sz="1500" dirty="0" err="1"/>
              <a:t>kontrolünü</a:t>
            </a:r>
            <a:r>
              <a:rPr lang="en-US" sz="1500" dirty="0"/>
              <a:t> </a:t>
            </a:r>
            <a:r>
              <a:rPr lang="en-US" sz="1500" dirty="0" err="1"/>
              <a:t>azaltabilir</a:t>
            </a:r>
            <a:r>
              <a:rPr lang="en-US" sz="1500" dirty="0"/>
              <a:t>.</a:t>
            </a:r>
          </a:p>
          <a:p>
            <a:endParaRPr lang="en-US" sz="1500" dirty="0"/>
          </a:p>
          <a:p>
            <a:r>
              <a:rPr lang="en-US" sz="1500" b="1" dirty="0" err="1">
                <a:solidFill>
                  <a:srgbClr val="FF0000"/>
                </a:solidFill>
              </a:rPr>
              <a:t>Reassortment-Yeniden</a:t>
            </a:r>
            <a:r>
              <a:rPr lang="en-US" sz="1500" b="1" dirty="0">
                <a:solidFill>
                  <a:srgbClr val="FF0000"/>
                </a:solidFill>
              </a:rPr>
              <a:t> </a:t>
            </a:r>
            <a:r>
              <a:rPr lang="en-US" sz="1500" b="1" dirty="0" err="1">
                <a:solidFill>
                  <a:srgbClr val="FF0000"/>
                </a:solidFill>
              </a:rPr>
              <a:t>Dağılım</a:t>
            </a:r>
            <a:r>
              <a:rPr lang="en-US" sz="1500" b="1" dirty="0">
                <a:solidFill>
                  <a:srgbClr val="FF0000"/>
                </a:solidFill>
              </a:rPr>
              <a:t>: </a:t>
            </a:r>
            <a:r>
              <a:rPr lang="en-US" sz="1500" dirty="0" err="1"/>
              <a:t>Hücre</a:t>
            </a:r>
            <a:r>
              <a:rPr lang="en-US" sz="1500" dirty="0"/>
              <a:t> </a:t>
            </a:r>
            <a:r>
              <a:rPr lang="en-US" sz="1500" dirty="0" err="1"/>
              <a:t>siklusunda</a:t>
            </a:r>
            <a:r>
              <a:rPr lang="en-US" sz="1500" dirty="0"/>
              <a:t>, </a:t>
            </a:r>
            <a:r>
              <a:rPr lang="en-US" sz="1500" dirty="0" err="1"/>
              <a:t>radyasyona</a:t>
            </a:r>
            <a:r>
              <a:rPr lang="en-US" sz="1500" dirty="0"/>
              <a:t> </a:t>
            </a:r>
            <a:r>
              <a:rPr lang="en-US" sz="1500" dirty="0" err="1"/>
              <a:t>duyarlılık</a:t>
            </a:r>
            <a:r>
              <a:rPr lang="en-US" sz="1500" dirty="0"/>
              <a:t> her </a:t>
            </a:r>
            <a:r>
              <a:rPr lang="en-US" sz="1500" dirty="0" err="1"/>
              <a:t>fazda</a:t>
            </a:r>
            <a:r>
              <a:rPr lang="en-US" sz="1500" dirty="0"/>
              <a:t> </a:t>
            </a:r>
            <a:r>
              <a:rPr lang="en-US" sz="1500" dirty="0" err="1"/>
              <a:t>aynı</a:t>
            </a:r>
            <a:r>
              <a:rPr lang="en-US" sz="1500" dirty="0"/>
              <a:t> </a:t>
            </a:r>
            <a:r>
              <a:rPr lang="en-US" sz="1500" dirty="0" err="1"/>
              <a:t>değildir</a:t>
            </a:r>
            <a:r>
              <a:rPr lang="en-US" sz="1500" dirty="0"/>
              <a:t>.  </a:t>
            </a:r>
            <a:r>
              <a:rPr lang="en-US" sz="1500" dirty="0" err="1"/>
              <a:t>Doz</a:t>
            </a:r>
            <a:r>
              <a:rPr lang="en-US" sz="1500" dirty="0"/>
              <a:t>, </a:t>
            </a:r>
            <a:r>
              <a:rPr lang="en-US" sz="1500" dirty="0" err="1"/>
              <a:t>zaman</a:t>
            </a:r>
            <a:r>
              <a:rPr lang="en-US" sz="1500" dirty="0"/>
              <a:t> (</a:t>
            </a:r>
            <a:r>
              <a:rPr lang="en-US" sz="1500" dirty="0" err="1"/>
              <a:t>yani</a:t>
            </a:r>
            <a:r>
              <a:rPr lang="en-US" sz="1500" dirty="0"/>
              <a:t> </a:t>
            </a:r>
            <a:r>
              <a:rPr lang="en-US" sz="1500" dirty="0" err="1"/>
              <a:t>fraksiyone</a:t>
            </a:r>
            <a:r>
              <a:rPr lang="en-US" sz="1500" dirty="0"/>
              <a:t>) </a:t>
            </a:r>
            <a:r>
              <a:rPr lang="en-US" sz="1500" dirty="0" err="1"/>
              <a:t>aralıklarıyla</a:t>
            </a:r>
            <a:r>
              <a:rPr lang="en-US" sz="1500" dirty="0"/>
              <a:t> </a:t>
            </a:r>
            <a:r>
              <a:rPr lang="en-US" sz="1500" dirty="0" err="1"/>
              <a:t>uygulandığında</a:t>
            </a:r>
            <a:r>
              <a:rPr lang="en-US" sz="1500" dirty="0"/>
              <a:t>, </a:t>
            </a:r>
            <a:r>
              <a:rPr lang="en-US" sz="1500" dirty="0" err="1"/>
              <a:t>radyo</a:t>
            </a:r>
            <a:r>
              <a:rPr lang="en-US" sz="1500" dirty="0"/>
              <a:t> </a:t>
            </a:r>
            <a:r>
              <a:rPr lang="en-US" sz="1500" dirty="0" err="1"/>
              <a:t>dirençli</a:t>
            </a:r>
            <a:r>
              <a:rPr lang="en-US" sz="1500" dirty="0"/>
              <a:t> </a:t>
            </a:r>
            <a:r>
              <a:rPr lang="en-US" sz="1500" dirty="0" err="1"/>
              <a:t>fazlarda</a:t>
            </a:r>
            <a:r>
              <a:rPr lang="en-US" sz="1500" dirty="0"/>
              <a:t> </a:t>
            </a:r>
            <a:r>
              <a:rPr lang="en-US" sz="1500" dirty="0" err="1"/>
              <a:t>olan</a:t>
            </a:r>
            <a:r>
              <a:rPr lang="en-US" sz="1500" dirty="0"/>
              <a:t> </a:t>
            </a:r>
            <a:r>
              <a:rPr lang="en-US" sz="1500" dirty="0" err="1"/>
              <a:t>hücrelerin</a:t>
            </a:r>
            <a:r>
              <a:rPr lang="en-US" sz="1500" dirty="0"/>
              <a:t> </a:t>
            </a:r>
            <a:r>
              <a:rPr lang="en-US" sz="1500" dirty="0" err="1"/>
              <a:t>radyoduyarlı</a:t>
            </a:r>
            <a:r>
              <a:rPr lang="en-US" sz="1500" dirty="0"/>
              <a:t> </a:t>
            </a:r>
            <a:r>
              <a:rPr lang="en-US" sz="1500" dirty="0" err="1"/>
              <a:t>faza</a:t>
            </a:r>
            <a:r>
              <a:rPr lang="en-US" sz="1500" dirty="0"/>
              <a:t> </a:t>
            </a:r>
            <a:r>
              <a:rPr lang="en-US" sz="1500" dirty="0" err="1"/>
              <a:t>geçmelerine</a:t>
            </a:r>
            <a:r>
              <a:rPr lang="en-US" sz="1500" dirty="0"/>
              <a:t> </a:t>
            </a:r>
            <a:r>
              <a:rPr lang="en-US" sz="1500" dirty="0" err="1"/>
              <a:t>olanak</a:t>
            </a:r>
            <a:r>
              <a:rPr lang="en-US" sz="1500" dirty="0"/>
              <a:t> </a:t>
            </a:r>
            <a:r>
              <a:rPr lang="en-US" sz="1500" dirty="0" err="1"/>
              <a:t>tanınmış</a:t>
            </a:r>
            <a:r>
              <a:rPr lang="en-US" sz="1500" dirty="0"/>
              <a:t> </a:t>
            </a:r>
            <a:r>
              <a:rPr lang="en-US" sz="1500" dirty="0" err="1"/>
              <a:t>olunur</a:t>
            </a:r>
            <a:r>
              <a:rPr lang="en-US" sz="1500" dirty="0"/>
              <a:t>. B</a:t>
            </a:r>
            <a:r>
              <a:rPr lang="tr-TR" sz="1500" dirty="0"/>
              <a:t>u da terapötik etkiye yol açar.</a:t>
            </a:r>
          </a:p>
          <a:p>
            <a:endParaRPr lang="en-US" sz="1800" dirty="0"/>
          </a:p>
          <a:p>
            <a:r>
              <a:rPr lang="tr-TR" sz="1500" b="1" dirty="0">
                <a:solidFill>
                  <a:srgbClr val="FF0000"/>
                </a:solidFill>
              </a:rPr>
              <a:t>Reoxygenation-Yeniden Oksijenlenme:</a:t>
            </a:r>
            <a:r>
              <a:rPr lang="en-US" sz="1500" b="1" dirty="0">
                <a:solidFill>
                  <a:srgbClr val="FF0000"/>
                </a:solidFill>
              </a:rPr>
              <a:t> </a:t>
            </a:r>
            <a:r>
              <a:rPr lang="en-US" sz="1500" dirty="0"/>
              <a:t> </a:t>
            </a:r>
            <a:r>
              <a:rPr lang="en-US" sz="1500" dirty="0" err="1"/>
              <a:t>Oksijen</a:t>
            </a:r>
            <a:r>
              <a:rPr lang="en-US" sz="1500" dirty="0"/>
              <a:t>, </a:t>
            </a:r>
            <a:r>
              <a:rPr lang="en-US" sz="1500" dirty="0" err="1"/>
              <a:t>hücreleri</a:t>
            </a:r>
            <a:r>
              <a:rPr lang="en-US" sz="1500" dirty="0"/>
              <a:t> </a:t>
            </a:r>
            <a:r>
              <a:rPr lang="en-US" sz="1500" dirty="0" err="1"/>
              <a:t>radyasyona</a:t>
            </a:r>
            <a:r>
              <a:rPr lang="en-US" sz="1500" dirty="0"/>
              <a:t> </a:t>
            </a:r>
            <a:r>
              <a:rPr lang="en-US" sz="1500" dirty="0" err="1"/>
              <a:t>daha</a:t>
            </a:r>
            <a:r>
              <a:rPr lang="en-US" sz="1500" dirty="0"/>
              <a:t> </a:t>
            </a:r>
            <a:r>
              <a:rPr lang="en-US" sz="1500" dirty="0" err="1"/>
              <a:t>duyarlı</a:t>
            </a:r>
            <a:r>
              <a:rPr lang="en-US" sz="1500" dirty="0"/>
              <a:t> </a:t>
            </a:r>
            <a:r>
              <a:rPr lang="en-US" sz="1500" dirty="0" err="1"/>
              <a:t>hâle</a:t>
            </a:r>
            <a:r>
              <a:rPr lang="en-US" sz="1500" dirty="0"/>
              <a:t> </a:t>
            </a:r>
            <a:r>
              <a:rPr lang="en-US" sz="1500" dirty="0" err="1"/>
              <a:t>getirir</a:t>
            </a:r>
            <a:r>
              <a:rPr lang="en-US" sz="1500" dirty="0"/>
              <a:t>. </a:t>
            </a:r>
            <a:r>
              <a:rPr lang="en-US" sz="1500" dirty="0" err="1"/>
              <a:t>Damarlara</a:t>
            </a:r>
            <a:r>
              <a:rPr lang="en-US" sz="1500" dirty="0"/>
              <a:t> </a:t>
            </a:r>
            <a:r>
              <a:rPr lang="en-US" sz="1500" dirty="0" err="1"/>
              <a:t>daha</a:t>
            </a:r>
            <a:r>
              <a:rPr lang="en-US" sz="1500" dirty="0"/>
              <a:t> </a:t>
            </a:r>
            <a:r>
              <a:rPr lang="en-US" sz="1500" dirty="0" err="1"/>
              <a:t>yakın</a:t>
            </a:r>
            <a:r>
              <a:rPr lang="en-US" sz="1500" dirty="0"/>
              <a:t> </a:t>
            </a:r>
            <a:r>
              <a:rPr lang="en-US" sz="1500" dirty="0" err="1"/>
              <a:t>olan</a:t>
            </a:r>
            <a:r>
              <a:rPr lang="en-US" sz="1500" dirty="0"/>
              <a:t> </a:t>
            </a:r>
            <a:r>
              <a:rPr lang="en-US" sz="1500" dirty="0" err="1"/>
              <a:t>tümör</a:t>
            </a:r>
            <a:r>
              <a:rPr lang="en-US" sz="1500" dirty="0"/>
              <a:t> </a:t>
            </a:r>
            <a:r>
              <a:rPr lang="en-US" sz="1500" dirty="0" err="1"/>
              <a:t>hücreleri</a:t>
            </a:r>
            <a:r>
              <a:rPr lang="en-US" sz="1500" dirty="0"/>
              <a:t> </a:t>
            </a:r>
            <a:r>
              <a:rPr lang="en-US" sz="1500" dirty="0" err="1"/>
              <a:t>radyasyona</a:t>
            </a:r>
            <a:r>
              <a:rPr lang="en-US" sz="1500" dirty="0"/>
              <a:t> </a:t>
            </a:r>
            <a:r>
              <a:rPr lang="en-US" sz="1500" dirty="0" err="1"/>
              <a:t>daha</a:t>
            </a:r>
            <a:r>
              <a:rPr lang="en-US" sz="1500" dirty="0"/>
              <a:t> </a:t>
            </a:r>
            <a:r>
              <a:rPr lang="en-US" sz="1500" dirty="0" err="1"/>
              <a:t>duyarlıdır</a:t>
            </a:r>
            <a:r>
              <a:rPr lang="en-US" sz="1500" dirty="0"/>
              <a:t>.</a:t>
            </a:r>
          </a:p>
          <a:p>
            <a:endParaRPr lang="en-US" sz="1500" dirty="0"/>
          </a:p>
          <a:p>
            <a:r>
              <a:rPr lang="en-US" sz="1600" b="1" dirty="0" err="1">
                <a:solidFill>
                  <a:srgbClr val="FF0000"/>
                </a:solidFill>
              </a:rPr>
              <a:t>Radiosensivity</a:t>
            </a:r>
            <a:r>
              <a:rPr lang="en-US" sz="1600" dirty="0"/>
              <a:t> </a:t>
            </a:r>
            <a:r>
              <a:rPr lang="en-US" sz="1500" dirty="0"/>
              <a:t>R</a:t>
            </a:r>
            <a:r>
              <a:rPr lang="tr-TR" sz="1500" dirty="0"/>
              <a:t>adyasyona yanıt, tümörün</a:t>
            </a:r>
            <a:r>
              <a:rPr lang="en-US" sz="1500" dirty="0"/>
              <a:t> </a:t>
            </a:r>
            <a:r>
              <a:rPr lang="en-US" sz="1500" dirty="0" err="1"/>
              <a:t>yada</a:t>
            </a:r>
            <a:r>
              <a:rPr lang="en-US" sz="1500" dirty="0"/>
              <a:t> </a:t>
            </a:r>
            <a:r>
              <a:rPr lang="en-US" sz="1500" dirty="0" err="1"/>
              <a:t>dokunun</a:t>
            </a:r>
            <a:r>
              <a:rPr lang="en-US" sz="1500" dirty="0"/>
              <a:t> </a:t>
            </a:r>
            <a:r>
              <a:rPr lang="tr-TR" sz="1500" dirty="0"/>
              <a:t> </a:t>
            </a:r>
            <a:r>
              <a:rPr lang="en-US" sz="1500" dirty="0"/>
              <a:t>intrinsic </a:t>
            </a:r>
            <a:r>
              <a:rPr lang="tr-TR" sz="1500" dirty="0"/>
              <a:t>ve </a:t>
            </a:r>
            <a:r>
              <a:rPr lang="en-US" sz="1500" dirty="0" err="1"/>
              <a:t>indiviual</a:t>
            </a:r>
            <a:r>
              <a:rPr lang="en-US" sz="1500" dirty="0"/>
              <a:t> </a:t>
            </a:r>
            <a:r>
              <a:rPr lang="tr-TR" sz="1500" dirty="0"/>
              <a:t>radyosensitivitesine göre değişir.</a:t>
            </a:r>
            <a:r>
              <a:rPr lang="en-US" sz="1500" dirty="0"/>
              <a:t> (</a:t>
            </a:r>
            <a:r>
              <a:rPr lang="en-US" sz="1600" dirty="0" err="1"/>
              <a:t>farklı</a:t>
            </a:r>
            <a:r>
              <a:rPr lang="en-US" sz="1600" dirty="0"/>
              <a:t> </a:t>
            </a:r>
            <a:r>
              <a:rPr lang="en-US" sz="1600" dirty="0" err="1"/>
              <a:t>tümörlerin</a:t>
            </a:r>
            <a:r>
              <a:rPr lang="en-US" sz="1600" dirty="0"/>
              <a:t> </a:t>
            </a:r>
            <a:r>
              <a:rPr lang="en-US" sz="1600" dirty="0" err="1"/>
              <a:t>radyasyona</a:t>
            </a:r>
            <a:r>
              <a:rPr lang="en-US" sz="1600" dirty="0"/>
              <a:t> </a:t>
            </a:r>
            <a:r>
              <a:rPr lang="en-US" sz="1600" dirty="0" err="1"/>
              <a:t>verdikleri</a:t>
            </a:r>
            <a:r>
              <a:rPr lang="en-US" sz="1600" dirty="0"/>
              <a:t> </a:t>
            </a:r>
            <a:r>
              <a:rPr lang="en-US" sz="1600" dirty="0" err="1"/>
              <a:t>cevapların</a:t>
            </a:r>
            <a:r>
              <a:rPr lang="en-US" sz="1600" dirty="0"/>
              <a:t> </a:t>
            </a:r>
            <a:r>
              <a:rPr lang="en-US" sz="1600" dirty="0" err="1"/>
              <a:t>farklılığı</a:t>
            </a:r>
            <a:r>
              <a:rPr lang="en-US" sz="1600" dirty="0"/>
              <a:t>) </a:t>
            </a:r>
            <a:br>
              <a:rPr lang="tr-TR" sz="1800" dirty="0"/>
            </a:br>
            <a:endParaRPr lang="en-US" sz="1800" dirty="0"/>
          </a:p>
          <a:p>
            <a:endParaRPr lang="en-US" sz="1800" dirty="0"/>
          </a:p>
        </p:txBody>
      </p:sp>
    </p:spTree>
    <p:extLst>
      <p:ext uri="{BB962C8B-B14F-4D97-AF65-F5344CB8AC3E}">
        <p14:creationId xmlns:p14="http://schemas.microsoft.com/office/powerpoint/2010/main" val="3422377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000" dirty="0"/>
              <a:t>DOZ-ZAMAN İLİŞKİLERİ VE FRAKSİYONASYON</a:t>
            </a:r>
          </a:p>
        </p:txBody>
      </p:sp>
      <p:sp>
        <p:nvSpPr>
          <p:cNvPr id="3" name="Content Placeholder 2"/>
          <p:cNvSpPr>
            <a:spLocks noGrp="1"/>
          </p:cNvSpPr>
          <p:nvPr>
            <p:ph idx="1"/>
          </p:nvPr>
        </p:nvSpPr>
        <p:spPr>
          <a:xfrm>
            <a:off x="457200" y="1478280"/>
            <a:ext cx="8229600" cy="5151120"/>
          </a:xfrm>
        </p:spPr>
        <p:txBody>
          <a:bodyPr>
            <a:normAutofit/>
          </a:bodyPr>
          <a:lstStyle/>
          <a:p>
            <a:pPr marL="0" indent="0">
              <a:buNone/>
            </a:pPr>
            <a:r>
              <a:rPr lang="en-US" sz="1600" dirty="0">
                <a:solidFill>
                  <a:srgbClr val="FF0000"/>
                </a:solidFill>
              </a:rPr>
              <a:t>Nominal </a:t>
            </a:r>
            <a:r>
              <a:rPr lang="en-US" sz="1600" dirty="0" err="1">
                <a:solidFill>
                  <a:srgbClr val="FF0000"/>
                </a:solidFill>
              </a:rPr>
              <a:t>Standart</a:t>
            </a:r>
            <a:r>
              <a:rPr lang="en-US" sz="1600" dirty="0">
                <a:solidFill>
                  <a:srgbClr val="FF0000"/>
                </a:solidFill>
              </a:rPr>
              <a:t> </a:t>
            </a:r>
            <a:r>
              <a:rPr lang="en-US" sz="1600" dirty="0" err="1">
                <a:solidFill>
                  <a:srgbClr val="FF0000"/>
                </a:solidFill>
              </a:rPr>
              <a:t>Doz</a:t>
            </a:r>
            <a:r>
              <a:rPr lang="en-US" sz="1600" dirty="0">
                <a:solidFill>
                  <a:srgbClr val="FF0000"/>
                </a:solidFill>
              </a:rPr>
              <a:t> (NSD) Model </a:t>
            </a:r>
            <a:br>
              <a:rPr lang="tr-TR" sz="1800" dirty="0"/>
            </a:br>
            <a:endParaRPr lang="en-US" sz="1800" dirty="0"/>
          </a:p>
          <a:p>
            <a:pPr algn="just"/>
            <a:r>
              <a:rPr lang="en-US" sz="1800" dirty="0" err="1"/>
              <a:t>Radyoterapide</a:t>
            </a:r>
            <a:r>
              <a:rPr lang="en-US" sz="1800" dirty="0"/>
              <a:t> ilk </a:t>
            </a:r>
            <a:r>
              <a:rPr lang="en-US" sz="1800" dirty="0" err="1"/>
              <a:t>doz</a:t>
            </a:r>
            <a:r>
              <a:rPr lang="en-US" sz="1800" dirty="0"/>
              <a:t> ve </a:t>
            </a:r>
            <a:r>
              <a:rPr lang="en-US" sz="1800" dirty="0" err="1"/>
              <a:t>toplam</a:t>
            </a:r>
            <a:r>
              <a:rPr lang="en-US" sz="1800" dirty="0"/>
              <a:t> </a:t>
            </a:r>
            <a:r>
              <a:rPr lang="en-US" sz="1800" dirty="0" err="1"/>
              <a:t>tedavi</a:t>
            </a:r>
            <a:r>
              <a:rPr lang="en-US" sz="1800" dirty="0"/>
              <a:t> </a:t>
            </a:r>
            <a:r>
              <a:rPr lang="en-US" sz="1800" dirty="0" err="1"/>
              <a:t>zamanı</a:t>
            </a:r>
            <a:r>
              <a:rPr lang="en-US" sz="1800" dirty="0"/>
              <a:t> </a:t>
            </a:r>
            <a:r>
              <a:rPr lang="en-US" sz="1800" dirty="0" err="1"/>
              <a:t>arasındaki</a:t>
            </a:r>
            <a:r>
              <a:rPr lang="en-US" sz="1800" dirty="0"/>
              <a:t> </a:t>
            </a:r>
            <a:r>
              <a:rPr lang="en-US" sz="1800" dirty="0" err="1"/>
              <a:t>ilişkiyi</a:t>
            </a:r>
            <a:r>
              <a:rPr lang="en-US" sz="1800" dirty="0"/>
              <a:t> </a:t>
            </a:r>
            <a:r>
              <a:rPr lang="en-US" sz="1800" dirty="0" err="1"/>
              <a:t>açıklayan</a:t>
            </a:r>
            <a:r>
              <a:rPr lang="en-US" sz="1800" dirty="0"/>
              <a:t> </a:t>
            </a:r>
            <a:r>
              <a:rPr lang="en-US" sz="1800" dirty="0" err="1"/>
              <a:t>matematik</a:t>
            </a:r>
            <a:r>
              <a:rPr lang="en-US" sz="1800" dirty="0"/>
              <a:t> </a:t>
            </a:r>
            <a:r>
              <a:rPr lang="en-US" sz="1800" dirty="0" err="1"/>
              <a:t>modeli</a:t>
            </a:r>
            <a:r>
              <a:rPr lang="en-US" sz="1800" dirty="0"/>
              <a:t> 1944 </a:t>
            </a:r>
            <a:r>
              <a:rPr lang="en-US" sz="1800" dirty="0" err="1"/>
              <a:t>yılında</a:t>
            </a:r>
            <a:r>
              <a:rPr lang="en-US" sz="1800" dirty="0"/>
              <a:t> </a:t>
            </a:r>
            <a:r>
              <a:rPr lang="en-US" sz="1800" dirty="0" err="1"/>
              <a:t>Strandqvist</a:t>
            </a:r>
            <a:r>
              <a:rPr lang="en-US" sz="1800" dirty="0"/>
              <a:t> </a:t>
            </a:r>
            <a:r>
              <a:rPr lang="en-US" sz="1800" dirty="0" err="1"/>
              <a:t>isimli</a:t>
            </a:r>
            <a:r>
              <a:rPr lang="en-US" sz="1800" dirty="0"/>
              <a:t> </a:t>
            </a:r>
            <a:r>
              <a:rPr lang="en-US" sz="1800" dirty="0" err="1"/>
              <a:t>araştırmacı</a:t>
            </a:r>
            <a:r>
              <a:rPr lang="en-US" sz="1800" dirty="0"/>
              <a:t> </a:t>
            </a:r>
            <a:r>
              <a:rPr lang="en-US" sz="1800" dirty="0" err="1"/>
              <a:t>ortaya</a:t>
            </a:r>
            <a:r>
              <a:rPr lang="en-US" sz="1800" dirty="0"/>
              <a:t> </a:t>
            </a:r>
            <a:r>
              <a:rPr lang="en-US" sz="1800" dirty="0" err="1"/>
              <a:t>atmıştır</a:t>
            </a:r>
            <a:r>
              <a:rPr lang="en-US" sz="1800" dirty="0"/>
              <a:t>. </a:t>
            </a:r>
            <a:r>
              <a:rPr lang="en-US" sz="1800" dirty="0" err="1"/>
              <a:t>Strandqvist</a:t>
            </a:r>
            <a:r>
              <a:rPr lang="en-US" sz="1800" dirty="0"/>
              <a:t>, </a:t>
            </a:r>
            <a:r>
              <a:rPr lang="en-US" sz="1800" dirty="0" err="1"/>
              <a:t>bazal</a:t>
            </a:r>
            <a:r>
              <a:rPr lang="en-US" sz="1800" dirty="0"/>
              <a:t> ve </a:t>
            </a:r>
            <a:r>
              <a:rPr lang="en-US" sz="1800" dirty="0" err="1"/>
              <a:t>squamoz</a:t>
            </a:r>
            <a:r>
              <a:rPr lang="en-US" sz="1800" dirty="0"/>
              <a:t> </a:t>
            </a:r>
            <a:r>
              <a:rPr lang="en-US" sz="1800" dirty="0" err="1"/>
              <a:t>karsinoma</a:t>
            </a:r>
            <a:r>
              <a:rPr lang="en-US" sz="1800" dirty="0"/>
              <a:t> </a:t>
            </a:r>
            <a:r>
              <a:rPr lang="en-US" sz="1800" dirty="0" err="1"/>
              <a:t>cilt</a:t>
            </a:r>
            <a:r>
              <a:rPr lang="en-US" sz="1800" dirty="0"/>
              <a:t> </a:t>
            </a:r>
            <a:r>
              <a:rPr lang="en-US" sz="1800" dirty="0" err="1"/>
              <a:t>tümörleri</a:t>
            </a:r>
            <a:r>
              <a:rPr lang="en-US" sz="1800" dirty="0"/>
              <a:t> </a:t>
            </a:r>
            <a:r>
              <a:rPr lang="en-US" sz="1800" dirty="0" err="1"/>
              <a:t>olan</a:t>
            </a:r>
            <a:r>
              <a:rPr lang="en-US" sz="1800" dirty="0"/>
              <a:t> </a:t>
            </a:r>
            <a:r>
              <a:rPr lang="en-US" sz="1800" dirty="0" err="1"/>
              <a:t>hastaların</a:t>
            </a:r>
            <a:r>
              <a:rPr lang="en-US" sz="1800" dirty="0"/>
              <a:t> </a:t>
            </a:r>
            <a:r>
              <a:rPr lang="en-US" sz="1800" dirty="0" err="1"/>
              <a:t>tedavisinde</a:t>
            </a:r>
            <a:r>
              <a:rPr lang="en-US" sz="1800" dirty="0"/>
              <a:t> </a:t>
            </a:r>
            <a:r>
              <a:rPr lang="en-US" sz="1800" dirty="0" err="1"/>
              <a:t>toplam</a:t>
            </a:r>
            <a:r>
              <a:rPr lang="en-US" sz="1800" dirty="0"/>
              <a:t> </a:t>
            </a:r>
            <a:r>
              <a:rPr lang="en-US" sz="1800" dirty="0" err="1"/>
              <a:t>doz</a:t>
            </a:r>
            <a:r>
              <a:rPr lang="en-US" sz="1800" dirty="0"/>
              <a:t> </a:t>
            </a:r>
            <a:r>
              <a:rPr lang="en-US" sz="1800" dirty="0" err="1"/>
              <a:t>ile</a:t>
            </a:r>
            <a:r>
              <a:rPr lang="en-US" sz="1800" dirty="0"/>
              <a:t> </a:t>
            </a:r>
            <a:r>
              <a:rPr lang="en-US" sz="1800" dirty="0" err="1"/>
              <a:t>komplikasyon</a:t>
            </a:r>
            <a:r>
              <a:rPr lang="en-US" sz="1800" dirty="0"/>
              <a:t> </a:t>
            </a:r>
            <a:r>
              <a:rPr lang="en-US" sz="1800" dirty="0" err="1"/>
              <a:t>arasındaki</a:t>
            </a:r>
            <a:r>
              <a:rPr lang="en-US" sz="1800" dirty="0"/>
              <a:t> </a:t>
            </a:r>
            <a:r>
              <a:rPr lang="en-US" sz="1800" dirty="0" err="1"/>
              <a:t>grafikler</a:t>
            </a:r>
            <a:r>
              <a:rPr lang="en-US" sz="1800" dirty="0"/>
              <a:t> </a:t>
            </a:r>
            <a:r>
              <a:rPr lang="en-US" sz="1800" dirty="0" err="1"/>
              <a:t>çizdi</a:t>
            </a:r>
            <a:r>
              <a:rPr lang="en-US" sz="1800" dirty="0"/>
              <a:t>. Bu </a:t>
            </a:r>
            <a:r>
              <a:rPr lang="en-US" sz="1800" dirty="0" err="1"/>
              <a:t>grafikleri</a:t>
            </a:r>
            <a:r>
              <a:rPr lang="en-US" sz="1800" dirty="0"/>
              <a:t> </a:t>
            </a:r>
            <a:r>
              <a:rPr lang="en-US" sz="1800" dirty="0" err="1"/>
              <a:t>incelendiğinde</a:t>
            </a:r>
            <a:r>
              <a:rPr lang="en-US" sz="1800" dirty="0"/>
              <a:t> </a:t>
            </a:r>
            <a:r>
              <a:rPr lang="en-US" sz="1800" dirty="0" err="1"/>
              <a:t>birbirine</a:t>
            </a:r>
            <a:r>
              <a:rPr lang="en-US" sz="1800" dirty="0"/>
              <a:t> </a:t>
            </a:r>
            <a:r>
              <a:rPr lang="en-US" sz="1800" dirty="0" err="1"/>
              <a:t>paralel</a:t>
            </a:r>
            <a:r>
              <a:rPr lang="en-US" sz="1800" dirty="0"/>
              <a:t> </a:t>
            </a:r>
            <a:r>
              <a:rPr lang="en-US" sz="1800" dirty="0" err="1"/>
              <a:t>olduğu</a:t>
            </a:r>
            <a:r>
              <a:rPr lang="en-US" sz="1800" dirty="0"/>
              <a:t> ve </a:t>
            </a:r>
            <a:r>
              <a:rPr lang="en-US" sz="1800" dirty="0" err="1"/>
              <a:t>eğimin</a:t>
            </a:r>
            <a:r>
              <a:rPr lang="en-US" sz="1800" dirty="0"/>
              <a:t> 0,22 </a:t>
            </a:r>
            <a:r>
              <a:rPr lang="en-US" sz="1800" dirty="0" err="1"/>
              <a:t>olduğu</a:t>
            </a:r>
            <a:r>
              <a:rPr lang="en-US" sz="1800" dirty="0"/>
              <a:t> </a:t>
            </a:r>
            <a:r>
              <a:rPr lang="en-US" sz="1800" dirty="0" err="1"/>
              <a:t>görmüştür</a:t>
            </a:r>
            <a:r>
              <a:rPr lang="en-US" sz="1800" dirty="0"/>
              <a:t>.</a:t>
            </a:r>
          </a:p>
          <a:p>
            <a:pPr algn="just"/>
            <a:endParaRPr lang="en-US" sz="1800" dirty="0"/>
          </a:p>
          <a:p>
            <a:pPr algn="just"/>
            <a:endParaRPr lang="en-US" sz="1800" dirty="0"/>
          </a:p>
          <a:p>
            <a:pPr algn="just"/>
            <a:endParaRPr lang="en-US" sz="1800" dirty="0"/>
          </a:p>
          <a:p>
            <a:pPr marL="0" indent="0" algn="just">
              <a:buNone/>
            </a:pPr>
            <a:r>
              <a:rPr lang="en-US" sz="1800" dirty="0"/>
              <a:t> </a:t>
            </a:r>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a:p>
            <a:pPr marL="0" indent="0" algn="just">
              <a:buNone/>
            </a:pPr>
            <a:endParaRPr lang="en-US" sz="1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856" y="3810000"/>
            <a:ext cx="5229744" cy="251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459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4480"/>
            <a:ext cx="8229600" cy="4389120"/>
          </a:xfrm>
        </p:spPr>
        <p:txBody>
          <a:bodyPr>
            <a:normAutofit fontScale="92500" lnSpcReduction="10000"/>
          </a:bodyPr>
          <a:lstStyle/>
          <a:p>
            <a:pPr algn="just"/>
            <a:r>
              <a:rPr lang="en-US" sz="2000" dirty="0"/>
              <a:t>Ellis 1967 </a:t>
            </a:r>
            <a:r>
              <a:rPr lang="en-US" sz="2000" dirty="0" err="1"/>
              <a:t>yılında</a:t>
            </a:r>
            <a:r>
              <a:rPr lang="en-US" sz="2000" dirty="0"/>
              <a:t> </a:t>
            </a:r>
            <a:r>
              <a:rPr lang="en-US" sz="2000" dirty="0" err="1"/>
              <a:t>Strandqvist</a:t>
            </a:r>
            <a:r>
              <a:rPr lang="en-US" sz="2000" dirty="0"/>
              <a:t> </a:t>
            </a:r>
            <a:r>
              <a:rPr lang="en-US" sz="2000" dirty="0" err="1"/>
              <a:t>eğrilerini</a:t>
            </a:r>
            <a:r>
              <a:rPr lang="en-US" sz="2000" dirty="0"/>
              <a:t> </a:t>
            </a:r>
            <a:r>
              <a:rPr lang="en-US" sz="2000" dirty="0" err="1"/>
              <a:t>değerlendirerek</a:t>
            </a:r>
            <a:r>
              <a:rPr lang="en-US" sz="2000" dirty="0"/>
              <a:t> </a:t>
            </a:r>
            <a:r>
              <a:rPr lang="en-US" sz="2000" dirty="0" err="1"/>
              <a:t>eğrilerden</a:t>
            </a:r>
            <a:r>
              <a:rPr lang="en-US" sz="2000" dirty="0"/>
              <a:t>, </a:t>
            </a:r>
            <a:r>
              <a:rPr lang="en-US" sz="2000" dirty="0" err="1"/>
              <a:t>toplam</a:t>
            </a:r>
            <a:r>
              <a:rPr lang="en-US" sz="2000" dirty="0"/>
              <a:t> </a:t>
            </a:r>
            <a:r>
              <a:rPr lang="en-US" sz="2000" dirty="0" err="1"/>
              <a:t>tedavi</a:t>
            </a:r>
            <a:r>
              <a:rPr lang="en-US" sz="2000" dirty="0"/>
              <a:t> </a:t>
            </a:r>
            <a:r>
              <a:rPr lang="en-US" sz="2000" dirty="0" err="1"/>
              <a:t>süresi</a:t>
            </a:r>
            <a:r>
              <a:rPr lang="en-US" sz="2000" dirty="0"/>
              <a:t> (T) ve </a:t>
            </a:r>
            <a:r>
              <a:rPr lang="en-US" sz="2000" dirty="0" err="1"/>
              <a:t>fraksiyon</a:t>
            </a:r>
            <a:r>
              <a:rPr lang="en-US" sz="2000" dirty="0"/>
              <a:t> </a:t>
            </a:r>
            <a:r>
              <a:rPr lang="en-US" sz="2000" dirty="0" err="1"/>
              <a:t>sayısı</a:t>
            </a:r>
            <a:r>
              <a:rPr lang="en-US" sz="2000" dirty="0"/>
              <a:t> (N) </a:t>
            </a:r>
            <a:r>
              <a:rPr lang="en-US" sz="2000" dirty="0" err="1"/>
              <a:t>eksponentinin</a:t>
            </a:r>
            <a:r>
              <a:rPr lang="en-US" sz="2000" dirty="0"/>
              <a:t> </a:t>
            </a:r>
            <a:r>
              <a:rPr lang="en-US" sz="2000" dirty="0" err="1"/>
              <a:t>birbirinden</a:t>
            </a:r>
            <a:r>
              <a:rPr lang="en-US" sz="2000" dirty="0"/>
              <a:t> </a:t>
            </a:r>
            <a:r>
              <a:rPr lang="en-US" sz="2000" dirty="0" err="1"/>
              <a:t>ayrı</a:t>
            </a:r>
            <a:r>
              <a:rPr lang="en-US" sz="2000" dirty="0"/>
              <a:t> </a:t>
            </a:r>
            <a:r>
              <a:rPr lang="en-US" sz="2000" dirty="0" err="1"/>
              <a:t>düşünülmesi</a:t>
            </a:r>
            <a:r>
              <a:rPr lang="en-US" sz="2000" dirty="0"/>
              <a:t> </a:t>
            </a:r>
            <a:r>
              <a:rPr lang="en-US" sz="2000" dirty="0" err="1"/>
              <a:t>gerektiğini</a:t>
            </a:r>
            <a:r>
              <a:rPr lang="en-US" sz="2000" dirty="0"/>
              <a:t> </a:t>
            </a:r>
            <a:r>
              <a:rPr lang="en-US" sz="2000" dirty="0" err="1"/>
              <a:t>ortaya</a:t>
            </a:r>
            <a:r>
              <a:rPr lang="en-US" sz="2000" dirty="0"/>
              <a:t> </a:t>
            </a:r>
            <a:r>
              <a:rPr lang="en-US" sz="2000" dirty="0" err="1"/>
              <a:t>attı</a:t>
            </a:r>
            <a:r>
              <a:rPr lang="en-US" sz="2000" dirty="0"/>
              <a:t> ve </a:t>
            </a:r>
            <a:r>
              <a:rPr lang="en-US" sz="2000" dirty="0" err="1"/>
              <a:t>radyobiyolojide</a:t>
            </a:r>
            <a:r>
              <a:rPr lang="en-US" sz="2000" dirty="0"/>
              <a:t> ilk </a:t>
            </a:r>
            <a:r>
              <a:rPr lang="en-US" sz="2000" dirty="0" err="1"/>
              <a:t>başarılı</a:t>
            </a:r>
            <a:r>
              <a:rPr lang="en-US" sz="2000" dirty="0"/>
              <a:t> </a:t>
            </a:r>
            <a:r>
              <a:rPr lang="en-US" sz="2000" dirty="0" err="1"/>
              <a:t>doz-zaman-fraksiyon</a:t>
            </a:r>
            <a:r>
              <a:rPr lang="en-US" sz="2000" dirty="0"/>
              <a:t> </a:t>
            </a:r>
            <a:r>
              <a:rPr lang="en-US" sz="2000" dirty="0" err="1"/>
              <a:t>bağıntısını</a:t>
            </a:r>
            <a:r>
              <a:rPr lang="en-US" sz="2000" dirty="0"/>
              <a:t> </a:t>
            </a:r>
            <a:r>
              <a:rPr lang="en-US" sz="2000" dirty="0" err="1"/>
              <a:t>buldu</a:t>
            </a:r>
            <a:r>
              <a:rPr lang="en-US" sz="2000" dirty="0"/>
              <a:t>. </a:t>
            </a:r>
          </a:p>
          <a:p>
            <a:endParaRPr lang="en-US" sz="2000" dirty="0"/>
          </a:p>
          <a:p>
            <a:endParaRPr lang="en-US" sz="2000" dirty="0"/>
          </a:p>
          <a:p>
            <a:endParaRPr lang="en-US" sz="2000" dirty="0"/>
          </a:p>
          <a:p>
            <a:endParaRPr lang="en-US" sz="2000" dirty="0"/>
          </a:p>
          <a:p>
            <a:endParaRPr lang="en-US" sz="2000" dirty="0"/>
          </a:p>
          <a:p>
            <a:pPr algn="just"/>
            <a:r>
              <a:rPr lang="en-US" sz="2000" dirty="0"/>
              <a:t>NSD </a:t>
            </a:r>
            <a:r>
              <a:rPr lang="en-US" sz="2000" dirty="0" err="1"/>
              <a:t>bilgileri</a:t>
            </a:r>
            <a:r>
              <a:rPr lang="en-US" sz="2000" dirty="0"/>
              <a:t> </a:t>
            </a:r>
            <a:r>
              <a:rPr lang="en-US" sz="2000" dirty="0" err="1"/>
              <a:t>yalnızca</a:t>
            </a:r>
            <a:r>
              <a:rPr lang="en-US" sz="2000" dirty="0"/>
              <a:t> </a:t>
            </a:r>
            <a:r>
              <a:rPr lang="en-US" sz="2000" dirty="0" err="1"/>
              <a:t>cilt</a:t>
            </a:r>
            <a:r>
              <a:rPr lang="en-US" sz="2000" dirty="0"/>
              <a:t> </a:t>
            </a:r>
            <a:r>
              <a:rPr lang="en-US" sz="2000" dirty="0" err="1"/>
              <a:t>tolerans</a:t>
            </a:r>
            <a:r>
              <a:rPr lang="en-US" sz="2000" dirty="0"/>
              <a:t> </a:t>
            </a:r>
            <a:r>
              <a:rPr lang="en-US" sz="2000" dirty="0" err="1"/>
              <a:t>seviyeleri</a:t>
            </a:r>
            <a:r>
              <a:rPr lang="en-US" sz="2000" dirty="0"/>
              <a:t> ve </a:t>
            </a:r>
            <a:r>
              <a:rPr lang="en-US" sz="2000" dirty="0" err="1"/>
              <a:t>tümör</a:t>
            </a:r>
            <a:r>
              <a:rPr lang="en-US" sz="2000" dirty="0"/>
              <a:t> </a:t>
            </a:r>
            <a:r>
              <a:rPr lang="en-US" sz="2000" dirty="0" err="1"/>
              <a:t>dokusu</a:t>
            </a:r>
            <a:r>
              <a:rPr lang="en-US" sz="2000" dirty="0"/>
              <a:t> </a:t>
            </a:r>
            <a:r>
              <a:rPr lang="en-US" sz="2000" dirty="0" err="1"/>
              <a:t>için</a:t>
            </a:r>
            <a:r>
              <a:rPr lang="en-US" sz="2000" dirty="0"/>
              <a:t> </a:t>
            </a:r>
            <a:r>
              <a:rPr lang="en-US" sz="2000" dirty="0" err="1"/>
              <a:t>elde</a:t>
            </a:r>
            <a:r>
              <a:rPr lang="en-US" sz="2000" dirty="0"/>
              <a:t> </a:t>
            </a:r>
            <a:r>
              <a:rPr lang="en-US" sz="2000" dirty="0" err="1"/>
              <a:t>edilmiştir</a:t>
            </a:r>
            <a:r>
              <a:rPr lang="en-US" sz="2000" dirty="0"/>
              <a:t>. </a:t>
            </a:r>
            <a:r>
              <a:rPr lang="en-US" sz="2000" dirty="0" err="1"/>
              <a:t>Geç</a:t>
            </a:r>
            <a:r>
              <a:rPr lang="en-US" sz="2000" dirty="0"/>
              <a:t> </a:t>
            </a:r>
            <a:r>
              <a:rPr lang="en-US" sz="2000" dirty="0" err="1"/>
              <a:t>cevap</a:t>
            </a:r>
            <a:r>
              <a:rPr lang="en-US" sz="2000" dirty="0"/>
              <a:t> </a:t>
            </a:r>
            <a:r>
              <a:rPr lang="en-US" sz="2000" dirty="0" err="1"/>
              <a:t>veren</a:t>
            </a:r>
            <a:r>
              <a:rPr lang="en-US" sz="2000" dirty="0"/>
              <a:t> </a:t>
            </a:r>
            <a:r>
              <a:rPr lang="en-US" sz="2000" dirty="0" err="1"/>
              <a:t>dokular</a:t>
            </a:r>
            <a:r>
              <a:rPr lang="en-US" sz="2000" dirty="0"/>
              <a:t> </a:t>
            </a:r>
            <a:r>
              <a:rPr lang="en-US" sz="2000" dirty="0" err="1"/>
              <a:t>için</a:t>
            </a:r>
            <a:r>
              <a:rPr lang="en-US" sz="2000" dirty="0"/>
              <a:t> </a:t>
            </a:r>
            <a:r>
              <a:rPr lang="en-US" sz="2000" dirty="0" err="1"/>
              <a:t>bilgi</a:t>
            </a:r>
            <a:r>
              <a:rPr lang="en-US" sz="2000" dirty="0"/>
              <a:t> </a:t>
            </a:r>
            <a:r>
              <a:rPr lang="en-US" sz="2000" dirty="0" err="1"/>
              <a:t>içermemekle</a:t>
            </a:r>
            <a:r>
              <a:rPr lang="en-US" sz="2000" dirty="0"/>
              <a:t> </a:t>
            </a:r>
            <a:r>
              <a:rPr lang="en-US" sz="2000" dirty="0" err="1"/>
              <a:t>birlikte</a:t>
            </a:r>
            <a:r>
              <a:rPr lang="en-US" sz="2000" dirty="0"/>
              <a:t> </a:t>
            </a:r>
            <a:r>
              <a:rPr lang="en-US" sz="2000" dirty="0" err="1"/>
              <a:t>uzun</a:t>
            </a:r>
            <a:r>
              <a:rPr lang="en-US" sz="2000" dirty="0"/>
              <a:t> </a:t>
            </a:r>
            <a:r>
              <a:rPr lang="en-US" sz="2000" dirty="0" err="1"/>
              <a:t>yıllar</a:t>
            </a:r>
            <a:r>
              <a:rPr lang="en-US" sz="2000" dirty="0"/>
              <a:t> </a:t>
            </a:r>
            <a:r>
              <a:rPr lang="en-US" sz="2000" dirty="0" err="1"/>
              <a:t>klinikte</a:t>
            </a:r>
            <a:r>
              <a:rPr lang="en-US" sz="2000" dirty="0"/>
              <a:t> </a:t>
            </a:r>
            <a:r>
              <a:rPr lang="en-US" sz="2000" dirty="0" err="1"/>
              <a:t>kullanılmıştır</a:t>
            </a:r>
            <a:r>
              <a:rPr lang="en-US" sz="2000" dirty="0"/>
              <a:t>. </a:t>
            </a:r>
            <a:r>
              <a:rPr lang="en-US" sz="2000" dirty="0" err="1"/>
              <a:t>Geç</a:t>
            </a:r>
            <a:r>
              <a:rPr lang="en-US" sz="2000" dirty="0"/>
              <a:t> </a:t>
            </a:r>
            <a:r>
              <a:rPr lang="en-US" sz="2000" dirty="0" err="1"/>
              <a:t>cevap</a:t>
            </a:r>
            <a:r>
              <a:rPr lang="en-US" sz="2000" dirty="0"/>
              <a:t> </a:t>
            </a:r>
            <a:r>
              <a:rPr lang="en-US" sz="2000" dirty="0" err="1"/>
              <a:t>veren</a:t>
            </a:r>
            <a:r>
              <a:rPr lang="en-US" sz="2000" dirty="0"/>
              <a:t> </a:t>
            </a:r>
            <a:r>
              <a:rPr lang="en-US" sz="2000" dirty="0" err="1"/>
              <a:t>dokular</a:t>
            </a:r>
            <a:r>
              <a:rPr lang="en-US" sz="2000" dirty="0"/>
              <a:t> </a:t>
            </a:r>
            <a:r>
              <a:rPr lang="en-US" sz="2000" dirty="0" err="1"/>
              <a:t>ile</a:t>
            </a:r>
            <a:r>
              <a:rPr lang="en-US" sz="2000" dirty="0"/>
              <a:t> </a:t>
            </a:r>
            <a:r>
              <a:rPr lang="en-US" sz="2000" dirty="0" err="1"/>
              <a:t>ilgili</a:t>
            </a:r>
            <a:r>
              <a:rPr lang="en-US" sz="2000" dirty="0"/>
              <a:t> </a:t>
            </a:r>
            <a:r>
              <a:rPr lang="en-US" sz="2000" dirty="0" err="1"/>
              <a:t>bilgi</a:t>
            </a:r>
            <a:r>
              <a:rPr lang="en-US" sz="2000" dirty="0"/>
              <a:t> </a:t>
            </a:r>
            <a:r>
              <a:rPr lang="en-US" sz="2000" dirty="0" err="1"/>
              <a:t>içermediği</a:t>
            </a:r>
            <a:r>
              <a:rPr lang="en-US" sz="2000" dirty="0"/>
              <a:t> </a:t>
            </a:r>
            <a:r>
              <a:rPr lang="en-US" sz="2000" dirty="0" err="1"/>
              <a:t>için</a:t>
            </a:r>
            <a:r>
              <a:rPr lang="en-US" sz="2000" dirty="0"/>
              <a:t> NSD model </a:t>
            </a:r>
            <a:r>
              <a:rPr lang="en-US" sz="2000" dirty="0" err="1"/>
              <a:t>yeni</a:t>
            </a:r>
            <a:r>
              <a:rPr lang="en-US" sz="2000" dirty="0"/>
              <a:t> </a:t>
            </a:r>
            <a:r>
              <a:rPr lang="en-US" sz="2000" dirty="0" err="1"/>
              <a:t>fraksiyon</a:t>
            </a:r>
            <a:r>
              <a:rPr lang="en-US" sz="2000" dirty="0"/>
              <a:t> </a:t>
            </a:r>
            <a:r>
              <a:rPr lang="en-US" sz="2000" dirty="0" err="1"/>
              <a:t>şemaları</a:t>
            </a:r>
            <a:r>
              <a:rPr lang="en-US" sz="2000" dirty="0"/>
              <a:t> </a:t>
            </a:r>
            <a:r>
              <a:rPr lang="en-US" sz="2000" dirty="0" err="1"/>
              <a:t>düzenlemek</a:t>
            </a:r>
            <a:r>
              <a:rPr lang="en-US" sz="2000" dirty="0"/>
              <a:t> </a:t>
            </a:r>
            <a:r>
              <a:rPr lang="en-US" sz="2000" dirty="0" err="1"/>
              <a:t>için</a:t>
            </a:r>
            <a:r>
              <a:rPr lang="en-US" sz="2000" dirty="0"/>
              <a:t> </a:t>
            </a:r>
            <a:r>
              <a:rPr lang="en-US" sz="2000" dirty="0" err="1"/>
              <a:t>uygun</a:t>
            </a:r>
            <a:r>
              <a:rPr lang="en-US" sz="2000" dirty="0"/>
              <a:t> </a:t>
            </a:r>
            <a:r>
              <a:rPr lang="en-US" sz="2000" dirty="0" err="1"/>
              <a:t>değildir</a:t>
            </a:r>
            <a:r>
              <a:rPr lang="en-US" sz="2000" dirty="0"/>
              <a:t>.</a:t>
            </a:r>
          </a:p>
        </p:txBody>
      </p:sp>
      <p:sp>
        <p:nvSpPr>
          <p:cNvPr id="4" name="Title 1"/>
          <p:cNvSpPr>
            <a:spLocks noGrp="1"/>
          </p:cNvSpPr>
          <p:nvPr>
            <p:ph type="title"/>
          </p:nvPr>
        </p:nvSpPr>
        <p:spPr>
          <a:xfrm>
            <a:off x="762000" y="-76200"/>
            <a:ext cx="8229600" cy="1143000"/>
          </a:xfrm>
        </p:spPr>
        <p:txBody>
          <a:bodyPr>
            <a:normAutofit/>
          </a:bodyPr>
          <a:lstStyle/>
          <a:p>
            <a:r>
              <a:rPr lang="en-US" sz="3000" dirty="0"/>
              <a:t>DOZ-ZAMAN İLİŞKİLERİ VE FRAKSİYONASYON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479" y="3048000"/>
            <a:ext cx="4117521" cy="727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2000" y="1154668"/>
            <a:ext cx="3864071" cy="369332"/>
          </a:xfrm>
          <a:prstGeom prst="rect">
            <a:avLst/>
          </a:prstGeom>
        </p:spPr>
        <p:txBody>
          <a:bodyPr wrap="none">
            <a:spAutoFit/>
          </a:bodyPr>
          <a:lstStyle/>
          <a:p>
            <a:r>
              <a:rPr lang="en-US" dirty="0">
                <a:solidFill>
                  <a:srgbClr val="FF0000"/>
                </a:solidFill>
              </a:rPr>
              <a:t>Nominal </a:t>
            </a:r>
            <a:r>
              <a:rPr lang="en-US" dirty="0" err="1">
                <a:solidFill>
                  <a:srgbClr val="FF0000"/>
                </a:solidFill>
              </a:rPr>
              <a:t>Standart</a:t>
            </a:r>
            <a:r>
              <a:rPr lang="en-US" dirty="0">
                <a:solidFill>
                  <a:srgbClr val="FF0000"/>
                </a:solidFill>
              </a:rPr>
              <a:t> </a:t>
            </a:r>
            <a:r>
              <a:rPr lang="en-US" dirty="0" err="1">
                <a:solidFill>
                  <a:srgbClr val="FF0000"/>
                </a:solidFill>
              </a:rPr>
              <a:t>Doz</a:t>
            </a:r>
            <a:r>
              <a:rPr lang="en-US" dirty="0">
                <a:solidFill>
                  <a:srgbClr val="FF0000"/>
                </a:solidFill>
              </a:rPr>
              <a:t> (NSD) Model </a:t>
            </a:r>
            <a:endParaRPr lang="en-US" dirty="0"/>
          </a:p>
        </p:txBody>
      </p:sp>
    </p:spTree>
    <p:extLst>
      <p:ext uri="{BB962C8B-B14F-4D97-AF65-F5344CB8AC3E}">
        <p14:creationId xmlns:p14="http://schemas.microsoft.com/office/powerpoint/2010/main" val="849146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algn="just"/>
            <a:r>
              <a:rPr lang="en-US" sz="1400" dirty="0"/>
              <a:t>Fowler ve </a:t>
            </a:r>
            <a:r>
              <a:rPr lang="tr-TR" sz="1400" dirty="0"/>
              <a:t>arkadaşları</a:t>
            </a:r>
            <a:r>
              <a:rPr lang="en-US" sz="1400" dirty="0"/>
              <a:t>, 1960 </a:t>
            </a:r>
            <a:r>
              <a:rPr lang="en-US" sz="1400" dirty="0" err="1"/>
              <a:t>yılında</a:t>
            </a:r>
            <a:r>
              <a:rPr lang="en-US" sz="1400" dirty="0"/>
              <a:t> </a:t>
            </a:r>
            <a:r>
              <a:rPr lang="en-US" sz="1400" dirty="0" err="1"/>
              <a:t>yaptıkları</a:t>
            </a:r>
            <a:r>
              <a:rPr lang="en-US" sz="1400" dirty="0"/>
              <a:t> </a:t>
            </a:r>
            <a:r>
              <a:rPr lang="en-US" sz="1400" dirty="0" err="1"/>
              <a:t>deneysel</a:t>
            </a:r>
            <a:r>
              <a:rPr lang="en-US" sz="1400" dirty="0"/>
              <a:t> </a:t>
            </a:r>
            <a:r>
              <a:rPr lang="en-US" sz="1400" dirty="0" err="1"/>
              <a:t>çalışmaların</a:t>
            </a:r>
            <a:r>
              <a:rPr lang="en-US" sz="1400" dirty="0"/>
              <a:t> </a:t>
            </a:r>
            <a:r>
              <a:rPr lang="en-US" sz="1400" dirty="0" err="1"/>
              <a:t>sonunda</a:t>
            </a:r>
            <a:r>
              <a:rPr lang="en-US" sz="1400" dirty="0"/>
              <a:t> </a:t>
            </a:r>
            <a:r>
              <a:rPr lang="en-US" sz="1400" dirty="0" err="1"/>
              <a:t>fraksiyon</a:t>
            </a:r>
            <a:r>
              <a:rPr lang="en-US" sz="1400" dirty="0"/>
              <a:t> </a:t>
            </a:r>
            <a:r>
              <a:rPr lang="en-US" sz="1400" dirty="0" err="1"/>
              <a:t>sayısı</a:t>
            </a:r>
            <a:r>
              <a:rPr lang="en-US" sz="1400" dirty="0"/>
              <a:t> ve </a:t>
            </a:r>
            <a:r>
              <a:rPr lang="en-US" sz="1400" dirty="0" err="1"/>
              <a:t>fraksiyon</a:t>
            </a:r>
            <a:r>
              <a:rPr lang="en-US" sz="1400" dirty="0"/>
              <a:t> </a:t>
            </a:r>
            <a:r>
              <a:rPr lang="en-US" sz="1400" dirty="0" err="1"/>
              <a:t>dozu</a:t>
            </a:r>
            <a:r>
              <a:rPr lang="en-US" sz="1400" dirty="0"/>
              <a:t> </a:t>
            </a:r>
            <a:r>
              <a:rPr lang="en-US" sz="1400" dirty="0" err="1"/>
              <a:t>arasında</a:t>
            </a:r>
            <a:r>
              <a:rPr lang="en-US" sz="1400" dirty="0"/>
              <a:t> Linear-Quadratic </a:t>
            </a:r>
            <a:r>
              <a:rPr lang="en-US" sz="1400" dirty="0" err="1"/>
              <a:t>bir</a:t>
            </a:r>
            <a:r>
              <a:rPr lang="en-US" sz="1400" dirty="0"/>
              <a:t> </a:t>
            </a:r>
            <a:r>
              <a:rPr lang="en-US" sz="1400" dirty="0" err="1"/>
              <a:t>ilişki</a:t>
            </a:r>
            <a:r>
              <a:rPr lang="en-US" sz="1400" dirty="0"/>
              <a:t> </a:t>
            </a:r>
            <a:r>
              <a:rPr lang="en-US" sz="1400" dirty="0" err="1"/>
              <a:t>olduğunu</a:t>
            </a:r>
            <a:r>
              <a:rPr lang="en-US" sz="1400" dirty="0"/>
              <a:t> </a:t>
            </a:r>
            <a:r>
              <a:rPr lang="en-US" sz="1400" dirty="0" err="1"/>
              <a:t>gösterdi</a:t>
            </a:r>
            <a:r>
              <a:rPr lang="en-US" sz="1400" dirty="0"/>
              <a:t>. Son </a:t>
            </a:r>
            <a:r>
              <a:rPr lang="en-US" sz="1400" dirty="0" err="1"/>
              <a:t>yıllarda</a:t>
            </a:r>
            <a:r>
              <a:rPr lang="en-US" sz="1400" dirty="0"/>
              <a:t> </a:t>
            </a:r>
            <a:r>
              <a:rPr lang="en-US" sz="1400" dirty="0" err="1"/>
              <a:t>ise</a:t>
            </a:r>
            <a:r>
              <a:rPr lang="en-US" sz="1400" dirty="0"/>
              <a:t> BED (Biologically Effective Dose) </a:t>
            </a:r>
            <a:r>
              <a:rPr lang="en-US" sz="1400" dirty="0" err="1"/>
              <a:t>olarak</a:t>
            </a:r>
            <a:r>
              <a:rPr lang="en-US" sz="1400" dirty="0"/>
              <a:t> </a:t>
            </a:r>
            <a:r>
              <a:rPr lang="en-US" sz="1400" dirty="0" err="1"/>
              <a:t>kullanılmaktadır</a:t>
            </a:r>
            <a:r>
              <a:rPr lang="en-US" sz="1400" dirty="0"/>
              <a:t>. LQ model </a:t>
            </a:r>
            <a:r>
              <a:rPr lang="en-US" sz="1400" dirty="0" err="1"/>
              <a:t>tümör</a:t>
            </a:r>
            <a:r>
              <a:rPr lang="en-US" sz="1400" dirty="0"/>
              <a:t> </a:t>
            </a:r>
            <a:r>
              <a:rPr lang="en-US" sz="1400" dirty="0" err="1"/>
              <a:t>erken</a:t>
            </a:r>
            <a:r>
              <a:rPr lang="en-US" sz="1400" dirty="0"/>
              <a:t> </a:t>
            </a:r>
            <a:r>
              <a:rPr lang="en-US" sz="1400" dirty="0" err="1"/>
              <a:t>cevap</a:t>
            </a:r>
            <a:r>
              <a:rPr lang="en-US" sz="1400" dirty="0"/>
              <a:t> </a:t>
            </a:r>
            <a:r>
              <a:rPr lang="en-US" sz="1400" dirty="0" err="1"/>
              <a:t>veren</a:t>
            </a:r>
            <a:r>
              <a:rPr lang="en-US" sz="1400" dirty="0"/>
              <a:t> </a:t>
            </a:r>
            <a:r>
              <a:rPr lang="en-US" sz="1400" dirty="0" err="1"/>
              <a:t>dokular</a:t>
            </a:r>
            <a:r>
              <a:rPr lang="en-US" sz="1400" dirty="0"/>
              <a:t> ve </a:t>
            </a:r>
            <a:r>
              <a:rPr lang="en-US" sz="1400" dirty="0" err="1"/>
              <a:t>geç</a:t>
            </a:r>
            <a:r>
              <a:rPr lang="en-US" sz="1400" dirty="0"/>
              <a:t> </a:t>
            </a:r>
            <a:r>
              <a:rPr lang="en-US" sz="1400" dirty="0" err="1"/>
              <a:t>cevap</a:t>
            </a:r>
            <a:r>
              <a:rPr lang="en-US" sz="1400" dirty="0"/>
              <a:t> </a:t>
            </a:r>
            <a:r>
              <a:rPr lang="en-US" sz="1400" dirty="0" err="1"/>
              <a:t>veren</a:t>
            </a:r>
            <a:r>
              <a:rPr lang="en-US" sz="1400" dirty="0"/>
              <a:t> </a:t>
            </a:r>
            <a:r>
              <a:rPr lang="en-US" sz="1400" dirty="0" err="1"/>
              <a:t>dokular</a:t>
            </a:r>
            <a:r>
              <a:rPr lang="en-US" sz="1400" dirty="0"/>
              <a:t> </a:t>
            </a:r>
            <a:r>
              <a:rPr lang="en-US" sz="1400" dirty="0" err="1"/>
              <a:t>için</a:t>
            </a:r>
            <a:r>
              <a:rPr lang="en-US" sz="1400" dirty="0"/>
              <a:t> </a:t>
            </a:r>
            <a:r>
              <a:rPr lang="en-US" sz="1400" dirty="0" err="1"/>
              <a:t>farklı</a:t>
            </a:r>
            <a:r>
              <a:rPr lang="en-US" sz="1400" dirty="0"/>
              <a:t> </a:t>
            </a:r>
            <a:r>
              <a:rPr lang="en-US" sz="1400" dirty="0" err="1"/>
              <a:t>uygulanır</a:t>
            </a:r>
            <a:r>
              <a:rPr lang="en-US" sz="1400" dirty="0"/>
              <a:t>. </a:t>
            </a:r>
            <a:r>
              <a:rPr lang="en-US" sz="1400" dirty="0" err="1"/>
              <a:t>Toplam</a:t>
            </a:r>
            <a:r>
              <a:rPr lang="en-US" sz="1400" dirty="0"/>
              <a:t> </a:t>
            </a:r>
            <a:r>
              <a:rPr lang="en-US" sz="1400" dirty="0" err="1"/>
              <a:t>tedavi</a:t>
            </a:r>
            <a:r>
              <a:rPr lang="en-US" sz="1400" dirty="0"/>
              <a:t> </a:t>
            </a:r>
            <a:r>
              <a:rPr lang="en-US" sz="1400" dirty="0" err="1"/>
              <a:t>süresi</a:t>
            </a:r>
            <a:r>
              <a:rPr lang="en-US" sz="1400" dirty="0"/>
              <a:t> </a:t>
            </a:r>
            <a:r>
              <a:rPr lang="en-US" sz="1400" dirty="0" err="1"/>
              <a:t>erken</a:t>
            </a:r>
            <a:r>
              <a:rPr lang="en-US" sz="1400" dirty="0"/>
              <a:t> </a:t>
            </a:r>
            <a:r>
              <a:rPr lang="en-US" sz="1400" dirty="0" err="1"/>
              <a:t>cevap</a:t>
            </a:r>
            <a:r>
              <a:rPr lang="en-US" sz="1400" dirty="0"/>
              <a:t> </a:t>
            </a:r>
            <a:r>
              <a:rPr lang="en-US" sz="1400" dirty="0" err="1"/>
              <a:t>veren</a:t>
            </a:r>
            <a:r>
              <a:rPr lang="en-US" sz="1400" dirty="0"/>
              <a:t> </a:t>
            </a:r>
            <a:r>
              <a:rPr lang="en-US" sz="1400" dirty="0" err="1"/>
              <a:t>dokuları</a:t>
            </a:r>
            <a:r>
              <a:rPr lang="en-US" sz="1400" dirty="0"/>
              <a:t> ve </a:t>
            </a:r>
            <a:r>
              <a:rPr lang="en-US" sz="1400" dirty="0" err="1"/>
              <a:t>tümörü</a:t>
            </a:r>
            <a:r>
              <a:rPr lang="en-US" sz="1400" dirty="0"/>
              <a:t> </a:t>
            </a:r>
            <a:r>
              <a:rPr lang="en-US" sz="1400" dirty="0" err="1"/>
              <a:t>etkilerken</a:t>
            </a:r>
            <a:r>
              <a:rPr lang="en-US" sz="1400" dirty="0"/>
              <a:t> </a:t>
            </a:r>
            <a:r>
              <a:rPr lang="en-US" sz="1400" dirty="0" err="1"/>
              <a:t>geç</a:t>
            </a:r>
            <a:r>
              <a:rPr lang="en-US" sz="1400" dirty="0"/>
              <a:t> </a:t>
            </a:r>
            <a:r>
              <a:rPr lang="en-US" sz="1400" dirty="0" err="1"/>
              <a:t>cevap</a:t>
            </a:r>
            <a:r>
              <a:rPr lang="en-US" sz="1400" dirty="0"/>
              <a:t> </a:t>
            </a:r>
            <a:r>
              <a:rPr lang="en-US" sz="1400" dirty="0" err="1"/>
              <a:t>veren</a:t>
            </a:r>
            <a:r>
              <a:rPr lang="en-US" sz="1400" dirty="0"/>
              <a:t> </a:t>
            </a:r>
            <a:r>
              <a:rPr lang="en-US" sz="1400" dirty="0" err="1"/>
              <a:t>dokuları</a:t>
            </a:r>
            <a:r>
              <a:rPr lang="en-US" sz="1400" dirty="0"/>
              <a:t> </a:t>
            </a:r>
            <a:r>
              <a:rPr lang="en-US" sz="1400" dirty="0" err="1"/>
              <a:t>yok</a:t>
            </a:r>
            <a:r>
              <a:rPr lang="en-US" sz="1400" dirty="0"/>
              <a:t> </a:t>
            </a:r>
            <a:r>
              <a:rPr lang="en-US" sz="1400" dirty="0" err="1"/>
              <a:t>denecek</a:t>
            </a:r>
            <a:r>
              <a:rPr lang="en-US" sz="1400" dirty="0"/>
              <a:t> </a:t>
            </a:r>
            <a:r>
              <a:rPr lang="en-US" sz="1400" dirty="0" err="1"/>
              <a:t>kadar</a:t>
            </a:r>
            <a:r>
              <a:rPr lang="en-US" sz="1400" dirty="0"/>
              <a:t> </a:t>
            </a:r>
            <a:r>
              <a:rPr lang="en-US" sz="1400" dirty="0" err="1"/>
              <a:t>az</a:t>
            </a:r>
            <a:r>
              <a:rPr lang="en-US" sz="1400" dirty="0"/>
              <a:t> </a:t>
            </a:r>
            <a:r>
              <a:rPr lang="en-US" sz="1400" dirty="0" err="1"/>
              <a:t>etkiler</a:t>
            </a:r>
            <a:r>
              <a:rPr lang="en-US" sz="1400" dirty="0"/>
              <a:t>.</a:t>
            </a:r>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r>
              <a:rPr lang="en-US" sz="1400" dirty="0" err="1"/>
              <a:t>Toplam</a:t>
            </a:r>
            <a:r>
              <a:rPr lang="en-US" sz="1400" dirty="0"/>
              <a:t> </a:t>
            </a:r>
            <a:r>
              <a:rPr lang="en-US" sz="1400" dirty="0" err="1"/>
              <a:t>tedavi</a:t>
            </a:r>
            <a:r>
              <a:rPr lang="en-US" sz="1400" dirty="0"/>
              <a:t> </a:t>
            </a:r>
            <a:r>
              <a:rPr lang="en-US" sz="1400" dirty="0" err="1"/>
              <a:t>süresinin</a:t>
            </a:r>
            <a:r>
              <a:rPr lang="en-US" sz="1400" dirty="0"/>
              <a:t> </a:t>
            </a:r>
            <a:r>
              <a:rPr lang="en-US" sz="1400" dirty="0" err="1"/>
              <a:t>değişmesinin</a:t>
            </a:r>
            <a:r>
              <a:rPr lang="en-US" sz="1400" dirty="0"/>
              <a:t> </a:t>
            </a:r>
            <a:r>
              <a:rPr lang="en-US" sz="1400" dirty="0" err="1"/>
              <a:t>geç</a:t>
            </a:r>
            <a:r>
              <a:rPr lang="en-US" sz="1400" dirty="0"/>
              <a:t> </a:t>
            </a:r>
            <a:r>
              <a:rPr lang="en-US" sz="1400" dirty="0" err="1"/>
              <a:t>cevap</a:t>
            </a:r>
            <a:r>
              <a:rPr lang="en-US" sz="1400" dirty="0"/>
              <a:t> </a:t>
            </a:r>
            <a:r>
              <a:rPr lang="en-US" sz="1400" dirty="0" err="1"/>
              <a:t>veren</a:t>
            </a:r>
            <a:r>
              <a:rPr lang="en-US" sz="1400" dirty="0"/>
              <a:t> </a:t>
            </a:r>
            <a:r>
              <a:rPr lang="en-US" sz="1400" dirty="0" err="1"/>
              <a:t>dokular</a:t>
            </a:r>
            <a:r>
              <a:rPr lang="en-US" sz="1400" dirty="0"/>
              <a:t> </a:t>
            </a:r>
            <a:r>
              <a:rPr lang="en-US" sz="1400" dirty="0" err="1"/>
              <a:t>üzerinde</a:t>
            </a:r>
            <a:r>
              <a:rPr lang="en-US" sz="1400" dirty="0"/>
              <a:t> </a:t>
            </a:r>
            <a:r>
              <a:rPr lang="en-US" sz="1400" dirty="0" err="1"/>
              <a:t>çok</a:t>
            </a:r>
            <a:r>
              <a:rPr lang="en-US" sz="1400" dirty="0"/>
              <a:t> </a:t>
            </a:r>
            <a:r>
              <a:rPr lang="en-US" sz="1400" dirty="0" err="1"/>
              <a:t>az</a:t>
            </a:r>
            <a:r>
              <a:rPr lang="en-US" sz="1400" dirty="0"/>
              <a:t> </a:t>
            </a:r>
            <a:r>
              <a:rPr lang="en-US" sz="1400" dirty="0" err="1"/>
              <a:t>etkisi</a:t>
            </a:r>
            <a:r>
              <a:rPr lang="en-US" sz="1400" dirty="0"/>
              <a:t> </a:t>
            </a:r>
            <a:r>
              <a:rPr lang="en-US" sz="1400" dirty="0" err="1"/>
              <a:t>olduğu</a:t>
            </a:r>
            <a:r>
              <a:rPr lang="en-US" sz="1400" dirty="0"/>
              <a:t> </a:t>
            </a:r>
            <a:r>
              <a:rPr lang="en-US" sz="1400" dirty="0" err="1"/>
              <a:t>düşünülmektedir</a:t>
            </a:r>
            <a:r>
              <a:rPr lang="en-US" sz="1400" dirty="0"/>
              <a:t> (</a:t>
            </a:r>
            <a:r>
              <a:rPr lang="en-US" sz="1400" dirty="0" err="1"/>
              <a:t>Bentzen</a:t>
            </a:r>
            <a:r>
              <a:rPr lang="en-US" sz="1400" dirty="0"/>
              <a:t> and Overgaard, 1995). </a:t>
            </a:r>
            <a:r>
              <a:rPr lang="en-US" sz="1400" dirty="0" err="1"/>
              <a:t>Birçok</a:t>
            </a:r>
            <a:r>
              <a:rPr lang="en-US" sz="1400" dirty="0"/>
              <a:t> </a:t>
            </a:r>
            <a:r>
              <a:rPr lang="en-US" sz="1400" dirty="0" err="1"/>
              <a:t>tümör</a:t>
            </a:r>
            <a:r>
              <a:rPr lang="en-US" sz="1400" dirty="0"/>
              <a:t> </a:t>
            </a:r>
            <a:r>
              <a:rPr lang="en-US" sz="1400" dirty="0" err="1"/>
              <a:t>çeşidinde</a:t>
            </a:r>
            <a:r>
              <a:rPr lang="en-US" sz="1400" dirty="0"/>
              <a:t> ve </a:t>
            </a:r>
            <a:r>
              <a:rPr lang="en-US" sz="1400" dirty="0" err="1"/>
              <a:t>erken</a:t>
            </a:r>
            <a:r>
              <a:rPr lang="en-US" sz="1400" dirty="0"/>
              <a:t> </a:t>
            </a:r>
            <a:r>
              <a:rPr lang="en-US" sz="1400" dirty="0" err="1"/>
              <a:t>cevap</a:t>
            </a:r>
            <a:r>
              <a:rPr lang="en-US" sz="1400" dirty="0"/>
              <a:t> </a:t>
            </a:r>
            <a:r>
              <a:rPr lang="en-US" sz="1400" dirty="0" err="1"/>
              <a:t>veren</a:t>
            </a:r>
            <a:r>
              <a:rPr lang="en-US" sz="1400" dirty="0"/>
              <a:t> </a:t>
            </a:r>
            <a:r>
              <a:rPr lang="en-US" sz="1400" dirty="0" err="1"/>
              <a:t>doku</a:t>
            </a:r>
            <a:r>
              <a:rPr lang="en-US" sz="1400" dirty="0"/>
              <a:t> </a:t>
            </a:r>
            <a:r>
              <a:rPr lang="en-US" sz="1400" dirty="0" err="1"/>
              <a:t>için</a:t>
            </a:r>
            <a:r>
              <a:rPr lang="en-US" sz="1400" dirty="0"/>
              <a:t> </a:t>
            </a:r>
            <a:r>
              <a:rPr lang="en-US" sz="1400" dirty="0" err="1"/>
              <a:t>tedavi</a:t>
            </a:r>
            <a:r>
              <a:rPr lang="en-US" sz="1400" dirty="0"/>
              <a:t> </a:t>
            </a:r>
            <a:r>
              <a:rPr lang="en-US" sz="1400" dirty="0" err="1"/>
              <a:t>süresinin</a:t>
            </a:r>
            <a:r>
              <a:rPr lang="en-US" sz="1400" dirty="0"/>
              <a:t> </a:t>
            </a:r>
            <a:r>
              <a:rPr lang="en-US" sz="1400" dirty="0" err="1"/>
              <a:t>uzaması</a:t>
            </a:r>
            <a:r>
              <a:rPr lang="en-US" sz="1400" dirty="0"/>
              <a:t> </a:t>
            </a:r>
            <a:r>
              <a:rPr lang="en-US" sz="1400" dirty="0" err="1"/>
              <a:t>radyasyonun</a:t>
            </a:r>
            <a:r>
              <a:rPr lang="en-US" sz="1400" dirty="0"/>
              <a:t> </a:t>
            </a:r>
            <a:r>
              <a:rPr lang="en-US" sz="1400" dirty="0" err="1"/>
              <a:t>biyolojik</a:t>
            </a:r>
            <a:r>
              <a:rPr lang="en-US" sz="1400" dirty="0"/>
              <a:t> </a:t>
            </a:r>
            <a:r>
              <a:rPr lang="en-US" sz="1400" dirty="0" err="1"/>
              <a:t>etkisini</a:t>
            </a:r>
            <a:r>
              <a:rPr lang="en-US" sz="1400" dirty="0"/>
              <a:t> </a:t>
            </a:r>
            <a:r>
              <a:rPr lang="en-US" sz="1400" dirty="0" err="1"/>
              <a:t>azaltır</a:t>
            </a:r>
            <a:r>
              <a:rPr lang="en-US" sz="1400" dirty="0"/>
              <a:t>. </a:t>
            </a:r>
            <a:r>
              <a:rPr lang="en-US" sz="1400" dirty="0" err="1"/>
              <a:t>Aynı</a:t>
            </a:r>
            <a:r>
              <a:rPr lang="en-US" sz="1400" dirty="0"/>
              <a:t> </a:t>
            </a:r>
            <a:r>
              <a:rPr lang="en-US" sz="1400" dirty="0" err="1"/>
              <a:t>biyolojik</a:t>
            </a:r>
            <a:r>
              <a:rPr lang="en-US" sz="1400" dirty="0"/>
              <a:t> </a:t>
            </a:r>
            <a:r>
              <a:rPr lang="en-US" sz="1400" dirty="0" err="1"/>
              <a:t>etkiyi</a:t>
            </a:r>
            <a:r>
              <a:rPr lang="en-US" sz="1400" dirty="0"/>
              <a:t> </a:t>
            </a:r>
            <a:r>
              <a:rPr lang="en-US" sz="1400" dirty="0" err="1"/>
              <a:t>elde</a:t>
            </a:r>
            <a:r>
              <a:rPr lang="en-US" sz="1400" dirty="0"/>
              <a:t> </a:t>
            </a:r>
            <a:r>
              <a:rPr lang="en-US" sz="1400" dirty="0" err="1"/>
              <a:t>etmek</a:t>
            </a:r>
            <a:r>
              <a:rPr lang="en-US" sz="1400" dirty="0"/>
              <a:t> </a:t>
            </a:r>
            <a:r>
              <a:rPr lang="en-US" sz="1400" dirty="0" err="1"/>
              <a:t>için</a:t>
            </a:r>
            <a:r>
              <a:rPr lang="en-US" sz="1400" dirty="0"/>
              <a:t> </a:t>
            </a:r>
            <a:r>
              <a:rPr lang="en-US" sz="1400" dirty="0" err="1"/>
              <a:t>dozun</a:t>
            </a:r>
            <a:r>
              <a:rPr lang="en-US" sz="1400" dirty="0"/>
              <a:t> </a:t>
            </a:r>
            <a:r>
              <a:rPr lang="en-US" sz="1400" dirty="0" err="1"/>
              <a:t>arttırılması</a:t>
            </a:r>
            <a:r>
              <a:rPr lang="en-US" sz="1400" dirty="0"/>
              <a:t> </a:t>
            </a:r>
            <a:r>
              <a:rPr lang="en-US" sz="1400" dirty="0" err="1"/>
              <a:t>gerekir</a:t>
            </a:r>
            <a:r>
              <a:rPr lang="en-US" sz="1400" dirty="0"/>
              <a:t>. Bu durum </a:t>
            </a:r>
            <a:r>
              <a:rPr lang="en-US" sz="1400" dirty="0" err="1"/>
              <a:t>ışınlanmış</a:t>
            </a:r>
            <a:r>
              <a:rPr lang="en-US" sz="1400" dirty="0"/>
              <a:t> </a:t>
            </a:r>
            <a:r>
              <a:rPr lang="en-US" sz="1400" dirty="0" err="1"/>
              <a:t>dokuda</a:t>
            </a:r>
            <a:r>
              <a:rPr lang="en-US" sz="1400" dirty="0"/>
              <a:t> </a:t>
            </a:r>
            <a:r>
              <a:rPr lang="en-US" sz="1400" dirty="0" err="1"/>
              <a:t>veya</a:t>
            </a:r>
            <a:r>
              <a:rPr lang="en-US" sz="1400" dirty="0"/>
              <a:t> </a:t>
            </a:r>
            <a:r>
              <a:rPr lang="en-US" sz="1400" dirty="0" err="1"/>
              <a:t>tümörde</a:t>
            </a:r>
            <a:r>
              <a:rPr lang="en-US" sz="1400" dirty="0"/>
              <a:t> </a:t>
            </a:r>
            <a:r>
              <a:rPr lang="en-US" sz="1400" dirty="0" err="1"/>
              <a:t>hedef</a:t>
            </a:r>
            <a:r>
              <a:rPr lang="en-US" sz="1400" dirty="0"/>
              <a:t> </a:t>
            </a:r>
            <a:r>
              <a:rPr lang="en-US" sz="1400" dirty="0" err="1"/>
              <a:t>hücrelerin</a:t>
            </a:r>
            <a:r>
              <a:rPr lang="en-US" sz="1400" dirty="0"/>
              <a:t> </a:t>
            </a:r>
            <a:r>
              <a:rPr lang="en-US" sz="1400" dirty="0" err="1"/>
              <a:t>çoğalmasının</a:t>
            </a:r>
            <a:r>
              <a:rPr lang="en-US" sz="1400" dirty="0"/>
              <a:t> </a:t>
            </a:r>
            <a:r>
              <a:rPr lang="en-US" sz="1400" dirty="0" err="1"/>
              <a:t>bir</a:t>
            </a:r>
            <a:r>
              <a:rPr lang="en-US" sz="1400" dirty="0"/>
              <a:t> </a:t>
            </a:r>
            <a:r>
              <a:rPr lang="en-US" sz="1400" dirty="0" err="1"/>
              <a:t>sonucu</a:t>
            </a:r>
            <a:r>
              <a:rPr lang="en-US" sz="1400" dirty="0"/>
              <a:t> </a:t>
            </a:r>
            <a:r>
              <a:rPr lang="en-US" sz="1400" dirty="0" err="1"/>
              <a:t>olarak</a:t>
            </a:r>
            <a:r>
              <a:rPr lang="en-US" sz="1400" dirty="0"/>
              <a:t> </a:t>
            </a:r>
            <a:r>
              <a:rPr lang="en-US" sz="1400" dirty="0" err="1"/>
              <a:t>yorumlanır</a:t>
            </a:r>
            <a:r>
              <a:rPr lang="en-US" sz="1400" dirty="0"/>
              <a:t> ve </a:t>
            </a:r>
            <a:r>
              <a:rPr lang="en-US" sz="1400" dirty="0" err="1"/>
              <a:t>bu</a:t>
            </a:r>
            <a:r>
              <a:rPr lang="en-US" sz="1400" dirty="0"/>
              <a:t> </a:t>
            </a:r>
            <a:r>
              <a:rPr lang="en-US" sz="1400" dirty="0" err="1"/>
              <a:t>etki</a:t>
            </a:r>
            <a:r>
              <a:rPr lang="en-US" sz="1400" dirty="0"/>
              <a:t> LQ model </a:t>
            </a:r>
            <a:r>
              <a:rPr lang="en-US" sz="1400" dirty="0" err="1"/>
              <a:t>ile</a:t>
            </a:r>
            <a:r>
              <a:rPr lang="en-US" sz="1400" dirty="0"/>
              <a:t> </a:t>
            </a:r>
            <a:r>
              <a:rPr lang="en-US" sz="1400" dirty="0" err="1"/>
              <a:t>açıklanmaya</a:t>
            </a:r>
            <a:r>
              <a:rPr lang="en-US" sz="1400" dirty="0"/>
              <a:t> </a:t>
            </a:r>
            <a:r>
              <a:rPr lang="en-US" sz="1400" dirty="0" err="1"/>
              <a:t>çalışılmaktadır</a:t>
            </a:r>
            <a:r>
              <a:rPr lang="en-US" sz="1400" dirty="0"/>
              <a:t>.</a:t>
            </a:r>
          </a:p>
        </p:txBody>
      </p:sp>
      <p:sp>
        <p:nvSpPr>
          <p:cNvPr id="4" name="Title 1"/>
          <p:cNvSpPr>
            <a:spLocks noGrp="1"/>
          </p:cNvSpPr>
          <p:nvPr>
            <p:ph type="title"/>
          </p:nvPr>
        </p:nvSpPr>
        <p:spPr>
          <a:xfrm>
            <a:off x="762000" y="-762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3089051" cy="369332"/>
          </a:xfrm>
          <a:prstGeom prst="rect">
            <a:avLst/>
          </a:prstGeom>
        </p:spPr>
        <p:txBody>
          <a:bodyPr wrap="none">
            <a:spAutoFit/>
          </a:bodyPr>
          <a:lstStyle/>
          <a:p>
            <a:r>
              <a:rPr lang="en-US" dirty="0" err="1">
                <a:solidFill>
                  <a:srgbClr val="FF0000"/>
                </a:solidFill>
              </a:rPr>
              <a:t>Lineer</a:t>
            </a:r>
            <a:r>
              <a:rPr lang="en-US" dirty="0">
                <a:solidFill>
                  <a:srgbClr val="FF0000"/>
                </a:solidFill>
              </a:rPr>
              <a:t> </a:t>
            </a:r>
            <a:r>
              <a:rPr lang="en-US" dirty="0" err="1">
                <a:solidFill>
                  <a:srgbClr val="FF0000"/>
                </a:solidFill>
              </a:rPr>
              <a:t>Kuadratik</a:t>
            </a:r>
            <a:r>
              <a:rPr lang="en-US" dirty="0">
                <a:solidFill>
                  <a:srgbClr val="FF0000"/>
                </a:solidFill>
              </a:rPr>
              <a:t> (LQ) Model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54864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584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a:bodyPr>
          <a:lstStyle/>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algn="just"/>
            <a:endParaRPr lang="en-US" sz="1400" dirty="0"/>
          </a:p>
          <a:p>
            <a:pPr marL="0" indent="0" algn="just">
              <a:buNone/>
            </a:pPr>
            <a:endParaRPr lang="en-US" sz="1400" dirty="0"/>
          </a:p>
          <a:p>
            <a:pPr algn="just"/>
            <a:endParaRPr lang="en-US" sz="1400" dirty="0"/>
          </a:p>
          <a:p>
            <a:pPr marL="0" indent="0" algn="just">
              <a:buNone/>
            </a:pPr>
            <a:endParaRPr lang="en-US" sz="1400" dirty="0"/>
          </a:p>
          <a:p>
            <a:pPr algn="just"/>
            <a:endParaRPr lang="en-US" sz="1400" dirty="0"/>
          </a:p>
          <a:p>
            <a:pPr algn="just"/>
            <a:r>
              <a:rPr lang="en-US" sz="1600" dirty="0" err="1"/>
              <a:t>Fraksiyon</a:t>
            </a:r>
            <a:r>
              <a:rPr lang="en-US" sz="1600" dirty="0"/>
              <a:t> </a:t>
            </a:r>
            <a:r>
              <a:rPr lang="en-US" sz="1600" dirty="0" err="1"/>
              <a:t>dozu</a:t>
            </a:r>
            <a:r>
              <a:rPr lang="en-US" sz="1600" dirty="0"/>
              <a:t> 2 </a:t>
            </a:r>
            <a:r>
              <a:rPr lang="en-US" sz="1600" dirty="0" err="1"/>
              <a:t>Gy’in</a:t>
            </a:r>
            <a:r>
              <a:rPr lang="en-US" sz="1600" dirty="0"/>
              <a:t> </a:t>
            </a:r>
            <a:r>
              <a:rPr lang="en-US" sz="1600" dirty="0" err="1"/>
              <a:t>üzerine</a:t>
            </a:r>
            <a:r>
              <a:rPr lang="en-US" sz="1600" dirty="0"/>
              <a:t> </a:t>
            </a:r>
            <a:r>
              <a:rPr lang="en-US" sz="1600" dirty="0" err="1"/>
              <a:t>çıkıldığında</a:t>
            </a:r>
            <a:r>
              <a:rPr lang="en-US" sz="1600" dirty="0"/>
              <a:t> </a:t>
            </a:r>
            <a:r>
              <a:rPr lang="en-US" sz="1600" dirty="0" err="1"/>
              <a:t>doz</a:t>
            </a:r>
            <a:r>
              <a:rPr lang="en-US" sz="1600" dirty="0"/>
              <a:t> </a:t>
            </a:r>
            <a:r>
              <a:rPr lang="en-US" sz="1600" dirty="0" err="1"/>
              <a:t>artışına</a:t>
            </a:r>
            <a:r>
              <a:rPr lang="en-US" sz="1600" dirty="0"/>
              <a:t> </a:t>
            </a:r>
            <a:r>
              <a:rPr lang="en-US" sz="1600" dirty="0" err="1"/>
              <a:t>bağlı</a:t>
            </a:r>
            <a:r>
              <a:rPr lang="en-US" sz="1600" dirty="0"/>
              <a:t> </a:t>
            </a:r>
            <a:r>
              <a:rPr lang="en-US" sz="1600" dirty="0" err="1"/>
              <a:t>olarak</a:t>
            </a:r>
            <a:r>
              <a:rPr lang="en-US" sz="1600" dirty="0"/>
              <a:t> </a:t>
            </a:r>
            <a:r>
              <a:rPr lang="en-US" sz="1600" dirty="0" err="1"/>
              <a:t>geç</a:t>
            </a:r>
            <a:r>
              <a:rPr lang="en-US" sz="1600" dirty="0"/>
              <a:t> </a:t>
            </a:r>
            <a:r>
              <a:rPr lang="en-US" sz="1600" dirty="0" err="1"/>
              <a:t>cevap</a:t>
            </a:r>
            <a:r>
              <a:rPr lang="en-US" sz="1600" dirty="0"/>
              <a:t> </a:t>
            </a:r>
            <a:r>
              <a:rPr lang="en-US" sz="1600" dirty="0" err="1"/>
              <a:t>veren</a:t>
            </a:r>
            <a:r>
              <a:rPr lang="en-US" sz="1600" dirty="0"/>
              <a:t> </a:t>
            </a:r>
            <a:r>
              <a:rPr lang="en-US" sz="1600" dirty="0" err="1"/>
              <a:t>dokularda</a:t>
            </a:r>
            <a:r>
              <a:rPr lang="en-US" sz="1600" dirty="0"/>
              <a:t> </a:t>
            </a:r>
            <a:r>
              <a:rPr lang="en-US" sz="1600" dirty="0" err="1"/>
              <a:t>yan</a:t>
            </a:r>
            <a:r>
              <a:rPr lang="en-US" sz="1600" dirty="0"/>
              <a:t> </a:t>
            </a:r>
            <a:r>
              <a:rPr lang="en-US" sz="1600" dirty="0" err="1"/>
              <a:t>etkilerin</a:t>
            </a:r>
            <a:r>
              <a:rPr lang="en-US" sz="1600" dirty="0"/>
              <a:t> </a:t>
            </a:r>
            <a:r>
              <a:rPr lang="en-US" sz="1600" dirty="0" err="1"/>
              <a:t>artması</a:t>
            </a:r>
            <a:r>
              <a:rPr lang="en-US" sz="1600" dirty="0"/>
              <a:t> </a:t>
            </a:r>
            <a:r>
              <a:rPr lang="en-US" sz="1600" dirty="0" err="1"/>
              <a:t>beklenir</a:t>
            </a:r>
            <a:r>
              <a:rPr lang="en-US" sz="1600" dirty="0"/>
              <a:t>. </a:t>
            </a:r>
            <a:r>
              <a:rPr lang="en-US" sz="1600" dirty="0" err="1"/>
              <a:t>Geç</a:t>
            </a:r>
            <a:r>
              <a:rPr lang="en-US" sz="1600" dirty="0"/>
              <a:t> </a:t>
            </a:r>
            <a:r>
              <a:rPr lang="en-US" sz="1600" dirty="0" err="1"/>
              <a:t>yan</a:t>
            </a:r>
            <a:r>
              <a:rPr lang="en-US" sz="1600" dirty="0"/>
              <a:t> </a:t>
            </a:r>
            <a:r>
              <a:rPr lang="en-US" sz="1600" dirty="0" err="1"/>
              <a:t>etkilerin</a:t>
            </a:r>
            <a:r>
              <a:rPr lang="en-US" sz="1600" dirty="0"/>
              <a:t> </a:t>
            </a:r>
            <a:r>
              <a:rPr lang="en-US" sz="1600" dirty="0" err="1"/>
              <a:t>artmasında</a:t>
            </a:r>
            <a:r>
              <a:rPr lang="en-US" sz="1600" dirty="0"/>
              <a:t> </a:t>
            </a:r>
            <a:r>
              <a:rPr lang="en-US" sz="1600" dirty="0" err="1"/>
              <a:t>toplam</a:t>
            </a:r>
            <a:r>
              <a:rPr lang="en-US" sz="1600" dirty="0"/>
              <a:t> </a:t>
            </a:r>
            <a:r>
              <a:rPr lang="en-US" sz="1600" dirty="0" err="1"/>
              <a:t>tedavi</a:t>
            </a:r>
            <a:r>
              <a:rPr lang="en-US" sz="1600" dirty="0"/>
              <a:t> </a:t>
            </a:r>
            <a:r>
              <a:rPr lang="en-US" sz="1600" dirty="0" err="1"/>
              <a:t>süresinin</a:t>
            </a:r>
            <a:r>
              <a:rPr lang="en-US" sz="1600" dirty="0"/>
              <a:t> </a:t>
            </a:r>
            <a:r>
              <a:rPr lang="en-US" sz="1600" dirty="0" err="1"/>
              <a:t>etkisi</a:t>
            </a:r>
            <a:r>
              <a:rPr lang="en-US" sz="1600" dirty="0"/>
              <a:t> </a:t>
            </a:r>
            <a:r>
              <a:rPr lang="en-US" sz="1600" dirty="0" err="1"/>
              <a:t>yok</a:t>
            </a:r>
            <a:r>
              <a:rPr lang="en-US" sz="1600" dirty="0"/>
              <a:t> </a:t>
            </a:r>
            <a:r>
              <a:rPr lang="en-US" sz="1600" dirty="0" err="1"/>
              <a:t>denecek</a:t>
            </a:r>
            <a:r>
              <a:rPr lang="en-US" sz="1600" dirty="0"/>
              <a:t> </a:t>
            </a:r>
            <a:r>
              <a:rPr lang="en-US" sz="1600" dirty="0" err="1"/>
              <a:t>kadar</a:t>
            </a:r>
            <a:r>
              <a:rPr lang="en-US" sz="1600" dirty="0"/>
              <a:t> </a:t>
            </a:r>
            <a:r>
              <a:rPr lang="en-US" sz="1600" dirty="0" err="1"/>
              <a:t>azdır</a:t>
            </a:r>
            <a:r>
              <a:rPr lang="en-US" sz="1600" dirty="0"/>
              <a:t>. LQ model </a:t>
            </a:r>
            <a:r>
              <a:rPr lang="en-US" sz="1600" dirty="0" err="1"/>
              <a:t>ile</a:t>
            </a:r>
            <a:r>
              <a:rPr lang="en-US" sz="1600" dirty="0"/>
              <a:t> </a:t>
            </a:r>
            <a:r>
              <a:rPr lang="en-US" sz="1600" dirty="0" err="1"/>
              <a:t>geç</a:t>
            </a:r>
            <a:r>
              <a:rPr lang="en-US" sz="1600" dirty="0"/>
              <a:t> </a:t>
            </a:r>
            <a:r>
              <a:rPr lang="en-US" sz="1600" dirty="0" err="1"/>
              <a:t>cevap</a:t>
            </a:r>
            <a:r>
              <a:rPr lang="en-US" sz="1600" dirty="0"/>
              <a:t> </a:t>
            </a:r>
            <a:r>
              <a:rPr lang="en-US" sz="1600" dirty="0" err="1"/>
              <a:t>veren</a:t>
            </a:r>
            <a:r>
              <a:rPr lang="en-US" sz="1600" dirty="0"/>
              <a:t> </a:t>
            </a:r>
            <a:r>
              <a:rPr lang="en-US" sz="1600" dirty="0" err="1"/>
              <a:t>dokuların</a:t>
            </a:r>
            <a:r>
              <a:rPr lang="en-US" sz="1600" dirty="0"/>
              <a:t> </a:t>
            </a:r>
            <a:r>
              <a:rPr lang="en-US" sz="1600" dirty="0" err="1"/>
              <a:t>hesaplamalarında</a:t>
            </a:r>
            <a:r>
              <a:rPr lang="en-US" sz="1600" dirty="0"/>
              <a:t> </a:t>
            </a:r>
            <a:r>
              <a:rPr lang="en-US" sz="1600" dirty="0" err="1"/>
              <a:t>kullanıldığında</a:t>
            </a:r>
            <a:r>
              <a:rPr lang="en-US" sz="1600" dirty="0"/>
              <a:t> </a:t>
            </a:r>
            <a:r>
              <a:rPr lang="en-US" sz="1600" dirty="0" err="1"/>
              <a:t>BEDerken</a:t>
            </a:r>
            <a:r>
              <a:rPr lang="en-US" sz="1600" dirty="0"/>
              <a:t> </a:t>
            </a:r>
            <a:r>
              <a:rPr lang="en-US" sz="1600" dirty="0" err="1"/>
              <a:t>eşitliğindeki</a:t>
            </a:r>
            <a:r>
              <a:rPr lang="en-US" sz="1600" dirty="0"/>
              <a:t> K (T-</a:t>
            </a:r>
            <a:r>
              <a:rPr lang="en-US" sz="1600" dirty="0" err="1"/>
              <a:t>Tk</a:t>
            </a:r>
            <a:r>
              <a:rPr lang="en-US" sz="1600" dirty="0"/>
              <a:t>) </a:t>
            </a:r>
            <a:r>
              <a:rPr lang="en-US" sz="1600" dirty="0" err="1"/>
              <a:t>ile</a:t>
            </a:r>
            <a:r>
              <a:rPr lang="en-US" sz="1600" dirty="0"/>
              <a:t> </a:t>
            </a:r>
            <a:r>
              <a:rPr lang="en-US" sz="1600" dirty="0" err="1"/>
              <a:t>gösterilen</a:t>
            </a:r>
            <a:r>
              <a:rPr lang="en-US" sz="1600" dirty="0"/>
              <a:t> </a:t>
            </a:r>
            <a:r>
              <a:rPr lang="en-US" sz="1600" dirty="0" err="1"/>
              <a:t>zaman</a:t>
            </a:r>
            <a:r>
              <a:rPr lang="en-US" sz="1600" dirty="0"/>
              <a:t> </a:t>
            </a:r>
            <a:r>
              <a:rPr lang="en-US" sz="1600" dirty="0" err="1"/>
              <a:t>ile</a:t>
            </a:r>
            <a:r>
              <a:rPr lang="en-US" sz="1600" dirty="0"/>
              <a:t> </a:t>
            </a:r>
            <a:r>
              <a:rPr lang="en-US" sz="1600" dirty="0" err="1"/>
              <a:t>ilgili</a:t>
            </a:r>
            <a:r>
              <a:rPr lang="en-US" sz="1600" dirty="0"/>
              <a:t> </a:t>
            </a:r>
            <a:r>
              <a:rPr lang="en-US" sz="1600" dirty="0" err="1"/>
              <a:t>kısım</a:t>
            </a:r>
            <a:r>
              <a:rPr lang="en-US" sz="1600" dirty="0"/>
              <a:t> </a:t>
            </a:r>
            <a:r>
              <a:rPr lang="en-US" sz="1600" dirty="0" err="1"/>
              <a:t>çıkarılır</a:t>
            </a:r>
            <a:r>
              <a:rPr lang="en-US" sz="1600" dirty="0"/>
              <a:t>. </a:t>
            </a:r>
            <a:r>
              <a:rPr lang="en-US" sz="1600" dirty="0" err="1"/>
              <a:t>Yukarıda</a:t>
            </a:r>
            <a:r>
              <a:rPr lang="en-US" sz="1600" dirty="0"/>
              <a:t> </a:t>
            </a:r>
            <a:r>
              <a:rPr lang="en-US" sz="1600" dirty="0" err="1"/>
              <a:t>gösterilen</a:t>
            </a:r>
            <a:r>
              <a:rPr lang="en-US" sz="1600" dirty="0"/>
              <a:t>  </a:t>
            </a:r>
            <a:r>
              <a:rPr lang="en-US" sz="1600" dirty="0" err="1"/>
              <a:t>bagıntı</a:t>
            </a:r>
            <a:r>
              <a:rPr lang="en-US" sz="1600" dirty="0"/>
              <a:t> </a:t>
            </a:r>
            <a:r>
              <a:rPr lang="en-US" sz="1600" dirty="0" err="1"/>
              <a:t>şeklini</a:t>
            </a:r>
            <a:r>
              <a:rPr lang="en-US" sz="1600" dirty="0"/>
              <a:t>  </a:t>
            </a:r>
            <a:r>
              <a:rPr lang="en-US" sz="1600" dirty="0" err="1"/>
              <a:t>alır</a:t>
            </a:r>
            <a:r>
              <a:rPr lang="en-US" sz="1600" dirty="0"/>
              <a:t> ve </a:t>
            </a:r>
            <a:r>
              <a:rPr lang="en-US" sz="1600" dirty="0" err="1"/>
              <a:t>geç</a:t>
            </a:r>
            <a:r>
              <a:rPr lang="en-US" sz="1600" dirty="0"/>
              <a:t> </a:t>
            </a:r>
            <a:r>
              <a:rPr lang="en-US" sz="1600" dirty="0" err="1"/>
              <a:t>cevap</a:t>
            </a:r>
            <a:r>
              <a:rPr lang="en-US" sz="1600" dirty="0"/>
              <a:t> </a:t>
            </a:r>
            <a:r>
              <a:rPr lang="en-US" sz="1600" dirty="0" err="1"/>
              <a:t>veren</a:t>
            </a:r>
            <a:r>
              <a:rPr lang="en-US" sz="1600" dirty="0"/>
              <a:t> </a:t>
            </a:r>
            <a:r>
              <a:rPr lang="en-US" sz="1600" dirty="0" err="1"/>
              <a:t>dokular</a:t>
            </a:r>
            <a:r>
              <a:rPr lang="en-US" sz="1600" dirty="0"/>
              <a:t> </a:t>
            </a:r>
            <a:r>
              <a:rPr lang="en-US" sz="1600" dirty="0" err="1"/>
              <a:t>için</a:t>
            </a:r>
            <a:r>
              <a:rPr lang="en-US" sz="1600" dirty="0"/>
              <a:t> </a:t>
            </a:r>
            <a:r>
              <a:rPr lang="en-US" sz="1600" dirty="0" err="1"/>
              <a:t>yapılan</a:t>
            </a:r>
            <a:r>
              <a:rPr lang="en-US" sz="1600" dirty="0"/>
              <a:t> </a:t>
            </a:r>
            <a:r>
              <a:rPr lang="en-US" sz="1600" dirty="0" err="1"/>
              <a:t>biyolojik</a:t>
            </a:r>
            <a:r>
              <a:rPr lang="en-US" sz="1600" dirty="0"/>
              <a:t> </a:t>
            </a:r>
            <a:r>
              <a:rPr lang="en-US" sz="1600" dirty="0" err="1"/>
              <a:t>doz</a:t>
            </a:r>
            <a:r>
              <a:rPr lang="en-US" sz="1600" dirty="0"/>
              <a:t> </a:t>
            </a:r>
            <a:r>
              <a:rPr lang="en-US" sz="1600" dirty="0" err="1"/>
              <a:t>hesaplamalarında</a:t>
            </a:r>
            <a:r>
              <a:rPr lang="en-US" sz="1600" dirty="0"/>
              <a:t> </a:t>
            </a:r>
            <a:r>
              <a:rPr lang="en-US" sz="1600" dirty="0" err="1"/>
              <a:t>kullanılır</a:t>
            </a:r>
            <a:r>
              <a:rPr lang="en-US" sz="1600" dirty="0"/>
              <a:t>.</a:t>
            </a:r>
          </a:p>
        </p:txBody>
      </p:sp>
      <p:sp>
        <p:nvSpPr>
          <p:cNvPr id="4" name="Title 1"/>
          <p:cNvSpPr>
            <a:spLocks noGrp="1"/>
          </p:cNvSpPr>
          <p:nvPr>
            <p:ph type="title"/>
          </p:nvPr>
        </p:nvSpPr>
        <p:spPr>
          <a:xfrm>
            <a:off x="762000" y="-152400"/>
            <a:ext cx="8229600" cy="1143000"/>
          </a:xfrm>
        </p:spPr>
        <p:txBody>
          <a:bodyPr>
            <a:normAutofit/>
          </a:bodyPr>
          <a:lstStyle/>
          <a:p>
            <a:r>
              <a:rPr lang="en-US" sz="3000" dirty="0"/>
              <a:t>DOZ-ZAMAN İLİŞKİLERİ VE FRAKSİYONASYON</a:t>
            </a:r>
          </a:p>
        </p:txBody>
      </p:sp>
      <p:sp>
        <p:nvSpPr>
          <p:cNvPr id="5" name="Rectangle 4"/>
          <p:cNvSpPr/>
          <p:nvPr/>
        </p:nvSpPr>
        <p:spPr>
          <a:xfrm>
            <a:off x="685800" y="914400"/>
            <a:ext cx="184731" cy="369332"/>
          </a:xfrm>
          <a:prstGeom prst="rect">
            <a:avLst/>
          </a:prstGeom>
        </p:spPr>
        <p:txBody>
          <a:bodyPr wrap="none">
            <a:spAutoFit/>
          </a:bodyPr>
          <a:lstStyle/>
          <a:p>
            <a:endParaRPr lang="en-US" dirty="0">
              <a:solidFill>
                <a:srgbClr val="FF0000"/>
              </a:solidFill>
            </a:endParaRPr>
          </a:p>
        </p:txBody>
      </p:sp>
      <p:sp>
        <p:nvSpPr>
          <p:cNvPr id="2" name="Rectangle 1"/>
          <p:cNvSpPr/>
          <p:nvPr/>
        </p:nvSpPr>
        <p:spPr>
          <a:xfrm>
            <a:off x="609600" y="1307068"/>
            <a:ext cx="6689436" cy="369332"/>
          </a:xfrm>
          <a:prstGeom prst="rect">
            <a:avLst/>
          </a:prstGeom>
        </p:spPr>
        <p:txBody>
          <a:bodyPr wrap="square">
            <a:spAutoFit/>
          </a:bodyPr>
          <a:lstStyle/>
          <a:p>
            <a:r>
              <a:rPr lang="en-US" dirty="0">
                <a:solidFill>
                  <a:srgbClr val="FF0000"/>
                </a:solidFill>
              </a:rPr>
              <a:t>LQ </a:t>
            </a:r>
            <a:r>
              <a:rPr lang="en-US" dirty="0" err="1">
                <a:solidFill>
                  <a:srgbClr val="FF0000"/>
                </a:solidFill>
              </a:rPr>
              <a:t>Modelin</a:t>
            </a:r>
            <a:r>
              <a:rPr lang="en-US" dirty="0">
                <a:solidFill>
                  <a:srgbClr val="FF0000"/>
                </a:solidFill>
              </a:rPr>
              <a:t> </a:t>
            </a:r>
            <a:r>
              <a:rPr lang="en-US" dirty="0" err="1">
                <a:solidFill>
                  <a:srgbClr val="FF0000"/>
                </a:solidFill>
              </a:rPr>
              <a:t>Geç</a:t>
            </a:r>
            <a:r>
              <a:rPr lang="en-US" dirty="0">
                <a:solidFill>
                  <a:srgbClr val="FF0000"/>
                </a:solidFill>
              </a:rPr>
              <a:t> </a:t>
            </a:r>
            <a:r>
              <a:rPr lang="en-US" dirty="0" err="1">
                <a:solidFill>
                  <a:srgbClr val="FF0000"/>
                </a:solidFill>
              </a:rPr>
              <a:t>Cevap</a:t>
            </a:r>
            <a:r>
              <a:rPr lang="en-US" dirty="0">
                <a:solidFill>
                  <a:srgbClr val="FF0000"/>
                </a:solidFill>
              </a:rPr>
              <a:t> </a:t>
            </a:r>
            <a:r>
              <a:rPr lang="en-US" dirty="0" err="1">
                <a:solidFill>
                  <a:srgbClr val="FF0000"/>
                </a:solidFill>
              </a:rPr>
              <a:t>Veren</a:t>
            </a:r>
            <a:r>
              <a:rPr lang="en-US" dirty="0">
                <a:solidFill>
                  <a:srgbClr val="FF0000"/>
                </a:solidFill>
              </a:rPr>
              <a:t> </a:t>
            </a:r>
            <a:r>
              <a:rPr lang="en-US" dirty="0" err="1">
                <a:solidFill>
                  <a:srgbClr val="FF0000"/>
                </a:solidFill>
              </a:rPr>
              <a:t>Dokular</a:t>
            </a:r>
            <a:r>
              <a:rPr lang="en-US" dirty="0">
                <a:solidFill>
                  <a:srgbClr val="FF0000"/>
                </a:solidFill>
              </a:rPr>
              <a:t> </a:t>
            </a:r>
            <a:r>
              <a:rPr lang="en-US" dirty="0" err="1">
                <a:solidFill>
                  <a:srgbClr val="FF0000"/>
                </a:solidFill>
              </a:rPr>
              <a:t>İçin</a:t>
            </a:r>
            <a:r>
              <a:rPr lang="en-US" dirty="0">
                <a:solidFill>
                  <a:srgbClr val="FF0000"/>
                </a:solidFill>
              </a:rPr>
              <a:t> </a:t>
            </a:r>
            <a:r>
              <a:rPr lang="en-US" dirty="0" err="1">
                <a:solidFill>
                  <a:srgbClr val="FF0000"/>
                </a:solidFill>
              </a:rPr>
              <a:t>Uygulanması</a:t>
            </a:r>
            <a:endParaRPr lang="en-US"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438400"/>
            <a:ext cx="384048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89798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12122</TotalTime>
  <Words>4758</Words>
  <Application>Microsoft Office PowerPoint</Application>
  <PresentationFormat>Ekran Gösterisi (4:3)</PresentationFormat>
  <Paragraphs>347</Paragraphs>
  <Slides>36</Slides>
  <Notes>24</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36</vt:i4>
      </vt:variant>
    </vt:vector>
  </HeadingPairs>
  <TitlesOfParts>
    <vt:vector size="40" baseType="lpstr">
      <vt:lpstr>Calibri</vt:lpstr>
      <vt:lpstr>Constantia</vt:lpstr>
      <vt:lpstr>Wingdings 2</vt:lpstr>
      <vt:lpstr>Flow</vt:lpstr>
      <vt:lpstr>RADYOBİYOLOJİ</vt:lpstr>
      <vt:lpstr>Agenda</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DOZ-ZAMAN İLİŞKİLERİ VE FRAKSİYONASYON</vt:lpstr>
      <vt:lpstr>TÜMÖR KONTROL OLASILIĞI (TCP), NORMAL DOKU KOMPLIKASYON OLASILIĞI (NTCP)</vt:lpstr>
      <vt:lpstr>TÜMÖR KONTROL OLASILIĞI (TCP), NORMAL DOKU KOMPLIKASYON OLASILIĞI (NTCP)</vt:lpstr>
      <vt:lpstr>TÜMÖR KONTROL OLASILIĞI (TCP), NORMAL DOKU KOMPLIKASYON OLASILIĞI (NTCP)</vt:lpstr>
      <vt:lpstr>TÜMÖR KONTROL OLASILIĞI (TCP), NORMAL DOKU KOMPLIKASYON OLASILIĞI (NTCP)</vt:lpstr>
      <vt:lpstr>TÜMÖR KONTROL OLASILIĞI (TCP), NORMAL DOKU KOMPLIKASYON OLASILIĞI (NTCP)</vt:lpstr>
      <vt:lpstr>TÜMÖR KONTROL OLASILIĞI (TCP), NORMAL DOKU KOMPLIKASYON OLASILIĞI (NTCP)</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RADYASYON HASARLARI VE         DOZ HIZI ETKISI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RADYOBİYOLOJİ</dc:title>
  <dc:creator>EpsilonElektronik</dc:creator>
  <cp:lastModifiedBy>mustafa yücel</cp:lastModifiedBy>
  <cp:revision>72</cp:revision>
  <dcterms:created xsi:type="dcterms:W3CDTF">2022-03-20T15:44:40Z</dcterms:created>
  <dcterms:modified xsi:type="dcterms:W3CDTF">2022-06-06T12:55:24Z</dcterms:modified>
</cp:coreProperties>
</file>