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33F5E-C446-4830-9C00-F9177B4D9A95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4B3DE-CF95-4EF5-ADBA-A367932805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28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DLC: DEEP LEARNİNG CONTOURİNG EXPERT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4B3DE-CF95-4EF5-ADBA-A367932805A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05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10-SİEMENS ,PHİLİPS</a:t>
            </a:r>
          </a:p>
          <a:p>
            <a:r>
              <a:rPr lang="tr-TR" dirty="0"/>
              <a:t>10-PHİLİPS</a:t>
            </a:r>
          </a:p>
          <a:p>
            <a:r>
              <a:rPr lang="tr-TR" dirty="0"/>
              <a:t>8-ELEKTA</a:t>
            </a:r>
          </a:p>
          <a:p>
            <a:r>
              <a:rPr lang="tr-TR"/>
              <a:t>DTA : DİSTANCE TO AGREEMENT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4B3DE-CF95-4EF5-ADBA-A367932805A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94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A= </a:t>
            </a:r>
            <a:r>
              <a:rPr lang="tr-TR" dirty="0" err="1"/>
              <a:t>sag</a:t>
            </a:r>
            <a:r>
              <a:rPr lang="tr-TR" dirty="0"/>
              <a:t> ve sol </a:t>
            </a:r>
            <a:r>
              <a:rPr lang="tr-TR" dirty="0" err="1"/>
              <a:t>parotıs</a:t>
            </a:r>
            <a:r>
              <a:rPr lang="tr-TR" dirty="0"/>
              <a:t> </a:t>
            </a:r>
            <a:r>
              <a:rPr lang="tr-TR" dirty="0" err="1"/>
              <a:t>gland</a:t>
            </a:r>
            <a:r>
              <a:rPr lang="tr-TR" dirty="0"/>
              <a:t>  manuel </a:t>
            </a:r>
            <a:r>
              <a:rPr lang="tr-TR" dirty="0" err="1"/>
              <a:t>konturlama</a:t>
            </a:r>
            <a:r>
              <a:rPr lang="tr-TR" dirty="0"/>
              <a:t> ,sol </a:t>
            </a:r>
            <a:r>
              <a:rPr lang="tr-TR" dirty="0" err="1"/>
              <a:t>parotis</a:t>
            </a:r>
            <a:r>
              <a:rPr lang="tr-TR" dirty="0"/>
              <a:t> </a:t>
            </a:r>
            <a:r>
              <a:rPr lang="tr-TR" dirty="0" err="1"/>
              <a:t>mavi,sağ</a:t>
            </a:r>
            <a:r>
              <a:rPr lang="tr-TR" dirty="0"/>
              <a:t> </a:t>
            </a:r>
            <a:r>
              <a:rPr lang="tr-TR" dirty="0" err="1"/>
              <a:t>parotis</a:t>
            </a:r>
            <a:r>
              <a:rPr lang="tr-TR" dirty="0"/>
              <a:t> pembe  ve oto kontur  sol </a:t>
            </a:r>
            <a:r>
              <a:rPr lang="tr-TR" dirty="0" err="1"/>
              <a:t>parotis</a:t>
            </a:r>
            <a:r>
              <a:rPr lang="tr-TR" dirty="0"/>
              <a:t> yeşil ,sağ </a:t>
            </a:r>
            <a:r>
              <a:rPr lang="tr-TR" dirty="0" err="1"/>
              <a:t>parotis</a:t>
            </a:r>
            <a:r>
              <a:rPr lang="tr-TR" dirty="0"/>
              <a:t> sarı</a:t>
            </a:r>
          </a:p>
          <a:p>
            <a:r>
              <a:rPr lang="tr-TR" dirty="0"/>
              <a:t>B=</a:t>
            </a:r>
            <a:r>
              <a:rPr lang="tr-TR" dirty="0" err="1"/>
              <a:t>submandibüler</a:t>
            </a:r>
            <a:r>
              <a:rPr lang="tr-TR" dirty="0"/>
              <a:t> </a:t>
            </a:r>
            <a:r>
              <a:rPr lang="tr-TR" dirty="0" err="1"/>
              <a:t>gland</a:t>
            </a:r>
            <a:r>
              <a:rPr lang="tr-TR" dirty="0"/>
              <a:t> manuel kontur, sol yeşil ,sağ turuncu – otomatik kontur  sol pembe sağ sarı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4B3DE-CF95-4EF5-ADBA-A367932805A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1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Yıldız=</a:t>
            </a:r>
            <a:r>
              <a:rPr lang="tr-TR" dirty="0" err="1"/>
              <a:t>mean</a:t>
            </a:r>
            <a:r>
              <a:rPr lang="tr-TR" dirty="0"/>
              <a:t> değerler</a:t>
            </a:r>
          </a:p>
          <a:p>
            <a:r>
              <a:rPr lang="tr-TR" dirty="0" err="1"/>
              <a:t>Horizontal</a:t>
            </a:r>
            <a:r>
              <a:rPr lang="tr-TR" dirty="0"/>
              <a:t> </a:t>
            </a:r>
            <a:r>
              <a:rPr lang="tr-TR" dirty="0" err="1"/>
              <a:t>çizgiler:median</a:t>
            </a:r>
            <a:endParaRPr lang="tr-TR" dirty="0"/>
          </a:p>
          <a:p>
            <a:r>
              <a:rPr lang="tr-TR" dirty="0"/>
              <a:t>Uç noktalar : maksimum ve minimum değerler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4B3DE-CF95-4EF5-ADBA-A367932805A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91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E55ABC-90BF-44CD-A9AB-82E142DF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A47A2F6-E10A-4749-BF9E-E6C47F504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428EA7-3FDE-4A88-8527-8741E699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B8C1FA-7E88-472D-B017-E8CDEA6F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6E4275-0BAA-46FA-BC2C-BF7686E8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0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2D7268-A511-4F1D-AB7A-E4D4A98D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7B3EDAB-48E3-4473-B7BF-D2BAD39D9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098066-F362-4F0E-9D47-A3D38E85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EA4344-C4F3-4435-9A94-17ACC4B5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B532AA-7362-4781-BD2D-DDB171E7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7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570EB7C-248E-44D5-BA0F-8629B8B3D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7D3DCCC-1A96-43E3-A3D1-C3AD0D3AE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036EAE-B1D0-4AFB-A631-3A9F6F19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40F05A-4BB0-4BAE-BC6D-20DA179A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A05A19-CB88-4951-9A12-28059F10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8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E90464-BD2F-4AAF-9982-BD91E20D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79F55D-74FE-4A78-B0A3-E3B918775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12FAE31-878E-4D9F-BCDC-81BA89A2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E0A086-4F89-43F6-A7E1-D754ED73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682EEC-90E1-4E79-94F9-ACE195F4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34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56D3AF-002B-4C77-B8BB-8D171F8C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40BE57B-4614-4C63-B017-1C9A32BAB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02C13E-9EB2-4C05-875C-100AFD23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5CB4A4-1BA6-4F12-9ABD-E455248B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B74D56-DA54-422C-8C67-9EAFE25B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57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75893-8AFD-4FB8-A207-800E7997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05BEF5-75BA-4054-8DC0-851F5A8A5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D46E10A-340E-42F5-B334-252EA5F29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F757D68-0E10-4001-BB9C-75029284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F44CA8-3FAB-4754-A6CF-34B337D5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0CDC6E-A2C8-4AB4-B7F8-05F06F1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3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7912E7-25E3-4D60-83EF-876EAE77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E39955-8ACD-46E4-9A17-A9A1D795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2979F-0074-42AD-BAC5-0BABEE822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73B6D46-E963-4003-BB93-E993CDAEA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B82C8D8-0FF6-4B9F-A643-7FAB218F1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F98BB89-D037-4D2E-A272-1CFCD401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73A995C-6D6B-4E6D-AAAF-AE74D9E2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5008F83-A5FD-4E78-992B-DED01209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09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E472DE-9240-49B7-BFF9-1DCBD2D5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0885FC9-FB35-4FBE-BAEF-233EBE53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64AD9E7-35E9-48DA-AD14-98E36709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158549F-D2CA-4803-8A12-7D85469F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21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F1CAC6-30C9-424A-9B87-AE1333C2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A3A421B-C84E-41E6-9943-FD3DEA0C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886608-667B-4B1F-8AF8-4D443D47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56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D3CD9A-FB1A-492E-A1A2-4A2B54E0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FBE49B-3E55-4B0D-BB74-B2FC0318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C44C012-FFE2-4552-9AFF-5323CD013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7101D5-AD96-4F93-AA26-91915538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0E0BD1A-12A7-4E6D-B8CC-41089D48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3FC0CD-FB3E-4B84-9355-2898731D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10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F7E391-3C83-49F1-A00E-2ABCC22D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33B9E8B-2635-4A12-9F33-7EEF7D159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AE326D0-2975-4027-AD0E-E1368172C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F99399-8834-4879-A9F7-25296E22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2C4A73-50D7-41C3-8237-C2BDAA3D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D464C57-B87B-4044-9465-F9541D2E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98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C89DA40-66FB-4F9A-A277-A8DEE777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083EFA8-0E70-4F82-A355-527124374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09AB6C-1581-48DE-8F1D-18B9E47F5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F98A-CB3E-48CC-B267-BA20AED0371F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8F52B2-2037-4D62-BD0A-A0FEA58F7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BC8A5F-95E1-4C0C-9896-7EE40A5A1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EC40-DFB9-41AD-BF6E-BD4650EF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99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82C8614-0618-4CD2-B39A-CA3EC59D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9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433D92-9573-43EC-A8CF-D18B0BFDD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EBAF514-2583-4BDF-A24F-C682BF34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8118FE2-25DE-4FA6-AE16-12E10E53D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95189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4662C9-696B-40FA-AD1F-EA3FC986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7705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MR modeli ile oluşturulan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, CT modeli ile oluşturulan </a:t>
            </a:r>
            <a:r>
              <a:rPr lang="tr-TR" dirty="0" err="1">
                <a:latin typeface="Comic Sans MS" panose="030F0702030302020204" pitchFamily="66" charset="0"/>
              </a:rPr>
              <a:t>konturlamaya</a:t>
            </a:r>
            <a:r>
              <a:rPr lang="tr-TR" dirty="0">
                <a:latin typeface="Comic Sans MS" panose="030F0702030302020204" pitchFamily="66" charset="0"/>
              </a:rPr>
              <a:t> kıyasla ,manuel </a:t>
            </a:r>
            <a:r>
              <a:rPr lang="tr-TR" dirty="0" err="1">
                <a:latin typeface="Comic Sans MS" panose="030F0702030302020204" pitchFamily="66" charset="0"/>
              </a:rPr>
              <a:t>konturlamaya</a:t>
            </a:r>
            <a:r>
              <a:rPr lang="tr-TR" dirty="0">
                <a:latin typeface="Comic Sans MS" panose="030F0702030302020204" pitchFamily="66" charset="0"/>
              </a:rPr>
              <a:t> göre daha iyi benzerlik gösterdi.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İki </a:t>
            </a:r>
            <a:r>
              <a:rPr lang="tr-TR" dirty="0" err="1">
                <a:latin typeface="Comic Sans MS" panose="030F0702030302020204" pitchFamily="66" charset="0"/>
              </a:rPr>
              <a:t>modalite</a:t>
            </a:r>
            <a:r>
              <a:rPr lang="tr-TR" dirty="0">
                <a:latin typeface="Comic Sans MS" panose="030F0702030302020204" pitchFamily="66" charset="0"/>
              </a:rPr>
              <a:t> arasında benzer olan sol SMG dışında, </a:t>
            </a:r>
            <a:r>
              <a:rPr lang="tr-TR" dirty="0" err="1">
                <a:latin typeface="Comic Sans MS" panose="030F0702030302020204" pitchFamily="66" charset="0"/>
              </a:rPr>
              <a:t>bilateral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parotis</a:t>
            </a:r>
            <a:r>
              <a:rPr lang="tr-TR" dirty="0">
                <a:latin typeface="Comic Sans MS" panose="030F0702030302020204" pitchFamily="66" charset="0"/>
              </a:rPr>
              <a:t> ve sağ SMG için ortalama </a:t>
            </a:r>
            <a:r>
              <a:rPr lang="tr-TR" dirty="0" err="1">
                <a:latin typeface="Comic Sans MS" panose="030F0702030302020204" pitchFamily="66" charset="0"/>
              </a:rPr>
              <a:t>DTA'da</a:t>
            </a:r>
            <a:r>
              <a:rPr lang="tr-TR" dirty="0">
                <a:latin typeface="Comic Sans MS" panose="030F0702030302020204" pitchFamily="66" charset="0"/>
              </a:rPr>
              <a:t> bir iyileşme gözlendi.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Bilateral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parotis</a:t>
            </a:r>
            <a:r>
              <a:rPr lang="tr-TR" dirty="0">
                <a:latin typeface="Comic Sans MS" panose="030F0702030302020204" pitchFamily="66" charset="0"/>
              </a:rPr>
              <a:t> ve sol SMG için  </a:t>
            </a:r>
            <a:r>
              <a:rPr lang="tr-TR" dirty="0" err="1">
                <a:latin typeface="Comic Sans MS" panose="030F0702030302020204" pitchFamily="66" charset="0"/>
              </a:rPr>
              <a:t>mean</a:t>
            </a:r>
            <a:r>
              <a:rPr lang="tr-TR" dirty="0">
                <a:latin typeface="Comic Sans MS" panose="030F0702030302020204" pitchFamily="66" charset="0"/>
              </a:rPr>
              <a:t> DSC değerleri benzerdi(</a:t>
            </a:r>
            <a:r>
              <a:rPr lang="tr-TR" dirty="0" err="1">
                <a:latin typeface="Comic Sans MS" panose="030F0702030302020204" pitchFamily="66" charset="0"/>
              </a:rPr>
              <a:t>mean</a:t>
            </a:r>
            <a:r>
              <a:rPr lang="tr-TR" dirty="0">
                <a:latin typeface="Comic Sans MS" panose="030F0702030302020204" pitchFamily="66" charset="0"/>
              </a:rPr>
              <a:t> DSC&gt;0.7).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Sağ SMG için ise CT model tabanlı </a:t>
            </a:r>
            <a:r>
              <a:rPr lang="tr-TR" dirty="0" err="1">
                <a:latin typeface="Comic Sans MS" panose="030F0702030302020204" pitchFamily="66" charset="0"/>
              </a:rPr>
              <a:t>konturlamada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mean</a:t>
            </a:r>
            <a:r>
              <a:rPr lang="tr-TR" dirty="0">
                <a:latin typeface="Comic Sans MS" panose="030F0702030302020204" pitchFamily="66" charset="0"/>
              </a:rPr>
              <a:t> DSC değeri , MR model tabanlı </a:t>
            </a:r>
            <a:r>
              <a:rPr lang="tr-TR" dirty="0" err="1">
                <a:latin typeface="Comic Sans MS" panose="030F0702030302020204" pitchFamily="66" charset="0"/>
              </a:rPr>
              <a:t>konturlamaya</a:t>
            </a:r>
            <a:r>
              <a:rPr lang="tr-TR" dirty="0">
                <a:latin typeface="Comic Sans MS" panose="030F0702030302020204" pitchFamily="66" charset="0"/>
              </a:rPr>
              <a:t> göre daha düşüktü.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436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C6EC0A6-9308-48D8-9166-57B101356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5319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38C9AF-5ACA-4B0E-A047-99E49D750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"/>
            <a:ext cx="10515600" cy="59331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                                                  </a:t>
            </a:r>
            <a:r>
              <a:rPr lang="tr-TR" b="1" dirty="0">
                <a:latin typeface="Comic Sans MS" panose="030F0702030302020204" pitchFamily="66" charset="0"/>
              </a:rPr>
              <a:t>TARTIŞMA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Bu çalışma , baş-boyun bölgesinde OAR </a:t>
            </a:r>
            <a:r>
              <a:rPr lang="tr-TR" dirty="0" err="1">
                <a:latin typeface="Comic Sans MS" panose="030F0702030302020204" pitchFamily="66" charset="0"/>
              </a:rPr>
              <a:t>konturlaması</a:t>
            </a:r>
            <a:r>
              <a:rPr lang="tr-TR" dirty="0">
                <a:latin typeface="Comic Sans MS" panose="030F0702030302020204" pitchFamily="66" charset="0"/>
              </a:rPr>
              <a:t> için </a:t>
            </a:r>
            <a:r>
              <a:rPr lang="tr-TR" dirty="0" err="1">
                <a:latin typeface="Comic Sans MS" panose="030F0702030302020204" pitchFamily="66" charset="0"/>
              </a:rPr>
              <a:t>çoklı</a:t>
            </a:r>
            <a:r>
              <a:rPr lang="tr-TR" dirty="0">
                <a:latin typeface="Comic Sans MS" panose="030F0702030302020204" pitchFamily="66" charset="0"/>
              </a:rPr>
              <a:t> MR sekansları ile MR tabanlı derin öğrenme modelinin çapraz-edinimini değerlendiren ilk çalışmadır.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Bu çalışma MR tabanlı derin öğrenme ile OAR </a:t>
            </a:r>
            <a:r>
              <a:rPr lang="tr-TR" dirty="0" err="1">
                <a:latin typeface="Comic Sans MS" panose="030F0702030302020204" pitchFamily="66" charset="0"/>
              </a:rPr>
              <a:t>konturlanmasının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klinisyenlere</a:t>
            </a:r>
            <a:r>
              <a:rPr lang="tr-TR" dirty="0">
                <a:latin typeface="Comic Sans MS" panose="030F0702030302020204" pitchFamily="66" charset="0"/>
              </a:rPr>
              <a:t> yardımcı olabileceğini fakat aynı zamanda  belirli bir MR sekansına özgü duyarlılık gösterdiğini saptamıştır.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Model</a:t>
            </a:r>
            <a:r>
              <a:rPr lang="tr-TR" baseline="-25000" dirty="0" err="1">
                <a:latin typeface="Comic Sans MS" panose="030F0702030302020204" pitchFamily="66" charset="0"/>
              </a:rPr>
              <a:t>MRI</a:t>
            </a:r>
            <a:r>
              <a:rPr lang="tr-TR" baseline="-25000" dirty="0">
                <a:latin typeface="Comic Sans MS" panose="030F0702030302020204" pitchFamily="66" charset="0"/>
              </a:rPr>
              <a:t> ,</a:t>
            </a:r>
            <a:r>
              <a:rPr lang="tr-TR" dirty="0">
                <a:latin typeface="Comic Sans MS" panose="030F0702030302020204" pitchFamily="66" charset="0"/>
              </a:rPr>
              <a:t> 2D T2W </a:t>
            </a:r>
            <a:r>
              <a:rPr lang="tr-TR" dirty="0" err="1">
                <a:latin typeface="Comic Sans MS" panose="030F0702030302020204" pitchFamily="66" charset="0"/>
              </a:rPr>
              <a:t>diyagnostik</a:t>
            </a:r>
            <a:r>
              <a:rPr lang="tr-TR" dirty="0">
                <a:latin typeface="Comic Sans MS" panose="030F0702030302020204" pitchFamily="66" charset="0"/>
              </a:rPr>
              <a:t> ve radyoterapi planlaması için kullanılan MR da iyi performans göstermiştir(DSC 0.80,DTA</a:t>
            </a:r>
            <a:r>
              <a:rPr lang="tr-TR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≤2mm ).</a:t>
            </a:r>
            <a:endParaRPr lang="tr-TR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1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32B626BD-774B-46D4-80EA-65EFD1593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5763"/>
            <a:ext cx="10515600" cy="57912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Model</a:t>
            </a:r>
            <a:r>
              <a:rPr lang="tr-TR" baseline="-25000" dirty="0">
                <a:latin typeface="Comic Sans MS" panose="030F0702030302020204" pitchFamily="66" charset="0"/>
              </a:rPr>
              <a:t>MRI</a:t>
            </a:r>
            <a:r>
              <a:rPr lang="tr-TR" dirty="0">
                <a:latin typeface="Comic Sans MS" panose="030F0702030302020204" pitchFamily="66" charset="0"/>
              </a:rPr>
              <a:t>,100 farklı MR ile eğitildi , 28 MR görüntüsünde doğrulandı ve manuel </a:t>
            </a:r>
            <a:r>
              <a:rPr lang="tr-TR" dirty="0" err="1">
                <a:latin typeface="Comic Sans MS" panose="030F0702030302020204" pitchFamily="66" charset="0"/>
              </a:rPr>
              <a:t>konturlamaya</a:t>
            </a:r>
            <a:r>
              <a:rPr lang="tr-TR" dirty="0">
                <a:latin typeface="Comic Sans MS" panose="030F0702030302020204" pitchFamily="66" charset="0"/>
              </a:rPr>
              <a:t> benzer geometrik doğrulukla iyi performans gösterdi.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Küçük bir eğitim grubuyla etkili bir model oluşturma yeteneği, modeli üretmek için kullanılan yüksek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standardı ve tutarlı MR sekansları ile açıklanabilir.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OAR </a:t>
            </a:r>
            <a:r>
              <a:rPr lang="tr-TR" dirty="0" err="1">
                <a:latin typeface="Comic Sans MS" panose="030F0702030302020204" pitchFamily="66" charset="0"/>
              </a:rPr>
              <a:t>prospektif</a:t>
            </a:r>
            <a:r>
              <a:rPr lang="tr-TR" dirty="0">
                <a:latin typeface="Comic Sans MS" panose="030F0702030302020204" pitchFamily="66" charset="0"/>
              </a:rPr>
              <a:t> olarak fikir birliği ile oluşturulan </a:t>
            </a:r>
            <a:r>
              <a:rPr lang="tr-TR" dirty="0" err="1">
                <a:latin typeface="Comic Sans MS" panose="030F0702030302020204" pitchFamily="66" charset="0"/>
              </a:rPr>
              <a:t>klavuzlara</a:t>
            </a:r>
            <a:r>
              <a:rPr lang="tr-TR" dirty="0">
                <a:latin typeface="Comic Sans MS" panose="030F0702030302020204" pitchFamily="66" charset="0"/>
              </a:rPr>
              <a:t> göre </a:t>
            </a:r>
            <a:r>
              <a:rPr lang="tr-TR" dirty="0" err="1">
                <a:latin typeface="Comic Sans MS" panose="030F0702030302020204" pitchFamily="66" charset="0"/>
              </a:rPr>
              <a:t>konturlanmış</a:t>
            </a:r>
            <a:r>
              <a:rPr lang="tr-TR" dirty="0">
                <a:latin typeface="Comic Sans MS" panose="030F0702030302020204" pitchFamily="66" charset="0"/>
              </a:rPr>
              <a:t> ve en az 12 yıl tecrübesi olan radyoloji uzmanları tarafından yeniden değerlendirilmiştir.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Eğitim amaçlı kullanılan tüm MR görüntülerinde aynı sekans kullanılmıştır( T2-TSE-TRA).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632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8D84BB-66A3-4D85-8C27-595B0DED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515600" cy="570960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T2W 3D MRL görüntüleri ile test edilen </a:t>
            </a:r>
            <a:r>
              <a:rPr lang="tr-TR" dirty="0" err="1">
                <a:latin typeface="Comic Sans MS" panose="030F0702030302020204" pitchFamily="66" charset="0"/>
              </a:rPr>
              <a:t>model</a:t>
            </a:r>
            <a:r>
              <a:rPr lang="tr-TR" baseline="-25000" dirty="0" err="1">
                <a:latin typeface="Comic Sans MS" panose="030F0702030302020204" pitchFamily="66" charset="0"/>
              </a:rPr>
              <a:t>MRI</a:t>
            </a:r>
            <a:r>
              <a:rPr lang="tr-TR" baseline="-25000" dirty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tarafından oluşturulan  </a:t>
            </a:r>
            <a:r>
              <a:rPr lang="tr-TR" dirty="0" err="1">
                <a:latin typeface="Comic Sans MS" panose="030F0702030302020204" pitchFamily="66" charset="0"/>
              </a:rPr>
              <a:t>konturlamada</a:t>
            </a:r>
            <a:r>
              <a:rPr lang="tr-TR" dirty="0">
                <a:latin typeface="Comic Sans MS" panose="030F0702030302020204" pitchFamily="66" charset="0"/>
              </a:rPr>
              <a:t> uyum oranı </a:t>
            </a:r>
            <a:r>
              <a:rPr lang="tr-TR" dirty="0" err="1">
                <a:latin typeface="Comic Sans MS" panose="030F0702030302020204" pitchFamily="66" charset="0"/>
              </a:rPr>
              <a:t>bilateral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parotis</a:t>
            </a:r>
            <a:r>
              <a:rPr lang="tr-TR" dirty="0">
                <a:latin typeface="Comic Sans MS" panose="030F0702030302020204" pitchFamily="66" charset="0"/>
              </a:rPr>
              <a:t> için kabul edilebilir düzeyde iken</a:t>
            </a:r>
            <a:r>
              <a:rPr lang="tr-TR" baseline="-25000" dirty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; </a:t>
            </a:r>
            <a:r>
              <a:rPr lang="tr-TR" dirty="0" err="1">
                <a:latin typeface="Comic Sans MS" panose="030F0702030302020204" pitchFamily="66" charset="0"/>
              </a:rPr>
              <a:t>bilateral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submandibular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gland</a:t>
            </a:r>
            <a:r>
              <a:rPr lang="tr-TR" dirty="0">
                <a:latin typeface="Comic Sans MS" panose="030F0702030302020204" pitchFamily="66" charset="0"/>
              </a:rPr>
              <a:t> için </a:t>
            </a:r>
            <a:r>
              <a:rPr lang="tr-TR" dirty="0" err="1">
                <a:latin typeface="Comic Sans MS" panose="030F0702030302020204" pitchFamily="66" charset="0"/>
              </a:rPr>
              <a:t>parsiyel</a:t>
            </a:r>
            <a:r>
              <a:rPr lang="tr-TR" dirty="0">
                <a:latin typeface="Comic Sans MS" panose="030F0702030302020204" pitchFamily="66" charset="0"/>
              </a:rPr>
              <a:t> veya total uyum eksikliği izlendi(sol SMG DTA :18 mm , sağ SMG DTA :24 mm 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Model</a:t>
            </a:r>
            <a:r>
              <a:rPr lang="tr-TR" baseline="-25000" dirty="0" err="1">
                <a:latin typeface="Comic Sans MS" panose="030F0702030302020204" pitchFamily="66" charset="0"/>
              </a:rPr>
              <a:t>MRI</a:t>
            </a:r>
            <a:r>
              <a:rPr lang="tr-TR" baseline="-25000" dirty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,</a:t>
            </a:r>
            <a:r>
              <a:rPr lang="tr-TR" dirty="0" err="1">
                <a:latin typeface="Comic Sans MS" panose="030F0702030302020204" pitchFamily="66" charset="0"/>
              </a:rPr>
              <a:t>bilateral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parotis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submandibüler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gland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konturlamasında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model</a:t>
            </a:r>
            <a:r>
              <a:rPr lang="tr-TR" baseline="-25000" dirty="0" err="1">
                <a:latin typeface="Comic Sans MS" panose="030F0702030302020204" pitchFamily="66" charset="0"/>
              </a:rPr>
              <a:t>CT</a:t>
            </a:r>
            <a:r>
              <a:rPr lang="tr-TR" baseline="-25000" dirty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ye kıyasla daha başarılıydı.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Mean</a:t>
            </a:r>
            <a:r>
              <a:rPr lang="tr-TR" dirty="0">
                <a:latin typeface="Comic Sans MS" panose="030F0702030302020204" pitchFamily="66" charset="0"/>
              </a:rPr>
              <a:t> DTA değerleri sağ taraflı yapılarda sol taraflı yapılara oranla daha başarılıydı.</a:t>
            </a:r>
          </a:p>
        </p:txBody>
      </p:sp>
    </p:spTree>
    <p:extLst>
      <p:ext uri="{BB962C8B-B14F-4D97-AF65-F5344CB8AC3E}">
        <p14:creationId xmlns:p14="http://schemas.microsoft.com/office/powerpoint/2010/main" val="245726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DD905F-32D1-44EA-9926-4F2C7AD4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60"/>
            <a:ext cx="10515600" cy="586200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Gerçek </a:t>
            </a:r>
            <a:r>
              <a:rPr lang="tr-TR" dirty="0" err="1">
                <a:latin typeface="Comic Sans MS" panose="030F0702030302020204" pitchFamily="66" charset="0"/>
              </a:rPr>
              <a:t>konturlamanın</a:t>
            </a:r>
            <a:r>
              <a:rPr lang="tr-TR" dirty="0">
                <a:latin typeface="Comic Sans MS" panose="030F0702030302020204" pitchFamily="66" charset="0"/>
              </a:rPr>
              <a:t> doğruluğu MR görüntü </a:t>
            </a:r>
            <a:r>
              <a:rPr lang="tr-TR" dirty="0" err="1">
                <a:latin typeface="Comic Sans MS" panose="030F0702030302020204" pitchFamily="66" charset="0"/>
              </a:rPr>
              <a:t>modalitesinden</a:t>
            </a:r>
            <a:r>
              <a:rPr lang="tr-TR" dirty="0">
                <a:latin typeface="Comic Sans MS" panose="030F0702030302020204" pitchFamily="66" charset="0"/>
              </a:rPr>
              <a:t> etkilenebileceği için net olarak tanımlanamamıştır.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OAR tanımlaması için her iki görüntüleme yönteminin faydalarından yararlanmak ve eksikliklerini en aza indirmek için, CT ve MR görüntülerini otomatik </a:t>
            </a:r>
            <a:r>
              <a:rPr lang="tr-TR" dirty="0" err="1">
                <a:latin typeface="Comic Sans MS" panose="030F0702030302020204" pitchFamily="66" charset="0"/>
              </a:rPr>
              <a:t>konturlamada</a:t>
            </a:r>
            <a:r>
              <a:rPr lang="tr-TR" dirty="0">
                <a:latin typeface="Comic Sans MS" panose="030F0702030302020204" pitchFamily="66" charset="0"/>
              </a:rPr>
              <a:t> birleştirmeyi keşfetmek ilgi çekici bir yaklaşım olacaktır.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T2W </a:t>
            </a:r>
            <a:r>
              <a:rPr lang="tr-TR" dirty="0" err="1">
                <a:latin typeface="Comic Sans MS" panose="030F0702030302020204" pitchFamily="66" charset="0"/>
              </a:rPr>
              <a:t>Dixon</a:t>
            </a:r>
            <a:r>
              <a:rPr lang="tr-TR" dirty="0">
                <a:latin typeface="Comic Sans MS" panose="030F0702030302020204" pitchFamily="66" charset="0"/>
              </a:rPr>
              <a:t> 2D radyoterapi planlama görüntülerine  uygulanan </a:t>
            </a:r>
            <a:r>
              <a:rPr lang="tr-TR" dirty="0" err="1">
                <a:latin typeface="Comic Sans MS" panose="030F0702030302020204" pitchFamily="66" charset="0"/>
              </a:rPr>
              <a:t>model</a:t>
            </a:r>
            <a:r>
              <a:rPr lang="tr-TR" baseline="-25000" dirty="0" err="1">
                <a:latin typeface="Comic Sans MS" panose="030F0702030302020204" pitchFamily="66" charset="0"/>
              </a:rPr>
              <a:t>MRI</a:t>
            </a:r>
            <a:r>
              <a:rPr lang="tr-TR" dirty="0">
                <a:latin typeface="Comic Sans MS" panose="030F0702030302020204" pitchFamily="66" charset="0"/>
              </a:rPr>
              <a:t> otomatik konturlarını kullanan daha iyi örtüşme (</a:t>
            </a:r>
            <a:r>
              <a:rPr lang="tr-TR" dirty="0" err="1">
                <a:latin typeface="Comic Sans MS" panose="030F0702030302020204" pitchFamily="66" charset="0"/>
              </a:rPr>
              <a:t>overlap</a:t>
            </a:r>
            <a:r>
              <a:rPr lang="tr-TR" dirty="0">
                <a:latin typeface="Comic Sans MS" panose="030F0702030302020204" pitchFamily="66" charset="0"/>
              </a:rPr>
              <a:t>), tedavi planlamasında kullanılmak üzere BT tabanlı modellerin yerini </a:t>
            </a:r>
            <a:r>
              <a:rPr lang="tr-TR" dirty="0" err="1">
                <a:latin typeface="Comic Sans MS" panose="030F0702030302020204" pitchFamily="66" charset="0"/>
              </a:rPr>
              <a:t>alabilir,ancak</a:t>
            </a:r>
            <a:r>
              <a:rPr lang="tr-TR" dirty="0">
                <a:latin typeface="Comic Sans MS" panose="030F0702030302020204" pitchFamily="66" charset="0"/>
              </a:rPr>
              <a:t> daha fazla OAR verisi ve eğitim için daha heterojen bir  hasta popülasyonu gereklidir.</a:t>
            </a:r>
          </a:p>
        </p:txBody>
      </p:sp>
    </p:spTree>
    <p:extLst>
      <p:ext uri="{BB962C8B-B14F-4D97-AF65-F5344CB8AC3E}">
        <p14:creationId xmlns:p14="http://schemas.microsoft.com/office/powerpoint/2010/main" val="3015598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5601FD-368C-4A73-BBFD-1B64CE0E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84168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MRgRT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adaptif</a:t>
            </a:r>
            <a:r>
              <a:rPr lang="tr-TR" dirty="0">
                <a:latin typeface="Comic Sans MS" panose="030F0702030302020204" pitchFamily="66" charset="0"/>
              </a:rPr>
              <a:t> planlamada hedef dokuya verilen dozda  ve minimal  normal doku </a:t>
            </a:r>
            <a:r>
              <a:rPr lang="tr-TR" dirty="0" err="1">
                <a:latin typeface="Comic Sans MS" panose="030F0702030302020204" pitchFamily="66" charset="0"/>
              </a:rPr>
              <a:t>toksisitesinde</a:t>
            </a:r>
            <a:r>
              <a:rPr lang="tr-TR" dirty="0">
                <a:latin typeface="Comic Sans MS" panose="030F0702030302020204" pitchFamily="66" charset="0"/>
              </a:rPr>
              <a:t> , tümör redüksiyonu ve anatomik değişikliklerin eş zamanlı saptanması ile ilerleme sağlanabilir.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Model</a:t>
            </a:r>
            <a:r>
              <a:rPr lang="tr-TR" baseline="-25000" dirty="0" err="1">
                <a:latin typeface="Comic Sans MS" panose="030F0702030302020204" pitchFamily="66" charset="0"/>
              </a:rPr>
              <a:t>MRI</a:t>
            </a:r>
            <a:r>
              <a:rPr lang="tr-TR" baseline="-25000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ın</a:t>
            </a:r>
            <a:r>
              <a:rPr lang="tr-TR" dirty="0">
                <a:latin typeface="Comic Sans MS" panose="030F0702030302020204" pitchFamily="66" charset="0"/>
              </a:rPr>
              <a:t> 3D MRL da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için kullanılmasından önce daha ileri optimizasyon stratejileri geliştirilmelidir.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Bu modeli benzer şekilde elde </a:t>
            </a:r>
            <a:r>
              <a:rPr lang="tr-TR" dirty="0" err="1">
                <a:latin typeface="Comic Sans MS" panose="030F0702030302020204" pitchFamily="66" charset="0"/>
              </a:rPr>
              <a:t>elde</a:t>
            </a:r>
            <a:r>
              <a:rPr lang="tr-TR" dirty="0">
                <a:latin typeface="Comic Sans MS" panose="030F0702030302020204" pitchFamily="66" charset="0"/>
              </a:rPr>
              <a:t> edilen verilerle kullanmak ( Örneğin ; MRL ile elde edilen görüntü verilerinin kullanılması)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err="1">
                <a:latin typeface="Comic Sans MS" panose="030F0702030302020204" pitchFamily="66" charset="0"/>
              </a:rPr>
              <a:t>MRL'de</a:t>
            </a:r>
            <a:r>
              <a:rPr lang="tr-TR" dirty="0">
                <a:latin typeface="Comic Sans MS" panose="030F0702030302020204" pitchFamily="66" charset="0"/>
              </a:rPr>
              <a:t> test edilebilecek bir 2D bir sekans  geliştirmek.( 2D MRL sekansı üzerinde </a:t>
            </a:r>
            <a:r>
              <a:rPr lang="tr-TR" dirty="0" err="1">
                <a:latin typeface="Comic Sans MS" panose="030F0702030302020204" pitchFamily="66" charset="0"/>
              </a:rPr>
              <a:t>model</a:t>
            </a:r>
            <a:r>
              <a:rPr lang="tr-TR" baseline="-25000" dirty="0" err="1">
                <a:latin typeface="Comic Sans MS" panose="030F0702030302020204" pitchFamily="66" charset="0"/>
              </a:rPr>
              <a:t>MRI</a:t>
            </a:r>
            <a:r>
              <a:rPr lang="tr-TR" dirty="0">
                <a:latin typeface="Comic Sans MS" panose="030F0702030302020204" pitchFamily="66" charset="0"/>
              </a:rPr>
              <a:t> tabanlı konturların </a:t>
            </a:r>
            <a:r>
              <a:rPr lang="tr-TR" dirty="0" err="1">
                <a:latin typeface="Comic Sans MS" panose="030F0702030302020204" pitchFamily="66" charset="0"/>
              </a:rPr>
              <a:t>kullanılması,adaptif</a:t>
            </a:r>
            <a:r>
              <a:rPr lang="tr-TR" dirty="0">
                <a:latin typeface="Comic Sans MS" panose="030F0702030302020204" pitchFamily="66" charset="0"/>
              </a:rPr>
              <a:t> planlamada </a:t>
            </a:r>
            <a:r>
              <a:rPr lang="tr-TR" dirty="0" err="1">
                <a:latin typeface="Comic Sans MS" panose="030F0702030302020204" pitchFamily="66" charset="0"/>
              </a:rPr>
              <a:t>OAR'ları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konturlamaya</a:t>
            </a:r>
            <a:r>
              <a:rPr lang="tr-TR" dirty="0">
                <a:latin typeface="Comic Sans MS" panose="030F0702030302020204" pitchFamily="66" charset="0"/>
              </a:rPr>
              <a:t> uygunluğunu değerlendirmeye yardımcı olacaktır.)</a:t>
            </a:r>
          </a:p>
        </p:txBody>
      </p:sp>
    </p:spTree>
    <p:extLst>
      <p:ext uri="{BB962C8B-B14F-4D97-AF65-F5344CB8AC3E}">
        <p14:creationId xmlns:p14="http://schemas.microsoft.com/office/powerpoint/2010/main" val="536035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AE2E80-24C0-47DC-9F2D-4E9745296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8315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Çalışmanın sınırlamaları;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tr-TR" dirty="0"/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Model MR tek merkezden alınan verilerle eğitildi. Bu nedenle diğer merkezlerin verileri ve </a:t>
            </a:r>
            <a:r>
              <a:rPr lang="tr-TR" dirty="0" err="1">
                <a:latin typeface="Comic Sans MS" panose="030F0702030302020204" pitchFamily="66" charset="0"/>
              </a:rPr>
              <a:t>multi</a:t>
            </a:r>
            <a:r>
              <a:rPr lang="tr-TR" dirty="0">
                <a:latin typeface="Comic Sans MS" panose="030F0702030302020204" pitchFamily="66" charset="0"/>
              </a:rPr>
              <a:t>-analiz çalışma verilerinde farklı performans gösterebilir.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Görüntü </a:t>
            </a:r>
            <a:r>
              <a:rPr lang="tr-TR" dirty="0" err="1">
                <a:latin typeface="Comic Sans MS" panose="030F0702030302020204" pitchFamily="66" charset="0"/>
              </a:rPr>
              <a:t>artefaktı</a:t>
            </a:r>
            <a:r>
              <a:rPr lang="tr-TR" dirty="0">
                <a:latin typeface="Comic Sans MS" panose="030F0702030302020204" pitchFamily="66" charset="0"/>
              </a:rPr>
              <a:t> bulunan hastaların performans analizi , gelecekteki çalışmaların alanıdır.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Model </a:t>
            </a:r>
            <a:r>
              <a:rPr lang="tr-TR" baseline="-25000" dirty="0">
                <a:latin typeface="Comic Sans MS" panose="030F0702030302020204" pitchFamily="66" charset="0"/>
              </a:rPr>
              <a:t>MRI  </a:t>
            </a:r>
            <a:r>
              <a:rPr lang="tr-TR" dirty="0">
                <a:latin typeface="Comic Sans MS" panose="030F0702030302020204" pitchFamily="66" charset="0"/>
              </a:rPr>
              <a:t>az sayıda veri ile test edildi(28 veri). Bu nedenle bu modellerin MRL da klinik kullanımından önce doğruluğunu arttırmak için daha geniş veri üzerinde test edilmesi gerekmektedir.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Oluşturulan modelin baş-boyun bölgesindeki diğer OAR </a:t>
            </a:r>
            <a:r>
              <a:rPr lang="tr-TR" dirty="0" err="1">
                <a:latin typeface="Comic Sans MS" panose="030F0702030302020204" pitchFamily="66" charset="0"/>
              </a:rPr>
              <a:t>konturlanmasında</a:t>
            </a:r>
            <a:r>
              <a:rPr lang="tr-TR" dirty="0">
                <a:latin typeface="Comic Sans MS" panose="030F0702030302020204" pitchFamily="66" charset="0"/>
              </a:rPr>
              <a:t> da test edilmesi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124557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A6690A-735B-4BBC-BAD5-83DFD22B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20"/>
            <a:ext cx="10515600" cy="580104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Doğru volüm </a:t>
            </a:r>
            <a:r>
              <a:rPr lang="tr-TR" dirty="0" err="1">
                <a:latin typeface="Comic Sans MS" panose="030F0702030302020204" pitchFamily="66" charset="0"/>
              </a:rPr>
              <a:t>tanımlanması,hedef</a:t>
            </a:r>
            <a:r>
              <a:rPr lang="tr-TR" dirty="0">
                <a:latin typeface="Comic Sans MS" panose="030F0702030302020204" pitchFamily="66" charset="0"/>
              </a:rPr>
              <a:t> yapıya uygun doz verirken risk altındaki organların(OAR) korunmasının gerektirir.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Baş-boyun bölgesinin kompleks anatomisinden dolayı manuel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oldukça iş yükü gerektiren ve </a:t>
            </a:r>
            <a:r>
              <a:rPr lang="tr-TR" dirty="0" err="1">
                <a:latin typeface="Comic Sans MS" panose="030F0702030302020204" pitchFamily="66" charset="0"/>
              </a:rPr>
              <a:t>klinisyenler</a:t>
            </a:r>
            <a:r>
              <a:rPr lang="tr-TR" dirty="0">
                <a:latin typeface="Comic Sans MS" panose="030F0702030302020204" pitchFamily="66" charset="0"/>
              </a:rPr>
              <a:t> arasında  farklılığa neden olan bir konudur.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Atlas tabanlı oto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modelleri ,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için gereken zamanı ve  </a:t>
            </a:r>
            <a:r>
              <a:rPr lang="tr-TR" dirty="0" err="1">
                <a:latin typeface="Comic Sans MS" panose="030F0702030302020204" pitchFamily="66" charset="0"/>
              </a:rPr>
              <a:t>konturlamada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klinisyenler</a:t>
            </a:r>
            <a:r>
              <a:rPr lang="tr-TR" dirty="0">
                <a:latin typeface="Comic Sans MS" panose="030F0702030302020204" pitchFamily="66" charset="0"/>
              </a:rPr>
              <a:t> arasındaki farklılığı azaltabilir.</a:t>
            </a:r>
          </a:p>
        </p:txBody>
      </p:sp>
    </p:spTree>
    <p:extLst>
      <p:ext uri="{BB962C8B-B14F-4D97-AF65-F5344CB8AC3E}">
        <p14:creationId xmlns:p14="http://schemas.microsoft.com/office/powerpoint/2010/main" val="398775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8F499C-C73C-492D-AEED-A8FDC712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                                                   </a:t>
            </a:r>
            <a:r>
              <a:rPr lang="tr-TR" b="1" dirty="0">
                <a:latin typeface="Comic Sans MS" panose="030F0702030302020204" pitchFamily="66" charset="0"/>
              </a:rPr>
              <a:t>SONUÇ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MR tabanlı derin öğrenme metodu ile yapılan oto </a:t>
            </a:r>
            <a:r>
              <a:rPr lang="tr-TR" dirty="0" err="1">
                <a:latin typeface="Comic Sans MS" panose="030F0702030302020204" pitchFamily="66" charset="0"/>
              </a:rPr>
              <a:t>konturlama,klinisyenlerin</a:t>
            </a:r>
            <a:r>
              <a:rPr lang="tr-TR" dirty="0">
                <a:latin typeface="Comic Sans MS" panose="030F0702030302020204" pitchFamily="66" charset="0"/>
              </a:rPr>
              <a:t> OAR </a:t>
            </a:r>
            <a:r>
              <a:rPr lang="tr-TR" dirty="0" err="1">
                <a:latin typeface="Comic Sans MS" panose="030F0702030302020204" pitchFamily="66" charset="0"/>
              </a:rPr>
              <a:t>konturlamasına</a:t>
            </a:r>
            <a:r>
              <a:rPr lang="tr-TR" dirty="0">
                <a:latin typeface="Comic Sans MS" panose="030F0702030302020204" pitchFamily="66" charset="0"/>
              </a:rPr>
              <a:t> yardımcı olacağı öngörülmektedir.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Model</a:t>
            </a:r>
            <a:r>
              <a:rPr lang="tr-TR" baseline="-25000" dirty="0" err="1">
                <a:latin typeface="Comic Sans MS" panose="030F0702030302020204" pitchFamily="66" charset="0"/>
              </a:rPr>
              <a:t>MRI</a:t>
            </a:r>
            <a:r>
              <a:rPr lang="tr-TR" baseline="-25000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ın</a:t>
            </a:r>
            <a:r>
              <a:rPr lang="tr-TR" dirty="0">
                <a:latin typeface="Comic Sans MS" panose="030F0702030302020204" pitchFamily="66" charset="0"/>
              </a:rPr>
              <a:t> 3D MRL da </a:t>
            </a:r>
            <a:r>
              <a:rPr lang="tr-TR" dirty="0" err="1">
                <a:latin typeface="Comic Sans MS" panose="030F0702030302020204" pitchFamily="66" charset="0"/>
              </a:rPr>
              <a:t>adaptif</a:t>
            </a:r>
            <a:r>
              <a:rPr lang="tr-TR" dirty="0">
                <a:latin typeface="Comic Sans MS" panose="030F0702030302020204" pitchFamily="66" charset="0"/>
              </a:rPr>
              <a:t> radyoterapide kullanılmasından önce geniş hasta popülasyonundan elde edilen görüntü verileri kullanılmalıdır.</a:t>
            </a:r>
          </a:p>
        </p:txBody>
      </p:sp>
    </p:spTree>
    <p:extLst>
      <p:ext uri="{BB962C8B-B14F-4D97-AF65-F5344CB8AC3E}">
        <p14:creationId xmlns:p14="http://schemas.microsoft.com/office/powerpoint/2010/main" val="354463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A17687-16FD-466C-8F79-581A2781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40"/>
            <a:ext cx="10515600" cy="5780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/>
              <a:t>                       </a:t>
            </a:r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r>
              <a:rPr lang="tr-TR" sz="4000" dirty="0"/>
              <a:t>                             </a:t>
            </a:r>
            <a:r>
              <a:rPr lang="tr-TR" sz="4000" dirty="0">
                <a:latin typeface="Comic Sans MS" panose="030F0702030302020204" pitchFamily="66" charset="0"/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966923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704D0DF1-00FF-46E1-A1E5-EA11FDEF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F9F7FBDA-4CEC-4504-BCDF-0EE769B6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86FB14-A5F7-4943-A469-7A98BB98C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1067308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56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F51AC4-FE7E-4AD8-9F06-4214F79A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08987E-48CA-4F94-B822-EE1083B48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BEE987B-1C9E-40BF-9F5E-216B7E82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7F76BC-F0FC-44CF-8D0C-E7FA112D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40"/>
            <a:ext cx="10515600" cy="588232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Otomatik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metodları</a:t>
            </a:r>
            <a:r>
              <a:rPr lang="tr-TR" dirty="0">
                <a:latin typeface="Comic Sans MS" panose="030F0702030302020204" pitchFamily="66" charset="0"/>
              </a:rPr>
              <a:t> son on yılda </a:t>
            </a:r>
            <a:r>
              <a:rPr lang="tr-TR" dirty="0" err="1">
                <a:latin typeface="Comic Sans MS" panose="030F0702030302020204" pitchFamily="66" charset="0"/>
              </a:rPr>
              <a:t>hzıla</a:t>
            </a:r>
            <a:r>
              <a:rPr lang="tr-TR" dirty="0">
                <a:latin typeface="Comic Sans MS" panose="030F0702030302020204" pitchFamily="66" charset="0"/>
              </a:rPr>
              <a:t> gelişmiştir ve en yeni teknikler yapay zeka yaklaşımını içermektedir.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Atlas tabanlı otomatik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ile karşılaştırıldığında, BT görüntülerinde insan konturlarını taklit etmek için </a:t>
            </a:r>
            <a:r>
              <a:rPr lang="tr-TR" dirty="0" err="1">
                <a:latin typeface="Comic Sans MS" panose="030F0702030302020204" pitchFamily="66" charset="0"/>
              </a:rPr>
              <a:t>konvolüsyonel</a:t>
            </a:r>
            <a:r>
              <a:rPr lang="tr-TR" dirty="0">
                <a:latin typeface="Comic Sans MS" panose="030F0702030302020204" pitchFamily="66" charset="0"/>
              </a:rPr>
              <a:t> sinir ağlarını kullanan derin öğrenme, klinik olarak daha kabul edilebilir ve daha az manuel düzenleme gerektiren </a:t>
            </a:r>
            <a:r>
              <a:rPr lang="tr-TR" dirty="0" err="1">
                <a:latin typeface="Comic Sans MS" panose="030F0702030302020204" pitchFamily="66" charset="0"/>
              </a:rPr>
              <a:t>konturlamalar</a:t>
            </a:r>
            <a:r>
              <a:rPr lang="tr-TR" dirty="0">
                <a:latin typeface="Comic Sans MS" panose="030F0702030302020204" pitchFamily="66" charset="0"/>
              </a:rPr>
              <a:t> sağlamıştır.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CT tabanlı </a:t>
            </a:r>
            <a:r>
              <a:rPr lang="tr-TR" dirty="0" err="1">
                <a:latin typeface="Comic Sans MS" panose="030F0702030302020204" pitchFamily="66" charset="0"/>
              </a:rPr>
              <a:t>deerin</a:t>
            </a:r>
            <a:r>
              <a:rPr lang="tr-TR" dirty="0">
                <a:latin typeface="Comic Sans MS" panose="030F0702030302020204" pitchFamily="66" charset="0"/>
              </a:rPr>
              <a:t> öğrenme modelleri ile yapılan </a:t>
            </a:r>
            <a:r>
              <a:rPr lang="tr-TR" dirty="0" err="1">
                <a:latin typeface="Comic Sans MS" panose="030F0702030302020204" pitchFamily="66" charset="0"/>
              </a:rPr>
              <a:t>konturlamalar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spinal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kord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mandibula</a:t>
            </a:r>
            <a:r>
              <a:rPr lang="tr-TR" dirty="0">
                <a:latin typeface="Comic Sans MS" panose="030F0702030302020204" pitchFamily="66" charset="0"/>
              </a:rPr>
              <a:t> gibi sınırları net olarak tanımlanabilen yapılarda en iyi performansı gösterir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Parotis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submandibuler</a:t>
            </a:r>
            <a:r>
              <a:rPr lang="tr-TR" dirty="0">
                <a:latin typeface="Comic Sans MS" panose="030F0702030302020204" pitchFamily="66" charset="0"/>
              </a:rPr>
              <a:t> bez gibi </a:t>
            </a:r>
            <a:r>
              <a:rPr lang="tr-TR" dirty="0" err="1">
                <a:latin typeface="Comic Sans MS" panose="030F0702030302020204" pitchFamily="66" charset="0"/>
              </a:rPr>
              <a:t>glandüler</a:t>
            </a:r>
            <a:r>
              <a:rPr lang="tr-TR" dirty="0">
                <a:latin typeface="Comic Sans MS" panose="030F0702030302020204" pitchFamily="66" charset="0"/>
              </a:rPr>
              <a:t> yapılarda ise daha az başarılıdır.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950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C62DC0-FD81-412E-AE1E-B5FECADF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7705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Comic Sans MS" panose="030F0702030302020204" pitchFamily="66" charset="0"/>
              </a:rPr>
              <a:t>MR tabanlı radyoterapide yapay zekanın , doğru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ve iş yükünün azaltılmasında </a:t>
            </a:r>
            <a:r>
              <a:rPr lang="tr-TR" dirty="0" err="1">
                <a:latin typeface="Comic Sans MS" panose="030F0702030302020204" pitchFamily="66" charset="0"/>
              </a:rPr>
              <a:t>klinisyene</a:t>
            </a:r>
            <a:r>
              <a:rPr lang="tr-TR" dirty="0">
                <a:latin typeface="Comic Sans MS" panose="030F0702030302020204" pitchFamily="66" charset="0"/>
              </a:rPr>
              <a:t> yardımcı olmakta rol alabileceği düşünülmüştür.</a:t>
            </a:r>
          </a:p>
          <a:p>
            <a:pPr algn="just">
              <a:lnSpc>
                <a:spcPct val="150000"/>
              </a:lnSpc>
            </a:pPr>
            <a:r>
              <a:rPr lang="tr-TR" dirty="0" err="1">
                <a:latin typeface="Comic Sans MS" panose="030F0702030302020204" pitchFamily="66" charset="0"/>
              </a:rPr>
              <a:t>MRgRT</a:t>
            </a:r>
            <a:r>
              <a:rPr lang="tr-TR" dirty="0">
                <a:latin typeface="Comic Sans MS" panose="030F0702030302020204" pitchFamily="66" charset="0"/>
              </a:rPr>
              <a:t> de </a:t>
            </a:r>
            <a:r>
              <a:rPr lang="tr-TR" dirty="0" err="1">
                <a:latin typeface="Comic Sans MS" panose="030F0702030302020204" pitchFamily="66" charset="0"/>
              </a:rPr>
              <a:t>intra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inter</a:t>
            </a:r>
            <a:r>
              <a:rPr lang="tr-TR" dirty="0">
                <a:latin typeface="Comic Sans MS" panose="030F0702030302020204" pitchFamily="66" charset="0"/>
              </a:rPr>
              <a:t>-fraksiyon tümör hareketi ve anatomik değişiklikler saptanabildiğinden , gerçek zamanlı doz optimizasyonu ve klinik sonuçların iyileştirilmesi hedeflenebilir.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Comic Sans MS" panose="030F0702030302020204" pitchFamily="66" charset="0"/>
              </a:rPr>
              <a:t>Bu çalışmada amaç ; çoklu MR sekansları kullanılarak oluşturulan </a:t>
            </a:r>
            <a:r>
              <a:rPr lang="tr-TR" dirty="0" err="1">
                <a:latin typeface="Comic Sans MS" panose="030F0702030302020204" pitchFamily="66" charset="0"/>
              </a:rPr>
              <a:t>modellemelerle,gelecekte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adaptif</a:t>
            </a:r>
            <a:r>
              <a:rPr lang="tr-TR" dirty="0">
                <a:latin typeface="Comic Sans MS" panose="030F0702030302020204" pitchFamily="66" charset="0"/>
              </a:rPr>
              <a:t> radyoterapide kullanılmak üzere ve iş akışının etkililiğini arttırmak için OAR çiziminde çapraz kazanımı ? değerlendirmektir.</a:t>
            </a:r>
          </a:p>
        </p:txBody>
      </p:sp>
    </p:spTree>
    <p:extLst>
      <p:ext uri="{BB962C8B-B14F-4D97-AF65-F5344CB8AC3E}">
        <p14:creationId xmlns:p14="http://schemas.microsoft.com/office/powerpoint/2010/main" val="112550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90514A-4982-4DDD-BE11-53A8E812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608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/>
              <a:t>                                                             </a:t>
            </a:r>
            <a:r>
              <a:rPr lang="tr-TR" sz="3600" b="1" dirty="0">
                <a:latin typeface="Comic Sans MS" panose="030F0702030302020204" pitchFamily="66" charset="0"/>
              </a:rPr>
              <a:t>METOD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Bilateral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parotis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submandibular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gland</a:t>
            </a:r>
            <a:r>
              <a:rPr lang="tr-TR" dirty="0">
                <a:latin typeface="Comic Sans MS" panose="030F0702030302020204" pitchFamily="66" charset="0"/>
              </a:rPr>
              <a:t> 100 farklı 2D T2 MR da aynı radyasyon </a:t>
            </a:r>
            <a:r>
              <a:rPr lang="tr-TR" dirty="0" err="1">
                <a:latin typeface="Comic Sans MS" panose="030F0702030302020204" pitchFamily="66" charset="0"/>
              </a:rPr>
              <a:t>onkoloğu</a:t>
            </a:r>
            <a:r>
              <a:rPr lang="tr-TR" dirty="0">
                <a:latin typeface="Comic Sans MS" panose="030F0702030302020204" pitchFamily="66" charset="0"/>
              </a:rPr>
              <a:t> tarafından </a:t>
            </a:r>
            <a:r>
              <a:rPr lang="tr-TR" dirty="0" err="1">
                <a:latin typeface="Comic Sans MS" panose="030F0702030302020204" pitchFamily="66" charset="0"/>
              </a:rPr>
              <a:t>konturlandı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Uygun görüntü kalitesi için </a:t>
            </a:r>
            <a:r>
              <a:rPr lang="tr-TR" dirty="0" err="1">
                <a:latin typeface="Comic Sans MS" panose="030F0702030302020204" pitchFamily="66" charset="0"/>
              </a:rPr>
              <a:t>artefakt</a:t>
            </a:r>
            <a:r>
              <a:rPr lang="tr-TR" dirty="0">
                <a:latin typeface="Comic Sans MS" panose="030F0702030302020204" pitchFamily="66" charset="0"/>
              </a:rPr>
              <a:t> içeren ve tümör </a:t>
            </a:r>
            <a:r>
              <a:rPr lang="tr-TR" dirty="0" err="1">
                <a:latin typeface="Comic Sans MS" panose="030F0702030302020204" pitchFamily="66" charset="0"/>
              </a:rPr>
              <a:t>invazyonu</a:t>
            </a:r>
            <a:r>
              <a:rPr lang="tr-TR" dirty="0">
                <a:latin typeface="Comic Sans MS" panose="030F0702030302020204" pitchFamily="66" charset="0"/>
              </a:rPr>
              <a:t> olan </a:t>
            </a:r>
            <a:r>
              <a:rPr lang="tr-TR" dirty="0" err="1">
                <a:latin typeface="Comic Sans MS" panose="030F0702030302020204" pitchFamily="66" charset="0"/>
              </a:rPr>
              <a:t>glanlar</a:t>
            </a:r>
            <a:r>
              <a:rPr lang="tr-TR" dirty="0">
                <a:latin typeface="Comic Sans MS" panose="030F0702030302020204" pitchFamily="66" charset="0"/>
              </a:rPr>
              <a:t> dışlandı.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Görüntüler model geliştirmek için eğitim makinesine gönderilmeden önce her görüntü teker teker radyoloji uzmanı tarafından değerlendirildi.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Model MR geliştirildi.(</a:t>
            </a:r>
            <a:r>
              <a:rPr lang="tr-TR" dirty="0" err="1">
                <a:latin typeface="Comic Sans MS" panose="030F0702030302020204" pitchFamily="66" charset="0"/>
              </a:rPr>
              <a:t>DLCExpert</a:t>
            </a:r>
            <a:r>
              <a:rPr lang="tr-TR" dirty="0">
                <a:latin typeface="Comic Sans MS" panose="030F0702030302020204" pitchFamily="66" charset="0"/>
              </a:rPr>
              <a:t>-UK)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MR görüntüleri, dinamik edinim aralığındaki herhangi bir değişikliği hesaba katmak için normalleştirildi.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55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7281D9-88A9-429F-8B9D-5020E2CD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20"/>
            <a:ext cx="10515600" cy="580104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Bu çalışmada aynı zamanda CT oto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 modeli de test edildi.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621 tane CT görüntüsü (72 lokal ,549 farklı merkez ) ile </a:t>
            </a:r>
            <a:r>
              <a:rPr lang="tr-TR" dirty="0" err="1">
                <a:latin typeface="Comic Sans MS" panose="030F0702030302020204" pitchFamily="66" charset="0"/>
              </a:rPr>
              <a:t>Model</a:t>
            </a:r>
            <a:r>
              <a:rPr lang="tr-TR" baseline="-25000" dirty="0" err="1">
                <a:latin typeface="Comic Sans MS" panose="030F0702030302020204" pitchFamily="66" charset="0"/>
              </a:rPr>
              <a:t>CT</a:t>
            </a:r>
            <a:r>
              <a:rPr lang="tr-TR" baseline="-25000" dirty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eğitildi.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En iyi OAR </a:t>
            </a:r>
            <a:r>
              <a:rPr lang="tr-TR" dirty="0" err="1">
                <a:latin typeface="Comic Sans MS" panose="030F0702030302020204" pitchFamily="66" charset="0"/>
              </a:rPr>
              <a:t>konturlanması</a:t>
            </a:r>
            <a:r>
              <a:rPr lang="tr-TR" dirty="0">
                <a:latin typeface="Comic Sans MS" panose="030F0702030302020204" pitchFamily="66" charset="0"/>
              </a:rPr>
              <a:t> ‘ uyum doğruluğu skoru ‘ , DSC ve DTA( </a:t>
            </a:r>
            <a:r>
              <a:rPr lang="tr-TR" dirty="0" err="1">
                <a:latin typeface="Comic Sans MS" panose="030F0702030302020204" pitchFamily="66" charset="0"/>
              </a:rPr>
              <a:t>distance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to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agreement</a:t>
            </a:r>
            <a:r>
              <a:rPr lang="tr-TR" dirty="0">
                <a:latin typeface="Comic Sans MS" panose="030F0702030302020204" pitchFamily="66" charset="0"/>
              </a:rPr>
              <a:t>) değerleri ile ölçüldü.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Bu değerlendirmeler  bir OAR için çeliştiği durumlarda, birbirinden  bağımsız  3 medikal fizik uzmanı puanları gözden geçirdi ve bu şekilde  fikir birliği elde edildi.</a:t>
            </a:r>
          </a:p>
        </p:txBody>
      </p:sp>
    </p:spTree>
    <p:extLst>
      <p:ext uri="{BB962C8B-B14F-4D97-AF65-F5344CB8AC3E}">
        <p14:creationId xmlns:p14="http://schemas.microsoft.com/office/powerpoint/2010/main" val="155548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6DAEA3CD-D292-4B44-A284-EC576CDA8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093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318D40-160B-4385-B774-9662B29B0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82880"/>
            <a:ext cx="10515600" cy="59839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Uyum doğrulu skoru :1-7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1                        5                       7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6C1FBCC6-2FB6-4E25-B4A8-58566444D06E}"/>
              </a:ext>
            </a:extLst>
          </p:cNvPr>
          <p:cNvCxnSpPr/>
          <p:nvPr/>
        </p:nvCxnSpPr>
        <p:spPr>
          <a:xfrm>
            <a:off x="2286000" y="1950720"/>
            <a:ext cx="19710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1135A1AF-4743-4B27-97FF-882703CEF43B}"/>
              </a:ext>
            </a:extLst>
          </p:cNvPr>
          <p:cNvCxnSpPr/>
          <p:nvPr/>
        </p:nvCxnSpPr>
        <p:spPr>
          <a:xfrm>
            <a:off x="4622800" y="1950720"/>
            <a:ext cx="154432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9BA7B2-2905-40A7-9F9A-ABE6FCB7CED8}"/>
              </a:ext>
            </a:extLst>
          </p:cNvPr>
          <p:cNvSpPr txBox="1"/>
          <p:nvPr/>
        </p:nvSpPr>
        <p:spPr>
          <a:xfrm>
            <a:off x="692156" y="176426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İyi eşleşme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341ABC3-6546-469F-9440-649BD96DB20F}"/>
              </a:ext>
            </a:extLst>
          </p:cNvPr>
          <p:cNvSpPr txBox="1"/>
          <p:nvPr/>
        </p:nvSpPr>
        <p:spPr>
          <a:xfrm>
            <a:off x="6532880" y="1764268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latin typeface="Comic Sans MS" panose="030F0702030302020204" pitchFamily="66" charset="0"/>
              </a:rPr>
              <a:t>Gross</a:t>
            </a:r>
            <a:r>
              <a:rPr lang="tr-TR" dirty="0">
                <a:latin typeface="Comic Sans MS" panose="030F0702030302020204" pitchFamily="66" charset="0"/>
              </a:rPr>
              <a:t> hata</a:t>
            </a:r>
          </a:p>
        </p:txBody>
      </p:sp>
      <p:sp>
        <p:nvSpPr>
          <p:cNvPr id="11" name="Sol Ayraç 10">
            <a:extLst>
              <a:ext uri="{FF2B5EF4-FFF2-40B4-BE49-F238E27FC236}">
                <a16:creationId xmlns:a16="http://schemas.microsoft.com/office/drawing/2014/main" id="{99E7CEE0-CCAA-412C-852E-09C75C5FE9A8}"/>
              </a:ext>
            </a:extLst>
          </p:cNvPr>
          <p:cNvSpPr/>
          <p:nvPr/>
        </p:nvSpPr>
        <p:spPr>
          <a:xfrm rot="16200000">
            <a:off x="2748281" y="2260599"/>
            <a:ext cx="1046480" cy="1290321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E32FA2E-EC61-48AC-AEFF-A81A0F420DE1}"/>
              </a:ext>
            </a:extLst>
          </p:cNvPr>
          <p:cNvSpPr txBox="1"/>
          <p:nvPr/>
        </p:nvSpPr>
        <p:spPr>
          <a:xfrm>
            <a:off x="2063497" y="349146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Klinik kabul edilebilir</a:t>
            </a:r>
          </a:p>
        </p:txBody>
      </p:sp>
    </p:spTree>
    <p:extLst>
      <p:ext uri="{BB962C8B-B14F-4D97-AF65-F5344CB8AC3E}">
        <p14:creationId xmlns:p14="http://schemas.microsoft.com/office/powerpoint/2010/main" val="382714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503824-EC15-4A24-B02F-7E0352ACD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                                                   </a:t>
            </a:r>
            <a:r>
              <a:rPr lang="tr-TR" b="1" dirty="0">
                <a:latin typeface="Comic Sans MS" panose="030F0702030302020204" pitchFamily="66" charset="0"/>
              </a:rPr>
              <a:t>SONUÇLAR</a:t>
            </a:r>
          </a:p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Model</a:t>
            </a:r>
            <a:r>
              <a:rPr lang="tr-TR" baseline="-25000" dirty="0" err="1">
                <a:latin typeface="Comic Sans MS" panose="030F0702030302020204" pitchFamily="66" charset="0"/>
              </a:rPr>
              <a:t>MRI</a:t>
            </a:r>
            <a:r>
              <a:rPr lang="tr-TR" baseline="-25000" dirty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ile yapılan </a:t>
            </a:r>
            <a:r>
              <a:rPr lang="tr-TR" dirty="0" err="1">
                <a:latin typeface="Comic Sans MS" panose="030F0702030302020204" pitchFamily="66" charset="0"/>
              </a:rPr>
              <a:t>bilateral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parotis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submandibular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gland</a:t>
            </a:r>
            <a:r>
              <a:rPr lang="tr-TR" dirty="0">
                <a:latin typeface="Comic Sans MS" panose="030F0702030302020204" pitchFamily="66" charset="0"/>
              </a:rPr>
              <a:t> otomatik </a:t>
            </a:r>
            <a:r>
              <a:rPr lang="tr-TR" dirty="0" err="1">
                <a:latin typeface="Comic Sans MS" panose="030F0702030302020204" pitchFamily="66" charset="0"/>
              </a:rPr>
              <a:t>konturlamada</a:t>
            </a:r>
            <a:r>
              <a:rPr lang="tr-TR" dirty="0">
                <a:latin typeface="Comic Sans MS" panose="030F0702030302020204" pitchFamily="66" charset="0"/>
              </a:rPr>
              <a:t> en iyi sonuçlar </a:t>
            </a:r>
            <a:r>
              <a:rPr lang="tr-TR" dirty="0" err="1">
                <a:latin typeface="Comic Sans MS" panose="030F0702030302020204" pitchFamily="66" charset="0"/>
              </a:rPr>
              <a:t>diyagnostik</a:t>
            </a:r>
            <a:r>
              <a:rPr lang="tr-TR" dirty="0">
                <a:latin typeface="Comic Sans MS" panose="030F0702030302020204" pitchFamily="66" charset="0"/>
              </a:rPr>
              <a:t> 2DT2W MR ve  2D T2W </a:t>
            </a:r>
            <a:r>
              <a:rPr lang="tr-TR" dirty="0" err="1">
                <a:latin typeface="Comic Sans MS" panose="030F0702030302020204" pitchFamily="66" charset="0"/>
              </a:rPr>
              <a:t>Dixon</a:t>
            </a:r>
            <a:r>
              <a:rPr lang="tr-TR" dirty="0">
                <a:latin typeface="Comic Sans MS" panose="030F0702030302020204" pitchFamily="66" charset="0"/>
              </a:rPr>
              <a:t> radyoterapi planlama görüntülerinden sağlandı( </a:t>
            </a:r>
            <a:r>
              <a:rPr lang="tr-TR" dirty="0" err="1">
                <a:latin typeface="Comic Sans MS" panose="030F0702030302020204" pitchFamily="66" charset="0"/>
              </a:rPr>
              <a:t>mean</a:t>
            </a:r>
            <a:r>
              <a:rPr lang="tr-TR" dirty="0">
                <a:latin typeface="Comic Sans MS" panose="030F0702030302020204" pitchFamily="66" charset="0"/>
              </a:rPr>
              <a:t> DSC&gt;0.80).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T2W </a:t>
            </a:r>
            <a:r>
              <a:rPr lang="tr-TR" dirty="0" err="1">
                <a:latin typeface="Comic Sans MS" panose="030F0702030302020204" pitchFamily="66" charset="0"/>
              </a:rPr>
              <a:t>MRlinac</a:t>
            </a:r>
            <a:r>
              <a:rPr lang="tr-TR" dirty="0">
                <a:latin typeface="Comic Sans MS" panose="030F0702030302020204" pitchFamily="66" charset="0"/>
              </a:rPr>
              <a:t> görüntülerinden elde edilen </a:t>
            </a:r>
            <a:r>
              <a:rPr lang="tr-TR" dirty="0" err="1">
                <a:latin typeface="Comic Sans MS" panose="030F0702030302020204" pitchFamily="66" charset="0"/>
              </a:rPr>
              <a:t>konturlamada</a:t>
            </a:r>
            <a:r>
              <a:rPr lang="tr-TR" dirty="0">
                <a:latin typeface="Comic Sans MS" panose="030F0702030302020204" pitchFamily="66" charset="0"/>
              </a:rPr>
              <a:t> ise uyum daha azdı( </a:t>
            </a:r>
            <a:r>
              <a:rPr lang="tr-TR" dirty="0" err="1">
                <a:latin typeface="Comic Sans MS" panose="030F0702030302020204" pitchFamily="66" charset="0"/>
              </a:rPr>
              <a:t>mean</a:t>
            </a:r>
            <a:r>
              <a:rPr lang="tr-TR" dirty="0">
                <a:latin typeface="Comic Sans MS" panose="030F0702030302020204" pitchFamily="66" charset="0"/>
              </a:rPr>
              <a:t> DSC 0.70)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Sağ ve sol </a:t>
            </a:r>
            <a:r>
              <a:rPr lang="tr-TR" dirty="0" err="1">
                <a:latin typeface="Comic Sans MS" panose="030F0702030302020204" pitchFamily="66" charset="0"/>
              </a:rPr>
              <a:t>submandibular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gland</a:t>
            </a:r>
            <a:r>
              <a:rPr lang="tr-TR" dirty="0">
                <a:latin typeface="Comic Sans MS" panose="030F0702030302020204" pitchFamily="66" charset="0"/>
              </a:rPr>
              <a:t> için MR tabanlı otomatik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ve manuel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arasında uyum eksikliği mevcut idi.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46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1112</Words>
  <Application>Microsoft Office PowerPoint</Application>
  <PresentationFormat>Geniş ekran</PresentationFormat>
  <Paragraphs>82</Paragraphs>
  <Slides>23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emre</dc:creator>
  <cp:lastModifiedBy>emre</cp:lastModifiedBy>
  <cp:revision>4</cp:revision>
  <dcterms:created xsi:type="dcterms:W3CDTF">2021-11-01T18:52:34Z</dcterms:created>
  <dcterms:modified xsi:type="dcterms:W3CDTF">2021-11-02T21:39:13Z</dcterms:modified>
</cp:coreProperties>
</file>