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2" r:id="rId10"/>
    <p:sldId id="266" r:id="rId11"/>
    <p:sldId id="267" r:id="rId12"/>
    <p:sldId id="268" r:id="rId13"/>
    <p:sldId id="275" r:id="rId14"/>
    <p:sldId id="276" r:id="rId15"/>
    <p:sldId id="280" r:id="rId16"/>
    <p:sldId id="277" r:id="rId17"/>
    <p:sldId id="279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305" r:id="rId27"/>
    <p:sldId id="288" r:id="rId28"/>
    <p:sldId id="298" r:id="rId29"/>
    <p:sldId id="290" r:id="rId30"/>
    <p:sldId id="291" r:id="rId31"/>
    <p:sldId id="292" r:id="rId32"/>
    <p:sldId id="295" r:id="rId33"/>
    <p:sldId id="296" r:id="rId34"/>
    <p:sldId id="297" r:id="rId35"/>
    <p:sldId id="293" r:id="rId36"/>
    <p:sldId id="294" r:id="rId37"/>
    <p:sldId id="300" r:id="rId38"/>
    <p:sldId id="299" r:id="rId39"/>
    <p:sldId id="302" r:id="rId40"/>
    <p:sldId id="301" r:id="rId41"/>
    <p:sldId id="303" r:id="rId42"/>
    <p:sldId id="30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D029-6071-45D1-9EFC-264EA596AFC3}" type="datetimeFigureOut">
              <a:rPr lang="tr-TR" smtClean="0"/>
              <a:t>3.09.2021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6D25-D5BF-4F84-8C34-9BFB9F1F4A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93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1FB3-DF21-41A6-9D82-BE30C8143DE7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4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C4E-D506-4F81-BC18-E9C63004446C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83262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C4E-D506-4F81-BC18-E9C63004446C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02774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C4E-D506-4F81-BC18-E9C63004446C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98494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C4E-D506-4F81-BC18-E9C63004446C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28999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C4E-D506-4F81-BC18-E9C63004446C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85072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0C4E-D506-4F81-BC18-E9C63004446C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54151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6489-FF66-4601-B563-1CA86C54EC5A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30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8954-BB19-43A4-9F5D-6BEFC973498F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90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C6A1-D662-4752-AFBA-D9F145DEAA3B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30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B093-C68A-4437-88E7-88828DED18D4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1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1C0-7F3C-4D43-A028-C40FAE108DC7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42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653D-7061-4DB4-BDCE-42B474211A7C}" type="datetime1">
              <a:rPr lang="tr-TR" smtClean="0"/>
              <a:t>3.09.2021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15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CC91-162E-4CED-9DE3-0D0A15900966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8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BE87-E19F-4783-B4DE-F97986D21117}" type="datetime1">
              <a:rPr lang="tr-TR" smtClean="0"/>
              <a:t>3.09.2021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3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85F1-4046-4911-9480-61AE8B3D935F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28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795A-7D42-42DF-B839-C01FA65D7C44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72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A430C4E-D506-4F81-BC18-E9C63004446C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tr-TR"/>
              <a:t>ESOGÜTF Radyasyon Onkolojisi ABD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C625EE6-42D5-4DFC-8350-471C98F08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478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 Başlık 2">
            <a:extLst>
              <a:ext uri="{FF2B5EF4-FFF2-40B4-BE49-F238E27FC236}">
                <a16:creationId xmlns:a16="http://schemas.microsoft.com/office/drawing/2014/main" id="{9514AD2C-7AA0-4B58-A35F-4284ECF78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Melek Yakar</a:t>
            </a:r>
          </a:p>
          <a:p>
            <a:r>
              <a:rPr lang="tr-TR" dirty="0"/>
              <a:t>ESOGÜTF Radyasyon Onkolojisi ABD</a:t>
            </a:r>
          </a:p>
        </p:txBody>
      </p:sp>
      <p:sp>
        <p:nvSpPr>
          <p:cNvPr id="13" name="Veri Yer Tutucusu 12">
            <a:extLst>
              <a:ext uri="{FF2B5EF4-FFF2-40B4-BE49-F238E27FC236}">
                <a16:creationId xmlns:a16="http://schemas.microsoft.com/office/drawing/2014/main" id="{0679D6CB-35F7-4EA7-A5DC-5A38CF48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0495-5FC4-4C9D-A61F-F4E17630D83D}" type="datetime1">
              <a:rPr lang="tr-TR" smtClean="0"/>
              <a:t>3.09.2021</a:t>
            </a:fld>
            <a:endParaRPr lang="tr-TR"/>
          </a:p>
        </p:txBody>
      </p:sp>
      <p:sp>
        <p:nvSpPr>
          <p:cNvPr id="14" name="Alt Bilgi Yer Tutucusu 13">
            <a:extLst>
              <a:ext uri="{FF2B5EF4-FFF2-40B4-BE49-F238E27FC236}">
                <a16:creationId xmlns:a16="http://schemas.microsoft.com/office/drawing/2014/main" id="{CE2C0C75-6ADF-4259-A936-019EB041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15" name="Slayt Numarası Yer Tutucusu 14">
            <a:extLst>
              <a:ext uri="{FF2B5EF4-FFF2-40B4-BE49-F238E27FC236}">
                <a16:creationId xmlns:a16="http://schemas.microsoft.com/office/drawing/2014/main" id="{A56B9F51-24C1-4ACC-9BDB-F0A24D35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11D842-F9EE-45D9-9771-AA0697D1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-2579802"/>
            <a:ext cx="12187237" cy="1079765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45340A4-552F-44C8-AF49-F07533CFAA84}"/>
              </a:ext>
            </a:extLst>
          </p:cNvPr>
          <p:cNvSpPr txBox="1"/>
          <p:nvPr/>
        </p:nvSpPr>
        <p:spPr>
          <a:xfrm>
            <a:off x="1038225" y="641982"/>
            <a:ext cx="97345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6000" dirty="0"/>
              <a:t>BEYİN TÜMÖRLERİ</a:t>
            </a:r>
            <a:br>
              <a:rPr lang="tr-TR" sz="6000" dirty="0"/>
            </a:br>
            <a:r>
              <a:rPr lang="tr-TR" sz="6000" dirty="0"/>
              <a:t>Düşük ve Yüksek </a:t>
            </a:r>
            <a:r>
              <a:rPr lang="tr-TR" sz="6000" dirty="0" err="1"/>
              <a:t>Grad’li</a:t>
            </a:r>
            <a:r>
              <a:rPr lang="tr-TR" sz="6000" dirty="0"/>
              <a:t> </a:t>
            </a:r>
            <a:r>
              <a:rPr lang="tr-TR" sz="6000" dirty="0" err="1"/>
              <a:t>Gliomlar</a:t>
            </a:r>
            <a:endParaRPr lang="tr-TR" sz="6000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D6B3834-4495-4281-9E82-220AE26D71DA}"/>
              </a:ext>
            </a:extLst>
          </p:cNvPr>
          <p:cNvSpPr txBox="1"/>
          <p:nvPr/>
        </p:nvSpPr>
        <p:spPr>
          <a:xfrm>
            <a:off x="6628881" y="4296244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Dr. Melek Yakar</a:t>
            </a:r>
          </a:p>
          <a:p>
            <a:r>
              <a:rPr lang="tr-TR" dirty="0"/>
              <a:t>ESOGÜTF Radyasyon Onkolojisi ABD</a:t>
            </a:r>
          </a:p>
        </p:txBody>
      </p:sp>
    </p:spTree>
    <p:extLst>
      <p:ext uri="{BB962C8B-B14F-4D97-AF65-F5344CB8AC3E}">
        <p14:creationId xmlns:p14="http://schemas.microsoft.com/office/powerpoint/2010/main" val="42896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480F2-E99D-4F48-A555-DD56DFC8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Tedavi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D5612C3-2078-4E5D-8244-30BC50A20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6" y="1695241"/>
            <a:ext cx="8340177" cy="4190318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A3B4053-9AE3-4CDC-8A15-B71F373C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CADF-1FB1-427D-BFC5-D0EBC17B9CCF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9A8F445-DCCE-48EF-9C29-88B1CB5E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6E4563-F911-4A11-80D2-12521A32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10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67E11FF-466C-4F1E-B61A-BFCF50B744BE}"/>
              </a:ext>
            </a:extLst>
          </p:cNvPr>
          <p:cNvSpPr txBox="1"/>
          <p:nvPr/>
        </p:nvSpPr>
        <p:spPr>
          <a:xfrm>
            <a:off x="8785223" y="2808332"/>
            <a:ext cx="345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High </a:t>
            </a:r>
            <a:r>
              <a:rPr lang="tr-TR" dirty="0" err="1"/>
              <a:t>grade</a:t>
            </a:r>
            <a:r>
              <a:rPr lang="tr-TR" dirty="0"/>
              <a:t> transformasyon %60-70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nükslerde</a:t>
            </a:r>
            <a:r>
              <a:rPr lang="tr-TR" dirty="0">
                <a:sym typeface="Wingdings" panose="05000000000000000000" pitchFamily="2" charset="2"/>
              </a:rPr>
              <a:t> yapılabiliyorsa mutlaka </a:t>
            </a:r>
            <a:r>
              <a:rPr lang="tr-TR" dirty="0" err="1">
                <a:sym typeface="Wingdings" panose="05000000000000000000" pitchFamily="2" charset="2"/>
              </a:rPr>
              <a:t>bx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23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480F2-E99D-4F48-A555-DD56DFC8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FC77FE-FA60-4780-A237-416D4A68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İlk tedavi cerrahi </a:t>
            </a:r>
          </a:p>
          <a:p>
            <a:r>
              <a:rPr lang="tr-TR" dirty="0"/>
              <a:t>GTR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rekürrensiz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sağkalım</a:t>
            </a:r>
            <a:r>
              <a:rPr lang="tr-TR" dirty="0">
                <a:sym typeface="Wingdings" panose="05000000000000000000" pitchFamily="2" charset="2"/>
              </a:rPr>
              <a:t> ile ilişkili </a:t>
            </a:r>
          </a:p>
          <a:p>
            <a:r>
              <a:rPr lang="tr-TR" dirty="0">
                <a:sym typeface="Wingdings" panose="05000000000000000000" pitchFamily="2" charset="2"/>
              </a:rPr>
              <a:t>Cerrahi  Histolojik ve moleküler analiz için doku elde etmek, </a:t>
            </a:r>
            <a:r>
              <a:rPr lang="tr-TR" dirty="0" err="1">
                <a:sym typeface="Wingdings" panose="05000000000000000000" pitchFamily="2" charset="2"/>
              </a:rPr>
              <a:t>malign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tranformasyona</a:t>
            </a:r>
            <a:r>
              <a:rPr lang="tr-TR" dirty="0">
                <a:sym typeface="Wingdings" panose="05000000000000000000" pitchFamily="2" charset="2"/>
              </a:rPr>
              <a:t> dönüşümü engelleyerek OS arttırmak, yaşam kalitesini arttırmak ( özellikle nöbet öyküsü olan vakalarda)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248C2C-C715-4299-9566-FD6474E7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7D7C-4C9F-4F4E-88FE-1A373BBE175C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728FBC-E6F0-4559-BD31-08AB7B5C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68E861-20DE-4BF6-8A83-329AA7C7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33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6071F-B73B-4E21-A5C6-D619AC53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Tedavi –Radyoterapi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88577-D95A-4E4C-B3DA-62E7E910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Erken RT/ </a:t>
            </a:r>
            <a:r>
              <a:rPr lang="tr-TR" dirty="0" err="1"/>
              <a:t>delayed</a:t>
            </a:r>
            <a:r>
              <a:rPr lang="tr-TR" dirty="0"/>
              <a:t> RT??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Doz?? 45-64.8 </a:t>
            </a:r>
            <a:r>
              <a:rPr lang="tr-TR" dirty="0" err="1"/>
              <a:t>Gy</a:t>
            </a:r>
            <a:r>
              <a:rPr lang="tr-TR" dirty="0"/>
              <a:t>????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EORTC 22844, EORTC 22845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Özetle </a:t>
            </a:r>
            <a:r>
              <a:rPr lang="tr-TR" dirty="0">
                <a:sym typeface="Wingdings" panose="05000000000000000000" pitchFamily="2" charset="2"/>
              </a:rPr>
              <a:t> büyük tümör, </a:t>
            </a:r>
            <a:r>
              <a:rPr lang="tr-TR" dirty="0" err="1">
                <a:sym typeface="Wingdings" panose="05000000000000000000" pitchFamily="2" charset="2"/>
              </a:rPr>
              <a:t>semptomatik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err="1">
                <a:sym typeface="Wingdings" panose="05000000000000000000" pitchFamily="2" charset="2"/>
              </a:rPr>
              <a:t>inkomplet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rezeke</a:t>
            </a:r>
            <a:r>
              <a:rPr lang="tr-TR" dirty="0">
                <a:sym typeface="Wingdings" panose="05000000000000000000" pitchFamily="2" charset="2"/>
              </a:rPr>
              <a:t> WHO gr 2 tümörlerde </a:t>
            </a:r>
            <a:r>
              <a:rPr lang="tr-TR" dirty="0" err="1">
                <a:sym typeface="Wingdings" panose="05000000000000000000" pitchFamily="2" charset="2"/>
              </a:rPr>
              <a:t>adj</a:t>
            </a:r>
            <a:r>
              <a:rPr lang="tr-TR" dirty="0">
                <a:sym typeface="Wingdings" panose="05000000000000000000" pitchFamily="2" charset="2"/>
              </a:rPr>
              <a:t> RT önerilmekte, takip ise çok düşük risk grubunda ve tam </a:t>
            </a:r>
            <a:r>
              <a:rPr lang="tr-TR" dirty="0" err="1">
                <a:sym typeface="Wingdings" panose="05000000000000000000" pitchFamily="2" charset="2"/>
              </a:rPr>
              <a:t>rezeke</a:t>
            </a:r>
            <a:r>
              <a:rPr lang="tr-TR" dirty="0">
                <a:sym typeface="Wingdings" panose="05000000000000000000" pitchFamily="2" charset="2"/>
              </a:rPr>
              <a:t> edilen vakalarda yapılmalı.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ym typeface="Wingdings" panose="05000000000000000000" pitchFamily="2" charset="2"/>
              </a:rPr>
              <a:t>Doz  Amerikan  54 </a:t>
            </a:r>
            <a:r>
              <a:rPr lang="tr-TR" dirty="0" err="1">
                <a:sym typeface="Wingdings" panose="05000000000000000000" pitchFamily="2" charset="2"/>
              </a:rPr>
              <a:t>Gy</a:t>
            </a:r>
            <a:r>
              <a:rPr lang="tr-TR" dirty="0">
                <a:sym typeface="Wingdings" panose="05000000000000000000" pitchFamily="2" charset="2"/>
              </a:rPr>
              <a:t>/30 </a:t>
            </a:r>
            <a:r>
              <a:rPr lang="tr-TR" dirty="0" err="1">
                <a:sym typeface="Wingdings" panose="05000000000000000000" pitchFamily="2" charset="2"/>
              </a:rPr>
              <a:t>fr</a:t>
            </a:r>
            <a:r>
              <a:rPr lang="tr-TR" dirty="0">
                <a:sym typeface="Wingdings" panose="05000000000000000000" pitchFamily="2" charset="2"/>
              </a:rPr>
              <a:t>, Avrupa 45 </a:t>
            </a:r>
            <a:r>
              <a:rPr lang="tr-TR" dirty="0" err="1">
                <a:sym typeface="Wingdings" panose="05000000000000000000" pitchFamily="2" charset="2"/>
              </a:rPr>
              <a:t>Gy</a:t>
            </a:r>
            <a:r>
              <a:rPr lang="tr-TR" dirty="0">
                <a:sym typeface="Wingdings" panose="05000000000000000000" pitchFamily="2" charset="2"/>
              </a:rPr>
              <a:t>/25 </a:t>
            </a:r>
            <a:r>
              <a:rPr lang="tr-TR" dirty="0" err="1">
                <a:sym typeface="Wingdings" panose="05000000000000000000" pitchFamily="2" charset="2"/>
              </a:rPr>
              <a:t>fr</a:t>
            </a:r>
            <a:r>
              <a:rPr lang="tr-TR" dirty="0">
                <a:sym typeface="Wingdings" panose="05000000000000000000" pitchFamily="2" charset="2"/>
              </a:rPr>
              <a:t> (daha yüksek dozlarda </a:t>
            </a:r>
            <a:r>
              <a:rPr lang="tr-TR" dirty="0" err="1">
                <a:sym typeface="Wingdings" panose="05000000000000000000" pitchFamily="2" charset="2"/>
              </a:rPr>
              <a:t>serebral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radyonekroz</a:t>
            </a:r>
            <a:r>
              <a:rPr lang="tr-TR" dirty="0">
                <a:sym typeface="Wingdings" panose="05000000000000000000" pitchFamily="2" charset="2"/>
              </a:rPr>
              <a:t> riski yüksek, klinik katkı yok )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C06373-31C6-4D8E-84A8-824AD7A1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E58-7397-4EAD-A6B6-8C6067BDB8EE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509D86-CB5B-40F7-8B4A-FC686F33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132055-D2EB-4DDA-99AF-9B008818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78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6071F-B73B-4E21-A5C6-D619AC53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Tedavi- Radyoterapi - EORTC 22844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A14DA65-1A41-4B18-8397-DC49FA902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6" y="1856909"/>
            <a:ext cx="3984809" cy="1415331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2DF608D-CAC2-485E-8C73-196F1D24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A72E-D62F-49CD-B3A1-E0483BFC2743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7EF3FC6-F62A-4C0F-97C5-7E8521AB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50FEF93-E6CF-40C6-B904-ECBBB905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13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4D900DD-9738-4FF3-AEEA-85F7D8651786}"/>
              </a:ext>
            </a:extLst>
          </p:cNvPr>
          <p:cNvSpPr txBox="1"/>
          <p:nvPr/>
        </p:nvSpPr>
        <p:spPr>
          <a:xfrm>
            <a:off x="7379003" y="1856909"/>
            <a:ext cx="4391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Doz </a:t>
            </a:r>
            <a:r>
              <a:rPr lang="tr-TR" dirty="0" err="1"/>
              <a:t>araştılmış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Multisenter</a:t>
            </a:r>
            <a:r>
              <a:rPr lang="tr-TR" dirty="0"/>
              <a:t>, </a:t>
            </a:r>
            <a:r>
              <a:rPr lang="tr-TR" dirty="0" err="1"/>
              <a:t>prospektif</a:t>
            </a:r>
            <a:r>
              <a:rPr lang="tr-TR" dirty="0"/>
              <a:t>, </a:t>
            </a:r>
            <a:r>
              <a:rPr lang="tr-TR" dirty="0" err="1"/>
              <a:t>randomize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379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grade</a:t>
            </a:r>
            <a:r>
              <a:rPr lang="tr-TR" dirty="0"/>
              <a:t> </a:t>
            </a:r>
            <a:r>
              <a:rPr lang="tr-TR" dirty="0" err="1"/>
              <a:t>glioma</a:t>
            </a:r>
            <a:r>
              <a:rPr lang="tr-TR" dirty="0"/>
              <a:t> tanılı vaka 45 </a:t>
            </a:r>
            <a:r>
              <a:rPr lang="tr-TR" dirty="0" err="1"/>
              <a:t>Gy</a:t>
            </a:r>
            <a:r>
              <a:rPr lang="tr-TR" dirty="0"/>
              <a:t> ve 59.4 </a:t>
            </a:r>
            <a:r>
              <a:rPr lang="tr-TR" dirty="0" err="1"/>
              <a:t>Gy</a:t>
            </a:r>
            <a:r>
              <a:rPr lang="tr-TR" dirty="0"/>
              <a:t> ‘e </a:t>
            </a:r>
            <a:r>
              <a:rPr lang="tr-TR" dirty="0" err="1"/>
              <a:t>randomize</a:t>
            </a:r>
            <a:r>
              <a:rPr lang="tr-TR" dirty="0"/>
              <a:t> edilmiş.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Medyan 74 aylık takipte medyan OS ve </a:t>
            </a:r>
            <a:r>
              <a:rPr lang="tr-TR" dirty="0" err="1"/>
              <a:t>PFS’de</a:t>
            </a:r>
            <a:r>
              <a:rPr lang="tr-TR" dirty="0"/>
              <a:t> fark yok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65D411F-D9A4-40C6-B126-3FE819C44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2" y="3438460"/>
            <a:ext cx="6254092" cy="284803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BF29631-4102-4DFD-BE84-2BDBF7942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03" y="4054455"/>
            <a:ext cx="3854966" cy="22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6071F-B73B-4E21-A5C6-D619AC53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Tedavi- Radyoterapi - EORTC 22845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027A458-1304-42E5-820F-6D4EBF291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0" y="1854200"/>
            <a:ext cx="5516550" cy="4351338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BCCC83-49B4-44A5-9B09-70CA0B2A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4DD8-090C-4C4F-ACD0-2EEDE01C5973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5FCDA48-2E04-44D6-9234-538BB440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06A8C86-B87F-4F34-9435-FF26AFE8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14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8DBD942-7C72-4BCB-A70C-19830911003A}"/>
              </a:ext>
            </a:extLst>
          </p:cNvPr>
          <p:cNvSpPr txBox="1"/>
          <p:nvPr/>
        </p:nvSpPr>
        <p:spPr>
          <a:xfrm>
            <a:off x="6391275" y="1690688"/>
            <a:ext cx="5419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Erken RT/</a:t>
            </a:r>
            <a:r>
              <a:rPr lang="tr-TR" dirty="0" err="1"/>
              <a:t>delayed</a:t>
            </a:r>
            <a:r>
              <a:rPr lang="tr-TR" dirty="0"/>
              <a:t> 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24 merkez </a:t>
            </a:r>
            <a:r>
              <a:rPr lang="tr-TR" dirty="0" err="1"/>
              <a:t>prospektif</a:t>
            </a:r>
            <a:r>
              <a:rPr lang="tr-TR" dirty="0"/>
              <a:t> </a:t>
            </a:r>
            <a:r>
              <a:rPr lang="tr-TR" dirty="0" err="1"/>
              <a:t>randomize</a:t>
            </a:r>
            <a:r>
              <a:rPr lang="tr-TR" dirty="0"/>
              <a:t> çalışma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54 </a:t>
            </a:r>
            <a:r>
              <a:rPr lang="tr-TR" dirty="0" err="1"/>
              <a:t>Gy</a:t>
            </a:r>
            <a:r>
              <a:rPr lang="tr-TR" dirty="0"/>
              <a:t> /30 </a:t>
            </a:r>
            <a:r>
              <a:rPr lang="tr-TR" dirty="0" err="1"/>
              <a:t>fr</a:t>
            </a:r>
            <a:r>
              <a:rPr lang="tr-TR" dirty="0"/>
              <a:t>  ile </a:t>
            </a:r>
            <a:r>
              <a:rPr lang="tr-TR" dirty="0" err="1"/>
              <a:t>delayed</a:t>
            </a:r>
            <a:r>
              <a:rPr lang="tr-TR" dirty="0"/>
              <a:t> RT koluna </a:t>
            </a:r>
            <a:r>
              <a:rPr lang="tr-TR" dirty="0" err="1"/>
              <a:t>randomize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157 vaka erken RT – 157 vaka kontrol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Erken RT alan kolda medyan PFS 5.3 yıl iken kontrol grubunda 3.4 yıl ( p&lt; 0.0001)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OS iki kol arasında benzer (7.4 </a:t>
            </a:r>
            <a:r>
              <a:rPr lang="tr-TR" dirty="0" err="1"/>
              <a:t>vs</a:t>
            </a:r>
            <a:r>
              <a:rPr lang="tr-TR" dirty="0"/>
              <a:t> 7.2 yıl, p= 0.872)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Erken RT kolunda 1 yıllık nöbet kontrol oranı daha yüksek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5E6188E-D1C8-4A87-B971-D7778E31C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0" y="4384261"/>
            <a:ext cx="3503614" cy="23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9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BD94E9-79CF-481D-8EA1-11428F9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 Grade </a:t>
            </a:r>
            <a:r>
              <a:rPr lang="tr-TR" dirty="0" err="1"/>
              <a:t>Gliomas</a:t>
            </a:r>
            <a:r>
              <a:rPr lang="tr-TR"/>
              <a:t>-Kemoterapi</a:t>
            </a:r>
            <a:br>
              <a:rPr lang="tr-TR"/>
            </a:br>
            <a:r>
              <a:rPr lang="tr-TR"/>
              <a:t>RTOG- </a:t>
            </a:r>
            <a:r>
              <a:rPr lang="tr-TR" dirty="0"/>
              <a:t>9802 Çalışması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A5B7954-E36A-41A2-A164-6A1C1E28C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22" y="1780394"/>
            <a:ext cx="4590674" cy="4831025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5A99BC4-4A46-48CF-B67E-E7FA6805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7989-DB44-4187-9D3C-1849C0C4AAD3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EB7475-22EC-4AF6-8917-63981D84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D4BEF7-BE92-4394-85B2-33EBD848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15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26F12E5-52CC-4F14-93E9-E08C6173342A}"/>
              </a:ext>
            </a:extLst>
          </p:cNvPr>
          <p:cNvSpPr txBox="1"/>
          <p:nvPr/>
        </p:nvSpPr>
        <p:spPr>
          <a:xfrm>
            <a:off x="771525" y="1608137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WHO gr 2, 18-39 yaş </a:t>
            </a:r>
            <a:r>
              <a:rPr lang="tr-TR" dirty="0" err="1"/>
              <a:t>subtotal</a:t>
            </a:r>
            <a:r>
              <a:rPr lang="tr-TR" dirty="0"/>
              <a:t> rezeksiyon yapılan +≥ 40 yaş </a:t>
            </a:r>
            <a:r>
              <a:rPr lang="tr-TR" dirty="0" err="1"/>
              <a:t>GTR+STR+bx</a:t>
            </a:r>
            <a:r>
              <a:rPr lang="tr-TR" dirty="0"/>
              <a:t> yapılan 251 vaka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RT (54 </a:t>
            </a:r>
            <a:r>
              <a:rPr lang="tr-TR" dirty="0" err="1"/>
              <a:t>Gy</a:t>
            </a:r>
            <a:r>
              <a:rPr lang="tr-TR" dirty="0"/>
              <a:t>) </a:t>
            </a:r>
            <a:r>
              <a:rPr lang="tr-TR" dirty="0" err="1"/>
              <a:t>vs</a:t>
            </a:r>
            <a:r>
              <a:rPr lang="tr-TR" dirty="0"/>
              <a:t> RT+KT (PCV) koluna </a:t>
            </a:r>
            <a:r>
              <a:rPr lang="tr-TR" dirty="0" err="1"/>
              <a:t>randomize</a:t>
            </a:r>
            <a:r>
              <a:rPr lang="tr-T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Sonlanım  medyan OS ve 5 yıllık 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İlk 2 yıl PFS ve OS fark yok – 2 yıldan sonra RT+KT kolunda istatistiksel anlamlı yüksek (en çok fayda </a:t>
            </a:r>
            <a:r>
              <a:rPr lang="tr-TR" dirty="0" err="1"/>
              <a:t>oligodendorgliom</a:t>
            </a:r>
            <a:r>
              <a:rPr lang="tr-TR" dirty="0"/>
              <a:t> hastalarında)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797F007-92B2-43D6-8590-17E93182C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098210"/>
            <a:ext cx="3232276" cy="15341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631EC0D-28F8-451E-B6F9-1208FAB43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29" y="5043377"/>
            <a:ext cx="3318001" cy="15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6071F-B73B-4E21-A5C6-D619AC53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 Grade </a:t>
            </a:r>
            <a:r>
              <a:rPr lang="tr-TR" dirty="0" err="1"/>
              <a:t>Gliomas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Tedavi-Kemoterapi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88577-D95A-4E4C-B3DA-62E7E910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14625"/>
            <a:ext cx="8991082" cy="2219325"/>
          </a:xfrm>
        </p:spPr>
        <p:txBody>
          <a:bodyPr/>
          <a:lstStyle/>
          <a:p>
            <a:r>
              <a:rPr lang="tr-TR" dirty="0" err="1"/>
              <a:t>Adjuvan</a:t>
            </a:r>
            <a:r>
              <a:rPr lang="tr-TR" dirty="0"/>
              <a:t> RT ve KT yüksek riskli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grade</a:t>
            </a:r>
            <a:r>
              <a:rPr lang="tr-TR" dirty="0"/>
              <a:t> </a:t>
            </a:r>
            <a:r>
              <a:rPr lang="tr-TR" dirty="0" err="1"/>
              <a:t>gliomalarda</a:t>
            </a:r>
            <a:r>
              <a:rPr lang="tr-TR" dirty="0"/>
              <a:t> da moleküler </a:t>
            </a:r>
            <a:r>
              <a:rPr lang="tr-TR" dirty="0" err="1"/>
              <a:t>subgruplara</a:t>
            </a:r>
            <a:r>
              <a:rPr lang="tr-TR" dirty="0"/>
              <a:t> bakılmaksızın önerilmekte.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6B3769-8B06-4F85-B19E-4866313F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AE16-8937-4534-8D19-060ADFA75BA3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8C23C7-48F1-47DF-9511-DD5393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CE6638-F5F1-4325-A3B8-FF616318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10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6071F-B73B-4E21-A5C6-D619AC53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Tedavi- RT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88577-D95A-4E4C-B3DA-62E7E910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575"/>
            <a:ext cx="10515601" cy="1622425"/>
          </a:xfrm>
        </p:spPr>
        <p:txBody>
          <a:bodyPr/>
          <a:lstStyle/>
          <a:p>
            <a:r>
              <a:rPr lang="tr-TR" dirty="0"/>
              <a:t>GTV= </a:t>
            </a:r>
            <a:r>
              <a:rPr lang="tr-TR" dirty="0" err="1"/>
              <a:t>tm</a:t>
            </a:r>
            <a:r>
              <a:rPr lang="tr-TR" dirty="0"/>
              <a:t> yatağı + </a:t>
            </a:r>
            <a:r>
              <a:rPr lang="tr-TR" dirty="0" err="1"/>
              <a:t>rezidüe</a:t>
            </a:r>
            <a:r>
              <a:rPr lang="tr-TR" dirty="0"/>
              <a:t> </a:t>
            </a:r>
            <a:r>
              <a:rPr lang="tr-TR" dirty="0" err="1"/>
              <a:t>tm</a:t>
            </a:r>
            <a:r>
              <a:rPr lang="tr-TR" dirty="0"/>
              <a:t> ( T1 ve T2 tüm anormal görünen bölge)</a:t>
            </a:r>
          </a:p>
          <a:p>
            <a:r>
              <a:rPr lang="tr-TR" dirty="0"/>
              <a:t>CTV=  GTV + 0.5-1 cm </a:t>
            </a:r>
          </a:p>
          <a:p>
            <a:r>
              <a:rPr lang="tr-TR" dirty="0"/>
              <a:t>PTV=  Kliniğin kararı/ uygulanan yönteme göre değişir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E4B0BE-B975-4ABB-8155-BF572DA5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A25-3E41-4085-9150-219357DA8682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D8D2A3-728D-4175-97EE-279B30E0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E2DF33-CAB8-49AE-BE12-FC47DE8D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17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56F8BDB-A2B7-43E2-AA11-DE2C4279D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20" y="3240087"/>
            <a:ext cx="6270796" cy="34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6071F-B73B-4E21-A5C6-D619AC53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RT </a:t>
            </a:r>
            <a:r>
              <a:rPr lang="tr-TR" dirty="0" err="1"/>
              <a:t>Toksisitesi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688577-D95A-4E4C-B3DA-62E7E910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Radyonekroz</a:t>
            </a:r>
            <a:r>
              <a:rPr lang="tr-TR" dirty="0"/>
              <a:t> (</a:t>
            </a:r>
            <a:r>
              <a:rPr lang="tr-TR" dirty="0" err="1"/>
              <a:t>Vasküler</a:t>
            </a:r>
            <a:r>
              <a:rPr lang="tr-TR" dirty="0"/>
              <a:t> hasara bağlı, </a:t>
            </a:r>
            <a:r>
              <a:rPr lang="tr-TR" dirty="0" err="1"/>
              <a:t>Rt’den</a:t>
            </a:r>
            <a:r>
              <a:rPr lang="tr-TR" dirty="0"/>
              <a:t> aylar sonra) </a:t>
            </a:r>
          </a:p>
          <a:p>
            <a:r>
              <a:rPr lang="tr-TR" dirty="0" err="1"/>
              <a:t>Psödoprogresyon</a:t>
            </a:r>
            <a:r>
              <a:rPr lang="tr-TR" dirty="0"/>
              <a:t> (</a:t>
            </a:r>
            <a:r>
              <a:rPr lang="tr-TR" dirty="0" err="1"/>
              <a:t>oligodendrosit</a:t>
            </a:r>
            <a:r>
              <a:rPr lang="tr-TR" dirty="0"/>
              <a:t> hasarına bağlı </a:t>
            </a:r>
            <a:r>
              <a:rPr lang="tr-TR" dirty="0" err="1"/>
              <a:t>myelin</a:t>
            </a:r>
            <a:r>
              <a:rPr lang="tr-TR" dirty="0"/>
              <a:t> sentezinde artış, medyan 12 ay sonra görülür, nadir bazı vakalarda 5 yıl sonra. %20 vakada +)</a:t>
            </a:r>
          </a:p>
          <a:p>
            <a:r>
              <a:rPr lang="tr-TR" dirty="0" err="1"/>
              <a:t>Nörokognitif</a:t>
            </a:r>
            <a:r>
              <a:rPr lang="tr-TR" dirty="0"/>
              <a:t> (</a:t>
            </a:r>
            <a:r>
              <a:rPr lang="tr-TR" dirty="0" err="1"/>
              <a:t>bilateral</a:t>
            </a:r>
            <a:r>
              <a:rPr lang="tr-TR" dirty="0"/>
              <a:t> </a:t>
            </a:r>
            <a:r>
              <a:rPr lang="tr-TR" dirty="0" err="1"/>
              <a:t>hipokampus</a:t>
            </a:r>
            <a:r>
              <a:rPr lang="tr-TR" dirty="0"/>
              <a:t> D40 &gt; 7.3 </a:t>
            </a:r>
            <a:r>
              <a:rPr lang="tr-TR" dirty="0" err="1"/>
              <a:t>Gy</a:t>
            </a:r>
            <a:r>
              <a:rPr lang="tr-TR" dirty="0"/>
              <a:t>) ve </a:t>
            </a:r>
            <a:r>
              <a:rPr lang="tr-TR" dirty="0" err="1"/>
              <a:t>nöroendokrin</a:t>
            </a:r>
            <a:r>
              <a:rPr lang="tr-TR" dirty="0"/>
              <a:t> </a:t>
            </a:r>
            <a:r>
              <a:rPr lang="tr-TR" dirty="0" err="1"/>
              <a:t>defisitler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F3E221-DAF6-4373-8CCB-C6F5426D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B166-6570-4B9F-B377-DC9C5A07B680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D7DF09-C5FF-48A0-B243-15AA9EE3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A75CAB-4C74-471B-A134-D11E21DF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12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FEF91-B942-4FE2-AE2A-60316C3C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7585A1-0301-4360-8DC0-FA7A3E4B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sık görülen beyin tümörleri</a:t>
            </a:r>
          </a:p>
          <a:p>
            <a:r>
              <a:rPr lang="tr-TR" dirty="0" err="1"/>
              <a:t>Fatal</a:t>
            </a:r>
            <a:endParaRPr lang="tr-TR" dirty="0"/>
          </a:p>
          <a:p>
            <a:r>
              <a:rPr lang="tr-TR" dirty="0"/>
              <a:t>WHO </a:t>
            </a:r>
            <a:r>
              <a:rPr lang="tr-TR" dirty="0" err="1"/>
              <a:t>Grad</a:t>
            </a:r>
            <a:r>
              <a:rPr lang="tr-TR" dirty="0"/>
              <a:t> 4 </a:t>
            </a:r>
            <a:r>
              <a:rPr lang="tr-TR" dirty="0">
                <a:sym typeface="Wingdings" panose="05000000000000000000" pitchFamily="2" charset="2"/>
              </a:rPr>
              <a:t> GBM ( 5 yıllık </a:t>
            </a:r>
            <a:r>
              <a:rPr lang="tr-TR" dirty="0" err="1">
                <a:sym typeface="Wingdings" panose="05000000000000000000" pitchFamily="2" charset="2"/>
              </a:rPr>
              <a:t>sağkalım</a:t>
            </a:r>
            <a:r>
              <a:rPr lang="tr-TR" dirty="0">
                <a:sym typeface="Wingdings" panose="05000000000000000000" pitchFamily="2" charset="2"/>
              </a:rPr>
              <a:t> %1-19)</a:t>
            </a:r>
          </a:p>
          <a:p>
            <a:r>
              <a:rPr lang="tr-TR" dirty="0">
                <a:sym typeface="Wingdings" panose="05000000000000000000" pitchFamily="2" charset="2"/>
              </a:rPr>
              <a:t>WHO </a:t>
            </a:r>
            <a:r>
              <a:rPr lang="tr-TR" dirty="0" err="1">
                <a:sym typeface="Wingdings" panose="05000000000000000000" pitchFamily="2" charset="2"/>
              </a:rPr>
              <a:t>grad</a:t>
            </a:r>
            <a:r>
              <a:rPr lang="tr-TR" dirty="0">
                <a:sym typeface="Wingdings" panose="05000000000000000000" pitchFamily="2" charset="2"/>
              </a:rPr>
              <a:t> 3  </a:t>
            </a:r>
            <a:r>
              <a:rPr lang="tr-TR" dirty="0" err="1">
                <a:sym typeface="Wingdings" panose="05000000000000000000" pitchFamily="2" charset="2"/>
              </a:rPr>
              <a:t>anaplastik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astrositom</a:t>
            </a:r>
            <a:r>
              <a:rPr lang="tr-TR" dirty="0">
                <a:sym typeface="Wingdings" panose="05000000000000000000" pitchFamily="2" charset="2"/>
              </a:rPr>
              <a:t> ve </a:t>
            </a:r>
            <a:r>
              <a:rPr lang="tr-TR" dirty="0" err="1">
                <a:sym typeface="Wingdings" panose="05000000000000000000" pitchFamily="2" charset="2"/>
              </a:rPr>
              <a:t>anaplastik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oligodendrogliom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>
                <a:sym typeface="Wingdings" panose="05000000000000000000" pitchFamily="2" charset="2"/>
              </a:rPr>
              <a:t>Tanıda semptom: artmış kafa içi basıncı, nöbet, </a:t>
            </a:r>
            <a:r>
              <a:rPr lang="tr-TR" dirty="0" err="1">
                <a:sym typeface="Wingdings" panose="05000000000000000000" pitchFamily="2" charset="2"/>
              </a:rPr>
              <a:t>fokal</a:t>
            </a:r>
            <a:r>
              <a:rPr lang="tr-TR" dirty="0">
                <a:sym typeface="Wingdings" panose="05000000000000000000" pitchFamily="2" charset="2"/>
              </a:rPr>
              <a:t> nörolojik semptomlar </a:t>
            </a:r>
          </a:p>
          <a:p>
            <a:r>
              <a:rPr lang="tr-TR" dirty="0">
                <a:sym typeface="Wingdings" panose="05000000000000000000" pitchFamily="2" charset="2"/>
              </a:rPr>
              <a:t>Tümör hücreleri </a:t>
            </a:r>
            <a:r>
              <a:rPr lang="tr-TR" dirty="0" err="1">
                <a:sym typeface="Wingdings" panose="05000000000000000000" pitchFamily="2" charset="2"/>
              </a:rPr>
              <a:t>peritümöral</a:t>
            </a:r>
            <a:r>
              <a:rPr lang="tr-TR" dirty="0">
                <a:sym typeface="Wingdings" panose="05000000000000000000" pitchFamily="2" charset="2"/>
              </a:rPr>
              <a:t> ödemde de mevcut (T2_MR anormal görünen bölge)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428BD8-496C-4E3C-A095-10C974E5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B643-350B-427D-B397-C2317B359762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2B7A41-99AB-46F9-AF2E-2C21C9DE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12C779-D964-4414-AD08-79C331EC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41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565A0C-6DD8-43A4-9C4C-368107DB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A573EC-292C-47CF-A3EC-B46E29F7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Primer</a:t>
            </a:r>
            <a:r>
              <a:rPr lang="tr-TR" dirty="0"/>
              <a:t> beyin tümörlerinin %5-10</a:t>
            </a:r>
          </a:p>
          <a:p>
            <a:r>
              <a:rPr lang="tr-TR" dirty="0"/>
              <a:t>En sık 20-50 yaşta </a:t>
            </a:r>
          </a:p>
          <a:p>
            <a:r>
              <a:rPr lang="tr-TR" dirty="0"/>
              <a:t>Semptomlar anatomik lokalizasyona bağlı</a:t>
            </a:r>
          </a:p>
          <a:p>
            <a:r>
              <a:rPr lang="tr-TR" dirty="0"/>
              <a:t>WHO 2016 sınıflamasına göre tümörler moleküler tanımlara göre sınıflandırılıyor 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00ECC2-1A9C-4A81-AA33-8449BCF5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6AA3-BC90-4F17-A77C-C64F6DE9A476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57D94E-7335-47C1-9B3A-F3EC56AD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5A5F70-7389-4AF8-9ED7-0931E26C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48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FAB4B2-151A-4A7D-9F3C-F7C5BF85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 err="1"/>
              <a:t>Prognostik</a:t>
            </a:r>
            <a:r>
              <a:rPr lang="tr-TR" dirty="0"/>
              <a:t> Faktörler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04BA45-4D3C-458D-906A-028AE023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24" y="1825625"/>
            <a:ext cx="6276975" cy="4351338"/>
          </a:xfrm>
        </p:spPr>
        <p:txBody>
          <a:bodyPr/>
          <a:lstStyle/>
          <a:p>
            <a:r>
              <a:rPr lang="tr-TR" dirty="0" err="1"/>
              <a:t>Curran</a:t>
            </a:r>
            <a:r>
              <a:rPr lang="tr-TR" dirty="0"/>
              <a:t> ve </a:t>
            </a:r>
            <a:r>
              <a:rPr lang="tr-TR" dirty="0" err="1"/>
              <a:t>ark.ları</a:t>
            </a:r>
            <a:r>
              <a:rPr lang="tr-TR" dirty="0"/>
              <a:t> 1993’de 3 RTOG çalışmasını dahil ederek </a:t>
            </a:r>
            <a:r>
              <a:rPr lang="tr-TR" dirty="0" err="1"/>
              <a:t>recursive</a:t>
            </a:r>
            <a:r>
              <a:rPr lang="tr-TR" dirty="0"/>
              <a:t> </a:t>
            </a:r>
            <a:r>
              <a:rPr lang="tr-TR" dirty="0" err="1"/>
              <a:t>partitioning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(RPA) metodu ile </a:t>
            </a:r>
            <a:r>
              <a:rPr lang="tr-TR" dirty="0" err="1"/>
              <a:t>tahminleme</a:t>
            </a:r>
            <a:r>
              <a:rPr lang="tr-TR" dirty="0"/>
              <a:t> modeli </a:t>
            </a:r>
          </a:p>
          <a:p>
            <a:r>
              <a:rPr lang="tr-TR" dirty="0"/>
              <a:t>6 </a:t>
            </a:r>
            <a:r>
              <a:rPr lang="tr-TR" dirty="0" err="1"/>
              <a:t>prognoz</a:t>
            </a:r>
            <a:r>
              <a:rPr lang="tr-TR" dirty="0"/>
              <a:t> grubu </a:t>
            </a:r>
          </a:p>
          <a:p>
            <a:r>
              <a:rPr lang="tr-TR" dirty="0"/>
              <a:t>Önemli değişkenler: hasta yaşı, KPS, histolojik </a:t>
            </a:r>
            <a:r>
              <a:rPr lang="tr-TR" dirty="0" err="1"/>
              <a:t>tm</a:t>
            </a:r>
            <a:r>
              <a:rPr lang="tr-TR" dirty="0"/>
              <a:t> tipi, </a:t>
            </a:r>
            <a:r>
              <a:rPr lang="tr-TR" dirty="0" err="1"/>
              <a:t>mental</a:t>
            </a:r>
            <a:r>
              <a:rPr lang="tr-TR" dirty="0"/>
              <a:t> durum, tanıya kadar geçen semptom süresi, rezeksiyon genişliği, nörolojik fonksiyon ve RT dozu 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81FCF2-435B-4C3E-AFE6-79BA0E2C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55CA-252D-4D12-9771-2653EBC60193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B2EB4D-7D1E-455D-B228-7F41DAD6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DD45-E2B5-4081-8A95-11DCB51D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20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4F4871D-D561-45E3-BF9F-C120BE66C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6" y="1690032"/>
            <a:ext cx="4222967" cy="4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1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9D3D00-D71E-4EEC-AEAD-661913EF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 err="1"/>
              <a:t>Prognostik</a:t>
            </a:r>
            <a:r>
              <a:rPr lang="tr-TR" dirty="0"/>
              <a:t> Faktörler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EA4139-06A9-44FC-BFF1-79874E97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5350" y="1825625"/>
            <a:ext cx="2838450" cy="4351338"/>
          </a:xfrm>
        </p:spPr>
        <p:txBody>
          <a:bodyPr>
            <a:normAutofit/>
          </a:bodyPr>
          <a:lstStyle/>
          <a:p>
            <a:r>
              <a:rPr lang="tr-TR" dirty="0"/>
              <a:t>RTOG 0525 Çalışması, 2017 </a:t>
            </a:r>
            <a:r>
              <a:rPr lang="tr-TR" dirty="0">
                <a:sym typeface="Wingdings" panose="05000000000000000000" pitchFamily="2" charset="2"/>
              </a:rPr>
              <a:t> MGMT, </a:t>
            </a:r>
            <a:r>
              <a:rPr lang="tr-TR" dirty="0" err="1">
                <a:sym typeface="Wingdings" panose="05000000000000000000" pitchFamily="2" charset="2"/>
              </a:rPr>
              <a:t>survivin,c</a:t>
            </a:r>
            <a:r>
              <a:rPr lang="tr-TR" dirty="0">
                <a:sym typeface="Wingdings" panose="05000000000000000000" pitchFamily="2" charset="2"/>
              </a:rPr>
              <a:t>-Met, </a:t>
            </a:r>
            <a:r>
              <a:rPr lang="tr-TR" dirty="0" err="1">
                <a:sym typeface="Wingdings" panose="05000000000000000000" pitchFamily="2" charset="2"/>
              </a:rPr>
              <a:t>pmTOR</a:t>
            </a:r>
            <a:r>
              <a:rPr lang="tr-TR" dirty="0">
                <a:sym typeface="Wingdings" panose="05000000000000000000" pitchFamily="2" charset="2"/>
              </a:rPr>
              <a:t>, ki-67 proteinleri de modellemeye ekleyerek modelin </a:t>
            </a:r>
            <a:r>
              <a:rPr lang="tr-TR" dirty="0" err="1">
                <a:sym typeface="Wingdings" panose="05000000000000000000" pitchFamily="2" charset="2"/>
              </a:rPr>
              <a:t>prognositk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tahminleme</a:t>
            </a:r>
            <a:r>
              <a:rPr lang="tr-TR" dirty="0">
                <a:sym typeface="Wingdings" panose="05000000000000000000" pitchFamily="2" charset="2"/>
              </a:rPr>
              <a:t> doğruluğu arttırıldı. 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541D1A-A8FC-4E4B-8120-9BACA770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6508-A561-40D7-AFFF-FEE3A183EB13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0AADEF-51F4-4D22-97AB-46E02BF0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217E325D-2EA9-420E-B63F-57F1F1A7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21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0C798A-9995-4931-82BF-E8F85B1A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8" y="3217884"/>
            <a:ext cx="4159464" cy="89539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EFD1B5C-652A-4782-8B7B-631B9E2C2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74" y="1690688"/>
            <a:ext cx="3603131" cy="48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11AF2C-3C60-41BA-9277-BBF4F203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– Cerrahi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E6F023-7750-4C31-B8F0-6A038BB81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Beyin dokusuna yaygın </a:t>
            </a:r>
            <a:r>
              <a:rPr lang="tr-TR" dirty="0" err="1"/>
              <a:t>infiltrasyonu</a:t>
            </a:r>
            <a:r>
              <a:rPr lang="tr-TR" dirty="0"/>
              <a:t> nedeniyle tek başına cerrahi ile kür elde etmek mümkün değil.  Cerrahide amaç</a:t>
            </a:r>
            <a:r>
              <a:rPr lang="tr-TR" dirty="0">
                <a:sym typeface="Wingdings" panose="05000000000000000000" pitchFamily="2" charset="2"/>
              </a:rPr>
              <a:t> tanı ve bası etkisini azaltmak, </a:t>
            </a:r>
            <a:r>
              <a:rPr lang="tr-TR" dirty="0" err="1">
                <a:sym typeface="Wingdings" panose="05000000000000000000" pitchFamily="2" charset="2"/>
              </a:rPr>
              <a:t>steroid</a:t>
            </a:r>
            <a:r>
              <a:rPr lang="tr-TR" dirty="0">
                <a:sym typeface="Wingdings" panose="05000000000000000000" pitchFamily="2" charset="2"/>
              </a:rPr>
              <a:t> kullanımını azaltmak, </a:t>
            </a:r>
            <a:r>
              <a:rPr lang="tr-TR" dirty="0" err="1">
                <a:sym typeface="Wingdings" panose="05000000000000000000" pitchFamily="2" charset="2"/>
              </a:rPr>
              <a:t>sağkalımı</a:t>
            </a:r>
            <a:r>
              <a:rPr lang="tr-TR" dirty="0">
                <a:sym typeface="Wingdings" panose="05000000000000000000" pitchFamily="2" charset="2"/>
              </a:rPr>
              <a:t> arttırmak için güvenli çıkabilecek maksimum tümör </a:t>
            </a:r>
            <a:r>
              <a:rPr lang="tr-TR" dirty="0" err="1">
                <a:sym typeface="Wingdings" panose="05000000000000000000" pitchFamily="2" charset="2"/>
              </a:rPr>
              <a:t>eksizyonu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/>
              <a:t>‘’</a:t>
            </a:r>
            <a:r>
              <a:rPr lang="tr-TR" dirty="0" err="1"/>
              <a:t>awake</a:t>
            </a:r>
            <a:r>
              <a:rPr lang="tr-TR" dirty="0"/>
              <a:t> </a:t>
            </a:r>
            <a:r>
              <a:rPr lang="tr-TR" dirty="0" err="1"/>
              <a:t>craniotomy</a:t>
            </a:r>
            <a:r>
              <a:rPr lang="tr-TR" dirty="0"/>
              <a:t>’’</a:t>
            </a:r>
            <a:r>
              <a:rPr lang="tr-TR" dirty="0">
                <a:sym typeface="Wingdings" panose="05000000000000000000" pitchFamily="2" charset="2"/>
              </a:rPr>
              <a:t> motor, konuşma fonksiyonuna yakın bölgelerdeki tümörler için </a:t>
            </a:r>
            <a:r>
              <a:rPr lang="tr-TR" dirty="0" err="1">
                <a:sym typeface="Wingdings" panose="05000000000000000000" pitchFamily="2" charset="2"/>
              </a:rPr>
              <a:t>intraoperatif</a:t>
            </a:r>
            <a:r>
              <a:rPr lang="tr-TR" dirty="0">
                <a:sym typeface="Wingdings" panose="05000000000000000000" pitchFamily="2" charset="2"/>
              </a:rPr>
              <a:t> elektriksel </a:t>
            </a:r>
            <a:r>
              <a:rPr lang="tr-TR" dirty="0" err="1">
                <a:sym typeface="Wingdings" panose="05000000000000000000" pitchFamily="2" charset="2"/>
              </a:rPr>
              <a:t>kortikal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stimulasyon</a:t>
            </a:r>
            <a:r>
              <a:rPr lang="tr-TR" dirty="0">
                <a:sym typeface="Wingdings" panose="05000000000000000000" pitchFamily="2" charset="2"/>
              </a:rPr>
              <a:t> ile haritalama  daha agresif ve daha az </a:t>
            </a:r>
            <a:r>
              <a:rPr lang="tr-TR" dirty="0" err="1">
                <a:sym typeface="Wingdings" panose="05000000000000000000" pitchFamily="2" charset="2"/>
              </a:rPr>
              <a:t>morbid</a:t>
            </a:r>
            <a:r>
              <a:rPr lang="tr-TR" dirty="0">
                <a:sym typeface="Wingdings" panose="05000000000000000000" pitchFamily="2" charset="2"/>
              </a:rPr>
              <a:t> cerrahi </a:t>
            </a:r>
          </a:p>
          <a:p>
            <a:r>
              <a:rPr lang="tr-TR" dirty="0">
                <a:sym typeface="Wingdings" panose="05000000000000000000" pitchFamily="2" charset="2"/>
              </a:rPr>
              <a:t>Rezeksiyon boyutunu görüntülemek için ilk MR cerrahiden 24-48 saat sonra yapılmalı 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F302E1-67E6-4895-8ADB-E3A81188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CC5A-BE5F-47A5-9E4F-CA3773E24471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8CAB96-BF0D-4C05-85A0-8EE40381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4D6D57-4AE4-4258-9E68-1739FB5D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90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105AFE-22E6-4398-831D-1FFEC90B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350F002-EAC5-45A4-93E2-53B8BDBA0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953313"/>
            <a:ext cx="9595083" cy="4330881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8976759-286A-4B53-97BB-E913CCD3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BEC3-DAA2-4AF3-BDD2-3A1A3AC42669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FFD6FD-44C2-40BC-B9FF-78D997CC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859A68-CD8E-4F6B-B596-1C308D54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18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198BF-2E93-4215-B4AB-14B392CF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9DE14DA-2D09-4B1A-9ACC-E7795B466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18" y="1670049"/>
            <a:ext cx="9023593" cy="4395788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E55F4AD-54A2-4987-8852-12B0E214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C84C-C8A2-493D-899E-F53DB2AF0A24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612EB5-878A-49CF-9D14-486AA08D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81CED2-D9F1-45FC-93DE-E7BA6984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24</a:t>
            </a:fld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BD634C1-828B-4EDA-9C6F-BD8BFE777105}"/>
              </a:ext>
            </a:extLst>
          </p:cNvPr>
          <p:cNvSpPr/>
          <p:nvPr/>
        </p:nvSpPr>
        <p:spPr>
          <a:xfrm>
            <a:off x="6553200" y="3328499"/>
            <a:ext cx="361950" cy="1905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EE93CEA-3387-40B5-8983-FE1795C3138D}"/>
              </a:ext>
            </a:extLst>
          </p:cNvPr>
          <p:cNvSpPr/>
          <p:nvPr/>
        </p:nvSpPr>
        <p:spPr>
          <a:xfrm>
            <a:off x="5948239" y="4510637"/>
            <a:ext cx="361950" cy="1905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85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11BD48-92B1-43C4-827B-48FE8404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DAA4AC6-E104-4568-A227-0CFA60EF3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9" y="1690688"/>
            <a:ext cx="9047762" cy="4633913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216017-86BA-4559-8A68-23808366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283-E953-4C98-85E2-5E3A35FF9ACD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349E28D-A530-4643-9854-837CDCC6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E89517-8614-48C7-A96A-339A461D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AB6D3-9A4E-4C14-9619-3DFB7E4F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590B1EA-CBED-46A8-91A6-FD3CECA35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707259"/>
            <a:ext cx="8374238" cy="4648905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CBF92E-645C-4DF4-A168-2DE4CF88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C6A1-D662-4752-AFBA-D9F145DEAA3B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C6F3A7-CB4B-4F1A-AF49-50FA0070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E3BBCC-3FA8-4A4B-9DBA-7EEE849F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26</a:t>
            </a:fld>
            <a:endParaRPr lang="tr-TR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91F8B5B-6BFB-4B16-9192-62A54E7E9669}"/>
              </a:ext>
            </a:extLst>
          </p:cNvPr>
          <p:cNvCxnSpPr/>
          <p:nvPr/>
        </p:nvCxnSpPr>
        <p:spPr>
          <a:xfrm flipH="1" flipV="1">
            <a:off x="6791325" y="3429000"/>
            <a:ext cx="428625" cy="466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0D1522CC-660F-4F75-B7B0-6B71A16068CE}"/>
              </a:ext>
            </a:extLst>
          </p:cNvPr>
          <p:cNvCxnSpPr/>
          <p:nvPr/>
        </p:nvCxnSpPr>
        <p:spPr>
          <a:xfrm flipH="1" flipV="1">
            <a:off x="5011031" y="4829175"/>
            <a:ext cx="428625" cy="466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67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5F11F-05D3-4F2A-ABCA-72522C7D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-</a:t>
            </a:r>
            <a:r>
              <a:rPr lang="tr-TR" dirty="0" err="1"/>
              <a:t>Alternating</a:t>
            </a:r>
            <a:r>
              <a:rPr lang="tr-TR" dirty="0"/>
              <a:t> </a:t>
            </a:r>
            <a:r>
              <a:rPr lang="tr-TR" dirty="0" err="1"/>
              <a:t>electric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8B3776-E954-433D-AFEC-35312CF5C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496425" cy="2489088"/>
          </a:xfrm>
        </p:spPr>
        <p:txBody>
          <a:bodyPr>
            <a:normAutofit fontScale="40000" lnSpcReduction="20000"/>
          </a:bodyPr>
          <a:lstStyle/>
          <a:p>
            <a:r>
              <a:rPr lang="tr-TR" sz="2900" b="0" i="0" dirty="0">
                <a:solidFill>
                  <a:schemeClr val="tx1"/>
                </a:solidFill>
                <a:effectLst/>
              </a:rPr>
              <a:t>Tümör tedavisinde elektrik alanlar belirli bölgeye uygulanan, girişimsel olmayan ve kanseri tedavi etme potansiyeli olan yeni bir </a:t>
            </a:r>
            <a:r>
              <a:rPr lang="tr-TR" sz="2900" b="0" i="0" dirty="0" err="1">
                <a:solidFill>
                  <a:schemeClr val="tx1"/>
                </a:solidFill>
                <a:effectLst/>
              </a:rPr>
              <a:t>modalitedir</a:t>
            </a:r>
            <a:r>
              <a:rPr lang="tr-TR" sz="2900" b="0" i="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tr-TR" sz="2900" b="0" i="0" dirty="0">
                <a:solidFill>
                  <a:schemeClr val="tx1"/>
                </a:solidFill>
                <a:effectLst/>
              </a:rPr>
              <a:t>Spesifik frekansta ve şiddette alternatif elektrik alan uygulanması prensibi ile mitoz bölünmenin engellenmesi amaçlanır. Bu şekilde </a:t>
            </a:r>
            <a:r>
              <a:rPr lang="tr-TR" sz="2900" b="0" i="0" dirty="0" err="1">
                <a:solidFill>
                  <a:schemeClr val="tx1"/>
                </a:solidFill>
                <a:effectLst/>
              </a:rPr>
              <a:t>apoptozis</a:t>
            </a:r>
            <a:r>
              <a:rPr lang="tr-TR" sz="2900" b="0" i="0" dirty="0">
                <a:solidFill>
                  <a:schemeClr val="tx1"/>
                </a:solidFill>
                <a:effectLst/>
              </a:rPr>
              <a:t> tetiklenir.</a:t>
            </a:r>
          </a:p>
          <a:p>
            <a:r>
              <a:rPr lang="tr-TR" sz="2900" dirty="0">
                <a:solidFill>
                  <a:schemeClr val="tx1"/>
                </a:solidFill>
              </a:rPr>
              <a:t>Orta derece frekans (200kHz) ve düşük şiddette (1-3 V/cm) dokularda ısınmaya yol açmadan ve istenmeyen hücre </a:t>
            </a:r>
            <a:r>
              <a:rPr lang="tr-TR" sz="2900" dirty="0" err="1">
                <a:solidFill>
                  <a:schemeClr val="tx1"/>
                </a:solidFill>
              </a:rPr>
              <a:t>depolarizasyonuna</a:t>
            </a:r>
            <a:r>
              <a:rPr lang="tr-TR" sz="2900" dirty="0">
                <a:solidFill>
                  <a:schemeClr val="tx1"/>
                </a:solidFill>
              </a:rPr>
              <a:t> neden olmadan etkisini göstermektedir.</a:t>
            </a:r>
          </a:p>
          <a:p>
            <a:r>
              <a:rPr lang="tr-TR" sz="2900" dirty="0" err="1">
                <a:solidFill>
                  <a:schemeClr val="tx1"/>
                </a:solidFill>
              </a:rPr>
              <a:t>Optune</a:t>
            </a:r>
            <a:r>
              <a:rPr lang="tr-TR" sz="2900" dirty="0">
                <a:solidFill>
                  <a:schemeClr val="tx1"/>
                </a:solidFill>
              </a:rPr>
              <a:t> aylık </a:t>
            </a:r>
            <a:r>
              <a:rPr lang="tr-TR" sz="2900" dirty="0" err="1">
                <a:solidFill>
                  <a:schemeClr val="tx1"/>
                </a:solidFill>
              </a:rPr>
              <a:t>kirlama</a:t>
            </a:r>
            <a:r>
              <a:rPr lang="tr-TR" sz="2900" dirty="0">
                <a:solidFill>
                  <a:schemeClr val="tx1"/>
                </a:solidFill>
              </a:rPr>
              <a:t> bedeli 20.000 dolar (Ülkemizde ödemesi yok)</a:t>
            </a:r>
          </a:p>
          <a:p>
            <a:r>
              <a:rPr lang="tr-TR" sz="2900" dirty="0">
                <a:solidFill>
                  <a:schemeClr val="tx1"/>
                </a:solidFill>
              </a:rPr>
              <a:t>Sistem, kafa cildi üzerine yapıştırılan 2 çift enerji aktarıcı </a:t>
            </a:r>
            <a:r>
              <a:rPr lang="tr-TR" sz="2900" dirty="0" err="1">
                <a:solidFill>
                  <a:schemeClr val="tx1"/>
                </a:solidFill>
              </a:rPr>
              <a:t>ped</a:t>
            </a:r>
            <a:r>
              <a:rPr lang="tr-TR" sz="2900" dirty="0">
                <a:solidFill>
                  <a:schemeClr val="tx1"/>
                </a:solidFill>
              </a:rPr>
              <a:t> ve sırt çantası olarak taşınabilen akım jeneratöründen oluşmaktadır.</a:t>
            </a:r>
          </a:p>
          <a:p>
            <a:r>
              <a:rPr lang="tr-TR" sz="2900" dirty="0">
                <a:solidFill>
                  <a:schemeClr val="tx1"/>
                </a:solidFill>
              </a:rPr>
              <a:t>22 yaşın üzerinde </a:t>
            </a:r>
            <a:r>
              <a:rPr lang="tr-TR" sz="2900" dirty="0" err="1">
                <a:solidFill>
                  <a:schemeClr val="tx1"/>
                </a:solidFill>
              </a:rPr>
              <a:t>supratentorial</a:t>
            </a:r>
            <a:r>
              <a:rPr lang="tr-TR" sz="2900" dirty="0">
                <a:solidFill>
                  <a:schemeClr val="tx1"/>
                </a:solidFill>
              </a:rPr>
              <a:t> GBM tanısı almış hastalarda maksimum cerrahi rezeksiyon ve standart </a:t>
            </a:r>
            <a:r>
              <a:rPr lang="tr-TR" sz="2900" dirty="0" err="1">
                <a:solidFill>
                  <a:schemeClr val="tx1"/>
                </a:solidFill>
              </a:rPr>
              <a:t>radyokemoterapi</a:t>
            </a:r>
            <a:r>
              <a:rPr lang="tr-TR" sz="2900" dirty="0">
                <a:solidFill>
                  <a:schemeClr val="tx1"/>
                </a:solidFill>
              </a:rPr>
              <a:t> uygulamaları (</a:t>
            </a:r>
            <a:r>
              <a:rPr lang="tr-TR" sz="2900" dirty="0" err="1">
                <a:solidFill>
                  <a:schemeClr val="tx1"/>
                </a:solidFill>
              </a:rPr>
              <a:t>Stupp</a:t>
            </a:r>
            <a:r>
              <a:rPr lang="tr-TR" sz="2900" dirty="0">
                <a:solidFill>
                  <a:schemeClr val="tx1"/>
                </a:solidFill>
              </a:rPr>
              <a:t> protokolü) sonrası </a:t>
            </a:r>
            <a:r>
              <a:rPr lang="tr-TR" sz="2900" dirty="0" err="1">
                <a:solidFill>
                  <a:schemeClr val="tx1"/>
                </a:solidFill>
              </a:rPr>
              <a:t>temozolamid</a:t>
            </a:r>
            <a:r>
              <a:rPr lang="tr-TR" sz="2900" dirty="0">
                <a:solidFill>
                  <a:schemeClr val="tx1"/>
                </a:solidFill>
              </a:rPr>
              <a:t> ile kombine edilerek kullanılabilir. 2011 de </a:t>
            </a:r>
            <a:r>
              <a:rPr lang="tr-TR" sz="2900" dirty="0" err="1">
                <a:solidFill>
                  <a:schemeClr val="tx1"/>
                </a:solidFill>
              </a:rPr>
              <a:t>nükslere</a:t>
            </a:r>
            <a:r>
              <a:rPr lang="tr-TR" sz="2900" dirty="0">
                <a:solidFill>
                  <a:schemeClr val="tx1"/>
                </a:solidFill>
              </a:rPr>
              <a:t> FDA onayı + 2015 ‘den sonra </a:t>
            </a:r>
            <a:r>
              <a:rPr lang="tr-TR" sz="2900" dirty="0" err="1">
                <a:solidFill>
                  <a:schemeClr val="tx1"/>
                </a:solidFill>
              </a:rPr>
              <a:t>primer</a:t>
            </a:r>
            <a:r>
              <a:rPr lang="tr-TR" sz="2900" dirty="0">
                <a:solidFill>
                  <a:schemeClr val="tx1"/>
                </a:solidFill>
              </a:rPr>
              <a:t> tedavide de FDA onayı +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196AB6-7A40-4CF6-B623-E007B7B3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DA20-D5C3-463F-B472-B0FC0EC1072C}" type="datetime1">
              <a:rPr lang="tr-TR" smtClean="0"/>
              <a:t>3.09.2021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BA142AB-3950-49AD-8602-5169C2B7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0161F80-BF74-414B-88D8-E25E5019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27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57A597-05E3-42C5-AEB2-D16341BA5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3" y="4314713"/>
            <a:ext cx="5289822" cy="217816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E07F07E-0F56-47A1-B293-FCABC3B8B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25" y="4449650"/>
            <a:ext cx="3502166" cy="196819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839C223-2852-4994-A7CF-F68D26535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67" y="3960572"/>
            <a:ext cx="2333705" cy="18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3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9517F7-C408-431E-9DA6-8BE06E35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344"/>
          </a:xfrm>
        </p:spPr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-</a:t>
            </a:r>
            <a:r>
              <a:rPr lang="tr-TR" dirty="0" err="1"/>
              <a:t>Alternating</a:t>
            </a:r>
            <a:r>
              <a:rPr lang="tr-TR" dirty="0"/>
              <a:t> </a:t>
            </a:r>
            <a:r>
              <a:rPr lang="tr-TR" dirty="0" err="1"/>
              <a:t>electric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: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CD301F8F-C7FC-4EDC-BF85-2AAE250FE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9" y="2416175"/>
            <a:ext cx="4964922" cy="4351338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6C5BFDE-B282-4988-9563-58FBE329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C145-E0DF-426D-A19A-F83D9D511B5D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CDB687A-18AF-4111-9B0B-82A5A8B3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C2A9B0-8049-42D8-8EDB-A3DEB5DA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28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6DE9820-55A4-4BBE-98CF-C482A58B6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265794"/>
            <a:ext cx="4117614" cy="107100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1068CFC-7F52-4DB3-A1E2-644AA5456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63" y="1405315"/>
            <a:ext cx="4702693" cy="101086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592FF0E-F590-43B7-8ECF-2B2C9ADD7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04" y="2466976"/>
            <a:ext cx="5556410" cy="274718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7C72CD72-ACE8-459B-AE45-50A0683C855C}"/>
              </a:ext>
            </a:extLst>
          </p:cNvPr>
          <p:cNvSpPr txBox="1"/>
          <p:nvPr/>
        </p:nvSpPr>
        <p:spPr>
          <a:xfrm>
            <a:off x="6096000" y="5264957"/>
            <a:ext cx="496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KRT sonrası </a:t>
            </a:r>
            <a:r>
              <a:rPr lang="tr-TR" dirty="0" err="1"/>
              <a:t>temozolomid</a:t>
            </a:r>
            <a:r>
              <a:rPr lang="tr-TR" dirty="0"/>
              <a:t> ve </a:t>
            </a:r>
            <a:r>
              <a:rPr lang="tr-TR" dirty="0" err="1"/>
              <a:t>temozolomid</a:t>
            </a:r>
            <a:r>
              <a:rPr lang="tr-TR" dirty="0"/>
              <a:t> + elektrik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 koluna </a:t>
            </a:r>
            <a:r>
              <a:rPr lang="tr-TR" dirty="0" err="1"/>
              <a:t>randomize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sağkalım</a:t>
            </a:r>
            <a:r>
              <a:rPr lang="tr-TR" dirty="0">
                <a:sym typeface="Wingdings" panose="05000000000000000000" pitchFamily="2" charset="2"/>
              </a:rPr>
              <a:t> avantajı var (medyan </a:t>
            </a:r>
            <a:r>
              <a:rPr lang="tr-TR" dirty="0" err="1">
                <a:sym typeface="Wingdings" panose="05000000000000000000" pitchFamily="2" charset="2"/>
              </a:rPr>
              <a:t>sağkalım</a:t>
            </a:r>
            <a:r>
              <a:rPr lang="tr-TR" dirty="0">
                <a:sym typeface="Wingdings" panose="05000000000000000000" pitchFamily="2" charset="2"/>
              </a:rPr>
              <a:t> 20.9 ay </a:t>
            </a:r>
            <a:r>
              <a:rPr lang="tr-TR" dirty="0" err="1">
                <a:sym typeface="Wingdings" panose="05000000000000000000" pitchFamily="2" charset="2"/>
              </a:rPr>
              <a:t>vs</a:t>
            </a:r>
            <a:r>
              <a:rPr lang="tr-TR" dirty="0">
                <a:sym typeface="Wingdings" panose="05000000000000000000" pitchFamily="2" charset="2"/>
              </a:rPr>
              <a:t> 16 ay ), yaşam kalitesinde fark yok </a:t>
            </a:r>
            <a:endParaRPr lang="tr-T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1B054D-9E2F-4383-9D00-E915D473FFCE}"/>
              </a:ext>
            </a:extLst>
          </p:cNvPr>
          <p:cNvSpPr/>
          <p:nvPr/>
        </p:nvSpPr>
        <p:spPr>
          <a:xfrm>
            <a:off x="333375" y="2101851"/>
            <a:ext cx="1304925" cy="3651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8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11BD48-92B1-43C4-827B-48FE8404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A9296AD-73BC-4655-A2C1-89AF6471A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28" y="1924050"/>
            <a:ext cx="8685594" cy="4330700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A0B3573-7D32-420D-8FB3-2D9E48FF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170C-EA46-408F-B038-BFA0FB171B88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BC170F-8AA5-40EF-A082-1A48529E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FE5B13-00D5-46D2-8386-0993FF5B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21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B5410-4C4A-4755-BA69-95318DE6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Moleküler Değerlendirme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AF0856-8FB8-4A16-B3BC-A35318FD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Moleküler testler, mix histolojik özellik taşıyan tümörlerin tanısı,  tedavi yanıtı ve </a:t>
            </a:r>
            <a:r>
              <a:rPr lang="tr-TR" dirty="0" err="1"/>
              <a:t>prognoz</a:t>
            </a:r>
            <a:r>
              <a:rPr lang="tr-TR" dirty="0"/>
              <a:t> için önemli.</a:t>
            </a:r>
          </a:p>
          <a:p>
            <a:r>
              <a:rPr lang="tr-TR" dirty="0" err="1"/>
              <a:t>İzositrat</a:t>
            </a:r>
            <a:r>
              <a:rPr lang="tr-TR" dirty="0"/>
              <a:t> </a:t>
            </a:r>
            <a:r>
              <a:rPr lang="tr-TR" dirty="0" err="1"/>
              <a:t>dehidrogenaz</a:t>
            </a:r>
            <a:r>
              <a:rPr lang="tr-TR" dirty="0"/>
              <a:t> 1-2 ( IDH1- IDH2) mutasyonu daha iyi </a:t>
            </a:r>
            <a:r>
              <a:rPr lang="tr-TR" dirty="0" err="1"/>
              <a:t>prognozla</a:t>
            </a:r>
            <a:r>
              <a:rPr lang="tr-TR" dirty="0"/>
              <a:t> birlikte.</a:t>
            </a:r>
          </a:p>
          <a:p>
            <a:r>
              <a:rPr lang="tr-TR" dirty="0"/>
              <a:t>IDH 1-2 mutasyonu </a:t>
            </a:r>
            <a:r>
              <a:rPr lang="tr-TR" dirty="0" err="1"/>
              <a:t>grad</a:t>
            </a:r>
            <a:r>
              <a:rPr lang="tr-TR" dirty="0"/>
              <a:t> 2-3 </a:t>
            </a:r>
            <a:r>
              <a:rPr lang="tr-TR" dirty="0" err="1"/>
              <a:t>glial</a:t>
            </a:r>
            <a:r>
              <a:rPr lang="tr-TR" dirty="0"/>
              <a:t> tümörlerde gözlenirken </a:t>
            </a:r>
            <a:r>
              <a:rPr lang="tr-TR" dirty="0" err="1"/>
              <a:t>grad</a:t>
            </a:r>
            <a:r>
              <a:rPr lang="tr-TR" dirty="0"/>
              <a:t> 1 tümörlerde gözlenmez. </a:t>
            </a:r>
          </a:p>
          <a:p>
            <a:r>
              <a:rPr lang="tr-TR" dirty="0"/>
              <a:t>IDH + GBM </a:t>
            </a:r>
            <a:r>
              <a:rPr lang="tr-TR" dirty="0">
                <a:sym typeface="Wingdings" panose="05000000000000000000" pitchFamily="2" charset="2"/>
              </a:rPr>
              <a:t> Düşük dereceli bir tümörden gelişen ikincil </a:t>
            </a:r>
            <a:r>
              <a:rPr lang="tr-TR" dirty="0" err="1">
                <a:sym typeface="Wingdings" panose="05000000000000000000" pitchFamily="2" charset="2"/>
              </a:rPr>
              <a:t>GBM’de</a:t>
            </a:r>
            <a:r>
              <a:rPr lang="tr-TR" dirty="0">
                <a:sym typeface="Wingdings" panose="05000000000000000000" pitchFamily="2" charset="2"/>
              </a:rPr>
              <a:t> gözlenir (IDH </a:t>
            </a:r>
            <a:r>
              <a:rPr lang="tr-TR" dirty="0" err="1">
                <a:sym typeface="Wingdings" panose="05000000000000000000" pitchFamily="2" charset="2"/>
              </a:rPr>
              <a:t>wild</a:t>
            </a:r>
            <a:r>
              <a:rPr lang="tr-TR" dirty="0">
                <a:sym typeface="Wingdings" panose="05000000000000000000" pitchFamily="2" charset="2"/>
              </a:rPr>
              <a:t> tip)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564A8C-9791-4E39-B6BA-11EE5794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16E-88EC-459F-A0C2-3AF735CEA04F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296F77-DC7C-4BF9-B7E7-82085103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0D32CB-07F0-4451-822A-BDD19B5C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223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5F11F-05D3-4F2A-ABCA-72522C7D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0130DEC-2DA4-40FB-8DAA-80C5400E0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3" y="1852614"/>
            <a:ext cx="9025193" cy="4244280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466B549-6597-4063-8F2F-AEB5456D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9FA6-A4D4-4A06-81C0-D38B9F12EE38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408F06-789F-42E4-A067-51D624B8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BFABCB-5E00-4099-AAD1-B21DD563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30</a:t>
            </a:fld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5F1D0A-73F1-4126-A39F-0F636AB5B489}"/>
              </a:ext>
            </a:extLst>
          </p:cNvPr>
          <p:cNvSpPr/>
          <p:nvPr/>
        </p:nvSpPr>
        <p:spPr>
          <a:xfrm>
            <a:off x="6658662" y="3301999"/>
            <a:ext cx="485775" cy="3651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3ED24A-79D4-4EF0-A2FC-0A74BF6CDD1A}"/>
              </a:ext>
            </a:extLst>
          </p:cNvPr>
          <p:cNvSpPr/>
          <p:nvPr/>
        </p:nvSpPr>
        <p:spPr>
          <a:xfrm flipV="1">
            <a:off x="6658662" y="4276724"/>
            <a:ext cx="485775" cy="3651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6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BD5ED9-607F-47F6-9B4D-5C63FA48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Tedavi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2C8EC71-6344-4BB0-9AB0-5ADFC123D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2" y="1597025"/>
            <a:ext cx="4465696" cy="435133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07A5C4-6E39-4555-BA88-2FAABF70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F56C-1450-4734-90CF-A7EF73BFC53A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17254D-FA36-4CEC-A4B5-A888034D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D3C5C31-FF00-4FCB-B2FE-129A6094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31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31E1990-504E-46A4-BE41-2FF2845D6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9" y="467565"/>
            <a:ext cx="3423471" cy="5922869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5822798-7641-4ED2-B4DD-5EAECBC2827C}"/>
              </a:ext>
            </a:extLst>
          </p:cNvPr>
          <p:cNvSpPr txBox="1"/>
          <p:nvPr/>
        </p:nvSpPr>
        <p:spPr>
          <a:xfrm>
            <a:off x="4922457" y="1762427"/>
            <a:ext cx="28360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Randomize</a:t>
            </a:r>
            <a:r>
              <a:rPr lang="tr-TR" sz="2000" dirty="0"/>
              <a:t> faz III çalışma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578 GBM hasta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Sadece RT ve RT+ </a:t>
            </a:r>
            <a:r>
              <a:rPr lang="tr-TR" sz="2000" dirty="0" err="1"/>
              <a:t>temozolomide</a:t>
            </a:r>
            <a:r>
              <a:rPr lang="tr-TR" sz="2000" dirty="0"/>
              <a:t> koluna </a:t>
            </a:r>
            <a:r>
              <a:rPr lang="tr-TR" sz="2000" dirty="0" err="1"/>
              <a:t>randomize</a:t>
            </a:r>
            <a:r>
              <a:rPr lang="tr-TR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Genel </a:t>
            </a:r>
            <a:r>
              <a:rPr lang="tr-TR" sz="2000" dirty="0" err="1"/>
              <a:t>sağkalım</a:t>
            </a:r>
            <a:r>
              <a:rPr lang="tr-TR" sz="2000" dirty="0"/>
              <a:t>, 2 ve 4 yıllık </a:t>
            </a:r>
            <a:r>
              <a:rPr lang="tr-TR" sz="2000" dirty="0" err="1"/>
              <a:t>sağkalım</a:t>
            </a:r>
            <a:r>
              <a:rPr lang="tr-TR" sz="2000" dirty="0"/>
              <a:t> istatistiksel anlamlı kombine kolda yüksek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En fazla fayda gören kol MGMT </a:t>
            </a:r>
            <a:r>
              <a:rPr lang="tr-TR" sz="2000" dirty="0" err="1"/>
              <a:t>metilasyonu</a:t>
            </a:r>
            <a:r>
              <a:rPr lang="tr-TR" sz="2000" dirty="0"/>
              <a:t>+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ACCB4BAC-4CEB-4E3F-8D43-D2CDFC78E9EC}"/>
              </a:ext>
            </a:extLst>
          </p:cNvPr>
          <p:cNvCxnSpPr/>
          <p:nvPr/>
        </p:nvCxnSpPr>
        <p:spPr>
          <a:xfrm flipH="1" flipV="1">
            <a:off x="10591800" y="6248400"/>
            <a:ext cx="438150" cy="3524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29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BD9FC0-D97B-49AF-AE5D-20E49E6D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RT Doz – </a:t>
            </a:r>
            <a:r>
              <a:rPr lang="tr-TR" dirty="0" err="1"/>
              <a:t>Hiperfraksiyonasyon</a:t>
            </a:r>
            <a:r>
              <a:rPr lang="tr-TR" dirty="0"/>
              <a:t>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8EBE05-1FA6-4E57-BE42-E94A8CBF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" y="3841629"/>
            <a:ext cx="4867275" cy="2252663"/>
          </a:xfrm>
        </p:spPr>
        <p:txBody>
          <a:bodyPr>
            <a:normAutofit/>
          </a:bodyPr>
          <a:lstStyle/>
          <a:p>
            <a:r>
              <a:rPr lang="tr-TR" dirty="0"/>
              <a:t>RTOG 8302 </a:t>
            </a:r>
            <a:r>
              <a:rPr lang="tr-TR" dirty="0">
                <a:sym typeface="Wingdings" panose="05000000000000000000" pitchFamily="2" charset="2"/>
              </a:rPr>
              <a:t> 4 kola </a:t>
            </a:r>
            <a:r>
              <a:rPr lang="tr-TR" dirty="0" err="1">
                <a:sym typeface="Wingdings" panose="05000000000000000000" pitchFamily="2" charset="2"/>
              </a:rPr>
              <a:t>randomizasyon</a:t>
            </a:r>
            <a:r>
              <a:rPr lang="tr-TR" dirty="0">
                <a:sym typeface="Wingdings" panose="05000000000000000000" pitchFamily="2" charset="2"/>
              </a:rPr>
              <a:t>  </a:t>
            </a:r>
            <a:r>
              <a:rPr lang="en-US" dirty="0"/>
              <a:t>64.8 </a:t>
            </a:r>
            <a:r>
              <a:rPr lang="en-US" dirty="0" err="1"/>
              <a:t>Gy</a:t>
            </a:r>
            <a:r>
              <a:rPr lang="en-US" dirty="0"/>
              <a:t>, 72 </a:t>
            </a:r>
            <a:r>
              <a:rPr lang="en-US" dirty="0" err="1"/>
              <a:t>Gy</a:t>
            </a:r>
            <a:r>
              <a:rPr lang="en-US" dirty="0"/>
              <a:t>, 76.8 </a:t>
            </a:r>
            <a:r>
              <a:rPr lang="en-US" dirty="0" err="1"/>
              <a:t>Gy</a:t>
            </a:r>
            <a:r>
              <a:rPr lang="en-US" dirty="0"/>
              <a:t>, </a:t>
            </a:r>
            <a:r>
              <a:rPr lang="tr-TR" dirty="0" err="1"/>
              <a:t>vs</a:t>
            </a:r>
            <a:r>
              <a:rPr lang="en-US" dirty="0"/>
              <a:t> 81.6 </a:t>
            </a:r>
            <a:r>
              <a:rPr lang="en-US" dirty="0" err="1"/>
              <a:t>Gy</a:t>
            </a:r>
            <a:r>
              <a:rPr lang="tr-TR" dirty="0"/>
              <a:t> ( günlük 1.2 </a:t>
            </a:r>
            <a:r>
              <a:rPr lang="tr-TR" dirty="0" err="1"/>
              <a:t>Gy</a:t>
            </a:r>
            <a:r>
              <a:rPr lang="tr-TR" dirty="0"/>
              <a:t> x2 fraksiyon) </a:t>
            </a:r>
          </a:p>
          <a:p>
            <a:r>
              <a:rPr lang="tr-TR" dirty="0"/>
              <a:t>4 grup arasında 72 </a:t>
            </a:r>
            <a:r>
              <a:rPr lang="tr-TR" dirty="0" err="1"/>
              <a:t>Gy</a:t>
            </a:r>
            <a:r>
              <a:rPr lang="tr-TR" dirty="0"/>
              <a:t> ‘de genel </a:t>
            </a:r>
            <a:r>
              <a:rPr lang="tr-TR" dirty="0" err="1"/>
              <a:t>sağkalım</a:t>
            </a:r>
            <a:r>
              <a:rPr lang="tr-TR" dirty="0"/>
              <a:t> daha yüksek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2DDD8E-DB26-4D9B-800D-6AFD2570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3C05-AD94-4DA5-BF3E-FCEB639F63DA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05817AC-20BF-4031-8150-837EEA21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81A71B9-B65D-43B0-919B-8A09C320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32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D5325C-A715-4BB4-9122-C2AA30F8F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1" y="1825625"/>
            <a:ext cx="5188217" cy="17082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ACE6860-D481-480D-8311-41732686D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11" y="1883802"/>
            <a:ext cx="5429529" cy="1657435"/>
          </a:xfrm>
          <a:prstGeom prst="rect">
            <a:avLst/>
          </a:prstGeom>
        </p:spPr>
      </p:pic>
      <p:sp>
        <p:nvSpPr>
          <p:cNvPr id="8" name="Ok: Sağ 7">
            <a:extLst>
              <a:ext uri="{FF2B5EF4-FFF2-40B4-BE49-F238E27FC236}">
                <a16:creationId xmlns:a16="http://schemas.microsoft.com/office/drawing/2014/main" id="{227CCA43-783D-418A-BC13-8DA4CCA6D942}"/>
              </a:ext>
            </a:extLst>
          </p:cNvPr>
          <p:cNvSpPr/>
          <p:nvPr/>
        </p:nvSpPr>
        <p:spPr>
          <a:xfrm>
            <a:off x="5438775" y="4362450"/>
            <a:ext cx="1419225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A31E2E-596D-420A-BCDD-A0EF4F2B3AC4}"/>
              </a:ext>
            </a:extLst>
          </p:cNvPr>
          <p:cNvSpPr txBox="1"/>
          <p:nvPr/>
        </p:nvSpPr>
        <p:spPr>
          <a:xfrm>
            <a:off x="7062161" y="3734351"/>
            <a:ext cx="456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Daha sonra yapılan RTOG 9006 çalışması ve  faz III çalışmada bu katkı görülmedi. </a:t>
            </a:r>
            <a:r>
              <a:rPr lang="tr-TR" dirty="0" err="1"/>
              <a:t>Hiperfraksiyonasyonun</a:t>
            </a:r>
            <a:r>
              <a:rPr lang="tr-TR" dirty="0"/>
              <a:t> normal fraksiyona üstünlüğü yok ( OS ve PFS)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E7AE7E0-516D-4F77-B594-6898C79AF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85" y="5012807"/>
            <a:ext cx="4448315" cy="15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7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66FB30-C7C3-475A-A7BD-292C30A3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RT Doz –SRS??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81F85F5-0E12-4426-9863-10F268109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8" y="1920875"/>
            <a:ext cx="3956234" cy="4351338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D06861-1A6B-4EAE-A0B6-906CD957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27D5-2638-45D3-9A70-1764C8711E1F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53BD70D-EE25-4B27-AD27-EF106ACD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D735F4-8635-4775-A4E5-ECA27D6B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33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96585F9-8889-4574-8296-C72F8AC6D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33" y="1443016"/>
            <a:ext cx="3757709" cy="517237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F050C94-C4D3-46BE-BB9B-2952EDBEEE7D}"/>
              </a:ext>
            </a:extLst>
          </p:cNvPr>
          <p:cNvSpPr txBox="1"/>
          <p:nvPr/>
        </p:nvSpPr>
        <p:spPr>
          <a:xfrm>
            <a:off x="5181088" y="1890154"/>
            <a:ext cx="2275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37 vaka, 59.4 </a:t>
            </a:r>
            <a:r>
              <a:rPr lang="tr-TR" dirty="0" err="1"/>
              <a:t>Gy</a:t>
            </a:r>
            <a:r>
              <a:rPr lang="tr-TR" dirty="0"/>
              <a:t> sonrası 12 </a:t>
            </a:r>
            <a:r>
              <a:rPr lang="tr-TR" dirty="0" err="1"/>
              <a:t>Gy</a:t>
            </a:r>
            <a:r>
              <a:rPr lang="tr-TR" dirty="0"/>
              <a:t> SRS </a:t>
            </a:r>
            <a:r>
              <a:rPr lang="tr-TR" dirty="0" err="1"/>
              <a:t>boost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19 aylık takipte %76 OS </a:t>
            </a:r>
            <a:endParaRPr lang="tr-TR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1B038915-BE89-4CFE-B2E8-6FABC498AC6F}"/>
              </a:ext>
            </a:extLst>
          </p:cNvPr>
          <p:cNvSpPr/>
          <p:nvPr/>
        </p:nvSpPr>
        <p:spPr>
          <a:xfrm>
            <a:off x="4460665" y="2291157"/>
            <a:ext cx="666750" cy="337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BA9231A-D005-4C49-84DA-1431F2C1605C}"/>
              </a:ext>
            </a:extLst>
          </p:cNvPr>
          <p:cNvSpPr txBox="1"/>
          <p:nvPr/>
        </p:nvSpPr>
        <p:spPr>
          <a:xfrm>
            <a:off x="4803865" y="4528661"/>
            <a:ext cx="2124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115 vaka EBRT sonrası SRS </a:t>
            </a:r>
            <a:r>
              <a:rPr lang="tr-TR" dirty="0" err="1"/>
              <a:t>boost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medyan OS 96 hafta </a:t>
            </a:r>
          </a:p>
        </p:txBody>
      </p:sp>
      <p:sp>
        <p:nvSpPr>
          <p:cNvPr id="12" name="Ok: Sol 11">
            <a:extLst>
              <a:ext uri="{FF2B5EF4-FFF2-40B4-BE49-F238E27FC236}">
                <a16:creationId xmlns:a16="http://schemas.microsoft.com/office/drawing/2014/main" id="{5C4B3970-418C-4E6A-B2C8-63D6BE44A9F3}"/>
              </a:ext>
            </a:extLst>
          </p:cNvPr>
          <p:cNvSpPr/>
          <p:nvPr/>
        </p:nvSpPr>
        <p:spPr>
          <a:xfrm>
            <a:off x="7402508" y="5056992"/>
            <a:ext cx="581025" cy="276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526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504538-144D-4FF8-9238-9A220228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RT Doz –SRS??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DBF5A88-B01A-448E-AE84-E037A4CF6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61" y="1735640"/>
            <a:ext cx="4074349" cy="4803273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02B3B4E-288E-4A54-9D04-D22AC100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076-67B4-408D-943C-B183A5074A57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42B1952-052E-4B9C-A8F1-2A096D1A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F40D769-7085-42B8-9DED-C5757D5B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34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2402F61-738B-4EAF-8657-5F3E16C89401}"/>
              </a:ext>
            </a:extLst>
          </p:cNvPr>
          <p:cNvSpPr txBox="1"/>
          <p:nvPr/>
        </p:nvSpPr>
        <p:spPr>
          <a:xfrm>
            <a:off x="1790699" y="2667000"/>
            <a:ext cx="2688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RTOG 9305 </a:t>
            </a:r>
          </a:p>
          <a:p>
            <a:r>
              <a:rPr lang="tr-TR" dirty="0" err="1"/>
              <a:t>Randomize</a:t>
            </a:r>
            <a:r>
              <a:rPr lang="tr-TR" dirty="0"/>
              <a:t> </a:t>
            </a:r>
            <a:r>
              <a:rPr lang="tr-TR" dirty="0" err="1"/>
              <a:t>prospektif</a:t>
            </a:r>
            <a:r>
              <a:rPr lang="tr-TR" dirty="0"/>
              <a:t> </a:t>
            </a:r>
            <a:r>
              <a:rPr lang="tr-TR" dirty="0" err="1"/>
              <a:t>çalışma,EBRT</a:t>
            </a:r>
            <a:r>
              <a:rPr lang="tr-TR" dirty="0"/>
              <a:t> ve EBRT+ SRS </a:t>
            </a:r>
            <a:r>
              <a:rPr lang="tr-TR" dirty="0" err="1"/>
              <a:t>boost</a:t>
            </a:r>
            <a:r>
              <a:rPr lang="tr-TR" dirty="0"/>
              <a:t> kollarına </a:t>
            </a:r>
            <a:r>
              <a:rPr lang="tr-TR" dirty="0" err="1"/>
              <a:t>randomize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 kol arasında </a:t>
            </a:r>
            <a:r>
              <a:rPr lang="tr-TR" dirty="0" err="1"/>
              <a:t>sağkalım</a:t>
            </a:r>
            <a:r>
              <a:rPr lang="tr-TR" dirty="0"/>
              <a:t> ve </a:t>
            </a:r>
            <a:r>
              <a:rPr lang="tr-TR" dirty="0" err="1"/>
              <a:t>nüks</a:t>
            </a:r>
            <a:r>
              <a:rPr lang="tr-TR" dirty="0"/>
              <a:t> </a:t>
            </a:r>
            <a:r>
              <a:rPr lang="tr-TR" dirty="0" err="1"/>
              <a:t>paterni</a:t>
            </a:r>
            <a:r>
              <a:rPr lang="tr-TR" dirty="0"/>
              <a:t> açısından fark yok  </a:t>
            </a:r>
          </a:p>
        </p:txBody>
      </p:sp>
    </p:spTree>
    <p:extLst>
      <p:ext uri="{BB962C8B-B14F-4D97-AF65-F5344CB8AC3E}">
        <p14:creationId xmlns:p14="http://schemas.microsoft.com/office/powerpoint/2010/main" val="134693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A50E2A-9623-46E7-B951-64909E50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RT Doz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5DD6FE-2D65-47B0-81C7-E8F5EFCF8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Brain </a:t>
            </a:r>
            <a:r>
              <a:rPr lang="tr-TR" dirty="0" err="1"/>
              <a:t>Tumor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6601, 6901 ve 7101 </a:t>
            </a:r>
            <a:r>
              <a:rPr lang="tr-TR" dirty="0" err="1"/>
              <a:t>randomize</a:t>
            </a:r>
            <a:r>
              <a:rPr lang="tr-TR" dirty="0"/>
              <a:t> çalışmalarında 50 </a:t>
            </a:r>
            <a:r>
              <a:rPr lang="tr-TR" dirty="0" err="1"/>
              <a:t>Gy</a:t>
            </a:r>
            <a:r>
              <a:rPr lang="tr-TR" dirty="0"/>
              <a:t> üzeri dozlar araştırılmıştır. </a:t>
            </a:r>
          </a:p>
          <a:p>
            <a:r>
              <a:rPr lang="tr-TR" dirty="0"/>
              <a:t>Bu çalışmalarda 45 </a:t>
            </a:r>
            <a:r>
              <a:rPr lang="tr-TR" dirty="0" err="1"/>
              <a:t>Gy</a:t>
            </a:r>
            <a:r>
              <a:rPr lang="tr-TR" dirty="0"/>
              <a:t> </a:t>
            </a:r>
            <a:r>
              <a:rPr lang="tr-TR" dirty="0" err="1"/>
              <a:t>vs</a:t>
            </a:r>
            <a:r>
              <a:rPr lang="tr-TR" dirty="0"/>
              <a:t> 60 </a:t>
            </a:r>
            <a:r>
              <a:rPr lang="tr-TR" dirty="0" err="1"/>
              <a:t>Gy</a:t>
            </a:r>
            <a:r>
              <a:rPr lang="tr-TR" dirty="0"/>
              <a:t>  ve 60 </a:t>
            </a:r>
            <a:r>
              <a:rPr lang="tr-TR" dirty="0" err="1"/>
              <a:t>Gy</a:t>
            </a:r>
            <a:r>
              <a:rPr lang="tr-TR" dirty="0"/>
              <a:t> </a:t>
            </a:r>
            <a:r>
              <a:rPr lang="tr-TR" dirty="0" err="1"/>
              <a:t>vs</a:t>
            </a:r>
            <a:r>
              <a:rPr lang="tr-TR" dirty="0"/>
              <a:t> 70 </a:t>
            </a:r>
            <a:r>
              <a:rPr lang="tr-TR" dirty="0" err="1"/>
              <a:t>Gy</a:t>
            </a:r>
            <a:r>
              <a:rPr lang="tr-TR" dirty="0"/>
              <a:t> kıyaslanmış olup 45 </a:t>
            </a:r>
            <a:r>
              <a:rPr lang="tr-TR" dirty="0" err="1"/>
              <a:t>Gy</a:t>
            </a:r>
            <a:r>
              <a:rPr lang="tr-TR" dirty="0"/>
              <a:t> de daha kötü lokal kontrol sağlanmış, 70 </a:t>
            </a:r>
            <a:r>
              <a:rPr lang="tr-TR" dirty="0" err="1"/>
              <a:t>Gy</a:t>
            </a:r>
            <a:r>
              <a:rPr lang="tr-TR" dirty="0"/>
              <a:t> de </a:t>
            </a:r>
            <a:r>
              <a:rPr lang="tr-TR" dirty="0" err="1"/>
              <a:t>toksisite</a:t>
            </a:r>
            <a:r>
              <a:rPr lang="tr-TR" dirty="0"/>
              <a:t> artmasına rağmen onkolojik sonuçlarda ek avantaj görülmemiştir.</a:t>
            </a:r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Standart doz gr 3-4 </a:t>
            </a:r>
            <a:r>
              <a:rPr lang="tr-TR" dirty="0" err="1">
                <a:solidFill>
                  <a:srgbClr val="FF0000"/>
                </a:solidFill>
              </a:rPr>
              <a:t>glial</a:t>
            </a:r>
            <a:r>
              <a:rPr lang="tr-TR" dirty="0">
                <a:solidFill>
                  <a:srgbClr val="FF0000"/>
                </a:solidFill>
              </a:rPr>
              <a:t> tümörlerde 60 </a:t>
            </a:r>
            <a:r>
              <a:rPr lang="tr-TR" dirty="0" err="1">
                <a:solidFill>
                  <a:srgbClr val="FF0000"/>
                </a:solidFill>
              </a:rPr>
              <a:t>Gy</a:t>
            </a:r>
            <a:r>
              <a:rPr lang="tr-TR" dirty="0">
                <a:solidFill>
                  <a:srgbClr val="FF0000"/>
                </a:solidFill>
              </a:rPr>
              <a:t> kabul edilmiştir.</a:t>
            </a:r>
          </a:p>
          <a:p>
            <a:r>
              <a:rPr lang="tr-TR" dirty="0"/>
              <a:t>Yaşlı hastalarda 34 </a:t>
            </a:r>
            <a:r>
              <a:rPr lang="tr-TR" dirty="0" err="1"/>
              <a:t>Gy</a:t>
            </a:r>
            <a:r>
              <a:rPr lang="tr-TR" dirty="0"/>
              <a:t>/10 </a:t>
            </a:r>
            <a:r>
              <a:rPr lang="tr-TR" dirty="0" err="1"/>
              <a:t>fr</a:t>
            </a:r>
            <a:r>
              <a:rPr lang="tr-TR" dirty="0"/>
              <a:t>, 40 </a:t>
            </a:r>
            <a:r>
              <a:rPr lang="tr-TR" dirty="0" err="1"/>
              <a:t>Gy</a:t>
            </a:r>
            <a:r>
              <a:rPr lang="tr-TR" dirty="0"/>
              <a:t> /15fr , 25 </a:t>
            </a:r>
            <a:r>
              <a:rPr lang="tr-TR" dirty="0" err="1"/>
              <a:t>Gy</a:t>
            </a:r>
            <a:r>
              <a:rPr lang="tr-TR" dirty="0"/>
              <a:t>/5 </a:t>
            </a:r>
            <a:r>
              <a:rPr lang="tr-TR" dirty="0" err="1"/>
              <a:t>fr</a:t>
            </a:r>
            <a:r>
              <a:rPr lang="tr-TR" dirty="0"/>
              <a:t> </a:t>
            </a:r>
          </a:p>
          <a:p>
            <a:r>
              <a:rPr lang="tr-TR" dirty="0"/>
              <a:t>Dozla ilgili çalışmalar devam etmekte </a:t>
            </a:r>
            <a:r>
              <a:rPr lang="tr-TR" dirty="0">
                <a:sym typeface="Wingdings" panose="05000000000000000000" pitchFamily="2" charset="2"/>
              </a:rPr>
              <a:t> NRG </a:t>
            </a:r>
            <a:r>
              <a:rPr lang="tr-TR" dirty="0" err="1">
                <a:sym typeface="Wingdings" panose="05000000000000000000" pitchFamily="2" charset="2"/>
              </a:rPr>
              <a:t>Oncology</a:t>
            </a:r>
            <a:r>
              <a:rPr lang="tr-TR" dirty="0">
                <a:sym typeface="Wingdings" panose="05000000000000000000" pitchFamily="2" charset="2"/>
              </a:rPr>
              <a:t> –faz II çalışma </a:t>
            </a:r>
            <a:r>
              <a:rPr lang="tr-TR" dirty="0"/>
              <a:t>NCT02179086 --&gt; </a:t>
            </a:r>
            <a:r>
              <a:rPr lang="tr-TR" dirty="0" err="1"/>
              <a:t>hipofraksiyone</a:t>
            </a:r>
            <a:r>
              <a:rPr lang="tr-TR" dirty="0"/>
              <a:t> rejimler, proton tedavisi, SIB </a:t>
            </a:r>
            <a:r>
              <a:rPr lang="tr-TR" dirty="0">
                <a:sym typeface="Wingdings" panose="05000000000000000000" pitchFamily="2" charset="2"/>
              </a:rPr>
              <a:t> 024-2026 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688A1A-DA1D-429F-B87B-3DF4F9E5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EDA-DEF8-4C31-AB76-246EDF0DA83D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3C1733-3467-409A-89D7-21ABDDC2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1C08C1-0918-412A-B3FB-01B011AD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287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B35312-B453-4176-A492-F15BD953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RT Alanı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E8839A6-B5C7-42AC-A15C-A17DDBB66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6" y="2076450"/>
            <a:ext cx="4917244" cy="2236030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7BAA24B-253B-4792-8274-878B7251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A8A4-55E9-4AB6-AB13-16CF7CE48D30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72C8F6-E299-4344-8D73-6F7F382C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C7213E-5DFA-4D5A-B35D-10CD48E8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36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A92CFE3-9E22-4072-9D95-30011C70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25" y="1690688"/>
            <a:ext cx="5667550" cy="409058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B45FBF2-181D-4993-AC4F-81DCBFA22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35386"/>
            <a:ext cx="3168813" cy="24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34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C7D42-B7AF-4573-8D27-9933732D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/>
              <a:t>RT </a:t>
            </a:r>
            <a:r>
              <a:rPr lang="tr-TR" dirty="0" err="1"/>
              <a:t>Toksisite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78B73C-B3D9-4735-B8E6-9244C38E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Akut yan etkiler: halsizlik, </a:t>
            </a:r>
            <a:r>
              <a:rPr lang="tr-TR" dirty="0" err="1"/>
              <a:t>eritem</a:t>
            </a:r>
            <a:r>
              <a:rPr lang="tr-TR" dirty="0"/>
              <a:t>, </a:t>
            </a:r>
            <a:r>
              <a:rPr lang="tr-TR" dirty="0" err="1"/>
              <a:t>alopesi</a:t>
            </a:r>
            <a:r>
              <a:rPr lang="tr-TR" dirty="0"/>
              <a:t>, baş ağrısı, bulantı ve kusma </a:t>
            </a:r>
          </a:p>
          <a:p>
            <a:r>
              <a:rPr lang="tr-TR" dirty="0" err="1"/>
              <a:t>Antikonvülzan</a:t>
            </a:r>
            <a:r>
              <a:rPr lang="tr-TR" dirty="0"/>
              <a:t> kullanımı + RT </a:t>
            </a:r>
            <a:r>
              <a:rPr lang="tr-TR" dirty="0">
                <a:sym typeface="Wingdings" panose="05000000000000000000" pitchFamily="2" charset="2"/>
              </a:rPr>
              <a:t> Stevens- Johnson sendromu !!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(Özellikle T hücre bağımlı </a:t>
            </a:r>
            <a:r>
              <a:rPr lang="tr-TR" dirty="0" err="1">
                <a:sym typeface="Wingdings" panose="05000000000000000000" pitchFamily="2" charset="2"/>
              </a:rPr>
              <a:t>immun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rxn</a:t>
            </a:r>
            <a:r>
              <a:rPr lang="tr-TR" dirty="0">
                <a:sym typeface="Wingdings" panose="05000000000000000000" pitchFamily="2" charset="2"/>
              </a:rPr>
              <a:t>   RT alan vakalarda TNF alfa ve IL-1 artışı ve T lenfositlerin uyarılması ile bu sendrom görülme riski artar) </a:t>
            </a:r>
            <a:r>
              <a:rPr lang="tr-TR" dirty="0" err="1">
                <a:sym typeface="Wingdings" panose="05000000000000000000" pitchFamily="2" charset="2"/>
              </a:rPr>
              <a:t>Antikonvülzanlar</a:t>
            </a:r>
            <a:r>
              <a:rPr lang="tr-TR" dirty="0">
                <a:sym typeface="Wingdings" panose="05000000000000000000" pitchFamily="2" charset="2"/>
              </a:rPr>
              <a:t> risk taşımakta RT ise bu etkiyi artırmakta</a:t>
            </a:r>
          </a:p>
          <a:p>
            <a:r>
              <a:rPr lang="tr-TR" dirty="0">
                <a:sym typeface="Wingdings" panose="05000000000000000000" pitchFamily="2" charset="2"/>
              </a:rPr>
              <a:t>Geç yan etkiler: </a:t>
            </a:r>
            <a:r>
              <a:rPr lang="tr-TR" dirty="0" err="1">
                <a:sym typeface="Wingdings" panose="05000000000000000000" pitchFamily="2" charset="2"/>
              </a:rPr>
              <a:t>somnolons</a:t>
            </a:r>
            <a:r>
              <a:rPr lang="tr-TR" dirty="0">
                <a:sym typeface="Wingdings" panose="05000000000000000000" pitchFamily="2" charset="2"/>
              </a:rPr>
              <a:t>, kognitif değişiklikler, beyin </a:t>
            </a:r>
            <a:r>
              <a:rPr lang="tr-TR" dirty="0" err="1">
                <a:sym typeface="Wingdings" panose="05000000000000000000" pitchFamily="2" charset="2"/>
              </a:rPr>
              <a:t>nerozu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4D25AF-503A-463F-B801-D7A70441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B142-A0D7-43D5-8D1C-C4AF4B9CD8C8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A073A4-F0A1-4E45-B6B9-C8CA825D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C7BF21-4A8E-43B8-84ED-EEEB5258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251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B49DB3-8D22-45C3-B89B-86697F6B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 err="1"/>
              <a:t>Psödoprogresyon</a:t>
            </a:r>
            <a:r>
              <a:rPr lang="tr-TR" dirty="0"/>
              <a:t>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E6F735-4710-4471-93EF-2FC8091F2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RT ve </a:t>
            </a:r>
            <a:r>
              <a:rPr lang="tr-TR" dirty="0" err="1"/>
              <a:t>KT’ye</a:t>
            </a:r>
            <a:r>
              <a:rPr lang="tr-TR" dirty="0"/>
              <a:t> bağlı değişiklikler klinik ve </a:t>
            </a:r>
            <a:r>
              <a:rPr lang="tr-TR" dirty="0" err="1"/>
              <a:t>radyolojk</a:t>
            </a:r>
            <a:r>
              <a:rPr lang="tr-TR" dirty="0"/>
              <a:t> olarak tümör </a:t>
            </a:r>
            <a:r>
              <a:rPr lang="tr-TR" dirty="0" err="1"/>
              <a:t>progresyonunu</a:t>
            </a:r>
            <a:r>
              <a:rPr lang="tr-TR" dirty="0"/>
              <a:t> taklit edebilir.</a:t>
            </a:r>
          </a:p>
          <a:p>
            <a:r>
              <a:rPr lang="tr-TR" dirty="0"/>
              <a:t>İlk olarak 1979 da tanımlandı </a:t>
            </a:r>
          </a:p>
          <a:p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/>
              <a:t>rezektabl</a:t>
            </a:r>
            <a:r>
              <a:rPr lang="tr-TR" dirty="0"/>
              <a:t> lezyonların %50’i </a:t>
            </a:r>
            <a:r>
              <a:rPr lang="tr-TR" dirty="0" err="1"/>
              <a:t>psödoprogresyon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tek başına RT alan vakalara RT+ </a:t>
            </a:r>
            <a:r>
              <a:rPr lang="tr-TR" dirty="0" err="1">
                <a:sym typeface="Wingdings" panose="05000000000000000000" pitchFamily="2" charset="2"/>
              </a:rPr>
              <a:t>temozolomid</a:t>
            </a:r>
            <a:r>
              <a:rPr lang="tr-TR" dirty="0">
                <a:sym typeface="Wingdings" panose="05000000000000000000" pitchFamily="2" charset="2"/>
              </a:rPr>
              <a:t> alanlara göre daha az</a:t>
            </a:r>
          </a:p>
          <a:p>
            <a:r>
              <a:rPr lang="tr-TR" dirty="0">
                <a:sym typeface="Wingdings" panose="05000000000000000000" pitchFamily="2" charset="2"/>
              </a:rPr>
              <a:t>Histolojik tanı gerçek </a:t>
            </a:r>
            <a:r>
              <a:rPr lang="tr-TR" dirty="0" err="1">
                <a:sym typeface="Wingdings" panose="05000000000000000000" pitchFamily="2" charset="2"/>
              </a:rPr>
              <a:t>progresyonu</a:t>
            </a:r>
            <a:r>
              <a:rPr lang="tr-TR" dirty="0">
                <a:sym typeface="Wingdings" panose="05000000000000000000" pitchFamily="2" charset="2"/>
              </a:rPr>
              <a:t>/</a:t>
            </a:r>
            <a:r>
              <a:rPr lang="tr-TR" dirty="0" err="1">
                <a:sym typeface="Wingdings" panose="05000000000000000000" pitchFamily="2" charset="2"/>
              </a:rPr>
              <a:t>psödprogresyonu</a:t>
            </a:r>
            <a:r>
              <a:rPr lang="tr-TR" dirty="0">
                <a:sym typeface="Wingdings" panose="05000000000000000000" pitchFamily="2" charset="2"/>
              </a:rPr>
              <a:t> ayırt etmede tek seçenek 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F3F7BE-F56F-4218-BAD2-360F9C41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5BB4-9E57-484B-824A-DC869F6F2119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F3861D-1B2A-443D-AE37-C384D748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B0DC03-F2FB-48BB-BAF2-0831E5FA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720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A59E7F-B668-45A2-985C-60E75F3A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6672865" cy="970450"/>
          </a:xfrm>
        </p:spPr>
        <p:txBody>
          <a:bodyPr>
            <a:normAutofit fontScale="90000"/>
          </a:bodyPr>
          <a:lstStyle/>
          <a:p>
            <a:r>
              <a:rPr lang="tr-TR" dirty="0"/>
              <a:t>High Grade </a:t>
            </a:r>
            <a:r>
              <a:rPr lang="tr-TR" dirty="0" err="1"/>
              <a:t>Gliomalar</a:t>
            </a:r>
            <a:br>
              <a:rPr lang="tr-TR" dirty="0"/>
            </a:br>
            <a:r>
              <a:rPr lang="tr-TR" dirty="0" err="1"/>
              <a:t>Psödoprogresyon</a:t>
            </a:r>
            <a:r>
              <a:rPr lang="tr-TR" dirty="0"/>
              <a:t>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63772C-4056-47D4-92AF-0BF27714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850" y="1580050"/>
            <a:ext cx="4286249" cy="128697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MR tabanlı </a:t>
            </a:r>
            <a:r>
              <a:rPr lang="en-US" dirty="0"/>
              <a:t>high resolution treatment response assessment maps (TRAMs)</a:t>
            </a:r>
            <a:r>
              <a:rPr lang="tr-TR" dirty="0">
                <a:solidFill>
                  <a:srgbClr val="FF0000"/>
                </a:solidFill>
              </a:rPr>
              <a:t>(%96 pozitif </a:t>
            </a:r>
            <a:r>
              <a:rPr lang="tr-TR" dirty="0" err="1">
                <a:solidFill>
                  <a:srgbClr val="FF0000"/>
                </a:solidFill>
              </a:rPr>
              <a:t>prediktif</a:t>
            </a:r>
            <a:r>
              <a:rPr lang="tr-TR" dirty="0">
                <a:solidFill>
                  <a:srgbClr val="FF0000"/>
                </a:solidFill>
              </a:rPr>
              <a:t> değer</a:t>
            </a:r>
            <a:r>
              <a:rPr lang="tr-TR" dirty="0"/>
              <a:t>)</a:t>
            </a:r>
          </a:p>
        </p:txBody>
      </p:sp>
      <p:sp>
        <p:nvSpPr>
          <p:cNvPr id="8" name="Veri Yer Tutucusu 7">
            <a:extLst>
              <a:ext uri="{FF2B5EF4-FFF2-40B4-BE49-F238E27FC236}">
                <a16:creationId xmlns:a16="http://schemas.microsoft.com/office/drawing/2014/main" id="{E6A8A5B2-32B0-4811-B729-EF091251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5652-B10F-4716-B308-DFD48E02B2A3}" type="datetime1">
              <a:rPr lang="tr-TR" smtClean="0"/>
              <a:t>3.09.2021</a:t>
            </a:fld>
            <a:endParaRPr lang="tr-TR"/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DEE83CE9-3386-4927-85A3-B3A030B0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CC96259A-CC64-40DC-A1ED-549983F9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39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D96DA0D-F1C8-4C08-9A36-A6A3CC3F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7" y="1943027"/>
            <a:ext cx="4361072" cy="43513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1F93B1C-1059-425A-96FA-B0BCE2685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82" y="3047999"/>
            <a:ext cx="3954495" cy="31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C4132C-DEE6-4294-9F53-73D63ABC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Moleküler Değerlendirme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70C182-B5EB-4F7C-91F2-294A291E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IDH mutasyonları yaygın olarak O6-alkilguanin DNA </a:t>
            </a:r>
            <a:r>
              <a:rPr lang="tr-TR" dirty="0" err="1"/>
              <a:t>alkiltransferaz</a:t>
            </a:r>
            <a:r>
              <a:rPr lang="tr-TR" dirty="0"/>
              <a:t> (MGMT) </a:t>
            </a:r>
            <a:r>
              <a:rPr lang="tr-TR" dirty="0" err="1"/>
              <a:t>promotör</a:t>
            </a:r>
            <a:r>
              <a:rPr lang="tr-TR" dirty="0"/>
              <a:t> </a:t>
            </a:r>
            <a:r>
              <a:rPr lang="tr-TR" dirty="0" err="1"/>
              <a:t>metilasyonu</a:t>
            </a:r>
            <a:r>
              <a:rPr lang="tr-TR" dirty="0"/>
              <a:t> ile ilişkilidir.</a:t>
            </a:r>
          </a:p>
          <a:p>
            <a:r>
              <a:rPr lang="tr-TR" dirty="0"/>
              <a:t>MGMT, </a:t>
            </a:r>
            <a:r>
              <a:rPr lang="tr-TR" dirty="0" err="1"/>
              <a:t>temozolomid</a:t>
            </a:r>
            <a:r>
              <a:rPr lang="tr-TR" dirty="0"/>
              <a:t> gibi </a:t>
            </a:r>
            <a:r>
              <a:rPr lang="tr-TR" dirty="0" err="1"/>
              <a:t>alkilleyici</a:t>
            </a:r>
            <a:r>
              <a:rPr lang="tr-TR" dirty="0"/>
              <a:t> ajanların neden olduğu hasarı onaran bir DNA onarım enzimidir. MGMT </a:t>
            </a:r>
            <a:r>
              <a:rPr lang="tr-TR" dirty="0" err="1"/>
              <a:t>promotör</a:t>
            </a:r>
            <a:r>
              <a:rPr lang="tr-TR" dirty="0"/>
              <a:t> </a:t>
            </a:r>
            <a:r>
              <a:rPr lang="tr-TR" dirty="0" err="1"/>
              <a:t>metilasyonu</a:t>
            </a:r>
            <a:r>
              <a:rPr lang="tr-TR" dirty="0"/>
              <a:t>, </a:t>
            </a:r>
            <a:r>
              <a:rPr lang="tr-TR" dirty="0" err="1"/>
              <a:t>epigenetik</a:t>
            </a:r>
            <a:r>
              <a:rPr lang="tr-TR" dirty="0"/>
              <a:t> susturma ve </a:t>
            </a:r>
            <a:r>
              <a:rPr lang="tr-TR" dirty="0" err="1"/>
              <a:t>MGMT'nin</a:t>
            </a:r>
            <a:r>
              <a:rPr lang="tr-TR" dirty="0"/>
              <a:t> </a:t>
            </a:r>
            <a:r>
              <a:rPr lang="tr-TR" dirty="0" err="1"/>
              <a:t>alkilleyici</a:t>
            </a:r>
            <a:r>
              <a:rPr lang="tr-TR" dirty="0"/>
              <a:t> ajanlara karşı duyarlılığını arttıran ve GBM ve </a:t>
            </a:r>
            <a:r>
              <a:rPr lang="tr-TR" dirty="0" err="1"/>
              <a:t>LGG'de</a:t>
            </a:r>
            <a:r>
              <a:rPr lang="tr-TR" dirty="0"/>
              <a:t> daha uzun hayatta kalma ile ilişkili olan azalmış MGMT ekspresyonu ile sonuçlanır.</a:t>
            </a:r>
          </a:p>
          <a:p>
            <a:r>
              <a:rPr lang="tr-TR" dirty="0"/>
              <a:t> </a:t>
            </a:r>
            <a:r>
              <a:rPr lang="tr-TR" dirty="0" err="1"/>
              <a:t>LGG'de</a:t>
            </a:r>
            <a:r>
              <a:rPr lang="tr-TR" dirty="0"/>
              <a:t>, IDH mutasyonu, </a:t>
            </a:r>
            <a:r>
              <a:rPr lang="tr-TR" dirty="0" err="1"/>
              <a:t>alkilleyici</a:t>
            </a:r>
            <a:r>
              <a:rPr lang="tr-TR" dirty="0"/>
              <a:t> </a:t>
            </a:r>
            <a:r>
              <a:rPr lang="tr-TR" dirty="0" err="1"/>
              <a:t>sitotoksik</a:t>
            </a:r>
            <a:r>
              <a:rPr lang="tr-TR" dirty="0"/>
              <a:t> ajanlarla tedavi edilen hastalarda olumlu </a:t>
            </a:r>
            <a:r>
              <a:rPr lang="tr-TR" dirty="0" err="1"/>
              <a:t>prognoz</a:t>
            </a:r>
            <a:r>
              <a:rPr lang="tr-TR" dirty="0"/>
              <a:t> ve </a:t>
            </a:r>
            <a:r>
              <a:rPr lang="tr-TR" dirty="0" err="1"/>
              <a:t>sağkalım</a:t>
            </a:r>
            <a:r>
              <a:rPr lang="tr-TR" dirty="0"/>
              <a:t> yararı ile ilişkilidir.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E6DFD1-2D2C-4BEB-B2C3-FD6FC1E6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311F-8B74-41BB-9F3D-150B2215877E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14FBCA-54B1-4BA1-93B7-813901CD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0B8A2C-5B13-4432-BED2-ECD1330F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607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D32127-0DC7-4299-AB50-092310C3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Destek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07283D-5952-4551-A1A1-A958D3817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Multidisipliner</a:t>
            </a:r>
            <a:r>
              <a:rPr lang="tr-TR" dirty="0"/>
              <a:t> yaklaşım </a:t>
            </a:r>
          </a:p>
          <a:p>
            <a:r>
              <a:rPr lang="tr-TR" dirty="0" err="1"/>
              <a:t>Steroid</a:t>
            </a:r>
            <a:r>
              <a:rPr lang="tr-TR" dirty="0"/>
              <a:t>: Hasta </a:t>
            </a:r>
            <a:r>
              <a:rPr lang="tr-TR" dirty="0" err="1"/>
              <a:t>asemptomatik</a:t>
            </a:r>
            <a:r>
              <a:rPr lang="tr-TR" dirty="0"/>
              <a:t> ise </a:t>
            </a:r>
            <a:r>
              <a:rPr lang="tr-TR" dirty="0" err="1"/>
              <a:t>steroide</a:t>
            </a:r>
            <a:r>
              <a:rPr lang="tr-TR" dirty="0"/>
              <a:t> gerek yok, en düşük doz ile devam edilmeli, büyük tümörü olan vakalarda </a:t>
            </a:r>
            <a:r>
              <a:rPr lang="tr-TR" dirty="0" err="1"/>
              <a:t>RT’den</a:t>
            </a:r>
            <a:r>
              <a:rPr lang="tr-TR" dirty="0"/>
              <a:t> 24 saat önce başlanmalı, mutlaka mide koruyucu ile birlikte </a:t>
            </a:r>
          </a:p>
          <a:p>
            <a:r>
              <a:rPr lang="tr-TR" dirty="0">
                <a:sym typeface="Wingdings" panose="05000000000000000000" pitchFamily="2" charset="2"/>
              </a:rPr>
              <a:t>Nöbet </a:t>
            </a:r>
            <a:r>
              <a:rPr lang="tr-TR" dirty="0" err="1">
                <a:sym typeface="Wingdings" panose="05000000000000000000" pitchFamily="2" charset="2"/>
              </a:rPr>
              <a:t>profilaksisi</a:t>
            </a:r>
            <a:r>
              <a:rPr lang="tr-TR" dirty="0">
                <a:sym typeface="Wingdings" panose="05000000000000000000" pitchFamily="2" charset="2"/>
              </a:rPr>
              <a:t> önerilmiyor, özellikle bazı </a:t>
            </a:r>
            <a:r>
              <a:rPr lang="tr-TR" dirty="0" err="1">
                <a:sym typeface="Wingdings" panose="05000000000000000000" pitchFamily="2" charset="2"/>
              </a:rPr>
              <a:t>antiepileptikler</a:t>
            </a:r>
            <a:r>
              <a:rPr lang="tr-TR" dirty="0">
                <a:sym typeface="Wingdings" panose="05000000000000000000" pitchFamily="2" charset="2"/>
              </a:rPr>
              <a:t> (</a:t>
            </a:r>
            <a:r>
              <a:rPr lang="tr-TR" dirty="0" err="1">
                <a:sym typeface="Wingdings" panose="05000000000000000000" pitchFamily="2" charset="2"/>
              </a:rPr>
              <a:t>fenitoin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err="1">
                <a:sym typeface="Wingdings" panose="05000000000000000000" pitchFamily="2" charset="2"/>
              </a:rPr>
              <a:t>fenobarbital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err="1">
                <a:sym typeface="Wingdings" panose="05000000000000000000" pitchFamily="2" charset="2"/>
              </a:rPr>
              <a:t>karbamazepin</a:t>
            </a:r>
            <a:r>
              <a:rPr lang="tr-TR" dirty="0">
                <a:sym typeface="Wingdings" panose="05000000000000000000" pitchFamily="2" charset="2"/>
              </a:rPr>
              <a:t> gibi) KT etkinliğini azaltıyor , eşzamanlı kullanılmamalı</a:t>
            </a:r>
          </a:p>
          <a:p>
            <a:r>
              <a:rPr lang="tr-TR" dirty="0" err="1">
                <a:sym typeface="Wingdings" panose="05000000000000000000" pitchFamily="2" charset="2"/>
              </a:rPr>
              <a:t>Endokinopati</a:t>
            </a:r>
            <a:r>
              <a:rPr lang="tr-TR" dirty="0">
                <a:sym typeface="Wingdings" panose="05000000000000000000" pitchFamily="2" charset="2"/>
              </a:rPr>
              <a:t> takibi yapılmalı (TFT, ACTH </a:t>
            </a:r>
            <a:r>
              <a:rPr lang="tr-TR" dirty="0" err="1">
                <a:sym typeface="Wingdings" panose="05000000000000000000" pitchFamily="2" charset="2"/>
              </a:rPr>
              <a:t>stimulasyon</a:t>
            </a:r>
            <a:r>
              <a:rPr lang="tr-TR" dirty="0">
                <a:sym typeface="Wingdings" panose="05000000000000000000" pitchFamily="2" charset="2"/>
              </a:rPr>
              <a:t> testi </a:t>
            </a:r>
            <a:r>
              <a:rPr lang="tr-TR" dirty="0" err="1">
                <a:sym typeface="Wingdings" panose="05000000000000000000" pitchFamily="2" charset="2"/>
              </a:rPr>
              <a:t>vs</a:t>
            </a:r>
            <a:r>
              <a:rPr lang="tr-TR" dirty="0">
                <a:sym typeface="Wingdings" panose="05000000000000000000" pitchFamily="2" charset="2"/>
              </a:rPr>
              <a:t> )</a:t>
            </a:r>
          </a:p>
          <a:p>
            <a:r>
              <a:rPr lang="tr-TR" dirty="0" err="1">
                <a:sym typeface="Wingdings" panose="05000000000000000000" pitchFamily="2" charset="2"/>
              </a:rPr>
              <a:t>Venöz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tromboemboli</a:t>
            </a:r>
            <a:r>
              <a:rPr lang="tr-TR" dirty="0">
                <a:sym typeface="Wingdings" panose="05000000000000000000" pitchFamily="2" charset="2"/>
              </a:rPr>
              <a:t> riski açısından yakın takip 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5026EF-3851-459F-B60B-2C42CEAF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60C-8915-4133-9884-0ABB4915C95E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72B593-1CD2-4F59-95C9-6017168B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B8F832-6D61-496D-99AB-FDAC4948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363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5E1F21-C014-4135-AFBE-4D051AE8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AF67965-989E-4C8F-A3CB-650F76B5C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1970978"/>
            <a:ext cx="6181724" cy="3174711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5C2D3E-88E9-47E4-B7DF-CAD238D1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C6A1-D662-4752-AFBA-D9F145DEAA3B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6B419-A863-4108-AB54-17B61BC2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8C6702-8467-4714-BB3C-29302D50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41</a:t>
            </a:fld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91E6853-EBF5-4CD1-981E-744354DB0F3E}"/>
              </a:ext>
            </a:extLst>
          </p:cNvPr>
          <p:cNvSpPr txBox="1"/>
          <p:nvPr/>
        </p:nvSpPr>
        <p:spPr>
          <a:xfrm>
            <a:off x="8001000" y="2581275"/>
            <a:ext cx="389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>
                <a:effectLst/>
                <a:latin typeface="arial" panose="020B0604020202020204" pitchFamily="34" charset="0"/>
              </a:rPr>
              <a:t>160 mg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trimetoprim</a:t>
            </a:r>
            <a:r>
              <a:rPr lang="tr-TR" b="0" i="0" dirty="0">
                <a:effectLst/>
                <a:latin typeface="arial" panose="020B0604020202020204" pitchFamily="34" charset="0"/>
              </a:rPr>
              <a:t> ve 800 mg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sülfametoksazol</a:t>
            </a:r>
            <a:r>
              <a:rPr lang="tr-TR" dirty="0">
                <a:latin typeface="arial" panose="020B0604020202020204" pitchFamily="34" charset="0"/>
              </a:rPr>
              <a:t>, gün aşırı- haftada 3 gün </a:t>
            </a:r>
            <a:endParaRPr lang="tr-TR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B162940-B5F7-451F-92E8-7B35E7CCBC52}"/>
              </a:ext>
            </a:extLst>
          </p:cNvPr>
          <p:cNvSpPr/>
          <p:nvPr/>
        </p:nvSpPr>
        <p:spPr>
          <a:xfrm>
            <a:off x="2686050" y="2400301"/>
            <a:ext cx="1209675" cy="2667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2AFB290-AE7F-408E-BDC0-9AFD7BC5E477}"/>
              </a:ext>
            </a:extLst>
          </p:cNvPr>
          <p:cNvSpPr/>
          <p:nvPr/>
        </p:nvSpPr>
        <p:spPr>
          <a:xfrm>
            <a:off x="4095750" y="3952876"/>
            <a:ext cx="1209675" cy="44767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8F88003-4DF2-4A18-BA8D-44D20DC620C0}"/>
              </a:ext>
            </a:extLst>
          </p:cNvPr>
          <p:cNvSpPr/>
          <p:nvPr/>
        </p:nvSpPr>
        <p:spPr>
          <a:xfrm>
            <a:off x="2081213" y="3952876"/>
            <a:ext cx="1557338" cy="5524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723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19286B-08B8-470D-A7B9-44E4C667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004581-C5B7-4B96-AFFF-A779D5FD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03D3A3-3D06-4E02-AE22-00AF661E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C6A1-D662-4752-AFBA-D9F145DEAA3B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861AA-8420-48C5-A0AE-0F8E3989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1404CD-4F3E-4116-A9E4-74CEAE5A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42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2AD5BE4-D990-4874-A8F0-EEB389D9F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-2579802"/>
            <a:ext cx="12187237" cy="1079765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D6EE530-264A-47EB-9934-CD4D1B25AAA7}"/>
              </a:ext>
            </a:extLst>
          </p:cNvPr>
          <p:cNvSpPr txBox="1"/>
          <p:nvPr/>
        </p:nvSpPr>
        <p:spPr>
          <a:xfrm>
            <a:off x="6867525" y="2867025"/>
            <a:ext cx="380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88026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480F2-E99D-4F48-A555-DD56DFC8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Moleküler Değerlendirme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FC77FE-FA60-4780-A237-416D4A68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6" y="2220425"/>
            <a:ext cx="6672865" cy="402797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1p/19q </a:t>
            </a:r>
            <a:r>
              <a:rPr lang="tr-TR" dirty="0" err="1"/>
              <a:t>kodelesyonu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oligodendrogliomda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diagnostik</a:t>
            </a:r>
            <a:r>
              <a:rPr lang="tr-TR" dirty="0">
                <a:sym typeface="Wingdings" panose="05000000000000000000" pitchFamily="2" charset="2"/>
              </a:rPr>
              <a:t>, iyi </a:t>
            </a:r>
            <a:r>
              <a:rPr lang="tr-TR" dirty="0" err="1">
                <a:sym typeface="Wingdings" panose="05000000000000000000" pitchFamily="2" charset="2"/>
              </a:rPr>
              <a:t>prognoz</a:t>
            </a:r>
            <a:r>
              <a:rPr lang="tr-TR" dirty="0">
                <a:sym typeface="Wingdings" panose="05000000000000000000" pitchFamily="2" charset="2"/>
              </a:rPr>
              <a:t>+</a:t>
            </a:r>
          </a:p>
          <a:p>
            <a:r>
              <a:rPr lang="tr-TR" dirty="0" err="1">
                <a:sym typeface="Wingdings" panose="05000000000000000000" pitchFamily="2" charset="2"/>
              </a:rPr>
              <a:t>Grad</a:t>
            </a:r>
            <a:r>
              <a:rPr lang="tr-TR" dirty="0">
                <a:sym typeface="Wingdings" panose="05000000000000000000" pitchFamily="2" charset="2"/>
              </a:rPr>
              <a:t> 2 </a:t>
            </a:r>
            <a:r>
              <a:rPr lang="tr-TR" dirty="0" err="1">
                <a:sym typeface="Wingdings" panose="05000000000000000000" pitchFamily="2" charset="2"/>
              </a:rPr>
              <a:t>gliomlar</a:t>
            </a:r>
            <a:r>
              <a:rPr lang="tr-TR" dirty="0">
                <a:sym typeface="Wingdings" panose="05000000000000000000" pitchFamily="2" charset="2"/>
              </a:rPr>
              <a:t> 3 gruba ayrılır;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1- IDH </a:t>
            </a:r>
            <a:r>
              <a:rPr lang="tr-TR" dirty="0" err="1">
                <a:sym typeface="Wingdings" panose="05000000000000000000" pitchFamily="2" charset="2"/>
              </a:rPr>
              <a:t>mutant</a:t>
            </a:r>
            <a:r>
              <a:rPr lang="tr-TR" dirty="0">
                <a:sym typeface="Wingdings" panose="05000000000000000000" pitchFamily="2" charset="2"/>
              </a:rPr>
              <a:t> + </a:t>
            </a:r>
            <a:r>
              <a:rPr lang="tr-TR" dirty="0"/>
              <a:t>1p/19q </a:t>
            </a:r>
            <a:r>
              <a:rPr lang="tr-TR" dirty="0" err="1"/>
              <a:t>kodelesyonu</a:t>
            </a:r>
            <a:r>
              <a:rPr lang="tr-TR" dirty="0"/>
              <a:t> +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err="1">
                <a:sym typeface="Wingdings" panose="05000000000000000000" pitchFamily="2" charset="2"/>
              </a:rPr>
              <a:t>oligodendroglioma</a:t>
            </a:r>
            <a:endParaRPr lang="tr-T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2- IDH </a:t>
            </a:r>
            <a:r>
              <a:rPr lang="tr-TR" dirty="0" err="1">
                <a:sym typeface="Wingdings" panose="05000000000000000000" pitchFamily="2" charset="2"/>
              </a:rPr>
              <a:t>mutant</a:t>
            </a:r>
            <a:r>
              <a:rPr lang="tr-TR" dirty="0">
                <a:sym typeface="Wingdings" panose="05000000000000000000" pitchFamily="2" charset="2"/>
              </a:rPr>
              <a:t> + </a:t>
            </a:r>
            <a:r>
              <a:rPr lang="tr-TR" dirty="0"/>
              <a:t>1p/19q </a:t>
            </a:r>
            <a:r>
              <a:rPr lang="tr-TR" dirty="0" err="1"/>
              <a:t>kodelesyonu</a:t>
            </a:r>
            <a:r>
              <a:rPr lang="tr-TR" dirty="0"/>
              <a:t> - </a:t>
            </a:r>
            <a:r>
              <a:rPr lang="tr-TR" dirty="0">
                <a:sym typeface="Wingdings" panose="05000000000000000000" pitchFamily="2" charset="2"/>
              </a:rPr>
              <a:t> IDH </a:t>
            </a:r>
            <a:r>
              <a:rPr lang="tr-TR" dirty="0" err="1">
                <a:sym typeface="Wingdings" panose="05000000000000000000" pitchFamily="2" charset="2"/>
              </a:rPr>
              <a:t>mutant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astrositom</a:t>
            </a:r>
            <a:endParaRPr lang="tr-T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3- IDH </a:t>
            </a:r>
            <a:r>
              <a:rPr lang="tr-TR" dirty="0" err="1">
                <a:sym typeface="Wingdings" panose="05000000000000000000" pitchFamily="2" charset="2"/>
              </a:rPr>
              <a:t>wild</a:t>
            </a:r>
            <a:r>
              <a:rPr lang="tr-TR" dirty="0">
                <a:sym typeface="Wingdings" panose="05000000000000000000" pitchFamily="2" charset="2"/>
              </a:rPr>
              <a:t> tip   </a:t>
            </a:r>
            <a:r>
              <a:rPr lang="tr-TR" dirty="0" err="1">
                <a:sym typeface="Wingdings" panose="05000000000000000000" pitchFamily="2" charset="2"/>
              </a:rPr>
              <a:t>astrositom</a:t>
            </a:r>
            <a:endParaRPr lang="tr-T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dirty="0">
              <a:sym typeface="Wingdings" panose="05000000000000000000" pitchFamily="2" charset="2"/>
            </a:endParaRPr>
          </a:p>
          <a:p>
            <a:r>
              <a:rPr lang="tr-TR" dirty="0" err="1">
                <a:sym typeface="Wingdings" panose="05000000000000000000" pitchFamily="2" charset="2"/>
              </a:rPr>
              <a:t>Grad</a:t>
            </a:r>
            <a:r>
              <a:rPr lang="tr-TR" dirty="0">
                <a:sym typeface="Wingdings" panose="05000000000000000000" pitchFamily="2" charset="2"/>
              </a:rPr>
              <a:t> 1 </a:t>
            </a:r>
            <a:r>
              <a:rPr lang="tr-TR" dirty="0" err="1">
                <a:sym typeface="Wingdings" panose="05000000000000000000" pitchFamily="2" charset="2"/>
              </a:rPr>
              <a:t>gliomlarda</a:t>
            </a:r>
            <a:r>
              <a:rPr lang="tr-TR" dirty="0">
                <a:sym typeface="Wingdings" panose="05000000000000000000" pitchFamily="2" charset="2"/>
              </a:rPr>
              <a:t> (</a:t>
            </a:r>
            <a:r>
              <a:rPr lang="tr-TR" dirty="0" err="1">
                <a:sym typeface="Wingdings" panose="05000000000000000000" pitchFamily="2" charset="2"/>
              </a:rPr>
              <a:t>pilositik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astrositom,pleomorfik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astrositom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err="1">
                <a:sym typeface="Wingdings" panose="05000000000000000000" pitchFamily="2" charset="2"/>
              </a:rPr>
              <a:t>ganglioglioma,disembriyoplastik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nöro-epitelyal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tumor</a:t>
            </a:r>
            <a:r>
              <a:rPr lang="tr-TR" dirty="0">
                <a:sym typeface="Wingdings" panose="05000000000000000000" pitchFamily="2" charset="2"/>
              </a:rPr>
              <a:t>-DNET) BRAF mutasyonu +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A69802-4409-4542-BA36-B5347410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11C9-5F8F-4008-BEE7-97E7B0C36605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F2DF54-5C43-4787-9FC2-1EBB3695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DD2748-0DDD-46A1-BA97-90C0397E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5</a:t>
            </a:fld>
            <a:endParaRPr lang="tr-TR"/>
          </a:p>
        </p:txBody>
      </p:sp>
      <p:pic>
        <p:nvPicPr>
          <p:cNvPr id="8" name="İçerik Yer Tutucusu 4">
            <a:extLst>
              <a:ext uri="{FF2B5EF4-FFF2-40B4-BE49-F238E27FC236}">
                <a16:creationId xmlns:a16="http://schemas.microsoft.com/office/drawing/2014/main" id="{224B7689-49C7-4881-85DA-ADDC1FD5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524611"/>
            <a:ext cx="5191172" cy="24237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45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480F2-E99D-4F48-A555-DD56DFC8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RT </a:t>
            </a:r>
            <a:r>
              <a:rPr lang="tr-TR" dirty="0" err="1"/>
              <a:t>sekonder</a:t>
            </a:r>
            <a:r>
              <a:rPr lang="tr-TR" dirty="0"/>
              <a:t> High Grade’ e Dönüşüm ??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FC77FE-FA60-4780-A237-416D4A68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492" y="1825625"/>
            <a:ext cx="4575308" cy="3032125"/>
          </a:xfrm>
        </p:spPr>
        <p:txBody>
          <a:bodyPr>
            <a:normAutofit/>
          </a:bodyPr>
          <a:lstStyle/>
          <a:p>
            <a:r>
              <a:rPr lang="tr-TR" dirty="0"/>
              <a:t>EORTC 22845 </a:t>
            </a:r>
            <a:r>
              <a:rPr lang="tr-TR" dirty="0">
                <a:sym typeface="Wingdings" panose="05000000000000000000" pitchFamily="2" charset="2"/>
              </a:rPr>
              <a:t>24 merkez</a:t>
            </a:r>
          </a:p>
          <a:p>
            <a:r>
              <a:rPr lang="tr-TR" dirty="0">
                <a:sym typeface="Wingdings" panose="05000000000000000000" pitchFamily="2" charset="2"/>
              </a:rPr>
              <a:t>157 takip, 157 vakaya 54 </a:t>
            </a:r>
            <a:r>
              <a:rPr lang="tr-TR" dirty="0" err="1">
                <a:sym typeface="Wingdings" panose="05000000000000000000" pitchFamily="2" charset="2"/>
              </a:rPr>
              <a:t>Gy</a:t>
            </a:r>
            <a:r>
              <a:rPr lang="tr-TR" dirty="0">
                <a:sym typeface="Wingdings" panose="05000000000000000000" pitchFamily="2" charset="2"/>
              </a:rPr>
              <a:t> EBRT</a:t>
            </a:r>
          </a:p>
          <a:p>
            <a:r>
              <a:rPr lang="tr-TR" dirty="0">
                <a:sym typeface="Wingdings" panose="05000000000000000000" pitchFamily="2" charset="2"/>
              </a:rPr>
              <a:t>Erken EBRT   </a:t>
            </a:r>
            <a:r>
              <a:rPr lang="tr-TR" dirty="0" err="1">
                <a:sym typeface="Wingdings" panose="05000000000000000000" pitchFamily="2" charset="2"/>
              </a:rPr>
              <a:t>progresyonsuz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err="1">
                <a:sym typeface="Wingdings" panose="05000000000000000000" pitchFamily="2" charset="2"/>
              </a:rPr>
              <a:t>sağkalımı</a:t>
            </a:r>
            <a:r>
              <a:rPr lang="tr-TR" dirty="0">
                <a:sym typeface="Wingdings" panose="05000000000000000000" pitchFamily="2" charset="2"/>
              </a:rPr>
              <a:t> arttır</a:t>
            </a:r>
          </a:p>
          <a:p>
            <a:r>
              <a:rPr lang="tr-TR" dirty="0">
                <a:sym typeface="Wingdings" panose="05000000000000000000" pitchFamily="2" charset="2"/>
              </a:rPr>
              <a:t>Takipte %70 vakada </a:t>
            </a:r>
            <a:r>
              <a:rPr lang="tr-TR" dirty="0" err="1">
                <a:sym typeface="Wingdings" panose="05000000000000000000" pitchFamily="2" charset="2"/>
              </a:rPr>
              <a:t>malign</a:t>
            </a:r>
            <a:r>
              <a:rPr lang="tr-TR" dirty="0">
                <a:sym typeface="Wingdings" panose="05000000000000000000" pitchFamily="2" charset="2"/>
              </a:rPr>
              <a:t> transformasyon  + ( 2 kol arasında fark yok )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D3C8E6-5726-4FBE-98B7-D12D951B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326B-E0D0-4E75-A0C0-1A4DFCC628E7}" type="datetime1">
              <a:rPr lang="tr-TR" smtClean="0"/>
              <a:t>3.09.2021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2455F3-31B9-40AC-B32E-6EA1FC90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616E03F-C595-4B19-9E9A-BF491874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6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B06C45-734E-4F36-AB0E-9923EC17F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0" y="1690688"/>
            <a:ext cx="5245370" cy="144152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B5DE413-4793-465A-87F3-80F34706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6" y="2887542"/>
            <a:ext cx="4727986" cy="352934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47F56BD-C948-48B7-A735-7E41B8692C37}"/>
              </a:ext>
            </a:extLst>
          </p:cNvPr>
          <p:cNvSpPr txBox="1"/>
          <p:nvPr/>
        </p:nvSpPr>
        <p:spPr>
          <a:xfrm>
            <a:off x="7296150" y="4743450"/>
            <a:ext cx="343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Malign</a:t>
            </a:r>
            <a:r>
              <a:rPr lang="tr-TR" dirty="0"/>
              <a:t> transformasyonu etkileyen faktörler</a:t>
            </a:r>
            <a:r>
              <a:rPr lang="tr-TR" dirty="0">
                <a:sym typeface="Wingdings" panose="05000000000000000000" pitchFamily="2" charset="2"/>
              </a:rPr>
              <a:t> büyük </a:t>
            </a:r>
            <a:r>
              <a:rPr lang="tr-TR" dirty="0" err="1">
                <a:sym typeface="Wingdings" panose="05000000000000000000" pitchFamily="2" charset="2"/>
              </a:rPr>
              <a:t>tm</a:t>
            </a:r>
            <a:r>
              <a:rPr lang="tr-TR" dirty="0">
                <a:sym typeface="Wingdings" panose="05000000000000000000" pitchFamily="2" charset="2"/>
              </a:rPr>
              <a:t>, </a:t>
            </a:r>
            <a:r>
              <a:rPr lang="tr-TR" dirty="0" err="1">
                <a:sym typeface="Wingdings" panose="05000000000000000000" pitchFamily="2" charset="2"/>
              </a:rPr>
              <a:t>subtotal</a:t>
            </a:r>
            <a:r>
              <a:rPr lang="tr-TR" dirty="0">
                <a:sym typeface="Wingdings" panose="05000000000000000000" pitchFamily="2" charset="2"/>
              </a:rPr>
              <a:t> rezeksiyon, </a:t>
            </a:r>
            <a:r>
              <a:rPr lang="tr-TR" dirty="0" err="1">
                <a:sym typeface="Wingdings" panose="05000000000000000000" pitchFamily="2" charset="2"/>
              </a:rPr>
              <a:t>preop</a:t>
            </a:r>
            <a:r>
              <a:rPr lang="tr-TR" dirty="0">
                <a:sym typeface="Wingdings" panose="05000000000000000000" pitchFamily="2" charset="2"/>
              </a:rPr>
              <a:t> kontrast tutulumu +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814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1480F2-E99D-4F48-A555-DD56DFC8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FC77FE-FA60-4780-A237-416D4A68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Semptomlar anatomik lokalizasyona bağlı</a:t>
            </a:r>
          </a:p>
          <a:p>
            <a:r>
              <a:rPr lang="tr-TR" dirty="0" err="1"/>
              <a:t>İntraventrikuler</a:t>
            </a:r>
            <a:r>
              <a:rPr lang="tr-TR" dirty="0"/>
              <a:t>, </a:t>
            </a:r>
            <a:r>
              <a:rPr lang="tr-TR" dirty="0" err="1"/>
              <a:t>periventrikuler</a:t>
            </a:r>
            <a:r>
              <a:rPr lang="tr-TR" dirty="0"/>
              <a:t> yerleşimli</a:t>
            </a:r>
            <a:r>
              <a:rPr lang="tr-TR" dirty="0">
                <a:sym typeface="Wingdings" panose="05000000000000000000" pitchFamily="2" charset="2"/>
              </a:rPr>
              <a:t> hidrosefali, artmış kafa içi basıncı</a:t>
            </a:r>
          </a:p>
          <a:p>
            <a:r>
              <a:rPr lang="tr-TR" dirty="0" err="1">
                <a:sym typeface="Wingdings" panose="05000000000000000000" pitchFamily="2" charset="2"/>
              </a:rPr>
              <a:t>Temporal</a:t>
            </a:r>
            <a:r>
              <a:rPr lang="tr-TR" dirty="0">
                <a:sym typeface="Wingdings" panose="05000000000000000000" pitchFamily="2" charset="2"/>
              </a:rPr>
              <a:t> lob ve </a:t>
            </a:r>
            <a:r>
              <a:rPr lang="tr-TR" dirty="0" err="1">
                <a:sym typeface="Wingdings" panose="05000000000000000000" pitchFamily="2" charset="2"/>
              </a:rPr>
              <a:t>kortikal</a:t>
            </a:r>
            <a:r>
              <a:rPr lang="tr-TR" dirty="0">
                <a:sym typeface="Wingdings" panose="05000000000000000000" pitchFamily="2" charset="2"/>
              </a:rPr>
              <a:t> yerleşimli epileptik nöbet</a:t>
            </a:r>
          </a:p>
          <a:p>
            <a:r>
              <a:rPr lang="tr-TR" dirty="0">
                <a:sym typeface="Wingdings" panose="05000000000000000000" pitchFamily="2" charset="2"/>
              </a:rPr>
              <a:t>Güç ve duyu kaybı, kognitif </a:t>
            </a:r>
            <a:r>
              <a:rPr lang="tr-TR" dirty="0" err="1">
                <a:sym typeface="Wingdings" panose="05000000000000000000" pitchFamily="2" charset="2"/>
              </a:rPr>
              <a:t>defisit</a:t>
            </a:r>
            <a:r>
              <a:rPr lang="tr-TR" dirty="0">
                <a:sym typeface="Wingdings" panose="05000000000000000000" pitchFamily="2" charset="2"/>
              </a:rPr>
              <a:t>, baş ağrısı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BF0FFB-E8D4-4AB0-80E1-251DE8C5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222B-0679-4D08-B731-4D0C92055762}" type="datetime1">
              <a:rPr lang="tr-TR" smtClean="0"/>
              <a:t>3.09.2021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29FBF-341A-4283-8CC4-7055F825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8B8BEA-1441-4DFC-A5B8-7D3471BE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96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6071F-B73B-4E21-A5C6-D619AC53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r>
              <a:rPr lang="tr-TR" dirty="0"/>
              <a:t> - Tedavi</a:t>
            </a:r>
            <a:br>
              <a:rPr lang="tr-TR" dirty="0"/>
            </a:br>
            <a:r>
              <a:rPr lang="tr-TR" dirty="0"/>
              <a:t>Tedavi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EBA0950-ADB8-4388-AB06-4150300BB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196081"/>
            <a:ext cx="8624041" cy="4595119"/>
          </a:xfr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FC487CD-2A7B-4C37-985E-FB4ECF3B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770C-D3AA-491F-930F-5A4D8C00BD2F}" type="datetime1">
              <a:rPr lang="tr-TR" smtClean="0"/>
              <a:t>3.09.2021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1CDD83D-CDA7-4D32-956E-B7B9DD1B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77C7C1-7A89-42FF-8E97-F3CCABBB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8</a:t>
            </a:fld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4CB1827-8D69-4F59-B037-4D9334175519}"/>
              </a:ext>
            </a:extLst>
          </p:cNvPr>
          <p:cNvSpPr/>
          <p:nvPr/>
        </p:nvSpPr>
        <p:spPr>
          <a:xfrm>
            <a:off x="6534151" y="2343150"/>
            <a:ext cx="1552574" cy="1619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8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366471-D888-470E-BF83-2531FBC0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Low</a:t>
            </a:r>
            <a:r>
              <a:rPr lang="tr-TR" dirty="0"/>
              <a:t>-Grade </a:t>
            </a:r>
            <a:r>
              <a:rPr lang="tr-TR" dirty="0" err="1"/>
              <a:t>Gliomas</a:t>
            </a:r>
            <a:br>
              <a:rPr lang="tr-TR" dirty="0"/>
            </a:br>
            <a:r>
              <a:rPr lang="tr-TR" dirty="0"/>
              <a:t>Tedavi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E04EFC1-E33B-43F3-9ED5-7C1F87197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690688"/>
            <a:ext cx="9948806" cy="4566551"/>
          </a:xfrm>
        </p:spPr>
      </p:pic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CA048AF-9A2F-45C6-A3B5-9F5F077B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32ED-11A6-4BAC-8EE7-86D61DADDCA6}" type="datetime1">
              <a:rPr lang="tr-TR" smtClean="0"/>
              <a:t>3.09.2021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9D2321-75DC-4DA5-B9EF-AFBE1D1A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ESOGÜTF Radyasyon Onkolojisi ABD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90D2A9B-6376-4F7A-AD12-197267FC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5EE6-42D5-4DFC-8350-471C98F08BF1}" type="slidenum">
              <a:rPr lang="tr-TR" smtClean="0"/>
              <a:t>9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B9D049D-4F1A-48BA-A61C-3FAA1653D0EF}"/>
              </a:ext>
            </a:extLst>
          </p:cNvPr>
          <p:cNvSpPr txBox="1"/>
          <p:nvPr/>
        </p:nvSpPr>
        <p:spPr>
          <a:xfrm>
            <a:off x="8201025" y="4867612"/>
            <a:ext cx="2312986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</a:rPr>
              <a:t>Low</a:t>
            </a:r>
            <a:r>
              <a:rPr lang="tr-TR" sz="1200" dirty="0">
                <a:solidFill>
                  <a:schemeClr val="bg1"/>
                </a:solidFill>
              </a:rPr>
              <a:t> risk: ≤ 40 yaş ve GTR</a:t>
            </a:r>
          </a:p>
          <a:p>
            <a:r>
              <a:rPr lang="tr-TR" sz="1200" dirty="0">
                <a:solidFill>
                  <a:schemeClr val="bg1"/>
                </a:solidFill>
              </a:rPr>
              <a:t>High risk: &gt; 40 yaş,/ biyopsi ya da STR/( </a:t>
            </a:r>
            <a:r>
              <a:rPr lang="tr-TR" sz="1200" dirty="0" err="1">
                <a:solidFill>
                  <a:schemeClr val="bg1"/>
                </a:solidFill>
              </a:rPr>
              <a:t>tm</a:t>
            </a:r>
            <a:r>
              <a:rPr lang="tr-TR" sz="1200" dirty="0">
                <a:solidFill>
                  <a:schemeClr val="bg1"/>
                </a:solidFill>
              </a:rPr>
              <a:t> boyutu, nörolojik </a:t>
            </a:r>
            <a:r>
              <a:rPr lang="tr-TR" sz="1200" dirty="0" err="1">
                <a:solidFill>
                  <a:schemeClr val="bg1"/>
                </a:solidFill>
              </a:rPr>
              <a:t>defisit</a:t>
            </a:r>
            <a:r>
              <a:rPr lang="tr-TR" sz="1200" dirty="0">
                <a:solidFill>
                  <a:schemeClr val="bg1"/>
                </a:solidFill>
              </a:rPr>
              <a:t>)</a:t>
            </a:r>
          </a:p>
          <a:p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EC7078-3E22-4019-9A58-4661DFD7338D}"/>
              </a:ext>
            </a:extLst>
          </p:cNvPr>
          <p:cNvSpPr/>
          <p:nvPr/>
        </p:nvSpPr>
        <p:spPr>
          <a:xfrm>
            <a:off x="4070116" y="4333875"/>
            <a:ext cx="3740383" cy="19233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09D80BC-A088-4C31-B71E-588C22DF4907}"/>
              </a:ext>
            </a:extLst>
          </p:cNvPr>
          <p:cNvSpPr txBox="1"/>
          <p:nvPr/>
        </p:nvSpPr>
        <p:spPr>
          <a:xfrm>
            <a:off x="8572499" y="494660"/>
            <a:ext cx="262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8694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Tablet</Template>
  <TotalTime>1454</TotalTime>
  <Words>2084</Words>
  <Application>Microsoft Office PowerPoint</Application>
  <PresentationFormat>Geniş ekran</PresentationFormat>
  <Paragraphs>285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Arial</vt:lpstr>
      <vt:lpstr>Calibri</vt:lpstr>
      <vt:lpstr>Calisto MT</vt:lpstr>
      <vt:lpstr>Comic Sans MS</vt:lpstr>
      <vt:lpstr>Wingdings</vt:lpstr>
      <vt:lpstr>Wingdings 2</vt:lpstr>
      <vt:lpstr>Kurşun Rengi</vt:lpstr>
      <vt:lpstr>PowerPoint Sunusu</vt:lpstr>
      <vt:lpstr>Low-Grade Gliomas</vt:lpstr>
      <vt:lpstr>Low-Grade Gliomas Moleküler Değerlendirme</vt:lpstr>
      <vt:lpstr>Low-Grade Gliomas Moleküler Değerlendirme</vt:lpstr>
      <vt:lpstr>Low-Grade Gliomas Moleküler Değerlendirme</vt:lpstr>
      <vt:lpstr>Low-Grade Gliomas RT sekonder High Grade’ e Dönüşüm ??</vt:lpstr>
      <vt:lpstr>Low-Grade Gliomas Semptomlar</vt:lpstr>
      <vt:lpstr>Low-Grade Gliomas - Tedavi Tedavi</vt:lpstr>
      <vt:lpstr>Low-Grade Gliomas Tedavi</vt:lpstr>
      <vt:lpstr>Low-Grade Gliomas Tedavi</vt:lpstr>
      <vt:lpstr>Low-Grade Gliomas Tedavi</vt:lpstr>
      <vt:lpstr>Low-Grade Gliomas Tedavi –Radyoterapi</vt:lpstr>
      <vt:lpstr>Low-Grade Gliomas Tedavi- Radyoterapi - EORTC 22844</vt:lpstr>
      <vt:lpstr>Low-Grade Gliomas Tedavi- Radyoterapi - EORTC 22845</vt:lpstr>
      <vt:lpstr>Low Grade Gliomas-Kemoterapi RTOG- 9802 Çalışması </vt:lpstr>
      <vt:lpstr>Low Grade Gliomas  Tedavi-Kemoterapi</vt:lpstr>
      <vt:lpstr>Low-Grade Gliomas Tedavi- RT</vt:lpstr>
      <vt:lpstr>Low-Grade Gliomas RT Toksisitesi</vt:lpstr>
      <vt:lpstr>High Grade Gliomalar</vt:lpstr>
      <vt:lpstr>High Grade Gliomalar Prognostik Faktörler</vt:lpstr>
      <vt:lpstr>High Grade Gliomalar Prognostik Faktörler</vt:lpstr>
      <vt:lpstr>High Grade Gliomalar Tedavi – Cerrahi </vt:lpstr>
      <vt:lpstr>High Grade Gliomalar Tedavi  </vt:lpstr>
      <vt:lpstr>High Grade Gliomalar Tedavi </vt:lpstr>
      <vt:lpstr>High Grade Gliomalar Tedavi </vt:lpstr>
      <vt:lpstr>High Grade Gliomalar Tedavi </vt:lpstr>
      <vt:lpstr>High Grade Gliomalar Tedavi -Alternating electric field therapy: </vt:lpstr>
      <vt:lpstr>High Grade Gliomalar Tedavi -Alternating electric field therapy:</vt:lpstr>
      <vt:lpstr>High Grade Gliomalar Tedavi </vt:lpstr>
      <vt:lpstr>High Grade Gliomalar Tedavi </vt:lpstr>
      <vt:lpstr>High Grade Gliomalar Tedavi </vt:lpstr>
      <vt:lpstr>High Grade Gliomalar RT Doz – Hiperfraksiyonasyon?</vt:lpstr>
      <vt:lpstr>High Grade Gliomalar RT Doz –SRS??</vt:lpstr>
      <vt:lpstr>High Grade Gliomalar RT Doz –SRS??</vt:lpstr>
      <vt:lpstr>High Grade Gliomalar RT Doz</vt:lpstr>
      <vt:lpstr>High Grade Gliomalar RT Alanı</vt:lpstr>
      <vt:lpstr>High Grade Gliomalar RT Toksisite</vt:lpstr>
      <vt:lpstr>High Grade Gliomalar Psödoprogresyon: </vt:lpstr>
      <vt:lpstr>High Grade Gliomalar Psödoprogresyon: </vt:lpstr>
      <vt:lpstr>Destek Tedavi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BEYİN TÜMÖRLERİ (Düşük ve Yüksek Grad’li Gliomlar)</dc:title>
  <dc:creator>Melek AKÇAY</dc:creator>
  <cp:lastModifiedBy>Melek AKÇAY</cp:lastModifiedBy>
  <cp:revision>128</cp:revision>
  <dcterms:created xsi:type="dcterms:W3CDTF">2021-08-24T19:32:20Z</dcterms:created>
  <dcterms:modified xsi:type="dcterms:W3CDTF">2021-09-03T06:41:25Z</dcterms:modified>
</cp:coreProperties>
</file>