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8" r:id="rId12"/>
    <p:sldId id="266" r:id="rId13"/>
    <p:sldId id="279" r:id="rId14"/>
    <p:sldId id="267" r:id="rId15"/>
    <p:sldId id="280" r:id="rId16"/>
    <p:sldId id="268" r:id="rId17"/>
    <p:sldId id="277" r:id="rId18"/>
    <p:sldId id="285" r:id="rId19"/>
    <p:sldId id="269" r:id="rId20"/>
    <p:sldId id="270" r:id="rId21"/>
    <p:sldId id="271" r:id="rId22"/>
    <p:sldId id="281" r:id="rId23"/>
    <p:sldId id="272" r:id="rId24"/>
    <p:sldId id="282" r:id="rId25"/>
    <p:sldId id="273" r:id="rId26"/>
    <p:sldId id="274" r:id="rId27"/>
    <p:sldId id="283" r:id="rId28"/>
    <p:sldId id="284" r:id="rId29"/>
    <p:sldId id="27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108" d="100"/>
          <a:sy n="108" d="100"/>
        </p:scale>
        <p:origin x="34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stafa yücel" userId="493e82c3bd26b036" providerId="LiveId" clId="{CBCCE92D-085D-4A75-A0F0-AE410F58411F}"/>
    <pc:docChg chg="undo custSel modSld">
      <pc:chgData name="mustafa yücel" userId="493e82c3bd26b036" providerId="LiveId" clId="{CBCCE92D-085D-4A75-A0F0-AE410F58411F}" dt="2022-09-02T07:16:37.651" v="24" actId="20577"/>
      <pc:docMkLst>
        <pc:docMk/>
      </pc:docMkLst>
      <pc:sldChg chg="modSp mod">
        <pc:chgData name="mustafa yücel" userId="493e82c3bd26b036" providerId="LiveId" clId="{CBCCE92D-085D-4A75-A0F0-AE410F58411F}" dt="2022-09-02T07:16:37.651" v="24" actId="20577"/>
        <pc:sldMkLst>
          <pc:docMk/>
          <pc:sldMk cId="3653057563" sldId="269"/>
        </pc:sldMkLst>
        <pc:spChg chg="mod">
          <ac:chgData name="mustafa yücel" userId="493e82c3bd26b036" providerId="LiveId" clId="{CBCCE92D-085D-4A75-A0F0-AE410F58411F}" dt="2022-09-02T07:16:37.651" v="24" actId="20577"/>
          <ac:spMkLst>
            <pc:docMk/>
            <pc:sldMk cId="3653057563" sldId="269"/>
            <ac:spMk id="3" creationId="{0872F347-6DB8-C086-9280-8C56619D4864}"/>
          </ac:spMkLst>
        </pc:spChg>
      </pc:sldChg>
      <pc:sldChg chg="addSp delSp modSp mod">
        <pc:chgData name="mustafa yücel" userId="493e82c3bd26b036" providerId="LiveId" clId="{CBCCE92D-085D-4A75-A0F0-AE410F58411F}" dt="2022-09-02T07:14:33.134" v="11" actId="478"/>
        <pc:sldMkLst>
          <pc:docMk/>
          <pc:sldMk cId="680980746" sldId="278"/>
        </pc:sldMkLst>
        <pc:spChg chg="add del">
          <ac:chgData name="mustafa yücel" userId="493e82c3bd26b036" providerId="LiveId" clId="{CBCCE92D-085D-4A75-A0F0-AE410F58411F}" dt="2022-09-02T07:12:14.992" v="1" actId="11529"/>
          <ac:spMkLst>
            <pc:docMk/>
            <pc:sldMk cId="680980746" sldId="278"/>
            <ac:spMk id="2" creationId="{2B402359-2304-4E5A-2275-853D2602CD28}"/>
          </ac:spMkLst>
        </pc:spChg>
        <pc:spChg chg="add del">
          <ac:chgData name="mustafa yücel" userId="493e82c3bd26b036" providerId="LiveId" clId="{CBCCE92D-085D-4A75-A0F0-AE410F58411F}" dt="2022-09-02T07:12:58.135" v="3" actId="11529"/>
          <ac:spMkLst>
            <pc:docMk/>
            <pc:sldMk cId="680980746" sldId="278"/>
            <ac:spMk id="3" creationId="{2D4DD619-C170-2601-92D7-D8D48B977CDE}"/>
          </ac:spMkLst>
        </pc:spChg>
        <pc:spChg chg="add del">
          <ac:chgData name="mustafa yücel" userId="493e82c3bd26b036" providerId="LiveId" clId="{CBCCE92D-085D-4A75-A0F0-AE410F58411F}" dt="2022-09-02T07:13:38.355" v="7" actId="478"/>
          <ac:spMkLst>
            <pc:docMk/>
            <pc:sldMk cId="680980746" sldId="278"/>
            <ac:spMk id="5" creationId="{0B031351-92F6-648E-DE13-760ACCE16C33}"/>
          </ac:spMkLst>
        </pc:spChg>
        <pc:spChg chg="add del">
          <ac:chgData name="mustafa yücel" userId="493e82c3bd26b036" providerId="LiveId" clId="{CBCCE92D-085D-4A75-A0F0-AE410F58411F}" dt="2022-09-02T07:13:37.769" v="6" actId="478"/>
          <ac:spMkLst>
            <pc:docMk/>
            <pc:sldMk cId="680980746" sldId="278"/>
            <ac:spMk id="6" creationId="{F50404DD-2CD1-F2EE-B988-268D8A5FDDD2}"/>
          </ac:spMkLst>
        </pc:spChg>
        <pc:spChg chg="add del mod">
          <ac:chgData name="mustafa yücel" userId="493e82c3bd26b036" providerId="LiveId" clId="{CBCCE92D-085D-4A75-A0F0-AE410F58411F}" dt="2022-09-02T07:14:33.134" v="11" actId="478"/>
          <ac:spMkLst>
            <pc:docMk/>
            <pc:sldMk cId="680980746" sldId="278"/>
            <ac:spMk id="7" creationId="{1EFA0AD7-65DD-48D0-66C3-F00C204D2AFD}"/>
          </ac:spMkLst>
        </pc:spChg>
      </pc:sldChg>
      <pc:sldChg chg="modSp mod">
        <pc:chgData name="mustafa yücel" userId="493e82c3bd26b036" providerId="LiveId" clId="{CBCCE92D-085D-4A75-A0F0-AE410F58411F}" dt="2022-09-02T07:15:50.194" v="23" actId="20577"/>
        <pc:sldMkLst>
          <pc:docMk/>
          <pc:sldMk cId="1296769707" sldId="279"/>
        </pc:sldMkLst>
        <pc:spChg chg="mod">
          <ac:chgData name="mustafa yücel" userId="493e82c3bd26b036" providerId="LiveId" clId="{CBCCE92D-085D-4A75-A0F0-AE410F58411F}" dt="2022-09-02T07:15:50.194" v="23" actId="20577"/>
          <ac:spMkLst>
            <pc:docMk/>
            <pc:sldMk cId="1296769707" sldId="279"/>
            <ac:spMk id="3" creationId="{81EB7B26-ED69-279A-28CB-BD9E5FEAB32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9/2/2022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9/2/2022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9/2/2022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9/2/2022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9/2/2022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9/2/2022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282310" y="514185"/>
            <a:ext cx="6714699" cy="3799174"/>
          </a:xfrm>
        </p:spPr>
        <p:txBody>
          <a:bodyPr vert="horz" lIns="91440" tIns="45720" rIns="91440" bIns="45720" rtlCol="0" anchor="b">
            <a:noAutofit/>
          </a:bodyPr>
          <a:lstStyle/>
          <a:p>
            <a:pPr algn="l"/>
            <a:r>
              <a:rPr lang="tr" sz="3600" dirty="0">
                <a:solidFill>
                  <a:schemeClr val="bg1"/>
                </a:solidFill>
                <a:ea typeface="+mj-lt"/>
                <a:cs typeface="+mj-lt"/>
              </a:rPr>
              <a:t>LOKAL İLERİ SERVİKS KANSERİ İÇİN KEMORADYASYON TEDAVİSİNDEN SONRA REZİDÜEL HASTALIĞI OLAN HASTALAR İÇİN KURTARMA CERRAHİSİ: ENDİKASYON, KOMPLİKASYONLAR VE SAĞKALIM ÜZERİNE SİSTEMATİK BİR İNCELEME</a:t>
            </a:r>
            <a:endParaRPr lang="tr" sz="3600" dirty="0">
              <a:solidFill>
                <a:schemeClr val="bg1"/>
              </a:solidFill>
              <a:cs typeface="Calibri Light" panose="020F0302020204030204"/>
            </a:endParaRPr>
          </a:p>
        </p:txBody>
      </p:sp>
      <p:sp>
        <p:nvSpPr>
          <p:cNvPr id="22" name="Rectangle 2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4285397" y="4960961"/>
            <a:ext cx="7055893" cy="1078054"/>
          </a:xfrm>
        </p:spPr>
        <p:txBody>
          <a:bodyPr vert="horz" lIns="91440" tIns="45720" rIns="91440" bIns="45720" rtlCol="0" anchor="t">
            <a:normAutofit/>
          </a:bodyPr>
          <a:lstStyle/>
          <a:p>
            <a:pPr algn="l"/>
            <a:r>
              <a:rPr lang="en-US" dirty="0">
                <a:solidFill>
                  <a:srgbClr val="FFFFFF"/>
                </a:solidFill>
                <a:cs typeface="Calibri"/>
              </a:rPr>
              <a:t>HAZIRLAYAN : ARŞ. GÖR. ERGİN ERDEN</a:t>
            </a:r>
            <a:endParaRPr lang="en-US" dirty="0">
              <a:solidFill>
                <a:srgbClr val="FFFFFF"/>
              </a:solidFill>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723A34-C792-CC93-66D7-216BAD1CA725}"/>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cs typeface="Calibri Light"/>
              </a:rPr>
              <a:t>SONUÇLAR</a:t>
            </a:r>
            <a:endParaRPr lang="en-US" sz="4000" dirty="0">
              <a:solidFill>
                <a:srgbClr val="FFFFFF"/>
              </a:solidFill>
            </a:endParaRPr>
          </a:p>
        </p:txBody>
      </p:sp>
      <p:sp>
        <p:nvSpPr>
          <p:cNvPr id="3" name="Content Placeholder 2">
            <a:extLst>
              <a:ext uri="{FF2B5EF4-FFF2-40B4-BE49-F238E27FC236}">
                <a16:creationId xmlns:a16="http://schemas.microsoft.com/office/drawing/2014/main" id="{EA5CB9E3-5DD0-8511-63FF-6DA2FA9B21B7}"/>
              </a:ext>
            </a:extLst>
          </p:cNvPr>
          <p:cNvSpPr>
            <a:spLocks noGrp="1"/>
          </p:cNvSpPr>
          <p:nvPr>
            <p:ph idx="1"/>
          </p:nvPr>
        </p:nvSpPr>
        <p:spPr>
          <a:xfrm>
            <a:off x="1371599" y="2318197"/>
            <a:ext cx="9724031" cy="3683358"/>
          </a:xfrm>
        </p:spPr>
        <p:txBody>
          <a:bodyPr anchor="ctr">
            <a:normAutofit/>
          </a:bodyPr>
          <a:lstStyle/>
          <a:p>
            <a:r>
              <a:rPr lang="en-US" sz="2200" b="1" i="1" u="sng" dirty="0">
                <a:cs typeface="Calibri"/>
              </a:rPr>
              <a:t>1) ÇALIŞMALARIN GENEL ÖZELLİKLERİ : </a:t>
            </a:r>
          </a:p>
          <a:p>
            <a:pPr lvl="1"/>
            <a:r>
              <a:rPr lang="en-US" sz="2000" dirty="0">
                <a:cs typeface="Calibri"/>
              </a:rPr>
              <a:t>Arama </a:t>
            </a:r>
            <a:r>
              <a:rPr lang="tr" sz="2000" dirty="0">
                <a:ea typeface="+mn-lt"/>
                <a:cs typeface="+mn-lt"/>
              </a:rPr>
              <a:t>2963 makaleyi ortaya çıkardı. 85 çalışma tam metin olarak değerlendirilmiş ve 79 çalışma seçim kriterlerini karşılamamıştır. Bu sistematik derlemeye 220 hastayı içeren altı çalışma dahil edildi.</a:t>
            </a:r>
          </a:p>
          <a:p>
            <a:pPr lvl="1"/>
            <a:r>
              <a:rPr lang="tr" sz="2000" dirty="0">
                <a:ea typeface="+mn-lt"/>
                <a:cs typeface="+mn-lt"/>
              </a:rPr>
              <a:t>Dahil edilen altı makale, dört retrospektif ve iki prospektif kohort çalışmasından oluşuyordu.</a:t>
            </a:r>
          </a:p>
          <a:p>
            <a:pPr lvl="1"/>
            <a:r>
              <a:rPr lang="tr" sz="2000" dirty="0">
                <a:ea typeface="+mn-lt"/>
                <a:cs typeface="+mn-lt"/>
              </a:rPr>
              <a:t>Dahil edilen çalışmalardan ikisi radyolojik olarak şüpheli rezidüel hastalığa dayanan hastaları içerirken, diğerleri histolojik olarak doğrulanmış rezidüel hastalığı olanları içeriyordu.</a:t>
            </a:r>
          </a:p>
          <a:p>
            <a:pPr lvl="1"/>
            <a:r>
              <a:rPr lang="tr" sz="2000" dirty="0">
                <a:ea typeface="+mn-lt"/>
                <a:cs typeface="+mn-lt"/>
              </a:rPr>
              <a:t>Tüm çalışmalar, kohort çalışmaları için Newcastle-</a:t>
            </a:r>
            <a:r>
              <a:rPr lang="tr" sz="2000" dirty="0" err="1">
                <a:ea typeface="+mn-lt"/>
                <a:cs typeface="+mn-lt"/>
              </a:rPr>
              <a:t>Ottawa</a:t>
            </a:r>
            <a:r>
              <a:rPr lang="tr" sz="2000" dirty="0">
                <a:ea typeface="+mn-lt"/>
                <a:cs typeface="+mn-lt"/>
              </a:rPr>
              <a:t> Ölçeğine göre iyi veya orta kalite olarak değerlendirilmiştir.</a:t>
            </a:r>
          </a:p>
        </p:txBody>
      </p:sp>
    </p:spTree>
    <p:extLst>
      <p:ext uri="{BB962C8B-B14F-4D97-AF65-F5344CB8AC3E}">
        <p14:creationId xmlns:p14="http://schemas.microsoft.com/office/powerpoint/2010/main" val="1745206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picture containing background pattern&#10;&#10;Description automatically generated">
            <a:extLst>
              <a:ext uri="{FF2B5EF4-FFF2-40B4-BE49-F238E27FC236}">
                <a16:creationId xmlns:a16="http://schemas.microsoft.com/office/drawing/2014/main" id="{0CD662A5-2CC2-DD06-CAD5-8E94862A5966}"/>
              </a:ext>
            </a:extLst>
          </p:cNvPr>
          <p:cNvPicPr>
            <a:picLocks noGrp="1" noChangeAspect="1"/>
          </p:cNvPicPr>
          <p:nvPr>
            <p:ph idx="1"/>
          </p:nvPr>
        </p:nvPicPr>
        <p:blipFill>
          <a:blip r:embed="rId2"/>
          <a:stretch>
            <a:fillRect/>
          </a:stretch>
        </p:blipFill>
        <p:spPr>
          <a:xfrm rot="5400000">
            <a:off x="3124200" y="-2099930"/>
            <a:ext cx="5943600" cy="11057860"/>
          </a:xfrm>
          <a:prstGeom prst="rect">
            <a:avLst/>
          </a:prstGeom>
        </p:spPr>
      </p:pic>
    </p:spTree>
    <p:extLst>
      <p:ext uri="{BB962C8B-B14F-4D97-AF65-F5344CB8AC3E}">
        <p14:creationId xmlns:p14="http://schemas.microsoft.com/office/powerpoint/2010/main" val="680980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ABFFBE-15D9-F811-EBD2-6F30C6AD95B3}"/>
              </a:ext>
            </a:extLst>
          </p:cNvPr>
          <p:cNvSpPr>
            <a:spLocks noGrp="1"/>
          </p:cNvSpPr>
          <p:nvPr>
            <p:ph type="title"/>
          </p:nvPr>
        </p:nvSpPr>
        <p:spPr>
          <a:xfrm>
            <a:off x="1371599" y="294538"/>
            <a:ext cx="9895951" cy="1033669"/>
          </a:xfrm>
        </p:spPr>
        <p:txBody>
          <a:bodyPr>
            <a:normAutofit/>
          </a:bodyPr>
          <a:lstStyle/>
          <a:p>
            <a:endParaRPr lang="en-US" sz="4000">
              <a:solidFill>
                <a:srgbClr val="FFFFFF"/>
              </a:solidFill>
            </a:endParaRPr>
          </a:p>
        </p:txBody>
      </p:sp>
      <p:sp>
        <p:nvSpPr>
          <p:cNvPr id="3" name="Content Placeholder 2">
            <a:extLst>
              <a:ext uri="{FF2B5EF4-FFF2-40B4-BE49-F238E27FC236}">
                <a16:creationId xmlns:a16="http://schemas.microsoft.com/office/drawing/2014/main" id="{B2937E1D-5C42-FFDB-9BC3-E8E8BD410A25}"/>
              </a:ext>
            </a:extLst>
          </p:cNvPr>
          <p:cNvSpPr>
            <a:spLocks noGrp="1"/>
          </p:cNvSpPr>
          <p:nvPr>
            <p:ph idx="1"/>
          </p:nvPr>
        </p:nvSpPr>
        <p:spPr>
          <a:xfrm>
            <a:off x="1371599" y="2318197"/>
            <a:ext cx="9724031" cy="3683358"/>
          </a:xfrm>
        </p:spPr>
        <p:txBody>
          <a:bodyPr anchor="ctr">
            <a:normAutofit/>
          </a:bodyPr>
          <a:lstStyle/>
          <a:p>
            <a:r>
              <a:rPr lang="en-US" sz="2200" b="1" i="1" u="sng" dirty="0">
                <a:cs typeface="Calibri"/>
              </a:rPr>
              <a:t>2) SONUÇLARIN SENTEZİ :</a:t>
            </a:r>
          </a:p>
          <a:p>
            <a:pPr lvl="1"/>
            <a:r>
              <a:rPr lang="tr" sz="2000" dirty="0">
                <a:ea typeface="+mn-lt"/>
                <a:cs typeface="+mn-lt"/>
              </a:rPr>
              <a:t>Altı çalışmada, toplam 220 hastada CRT sonrası rezidüel hastalık şüphesi vardı ve 175 hastada (%79.6) kurtarma cerrahisi uygulandı.</a:t>
            </a:r>
            <a:endParaRPr lang="en-US" sz="2000" b="1" i="1" u="sng">
              <a:ea typeface="+mn-lt"/>
              <a:cs typeface="+mn-lt"/>
            </a:endParaRPr>
          </a:p>
          <a:p>
            <a:pPr lvl="1"/>
            <a:r>
              <a:rPr lang="tr" sz="2000" dirty="0">
                <a:ea typeface="+mn-lt"/>
                <a:cs typeface="+mn-lt"/>
              </a:rPr>
              <a:t>45 hasta kurtarma cerrahisi ile tedavi edilmemiş; 28 hasta uzak metastaz nedeniyle, 13 hastada </a:t>
            </a:r>
            <a:r>
              <a:rPr lang="tr" sz="2000" dirty="0" err="1">
                <a:ea typeface="+mn-lt"/>
                <a:cs typeface="+mn-lt"/>
              </a:rPr>
              <a:t>inoperabl</a:t>
            </a:r>
            <a:r>
              <a:rPr lang="tr" sz="2000" dirty="0">
                <a:ea typeface="+mn-lt"/>
                <a:cs typeface="+mn-lt"/>
              </a:rPr>
              <a:t> tümör, iki hasta histolojik alt tip (küçük hücreli karsinom ve nöroendokrin tümör) nedeniyle, bir hasta kurtarma cerrahisini reddetmiş ve bir hasta başka bir hastanede kurtarma ameliyatı geçirmiş.</a:t>
            </a:r>
            <a:endParaRPr lang="tr" sz="2000">
              <a:ea typeface="+mn-lt"/>
              <a:cs typeface="+mn-lt"/>
            </a:endParaRPr>
          </a:p>
          <a:p>
            <a:pPr lvl="1"/>
            <a:r>
              <a:rPr lang="tr" sz="2000" dirty="0">
                <a:ea typeface="+mn-lt"/>
                <a:cs typeface="+mn-lt"/>
              </a:rPr>
              <a:t>79 hastayı içeren üç çalışmada, CRT tamamlandıktan sonra kurtarma ameliyatına kadar geçen süre biliniyordu; birinci çalışmada ameliyata kadar geçen süre medyan 49 gün (dağılım 42-64 gün), ikinci çalışmada 76 gün (aralık 56-84 gün) ve üçüncü çalışmada kurtarma ameliyatı 14 ila 18 hafta sonra yapılmıştır. </a:t>
            </a:r>
            <a:endParaRPr lang="tr"/>
          </a:p>
          <a:p>
            <a:pPr lvl="1"/>
            <a:endParaRPr lang="tr" sz="1600" dirty="0">
              <a:cs typeface="Calibri"/>
            </a:endParaRPr>
          </a:p>
          <a:p>
            <a:pPr lvl="1"/>
            <a:endParaRPr lang="en-US" sz="1600" b="1" i="1" u="sng" dirty="0">
              <a:cs typeface="Calibri"/>
            </a:endParaRPr>
          </a:p>
        </p:txBody>
      </p:sp>
    </p:spTree>
    <p:extLst>
      <p:ext uri="{BB962C8B-B14F-4D97-AF65-F5344CB8AC3E}">
        <p14:creationId xmlns:p14="http://schemas.microsoft.com/office/powerpoint/2010/main" val="4144769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9D819F-16AF-147C-80BC-60057DF7A4C3}"/>
              </a:ext>
            </a:extLst>
          </p:cNvPr>
          <p:cNvSpPr>
            <a:spLocks noGrp="1"/>
          </p:cNvSpPr>
          <p:nvPr>
            <p:ph type="title"/>
          </p:nvPr>
        </p:nvSpPr>
        <p:spPr>
          <a:xfrm>
            <a:off x="1371599" y="294538"/>
            <a:ext cx="9895951" cy="1033669"/>
          </a:xfrm>
        </p:spPr>
        <p:txBody>
          <a:bodyPr>
            <a:normAutofit/>
          </a:bodyPr>
          <a:lstStyle/>
          <a:p>
            <a:endParaRPr lang="en-US" sz="4000">
              <a:solidFill>
                <a:srgbClr val="FFFFFF"/>
              </a:solidFill>
            </a:endParaRPr>
          </a:p>
        </p:txBody>
      </p:sp>
      <p:sp>
        <p:nvSpPr>
          <p:cNvPr id="3" name="Content Placeholder 2">
            <a:extLst>
              <a:ext uri="{FF2B5EF4-FFF2-40B4-BE49-F238E27FC236}">
                <a16:creationId xmlns:a16="http://schemas.microsoft.com/office/drawing/2014/main" id="{81EB7B26-ED69-279A-28CB-BD9E5FEAB32F}"/>
              </a:ext>
            </a:extLst>
          </p:cNvPr>
          <p:cNvSpPr>
            <a:spLocks noGrp="1"/>
          </p:cNvSpPr>
          <p:nvPr>
            <p:ph idx="1"/>
          </p:nvPr>
        </p:nvSpPr>
        <p:spPr>
          <a:xfrm>
            <a:off x="1371599" y="2318197"/>
            <a:ext cx="9724031" cy="3683358"/>
          </a:xfrm>
        </p:spPr>
        <p:txBody>
          <a:bodyPr anchor="ctr">
            <a:normAutofit/>
          </a:bodyPr>
          <a:lstStyle/>
          <a:p>
            <a:pPr lvl="2"/>
            <a:r>
              <a:rPr lang="tr" dirty="0">
                <a:cs typeface="Calibri"/>
              </a:rPr>
              <a:t>175 hastadan oluşan toplam grubun 122'sine (%69.7) </a:t>
            </a:r>
            <a:r>
              <a:rPr lang="tr" dirty="0" err="1">
                <a:cs typeface="Calibri"/>
              </a:rPr>
              <a:t>skuamöz</a:t>
            </a:r>
            <a:r>
              <a:rPr lang="tr" dirty="0">
                <a:cs typeface="Calibri"/>
              </a:rPr>
              <a:t> hücreli karsinom, 46'sına (%6.3) adenokarsinom, 3'üne (%1.7) </a:t>
            </a:r>
            <a:r>
              <a:rPr lang="tr" dirty="0" err="1">
                <a:cs typeface="Calibri"/>
              </a:rPr>
              <a:t>adenoskuamöz</a:t>
            </a:r>
            <a:r>
              <a:rPr lang="tr" dirty="0">
                <a:cs typeface="Calibri"/>
              </a:rPr>
              <a:t> karsinom ve 4'üne (%2.3) başka bir histolojik alt tip teşhisi kondu. </a:t>
            </a:r>
            <a:endParaRPr lang="en-US" dirty="0">
              <a:ea typeface="+mn-lt"/>
              <a:cs typeface="+mn-lt"/>
            </a:endParaRPr>
          </a:p>
          <a:p>
            <a:pPr lvl="2"/>
            <a:r>
              <a:rPr lang="tr" dirty="0">
                <a:cs typeface="Calibri"/>
              </a:rPr>
              <a:t>19 hastada (%11) pelvik ekzenterasyon, 156 hastada (%89) histerektomi yapıldı.</a:t>
            </a:r>
            <a:endParaRPr lang="tr" dirty="0">
              <a:ea typeface="+mn-lt"/>
              <a:cs typeface="+mn-lt"/>
            </a:endParaRPr>
          </a:p>
          <a:p>
            <a:pPr lvl="2"/>
            <a:r>
              <a:rPr lang="tr" dirty="0">
                <a:cs typeface="Calibri"/>
              </a:rPr>
              <a:t>Biyopsi ile doğrulanmış rezidüel hastalık nedeniyle kurtarma cerrahisi ile ameliyat edilen 131 hastanın %72-100'ü kurtarma cerrahisi örneğinde rezidüel hastalık gösterdi. Doğrulayıcı biyopsi yapılmadan rezidüel hastalık varlığının sadece radyolojik değerlendirilmesinden sonra ameliyat edilen 44 hastanın sadece %27-48'inde kurtarma cerrahisi örneğinde rezidüel hastalık görüldü.</a:t>
            </a:r>
            <a:endParaRPr lang="en-US" dirty="0">
              <a:cs typeface="Calibri"/>
            </a:endParaRPr>
          </a:p>
        </p:txBody>
      </p:sp>
    </p:spTree>
    <p:extLst>
      <p:ext uri="{BB962C8B-B14F-4D97-AF65-F5344CB8AC3E}">
        <p14:creationId xmlns:p14="http://schemas.microsoft.com/office/powerpoint/2010/main" val="1296769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39474D-E72F-0958-E2EE-5FA32A819F8D}"/>
              </a:ext>
            </a:extLst>
          </p:cNvPr>
          <p:cNvSpPr>
            <a:spLocks noGrp="1"/>
          </p:cNvSpPr>
          <p:nvPr>
            <p:ph type="title"/>
          </p:nvPr>
        </p:nvSpPr>
        <p:spPr>
          <a:xfrm>
            <a:off x="1371599" y="294538"/>
            <a:ext cx="9895951" cy="1033669"/>
          </a:xfrm>
        </p:spPr>
        <p:txBody>
          <a:bodyPr>
            <a:normAutofit/>
          </a:bodyPr>
          <a:lstStyle/>
          <a:p>
            <a:endParaRPr lang="en-US" sz="4000">
              <a:solidFill>
                <a:srgbClr val="FFFFFF"/>
              </a:solidFill>
            </a:endParaRPr>
          </a:p>
        </p:txBody>
      </p:sp>
      <p:sp>
        <p:nvSpPr>
          <p:cNvPr id="3" name="Content Placeholder 2">
            <a:extLst>
              <a:ext uri="{FF2B5EF4-FFF2-40B4-BE49-F238E27FC236}">
                <a16:creationId xmlns:a16="http://schemas.microsoft.com/office/drawing/2014/main" id="{DEFC452C-6C0D-BFF5-B2FF-55178EEB7C73}"/>
              </a:ext>
            </a:extLst>
          </p:cNvPr>
          <p:cNvSpPr>
            <a:spLocks noGrp="1"/>
          </p:cNvSpPr>
          <p:nvPr>
            <p:ph idx="1"/>
          </p:nvPr>
        </p:nvSpPr>
        <p:spPr>
          <a:xfrm>
            <a:off x="1371599" y="2318197"/>
            <a:ext cx="9724031" cy="3683358"/>
          </a:xfrm>
        </p:spPr>
        <p:txBody>
          <a:bodyPr vert="horz" lIns="91440" tIns="45720" rIns="91440" bIns="45720" rtlCol="0" anchor="ctr">
            <a:noAutofit/>
          </a:bodyPr>
          <a:lstStyle/>
          <a:p>
            <a:pPr lvl="1"/>
            <a:r>
              <a:rPr lang="tr" sz="2000" dirty="0">
                <a:ea typeface="+mn-lt"/>
                <a:cs typeface="+mn-lt"/>
              </a:rPr>
              <a:t>Kurtarma cerrahisi olan 175 hastada toplam 105 komplikasyon kaydedildi.</a:t>
            </a:r>
            <a:endParaRPr lang="en-US" sz="2000">
              <a:cs typeface="Calibri"/>
            </a:endParaRPr>
          </a:p>
          <a:p>
            <a:pPr lvl="1"/>
            <a:r>
              <a:rPr lang="tr" sz="2000" dirty="0">
                <a:ea typeface="+mn-lt"/>
                <a:cs typeface="+mn-lt"/>
              </a:rPr>
              <a:t>Beşi üriner sistem, beşi </a:t>
            </a:r>
            <a:r>
              <a:rPr lang="tr" sz="2000" dirty="0" err="1">
                <a:ea typeface="+mn-lt"/>
                <a:cs typeface="+mn-lt"/>
              </a:rPr>
              <a:t>rektovajinal</a:t>
            </a:r>
            <a:r>
              <a:rPr lang="tr" sz="2000" dirty="0">
                <a:ea typeface="+mn-lt"/>
                <a:cs typeface="+mn-lt"/>
              </a:rPr>
              <a:t>, ikisi </a:t>
            </a:r>
            <a:r>
              <a:rPr lang="tr" sz="2000" dirty="0" err="1">
                <a:ea typeface="+mn-lt"/>
                <a:cs typeface="+mn-lt"/>
              </a:rPr>
              <a:t>vezikovajinal</a:t>
            </a:r>
            <a:r>
              <a:rPr lang="tr" sz="2000" dirty="0">
                <a:ea typeface="+mn-lt"/>
                <a:cs typeface="+mn-lt"/>
              </a:rPr>
              <a:t> ve beşi diğer olmak üzere toplam 15 (%9) fistül bildirilmiştir. </a:t>
            </a:r>
          </a:p>
          <a:p>
            <a:pPr lvl="1"/>
            <a:r>
              <a:rPr lang="tr" sz="2000" dirty="0">
                <a:ea typeface="+mn-lt"/>
                <a:cs typeface="+mn-lt"/>
              </a:rPr>
              <a:t>Toplam 31 (%18) üriner sistem komplikasyonu rapor edildi, bunların altısı </a:t>
            </a:r>
            <a:r>
              <a:rPr lang="tr" sz="2000" dirty="0" err="1">
                <a:ea typeface="+mn-lt"/>
                <a:cs typeface="+mn-lt"/>
              </a:rPr>
              <a:t>stentleme</a:t>
            </a:r>
            <a:r>
              <a:rPr lang="tr" sz="2000" dirty="0">
                <a:ea typeface="+mn-lt"/>
                <a:cs typeface="+mn-lt"/>
              </a:rPr>
              <a:t> veya cerrahi prosedüre ihtiyaç duydu, beş hastada böbrek yetmezliği, dördünde enfeksiyon, ikisinde üriner inkontinans gelişti ve on ikisinde başka komplikasyonlar görüldü. </a:t>
            </a:r>
          </a:p>
          <a:p>
            <a:pPr lvl="1"/>
            <a:r>
              <a:rPr lang="tr" sz="2000" dirty="0">
                <a:ea typeface="+mn-lt"/>
                <a:cs typeface="+mn-lt"/>
              </a:rPr>
              <a:t>Sekizi radyasyon enteriti/</a:t>
            </a:r>
            <a:r>
              <a:rPr lang="tr" sz="2000" dirty="0" err="1">
                <a:ea typeface="+mn-lt"/>
                <a:cs typeface="+mn-lt"/>
              </a:rPr>
              <a:t>proktiti</a:t>
            </a:r>
            <a:r>
              <a:rPr lang="tr" sz="2000" dirty="0">
                <a:ea typeface="+mn-lt"/>
                <a:cs typeface="+mn-lt"/>
              </a:rPr>
              <a:t> olan ve bunlardan beşi ameliyat gerektiren toplam on yedi (%10) </a:t>
            </a:r>
            <a:r>
              <a:rPr lang="tr" sz="2000" dirty="0" err="1">
                <a:ea typeface="+mn-lt"/>
                <a:cs typeface="+mn-lt"/>
              </a:rPr>
              <a:t>gastrointestinal</a:t>
            </a:r>
            <a:r>
              <a:rPr lang="tr" sz="2000" dirty="0">
                <a:ea typeface="+mn-lt"/>
                <a:cs typeface="+mn-lt"/>
              </a:rPr>
              <a:t> komplikasyon bildirilmiştir.</a:t>
            </a:r>
          </a:p>
          <a:p>
            <a:pPr lvl="1"/>
            <a:r>
              <a:rPr lang="tr" sz="2000" dirty="0">
                <a:ea typeface="+mn-lt"/>
                <a:cs typeface="+mn-lt"/>
              </a:rPr>
              <a:t>Dördü </a:t>
            </a:r>
            <a:r>
              <a:rPr lang="tr" sz="2000" dirty="0" err="1">
                <a:ea typeface="+mn-lt"/>
                <a:cs typeface="+mn-lt"/>
              </a:rPr>
              <a:t>sepsisli</a:t>
            </a:r>
            <a:r>
              <a:rPr lang="tr" sz="2000" dirty="0">
                <a:ea typeface="+mn-lt"/>
                <a:cs typeface="+mn-lt"/>
              </a:rPr>
              <a:t> olmak üzere toplam altı (%3) enfeksiyon bildirilmiştir.</a:t>
            </a:r>
          </a:p>
          <a:p>
            <a:pPr lvl="1"/>
            <a:r>
              <a:rPr lang="tr" sz="2000" dirty="0">
                <a:ea typeface="+mn-lt"/>
                <a:cs typeface="+mn-lt"/>
              </a:rPr>
              <a:t>İkisi yeniden laparotomi geçirmiş olmak üzere otuz altı (%21) başka komplikasyon bildirilmiştir.</a:t>
            </a:r>
          </a:p>
        </p:txBody>
      </p:sp>
    </p:spTree>
    <p:extLst>
      <p:ext uri="{BB962C8B-B14F-4D97-AF65-F5344CB8AC3E}">
        <p14:creationId xmlns:p14="http://schemas.microsoft.com/office/powerpoint/2010/main" val="353567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id="{0D4BEC05-5523-0889-F677-922D137DE4B5}"/>
              </a:ext>
            </a:extLst>
          </p:cNvPr>
          <p:cNvPicPr>
            <a:picLocks noGrp="1" noChangeAspect="1"/>
          </p:cNvPicPr>
          <p:nvPr>
            <p:ph idx="1"/>
          </p:nvPr>
        </p:nvPicPr>
        <p:blipFill>
          <a:blip r:embed="rId2"/>
          <a:stretch>
            <a:fillRect/>
          </a:stretch>
        </p:blipFill>
        <p:spPr>
          <a:xfrm rot="5400000">
            <a:off x="3459861" y="-2209800"/>
            <a:ext cx="5272278" cy="11277600"/>
          </a:xfrm>
          <a:prstGeom prst="rect">
            <a:avLst/>
          </a:prstGeom>
        </p:spPr>
      </p:pic>
    </p:spTree>
    <p:extLst>
      <p:ext uri="{BB962C8B-B14F-4D97-AF65-F5344CB8AC3E}">
        <p14:creationId xmlns:p14="http://schemas.microsoft.com/office/powerpoint/2010/main" val="3918929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E8E91C-CE03-8D04-96CB-6E876AEAB657}"/>
              </a:ext>
            </a:extLst>
          </p:cNvPr>
          <p:cNvSpPr>
            <a:spLocks noGrp="1"/>
          </p:cNvSpPr>
          <p:nvPr>
            <p:ph type="title"/>
          </p:nvPr>
        </p:nvSpPr>
        <p:spPr>
          <a:xfrm>
            <a:off x="1371599" y="294538"/>
            <a:ext cx="9895951" cy="1033669"/>
          </a:xfrm>
        </p:spPr>
        <p:txBody>
          <a:bodyPr>
            <a:normAutofit/>
          </a:bodyPr>
          <a:lstStyle/>
          <a:p>
            <a:endParaRPr lang="en-US" sz="4000">
              <a:solidFill>
                <a:srgbClr val="FFFFFF"/>
              </a:solidFill>
            </a:endParaRPr>
          </a:p>
        </p:txBody>
      </p:sp>
      <p:sp>
        <p:nvSpPr>
          <p:cNvPr id="3" name="Content Placeholder 2">
            <a:extLst>
              <a:ext uri="{FF2B5EF4-FFF2-40B4-BE49-F238E27FC236}">
                <a16:creationId xmlns:a16="http://schemas.microsoft.com/office/drawing/2014/main" id="{4BC1F32D-188A-2994-18F4-AABAB3F4303D}"/>
              </a:ext>
            </a:extLst>
          </p:cNvPr>
          <p:cNvSpPr>
            <a:spLocks noGrp="1"/>
          </p:cNvSpPr>
          <p:nvPr>
            <p:ph idx="1"/>
          </p:nvPr>
        </p:nvSpPr>
        <p:spPr>
          <a:xfrm>
            <a:off x="1371599" y="2318197"/>
            <a:ext cx="9724031" cy="3683358"/>
          </a:xfrm>
        </p:spPr>
        <p:txBody>
          <a:bodyPr anchor="ctr">
            <a:normAutofit/>
          </a:bodyPr>
          <a:lstStyle/>
          <a:p>
            <a:pPr lvl="1"/>
            <a:r>
              <a:rPr lang="tr" sz="2000" dirty="0">
                <a:ea typeface="+mn-lt"/>
                <a:cs typeface="+mn-lt"/>
              </a:rPr>
              <a:t>159 hasta için genel sağkalım ve nüks oranları mevcuttu.</a:t>
            </a:r>
            <a:endParaRPr lang="en-US" sz="2000">
              <a:ea typeface="+mn-lt"/>
              <a:cs typeface="+mn-lt"/>
            </a:endParaRPr>
          </a:p>
          <a:p>
            <a:pPr lvl="1"/>
            <a:r>
              <a:rPr lang="tr" sz="2000" dirty="0">
                <a:ea typeface="+mn-lt"/>
                <a:cs typeface="+mn-lt"/>
              </a:rPr>
              <a:t>Kurtarma cerrahisi sonrası 50 hastada (%31) hastalığın nüksü gözlendi ve çalışmaların yayınlandığı tarihte 4 hasta nüks hastalığı ile yaşıyordu.</a:t>
            </a:r>
          </a:p>
          <a:p>
            <a:pPr lvl="1"/>
            <a:r>
              <a:rPr lang="tr" sz="2000" dirty="0">
                <a:ea typeface="+mn-lt"/>
                <a:cs typeface="+mn-lt"/>
              </a:rPr>
              <a:t>Toplamda 49 hasta (%31) öldü.</a:t>
            </a:r>
          </a:p>
          <a:p>
            <a:pPr lvl="1"/>
            <a:r>
              <a:rPr lang="tr" sz="2000" dirty="0">
                <a:ea typeface="+mn-lt"/>
                <a:cs typeface="+mn-lt"/>
              </a:rPr>
              <a:t>Kurtarma cerrahisi ile tedavi edilen 175 hastaya göre nüks ve sağkalım oranları sırasıyla %29 ve %28 idi.</a:t>
            </a:r>
          </a:p>
          <a:p>
            <a:pPr lvl="1"/>
            <a:r>
              <a:rPr lang="tr" sz="2000" dirty="0">
                <a:ea typeface="+mn-lt"/>
                <a:cs typeface="+mn-lt"/>
              </a:rPr>
              <a:t>Dört çalışmanın medyan takip süresine göre ortalama takip süresi 24.9 aydı.</a:t>
            </a:r>
          </a:p>
        </p:txBody>
      </p:sp>
    </p:spTree>
    <p:extLst>
      <p:ext uri="{BB962C8B-B14F-4D97-AF65-F5344CB8AC3E}">
        <p14:creationId xmlns:p14="http://schemas.microsoft.com/office/powerpoint/2010/main" val="2847363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8" name="Picture 9" descr="Table&#10;&#10;Description automatically generated">
            <a:extLst>
              <a:ext uri="{FF2B5EF4-FFF2-40B4-BE49-F238E27FC236}">
                <a16:creationId xmlns:a16="http://schemas.microsoft.com/office/drawing/2014/main" id="{EDD56805-9626-C576-E78E-3D17A4E9EFBF}"/>
              </a:ext>
            </a:extLst>
          </p:cNvPr>
          <p:cNvPicPr>
            <a:picLocks noGrp="1" noChangeAspect="1"/>
          </p:cNvPicPr>
          <p:nvPr>
            <p:ph idx="1"/>
          </p:nvPr>
        </p:nvPicPr>
        <p:blipFill>
          <a:blip r:embed="rId2"/>
          <a:stretch>
            <a:fillRect/>
          </a:stretch>
        </p:blipFill>
        <p:spPr>
          <a:xfrm>
            <a:off x="5331966" y="252561"/>
            <a:ext cx="5931572" cy="6352879"/>
          </a:xfrm>
          <a:prstGeom prst="rect">
            <a:avLst/>
          </a:prstGeom>
        </p:spPr>
      </p:pic>
    </p:spTree>
    <p:extLst>
      <p:ext uri="{BB962C8B-B14F-4D97-AF65-F5344CB8AC3E}">
        <p14:creationId xmlns:p14="http://schemas.microsoft.com/office/powerpoint/2010/main" val="2034002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4D5C8A-FFBE-A804-D765-55F640D558E5}"/>
              </a:ext>
            </a:extLst>
          </p:cNvPr>
          <p:cNvSpPr>
            <a:spLocks noGrp="1"/>
          </p:cNvSpPr>
          <p:nvPr>
            <p:ph type="title"/>
          </p:nvPr>
        </p:nvSpPr>
        <p:spPr>
          <a:xfrm>
            <a:off x="1136397" y="502020"/>
            <a:ext cx="5323715" cy="1642970"/>
          </a:xfrm>
        </p:spPr>
        <p:txBody>
          <a:bodyPr anchor="b">
            <a:normAutofit/>
          </a:bodyPr>
          <a:lstStyle/>
          <a:p>
            <a:endParaRPr lang="en-US" sz="4000"/>
          </a:p>
        </p:txBody>
      </p:sp>
      <p:sp>
        <p:nvSpPr>
          <p:cNvPr id="11" name="Content Placeholder 10">
            <a:extLst>
              <a:ext uri="{FF2B5EF4-FFF2-40B4-BE49-F238E27FC236}">
                <a16:creationId xmlns:a16="http://schemas.microsoft.com/office/drawing/2014/main" id="{5AD17E9F-E6A4-5FDA-5B71-CA8D09EACA4B}"/>
              </a:ext>
            </a:extLst>
          </p:cNvPr>
          <p:cNvSpPr>
            <a:spLocks noGrp="1"/>
          </p:cNvSpPr>
          <p:nvPr>
            <p:ph idx="1"/>
          </p:nvPr>
        </p:nvSpPr>
        <p:spPr>
          <a:xfrm>
            <a:off x="1144923" y="2405894"/>
            <a:ext cx="5315189" cy="3535083"/>
          </a:xfrm>
        </p:spPr>
        <p:txBody>
          <a:bodyPr anchor="t">
            <a:normAutofit/>
          </a:bodyPr>
          <a:lstStyle/>
          <a:p>
            <a:endParaRPr lang="en-US" sz="2000"/>
          </a:p>
        </p:txBody>
      </p:sp>
      <p:sp>
        <p:nvSpPr>
          <p:cNvPr id="16" name="Rectangle 15">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7" descr="Table&#10;&#10;Description automatically generated">
            <a:extLst>
              <a:ext uri="{FF2B5EF4-FFF2-40B4-BE49-F238E27FC236}">
                <a16:creationId xmlns:a16="http://schemas.microsoft.com/office/drawing/2014/main" id="{12AB6B8F-83BB-B9A7-167B-B9A232534946}"/>
              </a:ext>
            </a:extLst>
          </p:cNvPr>
          <p:cNvPicPr>
            <a:picLocks noChangeAspect="1"/>
          </p:cNvPicPr>
          <p:nvPr/>
        </p:nvPicPr>
        <p:blipFill>
          <a:blip r:embed="rId2"/>
          <a:stretch>
            <a:fillRect/>
          </a:stretch>
        </p:blipFill>
        <p:spPr>
          <a:xfrm>
            <a:off x="1140953" y="211718"/>
            <a:ext cx="5930642" cy="5983500"/>
          </a:xfrm>
          <a:prstGeom prst="rect">
            <a:avLst/>
          </a:prstGeom>
        </p:spPr>
      </p:pic>
    </p:spTree>
    <p:extLst>
      <p:ext uri="{BB962C8B-B14F-4D97-AF65-F5344CB8AC3E}">
        <p14:creationId xmlns:p14="http://schemas.microsoft.com/office/powerpoint/2010/main" val="249332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06FA91-4AFF-F4BC-70BB-E24AB1446BD7}"/>
              </a:ext>
            </a:extLst>
          </p:cNvPr>
          <p:cNvSpPr>
            <a:spLocks noGrp="1"/>
          </p:cNvSpPr>
          <p:nvPr>
            <p:ph type="title"/>
          </p:nvPr>
        </p:nvSpPr>
        <p:spPr>
          <a:xfrm>
            <a:off x="1371599" y="294538"/>
            <a:ext cx="9895951" cy="1033669"/>
          </a:xfrm>
        </p:spPr>
        <p:txBody>
          <a:bodyPr>
            <a:normAutofit/>
          </a:bodyPr>
          <a:lstStyle/>
          <a:p>
            <a:endParaRPr lang="en-US" sz="4000">
              <a:solidFill>
                <a:srgbClr val="FFFFFF"/>
              </a:solidFill>
            </a:endParaRPr>
          </a:p>
        </p:txBody>
      </p:sp>
      <p:sp>
        <p:nvSpPr>
          <p:cNvPr id="3" name="Content Placeholder 2">
            <a:extLst>
              <a:ext uri="{FF2B5EF4-FFF2-40B4-BE49-F238E27FC236}">
                <a16:creationId xmlns:a16="http://schemas.microsoft.com/office/drawing/2014/main" id="{0872F347-6DB8-C086-9280-8C56619D4864}"/>
              </a:ext>
            </a:extLst>
          </p:cNvPr>
          <p:cNvSpPr>
            <a:spLocks noGrp="1"/>
          </p:cNvSpPr>
          <p:nvPr>
            <p:ph idx="1"/>
          </p:nvPr>
        </p:nvSpPr>
        <p:spPr>
          <a:xfrm>
            <a:off x="1371599" y="2318197"/>
            <a:ext cx="9724031" cy="3683358"/>
          </a:xfrm>
        </p:spPr>
        <p:txBody>
          <a:bodyPr anchor="ctr">
            <a:normAutofit/>
          </a:bodyPr>
          <a:lstStyle/>
          <a:p>
            <a:pPr lvl="1"/>
            <a:r>
              <a:rPr lang="tr" sz="2000" dirty="0">
                <a:ea typeface="+mn-lt"/>
                <a:cs typeface="+mn-lt"/>
              </a:rPr>
              <a:t>Kurtarma cerrahisi sonrası nüksü olan hastalar hakkında ek bilgi 50 hastanın 14'ü için mevcuttu. Nüksü olan diğer 36 hasta için herhangi bir bilgi mevcut değildi.</a:t>
            </a:r>
          </a:p>
          <a:p>
            <a:pPr lvl="1"/>
            <a:r>
              <a:rPr lang="tr" sz="2000" dirty="0">
                <a:ea typeface="+mn-lt"/>
                <a:cs typeface="+mn-lt"/>
              </a:rPr>
              <a:t>11 hastaya tekrarlayan </a:t>
            </a:r>
            <a:r>
              <a:rPr lang="tr" sz="2000" dirty="0" err="1">
                <a:ea typeface="+mn-lt"/>
                <a:cs typeface="+mn-lt"/>
              </a:rPr>
              <a:t>skuamöz</a:t>
            </a:r>
            <a:r>
              <a:rPr lang="tr" sz="2000" dirty="0">
                <a:ea typeface="+mn-lt"/>
                <a:cs typeface="+mn-lt"/>
              </a:rPr>
              <a:t> hücreli karsinom ve 3 hastaya tekrarlayan adenokarsinom teşhisi kondu.</a:t>
            </a:r>
          </a:p>
          <a:p>
            <a:pPr lvl="1"/>
            <a:r>
              <a:rPr lang="tr" sz="2000" dirty="0">
                <a:ea typeface="+mn-lt"/>
                <a:cs typeface="+mn-lt"/>
              </a:rPr>
              <a:t>8 hasta öldü ve 4 hasta hayattaydı, 2 hasta nüks için başarılı bir şekilde tedavi edildi ve makalenin yayınlandığı tarihte hiçbir hastalık kanıtı göstermedi.</a:t>
            </a:r>
          </a:p>
        </p:txBody>
      </p:sp>
    </p:spTree>
    <p:extLst>
      <p:ext uri="{BB962C8B-B14F-4D97-AF65-F5344CB8AC3E}">
        <p14:creationId xmlns:p14="http://schemas.microsoft.com/office/powerpoint/2010/main" val="365305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58A640-5758-A192-8677-DC0E9BB58DED}"/>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cs typeface="Calibri Light"/>
              </a:rPr>
              <a:t>GİRİŞ</a:t>
            </a:r>
          </a:p>
        </p:txBody>
      </p:sp>
      <p:sp>
        <p:nvSpPr>
          <p:cNvPr id="3" name="Content Placeholder 2">
            <a:extLst>
              <a:ext uri="{FF2B5EF4-FFF2-40B4-BE49-F238E27FC236}">
                <a16:creationId xmlns:a16="http://schemas.microsoft.com/office/drawing/2014/main" id="{B847EB18-2ABE-078B-FFA0-7E2D237B6ED7}"/>
              </a:ext>
            </a:extLst>
          </p:cNvPr>
          <p:cNvSpPr>
            <a:spLocks noGrp="1"/>
          </p:cNvSpPr>
          <p:nvPr>
            <p:ph idx="1"/>
          </p:nvPr>
        </p:nvSpPr>
        <p:spPr>
          <a:xfrm>
            <a:off x="1371599" y="2318197"/>
            <a:ext cx="9724031" cy="3683358"/>
          </a:xfrm>
        </p:spPr>
        <p:txBody>
          <a:bodyPr anchor="ctr">
            <a:normAutofit/>
          </a:bodyPr>
          <a:lstStyle/>
          <a:p>
            <a:r>
              <a:rPr lang="tr" sz="2000" dirty="0">
                <a:ea typeface="+mn-lt"/>
                <a:cs typeface="+mn-lt"/>
              </a:rPr>
              <a:t>Serviks kanseri dünya çapında tüm kadın malignitelerinin %6,6'sını temsil eder ve kadınlarda en sık görülen dördüncü malignitedir.</a:t>
            </a:r>
          </a:p>
          <a:p>
            <a:r>
              <a:rPr lang="tr" sz="2000" dirty="0">
                <a:ea typeface="+mn-lt"/>
                <a:cs typeface="+mn-lt"/>
              </a:rPr>
              <a:t>FIGO 2018 evreleme sistemine göre, evre IIB-IVA, lokal ileri serviks kanseri (LACC) olarak sınıflandırılır.</a:t>
            </a:r>
          </a:p>
          <a:p>
            <a:r>
              <a:rPr lang="tr" sz="2000" dirty="0">
                <a:ea typeface="+mn-lt"/>
                <a:cs typeface="+mn-lt"/>
              </a:rPr>
              <a:t>Gelişmiş ülkelerde, serviks kanserli hastaların yaklaşık %30-40'ı ilk tanı anında </a:t>
            </a:r>
            <a:r>
              <a:rPr lang="tr" sz="2000" dirty="0" err="1">
                <a:ea typeface="+mn-lt"/>
                <a:cs typeface="+mn-lt"/>
              </a:rPr>
              <a:t>LACC'ye</a:t>
            </a:r>
            <a:r>
              <a:rPr lang="tr" sz="2000" dirty="0">
                <a:ea typeface="+mn-lt"/>
                <a:cs typeface="+mn-lt"/>
              </a:rPr>
              <a:t> sahiptir.</a:t>
            </a:r>
          </a:p>
        </p:txBody>
      </p:sp>
    </p:spTree>
    <p:extLst>
      <p:ext uri="{BB962C8B-B14F-4D97-AF65-F5344CB8AC3E}">
        <p14:creationId xmlns:p14="http://schemas.microsoft.com/office/powerpoint/2010/main" val="505322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2C7EAF-826A-7B1C-87F0-7D75704474B1}"/>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ea typeface="Calibri Light"/>
                <a:cs typeface="Calibri Light"/>
              </a:rPr>
              <a:t>TARTIŞMA</a:t>
            </a:r>
          </a:p>
        </p:txBody>
      </p:sp>
      <p:sp>
        <p:nvSpPr>
          <p:cNvPr id="3" name="Content Placeholder 2">
            <a:extLst>
              <a:ext uri="{FF2B5EF4-FFF2-40B4-BE49-F238E27FC236}">
                <a16:creationId xmlns:a16="http://schemas.microsoft.com/office/drawing/2014/main" id="{EA974B88-6456-6A53-70DA-D5720305056A}"/>
              </a:ext>
            </a:extLst>
          </p:cNvPr>
          <p:cNvSpPr>
            <a:spLocks noGrp="1"/>
          </p:cNvSpPr>
          <p:nvPr>
            <p:ph idx="1"/>
          </p:nvPr>
        </p:nvSpPr>
        <p:spPr>
          <a:xfrm>
            <a:off x="1371599" y="2318197"/>
            <a:ext cx="9724031" cy="3683358"/>
          </a:xfrm>
        </p:spPr>
        <p:txBody>
          <a:bodyPr anchor="ctr">
            <a:normAutofit/>
          </a:bodyPr>
          <a:lstStyle/>
          <a:p>
            <a:r>
              <a:rPr lang="tr" sz="2000" dirty="0">
                <a:ea typeface="+mn-lt"/>
                <a:cs typeface="+mn-lt"/>
              </a:rPr>
              <a:t>Bu sistematik derleme, radyolojik olarak şüphelenilen veya histolojik olarak doğrulanmış rezidüel hastalığı olan hastaların toplam %27-100'ünde kurtarma cerrahisi örneğinde rezidüel hastalık olduğunu göstermektedir.</a:t>
            </a:r>
          </a:p>
          <a:p>
            <a:r>
              <a:rPr lang="tr" sz="2000" dirty="0">
                <a:ea typeface="+mn-lt"/>
                <a:cs typeface="+mn-lt"/>
              </a:rPr>
              <a:t>Biyopside rezidüel hastalığa göre kurtarma cerrahisi ile tedavi edilen kadınlar, yalnızca radyoloji bulgularına göre kurtarma cerrahisi ile tedavi edilen kadınlara göre daha yüksek oranda pozitif patoloji gösterdi.</a:t>
            </a:r>
          </a:p>
          <a:p>
            <a:r>
              <a:rPr lang="tr" sz="2000" dirty="0">
                <a:ea typeface="+mn-lt"/>
                <a:cs typeface="+mn-lt"/>
              </a:rPr>
              <a:t>Kurtarma cerrahisinden sonra, hastaların %31'i yine de nüks etti.</a:t>
            </a:r>
          </a:p>
          <a:p>
            <a:r>
              <a:rPr lang="tr" sz="2000" dirty="0">
                <a:ea typeface="+mn-lt"/>
                <a:cs typeface="+mn-lt"/>
              </a:rPr>
              <a:t>Kurtarma ameliyatından sonra genel sağkalım oranı, ortalama 24,9 aylık bir takip süresinden sonra %69'dur.</a:t>
            </a:r>
          </a:p>
        </p:txBody>
      </p:sp>
    </p:spTree>
    <p:extLst>
      <p:ext uri="{BB962C8B-B14F-4D97-AF65-F5344CB8AC3E}">
        <p14:creationId xmlns:p14="http://schemas.microsoft.com/office/powerpoint/2010/main" val="6996829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75BCA2-B00F-EC26-FF98-50434FAD0110}"/>
              </a:ext>
            </a:extLst>
          </p:cNvPr>
          <p:cNvSpPr>
            <a:spLocks noGrp="1"/>
          </p:cNvSpPr>
          <p:nvPr>
            <p:ph type="title"/>
          </p:nvPr>
        </p:nvSpPr>
        <p:spPr>
          <a:xfrm>
            <a:off x="1371599" y="294538"/>
            <a:ext cx="9895951" cy="1033669"/>
          </a:xfrm>
        </p:spPr>
        <p:txBody>
          <a:bodyPr>
            <a:normAutofit/>
          </a:bodyPr>
          <a:lstStyle/>
          <a:p>
            <a:endParaRPr lang="en-US" sz="4000">
              <a:solidFill>
                <a:srgbClr val="FFFFFF"/>
              </a:solidFill>
            </a:endParaRPr>
          </a:p>
        </p:txBody>
      </p:sp>
      <p:sp>
        <p:nvSpPr>
          <p:cNvPr id="3" name="Content Placeholder 2">
            <a:extLst>
              <a:ext uri="{FF2B5EF4-FFF2-40B4-BE49-F238E27FC236}">
                <a16:creationId xmlns:a16="http://schemas.microsoft.com/office/drawing/2014/main" id="{CDCC2B73-6A5F-D49A-76A6-DF89BE3FE655}"/>
              </a:ext>
            </a:extLst>
          </p:cNvPr>
          <p:cNvSpPr>
            <a:spLocks noGrp="1"/>
          </p:cNvSpPr>
          <p:nvPr>
            <p:ph idx="1"/>
          </p:nvPr>
        </p:nvSpPr>
        <p:spPr>
          <a:xfrm>
            <a:off x="1371599" y="2318197"/>
            <a:ext cx="9724031" cy="3683358"/>
          </a:xfrm>
        </p:spPr>
        <p:txBody>
          <a:bodyPr vert="horz" lIns="91440" tIns="45720" rIns="91440" bIns="45720" rtlCol="0" anchor="ctr">
            <a:noAutofit/>
          </a:bodyPr>
          <a:lstStyle/>
          <a:p>
            <a:r>
              <a:rPr lang="tr" sz="2000" dirty="0">
                <a:ea typeface="+mn-lt"/>
                <a:cs typeface="+mn-lt"/>
              </a:rPr>
              <a:t>Duyarlılıkları %77.8 ile %86,1 arasında ve özgüllüğü %35.5 ile %55 arasında değişen </a:t>
            </a:r>
            <a:r>
              <a:rPr lang="tr" sz="2000" dirty="0" err="1">
                <a:ea typeface="+mn-lt"/>
                <a:cs typeface="+mn-lt"/>
              </a:rPr>
              <a:t>MRG'nin</a:t>
            </a:r>
            <a:r>
              <a:rPr lang="tr" sz="2000" dirty="0">
                <a:ea typeface="+mn-lt"/>
                <a:cs typeface="+mn-lt"/>
              </a:rPr>
              <a:t> rezidüel hastalığın teşhisinde yetersiz olduğunu doğruladılar. </a:t>
            </a:r>
            <a:r>
              <a:rPr lang="tr" sz="2000" dirty="0" err="1">
                <a:ea typeface="+mn-lt"/>
                <a:cs typeface="+mn-lt"/>
              </a:rPr>
              <a:t>Ferrandina</a:t>
            </a:r>
            <a:r>
              <a:rPr lang="tr" sz="2000" dirty="0">
                <a:ea typeface="+mn-lt"/>
                <a:cs typeface="+mn-lt"/>
              </a:rPr>
              <a:t> ve ark. PET-CT için sırasıyla %63.1 ve %80,6 duyarlılık ve özgüllük bildirdiler. Bu durum, ne </a:t>
            </a:r>
            <a:r>
              <a:rPr lang="tr" sz="2000" dirty="0" err="1">
                <a:ea typeface="+mn-lt"/>
                <a:cs typeface="+mn-lt"/>
              </a:rPr>
              <a:t>MRG'nin</a:t>
            </a:r>
            <a:r>
              <a:rPr lang="tr" sz="2000" dirty="0">
                <a:ea typeface="+mn-lt"/>
                <a:cs typeface="+mn-lt"/>
              </a:rPr>
              <a:t> ne de PET-</a:t>
            </a:r>
            <a:r>
              <a:rPr lang="tr" sz="2000" dirty="0" err="1">
                <a:ea typeface="+mn-lt"/>
                <a:cs typeface="+mn-lt"/>
              </a:rPr>
              <a:t>CT'nin</a:t>
            </a:r>
            <a:r>
              <a:rPr lang="tr" sz="2000" dirty="0">
                <a:ea typeface="+mn-lt"/>
                <a:cs typeface="+mn-lt"/>
              </a:rPr>
              <a:t> servikste rezidüel hastalığı tespit etmede ve kurtarma cerrahisinden fayda görebilecek hastaları seçmede etkin olmadığını göstermiştir.</a:t>
            </a:r>
            <a:endParaRPr lang="en-US" sz="2000" dirty="0">
              <a:ea typeface="+mn-lt"/>
              <a:cs typeface="+mn-lt"/>
            </a:endParaRPr>
          </a:p>
          <a:p>
            <a:r>
              <a:rPr lang="tr" sz="2000" dirty="0">
                <a:ea typeface="+mn-lt"/>
                <a:cs typeface="+mn-lt"/>
              </a:rPr>
              <a:t>CRT sonrası biyopsi, rezidüel hastalığı saptamak için en doğru prosedür gibi görünmektedir, ancak radyasyon tedavisinden sonraki biyopsilerin zamanlaması çok önemlidir. </a:t>
            </a:r>
          </a:p>
          <a:p>
            <a:r>
              <a:rPr lang="tr" sz="2000" dirty="0">
                <a:ea typeface="+mn-lt"/>
                <a:cs typeface="+mn-lt"/>
              </a:rPr>
              <a:t>Çalışmamızda biyopside rezidüel hastalık doğrulandıktan sonra dört çalışma kurtarma cerrahisi gerçekleştirdi. Üç çalışma, kurtarma cerrahisi patoloji örneklerinin %100'ünde rezidüel hastalık varlığını doğruladı.</a:t>
            </a:r>
          </a:p>
          <a:p>
            <a:endParaRPr lang="tr" sz="1400" dirty="0">
              <a:cs typeface="Calibri" panose="020F0502020204030204"/>
            </a:endParaRPr>
          </a:p>
        </p:txBody>
      </p:sp>
    </p:spTree>
    <p:extLst>
      <p:ext uri="{BB962C8B-B14F-4D97-AF65-F5344CB8AC3E}">
        <p14:creationId xmlns:p14="http://schemas.microsoft.com/office/powerpoint/2010/main" val="2203323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D325ED-7B62-6491-52C8-C355E33743B4}"/>
              </a:ext>
            </a:extLst>
          </p:cNvPr>
          <p:cNvSpPr>
            <a:spLocks noGrp="1"/>
          </p:cNvSpPr>
          <p:nvPr>
            <p:ph type="title"/>
          </p:nvPr>
        </p:nvSpPr>
        <p:spPr>
          <a:xfrm>
            <a:off x="1371599" y="294538"/>
            <a:ext cx="9895951" cy="1033669"/>
          </a:xfrm>
        </p:spPr>
        <p:txBody>
          <a:bodyPr>
            <a:normAutofit/>
          </a:bodyPr>
          <a:lstStyle/>
          <a:p>
            <a:endParaRPr lang="en-US" sz="4000">
              <a:solidFill>
                <a:srgbClr val="FFFFFF"/>
              </a:solidFill>
            </a:endParaRPr>
          </a:p>
        </p:txBody>
      </p:sp>
      <p:sp>
        <p:nvSpPr>
          <p:cNvPr id="30" name="Content Placeholder 2">
            <a:extLst>
              <a:ext uri="{FF2B5EF4-FFF2-40B4-BE49-F238E27FC236}">
                <a16:creationId xmlns:a16="http://schemas.microsoft.com/office/drawing/2014/main" id="{C13BE8FF-A1CB-7122-1AB9-E534D0A0ADD7}"/>
              </a:ext>
            </a:extLst>
          </p:cNvPr>
          <p:cNvSpPr>
            <a:spLocks noGrp="1"/>
          </p:cNvSpPr>
          <p:nvPr>
            <p:ph idx="1"/>
          </p:nvPr>
        </p:nvSpPr>
        <p:spPr>
          <a:xfrm>
            <a:off x="1371599" y="2318197"/>
            <a:ext cx="9724031" cy="3683358"/>
          </a:xfrm>
        </p:spPr>
        <p:txBody>
          <a:bodyPr anchor="ctr">
            <a:normAutofit/>
          </a:bodyPr>
          <a:lstStyle/>
          <a:p>
            <a:r>
              <a:rPr lang="tr" sz="2000">
                <a:cs typeface="Calibri"/>
              </a:rPr>
              <a:t>Boers ve arkadaşlarının çalışması, kadınların %72'sinde kurtarma cerrahisi örneklerinde kalıntı hastalık varlığını doğruladı. Bu çalışmada biyopsiler KRT'den 8-10 hafta sonra alınmış ve kurtarma cerrahisine kadar geçen süre tanımlanmamıştır.</a:t>
            </a:r>
            <a:endParaRPr lang="en-US" sz="2000">
              <a:ea typeface="+mn-lt"/>
              <a:cs typeface="+mn-lt"/>
            </a:endParaRPr>
          </a:p>
          <a:p>
            <a:r>
              <a:rPr lang="tr" sz="2000">
                <a:cs typeface="Calibri"/>
              </a:rPr>
              <a:t>Biyopsiler çok erken alındığında, radyasyon tedavisinin devam eden etkisi nedeniyle serviks kanseri hala gerilemeye devam etmektedir. Bu, daha yüksek oranda yanlış pozitif rezidüel hastalık yüzdesine yol açabilir. </a:t>
            </a:r>
            <a:endParaRPr lang="en-US" sz="2000">
              <a:ea typeface="+mn-lt"/>
              <a:cs typeface="+mn-lt"/>
            </a:endParaRPr>
          </a:p>
          <a:p>
            <a:r>
              <a:rPr lang="tr" sz="2000">
                <a:cs typeface="Calibri"/>
              </a:rPr>
              <a:t>Hoeijmakers ve arkadaşları, CRT sonrası biyopsilerin, CRT'nin tamamlanmasından 12-16 hafta sonra, metastaz belirtileri olmayan tıbbi olarak uygun hastalarda alınması gerektiğini belirtti.</a:t>
            </a:r>
            <a:endParaRPr lang="en-US" sz="2000">
              <a:ea typeface="+mn-lt"/>
              <a:cs typeface="+mn-lt"/>
            </a:endParaRPr>
          </a:p>
          <a:p>
            <a:r>
              <a:rPr lang="tr" sz="2000">
                <a:cs typeface="Calibri"/>
              </a:rPr>
              <a:t>CRT'den yeterli bir süre sonra rezidüel hastalığın histolojik olarak doğrulanması, gereksiz kurtarma cerrahisini ve dolayısıyla gereksiz komplikasyonları azaltır.</a:t>
            </a:r>
            <a:endParaRPr lang="en-US" sz="2000"/>
          </a:p>
        </p:txBody>
      </p:sp>
    </p:spTree>
    <p:extLst>
      <p:ext uri="{BB962C8B-B14F-4D97-AF65-F5344CB8AC3E}">
        <p14:creationId xmlns:p14="http://schemas.microsoft.com/office/powerpoint/2010/main" val="32261245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5F37BA-CFA0-B84C-9F7B-38ED59121E8B}"/>
              </a:ext>
            </a:extLst>
          </p:cNvPr>
          <p:cNvSpPr>
            <a:spLocks noGrp="1"/>
          </p:cNvSpPr>
          <p:nvPr>
            <p:ph type="title"/>
          </p:nvPr>
        </p:nvSpPr>
        <p:spPr>
          <a:xfrm>
            <a:off x="1371599" y="294538"/>
            <a:ext cx="9895951" cy="1033669"/>
          </a:xfrm>
        </p:spPr>
        <p:txBody>
          <a:bodyPr>
            <a:normAutofit/>
          </a:bodyPr>
          <a:lstStyle/>
          <a:p>
            <a:endParaRPr lang="en-US" sz="4000">
              <a:solidFill>
                <a:srgbClr val="FFFFFF"/>
              </a:solidFill>
            </a:endParaRPr>
          </a:p>
        </p:txBody>
      </p:sp>
      <p:sp>
        <p:nvSpPr>
          <p:cNvPr id="3" name="Content Placeholder 2">
            <a:extLst>
              <a:ext uri="{FF2B5EF4-FFF2-40B4-BE49-F238E27FC236}">
                <a16:creationId xmlns:a16="http://schemas.microsoft.com/office/drawing/2014/main" id="{ABA78D25-0815-19B1-4205-524ED3B3E7B9}"/>
              </a:ext>
            </a:extLst>
          </p:cNvPr>
          <p:cNvSpPr>
            <a:spLocks noGrp="1"/>
          </p:cNvSpPr>
          <p:nvPr>
            <p:ph idx="1"/>
          </p:nvPr>
        </p:nvSpPr>
        <p:spPr>
          <a:xfrm>
            <a:off x="1371599" y="2318197"/>
            <a:ext cx="9724031" cy="3683358"/>
          </a:xfrm>
        </p:spPr>
        <p:txBody>
          <a:bodyPr vert="horz" lIns="91440" tIns="45720" rIns="91440" bIns="45720" rtlCol="0" anchor="ctr">
            <a:noAutofit/>
          </a:bodyPr>
          <a:lstStyle/>
          <a:p>
            <a:r>
              <a:rPr lang="tr" sz="2000" dirty="0">
                <a:ea typeface="+mn-lt"/>
                <a:cs typeface="+mn-lt"/>
              </a:rPr>
              <a:t>Çalışmalar kurtarma cerrahisinden sonraki komplikasyonların çoğunun önceden ışınlanmış dokunun öngörülemeyen iyileşme kapasitesinden kaynaklandığını bildirmiştir. Ancak bazen komplikasyonların CRT ile mi yoksa kurtarma ameliyatıyla mı ilgili olduğu belirsizdir.</a:t>
            </a:r>
          </a:p>
          <a:p>
            <a:r>
              <a:rPr lang="tr" sz="2000" dirty="0">
                <a:ea typeface="+mn-lt"/>
                <a:cs typeface="+mn-lt"/>
              </a:rPr>
              <a:t>Kurtarma pelvik </a:t>
            </a:r>
            <a:r>
              <a:rPr lang="tr" sz="2000" dirty="0" err="1">
                <a:ea typeface="+mn-lt"/>
                <a:cs typeface="+mn-lt"/>
              </a:rPr>
              <a:t>ekzenterasyonundan</a:t>
            </a:r>
            <a:r>
              <a:rPr lang="tr" sz="2000" dirty="0">
                <a:ea typeface="+mn-lt"/>
                <a:cs typeface="+mn-lt"/>
              </a:rPr>
              <a:t> sonra kurtarma histerektomisine kıyasla daha yüksek komplikasyon oranları bildirilmiştir. </a:t>
            </a:r>
          </a:p>
          <a:p>
            <a:r>
              <a:rPr lang="tr" sz="2000" dirty="0">
                <a:ea typeface="+mn-lt"/>
                <a:cs typeface="+mn-lt"/>
              </a:rPr>
              <a:t>Hastaların yaşam kalitesini etkileyebilecek en önemli komplikasyonlardan biri hijyen sorunları, tekrarlayan vajinal veya idrar yolu enfeksiyonları ve cinsel ilişki sırasında ağrı gibi semptomları olan fistüllerdir.</a:t>
            </a:r>
          </a:p>
          <a:p>
            <a:endParaRPr lang="tr" sz="1900" dirty="0">
              <a:ea typeface="+mn-lt"/>
              <a:cs typeface="+mn-lt"/>
            </a:endParaRPr>
          </a:p>
        </p:txBody>
      </p:sp>
    </p:spTree>
    <p:extLst>
      <p:ext uri="{BB962C8B-B14F-4D97-AF65-F5344CB8AC3E}">
        <p14:creationId xmlns:p14="http://schemas.microsoft.com/office/powerpoint/2010/main" val="1746378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48F236-C60A-1FC2-12CC-D1CFC168CA79}"/>
              </a:ext>
            </a:extLst>
          </p:cNvPr>
          <p:cNvSpPr>
            <a:spLocks noGrp="1"/>
          </p:cNvSpPr>
          <p:nvPr>
            <p:ph type="title"/>
          </p:nvPr>
        </p:nvSpPr>
        <p:spPr>
          <a:xfrm>
            <a:off x="1371599" y="294538"/>
            <a:ext cx="9895951" cy="1033669"/>
          </a:xfrm>
        </p:spPr>
        <p:txBody>
          <a:bodyPr>
            <a:normAutofit/>
          </a:bodyPr>
          <a:lstStyle/>
          <a:p>
            <a:endParaRPr lang="en-US" sz="4000">
              <a:solidFill>
                <a:srgbClr val="FFFFFF"/>
              </a:solidFill>
            </a:endParaRPr>
          </a:p>
        </p:txBody>
      </p:sp>
      <p:sp>
        <p:nvSpPr>
          <p:cNvPr id="3" name="Content Placeholder 2">
            <a:extLst>
              <a:ext uri="{FF2B5EF4-FFF2-40B4-BE49-F238E27FC236}">
                <a16:creationId xmlns:a16="http://schemas.microsoft.com/office/drawing/2014/main" id="{F8A87BD5-FD44-94BF-C4EE-EDFF2C4C0C61}"/>
              </a:ext>
            </a:extLst>
          </p:cNvPr>
          <p:cNvSpPr>
            <a:spLocks noGrp="1"/>
          </p:cNvSpPr>
          <p:nvPr>
            <p:ph idx="1"/>
          </p:nvPr>
        </p:nvSpPr>
        <p:spPr>
          <a:xfrm>
            <a:off x="1371599" y="2318197"/>
            <a:ext cx="9724031" cy="3683358"/>
          </a:xfrm>
        </p:spPr>
        <p:txBody>
          <a:bodyPr anchor="ctr">
            <a:normAutofit/>
          </a:bodyPr>
          <a:lstStyle/>
          <a:p>
            <a:r>
              <a:rPr lang="tr" sz="2000" dirty="0" err="1">
                <a:cs typeface="Calibri"/>
              </a:rPr>
              <a:t>Forsgren</a:t>
            </a:r>
            <a:r>
              <a:rPr lang="tr" sz="2000" dirty="0">
                <a:cs typeface="Calibri"/>
              </a:rPr>
              <a:t> ve </a:t>
            </a:r>
            <a:r>
              <a:rPr lang="tr" sz="2000" dirty="0" err="1">
                <a:cs typeface="Calibri"/>
              </a:rPr>
              <a:t>Altman</a:t>
            </a:r>
            <a:r>
              <a:rPr lang="tr" sz="2000" dirty="0">
                <a:cs typeface="Calibri"/>
              </a:rPr>
              <a:t>, CRT tedavisi olmaksızın radikal histerektomi ile tedavi edilen hastaların %1-4'ünde fistül oluştuğunu bildirmiştir. Çalışmamızda hastaların %9'unda fistül vardı. Bunun nedeni muhtemelen kurtarma ameliyatının ışınlanmış bir alanda gerçekleşmesi ve bazı hastaların kurtarma histerektomisi yerine kurtarma </a:t>
            </a:r>
            <a:r>
              <a:rPr lang="tr" sz="2000" dirty="0" err="1">
                <a:cs typeface="Calibri"/>
              </a:rPr>
              <a:t>ekzenterasyonu</a:t>
            </a:r>
            <a:r>
              <a:rPr lang="tr" sz="2000" dirty="0">
                <a:cs typeface="Calibri"/>
              </a:rPr>
              <a:t> ile tedavi edilmesidir.</a:t>
            </a:r>
            <a:endParaRPr lang="en-US" sz="2000" dirty="0">
              <a:ea typeface="+mn-lt"/>
              <a:cs typeface="+mn-lt"/>
            </a:endParaRPr>
          </a:p>
        </p:txBody>
      </p:sp>
    </p:spTree>
    <p:extLst>
      <p:ext uri="{BB962C8B-B14F-4D97-AF65-F5344CB8AC3E}">
        <p14:creationId xmlns:p14="http://schemas.microsoft.com/office/powerpoint/2010/main" val="3390836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46B105-378E-2854-77EC-E43CAE117DD2}"/>
              </a:ext>
            </a:extLst>
          </p:cNvPr>
          <p:cNvSpPr>
            <a:spLocks noGrp="1"/>
          </p:cNvSpPr>
          <p:nvPr>
            <p:ph type="title"/>
          </p:nvPr>
        </p:nvSpPr>
        <p:spPr>
          <a:xfrm>
            <a:off x="1371599" y="294538"/>
            <a:ext cx="9895951" cy="1033669"/>
          </a:xfrm>
        </p:spPr>
        <p:txBody>
          <a:bodyPr>
            <a:normAutofit/>
          </a:bodyPr>
          <a:lstStyle/>
          <a:p>
            <a:endParaRPr lang="en-US" sz="4000">
              <a:solidFill>
                <a:srgbClr val="FFFFFF"/>
              </a:solidFill>
            </a:endParaRPr>
          </a:p>
        </p:txBody>
      </p:sp>
      <p:sp>
        <p:nvSpPr>
          <p:cNvPr id="3" name="Content Placeholder 2">
            <a:extLst>
              <a:ext uri="{FF2B5EF4-FFF2-40B4-BE49-F238E27FC236}">
                <a16:creationId xmlns:a16="http://schemas.microsoft.com/office/drawing/2014/main" id="{C4B3047B-75AD-20E0-851B-26EFCEAD6D15}"/>
              </a:ext>
            </a:extLst>
          </p:cNvPr>
          <p:cNvSpPr>
            <a:spLocks noGrp="1"/>
          </p:cNvSpPr>
          <p:nvPr>
            <p:ph idx="1"/>
          </p:nvPr>
        </p:nvSpPr>
        <p:spPr>
          <a:xfrm>
            <a:off x="1371599" y="2318197"/>
            <a:ext cx="9724031" cy="3683358"/>
          </a:xfrm>
        </p:spPr>
        <p:txBody>
          <a:bodyPr anchor="ctr">
            <a:normAutofit/>
          </a:bodyPr>
          <a:lstStyle/>
          <a:p>
            <a:r>
              <a:rPr lang="tr" sz="2000" dirty="0">
                <a:ea typeface="+mn-lt"/>
                <a:cs typeface="+mn-lt"/>
              </a:rPr>
              <a:t>Daha önce yayınlanmış iki makale, CRT tedavisinden sonra adjuvan histerektominin, nüks riskini azalttığı görülse de genel sağkalımı iyileştirmediğini göstermiştir.</a:t>
            </a:r>
          </a:p>
          <a:p>
            <a:r>
              <a:rPr lang="tr" sz="2000" dirty="0" err="1">
                <a:ea typeface="+mn-lt"/>
                <a:cs typeface="+mn-lt"/>
              </a:rPr>
              <a:t>Shim</a:t>
            </a:r>
            <a:r>
              <a:rPr lang="tr" sz="2000" dirty="0">
                <a:ea typeface="+mn-lt"/>
                <a:cs typeface="+mn-lt"/>
              </a:rPr>
              <a:t> ve arkadaşlarına göre, CRT sonrası 5 yıllık genel sağkalım yaklaşık %70'dir.</a:t>
            </a:r>
          </a:p>
          <a:p>
            <a:r>
              <a:rPr lang="tr" sz="2000" dirty="0">
                <a:ea typeface="+mn-lt"/>
                <a:cs typeface="+mn-lt"/>
              </a:rPr>
              <a:t>Bu sistematik derlemede, dört çalışmanın ortalama 24,9 aylık bir takip süresinden sonra kurtarma cerrahisi sonrası genel sağkalım %69'du.</a:t>
            </a:r>
          </a:p>
          <a:p>
            <a:endParaRPr lang="tr" sz="2000" dirty="0">
              <a:ea typeface="Calibri"/>
              <a:cs typeface="Calibri"/>
            </a:endParaRPr>
          </a:p>
        </p:txBody>
      </p:sp>
    </p:spTree>
    <p:extLst>
      <p:ext uri="{BB962C8B-B14F-4D97-AF65-F5344CB8AC3E}">
        <p14:creationId xmlns:p14="http://schemas.microsoft.com/office/powerpoint/2010/main" val="1206970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FE15AA-DCD9-396C-7979-30ABD4E88F07}"/>
              </a:ext>
            </a:extLst>
          </p:cNvPr>
          <p:cNvSpPr>
            <a:spLocks noGrp="1"/>
          </p:cNvSpPr>
          <p:nvPr>
            <p:ph type="title"/>
          </p:nvPr>
        </p:nvSpPr>
        <p:spPr>
          <a:xfrm>
            <a:off x="1371599" y="294538"/>
            <a:ext cx="9895951" cy="1033669"/>
          </a:xfrm>
        </p:spPr>
        <p:txBody>
          <a:bodyPr>
            <a:normAutofit/>
          </a:bodyPr>
          <a:lstStyle/>
          <a:p>
            <a:endParaRPr lang="en-US" sz="4000">
              <a:solidFill>
                <a:srgbClr val="FFFFFF"/>
              </a:solidFill>
            </a:endParaRPr>
          </a:p>
        </p:txBody>
      </p:sp>
      <p:sp>
        <p:nvSpPr>
          <p:cNvPr id="3" name="Content Placeholder 2">
            <a:extLst>
              <a:ext uri="{FF2B5EF4-FFF2-40B4-BE49-F238E27FC236}">
                <a16:creationId xmlns:a16="http://schemas.microsoft.com/office/drawing/2014/main" id="{E93F45B1-810C-C3AC-7EDE-1C32F3D0A674}"/>
              </a:ext>
            </a:extLst>
          </p:cNvPr>
          <p:cNvSpPr>
            <a:spLocks noGrp="1"/>
          </p:cNvSpPr>
          <p:nvPr>
            <p:ph idx="1"/>
          </p:nvPr>
        </p:nvSpPr>
        <p:spPr>
          <a:xfrm>
            <a:off x="1371599" y="2318197"/>
            <a:ext cx="9724031" cy="3683358"/>
          </a:xfrm>
        </p:spPr>
        <p:txBody>
          <a:bodyPr anchor="ctr">
            <a:normAutofit/>
          </a:bodyPr>
          <a:lstStyle/>
          <a:p>
            <a:r>
              <a:rPr lang="tr" sz="2000" dirty="0">
                <a:ea typeface="+mn-lt"/>
                <a:cs typeface="+mn-lt"/>
              </a:rPr>
              <a:t>Bu çalışmanın güçlü yönleri, makalelerin değerlendirilmesinin ve veri çıkarmanın iki hakem tarafından bağımsız olarak yapılmasını sağlayan kapsamlı arama stratejisi ve çalışma tasarımıdır. Bu derlemenin kalite değerlendirmesi, dahil edilen makalelerin iyi veya adil bir kaliteye sahip olduğunu gösterir, bu da düşük metodolojik yanlılık riskini gösterir.</a:t>
            </a:r>
          </a:p>
          <a:p>
            <a:r>
              <a:rPr lang="tr" sz="2000" dirty="0">
                <a:ea typeface="+mn-lt"/>
                <a:cs typeface="+mn-lt"/>
              </a:rPr>
              <a:t>Bu derleme, CRT tedavisinden sonra kurtarma cerrahisi hakkında gerekli bilgileri sağlar ve kurtarma cerrahisinin komplikasyon riskleri hakkında bilgi sağlar. Bu, hastalar ve klinisyenler tarafından iyi düşünülmüş bir tedavi seçiminin yapılabilmesini sağlar.</a:t>
            </a:r>
          </a:p>
          <a:p>
            <a:endParaRPr lang="tr" sz="2000" dirty="0">
              <a:ea typeface="+mn-lt"/>
              <a:cs typeface="+mn-lt"/>
            </a:endParaRPr>
          </a:p>
        </p:txBody>
      </p:sp>
    </p:spTree>
    <p:extLst>
      <p:ext uri="{BB962C8B-B14F-4D97-AF65-F5344CB8AC3E}">
        <p14:creationId xmlns:p14="http://schemas.microsoft.com/office/powerpoint/2010/main" val="2495680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E533E7-7876-F487-8278-57065BEF58DD}"/>
              </a:ext>
            </a:extLst>
          </p:cNvPr>
          <p:cNvSpPr>
            <a:spLocks noGrp="1"/>
          </p:cNvSpPr>
          <p:nvPr>
            <p:ph type="title"/>
          </p:nvPr>
        </p:nvSpPr>
        <p:spPr>
          <a:xfrm>
            <a:off x="1371599" y="294538"/>
            <a:ext cx="9895951" cy="1033669"/>
          </a:xfrm>
        </p:spPr>
        <p:txBody>
          <a:bodyPr>
            <a:normAutofit/>
          </a:bodyPr>
          <a:lstStyle/>
          <a:p>
            <a:endParaRPr lang="en-US" sz="4000">
              <a:solidFill>
                <a:srgbClr val="FFFFFF"/>
              </a:solidFill>
            </a:endParaRPr>
          </a:p>
        </p:txBody>
      </p:sp>
      <p:sp>
        <p:nvSpPr>
          <p:cNvPr id="3" name="Content Placeholder 2">
            <a:extLst>
              <a:ext uri="{FF2B5EF4-FFF2-40B4-BE49-F238E27FC236}">
                <a16:creationId xmlns:a16="http://schemas.microsoft.com/office/drawing/2014/main" id="{52E71216-36D9-576C-EE9D-CEDC8C943EC8}"/>
              </a:ext>
            </a:extLst>
          </p:cNvPr>
          <p:cNvSpPr>
            <a:spLocks noGrp="1"/>
          </p:cNvSpPr>
          <p:nvPr>
            <p:ph idx="1"/>
          </p:nvPr>
        </p:nvSpPr>
        <p:spPr>
          <a:xfrm>
            <a:off x="1371599" y="2318197"/>
            <a:ext cx="9724031" cy="3683358"/>
          </a:xfrm>
        </p:spPr>
        <p:txBody>
          <a:bodyPr vert="horz" lIns="91440" tIns="45720" rIns="91440" bIns="45720" rtlCol="0" anchor="ctr">
            <a:noAutofit/>
          </a:bodyPr>
          <a:lstStyle/>
          <a:p>
            <a:r>
              <a:rPr lang="tr" sz="1950" dirty="0">
                <a:cs typeface="Calibri"/>
              </a:rPr>
              <a:t>Derlemede verilerin değerlendirilmesinde birtakım sınırlamalar da  vardır:</a:t>
            </a:r>
            <a:endParaRPr lang="en-US" sz="1950">
              <a:ea typeface="+mn-lt"/>
              <a:cs typeface="+mn-lt"/>
            </a:endParaRPr>
          </a:p>
          <a:p>
            <a:pPr lvl="1"/>
            <a:r>
              <a:rPr lang="tr" sz="1950" dirty="0">
                <a:cs typeface="Calibri"/>
              </a:rPr>
              <a:t>İlk olarak, dahil edilen çalışmaların geniş bir dahil etme dönemi (1994-2016) vardır. Bu nedenle, dahil edilen bazı hastalara daha önceki FIGO evreleme sistemine göre LACC teşhisi kondu. Bu nedenle çalışmamıza dahil edilen hastaların %30,9'u evre IB-IIA tanısı almış ve kurtarma cerrahisi ile CRT almıştır. Bu yıllarda, CRT ve kurtarma cerrahisi önemli değişiklikler geçirdi ve diğer sağkalım sonuçlarıyla sonuçlanabilecek tanı teknikleri gelişti.</a:t>
            </a:r>
            <a:endParaRPr lang="en-US" sz="1950">
              <a:ea typeface="+mn-lt"/>
              <a:cs typeface="+mn-lt"/>
            </a:endParaRPr>
          </a:p>
          <a:p>
            <a:pPr lvl="1"/>
            <a:r>
              <a:rPr lang="tr" sz="1950" dirty="0">
                <a:cs typeface="Calibri"/>
              </a:rPr>
              <a:t>İkinci olarak, bir çalışma, primer tedavisi tamamlanmamış ancak tanısal rezidüel hastalığı olmayan beş hastayı içerdi ve bu hastaları kurtarma cerrahisi ile tedavi etti.</a:t>
            </a:r>
            <a:endParaRPr lang="en-US" sz="1950">
              <a:ea typeface="+mn-lt"/>
              <a:cs typeface="+mn-lt"/>
            </a:endParaRPr>
          </a:p>
          <a:p>
            <a:pPr lvl="1"/>
            <a:r>
              <a:rPr lang="tr" sz="1950" dirty="0">
                <a:cs typeface="Calibri"/>
              </a:rPr>
              <a:t>Üçüncüsü, tüm hastalara </a:t>
            </a:r>
            <a:r>
              <a:rPr lang="tr" sz="1950" dirty="0" err="1">
                <a:cs typeface="Calibri"/>
              </a:rPr>
              <a:t>CRT'den</a:t>
            </a:r>
            <a:r>
              <a:rPr lang="tr" sz="1950" dirty="0">
                <a:cs typeface="Calibri"/>
              </a:rPr>
              <a:t> sonra aynı zaman dilimi içinde biyopsi yapılmamıştır. CRT tedavisinden sonra daha erken bir zamanda biyopsi alan hastaların yanlış pozitif biyopsi sonuçları alma şansı daha yüksektir ve gereksiz kurtarma ameliyatı geçirebilirler. </a:t>
            </a:r>
            <a:endParaRPr lang="en-US" sz="1950">
              <a:ea typeface="+mn-lt"/>
              <a:cs typeface="+mn-lt"/>
            </a:endParaRPr>
          </a:p>
          <a:p>
            <a:pPr lvl="1"/>
            <a:r>
              <a:rPr lang="tr" sz="1950" dirty="0">
                <a:cs typeface="Calibri"/>
              </a:rPr>
              <a:t>Dördüncüsü, tüm çalışmalar aynı tip kurtarma cerrahisini gerçekleştirmedi; bu, ameliyatın eksiksizliğini ve komplikasyon riskini etkileyebilir.</a:t>
            </a:r>
            <a:endParaRPr lang="en-US" sz="1950" dirty="0">
              <a:ea typeface="+mn-lt"/>
              <a:cs typeface="+mn-lt"/>
            </a:endParaRPr>
          </a:p>
          <a:p>
            <a:pPr lvl="1"/>
            <a:endParaRPr lang="tr" sz="2000" dirty="0">
              <a:cs typeface="Calibri"/>
            </a:endParaRPr>
          </a:p>
        </p:txBody>
      </p:sp>
    </p:spTree>
    <p:extLst>
      <p:ext uri="{BB962C8B-B14F-4D97-AF65-F5344CB8AC3E}">
        <p14:creationId xmlns:p14="http://schemas.microsoft.com/office/powerpoint/2010/main" val="19263368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9EC070-854A-331D-D760-9AB9241F2448}"/>
              </a:ext>
            </a:extLst>
          </p:cNvPr>
          <p:cNvSpPr>
            <a:spLocks noGrp="1"/>
          </p:cNvSpPr>
          <p:nvPr>
            <p:ph type="title"/>
          </p:nvPr>
        </p:nvSpPr>
        <p:spPr>
          <a:xfrm>
            <a:off x="1371599" y="294538"/>
            <a:ext cx="9895951" cy="1033669"/>
          </a:xfrm>
        </p:spPr>
        <p:txBody>
          <a:bodyPr>
            <a:normAutofit/>
          </a:bodyPr>
          <a:lstStyle/>
          <a:p>
            <a:endParaRPr lang="en-US" sz="4000">
              <a:solidFill>
                <a:srgbClr val="FFFFFF"/>
              </a:solidFill>
            </a:endParaRPr>
          </a:p>
        </p:txBody>
      </p:sp>
      <p:sp>
        <p:nvSpPr>
          <p:cNvPr id="3" name="Content Placeholder 2">
            <a:extLst>
              <a:ext uri="{FF2B5EF4-FFF2-40B4-BE49-F238E27FC236}">
                <a16:creationId xmlns:a16="http://schemas.microsoft.com/office/drawing/2014/main" id="{7BB14727-8B08-B04E-4D58-0121AE192F77}"/>
              </a:ext>
            </a:extLst>
          </p:cNvPr>
          <p:cNvSpPr>
            <a:spLocks noGrp="1"/>
          </p:cNvSpPr>
          <p:nvPr>
            <p:ph idx="1"/>
          </p:nvPr>
        </p:nvSpPr>
        <p:spPr>
          <a:xfrm>
            <a:off x="1371599" y="2318197"/>
            <a:ext cx="9724031" cy="3683358"/>
          </a:xfrm>
        </p:spPr>
        <p:txBody>
          <a:bodyPr anchor="ctr">
            <a:normAutofit/>
          </a:bodyPr>
          <a:lstStyle/>
          <a:p>
            <a:pPr lvl="1"/>
            <a:r>
              <a:rPr lang="tr" sz="2000" dirty="0">
                <a:ea typeface="+mn-lt"/>
                <a:cs typeface="+mn-lt"/>
              </a:rPr>
              <a:t>Beşincisi, tüm çalışmalar tüm komplikasyonları sistematik olarak bildirmedi. Çalışmalarda sınırlı sayıda 1. derece komplikasyon kaydedilmiştir. Bazı çalışmalar, </a:t>
            </a:r>
            <a:r>
              <a:rPr lang="tr" sz="2000" dirty="0" err="1">
                <a:ea typeface="+mn-lt"/>
                <a:cs typeface="+mn-lt"/>
              </a:rPr>
              <a:t>Dindo</a:t>
            </a:r>
            <a:r>
              <a:rPr lang="tr" sz="2000" dirty="0">
                <a:ea typeface="+mn-lt"/>
                <a:cs typeface="+mn-lt"/>
              </a:rPr>
              <a:t> sınıflandırma sistemine göre sadece Grade 3a veya daha fazla olan komplikasyonları bildirmiştir. Ek olarak, bu sistematik derlemede bildirilen tüm komplikasyonlar kurtarma cerrahisine bağlı değildir, radyasyon enteriti/</a:t>
            </a:r>
            <a:r>
              <a:rPr lang="tr" sz="2000" dirty="0" err="1">
                <a:ea typeface="+mn-lt"/>
                <a:cs typeface="+mn-lt"/>
              </a:rPr>
              <a:t>proktit</a:t>
            </a:r>
            <a:r>
              <a:rPr lang="tr" sz="2000" dirty="0">
                <a:ea typeface="+mn-lt"/>
                <a:cs typeface="+mn-lt"/>
              </a:rPr>
              <a:t> gibi bazı komplikasyonlar radyasyon tedavisine bağlıdır.</a:t>
            </a:r>
            <a:endParaRPr lang="en-US" sz="2000" dirty="0">
              <a:ea typeface="+mn-lt"/>
              <a:cs typeface="+mn-lt"/>
            </a:endParaRPr>
          </a:p>
          <a:p>
            <a:pPr lvl="1"/>
            <a:r>
              <a:rPr lang="tr" sz="2000" dirty="0">
                <a:ea typeface="+mn-lt"/>
                <a:cs typeface="+mn-lt"/>
              </a:rPr>
              <a:t>Altıncısı, bazı çalışmalar sadece son patoloji örneğinde histolojik olarak doğrulanmış rezidüel hastalığı olanlar için değil kurtarma cerrahisi olan tüm hastalar için sağkalım oranını belirtti.</a:t>
            </a:r>
            <a:endParaRPr lang="en-US" dirty="0"/>
          </a:p>
        </p:txBody>
      </p:sp>
    </p:spTree>
    <p:extLst>
      <p:ext uri="{BB962C8B-B14F-4D97-AF65-F5344CB8AC3E}">
        <p14:creationId xmlns:p14="http://schemas.microsoft.com/office/powerpoint/2010/main" val="3578766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560B42-127D-D8B5-71DD-486075A58C74}"/>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ea typeface="Calibri Light"/>
                <a:cs typeface="Calibri Light"/>
              </a:rPr>
              <a:t>SONUÇ</a:t>
            </a:r>
            <a:endParaRPr lang="en-US" sz="4000" dirty="0">
              <a:solidFill>
                <a:srgbClr val="FFFFFF"/>
              </a:solidFill>
            </a:endParaRPr>
          </a:p>
        </p:txBody>
      </p:sp>
      <p:sp>
        <p:nvSpPr>
          <p:cNvPr id="3" name="Content Placeholder 2">
            <a:extLst>
              <a:ext uri="{FF2B5EF4-FFF2-40B4-BE49-F238E27FC236}">
                <a16:creationId xmlns:a16="http://schemas.microsoft.com/office/drawing/2014/main" id="{6290AA18-0DDB-FA84-2C51-B41F2DD05B7B}"/>
              </a:ext>
            </a:extLst>
          </p:cNvPr>
          <p:cNvSpPr>
            <a:spLocks noGrp="1"/>
          </p:cNvSpPr>
          <p:nvPr>
            <p:ph idx="1"/>
          </p:nvPr>
        </p:nvSpPr>
        <p:spPr>
          <a:xfrm>
            <a:off x="1371599" y="2318197"/>
            <a:ext cx="9724031" cy="3683358"/>
          </a:xfrm>
        </p:spPr>
        <p:txBody>
          <a:bodyPr anchor="ctr">
            <a:normAutofit/>
          </a:bodyPr>
          <a:lstStyle/>
          <a:p>
            <a:r>
              <a:rPr lang="tr" sz="2000" dirty="0">
                <a:ea typeface="+mn-lt"/>
                <a:cs typeface="+mn-lt"/>
              </a:rPr>
              <a:t>CRT sonrası servikal biyopsi, rezidüel hastalığı saptamak için en doğru prosedür gibi görünmektedir ve rezidüel hastalığın histolojik doğrulaması olmadan ameliyattan kaçınılmalıdır.</a:t>
            </a:r>
          </a:p>
          <a:p>
            <a:r>
              <a:rPr lang="tr" sz="2000" dirty="0">
                <a:ea typeface="+mn-lt"/>
                <a:cs typeface="+mn-lt"/>
              </a:rPr>
              <a:t>Ameliyat önlenebilirse ameliyata bağlı komplikasyonlar önlenebilir.</a:t>
            </a:r>
          </a:p>
          <a:p>
            <a:r>
              <a:rPr lang="tr" sz="2000" dirty="0">
                <a:ea typeface="+mn-lt"/>
                <a:cs typeface="+mn-lt"/>
              </a:rPr>
              <a:t>Kapsamlı bir hasta seçimi ve sağkalım yararları ve komplikasyon riski konusunda kapsamlı danışmanlık önerilir.</a:t>
            </a:r>
            <a:endParaRPr lang="tr" sz="2000" dirty="0">
              <a:ea typeface="Calibri"/>
              <a:cs typeface="Calibri"/>
            </a:endParaRPr>
          </a:p>
        </p:txBody>
      </p:sp>
    </p:spTree>
    <p:extLst>
      <p:ext uri="{BB962C8B-B14F-4D97-AF65-F5344CB8AC3E}">
        <p14:creationId xmlns:p14="http://schemas.microsoft.com/office/powerpoint/2010/main" val="823725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FD36E9-333A-4536-644D-1A46AA9B99D4}"/>
              </a:ext>
            </a:extLst>
          </p:cNvPr>
          <p:cNvSpPr>
            <a:spLocks noGrp="1"/>
          </p:cNvSpPr>
          <p:nvPr>
            <p:ph type="title"/>
          </p:nvPr>
        </p:nvSpPr>
        <p:spPr>
          <a:xfrm>
            <a:off x="1371599" y="294538"/>
            <a:ext cx="9895951" cy="1033669"/>
          </a:xfrm>
        </p:spPr>
        <p:txBody>
          <a:bodyPr>
            <a:normAutofit/>
          </a:bodyPr>
          <a:lstStyle/>
          <a:p>
            <a:endParaRPr lang="en-US" sz="4000">
              <a:solidFill>
                <a:srgbClr val="FFFFFF"/>
              </a:solidFill>
            </a:endParaRPr>
          </a:p>
        </p:txBody>
      </p:sp>
      <p:sp>
        <p:nvSpPr>
          <p:cNvPr id="3" name="Content Placeholder 2">
            <a:extLst>
              <a:ext uri="{FF2B5EF4-FFF2-40B4-BE49-F238E27FC236}">
                <a16:creationId xmlns:a16="http://schemas.microsoft.com/office/drawing/2014/main" id="{34C8A9A3-F1D6-C1C0-665C-6F6B5A33482C}"/>
              </a:ext>
            </a:extLst>
          </p:cNvPr>
          <p:cNvSpPr>
            <a:spLocks noGrp="1"/>
          </p:cNvSpPr>
          <p:nvPr>
            <p:ph idx="1"/>
          </p:nvPr>
        </p:nvSpPr>
        <p:spPr>
          <a:xfrm>
            <a:off x="1371599" y="2318197"/>
            <a:ext cx="9724031" cy="3683358"/>
          </a:xfrm>
        </p:spPr>
        <p:txBody>
          <a:bodyPr anchor="ctr">
            <a:normAutofit/>
          </a:bodyPr>
          <a:lstStyle/>
          <a:p>
            <a:r>
              <a:rPr lang="tr" sz="2000" dirty="0">
                <a:ea typeface="+mn-lt"/>
                <a:cs typeface="+mn-lt"/>
              </a:rPr>
              <a:t>LACC için standart tedavi, genellikle sisplatin bazlı kemoterapi ve </a:t>
            </a:r>
            <a:r>
              <a:rPr lang="tr" sz="2000" dirty="0" err="1">
                <a:ea typeface="+mn-lt"/>
                <a:cs typeface="+mn-lt"/>
              </a:rPr>
              <a:t>EBRT'yi</a:t>
            </a:r>
            <a:r>
              <a:rPr lang="tr" sz="2000" dirty="0">
                <a:ea typeface="+mn-lt"/>
                <a:cs typeface="+mn-lt"/>
              </a:rPr>
              <a:t> takiben brakiterapiden oluşan eş zamanlı </a:t>
            </a:r>
            <a:r>
              <a:rPr lang="tr" sz="2000" dirty="0" err="1">
                <a:ea typeface="+mn-lt"/>
                <a:cs typeface="+mn-lt"/>
              </a:rPr>
              <a:t>kemoradyoterapidir</a:t>
            </a:r>
            <a:r>
              <a:rPr lang="tr" sz="2000" dirty="0">
                <a:ea typeface="+mn-lt"/>
                <a:cs typeface="+mn-lt"/>
              </a:rPr>
              <a:t> (CRT).</a:t>
            </a:r>
          </a:p>
          <a:p>
            <a:r>
              <a:rPr lang="tr" sz="2000" dirty="0">
                <a:ea typeface="+mn-lt"/>
                <a:cs typeface="+mn-lt"/>
              </a:rPr>
              <a:t>CRT, tek başına radyasyon tedavisine kıyasla lokal kontrolü iyileştirir ve lokal bölgesel nüks riskini azaltır.</a:t>
            </a:r>
          </a:p>
          <a:p>
            <a:r>
              <a:rPr lang="tr" sz="2000" dirty="0">
                <a:ea typeface="+mn-lt"/>
                <a:cs typeface="+mn-lt"/>
              </a:rPr>
              <a:t>FIGO yıllık raporuna göre, LACC hastaları için 5 yıllık genel sağkalım, evre IIB hastaları için %66, Evre III için %40 ile evre </a:t>
            </a:r>
            <a:r>
              <a:rPr lang="tr" sz="2000" dirty="0" err="1">
                <a:ea typeface="+mn-lt"/>
                <a:cs typeface="+mn-lt"/>
              </a:rPr>
              <a:t>IVa</a:t>
            </a:r>
            <a:r>
              <a:rPr lang="tr" sz="2000" dirty="0">
                <a:ea typeface="+mn-lt"/>
                <a:cs typeface="+mn-lt"/>
              </a:rPr>
              <a:t> için %22 arasında değişmektedir.</a:t>
            </a:r>
            <a:endParaRPr lang="tr" sz="2000" dirty="0">
              <a:cs typeface="Calibri"/>
            </a:endParaRPr>
          </a:p>
        </p:txBody>
      </p:sp>
    </p:spTree>
    <p:extLst>
      <p:ext uri="{BB962C8B-B14F-4D97-AF65-F5344CB8AC3E}">
        <p14:creationId xmlns:p14="http://schemas.microsoft.com/office/powerpoint/2010/main" val="2902302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49D671-67F4-77B6-617E-840214B83904}"/>
              </a:ext>
            </a:extLst>
          </p:cNvPr>
          <p:cNvSpPr>
            <a:spLocks noGrp="1"/>
          </p:cNvSpPr>
          <p:nvPr>
            <p:ph type="title"/>
          </p:nvPr>
        </p:nvSpPr>
        <p:spPr>
          <a:xfrm>
            <a:off x="1371599" y="294538"/>
            <a:ext cx="9895951" cy="1033669"/>
          </a:xfrm>
        </p:spPr>
        <p:txBody>
          <a:bodyPr>
            <a:normAutofit/>
          </a:bodyPr>
          <a:lstStyle/>
          <a:p>
            <a:endParaRPr lang="en-US" sz="4000">
              <a:solidFill>
                <a:srgbClr val="FFFFFF"/>
              </a:solidFill>
            </a:endParaRPr>
          </a:p>
        </p:txBody>
      </p:sp>
      <p:sp>
        <p:nvSpPr>
          <p:cNvPr id="3" name="Content Placeholder 2">
            <a:extLst>
              <a:ext uri="{FF2B5EF4-FFF2-40B4-BE49-F238E27FC236}">
                <a16:creationId xmlns:a16="http://schemas.microsoft.com/office/drawing/2014/main" id="{FF758678-C9B5-F5CC-9196-39DB80D1FF25}"/>
              </a:ext>
            </a:extLst>
          </p:cNvPr>
          <p:cNvSpPr>
            <a:spLocks noGrp="1"/>
          </p:cNvSpPr>
          <p:nvPr>
            <p:ph idx="1"/>
          </p:nvPr>
        </p:nvSpPr>
        <p:spPr>
          <a:xfrm>
            <a:off x="1371599" y="2318197"/>
            <a:ext cx="9724031" cy="3683358"/>
          </a:xfrm>
        </p:spPr>
        <p:txBody>
          <a:bodyPr anchor="ctr">
            <a:normAutofit/>
          </a:bodyPr>
          <a:lstStyle/>
          <a:p>
            <a:r>
              <a:rPr lang="tr" sz="2000" dirty="0">
                <a:ea typeface="+mn-lt"/>
                <a:cs typeface="+mn-lt"/>
              </a:rPr>
              <a:t>Bazı tıp merkezlerinde, CRT sonrası %40,2'ye varan yüksek nüks oranı nedeniyle CRT sonrası adjuvan cerrahi uygulanmaktadır, ancak adjuvan cerrahinin, </a:t>
            </a:r>
            <a:r>
              <a:rPr lang="tr" sz="2000" dirty="0" err="1">
                <a:ea typeface="+mn-lt"/>
                <a:cs typeface="+mn-lt"/>
              </a:rPr>
              <a:t>LACC'li</a:t>
            </a:r>
            <a:r>
              <a:rPr lang="tr" sz="2000" dirty="0">
                <a:ea typeface="+mn-lt"/>
                <a:cs typeface="+mn-lt"/>
              </a:rPr>
              <a:t> hastalarda sağkalım sonuçlarını iyileştirmede etkili olduğu kanıtlanmamıştır, dolayısıyla yazarlar rutin adjuvan histerektomi kullanımından kaçınılması gerektiği sonucuna varmışlardır. </a:t>
            </a:r>
            <a:endParaRPr lang="en-US" sz="2000">
              <a:ea typeface="+mn-lt"/>
              <a:cs typeface="+mn-lt"/>
            </a:endParaRPr>
          </a:p>
          <a:p>
            <a:r>
              <a:rPr lang="tr" sz="2000" dirty="0">
                <a:ea typeface="+mn-lt"/>
                <a:cs typeface="+mn-lt"/>
              </a:rPr>
              <a:t>CRT sonrası metastatik hastalığın yokluğunda santral pelvik rezidüel hastalık, radikal histerektomi veya pelvik </a:t>
            </a:r>
            <a:r>
              <a:rPr lang="tr" sz="2000" dirty="0" err="1">
                <a:ea typeface="+mn-lt"/>
                <a:cs typeface="+mn-lt"/>
              </a:rPr>
              <a:t>ekzenterasyon</a:t>
            </a:r>
            <a:r>
              <a:rPr lang="tr" sz="2000" dirty="0">
                <a:ea typeface="+mn-lt"/>
                <a:cs typeface="+mn-lt"/>
              </a:rPr>
              <a:t> gibi kurtarma cerrahisi ile tedavi edilebilir. Ancak adjuvan cerrahi, radyasyonun neden olduğu doku hasarı nedeniyle yüksek postoperatif komplikasyon riski ile ilişkilidir.</a:t>
            </a:r>
          </a:p>
          <a:p>
            <a:r>
              <a:rPr lang="tr" sz="2000" dirty="0">
                <a:ea typeface="+mn-lt"/>
                <a:cs typeface="+mn-lt"/>
              </a:rPr>
              <a:t>Kurtarma cerrahisi sonrası yaygın komplikasyonlar fistüller, </a:t>
            </a:r>
            <a:r>
              <a:rPr lang="tr" sz="2000" dirty="0" err="1">
                <a:ea typeface="+mn-lt"/>
                <a:cs typeface="+mn-lt"/>
              </a:rPr>
              <a:t>gastrointestinal</a:t>
            </a:r>
            <a:r>
              <a:rPr lang="tr" sz="2000" dirty="0">
                <a:ea typeface="+mn-lt"/>
                <a:cs typeface="+mn-lt"/>
              </a:rPr>
              <a:t>-üriner sistem komplikasyonları ve seksüel disfonksiyondur. Tedaviye bağlı bu morbidite hastaların yaşam kalitesini düşürebilir ve serviks kanserli hastaların sağkalımını etkileyebilir.</a:t>
            </a:r>
          </a:p>
        </p:txBody>
      </p:sp>
    </p:spTree>
    <p:extLst>
      <p:ext uri="{BB962C8B-B14F-4D97-AF65-F5344CB8AC3E}">
        <p14:creationId xmlns:p14="http://schemas.microsoft.com/office/powerpoint/2010/main" val="1935085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ECAB80-E9F0-6749-BC61-E8FCA68B2B2D}"/>
              </a:ext>
            </a:extLst>
          </p:cNvPr>
          <p:cNvSpPr>
            <a:spLocks noGrp="1"/>
          </p:cNvSpPr>
          <p:nvPr>
            <p:ph type="title"/>
          </p:nvPr>
        </p:nvSpPr>
        <p:spPr>
          <a:xfrm>
            <a:off x="1371599" y="294538"/>
            <a:ext cx="9895951" cy="1033669"/>
          </a:xfrm>
        </p:spPr>
        <p:txBody>
          <a:bodyPr>
            <a:normAutofit/>
          </a:bodyPr>
          <a:lstStyle/>
          <a:p>
            <a:endParaRPr lang="en-US" sz="4000">
              <a:solidFill>
                <a:srgbClr val="FFFFFF"/>
              </a:solidFill>
            </a:endParaRPr>
          </a:p>
        </p:txBody>
      </p:sp>
      <p:sp>
        <p:nvSpPr>
          <p:cNvPr id="3" name="Content Placeholder 2">
            <a:extLst>
              <a:ext uri="{FF2B5EF4-FFF2-40B4-BE49-F238E27FC236}">
                <a16:creationId xmlns:a16="http://schemas.microsoft.com/office/drawing/2014/main" id="{CC9E511A-1AAF-E338-1882-B4D8BE86CBEE}"/>
              </a:ext>
            </a:extLst>
          </p:cNvPr>
          <p:cNvSpPr>
            <a:spLocks noGrp="1"/>
          </p:cNvSpPr>
          <p:nvPr>
            <p:ph idx="1"/>
          </p:nvPr>
        </p:nvSpPr>
        <p:spPr>
          <a:xfrm>
            <a:off x="1371599" y="2318197"/>
            <a:ext cx="9724031" cy="3683358"/>
          </a:xfrm>
        </p:spPr>
        <p:txBody>
          <a:bodyPr anchor="ctr">
            <a:normAutofit/>
          </a:bodyPr>
          <a:lstStyle/>
          <a:p>
            <a:r>
              <a:rPr lang="tr" sz="2000" dirty="0">
                <a:ea typeface="+mn-lt"/>
                <a:cs typeface="+mn-lt"/>
              </a:rPr>
              <a:t>Bu çalışmanın amacı, CRT ile birincil tedaviden sonra </a:t>
            </a:r>
            <a:r>
              <a:rPr lang="tr" sz="2000" dirty="0" err="1">
                <a:ea typeface="+mn-lt"/>
                <a:cs typeface="+mn-lt"/>
              </a:rPr>
              <a:t>LACC'li</a:t>
            </a:r>
            <a:r>
              <a:rPr lang="tr" sz="2000" dirty="0">
                <a:ea typeface="+mn-lt"/>
                <a:cs typeface="+mn-lt"/>
              </a:rPr>
              <a:t> hastalarda kurtarma cerrahisi hakkında rapor veren çalışmaları tanımlamaktı. Bu nedenle, rezidüel hastalık varlığını belirleme yöntemini, komplikasyon riskini ve kurtarma cerrahisi sonrası hayatta kalma oranı değerlendirildi.</a:t>
            </a:r>
            <a:endParaRPr lang="en-US" sz="2000" dirty="0"/>
          </a:p>
        </p:txBody>
      </p:sp>
    </p:spTree>
    <p:extLst>
      <p:ext uri="{BB962C8B-B14F-4D97-AF65-F5344CB8AC3E}">
        <p14:creationId xmlns:p14="http://schemas.microsoft.com/office/powerpoint/2010/main" val="3569457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BEB0A7-34BB-0A2C-7DAB-4B036875ADF8}"/>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cs typeface="Calibri Light"/>
              </a:rPr>
              <a:t>MATERYAL VE METOD</a:t>
            </a:r>
            <a:endParaRPr lang="en-US" sz="4000" dirty="0">
              <a:solidFill>
                <a:srgbClr val="FFFFFF"/>
              </a:solidFill>
            </a:endParaRPr>
          </a:p>
        </p:txBody>
      </p:sp>
      <p:sp>
        <p:nvSpPr>
          <p:cNvPr id="3" name="Content Placeholder 2">
            <a:extLst>
              <a:ext uri="{FF2B5EF4-FFF2-40B4-BE49-F238E27FC236}">
                <a16:creationId xmlns:a16="http://schemas.microsoft.com/office/drawing/2014/main" id="{747E153D-8C7B-A4C2-8342-0A889A74579A}"/>
              </a:ext>
            </a:extLst>
          </p:cNvPr>
          <p:cNvSpPr>
            <a:spLocks noGrp="1"/>
          </p:cNvSpPr>
          <p:nvPr>
            <p:ph idx="1"/>
          </p:nvPr>
        </p:nvSpPr>
        <p:spPr>
          <a:xfrm>
            <a:off x="1371599" y="2318197"/>
            <a:ext cx="9724031" cy="3683358"/>
          </a:xfrm>
        </p:spPr>
        <p:txBody>
          <a:bodyPr anchor="ctr">
            <a:normAutofit/>
          </a:bodyPr>
          <a:lstStyle/>
          <a:p>
            <a:r>
              <a:rPr lang="en-US" sz="2200" b="1" i="1" u="sng" dirty="0">
                <a:cs typeface="Calibri"/>
              </a:rPr>
              <a:t>1) VERİ KAYNAKLARI : </a:t>
            </a:r>
          </a:p>
          <a:p>
            <a:pPr lvl="1"/>
            <a:r>
              <a:rPr lang="tr" sz="2000" dirty="0">
                <a:ea typeface="+mn-lt"/>
                <a:cs typeface="+mn-lt"/>
              </a:rPr>
              <a:t>Bu sistematik derlemede kurtarma cerrahisi, "</a:t>
            </a:r>
            <a:r>
              <a:rPr lang="tr" sz="2000" i="1" dirty="0">
                <a:ea typeface="+mn-lt"/>
                <a:cs typeface="+mn-lt"/>
              </a:rPr>
              <a:t>CRT ile birincil tedaviden sonra radyolojik olarak şüphelenilen veya histolojik olarak doğrulanmış rezidüel hastalıktan sonra yapılan cerrahi"</a:t>
            </a:r>
            <a:r>
              <a:rPr lang="tr" sz="2000" dirty="0">
                <a:ea typeface="+mn-lt"/>
                <a:cs typeface="+mn-lt"/>
              </a:rPr>
              <a:t> olarak tanımlandı.</a:t>
            </a:r>
            <a:endParaRPr lang="en-US" sz="2000" b="1" i="1" u="sng">
              <a:ea typeface="+mn-lt"/>
              <a:cs typeface="+mn-lt"/>
            </a:endParaRPr>
          </a:p>
          <a:p>
            <a:pPr lvl="1"/>
            <a:r>
              <a:rPr lang="tr" sz="2000" dirty="0" err="1">
                <a:ea typeface="+mn-lt"/>
                <a:cs typeface="+mn-lt"/>
              </a:rPr>
              <a:t>PubMed</a:t>
            </a:r>
            <a:r>
              <a:rPr lang="tr" sz="2000" dirty="0">
                <a:ea typeface="+mn-lt"/>
                <a:cs typeface="+mn-lt"/>
              </a:rPr>
              <a:t>, EMBASE ve </a:t>
            </a:r>
            <a:r>
              <a:rPr lang="tr" sz="2000" dirty="0" err="1">
                <a:ea typeface="+mn-lt"/>
                <a:cs typeface="+mn-lt"/>
              </a:rPr>
              <a:t>Cochrane</a:t>
            </a:r>
            <a:r>
              <a:rPr lang="tr" sz="2000" dirty="0">
                <a:ea typeface="+mn-lt"/>
                <a:cs typeface="+mn-lt"/>
              </a:rPr>
              <a:t> kütüphanesi, başlangıçtan 6 Mart 2020'ye kadar yayınlanan makaleler için arandı.</a:t>
            </a:r>
          </a:p>
        </p:txBody>
      </p:sp>
    </p:spTree>
    <p:extLst>
      <p:ext uri="{BB962C8B-B14F-4D97-AF65-F5344CB8AC3E}">
        <p14:creationId xmlns:p14="http://schemas.microsoft.com/office/powerpoint/2010/main" val="941224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855DDA-EAD2-9E29-27E8-72D274FDC47B}"/>
              </a:ext>
            </a:extLst>
          </p:cNvPr>
          <p:cNvSpPr>
            <a:spLocks noGrp="1"/>
          </p:cNvSpPr>
          <p:nvPr>
            <p:ph type="title"/>
          </p:nvPr>
        </p:nvSpPr>
        <p:spPr>
          <a:xfrm>
            <a:off x="1371599" y="294538"/>
            <a:ext cx="9895951" cy="1033669"/>
          </a:xfrm>
        </p:spPr>
        <p:txBody>
          <a:bodyPr>
            <a:normAutofit/>
          </a:bodyPr>
          <a:lstStyle/>
          <a:p>
            <a:endParaRPr lang="en-US" sz="4000">
              <a:solidFill>
                <a:srgbClr val="FFFFFF"/>
              </a:solidFill>
            </a:endParaRPr>
          </a:p>
        </p:txBody>
      </p:sp>
      <p:sp>
        <p:nvSpPr>
          <p:cNvPr id="3" name="Content Placeholder 2">
            <a:extLst>
              <a:ext uri="{FF2B5EF4-FFF2-40B4-BE49-F238E27FC236}">
                <a16:creationId xmlns:a16="http://schemas.microsoft.com/office/drawing/2014/main" id="{3C955B01-0AA3-DE9A-2DB7-1909C15A5C43}"/>
              </a:ext>
            </a:extLst>
          </p:cNvPr>
          <p:cNvSpPr>
            <a:spLocks noGrp="1"/>
          </p:cNvSpPr>
          <p:nvPr>
            <p:ph idx="1"/>
          </p:nvPr>
        </p:nvSpPr>
        <p:spPr>
          <a:xfrm>
            <a:off x="1371599" y="2318197"/>
            <a:ext cx="9724031" cy="3683358"/>
          </a:xfrm>
        </p:spPr>
        <p:txBody>
          <a:bodyPr anchor="ctr">
            <a:normAutofit fontScale="85000" lnSpcReduction="10000"/>
          </a:bodyPr>
          <a:lstStyle/>
          <a:p>
            <a:r>
              <a:rPr lang="en-US" sz="2200" b="1" i="1" u="sng" dirty="0">
                <a:cs typeface="Calibri"/>
              </a:rPr>
              <a:t>2) UYGUNLUK KRİTERLERİ :</a:t>
            </a:r>
            <a:endParaRPr lang="en-US" sz="2200" i="1" dirty="0">
              <a:cs typeface="Calibri"/>
            </a:endParaRPr>
          </a:p>
          <a:p>
            <a:pPr lvl="1"/>
            <a:r>
              <a:rPr lang="tr" dirty="0">
                <a:ea typeface="+mn-lt"/>
                <a:cs typeface="+mn-lt"/>
              </a:rPr>
              <a:t>Tüm başlıklar ve özetler iki araştırmacı tarafından bağımsız olarak değerlendirildi ve iki hakem arasındaki herhangi bir tutarsızlık üçüncü bir araştırmacı tarafından çözüldü.</a:t>
            </a:r>
          </a:p>
          <a:p>
            <a:pPr lvl="1"/>
            <a:r>
              <a:rPr lang="tr" dirty="0">
                <a:ea typeface="+mn-lt"/>
                <a:cs typeface="+mn-lt"/>
              </a:rPr>
              <a:t>Makaleler tam metin olarak değerlendirildi ve dil İngilizce ile sınırlandırıldı.</a:t>
            </a:r>
          </a:p>
          <a:p>
            <a:pPr lvl="1"/>
            <a:r>
              <a:rPr lang="tr" dirty="0">
                <a:ea typeface="+mn-lt"/>
                <a:cs typeface="+mn-lt"/>
              </a:rPr>
              <a:t>CRT tedavisinden sonra radyolojik olarak şüphelenilen veya histolojik olarak rezidüel hastalığı olan hastalar (LACC) dahil edilmeye uygundu.</a:t>
            </a:r>
          </a:p>
          <a:p>
            <a:pPr lvl="1"/>
            <a:r>
              <a:rPr lang="tr" dirty="0">
                <a:ea typeface="+mn-lt"/>
                <a:cs typeface="+mn-lt"/>
              </a:rPr>
              <a:t>Kurtarma cerrahisi sonrası komplikasyonlar ve sağkalım sonuçları hakkında bilgi rapor edilmiş çalışmalar dahil edildi.</a:t>
            </a:r>
          </a:p>
          <a:p>
            <a:pPr lvl="1"/>
            <a:r>
              <a:rPr lang="tr" dirty="0">
                <a:ea typeface="+mn-lt"/>
                <a:cs typeface="+mn-lt"/>
              </a:rPr>
              <a:t>Literatür incelemeleri, vaka raporları ve beş veya daha az hasta içeren vaka serileri ve editöre mektuplar hariç tutulmuştur.</a:t>
            </a:r>
          </a:p>
          <a:p>
            <a:pPr lvl="1"/>
            <a:r>
              <a:rPr lang="tr" dirty="0">
                <a:ea typeface="+mn-lt"/>
                <a:cs typeface="+mn-lt"/>
              </a:rPr>
              <a:t>Rezidüel hastalığı belirtmek için tanısal bir prosedür olmaksızın, </a:t>
            </a:r>
            <a:r>
              <a:rPr lang="tr" dirty="0" err="1">
                <a:ea typeface="+mn-lt"/>
                <a:cs typeface="+mn-lt"/>
              </a:rPr>
              <a:t>CRT'den</a:t>
            </a:r>
            <a:r>
              <a:rPr lang="tr" dirty="0">
                <a:ea typeface="+mn-lt"/>
                <a:cs typeface="+mn-lt"/>
              </a:rPr>
              <a:t> sonra doğrudan planlanmış adjuvan histerektomiyi açıklayan makaleler hariç tutulmuştur.</a:t>
            </a:r>
          </a:p>
        </p:txBody>
      </p:sp>
    </p:spTree>
    <p:extLst>
      <p:ext uri="{BB962C8B-B14F-4D97-AF65-F5344CB8AC3E}">
        <p14:creationId xmlns:p14="http://schemas.microsoft.com/office/powerpoint/2010/main" val="988588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7F2F17-D2E6-B154-5863-918F827E1686}"/>
              </a:ext>
            </a:extLst>
          </p:cNvPr>
          <p:cNvSpPr>
            <a:spLocks noGrp="1"/>
          </p:cNvSpPr>
          <p:nvPr>
            <p:ph type="title"/>
          </p:nvPr>
        </p:nvSpPr>
        <p:spPr>
          <a:xfrm>
            <a:off x="1371599" y="294538"/>
            <a:ext cx="9895951" cy="1033669"/>
          </a:xfrm>
        </p:spPr>
        <p:txBody>
          <a:bodyPr>
            <a:normAutofit/>
          </a:bodyPr>
          <a:lstStyle/>
          <a:p>
            <a:endParaRPr lang="en-US" sz="4000">
              <a:solidFill>
                <a:srgbClr val="FFFFFF"/>
              </a:solidFill>
            </a:endParaRPr>
          </a:p>
        </p:txBody>
      </p:sp>
      <p:sp>
        <p:nvSpPr>
          <p:cNvPr id="3" name="Content Placeholder 2">
            <a:extLst>
              <a:ext uri="{FF2B5EF4-FFF2-40B4-BE49-F238E27FC236}">
                <a16:creationId xmlns:a16="http://schemas.microsoft.com/office/drawing/2014/main" id="{6C69D592-52E2-10F3-304F-918D3F8DBE6F}"/>
              </a:ext>
            </a:extLst>
          </p:cNvPr>
          <p:cNvSpPr>
            <a:spLocks noGrp="1"/>
          </p:cNvSpPr>
          <p:nvPr>
            <p:ph idx="1"/>
          </p:nvPr>
        </p:nvSpPr>
        <p:spPr>
          <a:xfrm>
            <a:off x="1371599" y="2318197"/>
            <a:ext cx="9724031" cy="3683358"/>
          </a:xfrm>
        </p:spPr>
        <p:txBody>
          <a:bodyPr anchor="ctr">
            <a:normAutofit/>
          </a:bodyPr>
          <a:lstStyle/>
          <a:p>
            <a:r>
              <a:rPr lang="en-US" sz="2200" b="1" i="1" u="sng" dirty="0">
                <a:cs typeface="Calibri"/>
              </a:rPr>
              <a:t>3) VERİ TOPLAMA :</a:t>
            </a:r>
          </a:p>
          <a:p>
            <a:pPr lvl="1"/>
            <a:r>
              <a:rPr lang="tr" sz="2000" dirty="0">
                <a:ea typeface="+mn-lt"/>
                <a:cs typeface="+mn-lt"/>
              </a:rPr>
              <a:t>İlgili makalelerden şu bilgiler çıkarılmıştır: çalışma ülkesi, şüpheli rezidüel hastalığı olan hasta sayısı, kurtarma cerrahisi yapılan hasta sayısı, evre, histolojik alt tip, CRT dozu ve rejimi, rezidüel hastalığı belirtmek için tanı prosedürü, tip kurtarma cerrahisi, kurtarma cerrahisi sonrası patoloji sonucu, kurtarma cerrahisi sonrası komplikasyonlar, nüksler ve genel sağkalım oranı.</a:t>
            </a:r>
          </a:p>
          <a:p>
            <a:pPr lvl="1"/>
            <a:r>
              <a:rPr lang="tr" sz="2000" dirty="0">
                <a:ea typeface="+mn-lt"/>
                <a:cs typeface="+mn-lt"/>
              </a:rPr>
              <a:t>Çalışmalarda bildirilen komplikasyonlar kategorilere ayrılmıştır: fistüller, üriner sistem, </a:t>
            </a:r>
            <a:r>
              <a:rPr lang="tr" sz="2000" dirty="0" err="1">
                <a:ea typeface="+mn-lt"/>
                <a:cs typeface="+mn-lt"/>
              </a:rPr>
              <a:t>gastrointestinal</a:t>
            </a:r>
            <a:r>
              <a:rPr lang="tr" sz="2000" dirty="0">
                <a:ea typeface="+mn-lt"/>
                <a:cs typeface="+mn-lt"/>
              </a:rPr>
              <a:t> sistem, enfeksiyonlar ve diğer komplikasyonlar.</a:t>
            </a:r>
          </a:p>
          <a:p>
            <a:pPr lvl="1"/>
            <a:r>
              <a:rPr lang="tr" sz="2000" dirty="0">
                <a:ea typeface="+mn-lt"/>
                <a:cs typeface="+mn-lt"/>
              </a:rPr>
              <a:t>Bu derlemedeki genel sağkalım oranı ve nüks oranı, kurtarma cerrahisi ile tedavi edilen hastalarla ilgili makalelerde bildirilen toplam ölüm (veya nüks) sayısından hesaplanmıştır.</a:t>
            </a:r>
          </a:p>
        </p:txBody>
      </p:sp>
    </p:spTree>
    <p:extLst>
      <p:ext uri="{BB962C8B-B14F-4D97-AF65-F5344CB8AC3E}">
        <p14:creationId xmlns:p14="http://schemas.microsoft.com/office/powerpoint/2010/main" val="752847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F70B96-9D29-8513-59DF-D2480F3183F0}"/>
              </a:ext>
            </a:extLst>
          </p:cNvPr>
          <p:cNvSpPr>
            <a:spLocks noGrp="1"/>
          </p:cNvSpPr>
          <p:nvPr>
            <p:ph type="title"/>
          </p:nvPr>
        </p:nvSpPr>
        <p:spPr>
          <a:xfrm>
            <a:off x="1371599" y="294538"/>
            <a:ext cx="9895951" cy="1033669"/>
          </a:xfrm>
        </p:spPr>
        <p:txBody>
          <a:bodyPr>
            <a:normAutofit/>
          </a:bodyPr>
          <a:lstStyle/>
          <a:p>
            <a:endParaRPr lang="en-US" sz="4000">
              <a:solidFill>
                <a:srgbClr val="FFFFFF"/>
              </a:solidFill>
            </a:endParaRPr>
          </a:p>
        </p:txBody>
      </p:sp>
      <p:sp>
        <p:nvSpPr>
          <p:cNvPr id="3" name="Content Placeholder 2">
            <a:extLst>
              <a:ext uri="{FF2B5EF4-FFF2-40B4-BE49-F238E27FC236}">
                <a16:creationId xmlns:a16="http://schemas.microsoft.com/office/drawing/2014/main" id="{C1E971DF-D56E-5078-655F-03983472E28A}"/>
              </a:ext>
            </a:extLst>
          </p:cNvPr>
          <p:cNvSpPr>
            <a:spLocks noGrp="1"/>
          </p:cNvSpPr>
          <p:nvPr>
            <p:ph idx="1"/>
          </p:nvPr>
        </p:nvSpPr>
        <p:spPr>
          <a:xfrm>
            <a:off x="1371599" y="2318197"/>
            <a:ext cx="9724031" cy="3683358"/>
          </a:xfrm>
        </p:spPr>
        <p:txBody>
          <a:bodyPr anchor="ctr">
            <a:normAutofit/>
          </a:bodyPr>
          <a:lstStyle/>
          <a:p>
            <a:r>
              <a:rPr lang="en-US" sz="2200" b="1" i="1" u="sng" dirty="0">
                <a:cs typeface="Calibri"/>
              </a:rPr>
              <a:t>4) ÖNYARGI RİSKİNİN DEĞERLENDİRİLMESİ :</a:t>
            </a:r>
            <a:endParaRPr lang="en-US" sz="2200" dirty="0">
              <a:cs typeface="Calibri"/>
            </a:endParaRPr>
          </a:p>
          <a:p>
            <a:pPr lvl="1"/>
            <a:r>
              <a:rPr lang="tr" sz="2000" dirty="0">
                <a:ea typeface="+mn-lt"/>
                <a:cs typeface="+mn-lt"/>
              </a:rPr>
              <a:t>İki hakem bağımsız olarak dahil edilen makalelerin kalitesini kohort çalışmaları için Newcastle-</a:t>
            </a:r>
            <a:r>
              <a:rPr lang="tr" sz="2000" dirty="0" err="1">
                <a:ea typeface="+mn-lt"/>
                <a:cs typeface="+mn-lt"/>
              </a:rPr>
              <a:t>Ottawa</a:t>
            </a:r>
            <a:r>
              <a:rPr lang="tr" sz="2000" dirty="0">
                <a:ea typeface="+mn-lt"/>
                <a:cs typeface="+mn-lt"/>
              </a:rPr>
              <a:t> Ölçeğine göre belirledi.</a:t>
            </a:r>
            <a:endParaRPr lang="en-US" sz="2000" b="1" i="1" u="sng" dirty="0">
              <a:cs typeface="Calibri"/>
            </a:endParaRPr>
          </a:p>
        </p:txBody>
      </p:sp>
    </p:spTree>
    <p:extLst>
      <p:ext uri="{BB962C8B-B14F-4D97-AF65-F5344CB8AC3E}">
        <p14:creationId xmlns:p14="http://schemas.microsoft.com/office/powerpoint/2010/main" val="26245576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TotalTime>
  <Words>2042</Words>
  <Application>Microsoft Office PowerPoint</Application>
  <PresentationFormat>Geniş ekran</PresentationFormat>
  <Paragraphs>89</Paragraphs>
  <Slides>29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29</vt:i4>
      </vt:variant>
    </vt:vector>
  </HeadingPairs>
  <TitlesOfParts>
    <vt:vector size="33" baseType="lpstr">
      <vt:lpstr>Arial</vt:lpstr>
      <vt:lpstr>Calibri</vt:lpstr>
      <vt:lpstr>Calibri Light</vt:lpstr>
      <vt:lpstr>office theme</vt:lpstr>
      <vt:lpstr>LOKAL İLERİ SERVİKS KANSERİ İÇİN KEMORADYASYON TEDAVİSİNDEN SONRA REZİDÜEL HASTALIĞI OLAN HASTALAR İÇİN KURTARMA CERRAHİSİ: ENDİKASYON, KOMPLİKASYONLAR VE SAĞKALIM ÜZERİNE SİSTEMATİK BİR İNCELEME</vt:lpstr>
      <vt:lpstr>GİRİŞ</vt:lpstr>
      <vt:lpstr>PowerPoint Sunusu</vt:lpstr>
      <vt:lpstr>PowerPoint Sunusu</vt:lpstr>
      <vt:lpstr>PowerPoint Sunusu</vt:lpstr>
      <vt:lpstr>MATERYAL VE METOD</vt:lpstr>
      <vt:lpstr>PowerPoint Sunusu</vt:lpstr>
      <vt:lpstr>PowerPoint Sunusu</vt:lpstr>
      <vt:lpstr>PowerPoint Sunusu</vt:lpstr>
      <vt:lpstr>SONUÇLAR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TARTIŞMA</vt:lpstr>
      <vt:lpstr>PowerPoint Sunusu</vt:lpstr>
      <vt:lpstr>PowerPoint Sunusu</vt:lpstr>
      <vt:lpstr>PowerPoint Sunusu</vt:lpstr>
      <vt:lpstr>PowerPoint Sunusu</vt:lpstr>
      <vt:lpstr>PowerPoint Sunusu</vt:lpstr>
      <vt:lpstr>PowerPoint Sunusu</vt:lpstr>
      <vt:lpstr>PowerPoint Sunusu</vt:lpstr>
      <vt:lpstr>PowerPoint Sunusu</vt:lpstr>
      <vt:lpstr>SONUÇ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mustafa yücel</cp:lastModifiedBy>
  <cp:revision>467</cp:revision>
  <dcterms:created xsi:type="dcterms:W3CDTF">2013-07-15T20:26:40Z</dcterms:created>
  <dcterms:modified xsi:type="dcterms:W3CDTF">2022-09-02T07:16:46Z</dcterms:modified>
</cp:coreProperties>
</file>