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628F208-444A-4AA4-8383-EF7D438733A4}" type="datetimeFigureOut">
              <a:rPr lang="tr-TR" smtClean="0"/>
              <a:t>28.02.2022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2672574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28F208-444A-4AA4-8383-EF7D438733A4}" type="datetimeFigureOut">
              <a:rPr lang="tr-TR" smtClean="0"/>
              <a:t>28.02.2022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4011401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28F208-444A-4AA4-8383-EF7D438733A4}" type="datetimeFigureOut">
              <a:rPr lang="tr-TR" smtClean="0"/>
              <a:t>28.02.2022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219235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628F208-444A-4AA4-8383-EF7D438733A4}" type="datetimeFigureOut">
              <a:rPr lang="tr-TR" smtClean="0"/>
              <a:t>28.02.2022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272362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628F208-444A-4AA4-8383-EF7D438733A4}" type="datetimeFigureOut">
              <a:rPr lang="tr-TR" smtClean="0"/>
              <a:t>28.02.2022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334429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628F208-444A-4AA4-8383-EF7D438733A4}" type="datetimeFigureOut">
              <a:rPr lang="tr-TR" smtClean="0"/>
              <a:t>28.02.2022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2974669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628F208-444A-4AA4-8383-EF7D438733A4}" type="datetimeFigureOut">
              <a:rPr lang="tr-TR" smtClean="0"/>
              <a:t>28.02.2022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4242498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628F208-444A-4AA4-8383-EF7D438733A4}" type="datetimeFigureOut">
              <a:rPr lang="tr-TR" smtClean="0"/>
              <a:t>28.02.2022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2505785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628F208-444A-4AA4-8383-EF7D438733A4}" type="datetimeFigureOut">
              <a:rPr lang="tr-TR" smtClean="0"/>
              <a:t>28.02.2022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3354828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28F208-444A-4AA4-8383-EF7D438733A4}" type="datetimeFigureOut">
              <a:rPr lang="tr-TR" smtClean="0"/>
              <a:t>28.02.2022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887247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628F208-444A-4AA4-8383-EF7D438733A4}" type="datetimeFigureOut">
              <a:rPr lang="tr-TR" smtClean="0"/>
              <a:t>28.02.2022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8B8E37A-E037-47D3-A10F-AA616B240ABB}" type="slidenum">
              <a:rPr lang="tr-TR" smtClean="0"/>
              <a:t>‹#›</a:t>
            </a:fld>
            <a:endParaRPr lang="tr-TR"/>
          </a:p>
        </p:txBody>
      </p:sp>
    </p:spTree>
    <p:extLst>
      <p:ext uri="{BB962C8B-B14F-4D97-AF65-F5344CB8AC3E}">
        <p14:creationId xmlns:p14="http://schemas.microsoft.com/office/powerpoint/2010/main" val="1296012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8F208-444A-4AA4-8383-EF7D438733A4}" type="datetimeFigureOut">
              <a:rPr lang="tr-TR" smtClean="0"/>
              <a:t>28.02.2022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8E37A-E037-47D3-A10F-AA616B240ABB}" type="slidenum">
              <a:rPr lang="tr-TR" smtClean="0"/>
              <a:t>‹#›</a:t>
            </a:fld>
            <a:endParaRPr lang="tr-TR"/>
          </a:p>
        </p:txBody>
      </p:sp>
    </p:spTree>
    <p:extLst>
      <p:ext uri="{BB962C8B-B14F-4D97-AF65-F5344CB8AC3E}">
        <p14:creationId xmlns:p14="http://schemas.microsoft.com/office/powerpoint/2010/main" val="37056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862254" y="580221"/>
            <a:ext cx="7393258" cy="5850994"/>
          </a:xfrm>
          <a:prstGeom prst="rect">
            <a:avLst/>
          </a:prstGeom>
        </p:spPr>
      </p:pic>
    </p:spTree>
    <p:extLst>
      <p:ext uri="{BB962C8B-B14F-4D97-AF65-F5344CB8AC3E}">
        <p14:creationId xmlns:p14="http://schemas.microsoft.com/office/powerpoint/2010/main" val="3416519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SONUÇ</a:t>
            </a:r>
            <a:endParaRPr lang="tr-TR" b="1" dirty="0"/>
          </a:p>
        </p:txBody>
      </p:sp>
      <p:sp>
        <p:nvSpPr>
          <p:cNvPr id="3" name="İçerik Yer Tutucusu 2"/>
          <p:cNvSpPr>
            <a:spLocks noGrp="1"/>
          </p:cNvSpPr>
          <p:nvPr>
            <p:ph idx="1"/>
          </p:nvPr>
        </p:nvSpPr>
        <p:spPr/>
        <p:txBody>
          <a:bodyPr/>
          <a:lstStyle/>
          <a:p>
            <a:pPr>
              <a:lnSpc>
                <a:spcPct val="150000"/>
              </a:lnSpc>
            </a:pPr>
            <a:r>
              <a:rPr lang="tr-TR" dirty="0" smtClean="0"/>
              <a:t>Analiz için birincil son nokta, ilk </a:t>
            </a:r>
            <a:r>
              <a:rPr lang="tr-TR" dirty="0" err="1" smtClean="0"/>
              <a:t>nüks</a:t>
            </a:r>
            <a:r>
              <a:rPr lang="tr-TR" dirty="0" smtClean="0"/>
              <a:t> olarak </a:t>
            </a:r>
            <a:r>
              <a:rPr lang="tr-TR" dirty="0" err="1" smtClean="0"/>
              <a:t>IBTR'dir</a:t>
            </a:r>
            <a:r>
              <a:rPr lang="tr-TR" dirty="0" smtClean="0"/>
              <a:t>. Diğer lokal (</a:t>
            </a:r>
            <a:r>
              <a:rPr lang="tr-TR" dirty="0" err="1" smtClean="0"/>
              <a:t>ipsilateral</a:t>
            </a:r>
            <a:r>
              <a:rPr lang="tr-TR" dirty="0" smtClean="0"/>
              <a:t> göğüs duvarı), bölgesel veya uzak meme kanseri </a:t>
            </a:r>
            <a:r>
              <a:rPr lang="tr-TR" dirty="0" err="1" smtClean="0"/>
              <a:t>nüksleri</a:t>
            </a:r>
            <a:r>
              <a:rPr lang="tr-TR" dirty="0" smtClean="0"/>
              <a:t> ve </a:t>
            </a:r>
            <a:r>
              <a:rPr lang="tr-TR" dirty="0" err="1" smtClean="0"/>
              <a:t>IBTR'den</a:t>
            </a:r>
            <a:r>
              <a:rPr lang="tr-TR" dirty="0" smtClean="0"/>
              <a:t> önceki ölümler, rekabet eden riskler olarak ele alındı. </a:t>
            </a:r>
          </a:p>
          <a:p>
            <a:pPr>
              <a:lnSpc>
                <a:spcPct val="150000"/>
              </a:lnSpc>
            </a:pPr>
            <a:r>
              <a:rPr lang="tr-TR" dirty="0" smtClean="0"/>
              <a:t>İkincil son noktalar, </a:t>
            </a:r>
            <a:r>
              <a:rPr lang="tr-TR" dirty="0" err="1" smtClean="0"/>
              <a:t>nükssüz</a:t>
            </a:r>
            <a:r>
              <a:rPr lang="tr-TR" dirty="0" smtClean="0"/>
              <a:t> aralık, uzak hastalıksız aralık, genel </a:t>
            </a:r>
            <a:r>
              <a:rPr lang="tr-TR" dirty="0" err="1" smtClean="0"/>
              <a:t>sağkalım</a:t>
            </a:r>
            <a:r>
              <a:rPr lang="tr-TR" dirty="0" smtClean="0"/>
              <a:t>, yaşam kalitesi ve herhangi bir tedavi </a:t>
            </a:r>
            <a:r>
              <a:rPr lang="tr-TR" dirty="0" err="1" smtClean="0"/>
              <a:t>toksisitesidir</a:t>
            </a:r>
            <a:endParaRPr lang="tr-TR" dirty="0"/>
          </a:p>
        </p:txBody>
      </p:sp>
    </p:spTree>
    <p:extLst>
      <p:ext uri="{BB962C8B-B14F-4D97-AF65-F5344CB8AC3E}">
        <p14:creationId xmlns:p14="http://schemas.microsoft.com/office/powerpoint/2010/main" val="2106612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err="1" smtClean="0"/>
              <a:t>Nükssüz</a:t>
            </a:r>
            <a:r>
              <a:rPr lang="tr-TR" dirty="0" smtClean="0"/>
              <a:t> aralığın tanımı, </a:t>
            </a:r>
            <a:r>
              <a:rPr lang="tr-TR" dirty="0" err="1" smtClean="0"/>
              <a:t>randomizasyondan</a:t>
            </a:r>
            <a:r>
              <a:rPr lang="tr-TR" dirty="0" smtClean="0"/>
              <a:t> lokal, bölgesel veya uzak </a:t>
            </a:r>
            <a:r>
              <a:rPr lang="tr-TR" dirty="0" err="1" smtClean="0"/>
              <a:t>nüksün</a:t>
            </a:r>
            <a:r>
              <a:rPr lang="tr-TR" dirty="0" smtClean="0"/>
              <a:t> ilk teşhisine kadar geçen süredir; uzak hastalıksız süre için uzak hastalığın ilk teşhis edildiği zaman; ve genel </a:t>
            </a:r>
            <a:r>
              <a:rPr lang="tr-TR" dirty="0" err="1" smtClean="0"/>
              <a:t>sağkalım</a:t>
            </a:r>
            <a:r>
              <a:rPr lang="tr-TR" dirty="0" smtClean="0"/>
              <a:t> için tüm nedenlere bağlı ölümlerdi.</a:t>
            </a:r>
            <a:endParaRPr lang="tr-TR" dirty="0"/>
          </a:p>
        </p:txBody>
      </p:sp>
    </p:spTree>
    <p:extLst>
      <p:ext uri="{BB962C8B-B14F-4D97-AF65-F5344CB8AC3E}">
        <p14:creationId xmlns:p14="http://schemas.microsoft.com/office/powerpoint/2010/main" val="2320188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nSpc>
                <a:spcPct val="150000"/>
              </a:lnSpc>
            </a:pPr>
            <a:r>
              <a:rPr lang="tr-TR" dirty="0" smtClean="0"/>
              <a:t>Tedavi eden hekim tarafından değerlendirildiği şekliyle </a:t>
            </a:r>
            <a:r>
              <a:rPr lang="tr-TR" dirty="0" err="1" smtClean="0"/>
              <a:t>advers</a:t>
            </a:r>
            <a:r>
              <a:rPr lang="tr-TR" dirty="0" smtClean="0"/>
              <a:t> olaylar, revize edilmiş Ulusal Kanser Enstitüsü'nün </a:t>
            </a:r>
            <a:r>
              <a:rPr lang="tr-TR" dirty="0" err="1" smtClean="0"/>
              <a:t>Advers</a:t>
            </a:r>
            <a:r>
              <a:rPr lang="tr-TR" dirty="0" smtClean="0"/>
              <a:t> Olaylar için Ortak Terminoloji Kriterleri (CTCAE) sürüm 4.0'daki açıklamalar ve derecelendirme ölçekleri temelinde rapor edilmiştir. Bunlar başlangıçta, radyoterapinin sonunda, radyoterapinin tamamlanmasından 1 ay, 6 ay ve 12 ay sonra ve daha sonra her 12 ayda bir belgelendi.</a:t>
            </a:r>
            <a:endParaRPr lang="tr-TR" dirty="0"/>
          </a:p>
        </p:txBody>
      </p:sp>
    </p:spTree>
    <p:extLst>
      <p:ext uri="{BB962C8B-B14F-4D97-AF65-F5344CB8AC3E}">
        <p14:creationId xmlns:p14="http://schemas.microsoft.com/office/powerpoint/2010/main" val="25740784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İSTATİSTİKSEL ANALİZ</a:t>
            </a:r>
            <a:endParaRPr lang="tr-TR" b="1" dirty="0"/>
          </a:p>
        </p:txBody>
      </p:sp>
      <p:sp>
        <p:nvSpPr>
          <p:cNvPr id="3" name="İçerik Yer Tutucusu 2"/>
          <p:cNvSpPr>
            <a:spLocks noGrp="1"/>
          </p:cNvSpPr>
          <p:nvPr>
            <p:ph idx="1"/>
          </p:nvPr>
        </p:nvSpPr>
        <p:spPr/>
        <p:txBody>
          <a:bodyPr/>
          <a:lstStyle/>
          <a:p>
            <a:pPr>
              <a:lnSpc>
                <a:spcPct val="150000"/>
              </a:lnSpc>
            </a:pPr>
            <a:r>
              <a:rPr lang="tr-TR" dirty="0" err="1" smtClean="0"/>
              <a:t>IBTR'nin</a:t>
            </a:r>
            <a:r>
              <a:rPr lang="tr-TR" dirty="0" smtClean="0"/>
              <a:t> birincil analizi bir denklik testi yoluyla yapılmıştır. Resmi olarak, ABPI sonrası IBTR riskinin tüm meme ışınlaması sonrası IBTR riskine oranı &gt;1,5 ABPI tüm meme ışınlamasına göre daha düşük olarak tanımlandı.</a:t>
            </a:r>
            <a:endParaRPr lang="tr-TR" dirty="0"/>
          </a:p>
        </p:txBody>
      </p:sp>
    </p:spTree>
    <p:extLst>
      <p:ext uri="{BB962C8B-B14F-4D97-AF65-F5344CB8AC3E}">
        <p14:creationId xmlns:p14="http://schemas.microsoft.com/office/powerpoint/2010/main" val="4290986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dirty="0" smtClean="0"/>
              <a:t>APBI sonrası IBTR riskini, hastalık evresi, menopoz durumu, hormon reseptörü durumu ve kemoterapi alma durumu için sınıflandırılmış bir </a:t>
            </a:r>
            <a:r>
              <a:rPr lang="tr-TR" dirty="0" err="1" smtClean="0"/>
              <a:t>Cox</a:t>
            </a:r>
            <a:r>
              <a:rPr lang="tr-TR" dirty="0" smtClean="0"/>
              <a:t> orantılı tehlike modeli kullanarak tüm meme ışınlaması sonrası ile tahmin edildi.</a:t>
            </a:r>
            <a:endParaRPr lang="tr-TR" dirty="0"/>
          </a:p>
        </p:txBody>
      </p:sp>
    </p:spTree>
    <p:extLst>
      <p:ext uri="{BB962C8B-B14F-4D97-AF65-F5344CB8AC3E}">
        <p14:creationId xmlns:p14="http://schemas.microsoft.com/office/powerpoint/2010/main" val="3630764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GİRİŞ</a:t>
            </a:r>
            <a:endParaRPr lang="tr-TR" b="1"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Erken evre meme kanseri olan hastalar için meme koruyucu tedavi, geleneksel olarak, memede potansiyel kalıntı mikroskobik hastalığı ortadan kaldırmak ve </a:t>
            </a:r>
            <a:r>
              <a:rPr lang="tr-TR" dirty="0" err="1" smtClean="0"/>
              <a:t>mastektomi</a:t>
            </a:r>
            <a:r>
              <a:rPr lang="tr-TR" dirty="0" smtClean="0"/>
              <a:t> ile karşılaştırılabilir kanser sonuçları elde etmek için </a:t>
            </a:r>
            <a:r>
              <a:rPr lang="tr-TR" dirty="0" err="1" smtClean="0"/>
              <a:t>lumpektomiden</a:t>
            </a:r>
            <a:r>
              <a:rPr lang="tr-TR" dirty="0" smtClean="0"/>
              <a:t> sonra </a:t>
            </a:r>
            <a:r>
              <a:rPr lang="tr-TR" dirty="0" err="1" smtClean="0"/>
              <a:t>adjuvan</a:t>
            </a:r>
            <a:r>
              <a:rPr lang="tr-TR" dirty="0" smtClean="0"/>
              <a:t> tüm meme ışınlamasını içerir. </a:t>
            </a:r>
          </a:p>
          <a:p>
            <a:pPr>
              <a:lnSpc>
                <a:spcPct val="150000"/>
              </a:lnSpc>
            </a:pPr>
            <a:r>
              <a:rPr lang="tr-TR" dirty="0" smtClean="0"/>
              <a:t>Tüm meme ışınlaması geleneksel olarak birbirini takip eden birkaç hafta boyunca uygulanmakta olup, çalışan, radyoterapi tesisinden uzakta yaşayan, çocuk bakımı yapan veya diğer sosyoekonomik engelleri olan kadınlar için bir takım zorlukları vardır.</a:t>
            </a:r>
            <a:endParaRPr lang="tr-TR" dirty="0"/>
          </a:p>
        </p:txBody>
      </p:sp>
    </p:spTree>
    <p:extLst>
      <p:ext uri="{BB962C8B-B14F-4D97-AF65-F5344CB8AC3E}">
        <p14:creationId xmlns:p14="http://schemas.microsoft.com/office/powerpoint/2010/main" val="1552875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pPr>
              <a:lnSpc>
                <a:spcPct val="150000"/>
              </a:lnSpc>
            </a:pPr>
            <a:r>
              <a:rPr lang="tr-TR" dirty="0" smtClean="0"/>
              <a:t>Hastaların kısa süreli radyasyon alma tercihi, tedavi süresini ardışık haftalara indiren </a:t>
            </a:r>
            <a:r>
              <a:rPr lang="tr-TR" dirty="0" err="1" smtClean="0"/>
              <a:t>hipofraksiyone</a:t>
            </a:r>
            <a:r>
              <a:rPr lang="tr-TR" dirty="0" smtClean="0"/>
              <a:t> tüm meme ışınlamasının başlamasından bu yana belirgin hale geldi. </a:t>
            </a:r>
          </a:p>
          <a:p>
            <a:pPr>
              <a:lnSpc>
                <a:spcPct val="150000"/>
              </a:lnSpc>
            </a:pPr>
            <a:r>
              <a:rPr lang="tr-TR" dirty="0" err="1" smtClean="0"/>
              <a:t>Nüks</a:t>
            </a:r>
            <a:r>
              <a:rPr lang="tr-TR" dirty="0" smtClean="0"/>
              <a:t> riski düşük olan bazı yaşlı (≥75 yaş) meme kanserli hastalar için radyoterapinin atlanması bir seçenek olabilir, ancak genellikle bu uygulama aynı taraf meme tümörü </a:t>
            </a:r>
            <a:r>
              <a:rPr lang="tr-TR" dirty="0" err="1" smtClean="0"/>
              <a:t>nüksünün</a:t>
            </a:r>
            <a:r>
              <a:rPr lang="tr-TR" dirty="0" smtClean="0"/>
              <a:t> (IBTR) artmasına neden olur.</a:t>
            </a:r>
            <a:endParaRPr lang="tr-TR" dirty="0"/>
          </a:p>
        </p:txBody>
      </p:sp>
    </p:spTree>
    <p:extLst>
      <p:ext uri="{BB962C8B-B14F-4D97-AF65-F5344CB8AC3E}">
        <p14:creationId xmlns:p14="http://schemas.microsoft.com/office/powerpoint/2010/main" val="4238803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160000"/>
              </a:lnSpc>
            </a:pPr>
            <a:r>
              <a:rPr lang="tr-TR" dirty="0" smtClean="0"/>
              <a:t>Memenin korunmasından sonra </a:t>
            </a:r>
            <a:r>
              <a:rPr lang="tr-TR" dirty="0" err="1" smtClean="0"/>
              <a:t>nüks</a:t>
            </a:r>
            <a:r>
              <a:rPr lang="tr-TR" dirty="0" smtClean="0"/>
              <a:t> </a:t>
            </a:r>
            <a:r>
              <a:rPr lang="tr-TR" dirty="0" err="1" smtClean="0"/>
              <a:t>paternleri</a:t>
            </a:r>
            <a:r>
              <a:rPr lang="tr-TR" dirty="0" smtClean="0"/>
              <a:t>, </a:t>
            </a:r>
            <a:r>
              <a:rPr lang="tr-TR" dirty="0" err="1" smtClean="0"/>
              <a:t>adjuvan</a:t>
            </a:r>
            <a:r>
              <a:rPr lang="tr-TR" dirty="0" smtClean="0"/>
              <a:t> tüm meme ışınlamasının, </a:t>
            </a:r>
            <a:r>
              <a:rPr lang="tr-TR" dirty="0" err="1" smtClean="0"/>
              <a:t>eksizyon</a:t>
            </a:r>
            <a:r>
              <a:rPr lang="tr-TR" dirty="0" smtClean="0"/>
              <a:t> sonrası </a:t>
            </a:r>
            <a:r>
              <a:rPr lang="tr-TR" dirty="0" err="1" smtClean="0"/>
              <a:t>lumpektomi</a:t>
            </a:r>
            <a:r>
              <a:rPr lang="tr-TR" dirty="0" smtClean="0"/>
              <a:t> boşluğuna bitişik meme dokusunda en fazla faydalı olabileceğini düşündürmektedir, çünkü </a:t>
            </a:r>
            <a:r>
              <a:rPr lang="tr-TR" dirty="0" err="1" smtClean="0"/>
              <a:t>IBTR'ler</a:t>
            </a:r>
            <a:r>
              <a:rPr lang="tr-TR" dirty="0" smtClean="0"/>
              <a:t> ağırlıklı olarak bu bölgede meydana gelmektedir. </a:t>
            </a:r>
          </a:p>
          <a:p>
            <a:pPr>
              <a:lnSpc>
                <a:spcPct val="160000"/>
              </a:lnSpc>
            </a:pPr>
            <a:r>
              <a:rPr lang="tr-TR" dirty="0" smtClean="0"/>
              <a:t>Alternatif olarak, </a:t>
            </a:r>
            <a:r>
              <a:rPr lang="tr-TR" dirty="0" err="1" smtClean="0"/>
              <a:t>akselere</a:t>
            </a:r>
            <a:r>
              <a:rPr lang="tr-TR" dirty="0" smtClean="0"/>
              <a:t> kısmi meme ışınlaması (APBI), 8 günlük bir süre içinde 5 tedavi günü boyunca yalnızca tümör taşıyan kadrana radyoterapi verilmesini sağlar; bu, bakım yükünü daha da azaltan ve potansiyel olarak meme koruyucu tedaviye erişimi iyileştiren bir tedavi aralığıdır. </a:t>
            </a:r>
          </a:p>
          <a:p>
            <a:pPr>
              <a:lnSpc>
                <a:spcPct val="160000"/>
              </a:lnSpc>
            </a:pPr>
            <a:r>
              <a:rPr lang="tr-TR" dirty="0" smtClean="0"/>
              <a:t>NRG </a:t>
            </a:r>
            <a:r>
              <a:rPr lang="tr-TR" dirty="0" err="1" smtClean="0"/>
              <a:t>Oncology</a:t>
            </a:r>
            <a:r>
              <a:rPr lang="tr-TR" dirty="0" smtClean="0"/>
              <a:t>/NSABP B-39/RTOG 0413 çalışmasında, </a:t>
            </a:r>
            <a:r>
              <a:rPr lang="tr-TR" dirty="0" err="1" smtClean="0"/>
              <a:t>APBI'nin</a:t>
            </a:r>
            <a:r>
              <a:rPr lang="tr-TR" dirty="0" smtClean="0"/>
              <a:t> eşdeğer lokal tümör kontrolü sağlayıp sağlamadığını belirlemek için erken evre meme kanserli hastalarda </a:t>
            </a:r>
            <a:r>
              <a:rPr lang="tr-TR" dirty="0" err="1" smtClean="0"/>
              <a:t>lumpektomi</a:t>
            </a:r>
            <a:r>
              <a:rPr lang="tr-TR" dirty="0" smtClean="0"/>
              <a:t> sonrası tüm meme ışınlaması ile </a:t>
            </a:r>
            <a:r>
              <a:rPr lang="tr-TR" dirty="0" err="1" smtClean="0"/>
              <a:t>APBI'yi</a:t>
            </a:r>
            <a:r>
              <a:rPr lang="tr-TR" dirty="0" smtClean="0"/>
              <a:t> karşılaştırdık.</a:t>
            </a:r>
            <a:endParaRPr lang="tr-TR" dirty="0"/>
          </a:p>
        </p:txBody>
      </p:sp>
    </p:spTree>
    <p:extLst>
      <p:ext uri="{BB962C8B-B14F-4D97-AF65-F5344CB8AC3E}">
        <p14:creationId xmlns:p14="http://schemas.microsoft.com/office/powerpoint/2010/main" val="90322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METHOD</a:t>
            </a:r>
            <a:endParaRPr lang="tr-TR" b="1" dirty="0"/>
          </a:p>
        </p:txBody>
      </p:sp>
      <p:sp>
        <p:nvSpPr>
          <p:cNvPr id="3" name="İçerik Yer Tutucusu 2"/>
          <p:cNvSpPr>
            <a:spLocks noGrp="1"/>
          </p:cNvSpPr>
          <p:nvPr>
            <p:ph idx="1"/>
          </p:nvPr>
        </p:nvSpPr>
        <p:spPr/>
        <p:txBody>
          <a:bodyPr/>
          <a:lstStyle/>
          <a:p>
            <a:r>
              <a:rPr lang="tr-TR" dirty="0" smtClean="0"/>
              <a:t>NSABP B-39/RTOG 0413, ABD, Kanada, İrlanda ve İsrail'deki 154 klinik merkezde yapılan </a:t>
            </a:r>
            <a:r>
              <a:rPr lang="tr-TR" dirty="0" err="1" smtClean="0"/>
              <a:t>randomize</a:t>
            </a:r>
            <a:r>
              <a:rPr lang="tr-TR" dirty="0" smtClean="0"/>
              <a:t>, faz 3, bir çalışmaydı. </a:t>
            </a:r>
          </a:p>
          <a:p>
            <a:r>
              <a:rPr lang="tr-TR" dirty="0" smtClean="0"/>
              <a:t>Uygun hastalar: </a:t>
            </a:r>
          </a:p>
          <a:p>
            <a:r>
              <a:rPr lang="tr-TR" dirty="0" smtClean="0"/>
              <a:t>18 yaşından büyük olmalı ve </a:t>
            </a:r>
          </a:p>
          <a:p>
            <a:r>
              <a:rPr lang="tr-TR" dirty="0" smtClean="0"/>
              <a:t>evre 0 kanser (yani, </a:t>
            </a:r>
            <a:r>
              <a:rPr lang="tr-TR" dirty="0" err="1" smtClean="0"/>
              <a:t>duktal</a:t>
            </a:r>
            <a:r>
              <a:rPr lang="tr-TR" dirty="0" smtClean="0"/>
              <a:t> </a:t>
            </a:r>
            <a:r>
              <a:rPr lang="tr-TR" dirty="0" err="1" smtClean="0"/>
              <a:t>karsinoma</a:t>
            </a:r>
            <a:r>
              <a:rPr lang="tr-TR" dirty="0" smtClean="0"/>
              <a:t> in </a:t>
            </a:r>
            <a:r>
              <a:rPr lang="tr-TR" dirty="0" err="1" smtClean="0"/>
              <a:t>situ</a:t>
            </a:r>
            <a:r>
              <a:rPr lang="tr-TR" dirty="0" smtClean="0"/>
              <a:t> [DCIS]) veya </a:t>
            </a:r>
          </a:p>
          <a:p>
            <a:r>
              <a:rPr lang="tr-TR" dirty="0" smtClean="0"/>
              <a:t>evre I veya II (tümör boyutu ≤3 cm) uzak metastaz olmaksızın </a:t>
            </a:r>
            <a:r>
              <a:rPr lang="tr-TR" dirty="0" err="1" smtClean="0"/>
              <a:t>lumpektomi</a:t>
            </a:r>
            <a:r>
              <a:rPr lang="tr-TR" dirty="0" smtClean="0"/>
              <a:t> yapılmış </a:t>
            </a:r>
            <a:r>
              <a:rPr lang="tr-TR" dirty="0" err="1" smtClean="0"/>
              <a:t>invaziv</a:t>
            </a:r>
            <a:r>
              <a:rPr lang="tr-TR" dirty="0" smtClean="0"/>
              <a:t> meme </a:t>
            </a:r>
            <a:r>
              <a:rPr lang="tr-TR" dirty="0" err="1" smtClean="0"/>
              <a:t>adenokarsinomu</a:t>
            </a:r>
            <a:r>
              <a:rPr lang="tr-TR" dirty="0" smtClean="0"/>
              <a:t>.</a:t>
            </a:r>
            <a:endParaRPr lang="tr-TR" dirty="0"/>
          </a:p>
        </p:txBody>
      </p:sp>
    </p:spTree>
    <p:extLst>
      <p:ext uri="{BB962C8B-B14F-4D97-AF65-F5344CB8AC3E}">
        <p14:creationId xmlns:p14="http://schemas.microsoft.com/office/powerpoint/2010/main" val="2705499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nSpc>
                <a:spcPct val="160000"/>
              </a:lnSpc>
            </a:pPr>
            <a:r>
              <a:rPr lang="tr-TR" dirty="0" smtClean="0"/>
              <a:t>Yaşam beklentileri meme kanseri tanısı hariç ancak herhangi bir </a:t>
            </a:r>
            <a:r>
              <a:rPr lang="tr-TR" dirty="0" err="1" smtClean="0"/>
              <a:t>komorbidite</a:t>
            </a:r>
            <a:r>
              <a:rPr lang="tr-TR" dirty="0" smtClean="0"/>
              <a:t> dahil olmak üzere en az 10 yıl olmalıdır.</a:t>
            </a:r>
          </a:p>
          <a:p>
            <a:pPr>
              <a:lnSpc>
                <a:spcPct val="160000"/>
              </a:lnSpc>
            </a:pPr>
            <a:r>
              <a:rPr lang="tr-TR" dirty="0" smtClean="0"/>
              <a:t> Cerrahi rezeksiyon marjlarının DCIS dahil olmak üzere kanser içermemesi gerekiyordu. </a:t>
            </a:r>
          </a:p>
          <a:p>
            <a:pPr>
              <a:lnSpc>
                <a:spcPct val="160000"/>
              </a:lnSpc>
            </a:pPr>
            <a:r>
              <a:rPr lang="tr-TR" dirty="0" err="1" smtClean="0"/>
              <a:t>Primer</a:t>
            </a:r>
            <a:r>
              <a:rPr lang="tr-TR" dirty="0" smtClean="0"/>
              <a:t> tümör östrojen reseptörü ve bazı durumlarda </a:t>
            </a:r>
            <a:r>
              <a:rPr lang="tr-TR" dirty="0" err="1" smtClean="0"/>
              <a:t>progesteron</a:t>
            </a:r>
            <a:r>
              <a:rPr lang="tr-TR" dirty="0" smtClean="0"/>
              <a:t> reseptörü için test edilmiş olmalıdır. </a:t>
            </a:r>
          </a:p>
          <a:p>
            <a:pPr>
              <a:lnSpc>
                <a:spcPct val="160000"/>
              </a:lnSpc>
            </a:pPr>
            <a:r>
              <a:rPr lang="tr-TR" dirty="0" smtClean="0"/>
              <a:t>En fazla üç </a:t>
            </a:r>
            <a:r>
              <a:rPr lang="tr-TR" dirty="0" err="1" smtClean="0"/>
              <a:t>aksiller</a:t>
            </a:r>
            <a:r>
              <a:rPr lang="tr-TR" dirty="0" smtClean="0"/>
              <a:t> lenf </a:t>
            </a:r>
            <a:r>
              <a:rPr lang="tr-TR" dirty="0" err="1" smtClean="0"/>
              <a:t>nodu</a:t>
            </a:r>
            <a:r>
              <a:rPr lang="tr-TR" dirty="0" smtClean="0"/>
              <a:t> metastaz için pozitif olabilir. </a:t>
            </a:r>
          </a:p>
          <a:p>
            <a:pPr>
              <a:lnSpc>
                <a:spcPct val="160000"/>
              </a:lnSpc>
            </a:pPr>
            <a:r>
              <a:rPr lang="tr-TR" dirty="0" smtClean="0"/>
              <a:t>Tüm histolojileri ve </a:t>
            </a:r>
            <a:r>
              <a:rPr lang="tr-TR" dirty="0" err="1" smtClean="0"/>
              <a:t>multifokal</a:t>
            </a:r>
            <a:r>
              <a:rPr lang="tr-TR" dirty="0" smtClean="0"/>
              <a:t> meme kanserleri olan hastalar uygundu ve en son ameliyattan sonraki 42 gün içinde rastgele gruplara atanmaları gerekiyordu</a:t>
            </a:r>
            <a:endParaRPr lang="tr-TR" dirty="0"/>
          </a:p>
        </p:txBody>
      </p:sp>
    </p:spTree>
    <p:extLst>
      <p:ext uri="{BB962C8B-B14F-4D97-AF65-F5344CB8AC3E}">
        <p14:creationId xmlns:p14="http://schemas.microsoft.com/office/powerpoint/2010/main" val="928417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RANDOMİZASYON</a:t>
            </a:r>
            <a:endParaRPr lang="tr-TR" b="1" dirty="0"/>
          </a:p>
        </p:txBody>
      </p:sp>
      <p:sp>
        <p:nvSpPr>
          <p:cNvPr id="3" name="İçerik Yer Tutucusu 2"/>
          <p:cNvSpPr>
            <a:spLocks noGrp="1"/>
          </p:cNvSpPr>
          <p:nvPr>
            <p:ph idx="1"/>
          </p:nvPr>
        </p:nvSpPr>
        <p:spPr/>
        <p:txBody>
          <a:bodyPr/>
          <a:lstStyle/>
          <a:p>
            <a:pPr>
              <a:lnSpc>
                <a:spcPct val="150000"/>
              </a:lnSpc>
            </a:pPr>
            <a:r>
              <a:rPr lang="tr-TR" dirty="0" smtClean="0"/>
              <a:t>Hastalar, tüm meme ışınlaması (bütün meme ışınlama grubu) ya da APBI (APBI grubu) almak üzere rastgele (1:1) atandı ve hastalık evresine katmanlara ayrıldı.</a:t>
            </a:r>
            <a:endParaRPr lang="tr-TR" dirty="0"/>
          </a:p>
        </p:txBody>
      </p:sp>
    </p:spTree>
    <p:extLst>
      <p:ext uri="{BB962C8B-B14F-4D97-AF65-F5344CB8AC3E}">
        <p14:creationId xmlns:p14="http://schemas.microsoft.com/office/powerpoint/2010/main" val="374246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PROSEDÜRLER</a:t>
            </a:r>
            <a:endParaRPr lang="tr-TR" b="1" dirty="0"/>
          </a:p>
        </p:txBody>
      </p:sp>
      <p:sp>
        <p:nvSpPr>
          <p:cNvPr id="3" name="İçerik Yer Tutucusu 2"/>
          <p:cNvSpPr>
            <a:spLocks noGrp="1"/>
          </p:cNvSpPr>
          <p:nvPr>
            <p:ph idx="1"/>
          </p:nvPr>
        </p:nvSpPr>
        <p:spPr/>
        <p:txBody>
          <a:bodyPr>
            <a:normAutofit fontScale="92500"/>
          </a:bodyPr>
          <a:lstStyle/>
          <a:p>
            <a:pPr>
              <a:lnSpc>
                <a:spcPct val="150000"/>
              </a:lnSpc>
            </a:pPr>
            <a:r>
              <a:rPr lang="tr-TR" dirty="0" smtClean="0"/>
              <a:t>5 haftaya yayılan toplam 25 fraksiyonda 50 </a:t>
            </a:r>
            <a:r>
              <a:rPr lang="tr-TR" dirty="0" err="1" smtClean="0"/>
              <a:t>Gy'lik</a:t>
            </a:r>
            <a:r>
              <a:rPr lang="tr-TR" dirty="0" smtClean="0"/>
              <a:t> tüm meme ışınlama dozlarını vermek için </a:t>
            </a:r>
            <a:r>
              <a:rPr lang="tr-TR" dirty="0" err="1" smtClean="0"/>
              <a:t>eksternal</a:t>
            </a:r>
            <a:r>
              <a:rPr lang="tr-TR" dirty="0" smtClean="0"/>
              <a:t> radyoterapisi kullanıldı. </a:t>
            </a:r>
            <a:r>
              <a:rPr lang="tr-TR" dirty="0" err="1" smtClean="0"/>
              <a:t>Boost</a:t>
            </a:r>
            <a:r>
              <a:rPr lang="tr-TR" dirty="0" smtClean="0"/>
              <a:t> tedavisine izin verildi ve radyasyon </a:t>
            </a:r>
            <a:r>
              <a:rPr lang="tr-TR" dirty="0" err="1" smtClean="0"/>
              <a:t>onkoloğunun</a:t>
            </a:r>
            <a:r>
              <a:rPr lang="tr-TR" dirty="0" smtClean="0"/>
              <a:t> takdirine bırakıldı.</a:t>
            </a:r>
          </a:p>
          <a:p>
            <a:pPr>
              <a:lnSpc>
                <a:spcPct val="150000"/>
              </a:lnSpc>
            </a:pPr>
            <a:r>
              <a:rPr lang="tr-TR" dirty="0" smtClean="0"/>
              <a:t> APBI için, </a:t>
            </a:r>
            <a:r>
              <a:rPr lang="tr-TR" dirty="0" err="1" smtClean="0"/>
              <a:t>brakiterapi</a:t>
            </a:r>
            <a:r>
              <a:rPr lang="tr-TR" dirty="0" smtClean="0"/>
              <a:t> ile 34 </a:t>
            </a:r>
            <a:r>
              <a:rPr lang="tr-TR" dirty="0" err="1" smtClean="0"/>
              <a:t>Gy</a:t>
            </a:r>
            <a:r>
              <a:rPr lang="tr-TR" dirty="0" smtClean="0"/>
              <a:t> veya </a:t>
            </a:r>
            <a:r>
              <a:rPr lang="tr-TR" dirty="0" smtClean="0"/>
              <a:t>8 günlük bir süre içinde 5 tedavi gününde en az 6 saat arayla günde iki kez verilen 10 fraksiyonda </a:t>
            </a:r>
            <a:r>
              <a:rPr lang="tr-TR" dirty="0" err="1" smtClean="0"/>
              <a:t>eksternal</a:t>
            </a:r>
            <a:r>
              <a:rPr lang="tr-TR" dirty="0" smtClean="0"/>
              <a:t> RT ile 38.5 </a:t>
            </a:r>
            <a:r>
              <a:rPr lang="tr-TR" dirty="0" err="1" smtClean="0"/>
              <a:t>Gy</a:t>
            </a:r>
            <a:r>
              <a:rPr lang="tr-TR" dirty="0" smtClean="0"/>
              <a:t>, üç boyutlu </a:t>
            </a:r>
            <a:r>
              <a:rPr lang="tr-TR" dirty="0" err="1" smtClean="0"/>
              <a:t>konformal</a:t>
            </a:r>
            <a:r>
              <a:rPr lang="tr-TR" dirty="0" smtClean="0"/>
              <a:t> radyasyon tedavisi (3DCRT) uygulandı.</a:t>
            </a:r>
          </a:p>
        </p:txBody>
      </p:sp>
    </p:spTree>
    <p:extLst>
      <p:ext uri="{BB962C8B-B14F-4D97-AF65-F5344CB8AC3E}">
        <p14:creationId xmlns:p14="http://schemas.microsoft.com/office/powerpoint/2010/main" val="84635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pPr>
            <a:r>
              <a:rPr lang="tr-TR" dirty="0" smtClean="0"/>
              <a:t>Her kurumun radyoterapi tesisleri kalite açısından değerlendirildi ve her APBI vakası radyoterapi kalitesi açısından merkezi olarak gözden geçirildi.</a:t>
            </a:r>
          </a:p>
          <a:p>
            <a:pPr>
              <a:lnSpc>
                <a:spcPct val="150000"/>
              </a:lnSpc>
            </a:pPr>
            <a:r>
              <a:rPr lang="tr-TR" dirty="0" smtClean="0"/>
              <a:t>Kemoterapi, hormon tedavisi veya her ikisinin kullanımı tedavi eden tıbbi </a:t>
            </a:r>
            <a:r>
              <a:rPr lang="tr-TR" dirty="0" err="1" smtClean="0"/>
              <a:t>onkoloğun</a:t>
            </a:r>
            <a:r>
              <a:rPr lang="tr-TR" dirty="0" smtClean="0"/>
              <a:t> takdirindeydi. Tüm meme ışınlama grubundaki hastalara radyoterapiden önce ve APBI grubundaki hastalara radyoterapiden sonra kemoterapi verildi.</a:t>
            </a:r>
          </a:p>
          <a:p>
            <a:pPr>
              <a:lnSpc>
                <a:spcPct val="150000"/>
              </a:lnSpc>
            </a:pPr>
            <a:r>
              <a:rPr lang="tr-TR" dirty="0" smtClean="0"/>
              <a:t>Tüm lokal, bölgesel veya uzak </a:t>
            </a:r>
            <a:r>
              <a:rPr lang="tr-TR" dirty="0" err="1" smtClean="0"/>
              <a:t>nüksler</a:t>
            </a:r>
            <a:r>
              <a:rPr lang="tr-TR" dirty="0" smtClean="0"/>
              <a:t> ve yeni </a:t>
            </a:r>
            <a:r>
              <a:rPr lang="tr-TR" dirty="0" err="1" smtClean="0"/>
              <a:t>primer</a:t>
            </a:r>
            <a:r>
              <a:rPr lang="tr-TR" dirty="0" smtClean="0"/>
              <a:t> kanserler için değerlendirildiler. </a:t>
            </a:r>
          </a:p>
          <a:p>
            <a:pPr>
              <a:lnSpc>
                <a:spcPct val="150000"/>
              </a:lnSpc>
            </a:pPr>
            <a:r>
              <a:rPr lang="tr-TR" dirty="0" err="1" smtClean="0"/>
              <a:t>Bilateral</a:t>
            </a:r>
            <a:r>
              <a:rPr lang="tr-TR" dirty="0" smtClean="0"/>
              <a:t> mamografileri yıllık olarak istendi.</a:t>
            </a:r>
            <a:endParaRPr lang="tr-TR" dirty="0"/>
          </a:p>
        </p:txBody>
      </p:sp>
    </p:spTree>
    <p:extLst>
      <p:ext uri="{BB962C8B-B14F-4D97-AF65-F5344CB8AC3E}">
        <p14:creationId xmlns:p14="http://schemas.microsoft.com/office/powerpoint/2010/main" val="391702683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786</Words>
  <Application>Microsoft Office PowerPoint</Application>
  <PresentationFormat>Geniş ekran</PresentationFormat>
  <Paragraphs>36</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PowerPoint Sunusu</vt:lpstr>
      <vt:lpstr>                                 GİRİŞ</vt:lpstr>
      <vt:lpstr>PowerPoint Sunusu</vt:lpstr>
      <vt:lpstr>PowerPoint Sunusu</vt:lpstr>
      <vt:lpstr>METHOD</vt:lpstr>
      <vt:lpstr>PowerPoint Sunusu</vt:lpstr>
      <vt:lpstr>RANDOMİZASYON</vt:lpstr>
      <vt:lpstr>PROSEDÜRLER</vt:lpstr>
      <vt:lpstr>PowerPoint Sunusu</vt:lpstr>
      <vt:lpstr>SONUÇ</vt:lpstr>
      <vt:lpstr>PowerPoint Sunusu</vt:lpstr>
      <vt:lpstr>PowerPoint Sunusu</vt:lpstr>
      <vt:lpstr>İSTATİSTİKSEL ANALİZ</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baytuna</dc:creator>
  <cp:lastModifiedBy>baytuna</cp:lastModifiedBy>
  <cp:revision>8</cp:revision>
  <dcterms:created xsi:type="dcterms:W3CDTF">2022-02-28T11:05:37Z</dcterms:created>
  <dcterms:modified xsi:type="dcterms:W3CDTF">2022-02-28T12:10:09Z</dcterms:modified>
</cp:coreProperties>
</file>