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899" autoAdjust="0"/>
  </p:normalViewPr>
  <p:slideViewPr>
    <p:cSldViewPr snapToGrid="0">
      <p:cViewPr varScale="1">
        <p:scale>
          <a:sx n="92" d="100"/>
          <a:sy n="92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58113-B117-4F7D-B0D8-C1C307780DC0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79D9A-D324-4F43-AD7A-6E8C9276B1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408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>
                <a:solidFill>
                  <a:srgbClr val="000000"/>
                </a:solidFill>
              </a:rPr>
              <a:t>Dozimetrik</a:t>
            </a:r>
            <a:r>
              <a:rPr lang="tr-TR" dirty="0" smtClean="0">
                <a:solidFill>
                  <a:srgbClr val="000000"/>
                </a:solidFill>
              </a:rPr>
              <a:t> ve lokal kontrol verilerinin düzenli raporlanmasındaki doğruluk gelecekte bu gibi çalışmaları kolaylaştırması açısından gereklidir. Biyolojik ve sistemik tedaviler gelişirken , SRS ve </a:t>
            </a:r>
            <a:r>
              <a:rPr lang="tr-TR" dirty="0" err="1" smtClean="0">
                <a:solidFill>
                  <a:srgbClr val="000000"/>
                </a:solidFill>
              </a:rPr>
              <a:t>fSRS</a:t>
            </a:r>
            <a:r>
              <a:rPr lang="tr-TR" dirty="0" smtClean="0">
                <a:solidFill>
                  <a:srgbClr val="000000"/>
                </a:solidFill>
              </a:rPr>
              <a:t> ‘ </a:t>
            </a:r>
            <a:r>
              <a:rPr lang="tr-TR" dirty="0" err="1" smtClean="0">
                <a:solidFill>
                  <a:srgbClr val="000000"/>
                </a:solidFill>
              </a:rPr>
              <a:t>nin</a:t>
            </a:r>
            <a:r>
              <a:rPr lang="tr-TR" dirty="0" smtClean="0">
                <a:solidFill>
                  <a:srgbClr val="000000"/>
                </a:solidFill>
              </a:rPr>
              <a:t> gerekliliği ,etkililiği ve </a:t>
            </a:r>
            <a:r>
              <a:rPr lang="tr-TR" dirty="0" err="1" smtClean="0">
                <a:solidFill>
                  <a:srgbClr val="000000"/>
                </a:solidFill>
              </a:rPr>
              <a:t>toksisitesinin</a:t>
            </a:r>
            <a:r>
              <a:rPr lang="tr-TR" dirty="0" smtClean="0">
                <a:solidFill>
                  <a:srgbClr val="000000"/>
                </a:solidFill>
              </a:rPr>
              <a:t> ileri değerlendirilmesinde güncel analizler gerekli olacaktır.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9D9A-D324-4F43-AD7A-6E8C9276B10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15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Her yıl büyük bir sayıda hasta popülasyonu SRS ile tedavi dilmesi rağmen uygulama </a:t>
            </a:r>
            <a:r>
              <a:rPr lang="tr-TR" dirty="0" err="1" smtClean="0"/>
              <a:t>paterni</a:t>
            </a:r>
            <a:r>
              <a:rPr lang="tr-TR" dirty="0" smtClean="0"/>
              <a:t> ve reçete edilen doz halen tartışma konusudur. RTOG 90-05 daha önce </a:t>
            </a:r>
            <a:r>
              <a:rPr lang="tr-TR" dirty="0" err="1" smtClean="0"/>
              <a:t>parsiyel</a:t>
            </a:r>
            <a:r>
              <a:rPr lang="tr-TR" dirty="0" smtClean="0"/>
              <a:t> veya tüm beyin radyoterapisi alan hastalarda tek fraksiyon SRS de maksimum doz hakkında yapılan bir çalışma idi.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9D9A-D324-4F43-AD7A-6E8C9276B10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154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i="0" dirty="0" smtClean="0">
                <a:solidFill>
                  <a:srgbClr val="000000"/>
                </a:solidFill>
                <a:effectLst/>
              </a:rPr>
              <a:t> AAPM in </a:t>
            </a:r>
            <a:r>
              <a:rPr lang="tr-TR" i="0" dirty="0" err="1" smtClean="0">
                <a:solidFill>
                  <a:srgbClr val="000000"/>
                </a:solidFill>
                <a:effectLst/>
              </a:rPr>
              <a:t>Working</a:t>
            </a:r>
            <a:r>
              <a:rPr lang="tr-TR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tr-TR" i="0" dirty="0" err="1" smtClean="0">
                <a:solidFill>
                  <a:srgbClr val="000000"/>
                </a:solidFill>
                <a:effectLst/>
              </a:rPr>
              <a:t>Group</a:t>
            </a:r>
            <a:r>
              <a:rPr lang="tr-TR" i="0" dirty="0" smtClean="0">
                <a:solidFill>
                  <a:srgbClr val="000000"/>
                </a:solidFill>
                <a:effectLst/>
              </a:rPr>
              <a:t> on </a:t>
            </a:r>
            <a:r>
              <a:rPr lang="tr-TR" i="0" dirty="0" err="1" smtClean="0">
                <a:solidFill>
                  <a:srgbClr val="000000"/>
                </a:solidFill>
                <a:effectLst/>
              </a:rPr>
              <a:t>Biological</a:t>
            </a:r>
            <a:r>
              <a:rPr lang="tr-TR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tr-TR" i="0" dirty="0" err="1" smtClean="0">
                <a:solidFill>
                  <a:srgbClr val="000000"/>
                </a:solidFill>
                <a:effectLst/>
              </a:rPr>
              <a:t>Effects</a:t>
            </a:r>
            <a:r>
              <a:rPr lang="tr-TR" i="0" dirty="0" smtClean="0">
                <a:solidFill>
                  <a:srgbClr val="000000"/>
                </a:solidFill>
                <a:effectLst/>
              </a:rPr>
              <a:t> of </a:t>
            </a:r>
            <a:r>
              <a:rPr lang="tr-TR" i="0" dirty="0" err="1" smtClean="0">
                <a:solidFill>
                  <a:srgbClr val="000000"/>
                </a:solidFill>
                <a:effectLst/>
              </a:rPr>
              <a:t>Hypofractioned</a:t>
            </a:r>
            <a:r>
              <a:rPr lang="tr-TR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tr-TR" i="0" dirty="0" err="1" smtClean="0">
                <a:solidFill>
                  <a:srgbClr val="000000"/>
                </a:solidFill>
                <a:effectLst/>
              </a:rPr>
              <a:t>Radiotherapy</a:t>
            </a:r>
            <a:r>
              <a:rPr lang="tr-TR" i="0" dirty="0" smtClean="0">
                <a:solidFill>
                  <a:srgbClr val="000000"/>
                </a:solidFill>
                <a:effectLst/>
              </a:rPr>
              <a:t>/SBRT (WGSBRT) çalışma grubunun amacı;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i="0" dirty="0" err="1" smtClean="0">
                <a:solidFill>
                  <a:srgbClr val="000000"/>
                </a:solidFill>
                <a:effectLst/>
              </a:rPr>
              <a:t>hipofraksiyone</a:t>
            </a:r>
            <a:r>
              <a:rPr lang="tr-TR" i="0" dirty="0" smtClean="0">
                <a:solidFill>
                  <a:srgbClr val="000000"/>
                </a:solidFill>
                <a:effectLst/>
              </a:rPr>
              <a:t> tedavinin klinik etkilerini ( </a:t>
            </a:r>
            <a:r>
              <a:rPr lang="tr-TR" i="0" dirty="0" err="1" smtClean="0">
                <a:solidFill>
                  <a:srgbClr val="000000"/>
                </a:solidFill>
                <a:effectLst/>
              </a:rPr>
              <a:t>HyTEC</a:t>
            </a:r>
            <a:r>
              <a:rPr lang="tr-TR" i="0" dirty="0" smtClean="0">
                <a:solidFill>
                  <a:srgbClr val="000000"/>
                </a:solidFill>
                <a:effectLst/>
              </a:rPr>
              <a:t>) derlemek ve yayımlamak</a:t>
            </a:r>
          </a:p>
          <a:p>
            <a:pPr marL="457200" lvl="1" indent="0" algn="just">
              <a:buNone/>
            </a:pPr>
            <a:endParaRPr lang="tr-TR" i="0" dirty="0" smtClean="0">
              <a:solidFill>
                <a:srgbClr val="000000"/>
              </a:solidFill>
              <a:effectLst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</a:rPr>
              <a:t>SRS ve </a:t>
            </a:r>
            <a:r>
              <a:rPr lang="tr-TR" dirty="0" err="1" smtClean="0">
                <a:solidFill>
                  <a:srgbClr val="000000"/>
                </a:solidFill>
              </a:rPr>
              <a:t>fSRS</a:t>
            </a:r>
            <a:r>
              <a:rPr lang="tr-TR" dirty="0" smtClean="0">
                <a:solidFill>
                  <a:srgbClr val="000000"/>
                </a:solidFill>
              </a:rPr>
              <a:t> ile tedavi edilen hastalarda TCP ve NTCP’ </a:t>
            </a:r>
            <a:r>
              <a:rPr lang="tr-TR" dirty="0" err="1" smtClean="0">
                <a:solidFill>
                  <a:srgbClr val="000000"/>
                </a:solidFill>
              </a:rPr>
              <a:t>nin</a:t>
            </a:r>
            <a:r>
              <a:rPr lang="tr-TR" dirty="0" smtClean="0">
                <a:solidFill>
                  <a:srgbClr val="000000"/>
                </a:solidFill>
              </a:rPr>
              <a:t> klinik ve </a:t>
            </a:r>
            <a:r>
              <a:rPr lang="tr-TR" dirty="0" err="1" smtClean="0">
                <a:solidFill>
                  <a:srgbClr val="000000"/>
                </a:solidFill>
              </a:rPr>
              <a:t>dozimetrik</a:t>
            </a:r>
            <a:r>
              <a:rPr lang="tr-TR" dirty="0" smtClean="0">
                <a:solidFill>
                  <a:srgbClr val="000000"/>
                </a:solidFill>
              </a:rPr>
              <a:t> tahminlerini değerlendirmek için detaylı bir veri havuzu oluşturmaktır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9D9A-D324-4F43-AD7A-6E8C9276B10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60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Ekstrakranial hastalığın hızı ( ölüm olayını sansürleyebilir) ve tedavi edilmiş </a:t>
            </a:r>
            <a:r>
              <a:rPr lang="tr-TR" dirty="0" err="1" smtClean="0"/>
              <a:t>intrakranial</a:t>
            </a:r>
            <a:r>
              <a:rPr lang="tr-TR" dirty="0" smtClean="0"/>
              <a:t> hastalığın hızı ( lokal </a:t>
            </a:r>
            <a:r>
              <a:rPr lang="tr-TR" dirty="0" err="1" smtClean="0"/>
              <a:t>rekürrensi</a:t>
            </a:r>
            <a:r>
              <a:rPr lang="tr-TR" dirty="0" smtClean="0"/>
              <a:t> etkileyebilir ) </a:t>
            </a:r>
            <a:r>
              <a:rPr lang="tr-TR" dirty="0" err="1" smtClean="0"/>
              <a:t>nın</a:t>
            </a:r>
            <a:r>
              <a:rPr lang="tr-TR" dirty="0" smtClean="0"/>
              <a:t> ilişkili olması nedeni ile bu tahminlerin doğruluğu ve lokal kontrol abartılmış olabilir.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9D9A-D324-4F43-AD7A-6E8C9276B10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00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err="1" smtClean="0"/>
              <a:t>Fraksiyonasyonla</a:t>
            </a:r>
            <a:r>
              <a:rPr lang="tr-TR" dirty="0" smtClean="0"/>
              <a:t> sağlanan daha yüksek lokal kontrol aynı zamanda radyoterapiden yıllar sonra bile görülebilen düşük düzeyde </a:t>
            </a:r>
            <a:r>
              <a:rPr lang="tr-TR" dirty="0" err="1" smtClean="0"/>
              <a:t>psödoprogresyonu</a:t>
            </a:r>
            <a:r>
              <a:rPr lang="tr-TR" dirty="0" smtClean="0"/>
              <a:t> temsil edebilir 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9D9A-D324-4F43-AD7A-6E8C9276B10A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472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Tam tersine lokal kontrolün tahmininde kullanılan güncel hesaplamalar ise lokal kontrol oranını gereğinden fazla gösterebilir.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9D9A-D324-4F43-AD7A-6E8C9276B10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71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433E1-3CE9-4BD1-AD40-5D393E8CE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3C84520-81F6-404E-A865-1895DA36D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0766AC-4DD6-4DB8-BCC8-288619DE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8424-E38D-46A1-8803-C94DCC23044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E1EE98-EFEA-48F5-9ADB-71D1C1BA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B11E39-B1F8-4662-BA5F-98F66BBB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6564-D2A9-4FEB-8998-2044153E3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15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0FC0F4-5129-49B7-856D-BD4E99B8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53E8201-4C86-47C6-B1E1-FC2AB68FC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F5AD9B-4924-4AA8-A3FF-15720E82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8424-E38D-46A1-8803-C94DCC23044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844120-38ED-458D-BB3C-24CD4525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A8B7E1-1B9E-46D1-B364-737B89D8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6564-D2A9-4FEB-8998-2044153E3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9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DB05484-F35F-4080-9436-55B17D9E3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4DCEBF5-D015-4B95-BA64-E7A34CEAC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903A14-7453-4A9B-A441-8A31D7B6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8424-E38D-46A1-8803-C94DCC23044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E5D92F-0D63-477F-8F8D-F3E058C77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EF9683-866B-49F5-A215-606D2A70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6564-D2A9-4FEB-8998-2044153E3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636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271D33-6058-47C4-A1F7-DF5BA795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9F343D-DEAE-4B15-B591-7FC18BDF6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810678-8B50-4638-B1BD-4D77B557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8424-E38D-46A1-8803-C94DCC23044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EC0313-DFE3-4134-895B-D9D8CADF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3C6B28-151A-496D-8BDB-BF329F67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6564-D2A9-4FEB-8998-2044153E3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468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159115-07B7-4E92-9E86-2FE62E0A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B024A9-8598-4885-B4B4-76F65A373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9E641E-2763-4799-8CDA-7E6AF909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8424-E38D-46A1-8803-C94DCC23044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B232A5-2656-4F07-9D03-35B52F07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15D615-7EC8-4958-9268-5E6137F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6564-D2A9-4FEB-8998-2044153E3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61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F81678-467F-4E87-9CE5-F8CA2813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564692-90A3-42FD-A905-D01BFF2DA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B874423-0BC5-43E3-826A-91574F2F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E59B6A-A8E9-49A1-81F4-A94B36C7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8424-E38D-46A1-8803-C94DCC23044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EF367D1-AD88-4945-91C3-30DA6792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3510E44-C99A-4A23-B4DA-24586033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6564-D2A9-4FEB-8998-2044153E3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07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56983D-09C7-4BA9-8BDF-2BFADD9E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851CF75-CD2B-4AFE-8B8A-CAEA4339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5C590F-B51A-475F-AB71-26BA1C09E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4B8BB59-FD93-4DA6-BB19-60F364611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47AD418-EB28-4352-B8E3-D86DB3C62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9D4524E-20D8-4114-9864-56B0FC74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8424-E38D-46A1-8803-C94DCC23044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BCAE6CC-38BE-4904-8A06-0C3AE66C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5E7CE75-901E-4F4B-A948-936E5E9B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6564-D2A9-4FEB-8998-2044153E3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02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F78162-456D-419F-AE70-25568BCB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0A9E2F2-6711-47EF-964A-9FDFE151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8424-E38D-46A1-8803-C94DCC23044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C47BFA0-9131-4636-ADEC-3A2389B6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EE0C2FE-669B-478A-90CC-2E0C55C5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6564-D2A9-4FEB-8998-2044153E3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46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DCAA1A3-866F-4F67-ACEC-023A0500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8424-E38D-46A1-8803-C94DCC23044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ED50B02-0EB8-4B0C-B38F-6C978A6F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312D534-DE6B-4CCC-8560-167F05F2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6564-D2A9-4FEB-8998-2044153E3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70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18397D-D62E-406D-9594-49CC2556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710682-0E95-459D-8820-C897F1E6B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2E8DE44-B82F-4AEE-A8EB-85E85E8DB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307C634-58BB-4547-B7BD-0FA5F714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8424-E38D-46A1-8803-C94DCC23044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EC350E4-74FD-4ABC-A45D-4F443316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344908D-FEA8-4375-A470-130CFAD9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6564-D2A9-4FEB-8998-2044153E3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62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E3EF64-04C1-4255-A4BE-CE6A64A5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705CB2B-FE00-42A4-99C7-6D9231C66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A1140C5-10F8-4436-BC65-4C7CF34EF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A2D763-0C85-4662-9FDC-28D3A0B7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8424-E38D-46A1-8803-C94DCC23044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12A318C-51A6-486D-B5CD-BCE55445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9A47B3-04AE-4597-AF52-AF46CC54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6564-D2A9-4FEB-8998-2044153E3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38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C05180F-C0F3-4B1C-9723-D0111E30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7D9ED2F-07AE-4269-8E95-3A9C78A9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354994-A06C-4457-A67F-25E433D3B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E8424-E38D-46A1-8803-C94DCC23044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02A9C8-4C45-45DB-A75B-8A04EE26E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2E0D76-7355-4520-8786-F17CD020F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564-D2A9-4FEB-8998-2044153E3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77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4B23CCB-BC24-4A07-9EEF-1F5B835B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2234080"/>
            <a:ext cx="9144793" cy="2389839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4557101B-A9F2-481D-B11C-8211C3A11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625"/>
            <a:ext cx="9144000" cy="612457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480CDC6-913D-4FA8-B512-3AF9C006D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585" y="47846"/>
            <a:ext cx="8812591" cy="5975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27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C841B8-149E-4334-A18F-E727BD388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00"/>
            <a:ext cx="10515600" cy="5910263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/>
              <a:t>                  SONUÇ VERİLERİNİN DEĞERLENDİRİLMESİ </a:t>
            </a:r>
          </a:p>
          <a:p>
            <a:pPr lvl="1" algn="just"/>
            <a:r>
              <a:rPr lang="tr-TR" sz="2800" b="1" dirty="0">
                <a:latin typeface="Arial Narrow" panose="020B0606020202030204" pitchFamily="34" charset="0"/>
              </a:rPr>
              <a:t>Çalışmaların seçilmesi </a:t>
            </a:r>
          </a:p>
          <a:p>
            <a:pPr marL="0" indent="0" algn="just">
              <a:buNone/>
            </a:pPr>
            <a:endParaRPr lang="tr-TR" dirty="0">
              <a:latin typeface="Arial Narrow" panose="020B0606020202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dirty="0"/>
              <a:t>Çalışmaya sadece her doz ve </a:t>
            </a:r>
            <a:r>
              <a:rPr lang="tr-TR" dirty="0" err="1"/>
              <a:t>fraksiyonasyon</a:t>
            </a:r>
            <a:r>
              <a:rPr lang="tr-TR" dirty="0"/>
              <a:t> şemasına karşılık gelen en az 1 yıllık lokal kontrol verisini sağlayan çalışmalar dahil edildi.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tr-TR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dirty="0"/>
              <a:t>Bu çalışmalarda da her tabakalı gruptan en az 10 hastanın dahil edildiği , 1-2 yıllık gerçek lokal kontrol ve </a:t>
            </a:r>
            <a:r>
              <a:rPr lang="tr-TR" dirty="0" err="1"/>
              <a:t>sağkalım</a:t>
            </a:r>
            <a:r>
              <a:rPr lang="tr-TR" dirty="0"/>
              <a:t> bilgisine karşılık gelen reçete edilen doz </a:t>
            </a:r>
            <a:r>
              <a:rPr lang="tr-TR" dirty="0" err="1"/>
              <a:t>sınırı,fraksiyonasyon</a:t>
            </a:r>
            <a:r>
              <a:rPr lang="tr-TR" dirty="0"/>
              <a:t> ve tümör boyutu bilgileri kullanıldı.</a:t>
            </a:r>
          </a:p>
          <a:p>
            <a:pPr marL="457200" lvl="1" indent="0" algn="just">
              <a:buNone/>
            </a:pPr>
            <a:endParaRPr lang="tr-TR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dirty="0"/>
              <a:t>Tek  merkez tarafından sağlanan çoklu yayınlardan en güncel olanı dışında olgu sunumları ve sistematik derlemeler çalışmaya alınmadı .</a:t>
            </a:r>
          </a:p>
        </p:txBody>
      </p:sp>
    </p:spTree>
    <p:extLst>
      <p:ext uri="{BB962C8B-B14F-4D97-AF65-F5344CB8AC3E}">
        <p14:creationId xmlns:p14="http://schemas.microsoft.com/office/powerpoint/2010/main" val="346081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DFA9FC-5449-4E37-B3A9-15636E28D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25"/>
            <a:ext cx="10515600" cy="6053138"/>
          </a:xfrm>
        </p:spPr>
        <p:txBody>
          <a:bodyPr/>
          <a:lstStyle/>
          <a:p>
            <a:pPr lvl="1"/>
            <a:r>
              <a:rPr lang="tr-TR" b="1" dirty="0">
                <a:latin typeface="Arial Narrow" panose="020B0606020202030204" pitchFamily="34" charset="0"/>
              </a:rPr>
              <a:t>    </a:t>
            </a:r>
            <a:r>
              <a:rPr lang="tr-TR" sz="2800" b="1" dirty="0">
                <a:latin typeface="Arial Narrow" panose="020B0606020202030204" pitchFamily="34" charset="0"/>
              </a:rPr>
              <a:t>Araştırma sonuçları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800" dirty="0"/>
              <a:t>İlk yapılan </a:t>
            </a:r>
            <a:r>
              <a:rPr lang="tr-TR" sz="2800" dirty="0" err="1"/>
              <a:t>PubMed</a:t>
            </a:r>
            <a:r>
              <a:rPr lang="tr-TR" sz="2800" dirty="0"/>
              <a:t> aramalarında 2951 potansiyel uygun çalışma bulunmuş fakat ;  yukarıda bahsedilen çalışma kriterlerine uygun sadece 56 çalışma göz önünde bulundurulmuş.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tr-TR" sz="28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800" dirty="0"/>
              <a:t>Kullanılan uygun çalışmalardaki en sık kanser tipleri ; akciğer </a:t>
            </a:r>
            <a:r>
              <a:rPr lang="tr-TR" sz="2800" dirty="0" err="1"/>
              <a:t>kanseri,melanom</a:t>
            </a:r>
            <a:r>
              <a:rPr lang="tr-TR" sz="2800" dirty="0"/>
              <a:t> ,</a:t>
            </a:r>
            <a:r>
              <a:rPr lang="tr-TR" sz="2800" dirty="0" err="1"/>
              <a:t>renal</a:t>
            </a:r>
            <a:r>
              <a:rPr lang="tr-TR" sz="2800" dirty="0"/>
              <a:t> </a:t>
            </a:r>
            <a:r>
              <a:rPr lang="tr-TR" sz="2800" dirty="0" err="1"/>
              <a:t>cell</a:t>
            </a:r>
            <a:r>
              <a:rPr lang="tr-TR" sz="2800" dirty="0"/>
              <a:t> </a:t>
            </a:r>
            <a:r>
              <a:rPr lang="tr-TR" sz="2800" dirty="0" err="1"/>
              <a:t>karsinom</a:t>
            </a:r>
            <a:r>
              <a:rPr lang="tr-TR" sz="2800" dirty="0"/>
              <a:t> ve meme kanseri imiş.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tr-TR" sz="28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800" dirty="0"/>
              <a:t>Ortalama PTV marjı 1mm (0-3) ve ortalama reçete edilen doz tek fraksiyonda 20gy </a:t>
            </a:r>
            <a:r>
              <a:rPr lang="tr-TR" sz="2800" dirty="0" err="1"/>
              <a:t>di</a:t>
            </a:r>
            <a:r>
              <a:rPr lang="tr-TR" sz="2800" dirty="0"/>
              <a:t>. (1-5 fraksiyonda 13-32 </a:t>
            </a:r>
            <a:r>
              <a:rPr lang="tr-TR" sz="2800" dirty="0" err="1"/>
              <a:t>gy</a:t>
            </a:r>
            <a:r>
              <a:rPr lang="tr-TR" sz="2800" dirty="0"/>
              <a:t> ) 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tr-TR" sz="28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800" dirty="0"/>
              <a:t>Çalışmaların yaklaşık yarısında hastaların %44 e yakını öncesinde veya SRS ile bir ay içinde WBRT almıştır.</a:t>
            </a:r>
          </a:p>
        </p:txBody>
      </p:sp>
    </p:spTree>
    <p:extLst>
      <p:ext uri="{BB962C8B-B14F-4D97-AF65-F5344CB8AC3E}">
        <p14:creationId xmlns:p14="http://schemas.microsoft.com/office/powerpoint/2010/main" val="254707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4BEF32-72C5-4AB4-9CE2-FFEFFA6EE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750"/>
            <a:ext cx="10515600" cy="5891213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latin typeface="Arial Narrow" panose="020B0606020202030204" pitchFamily="34" charset="0"/>
              </a:rPr>
              <a:t>        Veri çıkarma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b="1" dirty="0">
              <a:latin typeface="Arial Narrow" panose="020B0606020202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800" dirty="0"/>
              <a:t>Her </a:t>
            </a:r>
            <a:r>
              <a:rPr lang="tr-TR" sz="2800" dirty="0" err="1"/>
              <a:t>metastatik</a:t>
            </a:r>
            <a:r>
              <a:rPr lang="tr-TR" sz="2800" dirty="0"/>
              <a:t> lezyona özgü 1 yıllık (eğer var ise 2 yıllık )  lokal kontrol , PTV ye reçete edilen doz ve fraksiyon sayısı uygun çalışmalardan seçildi.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800" dirty="0"/>
              <a:t>Yapılan her çalışmaya göre  yazar , çalışmanın yapıldığı merkez  , yayın yılı , tedavide kullanılan teknik ve cihaz  ve hasta sayısı verileri alındı 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800" dirty="0"/>
              <a:t>Hasta özellikleri olarak cinsiyet, beyin metastazı RPA sınıfı ,</a:t>
            </a:r>
            <a:r>
              <a:rPr lang="tr-TR" sz="2800" dirty="0" err="1"/>
              <a:t>primer</a:t>
            </a:r>
            <a:r>
              <a:rPr lang="tr-TR" sz="2800" dirty="0"/>
              <a:t> doku tanısı, beyin metastazı sayısı ve daha önceki WBRT uygulama verileri alındı.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800" dirty="0"/>
              <a:t>Tümör parametreleri olarak lezyon boyutu ,hacmi ve GTV-PTV marj bilgileri alındı.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8506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C5DF6E-E709-40A2-8AFF-96551143A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750"/>
            <a:ext cx="10515600" cy="5891213"/>
          </a:xfrm>
        </p:spPr>
        <p:txBody>
          <a:bodyPr/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dirty="0"/>
              <a:t>Metastaz boyutlarında RTOG 90-05 </a:t>
            </a:r>
            <a:r>
              <a:rPr lang="tr-TR" dirty="0" smtClean="0"/>
              <a:t>maksimum </a:t>
            </a:r>
            <a:r>
              <a:rPr lang="tr-TR" dirty="0"/>
              <a:t>çap boyutu kriterleri ele alındı 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r-TR" sz="2800" i="0" dirty="0">
                <a:solidFill>
                  <a:srgbClr val="444444"/>
                </a:solidFill>
                <a:effectLst/>
              </a:rPr>
              <a:t>≤ 20 mm olanlar küçük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rgbClr val="444444"/>
                </a:solidFill>
              </a:rPr>
              <a:t>21-30 mm olanlar orta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rgbClr val="444444"/>
                </a:solidFill>
              </a:rPr>
              <a:t>31-40 mm olanlar büyük kategorisinde değerlendirildi.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371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67888D-825D-4D4C-AEBF-FF6641DF9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325"/>
            <a:ext cx="10515600" cy="5862638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                   MATEMATİKSEL VE BİYOLOJİK MODELLER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FBBB051-7EB1-48E1-AEDD-B7F27A574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354" y="1263538"/>
            <a:ext cx="8579291" cy="43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6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36F7327-1D63-4A6C-808B-83AE8F83B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54"/>
          <a:stretch/>
        </p:blipFill>
        <p:spPr>
          <a:xfrm>
            <a:off x="882570" y="342900"/>
            <a:ext cx="4394280" cy="4200525"/>
          </a:xfrm>
          <a:prstGeom prst="snipRound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93600C7-EF6B-494F-999D-3188471A2D8A}"/>
              </a:ext>
            </a:extLst>
          </p:cNvPr>
          <p:cNvSpPr txBox="1"/>
          <p:nvPr/>
        </p:nvSpPr>
        <p:spPr>
          <a:xfrm>
            <a:off x="755610" y="4714874"/>
            <a:ext cx="484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Küçük metastazlarda 18-24 </a:t>
            </a:r>
            <a:r>
              <a:rPr lang="tr-TR" dirty="0" err="1"/>
              <a:t>G</a:t>
            </a:r>
            <a:r>
              <a:rPr lang="tr-TR" dirty="0" err="1" smtClean="0"/>
              <a:t>y</a:t>
            </a:r>
            <a:r>
              <a:rPr lang="tr-TR" dirty="0" smtClean="0"/>
              <a:t> </a:t>
            </a:r>
            <a:r>
              <a:rPr lang="tr-TR" dirty="0"/>
              <a:t>de sırasıyla %85 ve %95 oranında 1-yıllık lokal kontrol. sağlanmış 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2C4CCB1-0D6B-431B-82FA-E03893A5F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1" y="504825"/>
            <a:ext cx="4171950" cy="40386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EFFFC59-D794-4DAD-A4BF-BB3AD12EADA3}"/>
              </a:ext>
            </a:extLst>
          </p:cNvPr>
          <p:cNvSpPr txBox="1"/>
          <p:nvPr/>
        </p:nvSpPr>
        <p:spPr>
          <a:xfrm>
            <a:off x="6997999" y="4703980"/>
            <a:ext cx="440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Orta boy metastazlarda tek fraksiyonda </a:t>
            </a:r>
            <a:r>
              <a:rPr lang="tr-TR" dirty="0" smtClean="0"/>
              <a:t>18 </a:t>
            </a:r>
            <a:r>
              <a:rPr lang="tr-TR" dirty="0" err="1"/>
              <a:t>G</a:t>
            </a:r>
            <a:r>
              <a:rPr lang="tr-TR" dirty="0" err="1" smtClean="0"/>
              <a:t>y</a:t>
            </a:r>
            <a:endParaRPr lang="tr-TR" dirty="0"/>
          </a:p>
          <a:p>
            <a:r>
              <a:rPr lang="tr-TR" dirty="0"/>
              <a:t>%75 </a:t>
            </a:r>
            <a:r>
              <a:rPr lang="tr-TR" dirty="0" smtClean="0"/>
              <a:t>oranında </a:t>
            </a:r>
            <a:r>
              <a:rPr lang="tr-TR" dirty="0"/>
              <a:t>1-yıllık lokal kontrol sağlamış</a:t>
            </a:r>
          </a:p>
        </p:txBody>
      </p:sp>
    </p:spTree>
    <p:extLst>
      <p:ext uri="{BB962C8B-B14F-4D97-AF65-F5344CB8AC3E}">
        <p14:creationId xmlns:p14="http://schemas.microsoft.com/office/powerpoint/2010/main" val="337587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8BD7B8D-66A7-4C11-9DB7-6E993DBBB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14325"/>
            <a:ext cx="10563225" cy="5086349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20EA4FF-9C29-442E-873A-E75CF990B467}"/>
              </a:ext>
            </a:extLst>
          </p:cNvPr>
          <p:cNvSpPr txBox="1"/>
          <p:nvPr/>
        </p:nvSpPr>
        <p:spPr>
          <a:xfrm>
            <a:off x="4168806" y="5610225"/>
            <a:ext cx="385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2 YILLIK LOKAL KONTROL </a:t>
            </a:r>
          </a:p>
        </p:txBody>
      </p:sp>
    </p:spTree>
    <p:extLst>
      <p:ext uri="{BB962C8B-B14F-4D97-AF65-F5344CB8AC3E}">
        <p14:creationId xmlns:p14="http://schemas.microsoft.com/office/powerpoint/2010/main" val="4013855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2E6FDF6-0AD7-4C0D-B1A1-F4035853A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384872"/>
            <a:ext cx="9982200" cy="4806253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6117D00-995A-414A-A6A4-93638FD8403B}"/>
              </a:ext>
            </a:extLst>
          </p:cNvPr>
          <p:cNvSpPr txBox="1"/>
          <p:nvPr/>
        </p:nvSpPr>
        <p:spPr>
          <a:xfrm>
            <a:off x="3438525" y="5410200"/>
            <a:ext cx="618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1 YILLIK GENEL SAĞKALIM</a:t>
            </a:r>
          </a:p>
        </p:txBody>
      </p:sp>
    </p:spTree>
    <p:extLst>
      <p:ext uri="{BB962C8B-B14F-4D97-AF65-F5344CB8AC3E}">
        <p14:creationId xmlns:p14="http://schemas.microsoft.com/office/powerpoint/2010/main" val="174552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6D0AAD2C-D151-49D7-BF58-DD637CD16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584" y="522990"/>
            <a:ext cx="8388781" cy="3372735"/>
          </a:xfr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7606AE4-D627-419E-A4EA-82613B6BAB75}"/>
              </a:ext>
            </a:extLst>
          </p:cNvPr>
          <p:cNvSpPr txBox="1"/>
          <p:nvPr/>
        </p:nvSpPr>
        <p:spPr>
          <a:xfrm>
            <a:off x="1981200" y="4305300"/>
            <a:ext cx="7981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                             2 YILLIK SAĞKALIM</a:t>
            </a:r>
          </a:p>
          <a:p>
            <a:endParaRPr lang="tr-TR" sz="2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800" dirty="0"/>
              <a:t>Genel </a:t>
            </a:r>
            <a:r>
              <a:rPr lang="tr-TR" sz="2800" dirty="0" err="1"/>
              <a:t>sağkalım</a:t>
            </a:r>
            <a:r>
              <a:rPr lang="tr-TR" sz="2800" dirty="0"/>
              <a:t> ve beyin metastazlarına müdahale     arasındaki ilişki sıklıkla </a:t>
            </a:r>
            <a:r>
              <a:rPr lang="tr-TR" sz="2800" dirty="0" err="1"/>
              <a:t>ekstrakranial</a:t>
            </a:r>
            <a:r>
              <a:rPr lang="tr-TR" sz="2800" dirty="0"/>
              <a:t> faktörler tarafından </a:t>
            </a:r>
            <a:r>
              <a:rPr lang="tr-TR" sz="2800" dirty="0" smtClean="0"/>
              <a:t>yönetildiğinden </a:t>
            </a:r>
            <a:r>
              <a:rPr lang="tr-TR" sz="2800" dirty="0"/>
              <a:t>dikkatle ele alınmalıdır .</a:t>
            </a:r>
          </a:p>
        </p:txBody>
      </p:sp>
    </p:spTree>
    <p:extLst>
      <p:ext uri="{BB962C8B-B14F-4D97-AF65-F5344CB8AC3E}">
        <p14:creationId xmlns:p14="http://schemas.microsoft.com/office/powerpoint/2010/main" val="1051189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D61197D-212B-4844-B45C-830EB8A1E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371476"/>
            <a:ext cx="9220200" cy="477292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229B6F5-D854-4BAC-9DAE-9638A17DD09A}"/>
              </a:ext>
            </a:extLst>
          </p:cNvPr>
          <p:cNvSpPr txBox="1"/>
          <p:nvPr/>
        </p:nvSpPr>
        <p:spPr>
          <a:xfrm>
            <a:off x="2257425" y="5457825"/>
            <a:ext cx="6903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Melanoma</a:t>
            </a:r>
            <a:r>
              <a:rPr lang="tr-TR" dirty="0"/>
              <a:t> metastazları tek fraksiyonda </a:t>
            </a:r>
            <a:r>
              <a:rPr lang="tr-TR" dirty="0" smtClean="0"/>
              <a:t>18Gy </a:t>
            </a:r>
            <a:r>
              <a:rPr lang="tr-TR" dirty="0"/>
              <a:t>ve 24.6 </a:t>
            </a:r>
            <a:r>
              <a:rPr lang="tr-TR" dirty="0" err="1"/>
              <a:t>G</a:t>
            </a:r>
            <a:r>
              <a:rPr lang="tr-TR" dirty="0" err="1" smtClean="0"/>
              <a:t>y</a:t>
            </a:r>
            <a:r>
              <a:rPr lang="tr-TR" dirty="0" smtClean="0"/>
              <a:t> </a:t>
            </a:r>
            <a:r>
              <a:rPr lang="tr-TR" dirty="0"/>
              <a:t>kullanıldığında </a:t>
            </a:r>
          </a:p>
          <a:p>
            <a:r>
              <a:rPr lang="tr-TR" dirty="0"/>
              <a:t>1 yıllık lokal kontrol açısından en dik doz –yanıt eğrisine sahiptir.</a:t>
            </a:r>
          </a:p>
        </p:txBody>
      </p:sp>
    </p:spTree>
    <p:extLst>
      <p:ext uri="{BB962C8B-B14F-4D97-AF65-F5344CB8AC3E}">
        <p14:creationId xmlns:p14="http://schemas.microsoft.com/office/powerpoint/2010/main" val="208401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9BA1E5-D91F-49B2-AAE0-29EF32F3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125"/>
            <a:ext cx="10515600" cy="5938838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/>
              <a:t>AMAÇ: </a:t>
            </a:r>
            <a:r>
              <a:rPr lang="tr-TR" dirty="0"/>
              <a:t>AAPM SBRT ÇALIŞMA GRUBU olarak </a:t>
            </a:r>
            <a:r>
              <a:rPr lang="tr-TR" dirty="0" err="1"/>
              <a:t>ingilizce</a:t>
            </a:r>
            <a:r>
              <a:rPr lang="tr-TR" dirty="0"/>
              <a:t> yayımlanmış literatürden mevcut klinik ve </a:t>
            </a:r>
            <a:r>
              <a:rPr lang="tr-TR" dirty="0" err="1"/>
              <a:t>dozimetrik</a:t>
            </a:r>
            <a:r>
              <a:rPr lang="tr-TR" dirty="0"/>
              <a:t> veriler elde edilerek beyin metastazlarında SRS ve </a:t>
            </a:r>
            <a:r>
              <a:rPr lang="tr-TR" dirty="0" err="1"/>
              <a:t>fSRS</a:t>
            </a:r>
            <a:r>
              <a:rPr lang="tr-TR" dirty="0"/>
              <a:t> sonrası TCP verilerini modellemek.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b="1" dirty="0"/>
              <a:t>MATERYAL VE METOD : </a:t>
            </a:r>
            <a:r>
              <a:rPr lang="tr-TR" dirty="0"/>
              <a:t>1995 Ocak ve 2017 Eylül arasında yayımlanmış </a:t>
            </a:r>
            <a:r>
              <a:rPr lang="tr-TR" dirty="0" err="1"/>
              <a:t>PubMed</a:t>
            </a:r>
            <a:r>
              <a:rPr lang="tr-TR" dirty="0"/>
              <a:t> indeksli çalışmalar, beyin metastazlarında  SRS ve </a:t>
            </a:r>
            <a:r>
              <a:rPr lang="tr-TR" dirty="0" err="1"/>
              <a:t>fSRS</a:t>
            </a:r>
            <a:r>
              <a:rPr lang="tr-TR" dirty="0"/>
              <a:t> sonrası TCP’nin </a:t>
            </a:r>
            <a:r>
              <a:rPr lang="tr-TR" dirty="0" err="1"/>
              <a:t>dozimetrik</a:t>
            </a:r>
            <a:r>
              <a:rPr lang="tr-TR" dirty="0"/>
              <a:t> ve klinik tahminlerini değerlendirmek için kullanıldı.</a:t>
            </a:r>
          </a:p>
          <a:p>
            <a:pPr marL="0" indent="0" algn="just">
              <a:buNone/>
            </a:pPr>
            <a:r>
              <a:rPr lang="tr-TR" dirty="0"/>
              <a:t>Uygun çalışmalar; </a:t>
            </a:r>
          </a:p>
          <a:p>
            <a:pPr algn="just"/>
            <a:r>
              <a:rPr lang="tr-TR" dirty="0"/>
              <a:t>&gt; 10 hasta sayısı ve ≥ 1 yıldan fazla lokal kontrol (LC) verisine karşılık gelen doz-</a:t>
            </a:r>
            <a:r>
              <a:rPr lang="tr-TR" dirty="0" err="1"/>
              <a:t>fraksiyonasyon</a:t>
            </a:r>
            <a:r>
              <a:rPr lang="tr-TR" dirty="0"/>
              <a:t> bilgileri</a:t>
            </a:r>
          </a:p>
          <a:p>
            <a:pPr algn="just"/>
            <a:r>
              <a:rPr lang="tr-TR" dirty="0"/>
              <a:t>Referans olarak hedef lezyonun </a:t>
            </a:r>
            <a:r>
              <a:rPr lang="tr-TR" dirty="0" err="1"/>
              <a:t>pre</a:t>
            </a:r>
            <a:r>
              <a:rPr lang="tr-TR" dirty="0"/>
              <a:t>-SRS öncesi çapı kullanılarak değerlendirme yapıldı .</a:t>
            </a:r>
          </a:p>
        </p:txBody>
      </p:sp>
    </p:spTree>
    <p:extLst>
      <p:ext uri="{BB962C8B-B14F-4D97-AF65-F5344CB8AC3E}">
        <p14:creationId xmlns:p14="http://schemas.microsoft.com/office/powerpoint/2010/main" val="915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3B399B-685B-44FC-BFFB-98FBD5688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850"/>
            <a:ext cx="10515600" cy="585311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ÖZEL DURUMLAR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Mevcut derlemedeki SRS uygulamaları </a:t>
            </a:r>
            <a:r>
              <a:rPr lang="tr-TR" dirty="0" err="1"/>
              <a:t>intakt</a:t>
            </a:r>
            <a:r>
              <a:rPr lang="tr-TR" dirty="0"/>
              <a:t> metastazlar için uygulanmıştır ve  post-</a:t>
            </a:r>
            <a:r>
              <a:rPr lang="tr-TR" dirty="0" err="1"/>
              <a:t>operative</a:t>
            </a:r>
            <a:r>
              <a:rPr lang="tr-TR" dirty="0"/>
              <a:t> SRS planları için uygun olmayabilir.</a:t>
            </a:r>
          </a:p>
          <a:p>
            <a:pPr marL="0" indent="0" algn="just">
              <a:buNone/>
            </a:pPr>
            <a:endParaRPr lang="tr-TR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Yakın zamanda yapılan </a:t>
            </a:r>
            <a:r>
              <a:rPr lang="tr-TR" dirty="0" err="1"/>
              <a:t>randomize</a:t>
            </a:r>
            <a:r>
              <a:rPr lang="tr-TR" dirty="0"/>
              <a:t> kontrollü bir çalışmada post-op tümör yatağına SRS in WBRT den daha düşük lokal kontrol sağladığını önermiş. Fakat SRS in biyolojik eşdeğer dozunun WBRT den yüksek olduğu göz önünde bulundurulduğunda , bu durumun yetersiz dozdan ziyade hedef çizimindeki hatalar ve hatalı marj verilmesinden kaynaklandığı düşünülebilir</a:t>
            </a:r>
            <a:r>
              <a:rPr lang="tr-TR" dirty="0" smtClean="0"/>
              <a:t>. Post-</a:t>
            </a:r>
            <a:r>
              <a:rPr lang="tr-TR" dirty="0" err="1" smtClean="0"/>
              <a:t>operatif</a:t>
            </a:r>
            <a:r>
              <a:rPr lang="tr-TR" dirty="0" smtClean="0"/>
              <a:t> </a:t>
            </a:r>
            <a:r>
              <a:rPr lang="tr-TR" dirty="0"/>
              <a:t>planda hedef çizimi iyice </a:t>
            </a:r>
            <a:r>
              <a:rPr lang="tr-TR" dirty="0" smtClean="0"/>
              <a:t>anlaşıldığında, </a:t>
            </a:r>
            <a:r>
              <a:rPr lang="tr-TR" dirty="0"/>
              <a:t>gelecekteki TCP çalışmaları daha fazla önem kazanacaktır.</a:t>
            </a:r>
          </a:p>
        </p:txBody>
      </p:sp>
    </p:spTree>
    <p:extLst>
      <p:ext uri="{BB962C8B-B14F-4D97-AF65-F5344CB8AC3E}">
        <p14:creationId xmlns:p14="http://schemas.microsoft.com/office/powerpoint/2010/main" val="3251397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4B2251-4A24-450D-A578-5BBB669A9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01" y="670077"/>
            <a:ext cx="10515600" cy="5995988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Mevcut çalışmalardaki analizler sadece SRS alan hastalardan </a:t>
            </a:r>
            <a:r>
              <a:rPr lang="tr-TR" dirty="0" err="1" smtClean="0"/>
              <a:t>oluşurulmuştur</a:t>
            </a:r>
            <a:r>
              <a:rPr lang="tr-TR" dirty="0" smtClean="0"/>
              <a:t>( </a:t>
            </a:r>
            <a:r>
              <a:rPr lang="tr-TR" dirty="0"/>
              <a:t>sistemik tedavi yok ). Sistemik tedavi altında yeni gelişen veya </a:t>
            </a:r>
            <a:r>
              <a:rPr lang="tr-TR" dirty="0" err="1"/>
              <a:t>progrese</a:t>
            </a:r>
            <a:r>
              <a:rPr lang="tr-TR" dirty="0"/>
              <a:t> olan metastazları için SRS açısından yönlendirilmesi giderek yaygınlaşmaktadır. Bu durumda hastalar SRS almakta iken sistemik tedaviyi almak istemeyebilir.</a:t>
            </a:r>
          </a:p>
          <a:p>
            <a:pPr marL="0" indent="0" algn="just">
              <a:buNone/>
            </a:pPr>
            <a:r>
              <a:rPr lang="tr-TR" dirty="0"/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Sistemik tedavinin SRS ile verilmesi doz-yanıt ilişkisinin ve tedavi yanıtını iyileştirebilir.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tr-TR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Çalışmaya sadece yetişkin hastalar kaydedildiğinden ,pediatrik hastalar için kullanılması konusu belirsizdir.</a:t>
            </a:r>
          </a:p>
        </p:txBody>
      </p:sp>
    </p:spTree>
    <p:extLst>
      <p:ext uri="{BB962C8B-B14F-4D97-AF65-F5344CB8AC3E}">
        <p14:creationId xmlns:p14="http://schemas.microsoft.com/office/powerpoint/2010/main" val="1715787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A4BE4E-E846-41B4-B873-6407D0801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688"/>
            <a:ext cx="10515600" cy="602456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ÖNERİLEN DOZ-HACİM HEDEFLERİ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>
              <a:latin typeface="Comic Sans MS" panose="030F0702030302020204" pitchFamily="66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  <a:cs typeface="MV Boli" panose="02000500030200090000" pitchFamily="2" charset="0"/>
              </a:rPr>
              <a:t>Küçük boy tümörlerde </a:t>
            </a:r>
            <a:r>
              <a:rPr lang="tr-TR" dirty="0">
                <a:latin typeface="Comic Sans MS" panose="030F0702030302020204" pitchFamily="66" charset="0"/>
              </a:rPr>
              <a:t>güncel çalışmalar tek fraksiyonda daha düşük  dozların(18gy)  en iyi lokal sağladığını öneriyor. </a:t>
            </a:r>
            <a:r>
              <a:rPr lang="tr-TR" dirty="0" err="1">
                <a:latin typeface="Comic Sans MS" panose="030F0702030302020204" pitchFamily="66" charset="0"/>
              </a:rPr>
              <a:t>Melanoma</a:t>
            </a:r>
            <a:r>
              <a:rPr lang="tr-TR" dirty="0">
                <a:latin typeface="Comic Sans MS" panose="030F0702030302020204" pitchFamily="66" charset="0"/>
              </a:rPr>
              <a:t> hastalarında küçük beyin metastazları için daha yüksek dozların </a:t>
            </a:r>
            <a:r>
              <a:rPr lang="tr-TR" dirty="0" smtClean="0">
                <a:latin typeface="Comic Sans MS" panose="030F0702030302020204" pitchFamily="66" charset="0"/>
              </a:rPr>
              <a:t/>
            </a:r>
            <a:br>
              <a:rPr lang="tr-TR" dirty="0" smtClean="0">
                <a:latin typeface="Comic Sans MS" panose="030F0702030302020204" pitchFamily="66" charset="0"/>
              </a:rPr>
            </a:br>
            <a:r>
              <a:rPr lang="tr-TR" dirty="0" smtClean="0">
                <a:latin typeface="Comic Sans MS" panose="030F0702030302020204" pitchFamily="66" charset="0"/>
              </a:rPr>
              <a:t>( 23,4 </a:t>
            </a:r>
            <a:r>
              <a:rPr lang="tr-TR" dirty="0" err="1">
                <a:latin typeface="Comic Sans MS" panose="030F0702030302020204" pitchFamily="66" charset="0"/>
              </a:rPr>
              <a:t>G</a:t>
            </a:r>
            <a:r>
              <a:rPr lang="tr-TR" dirty="0" err="1" smtClean="0">
                <a:latin typeface="Comic Sans MS" panose="030F0702030302020204" pitchFamily="66" charset="0"/>
              </a:rPr>
              <a:t>y</a:t>
            </a:r>
            <a:r>
              <a:rPr lang="tr-TR" dirty="0">
                <a:latin typeface="Comic Sans MS" panose="030F0702030302020204" pitchFamily="66" charset="0"/>
              </a:rPr>
              <a:t>) %90 oranında lokal kontrol sağladığı görülmüş.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  <a:cs typeface="MV Boli" panose="02000500030200090000" pitchFamily="2" charset="0"/>
              </a:rPr>
              <a:t>Orta boy tümörlerde  </a:t>
            </a:r>
            <a:r>
              <a:rPr lang="tr-TR" dirty="0">
                <a:latin typeface="Comic Sans MS" panose="030F0702030302020204" pitchFamily="66" charset="0"/>
              </a:rPr>
              <a:t>güncel çalışmalarda 18 </a:t>
            </a:r>
            <a:r>
              <a:rPr lang="tr-TR" dirty="0" err="1">
                <a:latin typeface="Comic Sans MS" panose="030F0702030302020204" pitchFamily="66" charset="0"/>
              </a:rPr>
              <a:t>G</a:t>
            </a:r>
            <a:r>
              <a:rPr lang="tr-TR" dirty="0" err="1" smtClean="0">
                <a:latin typeface="Comic Sans MS" panose="030F0702030302020204" pitchFamily="66" charset="0"/>
              </a:rPr>
              <a:t>y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ile   tek fraksiyonda  %75 lokal kontrol sağladığı görülmüş. </a:t>
            </a:r>
            <a:r>
              <a:rPr lang="tr-TR" dirty="0">
                <a:latin typeface="Comic Sans MS" panose="030F0702030302020204" pitchFamily="66" charset="0"/>
                <a:cs typeface="MV Boli" panose="02000500030200090000" pitchFamily="2" charset="0"/>
              </a:rPr>
              <a:t>Büyük tümörlerde </a:t>
            </a:r>
            <a:r>
              <a:rPr lang="tr-TR" dirty="0">
                <a:latin typeface="Comic Sans MS" panose="030F0702030302020204" pitchFamily="66" charset="0"/>
              </a:rPr>
              <a:t>ise tek fraksiyonda 15 </a:t>
            </a:r>
            <a:r>
              <a:rPr lang="tr-TR" dirty="0" err="1">
                <a:latin typeface="Comic Sans MS" panose="030F0702030302020204" pitchFamily="66" charset="0"/>
              </a:rPr>
              <a:t>G</a:t>
            </a:r>
            <a:r>
              <a:rPr lang="tr-TR" dirty="0" err="1" smtClean="0">
                <a:latin typeface="Comic Sans MS" panose="030F0702030302020204" pitchFamily="66" charset="0"/>
              </a:rPr>
              <a:t>y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in %69 lokal kontrol sağladığı görülmüş.</a:t>
            </a:r>
          </a:p>
          <a:p>
            <a:pPr marL="457200" lvl="1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55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CD3B51DF-EBD2-48A7-A12E-01BC76D4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750"/>
            <a:ext cx="10515600" cy="5891213"/>
          </a:xfrm>
        </p:spPr>
        <p:txBody>
          <a:bodyPr/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MV Boli" panose="02000500030200090000" pitchFamily="2" charset="0"/>
                <a:cs typeface="MV Boli" panose="02000500030200090000" pitchFamily="2" charset="0"/>
              </a:rPr>
              <a:t>Orta ve büyük boy tümörlerde  </a:t>
            </a:r>
            <a:r>
              <a:rPr lang="tr-TR" dirty="0"/>
              <a:t>%80-90 dan daha fazla lokal kontrol için daha yüksek dozlar gerektiğinden bu durum artmış </a:t>
            </a:r>
            <a:r>
              <a:rPr lang="tr-TR" dirty="0" err="1"/>
              <a:t>radyonekroz</a:t>
            </a:r>
            <a:r>
              <a:rPr lang="tr-TR" dirty="0"/>
              <a:t> riski ile ilişkilendirilebilir. Bu yüzden bu tür hastalarda  30gy/3fr veya 35gy/5fr  gibi </a:t>
            </a:r>
            <a:r>
              <a:rPr lang="tr-TR" dirty="0" err="1"/>
              <a:t>fraksiyone</a:t>
            </a:r>
            <a:r>
              <a:rPr lang="tr-TR" dirty="0"/>
              <a:t> rejimler tercih </a:t>
            </a:r>
            <a:r>
              <a:rPr lang="tr-TR" dirty="0" smtClean="0"/>
              <a:t>edilebilir.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Bu durumu 27 </a:t>
            </a:r>
            <a:r>
              <a:rPr lang="tr-TR" dirty="0" err="1"/>
              <a:t>gy</a:t>
            </a:r>
            <a:r>
              <a:rPr lang="tr-TR" dirty="0"/>
              <a:t> /3fr’in  , 2-3 cm </a:t>
            </a:r>
            <a:r>
              <a:rPr lang="tr-TR" dirty="0" err="1"/>
              <a:t>lik</a:t>
            </a:r>
            <a:r>
              <a:rPr lang="tr-TR" dirty="0"/>
              <a:t> lezyonlarda tek fraksiyonda 18gy ve &gt; 3 </a:t>
            </a:r>
            <a:r>
              <a:rPr lang="tr-TR" dirty="0" err="1"/>
              <a:t>cmlik</a:t>
            </a:r>
            <a:r>
              <a:rPr lang="tr-TR" dirty="0"/>
              <a:t> lezyonlarda tek fraksiyonda 15-16gy ‘e lokal kontrol açısından üstün olması desteklemektedir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5392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627AFE-2AB4-4072-8528-24F26CF53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225"/>
            <a:ext cx="10515600" cy="59007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LOKAL KONTROLÜN SKORLAMA METODLARI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Mevcut analizdeki çalışmalarda lokal kontrol tanımı daha çok MR bulgularına göre değerlendirilmiştir. Bu nedenle sonuçların </a:t>
            </a:r>
            <a:r>
              <a:rPr lang="tr-TR" dirty="0" err="1"/>
              <a:t>psödoprogresyon</a:t>
            </a:r>
            <a:r>
              <a:rPr lang="tr-TR" dirty="0"/>
              <a:t> ile karışması  mümkün olmaktadır.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Bazı çalışmalarda </a:t>
            </a:r>
            <a:r>
              <a:rPr lang="tr-TR" dirty="0" err="1"/>
              <a:t>rekürrens</a:t>
            </a:r>
            <a:r>
              <a:rPr lang="tr-TR" dirty="0"/>
              <a:t> tanımı , takip amaçlı kontrol görüntüleme yapılmadan herhangi bir boyuttaki artış olarak tanımlanmıştır.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Öyle ki bazı çalışmalar ise </a:t>
            </a:r>
            <a:r>
              <a:rPr lang="tr-TR" dirty="0" err="1"/>
              <a:t>psödoprogresyonu</a:t>
            </a:r>
            <a:r>
              <a:rPr lang="tr-TR" dirty="0"/>
              <a:t> dışlamak için </a:t>
            </a:r>
            <a:r>
              <a:rPr lang="tr-TR" dirty="0" err="1"/>
              <a:t>nöro</a:t>
            </a:r>
            <a:r>
              <a:rPr lang="tr-TR" dirty="0"/>
              <a:t>-onkolojide yanıt değerlendirme kriterleri gibi daha modern </a:t>
            </a:r>
            <a:r>
              <a:rPr lang="tr-TR" dirty="0" err="1"/>
              <a:t>kriteleri</a:t>
            </a:r>
            <a:r>
              <a:rPr lang="tr-TR" dirty="0"/>
              <a:t> veya zorunlu takip görüntülemeleri veya patolojik konfirmasyon yöntemini kullanmışlardır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8362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61222F-91AC-48C6-8491-6BEE56BFF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"/>
            <a:ext cx="10515600" cy="604361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600" dirty="0">
                <a:latin typeface="Comic Sans MS" panose="030F0702030302020204" pitchFamily="66" charset="0"/>
              </a:rPr>
              <a:t>Gelecekte yapılacak olan daha bireysel ,kişiye veya en azından bir grup hastaya yönelik  doz-</a:t>
            </a:r>
            <a:r>
              <a:rPr lang="tr-TR" sz="2600" dirty="0" err="1">
                <a:latin typeface="Comic Sans MS" panose="030F0702030302020204" pitchFamily="66" charset="0"/>
              </a:rPr>
              <a:t>fraksiyonasyon</a:t>
            </a:r>
            <a:r>
              <a:rPr lang="tr-TR" sz="2600" dirty="0">
                <a:latin typeface="Comic Sans MS" panose="030F0702030302020204" pitchFamily="66" charset="0"/>
              </a:rPr>
              <a:t> çalışmaları daha gelişmiş TCP modellerini uygulanabilir hale getirecektir. Yapılacak olan çalışmalarda her doz-</a:t>
            </a:r>
            <a:r>
              <a:rPr lang="tr-TR" sz="2600" dirty="0" err="1">
                <a:latin typeface="Comic Sans MS" panose="030F0702030302020204" pitchFamily="66" charset="0"/>
              </a:rPr>
              <a:t>fraksiyonasyon</a:t>
            </a:r>
            <a:r>
              <a:rPr lang="tr-TR" sz="2600" dirty="0">
                <a:latin typeface="Comic Sans MS" panose="030F0702030302020204" pitchFamily="66" charset="0"/>
              </a:rPr>
              <a:t> için aşağıdaki bilgileri içermelidir</a:t>
            </a:r>
            <a:r>
              <a:rPr lang="tr-TR" sz="2600" dirty="0" smtClean="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1600" dirty="0">
                <a:latin typeface="Comic Sans MS" panose="030F0702030302020204" pitchFamily="66" charset="0"/>
              </a:rPr>
              <a:t>Önceki WBRT dozu ve radyoterapi </a:t>
            </a:r>
            <a:r>
              <a:rPr lang="tr-TR" sz="1600" dirty="0" err="1">
                <a:latin typeface="Comic Sans MS" panose="030F0702030302020204" pitchFamily="66" charset="0"/>
              </a:rPr>
              <a:t>intervalleri</a:t>
            </a:r>
            <a:r>
              <a:rPr lang="tr-TR" sz="1600" dirty="0">
                <a:latin typeface="Comic Sans MS" panose="030F0702030302020204" pitchFamily="66" charset="0"/>
              </a:rPr>
              <a:t> arasındaki süre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600" dirty="0">
                <a:latin typeface="Comic Sans MS" panose="030F0702030302020204" pitchFamily="66" charset="0"/>
              </a:rPr>
              <a:t>Spesifik tümör histolojileri için reçete edilen doz ve sonuçları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600" dirty="0">
                <a:latin typeface="Comic Sans MS" panose="030F0702030302020204" pitchFamily="66" charset="0"/>
              </a:rPr>
              <a:t>Hedef çizim metodu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600" dirty="0">
                <a:latin typeface="Comic Sans MS" panose="030F0702030302020204" pitchFamily="66" charset="0"/>
              </a:rPr>
              <a:t>PTV marjı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600" dirty="0" err="1">
                <a:latin typeface="Comic Sans MS" panose="030F0702030302020204" pitchFamily="66" charset="0"/>
              </a:rPr>
              <a:t>İmmobilizasyon</a:t>
            </a:r>
            <a:r>
              <a:rPr lang="tr-TR" sz="1600" dirty="0">
                <a:latin typeface="Comic Sans MS" panose="030F0702030302020204" pitchFamily="66" charset="0"/>
              </a:rPr>
              <a:t> ve görüntü rehberliği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600" dirty="0">
                <a:latin typeface="Comic Sans MS" panose="030F0702030302020204" pitchFamily="66" charset="0"/>
              </a:rPr>
              <a:t>RTOG 90-05 kriterlerine uygun tümör boyutu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600" dirty="0">
                <a:latin typeface="Comic Sans MS" panose="030F0702030302020204" pitchFamily="66" charset="0"/>
              </a:rPr>
              <a:t>Tedavi edilen metastaz sayısı ve lezyona spesifik detaylar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600" dirty="0">
                <a:latin typeface="Comic Sans MS" panose="030F0702030302020204" pitchFamily="66" charset="0"/>
              </a:rPr>
              <a:t>Tedavi planlama yazılımı ve kullanılan doz hesaplama algoritması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600" dirty="0">
                <a:latin typeface="Comic Sans MS" panose="030F0702030302020204" pitchFamily="66" charset="0"/>
              </a:rPr>
              <a:t>Tedavi cihazı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600" dirty="0">
                <a:latin typeface="Comic Sans MS" panose="030F0702030302020204" pitchFamily="66" charset="0"/>
              </a:rPr>
              <a:t>Hedefteki maksimum ve minimum </a:t>
            </a:r>
            <a:r>
              <a:rPr lang="tr-TR" sz="1600" dirty="0" err="1">
                <a:latin typeface="Comic Sans MS" panose="030F0702030302020204" pitchFamily="66" charset="0"/>
              </a:rPr>
              <a:t>periferal</a:t>
            </a:r>
            <a:r>
              <a:rPr lang="tr-TR" sz="1600" dirty="0">
                <a:latin typeface="Comic Sans MS" panose="030F0702030302020204" pitchFamily="66" charset="0"/>
              </a:rPr>
              <a:t> doz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600" dirty="0">
                <a:latin typeface="Comic Sans MS" panose="030F0702030302020204" pitchFamily="66" charset="0"/>
              </a:rPr>
              <a:t>GTV ve PTV </a:t>
            </a:r>
            <a:r>
              <a:rPr lang="tr-TR" sz="1600" dirty="0" err="1">
                <a:latin typeface="Comic Sans MS" panose="030F0702030302020204" pitchFamily="66" charset="0"/>
              </a:rPr>
              <a:t>nin</a:t>
            </a:r>
            <a:r>
              <a:rPr lang="tr-TR" sz="1600" dirty="0">
                <a:latin typeface="Comic Sans MS" panose="030F0702030302020204" pitchFamily="66" charset="0"/>
              </a:rPr>
              <a:t> yüzde kaçının hangi </a:t>
            </a:r>
            <a:r>
              <a:rPr lang="tr-TR" sz="1600" dirty="0" err="1">
                <a:latin typeface="Comic Sans MS" panose="030F0702030302020204" pitchFamily="66" charset="0"/>
              </a:rPr>
              <a:t>izodoz</a:t>
            </a:r>
            <a:r>
              <a:rPr lang="tr-TR" sz="1600" dirty="0">
                <a:latin typeface="Comic Sans MS" panose="030F0702030302020204" pitchFamily="66" charset="0"/>
              </a:rPr>
              <a:t> yüzdesini kapsadığı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600" dirty="0">
                <a:latin typeface="Comic Sans MS" panose="030F0702030302020204" pitchFamily="66" charset="0"/>
              </a:rPr>
              <a:t>Eşlik eden sistemik tedaviler ve verilen radyoterapi arasındaki süre 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2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8B2429-D24E-4A8C-A035-B3E2D789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475"/>
            <a:ext cx="10515600" cy="58054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b="1" dirty="0">
                <a:latin typeface="Comic Sans MS" panose="030F0702030302020204" pitchFamily="66" charset="0"/>
              </a:rPr>
              <a:t>SONUÇLAR: </a:t>
            </a:r>
            <a:r>
              <a:rPr lang="tr-TR" dirty="0">
                <a:latin typeface="Comic Sans MS" panose="030F0702030302020204" pitchFamily="66" charset="0"/>
              </a:rPr>
              <a:t>2951 potansiyel yazının 56 </a:t>
            </a:r>
            <a:r>
              <a:rPr lang="tr-TR" dirty="0" err="1">
                <a:latin typeface="Comic Sans MS" panose="030F0702030302020204" pitchFamily="66" charset="0"/>
              </a:rPr>
              <a:t>sı</a:t>
            </a:r>
            <a:r>
              <a:rPr lang="tr-TR" dirty="0">
                <a:latin typeface="Comic Sans MS" panose="030F0702030302020204" pitchFamily="66" charset="0"/>
              </a:rPr>
              <a:t> analiz için yeterli doz-volüm verilerini içermektedir. Nekroz ve </a:t>
            </a:r>
            <a:r>
              <a:rPr lang="tr-TR" dirty="0" err="1">
                <a:latin typeface="Comic Sans MS" panose="030F0702030302020204" pitchFamily="66" charset="0"/>
              </a:rPr>
              <a:t>pseudo-progresyonun</a:t>
            </a:r>
            <a:r>
              <a:rPr lang="tr-TR" dirty="0">
                <a:latin typeface="Comic Sans MS" panose="030F0702030302020204" pitchFamily="66" charset="0"/>
              </a:rPr>
              <a:t> lokal kontrol verilerinin değerlendirilmesini güçleştirdiğini hesaba katarak ;</a:t>
            </a:r>
          </a:p>
          <a:p>
            <a:pPr algn="just"/>
            <a:r>
              <a:rPr lang="tr-TR" dirty="0">
                <a:latin typeface="Comic Sans MS" panose="030F0702030302020204" pitchFamily="66" charset="0"/>
                <a:cs typeface="Calibri" panose="020F0502020204030204" pitchFamily="34" charset="0"/>
              </a:rPr>
              <a:t>≤ 20 mm olan metastazlar için tek fraksiyonda 18 ve 24 </a:t>
            </a:r>
            <a:r>
              <a:rPr lang="tr-TR" dirty="0" err="1">
                <a:latin typeface="Comic Sans MS" panose="030F0702030302020204" pitchFamily="66" charset="0"/>
                <a:cs typeface="Calibri" panose="020F0502020204030204" pitchFamily="34" charset="0"/>
              </a:rPr>
              <a:t>gy</a:t>
            </a:r>
            <a:r>
              <a:rPr lang="tr-TR" dirty="0">
                <a:latin typeface="Comic Sans MS" panose="030F0702030302020204" pitchFamily="66" charset="0"/>
                <a:cs typeface="Calibri" panose="020F0502020204030204" pitchFamily="34" charset="0"/>
              </a:rPr>
              <a:t> kullanılarak sırasıyla &gt;%85 ve &gt;%95 oranında 1 yıllık lokal kontrol sağlanmış.</a:t>
            </a:r>
          </a:p>
          <a:p>
            <a:pPr algn="just"/>
            <a:r>
              <a:rPr lang="tr-TR" dirty="0">
                <a:latin typeface="Comic Sans MS" panose="030F0702030302020204" pitchFamily="66" charset="0"/>
                <a:cs typeface="Calibri" panose="020F0502020204030204" pitchFamily="34" charset="0"/>
              </a:rPr>
              <a:t>21-30 mm olan metastazlar için tek fraksiyonda 18 </a:t>
            </a:r>
            <a:r>
              <a:rPr lang="tr-TR" dirty="0" err="1">
                <a:latin typeface="Comic Sans MS" panose="030F0702030302020204" pitchFamily="66" charset="0"/>
                <a:cs typeface="Calibri" panose="020F0502020204030204" pitchFamily="34" charset="0"/>
              </a:rPr>
              <a:t>gy</a:t>
            </a:r>
            <a:r>
              <a:rPr lang="tr-TR" dirty="0">
                <a:latin typeface="Comic Sans MS" panose="030F0702030302020204" pitchFamily="66" charset="0"/>
                <a:cs typeface="Calibri" panose="020F0502020204030204" pitchFamily="34" charset="0"/>
              </a:rPr>
              <a:t>  %75 oranında lokal kontrol sağlamış.</a:t>
            </a:r>
          </a:p>
          <a:p>
            <a:pPr algn="just"/>
            <a:r>
              <a:rPr lang="tr-TR" dirty="0">
                <a:latin typeface="Comic Sans MS" panose="030F0702030302020204" pitchFamily="66" charset="0"/>
                <a:cs typeface="Calibri" panose="020F0502020204030204" pitchFamily="34" charset="0"/>
              </a:rPr>
              <a:t>31-40 mm olan metastazlar için  tek fraksiyonda 15 </a:t>
            </a:r>
            <a:r>
              <a:rPr lang="tr-TR" dirty="0" err="1">
                <a:latin typeface="Comic Sans MS" panose="030F0702030302020204" pitchFamily="66" charset="0"/>
                <a:cs typeface="Calibri" panose="020F0502020204030204" pitchFamily="34" charset="0"/>
              </a:rPr>
              <a:t>G</a:t>
            </a:r>
            <a:r>
              <a:rPr lang="tr-TR" dirty="0" err="1" smtClean="0">
                <a:latin typeface="Comic Sans MS" panose="030F0702030302020204" pitchFamily="66" charset="0"/>
                <a:cs typeface="Calibri" panose="020F0502020204030204" pitchFamily="34" charset="0"/>
              </a:rPr>
              <a:t>y</a:t>
            </a:r>
            <a:r>
              <a:rPr lang="tr-TR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omic Sans MS" panose="030F0702030302020204" pitchFamily="66" charset="0"/>
                <a:cs typeface="Calibri" panose="020F0502020204030204" pitchFamily="34" charset="0"/>
              </a:rPr>
              <a:t>,yaklaşık %69 oranında lokal kontrol sağlamış.</a:t>
            </a:r>
          </a:p>
          <a:p>
            <a:pPr algn="just"/>
            <a:r>
              <a:rPr lang="tr-TR" dirty="0">
                <a:latin typeface="Comic Sans MS" panose="030F0702030302020204" pitchFamily="66" charset="0"/>
                <a:cs typeface="Calibri" panose="020F0502020204030204" pitchFamily="34" charset="0"/>
              </a:rPr>
              <a:t>21-40 mm olan metastazlarda 3-5 </a:t>
            </a:r>
            <a:r>
              <a:rPr lang="tr-TR" dirty="0" err="1">
                <a:latin typeface="Comic Sans MS" panose="030F0702030302020204" pitchFamily="66" charset="0"/>
                <a:cs typeface="Calibri" panose="020F0502020204030204" pitchFamily="34" charset="0"/>
              </a:rPr>
              <a:t>fr</a:t>
            </a:r>
            <a:r>
              <a:rPr lang="tr-TR" dirty="0">
                <a:latin typeface="Comic Sans MS" panose="030F0702030302020204" pitchFamily="66" charset="0"/>
                <a:cs typeface="Calibri" panose="020F0502020204030204" pitchFamily="34" charset="0"/>
              </a:rPr>
              <a:t>/27-35gy olarak kullanılan </a:t>
            </a:r>
            <a:r>
              <a:rPr lang="tr-TR" dirty="0" err="1">
                <a:latin typeface="Comic Sans MS" panose="030F0702030302020204" pitchFamily="66" charset="0"/>
                <a:cs typeface="Calibri" panose="020F0502020204030204" pitchFamily="34" charset="0"/>
              </a:rPr>
              <a:t>fraksiyone</a:t>
            </a:r>
            <a:r>
              <a:rPr lang="tr-TR" dirty="0">
                <a:latin typeface="Comic Sans MS" panose="030F0702030302020204" pitchFamily="66" charset="0"/>
                <a:cs typeface="Calibri" panose="020F0502020204030204" pitchFamily="34" charset="0"/>
              </a:rPr>
              <a:t> SRS durumunda , %80 oranında 1 yıllık lokal kontrol oranına ulaşılmış.</a:t>
            </a:r>
          </a:p>
          <a:p>
            <a:endParaRPr lang="tr-TR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5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57A885-86C3-425F-A8A5-B60742FD0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6324600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SONUÇ: </a:t>
            </a:r>
            <a:r>
              <a:rPr lang="tr-TR" dirty="0"/>
              <a:t>SRS ve </a:t>
            </a:r>
            <a:r>
              <a:rPr lang="tr-TR" dirty="0" err="1"/>
              <a:t>fSRS</a:t>
            </a:r>
            <a:r>
              <a:rPr lang="tr-TR" dirty="0"/>
              <a:t>  sonrası TCP değerlendirildi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algn="just"/>
            <a:r>
              <a:rPr lang="tr-TR" i="0" dirty="0">
                <a:solidFill>
                  <a:srgbClr val="000000"/>
                </a:solidFill>
                <a:effectLst/>
                <a:latin typeface="Oswald"/>
              </a:rPr>
              <a:t>≤</a:t>
            </a:r>
            <a:r>
              <a:rPr lang="tr-TR" i="0" dirty="0">
                <a:solidFill>
                  <a:srgbClr val="000000"/>
                </a:solidFill>
                <a:effectLst/>
              </a:rPr>
              <a:t>20mm olan lezyonlar için tek fraksiyonda 18gy lokal kontrol açısından genellikle iyi sonuçlar vermektedir. </a:t>
            </a:r>
            <a:r>
              <a:rPr lang="tr-TR" i="0" dirty="0" err="1">
                <a:solidFill>
                  <a:srgbClr val="000000"/>
                </a:solidFill>
                <a:effectLst/>
              </a:rPr>
              <a:t>Melanom</a:t>
            </a:r>
            <a:r>
              <a:rPr lang="tr-TR" i="0" dirty="0">
                <a:solidFill>
                  <a:srgbClr val="000000"/>
                </a:solidFill>
                <a:effectLst/>
              </a:rPr>
              <a:t> metastazı için tek fraksiyonda daha yüksek dozlar gerekebilir</a:t>
            </a:r>
            <a:r>
              <a:rPr lang="tr-TR" i="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 algn="just"/>
            <a:endParaRPr lang="tr-TR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tr-TR" dirty="0">
                <a:solidFill>
                  <a:srgbClr val="000000"/>
                </a:solidFill>
              </a:rPr>
              <a:t>&gt;20mm olan lezyonlar için tek fraksiyonda 15-18 </a:t>
            </a:r>
            <a:r>
              <a:rPr lang="tr-TR" dirty="0" err="1">
                <a:solidFill>
                  <a:srgbClr val="000000"/>
                </a:solidFill>
              </a:rPr>
              <a:t>gy</a:t>
            </a:r>
            <a:r>
              <a:rPr lang="tr-TR" dirty="0">
                <a:solidFill>
                  <a:srgbClr val="000000"/>
                </a:solidFill>
              </a:rPr>
              <a:t> , %70-75 e varan lokal kontrol sağlamaktadır . Bu nedenle buna benzer lezyonlarda </a:t>
            </a:r>
            <a:r>
              <a:rPr lang="tr-TR" dirty="0" err="1">
                <a:solidFill>
                  <a:srgbClr val="000000"/>
                </a:solidFill>
              </a:rPr>
              <a:t>fraksiyone</a:t>
            </a:r>
            <a:r>
              <a:rPr lang="tr-TR" dirty="0">
                <a:solidFill>
                  <a:srgbClr val="000000"/>
                </a:solidFill>
              </a:rPr>
              <a:t> SRS rejimi dikkate alınabilir.</a:t>
            </a:r>
          </a:p>
          <a:p>
            <a:pPr marL="0" indent="0" algn="just">
              <a:buNone/>
            </a:pPr>
            <a:r>
              <a:rPr lang="tr-TR" dirty="0">
                <a:solidFill>
                  <a:srgbClr val="000000"/>
                </a:solidFill>
              </a:rPr>
              <a:t> 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224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4DA11D-AF2D-498A-8AE2-AB132E5E4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250"/>
            <a:ext cx="10515600" cy="5700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</a:t>
            </a:r>
            <a:r>
              <a:rPr lang="tr-TR" b="1" dirty="0"/>
              <a:t>1-</a:t>
            </a:r>
            <a:r>
              <a:rPr lang="tr-TR" dirty="0"/>
              <a:t> </a:t>
            </a:r>
            <a:r>
              <a:rPr lang="tr-TR" b="1" dirty="0"/>
              <a:t>KLİNİK ÖNEM</a:t>
            </a:r>
          </a:p>
          <a:p>
            <a:pPr marL="0" indent="0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dirty="0"/>
              <a:t>   Amerika’da her yıl yaklaşık  1,5 milyon kişi kanser tanısı almaktadır ve bu hastaların kabaca %20-40 ‘</a:t>
            </a:r>
            <a:r>
              <a:rPr lang="tr-TR" dirty="0" err="1"/>
              <a:t>ında</a:t>
            </a:r>
            <a:r>
              <a:rPr lang="tr-TR" dirty="0"/>
              <a:t> beyin metastazı gelişmektedir. Birçok </a:t>
            </a:r>
            <a:r>
              <a:rPr lang="tr-TR" dirty="0" err="1"/>
              <a:t>kemoterapik</a:t>
            </a:r>
            <a:r>
              <a:rPr lang="tr-TR" dirty="0"/>
              <a:t> ajanın kan beyin bariyerini aşamaması ve beyin dokusuna </a:t>
            </a:r>
            <a:r>
              <a:rPr lang="tr-TR" dirty="0" err="1"/>
              <a:t>penetrasyonunun</a:t>
            </a:r>
            <a:r>
              <a:rPr lang="tr-TR" dirty="0"/>
              <a:t> sınırlı olması nedeni ile radyoterapi beyin metastazlarının yönetiminde asıl rolü oynamaktadır.</a:t>
            </a:r>
          </a:p>
          <a:p>
            <a:pPr marL="0" indent="0" algn="just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dirty="0"/>
              <a:t>Birçok çalışmada WBRT ‘</a:t>
            </a:r>
            <a:r>
              <a:rPr lang="tr-TR" dirty="0" err="1"/>
              <a:t>nin</a:t>
            </a:r>
            <a:r>
              <a:rPr lang="tr-TR" dirty="0"/>
              <a:t> hayat kalitesinde kötüleşme ve </a:t>
            </a:r>
            <a:r>
              <a:rPr lang="tr-TR" dirty="0" err="1"/>
              <a:t>nörofizyolojik</a:t>
            </a:r>
            <a:r>
              <a:rPr lang="tr-TR" dirty="0"/>
              <a:t> sekel oranında artışı  gösterildiğinden SRS uygulaması artmıştır.</a:t>
            </a:r>
          </a:p>
        </p:txBody>
      </p:sp>
    </p:spTree>
    <p:extLst>
      <p:ext uri="{BB962C8B-B14F-4D97-AF65-F5344CB8AC3E}">
        <p14:creationId xmlns:p14="http://schemas.microsoft.com/office/powerpoint/2010/main" val="207440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A7EEBF-0839-477C-890B-2352A33E5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000"/>
            <a:ext cx="10515600" cy="579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dirty="0" err="1"/>
              <a:t>Prospektif</a:t>
            </a:r>
            <a:r>
              <a:rPr lang="tr-TR" dirty="0"/>
              <a:t> </a:t>
            </a:r>
            <a:r>
              <a:rPr lang="tr-TR" dirty="0" err="1"/>
              <a:t>randomize</a:t>
            </a:r>
            <a:r>
              <a:rPr lang="tr-TR" dirty="0"/>
              <a:t> çalışmalarda 1-4 beyin metastazı olan hastalarda sadece SRS ve SRS+WBRT alan hastalarda </a:t>
            </a:r>
            <a:r>
              <a:rPr lang="tr-TR" dirty="0" err="1"/>
              <a:t>sağkalım</a:t>
            </a:r>
            <a:r>
              <a:rPr lang="tr-TR" dirty="0"/>
              <a:t> ve lokal kontrol </a:t>
            </a:r>
            <a:r>
              <a:rPr lang="tr-TR" dirty="0" err="1"/>
              <a:t>açısınan</a:t>
            </a:r>
            <a:r>
              <a:rPr lang="tr-TR" dirty="0"/>
              <a:t> benzer olduğunu gösterilmiştir.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tr-TR" dirty="0"/>
          </a:p>
          <a:p>
            <a:pPr algn="just">
              <a:buFont typeface="Wingdings" panose="05000000000000000000" pitchFamily="2" charset="2"/>
              <a:buChar char="q"/>
            </a:pP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dirty="0"/>
              <a:t> &gt; 10 metastazı olan hastalarda tek fraksiyon radyoterapi kullanımı tartışmalı bir konu </a:t>
            </a:r>
            <a:r>
              <a:rPr lang="tr-TR" dirty="0" err="1"/>
              <a:t>olsada</a:t>
            </a:r>
            <a:r>
              <a:rPr lang="tr-TR" dirty="0"/>
              <a:t> , bazı küçük retrospektif çalışmalarda 34 metastazı olan hastalarda bile güvenli ve etkili olduğu gösterilmiş .</a:t>
            </a: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315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27B2BB-F7AF-438F-BE1C-71760851F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dirty="0"/>
              <a:t>Araştırmacılar tek fraksiyonda sırasıyla </a:t>
            </a:r>
            <a:r>
              <a:rPr lang="tr-TR" i="0" dirty="0">
                <a:solidFill>
                  <a:srgbClr val="000000"/>
                </a:solidFill>
                <a:effectLst/>
              </a:rPr>
              <a:t>≤ 2cm ,2-3cm ve 3-4 cm </a:t>
            </a:r>
            <a:r>
              <a:rPr lang="tr-TR" i="0" dirty="0" err="1">
                <a:solidFill>
                  <a:srgbClr val="000000"/>
                </a:solidFill>
                <a:effectLst/>
              </a:rPr>
              <a:t>lik</a:t>
            </a:r>
            <a:r>
              <a:rPr lang="tr-TR" i="0" dirty="0">
                <a:solidFill>
                  <a:srgbClr val="000000"/>
                </a:solidFill>
                <a:effectLst/>
              </a:rPr>
              <a:t> lezyonlara verilen 24,18 ve 15 </a:t>
            </a:r>
            <a:r>
              <a:rPr lang="tr-TR" i="0" dirty="0" err="1">
                <a:solidFill>
                  <a:srgbClr val="000000"/>
                </a:solidFill>
                <a:effectLst/>
              </a:rPr>
              <a:t>gy</a:t>
            </a:r>
            <a:r>
              <a:rPr lang="tr-TR" i="0" dirty="0">
                <a:solidFill>
                  <a:srgbClr val="000000"/>
                </a:solidFill>
                <a:effectLst/>
              </a:rPr>
              <a:t> in SRS den 3 ay sonra kabul edilebilir </a:t>
            </a:r>
            <a:r>
              <a:rPr lang="tr-TR" i="0" dirty="0" err="1">
                <a:solidFill>
                  <a:srgbClr val="000000"/>
                </a:solidFill>
                <a:effectLst/>
              </a:rPr>
              <a:t>toksisite</a:t>
            </a:r>
            <a:r>
              <a:rPr lang="tr-TR" i="0" dirty="0">
                <a:solidFill>
                  <a:srgbClr val="000000"/>
                </a:solidFill>
                <a:effectLst/>
              </a:rPr>
              <a:t> düzeyinde olduğunu ve 2 yılda gerçekleşen nekroz oranının %11 olduğunu raporladılar </a:t>
            </a:r>
            <a:r>
              <a:rPr lang="tr-TR" i="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tr-TR" i="0" dirty="0" smtClean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endParaRPr lang="tr-TR" i="0" dirty="0">
              <a:solidFill>
                <a:srgbClr val="000000"/>
              </a:solidFill>
              <a:effectLst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Çeşitli SRS ve </a:t>
            </a:r>
            <a:r>
              <a:rPr lang="tr-TR" dirty="0" err="1">
                <a:solidFill>
                  <a:srgbClr val="FF0000"/>
                </a:solidFill>
              </a:rPr>
              <a:t>fSRS</a:t>
            </a:r>
            <a:r>
              <a:rPr lang="tr-TR" dirty="0">
                <a:solidFill>
                  <a:srgbClr val="FF0000"/>
                </a:solidFill>
              </a:rPr>
              <a:t> şemaları arasında lokal kontrol karşılaştırması yapan herhangi bir </a:t>
            </a:r>
            <a:r>
              <a:rPr lang="tr-TR" dirty="0" err="1">
                <a:solidFill>
                  <a:srgbClr val="FF0000"/>
                </a:solidFill>
              </a:rPr>
              <a:t>randomize</a:t>
            </a:r>
            <a:r>
              <a:rPr lang="tr-TR" dirty="0">
                <a:solidFill>
                  <a:srgbClr val="FF0000"/>
                </a:solidFill>
              </a:rPr>
              <a:t> çalışma bulunmamaktadır.</a:t>
            </a:r>
          </a:p>
          <a:p>
            <a:pPr marL="457200" lvl="1" indent="0">
              <a:buNone/>
            </a:pPr>
            <a:r>
              <a:rPr lang="tr-TR" dirty="0" smtClean="0">
                <a:solidFill>
                  <a:srgbClr val="000000"/>
                </a:solidFill>
              </a:rPr>
              <a:t> </a:t>
            </a:r>
            <a:endParaRPr lang="tr-TR" i="0" dirty="0">
              <a:solidFill>
                <a:srgbClr val="000000"/>
              </a:solidFill>
              <a:effectLst/>
            </a:endParaRP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75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AE8EF7-DC6A-4728-AA64-6BE70755E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850"/>
            <a:ext cx="10515600" cy="5853113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      2-ÖNEMLİ NOKTALAR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tr-TR" dirty="0"/>
              <a:t>Bu çalışmada metastaz başına lokal kontrol </a:t>
            </a:r>
            <a:r>
              <a:rPr lang="tr-TR" dirty="0" smtClean="0"/>
              <a:t>çalışılmıştır.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tr-TR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tr-TR" dirty="0"/>
              <a:t>Lokal </a:t>
            </a:r>
            <a:r>
              <a:rPr lang="tr-TR" dirty="0" err="1"/>
              <a:t>rekürrens</a:t>
            </a:r>
            <a:r>
              <a:rPr lang="tr-TR" dirty="0"/>
              <a:t> tanımı olarak </a:t>
            </a:r>
            <a:r>
              <a:rPr lang="tr-TR" dirty="0" err="1"/>
              <a:t>solid</a:t>
            </a:r>
            <a:r>
              <a:rPr lang="tr-TR" dirty="0"/>
              <a:t> tümörlerde yanıt değerlendirme kriteri kullanılmıştır( SRS öncesi çapına göre %20 den fazla çapta artış olması ) </a:t>
            </a:r>
            <a:endParaRPr lang="tr-TR" dirty="0" smtClean="0"/>
          </a:p>
          <a:p>
            <a:pPr marL="457200" lvl="1" indent="0" algn="just">
              <a:buNone/>
            </a:pPr>
            <a:endParaRPr lang="tr-TR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tr-TR" dirty="0"/>
              <a:t>Metastazın patolojik bilgisi elde edildiğinde çalışmaya dahil edilmiştir fakat bir çok çalışmada bu veri </a:t>
            </a:r>
            <a:r>
              <a:rPr lang="tr-TR" dirty="0" smtClean="0"/>
              <a:t>bulunmamaktadır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tr-TR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tr-TR" dirty="0" err="1"/>
              <a:t>Progrese</a:t>
            </a:r>
            <a:r>
              <a:rPr lang="tr-TR" dirty="0"/>
              <a:t> beyin metastazı kanıtı olmadan ölen hastalar ve takip dışı kalan hastalar çalışmaya alınmamıştır</a:t>
            </a:r>
            <a:r>
              <a:rPr lang="tr-TR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tr-TR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tr-TR" dirty="0"/>
              <a:t>Genellikle öngörülen lokal kontrol hastaların ölüm zamanında sansürleme metodu ile hesaplandı ve </a:t>
            </a:r>
            <a:r>
              <a:rPr lang="tr-TR" dirty="0" err="1">
                <a:solidFill>
                  <a:srgbClr val="FF0000"/>
                </a:solidFill>
              </a:rPr>
              <a:t>aktüeryal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tekniklerin doğruluğu, sansürleme olaylarının incelenen son noktadan bağımsız olmasını gerektirir.</a:t>
            </a:r>
          </a:p>
          <a:p>
            <a:pPr marL="457200" lvl="1" indent="0">
              <a:buNone/>
            </a:pPr>
            <a:endParaRPr lang="tr-TR" dirty="0"/>
          </a:p>
          <a:p>
            <a:pPr marL="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67260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6BCCFE-2DFF-4BB0-9E5D-55EBFABD7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325"/>
            <a:ext cx="10515600" cy="5862638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 VOLÜM BELİRLENMESİNDEKİ ZORLUKLAR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Yapılan çalışmaların yarısında Gamma </a:t>
            </a:r>
            <a:r>
              <a:rPr lang="tr-TR" dirty="0" err="1"/>
              <a:t>Knife</a:t>
            </a:r>
            <a:r>
              <a:rPr lang="tr-TR" dirty="0"/>
              <a:t>(GK)kullanılmış ve hedef direk olarak yüksek </a:t>
            </a:r>
            <a:r>
              <a:rPr lang="tr-TR" dirty="0" err="1"/>
              <a:t>rezolüsyonlu</a:t>
            </a:r>
            <a:r>
              <a:rPr lang="tr-TR" dirty="0"/>
              <a:t> MR da çizilmiş. GK ile yapılan analizlerde çerçeve tabanlı </a:t>
            </a:r>
            <a:r>
              <a:rPr lang="tr-TR" dirty="0" err="1"/>
              <a:t>stereotaktik</a:t>
            </a:r>
            <a:r>
              <a:rPr lang="tr-TR" dirty="0"/>
              <a:t> </a:t>
            </a:r>
            <a:r>
              <a:rPr lang="tr-TR" dirty="0" err="1"/>
              <a:t>immobilizasyon</a:t>
            </a:r>
            <a:r>
              <a:rPr lang="tr-TR" dirty="0"/>
              <a:t> kullanılması nedeni ile hedef  hastalığın( metastaz ) kendisini tipik olarak kapsamakta ve PTV oluşturmaya gerek duyulmamaktadır. Sadece </a:t>
            </a:r>
            <a:r>
              <a:rPr lang="tr-TR" dirty="0" err="1"/>
              <a:t>yapıan</a:t>
            </a:r>
            <a:r>
              <a:rPr lang="tr-TR" dirty="0"/>
              <a:t> 4 GK çalışmasında  GTV+1-3mm =PTV marjı verilmiştir.</a:t>
            </a:r>
          </a:p>
          <a:p>
            <a:pPr marL="0" indent="0" algn="just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Çalışmaların diğer yarısında LINAC tabanlı sistemler ,robotik sistemler veya </a:t>
            </a:r>
            <a:r>
              <a:rPr lang="tr-TR" dirty="0" err="1"/>
              <a:t>helikal</a:t>
            </a:r>
            <a:r>
              <a:rPr lang="tr-TR" dirty="0"/>
              <a:t> </a:t>
            </a:r>
            <a:r>
              <a:rPr lang="tr-TR" dirty="0" err="1"/>
              <a:t>tomoterapi</a:t>
            </a:r>
            <a:r>
              <a:rPr lang="tr-TR" dirty="0"/>
              <a:t> kullanılmıştır. Post-gadolinyum MRI da T1 görüntülerle simülasyon CT si füzyonu yapılmıştır. Görüntü füzyonundaki küçük yanlışlıklar ve tedavi sırasındaki hasta hareketi göz önüne alındığında çalışmaların yarısında GTV+%20=PTV olacak şekilde marj verilmiştir.</a:t>
            </a:r>
          </a:p>
        </p:txBody>
      </p:sp>
    </p:spTree>
    <p:extLst>
      <p:ext uri="{BB962C8B-B14F-4D97-AF65-F5344CB8AC3E}">
        <p14:creationId xmlns:p14="http://schemas.microsoft.com/office/powerpoint/2010/main" val="2713792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1626</Words>
  <Application>Microsoft Office PowerPoint</Application>
  <PresentationFormat>Geniş ekran</PresentationFormat>
  <Paragraphs>135</Paragraphs>
  <Slides>25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Comic Sans MS</vt:lpstr>
      <vt:lpstr>Courier New</vt:lpstr>
      <vt:lpstr>MV Boli</vt:lpstr>
      <vt:lpstr>Oswald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emre</dc:creator>
  <cp:lastModifiedBy>STATION449</cp:lastModifiedBy>
  <cp:revision>13</cp:revision>
  <dcterms:created xsi:type="dcterms:W3CDTF">2021-08-26T21:13:22Z</dcterms:created>
  <dcterms:modified xsi:type="dcterms:W3CDTF">2021-09-01T08:13:57Z</dcterms:modified>
</cp:coreProperties>
</file>