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3" r:id="rId37"/>
    <p:sldId id="291" r:id="rId38"/>
    <p:sldId id="292" r:id="rId39"/>
    <p:sldId id="299" r:id="rId40"/>
    <p:sldId id="300" r:id="rId4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7A0669"/>
    <a:srgbClr val="CC00FF"/>
    <a:srgbClr val="1504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93" d="100"/>
          <a:sy n="93" d="100"/>
        </p:scale>
        <p:origin x="4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B6FBAC-E12E-4D83-A0D1-4AEDD2EB82D2}" type="doc">
      <dgm:prSet loTypeId="urn:microsoft.com/office/officeart/2005/8/layout/hierarchy3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BA4E0A79-B483-4FA5-A9D5-EC5B3CDB98E8}">
      <dgm:prSet phldrT="[Metin]"/>
      <dgm:spPr/>
      <dgm:t>
        <a:bodyPr/>
        <a:lstStyle/>
        <a:p>
          <a:r>
            <a:rPr lang="tr-TR" dirty="0" err="1" smtClean="0"/>
            <a:t>Unrezektabl</a:t>
          </a:r>
          <a:endParaRPr lang="tr-TR" dirty="0" smtClean="0"/>
        </a:p>
        <a:p>
          <a:r>
            <a:rPr lang="tr-TR" dirty="0" smtClean="0"/>
            <a:t>(28  HASTA)</a:t>
          </a:r>
          <a:endParaRPr lang="tr-TR" dirty="0"/>
        </a:p>
      </dgm:t>
    </dgm:pt>
    <dgm:pt modelId="{A0152906-0E75-426B-B8F6-5194E02BD1D7}" type="parTrans" cxnId="{F16752CD-073F-4EB6-8056-58B2F5C56469}">
      <dgm:prSet/>
      <dgm:spPr/>
      <dgm:t>
        <a:bodyPr/>
        <a:lstStyle/>
        <a:p>
          <a:endParaRPr lang="tr-TR"/>
        </a:p>
      </dgm:t>
    </dgm:pt>
    <dgm:pt modelId="{6AD46E20-3400-4261-A270-342A83427B5B}" type="sibTrans" cxnId="{F16752CD-073F-4EB6-8056-58B2F5C56469}">
      <dgm:prSet/>
      <dgm:spPr/>
      <dgm:t>
        <a:bodyPr/>
        <a:lstStyle/>
        <a:p>
          <a:endParaRPr lang="tr-TR"/>
        </a:p>
      </dgm:t>
    </dgm:pt>
    <dgm:pt modelId="{CA3254AD-0FC5-46DC-8574-CB7C39A5D896}">
      <dgm:prSet phldrT="[Metin]"/>
      <dgm:spPr/>
      <dgm:t>
        <a:bodyPr/>
        <a:lstStyle/>
        <a:p>
          <a:r>
            <a:rPr lang="tr-TR" dirty="0" smtClean="0"/>
            <a:t>Rezeksiyon Yapılmış</a:t>
          </a:r>
        </a:p>
        <a:p>
          <a:r>
            <a:rPr lang="tr-TR" dirty="0" smtClean="0"/>
            <a:t>(39 HASTA)</a:t>
          </a:r>
          <a:endParaRPr lang="tr-TR" dirty="0"/>
        </a:p>
      </dgm:t>
    </dgm:pt>
    <dgm:pt modelId="{C06860C1-4754-4863-B36B-26C688610AB5}" type="parTrans" cxnId="{076767F0-E63E-4E99-AD35-10193524716F}">
      <dgm:prSet/>
      <dgm:spPr/>
      <dgm:t>
        <a:bodyPr/>
        <a:lstStyle/>
        <a:p>
          <a:endParaRPr lang="tr-TR"/>
        </a:p>
      </dgm:t>
    </dgm:pt>
    <dgm:pt modelId="{557D3BC1-D637-4CDD-80ED-1FE5EAA2FC80}" type="sibTrans" cxnId="{076767F0-E63E-4E99-AD35-10193524716F}">
      <dgm:prSet/>
      <dgm:spPr/>
      <dgm:t>
        <a:bodyPr/>
        <a:lstStyle/>
        <a:p>
          <a:endParaRPr lang="tr-TR"/>
        </a:p>
      </dgm:t>
    </dgm:pt>
    <dgm:pt modelId="{90A70861-6E37-4BF9-97FC-C3AECE4389D9}">
      <dgm:prSet phldrT="[Metin]"/>
      <dgm:spPr/>
      <dgm:t>
        <a:bodyPr/>
        <a:lstStyle/>
        <a:p>
          <a:r>
            <a:rPr lang="tr-TR" dirty="0" smtClean="0"/>
            <a:t>R1 Rezeksiyon</a:t>
          </a:r>
        </a:p>
        <a:p>
          <a:r>
            <a:rPr lang="tr-TR" dirty="0" smtClean="0"/>
            <a:t>(28 Hasta)</a:t>
          </a:r>
          <a:endParaRPr lang="tr-TR" dirty="0"/>
        </a:p>
      </dgm:t>
    </dgm:pt>
    <dgm:pt modelId="{EE23F060-94E8-44A2-955C-109F40206A8F}" type="parTrans" cxnId="{79C56C43-DE8E-4810-870B-284D08FA3A5C}">
      <dgm:prSet/>
      <dgm:spPr/>
      <dgm:t>
        <a:bodyPr/>
        <a:lstStyle/>
        <a:p>
          <a:endParaRPr lang="tr-TR"/>
        </a:p>
      </dgm:t>
    </dgm:pt>
    <dgm:pt modelId="{2BBA5403-AA66-4103-8C2A-217C5FBE6A06}" type="sibTrans" cxnId="{79C56C43-DE8E-4810-870B-284D08FA3A5C}">
      <dgm:prSet/>
      <dgm:spPr/>
      <dgm:t>
        <a:bodyPr/>
        <a:lstStyle/>
        <a:p>
          <a:endParaRPr lang="tr-TR"/>
        </a:p>
      </dgm:t>
    </dgm:pt>
    <dgm:pt modelId="{20BC669A-B428-4865-A8C8-CAB41034FCC1}">
      <dgm:prSet phldrT="[Metin]"/>
      <dgm:spPr/>
      <dgm:t>
        <a:bodyPr/>
        <a:lstStyle/>
        <a:p>
          <a:r>
            <a:rPr lang="tr-TR" dirty="0" smtClean="0"/>
            <a:t>R2 Rezeksiyon(11hasta)</a:t>
          </a:r>
          <a:endParaRPr lang="tr-TR" dirty="0"/>
        </a:p>
      </dgm:t>
    </dgm:pt>
    <dgm:pt modelId="{CBF030A5-0E11-4D19-A1D9-4BD10A410F95}" type="parTrans" cxnId="{2AD64FA4-A678-4DE6-9216-45BDCD10CD3D}">
      <dgm:prSet/>
      <dgm:spPr/>
      <dgm:t>
        <a:bodyPr/>
        <a:lstStyle/>
        <a:p>
          <a:endParaRPr lang="tr-TR"/>
        </a:p>
      </dgm:t>
    </dgm:pt>
    <dgm:pt modelId="{BF3B3968-EECB-4C9C-8F24-2F0E14D3CE01}" type="sibTrans" cxnId="{2AD64FA4-A678-4DE6-9216-45BDCD10CD3D}">
      <dgm:prSet/>
      <dgm:spPr/>
      <dgm:t>
        <a:bodyPr/>
        <a:lstStyle/>
        <a:p>
          <a:endParaRPr lang="tr-TR"/>
        </a:p>
      </dgm:t>
    </dgm:pt>
    <dgm:pt modelId="{02CB6124-E976-44AA-B6C6-C5B352913BD6}">
      <dgm:prSet phldrT="[Metin]"/>
      <dgm:spPr/>
      <dgm:t>
        <a:bodyPr/>
        <a:lstStyle/>
        <a:p>
          <a:r>
            <a:rPr lang="tr-TR" dirty="0" smtClean="0"/>
            <a:t>RELAPS GÖZÜKEN (21 HASTA)</a:t>
          </a:r>
          <a:endParaRPr lang="tr-TR" dirty="0"/>
        </a:p>
      </dgm:t>
    </dgm:pt>
    <dgm:pt modelId="{29EE3A09-0C75-4687-ACD3-D0C611B2AB30}" type="parTrans" cxnId="{E72890BC-2718-4A0B-A0B6-240B5FE937CB}">
      <dgm:prSet/>
      <dgm:spPr/>
      <dgm:t>
        <a:bodyPr/>
        <a:lstStyle/>
        <a:p>
          <a:endParaRPr lang="tr-TR"/>
        </a:p>
      </dgm:t>
    </dgm:pt>
    <dgm:pt modelId="{6A931365-074C-4C57-8E0D-D9A6F4ED1492}" type="sibTrans" cxnId="{E72890BC-2718-4A0B-A0B6-240B5FE937CB}">
      <dgm:prSet/>
      <dgm:spPr/>
      <dgm:t>
        <a:bodyPr/>
        <a:lstStyle/>
        <a:p>
          <a:endParaRPr lang="tr-TR"/>
        </a:p>
      </dgm:t>
    </dgm:pt>
    <dgm:pt modelId="{3308277C-2E66-4437-A4C1-104CAEE03591}" type="pres">
      <dgm:prSet presAssocID="{12B6FBAC-E12E-4D83-A0D1-4AEDD2EB82D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72EB0528-8060-468E-BBDF-2FC65B39F8D3}" type="pres">
      <dgm:prSet presAssocID="{BA4E0A79-B483-4FA5-A9D5-EC5B3CDB98E8}" presName="root" presStyleCnt="0"/>
      <dgm:spPr/>
    </dgm:pt>
    <dgm:pt modelId="{23EC8711-F48E-4D4E-AE9F-6ACCBDCC9241}" type="pres">
      <dgm:prSet presAssocID="{BA4E0A79-B483-4FA5-A9D5-EC5B3CDB98E8}" presName="rootComposite" presStyleCnt="0"/>
      <dgm:spPr/>
    </dgm:pt>
    <dgm:pt modelId="{72A2BF2A-464D-4E73-9721-25FF7D94DC15}" type="pres">
      <dgm:prSet presAssocID="{BA4E0A79-B483-4FA5-A9D5-EC5B3CDB98E8}" presName="rootText" presStyleLbl="node1" presStyleIdx="0" presStyleCnt="3"/>
      <dgm:spPr/>
      <dgm:t>
        <a:bodyPr/>
        <a:lstStyle/>
        <a:p>
          <a:endParaRPr lang="tr-TR"/>
        </a:p>
      </dgm:t>
    </dgm:pt>
    <dgm:pt modelId="{BD6FECC4-F7B0-4D6D-A0E7-911CDC3EB105}" type="pres">
      <dgm:prSet presAssocID="{BA4E0A79-B483-4FA5-A9D5-EC5B3CDB98E8}" presName="rootConnector" presStyleLbl="node1" presStyleIdx="0" presStyleCnt="3"/>
      <dgm:spPr/>
      <dgm:t>
        <a:bodyPr/>
        <a:lstStyle/>
        <a:p>
          <a:endParaRPr lang="tr-TR"/>
        </a:p>
      </dgm:t>
    </dgm:pt>
    <dgm:pt modelId="{333E0EB2-A702-411C-9365-2E04EC1A0461}" type="pres">
      <dgm:prSet presAssocID="{BA4E0A79-B483-4FA5-A9D5-EC5B3CDB98E8}" presName="childShape" presStyleCnt="0"/>
      <dgm:spPr/>
    </dgm:pt>
    <dgm:pt modelId="{70C1290D-2BB7-46DE-ACD1-7C9795B2A3ED}" type="pres">
      <dgm:prSet presAssocID="{CA3254AD-0FC5-46DC-8574-CB7C39A5D896}" presName="root" presStyleCnt="0"/>
      <dgm:spPr/>
    </dgm:pt>
    <dgm:pt modelId="{F66AB61F-C002-46D7-A0FF-BCA8714E7F7E}" type="pres">
      <dgm:prSet presAssocID="{CA3254AD-0FC5-46DC-8574-CB7C39A5D896}" presName="rootComposite" presStyleCnt="0"/>
      <dgm:spPr/>
    </dgm:pt>
    <dgm:pt modelId="{DD6519D1-2EFE-4424-B18A-FB350024ACD2}" type="pres">
      <dgm:prSet presAssocID="{CA3254AD-0FC5-46DC-8574-CB7C39A5D896}" presName="rootText" presStyleLbl="node1" presStyleIdx="1" presStyleCnt="3"/>
      <dgm:spPr/>
      <dgm:t>
        <a:bodyPr/>
        <a:lstStyle/>
        <a:p>
          <a:endParaRPr lang="tr-TR"/>
        </a:p>
      </dgm:t>
    </dgm:pt>
    <dgm:pt modelId="{A97FC399-0EAA-4D19-9D77-E8C1A7586258}" type="pres">
      <dgm:prSet presAssocID="{CA3254AD-0FC5-46DC-8574-CB7C39A5D896}" presName="rootConnector" presStyleLbl="node1" presStyleIdx="1" presStyleCnt="3"/>
      <dgm:spPr/>
      <dgm:t>
        <a:bodyPr/>
        <a:lstStyle/>
        <a:p>
          <a:endParaRPr lang="tr-TR"/>
        </a:p>
      </dgm:t>
    </dgm:pt>
    <dgm:pt modelId="{2BB8B3A2-E623-43DC-9C65-2DF44A5642BF}" type="pres">
      <dgm:prSet presAssocID="{CA3254AD-0FC5-46DC-8574-CB7C39A5D896}" presName="childShape" presStyleCnt="0"/>
      <dgm:spPr/>
    </dgm:pt>
    <dgm:pt modelId="{4E2995A6-E87D-4395-B7F6-E079EB542C1A}" type="pres">
      <dgm:prSet presAssocID="{EE23F060-94E8-44A2-955C-109F40206A8F}" presName="Name13" presStyleLbl="parChTrans1D2" presStyleIdx="0" presStyleCnt="2"/>
      <dgm:spPr/>
      <dgm:t>
        <a:bodyPr/>
        <a:lstStyle/>
        <a:p>
          <a:endParaRPr lang="tr-TR"/>
        </a:p>
      </dgm:t>
    </dgm:pt>
    <dgm:pt modelId="{E4AECC45-1B01-45A0-8187-1693E877101F}" type="pres">
      <dgm:prSet presAssocID="{90A70861-6E37-4BF9-97FC-C3AECE4389D9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C38DB1A-6A38-45B1-A06C-70361B5B4755}" type="pres">
      <dgm:prSet presAssocID="{CBF030A5-0E11-4D19-A1D9-4BD10A410F95}" presName="Name13" presStyleLbl="parChTrans1D2" presStyleIdx="1" presStyleCnt="2"/>
      <dgm:spPr/>
      <dgm:t>
        <a:bodyPr/>
        <a:lstStyle/>
        <a:p>
          <a:endParaRPr lang="tr-TR"/>
        </a:p>
      </dgm:t>
    </dgm:pt>
    <dgm:pt modelId="{D666D883-352C-4A6F-B1CB-9D3B5B86A5CB}" type="pres">
      <dgm:prSet presAssocID="{20BC669A-B428-4865-A8C8-CAB41034FCC1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A3B2A8C-FC30-48FA-9436-3C4F764FE4D8}" type="pres">
      <dgm:prSet presAssocID="{02CB6124-E976-44AA-B6C6-C5B352913BD6}" presName="root" presStyleCnt="0"/>
      <dgm:spPr/>
    </dgm:pt>
    <dgm:pt modelId="{745F5723-3EB9-4A9A-B46A-E43DDF740F7B}" type="pres">
      <dgm:prSet presAssocID="{02CB6124-E976-44AA-B6C6-C5B352913BD6}" presName="rootComposite" presStyleCnt="0"/>
      <dgm:spPr/>
    </dgm:pt>
    <dgm:pt modelId="{5E341182-1287-4C7C-9BA8-7EB4C57DA548}" type="pres">
      <dgm:prSet presAssocID="{02CB6124-E976-44AA-B6C6-C5B352913BD6}" presName="rootText" presStyleLbl="node1" presStyleIdx="2" presStyleCnt="3"/>
      <dgm:spPr/>
      <dgm:t>
        <a:bodyPr/>
        <a:lstStyle/>
        <a:p>
          <a:endParaRPr lang="tr-TR"/>
        </a:p>
      </dgm:t>
    </dgm:pt>
    <dgm:pt modelId="{582B9DEA-8668-4974-B65B-D4D5D5E6107B}" type="pres">
      <dgm:prSet presAssocID="{02CB6124-E976-44AA-B6C6-C5B352913BD6}" presName="rootConnector" presStyleLbl="node1" presStyleIdx="2" presStyleCnt="3"/>
      <dgm:spPr/>
      <dgm:t>
        <a:bodyPr/>
        <a:lstStyle/>
        <a:p>
          <a:endParaRPr lang="tr-TR"/>
        </a:p>
      </dgm:t>
    </dgm:pt>
    <dgm:pt modelId="{AB940B83-A278-45F2-BC5C-412FD84CB6AD}" type="pres">
      <dgm:prSet presAssocID="{02CB6124-E976-44AA-B6C6-C5B352913BD6}" presName="childShape" presStyleCnt="0"/>
      <dgm:spPr/>
    </dgm:pt>
  </dgm:ptLst>
  <dgm:cxnLst>
    <dgm:cxn modelId="{076767F0-E63E-4E99-AD35-10193524716F}" srcId="{12B6FBAC-E12E-4D83-A0D1-4AEDD2EB82D2}" destId="{CA3254AD-0FC5-46DC-8574-CB7C39A5D896}" srcOrd="1" destOrd="0" parTransId="{C06860C1-4754-4863-B36B-26C688610AB5}" sibTransId="{557D3BC1-D637-4CDD-80ED-1FE5EAA2FC80}"/>
    <dgm:cxn modelId="{9DB3C67A-E12C-4D28-9D9C-EFC02255F33C}" type="presOf" srcId="{20BC669A-B428-4865-A8C8-CAB41034FCC1}" destId="{D666D883-352C-4A6F-B1CB-9D3B5B86A5CB}" srcOrd="0" destOrd="0" presId="urn:microsoft.com/office/officeart/2005/8/layout/hierarchy3"/>
    <dgm:cxn modelId="{5A4F36D7-9D29-4744-8B54-B8CA07954B83}" type="presOf" srcId="{CA3254AD-0FC5-46DC-8574-CB7C39A5D896}" destId="{A97FC399-0EAA-4D19-9D77-E8C1A7586258}" srcOrd="1" destOrd="0" presId="urn:microsoft.com/office/officeart/2005/8/layout/hierarchy3"/>
    <dgm:cxn modelId="{984F0ECC-7D8F-4C57-B799-5EB2F4E283BD}" type="presOf" srcId="{90A70861-6E37-4BF9-97FC-C3AECE4389D9}" destId="{E4AECC45-1B01-45A0-8187-1693E877101F}" srcOrd="0" destOrd="0" presId="urn:microsoft.com/office/officeart/2005/8/layout/hierarchy3"/>
    <dgm:cxn modelId="{21858C13-E8D4-46B7-A01E-82339130B13E}" type="presOf" srcId="{CBF030A5-0E11-4D19-A1D9-4BD10A410F95}" destId="{1C38DB1A-6A38-45B1-A06C-70361B5B4755}" srcOrd="0" destOrd="0" presId="urn:microsoft.com/office/officeart/2005/8/layout/hierarchy3"/>
    <dgm:cxn modelId="{7529DA39-8A6B-4D19-9CB4-B98359EE0872}" type="presOf" srcId="{BA4E0A79-B483-4FA5-A9D5-EC5B3CDB98E8}" destId="{BD6FECC4-F7B0-4D6D-A0E7-911CDC3EB105}" srcOrd="1" destOrd="0" presId="urn:microsoft.com/office/officeart/2005/8/layout/hierarchy3"/>
    <dgm:cxn modelId="{2AD64FA4-A678-4DE6-9216-45BDCD10CD3D}" srcId="{CA3254AD-0FC5-46DC-8574-CB7C39A5D896}" destId="{20BC669A-B428-4865-A8C8-CAB41034FCC1}" srcOrd="1" destOrd="0" parTransId="{CBF030A5-0E11-4D19-A1D9-4BD10A410F95}" sibTransId="{BF3B3968-EECB-4C9C-8F24-2F0E14D3CE01}"/>
    <dgm:cxn modelId="{79C56C43-DE8E-4810-870B-284D08FA3A5C}" srcId="{CA3254AD-0FC5-46DC-8574-CB7C39A5D896}" destId="{90A70861-6E37-4BF9-97FC-C3AECE4389D9}" srcOrd="0" destOrd="0" parTransId="{EE23F060-94E8-44A2-955C-109F40206A8F}" sibTransId="{2BBA5403-AA66-4103-8C2A-217C5FBE6A06}"/>
    <dgm:cxn modelId="{E72890BC-2718-4A0B-A0B6-240B5FE937CB}" srcId="{12B6FBAC-E12E-4D83-A0D1-4AEDD2EB82D2}" destId="{02CB6124-E976-44AA-B6C6-C5B352913BD6}" srcOrd="2" destOrd="0" parTransId="{29EE3A09-0C75-4687-ACD3-D0C611B2AB30}" sibTransId="{6A931365-074C-4C57-8E0D-D9A6F4ED1492}"/>
    <dgm:cxn modelId="{84C80AD0-50AF-4643-AFE1-ECCB7DE466E0}" type="presOf" srcId="{CA3254AD-0FC5-46DC-8574-CB7C39A5D896}" destId="{DD6519D1-2EFE-4424-B18A-FB350024ACD2}" srcOrd="0" destOrd="0" presId="urn:microsoft.com/office/officeart/2005/8/layout/hierarchy3"/>
    <dgm:cxn modelId="{2A31529A-B57C-43F0-89FE-0C5E8E4E87EE}" type="presOf" srcId="{02CB6124-E976-44AA-B6C6-C5B352913BD6}" destId="{5E341182-1287-4C7C-9BA8-7EB4C57DA548}" srcOrd="0" destOrd="0" presId="urn:microsoft.com/office/officeart/2005/8/layout/hierarchy3"/>
    <dgm:cxn modelId="{7AC13C5A-3173-40F0-B963-AD46E4901677}" type="presOf" srcId="{12B6FBAC-E12E-4D83-A0D1-4AEDD2EB82D2}" destId="{3308277C-2E66-4437-A4C1-104CAEE03591}" srcOrd="0" destOrd="0" presId="urn:microsoft.com/office/officeart/2005/8/layout/hierarchy3"/>
    <dgm:cxn modelId="{F16752CD-073F-4EB6-8056-58B2F5C56469}" srcId="{12B6FBAC-E12E-4D83-A0D1-4AEDD2EB82D2}" destId="{BA4E0A79-B483-4FA5-A9D5-EC5B3CDB98E8}" srcOrd="0" destOrd="0" parTransId="{A0152906-0E75-426B-B8F6-5194E02BD1D7}" sibTransId="{6AD46E20-3400-4261-A270-342A83427B5B}"/>
    <dgm:cxn modelId="{DB6C4AD4-AC95-4913-9936-A350C04D7DC9}" type="presOf" srcId="{BA4E0A79-B483-4FA5-A9D5-EC5B3CDB98E8}" destId="{72A2BF2A-464D-4E73-9721-25FF7D94DC15}" srcOrd="0" destOrd="0" presId="urn:microsoft.com/office/officeart/2005/8/layout/hierarchy3"/>
    <dgm:cxn modelId="{D38E636A-6665-4CD4-9C1D-94A6B4BA7394}" type="presOf" srcId="{EE23F060-94E8-44A2-955C-109F40206A8F}" destId="{4E2995A6-E87D-4395-B7F6-E079EB542C1A}" srcOrd="0" destOrd="0" presId="urn:microsoft.com/office/officeart/2005/8/layout/hierarchy3"/>
    <dgm:cxn modelId="{2E394941-FD6C-4BA5-82AA-34CE89FC3585}" type="presOf" srcId="{02CB6124-E976-44AA-B6C6-C5B352913BD6}" destId="{582B9DEA-8668-4974-B65B-D4D5D5E6107B}" srcOrd="1" destOrd="0" presId="urn:microsoft.com/office/officeart/2005/8/layout/hierarchy3"/>
    <dgm:cxn modelId="{FE3F8711-4F60-4511-A942-CBD27385BEE8}" type="presParOf" srcId="{3308277C-2E66-4437-A4C1-104CAEE03591}" destId="{72EB0528-8060-468E-BBDF-2FC65B39F8D3}" srcOrd="0" destOrd="0" presId="urn:microsoft.com/office/officeart/2005/8/layout/hierarchy3"/>
    <dgm:cxn modelId="{26B75975-6A09-4956-A986-B55F2AC8B67D}" type="presParOf" srcId="{72EB0528-8060-468E-BBDF-2FC65B39F8D3}" destId="{23EC8711-F48E-4D4E-AE9F-6ACCBDCC9241}" srcOrd="0" destOrd="0" presId="urn:microsoft.com/office/officeart/2005/8/layout/hierarchy3"/>
    <dgm:cxn modelId="{56CE43B3-17D8-4347-933A-0667F5B4EFD1}" type="presParOf" srcId="{23EC8711-F48E-4D4E-AE9F-6ACCBDCC9241}" destId="{72A2BF2A-464D-4E73-9721-25FF7D94DC15}" srcOrd="0" destOrd="0" presId="urn:microsoft.com/office/officeart/2005/8/layout/hierarchy3"/>
    <dgm:cxn modelId="{03459997-4022-439E-AB04-AD40638E155F}" type="presParOf" srcId="{23EC8711-F48E-4D4E-AE9F-6ACCBDCC9241}" destId="{BD6FECC4-F7B0-4D6D-A0E7-911CDC3EB105}" srcOrd="1" destOrd="0" presId="urn:microsoft.com/office/officeart/2005/8/layout/hierarchy3"/>
    <dgm:cxn modelId="{9D7FC271-98BC-4FD3-844D-108DF0B7A09E}" type="presParOf" srcId="{72EB0528-8060-468E-BBDF-2FC65B39F8D3}" destId="{333E0EB2-A702-411C-9365-2E04EC1A0461}" srcOrd="1" destOrd="0" presId="urn:microsoft.com/office/officeart/2005/8/layout/hierarchy3"/>
    <dgm:cxn modelId="{B45CB18F-234C-4605-9727-6C917142823F}" type="presParOf" srcId="{3308277C-2E66-4437-A4C1-104CAEE03591}" destId="{70C1290D-2BB7-46DE-ACD1-7C9795B2A3ED}" srcOrd="1" destOrd="0" presId="urn:microsoft.com/office/officeart/2005/8/layout/hierarchy3"/>
    <dgm:cxn modelId="{B966ADD9-5EE4-47D5-A169-CF56BFC20A87}" type="presParOf" srcId="{70C1290D-2BB7-46DE-ACD1-7C9795B2A3ED}" destId="{F66AB61F-C002-46D7-A0FF-BCA8714E7F7E}" srcOrd="0" destOrd="0" presId="urn:microsoft.com/office/officeart/2005/8/layout/hierarchy3"/>
    <dgm:cxn modelId="{86017A19-ADC1-4FF8-A388-AE8DA7FBC8AA}" type="presParOf" srcId="{F66AB61F-C002-46D7-A0FF-BCA8714E7F7E}" destId="{DD6519D1-2EFE-4424-B18A-FB350024ACD2}" srcOrd="0" destOrd="0" presId="urn:microsoft.com/office/officeart/2005/8/layout/hierarchy3"/>
    <dgm:cxn modelId="{F9FA8157-3DF6-47CC-9D39-F485A5086357}" type="presParOf" srcId="{F66AB61F-C002-46D7-A0FF-BCA8714E7F7E}" destId="{A97FC399-0EAA-4D19-9D77-E8C1A7586258}" srcOrd="1" destOrd="0" presId="urn:microsoft.com/office/officeart/2005/8/layout/hierarchy3"/>
    <dgm:cxn modelId="{23F792A2-C122-4C12-9E6A-D789C6E79DB9}" type="presParOf" srcId="{70C1290D-2BB7-46DE-ACD1-7C9795B2A3ED}" destId="{2BB8B3A2-E623-43DC-9C65-2DF44A5642BF}" srcOrd="1" destOrd="0" presId="urn:microsoft.com/office/officeart/2005/8/layout/hierarchy3"/>
    <dgm:cxn modelId="{F6810EAC-EBFC-46FA-869D-4BF7C3E62A78}" type="presParOf" srcId="{2BB8B3A2-E623-43DC-9C65-2DF44A5642BF}" destId="{4E2995A6-E87D-4395-B7F6-E079EB542C1A}" srcOrd="0" destOrd="0" presId="urn:microsoft.com/office/officeart/2005/8/layout/hierarchy3"/>
    <dgm:cxn modelId="{792D2432-F1CB-4922-8F48-4016D1B20B22}" type="presParOf" srcId="{2BB8B3A2-E623-43DC-9C65-2DF44A5642BF}" destId="{E4AECC45-1B01-45A0-8187-1693E877101F}" srcOrd="1" destOrd="0" presId="urn:microsoft.com/office/officeart/2005/8/layout/hierarchy3"/>
    <dgm:cxn modelId="{F2E85854-640E-46E3-9C2A-0A0EE31E4FFB}" type="presParOf" srcId="{2BB8B3A2-E623-43DC-9C65-2DF44A5642BF}" destId="{1C38DB1A-6A38-45B1-A06C-70361B5B4755}" srcOrd="2" destOrd="0" presId="urn:microsoft.com/office/officeart/2005/8/layout/hierarchy3"/>
    <dgm:cxn modelId="{2FCB6F85-47D1-492A-9C46-B222069CC42C}" type="presParOf" srcId="{2BB8B3A2-E623-43DC-9C65-2DF44A5642BF}" destId="{D666D883-352C-4A6F-B1CB-9D3B5B86A5CB}" srcOrd="3" destOrd="0" presId="urn:microsoft.com/office/officeart/2005/8/layout/hierarchy3"/>
    <dgm:cxn modelId="{DB3BFAC8-C98C-4706-A751-A980D5A77354}" type="presParOf" srcId="{3308277C-2E66-4437-A4C1-104CAEE03591}" destId="{5A3B2A8C-FC30-48FA-9436-3C4F764FE4D8}" srcOrd="2" destOrd="0" presId="urn:microsoft.com/office/officeart/2005/8/layout/hierarchy3"/>
    <dgm:cxn modelId="{2DBD9524-0FBD-4043-96D8-F545BE2F9AEC}" type="presParOf" srcId="{5A3B2A8C-FC30-48FA-9436-3C4F764FE4D8}" destId="{745F5723-3EB9-4A9A-B46A-E43DDF740F7B}" srcOrd="0" destOrd="0" presId="urn:microsoft.com/office/officeart/2005/8/layout/hierarchy3"/>
    <dgm:cxn modelId="{0D6442BA-50AD-415C-8596-36652646C559}" type="presParOf" srcId="{745F5723-3EB9-4A9A-B46A-E43DDF740F7B}" destId="{5E341182-1287-4C7C-9BA8-7EB4C57DA548}" srcOrd="0" destOrd="0" presId="urn:microsoft.com/office/officeart/2005/8/layout/hierarchy3"/>
    <dgm:cxn modelId="{B030CA43-39B3-43A3-8687-832E1C93F115}" type="presParOf" srcId="{745F5723-3EB9-4A9A-B46A-E43DDF740F7B}" destId="{582B9DEA-8668-4974-B65B-D4D5D5E6107B}" srcOrd="1" destOrd="0" presId="urn:microsoft.com/office/officeart/2005/8/layout/hierarchy3"/>
    <dgm:cxn modelId="{A33A54C3-F1F9-4D93-8B7C-83677321B4C1}" type="presParOf" srcId="{5A3B2A8C-FC30-48FA-9436-3C4F764FE4D8}" destId="{AB940B83-A278-45F2-BC5C-412FD84CB6A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A2BF2A-464D-4E73-9721-25FF7D94DC15}">
      <dsp:nvSpPr>
        <dsp:cNvPr id="0" name=""/>
        <dsp:cNvSpPr/>
      </dsp:nvSpPr>
      <dsp:spPr>
        <a:xfrm>
          <a:off x="2942541" y="1094"/>
          <a:ext cx="1252091" cy="6260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err="1" smtClean="0"/>
            <a:t>Unrezektabl</a:t>
          </a:r>
          <a:endParaRPr lang="tr-TR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/>
            <a:t>(28  HASTA)</a:t>
          </a:r>
          <a:endParaRPr lang="tr-TR" sz="1100" kern="1200" dirty="0"/>
        </a:p>
      </dsp:txBody>
      <dsp:txXfrm>
        <a:off x="2960877" y="19430"/>
        <a:ext cx="1215419" cy="589373"/>
      </dsp:txXfrm>
    </dsp:sp>
    <dsp:sp modelId="{DD6519D1-2EFE-4424-B18A-FB350024ACD2}">
      <dsp:nvSpPr>
        <dsp:cNvPr id="0" name=""/>
        <dsp:cNvSpPr/>
      </dsp:nvSpPr>
      <dsp:spPr>
        <a:xfrm>
          <a:off x="4507656" y="1094"/>
          <a:ext cx="1252091" cy="6260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/>
            <a:t>Rezeksiyon Yapılmış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/>
            <a:t>(39 HASTA)</a:t>
          </a:r>
          <a:endParaRPr lang="tr-TR" sz="1100" kern="1200" dirty="0"/>
        </a:p>
      </dsp:txBody>
      <dsp:txXfrm>
        <a:off x="4525992" y="19430"/>
        <a:ext cx="1215419" cy="589373"/>
      </dsp:txXfrm>
    </dsp:sp>
    <dsp:sp modelId="{4E2995A6-E87D-4395-B7F6-E079EB542C1A}">
      <dsp:nvSpPr>
        <dsp:cNvPr id="0" name=""/>
        <dsp:cNvSpPr/>
      </dsp:nvSpPr>
      <dsp:spPr>
        <a:xfrm>
          <a:off x="4632865" y="627140"/>
          <a:ext cx="125209" cy="4695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9534"/>
              </a:lnTo>
              <a:lnTo>
                <a:pt x="125209" y="469534"/>
              </a:lnTo>
            </a:path>
          </a:pathLst>
        </a:cu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AECC45-1B01-45A0-8187-1693E877101F}">
      <dsp:nvSpPr>
        <dsp:cNvPr id="0" name=""/>
        <dsp:cNvSpPr/>
      </dsp:nvSpPr>
      <dsp:spPr>
        <a:xfrm>
          <a:off x="4758074" y="783652"/>
          <a:ext cx="1001673" cy="62604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800" kern="1200" dirty="0" smtClean="0"/>
            <a:t>R1 Rezeksiyon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800" kern="1200" dirty="0" smtClean="0"/>
            <a:t>(28 Hasta)</a:t>
          </a:r>
          <a:endParaRPr lang="tr-TR" sz="800" kern="1200" dirty="0"/>
        </a:p>
      </dsp:txBody>
      <dsp:txXfrm>
        <a:off x="4776410" y="801988"/>
        <a:ext cx="965001" cy="589373"/>
      </dsp:txXfrm>
    </dsp:sp>
    <dsp:sp modelId="{1C38DB1A-6A38-45B1-A06C-70361B5B4755}">
      <dsp:nvSpPr>
        <dsp:cNvPr id="0" name=""/>
        <dsp:cNvSpPr/>
      </dsp:nvSpPr>
      <dsp:spPr>
        <a:xfrm>
          <a:off x="4632865" y="627140"/>
          <a:ext cx="125209" cy="12520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091"/>
              </a:lnTo>
              <a:lnTo>
                <a:pt x="125209" y="1252091"/>
              </a:lnTo>
            </a:path>
          </a:pathLst>
        </a:custGeom>
        <a:noFill/>
        <a:ln w="15875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66D883-352C-4A6F-B1CB-9D3B5B86A5CB}">
      <dsp:nvSpPr>
        <dsp:cNvPr id="0" name=""/>
        <dsp:cNvSpPr/>
      </dsp:nvSpPr>
      <dsp:spPr>
        <a:xfrm>
          <a:off x="4758074" y="1566209"/>
          <a:ext cx="1001673" cy="62604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800" kern="1200" dirty="0" smtClean="0"/>
            <a:t>R2 Rezeksiyon(11hasta)</a:t>
          </a:r>
          <a:endParaRPr lang="tr-TR" sz="800" kern="1200" dirty="0"/>
        </a:p>
      </dsp:txBody>
      <dsp:txXfrm>
        <a:off x="4776410" y="1584545"/>
        <a:ext cx="965001" cy="589373"/>
      </dsp:txXfrm>
    </dsp:sp>
    <dsp:sp modelId="{5E341182-1287-4C7C-9BA8-7EB4C57DA548}">
      <dsp:nvSpPr>
        <dsp:cNvPr id="0" name=""/>
        <dsp:cNvSpPr/>
      </dsp:nvSpPr>
      <dsp:spPr>
        <a:xfrm>
          <a:off x="6072770" y="1094"/>
          <a:ext cx="1252091" cy="6260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/>
            <a:t>RELAPS GÖZÜKEN (21 HASTA)</a:t>
          </a:r>
          <a:endParaRPr lang="tr-TR" sz="1100" kern="1200" dirty="0"/>
        </a:p>
      </dsp:txBody>
      <dsp:txXfrm>
        <a:off x="6091106" y="19430"/>
        <a:ext cx="1215419" cy="5893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AB90-187B-45D5-A4B1-E96626960A15}" type="datetimeFigureOut">
              <a:rPr lang="tr-TR" smtClean="0"/>
              <a:t>03.03.2022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3C7B-C5C4-4A68-8D4E-8B39B23C13AC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506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AB90-187B-45D5-A4B1-E96626960A15}" type="datetimeFigureOut">
              <a:rPr lang="tr-TR" smtClean="0"/>
              <a:t>03.03.2022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3C7B-C5C4-4A68-8D4E-8B39B23C13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8302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AB90-187B-45D5-A4B1-E96626960A15}" type="datetimeFigureOut">
              <a:rPr lang="tr-TR" smtClean="0"/>
              <a:t>03.03.2022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3C7B-C5C4-4A68-8D4E-8B39B23C13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8816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AB90-187B-45D5-A4B1-E96626960A15}" type="datetimeFigureOut">
              <a:rPr lang="tr-TR" smtClean="0"/>
              <a:t>03.03.2022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3C7B-C5C4-4A68-8D4E-8B39B23C13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2039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AB90-187B-45D5-A4B1-E96626960A15}" type="datetimeFigureOut">
              <a:rPr lang="tr-TR" smtClean="0"/>
              <a:t>03.03.2022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3C7B-C5C4-4A68-8D4E-8B39B23C13AC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70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AB90-187B-45D5-A4B1-E96626960A15}" type="datetimeFigureOut">
              <a:rPr lang="tr-TR" smtClean="0"/>
              <a:t>03.03.2022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3C7B-C5C4-4A68-8D4E-8B39B23C13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0710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AB90-187B-45D5-A4B1-E96626960A15}" type="datetimeFigureOut">
              <a:rPr lang="tr-TR" smtClean="0"/>
              <a:t>03.03.2022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3C7B-C5C4-4A68-8D4E-8B39B23C13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1940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AB90-187B-45D5-A4B1-E96626960A15}" type="datetimeFigureOut">
              <a:rPr lang="tr-TR" smtClean="0"/>
              <a:t>03.03.2022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3C7B-C5C4-4A68-8D4E-8B39B23C13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1258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AB90-187B-45D5-A4B1-E96626960A15}" type="datetimeFigureOut">
              <a:rPr lang="tr-TR" smtClean="0"/>
              <a:t>03.03.2022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3C7B-C5C4-4A68-8D4E-8B39B23C13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9654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4BDAB90-187B-45D5-A4B1-E96626960A15}" type="datetimeFigureOut">
              <a:rPr lang="tr-TR" smtClean="0"/>
              <a:t>03.03.2022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043C7B-C5C4-4A68-8D4E-8B39B23C13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6803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AB90-187B-45D5-A4B1-E96626960A15}" type="datetimeFigureOut">
              <a:rPr lang="tr-TR" smtClean="0"/>
              <a:t>03.03.2022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3C7B-C5C4-4A68-8D4E-8B39B23C13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8576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4BDAB90-187B-45D5-A4B1-E96626960A15}" type="datetimeFigureOut">
              <a:rPr lang="tr-TR" smtClean="0"/>
              <a:t>03.03.2022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E043C7B-C5C4-4A68-8D4E-8B39B23C13AC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551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2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MİDE KANSERİ</a:t>
            </a:r>
            <a:endParaRPr lang="tr-TR" dirty="0">
              <a:solidFill>
                <a:schemeClr val="accent2"/>
              </a:solidFill>
              <a:latin typeface="Tw Cen MT" panose="020B0602020104020603" pitchFamily="34" charset="0"/>
              <a:cs typeface="Calibri" panose="020F05020202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3284376"/>
            <a:ext cx="8309843" cy="2426098"/>
          </a:xfrm>
        </p:spPr>
        <p:txBody>
          <a:bodyPr/>
          <a:lstStyle/>
          <a:p>
            <a:r>
              <a:rPr lang="tr-TR" dirty="0" smtClean="0">
                <a:latin typeface="Tw Cen MT" panose="020B0602020104020603" pitchFamily="34" charset="0"/>
              </a:rPr>
              <a:t>DR.BERKE </a:t>
            </a:r>
            <a:r>
              <a:rPr lang="tr-TR" dirty="0" smtClean="0">
                <a:latin typeface="Tw Cen MT" panose="020B0602020104020603" pitchFamily="34" charset="0"/>
              </a:rPr>
              <a:t>BARUT</a:t>
            </a:r>
          </a:p>
          <a:p>
            <a:r>
              <a:rPr lang="tr-TR" dirty="0" smtClean="0">
                <a:latin typeface="Tw Cen MT" panose="020B0602020104020603" pitchFamily="34" charset="0"/>
              </a:rPr>
              <a:t>01.03.2022</a:t>
            </a:r>
            <a:endParaRPr lang="tr-TR" dirty="0">
              <a:latin typeface="Tw Cen MT" panose="020B0602020104020603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857" y="2621111"/>
            <a:ext cx="4030823" cy="294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52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chemeClr val="accent6"/>
                </a:solidFill>
                <a:latin typeface="Tw Cen MT" panose="020B0602020104020603" pitchFamily="34" charset="0"/>
              </a:rPr>
              <a:t>BORMANN SINIFLAMASI(MAKROSKOBİK SINIFLAMA)</a:t>
            </a:r>
            <a:endParaRPr lang="tr-TR" sz="2800" dirty="0">
              <a:solidFill>
                <a:schemeClr val="accent6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TİP 1</a:t>
            </a:r>
            <a:r>
              <a:rPr lang="tr-TR" dirty="0" smtClean="0">
                <a:latin typeface="Tw Cen MT" panose="020B0602020104020603" pitchFamily="34" charset="0"/>
              </a:rPr>
              <a:t>:Tek </a:t>
            </a:r>
            <a:r>
              <a:rPr lang="tr-TR" dirty="0" err="1" smtClean="0">
                <a:latin typeface="Tw Cen MT" panose="020B0602020104020603" pitchFamily="34" charset="0"/>
              </a:rPr>
              <a:t>polipoid</a:t>
            </a:r>
            <a:r>
              <a:rPr lang="tr-TR" dirty="0" smtClean="0">
                <a:latin typeface="Tw Cen MT" panose="020B0602020104020603" pitchFamily="34" charset="0"/>
              </a:rPr>
              <a:t> lezyonlar</a:t>
            </a:r>
          </a:p>
          <a:p>
            <a:r>
              <a:rPr lang="tr-TR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TİP2</a:t>
            </a:r>
            <a:r>
              <a:rPr lang="tr-TR" dirty="0" smtClean="0">
                <a:latin typeface="Tw Cen MT" panose="020B0602020104020603" pitchFamily="34" charset="0"/>
              </a:rPr>
              <a:t>:Kenarları </a:t>
            </a:r>
            <a:r>
              <a:rPr lang="tr-TR" dirty="0" err="1" smtClean="0">
                <a:latin typeface="Tw Cen MT" panose="020B0602020104020603" pitchFamily="34" charset="0"/>
              </a:rPr>
              <a:t>kalkık,ortası</a:t>
            </a:r>
            <a:r>
              <a:rPr lang="tr-TR" dirty="0" smtClean="0">
                <a:latin typeface="Tw Cen MT" panose="020B0602020104020603" pitchFamily="34" charset="0"/>
              </a:rPr>
              <a:t> ülsere sınırlı lezyonlar</a:t>
            </a:r>
          </a:p>
          <a:p>
            <a:r>
              <a:rPr lang="tr-TR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TİP3</a:t>
            </a:r>
            <a:r>
              <a:rPr lang="tr-TR" dirty="0" smtClean="0">
                <a:latin typeface="Tw Cen MT" panose="020B0602020104020603" pitchFamily="34" charset="0"/>
              </a:rPr>
              <a:t>:Gastrik duvara </a:t>
            </a:r>
            <a:r>
              <a:rPr lang="tr-TR" dirty="0" err="1" smtClean="0">
                <a:latin typeface="Tw Cen MT" panose="020B0602020104020603" pitchFamily="34" charset="0"/>
              </a:rPr>
              <a:t>invaze</a:t>
            </a:r>
            <a:r>
              <a:rPr lang="tr-TR" dirty="0" smtClean="0">
                <a:latin typeface="Tw Cen MT" panose="020B0602020104020603" pitchFamily="34" charset="0"/>
              </a:rPr>
              <a:t> ülser</a:t>
            </a:r>
          </a:p>
          <a:p>
            <a:r>
              <a:rPr lang="tr-TR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TİP4</a:t>
            </a:r>
            <a:r>
              <a:rPr lang="tr-TR" dirty="0" smtClean="0">
                <a:latin typeface="Tw Cen MT" panose="020B0602020104020603" pitchFamily="34" charset="0"/>
              </a:rPr>
              <a:t>:Diffüz </a:t>
            </a:r>
            <a:r>
              <a:rPr lang="tr-TR" dirty="0" err="1" smtClean="0">
                <a:latin typeface="Tw Cen MT" panose="020B0602020104020603" pitchFamily="34" charset="0"/>
              </a:rPr>
              <a:t>infitre</a:t>
            </a:r>
            <a:r>
              <a:rPr lang="tr-TR" dirty="0" smtClean="0">
                <a:latin typeface="Tw Cen MT" panose="020B0602020104020603" pitchFamily="34" charset="0"/>
              </a:rPr>
              <a:t>(</a:t>
            </a:r>
            <a:r>
              <a:rPr lang="tr-TR" dirty="0" err="1" smtClean="0">
                <a:latin typeface="Tw Cen MT" panose="020B0602020104020603" pitchFamily="34" charset="0"/>
              </a:rPr>
              <a:t>Linitis</a:t>
            </a:r>
            <a:r>
              <a:rPr lang="tr-TR" dirty="0" smtClean="0">
                <a:latin typeface="Tw Cen MT" panose="020B0602020104020603" pitchFamily="34" charset="0"/>
              </a:rPr>
              <a:t> </a:t>
            </a:r>
            <a:r>
              <a:rPr lang="tr-TR" dirty="0" err="1" smtClean="0">
                <a:latin typeface="Tw Cen MT" panose="020B0602020104020603" pitchFamily="34" charset="0"/>
              </a:rPr>
              <a:t>Plastica</a:t>
            </a:r>
            <a:r>
              <a:rPr lang="tr-TR" dirty="0" smtClean="0">
                <a:latin typeface="Tw Cen MT" panose="020B0602020104020603" pitchFamily="34" charset="0"/>
              </a:rPr>
              <a:t>)</a:t>
            </a:r>
          </a:p>
          <a:p>
            <a:r>
              <a:rPr lang="tr-TR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TİP5</a:t>
            </a:r>
            <a:r>
              <a:rPr lang="tr-TR" dirty="0" smtClean="0">
                <a:latin typeface="Tw Cen MT" panose="020B0602020104020603" pitchFamily="34" charset="0"/>
              </a:rPr>
              <a:t>:Sınıflandırılamayan</a:t>
            </a:r>
            <a:endParaRPr lang="tr-TR" dirty="0">
              <a:latin typeface="Tw Cen MT" panose="020B0602020104020603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9473" y="2061579"/>
            <a:ext cx="3676207" cy="402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29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chemeClr val="accent6"/>
                </a:solidFill>
                <a:latin typeface="Tw Cen MT" panose="020B0602020104020603" pitchFamily="34" charset="0"/>
              </a:rPr>
              <a:t>MİDE KANSERİNDE  YAYILIM YOLLARI</a:t>
            </a:r>
            <a:endParaRPr lang="tr-TR" sz="2800" dirty="0">
              <a:solidFill>
                <a:schemeClr val="accent6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DİREKT YAYILIM</a:t>
            </a:r>
            <a:r>
              <a:rPr lang="tr-TR" dirty="0" smtClean="0">
                <a:latin typeface="Tw Cen MT" panose="020B0602020104020603" pitchFamily="34" charset="0"/>
              </a:rPr>
              <a:t>: </a:t>
            </a:r>
            <a:r>
              <a:rPr lang="tr-TR" dirty="0" err="1" smtClean="0">
                <a:latin typeface="Tw Cen MT" panose="020B0602020104020603" pitchFamily="34" charset="0"/>
              </a:rPr>
              <a:t>Gastrik</a:t>
            </a:r>
            <a:r>
              <a:rPr lang="tr-TR" dirty="0" smtClean="0">
                <a:latin typeface="Tw Cen MT" panose="020B0602020104020603" pitchFamily="34" charset="0"/>
              </a:rPr>
              <a:t> duvarı aşan tümörler </a:t>
            </a:r>
            <a:r>
              <a:rPr lang="tr-TR" dirty="0" err="1" smtClean="0">
                <a:latin typeface="Tw Cen MT" panose="020B0602020104020603" pitchFamily="34" charset="0"/>
              </a:rPr>
              <a:t>omentum</a:t>
            </a:r>
            <a:r>
              <a:rPr lang="tr-TR" dirty="0" smtClean="0">
                <a:latin typeface="Tw Cen MT" panose="020B0602020104020603" pitchFamily="34" charset="0"/>
              </a:rPr>
              <a:t> , </a:t>
            </a:r>
            <a:r>
              <a:rPr lang="tr-TR" dirty="0" err="1" smtClean="0">
                <a:latin typeface="Tw Cen MT" panose="020B0602020104020603" pitchFamily="34" charset="0"/>
              </a:rPr>
              <a:t>diyafragma</a:t>
            </a:r>
            <a:r>
              <a:rPr lang="tr-TR" dirty="0" smtClean="0">
                <a:latin typeface="Tw Cen MT" panose="020B0602020104020603" pitchFamily="34" charset="0"/>
              </a:rPr>
              <a:t> , </a:t>
            </a:r>
            <a:r>
              <a:rPr lang="tr-TR" dirty="0" err="1" smtClean="0">
                <a:latin typeface="Tw Cen MT" panose="020B0602020104020603" pitchFamily="34" charset="0"/>
              </a:rPr>
              <a:t>transvers</a:t>
            </a:r>
            <a:r>
              <a:rPr lang="tr-TR" dirty="0" smtClean="0">
                <a:latin typeface="Tw Cen MT" panose="020B0602020104020603" pitchFamily="34" charset="0"/>
              </a:rPr>
              <a:t> kolon,  pankreas, </a:t>
            </a:r>
            <a:r>
              <a:rPr lang="tr-TR" dirty="0" err="1" smtClean="0">
                <a:latin typeface="Tw Cen MT" panose="020B0602020104020603" pitchFamily="34" charset="0"/>
              </a:rPr>
              <a:t>mezokolon</a:t>
            </a:r>
            <a:r>
              <a:rPr lang="tr-TR" dirty="0" smtClean="0">
                <a:latin typeface="Tw Cen MT" panose="020B0602020104020603" pitchFamily="34" charset="0"/>
              </a:rPr>
              <a:t> ,dalak ,karaciğer , </a:t>
            </a:r>
            <a:r>
              <a:rPr lang="tr-TR" dirty="0" err="1" smtClean="0">
                <a:latin typeface="Tw Cen MT" panose="020B0602020104020603" pitchFamily="34" charset="0"/>
              </a:rPr>
              <a:t>superior</a:t>
            </a:r>
            <a:r>
              <a:rPr lang="tr-TR" dirty="0" smtClean="0">
                <a:latin typeface="Tw Cen MT" panose="020B0602020104020603" pitchFamily="34" charset="0"/>
              </a:rPr>
              <a:t> </a:t>
            </a:r>
            <a:r>
              <a:rPr lang="tr-TR" dirty="0" err="1" smtClean="0">
                <a:latin typeface="Tw Cen MT" panose="020B0602020104020603" pitchFamily="34" charset="0"/>
              </a:rPr>
              <a:t>mezenterik</a:t>
            </a:r>
            <a:r>
              <a:rPr lang="tr-TR" dirty="0" smtClean="0">
                <a:latin typeface="Tw Cen MT" panose="020B0602020104020603" pitchFamily="34" charset="0"/>
              </a:rPr>
              <a:t> ve </a:t>
            </a:r>
            <a:r>
              <a:rPr lang="tr-TR" dirty="0" err="1" smtClean="0">
                <a:latin typeface="Tw Cen MT" panose="020B0602020104020603" pitchFamily="34" charset="0"/>
              </a:rPr>
              <a:t>çölyak</a:t>
            </a:r>
            <a:r>
              <a:rPr lang="tr-TR" dirty="0" smtClean="0">
                <a:latin typeface="Tw Cen MT" panose="020B0602020104020603" pitchFamily="34" charset="0"/>
              </a:rPr>
              <a:t> damarlara doğrudan </a:t>
            </a:r>
            <a:r>
              <a:rPr lang="tr-TR" dirty="0" err="1" smtClean="0">
                <a:latin typeface="Tw Cen MT" panose="020B0602020104020603" pitchFamily="34" charset="0"/>
              </a:rPr>
              <a:t>invaze</a:t>
            </a:r>
            <a:r>
              <a:rPr lang="tr-TR" dirty="0" smtClean="0">
                <a:latin typeface="Tw Cen MT" panose="020B0602020104020603" pitchFamily="34" charset="0"/>
              </a:rPr>
              <a:t> olabilir ve bu durumda tümör </a:t>
            </a:r>
            <a:r>
              <a:rPr lang="tr-TR" dirty="0" err="1" smtClean="0">
                <a:latin typeface="Tw Cen MT" panose="020B0602020104020603" pitchFamily="34" charset="0"/>
              </a:rPr>
              <a:t>enbloc</a:t>
            </a:r>
            <a:r>
              <a:rPr lang="tr-TR" dirty="0" smtClean="0">
                <a:latin typeface="Tw Cen MT" panose="020B0602020104020603" pitchFamily="34" charset="0"/>
              </a:rPr>
              <a:t> bir şekilde çıkarılmalıdır.  </a:t>
            </a:r>
          </a:p>
          <a:p>
            <a:r>
              <a:rPr lang="tr-TR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LENFATİK </a:t>
            </a:r>
            <a:r>
              <a:rPr lang="tr-TR" dirty="0" err="1" smtClean="0">
                <a:solidFill>
                  <a:srgbClr val="FF0000"/>
                </a:solidFill>
                <a:latin typeface="Tw Cen MT" panose="020B0602020104020603" pitchFamily="34" charset="0"/>
              </a:rPr>
              <a:t>YAYILIM</a:t>
            </a:r>
            <a:r>
              <a:rPr lang="tr-TR" dirty="0" err="1" smtClean="0">
                <a:latin typeface="Tw Cen MT" panose="020B0602020104020603" pitchFamily="34" charset="0"/>
              </a:rPr>
              <a:t>:Mikroskobik</a:t>
            </a:r>
            <a:r>
              <a:rPr lang="tr-TR" dirty="0" smtClean="0">
                <a:latin typeface="Tw Cen MT" panose="020B0602020104020603" pitchFamily="34" charset="0"/>
              </a:rPr>
              <a:t> ve </a:t>
            </a:r>
            <a:r>
              <a:rPr lang="tr-TR" dirty="0" err="1" smtClean="0">
                <a:latin typeface="Tw Cen MT" panose="020B0602020104020603" pitchFamily="34" charset="0"/>
              </a:rPr>
              <a:t>subklinik</a:t>
            </a:r>
            <a:r>
              <a:rPr lang="tr-TR" dirty="0" smtClean="0">
                <a:latin typeface="Tw Cen MT" panose="020B0602020104020603" pitchFamily="34" charset="0"/>
              </a:rPr>
              <a:t> yayılımın ana </a:t>
            </a:r>
            <a:r>
              <a:rPr lang="tr-TR" dirty="0" err="1" smtClean="0">
                <a:latin typeface="Tw Cen MT" panose="020B0602020104020603" pitchFamily="34" charset="0"/>
              </a:rPr>
              <a:t>nedenidir.Özafagusta</a:t>
            </a:r>
            <a:r>
              <a:rPr lang="tr-TR" dirty="0" smtClean="0">
                <a:latin typeface="Tw Cen MT" panose="020B0602020104020603" pitchFamily="34" charset="0"/>
              </a:rPr>
              <a:t> ve </a:t>
            </a:r>
            <a:r>
              <a:rPr lang="tr-TR" dirty="0" err="1" smtClean="0">
                <a:latin typeface="Tw Cen MT" panose="020B0602020104020603" pitchFamily="34" charset="0"/>
              </a:rPr>
              <a:t>duodenum</a:t>
            </a:r>
            <a:r>
              <a:rPr lang="tr-TR" dirty="0" smtClean="0">
                <a:latin typeface="Tw Cen MT" panose="020B0602020104020603" pitchFamily="34" charset="0"/>
              </a:rPr>
              <a:t> </a:t>
            </a:r>
            <a:r>
              <a:rPr lang="tr-TR" dirty="0" err="1" smtClean="0">
                <a:latin typeface="Tw Cen MT" panose="020B0602020104020603" pitchFamily="34" charset="0"/>
              </a:rPr>
              <a:t>submukozal</a:t>
            </a:r>
            <a:r>
              <a:rPr lang="tr-TR" dirty="0" smtClean="0">
                <a:latin typeface="Tw Cen MT" panose="020B0602020104020603" pitchFamily="34" charset="0"/>
              </a:rPr>
              <a:t> </a:t>
            </a:r>
            <a:r>
              <a:rPr lang="tr-TR" dirty="0" err="1" smtClean="0">
                <a:latin typeface="Tw Cen MT" panose="020B0602020104020603" pitchFamily="34" charset="0"/>
              </a:rPr>
              <a:t>pleksuslarla</a:t>
            </a:r>
            <a:r>
              <a:rPr lang="tr-TR" dirty="0" smtClean="0">
                <a:latin typeface="Tw Cen MT" panose="020B0602020104020603" pitchFamily="34" charset="0"/>
              </a:rPr>
              <a:t> yayılımlar hem </a:t>
            </a:r>
            <a:r>
              <a:rPr lang="tr-TR" dirty="0" err="1" smtClean="0">
                <a:latin typeface="Tw Cen MT" panose="020B0602020104020603" pitchFamily="34" charset="0"/>
              </a:rPr>
              <a:t>proksimal</a:t>
            </a:r>
            <a:r>
              <a:rPr lang="tr-TR" dirty="0" smtClean="0">
                <a:latin typeface="Tw Cen MT" panose="020B0602020104020603" pitchFamily="34" charset="0"/>
              </a:rPr>
              <a:t> hem de </a:t>
            </a:r>
            <a:r>
              <a:rPr lang="tr-TR" dirty="0" err="1" smtClean="0">
                <a:latin typeface="Tw Cen MT" panose="020B0602020104020603" pitchFamily="34" charset="0"/>
              </a:rPr>
              <a:t>distal</a:t>
            </a:r>
            <a:r>
              <a:rPr lang="tr-TR" dirty="0" smtClean="0">
                <a:latin typeface="Tw Cen MT" panose="020B0602020104020603" pitchFamily="34" charset="0"/>
              </a:rPr>
              <a:t> mide tümörlerinde </a:t>
            </a:r>
            <a:r>
              <a:rPr lang="tr-TR" dirty="0" err="1" smtClean="0">
                <a:latin typeface="Tw Cen MT" panose="020B0602020104020603" pitchFamily="34" charset="0"/>
              </a:rPr>
              <a:t>gözlemlenebilmektedir.Midedeki</a:t>
            </a:r>
            <a:r>
              <a:rPr lang="tr-TR" dirty="0" smtClean="0">
                <a:latin typeface="Tw Cen MT" panose="020B0602020104020603" pitchFamily="34" charset="0"/>
              </a:rPr>
              <a:t> çeşitli lenfatik yayılım yolları nedeniyle </a:t>
            </a:r>
            <a:r>
              <a:rPr lang="tr-TR" dirty="0" err="1" smtClean="0">
                <a:latin typeface="Tw Cen MT" panose="020B0602020104020603" pitchFamily="34" charset="0"/>
              </a:rPr>
              <a:t>komplet</a:t>
            </a:r>
            <a:r>
              <a:rPr lang="tr-TR" dirty="0" smtClean="0">
                <a:latin typeface="Tw Cen MT" panose="020B0602020104020603" pitchFamily="34" charset="0"/>
              </a:rPr>
              <a:t> </a:t>
            </a:r>
            <a:r>
              <a:rPr lang="tr-TR" dirty="0" err="1" smtClean="0">
                <a:latin typeface="Tw Cen MT" panose="020B0602020104020603" pitchFamily="34" charset="0"/>
              </a:rPr>
              <a:t>nodal</a:t>
            </a:r>
            <a:r>
              <a:rPr lang="tr-TR" dirty="0" smtClean="0">
                <a:latin typeface="Tw Cen MT" panose="020B0602020104020603" pitchFamily="34" charset="0"/>
              </a:rPr>
              <a:t> </a:t>
            </a:r>
            <a:r>
              <a:rPr lang="tr-TR" dirty="0" err="1" smtClean="0">
                <a:latin typeface="Tw Cen MT" panose="020B0602020104020603" pitchFamily="34" charset="0"/>
              </a:rPr>
              <a:t>diseksiyonun</a:t>
            </a:r>
            <a:r>
              <a:rPr lang="tr-TR" dirty="0" smtClean="0">
                <a:latin typeface="Tw Cen MT" panose="020B0602020104020603" pitchFamily="34" charset="0"/>
              </a:rPr>
              <a:t> yapılması </a:t>
            </a:r>
            <a:r>
              <a:rPr lang="tr-TR" dirty="0" err="1" smtClean="0">
                <a:latin typeface="Tw Cen MT" panose="020B0602020104020603" pitchFamily="34" charset="0"/>
              </a:rPr>
              <a:t>zordur.Ancak</a:t>
            </a:r>
            <a:r>
              <a:rPr lang="tr-TR" dirty="0" smtClean="0">
                <a:latin typeface="Tw Cen MT" panose="020B0602020104020603" pitchFamily="34" charset="0"/>
              </a:rPr>
              <a:t> ilk yayılım genelde küçük ve büyük </a:t>
            </a:r>
            <a:r>
              <a:rPr lang="tr-TR" dirty="0" err="1" smtClean="0">
                <a:latin typeface="Tw Cen MT" panose="020B0602020104020603" pitchFamily="34" charset="0"/>
              </a:rPr>
              <a:t>kurvatur</a:t>
            </a:r>
            <a:r>
              <a:rPr lang="tr-TR" dirty="0" smtClean="0">
                <a:latin typeface="Tw Cen MT" panose="020B0602020104020603" pitchFamily="34" charset="0"/>
              </a:rPr>
              <a:t> boyunca uzanan </a:t>
            </a:r>
            <a:r>
              <a:rPr lang="tr-TR" dirty="0" err="1" smtClean="0">
                <a:latin typeface="Tw Cen MT" panose="020B0602020104020603" pitchFamily="34" charset="0"/>
              </a:rPr>
              <a:t>perigastrik</a:t>
            </a:r>
            <a:r>
              <a:rPr lang="tr-TR" dirty="0" smtClean="0">
                <a:latin typeface="Tw Cen MT" panose="020B0602020104020603" pitchFamily="34" charset="0"/>
              </a:rPr>
              <a:t>(N1 </a:t>
            </a:r>
            <a:r>
              <a:rPr lang="tr-TR" dirty="0" err="1" smtClean="0">
                <a:latin typeface="Tw Cen MT" panose="020B0602020104020603" pitchFamily="34" charset="0"/>
              </a:rPr>
              <a:t>nodal</a:t>
            </a:r>
            <a:r>
              <a:rPr lang="tr-TR" dirty="0" smtClean="0">
                <a:latin typeface="Tw Cen MT" panose="020B0602020104020603" pitchFamily="34" charset="0"/>
              </a:rPr>
              <a:t> bölge) boyunca olmaktadır.</a:t>
            </a:r>
          </a:p>
          <a:p>
            <a:r>
              <a:rPr lang="tr-TR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VENÖZ </a:t>
            </a:r>
            <a:r>
              <a:rPr lang="tr-TR" dirty="0" err="1" smtClean="0">
                <a:solidFill>
                  <a:srgbClr val="FF0000"/>
                </a:solidFill>
                <a:latin typeface="Tw Cen MT" panose="020B0602020104020603" pitchFamily="34" charset="0"/>
              </a:rPr>
              <a:t>YAYILIM</a:t>
            </a:r>
            <a:r>
              <a:rPr lang="tr-TR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:Gastrik</a:t>
            </a:r>
            <a:r>
              <a:rPr lang="tr-TR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duvara sınırlı tümörlerde portal dolaşım nedeniyle %30 karaciğer tutulumu meydana gelebilmektedir.</a:t>
            </a:r>
          </a:p>
          <a:p>
            <a:r>
              <a:rPr lang="tr-TR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PERİTONEAL </a:t>
            </a:r>
            <a:r>
              <a:rPr lang="tr-TR" dirty="0" err="1" smtClean="0">
                <a:solidFill>
                  <a:srgbClr val="FF0000"/>
                </a:solidFill>
                <a:latin typeface="Tw Cen MT" panose="020B0602020104020603" pitchFamily="34" charset="0"/>
              </a:rPr>
              <a:t>YAYILIM</a:t>
            </a:r>
            <a:r>
              <a:rPr lang="tr-TR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:En</a:t>
            </a:r>
            <a:r>
              <a:rPr lang="tr-TR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nadir gözlenen yayılım</a:t>
            </a:r>
            <a:endParaRPr lang="tr-TR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75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solidFill>
                  <a:schemeClr val="accent6"/>
                </a:solidFill>
                <a:latin typeface="Tw Cen MT" panose="020B0602020104020603" pitchFamily="34" charset="0"/>
              </a:rPr>
              <a:t>MİDE NODAL YAYILIM</a:t>
            </a:r>
            <a:endParaRPr lang="tr-TR" sz="2800" dirty="0">
              <a:solidFill>
                <a:schemeClr val="accent6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1088571" y="1845734"/>
            <a:ext cx="4659085" cy="3962883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>
                <a:solidFill>
                  <a:srgbClr val="CC00FF"/>
                </a:solidFill>
                <a:latin typeface="Tw Cen MT" panose="020B0602020104020603" pitchFamily="34" charset="0"/>
              </a:rPr>
              <a:t>D1 GRUBU </a:t>
            </a:r>
            <a:r>
              <a:rPr lang="tr-TR" dirty="0" smtClean="0">
                <a:latin typeface="Tw Cen MT" panose="020B0602020104020603" pitchFamily="34" charset="0"/>
              </a:rPr>
              <a:t>: Sağ </a:t>
            </a:r>
            <a:r>
              <a:rPr lang="tr-TR" dirty="0" err="1" smtClean="0">
                <a:latin typeface="Tw Cen MT" panose="020B0602020104020603" pitchFamily="34" charset="0"/>
              </a:rPr>
              <a:t>parakardial</a:t>
            </a:r>
            <a:r>
              <a:rPr lang="tr-TR" dirty="0" smtClean="0">
                <a:latin typeface="Tw Cen MT" panose="020B0602020104020603" pitchFamily="34" charset="0"/>
              </a:rPr>
              <a:t> ,sol </a:t>
            </a:r>
            <a:r>
              <a:rPr lang="tr-TR" dirty="0" err="1" smtClean="0">
                <a:latin typeface="Tw Cen MT" panose="020B0602020104020603" pitchFamily="34" charset="0"/>
              </a:rPr>
              <a:t>parakardial</a:t>
            </a:r>
            <a:r>
              <a:rPr lang="tr-TR" dirty="0" smtClean="0">
                <a:latin typeface="Tw Cen MT" panose="020B0602020104020603" pitchFamily="34" charset="0"/>
              </a:rPr>
              <a:t> , küçük </a:t>
            </a:r>
            <a:r>
              <a:rPr lang="tr-TR" dirty="0" err="1" smtClean="0">
                <a:latin typeface="Tw Cen MT" panose="020B0602020104020603" pitchFamily="34" charset="0"/>
              </a:rPr>
              <a:t>kurvatur</a:t>
            </a:r>
            <a:r>
              <a:rPr lang="tr-TR" dirty="0" smtClean="0">
                <a:latin typeface="Tw Cen MT" panose="020B0602020104020603" pitchFamily="34" charset="0"/>
              </a:rPr>
              <a:t>, büyük </a:t>
            </a:r>
            <a:r>
              <a:rPr lang="tr-TR" dirty="0" err="1" smtClean="0">
                <a:latin typeface="Tw Cen MT" panose="020B0602020104020603" pitchFamily="34" charset="0"/>
              </a:rPr>
              <a:t>kurvatur</a:t>
            </a:r>
            <a:r>
              <a:rPr lang="tr-TR" dirty="0" smtClean="0">
                <a:latin typeface="Tw Cen MT" panose="020B0602020104020603" pitchFamily="34" charset="0"/>
              </a:rPr>
              <a:t> ,</a:t>
            </a:r>
            <a:r>
              <a:rPr lang="tr-TR" dirty="0" err="1" smtClean="0">
                <a:latin typeface="Tw Cen MT" panose="020B0602020104020603" pitchFamily="34" charset="0"/>
              </a:rPr>
              <a:t>suprapilorik</a:t>
            </a:r>
            <a:r>
              <a:rPr lang="tr-TR" dirty="0" smtClean="0">
                <a:latin typeface="Tw Cen MT" panose="020B0602020104020603" pitchFamily="34" charset="0"/>
              </a:rPr>
              <a:t>, </a:t>
            </a:r>
            <a:r>
              <a:rPr lang="tr-TR" dirty="0" err="1" smtClean="0">
                <a:latin typeface="Tw Cen MT" panose="020B0602020104020603" pitchFamily="34" charset="0"/>
              </a:rPr>
              <a:t>infrapilorik</a:t>
            </a:r>
            <a:endParaRPr lang="tr-TR" dirty="0" smtClean="0">
              <a:latin typeface="Tw Cen MT" panose="020B0602020104020603" pitchFamily="34" charset="0"/>
            </a:endParaRPr>
          </a:p>
          <a:p>
            <a:pPr marL="0" indent="0">
              <a:buNone/>
            </a:pPr>
            <a:r>
              <a:rPr lang="tr-TR" dirty="0">
                <a:solidFill>
                  <a:schemeClr val="bg2">
                    <a:lumMod val="75000"/>
                  </a:schemeClr>
                </a:solidFill>
                <a:latin typeface="Tw Cen MT" panose="020B0602020104020603" pitchFamily="34" charset="0"/>
              </a:rPr>
              <a:t>D</a:t>
            </a:r>
            <a:r>
              <a:rPr lang="tr-TR" dirty="0" smtClean="0">
                <a:solidFill>
                  <a:schemeClr val="bg2">
                    <a:lumMod val="75000"/>
                  </a:schemeClr>
                </a:solidFill>
                <a:latin typeface="Tw Cen MT" panose="020B0602020104020603" pitchFamily="34" charset="0"/>
              </a:rPr>
              <a:t>2 </a:t>
            </a:r>
            <a:r>
              <a:rPr lang="tr-TR" dirty="0" err="1" smtClean="0">
                <a:solidFill>
                  <a:schemeClr val="bg2">
                    <a:lumMod val="75000"/>
                  </a:schemeClr>
                </a:solidFill>
                <a:latin typeface="Tw Cen MT" panose="020B0602020104020603" pitchFamily="34" charset="0"/>
              </a:rPr>
              <a:t>GRUBU</a:t>
            </a:r>
            <a:r>
              <a:rPr lang="tr-TR" dirty="0" err="1" smtClean="0">
                <a:latin typeface="Tw Cen MT" panose="020B0602020104020603" pitchFamily="34" charset="0"/>
              </a:rPr>
              <a:t>:Sol</a:t>
            </a:r>
            <a:r>
              <a:rPr lang="tr-TR" dirty="0" smtClean="0">
                <a:latin typeface="Tw Cen MT" panose="020B0602020104020603" pitchFamily="34" charset="0"/>
              </a:rPr>
              <a:t> </a:t>
            </a:r>
            <a:r>
              <a:rPr lang="tr-TR" dirty="0" err="1" smtClean="0">
                <a:latin typeface="Tw Cen MT" panose="020B0602020104020603" pitchFamily="34" charset="0"/>
              </a:rPr>
              <a:t>gastrik</a:t>
            </a:r>
            <a:r>
              <a:rPr lang="tr-TR" dirty="0" smtClean="0">
                <a:latin typeface="Tw Cen MT" panose="020B0602020104020603" pitchFamily="34" charset="0"/>
              </a:rPr>
              <a:t> , </a:t>
            </a:r>
            <a:r>
              <a:rPr lang="tr-TR" dirty="0" err="1" smtClean="0">
                <a:latin typeface="Tw Cen MT" panose="020B0602020104020603" pitchFamily="34" charset="0"/>
              </a:rPr>
              <a:t>common</a:t>
            </a:r>
            <a:r>
              <a:rPr lang="tr-TR" dirty="0" smtClean="0">
                <a:latin typeface="Tw Cen MT" panose="020B0602020104020603" pitchFamily="34" charset="0"/>
              </a:rPr>
              <a:t> </a:t>
            </a:r>
            <a:r>
              <a:rPr lang="tr-TR" dirty="0" err="1" smtClean="0">
                <a:latin typeface="Tw Cen MT" panose="020B0602020104020603" pitchFamily="34" charset="0"/>
              </a:rPr>
              <a:t>hepatik</a:t>
            </a:r>
            <a:r>
              <a:rPr lang="tr-TR" dirty="0" smtClean="0">
                <a:latin typeface="Tw Cen MT" panose="020B0602020104020603" pitchFamily="34" charset="0"/>
              </a:rPr>
              <a:t> ,</a:t>
            </a:r>
            <a:r>
              <a:rPr lang="tr-TR" dirty="0" err="1" smtClean="0">
                <a:latin typeface="Tw Cen MT" panose="020B0602020104020603" pitchFamily="34" charset="0"/>
              </a:rPr>
              <a:t>çölyak</a:t>
            </a:r>
            <a:r>
              <a:rPr lang="tr-TR" dirty="0" smtClean="0">
                <a:latin typeface="Tw Cen MT" panose="020B0602020104020603" pitchFamily="34" charset="0"/>
              </a:rPr>
              <a:t> , </a:t>
            </a:r>
            <a:r>
              <a:rPr lang="tr-TR" dirty="0" err="1" smtClean="0">
                <a:latin typeface="Tw Cen MT" panose="020B0602020104020603" pitchFamily="34" charset="0"/>
              </a:rPr>
              <a:t>splenik</a:t>
            </a:r>
            <a:r>
              <a:rPr lang="tr-TR" dirty="0" smtClean="0">
                <a:latin typeface="Tw Cen MT" panose="020B0602020104020603" pitchFamily="34" charset="0"/>
              </a:rPr>
              <a:t> </a:t>
            </a:r>
            <a:r>
              <a:rPr lang="tr-TR" dirty="0" err="1" smtClean="0">
                <a:latin typeface="Tw Cen MT" panose="020B0602020104020603" pitchFamily="34" charset="0"/>
              </a:rPr>
              <a:t>hilum</a:t>
            </a:r>
            <a:r>
              <a:rPr lang="tr-TR" dirty="0" smtClean="0">
                <a:latin typeface="Tw Cen MT" panose="020B0602020104020603" pitchFamily="34" charset="0"/>
              </a:rPr>
              <a:t> , </a:t>
            </a:r>
            <a:r>
              <a:rPr lang="tr-TR" dirty="0" err="1" smtClean="0">
                <a:latin typeface="Tw Cen MT" panose="020B0602020104020603" pitchFamily="34" charset="0"/>
              </a:rPr>
              <a:t>splenik</a:t>
            </a:r>
            <a:r>
              <a:rPr lang="tr-TR" dirty="0" smtClean="0">
                <a:latin typeface="Tw Cen MT" panose="020B0602020104020603" pitchFamily="34" charset="0"/>
              </a:rPr>
              <a:t>  </a:t>
            </a:r>
            <a:r>
              <a:rPr lang="tr-TR" dirty="0" err="1" smtClean="0">
                <a:latin typeface="Tw Cen MT" panose="020B0602020104020603" pitchFamily="34" charset="0"/>
              </a:rPr>
              <a:t>hepatoduedonal</a:t>
            </a:r>
            <a:endParaRPr lang="tr-TR" dirty="0" smtClean="0">
              <a:latin typeface="Tw Cen MT" panose="020B0602020104020603" pitchFamily="34" charset="0"/>
            </a:endParaRPr>
          </a:p>
          <a:p>
            <a:pPr marL="0" indent="0">
              <a:buNone/>
            </a:pPr>
            <a:r>
              <a:rPr lang="tr-TR" dirty="0">
                <a:solidFill>
                  <a:schemeClr val="accent3"/>
                </a:solidFill>
                <a:latin typeface="Tw Cen MT" panose="020B0602020104020603" pitchFamily="34" charset="0"/>
              </a:rPr>
              <a:t>D</a:t>
            </a:r>
            <a:r>
              <a:rPr lang="tr-TR" dirty="0" smtClean="0">
                <a:solidFill>
                  <a:schemeClr val="accent3"/>
                </a:solidFill>
                <a:latin typeface="Tw Cen MT" panose="020B0602020104020603" pitchFamily="34" charset="0"/>
              </a:rPr>
              <a:t>3 </a:t>
            </a:r>
            <a:r>
              <a:rPr lang="tr-TR" dirty="0" err="1" smtClean="0">
                <a:solidFill>
                  <a:schemeClr val="accent3"/>
                </a:solidFill>
                <a:latin typeface="Tw Cen MT" panose="020B0602020104020603" pitchFamily="34" charset="0"/>
              </a:rPr>
              <a:t>GRUBU</a:t>
            </a:r>
            <a:r>
              <a:rPr lang="tr-TR" dirty="0" err="1" smtClean="0">
                <a:latin typeface="Tw Cen MT" panose="020B0602020104020603" pitchFamily="34" charset="0"/>
              </a:rPr>
              <a:t>:Retropankreatik</a:t>
            </a:r>
            <a:r>
              <a:rPr lang="tr-TR" dirty="0" smtClean="0">
                <a:latin typeface="Tw Cen MT" panose="020B0602020104020603" pitchFamily="34" charset="0"/>
              </a:rPr>
              <a:t> , </a:t>
            </a:r>
            <a:r>
              <a:rPr lang="tr-TR" dirty="0" err="1" smtClean="0">
                <a:latin typeface="Tw Cen MT" panose="020B0602020104020603" pitchFamily="34" charset="0"/>
              </a:rPr>
              <a:t>mezenterik</a:t>
            </a:r>
            <a:r>
              <a:rPr lang="tr-TR" dirty="0" smtClean="0">
                <a:latin typeface="Tw Cen MT" panose="020B0602020104020603" pitchFamily="34" charset="0"/>
              </a:rPr>
              <a:t> ,</a:t>
            </a:r>
            <a:r>
              <a:rPr lang="tr-TR" dirty="0" err="1" smtClean="0">
                <a:latin typeface="Tw Cen MT" panose="020B0602020104020603" pitchFamily="34" charset="0"/>
              </a:rPr>
              <a:t>middle</a:t>
            </a:r>
            <a:r>
              <a:rPr lang="tr-TR" dirty="0" smtClean="0">
                <a:latin typeface="Tw Cen MT" panose="020B0602020104020603" pitchFamily="34" charset="0"/>
              </a:rPr>
              <a:t> kolik , </a:t>
            </a:r>
            <a:r>
              <a:rPr lang="tr-TR" dirty="0" err="1" smtClean="0">
                <a:latin typeface="Tw Cen MT" panose="020B0602020104020603" pitchFamily="34" charset="0"/>
              </a:rPr>
              <a:t>paraaortik</a:t>
            </a:r>
            <a:endParaRPr lang="tr-TR" dirty="0" smtClean="0">
              <a:latin typeface="Tw Cen MT" panose="020B0602020104020603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4479" y="1784908"/>
            <a:ext cx="3237257" cy="402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60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6"/>
                </a:solidFill>
                <a:latin typeface="Tw Cen MT" panose="020B0602020104020603" pitchFamily="34" charset="0"/>
              </a:rPr>
              <a:t>EVRELEME</a:t>
            </a:r>
            <a:endParaRPr lang="tr-TR" dirty="0">
              <a:solidFill>
                <a:schemeClr val="accent6"/>
              </a:solidFill>
              <a:latin typeface="Tw Cen MT" panose="020B0602020104020603" pitchFamily="34" charset="0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0232" y="1876698"/>
            <a:ext cx="3701141" cy="369438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66" y="1876698"/>
            <a:ext cx="3762103" cy="25903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564" y="1823653"/>
            <a:ext cx="3800475" cy="380047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6721" y="315839"/>
            <a:ext cx="1740354" cy="139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11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solidFill>
                  <a:schemeClr val="accent6"/>
                </a:solidFill>
                <a:latin typeface="Tw Cen MT" panose="020B0602020104020603" pitchFamily="34" charset="0"/>
              </a:rPr>
              <a:t>TEDAVİ SEÇENEKLERİ</a:t>
            </a:r>
            <a:endParaRPr lang="tr-TR" sz="3200" dirty="0">
              <a:solidFill>
                <a:schemeClr val="accent6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1845734"/>
            <a:ext cx="6792686" cy="3483912"/>
          </a:xfrm>
        </p:spPr>
        <p:txBody>
          <a:bodyPr>
            <a:normAutofit lnSpcReduction="10000"/>
          </a:bodyPr>
          <a:lstStyle/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tr-TR" dirty="0" smtClean="0">
                <a:latin typeface="Tw Cen MT" panose="020B0602020104020603" pitchFamily="34" charset="0"/>
              </a:rPr>
              <a:t>Yalnızca cerrahi rezeksiyon sadece mukoza ve </a:t>
            </a:r>
            <a:r>
              <a:rPr lang="tr-TR" dirty="0" err="1" smtClean="0">
                <a:latin typeface="Tw Cen MT" panose="020B0602020104020603" pitchFamily="34" charset="0"/>
              </a:rPr>
              <a:t>submukozaya</a:t>
            </a:r>
            <a:r>
              <a:rPr lang="tr-TR" dirty="0" smtClean="0">
                <a:latin typeface="Tw Cen MT" panose="020B0602020104020603" pitchFamily="34" charset="0"/>
              </a:rPr>
              <a:t> sınırlı erken evre tümörlerde ideal bir tedavi seçeneği olsa da , bu evrede yakalama </a:t>
            </a:r>
            <a:r>
              <a:rPr lang="tr-TR" dirty="0" err="1" smtClean="0">
                <a:latin typeface="Tw Cen MT" panose="020B0602020104020603" pitchFamily="34" charset="0"/>
              </a:rPr>
              <a:t>olasıkları</a:t>
            </a:r>
            <a:r>
              <a:rPr lang="tr-TR" dirty="0" smtClean="0">
                <a:latin typeface="Tw Cen MT" panose="020B0602020104020603" pitchFamily="34" charset="0"/>
              </a:rPr>
              <a:t> düşüktür. Japonya gibi gelişmiş tarama programına sahip bir toplumda %30 olasılıkla yakalama şansı varken bu oran USA’de %5.</a:t>
            </a:r>
          </a:p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tr-TR" dirty="0" smtClean="0">
                <a:latin typeface="Tw Cen MT" panose="020B0602020104020603" pitchFamily="34" charset="0"/>
              </a:rPr>
              <a:t>Japon </a:t>
            </a:r>
            <a:r>
              <a:rPr lang="tr-TR" dirty="0" err="1" smtClean="0">
                <a:latin typeface="Tw Cen MT" panose="020B0602020104020603" pitchFamily="34" charset="0"/>
              </a:rPr>
              <a:t>Gastric</a:t>
            </a:r>
            <a:r>
              <a:rPr lang="tr-TR" dirty="0" smtClean="0">
                <a:latin typeface="Tw Cen MT" panose="020B0602020104020603" pitchFamily="34" charset="0"/>
              </a:rPr>
              <a:t> </a:t>
            </a:r>
            <a:r>
              <a:rPr lang="tr-TR" dirty="0" err="1" smtClean="0">
                <a:latin typeface="Tw Cen MT" panose="020B0602020104020603" pitchFamily="34" charset="0"/>
              </a:rPr>
              <a:t>Cancer</a:t>
            </a:r>
            <a:r>
              <a:rPr lang="tr-TR" dirty="0" smtClean="0">
                <a:latin typeface="Tw Cen MT" panose="020B0602020104020603" pitchFamily="34" charset="0"/>
              </a:rPr>
              <a:t> </a:t>
            </a:r>
            <a:r>
              <a:rPr lang="tr-TR" dirty="0" err="1" smtClean="0">
                <a:latin typeface="Tw Cen MT" panose="020B0602020104020603" pitchFamily="34" charset="0"/>
              </a:rPr>
              <a:t>Associations</a:t>
            </a:r>
            <a:r>
              <a:rPr lang="tr-TR" dirty="0">
                <a:latin typeface="Tw Cen MT" panose="020B0602020104020603" pitchFamily="34" charset="0"/>
              </a:rPr>
              <a:t> </a:t>
            </a:r>
            <a:r>
              <a:rPr lang="tr-TR" dirty="0" smtClean="0">
                <a:latin typeface="Tw Cen MT" panose="020B0602020104020603" pitchFamily="34" charset="0"/>
              </a:rPr>
              <a:t>endoskopik rezeksiyon için bazı şartlar belirlemiş. Bu şartlar tümörün iyi </a:t>
            </a:r>
            <a:r>
              <a:rPr lang="tr-TR" dirty="0" err="1" smtClean="0">
                <a:latin typeface="Tw Cen MT" panose="020B0602020104020603" pitchFamily="34" charset="0"/>
              </a:rPr>
              <a:t>diferansiye</a:t>
            </a:r>
            <a:r>
              <a:rPr lang="tr-TR" dirty="0" smtClean="0">
                <a:latin typeface="Tw Cen MT" panose="020B0602020104020603" pitchFamily="34" charset="0"/>
              </a:rPr>
              <a:t> </a:t>
            </a:r>
            <a:r>
              <a:rPr lang="tr-TR" dirty="0" err="1" smtClean="0">
                <a:latin typeface="Tw Cen MT" panose="020B0602020104020603" pitchFamily="34" charset="0"/>
              </a:rPr>
              <a:t>adenokarsinom</a:t>
            </a:r>
            <a:r>
              <a:rPr lang="tr-TR" dirty="0" smtClean="0">
                <a:latin typeface="Tw Cen MT" panose="020B0602020104020603" pitchFamily="34" charset="0"/>
              </a:rPr>
              <a:t> olması , &lt; 2 cm olması ve T1a olmasıdır.</a:t>
            </a:r>
          </a:p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tr-TR" dirty="0" smtClean="0">
                <a:latin typeface="Tw Cen MT" panose="020B0602020104020603" pitchFamily="34" charset="0"/>
              </a:rPr>
              <a:t>Yapılan bir çalışmada T1a tümörlerin </a:t>
            </a:r>
            <a:r>
              <a:rPr lang="tr-TR" dirty="0" err="1" smtClean="0">
                <a:latin typeface="Tw Cen MT" panose="020B0602020104020603" pitchFamily="34" charset="0"/>
              </a:rPr>
              <a:t>survey</a:t>
            </a:r>
            <a:r>
              <a:rPr lang="tr-TR" dirty="0" smtClean="0">
                <a:latin typeface="Tw Cen MT" panose="020B0602020104020603" pitchFamily="34" charset="0"/>
              </a:rPr>
              <a:t> ve lokal </a:t>
            </a:r>
            <a:r>
              <a:rPr lang="tr-TR" dirty="0" err="1" smtClean="0">
                <a:latin typeface="Tw Cen MT" panose="020B0602020104020603" pitchFamily="34" charset="0"/>
              </a:rPr>
              <a:t>rekürrens</a:t>
            </a:r>
            <a:r>
              <a:rPr lang="tr-TR" dirty="0" smtClean="0">
                <a:latin typeface="Tw Cen MT" panose="020B0602020104020603" pitchFamily="34" charset="0"/>
              </a:rPr>
              <a:t> açısından  </a:t>
            </a:r>
            <a:r>
              <a:rPr lang="tr-TR" dirty="0" err="1" smtClean="0">
                <a:latin typeface="Tw Cen MT" panose="020B0602020104020603" pitchFamily="34" charset="0"/>
              </a:rPr>
              <a:t>açısından</a:t>
            </a:r>
            <a:r>
              <a:rPr lang="tr-TR" dirty="0" smtClean="0">
                <a:latin typeface="Tw Cen MT" panose="020B0602020104020603" pitchFamily="34" charset="0"/>
              </a:rPr>
              <a:t> EMR ve </a:t>
            </a:r>
            <a:r>
              <a:rPr lang="tr-TR" dirty="0" err="1" smtClean="0">
                <a:latin typeface="Tw Cen MT" panose="020B0602020104020603" pitchFamily="34" charset="0"/>
              </a:rPr>
              <a:t>gastrektomi</a:t>
            </a:r>
            <a:r>
              <a:rPr lang="tr-TR" dirty="0" smtClean="0">
                <a:latin typeface="Tw Cen MT" panose="020B0602020104020603" pitchFamily="34" charset="0"/>
              </a:rPr>
              <a:t> ile tedavi açısından bir fark gösterilmemiş ama </a:t>
            </a:r>
            <a:r>
              <a:rPr lang="tr-TR" dirty="0" err="1" smtClean="0">
                <a:latin typeface="Tw Cen MT" panose="020B0602020104020603" pitchFamily="34" charset="0"/>
              </a:rPr>
              <a:t>metakron</a:t>
            </a:r>
            <a:r>
              <a:rPr lang="tr-TR" dirty="0" smtClean="0">
                <a:latin typeface="Tw Cen MT" panose="020B0602020104020603" pitchFamily="34" charset="0"/>
              </a:rPr>
              <a:t> tümör olasılığı EMR yapılan hastalarda daha yüksek bulunmuş</a:t>
            </a:r>
            <a:r>
              <a:rPr lang="tr-TR" dirty="0" smtClean="0"/>
              <a:t>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0" y="2034707"/>
            <a:ext cx="3119198" cy="310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61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 smtClean="0">
                <a:solidFill>
                  <a:schemeClr val="accent6"/>
                </a:solidFill>
                <a:latin typeface="Tw Cen MT" panose="020B0602020104020603" pitchFamily="34" charset="0"/>
              </a:rPr>
              <a:t>LENF NODLARININ YÖNETİMİ</a:t>
            </a:r>
            <a:endParaRPr lang="tr-TR" sz="2400" dirty="0">
              <a:solidFill>
                <a:schemeClr val="accent6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tr-TR" dirty="0">
                <a:latin typeface="Tw Cen MT" panose="020B0602020104020603" pitchFamily="34" charset="0"/>
              </a:rPr>
              <a:t>Mide kanseri için optimal lenf </a:t>
            </a:r>
            <a:r>
              <a:rPr lang="tr-TR" dirty="0" err="1">
                <a:latin typeface="Tw Cen MT" panose="020B0602020104020603" pitchFamily="34" charset="0"/>
              </a:rPr>
              <a:t>nodu</a:t>
            </a:r>
            <a:r>
              <a:rPr lang="tr-TR" dirty="0">
                <a:latin typeface="Tw Cen MT" panose="020B0602020104020603" pitchFamily="34" charset="0"/>
              </a:rPr>
              <a:t> </a:t>
            </a:r>
            <a:r>
              <a:rPr lang="tr-TR" dirty="0" err="1">
                <a:latin typeface="Tw Cen MT" panose="020B0602020104020603" pitchFamily="34" charset="0"/>
              </a:rPr>
              <a:t>diseksiyonunun</a:t>
            </a:r>
            <a:r>
              <a:rPr lang="tr-TR" dirty="0">
                <a:latin typeface="Tw Cen MT" panose="020B0602020104020603" pitchFamily="34" charset="0"/>
              </a:rPr>
              <a:t> </a:t>
            </a:r>
            <a:r>
              <a:rPr lang="tr-TR" dirty="0" smtClean="0">
                <a:latin typeface="Tw Cen MT" panose="020B0602020104020603" pitchFamily="34" charset="0"/>
              </a:rPr>
              <a:t>kapsamı tartışmalıdır. Bazı çalışmalar </a:t>
            </a:r>
            <a:r>
              <a:rPr lang="tr-TR" dirty="0" err="1" smtClean="0">
                <a:latin typeface="Tw Cen MT" panose="020B0602020104020603" pitchFamily="34" charset="0"/>
              </a:rPr>
              <a:t>nodal</a:t>
            </a:r>
            <a:r>
              <a:rPr lang="tr-TR" dirty="0" smtClean="0">
                <a:latin typeface="Tw Cen MT" panose="020B0602020104020603" pitchFamily="34" charset="0"/>
              </a:rPr>
              <a:t> yayılımın , tümörün </a:t>
            </a:r>
            <a:r>
              <a:rPr lang="tr-TR" dirty="0" err="1" smtClean="0">
                <a:latin typeface="Tw Cen MT" panose="020B0602020104020603" pitchFamily="34" charset="0"/>
              </a:rPr>
              <a:t>invazyon</a:t>
            </a:r>
            <a:r>
              <a:rPr lang="tr-TR" dirty="0" smtClean="0">
                <a:latin typeface="Tw Cen MT" panose="020B0602020104020603" pitchFamily="34" charset="0"/>
              </a:rPr>
              <a:t> </a:t>
            </a:r>
            <a:r>
              <a:rPr lang="tr-TR" dirty="0" err="1" smtClean="0">
                <a:latin typeface="Tw Cen MT" panose="020B0602020104020603" pitchFamily="34" charset="0"/>
              </a:rPr>
              <a:t>deriniği</a:t>
            </a:r>
            <a:r>
              <a:rPr lang="tr-TR" dirty="0" smtClean="0">
                <a:latin typeface="Tw Cen MT" panose="020B0602020104020603" pitchFamily="34" charset="0"/>
              </a:rPr>
              <a:t> ile bağlantılı olduğunu öne sürmüştür.</a:t>
            </a:r>
          </a:p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tr-TR" dirty="0" smtClean="0">
                <a:latin typeface="Tw Cen MT" panose="020B0602020104020603" pitchFamily="34" charset="0"/>
              </a:rPr>
              <a:t>Hollanda’da 996 mide kanseri hastası üzerinde yapılmış çok merkezli bir Faz 3 çalışmada genişletilmiş </a:t>
            </a:r>
            <a:r>
              <a:rPr lang="tr-TR" dirty="0" err="1" smtClean="0">
                <a:latin typeface="Tw Cen MT" panose="020B0602020104020603" pitchFamily="34" charset="0"/>
              </a:rPr>
              <a:t>lenfadenektominin</a:t>
            </a:r>
            <a:r>
              <a:rPr lang="tr-TR" dirty="0" smtClean="0">
                <a:latin typeface="Tw Cen MT" panose="020B0602020104020603" pitchFamily="34" charset="0"/>
              </a:rPr>
              <a:t> net bir faydası olmadığına dair veriler </a:t>
            </a:r>
            <a:r>
              <a:rPr lang="tr-TR" dirty="0" err="1" smtClean="0">
                <a:latin typeface="Tw Cen MT" panose="020B0602020104020603" pitchFamily="34" charset="0"/>
              </a:rPr>
              <a:t>sağladı.Küratif</a:t>
            </a:r>
            <a:r>
              <a:rPr lang="tr-TR" dirty="0" smtClean="0">
                <a:latin typeface="Tw Cen MT" panose="020B0602020104020603" pitchFamily="34" charset="0"/>
              </a:rPr>
              <a:t> rezeksiyona genişletilmiş </a:t>
            </a:r>
            <a:r>
              <a:rPr lang="tr-TR" dirty="0" err="1" smtClean="0">
                <a:latin typeface="Tw Cen MT" panose="020B0602020104020603" pitchFamily="34" charset="0"/>
              </a:rPr>
              <a:t>lenfadenektominin</a:t>
            </a:r>
            <a:r>
              <a:rPr lang="tr-TR" dirty="0" smtClean="0">
                <a:latin typeface="Tw Cen MT" panose="020B0602020104020603" pitchFamily="34" charset="0"/>
              </a:rPr>
              <a:t> eklendiği 711 vakada hem </a:t>
            </a:r>
            <a:r>
              <a:rPr lang="tr-TR" dirty="0" err="1" smtClean="0">
                <a:latin typeface="Tw Cen MT" panose="020B0602020104020603" pitchFamily="34" charset="0"/>
              </a:rPr>
              <a:t>morbidite</a:t>
            </a:r>
            <a:r>
              <a:rPr lang="tr-TR" dirty="0" smtClean="0">
                <a:latin typeface="Tw Cen MT" panose="020B0602020104020603" pitchFamily="34" charset="0"/>
              </a:rPr>
              <a:t> hem de </a:t>
            </a:r>
            <a:r>
              <a:rPr lang="tr-TR" dirty="0" err="1" smtClean="0">
                <a:latin typeface="Tw Cen MT" panose="020B0602020104020603" pitchFamily="34" charset="0"/>
              </a:rPr>
              <a:t>mortalite</a:t>
            </a:r>
            <a:r>
              <a:rPr lang="tr-TR" dirty="0" smtClean="0">
                <a:latin typeface="Tw Cen MT" panose="020B0602020104020603" pitchFamily="34" charset="0"/>
              </a:rPr>
              <a:t> oranları  daha yüksekti.</a:t>
            </a:r>
          </a:p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tr-TR" dirty="0" smtClean="0">
                <a:latin typeface="Tw Cen MT" panose="020B0602020104020603" pitchFamily="34" charset="0"/>
              </a:rPr>
              <a:t>Günümüzde patoloji için en az 15 lenf </a:t>
            </a:r>
            <a:r>
              <a:rPr lang="tr-TR" dirty="0" err="1" smtClean="0">
                <a:latin typeface="Tw Cen MT" panose="020B0602020104020603" pitchFamily="34" charset="0"/>
              </a:rPr>
              <a:t>nodu</a:t>
            </a:r>
            <a:r>
              <a:rPr lang="tr-TR" dirty="0" smtClean="0">
                <a:latin typeface="Tw Cen MT" panose="020B0602020104020603" pitchFamily="34" charset="0"/>
              </a:rPr>
              <a:t> </a:t>
            </a:r>
            <a:r>
              <a:rPr lang="tr-TR" dirty="0" err="1" smtClean="0">
                <a:latin typeface="Tw Cen MT" panose="020B0602020104020603" pitchFamily="34" charset="0"/>
              </a:rPr>
              <a:t>diseksiyonunu</a:t>
            </a:r>
            <a:r>
              <a:rPr lang="tr-TR" dirty="0" smtClean="0">
                <a:latin typeface="Tw Cen MT" panose="020B0602020104020603" pitchFamily="34" charset="0"/>
              </a:rPr>
              <a:t> önermektedir.</a:t>
            </a:r>
            <a:endParaRPr lang="tr-TR" dirty="0">
              <a:latin typeface="Tw Cen MT" panose="020B0602020104020603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846" y="4494347"/>
            <a:ext cx="6629405" cy="136676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563291" y="5286103"/>
            <a:ext cx="1802675" cy="7141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val 5"/>
          <p:cNvSpPr/>
          <p:nvPr/>
        </p:nvSpPr>
        <p:spPr>
          <a:xfrm>
            <a:off x="6365966" y="5286103"/>
            <a:ext cx="1550125" cy="714103"/>
          </a:xfrm>
          <a:prstGeom prst="ellipse">
            <a:avLst/>
          </a:prstGeom>
          <a:noFill/>
          <a:ln>
            <a:solidFill>
              <a:srgbClr val="1504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6485" y="3701142"/>
            <a:ext cx="1975212" cy="207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93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solidFill>
                  <a:schemeClr val="accent6"/>
                </a:solidFill>
                <a:latin typeface="Tw Cen MT" panose="020B0602020104020603" pitchFamily="34" charset="0"/>
              </a:rPr>
              <a:t>SADECE CERRAHİ YAPILAN HASTALARDA  SONUÇLAR</a:t>
            </a:r>
            <a:endParaRPr lang="tr-TR" sz="3200" dirty="0">
              <a:solidFill>
                <a:schemeClr val="accent6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1845734"/>
            <a:ext cx="5164183" cy="3989009"/>
          </a:xfrm>
        </p:spPr>
        <p:txBody>
          <a:bodyPr>
            <a:normAutofit lnSpcReduction="10000"/>
          </a:bodyPr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tr-TR" dirty="0" smtClean="0">
                <a:latin typeface="Tw Cen MT" panose="020B0602020104020603" pitchFamily="34" charset="0"/>
              </a:rPr>
              <a:t>Gelişmiş </a:t>
            </a:r>
            <a:r>
              <a:rPr lang="tr-TR" dirty="0" err="1" smtClean="0">
                <a:latin typeface="Tw Cen MT" panose="020B0602020104020603" pitchFamily="34" charset="0"/>
              </a:rPr>
              <a:t>perioperatif</a:t>
            </a:r>
            <a:r>
              <a:rPr lang="tr-TR" dirty="0" smtClean="0">
                <a:latin typeface="Tw Cen MT" panose="020B0602020104020603" pitchFamily="34" charset="0"/>
              </a:rPr>
              <a:t> bakım koşullarına rağmen ,  Batı ülkelerinde yalnızca cerrahi ile ileri evre mide kanseri vakalarında OS oranları düşüktür.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tr-TR" dirty="0" smtClean="0">
                <a:latin typeface="Tw Cen MT" panose="020B0602020104020603" pitchFamily="34" charset="0"/>
              </a:rPr>
              <a:t>Avrupa menzilli bir çalışmada erken evre mide kanserlerinde yalnızca cerrahi ile mükemmel 5 yıllık sağ kalım oranları elde edilse de ; daha </a:t>
            </a:r>
            <a:r>
              <a:rPr lang="tr-TR" dirty="0" err="1" smtClean="0">
                <a:latin typeface="Tw Cen MT" panose="020B0602020104020603" pitchFamily="34" charset="0"/>
              </a:rPr>
              <a:t>invaziv</a:t>
            </a:r>
            <a:r>
              <a:rPr lang="tr-TR" dirty="0" smtClean="0">
                <a:latin typeface="Tw Cen MT" panose="020B0602020104020603" pitchFamily="34" charset="0"/>
              </a:rPr>
              <a:t> mide kanseri olgularında bu oran belirgin düşük olarak bulunmuştur. Bu çalışmada erken evre mide kanseri olgularında ölümlerin ana nedeni de kanser dışı nedenler oluşturmuştur.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tr-TR" dirty="0" smtClean="0">
                <a:latin typeface="Tw Cen MT" panose="020B0602020104020603" pitchFamily="34" charset="0"/>
              </a:rPr>
              <a:t>Yalnızca cerrahi yapılan hastalarda </a:t>
            </a:r>
            <a:r>
              <a:rPr lang="tr-TR" dirty="0" err="1" smtClean="0">
                <a:latin typeface="Tw Cen MT" panose="020B0602020104020603" pitchFamily="34" charset="0"/>
              </a:rPr>
              <a:t>sağkalımı</a:t>
            </a:r>
            <a:r>
              <a:rPr lang="tr-TR" dirty="0" smtClean="0">
                <a:latin typeface="Tw Cen MT" panose="020B0602020104020603" pitchFamily="34" charset="0"/>
              </a:rPr>
              <a:t> etkileyen ana etkenler </a:t>
            </a:r>
            <a:r>
              <a:rPr lang="tr-TR" dirty="0" err="1" smtClean="0">
                <a:solidFill>
                  <a:srgbClr val="FF0000"/>
                </a:solidFill>
                <a:latin typeface="Tw Cen MT" panose="020B0602020104020603" pitchFamily="34" charset="0"/>
              </a:rPr>
              <a:t>gastrik</a:t>
            </a:r>
            <a:r>
              <a:rPr lang="tr-TR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 duvar </a:t>
            </a:r>
            <a:r>
              <a:rPr lang="tr-TR" dirty="0" err="1" smtClean="0">
                <a:solidFill>
                  <a:srgbClr val="FF0000"/>
                </a:solidFill>
                <a:latin typeface="Tw Cen MT" panose="020B0602020104020603" pitchFamily="34" charset="0"/>
              </a:rPr>
              <a:t>invazyonu</a:t>
            </a:r>
            <a:r>
              <a:rPr lang="tr-TR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 </a:t>
            </a:r>
            <a:r>
              <a:rPr lang="tr-TR" dirty="0" smtClean="0">
                <a:latin typeface="Tw Cen MT" panose="020B0602020104020603" pitchFamily="34" charset="0"/>
              </a:rPr>
              <a:t>ve </a:t>
            </a:r>
            <a:r>
              <a:rPr lang="tr-TR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lenf </a:t>
            </a:r>
            <a:r>
              <a:rPr lang="tr-TR" dirty="0" err="1" smtClean="0">
                <a:solidFill>
                  <a:srgbClr val="FF0000"/>
                </a:solidFill>
                <a:latin typeface="Tw Cen MT" panose="020B0602020104020603" pitchFamily="34" charset="0"/>
              </a:rPr>
              <a:t>nodu</a:t>
            </a:r>
            <a:r>
              <a:rPr lang="tr-TR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 tutulumu</a:t>
            </a:r>
            <a:r>
              <a:rPr lang="tr-TR" dirty="0" smtClean="0">
                <a:latin typeface="Tw Cen MT" panose="020B0602020104020603" pitchFamily="34" charset="0"/>
              </a:rPr>
              <a:t>dur.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4239" y="2174965"/>
            <a:ext cx="4245429" cy="283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41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solidFill>
                  <a:srgbClr val="94A088"/>
                </a:solidFill>
                <a:latin typeface="Tw Cen MT" panose="020B0602020104020603" pitchFamily="34" charset="0"/>
              </a:rPr>
              <a:t>SADECE CERRAHİ YAPILAN HASTALARDA CERRAHİ SONUÇLAR</a:t>
            </a:r>
            <a:endParaRPr lang="tr-TR" dirty="0">
              <a:latin typeface="Tw Cen MT" panose="020B0602020104020603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rgbClr val="7030A0"/>
                </a:solidFill>
                <a:latin typeface="Tw Cen MT" panose="020B0602020104020603" pitchFamily="34" charset="0"/>
              </a:rPr>
              <a:t>Batı </a:t>
            </a:r>
            <a:r>
              <a:rPr lang="tr-TR" dirty="0" smtClean="0">
                <a:latin typeface="Tw Cen MT" panose="020B0602020104020603" pitchFamily="34" charset="0"/>
              </a:rPr>
              <a:t>menzilli çalışmalarda N1/N2 hastalıkta 5 yıllık </a:t>
            </a:r>
            <a:r>
              <a:rPr lang="tr-TR" dirty="0" err="1" smtClean="0">
                <a:latin typeface="Tw Cen MT" panose="020B0602020104020603" pitchFamily="34" charset="0"/>
              </a:rPr>
              <a:t>sağkalım</a:t>
            </a:r>
            <a:r>
              <a:rPr lang="tr-TR" dirty="0" smtClean="0">
                <a:latin typeface="Tw Cen MT" panose="020B0602020104020603" pitchFamily="34" charset="0"/>
              </a:rPr>
              <a:t> oranlarının </a:t>
            </a:r>
            <a:r>
              <a:rPr lang="tr-TR" dirty="0" smtClean="0">
                <a:solidFill>
                  <a:srgbClr val="7030A0"/>
                </a:solidFill>
                <a:latin typeface="Tw Cen MT" panose="020B0602020104020603" pitchFamily="34" charset="0"/>
              </a:rPr>
              <a:t>%10-30 </a:t>
            </a:r>
            <a:r>
              <a:rPr lang="tr-TR" dirty="0" smtClean="0">
                <a:latin typeface="Tw Cen MT" panose="020B0602020104020603" pitchFamily="34" charset="0"/>
              </a:rPr>
              <a:t>arasında olduğunu göstermekteyken, </a:t>
            </a:r>
            <a:r>
              <a:rPr lang="tr-TR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Japonya</a:t>
            </a:r>
            <a:r>
              <a:rPr lang="tr-TR" dirty="0" smtClean="0">
                <a:latin typeface="Tw Cen MT" panose="020B0602020104020603" pitchFamily="34" charset="0"/>
              </a:rPr>
              <a:t> da yapılan bu çalışmalarda bu oran </a:t>
            </a:r>
            <a:r>
              <a:rPr lang="tr-TR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%25-60 </a:t>
            </a:r>
            <a:r>
              <a:rPr lang="tr-TR" dirty="0" smtClean="0">
                <a:latin typeface="Tw Cen MT" panose="020B0602020104020603" pitchFamily="34" charset="0"/>
              </a:rPr>
              <a:t>arasındadır.</a:t>
            </a:r>
          </a:p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907" y="2725844"/>
            <a:ext cx="9018270" cy="314325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071360" y="4720045"/>
            <a:ext cx="3100252" cy="722812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949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solidFill>
                  <a:schemeClr val="accent6"/>
                </a:solidFill>
                <a:latin typeface="Tw Cen MT" panose="020B0602020104020603" pitchFamily="34" charset="0"/>
              </a:rPr>
              <a:t>YALNIZCA KEMOTERAPİ VERİLEN HASTALARDA SONUÇLAR</a:t>
            </a:r>
            <a:endParaRPr lang="tr-TR" sz="3200" dirty="0">
              <a:solidFill>
                <a:schemeClr val="accent6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1845734"/>
            <a:ext cx="10572206" cy="3823546"/>
          </a:xfrm>
        </p:spPr>
        <p:txBody>
          <a:bodyPr/>
          <a:lstStyle/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tr-TR" dirty="0" smtClean="0">
                <a:latin typeface="Tw Cen MT" panose="020B0602020104020603" pitchFamily="34" charset="0"/>
              </a:rPr>
              <a:t>Kemoterapi , </a:t>
            </a:r>
            <a:r>
              <a:rPr lang="tr-TR" dirty="0" err="1" smtClean="0">
                <a:latin typeface="Tw Cen MT" panose="020B0602020104020603" pitchFamily="34" charset="0"/>
              </a:rPr>
              <a:t>gastroözefageal</a:t>
            </a:r>
            <a:r>
              <a:rPr lang="tr-TR" dirty="0" smtClean="0">
                <a:latin typeface="Tw Cen MT" panose="020B0602020104020603" pitchFamily="34" charset="0"/>
              </a:rPr>
              <a:t> kanserlerde tedavi başarısızlıklarının azaltılmasında önemli bir silah olsa da , tek başına </a:t>
            </a:r>
            <a:r>
              <a:rPr lang="tr-TR" dirty="0" err="1" smtClean="0">
                <a:latin typeface="Tw Cen MT" panose="020B0602020104020603" pitchFamily="34" charset="0"/>
              </a:rPr>
              <a:t>küratif</a:t>
            </a:r>
            <a:r>
              <a:rPr lang="tr-TR" dirty="0" smtClean="0">
                <a:latin typeface="Tw Cen MT" panose="020B0602020104020603" pitchFamily="34" charset="0"/>
              </a:rPr>
              <a:t> değildir.</a:t>
            </a:r>
          </a:p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tr-TR" dirty="0" smtClean="0">
                <a:latin typeface="Tw Cen MT" panose="020B0602020104020603" pitchFamily="34" charset="0"/>
              </a:rPr>
              <a:t>İleri evre </a:t>
            </a:r>
            <a:r>
              <a:rPr lang="tr-TR" dirty="0" err="1" smtClean="0">
                <a:latin typeface="Tw Cen MT" panose="020B0602020104020603" pitchFamily="34" charset="0"/>
              </a:rPr>
              <a:t>rezeke</a:t>
            </a:r>
            <a:r>
              <a:rPr lang="tr-TR" dirty="0" smtClean="0">
                <a:latin typeface="Tw Cen MT" panose="020B0602020104020603" pitchFamily="34" charset="0"/>
              </a:rPr>
              <a:t> edilemeyen veya </a:t>
            </a:r>
            <a:r>
              <a:rPr lang="tr-TR" dirty="0" err="1" smtClean="0">
                <a:latin typeface="Tw Cen MT" panose="020B0602020104020603" pitchFamily="34" charset="0"/>
              </a:rPr>
              <a:t>metastatik</a:t>
            </a:r>
            <a:r>
              <a:rPr lang="tr-TR" dirty="0" smtClean="0">
                <a:latin typeface="Tw Cen MT" panose="020B0602020104020603" pitchFamily="34" charset="0"/>
              </a:rPr>
              <a:t> hastalığı olan olgularda tek ajan KT rejim yanıt oranı %20 iken , </a:t>
            </a:r>
            <a:r>
              <a:rPr lang="tr-TR" dirty="0" err="1" smtClean="0">
                <a:latin typeface="Tw Cen MT" panose="020B0602020104020603" pitchFamily="34" charset="0"/>
              </a:rPr>
              <a:t>multikemoterapatik</a:t>
            </a:r>
            <a:r>
              <a:rPr lang="tr-TR" dirty="0" smtClean="0">
                <a:latin typeface="Tw Cen MT" panose="020B0602020104020603" pitchFamily="34" charset="0"/>
              </a:rPr>
              <a:t> rejimlerde yanıt oran %50 ye kadar çıkmakta. Yükselen tedavi yanıt oranlarına rağmen yanıt süresi tipik olarak kısa olmakta.</a:t>
            </a:r>
          </a:p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tr-TR" dirty="0" smtClean="0">
                <a:latin typeface="Tw Cen MT" panose="020B0602020104020603" pitchFamily="34" charset="0"/>
              </a:rPr>
              <a:t>Günümüz çalışmaları </a:t>
            </a:r>
            <a:r>
              <a:rPr lang="tr-TR" dirty="0" err="1" smtClean="0">
                <a:latin typeface="Tw Cen MT" panose="020B0602020104020603" pitchFamily="34" charset="0"/>
              </a:rPr>
              <a:t>özafagus</a:t>
            </a:r>
            <a:r>
              <a:rPr lang="tr-TR" dirty="0" smtClean="0">
                <a:latin typeface="Tw Cen MT" panose="020B0602020104020603" pitchFamily="34" charset="0"/>
              </a:rPr>
              <a:t> </a:t>
            </a:r>
            <a:r>
              <a:rPr lang="tr-TR" dirty="0" err="1" smtClean="0">
                <a:latin typeface="Tw Cen MT" panose="020B0602020104020603" pitchFamily="34" charset="0"/>
              </a:rPr>
              <a:t>scc</a:t>
            </a:r>
            <a:r>
              <a:rPr lang="tr-TR" dirty="0" smtClean="0">
                <a:latin typeface="Tw Cen MT" panose="020B0602020104020603" pitchFamily="34" charset="0"/>
              </a:rPr>
              <a:t>  ve </a:t>
            </a:r>
            <a:r>
              <a:rPr lang="tr-TR" dirty="0" err="1" smtClean="0">
                <a:latin typeface="Tw Cen MT" panose="020B0602020104020603" pitchFamily="34" charset="0"/>
              </a:rPr>
              <a:t>gastroözefageal</a:t>
            </a:r>
            <a:r>
              <a:rPr lang="tr-TR" dirty="0" smtClean="0">
                <a:latin typeface="Tw Cen MT" panose="020B0602020104020603" pitchFamily="34" charset="0"/>
              </a:rPr>
              <a:t> </a:t>
            </a:r>
            <a:r>
              <a:rPr lang="tr-TR" dirty="0" err="1" smtClean="0">
                <a:latin typeface="Tw Cen MT" panose="020B0602020104020603" pitchFamily="34" charset="0"/>
              </a:rPr>
              <a:t>adenokanser</a:t>
            </a:r>
            <a:r>
              <a:rPr lang="tr-TR" dirty="0" smtClean="0">
                <a:latin typeface="Tw Cen MT" panose="020B0602020104020603" pitchFamily="34" charset="0"/>
              </a:rPr>
              <a:t> olgularında kemoterapinin rolünü özetlemektedir . Her iki histolojik tip için de </a:t>
            </a:r>
            <a:r>
              <a:rPr lang="tr-TR" dirty="0" err="1" smtClean="0">
                <a:latin typeface="Tw Cen MT" panose="020B0602020104020603" pitchFamily="34" charset="0"/>
              </a:rPr>
              <a:t>first-line</a:t>
            </a:r>
            <a:r>
              <a:rPr lang="tr-TR" dirty="0" smtClean="0">
                <a:latin typeface="Tw Cen MT" panose="020B0602020104020603" pitchFamily="34" charset="0"/>
              </a:rPr>
              <a:t> tedavi </a:t>
            </a:r>
            <a:r>
              <a:rPr lang="tr-TR" dirty="0" err="1" smtClean="0">
                <a:latin typeface="Tw Cen MT" panose="020B0602020104020603" pitchFamily="34" charset="0"/>
              </a:rPr>
              <a:t>platinium+fluopirimidin</a:t>
            </a:r>
            <a:r>
              <a:rPr lang="tr-TR" dirty="0" smtClean="0">
                <a:latin typeface="Tw Cen MT" panose="020B0602020104020603" pitchFamily="34" charset="0"/>
              </a:rPr>
              <a:t> bazlı tedavi seçeneği olup iyi performansa sahip hastalarda ek olarak </a:t>
            </a:r>
            <a:r>
              <a:rPr lang="tr-TR" dirty="0" err="1" smtClean="0">
                <a:latin typeface="Tw Cen MT" panose="020B0602020104020603" pitchFamily="34" charset="0"/>
              </a:rPr>
              <a:t>doksetakseldir</a:t>
            </a:r>
            <a:r>
              <a:rPr lang="tr-TR" dirty="0" smtClean="0">
                <a:latin typeface="Tw Cen MT" panose="020B06020201040206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317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solidFill>
                  <a:schemeClr val="accent6"/>
                </a:solidFill>
                <a:latin typeface="Tw Cen MT" panose="020B0602020104020603" pitchFamily="34" charset="0"/>
              </a:rPr>
              <a:t>YALNIZCA RADYOTERAPİ ALAN HASTALARDA TEDAVİ SONUÇLARI</a:t>
            </a:r>
            <a:endParaRPr lang="tr-TR" sz="3200" dirty="0">
              <a:solidFill>
                <a:schemeClr val="accent6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>
                <a:latin typeface="Tw Cen MT" panose="020B0602020104020603" pitchFamily="34" charset="0"/>
              </a:rPr>
              <a:t>Rezeke</a:t>
            </a:r>
            <a:r>
              <a:rPr lang="tr-TR" dirty="0" smtClean="0">
                <a:latin typeface="Tw Cen MT" panose="020B0602020104020603" pitchFamily="34" charset="0"/>
              </a:rPr>
              <a:t> edilmeyen </a:t>
            </a:r>
            <a:r>
              <a:rPr lang="tr-TR" dirty="0" err="1" smtClean="0">
                <a:latin typeface="Tw Cen MT" panose="020B0602020104020603" pitchFamily="34" charset="0"/>
              </a:rPr>
              <a:t>gastrik</a:t>
            </a:r>
            <a:r>
              <a:rPr lang="tr-TR" dirty="0" smtClean="0">
                <a:latin typeface="Tw Cen MT" panose="020B0602020104020603" pitchFamily="34" charset="0"/>
              </a:rPr>
              <a:t> kanser olgularında tek başına RT veya RT+KT rejimleri iyi </a:t>
            </a:r>
            <a:r>
              <a:rPr lang="tr-TR" dirty="0" err="1" smtClean="0">
                <a:latin typeface="Tw Cen MT" panose="020B0602020104020603" pitchFamily="34" charset="0"/>
              </a:rPr>
              <a:t>sağkalım</a:t>
            </a:r>
            <a:r>
              <a:rPr lang="tr-TR" dirty="0" smtClean="0">
                <a:latin typeface="Tw Cen MT" panose="020B0602020104020603" pitchFamily="34" charset="0"/>
              </a:rPr>
              <a:t> avantajı sağlıyor olsa da , </a:t>
            </a:r>
            <a:r>
              <a:rPr lang="tr-TR" dirty="0" err="1" smtClean="0">
                <a:latin typeface="Tw Cen MT" panose="020B0602020104020603" pitchFamily="34" charset="0"/>
              </a:rPr>
              <a:t>rezeke</a:t>
            </a:r>
            <a:r>
              <a:rPr lang="tr-TR" dirty="0" smtClean="0">
                <a:latin typeface="Tw Cen MT" panose="020B0602020104020603" pitchFamily="34" charset="0"/>
              </a:rPr>
              <a:t> edilebilecek olgularda </a:t>
            </a:r>
            <a:r>
              <a:rPr lang="tr-TR" dirty="0" err="1" smtClean="0">
                <a:latin typeface="Tw Cen MT" panose="020B0602020104020603" pitchFamily="34" charset="0"/>
              </a:rPr>
              <a:t>rezeksiyon+adjuvan</a:t>
            </a:r>
            <a:r>
              <a:rPr lang="tr-TR" dirty="0" smtClean="0">
                <a:latin typeface="Tw Cen MT" panose="020B0602020104020603" pitchFamily="34" charset="0"/>
              </a:rPr>
              <a:t> tedavinin yerini alamaz</a:t>
            </a:r>
          </a:p>
          <a:p>
            <a:r>
              <a:rPr lang="tr-TR" dirty="0" smtClean="0">
                <a:latin typeface="Tw Cen MT" panose="020B0602020104020603" pitchFamily="34" charset="0"/>
              </a:rPr>
              <a:t>Lokal olarak </a:t>
            </a:r>
            <a:r>
              <a:rPr lang="tr-TR" dirty="0" err="1" smtClean="0">
                <a:latin typeface="Tw Cen MT" panose="020B0602020104020603" pitchFamily="34" charset="0"/>
              </a:rPr>
              <a:t>rezeke</a:t>
            </a:r>
            <a:r>
              <a:rPr lang="tr-TR" dirty="0" smtClean="0">
                <a:latin typeface="Tw Cen MT" panose="020B0602020104020603" pitchFamily="34" charset="0"/>
              </a:rPr>
              <a:t> edilemeyen olgularda , </a:t>
            </a:r>
            <a:r>
              <a:rPr lang="tr-TR" dirty="0" err="1" smtClean="0">
                <a:latin typeface="Tw Cen MT" panose="020B0602020104020603" pitchFamily="34" charset="0"/>
              </a:rPr>
              <a:t>preoperatif</a:t>
            </a:r>
            <a:r>
              <a:rPr lang="tr-TR" dirty="0" smtClean="0">
                <a:latin typeface="Tw Cen MT" panose="020B0602020104020603" pitchFamily="34" charset="0"/>
              </a:rPr>
              <a:t> </a:t>
            </a:r>
            <a:r>
              <a:rPr lang="tr-TR" dirty="0" err="1" smtClean="0">
                <a:latin typeface="Tw Cen MT" panose="020B0602020104020603" pitchFamily="34" charset="0"/>
              </a:rPr>
              <a:t>kemoradyasyon</a:t>
            </a:r>
            <a:r>
              <a:rPr lang="tr-TR" dirty="0" smtClean="0">
                <a:latin typeface="Tw Cen MT" panose="020B0602020104020603" pitchFamily="34" charset="0"/>
              </a:rPr>
              <a:t> </a:t>
            </a:r>
            <a:r>
              <a:rPr lang="tr-TR" dirty="0" err="1" smtClean="0">
                <a:latin typeface="Tw Cen MT" panose="020B0602020104020603" pitchFamily="34" charset="0"/>
              </a:rPr>
              <a:t>verilebilir.Bununla</a:t>
            </a:r>
            <a:r>
              <a:rPr lang="tr-TR" dirty="0" smtClean="0">
                <a:latin typeface="Tw Cen MT" panose="020B0602020104020603" pitchFamily="34" charset="0"/>
              </a:rPr>
              <a:t> beraber mevcut literatür bilgileri mide </a:t>
            </a:r>
            <a:r>
              <a:rPr lang="tr-TR" dirty="0" err="1" smtClean="0">
                <a:latin typeface="Tw Cen MT" panose="020B0602020104020603" pitchFamily="34" charset="0"/>
              </a:rPr>
              <a:t>adenokanserlerinin</a:t>
            </a:r>
            <a:r>
              <a:rPr lang="tr-TR" dirty="0" smtClean="0">
                <a:latin typeface="Tw Cen MT" panose="020B0602020104020603" pitchFamily="34" charset="0"/>
              </a:rPr>
              <a:t> </a:t>
            </a:r>
            <a:r>
              <a:rPr lang="tr-TR" dirty="0" err="1" smtClean="0">
                <a:latin typeface="Tw Cen MT" panose="020B0602020104020603" pitchFamily="34" charset="0"/>
              </a:rPr>
              <a:t>radyosensitif</a:t>
            </a:r>
            <a:r>
              <a:rPr lang="tr-TR" dirty="0" smtClean="0">
                <a:latin typeface="Tw Cen MT" panose="020B0602020104020603" pitchFamily="34" charset="0"/>
              </a:rPr>
              <a:t> olduğunu öne sürmektedir.</a:t>
            </a:r>
          </a:p>
          <a:p>
            <a:r>
              <a:rPr lang="tr-TR" dirty="0" err="1" smtClean="0">
                <a:latin typeface="Tw Cen MT" panose="020B0602020104020603" pitchFamily="34" charset="0"/>
              </a:rPr>
              <a:t>Wieland</a:t>
            </a:r>
            <a:r>
              <a:rPr lang="tr-TR" dirty="0" smtClean="0">
                <a:latin typeface="Tw Cen MT" panose="020B0602020104020603" pitchFamily="34" charset="0"/>
              </a:rPr>
              <a:t> ve ark. 60Gy (1.5-2.0gy/günlük) tedavi şemasıyla %21 </a:t>
            </a:r>
            <a:r>
              <a:rPr lang="tr-TR" dirty="0" err="1" smtClean="0">
                <a:latin typeface="Tw Cen MT" panose="020B0602020104020603" pitchFamily="34" charset="0"/>
              </a:rPr>
              <a:t>lik</a:t>
            </a:r>
            <a:r>
              <a:rPr lang="tr-TR" dirty="0" smtClean="0">
                <a:latin typeface="Tw Cen MT" panose="020B0602020104020603" pitchFamily="34" charset="0"/>
              </a:rPr>
              <a:t> 1 yıl , % 7 3 </a:t>
            </a:r>
            <a:r>
              <a:rPr lang="tr-TR" dirty="0" err="1" smtClean="0">
                <a:latin typeface="Tw Cen MT" panose="020B0602020104020603" pitchFamily="34" charset="0"/>
              </a:rPr>
              <a:t>yılıkm</a:t>
            </a:r>
            <a:r>
              <a:rPr lang="tr-TR" dirty="0" smtClean="0">
                <a:latin typeface="Tw Cen MT" panose="020B0602020104020603" pitchFamily="34" charset="0"/>
              </a:rPr>
              <a:t> </a:t>
            </a:r>
            <a:r>
              <a:rPr lang="tr-TR" dirty="0" err="1" smtClean="0">
                <a:latin typeface="Tw Cen MT" panose="020B0602020104020603" pitchFamily="34" charset="0"/>
              </a:rPr>
              <a:t>sağkalım</a:t>
            </a:r>
            <a:r>
              <a:rPr lang="tr-TR" dirty="0" smtClean="0">
                <a:latin typeface="Tw Cen MT" panose="020B0602020104020603" pitchFamily="34" charset="0"/>
              </a:rPr>
              <a:t> elde etmiştir</a:t>
            </a:r>
            <a:r>
              <a:rPr lang="tr-TR" dirty="0">
                <a:latin typeface="Tw Cen MT" panose="020B0602020104020603" pitchFamily="34" charset="0"/>
              </a:rPr>
              <a:t>.</a:t>
            </a:r>
            <a:endParaRPr lang="tr-TR" dirty="0" smtClean="0">
              <a:latin typeface="Tw Cen MT" panose="020B0602020104020603" pitchFamily="34" charset="0"/>
            </a:endParaRPr>
          </a:p>
          <a:p>
            <a:r>
              <a:rPr lang="tr-TR" dirty="0" smtClean="0">
                <a:latin typeface="Tw Cen MT" panose="020B0602020104020603" pitchFamily="34" charset="0"/>
              </a:rPr>
              <a:t>Yine başka bir çalışmada </a:t>
            </a:r>
            <a:r>
              <a:rPr lang="tr-TR" dirty="0" err="1" smtClean="0">
                <a:latin typeface="Tw Cen MT" panose="020B0602020104020603" pitchFamily="34" charset="0"/>
              </a:rPr>
              <a:t>Takayashi</a:t>
            </a:r>
            <a:r>
              <a:rPr lang="tr-TR" dirty="0" smtClean="0">
                <a:latin typeface="Tw Cen MT" panose="020B0602020104020603" pitchFamily="34" charset="0"/>
              </a:rPr>
              <a:t> ve ark.  </a:t>
            </a:r>
            <a:r>
              <a:rPr lang="tr-TR" dirty="0" err="1" smtClean="0">
                <a:latin typeface="Tw Cen MT" panose="020B0602020104020603" pitchFamily="34" charset="0"/>
              </a:rPr>
              <a:t>rezeke</a:t>
            </a:r>
            <a:r>
              <a:rPr lang="tr-TR" dirty="0" smtClean="0">
                <a:latin typeface="Tw Cen MT" panose="020B0602020104020603" pitchFamily="34" charset="0"/>
              </a:rPr>
              <a:t> edilemeyen tümörleri olan ve RT ile tedavi edilen 43 vakayı dahil ettikleri çalışmalarında % 73 lük 1 yıllık , %27 </a:t>
            </a:r>
            <a:r>
              <a:rPr lang="tr-TR" dirty="0" err="1" smtClean="0">
                <a:latin typeface="Tw Cen MT" panose="020B0602020104020603" pitchFamily="34" charset="0"/>
              </a:rPr>
              <a:t>lik</a:t>
            </a:r>
            <a:r>
              <a:rPr lang="tr-TR" dirty="0" smtClean="0">
                <a:latin typeface="Tw Cen MT" panose="020B0602020104020603" pitchFamily="34" charset="0"/>
              </a:rPr>
              <a:t> 2.5 yıllık </a:t>
            </a:r>
            <a:r>
              <a:rPr lang="tr-TR" dirty="0" err="1" smtClean="0">
                <a:latin typeface="Tw Cen MT" panose="020B0602020104020603" pitchFamily="34" charset="0"/>
              </a:rPr>
              <a:t>sağkalım</a:t>
            </a:r>
            <a:r>
              <a:rPr lang="tr-TR" dirty="0" smtClean="0">
                <a:latin typeface="Tw Cen MT" panose="020B0602020104020603" pitchFamily="34" charset="0"/>
              </a:rPr>
              <a:t> elde etmişlerdir.</a:t>
            </a:r>
            <a:endParaRPr lang="tr-TR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65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6"/>
                </a:solidFill>
                <a:latin typeface="Tw Cen MT" panose="020B0602020104020603" pitchFamily="34" charset="0"/>
              </a:rPr>
              <a:t>EPİDEMİYOLOJİ</a:t>
            </a:r>
            <a:endParaRPr lang="tr-TR" dirty="0">
              <a:solidFill>
                <a:schemeClr val="accent6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1828800"/>
            <a:ext cx="5387496" cy="4040294"/>
          </a:xfrm>
        </p:spPr>
        <p:txBody>
          <a:bodyPr>
            <a:normAutofit/>
          </a:bodyPr>
          <a:lstStyle/>
          <a:p>
            <a:pPr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Tw Cen MT" panose="020B0602020104020603" pitchFamily="34" charset="0"/>
              </a:rPr>
              <a:t>Midenin en fazla gözüken tümörleri </a:t>
            </a:r>
            <a:r>
              <a:rPr lang="tr-TR" sz="2400" dirty="0" err="1" smtClean="0">
                <a:latin typeface="Tw Cen MT" panose="020B0602020104020603" pitchFamily="34" charset="0"/>
              </a:rPr>
              <a:t>adenokarsinomlarıdır</a:t>
            </a:r>
            <a:r>
              <a:rPr lang="tr-TR" sz="2400" dirty="0" smtClean="0">
                <a:latin typeface="Tw Cen MT" panose="020B0602020104020603" pitchFamily="34" charset="0"/>
              </a:rPr>
              <a:t>. </a:t>
            </a:r>
          </a:p>
          <a:p>
            <a:pPr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Tw Cen MT" panose="020B0602020104020603" pitchFamily="34" charset="0"/>
              </a:rPr>
              <a:t>Uzun yıllar boyunca </a:t>
            </a:r>
            <a:r>
              <a:rPr lang="tr-TR" sz="2400" dirty="0" err="1" smtClean="0">
                <a:latin typeface="Tw Cen MT" panose="020B0602020104020603" pitchFamily="34" charset="0"/>
              </a:rPr>
              <a:t>gastrik</a:t>
            </a:r>
            <a:r>
              <a:rPr lang="tr-TR" sz="2400" dirty="0" smtClean="0">
                <a:latin typeface="Tw Cen MT" panose="020B0602020104020603" pitchFamily="34" charset="0"/>
              </a:rPr>
              <a:t> </a:t>
            </a:r>
            <a:r>
              <a:rPr lang="tr-TR" sz="2400" dirty="0" err="1" smtClean="0">
                <a:latin typeface="Tw Cen MT" panose="020B0602020104020603" pitchFamily="34" charset="0"/>
              </a:rPr>
              <a:t>adenokarsinomların</a:t>
            </a:r>
            <a:r>
              <a:rPr lang="tr-TR" sz="2400" dirty="0" smtClean="0">
                <a:latin typeface="Tw Cen MT" panose="020B0602020104020603" pitchFamily="34" charset="0"/>
              </a:rPr>
              <a:t> midenin </a:t>
            </a:r>
            <a:r>
              <a:rPr lang="tr-TR" sz="2400" dirty="0" err="1" smtClean="0">
                <a:latin typeface="Tw Cen MT" panose="020B0602020104020603" pitchFamily="34" charset="0"/>
              </a:rPr>
              <a:t>corpus</a:t>
            </a:r>
            <a:r>
              <a:rPr lang="tr-TR" sz="2400" dirty="0" smtClean="0">
                <a:latin typeface="Tw Cen MT" panose="020B0602020104020603" pitchFamily="34" charset="0"/>
              </a:rPr>
              <a:t> ve </a:t>
            </a:r>
            <a:r>
              <a:rPr lang="tr-TR" sz="2400" dirty="0" err="1" smtClean="0">
                <a:latin typeface="Tw Cen MT" panose="020B0602020104020603" pitchFamily="34" charset="0"/>
              </a:rPr>
              <a:t>fundusundan</a:t>
            </a:r>
            <a:r>
              <a:rPr lang="tr-TR" sz="2400" dirty="0" smtClean="0">
                <a:latin typeface="Tw Cen MT" panose="020B0602020104020603" pitchFamily="34" charset="0"/>
              </a:rPr>
              <a:t> kaynaklandığı bilinmekteydi.</a:t>
            </a:r>
          </a:p>
          <a:p>
            <a:pPr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Tw Cen MT" panose="020B0602020104020603" pitchFamily="34" charset="0"/>
              </a:rPr>
              <a:t>Bu halen doğruluğunu korusa da günümüzde </a:t>
            </a:r>
            <a:r>
              <a:rPr lang="tr-TR" sz="2400" dirty="0" err="1" smtClean="0">
                <a:latin typeface="Tw Cen MT" panose="020B0602020104020603" pitchFamily="34" charset="0"/>
              </a:rPr>
              <a:t>gastrik</a:t>
            </a:r>
            <a:r>
              <a:rPr lang="tr-TR" sz="2400" dirty="0" smtClean="0">
                <a:latin typeface="Tw Cen MT" panose="020B0602020104020603" pitchFamily="34" charset="0"/>
              </a:rPr>
              <a:t> </a:t>
            </a:r>
            <a:r>
              <a:rPr lang="tr-TR" sz="2400" dirty="0" err="1" smtClean="0">
                <a:latin typeface="Tw Cen MT" panose="020B0602020104020603" pitchFamily="34" charset="0"/>
              </a:rPr>
              <a:t>adenokarsinomların</a:t>
            </a:r>
            <a:r>
              <a:rPr lang="tr-TR" sz="2400" dirty="0" smtClean="0">
                <a:latin typeface="Tw Cen MT" panose="020B0602020104020603" pitchFamily="34" charset="0"/>
              </a:rPr>
              <a:t> mide </a:t>
            </a:r>
            <a:r>
              <a:rPr lang="tr-TR" sz="2400" dirty="0" err="1" smtClean="0">
                <a:latin typeface="Tw Cen MT" panose="020B0602020104020603" pitchFamily="34" charset="0"/>
              </a:rPr>
              <a:t>kardiasının</a:t>
            </a:r>
            <a:r>
              <a:rPr lang="tr-TR" sz="2400" dirty="0" smtClean="0">
                <a:latin typeface="Tw Cen MT" panose="020B0602020104020603" pitchFamily="34" charset="0"/>
              </a:rPr>
              <a:t> </a:t>
            </a:r>
            <a:r>
              <a:rPr lang="tr-TR" sz="2400" dirty="0" err="1" smtClean="0">
                <a:latin typeface="Tw Cen MT" panose="020B0602020104020603" pitchFamily="34" charset="0"/>
              </a:rPr>
              <a:t>proximalinden</a:t>
            </a:r>
            <a:r>
              <a:rPr lang="tr-TR" sz="2400" dirty="0" smtClean="0">
                <a:latin typeface="Tw Cen MT" panose="020B0602020104020603" pitchFamily="34" charset="0"/>
              </a:rPr>
              <a:t> kaynaklanma olasılığında artış görülmüştür.</a:t>
            </a:r>
          </a:p>
          <a:p>
            <a:pPr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tr-TR" sz="2400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5831" y="2393302"/>
            <a:ext cx="428625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8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solidFill>
                  <a:schemeClr val="accent6"/>
                </a:solidFill>
                <a:latin typeface="Tw Cen MT" panose="020B0602020104020603" pitchFamily="34" charset="0"/>
              </a:rPr>
              <a:t>IORT(INTRAOPERATİF RADYOTERAPİ)</a:t>
            </a:r>
            <a:endParaRPr lang="tr-TR" sz="3200" dirty="0">
              <a:solidFill>
                <a:schemeClr val="accent6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1845734"/>
            <a:ext cx="5068389" cy="3928049"/>
          </a:xfrm>
        </p:spPr>
        <p:txBody>
          <a:bodyPr>
            <a:normAutofit lnSpcReduction="10000"/>
          </a:bodyPr>
          <a:lstStyle/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tr-TR" dirty="0" smtClean="0">
                <a:latin typeface="Tw Cen MT" panose="020B0602020104020603" pitchFamily="34" charset="0"/>
              </a:rPr>
              <a:t>Bir İngiliz faz III çalışmasında </a:t>
            </a:r>
            <a:r>
              <a:rPr lang="tr-TR" dirty="0" err="1" smtClean="0">
                <a:latin typeface="Tw Cen MT" panose="020B0602020104020603" pitchFamily="34" charset="0"/>
              </a:rPr>
              <a:t>adjuvan</a:t>
            </a:r>
            <a:r>
              <a:rPr lang="tr-TR" dirty="0" smtClean="0">
                <a:latin typeface="Tw Cen MT" panose="020B0602020104020603" pitchFamily="34" charset="0"/>
              </a:rPr>
              <a:t> EBRT </a:t>
            </a:r>
            <a:r>
              <a:rPr lang="tr-TR" dirty="0" err="1" smtClean="0">
                <a:latin typeface="Tw Cen MT" panose="020B0602020104020603" pitchFamily="34" charset="0"/>
              </a:rPr>
              <a:t>nin</a:t>
            </a:r>
            <a:r>
              <a:rPr lang="tr-TR" dirty="0" smtClean="0">
                <a:latin typeface="Tw Cen MT" panose="020B0602020104020603" pitchFamily="34" charset="0"/>
              </a:rPr>
              <a:t> , yalnızca cerrahi koluna göre </a:t>
            </a:r>
            <a:r>
              <a:rPr lang="tr-TR" dirty="0" err="1" smtClean="0">
                <a:latin typeface="Tw Cen MT" panose="020B0602020104020603" pitchFamily="34" charset="0"/>
              </a:rPr>
              <a:t>lokorejyonel</a:t>
            </a:r>
            <a:r>
              <a:rPr lang="tr-TR" dirty="0" smtClean="0">
                <a:latin typeface="Tw Cen MT" panose="020B0602020104020603" pitchFamily="34" charset="0"/>
              </a:rPr>
              <a:t> </a:t>
            </a:r>
            <a:r>
              <a:rPr lang="tr-TR" dirty="0" err="1" smtClean="0">
                <a:latin typeface="Tw Cen MT" panose="020B0602020104020603" pitchFamily="34" charset="0"/>
              </a:rPr>
              <a:t>nüks</a:t>
            </a:r>
            <a:r>
              <a:rPr lang="tr-TR" dirty="0" smtClean="0">
                <a:latin typeface="Tw Cen MT" panose="020B0602020104020603" pitchFamily="34" charset="0"/>
              </a:rPr>
              <a:t> gelişimini azalttığı ancak genel </a:t>
            </a:r>
            <a:r>
              <a:rPr lang="tr-TR" dirty="0" err="1" smtClean="0">
                <a:latin typeface="Tw Cen MT" panose="020B0602020104020603" pitchFamily="34" charset="0"/>
              </a:rPr>
              <a:t>sağkalıma</a:t>
            </a:r>
            <a:r>
              <a:rPr lang="tr-TR" dirty="0" smtClean="0">
                <a:latin typeface="Tw Cen MT" panose="020B0602020104020603" pitchFamily="34" charset="0"/>
              </a:rPr>
              <a:t> bir etkisinin olmadığı belirtilmiştir.</a:t>
            </a:r>
          </a:p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tr-TR" dirty="0" smtClean="0">
                <a:latin typeface="Tw Cen MT" panose="020B0602020104020603" pitchFamily="34" charset="0"/>
              </a:rPr>
              <a:t>Ancak Japonya ve Çin çalışmaları </a:t>
            </a:r>
            <a:r>
              <a:rPr lang="tr-TR" dirty="0" err="1" smtClean="0">
                <a:latin typeface="Tw Cen MT" panose="020B0602020104020603" pitchFamily="34" charset="0"/>
              </a:rPr>
              <a:t>intraoperatif</a:t>
            </a:r>
            <a:r>
              <a:rPr lang="tr-TR" dirty="0" smtClean="0">
                <a:latin typeface="Tw Cen MT" panose="020B0602020104020603" pitchFamily="34" charset="0"/>
              </a:rPr>
              <a:t> radyasyonun genel </a:t>
            </a:r>
            <a:r>
              <a:rPr lang="tr-TR" dirty="0" err="1" smtClean="0">
                <a:latin typeface="Tw Cen MT" panose="020B0602020104020603" pitchFamily="34" charset="0"/>
              </a:rPr>
              <a:t>sağkalıma</a:t>
            </a:r>
            <a:r>
              <a:rPr lang="tr-TR" dirty="0" smtClean="0">
                <a:latin typeface="Tw Cen MT" panose="020B0602020104020603" pitchFamily="34" charset="0"/>
              </a:rPr>
              <a:t> ufak katkıda </a:t>
            </a:r>
            <a:r>
              <a:rPr lang="tr-TR" dirty="0" err="1" smtClean="0">
                <a:latin typeface="Tw Cen MT" panose="020B0602020104020603" pitchFamily="34" charset="0"/>
              </a:rPr>
              <a:t>bulunabileciğini</a:t>
            </a:r>
            <a:r>
              <a:rPr lang="tr-TR" dirty="0" smtClean="0">
                <a:latin typeface="Tw Cen MT" panose="020B0602020104020603" pitchFamily="34" charset="0"/>
              </a:rPr>
              <a:t> belirtmiştir.</a:t>
            </a:r>
          </a:p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tr-TR" dirty="0" smtClean="0">
                <a:latin typeface="Tw Cen MT" panose="020B0602020104020603" pitchFamily="34" charset="0"/>
              </a:rPr>
              <a:t>Batılı kaynakların önerisi peri yada post </a:t>
            </a:r>
            <a:r>
              <a:rPr lang="tr-TR" dirty="0" err="1" smtClean="0">
                <a:latin typeface="Tw Cen MT" panose="020B0602020104020603" pitchFamily="34" charset="0"/>
              </a:rPr>
              <a:t>operatif</a:t>
            </a:r>
            <a:r>
              <a:rPr lang="tr-TR" dirty="0" smtClean="0">
                <a:latin typeface="Tw Cen MT" panose="020B0602020104020603" pitchFamily="34" charset="0"/>
              </a:rPr>
              <a:t> 45-50 </a:t>
            </a:r>
            <a:r>
              <a:rPr lang="tr-TR" dirty="0" err="1" smtClean="0">
                <a:latin typeface="Tw Cen MT" panose="020B0602020104020603" pitchFamily="34" charset="0"/>
              </a:rPr>
              <a:t>Gy</a:t>
            </a:r>
            <a:r>
              <a:rPr lang="tr-TR" dirty="0" smtClean="0">
                <a:latin typeface="Tw Cen MT" panose="020B0602020104020603" pitchFamily="34" charset="0"/>
              </a:rPr>
              <a:t>(1.8-2.0gy/gün) e ek olarak </a:t>
            </a:r>
            <a:r>
              <a:rPr lang="tr-TR" dirty="0" err="1" smtClean="0">
                <a:latin typeface="Tw Cen MT" panose="020B0602020104020603" pitchFamily="34" charset="0"/>
              </a:rPr>
              <a:t>boost</a:t>
            </a:r>
            <a:r>
              <a:rPr lang="tr-TR" dirty="0" smtClean="0">
                <a:latin typeface="Tw Cen MT" panose="020B0602020104020603" pitchFamily="34" charset="0"/>
              </a:rPr>
              <a:t> IORT 10-20 </a:t>
            </a:r>
            <a:r>
              <a:rPr lang="tr-TR" dirty="0" err="1" smtClean="0">
                <a:latin typeface="Tw Cen MT" panose="020B0602020104020603" pitchFamily="34" charset="0"/>
              </a:rPr>
              <a:t>Gy</a:t>
            </a:r>
            <a:r>
              <a:rPr lang="tr-TR" dirty="0" smtClean="0">
                <a:latin typeface="Tw Cen MT" panose="020B0602020104020603" pitchFamily="34" charset="0"/>
              </a:rPr>
              <a:t> önermektedir.</a:t>
            </a:r>
          </a:p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tr-TR" dirty="0" smtClean="0">
                <a:latin typeface="Tw Cen MT" panose="020B0602020104020603" pitchFamily="34" charset="0"/>
              </a:rPr>
              <a:t>IORT ile beraber </a:t>
            </a:r>
            <a:r>
              <a:rPr lang="tr-TR" dirty="0" err="1" smtClean="0">
                <a:latin typeface="Tw Cen MT" panose="020B0602020104020603" pitchFamily="34" charset="0"/>
              </a:rPr>
              <a:t>lokorejyonel</a:t>
            </a:r>
            <a:r>
              <a:rPr lang="tr-TR" dirty="0" smtClean="0">
                <a:latin typeface="Tw Cen MT" panose="020B0602020104020603" pitchFamily="34" charset="0"/>
              </a:rPr>
              <a:t> </a:t>
            </a:r>
            <a:r>
              <a:rPr lang="tr-TR" dirty="0" err="1" smtClean="0">
                <a:latin typeface="Tw Cen MT" panose="020B0602020104020603" pitchFamily="34" charset="0"/>
              </a:rPr>
              <a:t>nüks</a:t>
            </a:r>
            <a:r>
              <a:rPr lang="tr-TR" dirty="0" smtClean="0">
                <a:latin typeface="Tw Cen MT" panose="020B0602020104020603" pitchFamily="34" charset="0"/>
              </a:rPr>
              <a:t> oranları %31 iken yalnızca cerrahi kolunda %80 </a:t>
            </a:r>
            <a:r>
              <a:rPr lang="tr-TR" dirty="0" err="1" smtClean="0">
                <a:latin typeface="Tw Cen MT" panose="020B0602020104020603" pitchFamily="34" charset="0"/>
              </a:rPr>
              <a:t>ler</a:t>
            </a:r>
            <a:r>
              <a:rPr lang="tr-TR" dirty="0" smtClean="0">
                <a:latin typeface="Tw Cen MT" panose="020B0602020104020603" pitchFamily="34" charset="0"/>
              </a:rPr>
              <a:t> civarındadır.</a:t>
            </a:r>
            <a:endParaRPr lang="tr-TR" dirty="0">
              <a:latin typeface="Tw Cen MT" panose="020B0602020104020603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8133" y="138854"/>
            <a:ext cx="1234633" cy="170688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8810" y="1993483"/>
            <a:ext cx="4502331" cy="341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18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solidFill>
                  <a:schemeClr val="accent6"/>
                </a:solidFill>
                <a:latin typeface="Tw Cen MT" panose="020B0602020104020603" pitchFamily="34" charset="0"/>
              </a:rPr>
              <a:t>POSTOPERATİF KEMOTERAPİ</a:t>
            </a:r>
            <a:endParaRPr lang="tr-TR" sz="3200" dirty="0">
              <a:solidFill>
                <a:schemeClr val="accent6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00" y="1879600"/>
            <a:ext cx="10546080" cy="3989494"/>
          </a:xfrm>
        </p:spPr>
        <p:txBody>
          <a:bodyPr/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tr-TR" dirty="0" err="1" smtClean="0">
                <a:latin typeface="Tw Cen MT" panose="020B0602020104020603" pitchFamily="34" charset="0"/>
              </a:rPr>
              <a:t>Adjuvan</a:t>
            </a:r>
            <a:r>
              <a:rPr lang="tr-TR" dirty="0" smtClean="0">
                <a:latin typeface="Tw Cen MT" panose="020B0602020104020603" pitchFamily="34" charset="0"/>
              </a:rPr>
              <a:t> kemoterapinin , mide kanserindeki rolü geçtiğimiz </a:t>
            </a:r>
            <a:r>
              <a:rPr lang="tr-TR" dirty="0" err="1" smtClean="0">
                <a:latin typeface="Tw Cen MT" panose="020B0602020104020603" pitchFamily="34" charset="0"/>
              </a:rPr>
              <a:t>dekatlarda</a:t>
            </a:r>
            <a:r>
              <a:rPr lang="tr-TR" dirty="0" smtClean="0">
                <a:latin typeface="Tw Cen MT" panose="020B0602020104020603" pitchFamily="34" charset="0"/>
              </a:rPr>
              <a:t> fazlasıyla sayıda araştırmada söz konusu edilmiştir.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tr-TR" dirty="0" smtClean="0">
                <a:latin typeface="Tw Cen MT" panose="020B0602020104020603" pitchFamily="34" charset="0"/>
              </a:rPr>
              <a:t>Bu çalışmaların çoğu </a:t>
            </a:r>
            <a:r>
              <a:rPr lang="tr-TR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5-FU</a:t>
            </a:r>
            <a:r>
              <a:rPr lang="tr-TR" dirty="0" smtClean="0">
                <a:latin typeface="Tw Cen MT" panose="020B0602020104020603" pitchFamily="34" charset="0"/>
              </a:rPr>
              <a:t>, </a:t>
            </a:r>
            <a:r>
              <a:rPr lang="tr-TR" dirty="0" err="1" smtClean="0">
                <a:solidFill>
                  <a:srgbClr val="00B0F0"/>
                </a:solidFill>
                <a:latin typeface="Tw Cen MT" panose="020B0602020104020603" pitchFamily="34" charset="0"/>
              </a:rPr>
              <a:t>doxorobusin</a:t>
            </a:r>
            <a:r>
              <a:rPr lang="tr-TR" dirty="0" smtClean="0">
                <a:latin typeface="Tw Cen MT" panose="020B0602020104020603" pitchFamily="34" charset="0"/>
              </a:rPr>
              <a:t> ve </a:t>
            </a:r>
            <a:r>
              <a:rPr lang="tr-TR" dirty="0" err="1" smtClean="0">
                <a:solidFill>
                  <a:srgbClr val="7030A0"/>
                </a:solidFill>
                <a:latin typeface="Tw Cen MT" panose="020B0602020104020603" pitchFamily="34" charset="0"/>
              </a:rPr>
              <a:t>mitomisin</a:t>
            </a:r>
            <a:r>
              <a:rPr lang="tr-TR" dirty="0" smtClean="0">
                <a:solidFill>
                  <a:srgbClr val="7030A0"/>
                </a:solidFill>
                <a:latin typeface="Tw Cen MT" panose="020B0602020104020603" pitchFamily="34" charset="0"/>
              </a:rPr>
              <a:t> </a:t>
            </a:r>
            <a:r>
              <a:rPr lang="tr-TR" dirty="0" smtClean="0">
                <a:latin typeface="Tw Cen MT" panose="020B0602020104020603" pitchFamily="34" charset="0"/>
              </a:rPr>
              <a:t>(</a:t>
            </a:r>
            <a:r>
              <a:rPr lang="tr-TR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F</a:t>
            </a:r>
            <a:r>
              <a:rPr lang="tr-TR" dirty="0" smtClean="0">
                <a:solidFill>
                  <a:srgbClr val="00B0F0"/>
                </a:solidFill>
                <a:latin typeface="Tw Cen MT" panose="020B0602020104020603" pitchFamily="34" charset="0"/>
              </a:rPr>
              <a:t>A</a:t>
            </a:r>
            <a:r>
              <a:rPr lang="tr-TR" dirty="0" smtClean="0">
                <a:solidFill>
                  <a:srgbClr val="7030A0"/>
                </a:solidFill>
                <a:latin typeface="Tw Cen MT" panose="020B0602020104020603" pitchFamily="34" charset="0"/>
              </a:rPr>
              <a:t>M</a:t>
            </a:r>
            <a:r>
              <a:rPr lang="tr-TR" dirty="0" smtClean="0">
                <a:latin typeface="Tw Cen MT" panose="020B0602020104020603" pitchFamily="34" charset="0"/>
              </a:rPr>
              <a:t>) kombinasyonunu içeriyordu . Bu kombinasyonla </a:t>
            </a:r>
            <a:r>
              <a:rPr lang="tr-TR" dirty="0" err="1" smtClean="0">
                <a:latin typeface="Tw Cen MT" panose="020B0602020104020603" pitchFamily="34" charset="0"/>
              </a:rPr>
              <a:t>survivala</a:t>
            </a:r>
            <a:r>
              <a:rPr lang="tr-TR" dirty="0" smtClean="0">
                <a:latin typeface="Tw Cen MT" panose="020B0602020104020603" pitchFamily="34" charset="0"/>
              </a:rPr>
              <a:t> bir katkı gözlemlense de önemli </a:t>
            </a:r>
            <a:r>
              <a:rPr lang="tr-TR" dirty="0" err="1" smtClean="0">
                <a:latin typeface="Tw Cen MT" panose="020B0602020104020603" pitchFamily="34" charset="0"/>
              </a:rPr>
              <a:t>toksisite</a:t>
            </a:r>
            <a:r>
              <a:rPr lang="tr-TR" dirty="0" smtClean="0">
                <a:latin typeface="Tw Cen MT" panose="020B0602020104020603" pitchFamily="34" charset="0"/>
              </a:rPr>
              <a:t> de gözlemlenmiştir.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tr-TR" dirty="0" smtClean="0">
                <a:latin typeface="Tw Cen MT" panose="020B0602020104020603" pitchFamily="34" charset="0"/>
              </a:rPr>
              <a:t>Japonya’da 1059 hastanın dahil edildiği bir </a:t>
            </a:r>
            <a:r>
              <a:rPr lang="tr-TR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Faz III</a:t>
            </a:r>
            <a:r>
              <a:rPr lang="tr-TR" dirty="0" smtClean="0">
                <a:latin typeface="Tw Cen MT" panose="020B0602020104020603" pitchFamily="34" charset="0"/>
              </a:rPr>
              <a:t> çalışmasında yalnızca D1 rezeksiyon yapılan hastalar ile  cerrahi sonrası </a:t>
            </a:r>
            <a:r>
              <a:rPr lang="tr-TR" dirty="0" err="1" smtClean="0">
                <a:latin typeface="Tw Cen MT" panose="020B0602020104020603" pitchFamily="34" charset="0"/>
              </a:rPr>
              <a:t>adjuvan</a:t>
            </a:r>
            <a:r>
              <a:rPr lang="tr-TR" dirty="0" smtClean="0">
                <a:latin typeface="Tw Cen MT" panose="020B0602020104020603" pitchFamily="34" charset="0"/>
              </a:rPr>
              <a:t> olarak  </a:t>
            </a:r>
            <a:r>
              <a:rPr lang="tr-TR" dirty="0" smtClean="0">
                <a:solidFill>
                  <a:srgbClr val="FFC000"/>
                </a:solidFill>
                <a:latin typeface="Tw Cen MT" panose="020B0602020104020603" pitchFamily="34" charset="0"/>
              </a:rPr>
              <a:t>S-1</a:t>
            </a:r>
            <a:r>
              <a:rPr lang="tr-TR" dirty="0" smtClean="0">
                <a:latin typeface="Tw Cen MT" panose="020B0602020104020603" pitchFamily="34" charset="0"/>
              </a:rPr>
              <a:t> tedavisi alan hastalar karşılaştırılmış.5 yıllık </a:t>
            </a:r>
            <a:r>
              <a:rPr lang="tr-TR" dirty="0" err="1" smtClean="0">
                <a:latin typeface="Tw Cen MT" panose="020B0602020104020603" pitchFamily="34" charset="0"/>
              </a:rPr>
              <a:t>sağkalıma</a:t>
            </a:r>
            <a:r>
              <a:rPr lang="tr-TR" dirty="0" smtClean="0">
                <a:latin typeface="Tw Cen MT" panose="020B0602020104020603" pitchFamily="34" charset="0"/>
              </a:rPr>
              <a:t> </a:t>
            </a:r>
            <a:r>
              <a:rPr lang="tr-TR" dirty="0" err="1" smtClean="0">
                <a:latin typeface="Tw Cen MT" panose="020B0602020104020603" pitchFamily="34" charset="0"/>
              </a:rPr>
              <a:t>adjuvan</a:t>
            </a:r>
            <a:r>
              <a:rPr lang="tr-TR" dirty="0" smtClean="0">
                <a:latin typeface="Tw Cen MT" panose="020B0602020104020603" pitchFamily="34" charset="0"/>
              </a:rPr>
              <a:t> kemoterapinin faydası gösterilmiş.</a:t>
            </a:r>
            <a:r>
              <a:rPr lang="tr-TR" dirty="0" smtClean="0">
                <a:solidFill>
                  <a:srgbClr val="FFC000"/>
                </a:solidFill>
                <a:latin typeface="Tw Cen MT" panose="020B0602020104020603" pitchFamily="34" charset="0"/>
              </a:rPr>
              <a:t>S-1</a:t>
            </a:r>
            <a:r>
              <a:rPr lang="tr-TR" dirty="0" smtClean="0">
                <a:latin typeface="Tw Cen MT" panose="020B0602020104020603" pitchFamily="34" charset="0"/>
              </a:rPr>
              <a:t> kemoterapinin özellikle </a:t>
            </a:r>
            <a:r>
              <a:rPr lang="tr-TR" dirty="0" err="1" smtClean="0">
                <a:latin typeface="Tw Cen MT" panose="020B0602020104020603" pitchFamily="34" charset="0"/>
              </a:rPr>
              <a:t>nod</a:t>
            </a:r>
            <a:r>
              <a:rPr lang="tr-TR" dirty="0" smtClean="0">
                <a:latin typeface="Tw Cen MT" panose="020B0602020104020603" pitchFamily="34" charset="0"/>
              </a:rPr>
              <a:t> negatif hastalığı olan hastalarda faydası dikkat çekmiştir.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tr-TR" dirty="0" smtClean="0">
                <a:latin typeface="Tw Cen MT" panose="020B0602020104020603" pitchFamily="34" charset="0"/>
              </a:rPr>
              <a:t>Güney Kore’de yapılan bir çalışmada  yalnızca cerrahi olarak D2 rezeksiyon yapılmış hastalar ile </a:t>
            </a:r>
            <a:r>
              <a:rPr lang="tr-TR" dirty="0" err="1" smtClean="0">
                <a:latin typeface="Tw Cen MT" panose="020B0602020104020603" pitchFamily="34" charset="0"/>
              </a:rPr>
              <a:t>adjuvan</a:t>
            </a:r>
            <a:r>
              <a:rPr lang="tr-TR" dirty="0" smtClean="0">
                <a:latin typeface="Tw Cen MT" panose="020B0602020104020603" pitchFamily="34" charset="0"/>
              </a:rPr>
              <a:t> XP(</a:t>
            </a:r>
            <a:r>
              <a:rPr lang="tr-TR" dirty="0" err="1" smtClean="0">
                <a:solidFill>
                  <a:srgbClr val="7030A0"/>
                </a:solidFill>
                <a:latin typeface="Tw Cen MT" panose="020B0602020104020603" pitchFamily="34" charset="0"/>
              </a:rPr>
              <a:t>oksaplatin-kapesitabin</a:t>
            </a:r>
            <a:r>
              <a:rPr lang="tr-TR" dirty="0" smtClean="0">
                <a:latin typeface="Tw Cen MT" panose="020B0602020104020603" pitchFamily="34" charset="0"/>
              </a:rPr>
              <a:t>) almış hastalar kıyaslanmış.5 yıllık </a:t>
            </a:r>
            <a:r>
              <a:rPr lang="tr-TR" dirty="0" err="1" smtClean="0">
                <a:latin typeface="Tw Cen MT" panose="020B0602020104020603" pitchFamily="34" charset="0"/>
              </a:rPr>
              <a:t>sağkalımlar</a:t>
            </a:r>
            <a:r>
              <a:rPr lang="tr-TR" dirty="0" smtClean="0">
                <a:latin typeface="Tw Cen MT" panose="020B0602020104020603" pitchFamily="34" charset="0"/>
              </a:rPr>
              <a:t> kıyaslandığında </a:t>
            </a:r>
            <a:r>
              <a:rPr lang="tr-TR" dirty="0" err="1" smtClean="0">
                <a:latin typeface="Tw Cen MT" panose="020B0602020104020603" pitchFamily="34" charset="0"/>
              </a:rPr>
              <a:t>adjuvan</a:t>
            </a:r>
            <a:r>
              <a:rPr lang="tr-TR" dirty="0" smtClean="0">
                <a:latin typeface="Tw Cen MT" panose="020B0602020104020603" pitchFamily="34" charset="0"/>
              </a:rPr>
              <a:t> KT kolunun anlamlı derecede </a:t>
            </a:r>
            <a:r>
              <a:rPr lang="tr-TR" dirty="0" err="1" smtClean="0">
                <a:latin typeface="Tw Cen MT" panose="020B0602020104020603" pitchFamily="34" charset="0"/>
              </a:rPr>
              <a:t>sağkalım</a:t>
            </a:r>
            <a:r>
              <a:rPr lang="tr-TR" dirty="0" smtClean="0">
                <a:latin typeface="Tw Cen MT" panose="020B0602020104020603" pitchFamily="34" charset="0"/>
              </a:rPr>
              <a:t> avantajı sağladığı görülmüş. </a:t>
            </a:r>
            <a:r>
              <a:rPr lang="tr-TR" dirty="0" err="1" smtClean="0">
                <a:latin typeface="Tw Cen MT" panose="020B0602020104020603" pitchFamily="34" charset="0"/>
              </a:rPr>
              <a:t>Subgrup</a:t>
            </a:r>
            <a:r>
              <a:rPr lang="tr-TR" dirty="0">
                <a:latin typeface="Tw Cen MT" panose="020B0602020104020603" pitchFamily="34" charset="0"/>
              </a:rPr>
              <a:t> </a:t>
            </a:r>
            <a:r>
              <a:rPr lang="tr-TR" dirty="0" smtClean="0">
                <a:latin typeface="Tw Cen MT" panose="020B0602020104020603" pitchFamily="34" charset="0"/>
              </a:rPr>
              <a:t>analizlerde ve tedavi rejiminin özellikle </a:t>
            </a:r>
            <a:r>
              <a:rPr lang="tr-TR" dirty="0" err="1" smtClean="0">
                <a:latin typeface="Tw Cen MT" panose="020B0602020104020603" pitchFamily="34" charset="0"/>
              </a:rPr>
              <a:t>nod</a:t>
            </a:r>
            <a:r>
              <a:rPr lang="tr-TR" dirty="0" smtClean="0">
                <a:latin typeface="Tw Cen MT" panose="020B0602020104020603" pitchFamily="34" charset="0"/>
              </a:rPr>
              <a:t> pozitif hastalarda yararlı olduğu görülmüş.</a:t>
            </a:r>
            <a:endParaRPr lang="tr-TR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78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solidFill>
                  <a:schemeClr val="accent6"/>
                </a:solidFill>
                <a:latin typeface="Tw Cen MT" panose="020B0602020104020603" pitchFamily="34" charset="0"/>
              </a:rPr>
              <a:t>POSTOPERATİF KEMORADYOTERAPİ</a:t>
            </a:r>
            <a:endParaRPr lang="tr-TR" sz="3200" dirty="0">
              <a:solidFill>
                <a:schemeClr val="accent6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1802191"/>
            <a:ext cx="10058400" cy="4023360"/>
          </a:xfrm>
        </p:spPr>
        <p:txBody>
          <a:bodyPr/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tr-TR" dirty="0" smtClean="0">
                <a:latin typeface="Tw Cen MT" panose="020B0602020104020603" pitchFamily="34" charset="0"/>
              </a:rPr>
              <a:t>Mayo </a:t>
            </a:r>
            <a:r>
              <a:rPr lang="tr-TR" dirty="0" err="1" smtClean="0">
                <a:latin typeface="Tw Cen MT" panose="020B0602020104020603" pitchFamily="34" charset="0"/>
              </a:rPr>
              <a:t>Clinic</a:t>
            </a:r>
            <a:r>
              <a:rPr lang="tr-TR" dirty="0" smtClean="0">
                <a:latin typeface="Tw Cen MT" panose="020B0602020104020603" pitchFamily="34" charset="0"/>
              </a:rPr>
              <a:t> in 62 kötü </a:t>
            </a:r>
            <a:r>
              <a:rPr lang="tr-TR" dirty="0" err="1" smtClean="0">
                <a:latin typeface="Tw Cen MT" panose="020B0602020104020603" pitchFamily="34" charset="0"/>
              </a:rPr>
              <a:t>prognostik</a:t>
            </a:r>
            <a:r>
              <a:rPr lang="tr-TR" dirty="0" smtClean="0">
                <a:latin typeface="Tw Cen MT" panose="020B0602020104020603" pitchFamily="34" charset="0"/>
              </a:rPr>
              <a:t> faktörlere sahip hastada yürüttüğü </a:t>
            </a:r>
            <a:r>
              <a:rPr lang="tr-TR" dirty="0" err="1" smtClean="0">
                <a:latin typeface="Tw Cen MT" panose="020B0602020104020603" pitchFamily="34" charset="0"/>
              </a:rPr>
              <a:t>prospektif</a:t>
            </a:r>
            <a:r>
              <a:rPr lang="tr-TR" dirty="0" smtClean="0">
                <a:latin typeface="Tw Cen MT" panose="020B0602020104020603" pitchFamily="34" charset="0"/>
              </a:rPr>
              <a:t> </a:t>
            </a:r>
            <a:r>
              <a:rPr lang="tr-TR" dirty="0" err="1" smtClean="0">
                <a:latin typeface="Tw Cen MT" panose="020B0602020104020603" pitchFamily="34" charset="0"/>
              </a:rPr>
              <a:t>randomize</a:t>
            </a:r>
            <a:r>
              <a:rPr lang="tr-TR" dirty="0" smtClean="0">
                <a:latin typeface="Tw Cen MT" panose="020B0602020104020603" pitchFamily="34" charset="0"/>
              </a:rPr>
              <a:t> çalışmasında </a:t>
            </a:r>
            <a:r>
              <a:rPr lang="tr-TR" dirty="0" err="1" smtClean="0">
                <a:latin typeface="Tw Cen MT" panose="020B0602020104020603" pitchFamily="34" charset="0"/>
              </a:rPr>
              <a:t>adjuvan</a:t>
            </a:r>
            <a:r>
              <a:rPr lang="tr-TR" dirty="0" smtClean="0">
                <a:latin typeface="Tw Cen MT" panose="020B0602020104020603" pitchFamily="34" charset="0"/>
              </a:rPr>
              <a:t> RT(37.5Gy/24 fraksiyon) ve 5-FU tedavisini yalnızca cerrahiyle kıyaslamış. </a:t>
            </a:r>
            <a:r>
              <a:rPr lang="tr-TR" dirty="0" err="1" smtClean="0">
                <a:latin typeface="Tw Cen MT" panose="020B0602020104020603" pitchFamily="34" charset="0"/>
              </a:rPr>
              <a:t>Adjuvan</a:t>
            </a:r>
            <a:r>
              <a:rPr lang="tr-TR" dirty="0" smtClean="0">
                <a:latin typeface="Tw Cen MT" panose="020B0602020104020603" pitchFamily="34" charset="0"/>
              </a:rPr>
              <a:t> kolda 5 yıllık RFS ve OS oranları anlamlı derecede yüksek bulunmuş.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6366" y="521035"/>
            <a:ext cx="883702" cy="98189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382" y="3072826"/>
            <a:ext cx="910590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77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solidFill>
                  <a:schemeClr val="accent6"/>
                </a:solidFill>
                <a:latin typeface="Tw Cen MT" panose="020B0602020104020603" pitchFamily="34" charset="0"/>
              </a:rPr>
              <a:t>NEOADJUVAN RADYOTERAPİ</a:t>
            </a:r>
            <a:endParaRPr lang="tr-TR" sz="3200" dirty="0">
              <a:solidFill>
                <a:schemeClr val="accent6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79" y="1845734"/>
            <a:ext cx="10589623" cy="3745169"/>
          </a:xfrm>
        </p:spPr>
        <p:txBody>
          <a:bodyPr/>
          <a:lstStyle/>
          <a:p>
            <a:r>
              <a:rPr lang="tr-TR" dirty="0" err="1" smtClean="0">
                <a:latin typeface="Tw Cen MT" panose="020B0602020104020603" pitchFamily="34" charset="0"/>
              </a:rPr>
              <a:t>Shchepoetin</a:t>
            </a:r>
            <a:r>
              <a:rPr lang="tr-TR" dirty="0" smtClean="0">
                <a:latin typeface="Tw Cen MT" panose="020B0602020104020603" pitchFamily="34" charset="0"/>
              </a:rPr>
              <a:t> ve </a:t>
            </a:r>
            <a:r>
              <a:rPr lang="tr-TR" dirty="0" err="1" smtClean="0">
                <a:latin typeface="Tw Cen MT" panose="020B0602020104020603" pitchFamily="34" charset="0"/>
              </a:rPr>
              <a:t>arkadaşarının</a:t>
            </a:r>
            <a:r>
              <a:rPr lang="tr-TR" dirty="0" smtClean="0">
                <a:latin typeface="Tw Cen MT" panose="020B0602020104020603" pitchFamily="34" charset="0"/>
              </a:rPr>
              <a:t> 293 hasta üzerinde yaptığı 3 kollu </a:t>
            </a:r>
            <a:r>
              <a:rPr lang="tr-TR" dirty="0" err="1" smtClean="0">
                <a:latin typeface="Tw Cen MT" panose="020B0602020104020603" pitchFamily="34" charset="0"/>
              </a:rPr>
              <a:t>randomize</a:t>
            </a:r>
            <a:r>
              <a:rPr lang="tr-TR" dirty="0" smtClean="0">
                <a:latin typeface="Tw Cen MT" panose="020B0602020104020603" pitchFamily="34" charset="0"/>
              </a:rPr>
              <a:t> çalışmada araştırma kolları yalnızca cerrahi , </a:t>
            </a:r>
            <a:r>
              <a:rPr lang="tr-TR" dirty="0" err="1" smtClean="0">
                <a:latin typeface="Tw Cen MT" panose="020B0602020104020603" pitchFamily="34" charset="0"/>
              </a:rPr>
              <a:t>preopetatif</a:t>
            </a:r>
            <a:r>
              <a:rPr lang="tr-TR" dirty="0" smtClean="0">
                <a:latin typeface="Tw Cen MT" panose="020B0602020104020603" pitchFamily="34" charset="0"/>
              </a:rPr>
              <a:t> RT alan ve </a:t>
            </a:r>
            <a:r>
              <a:rPr lang="tr-TR" dirty="0" err="1" smtClean="0">
                <a:latin typeface="Tw Cen MT" panose="020B0602020104020603" pitchFamily="34" charset="0"/>
              </a:rPr>
              <a:t>neoadjuvan</a:t>
            </a:r>
            <a:r>
              <a:rPr lang="tr-TR" dirty="0" smtClean="0">
                <a:latin typeface="Tw Cen MT" panose="020B0602020104020603" pitchFamily="34" charset="0"/>
              </a:rPr>
              <a:t> RT ile beraber </a:t>
            </a:r>
            <a:r>
              <a:rPr lang="tr-TR" dirty="0" err="1" smtClean="0">
                <a:latin typeface="Tw Cen MT" panose="020B0602020104020603" pitchFamily="34" charset="0"/>
              </a:rPr>
              <a:t>hipertermi</a:t>
            </a:r>
            <a:r>
              <a:rPr lang="tr-TR" dirty="0" smtClean="0">
                <a:latin typeface="Tw Cen MT" panose="020B0602020104020603" pitchFamily="34" charset="0"/>
              </a:rPr>
              <a:t> uygulanan hastalar kıyaslanmış. </a:t>
            </a:r>
          </a:p>
          <a:p>
            <a:r>
              <a:rPr lang="tr-TR" dirty="0">
                <a:latin typeface="Tw Cen MT" panose="020B0602020104020603" pitchFamily="34" charset="0"/>
              </a:rPr>
              <a:t> </a:t>
            </a:r>
            <a:r>
              <a:rPr lang="tr-TR" dirty="0" smtClean="0">
                <a:latin typeface="Tw Cen MT" panose="020B0602020104020603" pitchFamily="34" charset="0"/>
              </a:rPr>
              <a:t>          Yalnızca </a:t>
            </a:r>
            <a:r>
              <a:rPr lang="tr-TR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cerrahi </a:t>
            </a:r>
            <a:r>
              <a:rPr lang="tr-TR" dirty="0" smtClean="0">
                <a:latin typeface="Tw Cen MT" panose="020B0602020104020603" pitchFamily="34" charset="0"/>
              </a:rPr>
              <a:t>                   </a:t>
            </a:r>
            <a:r>
              <a:rPr lang="tr-TR" dirty="0" err="1" smtClean="0">
                <a:solidFill>
                  <a:schemeClr val="accent1"/>
                </a:solidFill>
                <a:latin typeface="Tw Cen MT" panose="020B0602020104020603" pitchFamily="34" charset="0"/>
              </a:rPr>
              <a:t>Neodadjuvan</a:t>
            </a:r>
            <a:r>
              <a:rPr lang="tr-TR" dirty="0" smtClean="0">
                <a:solidFill>
                  <a:schemeClr val="accent1"/>
                </a:solidFill>
                <a:latin typeface="Tw Cen MT" panose="020B0602020104020603" pitchFamily="34" charset="0"/>
              </a:rPr>
              <a:t> RT</a:t>
            </a:r>
            <a:r>
              <a:rPr lang="tr-TR" dirty="0" smtClean="0">
                <a:latin typeface="Tw Cen MT" panose="020B0602020104020603" pitchFamily="34" charset="0"/>
              </a:rPr>
              <a:t>(20Gy/4 fraksiyon) 5 yıllık OS sırasıyla (%30 ve %45 olarak bulunsa da istatistiksel  anlamlılık gösterilemedi.)</a:t>
            </a:r>
          </a:p>
          <a:p>
            <a:r>
              <a:rPr lang="tr-TR" dirty="0" smtClean="0">
                <a:latin typeface="Tw Cen MT" panose="020B0602020104020603" pitchFamily="34" charset="0"/>
              </a:rPr>
              <a:t>           Yalnızca </a:t>
            </a:r>
            <a:r>
              <a:rPr lang="tr-TR" dirty="0" smtClean="0">
                <a:solidFill>
                  <a:srgbClr val="CC00FF"/>
                </a:solidFill>
                <a:latin typeface="Tw Cen MT" panose="020B0602020104020603" pitchFamily="34" charset="0"/>
              </a:rPr>
              <a:t>cerrahi</a:t>
            </a:r>
            <a:r>
              <a:rPr lang="tr-TR" dirty="0" smtClean="0">
                <a:latin typeface="Tw Cen MT" panose="020B0602020104020603" pitchFamily="34" charset="0"/>
              </a:rPr>
              <a:t>                    </a:t>
            </a:r>
            <a:r>
              <a:rPr lang="tr-TR" dirty="0" err="1" smtClean="0">
                <a:solidFill>
                  <a:srgbClr val="00B0F0"/>
                </a:solidFill>
                <a:latin typeface="Tw Cen MT" panose="020B0602020104020603" pitchFamily="34" charset="0"/>
              </a:rPr>
              <a:t>Neoadjuvan</a:t>
            </a:r>
            <a:r>
              <a:rPr lang="tr-TR" dirty="0" smtClean="0">
                <a:solidFill>
                  <a:srgbClr val="00B0F0"/>
                </a:solidFill>
                <a:latin typeface="Tw Cen MT" panose="020B0602020104020603" pitchFamily="34" charset="0"/>
              </a:rPr>
              <a:t> </a:t>
            </a:r>
            <a:r>
              <a:rPr lang="tr-TR" dirty="0" err="1" smtClean="0">
                <a:solidFill>
                  <a:srgbClr val="00B0F0"/>
                </a:solidFill>
                <a:latin typeface="Tw Cen MT" panose="020B0602020104020603" pitchFamily="34" charset="0"/>
              </a:rPr>
              <a:t>RT+Hipertermi</a:t>
            </a:r>
            <a:r>
              <a:rPr lang="tr-TR" dirty="0" smtClean="0">
                <a:solidFill>
                  <a:srgbClr val="00B0F0"/>
                </a:solidFill>
                <a:latin typeface="Tw Cen MT" panose="020B0602020104020603" pitchFamily="34" charset="0"/>
              </a:rPr>
              <a:t> </a:t>
            </a:r>
            <a:r>
              <a:rPr lang="tr-TR" dirty="0" smtClean="0">
                <a:solidFill>
                  <a:schemeClr val="tx1"/>
                </a:solidFill>
                <a:latin typeface="Tw Cen MT" panose="020B0602020104020603" pitchFamily="34" charset="0"/>
              </a:rPr>
              <a:t>5 yıllık OS (%30 ve %51 olarak bulunmuştur. İstatistiksel anlamlılık gösterilmiştir.)</a:t>
            </a:r>
            <a:endParaRPr lang="tr-TR" dirty="0">
              <a:solidFill>
                <a:srgbClr val="00B0F0"/>
              </a:solidFill>
              <a:latin typeface="Tw Cen MT" panose="020B0602020104020603" pitchFamily="34" charset="0"/>
            </a:endParaRPr>
          </a:p>
          <a:p>
            <a:endParaRPr lang="tr-TR" dirty="0">
              <a:latin typeface="Tw Cen MT" panose="020B0602020104020603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766" y="2299062"/>
            <a:ext cx="1321526" cy="1321526"/>
          </a:xfrm>
          <a:prstGeom prst="rect">
            <a:avLst/>
          </a:prstGeom>
        </p:spPr>
      </p:pic>
      <p:sp>
        <p:nvSpPr>
          <p:cNvPr id="5" name="Sağ Ok 4"/>
          <p:cNvSpPr/>
          <p:nvPr/>
        </p:nvSpPr>
        <p:spPr>
          <a:xfrm>
            <a:off x="1271451" y="2882537"/>
            <a:ext cx="452846" cy="2525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Sağ Ok 5"/>
          <p:cNvSpPr/>
          <p:nvPr/>
        </p:nvSpPr>
        <p:spPr>
          <a:xfrm>
            <a:off x="1271451" y="3620588"/>
            <a:ext cx="452846" cy="2873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345" y="3067488"/>
            <a:ext cx="1322947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24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solidFill>
                  <a:schemeClr val="accent6"/>
                </a:solidFill>
                <a:latin typeface="Tw Cen MT" panose="020B0602020104020603" pitchFamily="34" charset="0"/>
              </a:rPr>
              <a:t>NEOADJUVAN KEMORADYOTERAPİ</a:t>
            </a:r>
            <a:endParaRPr lang="tr-TR" sz="3200" dirty="0">
              <a:solidFill>
                <a:schemeClr val="accent6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2220686"/>
            <a:ext cx="4876800" cy="3648408"/>
          </a:xfrm>
        </p:spPr>
        <p:txBody>
          <a:bodyPr/>
          <a:lstStyle/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tr-TR" dirty="0" smtClean="0">
                <a:latin typeface="Tw Cen MT" panose="020B0602020104020603" pitchFamily="34" charset="0"/>
              </a:rPr>
              <a:t>Mide kanseri için </a:t>
            </a:r>
            <a:r>
              <a:rPr lang="tr-TR" dirty="0" err="1" smtClean="0">
                <a:latin typeface="Tw Cen MT" panose="020B0602020104020603" pitchFamily="34" charset="0"/>
              </a:rPr>
              <a:t>neoadjuvan</a:t>
            </a:r>
            <a:r>
              <a:rPr lang="tr-TR" dirty="0" smtClean="0">
                <a:latin typeface="Tw Cen MT" panose="020B0602020104020603" pitchFamily="34" charset="0"/>
              </a:rPr>
              <a:t> </a:t>
            </a:r>
            <a:r>
              <a:rPr lang="tr-TR" dirty="0" err="1" smtClean="0">
                <a:latin typeface="Tw Cen MT" panose="020B0602020104020603" pitchFamily="34" charset="0"/>
              </a:rPr>
              <a:t>kemoradyoterapinin</a:t>
            </a:r>
            <a:r>
              <a:rPr lang="tr-TR" dirty="0" smtClean="0">
                <a:latin typeface="Tw Cen MT" panose="020B0602020104020603" pitchFamily="34" charset="0"/>
              </a:rPr>
              <a:t> denendiği Faz 2 bir takım </a:t>
            </a:r>
            <a:r>
              <a:rPr lang="tr-TR" dirty="0" err="1" smtClean="0">
                <a:latin typeface="Tw Cen MT" panose="020B0602020104020603" pitchFamily="34" charset="0"/>
              </a:rPr>
              <a:t>çaılşmalar</a:t>
            </a:r>
            <a:r>
              <a:rPr lang="tr-TR" dirty="0" smtClean="0">
                <a:latin typeface="Tw Cen MT" panose="020B0602020104020603" pitchFamily="34" charset="0"/>
              </a:rPr>
              <a:t> umut </a:t>
            </a:r>
            <a:r>
              <a:rPr lang="tr-TR" dirty="0" err="1" smtClean="0">
                <a:latin typeface="Tw Cen MT" panose="020B0602020104020603" pitchFamily="34" charset="0"/>
              </a:rPr>
              <a:t>vadedici</a:t>
            </a:r>
            <a:r>
              <a:rPr lang="tr-TR" dirty="0" smtClean="0">
                <a:latin typeface="Tw Cen MT" panose="020B0602020104020603" pitchFamily="34" charset="0"/>
              </a:rPr>
              <a:t> olsa da , henüz net bir Faz 3 çalışması bulunmamaktadır.</a:t>
            </a:r>
            <a:endParaRPr lang="tr-TR" dirty="0">
              <a:latin typeface="Tw Cen MT" panose="020B0602020104020603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7611" y="400594"/>
            <a:ext cx="1583435" cy="133676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993" y="2464525"/>
            <a:ext cx="3944984" cy="262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77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solidFill>
                  <a:schemeClr val="accent6"/>
                </a:solidFill>
                <a:latin typeface="Tw Cen MT" panose="020B0602020104020603" pitchFamily="34" charset="0"/>
              </a:rPr>
              <a:t>DEFİNİTİF EŞ ZAMANLI KEMORADYOTERAPİ</a:t>
            </a:r>
            <a:endParaRPr lang="tr-TR" sz="3200" dirty="0">
              <a:solidFill>
                <a:schemeClr val="accent6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1845734"/>
            <a:ext cx="6514011" cy="3832255"/>
          </a:xfrm>
        </p:spPr>
        <p:txBody>
          <a:bodyPr/>
          <a:lstStyle/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tr-TR" dirty="0" smtClean="0">
                <a:latin typeface="Tw Cen MT" panose="020B0602020104020603" pitchFamily="34" charset="0"/>
              </a:rPr>
              <a:t>Yalnızca RT veya RT ile eş zamanlı kemoterapi ile iyi </a:t>
            </a:r>
            <a:r>
              <a:rPr lang="tr-TR" dirty="0" err="1" smtClean="0">
                <a:latin typeface="Tw Cen MT" panose="020B0602020104020603" pitchFamily="34" charset="0"/>
              </a:rPr>
              <a:t>survey</a:t>
            </a:r>
            <a:r>
              <a:rPr lang="tr-TR" dirty="0" smtClean="0">
                <a:latin typeface="Tw Cen MT" panose="020B0602020104020603" pitchFamily="34" charset="0"/>
              </a:rPr>
              <a:t> oranları yakalansa da , mide kanseri olgularında ana tedavi şekli yapılabiliyorsa </a:t>
            </a:r>
            <a:r>
              <a:rPr lang="tr-TR" dirty="0" err="1" smtClean="0">
                <a:latin typeface="Tw Cen MT" panose="020B0602020104020603" pitchFamily="34" charset="0"/>
              </a:rPr>
              <a:t>cerrahi+adjuvan</a:t>
            </a:r>
            <a:r>
              <a:rPr lang="tr-TR" dirty="0" smtClean="0">
                <a:latin typeface="Tw Cen MT" panose="020B0602020104020603" pitchFamily="34" charset="0"/>
              </a:rPr>
              <a:t> tedavi seçenekleridir.</a:t>
            </a:r>
          </a:p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tr-TR" dirty="0" smtClean="0">
                <a:latin typeface="Tw Cen MT" panose="020B0602020104020603" pitchFamily="34" charset="0"/>
              </a:rPr>
              <a:t>Tümörün ilk büyüklüğü , mide ve çevre organlardaki sınırlı tolerans , tedavi ve komplikasyonlar arasındaki uygun bir </a:t>
            </a:r>
            <a:r>
              <a:rPr lang="tr-TR" dirty="0" err="1" smtClean="0">
                <a:latin typeface="Tw Cen MT" panose="020B0602020104020603" pitchFamily="34" charset="0"/>
              </a:rPr>
              <a:t>terapötik</a:t>
            </a:r>
            <a:r>
              <a:rPr lang="tr-TR" dirty="0" smtClean="0">
                <a:latin typeface="Tw Cen MT" panose="020B0602020104020603" pitchFamily="34" charset="0"/>
              </a:rPr>
              <a:t> oranı engeller.</a:t>
            </a:r>
          </a:p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tr-TR" dirty="0" smtClean="0">
                <a:latin typeface="Tw Cen MT" panose="020B0602020104020603" pitchFamily="34" charset="0"/>
              </a:rPr>
              <a:t>Lokal olarak </a:t>
            </a:r>
            <a:r>
              <a:rPr lang="tr-TR" dirty="0" err="1" smtClean="0">
                <a:latin typeface="Tw Cen MT" panose="020B0602020104020603" pitchFamily="34" charset="0"/>
              </a:rPr>
              <a:t>rezeke</a:t>
            </a:r>
            <a:r>
              <a:rPr lang="tr-TR" dirty="0" smtClean="0">
                <a:latin typeface="Tw Cen MT" panose="020B0602020104020603" pitchFamily="34" charset="0"/>
              </a:rPr>
              <a:t> edilemeyecek mide kanseri olguları operasyon öncesi tespit edildiğinde , tümörü cerrahi olarak çıkarmayı denemektense </a:t>
            </a:r>
            <a:r>
              <a:rPr lang="tr-TR" dirty="0" err="1" smtClean="0">
                <a:latin typeface="Tw Cen MT" panose="020B0602020104020603" pitchFamily="34" charset="0"/>
              </a:rPr>
              <a:t>definitif</a:t>
            </a:r>
            <a:r>
              <a:rPr lang="tr-TR" dirty="0" smtClean="0">
                <a:latin typeface="Tw Cen MT" panose="020B0602020104020603" pitchFamily="34" charset="0"/>
              </a:rPr>
              <a:t> </a:t>
            </a:r>
            <a:r>
              <a:rPr lang="tr-TR" dirty="0" err="1" smtClean="0">
                <a:latin typeface="Tw Cen MT" panose="020B0602020104020603" pitchFamily="34" charset="0"/>
              </a:rPr>
              <a:t>kemoradyoterapi</a:t>
            </a:r>
            <a:r>
              <a:rPr lang="tr-TR" dirty="0" smtClean="0">
                <a:latin typeface="Tw Cen MT" panose="020B0602020104020603" pitchFamily="34" charset="0"/>
              </a:rPr>
              <a:t> daha iyi bir seçenek olacaktır.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771" y="2410099"/>
            <a:ext cx="2750685" cy="2684416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8403771" y="3178626"/>
            <a:ext cx="957943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tr-TR" b="1" dirty="0" smtClean="0">
                <a:ln/>
                <a:solidFill>
                  <a:schemeClr val="accent3"/>
                </a:solidFill>
              </a:rPr>
              <a:t>Cerrahi</a:t>
            </a:r>
            <a:endParaRPr lang="tr-TR" b="1" dirty="0">
              <a:ln/>
              <a:solidFill>
                <a:schemeClr val="accent3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0272847" y="3178626"/>
            <a:ext cx="992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 </a:t>
            </a:r>
            <a:r>
              <a:rPr lang="tr-TR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KRT</a:t>
            </a:r>
            <a:endParaRPr lang="tr-TR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29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solidFill>
                  <a:srgbClr val="94A088"/>
                </a:solidFill>
                <a:latin typeface="Tw Cen MT" panose="020B0602020104020603" pitchFamily="34" charset="0"/>
              </a:rPr>
              <a:t>DEFİNİTİF EŞ ZAMANLI KEMORADYOTERAPİ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tr-TR" dirty="0" smtClean="0">
                <a:latin typeface="Tw Cen MT" panose="020B0602020104020603" pitchFamily="34" charset="0"/>
              </a:rPr>
              <a:t>Mide kanseri olgularında eş zamanlı </a:t>
            </a:r>
            <a:r>
              <a:rPr lang="tr-TR" dirty="0" err="1" smtClean="0">
                <a:latin typeface="Tw Cen MT" panose="020B0602020104020603" pitchFamily="34" charset="0"/>
              </a:rPr>
              <a:t>multimodal</a:t>
            </a:r>
            <a:r>
              <a:rPr lang="tr-TR" dirty="0">
                <a:latin typeface="Tw Cen MT" panose="020B0602020104020603" pitchFamily="34" charset="0"/>
              </a:rPr>
              <a:t> </a:t>
            </a:r>
            <a:r>
              <a:rPr lang="tr-TR" dirty="0" err="1" smtClean="0">
                <a:latin typeface="Tw Cen MT" panose="020B0602020104020603" pitchFamily="34" charset="0"/>
              </a:rPr>
              <a:t>kemoradyoterapi</a:t>
            </a:r>
            <a:r>
              <a:rPr lang="tr-TR" dirty="0" smtClean="0">
                <a:latin typeface="Tw Cen MT" panose="020B0602020104020603" pitchFamily="34" charset="0"/>
              </a:rPr>
              <a:t> çoğunlukla </a:t>
            </a:r>
            <a:r>
              <a:rPr lang="tr-TR" dirty="0" err="1" smtClean="0">
                <a:latin typeface="Tw Cen MT" panose="020B0602020104020603" pitchFamily="34" charset="0"/>
              </a:rPr>
              <a:t>rezidü</a:t>
            </a:r>
            <a:r>
              <a:rPr lang="tr-TR" dirty="0" smtClean="0">
                <a:latin typeface="Tw Cen MT" panose="020B0602020104020603" pitchFamily="34" charset="0"/>
              </a:rPr>
              <a:t> hastalıkta ya da </a:t>
            </a:r>
            <a:r>
              <a:rPr lang="tr-TR" dirty="0" err="1" smtClean="0">
                <a:latin typeface="Tw Cen MT" panose="020B0602020104020603" pitchFamily="34" charset="0"/>
              </a:rPr>
              <a:t>rezeke</a:t>
            </a:r>
            <a:r>
              <a:rPr lang="tr-TR" dirty="0" smtClean="0">
                <a:latin typeface="Tw Cen MT" panose="020B0602020104020603" pitchFamily="34" charset="0"/>
              </a:rPr>
              <a:t> edilemeyen olgularda denense de , </a:t>
            </a:r>
            <a:r>
              <a:rPr lang="tr-TR" dirty="0" err="1" smtClean="0">
                <a:latin typeface="Tw Cen MT" panose="020B0602020104020603" pitchFamily="34" charset="0"/>
              </a:rPr>
              <a:t>multimodal</a:t>
            </a:r>
            <a:r>
              <a:rPr lang="tr-TR" dirty="0" smtClean="0">
                <a:latin typeface="Tw Cen MT" panose="020B0602020104020603" pitchFamily="34" charset="0"/>
              </a:rPr>
              <a:t> tedavi diğer tek başına verilen tedavi algoritmalarından daha çok avantaj sağlamaktadır. </a:t>
            </a:r>
          </a:p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rgbClr val="7A0669"/>
                </a:solidFill>
                <a:latin typeface="Tw Cen MT" panose="020B0602020104020603" pitchFamily="34" charset="0"/>
              </a:rPr>
              <a:t>Mayo </a:t>
            </a:r>
            <a:r>
              <a:rPr lang="tr-TR" dirty="0" err="1" smtClean="0">
                <a:solidFill>
                  <a:srgbClr val="7A0669"/>
                </a:solidFill>
                <a:latin typeface="Tw Cen MT" panose="020B0602020104020603" pitchFamily="34" charset="0"/>
              </a:rPr>
              <a:t>Clinic</a:t>
            </a:r>
            <a:r>
              <a:rPr lang="tr-TR" dirty="0" smtClean="0">
                <a:solidFill>
                  <a:srgbClr val="7A0669"/>
                </a:solidFill>
                <a:latin typeface="Tw Cen MT" panose="020B0602020104020603" pitchFamily="34" charset="0"/>
              </a:rPr>
              <a:t> </a:t>
            </a:r>
            <a:r>
              <a:rPr lang="tr-TR" dirty="0" smtClean="0">
                <a:latin typeface="Tw Cen MT" panose="020B0602020104020603" pitchFamily="34" charset="0"/>
              </a:rPr>
              <a:t>çalışmasında hastalara EBRT(4-5 hafta,35-37.5 </a:t>
            </a:r>
            <a:r>
              <a:rPr lang="tr-TR" dirty="0" err="1" smtClean="0">
                <a:latin typeface="Tw Cen MT" panose="020B0602020104020603" pitchFamily="34" charset="0"/>
              </a:rPr>
              <a:t>Gy</a:t>
            </a:r>
            <a:r>
              <a:rPr lang="tr-TR" dirty="0" smtClean="0">
                <a:latin typeface="Tw Cen MT" panose="020B0602020104020603" pitchFamily="34" charset="0"/>
              </a:rPr>
              <a:t>) ve hastaların yarısında tedavinin ilk haftası ilk 3 gün  5-FU tedavisi kullanılmıştır . </a:t>
            </a:r>
            <a:r>
              <a:rPr lang="tr-TR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w Cen MT" panose="020B0602020104020603" pitchFamily="34" charset="0"/>
              </a:rPr>
              <a:t>Kombine kolda </a:t>
            </a:r>
            <a:r>
              <a:rPr lang="tr-TR" dirty="0" smtClean="0">
                <a:latin typeface="Tw Cen MT" panose="020B0602020104020603" pitchFamily="34" charset="0"/>
              </a:rPr>
              <a:t>ortalama </a:t>
            </a:r>
            <a:r>
              <a:rPr lang="tr-TR" dirty="0" err="1" smtClean="0">
                <a:latin typeface="Tw Cen MT" panose="020B0602020104020603" pitchFamily="34" charset="0"/>
              </a:rPr>
              <a:t>sağkalım</a:t>
            </a:r>
            <a:r>
              <a:rPr lang="tr-TR" dirty="0" smtClean="0">
                <a:latin typeface="Tw Cen MT" panose="020B0602020104020603" pitchFamily="34" charset="0"/>
              </a:rPr>
              <a:t>  ve 5 yıllık  </a:t>
            </a:r>
            <a:r>
              <a:rPr lang="tr-TR" dirty="0" err="1" smtClean="0">
                <a:latin typeface="Tw Cen MT" panose="020B0602020104020603" pitchFamily="34" charset="0"/>
              </a:rPr>
              <a:t>sağkalım</a:t>
            </a:r>
            <a:r>
              <a:rPr lang="tr-TR" dirty="0" smtClean="0">
                <a:latin typeface="Tw Cen MT" panose="020B0602020104020603" pitchFamily="34" charset="0"/>
              </a:rPr>
              <a:t> oranlarında artış gözlenmiştir.(ortalama </a:t>
            </a:r>
            <a:r>
              <a:rPr lang="tr-TR" dirty="0" err="1" smtClean="0">
                <a:latin typeface="Tw Cen MT" panose="020B0602020104020603" pitchFamily="34" charset="0"/>
              </a:rPr>
              <a:t>sağkalım</a:t>
            </a:r>
            <a:r>
              <a:rPr lang="tr-TR" dirty="0" smtClean="0">
                <a:latin typeface="Tw Cen MT" panose="020B0602020104020603" pitchFamily="34" charset="0"/>
              </a:rPr>
              <a:t> </a:t>
            </a:r>
            <a:r>
              <a:rPr lang="tr-TR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w Cen MT" panose="020B0602020104020603" pitchFamily="34" charset="0"/>
              </a:rPr>
              <a:t>13 ay </a:t>
            </a:r>
            <a:r>
              <a:rPr lang="tr-TR" dirty="0" err="1" smtClean="0">
                <a:latin typeface="Tw Cen MT" panose="020B0602020104020603" pitchFamily="34" charset="0"/>
              </a:rPr>
              <a:t>vs</a:t>
            </a:r>
            <a:r>
              <a:rPr lang="tr-TR" dirty="0" smtClean="0">
                <a:latin typeface="Tw Cen MT" panose="020B0602020104020603" pitchFamily="34" charset="0"/>
              </a:rPr>
              <a:t> </a:t>
            </a:r>
            <a:r>
              <a:rPr lang="tr-TR" dirty="0" smtClean="0">
                <a:solidFill>
                  <a:srgbClr val="00B0F0"/>
                </a:solidFill>
                <a:latin typeface="Tw Cen MT" panose="020B0602020104020603" pitchFamily="34" charset="0"/>
              </a:rPr>
              <a:t>5.9</a:t>
            </a:r>
            <a:r>
              <a:rPr lang="tr-TR" dirty="0" smtClean="0">
                <a:latin typeface="Tw Cen MT" panose="020B0602020104020603" pitchFamily="34" charset="0"/>
              </a:rPr>
              <a:t> ay 5 yıllık </a:t>
            </a:r>
            <a:r>
              <a:rPr lang="tr-TR" dirty="0" err="1" smtClean="0">
                <a:latin typeface="Tw Cen MT" panose="020B0602020104020603" pitchFamily="34" charset="0"/>
              </a:rPr>
              <a:t>sağkalım</a:t>
            </a:r>
            <a:r>
              <a:rPr lang="tr-TR" dirty="0" smtClean="0">
                <a:latin typeface="Tw Cen MT" panose="020B0602020104020603" pitchFamily="34" charset="0"/>
              </a:rPr>
              <a:t> oranları </a:t>
            </a:r>
            <a:r>
              <a:rPr lang="tr-TR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w Cen MT" panose="020B0602020104020603" pitchFamily="34" charset="0"/>
              </a:rPr>
              <a:t>%12 </a:t>
            </a:r>
            <a:r>
              <a:rPr lang="tr-TR" dirty="0" err="1" smtClean="0">
                <a:latin typeface="Tw Cen MT" panose="020B0602020104020603" pitchFamily="34" charset="0"/>
              </a:rPr>
              <a:t>vs</a:t>
            </a:r>
            <a:r>
              <a:rPr lang="tr-TR" dirty="0" smtClean="0">
                <a:latin typeface="Tw Cen MT" panose="020B0602020104020603" pitchFamily="34" charset="0"/>
              </a:rPr>
              <a:t> </a:t>
            </a:r>
            <a:r>
              <a:rPr lang="tr-TR" dirty="0" smtClean="0">
                <a:solidFill>
                  <a:srgbClr val="00B0F0"/>
                </a:solidFill>
                <a:latin typeface="Tw Cen MT" panose="020B0602020104020603" pitchFamily="34" charset="0"/>
              </a:rPr>
              <a:t>%0</a:t>
            </a:r>
            <a:r>
              <a:rPr lang="tr-TR" dirty="0" smtClean="0">
                <a:latin typeface="Tw Cen MT" panose="020B0602020104020603" pitchFamily="34" charset="0"/>
              </a:rPr>
              <a:t>)</a:t>
            </a:r>
            <a:endParaRPr lang="tr-TR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12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smtClean="0">
                <a:solidFill>
                  <a:srgbClr val="94A088"/>
                </a:solidFill>
                <a:latin typeface="Tw Cen MT" panose="020B0602020104020603" pitchFamily="34" charset="0"/>
              </a:rPr>
              <a:t>MAYO CLİNİC ÇALIŞMASI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tr-TR" dirty="0" smtClean="0">
                <a:latin typeface="Tw Cen MT" panose="020B0602020104020603" pitchFamily="34" charset="0"/>
              </a:rPr>
              <a:t>Mayo </a:t>
            </a:r>
            <a:r>
              <a:rPr lang="tr-TR" dirty="0" err="1" smtClean="0">
                <a:latin typeface="Tw Cen MT" panose="020B0602020104020603" pitchFamily="34" charset="0"/>
              </a:rPr>
              <a:t>Clinic</a:t>
            </a:r>
            <a:r>
              <a:rPr lang="tr-TR" dirty="0" smtClean="0">
                <a:latin typeface="Tw Cen MT" panose="020B0602020104020603" pitchFamily="34" charset="0"/>
              </a:rPr>
              <a:t> çalışması </a:t>
            </a:r>
            <a:r>
              <a:rPr lang="tr-TR" dirty="0" err="1" smtClean="0">
                <a:latin typeface="Tw Cen MT" panose="020B0602020104020603" pitchFamily="34" charset="0"/>
              </a:rPr>
              <a:t>gastrik</a:t>
            </a:r>
            <a:r>
              <a:rPr lang="tr-TR" dirty="0" smtClean="0">
                <a:latin typeface="Tw Cen MT" panose="020B0602020104020603" pitchFamily="34" charset="0"/>
              </a:rPr>
              <a:t> ya da GEJ tümörlerinde </a:t>
            </a:r>
            <a:r>
              <a:rPr lang="tr-TR" dirty="0" err="1" smtClean="0">
                <a:latin typeface="Tw Cen MT" panose="020B0602020104020603" pitchFamily="34" charset="0"/>
              </a:rPr>
              <a:t>kemoterapili</a:t>
            </a:r>
            <a:r>
              <a:rPr lang="tr-TR" dirty="0" smtClean="0">
                <a:latin typeface="Tw Cen MT" panose="020B0602020104020603" pitchFamily="34" charset="0"/>
              </a:rPr>
              <a:t> ile ya da kemoterapisiz ışınlamanın </a:t>
            </a:r>
            <a:r>
              <a:rPr lang="tr-TR" dirty="0" err="1" smtClean="0">
                <a:latin typeface="Tw Cen MT" panose="020B0602020104020603" pitchFamily="34" charset="0"/>
              </a:rPr>
              <a:t>median</a:t>
            </a:r>
            <a:r>
              <a:rPr lang="tr-TR" dirty="0" smtClean="0">
                <a:latin typeface="Tw Cen MT" panose="020B0602020104020603" pitchFamily="34" charset="0"/>
              </a:rPr>
              <a:t> </a:t>
            </a:r>
            <a:r>
              <a:rPr lang="tr-TR" dirty="0" err="1" smtClean="0">
                <a:latin typeface="Tw Cen MT" panose="020B0602020104020603" pitchFamily="34" charset="0"/>
              </a:rPr>
              <a:t>survivala</a:t>
            </a:r>
            <a:r>
              <a:rPr lang="tr-TR" dirty="0" smtClean="0">
                <a:latin typeface="Tw Cen MT" panose="020B0602020104020603" pitchFamily="34" charset="0"/>
              </a:rPr>
              <a:t> katkısını göstermiştir. Aynı zamanda GTR yapılmış ama mikroskobik </a:t>
            </a:r>
            <a:r>
              <a:rPr lang="tr-TR" dirty="0" err="1" smtClean="0">
                <a:latin typeface="Tw Cen MT" panose="020B0602020104020603" pitchFamily="34" charset="0"/>
              </a:rPr>
              <a:t>rezidüel</a:t>
            </a:r>
            <a:r>
              <a:rPr lang="tr-TR" dirty="0" smtClean="0">
                <a:latin typeface="Tw Cen MT" panose="020B0602020104020603" pitchFamily="34" charset="0"/>
              </a:rPr>
              <a:t> hastalık ihtimali yüksek olan hastalarda </a:t>
            </a:r>
            <a:r>
              <a:rPr lang="tr-TR" dirty="0" err="1" smtClean="0">
                <a:latin typeface="Tw Cen MT" panose="020B0602020104020603" pitchFamily="34" charset="0"/>
              </a:rPr>
              <a:t>adjuvan</a:t>
            </a:r>
            <a:r>
              <a:rPr lang="tr-TR" dirty="0" smtClean="0">
                <a:latin typeface="Tw Cen MT" panose="020B0602020104020603" pitchFamily="34" charset="0"/>
              </a:rPr>
              <a:t> RT </a:t>
            </a:r>
            <a:r>
              <a:rPr lang="tr-TR" dirty="0" err="1" smtClean="0">
                <a:latin typeface="Tw Cen MT" panose="020B0602020104020603" pitchFamily="34" charset="0"/>
              </a:rPr>
              <a:t>nin</a:t>
            </a:r>
            <a:r>
              <a:rPr lang="tr-TR" dirty="0" smtClean="0">
                <a:latin typeface="Tw Cen MT" panose="020B0602020104020603" pitchFamily="34" charset="0"/>
              </a:rPr>
              <a:t> faydası üzerinde durulmuş.</a:t>
            </a:r>
            <a:endParaRPr lang="tr-TR" dirty="0">
              <a:latin typeface="Tw Cen MT" panose="020B0602020104020603" pitchFamily="34" charset="0"/>
            </a:endParaRPr>
          </a:p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tr-TR" dirty="0" smtClean="0">
                <a:latin typeface="Tw Cen MT" panose="020B0602020104020603" pitchFamily="34" charset="0"/>
              </a:rPr>
              <a:t>1980 -1996 yılları arasında 88 hastanın dahil edildiği bu çalışmada lokal ileri ya da lokal </a:t>
            </a:r>
            <a:r>
              <a:rPr lang="tr-TR" dirty="0" err="1" smtClean="0">
                <a:latin typeface="Tw Cen MT" panose="020B0602020104020603" pitchFamily="34" charset="0"/>
              </a:rPr>
              <a:t>rekürrens</a:t>
            </a:r>
            <a:r>
              <a:rPr lang="tr-TR" dirty="0" smtClean="0">
                <a:latin typeface="Tw Cen MT" panose="020B0602020104020603" pitchFamily="34" charset="0"/>
              </a:rPr>
              <a:t> görülen </a:t>
            </a:r>
            <a:r>
              <a:rPr lang="tr-TR" dirty="0" err="1" smtClean="0">
                <a:latin typeface="Tw Cen MT" panose="020B0602020104020603" pitchFamily="34" charset="0"/>
              </a:rPr>
              <a:t>gastrik</a:t>
            </a:r>
            <a:r>
              <a:rPr lang="tr-TR" dirty="0" smtClean="0">
                <a:latin typeface="Tw Cen MT" panose="020B0602020104020603" pitchFamily="34" charset="0"/>
              </a:rPr>
              <a:t> ya da GEJ tümör olguları örneklemi oluşturmuş.</a:t>
            </a:r>
          </a:p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tr-TR" dirty="0" smtClean="0">
                <a:latin typeface="Tw Cen MT" panose="020B0602020104020603" pitchFamily="34" charset="0"/>
              </a:rPr>
              <a:t>Bu hastalara EBRT ile beraber eş zamanlı 5-FU tedavisi verilmiş.</a:t>
            </a:r>
          </a:p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tr-TR" dirty="0" smtClean="0">
              <a:latin typeface="Tw Cen MT" panose="020B0602020104020603" pitchFamily="34" charset="0"/>
            </a:endParaRPr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3475736184"/>
              </p:ext>
            </p:extLst>
          </p:nvPr>
        </p:nvGraphicFramePr>
        <p:xfrm>
          <a:off x="1593669" y="3944983"/>
          <a:ext cx="10267404" cy="2193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Düz Ok Bağlayıcısı 5"/>
          <p:cNvCxnSpPr/>
          <p:nvPr/>
        </p:nvCxnSpPr>
        <p:spPr>
          <a:xfrm>
            <a:off x="5138057" y="4632960"/>
            <a:ext cx="8709" cy="26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ağ Ok 6"/>
          <p:cNvSpPr/>
          <p:nvPr/>
        </p:nvSpPr>
        <p:spPr>
          <a:xfrm rot="7404417">
            <a:off x="4678678" y="4578532"/>
            <a:ext cx="692331" cy="5486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/>
          <p:cNvSpPr txBox="1"/>
          <p:nvPr/>
        </p:nvSpPr>
        <p:spPr>
          <a:xfrm>
            <a:off x="3971109" y="5155474"/>
            <a:ext cx="8969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 smtClean="0"/>
              <a:t>ORTALAMA SAĞKALIM </a:t>
            </a:r>
            <a:r>
              <a:rPr lang="tr-TR" sz="1000" dirty="0" smtClean="0">
                <a:solidFill>
                  <a:srgbClr val="FF33CC"/>
                </a:solidFill>
              </a:rPr>
              <a:t>(12 AY)</a:t>
            </a:r>
            <a:endParaRPr lang="tr-TR" sz="1000" dirty="0">
              <a:solidFill>
                <a:srgbClr val="FF33CC"/>
              </a:solidFill>
            </a:endParaRPr>
          </a:p>
        </p:txBody>
      </p:sp>
      <p:sp>
        <p:nvSpPr>
          <p:cNvPr id="9" name="Sağ Ok 8"/>
          <p:cNvSpPr/>
          <p:nvPr/>
        </p:nvSpPr>
        <p:spPr>
          <a:xfrm>
            <a:off x="7393577" y="4920343"/>
            <a:ext cx="748937" cy="37251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Metin kutusu 9"/>
          <p:cNvSpPr txBox="1"/>
          <p:nvPr/>
        </p:nvSpPr>
        <p:spPr>
          <a:xfrm>
            <a:off x="8273143" y="4877302"/>
            <a:ext cx="1375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/>
              <a:t>ORTALAMA SAĞKALIM</a:t>
            </a:r>
          </a:p>
          <a:p>
            <a:r>
              <a:rPr lang="tr-TR" sz="1200" dirty="0" smtClean="0">
                <a:solidFill>
                  <a:srgbClr val="FF33CC"/>
                </a:solidFill>
              </a:rPr>
              <a:t>(16.7 AY)</a:t>
            </a:r>
            <a:endParaRPr lang="tr-TR" sz="1200" dirty="0">
              <a:solidFill>
                <a:srgbClr val="FF33CC"/>
              </a:solidFill>
            </a:endParaRPr>
          </a:p>
        </p:txBody>
      </p:sp>
      <p:sp>
        <p:nvSpPr>
          <p:cNvPr id="11" name="Sağ Ok 10"/>
          <p:cNvSpPr/>
          <p:nvPr/>
        </p:nvSpPr>
        <p:spPr>
          <a:xfrm>
            <a:off x="7419702" y="5660728"/>
            <a:ext cx="722811" cy="34298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11"/>
          <p:cNvSpPr txBox="1"/>
          <p:nvPr/>
        </p:nvSpPr>
        <p:spPr>
          <a:xfrm>
            <a:off x="8203474" y="5660728"/>
            <a:ext cx="108857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/>
              <a:t>ORTALAMA SAĞKALIM</a:t>
            </a:r>
          </a:p>
          <a:p>
            <a:r>
              <a:rPr lang="tr-TR" sz="1000" dirty="0" smtClean="0"/>
              <a:t>(</a:t>
            </a:r>
            <a:r>
              <a:rPr lang="tr-TR" sz="1000" dirty="0" smtClean="0">
                <a:solidFill>
                  <a:srgbClr val="FF33CC"/>
                </a:solidFill>
              </a:rPr>
              <a:t>9.6 AY)</a:t>
            </a:r>
            <a:endParaRPr lang="tr-TR" sz="1000" dirty="0">
              <a:solidFill>
                <a:srgbClr val="FF33CC"/>
              </a:solidFill>
            </a:endParaRPr>
          </a:p>
        </p:txBody>
      </p:sp>
      <p:sp>
        <p:nvSpPr>
          <p:cNvPr id="13" name="Sağ Ok 12"/>
          <p:cNvSpPr/>
          <p:nvPr/>
        </p:nvSpPr>
        <p:spPr>
          <a:xfrm>
            <a:off x="8961120" y="4051352"/>
            <a:ext cx="914400" cy="38317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10040983" y="3944983"/>
            <a:ext cx="1114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/>
              <a:t>ORTALAMA SAĞKALIM</a:t>
            </a:r>
          </a:p>
          <a:p>
            <a:r>
              <a:rPr lang="tr-TR" sz="1200" dirty="0" smtClean="0">
                <a:solidFill>
                  <a:srgbClr val="FF33CC"/>
                </a:solidFill>
              </a:rPr>
              <a:t>(10 AY)</a:t>
            </a:r>
            <a:endParaRPr lang="tr-TR" sz="1200" dirty="0">
              <a:solidFill>
                <a:srgbClr val="FF33CC"/>
              </a:solidFill>
            </a:endParaRPr>
          </a:p>
          <a:p>
            <a:endParaRPr lang="tr-TR" dirty="0"/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99131" y="642456"/>
            <a:ext cx="1356251" cy="98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49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solidFill>
                  <a:schemeClr val="accent6"/>
                </a:solidFill>
                <a:latin typeface="Tw Cen MT" panose="020B0602020104020603" pitchFamily="34" charset="0"/>
              </a:rPr>
              <a:t>RADYOTERAPİ TEKNİĞİ</a:t>
            </a:r>
            <a:endParaRPr lang="tr-TR" sz="3200" dirty="0">
              <a:solidFill>
                <a:schemeClr val="accent6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1737360"/>
            <a:ext cx="6357257" cy="4131734"/>
          </a:xfrm>
        </p:spPr>
        <p:txBody>
          <a:bodyPr>
            <a:normAutofit lnSpcReduction="10000"/>
          </a:bodyPr>
          <a:lstStyle/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tr-TR" dirty="0" err="1" smtClean="0">
                <a:latin typeface="Tw Cen MT" panose="020B0602020104020603" pitchFamily="34" charset="0"/>
              </a:rPr>
              <a:t>Gastrik</a:t>
            </a:r>
            <a:r>
              <a:rPr lang="tr-TR" dirty="0" smtClean="0">
                <a:latin typeface="Tw Cen MT" panose="020B0602020104020603" pitchFamily="34" charset="0"/>
              </a:rPr>
              <a:t> ve </a:t>
            </a:r>
            <a:r>
              <a:rPr lang="tr-TR" dirty="0" err="1" smtClean="0">
                <a:latin typeface="Tw Cen MT" panose="020B0602020104020603" pitchFamily="34" charset="0"/>
              </a:rPr>
              <a:t>özaefageal</a:t>
            </a:r>
            <a:r>
              <a:rPr lang="tr-TR" dirty="0" smtClean="0">
                <a:latin typeface="Tw Cen MT" panose="020B0602020104020603" pitchFamily="34" charset="0"/>
              </a:rPr>
              <a:t> radyoterapi planlamasının yapılması radyasyon </a:t>
            </a:r>
            <a:r>
              <a:rPr lang="tr-TR" dirty="0" err="1" smtClean="0">
                <a:latin typeface="Tw Cen MT" panose="020B0602020104020603" pitchFamily="34" charset="0"/>
              </a:rPr>
              <a:t>onkologları</a:t>
            </a:r>
            <a:r>
              <a:rPr lang="tr-TR" dirty="0" smtClean="0">
                <a:latin typeface="Tw Cen MT" panose="020B0602020104020603" pitchFamily="34" charset="0"/>
              </a:rPr>
              <a:t> için her zaman zorlayıcı olmuştur. Bunun nedeni bu tümörlerin </a:t>
            </a:r>
            <a:r>
              <a:rPr lang="tr-TR" dirty="0" err="1" smtClean="0">
                <a:latin typeface="Tw Cen MT" panose="020B0602020104020603" pitchFamily="34" charset="0"/>
              </a:rPr>
              <a:t>mukozal</a:t>
            </a:r>
            <a:r>
              <a:rPr lang="tr-TR" dirty="0" smtClean="0">
                <a:latin typeface="Tw Cen MT" panose="020B0602020104020603" pitchFamily="34" charset="0"/>
              </a:rPr>
              <a:t> ,</a:t>
            </a:r>
            <a:r>
              <a:rPr lang="tr-TR" dirty="0" err="1" smtClean="0">
                <a:latin typeface="Tw Cen MT" panose="020B0602020104020603" pitchFamily="34" charset="0"/>
              </a:rPr>
              <a:t>submukozal</a:t>
            </a:r>
            <a:r>
              <a:rPr lang="tr-TR" dirty="0" smtClean="0">
                <a:latin typeface="Tw Cen MT" panose="020B0602020104020603" pitchFamily="34" charset="0"/>
              </a:rPr>
              <a:t> ve lenfatik yayılım potansiyellerinden dolayı hedef hacimlerin tipik olarak artmasındandır.</a:t>
            </a:r>
          </a:p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tr-TR" dirty="0" smtClean="0">
                <a:latin typeface="Tw Cen MT" panose="020B0602020104020603" pitchFamily="34" charset="0"/>
              </a:rPr>
              <a:t>Bundan dolayı da bazı </a:t>
            </a:r>
            <a:r>
              <a:rPr lang="tr-TR" dirty="0" err="1" smtClean="0">
                <a:latin typeface="Tw Cen MT" panose="020B0602020104020603" pitchFamily="34" charset="0"/>
              </a:rPr>
              <a:t>vital</a:t>
            </a:r>
            <a:r>
              <a:rPr lang="tr-TR" dirty="0" smtClean="0">
                <a:latin typeface="Tw Cen MT" panose="020B0602020104020603" pitchFamily="34" charset="0"/>
              </a:rPr>
              <a:t> ve önemli organlar üzerinde </a:t>
            </a:r>
            <a:r>
              <a:rPr lang="tr-TR" dirty="0" err="1" smtClean="0">
                <a:latin typeface="Tw Cen MT" panose="020B0602020104020603" pitchFamily="34" charset="0"/>
              </a:rPr>
              <a:t>toksisite</a:t>
            </a:r>
            <a:r>
              <a:rPr lang="tr-TR" dirty="0" smtClean="0">
                <a:latin typeface="Tw Cen MT" panose="020B0602020104020603" pitchFamily="34" charset="0"/>
              </a:rPr>
              <a:t> riskinde artışa neden olur</a:t>
            </a:r>
          </a:p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tr-TR" dirty="0" smtClean="0">
                <a:latin typeface="Tw Cen MT" panose="020B0602020104020603" pitchFamily="34" charset="0"/>
              </a:rPr>
              <a:t>Mide kanser planlamalarında günümüzde temel olarak </a:t>
            </a:r>
            <a:r>
              <a:rPr lang="tr-TR" dirty="0">
                <a:solidFill>
                  <a:srgbClr val="FF0000"/>
                </a:solidFill>
                <a:latin typeface="Tw Cen MT" panose="020B0602020104020603" pitchFamily="34" charset="0"/>
              </a:rPr>
              <a:t>CT</a:t>
            </a:r>
            <a:r>
              <a:rPr lang="tr-TR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 </a:t>
            </a:r>
            <a:r>
              <a:rPr lang="tr-TR" dirty="0" err="1" smtClean="0">
                <a:solidFill>
                  <a:srgbClr val="FF0000"/>
                </a:solidFill>
                <a:latin typeface="Tw Cen MT" panose="020B0602020104020603" pitchFamily="34" charset="0"/>
              </a:rPr>
              <a:t>scan</a:t>
            </a:r>
            <a:r>
              <a:rPr lang="tr-TR" dirty="0" smtClean="0">
                <a:latin typeface="Tw Cen MT" panose="020B0602020104020603" pitchFamily="34" charset="0"/>
              </a:rPr>
              <a:t> bazlı planlama kullanılmaktadır. Bazı durumlarda </a:t>
            </a:r>
            <a:r>
              <a:rPr lang="tr-TR" dirty="0" err="1" smtClean="0">
                <a:latin typeface="Tw Cen MT" panose="020B0602020104020603" pitchFamily="34" charset="0"/>
              </a:rPr>
              <a:t>intravenöz</a:t>
            </a:r>
            <a:r>
              <a:rPr lang="tr-TR" dirty="0" smtClean="0">
                <a:latin typeface="Tw Cen MT" panose="020B0602020104020603" pitchFamily="34" charset="0"/>
              </a:rPr>
              <a:t> </a:t>
            </a:r>
            <a:r>
              <a:rPr lang="tr-TR" dirty="0" err="1" smtClean="0">
                <a:latin typeface="Tw Cen MT" panose="020B0602020104020603" pitchFamily="34" charset="0"/>
              </a:rPr>
              <a:t>kontrastlanmadan</a:t>
            </a:r>
            <a:r>
              <a:rPr lang="tr-TR" dirty="0" smtClean="0">
                <a:latin typeface="Tw Cen MT" panose="020B0602020104020603" pitchFamily="34" charset="0"/>
              </a:rPr>
              <a:t> da yararlanılabilir.</a:t>
            </a:r>
          </a:p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tr-TR" dirty="0" smtClean="0">
                <a:latin typeface="Tw Cen MT" panose="020B0602020104020603" pitchFamily="34" charset="0"/>
              </a:rPr>
              <a:t>Hedef hacim ve organ sınırlarının planlaması yapılırken solunum hareketi her zaman dikkate alınmalıdır.</a:t>
            </a:r>
            <a:r>
              <a:rPr lang="tr-TR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4DCT </a:t>
            </a:r>
            <a:r>
              <a:rPr lang="tr-TR" dirty="0" smtClean="0">
                <a:latin typeface="Tw Cen MT" panose="020B0602020104020603" pitchFamily="34" charset="0"/>
              </a:rPr>
              <a:t>kullanımı solunum hareketini  de dikkate alarak PTV hacimlerinin daha </a:t>
            </a:r>
            <a:r>
              <a:rPr lang="tr-TR" dirty="0" err="1" smtClean="0">
                <a:latin typeface="Tw Cen MT" panose="020B0602020104020603" pitchFamily="34" charset="0"/>
              </a:rPr>
              <a:t>düsüşk</a:t>
            </a:r>
            <a:r>
              <a:rPr lang="tr-TR" dirty="0" smtClean="0">
                <a:latin typeface="Tw Cen MT" panose="020B0602020104020603" pitchFamily="34" charset="0"/>
              </a:rPr>
              <a:t> tutulmasında yararlı olabilir.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2251" y="1898469"/>
            <a:ext cx="4119155" cy="405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6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solidFill>
                  <a:srgbClr val="94A088"/>
                </a:solidFill>
                <a:latin typeface="Tw Cen MT" panose="020B0602020104020603" pitchFamily="34" charset="0"/>
              </a:rPr>
              <a:t>RADYOTERAPİ TEKNİĞİ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1976846"/>
            <a:ext cx="10607040" cy="3892248"/>
          </a:xfrm>
        </p:spPr>
        <p:txBody>
          <a:bodyPr/>
          <a:lstStyle/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tr-TR" dirty="0" err="1" smtClean="0">
                <a:latin typeface="Tw Cen MT" panose="020B0602020104020603" pitchFamily="34" charset="0"/>
              </a:rPr>
              <a:t>Özefagus</a:t>
            </a:r>
            <a:r>
              <a:rPr lang="tr-TR" dirty="0" smtClean="0">
                <a:latin typeface="Tw Cen MT" panose="020B0602020104020603" pitchFamily="34" charset="0"/>
              </a:rPr>
              <a:t> ve mide kanseri radyoterapi planlaması majör </a:t>
            </a:r>
            <a:r>
              <a:rPr lang="tr-TR" dirty="0" err="1" smtClean="0">
                <a:latin typeface="Tw Cen MT" panose="020B0602020104020603" pitchFamily="34" charset="0"/>
              </a:rPr>
              <a:t>farjklılıklar</a:t>
            </a:r>
            <a:r>
              <a:rPr lang="tr-TR" dirty="0" smtClean="0">
                <a:latin typeface="Tw Cen MT" panose="020B0602020104020603" pitchFamily="34" charset="0"/>
              </a:rPr>
              <a:t> </a:t>
            </a:r>
            <a:r>
              <a:rPr lang="tr-TR" dirty="0" err="1" smtClean="0">
                <a:latin typeface="Tw Cen MT" panose="020B0602020104020603" pitchFamily="34" charset="0"/>
              </a:rPr>
              <a:t>içerir.Bunun</a:t>
            </a:r>
            <a:r>
              <a:rPr lang="tr-TR" dirty="0" smtClean="0">
                <a:latin typeface="Tw Cen MT" panose="020B0602020104020603" pitchFamily="34" charset="0"/>
              </a:rPr>
              <a:t> ana nedeni </a:t>
            </a:r>
            <a:r>
              <a:rPr lang="tr-TR" dirty="0" err="1" smtClean="0">
                <a:latin typeface="Tw Cen MT" panose="020B0602020104020603" pitchFamily="34" charset="0"/>
              </a:rPr>
              <a:t>özefagus</a:t>
            </a:r>
            <a:r>
              <a:rPr lang="tr-TR" dirty="0" smtClean="0">
                <a:latin typeface="Tw Cen MT" panose="020B0602020104020603" pitchFamily="34" charset="0"/>
              </a:rPr>
              <a:t> ve GEJ kanser olgularının çoğunun </a:t>
            </a:r>
            <a:r>
              <a:rPr lang="tr-TR" dirty="0" err="1" smtClean="0">
                <a:latin typeface="Tw Cen MT" panose="020B0602020104020603" pitchFamily="34" charset="0"/>
              </a:rPr>
              <a:t>preoperatif</a:t>
            </a:r>
            <a:r>
              <a:rPr lang="tr-TR" dirty="0" smtClean="0">
                <a:latin typeface="Tw Cen MT" panose="020B0602020104020603" pitchFamily="34" charset="0"/>
              </a:rPr>
              <a:t> RT planı bulunurken , mide kanseri olgularında planlamalar çoğunlukla </a:t>
            </a:r>
            <a:r>
              <a:rPr lang="tr-TR" dirty="0" err="1" smtClean="0">
                <a:latin typeface="Tw Cen MT" panose="020B0602020104020603" pitchFamily="34" charset="0"/>
              </a:rPr>
              <a:t>postoperatif</a:t>
            </a:r>
            <a:r>
              <a:rPr lang="tr-TR" dirty="0" smtClean="0">
                <a:latin typeface="Tw Cen MT" panose="020B0602020104020603" pitchFamily="34" charset="0"/>
              </a:rPr>
              <a:t> olarak yapılmaktadır</a:t>
            </a:r>
          </a:p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rgbClr val="7030A0"/>
                </a:solidFill>
                <a:latin typeface="Tw Cen MT" panose="020B0602020104020603" pitchFamily="34" charset="0"/>
              </a:rPr>
              <a:t>GTV</a:t>
            </a:r>
            <a:r>
              <a:rPr lang="tr-TR" dirty="0" smtClean="0">
                <a:latin typeface="Tw Cen MT" panose="020B0602020104020603" pitchFamily="34" charset="0"/>
              </a:rPr>
              <a:t>, </a:t>
            </a:r>
            <a:r>
              <a:rPr lang="tr-TR" dirty="0" err="1" smtClean="0">
                <a:latin typeface="Tw Cen MT" panose="020B0602020104020603" pitchFamily="34" charset="0"/>
              </a:rPr>
              <a:t>primer</a:t>
            </a:r>
            <a:r>
              <a:rPr lang="tr-TR" dirty="0" smtClean="0">
                <a:latin typeface="Tw Cen MT" panose="020B0602020104020603" pitchFamily="34" charset="0"/>
              </a:rPr>
              <a:t> tümörü ve lenfatik yayılımın olduğu yerleri içermelidir. Bundan dolayı GTV </a:t>
            </a:r>
            <a:r>
              <a:rPr lang="tr-TR" dirty="0" err="1" smtClean="0">
                <a:latin typeface="Tw Cen MT" panose="020B0602020104020603" pitchFamily="34" charset="0"/>
              </a:rPr>
              <a:t>nin</a:t>
            </a:r>
            <a:r>
              <a:rPr lang="tr-TR" dirty="0" smtClean="0">
                <a:latin typeface="Tw Cen MT" panose="020B0602020104020603" pitchFamily="34" charset="0"/>
              </a:rPr>
              <a:t> belirlenmesinde endoskopi , CT ve PET-CT yararlı olmaktadır.</a:t>
            </a:r>
          </a:p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tr-TR" dirty="0" smtClean="0">
                <a:latin typeface="Tw Cen MT" panose="020B0602020104020603" pitchFamily="34" charset="0"/>
              </a:rPr>
              <a:t>CT ve PET-CT bazlı planlamaların karşılaştırmasını içeren bir çalışmada %48 majör %36 da minör farklılık tespit </a:t>
            </a:r>
            <a:r>
              <a:rPr lang="tr-TR" dirty="0" err="1" smtClean="0">
                <a:latin typeface="Tw Cen MT" panose="020B0602020104020603" pitchFamily="34" charset="0"/>
              </a:rPr>
              <a:t>edilmiştir.Farklılığın</a:t>
            </a:r>
            <a:r>
              <a:rPr lang="tr-TR" dirty="0" smtClean="0">
                <a:latin typeface="Tw Cen MT" panose="020B0602020104020603" pitchFamily="34" charset="0"/>
              </a:rPr>
              <a:t> en çok görüldüğü lokalizasyonlar uzak </a:t>
            </a:r>
            <a:r>
              <a:rPr lang="tr-TR" dirty="0" err="1" smtClean="0">
                <a:latin typeface="Tw Cen MT" panose="020B0602020104020603" pitchFamily="34" charset="0"/>
              </a:rPr>
              <a:t>mediastinel</a:t>
            </a:r>
            <a:r>
              <a:rPr lang="tr-TR" dirty="0" smtClean="0">
                <a:latin typeface="Tw Cen MT" panose="020B0602020104020603" pitchFamily="34" charset="0"/>
              </a:rPr>
              <a:t> lenf </a:t>
            </a:r>
            <a:r>
              <a:rPr lang="tr-TR" dirty="0" err="1" smtClean="0">
                <a:latin typeface="Tw Cen MT" panose="020B0602020104020603" pitchFamily="34" charset="0"/>
              </a:rPr>
              <a:t>nodları</a:t>
            </a:r>
            <a:r>
              <a:rPr lang="tr-TR" dirty="0" smtClean="0">
                <a:latin typeface="Tw Cen MT" panose="020B0602020104020603" pitchFamily="34" charset="0"/>
              </a:rPr>
              <a:t> ile </a:t>
            </a:r>
            <a:r>
              <a:rPr lang="tr-TR" dirty="0" err="1" smtClean="0">
                <a:latin typeface="Tw Cen MT" panose="020B0602020104020603" pitchFamily="34" charset="0"/>
              </a:rPr>
              <a:t>çölyak</a:t>
            </a:r>
            <a:r>
              <a:rPr lang="tr-TR" dirty="0" smtClean="0">
                <a:latin typeface="Tw Cen MT" panose="020B0602020104020603" pitchFamily="34" charset="0"/>
              </a:rPr>
              <a:t> lenf </a:t>
            </a:r>
            <a:r>
              <a:rPr lang="tr-TR" dirty="0" err="1" smtClean="0">
                <a:latin typeface="Tw Cen MT" panose="020B0602020104020603" pitchFamily="34" charset="0"/>
              </a:rPr>
              <a:t>nodlarıdır</a:t>
            </a:r>
            <a:r>
              <a:rPr lang="tr-TR" dirty="0" smtClean="0"/>
              <a:t>.</a:t>
            </a:r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74553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94A088"/>
                </a:solidFill>
                <a:latin typeface="Tw Cen MT" panose="020B0602020104020603" pitchFamily="34" charset="0"/>
              </a:rPr>
              <a:t>EPİDEMİYOLOJİ</a:t>
            </a:r>
            <a:endParaRPr lang="tr-TR" dirty="0">
              <a:latin typeface="Tw Cen MT" panose="020B0602020104020603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79" y="2023963"/>
            <a:ext cx="6329887" cy="3770348"/>
          </a:xfrm>
        </p:spPr>
        <p:txBody>
          <a:bodyPr/>
          <a:lstStyle/>
          <a:p>
            <a:pPr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tr-TR" dirty="0" smtClean="0">
                <a:latin typeface="Tw Cen MT" panose="020B0602020104020603" pitchFamily="34" charset="0"/>
              </a:rPr>
              <a:t>U.S.A verilerine göre </a:t>
            </a:r>
            <a:r>
              <a:rPr lang="tr-TR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2019</a:t>
            </a:r>
            <a:r>
              <a:rPr lang="tr-TR" dirty="0" smtClean="0">
                <a:latin typeface="Tw Cen MT" panose="020B0602020104020603" pitchFamily="34" charset="0"/>
              </a:rPr>
              <a:t> yılında </a:t>
            </a:r>
            <a:r>
              <a:rPr lang="tr-TR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27.510</a:t>
            </a:r>
            <a:r>
              <a:rPr lang="tr-TR" dirty="0" smtClean="0">
                <a:latin typeface="Tw Cen MT" panose="020B0602020104020603" pitchFamily="34" charset="0"/>
              </a:rPr>
              <a:t> yeni mide kanseri olgusu bildirildi. Mide kanserine bağlı ölümlerin sayısı ise </a:t>
            </a:r>
            <a:r>
              <a:rPr lang="tr-TR" dirty="0" smtClean="0">
                <a:solidFill>
                  <a:srgbClr val="92D050"/>
                </a:solidFill>
                <a:latin typeface="Tw Cen MT" panose="020B0602020104020603" pitchFamily="34" charset="0"/>
              </a:rPr>
              <a:t>11.140</a:t>
            </a:r>
            <a:r>
              <a:rPr lang="tr-TR" dirty="0" smtClean="0">
                <a:latin typeface="Tw Cen MT" panose="020B0602020104020603" pitchFamily="34" charset="0"/>
              </a:rPr>
              <a:t>’dı.</a:t>
            </a:r>
          </a:p>
          <a:p>
            <a:pPr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tr-TR" dirty="0" smtClean="0">
                <a:latin typeface="Tw Cen MT" panose="020B0602020104020603" pitchFamily="34" charset="0"/>
              </a:rPr>
              <a:t>20.yüzyılda Mide kanseri ,kansere bağlı ölümlerin önemli bir kısmını oluşturmaktaydı ama bu oran azalma eğiliminde.</a:t>
            </a:r>
          </a:p>
          <a:p>
            <a:pPr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tr-TR" dirty="0" smtClean="0"/>
          </a:p>
          <a:p>
            <a:endParaRPr lang="tr-TR" dirty="0"/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194073"/>
              </p:ext>
            </p:extLst>
          </p:nvPr>
        </p:nvGraphicFramePr>
        <p:xfrm>
          <a:off x="1194318" y="3909137"/>
          <a:ext cx="6232848" cy="1586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7616">
                  <a:extLst>
                    <a:ext uri="{9D8B030D-6E8A-4147-A177-3AD203B41FA5}">
                      <a16:colId xmlns:a16="http://schemas.microsoft.com/office/drawing/2014/main" val="1822181386"/>
                    </a:ext>
                  </a:extLst>
                </a:gridCol>
                <a:gridCol w="2027854">
                  <a:extLst>
                    <a:ext uri="{9D8B030D-6E8A-4147-A177-3AD203B41FA5}">
                      <a16:colId xmlns:a16="http://schemas.microsoft.com/office/drawing/2014/main" val="1070206073"/>
                    </a:ext>
                  </a:extLst>
                </a:gridCol>
                <a:gridCol w="2127378">
                  <a:extLst>
                    <a:ext uri="{9D8B030D-6E8A-4147-A177-3AD203B41FA5}">
                      <a16:colId xmlns:a16="http://schemas.microsoft.com/office/drawing/2014/main" val="3737623751"/>
                    </a:ext>
                  </a:extLst>
                </a:gridCol>
              </a:tblGrid>
              <a:tr h="528735">
                <a:tc>
                  <a:txBody>
                    <a:bodyPr/>
                    <a:lstStyle/>
                    <a:p>
                      <a:r>
                        <a:rPr lang="tr-TR" dirty="0" smtClean="0"/>
                        <a:t>YIL(1930</a:t>
                      </a:r>
                      <a:r>
                        <a:rPr lang="tr-TR" baseline="0" dirty="0" smtClean="0"/>
                        <a:t> VS 1980)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070C0"/>
                          </a:solidFill>
                        </a:rPr>
                        <a:t>ERKEK</a:t>
                      </a:r>
                      <a:r>
                        <a:rPr lang="tr-TR" dirty="0" smtClean="0"/>
                        <a:t>(X/100.000)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FF33CC"/>
                          </a:solidFill>
                        </a:rPr>
                        <a:t>KADIN</a:t>
                      </a:r>
                      <a:r>
                        <a:rPr lang="tr-TR" dirty="0" smtClean="0"/>
                        <a:t>(X/100.000) 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687924"/>
                  </a:ext>
                </a:extLst>
              </a:tr>
              <a:tr h="528735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0B050"/>
                          </a:solidFill>
                        </a:rPr>
                        <a:t>1930</a:t>
                      </a:r>
                      <a:endParaRPr lang="tr-TR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0B050"/>
                          </a:solidFill>
                        </a:rPr>
                        <a:t>38</a:t>
                      </a:r>
                      <a:endParaRPr lang="tr-TR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00B050"/>
                          </a:solidFill>
                        </a:rPr>
                        <a:t>30</a:t>
                      </a:r>
                      <a:endParaRPr lang="tr-TR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3787294"/>
                  </a:ext>
                </a:extLst>
              </a:tr>
              <a:tr h="528735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7030A0"/>
                          </a:solidFill>
                        </a:rPr>
                        <a:t>1980</a:t>
                      </a:r>
                      <a:endParaRPr lang="tr-TR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7030A0"/>
                          </a:solidFill>
                        </a:rPr>
                        <a:t>10</a:t>
                      </a:r>
                      <a:endParaRPr lang="tr-TR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rgbClr val="7030A0"/>
                          </a:solidFill>
                        </a:rPr>
                        <a:t>5</a:t>
                      </a:r>
                      <a:endParaRPr lang="tr-TR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377632"/>
                  </a:ext>
                </a:extLst>
              </a:tr>
            </a:tbl>
          </a:graphicData>
        </a:graphic>
      </p:graphicFrame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1300" y="2090056"/>
            <a:ext cx="2297740" cy="340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00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solidFill>
                  <a:srgbClr val="94A088"/>
                </a:solidFill>
                <a:latin typeface="Tw Cen MT" panose="020B0602020104020603" pitchFamily="34" charset="0"/>
              </a:rPr>
              <a:t>RADYOTERAPİ TEKNİĞİ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w Cen MT" panose="020B0602020104020603" pitchFamily="34" charset="0"/>
              </a:rPr>
              <a:t>CTV</a:t>
            </a:r>
            <a:r>
              <a:rPr lang="tr-TR" dirty="0" smtClean="0">
                <a:latin typeface="Tw Cen MT" panose="020B0602020104020603" pitchFamily="34" charset="0"/>
              </a:rPr>
              <a:t> hacmi mikroskobik yayılım ve </a:t>
            </a:r>
            <a:r>
              <a:rPr lang="tr-TR" dirty="0" err="1" smtClean="0">
                <a:latin typeface="Tw Cen MT" panose="020B0602020104020603" pitchFamily="34" charset="0"/>
              </a:rPr>
              <a:t>rejyonel</a:t>
            </a:r>
            <a:r>
              <a:rPr lang="tr-TR" dirty="0" smtClean="0">
                <a:latin typeface="Tw Cen MT" panose="020B0602020104020603" pitchFamily="34" charset="0"/>
              </a:rPr>
              <a:t> lenf </a:t>
            </a:r>
            <a:r>
              <a:rPr lang="tr-TR" dirty="0" err="1" smtClean="0">
                <a:latin typeface="Tw Cen MT" panose="020B0602020104020603" pitchFamily="34" charset="0"/>
              </a:rPr>
              <a:t>nodu</a:t>
            </a:r>
            <a:r>
              <a:rPr lang="tr-TR" dirty="0" smtClean="0">
                <a:latin typeface="Tw Cen MT" panose="020B0602020104020603" pitchFamily="34" charset="0"/>
              </a:rPr>
              <a:t> bölgelerini içermelidir.BT bazlı planlamada </a:t>
            </a:r>
            <a:r>
              <a:rPr lang="tr-TR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w Cen MT" panose="020B0602020104020603" pitchFamily="34" charset="0"/>
              </a:rPr>
              <a:t>CTV</a:t>
            </a:r>
            <a:r>
              <a:rPr lang="tr-TR" dirty="0" smtClean="0">
                <a:latin typeface="Tw Cen MT" panose="020B0602020104020603" pitchFamily="34" charset="0"/>
              </a:rPr>
              <a:t> tipik olarak potansiyel </a:t>
            </a:r>
            <a:r>
              <a:rPr lang="tr-TR" dirty="0" err="1" smtClean="0">
                <a:latin typeface="Tw Cen MT" panose="020B0602020104020603" pitchFamily="34" charset="0"/>
              </a:rPr>
              <a:t>periözofageal</a:t>
            </a:r>
            <a:r>
              <a:rPr lang="tr-TR" dirty="0" smtClean="0">
                <a:latin typeface="Tw Cen MT" panose="020B0602020104020603" pitchFamily="34" charset="0"/>
              </a:rPr>
              <a:t> ve </a:t>
            </a:r>
            <a:r>
              <a:rPr lang="tr-TR" dirty="0" err="1" smtClean="0">
                <a:latin typeface="Tw Cen MT" panose="020B0602020104020603" pitchFamily="34" charset="0"/>
              </a:rPr>
              <a:t>perigastrik</a:t>
            </a:r>
            <a:r>
              <a:rPr lang="tr-TR" dirty="0" smtClean="0">
                <a:latin typeface="Tw Cen MT" panose="020B0602020104020603" pitchFamily="34" charset="0"/>
              </a:rPr>
              <a:t> lenfatik yayılımı hesaba katan ek 1 cm </a:t>
            </a:r>
            <a:r>
              <a:rPr lang="tr-TR" dirty="0" err="1" smtClean="0">
                <a:latin typeface="Tw Cen MT" panose="020B0602020104020603" pitchFamily="34" charset="0"/>
              </a:rPr>
              <a:t>radial</a:t>
            </a:r>
            <a:r>
              <a:rPr lang="tr-TR" dirty="0" smtClean="0">
                <a:latin typeface="Tw Cen MT" panose="020B0602020104020603" pitchFamily="34" charset="0"/>
              </a:rPr>
              <a:t> genişleme ile </a:t>
            </a:r>
            <a:r>
              <a:rPr lang="tr-TR" dirty="0" err="1" smtClean="0">
                <a:solidFill>
                  <a:srgbClr val="7030A0"/>
                </a:solidFill>
                <a:latin typeface="Tw Cen MT" panose="020B0602020104020603" pitchFamily="34" charset="0"/>
              </a:rPr>
              <a:t>GTV</a:t>
            </a:r>
            <a:r>
              <a:rPr lang="tr-TR" dirty="0" err="1" smtClean="0">
                <a:latin typeface="Tw Cen MT" panose="020B0602020104020603" pitchFamily="34" charset="0"/>
              </a:rPr>
              <a:t>’nin</a:t>
            </a:r>
            <a:r>
              <a:rPr lang="tr-TR" dirty="0" smtClean="0">
                <a:latin typeface="Tw Cen MT" panose="020B0602020104020603" pitchFamily="34" charset="0"/>
              </a:rPr>
              <a:t> </a:t>
            </a:r>
            <a:r>
              <a:rPr lang="tr-TR" dirty="0" err="1" smtClean="0">
                <a:latin typeface="Tw Cen MT" panose="020B0602020104020603" pitchFamily="34" charset="0"/>
              </a:rPr>
              <a:t>proximal</a:t>
            </a:r>
            <a:r>
              <a:rPr lang="tr-TR" dirty="0" smtClean="0">
                <a:latin typeface="Tw Cen MT" panose="020B0602020104020603" pitchFamily="34" charset="0"/>
              </a:rPr>
              <a:t> ve </a:t>
            </a:r>
            <a:r>
              <a:rPr lang="tr-TR" dirty="0" err="1" smtClean="0">
                <a:latin typeface="Tw Cen MT" panose="020B0602020104020603" pitchFamily="34" charset="0"/>
              </a:rPr>
              <a:t>distalinde</a:t>
            </a:r>
            <a:r>
              <a:rPr lang="tr-TR" dirty="0" smtClean="0">
                <a:latin typeface="Tw Cen MT" panose="020B0602020104020603" pitchFamily="34" charset="0"/>
              </a:rPr>
              <a:t> 3 ila 4 cm </a:t>
            </a:r>
            <a:r>
              <a:rPr lang="tr-TR" dirty="0" err="1" smtClean="0">
                <a:latin typeface="Tw Cen MT" panose="020B0602020104020603" pitchFamily="34" charset="0"/>
              </a:rPr>
              <a:t>özofagogastrik</a:t>
            </a:r>
            <a:r>
              <a:rPr lang="tr-TR" dirty="0" smtClean="0">
                <a:latin typeface="Tw Cen MT" panose="020B0602020104020603" pitchFamily="34" charset="0"/>
              </a:rPr>
              <a:t> duvar içerir.</a:t>
            </a:r>
          </a:p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tr-TR" dirty="0" smtClean="0">
                <a:latin typeface="Tw Cen MT" panose="020B0602020104020603" pitchFamily="34" charset="0"/>
              </a:rPr>
              <a:t>GEJ ve midede yer alan tümörlerde </a:t>
            </a:r>
            <a:r>
              <a:rPr lang="tr-TR" dirty="0" err="1" smtClean="0">
                <a:latin typeface="Tw Cen MT" panose="020B0602020104020603" pitchFamily="34" charset="0"/>
              </a:rPr>
              <a:t>çölyak</a:t>
            </a:r>
            <a:r>
              <a:rPr lang="tr-TR" dirty="0" smtClean="0">
                <a:latin typeface="Tw Cen MT" panose="020B0602020104020603" pitchFamily="34" charset="0"/>
              </a:rPr>
              <a:t> lenf </a:t>
            </a:r>
            <a:r>
              <a:rPr lang="tr-TR" dirty="0" err="1" smtClean="0">
                <a:latin typeface="Tw Cen MT" panose="020B0602020104020603" pitchFamily="34" charset="0"/>
              </a:rPr>
              <a:t>nodları</a:t>
            </a:r>
            <a:r>
              <a:rPr lang="tr-TR" dirty="0" smtClean="0">
                <a:latin typeface="Tw Cen MT" panose="020B0602020104020603" pitchFamily="34" charset="0"/>
              </a:rPr>
              <a:t> tehlike altındadır.  </a:t>
            </a:r>
            <a:r>
              <a:rPr lang="tr-TR" dirty="0" err="1" smtClean="0">
                <a:latin typeface="Tw Cen MT" panose="020B0602020104020603" pitchFamily="34" charset="0"/>
              </a:rPr>
              <a:t>Proksimal</a:t>
            </a:r>
            <a:r>
              <a:rPr lang="tr-TR" dirty="0" smtClean="0">
                <a:latin typeface="Tw Cen MT" panose="020B0602020104020603" pitchFamily="34" charset="0"/>
              </a:rPr>
              <a:t> mide tümörlerinde ise </a:t>
            </a:r>
            <a:r>
              <a:rPr lang="tr-TR" dirty="0" err="1" smtClean="0">
                <a:latin typeface="Tw Cen MT" panose="020B0602020104020603" pitchFamily="34" charset="0"/>
              </a:rPr>
              <a:t>splenik</a:t>
            </a:r>
            <a:r>
              <a:rPr lang="tr-TR" dirty="0" smtClean="0">
                <a:latin typeface="Tw Cen MT" panose="020B0602020104020603" pitchFamily="34" charset="0"/>
              </a:rPr>
              <a:t> </a:t>
            </a:r>
            <a:r>
              <a:rPr lang="tr-TR" dirty="0" err="1" smtClean="0">
                <a:latin typeface="Tw Cen MT" panose="020B0602020104020603" pitchFamily="34" charset="0"/>
              </a:rPr>
              <a:t>hilum</a:t>
            </a:r>
            <a:r>
              <a:rPr lang="tr-TR" dirty="0" smtClean="0">
                <a:latin typeface="Tw Cen MT" panose="020B0602020104020603" pitchFamily="34" charset="0"/>
              </a:rPr>
              <a:t> önemli bir tutulum noktasıdır.</a:t>
            </a:r>
          </a:p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tr-TR" dirty="0" err="1" smtClean="0">
                <a:latin typeface="Tw Cen MT" panose="020B0602020104020603" pitchFamily="34" charset="0"/>
              </a:rPr>
              <a:t>Postoperatif</a:t>
            </a:r>
            <a:r>
              <a:rPr lang="tr-TR" dirty="0" smtClean="0">
                <a:latin typeface="Tw Cen MT" panose="020B0602020104020603" pitchFamily="34" charset="0"/>
              </a:rPr>
              <a:t> EBRT yapılacak hastalarda , ışınlanacak saha muhakkak çıkarılamayan ya da </a:t>
            </a:r>
            <a:r>
              <a:rPr lang="tr-TR" dirty="0" err="1" smtClean="0">
                <a:latin typeface="Tw Cen MT" panose="020B0602020104020603" pitchFamily="34" charset="0"/>
              </a:rPr>
              <a:t>rezidü</a:t>
            </a:r>
            <a:r>
              <a:rPr lang="tr-TR" dirty="0" smtClean="0">
                <a:latin typeface="Tw Cen MT" panose="020B0602020104020603" pitchFamily="34" charset="0"/>
              </a:rPr>
              <a:t> kalan tümör sahasını ve majör lenf </a:t>
            </a:r>
            <a:r>
              <a:rPr lang="tr-TR" dirty="0" err="1" smtClean="0">
                <a:latin typeface="Tw Cen MT" panose="020B0602020104020603" pitchFamily="34" charset="0"/>
              </a:rPr>
              <a:t>nodlarını</a:t>
            </a:r>
            <a:r>
              <a:rPr lang="tr-TR" dirty="0" smtClean="0">
                <a:latin typeface="Tw Cen MT" panose="020B0602020104020603" pitchFamily="34" charset="0"/>
              </a:rPr>
              <a:t> içermelidir.</a:t>
            </a:r>
          </a:p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tr-TR" dirty="0" smtClean="0">
                <a:latin typeface="Tw Cen MT" panose="020B0602020104020603" pitchFamily="34" charset="0"/>
              </a:rPr>
              <a:t>Spesifik bir </a:t>
            </a:r>
            <a:r>
              <a:rPr lang="tr-TR" dirty="0" err="1" smtClean="0">
                <a:latin typeface="Tw Cen MT" panose="020B0602020104020603" pitchFamily="34" charset="0"/>
              </a:rPr>
              <a:t>nodal</a:t>
            </a:r>
            <a:r>
              <a:rPr lang="tr-TR" dirty="0" smtClean="0">
                <a:latin typeface="Tw Cen MT" panose="020B0602020104020603" pitchFamily="34" charset="0"/>
              </a:rPr>
              <a:t> </a:t>
            </a:r>
            <a:r>
              <a:rPr lang="tr-TR" dirty="0" err="1" smtClean="0">
                <a:latin typeface="Tw Cen MT" panose="020B0602020104020603" pitchFamily="34" charset="0"/>
              </a:rPr>
              <a:t>lokasyonda</a:t>
            </a:r>
            <a:r>
              <a:rPr lang="tr-TR" dirty="0" smtClean="0">
                <a:latin typeface="Tw Cen MT" panose="020B0602020104020603" pitchFamily="34" charset="0"/>
              </a:rPr>
              <a:t> </a:t>
            </a:r>
            <a:r>
              <a:rPr lang="tr-TR" dirty="0" err="1" smtClean="0">
                <a:latin typeface="Tw Cen MT" panose="020B0602020104020603" pitchFamily="34" charset="0"/>
              </a:rPr>
              <a:t>nodal</a:t>
            </a:r>
            <a:r>
              <a:rPr lang="tr-TR" dirty="0" smtClean="0">
                <a:latin typeface="Tw Cen MT" panose="020B0602020104020603" pitchFamily="34" charset="0"/>
              </a:rPr>
              <a:t> metastazların tutulma ihtimali </a:t>
            </a:r>
            <a:r>
              <a:rPr lang="tr-TR" dirty="0" err="1" smtClean="0">
                <a:latin typeface="Tw Cen MT" panose="020B0602020104020603" pitchFamily="34" charset="0"/>
              </a:rPr>
              <a:t>primer</a:t>
            </a:r>
            <a:r>
              <a:rPr lang="tr-TR" dirty="0" smtClean="0">
                <a:latin typeface="Tw Cen MT" panose="020B0602020104020603" pitchFamily="34" charset="0"/>
              </a:rPr>
              <a:t> tümörün </a:t>
            </a:r>
            <a:r>
              <a:rPr lang="tr-TR" dirty="0" err="1" smtClean="0">
                <a:latin typeface="Tw Cen MT" panose="020B0602020104020603" pitchFamily="34" charset="0"/>
              </a:rPr>
              <a:t>orjin</a:t>
            </a:r>
            <a:r>
              <a:rPr lang="tr-TR" dirty="0" smtClean="0">
                <a:latin typeface="Tw Cen MT" panose="020B0602020104020603" pitchFamily="34" charset="0"/>
              </a:rPr>
              <a:t> yerine ve mide duvarının genişliği ve </a:t>
            </a:r>
            <a:r>
              <a:rPr lang="tr-TR" dirty="0" err="1" smtClean="0">
                <a:latin typeface="Tw Cen MT" panose="020B0602020104020603" pitchFamily="34" charset="0"/>
              </a:rPr>
              <a:t>invazyon</a:t>
            </a:r>
            <a:r>
              <a:rPr lang="tr-TR" dirty="0" smtClean="0">
                <a:latin typeface="Tw Cen MT" panose="020B0602020104020603" pitchFamily="34" charset="0"/>
              </a:rPr>
              <a:t> derinliği dahil olmak üzere birtakım faktörlere bağlıdır.</a:t>
            </a:r>
          </a:p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tr-TR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05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solidFill>
                  <a:srgbClr val="94A088"/>
                </a:solidFill>
                <a:latin typeface="Tw Cen MT" panose="020B0602020104020603" pitchFamily="34" charset="0"/>
              </a:rPr>
              <a:t>RADYOTERAPİ TEKNİĞİ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7943" y="1737360"/>
            <a:ext cx="10197737" cy="485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09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solidFill>
                  <a:srgbClr val="94A088"/>
                </a:solidFill>
                <a:latin typeface="Tw Cen MT" panose="020B0602020104020603" pitchFamily="34" charset="0"/>
              </a:rPr>
              <a:t>RADYOTERAPİ TEKNİĞİ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tr-TR" dirty="0" smtClean="0">
                <a:latin typeface="Tw Cen MT" panose="020B0602020104020603" pitchFamily="34" charset="0"/>
              </a:rPr>
              <a:t>Hedef olmayan dokularda </a:t>
            </a:r>
            <a:r>
              <a:rPr lang="tr-TR" dirty="0" err="1" smtClean="0">
                <a:latin typeface="Tw Cen MT" panose="020B0602020104020603" pitchFamily="34" charset="0"/>
              </a:rPr>
              <a:t>toksisiteyi</a:t>
            </a:r>
            <a:r>
              <a:rPr lang="tr-TR" dirty="0" smtClean="0">
                <a:latin typeface="Tw Cen MT" panose="020B0602020104020603" pitchFamily="34" charset="0"/>
              </a:rPr>
              <a:t> minimal tutmak için önerilen teknik IMRT </a:t>
            </a:r>
            <a:r>
              <a:rPr lang="tr-TR" dirty="0" err="1" smtClean="0">
                <a:latin typeface="Tw Cen MT" panose="020B0602020104020603" pitchFamily="34" charset="0"/>
              </a:rPr>
              <a:t>dir</a:t>
            </a:r>
            <a:r>
              <a:rPr lang="tr-TR" dirty="0" smtClean="0">
                <a:latin typeface="Tw Cen MT" panose="020B0602020104020603" pitchFamily="34" charset="0"/>
              </a:rPr>
              <a:t>. Hedef doku ve normal organ dozlarının hesaplanması için muhakkak Doz Volume </a:t>
            </a:r>
            <a:r>
              <a:rPr lang="tr-TR" dirty="0" err="1" smtClean="0">
                <a:latin typeface="Tw Cen MT" panose="020B0602020104020603" pitchFamily="34" charset="0"/>
              </a:rPr>
              <a:t>Histogramlarından</a:t>
            </a:r>
            <a:r>
              <a:rPr lang="tr-TR" dirty="0" smtClean="0">
                <a:latin typeface="Tw Cen MT" panose="020B0602020104020603" pitchFamily="34" charset="0"/>
              </a:rPr>
              <a:t> yararlanılmalıdır.</a:t>
            </a:r>
          </a:p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tr-TR" dirty="0" smtClean="0">
                <a:latin typeface="Tw Cen MT" panose="020B0602020104020603" pitchFamily="34" charset="0"/>
              </a:rPr>
              <a:t>Önerilen RT dozu : 45-50.4 (1.8-2.0 </a:t>
            </a:r>
            <a:r>
              <a:rPr lang="tr-TR" dirty="0" err="1" smtClean="0">
                <a:latin typeface="Tw Cen MT" panose="020B0602020104020603" pitchFamily="34" charset="0"/>
              </a:rPr>
              <a:t>Gy</a:t>
            </a:r>
            <a:r>
              <a:rPr lang="tr-TR" dirty="0" smtClean="0">
                <a:latin typeface="Tw Cen MT" panose="020B0602020104020603" pitchFamily="34" charset="0"/>
              </a:rPr>
              <a:t>)</a:t>
            </a:r>
          </a:p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tr-TR" dirty="0">
              <a:latin typeface="Tw Cen MT" panose="020B0602020104020603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217" y="2656088"/>
            <a:ext cx="5166058" cy="318502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962112" y="2426923"/>
            <a:ext cx="3866606" cy="11321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Yuvarlatılmış Dikdörtgen 9"/>
          <p:cNvSpPr/>
          <p:nvPr/>
        </p:nvSpPr>
        <p:spPr>
          <a:xfrm>
            <a:off x="6268295" y="4962865"/>
            <a:ext cx="1724297" cy="861665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Yuvarlatılmış Dikdörtgen 10"/>
          <p:cNvSpPr/>
          <p:nvPr/>
        </p:nvSpPr>
        <p:spPr>
          <a:xfrm>
            <a:off x="8221492" y="5011783"/>
            <a:ext cx="1663337" cy="843764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val 11"/>
          <p:cNvSpPr/>
          <p:nvPr/>
        </p:nvSpPr>
        <p:spPr>
          <a:xfrm>
            <a:off x="6004075" y="2497492"/>
            <a:ext cx="1750423" cy="215150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Yuvarlatılmış Dikdörtgen 12"/>
          <p:cNvSpPr/>
          <p:nvPr/>
        </p:nvSpPr>
        <p:spPr>
          <a:xfrm>
            <a:off x="8144449" y="4097383"/>
            <a:ext cx="2621280" cy="914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973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solidFill>
                  <a:srgbClr val="94A088"/>
                </a:solidFill>
                <a:latin typeface="Tw Cen MT" panose="020B0602020104020603" pitchFamily="34" charset="0"/>
              </a:rPr>
              <a:t>RADYOTERAPİ TEKNİĞİ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1942010"/>
            <a:ext cx="3953691" cy="3927083"/>
          </a:xfrm>
        </p:spPr>
        <p:txBody>
          <a:bodyPr/>
          <a:lstStyle/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tr-TR" dirty="0" err="1" smtClean="0">
                <a:latin typeface="Tw Cen MT" panose="020B0602020104020603" pitchFamily="34" charset="0"/>
              </a:rPr>
              <a:t>Proksimal</a:t>
            </a:r>
            <a:r>
              <a:rPr lang="tr-TR" dirty="0" smtClean="0">
                <a:latin typeface="Tw Cen MT" panose="020B0602020104020603" pitchFamily="34" charset="0"/>
              </a:rPr>
              <a:t> ile orta mide kanserli hastalarda </a:t>
            </a:r>
            <a:r>
              <a:rPr lang="tr-TR" dirty="0" err="1" smtClean="0">
                <a:latin typeface="Tw Cen MT" panose="020B0602020104020603" pitchFamily="34" charset="0"/>
              </a:rPr>
              <a:t>preoperatif</a:t>
            </a:r>
            <a:r>
              <a:rPr lang="tr-TR" dirty="0" smtClean="0">
                <a:latin typeface="Tw Cen MT" panose="020B0602020104020603" pitchFamily="34" charset="0"/>
              </a:rPr>
              <a:t> ve </a:t>
            </a:r>
            <a:r>
              <a:rPr lang="tr-TR" dirty="0" err="1" smtClean="0">
                <a:latin typeface="Tw Cen MT" panose="020B0602020104020603" pitchFamily="34" charset="0"/>
              </a:rPr>
              <a:t>postoperatif</a:t>
            </a:r>
            <a:r>
              <a:rPr lang="tr-TR" dirty="0" smtClean="0">
                <a:latin typeface="Tw Cen MT" panose="020B0602020104020603" pitchFamily="34" charset="0"/>
              </a:rPr>
              <a:t> görüntüleme çalışmaları ve cerrahi klipslerin yerleştirilmesi ile desteklenen doğru alan tanımlamaları ile sol böbreğin 1/2 ila 2/3 ü korunabilmektedir.</a:t>
            </a:r>
          </a:p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tr-TR" dirty="0" err="1" smtClean="0">
                <a:latin typeface="Tw Cen MT" panose="020B0602020104020603" pitchFamily="34" charset="0"/>
              </a:rPr>
              <a:t>Distal</a:t>
            </a:r>
            <a:r>
              <a:rPr lang="tr-TR" dirty="0" smtClean="0">
                <a:latin typeface="Tw Cen MT" panose="020B0602020104020603" pitchFamily="34" charset="0"/>
              </a:rPr>
              <a:t> </a:t>
            </a:r>
            <a:r>
              <a:rPr lang="tr-TR" dirty="0" err="1" smtClean="0">
                <a:latin typeface="Tw Cen MT" panose="020B0602020104020603" pitchFamily="34" charset="0"/>
              </a:rPr>
              <a:t>gastrik</a:t>
            </a:r>
            <a:r>
              <a:rPr lang="tr-TR" dirty="0" smtClean="0">
                <a:latin typeface="Tw Cen MT" panose="020B0602020104020603" pitchFamily="34" charset="0"/>
              </a:rPr>
              <a:t> lezyonlarda dar ve pozitif </a:t>
            </a:r>
            <a:r>
              <a:rPr lang="tr-TR" dirty="0" err="1" smtClean="0">
                <a:latin typeface="Tw Cen MT" panose="020B0602020104020603" pitchFamily="34" charset="0"/>
              </a:rPr>
              <a:t>duodenal</a:t>
            </a:r>
            <a:r>
              <a:rPr lang="tr-TR" dirty="0" smtClean="0">
                <a:latin typeface="Tw Cen MT" panose="020B0602020104020603" pitchFamily="34" charset="0"/>
              </a:rPr>
              <a:t> cerrahi sınırlar varsa </a:t>
            </a:r>
            <a:r>
              <a:rPr lang="tr-TR" dirty="0" err="1" smtClean="0">
                <a:latin typeface="Tw Cen MT" panose="020B0602020104020603" pitchFamily="34" charset="0"/>
              </a:rPr>
              <a:t>duodenal</a:t>
            </a:r>
            <a:r>
              <a:rPr lang="tr-TR" dirty="0" smtClean="0">
                <a:latin typeface="Tw Cen MT" panose="020B0602020104020603" pitchFamily="34" charset="0"/>
              </a:rPr>
              <a:t> </a:t>
            </a:r>
            <a:r>
              <a:rPr lang="tr-TR" dirty="0" err="1" smtClean="0">
                <a:latin typeface="Tw Cen MT" panose="020B0602020104020603" pitchFamily="34" charset="0"/>
              </a:rPr>
              <a:t>sirkumferens</a:t>
            </a:r>
            <a:r>
              <a:rPr lang="tr-TR" dirty="0" smtClean="0">
                <a:latin typeface="Tw Cen MT" panose="020B0602020104020603" pitchFamily="34" charset="0"/>
              </a:rPr>
              <a:t> hedef </a:t>
            </a:r>
            <a:r>
              <a:rPr lang="tr-TR" dirty="0" err="1" smtClean="0">
                <a:latin typeface="Tw Cen MT" panose="020B0602020104020603" pitchFamily="34" charset="0"/>
              </a:rPr>
              <a:t>hacime</a:t>
            </a:r>
            <a:r>
              <a:rPr lang="tr-TR" dirty="0" smtClean="0">
                <a:latin typeface="Tw Cen MT" panose="020B0602020104020603" pitchFamily="34" charset="0"/>
              </a:rPr>
              <a:t> dahil edilmelidir.</a:t>
            </a:r>
            <a:endParaRPr lang="tr-TR" dirty="0">
              <a:latin typeface="Tw Cen MT" panose="020B0602020104020603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6441" y="1942010"/>
            <a:ext cx="6218873" cy="377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17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>
                <a:solidFill>
                  <a:srgbClr val="94A088"/>
                </a:solidFill>
                <a:latin typeface="Tw Cen MT" panose="020B0602020104020603" pitchFamily="34" charset="0"/>
              </a:rPr>
              <a:t>LEZYONUN TÜRÜNE GÖRE HACİMLER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5789" y="1846263"/>
            <a:ext cx="8840747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57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smtClean="0">
                <a:solidFill>
                  <a:srgbClr val="94A088"/>
                </a:solidFill>
                <a:latin typeface="Tw Cen MT" panose="020B0602020104020603" pitchFamily="34" charset="0"/>
              </a:rPr>
              <a:t>LEZYONUN TÜRÜNE GÖRE HACİMLER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8422" y="1846263"/>
            <a:ext cx="8915481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71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solidFill>
                  <a:schemeClr val="accent6"/>
                </a:solidFill>
                <a:latin typeface="Tw Cen MT" panose="020B0602020104020603" pitchFamily="34" charset="0"/>
              </a:rPr>
              <a:t>NUTRİSYON DURUMU</a:t>
            </a:r>
            <a:endParaRPr lang="tr-TR" sz="3200" dirty="0">
              <a:solidFill>
                <a:schemeClr val="accent6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1686506"/>
            <a:ext cx="7289074" cy="4182588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tr-TR" dirty="0" smtClean="0">
                <a:latin typeface="Tw Cen MT" panose="020B0602020104020603" pitchFamily="34" charset="0"/>
              </a:rPr>
              <a:t>Mide kanseri olgularında özellikle midenin ¾ ünden fazlasının rezeksiyonun olduğu durumlarda büyük </a:t>
            </a:r>
            <a:r>
              <a:rPr lang="tr-TR" dirty="0" err="1" smtClean="0">
                <a:latin typeface="Tw Cen MT" panose="020B0602020104020603" pitchFamily="34" charset="0"/>
              </a:rPr>
              <a:t>nutrisyonel</a:t>
            </a:r>
            <a:r>
              <a:rPr lang="tr-TR" dirty="0" smtClean="0">
                <a:latin typeface="Tw Cen MT" panose="020B0602020104020603" pitchFamily="34" charset="0"/>
              </a:rPr>
              <a:t> sorunlar oluşmaya başlar . Bu durumda hastanın beslenmesinin bir </a:t>
            </a:r>
            <a:r>
              <a:rPr lang="tr-TR" dirty="0" err="1" smtClean="0">
                <a:latin typeface="Tw Cen MT" panose="020B0602020104020603" pitchFamily="34" charset="0"/>
              </a:rPr>
              <a:t>jejunostomi</a:t>
            </a:r>
            <a:r>
              <a:rPr lang="tr-TR" dirty="0" smtClean="0">
                <a:latin typeface="Tw Cen MT" panose="020B0602020104020603" pitchFamily="34" charset="0"/>
              </a:rPr>
              <a:t> tüpüyle sağlanması hayati önem arz eder.</a:t>
            </a:r>
          </a:p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tr-TR" dirty="0" smtClean="0">
                <a:latin typeface="Tw Cen MT" panose="020B0602020104020603" pitchFamily="34" charset="0"/>
              </a:rPr>
              <a:t>Bu hastalardan  üç öğün düzenli yemesini beklemek zor olmaktadır. Çoğu besin takviyeleri ile beraber 5-6 küçük planlı öğünler almaktadır.</a:t>
            </a:r>
          </a:p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tr-TR" dirty="0" smtClean="0">
                <a:latin typeface="Tw Cen MT" panose="020B0602020104020603" pitchFamily="34" charset="0"/>
              </a:rPr>
              <a:t>Hızlı transporta bağlı meydana gelen reaktif hipoglisemi öğün ardından 1.5 ila 2 saat arasında kendini gösterir bu duruma </a:t>
            </a:r>
            <a:r>
              <a:rPr lang="tr-TR" dirty="0" err="1" smtClean="0">
                <a:latin typeface="Tw Cen MT" panose="020B0602020104020603" pitchFamily="34" charset="0"/>
              </a:rPr>
              <a:t>Dumping</a:t>
            </a:r>
            <a:r>
              <a:rPr lang="tr-TR" dirty="0" smtClean="0">
                <a:latin typeface="Tw Cen MT" panose="020B0602020104020603" pitchFamily="34" charset="0"/>
              </a:rPr>
              <a:t> </a:t>
            </a:r>
            <a:r>
              <a:rPr lang="tr-TR" dirty="0">
                <a:latin typeface="Tw Cen MT" panose="020B0602020104020603" pitchFamily="34" charset="0"/>
              </a:rPr>
              <a:t>S</a:t>
            </a:r>
            <a:r>
              <a:rPr lang="tr-TR" dirty="0" smtClean="0">
                <a:latin typeface="Tw Cen MT" panose="020B0602020104020603" pitchFamily="34" charset="0"/>
              </a:rPr>
              <a:t>endromu denilmektedir.</a:t>
            </a:r>
          </a:p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tr-TR" dirty="0" smtClean="0">
                <a:latin typeface="Tw Cen MT" panose="020B0602020104020603" pitchFamily="34" charset="0"/>
              </a:rPr>
              <a:t>Bu hastalarda demir ve B12 </a:t>
            </a:r>
            <a:r>
              <a:rPr lang="tr-TR" dirty="0" err="1" smtClean="0">
                <a:latin typeface="Tw Cen MT" panose="020B0602020104020603" pitchFamily="34" charset="0"/>
              </a:rPr>
              <a:t>malabsorbsiyonlarına</a:t>
            </a:r>
            <a:r>
              <a:rPr lang="tr-TR" dirty="0" smtClean="0">
                <a:latin typeface="Tw Cen MT" panose="020B0602020104020603" pitchFamily="34" charset="0"/>
              </a:rPr>
              <a:t> bağlı anemi tablosu uzun dönemde meydana gelebilmektedir.</a:t>
            </a:r>
          </a:p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tr-TR" dirty="0" smtClean="0">
                <a:latin typeface="Tw Cen MT" panose="020B0602020104020603" pitchFamily="34" charset="0"/>
              </a:rPr>
              <a:t>Kalsiyum düzeylerinde azalma meydana gelebilir, kalsiyum </a:t>
            </a:r>
            <a:r>
              <a:rPr lang="tr-TR" dirty="0" err="1" smtClean="0">
                <a:latin typeface="Tw Cen MT" panose="020B0602020104020603" pitchFamily="34" charset="0"/>
              </a:rPr>
              <a:t>replasmanı</a:t>
            </a:r>
            <a:r>
              <a:rPr lang="tr-TR" dirty="0" smtClean="0">
                <a:latin typeface="Tw Cen MT" panose="020B0602020104020603" pitchFamily="34" charset="0"/>
              </a:rPr>
              <a:t> gerekebilir. Hastalara kemik mineral </a:t>
            </a:r>
            <a:r>
              <a:rPr lang="tr-TR" dirty="0" err="1" smtClean="0">
                <a:latin typeface="Tw Cen MT" panose="020B0602020104020603" pitchFamily="34" charset="0"/>
              </a:rPr>
              <a:t>dansisitesi</a:t>
            </a:r>
            <a:r>
              <a:rPr lang="tr-TR" dirty="0" smtClean="0">
                <a:latin typeface="Tw Cen MT" panose="020B0602020104020603" pitchFamily="34" charset="0"/>
              </a:rPr>
              <a:t> ölçümleri önerilmektedir.</a:t>
            </a:r>
          </a:p>
          <a:p>
            <a:endParaRPr lang="tr-TR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022" y="1959429"/>
            <a:ext cx="3474720" cy="330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4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592184"/>
            <a:ext cx="10633166" cy="5381308"/>
          </a:xfrm>
          <a:prstGeom prst="rect">
            <a:avLst/>
          </a:prstGeom>
        </p:spPr>
      </p:pic>
      <p:sp>
        <p:nvSpPr>
          <p:cNvPr id="5" name="Yuvarlatılmış Dikdörtgen 4"/>
          <p:cNvSpPr/>
          <p:nvPr/>
        </p:nvSpPr>
        <p:spPr>
          <a:xfrm>
            <a:off x="1254034" y="949234"/>
            <a:ext cx="2377440" cy="722812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980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523" y="286603"/>
            <a:ext cx="11155914" cy="5355182"/>
          </a:xfrm>
          <a:prstGeom prst="rect">
            <a:avLst/>
          </a:prstGeom>
        </p:spPr>
      </p:pic>
      <p:sp>
        <p:nvSpPr>
          <p:cNvPr id="5" name="Yuvarlatılmış Dikdörtgen 4"/>
          <p:cNvSpPr/>
          <p:nvPr/>
        </p:nvSpPr>
        <p:spPr>
          <a:xfrm>
            <a:off x="705394" y="190809"/>
            <a:ext cx="2542903" cy="610380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550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487" y="217714"/>
            <a:ext cx="11110782" cy="565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7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295312"/>
            <a:ext cx="10058400" cy="1450757"/>
          </a:xfrm>
        </p:spPr>
        <p:txBody>
          <a:bodyPr/>
          <a:lstStyle/>
          <a:p>
            <a:r>
              <a:rPr lang="tr-TR" dirty="0">
                <a:solidFill>
                  <a:srgbClr val="94A088"/>
                </a:solidFill>
                <a:latin typeface="Tw Cen MT" panose="020B0602020104020603" pitchFamily="34" charset="0"/>
              </a:rPr>
              <a:t>EPİDEMİYOLOJİ</a:t>
            </a:r>
            <a:endParaRPr lang="tr-TR" dirty="0">
              <a:latin typeface="Tw Cen MT" panose="020B0602020104020603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1968758"/>
            <a:ext cx="4771675" cy="3900335"/>
          </a:xfrm>
        </p:spPr>
        <p:txBody>
          <a:bodyPr/>
          <a:lstStyle/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tr-TR" dirty="0" smtClean="0">
                <a:latin typeface="Tw Cen MT" panose="020B0602020104020603" pitchFamily="34" charset="0"/>
              </a:rPr>
              <a:t>Mide kanseri olguları Amerika Birleşik Devletleri’nde görülme sıklığında azalma gösterse de ,45 ülkenin verilerinin kıyaslandığı bir istatistik çalışmasının ortaya koyduğu verilere bakıldığında , tüm kanser olguları arasında hala önemli bir neden.</a:t>
            </a:r>
          </a:p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tr-TR" dirty="0" smtClean="0">
                <a:latin typeface="Tw Cen MT" panose="020B0602020104020603" pitchFamily="34" charset="0"/>
              </a:rPr>
              <a:t>Erkeklerde </a:t>
            </a:r>
            <a:r>
              <a:rPr lang="tr-TR" dirty="0" smtClean="0">
                <a:solidFill>
                  <a:schemeClr val="bg2">
                    <a:lumMod val="50000"/>
                  </a:schemeClr>
                </a:solidFill>
                <a:latin typeface="Tw Cen MT" panose="020B0602020104020603" pitchFamily="34" charset="0"/>
              </a:rPr>
              <a:t>47/100.000</a:t>
            </a:r>
            <a:r>
              <a:rPr lang="tr-TR" dirty="0" smtClean="0">
                <a:latin typeface="Tw Cen MT" panose="020B0602020104020603" pitchFamily="34" charset="0"/>
              </a:rPr>
              <a:t> ve kadınlarda </a:t>
            </a:r>
            <a:r>
              <a:rPr lang="tr-TR" dirty="0" smtClean="0">
                <a:solidFill>
                  <a:srgbClr val="CC00FF"/>
                </a:solidFill>
                <a:latin typeface="Tw Cen MT" panose="020B0602020104020603" pitchFamily="34" charset="0"/>
              </a:rPr>
              <a:t>18.9/100.000</a:t>
            </a:r>
            <a:r>
              <a:rPr lang="tr-TR" dirty="0" smtClean="0">
                <a:latin typeface="Tw Cen MT" panose="020B0602020104020603" pitchFamily="34" charset="0"/>
              </a:rPr>
              <a:t> görülme oranı ile 2000 yılı verilerince en çok gözüken ülke </a:t>
            </a:r>
            <a:r>
              <a:rPr lang="tr-TR" dirty="0" err="1" smtClean="0">
                <a:latin typeface="Tw Cen MT" panose="020B0602020104020603" pitchFamily="34" charset="0"/>
              </a:rPr>
              <a:t>Kırgazistan’dır</a:t>
            </a:r>
            <a:r>
              <a:rPr lang="tr-TR" dirty="0" smtClean="0">
                <a:latin typeface="Tw Cen MT" panose="020B0602020104020603" pitchFamily="34" charset="0"/>
              </a:rPr>
              <a:t>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298" y="1278294"/>
            <a:ext cx="4581330" cy="459079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002416" y="2939143"/>
            <a:ext cx="326572" cy="291658"/>
          </a:xfrm>
          <a:prstGeom prst="ellipse">
            <a:avLst/>
          </a:prstGeom>
          <a:noFill/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val 7"/>
          <p:cNvSpPr/>
          <p:nvPr/>
        </p:nvSpPr>
        <p:spPr>
          <a:xfrm>
            <a:off x="9937102" y="5271796"/>
            <a:ext cx="391886" cy="251926"/>
          </a:xfrm>
          <a:prstGeom prst="ellipse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Sağ Ok 10"/>
          <p:cNvSpPr/>
          <p:nvPr/>
        </p:nvSpPr>
        <p:spPr>
          <a:xfrm flipH="1">
            <a:off x="10444114" y="2939143"/>
            <a:ext cx="451029" cy="29165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Sol Ok 11"/>
          <p:cNvSpPr/>
          <p:nvPr/>
        </p:nvSpPr>
        <p:spPr>
          <a:xfrm>
            <a:off x="10444114" y="5271796"/>
            <a:ext cx="485191" cy="2286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607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88274" y="1985554"/>
            <a:ext cx="3944983" cy="3883539"/>
          </a:xfrm>
        </p:spPr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DİNLEDİĞİNİZ İÇİN TEŞEKKÜRLER</a:t>
            </a:r>
          </a:p>
          <a:p>
            <a:endParaRPr lang="tr-TR" sz="2800" dirty="0">
              <a:solidFill>
                <a:srgbClr val="FF0000"/>
              </a:solidFill>
              <a:latin typeface="Tw Cen MT" panose="020B0602020104020603" pitchFamily="34" charset="0"/>
            </a:endParaRPr>
          </a:p>
          <a:p>
            <a:r>
              <a:rPr lang="tr-TR" sz="16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Kaynaklar :</a:t>
            </a:r>
            <a:r>
              <a:rPr lang="tr-TR" sz="16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Clinical</a:t>
            </a:r>
            <a:r>
              <a:rPr lang="tr-TR" sz="16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tr-TR" sz="16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Radiation</a:t>
            </a:r>
            <a:r>
              <a:rPr lang="tr-TR" sz="16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tr-TR" sz="16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Oncology</a:t>
            </a:r>
            <a:r>
              <a:rPr lang="tr-TR" sz="16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TEPPER&amp;GUNDERSON 5th Edition (Sf:908-949)</a:t>
            </a:r>
            <a:endParaRPr lang="tr-TR" sz="1600" dirty="0" smtClean="0">
              <a:solidFill>
                <a:srgbClr val="FF0000"/>
              </a:solidFill>
              <a:latin typeface="Tw Cen MT" panose="020B0602020104020603" pitchFamily="34" charset="0"/>
            </a:endParaRPr>
          </a:p>
          <a:p>
            <a:pPr marL="0" indent="0">
              <a:buNone/>
            </a:pPr>
            <a:r>
              <a:rPr lang="tr-TR" sz="14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                  NCCN GASTRİC CANCER CHAPTER</a:t>
            </a:r>
            <a:endParaRPr lang="tr-TR" sz="14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110" y="2246811"/>
            <a:ext cx="4736136" cy="346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90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94A088"/>
                </a:solidFill>
                <a:latin typeface="Tw Cen MT" panose="020B0602020104020603" pitchFamily="34" charset="0"/>
              </a:rPr>
              <a:t>EPİDEMİYOLOJİ</a:t>
            </a:r>
            <a:endParaRPr lang="tr-TR" dirty="0">
              <a:latin typeface="Tw Cen MT" panose="020B0602020104020603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1" y="1845734"/>
            <a:ext cx="5518124" cy="3332756"/>
          </a:xfrm>
        </p:spPr>
        <p:txBody>
          <a:bodyPr/>
          <a:lstStyle/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tr-TR" dirty="0" smtClean="0">
                <a:latin typeface="Tw Cen MT" panose="020B0602020104020603" pitchFamily="34" charset="0"/>
              </a:rPr>
              <a:t>Mide kanseri olgularının günümüzde </a:t>
            </a:r>
            <a:r>
              <a:rPr lang="tr-TR" dirty="0" smtClean="0">
                <a:solidFill>
                  <a:srgbClr val="CC00FF"/>
                </a:solidFill>
                <a:latin typeface="Tw Cen MT" panose="020B0602020104020603" pitchFamily="34" charset="0"/>
              </a:rPr>
              <a:t>%40</a:t>
            </a:r>
            <a:r>
              <a:rPr lang="tr-TR" dirty="0" smtClean="0">
                <a:latin typeface="Tw Cen MT" panose="020B0602020104020603" pitchFamily="34" charset="0"/>
              </a:rPr>
              <a:t>’ı </a:t>
            </a:r>
            <a:r>
              <a:rPr lang="tr-TR" dirty="0" err="1" smtClean="0">
                <a:solidFill>
                  <a:srgbClr val="CC00FF"/>
                </a:solidFill>
                <a:latin typeface="Tw Cen MT" panose="020B0602020104020603" pitchFamily="34" charset="0"/>
              </a:rPr>
              <a:t>antrum</a:t>
            </a:r>
            <a:r>
              <a:rPr lang="tr-TR" dirty="0" smtClean="0">
                <a:solidFill>
                  <a:srgbClr val="CC00FF"/>
                </a:solidFill>
                <a:latin typeface="Tw Cen MT" panose="020B0602020104020603" pitchFamily="34" charset="0"/>
              </a:rPr>
              <a:t> ve </a:t>
            </a:r>
            <a:r>
              <a:rPr lang="tr-TR" dirty="0" err="1" smtClean="0">
                <a:solidFill>
                  <a:srgbClr val="CC00FF"/>
                </a:solidFill>
                <a:latin typeface="Tw Cen MT" panose="020B0602020104020603" pitchFamily="34" charset="0"/>
              </a:rPr>
              <a:t>distal</a:t>
            </a:r>
            <a:r>
              <a:rPr lang="tr-TR" dirty="0" smtClean="0">
                <a:solidFill>
                  <a:srgbClr val="CC00FF"/>
                </a:solidFill>
                <a:latin typeface="Tw Cen MT" panose="020B0602020104020603" pitchFamily="34" charset="0"/>
              </a:rPr>
              <a:t> </a:t>
            </a:r>
            <a:r>
              <a:rPr lang="tr-TR" dirty="0" err="1" smtClean="0">
                <a:solidFill>
                  <a:srgbClr val="CC00FF"/>
                </a:solidFill>
                <a:latin typeface="Tw Cen MT" panose="020B0602020104020603" pitchFamily="34" charset="0"/>
              </a:rPr>
              <a:t>mide</a:t>
            </a:r>
            <a:r>
              <a:rPr lang="tr-TR" dirty="0" err="1" smtClean="0">
                <a:latin typeface="Tw Cen MT" panose="020B0602020104020603" pitchFamily="34" charset="0"/>
              </a:rPr>
              <a:t>’den</a:t>
            </a:r>
            <a:r>
              <a:rPr lang="tr-TR" dirty="0" smtClean="0">
                <a:latin typeface="Tw Cen MT" panose="020B0602020104020603" pitchFamily="34" charset="0"/>
              </a:rPr>
              <a:t> kaynaklanmaktadır. Bu lokalizasyonu </a:t>
            </a:r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%25 </a:t>
            </a:r>
            <a:r>
              <a:rPr lang="tr-TR" dirty="0" smtClean="0">
                <a:latin typeface="Tw Cen MT" panose="020B0602020104020603" pitchFamily="34" charset="0"/>
              </a:rPr>
              <a:t>ile </a:t>
            </a:r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mide </a:t>
            </a:r>
            <a:r>
              <a:rPr lang="tr-TR" dirty="0" err="1" smtClean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corpusu</a:t>
            </a:r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tr-TR" dirty="0" smtClean="0">
                <a:latin typeface="Tw Cen MT" panose="020B0602020104020603" pitchFamily="34" charset="0"/>
              </a:rPr>
              <a:t>izlemekteyken ,olguların </a:t>
            </a:r>
            <a:r>
              <a:rPr lang="tr-TR" dirty="0" smtClean="0">
                <a:solidFill>
                  <a:srgbClr val="00B0F0"/>
                </a:solidFill>
                <a:latin typeface="Tw Cen MT" panose="020B0602020104020603" pitchFamily="34" charset="0"/>
              </a:rPr>
              <a:t>%35</a:t>
            </a:r>
            <a:r>
              <a:rPr lang="tr-TR" dirty="0" smtClean="0">
                <a:latin typeface="Tw Cen MT" panose="020B0602020104020603" pitchFamily="34" charset="0"/>
              </a:rPr>
              <a:t>’i </a:t>
            </a:r>
            <a:r>
              <a:rPr lang="tr-TR" dirty="0" err="1" smtClean="0">
                <a:solidFill>
                  <a:srgbClr val="00B0F0"/>
                </a:solidFill>
                <a:latin typeface="Tw Cen MT" panose="020B0602020104020603" pitchFamily="34" charset="0"/>
              </a:rPr>
              <a:t>kardia</a:t>
            </a:r>
            <a:r>
              <a:rPr lang="tr-TR" dirty="0" smtClean="0">
                <a:latin typeface="Tw Cen MT" panose="020B0602020104020603" pitchFamily="34" charset="0"/>
              </a:rPr>
              <a:t> ya da </a:t>
            </a:r>
            <a:r>
              <a:rPr lang="tr-TR" dirty="0" err="1" smtClean="0">
                <a:latin typeface="Tw Cen MT" panose="020B0602020104020603" pitchFamily="34" charset="0"/>
              </a:rPr>
              <a:t>özafagogastrik</a:t>
            </a:r>
            <a:r>
              <a:rPr lang="tr-TR" dirty="0" smtClean="0">
                <a:latin typeface="Tw Cen MT" panose="020B0602020104020603" pitchFamily="34" charset="0"/>
              </a:rPr>
              <a:t> </a:t>
            </a:r>
            <a:r>
              <a:rPr lang="tr-TR" dirty="0" err="1" smtClean="0">
                <a:latin typeface="Tw Cen MT" panose="020B0602020104020603" pitchFamily="34" charset="0"/>
              </a:rPr>
              <a:t>junction</a:t>
            </a:r>
            <a:r>
              <a:rPr lang="tr-TR" dirty="0" smtClean="0">
                <a:latin typeface="Tw Cen MT" panose="020B0602020104020603" pitchFamily="34" charset="0"/>
              </a:rPr>
              <a:t>(GEJ) kaynaklıdır.</a:t>
            </a:r>
          </a:p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tr-TR" dirty="0" err="1" smtClean="0">
                <a:latin typeface="Tw Cen MT" panose="020B0602020104020603" pitchFamily="34" charset="0"/>
              </a:rPr>
              <a:t>Distal</a:t>
            </a:r>
            <a:r>
              <a:rPr lang="tr-TR" dirty="0" smtClean="0">
                <a:latin typeface="Tw Cen MT" panose="020B0602020104020603" pitchFamily="34" charset="0"/>
              </a:rPr>
              <a:t> mide kanser olgularının 1930 dan günümüze seyrinde ise tüm olgulardaki azalan </a:t>
            </a:r>
            <a:r>
              <a:rPr lang="tr-TR" dirty="0" err="1" smtClean="0">
                <a:latin typeface="Tw Cen MT" panose="020B0602020104020603" pitchFamily="34" charset="0"/>
              </a:rPr>
              <a:t>insidansı</a:t>
            </a:r>
            <a:r>
              <a:rPr lang="tr-TR" dirty="0" smtClean="0">
                <a:latin typeface="Tw Cen MT" panose="020B0602020104020603" pitchFamily="34" charset="0"/>
              </a:rPr>
              <a:t> göze çarpmaktadır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7763" y="1914331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53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6"/>
                </a:solidFill>
                <a:latin typeface="Tw Cen MT" panose="020B0602020104020603" pitchFamily="34" charset="0"/>
              </a:rPr>
              <a:t>ETYOLOJİ</a:t>
            </a:r>
            <a:endParaRPr lang="tr-TR" dirty="0">
              <a:solidFill>
                <a:schemeClr val="accent6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1847460"/>
            <a:ext cx="10761928" cy="4021633"/>
          </a:xfrm>
        </p:spPr>
        <p:txBody>
          <a:bodyPr/>
          <a:lstStyle/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tr-TR" dirty="0" err="1" smtClean="0">
                <a:latin typeface="Tw Cen MT" panose="020B0602020104020603" pitchFamily="34" charset="0"/>
              </a:rPr>
              <a:t>Gastrik</a:t>
            </a:r>
            <a:r>
              <a:rPr lang="tr-TR" dirty="0" smtClean="0">
                <a:latin typeface="Tw Cen MT" panose="020B0602020104020603" pitchFamily="34" charset="0"/>
              </a:rPr>
              <a:t> kanserler için </a:t>
            </a:r>
            <a:r>
              <a:rPr lang="tr-TR" dirty="0" err="1" smtClean="0">
                <a:latin typeface="Tw Cen MT" panose="020B0602020104020603" pitchFamily="34" charset="0"/>
              </a:rPr>
              <a:t>etyolojide</a:t>
            </a:r>
            <a:r>
              <a:rPr lang="tr-TR" dirty="0" smtClean="0">
                <a:latin typeface="Tw Cen MT" panose="020B0602020104020603" pitchFamily="34" charset="0"/>
              </a:rPr>
              <a:t> majör rol oynayan etken </a:t>
            </a:r>
            <a:r>
              <a:rPr lang="tr-TR" dirty="0" err="1" smtClean="0">
                <a:latin typeface="Tw Cen MT" panose="020B0602020104020603" pitchFamily="34" charset="0"/>
              </a:rPr>
              <a:t>Helicobacter</a:t>
            </a:r>
            <a:r>
              <a:rPr lang="tr-TR" dirty="0" smtClean="0">
                <a:latin typeface="Tw Cen MT" panose="020B0602020104020603" pitchFamily="34" charset="0"/>
              </a:rPr>
              <a:t> </a:t>
            </a:r>
            <a:r>
              <a:rPr lang="tr-TR" dirty="0" err="1" smtClean="0">
                <a:latin typeface="Tw Cen MT" panose="020B0602020104020603" pitchFamily="34" charset="0"/>
              </a:rPr>
              <a:t>pylori</a:t>
            </a:r>
            <a:r>
              <a:rPr lang="tr-TR" dirty="0" smtClean="0">
                <a:latin typeface="Tw Cen MT" panose="020B0602020104020603" pitchFamily="34" charset="0"/>
              </a:rPr>
              <a:t> enfeksiyonlarıdır ancak her </a:t>
            </a:r>
            <a:r>
              <a:rPr lang="tr-TR" dirty="0" err="1" smtClean="0">
                <a:latin typeface="Tw Cen MT" panose="020B0602020104020603" pitchFamily="34" charset="0"/>
              </a:rPr>
              <a:t>H.pylori</a:t>
            </a:r>
            <a:r>
              <a:rPr lang="tr-TR" dirty="0" smtClean="0">
                <a:latin typeface="Tw Cen MT" panose="020B0602020104020603" pitchFamily="34" charset="0"/>
              </a:rPr>
              <a:t> enfeksiyonu </a:t>
            </a:r>
            <a:r>
              <a:rPr lang="tr-TR" dirty="0" err="1" smtClean="0">
                <a:latin typeface="Tw Cen MT" panose="020B0602020104020603" pitchFamily="34" charset="0"/>
              </a:rPr>
              <a:t>malign</a:t>
            </a:r>
            <a:r>
              <a:rPr lang="tr-TR" dirty="0" smtClean="0">
                <a:latin typeface="Tw Cen MT" panose="020B0602020104020603" pitchFamily="34" charset="0"/>
              </a:rPr>
              <a:t> transformasyon ile sonuçlanmaz.</a:t>
            </a:r>
          </a:p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tr-TR" dirty="0" err="1" smtClean="0">
                <a:latin typeface="Tw Cen MT" panose="020B0602020104020603" pitchFamily="34" charset="0"/>
              </a:rPr>
              <a:t>Gastrik</a:t>
            </a:r>
            <a:r>
              <a:rPr lang="tr-TR" dirty="0" smtClean="0">
                <a:latin typeface="Tw Cen MT" panose="020B0602020104020603" pitchFamily="34" charset="0"/>
              </a:rPr>
              <a:t> kanserlerde </a:t>
            </a:r>
            <a:r>
              <a:rPr lang="tr-TR" dirty="0" err="1" smtClean="0">
                <a:latin typeface="Tw Cen MT" panose="020B0602020104020603" pitchFamily="34" charset="0"/>
              </a:rPr>
              <a:t>H.pylori</a:t>
            </a:r>
            <a:r>
              <a:rPr lang="tr-TR" dirty="0" smtClean="0">
                <a:latin typeface="Tw Cen MT" panose="020B0602020104020603" pitchFamily="34" charset="0"/>
              </a:rPr>
              <a:t> </a:t>
            </a:r>
            <a:r>
              <a:rPr lang="tr-TR" dirty="0" err="1" smtClean="0">
                <a:latin typeface="Tw Cen MT" panose="020B0602020104020603" pitchFamily="34" charset="0"/>
              </a:rPr>
              <a:t>corpus</a:t>
            </a:r>
            <a:r>
              <a:rPr lang="tr-TR" dirty="0" smtClean="0">
                <a:latin typeface="Tw Cen MT" panose="020B0602020104020603" pitchFamily="34" charset="0"/>
              </a:rPr>
              <a:t> ve </a:t>
            </a:r>
            <a:r>
              <a:rPr lang="tr-TR" dirty="0" err="1" smtClean="0">
                <a:latin typeface="Tw Cen MT" panose="020B0602020104020603" pitchFamily="34" charset="0"/>
              </a:rPr>
              <a:t>distal</a:t>
            </a:r>
            <a:r>
              <a:rPr lang="tr-TR" dirty="0" smtClean="0">
                <a:latin typeface="Tw Cen MT" panose="020B0602020104020603" pitchFamily="34" charset="0"/>
              </a:rPr>
              <a:t> mide ilişkili tümörlerde faktördür .</a:t>
            </a:r>
            <a:endParaRPr lang="tr-TR" dirty="0">
              <a:latin typeface="Tw Cen MT" panose="020B0602020104020603" pitchFamily="34" charset="0"/>
            </a:endParaRPr>
          </a:p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tr-TR" dirty="0" smtClean="0">
                <a:latin typeface="Tw Cen MT" panose="020B0602020104020603" pitchFamily="34" charset="0"/>
              </a:rPr>
              <a:t>Ancak </a:t>
            </a:r>
            <a:r>
              <a:rPr lang="tr-TR" dirty="0" err="1" smtClean="0">
                <a:latin typeface="Tw Cen MT" panose="020B0602020104020603" pitchFamily="34" charset="0"/>
              </a:rPr>
              <a:t>kardia</a:t>
            </a:r>
            <a:r>
              <a:rPr lang="tr-TR" dirty="0" smtClean="0">
                <a:latin typeface="Tw Cen MT" panose="020B0602020104020603" pitchFamily="34" charset="0"/>
              </a:rPr>
              <a:t> ve GEJ(</a:t>
            </a:r>
            <a:r>
              <a:rPr lang="tr-TR" dirty="0" err="1" smtClean="0">
                <a:latin typeface="Tw Cen MT" panose="020B0602020104020603" pitchFamily="34" charset="0"/>
              </a:rPr>
              <a:t>gastroözafageal</a:t>
            </a:r>
            <a:r>
              <a:rPr lang="tr-TR" dirty="0" smtClean="0">
                <a:latin typeface="Tw Cen MT" panose="020B0602020104020603" pitchFamily="34" charset="0"/>
              </a:rPr>
              <a:t> </a:t>
            </a:r>
            <a:r>
              <a:rPr lang="tr-TR" dirty="0" err="1" smtClean="0">
                <a:latin typeface="Tw Cen MT" panose="020B0602020104020603" pitchFamily="34" charset="0"/>
              </a:rPr>
              <a:t>junction</a:t>
            </a:r>
            <a:r>
              <a:rPr lang="tr-TR" dirty="0" smtClean="0">
                <a:latin typeface="Tw Cen MT" panose="020B0602020104020603" pitchFamily="34" charset="0"/>
              </a:rPr>
              <a:t>) kaynaklı tümörlerde faktör değil.</a:t>
            </a:r>
          </a:p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tr-TR" dirty="0" smtClean="0">
                <a:latin typeface="Tw Cen MT" panose="020B0602020104020603" pitchFamily="34" charset="0"/>
              </a:rPr>
              <a:t>Bu lokalizasyonlarda aksine </a:t>
            </a:r>
            <a:r>
              <a:rPr lang="tr-TR" dirty="0" err="1" smtClean="0">
                <a:latin typeface="Tw Cen MT" panose="020B0602020104020603" pitchFamily="34" charset="0"/>
              </a:rPr>
              <a:t>H.pylori</a:t>
            </a:r>
            <a:r>
              <a:rPr lang="tr-TR" dirty="0" smtClean="0">
                <a:latin typeface="Tw Cen MT" panose="020B0602020104020603" pitchFamily="34" charset="0"/>
              </a:rPr>
              <a:t> enfeksiyonu aksine koruyucu.</a:t>
            </a:r>
          </a:p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tr-TR" dirty="0" smtClean="0">
                <a:latin typeface="Tw Cen MT" panose="020B0602020104020603" pitchFamily="34" charset="0"/>
              </a:rPr>
              <a:t>Amerika’da erken evre mide kanseri olguları tüm mide kanseri olgularının yalnızca %5 iken ,1955 yılında erken evre mide kanseri olguları %3-8 arası olan Japonya’da ise yoğun tarama programları ile %34.5’e yükseldi.</a:t>
            </a:r>
          </a:p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tr-TR" dirty="0" smtClean="0">
                <a:latin typeface="Tw Cen MT" panose="020B0602020104020603" pitchFamily="34" charset="0"/>
              </a:rPr>
              <a:t>Bu oranların istatistiki en önemli yansıması 5 yıllık sağ kalım oranları ile anlaşılabilir . Sağ kalım oranları Japonya’da %53 iken , diğer tüm dünyada %21 düzeylerinde kalmıştır.</a:t>
            </a:r>
            <a:endParaRPr lang="tr-TR" dirty="0">
              <a:latin typeface="Tw Cen MT" panose="020B0602020104020603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8273" y="2250472"/>
            <a:ext cx="681718" cy="66917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1754" y="2984718"/>
            <a:ext cx="598237" cy="59823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7289" y="139270"/>
            <a:ext cx="2805404" cy="157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17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269186"/>
            <a:ext cx="10058400" cy="1450757"/>
          </a:xfrm>
        </p:spPr>
        <p:txBody>
          <a:bodyPr/>
          <a:lstStyle/>
          <a:p>
            <a:r>
              <a:rPr lang="tr-TR" dirty="0" smtClean="0">
                <a:solidFill>
                  <a:schemeClr val="accent6"/>
                </a:solidFill>
                <a:latin typeface="Tw Cen MT" panose="020B0602020104020603" pitchFamily="34" charset="0"/>
              </a:rPr>
              <a:t>HİSTOLOJİK SINIFLAMA</a:t>
            </a:r>
            <a:endParaRPr lang="tr-TR" dirty="0">
              <a:solidFill>
                <a:schemeClr val="accent6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tr-TR" dirty="0" err="1" smtClean="0">
                <a:latin typeface="Tw Cen MT" panose="020B0602020104020603" pitchFamily="34" charset="0"/>
              </a:rPr>
              <a:t>Gastrik</a:t>
            </a:r>
            <a:r>
              <a:rPr lang="tr-TR" dirty="0" smtClean="0">
                <a:latin typeface="Tw Cen MT" panose="020B0602020104020603" pitchFamily="34" charset="0"/>
              </a:rPr>
              <a:t> kanserlerin sınıflamasında en çok </a:t>
            </a:r>
            <a:r>
              <a:rPr lang="tr-TR" dirty="0" err="1" smtClean="0">
                <a:latin typeface="Tw Cen MT" panose="020B0602020104020603" pitchFamily="34" charset="0"/>
              </a:rPr>
              <a:t>Lauren</a:t>
            </a:r>
            <a:r>
              <a:rPr lang="tr-TR" dirty="0" smtClean="0">
                <a:latin typeface="Tw Cen MT" panose="020B0602020104020603" pitchFamily="34" charset="0"/>
              </a:rPr>
              <a:t> tarafından bulunan histolojik sınıflama kullanılmaktadır. </a:t>
            </a:r>
            <a:r>
              <a:rPr lang="tr-TR" dirty="0" err="1" smtClean="0">
                <a:latin typeface="Tw Cen MT" panose="020B0602020104020603" pitchFamily="34" charset="0"/>
              </a:rPr>
              <a:t>Lauren</a:t>
            </a:r>
            <a:r>
              <a:rPr lang="tr-TR" dirty="0" smtClean="0">
                <a:latin typeface="Tw Cen MT" panose="020B0602020104020603" pitchFamily="34" charset="0"/>
              </a:rPr>
              <a:t> sınıflamasına göre temelde iki histolojik alt tip bulunmaktadır.</a:t>
            </a:r>
            <a:endParaRPr lang="tr-TR" dirty="0">
              <a:latin typeface="Tw Cen MT" panose="020B0602020104020603" pitchFamily="34" charset="0"/>
            </a:endParaRP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692024"/>
              </p:ext>
            </p:extLst>
          </p:nvPr>
        </p:nvGraphicFramePr>
        <p:xfrm>
          <a:off x="1161143" y="2802225"/>
          <a:ext cx="8128000" cy="2352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71814419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536010085"/>
                    </a:ext>
                  </a:extLst>
                </a:gridCol>
              </a:tblGrid>
              <a:tr h="570895">
                <a:tc>
                  <a:txBody>
                    <a:bodyPr/>
                    <a:lstStyle/>
                    <a:p>
                      <a:r>
                        <a:rPr lang="tr-TR" dirty="0" smtClean="0"/>
                        <a:t>DİFFÜZ TİP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İNTESTİNAL TİP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208239"/>
                  </a:ext>
                </a:extLst>
              </a:tr>
              <a:tr h="570895">
                <a:tc>
                  <a:txBody>
                    <a:bodyPr/>
                    <a:lstStyle/>
                    <a:p>
                      <a:r>
                        <a:rPr lang="tr-TR" dirty="0" smtClean="0"/>
                        <a:t>Taşlı</a:t>
                      </a:r>
                      <a:r>
                        <a:rPr lang="tr-TR" baseline="0" dirty="0" smtClean="0"/>
                        <a:t> yüzük hücreli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H.Pylori</a:t>
                      </a:r>
                      <a:r>
                        <a:rPr lang="tr-TR" dirty="0" smtClean="0"/>
                        <a:t> ilişkili 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338213"/>
                  </a:ext>
                </a:extLst>
              </a:tr>
              <a:tr h="570895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İntraperitoneal</a:t>
                      </a:r>
                      <a:r>
                        <a:rPr lang="tr-TR" baseline="0" dirty="0" smtClean="0"/>
                        <a:t> metastaz oranı yüksek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Atrofik</a:t>
                      </a:r>
                      <a:r>
                        <a:rPr lang="tr-TR" baseline="0" dirty="0" smtClean="0"/>
                        <a:t> gastrit ve kronik </a:t>
                      </a:r>
                      <a:r>
                        <a:rPr lang="tr-TR" baseline="0" dirty="0" err="1" smtClean="0"/>
                        <a:t>inflamasyon</a:t>
                      </a:r>
                      <a:r>
                        <a:rPr lang="tr-TR" baseline="0" dirty="0" smtClean="0"/>
                        <a:t> zemininden gelişim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105424"/>
                  </a:ext>
                </a:extLst>
              </a:tr>
              <a:tr h="570895">
                <a:tc>
                  <a:txBody>
                    <a:bodyPr/>
                    <a:lstStyle/>
                    <a:p>
                      <a:r>
                        <a:rPr lang="tr-TR" dirty="0" smtClean="0"/>
                        <a:t>CDH1 </a:t>
                      </a:r>
                      <a:r>
                        <a:rPr lang="tr-TR" dirty="0" err="1" smtClean="0"/>
                        <a:t>ekspersyon</a:t>
                      </a:r>
                      <a:r>
                        <a:rPr lang="tr-TR" dirty="0" smtClean="0"/>
                        <a:t> oranı yüksek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Daha çok mide </a:t>
                      </a:r>
                      <a:r>
                        <a:rPr lang="tr-TR" dirty="0" err="1" smtClean="0"/>
                        <a:t>distali</a:t>
                      </a:r>
                      <a:r>
                        <a:rPr lang="tr-TR" dirty="0" smtClean="0"/>
                        <a:t> kaynaklı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111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017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94A088"/>
                </a:solidFill>
                <a:latin typeface="Tw Cen MT" panose="020B0602020104020603" pitchFamily="34" charset="0"/>
              </a:rPr>
              <a:t>MOLEKÜLER SINIFLAMA</a:t>
            </a:r>
            <a:endParaRPr lang="tr-TR" dirty="0">
              <a:latin typeface="Tw Cen MT" panose="020B0602020104020603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tr-TR" dirty="0" smtClean="0">
                <a:latin typeface="Tw Cen MT" panose="020B0602020104020603" pitchFamily="34" charset="0"/>
              </a:rPr>
              <a:t>TCGA tarafından yapılan mide kanseri moleküler sınıflandırması temelde 4’e ayrılır.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bg2">
                    <a:lumMod val="50000"/>
                  </a:schemeClr>
                </a:solidFill>
                <a:latin typeface="Tw Cen MT" panose="020B0602020104020603" pitchFamily="34" charset="0"/>
              </a:rPr>
              <a:t>EBV ile </a:t>
            </a:r>
            <a:r>
              <a:rPr lang="tr-TR" dirty="0" err="1" smtClean="0">
                <a:solidFill>
                  <a:schemeClr val="bg2">
                    <a:lumMod val="50000"/>
                  </a:schemeClr>
                </a:solidFill>
                <a:latin typeface="Tw Cen MT" panose="020B0602020104020603" pitchFamily="34" charset="0"/>
              </a:rPr>
              <a:t>enfekte</a:t>
            </a:r>
            <a:r>
              <a:rPr lang="tr-TR" dirty="0" smtClean="0">
                <a:solidFill>
                  <a:schemeClr val="bg2">
                    <a:lumMod val="50000"/>
                  </a:schemeClr>
                </a:solidFill>
                <a:latin typeface="Tw Cen MT" panose="020B0602020104020603" pitchFamily="34" charset="0"/>
              </a:rPr>
              <a:t> olanlar (%9)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 err="1" smtClean="0">
                <a:solidFill>
                  <a:schemeClr val="accent2"/>
                </a:solidFill>
                <a:latin typeface="Tw Cen MT" panose="020B0602020104020603" pitchFamily="34" charset="0"/>
              </a:rPr>
              <a:t>Genomik</a:t>
            </a:r>
            <a:r>
              <a:rPr lang="tr-TR" dirty="0" smtClean="0">
                <a:solidFill>
                  <a:schemeClr val="accent2"/>
                </a:solidFill>
                <a:latin typeface="Tw Cen MT" panose="020B0602020104020603" pitchFamily="34" charset="0"/>
              </a:rPr>
              <a:t> </a:t>
            </a:r>
            <a:r>
              <a:rPr lang="tr-TR" dirty="0" err="1" smtClean="0">
                <a:solidFill>
                  <a:schemeClr val="accent2"/>
                </a:solidFill>
                <a:latin typeface="Tw Cen MT" panose="020B0602020104020603" pitchFamily="34" charset="0"/>
              </a:rPr>
              <a:t>instabiliteye</a:t>
            </a:r>
            <a:r>
              <a:rPr lang="tr-TR" dirty="0" smtClean="0">
                <a:solidFill>
                  <a:schemeClr val="accent2"/>
                </a:solidFill>
                <a:latin typeface="Tw Cen MT" panose="020B0602020104020603" pitchFamily="34" charset="0"/>
              </a:rPr>
              <a:t> sahip olanlar (%22)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 err="1" smtClean="0">
                <a:solidFill>
                  <a:srgbClr val="FF33CC"/>
                </a:solidFill>
                <a:latin typeface="Tw Cen MT" panose="020B0602020104020603" pitchFamily="34" charset="0"/>
              </a:rPr>
              <a:t>Kromozomal</a:t>
            </a:r>
            <a:r>
              <a:rPr lang="tr-TR" dirty="0" smtClean="0">
                <a:solidFill>
                  <a:srgbClr val="FF33CC"/>
                </a:solidFill>
                <a:latin typeface="Tw Cen MT" panose="020B0602020104020603" pitchFamily="34" charset="0"/>
              </a:rPr>
              <a:t> stabil tümörler (%20)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Kromozomal</a:t>
            </a:r>
            <a:r>
              <a:rPr lang="tr-TR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instabiliteye</a:t>
            </a:r>
            <a:r>
              <a:rPr lang="tr-TR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sahip olanlar(50)</a:t>
            </a:r>
            <a:endParaRPr lang="tr-TR" dirty="0">
              <a:solidFill>
                <a:schemeClr val="tx1"/>
              </a:solidFill>
              <a:latin typeface="Tw Cen MT" panose="020B0602020104020603" pitchFamily="34" charset="0"/>
            </a:endParaRPr>
          </a:p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tr-TR" dirty="0" err="1" smtClean="0">
                <a:latin typeface="Tw Cen MT" panose="020B0602020104020603" pitchFamily="34" charset="0"/>
              </a:rPr>
              <a:t>Kromozomal</a:t>
            </a:r>
            <a:r>
              <a:rPr lang="tr-TR" dirty="0" smtClean="0">
                <a:latin typeface="Tw Cen MT" panose="020B0602020104020603" pitchFamily="34" charset="0"/>
              </a:rPr>
              <a:t> </a:t>
            </a:r>
            <a:r>
              <a:rPr lang="tr-TR" dirty="0" err="1" smtClean="0">
                <a:latin typeface="Tw Cen MT" panose="020B0602020104020603" pitchFamily="34" charset="0"/>
              </a:rPr>
              <a:t>instabiliteye</a:t>
            </a:r>
            <a:r>
              <a:rPr lang="tr-TR" dirty="0" smtClean="0">
                <a:latin typeface="Tw Cen MT" panose="020B0602020104020603" pitchFamily="34" charset="0"/>
              </a:rPr>
              <a:t> sahip tümörlerin %65’i GEJ/</a:t>
            </a:r>
            <a:r>
              <a:rPr lang="tr-TR" dirty="0" err="1" smtClean="0">
                <a:latin typeface="Tw Cen MT" panose="020B0602020104020603" pitchFamily="34" charset="0"/>
              </a:rPr>
              <a:t>kardia</a:t>
            </a:r>
            <a:r>
              <a:rPr lang="tr-TR" dirty="0" smtClean="0">
                <a:latin typeface="Tw Cen MT" panose="020B0602020104020603" pitchFamily="34" charset="0"/>
              </a:rPr>
              <a:t> </a:t>
            </a:r>
            <a:r>
              <a:rPr lang="tr-TR" dirty="0" err="1" smtClean="0">
                <a:latin typeface="Tw Cen MT" panose="020B0602020104020603" pitchFamily="34" charset="0"/>
              </a:rPr>
              <a:t>kısmınden</a:t>
            </a:r>
            <a:r>
              <a:rPr lang="tr-TR" dirty="0" smtClean="0">
                <a:latin typeface="Tw Cen MT" panose="020B0602020104020603" pitchFamily="34" charset="0"/>
              </a:rPr>
              <a:t> köken alırken , EBV ile </a:t>
            </a:r>
            <a:r>
              <a:rPr lang="tr-TR" dirty="0" err="1" smtClean="0">
                <a:latin typeface="Tw Cen MT" panose="020B0602020104020603" pitchFamily="34" charset="0"/>
              </a:rPr>
              <a:t>infekte</a:t>
            </a:r>
            <a:r>
              <a:rPr lang="tr-TR" dirty="0" smtClean="0">
                <a:latin typeface="Tw Cen MT" panose="020B0602020104020603" pitchFamily="34" charset="0"/>
              </a:rPr>
              <a:t> </a:t>
            </a:r>
            <a:r>
              <a:rPr lang="tr-TR" dirty="0" err="1" smtClean="0">
                <a:latin typeface="Tw Cen MT" panose="020B0602020104020603" pitchFamily="34" charset="0"/>
              </a:rPr>
              <a:t>olanlaın</a:t>
            </a:r>
            <a:r>
              <a:rPr lang="tr-TR" dirty="0" smtClean="0">
                <a:latin typeface="Tw Cen MT" panose="020B0602020104020603" pitchFamily="34" charset="0"/>
              </a:rPr>
              <a:t> %62’si mide </a:t>
            </a:r>
            <a:r>
              <a:rPr lang="tr-TR" dirty="0" err="1" smtClean="0">
                <a:latin typeface="Tw Cen MT" panose="020B0602020104020603" pitchFamily="34" charset="0"/>
              </a:rPr>
              <a:t>fundus</a:t>
            </a:r>
            <a:r>
              <a:rPr lang="tr-TR" dirty="0" smtClean="0">
                <a:latin typeface="Tw Cen MT" panose="020B0602020104020603" pitchFamily="34" charset="0"/>
              </a:rPr>
              <a:t> ya da </a:t>
            </a:r>
            <a:r>
              <a:rPr lang="tr-TR" dirty="0" err="1" smtClean="0">
                <a:latin typeface="Tw Cen MT" panose="020B0602020104020603" pitchFamily="34" charset="0"/>
              </a:rPr>
              <a:t>korpusundan</a:t>
            </a:r>
            <a:r>
              <a:rPr lang="tr-TR" dirty="0" smtClean="0">
                <a:latin typeface="Tw Cen MT" panose="020B0602020104020603" pitchFamily="34" charset="0"/>
              </a:rPr>
              <a:t> köken alır.</a:t>
            </a:r>
          </a:p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bg2">
                    <a:lumMod val="50000"/>
                  </a:schemeClr>
                </a:solidFill>
                <a:latin typeface="Tw Cen MT" panose="020B0602020104020603" pitchFamily="34" charset="0"/>
              </a:rPr>
              <a:t>EBV</a:t>
            </a:r>
            <a:r>
              <a:rPr lang="tr-TR" dirty="0" smtClean="0">
                <a:latin typeface="Tw Cen MT" panose="020B0602020104020603" pitchFamily="34" charset="0"/>
              </a:rPr>
              <a:t> ile </a:t>
            </a:r>
            <a:r>
              <a:rPr lang="tr-TR" dirty="0" err="1" smtClean="0">
                <a:latin typeface="Tw Cen MT" panose="020B0602020104020603" pitchFamily="34" charset="0"/>
              </a:rPr>
              <a:t>enfekte</a:t>
            </a:r>
            <a:r>
              <a:rPr lang="tr-TR" dirty="0" smtClean="0">
                <a:latin typeface="Tw Cen MT" panose="020B0602020104020603" pitchFamily="34" charset="0"/>
              </a:rPr>
              <a:t> tümörlerde </a:t>
            </a:r>
            <a:r>
              <a:rPr lang="tr-TR" dirty="0" smtClean="0">
                <a:solidFill>
                  <a:schemeClr val="bg2">
                    <a:lumMod val="50000"/>
                  </a:schemeClr>
                </a:solidFill>
                <a:latin typeface="Tw Cen MT" panose="020B0602020104020603" pitchFamily="34" charset="0"/>
              </a:rPr>
              <a:t>CDKN2A </a:t>
            </a:r>
            <a:r>
              <a:rPr lang="tr-TR" dirty="0" err="1" smtClean="0">
                <a:latin typeface="Tw Cen MT" panose="020B0602020104020603" pitchFamily="34" charset="0"/>
              </a:rPr>
              <a:t>promoter</a:t>
            </a:r>
            <a:r>
              <a:rPr lang="tr-TR" dirty="0" smtClean="0">
                <a:latin typeface="Tw Cen MT" panose="020B0602020104020603" pitchFamily="34" charset="0"/>
              </a:rPr>
              <a:t> </a:t>
            </a:r>
            <a:r>
              <a:rPr lang="tr-TR" dirty="0" err="1" smtClean="0">
                <a:latin typeface="Tw Cen MT" panose="020B0602020104020603" pitchFamily="34" charset="0"/>
              </a:rPr>
              <a:t>hipermetilasyon</a:t>
            </a:r>
            <a:r>
              <a:rPr lang="tr-TR" dirty="0" smtClean="0">
                <a:latin typeface="Tw Cen MT" panose="020B0602020104020603" pitchFamily="34" charset="0"/>
              </a:rPr>
              <a:t> gözlemlenirken,%80 inde </a:t>
            </a:r>
            <a:r>
              <a:rPr lang="tr-TR" dirty="0" smtClean="0">
                <a:solidFill>
                  <a:schemeClr val="bg2">
                    <a:lumMod val="50000"/>
                  </a:schemeClr>
                </a:solidFill>
                <a:latin typeface="Tw Cen MT" panose="020B0602020104020603" pitchFamily="34" charset="0"/>
              </a:rPr>
              <a:t>PIK3CA </a:t>
            </a:r>
            <a:r>
              <a:rPr lang="tr-TR" dirty="0" smtClean="0">
                <a:latin typeface="Tw Cen MT" panose="020B0602020104020603" pitchFamily="34" charset="0"/>
              </a:rPr>
              <a:t>mutasyonu göze çarpmaktadır.</a:t>
            </a:r>
            <a:endParaRPr lang="tr-TR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48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94A088"/>
                </a:solidFill>
                <a:latin typeface="Tw Cen MT" panose="020B0602020104020603" pitchFamily="34" charset="0"/>
              </a:rPr>
              <a:t>MOLEKÜLER </a:t>
            </a:r>
            <a:r>
              <a:rPr lang="tr-TR" dirty="0" smtClean="0">
                <a:solidFill>
                  <a:srgbClr val="94A088"/>
                </a:solidFill>
                <a:latin typeface="Tw Cen MT" panose="020B0602020104020603" pitchFamily="34" charset="0"/>
              </a:rPr>
              <a:t>SINIFLAMA</a:t>
            </a:r>
            <a:endParaRPr lang="tr-TR" dirty="0">
              <a:latin typeface="Tw Cen MT" panose="020B0602020104020603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97280" y="1811383"/>
            <a:ext cx="5643154" cy="4057711"/>
          </a:xfrm>
        </p:spPr>
        <p:txBody>
          <a:bodyPr/>
          <a:lstStyle/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HER2(erbB2)</a:t>
            </a:r>
            <a:r>
              <a:rPr lang="tr-TR" dirty="0" smtClean="0">
                <a:latin typeface="Tw Cen MT" panose="020B0602020104020603" pitchFamily="34" charset="0"/>
              </a:rPr>
              <a:t> ,GEJ tümörlerde </a:t>
            </a:r>
            <a:r>
              <a:rPr lang="tr-TR" dirty="0" err="1" smtClean="0">
                <a:latin typeface="Tw Cen MT" panose="020B0602020104020603" pitchFamily="34" charset="0"/>
              </a:rPr>
              <a:t>distal</a:t>
            </a:r>
            <a:r>
              <a:rPr lang="tr-TR" dirty="0" smtClean="0">
                <a:latin typeface="Tw Cen MT" panose="020B0602020104020603" pitchFamily="34" charset="0"/>
              </a:rPr>
              <a:t> </a:t>
            </a:r>
            <a:r>
              <a:rPr lang="tr-TR" dirty="0" err="1" smtClean="0">
                <a:latin typeface="Tw Cen MT" panose="020B0602020104020603" pitchFamily="34" charset="0"/>
              </a:rPr>
              <a:t>gastrik</a:t>
            </a:r>
            <a:r>
              <a:rPr lang="tr-TR" dirty="0" smtClean="0">
                <a:latin typeface="Tw Cen MT" panose="020B0602020104020603" pitchFamily="34" charset="0"/>
              </a:rPr>
              <a:t> tümörlere göre daha fazla </a:t>
            </a:r>
            <a:r>
              <a:rPr lang="tr-TR" dirty="0" err="1" smtClean="0">
                <a:latin typeface="Tw Cen MT" panose="020B0602020104020603" pitchFamily="34" charset="0"/>
              </a:rPr>
              <a:t>ekspersse</a:t>
            </a:r>
            <a:r>
              <a:rPr lang="tr-TR" dirty="0" smtClean="0">
                <a:latin typeface="Tw Cen MT" panose="020B0602020104020603" pitchFamily="34" charset="0"/>
              </a:rPr>
              <a:t> edilmektedir.HER2 </a:t>
            </a:r>
            <a:r>
              <a:rPr lang="tr-TR" dirty="0" err="1" smtClean="0">
                <a:latin typeface="Tw Cen MT" panose="020B0602020104020603" pitchFamily="34" charset="0"/>
              </a:rPr>
              <a:t>ekspersyonu</a:t>
            </a:r>
            <a:r>
              <a:rPr lang="tr-TR" dirty="0" smtClean="0">
                <a:latin typeface="Tw Cen MT" panose="020B0602020104020603" pitchFamily="34" charset="0"/>
              </a:rPr>
              <a:t> iyi-orta </a:t>
            </a:r>
            <a:r>
              <a:rPr lang="tr-TR" dirty="0" err="1" smtClean="0">
                <a:latin typeface="Tw Cen MT" panose="020B0602020104020603" pitchFamily="34" charset="0"/>
              </a:rPr>
              <a:t>diferansiye</a:t>
            </a:r>
            <a:r>
              <a:rPr lang="tr-TR" dirty="0" smtClean="0">
                <a:latin typeface="Tw Cen MT" panose="020B0602020104020603" pitchFamily="34" charset="0"/>
              </a:rPr>
              <a:t> kanserlerde ,kötü </a:t>
            </a:r>
            <a:r>
              <a:rPr lang="tr-TR" dirty="0" err="1" smtClean="0">
                <a:latin typeface="Tw Cen MT" panose="020B0602020104020603" pitchFamily="34" charset="0"/>
              </a:rPr>
              <a:t>diferansiye</a:t>
            </a:r>
            <a:r>
              <a:rPr lang="tr-TR" dirty="0" smtClean="0">
                <a:latin typeface="Tw Cen MT" panose="020B0602020104020603" pitchFamily="34" charset="0"/>
              </a:rPr>
              <a:t> tümörlere göre daha fazladır ancak bazı çalışmalarda HER2 </a:t>
            </a:r>
            <a:r>
              <a:rPr lang="tr-TR" dirty="0" err="1" smtClean="0">
                <a:latin typeface="Tw Cen MT" panose="020B0602020104020603" pitchFamily="34" charset="0"/>
              </a:rPr>
              <a:t>amplifikasyonunun</a:t>
            </a:r>
            <a:r>
              <a:rPr lang="tr-TR" dirty="0" smtClean="0">
                <a:latin typeface="Tw Cen MT" panose="020B0602020104020603" pitchFamily="34" charset="0"/>
              </a:rPr>
              <a:t> kötü </a:t>
            </a:r>
            <a:r>
              <a:rPr lang="tr-TR" dirty="0" err="1" smtClean="0">
                <a:latin typeface="Tw Cen MT" panose="020B0602020104020603" pitchFamily="34" charset="0"/>
              </a:rPr>
              <a:t>prognozla</a:t>
            </a:r>
            <a:r>
              <a:rPr lang="tr-TR" dirty="0" smtClean="0">
                <a:latin typeface="Tw Cen MT" panose="020B0602020104020603" pitchFamily="34" charset="0"/>
              </a:rPr>
              <a:t> ilişkilendirilmiştir.</a:t>
            </a:r>
          </a:p>
          <a:p>
            <a:pPr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HER2</a:t>
            </a:r>
            <a:r>
              <a:rPr lang="tr-TR" dirty="0" smtClean="0">
                <a:latin typeface="Tw Cen MT" panose="020B0602020104020603" pitchFamily="34" charset="0"/>
              </a:rPr>
              <a:t> hedef alınarak </a:t>
            </a:r>
            <a:r>
              <a:rPr lang="tr-TR" dirty="0" err="1" smtClean="0">
                <a:latin typeface="Tw Cen MT" panose="020B0602020104020603" pitchFamily="34" charset="0"/>
              </a:rPr>
              <a:t>transtuzumab</a:t>
            </a:r>
            <a:r>
              <a:rPr lang="tr-TR" dirty="0" smtClean="0">
                <a:latin typeface="Tw Cen MT" panose="020B0602020104020603" pitchFamily="34" charset="0"/>
              </a:rPr>
              <a:t> ile tedavi başarısının ele alındığı 3665 hastadan oluşan bir çalışmada tüm vakaların %22 si </a:t>
            </a:r>
            <a:r>
              <a:rPr lang="tr-TR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HER2</a:t>
            </a:r>
            <a:r>
              <a:rPr lang="tr-TR" dirty="0" smtClean="0">
                <a:latin typeface="Tw Cen MT" panose="020B0602020104020603" pitchFamily="34" charset="0"/>
              </a:rPr>
              <a:t> pozitifti. Sadece </a:t>
            </a:r>
            <a:r>
              <a:rPr lang="tr-TR" dirty="0" err="1" smtClean="0">
                <a:latin typeface="Tw Cen MT" panose="020B0602020104020603" pitchFamily="34" charset="0"/>
              </a:rPr>
              <a:t>sisplatin-fluourasil</a:t>
            </a:r>
            <a:r>
              <a:rPr lang="tr-TR" dirty="0" smtClean="0">
                <a:latin typeface="Tw Cen MT" panose="020B0602020104020603" pitchFamily="34" charset="0"/>
              </a:rPr>
              <a:t> ile tedavi edilen grup ile </a:t>
            </a:r>
            <a:r>
              <a:rPr lang="tr-TR" dirty="0" err="1" smtClean="0">
                <a:latin typeface="Tw Cen MT" panose="020B0602020104020603" pitchFamily="34" charset="0"/>
              </a:rPr>
              <a:t>transtuzumab+sisplatin-fluorurasil</a:t>
            </a:r>
            <a:r>
              <a:rPr lang="tr-TR" dirty="0" smtClean="0">
                <a:latin typeface="Tw Cen MT" panose="020B0602020104020603" pitchFamily="34" charset="0"/>
              </a:rPr>
              <a:t> ile tedavi edilen grup açısından anlamlı derece genel sağ kalım farkı göze çarpmıştır.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338" y="2174965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32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9730</TotalTime>
  <Words>2361</Words>
  <Application>Microsoft Office PowerPoint</Application>
  <PresentationFormat>Geniş ekran</PresentationFormat>
  <Paragraphs>171</Paragraphs>
  <Slides>40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47" baseType="lpstr">
      <vt:lpstr>Arial</vt:lpstr>
      <vt:lpstr>Arial Black</vt:lpstr>
      <vt:lpstr>Calibri</vt:lpstr>
      <vt:lpstr>Calibri Light</vt:lpstr>
      <vt:lpstr>Tw Cen MT</vt:lpstr>
      <vt:lpstr>Wingdings</vt:lpstr>
      <vt:lpstr>Geçmişe bakış</vt:lpstr>
      <vt:lpstr>MİDE KANSERİ</vt:lpstr>
      <vt:lpstr>EPİDEMİYOLOJİ</vt:lpstr>
      <vt:lpstr>EPİDEMİYOLOJİ</vt:lpstr>
      <vt:lpstr>EPİDEMİYOLOJİ</vt:lpstr>
      <vt:lpstr>EPİDEMİYOLOJİ</vt:lpstr>
      <vt:lpstr>ETYOLOJİ</vt:lpstr>
      <vt:lpstr>HİSTOLOJİK SINIFLAMA</vt:lpstr>
      <vt:lpstr>MOLEKÜLER SINIFLAMA</vt:lpstr>
      <vt:lpstr>MOLEKÜLER SINIFLAMA</vt:lpstr>
      <vt:lpstr>BORMANN SINIFLAMASI(MAKROSKOBİK SINIFLAMA)</vt:lpstr>
      <vt:lpstr>MİDE KANSERİNDE  YAYILIM YOLLARI</vt:lpstr>
      <vt:lpstr>MİDE NODAL YAYILIM</vt:lpstr>
      <vt:lpstr>EVRELEME</vt:lpstr>
      <vt:lpstr>TEDAVİ SEÇENEKLERİ</vt:lpstr>
      <vt:lpstr>LENF NODLARININ YÖNETİMİ</vt:lpstr>
      <vt:lpstr>SADECE CERRAHİ YAPILAN HASTALARDA  SONUÇLAR</vt:lpstr>
      <vt:lpstr>SADECE CERRAHİ YAPILAN HASTALARDA CERRAHİ SONUÇLAR</vt:lpstr>
      <vt:lpstr>YALNIZCA KEMOTERAPİ VERİLEN HASTALARDA SONUÇLAR</vt:lpstr>
      <vt:lpstr>YALNIZCA RADYOTERAPİ ALAN HASTALARDA TEDAVİ SONUÇLARI</vt:lpstr>
      <vt:lpstr>IORT(INTRAOPERATİF RADYOTERAPİ)</vt:lpstr>
      <vt:lpstr>POSTOPERATİF KEMOTERAPİ</vt:lpstr>
      <vt:lpstr>POSTOPERATİF KEMORADYOTERAPİ</vt:lpstr>
      <vt:lpstr>NEOADJUVAN RADYOTERAPİ</vt:lpstr>
      <vt:lpstr>NEOADJUVAN KEMORADYOTERAPİ</vt:lpstr>
      <vt:lpstr>DEFİNİTİF EŞ ZAMANLI KEMORADYOTERAPİ</vt:lpstr>
      <vt:lpstr>DEFİNİTİF EŞ ZAMANLI KEMORADYOTERAPİ</vt:lpstr>
      <vt:lpstr>MAYO CLİNİC ÇALIŞMASI</vt:lpstr>
      <vt:lpstr>RADYOTERAPİ TEKNİĞİ</vt:lpstr>
      <vt:lpstr>RADYOTERAPİ TEKNİĞİ</vt:lpstr>
      <vt:lpstr>RADYOTERAPİ TEKNİĞİ</vt:lpstr>
      <vt:lpstr>RADYOTERAPİ TEKNİĞİ</vt:lpstr>
      <vt:lpstr>RADYOTERAPİ TEKNİĞİ</vt:lpstr>
      <vt:lpstr>RADYOTERAPİ TEKNİĞİ</vt:lpstr>
      <vt:lpstr>LEZYONUN TÜRÜNE GÖRE HACİMLER</vt:lpstr>
      <vt:lpstr>LEZYONUN TÜRÜNE GÖRE HACİMLER</vt:lpstr>
      <vt:lpstr>NUTRİSYON DURUMU</vt:lpstr>
      <vt:lpstr>PowerPoint Sunusu</vt:lpstr>
      <vt:lpstr>PowerPoint Sunusu</vt:lpstr>
      <vt:lpstr>PowerPoint Sunusu</vt:lpstr>
      <vt:lpstr>PowerPoint Sunusu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BERKE BARUT</dc:creator>
  <cp:lastModifiedBy>STATION130_3</cp:lastModifiedBy>
  <cp:revision>77</cp:revision>
  <dcterms:created xsi:type="dcterms:W3CDTF">2022-02-10T16:38:32Z</dcterms:created>
  <dcterms:modified xsi:type="dcterms:W3CDTF">2022-03-03T13:52:42Z</dcterms:modified>
</cp:coreProperties>
</file>